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7" r:id="rId3"/>
    <p:sldId id="285" r:id="rId4"/>
    <p:sldId id="258" r:id="rId5"/>
    <p:sldId id="274" r:id="rId6"/>
    <p:sldId id="265" r:id="rId7"/>
    <p:sldId id="275" r:id="rId8"/>
    <p:sldId id="276" r:id="rId9"/>
    <p:sldId id="277" r:id="rId10"/>
    <p:sldId id="278" r:id="rId11"/>
    <p:sldId id="279" r:id="rId12"/>
    <p:sldId id="280" r:id="rId13"/>
    <p:sldId id="283" r:id="rId14"/>
    <p:sldId id="28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30" autoAdjust="0"/>
    <p:restoredTop sz="94692" autoAdjust="0"/>
  </p:normalViewPr>
  <p:slideViewPr>
    <p:cSldViewPr snapToGrid="0">
      <p:cViewPr varScale="1">
        <p:scale>
          <a:sx n="102" d="100"/>
          <a:sy n="102" d="100"/>
        </p:scale>
        <p:origin x="126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E37D4-086B-43ED-921F-E27AA35719E5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77C3-D176-4AB5-A916-3FF498212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594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E37D4-086B-43ED-921F-E27AA35719E5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77C3-D176-4AB5-A916-3FF498212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830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E37D4-086B-43ED-921F-E27AA35719E5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77C3-D176-4AB5-A916-3FF498212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586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E37D4-086B-43ED-921F-E27AA35719E5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77C3-D176-4AB5-A916-3FF498212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325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E37D4-086B-43ED-921F-E27AA35719E5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77C3-D176-4AB5-A916-3FF498212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42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E37D4-086B-43ED-921F-E27AA35719E5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77C3-D176-4AB5-A916-3FF498212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339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E37D4-086B-43ED-921F-E27AA35719E5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77C3-D176-4AB5-A916-3FF498212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402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E37D4-086B-43ED-921F-E27AA35719E5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77C3-D176-4AB5-A916-3FF498212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169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E37D4-086B-43ED-921F-E27AA35719E5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77C3-D176-4AB5-A916-3FF498212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416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E37D4-086B-43ED-921F-E27AA35719E5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77C3-D176-4AB5-A916-3FF498212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720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E37D4-086B-43ED-921F-E27AA35719E5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D77C3-D176-4AB5-A916-3FF498212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42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E37D4-086B-43ED-921F-E27AA35719E5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0D77C3-D176-4AB5-A916-3FF498212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299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14913" y="339365"/>
            <a:ext cx="9341071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 smtClean="0">
                <a:solidFill>
                  <a:srgbClr val="FF0000"/>
                </a:solidFill>
              </a:rPr>
              <a:t>1) </a:t>
            </a:r>
            <a:r>
              <a:rPr lang="nb-NO" sz="2000" b="1" dirty="0" err="1" smtClean="0">
                <a:solidFill>
                  <a:srgbClr val="FF0000"/>
                </a:solidFill>
              </a:rPr>
              <a:t>Safety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rules</a:t>
            </a:r>
            <a:endParaRPr lang="nb-NO" sz="2000" b="1" dirty="0" smtClean="0">
              <a:solidFill>
                <a:srgbClr val="FF0000"/>
              </a:solidFill>
            </a:endParaRP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Wafer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Cleaning</a:t>
            </a:r>
            <a:r>
              <a:rPr lang="nb-NO" sz="2000" b="1" dirty="0" smtClean="0">
                <a:solidFill>
                  <a:srgbClr val="FF0000"/>
                </a:solidFill>
              </a:rPr>
              <a:t> (RCA 1,2,3)</a:t>
            </a: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Oxidizing</a:t>
            </a:r>
            <a:r>
              <a:rPr lang="nb-NO" sz="2000" b="1" dirty="0" smtClean="0">
                <a:solidFill>
                  <a:srgbClr val="FF0000"/>
                </a:solidFill>
              </a:rPr>
              <a:t> – Field </a:t>
            </a:r>
            <a:r>
              <a:rPr lang="nb-NO" sz="2000" b="1" dirty="0" err="1" smtClean="0">
                <a:solidFill>
                  <a:srgbClr val="FF0000"/>
                </a:solidFill>
              </a:rPr>
              <a:t>Oxide</a:t>
            </a:r>
            <a:r>
              <a:rPr lang="nb-NO" sz="2000" b="1" dirty="0" smtClean="0">
                <a:solidFill>
                  <a:srgbClr val="FF0000"/>
                </a:solidFill>
              </a:rPr>
              <a:t> (~330 </a:t>
            </a:r>
            <a:r>
              <a:rPr lang="nb-NO" sz="2000" b="1" dirty="0" err="1" smtClean="0">
                <a:solidFill>
                  <a:srgbClr val="FF0000"/>
                </a:solidFill>
              </a:rPr>
              <a:t>nm</a:t>
            </a:r>
            <a:r>
              <a:rPr lang="nb-NO" sz="2000" b="1" dirty="0" smtClean="0">
                <a:solidFill>
                  <a:srgbClr val="FF0000"/>
                </a:solidFill>
              </a:rPr>
              <a:t>)</a:t>
            </a:r>
          </a:p>
          <a:p>
            <a:r>
              <a:rPr lang="en-GB" sz="2000" b="1" dirty="0" smtClean="0">
                <a:solidFill>
                  <a:srgbClr val="FF0000"/>
                </a:solidFill>
              </a:rPr>
              <a:t>4-probe measurements - Resistivity</a:t>
            </a:r>
            <a:endParaRPr lang="nb-NO" sz="2000" b="1" dirty="0" smtClean="0">
              <a:solidFill>
                <a:srgbClr val="FF0000"/>
              </a:solidFill>
            </a:endParaRPr>
          </a:p>
          <a:p>
            <a:endParaRPr lang="nb-NO" sz="2000" b="1" dirty="0" smtClean="0">
              <a:solidFill>
                <a:srgbClr val="FF0000"/>
              </a:solidFill>
            </a:endParaRPr>
          </a:p>
          <a:p>
            <a:r>
              <a:rPr lang="nb-NO" sz="2000" b="1" dirty="0" smtClean="0">
                <a:solidFill>
                  <a:srgbClr val="FF0000"/>
                </a:solidFill>
              </a:rPr>
              <a:t>2) </a:t>
            </a:r>
            <a:r>
              <a:rPr lang="nb-NO" sz="2000" b="1" dirty="0" err="1" smtClean="0">
                <a:solidFill>
                  <a:srgbClr val="FF0000"/>
                </a:solidFill>
              </a:rPr>
              <a:t>E</a:t>
            </a:r>
            <a:r>
              <a:rPr lang="nb-NO" sz="2000" b="1" dirty="0" err="1" smtClean="0">
                <a:solidFill>
                  <a:srgbClr val="FF0000"/>
                </a:solidFill>
              </a:rPr>
              <a:t>llipsometer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>
                <a:solidFill>
                  <a:srgbClr val="FF0000"/>
                </a:solidFill>
              </a:rPr>
              <a:t>- </a:t>
            </a:r>
            <a:r>
              <a:rPr lang="nb-NO" sz="2000" b="1" dirty="0" err="1">
                <a:solidFill>
                  <a:srgbClr val="FF0000"/>
                </a:solidFill>
              </a:rPr>
              <a:t>Oxide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thickness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measurements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Lithography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smtClean="0">
                <a:solidFill>
                  <a:srgbClr val="FF0000"/>
                </a:solidFill>
              </a:rPr>
              <a:t>1 – Open Source and </a:t>
            </a:r>
            <a:r>
              <a:rPr lang="nb-NO" sz="2000" b="1" dirty="0" err="1" smtClean="0">
                <a:solidFill>
                  <a:srgbClr val="FF0000"/>
                </a:solidFill>
              </a:rPr>
              <a:t>Drain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Oxide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Etch</a:t>
            </a:r>
            <a:r>
              <a:rPr lang="nb-NO" sz="2000" b="1" dirty="0" smtClean="0">
                <a:solidFill>
                  <a:srgbClr val="FF0000"/>
                </a:solidFill>
              </a:rPr>
              <a:t>, P </a:t>
            </a:r>
            <a:r>
              <a:rPr lang="nb-NO" sz="2000" b="1" dirty="0" smtClean="0">
                <a:solidFill>
                  <a:srgbClr val="FF0000"/>
                </a:solidFill>
              </a:rPr>
              <a:t>- </a:t>
            </a:r>
            <a:r>
              <a:rPr lang="nb-NO" sz="2000" b="1" dirty="0" err="1" smtClean="0">
                <a:solidFill>
                  <a:srgbClr val="FF0000"/>
                </a:solidFill>
              </a:rPr>
              <a:t>implantation</a:t>
            </a:r>
            <a:r>
              <a:rPr lang="nb-NO" sz="2000" b="1" dirty="0" smtClean="0">
                <a:solidFill>
                  <a:srgbClr val="FF0000"/>
                </a:solidFill>
              </a:rPr>
              <a:t>  (33 </a:t>
            </a:r>
            <a:r>
              <a:rPr lang="nb-NO" sz="2000" b="1" dirty="0" err="1" smtClean="0">
                <a:solidFill>
                  <a:srgbClr val="FF0000"/>
                </a:solidFill>
              </a:rPr>
              <a:t>keV</a:t>
            </a:r>
            <a:r>
              <a:rPr lang="nb-NO" sz="2000" b="1" dirty="0" smtClean="0">
                <a:solidFill>
                  <a:srgbClr val="FF0000"/>
                </a:solidFill>
              </a:rPr>
              <a:t>; 2E14 cm-2)</a:t>
            </a:r>
          </a:p>
          <a:p>
            <a:endParaRPr lang="nb-NO" sz="2000" b="1" dirty="0" smtClean="0">
              <a:solidFill>
                <a:srgbClr val="FF0000"/>
              </a:solidFill>
            </a:endParaRPr>
          </a:p>
          <a:p>
            <a:r>
              <a:rPr lang="nb-NO" sz="2000" b="1" dirty="0">
                <a:solidFill>
                  <a:srgbClr val="FF0000"/>
                </a:solidFill>
              </a:rPr>
              <a:t>3</a:t>
            </a:r>
            <a:r>
              <a:rPr lang="nb-NO" sz="2000" b="1" dirty="0" smtClean="0">
                <a:solidFill>
                  <a:srgbClr val="FF0000"/>
                </a:solidFill>
              </a:rPr>
              <a:t>) </a:t>
            </a:r>
            <a:r>
              <a:rPr lang="nb-NO" sz="2000" b="1" dirty="0" err="1" smtClean="0">
                <a:solidFill>
                  <a:srgbClr val="FF0000"/>
                </a:solidFill>
              </a:rPr>
              <a:t>Lithography</a:t>
            </a:r>
            <a:r>
              <a:rPr lang="nb-NO" sz="2000" b="1" dirty="0" smtClean="0">
                <a:solidFill>
                  <a:srgbClr val="FF0000"/>
                </a:solidFill>
              </a:rPr>
              <a:t> 2 – </a:t>
            </a:r>
            <a:r>
              <a:rPr lang="nb-NO" sz="2000" b="1" dirty="0" err="1" smtClean="0">
                <a:solidFill>
                  <a:srgbClr val="FF0000"/>
                </a:solidFill>
              </a:rPr>
              <a:t>Remove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field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oxide</a:t>
            </a:r>
            <a:r>
              <a:rPr lang="nb-NO" sz="2000" b="1" dirty="0" smtClean="0">
                <a:solidFill>
                  <a:srgbClr val="FF0000"/>
                </a:solidFill>
              </a:rPr>
              <a:t> from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Gate </a:t>
            </a: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Oxide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Etch</a:t>
            </a:r>
            <a:r>
              <a:rPr lang="nb-NO" sz="2000" b="1" dirty="0" smtClean="0">
                <a:solidFill>
                  <a:srgbClr val="FF0000"/>
                </a:solidFill>
              </a:rPr>
              <a:t>  (BOE: ~700Å/min)</a:t>
            </a:r>
          </a:p>
          <a:p>
            <a:r>
              <a:rPr lang="nb-NO" sz="2000" b="1" dirty="0" smtClean="0">
                <a:solidFill>
                  <a:srgbClr val="FF0000"/>
                </a:solidFill>
              </a:rPr>
              <a:t>Gate </a:t>
            </a:r>
            <a:r>
              <a:rPr lang="nb-NO" sz="2000" b="1" dirty="0" err="1" smtClean="0">
                <a:solidFill>
                  <a:srgbClr val="FF0000"/>
                </a:solidFill>
              </a:rPr>
              <a:t>Oxidation</a:t>
            </a:r>
            <a:r>
              <a:rPr lang="nb-NO" sz="2000" b="1" dirty="0" smtClean="0">
                <a:solidFill>
                  <a:srgbClr val="FF0000"/>
                </a:solidFill>
              </a:rPr>
              <a:t> (~20 </a:t>
            </a:r>
            <a:r>
              <a:rPr lang="nb-NO" sz="2000" b="1" dirty="0" err="1" smtClean="0">
                <a:solidFill>
                  <a:srgbClr val="FF0000"/>
                </a:solidFill>
              </a:rPr>
              <a:t>nm</a:t>
            </a:r>
            <a:r>
              <a:rPr lang="nb-NO" sz="2000" b="1" dirty="0" smtClean="0">
                <a:solidFill>
                  <a:srgbClr val="FF0000"/>
                </a:solidFill>
              </a:rPr>
              <a:t>)</a:t>
            </a:r>
          </a:p>
          <a:p>
            <a:endParaRPr lang="nb-NO" sz="2000" b="1" dirty="0" smtClean="0">
              <a:solidFill>
                <a:srgbClr val="FF0000"/>
              </a:solidFill>
            </a:endParaRPr>
          </a:p>
          <a:p>
            <a:r>
              <a:rPr lang="nb-NO" sz="2000" b="1" dirty="0">
                <a:solidFill>
                  <a:srgbClr val="FF0000"/>
                </a:solidFill>
              </a:rPr>
              <a:t>4</a:t>
            </a:r>
            <a:r>
              <a:rPr lang="nb-NO" sz="2000" b="1" dirty="0" smtClean="0">
                <a:solidFill>
                  <a:srgbClr val="FF0000"/>
                </a:solidFill>
              </a:rPr>
              <a:t>) </a:t>
            </a:r>
            <a:r>
              <a:rPr lang="nb-NO" sz="2000" b="1" dirty="0" err="1" smtClean="0">
                <a:solidFill>
                  <a:srgbClr val="FF0000"/>
                </a:solidFill>
              </a:rPr>
              <a:t>Lithography</a:t>
            </a:r>
            <a:r>
              <a:rPr lang="nb-NO" sz="2000" b="1" dirty="0" smtClean="0">
                <a:solidFill>
                  <a:srgbClr val="FF0000"/>
                </a:solidFill>
              </a:rPr>
              <a:t> 3 – </a:t>
            </a:r>
            <a:r>
              <a:rPr lang="nb-NO" sz="2000" b="1" dirty="0" err="1" smtClean="0">
                <a:solidFill>
                  <a:srgbClr val="FF0000"/>
                </a:solidFill>
              </a:rPr>
              <a:t>Remove</a:t>
            </a:r>
            <a:r>
              <a:rPr lang="nb-NO" sz="2000" b="1" dirty="0" smtClean="0">
                <a:solidFill>
                  <a:srgbClr val="FF0000"/>
                </a:solidFill>
              </a:rPr>
              <a:t> gate </a:t>
            </a:r>
            <a:r>
              <a:rPr lang="nb-NO" sz="2000" b="1" dirty="0" err="1" smtClean="0">
                <a:solidFill>
                  <a:srgbClr val="FF0000"/>
                </a:solidFill>
              </a:rPr>
              <a:t>oxide</a:t>
            </a:r>
            <a:r>
              <a:rPr lang="nb-NO" sz="2000" b="1" dirty="0" smtClean="0">
                <a:solidFill>
                  <a:srgbClr val="FF0000"/>
                </a:solidFill>
              </a:rPr>
              <a:t> from Source and </a:t>
            </a:r>
            <a:r>
              <a:rPr lang="nb-NO" sz="2000" b="1" dirty="0" err="1" smtClean="0">
                <a:solidFill>
                  <a:srgbClr val="FF0000"/>
                </a:solidFill>
              </a:rPr>
              <a:t>Drain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Oxide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etch</a:t>
            </a:r>
            <a:endParaRPr lang="nb-NO" sz="2000" b="1" dirty="0" smtClean="0">
              <a:solidFill>
                <a:srgbClr val="FF0000"/>
              </a:solidFill>
            </a:endParaRP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Lithography</a:t>
            </a:r>
            <a:r>
              <a:rPr lang="nb-NO" sz="2000" b="1" dirty="0" smtClean="0">
                <a:solidFill>
                  <a:srgbClr val="FF0000"/>
                </a:solidFill>
              </a:rPr>
              <a:t> 4 – </a:t>
            </a:r>
            <a:r>
              <a:rPr lang="nb-NO" sz="2000" b="1" dirty="0" err="1" smtClean="0">
                <a:solidFill>
                  <a:srgbClr val="FF0000"/>
                </a:solidFill>
              </a:rPr>
              <a:t>Create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Contacts</a:t>
            </a:r>
            <a:r>
              <a:rPr lang="nb-NO" sz="2000" b="1" dirty="0" smtClean="0">
                <a:solidFill>
                  <a:srgbClr val="FF0000"/>
                </a:solidFill>
              </a:rPr>
              <a:t> for Source, </a:t>
            </a:r>
            <a:r>
              <a:rPr lang="nb-NO" sz="2000" b="1" dirty="0" err="1" smtClean="0">
                <a:solidFill>
                  <a:srgbClr val="FF0000"/>
                </a:solidFill>
              </a:rPr>
              <a:t>Drain</a:t>
            </a:r>
            <a:r>
              <a:rPr lang="nb-NO" sz="2000" b="1" dirty="0" smtClean="0">
                <a:solidFill>
                  <a:srgbClr val="FF0000"/>
                </a:solidFill>
              </a:rPr>
              <a:t> and Gate, </a:t>
            </a: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Metallization</a:t>
            </a:r>
            <a:r>
              <a:rPr lang="nb-NO" sz="2000" b="1" dirty="0" smtClean="0">
                <a:solidFill>
                  <a:srgbClr val="FF0000"/>
                </a:solidFill>
              </a:rPr>
              <a:t>  (Al – </a:t>
            </a:r>
            <a:r>
              <a:rPr lang="nb-NO" sz="2000" b="1" dirty="0" smtClean="0">
                <a:solidFill>
                  <a:srgbClr val="FF0000"/>
                </a:solidFill>
              </a:rPr>
              <a:t>100 </a:t>
            </a:r>
            <a:r>
              <a:rPr lang="nb-NO" sz="2000" b="1" dirty="0" err="1" smtClean="0">
                <a:solidFill>
                  <a:srgbClr val="FF0000"/>
                </a:solidFill>
              </a:rPr>
              <a:t>nm</a:t>
            </a:r>
            <a:r>
              <a:rPr lang="nb-NO" sz="2000" b="1" dirty="0" smtClean="0">
                <a:solidFill>
                  <a:srgbClr val="FF0000"/>
                </a:solidFill>
              </a:rPr>
              <a:t>)</a:t>
            </a:r>
          </a:p>
          <a:p>
            <a:r>
              <a:rPr lang="nb-NO" sz="2000" b="1" dirty="0" smtClean="0">
                <a:solidFill>
                  <a:srgbClr val="FF0000"/>
                </a:solidFill>
              </a:rPr>
              <a:t>Lift </a:t>
            </a:r>
            <a:r>
              <a:rPr lang="nb-NO" sz="2000" b="1" dirty="0" err="1" smtClean="0">
                <a:solidFill>
                  <a:srgbClr val="FF0000"/>
                </a:solidFill>
              </a:rPr>
              <a:t>Off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</a:p>
          <a:p>
            <a:endParaRPr lang="nb-NO" sz="2000" b="1" dirty="0" smtClean="0">
              <a:solidFill>
                <a:srgbClr val="FF0000"/>
              </a:solidFill>
            </a:endParaRPr>
          </a:p>
          <a:p>
            <a:r>
              <a:rPr lang="nb-NO" sz="2000" b="1" dirty="0" smtClean="0">
                <a:solidFill>
                  <a:srgbClr val="FF0000"/>
                </a:solidFill>
              </a:rPr>
              <a:t>5) </a:t>
            </a:r>
            <a:r>
              <a:rPr lang="nb-NO" sz="2000" b="1" dirty="0" err="1" smtClean="0">
                <a:solidFill>
                  <a:srgbClr val="FF0000"/>
                </a:solidFill>
              </a:rPr>
              <a:t>Characterization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endParaRPr lang="nb-NO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33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754003" y="4523265"/>
            <a:ext cx="2094271" cy="202053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    1-0-0 p-Si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22723" y="2063686"/>
            <a:ext cx="2091812" cy="398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1-0-0 p-Si wafer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15059" y="2922777"/>
            <a:ext cx="62915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err="1">
                <a:solidFill>
                  <a:srgbClr val="FF0000"/>
                </a:solidFill>
              </a:rPr>
              <a:t>We</a:t>
            </a:r>
            <a:r>
              <a:rPr lang="nb-NO" b="1" dirty="0">
                <a:solidFill>
                  <a:srgbClr val="FF0000"/>
                </a:solidFill>
              </a:rPr>
              <a:t> </a:t>
            </a:r>
            <a:r>
              <a:rPr lang="nb-NO" b="1" dirty="0" err="1" smtClean="0">
                <a:solidFill>
                  <a:srgbClr val="FF0000"/>
                </a:solidFill>
              </a:rPr>
              <a:t>will</a:t>
            </a:r>
            <a:r>
              <a:rPr lang="nb-NO" b="1" dirty="0" smtClean="0">
                <a:solidFill>
                  <a:srgbClr val="FF0000"/>
                </a:solidFill>
              </a:rPr>
              <a:t> sink </a:t>
            </a:r>
            <a:r>
              <a:rPr lang="nb-NO" b="1" dirty="0" err="1" smtClean="0">
                <a:solidFill>
                  <a:srgbClr val="FF0000"/>
                </a:solidFill>
              </a:rPr>
              <a:t>the</a:t>
            </a:r>
            <a:r>
              <a:rPr lang="nb-NO" b="1" dirty="0" smtClean="0">
                <a:solidFill>
                  <a:srgbClr val="FF0000"/>
                </a:solidFill>
              </a:rPr>
              <a:t> </a:t>
            </a:r>
            <a:r>
              <a:rPr lang="nb-NO" b="1" dirty="0" err="1" smtClean="0">
                <a:solidFill>
                  <a:srgbClr val="FF0000"/>
                </a:solidFill>
              </a:rPr>
              <a:t>wafers</a:t>
            </a:r>
            <a:r>
              <a:rPr lang="nb-NO" b="1" dirty="0" smtClean="0">
                <a:solidFill>
                  <a:srgbClr val="FF0000"/>
                </a:solidFill>
              </a:rPr>
              <a:t> in a	-RCA1 </a:t>
            </a:r>
            <a:r>
              <a:rPr lang="nb-NO" b="1" dirty="0" err="1" smtClean="0">
                <a:solidFill>
                  <a:srgbClr val="FF0000"/>
                </a:solidFill>
              </a:rPr>
              <a:t>bath</a:t>
            </a:r>
            <a:r>
              <a:rPr lang="nb-NO" b="1" dirty="0" smtClean="0">
                <a:solidFill>
                  <a:srgbClr val="FF0000"/>
                </a:solidFill>
              </a:rPr>
              <a:t> (H2O2+NH4OH+H2O2)</a:t>
            </a:r>
          </a:p>
          <a:p>
            <a:r>
              <a:rPr lang="nb-NO" b="1" dirty="0" smtClean="0">
                <a:solidFill>
                  <a:srgbClr val="FF0000"/>
                </a:solidFill>
              </a:rPr>
              <a:t>			-RCA2 </a:t>
            </a:r>
            <a:r>
              <a:rPr lang="nb-NO" b="1" dirty="0" err="1" smtClean="0">
                <a:solidFill>
                  <a:srgbClr val="FF0000"/>
                </a:solidFill>
              </a:rPr>
              <a:t>bath</a:t>
            </a:r>
            <a:r>
              <a:rPr lang="nb-NO" b="1" dirty="0" smtClean="0">
                <a:solidFill>
                  <a:srgbClr val="FF0000"/>
                </a:solidFill>
              </a:rPr>
              <a:t> (2% HF) </a:t>
            </a:r>
            <a:endParaRPr lang="nb-NO" b="1" dirty="0">
              <a:solidFill>
                <a:srgbClr val="FF0000"/>
              </a:solidFill>
            </a:endParaRPr>
          </a:p>
          <a:p>
            <a:r>
              <a:rPr lang="nb-NO" b="1" dirty="0" smtClean="0">
                <a:solidFill>
                  <a:srgbClr val="FF0000"/>
                </a:solidFill>
              </a:rPr>
              <a:t>			-RCA3 </a:t>
            </a:r>
            <a:r>
              <a:rPr lang="nb-NO" b="1" dirty="0" err="1" smtClean="0">
                <a:solidFill>
                  <a:srgbClr val="FF0000"/>
                </a:solidFill>
              </a:rPr>
              <a:t>bath</a:t>
            </a:r>
            <a:r>
              <a:rPr lang="nb-NO" b="1" dirty="0" smtClean="0">
                <a:solidFill>
                  <a:srgbClr val="FF0000"/>
                </a:solidFill>
              </a:rPr>
              <a:t> (H2O2+HCl+H2O2)</a:t>
            </a:r>
            <a:endParaRPr lang="en-US" b="1" dirty="0">
              <a:solidFill>
                <a:srgbClr val="FF0000"/>
              </a:solidFill>
            </a:endParaRPr>
          </a:p>
          <a:p>
            <a:endParaRPr lang="nb-NO" dirty="0"/>
          </a:p>
        </p:txBody>
      </p:sp>
      <p:sp>
        <p:nvSpPr>
          <p:cNvPr id="7" name="TextBox 6"/>
          <p:cNvSpPr txBox="1"/>
          <p:nvPr/>
        </p:nvSpPr>
        <p:spPr>
          <a:xfrm>
            <a:off x="4947296" y="369811"/>
            <a:ext cx="18377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err="1" smtClean="0">
                <a:solidFill>
                  <a:srgbClr val="FF0000"/>
                </a:solidFill>
              </a:rPr>
              <a:t>Cleaning</a:t>
            </a:r>
            <a:r>
              <a:rPr lang="nb-NO" b="1" dirty="0" smtClean="0">
                <a:solidFill>
                  <a:srgbClr val="FF0000"/>
                </a:solidFill>
              </a:rPr>
              <a:t> </a:t>
            </a:r>
            <a:r>
              <a:rPr lang="nb-NO" b="1" dirty="0" err="1" smtClean="0">
                <a:solidFill>
                  <a:srgbClr val="FF0000"/>
                </a:solidFill>
              </a:rPr>
              <a:t>Process</a:t>
            </a:r>
            <a:endParaRPr lang="en-US" b="1" dirty="0">
              <a:solidFill>
                <a:srgbClr val="FF0000"/>
              </a:solidFill>
            </a:endParaRPr>
          </a:p>
          <a:p>
            <a:endParaRPr lang="nb-NO" dirty="0"/>
          </a:p>
        </p:txBody>
      </p:sp>
      <p:grpSp>
        <p:nvGrpSpPr>
          <p:cNvPr id="8" name="Group 7"/>
          <p:cNvGrpSpPr/>
          <p:nvPr/>
        </p:nvGrpSpPr>
        <p:grpSpPr>
          <a:xfrm>
            <a:off x="4356144" y="984247"/>
            <a:ext cx="3024968" cy="1715740"/>
            <a:chOff x="4353686" y="1113182"/>
            <a:chExt cx="3024968" cy="1715740"/>
          </a:xfrm>
        </p:grpSpPr>
        <p:sp>
          <p:nvSpPr>
            <p:cNvPr id="9" name="Flowchart: Magnetic Disk 8"/>
            <p:cNvSpPr/>
            <p:nvPr/>
          </p:nvSpPr>
          <p:spPr>
            <a:xfrm>
              <a:off x="4353686" y="1113182"/>
              <a:ext cx="3024968" cy="1715740"/>
            </a:xfrm>
            <a:prstGeom prst="flowChartMagneticDisk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4353686" y="1759925"/>
              <a:ext cx="3024968" cy="211127"/>
            </a:xfrm>
            <a:custGeom>
              <a:avLst/>
              <a:gdLst>
                <a:gd name="connsiteX0" fmla="*/ 0 w 1401097"/>
                <a:gd name="connsiteY0" fmla="*/ 88490 h 193368"/>
                <a:gd name="connsiteX1" fmla="*/ 132736 w 1401097"/>
                <a:gd name="connsiteY1" fmla="*/ 58993 h 193368"/>
                <a:gd name="connsiteX2" fmla="*/ 176981 w 1401097"/>
                <a:gd name="connsiteY2" fmla="*/ 29497 h 193368"/>
                <a:gd name="connsiteX3" fmla="*/ 265471 w 1401097"/>
                <a:gd name="connsiteY3" fmla="*/ 0 h 193368"/>
                <a:gd name="connsiteX4" fmla="*/ 368710 w 1401097"/>
                <a:gd name="connsiteY4" fmla="*/ 88490 h 193368"/>
                <a:gd name="connsiteX5" fmla="*/ 412955 w 1401097"/>
                <a:gd name="connsiteY5" fmla="*/ 132735 h 193368"/>
                <a:gd name="connsiteX6" fmla="*/ 501445 w 1401097"/>
                <a:gd name="connsiteY6" fmla="*/ 191729 h 193368"/>
                <a:gd name="connsiteX7" fmla="*/ 722671 w 1401097"/>
                <a:gd name="connsiteY7" fmla="*/ 147484 h 193368"/>
                <a:gd name="connsiteX8" fmla="*/ 811161 w 1401097"/>
                <a:gd name="connsiteY8" fmla="*/ 117987 h 193368"/>
                <a:gd name="connsiteX9" fmla="*/ 855407 w 1401097"/>
                <a:gd name="connsiteY9" fmla="*/ 103238 h 193368"/>
                <a:gd name="connsiteX10" fmla="*/ 899652 w 1401097"/>
                <a:gd name="connsiteY10" fmla="*/ 147484 h 193368"/>
                <a:gd name="connsiteX11" fmla="*/ 929149 w 1401097"/>
                <a:gd name="connsiteY11" fmla="*/ 191729 h 193368"/>
                <a:gd name="connsiteX12" fmla="*/ 1002890 w 1401097"/>
                <a:gd name="connsiteY12" fmla="*/ 176980 h 193368"/>
                <a:gd name="connsiteX13" fmla="*/ 1106129 w 1401097"/>
                <a:gd name="connsiteY13" fmla="*/ 103238 h 193368"/>
                <a:gd name="connsiteX14" fmla="*/ 1135626 w 1401097"/>
                <a:gd name="connsiteY14" fmla="*/ 147484 h 193368"/>
                <a:gd name="connsiteX15" fmla="*/ 1224116 w 1401097"/>
                <a:gd name="connsiteY15" fmla="*/ 176980 h 193368"/>
                <a:gd name="connsiteX16" fmla="*/ 1297858 w 1401097"/>
                <a:gd name="connsiteY16" fmla="*/ 162232 h 193368"/>
                <a:gd name="connsiteX17" fmla="*/ 1401097 w 1401097"/>
                <a:gd name="connsiteY17" fmla="*/ 103238 h 19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01097" h="193368">
                  <a:moveTo>
                    <a:pt x="0" y="88490"/>
                  </a:moveTo>
                  <a:cubicBezTo>
                    <a:pt x="13131" y="85864"/>
                    <a:pt x="114506" y="66806"/>
                    <a:pt x="132736" y="58993"/>
                  </a:cubicBezTo>
                  <a:cubicBezTo>
                    <a:pt x="149028" y="52011"/>
                    <a:pt x="160784" y="36696"/>
                    <a:pt x="176981" y="29497"/>
                  </a:cubicBezTo>
                  <a:cubicBezTo>
                    <a:pt x="205393" y="16869"/>
                    <a:pt x="265471" y="0"/>
                    <a:pt x="265471" y="0"/>
                  </a:cubicBezTo>
                  <a:cubicBezTo>
                    <a:pt x="442730" y="177256"/>
                    <a:pt x="233935" y="-23823"/>
                    <a:pt x="368710" y="88490"/>
                  </a:cubicBezTo>
                  <a:cubicBezTo>
                    <a:pt x="384733" y="101843"/>
                    <a:pt x="396491" y="119930"/>
                    <a:pt x="412955" y="132735"/>
                  </a:cubicBezTo>
                  <a:cubicBezTo>
                    <a:pt x="440938" y="154500"/>
                    <a:pt x="501445" y="191729"/>
                    <a:pt x="501445" y="191729"/>
                  </a:cubicBezTo>
                  <a:cubicBezTo>
                    <a:pt x="771517" y="167176"/>
                    <a:pt x="580313" y="204427"/>
                    <a:pt x="722671" y="147484"/>
                  </a:cubicBezTo>
                  <a:cubicBezTo>
                    <a:pt x="751539" y="135937"/>
                    <a:pt x="781664" y="127819"/>
                    <a:pt x="811161" y="117987"/>
                  </a:cubicBezTo>
                  <a:lnTo>
                    <a:pt x="855407" y="103238"/>
                  </a:lnTo>
                  <a:cubicBezTo>
                    <a:pt x="870155" y="117987"/>
                    <a:pt x="886299" y="131461"/>
                    <a:pt x="899652" y="147484"/>
                  </a:cubicBezTo>
                  <a:cubicBezTo>
                    <a:pt x="910999" y="161101"/>
                    <a:pt x="912106" y="186860"/>
                    <a:pt x="929149" y="191729"/>
                  </a:cubicBezTo>
                  <a:cubicBezTo>
                    <a:pt x="953252" y="198615"/>
                    <a:pt x="978310" y="181896"/>
                    <a:pt x="1002890" y="176980"/>
                  </a:cubicBezTo>
                  <a:cubicBezTo>
                    <a:pt x="1070507" y="75555"/>
                    <a:pt x="1028252" y="77280"/>
                    <a:pt x="1106129" y="103238"/>
                  </a:cubicBezTo>
                  <a:cubicBezTo>
                    <a:pt x="1115961" y="117987"/>
                    <a:pt x="1120595" y="138089"/>
                    <a:pt x="1135626" y="147484"/>
                  </a:cubicBezTo>
                  <a:cubicBezTo>
                    <a:pt x="1161992" y="163963"/>
                    <a:pt x="1224116" y="176980"/>
                    <a:pt x="1224116" y="176980"/>
                  </a:cubicBezTo>
                  <a:cubicBezTo>
                    <a:pt x="1248697" y="172064"/>
                    <a:pt x="1275037" y="172605"/>
                    <a:pt x="1297858" y="162232"/>
                  </a:cubicBezTo>
                  <a:cubicBezTo>
                    <a:pt x="1433644" y="100511"/>
                    <a:pt x="1344907" y="103238"/>
                    <a:pt x="1401097" y="103238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50926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820264" y="3569109"/>
            <a:ext cx="2094271" cy="202053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    1-0-0 p-Si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20264" y="1784554"/>
            <a:ext cx="2091812" cy="398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1-0-0 p-Si wafer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820264" y="3569110"/>
            <a:ext cx="2094270" cy="202052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20265" y="1685201"/>
            <a:ext cx="2091812" cy="993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00629" y="484872"/>
            <a:ext cx="10331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err="1">
                <a:solidFill>
                  <a:srgbClr val="FF0000"/>
                </a:solidFill>
              </a:rPr>
              <a:t>We</a:t>
            </a:r>
            <a:r>
              <a:rPr lang="nb-NO" b="1" dirty="0">
                <a:solidFill>
                  <a:srgbClr val="FF0000"/>
                </a:solidFill>
              </a:rPr>
              <a:t> </a:t>
            </a:r>
            <a:r>
              <a:rPr lang="nb-NO" b="1" dirty="0" err="1">
                <a:solidFill>
                  <a:srgbClr val="FF0000"/>
                </a:solidFill>
              </a:rPr>
              <a:t>need</a:t>
            </a:r>
            <a:r>
              <a:rPr lang="nb-NO" b="1" dirty="0">
                <a:solidFill>
                  <a:srgbClr val="FF0000"/>
                </a:solidFill>
              </a:rPr>
              <a:t> to </a:t>
            </a:r>
            <a:r>
              <a:rPr lang="nb-NO" b="1" dirty="0" err="1">
                <a:solidFill>
                  <a:srgbClr val="FF0000"/>
                </a:solidFill>
              </a:rPr>
              <a:t>grow</a:t>
            </a:r>
            <a:r>
              <a:rPr lang="nb-NO" b="1" dirty="0">
                <a:solidFill>
                  <a:srgbClr val="FF0000"/>
                </a:solidFill>
              </a:rPr>
              <a:t> a </a:t>
            </a:r>
            <a:r>
              <a:rPr lang="nb-NO" b="1" dirty="0" err="1">
                <a:solidFill>
                  <a:srgbClr val="FF0000"/>
                </a:solidFill>
              </a:rPr>
              <a:t>field</a:t>
            </a:r>
            <a:r>
              <a:rPr lang="nb-NO" b="1" dirty="0">
                <a:solidFill>
                  <a:srgbClr val="FF0000"/>
                </a:solidFill>
              </a:rPr>
              <a:t> </a:t>
            </a:r>
            <a:r>
              <a:rPr lang="nb-NO" b="1" dirty="0" err="1">
                <a:solidFill>
                  <a:srgbClr val="FF0000"/>
                </a:solidFill>
              </a:rPr>
              <a:t>oxide</a:t>
            </a:r>
            <a:r>
              <a:rPr lang="nb-NO" b="1" dirty="0">
                <a:solidFill>
                  <a:srgbClr val="FF0000"/>
                </a:solidFill>
              </a:rPr>
              <a:t> </a:t>
            </a:r>
            <a:r>
              <a:rPr lang="nb-NO" b="1" dirty="0" err="1">
                <a:solidFill>
                  <a:srgbClr val="FF0000"/>
                </a:solidFill>
              </a:rPr>
              <a:t>on</a:t>
            </a:r>
            <a:r>
              <a:rPr lang="nb-NO" b="1" dirty="0">
                <a:solidFill>
                  <a:srgbClr val="FF0000"/>
                </a:solidFill>
              </a:rPr>
              <a:t> </a:t>
            </a:r>
            <a:r>
              <a:rPr lang="nb-NO" b="1" dirty="0" err="1">
                <a:solidFill>
                  <a:srgbClr val="FF0000"/>
                </a:solidFill>
              </a:rPr>
              <a:t>the</a:t>
            </a:r>
            <a:r>
              <a:rPr lang="nb-NO" b="1" dirty="0">
                <a:solidFill>
                  <a:srgbClr val="FF0000"/>
                </a:solidFill>
              </a:rPr>
              <a:t> Si </a:t>
            </a:r>
            <a:r>
              <a:rPr lang="nb-NO" b="1" dirty="0" err="1">
                <a:solidFill>
                  <a:srgbClr val="FF0000"/>
                </a:solidFill>
              </a:rPr>
              <a:t>surface</a:t>
            </a:r>
            <a:r>
              <a:rPr lang="nb-NO" b="1" dirty="0">
                <a:solidFill>
                  <a:srgbClr val="FF0000"/>
                </a:solidFill>
              </a:rPr>
              <a:t>. </a:t>
            </a:r>
            <a:r>
              <a:rPr lang="nb-NO" b="1" dirty="0" err="1">
                <a:solidFill>
                  <a:srgbClr val="FF0000"/>
                </a:solidFill>
              </a:rPr>
              <a:t>We</a:t>
            </a:r>
            <a:r>
              <a:rPr lang="nb-NO" b="1" dirty="0">
                <a:solidFill>
                  <a:srgbClr val="FF0000"/>
                </a:solidFill>
              </a:rPr>
              <a:t> </a:t>
            </a:r>
            <a:r>
              <a:rPr lang="nb-NO" b="1" dirty="0" err="1">
                <a:solidFill>
                  <a:srgbClr val="FF0000"/>
                </a:solidFill>
              </a:rPr>
              <a:t>will</a:t>
            </a:r>
            <a:r>
              <a:rPr lang="nb-NO" b="1" dirty="0">
                <a:solidFill>
                  <a:srgbClr val="FF0000"/>
                </a:solidFill>
              </a:rPr>
              <a:t> </a:t>
            </a:r>
            <a:r>
              <a:rPr lang="nb-NO" b="1" dirty="0" err="1">
                <a:solidFill>
                  <a:srgbClr val="FF0000"/>
                </a:solidFill>
              </a:rPr>
              <a:t>oxidize</a:t>
            </a:r>
            <a:r>
              <a:rPr lang="nb-NO" b="1" dirty="0">
                <a:solidFill>
                  <a:srgbClr val="FF0000"/>
                </a:solidFill>
              </a:rPr>
              <a:t> </a:t>
            </a:r>
            <a:r>
              <a:rPr lang="nb-NO" b="1" dirty="0" smtClean="0">
                <a:solidFill>
                  <a:srgbClr val="FF0000"/>
                </a:solidFill>
              </a:rPr>
              <a:t>(</a:t>
            </a:r>
            <a:r>
              <a:rPr lang="nb-NO" b="1" dirty="0" err="1" smtClean="0">
                <a:solidFill>
                  <a:srgbClr val="FF0000"/>
                </a:solidFill>
              </a:rPr>
              <a:t>wet</a:t>
            </a:r>
            <a:r>
              <a:rPr lang="nb-NO" b="1" dirty="0" smtClean="0">
                <a:solidFill>
                  <a:srgbClr val="FF0000"/>
                </a:solidFill>
              </a:rPr>
              <a:t>) </a:t>
            </a:r>
            <a:r>
              <a:rPr lang="nb-NO" b="1" dirty="0" err="1">
                <a:solidFill>
                  <a:srgbClr val="FF0000"/>
                </a:solidFill>
              </a:rPr>
              <a:t>the</a:t>
            </a:r>
            <a:r>
              <a:rPr lang="nb-NO" b="1" dirty="0">
                <a:solidFill>
                  <a:srgbClr val="FF0000"/>
                </a:solidFill>
              </a:rPr>
              <a:t> </a:t>
            </a:r>
            <a:r>
              <a:rPr lang="nb-NO" b="1" dirty="0" err="1">
                <a:solidFill>
                  <a:srgbClr val="FF0000"/>
                </a:solidFill>
              </a:rPr>
              <a:t>wafer</a:t>
            </a:r>
            <a:r>
              <a:rPr lang="nb-NO" b="1" dirty="0">
                <a:solidFill>
                  <a:srgbClr val="FF0000"/>
                </a:solidFill>
              </a:rPr>
              <a:t> at </a:t>
            </a:r>
            <a:r>
              <a:rPr lang="nb-NO" b="1" dirty="0" smtClean="0">
                <a:solidFill>
                  <a:srgbClr val="FF0000"/>
                </a:solidFill>
              </a:rPr>
              <a:t>1150 ˚C for 18 </a:t>
            </a:r>
            <a:r>
              <a:rPr lang="nb-NO" b="1" dirty="0">
                <a:solidFill>
                  <a:srgbClr val="FF0000"/>
                </a:solidFill>
              </a:rPr>
              <a:t>min</a:t>
            </a:r>
            <a:r>
              <a:rPr lang="nb-NO" b="1" dirty="0" smtClean="0">
                <a:solidFill>
                  <a:srgbClr val="FF0000"/>
                </a:solidFill>
              </a:rPr>
              <a:t>.</a:t>
            </a:r>
          </a:p>
          <a:p>
            <a:endParaRPr lang="nb-NO" dirty="0"/>
          </a:p>
        </p:txBody>
      </p:sp>
      <p:sp>
        <p:nvSpPr>
          <p:cNvPr id="7" name="TextBox 6"/>
          <p:cNvSpPr txBox="1"/>
          <p:nvPr/>
        </p:nvSpPr>
        <p:spPr>
          <a:xfrm>
            <a:off x="2356502" y="2640247"/>
            <a:ext cx="70217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We expect to get </a:t>
            </a:r>
            <a:r>
              <a:rPr lang="en-US" b="1" dirty="0" smtClean="0">
                <a:solidFill>
                  <a:srgbClr val="FF0000"/>
                </a:solidFill>
              </a:rPr>
              <a:t>an oxide thickness of 330 </a:t>
            </a:r>
            <a:r>
              <a:rPr lang="en-US" b="1" dirty="0">
                <a:solidFill>
                  <a:srgbClr val="FF0000"/>
                </a:solidFill>
              </a:rPr>
              <a:t>nm </a:t>
            </a:r>
            <a:r>
              <a:rPr lang="en-US" b="1" dirty="0" smtClean="0">
                <a:solidFill>
                  <a:srgbClr val="FF0000"/>
                </a:solidFill>
              </a:rPr>
              <a:t>. 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After the oxidation we will measure the oxide thickness by </a:t>
            </a:r>
            <a:r>
              <a:rPr lang="en-US" b="1" dirty="0" err="1" smtClean="0">
                <a:solidFill>
                  <a:srgbClr val="FF0000"/>
                </a:solidFill>
              </a:rPr>
              <a:t>Ellipsometer</a:t>
            </a:r>
            <a:endParaRPr lang="nb-NO" b="1" dirty="0">
              <a:solidFill>
                <a:srgbClr val="FF0000"/>
              </a:solidFill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58182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820264" y="3569109"/>
            <a:ext cx="2094271" cy="202053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    1-0-0 p-Si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20264" y="1784554"/>
            <a:ext cx="2091812" cy="398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1-0-0 p-Si wafer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820264" y="3569110"/>
            <a:ext cx="2094270" cy="202052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20265" y="1685201"/>
            <a:ext cx="2091812" cy="993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820265" y="3542096"/>
            <a:ext cx="2094271" cy="210529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ctangle 7"/>
          <p:cNvSpPr/>
          <p:nvPr/>
        </p:nvSpPr>
        <p:spPr>
          <a:xfrm>
            <a:off x="4820264" y="1593290"/>
            <a:ext cx="2091812" cy="9191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xtBox 8"/>
          <p:cNvSpPr txBox="1"/>
          <p:nvPr/>
        </p:nvSpPr>
        <p:spPr>
          <a:xfrm>
            <a:off x="721998" y="2601593"/>
            <a:ext cx="101840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We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spinn (4500 </a:t>
            </a:r>
            <a:r>
              <a:rPr lang="nb-NO" sz="2000" b="1" dirty="0" err="1" smtClean="0">
                <a:solidFill>
                  <a:srgbClr val="FF0000"/>
                </a:solidFill>
              </a:rPr>
              <a:t>rpm</a:t>
            </a:r>
            <a:r>
              <a:rPr lang="nb-NO" sz="2000" b="1" dirty="0" smtClean="0">
                <a:solidFill>
                  <a:srgbClr val="FF0000"/>
                </a:solidFill>
              </a:rPr>
              <a:t>, 1 min) a positive </a:t>
            </a:r>
            <a:r>
              <a:rPr lang="nb-NO" sz="2000" b="1" dirty="0" err="1" smtClean="0">
                <a:solidFill>
                  <a:srgbClr val="FF0000"/>
                </a:solidFill>
              </a:rPr>
              <a:t>photoresist</a:t>
            </a:r>
            <a:r>
              <a:rPr lang="nb-NO" sz="2000" b="1" dirty="0" smtClean="0">
                <a:solidFill>
                  <a:srgbClr val="FF0000"/>
                </a:solidFill>
              </a:rPr>
              <a:t> (</a:t>
            </a:r>
            <a:r>
              <a:rPr lang="nb-NO" sz="2000" b="1" dirty="0" err="1" smtClean="0">
                <a:solidFill>
                  <a:srgbClr val="FF0000"/>
                </a:solidFill>
              </a:rPr>
              <a:t>microposit</a:t>
            </a:r>
            <a:r>
              <a:rPr lang="nb-NO" sz="2000" b="1" dirty="0" smtClean="0">
                <a:solidFill>
                  <a:srgbClr val="FF0000"/>
                </a:solidFill>
              </a:rPr>
              <a:t> 1805) </a:t>
            </a:r>
            <a:r>
              <a:rPr lang="nb-NO" sz="2000" b="1" dirty="0" err="1" smtClean="0">
                <a:solidFill>
                  <a:srgbClr val="FF0000"/>
                </a:solidFill>
              </a:rPr>
              <a:t>on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oxide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surface</a:t>
            </a:r>
            <a:r>
              <a:rPr lang="nb-NO" sz="2000" b="1" dirty="0" smtClean="0">
                <a:solidFill>
                  <a:srgbClr val="FF0000"/>
                </a:solidFill>
              </a:rPr>
              <a:t>. </a:t>
            </a: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After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spinning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wafer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be </a:t>
            </a:r>
            <a:r>
              <a:rPr lang="nb-NO" sz="2000" b="1" dirty="0" err="1" smtClean="0">
                <a:solidFill>
                  <a:srgbClr val="FF0000"/>
                </a:solidFill>
              </a:rPr>
              <a:t>softbaked</a:t>
            </a:r>
            <a:r>
              <a:rPr lang="nb-NO" sz="2000" b="1" dirty="0" smtClean="0">
                <a:solidFill>
                  <a:srgbClr val="FF0000"/>
                </a:solidFill>
              </a:rPr>
              <a:t> at 110 ˚C for 1 </a:t>
            </a:r>
            <a:r>
              <a:rPr lang="nb-NO" sz="2000" b="1" dirty="0" err="1" smtClean="0">
                <a:solidFill>
                  <a:srgbClr val="FF0000"/>
                </a:solidFill>
              </a:rPr>
              <a:t>minute</a:t>
            </a:r>
            <a:r>
              <a:rPr lang="nb-NO" sz="2000" b="1" dirty="0" smtClean="0">
                <a:solidFill>
                  <a:srgbClr val="FF0000"/>
                </a:solidFill>
              </a:rPr>
              <a:t> 20 sec </a:t>
            </a:r>
            <a:r>
              <a:rPr lang="nb-NO" sz="2000" b="1" dirty="0" err="1" smtClean="0">
                <a:solidFill>
                  <a:srgbClr val="FF0000"/>
                </a:solidFill>
              </a:rPr>
              <a:t>on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hotplate</a:t>
            </a:r>
            <a:r>
              <a:rPr lang="nb-NO" sz="2000" b="1" dirty="0" smtClean="0">
                <a:solidFill>
                  <a:srgbClr val="FF0000"/>
                </a:solidFill>
              </a:rPr>
              <a:t>.  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02878" y="194240"/>
            <a:ext cx="42223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Lithography</a:t>
            </a:r>
            <a:r>
              <a:rPr lang="nb-NO" sz="2000" b="1" dirty="0" smtClean="0">
                <a:solidFill>
                  <a:srgbClr val="FF0000"/>
                </a:solidFill>
              </a:rPr>
              <a:t> 1- Open Source and </a:t>
            </a:r>
            <a:r>
              <a:rPr lang="nb-NO" sz="2000" b="1" dirty="0" err="1" smtClean="0">
                <a:solidFill>
                  <a:srgbClr val="FF0000"/>
                </a:solidFill>
              </a:rPr>
              <a:t>Drain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9015" y="1366787"/>
            <a:ext cx="369620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We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load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wafer</a:t>
            </a:r>
            <a:r>
              <a:rPr lang="nb-NO" sz="2000" b="1" dirty="0" smtClean="0">
                <a:solidFill>
                  <a:srgbClr val="FF0000"/>
                </a:solidFill>
              </a:rPr>
              <a:t> in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nb-NO" sz="2000" b="1" dirty="0" err="1">
                <a:solidFill>
                  <a:srgbClr val="FF0000"/>
                </a:solidFill>
              </a:rPr>
              <a:t>m</a:t>
            </a:r>
            <a:r>
              <a:rPr lang="nb-NO" sz="2000" b="1" dirty="0" err="1" smtClean="0">
                <a:solidFill>
                  <a:srgbClr val="FF0000"/>
                </a:solidFill>
              </a:rPr>
              <a:t>askless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lithography</a:t>
            </a:r>
            <a:r>
              <a:rPr lang="nb-NO" sz="2000" b="1" dirty="0" smtClean="0">
                <a:solidFill>
                  <a:srgbClr val="FF0000"/>
                </a:solidFill>
              </a:rPr>
              <a:t> maskin and</a:t>
            </a: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expose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photoresist</a:t>
            </a:r>
            <a:r>
              <a:rPr lang="nb-NO" sz="2000" b="1" dirty="0" smtClean="0">
                <a:solidFill>
                  <a:srgbClr val="FF0000"/>
                </a:solidFill>
              </a:rPr>
              <a:t>.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46206" y="1366787"/>
            <a:ext cx="455785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After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exposure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sink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wafer</a:t>
            </a:r>
            <a:endParaRPr lang="nb-NO" sz="2000" b="1" dirty="0" smtClean="0">
              <a:solidFill>
                <a:srgbClr val="FF0000"/>
              </a:solidFill>
            </a:endParaRP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into</a:t>
            </a:r>
            <a:r>
              <a:rPr lang="nb-NO" sz="2000" b="1" dirty="0" smtClean="0">
                <a:solidFill>
                  <a:srgbClr val="FF0000"/>
                </a:solidFill>
              </a:rPr>
              <a:t> a </a:t>
            </a:r>
            <a:r>
              <a:rPr lang="nb-NO" sz="2000" b="1" dirty="0" err="1" smtClean="0">
                <a:solidFill>
                  <a:srgbClr val="FF0000"/>
                </a:solidFill>
              </a:rPr>
              <a:t>developer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bath</a:t>
            </a:r>
            <a:r>
              <a:rPr lang="nb-NO" sz="2000" b="1" dirty="0" smtClean="0">
                <a:solidFill>
                  <a:srgbClr val="FF0000"/>
                </a:solidFill>
              </a:rPr>
              <a:t> for </a:t>
            </a:r>
            <a:r>
              <a:rPr lang="nb-NO" sz="2000" b="1" dirty="0" err="1" smtClean="0">
                <a:solidFill>
                  <a:srgbClr val="FF0000"/>
                </a:solidFill>
              </a:rPr>
              <a:t>about</a:t>
            </a:r>
            <a:r>
              <a:rPr lang="nb-NO" sz="2000" b="1" dirty="0" smtClean="0">
                <a:solidFill>
                  <a:srgbClr val="FF0000"/>
                </a:solidFill>
              </a:rPr>
              <a:t> 1min.</a:t>
            </a:r>
          </a:p>
          <a:p>
            <a:r>
              <a:rPr lang="nb-NO" sz="2000" b="1" dirty="0" err="1">
                <a:solidFill>
                  <a:srgbClr val="FF0000"/>
                </a:solidFill>
              </a:rPr>
              <a:t>Inspection-Hardbake</a:t>
            </a:r>
            <a:r>
              <a:rPr lang="nb-NO" sz="2000" b="1" dirty="0">
                <a:solidFill>
                  <a:srgbClr val="FF0000"/>
                </a:solidFill>
              </a:rPr>
              <a:t> 120 ˚C for 3 min.</a:t>
            </a:r>
          </a:p>
          <a:p>
            <a:endParaRPr lang="nb-NO" sz="2000" b="1" dirty="0">
              <a:solidFill>
                <a:srgbClr val="FF0000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353686" y="678560"/>
            <a:ext cx="3024968" cy="1715740"/>
            <a:chOff x="4353686" y="1113182"/>
            <a:chExt cx="3024968" cy="1715740"/>
          </a:xfrm>
        </p:grpSpPr>
        <p:sp>
          <p:nvSpPr>
            <p:cNvPr id="14" name="Flowchart: Magnetic Disk 13"/>
            <p:cNvSpPr/>
            <p:nvPr/>
          </p:nvSpPr>
          <p:spPr>
            <a:xfrm>
              <a:off x="4353686" y="1113182"/>
              <a:ext cx="3024968" cy="1715740"/>
            </a:xfrm>
            <a:prstGeom prst="flowChartMagneticDisk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4353686" y="1759925"/>
              <a:ext cx="3024968" cy="211127"/>
            </a:xfrm>
            <a:custGeom>
              <a:avLst/>
              <a:gdLst>
                <a:gd name="connsiteX0" fmla="*/ 0 w 1401097"/>
                <a:gd name="connsiteY0" fmla="*/ 88490 h 193368"/>
                <a:gd name="connsiteX1" fmla="*/ 132736 w 1401097"/>
                <a:gd name="connsiteY1" fmla="*/ 58993 h 193368"/>
                <a:gd name="connsiteX2" fmla="*/ 176981 w 1401097"/>
                <a:gd name="connsiteY2" fmla="*/ 29497 h 193368"/>
                <a:gd name="connsiteX3" fmla="*/ 265471 w 1401097"/>
                <a:gd name="connsiteY3" fmla="*/ 0 h 193368"/>
                <a:gd name="connsiteX4" fmla="*/ 368710 w 1401097"/>
                <a:gd name="connsiteY4" fmla="*/ 88490 h 193368"/>
                <a:gd name="connsiteX5" fmla="*/ 412955 w 1401097"/>
                <a:gd name="connsiteY5" fmla="*/ 132735 h 193368"/>
                <a:gd name="connsiteX6" fmla="*/ 501445 w 1401097"/>
                <a:gd name="connsiteY6" fmla="*/ 191729 h 193368"/>
                <a:gd name="connsiteX7" fmla="*/ 722671 w 1401097"/>
                <a:gd name="connsiteY7" fmla="*/ 147484 h 193368"/>
                <a:gd name="connsiteX8" fmla="*/ 811161 w 1401097"/>
                <a:gd name="connsiteY8" fmla="*/ 117987 h 193368"/>
                <a:gd name="connsiteX9" fmla="*/ 855407 w 1401097"/>
                <a:gd name="connsiteY9" fmla="*/ 103238 h 193368"/>
                <a:gd name="connsiteX10" fmla="*/ 899652 w 1401097"/>
                <a:gd name="connsiteY10" fmla="*/ 147484 h 193368"/>
                <a:gd name="connsiteX11" fmla="*/ 929149 w 1401097"/>
                <a:gd name="connsiteY11" fmla="*/ 191729 h 193368"/>
                <a:gd name="connsiteX12" fmla="*/ 1002890 w 1401097"/>
                <a:gd name="connsiteY12" fmla="*/ 176980 h 193368"/>
                <a:gd name="connsiteX13" fmla="*/ 1106129 w 1401097"/>
                <a:gd name="connsiteY13" fmla="*/ 103238 h 193368"/>
                <a:gd name="connsiteX14" fmla="*/ 1135626 w 1401097"/>
                <a:gd name="connsiteY14" fmla="*/ 147484 h 193368"/>
                <a:gd name="connsiteX15" fmla="*/ 1224116 w 1401097"/>
                <a:gd name="connsiteY15" fmla="*/ 176980 h 193368"/>
                <a:gd name="connsiteX16" fmla="*/ 1297858 w 1401097"/>
                <a:gd name="connsiteY16" fmla="*/ 162232 h 193368"/>
                <a:gd name="connsiteX17" fmla="*/ 1401097 w 1401097"/>
                <a:gd name="connsiteY17" fmla="*/ 103238 h 19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01097" h="193368">
                  <a:moveTo>
                    <a:pt x="0" y="88490"/>
                  </a:moveTo>
                  <a:cubicBezTo>
                    <a:pt x="13131" y="85864"/>
                    <a:pt x="114506" y="66806"/>
                    <a:pt x="132736" y="58993"/>
                  </a:cubicBezTo>
                  <a:cubicBezTo>
                    <a:pt x="149028" y="52011"/>
                    <a:pt x="160784" y="36696"/>
                    <a:pt x="176981" y="29497"/>
                  </a:cubicBezTo>
                  <a:cubicBezTo>
                    <a:pt x="205393" y="16869"/>
                    <a:pt x="265471" y="0"/>
                    <a:pt x="265471" y="0"/>
                  </a:cubicBezTo>
                  <a:cubicBezTo>
                    <a:pt x="442730" y="177256"/>
                    <a:pt x="233935" y="-23823"/>
                    <a:pt x="368710" y="88490"/>
                  </a:cubicBezTo>
                  <a:cubicBezTo>
                    <a:pt x="384733" y="101843"/>
                    <a:pt x="396491" y="119930"/>
                    <a:pt x="412955" y="132735"/>
                  </a:cubicBezTo>
                  <a:cubicBezTo>
                    <a:pt x="440938" y="154500"/>
                    <a:pt x="501445" y="191729"/>
                    <a:pt x="501445" y="191729"/>
                  </a:cubicBezTo>
                  <a:cubicBezTo>
                    <a:pt x="771517" y="167176"/>
                    <a:pt x="580313" y="204427"/>
                    <a:pt x="722671" y="147484"/>
                  </a:cubicBezTo>
                  <a:cubicBezTo>
                    <a:pt x="751539" y="135937"/>
                    <a:pt x="781664" y="127819"/>
                    <a:pt x="811161" y="117987"/>
                  </a:cubicBezTo>
                  <a:lnTo>
                    <a:pt x="855407" y="103238"/>
                  </a:lnTo>
                  <a:cubicBezTo>
                    <a:pt x="870155" y="117987"/>
                    <a:pt x="886299" y="131461"/>
                    <a:pt x="899652" y="147484"/>
                  </a:cubicBezTo>
                  <a:cubicBezTo>
                    <a:pt x="910999" y="161101"/>
                    <a:pt x="912106" y="186860"/>
                    <a:pt x="929149" y="191729"/>
                  </a:cubicBezTo>
                  <a:cubicBezTo>
                    <a:pt x="953252" y="198615"/>
                    <a:pt x="978310" y="181896"/>
                    <a:pt x="1002890" y="176980"/>
                  </a:cubicBezTo>
                  <a:cubicBezTo>
                    <a:pt x="1070507" y="75555"/>
                    <a:pt x="1028252" y="77280"/>
                    <a:pt x="1106129" y="103238"/>
                  </a:cubicBezTo>
                  <a:cubicBezTo>
                    <a:pt x="1115961" y="117987"/>
                    <a:pt x="1120595" y="138089"/>
                    <a:pt x="1135626" y="147484"/>
                  </a:cubicBezTo>
                  <a:cubicBezTo>
                    <a:pt x="1161992" y="163963"/>
                    <a:pt x="1224116" y="176980"/>
                    <a:pt x="1224116" y="176980"/>
                  </a:cubicBezTo>
                  <a:cubicBezTo>
                    <a:pt x="1248697" y="172064"/>
                    <a:pt x="1275037" y="172605"/>
                    <a:pt x="1297858" y="162232"/>
                  </a:cubicBezTo>
                  <a:cubicBezTo>
                    <a:pt x="1433644" y="100511"/>
                    <a:pt x="1344907" y="103238"/>
                    <a:pt x="1401097" y="103238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5206124" y="1592631"/>
            <a:ext cx="452487" cy="919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Rectangle 17"/>
          <p:cNvSpPr/>
          <p:nvPr/>
        </p:nvSpPr>
        <p:spPr>
          <a:xfrm>
            <a:off x="6044471" y="1593290"/>
            <a:ext cx="451861" cy="926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Rectangle 18"/>
          <p:cNvSpPr/>
          <p:nvPr/>
        </p:nvSpPr>
        <p:spPr>
          <a:xfrm>
            <a:off x="5205498" y="4401937"/>
            <a:ext cx="452487" cy="35487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ctangle 19"/>
          <p:cNvSpPr/>
          <p:nvPr/>
        </p:nvSpPr>
        <p:spPr>
          <a:xfrm>
            <a:off x="6043845" y="4401937"/>
            <a:ext cx="452487" cy="35487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8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8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8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8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1" grpId="0"/>
      <p:bldP spid="12" grpId="0"/>
      <p:bldP spid="17" grpId="0" animBg="1"/>
      <p:bldP spid="18" grpId="0" animBg="1"/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820264" y="4008616"/>
            <a:ext cx="2094271" cy="202053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    1-0-0 p-Si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20264" y="2224061"/>
            <a:ext cx="2091812" cy="398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1-0-0 p-Si wafer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820264" y="4008617"/>
            <a:ext cx="2094270" cy="202052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20265" y="2124708"/>
            <a:ext cx="2091812" cy="993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820265" y="3981603"/>
            <a:ext cx="2094271" cy="210529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ctangle 7"/>
          <p:cNvSpPr/>
          <p:nvPr/>
        </p:nvSpPr>
        <p:spPr>
          <a:xfrm>
            <a:off x="4820264" y="2032797"/>
            <a:ext cx="2091812" cy="9191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xtBox 8"/>
          <p:cNvSpPr txBox="1"/>
          <p:nvPr/>
        </p:nvSpPr>
        <p:spPr>
          <a:xfrm>
            <a:off x="1093998" y="3219415"/>
            <a:ext cx="88791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>
                <a:solidFill>
                  <a:srgbClr val="FF0000"/>
                </a:solidFill>
              </a:rPr>
              <a:t>We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will</a:t>
            </a:r>
            <a:r>
              <a:rPr lang="nb-NO" sz="2000" b="1" dirty="0">
                <a:solidFill>
                  <a:srgbClr val="FF0000"/>
                </a:solidFill>
              </a:rPr>
              <a:t> sink </a:t>
            </a:r>
            <a:r>
              <a:rPr lang="nb-NO" sz="2000" b="1" dirty="0" err="1">
                <a:solidFill>
                  <a:srgbClr val="FF0000"/>
                </a:solidFill>
              </a:rPr>
              <a:t>the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wafer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into</a:t>
            </a:r>
            <a:r>
              <a:rPr lang="nb-NO" sz="2000" b="1" dirty="0">
                <a:solidFill>
                  <a:srgbClr val="FF0000"/>
                </a:solidFill>
              </a:rPr>
              <a:t> a </a:t>
            </a:r>
            <a:r>
              <a:rPr lang="nb-NO" sz="2000" b="1" dirty="0" err="1">
                <a:solidFill>
                  <a:srgbClr val="FF0000"/>
                </a:solidFill>
              </a:rPr>
              <a:t>Buffrad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Oxide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Etch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bath</a:t>
            </a:r>
            <a:r>
              <a:rPr lang="nb-NO" sz="2000" b="1" dirty="0" smtClean="0">
                <a:solidFill>
                  <a:srgbClr val="FF0000"/>
                </a:solidFill>
              </a:rPr>
              <a:t> (BOE). </a:t>
            </a:r>
            <a:r>
              <a:rPr lang="nb-NO" sz="2000" b="1" dirty="0" err="1" smtClean="0">
                <a:solidFill>
                  <a:srgbClr val="FF0000"/>
                </a:solidFill>
              </a:rPr>
              <a:t>Etch</a:t>
            </a:r>
            <a:r>
              <a:rPr lang="nb-NO" sz="2000" b="1" dirty="0" smtClean="0">
                <a:solidFill>
                  <a:srgbClr val="FF0000"/>
                </a:solidFill>
              </a:rPr>
              <a:t> rate 70 </a:t>
            </a:r>
            <a:r>
              <a:rPr lang="nb-NO" sz="2000" b="1" dirty="0" err="1" smtClean="0">
                <a:solidFill>
                  <a:srgbClr val="FF0000"/>
                </a:solidFill>
              </a:rPr>
              <a:t>nm</a:t>
            </a:r>
            <a:r>
              <a:rPr lang="nb-NO" sz="2000" b="1" dirty="0" smtClean="0">
                <a:solidFill>
                  <a:srgbClr val="FF0000"/>
                </a:solidFill>
              </a:rPr>
              <a:t>/min. 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48582" y="292228"/>
            <a:ext cx="28376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>
                <a:solidFill>
                  <a:srgbClr val="FF0000"/>
                </a:solidFill>
              </a:rPr>
              <a:t>Source and </a:t>
            </a:r>
            <a:r>
              <a:rPr lang="nb-NO" sz="2000" b="1" dirty="0" err="1">
                <a:solidFill>
                  <a:srgbClr val="FF0000"/>
                </a:solidFill>
              </a:rPr>
              <a:t>Drain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etching</a:t>
            </a:r>
            <a:endParaRPr lang="nb-NO" sz="2000" b="1" dirty="0">
              <a:solidFill>
                <a:srgbClr val="FF0000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353686" y="1118067"/>
            <a:ext cx="3024968" cy="1715740"/>
            <a:chOff x="4353686" y="1113182"/>
            <a:chExt cx="3024968" cy="1715740"/>
          </a:xfrm>
        </p:grpSpPr>
        <p:sp>
          <p:nvSpPr>
            <p:cNvPr id="14" name="Flowchart: Magnetic Disk 13"/>
            <p:cNvSpPr/>
            <p:nvPr/>
          </p:nvSpPr>
          <p:spPr>
            <a:xfrm>
              <a:off x="4353686" y="1113182"/>
              <a:ext cx="3024968" cy="1715740"/>
            </a:xfrm>
            <a:prstGeom prst="flowChartMagneticDisk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4353686" y="1759925"/>
              <a:ext cx="3024968" cy="211127"/>
            </a:xfrm>
            <a:custGeom>
              <a:avLst/>
              <a:gdLst>
                <a:gd name="connsiteX0" fmla="*/ 0 w 1401097"/>
                <a:gd name="connsiteY0" fmla="*/ 88490 h 193368"/>
                <a:gd name="connsiteX1" fmla="*/ 132736 w 1401097"/>
                <a:gd name="connsiteY1" fmla="*/ 58993 h 193368"/>
                <a:gd name="connsiteX2" fmla="*/ 176981 w 1401097"/>
                <a:gd name="connsiteY2" fmla="*/ 29497 h 193368"/>
                <a:gd name="connsiteX3" fmla="*/ 265471 w 1401097"/>
                <a:gd name="connsiteY3" fmla="*/ 0 h 193368"/>
                <a:gd name="connsiteX4" fmla="*/ 368710 w 1401097"/>
                <a:gd name="connsiteY4" fmla="*/ 88490 h 193368"/>
                <a:gd name="connsiteX5" fmla="*/ 412955 w 1401097"/>
                <a:gd name="connsiteY5" fmla="*/ 132735 h 193368"/>
                <a:gd name="connsiteX6" fmla="*/ 501445 w 1401097"/>
                <a:gd name="connsiteY6" fmla="*/ 191729 h 193368"/>
                <a:gd name="connsiteX7" fmla="*/ 722671 w 1401097"/>
                <a:gd name="connsiteY7" fmla="*/ 147484 h 193368"/>
                <a:gd name="connsiteX8" fmla="*/ 811161 w 1401097"/>
                <a:gd name="connsiteY8" fmla="*/ 117987 h 193368"/>
                <a:gd name="connsiteX9" fmla="*/ 855407 w 1401097"/>
                <a:gd name="connsiteY9" fmla="*/ 103238 h 193368"/>
                <a:gd name="connsiteX10" fmla="*/ 899652 w 1401097"/>
                <a:gd name="connsiteY10" fmla="*/ 147484 h 193368"/>
                <a:gd name="connsiteX11" fmla="*/ 929149 w 1401097"/>
                <a:gd name="connsiteY11" fmla="*/ 191729 h 193368"/>
                <a:gd name="connsiteX12" fmla="*/ 1002890 w 1401097"/>
                <a:gd name="connsiteY12" fmla="*/ 176980 h 193368"/>
                <a:gd name="connsiteX13" fmla="*/ 1106129 w 1401097"/>
                <a:gd name="connsiteY13" fmla="*/ 103238 h 193368"/>
                <a:gd name="connsiteX14" fmla="*/ 1135626 w 1401097"/>
                <a:gd name="connsiteY14" fmla="*/ 147484 h 193368"/>
                <a:gd name="connsiteX15" fmla="*/ 1224116 w 1401097"/>
                <a:gd name="connsiteY15" fmla="*/ 176980 h 193368"/>
                <a:gd name="connsiteX16" fmla="*/ 1297858 w 1401097"/>
                <a:gd name="connsiteY16" fmla="*/ 162232 h 193368"/>
                <a:gd name="connsiteX17" fmla="*/ 1401097 w 1401097"/>
                <a:gd name="connsiteY17" fmla="*/ 103238 h 19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01097" h="193368">
                  <a:moveTo>
                    <a:pt x="0" y="88490"/>
                  </a:moveTo>
                  <a:cubicBezTo>
                    <a:pt x="13131" y="85864"/>
                    <a:pt x="114506" y="66806"/>
                    <a:pt x="132736" y="58993"/>
                  </a:cubicBezTo>
                  <a:cubicBezTo>
                    <a:pt x="149028" y="52011"/>
                    <a:pt x="160784" y="36696"/>
                    <a:pt x="176981" y="29497"/>
                  </a:cubicBezTo>
                  <a:cubicBezTo>
                    <a:pt x="205393" y="16869"/>
                    <a:pt x="265471" y="0"/>
                    <a:pt x="265471" y="0"/>
                  </a:cubicBezTo>
                  <a:cubicBezTo>
                    <a:pt x="442730" y="177256"/>
                    <a:pt x="233935" y="-23823"/>
                    <a:pt x="368710" y="88490"/>
                  </a:cubicBezTo>
                  <a:cubicBezTo>
                    <a:pt x="384733" y="101843"/>
                    <a:pt x="396491" y="119930"/>
                    <a:pt x="412955" y="132735"/>
                  </a:cubicBezTo>
                  <a:cubicBezTo>
                    <a:pt x="440938" y="154500"/>
                    <a:pt x="501445" y="191729"/>
                    <a:pt x="501445" y="191729"/>
                  </a:cubicBezTo>
                  <a:cubicBezTo>
                    <a:pt x="771517" y="167176"/>
                    <a:pt x="580313" y="204427"/>
                    <a:pt x="722671" y="147484"/>
                  </a:cubicBezTo>
                  <a:cubicBezTo>
                    <a:pt x="751539" y="135937"/>
                    <a:pt x="781664" y="127819"/>
                    <a:pt x="811161" y="117987"/>
                  </a:cubicBezTo>
                  <a:lnTo>
                    <a:pt x="855407" y="103238"/>
                  </a:lnTo>
                  <a:cubicBezTo>
                    <a:pt x="870155" y="117987"/>
                    <a:pt x="886299" y="131461"/>
                    <a:pt x="899652" y="147484"/>
                  </a:cubicBezTo>
                  <a:cubicBezTo>
                    <a:pt x="910999" y="161101"/>
                    <a:pt x="912106" y="186860"/>
                    <a:pt x="929149" y="191729"/>
                  </a:cubicBezTo>
                  <a:cubicBezTo>
                    <a:pt x="953252" y="198615"/>
                    <a:pt x="978310" y="181896"/>
                    <a:pt x="1002890" y="176980"/>
                  </a:cubicBezTo>
                  <a:cubicBezTo>
                    <a:pt x="1070507" y="75555"/>
                    <a:pt x="1028252" y="77280"/>
                    <a:pt x="1106129" y="103238"/>
                  </a:cubicBezTo>
                  <a:cubicBezTo>
                    <a:pt x="1115961" y="117987"/>
                    <a:pt x="1120595" y="138089"/>
                    <a:pt x="1135626" y="147484"/>
                  </a:cubicBezTo>
                  <a:cubicBezTo>
                    <a:pt x="1161992" y="163963"/>
                    <a:pt x="1224116" y="176980"/>
                    <a:pt x="1224116" y="176980"/>
                  </a:cubicBezTo>
                  <a:cubicBezTo>
                    <a:pt x="1248697" y="172064"/>
                    <a:pt x="1275037" y="172605"/>
                    <a:pt x="1297858" y="162232"/>
                  </a:cubicBezTo>
                  <a:cubicBezTo>
                    <a:pt x="1433644" y="100511"/>
                    <a:pt x="1344907" y="103238"/>
                    <a:pt x="1401097" y="103238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5206124" y="2032138"/>
            <a:ext cx="452487" cy="919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Rectangle 17"/>
          <p:cNvSpPr/>
          <p:nvPr/>
        </p:nvSpPr>
        <p:spPr>
          <a:xfrm>
            <a:off x="6044471" y="2032797"/>
            <a:ext cx="451861" cy="926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Rectangle 18"/>
          <p:cNvSpPr/>
          <p:nvPr/>
        </p:nvSpPr>
        <p:spPr>
          <a:xfrm>
            <a:off x="5205498" y="4841444"/>
            <a:ext cx="452487" cy="35487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ctangle 19"/>
          <p:cNvSpPr/>
          <p:nvPr/>
        </p:nvSpPr>
        <p:spPr>
          <a:xfrm>
            <a:off x="6043845" y="4841444"/>
            <a:ext cx="452487" cy="35487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ctangle 20"/>
          <p:cNvSpPr/>
          <p:nvPr/>
        </p:nvSpPr>
        <p:spPr>
          <a:xfrm>
            <a:off x="5204524" y="2136413"/>
            <a:ext cx="452487" cy="919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Rectangle 21"/>
          <p:cNvSpPr/>
          <p:nvPr/>
        </p:nvSpPr>
        <p:spPr>
          <a:xfrm>
            <a:off x="6042871" y="2137072"/>
            <a:ext cx="451861" cy="926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Rectangle 22"/>
          <p:cNvSpPr/>
          <p:nvPr/>
        </p:nvSpPr>
        <p:spPr>
          <a:xfrm>
            <a:off x="5205498" y="4847188"/>
            <a:ext cx="452487" cy="35487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Rectangle 23"/>
          <p:cNvSpPr/>
          <p:nvPr/>
        </p:nvSpPr>
        <p:spPr>
          <a:xfrm>
            <a:off x="6043845" y="4847188"/>
            <a:ext cx="452487" cy="35487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2035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1" grpId="0" animBg="1"/>
      <p:bldP spid="22" grpId="0" animBg="1"/>
      <p:bldP spid="23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820264" y="4052435"/>
            <a:ext cx="2094271" cy="202053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    1-0-0 p-Si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20264" y="2267880"/>
            <a:ext cx="2091812" cy="398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1-0-0 p-Si wafer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820264" y="4052436"/>
            <a:ext cx="2094270" cy="202052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20265" y="2168527"/>
            <a:ext cx="2091812" cy="993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820263" y="2076616"/>
            <a:ext cx="2091812" cy="91911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extBox 10"/>
          <p:cNvSpPr txBox="1"/>
          <p:nvPr/>
        </p:nvSpPr>
        <p:spPr>
          <a:xfrm>
            <a:off x="4650976" y="417684"/>
            <a:ext cx="24328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>
                <a:solidFill>
                  <a:srgbClr val="FF0000"/>
                </a:solidFill>
              </a:rPr>
              <a:t>P – ions </a:t>
            </a:r>
            <a:r>
              <a:rPr lang="nb-NO" sz="2000" b="1" dirty="0" err="1" smtClean="0">
                <a:solidFill>
                  <a:srgbClr val="FF0000"/>
                </a:solidFill>
              </a:rPr>
              <a:t>implantation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205497" y="2076249"/>
            <a:ext cx="452487" cy="919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ctangle 14"/>
          <p:cNvSpPr/>
          <p:nvPr/>
        </p:nvSpPr>
        <p:spPr>
          <a:xfrm>
            <a:off x="6044471" y="2076249"/>
            <a:ext cx="451861" cy="926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" name="Group 9"/>
          <p:cNvGrpSpPr/>
          <p:nvPr/>
        </p:nvGrpSpPr>
        <p:grpSpPr>
          <a:xfrm>
            <a:off x="4820263" y="4052435"/>
            <a:ext cx="2094271" cy="2020530"/>
            <a:chOff x="4820263" y="4052435"/>
            <a:chExt cx="2094271" cy="2020530"/>
          </a:xfrm>
        </p:grpSpPr>
        <p:grpSp>
          <p:nvGrpSpPr>
            <p:cNvPr id="19" name="Group 18"/>
            <p:cNvGrpSpPr/>
            <p:nvPr/>
          </p:nvGrpSpPr>
          <p:grpSpPr>
            <a:xfrm>
              <a:off x="4820263" y="4052435"/>
              <a:ext cx="2094271" cy="2020530"/>
              <a:chOff x="4820263" y="4052435"/>
              <a:chExt cx="2094271" cy="2020530"/>
            </a:xfrm>
          </p:grpSpPr>
          <p:sp>
            <p:nvSpPr>
              <p:cNvPr id="7" name="Oval 6"/>
              <p:cNvSpPr/>
              <p:nvPr/>
            </p:nvSpPr>
            <p:spPr>
              <a:xfrm>
                <a:off x="4820263" y="4052435"/>
                <a:ext cx="2094271" cy="2020530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5206124" y="4953914"/>
                <a:ext cx="452487" cy="354874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044471" y="4953914"/>
                <a:ext cx="452487" cy="354874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sp>
          <p:nvSpPr>
            <p:cNvPr id="17" name="Rectangle 16"/>
            <p:cNvSpPr/>
            <p:nvPr/>
          </p:nvSpPr>
          <p:spPr>
            <a:xfrm>
              <a:off x="5205498" y="4953914"/>
              <a:ext cx="452487" cy="354874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043845" y="4953914"/>
              <a:ext cx="452487" cy="354874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0" name="Rectangle 19"/>
          <p:cNvSpPr/>
          <p:nvPr/>
        </p:nvSpPr>
        <p:spPr>
          <a:xfrm>
            <a:off x="5206750" y="2168440"/>
            <a:ext cx="452487" cy="985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ctangle 20"/>
          <p:cNvSpPr/>
          <p:nvPr/>
        </p:nvSpPr>
        <p:spPr>
          <a:xfrm>
            <a:off x="6045097" y="2168527"/>
            <a:ext cx="451861" cy="993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5323690" y="1162594"/>
            <a:ext cx="0" cy="783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687489" y="1162594"/>
            <a:ext cx="0" cy="783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6044471" y="1162594"/>
            <a:ext cx="0" cy="783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6394844" y="1162594"/>
            <a:ext cx="0" cy="783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6730124" y="1162594"/>
            <a:ext cx="0" cy="783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957930" y="1162594"/>
            <a:ext cx="0" cy="783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5205498" y="2266929"/>
            <a:ext cx="452487" cy="9857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Rectangle 32"/>
          <p:cNvSpPr/>
          <p:nvPr/>
        </p:nvSpPr>
        <p:spPr>
          <a:xfrm>
            <a:off x="6043845" y="2267016"/>
            <a:ext cx="451861" cy="99353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6" name="Group 35"/>
          <p:cNvGrpSpPr/>
          <p:nvPr/>
        </p:nvGrpSpPr>
        <p:grpSpPr>
          <a:xfrm>
            <a:off x="5204872" y="4953914"/>
            <a:ext cx="1290834" cy="354874"/>
            <a:chOff x="7083821" y="4953914"/>
            <a:chExt cx="1290834" cy="354874"/>
          </a:xfrm>
          <a:solidFill>
            <a:schemeClr val="bg2">
              <a:lumMod val="75000"/>
            </a:schemeClr>
          </a:solidFill>
        </p:grpSpPr>
        <p:sp>
          <p:nvSpPr>
            <p:cNvPr id="34" name="Rectangle 33"/>
            <p:cNvSpPr/>
            <p:nvPr/>
          </p:nvSpPr>
          <p:spPr>
            <a:xfrm>
              <a:off x="7083821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922168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5323690" y="1947360"/>
            <a:ext cx="306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/>
              <a:t>S</a:t>
            </a:r>
            <a:endParaRPr lang="nb-NO" sz="2000" b="1" dirty="0"/>
          </a:p>
        </p:txBody>
      </p:sp>
      <p:sp>
        <p:nvSpPr>
          <p:cNvPr id="38" name="Rectangle 37"/>
          <p:cNvSpPr/>
          <p:nvPr/>
        </p:nvSpPr>
        <p:spPr>
          <a:xfrm>
            <a:off x="6114435" y="1976923"/>
            <a:ext cx="330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b="1" dirty="0" smtClean="0"/>
              <a:t>D</a:t>
            </a:r>
            <a:endParaRPr lang="nb-NO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751181" y="3320716"/>
            <a:ext cx="62299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Implantation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energy</a:t>
            </a:r>
            <a:r>
              <a:rPr lang="nb-NO" sz="2000" b="1" dirty="0" smtClean="0">
                <a:solidFill>
                  <a:srgbClr val="FF0000"/>
                </a:solidFill>
              </a:rPr>
              <a:t>  is 33 </a:t>
            </a:r>
            <a:r>
              <a:rPr lang="nb-NO" sz="2000" b="1" dirty="0" err="1" smtClean="0">
                <a:solidFill>
                  <a:srgbClr val="FF0000"/>
                </a:solidFill>
              </a:rPr>
              <a:t>keV</a:t>
            </a:r>
            <a:r>
              <a:rPr lang="nb-NO" sz="2000" b="1" dirty="0" smtClean="0">
                <a:solidFill>
                  <a:srgbClr val="FF0000"/>
                </a:solidFill>
              </a:rPr>
              <a:t> and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dose is 2E14cm-2.</a:t>
            </a:r>
            <a:endParaRPr lang="nb-NO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253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4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4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4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4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4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4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4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4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4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7" grpId="0"/>
      <p:bldP spid="38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820264" y="4052435"/>
            <a:ext cx="2094271" cy="202053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    1-0-0 p-Si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20264" y="2267880"/>
            <a:ext cx="2091812" cy="398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1-0-0 p-Si wafer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820264" y="4052436"/>
            <a:ext cx="2094270" cy="202052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20265" y="2168527"/>
            <a:ext cx="2091812" cy="993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134748" y="417684"/>
            <a:ext cx="54628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>
                <a:solidFill>
                  <a:srgbClr val="FF0000"/>
                </a:solidFill>
              </a:rPr>
              <a:t>Lithography</a:t>
            </a:r>
            <a:r>
              <a:rPr lang="nb-NO" sz="2000" b="1" dirty="0">
                <a:solidFill>
                  <a:srgbClr val="FF0000"/>
                </a:solidFill>
              </a:rPr>
              <a:t> 2 – </a:t>
            </a:r>
            <a:r>
              <a:rPr lang="nb-NO" sz="2000" b="1" dirty="0" err="1">
                <a:solidFill>
                  <a:srgbClr val="FF0000"/>
                </a:solidFill>
              </a:rPr>
              <a:t>Remove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field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oxide</a:t>
            </a:r>
            <a:r>
              <a:rPr lang="nb-NO" sz="2000" b="1" dirty="0">
                <a:solidFill>
                  <a:srgbClr val="FF0000"/>
                </a:solidFill>
              </a:rPr>
              <a:t> from </a:t>
            </a:r>
            <a:r>
              <a:rPr lang="nb-NO" sz="2000" b="1" dirty="0" err="1">
                <a:solidFill>
                  <a:srgbClr val="FF0000"/>
                </a:solidFill>
              </a:rPr>
              <a:t>the</a:t>
            </a:r>
            <a:r>
              <a:rPr lang="nb-NO" sz="2000" b="1" dirty="0">
                <a:solidFill>
                  <a:srgbClr val="FF0000"/>
                </a:solidFill>
              </a:rPr>
              <a:t> Gate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207958" y="2060778"/>
            <a:ext cx="452487" cy="919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ctangle 14"/>
          <p:cNvSpPr/>
          <p:nvPr/>
        </p:nvSpPr>
        <p:spPr>
          <a:xfrm>
            <a:off x="6046932" y="2060778"/>
            <a:ext cx="451861" cy="926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9" name="Group 28"/>
          <p:cNvGrpSpPr/>
          <p:nvPr/>
        </p:nvGrpSpPr>
        <p:grpSpPr>
          <a:xfrm>
            <a:off x="5205498" y="2168440"/>
            <a:ext cx="1291460" cy="197929"/>
            <a:chOff x="5205498" y="2168440"/>
            <a:chExt cx="1291460" cy="197929"/>
          </a:xfrm>
        </p:grpSpPr>
        <p:sp>
          <p:nvSpPr>
            <p:cNvPr id="20" name="Rectangle 19"/>
            <p:cNvSpPr/>
            <p:nvPr/>
          </p:nvSpPr>
          <p:spPr>
            <a:xfrm>
              <a:off x="5206750" y="2168440"/>
              <a:ext cx="452487" cy="985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045097" y="2168527"/>
              <a:ext cx="451861" cy="993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205498" y="2266929"/>
              <a:ext cx="452487" cy="9857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043845" y="2267016"/>
              <a:ext cx="451861" cy="9935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204872" y="4953914"/>
            <a:ext cx="1290834" cy="354874"/>
            <a:chOff x="7083821" y="4953914"/>
            <a:chExt cx="1290834" cy="354874"/>
          </a:xfrm>
          <a:solidFill>
            <a:schemeClr val="bg2">
              <a:lumMod val="75000"/>
            </a:schemeClr>
          </a:solidFill>
        </p:grpSpPr>
        <p:sp>
          <p:nvSpPr>
            <p:cNvPr id="34" name="Rectangle 33"/>
            <p:cNvSpPr/>
            <p:nvPr/>
          </p:nvSpPr>
          <p:spPr>
            <a:xfrm>
              <a:off x="7083821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922168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5323690" y="1947360"/>
            <a:ext cx="306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/>
              <a:t>S</a:t>
            </a:r>
            <a:endParaRPr lang="nb-NO" sz="2000" b="1" dirty="0"/>
          </a:p>
        </p:txBody>
      </p:sp>
      <p:sp>
        <p:nvSpPr>
          <p:cNvPr id="38" name="Rectangle 37"/>
          <p:cNvSpPr/>
          <p:nvPr/>
        </p:nvSpPr>
        <p:spPr>
          <a:xfrm>
            <a:off x="6114435" y="1976923"/>
            <a:ext cx="330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b="1" dirty="0" smtClean="0"/>
              <a:t>D</a:t>
            </a:r>
            <a:endParaRPr lang="nb-NO" b="1" dirty="0"/>
          </a:p>
        </p:txBody>
      </p:sp>
      <p:sp>
        <p:nvSpPr>
          <p:cNvPr id="7" name="Oval 6"/>
          <p:cNvSpPr/>
          <p:nvPr/>
        </p:nvSpPr>
        <p:spPr>
          <a:xfrm>
            <a:off x="4822530" y="4061542"/>
            <a:ext cx="2094271" cy="202053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6" name="TextBox 45"/>
          <p:cNvSpPr txBox="1"/>
          <p:nvPr/>
        </p:nvSpPr>
        <p:spPr>
          <a:xfrm>
            <a:off x="1190298" y="3053979"/>
            <a:ext cx="100351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We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spinn (4500 </a:t>
            </a:r>
            <a:r>
              <a:rPr lang="nb-NO" sz="2000" b="1" dirty="0" err="1" smtClean="0">
                <a:solidFill>
                  <a:srgbClr val="FF0000"/>
                </a:solidFill>
              </a:rPr>
              <a:t>rpm</a:t>
            </a:r>
            <a:r>
              <a:rPr lang="nb-NO" sz="2000" b="1" dirty="0" smtClean="0">
                <a:solidFill>
                  <a:srgbClr val="FF0000"/>
                </a:solidFill>
              </a:rPr>
              <a:t>, 1 min) positive </a:t>
            </a:r>
            <a:r>
              <a:rPr lang="nb-NO" sz="2000" b="1" dirty="0" err="1" smtClean="0">
                <a:solidFill>
                  <a:srgbClr val="FF0000"/>
                </a:solidFill>
              </a:rPr>
              <a:t>photoresist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on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oxide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surface</a:t>
            </a:r>
            <a:r>
              <a:rPr lang="nb-NO" sz="2000" b="1" dirty="0" smtClean="0">
                <a:solidFill>
                  <a:srgbClr val="FF0000"/>
                </a:solidFill>
              </a:rPr>
              <a:t>. </a:t>
            </a: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After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spinning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wafer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be </a:t>
            </a:r>
            <a:r>
              <a:rPr lang="nb-NO" sz="2000" b="1" dirty="0" err="1" smtClean="0">
                <a:solidFill>
                  <a:srgbClr val="FF0000"/>
                </a:solidFill>
              </a:rPr>
              <a:t>softbaked</a:t>
            </a:r>
            <a:r>
              <a:rPr lang="nb-NO" sz="2000" b="1" dirty="0" smtClean="0">
                <a:solidFill>
                  <a:srgbClr val="FF0000"/>
                </a:solidFill>
              </a:rPr>
              <a:t> at 110 ˚C for 1 </a:t>
            </a:r>
            <a:r>
              <a:rPr lang="nb-NO" sz="2000" b="1" dirty="0" err="1" smtClean="0">
                <a:solidFill>
                  <a:srgbClr val="FF0000"/>
                </a:solidFill>
              </a:rPr>
              <a:t>minute</a:t>
            </a:r>
            <a:r>
              <a:rPr lang="nb-NO" sz="2000" b="1" dirty="0" smtClean="0">
                <a:solidFill>
                  <a:srgbClr val="FF0000"/>
                </a:solidFill>
              </a:rPr>
              <a:t> 20 sec </a:t>
            </a:r>
            <a:r>
              <a:rPr lang="nb-NO" sz="2000" b="1" dirty="0" err="1" smtClean="0">
                <a:solidFill>
                  <a:srgbClr val="FF0000"/>
                </a:solidFill>
              </a:rPr>
              <a:t>on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hotplate</a:t>
            </a:r>
            <a:r>
              <a:rPr lang="nb-NO" sz="2000" b="1" dirty="0" smtClean="0">
                <a:solidFill>
                  <a:srgbClr val="FF0000"/>
                </a:solidFill>
              </a:rPr>
              <a:t>.  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39015" y="1366787"/>
            <a:ext cx="369620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We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load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wafer</a:t>
            </a:r>
            <a:r>
              <a:rPr lang="nb-NO" sz="2000" b="1" dirty="0" smtClean="0">
                <a:solidFill>
                  <a:srgbClr val="FF0000"/>
                </a:solidFill>
              </a:rPr>
              <a:t> in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nb-NO" sz="2000" b="1" dirty="0" err="1">
                <a:solidFill>
                  <a:srgbClr val="FF0000"/>
                </a:solidFill>
              </a:rPr>
              <a:t>m</a:t>
            </a:r>
            <a:r>
              <a:rPr lang="nb-NO" sz="2000" b="1" dirty="0" err="1" smtClean="0">
                <a:solidFill>
                  <a:srgbClr val="FF0000"/>
                </a:solidFill>
              </a:rPr>
              <a:t>askless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lithography</a:t>
            </a:r>
            <a:r>
              <a:rPr lang="nb-NO" sz="2000" b="1" dirty="0" smtClean="0">
                <a:solidFill>
                  <a:srgbClr val="FF0000"/>
                </a:solidFill>
              </a:rPr>
              <a:t> maskin and</a:t>
            </a: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expose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photoresist</a:t>
            </a:r>
            <a:r>
              <a:rPr lang="nb-NO" sz="2000" b="1" dirty="0" smtClean="0">
                <a:solidFill>
                  <a:srgbClr val="FF0000"/>
                </a:solidFill>
              </a:rPr>
              <a:t>.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634149" y="1366787"/>
            <a:ext cx="455785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After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exposure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sink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wafer</a:t>
            </a:r>
            <a:endParaRPr lang="nb-NO" sz="2000" b="1" dirty="0" smtClean="0">
              <a:solidFill>
                <a:srgbClr val="FF0000"/>
              </a:solidFill>
            </a:endParaRPr>
          </a:p>
          <a:p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into</a:t>
            </a:r>
            <a:r>
              <a:rPr lang="nb-NO" sz="2000" b="1" dirty="0" smtClean="0">
                <a:solidFill>
                  <a:srgbClr val="FF0000"/>
                </a:solidFill>
              </a:rPr>
              <a:t> a </a:t>
            </a:r>
            <a:r>
              <a:rPr lang="nb-NO" sz="2000" b="1" dirty="0" err="1" smtClean="0">
                <a:solidFill>
                  <a:srgbClr val="FF0000"/>
                </a:solidFill>
              </a:rPr>
              <a:t>developer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bath</a:t>
            </a:r>
            <a:r>
              <a:rPr lang="nb-NO" sz="2000" b="1" dirty="0" smtClean="0">
                <a:solidFill>
                  <a:srgbClr val="FF0000"/>
                </a:solidFill>
              </a:rPr>
              <a:t> .</a:t>
            </a:r>
          </a:p>
          <a:p>
            <a:r>
              <a:rPr lang="nb-NO" sz="2000" b="1" dirty="0" err="1">
                <a:solidFill>
                  <a:srgbClr val="FF0000"/>
                </a:solidFill>
              </a:rPr>
              <a:t>Inspection-Hardbake</a:t>
            </a:r>
            <a:r>
              <a:rPr lang="nb-NO" sz="2000" b="1" dirty="0">
                <a:solidFill>
                  <a:srgbClr val="FF0000"/>
                </a:solidFill>
              </a:rPr>
              <a:t> 120 ˚C for 3 min.</a:t>
            </a:r>
          </a:p>
          <a:p>
            <a:endParaRPr lang="nb-NO" sz="2000" b="1" dirty="0">
              <a:solidFill>
                <a:srgbClr val="FF0000"/>
              </a:solidFill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4346327" y="1119053"/>
            <a:ext cx="3024968" cy="1715740"/>
            <a:chOff x="4353686" y="1113182"/>
            <a:chExt cx="3024968" cy="1715740"/>
          </a:xfrm>
        </p:grpSpPr>
        <p:sp>
          <p:nvSpPr>
            <p:cNvPr id="51" name="Flowchart: Magnetic Disk 50"/>
            <p:cNvSpPr/>
            <p:nvPr/>
          </p:nvSpPr>
          <p:spPr>
            <a:xfrm>
              <a:off x="4353686" y="1113182"/>
              <a:ext cx="3024968" cy="1715740"/>
            </a:xfrm>
            <a:prstGeom prst="flowChartMagneticDisk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4353686" y="1759925"/>
              <a:ext cx="3024968" cy="211127"/>
            </a:xfrm>
            <a:custGeom>
              <a:avLst/>
              <a:gdLst>
                <a:gd name="connsiteX0" fmla="*/ 0 w 1401097"/>
                <a:gd name="connsiteY0" fmla="*/ 88490 h 193368"/>
                <a:gd name="connsiteX1" fmla="*/ 132736 w 1401097"/>
                <a:gd name="connsiteY1" fmla="*/ 58993 h 193368"/>
                <a:gd name="connsiteX2" fmla="*/ 176981 w 1401097"/>
                <a:gd name="connsiteY2" fmla="*/ 29497 h 193368"/>
                <a:gd name="connsiteX3" fmla="*/ 265471 w 1401097"/>
                <a:gd name="connsiteY3" fmla="*/ 0 h 193368"/>
                <a:gd name="connsiteX4" fmla="*/ 368710 w 1401097"/>
                <a:gd name="connsiteY4" fmla="*/ 88490 h 193368"/>
                <a:gd name="connsiteX5" fmla="*/ 412955 w 1401097"/>
                <a:gd name="connsiteY5" fmla="*/ 132735 h 193368"/>
                <a:gd name="connsiteX6" fmla="*/ 501445 w 1401097"/>
                <a:gd name="connsiteY6" fmla="*/ 191729 h 193368"/>
                <a:gd name="connsiteX7" fmla="*/ 722671 w 1401097"/>
                <a:gd name="connsiteY7" fmla="*/ 147484 h 193368"/>
                <a:gd name="connsiteX8" fmla="*/ 811161 w 1401097"/>
                <a:gd name="connsiteY8" fmla="*/ 117987 h 193368"/>
                <a:gd name="connsiteX9" fmla="*/ 855407 w 1401097"/>
                <a:gd name="connsiteY9" fmla="*/ 103238 h 193368"/>
                <a:gd name="connsiteX10" fmla="*/ 899652 w 1401097"/>
                <a:gd name="connsiteY10" fmla="*/ 147484 h 193368"/>
                <a:gd name="connsiteX11" fmla="*/ 929149 w 1401097"/>
                <a:gd name="connsiteY11" fmla="*/ 191729 h 193368"/>
                <a:gd name="connsiteX12" fmla="*/ 1002890 w 1401097"/>
                <a:gd name="connsiteY12" fmla="*/ 176980 h 193368"/>
                <a:gd name="connsiteX13" fmla="*/ 1106129 w 1401097"/>
                <a:gd name="connsiteY13" fmla="*/ 103238 h 193368"/>
                <a:gd name="connsiteX14" fmla="*/ 1135626 w 1401097"/>
                <a:gd name="connsiteY14" fmla="*/ 147484 h 193368"/>
                <a:gd name="connsiteX15" fmla="*/ 1224116 w 1401097"/>
                <a:gd name="connsiteY15" fmla="*/ 176980 h 193368"/>
                <a:gd name="connsiteX16" fmla="*/ 1297858 w 1401097"/>
                <a:gd name="connsiteY16" fmla="*/ 162232 h 193368"/>
                <a:gd name="connsiteX17" fmla="*/ 1401097 w 1401097"/>
                <a:gd name="connsiteY17" fmla="*/ 103238 h 19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01097" h="193368">
                  <a:moveTo>
                    <a:pt x="0" y="88490"/>
                  </a:moveTo>
                  <a:cubicBezTo>
                    <a:pt x="13131" y="85864"/>
                    <a:pt x="114506" y="66806"/>
                    <a:pt x="132736" y="58993"/>
                  </a:cubicBezTo>
                  <a:cubicBezTo>
                    <a:pt x="149028" y="52011"/>
                    <a:pt x="160784" y="36696"/>
                    <a:pt x="176981" y="29497"/>
                  </a:cubicBezTo>
                  <a:cubicBezTo>
                    <a:pt x="205393" y="16869"/>
                    <a:pt x="265471" y="0"/>
                    <a:pt x="265471" y="0"/>
                  </a:cubicBezTo>
                  <a:cubicBezTo>
                    <a:pt x="442730" y="177256"/>
                    <a:pt x="233935" y="-23823"/>
                    <a:pt x="368710" y="88490"/>
                  </a:cubicBezTo>
                  <a:cubicBezTo>
                    <a:pt x="384733" y="101843"/>
                    <a:pt x="396491" y="119930"/>
                    <a:pt x="412955" y="132735"/>
                  </a:cubicBezTo>
                  <a:cubicBezTo>
                    <a:pt x="440938" y="154500"/>
                    <a:pt x="501445" y="191729"/>
                    <a:pt x="501445" y="191729"/>
                  </a:cubicBezTo>
                  <a:cubicBezTo>
                    <a:pt x="771517" y="167176"/>
                    <a:pt x="580313" y="204427"/>
                    <a:pt x="722671" y="147484"/>
                  </a:cubicBezTo>
                  <a:cubicBezTo>
                    <a:pt x="751539" y="135937"/>
                    <a:pt x="781664" y="127819"/>
                    <a:pt x="811161" y="117987"/>
                  </a:cubicBezTo>
                  <a:lnTo>
                    <a:pt x="855407" y="103238"/>
                  </a:lnTo>
                  <a:cubicBezTo>
                    <a:pt x="870155" y="117987"/>
                    <a:pt x="886299" y="131461"/>
                    <a:pt x="899652" y="147484"/>
                  </a:cubicBezTo>
                  <a:cubicBezTo>
                    <a:pt x="910999" y="161101"/>
                    <a:pt x="912106" y="186860"/>
                    <a:pt x="929149" y="191729"/>
                  </a:cubicBezTo>
                  <a:cubicBezTo>
                    <a:pt x="953252" y="198615"/>
                    <a:pt x="978310" y="181896"/>
                    <a:pt x="1002890" y="176980"/>
                  </a:cubicBezTo>
                  <a:cubicBezTo>
                    <a:pt x="1070507" y="75555"/>
                    <a:pt x="1028252" y="77280"/>
                    <a:pt x="1106129" y="103238"/>
                  </a:cubicBezTo>
                  <a:cubicBezTo>
                    <a:pt x="1115961" y="117987"/>
                    <a:pt x="1120595" y="138089"/>
                    <a:pt x="1135626" y="147484"/>
                  </a:cubicBezTo>
                  <a:cubicBezTo>
                    <a:pt x="1161992" y="163963"/>
                    <a:pt x="1224116" y="176980"/>
                    <a:pt x="1224116" y="176980"/>
                  </a:cubicBezTo>
                  <a:cubicBezTo>
                    <a:pt x="1248697" y="172064"/>
                    <a:pt x="1275037" y="172605"/>
                    <a:pt x="1297858" y="162232"/>
                  </a:cubicBezTo>
                  <a:cubicBezTo>
                    <a:pt x="1433644" y="100511"/>
                    <a:pt x="1344907" y="103238"/>
                    <a:pt x="1401097" y="103238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1" name="Rectangle 60"/>
          <p:cNvSpPr/>
          <p:nvPr/>
        </p:nvSpPr>
        <p:spPr>
          <a:xfrm>
            <a:off x="5674929" y="4673730"/>
            <a:ext cx="382480" cy="84391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6" name="Rectangle 75"/>
          <p:cNvSpPr/>
          <p:nvPr/>
        </p:nvSpPr>
        <p:spPr>
          <a:xfrm>
            <a:off x="8871619" y="2572821"/>
            <a:ext cx="452487" cy="985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7" name="Rectangle 76"/>
          <p:cNvSpPr/>
          <p:nvPr/>
        </p:nvSpPr>
        <p:spPr>
          <a:xfrm>
            <a:off x="9709966" y="2572908"/>
            <a:ext cx="451861" cy="993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6" name="Group 95"/>
          <p:cNvGrpSpPr/>
          <p:nvPr/>
        </p:nvGrpSpPr>
        <p:grpSpPr>
          <a:xfrm>
            <a:off x="4822530" y="2067924"/>
            <a:ext cx="2091812" cy="195624"/>
            <a:chOff x="4822530" y="2067924"/>
            <a:chExt cx="2091812" cy="195624"/>
          </a:xfrm>
        </p:grpSpPr>
        <p:grpSp>
          <p:nvGrpSpPr>
            <p:cNvPr id="81" name="Group 80"/>
            <p:cNvGrpSpPr/>
            <p:nvPr/>
          </p:nvGrpSpPr>
          <p:grpSpPr>
            <a:xfrm>
              <a:off x="4822530" y="2067924"/>
              <a:ext cx="2091812" cy="195624"/>
              <a:chOff x="8241428" y="2220121"/>
              <a:chExt cx="2091812" cy="195624"/>
            </a:xfrm>
          </p:grpSpPr>
          <p:grpSp>
            <p:nvGrpSpPr>
              <p:cNvPr id="63" name="Group 62"/>
              <p:cNvGrpSpPr/>
              <p:nvPr/>
            </p:nvGrpSpPr>
            <p:grpSpPr>
              <a:xfrm>
                <a:off x="8627222" y="2316305"/>
                <a:ext cx="1290208" cy="99440"/>
                <a:chOff x="9093478" y="2344824"/>
                <a:chExt cx="1290208" cy="99440"/>
              </a:xfrm>
            </p:grpSpPr>
            <p:sp>
              <p:nvSpPr>
                <p:cNvPr id="42" name="Rectangle 41"/>
                <p:cNvSpPr/>
                <p:nvPr/>
              </p:nvSpPr>
              <p:spPr>
                <a:xfrm>
                  <a:off x="9093478" y="2344824"/>
                  <a:ext cx="452487" cy="9857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  <p:sp>
              <p:nvSpPr>
                <p:cNvPr id="43" name="Rectangle 42"/>
                <p:cNvSpPr/>
                <p:nvPr/>
              </p:nvSpPr>
              <p:spPr>
                <a:xfrm>
                  <a:off x="9931825" y="2344911"/>
                  <a:ext cx="451861" cy="99353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</p:grpSp>
          <p:grpSp>
            <p:nvGrpSpPr>
              <p:cNvPr id="80" name="Group 79"/>
              <p:cNvGrpSpPr/>
              <p:nvPr/>
            </p:nvGrpSpPr>
            <p:grpSpPr>
              <a:xfrm>
                <a:off x="8241428" y="2220121"/>
                <a:ext cx="2091812" cy="91911"/>
                <a:chOff x="8241428" y="2220121"/>
                <a:chExt cx="2091812" cy="91911"/>
              </a:xfrm>
            </p:grpSpPr>
            <p:sp>
              <p:nvSpPr>
                <p:cNvPr id="8" name="Rectangle 7"/>
                <p:cNvSpPr/>
                <p:nvPr/>
              </p:nvSpPr>
              <p:spPr>
                <a:xfrm>
                  <a:off x="8241428" y="2220121"/>
                  <a:ext cx="2091812" cy="91911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  <p:sp>
              <p:nvSpPr>
                <p:cNvPr id="57" name="Rectangle 56"/>
                <p:cNvSpPr/>
                <p:nvPr/>
              </p:nvSpPr>
              <p:spPr>
                <a:xfrm>
                  <a:off x="8623770" y="2220121"/>
                  <a:ext cx="1292087" cy="9191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</p:grpSp>
        </p:grpSp>
        <p:sp>
          <p:nvSpPr>
            <p:cNvPr id="83" name="Rectangle 82"/>
            <p:cNvSpPr/>
            <p:nvPr/>
          </p:nvSpPr>
          <p:spPr>
            <a:xfrm>
              <a:off x="5665304" y="2074673"/>
              <a:ext cx="370168" cy="8173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5" name="Rectangle 94"/>
          <p:cNvSpPr/>
          <p:nvPr/>
        </p:nvSpPr>
        <p:spPr>
          <a:xfrm>
            <a:off x="5665831" y="2078061"/>
            <a:ext cx="370168" cy="817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040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4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6" grpId="0"/>
      <p:bldP spid="48" grpId="0"/>
      <p:bldP spid="49" grpId="0"/>
      <p:bldP spid="61" grpId="0" animBg="1"/>
      <p:bldP spid="9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820264" y="4052435"/>
            <a:ext cx="2094271" cy="202053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    1-0-0 p-Si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20264" y="2267880"/>
            <a:ext cx="2091812" cy="398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1-0-0 p-Si wafer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820264" y="4052436"/>
            <a:ext cx="2094270" cy="202052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20265" y="2168527"/>
            <a:ext cx="2091812" cy="993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212722" y="450357"/>
            <a:ext cx="13138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>
                <a:solidFill>
                  <a:srgbClr val="FF0000"/>
                </a:solidFill>
              </a:rPr>
              <a:t>Oxide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Etch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207958" y="2060778"/>
            <a:ext cx="452487" cy="919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ctangle 14"/>
          <p:cNvSpPr/>
          <p:nvPr/>
        </p:nvSpPr>
        <p:spPr>
          <a:xfrm>
            <a:off x="6046932" y="2060778"/>
            <a:ext cx="451861" cy="926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9" name="Group 28"/>
          <p:cNvGrpSpPr/>
          <p:nvPr/>
        </p:nvGrpSpPr>
        <p:grpSpPr>
          <a:xfrm>
            <a:off x="5205498" y="2168440"/>
            <a:ext cx="1291460" cy="197929"/>
            <a:chOff x="5205498" y="2168440"/>
            <a:chExt cx="1291460" cy="197929"/>
          </a:xfrm>
        </p:grpSpPr>
        <p:sp>
          <p:nvSpPr>
            <p:cNvPr id="20" name="Rectangle 19"/>
            <p:cNvSpPr/>
            <p:nvPr/>
          </p:nvSpPr>
          <p:spPr>
            <a:xfrm>
              <a:off x="5206750" y="2168440"/>
              <a:ext cx="452487" cy="985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045097" y="2168527"/>
              <a:ext cx="451861" cy="993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205498" y="2266929"/>
              <a:ext cx="452487" cy="9857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043845" y="2267016"/>
              <a:ext cx="451861" cy="9935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204872" y="4953914"/>
            <a:ext cx="1290834" cy="354874"/>
            <a:chOff x="7083821" y="4953914"/>
            <a:chExt cx="1290834" cy="354874"/>
          </a:xfrm>
          <a:solidFill>
            <a:schemeClr val="bg2">
              <a:lumMod val="75000"/>
            </a:schemeClr>
          </a:solidFill>
        </p:grpSpPr>
        <p:sp>
          <p:nvSpPr>
            <p:cNvPr id="34" name="Rectangle 33"/>
            <p:cNvSpPr/>
            <p:nvPr/>
          </p:nvSpPr>
          <p:spPr>
            <a:xfrm>
              <a:off x="7083821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922168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5323690" y="1947360"/>
            <a:ext cx="306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/>
              <a:t>S</a:t>
            </a:r>
            <a:endParaRPr lang="nb-NO" sz="2000" b="1" dirty="0"/>
          </a:p>
        </p:txBody>
      </p:sp>
      <p:sp>
        <p:nvSpPr>
          <p:cNvPr id="38" name="Rectangle 37"/>
          <p:cNvSpPr/>
          <p:nvPr/>
        </p:nvSpPr>
        <p:spPr>
          <a:xfrm>
            <a:off x="6114435" y="1976923"/>
            <a:ext cx="330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b="1" dirty="0" smtClean="0"/>
              <a:t>D</a:t>
            </a:r>
            <a:endParaRPr lang="nb-NO" b="1" dirty="0"/>
          </a:p>
        </p:txBody>
      </p:sp>
      <p:sp>
        <p:nvSpPr>
          <p:cNvPr id="7" name="Oval 6"/>
          <p:cNvSpPr/>
          <p:nvPr/>
        </p:nvSpPr>
        <p:spPr>
          <a:xfrm>
            <a:off x="4822530" y="4061542"/>
            <a:ext cx="2094271" cy="202053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0" name="Group 49"/>
          <p:cNvGrpSpPr/>
          <p:nvPr/>
        </p:nvGrpSpPr>
        <p:grpSpPr>
          <a:xfrm>
            <a:off x="4346327" y="1119053"/>
            <a:ext cx="3024968" cy="1715740"/>
            <a:chOff x="4353686" y="1113182"/>
            <a:chExt cx="3024968" cy="1715740"/>
          </a:xfrm>
        </p:grpSpPr>
        <p:sp>
          <p:nvSpPr>
            <p:cNvPr id="51" name="Flowchart: Magnetic Disk 50"/>
            <p:cNvSpPr/>
            <p:nvPr/>
          </p:nvSpPr>
          <p:spPr>
            <a:xfrm>
              <a:off x="4353686" y="1113182"/>
              <a:ext cx="3024968" cy="1715740"/>
            </a:xfrm>
            <a:prstGeom prst="flowChartMagneticDisk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4353686" y="1759925"/>
              <a:ext cx="3024968" cy="211127"/>
            </a:xfrm>
            <a:custGeom>
              <a:avLst/>
              <a:gdLst>
                <a:gd name="connsiteX0" fmla="*/ 0 w 1401097"/>
                <a:gd name="connsiteY0" fmla="*/ 88490 h 193368"/>
                <a:gd name="connsiteX1" fmla="*/ 132736 w 1401097"/>
                <a:gd name="connsiteY1" fmla="*/ 58993 h 193368"/>
                <a:gd name="connsiteX2" fmla="*/ 176981 w 1401097"/>
                <a:gd name="connsiteY2" fmla="*/ 29497 h 193368"/>
                <a:gd name="connsiteX3" fmla="*/ 265471 w 1401097"/>
                <a:gd name="connsiteY3" fmla="*/ 0 h 193368"/>
                <a:gd name="connsiteX4" fmla="*/ 368710 w 1401097"/>
                <a:gd name="connsiteY4" fmla="*/ 88490 h 193368"/>
                <a:gd name="connsiteX5" fmla="*/ 412955 w 1401097"/>
                <a:gd name="connsiteY5" fmla="*/ 132735 h 193368"/>
                <a:gd name="connsiteX6" fmla="*/ 501445 w 1401097"/>
                <a:gd name="connsiteY6" fmla="*/ 191729 h 193368"/>
                <a:gd name="connsiteX7" fmla="*/ 722671 w 1401097"/>
                <a:gd name="connsiteY7" fmla="*/ 147484 h 193368"/>
                <a:gd name="connsiteX8" fmla="*/ 811161 w 1401097"/>
                <a:gd name="connsiteY8" fmla="*/ 117987 h 193368"/>
                <a:gd name="connsiteX9" fmla="*/ 855407 w 1401097"/>
                <a:gd name="connsiteY9" fmla="*/ 103238 h 193368"/>
                <a:gd name="connsiteX10" fmla="*/ 899652 w 1401097"/>
                <a:gd name="connsiteY10" fmla="*/ 147484 h 193368"/>
                <a:gd name="connsiteX11" fmla="*/ 929149 w 1401097"/>
                <a:gd name="connsiteY11" fmla="*/ 191729 h 193368"/>
                <a:gd name="connsiteX12" fmla="*/ 1002890 w 1401097"/>
                <a:gd name="connsiteY12" fmla="*/ 176980 h 193368"/>
                <a:gd name="connsiteX13" fmla="*/ 1106129 w 1401097"/>
                <a:gd name="connsiteY13" fmla="*/ 103238 h 193368"/>
                <a:gd name="connsiteX14" fmla="*/ 1135626 w 1401097"/>
                <a:gd name="connsiteY14" fmla="*/ 147484 h 193368"/>
                <a:gd name="connsiteX15" fmla="*/ 1224116 w 1401097"/>
                <a:gd name="connsiteY15" fmla="*/ 176980 h 193368"/>
                <a:gd name="connsiteX16" fmla="*/ 1297858 w 1401097"/>
                <a:gd name="connsiteY16" fmla="*/ 162232 h 193368"/>
                <a:gd name="connsiteX17" fmla="*/ 1401097 w 1401097"/>
                <a:gd name="connsiteY17" fmla="*/ 103238 h 19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01097" h="193368">
                  <a:moveTo>
                    <a:pt x="0" y="88490"/>
                  </a:moveTo>
                  <a:cubicBezTo>
                    <a:pt x="13131" y="85864"/>
                    <a:pt x="114506" y="66806"/>
                    <a:pt x="132736" y="58993"/>
                  </a:cubicBezTo>
                  <a:cubicBezTo>
                    <a:pt x="149028" y="52011"/>
                    <a:pt x="160784" y="36696"/>
                    <a:pt x="176981" y="29497"/>
                  </a:cubicBezTo>
                  <a:cubicBezTo>
                    <a:pt x="205393" y="16869"/>
                    <a:pt x="265471" y="0"/>
                    <a:pt x="265471" y="0"/>
                  </a:cubicBezTo>
                  <a:cubicBezTo>
                    <a:pt x="442730" y="177256"/>
                    <a:pt x="233935" y="-23823"/>
                    <a:pt x="368710" y="88490"/>
                  </a:cubicBezTo>
                  <a:cubicBezTo>
                    <a:pt x="384733" y="101843"/>
                    <a:pt x="396491" y="119930"/>
                    <a:pt x="412955" y="132735"/>
                  </a:cubicBezTo>
                  <a:cubicBezTo>
                    <a:pt x="440938" y="154500"/>
                    <a:pt x="501445" y="191729"/>
                    <a:pt x="501445" y="191729"/>
                  </a:cubicBezTo>
                  <a:cubicBezTo>
                    <a:pt x="771517" y="167176"/>
                    <a:pt x="580313" y="204427"/>
                    <a:pt x="722671" y="147484"/>
                  </a:cubicBezTo>
                  <a:cubicBezTo>
                    <a:pt x="751539" y="135937"/>
                    <a:pt x="781664" y="127819"/>
                    <a:pt x="811161" y="117987"/>
                  </a:cubicBezTo>
                  <a:lnTo>
                    <a:pt x="855407" y="103238"/>
                  </a:lnTo>
                  <a:cubicBezTo>
                    <a:pt x="870155" y="117987"/>
                    <a:pt x="886299" y="131461"/>
                    <a:pt x="899652" y="147484"/>
                  </a:cubicBezTo>
                  <a:cubicBezTo>
                    <a:pt x="910999" y="161101"/>
                    <a:pt x="912106" y="186860"/>
                    <a:pt x="929149" y="191729"/>
                  </a:cubicBezTo>
                  <a:cubicBezTo>
                    <a:pt x="953252" y="198615"/>
                    <a:pt x="978310" y="181896"/>
                    <a:pt x="1002890" y="176980"/>
                  </a:cubicBezTo>
                  <a:cubicBezTo>
                    <a:pt x="1070507" y="75555"/>
                    <a:pt x="1028252" y="77280"/>
                    <a:pt x="1106129" y="103238"/>
                  </a:cubicBezTo>
                  <a:cubicBezTo>
                    <a:pt x="1115961" y="117987"/>
                    <a:pt x="1120595" y="138089"/>
                    <a:pt x="1135626" y="147484"/>
                  </a:cubicBezTo>
                  <a:cubicBezTo>
                    <a:pt x="1161992" y="163963"/>
                    <a:pt x="1224116" y="176980"/>
                    <a:pt x="1224116" y="176980"/>
                  </a:cubicBezTo>
                  <a:cubicBezTo>
                    <a:pt x="1248697" y="172064"/>
                    <a:pt x="1275037" y="172605"/>
                    <a:pt x="1297858" y="162232"/>
                  </a:cubicBezTo>
                  <a:cubicBezTo>
                    <a:pt x="1433644" y="100511"/>
                    <a:pt x="1344907" y="103238"/>
                    <a:pt x="1401097" y="103238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1" name="Rectangle 60"/>
          <p:cNvSpPr/>
          <p:nvPr/>
        </p:nvSpPr>
        <p:spPr>
          <a:xfrm>
            <a:off x="5674929" y="4673730"/>
            <a:ext cx="382480" cy="84391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6" name="Rectangle 75"/>
          <p:cNvSpPr/>
          <p:nvPr/>
        </p:nvSpPr>
        <p:spPr>
          <a:xfrm>
            <a:off x="8871619" y="2572821"/>
            <a:ext cx="452487" cy="985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7" name="Rectangle 76"/>
          <p:cNvSpPr/>
          <p:nvPr/>
        </p:nvSpPr>
        <p:spPr>
          <a:xfrm>
            <a:off x="9709966" y="2572908"/>
            <a:ext cx="451861" cy="993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6" name="Group 95"/>
          <p:cNvGrpSpPr/>
          <p:nvPr/>
        </p:nvGrpSpPr>
        <p:grpSpPr>
          <a:xfrm>
            <a:off x="4822530" y="2067924"/>
            <a:ext cx="2091812" cy="195624"/>
            <a:chOff x="4822530" y="2067924"/>
            <a:chExt cx="2091812" cy="195624"/>
          </a:xfrm>
        </p:grpSpPr>
        <p:grpSp>
          <p:nvGrpSpPr>
            <p:cNvPr id="81" name="Group 80"/>
            <p:cNvGrpSpPr/>
            <p:nvPr/>
          </p:nvGrpSpPr>
          <p:grpSpPr>
            <a:xfrm>
              <a:off x="4822530" y="2067924"/>
              <a:ext cx="2091812" cy="195624"/>
              <a:chOff x="8241428" y="2220121"/>
              <a:chExt cx="2091812" cy="195624"/>
            </a:xfrm>
          </p:grpSpPr>
          <p:grpSp>
            <p:nvGrpSpPr>
              <p:cNvPr id="63" name="Group 62"/>
              <p:cNvGrpSpPr/>
              <p:nvPr/>
            </p:nvGrpSpPr>
            <p:grpSpPr>
              <a:xfrm>
                <a:off x="8627222" y="2316305"/>
                <a:ext cx="1290208" cy="99440"/>
                <a:chOff x="9093478" y="2344824"/>
                <a:chExt cx="1290208" cy="99440"/>
              </a:xfrm>
            </p:grpSpPr>
            <p:sp>
              <p:nvSpPr>
                <p:cNvPr id="42" name="Rectangle 41"/>
                <p:cNvSpPr/>
                <p:nvPr/>
              </p:nvSpPr>
              <p:spPr>
                <a:xfrm>
                  <a:off x="9093478" y="2344824"/>
                  <a:ext cx="452487" cy="9857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  <p:sp>
              <p:nvSpPr>
                <p:cNvPr id="43" name="Rectangle 42"/>
                <p:cNvSpPr/>
                <p:nvPr/>
              </p:nvSpPr>
              <p:spPr>
                <a:xfrm>
                  <a:off x="9931825" y="2344911"/>
                  <a:ext cx="451861" cy="99353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</p:grpSp>
          <p:grpSp>
            <p:nvGrpSpPr>
              <p:cNvPr id="80" name="Group 79"/>
              <p:cNvGrpSpPr/>
              <p:nvPr/>
            </p:nvGrpSpPr>
            <p:grpSpPr>
              <a:xfrm>
                <a:off x="8241428" y="2220121"/>
                <a:ext cx="2091812" cy="91911"/>
                <a:chOff x="8241428" y="2220121"/>
                <a:chExt cx="2091812" cy="91911"/>
              </a:xfrm>
            </p:grpSpPr>
            <p:sp>
              <p:nvSpPr>
                <p:cNvPr id="8" name="Rectangle 7"/>
                <p:cNvSpPr/>
                <p:nvPr/>
              </p:nvSpPr>
              <p:spPr>
                <a:xfrm>
                  <a:off x="8241428" y="2220121"/>
                  <a:ext cx="2091812" cy="91911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  <p:sp>
              <p:nvSpPr>
                <p:cNvPr id="57" name="Rectangle 56"/>
                <p:cNvSpPr/>
                <p:nvPr/>
              </p:nvSpPr>
              <p:spPr>
                <a:xfrm>
                  <a:off x="8623770" y="2220121"/>
                  <a:ext cx="1292087" cy="9191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/>
                </a:p>
              </p:txBody>
            </p:sp>
          </p:grpSp>
        </p:grpSp>
        <p:sp>
          <p:nvSpPr>
            <p:cNvPr id="83" name="Rectangle 82"/>
            <p:cNvSpPr/>
            <p:nvPr/>
          </p:nvSpPr>
          <p:spPr>
            <a:xfrm>
              <a:off x="5665304" y="2074673"/>
              <a:ext cx="370168" cy="8173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5" name="Rectangle 94"/>
          <p:cNvSpPr/>
          <p:nvPr/>
        </p:nvSpPr>
        <p:spPr>
          <a:xfrm>
            <a:off x="5665831" y="2078061"/>
            <a:ext cx="370168" cy="817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9" name="TextBox 38"/>
          <p:cNvSpPr txBox="1"/>
          <p:nvPr/>
        </p:nvSpPr>
        <p:spPr>
          <a:xfrm>
            <a:off x="2038406" y="3193417"/>
            <a:ext cx="76408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>
                <a:solidFill>
                  <a:srgbClr val="FF0000"/>
                </a:solidFill>
              </a:rPr>
              <a:t>We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will</a:t>
            </a:r>
            <a:r>
              <a:rPr lang="nb-NO" sz="2000" b="1" dirty="0">
                <a:solidFill>
                  <a:srgbClr val="FF0000"/>
                </a:solidFill>
              </a:rPr>
              <a:t> sink </a:t>
            </a:r>
            <a:r>
              <a:rPr lang="nb-NO" sz="2000" b="1" dirty="0" err="1">
                <a:solidFill>
                  <a:srgbClr val="FF0000"/>
                </a:solidFill>
              </a:rPr>
              <a:t>the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wafer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into</a:t>
            </a:r>
            <a:r>
              <a:rPr lang="nb-NO" sz="2000" b="1" dirty="0">
                <a:solidFill>
                  <a:srgbClr val="FF0000"/>
                </a:solidFill>
              </a:rPr>
              <a:t> a </a:t>
            </a:r>
            <a:r>
              <a:rPr lang="nb-NO" sz="2000" b="1" dirty="0" err="1">
                <a:solidFill>
                  <a:srgbClr val="FF0000"/>
                </a:solidFill>
              </a:rPr>
              <a:t>Buffrad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Oxide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Etch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bath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smtClean="0">
                <a:solidFill>
                  <a:srgbClr val="FF0000"/>
                </a:solidFill>
              </a:rPr>
              <a:t>to </a:t>
            </a:r>
            <a:r>
              <a:rPr lang="nb-NO" sz="2000" b="1" dirty="0" err="1" smtClean="0">
                <a:solidFill>
                  <a:srgbClr val="FF0000"/>
                </a:solidFill>
              </a:rPr>
              <a:t>etch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oxide</a:t>
            </a:r>
            <a:r>
              <a:rPr lang="nb-NO" sz="2000" b="1" dirty="0" smtClean="0">
                <a:solidFill>
                  <a:srgbClr val="FF0000"/>
                </a:solidFill>
              </a:rPr>
              <a:t>.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673727" y="2164065"/>
            <a:ext cx="370168" cy="941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" name="Rectangle 40"/>
          <p:cNvSpPr/>
          <p:nvPr/>
        </p:nvSpPr>
        <p:spPr>
          <a:xfrm>
            <a:off x="5683008" y="4673730"/>
            <a:ext cx="382480" cy="84391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9357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4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 animBg="1"/>
      <p:bldP spid="4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820264" y="4052435"/>
            <a:ext cx="2094271" cy="202053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    1-0-0 p-Si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20264" y="2267880"/>
            <a:ext cx="2091812" cy="398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1-0-0 p-Si wafer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820264" y="4052436"/>
            <a:ext cx="2094270" cy="202052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20265" y="2168527"/>
            <a:ext cx="2091812" cy="993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981215" y="457952"/>
            <a:ext cx="17860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>
                <a:solidFill>
                  <a:srgbClr val="FF0000"/>
                </a:solidFill>
              </a:rPr>
              <a:t>Gate </a:t>
            </a:r>
            <a:r>
              <a:rPr lang="nb-NO" sz="2000" b="1" dirty="0" err="1" smtClean="0">
                <a:solidFill>
                  <a:srgbClr val="FF0000"/>
                </a:solidFill>
              </a:rPr>
              <a:t>Oxidation</a:t>
            </a:r>
            <a:endParaRPr lang="nb-NO" sz="2000" b="1" dirty="0">
              <a:solidFill>
                <a:srgbClr val="FF0000"/>
              </a:solidFill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5205498" y="2168440"/>
            <a:ext cx="1291460" cy="197929"/>
            <a:chOff x="5205498" y="2168440"/>
            <a:chExt cx="1291460" cy="197929"/>
          </a:xfrm>
        </p:grpSpPr>
        <p:sp>
          <p:nvSpPr>
            <p:cNvPr id="20" name="Rectangle 19"/>
            <p:cNvSpPr/>
            <p:nvPr/>
          </p:nvSpPr>
          <p:spPr>
            <a:xfrm>
              <a:off x="5206750" y="2168440"/>
              <a:ext cx="452487" cy="985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045097" y="2168527"/>
              <a:ext cx="451861" cy="993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205498" y="2266929"/>
              <a:ext cx="452487" cy="9857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043845" y="2267016"/>
              <a:ext cx="451861" cy="9935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204872" y="4953914"/>
            <a:ext cx="1290834" cy="354874"/>
            <a:chOff x="7083821" y="4953914"/>
            <a:chExt cx="1290834" cy="354874"/>
          </a:xfrm>
          <a:solidFill>
            <a:schemeClr val="bg2">
              <a:lumMod val="75000"/>
            </a:schemeClr>
          </a:solidFill>
        </p:grpSpPr>
        <p:sp>
          <p:nvSpPr>
            <p:cNvPr id="34" name="Rectangle 33"/>
            <p:cNvSpPr/>
            <p:nvPr/>
          </p:nvSpPr>
          <p:spPr>
            <a:xfrm>
              <a:off x="7083821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922168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" name="Oval 6"/>
          <p:cNvSpPr/>
          <p:nvPr/>
        </p:nvSpPr>
        <p:spPr>
          <a:xfrm>
            <a:off x="4820265" y="4064440"/>
            <a:ext cx="2094271" cy="202053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1" name="Rectangle 60"/>
          <p:cNvSpPr/>
          <p:nvPr/>
        </p:nvSpPr>
        <p:spPr>
          <a:xfrm>
            <a:off x="5674929" y="4673730"/>
            <a:ext cx="382480" cy="84391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" name="Group 8"/>
          <p:cNvGrpSpPr/>
          <p:nvPr/>
        </p:nvGrpSpPr>
        <p:grpSpPr>
          <a:xfrm>
            <a:off x="5205498" y="2168440"/>
            <a:ext cx="1290208" cy="108114"/>
            <a:chOff x="5204511" y="2158038"/>
            <a:chExt cx="1290208" cy="108114"/>
          </a:xfrm>
        </p:grpSpPr>
        <p:sp>
          <p:nvSpPr>
            <p:cNvPr id="42" name="Rectangle 41"/>
            <p:cNvSpPr/>
            <p:nvPr/>
          </p:nvSpPr>
          <p:spPr>
            <a:xfrm>
              <a:off x="5204511" y="2167576"/>
              <a:ext cx="452487" cy="9857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6042858" y="2158038"/>
              <a:ext cx="451861" cy="99353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818717" y="2061767"/>
            <a:ext cx="2091812" cy="91911"/>
            <a:chOff x="4818717" y="2061767"/>
            <a:chExt cx="2091812" cy="91911"/>
          </a:xfrm>
        </p:grpSpPr>
        <p:sp>
          <p:nvSpPr>
            <p:cNvPr id="8" name="Rectangle 7"/>
            <p:cNvSpPr/>
            <p:nvPr/>
          </p:nvSpPr>
          <p:spPr>
            <a:xfrm>
              <a:off x="4818717" y="2061767"/>
              <a:ext cx="2091812" cy="9191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5201059" y="2061767"/>
              <a:ext cx="1292087" cy="9191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2372944" y="3193417"/>
            <a:ext cx="85256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>
                <a:solidFill>
                  <a:srgbClr val="FF0000"/>
                </a:solidFill>
              </a:rPr>
              <a:t>We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will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remove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photoresist</a:t>
            </a:r>
            <a:r>
              <a:rPr lang="nb-NO" sz="2000" b="1" dirty="0" smtClean="0">
                <a:solidFill>
                  <a:srgbClr val="FF0000"/>
                </a:solidFill>
              </a:rPr>
              <a:t> by aceton and </a:t>
            </a:r>
            <a:r>
              <a:rPr lang="nb-NO" sz="2000" b="1" dirty="0" err="1" smtClean="0">
                <a:solidFill>
                  <a:srgbClr val="FF0000"/>
                </a:solidFill>
              </a:rPr>
              <a:t>piranha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solution</a:t>
            </a:r>
            <a:r>
              <a:rPr lang="nb-NO" sz="2000" b="1" dirty="0" smtClean="0">
                <a:solidFill>
                  <a:srgbClr val="FF0000"/>
                </a:solidFill>
              </a:rPr>
              <a:t> (H2SO4+H2O2).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5673383" y="4673730"/>
            <a:ext cx="382480" cy="84391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4" name="Rectangle 63"/>
          <p:cNvSpPr/>
          <p:nvPr/>
        </p:nvSpPr>
        <p:spPr>
          <a:xfrm>
            <a:off x="5663757" y="2165632"/>
            <a:ext cx="382481" cy="1012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2" name="Group 11"/>
          <p:cNvGrpSpPr/>
          <p:nvPr/>
        </p:nvGrpSpPr>
        <p:grpSpPr>
          <a:xfrm>
            <a:off x="4818716" y="2123802"/>
            <a:ext cx="2091812" cy="146852"/>
            <a:chOff x="6427454" y="1533084"/>
            <a:chExt cx="2091812" cy="146852"/>
          </a:xfrm>
        </p:grpSpPr>
        <p:grpSp>
          <p:nvGrpSpPr>
            <p:cNvPr id="66" name="Group 65"/>
            <p:cNvGrpSpPr/>
            <p:nvPr/>
          </p:nvGrpSpPr>
          <p:grpSpPr>
            <a:xfrm>
              <a:off x="6427454" y="1533084"/>
              <a:ext cx="2091812" cy="37791"/>
              <a:chOff x="6444975" y="1559032"/>
              <a:chExt cx="2091812" cy="37791"/>
            </a:xfrm>
          </p:grpSpPr>
          <p:sp>
            <p:nvSpPr>
              <p:cNvPr id="70" name="Rectangle 69"/>
              <p:cNvSpPr/>
              <p:nvPr/>
            </p:nvSpPr>
            <p:spPr>
              <a:xfrm>
                <a:off x="6444975" y="1559032"/>
                <a:ext cx="2091812" cy="37785"/>
              </a:xfrm>
              <a:prstGeom prst="rect">
                <a:avLst/>
              </a:prstGeom>
              <a:solidFill>
                <a:srgbClr val="002060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71" name="Rectangle 70"/>
              <p:cNvSpPr/>
              <p:nvPr/>
            </p:nvSpPr>
            <p:spPr>
              <a:xfrm>
                <a:off x="6827317" y="1559038"/>
                <a:ext cx="1292087" cy="3778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sp>
          <p:nvSpPr>
            <p:cNvPr id="68" name="Rectangle 67"/>
            <p:cNvSpPr/>
            <p:nvPr/>
          </p:nvSpPr>
          <p:spPr>
            <a:xfrm>
              <a:off x="6809796" y="1634217"/>
              <a:ext cx="1292087" cy="4571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827113" y="4064440"/>
            <a:ext cx="2094270" cy="2020529"/>
            <a:chOff x="8274129" y="3227560"/>
            <a:chExt cx="2094270" cy="2020529"/>
          </a:xfrm>
        </p:grpSpPr>
        <p:sp>
          <p:nvSpPr>
            <p:cNvPr id="79" name="Oval 78"/>
            <p:cNvSpPr/>
            <p:nvPr/>
          </p:nvSpPr>
          <p:spPr>
            <a:xfrm>
              <a:off x="8274129" y="3227560"/>
              <a:ext cx="2094270" cy="2020529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2" name="Group 81"/>
            <p:cNvGrpSpPr/>
            <p:nvPr/>
          </p:nvGrpSpPr>
          <p:grpSpPr>
            <a:xfrm>
              <a:off x="8658737" y="4129038"/>
              <a:ext cx="1290834" cy="354874"/>
              <a:chOff x="7083821" y="4953914"/>
              <a:chExt cx="1290834" cy="354874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84" name="Rectangle 83"/>
              <p:cNvSpPr/>
              <p:nvPr/>
            </p:nvSpPr>
            <p:spPr>
              <a:xfrm>
                <a:off x="7083821" y="4953914"/>
                <a:ext cx="452487" cy="354874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7922168" y="4953914"/>
                <a:ext cx="452487" cy="354874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sp>
          <p:nvSpPr>
            <p:cNvPr id="86" name="Rectangle 85"/>
            <p:cNvSpPr/>
            <p:nvPr/>
          </p:nvSpPr>
          <p:spPr>
            <a:xfrm>
              <a:off x="9117623" y="3848854"/>
              <a:ext cx="382480" cy="84391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514647" y="1087558"/>
            <a:ext cx="106649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>
                <a:solidFill>
                  <a:srgbClr val="FF0000"/>
                </a:solidFill>
              </a:rPr>
              <a:t>We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will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grow</a:t>
            </a:r>
            <a:r>
              <a:rPr lang="nb-NO" sz="2000" b="1" dirty="0" smtClean="0">
                <a:solidFill>
                  <a:srgbClr val="FF0000"/>
                </a:solidFill>
              </a:rPr>
              <a:t> a </a:t>
            </a:r>
            <a:r>
              <a:rPr lang="nb-NO" sz="2000" b="1" dirty="0" err="1" smtClean="0">
                <a:solidFill>
                  <a:srgbClr val="FF0000"/>
                </a:solidFill>
              </a:rPr>
              <a:t>thin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high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quality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oxide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layer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on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surface</a:t>
            </a:r>
            <a:r>
              <a:rPr lang="nb-NO" sz="2000" b="1" dirty="0" smtClean="0">
                <a:solidFill>
                  <a:srgbClr val="FF0000"/>
                </a:solidFill>
              </a:rPr>
              <a:t>. The </a:t>
            </a:r>
            <a:r>
              <a:rPr lang="nb-NO" sz="2000" b="1" dirty="0" err="1" smtClean="0">
                <a:solidFill>
                  <a:srgbClr val="FF0000"/>
                </a:solidFill>
              </a:rPr>
              <a:t>expected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oxide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thickness</a:t>
            </a:r>
            <a:r>
              <a:rPr lang="nb-NO" sz="2000" b="1" dirty="0" smtClean="0">
                <a:solidFill>
                  <a:srgbClr val="FF0000"/>
                </a:solidFill>
              </a:rPr>
              <a:t> is 20 </a:t>
            </a:r>
            <a:r>
              <a:rPr lang="nb-NO" sz="2000" b="1" dirty="0" err="1" smtClean="0">
                <a:solidFill>
                  <a:srgbClr val="FF0000"/>
                </a:solidFill>
              </a:rPr>
              <a:t>nm</a:t>
            </a:r>
            <a:endParaRPr lang="nb-NO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793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9" grpId="0"/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820264" y="4052435"/>
            <a:ext cx="2094271" cy="202053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    1-0-0 p-Si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20264" y="2267880"/>
            <a:ext cx="2091812" cy="398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1-0-0 p-Si wafer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820264" y="4052436"/>
            <a:ext cx="2094270" cy="202052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25883" y="2165631"/>
            <a:ext cx="373729" cy="10129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5205498" y="2168440"/>
            <a:ext cx="1291460" cy="197929"/>
            <a:chOff x="5205498" y="2168440"/>
            <a:chExt cx="1291460" cy="197929"/>
          </a:xfrm>
        </p:grpSpPr>
        <p:sp>
          <p:nvSpPr>
            <p:cNvPr id="20" name="Rectangle 19"/>
            <p:cNvSpPr/>
            <p:nvPr/>
          </p:nvSpPr>
          <p:spPr>
            <a:xfrm>
              <a:off x="5206750" y="2168440"/>
              <a:ext cx="452487" cy="985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045097" y="2168527"/>
              <a:ext cx="451861" cy="993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205498" y="2266929"/>
              <a:ext cx="452487" cy="9857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043845" y="2267016"/>
              <a:ext cx="451861" cy="9935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204872" y="4953914"/>
            <a:ext cx="1290834" cy="354874"/>
            <a:chOff x="7083821" y="4953914"/>
            <a:chExt cx="1290834" cy="354874"/>
          </a:xfrm>
          <a:solidFill>
            <a:schemeClr val="bg2">
              <a:lumMod val="75000"/>
            </a:schemeClr>
          </a:solidFill>
        </p:grpSpPr>
        <p:sp>
          <p:nvSpPr>
            <p:cNvPr id="34" name="Rectangle 33"/>
            <p:cNvSpPr/>
            <p:nvPr/>
          </p:nvSpPr>
          <p:spPr>
            <a:xfrm>
              <a:off x="7083821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922168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1" name="Rectangle 60"/>
          <p:cNvSpPr/>
          <p:nvPr/>
        </p:nvSpPr>
        <p:spPr>
          <a:xfrm>
            <a:off x="5674929" y="4673730"/>
            <a:ext cx="382480" cy="84391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" name="Rectangle 40"/>
          <p:cNvSpPr/>
          <p:nvPr/>
        </p:nvSpPr>
        <p:spPr>
          <a:xfrm>
            <a:off x="5673383" y="4673730"/>
            <a:ext cx="382480" cy="84391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8" name="Rectangle 67"/>
          <p:cNvSpPr/>
          <p:nvPr/>
        </p:nvSpPr>
        <p:spPr>
          <a:xfrm>
            <a:off x="5199612" y="2221325"/>
            <a:ext cx="1292087" cy="457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" name="Group 16"/>
          <p:cNvGrpSpPr/>
          <p:nvPr/>
        </p:nvGrpSpPr>
        <p:grpSpPr>
          <a:xfrm>
            <a:off x="4816258" y="4052436"/>
            <a:ext cx="2094270" cy="2020529"/>
            <a:chOff x="8274129" y="3227560"/>
            <a:chExt cx="2094270" cy="2020529"/>
          </a:xfrm>
        </p:grpSpPr>
        <p:sp>
          <p:nvSpPr>
            <p:cNvPr id="79" name="Oval 78"/>
            <p:cNvSpPr/>
            <p:nvPr/>
          </p:nvSpPr>
          <p:spPr>
            <a:xfrm>
              <a:off x="8274129" y="3227560"/>
              <a:ext cx="2094270" cy="2020529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2" name="Group 81"/>
            <p:cNvGrpSpPr/>
            <p:nvPr/>
          </p:nvGrpSpPr>
          <p:grpSpPr>
            <a:xfrm>
              <a:off x="8658737" y="4129038"/>
              <a:ext cx="1290834" cy="354874"/>
              <a:chOff x="7083821" y="4953914"/>
              <a:chExt cx="1290834" cy="354874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84" name="Rectangle 83"/>
              <p:cNvSpPr/>
              <p:nvPr/>
            </p:nvSpPr>
            <p:spPr>
              <a:xfrm>
                <a:off x="7083821" y="4953914"/>
                <a:ext cx="452487" cy="354874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7922168" y="4953914"/>
                <a:ext cx="452487" cy="354874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sp>
          <p:nvSpPr>
            <p:cNvPr id="86" name="Rectangle 85"/>
            <p:cNvSpPr/>
            <p:nvPr/>
          </p:nvSpPr>
          <p:spPr>
            <a:xfrm>
              <a:off x="9117623" y="3848854"/>
              <a:ext cx="382480" cy="84391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7" name="Rectangle 36"/>
          <p:cNvSpPr/>
          <p:nvPr/>
        </p:nvSpPr>
        <p:spPr>
          <a:xfrm>
            <a:off x="6496958" y="2165632"/>
            <a:ext cx="423196" cy="11869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4820264" y="2061177"/>
            <a:ext cx="2099890" cy="149027"/>
            <a:chOff x="4820264" y="2061177"/>
            <a:chExt cx="2099890" cy="149027"/>
          </a:xfrm>
        </p:grpSpPr>
        <p:sp>
          <p:nvSpPr>
            <p:cNvPr id="42" name="Rectangle 41"/>
            <p:cNvSpPr/>
            <p:nvPr/>
          </p:nvSpPr>
          <p:spPr>
            <a:xfrm>
              <a:off x="5200866" y="2111628"/>
              <a:ext cx="1292087" cy="9857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4820264" y="2061177"/>
              <a:ext cx="388689" cy="9857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6504274" y="2061177"/>
              <a:ext cx="415880" cy="99610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" name="Oval 6"/>
          <p:cNvSpPr/>
          <p:nvPr/>
        </p:nvSpPr>
        <p:spPr>
          <a:xfrm>
            <a:off x="4817487" y="4062060"/>
            <a:ext cx="2094271" cy="202053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5" name="TextBox 44"/>
          <p:cNvSpPr txBox="1"/>
          <p:nvPr/>
        </p:nvSpPr>
        <p:spPr>
          <a:xfrm>
            <a:off x="2691563" y="379571"/>
            <a:ext cx="6343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>
                <a:solidFill>
                  <a:srgbClr val="FF0000"/>
                </a:solidFill>
              </a:rPr>
              <a:t>Lithography</a:t>
            </a:r>
            <a:r>
              <a:rPr lang="nb-NO" sz="2000" b="1" dirty="0">
                <a:solidFill>
                  <a:srgbClr val="FF0000"/>
                </a:solidFill>
              </a:rPr>
              <a:t> 3 – </a:t>
            </a:r>
            <a:r>
              <a:rPr lang="nb-NO" sz="2000" b="1" dirty="0" err="1">
                <a:solidFill>
                  <a:srgbClr val="FF0000"/>
                </a:solidFill>
              </a:rPr>
              <a:t>Remove</a:t>
            </a:r>
            <a:r>
              <a:rPr lang="nb-NO" sz="2000" b="1" dirty="0">
                <a:solidFill>
                  <a:srgbClr val="FF0000"/>
                </a:solidFill>
              </a:rPr>
              <a:t> gate </a:t>
            </a:r>
            <a:r>
              <a:rPr lang="nb-NO" sz="2000" b="1" dirty="0" err="1">
                <a:solidFill>
                  <a:srgbClr val="FF0000"/>
                </a:solidFill>
              </a:rPr>
              <a:t>oxide</a:t>
            </a:r>
            <a:r>
              <a:rPr lang="nb-NO" sz="2000" b="1" dirty="0">
                <a:solidFill>
                  <a:srgbClr val="FF0000"/>
                </a:solidFill>
              </a:rPr>
              <a:t> from Source and </a:t>
            </a:r>
            <a:r>
              <a:rPr lang="nb-NO" sz="2000" b="1" dirty="0" err="1">
                <a:solidFill>
                  <a:srgbClr val="FF0000"/>
                </a:solidFill>
              </a:rPr>
              <a:t>Drain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810031" y="3108173"/>
            <a:ext cx="80712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We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spinn (4500 </a:t>
            </a:r>
            <a:r>
              <a:rPr lang="nb-NO" sz="2000" b="1" dirty="0" err="1" smtClean="0">
                <a:solidFill>
                  <a:srgbClr val="FF0000"/>
                </a:solidFill>
              </a:rPr>
              <a:t>rpm</a:t>
            </a:r>
            <a:r>
              <a:rPr lang="nb-NO" sz="2000" b="1" dirty="0" smtClean="0">
                <a:solidFill>
                  <a:srgbClr val="FF0000"/>
                </a:solidFill>
              </a:rPr>
              <a:t>, 1 min) positive </a:t>
            </a:r>
            <a:r>
              <a:rPr lang="nb-NO" sz="2000" b="1" dirty="0" err="1" smtClean="0">
                <a:solidFill>
                  <a:srgbClr val="FF0000"/>
                </a:solidFill>
              </a:rPr>
              <a:t>photoresist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on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oxide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surface</a:t>
            </a:r>
            <a:r>
              <a:rPr lang="nb-NO" sz="2000" b="1" dirty="0" smtClean="0">
                <a:solidFill>
                  <a:srgbClr val="FF0000"/>
                </a:solidFill>
              </a:rPr>
              <a:t>. </a:t>
            </a:r>
          </a:p>
          <a:p>
            <a:r>
              <a:rPr lang="nb-NO" sz="2000" b="1" dirty="0" smtClean="0">
                <a:solidFill>
                  <a:srgbClr val="FF0000"/>
                </a:solidFill>
              </a:rPr>
              <a:t>The </a:t>
            </a:r>
            <a:r>
              <a:rPr lang="nb-NO" sz="2000" b="1" dirty="0" err="1" smtClean="0">
                <a:solidFill>
                  <a:srgbClr val="FF0000"/>
                </a:solidFill>
              </a:rPr>
              <a:t>wafer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be </a:t>
            </a:r>
            <a:r>
              <a:rPr lang="nb-NO" sz="2000" b="1" dirty="0" err="1" smtClean="0">
                <a:solidFill>
                  <a:srgbClr val="FF0000"/>
                </a:solidFill>
              </a:rPr>
              <a:t>sotbaked</a:t>
            </a:r>
            <a:r>
              <a:rPr lang="nb-NO" sz="2000" b="1" dirty="0" smtClean="0">
                <a:solidFill>
                  <a:srgbClr val="FF0000"/>
                </a:solidFill>
              </a:rPr>
              <a:t> at 110 ˚C for 1 </a:t>
            </a:r>
            <a:r>
              <a:rPr lang="nb-NO" sz="2000" b="1" dirty="0" err="1" smtClean="0">
                <a:solidFill>
                  <a:srgbClr val="FF0000"/>
                </a:solidFill>
              </a:rPr>
              <a:t>minute</a:t>
            </a:r>
            <a:r>
              <a:rPr lang="nb-NO" sz="2000" b="1" dirty="0" smtClean="0">
                <a:solidFill>
                  <a:srgbClr val="FF0000"/>
                </a:solidFill>
              </a:rPr>
              <a:t> 20 sec.  </a:t>
            </a:r>
            <a:endParaRPr lang="nb-NO" sz="2000" b="1" dirty="0">
              <a:solidFill>
                <a:srgbClr val="FF0000"/>
              </a:solidFill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4353686" y="1113182"/>
            <a:ext cx="3024968" cy="1715740"/>
            <a:chOff x="4353686" y="1113182"/>
            <a:chExt cx="3024968" cy="1715740"/>
          </a:xfrm>
        </p:grpSpPr>
        <p:sp>
          <p:nvSpPr>
            <p:cNvPr id="49" name="Flowchart: Magnetic Disk 48"/>
            <p:cNvSpPr/>
            <p:nvPr/>
          </p:nvSpPr>
          <p:spPr>
            <a:xfrm>
              <a:off x="4353686" y="1113182"/>
              <a:ext cx="3024968" cy="1715740"/>
            </a:xfrm>
            <a:prstGeom prst="flowChartMagneticDisk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4353686" y="1759925"/>
              <a:ext cx="3024968" cy="211127"/>
            </a:xfrm>
            <a:custGeom>
              <a:avLst/>
              <a:gdLst>
                <a:gd name="connsiteX0" fmla="*/ 0 w 1401097"/>
                <a:gd name="connsiteY0" fmla="*/ 88490 h 193368"/>
                <a:gd name="connsiteX1" fmla="*/ 132736 w 1401097"/>
                <a:gd name="connsiteY1" fmla="*/ 58993 h 193368"/>
                <a:gd name="connsiteX2" fmla="*/ 176981 w 1401097"/>
                <a:gd name="connsiteY2" fmla="*/ 29497 h 193368"/>
                <a:gd name="connsiteX3" fmla="*/ 265471 w 1401097"/>
                <a:gd name="connsiteY3" fmla="*/ 0 h 193368"/>
                <a:gd name="connsiteX4" fmla="*/ 368710 w 1401097"/>
                <a:gd name="connsiteY4" fmla="*/ 88490 h 193368"/>
                <a:gd name="connsiteX5" fmla="*/ 412955 w 1401097"/>
                <a:gd name="connsiteY5" fmla="*/ 132735 h 193368"/>
                <a:gd name="connsiteX6" fmla="*/ 501445 w 1401097"/>
                <a:gd name="connsiteY6" fmla="*/ 191729 h 193368"/>
                <a:gd name="connsiteX7" fmla="*/ 722671 w 1401097"/>
                <a:gd name="connsiteY7" fmla="*/ 147484 h 193368"/>
                <a:gd name="connsiteX8" fmla="*/ 811161 w 1401097"/>
                <a:gd name="connsiteY8" fmla="*/ 117987 h 193368"/>
                <a:gd name="connsiteX9" fmla="*/ 855407 w 1401097"/>
                <a:gd name="connsiteY9" fmla="*/ 103238 h 193368"/>
                <a:gd name="connsiteX10" fmla="*/ 899652 w 1401097"/>
                <a:gd name="connsiteY10" fmla="*/ 147484 h 193368"/>
                <a:gd name="connsiteX11" fmla="*/ 929149 w 1401097"/>
                <a:gd name="connsiteY11" fmla="*/ 191729 h 193368"/>
                <a:gd name="connsiteX12" fmla="*/ 1002890 w 1401097"/>
                <a:gd name="connsiteY12" fmla="*/ 176980 h 193368"/>
                <a:gd name="connsiteX13" fmla="*/ 1106129 w 1401097"/>
                <a:gd name="connsiteY13" fmla="*/ 103238 h 193368"/>
                <a:gd name="connsiteX14" fmla="*/ 1135626 w 1401097"/>
                <a:gd name="connsiteY14" fmla="*/ 147484 h 193368"/>
                <a:gd name="connsiteX15" fmla="*/ 1224116 w 1401097"/>
                <a:gd name="connsiteY15" fmla="*/ 176980 h 193368"/>
                <a:gd name="connsiteX16" fmla="*/ 1297858 w 1401097"/>
                <a:gd name="connsiteY16" fmla="*/ 162232 h 193368"/>
                <a:gd name="connsiteX17" fmla="*/ 1401097 w 1401097"/>
                <a:gd name="connsiteY17" fmla="*/ 103238 h 19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01097" h="193368">
                  <a:moveTo>
                    <a:pt x="0" y="88490"/>
                  </a:moveTo>
                  <a:cubicBezTo>
                    <a:pt x="13131" y="85864"/>
                    <a:pt x="114506" y="66806"/>
                    <a:pt x="132736" y="58993"/>
                  </a:cubicBezTo>
                  <a:cubicBezTo>
                    <a:pt x="149028" y="52011"/>
                    <a:pt x="160784" y="36696"/>
                    <a:pt x="176981" y="29497"/>
                  </a:cubicBezTo>
                  <a:cubicBezTo>
                    <a:pt x="205393" y="16869"/>
                    <a:pt x="265471" y="0"/>
                    <a:pt x="265471" y="0"/>
                  </a:cubicBezTo>
                  <a:cubicBezTo>
                    <a:pt x="442730" y="177256"/>
                    <a:pt x="233935" y="-23823"/>
                    <a:pt x="368710" y="88490"/>
                  </a:cubicBezTo>
                  <a:cubicBezTo>
                    <a:pt x="384733" y="101843"/>
                    <a:pt x="396491" y="119930"/>
                    <a:pt x="412955" y="132735"/>
                  </a:cubicBezTo>
                  <a:cubicBezTo>
                    <a:pt x="440938" y="154500"/>
                    <a:pt x="501445" y="191729"/>
                    <a:pt x="501445" y="191729"/>
                  </a:cubicBezTo>
                  <a:cubicBezTo>
                    <a:pt x="771517" y="167176"/>
                    <a:pt x="580313" y="204427"/>
                    <a:pt x="722671" y="147484"/>
                  </a:cubicBezTo>
                  <a:cubicBezTo>
                    <a:pt x="751539" y="135937"/>
                    <a:pt x="781664" y="127819"/>
                    <a:pt x="811161" y="117987"/>
                  </a:cubicBezTo>
                  <a:lnTo>
                    <a:pt x="855407" y="103238"/>
                  </a:lnTo>
                  <a:cubicBezTo>
                    <a:pt x="870155" y="117987"/>
                    <a:pt x="886299" y="131461"/>
                    <a:pt x="899652" y="147484"/>
                  </a:cubicBezTo>
                  <a:cubicBezTo>
                    <a:pt x="910999" y="161101"/>
                    <a:pt x="912106" y="186860"/>
                    <a:pt x="929149" y="191729"/>
                  </a:cubicBezTo>
                  <a:cubicBezTo>
                    <a:pt x="953252" y="198615"/>
                    <a:pt x="978310" y="181896"/>
                    <a:pt x="1002890" y="176980"/>
                  </a:cubicBezTo>
                  <a:cubicBezTo>
                    <a:pt x="1070507" y="75555"/>
                    <a:pt x="1028252" y="77280"/>
                    <a:pt x="1106129" y="103238"/>
                  </a:cubicBezTo>
                  <a:cubicBezTo>
                    <a:pt x="1115961" y="117987"/>
                    <a:pt x="1120595" y="138089"/>
                    <a:pt x="1135626" y="147484"/>
                  </a:cubicBezTo>
                  <a:cubicBezTo>
                    <a:pt x="1161992" y="163963"/>
                    <a:pt x="1224116" y="176980"/>
                    <a:pt x="1224116" y="176980"/>
                  </a:cubicBezTo>
                  <a:cubicBezTo>
                    <a:pt x="1248697" y="172064"/>
                    <a:pt x="1275037" y="172605"/>
                    <a:pt x="1297858" y="162232"/>
                  </a:cubicBezTo>
                  <a:cubicBezTo>
                    <a:pt x="1433644" y="100511"/>
                    <a:pt x="1344907" y="103238"/>
                    <a:pt x="1401097" y="103238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539015" y="1366787"/>
            <a:ext cx="369620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We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load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wafer</a:t>
            </a:r>
            <a:r>
              <a:rPr lang="nb-NO" sz="2000" b="1" dirty="0" smtClean="0">
                <a:solidFill>
                  <a:srgbClr val="FF0000"/>
                </a:solidFill>
              </a:rPr>
              <a:t> in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nb-NO" sz="2000" b="1" dirty="0" err="1">
                <a:solidFill>
                  <a:srgbClr val="FF0000"/>
                </a:solidFill>
              </a:rPr>
              <a:t>m</a:t>
            </a:r>
            <a:r>
              <a:rPr lang="nb-NO" sz="2000" b="1" dirty="0" err="1" smtClean="0">
                <a:solidFill>
                  <a:srgbClr val="FF0000"/>
                </a:solidFill>
              </a:rPr>
              <a:t>askless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lithography</a:t>
            </a:r>
            <a:r>
              <a:rPr lang="nb-NO" sz="2000" b="1" dirty="0" smtClean="0">
                <a:solidFill>
                  <a:srgbClr val="FF0000"/>
                </a:solidFill>
              </a:rPr>
              <a:t> maskin and</a:t>
            </a: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expose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photoresist</a:t>
            </a:r>
            <a:r>
              <a:rPr lang="nb-NO" sz="2000" b="1" dirty="0" smtClean="0">
                <a:solidFill>
                  <a:srgbClr val="FF0000"/>
                </a:solidFill>
              </a:rPr>
              <a:t>.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566286" y="1366787"/>
            <a:ext cx="455785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After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exposure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sink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wafer</a:t>
            </a:r>
            <a:endParaRPr lang="nb-NO" sz="2000" b="1" dirty="0" smtClean="0">
              <a:solidFill>
                <a:srgbClr val="FF0000"/>
              </a:solidFill>
            </a:endParaRPr>
          </a:p>
          <a:p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into</a:t>
            </a:r>
            <a:r>
              <a:rPr lang="nb-NO" sz="2000" b="1" dirty="0" smtClean="0">
                <a:solidFill>
                  <a:srgbClr val="FF0000"/>
                </a:solidFill>
              </a:rPr>
              <a:t> a </a:t>
            </a:r>
            <a:r>
              <a:rPr lang="nb-NO" sz="2000" b="1" dirty="0" err="1" smtClean="0">
                <a:solidFill>
                  <a:srgbClr val="FF0000"/>
                </a:solidFill>
              </a:rPr>
              <a:t>developer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bath</a:t>
            </a:r>
            <a:r>
              <a:rPr lang="nb-NO" sz="2000" b="1" dirty="0" smtClean="0">
                <a:solidFill>
                  <a:srgbClr val="FF0000"/>
                </a:solidFill>
              </a:rPr>
              <a:t> .</a:t>
            </a: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Inspection-Hardbake</a:t>
            </a:r>
            <a:r>
              <a:rPr lang="nb-NO" sz="2000" b="1" dirty="0" smtClean="0">
                <a:solidFill>
                  <a:srgbClr val="FF0000"/>
                </a:solidFill>
              </a:rPr>
              <a:t> 120 ˚C for 3 min.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5202097" y="2074674"/>
            <a:ext cx="441632" cy="1372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8" name="Rectangle 57"/>
          <p:cNvSpPr/>
          <p:nvPr/>
        </p:nvSpPr>
        <p:spPr>
          <a:xfrm>
            <a:off x="4816258" y="2061177"/>
            <a:ext cx="395463" cy="100064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9" name="Rectangle 58"/>
          <p:cNvSpPr/>
          <p:nvPr/>
        </p:nvSpPr>
        <p:spPr>
          <a:xfrm>
            <a:off x="6487331" y="2061178"/>
            <a:ext cx="432823" cy="9282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0" name="Rectangle 59"/>
          <p:cNvSpPr/>
          <p:nvPr/>
        </p:nvSpPr>
        <p:spPr>
          <a:xfrm>
            <a:off x="6039212" y="2074674"/>
            <a:ext cx="465061" cy="1377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2" name="Rectangle 61"/>
          <p:cNvSpPr/>
          <p:nvPr/>
        </p:nvSpPr>
        <p:spPr>
          <a:xfrm>
            <a:off x="5211721" y="4965918"/>
            <a:ext cx="452487" cy="3548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3" name="Rectangle 62"/>
          <p:cNvSpPr/>
          <p:nvPr/>
        </p:nvSpPr>
        <p:spPr>
          <a:xfrm>
            <a:off x="6050068" y="4965918"/>
            <a:ext cx="452487" cy="3548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4004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4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4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4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4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4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4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4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4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7" grpId="0"/>
      <p:bldP spid="51" grpId="0"/>
      <p:bldP spid="52" grpId="0"/>
      <p:bldP spid="55" grpId="0" animBg="1"/>
      <p:bldP spid="58" grpId="0" animBg="1"/>
      <p:bldP spid="59" grpId="0" animBg="1"/>
      <p:bldP spid="60" grpId="0" animBg="1"/>
      <p:bldP spid="62" grpId="0" animBg="1"/>
      <p:bldP spid="6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820264" y="4052435"/>
            <a:ext cx="2094271" cy="202053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    1-0-0 p-Si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20264" y="2267880"/>
            <a:ext cx="2091812" cy="398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1-0-0 p-Si wafer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820264" y="4052436"/>
            <a:ext cx="2094270" cy="202052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25883" y="2165631"/>
            <a:ext cx="373729" cy="10129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5205498" y="2168440"/>
            <a:ext cx="1291460" cy="197929"/>
            <a:chOff x="5205498" y="2168440"/>
            <a:chExt cx="1291460" cy="197929"/>
          </a:xfrm>
        </p:grpSpPr>
        <p:sp>
          <p:nvSpPr>
            <p:cNvPr id="20" name="Rectangle 19"/>
            <p:cNvSpPr/>
            <p:nvPr/>
          </p:nvSpPr>
          <p:spPr>
            <a:xfrm>
              <a:off x="5206750" y="2168440"/>
              <a:ext cx="452487" cy="985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045097" y="2168527"/>
              <a:ext cx="451861" cy="993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205498" y="2266929"/>
              <a:ext cx="452487" cy="9857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043845" y="2267016"/>
              <a:ext cx="451861" cy="9935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204872" y="4953914"/>
            <a:ext cx="1290834" cy="354874"/>
            <a:chOff x="7083821" y="4953914"/>
            <a:chExt cx="1290834" cy="354874"/>
          </a:xfrm>
          <a:solidFill>
            <a:schemeClr val="bg2">
              <a:lumMod val="75000"/>
            </a:schemeClr>
          </a:solidFill>
        </p:grpSpPr>
        <p:sp>
          <p:nvSpPr>
            <p:cNvPr id="34" name="Rectangle 33"/>
            <p:cNvSpPr/>
            <p:nvPr/>
          </p:nvSpPr>
          <p:spPr>
            <a:xfrm>
              <a:off x="7083821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922168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1" name="Rectangle 60"/>
          <p:cNvSpPr/>
          <p:nvPr/>
        </p:nvSpPr>
        <p:spPr>
          <a:xfrm>
            <a:off x="5674929" y="4673730"/>
            <a:ext cx="382480" cy="84391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" name="Rectangle 40"/>
          <p:cNvSpPr/>
          <p:nvPr/>
        </p:nvSpPr>
        <p:spPr>
          <a:xfrm>
            <a:off x="5673383" y="4673730"/>
            <a:ext cx="382480" cy="84391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8" name="Rectangle 67"/>
          <p:cNvSpPr/>
          <p:nvPr/>
        </p:nvSpPr>
        <p:spPr>
          <a:xfrm>
            <a:off x="5221346" y="2212462"/>
            <a:ext cx="1296213" cy="457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" name="Group 16"/>
          <p:cNvGrpSpPr/>
          <p:nvPr/>
        </p:nvGrpSpPr>
        <p:grpSpPr>
          <a:xfrm>
            <a:off x="4816258" y="4052436"/>
            <a:ext cx="2094270" cy="2020529"/>
            <a:chOff x="8274129" y="3227560"/>
            <a:chExt cx="2094270" cy="2020529"/>
          </a:xfrm>
        </p:grpSpPr>
        <p:sp>
          <p:nvSpPr>
            <p:cNvPr id="79" name="Oval 78"/>
            <p:cNvSpPr/>
            <p:nvPr/>
          </p:nvSpPr>
          <p:spPr>
            <a:xfrm>
              <a:off x="8274129" y="3227560"/>
              <a:ext cx="2094270" cy="2020529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2" name="Group 81"/>
            <p:cNvGrpSpPr/>
            <p:nvPr/>
          </p:nvGrpSpPr>
          <p:grpSpPr>
            <a:xfrm>
              <a:off x="8658737" y="4129038"/>
              <a:ext cx="1290834" cy="354874"/>
              <a:chOff x="7083821" y="4953914"/>
              <a:chExt cx="1290834" cy="354874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84" name="Rectangle 83"/>
              <p:cNvSpPr/>
              <p:nvPr/>
            </p:nvSpPr>
            <p:spPr>
              <a:xfrm>
                <a:off x="7083821" y="4953914"/>
                <a:ext cx="452487" cy="354874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7922168" y="4953914"/>
                <a:ext cx="452487" cy="354874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sp>
          <p:nvSpPr>
            <p:cNvPr id="86" name="Rectangle 85"/>
            <p:cNvSpPr/>
            <p:nvPr/>
          </p:nvSpPr>
          <p:spPr>
            <a:xfrm>
              <a:off x="9117623" y="3848854"/>
              <a:ext cx="382480" cy="84391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7" name="Rectangle 36"/>
          <p:cNvSpPr/>
          <p:nvPr/>
        </p:nvSpPr>
        <p:spPr>
          <a:xfrm>
            <a:off x="6496958" y="2165632"/>
            <a:ext cx="423196" cy="11869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4820264" y="2061177"/>
            <a:ext cx="2099890" cy="149027"/>
            <a:chOff x="4820264" y="2061177"/>
            <a:chExt cx="2099890" cy="149027"/>
          </a:xfrm>
        </p:grpSpPr>
        <p:sp>
          <p:nvSpPr>
            <p:cNvPr id="42" name="Rectangle 41"/>
            <p:cNvSpPr/>
            <p:nvPr/>
          </p:nvSpPr>
          <p:spPr>
            <a:xfrm>
              <a:off x="5200866" y="2111628"/>
              <a:ext cx="1292087" cy="9857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4820264" y="2061177"/>
              <a:ext cx="388689" cy="9857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6504274" y="2061177"/>
              <a:ext cx="415880" cy="99610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" name="Oval 6"/>
          <p:cNvSpPr/>
          <p:nvPr/>
        </p:nvSpPr>
        <p:spPr>
          <a:xfrm>
            <a:off x="4817487" y="4062060"/>
            <a:ext cx="2094271" cy="202053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5" name="TextBox 44"/>
          <p:cNvSpPr txBox="1"/>
          <p:nvPr/>
        </p:nvSpPr>
        <p:spPr>
          <a:xfrm>
            <a:off x="5194049" y="466199"/>
            <a:ext cx="13138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Oxide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Etch</a:t>
            </a:r>
            <a:endParaRPr lang="nb-NO" sz="2000" b="1" dirty="0">
              <a:solidFill>
                <a:srgbClr val="FF0000"/>
              </a:solidFill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4353686" y="1113182"/>
            <a:ext cx="3024968" cy="1715740"/>
            <a:chOff x="4353686" y="1113182"/>
            <a:chExt cx="3024968" cy="1715740"/>
          </a:xfrm>
        </p:grpSpPr>
        <p:sp>
          <p:nvSpPr>
            <p:cNvPr id="49" name="Flowchart: Magnetic Disk 48"/>
            <p:cNvSpPr/>
            <p:nvPr/>
          </p:nvSpPr>
          <p:spPr>
            <a:xfrm>
              <a:off x="4353686" y="1113182"/>
              <a:ext cx="3024968" cy="1715740"/>
            </a:xfrm>
            <a:prstGeom prst="flowChartMagneticDisk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4353686" y="1759925"/>
              <a:ext cx="3024968" cy="211127"/>
            </a:xfrm>
            <a:custGeom>
              <a:avLst/>
              <a:gdLst>
                <a:gd name="connsiteX0" fmla="*/ 0 w 1401097"/>
                <a:gd name="connsiteY0" fmla="*/ 88490 h 193368"/>
                <a:gd name="connsiteX1" fmla="*/ 132736 w 1401097"/>
                <a:gd name="connsiteY1" fmla="*/ 58993 h 193368"/>
                <a:gd name="connsiteX2" fmla="*/ 176981 w 1401097"/>
                <a:gd name="connsiteY2" fmla="*/ 29497 h 193368"/>
                <a:gd name="connsiteX3" fmla="*/ 265471 w 1401097"/>
                <a:gd name="connsiteY3" fmla="*/ 0 h 193368"/>
                <a:gd name="connsiteX4" fmla="*/ 368710 w 1401097"/>
                <a:gd name="connsiteY4" fmla="*/ 88490 h 193368"/>
                <a:gd name="connsiteX5" fmla="*/ 412955 w 1401097"/>
                <a:gd name="connsiteY5" fmla="*/ 132735 h 193368"/>
                <a:gd name="connsiteX6" fmla="*/ 501445 w 1401097"/>
                <a:gd name="connsiteY6" fmla="*/ 191729 h 193368"/>
                <a:gd name="connsiteX7" fmla="*/ 722671 w 1401097"/>
                <a:gd name="connsiteY7" fmla="*/ 147484 h 193368"/>
                <a:gd name="connsiteX8" fmla="*/ 811161 w 1401097"/>
                <a:gd name="connsiteY8" fmla="*/ 117987 h 193368"/>
                <a:gd name="connsiteX9" fmla="*/ 855407 w 1401097"/>
                <a:gd name="connsiteY9" fmla="*/ 103238 h 193368"/>
                <a:gd name="connsiteX10" fmla="*/ 899652 w 1401097"/>
                <a:gd name="connsiteY10" fmla="*/ 147484 h 193368"/>
                <a:gd name="connsiteX11" fmla="*/ 929149 w 1401097"/>
                <a:gd name="connsiteY11" fmla="*/ 191729 h 193368"/>
                <a:gd name="connsiteX12" fmla="*/ 1002890 w 1401097"/>
                <a:gd name="connsiteY12" fmla="*/ 176980 h 193368"/>
                <a:gd name="connsiteX13" fmla="*/ 1106129 w 1401097"/>
                <a:gd name="connsiteY13" fmla="*/ 103238 h 193368"/>
                <a:gd name="connsiteX14" fmla="*/ 1135626 w 1401097"/>
                <a:gd name="connsiteY14" fmla="*/ 147484 h 193368"/>
                <a:gd name="connsiteX15" fmla="*/ 1224116 w 1401097"/>
                <a:gd name="connsiteY15" fmla="*/ 176980 h 193368"/>
                <a:gd name="connsiteX16" fmla="*/ 1297858 w 1401097"/>
                <a:gd name="connsiteY16" fmla="*/ 162232 h 193368"/>
                <a:gd name="connsiteX17" fmla="*/ 1401097 w 1401097"/>
                <a:gd name="connsiteY17" fmla="*/ 103238 h 19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01097" h="193368">
                  <a:moveTo>
                    <a:pt x="0" y="88490"/>
                  </a:moveTo>
                  <a:cubicBezTo>
                    <a:pt x="13131" y="85864"/>
                    <a:pt x="114506" y="66806"/>
                    <a:pt x="132736" y="58993"/>
                  </a:cubicBezTo>
                  <a:cubicBezTo>
                    <a:pt x="149028" y="52011"/>
                    <a:pt x="160784" y="36696"/>
                    <a:pt x="176981" y="29497"/>
                  </a:cubicBezTo>
                  <a:cubicBezTo>
                    <a:pt x="205393" y="16869"/>
                    <a:pt x="265471" y="0"/>
                    <a:pt x="265471" y="0"/>
                  </a:cubicBezTo>
                  <a:cubicBezTo>
                    <a:pt x="442730" y="177256"/>
                    <a:pt x="233935" y="-23823"/>
                    <a:pt x="368710" y="88490"/>
                  </a:cubicBezTo>
                  <a:cubicBezTo>
                    <a:pt x="384733" y="101843"/>
                    <a:pt x="396491" y="119930"/>
                    <a:pt x="412955" y="132735"/>
                  </a:cubicBezTo>
                  <a:cubicBezTo>
                    <a:pt x="440938" y="154500"/>
                    <a:pt x="501445" y="191729"/>
                    <a:pt x="501445" y="191729"/>
                  </a:cubicBezTo>
                  <a:cubicBezTo>
                    <a:pt x="771517" y="167176"/>
                    <a:pt x="580313" y="204427"/>
                    <a:pt x="722671" y="147484"/>
                  </a:cubicBezTo>
                  <a:cubicBezTo>
                    <a:pt x="751539" y="135937"/>
                    <a:pt x="781664" y="127819"/>
                    <a:pt x="811161" y="117987"/>
                  </a:cubicBezTo>
                  <a:lnTo>
                    <a:pt x="855407" y="103238"/>
                  </a:lnTo>
                  <a:cubicBezTo>
                    <a:pt x="870155" y="117987"/>
                    <a:pt x="886299" y="131461"/>
                    <a:pt x="899652" y="147484"/>
                  </a:cubicBezTo>
                  <a:cubicBezTo>
                    <a:pt x="910999" y="161101"/>
                    <a:pt x="912106" y="186860"/>
                    <a:pt x="929149" y="191729"/>
                  </a:cubicBezTo>
                  <a:cubicBezTo>
                    <a:pt x="953252" y="198615"/>
                    <a:pt x="978310" y="181896"/>
                    <a:pt x="1002890" y="176980"/>
                  </a:cubicBezTo>
                  <a:cubicBezTo>
                    <a:pt x="1070507" y="75555"/>
                    <a:pt x="1028252" y="77280"/>
                    <a:pt x="1106129" y="103238"/>
                  </a:cubicBezTo>
                  <a:cubicBezTo>
                    <a:pt x="1115961" y="117987"/>
                    <a:pt x="1120595" y="138089"/>
                    <a:pt x="1135626" y="147484"/>
                  </a:cubicBezTo>
                  <a:cubicBezTo>
                    <a:pt x="1161992" y="163963"/>
                    <a:pt x="1224116" y="176980"/>
                    <a:pt x="1224116" y="176980"/>
                  </a:cubicBezTo>
                  <a:cubicBezTo>
                    <a:pt x="1248697" y="172064"/>
                    <a:pt x="1275037" y="172605"/>
                    <a:pt x="1297858" y="162232"/>
                  </a:cubicBezTo>
                  <a:cubicBezTo>
                    <a:pt x="1433644" y="100511"/>
                    <a:pt x="1344907" y="103238"/>
                    <a:pt x="1401097" y="103238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5" name="Rectangle 54"/>
          <p:cNvSpPr/>
          <p:nvPr/>
        </p:nvSpPr>
        <p:spPr>
          <a:xfrm>
            <a:off x="5202097" y="2061177"/>
            <a:ext cx="441632" cy="1507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8" name="Rectangle 57"/>
          <p:cNvSpPr/>
          <p:nvPr/>
        </p:nvSpPr>
        <p:spPr>
          <a:xfrm>
            <a:off x="4843877" y="2074674"/>
            <a:ext cx="350172" cy="86567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9" name="Rectangle 58"/>
          <p:cNvSpPr/>
          <p:nvPr/>
        </p:nvSpPr>
        <p:spPr>
          <a:xfrm>
            <a:off x="6517559" y="2061177"/>
            <a:ext cx="410998" cy="9282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0" name="Rectangle 59"/>
          <p:cNvSpPr/>
          <p:nvPr/>
        </p:nvSpPr>
        <p:spPr>
          <a:xfrm>
            <a:off x="6039212" y="2061177"/>
            <a:ext cx="465061" cy="1512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2" name="Rectangle 61"/>
          <p:cNvSpPr/>
          <p:nvPr/>
        </p:nvSpPr>
        <p:spPr>
          <a:xfrm>
            <a:off x="5211721" y="4965918"/>
            <a:ext cx="452487" cy="3548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3" name="Rectangle 62"/>
          <p:cNvSpPr/>
          <p:nvPr/>
        </p:nvSpPr>
        <p:spPr>
          <a:xfrm>
            <a:off x="6050068" y="4965918"/>
            <a:ext cx="452487" cy="3548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3" name="TextBox 42"/>
          <p:cNvSpPr txBox="1"/>
          <p:nvPr/>
        </p:nvSpPr>
        <p:spPr>
          <a:xfrm>
            <a:off x="2971959" y="3235481"/>
            <a:ext cx="58598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>
                <a:solidFill>
                  <a:srgbClr val="FF0000"/>
                </a:solidFill>
              </a:rPr>
              <a:t>We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will</a:t>
            </a:r>
            <a:r>
              <a:rPr lang="nb-NO" sz="2000" b="1" dirty="0">
                <a:solidFill>
                  <a:srgbClr val="FF0000"/>
                </a:solidFill>
              </a:rPr>
              <a:t> sink </a:t>
            </a:r>
            <a:r>
              <a:rPr lang="nb-NO" sz="2000" b="1" dirty="0" err="1">
                <a:solidFill>
                  <a:srgbClr val="FF0000"/>
                </a:solidFill>
              </a:rPr>
              <a:t>the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wafer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into</a:t>
            </a:r>
            <a:r>
              <a:rPr lang="nb-NO" sz="2000" b="1" dirty="0">
                <a:solidFill>
                  <a:srgbClr val="FF0000"/>
                </a:solidFill>
              </a:rPr>
              <a:t> a </a:t>
            </a:r>
            <a:r>
              <a:rPr lang="nb-NO" sz="2000" b="1" dirty="0" err="1">
                <a:solidFill>
                  <a:srgbClr val="FF0000"/>
                </a:solidFill>
              </a:rPr>
              <a:t>Buffrad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Oxide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Etch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bath</a:t>
            </a:r>
            <a:r>
              <a:rPr lang="nb-NO" sz="2000" b="1" dirty="0" smtClean="0">
                <a:solidFill>
                  <a:srgbClr val="FF0000"/>
                </a:solidFill>
              </a:rPr>
              <a:t>.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6038496" y="2168528"/>
            <a:ext cx="448835" cy="944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6" name="Rectangle 55"/>
          <p:cNvSpPr/>
          <p:nvPr/>
        </p:nvSpPr>
        <p:spPr>
          <a:xfrm>
            <a:off x="5199328" y="2224977"/>
            <a:ext cx="444401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7" name="Rectangle 56"/>
          <p:cNvSpPr/>
          <p:nvPr/>
        </p:nvSpPr>
        <p:spPr>
          <a:xfrm>
            <a:off x="5219399" y="4965918"/>
            <a:ext cx="452487" cy="354874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4" name="Rectangle 63"/>
          <p:cNvSpPr/>
          <p:nvPr/>
        </p:nvSpPr>
        <p:spPr>
          <a:xfrm>
            <a:off x="6057746" y="4965918"/>
            <a:ext cx="452487" cy="354874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3490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4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4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4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54" grpId="0" animBg="1"/>
      <p:bldP spid="56" grpId="0" animBg="1"/>
      <p:bldP spid="57" grpId="0" animBg="1"/>
      <p:bldP spid="6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820264" y="4052435"/>
            <a:ext cx="2094271" cy="202053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    1-0-0 p-Si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20264" y="2267880"/>
            <a:ext cx="2091812" cy="398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1-0-0 p-Si wafer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820264" y="4052436"/>
            <a:ext cx="2094270" cy="202052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25883" y="2165631"/>
            <a:ext cx="373729" cy="10129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5205498" y="2168440"/>
            <a:ext cx="1291460" cy="197929"/>
            <a:chOff x="5205498" y="2168440"/>
            <a:chExt cx="1291460" cy="197929"/>
          </a:xfrm>
        </p:grpSpPr>
        <p:sp>
          <p:nvSpPr>
            <p:cNvPr id="20" name="Rectangle 19"/>
            <p:cNvSpPr/>
            <p:nvPr/>
          </p:nvSpPr>
          <p:spPr>
            <a:xfrm>
              <a:off x="5206750" y="2168440"/>
              <a:ext cx="452487" cy="985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045097" y="2168527"/>
              <a:ext cx="451861" cy="993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205498" y="2266929"/>
              <a:ext cx="452487" cy="9857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043845" y="2267016"/>
              <a:ext cx="451861" cy="9935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204872" y="4953914"/>
            <a:ext cx="1290834" cy="354874"/>
            <a:chOff x="7083821" y="4953914"/>
            <a:chExt cx="1290834" cy="354874"/>
          </a:xfrm>
          <a:solidFill>
            <a:schemeClr val="bg2">
              <a:lumMod val="75000"/>
            </a:schemeClr>
          </a:solidFill>
        </p:grpSpPr>
        <p:sp>
          <p:nvSpPr>
            <p:cNvPr id="34" name="Rectangle 33"/>
            <p:cNvSpPr/>
            <p:nvPr/>
          </p:nvSpPr>
          <p:spPr>
            <a:xfrm>
              <a:off x="7083821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922168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1" name="Rectangle 60"/>
          <p:cNvSpPr/>
          <p:nvPr/>
        </p:nvSpPr>
        <p:spPr>
          <a:xfrm>
            <a:off x="5674929" y="4673730"/>
            <a:ext cx="382480" cy="84391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" name="Rectangle 40"/>
          <p:cNvSpPr/>
          <p:nvPr/>
        </p:nvSpPr>
        <p:spPr>
          <a:xfrm>
            <a:off x="5673383" y="4673730"/>
            <a:ext cx="382480" cy="84391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8" name="Rectangle 67"/>
          <p:cNvSpPr/>
          <p:nvPr/>
        </p:nvSpPr>
        <p:spPr>
          <a:xfrm>
            <a:off x="5653353" y="2206212"/>
            <a:ext cx="404393" cy="519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" name="Group 16"/>
          <p:cNvGrpSpPr/>
          <p:nvPr/>
        </p:nvGrpSpPr>
        <p:grpSpPr>
          <a:xfrm>
            <a:off x="4816258" y="4052436"/>
            <a:ext cx="2094270" cy="2020529"/>
            <a:chOff x="8274129" y="3227560"/>
            <a:chExt cx="2094270" cy="2020529"/>
          </a:xfrm>
        </p:grpSpPr>
        <p:sp>
          <p:nvSpPr>
            <p:cNvPr id="79" name="Oval 78"/>
            <p:cNvSpPr/>
            <p:nvPr/>
          </p:nvSpPr>
          <p:spPr>
            <a:xfrm>
              <a:off x="8274129" y="3227560"/>
              <a:ext cx="2094270" cy="2020529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2" name="Group 81"/>
            <p:cNvGrpSpPr/>
            <p:nvPr/>
          </p:nvGrpSpPr>
          <p:grpSpPr>
            <a:xfrm>
              <a:off x="8658737" y="4129038"/>
              <a:ext cx="1290834" cy="354874"/>
              <a:chOff x="7083821" y="4953914"/>
              <a:chExt cx="1290834" cy="354874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84" name="Rectangle 83"/>
              <p:cNvSpPr/>
              <p:nvPr/>
            </p:nvSpPr>
            <p:spPr>
              <a:xfrm>
                <a:off x="7083821" y="4953914"/>
                <a:ext cx="452487" cy="354874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7922168" y="4953914"/>
                <a:ext cx="452487" cy="354874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sp>
          <p:nvSpPr>
            <p:cNvPr id="86" name="Rectangle 85"/>
            <p:cNvSpPr/>
            <p:nvPr/>
          </p:nvSpPr>
          <p:spPr>
            <a:xfrm>
              <a:off x="9117623" y="3848854"/>
              <a:ext cx="382480" cy="84391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7" name="Rectangle 36"/>
          <p:cNvSpPr/>
          <p:nvPr/>
        </p:nvSpPr>
        <p:spPr>
          <a:xfrm>
            <a:off x="6496958" y="2165632"/>
            <a:ext cx="423196" cy="11869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2660240" y="466199"/>
            <a:ext cx="65287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>
                <a:solidFill>
                  <a:srgbClr val="FF0000"/>
                </a:solidFill>
              </a:rPr>
              <a:t>Lithography</a:t>
            </a:r>
            <a:r>
              <a:rPr lang="nb-NO" sz="2000" b="1" dirty="0">
                <a:solidFill>
                  <a:srgbClr val="FF0000"/>
                </a:solidFill>
              </a:rPr>
              <a:t> 4 – </a:t>
            </a:r>
            <a:r>
              <a:rPr lang="nb-NO" sz="2000" b="1" dirty="0" err="1">
                <a:solidFill>
                  <a:srgbClr val="FF0000"/>
                </a:solidFill>
              </a:rPr>
              <a:t>Create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Contacts</a:t>
            </a:r>
            <a:r>
              <a:rPr lang="nb-NO" sz="2000" b="1" dirty="0">
                <a:solidFill>
                  <a:srgbClr val="FF0000"/>
                </a:solidFill>
              </a:rPr>
              <a:t> for Source, </a:t>
            </a:r>
            <a:r>
              <a:rPr lang="nb-NO" sz="2000" b="1" dirty="0" err="1">
                <a:solidFill>
                  <a:srgbClr val="FF0000"/>
                </a:solidFill>
              </a:rPr>
              <a:t>Drain</a:t>
            </a:r>
            <a:r>
              <a:rPr lang="nb-NO" sz="2000" b="1" dirty="0">
                <a:solidFill>
                  <a:srgbClr val="FF0000"/>
                </a:solidFill>
              </a:rPr>
              <a:t> and Gate  </a:t>
            </a:r>
          </a:p>
        </p:txBody>
      </p:sp>
      <p:grpSp>
        <p:nvGrpSpPr>
          <p:cNvPr id="48" name="Group 47"/>
          <p:cNvGrpSpPr/>
          <p:nvPr/>
        </p:nvGrpSpPr>
        <p:grpSpPr>
          <a:xfrm>
            <a:off x="4353686" y="1113182"/>
            <a:ext cx="3024968" cy="1715740"/>
            <a:chOff x="4353686" y="1113182"/>
            <a:chExt cx="3024968" cy="1715740"/>
          </a:xfrm>
        </p:grpSpPr>
        <p:sp>
          <p:nvSpPr>
            <p:cNvPr id="49" name="Flowchart: Magnetic Disk 48"/>
            <p:cNvSpPr/>
            <p:nvPr/>
          </p:nvSpPr>
          <p:spPr>
            <a:xfrm>
              <a:off x="4353686" y="1113182"/>
              <a:ext cx="3024968" cy="1715740"/>
            </a:xfrm>
            <a:prstGeom prst="flowChartMagneticDisk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4353686" y="1759925"/>
              <a:ext cx="3024968" cy="211127"/>
            </a:xfrm>
            <a:custGeom>
              <a:avLst/>
              <a:gdLst>
                <a:gd name="connsiteX0" fmla="*/ 0 w 1401097"/>
                <a:gd name="connsiteY0" fmla="*/ 88490 h 193368"/>
                <a:gd name="connsiteX1" fmla="*/ 132736 w 1401097"/>
                <a:gd name="connsiteY1" fmla="*/ 58993 h 193368"/>
                <a:gd name="connsiteX2" fmla="*/ 176981 w 1401097"/>
                <a:gd name="connsiteY2" fmla="*/ 29497 h 193368"/>
                <a:gd name="connsiteX3" fmla="*/ 265471 w 1401097"/>
                <a:gd name="connsiteY3" fmla="*/ 0 h 193368"/>
                <a:gd name="connsiteX4" fmla="*/ 368710 w 1401097"/>
                <a:gd name="connsiteY4" fmla="*/ 88490 h 193368"/>
                <a:gd name="connsiteX5" fmla="*/ 412955 w 1401097"/>
                <a:gd name="connsiteY5" fmla="*/ 132735 h 193368"/>
                <a:gd name="connsiteX6" fmla="*/ 501445 w 1401097"/>
                <a:gd name="connsiteY6" fmla="*/ 191729 h 193368"/>
                <a:gd name="connsiteX7" fmla="*/ 722671 w 1401097"/>
                <a:gd name="connsiteY7" fmla="*/ 147484 h 193368"/>
                <a:gd name="connsiteX8" fmla="*/ 811161 w 1401097"/>
                <a:gd name="connsiteY8" fmla="*/ 117987 h 193368"/>
                <a:gd name="connsiteX9" fmla="*/ 855407 w 1401097"/>
                <a:gd name="connsiteY9" fmla="*/ 103238 h 193368"/>
                <a:gd name="connsiteX10" fmla="*/ 899652 w 1401097"/>
                <a:gd name="connsiteY10" fmla="*/ 147484 h 193368"/>
                <a:gd name="connsiteX11" fmla="*/ 929149 w 1401097"/>
                <a:gd name="connsiteY11" fmla="*/ 191729 h 193368"/>
                <a:gd name="connsiteX12" fmla="*/ 1002890 w 1401097"/>
                <a:gd name="connsiteY12" fmla="*/ 176980 h 193368"/>
                <a:gd name="connsiteX13" fmla="*/ 1106129 w 1401097"/>
                <a:gd name="connsiteY13" fmla="*/ 103238 h 193368"/>
                <a:gd name="connsiteX14" fmla="*/ 1135626 w 1401097"/>
                <a:gd name="connsiteY14" fmla="*/ 147484 h 193368"/>
                <a:gd name="connsiteX15" fmla="*/ 1224116 w 1401097"/>
                <a:gd name="connsiteY15" fmla="*/ 176980 h 193368"/>
                <a:gd name="connsiteX16" fmla="*/ 1297858 w 1401097"/>
                <a:gd name="connsiteY16" fmla="*/ 162232 h 193368"/>
                <a:gd name="connsiteX17" fmla="*/ 1401097 w 1401097"/>
                <a:gd name="connsiteY17" fmla="*/ 103238 h 19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01097" h="193368">
                  <a:moveTo>
                    <a:pt x="0" y="88490"/>
                  </a:moveTo>
                  <a:cubicBezTo>
                    <a:pt x="13131" y="85864"/>
                    <a:pt x="114506" y="66806"/>
                    <a:pt x="132736" y="58993"/>
                  </a:cubicBezTo>
                  <a:cubicBezTo>
                    <a:pt x="149028" y="52011"/>
                    <a:pt x="160784" y="36696"/>
                    <a:pt x="176981" y="29497"/>
                  </a:cubicBezTo>
                  <a:cubicBezTo>
                    <a:pt x="205393" y="16869"/>
                    <a:pt x="265471" y="0"/>
                    <a:pt x="265471" y="0"/>
                  </a:cubicBezTo>
                  <a:cubicBezTo>
                    <a:pt x="442730" y="177256"/>
                    <a:pt x="233935" y="-23823"/>
                    <a:pt x="368710" y="88490"/>
                  </a:cubicBezTo>
                  <a:cubicBezTo>
                    <a:pt x="384733" y="101843"/>
                    <a:pt x="396491" y="119930"/>
                    <a:pt x="412955" y="132735"/>
                  </a:cubicBezTo>
                  <a:cubicBezTo>
                    <a:pt x="440938" y="154500"/>
                    <a:pt x="501445" y="191729"/>
                    <a:pt x="501445" y="191729"/>
                  </a:cubicBezTo>
                  <a:cubicBezTo>
                    <a:pt x="771517" y="167176"/>
                    <a:pt x="580313" y="204427"/>
                    <a:pt x="722671" y="147484"/>
                  </a:cubicBezTo>
                  <a:cubicBezTo>
                    <a:pt x="751539" y="135937"/>
                    <a:pt x="781664" y="127819"/>
                    <a:pt x="811161" y="117987"/>
                  </a:cubicBezTo>
                  <a:lnTo>
                    <a:pt x="855407" y="103238"/>
                  </a:lnTo>
                  <a:cubicBezTo>
                    <a:pt x="870155" y="117987"/>
                    <a:pt x="886299" y="131461"/>
                    <a:pt x="899652" y="147484"/>
                  </a:cubicBezTo>
                  <a:cubicBezTo>
                    <a:pt x="910999" y="161101"/>
                    <a:pt x="912106" y="186860"/>
                    <a:pt x="929149" y="191729"/>
                  </a:cubicBezTo>
                  <a:cubicBezTo>
                    <a:pt x="953252" y="198615"/>
                    <a:pt x="978310" y="181896"/>
                    <a:pt x="1002890" y="176980"/>
                  </a:cubicBezTo>
                  <a:cubicBezTo>
                    <a:pt x="1070507" y="75555"/>
                    <a:pt x="1028252" y="77280"/>
                    <a:pt x="1106129" y="103238"/>
                  </a:cubicBezTo>
                  <a:cubicBezTo>
                    <a:pt x="1115961" y="117987"/>
                    <a:pt x="1120595" y="138089"/>
                    <a:pt x="1135626" y="147484"/>
                  </a:cubicBezTo>
                  <a:cubicBezTo>
                    <a:pt x="1161992" y="163963"/>
                    <a:pt x="1224116" y="176980"/>
                    <a:pt x="1224116" y="176980"/>
                  </a:cubicBezTo>
                  <a:cubicBezTo>
                    <a:pt x="1248697" y="172064"/>
                    <a:pt x="1275037" y="172605"/>
                    <a:pt x="1297858" y="162232"/>
                  </a:cubicBezTo>
                  <a:cubicBezTo>
                    <a:pt x="1433644" y="100511"/>
                    <a:pt x="1344907" y="103238"/>
                    <a:pt x="1401097" y="103238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2" name="Rectangle 61"/>
          <p:cNvSpPr/>
          <p:nvPr/>
        </p:nvSpPr>
        <p:spPr>
          <a:xfrm>
            <a:off x="5211721" y="4965918"/>
            <a:ext cx="452487" cy="3548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3" name="Rectangle 62"/>
          <p:cNvSpPr/>
          <p:nvPr/>
        </p:nvSpPr>
        <p:spPr>
          <a:xfrm>
            <a:off x="6050068" y="4965918"/>
            <a:ext cx="452487" cy="3548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7" name="Rectangle 56"/>
          <p:cNvSpPr/>
          <p:nvPr/>
        </p:nvSpPr>
        <p:spPr>
          <a:xfrm>
            <a:off x="5219399" y="4965918"/>
            <a:ext cx="452487" cy="354874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4" name="Rectangle 63"/>
          <p:cNvSpPr/>
          <p:nvPr/>
        </p:nvSpPr>
        <p:spPr>
          <a:xfrm>
            <a:off x="6057746" y="4965918"/>
            <a:ext cx="452487" cy="354874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6" name="Rectangle 45"/>
          <p:cNvSpPr/>
          <p:nvPr/>
        </p:nvSpPr>
        <p:spPr>
          <a:xfrm>
            <a:off x="6520576" y="2061177"/>
            <a:ext cx="399578" cy="9282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7" name="Rectangle 46"/>
          <p:cNvSpPr/>
          <p:nvPr/>
        </p:nvSpPr>
        <p:spPr>
          <a:xfrm>
            <a:off x="4820263" y="2061177"/>
            <a:ext cx="379885" cy="9869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1" name="Rectangle 50"/>
          <p:cNvSpPr/>
          <p:nvPr/>
        </p:nvSpPr>
        <p:spPr>
          <a:xfrm>
            <a:off x="5641956" y="2107519"/>
            <a:ext cx="403141" cy="9869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2" name="Rectangle 51"/>
          <p:cNvSpPr/>
          <p:nvPr/>
        </p:nvSpPr>
        <p:spPr>
          <a:xfrm>
            <a:off x="6057746" y="2156865"/>
            <a:ext cx="446381" cy="10494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3" name="Rectangle 52"/>
          <p:cNvSpPr/>
          <p:nvPr/>
        </p:nvSpPr>
        <p:spPr>
          <a:xfrm>
            <a:off x="5209774" y="2154000"/>
            <a:ext cx="422557" cy="10494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Oval 6"/>
          <p:cNvSpPr/>
          <p:nvPr/>
        </p:nvSpPr>
        <p:spPr>
          <a:xfrm>
            <a:off x="4817090" y="4062060"/>
            <a:ext cx="2094271" cy="202053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5" name="TextBox 64"/>
          <p:cNvSpPr txBox="1"/>
          <p:nvPr/>
        </p:nvSpPr>
        <p:spPr>
          <a:xfrm>
            <a:off x="1802475" y="3117011"/>
            <a:ext cx="85906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We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spinn (4500 </a:t>
            </a:r>
            <a:r>
              <a:rPr lang="nb-NO" sz="2000" b="1" dirty="0" err="1" smtClean="0">
                <a:solidFill>
                  <a:srgbClr val="FF0000"/>
                </a:solidFill>
              </a:rPr>
              <a:t>rpm</a:t>
            </a:r>
            <a:r>
              <a:rPr lang="nb-NO" sz="2000" b="1" dirty="0" smtClean="0">
                <a:solidFill>
                  <a:srgbClr val="FF0000"/>
                </a:solidFill>
              </a:rPr>
              <a:t>, 1 min) positive </a:t>
            </a:r>
            <a:r>
              <a:rPr lang="nb-NO" sz="2000" b="1" dirty="0" err="1" smtClean="0">
                <a:solidFill>
                  <a:srgbClr val="FF0000"/>
                </a:solidFill>
              </a:rPr>
              <a:t>photoresist</a:t>
            </a:r>
            <a:r>
              <a:rPr lang="nb-NO" sz="2000" b="1" dirty="0" smtClean="0">
                <a:solidFill>
                  <a:srgbClr val="FF0000"/>
                </a:solidFill>
              </a:rPr>
              <a:t> 1813 </a:t>
            </a:r>
            <a:r>
              <a:rPr lang="nb-NO" sz="2000" b="1" dirty="0" err="1" smtClean="0">
                <a:solidFill>
                  <a:srgbClr val="FF0000"/>
                </a:solidFill>
              </a:rPr>
              <a:t>on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oxide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surface</a:t>
            </a:r>
            <a:r>
              <a:rPr lang="nb-NO" sz="2000" b="1" dirty="0" smtClean="0">
                <a:solidFill>
                  <a:srgbClr val="FF0000"/>
                </a:solidFill>
              </a:rPr>
              <a:t>. </a:t>
            </a:r>
          </a:p>
          <a:p>
            <a:r>
              <a:rPr lang="nb-NO" sz="2000" b="1" dirty="0" smtClean="0">
                <a:solidFill>
                  <a:srgbClr val="FF0000"/>
                </a:solidFill>
              </a:rPr>
              <a:t>The </a:t>
            </a:r>
            <a:r>
              <a:rPr lang="nb-NO" sz="2000" b="1" dirty="0" err="1" smtClean="0">
                <a:solidFill>
                  <a:srgbClr val="FF0000"/>
                </a:solidFill>
              </a:rPr>
              <a:t>wafer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be </a:t>
            </a:r>
            <a:r>
              <a:rPr lang="nb-NO" sz="2000" b="1" dirty="0" err="1" smtClean="0">
                <a:solidFill>
                  <a:srgbClr val="FF0000"/>
                </a:solidFill>
              </a:rPr>
              <a:t>sotbaked</a:t>
            </a:r>
            <a:r>
              <a:rPr lang="nb-NO" sz="2000" b="1" dirty="0" smtClean="0">
                <a:solidFill>
                  <a:srgbClr val="FF0000"/>
                </a:solidFill>
              </a:rPr>
              <a:t> at 110 ˚C for 1 </a:t>
            </a:r>
            <a:r>
              <a:rPr lang="nb-NO" sz="2000" b="1" dirty="0" err="1" smtClean="0">
                <a:solidFill>
                  <a:srgbClr val="FF0000"/>
                </a:solidFill>
              </a:rPr>
              <a:t>minute</a:t>
            </a:r>
            <a:r>
              <a:rPr lang="nb-NO" sz="2000" b="1" dirty="0" smtClean="0">
                <a:solidFill>
                  <a:srgbClr val="FF0000"/>
                </a:solidFill>
              </a:rPr>
              <a:t>.  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39015" y="1366787"/>
            <a:ext cx="369620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We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load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wafer</a:t>
            </a:r>
            <a:r>
              <a:rPr lang="nb-NO" sz="2000" b="1" dirty="0" smtClean="0">
                <a:solidFill>
                  <a:srgbClr val="FF0000"/>
                </a:solidFill>
              </a:rPr>
              <a:t> in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nb-NO" sz="2000" b="1" dirty="0" err="1">
                <a:solidFill>
                  <a:srgbClr val="FF0000"/>
                </a:solidFill>
              </a:rPr>
              <a:t>m</a:t>
            </a:r>
            <a:r>
              <a:rPr lang="nb-NO" sz="2000" b="1" dirty="0" err="1" smtClean="0">
                <a:solidFill>
                  <a:srgbClr val="FF0000"/>
                </a:solidFill>
              </a:rPr>
              <a:t>askless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lithography</a:t>
            </a:r>
            <a:r>
              <a:rPr lang="nb-NO" sz="2000" b="1" dirty="0" smtClean="0">
                <a:solidFill>
                  <a:srgbClr val="FF0000"/>
                </a:solidFill>
              </a:rPr>
              <a:t> maskin and</a:t>
            </a:r>
          </a:p>
          <a:p>
            <a:r>
              <a:rPr lang="nb-NO" sz="2000" b="1" dirty="0" err="1" smtClean="0">
                <a:solidFill>
                  <a:srgbClr val="FF0000"/>
                </a:solidFill>
              </a:rPr>
              <a:t>expose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photoresist</a:t>
            </a:r>
            <a:r>
              <a:rPr lang="nb-NO" sz="2000" b="1" dirty="0" smtClean="0">
                <a:solidFill>
                  <a:srgbClr val="FF0000"/>
                </a:solidFill>
              </a:rPr>
              <a:t>.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498080" y="1366787"/>
            <a:ext cx="45578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 smtClean="0">
                <a:solidFill>
                  <a:srgbClr val="FF0000"/>
                </a:solidFill>
              </a:rPr>
              <a:t>After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exposure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will</a:t>
            </a:r>
            <a:r>
              <a:rPr lang="nb-NO" sz="2000" b="1" dirty="0" smtClean="0">
                <a:solidFill>
                  <a:srgbClr val="FF0000"/>
                </a:solidFill>
              </a:rPr>
              <a:t> sink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wafer</a:t>
            </a:r>
            <a:endParaRPr lang="nb-NO" sz="2000" b="1" dirty="0" smtClean="0">
              <a:solidFill>
                <a:srgbClr val="FF0000"/>
              </a:solidFill>
            </a:endParaRPr>
          </a:p>
          <a:p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into</a:t>
            </a:r>
            <a:r>
              <a:rPr lang="nb-NO" sz="2000" b="1" dirty="0" smtClean="0">
                <a:solidFill>
                  <a:srgbClr val="FF0000"/>
                </a:solidFill>
              </a:rPr>
              <a:t> a </a:t>
            </a:r>
            <a:r>
              <a:rPr lang="nb-NO" sz="2000" b="1" dirty="0" err="1" smtClean="0">
                <a:solidFill>
                  <a:srgbClr val="FF0000"/>
                </a:solidFill>
              </a:rPr>
              <a:t>developer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bath</a:t>
            </a:r>
            <a:r>
              <a:rPr lang="nb-NO" sz="2000" b="1" dirty="0" smtClean="0">
                <a:solidFill>
                  <a:srgbClr val="FF0000"/>
                </a:solidFill>
              </a:rPr>
              <a:t> .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5381332" y="2123616"/>
            <a:ext cx="69838" cy="144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0" name="Rectangle 69"/>
          <p:cNvSpPr/>
          <p:nvPr/>
        </p:nvSpPr>
        <p:spPr>
          <a:xfrm>
            <a:off x="6246206" y="2122374"/>
            <a:ext cx="69838" cy="144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1" name="Rectangle 70"/>
          <p:cNvSpPr/>
          <p:nvPr/>
        </p:nvSpPr>
        <p:spPr>
          <a:xfrm>
            <a:off x="5803180" y="2065427"/>
            <a:ext cx="69838" cy="144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1" name="Group 10"/>
          <p:cNvGrpSpPr/>
          <p:nvPr/>
        </p:nvGrpSpPr>
        <p:grpSpPr>
          <a:xfrm>
            <a:off x="5031425" y="4331368"/>
            <a:ext cx="1642903" cy="1209093"/>
            <a:chOff x="5031425" y="4331368"/>
            <a:chExt cx="1642903" cy="1209093"/>
          </a:xfrm>
        </p:grpSpPr>
        <p:sp>
          <p:nvSpPr>
            <p:cNvPr id="55" name="Rectangle 54"/>
            <p:cNvSpPr/>
            <p:nvPr/>
          </p:nvSpPr>
          <p:spPr>
            <a:xfrm>
              <a:off x="5031425" y="4770380"/>
              <a:ext cx="542136" cy="761144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5204254" y="4947354"/>
              <a:ext cx="373406" cy="371059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5828132" y="4514248"/>
              <a:ext cx="45719" cy="87097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5416251" y="4331368"/>
              <a:ext cx="899794" cy="268994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6132192" y="4779317"/>
              <a:ext cx="542136" cy="761144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6127919" y="4947353"/>
              <a:ext cx="373406" cy="371059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276120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4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4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4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4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4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4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4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51" grpId="0" animBg="1"/>
      <p:bldP spid="52" grpId="0" animBg="1"/>
      <p:bldP spid="53" grpId="0" animBg="1"/>
      <p:bldP spid="7" grpId="0" animBg="1"/>
      <p:bldP spid="65" grpId="0"/>
      <p:bldP spid="66" grpId="0"/>
      <p:bldP spid="67" grpId="0"/>
      <p:bldP spid="69" grpId="0" animBg="1"/>
      <p:bldP spid="70" grpId="0" animBg="1"/>
      <p:bldP spid="7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820264" y="4052435"/>
            <a:ext cx="2094271" cy="202053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    1-0-0 p-Si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20264" y="2267880"/>
            <a:ext cx="2091812" cy="398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1-0-0 p-Si wafer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820264" y="4052436"/>
            <a:ext cx="2094270" cy="202052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25883" y="2165631"/>
            <a:ext cx="373729" cy="10129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5205498" y="2168440"/>
            <a:ext cx="1291460" cy="197929"/>
            <a:chOff x="5205498" y="2168440"/>
            <a:chExt cx="1291460" cy="197929"/>
          </a:xfrm>
        </p:grpSpPr>
        <p:sp>
          <p:nvSpPr>
            <p:cNvPr id="20" name="Rectangle 19"/>
            <p:cNvSpPr/>
            <p:nvPr/>
          </p:nvSpPr>
          <p:spPr>
            <a:xfrm>
              <a:off x="5206750" y="2168440"/>
              <a:ext cx="452487" cy="985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045097" y="2168527"/>
              <a:ext cx="451861" cy="993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205498" y="2266929"/>
              <a:ext cx="452487" cy="9857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043845" y="2267016"/>
              <a:ext cx="451861" cy="9935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204872" y="4953914"/>
            <a:ext cx="1290834" cy="354874"/>
            <a:chOff x="7083821" y="4953914"/>
            <a:chExt cx="1290834" cy="354874"/>
          </a:xfrm>
          <a:solidFill>
            <a:schemeClr val="bg2">
              <a:lumMod val="75000"/>
            </a:schemeClr>
          </a:solidFill>
        </p:grpSpPr>
        <p:sp>
          <p:nvSpPr>
            <p:cNvPr id="34" name="Rectangle 33"/>
            <p:cNvSpPr/>
            <p:nvPr/>
          </p:nvSpPr>
          <p:spPr>
            <a:xfrm>
              <a:off x="7083821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922168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1" name="Rectangle 60"/>
          <p:cNvSpPr/>
          <p:nvPr/>
        </p:nvSpPr>
        <p:spPr>
          <a:xfrm>
            <a:off x="5674929" y="4673730"/>
            <a:ext cx="382480" cy="84391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" name="Rectangle 40"/>
          <p:cNvSpPr/>
          <p:nvPr/>
        </p:nvSpPr>
        <p:spPr>
          <a:xfrm>
            <a:off x="5673383" y="4673730"/>
            <a:ext cx="382480" cy="84391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8" name="Rectangle 67"/>
          <p:cNvSpPr/>
          <p:nvPr/>
        </p:nvSpPr>
        <p:spPr>
          <a:xfrm>
            <a:off x="5653353" y="2206212"/>
            <a:ext cx="404393" cy="519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" name="Group 16"/>
          <p:cNvGrpSpPr/>
          <p:nvPr/>
        </p:nvGrpSpPr>
        <p:grpSpPr>
          <a:xfrm>
            <a:off x="4816258" y="4052436"/>
            <a:ext cx="2094270" cy="2020529"/>
            <a:chOff x="8274129" y="3227560"/>
            <a:chExt cx="2094270" cy="2020529"/>
          </a:xfrm>
        </p:grpSpPr>
        <p:sp>
          <p:nvSpPr>
            <p:cNvPr id="79" name="Oval 78"/>
            <p:cNvSpPr/>
            <p:nvPr/>
          </p:nvSpPr>
          <p:spPr>
            <a:xfrm>
              <a:off x="8274129" y="3227560"/>
              <a:ext cx="2094270" cy="2020529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2" name="Group 81"/>
            <p:cNvGrpSpPr/>
            <p:nvPr/>
          </p:nvGrpSpPr>
          <p:grpSpPr>
            <a:xfrm>
              <a:off x="8658737" y="4129038"/>
              <a:ext cx="1290834" cy="354874"/>
              <a:chOff x="7083821" y="4953914"/>
              <a:chExt cx="1290834" cy="354874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84" name="Rectangle 83"/>
              <p:cNvSpPr/>
              <p:nvPr/>
            </p:nvSpPr>
            <p:spPr>
              <a:xfrm>
                <a:off x="7083821" y="4953914"/>
                <a:ext cx="452487" cy="354874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7922168" y="4953914"/>
                <a:ext cx="452487" cy="354874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sp>
          <p:nvSpPr>
            <p:cNvPr id="86" name="Rectangle 85"/>
            <p:cNvSpPr/>
            <p:nvPr/>
          </p:nvSpPr>
          <p:spPr>
            <a:xfrm>
              <a:off x="9117623" y="3848854"/>
              <a:ext cx="382480" cy="84391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7" name="Rectangle 36"/>
          <p:cNvSpPr/>
          <p:nvPr/>
        </p:nvSpPr>
        <p:spPr>
          <a:xfrm>
            <a:off x="6496958" y="2165632"/>
            <a:ext cx="423196" cy="11869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5057472" y="666254"/>
            <a:ext cx="15870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>
                <a:solidFill>
                  <a:srgbClr val="FF0000"/>
                </a:solidFill>
              </a:rPr>
              <a:t>Metallization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211721" y="4965918"/>
            <a:ext cx="452487" cy="3548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3" name="Rectangle 62"/>
          <p:cNvSpPr/>
          <p:nvPr/>
        </p:nvSpPr>
        <p:spPr>
          <a:xfrm>
            <a:off x="6050068" y="4965918"/>
            <a:ext cx="452487" cy="3548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7" name="Rectangle 56"/>
          <p:cNvSpPr/>
          <p:nvPr/>
        </p:nvSpPr>
        <p:spPr>
          <a:xfrm>
            <a:off x="5219399" y="4965918"/>
            <a:ext cx="452487" cy="354874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4" name="Rectangle 63"/>
          <p:cNvSpPr/>
          <p:nvPr/>
        </p:nvSpPr>
        <p:spPr>
          <a:xfrm>
            <a:off x="6057746" y="4965918"/>
            <a:ext cx="452487" cy="354874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6" name="Rectangle 45"/>
          <p:cNvSpPr/>
          <p:nvPr/>
        </p:nvSpPr>
        <p:spPr>
          <a:xfrm>
            <a:off x="6520576" y="2061177"/>
            <a:ext cx="399578" cy="9282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7" name="Rectangle 46"/>
          <p:cNvSpPr/>
          <p:nvPr/>
        </p:nvSpPr>
        <p:spPr>
          <a:xfrm>
            <a:off x="4820263" y="2061177"/>
            <a:ext cx="379885" cy="9869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1" name="Rectangle 50"/>
          <p:cNvSpPr/>
          <p:nvPr/>
        </p:nvSpPr>
        <p:spPr>
          <a:xfrm>
            <a:off x="5641956" y="2107519"/>
            <a:ext cx="403141" cy="9869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2" name="Rectangle 51"/>
          <p:cNvSpPr/>
          <p:nvPr/>
        </p:nvSpPr>
        <p:spPr>
          <a:xfrm>
            <a:off x="6057746" y="2156865"/>
            <a:ext cx="446381" cy="10494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3" name="Rectangle 52"/>
          <p:cNvSpPr/>
          <p:nvPr/>
        </p:nvSpPr>
        <p:spPr>
          <a:xfrm>
            <a:off x="5209774" y="2154000"/>
            <a:ext cx="422557" cy="10494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Oval 6"/>
          <p:cNvSpPr/>
          <p:nvPr/>
        </p:nvSpPr>
        <p:spPr>
          <a:xfrm>
            <a:off x="4817090" y="4062060"/>
            <a:ext cx="2094271" cy="202053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5" name="TextBox 64"/>
          <p:cNvSpPr txBox="1"/>
          <p:nvPr/>
        </p:nvSpPr>
        <p:spPr>
          <a:xfrm>
            <a:off x="538762" y="3125062"/>
            <a:ext cx="106492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>
                <a:solidFill>
                  <a:srgbClr val="FF0000"/>
                </a:solidFill>
              </a:rPr>
              <a:t>We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will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put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the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wafers</a:t>
            </a:r>
            <a:r>
              <a:rPr lang="nb-NO" sz="2000" b="1" dirty="0">
                <a:solidFill>
                  <a:srgbClr val="FF0000"/>
                </a:solidFill>
              </a:rPr>
              <a:t> in an e-beam </a:t>
            </a:r>
            <a:r>
              <a:rPr lang="nb-NO" sz="2000" b="1" dirty="0" err="1">
                <a:solidFill>
                  <a:srgbClr val="FF0000"/>
                </a:solidFill>
              </a:rPr>
              <a:t>evaporation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chamber</a:t>
            </a:r>
            <a:r>
              <a:rPr lang="nb-NO" sz="2000" b="1" dirty="0">
                <a:solidFill>
                  <a:srgbClr val="FF0000"/>
                </a:solidFill>
              </a:rPr>
              <a:t> to </a:t>
            </a:r>
            <a:r>
              <a:rPr lang="nb-NO" sz="2000" b="1" dirty="0" err="1">
                <a:solidFill>
                  <a:srgbClr val="FF0000"/>
                </a:solidFill>
              </a:rPr>
              <a:t>deposit</a:t>
            </a:r>
            <a:r>
              <a:rPr lang="nb-NO" sz="2000" b="1" dirty="0">
                <a:solidFill>
                  <a:srgbClr val="FF0000"/>
                </a:solidFill>
              </a:rPr>
              <a:t> Al </a:t>
            </a:r>
            <a:r>
              <a:rPr lang="nb-NO" sz="2000" b="1" dirty="0" smtClean="0">
                <a:solidFill>
                  <a:srgbClr val="FF0000"/>
                </a:solidFill>
              </a:rPr>
              <a:t>(110 </a:t>
            </a:r>
            <a:r>
              <a:rPr lang="nb-NO" sz="2000" b="1" dirty="0" err="1" smtClean="0">
                <a:solidFill>
                  <a:srgbClr val="FF0000"/>
                </a:solidFill>
              </a:rPr>
              <a:t>nm</a:t>
            </a:r>
            <a:r>
              <a:rPr lang="nb-NO" sz="2000" b="1" dirty="0" smtClean="0">
                <a:solidFill>
                  <a:srgbClr val="FF0000"/>
                </a:solidFill>
              </a:rPr>
              <a:t>) </a:t>
            </a:r>
            <a:r>
              <a:rPr lang="nb-NO" sz="2000" b="1" dirty="0" err="1" smtClean="0">
                <a:solidFill>
                  <a:srgbClr val="FF0000"/>
                </a:solidFill>
              </a:rPr>
              <a:t>onto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the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surface</a:t>
            </a:r>
            <a:r>
              <a:rPr lang="nb-NO" sz="2000" b="1" dirty="0" smtClean="0">
                <a:solidFill>
                  <a:srgbClr val="FF0000"/>
                </a:solidFill>
              </a:rPr>
              <a:t>.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5381332" y="2123616"/>
            <a:ext cx="69838" cy="144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0" name="Rectangle 69"/>
          <p:cNvSpPr/>
          <p:nvPr/>
        </p:nvSpPr>
        <p:spPr>
          <a:xfrm>
            <a:off x="6246206" y="2122374"/>
            <a:ext cx="69838" cy="144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1" name="Rectangle 70"/>
          <p:cNvSpPr/>
          <p:nvPr/>
        </p:nvSpPr>
        <p:spPr>
          <a:xfrm>
            <a:off x="5803180" y="2065427"/>
            <a:ext cx="69838" cy="144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" name="Group 9"/>
          <p:cNvGrpSpPr/>
          <p:nvPr/>
        </p:nvGrpSpPr>
        <p:grpSpPr>
          <a:xfrm>
            <a:off x="5031425" y="4331368"/>
            <a:ext cx="1642903" cy="1209093"/>
            <a:chOff x="5031425" y="4331368"/>
            <a:chExt cx="1642903" cy="1209093"/>
          </a:xfrm>
        </p:grpSpPr>
        <p:sp>
          <p:nvSpPr>
            <p:cNvPr id="55" name="Rectangle 54"/>
            <p:cNvSpPr/>
            <p:nvPr/>
          </p:nvSpPr>
          <p:spPr>
            <a:xfrm>
              <a:off x="5031425" y="4770380"/>
              <a:ext cx="542136" cy="761144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5194629" y="4947354"/>
              <a:ext cx="373406" cy="371059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5828132" y="4514248"/>
              <a:ext cx="45719" cy="87097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5416251" y="4331368"/>
              <a:ext cx="899794" cy="268994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6132192" y="4779317"/>
              <a:ext cx="542136" cy="761144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6118294" y="4947353"/>
              <a:ext cx="373406" cy="371059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2" name="Oval 71"/>
          <p:cNvSpPr/>
          <p:nvPr/>
        </p:nvSpPr>
        <p:spPr>
          <a:xfrm>
            <a:off x="4823228" y="4039788"/>
            <a:ext cx="2094271" cy="202053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3" name="Rectangle 72"/>
          <p:cNvSpPr/>
          <p:nvPr/>
        </p:nvSpPr>
        <p:spPr>
          <a:xfrm>
            <a:off x="4819727" y="1964025"/>
            <a:ext cx="379885" cy="9869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4" name="Rectangle 73"/>
          <p:cNvSpPr/>
          <p:nvPr/>
        </p:nvSpPr>
        <p:spPr>
          <a:xfrm>
            <a:off x="6520576" y="1962484"/>
            <a:ext cx="399578" cy="9869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5" name="Rectangle 74"/>
          <p:cNvSpPr/>
          <p:nvPr/>
        </p:nvSpPr>
        <p:spPr>
          <a:xfrm>
            <a:off x="6048121" y="2050828"/>
            <a:ext cx="458087" cy="10547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6" name="Rectangle 75"/>
          <p:cNvSpPr/>
          <p:nvPr/>
        </p:nvSpPr>
        <p:spPr>
          <a:xfrm>
            <a:off x="5653353" y="2013371"/>
            <a:ext cx="385860" cy="8680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7" name="Rectangle 76"/>
          <p:cNvSpPr/>
          <p:nvPr/>
        </p:nvSpPr>
        <p:spPr>
          <a:xfrm>
            <a:off x="5209774" y="2060452"/>
            <a:ext cx="449978" cy="8667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8" name="Rectangle 77"/>
          <p:cNvSpPr/>
          <p:nvPr/>
        </p:nvSpPr>
        <p:spPr>
          <a:xfrm>
            <a:off x="5378678" y="2131654"/>
            <a:ext cx="69838" cy="14426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3" name="Rectangle 82"/>
          <p:cNvSpPr/>
          <p:nvPr/>
        </p:nvSpPr>
        <p:spPr>
          <a:xfrm>
            <a:off x="5803180" y="2060453"/>
            <a:ext cx="76809" cy="15727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7" name="Rectangle 86"/>
          <p:cNvSpPr/>
          <p:nvPr/>
        </p:nvSpPr>
        <p:spPr>
          <a:xfrm>
            <a:off x="6245584" y="2117422"/>
            <a:ext cx="76809" cy="15727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1723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4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4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4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4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4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4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4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4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4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83" grpId="0" animBg="1"/>
      <p:bldP spid="8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820264" y="4052435"/>
            <a:ext cx="2094271" cy="202053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    1-0-0 p-Si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20264" y="2267880"/>
            <a:ext cx="2091812" cy="398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1-0-0 p-Si wafer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820264" y="4052436"/>
            <a:ext cx="2094270" cy="202052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25883" y="2165631"/>
            <a:ext cx="373729" cy="10129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5205498" y="2168440"/>
            <a:ext cx="1291460" cy="197929"/>
            <a:chOff x="5205498" y="2168440"/>
            <a:chExt cx="1291460" cy="197929"/>
          </a:xfrm>
        </p:grpSpPr>
        <p:sp>
          <p:nvSpPr>
            <p:cNvPr id="20" name="Rectangle 19"/>
            <p:cNvSpPr/>
            <p:nvPr/>
          </p:nvSpPr>
          <p:spPr>
            <a:xfrm>
              <a:off x="5206750" y="2168440"/>
              <a:ext cx="452487" cy="985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045097" y="2168527"/>
              <a:ext cx="451861" cy="993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205498" y="2266929"/>
              <a:ext cx="452487" cy="9857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043845" y="2267016"/>
              <a:ext cx="451861" cy="9935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204872" y="4953914"/>
            <a:ext cx="1290834" cy="354874"/>
            <a:chOff x="7083821" y="4953914"/>
            <a:chExt cx="1290834" cy="354874"/>
          </a:xfrm>
          <a:solidFill>
            <a:schemeClr val="bg2">
              <a:lumMod val="75000"/>
            </a:schemeClr>
          </a:solidFill>
        </p:grpSpPr>
        <p:sp>
          <p:nvSpPr>
            <p:cNvPr id="34" name="Rectangle 33"/>
            <p:cNvSpPr/>
            <p:nvPr/>
          </p:nvSpPr>
          <p:spPr>
            <a:xfrm>
              <a:off x="7083821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922168" y="4953914"/>
              <a:ext cx="452487" cy="35487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1" name="Rectangle 60"/>
          <p:cNvSpPr/>
          <p:nvPr/>
        </p:nvSpPr>
        <p:spPr>
          <a:xfrm>
            <a:off x="5674929" y="4673730"/>
            <a:ext cx="382480" cy="84391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" name="Rectangle 40"/>
          <p:cNvSpPr/>
          <p:nvPr/>
        </p:nvSpPr>
        <p:spPr>
          <a:xfrm>
            <a:off x="5673383" y="4673730"/>
            <a:ext cx="382480" cy="84391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8" name="Rectangle 67"/>
          <p:cNvSpPr/>
          <p:nvPr/>
        </p:nvSpPr>
        <p:spPr>
          <a:xfrm>
            <a:off x="5653353" y="2206212"/>
            <a:ext cx="404393" cy="519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" name="Group 16"/>
          <p:cNvGrpSpPr/>
          <p:nvPr/>
        </p:nvGrpSpPr>
        <p:grpSpPr>
          <a:xfrm>
            <a:off x="4816258" y="4052436"/>
            <a:ext cx="2094270" cy="2020529"/>
            <a:chOff x="8274129" y="3227560"/>
            <a:chExt cx="2094270" cy="2020529"/>
          </a:xfrm>
        </p:grpSpPr>
        <p:sp>
          <p:nvSpPr>
            <p:cNvPr id="79" name="Oval 78"/>
            <p:cNvSpPr/>
            <p:nvPr/>
          </p:nvSpPr>
          <p:spPr>
            <a:xfrm>
              <a:off x="8274129" y="3227560"/>
              <a:ext cx="2094270" cy="2020529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2" name="Group 81"/>
            <p:cNvGrpSpPr/>
            <p:nvPr/>
          </p:nvGrpSpPr>
          <p:grpSpPr>
            <a:xfrm>
              <a:off x="8658737" y="4129038"/>
              <a:ext cx="1290834" cy="354874"/>
              <a:chOff x="7083821" y="4953914"/>
              <a:chExt cx="1290834" cy="354874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84" name="Rectangle 83"/>
              <p:cNvSpPr/>
              <p:nvPr/>
            </p:nvSpPr>
            <p:spPr>
              <a:xfrm>
                <a:off x="7083821" y="4953914"/>
                <a:ext cx="452487" cy="354874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7922168" y="4953914"/>
                <a:ext cx="452487" cy="354874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sp>
          <p:nvSpPr>
            <p:cNvPr id="86" name="Rectangle 85"/>
            <p:cNvSpPr/>
            <p:nvPr/>
          </p:nvSpPr>
          <p:spPr>
            <a:xfrm>
              <a:off x="9117623" y="3848854"/>
              <a:ext cx="382480" cy="84391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7" name="Rectangle 36"/>
          <p:cNvSpPr/>
          <p:nvPr/>
        </p:nvSpPr>
        <p:spPr>
          <a:xfrm>
            <a:off x="6496958" y="2165632"/>
            <a:ext cx="423196" cy="11869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5367456" y="497186"/>
            <a:ext cx="9412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>
                <a:solidFill>
                  <a:srgbClr val="FF0000"/>
                </a:solidFill>
              </a:rPr>
              <a:t>Lift-</a:t>
            </a:r>
            <a:r>
              <a:rPr lang="nb-NO" sz="2000" b="1" dirty="0" err="1" smtClean="0">
                <a:solidFill>
                  <a:srgbClr val="FF0000"/>
                </a:solidFill>
              </a:rPr>
              <a:t>Off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211721" y="4965918"/>
            <a:ext cx="452487" cy="3548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3" name="Rectangle 62"/>
          <p:cNvSpPr/>
          <p:nvPr/>
        </p:nvSpPr>
        <p:spPr>
          <a:xfrm>
            <a:off x="6050068" y="4965918"/>
            <a:ext cx="452487" cy="3548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7" name="Rectangle 56"/>
          <p:cNvSpPr/>
          <p:nvPr/>
        </p:nvSpPr>
        <p:spPr>
          <a:xfrm>
            <a:off x="5219399" y="4965918"/>
            <a:ext cx="452487" cy="354874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4" name="Rectangle 63"/>
          <p:cNvSpPr/>
          <p:nvPr/>
        </p:nvSpPr>
        <p:spPr>
          <a:xfrm>
            <a:off x="6057746" y="4965918"/>
            <a:ext cx="452487" cy="354874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6" name="Rectangle 45"/>
          <p:cNvSpPr/>
          <p:nvPr/>
        </p:nvSpPr>
        <p:spPr>
          <a:xfrm>
            <a:off x="6520576" y="2061177"/>
            <a:ext cx="399578" cy="9282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7" name="Rectangle 46"/>
          <p:cNvSpPr/>
          <p:nvPr/>
        </p:nvSpPr>
        <p:spPr>
          <a:xfrm>
            <a:off x="4820263" y="2061177"/>
            <a:ext cx="379885" cy="9869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1" name="Rectangle 50"/>
          <p:cNvSpPr/>
          <p:nvPr/>
        </p:nvSpPr>
        <p:spPr>
          <a:xfrm>
            <a:off x="5641956" y="2107519"/>
            <a:ext cx="403141" cy="9869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2" name="Rectangle 51"/>
          <p:cNvSpPr/>
          <p:nvPr/>
        </p:nvSpPr>
        <p:spPr>
          <a:xfrm>
            <a:off x="6057746" y="2156865"/>
            <a:ext cx="446381" cy="10494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3" name="Rectangle 52"/>
          <p:cNvSpPr/>
          <p:nvPr/>
        </p:nvSpPr>
        <p:spPr>
          <a:xfrm>
            <a:off x="5209774" y="2154000"/>
            <a:ext cx="422557" cy="10494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Oval 6"/>
          <p:cNvSpPr/>
          <p:nvPr/>
        </p:nvSpPr>
        <p:spPr>
          <a:xfrm>
            <a:off x="4816257" y="4066174"/>
            <a:ext cx="2094271" cy="202053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5" name="TextBox 64"/>
          <p:cNvSpPr txBox="1"/>
          <p:nvPr/>
        </p:nvSpPr>
        <p:spPr>
          <a:xfrm>
            <a:off x="1839032" y="3067490"/>
            <a:ext cx="80330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err="1">
                <a:solidFill>
                  <a:srgbClr val="FF0000"/>
                </a:solidFill>
              </a:rPr>
              <a:t>We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will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put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the</a:t>
            </a:r>
            <a:r>
              <a:rPr lang="nb-NO" sz="2000" b="1" dirty="0">
                <a:solidFill>
                  <a:srgbClr val="FF0000"/>
                </a:solidFill>
              </a:rPr>
              <a:t> </a:t>
            </a:r>
            <a:r>
              <a:rPr lang="nb-NO" sz="2000" b="1" dirty="0" err="1">
                <a:solidFill>
                  <a:srgbClr val="FF0000"/>
                </a:solidFill>
              </a:rPr>
              <a:t>wafers</a:t>
            </a:r>
            <a:r>
              <a:rPr lang="nb-NO" sz="2000" b="1" dirty="0">
                <a:solidFill>
                  <a:srgbClr val="FF0000"/>
                </a:solidFill>
              </a:rPr>
              <a:t> in </a:t>
            </a:r>
            <a:r>
              <a:rPr lang="nb-NO" sz="2000" b="1" dirty="0" smtClean="0">
                <a:solidFill>
                  <a:srgbClr val="FF0000"/>
                </a:solidFill>
              </a:rPr>
              <a:t>a aceton </a:t>
            </a:r>
            <a:r>
              <a:rPr lang="nb-NO" sz="2000" b="1" dirty="0" err="1" smtClean="0">
                <a:solidFill>
                  <a:srgbClr val="FF0000"/>
                </a:solidFill>
              </a:rPr>
              <a:t>bath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combined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with</a:t>
            </a:r>
            <a:r>
              <a:rPr lang="nb-NO" sz="2000" b="1" dirty="0" smtClean="0">
                <a:solidFill>
                  <a:srgbClr val="FF0000"/>
                </a:solidFill>
              </a:rPr>
              <a:t> an </a:t>
            </a:r>
            <a:r>
              <a:rPr lang="nb-NO" sz="2000" b="1" dirty="0" err="1" smtClean="0">
                <a:solidFill>
                  <a:srgbClr val="FF0000"/>
                </a:solidFill>
              </a:rPr>
              <a:t>ultrasonic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bath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nb-NO" sz="2000" b="1" dirty="0" smtClean="0">
                <a:solidFill>
                  <a:srgbClr val="FF0000"/>
                </a:solidFill>
              </a:rPr>
              <a:t>to </a:t>
            </a:r>
            <a:r>
              <a:rPr lang="nb-NO" sz="2000" b="1" dirty="0" err="1" smtClean="0">
                <a:solidFill>
                  <a:srgbClr val="FF0000"/>
                </a:solidFill>
              </a:rPr>
              <a:t>remove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Al </a:t>
            </a:r>
            <a:r>
              <a:rPr lang="nb-NO" sz="2000" b="1" dirty="0" err="1" smtClean="0">
                <a:solidFill>
                  <a:srgbClr val="FF0000"/>
                </a:solidFill>
              </a:rPr>
              <a:t>layer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above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the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err="1" smtClean="0">
                <a:solidFill>
                  <a:srgbClr val="FF0000"/>
                </a:solidFill>
              </a:rPr>
              <a:t>photoresist</a:t>
            </a:r>
            <a:r>
              <a:rPr lang="nb-NO" sz="2000" b="1" dirty="0" smtClean="0">
                <a:solidFill>
                  <a:srgbClr val="FF0000"/>
                </a:solidFill>
              </a:rPr>
              <a:t>.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5381332" y="2123616"/>
            <a:ext cx="69838" cy="144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0" name="Rectangle 69"/>
          <p:cNvSpPr/>
          <p:nvPr/>
        </p:nvSpPr>
        <p:spPr>
          <a:xfrm>
            <a:off x="6246206" y="2122374"/>
            <a:ext cx="69838" cy="144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1" name="Rectangle 70"/>
          <p:cNvSpPr/>
          <p:nvPr/>
        </p:nvSpPr>
        <p:spPr>
          <a:xfrm>
            <a:off x="5803180" y="2065427"/>
            <a:ext cx="69838" cy="144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" name="Group 5"/>
          <p:cNvGrpSpPr/>
          <p:nvPr/>
        </p:nvGrpSpPr>
        <p:grpSpPr>
          <a:xfrm>
            <a:off x="5031425" y="4331368"/>
            <a:ext cx="1642903" cy="1209093"/>
            <a:chOff x="5031425" y="4331368"/>
            <a:chExt cx="1642903" cy="1209093"/>
          </a:xfrm>
        </p:grpSpPr>
        <p:sp>
          <p:nvSpPr>
            <p:cNvPr id="55" name="Rectangle 54"/>
            <p:cNvSpPr/>
            <p:nvPr/>
          </p:nvSpPr>
          <p:spPr>
            <a:xfrm>
              <a:off x="5031425" y="4770380"/>
              <a:ext cx="542136" cy="761144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5828132" y="4514248"/>
              <a:ext cx="45719" cy="87097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5416251" y="4331368"/>
              <a:ext cx="899794" cy="268994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6132192" y="4779317"/>
              <a:ext cx="542136" cy="761144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2" name="Oval 71"/>
          <p:cNvSpPr/>
          <p:nvPr/>
        </p:nvSpPr>
        <p:spPr>
          <a:xfrm>
            <a:off x="4794448" y="4065535"/>
            <a:ext cx="2094271" cy="202053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3" name="Rectangle 72"/>
          <p:cNvSpPr/>
          <p:nvPr/>
        </p:nvSpPr>
        <p:spPr>
          <a:xfrm>
            <a:off x="4819727" y="1964025"/>
            <a:ext cx="379885" cy="9869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4" name="Rectangle 73"/>
          <p:cNvSpPr/>
          <p:nvPr/>
        </p:nvSpPr>
        <p:spPr>
          <a:xfrm>
            <a:off x="6520576" y="1962484"/>
            <a:ext cx="399578" cy="9869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5" name="Rectangle 74"/>
          <p:cNvSpPr/>
          <p:nvPr/>
        </p:nvSpPr>
        <p:spPr>
          <a:xfrm>
            <a:off x="6048121" y="2050828"/>
            <a:ext cx="458087" cy="10547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6" name="Rectangle 75"/>
          <p:cNvSpPr/>
          <p:nvPr/>
        </p:nvSpPr>
        <p:spPr>
          <a:xfrm>
            <a:off x="5653353" y="2013371"/>
            <a:ext cx="385860" cy="8680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7" name="Rectangle 76"/>
          <p:cNvSpPr/>
          <p:nvPr/>
        </p:nvSpPr>
        <p:spPr>
          <a:xfrm>
            <a:off x="5209774" y="2060452"/>
            <a:ext cx="449978" cy="8667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8" name="Rectangle 77"/>
          <p:cNvSpPr/>
          <p:nvPr/>
        </p:nvSpPr>
        <p:spPr>
          <a:xfrm>
            <a:off x="5378678" y="2131654"/>
            <a:ext cx="69838" cy="14426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3" name="Rectangle 82"/>
          <p:cNvSpPr/>
          <p:nvPr/>
        </p:nvSpPr>
        <p:spPr>
          <a:xfrm>
            <a:off x="5803180" y="2060453"/>
            <a:ext cx="76809" cy="15727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7" name="Rectangle 86"/>
          <p:cNvSpPr/>
          <p:nvPr/>
        </p:nvSpPr>
        <p:spPr>
          <a:xfrm>
            <a:off x="6245584" y="2117422"/>
            <a:ext cx="76809" cy="15727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5120615" y="4938926"/>
            <a:ext cx="306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>
                <a:solidFill>
                  <a:srgbClr val="FF0000"/>
                </a:solidFill>
              </a:rPr>
              <a:t>S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6215842" y="4965918"/>
            <a:ext cx="3465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>
                <a:solidFill>
                  <a:srgbClr val="FF0000"/>
                </a:solidFill>
              </a:rPr>
              <a:t>D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5664814" y="4265810"/>
            <a:ext cx="3465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>
                <a:solidFill>
                  <a:srgbClr val="FF0000"/>
                </a:solidFill>
              </a:rPr>
              <a:t>G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273862" y="1928124"/>
            <a:ext cx="306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>
                <a:solidFill>
                  <a:srgbClr val="FF0000"/>
                </a:solidFill>
              </a:rPr>
              <a:t>S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6097742" y="1929809"/>
            <a:ext cx="3465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>
                <a:solidFill>
                  <a:srgbClr val="FF0000"/>
                </a:solidFill>
              </a:rPr>
              <a:t>D</a:t>
            </a:r>
            <a:endParaRPr lang="nb-NO" sz="2000" b="1" dirty="0">
              <a:solidFill>
                <a:srgbClr val="FF0000"/>
              </a:solidFill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5652817" y="1843184"/>
            <a:ext cx="3465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b="1" dirty="0" smtClean="0">
                <a:solidFill>
                  <a:srgbClr val="FF0000"/>
                </a:solidFill>
              </a:rPr>
              <a:t>G</a:t>
            </a:r>
            <a:endParaRPr lang="nb-NO" sz="2000" b="1" dirty="0">
              <a:solidFill>
                <a:srgbClr val="FF0000"/>
              </a:solidFill>
            </a:endParaRPr>
          </a:p>
        </p:txBody>
      </p:sp>
      <p:grpSp>
        <p:nvGrpSpPr>
          <p:cNvPr id="97" name="Group 96"/>
          <p:cNvGrpSpPr/>
          <p:nvPr/>
        </p:nvGrpSpPr>
        <p:grpSpPr>
          <a:xfrm>
            <a:off x="4353686" y="1113182"/>
            <a:ext cx="3024968" cy="1715740"/>
            <a:chOff x="4353686" y="1113182"/>
            <a:chExt cx="3024968" cy="1715740"/>
          </a:xfrm>
        </p:grpSpPr>
        <p:sp>
          <p:nvSpPr>
            <p:cNvPr id="98" name="Flowchart: Magnetic Disk 97"/>
            <p:cNvSpPr/>
            <p:nvPr/>
          </p:nvSpPr>
          <p:spPr>
            <a:xfrm>
              <a:off x="4353686" y="1113182"/>
              <a:ext cx="3024968" cy="1715740"/>
            </a:xfrm>
            <a:prstGeom prst="flowChartMagneticDisk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4353686" y="1759925"/>
              <a:ext cx="3024968" cy="211127"/>
            </a:xfrm>
            <a:custGeom>
              <a:avLst/>
              <a:gdLst>
                <a:gd name="connsiteX0" fmla="*/ 0 w 1401097"/>
                <a:gd name="connsiteY0" fmla="*/ 88490 h 193368"/>
                <a:gd name="connsiteX1" fmla="*/ 132736 w 1401097"/>
                <a:gd name="connsiteY1" fmla="*/ 58993 h 193368"/>
                <a:gd name="connsiteX2" fmla="*/ 176981 w 1401097"/>
                <a:gd name="connsiteY2" fmla="*/ 29497 h 193368"/>
                <a:gd name="connsiteX3" fmla="*/ 265471 w 1401097"/>
                <a:gd name="connsiteY3" fmla="*/ 0 h 193368"/>
                <a:gd name="connsiteX4" fmla="*/ 368710 w 1401097"/>
                <a:gd name="connsiteY4" fmla="*/ 88490 h 193368"/>
                <a:gd name="connsiteX5" fmla="*/ 412955 w 1401097"/>
                <a:gd name="connsiteY5" fmla="*/ 132735 h 193368"/>
                <a:gd name="connsiteX6" fmla="*/ 501445 w 1401097"/>
                <a:gd name="connsiteY6" fmla="*/ 191729 h 193368"/>
                <a:gd name="connsiteX7" fmla="*/ 722671 w 1401097"/>
                <a:gd name="connsiteY7" fmla="*/ 147484 h 193368"/>
                <a:gd name="connsiteX8" fmla="*/ 811161 w 1401097"/>
                <a:gd name="connsiteY8" fmla="*/ 117987 h 193368"/>
                <a:gd name="connsiteX9" fmla="*/ 855407 w 1401097"/>
                <a:gd name="connsiteY9" fmla="*/ 103238 h 193368"/>
                <a:gd name="connsiteX10" fmla="*/ 899652 w 1401097"/>
                <a:gd name="connsiteY10" fmla="*/ 147484 h 193368"/>
                <a:gd name="connsiteX11" fmla="*/ 929149 w 1401097"/>
                <a:gd name="connsiteY11" fmla="*/ 191729 h 193368"/>
                <a:gd name="connsiteX12" fmla="*/ 1002890 w 1401097"/>
                <a:gd name="connsiteY12" fmla="*/ 176980 h 193368"/>
                <a:gd name="connsiteX13" fmla="*/ 1106129 w 1401097"/>
                <a:gd name="connsiteY13" fmla="*/ 103238 h 193368"/>
                <a:gd name="connsiteX14" fmla="*/ 1135626 w 1401097"/>
                <a:gd name="connsiteY14" fmla="*/ 147484 h 193368"/>
                <a:gd name="connsiteX15" fmla="*/ 1224116 w 1401097"/>
                <a:gd name="connsiteY15" fmla="*/ 176980 h 193368"/>
                <a:gd name="connsiteX16" fmla="*/ 1297858 w 1401097"/>
                <a:gd name="connsiteY16" fmla="*/ 162232 h 193368"/>
                <a:gd name="connsiteX17" fmla="*/ 1401097 w 1401097"/>
                <a:gd name="connsiteY17" fmla="*/ 103238 h 19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01097" h="193368">
                  <a:moveTo>
                    <a:pt x="0" y="88490"/>
                  </a:moveTo>
                  <a:cubicBezTo>
                    <a:pt x="13131" y="85864"/>
                    <a:pt x="114506" y="66806"/>
                    <a:pt x="132736" y="58993"/>
                  </a:cubicBezTo>
                  <a:cubicBezTo>
                    <a:pt x="149028" y="52011"/>
                    <a:pt x="160784" y="36696"/>
                    <a:pt x="176981" y="29497"/>
                  </a:cubicBezTo>
                  <a:cubicBezTo>
                    <a:pt x="205393" y="16869"/>
                    <a:pt x="265471" y="0"/>
                    <a:pt x="265471" y="0"/>
                  </a:cubicBezTo>
                  <a:cubicBezTo>
                    <a:pt x="442730" y="177256"/>
                    <a:pt x="233935" y="-23823"/>
                    <a:pt x="368710" y="88490"/>
                  </a:cubicBezTo>
                  <a:cubicBezTo>
                    <a:pt x="384733" y="101843"/>
                    <a:pt x="396491" y="119930"/>
                    <a:pt x="412955" y="132735"/>
                  </a:cubicBezTo>
                  <a:cubicBezTo>
                    <a:pt x="440938" y="154500"/>
                    <a:pt x="501445" y="191729"/>
                    <a:pt x="501445" y="191729"/>
                  </a:cubicBezTo>
                  <a:cubicBezTo>
                    <a:pt x="771517" y="167176"/>
                    <a:pt x="580313" y="204427"/>
                    <a:pt x="722671" y="147484"/>
                  </a:cubicBezTo>
                  <a:cubicBezTo>
                    <a:pt x="751539" y="135937"/>
                    <a:pt x="781664" y="127819"/>
                    <a:pt x="811161" y="117987"/>
                  </a:cubicBezTo>
                  <a:lnTo>
                    <a:pt x="855407" y="103238"/>
                  </a:lnTo>
                  <a:cubicBezTo>
                    <a:pt x="870155" y="117987"/>
                    <a:pt x="886299" y="131461"/>
                    <a:pt x="899652" y="147484"/>
                  </a:cubicBezTo>
                  <a:cubicBezTo>
                    <a:pt x="910999" y="161101"/>
                    <a:pt x="912106" y="186860"/>
                    <a:pt x="929149" y="191729"/>
                  </a:cubicBezTo>
                  <a:cubicBezTo>
                    <a:pt x="953252" y="198615"/>
                    <a:pt x="978310" y="181896"/>
                    <a:pt x="1002890" y="176980"/>
                  </a:cubicBezTo>
                  <a:cubicBezTo>
                    <a:pt x="1070507" y="75555"/>
                    <a:pt x="1028252" y="77280"/>
                    <a:pt x="1106129" y="103238"/>
                  </a:cubicBezTo>
                  <a:cubicBezTo>
                    <a:pt x="1115961" y="117987"/>
                    <a:pt x="1120595" y="138089"/>
                    <a:pt x="1135626" y="147484"/>
                  </a:cubicBezTo>
                  <a:cubicBezTo>
                    <a:pt x="1161992" y="163963"/>
                    <a:pt x="1224116" y="176980"/>
                    <a:pt x="1224116" y="176980"/>
                  </a:cubicBezTo>
                  <a:cubicBezTo>
                    <a:pt x="1248697" y="172064"/>
                    <a:pt x="1275037" y="172605"/>
                    <a:pt x="1297858" y="162232"/>
                  </a:cubicBezTo>
                  <a:cubicBezTo>
                    <a:pt x="1433644" y="100511"/>
                    <a:pt x="1344907" y="103238"/>
                    <a:pt x="1401097" y="103238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03161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5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5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5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5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5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5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5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51" grpId="0" animBg="1"/>
      <p:bldP spid="52" grpId="0" animBg="1"/>
      <p:bldP spid="53" grpId="0" animBg="1"/>
      <p:bldP spid="7" grpId="0" animBg="1"/>
      <p:bldP spid="65" grpId="0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8" grpId="0"/>
      <p:bldP spid="92" grpId="0"/>
      <p:bldP spid="93" grpId="0"/>
      <p:bldP spid="94" grpId="0"/>
      <p:bldP spid="95" grpId="0"/>
      <p:bldP spid="9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1639</TotalTime>
  <Words>734</Words>
  <Application>Microsoft Office PowerPoint</Application>
  <PresentationFormat>Widescreen</PresentationFormat>
  <Paragraphs>116</Paragraphs>
  <Slides>14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MINALAB</cp:lastModifiedBy>
  <cp:revision>156</cp:revision>
  <dcterms:created xsi:type="dcterms:W3CDTF">2015-12-17T17:40:00Z</dcterms:created>
  <dcterms:modified xsi:type="dcterms:W3CDTF">2022-10-19T06:04:22Z</dcterms:modified>
</cp:coreProperties>
</file>