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3"/>
  </p:notesMasterIdLst>
  <p:handoutMasterIdLst>
    <p:handoutMasterId r:id="rId154"/>
  </p:handoutMasterIdLst>
  <p:sldIdLst>
    <p:sldId id="256" r:id="rId2"/>
    <p:sldId id="643" r:id="rId3"/>
    <p:sldId id="644" r:id="rId4"/>
    <p:sldId id="755" r:id="rId5"/>
    <p:sldId id="756" r:id="rId6"/>
    <p:sldId id="759" r:id="rId7"/>
    <p:sldId id="764" r:id="rId8"/>
    <p:sldId id="701" r:id="rId9"/>
    <p:sldId id="695" r:id="rId10"/>
    <p:sldId id="700" r:id="rId11"/>
    <p:sldId id="696" r:id="rId12"/>
    <p:sldId id="699" r:id="rId13"/>
    <p:sldId id="766" r:id="rId14"/>
    <p:sldId id="697" r:id="rId15"/>
    <p:sldId id="767" r:id="rId16"/>
    <p:sldId id="770" r:id="rId17"/>
    <p:sldId id="771" r:id="rId18"/>
    <p:sldId id="778" r:id="rId19"/>
    <p:sldId id="779" r:id="rId20"/>
    <p:sldId id="780" r:id="rId21"/>
    <p:sldId id="735" r:id="rId22"/>
    <p:sldId id="781" r:id="rId23"/>
    <p:sldId id="784" r:id="rId24"/>
    <p:sldId id="788" r:id="rId25"/>
    <p:sldId id="655" r:id="rId26"/>
    <p:sldId id="266" r:id="rId27"/>
    <p:sldId id="267" r:id="rId28"/>
    <p:sldId id="268" r:id="rId29"/>
    <p:sldId id="269" r:id="rId30"/>
    <p:sldId id="306" r:id="rId31"/>
    <p:sldId id="270" r:id="rId32"/>
    <p:sldId id="272" r:id="rId33"/>
    <p:sldId id="308" r:id="rId34"/>
    <p:sldId id="275" r:id="rId35"/>
    <p:sldId id="305" r:id="rId36"/>
    <p:sldId id="285" r:id="rId37"/>
    <p:sldId id="276" r:id="rId38"/>
    <p:sldId id="274" r:id="rId39"/>
    <p:sldId id="371" r:id="rId40"/>
    <p:sldId id="277" r:id="rId41"/>
    <p:sldId id="280" r:id="rId42"/>
    <p:sldId id="281" r:id="rId43"/>
    <p:sldId id="282" r:id="rId44"/>
    <p:sldId id="283" r:id="rId45"/>
    <p:sldId id="284" r:id="rId46"/>
    <p:sldId id="287" r:id="rId47"/>
    <p:sldId id="662" r:id="rId48"/>
    <p:sldId id="295" r:id="rId49"/>
    <p:sldId id="789" r:id="rId50"/>
    <p:sldId id="296" r:id="rId51"/>
    <p:sldId id="299" r:id="rId52"/>
    <p:sldId id="321" r:id="rId53"/>
    <p:sldId id="300" r:id="rId54"/>
    <p:sldId id="315" r:id="rId55"/>
    <p:sldId id="301" r:id="rId56"/>
    <p:sldId id="303" r:id="rId57"/>
    <p:sldId id="323" r:id="rId58"/>
    <p:sldId id="330" r:id="rId59"/>
    <p:sldId id="307" r:id="rId60"/>
    <p:sldId id="792" r:id="rId61"/>
    <p:sldId id="304" r:id="rId62"/>
    <p:sldId id="309" r:id="rId63"/>
    <p:sldId id="310" r:id="rId64"/>
    <p:sldId id="333" r:id="rId65"/>
    <p:sldId id="344" r:id="rId66"/>
    <p:sldId id="311" r:id="rId67"/>
    <p:sldId id="312" r:id="rId68"/>
    <p:sldId id="671" r:id="rId69"/>
    <p:sldId id="672" r:id="rId70"/>
    <p:sldId id="673" r:id="rId71"/>
    <p:sldId id="674" r:id="rId72"/>
    <p:sldId id="675" r:id="rId73"/>
    <p:sldId id="676" r:id="rId74"/>
    <p:sldId id="732" r:id="rId75"/>
    <p:sldId id="390" r:id="rId76"/>
    <p:sldId id="678" r:id="rId77"/>
    <p:sldId id="679" r:id="rId78"/>
    <p:sldId id="393" r:id="rId79"/>
    <p:sldId id="680" r:id="rId80"/>
    <p:sldId id="681" r:id="rId81"/>
    <p:sldId id="682" r:id="rId82"/>
    <p:sldId id="683" r:id="rId83"/>
    <p:sldId id="684" r:id="rId84"/>
    <p:sldId id="685" r:id="rId85"/>
    <p:sldId id="686" r:id="rId86"/>
    <p:sldId id="687" r:id="rId87"/>
    <p:sldId id="688" r:id="rId88"/>
    <p:sldId id="689" r:id="rId89"/>
    <p:sldId id="690" r:id="rId90"/>
    <p:sldId id="617" r:id="rId91"/>
    <p:sldId id="572" r:id="rId92"/>
    <p:sldId id="620" r:id="rId93"/>
    <p:sldId id="627" r:id="rId94"/>
    <p:sldId id="573" r:id="rId95"/>
    <p:sldId id="575" r:id="rId96"/>
    <p:sldId id="574" r:id="rId97"/>
    <p:sldId id="619" r:id="rId98"/>
    <p:sldId id="622" r:id="rId99"/>
    <p:sldId id="578" r:id="rId100"/>
    <p:sldId id="576" r:id="rId101"/>
    <p:sldId id="577" r:id="rId102"/>
    <p:sldId id="579" r:id="rId103"/>
    <p:sldId id="590" r:id="rId104"/>
    <p:sldId id="594" r:id="rId105"/>
    <p:sldId id="595" r:id="rId106"/>
    <p:sldId id="609" r:id="rId107"/>
    <p:sldId id="598" r:id="rId108"/>
    <p:sldId id="596" r:id="rId109"/>
    <p:sldId id="597" r:id="rId110"/>
    <p:sldId id="602" r:id="rId111"/>
    <p:sldId id="603" r:id="rId112"/>
    <p:sldId id="604" r:id="rId113"/>
    <p:sldId id="605" r:id="rId114"/>
    <p:sldId id="634" r:id="rId115"/>
    <p:sldId id="637" r:id="rId116"/>
    <p:sldId id="754" r:id="rId117"/>
    <p:sldId id="621" r:id="rId118"/>
    <p:sldId id="628" r:id="rId119"/>
    <p:sldId id="625" r:id="rId120"/>
    <p:sldId id="626" r:id="rId121"/>
    <p:sldId id="624" r:id="rId122"/>
    <p:sldId id="623" r:id="rId123"/>
    <p:sldId id="610" r:id="rId124"/>
    <p:sldId id="704" r:id="rId125"/>
    <p:sldId id="705" r:id="rId126"/>
    <p:sldId id="706" r:id="rId127"/>
    <p:sldId id="707" r:id="rId128"/>
    <p:sldId id="708" r:id="rId129"/>
    <p:sldId id="709" r:id="rId130"/>
    <p:sldId id="710" r:id="rId131"/>
    <p:sldId id="711" r:id="rId132"/>
    <p:sldId id="793" r:id="rId133"/>
    <p:sldId id="712" r:id="rId134"/>
    <p:sldId id="713" r:id="rId135"/>
    <p:sldId id="714" r:id="rId136"/>
    <p:sldId id="715" r:id="rId137"/>
    <p:sldId id="716" r:id="rId138"/>
    <p:sldId id="717" r:id="rId139"/>
    <p:sldId id="718" r:id="rId140"/>
    <p:sldId id="719" r:id="rId141"/>
    <p:sldId id="720" r:id="rId142"/>
    <p:sldId id="721" r:id="rId143"/>
    <p:sldId id="722" r:id="rId144"/>
    <p:sldId id="723" r:id="rId145"/>
    <p:sldId id="724" r:id="rId146"/>
    <p:sldId id="725" r:id="rId147"/>
    <p:sldId id="726" r:id="rId148"/>
    <p:sldId id="727" r:id="rId149"/>
    <p:sldId id="728" r:id="rId150"/>
    <p:sldId id="729" r:id="rId151"/>
    <p:sldId id="730" r:id="rId152"/>
  </p:sldIdLst>
  <p:sldSz cx="9144000" cy="6858000" type="screen4x3"/>
  <p:notesSz cx="6858000" cy="9144000"/>
  <p:defaultTextStyle>
    <a:defPPr>
      <a:defRPr lang="en-US"/>
    </a:defPPr>
    <a:lvl1pPr algn="l" rtl="0" fontAlgn="base">
      <a:spcBef>
        <a:spcPct val="0"/>
      </a:spcBef>
      <a:spcAft>
        <a:spcPct val="0"/>
      </a:spcAft>
      <a:defRPr sz="2000" kern="1200">
        <a:solidFill>
          <a:schemeClr val="tx1"/>
        </a:solidFill>
        <a:latin typeface="Arial" panose="020B0604020202020204" pitchFamily="34" charset="0"/>
        <a:ea typeface="ヒラギノ角ゴ Pro W3" panose="020B0300000000000000" pitchFamily="34" charset="-128"/>
        <a:cs typeface="+mn-cs"/>
      </a:defRPr>
    </a:lvl1pPr>
    <a:lvl2pPr marL="457200" algn="l" rtl="0" fontAlgn="base">
      <a:spcBef>
        <a:spcPct val="0"/>
      </a:spcBef>
      <a:spcAft>
        <a:spcPct val="0"/>
      </a:spcAft>
      <a:defRPr sz="2000" kern="1200">
        <a:solidFill>
          <a:schemeClr val="tx1"/>
        </a:solidFill>
        <a:latin typeface="Arial" panose="020B0604020202020204" pitchFamily="34" charset="0"/>
        <a:ea typeface="ヒラギノ角ゴ Pro W3" panose="020B0300000000000000" pitchFamily="34" charset="-128"/>
        <a:cs typeface="+mn-cs"/>
      </a:defRPr>
    </a:lvl2pPr>
    <a:lvl3pPr marL="914400" algn="l" rtl="0" fontAlgn="base">
      <a:spcBef>
        <a:spcPct val="0"/>
      </a:spcBef>
      <a:spcAft>
        <a:spcPct val="0"/>
      </a:spcAft>
      <a:defRPr sz="2000" kern="1200">
        <a:solidFill>
          <a:schemeClr val="tx1"/>
        </a:solidFill>
        <a:latin typeface="Arial" panose="020B0604020202020204" pitchFamily="34" charset="0"/>
        <a:ea typeface="ヒラギノ角ゴ Pro W3" panose="020B0300000000000000" pitchFamily="34" charset="-128"/>
        <a:cs typeface="+mn-cs"/>
      </a:defRPr>
    </a:lvl3pPr>
    <a:lvl4pPr marL="1371600" algn="l" rtl="0" fontAlgn="base">
      <a:spcBef>
        <a:spcPct val="0"/>
      </a:spcBef>
      <a:spcAft>
        <a:spcPct val="0"/>
      </a:spcAft>
      <a:defRPr sz="2000" kern="1200">
        <a:solidFill>
          <a:schemeClr val="tx1"/>
        </a:solidFill>
        <a:latin typeface="Arial" panose="020B0604020202020204" pitchFamily="34" charset="0"/>
        <a:ea typeface="ヒラギノ角ゴ Pro W3" panose="020B0300000000000000" pitchFamily="34" charset="-128"/>
        <a:cs typeface="+mn-cs"/>
      </a:defRPr>
    </a:lvl4pPr>
    <a:lvl5pPr marL="1828800" algn="l" rtl="0" fontAlgn="base">
      <a:spcBef>
        <a:spcPct val="0"/>
      </a:spcBef>
      <a:spcAft>
        <a:spcPct val="0"/>
      </a:spcAft>
      <a:defRPr sz="2000" kern="1200">
        <a:solidFill>
          <a:schemeClr val="tx1"/>
        </a:solidFill>
        <a:latin typeface="Arial" panose="020B0604020202020204" pitchFamily="34" charset="0"/>
        <a:ea typeface="ヒラギノ角ゴ Pro W3" panose="020B0300000000000000"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ヒラギノ角ゴ Pro W3" panose="020B0300000000000000"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ヒラギノ角ゴ Pro W3" panose="020B0300000000000000"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ヒラギノ角ゴ Pro W3" panose="020B0300000000000000"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ヒラギノ角ゴ Pro W3" panose="020B0300000000000000"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58"/>
    <p:restoredTop sz="90014"/>
  </p:normalViewPr>
  <p:slideViewPr>
    <p:cSldViewPr>
      <p:cViewPr varScale="1">
        <p:scale>
          <a:sx n="111" d="100"/>
          <a:sy n="111" d="100"/>
        </p:scale>
        <p:origin x="1888" y="192"/>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8" d="100"/>
        <a:sy n="58" d="100"/>
      </p:scale>
      <p:origin x="0" y="113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handoutMaster" Target="handoutMasters/handout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2021A64-9950-434F-AC84-980FACFF7F3C}"/>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a:latin typeface="Arial" charset="0"/>
                <a:ea typeface="ヒラギノ角ゴ Pro W3" charset="-128"/>
                <a:cs typeface="ヒラギノ角ゴ Pro W3" charset="-128"/>
              </a:defRPr>
            </a:lvl1pPr>
          </a:lstStyle>
          <a:p>
            <a:pPr>
              <a:defRPr/>
            </a:pPr>
            <a:endParaRPr lang="nb-NO"/>
          </a:p>
        </p:txBody>
      </p:sp>
      <p:sp>
        <p:nvSpPr>
          <p:cNvPr id="3" name="Date Placeholder 2">
            <a:extLst>
              <a:ext uri="{FF2B5EF4-FFF2-40B4-BE49-F238E27FC236}">
                <a16:creationId xmlns:a16="http://schemas.microsoft.com/office/drawing/2014/main" id="{E11B9565-C9E3-5A45-A3B1-3788295C3D09}"/>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vl1pPr>
          </a:lstStyle>
          <a:p>
            <a:fld id="{F234F8D1-BFBF-AD4E-9A67-CA362A9FBE7F}" type="datetime1">
              <a:rPr lang="nb-NO" altLang="nb-NO"/>
              <a:pPr/>
              <a:t>27.09.2024</a:t>
            </a:fld>
            <a:endParaRPr lang="nb-NO" altLang="nb-NO"/>
          </a:p>
        </p:txBody>
      </p:sp>
      <p:sp>
        <p:nvSpPr>
          <p:cNvPr id="4" name="Footer Placeholder 3">
            <a:extLst>
              <a:ext uri="{FF2B5EF4-FFF2-40B4-BE49-F238E27FC236}">
                <a16:creationId xmlns:a16="http://schemas.microsoft.com/office/drawing/2014/main" id="{1EC59450-E20F-EA4A-B767-37117AA3D5D5}"/>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0" hangingPunct="0">
              <a:defRPr sz="1200">
                <a:latin typeface="Arial" charset="0"/>
                <a:ea typeface="ヒラギノ角ゴ Pro W3" charset="-128"/>
                <a:cs typeface="ヒラギノ角ゴ Pro W3" charset="-128"/>
              </a:defRPr>
            </a:lvl1pPr>
          </a:lstStyle>
          <a:p>
            <a:pPr>
              <a:defRPr/>
            </a:pPr>
            <a:endParaRPr lang="nb-NO"/>
          </a:p>
        </p:txBody>
      </p:sp>
      <p:sp>
        <p:nvSpPr>
          <p:cNvPr id="5" name="Slide Number Placeholder 4">
            <a:extLst>
              <a:ext uri="{FF2B5EF4-FFF2-40B4-BE49-F238E27FC236}">
                <a16:creationId xmlns:a16="http://schemas.microsoft.com/office/drawing/2014/main" id="{575921E1-767E-2A41-A6AF-2442599E1D33}"/>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1AA189C0-EC2A-774E-B562-A01372C1DBD9}" type="slidenum">
              <a:rPr lang="nb-NO" altLang="nb-NO"/>
              <a:pPr/>
              <a:t>‹#›</a:t>
            </a:fld>
            <a:endParaRPr lang="nb-NO" altLang="nb-NO"/>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11944C8-2EA8-2740-90CD-2BBB79E18696}"/>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a:latin typeface="Arial" charset="0"/>
                <a:ea typeface="ヒラギノ角ゴ Pro W3" charset="-128"/>
                <a:cs typeface="ヒラギノ角ゴ Pro W3" charset="-128"/>
              </a:defRPr>
            </a:lvl1pPr>
          </a:lstStyle>
          <a:p>
            <a:pPr>
              <a:defRPr/>
            </a:pPr>
            <a:endParaRPr lang="nb-NO"/>
          </a:p>
        </p:txBody>
      </p:sp>
      <p:sp>
        <p:nvSpPr>
          <p:cNvPr id="3" name="Date Placeholder 2">
            <a:extLst>
              <a:ext uri="{FF2B5EF4-FFF2-40B4-BE49-F238E27FC236}">
                <a16:creationId xmlns:a16="http://schemas.microsoft.com/office/drawing/2014/main" id="{549BBB14-E1EF-A249-9A81-458981DA84BF}"/>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vl1pPr>
          </a:lstStyle>
          <a:p>
            <a:fld id="{224FB348-A505-8546-A116-0D446B69987E}" type="datetime1">
              <a:rPr lang="nb-NO" altLang="nb-NO"/>
              <a:pPr/>
              <a:t>27.09.2024</a:t>
            </a:fld>
            <a:endParaRPr lang="nb-NO" altLang="nb-NO"/>
          </a:p>
        </p:txBody>
      </p:sp>
      <p:sp>
        <p:nvSpPr>
          <p:cNvPr id="4" name="Slide Image Placeholder 3">
            <a:extLst>
              <a:ext uri="{FF2B5EF4-FFF2-40B4-BE49-F238E27FC236}">
                <a16:creationId xmlns:a16="http://schemas.microsoft.com/office/drawing/2014/main" id="{7C2C2B34-F9C3-BD42-8709-5C54A64B29FC}"/>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a:extLst>
              <a:ext uri="{FF2B5EF4-FFF2-40B4-BE49-F238E27FC236}">
                <a16:creationId xmlns:a16="http://schemas.microsoft.com/office/drawing/2014/main" id="{1BCAD020-3FE7-0D49-83B2-0C0FE3488F45}"/>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a:extLst>
              <a:ext uri="{FF2B5EF4-FFF2-40B4-BE49-F238E27FC236}">
                <a16:creationId xmlns:a16="http://schemas.microsoft.com/office/drawing/2014/main" id="{7B792AE5-F4B8-8540-A379-1C593E99757C}"/>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a:latin typeface="Arial" charset="0"/>
                <a:ea typeface="ヒラギノ角ゴ Pro W3" charset="-128"/>
                <a:cs typeface="ヒラギノ角ゴ Pro W3" charset="-128"/>
              </a:defRPr>
            </a:lvl1pPr>
          </a:lstStyle>
          <a:p>
            <a:pPr>
              <a:defRPr/>
            </a:pPr>
            <a:endParaRPr lang="nb-NO"/>
          </a:p>
        </p:txBody>
      </p:sp>
      <p:sp>
        <p:nvSpPr>
          <p:cNvPr id="7" name="Slide Number Placeholder 6">
            <a:extLst>
              <a:ext uri="{FF2B5EF4-FFF2-40B4-BE49-F238E27FC236}">
                <a16:creationId xmlns:a16="http://schemas.microsoft.com/office/drawing/2014/main" id="{3E70A228-11F8-2743-993A-2FB74A84BF4D}"/>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26F7A548-BDE2-CF42-BAFC-7DC53913657F}" type="slidenum">
              <a:rPr lang="nb-NO" altLang="nb-NO"/>
              <a:pPr/>
              <a:t>‹#›</a:t>
            </a:fld>
            <a:endParaRPr lang="nb-NO" altLang="nb-NO"/>
          </a:p>
        </p:txBody>
      </p:sp>
    </p:spTree>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604F14D9-5376-1F49-A5D7-BD50006E8344}"/>
              </a:ext>
            </a:extLst>
          </p:cNvPr>
          <p:cNvSpPr>
            <a:spLocks noGrp="1" noRot="1" noChangeAspect="1" noChangeArrowheads="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8" name="Rectangle 3">
            <a:extLst>
              <a:ext uri="{FF2B5EF4-FFF2-40B4-BE49-F238E27FC236}">
                <a16:creationId xmlns:a16="http://schemas.microsoft.com/office/drawing/2014/main" id="{EE0C129E-3A7C-7E44-B28A-A11DFF6DCA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numCol="1" anchor="t" anchorCtr="0" compatLnSpc="1">
            <a:prstTxWarp prst="textNoShape">
              <a:avLst/>
            </a:prstTxWarp>
          </a:bodyPr>
          <a:lstStyle/>
          <a:p>
            <a:pPr marL="228600" indent="-228600"/>
            <a:r>
              <a:rPr lang="nb-NO" altLang="nb-NO">
                <a:latin typeface="Times New Roman" panose="02020603050405020304" pitchFamily="18" charset="0"/>
                <a:ea typeface="ＭＳ Ｐゴシック" panose="020B0600070205080204" pitchFamily="34" charset="-128"/>
              </a:rPr>
              <a:t>Biopotential amplifiers</a:t>
            </a:r>
          </a:p>
          <a:p>
            <a:pPr marL="228600" indent="-228600">
              <a:buFontTx/>
              <a:buAutoNum type="arabicPeriod"/>
            </a:pPr>
            <a:r>
              <a:rPr lang="nb-NO" altLang="nb-NO">
                <a:latin typeface="Times New Roman" panose="02020603050405020304" pitchFamily="18" charset="0"/>
                <a:ea typeface="ＭＳ Ｐゴシック" panose="020B0600070205080204" pitchFamily="34" charset="-128"/>
              </a:rPr>
              <a:t>High input impedance (avoid loading -&gt; affecting electrode characteristics)</a:t>
            </a:r>
          </a:p>
          <a:p>
            <a:pPr marL="228600" indent="-228600">
              <a:buFontTx/>
              <a:buAutoNum type="arabicPeriod"/>
            </a:pPr>
            <a:r>
              <a:rPr lang="nb-NO" altLang="nb-NO">
                <a:latin typeface="Times New Roman" panose="02020603050405020304" pitchFamily="18" charset="0"/>
                <a:ea typeface="ＭＳ Ｐゴシック" panose="020B0600070205080204" pitchFamily="34" charset="-128"/>
              </a:rPr>
              <a:t>Must provide protection of the organism</a:t>
            </a:r>
          </a:p>
          <a:p>
            <a:pPr marL="228600" indent="-228600">
              <a:buFontTx/>
              <a:buAutoNum type="arabicPeriod"/>
            </a:pPr>
            <a:r>
              <a:rPr lang="nb-NO" altLang="nb-NO">
                <a:latin typeface="Times New Roman" panose="02020603050405020304" pitchFamily="18" charset="0"/>
                <a:ea typeface="ＭＳ Ｐゴシック" panose="020B0600070205080204" pitchFamily="34" charset="-128"/>
              </a:rPr>
              <a:t> Must operate in that portion of the frequency spectrum in which the biopotentials that they amplify exists (Limit the bandwith to optimise SNRs)</a:t>
            </a:r>
          </a:p>
          <a:p>
            <a:pPr marL="228600" indent="-228600">
              <a:buFontTx/>
              <a:buAutoNum type="arabicPeriod"/>
            </a:pPr>
            <a:r>
              <a:rPr lang="nb-NO" altLang="nb-NO">
                <a:latin typeface="Times New Roman" panose="02020603050405020304" pitchFamily="18" charset="0"/>
                <a:ea typeface="ＭＳ Ｐゴシック" panose="020B0600070205080204" pitchFamily="34" charset="-128"/>
              </a:rPr>
              <a:t> High common mode rejection ratio (for differential amplifiers)</a:t>
            </a:r>
          </a:p>
          <a:p>
            <a:pPr marL="228600" indent="-228600">
              <a:buFontTx/>
              <a:buAutoNum type="arabicPeriod"/>
            </a:pPr>
            <a:r>
              <a:rPr lang="nb-NO" altLang="nb-NO">
                <a:latin typeface="Times New Roman" panose="02020603050405020304" pitchFamily="18" charset="0"/>
                <a:ea typeface="ＭＳ Ｐゴシック" panose="020B0600070205080204" pitchFamily="34" charset="-128"/>
              </a:rPr>
              <a:t>Quick calibration possible</a:t>
            </a:r>
          </a:p>
          <a:p>
            <a:pPr marL="228600" indent="-228600">
              <a:buFontTx/>
              <a:buAutoNum type="arabicPeriod"/>
            </a:pPr>
            <a:endParaRPr lang="nb-NO" altLang="nb-NO">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AE2302DA-1452-F743-9178-D01413EE676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8" name="Rectangle 3">
            <a:extLst>
              <a:ext uri="{FF2B5EF4-FFF2-40B4-BE49-F238E27FC236}">
                <a16:creationId xmlns:a16="http://schemas.microsoft.com/office/drawing/2014/main" id="{77A6E245-AAFF-724F-B859-3A4003BAC88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numCol="1" anchor="t" anchorCtr="0" compatLnSpc="1">
            <a:prstTxWarp prst="textNoShape">
              <a:avLst/>
            </a:prstTxWarp>
          </a:bodyPr>
          <a:lstStyle/>
          <a:p>
            <a:r>
              <a:rPr lang="nb-NO" altLang="nb-NO">
                <a:latin typeface="Times New Roman" panose="02020603050405020304" pitchFamily="18" charset="0"/>
                <a:ea typeface="ＭＳ Ｐゴシック" panose="020B0600070205080204" pitchFamily="34" charset="-128"/>
              </a:rPr>
              <a:t>Application of radiation thermometry, determines core body temperature by measuring the magnitude of infrared radiation emitted from tympanic membrane and surrounding ear canal. (Tympanic membrane and hypothalamus are perfused by the same vasculature -&gt; Hypothalamus is the body thermostat</a:t>
            </a:r>
          </a:p>
          <a:p>
            <a:endParaRPr lang="nb-NO" altLang="nb-NO">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131698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1">
            <a:extLst>
              <a:ext uri="{FF2B5EF4-FFF2-40B4-BE49-F238E27FC236}">
                <a16:creationId xmlns:a16="http://schemas.microsoft.com/office/drawing/2014/main" id="{CEFB3CEC-CD36-A34C-A3AF-67A1C73B43A3}"/>
              </a:ext>
            </a:extLst>
          </p:cNvPr>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12291" name="Rectangle 2">
            <a:extLst>
              <a:ext uri="{FF2B5EF4-FFF2-40B4-BE49-F238E27FC236}">
                <a16:creationId xmlns:a16="http://schemas.microsoft.com/office/drawing/2014/main" id="{76F8B37B-C112-B741-A342-C29827CC906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numCol="1" anchor="t" anchorCtr="0" compatLnSpc="1">
            <a:prstTxWarp prst="textNoShape">
              <a:avLst/>
            </a:prstTxWarp>
          </a:bodyPr>
          <a:lstStyle/>
          <a:p>
            <a:r>
              <a:rPr lang="nb-NO" altLang="nb-NO">
                <a:latin typeface="Times New Roman" panose="02020603050405020304" pitchFamily="18" charset="0"/>
                <a:ea typeface="ＭＳ Ｐゴシック" panose="020B0600070205080204" pitchFamily="34" charset="-128"/>
              </a:rPr>
              <a:t>Mirror focuses radiation on detector. Black chopper interrupts the radiation beam at a constant rate. -&gt; Pulse train</a:t>
            </a:r>
          </a:p>
          <a:p>
            <a:r>
              <a:rPr lang="nb-NO" altLang="nb-NO">
                <a:latin typeface="Times New Roman" panose="02020603050405020304" pitchFamily="18" charset="0"/>
                <a:ea typeface="ＭＳ Ｐゴシック" panose="020B0600070205080204" pitchFamily="34" charset="-128"/>
              </a:rPr>
              <a:t>Amplitude dependent on the strength of the radiation source. AC signal. Ac-signal is amplified, while the drifting mean is blocked. Signal is then filtered to provide a dc signal proportional to target temperature.</a:t>
            </a:r>
          </a:p>
          <a:p>
            <a:r>
              <a:rPr lang="nb-NO" altLang="nb-NO">
                <a:latin typeface="Times New Roman" panose="02020603050405020304" pitchFamily="18" charset="0"/>
                <a:ea typeface="ＭＳ Ｐゴシック" panose="020B0600070205080204" pitchFamily="34" charset="-128"/>
              </a:rPr>
              <a:t>Thympanic</a:t>
            </a:r>
          </a:p>
        </p:txBody>
      </p:sp>
    </p:spTree>
    <p:extLst>
      <p:ext uri="{BB962C8B-B14F-4D97-AF65-F5344CB8AC3E}">
        <p14:creationId xmlns:p14="http://schemas.microsoft.com/office/powerpoint/2010/main" val="2687965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a:extLst>
              <a:ext uri="{FF2B5EF4-FFF2-40B4-BE49-F238E27FC236}">
                <a16:creationId xmlns:a16="http://schemas.microsoft.com/office/drawing/2014/main" id="{22BA135E-84A7-A841-95A0-AB189DF7BC7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3ACD299-5316-7C46-9CA7-D94CE6BE406C}" type="slidenum">
              <a:rPr lang="nb-NO" altLang="nb-NO" smtClean="0">
                <a:latin typeface="Arial" panose="020B0604020202020204" pitchFamily="34" charset="0"/>
                <a:ea typeface="ヒラギノ角ゴ Pro W3" panose="020B0300000000000000" pitchFamily="34" charset="-128"/>
              </a:rPr>
              <a:pPr>
                <a:spcBef>
                  <a:spcPct val="0"/>
                </a:spcBef>
              </a:pPr>
              <a:t>6</a:t>
            </a:fld>
            <a:endParaRPr lang="nb-NO" altLang="nb-NO">
              <a:latin typeface="Arial" panose="020B0604020202020204" pitchFamily="34" charset="0"/>
              <a:ea typeface="ヒラギノ角ゴ Pro W3" panose="020B0300000000000000" pitchFamily="34" charset="-128"/>
            </a:endParaRPr>
          </a:p>
        </p:txBody>
      </p:sp>
      <p:sp>
        <p:nvSpPr>
          <p:cNvPr id="25602" name="Rectangle 2">
            <a:extLst>
              <a:ext uri="{FF2B5EF4-FFF2-40B4-BE49-F238E27FC236}">
                <a16:creationId xmlns:a16="http://schemas.microsoft.com/office/drawing/2014/main" id="{38538716-2C50-F44D-8728-33C78B895E2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Rectangle 3">
            <a:extLst>
              <a:ext uri="{FF2B5EF4-FFF2-40B4-BE49-F238E27FC236}">
                <a16:creationId xmlns:a16="http://schemas.microsoft.com/office/drawing/2014/main" id="{44B4E1A1-6810-1B47-82C0-CCC80702BEE7}"/>
              </a:ext>
            </a:extLst>
          </p:cNvPr>
          <p:cNvSpPr>
            <a:spLocks noGrp="1" noChangeArrowheads="1"/>
          </p:cNvSpPr>
          <p:nvPr>
            <p:ph type="body" idx="1"/>
          </p:nvPr>
        </p:nvSpPr>
        <p:spPr/>
        <p:txBody>
          <a:bodyPr/>
          <a:lstStyle/>
          <a:p>
            <a:pPr eaLnBrk="1" hangingPunct="1">
              <a:defRPr/>
            </a:pPr>
            <a:r>
              <a:rPr lang="en-GB" dirty="0">
                <a:cs typeface="+mn-cs"/>
              </a:rPr>
              <a:t>Kidney stones cause great discomfort, may lead to loss of function of the affected kidney. Can be removed surgically, better with lithotripsy. Mechanical shock waves or ultrasonic transducers. Up to 2000 shocks can be necessary</a:t>
            </a:r>
          </a:p>
        </p:txBody>
      </p:sp>
    </p:spTree>
    <p:extLst>
      <p:ext uri="{BB962C8B-B14F-4D97-AF65-F5344CB8AC3E}">
        <p14:creationId xmlns:p14="http://schemas.microsoft.com/office/powerpoint/2010/main" val="1144540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a:extLst>
              <a:ext uri="{FF2B5EF4-FFF2-40B4-BE49-F238E27FC236}">
                <a16:creationId xmlns:a16="http://schemas.microsoft.com/office/drawing/2014/main" id="{E9E701FB-815D-BC4B-A3FA-63C13B0B2EB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0" name="Notes Placeholder 2">
            <a:extLst>
              <a:ext uri="{FF2B5EF4-FFF2-40B4-BE49-F238E27FC236}">
                <a16:creationId xmlns:a16="http://schemas.microsoft.com/office/drawing/2014/main" id="{765B003E-7F52-EC44-A229-6976B63A2A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nb-NO">
              <a:ea typeface="ＭＳ Ｐゴシック" panose="020B0600070205080204" pitchFamily="34" charset="-128"/>
            </a:endParaRPr>
          </a:p>
        </p:txBody>
      </p:sp>
    </p:spTree>
    <p:extLst>
      <p:ext uri="{BB962C8B-B14F-4D97-AF65-F5344CB8AC3E}">
        <p14:creationId xmlns:p14="http://schemas.microsoft.com/office/powerpoint/2010/main" val="1352168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a:extLst>
              <a:ext uri="{FF2B5EF4-FFF2-40B4-BE49-F238E27FC236}">
                <a16:creationId xmlns:a16="http://schemas.microsoft.com/office/drawing/2014/main" id="{2FD944D9-050C-614B-8791-FE2ECDEF3D1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8" name="Notes Placeholder 2">
            <a:extLst>
              <a:ext uri="{FF2B5EF4-FFF2-40B4-BE49-F238E27FC236}">
                <a16:creationId xmlns:a16="http://schemas.microsoft.com/office/drawing/2014/main" id="{4CE2EE3E-5DD2-9E4E-9874-6AEA3FDF55E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nb-NO">
                <a:ea typeface="ＭＳ Ｐゴシック" panose="020B0600070205080204" pitchFamily="34" charset="-128"/>
              </a:rPr>
              <a:t>Sound intensity I(dB) = 10log (I/I (0)) = sound power per unit area (watts/m*m)</a:t>
            </a:r>
          </a:p>
          <a:p>
            <a:r>
              <a:rPr lang="en-GB" altLang="nb-NO">
                <a:ea typeface="ＭＳ Ｐゴシック" panose="020B0600070205080204" pitchFamily="34" charset="-128"/>
              </a:rPr>
              <a:t>Sound Loudness is a subjective term describing the strength of the ears perception of a sound. Closely related but not identical to sound intensity. The sound intensity must be factored by he ear's sensitivity to the particular frequencies contained in the sound.</a:t>
            </a:r>
          </a:p>
        </p:txBody>
      </p:sp>
    </p:spTree>
    <p:extLst>
      <p:ext uri="{BB962C8B-B14F-4D97-AF65-F5344CB8AC3E}">
        <p14:creationId xmlns:p14="http://schemas.microsoft.com/office/powerpoint/2010/main" val="93384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a:extLst>
              <a:ext uri="{FF2B5EF4-FFF2-40B4-BE49-F238E27FC236}">
                <a16:creationId xmlns:a16="http://schemas.microsoft.com/office/drawing/2014/main" id="{E9DA91D6-F7BB-4A43-934D-D7695C9F469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4" name="Notes Placeholder 2">
            <a:extLst>
              <a:ext uri="{FF2B5EF4-FFF2-40B4-BE49-F238E27FC236}">
                <a16:creationId xmlns:a16="http://schemas.microsoft.com/office/drawing/2014/main" id="{AEDA4412-0592-9E4E-B6A3-06108C61D9A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nb-NO">
              <a:ea typeface="ＭＳ Ｐゴシック" panose="020B0600070205080204" pitchFamily="34" charset="-128"/>
            </a:endParaRPr>
          </a:p>
        </p:txBody>
      </p:sp>
    </p:spTree>
    <p:extLst>
      <p:ext uri="{BB962C8B-B14F-4D97-AF65-F5344CB8AC3E}">
        <p14:creationId xmlns:p14="http://schemas.microsoft.com/office/powerpoint/2010/main" val="842505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a:extLst>
              <a:ext uri="{FF2B5EF4-FFF2-40B4-BE49-F238E27FC236}">
                <a16:creationId xmlns:a16="http://schemas.microsoft.com/office/drawing/2014/main" id="{2D266F84-A8CE-A940-9C5E-A1395717FCF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2" name="Notes Placeholder 2">
            <a:extLst>
              <a:ext uri="{FF2B5EF4-FFF2-40B4-BE49-F238E27FC236}">
                <a16:creationId xmlns:a16="http://schemas.microsoft.com/office/drawing/2014/main" id="{55F968B0-46DD-8744-A82B-BCF697C8FA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nb-NO">
              <a:ea typeface="ＭＳ Ｐゴシック" panose="020B0600070205080204" pitchFamily="34" charset="-128"/>
            </a:endParaRPr>
          </a:p>
        </p:txBody>
      </p:sp>
    </p:spTree>
    <p:extLst>
      <p:ext uri="{BB962C8B-B14F-4D97-AF65-F5344CB8AC3E}">
        <p14:creationId xmlns:p14="http://schemas.microsoft.com/office/powerpoint/2010/main" val="4213585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a:extLst>
              <a:ext uri="{FF2B5EF4-FFF2-40B4-BE49-F238E27FC236}">
                <a16:creationId xmlns:a16="http://schemas.microsoft.com/office/drawing/2014/main" id="{0AB71400-E312-9B4F-A1BD-B5981508B11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8" name="Notes Placeholder 2">
            <a:extLst>
              <a:ext uri="{FF2B5EF4-FFF2-40B4-BE49-F238E27FC236}">
                <a16:creationId xmlns:a16="http://schemas.microsoft.com/office/drawing/2014/main" id="{F267E73D-1A1B-D042-A19F-6B57B9CC8B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nb-NO">
              <a:ea typeface="ＭＳ Ｐゴシック" panose="020B0600070205080204" pitchFamily="34" charset="-128"/>
            </a:endParaRPr>
          </a:p>
        </p:txBody>
      </p:sp>
    </p:spTree>
    <p:extLst>
      <p:ext uri="{BB962C8B-B14F-4D97-AF65-F5344CB8AC3E}">
        <p14:creationId xmlns:p14="http://schemas.microsoft.com/office/powerpoint/2010/main" val="2641472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a:extLst>
              <a:ext uri="{FF2B5EF4-FFF2-40B4-BE49-F238E27FC236}">
                <a16:creationId xmlns:a16="http://schemas.microsoft.com/office/drawing/2014/main" id="{776252F4-FB1A-5149-A0FC-C781397C854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6" name="Notes Placeholder 2">
            <a:extLst>
              <a:ext uri="{FF2B5EF4-FFF2-40B4-BE49-F238E27FC236}">
                <a16:creationId xmlns:a16="http://schemas.microsoft.com/office/drawing/2014/main" id="{EB582FA5-8F16-5341-9B4F-B5682839D9E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nb-NO">
              <a:ea typeface="ＭＳ Ｐゴシック" panose="020B0600070205080204" pitchFamily="34" charset="-128"/>
            </a:endParaRPr>
          </a:p>
        </p:txBody>
      </p:sp>
    </p:spTree>
    <p:extLst>
      <p:ext uri="{BB962C8B-B14F-4D97-AF65-F5344CB8AC3E}">
        <p14:creationId xmlns:p14="http://schemas.microsoft.com/office/powerpoint/2010/main" val="1217028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09625768-01CD-C647-AE16-F8AD19D478E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20531DA-B9A3-EB40-B5CF-5C9B9D810F4A}" type="slidenum">
              <a:rPr lang="nb-NO" altLang="nb-NO" smtClean="0">
                <a:latin typeface="Arial" panose="020B0604020202020204" pitchFamily="34" charset="0"/>
                <a:ea typeface="ヒラギノ角ゴ Pro W3" panose="020B0300000000000000" pitchFamily="34" charset="-128"/>
              </a:rPr>
              <a:pPr>
                <a:spcBef>
                  <a:spcPct val="0"/>
                </a:spcBef>
              </a:pPr>
              <a:t>13</a:t>
            </a:fld>
            <a:endParaRPr lang="nb-NO" altLang="nb-NO">
              <a:latin typeface="Arial" panose="020B0604020202020204" pitchFamily="34" charset="0"/>
              <a:ea typeface="ヒラギノ角ゴ Pro W3" panose="020B0300000000000000" pitchFamily="34" charset="-128"/>
            </a:endParaRPr>
          </a:p>
        </p:txBody>
      </p:sp>
      <p:sp>
        <p:nvSpPr>
          <p:cNvPr id="54274" name="Rectangle 2">
            <a:extLst>
              <a:ext uri="{FF2B5EF4-FFF2-40B4-BE49-F238E27FC236}">
                <a16:creationId xmlns:a16="http://schemas.microsoft.com/office/drawing/2014/main" id="{FAB65781-C50C-6F4E-B8EC-0AB938636C4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Rectangle 3">
            <a:extLst>
              <a:ext uri="{FF2B5EF4-FFF2-40B4-BE49-F238E27FC236}">
                <a16:creationId xmlns:a16="http://schemas.microsoft.com/office/drawing/2014/main" id="{9F30A76D-549B-354D-AA60-243436C4C831}"/>
              </a:ext>
            </a:extLst>
          </p:cNvPr>
          <p:cNvSpPr>
            <a:spLocks noGrp="1" noChangeArrowheads="1"/>
          </p:cNvSpPr>
          <p:nvPr>
            <p:ph type="body" idx="1"/>
          </p:nvPr>
        </p:nvSpPr>
        <p:spPr/>
        <p:txBody>
          <a:bodyPr/>
          <a:lstStyle/>
          <a:p>
            <a:pPr eaLnBrk="1" hangingPunct="1">
              <a:defRPr/>
            </a:pPr>
            <a:r>
              <a:rPr lang="nb-NO" dirty="0">
                <a:cs typeface="+mn-cs"/>
              </a:rPr>
              <a:t>For </a:t>
            </a:r>
            <a:r>
              <a:rPr lang="nb-NO" dirty="0" err="1">
                <a:cs typeface="+mn-cs"/>
              </a:rPr>
              <a:t>deaf</a:t>
            </a:r>
            <a:r>
              <a:rPr lang="nb-NO" dirty="0">
                <a:cs typeface="+mn-cs"/>
              </a:rPr>
              <a:t> </a:t>
            </a:r>
            <a:r>
              <a:rPr lang="nb-NO" dirty="0" err="1">
                <a:cs typeface="+mn-cs"/>
              </a:rPr>
              <a:t>patients</a:t>
            </a:r>
            <a:r>
              <a:rPr lang="nb-NO" dirty="0">
                <a:cs typeface="+mn-cs"/>
              </a:rPr>
              <a:t> </a:t>
            </a:r>
            <a:r>
              <a:rPr lang="nb-NO" dirty="0" err="1">
                <a:cs typeface="+mn-cs"/>
              </a:rPr>
              <a:t>whose</a:t>
            </a:r>
            <a:r>
              <a:rPr lang="nb-NO" dirty="0">
                <a:cs typeface="+mn-cs"/>
              </a:rPr>
              <a:t> </a:t>
            </a:r>
            <a:r>
              <a:rPr lang="nb-NO" dirty="0" err="1">
                <a:cs typeface="+mn-cs"/>
              </a:rPr>
              <a:t>hearing</a:t>
            </a:r>
            <a:r>
              <a:rPr lang="nb-NO" dirty="0">
                <a:cs typeface="+mn-cs"/>
              </a:rPr>
              <a:t> </a:t>
            </a:r>
            <a:r>
              <a:rPr lang="nb-NO" dirty="0" err="1">
                <a:cs typeface="+mn-cs"/>
              </a:rPr>
              <a:t>impairment</a:t>
            </a:r>
            <a:r>
              <a:rPr lang="nb-NO" dirty="0">
                <a:cs typeface="+mn-cs"/>
              </a:rPr>
              <a:t> </a:t>
            </a:r>
            <a:r>
              <a:rPr lang="nb-NO" dirty="0" err="1">
                <a:cs typeface="+mn-cs"/>
              </a:rPr>
              <a:t>results</a:t>
            </a:r>
            <a:r>
              <a:rPr lang="nb-NO" dirty="0">
                <a:cs typeface="+mn-cs"/>
              </a:rPr>
              <a:t> from </a:t>
            </a:r>
            <a:r>
              <a:rPr lang="nb-NO" dirty="0" err="1">
                <a:cs typeface="+mn-cs"/>
              </a:rPr>
              <a:t>dysfunction</a:t>
            </a:r>
            <a:r>
              <a:rPr lang="nb-NO" dirty="0">
                <a:cs typeface="+mn-cs"/>
              </a:rPr>
              <a:t> </a:t>
            </a:r>
            <a:r>
              <a:rPr lang="nb-NO" dirty="0" err="1">
                <a:cs typeface="+mn-cs"/>
              </a:rPr>
              <a:t>of</a:t>
            </a:r>
            <a:r>
              <a:rPr lang="nb-NO" dirty="0">
                <a:cs typeface="+mn-cs"/>
              </a:rPr>
              <a:t> </a:t>
            </a:r>
            <a:r>
              <a:rPr lang="nb-NO" dirty="0" err="1">
                <a:cs typeface="+mn-cs"/>
              </a:rPr>
              <a:t>the</a:t>
            </a:r>
            <a:r>
              <a:rPr lang="nb-NO" dirty="0">
                <a:cs typeface="+mn-cs"/>
              </a:rPr>
              <a:t> sound-</a:t>
            </a:r>
            <a:r>
              <a:rPr lang="nb-NO" dirty="0" err="1">
                <a:cs typeface="+mn-cs"/>
              </a:rPr>
              <a:t>transducing</a:t>
            </a:r>
            <a:r>
              <a:rPr lang="nb-NO" dirty="0">
                <a:cs typeface="+mn-cs"/>
              </a:rPr>
              <a:t> elements </a:t>
            </a:r>
            <a:r>
              <a:rPr lang="nb-NO" dirty="0" err="1">
                <a:cs typeface="+mn-cs"/>
              </a:rPr>
              <a:t>of</a:t>
            </a:r>
            <a:r>
              <a:rPr lang="nb-NO" dirty="0">
                <a:cs typeface="+mn-cs"/>
              </a:rPr>
              <a:t> </a:t>
            </a:r>
            <a:r>
              <a:rPr lang="nb-NO" dirty="0" err="1">
                <a:cs typeface="+mn-cs"/>
              </a:rPr>
              <a:t>the</a:t>
            </a:r>
            <a:r>
              <a:rPr lang="nb-NO" dirty="0">
                <a:cs typeface="+mn-cs"/>
              </a:rPr>
              <a:t> </a:t>
            </a:r>
            <a:r>
              <a:rPr lang="nb-NO" dirty="0" err="1">
                <a:cs typeface="+mn-cs"/>
              </a:rPr>
              <a:t>middle</a:t>
            </a:r>
            <a:r>
              <a:rPr lang="nb-NO" dirty="0">
                <a:cs typeface="+mn-cs"/>
              </a:rPr>
              <a:t> and </a:t>
            </a:r>
            <a:r>
              <a:rPr lang="nb-NO" dirty="0" err="1">
                <a:cs typeface="+mn-cs"/>
              </a:rPr>
              <a:t>inner</a:t>
            </a:r>
            <a:r>
              <a:rPr lang="nb-NO" dirty="0">
                <a:cs typeface="+mn-cs"/>
              </a:rPr>
              <a:t> </a:t>
            </a:r>
            <a:r>
              <a:rPr lang="nb-NO" dirty="0" err="1">
                <a:cs typeface="+mn-cs"/>
              </a:rPr>
              <a:t>ear</a:t>
            </a:r>
            <a:r>
              <a:rPr lang="nb-NO" dirty="0">
                <a:cs typeface="+mn-cs"/>
              </a:rPr>
              <a:t>.</a:t>
            </a:r>
          </a:p>
          <a:p>
            <a:pPr eaLnBrk="1" hangingPunct="1">
              <a:defRPr/>
            </a:pPr>
            <a:r>
              <a:rPr lang="nb-NO" dirty="0">
                <a:cs typeface="+mn-cs"/>
              </a:rPr>
              <a:t>Speech </a:t>
            </a:r>
            <a:r>
              <a:rPr lang="nb-NO" dirty="0" err="1">
                <a:cs typeface="+mn-cs"/>
              </a:rPr>
              <a:t>processor</a:t>
            </a:r>
            <a:r>
              <a:rPr lang="nb-NO" dirty="0">
                <a:cs typeface="+mn-cs"/>
              </a:rPr>
              <a:t> = </a:t>
            </a:r>
            <a:r>
              <a:rPr lang="nb-NO" dirty="0" err="1">
                <a:cs typeface="+mn-cs"/>
              </a:rPr>
              <a:t>determines</a:t>
            </a:r>
            <a:r>
              <a:rPr lang="nb-NO" dirty="0">
                <a:cs typeface="+mn-cs"/>
              </a:rPr>
              <a:t> </a:t>
            </a:r>
            <a:r>
              <a:rPr lang="nb-NO" dirty="0" err="1">
                <a:cs typeface="+mn-cs"/>
              </a:rPr>
              <a:t>what</a:t>
            </a:r>
            <a:r>
              <a:rPr lang="nb-NO" dirty="0">
                <a:cs typeface="+mn-cs"/>
              </a:rPr>
              <a:t> </a:t>
            </a:r>
            <a:r>
              <a:rPr lang="nb-NO" dirty="0" err="1">
                <a:cs typeface="+mn-cs"/>
              </a:rPr>
              <a:t>specific</a:t>
            </a:r>
            <a:r>
              <a:rPr lang="nb-NO" dirty="0">
                <a:cs typeface="+mn-cs"/>
              </a:rPr>
              <a:t> </a:t>
            </a:r>
            <a:r>
              <a:rPr lang="nb-NO" dirty="0" err="1">
                <a:cs typeface="+mn-cs"/>
              </a:rPr>
              <a:t>characteristics</a:t>
            </a:r>
            <a:r>
              <a:rPr lang="nb-NO" dirty="0">
                <a:cs typeface="+mn-cs"/>
              </a:rPr>
              <a:t> </a:t>
            </a:r>
            <a:r>
              <a:rPr lang="nb-NO" dirty="0" err="1">
                <a:cs typeface="+mn-cs"/>
              </a:rPr>
              <a:t>will</a:t>
            </a:r>
            <a:r>
              <a:rPr lang="nb-NO" dirty="0">
                <a:cs typeface="+mn-cs"/>
              </a:rPr>
              <a:t> be used to </a:t>
            </a:r>
            <a:r>
              <a:rPr lang="nb-NO" dirty="0" err="1">
                <a:cs typeface="+mn-cs"/>
              </a:rPr>
              <a:t>control</a:t>
            </a:r>
            <a:r>
              <a:rPr lang="nb-NO" dirty="0">
                <a:cs typeface="+mn-cs"/>
              </a:rPr>
              <a:t> </a:t>
            </a:r>
            <a:r>
              <a:rPr lang="nb-NO" dirty="0" err="1">
                <a:cs typeface="+mn-cs"/>
              </a:rPr>
              <a:t>stimulating</a:t>
            </a:r>
            <a:r>
              <a:rPr lang="nb-NO" dirty="0">
                <a:cs typeface="+mn-cs"/>
              </a:rPr>
              <a:t> </a:t>
            </a:r>
            <a:r>
              <a:rPr lang="nb-NO" dirty="0" err="1">
                <a:cs typeface="+mn-cs"/>
              </a:rPr>
              <a:t>electrodes</a:t>
            </a:r>
            <a:r>
              <a:rPr lang="nb-NO" dirty="0">
                <a:cs typeface="+mn-cs"/>
              </a:rPr>
              <a:t> (Set </a:t>
            </a:r>
            <a:r>
              <a:rPr lang="nb-NO" dirty="0" err="1">
                <a:cs typeface="+mn-cs"/>
              </a:rPr>
              <a:t>of</a:t>
            </a:r>
            <a:r>
              <a:rPr lang="nb-NO" dirty="0">
                <a:cs typeface="+mn-cs"/>
              </a:rPr>
              <a:t> bandpass filters)</a:t>
            </a:r>
          </a:p>
          <a:p>
            <a:pPr eaLnBrk="1" hangingPunct="1">
              <a:defRPr/>
            </a:pPr>
            <a:r>
              <a:rPr lang="nb-NO" dirty="0">
                <a:cs typeface="+mn-cs"/>
              </a:rPr>
              <a:t>Stimulus </a:t>
            </a:r>
            <a:r>
              <a:rPr lang="nb-NO" dirty="0" err="1">
                <a:cs typeface="+mn-cs"/>
              </a:rPr>
              <a:t>controller</a:t>
            </a:r>
            <a:r>
              <a:rPr lang="nb-NO" dirty="0">
                <a:cs typeface="+mn-cs"/>
              </a:rPr>
              <a:t> = </a:t>
            </a:r>
            <a:r>
              <a:rPr lang="nb-NO" dirty="0" err="1">
                <a:cs typeface="+mn-cs"/>
              </a:rPr>
              <a:t>takes</a:t>
            </a:r>
            <a:r>
              <a:rPr lang="nb-NO" dirty="0">
                <a:cs typeface="+mn-cs"/>
              </a:rPr>
              <a:t> </a:t>
            </a:r>
            <a:r>
              <a:rPr lang="nb-NO" dirty="0" err="1">
                <a:cs typeface="+mn-cs"/>
              </a:rPr>
              <a:t>information</a:t>
            </a:r>
            <a:r>
              <a:rPr lang="nb-NO" dirty="0">
                <a:cs typeface="+mn-cs"/>
              </a:rPr>
              <a:t> from SP and </a:t>
            </a:r>
            <a:r>
              <a:rPr lang="nb-NO" dirty="0" err="1">
                <a:cs typeface="+mn-cs"/>
              </a:rPr>
              <a:t>uses</a:t>
            </a:r>
            <a:r>
              <a:rPr lang="nb-NO" dirty="0">
                <a:cs typeface="+mn-cs"/>
              </a:rPr>
              <a:t> it to </a:t>
            </a:r>
            <a:r>
              <a:rPr lang="nb-NO" dirty="0" err="1">
                <a:cs typeface="+mn-cs"/>
              </a:rPr>
              <a:t>determine</a:t>
            </a:r>
            <a:r>
              <a:rPr lang="nb-NO" dirty="0">
                <a:cs typeface="+mn-cs"/>
              </a:rPr>
              <a:t> </a:t>
            </a:r>
            <a:r>
              <a:rPr lang="nb-NO" dirty="0" err="1">
                <a:cs typeface="+mn-cs"/>
              </a:rPr>
              <a:t>when</a:t>
            </a:r>
            <a:r>
              <a:rPr lang="nb-NO" dirty="0">
                <a:cs typeface="+mn-cs"/>
              </a:rPr>
              <a:t> a stimulus pulse </a:t>
            </a:r>
            <a:r>
              <a:rPr lang="nb-NO" dirty="0" err="1">
                <a:cs typeface="+mn-cs"/>
              </a:rPr>
              <a:t>should</a:t>
            </a:r>
            <a:r>
              <a:rPr lang="nb-NO" dirty="0">
                <a:cs typeface="+mn-cs"/>
              </a:rPr>
              <a:t> be </a:t>
            </a:r>
            <a:r>
              <a:rPr lang="nb-NO" dirty="0" err="1">
                <a:cs typeface="+mn-cs"/>
              </a:rPr>
              <a:t>applied</a:t>
            </a:r>
            <a:r>
              <a:rPr lang="nb-NO" dirty="0">
                <a:cs typeface="+mn-cs"/>
              </a:rPr>
              <a:t> to a </a:t>
            </a:r>
            <a:r>
              <a:rPr lang="nb-NO" dirty="0" err="1">
                <a:cs typeface="+mn-cs"/>
              </a:rPr>
              <a:t>particular</a:t>
            </a:r>
            <a:r>
              <a:rPr lang="nb-NO" dirty="0">
                <a:cs typeface="+mn-cs"/>
              </a:rPr>
              <a:t> </a:t>
            </a:r>
            <a:r>
              <a:rPr lang="nb-NO" dirty="0" err="1">
                <a:cs typeface="+mn-cs"/>
              </a:rPr>
              <a:t>set</a:t>
            </a:r>
            <a:r>
              <a:rPr lang="nb-NO" dirty="0">
                <a:cs typeface="+mn-cs"/>
              </a:rPr>
              <a:t> </a:t>
            </a:r>
            <a:r>
              <a:rPr lang="nb-NO" dirty="0" err="1">
                <a:cs typeface="+mn-cs"/>
              </a:rPr>
              <a:t>of</a:t>
            </a:r>
            <a:r>
              <a:rPr lang="nb-NO" dirty="0">
                <a:cs typeface="+mn-cs"/>
              </a:rPr>
              <a:t> </a:t>
            </a:r>
            <a:r>
              <a:rPr lang="nb-NO" dirty="0" err="1">
                <a:cs typeface="+mn-cs"/>
              </a:rPr>
              <a:t>electrodes</a:t>
            </a:r>
            <a:endParaRPr lang="nb-NO" dirty="0">
              <a:cs typeface="+mn-cs"/>
            </a:endParaRPr>
          </a:p>
          <a:p>
            <a:pPr eaLnBrk="1" hangingPunct="1">
              <a:defRPr/>
            </a:pPr>
            <a:r>
              <a:rPr lang="nb-NO" dirty="0" err="1">
                <a:cs typeface="+mn-cs"/>
              </a:rPr>
              <a:t>Electrode</a:t>
            </a:r>
            <a:r>
              <a:rPr lang="nb-NO" dirty="0">
                <a:cs typeface="+mn-cs"/>
              </a:rPr>
              <a:t> </a:t>
            </a:r>
            <a:r>
              <a:rPr lang="nb-NO" dirty="0" err="1">
                <a:cs typeface="+mn-cs"/>
              </a:rPr>
              <a:t>array</a:t>
            </a:r>
            <a:r>
              <a:rPr lang="nb-NO" dirty="0">
                <a:cs typeface="+mn-cs"/>
              </a:rPr>
              <a:t> = </a:t>
            </a:r>
            <a:r>
              <a:rPr lang="nb-NO" dirty="0" err="1">
                <a:cs typeface="+mn-cs"/>
              </a:rPr>
              <a:t>array</a:t>
            </a:r>
            <a:r>
              <a:rPr lang="nb-NO" dirty="0">
                <a:cs typeface="+mn-cs"/>
              </a:rPr>
              <a:t> </a:t>
            </a:r>
            <a:r>
              <a:rPr lang="nb-NO" dirty="0" err="1">
                <a:cs typeface="+mn-cs"/>
              </a:rPr>
              <a:t>placed</a:t>
            </a:r>
            <a:r>
              <a:rPr lang="nb-NO" dirty="0">
                <a:cs typeface="+mn-cs"/>
              </a:rPr>
              <a:t> </a:t>
            </a:r>
            <a:r>
              <a:rPr lang="nb-NO" dirty="0" err="1">
                <a:cs typeface="+mn-cs"/>
              </a:rPr>
              <a:t>on</a:t>
            </a:r>
            <a:r>
              <a:rPr lang="nb-NO" dirty="0">
                <a:cs typeface="+mn-cs"/>
              </a:rPr>
              <a:t> a </a:t>
            </a:r>
            <a:r>
              <a:rPr lang="nb-NO" dirty="0" err="1">
                <a:cs typeface="+mn-cs"/>
              </a:rPr>
              <a:t>flecible</a:t>
            </a:r>
            <a:r>
              <a:rPr lang="nb-NO" dirty="0">
                <a:cs typeface="+mn-cs"/>
              </a:rPr>
              <a:t> </a:t>
            </a:r>
            <a:r>
              <a:rPr lang="nb-NO" dirty="0" err="1">
                <a:cs typeface="+mn-cs"/>
              </a:rPr>
              <a:t>structure</a:t>
            </a:r>
            <a:r>
              <a:rPr lang="nb-NO" dirty="0">
                <a:cs typeface="+mn-cs"/>
              </a:rPr>
              <a:t> </a:t>
            </a:r>
            <a:r>
              <a:rPr lang="nb-NO" dirty="0" err="1">
                <a:cs typeface="+mn-cs"/>
              </a:rPr>
              <a:t>that</a:t>
            </a:r>
            <a:r>
              <a:rPr lang="nb-NO" dirty="0">
                <a:cs typeface="+mn-cs"/>
              </a:rPr>
              <a:t> </a:t>
            </a:r>
            <a:r>
              <a:rPr lang="nb-NO" dirty="0" err="1">
                <a:cs typeface="+mn-cs"/>
              </a:rPr>
              <a:t>can</a:t>
            </a:r>
            <a:r>
              <a:rPr lang="nb-NO" dirty="0">
                <a:cs typeface="+mn-cs"/>
              </a:rPr>
              <a:t> </a:t>
            </a:r>
            <a:r>
              <a:rPr lang="nb-NO" dirty="0" err="1">
                <a:cs typeface="+mn-cs"/>
              </a:rPr>
              <a:t>assume</a:t>
            </a:r>
            <a:r>
              <a:rPr lang="nb-NO" dirty="0">
                <a:cs typeface="+mn-cs"/>
              </a:rPr>
              <a:t> spiral </a:t>
            </a:r>
            <a:r>
              <a:rPr lang="nb-NO" dirty="0" err="1">
                <a:cs typeface="+mn-cs"/>
              </a:rPr>
              <a:t>shape</a:t>
            </a:r>
            <a:r>
              <a:rPr lang="nb-NO" dirty="0">
                <a:cs typeface="+mn-cs"/>
              </a:rPr>
              <a:t> </a:t>
            </a:r>
            <a:r>
              <a:rPr lang="nb-NO" dirty="0" err="1">
                <a:cs typeface="+mn-cs"/>
              </a:rPr>
              <a:t>of</a:t>
            </a:r>
            <a:r>
              <a:rPr lang="nb-NO" dirty="0">
                <a:cs typeface="+mn-cs"/>
              </a:rPr>
              <a:t> </a:t>
            </a:r>
            <a:r>
              <a:rPr lang="nb-NO" dirty="0" err="1">
                <a:cs typeface="+mn-cs"/>
              </a:rPr>
              <a:t>the</a:t>
            </a:r>
            <a:r>
              <a:rPr lang="nb-NO" dirty="0">
                <a:cs typeface="+mn-cs"/>
              </a:rPr>
              <a:t> cochlea in </a:t>
            </a:r>
            <a:r>
              <a:rPr lang="nb-NO" dirty="0" err="1">
                <a:cs typeface="+mn-cs"/>
              </a:rPr>
              <a:t>contact</a:t>
            </a:r>
            <a:r>
              <a:rPr lang="nb-NO" dirty="0">
                <a:cs typeface="+mn-cs"/>
              </a:rPr>
              <a:t> </a:t>
            </a:r>
            <a:r>
              <a:rPr lang="nb-NO" dirty="0" err="1">
                <a:cs typeface="+mn-cs"/>
              </a:rPr>
              <a:t>with</a:t>
            </a:r>
            <a:r>
              <a:rPr lang="nb-NO" dirty="0">
                <a:cs typeface="+mn-cs"/>
              </a:rPr>
              <a:t> </a:t>
            </a:r>
            <a:r>
              <a:rPr lang="nb-NO" dirty="0" err="1">
                <a:cs typeface="+mn-cs"/>
              </a:rPr>
              <a:t>the</a:t>
            </a:r>
            <a:r>
              <a:rPr lang="nb-NO" dirty="0">
                <a:cs typeface="+mn-cs"/>
              </a:rPr>
              <a:t> cochlea-nerves (</a:t>
            </a:r>
            <a:r>
              <a:rPr lang="nb-NO" dirty="0" err="1">
                <a:cs typeface="+mn-cs"/>
              </a:rPr>
              <a:t>very</a:t>
            </a:r>
            <a:r>
              <a:rPr lang="nb-NO" dirty="0">
                <a:cs typeface="+mn-cs"/>
              </a:rPr>
              <a:t> </a:t>
            </a:r>
            <a:r>
              <a:rPr lang="nb-NO" dirty="0" err="1">
                <a:cs typeface="+mn-cs"/>
              </a:rPr>
              <a:t>small</a:t>
            </a:r>
            <a:r>
              <a:rPr lang="nb-NO" dirty="0">
                <a:cs typeface="+mn-cs"/>
              </a:rPr>
              <a:t>)</a:t>
            </a:r>
          </a:p>
        </p:txBody>
      </p:sp>
    </p:spTree>
    <p:extLst>
      <p:ext uri="{BB962C8B-B14F-4D97-AF65-F5344CB8AC3E}">
        <p14:creationId xmlns:p14="http://schemas.microsoft.com/office/powerpoint/2010/main" val="4283134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a:extLst>
              <a:ext uri="{FF2B5EF4-FFF2-40B4-BE49-F238E27FC236}">
                <a16:creationId xmlns:a16="http://schemas.microsoft.com/office/drawing/2014/main" id="{26FABF2F-E916-584C-A124-2927757653B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0" name="Notes Placeholder 2">
            <a:extLst>
              <a:ext uri="{FF2B5EF4-FFF2-40B4-BE49-F238E27FC236}">
                <a16:creationId xmlns:a16="http://schemas.microsoft.com/office/drawing/2014/main" id="{FC2675C0-052D-464D-A0DC-0105D28034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nb-NO">
              <a:ea typeface="ＭＳ Ｐゴシック" panose="020B0600070205080204" pitchFamily="34" charset="-128"/>
            </a:endParaRPr>
          </a:p>
        </p:txBody>
      </p:sp>
    </p:spTree>
    <p:extLst>
      <p:ext uri="{BB962C8B-B14F-4D97-AF65-F5344CB8AC3E}">
        <p14:creationId xmlns:p14="http://schemas.microsoft.com/office/powerpoint/2010/main" val="31079192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a:extLst>
              <a:ext uri="{FF2B5EF4-FFF2-40B4-BE49-F238E27FC236}">
                <a16:creationId xmlns:a16="http://schemas.microsoft.com/office/drawing/2014/main" id="{9C8EE9EB-26B4-5C45-BF27-075C16A9A56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a:extLst>
              <a:ext uri="{FF2B5EF4-FFF2-40B4-BE49-F238E27FC236}">
                <a16:creationId xmlns:a16="http://schemas.microsoft.com/office/drawing/2014/main" id="{2FEE35C6-C148-5E45-BA3B-87A076FAEF8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nb-NO">
              <a:ea typeface="ＭＳ Ｐゴシック" panose="020B0600070205080204" pitchFamily="34" charset="-128"/>
            </a:endParaRPr>
          </a:p>
        </p:txBody>
      </p:sp>
    </p:spTree>
    <p:extLst>
      <p:ext uri="{BB962C8B-B14F-4D97-AF65-F5344CB8AC3E}">
        <p14:creationId xmlns:p14="http://schemas.microsoft.com/office/powerpoint/2010/main" val="3041578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a:extLst>
              <a:ext uri="{FF2B5EF4-FFF2-40B4-BE49-F238E27FC236}">
                <a16:creationId xmlns:a16="http://schemas.microsoft.com/office/drawing/2014/main" id="{F975AC94-2100-BD42-9359-BEB8D79073D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8" name="Notes Placeholder 2">
            <a:extLst>
              <a:ext uri="{FF2B5EF4-FFF2-40B4-BE49-F238E27FC236}">
                <a16:creationId xmlns:a16="http://schemas.microsoft.com/office/drawing/2014/main" id="{2D14D0C3-6AF7-9A42-8973-039E00545B8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nb-NO">
              <a:ea typeface="ＭＳ Ｐゴシック" panose="020B0600070205080204" pitchFamily="34" charset="-128"/>
            </a:endParaRPr>
          </a:p>
        </p:txBody>
      </p:sp>
    </p:spTree>
    <p:extLst>
      <p:ext uri="{BB962C8B-B14F-4D97-AF65-F5344CB8AC3E}">
        <p14:creationId xmlns:p14="http://schemas.microsoft.com/office/powerpoint/2010/main" val="4267658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a:extLst>
              <a:ext uri="{FF2B5EF4-FFF2-40B4-BE49-F238E27FC236}">
                <a16:creationId xmlns:a16="http://schemas.microsoft.com/office/drawing/2014/main" id="{54C8971A-5703-D44C-8819-5EF57A40ED8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A621726-4594-F74E-95DE-EA6034FCEF78}" type="slidenum">
              <a:rPr lang="nb-NO" altLang="nb-NO" smtClean="0">
                <a:latin typeface="Arial" panose="020B0604020202020204" pitchFamily="34" charset="0"/>
                <a:ea typeface="ヒラギノ角ゴ Pro W3" panose="020B0300000000000000" pitchFamily="34" charset="-128"/>
              </a:rPr>
              <a:pPr>
                <a:spcBef>
                  <a:spcPct val="0"/>
                </a:spcBef>
              </a:pPr>
              <a:t>17</a:t>
            </a:fld>
            <a:endParaRPr lang="nb-NO" altLang="nb-NO">
              <a:latin typeface="Arial" panose="020B0604020202020204" pitchFamily="34" charset="0"/>
              <a:ea typeface="ヒラギノ角ゴ Pro W3" panose="020B0300000000000000" pitchFamily="34" charset="-128"/>
            </a:endParaRPr>
          </a:p>
        </p:txBody>
      </p:sp>
      <p:sp>
        <p:nvSpPr>
          <p:cNvPr id="65538" name="Rectangle 2">
            <a:extLst>
              <a:ext uri="{FF2B5EF4-FFF2-40B4-BE49-F238E27FC236}">
                <a16:creationId xmlns:a16="http://schemas.microsoft.com/office/drawing/2014/main" id="{7A79659B-25B3-E344-8CF9-DF0E23648D7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Rectangle 3">
            <a:extLst>
              <a:ext uri="{FF2B5EF4-FFF2-40B4-BE49-F238E27FC236}">
                <a16:creationId xmlns:a16="http://schemas.microsoft.com/office/drawing/2014/main" id="{CA098846-B1A2-2C4B-AC9F-6CACF646601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nb-NO" altLang="nb-NO">
                <a:ea typeface="ＭＳ Ｐゴシック" panose="020B0600070205080204" pitchFamily="34" charset="-128"/>
              </a:rPr>
              <a:t>Pacemaker = electric stimulator that produces periodic electric pulses that are conducted to electrodes located on the surface of the heart (epicardium), within the heart muscle (the myocardium) or within the cavity of the heart or the lining of the heart (the endocardium).</a:t>
            </a:r>
          </a:p>
          <a:p>
            <a:pPr eaLnBrk="1" hangingPunct="1"/>
            <a:r>
              <a:rPr lang="nb-NO" altLang="nb-NO">
                <a:ea typeface="ＭＳ Ｐゴシック" panose="020B0600070205080204" pitchFamily="34" charset="-128"/>
              </a:rPr>
              <a:t>Stimulus causes a contraction -&gt; important when the heart is not stimulated at a proper rate on its own (Heart block</a:t>
            </a:r>
          </a:p>
        </p:txBody>
      </p:sp>
    </p:spTree>
    <p:extLst>
      <p:ext uri="{BB962C8B-B14F-4D97-AF65-F5344CB8AC3E}">
        <p14:creationId xmlns:p14="http://schemas.microsoft.com/office/powerpoint/2010/main" val="1292659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a:extLst>
              <a:ext uri="{FF2B5EF4-FFF2-40B4-BE49-F238E27FC236}">
                <a16:creationId xmlns:a16="http://schemas.microsoft.com/office/drawing/2014/main" id="{C40438AA-B8E1-5347-8DAC-F9C06311C41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2" name="Notes Placeholder 2">
            <a:extLst>
              <a:ext uri="{FF2B5EF4-FFF2-40B4-BE49-F238E27FC236}">
                <a16:creationId xmlns:a16="http://schemas.microsoft.com/office/drawing/2014/main" id="{830E5B24-C628-BB43-A4C9-C1FE112225D9}"/>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eaLnBrk="1" hangingPunct="1">
              <a:lnSpc>
                <a:spcPct val="90000"/>
              </a:lnSpc>
              <a:defRPr/>
            </a:pPr>
            <a:r>
              <a:rPr lang="en-GB" altLang="en-GB" dirty="0"/>
              <a:t>“</a:t>
            </a:r>
            <a:r>
              <a:rPr lang="en-US" altLang="ja-JP" dirty="0"/>
              <a:t>When it comes to unipolar versus bipolar leads, there are pros and cons to both types. Unipolar leads are smaller in diameter because they only have one coil; this makes them more reliable (or at least, that is the perception based on the fact that one coil is more robust than two) and the smaller size makes them easier to implant. Most clinicians prefer the big spike that unipolar devices make on an ECG. However, the large unipolar antenna that creates that spike can stimulate the surrounding tissue (pocket stimulation). Sometimes a unipolar lead is </a:t>
            </a:r>
            <a:r>
              <a:rPr lang="en-US" altLang="en-GB" dirty="0"/>
              <a:t>“</a:t>
            </a:r>
            <a:r>
              <a:rPr lang="en-US" altLang="ja-JP" dirty="0"/>
              <a:t>picked up</a:t>
            </a:r>
            <a:r>
              <a:rPr lang="en-US" altLang="en-GB" dirty="0"/>
              <a:t>”</a:t>
            </a:r>
            <a:r>
              <a:rPr lang="en-US" altLang="ja-JP" dirty="0"/>
              <a:t> by the opposite chamber, for instance a ventricular pacing spike is sensed by the atrial lead and inappropriately interpreted as an intrinsic atrial event (this phenomenon is sometimes call far-field </a:t>
            </a:r>
            <a:r>
              <a:rPr lang="en-US" altLang="ja-JP" dirty="0" err="1"/>
              <a:t>oversensing</a:t>
            </a:r>
            <a:r>
              <a:rPr lang="en-US" altLang="ja-JP" dirty="0"/>
              <a:t>, far-field R-wave sensing, far R, or crosstalk). Finally, a unipolar lead can only ever be a unipolar lead; it is not possible to program a unipolar lead to a bipolar pacing or sensing configuration because the lead only has one electrode to work with.</a:t>
            </a:r>
          </a:p>
          <a:p>
            <a:pPr eaLnBrk="1" hangingPunct="1">
              <a:lnSpc>
                <a:spcPct val="90000"/>
              </a:lnSpc>
              <a:defRPr/>
            </a:pPr>
            <a:endParaRPr lang="en-US" altLang="x-none" dirty="0"/>
          </a:p>
          <a:p>
            <a:pPr eaLnBrk="1" hangingPunct="1">
              <a:lnSpc>
                <a:spcPct val="90000"/>
              </a:lnSpc>
              <a:defRPr/>
            </a:pPr>
            <a:r>
              <a:rPr lang="en-US" altLang="x-none" dirty="0"/>
              <a:t>Bipolar leads have a smaller antenna, which produces both a smaller pacing spike (hard to see on some ECGs) but less pocket stimulation. The small antenna makes the bipolar lead less susceptible to electromagnetic interference (EMI). The presence of two electrodes on the leads means that the clinician can reprogram a bipolar lead to a unipolar configuration, if desired. The main drawbacks to a bipolar lead are the fact that the lead is usually thicker in diameter and the dual coils can make the lead seem more rigid and harder to implant.</a:t>
            </a:r>
            <a:r>
              <a:rPr lang="en-US" altLang="en-GB" dirty="0"/>
              <a:t>”</a:t>
            </a:r>
            <a:endParaRPr lang="en-US" altLang="x-none" dirty="0"/>
          </a:p>
          <a:p>
            <a:pPr>
              <a:defRPr/>
            </a:pPr>
            <a:endParaRPr lang="en-GB" altLang="x-none" dirty="0"/>
          </a:p>
          <a:p>
            <a:pPr>
              <a:defRPr/>
            </a:pPr>
            <a:r>
              <a:rPr lang="en-GB" altLang="x-none" dirty="0"/>
              <a:t>Source: http://</a:t>
            </a:r>
            <a:r>
              <a:rPr lang="en-GB" altLang="x-none" dirty="0" err="1"/>
              <a:t>docslide.us</a:t>
            </a:r>
            <a:r>
              <a:rPr lang="en-GB" altLang="x-none" dirty="0"/>
              <a:t>/documents/basics-of-</a:t>
            </a:r>
            <a:r>
              <a:rPr lang="en-GB" altLang="x-none" dirty="0" err="1"/>
              <a:t>pacemaker.html</a:t>
            </a:r>
            <a:endParaRPr lang="en-GB" altLang="x-none" dirty="0"/>
          </a:p>
        </p:txBody>
      </p:sp>
    </p:spTree>
    <p:extLst>
      <p:ext uri="{BB962C8B-B14F-4D97-AF65-F5344CB8AC3E}">
        <p14:creationId xmlns:p14="http://schemas.microsoft.com/office/powerpoint/2010/main" val="12487440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a:extLst>
              <a:ext uri="{FF2B5EF4-FFF2-40B4-BE49-F238E27FC236}">
                <a16:creationId xmlns:a16="http://schemas.microsoft.com/office/drawing/2014/main" id="{AF0794E9-0433-884A-B835-C0FFFC8D66B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8" name="Notes Placeholder 2">
            <a:extLst>
              <a:ext uri="{FF2B5EF4-FFF2-40B4-BE49-F238E27FC236}">
                <a16:creationId xmlns:a16="http://schemas.microsoft.com/office/drawing/2014/main" id="{E4C43C61-F6C0-8649-9D2B-B034ECF2560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nb-NO">
              <a:ea typeface="ＭＳ Ｐゴシック" panose="020B0600070205080204" pitchFamily="34" charset="-128"/>
            </a:endParaRPr>
          </a:p>
        </p:txBody>
      </p:sp>
    </p:spTree>
    <p:extLst>
      <p:ext uri="{BB962C8B-B14F-4D97-AF65-F5344CB8AC3E}">
        <p14:creationId xmlns:p14="http://schemas.microsoft.com/office/powerpoint/2010/main" val="3392681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a:extLst>
              <a:ext uri="{FF2B5EF4-FFF2-40B4-BE49-F238E27FC236}">
                <a16:creationId xmlns:a16="http://schemas.microsoft.com/office/drawing/2014/main" id="{69FFECBE-45E2-D942-B41A-3BFD7FEF8F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6" name="Notes Placeholder 2">
            <a:extLst>
              <a:ext uri="{FF2B5EF4-FFF2-40B4-BE49-F238E27FC236}">
                <a16:creationId xmlns:a16="http://schemas.microsoft.com/office/drawing/2014/main" id="{61BA431E-C9DD-6143-A074-891D454011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nb-NO">
                <a:ea typeface="ＭＳ Ｐゴシック" panose="020B0600070205080204" pitchFamily="34" charset="-128"/>
              </a:rPr>
              <a:t>A </a:t>
            </a:r>
            <a:r>
              <a:rPr lang="en-GB" altLang="nb-NO" b="1">
                <a:ea typeface="ＭＳ Ｐゴシック" panose="020B0600070205080204" pitchFamily="34" charset="-128"/>
              </a:rPr>
              <a:t>half-cell</a:t>
            </a:r>
            <a:r>
              <a:rPr lang="en-GB" altLang="nb-NO">
                <a:ea typeface="ＭＳ Ｐゴシック" panose="020B0600070205080204" pitchFamily="34" charset="-128"/>
              </a:rPr>
              <a:t> is a structure that contains a conductive electrode and a surrounding conductive electrolyte separated by a naturally occurring Helmholtz double layer. Chemical reactions within this layer momentarily pump electric charges between the electrode and the electrolyte, resulting in a potential difference between the electrode and the electrolyte</a:t>
            </a:r>
          </a:p>
        </p:txBody>
      </p:sp>
    </p:spTree>
    <p:extLst>
      <p:ext uri="{BB962C8B-B14F-4D97-AF65-F5344CB8AC3E}">
        <p14:creationId xmlns:p14="http://schemas.microsoft.com/office/powerpoint/2010/main" val="36784047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a:extLst>
              <a:ext uri="{FF2B5EF4-FFF2-40B4-BE49-F238E27FC236}">
                <a16:creationId xmlns:a16="http://schemas.microsoft.com/office/drawing/2014/main" id="{32867AD7-20FC-784F-9C9C-D2C41FE9B6E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CCE1F45-C555-D940-B0DB-3EEA6B6B1861}" type="slidenum">
              <a:rPr lang="nb-NO" altLang="nb-NO" smtClean="0">
                <a:latin typeface="Arial" panose="020B0604020202020204" pitchFamily="34" charset="0"/>
                <a:ea typeface="ヒラギノ角ゴ Pro W3" panose="020B0300000000000000" pitchFamily="34" charset="-128"/>
              </a:rPr>
              <a:pPr>
                <a:spcBef>
                  <a:spcPct val="0"/>
                </a:spcBef>
              </a:pPr>
              <a:t>22</a:t>
            </a:fld>
            <a:endParaRPr lang="nb-NO" altLang="nb-NO">
              <a:latin typeface="Arial" panose="020B0604020202020204" pitchFamily="34" charset="0"/>
              <a:ea typeface="ヒラギノ角ゴ Pro W3" panose="020B0300000000000000" pitchFamily="34" charset="-128"/>
            </a:endParaRPr>
          </a:p>
        </p:txBody>
      </p:sp>
      <p:sp>
        <p:nvSpPr>
          <p:cNvPr id="91138" name="Rectangle 2">
            <a:extLst>
              <a:ext uri="{FF2B5EF4-FFF2-40B4-BE49-F238E27FC236}">
                <a16:creationId xmlns:a16="http://schemas.microsoft.com/office/drawing/2014/main" id="{197C3AF5-E1C5-E148-8DAB-841A702F8EE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Rectangle 3">
            <a:extLst>
              <a:ext uri="{FF2B5EF4-FFF2-40B4-BE49-F238E27FC236}">
                <a16:creationId xmlns:a16="http://schemas.microsoft.com/office/drawing/2014/main" id="{DFB66F49-5FD2-5947-8BDD-1D2ABD6C204E}"/>
              </a:ext>
            </a:extLst>
          </p:cNvPr>
          <p:cNvSpPr>
            <a:spLocks noGrp="1" noChangeArrowheads="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20000"/>
          </a:bodyPr>
          <a:lstStyle/>
          <a:p>
            <a:pPr marL="228600" indent="-228600">
              <a:defRPr/>
            </a:pPr>
            <a:r>
              <a:rPr lang="nb-NO" altLang="x-none" dirty="0"/>
              <a:t>Half-</a:t>
            </a:r>
            <a:r>
              <a:rPr lang="nb-NO" altLang="x-none" dirty="0" err="1"/>
              <a:t>cell</a:t>
            </a:r>
            <a:r>
              <a:rPr lang="nb-NO" altLang="x-none" dirty="0"/>
              <a:t> </a:t>
            </a:r>
            <a:r>
              <a:rPr lang="nb-NO" altLang="x-none" dirty="0" err="1"/>
              <a:t>potential</a:t>
            </a:r>
            <a:r>
              <a:rPr lang="nb-NO" altLang="x-none" dirty="0"/>
              <a:t> is </a:t>
            </a:r>
            <a:r>
              <a:rPr lang="nb-NO" altLang="x-none" dirty="0" err="1"/>
              <a:t>described</a:t>
            </a:r>
            <a:r>
              <a:rPr lang="nb-NO" altLang="x-none" dirty="0"/>
              <a:t> for non-</a:t>
            </a:r>
            <a:r>
              <a:rPr lang="nb-NO" altLang="x-none" dirty="0" err="1"/>
              <a:t>current</a:t>
            </a:r>
            <a:r>
              <a:rPr lang="nb-NO" altLang="x-none" dirty="0"/>
              <a:t> </a:t>
            </a:r>
            <a:r>
              <a:rPr lang="nb-NO" altLang="x-none" dirty="0" err="1"/>
              <a:t>situations</a:t>
            </a:r>
            <a:endParaRPr lang="nb-NO" altLang="x-none" dirty="0"/>
          </a:p>
          <a:p>
            <a:pPr marL="228600" indent="-228600">
              <a:defRPr/>
            </a:pPr>
            <a:r>
              <a:rPr lang="nb-NO" altLang="x-none" dirty="0" err="1"/>
              <a:t>Current</a:t>
            </a:r>
            <a:r>
              <a:rPr lang="nb-NO" altLang="x-none" dirty="0"/>
              <a:t> </a:t>
            </a:r>
            <a:r>
              <a:rPr lang="nb-NO" altLang="x-none" dirty="0" err="1"/>
              <a:t>will</a:t>
            </a:r>
            <a:r>
              <a:rPr lang="nb-NO" altLang="x-none" dirty="0"/>
              <a:t> alter </a:t>
            </a:r>
            <a:r>
              <a:rPr lang="nb-NO" altLang="x-none" dirty="0" err="1"/>
              <a:t>the</a:t>
            </a:r>
            <a:r>
              <a:rPr lang="nb-NO" altLang="x-none" dirty="0"/>
              <a:t> half-</a:t>
            </a:r>
            <a:r>
              <a:rPr lang="nb-NO" altLang="x-none" dirty="0" err="1"/>
              <a:t>cell</a:t>
            </a:r>
            <a:r>
              <a:rPr lang="nb-NO" altLang="x-none" dirty="0"/>
              <a:t> </a:t>
            </a:r>
            <a:r>
              <a:rPr lang="nb-NO" altLang="x-none" dirty="0" err="1"/>
              <a:t>potential</a:t>
            </a:r>
            <a:r>
              <a:rPr lang="nb-NO" altLang="x-none" dirty="0"/>
              <a:t> -&gt; due to </a:t>
            </a:r>
            <a:r>
              <a:rPr lang="nb-NO" altLang="x-none" dirty="0" err="1"/>
              <a:t>the</a:t>
            </a:r>
            <a:r>
              <a:rPr lang="nb-NO" altLang="x-none" dirty="0"/>
              <a:t> </a:t>
            </a:r>
            <a:r>
              <a:rPr lang="nb-NO" altLang="x-none" dirty="0" err="1"/>
              <a:t>polarization</a:t>
            </a:r>
            <a:r>
              <a:rPr lang="nb-NO" altLang="x-none" dirty="0"/>
              <a:t> </a:t>
            </a:r>
            <a:r>
              <a:rPr lang="nb-NO" altLang="x-none" dirty="0" err="1"/>
              <a:t>of</a:t>
            </a:r>
            <a:r>
              <a:rPr lang="nb-NO" altLang="x-none" dirty="0"/>
              <a:t> </a:t>
            </a:r>
            <a:r>
              <a:rPr lang="nb-NO" altLang="x-none" dirty="0" err="1"/>
              <a:t>the</a:t>
            </a:r>
            <a:r>
              <a:rPr lang="nb-NO" altLang="x-none" dirty="0"/>
              <a:t> </a:t>
            </a:r>
            <a:r>
              <a:rPr lang="nb-NO" altLang="x-none" dirty="0" err="1"/>
              <a:t>electrode</a:t>
            </a:r>
            <a:endParaRPr lang="nb-NO" altLang="x-none" dirty="0"/>
          </a:p>
          <a:p>
            <a:pPr marL="228600" indent="-228600">
              <a:defRPr/>
            </a:pPr>
            <a:endParaRPr lang="nb-NO" altLang="x-none" dirty="0"/>
          </a:p>
          <a:p>
            <a:pPr marL="228600" indent="-228600">
              <a:defRPr/>
            </a:pPr>
            <a:r>
              <a:rPr lang="nb-NO" altLang="x-none" dirty="0" err="1"/>
              <a:t>Overpotential</a:t>
            </a:r>
            <a:r>
              <a:rPr lang="nb-NO" altLang="x-none" dirty="0"/>
              <a:t> = </a:t>
            </a:r>
            <a:r>
              <a:rPr lang="nb-NO" altLang="x-none" dirty="0" err="1"/>
              <a:t>Diff</a:t>
            </a:r>
            <a:r>
              <a:rPr lang="nb-NO" altLang="x-none" dirty="0"/>
              <a:t> </a:t>
            </a:r>
            <a:r>
              <a:rPr lang="nb-NO" altLang="x-none" dirty="0" err="1"/>
              <a:t>betw</a:t>
            </a:r>
            <a:r>
              <a:rPr lang="nb-NO" altLang="x-none" dirty="0"/>
              <a:t> </a:t>
            </a:r>
            <a:r>
              <a:rPr lang="nb-NO" altLang="x-none" dirty="0" err="1"/>
              <a:t>observed</a:t>
            </a:r>
            <a:r>
              <a:rPr lang="nb-NO" altLang="x-none" dirty="0"/>
              <a:t> half </a:t>
            </a:r>
            <a:r>
              <a:rPr lang="nb-NO" altLang="x-none" dirty="0" err="1"/>
              <a:t>cell</a:t>
            </a:r>
            <a:r>
              <a:rPr lang="nb-NO" altLang="x-none" dirty="0"/>
              <a:t> </a:t>
            </a:r>
            <a:r>
              <a:rPr lang="nb-NO" altLang="x-none" dirty="0" err="1"/>
              <a:t>potential</a:t>
            </a:r>
            <a:r>
              <a:rPr lang="nb-NO" altLang="x-none" dirty="0"/>
              <a:t> and </a:t>
            </a:r>
            <a:r>
              <a:rPr lang="nb-NO" altLang="x-none" dirty="0" err="1"/>
              <a:t>the</a:t>
            </a:r>
            <a:r>
              <a:rPr lang="nb-NO" altLang="x-none" dirty="0"/>
              <a:t> </a:t>
            </a:r>
            <a:r>
              <a:rPr lang="nb-NO" altLang="x-none" dirty="0" err="1"/>
              <a:t>equilibrium</a:t>
            </a:r>
            <a:r>
              <a:rPr lang="nb-NO" altLang="x-none" dirty="0"/>
              <a:t> zero-</a:t>
            </a:r>
            <a:r>
              <a:rPr lang="nb-NO" altLang="x-none" dirty="0" err="1"/>
              <a:t>current</a:t>
            </a:r>
            <a:r>
              <a:rPr lang="nb-NO" altLang="x-none" dirty="0"/>
              <a:t> half-</a:t>
            </a:r>
            <a:r>
              <a:rPr lang="nb-NO" altLang="x-none" dirty="0" err="1"/>
              <a:t>cell</a:t>
            </a:r>
            <a:r>
              <a:rPr lang="nb-NO" altLang="x-none" dirty="0"/>
              <a:t> </a:t>
            </a:r>
            <a:r>
              <a:rPr lang="nb-NO" altLang="x-none" dirty="0" err="1"/>
              <a:t>potential</a:t>
            </a:r>
            <a:endParaRPr lang="nb-NO" altLang="x-none" dirty="0"/>
          </a:p>
          <a:p>
            <a:pPr marL="228600" indent="-228600">
              <a:defRPr/>
            </a:pPr>
            <a:r>
              <a:rPr lang="nb-NO" altLang="x-none" dirty="0"/>
              <a:t>Three </a:t>
            </a:r>
            <a:r>
              <a:rPr lang="nb-NO" altLang="x-none" dirty="0" err="1"/>
              <a:t>basic</a:t>
            </a:r>
            <a:r>
              <a:rPr lang="nb-NO" altLang="x-none" dirty="0"/>
              <a:t> </a:t>
            </a:r>
            <a:r>
              <a:rPr lang="nb-NO" altLang="x-none" dirty="0" err="1"/>
              <a:t>components</a:t>
            </a:r>
            <a:r>
              <a:rPr lang="nb-NO" altLang="x-none" dirty="0"/>
              <a:t>:</a:t>
            </a:r>
          </a:p>
          <a:p>
            <a:pPr marL="228600" indent="-228600">
              <a:defRPr/>
            </a:pPr>
            <a:endParaRPr lang="nb-NO" altLang="x-none" dirty="0"/>
          </a:p>
          <a:p>
            <a:pPr marL="228600" indent="-228600">
              <a:buFontTx/>
              <a:buAutoNum type="arabicPeriod"/>
              <a:defRPr/>
            </a:pPr>
            <a:r>
              <a:rPr lang="nb-NO" altLang="x-none" dirty="0" err="1"/>
              <a:t>Ohmic</a:t>
            </a:r>
            <a:r>
              <a:rPr lang="nb-NO" altLang="x-none" dirty="0"/>
              <a:t> </a:t>
            </a:r>
            <a:r>
              <a:rPr lang="nb-NO" altLang="x-none" dirty="0" err="1"/>
              <a:t>overpotential</a:t>
            </a:r>
            <a:r>
              <a:rPr lang="nb-NO" altLang="x-none" dirty="0"/>
              <a:t>: </a:t>
            </a:r>
            <a:r>
              <a:rPr lang="nb-NO" altLang="x-none" dirty="0" err="1"/>
              <a:t>Resistance</a:t>
            </a:r>
            <a:r>
              <a:rPr lang="nb-NO" altLang="x-none" dirty="0"/>
              <a:t> </a:t>
            </a:r>
            <a:r>
              <a:rPr lang="nb-NO" altLang="x-none" dirty="0" err="1"/>
              <a:t>of</a:t>
            </a:r>
            <a:r>
              <a:rPr lang="nb-NO" altLang="x-none" dirty="0"/>
              <a:t> </a:t>
            </a:r>
            <a:r>
              <a:rPr lang="nb-NO" altLang="x-none" dirty="0" err="1"/>
              <a:t>the</a:t>
            </a:r>
            <a:r>
              <a:rPr lang="nb-NO" altLang="x-none" dirty="0"/>
              <a:t> </a:t>
            </a:r>
            <a:r>
              <a:rPr lang="nb-NO" altLang="x-none" dirty="0" err="1"/>
              <a:t>electrolyte</a:t>
            </a:r>
            <a:r>
              <a:rPr lang="nb-NO" altLang="x-none" dirty="0"/>
              <a:t>, </a:t>
            </a:r>
            <a:r>
              <a:rPr lang="nb-NO" altLang="x-none" dirty="0" err="1"/>
              <a:t>voltage</a:t>
            </a:r>
            <a:r>
              <a:rPr lang="nb-NO" altLang="x-none" dirty="0"/>
              <a:t> </a:t>
            </a:r>
            <a:r>
              <a:rPr lang="nb-NO" altLang="x-none" dirty="0" err="1"/>
              <a:t>drop</a:t>
            </a:r>
            <a:r>
              <a:rPr lang="nb-NO" altLang="x-none" dirty="0"/>
              <a:t> </a:t>
            </a:r>
            <a:r>
              <a:rPr lang="nb-NO" altLang="x-none" dirty="0" err="1"/>
              <a:t>along</a:t>
            </a:r>
            <a:r>
              <a:rPr lang="nb-NO" altLang="x-none" dirty="0"/>
              <a:t> </a:t>
            </a:r>
            <a:r>
              <a:rPr lang="nb-NO" altLang="x-none" dirty="0" err="1"/>
              <a:t>current</a:t>
            </a:r>
            <a:r>
              <a:rPr lang="nb-NO" altLang="x-none" dirty="0"/>
              <a:t> </a:t>
            </a:r>
            <a:r>
              <a:rPr lang="nb-NO" altLang="x-none" dirty="0" err="1"/>
              <a:t>path</a:t>
            </a:r>
            <a:endParaRPr lang="nb-NO" altLang="x-none" dirty="0"/>
          </a:p>
          <a:p>
            <a:pPr marL="228600" indent="-228600">
              <a:buFontTx/>
              <a:buAutoNum type="arabicPeriod"/>
              <a:defRPr/>
            </a:pPr>
            <a:r>
              <a:rPr lang="nb-NO" altLang="x-none" dirty="0" err="1"/>
              <a:t>Concentration</a:t>
            </a:r>
            <a:r>
              <a:rPr lang="nb-NO" altLang="x-none" dirty="0"/>
              <a:t> </a:t>
            </a:r>
            <a:r>
              <a:rPr lang="nb-NO" altLang="x-none" dirty="0" err="1"/>
              <a:t>overpotential</a:t>
            </a:r>
            <a:r>
              <a:rPr lang="nb-NO" altLang="x-none" dirty="0"/>
              <a:t>: Due to </a:t>
            </a:r>
            <a:r>
              <a:rPr lang="nb-NO" altLang="x-none" dirty="0" err="1"/>
              <a:t>changes</a:t>
            </a:r>
            <a:r>
              <a:rPr lang="nb-NO" altLang="x-none" dirty="0"/>
              <a:t> in </a:t>
            </a:r>
            <a:r>
              <a:rPr lang="nb-NO" altLang="x-none" dirty="0" err="1"/>
              <a:t>distribution</a:t>
            </a:r>
            <a:r>
              <a:rPr lang="nb-NO" altLang="x-none" dirty="0"/>
              <a:t> </a:t>
            </a:r>
            <a:r>
              <a:rPr lang="nb-NO" altLang="x-none" dirty="0" err="1"/>
              <a:t>of</a:t>
            </a:r>
            <a:r>
              <a:rPr lang="nb-NO" altLang="x-none" dirty="0"/>
              <a:t> ions in </a:t>
            </a:r>
            <a:r>
              <a:rPr lang="nb-NO" altLang="x-none" dirty="0" err="1"/>
              <a:t>the</a:t>
            </a:r>
            <a:r>
              <a:rPr lang="nb-NO" altLang="x-none" dirty="0"/>
              <a:t> </a:t>
            </a:r>
            <a:r>
              <a:rPr lang="nb-NO" altLang="x-none" dirty="0" err="1"/>
              <a:t>electrolyte</a:t>
            </a:r>
            <a:r>
              <a:rPr lang="nb-NO" altLang="x-none" dirty="0"/>
              <a:t> in </a:t>
            </a:r>
            <a:r>
              <a:rPr lang="nb-NO" altLang="x-none" dirty="0" err="1"/>
              <a:t>the</a:t>
            </a:r>
            <a:r>
              <a:rPr lang="nb-NO" altLang="x-none" dirty="0"/>
              <a:t> </a:t>
            </a:r>
            <a:r>
              <a:rPr lang="nb-NO" altLang="x-none" dirty="0" err="1"/>
              <a:t>vicinity</a:t>
            </a:r>
            <a:r>
              <a:rPr lang="nb-NO" altLang="x-none" dirty="0"/>
              <a:t> </a:t>
            </a:r>
            <a:r>
              <a:rPr lang="nb-NO" altLang="x-none" dirty="0" err="1"/>
              <a:t>of</a:t>
            </a:r>
            <a:r>
              <a:rPr lang="nb-NO" altLang="x-none" dirty="0"/>
              <a:t> </a:t>
            </a:r>
            <a:r>
              <a:rPr lang="nb-NO" altLang="x-none" dirty="0" err="1"/>
              <a:t>the</a:t>
            </a:r>
            <a:r>
              <a:rPr lang="nb-NO" altLang="x-none" dirty="0"/>
              <a:t> </a:t>
            </a:r>
            <a:r>
              <a:rPr lang="nb-NO" altLang="x-none" dirty="0" err="1"/>
              <a:t>electrode-electrolyte</a:t>
            </a:r>
            <a:r>
              <a:rPr lang="nb-NO" altLang="x-none" dirty="0"/>
              <a:t> </a:t>
            </a:r>
            <a:r>
              <a:rPr lang="nb-NO" altLang="x-none" dirty="0" err="1"/>
              <a:t>interface</a:t>
            </a:r>
            <a:r>
              <a:rPr lang="nb-NO" altLang="x-none" dirty="0"/>
              <a:t>. The </a:t>
            </a:r>
            <a:r>
              <a:rPr lang="nb-NO" altLang="x-none" dirty="0" err="1"/>
              <a:t>difference</a:t>
            </a:r>
            <a:r>
              <a:rPr lang="nb-NO" altLang="x-none" dirty="0"/>
              <a:t> </a:t>
            </a:r>
            <a:r>
              <a:rPr lang="nb-NO" altLang="x-none" dirty="0" err="1"/>
              <a:t>between</a:t>
            </a:r>
            <a:r>
              <a:rPr lang="nb-NO" altLang="x-none" dirty="0"/>
              <a:t> </a:t>
            </a:r>
            <a:r>
              <a:rPr lang="nb-NO" altLang="x-none" dirty="0" err="1"/>
              <a:t>current</a:t>
            </a:r>
            <a:r>
              <a:rPr lang="nb-NO" altLang="x-none" dirty="0"/>
              <a:t> </a:t>
            </a:r>
            <a:r>
              <a:rPr lang="nb-NO" altLang="x-none" dirty="0" err="1"/>
              <a:t>induced</a:t>
            </a:r>
            <a:r>
              <a:rPr lang="nb-NO" altLang="x-none" dirty="0"/>
              <a:t> half-</a:t>
            </a:r>
            <a:r>
              <a:rPr lang="nb-NO" altLang="x-none" dirty="0" err="1"/>
              <a:t>cell</a:t>
            </a:r>
            <a:r>
              <a:rPr lang="nb-NO" altLang="x-none" dirty="0"/>
              <a:t> </a:t>
            </a:r>
            <a:r>
              <a:rPr lang="nb-NO" altLang="x-none" dirty="0" err="1"/>
              <a:t>potential</a:t>
            </a:r>
            <a:r>
              <a:rPr lang="nb-NO" altLang="x-none" dirty="0"/>
              <a:t> and </a:t>
            </a:r>
            <a:r>
              <a:rPr lang="nb-NO" altLang="x-none" dirty="0" err="1"/>
              <a:t>equilibrium</a:t>
            </a:r>
            <a:r>
              <a:rPr lang="nb-NO" altLang="x-none" dirty="0"/>
              <a:t> half-</a:t>
            </a:r>
            <a:r>
              <a:rPr lang="nb-NO" altLang="x-none" dirty="0" err="1"/>
              <a:t>cell</a:t>
            </a:r>
            <a:r>
              <a:rPr lang="nb-NO" altLang="x-none" dirty="0"/>
              <a:t> </a:t>
            </a:r>
            <a:r>
              <a:rPr lang="nb-NO" altLang="x-none" dirty="0" err="1"/>
              <a:t>potentia</a:t>
            </a:r>
            <a:r>
              <a:rPr lang="nb-NO" altLang="x-none" dirty="0"/>
              <a:t> = </a:t>
            </a:r>
            <a:r>
              <a:rPr lang="nb-NO" altLang="x-none" dirty="0" err="1"/>
              <a:t>concentration</a:t>
            </a:r>
            <a:r>
              <a:rPr lang="nb-NO" altLang="x-none" dirty="0"/>
              <a:t> </a:t>
            </a:r>
            <a:r>
              <a:rPr lang="nb-NO" altLang="x-none" dirty="0" err="1"/>
              <a:t>overpotential</a:t>
            </a:r>
            <a:endParaRPr lang="nb-NO" altLang="x-none" dirty="0"/>
          </a:p>
          <a:p>
            <a:pPr marL="228600" indent="-228600">
              <a:buFontTx/>
              <a:buAutoNum type="arabicPeriod"/>
              <a:defRPr/>
            </a:pPr>
            <a:r>
              <a:rPr lang="nb-NO" altLang="x-none" dirty="0" err="1"/>
              <a:t>Activation</a:t>
            </a:r>
            <a:r>
              <a:rPr lang="nb-NO" altLang="x-none" dirty="0"/>
              <a:t> </a:t>
            </a:r>
            <a:r>
              <a:rPr lang="nb-NO" altLang="x-none" dirty="0" err="1"/>
              <a:t>overpotential</a:t>
            </a:r>
            <a:r>
              <a:rPr lang="nb-NO" altLang="x-none" dirty="0"/>
              <a:t>: Charge-transfer </a:t>
            </a:r>
            <a:r>
              <a:rPr lang="nb-NO" altLang="x-none" dirty="0" err="1"/>
              <a:t>process</a:t>
            </a:r>
            <a:r>
              <a:rPr lang="nb-NO" altLang="x-none" dirty="0"/>
              <a:t> in </a:t>
            </a:r>
            <a:r>
              <a:rPr lang="nb-NO" altLang="x-none" dirty="0" err="1"/>
              <a:t>oxidation-reduction</a:t>
            </a:r>
            <a:r>
              <a:rPr lang="nb-NO" altLang="x-none" dirty="0"/>
              <a:t> </a:t>
            </a:r>
            <a:r>
              <a:rPr lang="nb-NO" altLang="x-none" dirty="0" err="1"/>
              <a:t>reaction</a:t>
            </a:r>
            <a:r>
              <a:rPr lang="nb-NO" altLang="x-none" dirty="0"/>
              <a:t> </a:t>
            </a:r>
            <a:r>
              <a:rPr lang="nb-NO" altLang="x-none" dirty="0" err="1"/>
              <a:t>are</a:t>
            </a:r>
            <a:r>
              <a:rPr lang="nb-NO" altLang="x-none" dirty="0"/>
              <a:t> not </a:t>
            </a:r>
            <a:r>
              <a:rPr lang="nb-NO" altLang="x-none" dirty="0" err="1"/>
              <a:t>entirely</a:t>
            </a:r>
            <a:r>
              <a:rPr lang="nb-NO" altLang="x-none" dirty="0"/>
              <a:t> reversible. (Energy </a:t>
            </a:r>
            <a:r>
              <a:rPr lang="nb-NO" altLang="x-none" dirty="0" err="1"/>
              <a:t>barrier</a:t>
            </a:r>
            <a:r>
              <a:rPr lang="nb-NO" altLang="x-none" dirty="0"/>
              <a:t> in order to start </a:t>
            </a:r>
            <a:r>
              <a:rPr lang="nb-NO" altLang="x-none" dirty="0" err="1"/>
              <a:t>reaction</a:t>
            </a:r>
            <a:r>
              <a:rPr lang="nb-NO" altLang="x-none" dirty="0"/>
              <a:t>). </a:t>
            </a:r>
            <a:r>
              <a:rPr lang="nb-NO" altLang="x-none" dirty="0" err="1"/>
              <a:t>Current</a:t>
            </a:r>
            <a:r>
              <a:rPr lang="nb-NO" altLang="x-none" dirty="0"/>
              <a:t> </a:t>
            </a:r>
            <a:r>
              <a:rPr lang="nb-NO" altLang="x-none" dirty="0" err="1"/>
              <a:t>decides</a:t>
            </a:r>
            <a:r>
              <a:rPr lang="nb-NO" altLang="x-none" dirty="0"/>
              <a:t> </a:t>
            </a:r>
            <a:r>
              <a:rPr lang="nb-NO" altLang="x-none" dirty="0" err="1"/>
              <a:t>oxidation</a:t>
            </a:r>
            <a:r>
              <a:rPr lang="nb-NO" altLang="x-none" dirty="0"/>
              <a:t> or </a:t>
            </a:r>
            <a:r>
              <a:rPr lang="nb-NO" altLang="x-none" dirty="0" err="1"/>
              <a:t>reduction</a:t>
            </a:r>
            <a:r>
              <a:rPr lang="nb-NO" altLang="x-none" dirty="0"/>
              <a:t> </a:t>
            </a:r>
            <a:r>
              <a:rPr lang="nb-NO" altLang="x-none" dirty="0" err="1"/>
              <a:t>predominates</a:t>
            </a:r>
            <a:r>
              <a:rPr lang="nb-NO" altLang="x-none" dirty="0"/>
              <a:t> -&gt; </a:t>
            </a:r>
            <a:r>
              <a:rPr lang="nb-NO" altLang="x-none" dirty="0" err="1"/>
              <a:t>energy</a:t>
            </a:r>
            <a:r>
              <a:rPr lang="nb-NO" altLang="x-none" dirty="0"/>
              <a:t> </a:t>
            </a:r>
            <a:r>
              <a:rPr lang="nb-NO" altLang="x-none" dirty="0" err="1"/>
              <a:t>barrier</a:t>
            </a:r>
            <a:r>
              <a:rPr lang="nb-NO" altLang="x-none" dirty="0"/>
              <a:t> = </a:t>
            </a:r>
            <a:r>
              <a:rPr lang="nb-NO" altLang="x-none" dirty="0" err="1"/>
              <a:t>difference</a:t>
            </a:r>
            <a:r>
              <a:rPr lang="nb-NO" altLang="x-none" dirty="0"/>
              <a:t> in </a:t>
            </a:r>
            <a:r>
              <a:rPr lang="nb-NO" altLang="x-none" dirty="0" err="1"/>
              <a:t>voltage</a:t>
            </a:r>
            <a:r>
              <a:rPr lang="nb-NO" altLang="x-none" dirty="0"/>
              <a:t> </a:t>
            </a:r>
            <a:r>
              <a:rPr lang="nb-NO" altLang="x-none" dirty="0" err="1"/>
              <a:t>between</a:t>
            </a:r>
            <a:r>
              <a:rPr lang="nb-NO" altLang="x-none" dirty="0"/>
              <a:t> </a:t>
            </a:r>
            <a:r>
              <a:rPr lang="nb-NO" altLang="x-none" dirty="0" err="1"/>
              <a:t>electrode</a:t>
            </a:r>
            <a:r>
              <a:rPr lang="nb-NO" altLang="x-none" dirty="0"/>
              <a:t> and </a:t>
            </a:r>
            <a:r>
              <a:rPr lang="nb-NO" altLang="x-none" dirty="0" err="1"/>
              <a:t>electrolyte</a:t>
            </a:r>
            <a:endParaRPr lang="nb-NO" altLang="x-none" dirty="0"/>
          </a:p>
          <a:p>
            <a:pPr marL="228600" indent="-228600">
              <a:defRPr/>
            </a:pPr>
            <a:r>
              <a:rPr lang="nb-NO" altLang="x-none" dirty="0"/>
              <a:t>All </a:t>
            </a:r>
            <a:r>
              <a:rPr lang="nb-NO" altLang="x-none" dirty="0" err="1"/>
              <a:t>three</a:t>
            </a:r>
            <a:r>
              <a:rPr lang="nb-NO" altLang="x-none" dirty="0"/>
              <a:t> </a:t>
            </a:r>
            <a:r>
              <a:rPr lang="nb-NO" altLang="x-none" dirty="0" err="1"/>
              <a:t>mechanisms</a:t>
            </a:r>
            <a:r>
              <a:rPr lang="nb-NO" altLang="x-none" dirty="0"/>
              <a:t> </a:t>
            </a:r>
            <a:r>
              <a:rPr lang="nb-NO" altLang="x-none" dirty="0" err="1"/>
              <a:t>are</a:t>
            </a:r>
            <a:r>
              <a:rPr lang="nb-NO" altLang="x-none" dirty="0"/>
              <a:t> additive</a:t>
            </a:r>
          </a:p>
          <a:p>
            <a:pPr marL="228600" indent="-228600">
              <a:defRPr/>
            </a:pPr>
            <a:endParaRPr lang="nb-NO" altLang="x-none" dirty="0"/>
          </a:p>
          <a:p>
            <a:pPr marL="228600" indent="-228600">
              <a:defRPr/>
            </a:pPr>
            <a:r>
              <a:rPr lang="nb-NO" altLang="x-none" dirty="0" err="1"/>
              <a:t>Theoretically</a:t>
            </a:r>
            <a:r>
              <a:rPr lang="nb-NO" altLang="x-none" dirty="0"/>
              <a:t> </a:t>
            </a:r>
            <a:r>
              <a:rPr lang="nb-NO" altLang="x-none" dirty="0" err="1"/>
              <a:t>two</a:t>
            </a:r>
            <a:r>
              <a:rPr lang="nb-NO" altLang="x-none" dirty="0"/>
              <a:t> types </a:t>
            </a:r>
            <a:r>
              <a:rPr lang="nb-NO" altLang="x-none" dirty="0" err="1"/>
              <a:t>of</a:t>
            </a:r>
            <a:r>
              <a:rPr lang="nb-NO" altLang="x-none" dirty="0"/>
              <a:t> </a:t>
            </a:r>
            <a:r>
              <a:rPr lang="nb-NO" altLang="x-none" dirty="0" err="1"/>
              <a:t>electrodes</a:t>
            </a:r>
            <a:r>
              <a:rPr lang="nb-NO" altLang="x-none" dirty="0"/>
              <a:t>: </a:t>
            </a:r>
            <a:r>
              <a:rPr lang="nb-NO" altLang="x-none" dirty="0" err="1"/>
              <a:t>Perfectly</a:t>
            </a:r>
            <a:r>
              <a:rPr lang="nb-NO" altLang="x-none" dirty="0"/>
              <a:t> </a:t>
            </a:r>
            <a:r>
              <a:rPr lang="nb-NO" altLang="x-none" dirty="0" err="1"/>
              <a:t>polarizable</a:t>
            </a:r>
            <a:r>
              <a:rPr lang="nb-NO" altLang="x-none" dirty="0"/>
              <a:t> and </a:t>
            </a:r>
            <a:r>
              <a:rPr lang="nb-NO" altLang="x-none" dirty="0" err="1"/>
              <a:t>perfectly</a:t>
            </a:r>
            <a:r>
              <a:rPr lang="nb-NO" altLang="x-none" dirty="0"/>
              <a:t> non-</a:t>
            </a:r>
            <a:r>
              <a:rPr lang="nb-NO" altLang="x-none" dirty="0" err="1"/>
              <a:t>polarizable</a:t>
            </a:r>
            <a:endParaRPr lang="nb-NO" altLang="x-none" dirty="0"/>
          </a:p>
          <a:p>
            <a:pPr marL="228600" indent="-228600">
              <a:defRPr/>
            </a:pPr>
            <a:r>
              <a:rPr lang="nb-NO" altLang="x-none" dirty="0"/>
              <a:t>PP: </a:t>
            </a:r>
            <a:r>
              <a:rPr lang="nb-NO" altLang="x-none" dirty="0" err="1"/>
              <a:t>no</a:t>
            </a:r>
            <a:r>
              <a:rPr lang="nb-NO" altLang="x-none" dirty="0"/>
              <a:t> </a:t>
            </a:r>
            <a:r>
              <a:rPr lang="nb-NO" altLang="x-none" dirty="0" err="1"/>
              <a:t>actual</a:t>
            </a:r>
            <a:r>
              <a:rPr lang="nb-NO" altLang="x-none" dirty="0"/>
              <a:t> charge cross </a:t>
            </a:r>
            <a:r>
              <a:rPr lang="nb-NO" altLang="x-none" dirty="0" err="1"/>
              <a:t>electrode</a:t>
            </a:r>
            <a:r>
              <a:rPr lang="nb-NO" altLang="x-none" dirty="0"/>
              <a:t> </a:t>
            </a:r>
            <a:r>
              <a:rPr lang="nb-NO" altLang="x-none" dirty="0" err="1"/>
              <a:t>electrolyte</a:t>
            </a:r>
            <a:r>
              <a:rPr lang="nb-NO" altLang="x-none" dirty="0"/>
              <a:t> </a:t>
            </a:r>
            <a:r>
              <a:rPr lang="nb-NO" altLang="x-none" dirty="0" err="1"/>
              <a:t>interface</a:t>
            </a:r>
            <a:r>
              <a:rPr lang="nb-NO" altLang="x-none" dirty="0"/>
              <a:t> </a:t>
            </a:r>
            <a:r>
              <a:rPr lang="nb-NO" altLang="x-none" dirty="0" err="1"/>
              <a:t>when</a:t>
            </a:r>
            <a:r>
              <a:rPr lang="nb-NO" altLang="x-none" dirty="0"/>
              <a:t> </a:t>
            </a:r>
            <a:r>
              <a:rPr lang="nb-NO" altLang="x-none" dirty="0" err="1"/>
              <a:t>current</a:t>
            </a:r>
            <a:r>
              <a:rPr lang="nb-NO" altLang="x-none" dirty="0"/>
              <a:t> </a:t>
            </a:r>
            <a:r>
              <a:rPr lang="nb-NO" altLang="x-none" dirty="0" err="1"/>
              <a:t>applied</a:t>
            </a:r>
            <a:r>
              <a:rPr lang="nb-NO" altLang="x-none" dirty="0"/>
              <a:t>. (</a:t>
            </a:r>
            <a:r>
              <a:rPr lang="nb-NO" altLang="x-none" dirty="0" err="1"/>
              <a:t>Behaves</a:t>
            </a:r>
            <a:r>
              <a:rPr lang="nb-NO" altLang="x-none" dirty="0"/>
              <a:t> as a </a:t>
            </a:r>
            <a:r>
              <a:rPr lang="nb-NO" altLang="x-none" dirty="0" err="1"/>
              <a:t>capacitor</a:t>
            </a:r>
            <a:r>
              <a:rPr lang="nb-NO" altLang="x-none" dirty="0"/>
              <a:t>) (</a:t>
            </a:r>
            <a:r>
              <a:rPr lang="nb-NO" altLang="x-none" dirty="0" err="1"/>
              <a:t>Platium</a:t>
            </a:r>
            <a:r>
              <a:rPr lang="nb-NO" altLang="x-none" dirty="0"/>
              <a:t>, noble metals)</a:t>
            </a:r>
          </a:p>
          <a:p>
            <a:pPr marL="228600" indent="-228600">
              <a:defRPr/>
            </a:pPr>
            <a:r>
              <a:rPr lang="nb-NO" altLang="x-none" dirty="0"/>
              <a:t>PNP: </a:t>
            </a:r>
            <a:r>
              <a:rPr lang="nb-NO" altLang="x-none" dirty="0" err="1"/>
              <a:t>Current</a:t>
            </a:r>
            <a:r>
              <a:rPr lang="nb-NO" altLang="x-none" dirty="0"/>
              <a:t> passing </a:t>
            </a:r>
            <a:r>
              <a:rPr lang="nb-NO" altLang="x-none" dirty="0" err="1"/>
              <a:t>freely</a:t>
            </a:r>
            <a:r>
              <a:rPr lang="nb-NO" altLang="x-none" dirty="0"/>
              <a:t> </a:t>
            </a:r>
            <a:r>
              <a:rPr lang="nb-NO" altLang="x-none" dirty="0" err="1"/>
              <a:t>across</a:t>
            </a:r>
            <a:r>
              <a:rPr lang="nb-NO" altLang="x-none" dirty="0"/>
              <a:t> </a:t>
            </a:r>
            <a:r>
              <a:rPr lang="nb-NO" altLang="x-none" dirty="0" err="1"/>
              <a:t>electrode-electrolyte</a:t>
            </a:r>
            <a:r>
              <a:rPr lang="nb-NO" altLang="x-none" dirty="0"/>
              <a:t> </a:t>
            </a:r>
            <a:r>
              <a:rPr lang="nb-NO" altLang="x-none" dirty="0" err="1"/>
              <a:t>interface</a:t>
            </a:r>
            <a:r>
              <a:rPr lang="nb-NO" altLang="x-none" dirty="0"/>
              <a:t> (Ag/</a:t>
            </a:r>
            <a:r>
              <a:rPr lang="nb-NO" altLang="x-none" dirty="0" err="1"/>
              <a:t>Agcl</a:t>
            </a:r>
            <a:r>
              <a:rPr lang="nb-NO" altLang="x-none" dirty="0"/>
              <a:t>, </a:t>
            </a:r>
            <a:r>
              <a:rPr lang="nb-NO" altLang="x-none" dirty="0" err="1"/>
              <a:t>slightly</a:t>
            </a:r>
            <a:r>
              <a:rPr lang="nb-NO" altLang="x-none" dirty="0"/>
              <a:t> soluble in water = stable)</a:t>
            </a:r>
          </a:p>
        </p:txBody>
      </p:sp>
    </p:spTree>
    <p:extLst>
      <p:ext uri="{BB962C8B-B14F-4D97-AF65-F5344CB8AC3E}">
        <p14:creationId xmlns:p14="http://schemas.microsoft.com/office/powerpoint/2010/main" val="23900096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a:extLst>
              <a:ext uri="{FF2B5EF4-FFF2-40B4-BE49-F238E27FC236}">
                <a16:creationId xmlns:a16="http://schemas.microsoft.com/office/drawing/2014/main" id="{AAE2BF49-E900-8342-8D48-22AACF5DFA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2" name="Notes Placeholder 2">
            <a:extLst>
              <a:ext uri="{FF2B5EF4-FFF2-40B4-BE49-F238E27FC236}">
                <a16:creationId xmlns:a16="http://schemas.microsoft.com/office/drawing/2014/main" id="{85D008CE-0023-0D42-B750-413EA2AC6BA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nb-NO">
              <a:ea typeface="ＭＳ Ｐゴシック" panose="020B0600070205080204" pitchFamily="34" charset="-128"/>
            </a:endParaRPr>
          </a:p>
        </p:txBody>
      </p:sp>
    </p:spTree>
    <p:extLst>
      <p:ext uri="{BB962C8B-B14F-4D97-AF65-F5344CB8AC3E}">
        <p14:creationId xmlns:p14="http://schemas.microsoft.com/office/powerpoint/2010/main" val="17163343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Ion-pump</a:t>
            </a:r>
          </a:p>
          <a:p>
            <a:r>
              <a:rPr lang="nb-NO" dirty="0"/>
              <a:t>Nerve-</a:t>
            </a:r>
            <a:r>
              <a:rPr lang="nb-NO" dirty="0" err="1"/>
              <a:t>cells</a:t>
            </a:r>
            <a:r>
              <a:rPr lang="nb-NO" baseline="0" dirty="0"/>
              <a:t> and </a:t>
            </a:r>
            <a:r>
              <a:rPr lang="nb-NO" baseline="0" dirty="0" err="1"/>
              <a:t>heart-cells</a:t>
            </a:r>
            <a:endParaRPr lang="nb-NO" baseline="0" dirty="0"/>
          </a:p>
          <a:p>
            <a:r>
              <a:rPr lang="nb-NO" baseline="0" dirty="0" err="1"/>
              <a:t>Voltage</a:t>
            </a:r>
            <a:r>
              <a:rPr lang="nb-NO" baseline="0" dirty="0"/>
              <a:t> </a:t>
            </a:r>
            <a:r>
              <a:rPr lang="nb-NO" baseline="0" dirty="0" err="1"/>
              <a:t>controlled</a:t>
            </a:r>
            <a:r>
              <a:rPr lang="nb-NO" baseline="0" dirty="0"/>
              <a:t> gates</a:t>
            </a:r>
          </a:p>
          <a:p>
            <a:r>
              <a:rPr lang="nb-NO" baseline="0" dirty="0" err="1"/>
              <a:t>Delayed</a:t>
            </a:r>
            <a:r>
              <a:rPr lang="nb-NO" baseline="0" dirty="0"/>
              <a:t> K+ gates </a:t>
            </a:r>
            <a:r>
              <a:rPr lang="nb-NO" baseline="0" dirty="0" err="1"/>
              <a:t>both</a:t>
            </a:r>
            <a:r>
              <a:rPr lang="nb-NO" baseline="0" dirty="0"/>
              <a:t> </a:t>
            </a:r>
            <a:r>
              <a:rPr lang="nb-NO" baseline="0" dirty="0" err="1"/>
              <a:t>opening</a:t>
            </a:r>
            <a:r>
              <a:rPr lang="nb-NO" baseline="0" dirty="0"/>
              <a:t> and </a:t>
            </a:r>
            <a:r>
              <a:rPr lang="nb-NO" baseline="0" dirty="0" err="1"/>
              <a:t>closing</a:t>
            </a:r>
            <a:endParaRPr lang="nb-NO" dirty="0"/>
          </a:p>
        </p:txBody>
      </p:sp>
    </p:spTree>
    <p:extLst>
      <p:ext uri="{BB962C8B-B14F-4D97-AF65-F5344CB8AC3E}">
        <p14:creationId xmlns:p14="http://schemas.microsoft.com/office/powerpoint/2010/main" val="32076083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Squid</a:t>
            </a:r>
            <a:r>
              <a:rPr lang="nb-NO" dirty="0"/>
              <a:t> = blekksprut, </a:t>
            </a:r>
            <a:r>
              <a:rPr lang="nb-NO" dirty="0" err="1"/>
              <a:t>Octopus</a:t>
            </a:r>
            <a:r>
              <a:rPr lang="nb-NO" dirty="0"/>
              <a:t> = 8-armet</a:t>
            </a:r>
          </a:p>
          <a:p>
            <a:r>
              <a:rPr lang="nb-NO" dirty="0" err="1"/>
              <a:t>Adequate</a:t>
            </a:r>
            <a:r>
              <a:rPr lang="nb-NO" dirty="0"/>
              <a:t> stimulus, </a:t>
            </a:r>
            <a:r>
              <a:rPr lang="nb-NO" dirty="0" err="1"/>
              <a:t>treshold</a:t>
            </a:r>
            <a:r>
              <a:rPr lang="nb-NO" baseline="0" dirty="0"/>
              <a:t> </a:t>
            </a:r>
            <a:r>
              <a:rPr lang="nb-NO" baseline="0" dirty="0" err="1"/>
              <a:t>potential</a:t>
            </a:r>
            <a:endParaRPr lang="nb-NO" baseline="0" dirty="0"/>
          </a:p>
          <a:p>
            <a:r>
              <a:rPr lang="nb-NO" baseline="0" dirty="0"/>
              <a:t>All or none, </a:t>
            </a:r>
            <a:r>
              <a:rPr lang="nb-NO" baseline="0" dirty="0" err="1"/>
              <a:t>duration</a:t>
            </a:r>
            <a:r>
              <a:rPr lang="nb-NO" baseline="0" dirty="0"/>
              <a:t> 1 ms</a:t>
            </a:r>
            <a:endParaRPr lang="nb-NO" dirty="0"/>
          </a:p>
        </p:txBody>
      </p:sp>
    </p:spTree>
    <p:extLst>
      <p:ext uri="{BB962C8B-B14F-4D97-AF65-F5344CB8AC3E}">
        <p14:creationId xmlns:p14="http://schemas.microsoft.com/office/powerpoint/2010/main" val="16053421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Intercalated</a:t>
            </a:r>
            <a:r>
              <a:rPr lang="nb-NO" baseline="0" dirty="0"/>
              <a:t> </a:t>
            </a:r>
            <a:r>
              <a:rPr lang="nb-NO" baseline="0" dirty="0" err="1"/>
              <a:t>disc</a:t>
            </a:r>
            <a:endParaRPr lang="nb-NO" dirty="0"/>
          </a:p>
        </p:txBody>
      </p:sp>
    </p:spTree>
    <p:extLst>
      <p:ext uri="{BB962C8B-B14F-4D97-AF65-F5344CB8AC3E}">
        <p14:creationId xmlns:p14="http://schemas.microsoft.com/office/powerpoint/2010/main" val="30544500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Removing the connection between the limb being measured and the central terminal = augmented</a:t>
            </a:r>
            <a:r>
              <a:rPr lang="en-GB" baseline="0" dirty="0"/>
              <a:t> leads</a:t>
            </a:r>
            <a:endParaRPr lang="en-GB" dirty="0"/>
          </a:p>
        </p:txBody>
      </p:sp>
    </p:spTree>
    <p:extLst>
      <p:ext uri="{BB962C8B-B14F-4D97-AF65-F5344CB8AC3E}">
        <p14:creationId xmlns:p14="http://schemas.microsoft.com/office/powerpoint/2010/main" val="25524153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a:extLst>
              <a:ext uri="{FF2B5EF4-FFF2-40B4-BE49-F238E27FC236}">
                <a16:creationId xmlns:a16="http://schemas.microsoft.com/office/drawing/2014/main" id="{93A792B8-2C69-3B47-96F1-EF75F4C278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4" name="Notes Placeholder 2">
            <a:extLst>
              <a:ext uri="{FF2B5EF4-FFF2-40B4-BE49-F238E27FC236}">
                <a16:creationId xmlns:a16="http://schemas.microsoft.com/office/drawing/2014/main" id="{30D069EC-2D4D-7342-9FFF-B5C3FB7430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nb-NO" dirty="0">
                <a:ea typeface="ＭＳ Ｐゴシック" panose="020B0600070205080204" pitchFamily="34" charset="-128"/>
              </a:rPr>
              <a:t>The term "lead" in electrocardiography refers to the 12 different vectors along which the heart's depolarization is measured and recorded. There are a total of six </a:t>
            </a:r>
            <a:r>
              <a:rPr lang="en-GB" altLang="nb-NO" i="1" dirty="0">
                <a:ea typeface="ＭＳ Ｐゴシック" panose="020B0600070205080204" pitchFamily="34" charset="-128"/>
              </a:rPr>
              <a:t>limb leads</a:t>
            </a:r>
            <a:r>
              <a:rPr lang="en-GB" altLang="nb-NO" dirty="0">
                <a:ea typeface="ＭＳ Ｐゴシック" panose="020B0600070205080204" pitchFamily="34" charset="-128"/>
              </a:rPr>
              <a:t> and </a:t>
            </a:r>
            <a:r>
              <a:rPr lang="en-GB" altLang="nb-NO" i="1" dirty="0">
                <a:ea typeface="ＭＳ Ｐゴシック" panose="020B0600070205080204" pitchFamily="34" charset="-128"/>
              </a:rPr>
              <a:t>augmented limb leads</a:t>
            </a:r>
            <a:r>
              <a:rPr lang="en-GB" altLang="nb-NO" dirty="0">
                <a:ea typeface="ＭＳ Ｐゴシック" panose="020B0600070205080204" pitchFamily="34" charset="-128"/>
              </a:rPr>
              <a:t> arranged like spokes of a wheel in the coronal plane (vertical) and six </a:t>
            </a:r>
            <a:r>
              <a:rPr lang="en-GB" altLang="nb-NO" i="1" dirty="0">
                <a:ea typeface="ＭＳ Ｐゴシック" panose="020B0600070205080204" pitchFamily="34" charset="-128"/>
              </a:rPr>
              <a:t>precordial leads</a:t>
            </a:r>
            <a:r>
              <a:rPr lang="en-GB" altLang="nb-NO" dirty="0">
                <a:ea typeface="ＭＳ Ｐゴシック" panose="020B0600070205080204" pitchFamily="34" charset="-128"/>
              </a:rPr>
              <a:t> that lie on the perpendicular transverse plane (horizontal). In medical settings, the term </a:t>
            </a:r>
            <a:r>
              <a:rPr lang="en-GB" altLang="nb-NO" i="1" dirty="0">
                <a:ea typeface="ＭＳ Ｐゴシック" panose="020B0600070205080204" pitchFamily="34" charset="-128"/>
              </a:rPr>
              <a:t>leads</a:t>
            </a:r>
            <a:r>
              <a:rPr lang="en-GB" altLang="nb-NO" dirty="0">
                <a:ea typeface="ＭＳ Ｐゴシック" panose="020B0600070205080204" pitchFamily="34" charset="-128"/>
              </a:rPr>
              <a:t> is also sometimes used to refer to the ten electrodes themselves, although this is not technically a correct usage of the term.</a:t>
            </a:r>
          </a:p>
          <a:p>
            <a:r>
              <a:rPr lang="en-GB" altLang="nb-NO" dirty="0">
                <a:ea typeface="ＭＳ Ｐゴシック" panose="020B0600070205080204" pitchFamily="34" charset="-128"/>
              </a:rPr>
              <a:t>Each of these leads represents the electrical potential difference between two points. For each lead, the positive pole is one of the ten electrodes. In </a:t>
            </a:r>
            <a:r>
              <a:rPr lang="en-GB" altLang="nb-NO" i="1" dirty="0">
                <a:ea typeface="ＭＳ Ｐゴシック" panose="020B0600070205080204" pitchFamily="34" charset="-128"/>
              </a:rPr>
              <a:t>bipolar</a:t>
            </a:r>
            <a:r>
              <a:rPr lang="en-GB" altLang="nb-NO" dirty="0">
                <a:ea typeface="ＭＳ Ｐゴシック" panose="020B0600070205080204" pitchFamily="34" charset="-128"/>
              </a:rPr>
              <a:t> leads, the negative pole is a different one of the electrodes, while in </a:t>
            </a:r>
            <a:r>
              <a:rPr lang="en-GB" altLang="nb-NO" i="1" dirty="0">
                <a:ea typeface="ＭＳ Ｐゴシック" panose="020B0600070205080204" pitchFamily="34" charset="-128"/>
              </a:rPr>
              <a:t>unipolar</a:t>
            </a:r>
            <a:r>
              <a:rPr lang="en-GB" altLang="nb-NO" dirty="0">
                <a:ea typeface="ＭＳ Ｐゴシック" panose="020B0600070205080204" pitchFamily="34" charset="-128"/>
              </a:rPr>
              <a:t> leads, the negative pole is a composite pole known as </a:t>
            </a:r>
            <a:r>
              <a:rPr lang="en-GB" altLang="nb-NO" i="1" dirty="0">
                <a:ea typeface="ＭＳ Ｐゴシック" panose="020B0600070205080204" pitchFamily="34" charset="-128"/>
              </a:rPr>
              <a:t>Wilson's central terminal</a:t>
            </a:r>
            <a:r>
              <a:rPr lang="en-GB" altLang="nb-NO" dirty="0">
                <a:ea typeface="ＭＳ Ｐゴシック" panose="020B0600070205080204" pitchFamily="34" charset="-128"/>
              </a:rPr>
              <a:t>.[20] Wilson's central terminal V</a:t>
            </a:r>
            <a:r>
              <a:rPr lang="en-GB" altLang="nb-NO" baseline="-25000" dirty="0">
                <a:ea typeface="ＭＳ Ｐゴシック" panose="020B0600070205080204" pitchFamily="34" charset="-128"/>
              </a:rPr>
              <a:t>W</a:t>
            </a:r>
            <a:r>
              <a:rPr lang="en-GB" altLang="nb-NO" dirty="0">
                <a:ea typeface="ＭＳ Ｐゴシック" panose="020B0600070205080204" pitchFamily="34" charset="-128"/>
              </a:rPr>
              <a:t> is produced by averaging the measurements from the electrodes RA, LA, and LL to give an average potential across the body:</a:t>
            </a:r>
          </a:p>
          <a:p>
            <a:endParaRPr lang="en-GB" altLang="nb-NO" dirty="0">
              <a:ea typeface="ＭＳ Ｐゴシック" panose="020B0600070205080204" pitchFamily="34" charset="-128"/>
            </a:endParaRPr>
          </a:p>
          <a:p>
            <a:r>
              <a:rPr lang="en-GB" altLang="nb-NO" dirty="0">
                <a:ea typeface="ＭＳ Ｐゴシック" panose="020B0600070205080204" pitchFamily="34" charset="-128"/>
              </a:rPr>
              <a:t>In a 12-lead ECG, all leads except the limb leads are unipolar (</a:t>
            </a:r>
            <a:r>
              <a:rPr lang="en-GB" altLang="nb-NO" dirty="0" err="1">
                <a:ea typeface="ＭＳ Ｐゴシック" panose="020B0600070205080204" pitchFamily="34" charset="-128"/>
              </a:rPr>
              <a:t>aVR</a:t>
            </a:r>
            <a:r>
              <a:rPr lang="en-GB" altLang="nb-NO" dirty="0">
                <a:ea typeface="ＭＳ Ｐゴシック" panose="020B0600070205080204" pitchFamily="34" charset="-128"/>
              </a:rPr>
              <a:t>, </a:t>
            </a:r>
            <a:r>
              <a:rPr lang="en-GB" altLang="nb-NO" dirty="0" err="1">
                <a:ea typeface="ＭＳ Ｐゴシック" panose="020B0600070205080204" pitchFamily="34" charset="-128"/>
              </a:rPr>
              <a:t>aVL</a:t>
            </a:r>
            <a:r>
              <a:rPr lang="en-GB" altLang="nb-NO" dirty="0">
                <a:ea typeface="ＭＳ Ｐゴシック" panose="020B0600070205080204" pitchFamily="34" charset="-128"/>
              </a:rPr>
              <a:t>, </a:t>
            </a:r>
            <a:r>
              <a:rPr lang="en-GB" altLang="nb-NO" dirty="0" err="1">
                <a:ea typeface="ＭＳ Ｐゴシック" panose="020B0600070205080204" pitchFamily="34" charset="-128"/>
              </a:rPr>
              <a:t>aVF</a:t>
            </a:r>
            <a:r>
              <a:rPr lang="en-GB" altLang="nb-NO" dirty="0">
                <a:ea typeface="ＭＳ Ｐゴシック" panose="020B0600070205080204" pitchFamily="34" charset="-128"/>
              </a:rPr>
              <a:t>, V</a:t>
            </a:r>
            <a:r>
              <a:rPr lang="en-GB" altLang="nb-NO" baseline="-25000" dirty="0">
                <a:ea typeface="ＭＳ Ｐゴシック" panose="020B0600070205080204" pitchFamily="34" charset="-128"/>
              </a:rPr>
              <a:t>1</a:t>
            </a:r>
            <a:r>
              <a:rPr lang="en-GB" altLang="nb-NO" dirty="0">
                <a:ea typeface="ＭＳ Ｐゴシック" panose="020B0600070205080204" pitchFamily="34" charset="-128"/>
              </a:rPr>
              <a:t>, V</a:t>
            </a:r>
            <a:r>
              <a:rPr lang="en-GB" altLang="nb-NO" baseline="-25000" dirty="0">
                <a:ea typeface="ＭＳ Ｐゴシック" panose="020B0600070205080204" pitchFamily="34" charset="-128"/>
              </a:rPr>
              <a:t>2</a:t>
            </a:r>
            <a:r>
              <a:rPr lang="en-GB" altLang="nb-NO" dirty="0">
                <a:ea typeface="ＭＳ Ｐゴシック" panose="020B0600070205080204" pitchFamily="34" charset="-128"/>
              </a:rPr>
              <a:t>, V</a:t>
            </a:r>
            <a:r>
              <a:rPr lang="en-GB" altLang="nb-NO" baseline="-25000" dirty="0">
                <a:ea typeface="ＭＳ Ｐゴシック" panose="020B0600070205080204" pitchFamily="34" charset="-128"/>
              </a:rPr>
              <a:t>3</a:t>
            </a:r>
            <a:r>
              <a:rPr lang="en-GB" altLang="nb-NO" dirty="0">
                <a:ea typeface="ＭＳ Ｐゴシック" panose="020B0600070205080204" pitchFamily="34" charset="-128"/>
              </a:rPr>
              <a:t>, V</a:t>
            </a:r>
            <a:r>
              <a:rPr lang="en-GB" altLang="nb-NO" baseline="-25000" dirty="0">
                <a:ea typeface="ＭＳ Ｐゴシック" panose="020B0600070205080204" pitchFamily="34" charset="-128"/>
              </a:rPr>
              <a:t>4</a:t>
            </a:r>
            <a:r>
              <a:rPr lang="en-GB" altLang="nb-NO" dirty="0">
                <a:ea typeface="ＭＳ Ｐゴシック" panose="020B0600070205080204" pitchFamily="34" charset="-128"/>
              </a:rPr>
              <a:t>, V</a:t>
            </a:r>
            <a:r>
              <a:rPr lang="en-GB" altLang="nb-NO" baseline="-25000" dirty="0">
                <a:ea typeface="ＭＳ Ｐゴシック" panose="020B0600070205080204" pitchFamily="34" charset="-128"/>
              </a:rPr>
              <a:t>5</a:t>
            </a:r>
            <a:r>
              <a:rPr lang="en-GB" altLang="nb-NO" dirty="0">
                <a:ea typeface="ＭＳ Ｐゴシック" panose="020B0600070205080204" pitchFamily="34" charset="-128"/>
              </a:rPr>
              <a:t>, and V</a:t>
            </a:r>
            <a:r>
              <a:rPr lang="en-GB" altLang="nb-NO" baseline="-25000" dirty="0">
                <a:ea typeface="ＭＳ Ｐゴシック" panose="020B0600070205080204" pitchFamily="34" charset="-128"/>
              </a:rPr>
              <a:t>6</a:t>
            </a:r>
            <a:r>
              <a:rPr lang="en-GB" altLang="nb-NO" dirty="0">
                <a:ea typeface="ＭＳ Ｐゴシック" panose="020B0600070205080204" pitchFamily="34" charset="-128"/>
              </a:rPr>
              <a:t>)</a:t>
            </a:r>
          </a:p>
        </p:txBody>
      </p:sp>
    </p:spTree>
    <p:extLst>
      <p:ext uri="{BB962C8B-B14F-4D97-AF65-F5344CB8AC3E}">
        <p14:creationId xmlns:p14="http://schemas.microsoft.com/office/powerpoint/2010/main" val="4560451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CMV</a:t>
            </a:r>
            <a:r>
              <a:rPr lang="nb-NO" baseline="0" dirty="0"/>
              <a:t> </a:t>
            </a:r>
            <a:r>
              <a:rPr lang="mr-IN" baseline="0" dirty="0"/>
              <a:t>–</a:t>
            </a:r>
            <a:r>
              <a:rPr lang="nb-NO" baseline="0" dirty="0"/>
              <a:t> 20 Vol</a:t>
            </a:r>
            <a:endParaRPr lang="nb-NO" dirty="0"/>
          </a:p>
        </p:txBody>
      </p:sp>
    </p:spTree>
    <p:extLst>
      <p:ext uri="{BB962C8B-B14F-4D97-AF65-F5344CB8AC3E}">
        <p14:creationId xmlns:p14="http://schemas.microsoft.com/office/powerpoint/2010/main" val="37983506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Electrode</a:t>
            </a:r>
            <a:r>
              <a:rPr lang="nb-NO" dirty="0"/>
              <a:t> offset up</a:t>
            </a:r>
            <a:r>
              <a:rPr lang="nb-NO" baseline="0" dirty="0"/>
              <a:t> to 0,3V, to </a:t>
            </a:r>
            <a:r>
              <a:rPr lang="nb-NO" baseline="0" dirty="0" err="1"/>
              <a:t>prevent</a:t>
            </a:r>
            <a:r>
              <a:rPr lang="nb-NO" baseline="0" dirty="0"/>
              <a:t> </a:t>
            </a:r>
            <a:r>
              <a:rPr lang="nb-NO" baseline="0" dirty="0" err="1"/>
              <a:t>saturation</a:t>
            </a:r>
            <a:r>
              <a:rPr lang="nb-NO" baseline="0" dirty="0"/>
              <a:t> </a:t>
            </a:r>
            <a:r>
              <a:rPr lang="nb-NO" baseline="0" dirty="0" err="1"/>
              <a:t>only</a:t>
            </a:r>
            <a:r>
              <a:rPr lang="nb-NO" baseline="0" dirty="0"/>
              <a:t> </a:t>
            </a:r>
            <a:r>
              <a:rPr lang="nb-NO" baseline="0" dirty="0" err="1"/>
              <a:t>gain</a:t>
            </a:r>
            <a:r>
              <a:rPr lang="nb-NO" baseline="0" dirty="0"/>
              <a:t> </a:t>
            </a:r>
            <a:r>
              <a:rPr lang="nb-NO" baseline="0" dirty="0" err="1"/>
              <a:t>of</a:t>
            </a:r>
            <a:r>
              <a:rPr lang="nb-NO" baseline="0" dirty="0"/>
              <a:t> 25</a:t>
            </a:r>
          </a:p>
          <a:p>
            <a:r>
              <a:rPr lang="nb-NO" baseline="0" dirty="0" err="1"/>
              <a:t>Polarization</a:t>
            </a:r>
            <a:r>
              <a:rPr lang="nb-NO" baseline="0" dirty="0"/>
              <a:t> </a:t>
            </a:r>
            <a:r>
              <a:rPr lang="nb-NO" baseline="0" dirty="0" err="1"/>
              <a:t>overpotential</a:t>
            </a:r>
            <a:r>
              <a:rPr lang="nb-NO" baseline="0" dirty="0"/>
              <a:t> -&gt; </a:t>
            </a:r>
            <a:r>
              <a:rPr lang="nb-NO" baseline="0" dirty="0" err="1"/>
              <a:t>large</a:t>
            </a:r>
            <a:r>
              <a:rPr lang="nb-NO" baseline="0" dirty="0"/>
              <a:t> dc  offset </a:t>
            </a:r>
            <a:r>
              <a:rPr lang="nb-NO" baseline="0" dirty="0" err="1"/>
              <a:t>voltage</a:t>
            </a:r>
            <a:endParaRPr lang="nb-NO" dirty="0"/>
          </a:p>
        </p:txBody>
      </p:sp>
    </p:spTree>
    <p:extLst>
      <p:ext uri="{BB962C8B-B14F-4D97-AF65-F5344CB8AC3E}">
        <p14:creationId xmlns:p14="http://schemas.microsoft.com/office/powerpoint/2010/main" val="165690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Dyspnea</a:t>
            </a:r>
            <a:r>
              <a:rPr lang="en-GB" baseline="0" dirty="0"/>
              <a:t> = breathing difficulties</a:t>
            </a:r>
          </a:p>
          <a:p>
            <a:r>
              <a:rPr lang="en-GB" baseline="0" dirty="0"/>
              <a:t>PND = Attacks of severe shortness of breath that awakens the patient</a:t>
            </a:r>
          </a:p>
          <a:p>
            <a:r>
              <a:rPr lang="en-GB" baseline="0" dirty="0"/>
              <a:t>Bruit = Noise</a:t>
            </a:r>
            <a:r>
              <a:rPr lang="en-GB" baseline="0"/>
              <a:t>, bouldering</a:t>
            </a:r>
            <a:endParaRPr lang="en-GB"/>
          </a:p>
        </p:txBody>
      </p:sp>
    </p:spTree>
    <p:extLst>
      <p:ext uri="{BB962C8B-B14F-4D97-AF65-F5344CB8AC3E}">
        <p14:creationId xmlns:p14="http://schemas.microsoft.com/office/powerpoint/2010/main" val="26614969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Temperaturavhengighet</a:t>
            </a:r>
            <a:r>
              <a:rPr lang="en-GB" dirty="0"/>
              <a:t>, la en </a:t>
            </a:r>
            <a:r>
              <a:rPr lang="en-GB" dirty="0" err="1"/>
              <a:t>være</a:t>
            </a:r>
            <a:r>
              <a:rPr lang="en-GB" dirty="0"/>
              <a:t> </a:t>
            </a:r>
            <a:r>
              <a:rPr lang="en-GB" dirty="0" err="1"/>
              <a:t>løs</a:t>
            </a:r>
            <a:r>
              <a:rPr lang="en-GB" dirty="0"/>
              <a:t>. Wheatstone </a:t>
            </a:r>
            <a:r>
              <a:rPr lang="en-GB" dirty="0" err="1"/>
              <a:t>har</a:t>
            </a:r>
            <a:r>
              <a:rPr lang="en-GB" dirty="0"/>
              <a:t> </a:t>
            </a:r>
            <a:r>
              <a:rPr lang="en-GB" dirty="0" err="1"/>
              <a:t>innebygget</a:t>
            </a:r>
            <a:r>
              <a:rPr lang="en-GB" dirty="0"/>
              <a:t> </a:t>
            </a:r>
            <a:r>
              <a:rPr lang="en-GB" dirty="0" err="1"/>
              <a:t>temperaturkompensasjon</a:t>
            </a:r>
            <a:endParaRPr lang="en-GB" dirty="0"/>
          </a:p>
          <a:p>
            <a:r>
              <a:rPr lang="en-GB" dirty="0"/>
              <a:t>Fire</a:t>
            </a:r>
            <a:r>
              <a:rPr lang="en-GB" baseline="0" dirty="0"/>
              <a:t> gangers </a:t>
            </a:r>
            <a:r>
              <a:rPr lang="en-GB" baseline="0" dirty="0" err="1"/>
              <a:t>forsterkning</a:t>
            </a:r>
            <a:r>
              <a:rPr lang="en-GB" baseline="0" dirty="0"/>
              <a:t>. </a:t>
            </a:r>
          </a:p>
          <a:p>
            <a:r>
              <a:rPr lang="en-GB" baseline="0" dirty="0" err="1"/>
              <a:t>Tidligere</a:t>
            </a:r>
            <a:r>
              <a:rPr lang="en-GB" baseline="0" dirty="0"/>
              <a:t> </a:t>
            </a:r>
            <a:r>
              <a:rPr lang="en-GB" baseline="0" dirty="0" err="1"/>
              <a:t>brukt</a:t>
            </a:r>
            <a:r>
              <a:rPr lang="en-GB" baseline="0" dirty="0"/>
              <a:t> for </a:t>
            </a:r>
            <a:r>
              <a:rPr lang="en-GB" baseline="0" dirty="0" err="1"/>
              <a:t>å</a:t>
            </a:r>
            <a:r>
              <a:rPr lang="en-GB" baseline="0" dirty="0"/>
              <a:t> </a:t>
            </a:r>
            <a:r>
              <a:rPr lang="en-GB" baseline="0" dirty="0" err="1"/>
              <a:t>finne</a:t>
            </a:r>
            <a:r>
              <a:rPr lang="en-GB" baseline="0" dirty="0"/>
              <a:t> </a:t>
            </a:r>
            <a:r>
              <a:rPr lang="en-GB" baseline="0" dirty="0" err="1"/>
              <a:t>ukjent</a:t>
            </a:r>
            <a:r>
              <a:rPr lang="en-GB" baseline="0" dirty="0"/>
              <a:t> </a:t>
            </a:r>
            <a:r>
              <a:rPr lang="en-GB" baseline="0" dirty="0" err="1"/>
              <a:t>motstand</a:t>
            </a:r>
            <a:r>
              <a:rPr lang="en-GB" baseline="0" dirty="0"/>
              <a:t>, </a:t>
            </a:r>
            <a:r>
              <a:rPr lang="en-GB" baseline="0" dirty="0" err="1"/>
              <a:t>nå</a:t>
            </a:r>
            <a:r>
              <a:rPr lang="en-GB" baseline="0" dirty="0"/>
              <a:t> </a:t>
            </a:r>
            <a:r>
              <a:rPr lang="en-GB" baseline="0" dirty="0" err="1"/>
              <a:t>brukt</a:t>
            </a:r>
            <a:r>
              <a:rPr lang="en-GB" baseline="0" dirty="0"/>
              <a:t> for </a:t>
            </a:r>
            <a:r>
              <a:rPr lang="en-GB" baseline="0" dirty="0" err="1"/>
              <a:t>å</a:t>
            </a:r>
            <a:r>
              <a:rPr lang="en-GB" baseline="0" dirty="0"/>
              <a:t> </a:t>
            </a:r>
            <a:r>
              <a:rPr lang="en-GB" baseline="0" dirty="0" err="1"/>
              <a:t>måle</a:t>
            </a:r>
            <a:r>
              <a:rPr lang="en-GB" baseline="0" dirty="0"/>
              <a:t> </a:t>
            </a:r>
            <a:r>
              <a:rPr lang="en-GB" baseline="0" dirty="0" err="1"/>
              <a:t>milli</a:t>
            </a:r>
            <a:r>
              <a:rPr lang="en-GB" baseline="0" dirty="0"/>
              <a:t>-ohm </a:t>
            </a:r>
            <a:r>
              <a:rPr lang="en-GB" baseline="0" dirty="0" err="1"/>
              <a:t>motstander</a:t>
            </a:r>
            <a:endParaRPr lang="en-GB" dirty="0"/>
          </a:p>
        </p:txBody>
      </p:sp>
    </p:spTree>
    <p:extLst>
      <p:ext uri="{BB962C8B-B14F-4D97-AF65-F5344CB8AC3E}">
        <p14:creationId xmlns:p14="http://schemas.microsoft.com/office/powerpoint/2010/main" val="26746321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Frequency</a:t>
            </a:r>
            <a:r>
              <a:rPr lang="nb-NO" dirty="0"/>
              <a:t> </a:t>
            </a:r>
            <a:r>
              <a:rPr lang="nb-NO" dirty="0" err="1"/>
              <a:t>response</a:t>
            </a:r>
            <a:endParaRPr lang="nb-NO" dirty="0"/>
          </a:p>
          <a:p>
            <a:r>
              <a:rPr lang="nb-NO" dirty="0" err="1"/>
              <a:t>Higher</a:t>
            </a:r>
            <a:r>
              <a:rPr lang="nb-NO" dirty="0"/>
              <a:t> damping </a:t>
            </a:r>
            <a:r>
              <a:rPr lang="nb-NO" dirty="0" err="1"/>
              <a:t>coefficient</a:t>
            </a:r>
            <a:r>
              <a:rPr lang="nb-NO" dirty="0"/>
              <a:t> = </a:t>
            </a:r>
            <a:r>
              <a:rPr lang="nb-NO" dirty="0" err="1"/>
              <a:t>higher</a:t>
            </a:r>
            <a:r>
              <a:rPr lang="nb-NO" dirty="0"/>
              <a:t> damping </a:t>
            </a:r>
            <a:r>
              <a:rPr lang="nb-NO" dirty="0" err="1"/>
              <a:t>of</a:t>
            </a:r>
            <a:r>
              <a:rPr lang="nb-NO" dirty="0"/>
              <a:t> </a:t>
            </a:r>
            <a:r>
              <a:rPr lang="nb-NO" dirty="0" err="1"/>
              <a:t>the</a:t>
            </a:r>
            <a:r>
              <a:rPr lang="nb-NO" dirty="0"/>
              <a:t> </a:t>
            </a:r>
            <a:r>
              <a:rPr lang="nb-NO" dirty="0" err="1"/>
              <a:t>pressure</a:t>
            </a:r>
            <a:r>
              <a:rPr lang="nb-NO" dirty="0"/>
              <a:t> signa</a:t>
            </a:r>
          </a:p>
          <a:p>
            <a:r>
              <a:rPr lang="nb-NO" dirty="0" err="1"/>
              <a:t>Lowering</a:t>
            </a:r>
            <a:r>
              <a:rPr lang="nb-NO" dirty="0"/>
              <a:t> </a:t>
            </a:r>
            <a:r>
              <a:rPr lang="nb-NO" dirty="0" err="1"/>
              <a:t>of</a:t>
            </a:r>
            <a:r>
              <a:rPr lang="nb-NO" dirty="0"/>
              <a:t> </a:t>
            </a:r>
            <a:r>
              <a:rPr lang="nb-NO" dirty="0" err="1"/>
              <a:t>fn</a:t>
            </a:r>
            <a:r>
              <a:rPr lang="nb-NO" dirty="0"/>
              <a:t> = </a:t>
            </a:r>
            <a:r>
              <a:rPr lang="nb-NO" dirty="0" err="1"/>
              <a:t>distortion</a:t>
            </a:r>
            <a:r>
              <a:rPr lang="nb-NO" dirty="0"/>
              <a:t> problems </a:t>
            </a:r>
            <a:r>
              <a:rPr lang="nb-NO" dirty="0" err="1"/>
              <a:t>with</a:t>
            </a:r>
            <a:r>
              <a:rPr lang="nb-NO" dirty="0"/>
              <a:t> </a:t>
            </a:r>
            <a:r>
              <a:rPr lang="nb-NO" dirty="0" err="1"/>
              <a:t>higher</a:t>
            </a:r>
            <a:r>
              <a:rPr lang="nb-NO" dirty="0"/>
              <a:t> </a:t>
            </a:r>
            <a:r>
              <a:rPr lang="nb-NO" dirty="0" err="1"/>
              <a:t>harmonics</a:t>
            </a:r>
            <a:r>
              <a:rPr lang="nb-NO" dirty="0"/>
              <a:t> </a:t>
            </a:r>
            <a:r>
              <a:rPr lang="nb-NO" dirty="0" err="1"/>
              <a:t>of</a:t>
            </a:r>
            <a:r>
              <a:rPr lang="nb-NO" dirty="0"/>
              <a:t> </a:t>
            </a:r>
            <a:r>
              <a:rPr lang="nb-NO" dirty="0" err="1"/>
              <a:t>the</a:t>
            </a:r>
            <a:r>
              <a:rPr lang="nb-NO" dirty="0"/>
              <a:t> </a:t>
            </a:r>
            <a:r>
              <a:rPr lang="nb-NO" dirty="0" err="1"/>
              <a:t>blood</a:t>
            </a:r>
            <a:r>
              <a:rPr lang="nb-NO" dirty="0"/>
              <a:t> </a:t>
            </a:r>
            <a:r>
              <a:rPr lang="nb-NO" dirty="0" err="1"/>
              <a:t>pressure</a:t>
            </a:r>
            <a:r>
              <a:rPr lang="nb-NO" dirty="0"/>
              <a:t> </a:t>
            </a:r>
            <a:r>
              <a:rPr lang="nb-NO" dirty="0" err="1"/>
              <a:t>waveform</a:t>
            </a:r>
            <a:endParaRPr lang="nb-NO" dirty="0"/>
          </a:p>
          <a:p>
            <a:endParaRPr lang="en-GB" dirty="0"/>
          </a:p>
        </p:txBody>
      </p:sp>
    </p:spTree>
    <p:extLst>
      <p:ext uri="{BB962C8B-B14F-4D97-AF65-F5344CB8AC3E}">
        <p14:creationId xmlns:p14="http://schemas.microsoft.com/office/powerpoint/2010/main" val="32794000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117554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Transmit</a:t>
            </a:r>
            <a:r>
              <a:rPr lang="nb-NO" dirty="0"/>
              <a:t> </a:t>
            </a:r>
            <a:r>
              <a:rPr lang="nb-NO" dirty="0" err="1"/>
              <a:t>heart</a:t>
            </a:r>
            <a:r>
              <a:rPr lang="nb-NO" dirty="0"/>
              <a:t> sounds from </a:t>
            </a:r>
            <a:r>
              <a:rPr lang="nb-NO" dirty="0" err="1"/>
              <a:t>the</a:t>
            </a:r>
            <a:r>
              <a:rPr lang="nb-NO" dirty="0"/>
              <a:t> </a:t>
            </a:r>
            <a:r>
              <a:rPr lang="nb-NO" dirty="0" err="1"/>
              <a:t>chest</a:t>
            </a:r>
            <a:r>
              <a:rPr lang="nb-NO" dirty="0"/>
              <a:t> </a:t>
            </a:r>
            <a:r>
              <a:rPr lang="nb-NO" dirty="0" err="1"/>
              <a:t>wall</a:t>
            </a:r>
            <a:r>
              <a:rPr lang="nb-NO" dirty="0"/>
              <a:t> to </a:t>
            </a:r>
            <a:r>
              <a:rPr lang="nb-NO" dirty="0" err="1"/>
              <a:t>the</a:t>
            </a:r>
            <a:r>
              <a:rPr lang="nb-NO" dirty="0"/>
              <a:t> human </a:t>
            </a:r>
            <a:r>
              <a:rPr lang="nb-NO" dirty="0" err="1"/>
              <a:t>ear</a:t>
            </a:r>
            <a:endParaRPr lang="nb-NO" dirty="0"/>
          </a:p>
          <a:p>
            <a:r>
              <a:rPr lang="nb-NO" dirty="0" err="1"/>
              <a:t>Amplifies</a:t>
            </a:r>
            <a:r>
              <a:rPr lang="nb-NO" dirty="0"/>
              <a:t> sound due to a </a:t>
            </a:r>
            <a:r>
              <a:rPr lang="nb-NO" dirty="0" err="1"/>
              <a:t>standing-vawe</a:t>
            </a:r>
            <a:r>
              <a:rPr lang="nb-NO" dirty="0"/>
              <a:t> </a:t>
            </a:r>
            <a:r>
              <a:rPr lang="nb-NO" dirty="0" err="1"/>
              <a:t>phenomenon</a:t>
            </a:r>
            <a:r>
              <a:rPr lang="nb-NO" dirty="0"/>
              <a:t> </a:t>
            </a:r>
            <a:r>
              <a:rPr lang="nb-NO" dirty="0" err="1"/>
              <a:t>that</a:t>
            </a:r>
            <a:r>
              <a:rPr lang="nb-NO" dirty="0"/>
              <a:t> </a:t>
            </a:r>
            <a:r>
              <a:rPr lang="nb-NO" dirty="0" err="1"/>
              <a:t>occurs</a:t>
            </a:r>
            <a:r>
              <a:rPr lang="nb-NO" dirty="0"/>
              <a:t> </a:t>
            </a:r>
            <a:r>
              <a:rPr lang="nb-NO" dirty="0" err="1"/>
              <a:t>every</a:t>
            </a:r>
            <a:r>
              <a:rPr lang="nb-NO" dirty="0"/>
              <a:t> quarter </a:t>
            </a:r>
            <a:r>
              <a:rPr lang="nb-NO" dirty="0" err="1"/>
              <a:t>wavelengths</a:t>
            </a:r>
            <a:r>
              <a:rPr lang="nb-NO" dirty="0"/>
              <a:t> </a:t>
            </a:r>
            <a:r>
              <a:rPr lang="nb-NO" dirty="0" err="1"/>
              <a:t>of</a:t>
            </a:r>
            <a:r>
              <a:rPr lang="nb-NO" dirty="0"/>
              <a:t> </a:t>
            </a:r>
            <a:r>
              <a:rPr lang="nb-NO" dirty="0" err="1"/>
              <a:t>the</a:t>
            </a:r>
            <a:r>
              <a:rPr lang="nb-NO" dirty="0"/>
              <a:t> sound.</a:t>
            </a:r>
          </a:p>
          <a:p>
            <a:r>
              <a:rPr lang="nb-NO" dirty="0" err="1"/>
              <a:t>Uneven</a:t>
            </a:r>
            <a:r>
              <a:rPr lang="nb-NO" dirty="0"/>
              <a:t> </a:t>
            </a:r>
            <a:r>
              <a:rPr lang="nb-NO" dirty="0" err="1"/>
              <a:t>frequency</a:t>
            </a:r>
            <a:r>
              <a:rPr lang="nb-NO" dirty="0"/>
              <a:t> </a:t>
            </a:r>
            <a:r>
              <a:rPr lang="nb-NO" dirty="0" err="1"/>
              <a:t>response</a:t>
            </a:r>
            <a:r>
              <a:rPr lang="nb-NO" dirty="0"/>
              <a:t> </a:t>
            </a:r>
            <a:r>
              <a:rPr lang="nb-NO" dirty="0" err="1"/>
              <a:t>curve</a:t>
            </a:r>
            <a:r>
              <a:rPr lang="nb-NO" dirty="0"/>
              <a:t> </a:t>
            </a:r>
            <a:r>
              <a:rPr lang="nb-NO" dirty="0" err="1"/>
              <a:t>with</a:t>
            </a:r>
            <a:r>
              <a:rPr lang="nb-NO" dirty="0"/>
              <a:t> </a:t>
            </a:r>
            <a:r>
              <a:rPr lang="nb-NO" dirty="0" err="1"/>
              <a:t>many</a:t>
            </a:r>
            <a:r>
              <a:rPr lang="nb-NO" dirty="0"/>
              <a:t> </a:t>
            </a:r>
            <a:r>
              <a:rPr lang="nb-NO" dirty="0" err="1"/>
              <a:t>resonance</a:t>
            </a:r>
            <a:r>
              <a:rPr lang="nb-NO" dirty="0"/>
              <a:t> </a:t>
            </a:r>
            <a:r>
              <a:rPr lang="nb-NO" dirty="0" err="1"/>
              <a:t>peaks</a:t>
            </a:r>
            <a:endParaRPr lang="nb-NO" dirty="0"/>
          </a:p>
          <a:p>
            <a:r>
              <a:rPr lang="nb-NO" dirty="0"/>
              <a:t>Critical sounds </a:t>
            </a:r>
            <a:r>
              <a:rPr lang="nb-NO" dirty="0" err="1"/>
              <a:t>may</a:t>
            </a:r>
            <a:r>
              <a:rPr lang="nb-NO" dirty="0"/>
              <a:t> be lost by an </a:t>
            </a:r>
            <a:r>
              <a:rPr lang="nb-NO" dirty="0" err="1"/>
              <a:t>attenuation</a:t>
            </a:r>
            <a:r>
              <a:rPr lang="nb-NO" dirty="0"/>
              <a:t> as </a:t>
            </a:r>
            <a:r>
              <a:rPr lang="nb-NO" dirty="0" err="1"/>
              <a:t>little</a:t>
            </a:r>
            <a:r>
              <a:rPr lang="nb-NO" dirty="0"/>
              <a:t> as 3dB</a:t>
            </a:r>
          </a:p>
          <a:p>
            <a:endParaRPr lang="nb-NO" dirty="0"/>
          </a:p>
          <a:p>
            <a:r>
              <a:rPr lang="nb-NO" dirty="0"/>
              <a:t>Electronic </a:t>
            </a:r>
            <a:r>
              <a:rPr lang="nb-NO" dirty="0" err="1"/>
              <a:t>stethoscopes</a:t>
            </a:r>
            <a:r>
              <a:rPr lang="nb-NO" dirty="0"/>
              <a:t> have </a:t>
            </a:r>
            <a:r>
              <a:rPr lang="nb-NO" dirty="0" err="1"/>
              <a:t>flopped</a:t>
            </a:r>
            <a:r>
              <a:rPr lang="nb-NO" dirty="0"/>
              <a:t> =&gt; </a:t>
            </a:r>
            <a:r>
              <a:rPr lang="nb-NO" dirty="0" err="1"/>
              <a:t>physicians</a:t>
            </a:r>
            <a:r>
              <a:rPr lang="nb-NO" dirty="0"/>
              <a:t> </a:t>
            </a:r>
            <a:r>
              <a:rPr lang="nb-NO" dirty="0" err="1"/>
              <a:t>are</a:t>
            </a:r>
            <a:r>
              <a:rPr lang="nb-NO" dirty="0"/>
              <a:t> </a:t>
            </a:r>
            <a:r>
              <a:rPr lang="nb-NO" dirty="0" err="1"/>
              <a:t>unfamiliar</a:t>
            </a:r>
            <a:r>
              <a:rPr lang="nb-NO" dirty="0"/>
              <a:t> </a:t>
            </a:r>
            <a:r>
              <a:rPr lang="nb-NO" dirty="0" err="1"/>
              <a:t>with</a:t>
            </a:r>
            <a:r>
              <a:rPr lang="nb-NO" dirty="0"/>
              <a:t> </a:t>
            </a:r>
            <a:r>
              <a:rPr lang="nb-NO" dirty="0" err="1"/>
              <a:t>the</a:t>
            </a:r>
            <a:r>
              <a:rPr lang="nb-NO" dirty="0"/>
              <a:t> sounds</a:t>
            </a:r>
          </a:p>
          <a:p>
            <a:pPr>
              <a:buFont typeface="Arial" charset="0"/>
              <a:buNone/>
            </a:pPr>
            <a:endParaRPr lang="nb-NO" dirty="0"/>
          </a:p>
          <a:p>
            <a:endParaRPr lang="en-GB" dirty="0"/>
          </a:p>
        </p:txBody>
      </p:sp>
    </p:spTree>
    <p:extLst>
      <p:ext uri="{BB962C8B-B14F-4D97-AF65-F5344CB8AC3E}">
        <p14:creationId xmlns:p14="http://schemas.microsoft.com/office/powerpoint/2010/main" val="11220334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Auscultation</a:t>
            </a:r>
            <a:r>
              <a:rPr lang="nb-NO" dirty="0"/>
              <a:t> </a:t>
            </a:r>
            <a:r>
              <a:rPr lang="nb-NO" dirty="0" err="1"/>
              <a:t>of</a:t>
            </a:r>
            <a:r>
              <a:rPr lang="nb-NO" dirty="0"/>
              <a:t> </a:t>
            </a:r>
            <a:r>
              <a:rPr lang="nb-NO" dirty="0" err="1"/>
              <a:t>the</a:t>
            </a:r>
            <a:r>
              <a:rPr lang="nb-NO" dirty="0"/>
              <a:t> </a:t>
            </a:r>
            <a:r>
              <a:rPr lang="nb-NO" dirty="0" err="1"/>
              <a:t>heart</a:t>
            </a:r>
            <a:r>
              <a:rPr lang="nb-NO" dirty="0"/>
              <a:t> = </a:t>
            </a:r>
            <a:r>
              <a:rPr lang="nb-NO" dirty="0" err="1"/>
              <a:t>valuable</a:t>
            </a:r>
            <a:r>
              <a:rPr lang="nb-NO" dirty="0"/>
              <a:t> </a:t>
            </a:r>
            <a:r>
              <a:rPr lang="nb-NO" dirty="0" err="1"/>
              <a:t>information</a:t>
            </a:r>
            <a:endParaRPr lang="nb-NO" dirty="0"/>
          </a:p>
          <a:p>
            <a:r>
              <a:rPr lang="nb-NO" dirty="0" err="1"/>
              <a:t>Relationship</a:t>
            </a:r>
            <a:r>
              <a:rPr lang="nb-NO" dirty="0"/>
              <a:t> </a:t>
            </a:r>
            <a:r>
              <a:rPr lang="nb-NO" dirty="0" err="1"/>
              <a:t>between</a:t>
            </a:r>
            <a:r>
              <a:rPr lang="nb-NO" dirty="0"/>
              <a:t> </a:t>
            </a:r>
            <a:r>
              <a:rPr lang="nb-NO" dirty="0" err="1"/>
              <a:t>heart</a:t>
            </a:r>
            <a:r>
              <a:rPr lang="nb-NO" dirty="0"/>
              <a:t> sounds and </a:t>
            </a:r>
            <a:r>
              <a:rPr lang="nb-NO" dirty="0" err="1"/>
              <a:t>mechanical</a:t>
            </a:r>
            <a:r>
              <a:rPr lang="nb-NO" dirty="0"/>
              <a:t> and </a:t>
            </a:r>
            <a:r>
              <a:rPr lang="nb-NO" dirty="0" err="1"/>
              <a:t>electric</a:t>
            </a:r>
            <a:r>
              <a:rPr lang="nb-NO" dirty="0"/>
              <a:t> </a:t>
            </a:r>
            <a:r>
              <a:rPr lang="nb-NO" dirty="0" err="1"/>
              <a:t>events</a:t>
            </a:r>
            <a:r>
              <a:rPr lang="nb-NO" dirty="0"/>
              <a:t> </a:t>
            </a:r>
            <a:r>
              <a:rPr lang="nb-NO" dirty="0" err="1"/>
              <a:t>of</a:t>
            </a:r>
            <a:r>
              <a:rPr lang="nb-NO" dirty="0"/>
              <a:t> </a:t>
            </a:r>
            <a:r>
              <a:rPr lang="nb-NO" dirty="0" err="1"/>
              <a:t>the</a:t>
            </a:r>
            <a:r>
              <a:rPr lang="nb-NO" dirty="0"/>
              <a:t> </a:t>
            </a:r>
            <a:r>
              <a:rPr lang="nb-NO" dirty="0" err="1"/>
              <a:t>cardiac</a:t>
            </a:r>
            <a:r>
              <a:rPr lang="nb-NO" dirty="0"/>
              <a:t> </a:t>
            </a:r>
            <a:r>
              <a:rPr lang="nb-NO" dirty="0" err="1"/>
              <a:t>cycle</a:t>
            </a:r>
            <a:r>
              <a:rPr lang="nb-NO" dirty="0"/>
              <a:t> = </a:t>
            </a:r>
            <a:r>
              <a:rPr lang="nb-NO" dirty="0" err="1"/>
              <a:t>phonocardiography</a:t>
            </a:r>
            <a:endParaRPr lang="nb-NO" dirty="0"/>
          </a:p>
          <a:p>
            <a:r>
              <a:rPr lang="nb-NO" dirty="0" err="1"/>
              <a:t>We</a:t>
            </a:r>
            <a:r>
              <a:rPr lang="nb-NO" dirty="0"/>
              <a:t> </a:t>
            </a:r>
            <a:r>
              <a:rPr lang="nb-NO" dirty="0" err="1"/>
              <a:t>don’t</a:t>
            </a:r>
            <a:r>
              <a:rPr lang="nb-NO" dirty="0"/>
              <a:t> </a:t>
            </a:r>
            <a:r>
              <a:rPr lang="nb-NO" dirty="0" err="1"/>
              <a:t>know</a:t>
            </a:r>
            <a:r>
              <a:rPr lang="nb-NO" dirty="0"/>
              <a:t> </a:t>
            </a:r>
            <a:r>
              <a:rPr lang="nb-NO" dirty="0" err="1"/>
              <a:t>exactly</a:t>
            </a:r>
            <a:r>
              <a:rPr lang="nb-NO" dirty="0"/>
              <a:t> </a:t>
            </a:r>
            <a:r>
              <a:rPr lang="nb-NO" dirty="0" err="1"/>
              <a:t>the</a:t>
            </a:r>
            <a:r>
              <a:rPr lang="nb-NO" dirty="0"/>
              <a:t> </a:t>
            </a:r>
            <a:r>
              <a:rPr lang="nb-NO" dirty="0" err="1"/>
              <a:t>origin</a:t>
            </a:r>
            <a:r>
              <a:rPr lang="nb-NO" dirty="0"/>
              <a:t> </a:t>
            </a:r>
            <a:r>
              <a:rPr lang="nb-NO" dirty="0" err="1"/>
              <a:t>of</a:t>
            </a:r>
            <a:r>
              <a:rPr lang="nb-NO" dirty="0"/>
              <a:t> </a:t>
            </a:r>
            <a:r>
              <a:rPr lang="nb-NO" dirty="0" err="1"/>
              <a:t>heart</a:t>
            </a:r>
            <a:r>
              <a:rPr lang="nb-NO" dirty="0"/>
              <a:t> sounds</a:t>
            </a:r>
          </a:p>
          <a:p>
            <a:endParaRPr lang="nb-NO" dirty="0"/>
          </a:p>
          <a:p>
            <a:pPr>
              <a:buFont typeface="Arial" charset="0"/>
              <a:buAutoNum type="arabicPeriod"/>
            </a:pPr>
            <a:r>
              <a:rPr lang="nb-NO" dirty="0" err="1"/>
              <a:t>Movement</a:t>
            </a:r>
            <a:r>
              <a:rPr lang="nb-NO" dirty="0"/>
              <a:t> </a:t>
            </a:r>
            <a:r>
              <a:rPr lang="nb-NO" dirty="0" err="1"/>
              <a:t>of</a:t>
            </a:r>
            <a:r>
              <a:rPr lang="nb-NO" dirty="0"/>
              <a:t> </a:t>
            </a:r>
            <a:r>
              <a:rPr lang="nb-NO" dirty="0" err="1"/>
              <a:t>blood</a:t>
            </a:r>
            <a:r>
              <a:rPr lang="nb-NO" dirty="0"/>
              <a:t> during </a:t>
            </a:r>
            <a:r>
              <a:rPr lang="nb-NO" dirty="0" err="1"/>
              <a:t>ventricular</a:t>
            </a:r>
            <a:r>
              <a:rPr lang="nb-NO" dirty="0"/>
              <a:t> systole. </a:t>
            </a:r>
            <a:r>
              <a:rPr lang="nb-NO" dirty="0" err="1"/>
              <a:t>Oscillations</a:t>
            </a:r>
            <a:r>
              <a:rPr lang="nb-NO" dirty="0"/>
              <a:t> </a:t>
            </a:r>
            <a:r>
              <a:rPr lang="nb-NO" dirty="0" err="1"/>
              <a:t>of</a:t>
            </a:r>
            <a:r>
              <a:rPr lang="nb-NO" dirty="0"/>
              <a:t> </a:t>
            </a:r>
            <a:r>
              <a:rPr lang="nb-NO" dirty="0" err="1"/>
              <a:t>blood</a:t>
            </a:r>
            <a:r>
              <a:rPr lang="nb-NO" dirty="0"/>
              <a:t> </a:t>
            </a:r>
            <a:r>
              <a:rPr lang="nb-NO" dirty="0" err="1"/>
              <a:t>between</a:t>
            </a:r>
            <a:r>
              <a:rPr lang="nb-NO" dirty="0"/>
              <a:t> </a:t>
            </a:r>
            <a:r>
              <a:rPr lang="nb-NO" dirty="0" err="1"/>
              <a:t>the</a:t>
            </a:r>
            <a:r>
              <a:rPr lang="nb-NO" dirty="0"/>
              <a:t> </a:t>
            </a:r>
            <a:r>
              <a:rPr lang="nb-NO" dirty="0" err="1"/>
              <a:t>descending</a:t>
            </a:r>
            <a:r>
              <a:rPr lang="nb-NO" dirty="0"/>
              <a:t> </a:t>
            </a:r>
            <a:r>
              <a:rPr lang="nb-NO" dirty="0" err="1"/>
              <a:t>root</a:t>
            </a:r>
            <a:r>
              <a:rPr lang="nb-NO" dirty="0"/>
              <a:t> </a:t>
            </a:r>
            <a:r>
              <a:rPr lang="nb-NO" dirty="0" err="1"/>
              <a:t>of</a:t>
            </a:r>
            <a:r>
              <a:rPr lang="nb-NO" dirty="0"/>
              <a:t> aorta and </a:t>
            </a:r>
            <a:r>
              <a:rPr lang="nb-NO" dirty="0" err="1"/>
              <a:t>ventricle</a:t>
            </a:r>
            <a:r>
              <a:rPr lang="nb-NO" dirty="0"/>
              <a:t> and </a:t>
            </a:r>
            <a:r>
              <a:rPr lang="nb-NO" dirty="0" err="1"/>
              <a:t>blood</a:t>
            </a:r>
            <a:r>
              <a:rPr lang="nb-NO" dirty="0"/>
              <a:t> </a:t>
            </a:r>
            <a:r>
              <a:rPr lang="nb-NO" dirty="0" err="1"/>
              <a:t>turbulence</a:t>
            </a:r>
            <a:r>
              <a:rPr lang="nb-NO" dirty="0"/>
              <a:t> at </a:t>
            </a:r>
            <a:r>
              <a:rPr lang="nb-NO" dirty="0" err="1"/>
              <a:t>the</a:t>
            </a:r>
            <a:r>
              <a:rPr lang="nb-NO" dirty="0"/>
              <a:t> </a:t>
            </a:r>
            <a:r>
              <a:rPr lang="nb-NO" dirty="0" err="1"/>
              <a:t>aortic</a:t>
            </a:r>
            <a:r>
              <a:rPr lang="nb-NO" dirty="0"/>
              <a:t> and </a:t>
            </a:r>
            <a:r>
              <a:rPr lang="nb-NO" dirty="0" err="1"/>
              <a:t>pulmonary</a:t>
            </a:r>
            <a:r>
              <a:rPr lang="nb-NO" dirty="0"/>
              <a:t> </a:t>
            </a:r>
            <a:r>
              <a:rPr lang="nb-NO" dirty="0" err="1"/>
              <a:t>valves</a:t>
            </a:r>
            <a:endParaRPr lang="nb-NO" dirty="0"/>
          </a:p>
          <a:p>
            <a:pPr>
              <a:buFont typeface="Arial" charset="0"/>
              <a:buAutoNum type="arabicPeriod"/>
            </a:pPr>
            <a:r>
              <a:rPr lang="nb-NO" dirty="0" err="1"/>
              <a:t>Low</a:t>
            </a:r>
            <a:r>
              <a:rPr lang="nb-NO" dirty="0"/>
              <a:t> </a:t>
            </a:r>
            <a:r>
              <a:rPr lang="nb-NO" dirty="0" err="1"/>
              <a:t>frequency</a:t>
            </a:r>
            <a:r>
              <a:rPr lang="nb-NO" dirty="0"/>
              <a:t> </a:t>
            </a:r>
            <a:r>
              <a:rPr lang="nb-NO" dirty="0" err="1"/>
              <a:t>vibration</a:t>
            </a:r>
            <a:r>
              <a:rPr lang="nb-NO" dirty="0"/>
              <a:t> </a:t>
            </a:r>
            <a:r>
              <a:rPr lang="nb-NO" dirty="0" err="1"/>
              <a:t>associated</a:t>
            </a:r>
            <a:r>
              <a:rPr lang="nb-NO" dirty="0"/>
              <a:t> </a:t>
            </a:r>
            <a:r>
              <a:rPr lang="nb-NO" dirty="0" err="1"/>
              <a:t>with</a:t>
            </a:r>
            <a:r>
              <a:rPr lang="nb-NO" dirty="0"/>
              <a:t> </a:t>
            </a:r>
            <a:r>
              <a:rPr lang="nb-NO" dirty="0" err="1"/>
              <a:t>the</a:t>
            </a:r>
            <a:r>
              <a:rPr lang="nb-NO" dirty="0"/>
              <a:t> </a:t>
            </a:r>
            <a:r>
              <a:rPr lang="nb-NO" dirty="0" err="1"/>
              <a:t>deceleration</a:t>
            </a:r>
            <a:r>
              <a:rPr lang="nb-NO" dirty="0"/>
              <a:t> and </a:t>
            </a:r>
            <a:r>
              <a:rPr lang="nb-NO" dirty="0" err="1"/>
              <a:t>reversal</a:t>
            </a:r>
            <a:r>
              <a:rPr lang="nb-NO" dirty="0"/>
              <a:t> </a:t>
            </a:r>
            <a:r>
              <a:rPr lang="nb-NO" dirty="0" err="1"/>
              <a:t>of</a:t>
            </a:r>
            <a:r>
              <a:rPr lang="nb-NO" dirty="0"/>
              <a:t> </a:t>
            </a:r>
            <a:r>
              <a:rPr lang="nb-NO" dirty="0" err="1"/>
              <a:t>flow</a:t>
            </a:r>
            <a:r>
              <a:rPr lang="nb-NO" dirty="0"/>
              <a:t> in </a:t>
            </a:r>
            <a:r>
              <a:rPr lang="nb-NO" dirty="0" err="1"/>
              <a:t>the</a:t>
            </a:r>
            <a:r>
              <a:rPr lang="nb-NO" dirty="0"/>
              <a:t> aorta and </a:t>
            </a:r>
            <a:r>
              <a:rPr lang="nb-NO" dirty="0" err="1"/>
              <a:t>pulmonary</a:t>
            </a:r>
            <a:r>
              <a:rPr lang="nb-NO" dirty="0"/>
              <a:t> </a:t>
            </a:r>
            <a:r>
              <a:rPr lang="nb-NO" dirty="0" err="1"/>
              <a:t>artery</a:t>
            </a:r>
            <a:r>
              <a:rPr lang="nb-NO" dirty="0"/>
              <a:t> and </a:t>
            </a:r>
            <a:r>
              <a:rPr lang="nb-NO" dirty="0" err="1"/>
              <a:t>closure</a:t>
            </a:r>
            <a:r>
              <a:rPr lang="nb-NO" dirty="0"/>
              <a:t> </a:t>
            </a:r>
            <a:r>
              <a:rPr lang="nb-NO" dirty="0" err="1"/>
              <a:t>of</a:t>
            </a:r>
            <a:r>
              <a:rPr lang="nb-NO" dirty="0"/>
              <a:t> </a:t>
            </a:r>
            <a:r>
              <a:rPr lang="nb-NO" dirty="0" err="1"/>
              <a:t>semilunar</a:t>
            </a:r>
            <a:r>
              <a:rPr lang="nb-NO" dirty="0"/>
              <a:t> </a:t>
            </a:r>
            <a:r>
              <a:rPr lang="nb-NO" dirty="0" err="1"/>
              <a:t>valves</a:t>
            </a:r>
            <a:endParaRPr lang="nb-NO" dirty="0"/>
          </a:p>
          <a:p>
            <a:pPr>
              <a:buFont typeface="Arial" charset="0"/>
              <a:buAutoNum type="arabicPeriod"/>
            </a:pPr>
            <a:r>
              <a:rPr lang="nb-NO" dirty="0" err="1"/>
              <a:t>Sudden</a:t>
            </a:r>
            <a:r>
              <a:rPr lang="nb-NO" dirty="0"/>
              <a:t> </a:t>
            </a:r>
            <a:r>
              <a:rPr lang="nb-NO" dirty="0" err="1"/>
              <a:t>termination</a:t>
            </a:r>
            <a:r>
              <a:rPr lang="nb-NO" dirty="0"/>
              <a:t> </a:t>
            </a:r>
            <a:r>
              <a:rPr lang="nb-NO" dirty="0" err="1"/>
              <a:t>of</a:t>
            </a:r>
            <a:r>
              <a:rPr lang="nb-NO" dirty="0"/>
              <a:t> </a:t>
            </a:r>
            <a:r>
              <a:rPr lang="nb-NO" dirty="0" err="1"/>
              <a:t>the</a:t>
            </a:r>
            <a:r>
              <a:rPr lang="nb-NO" dirty="0"/>
              <a:t> rapid </a:t>
            </a:r>
            <a:r>
              <a:rPr lang="nb-NO" dirty="0" err="1"/>
              <a:t>filling</a:t>
            </a:r>
            <a:r>
              <a:rPr lang="nb-NO" dirty="0"/>
              <a:t> </a:t>
            </a:r>
            <a:r>
              <a:rPr lang="nb-NO" dirty="0" err="1"/>
              <a:t>phase</a:t>
            </a:r>
            <a:r>
              <a:rPr lang="nb-NO" dirty="0"/>
              <a:t> </a:t>
            </a:r>
            <a:r>
              <a:rPr lang="nb-NO" dirty="0" err="1"/>
              <a:t>of</a:t>
            </a:r>
            <a:r>
              <a:rPr lang="nb-NO" dirty="0"/>
              <a:t> </a:t>
            </a:r>
            <a:r>
              <a:rPr lang="nb-NO" dirty="0" err="1"/>
              <a:t>the</a:t>
            </a:r>
            <a:r>
              <a:rPr lang="nb-NO" dirty="0"/>
              <a:t> </a:t>
            </a:r>
            <a:r>
              <a:rPr lang="nb-NO" dirty="0" err="1"/>
              <a:t>ventricles</a:t>
            </a:r>
            <a:r>
              <a:rPr lang="nb-NO" dirty="0"/>
              <a:t> from </a:t>
            </a:r>
            <a:r>
              <a:rPr lang="nb-NO" dirty="0" err="1"/>
              <a:t>the</a:t>
            </a:r>
            <a:r>
              <a:rPr lang="nb-NO" dirty="0"/>
              <a:t> atria and </a:t>
            </a:r>
            <a:r>
              <a:rPr lang="nb-NO" dirty="0" err="1"/>
              <a:t>the</a:t>
            </a:r>
            <a:r>
              <a:rPr lang="nb-NO" dirty="0"/>
              <a:t> </a:t>
            </a:r>
            <a:r>
              <a:rPr lang="nb-NO" dirty="0" err="1"/>
              <a:t>associated</a:t>
            </a:r>
            <a:r>
              <a:rPr lang="nb-NO" dirty="0"/>
              <a:t> </a:t>
            </a:r>
            <a:r>
              <a:rPr lang="nb-NO" dirty="0" err="1"/>
              <a:t>vibration</a:t>
            </a:r>
            <a:r>
              <a:rPr lang="nb-NO" dirty="0"/>
              <a:t> </a:t>
            </a:r>
            <a:r>
              <a:rPr lang="nb-NO" dirty="0" err="1"/>
              <a:t>of</a:t>
            </a:r>
            <a:r>
              <a:rPr lang="nb-NO" dirty="0"/>
              <a:t> </a:t>
            </a:r>
            <a:r>
              <a:rPr lang="nb-NO" dirty="0" err="1"/>
              <a:t>the</a:t>
            </a:r>
            <a:r>
              <a:rPr lang="nb-NO" dirty="0"/>
              <a:t> </a:t>
            </a:r>
            <a:r>
              <a:rPr lang="nb-NO" dirty="0" err="1"/>
              <a:t>ventricular</a:t>
            </a:r>
            <a:r>
              <a:rPr lang="nb-NO" dirty="0"/>
              <a:t> </a:t>
            </a:r>
            <a:r>
              <a:rPr lang="nb-NO" dirty="0" err="1"/>
              <a:t>muscle</a:t>
            </a:r>
            <a:r>
              <a:rPr lang="nb-NO" dirty="0"/>
              <a:t> </a:t>
            </a:r>
            <a:r>
              <a:rPr lang="nb-NO" dirty="0" err="1"/>
              <a:t>walls</a:t>
            </a:r>
            <a:r>
              <a:rPr lang="nb-NO" dirty="0"/>
              <a:t> </a:t>
            </a:r>
            <a:r>
              <a:rPr lang="nb-NO" dirty="0" err="1"/>
              <a:t>which</a:t>
            </a:r>
            <a:r>
              <a:rPr lang="nb-NO" dirty="0"/>
              <a:t> </a:t>
            </a:r>
            <a:r>
              <a:rPr lang="nb-NO" dirty="0" err="1"/>
              <a:t>are</a:t>
            </a:r>
            <a:r>
              <a:rPr lang="nb-NO" dirty="0"/>
              <a:t> </a:t>
            </a:r>
            <a:r>
              <a:rPr lang="nb-NO" dirty="0" err="1"/>
              <a:t>relaxed</a:t>
            </a:r>
            <a:endParaRPr lang="nb-NO" dirty="0"/>
          </a:p>
          <a:p>
            <a:pPr>
              <a:buFont typeface="Arial" charset="0"/>
              <a:buAutoNum type="arabicPeriod"/>
            </a:pPr>
            <a:r>
              <a:rPr lang="nb-NO" dirty="0"/>
              <a:t>Not </a:t>
            </a:r>
            <a:r>
              <a:rPr lang="nb-NO" dirty="0" err="1"/>
              <a:t>audible</a:t>
            </a:r>
            <a:r>
              <a:rPr lang="nb-NO" dirty="0"/>
              <a:t>, atria </a:t>
            </a:r>
            <a:r>
              <a:rPr lang="nb-NO" dirty="0" err="1"/>
              <a:t>contraction</a:t>
            </a:r>
            <a:endParaRPr lang="nb-NO" dirty="0"/>
          </a:p>
          <a:p>
            <a:pPr>
              <a:buFont typeface="Arial" charset="0"/>
              <a:buAutoNum type="arabicPeriod"/>
            </a:pPr>
            <a:endParaRPr lang="nb-NO" dirty="0"/>
          </a:p>
          <a:p>
            <a:pPr>
              <a:buFont typeface="Arial" charset="0"/>
              <a:buNone/>
            </a:pPr>
            <a:r>
              <a:rPr lang="nb-NO" dirty="0" err="1"/>
              <a:t>Murmurs</a:t>
            </a:r>
            <a:r>
              <a:rPr lang="nb-NO" dirty="0"/>
              <a:t>, </a:t>
            </a:r>
            <a:r>
              <a:rPr lang="nb-NO" dirty="0" err="1"/>
              <a:t>abnormal</a:t>
            </a:r>
            <a:r>
              <a:rPr lang="nb-NO" dirty="0"/>
              <a:t> = stenoses and </a:t>
            </a:r>
            <a:r>
              <a:rPr lang="nb-NO" dirty="0" err="1"/>
              <a:t>insufficiences</a:t>
            </a:r>
            <a:r>
              <a:rPr lang="nb-NO" dirty="0"/>
              <a:t> (</a:t>
            </a:r>
            <a:r>
              <a:rPr lang="nb-NO" dirty="0" err="1"/>
              <a:t>leaks</a:t>
            </a:r>
            <a:r>
              <a:rPr lang="nb-NO" dirty="0"/>
              <a:t>) at </a:t>
            </a:r>
            <a:r>
              <a:rPr lang="nb-NO" dirty="0" err="1"/>
              <a:t>the</a:t>
            </a:r>
            <a:r>
              <a:rPr lang="nb-NO" dirty="0"/>
              <a:t> </a:t>
            </a:r>
            <a:r>
              <a:rPr lang="nb-NO" dirty="0" err="1"/>
              <a:t>valves</a:t>
            </a:r>
            <a:endParaRPr lang="nb-NO" dirty="0"/>
          </a:p>
          <a:p>
            <a:pPr>
              <a:buFont typeface="Arial" charset="0"/>
              <a:buAutoNum type="arabicPeriod"/>
            </a:pPr>
            <a:endParaRPr lang="nb-NO" dirty="0"/>
          </a:p>
          <a:p>
            <a:endParaRPr lang="en-GB" dirty="0"/>
          </a:p>
        </p:txBody>
      </p:sp>
    </p:spTree>
    <p:extLst>
      <p:ext uri="{BB962C8B-B14F-4D97-AF65-F5344CB8AC3E}">
        <p14:creationId xmlns:p14="http://schemas.microsoft.com/office/powerpoint/2010/main" val="25776408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easure</a:t>
            </a:r>
            <a:r>
              <a:rPr lang="nb-NO" dirty="0"/>
              <a:t> amplitude </a:t>
            </a:r>
            <a:r>
              <a:rPr lang="nb-NO" dirty="0" err="1"/>
              <a:t>of</a:t>
            </a:r>
            <a:r>
              <a:rPr lang="nb-NO" dirty="0"/>
              <a:t> </a:t>
            </a:r>
            <a:r>
              <a:rPr lang="nb-NO" dirty="0" err="1"/>
              <a:t>oscillations</a:t>
            </a:r>
            <a:r>
              <a:rPr lang="nb-NO" dirty="0"/>
              <a:t> </a:t>
            </a:r>
            <a:r>
              <a:rPr lang="nb-NO" dirty="0" err="1"/>
              <a:t>created</a:t>
            </a:r>
            <a:r>
              <a:rPr lang="nb-NO" dirty="0"/>
              <a:t> by </a:t>
            </a:r>
            <a:r>
              <a:rPr lang="nb-NO" dirty="0" err="1"/>
              <a:t>expansion</a:t>
            </a:r>
            <a:r>
              <a:rPr lang="nb-NO" dirty="0"/>
              <a:t> </a:t>
            </a:r>
            <a:r>
              <a:rPr lang="nb-NO" dirty="0" err="1"/>
              <a:t>of</a:t>
            </a:r>
            <a:r>
              <a:rPr lang="nb-NO" dirty="0"/>
              <a:t> </a:t>
            </a:r>
            <a:r>
              <a:rPr lang="nb-NO" dirty="0" err="1"/>
              <a:t>the</a:t>
            </a:r>
            <a:r>
              <a:rPr lang="nb-NO" dirty="0"/>
              <a:t> </a:t>
            </a:r>
            <a:r>
              <a:rPr lang="nb-NO" dirty="0" err="1"/>
              <a:t>arterial</a:t>
            </a:r>
            <a:r>
              <a:rPr lang="nb-NO" dirty="0"/>
              <a:t> </a:t>
            </a:r>
            <a:r>
              <a:rPr lang="nb-NO" dirty="0" err="1"/>
              <a:t>wall</a:t>
            </a:r>
            <a:endParaRPr lang="nb-NO" dirty="0"/>
          </a:p>
          <a:p>
            <a:r>
              <a:rPr lang="nb-NO" dirty="0"/>
              <a:t>Maximum at </a:t>
            </a:r>
            <a:r>
              <a:rPr lang="nb-NO" dirty="0" err="1"/>
              <a:t>the</a:t>
            </a:r>
            <a:r>
              <a:rPr lang="nb-NO" dirty="0"/>
              <a:t> </a:t>
            </a:r>
            <a:r>
              <a:rPr lang="nb-NO" dirty="0" err="1"/>
              <a:t>mean</a:t>
            </a:r>
            <a:r>
              <a:rPr lang="nb-NO" dirty="0"/>
              <a:t> </a:t>
            </a:r>
            <a:r>
              <a:rPr lang="nb-NO" dirty="0" err="1"/>
              <a:t>pressure</a:t>
            </a:r>
            <a:endParaRPr lang="nb-NO" dirty="0"/>
          </a:p>
          <a:p>
            <a:r>
              <a:rPr lang="nb-NO" dirty="0" err="1"/>
              <a:t>Disadv</a:t>
            </a:r>
            <a:r>
              <a:rPr lang="nb-NO" dirty="0"/>
              <a:t>: No </a:t>
            </a:r>
            <a:r>
              <a:rPr lang="nb-NO" dirty="0" err="1"/>
              <a:t>clear</a:t>
            </a:r>
            <a:r>
              <a:rPr lang="nb-NO" dirty="0"/>
              <a:t> </a:t>
            </a:r>
            <a:r>
              <a:rPr lang="nb-NO" dirty="0" err="1"/>
              <a:t>transition</a:t>
            </a:r>
            <a:r>
              <a:rPr lang="nb-NO" dirty="0"/>
              <a:t> to </a:t>
            </a:r>
            <a:r>
              <a:rPr lang="nb-NO" dirty="0" err="1"/>
              <a:t>identify</a:t>
            </a:r>
            <a:r>
              <a:rPr lang="nb-NO" dirty="0"/>
              <a:t> </a:t>
            </a:r>
            <a:r>
              <a:rPr lang="nb-NO" dirty="0" err="1"/>
              <a:t>the</a:t>
            </a:r>
            <a:r>
              <a:rPr lang="nb-NO" dirty="0"/>
              <a:t> </a:t>
            </a:r>
            <a:r>
              <a:rPr lang="nb-NO" dirty="0" err="1"/>
              <a:t>diastolic</a:t>
            </a:r>
            <a:r>
              <a:rPr lang="nb-NO" dirty="0"/>
              <a:t> </a:t>
            </a:r>
            <a:r>
              <a:rPr lang="nb-NO" dirty="0" err="1"/>
              <a:t>pressure</a:t>
            </a:r>
            <a:r>
              <a:rPr lang="nb-NO" dirty="0"/>
              <a:t> =&gt; </a:t>
            </a:r>
            <a:r>
              <a:rPr lang="nb-NO" dirty="0" err="1"/>
              <a:t>algorithms</a:t>
            </a:r>
            <a:r>
              <a:rPr lang="nb-NO" dirty="0"/>
              <a:t> to </a:t>
            </a:r>
            <a:r>
              <a:rPr lang="nb-NO" dirty="0" err="1"/>
              <a:t>estimate</a:t>
            </a:r>
            <a:r>
              <a:rPr lang="nb-NO" dirty="0"/>
              <a:t> </a:t>
            </a:r>
            <a:r>
              <a:rPr lang="nb-NO" dirty="0" err="1"/>
              <a:t>diastolic</a:t>
            </a:r>
            <a:endParaRPr lang="nb-NO" dirty="0"/>
          </a:p>
          <a:p>
            <a:r>
              <a:rPr lang="nb-NO" dirty="0"/>
              <a:t>Adv: </a:t>
            </a:r>
            <a:r>
              <a:rPr lang="nb-NO" dirty="0" err="1"/>
              <a:t>Precise</a:t>
            </a:r>
            <a:r>
              <a:rPr lang="nb-NO" dirty="0"/>
              <a:t> </a:t>
            </a:r>
            <a:r>
              <a:rPr lang="nb-NO" dirty="0" err="1"/>
              <a:t>measurement</a:t>
            </a:r>
            <a:r>
              <a:rPr lang="nb-NO" dirty="0"/>
              <a:t> </a:t>
            </a:r>
            <a:r>
              <a:rPr lang="nb-NO" dirty="0" err="1"/>
              <a:t>of</a:t>
            </a:r>
            <a:r>
              <a:rPr lang="nb-NO" dirty="0"/>
              <a:t> </a:t>
            </a:r>
            <a:r>
              <a:rPr lang="nb-NO" dirty="0" err="1"/>
              <a:t>mean</a:t>
            </a:r>
            <a:r>
              <a:rPr lang="nb-NO" dirty="0"/>
              <a:t> </a:t>
            </a:r>
            <a:r>
              <a:rPr lang="nb-NO" dirty="0" err="1"/>
              <a:t>pressure</a:t>
            </a:r>
            <a:endParaRPr lang="nb-NO" dirty="0"/>
          </a:p>
          <a:p>
            <a:pPr>
              <a:buFont typeface="Arial" charset="0"/>
              <a:buNone/>
            </a:pPr>
            <a:endParaRPr lang="nb-NO" dirty="0"/>
          </a:p>
          <a:p>
            <a:endParaRPr lang="en-GB" dirty="0"/>
          </a:p>
        </p:txBody>
      </p:sp>
    </p:spTree>
    <p:extLst>
      <p:ext uri="{BB962C8B-B14F-4D97-AF65-F5344CB8AC3E}">
        <p14:creationId xmlns:p14="http://schemas.microsoft.com/office/powerpoint/2010/main" val="1959695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Difference</a:t>
            </a:r>
            <a:r>
              <a:rPr lang="nb-NO" dirty="0"/>
              <a:t> in </a:t>
            </a:r>
            <a:r>
              <a:rPr lang="nb-NO" dirty="0" err="1"/>
              <a:t>frequency</a:t>
            </a:r>
            <a:r>
              <a:rPr lang="nb-NO" dirty="0"/>
              <a:t> </a:t>
            </a:r>
            <a:r>
              <a:rPr lang="nb-NO" dirty="0" err="1"/>
              <a:t>between</a:t>
            </a:r>
            <a:r>
              <a:rPr lang="nb-NO" dirty="0"/>
              <a:t> </a:t>
            </a:r>
            <a:r>
              <a:rPr lang="nb-NO" dirty="0" err="1"/>
              <a:t>transmitted</a:t>
            </a:r>
            <a:r>
              <a:rPr lang="nb-NO" dirty="0"/>
              <a:t> and </a:t>
            </a:r>
            <a:r>
              <a:rPr lang="nb-NO" dirty="0" err="1"/>
              <a:t>received</a:t>
            </a:r>
            <a:r>
              <a:rPr lang="nb-NO" dirty="0"/>
              <a:t> signal = </a:t>
            </a:r>
            <a:r>
              <a:rPr lang="nb-NO" dirty="0" err="1"/>
              <a:t>wall</a:t>
            </a:r>
            <a:r>
              <a:rPr lang="nb-NO" dirty="0"/>
              <a:t> motion and </a:t>
            </a:r>
            <a:r>
              <a:rPr lang="nb-NO" dirty="0" err="1"/>
              <a:t>blood</a:t>
            </a:r>
            <a:r>
              <a:rPr lang="nb-NO" dirty="0"/>
              <a:t> </a:t>
            </a:r>
            <a:r>
              <a:rPr lang="nb-NO" dirty="0" err="1"/>
              <a:t>velocity</a:t>
            </a:r>
            <a:endParaRPr lang="nb-NO" dirty="0"/>
          </a:p>
          <a:p>
            <a:r>
              <a:rPr lang="nb-NO" dirty="0" err="1"/>
              <a:t>Advantage</a:t>
            </a:r>
            <a:r>
              <a:rPr lang="nb-NO" dirty="0"/>
              <a:t>: </a:t>
            </a:r>
            <a:r>
              <a:rPr lang="nb-NO" dirty="0" err="1"/>
              <a:t>Can</a:t>
            </a:r>
            <a:r>
              <a:rPr lang="nb-NO" dirty="0"/>
              <a:t> be used </a:t>
            </a:r>
            <a:r>
              <a:rPr lang="nb-NO" dirty="0" err="1"/>
              <a:t>with</a:t>
            </a:r>
            <a:r>
              <a:rPr lang="nb-NO" dirty="0"/>
              <a:t> </a:t>
            </a:r>
            <a:r>
              <a:rPr lang="nb-NO" dirty="0" err="1"/>
              <a:t>infants</a:t>
            </a:r>
            <a:r>
              <a:rPr lang="nb-NO" dirty="0"/>
              <a:t> and hypotensive </a:t>
            </a:r>
            <a:r>
              <a:rPr lang="nb-NO" dirty="0" err="1"/>
              <a:t>individuals</a:t>
            </a:r>
            <a:r>
              <a:rPr lang="nb-NO" dirty="0"/>
              <a:t> and in </a:t>
            </a:r>
            <a:r>
              <a:rPr lang="nb-NO" dirty="0" err="1"/>
              <a:t>high</a:t>
            </a:r>
            <a:r>
              <a:rPr lang="nb-NO" dirty="0"/>
              <a:t> </a:t>
            </a:r>
            <a:r>
              <a:rPr lang="nb-NO" dirty="0" err="1"/>
              <a:t>noise</a:t>
            </a:r>
            <a:r>
              <a:rPr lang="nb-NO" dirty="0"/>
              <a:t> </a:t>
            </a:r>
            <a:r>
              <a:rPr lang="nb-NO" dirty="0" err="1"/>
              <a:t>environments</a:t>
            </a:r>
            <a:endParaRPr lang="nb-NO" dirty="0"/>
          </a:p>
          <a:p>
            <a:r>
              <a:rPr lang="nb-NO" dirty="0" err="1"/>
              <a:t>Disadvantage</a:t>
            </a:r>
            <a:r>
              <a:rPr lang="nb-NO" dirty="0"/>
              <a:t>: Body </a:t>
            </a:r>
            <a:r>
              <a:rPr lang="nb-NO" dirty="0" err="1"/>
              <a:t>movements</a:t>
            </a:r>
            <a:r>
              <a:rPr lang="nb-NO" dirty="0"/>
              <a:t> </a:t>
            </a:r>
            <a:r>
              <a:rPr lang="nb-NO" dirty="0" err="1"/>
              <a:t>change</a:t>
            </a:r>
            <a:r>
              <a:rPr lang="nb-NO" dirty="0"/>
              <a:t> </a:t>
            </a:r>
            <a:r>
              <a:rPr lang="nb-NO" dirty="0" err="1"/>
              <a:t>ultrasonic</a:t>
            </a:r>
            <a:r>
              <a:rPr lang="nb-NO" dirty="0"/>
              <a:t> </a:t>
            </a:r>
            <a:r>
              <a:rPr lang="nb-NO" dirty="0" err="1"/>
              <a:t>path</a:t>
            </a:r>
            <a:r>
              <a:rPr lang="nb-NO" dirty="0"/>
              <a:t> </a:t>
            </a:r>
            <a:r>
              <a:rPr lang="nb-NO" dirty="0" err="1"/>
              <a:t>between</a:t>
            </a:r>
            <a:r>
              <a:rPr lang="nb-NO" dirty="0"/>
              <a:t> sensor and </a:t>
            </a:r>
            <a:r>
              <a:rPr lang="nb-NO" dirty="0" err="1"/>
              <a:t>blood</a:t>
            </a:r>
            <a:r>
              <a:rPr lang="nb-NO" dirty="0"/>
              <a:t> </a:t>
            </a:r>
            <a:r>
              <a:rPr lang="nb-NO" dirty="0" err="1"/>
              <a:t>vessel</a:t>
            </a:r>
            <a:endParaRPr lang="nb-NO" dirty="0"/>
          </a:p>
          <a:p>
            <a:pPr>
              <a:buFont typeface="Arial" charset="0"/>
              <a:buNone/>
            </a:pPr>
            <a:endParaRPr lang="nb-NO" dirty="0"/>
          </a:p>
          <a:p>
            <a:endParaRPr lang="en-GB" dirty="0"/>
          </a:p>
        </p:txBody>
      </p:sp>
    </p:spTree>
    <p:extLst>
      <p:ext uri="{BB962C8B-B14F-4D97-AF65-F5344CB8AC3E}">
        <p14:creationId xmlns:p14="http://schemas.microsoft.com/office/powerpoint/2010/main" val="5366685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charset="0"/>
              <a:buNone/>
            </a:pPr>
            <a:endParaRPr lang="nb-NO" dirty="0"/>
          </a:p>
          <a:p>
            <a:endParaRPr lang="en-GB" dirty="0"/>
          </a:p>
        </p:txBody>
      </p:sp>
    </p:spTree>
    <p:extLst>
      <p:ext uri="{BB962C8B-B14F-4D97-AF65-F5344CB8AC3E}">
        <p14:creationId xmlns:p14="http://schemas.microsoft.com/office/powerpoint/2010/main" val="24988459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Difference</a:t>
            </a:r>
            <a:endParaRPr lang="nb-NO" dirty="0"/>
          </a:p>
          <a:p>
            <a:endParaRPr lang="en-GB" dirty="0"/>
          </a:p>
        </p:txBody>
      </p:sp>
    </p:spTree>
    <p:extLst>
      <p:ext uri="{BB962C8B-B14F-4D97-AF65-F5344CB8AC3E}">
        <p14:creationId xmlns:p14="http://schemas.microsoft.com/office/powerpoint/2010/main" val="3508630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Internal</a:t>
            </a:r>
            <a:r>
              <a:rPr lang="nb-NO" dirty="0"/>
              <a:t> </a:t>
            </a:r>
            <a:r>
              <a:rPr lang="nb-NO" dirty="0" err="1"/>
              <a:t>pressure</a:t>
            </a:r>
            <a:r>
              <a:rPr lang="nb-NO" dirty="0"/>
              <a:t> </a:t>
            </a:r>
            <a:r>
              <a:rPr lang="nb-NO" dirty="0" err="1"/>
              <a:t>can</a:t>
            </a:r>
            <a:r>
              <a:rPr lang="nb-NO" dirty="0"/>
              <a:t> be </a:t>
            </a:r>
            <a:r>
              <a:rPr lang="nb-NO" dirty="0" err="1"/>
              <a:t>calculated</a:t>
            </a:r>
            <a:r>
              <a:rPr lang="nb-NO" dirty="0"/>
              <a:t> by </a:t>
            </a:r>
            <a:r>
              <a:rPr lang="nb-NO" dirty="0" err="1"/>
              <a:t>measuring</a:t>
            </a:r>
            <a:r>
              <a:rPr lang="nb-NO" dirty="0"/>
              <a:t> </a:t>
            </a:r>
            <a:r>
              <a:rPr lang="nb-NO" dirty="0" err="1"/>
              <a:t>the</a:t>
            </a:r>
            <a:r>
              <a:rPr lang="nb-NO" dirty="0"/>
              <a:t> </a:t>
            </a:r>
            <a:r>
              <a:rPr lang="nb-NO" dirty="0" err="1"/>
              <a:t>necessary</a:t>
            </a:r>
            <a:r>
              <a:rPr lang="nb-NO" dirty="0"/>
              <a:t> force F </a:t>
            </a:r>
            <a:r>
              <a:rPr lang="nb-NO" dirty="0" err="1"/>
              <a:t>that</a:t>
            </a:r>
            <a:r>
              <a:rPr lang="nb-NO" dirty="0"/>
              <a:t> </a:t>
            </a:r>
            <a:r>
              <a:rPr lang="nb-NO" dirty="0" err="1"/>
              <a:t>can</a:t>
            </a:r>
            <a:r>
              <a:rPr lang="nb-NO" dirty="0"/>
              <a:t> </a:t>
            </a:r>
            <a:r>
              <a:rPr lang="nb-NO" dirty="0" err="1"/>
              <a:t>flatten</a:t>
            </a:r>
            <a:r>
              <a:rPr lang="nb-NO" dirty="0"/>
              <a:t> a </a:t>
            </a:r>
            <a:r>
              <a:rPr lang="nb-NO" dirty="0" err="1"/>
              <a:t>certain</a:t>
            </a:r>
            <a:r>
              <a:rPr lang="nb-NO" dirty="0"/>
              <a:t> area (A) </a:t>
            </a:r>
            <a:r>
              <a:rPr lang="nb-NO" dirty="0" err="1"/>
              <a:t>of</a:t>
            </a:r>
            <a:r>
              <a:rPr lang="nb-NO" dirty="0"/>
              <a:t> </a:t>
            </a:r>
            <a:r>
              <a:rPr lang="nb-NO" dirty="0" err="1"/>
              <a:t>the</a:t>
            </a:r>
            <a:r>
              <a:rPr lang="nb-NO" dirty="0"/>
              <a:t> </a:t>
            </a:r>
            <a:r>
              <a:rPr lang="nb-NO" dirty="0" err="1"/>
              <a:t>sphere</a:t>
            </a:r>
            <a:r>
              <a:rPr lang="nb-NO" dirty="0"/>
              <a:t> p=F/A</a:t>
            </a:r>
          </a:p>
          <a:p>
            <a:r>
              <a:rPr lang="nb-NO" dirty="0"/>
              <a:t>Best </a:t>
            </a:r>
            <a:r>
              <a:rPr lang="nb-NO" dirty="0" err="1"/>
              <a:t>correction</a:t>
            </a:r>
            <a:r>
              <a:rPr lang="nb-NO" dirty="0"/>
              <a:t> </a:t>
            </a:r>
            <a:r>
              <a:rPr lang="nb-NO" dirty="0" err="1"/>
              <a:t>if</a:t>
            </a:r>
            <a:r>
              <a:rPr lang="nb-NO" dirty="0"/>
              <a:t> </a:t>
            </a:r>
            <a:r>
              <a:rPr lang="nb-NO" dirty="0" err="1"/>
              <a:t>the</a:t>
            </a:r>
            <a:r>
              <a:rPr lang="nb-NO" dirty="0"/>
              <a:t> </a:t>
            </a:r>
            <a:r>
              <a:rPr lang="nb-NO" dirty="0" err="1"/>
              <a:t>flattened</a:t>
            </a:r>
            <a:r>
              <a:rPr lang="nb-NO" dirty="0"/>
              <a:t> area has a diameter </a:t>
            </a:r>
            <a:r>
              <a:rPr lang="nb-NO" dirty="0" err="1"/>
              <a:t>of</a:t>
            </a:r>
            <a:r>
              <a:rPr lang="nb-NO" dirty="0"/>
              <a:t> 3.06 mm</a:t>
            </a:r>
          </a:p>
          <a:p>
            <a:pPr>
              <a:buFont typeface="Arial" charset="0"/>
              <a:buNone/>
            </a:pPr>
            <a:endParaRPr lang="nb-NO" dirty="0"/>
          </a:p>
          <a:p>
            <a:endParaRPr lang="en-GB" dirty="0"/>
          </a:p>
        </p:txBody>
      </p:sp>
    </p:spTree>
    <p:extLst>
      <p:ext uri="{BB962C8B-B14F-4D97-AF65-F5344CB8AC3E}">
        <p14:creationId xmlns:p14="http://schemas.microsoft.com/office/powerpoint/2010/main" val="191008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Principle</a:t>
            </a:r>
            <a:r>
              <a:rPr lang="nb-NO" dirty="0"/>
              <a:t>: </a:t>
            </a:r>
            <a:r>
              <a:rPr lang="nb-NO" dirty="0" err="1"/>
              <a:t>When</a:t>
            </a:r>
            <a:r>
              <a:rPr lang="nb-NO" dirty="0"/>
              <a:t> a </a:t>
            </a:r>
            <a:r>
              <a:rPr lang="nb-NO" dirty="0" err="1"/>
              <a:t>pressureized</a:t>
            </a:r>
            <a:r>
              <a:rPr lang="nb-NO" dirty="0"/>
              <a:t> </a:t>
            </a:r>
            <a:r>
              <a:rPr lang="nb-NO" dirty="0" err="1"/>
              <a:t>vessel</a:t>
            </a:r>
            <a:r>
              <a:rPr lang="nb-NO" dirty="0"/>
              <a:t> is </a:t>
            </a:r>
            <a:r>
              <a:rPr lang="nb-NO" dirty="0" err="1"/>
              <a:t>partly</a:t>
            </a:r>
            <a:r>
              <a:rPr lang="nb-NO" dirty="0"/>
              <a:t> </a:t>
            </a:r>
            <a:r>
              <a:rPr lang="nb-NO" dirty="0" err="1"/>
              <a:t>collapsed</a:t>
            </a:r>
            <a:r>
              <a:rPr lang="nb-NO" dirty="0"/>
              <a:t> by an </a:t>
            </a:r>
            <a:r>
              <a:rPr lang="nb-NO" dirty="0" err="1"/>
              <a:t>external</a:t>
            </a:r>
            <a:r>
              <a:rPr lang="nb-NO" dirty="0"/>
              <a:t> </a:t>
            </a:r>
            <a:r>
              <a:rPr lang="nb-NO" dirty="0" err="1"/>
              <a:t>object</a:t>
            </a:r>
            <a:r>
              <a:rPr lang="nb-NO" dirty="0"/>
              <a:t>, </a:t>
            </a:r>
            <a:r>
              <a:rPr lang="nb-NO" dirty="0" err="1"/>
              <a:t>circumferential</a:t>
            </a:r>
            <a:r>
              <a:rPr lang="nb-NO" dirty="0"/>
              <a:t> stresses in </a:t>
            </a:r>
            <a:r>
              <a:rPr lang="nb-NO" dirty="0" err="1"/>
              <a:t>the</a:t>
            </a:r>
            <a:r>
              <a:rPr lang="nb-NO" dirty="0"/>
              <a:t> </a:t>
            </a:r>
            <a:r>
              <a:rPr lang="nb-NO" dirty="0" err="1"/>
              <a:t>vessel</a:t>
            </a:r>
            <a:r>
              <a:rPr lang="nb-NO" dirty="0"/>
              <a:t> </a:t>
            </a:r>
            <a:r>
              <a:rPr lang="nb-NO" dirty="0" err="1"/>
              <a:t>wall</a:t>
            </a:r>
            <a:r>
              <a:rPr lang="nb-NO" dirty="0"/>
              <a:t> </a:t>
            </a:r>
            <a:r>
              <a:rPr lang="nb-NO" dirty="0" err="1"/>
              <a:t>are</a:t>
            </a:r>
            <a:r>
              <a:rPr lang="nb-NO" dirty="0"/>
              <a:t> </a:t>
            </a:r>
            <a:r>
              <a:rPr lang="nb-NO" dirty="0" err="1"/>
              <a:t>removed</a:t>
            </a:r>
            <a:r>
              <a:rPr lang="nb-NO" dirty="0"/>
              <a:t> and </a:t>
            </a:r>
            <a:r>
              <a:rPr lang="nb-NO" dirty="0" err="1"/>
              <a:t>the</a:t>
            </a:r>
            <a:r>
              <a:rPr lang="nb-NO" dirty="0"/>
              <a:t> </a:t>
            </a:r>
            <a:r>
              <a:rPr lang="nb-NO" dirty="0" err="1"/>
              <a:t>internal</a:t>
            </a:r>
            <a:r>
              <a:rPr lang="nb-NO" dirty="0"/>
              <a:t> and </a:t>
            </a:r>
            <a:r>
              <a:rPr lang="nb-NO" dirty="0" err="1"/>
              <a:t>external</a:t>
            </a:r>
            <a:r>
              <a:rPr lang="nb-NO" dirty="0"/>
              <a:t> </a:t>
            </a:r>
            <a:r>
              <a:rPr lang="nb-NO" dirty="0" err="1"/>
              <a:t>pressures</a:t>
            </a:r>
            <a:r>
              <a:rPr lang="nb-NO" dirty="0"/>
              <a:t> </a:t>
            </a:r>
            <a:r>
              <a:rPr lang="nb-NO" dirty="0" err="1"/>
              <a:t>are</a:t>
            </a:r>
            <a:r>
              <a:rPr lang="nb-NO" dirty="0"/>
              <a:t> </a:t>
            </a:r>
            <a:r>
              <a:rPr lang="nb-NO" dirty="0" err="1"/>
              <a:t>equal</a:t>
            </a:r>
            <a:r>
              <a:rPr lang="nb-NO" dirty="0"/>
              <a:t>. </a:t>
            </a:r>
          </a:p>
          <a:p>
            <a:endParaRPr lang="nb-NO" dirty="0"/>
          </a:p>
          <a:p>
            <a:r>
              <a:rPr lang="nb-NO" dirty="0"/>
              <a:t>Air pulse </a:t>
            </a:r>
            <a:r>
              <a:rPr lang="nb-NO" dirty="0" err="1"/>
              <a:t>deforms</a:t>
            </a:r>
            <a:r>
              <a:rPr lang="nb-NO" dirty="0"/>
              <a:t> and </a:t>
            </a:r>
            <a:r>
              <a:rPr lang="nb-NO" dirty="0" err="1"/>
              <a:t>flattens</a:t>
            </a:r>
            <a:r>
              <a:rPr lang="nb-NO" dirty="0"/>
              <a:t> </a:t>
            </a:r>
            <a:r>
              <a:rPr lang="nb-NO" dirty="0" err="1"/>
              <a:t>central</a:t>
            </a:r>
            <a:r>
              <a:rPr lang="nb-NO" dirty="0"/>
              <a:t> cornea</a:t>
            </a:r>
          </a:p>
          <a:p>
            <a:r>
              <a:rPr lang="nb-NO" dirty="0" err="1"/>
              <a:t>Collimator</a:t>
            </a:r>
            <a:r>
              <a:rPr lang="nb-NO" dirty="0"/>
              <a:t> A</a:t>
            </a:r>
          </a:p>
          <a:p>
            <a:r>
              <a:rPr lang="nb-NO" dirty="0"/>
              <a:t>Linear </a:t>
            </a:r>
            <a:r>
              <a:rPr lang="nb-NO" dirty="0" err="1"/>
              <a:t>relationship</a:t>
            </a:r>
            <a:r>
              <a:rPr lang="nb-NO" dirty="0"/>
              <a:t> </a:t>
            </a:r>
            <a:r>
              <a:rPr lang="nb-NO" dirty="0" err="1"/>
              <a:t>between</a:t>
            </a:r>
            <a:r>
              <a:rPr lang="nb-NO" dirty="0"/>
              <a:t> </a:t>
            </a:r>
            <a:r>
              <a:rPr lang="nb-NO" dirty="0" err="1"/>
              <a:t>intra-ocular</a:t>
            </a:r>
            <a:r>
              <a:rPr lang="nb-NO" dirty="0"/>
              <a:t> </a:t>
            </a:r>
            <a:r>
              <a:rPr lang="nb-NO" dirty="0" err="1"/>
              <a:t>pressure</a:t>
            </a:r>
            <a:r>
              <a:rPr lang="nb-NO" dirty="0"/>
              <a:t> and </a:t>
            </a:r>
            <a:r>
              <a:rPr lang="nb-NO" dirty="0" err="1"/>
              <a:t>the</a:t>
            </a:r>
            <a:r>
              <a:rPr lang="nb-NO" dirty="0"/>
              <a:t> time </a:t>
            </a:r>
            <a:r>
              <a:rPr lang="nb-NO" dirty="0" err="1"/>
              <a:t>interval</a:t>
            </a:r>
            <a:r>
              <a:rPr lang="nb-NO" dirty="0"/>
              <a:t> to </a:t>
            </a:r>
            <a:r>
              <a:rPr lang="nb-NO" dirty="0" err="1"/>
              <a:t>applanation</a:t>
            </a:r>
            <a:endParaRPr lang="nb-NO" dirty="0"/>
          </a:p>
          <a:p>
            <a:endParaRPr lang="nb-NO" dirty="0"/>
          </a:p>
          <a:p>
            <a:r>
              <a:rPr lang="nb-NO" dirty="0"/>
              <a:t>Perfect for </a:t>
            </a:r>
            <a:r>
              <a:rPr lang="nb-NO" dirty="0" err="1"/>
              <a:t>detection</a:t>
            </a:r>
            <a:r>
              <a:rPr lang="nb-NO" dirty="0"/>
              <a:t> </a:t>
            </a:r>
            <a:r>
              <a:rPr lang="nb-NO" dirty="0" err="1"/>
              <a:t>of</a:t>
            </a:r>
            <a:r>
              <a:rPr lang="nb-NO" dirty="0"/>
              <a:t> </a:t>
            </a:r>
            <a:r>
              <a:rPr lang="nb-NO" dirty="0" err="1"/>
              <a:t>Glaucoma</a:t>
            </a:r>
            <a:endParaRPr lang="nb-NO" dirty="0"/>
          </a:p>
          <a:p>
            <a:pPr>
              <a:buFont typeface="Arial" charset="0"/>
              <a:buNone/>
            </a:pPr>
            <a:endParaRPr lang="nb-NO" dirty="0"/>
          </a:p>
          <a:p>
            <a:endParaRPr lang="en-GB" dirty="0"/>
          </a:p>
        </p:txBody>
      </p:sp>
    </p:spTree>
    <p:extLst>
      <p:ext uri="{BB962C8B-B14F-4D97-AF65-F5344CB8AC3E}">
        <p14:creationId xmlns:p14="http://schemas.microsoft.com/office/powerpoint/2010/main" val="15246709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a:extLst>
              <a:ext uri="{FF2B5EF4-FFF2-40B4-BE49-F238E27FC236}">
                <a16:creationId xmlns:a16="http://schemas.microsoft.com/office/drawing/2014/main" id="{0AD6BDAF-885F-F44D-A595-B4C1550276D1}"/>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Notes Placeholder 2">
            <a:extLst>
              <a:ext uri="{FF2B5EF4-FFF2-40B4-BE49-F238E27FC236}">
                <a16:creationId xmlns:a16="http://schemas.microsoft.com/office/drawing/2014/main" id="{5F7E684C-A026-5147-B116-092F842330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pH = -log(10)[H+]	normal range &lt;7.38, 7.44&gt;</a:t>
            </a:r>
          </a:p>
          <a:p>
            <a:r>
              <a:rPr lang="nb-NO" altLang="nb-NO">
                <a:ea typeface="ＭＳ Ｐゴシック" panose="020B0600070205080204" pitchFamily="34" charset="-128"/>
              </a:rPr>
              <a:t>Decreased pH = respiratory acidosis (metabolic/respiratoric)</a:t>
            </a:r>
          </a:p>
          <a:p>
            <a:r>
              <a:rPr lang="nb-NO" altLang="nb-NO">
                <a:ea typeface="ＭＳ Ｐゴシック" panose="020B0600070205080204" pitchFamily="34" charset="-128"/>
              </a:rPr>
              <a:t>Generates an electrical potential when solutions of differing pH are placed on the two sides of the membrane. (Reacts only to specific ion)</a:t>
            </a:r>
          </a:p>
          <a:p>
            <a:r>
              <a:rPr lang="nb-NO" altLang="nb-NO">
                <a:ea typeface="ＭＳ Ｐゴシック" panose="020B0600070205080204" pitchFamily="34" charset="-128"/>
              </a:rPr>
              <a:t>Approach of Hydrogen outside -&gt; positive charges inside ionic solution</a:t>
            </a:r>
          </a:p>
          <a:p>
            <a:r>
              <a:rPr lang="nb-NO" altLang="nb-NO">
                <a:ea typeface="ＭＳ Ｐゴシック" panose="020B0600070205080204" pitchFamily="34" charset="-128"/>
              </a:rPr>
              <a:t>60 mV pr pH unit (Nernst equation) -&gt; pH range of only 0.06 units -&gt; measure changes of 0.1 mV</a:t>
            </a:r>
          </a:p>
          <a:p>
            <a:r>
              <a:rPr lang="nb-NO" altLang="nb-NO">
                <a:ea typeface="ＭＳ Ｐゴシック" panose="020B0600070205080204" pitchFamily="34" charset="-128"/>
              </a:rPr>
              <a:t>Known pH inside (HCl)</a:t>
            </a:r>
          </a:p>
          <a:p>
            <a:r>
              <a:rPr lang="nb-NO" altLang="nb-NO">
                <a:ea typeface="ＭＳ Ｐゴシック" panose="020B0600070205080204" pitchFamily="34" charset="-128"/>
              </a:rPr>
              <a:t>Salt bridge to prevent chemical constituents of the specimen from affecting the voltage of the reference electrode</a:t>
            </a:r>
          </a:p>
          <a:p>
            <a:r>
              <a:rPr lang="nb-NO" altLang="nb-NO">
                <a:ea typeface="ＭＳ Ｐゴシック" panose="020B0600070205080204" pitchFamily="34" charset="-128"/>
              </a:rPr>
              <a:t>pH meter -&gt; exremely high input impedance (internal impedance of the pH electrode is in the 10 to 100 Mohm range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a:extLst>
              <a:ext uri="{FF2B5EF4-FFF2-40B4-BE49-F238E27FC236}">
                <a16:creationId xmlns:a16="http://schemas.microsoft.com/office/drawing/2014/main" id="{E8A5C8DF-A8E8-A344-90FA-B54D92181C9C}"/>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a:extLst>
              <a:ext uri="{FF2B5EF4-FFF2-40B4-BE49-F238E27FC236}">
                <a16:creationId xmlns:a16="http://schemas.microsoft.com/office/drawing/2014/main" id="{CFF6677A-4238-AB4A-8D1A-135F305D10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Irreversible reactions -&gt; long-lasting reagent</a:t>
            </a:r>
          </a:p>
          <a:p>
            <a:r>
              <a:rPr lang="nb-NO" altLang="nb-NO">
                <a:ea typeface="ＭＳ Ｐゴシック" panose="020B0600070205080204" pitchFamily="34" charset="-128"/>
              </a:rPr>
              <a:t>Cellulose matrix</a:t>
            </a:r>
          </a:p>
          <a:p>
            <a:r>
              <a:rPr lang="nb-NO" altLang="nb-NO">
                <a:ea typeface="ＭＳ Ｐゴシック" panose="020B0600070205080204" pitchFamily="34" charset="-128"/>
              </a:rPr>
              <a:t>Fluorescent dyes emit light energy at a wavelength different from that of the excitation wavelength, which they absorb</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28113817-C51A-934B-959B-4F6F45D80164}"/>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2FFA4AD-7A4A-6C4D-AD2B-F2EC7E57A0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Relationship between log pCO2 and pH is linear over the range of 1.3 to 12 kPa = range of clinical interest</a:t>
            </a:r>
          </a:p>
          <a:p>
            <a:r>
              <a:rPr lang="nb-NO" altLang="nb-NO">
                <a:ea typeface="ＭＳ Ｐゴシック" panose="020B0600070205080204" pitchFamily="34" charset="-128"/>
              </a:rPr>
              <a:t>One specimen chamber and one pH electrode chamber</a:t>
            </a:r>
          </a:p>
          <a:p>
            <a:r>
              <a:rPr lang="nb-NO" altLang="nb-NO">
                <a:ea typeface="ＭＳ Ｐゴシック" panose="020B0600070205080204" pitchFamily="34" charset="-128"/>
              </a:rPr>
              <a:t>Only a proportional relationship -&gt; calibrate the instrument before each use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a:extLst>
              <a:ext uri="{FF2B5EF4-FFF2-40B4-BE49-F238E27FC236}">
                <a16:creationId xmlns:a16="http://schemas.microsoft.com/office/drawing/2014/main" id="{BAC99F32-4BE2-4E46-93C0-BDF7289F88E7}"/>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a:extLst>
              <a:ext uri="{FF2B5EF4-FFF2-40B4-BE49-F238E27FC236}">
                <a16:creationId xmlns:a16="http://schemas.microsoft.com/office/drawing/2014/main" id="{FF6C0965-B740-C644-8C0A-1D13B8378DE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Oxidation at the reference electrode: 4Ag + 4Cl- -&gt; 4AgCl + 4e-</a:t>
            </a:r>
          </a:p>
          <a:p>
            <a:r>
              <a:rPr lang="nb-NO" altLang="nb-NO">
                <a:ea typeface="ＭＳ Ｐゴシック" panose="020B0600070205080204" pitchFamily="34" charset="-128"/>
              </a:rPr>
              <a:t>Reduction at cathode: O2 + 2H2O+4e- -&gt;2H2O2 + 4e- -&gt; 4OH-</a:t>
            </a:r>
          </a:p>
          <a:p>
            <a:r>
              <a:rPr lang="nb-NO" altLang="nb-NO">
                <a:ea typeface="ＭＳ Ｐゴシック" panose="020B0600070205080204" pitchFamily="34" charset="-128"/>
              </a:rPr>
              <a:t>4OH- + 4KCl -&gt; 4KOH + 4Cl-</a:t>
            </a:r>
          </a:p>
          <a:p>
            <a:endParaRPr lang="nb-NO" altLang="nb-NO">
              <a:ea typeface="ＭＳ Ｐゴシック" panose="020B0600070205080204" pitchFamily="34" charset="-128"/>
            </a:endParaRPr>
          </a:p>
          <a:p>
            <a:r>
              <a:rPr lang="nb-NO" altLang="nb-NO">
                <a:ea typeface="ＭＳ Ｐゴシック" panose="020B0600070205080204" pitchFamily="34" charset="-128"/>
              </a:rPr>
              <a:t>The relating current is linearly proportional to the number of O2 molecules in solution</a:t>
            </a:r>
          </a:p>
          <a:p>
            <a:r>
              <a:rPr lang="nb-NO" altLang="nb-NO">
                <a:ea typeface="ＭＳ Ｐゴシック" panose="020B0600070205080204" pitchFamily="34" charset="-128"/>
              </a:rPr>
              <a:t>PO2 level is zero = background current -&gt; part of the calibration procedure</a:t>
            </a:r>
          </a:p>
          <a:p>
            <a:r>
              <a:rPr lang="nb-NO" altLang="nb-NO">
                <a:ea typeface="ＭＳ Ｐゴシック" panose="020B0600070205080204" pitchFamily="34" charset="-128"/>
              </a:rPr>
              <a:t>Consumes O2 - depleting of oxygen near the electrodes - &gt; stirring effect when moved -&gt; have to wait for stagnant equilibrium</a:t>
            </a:r>
          </a:p>
          <a:p>
            <a:r>
              <a:rPr lang="nb-NO" altLang="nb-NO">
                <a:ea typeface="ＭＳ Ｐゴシック" panose="020B0600070205080204" pitchFamily="34" charset="-128"/>
              </a:rPr>
              <a:t>Sensitive to temperature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a:extLst>
              <a:ext uri="{FF2B5EF4-FFF2-40B4-BE49-F238E27FC236}">
                <a16:creationId xmlns:a16="http://schemas.microsoft.com/office/drawing/2014/main" id="{7AEB8576-7291-F844-8272-C063CE07F164}"/>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4" name="Notes Placeholder 2">
            <a:extLst>
              <a:ext uri="{FF2B5EF4-FFF2-40B4-BE49-F238E27FC236}">
                <a16:creationId xmlns:a16="http://schemas.microsoft.com/office/drawing/2014/main" id="{49E68DD0-3993-0D4C-95A8-D39353925F5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Optical absorption spectra for oxyhemoglobin</a:t>
            </a:r>
          </a:p>
          <a:p>
            <a:r>
              <a:rPr lang="nb-NO" altLang="nb-NO">
                <a:ea typeface="ＭＳ Ｐゴシック" panose="020B0600070205080204" pitchFamily="34" charset="-128"/>
              </a:rPr>
              <a:t>805 nm independent of degree of oxygenation = isobestic wavelength (infrared)</a:t>
            </a:r>
          </a:p>
          <a:p>
            <a:endParaRPr lang="nb-NO" altLang="nb-NO">
              <a:ea typeface="ＭＳ Ｐゴシック" panose="020B0600070205080204" pitchFamily="34"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a:extLst>
              <a:ext uri="{FF2B5EF4-FFF2-40B4-BE49-F238E27FC236}">
                <a16:creationId xmlns:a16="http://schemas.microsoft.com/office/drawing/2014/main" id="{42CE3876-BB8C-A443-A6E9-635C8FD6853B}"/>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2" name="Notes Placeholder 2">
            <a:extLst>
              <a:ext uri="{FF2B5EF4-FFF2-40B4-BE49-F238E27FC236}">
                <a16:creationId xmlns:a16="http://schemas.microsoft.com/office/drawing/2014/main" id="{B15F63D3-1DEE-6947-9D1B-7CBB8A6976E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Analyzing the AC component with two wavelengths. DC component is used to normalize AC signals</a:t>
            </a:r>
          </a:p>
          <a:p>
            <a:r>
              <a:rPr lang="nb-NO" altLang="nb-NO">
                <a:ea typeface="ＭＳ Ｐゴシック" panose="020B0600070205080204" pitchFamily="34" charset="-128"/>
              </a:rPr>
              <a:t>Absorbance or reflection</a:t>
            </a:r>
          </a:p>
          <a:p>
            <a:r>
              <a:rPr lang="nb-NO" altLang="nb-NO">
                <a:ea typeface="ＭＳ Ｐゴシック" panose="020B0600070205080204" pitchFamily="34" charset="-128"/>
              </a:rPr>
              <a:t>2.5% accuracy within 50-100%</a:t>
            </a:r>
          </a:p>
          <a:p>
            <a:r>
              <a:rPr lang="nb-NO" altLang="nb-NO">
                <a:ea typeface="ＭＳ Ｐゴシック" panose="020B0600070205080204" pitchFamily="34" charset="-128"/>
              </a:rPr>
              <a:t>Saturation &lt; 76% is life threatening</a:t>
            </a:r>
          </a:p>
          <a:p>
            <a:endParaRPr lang="nb-NO" altLang="nb-NO">
              <a:ea typeface="ＭＳ Ｐゴシック" panose="020B0600070205080204" pitchFamily="34"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9D3C05E0-9C53-6044-9D37-6CB9106E1AF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257AC52-1480-004D-8C6B-0F7C5FCB99BF}" type="slidenum">
              <a:rPr lang="nb-NO" altLang="nb-NO">
                <a:latin typeface="Arial" panose="020B0604020202020204" pitchFamily="34" charset="0"/>
                <a:ea typeface="ヒラギノ角ゴ Pro W3" panose="020B0300000000000000" pitchFamily="34" charset="-128"/>
              </a:rPr>
              <a:pPr>
                <a:spcBef>
                  <a:spcPct val="0"/>
                </a:spcBef>
              </a:pPr>
              <a:t>75</a:t>
            </a:fld>
            <a:endParaRPr lang="nb-NO" altLang="nb-NO">
              <a:latin typeface="Arial" panose="020B0604020202020204" pitchFamily="34" charset="0"/>
              <a:ea typeface="ヒラギノ角ゴ Pro W3" panose="020B0300000000000000" pitchFamily="34" charset="-128"/>
            </a:endParaRPr>
          </a:p>
        </p:txBody>
      </p:sp>
      <p:sp>
        <p:nvSpPr>
          <p:cNvPr id="74754" name="Rectangle 2">
            <a:extLst>
              <a:ext uri="{FF2B5EF4-FFF2-40B4-BE49-F238E27FC236}">
                <a16:creationId xmlns:a16="http://schemas.microsoft.com/office/drawing/2014/main" id="{F0E09BCE-1F4F-0848-94AD-267DF5E6356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a:extLst>
              <a:ext uri="{FF2B5EF4-FFF2-40B4-BE49-F238E27FC236}">
                <a16:creationId xmlns:a16="http://schemas.microsoft.com/office/drawing/2014/main" id="{270691F1-5E6F-2249-8C8C-8C032043FBB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r>
              <a:rPr lang="nb-NO" altLang="nb-NO" dirty="0" err="1">
                <a:ea typeface="ＭＳ Ｐゴシック" panose="020B0600070205080204" pitchFamily="34" charset="-128"/>
              </a:rPr>
              <a:t>Two</a:t>
            </a:r>
            <a:r>
              <a:rPr lang="nb-NO" altLang="nb-NO" dirty="0">
                <a:ea typeface="ＭＳ Ｐゴシック" panose="020B0600070205080204" pitchFamily="34" charset="-128"/>
              </a:rPr>
              <a:t> problems </a:t>
            </a:r>
            <a:r>
              <a:rPr lang="nb-NO" altLang="nb-NO" dirty="0" err="1">
                <a:ea typeface="ＭＳ Ｐゴシック" panose="020B0600070205080204" pitchFamily="34" charset="-128"/>
              </a:rPr>
              <a:t>of</a:t>
            </a:r>
            <a:r>
              <a:rPr lang="nb-NO" altLang="nb-NO" dirty="0">
                <a:ea typeface="ＭＳ Ｐゴシック" panose="020B0600070205080204" pitchFamily="34" charset="-128"/>
              </a:rPr>
              <a:t> </a:t>
            </a:r>
            <a:r>
              <a:rPr lang="nb-NO" altLang="nb-NO" dirty="0" err="1">
                <a:ea typeface="ＭＳ Ｐゴシック" panose="020B0600070205080204" pitchFamily="34" charset="-128"/>
              </a:rPr>
              <a:t>constant</a:t>
            </a:r>
            <a:r>
              <a:rPr lang="nb-NO" altLang="nb-NO" dirty="0">
                <a:ea typeface="ＭＳ Ｐゴシック" panose="020B0600070205080204" pitchFamily="34" charset="-128"/>
              </a:rPr>
              <a:t> </a:t>
            </a:r>
            <a:r>
              <a:rPr lang="nb-NO" altLang="nb-NO" dirty="0" err="1">
                <a:ea typeface="ＭＳ Ｐゴシック" panose="020B0600070205080204" pitchFamily="34" charset="-128"/>
              </a:rPr>
              <a:t>current</a:t>
            </a:r>
            <a:r>
              <a:rPr lang="nb-NO" altLang="nb-NO" dirty="0">
                <a:ea typeface="ＭＳ Ｐゴシック" panose="020B0600070205080204" pitchFamily="34" charset="-128"/>
              </a:rPr>
              <a:t> sensor </a:t>
            </a:r>
            <a:r>
              <a:rPr lang="nb-NO" altLang="nb-NO" dirty="0" err="1">
                <a:ea typeface="ＭＳ Ｐゴシック" panose="020B0600070205080204" pitchFamily="34" charset="-128"/>
              </a:rPr>
              <a:t>circuit</a:t>
            </a:r>
            <a:r>
              <a:rPr lang="nb-NO" altLang="nb-NO" dirty="0">
                <a:ea typeface="ＭＳ Ｐゴシック" panose="020B0600070205080204" pitchFamily="34" charset="-128"/>
              </a:rPr>
              <a:t>:</a:t>
            </a:r>
          </a:p>
          <a:p>
            <a:pPr marL="228600" indent="-228600">
              <a:buFontTx/>
              <a:buAutoNum type="arabicPeriod"/>
            </a:pPr>
            <a:r>
              <a:rPr lang="nb-NO" altLang="nb-NO" dirty="0">
                <a:ea typeface="ＭＳ Ｐゴシック" panose="020B0600070205080204" pitchFamily="34" charset="-128"/>
              </a:rPr>
              <a:t>Time </a:t>
            </a:r>
            <a:r>
              <a:rPr lang="nb-NO" altLang="nb-NO" dirty="0" err="1">
                <a:ea typeface="ＭＳ Ｐゴシック" panose="020B0600070205080204" pitchFamily="34" charset="-128"/>
              </a:rPr>
              <a:t>constant</a:t>
            </a:r>
            <a:r>
              <a:rPr lang="nb-NO" altLang="nb-NO" dirty="0">
                <a:ea typeface="ＭＳ Ｐゴシック" panose="020B0600070205080204" pitchFamily="34" charset="-128"/>
              </a:rPr>
              <a:t> </a:t>
            </a:r>
            <a:r>
              <a:rPr lang="nb-NO" altLang="nb-NO" dirty="0" err="1">
                <a:ea typeface="ＭＳ Ｐゴシック" panose="020B0600070205080204" pitchFamily="34" charset="-128"/>
              </a:rPr>
              <a:t>of</a:t>
            </a:r>
            <a:r>
              <a:rPr lang="nb-NO" altLang="nb-NO" dirty="0">
                <a:ea typeface="ＭＳ Ｐゴシック" panose="020B0600070205080204" pitchFamily="34" charset="-128"/>
              </a:rPr>
              <a:t> </a:t>
            </a:r>
            <a:r>
              <a:rPr lang="nb-NO" altLang="nb-NO" dirty="0" err="1">
                <a:ea typeface="ＭＳ Ｐゴシック" panose="020B0600070205080204" pitchFamily="34" charset="-128"/>
              </a:rPr>
              <a:t>the</a:t>
            </a:r>
            <a:r>
              <a:rPr lang="nb-NO" altLang="nb-NO" dirty="0">
                <a:ea typeface="ＭＳ Ｐゴシック" panose="020B0600070205080204" pitchFamily="34" charset="-128"/>
              </a:rPr>
              <a:t> sensor </a:t>
            </a:r>
            <a:r>
              <a:rPr lang="nb-NO" altLang="nb-NO" dirty="0" err="1">
                <a:ea typeface="ＭＳ Ｐゴシック" panose="020B0600070205080204" pitchFamily="34" charset="-128"/>
              </a:rPr>
              <a:t>embedded</a:t>
            </a:r>
            <a:r>
              <a:rPr lang="nb-NO" altLang="nb-NO" dirty="0">
                <a:ea typeface="ＭＳ Ｐゴシック" panose="020B0600070205080204" pitchFamily="34" charset="-128"/>
              </a:rPr>
              <a:t> in </a:t>
            </a:r>
            <a:r>
              <a:rPr lang="nb-NO" altLang="nb-NO" dirty="0" err="1">
                <a:ea typeface="ＭＳ Ｐゴシック" panose="020B0600070205080204" pitchFamily="34" charset="-128"/>
              </a:rPr>
              <a:t>the</a:t>
            </a:r>
            <a:r>
              <a:rPr lang="nb-NO" altLang="nb-NO" dirty="0">
                <a:ea typeface="ＭＳ Ｐゴシック" panose="020B0600070205080204" pitchFamily="34" charset="-128"/>
              </a:rPr>
              <a:t> </a:t>
            </a:r>
            <a:r>
              <a:rPr lang="nb-NO" altLang="nb-NO" dirty="0" err="1">
                <a:ea typeface="ＭＳ Ｐゴシック" panose="020B0600070205080204" pitchFamily="34" charset="-128"/>
              </a:rPr>
              <a:t>probe</a:t>
            </a:r>
            <a:r>
              <a:rPr lang="nb-NO" altLang="nb-NO" dirty="0">
                <a:ea typeface="ＭＳ Ｐゴシック" panose="020B0600070205080204" pitchFamily="34" charset="-128"/>
              </a:rPr>
              <a:t> is a </a:t>
            </a:r>
            <a:r>
              <a:rPr lang="nb-NO" altLang="nb-NO" dirty="0" err="1">
                <a:ea typeface="ＭＳ Ｐゴシック" panose="020B0600070205080204" pitchFamily="34" charset="-128"/>
              </a:rPr>
              <a:t>few</a:t>
            </a:r>
            <a:r>
              <a:rPr lang="nb-NO" altLang="nb-NO" dirty="0">
                <a:ea typeface="ＭＳ Ｐゴシック" panose="020B0600070205080204" pitchFamily="34" charset="-128"/>
              </a:rPr>
              <a:t> </a:t>
            </a:r>
            <a:r>
              <a:rPr lang="nb-NO" altLang="nb-NO" dirty="0" err="1">
                <a:ea typeface="ＭＳ Ｐゴシック" panose="020B0600070205080204" pitchFamily="34" charset="-128"/>
              </a:rPr>
              <a:t>tenths</a:t>
            </a:r>
            <a:r>
              <a:rPr lang="nb-NO" altLang="nb-NO" dirty="0">
                <a:ea typeface="ＭＳ Ｐゴシック" panose="020B0600070205080204" pitchFamily="34" charset="-128"/>
              </a:rPr>
              <a:t> </a:t>
            </a:r>
            <a:r>
              <a:rPr lang="nb-NO" altLang="nb-NO" dirty="0" err="1">
                <a:ea typeface="ＭＳ Ｐゴシック" panose="020B0600070205080204" pitchFamily="34" charset="-128"/>
              </a:rPr>
              <a:t>of</a:t>
            </a:r>
            <a:r>
              <a:rPr lang="nb-NO" altLang="nb-NO" dirty="0">
                <a:ea typeface="ＭＳ Ｐゴシック" panose="020B0600070205080204" pitchFamily="34" charset="-128"/>
              </a:rPr>
              <a:t> a </a:t>
            </a:r>
            <a:r>
              <a:rPr lang="nb-NO" altLang="nb-NO" dirty="0" err="1">
                <a:ea typeface="ＭＳ Ｐゴシック" panose="020B0600070205080204" pitchFamily="34" charset="-128"/>
              </a:rPr>
              <a:t>second</a:t>
            </a:r>
            <a:r>
              <a:rPr lang="nb-NO" altLang="nb-NO" dirty="0">
                <a:ea typeface="ＭＳ Ｐゴシック" panose="020B0600070205080204" pitchFamily="34" charset="-128"/>
              </a:rPr>
              <a:t>, </a:t>
            </a:r>
            <a:r>
              <a:rPr lang="nb-NO" altLang="nb-NO" dirty="0" err="1">
                <a:ea typeface="ＭＳ Ｐゴシック" panose="020B0600070205080204" pitchFamily="34" charset="-128"/>
              </a:rPr>
              <a:t>too</a:t>
            </a:r>
            <a:r>
              <a:rPr lang="nb-NO" altLang="nb-NO" dirty="0">
                <a:ea typeface="ＭＳ Ｐゴシック" panose="020B0600070205080204" pitchFamily="34" charset="-128"/>
              </a:rPr>
              <a:t> </a:t>
            </a:r>
            <a:r>
              <a:rPr lang="nb-NO" altLang="nb-NO" dirty="0" err="1">
                <a:ea typeface="ＭＳ Ｐゴシック" panose="020B0600070205080204" pitchFamily="34" charset="-128"/>
              </a:rPr>
              <a:t>long</a:t>
            </a:r>
            <a:r>
              <a:rPr lang="nb-NO" altLang="nb-NO" dirty="0">
                <a:ea typeface="ＭＳ Ｐゴシック" panose="020B0600070205080204" pitchFamily="34" charset="-128"/>
              </a:rPr>
              <a:t> for </a:t>
            </a:r>
            <a:r>
              <a:rPr lang="nb-NO" altLang="nb-NO" dirty="0" err="1">
                <a:ea typeface="ＭＳ Ｐゴシック" panose="020B0600070205080204" pitchFamily="34" charset="-128"/>
              </a:rPr>
              <a:t>the</a:t>
            </a:r>
            <a:r>
              <a:rPr lang="nb-NO" altLang="nb-NO" dirty="0">
                <a:ea typeface="ＭＳ Ｐゴシック" panose="020B0600070205080204" pitchFamily="34" charset="-128"/>
              </a:rPr>
              <a:t> </a:t>
            </a:r>
            <a:r>
              <a:rPr lang="nb-NO" altLang="nb-NO" dirty="0" err="1">
                <a:ea typeface="ＭＳ Ｐゴシック" panose="020B0600070205080204" pitchFamily="34" charset="-128"/>
              </a:rPr>
              <a:t>desired</a:t>
            </a:r>
            <a:r>
              <a:rPr lang="nb-NO" altLang="nb-NO" dirty="0">
                <a:ea typeface="ＭＳ Ｐゴシック" panose="020B0600070205080204" pitchFamily="34" charset="-128"/>
              </a:rPr>
              <a:t> </a:t>
            </a:r>
            <a:r>
              <a:rPr lang="nb-NO" altLang="nb-NO" dirty="0" err="1">
                <a:ea typeface="ＭＳ Ｐゴシック" panose="020B0600070205080204" pitchFamily="34" charset="-128"/>
              </a:rPr>
              <a:t>frequency</a:t>
            </a:r>
            <a:r>
              <a:rPr lang="nb-NO" altLang="nb-NO" dirty="0">
                <a:ea typeface="ＭＳ Ｐゴシック" panose="020B0600070205080204" pitchFamily="34" charset="-128"/>
              </a:rPr>
              <a:t> respons </a:t>
            </a:r>
            <a:r>
              <a:rPr lang="nb-NO" altLang="nb-NO" dirty="0" err="1">
                <a:ea typeface="ＭＳ Ｐゴシック" panose="020B0600070205080204" pitchFamily="34" charset="-128"/>
              </a:rPr>
              <a:t>of</a:t>
            </a:r>
            <a:r>
              <a:rPr lang="nb-NO" altLang="nb-NO" dirty="0">
                <a:ea typeface="ＭＳ Ｐゴシック" panose="020B0600070205080204" pitchFamily="34" charset="-128"/>
              </a:rPr>
              <a:t> 0 to 25 Hz</a:t>
            </a:r>
          </a:p>
          <a:p>
            <a:pPr marL="228600" indent="-228600">
              <a:buFontTx/>
              <a:buAutoNum type="arabicPeriod"/>
            </a:pPr>
            <a:r>
              <a:rPr lang="nb-NO" altLang="nb-NO" dirty="0">
                <a:ea typeface="ＭＳ Ｐゴシック" panose="020B0600070205080204" pitchFamily="34" charset="-128"/>
              </a:rPr>
              <a:t>To </a:t>
            </a:r>
            <a:r>
              <a:rPr lang="nb-NO" altLang="nb-NO" dirty="0" err="1">
                <a:ea typeface="ＭＳ Ｐゴシック" panose="020B0600070205080204" pitchFamily="34" charset="-128"/>
              </a:rPr>
              <a:t>achieve</a:t>
            </a:r>
            <a:r>
              <a:rPr lang="nb-NO" altLang="nb-NO" dirty="0">
                <a:ea typeface="ＭＳ Ｐゴシック" panose="020B0600070205080204" pitchFamily="34" charset="-128"/>
              </a:rPr>
              <a:t> </a:t>
            </a:r>
            <a:r>
              <a:rPr lang="nb-NO" altLang="nb-NO" dirty="0" err="1">
                <a:ea typeface="ＭＳ Ｐゴシック" panose="020B0600070205080204" pitchFamily="34" charset="-128"/>
              </a:rPr>
              <a:t>reasonable</a:t>
            </a:r>
            <a:r>
              <a:rPr lang="nb-NO" altLang="nb-NO" dirty="0">
                <a:ea typeface="ＭＳ Ｐゴシック" panose="020B0600070205080204" pitchFamily="34" charset="-128"/>
              </a:rPr>
              <a:t> </a:t>
            </a:r>
            <a:r>
              <a:rPr lang="nb-NO" altLang="nb-NO" dirty="0" err="1">
                <a:ea typeface="ＭＳ Ｐゴシック" panose="020B0600070205080204" pitchFamily="34" charset="-128"/>
              </a:rPr>
              <a:t>sensitivity</a:t>
            </a:r>
            <a:r>
              <a:rPr lang="nb-NO" altLang="nb-NO" dirty="0">
                <a:ea typeface="ＭＳ Ｐゴシック" panose="020B0600070205080204" pitchFamily="34" charset="-128"/>
              </a:rPr>
              <a:t> at </a:t>
            </a:r>
            <a:r>
              <a:rPr lang="nb-NO" altLang="nb-NO" dirty="0" err="1">
                <a:ea typeface="ＭＳ Ｐゴシック" panose="020B0600070205080204" pitchFamily="34" charset="-128"/>
              </a:rPr>
              <a:t>high</a:t>
            </a:r>
            <a:r>
              <a:rPr lang="nb-NO" altLang="nb-NO" dirty="0">
                <a:ea typeface="ＭＳ Ｐゴシック" panose="020B0600070205080204" pitchFamily="34" charset="-128"/>
              </a:rPr>
              <a:t> </a:t>
            </a:r>
            <a:r>
              <a:rPr lang="nb-NO" altLang="nb-NO" dirty="0" err="1">
                <a:ea typeface="ＭＳ Ｐゴシック" panose="020B0600070205080204" pitchFamily="34" charset="-128"/>
              </a:rPr>
              <a:t>velocities</a:t>
            </a:r>
            <a:r>
              <a:rPr lang="nb-NO" altLang="nb-NO" dirty="0">
                <a:ea typeface="ＭＳ Ｐゴシック" panose="020B0600070205080204" pitchFamily="34" charset="-128"/>
              </a:rPr>
              <a:t> -&gt; </a:t>
            </a:r>
            <a:r>
              <a:rPr lang="nb-NO" altLang="nb-NO" dirty="0" err="1">
                <a:ea typeface="ＭＳ Ｐゴシック" panose="020B0600070205080204" pitchFamily="34" charset="-128"/>
              </a:rPr>
              <a:t>high</a:t>
            </a:r>
            <a:r>
              <a:rPr lang="nb-NO" altLang="nb-NO" dirty="0">
                <a:ea typeface="ＭＳ Ｐゴシック" panose="020B0600070205080204" pitchFamily="34" charset="-128"/>
              </a:rPr>
              <a:t> sensor </a:t>
            </a:r>
            <a:r>
              <a:rPr lang="nb-NO" altLang="nb-NO" dirty="0" err="1">
                <a:ea typeface="ＭＳ Ｐゴシック" panose="020B0600070205080204" pitchFamily="34" charset="-128"/>
              </a:rPr>
              <a:t>current</a:t>
            </a:r>
            <a:r>
              <a:rPr lang="nb-NO" altLang="nb-NO" dirty="0">
                <a:ea typeface="ＭＳ Ｐゴシック" panose="020B0600070205080204" pitchFamily="34" charset="-128"/>
              </a:rPr>
              <a:t> -&gt; </a:t>
            </a:r>
            <a:r>
              <a:rPr lang="nb-NO" altLang="nb-NO" dirty="0" err="1">
                <a:ea typeface="ＭＳ Ｐゴシック" panose="020B0600070205080204" pitchFamily="34" charset="-128"/>
              </a:rPr>
              <a:t>lack</a:t>
            </a:r>
            <a:r>
              <a:rPr lang="nb-NO" altLang="nb-NO" dirty="0">
                <a:ea typeface="ＭＳ Ｐゴシック" panose="020B0600070205080204" pitchFamily="34" charset="-128"/>
              </a:rPr>
              <a:t> </a:t>
            </a:r>
            <a:r>
              <a:rPr lang="nb-NO" altLang="nb-NO" dirty="0" err="1">
                <a:ea typeface="ＭＳ Ｐゴシック" panose="020B0600070205080204" pitchFamily="34" charset="-128"/>
              </a:rPr>
              <a:t>of</a:t>
            </a:r>
            <a:r>
              <a:rPr lang="nb-NO" altLang="nb-NO" dirty="0">
                <a:ea typeface="ＭＳ Ｐゴシック" panose="020B0600070205080204" pitchFamily="34" charset="-128"/>
              </a:rPr>
              <a:t> </a:t>
            </a:r>
            <a:r>
              <a:rPr lang="nb-NO" altLang="nb-NO" dirty="0" err="1">
                <a:ea typeface="ＭＳ Ｐゴシック" panose="020B0600070205080204" pitchFamily="34" charset="-128"/>
              </a:rPr>
              <a:t>cooling</a:t>
            </a:r>
            <a:r>
              <a:rPr lang="nb-NO" altLang="nb-NO" dirty="0">
                <a:ea typeface="ＭＳ Ｐゴシック" panose="020B0600070205080204" pitchFamily="34" charset="-128"/>
              </a:rPr>
              <a:t> </a:t>
            </a:r>
            <a:r>
              <a:rPr lang="nb-NO" altLang="nb-NO" dirty="0" err="1">
                <a:ea typeface="ＭＳ Ｐゴシック" panose="020B0600070205080204" pitchFamily="34" charset="-128"/>
              </a:rPr>
              <a:t>when</a:t>
            </a:r>
            <a:r>
              <a:rPr lang="nb-NO" altLang="nb-NO" dirty="0">
                <a:ea typeface="ＭＳ Ｐゴシック" panose="020B0600070205080204" pitchFamily="34" charset="-128"/>
              </a:rPr>
              <a:t> </a:t>
            </a:r>
            <a:r>
              <a:rPr lang="nb-NO" altLang="nb-NO" dirty="0" err="1">
                <a:ea typeface="ＭＳ Ｐゴシック" panose="020B0600070205080204" pitchFamily="34" charset="-128"/>
              </a:rPr>
              <a:t>flow</a:t>
            </a:r>
            <a:r>
              <a:rPr lang="nb-NO" altLang="nb-NO" dirty="0">
                <a:ea typeface="ＭＳ Ｐゴシック" panose="020B0600070205080204" pitchFamily="34" charset="-128"/>
              </a:rPr>
              <a:t> </a:t>
            </a:r>
            <a:r>
              <a:rPr lang="nb-NO" altLang="nb-NO" dirty="0" err="1">
                <a:ea typeface="ＭＳ Ｐゴシック" panose="020B0600070205080204" pitchFamily="34" charset="-128"/>
              </a:rPr>
              <a:t>stops</a:t>
            </a:r>
            <a:r>
              <a:rPr lang="nb-NO" altLang="nb-NO" dirty="0">
                <a:ea typeface="ＭＳ Ｐゴシック" panose="020B0600070205080204" pitchFamily="34" charset="-128"/>
              </a:rPr>
              <a:t> -&gt; </a:t>
            </a:r>
            <a:r>
              <a:rPr lang="nb-NO" altLang="nb-NO" dirty="0" err="1">
                <a:ea typeface="ＭＳ Ｐゴシック" panose="020B0600070205080204" pitchFamily="34" charset="-128"/>
              </a:rPr>
              <a:t>increased</a:t>
            </a:r>
            <a:r>
              <a:rPr lang="nb-NO" altLang="nb-NO" dirty="0">
                <a:ea typeface="ＭＳ Ｐゴシック" panose="020B0600070205080204" pitchFamily="34" charset="-128"/>
              </a:rPr>
              <a:t> temp (5 deg </a:t>
            </a:r>
            <a:r>
              <a:rPr lang="nb-NO" altLang="nb-NO" dirty="0" err="1">
                <a:ea typeface="ＭＳ Ｐゴシック" panose="020B0600070205080204" pitchFamily="34" charset="-128"/>
              </a:rPr>
              <a:t>above</a:t>
            </a:r>
            <a:r>
              <a:rPr lang="nb-NO" altLang="nb-NO" dirty="0">
                <a:ea typeface="ＭＳ Ｐゴシック" panose="020B0600070205080204" pitchFamily="34" charset="-128"/>
              </a:rPr>
              <a:t> body temp) -&gt;fibrin </a:t>
            </a:r>
            <a:r>
              <a:rPr lang="nb-NO" altLang="nb-NO" dirty="0" err="1">
                <a:ea typeface="ＭＳ Ｐゴシック" panose="020B0600070205080204" pitchFamily="34" charset="-128"/>
              </a:rPr>
              <a:t>coats</a:t>
            </a:r>
            <a:r>
              <a:rPr lang="nb-NO" altLang="nb-NO" dirty="0">
                <a:ea typeface="ＭＳ Ｐゴシック" panose="020B0600070205080204" pitchFamily="34" charset="-128"/>
              </a:rPr>
              <a:t> </a:t>
            </a:r>
            <a:r>
              <a:rPr lang="nb-NO" altLang="nb-NO" dirty="0" err="1">
                <a:ea typeface="ＭＳ Ｐゴシック" panose="020B0600070205080204" pitchFamily="34" charset="-128"/>
              </a:rPr>
              <a:t>the</a:t>
            </a:r>
            <a:r>
              <a:rPr lang="nb-NO" altLang="nb-NO" dirty="0">
                <a:ea typeface="ＭＳ Ｐゴシック" panose="020B0600070205080204" pitchFamily="34" charset="-128"/>
              </a:rPr>
              <a:t> sensor</a:t>
            </a:r>
          </a:p>
          <a:p>
            <a:pPr marL="228600" indent="-228600">
              <a:buFontTx/>
              <a:buAutoNum type="arabicPeriod"/>
            </a:pPr>
            <a:endParaRPr lang="nb-NO" altLang="nb-NO" dirty="0">
              <a:ea typeface="ＭＳ Ｐゴシック" panose="020B0600070205080204" pitchFamily="34" charset="-128"/>
            </a:endParaRPr>
          </a:p>
          <a:p>
            <a:pPr marL="228600" indent="-228600"/>
            <a:r>
              <a:rPr lang="nb-NO" altLang="nb-NO" dirty="0" err="1">
                <a:ea typeface="ＭＳ Ｐゴシック" panose="020B0600070205080204" pitchFamily="34" charset="-128"/>
              </a:rPr>
              <a:t>Constant</a:t>
            </a:r>
            <a:r>
              <a:rPr lang="nb-NO" altLang="nb-NO" dirty="0">
                <a:ea typeface="ＭＳ Ｐゴシック" panose="020B0600070205080204" pitchFamily="34" charset="-128"/>
              </a:rPr>
              <a:t> </a:t>
            </a:r>
            <a:r>
              <a:rPr lang="nb-NO" altLang="nb-NO" dirty="0" err="1">
                <a:ea typeface="ＭＳ Ｐゴシック" panose="020B0600070205080204" pitchFamily="34" charset="-128"/>
              </a:rPr>
              <a:t>temperature</a:t>
            </a:r>
            <a:r>
              <a:rPr lang="nb-NO" altLang="nb-NO" dirty="0">
                <a:ea typeface="ＭＳ Ｐゴシック" panose="020B0600070205080204" pitchFamily="34" charset="-128"/>
              </a:rPr>
              <a:t> sensor </a:t>
            </a:r>
            <a:r>
              <a:rPr lang="nb-NO" altLang="nb-NO" dirty="0" err="1">
                <a:ea typeface="ＭＳ Ｐゴシック" panose="020B0600070205080204" pitchFamily="34" charset="-128"/>
              </a:rPr>
              <a:t>overcomes</a:t>
            </a:r>
            <a:r>
              <a:rPr lang="nb-NO" altLang="nb-NO" dirty="0">
                <a:ea typeface="ＭＳ Ｐゴシック" panose="020B0600070205080204" pitchFamily="34" charset="-128"/>
              </a:rPr>
              <a:t> problems:</a:t>
            </a:r>
          </a:p>
          <a:p>
            <a:pPr marL="228600" indent="-228600"/>
            <a:r>
              <a:rPr lang="nb-NO" altLang="nb-NO" dirty="0">
                <a:ea typeface="ＭＳ Ｐゴシック" panose="020B0600070205080204" pitchFamily="34" charset="-128"/>
              </a:rPr>
              <a:t>Ru is </a:t>
            </a:r>
            <a:r>
              <a:rPr lang="nb-NO" altLang="nb-NO" dirty="0" err="1">
                <a:ea typeface="ＭＳ Ｐゴシック" panose="020B0600070205080204" pitchFamily="34" charset="-128"/>
              </a:rPr>
              <a:t>heated</a:t>
            </a:r>
            <a:r>
              <a:rPr lang="nb-NO" altLang="nb-NO" dirty="0">
                <a:ea typeface="ＭＳ Ｐゴシック" panose="020B0600070205080204" pitchFamily="34" charset="-128"/>
              </a:rPr>
              <a:t>. </a:t>
            </a:r>
            <a:r>
              <a:rPr lang="nb-NO" altLang="nb-NO" dirty="0" err="1">
                <a:ea typeface="ＭＳ Ｐゴシック" panose="020B0600070205080204" pitchFamily="34" charset="-128"/>
              </a:rPr>
              <a:t>Velocity</a:t>
            </a:r>
            <a:r>
              <a:rPr lang="nb-NO" altLang="nb-NO" dirty="0">
                <a:ea typeface="ＭＳ Ｐゴシック" panose="020B0600070205080204" pitchFamily="34" charset="-128"/>
              </a:rPr>
              <a:t> </a:t>
            </a:r>
            <a:r>
              <a:rPr lang="nb-NO" altLang="nb-NO" dirty="0" err="1">
                <a:ea typeface="ＭＳ Ｐゴシック" panose="020B0600070205080204" pitchFamily="34" charset="-128"/>
              </a:rPr>
              <a:t>increases</a:t>
            </a:r>
            <a:r>
              <a:rPr lang="nb-NO" altLang="nb-NO" dirty="0">
                <a:ea typeface="ＭＳ Ｐゴシック" panose="020B0600070205080204" pitchFamily="34" charset="-128"/>
              </a:rPr>
              <a:t> -&gt; Ru </a:t>
            </a:r>
            <a:r>
              <a:rPr lang="nb-NO" altLang="nb-NO" dirty="0" err="1">
                <a:ea typeface="ＭＳ Ｐゴシック" panose="020B0600070205080204" pitchFamily="34" charset="-128"/>
              </a:rPr>
              <a:t>cools</a:t>
            </a:r>
            <a:r>
              <a:rPr lang="nb-NO" altLang="nb-NO" dirty="0">
                <a:ea typeface="ＭＳ Ｐゴシック" panose="020B0600070205080204" pitchFamily="34" charset="-128"/>
              </a:rPr>
              <a:t> and </a:t>
            </a:r>
            <a:r>
              <a:rPr lang="nb-NO" altLang="nb-NO" dirty="0" err="1">
                <a:ea typeface="ＭＳ Ｐゴシック" panose="020B0600070205080204" pitchFamily="34" charset="-128"/>
              </a:rPr>
              <a:t>resistance</a:t>
            </a:r>
            <a:r>
              <a:rPr lang="nb-NO" altLang="nb-NO" dirty="0">
                <a:ea typeface="ＭＳ Ｐゴシック" panose="020B0600070205080204" pitchFamily="34" charset="-128"/>
              </a:rPr>
              <a:t> </a:t>
            </a:r>
            <a:r>
              <a:rPr lang="nb-NO" altLang="nb-NO" dirty="0" err="1">
                <a:ea typeface="ＭＳ Ｐゴシック" panose="020B0600070205080204" pitchFamily="34" charset="-128"/>
              </a:rPr>
              <a:t>increases</a:t>
            </a:r>
            <a:r>
              <a:rPr lang="nb-NO" altLang="nb-NO" dirty="0">
                <a:ea typeface="ＭＳ Ｐゴシック" panose="020B0600070205080204" pitchFamily="34" charset="-128"/>
              </a:rPr>
              <a:t> -&gt; more positive </a:t>
            </a:r>
            <a:r>
              <a:rPr lang="nb-NO" altLang="nb-NO" dirty="0" err="1">
                <a:ea typeface="ＭＳ Ｐゴシック" panose="020B0600070205080204" pitchFamily="34" charset="-128"/>
              </a:rPr>
              <a:t>voltage</a:t>
            </a:r>
            <a:r>
              <a:rPr lang="nb-NO" altLang="nb-NO" dirty="0">
                <a:ea typeface="ＭＳ Ｐゴシック" panose="020B0600070205080204" pitchFamily="34" charset="-128"/>
              </a:rPr>
              <a:t> </a:t>
            </a:r>
            <a:r>
              <a:rPr lang="nb-NO" altLang="nb-NO" dirty="0" err="1">
                <a:ea typeface="ＭＳ Ｐゴシック" panose="020B0600070205080204" pitchFamily="34" charset="-128"/>
              </a:rPr>
              <a:t>on</a:t>
            </a:r>
            <a:r>
              <a:rPr lang="nb-NO" altLang="nb-NO" dirty="0">
                <a:ea typeface="ＭＳ Ｐゴシック" panose="020B0600070205080204" pitchFamily="34" charset="-128"/>
              </a:rPr>
              <a:t> </a:t>
            </a:r>
            <a:r>
              <a:rPr lang="nb-NO" altLang="nb-NO" dirty="0" err="1">
                <a:ea typeface="ＭＳ Ｐゴシック" panose="020B0600070205080204" pitchFamily="34" charset="-128"/>
              </a:rPr>
              <a:t>the</a:t>
            </a:r>
            <a:r>
              <a:rPr lang="nb-NO" altLang="nb-NO" dirty="0">
                <a:ea typeface="ＭＳ Ｐゴシック" panose="020B0600070205080204" pitchFamily="34" charset="-128"/>
              </a:rPr>
              <a:t> pos terminal -&gt; </a:t>
            </a:r>
            <a:r>
              <a:rPr lang="nb-NO" altLang="nb-NO" dirty="0" err="1">
                <a:ea typeface="ＭＳ Ｐゴシック" panose="020B0600070205080204" pitchFamily="34" charset="-128"/>
              </a:rPr>
              <a:t>increased</a:t>
            </a:r>
            <a:r>
              <a:rPr lang="nb-NO" altLang="nb-NO" dirty="0">
                <a:ea typeface="ＭＳ Ｐゴシック" panose="020B0600070205080204" pitchFamily="34" charset="-128"/>
              </a:rPr>
              <a:t> </a:t>
            </a:r>
            <a:r>
              <a:rPr lang="nb-NO" altLang="nb-NO" dirty="0" err="1">
                <a:ea typeface="ＭＳ Ｐゴシック" panose="020B0600070205080204" pitchFamily="34" charset="-128"/>
              </a:rPr>
              <a:t>vb</a:t>
            </a:r>
            <a:r>
              <a:rPr lang="nb-NO" altLang="nb-NO" dirty="0">
                <a:ea typeface="ＭＳ Ｐゴシック" panose="020B0600070205080204" pitchFamily="34" charset="-128"/>
              </a:rPr>
              <a:t> -&gt; </a:t>
            </a:r>
            <a:r>
              <a:rPr lang="nb-NO" altLang="nb-NO" dirty="0" err="1">
                <a:ea typeface="ＭＳ Ｐゴシック" panose="020B0600070205080204" pitchFamily="34" charset="-128"/>
              </a:rPr>
              <a:t>increased</a:t>
            </a:r>
            <a:r>
              <a:rPr lang="nb-NO" altLang="nb-NO" dirty="0">
                <a:ea typeface="ＭＳ Ｐゴシック" panose="020B0600070205080204" pitchFamily="34" charset="-128"/>
              </a:rPr>
              <a:t> bridge </a:t>
            </a:r>
            <a:r>
              <a:rPr lang="nb-NO" altLang="nb-NO" dirty="0" err="1">
                <a:ea typeface="ＭＳ Ｐゴシック" panose="020B0600070205080204" pitchFamily="34" charset="-128"/>
              </a:rPr>
              <a:t>power</a:t>
            </a:r>
            <a:r>
              <a:rPr lang="nb-NO" altLang="nb-NO" dirty="0">
                <a:ea typeface="ＭＳ Ｐゴシック" panose="020B0600070205080204" pitchFamily="34" charset="-128"/>
              </a:rPr>
              <a:t> -&gt; </a:t>
            </a:r>
            <a:r>
              <a:rPr lang="nb-NO" altLang="nb-NO" dirty="0" err="1">
                <a:ea typeface="ＭＳ Ｐゴシック" panose="020B0600070205080204" pitchFamily="34" charset="-128"/>
              </a:rPr>
              <a:t>increased</a:t>
            </a:r>
            <a:r>
              <a:rPr lang="nb-NO" altLang="nb-NO" dirty="0">
                <a:ea typeface="ＭＳ Ｐゴシック" panose="020B0600070205080204" pitchFamily="34" charset="-128"/>
              </a:rPr>
              <a:t> Ru -&gt; </a:t>
            </a:r>
            <a:r>
              <a:rPr lang="nb-NO" altLang="nb-NO" dirty="0" err="1">
                <a:ea typeface="ＭＳ Ｐゴシック" panose="020B0600070205080204" pitchFamily="34" charset="-128"/>
              </a:rPr>
              <a:t>cooling</a:t>
            </a:r>
            <a:r>
              <a:rPr lang="nb-NO" altLang="nb-NO" dirty="0">
                <a:ea typeface="ＭＳ Ｐゴシック" panose="020B0600070205080204" pitchFamily="34" charset="-128"/>
              </a:rPr>
              <a:t> is </a:t>
            </a:r>
            <a:r>
              <a:rPr lang="nb-NO" altLang="nb-NO" dirty="0" err="1">
                <a:ea typeface="ＭＳ Ｐゴシック" panose="020B0600070205080204" pitchFamily="34" charset="-128"/>
              </a:rPr>
              <a:t>counteracted</a:t>
            </a:r>
            <a:endParaRPr lang="nb-NO" altLang="nb-NO" dirty="0">
              <a:ea typeface="ＭＳ Ｐゴシック" panose="020B0600070205080204" pitchFamily="34" charset="-128"/>
            </a:endParaRPr>
          </a:p>
          <a:p>
            <a:pPr marL="228600" indent="-228600"/>
            <a:r>
              <a:rPr lang="nb-NO" altLang="nb-NO" dirty="0">
                <a:ea typeface="ＭＳ Ｐゴシック" panose="020B0600070205080204" pitchFamily="34" charset="-128"/>
              </a:rPr>
              <a:t>High-</a:t>
            </a:r>
            <a:r>
              <a:rPr lang="nb-NO" altLang="nb-NO" dirty="0" err="1">
                <a:ea typeface="ＭＳ Ｐゴシック" panose="020B0600070205080204" pitchFamily="34" charset="-128"/>
              </a:rPr>
              <a:t>gain</a:t>
            </a:r>
            <a:r>
              <a:rPr lang="nb-NO" altLang="nb-NO" dirty="0">
                <a:ea typeface="ＭＳ Ｐゴシック" panose="020B0600070205080204" pitchFamily="34" charset="-128"/>
              </a:rPr>
              <a:t> negative feedback -&gt; bridge is </a:t>
            </a:r>
            <a:r>
              <a:rPr lang="nb-NO" altLang="nb-NO" dirty="0" err="1">
                <a:ea typeface="ＭＳ Ｐゴシック" panose="020B0600070205080204" pitchFamily="34" charset="-128"/>
              </a:rPr>
              <a:t>always</a:t>
            </a:r>
            <a:r>
              <a:rPr lang="nb-NO" altLang="nb-NO" dirty="0">
                <a:ea typeface="ＭＳ Ｐゴシック" panose="020B0600070205080204" pitchFamily="34" charset="-128"/>
              </a:rPr>
              <a:t> in </a:t>
            </a:r>
            <a:r>
              <a:rPr lang="nb-NO" altLang="nb-NO" dirty="0" err="1">
                <a:ea typeface="ＭＳ Ｐゴシック" panose="020B0600070205080204" pitchFamily="34" charset="-128"/>
              </a:rPr>
              <a:t>balance</a:t>
            </a:r>
            <a:r>
              <a:rPr lang="nb-NO" altLang="nb-NO" dirty="0">
                <a:ea typeface="ＭＳ Ｐゴシック" panose="020B0600070205080204" pitchFamily="34" charset="-128"/>
              </a:rPr>
              <a:t> -&gt; </a:t>
            </a:r>
            <a:r>
              <a:rPr lang="nb-NO" altLang="nb-NO" dirty="0" err="1">
                <a:ea typeface="ＭＳ Ｐゴシック" panose="020B0600070205080204" pitchFamily="34" charset="-128"/>
              </a:rPr>
              <a:t>constant</a:t>
            </a:r>
            <a:r>
              <a:rPr lang="nb-NO" altLang="nb-NO" dirty="0">
                <a:ea typeface="ＭＳ Ｐゴシック" panose="020B0600070205080204" pitchFamily="34" charset="-128"/>
              </a:rPr>
              <a:t> temp at Ru</a:t>
            </a:r>
          </a:p>
          <a:p>
            <a:pPr marL="228600" indent="-228600"/>
            <a:r>
              <a:rPr lang="nb-NO" altLang="nb-NO" dirty="0">
                <a:ea typeface="ＭＳ Ｐゴシック" panose="020B0600070205080204" pitchFamily="34" charset="-128"/>
              </a:rPr>
              <a:t>High </a:t>
            </a:r>
            <a:r>
              <a:rPr lang="nb-NO" altLang="nb-NO" dirty="0" err="1">
                <a:ea typeface="ＭＳ Ｐゴシック" panose="020B0600070205080204" pitchFamily="34" charset="-128"/>
              </a:rPr>
              <a:t>gain</a:t>
            </a:r>
            <a:r>
              <a:rPr lang="nb-NO" altLang="nb-NO" dirty="0">
                <a:ea typeface="ＭＳ Ｐゴシック" panose="020B0600070205080204" pitchFamily="34" charset="-128"/>
              </a:rPr>
              <a:t> negative feedback </a:t>
            </a:r>
            <a:r>
              <a:rPr lang="nb-NO" altLang="nb-NO" dirty="0" err="1">
                <a:ea typeface="ＭＳ Ｐゴシック" panose="020B0600070205080204" pitchFamily="34" charset="-128"/>
              </a:rPr>
              <a:t>divides</a:t>
            </a:r>
            <a:r>
              <a:rPr lang="nb-NO" altLang="nb-NO" dirty="0">
                <a:ea typeface="ＭＳ Ｐゴシック" panose="020B0600070205080204" pitchFamily="34" charset="-128"/>
              </a:rPr>
              <a:t> sensor time </a:t>
            </a:r>
            <a:r>
              <a:rPr lang="nb-NO" altLang="nb-NO" dirty="0" err="1">
                <a:ea typeface="ＭＳ Ｐゴシック" panose="020B0600070205080204" pitchFamily="34" charset="-128"/>
              </a:rPr>
              <a:t>constant</a:t>
            </a:r>
            <a:r>
              <a:rPr lang="nb-NO" altLang="nb-NO" dirty="0">
                <a:ea typeface="ＭＳ Ｐゴシック" panose="020B0600070205080204" pitchFamily="34" charset="-128"/>
              </a:rPr>
              <a:t> by a </a:t>
            </a:r>
            <a:r>
              <a:rPr lang="nb-NO" altLang="nb-NO" dirty="0" err="1">
                <a:ea typeface="ＭＳ Ｐゴシック" panose="020B0600070205080204" pitchFamily="34" charset="-128"/>
              </a:rPr>
              <a:t>factor</a:t>
            </a:r>
            <a:r>
              <a:rPr lang="nb-NO" altLang="nb-NO" dirty="0">
                <a:ea typeface="ＭＳ Ｐゴシック" panose="020B0600070205080204" pitchFamily="34" charset="-128"/>
              </a:rPr>
              <a:t> </a:t>
            </a:r>
            <a:r>
              <a:rPr lang="nb-NO" altLang="nb-NO" dirty="0" err="1">
                <a:ea typeface="ＭＳ Ｐゴシック" panose="020B0600070205080204" pitchFamily="34" charset="-128"/>
              </a:rPr>
              <a:t>equal</a:t>
            </a:r>
            <a:r>
              <a:rPr lang="nb-NO" altLang="nb-NO" dirty="0">
                <a:ea typeface="ＭＳ Ｐゴシック" panose="020B0600070205080204" pitchFamily="34" charset="-128"/>
              </a:rPr>
              <a:t> to </a:t>
            </a:r>
            <a:r>
              <a:rPr lang="nb-NO" altLang="nb-NO" dirty="0" err="1">
                <a:ea typeface="ＭＳ Ｐゴシック" panose="020B0600070205080204" pitchFamily="34" charset="-128"/>
              </a:rPr>
              <a:t>the</a:t>
            </a:r>
            <a:r>
              <a:rPr lang="nb-NO" altLang="nb-NO" dirty="0">
                <a:ea typeface="ＭＳ Ｐゴシック" panose="020B0600070205080204" pitchFamily="34" charset="-128"/>
              </a:rPr>
              <a:t> loop </a:t>
            </a:r>
            <a:r>
              <a:rPr lang="nb-NO" altLang="nb-NO" dirty="0" err="1">
                <a:ea typeface="ＭＳ Ｐゴシック" panose="020B0600070205080204" pitchFamily="34" charset="-128"/>
              </a:rPr>
              <a:t>gain</a:t>
            </a:r>
            <a:r>
              <a:rPr lang="nb-NO" altLang="nb-NO" dirty="0">
                <a:ea typeface="ＭＳ Ｐゴシック" panose="020B0600070205080204" pitchFamily="34" charset="-128"/>
              </a:rPr>
              <a:t> = </a:t>
            </a:r>
            <a:r>
              <a:rPr lang="nb-NO" altLang="nb-NO" dirty="0" err="1">
                <a:ea typeface="ＭＳ Ｐゴシック" panose="020B0600070205080204" pitchFamily="34" charset="-128"/>
              </a:rPr>
              <a:t>improved</a:t>
            </a:r>
            <a:r>
              <a:rPr lang="nb-NO" altLang="nb-NO" dirty="0">
                <a:ea typeface="ＭＳ Ｐゴシック" panose="020B0600070205080204" pitchFamily="34" charset="-128"/>
              </a:rPr>
              <a:t> </a:t>
            </a:r>
            <a:r>
              <a:rPr lang="nb-NO" altLang="nb-NO" dirty="0" err="1">
                <a:ea typeface="ＭＳ Ｐゴシック" panose="020B0600070205080204" pitchFamily="34" charset="-128"/>
              </a:rPr>
              <a:t>frequency</a:t>
            </a:r>
            <a:r>
              <a:rPr lang="nb-NO" altLang="nb-NO" dirty="0">
                <a:ea typeface="ＭＳ Ｐゴシック" panose="020B0600070205080204" pitchFamily="34" charset="-128"/>
              </a:rPr>
              <a:t> </a:t>
            </a:r>
            <a:r>
              <a:rPr lang="nb-NO" altLang="nb-NO" dirty="0" err="1">
                <a:ea typeface="ＭＳ Ｐゴシック" panose="020B0600070205080204" pitchFamily="34" charset="-128"/>
              </a:rPr>
              <a:t>response</a:t>
            </a:r>
            <a:endParaRPr lang="nb-NO" altLang="nb-NO" dirty="0">
              <a:ea typeface="ＭＳ Ｐゴシック" panose="020B0600070205080204" pitchFamily="34" charset="-128"/>
            </a:endParaRPr>
          </a:p>
          <a:p>
            <a:pPr marL="228600" indent="-228600"/>
            <a:r>
              <a:rPr lang="nb-NO" altLang="nb-NO" dirty="0" err="1">
                <a:ea typeface="ＭＳ Ｐゴシック" panose="020B0600070205080204" pitchFamily="34" charset="-128"/>
              </a:rPr>
              <a:t>Varying</a:t>
            </a:r>
            <a:r>
              <a:rPr lang="nb-NO" altLang="nb-NO" dirty="0">
                <a:ea typeface="ＭＳ Ｐゴシック" panose="020B0600070205080204" pitchFamily="34" charset="-128"/>
              </a:rPr>
              <a:t> </a:t>
            </a:r>
            <a:r>
              <a:rPr lang="nb-NO" altLang="nb-NO" dirty="0" err="1">
                <a:ea typeface="ＭＳ Ｐゴシック" panose="020B0600070205080204" pitchFamily="34" charset="-128"/>
              </a:rPr>
              <a:t>blood</a:t>
            </a:r>
            <a:r>
              <a:rPr lang="nb-NO" altLang="nb-NO" dirty="0">
                <a:ea typeface="ＭＳ Ｐゴシック" panose="020B0600070205080204" pitchFamily="34" charset="-128"/>
              </a:rPr>
              <a:t> </a:t>
            </a:r>
            <a:r>
              <a:rPr lang="nb-NO" altLang="nb-NO" dirty="0" err="1">
                <a:ea typeface="ＭＳ Ｐゴシック" panose="020B0600070205080204" pitchFamily="34" charset="-128"/>
              </a:rPr>
              <a:t>temperature</a:t>
            </a:r>
            <a:r>
              <a:rPr lang="nb-NO" altLang="nb-NO" dirty="0">
                <a:ea typeface="ＭＳ Ｐゴシック" panose="020B0600070205080204" pitchFamily="34" charset="-128"/>
              </a:rPr>
              <a:t> -&gt; </a:t>
            </a:r>
            <a:r>
              <a:rPr lang="nb-NO" altLang="nb-NO" dirty="0" err="1">
                <a:ea typeface="ＭＳ Ｐゴシック" panose="020B0600070205080204" pitchFamily="34" charset="-128"/>
              </a:rPr>
              <a:t>Rt</a:t>
            </a:r>
            <a:r>
              <a:rPr lang="nb-NO" altLang="nb-NO" dirty="0">
                <a:ea typeface="ＭＳ Ｐゴシック" panose="020B0600070205080204" pitchFamily="34" charset="-128"/>
              </a:rPr>
              <a:t> (</a:t>
            </a:r>
            <a:r>
              <a:rPr lang="nb-NO" altLang="nb-NO" dirty="0" err="1">
                <a:ea typeface="ＭＳ Ｐゴシック" panose="020B0600070205080204" pitchFamily="34" charset="-128"/>
              </a:rPr>
              <a:t>temperature</a:t>
            </a:r>
            <a:r>
              <a:rPr lang="nb-NO" altLang="nb-NO" dirty="0">
                <a:ea typeface="ＭＳ Ｐゴシック" panose="020B0600070205080204" pitchFamily="34" charset="-128"/>
              </a:rPr>
              <a:t> </a:t>
            </a:r>
            <a:r>
              <a:rPr lang="nb-NO" altLang="nb-NO" dirty="0" err="1">
                <a:ea typeface="ＭＳ Ｐゴシック" panose="020B0600070205080204" pitchFamily="34" charset="-128"/>
              </a:rPr>
              <a:t>compensating</a:t>
            </a:r>
            <a:r>
              <a:rPr lang="nb-NO" altLang="nb-NO" dirty="0">
                <a:ea typeface="ＭＳ Ｐゴシック" panose="020B0600070205080204" pitchFamily="34" charset="-128"/>
              </a:rPr>
              <a:t> </a:t>
            </a:r>
            <a:r>
              <a:rPr lang="nb-NO" altLang="nb-NO" dirty="0" err="1">
                <a:ea typeface="ＭＳ Ｐゴシック" panose="020B0600070205080204" pitchFamily="34" charset="-128"/>
              </a:rPr>
              <a:t>thermistor</a:t>
            </a:r>
            <a:r>
              <a:rPr lang="nb-NO" altLang="nb-NO" dirty="0">
                <a:ea typeface="ＭＳ Ｐゴシック" panose="020B0600070205080204" pitchFamily="34" charset="-128"/>
              </a:rPr>
              <a:t>)</a:t>
            </a:r>
          </a:p>
          <a:p>
            <a:pPr marL="228600" indent="-228600"/>
            <a:endParaRPr lang="nb-NO" altLang="nb-NO" dirty="0">
              <a:ea typeface="ＭＳ Ｐゴシック" panose="020B0600070205080204" pitchFamily="34" charset="-128"/>
            </a:endParaRPr>
          </a:p>
        </p:txBody>
      </p:sp>
    </p:spTree>
    <p:extLst>
      <p:ext uri="{BB962C8B-B14F-4D97-AF65-F5344CB8AC3E}">
        <p14:creationId xmlns:p14="http://schemas.microsoft.com/office/powerpoint/2010/main" val="2317379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a:extLst>
              <a:ext uri="{FF2B5EF4-FFF2-40B4-BE49-F238E27FC236}">
                <a16:creationId xmlns:a16="http://schemas.microsoft.com/office/drawing/2014/main" id="{8D5C1A7B-780E-5F42-899D-B447457831A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0DF831E8-3CBC-B940-87EC-7EB63F734F3B}" type="slidenum">
              <a:rPr lang="nb-NO" altLang="nb-NO" sz="1200"/>
              <a:pPr/>
              <a:t>76</a:t>
            </a:fld>
            <a:endParaRPr lang="nb-NO" altLang="nb-NO" sz="1200"/>
          </a:p>
        </p:txBody>
      </p:sp>
      <p:sp>
        <p:nvSpPr>
          <p:cNvPr id="63490" name="Rectangle 2">
            <a:extLst>
              <a:ext uri="{FF2B5EF4-FFF2-40B4-BE49-F238E27FC236}">
                <a16:creationId xmlns:a16="http://schemas.microsoft.com/office/drawing/2014/main" id="{0916C619-8B3E-0F4D-A6F3-D987FA3D5B7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a:extLst>
              <a:ext uri="{FF2B5EF4-FFF2-40B4-BE49-F238E27FC236}">
                <a16:creationId xmlns:a16="http://schemas.microsoft.com/office/drawing/2014/main" id="{5DABF34E-B8DD-E049-BEC4-5DA197B3AB1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Measures changes in volume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a:extLst>
              <a:ext uri="{FF2B5EF4-FFF2-40B4-BE49-F238E27FC236}">
                <a16:creationId xmlns:a16="http://schemas.microsoft.com/office/drawing/2014/main" id="{796D8AFA-3C0B-2C46-AE38-DBB97CE14DA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59CA84F5-D929-E147-845E-61BC6A0B5444}" type="slidenum">
              <a:rPr lang="nb-NO" altLang="nb-NO" sz="1200"/>
              <a:pPr/>
              <a:t>77</a:t>
            </a:fld>
            <a:endParaRPr lang="nb-NO" altLang="nb-NO" sz="1200"/>
          </a:p>
        </p:txBody>
      </p:sp>
      <p:sp>
        <p:nvSpPr>
          <p:cNvPr id="65538" name="Rectangle 2">
            <a:extLst>
              <a:ext uri="{FF2B5EF4-FFF2-40B4-BE49-F238E27FC236}">
                <a16:creationId xmlns:a16="http://schemas.microsoft.com/office/drawing/2014/main" id="{00C2A75B-E5DA-5C4B-A05A-C1BF03B8953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Rectangle 3">
            <a:extLst>
              <a:ext uri="{FF2B5EF4-FFF2-40B4-BE49-F238E27FC236}">
                <a16:creationId xmlns:a16="http://schemas.microsoft.com/office/drawing/2014/main" id="{608F00C5-1673-3D40-AC63-30591C036AD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nb-NO">
              <a:ea typeface="ＭＳ Ｐゴシック" panose="020B0600070205080204" pitchFamily="34"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6896E62A-28F0-B14F-BCE9-DFC1A88CB39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535C0DA-7AFF-F542-BC47-B7973C102EB0}" type="slidenum">
              <a:rPr lang="nb-NO" altLang="nb-NO">
                <a:latin typeface="Arial" panose="020B0604020202020204" pitchFamily="34" charset="0"/>
                <a:ea typeface="ヒラギノ角ゴ Pro W3" panose="020B0300000000000000" pitchFamily="34" charset="-128"/>
              </a:rPr>
              <a:pPr>
                <a:spcBef>
                  <a:spcPct val="0"/>
                </a:spcBef>
              </a:pPr>
              <a:t>78</a:t>
            </a:fld>
            <a:endParaRPr lang="nb-NO" altLang="nb-NO">
              <a:latin typeface="Arial" panose="020B0604020202020204" pitchFamily="34" charset="0"/>
              <a:ea typeface="ヒラギノ角ゴ Pro W3" panose="020B0300000000000000" pitchFamily="34" charset="-128"/>
            </a:endParaRPr>
          </a:p>
        </p:txBody>
      </p:sp>
      <p:sp>
        <p:nvSpPr>
          <p:cNvPr id="82946" name="Rectangle 2">
            <a:extLst>
              <a:ext uri="{FF2B5EF4-FFF2-40B4-BE49-F238E27FC236}">
                <a16:creationId xmlns:a16="http://schemas.microsoft.com/office/drawing/2014/main" id="{3D3B885A-6D14-EC4B-AD01-C6B41532E9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a:extLst>
              <a:ext uri="{FF2B5EF4-FFF2-40B4-BE49-F238E27FC236}">
                <a16:creationId xmlns:a16="http://schemas.microsoft.com/office/drawing/2014/main" id="{E3736F53-1E20-AE47-BA82-359DE6A2762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r>
              <a:rPr lang="nb-NO" altLang="nb-NO" dirty="0">
                <a:ea typeface="ＭＳ Ｐゴシック" panose="020B0600070205080204" pitchFamily="34" charset="-128"/>
              </a:rPr>
              <a:t>Blood </a:t>
            </a:r>
            <a:r>
              <a:rPr lang="nb-NO" altLang="nb-NO" dirty="0" err="1">
                <a:ea typeface="ＭＳ Ｐゴシック" panose="020B0600070205080204" pitchFamily="34" charset="-128"/>
              </a:rPr>
              <a:t>volume</a:t>
            </a:r>
            <a:r>
              <a:rPr lang="nb-NO" altLang="nb-NO" dirty="0">
                <a:ea typeface="ＭＳ Ｐゴシック" panose="020B0600070205080204" pitchFamily="34" charset="-128"/>
              </a:rPr>
              <a:t> </a:t>
            </a:r>
            <a:r>
              <a:rPr lang="nb-NO" altLang="nb-NO" dirty="0" err="1">
                <a:ea typeface="ＭＳ Ｐゴシック" panose="020B0600070205080204" pitchFamily="34" charset="-128"/>
              </a:rPr>
              <a:t>changes</a:t>
            </a:r>
            <a:r>
              <a:rPr lang="nb-NO" altLang="nb-NO" dirty="0">
                <a:ea typeface="ＭＳ Ｐゴシック" panose="020B0600070205080204" pitchFamily="34" charset="-128"/>
              </a:rPr>
              <a:t>/</a:t>
            </a:r>
            <a:r>
              <a:rPr lang="nb-NO" altLang="nb-NO" dirty="0" err="1">
                <a:ea typeface="ＭＳ Ｐゴシック" panose="020B0600070205080204" pitchFamily="34" charset="-128"/>
              </a:rPr>
              <a:t>lung</a:t>
            </a:r>
            <a:r>
              <a:rPr lang="nb-NO" altLang="nb-NO" dirty="0">
                <a:ea typeface="ＭＳ Ｐゴシック" panose="020B0600070205080204" pitchFamily="34" charset="-128"/>
              </a:rPr>
              <a:t> </a:t>
            </a:r>
            <a:r>
              <a:rPr lang="nb-NO" altLang="nb-NO" dirty="0" err="1">
                <a:ea typeface="ＭＳ Ｐゴシック" panose="020B0600070205080204" pitchFamily="34" charset="-128"/>
              </a:rPr>
              <a:t>volume</a:t>
            </a:r>
            <a:r>
              <a:rPr lang="nb-NO" altLang="nb-NO" dirty="0">
                <a:ea typeface="ＭＳ Ｐゴシック" panose="020B0600070205080204" pitchFamily="34" charset="-128"/>
              </a:rPr>
              <a:t> </a:t>
            </a:r>
            <a:r>
              <a:rPr lang="nb-NO" altLang="nb-NO" dirty="0" err="1">
                <a:ea typeface="ＭＳ Ｐゴシック" panose="020B0600070205080204" pitchFamily="34" charset="-128"/>
              </a:rPr>
              <a:t>changes</a:t>
            </a:r>
            <a:r>
              <a:rPr lang="nb-NO" altLang="nb-NO" dirty="0">
                <a:ea typeface="ＭＳ Ｐゴシック" panose="020B0600070205080204" pitchFamily="34" charset="-128"/>
              </a:rPr>
              <a:t>, </a:t>
            </a:r>
            <a:r>
              <a:rPr lang="nb-NO" altLang="nb-NO" dirty="0" err="1">
                <a:ea typeface="ＭＳ Ｐゴシック" panose="020B0600070205080204" pitchFamily="34" charset="-128"/>
              </a:rPr>
              <a:t>impedance</a:t>
            </a:r>
            <a:r>
              <a:rPr lang="nb-NO" altLang="nb-NO" dirty="0">
                <a:ea typeface="ＭＳ Ｐゴシック" panose="020B0600070205080204" pitchFamily="34" charset="-128"/>
              </a:rPr>
              <a:t> </a:t>
            </a:r>
            <a:r>
              <a:rPr lang="nb-NO" altLang="nb-NO" dirty="0" err="1">
                <a:ea typeface="ＭＳ Ｐゴシック" panose="020B0600070205080204" pitchFamily="34" charset="-128"/>
              </a:rPr>
              <a:t>will</a:t>
            </a:r>
            <a:r>
              <a:rPr lang="nb-NO" altLang="nb-NO" dirty="0">
                <a:ea typeface="ＭＳ Ｐゴシック" panose="020B0600070205080204" pitchFamily="34" charset="-128"/>
              </a:rPr>
              <a:t> </a:t>
            </a:r>
            <a:r>
              <a:rPr lang="nb-NO" altLang="nb-NO" dirty="0" err="1">
                <a:ea typeface="ＭＳ Ｐゴシック" panose="020B0600070205080204" pitchFamily="34" charset="-128"/>
              </a:rPr>
              <a:t>change</a:t>
            </a:r>
            <a:r>
              <a:rPr lang="nb-NO" altLang="nb-NO" dirty="0">
                <a:ea typeface="ＭＳ Ｐゴシック" panose="020B0600070205080204" pitchFamily="34" charset="-128"/>
              </a:rPr>
              <a:t>.</a:t>
            </a:r>
          </a:p>
          <a:p>
            <a:pPr marL="228600" indent="-228600"/>
            <a:r>
              <a:rPr lang="nb-NO" altLang="nb-NO" dirty="0">
                <a:ea typeface="ＭＳ Ｐゴシック" panose="020B0600070205080204" pitchFamily="34" charset="-128"/>
              </a:rPr>
              <a:t> Swansons </a:t>
            </a:r>
            <a:r>
              <a:rPr lang="nb-NO" altLang="nb-NO" dirty="0" err="1">
                <a:ea typeface="ＭＳ Ｐゴシック" panose="020B0600070205080204" pitchFamily="34" charset="-128"/>
              </a:rPr>
              <a:t>model</a:t>
            </a:r>
            <a:r>
              <a:rPr lang="nb-NO" altLang="nb-NO" dirty="0">
                <a:ea typeface="ＭＳ Ｐゴシック" panose="020B0600070205080204" pitchFamily="34" charset="-128"/>
              </a:rPr>
              <a:t> </a:t>
            </a:r>
            <a:r>
              <a:rPr lang="nb-NO" altLang="nb-NO" dirty="0" err="1">
                <a:ea typeface="ＭＳ Ｐゴシック" panose="020B0600070205080204" pitchFamily="34" charset="-128"/>
              </a:rPr>
              <a:t>require</a:t>
            </a:r>
            <a:r>
              <a:rPr lang="nb-NO" altLang="nb-NO" dirty="0">
                <a:ea typeface="ＭＳ Ｐゴシック" panose="020B0600070205080204" pitchFamily="34" charset="-128"/>
              </a:rPr>
              <a:t> </a:t>
            </a:r>
            <a:r>
              <a:rPr lang="nb-NO" altLang="nb-NO" dirty="0" err="1">
                <a:ea typeface="ＭＳ Ｐゴシック" panose="020B0600070205080204" pitchFamily="34" charset="-128"/>
              </a:rPr>
              <a:t>three</a:t>
            </a:r>
            <a:r>
              <a:rPr lang="nb-NO" altLang="nb-NO" dirty="0">
                <a:ea typeface="ＭＳ Ｐゴシック" panose="020B0600070205080204" pitchFamily="34" charset="-128"/>
              </a:rPr>
              <a:t> </a:t>
            </a:r>
            <a:r>
              <a:rPr lang="nb-NO" altLang="nb-NO" dirty="0" err="1">
                <a:ea typeface="ＭＳ Ｐゴシック" panose="020B0600070205080204" pitchFamily="34" charset="-128"/>
              </a:rPr>
              <a:t>assumptions</a:t>
            </a:r>
            <a:r>
              <a:rPr lang="nb-NO" altLang="nb-NO" dirty="0">
                <a:ea typeface="ＭＳ Ｐゴシック" panose="020B0600070205080204" pitchFamily="34" charset="-128"/>
              </a:rPr>
              <a:t>:</a:t>
            </a:r>
          </a:p>
          <a:p>
            <a:pPr marL="228600" indent="-228600">
              <a:buFontTx/>
              <a:buAutoNum type="arabicPeriod"/>
            </a:pPr>
            <a:r>
              <a:rPr lang="nb-NO" altLang="nb-NO" dirty="0">
                <a:ea typeface="ＭＳ Ｐゴシック" panose="020B0600070205080204" pitchFamily="34" charset="-128"/>
              </a:rPr>
              <a:t>Expansion </a:t>
            </a:r>
            <a:r>
              <a:rPr lang="nb-NO" altLang="nb-NO" dirty="0" err="1">
                <a:ea typeface="ＭＳ Ｐゴシック" panose="020B0600070205080204" pitchFamily="34" charset="-128"/>
              </a:rPr>
              <a:t>of</a:t>
            </a:r>
            <a:r>
              <a:rPr lang="nb-NO" altLang="nb-NO" dirty="0">
                <a:ea typeface="ＭＳ Ｐゴシック" panose="020B0600070205080204" pitchFamily="34" charset="-128"/>
              </a:rPr>
              <a:t> </a:t>
            </a:r>
            <a:r>
              <a:rPr lang="nb-NO" altLang="nb-NO" dirty="0" err="1">
                <a:ea typeface="ＭＳ Ｐゴシック" panose="020B0600070205080204" pitchFamily="34" charset="-128"/>
              </a:rPr>
              <a:t>the</a:t>
            </a:r>
            <a:r>
              <a:rPr lang="nb-NO" altLang="nb-NO" dirty="0">
                <a:ea typeface="ＭＳ Ｐゴシック" panose="020B0600070205080204" pitchFamily="34" charset="-128"/>
              </a:rPr>
              <a:t> arteries is uniform</a:t>
            </a:r>
          </a:p>
          <a:p>
            <a:pPr marL="228600" indent="-228600">
              <a:buFontTx/>
              <a:buAutoNum type="arabicPeriod"/>
            </a:pPr>
            <a:r>
              <a:rPr lang="nb-NO" altLang="nb-NO" dirty="0">
                <a:ea typeface="ＭＳ Ｐゴシック" panose="020B0600070205080204" pitchFamily="34" charset="-128"/>
              </a:rPr>
              <a:t> </a:t>
            </a:r>
            <a:r>
              <a:rPr lang="nb-NO" altLang="nb-NO" dirty="0" err="1">
                <a:ea typeface="ＭＳ Ｐゴシック" panose="020B0600070205080204" pitchFamily="34" charset="-128"/>
              </a:rPr>
              <a:t>Resistivity</a:t>
            </a:r>
            <a:r>
              <a:rPr lang="nb-NO" altLang="nb-NO" dirty="0">
                <a:ea typeface="ＭＳ Ｐゴシック" panose="020B0600070205080204" pitchFamily="34" charset="-128"/>
              </a:rPr>
              <a:t> </a:t>
            </a:r>
            <a:r>
              <a:rPr lang="nb-NO" altLang="nb-NO" dirty="0" err="1">
                <a:ea typeface="ＭＳ Ｐゴシック" panose="020B0600070205080204" pitchFamily="34" charset="-128"/>
              </a:rPr>
              <a:t>of</a:t>
            </a:r>
            <a:r>
              <a:rPr lang="nb-NO" altLang="nb-NO" dirty="0">
                <a:ea typeface="ＭＳ Ｐゴシック" panose="020B0600070205080204" pitchFamily="34" charset="-128"/>
              </a:rPr>
              <a:t> </a:t>
            </a:r>
            <a:r>
              <a:rPr lang="nb-NO" altLang="nb-NO" dirty="0" err="1">
                <a:ea typeface="ＭＳ Ｐゴシック" panose="020B0600070205080204" pitchFamily="34" charset="-128"/>
              </a:rPr>
              <a:t>blood</a:t>
            </a:r>
            <a:r>
              <a:rPr lang="nb-NO" altLang="nb-NO" dirty="0">
                <a:ea typeface="ＭＳ Ｐゴシック" panose="020B0600070205080204" pitchFamily="34" charset="-128"/>
              </a:rPr>
              <a:t> </a:t>
            </a:r>
            <a:r>
              <a:rPr lang="nb-NO" altLang="nb-NO" dirty="0" err="1">
                <a:ea typeface="ＭＳ Ｐゴシック" panose="020B0600070205080204" pitchFamily="34" charset="-128"/>
              </a:rPr>
              <a:t>does</a:t>
            </a:r>
            <a:r>
              <a:rPr lang="nb-NO" altLang="nb-NO" dirty="0">
                <a:ea typeface="ＭＳ Ｐゴシック" panose="020B0600070205080204" pitchFamily="34" charset="-128"/>
              </a:rPr>
              <a:t> not </a:t>
            </a:r>
            <a:r>
              <a:rPr lang="nb-NO" altLang="nb-NO" dirty="0" err="1">
                <a:ea typeface="ＭＳ Ｐゴシック" panose="020B0600070205080204" pitchFamily="34" charset="-128"/>
              </a:rPr>
              <a:t>change</a:t>
            </a:r>
            <a:endParaRPr lang="nb-NO" altLang="nb-NO" dirty="0">
              <a:ea typeface="ＭＳ Ｐゴシック" panose="020B0600070205080204" pitchFamily="34" charset="-128"/>
            </a:endParaRPr>
          </a:p>
          <a:p>
            <a:pPr marL="228600" indent="-228600">
              <a:buFontTx/>
              <a:buAutoNum type="arabicPeriod"/>
            </a:pPr>
            <a:r>
              <a:rPr lang="nb-NO" altLang="nb-NO" dirty="0">
                <a:ea typeface="ＭＳ Ｐゴシック" panose="020B0600070205080204" pitchFamily="34" charset="-128"/>
              </a:rPr>
              <a:t> Lines </a:t>
            </a:r>
            <a:r>
              <a:rPr lang="nb-NO" altLang="nb-NO" dirty="0" err="1">
                <a:ea typeface="ＭＳ Ｐゴシック" panose="020B0600070205080204" pitchFamily="34" charset="-128"/>
              </a:rPr>
              <a:t>of</a:t>
            </a:r>
            <a:r>
              <a:rPr lang="nb-NO" altLang="nb-NO" dirty="0">
                <a:ea typeface="ＭＳ Ｐゴシック" panose="020B0600070205080204" pitchFamily="34" charset="-128"/>
              </a:rPr>
              <a:t> </a:t>
            </a:r>
            <a:r>
              <a:rPr lang="nb-NO" altLang="nb-NO" dirty="0" err="1">
                <a:ea typeface="ＭＳ Ｐゴシック" panose="020B0600070205080204" pitchFamily="34" charset="-128"/>
              </a:rPr>
              <a:t>current</a:t>
            </a:r>
            <a:r>
              <a:rPr lang="nb-NO" altLang="nb-NO" dirty="0">
                <a:ea typeface="ＭＳ Ｐゴシック" panose="020B0600070205080204" pitchFamily="34" charset="-128"/>
              </a:rPr>
              <a:t> </a:t>
            </a:r>
            <a:r>
              <a:rPr lang="nb-NO" altLang="nb-NO" dirty="0" err="1">
                <a:ea typeface="ＭＳ Ｐゴシック" panose="020B0600070205080204" pitchFamily="34" charset="-128"/>
              </a:rPr>
              <a:t>are</a:t>
            </a:r>
            <a:r>
              <a:rPr lang="nb-NO" altLang="nb-NO" dirty="0">
                <a:ea typeface="ＭＳ Ｐゴシック" panose="020B0600070205080204" pitchFamily="34" charset="-128"/>
              </a:rPr>
              <a:t> </a:t>
            </a:r>
            <a:r>
              <a:rPr lang="nb-NO" altLang="nb-NO" dirty="0" err="1">
                <a:ea typeface="ＭＳ Ｐゴシック" panose="020B0600070205080204" pitchFamily="34" charset="-128"/>
              </a:rPr>
              <a:t>parallel</a:t>
            </a:r>
            <a:r>
              <a:rPr lang="nb-NO" altLang="nb-NO" dirty="0">
                <a:ea typeface="ＭＳ Ｐゴシック" panose="020B0600070205080204" pitchFamily="34" charset="-128"/>
              </a:rPr>
              <a:t> to arteries</a:t>
            </a:r>
          </a:p>
          <a:p>
            <a:pPr marL="228600" indent="-228600">
              <a:buFontTx/>
              <a:buAutoNum type="arabicPeriod"/>
            </a:pPr>
            <a:endParaRPr lang="nb-NO" altLang="nb-NO" dirty="0">
              <a:ea typeface="ＭＳ Ｐゴシック" panose="020B0600070205080204" pitchFamily="34" charset="-128"/>
            </a:endParaRPr>
          </a:p>
          <a:p>
            <a:pPr marL="228600" indent="-228600"/>
            <a:r>
              <a:rPr lang="nb-NO" altLang="nb-NO" dirty="0" err="1">
                <a:ea typeface="ＭＳ Ｐゴシック" panose="020B0600070205080204" pitchFamily="34" charset="-128"/>
              </a:rPr>
              <a:t>Frequency</a:t>
            </a:r>
            <a:r>
              <a:rPr lang="nb-NO" altLang="nb-NO" dirty="0">
                <a:ea typeface="ＭＳ Ｐゴシック" panose="020B0600070205080204" pitchFamily="34" charset="-128"/>
              </a:rPr>
              <a:t> </a:t>
            </a:r>
            <a:r>
              <a:rPr lang="nb-NO" altLang="nb-NO" dirty="0" err="1">
                <a:ea typeface="ＭＳ Ｐゴシック" panose="020B0600070205080204" pitchFamily="34" charset="-128"/>
              </a:rPr>
              <a:t>of</a:t>
            </a:r>
            <a:r>
              <a:rPr lang="nb-NO" altLang="nb-NO" dirty="0">
                <a:ea typeface="ＭＳ Ｐゴシック" panose="020B0600070205080204" pitchFamily="34" charset="-128"/>
              </a:rPr>
              <a:t> </a:t>
            </a:r>
            <a:r>
              <a:rPr lang="nb-NO" altLang="nb-NO" dirty="0" err="1">
                <a:ea typeface="ＭＳ Ｐゴシック" panose="020B0600070205080204" pitchFamily="34" charset="-128"/>
              </a:rPr>
              <a:t>about</a:t>
            </a:r>
            <a:r>
              <a:rPr lang="nb-NO" altLang="nb-NO" dirty="0">
                <a:ea typeface="ＭＳ Ｐゴシック" panose="020B0600070205080204" pitchFamily="34" charset="-128"/>
              </a:rPr>
              <a:t> 100 kHz </a:t>
            </a:r>
            <a:r>
              <a:rPr lang="nb-NO" altLang="nb-NO" dirty="0" err="1">
                <a:ea typeface="ＭＳ Ｐゴシック" panose="020B0600070205080204" pitchFamily="34" charset="-128"/>
              </a:rPr>
              <a:t>because</a:t>
            </a:r>
            <a:r>
              <a:rPr lang="nb-NO" altLang="nb-NO" dirty="0">
                <a:ea typeface="ＭＳ Ｐゴシック" panose="020B0600070205080204" pitchFamily="34" charset="-128"/>
              </a:rPr>
              <a:t>:</a:t>
            </a:r>
          </a:p>
          <a:p>
            <a:pPr marL="228600" indent="-228600">
              <a:buFontTx/>
              <a:buAutoNum type="arabicPeriod"/>
            </a:pPr>
            <a:r>
              <a:rPr lang="nb-NO" altLang="nb-NO" dirty="0">
                <a:ea typeface="ＭＳ Ｐゴシック" panose="020B0600070205080204" pitchFamily="34" charset="-128"/>
              </a:rPr>
              <a:t>Desirable </a:t>
            </a:r>
            <a:r>
              <a:rPr lang="nb-NO" altLang="nb-NO" dirty="0" err="1">
                <a:ea typeface="ＭＳ Ｐゴシック" panose="020B0600070205080204" pitchFamily="34" charset="-128"/>
              </a:rPr>
              <a:t>with</a:t>
            </a:r>
            <a:r>
              <a:rPr lang="nb-NO" altLang="nb-NO" dirty="0">
                <a:ea typeface="ＭＳ Ｐゴシック" panose="020B0600070205080204" pitchFamily="34" charset="-128"/>
              </a:rPr>
              <a:t> a </a:t>
            </a:r>
            <a:r>
              <a:rPr lang="nb-NO" altLang="nb-NO" dirty="0" err="1">
                <a:ea typeface="ＭＳ Ｐゴシック" panose="020B0600070205080204" pitchFamily="34" charset="-128"/>
              </a:rPr>
              <a:t>current</a:t>
            </a:r>
            <a:r>
              <a:rPr lang="nb-NO" altLang="nb-NO" dirty="0">
                <a:ea typeface="ＭＳ Ｐゴシック" panose="020B0600070205080204" pitchFamily="34" charset="-128"/>
              </a:rPr>
              <a:t> </a:t>
            </a:r>
            <a:r>
              <a:rPr lang="nb-NO" altLang="nb-NO" dirty="0" err="1">
                <a:ea typeface="ＭＳ Ｐゴシック" panose="020B0600070205080204" pitchFamily="34" charset="-128"/>
              </a:rPr>
              <a:t>greater</a:t>
            </a:r>
            <a:r>
              <a:rPr lang="nb-NO" altLang="nb-NO" dirty="0">
                <a:ea typeface="ＭＳ Ｐゴシック" panose="020B0600070205080204" pitchFamily="34" charset="-128"/>
              </a:rPr>
              <a:t> </a:t>
            </a:r>
            <a:r>
              <a:rPr lang="nb-NO" altLang="nb-NO" dirty="0" err="1">
                <a:ea typeface="ＭＳ Ｐゴシック" panose="020B0600070205080204" pitchFamily="34" charset="-128"/>
              </a:rPr>
              <a:t>than</a:t>
            </a:r>
            <a:r>
              <a:rPr lang="nb-NO" altLang="nb-NO" dirty="0">
                <a:ea typeface="ＭＳ Ｐゴシック" panose="020B0600070205080204" pitchFamily="34" charset="-128"/>
              </a:rPr>
              <a:t> 1 </a:t>
            </a:r>
            <a:r>
              <a:rPr lang="nb-NO" altLang="nb-NO" dirty="0" err="1">
                <a:ea typeface="ＭＳ Ｐゴシック" panose="020B0600070205080204" pitchFamily="34" charset="-128"/>
              </a:rPr>
              <a:t>mA</a:t>
            </a:r>
            <a:r>
              <a:rPr lang="nb-NO" altLang="nb-NO" dirty="0">
                <a:ea typeface="ＭＳ Ｐゴシック" panose="020B0600070205080204" pitchFamily="34" charset="-128"/>
              </a:rPr>
              <a:t> to </a:t>
            </a:r>
            <a:r>
              <a:rPr lang="nb-NO" altLang="nb-NO" dirty="0" err="1">
                <a:ea typeface="ＭＳ Ｐゴシック" panose="020B0600070205080204" pitchFamily="34" charset="-128"/>
              </a:rPr>
              <a:t>achieve</a:t>
            </a:r>
            <a:r>
              <a:rPr lang="nb-NO" altLang="nb-NO" dirty="0">
                <a:ea typeface="ＭＳ Ｐゴシック" panose="020B0600070205080204" pitchFamily="34" charset="-128"/>
              </a:rPr>
              <a:t> </a:t>
            </a:r>
            <a:r>
              <a:rPr lang="nb-NO" altLang="nb-NO" dirty="0" err="1">
                <a:ea typeface="ＭＳ Ｐゴシック" panose="020B0600070205080204" pitchFamily="34" charset="-128"/>
              </a:rPr>
              <a:t>adequate</a:t>
            </a:r>
            <a:r>
              <a:rPr lang="nb-NO" altLang="nb-NO" dirty="0">
                <a:ea typeface="ＭＳ Ｐゴシック" panose="020B0600070205080204" pitchFamily="34" charset="-128"/>
              </a:rPr>
              <a:t> SNR. </a:t>
            </a:r>
            <a:r>
              <a:rPr lang="nb-NO" altLang="nb-NO" dirty="0" err="1">
                <a:ea typeface="ＭＳ Ｐゴシック" panose="020B0600070205080204" pitchFamily="34" charset="-128"/>
              </a:rPr>
              <a:t>Low</a:t>
            </a:r>
            <a:r>
              <a:rPr lang="nb-NO" altLang="nb-NO" dirty="0">
                <a:ea typeface="ＭＳ Ｐゴシック" panose="020B0600070205080204" pitchFamily="34" charset="-128"/>
              </a:rPr>
              <a:t> </a:t>
            </a:r>
            <a:r>
              <a:rPr lang="nb-NO" altLang="nb-NO" dirty="0" err="1">
                <a:ea typeface="ＭＳ Ｐゴシック" panose="020B0600070205080204" pitchFamily="34" charset="-128"/>
              </a:rPr>
              <a:t>frequencies</a:t>
            </a:r>
            <a:r>
              <a:rPr lang="nb-NO" altLang="nb-NO" dirty="0">
                <a:ea typeface="ＭＳ Ｐゴシック" panose="020B0600070205080204" pitchFamily="34" charset="-128"/>
              </a:rPr>
              <a:t> </a:t>
            </a:r>
            <a:r>
              <a:rPr lang="nb-NO" altLang="nb-NO" dirty="0" err="1">
                <a:ea typeface="ＭＳ Ｐゴシック" panose="020B0600070205080204" pitchFamily="34" charset="-128"/>
              </a:rPr>
              <a:t>will</a:t>
            </a:r>
            <a:r>
              <a:rPr lang="nb-NO" altLang="nb-NO" dirty="0">
                <a:ea typeface="ＭＳ Ｐゴシック" panose="020B0600070205080204" pitchFamily="34" charset="-128"/>
              </a:rPr>
              <a:t> </a:t>
            </a:r>
            <a:r>
              <a:rPr lang="nb-NO" altLang="nb-NO" dirty="0" err="1">
                <a:ea typeface="ＭＳ Ｐゴシック" panose="020B0600070205080204" pitchFamily="34" charset="-128"/>
              </a:rPr>
              <a:t>cause</a:t>
            </a:r>
            <a:r>
              <a:rPr lang="nb-NO" altLang="nb-NO" dirty="0">
                <a:ea typeface="ＭＳ Ｐゴシック" panose="020B0600070205080204" pitchFamily="34" charset="-128"/>
              </a:rPr>
              <a:t> an </a:t>
            </a:r>
            <a:r>
              <a:rPr lang="nb-NO" altLang="nb-NO" dirty="0" err="1">
                <a:ea typeface="ＭＳ Ｐゴシック" panose="020B0600070205080204" pitchFamily="34" charset="-128"/>
              </a:rPr>
              <a:t>unpleasant</a:t>
            </a:r>
            <a:r>
              <a:rPr lang="nb-NO" altLang="nb-NO" dirty="0">
                <a:ea typeface="ＭＳ Ｐゴシック" panose="020B0600070205080204" pitchFamily="34" charset="-128"/>
              </a:rPr>
              <a:t> </a:t>
            </a:r>
            <a:r>
              <a:rPr lang="nb-NO" altLang="nb-NO" dirty="0" err="1">
                <a:ea typeface="ＭＳ Ｐゴシック" panose="020B0600070205080204" pitchFamily="34" charset="-128"/>
              </a:rPr>
              <a:t>shock</a:t>
            </a:r>
            <a:r>
              <a:rPr lang="nb-NO" altLang="nb-NO" dirty="0">
                <a:ea typeface="ＭＳ Ｐゴシック" panose="020B0600070205080204" pitchFamily="34" charset="-128"/>
              </a:rPr>
              <a:t> -&gt; </a:t>
            </a:r>
            <a:r>
              <a:rPr lang="nb-NO" altLang="nb-NO" dirty="0" err="1">
                <a:ea typeface="ＭＳ Ｐゴシック" panose="020B0600070205080204" pitchFamily="34" charset="-128"/>
              </a:rPr>
              <a:t>frequencies</a:t>
            </a:r>
            <a:r>
              <a:rPr lang="nb-NO" altLang="nb-NO" dirty="0">
                <a:ea typeface="ＭＳ Ｐゴシック" panose="020B0600070205080204" pitchFamily="34" charset="-128"/>
              </a:rPr>
              <a:t> </a:t>
            </a:r>
            <a:r>
              <a:rPr lang="nb-NO" altLang="nb-NO" dirty="0" err="1">
                <a:ea typeface="ＭＳ Ｐゴシック" panose="020B0600070205080204" pitchFamily="34" charset="-128"/>
              </a:rPr>
              <a:t>above</a:t>
            </a:r>
            <a:r>
              <a:rPr lang="nb-NO" altLang="nb-NO" dirty="0">
                <a:ea typeface="ＭＳ Ｐゴシック" panose="020B0600070205080204" pitchFamily="34" charset="-128"/>
              </a:rPr>
              <a:t> 20 kHz is used to </a:t>
            </a:r>
            <a:r>
              <a:rPr lang="nb-NO" altLang="nb-NO" dirty="0" err="1">
                <a:ea typeface="ＭＳ Ｐゴシック" panose="020B0600070205080204" pitchFamily="34" charset="-128"/>
              </a:rPr>
              <a:t>avoid</a:t>
            </a:r>
            <a:r>
              <a:rPr lang="nb-NO" altLang="nb-NO" dirty="0">
                <a:ea typeface="ＭＳ Ｐゴシック" panose="020B0600070205080204" pitchFamily="34" charset="-128"/>
              </a:rPr>
              <a:t> </a:t>
            </a:r>
            <a:r>
              <a:rPr lang="nb-NO" altLang="nb-NO" dirty="0" err="1">
                <a:ea typeface="ＭＳ Ｐゴシック" panose="020B0600070205080204" pitchFamily="34" charset="-128"/>
              </a:rPr>
              <a:t>perception</a:t>
            </a:r>
            <a:r>
              <a:rPr lang="nb-NO" altLang="nb-NO" dirty="0">
                <a:ea typeface="ＭＳ Ｐゴシック" panose="020B0600070205080204" pitchFamily="34" charset="-128"/>
              </a:rPr>
              <a:t> </a:t>
            </a:r>
            <a:r>
              <a:rPr lang="nb-NO" altLang="nb-NO" dirty="0" err="1">
                <a:ea typeface="ＭＳ Ｐゴシック" panose="020B0600070205080204" pitchFamily="34" charset="-128"/>
              </a:rPr>
              <a:t>of</a:t>
            </a:r>
            <a:r>
              <a:rPr lang="nb-NO" altLang="nb-NO" dirty="0">
                <a:ea typeface="ＭＳ Ｐゴシック" panose="020B0600070205080204" pitchFamily="34" charset="-128"/>
              </a:rPr>
              <a:t> </a:t>
            </a:r>
            <a:r>
              <a:rPr lang="nb-NO" altLang="nb-NO" dirty="0" err="1">
                <a:ea typeface="ＭＳ Ｐゴシック" panose="020B0600070205080204" pitchFamily="34" charset="-128"/>
              </a:rPr>
              <a:t>the</a:t>
            </a:r>
            <a:r>
              <a:rPr lang="nb-NO" altLang="nb-NO" dirty="0">
                <a:ea typeface="ＭＳ Ｐゴシック" panose="020B0600070205080204" pitchFamily="34" charset="-128"/>
              </a:rPr>
              <a:t> </a:t>
            </a:r>
            <a:r>
              <a:rPr lang="nb-NO" altLang="nb-NO" dirty="0" err="1">
                <a:ea typeface="ＭＳ Ｐゴシック" panose="020B0600070205080204" pitchFamily="34" charset="-128"/>
              </a:rPr>
              <a:t>current</a:t>
            </a:r>
            <a:endParaRPr lang="nb-NO" altLang="nb-NO" dirty="0">
              <a:ea typeface="ＭＳ Ｐゴシック" panose="020B0600070205080204" pitchFamily="34" charset="-128"/>
            </a:endParaRPr>
          </a:p>
          <a:p>
            <a:pPr marL="228600" indent="-228600">
              <a:buFontTx/>
              <a:buAutoNum type="arabicPeriod"/>
            </a:pPr>
            <a:r>
              <a:rPr lang="nb-NO" altLang="nb-NO" dirty="0">
                <a:ea typeface="ＭＳ Ｐゴシック" panose="020B0600070205080204" pitchFamily="34" charset="-128"/>
              </a:rPr>
              <a:t>High </a:t>
            </a:r>
            <a:r>
              <a:rPr lang="nb-NO" altLang="nb-NO" dirty="0" err="1">
                <a:ea typeface="ＭＳ Ｐゴシック" panose="020B0600070205080204" pitchFamily="34" charset="-128"/>
              </a:rPr>
              <a:t>frequencies</a:t>
            </a:r>
            <a:r>
              <a:rPr lang="nb-NO" altLang="nb-NO" dirty="0">
                <a:ea typeface="ＭＳ Ｐゴシック" panose="020B0600070205080204" pitchFamily="34" charset="-128"/>
              </a:rPr>
              <a:t> </a:t>
            </a:r>
            <a:r>
              <a:rPr lang="nb-NO" altLang="nb-NO" dirty="0" err="1">
                <a:ea typeface="ＭＳ Ｐゴシック" panose="020B0600070205080204" pitchFamily="34" charset="-128"/>
              </a:rPr>
              <a:t>are</a:t>
            </a:r>
            <a:r>
              <a:rPr lang="nb-NO" altLang="nb-NO" dirty="0">
                <a:ea typeface="ＭＳ Ｐゴシック" panose="020B0600070205080204" pitchFamily="34" charset="-128"/>
              </a:rPr>
              <a:t> used to </a:t>
            </a:r>
            <a:r>
              <a:rPr lang="nb-NO" altLang="nb-NO" dirty="0" err="1">
                <a:ea typeface="ＭＳ Ｐゴシック" panose="020B0600070205080204" pitchFamily="34" charset="-128"/>
              </a:rPr>
              <a:t>decrease</a:t>
            </a:r>
            <a:r>
              <a:rPr lang="nb-NO" altLang="nb-NO" dirty="0">
                <a:ea typeface="ＭＳ Ｐゴシック" panose="020B0600070205080204" pitchFamily="34" charset="-128"/>
              </a:rPr>
              <a:t> </a:t>
            </a:r>
            <a:r>
              <a:rPr lang="nb-NO" altLang="nb-NO" dirty="0" err="1">
                <a:ea typeface="ＭＳ Ｐゴシック" panose="020B0600070205080204" pitchFamily="34" charset="-128"/>
              </a:rPr>
              <a:t>both</a:t>
            </a:r>
            <a:r>
              <a:rPr lang="nb-NO" altLang="nb-NO" dirty="0">
                <a:ea typeface="ＭＳ Ｐゴシック" panose="020B0600070205080204" pitchFamily="34" charset="-128"/>
              </a:rPr>
              <a:t> </a:t>
            </a:r>
            <a:r>
              <a:rPr lang="nb-NO" altLang="nb-NO" dirty="0" err="1">
                <a:ea typeface="ＭＳ Ｐゴシック" panose="020B0600070205080204" pitchFamily="34" charset="-128"/>
              </a:rPr>
              <a:t>skin-electrode</a:t>
            </a:r>
            <a:r>
              <a:rPr lang="nb-NO" altLang="nb-NO" dirty="0">
                <a:ea typeface="ＭＳ Ｐゴシック" panose="020B0600070205080204" pitchFamily="34" charset="-128"/>
              </a:rPr>
              <a:t> </a:t>
            </a:r>
            <a:r>
              <a:rPr lang="nb-NO" altLang="nb-NO" dirty="0" err="1">
                <a:ea typeface="ＭＳ Ｐゴシック" panose="020B0600070205080204" pitchFamily="34" charset="-128"/>
              </a:rPr>
              <a:t>impedance</a:t>
            </a:r>
            <a:r>
              <a:rPr lang="nb-NO" altLang="nb-NO" dirty="0">
                <a:ea typeface="ＭＳ Ｐゴシック" panose="020B0600070205080204" pitchFamily="34" charset="-128"/>
              </a:rPr>
              <a:t> and motion </a:t>
            </a:r>
            <a:r>
              <a:rPr lang="nb-NO" altLang="nb-NO" dirty="0" err="1">
                <a:ea typeface="ＭＳ Ｐゴシック" panose="020B0600070205080204" pitchFamily="34" charset="-128"/>
              </a:rPr>
              <a:t>changes</a:t>
            </a:r>
            <a:r>
              <a:rPr lang="nb-NO" altLang="nb-NO" dirty="0">
                <a:ea typeface="ＭＳ Ｐゴシック" panose="020B0600070205080204" pitchFamily="34" charset="-128"/>
              </a:rPr>
              <a:t> in </a:t>
            </a:r>
            <a:r>
              <a:rPr lang="nb-NO" altLang="nb-NO" dirty="0" err="1">
                <a:ea typeface="ＭＳ Ｐゴシック" panose="020B0600070205080204" pitchFamily="34" charset="-128"/>
              </a:rPr>
              <a:t>impedance</a:t>
            </a:r>
            <a:endParaRPr lang="nb-NO" altLang="nb-NO" dirty="0">
              <a:ea typeface="ＭＳ Ｐゴシック" panose="020B0600070205080204" pitchFamily="34" charset="-128"/>
            </a:endParaRPr>
          </a:p>
          <a:p>
            <a:pPr marL="228600" indent="-228600">
              <a:buFontTx/>
              <a:buAutoNum type="arabicPeriod"/>
            </a:pPr>
            <a:r>
              <a:rPr lang="nb-NO" altLang="nb-NO" dirty="0" err="1">
                <a:ea typeface="ＭＳ Ｐゴシック" panose="020B0600070205080204" pitchFamily="34" charset="-128"/>
              </a:rPr>
              <a:t>Freq</a:t>
            </a:r>
            <a:r>
              <a:rPr lang="nb-NO" altLang="nb-NO" dirty="0">
                <a:ea typeface="ＭＳ Ｐゴシック" panose="020B0600070205080204" pitchFamily="34" charset="-128"/>
              </a:rPr>
              <a:t> &gt; 100 kHz </a:t>
            </a:r>
            <a:r>
              <a:rPr lang="nb-NO" altLang="nb-NO" dirty="0" err="1">
                <a:ea typeface="ＭＳ Ｐゴシック" panose="020B0600070205080204" pitchFamily="34" charset="-128"/>
              </a:rPr>
              <a:t>will</a:t>
            </a:r>
            <a:r>
              <a:rPr lang="nb-NO" altLang="nb-NO" dirty="0">
                <a:ea typeface="ＭＳ Ｐゴシック" panose="020B0600070205080204" pitchFamily="34" charset="-128"/>
              </a:rPr>
              <a:t> be vulnerable to </a:t>
            </a:r>
            <a:r>
              <a:rPr lang="nb-NO" altLang="nb-NO" dirty="0" err="1">
                <a:ea typeface="ＭＳ Ｐゴシック" panose="020B0600070205080204" pitchFamily="34" charset="-128"/>
              </a:rPr>
              <a:t>low</a:t>
            </a:r>
            <a:r>
              <a:rPr lang="nb-NO" altLang="nb-NO" dirty="0">
                <a:ea typeface="ＭＳ Ｐゴシック" panose="020B0600070205080204" pitchFamily="34" charset="-128"/>
              </a:rPr>
              <a:t> </a:t>
            </a:r>
            <a:r>
              <a:rPr lang="nb-NO" altLang="nb-NO" dirty="0" err="1">
                <a:ea typeface="ＭＳ Ｐゴシック" panose="020B0600070205080204" pitchFamily="34" charset="-128"/>
              </a:rPr>
              <a:t>impedance</a:t>
            </a:r>
            <a:r>
              <a:rPr lang="nb-NO" altLang="nb-NO" dirty="0">
                <a:ea typeface="ＭＳ Ｐゴシック" panose="020B0600070205080204" pitchFamily="34" charset="-128"/>
              </a:rPr>
              <a:t> </a:t>
            </a:r>
            <a:r>
              <a:rPr lang="nb-NO" altLang="nb-NO" dirty="0" err="1">
                <a:ea typeface="ＭＳ Ｐゴシック" panose="020B0600070205080204" pitchFamily="34" charset="-128"/>
              </a:rPr>
              <a:t>stray</a:t>
            </a:r>
            <a:r>
              <a:rPr lang="nb-NO" altLang="nb-NO" dirty="0">
                <a:ea typeface="ＭＳ Ｐゴシック" panose="020B0600070205080204" pitchFamily="34" charset="-128"/>
              </a:rPr>
              <a:t> </a:t>
            </a:r>
            <a:r>
              <a:rPr lang="nb-NO" altLang="nb-NO" dirty="0" err="1">
                <a:ea typeface="ＭＳ Ｐゴシック" panose="020B0600070205080204" pitchFamily="34" charset="-128"/>
              </a:rPr>
              <a:t>capacitances</a:t>
            </a:r>
            <a:endParaRPr lang="nb-NO" altLang="nb-NO" dirty="0">
              <a:ea typeface="ＭＳ Ｐゴシック" panose="020B0600070205080204" pitchFamily="34" charset="-128"/>
            </a:endParaRPr>
          </a:p>
        </p:txBody>
      </p:sp>
    </p:spTree>
    <p:extLst>
      <p:ext uri="{BB962C8B-B14F-4D97-AF65-F5344CB8AC3E}">
        <p14:creationId xmlns:p14="http://schemas.microsoft.com/office/powerpoint/2010/main" val="22547554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52F2DF9B-156B-484D-A07A-53686AF5E00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FD6C84F9-35E2-C143-BFA9-044089724494}" type="slidenum">
              <a:rPr lang="nb-NO" altLang="nb-NO" sz="1200"/>
              <a:pPr/>
              <a:t>80</a:t>
            </a:fld>
            <a:endParaRPr lang="nb-NO" altLang="nb-NO" sz="1200"/>
          </a:p>
        </p:txBody>
      </p:sp>
      <p:sp>
        <p:nvSpPr>
          <p:cNvPr id="68610" name="Rectangle 2">
            <a:extLst>
              <a:ext uri="{FF2B5EF4-FFF2-40B4-BE49-F238E27FC236}">
                <a16:creationId xmlns:a16="http://schemas.microsoft.com/office/drawing/2014/main" id="{CC78E90E-035F-1D4F-813B-D8A9753BD57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Rectangle 3">
            <a:extLst>
              <a:ext uri="{FF2B5EF4-FFF2-40B4-BE49-F238E27FC236}">
                <a16:creationId xmlns:a16="http://schemas.microsoft.com/office/drawing/2014/main" id="{F5F6DBA3-7932-334F-B4E2-2DA29275BEF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Pressure in bag will not raise proportionally to its filling</a:t>
            </a:r>
          </a:p>
          <a:p>
            <a:r>
              <a:rPr lang="nb-NO" altLang="nb-NO">
                <a:ea typeface="ＭＳ Ｐゴシック" panose="020B0600070205080204" pitchFamily="34" charset="-128"/>
              </a:rPr>
              <a:t>Tubes are of a spiralled type so that they do not collapse at low pressures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a:extLst>
              <a:ext uri="{FF2B5EF4-FFF2-40B4-BE49-F238E27FC236}">
                <a16:creationId xmlns:a16="http://schemas.microsoft.com/office/drawing/2014/main" id="{E55AD7F4-5DBE-964B-9354-27459BF0CD6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68CE267E-5F36-6E40-A5D6-D56CD8ABA673}" type="slidenum">
              <a:rPr lang="nb-NO" altLang="nb-NO" sz="1200"/>
              <a:pPr/>
              <a:t>82</a:t>
            </a:fld>
            <a:endParaRPr lang="nb-NO" altLang="nb-NO" sz="1200"/>
          </a:p>
        </p:txBody>
      </p:sp>
      <p:sp>
        <p:nvSpPr>
          <p:cNvPr id="71682" name="Rectangle 2">
            <a:extLst>
              <a:ext uri="{FF2B5EF4-FFF2-40B4-BE49-F238E27FC236}">
                <a16:creationId xmlns:a16="http://schemas.microsoft.com/office/drawing/2014/main" id="{6FA9BA97-E1A5-AA48-A88B-3DB33497C71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Rectangle 3">
            <a:extLst>
              <a:ext uri="{FF2B5EF4-FFF2-40B4-BE49-F238E27FC236}">
                <a16:creationId xmlns:a16="http://schemas.microsoft.com/office/drawing/2014/main" id="{5802D876-CE09-294F-AF19-00705CB7EA0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Reservoir setting the maximum pressure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C88BA5F6-14DF-864E-9FA8-D2BE1817DBE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B2FA9F5E-FFA4-0E45-B4F0-A3A39DED0453}" type="slidenum">
              <a:rPr lang="nb-NO" altLang="nb-NO" sz="1200"/>
              <a:pPr/>
              <a:t>84</a:t>
            </a:fld>
            <a:endParaRPr lang="nb-NO" altLang="nb-NO" sz="1200"/>
          </a:p>
        </p:txBody>
      </p:sp>
      <p:sp>
        <p:nvSpPr>
          <p:cNvPr id="74754" name="Rectangle 2">
            <a:extLst>
              <a:ext uri="{FF2B5EF4-FFF2-40B4-BE49-F238E27FC236}">
                <a16:creationId xmlns:a16="http://schemas.microsoft.com/office/drawing/2014/main" id="{51EE079F-937E-334E-9FA7-294F72E28C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a:extLst>
              <a:ext uri="{FF2B5EF4-FFF2-40B4-BE49-F238E27FC236}">
                <a16:creationId xmlns:a16="http://schemas.microsoft.com/office/drawing/2014/main" id="{46CEE04D-F989-7E41-8984-FCD8DA8DAB4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r>
              <a:rPr lang="nb-NO" altLang="nb-NO">
                <a:ea typeface="ＭＳ Ｐゴシック" panose="020B0600070205080204" pitchFamily="34" charset="-128"/>
              </a:rPr>
              <a:t>Important properties:</a:t>
            </a:r>
          </a:p>
          <a:p>
            <a:pPr marL="228600" indent="-228600">
              <a:buFontTx/>
              <a:buAutoNum type="arabicPeriod"/>
            </a:pPr>
            <a:r>
              <a:rPr lang="nb-NO" altLang="nb-NO">
                <a:ea typeface="ＭＳ Ｐゴシック" panose="020B0600070205080204" pitchFamily="34" charset="-128"/>
              </a:rPr>
              <a:t>Response time</a:t>
            </a:r>
          </a:p>
          <a:p>
            <a:pPr marL="228600" indent="-228600">
              <a:buFontTx/>
              <a:buAutoNum type="arabicPeriod"/>
            </a:pPr>
            <a:r>
              <a:rPr lang="nb-NO" altLang="nb-NO">
                <a:ea typeface="ＭＳ Ｐゴシック" panose="020B0600070205080204" pitchFamily="34" charset="-128"/>
              </a:rPr>
              <a:t>Selectivity</a:t>
            </a:r>
          </a:p>
          <a:p>
            <a:pPr marL="228600" indent="-228600">
              <a:buFontTx/>
              <a:buAutoNum type="arabicPeriod"/>
            </a:pPr>
            <a:r>
              <a:rPr lang="nb-NO" altLang="nb-NO">
                <a:ea typeface="ＭＳ Ｐゴシック" panose="020B0600070205080204" pitchFamily="34" charset="-128"/>
              </a:rPr>
              <a:t>Calibration</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a:extLst>
              <a:ext uri="{FF2B5EF4-FFF2-40B4-BE49-F238E27FC236}">
                <a16:creationId xmlns:a16="http://schemas.microsoft.com/office/drawing/2014/main" id="{B979F2C2-7D5B-7B44-A8D7-3E30DD9E387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1FC32C79-6156-F643-83D6-BBA779075D45}" type="slidenum">
              <a:rPr lang="nb-NO" altLang="nb-NO" sz="1200"/>
              <a:pPr/>
              <a:t>85</a:t>
            </a:fld>
            <a:endParaRPr lang="nb-NO" altLang="nb-NO" sz="1200"/>
          </a:p>
        </p:txBody>
      </p:sp>
      <p:sp>
        <p:nvSpPr>
          <p:cNvPr id="76802" name="Rectangle 2">
            <a:extLst>
              <a:ext uri="{FF2B5EF4-FFF2-40B4-BE49-F238E27FC236}">
                <a16:creationId xmlns:a16="http://schemas.microsoft.com/office/drawing/2014/main" id="{6C09B239-B495-254E-B56A-E69F501BF3D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a:extLst>
              <a:ext uri="{FF2B5EF4-FFF2-40B4-BE49-F238E27FC236}">
                <a16:creationId xmlns:a16="http://schemas.microsoft.com/office/drawing/2014/main" id="{4F2807F3-B374-9840-82DA-D9A5A5024C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buFontTx/>
              <a:buAutoNum type="arabicPeriod"/>
            </a:pPr>
            <a:r>
              <a:rPr lang="nb-NO" altLang="nb-NO">
                <a:ea typeface="ＭＳ Ｐゴシック" panose="020B0600070205080204" pitchFamily="34" charset="-128"/>
              </a:rPr>
              <a:t>Real time</a:t>
            </a:r>
          </a:p>
          <a:p>
            <a:pPr marL="228600" indent="-228600">
              <a:buFontTx/>
              <a:buAutoNum type="arabicPeriod"/>
            </a:pPr>
            <a:r>
              <a:rPr lang="nb-NO" altLang="nb-NO">
                <a:ea typeface="ＭＳ Ｐゴシック" panose="020B0600070205080204" pitchFamily="34" charset="-128"/>
              </a:rPr>
              <a:t>Difficult to realize multigas analysis in one sensor head</a:t>
            </a:r>
          </a:p>
          <a:p>
            <a:pPr marL="228600" indent="-228600">
              <a:buFontTx/>
              <a:buAutoNum type="arabicPeriod"/>
            </a:pPr>
            <a:r>
              <a:rPr lang="nb-NO" altLang="nb-NO">
                <a:ea typeface="ＭＳ Ｐゴシック" panose="020B0600070205080204" pitchFamily="34" charset="-128"/>
              </a:rPr>
              <a:t>No thin tube to be obstructed</a:t>
            </a:r>
          </a:p>
          <a:p>
            <a:pPr marL="228600" indent="-228600">
              <a:buFontTx/>
              <a:buAutoNum type="arabicPeriod"/>
            </a:pPr>
            <a:r>
              <a:rPr lang="nb-NO" altLang="nb-NO">
                <a:ea typeface="ＭＳ Ｐゴシック" panose="020B0600070205080204" pitchFamily="34" charset="-128"/>
              </a:rPr>
              <a:t>Sensor head optics must be cleaned frequently</a:t>
            </a:r>
          </a:p>
          <a:p>
            <a:pPr marL="228600" indent="-228600">
              <a:buFontTx/>
              <a:buAutoNum type="arabicPeriod"/>
            </a:pPr>
            <a:r>
              <a:rPr lang="nb-NO" altLang="nb-NO">
                <a:ea typeface="ＭＳ Ｐゴシック" panose="020B0600070205080204" pitchFamily="34" charset="-128"/>
              </a:rPr>
              <a:t>Sensor head increase dead space</a:t>
            </a:r>
          </a:p>
          <a:p>
            <a:pPr marL="228600" indent="-228600">
              <a:buFontTx/>
              <a:buAutoNum type="arabicPeriod"/>
            </a:pPr>
            <a:r>
              <a:rPr lang="nb-NO" altLang="nb-NO">
                <a:ea typeface="ＭＳ Ｐゴシック" panose="020B0600070205080204" pitchFamily="34" charset="-128"/>
              </a:rPr>
              <a:t>Sensor head heavy, fragile and warm</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a:extLst>
              <a:ext uri="{FF2B5EF4-FFF2-40B4-BE49-F238E27FC236}">
                <a16:creationId xmlns:a16="http://schemas.microsoft.com/office/drawing/2014/main" id="{B7CD94E5-6E66-C245-B2AA-317DF750A52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3CBB3928-DD0F-B44C-91EB-D308583596CE}" type="slidenum">
              <a:rPr lang="nb-NO" altLang="nb-NO" sz="1200"/>
              <a:pPr/>
              <a:t>86</a:t>
            </a:fld>
            <a:endParaRPr lang="nb-NO" altLang="nb-NO" sz="1200"/>
          </a:p>
        </p:txBody>
      </p:sp>
      <p:sp>
        <p:nvSpPr>
          <p:cNvPr id="78850" name="Rectangle 2">
            <a:extLst>
              <a:ext uri="{FF2B5EF4-FFF2-40B4-BE49-F238E27FC236}">
                <a16:creationId xmlns:a16="http://schemas.microsoft.com/office/drawing/2014/main" id="{5DDDE802-457E-B747-8E10-7F2B6760A03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Rectangle 3">
            <a:extLst>
              <a:ext uri="{FF2B5EF4-FFF2-40B4-BE49-F238E27FC236}">
                <a16:creationId xmlns:a16="http://schemas.microsoft.com/office/drawing/2014/main" id="{56D20093-90F5-5240-A12F-846D2F511BA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The better optical system, the better selectivity. </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a:extLst>
              <a:ext uri="{FF2B5EF4-FFF2-40B4-BE49-F238E27FC236}">
                <a16:creationId xmlns:a16="http://schemas.microsoft.com/office/drawing/2014/main" id="{F19AA569-75A1-7542-934C-4DDAD34F2DA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0BFFE293-C1DF-C548-9561-A92DF98C48DA}" type="slidenum">
              <a:rPr lang="nb-NO" altLang="nb-NO" sz="1200"/>
              <a:pPr/>
              <a:t>87</a:t>
            </a:fld>
            <a:endParaRPr lang="nb-NO" altLang="nb-NO" sz="1200"/>
          </a:p>
        </p:txBody>
      </p:sp>
      <p:sp>
        <p:nvSpPr>
          <p:cNvPr id="80898" name="Rectangle 2">
            <a:extLst>
              <a:ext uri="{FF2B5EF4-FFF2-40B4-BE49-F238E27FC236}">
                <a16:creationId xmlns:a16="http://schemas.microsoft.com/office/drawing/2014/main" id="{05DDF7EC-E6F8-DF4A-8B48-AD29290D1E4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Rectangle 3">
            <a:extLst>
              <a:ext uri="{FF2B5EF4-FFF2-40B4-BE49-F238E27FC236}">
                <a16:creationId xmlns:a16="http://schemas.microsoft.com/office/drawing/2014/main" id="{9D112F23-3B59-6B43-8E2F-FF83C6D004A2}"/>
              </a:ext>
            </a:extLst>
          </p:cNvPr>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913C2C13-397C-8242-96B0-A73F572CEE2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FAC74601-0936-FF44-BE20-999DDBFF2C90}" type="slidenum">
              <a:rPr lang="nb-NO" altLang="nb-NO" sz="1200"/>
              <a:pPr/>
              <a:t>88</a:t>
            </a:fld>
            <a:endParaRPr lang="nb-NO" altLang="nb-NO" sz="1200"/>
          </a:p>
        </p:txBody>
      </p:sp>
      <p:sp>
        <p:nvSpPr>
          <p:cNvPr id="82946" name="Rectangle 2">
            <a:extLst>
              <a:ext uri="{FF2B5EF4-FFF2-40B4-BE49-F238E27FC236}">
                <a16:creationId xmlns:a16="http://schemas.microsoft.com/office/drawing/2014/main" id="{41742E1B-726C-8145-973F-9D6C001FF0A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Rectangle 3">
            <a:extLst>
              <a:ext uri="{FF2B5EF4-FFF2-40B4-BE49-F238E27FC236}">
                <a16:creationId xmlns:a16="http://schemas.microsoft.com/office/drawing/2014/main" id="{EF17A171-CB40-5C44-89B3-A32FE6A9877D}"/>
              </a:ext>
            </a:extLst>
          </p:cNvPr>
          <p:cNvSpPr>
            <a:spLocks noGrp="1" noChangeArrowheads="1"/>
          </p:cNvSpPr>
          <p:nvPr>
            <p:ph type="body" idx="1"/>
          </p:nvPr>
        </p:nvSpPr>
        <p:spPr/>
        <p:txBody>
          <a:bodyPr/>
          <a:lstStyle/>
          <a:p>
            <a:pPr eaLnBrk="1" hangingPunct="1">
              <a:defRPr/>
            </a:pPr>
            <a:r>
              <a:rPr lang="nb-NO">
                <a:cs typeface="+mn-cs"/>
              </a:rPr>
              <a:t>Use the abdominal cavity as a membrane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2922545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a:extLst>
              <a:ext uri="{FF2B5EF4-FFF2-40B4-BE49-F238E27FC236}">
                <a16:creationId xmlns:a16="http://schemas.microsoft.com/office/drawing/2014/main" id="{8F2F9CBE-DB94-CE44-984E-0433E9E6D38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CFA2E86-045D-124E-B1AE-A48CBB365CA1}" type="slidenum">
              <a:rPr lang="nb-NO" altLang="nb-NO" smtClean="0">
                <a:latin typeface="Arial" panose="020B0604020202020204" pitchFamily="34" charset="0"/>
                <a:ea typeface="ヒラギノ角ゴ Pro W3" panose="020B0300000000000000" pitchFamily="34" charset="-128"/>
              </a:rPr>
              <a:pPr>
                <a:spcBef>
                  <a:spcPct val="0"/>
                </a:spcBef>
              </a:pPr>
              <a:t>91</a:t>
            </a:fld>
            <a:endParaRPr lang="nb-NO" altLang="nb-NO">
              <a:latin typeface="Arial" panose="020B0604020202020204" pitchFamily="34" charset="0"/>
              <a:ea typeface="ヒラギノ角ゴ Pro W3" panose="020B0300000000000000" pitchFamily="34" charset="-128"/>
            </a:endParaRPr>
          </a:p>
        </p:txBody>
      </p:sp>
      <p:sp>
        <p:nvSpPr>
          <p:cNvPr id="17410" name="Rectangle 2">
            <a:extLst>
              <a:ext uri="{FF2B5EF4-FFF2-40B4-BE49-F238E27FC236}">
                <a16:creationId xmlns:a16="http://schemas.microsoft.com/office/drawing/2014/main" id="{776FA933-720B-F44C-A356-3CD2717BA8E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a:extLst>
              <a:ext uri="{FF2B5EF4-FFF2-40B4-BE49-F238E27FC236}">
                <a16:creationId xmlns:a16="http://schemas.microsoft.com/office/drawing/2014/main" id="{252D7DDE-6A6D-5B49-9873-B6EC252F7C2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What is the minimum wavelength?</a:t>
            </a:r>
          </a:p>
          <a:p>
            <a:r>
              <a:rPr lang="nb-NO" altLang="nb-NO">
                <a:ea typeface="ＭＳ Ｐゴシック" panose="020B0600070205080204" pitchFamily="34" charset="-128"/>
              </a:rPr>
              <a:t>Electron hits target -&gt; all kinetic energy converted into a photon</a:t>
            </a:r>
          </a:p>
          <a:p>
            <a:r>
              <a:rPr lang="nb-NO" altLang="nb-NO">
                <a:ea typeface="ＭＳ Ｐゴシック" panose="020B0600070205080204" pitchFamily="34" charset="-128"/>
              </a:rPr>
              <a:t>Work done on each electron when accelerated ont the anode is eV</a:t>
            </a:r>
          </a:p>
          <a:p>
            <a:r>
              <a:rPr lang="nb-NO" altLang="nb-NO">
                <a:ea typeface="ＭＳ Ｐゴシック" panose="020B0600070205080204" pitchFamily="34" charset="-128"/>
              </a:rPr>
              <a:t>hf = eV</a:t>
            </a:r>
          </a:p>
          <a:p>
            <a:r>
              <a:rPr lang="nb-NO" altLang="nb-NO">
                <a:ea typeface="ＭＳ Ｐゴシック" panose="020B0600070205080204" pitchFamily="34" charset="-128"/>
              </a:rPr>
              <a:t>Fmax=eV/h</a:t>
            </a:r>
          </a:p>
          <a:p>
            <a:r>
              <a:rPr lang="nb-NO" altLang="nb-NO">
                <a:ea typeface="ＭＳ Ｐゴシック" panose="020B0600070205080204" pitchFamily="34" charset="-128"/>
              </a:rPr>
              <a:t>Thus Landa (min) = hc/eV</a:t>
            </a:r>
          </a:p>
        </p:txBody>
      </p:sp>
    </p:spTree>
    <p:extLst>
      <p:ext uri="{BB962C8B-B14F-4D97-AF65-F5344CB8AC3E}">
        <p14:creationId xmlns:p14="http://schemas.microsoft.com/office/powerpoint/2010/main" val="37751014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73A719C6-C50A-7A48-8984-129CABA3E3A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8C48F333-B2F5-3D40-8158-F3C5EF7F7282}" type="slidenum">
              <a:rPr lang="nb-NO" altLang="nb-NO" smtClean="0">
                <a:latin typeface="Arial" panose="020B0604020202020204" pitchFamily="34" charset="0"/>
                <a:ea typeface="ヒラギノ角ゴ Pro W3" panose="020B0300000000000000" pitchFamily="34" charset="-128"/>
              </a:rPr>
              <a:pPr>
                <a:spcBef>
                  <a:spcPct val="0"/>
                </a:spcBef>
              </a:pPr>
              <a:t>94</a:t>
            </a:fld>
            <a:endParaRPr lang="nb-NO" altLang="nb-NO">
              <a:latin typeface="Arial" panose="020B0604020202020204" pitchFamily="34" charset="0"/>
              <a:ea typeface="ヒラギノ角ゴ Pro W3" panose="020B0300000000000000" pitchFamily="34" charset="-128"/>
            </a:endParaRPr>
          </a:p>
        </p:txBody>
      </p:sp>
      <p:sp>
        <p:nvSpPr>
          <p:cNvPr id="21506" name="Rectangle 2">
            <a:extLst>
              <a:ext uri="{FF2B5EF4-FFF2-40B4-BE49-F238E27FC236}">
                <a16:creationId xmlns:a16="http://schemas.microsoft.com/office/drawing/2014/main" id="{ECF2426D-964E-5146-A6E5-F332B6BB53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a:extLst>
              <a:ext uri="{FF2B5EF4-FFF2-40B4-BE49-F238E27FC236}">
                <a16:creationId xmlns:a16="http://schemas.microsoft.com/office/drawing/2014/main" id="{6E4D5289-8C23-CB40-A7F2-CCB2211FCF0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Two mechanisms =&gt; Bremsstrahlung (deceleration of arriving electron)  and characteristic radiation (electrons fill holes) </a:t>
            </a:r>
          </a:p>
          <a:p>
            <a:r>
              <a:rPr lang="nb-NO" altLang="nb-NO">
                <a:ea typeface="ＭＳ Ｐゴシック" panose="020B0600070205080204" pitchFamily="34" charset="-128"/>
              </a:rPr>
              <a:t>Characteristic radiation </a:t>
            </a:r>
          </a:p>
          <a:p>
            <a:r>
              <a:rPr lang="nb-NO" altLang="nb-NO">
                <a:ea typeface="ＭＳ Ｐゴシック" panose="020B0600070205080204" pitchFamily="34" charset="-128"/>
              </a:rPr>
              <a:t>58 keV = l-shell electron filling up hole in k-shell</a:t>
            </a:r>
          </a:p>
          <a:p>
            <a:r>
              <a:rPr lang="nb-NO" altLang="nb-NO">
                <a:ea typeface="ＭＳ Ｐゴシック" panose="020B0600070205080204" pitchFamily="34" charset="-128"/>
              </a:rPr>
              <a:t>68 = distant electron filling up hole in k-shell</a:t>
            </a:r>
          </a:p>
          <a:p>
            <a:r>
              <a:rPr lang="nb-NO" altLang="nb-NO">
                <a:ea typeface="ＭＳ Ｐゴシック" panose="020B0600070205080204" pitchFamily="34" charset="-128"/>
              </a:rPr>
              <a:t>Less than 1% of the energy supplied is converted into x-radiation, rest is heating of the object.</a:t>
            </a:r>
          </a:p>
        </p:txBody>
      </p:sp>
    </p:spTree>
    <p:extLst>
      <p:ext uri="{BB962C8B-B14F-4D97-AF65-F5344CB8AC3E}">
        <p14:creationId xmlns:p14="http://schemas.microsoft.com/office/powerpoint/2010/main" val="124541783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066E056E-73C4-E849-9E2F-504CF0EB322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08C07C6-655B-6546-8879-5BA80C2C52F7}" type="slidenum">
              <a:rPr lang="nb-NO" altLang="nb-NO" smtClean="0">
                <a:latin typeface="Arial" panose="020B0604020202020204" pitchFamily="34" charset="0"/>
                <a:ea typeface="ヒラギノ角ゴ Pro W3" panose="020B0300000000000000" pitchFamily="34" charset="-128"/>
              </a:rPr>
              <a:pPr>
                <a:spcBef>
                  <a:spcPct val="0"/>
                </a:spcBef>
              </a:pPr>
              <a:t>95</a:t>
            </a:fld>
            <a:endParaRPr lang="nb-NO" altLang="nb-NO">
              <a:latin typeface="Arial" panose="020B0604020202020204" pitchFamily="34" charset="0"/>
              <a:ea typeface="ヒラギノ角ゴ Pro W3" panose="020B0300000000000000" pitchFamily="34" charset="-128"/>
            </a:endParaRPr>
          </a:p>
        </p:txBody>
      </p:sp>
      <p:sp>
        <p:nvSpPr>
          <p:cNvPr id="23554" name="Rectangle 2">
            <a:extLst>
              <a:ext uri="{FF2B5EF4-FFF2-40B4-BE49-F238E27FC236}">
                <a16:creationId xmlns:a16="http://schemas.microsoft.com/office/drawing/2014/main" id="{3ADCDCEA-AEF8-AA46-AA6B-F9B2AAF5C4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Rectangle 3">
            <a:extLst>
              <a:ext uri="{FF2B5EF4-FFF2-40B4-BE49-F238E27FC236}">
                <a16:creationId xmlns:a16="http://schemas.microsoft.com/office/drawing/2014/main" id="{ADB66A19-C451-F942-8654-548661F3EDF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r>
              <a:rPr lang="nb-NO" altLang="nb-NO">
                <a:ea typeface="ＭＳ Ｐゴシック" panose="020B0600070205080204" pitchFamily="34" charset="-128"/>
              </a:rPr>
              <a:t>Secondary radiation,two mechanisms:</a:t>
            </a:r>
          </a:p>
          <a:p>
            <a:pPr marL="228600" indent="-228600">
              <a:buFontTx/>
              <a:buAutoNum type="arabicPeriod"/>
            </a:pPr>
            <a:r>
              <a:rPr lang="nb-NO" altLang="nb-NO">
                <a:ea typeface="ＭＳ Ｐゴシック" panose="020B0600070205080204" pitchFamily="34" charset="-128"/>
              </a:rPr>
              <a:t>Photoelectric effect, characteristic radiation</a:t>
            </a:r>
          </a:p>
          <a:p>
            <a:pPr marL="228600" indent="-228600">
              <a:buFontTx/>
              <a:buAutoNum type="arabicPeriod"/>
            </a:pPr>
            <a:r>
              <a:rPr lang="nb-NO" altLang="nb-NO">
                <a:ea typeface="ＭＳ Ｐゴシック" panose="020B0600070205080204" pitchFamily="34" charset="-128"/>
              </a:rPr>
              <a:t>Compton spread</a:t>
            </a:r>
          </a:p>
          <a:p>
            <a:pPr marL="228600" indent="-228600"/>
            <a:r>
              <a:rPr lang="nb-NO" altLang="nb-NO">
                <a:ea typeface="ＭＳ Ｐゴシック" panose="020B0600070205080204" pitchFamily="34" charset="-128"/>
              </a:rPr>
              <a:t>Secondary radiation has always lower energy than the primary </a:t>
            </a:r>
          </a:p>
        </p:txBody>
      </p:sp>
    </p:spTree>
    <p:extLst>
      <p:ext uri="{BB962C8B-B14F-4D97-AF65-F5344CB8AC3E}">
        <p14:creationId xmlns:p14="http://schemas.microsoft.com/office/powerpoint/2010/main" val="205732058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a:extLst>
              <a:ext uri="{FF2B5EF4-FFF2-40B4-BE49-F238E27FC236}">
                <a16:creationId xmlns:a16="http://schemas.microsoft.com/office/drawing/2014/main" id="{16120A5C-02CA-0945-B6D6-EC900610F59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87E9E36-3182-0540-9440-C8F6E837FF3A}" type="slidenum">
              <a:rPr lang="nb-NO" altLang="nb-NO" smtClean="0">
                <a:latin typeface="Arial" panose="020B0604020202020204" pitchFamily="34" charset="0"/>
                <a:ea typeface="ヒラギノ角ゴ Pro W3" panose="020B0300000000000000" pitchFamily="34" charset="-128"/>
              </a:rPr>
              <a:pPr>
                <a:spcBef>
                  <a:spcPct val="0"/>
                </a:spcBef>
              </a:pPr>
              <a:t>96</a:t>
            </a:fld>
            <a:endParaRPr lang="nb-NO" altLang="nb-NO">
              <a:latin typeface="Arial" panose="020B0604020202020204" pitchFamily="34" charset="0"/>
              <a:ea typeface="ヒラギノ角ゴ Pro W3" panose="020B0300000000000000" pitchFamily="34" charset="-128"/>
            </a:endParaRPr>
          </a:p>
        </p:txBody>
      </p:sp>
      <p:sp>
        <p:nvSpPr>
          <p:cNvPr id="25602" name="Rectangle 2">
            <a:extLst>
              <a:ext uri="{FF2B5EF4-FFF2-40B4-BE49-F238E27FC236}">
                <a16:creationId xmlns:a16="http://schemas.microsoft.com/office/drawing/2014/main" id="{BAF025C9-79FD-F44A-9B43-980FE8C135B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a:extLst>
              <a:ext uri="{FF2B5EF4-FFF2-40B4-BE49-F238E27FC236}">
                <a16:creationId xmlns:a16="http://schemas.microsoft.com/office/drawing/2014/main" id="{32C49B33-EF35-704F-B6FB-0A5EB3C6DBD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Electrons are colliding with metal, releasing energy. (Knocking electrons out of shell, outer electrons drop down to fill the vacancy -&gt; emitting x-ray photons)</a:t>
            </a:r>
          </a:p>
          <a:p>
            <a:r>
              <a:rPr lang="nb-NO" altLang="nb-NO">
                <a:ea typeface="ＭＳ Ｐゴシック" panose="020B0600070205080204" pitchFamily="34" charset="-128"/>
              </a:rPr>
              <a:t>Electron beam is controlled by adjusting the filament current</a:t>
            </a:r>
          </a:p>
        </p:txBody>
      </p:sp>
    </p:spTree>
    <p:extLst>
      <p:ext uri="{BB962C8B-B14F-4D97-AF65-F5344CB8AC3E}">
        <p14:creationId xmlns:p14="http://schemas.microsoft.com/office/powerpoint/2010/main" val="41489569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a:extLst>
              <a:ext uri="{FF2B5EF4-FFF2-40B4-BE49-F238E27FC236}">
                <a16:creationId xmlns:a16="http://schemas.microsoft.com/office/drawing/2014/main" id="{A9AD1075-C5BC-1144-B0E2-DC2BC8CC9D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517A7C12-A335-C542-B43F-8C22E6A81B37}" type="slidenum">
              <a:rPr lang="nb-NO" altLang="nb-NO" smtClean="0">
                <a:latin typeface="Arial" panose="020B0604020202020204" pitchFamily="34" charset="0"/>
                <a:ea typeface="ヒラギノ角ゴ Pro W3" panose="020B0300000000000000" pitchFamily="34" charset="-128"/>
              </a:rPr>
              <a:pPr>
                <a:spcBef>
                  <a:spcPct val="0"/>
                </a:spcBef>
              </a:pPr>
              <a:t>99</a:t>
            </a:fld>
            <a:endParaRPr lang="nb-NO" altLang="nb-NO">
              <a:latin typeface="Arial" panose="020B0604020202020204" pitchFamily="34" charset="0"/>
              <a:ea typeface="ヒラギノ角ゴ Pro W3" panose="020B0300000000000000" pitchFamily="34" charset="-128"/>
            </a:endParaRPr>
          </a:p>
        </p:txBody>
      </p:sp>
      <p:sp>
        <p:nvSpPr>
          <p:cNvPr id="30722" name="Rectangle 2">
            <a:extLst>
              <a:ext uri="{FF2B5EF4-FFF2-40B4-BE49-F238E27FC236}">
                <a16:creationId xmlns:a16="http://schemas.microsoft.com/office/drawing/2014/main" id="{1B90A2E2-9B87-AC42-A904-E9B65CF59D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Rectangle 3">
            <a:extLst>
              <a:ext uri="{FF2B5EF4-FFF2-40B4-BE49-F238E27FC236}">
                <a16:creationId xmlns:a16="http://schemas.microsoft.com/office/drawing/2014/main" id="{F99BC58D-F47B-7D40-A907-4BC23B440A1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X-ray travels in straight lines</a:t>
            </a:r>
          </a:p>
          <a:p>
            <a:r>
              <a:rPr lang="nb-NO" altLang="nb-NO">
                <a:ea typeface="ＭＳ Ｐゴシック" panose="020B0600070205080204" pitchFamily="34" charset="-128"/>
              </a:rPr>
              <a:t>Not deflected by electric field or magnetic field</a:t>
            </a:r>
          </a:p>
          <a:p>
            <a:r>
              <a:rPr lang="nb-NO" altLang="nb-NO">
                <a:ea typeface="ＭＳ Ｐゴシック" panose="020B0600070205080204" pitchFamily="34" charset="-128"/>
              </a:rPr>
              <a:t>High penetrating power</a:t>
            </a:r>
          </a:p>
          <a:p>
            <a:endParaRPr lang="nb-NO" altLang="nb-NO">
              <a:ea typeface="ＭＳ Ｐゴシック" panose="020B0600070205080204" pitchFamily="34" charset="-128"/>
            </a:endParaRPr>
          </a:p>
        </p:txBody>
      </p:sp>
    </p:spTree>
    <p:extLst>
      <p:ext uri="{BB962C8B-B14F-4D97-AF65-F5344CB8AC3E}">
        <p14:creationId xmlns:p14="http://schemas.microsoft.com/office/powerpoint/2010/main" val="27717893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3801A090-6046-CB43-89EE-D1D045EC9BE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CD0758E-D8C9-F94F-A161-870B58D1D470}" type="slidenum">
              <a:rPr lang="nb-NO" altLang="nb-NO" smtClean="0">
                <a:latin typeface="Arial" panose="020B0604020202020204" pitchFamily="34" charset="0"/>
                <a:ea typeface="ヒラギノ角ゴ Pro W3" panose="020B0300000000000000" pitchFamily="34" charset="-128"/>
              </a:rPr>
              <a:pPr>
                <a:spcBef>
                  <a:spcPct val="0"/>
                </a:spcBef>
              </a:pPr>
              <a:t>100</a:t>
            </a:fld>
            <a:endParaRPr lang="nb-NO" altLang="nb-NO">
              <a:latin typeface="Arial" panose="020B0604020202020204" pitchFamily="34" charset="0"/>
              <a:ea typeface="ヒラギノ角ゴ Pro W3" panose="020B0300000000000000" pitchFamily="34" charset="-128"/>
            </a:endParaRPr>
          </a:p>
        </p:txBody>
      </p:sp>
      <p:sp>
        <p:nvSpPr>
          <p:cNvPr id="33794" name="Rectangle 1026">
            <a:extLst>
              <a:ext uri="{FF2B5EF4-FFF2-40B4-BE49-F238E27FC236}">
                <a16:creationId xmlns:a16="http://schemas.microsoft.com/office/drawing/2014/main" id="{9AF0EC32-67F7-5A42-B1BF-BA621549C56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1027">
            <a:extLst>
              <a:ext uri="{FF2B5EF4-FFF2-40B4-BE49-F238E27FC236}">
                <a16:creationId xmlns:a16="http://schemas.microsoft.com/office/drawing/2014/main" id="{CB90C5D1-66DF-0643-AC8A-2C0A26F1897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MTF = modified form of spatial-frequency response of an element or entire imaging system = a way of describing the system performance</a:t>
            </a:r>
          </a:p>
          <a:p>
            <a:r>
              <a:rPr lang="nb-NO" altLang="nb-NO">
                <a:ea typeface="ＭＳ Ｐゴシック" panose="020B0600070205080204" pitchFamily="34" charset="-128"/>
              </a:rPr>
              <a:t>Measuring amplitude response as a function of spatial frequency</a:t>
            </a:r>
          </a:p>
        </p:txBody>
      </p:sp>
    </p:spTree>
    <p:extLst>
      <p:ext uri="{BB962C8B-B14F-4D97-AF65-F5344CB8AC3E}">
        <p14:creationId xmlns:p14="http://schemas.microsoft.com/office/powerpoint/2010/main" val="8571195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0E5B6EED-8B14-B847-A9DA-CAD61D85AA6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5255F95C-27C4-4343-A5B2-C05FE6635758}" type="slidenum">
              <a:rPr lang="nb-NO" altLang="nb-NO" smtClean="0">
                <a:latin typeface="Arial" panose="020B0604020202020204" pitchFamily="34" charset="0"/>
                <a:ea typeface="ヒラギノ角ゴ Pro W3" panose="020B0300000000000000" pitchFamily="34" charset="-128"/>
              </a:rPr>
              <a:pPr>
                <a:spcBef>
                  <a:spcPct val="0"/>
                </a:spcBef>
              </a:pPr>
              <a:t>101</a:t>
            </a:fld>
            <a:endParaRPr lang="nb-NO" altLang="nb-NO">
              <a:latin typeface="Arial" panose="020B0604020202020204" pitchFamily="34" charset="0"/>
              <a:ea typeface="ヒラギノ角ゴ Pro W3" panose="020B0300000000000000" pitchFamily="34" charset="-128"/>
            </a:endParaRPr>
          </a:p>
        </p:txBody>
      </p:sp>
      <p:sp>
        <p:nvSpPr>
          <p:cNvPr id="35842" name="Rectangle 2">
            <a:extLst>
              <a:ext uri="{FF2B5EF4-FFF2-40B4-BE49-F238E27FC236}">
                <a16:creationId xmlns:a16="http://schemas.microsoft.com/office/drawing/2014/main" id="{1FFE924C-EDFB-DA4D-9D1C-E6BC0207D2E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Rectangle 3">
            <a:extLst>
              <a:ext uri="{FF2B5EF4-FFF2-40B4-BE49-F238E27FC236}">
                <a16:creationId xmlns:a16="http://schemas.microsoft.com/office/drawing/2014/main" id="{F97C6AC7-768C-9A44-A6A8-364D5F540D1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dirty="0" err="1">
                <a:ea typeface="ＭＳ Ｐゴシック" panose="020B0600070205080204" pitchFamily="34" charset="-128"/>
              </a:rPr>
              <a:t>Assume</a:t>
            </a:r>
            <a:r>
              <a:rPr lang="nb-NO" altLang="nb-NO" dirty="0">
                <a:ea typeface="ＭＳ Ｐゴシック" panose="020B0600070205080204" pitchFamily="34" charset="-128"/>
              </a:rPr>
              <a:t> </a:t>
            </a:r>
            <a:r>
              <a:rPr lang="nb-NO" altLang="nb-NO" dirty="0" err="1">
                <a:ea typeface="ＭＳ Ｐゴシック" panose="020B0600070205080204" pitchFamily="34" charset="-128"/>
              </a:rPr>
              <a:t>that</a:t>
            </a:r>
            <a:r>
              <a:rPr lang="nb-NO" altLang="nb-NO" dirty="0">
                <a:ea typeface="ＭＳ Ｐゴシック" panose="020B0600070205080204" pitchFamily="34" charset="-128"/>
              </a:rPr>
              <a:t> amplitude is zero </a:t>
            </a:r>
            <a:r>
              <a:rPr lang="nb-NO" altLang="nb-NO" dirty="0" err="1">
                <a:ea typeface="ＭＳ Ｐゴシック" panose="020B0600070205080204" pitchFamily="34" charset="-128"/>
              </a:rPr>
              <a:t>past</a:t>
            </a:r>
            <a:r>
              <a:rPr lang="nb-NO" altLang="nb-NO" dirty="0">
                <a:ea typeface="ＭＳ Ｐゴシック" panose="020B0600070205080204" pitchFamily="34" charset="-128"/>
              </a:rPr>
              <a:t> </a:t>
            </a:r>
            <a:r>
              <a:rPr lang="nb-NO" altLang="nb-NO" dirty="0" err="1">
                <a:ea typeface="ＭＳ Ｐゴシック" panose="020B0600070205080204" pitchFamily="34" charset="-128"/>
              </a:rPr>
              <a:t>the</a:t>
            </a:r>
            <a:r>
              <a:rPr lang="nb-NO" altLang="nb-NO" dirty="0">
                <a:ea typeface="ＭＳ Ｐゴシック" panose="020B0600070205080204" pitchFamily="34" charset="-128"/>
              </a:rPr>
              <a:t> first </a:t>
            </a:r>
            <a:r>
              <a:rPr lang="nb-NO" altLang="nb-NO" dirty="0" err="1">
                <a:ea typeface="ＭＳ Ｐゴシック" panose="020B0600070205080204" pitchFamily="34" charset="-128"/>
              </a:rPr>
              <a:t>phase</a:t>
            </a:r>
            <a:r>
              <a:rPr lang="nb-NO" altLang="nb-NO" dirty="0">
                <a:ea typeface="ＭＳ Ｐゴシック" panose="020B0600070205080204" pitchFamily="34" charset="-128"/>
              </a:rPr>
              <a:t> </a:t>
            </a:r>
            <a:r>
              <a:rPr lang="nb-NO" altLang="nb-NO" dirty="0" err="1">
                <a:ea typeface="ＭＳ Ｐゴシック" panose="020B0600070205080204" pitchFamily="34" charset="-128"/>
              </a:rPr>
              <a:t>rotation</a:t>
            </a:r>
            <a:r>
              <a:rPr lang="nb-NO" altLang="nb-NO" dirty="0">
                <a:ea typeface="ＭＳ Ｐゴシック" panose="020B0600070205080204" pitchFamily="34" charset="-128"/>
              </a:rPr>
              <a:t> (crossover)</a:t>
            </a:r>
          </a:p>
          <a:p>
            <a:r>
              <a:rPr lang="nb-NO" altLang="nb-NO" dirty="0" err="1">
                <a:ea typeface="ＭＳ Ｐゴシック" panose="020B0600070205080204" pitchFamily="34" charset="-128"/>
              </a:rPr>
              <a:t>Sinusoidal</a:t>
            </a:r>
            <a:r>
              <a:rPr lang="nb-NO" altLang="nb-NO" dirty="0">
                <a:ea typeface="ＭＳ Ｐゴシック" panose="020B0600070205080204" pitchFamily="34" charset="-128"/>
              </a:rPr>
              <a:t> test </a:t>
            </a:r>
            <a:r>
              <a:rPr lang="nb-NO" altLang="nb-NO" dirty="0" err="1">
                <a:ea typeface="ＭＳ Ｐゴシック" panose="020B0600070205080204" pitchFamily="34" charset="-128"/>
              </a:rPr>
              <a:t>object</a:t>
            </a:r>
            <a:r>
              <a:rPr lang="nb-NO" altLang="nb-NO" dirty="0">
                <a:ea typeface="ＭＳ Ｐゴシック" panose="020B0600070205080204" pitchFamily="34" charset="-128"/>
              </a:rPr>
              <a:t> = </a:t>
            </a:r>
            <a:r>
              <a:rPr lang="nb-NO" altLang="nb-NO" dirty="0" err="1">
                <a:ea typeface="ＭＳ Ｐゴシック" panose="020B0600070205080204" pitchFamily="34" charset="-128"/>
              </a:rPr>
              <a:t>difficult</a:t>
            </a:r>
            <a:r>
              <a:rPr lang="nb-NO" altLang="nb-NO" dirty="0">
                <a:ea typeface="ＭＳ Ｐゴシック" panose="020B0600070205080204" pitchFamily="34" charset="-128"/>
              </a:rPr>
              <a:t> -&gt; </a:t>
            </a:r>
            <a:r>
              <a:rPr lang="nb-NO" altLang="nb-NO" dirty="0" err="1">
                <a:ea typeface="ＭＳ Ｐゴシック" panose="020B0600070205080204" pitchFamily="34" charset="-128"/>
              </a:rPr>
              <a:t>square</a:t>
            </a:r>
            <a:r>
              <a:rPr lang="nb-NO" altLang="nb-NO" dirty="0">
                <a:ea typeface="ＭＳ Ｐゴシック" panose="020B0600070205080204" pitchFamily="34" charset="-128"/>
              </a:rPr>
              <a:t> bar </a:t>
            </a:r>
            <a:r>
              <a:rPr lang="nb-NO" altLang="nb-NO" dirty="0" err="1">
                <a:ea typeface="ＭＳ Ｐゴシック" panose="020B0600070205080204" pitchFamily="34" charset="-128"/>
              </a:rPr>
              <a:t>pattern</a:t>
            </a:r>
            <a:endParaRPr lang="nb-NO" altLang="nb-NO" dirty="0">
              <a:ea typeface="ＭＳ Ｐゴシック" panose="020B0600070205080204" pitchFamily="34" charset="-128"/>
            </a:endParaRPr>
          </a:p>
          <a:p>
            <a:r>
              <a:rPr lang="nb-NO" altLang="nb-NO" dirty="0" err="1">
                <a:ea typeface="ＭＳ Ｐゴシック" panose="020B0600070205080204" pitchFamily="34" charset="-128"/>
              </a:rPr>
              <a:t>Fourier</a:t>
            </a:r>
            <a:r>
              <a:rPr lang="nb-NO" altLang="nb-NO" dirty="0">
                <a:ea typeface="ＭＳ Ｐゴシック" panose="020B0600070205080204" pitchFamily="34" charset="-128"/>
              </a:rPr>
              <a:t> </a:t>
            </a:r>
            <a:r>
              <a:rPr lang="nb-NO" altLang="nb-NO" dirty="0" err="1">
                <a:ea typeface="ＭＳ Ｐゴシック" panose="020B0600070205080204" pitchFamily="34" charset="-128"/>
              </a:rPr>
              <a:t>transformed</a:t>
            </a:r>
            <a:endParaRPr lang="nb-NO" altLang="nb-NO" dirty="0">
              <a:ea typeface="ＭＳ Ｐゴシック" panose="020B0600070205080204" pitchFamily="34" charset="-128"/>
            </a:endParaRPr>
          </a:p>
          <a:p>
            <a:r>
              <a:rPr lang="nb-NO" altLang="nb-NO" dirty="0" err="1">
                <a:ea typeface="ＭＳ Ｐゴシック" panose="020B0600070205080204" pitchFamily="34" charset="-128"/>
              </a:rPr>
              <a:t>Low</a:t>
            </a:r>
            <a:r>
              <a:rPr lang="nb-NO" altLang="nb-NO" dirty="0">
                <a:ea typeface="ＭＳ Ｐゴシック" panose="020B0600070205080204" pitchFamily="34" charset="-128"/>
              </a:rPr>
              <a:t> </a:t>
            </a:r>
            <a:r>
              <a:rPr lang="nb-NO" altLang="nb-NO" dirty="0" err="1">
                <a:ea typeface="ＭＳ Ｐゴシック" panose="020B0600070205080204" pitchFamily="34" charset="-128"/>
              </a:rPr>
              <a:t>frequency</a:t>
            </a:r>
            <a:r>
              <a:rPr lang="nb-NO" altLang="nb-NO" dirty="0">
                <a:ea typeface="ＭＳ Ｐゴシック" panose="020B0600070205080204" pitchFamily="34" charset="-128"/>
              </a:rPr>
              <a:t> contrast is </a:t>
            </a:r>
            <a:r>
              <a:rPr lang="nb-NO" altLang="nb-NO" dirty="0" err="1">
                <a:ea typeface="ＭＳ Ｐゴシック" panose="020B0600070205080204" pitchFamily="34" charset="-128"/>
              </a:rPr>
              <a:t>assumed</a:t>
            </a:r>
            <a:r>
              <a:rPr lang="nb-NO" altLang="nb-NO" dirty="0">
                <a:ea typeface="ＭＳ Ｐゴシック" panose="020B0600070205080204" pitchFamily="34" charset="-128"/>
              </a:rPr>
              <a:t> to be </a:t>
            </a:r>
            <a:r>
              <a:rPr lang="nb-NO" altLang="nb-NO" dirty="0" err="1">
                <a:ea typeface="ＭＳ Ｐゴシック" panose="020B0600070205080204" pitchFamily="34" charset="-128"/>
              </a:rPr>
              <a:t>the</a:t>
            </a:r>
            <a:r>
              <a:rPr lang="nb-NO" altLang="nb-NO" dirty="0">
                <a:ea typeface="ＭＳ Ｐゴシック" panose="020B0600070205080204" pitchFamily="34" charset="-128"/>
              </a:rPr>
              <a:t> amplitude </a:t>
            </a:r>
            <a:r>
              <a:rPr lang="nb-NO" altLang="nb-NO" dirty="0" err="1">
                <a:ea typeface="ＭＳ Ｐゴシック" panose="020B0600070205080204" pitchFamily="34" charset="-128"/>
              </a:rPr>
              <a:t>value</a:t>
            </a:r>
            <a:r>
              <a:rPr lang="nb-NO" altLang="nb-NO" dirty="0">
                <a:ea typeface="ＭＳ Ｐゴシック" panose="020B0600070205080204" pitchFamily="34" charset="-128"/>
              </a:rPr>
              <a:t> </a:t>
            </a:r>
            <a:r>
              <a:rPr lang="nb-NO" altLang="nb-NO" dirty="0" err="1">
                <a:ea typeface="ＭＳ Ｐゴシック" panose="020B0600070205080204" pitchFamily="34" charset="-128"/>
              </a:rPr>
              <a:t>of</a:t>
            </a:r>
            <a:r>
              <a:rPr lang="nb-NO" altLang="nb-NO" dirty="0">
                <a:ea typeface="ＭＳ Ｐゴシック" panose="020B0600070205080204" pitchFamily="34" charset="-128"/>
              </a:rPr>
              <a:t> </a:t>
            </a:r>
            <a:r>
              <a:rPr lang="nb-NO" altLang="nb-NO" dirty="0" err="1">
                <a:ea typeface="ＭＳ Ｐゴシック" panose="020B0600070205080204" pitchFamily="34" charset="-128"/>
              </a:rPr>
              <a:t>the</a:t>
            </a:r>
            <a:r>
              <a:rPr lang="nb-NO" altLang="nb-NO" dirty="0">
                <a:ea typeface="ＭＳ Ｐゴシック" panose="020B0600070205080204" pitchFamily="34" charset="-128"/>
              </a:rPr>
              <a:t> MTF at 0.1 lp/mm</a:t>
            </a:r>
          </a:p>
        </p:txBody>
      </p:sp>
    </p:spTree>
    <p:extLst>
      <p:ext uri="{BB962C8B-B14F-4D97-AF65-F5344CB8AC3E}">
        <p14:creationId xmlns:p14="http://schemas.microsoft.com/office/powerpoint/2010/main" val="381659452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7D1B5109-D53E-E047-BD6D-D4C398CF166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18176167-A2A1-AA43-9C46-084CE8E6C797}" type="slidenum">
              <a:rPr lang="nb-NO" altLang="nb-NO" smtClean="0">
                <a:latin typeface="Arial" panose="020B0604020202020204" pitchFamily="34" charset="0"/>
                <a:ea typeface="ヒラギノ角ゴ Pro W3" panose="020B0300000000000000" pitchFamily="34" charset="-128"/>
              </a:rPr>
              <a:pPr>
                <a:spcBef>
                  <a:spcPct val="0"/>
                </a:spcBef>
              </a:pPr>
              <a:t>102</a:t>
            </a:fld>
            <a:endParaRPr lang="nb-NO" altLang="nb-NO">
              <a:latin typeface="Arial" panose="020B0604020202020204" pitchFamily="34" charset="0"/>
              <a:ea typeface="ヒラギノ角ゴ Pro W3" panose="020B0300000000000000" pitchFamily="34" charset="-128"/>
            </a:endParaRPr>
          </a:p>
        </p:txBody>
      </p:sp>
      <p:sp>
        <p:nvSpPr>
          <p:cNvPr id="37890" name="Rectangle 1026">
            <a:extLst>
              <a:ext uri="{FF2B5EF4-FFF2-40B4-BE49-F238E27FC236}">
                <a16:creationId xmlns:a16="http://schemas.microsoft.com/office/drawing/2014/main" id="{7EF5D503-D51D-9842-8C10-FBF6B47F56F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Rectangle 1027">
            <a:extLst>
              <a:ext uri="{FF2B5EF4-FFF2-40B4-BE49-F238E27FC236}">
                <a16:creationId xmlns:a16="http://schemas.microsoft.com/office/drawing/2014/main" id="{F9BA9062-4FD9-0D4A-A5B8-C1C48E82465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Image = surface with a spatial resolution expressed in terms of line pairs per millimileter</a:t>
            </a:r>
          </a:p>
          <a:p>
            <a:r>
              <a:rPr lang="nb-NO" altLang="nb-NO">
                <a:ea typeface="ＭＳ Ｐゴシック" panose="020B0600070205080204" pitchFamily="34" charset="-128"/>
              </a:rPr>
              <a:t>Using a scanner</a:t>
            </a:r>
          </a:p>
          <a:p>
            <a:r>
              <a:rPr lang="nb-NO" altLang="nb-NO">
                <a:ea typeface="ＭＳ Ｐゴシック" panose="020B0600070205080204" pitchFamily="34" charset="-128"/>
              </a:rPr>
              <a:t>Pixel = a space on the image surface having a dimension of one-half cycle of bandwith on the horizontal axis and the same dimension on the vertical axis.</a:t>
            </a:r>
          </a:p>
          <a:p>
            <a:r>
              <a:rPr lang="nb-NO" altLang="nb-NO">
                <a:ea typeface="ＭＳ Ｐゴシック" panose="020B0600070205080204" pitchFamily="34" charset="-128"/>
              </a:rPr>
              <a:t>Pixel defines  the smallest size of an object for which amplitude information can be preserved</a:t>
            </a:r>
          </a:p>
        </p:txBody>
      </p:sp>
    </p:spTree>
    <p:extLst>
      <p:ext uri="{BB962C8B-B14F-4D97-AF65-F5344CB8AC3E}">
        <p14:creationId xmlns:p14="http://schemas.microsoft.com/office/powerpoint/2010/main" val="21312170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A73A4200-A8D8-E14C-9248-A15D5499006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0F70D25-1B90-C94A-9079-8E9ADCEC1A62}" type="slidenum">
              <a:rPr lang="nb-NO" altLang="nb-NO" smtClean="0">
                <a:latin typeface="Arial" panose="020B0604020202020204" pitchFamily="34" charset="0"/>
                <a:ea typeface="ヒラギノ角ゴ Pro W3" panose="020B0300000000000000" pitchFamily="34" charset="-128"/>
              </a:rPr>
              <a:pPr>
                <a:spcBef>
                  <a:spcPct val="0"/>
                </a:spcBef>
              </a:pPr>
              <a:t>103</a:t>
            </a:fld>
            <a:endParaRPr lang="nb-NO" altLang="nb-NO">
              <a:latin typeface="Arial" panose="020B0604020202020204" pitchFamily="34" charset="0"/>
              <a:ea typeface="ヒラギノ角ゴ Pro W3" panose="020B0300000000000000" pitchFamily="34" charset="-128"/>
            </a:endParaRPr>
          </a:p>
        </p:txBody>
      </p:sp>
      <p:sp>
        <p:nvSpPr>
          <p:cNvPr id="58370" name="Rectangle 2">
            <a:extLst>
              <a:ext uri="{FF2B5EF4-FFF2-40B4-BE49-F238E27FC236}">
                <a16:creationId xmlns:a16="http://schemas.microsoft.com/office/drawing/2014/main" id="{BAC2A996-D782-BC45-A6BD-BA04D725EB8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Rectangle 3">
            <a:extLst>
              <a:ext uri="{FF2B5EF4-FFF2-40B4-BE49-F238E27FC236}">
                <a16:creationId xmlns:a16="http://schemas.microsoft.com/office/drawing/2014/main" id="{ED8C4054-3EA6-BB4C-9457-6E07B67A805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dirty="0" err="1">
                <a:ea typeface="ＭＳ Ｐゴシック" panose="020B0600070205080204" pitchFamily="34" charset="-128"/>
              </a:rPr>
              <a:t>Two</a:t>
            </a:r>
            <a:r>
              <a:rPr lang="nb-NO" altLang="nb-NO" dirty="0">
                <a:ea typeface="ＭＳ Ｐゴシック" panose="020B0600070205080204" pitchFamily="34" charset="-128"/>
              </a:rPr>
              <a:t> </a:t>
            </a:r>
            <a:r>
              <a:rPr lang="nb-NO" altLang="nb-NO" dirty="0" err="1">
                <a:ea typeface="ＭＳ Ｐゴシック" panose="020B0600070205080204" pitchFamily="34" charset="-128"/>
              </a:rPr>
              <a:t>pictures</a:t>
            </a:r>
            <a:r>
              <a:rPr lang="nb-NO" altLang="nb-NO" dirty="0">
                <a:ea typeface="ＭＳ Ｐゴシック" panose="020B0600070205080204" pitchFamily="34" charset="-128"/>
              </a:rPr>
              <a:t>, </a:t>
            </a:r>
            <a:r>
              <a:rPr lang="nb-NO" altLang="nb-NO" dirty="0" err="1">
                <a:ea typeface="ＭＳ Ｐゴシック" panose="020B0600070205080204" pitchFamily="34" charset="-128"/>
              </a:rPr>
              <a:t>one</a:t>
            </a:r>
            <a:r>
              <a:rPr lang="nb-NO" altLang="nb-NO" dirty="0">
                <a:ea typeface="ＭＳ Ｐゴシック" panose="020B0600070205080204" pitchFamily="34" charset="-128"/>
              </a:rPr>
              <a:t> </a:t>
            </a:r>
            <a:r>
              <a:rPr lang="nb-NO" altLang="nb-NO" dirty="0" err="1">
                <a:ea typeface="ＭＳ Ｐゴシック" panose="020B0600070205080204" pitchFamily="34" charset="-128"/>
              </a:rPr>
              <a:t>with</a:t>
            </a:r>
            <a:r>
              <a:rPr lang="nb-NO" altLang="nb-NO" dirty="0">
                <a:ea typeface="ＭＳ Ｐゴシック" panose="020B0600070205080204" pitchFamily="34" charset="-128"/>
              </a:rPr>
              <a:t> </a:t>
            </a:r>
            <a:r>
              <a:rPr lang="nb-NO" altLang="nb-NO" dirty="0" err="1">
                <a:ea typeface="ＭＳ Ｐゴシック" panose="020B0600070205080204" pitchFamily="34" charset="-128"/>
              </a:rPr>
              <a:t>inverted</a:t>
            </a:r>
            <a:r>
              <a:rPr lang="nb-NO" altLang="nb-NO" dirty="0">
                <a:ea typeface="ＭＳ Ｐゴシック" panose="020B0600070205080204" pitchFamily="34" charset="-128"/>
              </a:rPr>
              <a:t> contrast is </a:t>
            </a:r>
            <a:r>
              <a:rPr lang="nb-NO" altLang="nb-NO" dirty="0" err="1">
                <a:ea typeface="ＭＳ Ｐゴシック" panose="020B0600070205080204" pitchFamily="34" charset="-128"/>
              </a:rPr>
              <a:t>subtracted</a:t>
            </a:r>
            <a:r>
              <a:rPr lang="nb-NO" altLang="nb-NO" dirty="0">
                <a:ea typeface="ＭＳ Ｐゴシック" panose="020B0600070205080204" pitchFamily="34" charset="-128"/>
              </a:rPr>
              <a:t>, and </a:t>
            </a:r>
            <a:r>
              <a:rPr lang="nb-NO" altLang="nb-NO" dirty="0" err="1">
                <a:ea typeface="ＭＳ Ｐゴシック" panose="020B0600070205080204" pitchFamily="34" charset="-128"/>
              </a:rPr>
              <a:t>voila</a:t>
            </a:r>
            <a:r>
              <a:rPr lang="nb-NO" altLang="nb-NO" dirty="0">
                <a:ea typeface="ＭＳ Ｐゴシック" panose="020B0600070205080204" pitchFamily="34" charset="-128"/>
              </a:rPr>
              <a:t>.</a:t>
            </a:r>
          </a:p>
          <a:p>
            <a:endParaRPr lang="nb-NO" altLang="nb-NO" dirty="0">
              <a:ea typeface="ＭＳ Ｐゴシック" panose="020B0600070205080204" pitchFamily="34" charset="-128"/>
            </a:endParaRPr>
          </a:p>
        </p:txBody>
      </p:sp>
    </p:spTree>
    <p:extLst>
      <p:ext uri="{BB962C8B-B14F-4D97-AF65-F5344CB8AC3E}">
        <p14:creationId xmlns:p14="http://schemas.microsoft.com/office/powerpoint/2010/main" val="29576492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Text Box 1">
            <a:extLst>
              <a:ext uri="{FF2B5EF4-FFF2-40B4-BE49-F238E27FC236}">
                <a16:creationId xmlns:a16="http://schemas.microsoft.com/office/drawing/2014/main" id="{0ED9BF14-579E-5D45-9323-EB26B69EA294}"/>
              </a:ext>
            </a:extLst>
          </p:cNvPr>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66563" name="Text Box 2">
            <a:extLst>
              <a:ext uri="{FF2B5EF4-FFF2-40B4-BE49-F238E27FC236}">
                <a16:creationId xmlns:a16="http://schemas.microsoft.com/office/drawing/2014/main" id="{77376290-0EF7-754B-986F-D2BB603D7C5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nb-NO" altLang="nb-NO">
              <a:ea typeface="ＭＳ Ｐゴシック" panose="020B0600070205080204" pitchFamily="34" charset="-128"/>
            </a:endParaRPr>
          </a:p>
        </p:txBody>
      </p:sp>
    </p:spTree>
    <p:extLst>
      <p:ext uri="{BB962C8B-B14F-4D97-AF65-F5344CB8AC3E}">
        <p14:creationId xmlns:p14="http://schemas.microsoft.com/office/powerpoint/2010/main" val="239663726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Text Box 1">
            <a:extLst>
              <a:ext uri="{FF2B5EF4-FFF2-40B4-BE49-F238E27FC236}">
                <a16:creationId xmlns:a16="http://schemas.microsoft.com/office/drawing/2014/main" id="{DF93005C-35DE-0742-9613-D26215538FD2}"/>
              </a:ext>
            </a:extLst>
          </p:cNvPr>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68611" name="Text Box 2">
            <a:extLst>
              <a:ext uri="{FF2B5EF4-FFF2-40B4-BE49-F238E27FC236}">
                <a16:creationId xmlns:a16="http://schemas.microsoft.com/office/drawing/2014/main" id="{76027ADE-AD41-FF44-BC1F-4A4F4F5F72D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nb-NO" altLang="nb-NO">
              <a:ea typeface="ＭＳ Ｐゴシック" panose="020B0600070205080204" pitchFamily="34" charset="-128"/>
            </a:endParaRPr>
          </a:p>
        </p:txBody>
      </p:sp>
    </p:spTree>
    <p:extLst>
      <p:ext uri="{BB962C8B-B14F-4D97-AF65-F5344CB8AC3E}">
        <p14:creationId xmlns:p14="http://schemas.microsoft.com/office/powerpoint/2010/main" val="2507841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Text Box 1">
            <a:extLst>
              <a:ext uri="{FF2B5EF4-FFF2-40B4-BE49-F238E27FC236}">
                <a16:creationId xmlns:a16="http://schemas.microsoft.com/office/drawing/2014/main" id="{BDD9A5B1-84D6-A746-B2BF-C12D146EFA71}"/>
              </a:ext>
            </a:extLst>
          </p:cNvPr>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71683" name="Text Box 2">
            <a:extLst>
              <a:ext uri="{FF2B5EF4-FFF2-40B4-BE49-F238E27FC236}">
                <a16:creationId xmlns:a16="http://schemas.microsoft.com/office/drawing/2014/main" id="{8FF1279F-46CE-924F-B0CF-37285AD71ED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r>
              <a:rPr lang="nb-NO" altLang="nb-NO">
                <a:ea typeface="ＭＳ Ｐゴシック" panose="020B0600070205080204" pitchFamily="34" charset="-128"/>
              </a:rPr>
              <a:t>Faster than 30 images per second. Insted of rotating 200 kg mass, the electron beam strices a cirkular anode with the patient inside the circle. Stationary detectors.</a:t>
            </a:r>
          </a:p>
        </p:txBody>
      </p:sp>
    </p:spTree>
    <p:extLst>
      <p:ext uri="{BB962C8B-B14F-4D97-AF65-F5344CB8AC3E}">
        <p14:creationId xmlns:p14="http://schemas.microsoft.com/office/powerpoint/2010/main" val="37580148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Text Box 1">
            <a:extLst>
              <a:ext uri="{FF2B5EF4-FFF2-40B4-BE49-F238E27FC236}">
                <a16:creationId xmlns:a16="http://schemas.microsoft.com/office/drawing/2014/main" id="{18BD63DF-6563-AD45-96A4-6B557E193993}"/>
              </a:ext>
            </a:extLst>
          </p:cNvPr>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73731" name="Text Box 2">
            <a:extLst>
              <a:ext uri="{FF2B5EF4-FFF2-40B4-BE49-F238E27FC236}">
                <a16:creationId xmlns:a16="http://schemas.microsoft.com/office/drawing/2014/main" id="{6AEE7BA2-8A93-C64A-BE76-7F66CC25683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nb-NO" altLang="nb-NO">
              <a:ea typeface="ＭＳ Ｐゴシック" panose="020B0600070205080204" pitchFamily="34" charset="-128"/>
            </a:endParaRPr>
          </a:p>
        </p:txBody>
      </p:sp>
    </p:spTree>
    <p:extLst>
      <p:ext uri="{BB962C8B-B14F-4D97-AF65-F5344CB8AC3E}">
        <p14:creationId xmlns:p14="http://schemas.microsoft.com/office/powerpoint/2010/main" val="29810868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Text Box 1">
            <a:extLst>
              <a:ext uri="{FF2B5EF4-FFF2-40B4-BE49-F238E27FC236}">
                <a16:creationId xmlns:a16="http://schemas.microsoft.com/office/drawing/2014/main" id="{05C0B9A5-9E34-4D45-9B91-1CA615D07CF2}"/>
              </a:ext>
            </a:extLst>
          </p:cNvPr>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77827" name="Text Box 2">
            <a:extLst>
              <a:ext uri="{FF2B5EF4-FFF2-40B4-BE49-F238E27FC236}">
                <a16:creationId xmlns:a16="http://schemas.microsoft.com/office/drawing/2014/main" id="{D9958E79-720A-C541-86CB-59AF16EAE28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nb-NO" altLang="nb-NO">
              <a:ea typeface="ＭＳ Ｐゴシック" panose="020B0600070205080204" pitchFamily="34" charset="-128"/>
            </a:endParaRPr>
          </a:p>
        </p:txBody>
      </p:sp>
    </p:spTree>
    <p:extLst>
      <p:ext uri="{BB962C8B-B14F-4D97-AF65-F5344CB8AC3E}">
        <p14:creationId xmlns:p14="http://schemas.microsoft.com/office/powerpoint/2010/main" val="15016344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Text Box 1">
            <a:extLst>
              <a:ext uri="{FF2B5EF4-FFF2-40B4-BE49-F238E27FC236}">
                <a16:creationId xmlns:a16="http://schemas.microsoft.com/office/drawing/2014/main" id="{EB89168B-D59B-F74C-B5C3-AFCE0E0E7A97}"/>
              </a:ext>
            </a:extLst>
          </p:cNvPr>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81923" name="Text Box 2">
            <a:extLst>
              <a:ext uri="{FF2B5EF4-FFF2-40B4-BE49-F238E27FC236}">
                <a16:creationId xmlns:a16="http://schemas.microsoft.com/office/drawing/2014/main" id="{C7217E33-F1E5-7247-9BE2-99843B269C6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nb-NO" altLang="nb-NO">
              <a:ea typeface="ＭＳ Ｐゴシック" panose="020B0600070205080204" pitchFamily="34" charset="-128"/>
            </a:endParaRPr>
          </a:p>
        </p:txBody>
      </p:sp>
    </p:spTree>
    <p:extLst>
      <p:ext uri="{BB962C8B-B14F-4D97-AF65-F5344CB8AC3E}">
        <p14:creationId xmlns:p14="http://schemas.microsoft.com/office/powerpoint/2010/main" val="145615071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Text Box 1">
            <a:extLst>
              <a:ext uri="{FF2B5EF4-FFF2-40B4-BE49-F238E27FC236}">
                <a16:creationId xmlns:a16="http://schemas.microsoft.com/office/drawing/2014/main" id="{071A6A63-66DC-F046-8A72-A07059ABF304}"/>
              </a:ext>
            </a:extLst>
          </p:cNvPr>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83971" name="Text Box 2">
            <a:extLst>
              <a:ext uri="{FF2B5EF4-FFF2-40B4-BE49-F238E27FC236}">
                <a16:creationId xmlns:a16="http://schemas.microsoft.com/office/drawing/2014/main" id="{1162601F-F3EF-F04E-A5DB-77DA6F2894D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marL="228600" indent="-228600"/>
            <a:r>
              <a:rPr lang="nb-NO" altLang="nb-NO">
                <a:solidFill>
                  <a:srgbClr val="000000"/>
                </a:solidFill>
                <a:latin typeface="Times New Roman" panose="02020603050405020304" pitchFamily="18" charset="0"/>
                <a:ea typeface="ＭＳ Ｐゴシック" panose="020B0600070205080204" pitchFamily="34" charset="-128"/>
              </a:rPr>
              <a:t>The two dimensional function is determined by its projections in all directions.</a:t>
            </a:r>
          </a:p>
          <a:p>
            <a:pPr marL="228600" indent="-228600"/>
            <a:r>
              <a:rPr lang="nb-NO" altLang="nb-NO">
                <a:solidFill>
                  <a:srgbClr val="000000"/>
                </a:solidFill>
                <a:latin typeface="Times New Roman" panose="02020603050405020304" pitchFamily="18" charset="0"/>
                <a:ea typeface="ＭＳ Ｐゴシック" panose="020B0600070205080204" pitchFamily="34" charset="-128"/>
              </a:rPr>
              <a:t>Two mathematical methods:</a:t>
            </a:r>
          </a:p>
          <a:p>
            <a:pPr marL="228600" indent="-228600">
              <a:buFont typeface="Times New Roman" panose="02020603050405020304" pitchFamily="18" charset="0"/>
              <a:buAutoNum type="arabicPeriod"/>
            </a:pPr>
            <a:r>
              <a:rPr lang="nb-NO" altLang="nb-NO">
                <a:solidFill>
                  <a:srgbClr val="000000"/>
                </a:solidFill>
                <a:latin typeface="Times New Roman" panose="02020603050405020304" pitchFamily="18" charset="0"/>
                <a:ea typeface="ＭＳ Ｐゴシック" panose="020B0600070205080204" pitchFamily="34" charset="-128"/>
              </a:rPr>
              <a:t>Iterative = An initial guess about the two-dimensional pattern of x-ray is made. Projection data predicted by this guess are then calculated and used for comparison with the measured results. Discrepancies between the measured and the modelpredictions are employed in a conetinuous iterative improvement of the model array</a:t>
            </a:r>
          </a:p>
          <a:p>
            <a:pPr marL="228600" indent="-228600">
              <a:buFont typeface="Times New Roman" panose="02020603050405020304" pitchFamily="18" charset="0"/>
              <a:buAutoNum type="arabicPeriod"/>
            </a:pPr>
            <a:r>
              <a:rPr lang="nb-NO" altLang="nb-NO">
                <a:solidFill>
                  <a:srgbClr val="000000"/>
                </a:solidFill>
                <a:latin typeface="Times New Roman" panose="02020603050405020304" pitchFamily="18" charset="0"/>
                <a:ea typeface="ＭＳ Ｐゴシック" panose="020B0600070205080204" pitchFamily="34" charset="-128"/>
              </a:rPr>
              <a:t>Analytic = image is reconstructed directly from the projection data without any recourse to comparison between the measured data and the reconstructed model.</a:t>
            </a:r>
          </a:p>
          <a:p>
            <a:pPr marL="228600" indent="-228600"/>
            <a:endParaRPr lang="nb-NO" altLang="nb-NO">
              <a:solidFill>
                <a:srgbClr val="000000"/>
              </a:solidFill>
              <a:latin typeface="Times New Roman" panose="02020603050405020304" pitchFamily="18" charset="0"/>
              <a:ea typeface="ＭＳ Ｐゴシック" panose="020B0600070205080204" pitchFamily="34" charset="-128"/>
            </a:endParaRPr>
          </a:p>
          <a:p>
            <a:pPr marL="228600" indent="-228600"/>
            <a:endParaRPr lang="nb-NO" altLang="nb-NO">
              <a:solidFill>
                <a:srgbClr val="000000"/>
              </a:solidFill>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42722226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Text Box 1">
            <a:extLst>
              <a:ext uri="{FF2B5EF4-FFF2-40B4-BE49-F238E27FC236}">
                <a16:creationId xmlns:a16="http://schemas.microsoft.com/office/drawing/2014/main" id="{30E37FEA-95E8-9E4F-BECE-78463A118CF7}"/>
              </a:ext>
            </a:extLst>
          </p:cNvPr>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86019" name="Text Box 2">
            <a:extLst>
              <a:ext uri="{FF2B5EF4-FFF2-40B4-BE49-F238E27FC236}">
                <a16:creationId xmlns:a16="http://schemas.microsoft.com/office/drawing/2014/main" id="{1D56631A-6BCA-A64A-9F0C-8E63A8AAEA9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nb-NO" altLang="nb-NO">
              <a:ea typeface="ＭＳ Ｐゴシック" panose="020B0600070205080204" pitchFamily="34" charset="-128"/>
            </a:endParaRPr>
          </a:p>
        </p:txBody>
      </p:sp>
    </p:spTree>
    <p:extLst>
      <p:ext uri="{BB962C8B-B14F-4D97-AF65-F5344CB8AC3E}">
        <p14:creationId xmlns:p14="http://schemas.microsoft.com/office/powerpoint/2010/main" val="86325933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Text Box 1">
            <a:extLst>
              <a:ext uri="{FF2B5EF4-FFF2-40B4-BE49-F238E27FC236}">
                <a16:creationId xmlns:a16="http://schemas.microsoft.com/office/drawing/2014/main" id="{EA13C29C-7FB6-B548-8B7E-C96E46234D22}"/>
              </a:ext>
            </a:extLst>
          </p:cNvPr>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88067" name="Text Box 2">
            <a:extLst>
              <a:ext uri="{FF2B5EF4-FFF2-40B4-BE49-F238E27FC236}">
                <a16:creationId xmlns:a16="http://schemas.microsoft.com/office/drawing/2014/main" id="{085889C6-E9AB-6944-BC7E-FA376826A7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nb-NO" altLang="nb-NO">
              <a:ea typeface="ＭＳ Ｐゴシック" panose="020B0600070205080204" pitchFamily="34" charset="-128"/>
            </a:endParaRPr>
          </a:p>
        </p:txBody>
      </p:sp>
    </p:spTree>
    <p:extLst>
      <p:ext uri="{BB962C8B-B14F-4D97-AF65-F5344CB8AC3E}">
        <p14:creationId xmlns:p14="http://schemas.microsoft.com/office/powerpoint/2010/main" val="116876846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Text Box 1">
            <a:extLst>
              <a:ext uri="{FF2B5EF4-FFF2-40B4-BE49-F238E27FC236}">
                <a16:creationId xmlns:a16="http://schemas.microsoft.com/office/drawing/2014/main" id="{4F4D534B-A99D-F640-A245-91E9E12CDE08}"/>
              </a:ext>
            </a:extLst>
          </p:cNvPr>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90115" name="Text Box 2">
            <a:extLst>
              <a:ext uri="{FF2B5EF4-FFF2-40B4-BE49-F238E27FC236}">
                <a16:creationId xmlns:a16="http://schemas.microsoft.com/office/drawing/2014/main" id="{CED1DD55-9DCF-7F40-AA31-C0FA060DD25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nb-NO" altLang="nb-NO">
              <a:ea typeface="ＭＳ Ｐゴシック" panose="020B0600070205080204" pitchFamily="34" charset="-128"/>
            </a:endParaRPr>
          </a:p>
        </p:txBody>
      </p:sp>
    </p:spTree>
    <p:extLst>
      <p:ext uri="{BB962C8B-B14F-4D97-AF65-F5344CB8AC3E}">
        <p14:creationId xmlns:p14="http://schemas.microsoft.com/office/powerpoint/2010/main" val="225019436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Plassholder for lysbilde 1">
            <a:extLst>
              <a:ext uri="{FF2B5EF4-FFF2-40B4-BE49-F238E27FC236}">
                <a16:creationId xmlns:a16="http://schemas.microsoft.com/office/drawing/2014/main" id="{E7E60942-A7DE-7442-9A08-5B38406E111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0" name="Plassholder for notater 2">
            <a:extLst>
              <a:ext uri="{FF2B5EF4-FFF2-40B4-BE49-F238E27FC236}">
                <a16:creationId xmlns:a16="http://schemas.microsoft.com/office/drawing/2014/main" id="{F9D4BA5C-2BBA-5C41-886F-B6FB2FB6875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ea typeface="ＭＳ Ｐゴシック" panose="020B0600070205080204" pitchFamily="34" charset="-128"/>
            </a:endParaRPr>
          </a:p>
        </p:txBody>
      </p:sp>
    </p:spTree>
    <p:extLst>
      <p:ext uri="{BB962C8B-B14F-4D97-AF65-F5344CB8AC3E}">
        <p14:creationId xmlns:p14="http://schemas.microsoft.com/office/powerpoint/2010/main" val="298669142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Plassholder for lysbilde 1">
            <a:extLst>
              <a:ext uri="{FF2B5EF4-FFF2-40B4-BE49-F238E27FC236}">
                <a16:creationId xmlns:a16="http://schemas.microsoft.com/office/drawing/2014/main" id="{0FB4FE6F-996E-1E40-81D0-6EA74783815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8" name="Plassholder for notater 2">
            <a:extLst>
              <a:ext uri="{FF2B5EF4-FFF2-40B4-BE49-F238E27FC236}">
                <a16:creationId xmlns:a16="http://schemas.microsoft.com/office/drawing/2014/main" id="{A84948AE-05F5-124E-9F8C-96CD2006EC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ea typeface="ＭＳ Ｐゴシック" panose="020B0600070205080204" pitchFamily="34" charset="-128"/>
            </a:endParaRPr>
          </a:p>
        </p:txBody>
      </p:sp>
    </p:spTree>
    <p:extLst>
      <p:ext uri="{BB962C8B-B14F-4D97-AF65-F5344CB8AC3E}">
        <p14:creationId xmlns:p14="http://schemas.microsoft.com/office/powerpoint/2010/main" val="200115556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Plassholder for lysbilde 1">
            <a:extLst>
              <a:ext uri="{FF2B5EF4-FFF2-40B4-BE49-F238E27FC236}">
                <a16:creationId xmlns:a16="http://schemas.microsoft.com/office/drawing/2014/main" id="{0FB4FE6F-996E-1E40-81D0-6EA74783815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8" name="Plassholder for notater 2">
            <a:extLst>
              <a:ext uri="{FF2B5EF4-FFF2-40B4-BE49-F238E27FC236}">
                <a16:creationId xmlns:a16="http://schemas.microsoft.com/office/drawing/2014/main" id="{A84948AE-05F5-124E-9F8C-96CD2006EC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ea typeface="ＭＳ Ｐゴシック" panose="020B0600070205080204" pitchFamily="34" charset="-128"/>
            </a:endParaRPr>
          </a:p>
        </p:txBody>
      </p:sp>
    </p:spTree>
    <p:extLst>
      <p:ext uri="{BB962C8B-B14F-4D97-AF65-F5344CB8AC3E}">
        <p14:creationId xmlns:p14="http://schemas.microsoft.com/office/powerpoint/2010/main" val="29487932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a:extLst>
              <a:ext uri="{FF2B5EF4-FFF2-40B4-BE49-F238E27FC236}">
                <a16:creationId xmlns:a16="http://schemas.microsoft.com/office/drawing/2014/main" id="{FC0A1084-F97E-2B40-9E03-C67C26B631AE}"/>
              </a:ext>
            </a:extLst>
          </p:cNvPr>
          <p:cNvSpPr>
            <a:spLocks noGrp="1" noRot="1" noChangeAspect="1" noChangeArrowheads="1" noTextEdit="1"/>
          </p:cNvSpPr>
          <p:nvPr>
            <p:ph type="sldImg"/>
          </p:nvPr>
        </p:nvSpPr>
        <p:spPr bwMode="auto">
          <a:xfrm>
            <a:off x="2428875" y="695325"/>
            <a:ext cx="0" cy="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0" name="Rectangle 3">
            <a:extLst>
              <a:ext uri="{FF2B5EF4-FFF2-40B4-BE49-F238E27FC236}">
                <a16:creationId xmlns:a16="http://schemas.microsoft.com/office/drawing/2014/main" id="{9C433986-12C0-B44B-AFE6-39D37C35539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ea typeface="ＭＳ Ｐゴシック" panose="020B0600070205080204" pitchFamily="34" charset="-128"/>
            </a:endParaRPr>
          </a:p>
        </p:txBody>
      </p:sp>
    </p:spTree>
    <p:extLst>
      <p:ext uri="{BB962C8B-B14F-4D97-AF65-F5344CB8AC3E}">
        <p14:creationId xmlns:p14="http://schemas.microsoft.com/office/powerpoint/2010/main" val="375602991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a:extLst>
              <a:ext uri="{FF2B5EF4-FFF2-40B4-BE49-F238E27FC236}">
                <a16:creationId xmlns:a16="http://schemas.microsoft.com/office/drawing/2014/main" id="{258B34F2-AEC4-AE47-AEBF-B62E7D45E84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20BCA448-CF79-FF42-A809-7A71A24DC3A0}" type="slidenum">
              <a:rPr lang="nb-NO" altLang="nb-NO" sz="1200"/>
              <a:pPr/>
              <a:t>125</a:t>
            </a:fld>
            <a:endParaRPr lang="nb-NO" altLang="nb-NO" sz="1200"/>
          </a:p>
        </p:txBody>
      </p:sp>
      <p:sp>
        <p:nvSpPr>
          <p:cNvPr id="111618" name="Rectangle 2">
            <a:extLst>
              <a:ext uri="{FF2B5EF4-FFF2-40B4-BE49-F238E27FC236}">
                <a16:creationId xmlns:a16="http://schemas.microsoft.com/office/drawing/2014/main" id="{E2314A1C-18F8-D24E-A22E-4CF25D9E50B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Rectangle 3">
            <a:extLst>
              <a:ext uri="{FF2B5EF4-FFF2-40B4-BE49-F238E27FC236}">
                <a16:creationId xmlns:a16="http://schemas.microsoft.com/office/drawing/2014/main" id="{5B413EB1-75D2-B84D-B463-250989B531B7}"/>
              </a:ext>
            </a:extLst>
          </p:cNvPr>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a:extLst>
              <a:ext uri="{FF2B5EF4-FFF2-40B4-BE49-F238E27FC236}">
                <a16:creationId xmlns:a16="http://schemas.microsoft.com/office/drawing/2014/main" id="{39A26AAC-4BAB-E841-9F3B-FA8F6B92E9F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0223640F-3029-6742-8241-4B1742BBD6C0}" type="slidenum">
              <a:rPr lang="nb-NO" altLang="nb-NO" sz="1200"/>
              <a:pPr/>
              <a:t>126</a:t>
            </a:fld>
            <a:endParaRPr lang="nb-NO" altLang="nb-NO" sz="1200"/>
          </a:p>
        </p:txBody>
      </p:sp>
      <p:sp>
        <p:nvSpPr>
          <p:cNvPr id="113666" name="Rectangle 2">
            <a:extLst>
              <a:ext uri="{FF2B5EF4-FFF2-40B4-BE49-F238E27FC236}">
                <a16:creationId xmlns:a16="http://schemas.microsoft.com/office/drawing/2014/main" id="{54F05F67-E245-184D-8618-04902B6F41C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Rectangle 3">
            <a:extLst>
              <a:ext uri="{FF2B5EF4-FFF2-40B4-BE49-F238E27FC236}">
                <a16:creationId xmlns:a16="http://schemas.microsoft.com/office/drawing/2014/main" id="{C83DE6AC-A1EB-4540-83B2-710636A7E2DF}"/>
              </a:ext>
            </a:extLst>
          </p:cNvPr>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a:extLst>
              <a:ext uri="{FF2B5EF4-FFF2-40B4-BE49-F238E27FC236}">
                <a16:creationId xmlns:a16="http://schemas.microsoft.com/office/drawing/2014/main" id="{53ACE83F-B61E-CD49-90EE-6C39210E31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9319F006-6B7C-514D-8D71-88783C54A15A}" type="slidenum">
              <a:rPr lang="nb-NO" altLang="nb-NO" sz="1200"/>
              <a:pPr/>
              <a:t>127</a:t>
            </a:fld>
            <a:endParaRPr lang="nb-NO" altLang="nb-NO" sz="1200"/>
          </a:p>
        </p:txBody>
      </p:sp>
      <p:sp>
        <p:nvSpPr>
          <p:cNvPr id="115714" name="Rectangle 2">
            <a:extLst>
              <a:ext uri="{FF2B5EF4-FFF2-40B4-BE49-F238E27FC236}">
                <a16:creationId xmlns:a16="http://schemas.microsoft.com/office/drawing/2014/main" id="{9F76DFE5-9955-2441-B1DC-163D72049AE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a:extLst>
              <a:ext uri="{FF2B5EF4-FFF2-40B4-BE49-F238E27FC236}">
                <a16:creationId xmlns:a16="http://schemas.microsoft.com/office/drawing/2014/main" id="{C6611412-3F8E-AE44-9A87-B418894089D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sz="2800">
                <a:ea typeface="ＭＳ Ｐゴシック" panose="020B0600070205080204" pitchFamily="34" charset="-128"/>
              </a:rPr>
              <a:t>Bipolar teknikk uten N-PLAT</a:t>
            </a:r>
          </a:p>
          <a:p>
            <a:endParaRPr lang="nb-NO" altLang="nb-NO" sz="2800">
              <a:ea typeface="ＭＳ Ｐゴシック" panose="020B0600070205080204" pitchFamily="34" charset="-128"/>
            </a:endParaRPr>
          </a:p>
          <a:p>
            <a:r>
              <a:rPr lang="nb-NO" altLang="nb-NO" sz="2800">
                <a:ea typeface="ＭＳ Ｐゴシック" panose="020B0600070205080204" pitchFamily="34" charset="-128"/>
              </a:rPr>
              <a:t>Kort STRØMVEG</a:t>
            </a:r>
          </a:p>
          <a:p>
            <a:endParaRPr lang="nb-NO" altLang="nb-NO" sz="2800">
              <a:ea typeface="ＭＳ Ｐゴシック" panose="020B0600070205080204" pitchFamily="34" charset="-128"/>
            </a:endParaRPr>
          </a:p>
          <a:p>
            <a:r>
              <a:rPr lang="nb-NO" altLang="nb-NO" sz="2800">
                <a:ea typeface="ＭＳ Ｐゴシック" panose="020B0600070205080204" pitchFamily="34" charset="-128"/>
              </a:rPr>
              <a:t>LAVERE effekt mindre støy</a:t>
            </a:r>
          </a:p>
          <a:p>
            <a:r>
              <a:rPr lang="nb-NO" altLang="nb-NO" sz="2800">
                <a:ea typeface="ＭＳ Ｐゴシック" panose="020B0600070205080204" pitchFamily="34" charset="-128"/>
              </a:rPr>
              <a:t>Men bare hel lokalt</a:t>
            </a:r>
          </a:p>
          <a:p>
            <a:r>
              <a:rPr lang="nb-NO" altLang="nb-NO" sz="2800">
                <a:ea typeface="ＭＳ Ｐゴシック" panose="020B0600070205080204" pitchFamily="34" charset="-128"/>
              </a:rPr>
              <a:t>ikke de fordeler Mono-p gir</a:t>
            </a:r>
          </a:p>
          <a:p>
            <a:endParaRPr lang="nb-NO" altLang="nb-NO">
              <a:ea typeface="ＭＳ Ｐゴシック" panose="020B0600070205080204" pitchFamily="34" charset="-128"/>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a:extLst>
              <a:ext uri="{FF2B5EF4-FFF2-40B4-BE49-F238E27FC236}">
                <a16:creationId xmlns:a16="http://schemas.microsoft.com/office/drawing/2014/main" id="{663F6356-AE8C-354D-9437-134A9A8F16B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48D06B42-DD27-B540-95CC-03187C48328D}" type="slidenum">
              <a:rPr lang="nb-NO" altLang="nb-NO" sz="1200"/>
              <a:pPr/>
              <a:t>128</a:t>
            </a:fld>
            <a:endParaRPr lang="nb-NO" altLang="nb-NO" sz="1200"/>
          </a:p>
        </p:txBody>
      </p:sp>
      <p:sp>
        <p:nvSpPr>
          <p:cNvPr id="117762" name="Rectangle 1026">
            <a:extLst>
              <a:ext uri="{FF2B5EF4-FFF2-40B4-BE49-F238E27FC236}">
                <a16:creationId xmlns:a16="http://schemas.microsoft.com/office/drawing/2014/main" id="{12B1EB5A-18EF-2E46-ACC7-B85CA381709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1027">
            <a:extLst>
              <a:ext uri="{FF2B5EF4-FFF2-40B4-BE49-F238E27FC236}">
                <a16:creationId xmlns:a16="http://schemas.microsoft.com/office/drawing/2014/main" id="{7C6E64F1-28EA-5041-B43F-39F2D668D08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Faraday</a:t>
            </a:r>
            <a:r>
              <a:rPr lang="ja-JP" altLang="nb-NO">
                <a:latin typeface="Arial" panose="020B0604020202020204" pitchFamily="34" charset="0"/>
                <a:ea typeface="ＭＳ Ｐゴシック" panose="020B0600070205080204" pitchFamily="34" charset="-128"/>
              </a:rPr>
              <a:t>’</a:t>
            </a:r>
            <a:r>
              <a:rPr lang="nb-NO" altLang="ja-JP">
                <a:ea typeface="ＭＳ Ｐゴシック" panose="020B0600070205080204" pitchFamily="34" charset="-128"/>
              </a:rPr>
              <a:t>s law of induction</a:t>
            </a:r>
          </a:p>
          <a:p>
            <a:r>
              <a:rPr lang="nb-NO" altLang="nb-NO">
                <a:ea typeface="ＭＳ Ｐゴシック" panose="020B0600070205080204" pitchFamily="34" charset="-128"/>
              </a:rPr>
              <a:t>Blood moves through a magnetic field, electromotoric force is induced</a:t>
            </a:r>
          </a:p>
          <a:p>
            <a:r>
              <a:rPr lang="nb-NO" altLang="nb-NO">
                <a:ea typeface="ＭＳ Ｐゴシック" panose="020B0600070205080204" pitchFamily="34" charset="-128"/>
              </a:rPr>
              <a:t>B = magnetic flux</a:t>
            </a:r>
          </a:p>
          <a:p>
            <a:r>
              <a:rPr lang="nb-NO" altLang="nb-NO">
                <a:ea typeface="ＭＳ Ｐゴシック" panose="020B0600070205080204" pitchFamily="34" charset="-128"/>
              </a:rPr>
              <a:t>L = Length between electrodes</a:t>
            </a:r>
          </a:p>
          <a:p>
            <a:r>
              <a:rPr lang="nb-NO" altLang="nb-NO">
                <a:ea typeface="ＭＳ Ｐゴシック" panose="020B0600070205080204" pitchFamily="34" charset="-128"/>
              </a:rPr>
              <a:t>U = velocity of blood</a:t>
            </a:r>
          </a:p>
          <a:p>
            <a:endParaRPr lang="nb-NO" altLang="nb-NO">
              <a:ea typeface="ＭＳ Ｐゴシック" panose="020B0600070205080204" pitchFamily="34" charset="-128"/>
            </a:endParaRPr>
          </a:p>
          <a:p>
            <a:r>
              <a:rPr lang="nb-NO" altLang="nb-NO">
                <a:ea typeface="ＭＳ Ｐゴシック" panose="020B0600070205080204" pitchFamily="34" charset="-128"/>
              </a:rPr>
              <a:t>Uniform magnetic field B and uniform velocity profile u and orthogonal components =&gt; e=Blu</a:t>
            </a:r>
          </a:p>
          <a:p>
            <a:r>
              <a:rPr lang="nb-NO" altLang="nb-NO">
                <a:ea typeface="ＭＳ Ｐゴシック" panose="020B0600070205080204" pitchFamily="34" charset="-128"/>
              </a:rPr>
              <a:t>Otherwise e= Integral from 0 to L1 u X B dL</a:t>
            </a:r>
          </a:p>
          <a:p>
            <a:endParaRPr lang="nb-NO" altLang="nb-NO">
              <a:ea typeface="ＭＳ Ｐゴシック" panose="020B0600070205080204" pitchFamily="34" charset="-128"/>
            </a:endParaRPr>
          </a:p>
          <a:p>
            <a:r>
              <a:rPr lang="nb-NO" altLang="nb-NO">
                <a:ea typeface="ＭＳ Ｐゴシック" panose="020B0600070205080204" pitchFamily="34" charset="-128"/>
              </a:rPr>
              <a:t>Can measure instant flow, indicator dilution will only measure average flow</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a:extLst>
              <a:ext uri="{FF2B5EF4-FFF2-40B4-BE49-F238E27FC236}">
                <a16:creationId xmlns:a16="http://schemas.microsoft.com/office/drawing/2014/main" id="{E113B0F1-13E2-6E4F-9467-9A4B6D9BC45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838CE54C-3F16-FB4D-8A35-4D5E1498DAE8}" type="slidenum">
              <a:rPr lang="nb-NO" altLang="nb-NO" sz="1200"/>
              <a:pPr/>
              <a:t>129</a:t>
            </a:fld>
            <a:endParaRPr lang="nb-NO" altLang="nb-NO" sz="1200"/>
          </a:p>
        </p:txBody>
      </p:sp>
      <p:sp>
        <p:nvSpPr>
          <p:cNvPr id="119810" name="Rectangle 2">
            <a:extLst>
              <a:ext uri="{FF2B5EF4-FFF2-40B4-BE49-F238E27FC236}">
                <a16:creationId xmlns:a16="http://schemas.microsoft.com/office/drawing/2014/main" id="{CC966C71-F447-A34C-AC3C-E8A71E9D16C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Rectangle 3">
            <a:extLst>
              <a:ext uri="{FF2B5EF4-FFF2-40B4-BE49-F238E27FC236}">
                <a16:creationId xmlns:a16="http://schemas.microsoft.com/office/drawing/2014/main" id="{28B90AAB-A2D0-324F-AACB-A7FDBCF6B4D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r>
              <a:rPr lang="nb-NO" altLang="nb-NO">
                <a:ea typeface="ＭＳ Ｐゴシック" panose="020B0600070205080204" pitchFamily="34" charset="-128"/>
              </a:rPr>
              <a:t>Best measurements with electrodes outside the vessel</a:t>
            </a:r>
          </a:p>
          <a:p>
            <a:pPr marL="228600" indent="-228600"/>
            <a:r>
              <a:rPr lang="nb-NO" altLang="nb-NO">
                <a:ea typeface="ＭＳ Ｐゴシック" panose="020B0600070205080204" pitchFamily="34" charset="-128"/>
              </a:rPr>
              <a:t>Measures correctly for a uniform flow profile, otherwise only correct for average flow velocity</a:t>
            </a:r>
          </a:p>
          <a:p>
            <a:pPr marL="228600" indent="-228600"/>
            <a:endParaRPr lang="nb-NO" altLang="nb-NO">
              <a:ea typeface="ＭＳ Ｐゴシック" panose="020B0600070205080204" pitchFamily="34" charset="-128"/>
            </a:endParaRPr>
          </a:p>
          <a:p>
            <a:pPr marL="228600" indent="-228600"/>
            <a:r>
              <a:rPr lang="nb-NO" altLang="nb-NO">
                <a:ea typeface="ＭＳ Ｐゴシック" panose="020B0600070205080204" pitchFamily="34" charset="-128"/>
              </a:rPr>
              <a:t>Sources of error:</a:t>
            </a:r>
          </a:p>
          <a:p>
            <a:pPr marL="228600" indent="-228600">
              <a:buFontTx/>
              <a:buAutoNum type="arabicPeriod"/>
            </a:pPr>
            <a:r>
              <a:rPr lang="nb-NO" altLang="nb-NO">
                <a:ea typeface="ＭＳ Ｐゴシック" panose="020B0600070205080204" pitchFamily="34" charset="-128"/>
              </a:rPr>
              <a:t>Asymmetric velocity profile</a:t>
            </a:r>
          </a:p>
          <a:p>
            <a:pPr marL="228600" indent="-228600">
              <a:buFontTx/>
              <a:buAutoNum type="arabicPeriod"/>
            </a:pPr>
            <a:r>
              <a:rPr lang="nb-NO" altLang="nb-NO">
                <a:ea typeface="ＭＳ Ｐゴシック" panose="020B0600070205080204" pitchFamily="34" charset="-128"/>
              </a:rPr>
              <a:t>High velocity generates higher incr. Emfs = circulating currents in the transverse plane = varying drops in resistance within the conductive blood and tissue</a:t>
            </a:r>
          </a:p>
          <a:p>
            <a:pPr marL="228600" indent="-228600">
              <a:buFontTx/>
              <a:buAutoNum type="arabicPeriod"/>
            </a:pPr>
            <a:r>
              <a:rPr lang="nb-NO" altLang="nb-NO">
                <a:ea typeface="ＭＳ Ｐゴシック" panose="020B0600070205080204" pitchFamily="34" charset="-128"/>
              </a:rPr>
              <a:t>Conductivity varies with HCT</a:t>
            </a:r>
          </a:p>
          <a:p>
            <a:pPr marL="228600" indent="-228600">
              <a:buFontTx/>
              <a:buAutoNum type="arabicPeriod"/>
            </a:pPr>
            <a:r>
              <a:rPr lang="nb-NO" altLang="nb-NO">
                <a:ea typeface="ＭＳ Ｐゴシック" panose="020B0600070205080204" pitchFamily="34" charset="-128"/>
              </a:rPr>
              <a:t>Extravascular fluid has greater conductivity = shunting of flow signal</a:t>
            </a:r>
          </a:p>
          <a:p>
            <a:pPr marL="228600" indent="-228600">
              <a:buFontTx/>
              <a:buAutoNum type="arabicPeriod"/>
            </a:pPr>
            <a:r>
              <a:rPr lang="nb-NO" altLang="nb-NO">
                <a:ea typeface="ＭＳ Ｐゴシック" panose="020B0600070205080204" pitchFamily="34" charset="-128"/>
              </a:rPr>
              <a:t> Magnetic flux density is not uniform along the axos =&gt; circulating currents in axial direction</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a:extLst>
              <a:ext uri="{FF2B5EF4-FFF2-40B4-BE49-F238E27FC236}">
                <a16:creationId xmlns:a16="http://schemas.microsoft.com/office/drawing/2014/main" id="{03273131-61AE-3848-B17D-2A6005B0378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1FAD1801-4DBB-1548-AC44-E7F4F128BC34}" type="slidenum">
              <a:rPr lang="nb-NO" altLang="nb-NO" sz="1200"/>
              <a:pPr/>
              <a:t>130</a:t>
            </a:fld>
            <a:endParaRPr lang="nb-NO" altLang="nb-NO" sz="1200"/>
          </a:p>
        </p:txBody>
      </p:sp>
      <p:sp>
        <p:nvSpPr>
          <p:cNvPr id="121858" name="Rectangle 2">
            <a:extLst>
              <a:ext uri="{FF2B5EF4-FFF2-40B4-BE49-F238E27FC236}">
                <a16:creationId xmlns:a16="http://schemas.microsoft.com/office/drawing/2014/main" id="{051DBF86-4A44-AE4B-87E4-32A1524F3A3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a:extLst>
              <a:ext uri="{FF2B5EF4-FFF2-40B4-BE49-F238E27FC236}">
                <a16:creationId xmlns:a16="http://schemas.microsoft.com/office/drawing/2014/main" id="{C0B74D54-640A-6D43-9A96-A817955990C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marL="228600" indent="-228600"/>
            <a:r>
              <a:rPr lang="nb-NO" altLang="nb-NO">
                <a:ea typeface="ＭＳ Ｐゴシック" panose="020B0600070205080204" pitchFamily="34" charset="-128"/>
              </a:rPr>
              <a:t>DC floweters are useless:</a:t>
            </a:r>
          </a:p>
          <a:p>
            <a:pPr marL="228600" indent="-228600">
              <a:buFontTx/>
              <a:buAutoNum type="arabicPeriod"/>
            </a:pPr>
            <a:r>
              <a:rPr lang="nb-NO" altLang="nb-NO">
                <a:ea typeface="ＭＳ Ｐゴシック" panose="020B0600070205080204" pitchFamily="34" charset="-128"/>
              </a:rPr>
              <a:t>Voltage across electrode interface is in series with the flow signal. Even with nonpolarizable electrodes, random drift of this voltage is of the same order as the flow signal -&gt; impossible to separate</a:t>
            </a:r>
          </a:p>
          <a:p>
            <a:pPr marL="228600" indent="-228600">
              <a:buFontTx/>
              <a:buAutoNum type="arabicPeriod"/>
            </a:pPr>
            <a:r>
              <a:rPr lang="nb-NO" altLang="nb-NO">
                <a:ea typeface="ＭＳ Ｐゴシック" panose="020B0600070205080204" pitchFamily="34" charset="-128"/>
              </a:rPr>
              <a:t>ECG has a waveform and frequency content similar to the flow signal = interference</a:t>
            </a:r>
          </a:p>
          <a:p>
            <a:pPr marL="228600" indent="-228600">
              <a:buFontTx/>
              <a:buAutoNum type="arabicPeriod"/>
            </a:pPr>
            <a:r>
              <a:rPr lang="nb-NO" altLang="nb-NO">
                <a:ea typeface="ＭＳ Ｐゴシック" panose="020B0600070205080204" pitchFamily="34" charset="-128"/>
              </a:rPr>
              <a:t>In the frequency reange 0 to 30 Hz, noise in the amp. Is large = poor SNR</a:t>
            </a:r>
          </a:p>
          <a:p>
            <a:pPr marL="228600" indent="-228600"/>
            <a:endParaRPr lang="nb-NO" altLang="nb-NO">
              <a:ea typeface="ＭＳ Ｐゴシック" panose="020B0600070205080204" pitchFamily="34" charset="-128"/>
            </a:endParaRPr>
          </a:p>
          <a:p>
            <a:pPr marL="228600" indent="-228600"/>
            <a:r>
              <a:rPr lang="nb-NO" altLang="nb-NO">
                <a:ea typeface="ＭＳ Ｐゴシック" panose="020B0600070205080204" pitchFamily="34" charset="-128"/>
              </a:rPr>
              <a:t>AC flowmeters are much better</a:t>
            </a:r>
          </a:p>
          <a:p>
            <a:pPr marL="228600" indent="-228600"/>
            <a:r>
              <a:rPr lang="nb-NO" altLang="nb-NO">
                <a:ea typeface="ＭＳ Ｐゴシック" panose="020B0600070205080204" pitchFamily="34" charset="-128"/>
              </a:rPr>
              <a:t>Operating at 400 Hz. &lt; gives bulky sensors, &gt; stray capacitance problems</a:t>
            </a:r>
          </a:p>
          <a:p>
            <a:pPr marL="228600" indent="-228600"/>
            <a:r>
              <a:rPr lang="nb-NO" altLang="nb-NO">
                <a:ea typeface="ＭＳ Ｐゴシック" panose="020B0600070205080204" pitchFamily="34" charset="-128"/>
              </a:rPr>
              <a:t>Transformer voltage = Shaded loop in previous picture is not exactly parallel to B field -&gt; induction of transformer voltage prop to dB/dt in the output voltage. (Many times larger than fllow voltage)</a:t>
            </a:r>
          </a:p>
          <a:p>
            <a:pPr marL="228600" indent="-228600"/>
            <a:r>
              <a:rPr lang="nb-NO" altLang="nb-NO">
                <a:ea typeface="ＭＳ Ｐゴシック" panose="020B0600070205080204" pitchFamily="34" charset="-128"/>
              </a:rPr>
              <a:t>Solution:</a:t>
            </a:r>
          </a:p>
          <a:p>
            <a:pPr marL="228600" indent="-228600">
              <a:buFontTx/>
              <a:buAutoNum type="arabicPeriod"/>
            </a:pPr>
            <a:r>
              <a:rPr lang="nb-NO" altLang="nb-NO">
                <a:ea typeface="ＭＳ Ｐゴシック" panose="020B0600070205080204" pitchFamily="34" charset="-128"/>
              </a:rPr>
              <a:t>Separate one elctrode in two in the axial direction=&gt; tilt the shaded loop to exactly parallel to B field</a:t>
            </a:r>
          </a:p>
          <a:p>
            <a:pPr marL="228600" indent="-228600">
              <a:buFontTx/>
              <a:buAutoNum type="arabicPeriod"/>
            </a:pPr>
            <a:r>
              <a:rPr lang="nb-NO" altLang="nb-NO">
                <a:ea typeface="ＭＳ Ｐゴシック" panose="020B0600070205080204" pitchFamily="34" charset="-128"/>
              </a:rPr>
              <a:t>Measure when the transformer voltage is zero. (Undesired phase shifts may cause large errors and drifts</a:t>
            </a:r>
          </a:p>
          <a:p>
            <a:pPr marL="228600" indent="-228600">
              <a:buFontTx/>
              <a:buAutoNum type="arabicPeriod"/>
            </a:pPr>
            <a:r>
              <a:rPr lang="nb-NO" altLang="nb-NO">
                <a:ea typeface="ＭＳ Ｐゴシック" panose="020B0600070205080204" pitchFamily="34" charset="-128"/>
              </a:rPr>
              <a:t>Use Quadrature suppression circuit</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a:extLst>
              <a:ext uri="{FF2B5EF4-FFF2-40B4-BE49-F238E27FC236}">
                <a16:creationId xmlns:a16="http://schemas.microsoft.com/office/drawing/2014/main" id="{582DC0D8-38F7-9A43-AAF9-B4A2229A7F5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761C3276-37C5-F146-BB55-8D0F3D4414C3}" type="slidenum">
              <a:rPr lang="nb-NO" altLang="nb-NO" sz="1200"/>
              <a:pPr/>
              <a:t>131</a:t>
            </a:fld>
            <a:endParaRPr lang="nb-NO" altLang="nb-NO" sz="1200"/>
          </a:p>
        </p:txBody>
      </p:sp>
      <p:sp>
        <p:nvSpPr>
          <p:cNvPr id="123906" name="Rectangle 2">
            <a:extLst>
              <a:ext uri="{FF2B5EF4-FFF2-40B4-BE49-F238E27FC236}">
                <a16:creationId xmlns:a16="http://schemas.microsoft.com/office/drawing/2014/main" id="{B9F1A44A-9541-2441-9CF4-053C7FE7B5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3">
            <a:extLst>
              <a:ext uri="{FF2B5EF4-FFF2-40B4-BE49-F238E27FC236}">
                <a16:creationId xmlns:a16="http://schemas.microsoft.com/office/drawing/2014/main" id="{078C69C0-3810-FC47-9D66-7169C5CEED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Magnitude of voltage from amplifier is detected by quadrature demodulator</a:t>
            </a:r>
          </a:p>
          <a:p>
            <a:r>
              <a:rPr lang="nb-NO" altLang="nb-NO">
                <a:ea typeface="ＭＳ Ｐゴシック" panose="020B0600070205080204" pitchFamily="34" charset="-128"/>
              </a:rPr>
              <a:t>What is a demodulator? Conventional method of finding deviation from nominal freq = convert to phase and detect change. In quadr shift signal 90 deg at the center frequency, depending on the direction of deviation this shift is either greater or less than 90 deg -&gt; Can be detected. (extracting amplitude and phase information from a carrier wave)</a:t>
            </a:r>
          </a:p>
          <a:p>
            <a:r>
              <a:rPr lang="nb-NO" altLang="nb-NO">
                <a:ea typeface="ＭＳ Ｐゴシック" panose="020B0600070205080204" pitchFamily="34" charset="-128"/>
              </a:rPr>
              <a:t>Quad generator produce a signal proportional to the transformer voltage =&gt; balancing out transformer voltage at the input. (Reducing TFV by a factor 50)</a:t>
            </a:r>
          </a:p>
          <a:p>
            <a:endParaRPr lang="nb-NO" altLang="nb-NO">
              <a:ea typeface="ＭＳ Ｐゴシック" panose="020B0600070205080204" pitchFamily="34" charset="-128"/>
            </a:endParaRPr>
          </a:p>
          <a:p>
            <a:r>
              <a:rPr lang="nb-NO" altLang="nb-NO">
                <a:ea typeface="ＭＳ Ｐゴシック" panose="020B0600070205080204" pitchFamily="34" charset="-128"/>
              </a:rPr>
              <a:t>Low noise FET for amplifier input stagen, proper turns ratio on the step up transformer and full-wave demodulators = Excellent SNR</a:t>
            </a:r>
          </a:p>
          <a:p>
            <a:endParaRPr lang="nb-NO" altLang="nb-NO">
              <a:ea typeface="ＭＳ Ｐゴシック" panose="020B0600070205080204" pitchFamily="34" charset="-128"/>
            </a:endParaRPr>
          </a:p>
          <a:p>
            <a:r>
              <a:rPr lang="nb-NO" altLang="nb-NO">
                <a:ea typeface="ＭＳ Ｐゴシック" panose="020B0600070205080204" pitchFamily="34" charset="-128"/>
              </a:rPr>
              <a:t>Low pass filter =&gt; dc output</a:t>
            </a:r>
          </a:p>
          <a:p>
            <a:endParaRPr lang="nb-NO" altLang="nb-NO">
              <a:ea typeface="ＭＳ Ｐゴシック" panose="020B0600070205080204" pitchFamily="34" charset="-128"/>
            </a:endParaRPr>
          </a:p>
          <a:p>
            <a:endParaRPr lang="nb-NO" altLang="nb-NO">
              <a:ea typeface="ＭＳ Ｐゴシック" panose="020B0600070205080204" pitchFamily="34" charset="-128"/>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a:extLst>
              <a:ext uri="{FF2B5EF4-FFF2-40B4-BE49-F238E27FC236}">
                <a16:creationId xmlns:a16="http://schemas.microsoft.com/office/drawing/2014/main" id="{F7A337A2-DDAF-A642-AD58-0F03DAE39B44}"/>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4" name="Notes Placeholder 2">
            <a:extLst>
              <a:ext uri="{FF2B5EF4-FFF2-40B4-BE49-F238E27FC236}">
                <a16:creationId xmlns:a16="http://schemas.microsoft.com/office/drawing/2014/main" id="{3C514897-7A49-1143-AF11-87D2811F9A0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nb-NO">
                <a:ea typeface="ＭＳ Ｐゴシック" panose="020B0600070205080204" pitchFamily="34" charset="-128"/>
              </a:rPr>
              <a:t>Why do you need a second blood bag?</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a:extLst>
              <a:ext uri="{FF2B5EF4-FFF2-40B4-BE49-F238E27FC236}">
                <a16:creationId xmlns:a16="http://schemas.microsoft.com/office/drawing/2014/main" id="{275DDED2-94DF-424E-9012-76B2D141C93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0C1E6FF5-9653-184B-A593-6BC5BC6FA862}" type="slidenum">
              <a:rPr lang="nb-NO" altLang="nb-NO" sz="1200"/>
              <a:pPr/>
              <a:t>134</a:t>
            </a:fld>
            <a:endParaRPr lang="nb-NO" altLang="nb-NO" sz="1200"/>
          </a:p>
        </p:txBody>
      </p:sp>
      <p:sp>
        <p:nvSpPr>
          <p:cNvPr id="128002" name="Rectangle 2">
            <a:extLst>
              <a:ext uri="{FF2B5EF4-FFF2-40B4-BE49-F238E27FC236}">
                <a16:creationId xmlns:a16="http://schemas.microsoft.com/office/drawing/2014/main" id="{61341FB6-53D3-3942-B6FD-DDDF360DDE2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Rectangle 3">
            <a:extLst>
              <a:ext uri="{FF2B5EF4-FFF2-40B4-BE49-F238E27FC236}">
                <a16:creationId xmlns:a16="http://schemas.microsoft.com/office/drawing/2014/main" id="{37CE508E-544F-7A46-92DD-8F702CB2FBDD}"/>
              </a:ext>
            </a:extLst>
          </p:cNvPr>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a:extLst>
              <a:ext uri="{FF2B5EF4-FFF2-40B4-BE49-F238E27FC236}">
                <a16:creationId xmlns:a16="http://schemas.microsoft.com/office/drawing/2014/main" id="{861DB931-9022-DC4B-B67F-65E0909DD52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1B788894-F171-524A-A439-61BE1376888A}" type="slidenum">
              <a:rPr lang="nb-NO" altLang="nb-NO" sz="1200"/>
              <a:pPr/>
              <a:t>135</a:t>
            </a:fld>
            <a:endParaRPr lang="nb-NO" altLang="nb-NO" sz="1200"/>
          </a:p>
        </p:txBody>
      </p:sp>
      <p:sp>
        <p:nvSpPr>
          <p:cNvPr id="130050" name="Rectangle 2">
            <a:extLst>
              <a:ext uri="{FF2B5EF4-FFF2-40B4-BE49-F238E27FC236}">
                <a16:creationId xmlns:a16="http://schemas.microsoft.com/office/drawing/2014/main" id="{218D7144-120A-9243-AFC0-224260028B5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Rectangle 3">
            <a:extLst>
              <a:ext uri="{FF2B5EF4-FFF2-40B4-BE49-F238E27FC236}">
                <a16:creationId xmlns:a16="http://schemas.microsoft.com/office/drawing/2014/main" id="{1AD1DB72-77CF-2642-AB35-584B71D5BD25}"/>
              </a:ext>
            </a:extLst>
          </p:cNvPr>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a:extLst>
              <a:ext uri="{FF2B5EF4-FFF2-40B4-BE49-F238E27FC236}">
                <a16:creationId xmlns:a16="http://schemas.microsoft.com/office/drawing/2014/main" id="{B50F7001-BB0E-E74D-AD13-4B09A13A42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5DB81F32-A823-E04F-BAF9-3CFB1C0700CF}" type="slidenum">
              <a:rPr lang="nb-NO" altLang="nb-NO" sz="1200"/>
              <a:pPr/>
              <a:t>138</a:t>
            </a:fld>
            <a:endParaRPr lang="nb-NO" altLang="nb-NO" sz="1200"/>
          </a:p>
        </p:txBody>
      </p:sp>
      <p:sp>
        <p:nvSpPr>
          <p:cNvPr id="134146" name="Rectangle 2">
            <a:extLst>
              <a:ext uri="{FF2B5EF4-FFF2-40B4-BE49-F238E27FC236}">
                <a16:creationId xmlns:a16="http://schemas.microsoft.com/office/drawing/2014/main" id="{8825F724-2F76-8D4D-9AE9-AD002CAA4BD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Rectangle 3">
            <a:extLst>
              <a:ext uri="{FF2B5EF4-FFF2-40B4-BE49-F238E27FC236}">
                <a16:creationId xmlns:a16="http://schemas.microsoft.com/office/drawing/2014/main" id="{8223F56A-4424-1147-B8F2-58478A7A86C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Indicator-dilution method that uses continuous infusion</a:t>
            </a:r>
          </a:p>
          <a:p>
            <a:r>
              <a:rPr lang="nb-NO" altLang="nb-NO">
                <a:ea typeface="ＭＳ Ｐゴシック" panose="020B0600070205080204" pitchFamily="34" charset="-128"/>
              </a:rPr>
              <a:t>Adv: nontoxic</a:t>
            </a:r>
          </a:p>
          <a:p>
            <a:r>
              <a:rPr lang="nb-NO" altLang="nb-NO">
                <a:ea typeface="ＭＳ Ｐゴシック" panose="020B0600070205080204" pitchFamily="34" charset="-128"/>
              </a:rPr>
              <a:t>Disadv: Unpleasant for the patient, requires image guiding, must be placed in pulmonary artery due to different O2 concentrations in the atrium. Exhaled CO2 absorbed in a soda-lime canister -&gt; O2 consumption is indicated directly by the net gas-flow rate. (Inaccurate). Inconvenient</a:t>
            </a:r>
          </a:p>
          <a:p>
            <a:endParaRPr lang="nb-NO" altLang="nb-NO">
              <a:ea typeface="ＭＳ Ｐゴシック" panose="020B0600070205080204" pitchFamily="34" charset="-128"/>
            </a:endParaRPr>
          </a:p>
          <a:p>
            <a:r>
              <a:rPr lang="nb-NO" altLang="nb-NO">
                <a:ea typeface="ＭＳ Ｐゴシック" panose="020B0600070205080204" pitchFamily="34" charset="-128"/>
              </a:rPr>
              <a:t>Flow = change in volume per time = change in quantity m of indicator per time divided by incremental increase in concentration</a:t>
            </a:r>
          </a:p>
          <a:p>
            <a:r>
              <a:rPr lang="nb-NO" altLang="nb-NO">
                <a:ea typeface="ＭＳ Ｐゴシック" panose="020B0600070205080204" pitchFamily="34" charset="-128"/>
              </a:rPr>
              <a:t>Dm/dt = consumption of O2</a:t>
            </a:r>
          </a:p>
          <a:p>
            <a:r>
              <a:rPr lang="nb-NO" altLang="nb-NO">
                <a:ea typeface="ＭＳ Ｐゴシック" panose="020B0600070205080204" pitchFamily="34" charset="-128"/>
              </a:rPr>
              <a:t>Delta C = Ca-Cv concentration of O2 liters </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a:extLst>
              <a:ext uri="{FF2B5EF4-FFF2-40B4-BE49-F238E27FC236}">
                <a16:creationId xmlns:a16="http://schemas.microsoft.com/office/drawing/2014/main" id="{64BCFB8D-235D-C549-889C-C19BCAFDA54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CB232575-002D-B046-85F6-81A0A18170A4}" type="slidenum">
              <a:rPr lang="nb-NO" altLang="nb-NO" sz="1200"/>
              <a:pPr/>
              <a:t>139</a:t>
            </a:fld>
            <a:endParaRPr lang="nb-NO" altLang="nb-NO" sz="1200"/>
          </a:p>
        </p:txBody>
      </p:sp>
      <p:sp>
        <p:nvSpPr>
          <p:cNvPr id="136194" name="Rectangle 2">
            <a:extLst>
              <a:ext uri="{FF2B5EF4-FFF2-40B4-BE49-F238E27FC236}">
                <a16:creationId xmlns:a16="http://schemas.microsoft.com/office/drawing/2014/main" id="{698202B6-10B4-3148-83D2-1D6956CE6C9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a:extLst>
              <a:ext uri="{FF2B5EF4-FFF2-40B4-BE49-F238E27FC236}">
                <a16:creationId xmlns:a16="http://schemas.microsoft.com/office/drawing/2014/main" id="{91503A6F-6F50-6E44-BC05-C8E332CE7DF5}"/>
              </a:ext>
            </a:extLst>
          </p:cNvPr>
          <p:cNvSpPr>
            <a:spLocks noGrp="1" noChangeArrowheads="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normAutofit fontScale="92500" lnSpcReduction="10000"/>
          </a:bodyPr>
          <a:lstStyle/>
          <a:p>
            <a:pPr marL="228600" indent="-228600">
              <a:defRPr/>
            </a:pPr>
            <a:r>
              <a:rPr lang="nb-NO" dirty="0" err="1">
                <a:ea typeface="ＭＳ Ｐゴシック" charset="0"/>
                <a:cs typeface="ＭＳ Ｐゴシック" charset="0"/>
              </a:rPr>
              <a:t>Low</a:t>
            </a:r>
            <a:r>
              <a:rPr lang="nb-NO" dirty="0">
                <a:ea typeface="ＭＳ Ｐゴシック" charset="0"/>
                <a:cs typeface="ＭＳ Ｐゴシック" charset="0"/>
              </a:rPr>
              <a:t> pass </a:t>
            </a:r>
            <a:r>
              <a:rPr lang="nb-NO" dirty="0" err="1">
                <a:ea typeface="ＭＳ Ｐゴシック" charset="0"/>
                <a:cs typeface="ＭＳ Ｐゴシック" charset="0"/>
              </a:rPr>
              <a:t>filtered</a:t>
            </a:r>
            <a:r>
              <a:rPr lang="nb-NO" dirty="0">
                <a:ea typeface="ＭＳ Ｐゴシック" charset="0"/>
                <a:cs typeface="ＭＳ Ｐゴシック" charset="0"/>
              </a:rPr>
              <a:t> to </a:t>
            </a:r>
            <a:r>
              <a:rPr lang="nb-NO" dirty="0" err="1">
                <a:ea typeface="ＭＳ Ｐゴシック" charset="0"/>
                <a:cs typeface="ＭＳ Ｐゴシック" charset="0"/>
              </a:rPr>
              <a:t>produce</a:t>
            </a:r>
            <a:r>
              <a:rPr lang="nb-NO" dirty="0">
                <a:ea typeface="ＭＳ Ｐゴシック" charset="0"/>
                <a:cs typeface="ＭＳ Ｐゴシック" charset="0"/>
              </a:rPr>
              <a:t> an output </a:t>
            </a:r>
            <a:r>
              <a:rPr lang="nb-NO" dirty="0" err="1">
                <a:ea typeface="ＭＳ Ｐゴシック" charset="0"/>
                <a:cs typeface="ＭＳ Ｐゴシック" charset="0"/>
              </a:rPr>
              <a:t>proportional</a:t>
            </a:r>
            <a:r>
              <a:rPr lang="nb-NO" dirty="0">
                <a:ea typeface="ＭＳ Ｐゴシック" charset="0"/>
                <a:cs typeface="ＭＳ Ｐゴシック" charset="0"/>
              </a:rPr>
              <a:t> to </a:t>
            </a:r>
            <a:r>
              <a:rPr lang="nb-NO" dirty="0" err="1">
                <a:ea typeface="ＭＳ Ｐゴシック" charset="0"/>
                <a:cs typeface="ＭＳ Ｐゴシック" charset="0"/>
              </a:rPr>
              <a:t>the</a:t>
            </a:r>
            <a:r>
              <a:rPr lang="nb-NO" dirty="0">
                <a:ea typeface="ＭＳ Ｐゴシック" charset="0"/>
                <a:cs typeface="ＭＳ Ｐゴシック" charset="0"/>
              </a:rPr>
              <a:t> </a:t>
            </a:r>
            <a:r>
              <a:rPr lang="nb-NO" dirty="0" err="1">
                <a:ea typeface="ＭＳ Ｐゴシック" charset="0"/>
                <a:cs typeface="ＭＳ Ｐゴシック" charset="0"/>
              </a:rPr>
              <a:t>velocity</a:t>
            </a:r>
            <a:r>
              <a:rPr lang="nb-NO" dirty="0">
                <a:ea typeface="ＭＳ Ｐゴシック" charset="0"/>
                <a:cs typeface="ＭＳ Ｐゴシック" charset="0"/>
              </a:rPr>
              <a:t> </a:t>
            </a:r>
            <a:r>
              <a:rPr lang="nb-NO" dirty="0" err="1">
                <a:ea typeface="ＭＳ Ｐゴシック" charset="0"/>
                <a:cs typeface="ＭＳ Ｐゴシック" charset="0"/>
              </a:rPr>
              <a:t>of</a:t>
            </a:r>
            <a:r>
              <a:rPr lang="nb-NO" dirty="0">
                <a:ea typeface="ＭＳ Ｐゴシック" charset="0"/>
                <a:cs typeface="ＭＳ Ｐゴシック" charset="0"/>
              </a:rPr>
              <a:t> </a:t>
            </a:r>
            <a:r>
              <a:rPr lang="nb-NO" dirty="0" err="1">
                <a:ea typeface="ＭＳ Ｐゴシック" charset="0"/>
                <a:cs typeface="ＭＳ Ｐゴシック" charset="0"/>
              </a:rPr>
              <a:t>blood</a:t>
            </a:r>
            <a:endParaRPr lang="nb-NO" dirty="0">
              <a:ea typeface="ＭＳ Ｐゴシック" charset="0"/>
              <a:cs typeface="ＭＳ Ｐゴシック" charset="0"/>
            </a:endParaRPr>
          </a:p>
          <a:p>
            <a:pPr marL="228600" indent="-228600">
              <a:defRPr/>
            </a:pPr>
            <a:r>
              <a:rPr lang="nb-NO" dirty="0">
                <a:ea typeface="ＭＳ Ｐゴシック" charset="0"/>
                <a:cs typeface="ＭＳ Ｐゴシック" charset="0"/>
              </a:rPr>
              <a:t>No </a:t>
            </a:r>
            <a:r>
              <a:rPr lang="nb-NO" dirty="0" err="1">
                <a:ea typeface="ＭＳ Ｐゴシック" charset="0"/>
                <a:cs typeface="ＭＳ Ｐゴシック" charset="0"/>
              </a:rPr>
              <a:t>sense</a:t>
            </a:r>
            <a:r>
              <a:rPr lang="nb-NO" dirty="0">
                <a:ea typeface="ＭＳ Ｐゴシック" charset="0"/>
                <a:cs typeface="ＭＳ Ｐゴシック" charset="0"/>
              </a:rPr>
              <a:t> </a:t>
            </a:r>
            <a:r>
              <a:rPr lang="nb-NO" dirty="0" err="1">
                <a:ea typeface="ＭＳ Ｐゴシック" charset="0"/>
                <a:cs typeface="ＭＳ Ｐゴシック" charset="0"/>
              </a:rPr>
              <a:t>of</a:t>
            </a:r>
            <a:r>
              <a:rPr lang="nb-NO" dirty="0">
                <a:ea typeface="ＭＳ Ｐゴシック" charset="0"/>
                <a:cs typeface="ＭＳ Ｐゴシック" charset="0"/>
              </a:rPr>
              <a:t> </a:t>
            </a:r>
            <a:r>
              <a:rPr lang="nb-NO" dirty="0" err="1">
                <a:ea typeface="ＭＳ Ｐゴシック" charset="0"/>
                <a:cs typeface="ＭＳ Ｐゴシック" charset="0"/>
              </a:rPr>
              <a:t>direction</a:t>
            </a:r>
            <a:endParaRPr lang="nb-NO" dirty="0">
              <a:ea typeface="ＭＳ Ｐゴシック" charset="0"/>
              <a:cs typeface="ＭＳ Ｐゴシック" charset="0"/>
            </a:endParaRPr>
          </a:p>
          <a:p>
            <a:pPr marL="228600" indent="-228600">
              <a:defRPr/>
            </a:pPr>
            <a:r>
              <a:rPr lang="nb-NO" dirty="0">
                <a:ea typeface="ＭＳ Ｐゴシック" charset="0"/>
                <a:cs typeface="ＭＳ Ｐゴシック" charset="0"/>
              </a:rPr>
              <a:t>Sources </a:t>
            </a:r>
            <a:r>
              <a:rPr lang="nb-NO" dirty="0" err="1">
                <a:ea typeface="ＭＳ Ｐゴシック" charset="0"/>
                <a:cs typeface="ＭＳ Ｐゴシック" charset="0"/>
              </a:rPr>
              <a:t>of</a:t>
            </a:r>
            <a:r>
              <a:rPr lang="nb-NO" dirty="0">
                <a:ea typeface="ＭＳ Ｐゴシック" charset="0"/>
                <a:cs typeface="ＭＳ Ｐゴシック" charset="0"/>
              </a:rPr>
              <a:t> </a:t>
            </a:r>
            <a:r>
              <a:rPr lang="nb-NO" dirty="0" err="1">
                <a:ea typeface="ＭＳ Ｐゴシック" charset="0"/>
                <a:cs typeface="ＭＳ Ｐゴシック" charset="0"/>
              </a:rPr>
              <a:t>error</a:t>
            </a:r>
            <a:r>
              <a:rPr lang="nb-NO" dirty="0">
                <a:ea typeface="ＭＳ Ｐゴシック" charset="0"/>
                <a:cs typeface="ＭＳ Ｐゴシック" charset="0"/>
              </a:rPr>
              <a:t>:</a:t>
            </a:r>
          </a:p>
          <a:p>
            <a:pPr marL="228600" indent="-228600">
              <a:buFontTx/>
              <a:buAutoNum type="arabicPeriod"/>
              <a:defRPr/>
            </a:pPr>
            <a:r>
              <a:rPr lang="nb-NO" dirty="0">
                <a:ea typeface="ＭＳ Ｐゴシック" charset="0"/>
                <a:cs typeface="ＭＳ Ｐゴシック" charset="0"/>
              </a:rPr>
              <a:t>Carrier signal is </a:t>
            </a:r>
            <a:r>
              <a:rPr lang="nb-NO" dirty="0" err="1">
                <a:ea typeface="ＭＳ Ｐゴシック" charset="0"/>
                <a:cs typeface="ＭＳ Ｐゴシック" charset="0"/>
              </a:rPr>
              <a:t>larger</a:t>
            </a:r>
            <a:r>
              <a:rPr lang="nb-NO" dirty="0">
                <a:ea typeface="ＭＳ Ｐゴシック" charset="0"/>
                <a:cs typeface="ＭＳ Ｐゴシック" charset="0"/>
              </a:rPr>
              <a:t> </a:t>
            </a:r>
            <a:r>
              <a:rPr lang="nb-NO" dirty="0" err="1">
                <a:ea typeface="ＭＳ Ｐゴシック" charset="0"/>
                <a:cs typeface="ＭＳ Ｐゴシック" charset="0"/>
              </a:rPr>
              <a:t>than</a:t>
            </a:r>
            <a:r>
              <a:rPr lang="nb-NO" dirty="0">
                <a:ea typeface="ＭＳ Ｐゴシック" charset="0"/>
                <a:cs typeface="ＭＳ Ｐゴシック" charset="0"/>
              </a:rPr>
              <a:t> </a:t>
            </a:r>
            <a:r>
              <a:rPr lang="nb-NO" dirty="0" err="1">
                <a:ea typeface="ＭＳ Ｐゴシック" charset="0"/>
                <a:cs typeface="ＭＳ Ｐゴシック" charset="0"/>
              </a:rPr>
              <a:t>the</a:t>
            </a:r>
            <a:r>
              <a:rPr lang="nb-NO" dirty="0">
                <a:ea typeface="ＭＳ Ｐゴシック" charset="0"/>
                <a:cs typeface="ＭＳ Ｐゴシック" charset="0"/>
              </a:rPr>
              <a:t> </a:t>
            </a:r>
            <a:r>
              <a:rPr lang="nb-NO" dirty="0" err="1">
                <a:ea typeface="ＭＳ Ｐゴシック" charset="0"/>
                <a:cs typeface="ＭＳ Ｐゴシック" charset="0"/>
              </a:rPr>
              <a:t>doppler</a:t>
            </a:r>
            <a:r>
              <a:rPr lang="nb-NO" dirty="0">
                <a:ea typeface="ＭＳ Ｐゴシック" charset="0"/>
                <a:cs typeface="ＭＳ Ｐゴシック" charset="0"/>
              </a:rPr>
              <a:t> signal</a:t>
            </a:r>
          </a:p>
          <a:p>
            <a:pPr marL="228600" indent="-228600">
              <a:buFontTx/>
              <a:buAutoNum type="arabicPeriod"/>
              <a:defRPr/>
            </a:pPr>
            <a:r>
              <a:rPr lang="nb-NO" dirty="0" err="1">
                <a:ea typeface="ＭＳ Ｐゴシック" charset="0"/>
                <a:cs typeface="ＭＳ Ｐゴシック" charset="0"/>
              </a:rPr>
              <a:t>Some</a:t>
            </a:r>
            <a:r>
              <a:rPr lang="nb-NO" dirty="0">
                <a:ea typeface="ＭＳ Ｐゴシック" charset="0"/>
                <a:cs typeface="ＭＳ Ｐゴシック" charset="0"/>
              </a:rPr>
              <a:t> </a:t>
            </a:r>
            <a:r>
              <a:rPr lang="nb-NO" dirty="0" err="1">
                <a:ea typeface="ＭＳ Ｐゴシック" charset="0"/>
                <a:cs typeface="ＭＳ Ｐゴシック" charset="0"/>
              </a:rPr>
              <a:t>of</a:t>
            </a:r>
            <a:r>
              <a:rPr lang="nb-NO" dirty="0">
                <a:ea typeface="ＭＳ Ｐゴシック" charset="0"/>
                <a:cs typeface="ＭＳ Ｐゴシック" charset="0"/>
              </a:rPr>
              <a:t> </a:t>
            </a:r>
            <a:r>
              <a:rPr lang="nb-NO" dirty="0" err="1">
                <a:ea typeface="ＭＳ Ｐゴシック" charset="0"/>
                <a:cs typeface="ＭＳ Ｐゴシック" charset="0"/>
              </a:rPr>
              <a:t>the</a:t>
            </a:r>
            <a:r>
              <a:rPr lang="nb-NO" dirty="0">
                <a:ea typeface="ＭＳ Ｐゴシック" charset="0"/>
                <a:cs typeface="ＭＳ Ｐゴシック" charset="0"/>
              </a:rPr>
              <a:t> RF signal is </a:t>
            </a:r>
            <a:r>
              <a:rPr lang="nb-NO" dirty="0" err="1">
                <a:ea typeface="ＭＳ Ｐゴシック" charset="0"/>
                <a:cs typeface="ＭＳ Ｐゴシック" charset="0"/>
              </a:rPr>
              <a:t>directly</a:t>
            </a:r>
            <a:r>
              <a:rPr lang="nb-NO" dirty="0">
                <a:ea typeface="ＭＳ Ｐゴシック" charset="0"/>
                <a:cs typeface="ＭＳ Ｐゴシック" charset="0"/>
              </a:rPr>
              <a:t> </a:t>
            </a:r>
            <a:r>
              <a:rPr lang="nb-NO" dirty="0" err="1">
                <a:ea typeface="ＭＳ Ｐゴシック" charset="0"/>
                <a:cs typeface="ＭＳ Ｐゴシック" charset="0"/>
              </a:rPr>
              <a:t>coupled</a:t>
            </a:r>
            <a:r>
              <a:rPr lang="nb-NO" dirty="0">
                <a:ea typeface="ＭＳ Ｐゴシック" charset="0"/>
                <a:cs typeface="ＭＳ Ｐゴシック" charset="0"/>
              </a:rPr>
              <a:t> to </a:t>
            </a:r>
            <a:r>
              <a:rPr lang="nb-NO" dirty="0" err="1">
                <a:ea typeface="ＭＳ Ｐゴシック" charset="0"/>
                <a:cs typeface="ＭＳ Ｐゴシック" charset="0"/>
              </a:rPr>
              <a:t>the</a:t>
            </a:r>
            <a:r>
              <a:rPr lang="nb-NO" dirty="0">
                <a:ea typeface="ＭＳ Ｐゴシック" charset="0"/>
                <a:cs typeface="ＭＳ Ｐゴシック" charset="0"/>
              </a:rPr>
              <a:t> </a:t>
            </a:r>
            <a:r>
              <a:rPr lang="nb-NO" dirty="0" err="1">
                <a:ea typeface="ＭＳ Ｐゴシック" charset="0"/>
                <a:cs typeface="ＭＳ Ｐゴシック" charset="0"/>
              </a:rPr>
              <a:t>reciever</a:t>
            </a:r>
            <a:r>
              <a:rPr lang="nb-NO" dirty="0">
                <a:ea typeface="ＭＳ Ｐゴシック" charset="0"/>
                <a:cs typeface="ＭＳ Ｐゴシック" charset="0"/>
              </a:rPr>
              <a:t> </a:t>
            </a:r>
            <a:r>
              <a:rPr lang="nb-NO" dirty="0" err="1">
                <a:ea typeface="ＭＳ Ｐゴシック" charset="0"/>
                <a:cs typeface="ＭＳ Ｐゴシック" charset="0"/>
              </a:rPr>
              <a:t>through</a:t>
            </a:r>
            <a:r>
              <a:rPr lang="nb-NO" dirty="0">
                <a:ea typeface="ＭＳ Ｐゴシック" charset="0"/>
                <a:cs typeface="ＭＳ Ｐゴシック" charset="0"/>
              </a:rPr>
              <a:t> an </a:t>
            </a:r>
            <a:r>
              <a:rPr lang="nb-NO" dirty="0" err="1">
                <a:ea typeface="ＭＳ Ｐゴシック" charset="0"/>
                <a:cs typeface="ＭＳ Ｐゴシック" charset="0"/>
              </a:rPr>
              <a:t>electric</a:t>
            </a:r>
            <a:r>
              <a:rPr lang="nb-NO" dirty="0">
                <a:ea typeface="ＭＳ Ｐゴシック" charset="0"/>
                <a:cs typeface="ＭＳ Ｐゴシック" charset="0"/>
              </a:rPr>
              <a:t> </a:t>
            </a:r>
            <a:r>
              <a:rPr lang="nb-NO" dirty="0" err="1">
                <a:ea typeface="ＭＳ Ｐゴシック" charset="0"/>
                <a:cs typeface="ＭＳ Ｐゴシック" charset="0"/>
              </a:rPr>
              <a:t>field</a:t>
            </a:r>
            <a:endParaRPr lang="nb-NO" dirty="0">
              <a:ea typeface="ＭＳ Ｐゴシック" charset="0"/>
              <a:cs typeface="ＭＳ Ｐゴシック" charset="0"/>
            </a:endParaRPr>
          </a:p>
          <a:p>
            <a:pPr marL="228600" indent="-228600">
              <a:buFontTx/>
              <a:buAutoNum type="arabicPeriod"/>
              <a:defRPr/>
            </a:pPr>
            <a:r>
              <a:rPr lang="nb-NO" dirty="0" err="1">
                <a:ea typeface="ＭＳ Ｐゴシック" charset="0"/>
                <a:cs typeface="ＭＳ Ｐゴシック" charset="0"/>
              </a:rPr>
              <a:t>Some</a:t>
            </a:r>
            <a:r>
              <a:rPr lang="nb-NO" dirty="0">
                <a:ea typeface="ＭＳ Ｐゴシック" charset="0"/>
                <a:cs typeface="ＭＳ Ｐゴシック" charset="0"/>
              </a:rPr>
              <a:t> </a:t>
            </a:r>
            <a:r>
              <a:rPr lang="nb-NO" dirty="0" err="1">
                <a:ea typeface="ＭＳ Ｐゴシック" charset="0"/>
                <a:cs typeface="ＭＳ Ｐゴシック" charset="0"/>
              </a:rPr>
              <a:t>carrier</a:t>
            </a:r>
            <a:r>
              <a:rPr lang="nb-NO" dirty="0">
                <a:ea typeface="ＭＳ Ｐゴシック" charset="0"/>
                <a:cs typeface="ＭＳ Ｐゴシック" charset="0"/>
              </a:rPr>
              <a:t> signal travels a </a:t>
            </a:r>
            <a:r>
              <a:rPr lang="nb-NO" dirty="0" err="1">
                <a:ea typeface="ＭＳ Ｐゴシック" charset="0"/>
                <a:cs typeface="ＭＳ Ｐゴシック" charset="0"/>
              </a:rPr>
              <a:t>direct</a:t>
            </a:r>
            <a:r>
              <a:rPr lang="nb-NO" dirty="0">
                <a:ea typeface="ＭＳ Ｐゴシック" charset="0"/>
                <a:cs typeface="ＭＳ Ｐゴシック" charset="0"/>
              </a:rPr>
              <a:t> </a:t>
            </a:r>
            <a:r>
              <a:rPr lang="nb-NO" dirty="0" err="1">
                <a:ea typeface="ＭＳ Ｐゴシック" charset="0"/>
                <a:cs typeface="ＭＳ Ｐゴシック" charset="0"/>
              </a:rPr>
              <a:t>acoustic</a:t>
            </a:r>
            <a:r>
              <a:rPr lang="nb-NO" dirty="0">
                <a:ea typeface="ＭＳ Ｐゴシック" charset="0"/>
                <a:cs typeface="ＭＳ Ｐゴシック" charset="0"/>
              </a:rPr>
              <a:t> </a:t>
            </a:r>
            <a:r>
              <a:rPr lang="nb-NO" dirty="0" err="1">
                <a:ea typeface="ＭＳ Ｐゴシック" charset="0"/>
                <a:cs typeface="ＭＳ Ｐゴシック" charset="0"/>
              </a:rPr>
              <a:t>way</a:t>
            </a:r>
            <a:r>
              <a:rPr lang="nb-NO" dirty="0">
                <a:ea typeface="ＭＳ Ｐゴシック" charset="0"/>
                <a:cs typeface="ＭＳ Ｐゴシック" charset="0"/>
              </a:rPr>
              <a:t> to </a:t>
            </a:r>
            <a:r>
              <a:rPr lang="nb-NO" dirty="0" err="1">
                <a:ea typeface="ＭＳ Ｐゴシック" charset="0"/>
                <a:cs typeface="ＭＳ Ｐゴシック" charset="0"/>
              </a:rPr>
              <a:t>the</a:t>
            </a:r>
            <a:r>
              <a:rPr lang="nb-NO" dirty="0">
                <a:ea typeface="ＭＳ Ｐゴシック" charset="0"/>
                <a:cs typeface="ＭＳ Ｐゴシック" charset="0"/>
              </a:rPr>
              <a:t> </a:t>
            </a:r>
            <a:r>
              <a:rPr lang="nb-NO" dirty="0" err="1">
                <a:ea typeface="ＭＳ Ｐゴシック" charset="0"/>
                <a:cs typeface="ＭＳ Ｐゴシック" charset="0"/>
              </a:rPr>
              <a:t>reciever</a:t>
            </a:r>
            <a:r>
              <a:rPr lang="nb-NO" dirty="0">
                <a:ea typeface="ＭＳ Ｐゴシック" charset="0"/>
                <a:cs typeface="ＭＳ Ｐゴシック" charset="0"/>
              </a:rPr>
              <a:t> </a:t>
            </a:r>
            <a:r>
              <a:rPr lang="nb-NO" dirty="0" err="1">
                <a:ea typeface="ＭＳ Ｐゴシック" charset="0"/>
                <a:cs typeface="ＭＳ Ｐゴシック" charset="0"/>
              </a:rPr>
              <a:t>through</a:t>
            </a:r>
            <a:r>
              <a:rPr lang="nb-NO" dirty="0">
                <a:ea typeface="ＭＳ Ｐゴシック" charset="0"/>
                <a:cs typeface="ＭＳ Ｐゴシック" charset="0"/>
              </a:rPr>
              <a:t> side </a:t>
            </a:r>
            <a:r>
              <a:rPr lang="nb-NO" dirty="0" err="1">
                <a:ea typeface="ＭＳ Ｐゴシック" charset="0"/>
                <a:cs typeface="ＭＳ Ｐゴシック" charset="0"/>
              </a:rPr>
              <a:t>lobes</a:t>
            </a:r>
            <a:endParaRPr lang="nb-NO" dirty="0">
              <a:ea typeface="ＭＳ Ｐゴシック" charset="0"/>
              <a:cs typeface="ＭＳ Ｐゴシック" charset="0"/>
            </a:endParaRPr>
          </a:p>
          <a:p>
            <a:pPr marL="228600" indent="-228600">
              <a:defRPr/>
            </a:pPr>
            <a:r>
              <a:rPr lang="nb-NO" dirty="0">
                <a:ea typeface="ＭＳ Ｐゴシック" charset="0"/>
                <a:cs typeface="ＭＳ Ｐゴシック" charset="0"/>
              </a:rPr>
              <a:t>Doppler signal = 0.1% </a:t>
            </a:r>
            <a:r>
              <a:rPr lang="nb-NO" dirty="0" err="1">
                <a:ea typeface="ＭＳ Ｐゴシック" charset="0"/>
                <a:cs typeface="ＭＳ Ｐゴシック" charset="0"/>
              </a:rPr>
              <a:t>of</a:t>
            </a:r>
            <a:r>
              <a:rPr lang="nb-NO" dirty="0">
                <a:ea typeface="ＭＳ Ｐゴシック" charset="0"/>
                <a:cs typeface="ＭＳ Ｐゴシック" charset="0"/>
              </a:rPr>
              <a:t> </a:t>
            </a:r>
            <a:r>
              <a:rPr lang="nb-NO" dirty="0" err="1">
                <a:ea typeface="ＭＳ Ｐゴシック" charset="0"/>
                <a:cs typeface="ＭＳ Ｐゴシック" charset="0"/>
              </a:rPr>
              <a:t>the</a:t>
            </a:r>
            <a:r>
              <a:rPr lang="nb-NO" dirty="0">
                <a:ea typeface="ＭＳ Ｐゴシック" charset="0"/>
                <a:cs typeface="ＭＳ Ｐゴシック" charset="0"/>
              </a:rPr>
              <a:t> </a:t>
            </a:r>
            <a:r>
              <a:rPr lang="nb-NO" dirty="0" err="1">
                <a:ea typeface="ＭＳ Ｐゴシック" charset="0"/>
                <a:cs typeface="ＭＳ Ｐゴシック" charset="0"/>
              </a:rPr>
              <a:t>received</a:t>
            </a:r>
            <a:r>
              <a:rPr lang="nb-NO" dirty="0">
                <a:ea typeface="ＭＳ Ｐゴシック" charset="0"/>
                <a:cs typeface="ＭＳ Ｐゴシック" charset="0"/>
              </a:rPr>
              <a:t> signal</a:t>
            </a:r>
          </a:p>
          <a:p>
            <a:pPr marL="228600" indent="-228600">
              <a:defRPr/>
            </a:pPr>
            <a:endParaRPr lang="nb-NO" dirty="0">
              <a:ea typeface="ＭＳ Ｐゴシック" charset="0"/>
              <a:cs typeface="ＭＳ Ｐゴシック" charset="0"/>
            </a:endParaRPr>
          </a:p>
          <a:p>
            <a:pPr marL="228600" indent="-228600">
              <a:defRPr/>
            </a:pPr>
            <a:r>
              <a:rPr lang="nb-NO" dirty="0">
                <a:ea typeface="ＭＳ Ｐゴシック" charset="0"/>
                <a:cs typeface="ＭＳ Ｐゴシック" charset="0"/>
              </a:rPr>
              <a:t>Not a single </a:t>
            </a:r>
            <a:r>
              <a:rPr lang="nb-NO" dirty="0" err="1">
                <a:ea typeface="ＭＳ Ｐゴシック" charset="0"/>
                <a:cs typeface="ＭＳ Ｐゴシック" charset="0"/>
              </a:rPr>
              <a:t>frequency</a:t>
            </a:r>
            <a:r>
              <a:rPr lang="nb-NO" dirty="0">
                <a:ea typeface="ＭＳ Ｐゴシック" charset="0"/>
                <a:cs typeface="ＭＳ Ｐゴシック" charset="0"/>
              </a:rPr>
              <a:t>:</a:t>
            </a:r>
          </a:p>
          <a:p>
            <a:pPr marL="228600" indent="-228600">
              <a:buFontTx/>
              <a:buAutoNum type="arabicPeriod"/>
              <a:defRPr/>
            </a:pPr>
            <a:r>
              <a:rPr lang="nb-NO" dirty="0">
                <a:ea typeface="ＭＳ Ｐゴシック" charset="0"/>
                <a:cs typeface="ＭＳ Ｐゴシック" charset="0"/>
              </a:rPr>
              <a:t>Cells </a:t>
            </a:r>
            <a:r>
              <a:rPr lang="nb-NO" dirty="0" err="1">
                <a:ea typeface="ＭＳ Ｐゴシック" charset="0"/>
                <a:cs typeface="ＭＳ Ｐゴシック" charset="0"/>
              </a:rPr>
              <a:t>move</a:t>
            </a:r>
            <a:r>
              <a:rPr lang="nb-NO" dirty="0">
                <a:ea typeface="ＭＳ Ｐゴシック" charset="0"/>
                <a:cs typeface="ＭＳ Ｐゴシック" charset="0"/>
              </a:rPr>
              <a:t> at different </a:t>
            </a:r>
            <a:r>
              <a:rPr lang="nb-NO" dirty="0" err="1">
                <a:ea typeface="ＭＳ Ｐゴシック" charset="0"/>
                <a:cs typeface="ＭＳ Ｐゴシック" charset="0"/>
              </a:rPr>
              <a:t>velocities</a:t>
            </a:r>
            <a:endParaRPr lang="nb-NO" dirty="0">
              <a:ea typeface="ＭＳ Ｐゴシック" charset="0"/>
              <a:cs typeface="ＭＳ Ｐゴシック" charset="0"/>
            </a:endParaRPr>
          </a:p>
          <a:p>
            <a:pPr marL="228600" indent="-228600">
              <a:buFontTx/>
              <a:buAutoNum type="arabicPeriod"/>
              <a:defRPr/>
            </a:pPr>
            <a:r>
              <a:rPr lang="nb-NO" dirty="0">
                <a:ea typeface="ＭＳ Ｐゴシック" charset="0"/>
                <a:cs typeface="ＭＳ Ｐゴシック" charset="0"/>
              </a:rPr>
              <a:t>A </a:t>
            </a:r>
            <a:r>
              <a:rPr lang="nb-NO" dirty="0" err="1">
                <a:ea typeface="ＭＳ Ｐゴシック" charset="0"/>
                <a:cs typeface="ＭＳ Ｐゴシック" charset="0"/>
              </a:rPr>
              <a:t>cell</a:t>
            </a:r>
            <a:r>
              <a:rPr lang="nb-NO" dirty="0">
                <a:ea typeface="ＭＳ Ｐゴシック" charset="0"/>
                <a:cs typeface="ＭＳ Ｐゴシック" charset="0"/>
              </a:rPr>
              <a:t> </a:t>
            </a:r>
            <a:r>
              <a:rPr lang="nb-NO" dirty="0" err="1">
                <a:ea typeface="ＭＳ Ｐゴシック" charset="0"/>
                <a:cs typeface="ＭＳ Ｐゴシック" charset="0"/>
              </a:rPr>
              <a:t>remains</a:t>
            </a:r>
            <a:r>
              <a:rPr lang="nb-NO" dirty="0">
                <a:ea typeface="ＭＳ Ｐゴシック" charset="0"/>
                <a:cs typeface="ＭＳ Ｐゴシック" charset="0"/>
              </a:rPr>
              <a:t> </a:t>
            </a:r>
            <a:r>
              <a:rPr lang="nb-NO" dirty="0" err="1">
                <a:ea typeface="ＭＳ Ｐゴシック" charset="0"/>
                <a:cs typeface="ＭＳ Ｐゴシック" charset="0"/>
              </a:rPr>
              <a:t>within</a:t>
            </a:r>
            <a:r>
              <a:rPr lang="nb-NO" dirty="0">
                <a:ea typeface="ＭＳ Ｐゴシック" charset="0"/>
                <a:cs typeface="ＭＳ Ｐゴシック" charset="0"/>
              </a:rPr>
              <a:t> </a:t>
            </a:r>
            <a:r>
              <a:rPr lang="nb-NO" dirty="0" err="1">
                <a:ea typeface="ＭＳ Ｐゴシック" charset="0"/>
                <a:cs typeface="ＭＳ Ｐゴシック" charset="0"/>
              </a:rPr>
              <a:t>the</a:t>
            </a:r>
            <a:r>
              <a:rPr lang="nb-NO" dirty="0">
                <a:ea typeface="ＭＳ Ｐゴシック" charset="0"/>
                <a:cs typeface="ＭＳ Ｐゴシック" charset="0"/>
              </a:rPr>
              <a:t> beam for a </a:t>
            </a:r>
            <a:r>
              <a:rPr lang="nb-NO" dirty="0" err="1">
                <a:ea typeface="ＭＳ Ｐゴシック" charset="0"/>
                <a:cs typeface="ＭＳ Ｐゴシック" charset="0"/>
              </a:rPr>
              <a:t>short</a:t>
            </a:r>
            <a:r>
              <a:rPr lang="nb-NO" dirty="0">
                <a:ea typeface="ＭＳ Ｐゴシック" charset="0"/>
                <a:cs typeface="ＭＳ Ｐゴシック" charset="0"/>
              </a:rPr>
              <a:t> time =&gt; time-gate </a:t>
            </a:r>
            <a:r>
              <a:rPr lang="nb-NO" dirty="0" err="1">
                <a:ea typeface="ＭＳ Ｐゴシック" charset="0"/>
                <a:cs typeface="ＭＳ Ｐゴシック" charset="0"/>
              </a:rPr>
              <a:t>function</a:t>
            </a:r>
            <a:r>
              <a:rPr lang="nb-NO" dirty="0">
                <a:ea typeface="ＭＳ Ｐゴシック" charset="0"/>
                <a:cs typeface="ＭＳ Ｐゴシック" charset="0"/>
              </a:rPr>
              <a:t> =&gt; band </a:t>
            </a:r>
            <a:r>
              <a:rPr lang="nb-NO" dirty="0" err="1">
                <a:ea typeface="ＭＳ Ｐゴシック" charset="0"/>
                <a:cs typeface="ＭＳ Ｐゴシック" charset="0"/>
              </a:rPr>
              <a:t>of</a:t>
            </a:r>
            <a:r>
              <a:rPr lang="nb-NO" dirty="0">
                <a:ea typeface="ＭＳ Ｐゴシック" charset="0"/>
                <a:cs typeface="ＭＳ Ｐゴシック" charset="0"/>
              </a:rPr>
              <a:t> </a:t>
            </a:r>
            <a:r>
              <a:rPr lang="nb-NO" dirty="0" err="1">
                <a:ea typeface="ＭＳ Ｐゴシック" charset="0"/>
                <a:cs typeface="ＭＳ Ｐゴシック" charset="0"/>
              </a:rPr>
              <a:t>frequencies</a:t>
            </a:r>
            <a:endParaRPr lang="nb-NO" dirty="0">
              <a:ea typeface="ＭＳ Ｐゴシック" charset="0"/>
              <a:cs typeface="ＭＳ Ｐゴシック" charset="0"/>
            </a:endParaRPr>
          </a:p>
          <a:p>
            <a:pPr marL="228600" indent="-228600">
              <a:buFontTx/>
              <a:buAutoNum type="arabicPeriod"/>
              <a:defRPr/>
            </a:pPr>
            <a:r>
              <a:rPr lang="nb-NO" dirty="0">
                <a:ea typeface="ＭＳ Ｐゴシック" charset="0"/>
                <a:cs typeface="ＭＳ Ｐゴシック" charset="0"/>
              </a:rPr>
              <a:t>Side </a:t>
            </a:r>
            <a:r>
              <a:rPr lang="nb-NO" dirty="0" err="1">
                <a:ea typeface="ＭＳ Ｐゴシック" charset="0"/>
                <a:cs typeface="ＭＳ Ｐゴシック" charset="0"/>
              </a:rPr>
              <a:t>lobes</a:t>
            </a:r>
            <a:r>
              <a:rPr lang="nb-NO" dirty="0">
                <a:ea typeface="ＭＳ Ｐゴシック" charset="0"/>
                <a:cs typeface="ＭＳ Ｐゴシック" charset="0"/>
              </a:rPr>
              <a:t> </a:t>
            </a:r>
            <a:r>
              <a:rPr lang="nb-NO" dirty="0" err="1">
                <a:ea typeface="ＭＳ Ｐゴシック" charset="0"/>
                <a:cs typeface="ＭＳ Ｐゴシック" charset="0"/>
              </a:rPr>
              <a:t>causes</a:t>
            </a:r>
            <a:r>
              <a:rPr lang="nb-NO" dirty="0">
                <a:ea typeface="ＭＳ Ｐゴシック" charset="0"/>
                <a:cs typeface="ＭＳ Ｐゴシック" charset="0"/>
              </a:rPr>
              <a:t> different </a:t>
            </a:r>
            <a:r>
              <a:rPr lang="nb-NO" dirty="0" err="1">
                <a:ea typeface="ＭＳ Ｐゴシック" charset="0"/>
                <a:cs typeface="ＭＳ Ｐゴシック" charset="0"/>
              </a:rPr>
              <a:t>frequency</a:t>
            </a:r>
            <a:r>
              <a:rPr lang="nb-NO" dirty="0">
                <a:ea typeface="ＭＳ Ｐゴシック" charset="0"/>
                <a:cs typeface="ＭＳ Ｐゴシック" charset="0"/>
              </a:rPr>
              <a:t> </a:t>
            </a:r>
            <a:r>
              <a:rPr lang="nb-NO" dirty="0" err="1">
                <a:ea typeface="ＭＳ Ｐゴシック" charset="0"/>
                <a:cs typeface="ＭＳ Ｐゴシック" charset="0"/>
              </a:rPr>
              <a:t>shifts</a:t>
            </a:r>
            <a:endParaRPr lang="nb-NO" dirty="0">
              <a:ea typeface="ＭＳ Ｐゴシック" charset="0"/>
              <a:cs typeface="ＭＳ Ｐゴシック" charset="0"/>
            </a:endParaRPr>
          </a:p>
          <a:p>
            <a:pPr marL="228600" indent="-228600">
              <a:buFontTx/>
              <a:buAutoNum type="arabicPeriod"/>
              <a:defRPr/>
            </a:pPr>
            <a:r>
              <a:rPr lang="nb-NO" dirty="0" err="1">
                <a:ea typeface="ＭＳ Ｐゴシック" charset="0"/>
                <a:cs typeface="ＭＳ Ｐゴシック" charset="0"/>
              </a:rPr>
              <a:t>Tumbling</a:t>
            </a:r>
            <a:r>
              <a:rPr lang="nb-NO" dirty="0">
                <a:ea typeface="ＭＳ Ｐゴシック" charset="0"/>
                <a:cs typeface="ＭＳ Ｐゴシック" charset="0"/>
              </a:rPr>
              <a:t> </a:t>
            </a:r>
            <a:r>
              <a:rPr lang="nb-NO" dirty="0" err="1">
                <a:ea typeface="ＭＳ Ｐゴシック" charset="0"/>
                <a:cs typeface="ＭＳ Ｐゴシック" charset="0"/>
              </a:rPr>
              <a:t>of</a:t>
            </a:r>
            <a:r>
              <a:rPr lang="nb-NO" dirty="0">
                <a:ea typeface="ＭＳ Ｐゴシック" charset="0"/>
                <a:cs typeface="ＭＳ Ｐゴシック" charset="0"/>
              </a:rPr>
              <a:t> </a:t>
            </a:r>
            <a:r>
              <a:rPr lang="nb-NO" dirty="0" err="1">
                <a:ea typeface="ＭＳ Ｐゴシック" charset="0"/>
                <a:cs typeface="ＭＳ Ｐゴシック" charset="0"/>
              </a:rPr>
              <a:t>cells</a:t>
            </a:r>
            <a:r>
              <a:rPr lang="nb-NO" dirty="0">
                <a:ea typeface="ＭＳ Ｐゴシック" charset="0"/>
                <a:cs typeface="ＭＳ Ｐゴシック" charset="0"/>
              </a:rPr>
              <a:t> and </a:t>
            </a:r>
            <a:r>
              <a:rPr lang="nb-NO" dirty="0" err="1">
                <a:ea typeface="ＭＳ Ｐゴシック" charset="0"/>
                <a:cs typeface="ＭＳ Ｐゴシック" charset="0"/>
              </a:rPr>
              <a:t>local</a:t>
            </a:r>
            <a:r>
              <a:rPr lang="nb-NO" dirty="0">
                <a:ea typeface="ＭＳ Ｐゴシック" charset="0"/>
                <a:cs typeface="ＭＳ Ｐゴシック" charset="0"/>
              </a:rPr>
              <a:t> </a:t>
            </a:r>
            <a:r>
              <a:rPr lang="nb-NO" dirty="0" err="1">
                <a:ea typeface="ＭＳ Ｐゴシック" charset="0"/>
                <a:cs typeface="ＭＳ Ｐゴシック" charset="0"/>
              </a:rPr>
              <a:t>velocities</a:t>
            </a:r>
            <a:r>
              <a:rPr lang="nb-NO" dirty="0">
                <a:ea typeface="ＭＳ Ｐゴシック" charset="0"/>
                <a:cs typeface="ＭＳ Ｐゴシック" charset="0"/>
              </a:rPr>
              <a:t> </a:t>
            </a:r>
            <a:r>
              <a:rPr lang="nb-NO" dirty="0" err="1">
                <a:ea typeface="ＭＳ Ｐゴシック" charset="0"/>
                <a:cs typeface="ＭＳ Ｐゴシック" charset="0"/>
              </a:rPr>
              <a:t>resulting</a:t>
            </a:r>
            <a:r>
              <a:rPr lang="nb-NO" dirty="0">
                <a:ea typeface="ＭＳ Ｐゴシック" charset="0"/>
                <a:cs typeface="ＭＳ Ｐゴシック" charset="0"/>
              </a:rPr>
              <a:t> from </a:t>
            </a:r>
            <a:r>
              <a:rPr lang="nb-NO" dirty="0" err="1">
                <a:ea typeface="ＭＳ Ｐゴシック" charset="0"/>
                <a:cs typeface="ＭＳ Ｐゴシック" charset="0"/>
              </a:rPr>
              <a:t>turbulence</a:t>
            </a:r>
            <a:r>
              <a:rPr lang="nb-NO" dirty="0">
                <a:ea typeface="ＭＳ Ｐゴシック" charset="0"/>
                <a:cs typeface="ＭＳ Ｐゴシック" charset="0"/>
              </a:rPr>
              <a:t> </a:t>
            </a:r>
            <a:r>
              <a:rPr lang="nb-NO" dirty="0" err="1">
                <a:ea typeface="ＭＳ Ｐゴシック" charset="0"/>
                <a:cs typeface="ＭＳ Ｐゴシック" charset="0"/>
              </a:rPr>
              <a:t>cause</a:t>
            </a:r>
            <a:r>
              <a:rPr lang="nb-NO" dirty="0">
                <a:ea typeface="ＭＳ Ｐゴシック" charset="0"/>
                <a:cs typeface="ＭＳ Ｐゴシック" charset="0"/>
              </a:rPr>
              <a:t> </a:t>
            </a:r>
            <a:r>
              <a:rPr lang="nb-NO" dirty="0" err="1">
                <a:ea typeface="ＭＳ Ｐゴシック" charset="0"/>
                <a:cs typeface="ＭＳ Ｐゴシック" charset="0"/>
              </a:rPr>
              <a:t>differend</a:t>
            </a:r>
            <a:r>
              <a:rPr lang="nb-NO" dirty="0">
                <a:ea typeface="ＭＳ Ｐゴシック" charset="0"/>
                <a:cs typeface="ＭＳ Ｐゴシック" charset="0"/>
              </a:rPr>
              <a:t> D. </a:t>
            </a:r>
            <a:r>
              <a:rPr lang="nb-NO" dirty="0" err="1">
                <a:ea typeface="ＭＳ Ｐゴシック" charset="0"/>
                <a:cs typeface="ＭＳ Ｐゴシック" charset="0"/>
              </a:rPr>
              <a:t>Shifts</a:t>
            </a:r>
            <a:endParaRPr lang="nb-NO" dirty="0">
              <a:ea typeface="ＭＳ Ｐゴシック" charset="0"/>
              <a:cs typeface="ＭＳ Ｐゴシック" charset="0"/>
            </a:endParaRPr>
          </a:p>
          <a:p>
            <a:pPr marL="228600" indent="-228600">
              <a:buFontTx/>
              <a:buAutoNum type="arabicPeriod"/>
              <a:defRPr/>
            </a:pPr>
            <a:endParaRPr lang="nb-NO" dirty="0">
              <a:ea typeface="ＭＳ Ｐゴシック" charset="0"/>
              <a:cs typeface="ＭＳ Ｐゴシック" charset="0"/>
            </a:endParaRPr>
          </a:p>
          <a:p>
            <a:pPr>
              <a:defRPr/>
            </a:pPr>
            <a:r>
              <a:rPr lang="nb-NO" dirty="0">
                <a:ea typeface="ＭＳ Ｐゴシック" charset="0"/>
                <a:cs typeface="ＭＳ Ｐゴシック" charset="0"/>
              </a:rPr>
              <a:t>A </a:t>
            </a:r>
            <a:r>
              <a:rPr lang="nb-NO" dirty="0" err="1">
                <a:ea typeface="ＭＳ Ｐゴシック" charset="0"/>
                <a:cs typeface="ＭＳ Ｐゴシック" charset="0"/>
              </a:rPr>
              <a:t>high</a:t>
            </a:r>
            <a:r>
              <a:rPr lang="nb-NO" dirty="0">
                <a:ea typeface="ＭＳ Ｐゴシック" charset="0"/>
                <a:cs typeface="ＭＳ Ｐゴシック" charset="0"/>
              </a:rPr>
              <a:t> </a:t>
            </a:r>
            <a:r>
              <a:rPr lang="nb-NO" dirty="0" err="1">
                <a:ea typeface="ＭＳ Ｐゴシック" charset="0"/>
                <a:cs typeface="ＭＳ Ｐゴシック" charset="0"/>
              </a:rPr>
              <a:t>gain</a:t>
            </a:r>
            <a:r>
              <a:rPr lang="nb-NO" dirty="0">
                <a:ea typeface="ＭＳ Ｐゴシック" charset="0"/>
                <a:cs typeface="ＭＳ Ｐゴシック" charset="0"/>
              </a:rPr>
              <a:t> </a:t>
            </a:r>
            <a:r>
              <a:rPr lang="nb-NO" dirty="0" err="1">
                <a:ea typeface="ＭＳ Ｐゴシック" charset="0"/>
                <a:cs typeface="ＭＳ Ｐゴシック" charset="0"/>
              </a:rPr>
              <a:t>would</a:t>
            </a:r>
            <a:r>
              <a:rPr lang="nb-NO" dirty="0">
                <a:ea typeface="ＭＳ Ｐゴシック" charset="0"/>
                <a:cs typeface="ＭＳ Ｐゴシック" charset="0"/>
              </a:rPr>
              <a:t> be desirable, </a:t>
            </a:r>
            <a:r>
              <a:rPr lang="nb-NO" dirty="0" err="1">
                <a:ea typeface="ＭＳ Ｐゴシック" charset="0"/>
                <a:cs typeface="ＭＳ Ｐゴシック" charset="0"/>
              </a:rPr>
              <a:t>but</a:t>
            </a:r>
            <a:r>
              <a:rPr lang="nb-NO" dirty="0">
                <a:ea typeface="ＭＳ Ｐゴシック" charset="0"/>
                <a:cs typeface="ＭＳ Ｐゴシック" charset="0"/>
              </a:rPr>
              <a:t> due to </a:t>
            </a:r>
            <a:r>
              <a:rPr lang="nb-NO" dirty="0" err="1">
                <a:ea typeface="ＭＳ Ｐゴシック" charset="0"/>
                <a:cs typeface="ＭＳ Ｐゴシック" charset="0"/>
              </a:rPr>
              <a:t>the</a:t>
            </a:r>
            <a:r>
              <a:rPr lang="nb-NO" dirty="0">
                <a:ea typeface="ＭＳ Ｐゴシック" charset="0"/>
                <a:cs typeface="ＭＳ Ｐゴシック" charset="0"/>
              </a:rPr>
              <a:t> </a:t>
            </a:r>
            <a:r>
              <a:rPr lang="nb-NO" dirty="0" err="1">
                <a:ea typeface="ＭＳ Ｐゴシック" charset="0"/>
                <a:cs typeface="ＭＳ Ｐゴシック" charset="0"/>
              </a:rPr>
              <a:t>strong</a:t>
            </a:r>
            <a:r>
              <a:rPr lang="nb-NO" dirty="0">
                <a:ea typeface="ＭＳ Ｐゴシック" charset="0"/>
                <a:cs typeface="ＭＳ Ｐゴシック" charset="0"/>
              </a:rPr>
              <a:t> </a:t>
            </a:r>
            <a:r>
              <a:rPr lang="nb-NO" dirty="0" err="1">
                <a:ea typeface="ＭＳ Ｐゴシック" charset="0"/>
                <a:cs typeface="ＭＳ Ｐゴシック" charset="0"/>
              </a:rPr>
              <a:t>carrier</a:t>
            </a:r>
            <a:r>
              <a:rPr lang="nb-NO" dirty="0">
                <a:ea typeface="ＭＳ Ｐゴシック" charset="0"/>
                <a:cs typeface="ＭＳ Ｐゴシック" charset="0"/>
              </a:rPr>
              <a:t> signal </a:t>
            </a:r>
            <a:r>
              <a:rPr lang="nb-NO" dirty="0" err="1">
                <a:ea typeface="ＭＳ Ｐゴシック" charset="0"/>
                <a:cs typeface="ＭＳ Ｐゴシック" charset="0"/>
              </a:rPr>
              <a:t>saturation</a:t>
            </a:r>
            <a:r>
              <a:rPr lang="nb-NO" dirty="0">
                <a:ea typeface="ＭＳ Ｐゴシック" charset="0"/>
                <a:cs typeface="ＭＳ Ｐゴシック" charset="0"/>
              </a:rPr>
              <a:t> must be </a:t>
            </a:r>
            <a:r>
              <a:rPr lang="nb-NO" dirty="0" err="1">
                <a:ea typeface="ＭＳ Ｐゴシック" charset="0"/>
                <a:cs typeface="ＭＳ Ｐゴシック" charset="0"/>
              </a:rPr>
              <a:t>avoided</a:t>
            </a:r>
            <a:endParaRPr lang="nb-NO" dirty="0">
              <a:ea typeface="ＭＳ Ｐゴシック" charset="0"/>
              <a:cs typeface="ＭＳ Ｐゴシック" charset="0"/>
            </a:endParaRPr>
          </a:p>
          <a:p>
            <a:pPr>
              <a:defRPr/>
            </a:pPr>
            <a:r>
              <a:rPr lang="nb-NO" dirty="0" err="1">
                <a:ea typeface="ＭＳ Ｐゴシック" charset="0"/>
                <a:cs typeface="ＭＳ Ｐゴシック" charset="0"/>
              </a:rPr>
              <a:t>Frequency</a:t>
            </a:r>
            <a:r>
              <a:rPr lang="nb-NO" dirty="0">
                <a:ea typeface="ＭＳ Ｐゴシック" charset="0"/>
                <a:cs typeface="ＭＳ Ｐゴシック" charset="0"/>
              </a:rPr>
              <a:t> </a:t>
            </a:r>
            <a:r>
              <a:rPr lang="nb-NO" dirty="0" err="1">
                <a:ea typeface="ＭＳ Ｐゴシック" charset="0"/>
                <a:cs typeface="ＭＳ Ｐゴシック" charset="0"/>
              </a:rPr>
              <a:t>deviation</a:t>
            </a:r>
            <a:r>
              <a:rPr lang="nb-NO" dirty="0">
                <a:ea typeface="ＭＳ Ｐゴシック" charset="0"/>
                <a:cs typeface="ＭＳ Ｐゴシック" charset="0"/>
              </a:rPr>
              <a:t> is </a:t>
            </a:r>
            <a:r>
              <a:rPr lang="nb-NO" dirty="0" err="1">
                <a:ea typeface="ＭＳ Ｐゴシック" charset="0"/>
                <a:cs typeface="ＭＳ Ｐゴシック" charset="0"/>
              </a:rPr>
              <a:t>only</a:t>
            </a:r>
            <a:r>
              <a:rPr lang="nb-NO" dirty="0">
                <a:ea typeface="ＭＳ Ｐゴシック" charset="0"/>
                <a:cs typeface="ＭＳ Ｐゴシック" charset="0"/>
              </a:rPr>
              <a:t> 0,001 </a:t>
            </a:r>
            <a:r>
              <a:rPr lang="nb-NO" dirty="0" err="1">
                <a:ea typeface="ＭＳ Ｐゴシック" charset="0"/>
                <a:cs typeface="ＭＳ Ｐゴシック" charset="0"/>
              </a:rPr>
              <a:t>of</a:t>
            </a:r>
            <a:r>
              <a:rPr lang="nb-NO" dirty="0">
                <a:ea typeface="ＭＳ Ｐゴシック" charset="0"/>
                <a:cs typeface="ＭＳ Ｐゴシック" charset="0"/>
              </a:rPr>
              <a:t> </a:t>
            </a:r>
            <a:r>
              <a:rPr lang="nb-NO" dirty="0" err="1">
                <a:ea typeface="ＭＳ Ｐゴシック" charset="0"/>
                <a:cs typeface="ＭＳ Ｐゴシック" charset="0"/>
              </a:rPr>
              <a:t>the</a:t>
            </a:r>
            <a:r>
              <a:rPr lang="nb-NO" dirty="0">
                <a:ea typeface="ＭＳ Ｐゴシック" charset="0"/>
                <a:cs typeface="ＭＳ Ｐゴシック" charset="0"/>
              </a:rPr>
              <a:t> </a:t>
            </a:r>
            <a:r>
              <a:rPr lang="nb-NO" dirty="0" err="1">
                <a:ea typeface="ＭＳ Ｐゴシック" charset="0"/>
                <a:cs typeface="ＭＳ Ｐゴシック" charset="0"/>
              </a:rPr>
              <a:t>carrier</a:t>
            </a:r>
            <a:r>
              <a:rPr lang="nb-NO" dirty="0">
                <a:ea typeface="ＭＳ Ｐゴシック" charset="0"/>
                <a:cs typeface="ＭＳ Ｐゴシック" charset="0"/>
              </a:rPr>
              <a:t> </a:t>
            </a:r>
            <a:r>
              <a:rPr lang="nb-NO" dirty="0" err="1">
                <a:ea typeface="ＭＳ Ｐゴシック" charset="0"/>
                <a:cs typeface="ＭＳ Ｐゴシック" charset="0"/>
              </a:rPr>
              <a:t>frequency</a:t>
            </a:r>
            <a:endParaRPr lang="nb-NO" dirty="0">
              <a:ea typeface="ＭＳ Ｐゴシック" charset="0"/>
              <a:cs typeface="ＭＳ Ｐゴシック" charset="0"/>
            </a:endParaRPr>
          </a:p>
          <a:p>
            <a:pPr>
              <a:defRPr/>
            </a:pPr>
            <a:r>
              <a:rPr lang="nb-NO" dirty="0">
                <a:ea typeface="ＭＳ Ｐゴシック" charset="0"/>
                <a:cs typeface="ＭＳ Ｐゴシック" charset="0"/>
              </a:rPr>
              <a:t>High pass filter to </a:t>
            </a:r>
            <a:r>
              <a:rPr lang="nb-NO" dirty="0" err="1">
                <a:ea typeface="ＭＳ Ｐゴシック" charset="0"/>
                <a:cs typeface="ＭＳ Ｐゴシック" charset="0"/>
              </a:rPr>
              <a:t>remove</a:t>
            </a:r>
            <a:r>
              <a:rPr lang="nb-NO" dirty="0">
                <a:ea typeface="ＭＳ Ｐゴシック" charset="0"/>
                <a:cs typeface="ＭＳ Ｐゴシック" charset="0"/>
              </a:rPr>
              <a:t> </a:t>
            </a:r>
            <a:r>
              <a:rPr lang="nb-NO" dirty="0" err="1">
                <a:ea typeface="ＭＳ Ｐゴシック" charset="0"/>
                <a:cs typeface="ＭＳ Ｐゴシック" charset="0"/>
              </a:rPr>
              <a:t>slow</a:t>
            </a:r>
            <a:r>
              <a:rPr lang="nb-NO" dirty="0">
                <a:ea typeface="ＭＳ Ｐゴシック" charset="0"/>
                <a:cs typeface="ＭＳ Ｐゴシック" charset="0"/>
              </a:rPr>
              <a:t> motion </a:t>
            </a:r>
            <a:r>
              <a:rPr lang="nb-NO" dirty="0" err="1">
                <a:ea typeface="ＭＳ Ｐゴシック" charset="0"/>
                <a:cs typeface="ＭＳ Ｐゴシック" charset="0"/>
              </a:rPr>
              <a:t>of</a:t>
            </a:r>
            <a:r>
              <a:rPr lang="nb-NO" dirty="0">
                <a:ea typeface="ＭＳ Ｐゴシック" charset="0"/>
                <a:cs typeface="ＭＳ Ｐゴシック" charset="0"/>
              </a:rPr>
              <a:t> </a:t>
            </a:r>
            <a:r>
              <a:rPr lang="nb-NO" dirty="0" err="1">
                <a:ea typeface="ＭＳ Ｐゴシック" charset="0"/>
                <a:cs typeface="ＭＳ Ｐゴシック" charset="0"/>
              </a:rPr>
              <a:t>walls</a:t>
            </a:r>
            <a:r>
              <a:rPr lang="nb-NO" dirty="0">
                <a:ea typeface="ＭＳ Ｐゴシック" charset="0"/>
                <a:cs typeface="ＭＳ Ｐゴシック" charset="0"/>
              </a:rPr>
              <a:t> -&gt; </a:t>
            </a:r>
            <a:r>
              <a:rPr lang="nb-NO" dirty="0" err="1">
                <a:ea typeface="ＭＳ Ｐゴシック" charset="0"/>
                <a:cs typeface="ＭＳ Ｐゴシック" charset="0"/>
              </a:rPr>
              <a:t>loose</a:t>
            </a:r>
            <a:r>
              <a:rPr lang="nb-NO" dirty="0">
                <a:ea typeface="ＭＳ Ｐゴシック" charset="0"/>
                <a:cs typeface="ＭＳ Ｐゴシック" charset="0"/>
              </a:rPr>
              <a:t> </a:t>
            </a:r>
            <a:r>
              <a:rPr lang="nb-NO" dirty="0" err="1">
                <a:ea typeface="ＭＳ Ｐゴシック" charset="0"/>
                <a:cs typeface="ＭＳ Ｐゴシック" charset="0"/>
              </a:rPr>
              <a:t>slow</a:t>
            </a:r>
            <a:r>
              <a:rPr lang="nb-NO" dirty="0">
                <a:ea typeface="ＭＳ Ｐゴシック" charset="0"/>
                <a:cs typeface="ＭＳ Ｐゴシック" charset="0"/>
              </a:rPr>
              <a:t> </a:t>
            </a:r>
            <a:r>
              <a:rPr lang="nb-NO" dirty="0" err="1">
                <a:ea typeface="ＭＳ Ｐゴシック" charset="0"/>
                <a:cs typeface="ＭＳ Ｐゴシック" charset="0"/>
              </a:rPr>
              <a:t>cell</a:t>
            </a:r>
            <a:r>
              <a:rPr lang="nb-NO" dirty="0">
                <a:ea typeface="ＭＳ Ｐゴシック" charset="0"/>
                <a:cs typeface="ＭＳ Ｐゴシック" charset="0"/>
              </a:rPr>
              <a:t> </a:t>
            </a:r>
            <a:r>
              <a:rPr lang="nb-NO" dirty="0" err="1">
                <a:ea typeface="ＭＳ Ｐゴシック" charset="0"/>
                <a:cs typeface="ＭＳ Ｐゴシック" charset="0"/>
              </a:rPr>
              <a:t>velocities</a:t>
            </a:r>
            <a:r>
              <a:rPr lang="nb-NO" dirty="0">
                <a:ea typeface="ＭＳ Ｐゴシック" charset="0"/>
                <a:cs typeface="ＭＳ Ｐゴシック" charset="0"/>
              </a:rPr>
              <a:t> </a:t>
            </a:r>
            <a:r>
              <a:rPr lang="nb-NO" dirty="0" err="1">
                <a:ea typeface="ＭＳ Ｐゴシック" charset="0"/>
                <a:cs typeface="ＭＳ Ｐゴシック" charset="0"/>
              </a:rPr>
              <a:t>near</a:t>
            </a:r>
            <a:r>
              <a:rPr lang="nb-NO" dirty="0">
                <a:ea typeface="ＭＳ Ｐゴシック" charset="0"/>
                <a:cs typeface="ＭＳ Ｐゴシック" charset="0"/>
              </a:rPr>
              <a:t> </a:t>
            </a:r>
            <a:r>
              <a:rPr lang="nb-NO" dirty="0" err="1">
                <a:ea typeface="ＭＳ Ｐゴシック" charset="0"/>
                <a:cs typeface="ＭＳ Ｐゴシック" charset="0"/>
              </a:rPr>
              <a:t>the</a:t>
            </a:r>
            <a:r>
              <a:rPr lang="nb-NO" dirty="0">
                <a:ea typeface="ＭＳ Ｐゴシック" charset="0"/>
                <a:cs typeface="ＭＳ Ｐゴシック" charset="0"/>
              </a:rPr>
              <a:t> </a:t>
            </a:r>
            <a:r>
              <a:rPr lang="nb-NO" dirty="0" err="1">
                <a:ea typeface="ＭＳ Ｐゴシック" charset="0"/>
                <a:cs typeface="ＭＳ Ｐゴシック" charset="0"/>
              </a:rPr>
              <a:t>wall</a:t>
            </a:r>
            <a:endParaRPr lang="nb-NO" dirty="0">
              <a:ea typeface="ＭＳ Ｐゴシック" charset="0"/>
              <a:cs typeface="ＭＳ Ｐゴシック" charset="0"/>
            </a:endParaRPr>
          </a:p>
          <a:p>
            <a:pPr>
              <a:defRPr/>
            </a:pPr>
            <a:r>
              <a:rPr lang="nb-NO" dirty="0">
                <a:ea typeface="ＭＳ Ｐゴシック" charset="0"/>
                <a:cs typeface="ＭＳ Ｐゴシック" charset="0"/>
              </a:rPr>
              <a:t>Zero </a:t>
            </a:r>
            <a:r>
              <a:rPr lang="nb-NO" dirty="0" err="1">
                <a:ea typeface="ＭＳ Ｐゴシック" charset="0"/>
                <a:cs typeface="ＭＳ Ｐゴシック" charset="0"/>
              </a:rPr>
              <a:t>crossing</a:t>
            </a:r>
            <a:r>
              <a:rPr lang="nb-NO" dirty="0">
                <a:ea typeface="ＭＳ Ｐゴシック" charset="0"/>
                <a:cs typeface="ＭＳ Ｐゴシック" charset="0"/>
              </a:rPr>
              <a:t> </a:t>
            </a:r>
            <a:r>
              <a:rPr lang="nb-NO" dirty="0" err="1">
                <a:ea typeface="ＭＳ Ｐゴシック" charset="0"/>
                <a:cs typeface="ＭＳ Ｐゴシック" charset="0"/>
              </a:rPr>
              <a:t>detector</a:t>
            </a:r>
            <a:r>
              <a:rPr lang="nb-NO" dirty="0">
                <a:ea typeface="ＭＳ Ｐゴシック" charset="0"/>
                <a:cs typeface="ＭＳ Ｐゴシック" charset="0"/>
              </a:rPr>
              <a:t> = </a:t>
            </a:r>
            <a:r>
              <a:rPr lang="nb-NO" dirty="0" err="1">
                <a:ea typeface="ＭＳ Ｐゴシック" charset="0"/>
                <a:cs typeface="ＭＳ Ｐゴシック" charset="0"/>
              </a:rPr>
              <a:t>convert</a:t>
            </a:r>
            <a:r>
              <a:rPr lang="nb-NO" dirty="0">
                <a:ea typeface="ＭＳ Ｐゴシック" charset="0"/>
                <a:cs typeface="ＭＳ Ｐゴシック" charset="0"/>
              </a:rPr>
              <a:t> AF </a:t>
            </a:r>
            <a:r>
              <a:rPr lang="nb-NO" dirty="0" err="1">
                <a:ea typeface="ＭＳ Ｐゴシック" charset="0"/>
                <a:cs typeface="ＭＳ Ｐゴシック" charset="0"/>
              </a:rPr>
              <a:t>frequency</a:t>
            </a:r>
            <a:r>
              <a:rPr lang="nb-NO" dirty="0">
                <a:ea typeface="ＭＳ Ｐゴシック" charset="0"/>
                <a:cs typeface="ＭＳ Ｐゴシック" charset="0"/>
              </a:rPr>
              <a:t> to a </a:t>
            </a:r>
            <a:r>
              <a:rPr lang="nb-NO" dirty="0" err="1">
                <a:ea typeface="ＭＳ Ｐゴシック" charset="0"/>
                <a:cs typeface="ＭＳ Ｐゴシック" charset="0"/>
              </a:rPr>
              <a:t>proportional</a:t>
            </a:r>
            <a:r>
              <a:rPr lang="nb-NO" dirty="0">
                <a:ea typeface="ＭＳ Ｐゴシック" charset="0"/>
                <a:cs typeface="ＭＳ Ｐゴシック" charset="0"/>
              </a:rPr>
              <a:t> analog output signal -&gt; </a:t>
            </a:r>
            <a:r>
              <a:rPr lang="nb-NO" dirty="0" err="1">
                <a:ea typeface="ＭＳ Ｐゴシック" charset="0"/>
                <a:cs typeface="ＭＳ Ｐゴシック" charset="0"/>
              </a:rPr>
              <a:t>emitting</a:t>
            </a:r>
            <a:r>
              <a:rPr lang="nb-NO" dirty="0">
                <a:ea typeface="ＭＳ Ｐゴシック" charset="0"/>
                <a:cs typeface="ＭＳ Ｐゴシック" charset="0"/>
              </a:rPr>
              <a:t> a </a:t>
            </a:r>
            <a:r>
              <a:rPr lang="nb-NO" dirty="0" err="1">
                <a:ea typeface="ＭＳ Ｐゴシック" charset="0"/>
                <a:cs typeface="ＭＳ Ｐゴシック" charset="0"/>
              </a:rPr>
              <a:t>constant</a:t>
            </a:r>
            <a:r>
              <a:rPr lang="nb-NO" dirty="0">
                <a:ea typeface="ＭＳ Ｐゴシック" charset="0"/>
                <a:cs typeface="ＭＳ Ｐゴシック" charset="0"/>
              </a:rPr>
              <a:t> area pulse for </a:t>
            </a:r>
            <a:r>
              <a:rPr lang="nb-NO" dirty="0" err="1">
                <a:ea typeface="ＭＳ Ｐゴシック" charset="0"/>
                <a:cs typeface="ＭＳ Ｐゴシック" charset="0"/>
              </a:rPr>
              <a:t>each</a:t>
            </a:r>
            <a:r>
              <a:rPr lang="nb-NO" dirty="0">
                <a:ea typeface="ＭＳ Ｐゴシック" charset="0"/>
                <a:cs typeface="ＭＳ Ｐゴシック" charset="0"/>
              </a:rPr>
              <a:t> </a:t>
            </a:r>
            <a:r>
              <a:rPr lang="nb-NO" dirty="0" err="1">
                <a:ea typeface="ＭＳ Ｐゴシック" charset="0"/>
                <a:cs typeface="ＭＳ Ｐゴシック" charset="0"/>
              </a:rPr>
              <a:t>crossing</a:t>
            </a:r>
            <a:r>
              <a:rPr lang="nb-NO" dirty="0">
                <a:ea typeface="ＭＳ Ｐゴシック" charset="0"/>
                <a:cs typeface="ＭＳ Ｐゴシック" charset="0"/>
              </a:rPr>
              <a:t> </a:t>
            </a:r>
            <a:r>
              <a:rPr lang="nb-NO" dirty="0" err="1">
                <a:ea typeface="ＭＳ Ｐゴシック" charset="0"/>
                <a:cs typeface="ＭＳ Ｐゴシック" charset="0"/>
              </a:rPr>
              <a:t>of</a:t>
            </a:r>
            <a:r>
              <a:rPr lang="nb-NO" dirty="0">
                <a:ea typeface="ＭＳ Ｐゴシック" charset="0"/>
                <a:cs typeface="ＭＳ Ｐゴシック" charset="0"/>
              </a:rPr>
              <a:t> </a:t>
            </a:r>
            <a:r>
              <a:rPr lang="nb-NO" dirty="0" err="1">
                <a:ea typeface="ＭＳ Ｐゴシック" charset="0"/>
                <a:cs typeface="ＭＳ Ｐゴシック" charset="0"/>
              </a:rPr>
              <a:t>the</a:t>
            </a:r>
            <a:r>
              <a:rPr lang="nb-NO" dirty="0">
                <a:ea typeface="ＭＳ Ｐゴシック" charset="0"/>
                <a:cs typeface="ＭＳ Ｐゴシック" charset="0"/>
              </a:rPr>
              <a:t> zero </a:t>
            </a:r>
            <a:r>
              <a:rPr lang="nb-NO" dirty="0" err="1">
                <a:ea typeface="ＭＳ Ｐゴシック" charset="0"/>
                <a:cs typeface="ＭＳ Ｐゴシック" charset="0"/>
              </a:rPr>
              <a:t>axis</a:t>
            </a:r>
            <a:endParaRPr lang="nb-NO" dirty="0">
              <a:ea typeface="ＭＳ Ｐゴシック" charset="0"/>
              <a:cs typeface="ＭＳ Ｐゴシック" charset="0"/>
            </a:endParaRPr>
          </a:p>
          <a:p>
            <a:pPr marL="228600" indent="-228600">
              <a:defRPr/>
            </a:pPr>
            <a:endParaRPr lang="nb-NO" dirty="0">
              <a:ea typeface="ＭＳ Ｐゴシック" charset="0"/>
              <a:cs typeface="ＭＳ Ｐゴシック"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a:extLst>
              <a:ext uri="{FF2B5EF4-FFF2-40B4-BE49-F238E27FC236}">
                <a16:creationId xmlns:a16="http://schemas.microsoft.com/office/drawing/2014/main" id="{5B86B9CF-F673-AB44-8DC8-71B0A139EC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698EA07B-6164-674F-9173-FF386B53FB18}" type="slidenum">
              <a:rPr lang="nb-NO" altLang="nb-NO" sz="1200"/>
              <a:pPr/>
              <a:t>140</a:t>
            </a:fld>
            <a:endParaRPr lang="nb-NO" altLang="nb-NO" sz="1200"/>
          </a:p>
        </p:txBody>
      </p:sp>
      <p:sp>
        <p:nvSpPr>
          <p:cNvPr id="138242" name="Rectangle 2">
            <a:extLst>
              <a:ext uri="{FF2B5EF4-FFF2-40B4-BE49-F238E27FC236}">
                <a16:creationId xmlns:a16="http://schemas.microsoft.com/office/drawing/2014/main" id="{27B2AC14-5B55-6E4F-9ACA-B2232696E38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Rectangle 3">
            <a:extLst>
              <a:ext uri="{FF2B5EF4-FFF2-40B4-BE49-F238E27FC236}">
                <a16:creationId xmlns:a16="http://schemas.microsoft.com/office/drawing/2014/main" id="{B464C42B-0340-D346-B950-69C9203F7D6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Phase shift network splits the carrier into two components that are in quadrature (90 deg apart)</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a:extLst>
              <a:ext uri="{FF2B5EF4-FFF2-40B4-BE49-F238E27FC236}">
                <a16:creationId xmlns:a16="http://schemas.microsoft.com/office/drawing/2014/main" id="{49AA01E4-9491-B343-B329-85ADA36263B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C6CB54C2-C0B4-0A4F-A7A1-6D82ABF30026}" type="slidenum">
              <a:rPr lang="nb-NO" altLang="nb-NO" sz="1200"/>
              <a:pPr/>
              <a:t>141</a:t>
            </a:fld>
            <a:endParaRPr lang="nb-NO" altLang="nb-NO" sz="1200"/>
          </a:p>
        </p:txBody>
      </p:sp>
      <p:sp>
        <p:nvSpPr>
          <p:cNvPr id="140290" name="Rectangle 2">
            <a:extLst>
              <a:ext uri="{FF2B5EF4-FFF2-40B4-BE49-F238E27FC236}">
                <a16:creationId xmlns:a16="http://schemas.microsoft.com/office/drawing/2014/main" id="{78118ED4-B76B-1A4B-A307-FB02E8221CA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Rectangle 3">
            <a:extLst>
              <a:ext uri="{FF2B5EF4-FFF2-40B4-BE49-F238E27FC236}">
                <a16:creationId xmlns:a16="http://schemas.microsoft.com/office/drawing/2014/main" id="{F62A6CB1-B303-C241-AA9F-AEBBFEF0765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a:ea typeface="ＭＳ Ｐゴシック" panose="020B0600070205080204" pitchFamily="34" charset="-128"/>
              </a:rPr>
              <a:t>If the blood flow is toward the transducer, doppler frequency is higher than the carrier frequency, doppler vector rotates counter clockwise. (Dashed waves)</a:t>
            </a:r>
          </a:p>
          <a:p>
            <a:r>
              <a:rPr lang="nb-NO" altLang="nb-NO">
                <a:ea typeface="ＭＳ Ｐゴシック" panose="020B0600070205080204" pitchFamily="34" charset="-128"/>
              </a:rPr>
              <a:t>Sign of the phase will determine the direction</a:t>
            </a:r>
          </a:p>
          <a:p>
            <a:r>
              <a:rPr lang="nb-NO" altLang="nb-NO">
                <a:ea typeface="ＭＳ Ｐゴシック" panose="020B0600070205080204" pitchFamily="34" charset="-128"/>
              </a:rPr>
              <a:t>Doppler frequency is in-phase but will affect the amplitude</a:t>
            </a:r>
          </a:p>
          <a:p>
            <a:r>
              <a:rPr lang="nb-NO" altLang="nb-NO">
                <a:ea typeface="ＭＳ Ｐゴシック" panose="020B0600070205080204" pitchFamily="34" charset="-128"/>
              </a:rPr>
              <a:t>Important: The velocity is in the frequency, the direction in the phase</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a:extLst>
              <a:ext uri="{FF2B5EF4-FFF2-40B4-BE49-F238E27FC236}">
                <a16:creationId xmlns:a16="http://schemas.microsoft.com/office/drawing/2014/main" id="{7D31B510-9E05-EE42-A23C-BECA7025B92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fld id="{7EA9AE6C-8AC7-E54E-AB13-5669C14CC83B}" type="slidenum">
              <a:rPr lang="en-GB" altLang="nb-NO" sz="1200">
                <a:latin typeface="Times New Roman" panose="02020603050405020304" pitchFamily="18" charset="0"/>
                <a:ea typeface="ＭＳ Ｐゴシック" panose="020B0600070205080204" pitchFamily="34" charset="-128"/>
              </a:rPr>
              <a:pPr eaLnBrk="1" hangingPunct="1"/>
              <a:t>146</a:t>
            </a:fld>
            <a:endParaRPr lang="en-GB" altLang="nb-NO" sz="1200">
              <a:latin typeface="Times New Roman" panose="02020603050405020304" pitchFamily="18" charset="0"/>
              <a:ea typeface="ＭＳ Ｐゴシック" panose="020B0600070205080204" pitchFamily="34" charset="-128"/>
            </a:endParaRPr>
          </a:p>
        </p:txBody>
      </p:sp>
      <p:sp>
        <p:nvSpPr>
          <p:cNvPr id="146434" name="Rectangle 2">
            <a:extLst>
              <a:ext uri="{FF2B5EF4-FFF2-40B4-BE49-F238E27FC236}">
                <a16:creationId xmlns:a16="http://schemas.microsoft.com/office/drawing/2014/main" id="{E12F1645-0124-F742-9053-1E127D11ABC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Rectangle 3">
            <a:extLst>
              <a:ext uri="{FF2B5EF4-FFF2-40B4-BE49-F238E27FC236}">
                <a16:creationId xmlns:a16="http://schemas.microsoft.com/office/drawing/2014/main" id="{30672F3E-DA4F-D74A-B4FF-84D3687C96A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nb-NO">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a:extLst>
              <a:ext uri="{FF2B5EF4-FFF2-40B4-BE49-F238E27FC236}">
                <a16:creationId xmlns:a16="http://schemas.microsoft.com/office/drawing/2014/main" id="{6BE4DC51-5F27-EC45-878C-B368492088C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fld id="{A5EAFBDB-17EF-A14B-B4BC-9861671A194B}" type="slidenum">
              <a:rPr lang="en-GB" altLang="nb-NO" sz="1200">
                <a:latin typeface="Times New Roman" panose="02020603050405020304" pitchFamily="18" charset="0"/>
                <a:ea typeface="ＭＳ Ｐゴシック" panose="020B0600070205080204" pitchFamily="34" charset="-128"/>
              </a:rPr>
              <a:pPr eaLnBrk="1" hangingPunct="1"/>
              <a:t>147</a:t>
            </a:fld>
            <a:endParaRPr lang="en-GB" altLang="nb-NO" sz="1200">
              <a:latin typeface="Times New Roman" panose="02020603050405020304" pitchFamily="18" charset="0"/>
              <a:ea typeface="ＭＳ Ｐゴシック" panose="020B0600070205080204" pitchFamily="34" charset="-128"/>
            </a:endParaRPr>
          </a:p>
        </p:txBody>
      </p:sp>
      <p:sp>
        <p:nvSpPr>
          <p:cNvPr id="148482" name="Rectangle 2">
            <a:extLst>
              <a:ext uri="{FF2B5EF4-FFF2-40B4-BE49-F238E27FC236}">
                <a16:creationId xmlns:a16="http://schemas.microsoft.com/office/drawing/2014/main" id="{07597D54-83A3-3444-8425-896A8B5142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Rectangle 3">
            <a:extLst>
              <a:ext uri="{FF2B5EF4-FFF2-40B4-BE49-F238E27FC236}">
                <a16:creationId xmlns:a16="http://schemas.microsoft.com/office/drawing/2014/main" id="{BD288FCB-D1E5-E845-9CA8-10ABDCCC49A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nb-NO">
              <a:latin typeface="Times New Roman" panose="02020603050405020304" pitchFamily="18" charset="0"/>
              <a:ea typeface="ＭＳ Ｐゴシック" panose="020B0600070205080204" pitchFamily="34" charset="-128"/>
            </a:endParaRPr>
          </a:p>
          <a:p>
            <a:pPr eaLnBrk="1" hangingPunct="1"/>
            <a:endParaRPr lang="en-GB" altLang="nb-NO">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a:extLst>
              <a:ext uri="{FF2B5EF4-FFF2-40B4-BE49-F238E27FC236}">
                <a16:creationId xmlns:a16="http://schemas.microsoft.com/office/drawing/2014/main" id="{A6134FE8-87CA-9F4B-A996-431AC7DB6F6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fld id="{C1EEAB36-2118-D641-A7F5-DFD268742B93}" type="slidenum">
              <a:rPr lang="en-GB" altLang="nb-NO" sz="1200">
                <a:latin typeface="Times New Roman" panose="02020603050405020304" pitchFamily="18" charset="0"/>
                <a:ea typeface="ＭＳ Ｐゴシック" panose="020B0600070205080204" pitchFamily="34" charset="-128"/>
              </a:rPr>
              <a:pPr eaLnBrk="1" hangingPunct="1"/>
              <a:t>148</a:t>
            </a:fld>
            <a:endParaRPr lang="en-GB" altLang="nb-NO" sz="1200">
              <a:latin typeface="Times New Roman" panose="02020603050405020304" pitchFamily="18" charset="0"/>
              <a:ea typeface="ＭＳ Ｐゴシック" panose="020B0600070205080204" pitchFamily="34" charset="-128"/>
            </a:endParaRPr>
          </a:p>
        </p:txBody>
      </p:sp>
      <p:sp>
        <p:nvSpPr>
          <p:cNvPr id="150530" name="Rectangle 2">
            <a:extLst>
              <a:ext uri="{FF2B5EF4-FFF2-40B4-BE49-F238E27FC236}">
                <a16:creationId xmlns:a16="http://schemas.microsoft.com/office/drawing/2014/main" id="{59089BC5-1C67-6740-9353-04EE59DD7E5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Rectangle 3">
            <a:extLst>
              <a:ext uri="{FF2B5EF4-FFF2-40B4-BE49-F238E27FC236}">
                <a16:creationId xmlns:a16="http://schemas.microsoft.com/office/drawing/2014/main" id="{4E2DB589-C8B0-B844-9489-148A5630C8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nb-NO">
              <a:latin typeface="Times New Roman" panose="02020603050405020304" pitchFamily="18" charset="0"/>
              <a:ea typeface="ＭＳ Ｐゴシック" panose="020B0600070205080204" pitchFamily="34" charset="-128"/>
            </a:endParaRPr>
          </a:p>
          <a:p>
            <a:pPr eaLnBrk="1" hangingPunct="1"/>
            <a:endParaRPr lang="en-GB" altLang="nb-NO">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a:extLst>
              <a:ext uri="{FF2B5EF4-FFF2-40B4-BE49-F238E27FC236}">
                <a16:creationId xmlns:a16="http://schemas.microsoft.com/office/drawing/2014/main" id="{CCCA948B-D732-C04C-A44E-25C4FE1366D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fld id="{AA358A98-8AC7-ED4B-AED3-1EA1E32FFE1E}" type="slidenum">
              <a:rPr lang="en-GB" altLang="nb-NO" sz="1200">
                <a:latin typeface="Times New Roman" panose="02020603050405020304" pitchFamily="18" charset="0"/>
                <a:ea typeface="ＭＳ Ｐゴシック" panose="020B0600070205080204" pitchFamily="34" charset="-128"/>
              </a:rPr>
              <a:pPr eaLnBrk="1" hangingPunct="1"/>
              <a:t>149</a:t>
            </a:fld>
            <a:endParaRPr lang="en-GB" altLang="nb-NO" sz="1200">
              <a:latin typeface="Times New Roman" panose="02020603050405020304" pitchFamily="18" charset="0"/>
              <a:ea typeface="ＭＳ Ｐゴシック" panose="020B0600070205080204" pitchFamily="34" charset="-128"/>
            </a:endParaRPr>
          </a:p>
        </p:txBody>
      </p:sp>
      <p:sp>
        <p:nvSpPr>
          <p:cNvPr id="152578" name="Rectangle 2">
            <a:extLst>
              <a:ext uri="{FF2B5EF4-FFF2-40B4-BE49-F238E27FC236}">
                <a16:creationId xmlns:a16="http://schemas.microsoft.com/office/drawing/2014/main" id="{3BBCC52A-31D2-A84D-8763-3872382C51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Rectangle 3">
            <a:extLst>
              <a:ext uri="{FF2B5EF4-FFF2-40B4-BE49-F238E27FC236}">
                <a16:creationId xmlns:a16="http://schemas.microsoft.com/office/drawing/2014/main" id="{64512887-413A-8341-9FCB-E52806CD4AA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nb-NO">
              <a:latin typeface="Times New Roman" panose="02020603050405020304" pitchFamily="18" charset="0"/>
              <a:ea typeface="ＭＳ Ｐゴシック" panose="020B0600070205080204" pitchFamily="34" charset="-128"/>
            </a:endParaRPr>
          </a:p>
          <a:p>
            <a:pPr eaLnBrk="1" hangingPunct="1"/>
            <a:endParaRPr lang="en-GB" altLang="nb-NO">
              <a:latin typeface="Times New Roman" panose="02020603050405020304" pitchFamily="18"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1">
            <a:extLst>
              <a:ext uri="{FF2B5EF4-FFF2-40B4-BE49-F238E27FC236}">
                <a16:creationId xmlns:a16="http://schemas.microsoft.com/office/drawing/2014/main" id="{FA963A2F-8D4E-EA47-9E75-E3270D0710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a:extLst>
              <a:ext uri="{FF2B5EF4-FFF2-40B4-BE49-F238E27FC236}">
                <a16:creationId xmlns:a16="http://schemas.microsoft.com/office/drawing/2014/main" id="{85E96887-9894-E449-B44B-EB02BCB22DA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2">
            <a:extLst>
              <a:ext uri="{FF2B5EF4-FFF2-40B4-BE49-F238E27FC236}">
                <a16:creationId xmlns:a16="http://schemas.microsoft.com/office/drawing/2014/main" id="{16BBD9B7-6665-174F-B629-643C69D3668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3">
            <a:extLst>
              <a:ext uri="{FF2B5EF4-FFF2-40B4-BE49-F238E27FC236}">
                <a16:creationId xmlns:a16="http://schemas.microsoft.com/office/drawing/2014/main" id="{223B3A3C-BEA5-DF45-8F95-F495F937C9C3}"/>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4">
            <a:extLst>
              <a:ext uri="{FF2B5EF4-FFF2-40B4-BE49-F238E27FC236}">
                <a16:creationId xmlns:a16="http://schemas.microsoft.com/office/drawing/2014/main" id="{8FC11576-47F8-9745-89BF-BE3D7D365346}"/>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6">
            <a:extLst>
              <a:ext uri="{FF2B5EF4-FFF2-40B4-BE49-F238E27FC236}">
                <a16:creationId xmlns:a16="http://schemas.microsoft.com/office/drawing/2014/main" id="{F301F145-F885-D54D-B3DB-355969200DF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a:extLst>
              <a:ext uri="{FF2B5EF4-FFF2-40B4-BE49-F238E27FC236}">
                <a16:creationId xmlns:a16="http://schemas.microsoft.com/office/drawing/2014/main" id="{53C5FDB8-7D33-6941-A692-D75728C79290}"/>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8">
            <a:extLst>
              <a:ext uri="{FF2B5EF4-FFF2-40B4-BE49-F238E27FC236}">
                <a16:creationId xmlns:a16="http://schemas.microsoft.com/office/drawing/2014/main" id="{0BAA132B-48C3-7944-A2F7-888ECC75D7A7}"/>
              </a:ext>
            </a:extLst>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
            <a:extLst>
              <a:ext uri="{FF2B5EF4-FFF2-40B4-BE49-F238E27FC236}">
                <a16:creationId xmlns:a16="http://schemas.microsoft.com/office/drawing/2014/main" id="{9AE5F978-AF55-3B44-AE97-3199862BA089}"/>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nb-NO"/>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baseline="0">
                <a:latin typeface="Arial"/>
                <a:cs typeface="Arial"/>
              </a:defRPr>
            </a:lvl1pPr>
          </a:lstStyle>
          <a:p>
            <a:r>
              <a:rPr lang="nb-NO"/>
              <a:t>Click to edit Master subtitle style</a:t>
            </a:r>
            <a:endParaRPr lang="en-US" dirty="0"/>
          </a:p>
        </p:txBody>
      </p:sp>
    </p:spTree>
    <p:extLst>
      <p:ext uri="{BB962C8B-B14F-4D97-AF65-F5344CB8AC3E}">
        <p14:creationId xmlns:p14="http://schemas.microsoft.com/office/powerpoint/2010/main" val="620446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3911262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Click to edit Master text styles</a:t>
            </a:r>
          </a:p>
        </p:txBody>
      </p:sp>
    </p:spTree>
    <p:extLst>
      <p:ext uri="{BB962C8B-B14F-4D97-AF65-F5344CB8AC3E}">
        <p14:creationId xmlns:p14="http://schemas.microsoft.com/office/powerpoint/2010/main" val="670273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3716865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252369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Tree>
    <p:extLst>
      <p:ext uri="{BB962C8B-B14F-4D97-AF65-F5344CB8AC3E}">
        <p14:creationId xmlns:p14="http://schemas.microsoft.com/office/powerpoint/2010/main" val="1923348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6671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Tree>
    <p:extLst>
      <p:ext uri="{BB962C8B-B14F-4D97-AF65-F5344CB8AC3E}">
        <p14:creationId xmlns:p14="http://schemas.microsoft.com/office/powerpoint/2010/main" val="1856720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Tree>
    <p:extLst>
      <p:ext uri="{BB962C8B-B14F-4D97-AF65-F5344CB8AC3E}">
        <p14:creationId xmlns:p14="http://schemas.microsoft.com/office/powerpoint/2010/main" val="256041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1890586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a:t>Click to edit Master title style</a:t>
            </a:r>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32108583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GB"/>
          </a:p>
        </p:txBody>
      </p:sp>
      <p:sp>
        <p:nvSpPr>
          <p:cNvPr id="3" name="Footer Placeholder 2">
            <a:extLst>
              <a:ext uri="{FF2B5EF4-FFF2-40B4-BE49-F238E27FC236}">
                <a16:creationId xmlns:a16="http://schemas.microsoft.com/office/drawing/2014/main" id="{82220A9B-098C-2C45-B754-08D8906BC747}"/>
              </a:ext>
            </a:extLst>
          </p:cNvPr>
          <p:cNvSpPr>
            <a:spLocks noGrp="1"/>
          </p:cNvSpPr>
          <p:nvPr>
            <p:ph type="ftr" sz="quarter" idx="10"/>
          </p:nvPr>
        </p:nvSpPr>
        <p:spPr>
          <a:xfrm>
            <a:off x="3124200" y="6245225"/>
            <a:ext cx="2895600" cy="476250"/>
          </a:xfrm>
        </p:spPr>
        <p:txBody>
          <a:bodyPr/>
          <a:lstStyle>
            <a:lvl1pPr>
              <a:defRPr/>
            </a:lvl1pPr>
          </a:lstStyle>
          <a:p>
            <a:pPr>
              <a:defRPr/>
            </a:pPr>
            <a:endParaRPr lang="nb-NO"/>
          </a:p>
        </p:txBody>
      </p:sp>
      <p:sp>
        <p:nvSpPr>
          <p:cNvPr id="4" name="Slide Number Placeholder 3">
            <a:extLst>
              <a:ext uri="{FF2B5EF4-FFF2-40B4-BE49-F238E27FC236}">
                <a16:creationId xmlns:a16="http://schemas.microsoft.com/office/drawing/2014/main" id="{8449FDA9-6355-AD40-80AF-55BF4A7B16BB}"/>
              </a:ext>
            </a:extLst>
          </p:cNvPr>
          <p:cNvSpPr>
            <a:spLocks noGrp="1"/>
          </p:cNvSpPr>
          <p:nvPr>
            <p:ph type="sldNum" sz="quarter" idx="11"/>
          </p:nvPr>
        </p:nvSpPr>
        <p:spPr>
          <a:xfrm>
            <a:off x="6553200" y="6245225"/>
            <a:ext cx="2133600" cy="476250"/>
          </a:xfrm>
        </p:spPr>
        <p:txBody>
          <a:bodyPr/>
          <a:lstStyle>
            <a:lvl1pPr>
              <a:defRPr/>
            </a:lvl1pPr>
          </a:lstStyle>
          <a:p>
            <a:fld id="{4E825886-02C3-2841-8A86-FA672352FB1E}" type="slidenum">
              <a:rPr lang="nb-NO" altLang="nb-NO"/>
              <a:pPr/>
              <a:t>‹#›</a:t>
            </a:fld>
            <a:endParaRPr lang="nb-NO" altLang="nb-NO"/>
          </a:p>
        </p:txBody>
      </p:sp>
    </p:spTree>
    <p:extLst>
      <p:ext uri="{BB962C8B-B14F-4D97-AF65-F5344CB8AC3E}">
        <p14:creationId xmlns:p14="http://schemas.microsoft.com/office/powerpoint/2010/main" val="3646118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8013" cy="1143000"/>
          </a:xfrm>
        </p:spPr>
        <p:txBody>
          <a:bodyPr/>
          <a:lstStyle/>
          <a:p>
            <a:r>
              <a:rPr lang="nb-NO"/>
              <a:t>Click to edit Master title style</a:t>
            </a:r>
            <a:endParaRPr lang="en-GB"/>
          </a:p>
        </p:txBody>
      </p:sp>
      <p:sp>
        <p:nvSpPr>
          <p:cNvPr id="3" name="Text Placeholder 2"/>
          <p:cNvSpPr>
            <a:spLocks noGrp="1"/>
          </p:cNvSpPr>
          <p:nvPr>
            <p:ph type="body" sz="half" idx="1"/>
          </p:nvPr>
        </p:nvSpPr>
        <p:spPr>
          <a:xfrm>
            <a:off x="457200" y="1604963"/>
            <a:ext cx="4037013" cy="4524375"/>
          </a:xfrm>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GB"/>
          </a:p>
        </p:txBody>
      </p:sp>
      <p:sp>
        <p:nvSpPr>
          <p:cNvPr id="4" name="Chart Placeholder 3"/>
          <p:cNvSpPr>
            <a:spLocks noGrp="1"/>
          </p:cNvSpPr>
          <p:nvPr>
            <p:ph type="chart" sz="half" idx="2"/>
          </p:nvPr>
        </p:nvSpPr>
        <p:spPr>
          <a:xfrm>
            <a:off x="4646613" y="1604963"/>
            <a:ext cx="4038600" cy="4524375"/>
          </a:xfrm>
        </p:spPr>
        <p:txBody>
          <a:bodyPr/>
          <a:lstStyle/>
          <a:p>
            <a:pPr lvl="0"/>
            <a:endParaRPr lang="en-GB" noProof="0"/>
          </a:p>
        </p:txBody>
      </p:sp>
      <p:sp>
        <p:nvSpPr>
          <p:cNvPr id="5" name="Date Placeholder 4">
            <a:extLst>
              <a:ext uri="{FF2B5EF4-FFF2-40B4-BE49-F238E27FC236}">
                <a16:creationId xmlns:a16="http://schemas.microsoft.com/office/drawing/2014/main" id="{C032CC33-F3B5-6240-9F88-276204A9348F}"/>
              </a:ext>
            </a:extLst>
          </p:cNvPr>
          <p:cNvSpPr>
            <a:spLocks noGrp="1"/>
          </p:cNvSpPr>
          <p:nvPr>
            <p:ph type="dt" idx="10"/>
          </p:nvPr>
        </p:nvSpPr>
        <p:spPr>
          <a:xfrm>
            <a:off x="457200" y="6245225"/>
            <a:ext cx="2132013" cy="474663"/>
          </a:xfrm>
        </p:spPr>
        <p:txBody>
          <a:bodyPr rtlCol="0"/>
          <a:lstStyle>
            <a:lvl1pPr>
              <a:defRPr>
                <a:solidFill>
                  <a:schemeClr val="tx1">
                    <a:tint val="75000"/>
                  </a:schemeClr>
                </a:solidFill>
              </a:defRPr>
            </a:lvl1pPr>
          </a:lstStyle>
          <a:p>
            <a:pPr>
              <a:defRPr/>
            </a:pPr>
            <a:r>
              <a:rPr lang="nb-NO"/>
              <a:t>FYS4250</a:t>
            </a:r>
          </a:p>
        </p:txBody>
      </p:sp>
      <p:sp>
        <p:nvSpPr>
          <p:cNvPr id="6" name="Footer Placeholder 5">
            <a:extLst>
              <a:ext uri="{FF2B5EF4-FFF2-40B4-BE49-F238E27FC236}">
                <a16:creationId xmlns:a16="http://schemas.microsoft.com/office/drawing/2014/main" id="{F23617FF-ADC1-3D4A-94AE-7E7E420167E5}"/>
              </a:ext>
            </a:extLst>
          </p:cNvPr>
          <p:cNvSpPr>
            <a:spLocks noGrp="1"/>
          </p:cNvSpPr>
          <p:nvPr>
            <p:ph type="ftr" idx="11"/>
          </p:nvPr>
        </p:nvSpPr>
        <p:spPr>
          <a:xfrm>
            <a:off x="3124200" y="6245225"/>
            <a:ext cx="2894013" cy="641350"/>
          </a:xfrm>
        </p:spPr>
        <p:txBody>
          <a:bodyPr/>
          <a:lstStyle>
            <a:lvl1pPr>
              <a:defRPr/>
            </a:lvl1pPr>
          </a:lstStyle>
          <a:p>
            <a:pPr>
              <a:defRPr/>
            </a:pPr>
            <a:r>
              <a:rPr lang="nb-NO"/>
              <a:t>Fysisk institutt - Rikshospitalet</a:t>
            </a:r>
          </a:p>
        </p:txBody>
      </p:sp>
      <p:sp>
        <p:nvSpPr>
          <p:cNvPr id="7" name="Slide Number Placeholder 6">
            <a:extLst>
              <a:ext uri="{FF2B5EF4-FFF2-40B4-BE49-F238E27FC236}">
                <a16:creationId xmlns:a16="http://schemas.microsoft.com/office/drawing/2014/main" id="{3ACF782E-4F14-E943-AF19-CEEA127571B8}"/>
              </a:ext>
            </a:extLst>
          </p:cNvPr>
          <p:cNvSpPr>
            <a:spLocks noGrp="1"/>
          </p:cNvSpPr>
          <p:nvPr>
            <p:ph type="sldNum" idx="12"/>
          </p:nvPr>
        </p:nvSpPr>
        <p:spPr>
          <a:xfrm>
            <a:off x="6553200" y="6245225"/>
            <a:ext cx="2132013" cy="474663"/>
          </a:xfrm>
        </p:spPr>
        <p:txBody>
          <a:bodyPr/>
          <a:lstStyle>
            <a:lvl1pPr>
              <a:defRPr/>
            </a:lvl1pPr>
          </a:lstStyle>
          <a:p>
            <a:pPr>
              <a:defRPr/>
            </a:pPr>
            <a:fld id="{D94BFC46-284F-244B-8E3D-BB91404E236C}" type="slidenum">
              <a:rPr lang="nb-NO" altLang="x-none"/>
              <a:pPr>
                <a:defRPr/>
              </a:pPr>
              <a:t>‹#›</a:t>
            </a:fld>
            <a:endParaRPr lang="nb-NO" altLang="x-none"/>
          </a:p>
        </p:txBody>
      </p:sp>
    </p:spTree>
    <p:extLst>
      <p:ext uri="{BB962C8B-B14F-4D97-AF65-F5344CB8AC3E}">
        <p14:creationId xmlns:p14="http://schemas.microsoft.com/office/powerpoint/2010/main" val="2669529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a:extLst>
              <a:ext uri="{FF2B5EF4-FFF2-40B4-BE49-F238E27FC236}">
                <a16:creationId xmlns:a16="http://schemas.microsoft.com/office/drawing/2014/main" id="{3DC71514-291A-384B-961E-62B42519401D}"/>
              </a:ext>
            </a:extLst>
          </p:cNvPr>
          <p:cNvSpPr>
            <a:spLocks noGrp="1" noChangeArrowheads="1"/>
          </p:cNvSpPr>
          <p:nvPr>
            <p:ph type="title"/>
          </p:nvPr>
        </p:nvSpPr>
        <p:spPr bwMode="auto">
          <a:xfrm>
            <a:off x="990600" y="8382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b-NO"/>
              <a:t>Click to edit Master title style</a:t>
            </a:r>
          </a:p>
        </p:txBody>
      </p:sp>
      <p:sp>
        <p:nvSpPr>
          <p:cNvPr id="1027" name="Rectangle 8">
            <a:extLst>
              <a:ext uri="{FF2B5EF4-FFF2-40B4-BE49-F238E27FC236}">
                <a16:creationId xmlns:a16="http://schemas.microsoft.com/office/drawing/2014/main" id="{D5F60536-2791-AB4C-A9F4-6B18B59DACCD}"/>
              </a:ext>
            </a:extLst>
          </p:cNvPr>
          <p:cNvSpPr>
            <a:spLocks noGrp="1" noChangeArrowheads="1"/>
          </p:cNvSpPr>
          <p:nvPr>
            <p:ph type="body" idx="1"/>
          </p:nvPr>
        </p:nvSpPr>
        <p:spPr bwMode="auto">
          <a:xfrm>
            <a:off x="990600" y="1981200"/>
            <a:ext cx="7696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b-NO"/>
              <a:t>Click to 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8" name="Footer Placeholder 7">
            <a:extLst>
              <a:ext uri="{FF2B5EF4-FFF2-40B4-BE49-F238E27FC236}">
                <a16:creationId xmlns:a16="http://schemas.microsoft.com/office/drawing/2014/main" id="{00F22ABC-FC0D-1E44-9D55-CFB1D37B3F8F}"/>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800">
                <a:solidFill>
                  <a:schemeClr val="tx1">
                    <a:tint val="75000"/>
                  </a:schemeClr>
                </a:solidFill>
                <a:latin typeface="Arial" charset="0"/>
                <a:ea typeface="ヒラギノ角ゴ Pro W3" charset="-128"/>
                <a:cs typeface="ヒラギノ角ゴ Pro W3" charset="-128"/>
              </a:defRPr>
            </a:lvl1pPr>
          </a:lstStyle>
          <a:p>
            <a:pPr>
              <a:defRPr/>
            </a:pPr>
            <a:endParaRPr lang="nb-NO"/>
          </a:p>
        </p:txBody>
      </p:sp>
      <p:sp>
        <p:nvSpPr>
          <p:cNvPr id="9" name="Slide Number Placeholder 8">
            <a:extLst>
              <a:ext uri="{FF2B5EF4-FFF2-40B4-BE49-F238E27FC236}">
                <a16:creationId xmlns:a16="http://schemas.microsoft.com/office/drawing/2014/main" id="{A0111455-9A46-C742-B00E-06187280E893}"/>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800">
                <a:solidFill>
                  <a:srgbClr val="898989"/>
                </a:solidFill>
              </a:defRPr>
            </a:lvl1pPr>
          </a:lstStyle>
          <a:p>
            <a:fld id="{E13AA7CC-8B7F-2542-8A83-263BF3A36319}" type="slidenum">
              <a:rPr lang="nb-NO" altLang="nb-NO"/>
              <a:pPr/>
              <a:t>‹#›</a:t>
            </a:fld>
            <a:endParaRPr lang="nb-NO" altLang="nb-NO"/>
          </a:p>
        </p:txBody>
      </p:sp>
      <p:sp>
        <p:nvSpPr>
          <p:cNvPr id="10" name="Date Placeholder 9">
            <a:extLst>
              <a:ext uri="{FF2B5EF4-FFF2-40B4-BE49-F238E27FC236}">
                <a16:creationId xmlns:a16="http://schemas.microsoft.com/office/drawing/2014/main" id="{FB9FCCBF-BEEB-5646-9D94-770BB75A8937}"/>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0" hangingPunct="0">
              <a:defRPr sz="800">
                <a:solidFill>
                  <a:srgbClr val="898989"/>
                </a:solidFill>
              </a:defRPr>
            </a:lvl1pPr>
          </a:lstStyle>
          <a:p>
            <a:fld id="{14F8C56A-DA4A-2444-B16F-E8E5C2FD5218}" type="datetime1">
              <a:rPr lang="nb-NO" altLang="nb-NO"/>
              <a:pPr/>
              <a:t>27.09.2024</a:t>
            </a:fld>
            <a:endParaRPr lang="nb-NO" altLang="nb-NO"/>
          </a:p>
        </p:txBody>
      </p:sp>
      <p:pic>
        <p:nvPicPr>
          <p:cNvPr id="1031" name="Picture 11">
            <a:extLst>
              <a:ext uri="{FF2B5EF4-FFF2-40B4-BE49-F238E27FC236}">
                <a16:creationId xmlns:a16="http://schemas.microsoft.com/office/drawing/2014/main" id="{C6078C28-E9DD-8D41-8429-55579C00A709}"/>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04800" y="228600"/>
            <a:ext cx="26035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04" r:id="rId1"/>
    <p:sldLayoutId id="2147484505" r:id="rId2"/>
    <p:sldLayoutId id="2147484506" r:id="rId3"/>
    <p:sldLayoutId id="2147484507" r:id="rId4"/>
    <p:sldLayoutId id="2147484508" r:id="rId5"/>
    <p:sldLayoutId id="2147484509" r:id="rId6"/>
    <p:sldLayoutId id="2147484510" r:id="rId7"/>
    <p:sldLayoutId id="2147484511" r:id="rId8"/>
    <p:sldLayoutId id="2147484512" r:id="rId9"/>
    <p:sldLayoutId id="2147484513" r:id="rId10"/>
    <p:sldLayoutId id="2147484514" r:id="rId11"/>
    <p:sldLayoutId id="2147484515" r:id="rId12"/>
    <p:sldLayoutId id="2147484516" r:id="rId13"/>
  </p:sldLayoutIdLst>
  <p:hf sldNum="0" hdr="0" ftr="0" dt="0"/>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image" Target="../media/image34.tiff"/><Relationship Id="rId1" Type="http://schemas.openxmlformats.org/officeDocument/2006/relationships/slideLayout" Target="../slideLayouts/slideLayout2.xml"/><Relationship Id="rId4" Type="http://schemas.openxmlformats.org/officeDocument/2006/relationships/image" Target="../media/image36.tiff"/></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3.tiff"/></Relationships>
</file>

<file path=ppt/slides/_rels/slide4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8.tiff"/><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3.tiff"/><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4.tiff"/></Relationships>
</file>

<file path=ppt/slides/_rels/slide5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6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microsoft.com/office/2007/relationships/hdphoto" Target="../media/hdphoto3.wdp"/></Relationships>
</file>

<file path=ppt/slides/_rels/slide65.xml.rels><?xml version="1.0" encoding="UTF-8" standalone="yes"?>
<Relationships xmlns="http://schemas.openxmlformats.org/package/2006/relationships"><Relationship Id="rId3" Type="http://schemas.openxmlformats.org/officeDocument/2006/relationships/image" Target="../media/image72.tiff"/><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73.tiff"/></Relationships>
</file>

<file path=ppt/slides/_rels/slide6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microsoft.com/office/2007/relationships/hdphoto" Target="../media/hdphoto4.wdp"/></Relationships>
</file>

<file path=ppt/slides/_rels/slide7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microsoft.com/office/2007/relationships/hdphoto" Target="../media/hdphoto5.wdp"/></Relationships>
</file>

<file path=ppt/slides/_rels/slide7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9.xml"/><Relationship Id="rId1" Type="http://schemas.openxmlformats.org/officeDocument/2006/relationships/slideLayout" Target="../slideLayouts/slideLayout4.xml"/><Relationship Id="rId5" Type="http://schemas.openxmlformats.org/officeDocument/2006/relationships/image" Target="../media/image86.emf"/><Relationship Id="rId4" Type="http://schemas.openxmlformats.org/officeDocument/2006/relationships/oleObject" Target="../embeddings/oleObject1.bin"/></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notesSlide" Target="../notesSlides/notesSlide71.xml"/><Relationship Id="rId1" Type="http://schemas.openxmlformats.org/officeDocument/2006/relationships/slideLayout" Target="../slideLayouts/slideLayout6.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 Id="rId9" Type="http://schemas.openxmlformats.org/officeDocument/2006/relationships/image" Target="../media/image118.jpeg"/></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134.emf"/></Relationships>
</file>

<file path=ppt/slides/_rels/slide128.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84.xml"/><Relationship Id="rId1" Type="http://schemas.openxmlformats.org/officeDocument/2006/relationships/slideLayout" Target="../slideLayouts/slideLayout4.xml"/><Relationship Id="rId5" Type="http://schemas.openxmlformats.org/officeDocument/2006/relationships/image" Target="../media/image136.emf"/><Relationship Id="rId4" Type="http://schemas.openxmlformats.org/officeDocument/2006/relationships/oleObject" Target="../embeddings/oleObject3.bin"/></Relationships>
</file>

<file path=ppt/slides/_rels/slide129.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88.xml"/><Relationship Id="rId1" Type="http://schemas.openxmlformats.org/officeDocument/2006/relationships/slideLayout" Target="../slideLayouts/slideLayout2.xml"/><Relationship Id="rId5" Type="http://schemas.openxmlformats.org/officeDocument/2006/relationships/image" Target="../media/image143.png"/><Relationship Id="rId4" Type="http://schemas.openxmlformats.org/officeDocument/2006/relationships/image" Target="../media/image142.png"/></Relationships>
</file>

<file path=ppt/slides/_rels/slide134.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91.xml"/><Relationship Id="rId1" Type="http://schemas.openxmlformats.org/officeDocument/2006/relationships/slideLayout" Target="../slideLayouts/slideLayout1.xml"/><Relationship Id="rId5" Type="http://schemas.openxmlformats.org/officeDocument/2006/relationships/image" Target="../media/image148.emf"/><Relationship Id="rId4" Type="http://schemas.openxmlformats.org/officeDocument/2006/relationships/oleObject" Target="../embeddings/oleObject4.bin"/></Relationships>
</file>

<file path=ppt/slides/_rels/slide139.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92.xml"/><Relationship Id="rId1" Type="http://schemas.openxmlformats.org/officeDocument/2006/relationships/slideLayout" Target="../slideLayouts/slideLayout2.xml"/><Relationship Id="rId5" Type="http://schemas.openxmlformats.org/officeDocument/2006/relationships/image" Target="../media/image150.emf"/><Relationship Id="rId4" Type="http://schemas.openxmlformats.org/officeDocument/2006/relationships/oleObject" Target="../embeddings/oleObject5.bin"/></Relationships>
</file>

<file path=ppt/slides/_rels/slide140.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153.jpeg"/></Relationships>
</file>

<file path=ppt/slides/_rels/slide142.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96.xml"/><Relationship Id="rId1" Type="http://schemas.openxmlformats.org/officeDocument/2006/relationships/slideLayout" Target="../slideLayouts/slideLayout7.xml"/><Relationship Id="rId5" Type="http://schemas.openxmlformats.org/officeDocument/2006/relationships/image" Target="../media/image161.jpeg"/><Relationship Id="rId4" Type="http://schemas.openxmlformats.org/officeDocument/2006/relationships/image" Target="../media/image160.jpeg"/></Relationships>
</file>

<file path=ppt/slides/_rels/slide148.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163.jpeg"/></Relationships>
</file>

<file path=ppt/slides/_rels/slide149.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5">
            <a:extLst>
              <a:ext uri="{FF2B5EF4-FFF2-40B4-BE49-F238E27FC236}">
                <a16:creationId xmlns:a16="http://schemas.microsoft.com/office/drawing/2014/main" id="{A37FBB6B-57FA-4348-BC56-5D0DFE88FB2B}"/>
              </a:ext>
            </a:extLst>
          </p:cNvPr>
          <p:cNvSpPr>
            <a:spLocks noGrp="1"/>
          </p:cNvSpPr>
          <p:nvPr>
            <p:ph type="ctrTitle" sz="quarter"/>
          </p:nvPr>
        </p:nvSpPr>
        <p:spPr>
          <a:xfrm>
            <a:off x="1295400" y="1463675"/>
            <a:ext cx="6934200" cy="2025650"/>
          </a:xfrm>
        </p:spPr>
        <p:txBody>
          <a:bodyPr/>
          <a:lstStyle/>
          <a:p>
            <a:pPr eaLnBrk="1" hangingPunct="1"/>
            <a:r>
              <a:rPr lang="nb-NO" altLang="nb-NO" sz="7200"/>
              <a:t>FYS</a:t>
            </a:r>
            <a:r>
              <a:rPr lang="nb-NO" altLang="nb-NO" sz="6600"/>
              <a:t> </a:t>
            </a:r>
            <a:r>
              <a:rPr lang="nb-NO" altLang="nb-NO" sz="7200"/>
              <a:t>4250</a:t>
            </a:r>
          </a:p>
        </p:txBody>
      </p:sp>
      <p:sp>
        <p:nvSpPr>
          <p:cNvPr id="7170" name="Subtitle 6">
            <a:extLst>
              <a:ext uri="{FF2B5EF4-FFF2-40B4-BE49-F238E27FC236}">
                <a16:creationId xmlns:a16="http://schemas.microsoft.com/office/drawing/2014/main" id="{82F7F553-6B6F-6F46-99EB-07632A9915A6}"/>
              </a:ext>
            </a:extLst>
          </p:cNvPr>
          <p:cNvSpPr>
            <a:spLocks noGrp="1"/>
          </p:cNvSpPr>
          <p:nvPr>
            <p:ph type="subTitle" sz="quarter" idx="1"/>
          </p:nvPr>
        </p:nvSpPr>
        <p:spPr>
          <a:xfrm>
            <a:off x="1295400" y="3379788"/>
            <a:ext cx="7315200" cy="1089025"/>
          </a:xfrm>
        </p:spPr>
        <p:txBody>
          <a:bodyPr/>
          <a:lstStyle/>
          <a:p>
            <a:pPr eaLnBrk="1" hangingPunct="1"/>
            <a:r>
              <a:rPr lang="nb-NO" altLang="nb-NO" sz="4400">
                <a:latin typeface="Arial" panose="020B0604020202020204" pitchFamily="34" charset="0"/>
                <a:cs typeface="Arial" panose="020B0604020202020204" pitchFamily="34" charset="0"/>
              </a:rPr>
              <a:t>Repetition part 1-8</a:t>
            </a:r>
            <a:endParaRPr lang="nb-NO" altLang="nb-NO" sz="360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a:extLst>
              <a:ext uri="{FF2B5EF4-FFF2-40B4-BE49-F238E27FC236}">
                <a16:creationId xmlns:a16="http://schemas.microsoft.com/office/drawing/2014/main" id="{0BCFDD3E-6C29-EC43-8F7A-67B2B3393E67}"/>
              </a:ext>
            </a:extLst>
          </p:cNvPr>
          <p:cNvSpPr>
            <a:spLocks noChangeArrowheads="1"/>
          </p:cNvSpPr>
          <p:nvPr/>
        </p:nvSpPr>
        <p:spPr bwMode="auto">
          <a:xfrm>
            <a:off x="914400" y="533400"/>
            <a:ext cx="1323975" cy="274638"/>
          </a:xfrm>
          <a:prstGeom prst="rect">
            <a:avLst/>
          </a:prstGeom>
          <a:noFill/>
          <a:ln>
            <a:noFill/>
          </a:ln>
          <a:effectLst/>
          <a:extLst>
            <a:ext uri="{909E8E84-426E-40dd-AFC4-6F175D3DCCD1}">
              <a14:hiddenFill xmlns:a14="http://schemas.microsoft.com/office/drawing/2010/main" xmlns="">
                <a:solidFill>
                  <a:srgbClr val="00B8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0" tIns="0" rIns="0" bIns="0">
            <a:spAutoFit/>
          </a:bodyPr>
          <a:lstStyle/>
          <a:p>
            <a:pPr>
              <a:defRPr/>
            </a:pPr>
            <a:endParaRPr lang="nb-NO">
              <a:latin typeface="Arial" charset="0"/>
              <a:ea typeface="ヒラギノ角ゴ Pro W3" charset="0"/>
            </a:endParaRPr>
          </a:p>
        </p:txBody>
      </p:sp>
      <p:sp>
        <p:nvSpPr>
          <p:cNvPr id="8194" name="Rectangle 1">
            <a:extLst>
              <a:ext uri="{FF2B5EF4-FFF2-40B4-BE49-F238E27FC236}">
                <a16:creationId xmlns:a16="http://schemas.microsoft.com/office/drawing/2014/main" id="{BBF207EA-609A-1048-BBD3-648A76C66A25}"/>
              </a:ext>
            </a:extLst>
          </p:cNvPr>
          <p:cNvSpPr>
            <a:spLocks noChangeArrowheads="1"/>
          </p:cNvSpPr>
          <p:nvPr/>
        </p:nvSpPr>
        <p:spPr bwMode="auto">
          <a:xfrm>
            <a:off x="900113" y="981075"/>
            <a:ext cx="653415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nb-NO" altLang="nb-NO" b="1">
                <a:latin typeface="Times New Roman" panose="02020603050405020304" pitchFamily="18" charset="0"/>
                <a:ea typeface="ＭＳ Ｐゴシック" panose="020B0600070205080204" pitchFamily="34" charset="-128"/>
              </a:rPr>
              <a:t>Biopotential amplifiers:</a:t>
            </a:r>
          </a:p>
          <a:p>
            <a:pPr eaLnBrk="1" hangingPunct="1">
              <a:buFontTx/>
              <a:buAutoNum type="arabicPeriod"/>
            </a:pPr>
            <a:r>
              <a:rPr lang="nb-NO" altLang="nb-NO">
                <a:latin typeface="Times New Roman" panose="02020603050405020304" pitchFamily="18" charset="0"/>
                <a:ea typeface="ＭＳ Ｐゴシック" panose="020B0600070205080204" pitchFamily="34" charset="-128"/>
              </a:rPr>
              <a:t>High input impedance (avoid loading -&gt; affecting electrode characteristics)</a:t>
            </a:r>
          </a:p>
          <a:p>
            <a:pPr eaLnBrk="1" hangingPunct="1">
              <a:buFontTx/>
              <a:buAutoNum type="arabicPeriod"/>
            </a:pPr>
            <a:endParaRPr lang="nb-NO" altLang="nb-NO">
              <a:latin typeface="Times New Roman" panose="02020603050405020304" pitchFamily="18" charset="0"/>
              <a:ea typeface="ＭＳ Ｐゴシック" panose="020B0600070205080204" pitchFamily="34" charset="-128"/>
            </a:endParaRPr>
          </a:p>
          <a:p>
            <a:pPr eaLnBrk="1" hangingPunct="1">
              <a:buFontTx/>
              <a:buAutoNum type="arabicPeriod"/>
            </a:pPr>
            <a:r>
              <a:rPr lang="nb-NO" altLang="nb-NO">
                <a:latin typeface="Times New Roman" panose="02020603050405020304" pitchFamily="18" charset="0"/>
                <a:ea typeface="ＭＳ Ｐゴシック" panose="020B0600070205080204" pitchFamily="34" charset="-128"/>
              </a:rPr>
              <a:t>Must provide protection of the organism</a:t>
            </a:r>
          </a:p>
          <a:p>
            <a:pPr eaLnBrk="1" hangingPunct="1">
              <a:buFontTx/>
              <a:buAutoNum type="arabicPeriod"/>
            </a:pPr>
            <a:endParaRPr lang="nb-NO" altLang="nb-NO">
              <a:latin typeface="Times New Roman" panose="02020603050405020304" pitchFamily="18" charset="0"/>
              <a:ea typeface="ＭＳ Ｐゴシック" panose="020B0600070205080204" pitchFamily="34" charset="-128"/>
            </a:endParaRPr>
          </a:p>
          <a:p>
            <a:pPr eaLnBrk="1" hangingPunct="1">
              <a:buFontTx/>
              <a:buAutoNum type="arabicPeriod"/>
            </a:pPr>
            <a:r>
              <a:rPr lang="nb-NO" altLang="nb-NO">
                <a:latin typeface="Times New Roman" panose="02020603050405020304" pitchFamily="18" charset="0"/>
                <a:ea typeface="ＭＳ Ｐゴシック" panose="020B0600070205080204" pitchFamily="34" charset="-128"/>
              </a:rPr>
              <a:t> Must operate in that portion of the frequency spectrum in which the biopotentials that they amplify exists (Limit the bandwith to optimise SNRs)</a:t>
            </a:r>
          </a:p>
          <a:p>
            <a:pPr eaLnBrk="1" hangingPunct="1">
              <a:buFontTx/>
              <a:buAutoNum type="arabicPeriod"/>
            </a:pPr>
            <a:endParaRPr lang="nb-NO" altLang="nb-NO">
              <a:latin typeface="Times New Roman" panose="02020603050405020304" pitchFamily="18" charset="0"/>
              <a:ea typeface="ＭＳ Ｐゴシック" panose="020B0600070205080204" pitchFamily="34" charset="-128"/>
            </a:endParaRPr>
          </a:p>
          <a:p>
            <a:pPr eaLnBrk="1" hangingPunct="1">
              <a:buFontTx/>
              <a:buAutoNum type="arabicPeriod"/>
            </a:pPr>
            <a:r>
              <a:rPr lang="nb-NO" altLang="nb-NO">
                <a:latin typeface="Times New Roman" panose="02020603050405020304" pitchFamily="18" charset="0"/>
                <a:ea typeface="ＭＳ Ｐゴシック" panose="020B0600070205080204" pitchFamily="34" charset="-128"/>
              </a:rPr>
              <a:t> High common mode rejection ratio (for differential amplifiers)</a:t>
            </a:r>
          </a:p>
          <a:p>
            <a:pPr eaLnBrk="1" hangingPunct="1">
              <a:buFontTx/>
              <a:buAutoNum type="arabicPeriod"/>
            </a:pPr>
            <a:endParaRPr lang="nb-NO" altLang="nb-NO">
              <a:latin typeface="Times New Roman" panose="02020603050405020304" pitchFamily="18" charset="0"/>
              <a:ea typeface="ＭＳ Ｐゴシック" panose="020B0600070205080204" pitchFamily="34" charset="-128"/>
            </a:endParaRPr>
          </a:p>
          <a:p>
            <a:pPr eaLnBrk="1" hangingPunct="1">
              <a:buFontTx/>
              <a:buAutoNum type="arabicPeriod"/>
            </a:pPr>
            <a:r>
              <a:rPr lang="nb-NO" altLang="nb-NO">
                <a:latin typeface="Times New Roman" panose="02020603050405020304" pitchFamily="18" charset="0"/>
                <a:ea typeface="ＭＳ Ｐゴシック" panose="020B0600070205080204" pitchFamily="34" charset="-128"/>
              </a:rPr>
              <a:t>Quick calibration possible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5">
            <a:extLst>
              <a:ext uri="{FF2B5EF4-FFF2-40B4-BE49-F238E27FC236}">
                <a16:creationId xmlns:a16="http://schemas.microsoft.com/office/drawing/2014/main" id="{2879B8B7-83F0-6744-85CA-4158016F4DD3}"/>
              </a:ext>
            </a:extLst>
          </p:cNvPr>
          <p:cNvSpPr>
            <a:spLocks noGrp="1"/>
          </p:cNvSpPr>
          <p:nvPr>
            <p:ph type="ctrTitle" sz="quarter"/>
          </p:nvPr>
        </p:nvSpPr>
        <p:spPr>
          <a:xfrm>
            <a:off x="1295400" y="1463675"/>
            <a:ext cx="6934200" cy="2025650"/>
          </a:xfrm>
        </p:spPr>
        <p:txBody>
          <a:bodyPr/>
          <a:lstStyle/>
          <a:p>
            <a:pPr eaLnBrk="1" hangingPunct="1"/>
            <a:r>
              <a:rPr lang="nb-NO" altLang="nb-NO" sz="7200"/>
              <a:t>FYS</a:t>
            </a:r>
            <a:r>
              <a:rPr lang="nb-NO" altLang="nb-NO" sz="6600"/>
              <a:t> </a:t>
            </a:r>
            <a:r>
              <a:rPr lang="nb-NO" altLang="nb-NO" sz="7200"/>
              <a:t>4250</a:t>
            </a:r>
          </a:p>
        </p:txBody>
      </p:sp>
      <p:sp>
        <p:nvSpPr>
          <p:cNvPr id="10242" name="Subtitle 6">
            <a:extLst>
              <a:ext uri="{FF2B5EF4-FFF2-40B4-BE49-F238E27FC236}">
                <a16:creationId xmlns:a16="http://schemas.microsoft.com/office/drawing/2014/main" id="{EA09E2E7-BAC4-6748-9C7C-A1E8C015D06D}"/>
              </a:ext>
            </a:extLst>
          </p:cNvPr>
          <p:cNvSpPr>
            <a:spLocks noGrp="1"/>
          </p:cNvSpPr>
          <p:nvPr>
            <p:ph type="subTitle" sz="quarter" idx="1"/>
          </p:nvPr>
        </p:nvSpPr>
        <p:spPr>
          <a:xfrm>
            <a:off x="1295400" y="3379788"/>
            <a:ext cx="7315200" cy="1089025"/>
          </a:xfrm>
        </p:spPr>
        <p:txBody>
          <a:bodyPr/>
          <a:lstStyle/>
          <a:p>
            <a:pPr eaLnBrk="1" hangingPunct="1"/>
            <a:r>
              <a:rPr lang="nb-NO" altLang="nb-NO" sz="4400">
                <a:latin typeface="Arial" panose="020B0604020202020204" pitchFamily="34" charset="0"/>
                <a:cs typeface="Arial" panose="020B0604020202020204" pitchFamily="34" charset="0"/>
              </a:rPr>
              <a:t>Lecture</a:t>
            </a:r>
            <a:r>
              <a:rPr lang="nb-NO" altLang="nb-NO" sz="3600">
                <a:latin typeface="Arial" panose="020B0604020202020204" pitchFamily="34" charset="0"/>
                <a:cs typeface="Arial" panose="020B0604020202020204" pitchFamily="34" charset="0"/>
              </a:rPr>
              <a:t> 1 Highlights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BC008358-6893-D84D-A52C-92613B3CF9A5}"/>
              </a:ext>
            </a:extLst>
          </p:cNvPr>
          <p:cNvSpPr>
            <a:spLocks noGrp="1" noChangeArrowheads="1"/>
          </p:cNvSpPr>
          <p:nvPr>
            <p:ph type="title"/>
          </p:nvPr>
        </p:nvSpPr>
        <p:spPr/>
        <p:txBody>
          <a:bodyPr/>
          <a:lstStyle/>
          <a:p>
            <a:r>
              <a:rPr lang="nb-NO" altLang="nb-NO"/>
              <a:t>Infrared ear thermometer</a:t>
            </a:r>
          </a:p>
        </p:txBody>
      </p:sp>
      <p:pic>
        <p:nvPicPr>
          <p:cNvPr id="13314" name="Picture 5">
            <a:extLst>
              <a:ext uri="{FF2B5EF4-FFF2-40B4-BE49-F238E27FC236}">
                <a16:creationId xmlns:a16="http://schemas.microsoft.com/office/drawing/2014/main" id="{AD16F937-7C81-8C4E-A233-40BADF9E1F89}"/>
              </a:ext>
            </a:extLst>
          </p:cNvPr>
          <p:cNvPicPr>
            <a:picLocks noGrp="1" noChangeAspect="1" noChangeArrowheads="1"/>
          </p:cNvPicPr>
          <p:nvPr>
            <p:ph type="chart" sz="half" idx="2"/>
          </p:nvPr>
        </p:nvPicPr>
        <p:blipFill>
          <a:blip r:embed="rId3">
            <a:extLst>
              <a:ext uri="{28A0092B-C50C-407E-A947-70E740481C1C}">
                <a14:useLocalDpi xmlns:a14="http://schemas.microsoft.com/office/drawing/2010/main" val="0"/>
              </a:ext>
            </a:extLst>
          </a:blip>
          <a:srcRect/>
          <a:stretch>
            <a:fillRect/>
          </a:stretch>
        </p:blipFill>
        <p:spPr>
          <a:xfrm>
            <a:off x="685800" y="1447800"/>
            <a:ext cx="6781800" cy="3519488"/>
          </a:xfrm>
        </p:spPr>
      </p:pic>
      <p:sp>
        <p:nvSpPr>
          <p:cNvPr id="13315" name="Text Box 6">
            <a:extLst>
              <a:ext uri="{FF2B5EF4-FFF2-40B4-BE49-F238E27FC236}">
                <a16:creationId xmlns:a16="http://schemas.microsoft.com/office/drawing/2014/main" id="{DCB8CBBA-B66B-6F47-B09B-2D1334DC24EA}"/>
              </a:ext>
            </a:extLst>
          </p:cNvPr>
          <p:cNvSpPr txBox="1">
            <a:spLocks noChangeArrowheads="1"/>
          </p:cNvSpPr>
          <p:nvPr/>
        </p:nvSpPr>
        <p:spPr bwMode="auto">
          <a:xfrm>
            <a:off x="1828800" y="5118100"/>
            <a:ext cx="29987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000"/>
              <a:t>Image: Harsanyi, 2000, p 102</a:t>
            </a:r>
          </a:p>
        </p:txBody>
      </p:sp>
      <p:sp>
        <p:nvSpPr>
          <p:cNvPr id="13316" name="TekstSylinder 1">
            <a:extLst>
              <a:ext uri="{FF2B5EF4-FFF2-40B4-BE49-F238E27FC236}">
                <a16:creationId xmlns:a16="http://schemas.microsoft.com/office/drawing/2014/main" id="{37EC3079-C3C7-244C-B616-0506C40F1C13}"/>
              </a:ext>
            </a:extLst>
          </p:cNvPr>
          <p:cNvSpPr txBox="1">
            <a:spLocks noChangeArrowheads="1"/>
          </p:cNvSpPr>
          <p:nvPr/>
        </p:nvSpPr>
        <p:spPr bwMode="auto">
          <a:xfrm>
            <a:off x="323850" y="5903913"/>
            <a:ext cx="777716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1400">
                <a:latin typeface="Times New Roman" panose="02020603050405020304" pitchFamily="18" charset="0"/>
              </a:rPr>
              <a:t>Application of radiation thermometry, determines core body temperature by measuring the magnitude of infrared radiation emitted from tympanic membrane and surrounding ear canal. (Tympanic membrane and hypothalamus are perfused by the same vasculature -&gt; Hypothalamus is the body thermostat</a:t>
            </a:r>
          </a:p>
          <a:p>
            <a:pPr eaLnBrk="1" hangingPunct="1">
              <a:spcBef>
                <a:spcPct val="0"/>
              </a:spcBef>
              <a:buFontTx/>
              <a:buNone/>
            </a:pPr>
            <a:endParaRPr lang="nb-NO" altLang="nb-NO" sz="1400"/>
          </a:p>
        </p:txBody>
      </p:sp>
    </p:spTree>
    <p:extLst>
      <p:ext uri="{BB962C8B-B14F-4D97-AF65-F5344CB8AC3E}">
        <p14:creationId xmlns:p14="http://schemas.microsoft.com/office/powerpoint/2010/main" val="2400432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Date Placeholder 3">
            <a:extLst>
              <a:ext uri="{FF2B5EF4-FFF2-40B4-BE49-F238E27FC236}">
                <a16:creationId xmlns:a16="http://schemas.microsoft.com/office/drawing/2014/main" id="{4AE57A44-0355-BF43-B3C0-49F7DA2C2586}"/>
              </a:ext>
            </a:extLst>
          </p:cNvPr>
          <p:cNvSpPr>
            <a:spLocks noGrp="1"/>
          </p:cNvSpPr>
          <p:nvPr>
            <p:ph type="dt" sz="quarter" idx="2"/>
          </p:nvPr>
        </p:nvSpPr>
        <p:spPr bwMode="auto">
          <a:xfrm>
            <a:off x="457200" y="6245225"/>
            <a:ext cx="2132013" cy="4746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t"/>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800">
                <a:solidFill>
                  <a:srgbClr val="000000"/>
                </a:solidFill>
                <a:ea typeface="ＭＳ Ｐゴシック" panose="020B0600070205080204" pitchFamily="34" charset="-128"/>
              </a:rPr>
              <a:t>FYS4250</a:t>
            </a:r>
          </a:p>
        </p:txBody>
      </p:sp>
      <p:sp>
        <p:nvSpPr>
          <p:cNvPr id="11266" name="Footer Placeholder 4">
            <a:extLst>
              <a:ext uri="{FF2B5EF4-FFF2-40B4-BE49-F238E27FC236}">
                <a16:creationId xmlns:a16="http://schemas.microsoft.com/office/drawing/2014/main" id="{641898A5-3AF4-0842-875E-A81CA59E1660}"/>
              </a:ext>
            </a:extLst>
          </p:cNvPr>
          <p:cNvSpPr>
            <a:spLocks noGrp="1"/>
          </p:cNvSpPr>
          <p:nvPr>
            <p:ph type="ftr" sz="quarter" idx="3"/>
          </p:nvPr>
        </p:nvSpPr>
        <p:spPr bwMode="auto">
          <a:xfrm>
            <a:off x="3124200" y="6245225"/>
            <a:ext cx="2894013" cy="641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numCol="1" anchor="t" anchorCtr="0" compatLnSpc="1">
            <a:prstTxWarp prst="textNoShape">
              <a:avLst/>
            </a:prstTxWarp>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algn="l" eaLnBrk="1" hangingPunct="1">
              <a:spcBef>
                <a:spcPct val="0"/>
              </a:spcBef>
              <a:buFontTx/>
              <a:buNone/>
            </a:pPr>
            <a:r>
              <a:rPr lang="nb-NO" altLang="nb-NO" sz="800">
                <a:solidFill>
                  <a:srgbClr val="000000"/>
                </a:solidFill>
                <a:ea typeface="ＭＳ Ｐゴシック" panose="020B0600070205080204" pitchFamily="34" charset="-128"/>
              </a:rPr>
              <a:t>Fysisk institutt - Rikshospitalet</a:t>
            </a:r>
          </a:p>
        </p:txBody>
      </p:sp>
      <p:pic>
        <p:nvPicPr>
          <p:cNvPr id="11267" name="Picture 1">
            <a:extLst>
              <a:ext uri="{FF2B5EF4-FFF2-40B4-BE49-F238E27FC236}">
                <a16:creationId xmlns:a16="http://schemas.microsoft.com/office/drawing/2014/main" id="{6C163D98-6DBB-7744-9CC6-8D360BF197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85788"/>
            <a:ext cx="9144000" cy="627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1268" name="Rectangle 2">
            <a:extLst>
              <a:ext uri="{FF2B5EF4-FFF2-40B4-BE49-F238E27FC236}">
                <a16:creationId xmlns:a16="http://schemas.microsoft.com/office/drawing/2014/main" id="{D6F0CD79-500A-B44B-A0AD-6D2483CE94AA}"/>
              </a:ext>
            </a:extLst>
          </p:cNvPr>
          <p:cNvSpPr>
            <a:spLocks noGrp="1" noChangeArrowheads="1"/>
          </p:cNvSpPr>
          <p:nvPr>
            <p:ph type="title"/>
          </p:nvPr>
        </p:nvSpPr>
        <p:spPr>
          <a:xfrm>
            <a:off x="3708400" y="188913"/>
            <a:ext cx="5194300" cy="777875"/>
          </a:xfrm>
          <a:solidFill>
            <a:srgbClr val="FFFFFF"/>
          </a:solidFill>
          <a:ln w="9360">
            <a:solidFill>
              <a:srgbClr val="000000"/>
            </a:solidFill>
            <a:miter lim="800000"/>
            <a:headEnd/>
            <a:tailEnd/>
          </a:ln>
        </p:spPr>
        <p:txBody>
          <a:bodyPr lIns="90000" tIns="46800" rIns="90000" bIns="46800" anchor="t"/>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b-NO" altLang="nb-NO" sz="3600"/>
              <a:t>Radiation thermometer</a:t>
            </a:r>
          </a:p>
        </p:txBody>
      </p:sp>
    </p:spTree>
    <p:extLst>
      <p:ext uri="{BB962C8B-B14F-4D97-AF65-F5344CB8AC3E}">
        <p14:creationId xmlns:p14="http://schemas.microsoft.com/office/powerpoint/2010/main" val="37916654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5">
            <a:extLst>
              <a:ext uri="{FF2B5EF4-FFF2-40B4-BE49-F238E27FC236}">
                <a16:creationId xmlns:a16="http://schemas.microsoft.com/office/drawing/2014/main" id="{0ABD9DC0-648D-2648-9154-4CFAD8196EFE}"/>
              </a:ext>
            </a:extLst>
          </p:cNvPr>
          <p:cNvSpPr>
            <a:spLocks noGrp="1" noChangeArrowheads="1"/>
          </p:cNvSpPr>
          <p:nvPr>
            <p:ph type="title"/>
          </p:nvPr>
        </p:nvSpPr>
        <p:spPr>
          <a:xfrm>
            <a:off x="990600" y="620713"/>
            <a:ext cx="7696200" cy="1143000"/>
          </a:xfrm>
          <a:solidFill>
            <a:srgbClr val="FFFFFF"/>
          </a:solidFill>
        </p:spPr>
        <p:txBody>
          <a:bodyPr anchor="t"/>
          <a:lstStyle/>
          <a:p>
            <a:pPr eaLnBrk="1" hangingPunct="1"/>
            <a:r>
              <a:rPr lang="nb-NO" altLang="nb-NO">
                <a:ea typeface="ＭＳ Ｐゴシック" panose="020B0600070205080204" pitchFamily="34" charset="-128"/>
              </a:rPr>
              <a:t>Kidney stone crusher</a:t>
            </a:r>
          </a:p>
        </p:txBody>
      </p:sp>
      <p:pic>
        <p:nvPicPr>
          <p:cNvPr id="24578" name="Picture 4" descr="webstFig 13_18 crop">
            <a:extLst>
              <a:ext uri="{FF2B5EF4-FFF2-40B4-BE49-F238E27FC236}">
                <a16:creationId xmlns:a16="http://schemas.microsoft.com/office/drawing/2014/main" id="{894C492F-DB89-8C4E-9FC0-8E266951DEB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184275"/>
            <a:ext cx="9144000" cy="5673725"/>
          </a:xfrm>
          <a:noFill/>
        </p:spPr>
      </p:pic>
    </p:spTree>
    <p:extLst>
      <p:ext uri="{BB962C8B-B14F-4D97-AF65-F5344CB8AC3E}">
        <p14:creationId xmlns:p14="http://schemas.microsoft.com/office/powerpoint/2010/main" val="582644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7D24710E-01F1-EC4A-8976-0A2BECACB485}"/>
              </a:ext>
            </a:extLst>
          </p:cNvPr>
          <p:cNvSpPr>
            <a:spLocks noGrp="1" noChangeArrowheads="1"/>
          </p:cNvSpPr>
          <p:nvPr>
            <p:ph type="title"/>
          </p:nvPr>
        </p:nvSpPr>
        <p:spPr>
          <a:xfrm>
            <a:off x="1628775" y="2708275"/>
            <a:ext cx="7696200" cy="1143000"/>
          </a:xfrm>
        </p:spPr>
        <p:txBody>
          <a:bodyPr/>
          <a:lstStyle/>
          <a:p>
            <a:r>
              <a:rPr lang="en-GB" altLang="nb-NO"/>
              <a:t>Cochlea implants</a:t>
            </a:r>
          </a:p>
        </p:txBody>
      </p:sp>
    </p:spTree>
    <p:extLst>
      <p:ext uri="{BB962C8B-B14F-4D97-AF65-F5344CB8AC3E}">
        <p14:creationId xmlns:p14="http://schemas.microsoft.com/office/powerpoint/2010/main" val="4015766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a:extLst>
              <a:ext uri="{FF2B5EF4-FFF2-40B4-BE49-F238E27FC236}">
                <a16:creationId xmlns:a16="http://schemas.microsoft.com/office/drawing/2014/main" id="{39AA5021-0306-6242-852B-774CBE1212A3}"/>
              </a:ext>
            </a:extLst>
          </p:cNvPr>
          <p:cNvSpPr>
            <a:spLocks noGrp="1" noChangeArrowheads="1"/>
          </p:cNvSpPr>
          <p:nvPr>
            <p:ph type="title"/>
          </p:nvPr>
        </p:nvSpPr>
        <p:spPr/>
        <p:txBody>
          <a:bodyPr/>
          <a:lstStyle/>
          <a:p>
            <a:r>
              <a:rPr lang="en-GB" altLang="nb-NO"/>
              <a:t>Hearing frequency range</a:t>
            </a:r>
          </a:p>
        </p:txBody>
      </p:sp>
      <p:pic>
        <p:nvPicPr>
          <p:cNvPr id="38914" name="Picture 3">
            <a:extLst>
              <a:ext uri="{FF2B5EF4-FFF2-40B4-BE49-F238E27FC236}">
                <a16:creationId xmlns:a16="http://schemas.microsoft.com/office/drawing/2014/main" id="{4DC7FF02-F11C-F14A-A507-D75FF227A5C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 y="2133600"/>
            <a:ext cx="4716463" cy="353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extBox 4">
            <a:extLst>
              <a:ext uri="{FF2B5EF4-FFF2-40B4-BE49-F238E27FC236}">
                <a16:creationId xmlns:a16="http://schemas.microsoft.com/office/drawing/2014/main" id="{A97ACDD7-94D4-DB4A-938E-C1E08EAFFFC9}"/>
              </a:ext>
            </a:extLst>
          </p:cNvPr>
          <p:cNvSpPr txBox="1">
            <a:spLocks noChangeArrowheads="1"/>
          </p:cNvSpPr>
          <p:nvPr/>
        </p:nvSpPr>
        <p:spPr bwMode="auto">
          <a:xfrm>
            <a:off x="323850" y="5805488"/>
            <a:ext cx="38877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en-GB" altLang="nb-NO" sz="1100">
                <a:solidFill>
                  <a:srgbClr val="A6A6A6"/>
                </a:solidFill>
              </a:rPr>
              <a:t>http://www.iigwest.com/investigations/meier/images/Meier_Audio_Hearing.jpg</a:t>
            </a:r>
          </a:p>
        </p:txBody>
      </p:sp>
      <p:pic>
        <p:nvPicPr>
          <p:cNvPr id="38916" name="Picture 5">
            <a:extLst>
              <a:ext uri="{FF2B5EF4-FFF2-40B4-BE49-F238E27FC236}">
                <a16:creationId xmlns:a16="http://schemas.microsoft.com/office/drawing/2014/main" id="{3F218B38-5FED-5D42-B510-D485A84FB9C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62500" y="2276475"/>
            <a:ext cx="4348163" cy="32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Box 6">
            <a:extLst>
              <a:ext uri="{FF2B5EF4-FFF2-40B4-BE49-F238E27FC236}">
                <a16:creationId xmlns:a16="http://schemas.microsoft.com/office/drawing/2014/main" id="{86A858AE-1EF2-4E4D-A5A9-BE7B46D422D3}"/>
              </a:ext>
            </a:extLst>
          </p:cNvPr>
          <p:cNvSpPr txBox="1">
            <a:spLocks noChangeArrowheads="1"/>
          </p:cNvSpPr>
          <p:nvPr/>
        </p:nvSpPr>
        <p:spPr bwMode="auto">
          <a:xfrm>
            <a:off x="4932363" y="5805488"/>
            <a:ext cx="388778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en-GB" altLang="nb-NO" sz="1100">
                <a:solidFill>
                  <a:srgbClr val="A6A6A6"/>
                </a:solidFill>
              </a:rPr>
              <a:t>http://www.nu9n.com/images/fletcher.jpg</a:t>
            </a:r>
          </a:p>
        </p:txBody>
      </p:sp>
      <p:sp>
        <p:nvSpPr>
          <p:cNvPr id="38918" name="Rektangel 1">
            <a:extLst>
              <a:ext uri="{FF2B5EF4-FFF2-40B4-BE49-F238E27FC236}">
                <a16:creationId xmlns:a16="http://schemas.microsoft.com/office/drawing/2014/main" id="{A2631A60-EABD-0B4D-A1C0-EB1FDCAD9310}"/>
              </a:ext>
            </a:extLst>
          </p:cNvPr>
          <p:cNvSpPr>
            <a:spLocks noChangeArrowheads="1"/>
          </p:cNvSpPr>
          <p:nvPr/>
        </p:nvSpPr>
        <p:spPr bwMode="auto">
          <a:xfrm>
            <a:off x="2370138" y="454025"/>
            <a:ext cx="696753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en-GB" altLang="nb-NO" sz="1100"/>
              <a:t>Sound intensity I(dB) = 10log (I/I (0)) = sound power per unit area (watts/m*m)</a:t>
            </a:r>
          </a:p>
          <a:p>
            <a:pPr eaLnBrk="1" hangingPunct="1">
              <a:spcBef>
                <a:spcPct val="0"/>
              </a:spcBef>
              <a:buFontTx/>
              <a:buNone/>
            </a:pPr>
            <a:r>
              <a:rPr lang="en-GB" altLang="nb-NO" sz="1100"/>
              <a:t>Sound Loudness is a subjective term describing the strength of the ears perception of a sound. Closely related but not identical to sound intensity. The sound intensity must be factored by he ear's sensitivity to the particular frequencies contained in the sound.</a:t>
            </a:r>
          </a:p>
        </p:txBody>
      </p:sp>
    </p:spTree>
    <p:extLst>
      <p:ext uri="{BB962C8B-B14F-4D97-AF65-F5344CB8AC3E}">
        <p14:creationId xmlns:p14="http://schemas.microsoft.com/office/powerpoint/2010/main" val="2599719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76B77AD4-5213-9240-8334-A8BDAD86EA7A}"/>
              </a:ext>
            </a:extLst>
          </p:cNvPr>
          <p:cNvSpPr>
            <a:spLocks noGrp="1" noRot="1" noChangeArrowheads="1"/>
          </p:cNvSpPr>
          <p:nvPr>
            <p:ph type="title"/>
          </p:nvPr>
        </p:nvSpPr>
        <p:spPr>
          <a:xfrm>
            <a:off x="395288" y="765175"/>
            <a:ext cx="8229600" cy="609600"/>
          </a:xfrm>
        </p:spPr>
        <p:txBody>
          <a:bodyPr/>
          <a:lstStyle/>
          <a:p>
            <a:r>
              <a:rPr lang="en-US" altLang="nb-NO" sz="5400">
                <a:solidFill>
                  <a:schemeClr val="tx1"/>
                </a:solidFill>
              </a:rPr>
              <a:t>The Cochlea</a:t>
            </a:r>
          </a:p>
        </p:txBody>
      </p:sp>
      <p:sp>
        <p:nvSpPr>
          <p:cNvPr id="43010" name="Text Box 6">
            <a:extLst>
              <a:ext uri="{FF2B5EF4-FFF2-40B4-BE49-F238E27FC236}">
                <a16:creationId xmlns:a16="http://schemas.microsoft.com/office/drawing/2014/main" id="{8CD03337-F2C0-2847-ABD0-6F2451F965BF}"/>
              </a:ext>
            </a:extLst>
          </p:cNvPr>
          <p:cNvSpPr txBox="1">
            <a:spLocks noChangeArrowheads="1"/>
          </p:cNvSpPr>
          <p:nvPr/>
        </p:nvSpPr>
        <p:spPr bwMode="auto">
          <a:xfrm>
            <a:off x="685800" y="6019800"/>
            <a:ext cx="3276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50000"/>
              </a:spcBef>
              <a:buFontTx/>
              <a:buNone/>
            </a:pPr>
            <a:endParaRPr lang="en-GB" altLang="nb-NO" sz="2400">
              <a:latin typeface="Times New Roman" panose="02020603050405020304" pitchFamily="18" charset="0"/>
            </a:endParaRPr>
          </a:p>
        </p:txBody>
      </p:sp>
      <p:sp>
        <p:nvSpPr>
          <p:cNvPr id="43011" name="Text Box 9">
            <a:extLst>
              <a:ext uri="{FF2B5EF4-FFF2-40B4-BE49-F238E27FC236}">
                <a16:creationId xmlns:a16="http://schemas.microsoft.com/office/drawing/2014/main" id="{2E8836DC-E67E-8D42-A46F-EA3376C53B5F}"/>
              </a:ext>
            </a:extLst>
          </p:cNvPr>
          <p:cNvSpPr txBox="1">
            <a:spLocks noChangeArrowheads="1"/>
          </p:cNvSpPr>
          <p:nvPr/>
        </p:nvSpPr>
        <p:spPr bwMode="auto">
          <a:xfrm>
            <a:off x="5715000" y="1285875"/>
            <a:ext cx="35052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50000"/>
              </a:spcBef>
              <a:buFontTx/>
              <a:buNone/>
            </a:pPr>
            <a:r>
              <a:rPr lang="en-US" altLang="nb-NO" sz="2000">
                <a:latin typeface="Times New Roman" panose="02020603050405020304" pitchFamily="18" charset="0"/>
              </a:rPr>
              <a:t>The cochlea is divided into an upper duct called the scala vestibuli and a lower duct,  called the scala tympani, by a thin bony shelf called the osseous </a:t>
            </a:r>
            <a:r>
              <a:rPr lang="en-US" altLang="nb-NO" sz="2000" b="1">
                <a:latin typeface="Times New Roman" panose="02020603050405020304" pitchFamily="18" charset="0"/>
              </a:rPr>
              <a:t>spiral lamina</a:t>
            </a:r>
            <a:r>
              <a:rPr lang="en-US" altLang="nb-NO" sz="2000">
                <a:latin typeface="Times New Roman" panose="02020603050405020304" pitchFamily="18" charset="0"/>
              </a:rPr>
              <a:t>.  It is a narrow shelf of bone arising from the modiolar side of the cochlea.</a:t>
            </a:r>
          </a:p>
        </p:txBody>
      </p:sp>
      <p:sp>
        <p:nvSpPr>
          <p:cNvPr id="43012" name="Text Box 11">
            <a:extLst>
              <a:ext uri="{FF2B5EF4-FFF2-40B4-BE49-F238E27FC236}">
                <a16:creationId xmlns:a16="http://schemas.microsoft.com/office/drawing/2014/main" id="{A588F77E-24E2-D44A-8DAD-71ABB532652A}"/>
              </a:ext>
            </a:extLst>
          </p:cNvPr>
          <p:cNvSpPr txBox="1">
            <a:spLocks noChangeArrowheads="1"/>
          </p:cNvSpPr>
          <p:nvPr/>
        </p:nvSpPr>
        <p:spPr bwMode="auto">
          <a:xfrm>
            <a:off x="762000" y="5181600"/>
            <a:ext cx="8001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50000"/>
              </a:spcBef>
              <a:buFontTx/>
              <a:buNone/>
            </a:pPr>
            <a:r>
              <a:rPr lang="en-US" altLang="nb-NO" sz="2000">
                <a:latin typeface="Times New Roman" panose="02020603050405020304" pitchFamily="18" charset="0"/>
              </a:rPr>
              <a:t>This division is completed by the membranous cochlear duct or scala media.  Its floor is formed by the basilar membrane.  The vestibular membrane, or Reissner</a:t>
            </a:r>
            <a:r>
              <a:rPr lang="ja-JP" altLang="en-US" sz="2000"/>
              <a:t>’</a:t>
            </a:r>
            <a:r>
              <a:rPr lang="en-US" altLang="ja-JP" sz="2000">
                <a:latin typeface="Times New Roman" panose="02020603050405020304" pitchFamily="18" charset="0"/>
              </a:rPr>
              <a:t>s membrane, forms the roof of the scala media.</a:t>
            </a:r>
            <a:endParaRPr lang="en-US" altLang="nb-NO" sz="2000">
              <a:latin typeface="Times New Roman" panose="02020603050405020304" pitchFamily="18" charset="0"/>
            </a:endParaRPr>
          </a:p>
        </p:txBody>
      </p:sp>
      <p:pic>
        <p:nvPicPr>
          <p:cNvPr id="43013" name="Picture 8">
            <a:extLst>
              <a:ext uri="{FF2B5EF4-FFF2-40B4-BE49-F238E27FC236}">
                <a16:creationId xmlns:a16="http://schemas.microsoft.com/office/drawing/2014/main" id="{D0C5FDB6-B0F7-8045-9FF0-0B164C4F146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412875"/>
            <a:ext cx="49403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TextBox 9">
            <a:extLst>
              <a:ext uri="{FF2B5EF4-FFF2-40B4-BE49-F238E27FC236}">
                <a16:creationId xmlns:a16="http://schemas.microsoft.com/office/drawing/2014/main" id="{9A089C71-9291-0647-8F8E-26156463814C}"/>
              </a:ext>
            </a:extLst>
          </p:cNvPr>
          <p:cNvSpPr txBox="1">
            <a:spLocks noChangeArrowheads="1"/>
          </p:cNvSpPr>
          <p:nvPr/>
        </p:nvSpPr>
        <p:spPr bwMode="auto">
          <a:xfrm>
            <a:off x="588963" y="5013325"/>
            <a:ext cx="4198937"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en-GB" altLang="nb-NO" sz="1100">
                <a:solidFill>
                  <a:srgbClr val="A6A6A6"/>
                </a:solidFill>
              </a:rPr>
              <a:t>http://www.odec.ca/projects/2007/park7r2/AQ00008_cochlea.jpg</a:t>
            </a:r>
          </a:p>
        </p:txBody>
      </p:sp>
    </p:spTree>
    <p:extLst>
      <p:ext uri="{BB962C8B-B14F-4D97-AF65-F5344CB8AC3E}">
        <p14:creationId xmlns:p14="http://schemas.microsoft.com/office/powerpoint/2010/main" val="1217889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B3199E5C-C943-1C4D-AFD8-3DC3DC667824}"/>
              </a:ext>
            </a:extLst>
          </p:cNvPr>
          <p:cNvSpPr>
            <a:spLocks noGrp="1" noChangeArrowheads="1"/>
          </p:cNvSpPr>
          <p:nvPr>
            <p:ph type="title"/>
          </p:nvPr>
        </p:nvSpPr>
        <p:spPr/>
        <p:txBody>
          <a:bodyPr/>
          <a:lstStyle/>
          <a:p>
            <a:endParaRPr lang="en-GB" altLang="nb-NO"/>
          </a:p>
        </p:txBody>
      </p:sp>
      <p:pic>
        <p:nvPicPr>
          <p:cNvPr id="45058" name="Content Placeholder 3">
            <a:extLst>
              <a:ext uri="{FF2B5EF4-FFF2-40B4-BE49-F238E27FC236}">
                <a16:creationId xmlns:a16="http://schemas.microsoft.com/office/drawing/2014/main" id="{FC2184F9-C3A2-B242-B9EF-40A7F30A8AC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4078" r="-14078"/>
          <a:stretch>
            <a:fillRect/>
          </a:stretch>
        </p:blipFill>
        <p:spPr>
          <a:xfrm>
            <a:off x="-900113" y="692150"/>
            <a:ext cx="11042651" cy="5905500"/>
          </a:xfrm>
        </p:spPr>
      </p:pic>
    </p:spTree>
    <p:extLst>
      <p:ext uri="{BB962C8B-B14F-4D97-AF65-F5344CB8AC3E}">
        <p14:creationId xmlns:p14="http://schemas.microsoft.com/office/powerpoint/2010/main" val="2003519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4" descr="slide0980_image319">
            <a:extLst>
              <a:ext uri="{FF2B5EF4-FFF2-40B4-BE49-F238E27FC236}">
                <a16:creationId xmlns:a16="http://schemas.microsoft.com/office/drawing/2014/main" id="{DB455350-74B9-B044-BC31-BC65F9E2369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57200" y="1143000"/>
            <a:ext cx="8229600" cy="5180013"/>
          </a:xfrm>
        </p:spPr>
      </p:pic>
    </p:spTree>
    <p:extLst>
      <p:ext uri="{BB962C8B-B14F-4D97-AF65-F5344CB8AC3E}">
        <p14:creationId xmlns:p14="http://schemas.microsoft.com/office/powerpoint/2010/main" val="4078028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a:extLst>
              <a:ext uri="{FF2B5EF4-FFF2-40B4-BE49-F238E27FC236}">
                <a16:creationId xmlns:a16="http://schemas.microsoft.com/office/drawing/2014/main" id="{388CF266-A25E-8543-B6A5-7847739FC161}"/>
              </a:ext>
            </a:extLst>
          </p:cNvPr>
          <p:cNvSpPr>
            <a:spLocks noGrp="1" noChangeArrowheads="1"/>
          </p:cNvSpPr>
          <p:nvPr>
            <p:ph type="title"/>
          </p:nvPr>
        </p:nvSpPr>
        <p:spPr/>
        <p:txBody>
          <a:bodyPr/>
          <a:lstStyle/>
          <a:p>
            <a:endParaRPr lang="en-GB" altLang="nb-NO"/>
          </a:p>
        </p:txBody>
      </p:sp>
      <p:pic>
        <p:nvPicPr>
          <p:cNvPr id="51202" name="Content Placeholder 3">
            <a:extLst>
              <a:ext uri="{FF2B5EF4-FFF2-40B4-BE49-F238E27FC236}">
                <a16:creationId xmlns:a16="http://schemas.microsoft.com/office/drawing/2014/main" id="{425AF6A8-B04D-3241-9E17-645C3EBF175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20139" r="-20139"/>
          <a:stretch>
            <a:fillRect/>
          </a:stretch>
        </p:blipFill>
        <p:spPr>
          <a:xfrm>
            <a:off x="-1116013" y="836613"/>
            <a:ext cx="11582401" cy="6192837"/>
          </a:xfrm>
        </p:spPr>
      </p:pic>
    </p:spTree>
    <p:extLst>
      <p:ext uri="{BB962C8B-B14F-4D97-AF65-F5344CB8AC3E}">
        <p14:creationId xmlns:p14="http://schemas.microsoft.com/office/powerpoint/2010/main" val="3025468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5">
            <a:extLst>
              <a:ext uri="{FF2B5EF4-FFF2-40B4-BE49-F238E27FC236}">
                <a16:creationId xmlns:a16="http://schemas.microsoft.com/office/drawing/2014/main" id="{6629A4F4-093E-0E4F-B987-4165AB38E820}"/>
              </a:ext>
            </a:extLst>
          </p:cNvPr>
          <p:cNvSpPr>
            <a:spLocks noGrp="1" noChangeArrowheads="1"/>
          </p:cNvSpPr>
          <p:nvPr>
            <p:ph type="title"/>
          </p:nvPr>
        </p:nvSpPr>
        <p:spPr>
          <a:solidFill>
            <a:srgbClr val="FFFFFF"/>
          </a:solidFill>
        </p:spPr>
        <p:txBody>
          <a:bodyPr anchor="t"/>
          <a:lstStyle/>
          <a:p>
            <a:pPr eaLnBrk="1" hangingPunct="1"/>
            <a:r>
              <a:rPr lang="nb-NO" altLang="nb-NO">
                <a:ea typeface="ＭＳ Ｐゴシック" panose="020B0600070205080204" pitchFamily="34" charset="-128"/>
              </a:rPr>
              <a:t>Cochlear implant</a:t>
            </a:r>
          </a:p>
        </p:txBody>
      </p:sp>
      <p:pic>
        <p:nvPicPr>
          <p:cNvPr id="53250" name="Picture 4" descr="webstFig 13_9 crop">
            <a:extLst>
              <a:ext uri="{FF2B5EF4-FFF2-40B4-BE49-F238E27FC236}">
                <a16:creationId xmlns:a16="http://schemas.microsoft.com/office/drawing/2014/main" id="{C18B2447-D79D-4546-84FF-6604442EDC5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2827338"/>
            <a:ext cx="9144000" cy="1825625"/>
          </a:xfrm>
          <a:noFill/>
        </p:spPr>
      </p:pic>
      <p:sp>
        <p:nvSpPr>
          <p:cNvPr id="53251" name="TekstSylinder 1">
            <a:extLst>
              <a:ext uri="{FF2B5EF4-FFF2-40B4-BE49-F238E27FC236}">
                <a16:creationId xmlns:a16="http://schemas.microsoft.com/office/drawing/2014/main" id="{A706553E-4840-EB47-A366-2B0639D354BF}"/>
              </a:ext>
            </a:extLst>
          </p:cNvPr>
          <p:cNvSpPr txBox="1">
            <a:spLocks noChangeArrowheads="1"/>
          </p:cNvSpPr>
          <p:nvPr/>
        </p:nvSpPr>
        <p:spPr bwMode="auto">
          <a:xfrm>
            <a:off x="660400" y="4652963"/>
            <a:ext cx="7823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1600"/>
              <a:t>For deaf patients whose hearing impairment results from dysfunction of the sound-transducing elements of the middle and inner ear.</a:t>
            </a:r>
          </a:p>
          <a:p>
            <a:pPr eaLnBrk="1" hangingPunct="1">
              <a:spcBef>
                <a:spcPct val="0"/>
              </a:spcBef>
              <a:buFontTx/>
              <a:buNone/>
            </a:pPr>
            <a:r>
              <a:rPr lang="nb-NO" altLang="nb-NO" sz="1600"/>
              <a:t>Speech processor = determines what specific characteristics will be used to control stimulating electrodes (Set of bandpass filters)</a:t>
            </a:r>
          </a:p>
          <a:p>
            <a:pPr eaLnBrk="1" hangingPunct="1">
              <a:spcBef>
                <a:spcPct val="0"/>
              </a:spcBef>
              <a:buFontTx/>
              <a:buNone/>
            </a:pPr>
            <a:r>
              <a:rPr lang="nb-NO" altLang="nb-NO" sz="1600"/>
              <a:t>Stimulus controller = takes information from SP and uses it to determine when a stimulus pulse should be applied to a particular set of electrodes</a:t>
            </a:r>
          </a:p>
          <a:p>
            <a:pPr eaLnBrk="1" hangingPunct="1">
              <a:spcBef>
                <a:spcPct val="0"/>
              </a:spcBef>
              <a:buFontTx/>
              <a:buNone/>
            </a:pPr>
            <a:r>
              <a:rPr lang="nb-NO" altLang="nb-NO" sz="1600"/>
              <a:t>Electrode array = array placed on a flecible structure that can assume spiral shape of the cochlea in contact with the cochlea-nerves (very small)</a:t>
            </a:r>
          </a:p>
          <a:p>
            <a:pPr eaLnBrk="1" hangingPunct="1">
              <a:spcBef>
                <a:spcPct val="0"/>
              </a:spcBef>
              <a:buFontTx/>
              <a:buNone/>
            </a:pPr>
            <a:endParaRPr lang="nb-NO" altLang="nb-NO" sz="1600"/>
          </a:p>
        </p:txBody>
      </p:sp>
    </p:spTree>
    <p:extLst>
      <p:ext uri="{BB962C8B-B14F-4D97-AF65-F5344CB8AC3E}">
        <p14:creationId xmlns:p14="http://schemas.microsoft.com/office/powerpoint/2010/main" val="646712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3">
            <a:extLst>
              <a:ext uri="{FF2B5EF4-FFF2-40B4-BE49-F238E27FC236}">
                <a16:creationId xmlns:a16="http://schemas.microsoft.com/office/drawing/2014/main" id="{97D6C349-F375-4143-B71D-517C7ADA9B2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 y="663575"/>
            <a:ext cx="9144000" cy="618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6" name="TextBox 4">
            <a:extLst>
              <a:ext uri="{FF2B5EF4-FFF2-40B4-BE49-F238E27FC236}">
                <a16:creationId xmlns:a16="http://schemas.microsoft.com/office/drawing/2014/main" id="{B2E5C7C6-D148-3E4C-91F3-0DC11B4D6C4B}"/>
              </a:ext>
            </a:extLst>
          </p:cNvPr>
          <p:cNvSpPr txBox="1">
            <a:spLocks noChangeArrowheads="1"/>
          </p:cNvSpPr>
          <p:nvPr/>
        </p:nvSpPr>
        <p:spPr bwMode="auto">
          <a:xfrm>
            <a:off x="6499225" y="254000"/>
            <a:ext cx="1866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en-GB" altLang="nb-NO" sz="2000"/>
              <a:t>Source: ESPrit</a:t>
            </a:r>
          </a:p>
        </p:txBody>
      </p:sp>
    </p:spTree>
    <p:extLst>
      <p:ext uri="{BB962C8B-B14F-4D97-AF65-F5344CB8AC3E}">
        <p14:creationId xmlns:p14="http://schemas.microsoft.com/office/powerpoint/2010/main" val="4030443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0FB49573-B5C0-E246-80C2-71D63551BB1E}"/>
              </a:ext>
            </a:extLst>
          </p:cNvPr>
          <p:cNvSpPr>
            <a:spLocks noGrp="1" noChangeArrowheads="1"/>
          </p:cNvSpPr>
          <p:nvPr>
            <p:ph type="title"/>
          </p:nvPr>
        </p:nvSpPr>
        <p:spPr/>
        <p:txBody>
          <a:bodyPr/>
          <a:lstStyle/>
          <a:p>
            <a:r>
              <a:rPr lang="en-GB" altLang="nb-NO"/>
              <a:t>The CI-amplifier </a:t>
            </a:r>
          </a:p>
        </p:txBody>
      </p:sp>
      <p:sp>
        <p:nvSpPr>
          <p:cNvPr id="59394" name="Content Placeholder 2">
            <a:extLst>
              <a:ext uri="{FF2B5EF4-FFF2-40B4-BE49-F238E27FC236}">
                <a16:creationId xmlns:a16="http://schemas.microsoft.com/office/drawing/2014/main" id="{CE2F2108-9FCA-8F4A-96AD-9A67191E7ECE}"/>
              </a:ext>
            </a:extLst>
          </p:cNvPr>
          <p:cNvSpPr>
            <a:spLocks noGrp="1" noChangeArrowheads="1"/>
          </p:cNvSpPr>
          <p:nvPr>
            <p:ph idx="1"/>
          </p:nvPr>
        </p:nvSpPr>
        <p:spPr>
          <a:xfrm>
            <a:off x="990600" y="1981200"/>
            <a:ext cx="7696200" cy="2095500"/>
          </a:xfrm>
        </p:spPr>
        <p:txBody>
          <a:bodyPr/>
          <a:lstStyle/>
          <a:p>
            <a:pPr marL="0" indent="0">
              <a:buFontTx/>
              <a:buNone/>
            </a:pPr>
            <a:r>
              <a:rPr lang="en-GB" altLang="nb-NO" sz="1800"/>
              <a:t>Understanding speech is the ultimate goal, and at the same time a very complex task. Normal speech consists of a number of different frequencies, small shades and sounds that has to be perceived and combined in the brain in order to understand what is said. Deaf patients will typically have a 70-80 dB hearing loss, reaching a dynamic range of approximately 15-25 dB. At the same time very loud sounds have to be attenuated, a general fixed gain will be unpleasant for the patient. Requirements:</a:t>
            </a:r>
          </a:p>
          <a:p>
            <a:pPr marL="0" indent="0">
              <a:buFontTx/>
              <a:buNone/>
            </a:pPr>
            <a:r>
              <a:rPr lang="en-GB" altLang="nb-NO" sz="1800"/>
              <a:t>	</a:t>
            </a:r>
          </a:p>
        </p:txBody>
      </p:sp>
      <p:sp>
        <p:nvSpPr>
          <p:cNvPr id="2" name="TekstSylinder 1">
            <a:extLst>
              <a:ext uri="{FF2B5EF4-FFF2-40B4-BE49-F238E27FC236}">
                <a16:creationId xmlns:a16="http://schemas.microsoft.com/office/drawing/2014/main" id="{B9F6D0D3-3D18-A44A-B8D1-F8D4651DA332}"/>
              </a:ext>
            </a:extLst>
          </p:cNvPr>
          <p:cNvSpPr txBox="1">
            <a:spLocks noChangeArrowheads="1"/>
          </p:cNvSpPr>
          <p:nvPr/>
        </p:nvSpPr>
        <p:spPr bwMode="auto">
          <a:xfrm>
            <a:off x="827088" y="4581525"/>
            <a:ext cx="7859712"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a:spcBef>
                <a:spcPct val="0"/>
              </a:spcBef>
              <a:buFontTx/>
              <a:buChar char="-"/>
            </a:pPr>
            <a:r>
              <a:rPr lang="en-GB" altLang="nb-NO" sz="2000"/>
              <a:t>Low power consumption</a:t>
            </a:r>
          </a:p>
          <a:p>
            <a:pPr>
              <a:spcBef>
                <a:spcPct val="0"/>
              </a:spcBef>
              <a:buFontTx/>
              <a:buChar char="-"/>
            </a:pPr>
            <a:r>
              <a:rPr lang="en-GB" altLang="nb-NO" sz="2000"/>
              <a:t>Speed,</a:t>
            </a:r>
          </a:p>
          <a:p>
            <a:pPr>
              <a:spcBef>
                <a:spcPct val="0"/>
              </a:spcBef>
              <a:buFontTx/>
              <a:buChar char="-"/>
            </a:pPr>
            <a:r>
              <a:rPr lang="en-GB" altLang="nb-NO" sz="2000"/>
              <a:t>A minimum of 60 dB dynamic range</a:t>
            </a:r>
          </a:p>
          <a:p>
            <a:pPr>
              <a:spcBef>
                <a:spcPct val="0"/>
              </a:spcBef>
              <a:buFontTx/>
              <a:buChar char="-"/>
            </a:pPr>
            <a:r>
              <a:rPr lang="en-GB" altLang="nb-NO" sz="2000"/>
              <a:t>Variable gain</a:t>
            </a:r>
          </a:p>
          <a:p>
            <a:pPr>
              <a:spcBef>
                <a:spcPct val="0"/>
              </a:spcBef>
              <a:buFontTx/>
              <a:buChar char="-"/>
            </a:pPr>
            <a:r>
              <a:rPr lang="en-GB" altLang="nb-NO" sz="2000"/>
              <a:t>The processor needs powerful algorithms to balance the gain and the electrode output</a:t>
            </a:r>
          </a:p>
        </p:txBody>
      </p:sp>
    </p:spTree>
    <p:extLst>
      <p:ext uri="{BB962C8B-B14F-4D97-AF65-F5344CB8AC3E}">
        <p14:creationId xmlns:p14="http://schemas.microsoft.com/office/powerpoint/2010/main" val="34669763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a:extLst>
              <a:ext uri="{FF2B5EF4-FFF2-40B4-BE49-F238E27FC236}">
                <a16:creationId xmlns:a16="http://schemas.microsoft.com/office/drawing/2014/main" id="{16A2FB56-748A-C04E-AD0B-FB1D6CFF684C}"/>
              </a:ext>
            </a:extLst>
          </p:cNvPr>
          <p:cNvSpPr>
            <a:spLocks noGrp="1" noChangeArrowheads="1"/>
          </p:cNvSpPr>
          <p:nvPr>
            <p:ph type="title"/>
          </p:nvPr>
        </p:nvSpPr>
        <p:spPr/>
        <p:txBody>
          <a:bodyPr/>
          <a:lstStyle/>
          <a:p>
            <a:r>
              <a:rPr lang="en-GB" altLang="nb-NO"/>
              <a:t>Conduction pathway</a:t>
            </a:r>
          </a:p>
        </p:txBody>
      </p:sp>
      <p:pic>
        <p:nvPicPr>
          <p:cNvPr id="74754" name="Picture 7">
            <a:extLst>
              <a:ext uri="{FF2B5EF4-FFF2-40B4-BE49-F238E27FC236}">
                <a16:creationId xmlns:a16="http://schemas.microsoft.com/office/drawing/2014/main" id="{217FB255-ED86-DC41-9644-22E19D305E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217" t="31116" r="47479" b="15915"/>
          <a:stretch>
            <a:fillRect/>
          </a:stretch>
        </p:blipFill>
        <p:spPr bwMode="auto">
          <a:xfrm>
            <a:off x="3059113" y="2133600"/>
            <a:ext cx="4105275"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TextBox 4">
            <a:extLst>
              <a:ext uri="{FF2B5EF4-FFF2-40B4-BE49-F238E27FC236}">
                <a16:creationId xmlns:a16="http://schemas.microsoft.com/office/drawing/2014/main" id="{12465C6B-8EF6-704C-9269-B1F971AABC1B}"/>
              </a:ext>
            </a:extLst>
          </p:cNvPr>
          <p:cNvSpPr txBox="1">
            <a:spLocks noChangeArrowheads="1"/>
          </p:cNvSpPr>
          <p:nvPr/>
        </p:nvSpPr>
        <p:spPr bwMode="auto">
          <a:xfrm>
            <a:off x="3203575" y="6308725"/>
            <a:ext cx="30368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en-GB" altLang="nb-NO" sz="2000"/>
              <a:t>Source: St. Jude Medical</a:t>
            </a:r>
          </a:p>
        </p:txBody>
      </p:sp>
    </p:spTree>
    <p:extLst>
      <p:ext uri="{BB962C8B-B14F-4D97-AF65-F5344CB8AC3E}">
        <p14:creationId xmlns:p14="http://schemas.microsoft.com/office/powerpoint/2010/main" val="3180425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5">
            <a:extLst>
              <a:ext uri="{FF2B5EF4-FFF2-40B4-BE49-F238E27FC236}">
                <a16:creationId xmlns:a16="http://schemas.microsoft.com/office/drawing/2014/main" id="{30B25232-F6F4-D745-B1DB-57F13725B87A}"/>
              </a:ext>
            </a:extLst>
          </p:cNvPr>
          <p:cNvSpPr>
            <a:spLocks noGrp="1" noChangeArrowheads="1"/>
          </p:cNvSpPr>
          <p:nvPr>
            <p:ph type="title"/>
          </p:nvPr>
        </p:nvSpPr>
        <p:spPr>
          <a:xfrm>
            <a:off x="468313" y="431800"/>
            <a:ext cx="8229600" cy="765175"/>
          </a:xfrm>
        </p:spPr>
        <p:txBody>
          <a:bodyPr anchor="t"/>
          <a:lstStyle/>
          <a:p>
            <a:pPr eaLnBrk="1" hangingPunct="1"/>
            <a:r>
              <a:rPr lang="nb-NO" altLang="nb-NO" sz="3600"/>
              <a:t>Active implant: pacemaker</a:t>
            </a:r>
          </a:p>
        </p:txBody>
      </p:sp>
      <p:pic>
        <p:nvPicPr>
          <p:cNvPr id="64514" name="Picture 4" descr="pacemakerplassering">
            <a:extLst>
              <a:ext uri="{FF2B5EF4-FFF2-40B4-BE49-F238E27FC236}">
                <a16:creationId xmlns:a16="http://schemas.microsoft.com/office/drawing/2014/main" id="{A61877AA-2847-6B4A-8519-D743F2BCC21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052513"/>
            <a:ext cx="9144000" cy="5106987"/>
          </a:xfrm>
        </p:spPr>
      </p:pic>
    </p:spTree>
    <p:extLst>
      <p:ext uri="{BB962C8B-B14F-4D97-AF65-F5344CB8AC3E}">
        <p14:creationId xmlns:p14="http://schemas.microsoft.com/office/powerpoint/2010/main" val="611590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Box 13">
            <a:extLst>
              <a:ext uri="{FF2B5EF4-FFF2-40B4-BE49-F238E27FC236}">
                <a16:creationId xmlns:a16="http://schemas.microsoft.com/office/drawing/2014/main" id="{8D408427-C6C7-D244-8D95-FA6449407724}"/>
              </a:ext>
            </a:extLst>
          </p:cNvPr>
          <p:cNvSpPr txBox="1">
            <a:spLocks noChangeArrowheads="1"/>
          </p:cNvSpPr>
          <p:nvPr/>
        </p:nvSpPr>
        <p:spPr bwMode="auto">
          <a:xfrm>
            <a:off x="250825" y="6457950"/>
            <a:ext cx="30130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en-GB" altLang="nb-NO" sz="1600"/>
              <a:t>Source: www.Cardiologycmc.in</a:t>
            </a:r>
          </a:p>
        </p:txBody>
      </p:sp>
      <p:sp>
        <p:nvSpPr>
          <p:cNvPr id="82946" name="Title 4">
            <a:extLst>
              <a:ext uri="{FF2B5EF4-FFF2-40B4-BE49-F238E27FC236}">
                <a16:creationId xmlns:a16="http://schemas.microsoft.com/office/drawing/2014/main" id="{C387F1F4-5510-FC41-BB8A-5C94618E2F8B}"/>
              </a:ext>
            </a:extLst>
          </p:cNvPr>
          <p:cNvSpPr>
            <a:spLocks noGrp="1" noChangeArrowheads="1"/>
          </p:cNvSpPr>
          <p:nvPr>
            <p:ph type="title"/>
          </p:nvPr>
        </p:nvSpPr>
        <p:spPr>
          <a:xfrm>
            <a:off x="971550" y="549275"/>
            <a:ext cx="7696200" cy="1143000"/>
          </a:xfrm>
        </p:spPr>
        <p:txBody>
          <a:bodyPr/>
          <a:lstStyle/>
          <a:p>
            <a:r>
              <a:rPr lang="en-GB" altLang="nb-NO"/>
              <a:t>Unipolar vs Bipolar</a:t>
            </a:r>
          </a:p>
        </p:txBody>
      </p:sp>
      <p:graphicFrame>
        <p:nvGraphicFramePr>
          <p:cNvPr id="16" name="Group 29">
            <a:extLst>
              <a:ext uri="{FF2B5EF4-FFF2-40B4-BE49-F238E27FC236}">
                <a16:creationId xmlns:a16="http://schemas.microsoft.com/office/drawing/2014/main" id="{ED2E446C-06CF-4646-BBF5-D2F7650F0721}"/>
              </a:ext>
            </a:extLst>
          </p:cNvPr>
          <p:cNvGraphicFramePr>
            <a:graphicFrameLocks noGrp="1"/>
          </p:cNvGraphicFramePr>
          <p:nvPr/>
        </p:nvGraphicFramePr>
        <p:xfrm>
          <a:off x="419100" y="1409700"/>
          <a:ext cx="8343900" cy="5067301"/>
        </p:xfrm>
        <a:graphic>
          <a:graphicData uri="http://schemas.openxmlformats.org/drawingml/2006/table">
            <a:tbl>
              <a:tblPr/>
              <a:tblGrid>
                <a:gridCol w="18669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3276600">
                  <a:extLst>
                    <a:ext uri="{9D8B030D-6E8A-4147-A177-3AD203B41FA5}">
                      <a16:colId xmlns:a16="http://schemas.microsoft.com/office/drawing/2014/main" val="20002"/>
                    </a:ext>
                  </a:extLst>
                </a:gridCol>
              </a:tblGrid>
              <a:tr h="544513">
                <a:tc>
                  <a:txBody>
                    <a:bodyPr/>
                    <a:lstStyle>
                      <a:lvl1pPr eaLnBrk="0" hangingPunct="0">
                        <a:spcBef>
                          <a:spcPct val="20000"/>
                        </a:spcBef>
                        <a:defRPr sz="2400">
                          <a:solidFill>
                            <a:schemeClr val="tx1"/>
                          </a:solidFill>
                          <a:latin typeface="Arial" charset="0"/>
                          <a:ea typeface="ヒラギノ角ゴ Pro W3" charset="-128"/>
                        </a:defRPr>
                      </a:lvl1pPr>
                      <a:lvl2pPr marL="742950" indent="-285750" eaLnBrk="0" hangingPunct="0">
                        <a:spcBef>
                          <a:spcPct val="20000"/>
                        </a:spcBef>
                        <a:defRPr sz="2000">
                          <a:solidFill>
                            <a:schemeClr val="tx1"/>
                          </a:solidFill>
                          <a:latin typeface="Arial" charset="0"/>
                          <a:ea typeface="ヒラギノ角ゴ Pro W3" charset="-128"/>
                        </a:defRPr>
                      </a:lvl2pPr>
                      <a:lvl3pPr marL="1143000" indent="-228600" eaLnBrk="0" hangingPunct="0">
                        <a:spcBef>
                          <a:spcPct val="20000"/>
                        </a:spcBef>
                        <a:defRPr>
                          <a:solidFill>
                            <a:schemeClr val="tx1"/>
                          </a:solidFill>
                          <a:latin typeface="Arial" charset="0"/>
                          <a:ea typeface="ヒラギノ角ゴ Pro W3" charset="-128"/>
                        </a:defRPr>
                      </a:lvl3pPr>
                      <a:lvl4pPr marL="1600200" indent="-228600" eaLnBrk="0" hangingPunct="0">
                        <a:spcBef>
                          <a:spcPct val="20000"/>
                        </a:spcBef>
                        <a:defRPr sz="1600">
                          <a:solidFill>
                            <a:schemeClr val="tx1"/>
                          </a:solidFill>
                          <a:latin typeface="Arial" charset="0"/>
                          <a:ea typeface="ヒラギノ角ゴ Pro W3" charset="-128"/>
                        </a:defRPr>
                      </a:lvl4pPr>
                      <a:lvl5pPr marL="2057400" indent="-228600" eaLnBrk="0" hangingPunct="0">
                        <a:spcBef>
                          <a:spcPct val="20000"/>
                        </a:spcBef>
                        <a:defRPr sz="1400">
                          <a:solidFill>
                            <a:schemeClr val="tx1"/>
                          </a:solidFill>
                          <a:latin typeface="Arial" charset="0"/>
                          <a:ea typeface="ヒラギノ角ゴ Pro W3" charset="-128"/>
                        </a:defRPr>
                      </a:lvl5pPr>
                      <a:lvl6pPr marL="2514600" indent="-228600" eaLnBrk="0" fontAlgn="base" hangingPunct="0">
                        <a:spcBef>
                          <a:spcPct val="20000"/>
                        </a:spcBef>
                        <a:spcAft>
                          <a:spcPct val="0"/>
                        </a:spcAft>
                        <a:defRPr sz="1400">
                          <a:solidFill>
                            <a:schemeClr val="tx1"/>
                          </a:solidFill>
                          <a:latin typeface="Arial" charset="0"/>
                          <a:ea typeface="ヒラギノ角ゴ Pro W3" charset="-128"/>
                        </a:defRPr>
                      </a:lvl6pPr>
                      <a:lvl7pPr marL="2971800" indent="-228600" eaLnBrk="0" fontAlgn="base" hangingPunct="0">
                        <a:spcBef>
                          <a:spcPct val="20000"/>
                        </a:spcBef>
                        <a:spcAft>
                          <a:spcPct val="0"/>
                        </a:spcAft>
                        <a:defRPr sz="1400">
                          <a:solidFill>
                            <a:schemeClr val="tx1"/>
                          </a:solidFill>
                          <a:latin typeface="Arial" charset="0"/>
                          <a:ea typeface="ヒラギノ角ゴ Pro W3" charset="-128"/>
                        </a:defRPr>
                      </a:lvl7pPr>
                      <a:lvl8pPr marL="3429000" indent="-228600" eaLnBrk="0" fontAlgn="base" hangingPunct="0">
                        <a:spcBef>
                          <a:spcPct val="20000"/>
                        </a:spcBef>
                        <a:spcAft>
                          <a:spcPct val="0"/>
                        </a:spcAft>
                        <a:defRPr sz="1400">
                          <a:solidFill>
                            <a:schemeClr val="tx1"/>
                          </a:solidFill>
                          <a:latin typeface="Arial" charset="0"/>
                          <a:ea typeface="ヒラギノ角ゴ Pro W3" charset="-128"/>
                        </a:defRPr>
                      </a:lvl8pPr>
                      <a:lvl9pPr marL="3886200" indent="-228600" eaLnBrk="0" fontAlgn="base" hangingPunct="0">
                        <a:spcBef>
                          <a:spcPct val="20000"/>
                        </a:spcBef>
                        <a:spcAft>
                          <a:spcPct val="0"/>
                        </a:spcAft>
                        <a:defRPr sz="1400">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Tx/>
                        <a:buNone/>
                        <a:tabLst/>
                      </a:pPr>
                      <a:endParaRPr kumimoji="0" lang="x-none" altLang="x-none" sz="2000" b="0" i="0" u="none" strike="noStrike" cap="none" normalizeH="0" baseline="0">
                        <a:ln>
                          <a:noFill/>
                        </a:ln>
                        <a:solidFill>
                          <a:srgbClr val="5F5F5F"/>
                        </a:solidFill>
                        <a:effectLst/>
                        <a:latin typeface="Arial" charset="0"/>
                        <a:ea typeface="ヒラギノ角ゴ Pro W3"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sz="2400">
                          <a:solidFill>
                            <a:schemeClr val="tx1"/>
                          </a:solidFill>
                          <a:latin typeface="Arial" charset="0"/>
                          <a:ea typeface="ヒラギノ角ゴ Pro W3" charset="-128"/>
                        </a:defRPr>
                      </a:lvl1pPr>
                      <a:lvl2pPr marL="742950" indent="-285750" eaLnBrk="0" hangingPunct="0">
                        <a:spcBef>
                          <a:spcPct val="20000"/>
                        </a:spcBef>
                        <a:defRPr sz="2000">
                          <a:solidFill>
                            <a:schemeClr val="tx1"/>
                          </a:solidFill>
                          <a:latin typeface="Arial" charset="0"/>
                          <a:ea typeface="ヒラギノ角ゴ Pro W3" charset="-128"/>
                        </a:defRPr>
                      </a:lvl2pPr>
                      <a:lvl3pPr marL="1143000" indent="-228600" eaLnBrk="0" hangingPunct="0">
                        <a:spcBef>
                          <a:spcPct val="20000"/>
                        </a:spcBef>
                        <a:defRPr>
                          <a:solidFill>
                            <a:schemeClr val="tx1"/>
                          </a:solidFill>
                          <a:latin typeface="Arial" charset="0"/>
                          <a:ea typeface="ヒラギノ角ゴ Pro W3" charset="-128"/>
                        </a:defRPr>
                      </a:lvl3pPr>
                      <a:lvl4pPr marL="1600200" indent="-228600" eaLnBrk="0" hangingPunct="0">
                        <a:spcBef>
                          <a:spcPct val="20000"/>
                        </a:spcBef>
                        <a:defRPr sz="1600">
                          <a:solidFill>
                            <a:schemeClr val="tx1"/>
                          </a:solidFill>
                          <a:latin typeface="Arial" charset="0"/>
                          <a:ea typeface="ヒラギノ角ゴ Pro W3" charset="-128"/>
                        </a:defRPr>
                      </a:lvl4pPr>
                      <a:lvl5pPr marL="2057400" indent="-228600" eaLnBrk="0" hangingPunct="0">
                        <a:spcBef>
                          <a:spcPct val="20000"/>
                        </a:spcBef>
                        <a:defRPr sz="1400">
                          <a:solidFill>
                            <a:schemeClr val="tx1"/>
                          </a:solidFill>
                          <a:latin typeface="Arial" charset="0"/>
                          <a:ea typeface="ヒラギノ角ゴ Pro W3" charset="-128"/>
                        </a:defRPr>
                      </a:lvl5pPr>
                      <a:lvl6pPr marL="2514600" indent="-228600" eaLnBrk="0" fontAlgn="base" hangingPunct="0">
                        <a:spcBef>
                          <a:spcPct val="20000"/>
                        </a:spcBef>
                        <a:spcAft>
                          <a:spcPct val="0"/>
                        </a:spcAft>
                        <a:defRPr sz="1400">
                          <a:solidFill>
                            <a:schemeClr val="tx1"/>
                          </a:solidFill>
                          <a:latin typeface="Arial" charset="0"/>
                          <a:ea typeface="ヒラギノ角ゴ Pro W3" charset="-128"/>
                        </a:defRPr>
                      </a:lvl6pPr>
                      <a:lvl7pPr marL="2971800" indent="-228600" eaLnBrk="0" fontAlgn="base" hangingPunct="0">
                        <a:spcBef>
                          <a:spcPct val="20000"/>
                        </a:spcBef>
                        <a:spcAft>
                          <a:spcPct val="0"/>
                        </a:spcAft>
                        <a:defRPr sz="1400">
                          <a:solidFill>
                            <a:schemeClr val="tx1"/>
                          </a:solidFill>
                          <a:latin typeface="Arial" charset="0"/>
                          <a:ea typeface="ヒラギノ角ゴ Pro W3" charset="-128"/>
                        </a:defRPr>
                      </a:lvl7pPr>
                      <a:lvl8pPr marL="3429000" indent="-228600" eaLnBrk="0" fontAlgn="base" hangingPunct="0">
                        <a:spcBef>
                          <a:spcPct val="20000"/>
                        </a:spcBef>
                        <a:spcAft>
                          <a:spcPct val="0"/>
                        </a:spcAft>
                        <a:defRPr sz="1400">
                          <a:solidFill>
                            <a:schemeClr val="tx1"/>
                          </a:solidFill>
                          <a:latin typeface="Arial" charset="0"/>
                          <a:ea typeface="ヒラギノ角ゴ Pro W3" charset="-128"/>
                        </a:defRPr>
                      </a:lvl8pPr>
                      <a:lvl9pPr marL="3886200" indent="-228600" eaLnBrk="0" fontAlgn="base" hangingPunct="0">
                        <a:spcBef>
                          <a:spcPct val="20000"/>
                        </a:spcBef>
                        <a:spcAft>
                          <a:spcPct val="0"/>
                        </a:spcAft>
                        <a:defRPr sz="1400">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Tx/>
                        <a:buNone/>
                        <a:tabLst/>
                      </a:pPr>
                      <a:r>
                        <a:rPr kumimoji="0" lang="en-US" altLang="x-none" sz="2400" b="0" i="0" u="none" strike="noStrike" cap="none" normalizeH="0" baseline="0">
                          <a:ln>
                            <a:noFill/>
                          </a:ln>
                          <a:solidFill>
                            <a:schemeClr val="tx1"/>
                          </a:solidFill>
                          <a:effectLst/>
                          <a:latin typeface="Arial" charset="0"/>
                          <a:ea typeface="ヒラギノ角ゴ Pro W3" charset="-128"/>
                        </a:rPr>
                        <a:t>Unipolar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sz="2400">
                          <a:solidFill>
                            <a:schemeClr val="tx1"/>
                          </a:solidFill>
                          <a:latin typeface="Arial" charset="0"/>
                          <a:ea typeface="ヒラギノ角ゴ Pro W3" charset="-128"/>
                        </a:defRPr>
                      </a:lvl1pPr>
                      <a:lvl2pPr marL="742950" indent="-285750" eaLnBrk="0" hangingPunct="0">
                        <a:spcBef>
                          <a:spcPct val="20000"/>
                        </a:spcBef>
                        <a:defRPr sz="2000">
                          <a:solidFill>
                            <a:schemeClr val="tx1"/>
                          </a:solidFill>
                          <a:latin typeface="Arial" charset="0"/>
                          <a:ea typeface="ヒラギノ角ゴ Pro W3" charset="-128"/>
                        </a:defRPr>
                      </a:lvl2pPr>
                      <a:lvl3pPr marL="1143000" indent="-228600" eaLnBrk="0" hangingPunct="0">
                        <a:spcBef>
                          <a:spcPct val="20000"/>
                        </a:spcBef>
                        <a:defRPr>
                          <a:solidFill>
                            <a:schemeClr val="tx1"/>
                          </a:solidFill>
                          <a:latin typeface="Arial" charset="0"/>
                          <a:ea typeface="ヒラギノ角ゴ Pro W3" charset="-128"/>
                        </a:defRPr>
                      </a:lvl3pPr>
                      <a:lvl4pPr marL="1600200" indent="-228600" eaLnBrk="0" hangingPunct="0">
                        <a:spcBef>
                          <a:spcPct val="20000"/>
                        </a:spcBef>
                        <a:defRPr sz="1600">
                          <a:solidFill>
                            <a:schemeClr val="tx1"/>
                          </a:solidFill>
                          <a:latin typeface="Arial" charset="0"/>
                          <a:ea typeface="ヒラギノ角ゴ Pro W3" charset="-128"/>
                        </a:defRPr>
                      </a:lvl4pPr>
                      <a:lvl5pPr marL="2057400" indent="-228600" eaLnBrk="0" hangingPunct="0">
                        <a:spcBef>
                          <a:spcPct val="20000"/>
                        </a:spcBef>
                        <a:defRPr sz="1400">
                          <a:solidFill>
                            <a:schemeClr val="tx1"/>
                          </a:solidFill>
                          <a:latin typeface="Arial" charset="0"/>
                          <a:ea typeface="ヒラギノ角ゴ Pro W3" charset="-128"/>
                        </a:defRPr>
                      </a:lvl5pPr>
                      <a:lvl6pPr marL="2514600" indent="-228600" eaLnBrk="0" fontAlgn="base" hangingPunct="0">
                        <a:spcBef>
                          <a:spcPct val="20000"/>
                        </a:spcBef>
                        <a:spcAft>
                          <a:spcPct val="0"/>
                        </a:spcAft>
                        <a:defRPr sz="1400">
                          <a:solidFill>
                            <a:schemeClr val="tx1"/>
                          </a:solidFill>
                          <a:latin typeface="Arial" charset="0"/>
                          <a:ea typeface="ヒラギノ角ゴ Pro W3" charset="-128"/>
                        </a:defRPr>
                      </a:lvl6pPr>
                      <a:lvl7pPr marL="2971800" indent="-228600" eaLnBrk="0" fontAlgn="base" hangingPunct="0">
                        <a:spcBef>
                          <a:spcPct val="20000"/>
                        </a:spcBef>
                        <a:spcAft>
                          <a:spcPct val="0"/>
                        </a:spcAft>
                        <a:defRPr sz="1400">
                          <a:solidFill>
                            <a:schemeClr val="tx1"/>
                          </a:solidFill>
                          <a:latin typeface="Arial" charset="0"/>
                          <a:ea typeface="ヒラギノ角ゴ Pro W3" charset="-128"/>
                        </a:defRPr>
                      </a:lvl7pPr>
                      <a:lvl8pPr marL="3429000" indent="-228600" eaLnBrk="0" fontAlgn="base" hangingPunct="0">
                        <a:spcBef>
                          <a:spcPct val="20000"/>
                        </a:spcBef>
                        <a:spcAft>
                          <a:spcPct val="0"/>
                        </a:spcAft>
                        <a:defRPr sz="1400">
                          <a:solidFill>
                            <a:schemeClr val="tx1"/>
                          </a:solidFill>
                          <a:latin typeface="Arial" charset="0"/>
                          <a:ea typeface="ヒラギノ角ゴ Pro W3" charset="-128"/>
                        </a:defRPr>
                      </a:lvl8pPr>
                      <a:lvl9pPr marL="3886200" indent="-228600" eaLnBrk="0" fontAlgn="base" hangingPunct="0">
                        <a:spcBef>
                          <a:spcPct val="20000"/>
                        </a:spcBef>
                        <a:spcAft>
                          <a:spcPct val="0"/>
                        </a:spcAft>
                        <a:defRPr sz="1400">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Tx/>
                        <a:buNone/>
                        <a:tabLst/>
                      </a:pPr>
                      <a:r>
                        <a:rPr kumimoji="0" lang="en-US" altLang="x-none" sz="2400" b="0" i="0" u="none" strike="noStrike" cap="none" normalizeH="0" baseline="0">
                          <a:ln>
                            <a:noFill/>
                          </a:ln>
                          <a:solidFill>
                            <a:schemeClr val="tx1"/>
                          </a:solidFill>
                          <a:effectLst/>
                          <a:latin typeface="Arial" charset="0"/>
                          <a:ea typeface="ヒラギノ角ゴ Pro W3" charset="-128"/>
                        </a:rPr>
                        <a:t>Bipolar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2262188">
                <a:tc>
                  <a:txBody>
                    <a:bodyPr/>
                    <a:lstStyle>
                      <a:lvl1pPr eaLnBrk="0" hangingPunct="0">
                        <a:spcBef>
                          <a:spcPct val="20000"/>
                        </a:spcBef>
                        <a:defRPr sz="2400">
                          <a:solidFill>
                            <a:schemeClr val="tx1"/>
                          </a:solidFill>
                          <a:latin typeface="Arial" charset="0"/>
                          <a:ea typeface="ヒラギノ角ゴ Pro W3" charset="-128"/>
                        </a:defRPr>
                      </a:lvl1pPr>
                      <a:lvl2pPr marL="742950" indent="-285750" eaLnBrk="0" hangingPunct="0">
                        <a:spcBef>
                          <a:spcPct val="20000"/>
                        </a:spcBef>
                        <a:defRPr sz="2000">
                          <a:solidFill>
                            <a:schemeClr val="tx1"/>
                          </a:solidFill>
                          <a:latin typeface="Arial" charset="0"/>
                          <a:ea typeface="ヒラギノ角ゴ Pro W3" charset="-128"/>
                        </a:defRPr>
                      </a:lvl2pPr>
                      <a:lvl3pPr marL="1143000" indent="-228600" eaLnBrk="0" hangingPunct="0">
                        <a:spcBef>
                          <a:spcPct val="20000"/>
                        </a:spcBef>
                        <a:defRPr>
                          <a:solidFill>
                            <a:schemeClr val="tx1"/>
                          </a:solidFill>
                          <a:latin typeface="Arial" charset="0"/>
                          <a:ea typeface="ヒラギノ角ゴ Pro W3" charset="-128"/>
                        </a:defRPr>
                      </a:lvl3pPr>
                      <a:lvl4pPr marL="1600200" indent="-228600" eaLnBrk="0" hangingPunct="0">
                        <a:spcBef>
                          <a:spcPct val="20000"/>
                        </a:spcBef>
                        <a:defRPr sz="1600">
                          <a:solidFill>
                            <a:schemeClr val="tx1"/>
                          </a:solidFill>
                          <a:latin typeface="Arial" charset="0"/>
                          <a:ea typeface="ヒラギノ角ゴ Pro W3" charset="-128"/>
                        </a:defRPr>
                      </a:lvl4pPr>
                      <a:lvl5pPr marL="2057400" indent="-228600" eaLnBrk="0" hangingPunct="0">
                        <a:spcBef>
                          <a:spcPct val="20000"/>
                        </a:spcBef>
                        <a:defRPr sz="1400">
                          <a:solidFill>
                            <a:schemeClr val="tx1"/>
                          </a:solidFill>
                          <a:latin typeface="Arial" charset="0"/>
                          <a:ea typeface="ヒラギノ角ゴ Pro W3" charset="-128"/>
                        </a:defRPr>
                      </a:lvl5pPr>
                      <a:lvl6pPr marL="2514600" indent="-228600" eaLnBrk="0" fontAlgn="base" hangingPunct="0">
                        <a:spcBef>
                          <a:spcPct val="20000"/>
                        </a:spcBef>
                        <a:spcAft>
                          <a:spcPct val="0"/>
                        </a:spcAft>
                        <a:defRPr sz="1400">
                          <a:solidFill>
                            <a:schemeClr val="tx1"/>
                          </a:solidFill>
                          <a:latin typeface="Arial" charset="0"/>
                          <a:ea typeface="ヒラギノ角ゴ Pro W3" charset="-128"/>
                        </a:defRPr>
                      </a:lvl6pPr>
                      <a:lvl7pPr marL="2971800" indent="-228600" eaLnBrk="0" fontAlgn="base" hangingPunct="0">
                        <a:spcBef>
                          <a:spcPct val="20000"/>
                        </a:spcBef>
                        <a:spcAft>
                          <a:spcPct val="0"/>
                        </a:spcAft>
                        <a:defRPr sz="1400">
                          <a:solidFill>
                            <a:schemeClr val="tx1"/>
                          </a:solidFill>
                          <a:latin typeface="Arial" charset="0"/>
                          <a:ea typeface="ヒラギノ角ゴ Pro W3" charset="-128"/>
                        </a:defRPr>
                      </a:lvl7pPr>
                      <a:lvl8pPr marL="3429000" indent="-228600" eaLnBrk="0" fontAlgn="base" hangingPunct="0">
                        <a:spcBef>
                          <a:spcPct val="20000"/>
                        </a:spcBef>
                        <a:spcAft>
                          <a:spcPct val="0"/>
                        </a:spcAft>
                        <a:defRPr sz="1400">
                          <a:solidFill>
                            <a:schemeClr val="tx1"/>
                          </a:solidFill>
                          <a:latin typeface="Arial" charset="0"/>
                          <a:ea typeface="ヒラギノ角ゴ Pro W3" charset="-128"/>
                        </a:defRPr>
                      </a:lvl8pPr>
                      <a:lvl9pPr marL="3886200" indent="-228600" eaLnBrk="0" fontAlgn="base" hangingPunct="0">
                        <a:spcBef>
                          <a:spcPct val="20000"/>
                        </a:spcBef>
                        <a:spcAft>
                          <a:spcPct val="0"/>
                        </a:spcAft>
                        <a:defRPr sz="1400">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Tx/>
                        <a:buNone/>
                        <a:tabLst/>
                      </a:pPr>
                      <a:r>
                        <a:rPr kumimoji="0" lang="en-US" altLang="x-none" sz="2000" b="0" i="0" u="none" strike="noStrike" cap="none" normalizeH="0" baseline="0">
                          <a:ln>
                            <a:noFill/>
                          </a:ln>
                          <a:solidFill>
                            <a:schemeClr val="tx1"/>
                          </a:solidFill>
                          <a:effectLst/>
                          <a:latin typeface="Arial" charset="0"/>
                          <a:ea typeface="ヒラギノ角ゴ Pro W3" charset="-128"/>
                        </a:rPr>
                        <a:t>Advantages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400">
                          <a:solidFill>
                            <a:schemeClr val="tx1"/>
                          </a:solidFill>
                          <a:latin typeface="Arial" charset="0"/>
                          <a:ea typeface="ヒラギノ角ゴ Pro W3" charset="-128"/>
                        </a:defRPr>
                      </a:lvl1pPr>
                      <a:lvl2pPr marL="742950" indent="-285750" eaLnBrk="0" hangingPunct="0">
                        <a:spcBef>
                          <a:spcPct val="20000"/>
                        </a:spcBef>
                        <a:defRPr sz="2000">
                          <a:solidFill>
                            <a:schemeClr val="tx1"/>
                          </a:solidFill>
                          <a:latin typeface="Arial" charset="0"/>
                          <a:ea typeface="ヒラギノ角ゴ Pro W3" charset="-128"/>
                        </a:defRPr>
                      </a:lvl2pPr>
                      <a:lvl3pPr marL="1143000" indent="-228600" eaLnBrk="0" hangingPunct="0">
                        <a:spcBef>
                          <a:spcPct val="20000"/>
                        </a:spcBef>
                        <a:defRPr>
                          <a:solidFill>
                            <a:schemeClr val="tx1"/>
                          </a:solidFill>
                          <a:latin typeface="Arial" charset="0"/>
                          <a:ea typeface="ヒラギノ角ゴ Pro W3" charset="-128"/>
                        </a:defRPr>
                      </a:lvl3pPr>
                      <a:lvl4pPr marL="1600200" indent="-228600" eaLnBrk="0" hangingPunct="0">
                        <a:spcBef>
                          <a:spcPct val="20000"/>
                        </a:spcBef>
                        <a:defRPr sz="1600">
                          <a:solidFill>
                            <a:schemeClr val="tx1"/>
                          </a:solidFill>
                          <a:latin typeface="Arial" charset="0"/>
                          <a:ea typeface="ヒラギノ角ゴ Pro W3" charset="-128"/>
                        </a:defRPr>
                      </a:lvl4pPr>
                      <a:lvl5pPr marL="2057400" indent="-228600" eaLnBrk="0" hangingPunct="0">
                        <a:spcBef>
                          <a:spcPct val="20000"/>
                        </a:spcBef>
                        <a:defRPr sz="1400">
                          <a:solidFill>
                            <a:schemeClr val="tx1"/>
                          </a:solidFill>
                          <a:latin typeface="Arial" charset="0"/>
                          <a:ea typeface="ヒラギノ角ゴ Pro W3" charset="-128"/>
                        </a:defRPr>
                      </a:lvl5pPr>
                      <a:lvl6pPr marL="2514600" indent="-228600" eaLnBrk="0" fontAlgn="base" hangingPunct="0">
                        <a:spcBef>
                          <a:spcPct val="20000"/>
                        </a:spcBef>
                        <a:spcAft>
                          <a:spcPct val="0"/>
                        </a:spcAft>
                        <a:defRPr sz="1400">
                          <a:solidFill>
                            <a:schemeClr val="tx1"/>
                          </a:solidFill>
                          <a:latin typeface="Arial" charset="0"/>
                          <a:ea typeface="ヒラギノ角ゴ Pro W3" charset="-128"/>
                        </a:defRPr>
                      </a:lvl6pPr>
                      <a:lvl7pPr marL="2971800" indent="-228600" eaLnBrk="0" fontAlgn="base" hangingPunct="0">
                        <a:spcBef>
                          <a:spcPct val="20000"/>
                        </a:spcBef>
                        <a:spcAft>
                          <a:spcPct val="0"/>
                        </a:spcAft>
                        <a:defRPr sz="1400">
                          <a:solidFill>
                            <a:schemeClr val="tx1"/>
                          </a:solidFill>
                          <a:latin typeface="Arial" charset="0"/>
                          <a:ea typeface="ヒラギノ角ゴ Pro W3" charset="-128"/>
                        </a:defRPr>
                      </a:lvl7pPr>
                      <a:lvl8pPr marL="3429000" indent="-228600" eaLnBrk="0" fontAlgn="base" hangingPunct="0">
                        <a:spcBef>
                          <a:spcPct val="20000"/>
                        </a:spcBef>
                        <a:spcAft>
                          <a:spcPct val="0"/>
                        </a:spcAft>
                        <a:defRPr sz="1400">
                          <a:solidFill>
                            <a:schemeClr val="tx1"/>
                          </a:solidFill>
                          <a:latin typeface="Arial" charset="0"/>
                          <a:ea typeface="ヒラギノ角ゴ Pro W3" charset="-128"/>
                        </a:defRPr>
                      </a:lvl8pPr>
                      <a:lvl9pPr marL="3886200" indent="-228600" eaLnBrk="0" fontAlgn="base" hangingPunct="0">
                        <a:spcBef>
                          <a:spcPct val="20000"/>
                        </a:spcBef>
                        <a:spcAft>
                          <a:spcPct val="0"/>
                        </a:spcAft>
                        <a:defRPr sz="1400">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Tx/>
                        <a:buNone/>
                        <a:tabLst/>
                      </a:pPr>
                      <a:r>
                        <a:rPr kumimoji="0" lang="en-US" altLang="x-none" sz="2000" b="0" i="0" u="none" strike="noStrike" cap="none" normalizeH="0" baseline="0">
                          <a:ln>
                            <a:noFill/>
                          </a:ln>
                          <a:solidFill>
                            <a:schemeClr val="tx1"/>
                          </a:solidFill>
                          <a:effectLst/>
                          <a:latin typeface="Arial" charset="0"/>
                          <a:ea typeface="ヒラギノ角ゴ Pro W3" charset="-128"/>
                        </a:rPr>
                        <a:t>Smaller diameter</a:t>
                      </a:r>
                    </a:p>
                    <a:p>
                      <a:pPr marL="0" marR="0" lvl="0" indent="0" algn="l" defTabSz="914400" rtl="0" eaLnBrk="1" fontAlgn="base" latinLnBrk="0" hangingPunct="1">
                        <a:lnSpc>
                          <a:spcPct val="100000"/>
                        </a:lnSpc>
                        <a:spcBef>
                          <a:spcPct val="20000"/>
                        </a:spcBef>
                        <a:spcAft>
                          <a:spcPct val="0"/>
                        </a:spcAft>
                        <a:buClr>
                          <a:schemeClr val="accent2"/>
                        </a:buClr>
                        <a:buSzTx/>
                        <a:buFontTx/>
                        <a:buNone/>
                        <a:tabLst/>
                      </a:pPr>
                      <a:r>
                        <a:rPr kumimoji="0" lang="en-US" altLang="x-none" sz="2000" b="0" i="0" u="none" strike="noStrike" cap="none" normalizeH="0" baseline="0">
                          <a:ln>
                            <a:noFill/>
                          </a:ln>
                          <a:solidFill>
                            <a:schemeClr val="tx1"/>
                          </a:solidFill>
                          <a:effectLst/>
                          <a:latin typeface="Arial" charset="0"/>
                          <a:ea typeface="ヒラギノ角ゴ Pro W3" charset="-128"/>
                        </a:rPr>
                        <a:t>Easier to implant</a:t>
                      </a:r>
                    </a:p>
                    <a:p>
                      <a:pPr marL="0" marR="0" lvl="0" indent="0" algn="l" defTabSz="914400" rtl="0" eaLnBrk="1" fontAlgn="base" latinLnBrk="0" hangingPunct="1">
                        <a:lnSpc>
                          <a:spcPct val="100000"/>
                        </a:lnSpc>
                        <a:spcBef>
                          <a:spcPct val="20000"/>
                        </a:spcBef>
                        <a:spcAft>
                          <a:spcPct val="0"/>
                        </a:spcAft>
                        <a:buClr>
                          <a:schemeClr val="accent2"/>
                        </a:buClr>
                        <a:buSzTx/>
                        <a:buFontTx/>
                        <a:buNone/>
                        <a:tabLst/>
                      </a:pPr>
                      <a:r>
                        <a:rPr kumimoji="0" lang="en-US" altLang="x-none" sz="2000" b="0" i="0" u="none" strike="noStrike" cap="none" normalizeH="0" baseline="0">
                          <a:ln>
                            <a:noFill/>
                          </a:ln>
                          <a:solidFill>
                            <a:schemeClr val="tx1"/>
                          </a:solidFill>
                          <a:effectLst/>
                          <a:latin typeface="Arial" charset="0"/>
                          <a:ea typeface="ヒラギノ角ゴ Pro W3" charset="-128"/>
                        </a:rPr>
                        <a:t>Large spike</a:t>
                      </a:r>
                    </a:p>
                    <a:p>
                      <a:pPr marL="0" marR="0" lvl="0" indent="0" algn="l" defTabSz="914400" rtl="0" eaLnBrk="1" fontAlgn="base" latinLnBrk="0" hangingPunct="1">
                        <a:lnSpc>
                          <a:spcPct val="100000"/>
                        </a:lnSpc>
                        <a:spcBef>
                          <a:spcPct val="20000"/>
                        </a:spcBef>
                        <a:spcAft>
                          <a:spcPct val="0"/>
                        </a:spcAft>
                        <a:buClr>
                          <a:schemeClr val="accent2"/>
                        </a:buClr>
                        <a:buSzTx/>
                        <a:buFontTx/>
                        <a:buNone/>
                        <a:tabLst/>
                      </a:pPr>
                      <a:endParaRPr kumimoji="0" lang="en-US" altLang="x-none" sz="2000" b="0" i="0" u="none" strike="noStrike" cap="none" normalizeH="0" baseline="0">
                        <a:ln>
                          <a:noFill/>
                        </a:ln>
                        <a:solidFill>
                          <a:schemeClr val="tx1"/>
                        </a:solidFill>
                        <a:effectLst/>
                        <a:latin typeface="Arial" charset="0"/>
                        <a:ea typeface="ヒラギノ角ゴ Pro W3"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400">
                          <a:solidFill>
                            <a:schemeClr val="tx1"/>
                          </a:solidFill>
                          <a:latin typeface="Arial" charset="0"/>
                          <a:ea typeface="ヒラギノ角ゴ Pro W3" charset="-128"/>
                        </a:defRPr>
                      </a:lvl1pPr>
                      <a:lvl2pPr marL="742950" indent="-285750" eaLnBrk="0" hangingPunct="0">
                        <a:spcBef>
                          <a:spcPct val="20000"/>
                        </a:spcBef>
                        <a:defRPr sz="2000">
                          <a:solidFill>
                            <a:schemeClr val="tx1"/>
                          </a:solidFill>
                          <a:latin typeface="Arial" charset="0"/>
                          <a:ea typeface="ヒラギノ角ゴ Pro W3" charset="-128"/>
                        </a:defRPr>
                      </a:lvl2pPr>
                      <a:lvl3pPr marL="1143000" indent="-228600" eaLnBrk="0" hangingPunct="0">
                        <a:spcBef>
                          <a:spcPct val="20000"/>
                        </a:spcBef>
                        <a:defRPr>
                          <a:solidFill>
                            <a:schemeClr val="tx1"/>
                          </a:solidFill>
                          <a:latin typeface="Arial" charset="0"/>
                          <a:ea typeface="ヒラギノ角ゴ Pro W3" charset="-128"/>
                        </a:defRPr>
                      </a:lvl3pPr>
                      <a:lvl4pPr marL="1600200" indent="-228600" eaLnBrk="0" hangingPunct="0">
                        <a:spcBef>
                          <a:spcPct val="20000"/>
                        </a:spcBef>
                        <a:defRPr sz="1600">
                          <a:solidFill>
                            <a:schemeClr val="tx1"/>
                          </a:solidFill>
                          <a:latin typeface="Arial" charset="0"/>
                          <a:ea typeface="ヒラギノ角ゴ Pro W3" charset="-128"/>
                        </a:defRPr>
                      </a:lvl4pPr>
                      <a:lvl5pPr marL="2057400" indent="-228600" eaLnBrk="0" hangingPunct="0">
                        <a:spcBef>
                          <a:spcPct val="20000"/>
                        </a:spcBef>
                        <a:defRPr sz="1400">
                          <a:solidFill>
                            <a:schemeClr val="tx1"/>
                          </a:solidFill>
                          <a:latin typeface="Arial" charset="0"/>
                          <a:ea typeface="ヒラギノ角ゴ Pro W3" charset="-128"/>
                        </a:defRPr>
                      </a:lvl5pPr>
                      <a:lvl6pPr marL="2514600" indent="-228600" eaLnBrk="0" fontAlgn="base" hangingPunct="0">
                        <a:spcBef>
                          <a:spcPct val="20000"/>
                        </a:spcBef>
                        <a:spcAft>
                          <a:spcPct val="0"/>
                        </a:spcAft>
                        <a:defRPr sz="1400">
                          <a:solidFill>
                            <a:schemeClr val="tx1"/>
                          </a:solidFill>
                          <a:latin typeface="Arial" charset="0"/>
                          <a:ea typeface="ヒラギノ角ゴ Pro W3" charset="-128"/>
                        </a:defRPr>
                      </a:lvl6pPr>
                      <a:lvl7pPr marL="2971800" indent="-228600" eaLnBrk="0" fontAlgn="base" hangingPunct="0">
                        <a:spcBef>
                          <a:spcPct val="20000"/>
                        </a:spcBef>
                        <a:spcAft>
                          <a:spcPct val="0"/>
                        </a:spcAft>
                        <a:defRPr sz="1400">
                          <a:solidFill>
                            <a:schemeClr val="tx1"/>
                          </a:solidFill>
                          <a:latin typeface="Arial" charset="0"/>
                          <a:ea typeface="ヒラギノ角ゴ Pro W3" charset="-128"/>
                        </a:defRPr>
                      </a:lvl7pPr>
                      <a:lvl8pPr marL="3429000" indent="-228600" eaLnBrk="0" fontAlgn="base" hangingPunct="0">
                        <a:spcBef>
                          <a:spcPct val="20000"/>
                        </a:spcBef>
                        <a:spcAft>
                          <a:spcPct val="0"/>
                        </a:spcAft>
                        <a:defRPr sz="1400">
                          <a:solidFill>
                            <a:schemeClr val="tx1"/>
                          </a:solidFill>
                          <a:latin typeface="Arial" charset="0"/>
                          <a:ea typeface="ヒラギノ角ゴ Pro W3" charset="-128"/>
                        </a:defRPr>
                      </a:lvl8pPr>
                      <a:lvl9pPr marL="3886200" indent="-228600" eaLnBrk="0" fontAlgn="base" hangingPunct="0">
                        <a:spcBef>
                          <a:spcPct val="20000"/>
                        </a:spcBef>
                        <a:spcAft>
                          <a:spcPct val="0"/>
                        </a:spcAft>
                        <a:defRPr sz="1400">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Tx/>
                        <a:buNone/>
                        <a:tabLst/>
                      </a:pPr>
                      <a:r>
                        <a:rPr kumimoji="0" lang="en-US" altLang="x-none" sz="2000" b="0" i="0" u="none" strike="noStrike" cap="none" normalizeH="0" baseline="0">
                          <a:ln>
                            <a:noFill/>
                          </a:ln>
                          <a:solidFill>
                            <a:schemeClr val="tx1"/>
                          </a:solidFill>
                          <a:effectLst/>
                          <a:latin typeface="Arial" charset="0"/>
                          <a:ea typeface="ヒラギノ角ゴ Pro W3" charset="-128"/>
                        </a:rPr>
                        <a:t>No pocket stimulation</a:t>
                      </a:r>
                    </a:p>
                    <a:p>
                      <a:pPr marL="0" marR="0" lvl="0" indent="0" algn="l" defTabSz="914400" rtl="0" eaLnBrk="1" fontAlgn="base" latinLnBrk="0" hangingPunct="1">
                        <a:lnSpc>
                          <a:spcPct val="100000"/>
                        </a:lnSpc>
                        <a:spcBef>
                          <a:spcPct val="20000"/>
                        </a:spcBef>
                        <a:spcAft>
                          <a:spcPct val="0"/>
                        </a:spcAft>
                        <a:buClr>
                          <a:schemeClr val="accent2"/>
                        </a:buClr>
                        <a:buSzTx/>
                        <a:buFontTx/>
                        <a:buNone/>
                        <a:tabLst/>
                      </a:pPr>
                      <a:r>
                        <a:rPr kumimoji="0" lang="en-US" altLang="x-none" sz="2000" b="0" i="0" u="none" strike="noStrike" cap="none" normalizeH="0" baseline="0">
                          <a:ln>
                            <a:noFill/>
                          </a:ln>
                          <a:solidFill>
                            <a:schemeClr val="tx1"/>
                          </a:solidFill>
                          <a:effectLst/>
                          <a:latin typeface="Arial" charset="0"/>
                          <a:ea typeface="ヒラギノ角ゴ Pro W3" charset="-128"/>
                        </a:rPr>
                        <a:t>Less susceptible to EMI</a:t>
                      </a:r>
                    </a:p>
                    <a:p>
                      <a:pPr marL="0" marR="0" lvl="0" indent="0" algn="l" defTabSz="914400" rtl="0" eaLnBrk="1" fontAlgn="base" latinLnBrk="0" hangingPunct="1">
                        <a:lnSpc>
                          <a:spcPct val="100000"/>
                        </a:lnSpc>
                        <a:spcBef>
                          <a:spcPct val="20000"/>
                        </a:spcBef>
                        <a:spcAft>
                          <a:spcPct val="0"/>
                        </a:spcAft>
                        <a:buClr>
                          <a:schemeClr val="accent2"/>
                        </a:buClr>
                        <a:buSzTx/>
                        <a:buFontTx/>
                        <a:buNone/>
                        <a:tabLst/>
                      </a:pPr>
                      <a:r>
                        <a:rPr kumimoji="0" lang="en-US" altLang="x-none" sz="2000" b="0" i="0" u="none" strike="noStrike" cap="none" normalizeH="0" baseline="0">
                          <a:ln>
                            <a:noFill/>
                          </a:ln>
                          <a:solidFill>
                            <a:schemeClr val="tx1"/>
                          </a:solidFill>
                          <a:effectLst/>
                          <a:latin typeface="Arial" charset="0"/>
                          <a:ea typeface="ヒラギノ角ゴ Pro W3" charset="-128"/>
                        </a:rPr>
                        <a:t>Programming flexibility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60600">
                <a:tc>
                  <a:txBody>
                    <a:bodyPr/>
                    <a:lstStyle>
                      <a:lvl1pPr eaLnBrk="0" hangingPunct="0">
                        <a:spcBef>
                          <a:spcPct val="20000"/>
                        </a:spcBef>
                        <a:defRPr sz="2400">
                          <a:solidFill>
                            <a:schemeClr val="tx1"/>
                          </a:solidFill>
                          <a:latin typeface="Arial" charset="0"/>
                          <a:ea typeface="ヒラギノ角ゴ Pro W3" charset="-128"/>
                        </a:defRPr>
                      </a:lvl1pPr>
                      <a:lvl2pPr marL="742950" indent="-285750" eaLnBrk="0" hangingPunct="0">
                        <a:spcBef>
                          <a:spcPct val="20000"/>
                        </a:spcBef>
                        <a:defRPr sz="2000">
                          <a:solidFill>
                            <a:schemeClr val="tx1"/>
                          </a:solidFill>
                          <a:latin typeface="Arial" charset="0"/>
                          <a:ea typeface="ヒラギノ角ゴ Pro W3" charset="-128"/>
                        </a:defRPr>
                      </a:lvl2pPr>
                      <a:lvl3pPr marL="1143000" indent="-228600" eaLnBrk="0" hangingPunct="0">
                        <a:spcBef>
                          <a:spcPct val="20000"/>
                        </a:spcBef>
                        <a:defRPr>
                          <a:solidFill>
                            <a:schemeClr val="tx1"/>
                          </a:solidFill>
                          <a:latin typeface="Arial" charset="0"/>
                          <a:ea typeface="ヒラギノ角ゴ Pro W3" charset="-128"/>
                        </a:defRPr>
                      </a:lvl3pPr>
                      <a:lvl4pPr marL="1600200" indent="-228600" eaLnBrk="0" hangingPunct="0">
                        <a:spcBef>
                          <a:spcPct val="20000"/>
                        </a:spcBef>
                        <a:defRPr sz="1600">
                          <a:solidFill>
                            <a:schemeClr val="tx1"/>
                          </a:solidFill>
                          <a:latin typeface="Arial" charset="0"/>
                          <a:ea typeface="ヒラギノ角ゴ Pro W3" charset="-128"/>
                        </a:defRPr>
                      </a:lvl4pPr>
                      <a:lvl5pPr marL="2057400" indent="-228600" eaLnBrk="0" hangingPunct="0">
                        <a:spcBef>
                          <a:spcPct val="20000"/>
                        </a:spcBef>
                        <a:defRPr sz="1400">
                          <a:solidFill>
                            <a:schemeClr val="tx1"/>
                          </a:solidFill>
                          <a:latin typeface="Arial" charset="0"/>
                          <a:ea typeface="ヒラギノ角ゴ Pro W3" charset="-128"/>
                        </a:defRPr>
                      </a:lvl5pPr>
                      <a:lvl6pPr marL="2514600" indent="-228600" eaLnBrk="0" fontAlgn="base" hangingPunct="0">
                        <a:spcBef>
                          <a:spcPct val="20000"/>
                        </a:spcBef>
                        <a:spcAft>
                          <a:spcPct val="0"/>
                        </a:spcAft>
                        <a:defRPr sz="1400">
                          <a:solidFill>
                            <a:schemeClr val="tx1"/>
                          </a:solidFill>
                          <a:latin typeface="Arial" charset="0"/>
                          <a:ea typeface="ヒラギノ角ゴ Pro W3" charset="-128"/>
                        </a:defRPr>
                      </a:lvl6pPr>
                      <a:lvl7pPr marL="2971800" indent="-228600" eaLnBrk="0" fontAlgn="base" hangingPunct="0">
                        <a:spcBef>
                          <a:spcPct val="20000"/>
                        </a:spcBef>
                        <a:spcAft>
                          <a:spcPct val="0"/>
                        </a:spcAft>
                        <a:defRPr sz="1400">
                          <a:solidFill>
                            <a:schemeClr val="tx1"/>
                          </a:solidFill>
                          <a:latin typeface="Arial" charset="0"/>
                          <a:ea typeface="ヒラギノ角ゴ Pro W3" charset="-128"/>
                        </a:defRPr>
                      </a:lvl7pPr>
                      <a:lvl8pPr marL="3429000" indent="-228600" eaLnBrk="0" fontAlgn="base" hangingPunct="0">
                        <a:spcBef>
                          <a:spcPct val="20000"/>
                        </a:spcBef>
                        <a:spcAft>
                          <a:spcPct val="0"/>
                        </a:spcAft>
                        <a:defRPr sz="1400">
                          <a:solidFill>
                            <a:schemeClr val="tx1"/>
                          </a:solidFill>
                          <a:latin typeface="Arial" charset="0"/>
                          <a:ea typeface="ヒラギノ角ゴ Pro W3" charset="-128"/>
                        </a:defRPr>
                      </a:lvl8pPr>
                      <a:lvl9pPr marL="3886200" indent="-228600" eaLnBrk="0" fontAlgn="base" hangingPunct="0">
                        <a:spcBef>
                          <a:spcPct val="20000"/>
                        </a:spcBef>
                        <a:spcAft>
                          <a:spcPct val="0"/>
                        </a:spcAft>
                        <a:defRPr sz="1400">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Tx/>
                        <a:buNone/>
                        <a:tabLst/>
                      </a:pPr>
                      <a:r>
                        <a:rPr kumimoji="0" lang="en-US" altLang="x-none" sz="2000" b="0" i="0" u="none" strike="noStrike" cap="none" normalizeH="0" baseline="0">
                          <a:ln>
                            <a:noFill/>
                          </a:ln>
                          <a:solidFill>
                            <a:schemeClr val="tx1"/>
                          </a:solidFill>
                          <a:effectLst/>
                          <a:latin typeface="Arial" charset="0"/>
                          <a:ea typeface="ヒラギノ角ゴ Pro W3" charset="-128"/>
                        </a:rPr>
                        <a:t>Disadvantages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400">
                          <a:solidFill>
                            <a:schemeClr val="tx1"/>
                          </a:solidFill>
                          <a:latin typeface="Arial" charset="0"/>
                          <a:ea typeface="ヒラギノ角ゴ Pro W3" charset="-128"/>
                        </a:defRPr>
                      </a:lvl1pPr>
                      <a:lvl2pPr marL="742950" indent="-285750" eaLnBrk="0" hangingPunct="0">
                        <a:spcBef>
                          <a:spcPct val="20000"/>
                        </a:spcBef>
                        <a:defRPr sz="2000">
                          <a:solidFill>
                            <a:schemeClr val="tx1"/>
                          </a:solidFill>
                          <a:latin typeface="Arial" charset="0"/>
                          <a:ea typeface="ヒラギノ角ゴ Pro W3" charset="-128"/>
                        </a:defRPr>
                      </a:lvl2pPr>
                      <a:lvl3pPr marL="1143000" indent="-228600" eaLnBrk="0" hangingPunct="0">
                        <a:spcBef>
                          <a:spcPct val="20000"/>
                        </a:spcBef>
                        <a:defRPr>
                          <a:solidFill>
                            <a:schemeClr val="tx1"/>
                          </a:solidFill>
                          <a:latin typeface="Arial" charset="0"/>
                          <a:ea typeface="ヒラギノ角ゴ Pro W3" charset="-128"/>
                        </a:defRPr>
                      </a:lvl3pPr>
                      <a:lvl4pPr marL="1600200" indent="-228600" eaLnBrk="0" hangingPunct="0">
                        <a:spcBef>
                          <a:spcPct val="20000"/>
                        </a:spcBef>
                        <a:defRPr sz="1600">
                          <a:solidFill>
                            <a:schemeClr val="tx1"/>
                          </a:solidFill>
                          <a:latin typeface="Arial" charset="0"/>
                          <a:ea typeface="ヒラギノ角ゴ Pro W3" charset="-128"/>
                        </a:defRPr>
                      </a:lvl4pPr>
                      <a:lvl5pPr marL="2057400" indent="-228600" eaLnBrk="0" hangingPunct="0">
                        <a:spcBef>
                          <a:spcPct val="20000"/>
                        </a:spcBef>
                        <a:defRPr sz="1400">
                          <a:solidFill>
                            <a:schemeClr val="tx1"/>
                          </a:solidFill>
                          <a:latin typeface="Arial" charset="0"/>
                          <a:ea typeface="ヒラギノ角ゴ Pro W3" charset="-128"/>
                        </a:defRPr>
                      </a:lvl5pPr>
                      <a:lvl6pPr marL="2514600" indent="-228600" eaLnBrk="0" fontAlgn="base" hangingPunct="0">
                        <a:spcBef>
                          <a:spcPct val="20000"/>
                        </a:spcBef>
                        <a:spcAft>
                          <a:spcPct val="0"/>
                        </a:spcAft>
                        <a:defRPr sz="1400">
                          <a:solidFill>
                            <a:schemeClr val="tx1"/>
                          </a:solidFill>
                          <a:latin typeface="Arial" charset="0"/>
                          <a:ea typeface="ヒラギノ角ゴ Pro W3" charset="-128"/>
                        </a:defRPr>
                      </a:lvl6pPr>
                      <a:lvl7pPr marL="2971800" indent="-228600" eaLnBrk="0" fontAlgn="base" hangingPunct="0">
                        <a:spcBef>
                          <a:spcPct val="20000"/>
                        </a:spcBef>
                        <a:spcAft>
                          <a:spcPct val="0"/>
                        </a:spcAft>
                        <a:defRPr sz="1400">
                          <a:solidFill>
                            <a:schemeClr val="tx1"/>
                          </a:solidFill>
                          <a:latin typeface="Arial" charset="0"/>
                          <a:ea typeface="ヒラギノ角ゴ Pro W3" charset="-128"/>
                        </a:defRPr>
                      </a:lvl7pPr>
                      <a:lvl8pPr marL="3429000" indent="-228600" eaLnBrk="0" fontAlgn="base" hangingPunct="0">
                        <a:spcBef>
                          <a:spcPct val="20000"/>
                        </a:spcBef>
                        <a:spcAft>
                          <a:spcPct val="0"/>
                        </a:spcAft>
                        <a:defRPr sz="1400">
                          <a:solidFill>
                            <a:schemeClr val="tx1"/>
                          </a:solidFill>
                          <a:latin typeface="Arial" charset="0"/>
                          <a:ea typeface="ヒラギノ角ゴ Pro W3" charset="-128"/>
                        </a:defRPr>
                      </a:lvl8pPr>
                      <a:lvl9pPr marL="3886200" indent="-228600" eaLnBrk="0" fontAlgn="base" hangingPunct="0">
                        <a:spcBef>
                          <a:spcPct val="20000"/>
                        </a:spcBef>
                        <a:spcAft>
                          <a:spcPct val="0"/>
                        </a:spcAft>
                        <a:defRPr sz="1400">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Tx/>
                        <a:buNone/>
                        <a:tabLst/>
                      </a:pPr>
                      <a:r>
                        <a:rPr kumimoji="0" lang="en-US" altLang="x-none" sz="2000" b="0" i="0" u="none" strike="noStrike" cap="none" normalizeH="0" baseline="0">
                          <a:ln>
                            <a:noFill/>
                          </a:ln>
                          <a:solidFill>
                            <a:schemeClr val="tx1"/>
                          </a:solidFill>
                          <a:effectLst/>
                          <a:latin typeface="Arial" charset="0"/>
                          <a:ea typeface="ヒラギノ角ゴ Pro W3" charset="-128"/>
                        </a:rPr>
                        <a:t>Pocket stimulation</a:t>
                      </a:r>
                    </a:p>
                    <a:p>
                      <a:pPr marL="0" marR="0" lvl="0" indent="0" algn="l" defTabSz="914400" rtl="0" eaLnBrk="1" fontAlgn="base" latinLnBrk="0" hangingPunct="1">
                        <a:lnSpc>
                          <a:spcPct val="100000"/>
                        </a:lnSpc>
                        <a:spcBef>
                          <a:spcPct val="20000"/>
                        </a:spcBef>
                        <a:spcAft>
                          <a:spcPct val="0"/>
                        </a:spcAft>
                        <a:buClr>
                          <a:schemeClr val="accent2"/>
                        </a:buClr>
                        <a:buSzTx/>
                        <a:buFontTx/>
                        <a:buNone/>
                        <a:tabLst/>
                      </a:pPr>
                      <a:r>
                        <a:rPr kumimoji="0" lang="en-US" altLang="x-none" sz="2000" b="0" i="0" u="none" strike="noStrike" cap="none" normalizeH="0" baseline="0">
                          <a:ln>
                            <a:noFill/>
                          </a:ln>
                          <a:solidFill>
                            <a:schemeClr val="tx1"/>
                          </a:solidFill>
                          <a:effectLst/>
                          <a:latin typeface="Arial" charset="0"/>
                          <a:ea typeface="ヒラギノ角ゴ Pro W3" charset="-128"/>
                        </a:rPr>
                        <a:t>Far-field oversensing</a:t>
                      </a:r>
                    </a:p>
                    <a:p>
                      <a:pPr marL="0" marR="0" lvl="0" indent="0" algn="l" defTabSz="914400" rtl="0" eaLnBrk="1" fontAlgn="base" latinLnBrk="0" hangingPunct="1">
                        <a:lnSpc>
                          <a:spcPct val="100000"/>
                        </a:lnSpc>
                        <a:spcBef>
                          <a:spcPct val="20000"/>
                        </a:spcBef>
                        <a:spcAft>
                          <a:spcPct val="0"/>
                        </a:spcAft>
                        <a:buClr>
                          <a:schemeClr val="accent2"/>
                        </a:buClr>
                        <a:buSzTx/>
                        <a:buFontTx/>
                        <a:buNone/>
                        <a:tabLst/>
                      </a:pPr>
                      <a:r>
                        <a:rPr kumimoji="0" lang="en-US" altLang="x-none" sz="2000" b="0" i="0" u="none" strike="noStrike" cap="none" normalizeH="0" baseline="0">
                          <a:ln>
                            <a:noFill/>
                          </a:ln>
                          <a:solidFill>
                            <a:schemeClr val="tx1"/>
                          </a:solidFill>
                          <a:effectLst/>
                          <a:latin typeface="Arial" charset="0"/>
                          <a:ea typeface="ヒラギノ角ゴ Pro W3" charset="-128"/>
                        </a:rPr>
                        <a:t>No programming flexibility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400">
                          <a:solidFill>
                            <a:schemeClr val="tx1"/>
                          </a:solidFill>
                          <a:latin typeface="Arial" charset="0"/>
                          <a:ea typeface="ヒラギノ角ゴ Pro W3" charset="-128"/>
                        </a:defRPr>
                      </a:lvl1pPr>
                      <a:lvl2pPr marL="742950" indent="-285750" eaLnBrk="0" hangingPunct="0">
                        <a:spcBef>
                          <a:spcPct val="20000"/>
                        </a:spcBef>
                        <a:defRPr sz="2000">
                          <a:solidFill>
                            <a:schemeClr val="tx1"/>
                          </a:solidFill>
                          <a:latin typeface="Arial" charset="0"/>
                          <a:ea typeface="ヒラギノ角ゴ Pro W3" charset="-128"/>
                        </a:defRPr>
                      </a:lvl2pPr>
                      <a:lvl3pPr marL="1143000" indent="-228600" eaLnBrk="0" hangingPunct="0">
                        <a:spcBef>
                          <a:spcPct val="20000"/>
                        </a:spcBef>
                        <a:defRPr>
                          <a:solidFill>
                            <a:schemeClr val="tx1"/>
                          </a:solidFill>
                          <a:latin typeface="Arial" charset="0"/>
                          <a:ea typeface="ヒラギノ角ゴ Pro W3" charset="-128"/>
                        </a:defRPr>
                      </a:lvl3pPr>
                      <a:lvl4pPr marL="1600200" indent="-228600" eaLnBrk="0" hangingPunct="0">
                        <a:spcBef>
                          <a:spcPct val="20000"/>
                        </a:spcBef>
                        <a:defRPr sz="1600">
                          <a:solidFill>
                            <a:schemeClr val="tx1"/>
                          </a:solidFill>
                          <a:latin typeface="Arial" charset="0"/>
                          <a:ea typeface="ヒラギノ角ゴ Pro W3" charset="-128"/>
                        </a:defRPr>
                      </a:lvl4pPr>
                      <a:lvl5pPr marL="2057400" indent="-228600" eaLnBrk="0" hangingPunct="0">
                        <a:spcBef>
                          <a:spcPct val="20000"/>
                        </a:spcBef>
                        <a:defRPr sz="1400">
                          <a:solidFill>
                            <a:schemeClr val="tx1"/>
                          </a:solidFill>
                          <a:latin typeface="Arial" charset="0"/>
                          <a:ea typeface="ヒラギノ角ゴ Pro W3" charset="-128"/>
                        </a:defRPr>
                      </a:lvl5pPr>
                      <a:lvl6pPr marL="2514600" indent="-228600" eaLnBrk="0" fontAlgn="base" hangingPunct="0">
                        <a:spcBef>
                          <a:spcPct val="20000"/>
                        </a:spcBef>
                        <a:spcAft>
                          <a:spcPct val="0"/>
                        </a:spcAft>
                        <a:defRPr sz="1400">
                          <a:solidFill>
                            <a:schemeClr val="tx1"/>
                          </a:solidFill>
                          <a:latin typeface="Arial" charset="0"/>
                          <a:ea typeface="ヒラギノ角ゴ Pro W3" charset="-128"/>
                        </a:defRPr>
                      </a:lvl6pPr>
                      <a:lvl7pPr marL="2971800" indent="-228600" eaLnBrk="0" fontAlgn="base" hangingPunct="0">
                        <a:spcBef>
                          <a:spcPct val="20000"/>
                        </a:spcBef>
                        <a:spcAft>
                          <a:spcPct val="0"/>
                        </a:spcAft>
                        <a:defRPr sz="1400">
                          <a:solidFill>
                            <a:schemeClr val="tx1"/>
                          </a:solidFill>
                          <a:latin typeface="Arial" charset="0"/>
                          <a:ea typeface="ヒラギノ角ゴ Pro W3" charset="-128"/>
                        </a:defRPr>
                      </a:lvl7pPr>
                      <a:lvl8pPr marL="3429000" indent="-228600" eaLnBrk="0" fontAlgn="base" hangingPunct="0">
                        <a:spcBef>
                          <a:spcPct val="20000"/>
                        </a:spcBef>
                        <a:spcAft>
                          <a:spcPct val="0"/>
                        </a:spcAft>
                        <a:defRPr sz="1400">
                          <a:solidFill>
                            <a:schemeClr val="tx1"/>
                          </a:solidFill>
                          <a:latin typeface="Arial" charset="0"/>
                          <a:ea typeface="ヒラギノ角ゴ Pro W3" charset="-128"/>
                        </a:defRPr>
                      </a:lvl8pPr>
                      <a:lvl9pPr marL="3886200" indent="-228600" eaLnBrk="0" fontAlgn="base" hangingPunct="0">
                        <a:spcBef>
                          <a:spcPct val="20000"/>
                        </a:spcBef>
                        <a:spcAft>
                          <a:spcPct val="0"/>
                        </a:spcAft>
                        <a:defRPr sz="1400">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Tx/>
                        <a:buNone/>
                        <a:tabLst/>
                      </a:pPr>
                      <a:r>
                        <a:rPr kumimoji="0" lang="en-US" altLang="x-none" sz="2000" b="0" i="0" u="none" strike="noStrike" cap="none" normalizeH="0" baseline="0">
                          <a:ln>
                            <a:noFill/>
                          </a:ln>
                          <a:solidFill>
                            <a:schemeClr val="tx1"/>
                          </a:solidFill>
                          <a:effectLst/>
                          <a:latin typeface="Arial" charset="0"/>
                          <a:ea typeface="ヒラギノ角ゴ Pro W3" charset="-128"/>
                        </a:rPr>
                        <a:t>Larger diameter</a:t>
                      </a:r>
                    </a:p>
                    <a:p>
                      <a:pPr marL="0" marR="0" lvl="0" indent="0" algn="l" defTabSz="914400" rtl="0" eaLnBrk="1" fontAlgn="base" latinLnBrk="0" hangingPunct="1">
                        <a:lnSpc>
                          <a:spcPct val="100000"/>
                        </a:lnSpc>
                        <a:spcBef>
                          <a:spcPct val="20000"/>
                        </a:spcBef>
                        <a:spcAft>
                          <a:spcPct val="0"/>
                        </a:spcAft>
                        <a:buClr>
                          <a:schemeClr val="accent2"/>
                        </a:buClr>
                        <a:buSzTx/>
                        <a:buFontTx/>
                        <a:buNone/>
                        <a:tabLst/>
                      </a:pPr>
                      <a:r>
                        <a:rPr kumimoji="0" lang="en-US" altLang="x-none" sz="2000" b="0" i="0" u="none" strike="noStrike" cap="none" normalizeH="0" baseline="0">
                          <a:ln>
                            <a:noFill/>
                          </a:ln>
                          <a:solidFill>
                            <a:schemeClr val="tx1"/>
                          </a:solidFill>
                          <a:effectLst/>
                          <a:latin typeface="Arial" charset="0"/>
                          <a:ea typeface="ヒラギノ角ゴ Pro W3" charset="-128"/>
                        </a:rPr>
                        <a:t>Stiffer lead body</a:t>
                      </a:r>
                    </a:p>
                    <a:p>
                      <a:pPr marL="0" marR="0" lvl="0" indent="0" algn="l" defTabSz="914400" rtl="0" eaLnBrk="1" fontAlgn="base" latinLnBrk="0" hangingPunct="1">
                        <a:lnSpc>
                          <a:spcPct val="100000"/>
                        </a:lnSpc>
                        <a:spcBef>
                          <a:spcPct val="20000"/>
                        </a:spcBef>
                        <a:spcAft>
                          <a:spcPct val="0"/>
                        </a:spcAft>
                        <a:buClr>
                          <a:srgbClr val="C0504D"/>
                        </a:buClr>
                        <a:buSzTx/>
                        <a:buFontTx/>
                        <a:buNone/>
                        <a:tabLst/>
                      </a:pPr>
                      <a:r>
                        <a:rPr kumimoji="0" lang="en-US" altLang="x-none" sz="2000" b="0" i="0" u="none" strike="noStrike" cap="none" normalizeH="0" baseline="0">
                          <a:ln>
                            <a:noFill/>
                          </a:ln>
                          <a:solidFill>
                            <a:schemeClr val="tx1"/>
                          </a:solidFill>
                          <a:effectLst/>
                          <a:latin typeface="Arial" charset="0"/>
                          <a:ea typeface="ヒラギノ角ゴ Pro W3" charset="-128"/>
                        </a:rPr>
                        <a:t>Smal</a:t>
                      </a:r>
                      <a:r>
                        <a:rPr kumimoji="0" lang="en-US" altLang="x-none" sz="2000" b="0" i="0" u="none" strike="noStrike" cap="none" normalizeH="0" baseline="0">
                          <a:ln>
                            <a:noFill/>
                          </a:ln>
                          <a:solidFill>
                            <a:srgbClr val="000000"/>
                          </a:solidFill>
                          <a:effectLst/>
                          <a:latin typeface="Arial" charset="0"/>
                          <a:ea typeface="ヒラギノ角ゴ Pro W3" charset="-128"/>
                        </a:rPr>
                        <a:t>l spike</a:t>
                      </a:r>
                    </a:p>
                    <a:p>
                      <a:pPr marL="0" marR="0" lvl="0" indent="0" algn="l" defTabSz="914400" rtl="0" eaLnBrk="1" fontAlgn="base" latinLnBrk="0" hangingPunct="1">
                        <a:lnSpc>
                          <a:spcPct val="100000"/>
                        </a:lnSpc>
                        <a:spcBef>
                          <a:spcPct val="20000"/>
                        </a:spcBef>
                        <a:spcAft>
                          <a:spcPct val="0"/>
                        </a:spcAft>
                        <a:buClr>
                          <a:srgbClr val="C0504D"/>
                        </a:buClr>
                        <a:buSzTx/>
                        <a:buFontTx/>
                        <a:buNone/>
                        <a:tabLst/>
                      </a:pPr>
                      <a:r>
                        <a:rPr kumimoji="0" lang="en-US" altLang="x-none" sz="2000" b="0" i="0" u="none" strike="noStrike" cap="none" normalizeH="0" baseline="0">
                          <a:ln>
                            <a:noFill/>
                          </a:ln>
                          <a:solidFill>
                            <a:schemeClr val="tx1"/>
                          </a:solidFill>
                          <a:effectLst/>
                          <a:latin typeface="Arial" charset="0"/>
                          <a:ea typeface="ヒラギノ角ゴ Pro W3" charset="-128"/>
                        </a:rPr>
                        <a:t>Higher impedance </a:t>
                      </a:r>
                    </a:p>
                    <a:p>
                      <a:pPr marL="0" marR="0" lvl="0" indent="0" algn="l" defTabSz="914400" rtl="0" eaLnBrk="1" fontAlgn="base" latinLnBrk="0" hangingPunct="1">
                        <a:lnSpc>
                          <a:spcPct val="100000"/>
                        </a:lnSpc>
                        <a:spcBef>
                          <a:spcPct val="20000"/>
                        </a:spcBef>
                        <a:spcAft>
                          <a:spcPct val="0"/>
                        </a:spcAft>
                        <a:buClr>
                          <a:srgbClr val="C0504D"/>
                        </a:buClr>
                        <a:buSzTx/>
                        <a:buFontTx/>
                        <a:buNone/>
                        <a:tabLst/>
                      </a:pPr>
                      <a:r>
                        <a:rPr kumimoji="0" lang="en-US" altLang="x-none" sz="2000" b="0" i="0" u="none" strike="noStrike" cap="none" normalizeH="0" baseline="0">
                          <a:ln>
                            <a:noFill/>
                          </a:ln>
                          <a:solidFill>
                            <a:schemeClr val="tx1"/>
                          </a:solidFill>
                          <a:effectLst/>
                          <a:latin typeface="Arial" charset="0"/>
                          <a:ea typeface="ヒラギノ角ゴ Pro W3" charset="-128"/>
                        </a:rPr>
                        <a:t>Voltage threshold is 30% higher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555650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a:extLst>
              <a:ext uri="{FF2B5EF4-FFF2-40B4-BE49-F238E27FC236}">
                <a16:creationId xmlns:a16="http://schemas.microsoft.com/office/drawing/2014/main" id="{7440324F-D7FC-694B-8156-D281136027BF}"/>
              </a:ext>
            </a:extLst>
          </p:cNvPr>
          <p:cNvSpPr>
            <a:spLocks noGrp="1" noChangeArrowheads="1"/>
          </p:cNvSpPr>
          <p:nvPr>
            <p:ph type="title"/>
          </p:nvPr>
        </p:nvSpPr>
        <p:spPr/>
        <p:txBody>
          <a:bodyPr/>
          <a:lstStyle/>
          <a:p>
            <a:r>
              <a:rPr lang="en-GB" altLang="nb-NO"/>
              <a:t>Impedance and electrodes</a:t>
            </a:r>
          </a:p>
        </p:txBody>
      </p:sp>
      <p:sp>
        <p:nvSpPr>
          <p:cNvPr id="4" name="Rectangle 4">
            <a:extLst>
              <a:ext uri="{FF2B5EF4-FFF2-40B4-BE49-F238E27FC236}">
                <a16:creationId xmlns:a16="http://schemas.microsoft.com/office/drawing/2014/main" id="{F7EF4B9A-F6F8-FC42-8D0C-51C1C5CB76EE}"/>
              </a:ext>
            </a:extLst>
          </p:cNvPr>
          <p:cNvSpPr txBox="1">
            <a:spLocks noChangeArrowheads="1"/>
          </p:cNvSpPr>
          <p:nvPr/>
        </p:nvSpPr>
        <p:spPr bwMode="auto">
          <a:xfrm>
            <a:off x="419100" y="1782763"/>
            <a:ext cx="3937000" cy="4525962"/>
          </a:xfrm>
          <a:prstGeom prst="rect">
            <a:avLst/>
          </a:prstGeom>
          <a:noFill/>
          <a:ln>
            <a:noFill/>
          </a:ln>
          <a:extLst>
            <a:ext uri="{FAA26D3D-D897-4be2-8F04-BA451C77F1D7}"/>
            <a:ext uri="{909E8E84-426E-40dd-AFC4-6F175D3DCCD1}"/>
            <a:ext uri="{91240B29-F687-4f45-9708-019B960494DF}"/>
          </a:extLst>
        </p:spPr>
        <p:txBody>
          <a:bodyPr>
            <a:normAutofit lnSpcReduction="10000"/>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a:lstStyle>
          <a:p>
            <a:pPr eaLnBrk="1" hangingPunct="1">
              <a:defRPr/>
            </a:pPr>
            <a:r>
              <a:rPr lang="en-US"/>
              <a:t>Large electrode tip</a:t>
            </a:r>
          </a:p>
          <a:p>
            <a:pPr lvl="1" eaLnBrk="1" hangingPunct="1">
              <a:defRPr/>
            </a:pPr>
            <a:r>
              <a:rPr lang="en-US"/>
              <a:t>Threshold </a:t>
            </a:r>
            <a:r>
              <a:rPr lang="en-US">
                <a:cs typeface="Arial" pitchFamily="34" charset="0"/>
              </a:rPr>
              <a:t>↑</a:t>
            </a:r>
          </a:p>
          <a:p>
            <a:pPr lvl="1" eaLnBrk="1" hangingPunct="1">
              <a:defRPr/>
            </a:pPr>
            <a:r>
              <a:rPr lang="en-US"/>
              <a:t>Impedance </a:t>
            </a:r>
            <a:r>
              <a:rPr lang="en-US">
                <a:cs typeface="Arial" pitchFamily="34" charset="0"/>
              </a:rPr>
              <a:t>↓</a:t>
            </a:r>
          </a:p>
          <a:p>
            <a:pPr lvl="1" eaLnBrk="1" hangingPunct="1">
              <a:defRPr/>
            </a:pPr>
            <a:r>
              <a:rPr lang="en-US">
                <a:cs typeface="Arial" pitchFamily="34" charset="0"/>
              </a:rPr>
              <a:t>Polarization ↓</a:t>
            </a:r>
          </a:p>
          <a:p>
            <a:pPr lvl="1" eaLnBrk="1" hangingPunct="1">
              <a:defRPr/>
            </a:pPr>
            <a:endParaRPr lang="en-US">
              <a:cs typeface="Arial" pitchFamily="34" charset="0"/>
            </a:endParaRPr>
          </a:p>
          <a:p>
            <a:pPr eaLnBrk="1" hangingPunct="1">
              <a:defRPr/>
            </a:pPr>
            <a:endParaRPr lang="en-US">
              <a:cs typeface="Arial" pitchFamily="34" charset="0"/>
            </a:endParaRPr>
          </a:p>
          <a:p>
            <a:pPr eaLnBrk="1" hangingPunct="1">
              <a:defRPr/>
            </a:pPr>
            <a:r>
              <a:rPr lang="en-US">
                <a:cs typeface="Arial" pitchFamily="34" charset="0"/>
              </a:rPr>
              <a:t>Small electrode tip</a:t>
            </a:r>
          </a:p>
          <a:p>
            <a:pPr lvl="1" eaLnBrk="1" hangingPunct="1">
              <a:defRPr/>
            </a:pPr>
            <a:r>
              <a:rPr lang="en-US">
                <a:cs typeface="Arial" pitchFamily="34" charset="0"/>
              </a:rPr>
              <a:t>Threshold ↓</a:t>
            </a:r>
          </a:p>
          <a:p>
            <a:pPr lvl="1" eaLnBrk="1" hangingPunct="1">
              <a:defRPr/>
            </a:pPr>
            <a:r>
              <a:rPr lang="en-US">
                <a:cs typeface="Arial" pitchFamily="34" charset="0"/>
              </a:rPr>
              <a:t>Impedance ↑</a:t>
            </a:r>
          </a:p>
          <a:p>
            <a:pPr lvl="1" eaLnBrk="1" hangingPunct="1">
              <a:defRPr/>
            </a:pPr>
            <a:r>
              <a:rPr lang="en-US">
                <a:cs typeface="Arial" pitchFamily="34" charset="0"/>
              </a:rPr>
              <a:t>Polarization ↑</a:t>
            </a:r>
          </a:p>
          <a:p>
            <a:pPr lvl="1" eaLnBrk="1" hangingPunct="1">
              <a:defRPr/>
            </a:pPr>
            <a:endParaRPr lang="en-US">
              <a:cs typeface="Arial" pitchFamily="34" charset="0"/>
            </a:endParaRPr>
          </a:p>
        </p:txBody>
      </p:sp>
      <p:pic>
        <p:nvPicPr>
          <p:cNvPr id="84995" name="Picture 8" descr="02_slide15b">
            <a:extLst>
              <a:ext uri="{FF2B5EF4-FFF2-40B4-BE49-F238E27FC236}">
                <a16:creationId xmlns:a16="http://schemas.microsoft.com/office/drawing/2014/main" id="{9C29A490-1177-5F4A-AE35-55AC1B703967}"/>
              </a:ext>
            </a:extLst>
          </p:cNvPr>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4343400" y="3116263"/>
            <a:ext cx="4370388" cy="2325687"/>
          </a:xfrm>
        </p:spPr>
      </p:pic>
      <p:pic>
        <p:nvPicPr>
          <p:cNvPr id="84996" name="Picture 5">
            <a:extLst>
              <a:ext uri="{FF2B5EF4-FFF2-40B4-BE49-F238E27FC236}">
                <a16:creationId xmlns:a16="http://schemas.microsoft.com/office/drawing/2014/main" id="{3F0EC7F5-427C-F746-A579-87905EFB38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2049463"/>
            <a:ext cx="4648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8294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E5F9EDB5-83DD-8D42-B962-A2DF4AB65EF4}"/>
              </a:ext>
            </a:extLst>
          </p:cNvPr>
          <p:cNvSpPr>
            <a:spLocks noGrp="1" noChangeArrowheads="1"/>
          </p:cNvSpPr>
          <p:nvPr>
            <p:ph type="title"/>
          </p:nvPr>
        </p:nvSpPr>
        <p:spPr/>
        <p:txBody>
          <a:bodyPr/>
          <a:lstStyle/>
          <a:p>
            <a:endParaRPr lang="en-GB" altLang="nb-NO"/>
          </a:p>
        </p:txBody>
      </p:sp>
      <p:pic>
        <p:nvPicPr>
          <p:cNvPr id="87042" name="Picture 4" descr="webstFig_5_1_crop">
            <a:extLst>
              <a:ext uri="{FF2B5EF4-FFF2-40B4-BE49-F238E27FC236}">
                <a16:creationId xmlns:a16="http://schemas.microsoft.com/office/drawing/2014/main" id="{988A419D-5D20-B141-B8D1-2EA47205D7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0713"/>
            <a:ext cx="8172450" cy="455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3" name="Text Box 5">
            <a:extLst>
              <a:ext uri="{FF2B5EF4-FFF2-40B4-BE49-F238E27FC236}">
                <a16:creationId xmlns:a16="http://schemas.microsoft.com/office/drawing/2014/main" id="{F11877D5-BE33-F94B-9954-6A3B53F0097F}"/>
              </a:ext>
            </a:extLst>
          </p:cNvPr>
          <p:cNvSpPr txBox="1">
            <a:spLocks noChangeArrowheads="1"/>
          </p:cNvSpPr>
          <p:nvPr/>
        </p:nvSpPr>
        <p:spPr bwMode="auto">
          <a:xfrm>
            <a:off x="6669088" y="0"/>
            <a:ext cx="2268537"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algn="ctr" eaLnBrk="1" hangingPunct="1">
              <a:spcBef>
                <a:spcPct val="0"/>
              </a:spcBef>
              <a:buFontTx/>
              <a:buNone/>
            </a:pPr>
            <a:r>
              <a:rPr lang="nb-NO" altLang="nb-NO" sz="3600"/>
              <a:t>Metal /</a:t>
            </a:r>
          </a:p>
          <a:p>
            <a:pPr algn="ctr" eaLnBrk="1" hangingPunct="1">
              <a:spcBef>
                <a:spcPct val="0"/>
              </a:spcBef>
              <a:buFontTx/>
              <a:buNone/>
            </a:pPr>
            <a:r>
              <a:rPr lang="nb-NO" altLang="nb-NO" sz="3600"/>
              <a:t>electrolyte</a:t>
            </a:r>
          </a:p>
          <a:p>
            <a:pPr algn="ctr" eaLnBrk="1" hangingPunct="1">
              <a:spcBef>
                <a:spcPct val="0"/>
              </a:spcBef>
              <a:buFontTx/>
              <a:buNone/>
            </a:pPr>
            <a:r>
              <a:rPr lang="nb-NO" altLang="nb-NO" sz="3600"/>
              <a:t>=</a:t>
            </a:r>
          </a:p>
          <a:p>
            <a:pPr algn="ctr" eaLnBrk="1" hangingPunct="1">
              <a:spcBef>
                <a:spcPct val="0"/>
              </a:spcBef>
              <a:buFontTx/>
              <a:buNone/>
            </a:pPr>
            <a:r>
              <a:rPr lang="nb-NO" altLang="nb-NO" sz="3600"/>
              <a:t>electron /</a:t>
            </a:r>
          </a:p>
          <a:p>
            <a:pPr algn="ctr" eaLnBrk="1" hangingPunct="1">
              <a:spcBef>
                <a:spcPct val="0"/>
              </a:spcBef>
              <a:buFontTx/>
              <a:buNone/>
            </a:pPr>
            <a:r>
              <a:rPr lang="nb-NO" altLang="nb-NO" sz="3600"/>
              <a:t>ion</a:t>
            </a:r>
          </a:p>
          <a:p>
            <a:pPr algn="ctr" eaLnBrk="1" hangingPunct="1">
              <a:spcBef>
                <a:spcPct val="0"/>
              </a:spcBef>
              <a:buFontTx/>
              <a:buNone/>
            </a:pPr>
            <a:r>
              <a:rPr lang="nb-NO" altLang="nb-NO" sz="3600"/>
              <a:t>transitions</a:t>
            </a:r>
          </a:p>
        </p:txBody>
      </p:sp>
      <p:sp>
        <p:nvSpPr>
          <p:cNvPr id="87044" name="Rektangel 1">
            <a:extLst>
              <a:ext uri="{FF2B5EF4-FFF2-40B4-BE49-F238E27FC236}">
                <a16:creationId xmlns:a16="http://schemas.microsoft.com/office/drawing/2014/main" id="{7911F06F-69B1-CC49-A498-4A5C05C62678}"/>
              </a:ext>
            </a:extLst>
          </p:cNvPr>
          <p:cNvSpPr>
            <a:spLocks noChangeArrowheads="1"/>
          </p:cNvSpPr>
          <p:nvPr/>
        </p:nvSpPr>
        <p:spPr bwMode="auto">
          <a:xfrm>
            <a:off x="188913" y="5226050"/>
            <a:ext cx="874871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a:spcBef>
                <a:spcPct val="0"/>
              </a:spcBef>
              <a:buFontTx/>
              <a:buNone/>
            </a:pPr>
            <a:r>
              <a:rPr lang="en-GB" altLang="nb-NO" sz="1800" dirty="0"/>
              <a:t>A </a:t>
            </a:r>
            <a:r>
              <a:rPr lang="en-GB" altLang="nb-NO" sz="1800" b="1" dirty="0"/>
              <a:t>half-cell</a:t>
            </a:r>
            <a:r>
              <a:rPr lang="en-GB" altLang="nb-NO" sz="1800" dirty="0"/>
              <a:t> is a structure that contains a conductive electrode and a surrounding conductive electrolyte separated by a naturally occurring Helmholtz double layer. Chemical reactions within this layer momentarily pump electric charges between the electrode and the electrolyte, resulting in a potential difference between the electrode and the electrolyte</a:t>
            </a:r>
          </a:p>
        </p:txBody>
      </p:sp>
    </p:spTree>
    <p:extLst>
      <p:ext uri="{BB962C8B-B14F-4D97-AF65-F5344CB8AC3E}">
        <p14:creationId xmlns:p14="http://schemas.microsoft.com/office/powerpoint/2010/main" val="2351253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ktangel 3">
            <a:extLst>
              <a:ext uri="{FF2B5EF4-FFF2-40B4-BE49-F238E27FC236}">
                <a16:creationId xmlns:a16="http://schemas.microsoft.com/office/drawing/2014/main" id="{6E9E789A-9D0D-DF44-9A74-EEA16F20F56F}"/>
              </a:ext>
            </a:extLst>
          </p:cNvPr>
          <p:cNvSpPr>
            <a:spLocks noChangeArrowheads="1"/>
          </p:cNvSpPr>
          <p:nvPr/>
        </p:nvSpPr>
        <p:spPr bwMode="auto">
          <a:xfrm>
            <a:off x="755650" y="617538"/>
            <a:ext cx="7777163" cy="624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a:spcBef>
                <a:spcPct val="0"/>
              </a:spcBef>
              <a:buFontTx/>
              <a:buNone/>
            </a:pPr>
            <a:r>
              <a:rPr lang="nb-NO" altLang="nb-NO" sz="1600"/>
              <a:t>Half-cell potential is described for non-current situations</a:t>
            </a:r>
          </a:p>
          <a:p>
            <a:pPr>
              <a:spcBef>
                <a:spcPct val="0"/>
              </a:spcBef>
              <a:buFontTx/>
              <a:buNone/>
            </a:pPr>
            <a:r>
              <a:rPr lang="nb-NO" altLang="nb-NO" sz="1600"/>
              <a:t>Current will alter the half-cell potential -&gt; due to the polarization of the electrode</a:t>
            </a:r>
          </a:p>
          <a:p>
            <a:pPr>
              <a:spcBef>
                <a:spcPct val="0"/>
              </a:spcBef>
              <a:buFontTx/>
              <a:buNone/>
            </a:pPr>
            <a:endParaRPr lang="nb-NO" altLang="nb-NO" sz="1600"/>
          </a:p>
          <a:p>
            <a:pPr>
              <a:spcBef>
                <a:spcPct val="0"/>
              </a:spcBef>
              <a:buFontTx/>
              <a:buNone/>
            </a:pPr>
            <a:r>
              <a:rPr lang="nb-NO" altLang="nb-NO" sz="1600"/>
              <a:t>Overpotential = Diff betw observed half cell potential and the equilibrium zero-current half-cell potential</a:t>
            </a:r>
          </a:p>
          <a:p>
            <a:pPr>
              <a:spcBef>
                <a:spcPct val="0"/>
              </a:spcBef>
              <a:buFontTx/>
              <a:buNone/>
            </a:pPr>
            <a:r>
              <a:rPr lang="nb-NO" altLang="nb-NO" sz="1600"/>
              <a:t>Three basic components:</a:t>
            </a:r>
          </a:p>
          <a:p>
            <a:pPr>
              <a:spcBef>
                <a:spcPct val="0"/>
              </a:spcBef>
              <a:buFontTx/>
              <a:buNone/>
            </a:pPr>
            <a:endParaRPr lang="nb-NO" altLang="nb-NO" sz="1600"/>
          </a:p>
          <a:p>
            <a:pPr>
              <a:spcBef>
                <a:spcPct val="0"/>
              </a:spcBef>
              <a:buFontTx/>
              <a:buAutoNum type="arabicPeriod"/>
            </a:pPr>
            <a:r>
              <a:rPr lang="nb-NO" altLang="nb-NO" sz="1600"/>
              <a:t>Ohmic overpotential: Resistance of the electrolyte, voltage drop along current path in the electrolyte</a:t>
            </a:r>
          </a:p>
          <a:p>
            <a:pPr>
              <a:spcBef>
                <a:spcPct val="0"/>
              </a:spcBef>
              <a:buFontTx/>
              <a:buAutoNum type="arabicPeriod"/>
            </a:pPr>
            <a:r>
              <a:rPr lang="nb-NO" altLang="nb-NO" sz="1600"/>
              <a:t>Concentration overpotential: Due to changes in distribution of ions in the electrolyte in the vicinity of the electrode-electrolyte interface. The difference between current induced half-cell potential and equilibrium half-cell potentia = concentration overpotential</a:t>
            </a:r>
          </a:p>
          <a:p>
            <a:pPr>
              <a:spcBef>
                <a:spcPct val="0"/>
              </a:spcBef>
              <a:buFontTx/>
              <a:buAutoNum type="arabicPeriod"/>
            </a:pPr>
            <a:r>
              <a:rPr lang="nb-NO" altLang="nb-NO" sz="1600"/>
              <a:t>Activation overpotential: Charge-transfer process in oxidation-reduction reaction are not entirely reversible. (Energy barrier in order to start reaction). Current direction decides if oxidation or reduction predominates  and thus the energy barrier = difference in voltage between electrode and electrolyte</a:t>
            </a:r>
          </a:p>
          <a:p>
            <a:pPr>
              <a:spcBef>
                <a:spcPct val="0"/>
              </a:spcBef>
              <a:buFontTx/>
              <a:buNone/>
            </a:pPr>
            <a:r>
              <a:rPr lang="nb-NO" altLang="nb-NO" sz="1600"/>
              <a:t>All three mechanisms are additive</a:t>
            </a:r>
          </a:p>
          <a:p>
            <a:pPr>
              <a:spcBef>
                <a:spcPct val="0"/>
              </a:spcBef>
              <a:buFontTx/>
              <a:buNone/>
            </a:pPr>
            <a:endParaRPr lang="nb-NO" altLang="nb-NO" sz="1600"/>
          </a:p>
          <a:p>
            <a:pPr>
              <a:spcBef>
                <a:spcPct val="0"/>
              </a:spcBef>
              <a:buFontTx/>
              <a:buNone/>
            </a:pPr>
            <a:r>
              <a:rPr lang="nb-NO" altLang="nb-NO" sz="1600"/>
              <a:t>Theoretically two types of electrodes: Perfectly polarizable and perfectly non-polarizable</a:t>
            </a:r>
          </a:p>
          <a:p>
            <a:pPr>
              <a:spcBef>
                <a:spcPct val="0"/>
              </a:spcBef>
              <a:buFontTx/>
              <a:buNone/>
            </a:pPr>
            <a:r>
              <a:rPr lang="nb-NO" altLang="nb-NO" sz="1600"/>
              <a:t>PP: no actual charge cross electrode electrolyte interface when current applied. (Behaves as a capacitor) (Platium, noble metals)</a:t>
            </a:r>
          </a:p>
          <a:p>
            <a:pPr>
              <a:spcBef>
                <a:spcPct val="0"/>
              </a:spcBef>
              <a:buFontTx/>
              <a:buNone/>
            </a:pPr>
            <a:r>
              <a:rPr lang="nb-NO" altLang="nb-NO" sz="1600"/>
              <a:t>PNP: Current passing freely across electrode-electrolyte interface (Ag/Agcl, slightly soluble in water = stable)</a:t>
            </a:r>
          </a:p>
        </p:txBody>
      </p:sp>
    </p:spTree>
    <p:extLst>
      <p:ext uri="{BB962C8B-B14F-4D97-AF65-F5344CB8AC3E}">
        <p14:creationId xmlns:p14="http://schemas.microsoft.com/office/powerpoint/2010/main" val="4238041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4" descr="webstFig_5_3_crop">
            <a:extLst>
              <a:ext uri="{FF2B5EF4-FFF2-40B4-BE49-F238E27FC236}">
                <a16:creationId xmlns:a16="http://schemas.microsoft.com/office/drawing/2014/main" id="{96C13490-1159-4742-AEF5-E5561675055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2162175"/>
            <a:ext cx="9144000" cy="4695825"/>
          </a:xfrm>
          <a:noFill/>
        </p:spPr>
      </p:pic>
      <p:sp>
        <p:nvSpPr>
          <p:cNvPr id="90114" name="Text Box 7">
            <a:extLst>
              <a:ext uri="{FF2B5EF4-FFF2-40B4-BE49-F238E27FC236}">
                <a16:creationId xmlns:a16="http://schemas.microsoft.com/office/drawing/2014/main" id="{0DD3A81E-BB28-BE45-BA38-01047B771176}"/>
              </a:ext>
            </a:extLst>
          </p:cNvPr>
          <p:cNvSpPr txBox="1">
            <a:spLocks noChangeArrowheads="1"/>
          </p:cNvSpPr>
          <p:nvPr/>
        </p:nvSpPr>
        <p:spPr bwMode="auto">
          <a:xfrm>
            <a:off x="1619250" y="765175"/>
            <a:ext cx="5973763"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4000"/>
              <a:t>Ag / AgCl </a:t>
            </a:r>
          </a:p>
          <a:p>
            <a:pPr eaLnBrk="1" hangingPunct="1">
              <a:spcBef>
                <a:spcPct val="0"/>
              </a:spcBef>
              <a:buFontTx/>
              <a:buNone/>
            </a:pPr>
            <a:r>
              <a:rPr lang="nb-NO" altLang="nb-NO" sz="4000"/>
              <a:t>Non-polarizable electrode</a:t>
            </a:r>
          </a:p>
        </p:txBody>
      </p:sp>
      <p:sp>
        <p:nvSpPr>
          <p:cNvPr id="90115" name="TekstSylinder 1">
            <a:extLst>
              <a:ext uri="{FF2B5EF4-FFF2-40B4-BE49-F238E27FC236}">
                <a16:creationId xmlns:a16="http://schemas.microsoft.com/office/drawing/2014/main" id="{706C52AD-BAC6-CA49-A3C6-FF7483594901}"/>
              </a:ext>
            </a:extLst>
          </p:cNvPr>
          <p:cNvSpPr txBox="1">
            <a:spLocks noChangeArrowheads="1"/>
          </p:cNvSpPr>
          <p:nvPr/>
        </p:nvSpPr>
        <p:spPr bwMode="auto">
          <a:xfrm>
            <a:off x="4962525" y="239713"/>
            <a:ext cx="2152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a:spcBef>
                <a:spcPct val="0"/>
              </a:spcBef>
              <a:buFontTx/>
              <a:buNone/>
            </a:pPr>
            <a:r>
              <a:rPr lang="nb-NO" altLang="nb-NO" sz="2000"/>
              <a:t>Half-cell potential</a:t>
            </a:r>
          </a:p>
        </p:txBody>
      </p:sp>
    </p:spTree>
    <p:extLst>
      <p:ext uri="{BB962C8B-B14F-4D97-AF65-F5344CB8AC3E}">
        <p14:creationId xmlns:p14="http://schemas.microsoft.com/office/powerpoint/2010/main" val="1502809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A9A1A49-C684-3B4E-8E96-C80B9E017980}"/>
              </a:ext>
            </a:extLst>
          </p:cNvPr>
          <p:cNvSpPr txBox="1">
            <a:spLocks noChangeArrowheads="1"/>
          </p:cNvSpPr>
          <p:nvPr/>
        </p:nvSpPr>
        <p:spPr bwMode="auto">
          <a:xfrm>
            <a:off x="323850" y="908050"/>
            <a:ext cx="8229600" cy="533400"/>
          </a:xfrm>
          <a:prstGeom prst="rect">
            <a:avLst/>
          </a:prstGeom>
          <a:noFill/>
          <a:ln>
            <a:noFill/>
          </a:ln>
          <a:extLst>
            <a:ext uri="{FAA26D3D-D897-4be2-8F04-BA451C77F1D7}"/>
            <a:ext uri="{909E8E84-426E-40dd-AFC4-6F175D3DCCD1}"/>
            <a:ext uri="{91240B29-F687-4f45-9708-019B960494DF}"/>
          </a:extLst>
        </p:spPr>
        <p:txBody>
          <a:bodyPr anchor="ctr">
            <a:normAutofit fontScale="97500" lnSpcReduction="10000"/>
          </a:bodyP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a:lstStyle>
          <a:p>
            <a:pPr eaLnBrk="1" hangingPunct="1">
              <a:defRPr/>
            </a:pPr>
            <a:r>
              <a:rPr lang="en-US" dirty="0"/>
              <a:t>Polarization</a:t>
            </a:r>
          </a:p>
        </p:txBody>
      </p:sp>
      <p:sp>
        <p:nvSpPr>
          <p:cNvPr id="96258" name="Rectangle 3">
            <a:extLst>
              <a:ext uri="{FF2B5EF4-FFF2-40B4-BE49-F238E27FC236}">
                <a16:creationId xmlns:a16="http://schemas.microsoft.com/office/drawing/2014/main" id="{A956D34D-8324-EA40-BB22-0B5F6557DF61}"/>
              </a:ext>
            </a:extLst>
          </p:cNvPr>
          <p:cNvSpPr txBox="1">
            <a:spLocks noChangeArrowheads="1"/>
          </p:cNvSpPr>
          <p:nvPr/>
        </p:nvSpPr>
        <p:spPr bwMode="auto">
          <a:xfrm>
            <a:off x="179388" y="1341438"/>
            <a:ext cx="7577137" cy="699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r>
              <a:rPr lang="en-US" altLang="nb-NO" sz="2000"/>
              <a:t>After an output pulse, positively charged particles gather near the electrode.</a:t>
            </a:r>
          </a:p>
          <a:p>
            <a:pPr eaLnBrk="1" hangingPunct="1"/>
            <a:r>
              <a:rPr lang="en-US" altLang="nb-NO" sz="2000"/>
              <a:t>The amount of positive charge is</a:t>
            </a:r>
          </a:p>
          <a:p>
            <a:pPr lvl="1" eaLnBrk="1" hangingPunct="1"/>
            <a:r>
              <a:rPr lang="en-US" altLang="nb-NO" sz="2000"/>
              <a:t>Directly proportional to pulse duration</a:t>
            </a:r>
          </a:p>
          <a:p>
            <a:pPr lvl="1" eaLnBrk="1" hangingPunct="1"/>
            <a:r>
              <a:rPr lang="en-US" altLang="nb-NO" sz="2000"/>
              <a:t>Inversely proportional to the functional electrode size </a:t>
            </a:r>
            <a:br>
              <a:rPr lang="en-US" altLang="nb-NO" sz="2000"/>
            </a:br>
            <a:r>
              <a:rPr lang="en-US" altLang="nb-NO" sz="2000"/>
              <a:t>(i.e. smaller electrodes offer higher polarization)</a:t>
            </a:r>
          </a:p>
        </p:txBody>
      </p:sp>
      <p:pic>
        <p:nvPicPr>
          <p:cNvPr id="96259" name="Picture 4" descr="02_slide 12">
            <a:extLst>
              <a:ext uri="{FF2B5EF4-FFF2-40B4-BE49-F238E27FC236}">
                <a16:creationId xmlns:a16="http://schemas.microsoft.com/office/drawing/2014/main" id="{7C1907B3-75C2-5647-89DD-1A330B93C5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3048000"/>
            <a:ext cx="2819400" cy="16764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96260" name="Picture 6" descr="02_slide 13">
            <a:extLst>
              <a:ext uri="{FF2B5EF4-FFF2-40B4-BE49-F238E27FC236}">
                <a16:creationId xmlns:a16="http://schemas.microsoft.com/office/drawing/2014/main" id="{FBE27734-2A78-C644-BD29-C837415186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572000"/>
            <a:ext cx="6553200" cy="22860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96261" name="Rectangle 7">
            <a:extLst>
              <a:ext uri="{FF2B5EF4-FFF2-40B4-BE49-F238E27FC236}">
                <a16:creationId xmlns:a16="http://schemas.microsoft.com/office/drawing/2014/main" id="{E188A8F2-9055-6B40-B54B-D389E1814937}"/>
              </a:ext>
            </a:extLst>
          </p:cNvPr>
          <p:cNvSpPr>
            <a:spLocks noChangeArrowheads="1"/>
          </p:cNvSpPr>
          <p:nvPr/>
        </p:nvSpPr>
        <p:spPr bwMode="auto">
          <a:xfrm>
            <a:off x="0" y="3575050"/>
            <a:ext cx="6858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en-US" altLang="nb-NO" sz="2000"/>
              <a:t>Polarization effect may represent 30–40% of the total pacing impedances as high as 70% for smooth surface, small surface area electrodes</a:t>
            </a:r>
          </a:p>
        </p:txBody>
      </p:sp>
      <p:sp>
        <p:nvSpPr>
          <p:cNvPr id="96262" name="TextBox 8">
            <a:extLst>
              <a:ext uri="{FF2B5EF4-FFF2-40B4-BE49-F238E27FC236}">
                <a16:creationId xmlns:a16="http://schemas.microsoft.com/office/drawing/2014/main" id="{90FF03F1-9E8F-5A4F-8D07-5BA703CD7040}"/>
              </a:ext>
            </a:extLst>
          </p:cNvPr>
          <p:cNvSpPr txBox="1">
            <a:spLocks noChangeArrowheads="1"/>
          </p:cNvSpPr>
          <p:nvPr/>
        </p:nvSpPr>
        <p:spPr bwMode="auto">
          <a:xfrm>
            <a:off x="250825" y="6475413"/>
            <a:ext cx="30130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en-GB" altLang="nb-NO" sz="1600"/>
              <a:t>Source: www.Cardiologycmc.in</a:t>
            </a:r>
          </a:p>
        </p:txBody>
      </p:sp>
    </p:spTree>
    <p:extLst>
      <p:ext uri="{BB962C8B-B14F-4D97-AF65-F5344CB8AC3E}">
        <p14:creationId xmlns:p14="http://schemas.microsoft.com/office/powerpoint/2010/main" val="3882755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tel 1">
            <a:extLst>
              <a:ext uri="{FF2B5EF4-FFF2-40B4-BE49-F238E27FC236}">
                <a16:creationId xmlns:a16="http://schemas.microsoft.com/office/drawing/2014/main" id="{1216579E-664E-FA44-A22A-33A1307DFB7F}"/>
              </a:ext>
            </a:extLst>
          </p:cNvPr>
          <p:cNvSpPr>
            <a:spLocks noGrp="1" noChangeArrowheads="1"/>
          </p:cNvSpPr>
          <p:nvPr>
            <p:ph type="title"/>
          </p:nvPr>
        </p:nvSpPr>
        <p:spPr>
          <a:xfrm>
            <a:off x="990600" y="647700"/>
            <a:ext cx="7696200" cy="1143000"/>
          </a:xfrm>
        </p:spPr>
        <p:txBody>
          <a:bodyPr/>
          <a:lstStyle/>
          <a:p>
            <a:r>
              <a:rPr lang="nb-NO" altLang="nb-NO"/>
              <a:t>Implantable cardioverter defibrillator</a:t>
            </a:r>
          </a:p>
        </p:txBody>
      </p:sp>
      <p:pic>
        <p:nvPicPr>
          <p:cNvPr id="122882" name="Bilde 3">
            <a:extLst>
              <a:ext uri="{FF2B5EF4-FFF2-40B4-BE49-F238E27FC236}">
                <a16:creationId xmlns:a16="http://schemas.microsoft.com/office/drawing/2014/main" id="{D0395BCB-E050-694D-AF0C-EAC24E92F8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699"/>
          <a:stretch>
            <a:fillRect/>
          </a:stretch>
        </p:blipFill>
        <p:spPr bwMode="auto">
          <a:xfrm>
            <a:off x="3954463" y="1517650"/>
            <a:ext cx="5189537" cy="515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Sylinder 4">
            <a:extLst>
              <a:ext uri="{FF2B5EF4-FFF2-40B4-BE49-F238E27FC236}">
                <a16:creationId xmlns:a16="http://schemas.microsoft.com/office/drawing/2014/main" id="{7B381674-5605-364A-B635-545D252DD4AA}"/>
              </a:ext>
            </a:extLst>
          </p:cNvPr>
          <p:cNvSpPr txBox="1"/>
          <p:nvPr/>
        </p:nvSpPr>
        <p:spPr>
          <a:xfrm>
            <a:off x="6227763" y="6505575"/>
            <a:ext cx="2667000" cy="338138"/>
          </a:xfrm>
          <a:prstGeom prst="rect">
            <a:avLst/>
          </a:prstGeom>
          <a:noFill/>
        </p:spPr>
        <p:txBody>
          <a:bodyPr wrap="none">
            <a:spAutoFit/>
          </a:bodyPr>
          <a:lstStyle/>
          <a:p>
            <a:pPr>
              <a:defRPr/>
            </a:pPr>
            <a:r>
              <a:rPr lang="nb-NO" sz="1600" dirty="0">
                <a:solidFill>
                  <a:schemeClr val="bg1">
                    <a:lumMod val="85000"/>
                  </a:schemeClr>
                </a:solidFill>
              </a:rPr>
              <a:t>Source: </a:t>
            </a:r>
            <a:r>
              <a:rPr lang="nb-NO" sz="1600" dirty="0" err="1">
                <a:solidFill>
                  <a:schemeClr val="bg1">
                    <a:lumMod val="85000"/>
                  </a:schemeClr>
                </a:solidFill>
              </a:rPr>
              <a:t>Clevelandclinic.org</a:t>
            </a:r>
            <a:endParaRPr lang="nb-NO" sz="1600" dirty="0">
              <a:solidFill>
                <a:schemeClr val="bg1">
                  <a:lumMod val="85000"/>
                </a:schemeClr>
              </a:solidFill>
            </a:endParaRPr>
          </a:p>
        </p:txBody>
      </p:sp>
      <p:sp>
        <p:nvSpPr>
          <p:cNvPr id="122884" name="TekstSylinder 5">
            <a:extLst>
              <a:ext uri="{FF2B5EF4-FFF2-40B4-BE49-F238E27FC236}">
                <a16:creationId xmlns:a16="http://schemas.microsoft.com/office/drawing/2014/main" id="{D8D255E2-013B-6D42-A693-273FC6D0F8C5}"/>
              </a:ext>
            </a:extLst>
          </p:cNvPr>
          <p:cNvSpPr txBox="1">
            <a:spLocks noChangeArrowheads="1"/>
          </p:cNvSpPr>
          <p:nvPr/>
        </p:nvSpPr>
        <p:spPr bwMode="auto">
          <a:xfrm>
            <a:off x="395288" y="2306638"/>
            <a:ext cx="3384550" cy="347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ea typeface="ヒラギノ角ゴ Pro W3" panose="020B0300000000000000" pitchFamily="34" charset="-128"/>
              </a:defRPr>
            </a:lvl1pPr>
            <a:lvl2pPr marL="742950" indent="-285750">
              <a:defRPr sz="2000">
                <a:solidFill>
                  <a:schemeClr val="tx1"/>
                </a:solidFill>
                <a:latin typeface="Arial" panose="020B0604020202020204" pitchFamily="34" charset="0"/>
                <a:ea typeface="ヒラギノ角ゴ Pro W3" panose="020B0300000000000000" pitchFamily="34" charset="-128"/>
              </a:defRPr>
            </a:lvl2pPr>
            <a:lvl3pPr marL="1143000" indent="-228600">
              <a:defRPr sz="2000">
                <a:solidFill>
                  <a:schemeClr val="tx1"/>
                </a:solidFill>
                <a:latin typeface="Arial" panose="020B0604020202020204" pitchFamily="34" charset="0"/>
                <a:ea typeface="ヒラギノ角ゴ Pro W3" panose="020B0300000000000000" pitchFamily="34" charset="-128"/>
              </a:defRPr>
            </a:lvl3pPr>
            <a:lvl4pPr marL="1600200" indent="-228600">
              <a:defRPr sz="2000">
                <a:solidFill>
                  <a:schemeClr val="tx1"/>
                </a:solidFill>
                <a:latin typeface="Arial" panose="020B0604020202020204" pitchFamily="34" charset="0"/>
                <a:ea typeface="ヒラギノ角ゴ Pro W3" panose="020B0300000000000000" pitchFamily="34" charset="-128"/>
              </a:defRPr>
            </a:lvl4pPr>
            <a:lvl5pPr marL="2057400" indent="-22860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r>
              <a:rPr lang="nb-NO" altLang="nb-NO"/>
              <a:t>Main aims:</a:t>
            </a:r>
          </a:p>
          <a:p>
            <a:r>
              <a:rPr lang="nb-NO" altLang="nb-NO"/>
              <a:t>To synchronize stimulation of both ventricles</a:t>
            </a:r>
          </a:p>
          <a:p>
            <a:endParaRPr lang="nb-NO" altLang="nb-NO"/>
          </a:p>
          <a:p>
            <a:r>
              <a:rPr lang="nb-NO" altLang="nb-NO"/>
              <a:t>To synchronize contraction of both ventricles</a:t>
            </a:r>
          </a:p>
          <a:p>
            <a:endParaRPr lang="nb-NO" altLang="nb-NO"/>
          </a:p>
          <a:p>
            <a:r>
              <a:rPr lang="nb-NO" altLang="nb-NO"/>
              <a:t>Combination of a pacemaker and a defibrillator, and it is implantable</a:t>
            </a:r>
          </a:p>
        </p:txBody>
      </p:sp>
    </p:spTree>
    <p:extLst>
      <p:ext uri="{BB962C8B-B14F-4D97-AF65-F5344CB8AC3E}">
        <p14:creationId xmlns:p14="http://schemas.microsoft.com/office/powerpoint/2010/main" val="2398842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5">
            <a:extLst>
              <a:ext uri="{FF2B5EF4-FFF2-40B4-BE49-F238E27FC236}">
                <a16:creationId xmlns:a16="http://schemas.microsoft.com/office/drawing/2014/main" id="{554290BE-BC57-2D43-9A8E-A708A495B2CF}"/>
              </a:ext>
            </a:extLst>
          </p:cNvPr>
          <p:cNvSpPr>
            <a:spLocks noGrp="1"/>
          </p:cNvSpPr>
          <p:nvPr>
            <p:ph type="ctrTitle" sz="quarter"/>
          </p:nvPr>
        </p:nvSpPr>
        <p:spPr>
          <a:xfrm>
            <a:off x="1295400" y="1463675"/>
            <a:ext cx="6934200" cy="2025650"/>
          </a:xfrm>
        </p:spPr>
        <p:txBody>
          <a:bodyPr/>
          <a:lstStyle/>
          <a:p>
            <a:pPr eaLnBrk="1" hangingPunct="1"/>
            <a:r>
              <a:rPr lang="nb-NO" altLang="nb-NO" sz="7200"/>
              <a:t>FYS</a:t>
            </a:r>
            <a:r>
              <a:rPr lang="nb-NO" altLang="nb-NO" sz="6600"/>
              <a:t> </a:t>
            </a:r>
            <a:r>
              <a:rPr lang="nb-NO" altLang="nb-NO" sz="7200"/>
              <a:t>4250</a:t>
            </a:r>
          </a:p>
        </p:txBody>
      </p:sp>
      <p:sp>
        <p:nvSpPr>
          <p:cNvPr id="21506" name="Subtitle 6">
            <a:extLst>
              <a:ext uri="{FF2B5EF4-FFF2-40B4-BE49-F238E27FC236}">
                <a16:creationId xmlns:a16="http://schemas.microsoft.com/office/drawing/2014/main" id="{23FDFC48-5C32-FD47-BE81-E7C1040F6CB2}"/>
              </a:ext>
            </a:extLst>
          </p:cNvPr>
          <p:cNvSpPr>
            <a:spLocks noGrp="1"/>
          </p:cNvSpPr>
          <p:nvPr>
            <p:ph type="subTitle" sz="quarter" idx="1"/>
          </p:nvPr>
        </p:nvSpPr>
        <p:spPr>
          <a:xfrm>
            <a:off x="1295400" y="3379788"/>
            <a:ext cx="7315200" cy="1089025"/>
          </a:xfrm>
        </p:spPr>
        <p:txBody>
          <a:bodyPr/>
          <a:lstStyle/>
          <a:p>
            <a:pPr eaLnBrk="1" hangingPunct="1"/>
            <a:r>
              <a:rPr lang="nb-NO" altLang="nb-NO" sz="4400">
                <a:latin typeface="Arial" panose="020B0604020202020204" pitchFamily="34" charset="0"/>
                <a:cs typeface="Arial" panose="020B0604020202020204" pitchFamily="34" charset="0"/>
              </a:rPr>
              <a:t>Lecture</a:t>
            </a:r>
            <a:r>
              <a:rPr lang="nb-NO" altLang="nb-NO" sz="3600">
                <a:latin typeface="Arial" panose="020B0604020202020204" pitchFamily="34" charset="0"/>
                <a:cs typeface="Arial" panose="020B0604020202020204" pitchFamily="34" charset="0"/>
              </a:rPr>
              <a:t> 2 Highlights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92696"/>
            <a:ext cx="7696200" cy="1143000"/>
          </a:xfrm>
        </p:spPr>
        <p:txBody>
          <a:bodyPr/>
          <a:lstStyle/>
          <a:p>
            <a:r>
              <a:rPr lang="nb-NO" dirty="0"/>
              <a:t>Case 1</a:t>
            </a:r>
          </a:p>
        </p:txBody>
      </p:sp>
      <p:sp>
        <p:nvSpPr>
          <p:cNvPr id="3" name="Content Placeholder 2"/>
          <p:cNvSpPr>
            <a:spLocks noGrp="1"/>
          </p:cNvSpPr>
          <p:nvPr>
            <p:ph idx="1"/>
          </p:nvPr>
        </p:nvSpPr>
        <p:spPr>
          <a:xfrm>
            <a:off x="971600" y="1484784"/>
            <a:ext cx="7696200" cy="4114800"/>
          </a:xfrm>
        </p:spPr>
        <p:txBody>
          <a:bodyPr/>
          <a:lstStyle/>
          <a:p>
            <a:r>
              <a:rPr lang="en-US" sz="2400" dirty="0"/>
              <a:t>Electrocardiogram, ECG = measuring the electrical activity of the heart</a:t>
            </a:r>
          </a:p>
        </p:txBody>
      </p:sp>
      <p:sp>
        <p:nvSpPr>
          <p:cNvPr id="7" name="Freeform 5"/>
          <p:cNvSpPr>
            <a:spLocks/>
          </p:cNvSpPr>
          <p:nvPr/>
        </p:nvSpPr>
        <p:spPr bwMode="auto">
          <a:xfrm>
            <a:off x="1115616" y="2924944"/>
            <a:ext cx="1368152" cy="3239002"/>
          </a:xfrm>
          <a:custGeom>
            <a:avLst/>
            <a:gdLst>
              <a:gd name="T0" fmla="*/ 478 w 743"/>
              <a:gd name="T1" fmla="*/ 1757 h 1759"/>
              <a:gd name="T2" fmla="*/ 511 w 743"/>
              <a:gd name="T3" fmla="*/ 1729 h 1759"/>
              <a:gd name="T4" fmla="*/ 486 w 743"/>
              <a:gd name="T5" fmla="*/ 1677 h 1759"/>
              <a:gd name="T6" fmla="*/ 530 w 743"/>
              <a:gd name="T7" fmla="*/ 1422 h 1759"/>
              <a:gd name="T8" fmla="*/ 526 w 743"/>
              <a:gd name="T9" fmla="*/ 1188 h 1759"/>
              <a:gd name="T10" fmla="*/ 558 w 743"/>
              <a:gd name="T11" fmla="*/ 836 h 1759"/>
              <a:gd name="T12" fmla="*/ 526 w 743"/>
              <a:gd name="T13" fmla="*/ 715 h 1759"/>
              <a:gd name="T14" fmla="*/ 561 w 743"/>
              <a:gd name="T15" fmla="*/ 593 h 1759"/>
              <a:gd name="T16" fmla="*/ 613 w 743"/>
              <a:gd name="T17" fmla="*/ 681 h 1759"/>
              <a:gd name="T18" fmla="*/ 687 w 743"/>
              <a:gd name="T19" fmla="*/ 916 h 1759"/>
              <a:gd name="T20" fmla="*/ 643 w 743"/>
              <a:gd name="T21" fmla="*/ 1001 h 1759"/>
              <a:gd name="T22" fmla="*/ 656 w 743"/>
              <a:gd name="T23" fmla="*/ 1024 h 1759"/>
              <a:gd name="T24" fmla="*/ 687 w 743"/>
              <a:gd name="T25" fmla="*/ 1008 h 1759"/>
              <a:gd name="T26" fmla="*/ 651 w 743"/>
              <a:gd name="T27" fmla="*/ 1051 h 1759"/>
              <a:gd name="T28" fmla="*/ 673 w 743"/>
              <a:gd name="T29" fmla="*/ 1076 h 1759"/>
              <a:gd name="T30" fmla="*/ 740 w 743"/>
              <a:gd name="T31" fmla="*/ 1005 h 1759"/>
              <a:gd name="T32" fmla="*/ 727 w 743"/>
              <a:gd name="T33" fmla="*/ 751 h 1759"/>
              <a:gd name="T34" fmla="*/ 673 w 743"/>
              <a:gd name="T35" fmla="*/ 493 h 1759"/>
              <a:gd name="T36" fmla="*/ 645 w 743"/>
              <a:gd name="T37" fmla="*/ 363 h 1759"/>
              <a:gd name="T38" fmla="*/ 561 w 743"/>
              <a:gd name="T39" fmla="*/ 308 h 1759"/>
              <a:gd name="T40" fmla="*/ 446 w 743"/>
              <a:gd name="T41" fmla="*/ 269 h 1759"/>
              <a:gd name="T42" fmla="*/ 463 w 743"/>
              <a:gd name="T43" fmla="*/ 152 h 1759"/>
              <a:gd name="T44" fmla="*/ 463 w 743"/>
              <a:gd name="T45" fmla="*/ 70 h 1759"/>
              <a:gd name="T46" fmla="*/ 381 w 743"/>
              <a:gd name="T47" fmla="*/ 0 h 1759"/>
              <a:gd name="T48" fmla="*/ 282 w 743"/>
              <a:gd name="T49" fmla="*/ 54 h 1759"/>
              <a:gd name="T50" fmla="*/ 272 w 743"/>
              <a:gd name="T51" fmla="*/ 140 h 1759"/>
              <a:gd name="T52" fmla="*/ 303 w 743"/>
              <a:gd name="T53" fmla="*/ 262 h 1759"/>
              <a:gd name="T54" fmla="*/ 204 w 743"/>
              <a:gd name="T55" fmla="*/ 295 h 1759"/>
              <a:gd name="T56" fmla="*/ 106 w 743"/>
              <a:gd name="T57" fmla="*/ 355 h 1759"/>
              <a:gd name="T58" fmla="*/ 80 w 743"/>
              <a:gd name="T59" fmla="*/ 472 h 1759"/>
              <a:gd name="T60" fmla="*/ 22 w 743"/>
              <a:gd name="T61" fmla="*/ 705 h 1759"/>
              <a:gd name="T62" fmla="*/ 0 w 743"/>
              <a:gd name="T63" fmla="*/ 1000 h 1759"/>
              <a:gd name="T64" fmla="*/ 60 w 743"/>
              <a:gd name="T65" fmla="*/ 1074 h 1759"/>
              <a:gd name="T66" fmla="*/ 94 w 743"/>
              <a:gd name="T67" fmla="*/ 1056 h 1759"/>
              <a:gd name="T68" fmla="*/ 60 w 743"/>
              <a:gd name="T69" fmla="*/ 1021 h 1759"/>
              <a:gd name="T70" fmla="*/ 84 w 743"/>
              <a:gd name="T71" fmla="*/ 1021 h 1759"/>
              <a:gd name="T72" fmla="*/ 104 w 743"/>
              <a:gd name="T73" fmla="*/ 1008 h 1759"/>
              <a:gd name="T74" fmla="*/ 60 w 743"/>
              <a:gd name="T75" fmla="*/ 928 h 1759"/>
              <a:gd name="T76" fmla="*/ 131 w 743"/>
              <a:gd name="T77" fmla="*/ 708 h 1759"/>
              <a:gd name="T78" fmla="*/ 166 w 743"/>
              <a:gd name="T79" fmla="*/ 590 h 1759"/>
              <a:gd name="T80" fmla="*/ 221 w 743"/>
              <a:gd name="T81" fmla="*/ 693 h 1759"/>
              <a:gd name="T82" fmla="*/ 196 w 743"/>
              <a:gd name="T83" fmla="*/ 801 h 1759"/>
              <a:gd name="T84" fmla="*/ 189 w 743"/>
              <a:gd name="T85" fmla="*/ 1064 h 1759"/>
              <a:gd name="T86" fmla="*/ 229 w 743"/>
              <a:gd name="T87" fmla="*/ 1333 h 1759"/>
              <a:gd name="T88" fmla="*/ 266 w 743"/>
              <a:gd name="T89" fmla="*/ 1631 h 1759"/>
              <a:gd name="T90" fmla="*/ 244 w 743"/>
              <a:gd name="T91" fmla="*/ 1709 h 1759"/>
              <a:gd name="T92" fmla="*/ 251 w 743"/>
              <a:gd name="T93" fmla="*/ 1750 h 1759"/>
              <a:gd name="T94" fmla="*/ 316 w 743"/>
              <a:gd name="T95" fmla="*/ 1757 h 1759"/>
              <a:gd name="T96" fmla="*/ 351 w 743"/>
              <a:gd name="T97" fmla="*/ 1735 h 1759"/>
              <a:gd name="T98" fmla="*/ 339 w 743"/>
              <a:gd name="T99" fmla="*/ 1682 h 1759"/>
              <a:gd name="T100" fmla="*/ 326 w 743"/>
              <a:gd name="T101" fmla="*/ 1614 h 1759"/>
              <a:gd name="T102" fmla="*/ 341 w 743"/>
              <a:gd name="T103" fmla="*/ 1366 h 1759"/>
              <a:gd name="T104" fmla="*/ 364 w 743"/>
              <a:gd name="T105" fmla="*/ 1199 h 1759"/>
              <a:gd name="T106" fmla="*/ 383 w 743"/>
              <a:gd name="T107" fmla="*/ 1029 h 1759"/>
              <a:gd name="T108" fmla="*/ 398 w 743"/>
              <a:gd name="T109" fmla="*/ 1296 h 1759"/>
              <a:gd name="T110" fmla="*/ 408 w 743"/>
              <a:gd name="T111" fmla="*/ 1467 h 1759"/>
              <a:gd name="T112" fmla="*/ 416 w 743"/>
              <a:gd name="T113" fmla="*/ 1654 h 1759"/>
              <a:gd name="T114" fmla="*/ 411 w 743"/>
              <a:gd name="T115" fmla="*/ 1706 h 1759"/>
              <a:gd name="T116" fmla="*/ 414 w 743"/>
              <a:gd name="T117" fmla="*/ 1745 h 1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1759">
                <a:moveTo>
                  <a:pt x="414" y="1759"/>
                </a:moveTo>
                <a:lnTo>
                  <a:pt x="421" y="1759"/>
                </a:lnTo>
                <a:lnTo>
                  <a:pt x="431" y="1755"/>
                </a:lnTo>
                <a:lnTo>
                  <a:pt x="443" y="1759"/>
                </a:lnTo>
                <a:lnTo>
                  <a:pt x="449" y="1759"/>
                </a:lnTo>
                <a:lnTo>
                  <a:pt x="466" y="1759"/>
                </a:lnTo>
                <a:lnTo>
                  <a:pt x="478" y="1757"/>
                </a:lnTo>
                <a:lnTo>
                  <a:pt x="490" y="1754"/>
                </a:lnTo>
                <a:lnTo>
                  <a:pt x="493" y="1752"/>
                </a:lnTo>
                <a:lnTo>
                  <a:pt x="508" y="1750"/>
                </a:lnTo>
                <a:lnTo>
                  <a:pt x="515" y="1747"/>
                </a:lnTo>
                <a:lnTo>
                  <a:pt x="518" y="1740"/>
                </a:lnTo>
                <a:lnTo>
                  <a:pt x="518" y="1735"/>
                </a:lnTo>
                <a:lnTo>
                  <a:pt x="511" y="1729"/>
                </a:lnTo>
                <a:lnTo>
                  <a:pt x="506" y="1719"/>
                </a:lnTo>
                <a:lnTo>
                  <a:pt x="500" y="1709"/>
                </a:lnTo>
                <a:lnTo>
                  <a:pt x="491" y="1702"/>
                </a:lnTo>
                <a:lnTo>
                  <a:pt x="483" y="1697"/>
                </a:lnTo>
                <a:lnTo>
                  <a:pt x="481" y="1689"/>
                </a:lnTo>
                <a:lnTo>
                  <a:pt x="485" y="1682"/>
                </a:lnTo>
                <a:lnTo>
                  <a:pt x="486" y="1677"/>
                </a:lnTo>
                <a:lnTo>
                  <a:pt x="478" y="1652"/>
                </a:lnTo>
                <a:lnTo>
                  <a:pt x="478" y="1631"/>
                </a:lnTo>
                <a:lnTo>
                  <a:pt x="481" y="1606"/>
                </a:lnTo>
                <a:lnTo>
                  <a:pt x="495" y="1559"/>
                </a:lnTo>
                <a:lnTo>
                  <a:pt x="515" y="1497"/>
                </a:lnTo>
                <a:lnTo>
                  <a:pt x="525" y="1461"/>
                </a:lnTo>
                <a:lnTo>
                  <a:pt x="530" y="1422"/>
                </a:lnTo>
                <a:lnTo>
                  <a:pt x="525" y="1377"/>
                </a:lnTo>
                <a:lnTo>
                  <a:pt x="515" y="1333"/>
                </a:lnTo>
                <a:lnTo>
                  <a:pt x="508" y="1314"/>
                </a:lnTo>
                <a:lnTo>
                  <a:pt x="510" y="1283"/>
                </a:lnTo>
                <a:lnTo>
                  <a:pt x="506" y="1251"/>
                </a:lnTo>
                <a:lnTo>
                  <a:pt x="511" y="1223"/>
                </a:lnTo>
                <a:lnTo>
                  <a:pt x="526" y="1188"/>
                </a:lnTo>
                <a:lnTo>
                  <a:pt x="541" y="1136"/>
                </a:lnTo>
                <a:lnTo>
                  <a:pt x="555" y="1064"/>
                </a:lnTo>
                <a:lnTo>
                  <a:pt x="570" y="935"/>
                </a:lnTo>
                <a:lnTo>
                  <a:pt x="570" y="898"/>
                </a:lnTo>
                <a:lnTo>
                  <a:pt x="565" y="875"/>
                </a:lnTo>
                <a:lnTo>
                  <a:pt x="563" y="858"/>
                </a:lnTo>
                <a:lnTo>
                  <a:pt x="558" y="836"/>
                </a:lnTo>
                <a:lnTo>
                  <a:pt x="555" y="820"/>
                </a:lnTo>
                <a:lnTo>
                  <a:pt x="550" y="798"/>
                </a:lnTo>
                <a:lnTo>
                  <a:pt x="538" y="773"/>
                </a:lnTo>
                <a:lnTo>
                  <a:pt x="541" y="763"/>
                </a:lnTo>
                <a:lnTo>
                  <a:pt x="540" y="750"/>
                </a:lnTo>
                <a:lnTo>
                  <a:pt x="535" y="731"/>
                </a:lnTo>
                <a:lnTo>
                  <a:pt x="526" y="715"/>
                </a:lnTo>
                <a:lnTo>
                  <a:pt x="523" y="703"/>
                </a:lnTo>
                <a:lnTo>
                  <a:pt x="523" y="693"/>
                </a:lnTo>
                <a:lnTo>
                  <a:pt x="525" y="683"/>
                </a:lnTo>
                <a:lnTo>
                  <a:pt x="528" y="673"/>
                </a:lnTo>
                <a:lnTo>
                  <a:pt x="541" y="647"/>
                </a:lnTo>
                <a:lnTo>
                  <a:pt x="551" y="623"/>
                </a:lnTo>
                <a:lnTo>
                  <a:pt x="561" y="593"/>
                </a:lnTo>
                <a:lnTo>
                  <a:pt x="573" y="547"/>
                </a:lnTo>
                <a:lnTo>
                  <a:pt x="580" y="590"/>
                </a:lnTo>
                <a:lnTo>
                  <a:pt x="591" y="618"/>
                </a:lnTo>
                <a:lnTo>
                  <a:pt x="603" y="632"/>
                </a:lnTo>
                <a:lnTo>
                  <a:pt x="605" y="650"/>
                </a:lnTo>
                <a:lnTo>
                  <a:pt x="611" y="665"/>
                </a:lnTo>
                <a:lnTo>
                  <a:pt x="613" y="681"/>
                </a:lnTo>
                <a:lnTo>
                  <a:pt x="613" y="708"/>
                </a:lnTo>
                <a:lnTo>
                  <a:pt x="616" y="736"/>
                </a:lnTo>
                <a:lnTo>
                  <a:pt x="630" y="771"/>
                </a:lnTo>
                <a:lnTo>
                  <a:pt x="665" y="833"/>
                </a:lnTo>
                <a:lnTo>
                  <a:pt x="677" y="866"/>
                </a:lnTo>
                <a:lnTo>
                  <a:pt x="687" y="898"/>
                </a:lnTo>
                <a:lnTo>
                  <a:pt x="687" y="916"/>
                </a:lnTo>
                <a:lnTo>
                  <a:pt x="683" y="928"/>
                </a:lnTo>
                <a:lnTo>
                  <a:pt x="677" y="935"/>
                </a:lnTo>
                <a:lnTo>
                  <a:pt x="661" y="961"/>
                </a:lnTo>
                <a:lnTo>
                  <a:pt x="658" y="975"/>
                </a:lnTo>
                <a:lnTo>
                  <a:pt x="655" y="985"/>
                </a:lnTo>
                <a:lnTo>
                  <a:pt x="646" y="995"/>
                </a:lnTo>
                <a:lnTo>
                  <a:pt x="643" y="1001"/>
                </a:lnTo>
                <a:lnTo>
                  <a:pt x="641" y="1008"/>
                </a:lnTo>
                <a:lnTo>
                  <a:pt x="638" y="1018"/>
                </a:lnTo>
                <a:lnTo>
                  <a:pt x="638" y="1023"/>
                </a:lnTo>
                <a:lnTo>
                  <a:pt x="641" y="1026"/>
                </a:lnTo>
                <a:lnTo>
                  <a:pt x="645" y="1026"/>
                </a:lnTo>
                <a:lnTo>
                  <a:pt x="650" y="1026"/>
                </a:lnTo>
                <a:lnTo>
                  <a:pt x="656" y="1024"/>
                </a:lnTo>
                <a:lnTo>
                  <a:pt x="660" y="1021"/>
                </a:lnTo>
                <a:lnTo>
                  <a:pt x="666" y="1015"/>
                </a:lnTo>
                <a:lnTo>
                  <a:pt x="672" y="1006"/>
                </a:lnTo>
                <a:lnTo>
                  <a:pt x="675" y="1001"/>
                </a:lnTo>
                <a:lnTo>
                  <a:pt x="688" y="991"/>
                </a:lnTo>
                <a:lnTo>
                  <a:pt x="688" y="998"/>
                </a:lnTo>
                <a:lnTo>
                  <a:pt x="687" y="1008"/>
                </a:lnTo>
                <a:lnTo>
                  <a:pt x="685" y="1021"/>
                </a:lnTo>
                <a:lnTo>
                  <a:pt x="677" y="1028"/>
                </a:lnTo>
                <a:lnTo>
                  <a:pt x="672" y="1036"/>
                </a:lnTo>
                <a:lnTo>
                  <a:pt x="661" y="1039"/>
                </a:lnTo>
                <a:lnTo>
                  <a:pt x="658" y="1043"/>
                </a:lnTo>
                <a:lnTo>
                  <a:pt x="655" y="1049"/>
                </a:lnTo>
                <a:lnTo>
                  <a:pt x="651" y="1051"/>
                </a:lnTo>
                <a:lnTo>
                  <a:pt x="650" y="1056"/>
                </a:lnTo>
                <a:lnTo>
                  <a:pt x="648" y="1061"/>
                </a:lnTo>
                <a:lnTo>
                  <a:pt x="648" y="1064"/>
                </a:lnTo>
                <a:lnTo>
                  <a:pt x="650" y="1068"/>
                </a:lnTo>
                <a:lnTo>
                  <a:pt x="658" y="1071"/>
                </a:lnTo>
                <a:lnTo>
                  <a:pt x="663" y="1074"/>
                </a:lnTo>
                <a:lnTo>
                  <a:pt x="673" y="1076"/>
                </a:lnTo>
                <a:lnTo>
                  <a:pt x="683" y="1074"/>
                </a:lnTo>
                <a:lnTo>
                  <a:pt x="688" y="1074"/>
                </a:lnTo>
                <a:lnTo>
                  <a:pt x="702" y="1064"/>
                </a:lnTo>
                <a:lnTo>
                  <a:pt x="717" y="1051"/>
                </a:lnTo>
                <a:lnTo>
                  <a:pt x="723" y="1048"/>
                </a:lnTo>
                <a:lnTo>
                  <a:pt x="730" y="1034"/>
                </a:lnTo>
                <a:lnTo>
                  <a:pt x="740" y="1005"/>
                </a:lnTo>
                <a:lnTo>
                  <a:pt x="743" y="1000"/>
                </a:lnTo>
                <a:lnTo>
                  <a:pt x="742" y="978"/>
                </a:lnTo>
                <a:lnTo>
                  <a:pt x="733" y="940"/>
                </a:lnTo>
                <a:lnTo>
                  <a:pt x="738" y="913"/>
                </a:lnTo>
                <a:lnTo>
                  <a:pt x="737" y="893"/>
                </a:lnTo>
                <a:lnTo>
                  <a:pt x="732" y="831"/>
                </a:lnTo>
                <a:lnTo>
                  <a:pt x="727" y="751"/>
                </a:lnTo>
                <a:lnTo>
                  <a:pt x="722" y="705"/>
                </a:lnTo>
                <a:lnTo>
                  <a:pt x="707" y="660"/>
                </a:lnTo>
                <a:lnTo>
                  <a:pt x="688" y="628"/>
                </a:lnTo>
                <a:lnTo>
                  <a:pt x="690" y="582"/>
                </a:lnTo>
                <a:lnTo>
                  <a:pt x="685" y="547"/>
                </a:lnTo>
                <a:lnTo>
                  <a:pt x="678" y="515"/>
                </a:lnTo>
                <a:lnTo>
                  <a:pt x="673" y="493"/>
                </a:lnTo>
                <a:lnTo>
                  <a:pt x="665" y="472"/>
                </a:lnTo>
                <a:lnTo>
                  <a:pt x="658" y="452"/>
                </a:lnTo>
                <a:lnTo>
                  <a:pt x="661" y="435"/>
                </a:lnTo>
                <a:lnTo>
                  <a:pt x="661" y="413"/>
                </a:lnTo>
                <a:lnTo>
                  <a:pt x="658" y="395"/>
                </a:lnTo>
                <a:lnTo>
                  <a:pt x="650" y="377"/>
                </a:lnTo>
                <a:lnTo>
                  <a:pt x="645" y="363"/>
                </a:lnTo>
                <a:lnTo>
                  <a:pt x="638" y="355"/>
                </a:lnTo>
                <a:lnTo>
                  <a:pt x="626" y="345"/>
                </a:lnTo>
                <a:lnTo>
                  <a:pt x="615" y="328"/>
                </a:lnTo>
                <a:lnTo>
                  <a:pt x="606" y="323"/>
                </a:lnTo>
                <a:lnTo>
                  <a:pt x="595" y="318"/>
                </a:lnTo>
                <a:lnTo>
                  <a:pt x="581" y="315"/>
                </a:lnTo>
                <a:lnTo>
                  <a:pt x="561" y="308"/>
                </a:lnTo>
                <a:lnTo>
                  <a:pt x="533" y="299"/>
                </a:lnTo>
                <a:lnTo>
                  <a:pt x="516" y="292"/>
                </a:lnTo>
                <a:lnTo>
                  <a:pt x="500" y="287"/>
                </a:lnTo>
                <a:lnTo>
                  <a:pt x="485" y="282"/>
                </a:lnTo>
                <a:lnTo>
                  <a:pt x="473" y="279"/>
                </a:lnTo>
                <a:lnTo>
                  <a:pt x="458" y="275"/>
                </a:lnTo>
                <a:lnTo>
                  <a:pt x="446" y="269"/>
                </a:lnTo>
                <a:lnTo>
                  <a:pt x="441" y="262"/>
                </a:lnTo>
                <a:lnTo>
                  <a:pt x="439" y="230"/>
                </a:lnTo>
                <a:lnTo>
                  <a:pt x="446" y="212"/>
                </a:lnTo>
                <a:lnTo>
                  <a:pt x="453" y="179"/>
                </a:lnTo>
                <a:lnTo>
                  <a:pt x="459" y="177"/>
                </a:lnTo>
                <a:lnTo>
                  <a:pt x="463" y="169"/>
                </a:lnTo>
                <a:lnTo>
                  <a:pt x="463" y="152"/>
                </a:lnTo>
                <a:lnTo>
                  <a:pt x="469" y="139"/>
                </a:lnTo>
                <a:lnTo>
                  <a:pt x="474" y="124"/>
                </a:lnTo>
                <a:lnTo>
                  <a:pt x="476" y="117"/>
                </a:lnTo>
                <a:lnTo>
                  <a:pt x="469" y="114"/>
                </a:lnTo>
                <a:lnTo>
                  <a:pt x="464" y="115"/>
                </a:lnTo>
                <a:lnTo>
                  <a:pt x="464" y="89"/>
                </a:lnTo>
                <a:lnTo>
                  <a:pt x="463" y="70"/>
                </a:lnTo>
                <a:lnTo>
                  <a:pt x="459" y="52"/>
                </a:lnTo>
                <a:lnTo>
                  <a:pt x="449" y="32"/>
                </a:lnTo>
                <a:lnTo>
                  <a:pt x="436" y="19"/>
                </a:lnTo>
                <a:lnTo>
                  <a:pt x="423" y="10"/>
                </a:lnTo>
                <a:lnTo>
                  <a:pt x="409" y="5"/>
                </a:lnTo>
                <a:lnTo>
                  <a:pt x="394" y="2"/>
                </a:lnTo>
                <a:lnTo>
                  <a:pt x="381" y="0"/>
                </a:lnTo>
                <a:lnTo>
                  <a:pt x="359" y="0"/>
                </a:lnTo>
                <a:lnTo>
                  <a:pt x="346" y="2"/>
                </a:lnTo>
                <a:lnTo>
                  <a:pt x="333" y="5"/>
                </a:lnTo>
                <a:lnTo>
                  <a:pt x="319" y="10"/>
                </a:lnTo>
                <a:lnTo>
                  <a:pt x="306" y="19"/>
                </a:lnTo>
                <a:lnTo>
                  <a:pt x="293" y="35"/>
                </a:lnTo>
                <a:lnTo>
                  <a:pt x="282" y="54"/>
                </a:lnTo>
                <a:lnTo>
                  <a:pt x="279" y="72"/>
                </a:lnTo>
                <a:lnTo>
                  <a:pt x="277" y="90"/>
                </a:lnTo>
                <a:lnTo>
                  <a:pt x="277" y="117"/>
                </a:lnTo>
                <a:lnTo>
                  <a:pt x="272" y="115"/>
                </a:lnTo>
                <a:lnTo>
                  <a:pt x="266" y="119"/>
                </a:lnTo>
                <a:lnTo>
                  <a:pt x="267" y="125"/>
                </a:lnTo>
                <a:lnTo>
                  <a:pt x="272" y="140"/>
                </a:lnTo>
                <a:lnTo>
                  <a:pt x="279" y="154"/>
                </a:lnTo>
                <a:lnTo>
                  <a:pt x="279" y="170"/>
                </a:lnTo>
                <a:lnTo>
                  <a:pt x="282" y="179"/>
                </a:lnTo>
                <a:lnTo>
                  <a:pt x="289" y="180"/>
                </a:lnTo>
                <a:lnTo>
                  <a:pt x="296" y="212"/>
                </a:lnTo>
                <a:lnTo>
                  <a:pt x="304" y="230"/>
                </a:lnTo>
                <a:lnTo>
                  <a:pt x="303" y="262"/>
                </a:lnTo>
                <a:lnTo>
                  <a:pt x="298" y="267"/>
                </a:lnTo>
                <a:lnTo>
                  <a:pt x="286" y="270"/>
                </a:lnTo>
                <a:lnTo>
                  <a:pt x="272" y="274"/>
                </a:lnTo>
                <a:lnTo>
                  <a:pt x="259" y="277"/>
                </a:lnTo>
                <a:lnTo>
                  <a:pt x="246" y="282"/>
                </a:lnTo>
                <a:lnTo>
                  <a:pt x="227" y="287"/>
                </a:lnTo>
                <a:lnTo>
                  <a:pt x="204" y="295"/>
                </a:lnTo>
                <a:lnTo>
                  <a:pt x="182" y="307"/>
                </a:lnTo>
                <a:lnTo>
                  <a:pt x="162" y="315"/>
                </a:lnTo>
                <a:lnTo>
                  <a:pt x="149" y="318"/>
                </a:lnTo>
                <a:lnTo>
                  <a:pt x="137" y="323"/>
                </a:lnTo>
                <a:lnTo>
                  <a:pt x="129" y="328"/>
                </a:lnTo>
                <a:lnTo>
                  <a:pt x="117" y="345"/>
                </a:lnTo>
                <a:lnTo>
                  <a:pt x="106" y="355"/>
                </a:lnTo>
                <a:lnTo>
                  <a:pt x="99" y="363"/>
                </a:lnTo>
                <a:lnTo>
                  <a:pt x="94" y="377"/>
                </a:lnTo>
                <a:lnTo>
                  <a:pt x="87" y="395"/>
                </a:lnTo>
                <a:lnTo>
                  <a:pt x="82" y="413"/>
                </a:lnTo>
                <a:lnTo>
                  <a:pt x="82" y="435"/>
                </a:lnTo>
                <a:lnTo>
                  <a:pt x="85" y="452"/>
                </a:lnTo>
                <a:lnTo>
                  <a:pt x="80" y="472"/>
                </a:lnTo>
                <a:lnTo>
                  <a:pt x="70" y="493"/>
                </a:lnTo>
                <a:lnTo>
                  <a:pt x="65" y="515"/>
                </a:lnTo>
                <a:lnTo>
                  <a:pt x="59" y="547"/>
                </a:lnTo>
                <a:lnTo>
                  <a:pt x="54" y="582"/>
                </a:lnTo>
                <a:lnTo>
                  <a:pt x="55" y="628"/>
                </a:lnTo>
                <a:lnTo>
                  <a:pt x="37" y="660"/>
                </a:lnTo>
                <a:lnTo>
                  <a:pt x="22" y="705"/>
                </a:lnTo>
                <a:lnTo>
                  <a:pt x="17" y="751"/>
                </a:lnTo>
                <a:lnTo>
                  <a:pt x="12" y="831"/>
                </a:lnTo>
                <a:lnTo>
                  <a:pt x="9" y="893"/>
                </a:lnTo>
                <a:lnTo>
                  <a:pt x="5" y="913"/>
                </a:lnTo>
                <a:lnTo>
                  <a:pt x="10" y="940"/>
                </a:lnTo>
                <a:lnTo>
                  <a:pt x="2" y="978"/>
                </a:lnTo>
                <a:lnTo>
                  <a:pt x="0" y="1000"/>
                </a:lnTo>
                <a:lnTo>
                  <a:pt x="5" y="1005"/>
                </a:lnTo>
                <a:lnTo>
                  <a:pt x="14" y="1034"/>
                </a:lnTo>
                <a:lnTo>
                  <a:pt x="22" y="1048"/>
                </a:lnTo>
                <a:lnTo>
                  <a:pt x="27" y="1051"/>
                </a:lnTo>
                <a:lnTo>
                  <a:pt x="42" y="1064"/>
                </a:lnTo>
                <a:lnTo>
                  <a:pt x="57" y="1074"/>
                </a:lnTo>
                <a:lnTo>
                  <a:pt x="60" y="1074"/>
                </a:lnTo>
                <a:lnTo>
                  <a:pt x="70" y="1076"/>
                </a:lnTo>
                <a:lnTo>
                  <a:pt x="80" y="1074"/>
                </a:lnTo>
                <a:lnTo>
                  <a:pt x="85" y="1071"/>
                </a:lnTo>
                <a:lnTo>
                  <a:pt x="94" y="1068"/>
                </a:lnTo>
                <a:lnTo>
                  <a:pt x="96" y="1064"/>
                </a:lnTo>
                <a:lnTo>
                  <a:pt x="96" y="1061"/>
                </a:lnTo>
                <a:lnTo>
                  <a:pt x="94" y="1056"/>
                </a:lnTo>
                <a:lnTo>
                  <a:pt x="92" y="1051"/>
                </a:lnTo>
                <a:lnTo>
                  <a:pt x="89" y="1049"/>
                </a:lnTo>
                <a:lnTo>
                  <a:pt x="87" y="1043"/>
                </a:lnTo>
                <a:lnTo>
                  <a:pt x="82" y="1039"/>
                </a:lnTo>
                <a:lnTo>
                  <a:pt x="72" y="1036"/>
                </a:lnTo>
                <a:lnTo>
                  <a:pt x="67" y="1028"/>
                </a:lnTo>
                <a:lnTo>
                  <a:pt x="60" y="1021"/>
                </a:lnTo>
                <a:lnTo>
                  <a:pt x="57" y="1008"/>
                </a:lnTo>
                <a:lnTo>
                  <a:pt x="57" y="998"/>
                </a:lnTo>
                <a:lnTo>
                  <a:pt x="57" y="991"/>
                </a:lnTo>
                <a:lnTo>
                  <a:pt x="69" y="1001"/>
                </a:lnTo>
                <a:lnTo>
                  <a:pt x="72" y="1006"/>
                </a:lnTo>
                <a:lnTo>
                  <a:pt x="77" y="1015"/>
                </a:lnTo>
                <a:lnTo>
                  <a:pt x="84" y="1021"/>
                </a:lnTo>
                <a:lnTo>
                  <a:pt x="89" y="1024"/>
                </a:lnTo>
                <a:lnTo>
                  <a:pt x="94" y="1026"/>
                </a:lnTo>
                <a:lnTo>
                  <a:pt x="101" y="1026"/>
                </a:lnTo>
                <a:lnTo>
                  <a:pt x="102" y="1026"/>
                </a:lnTo>
                <a:lnTo>
                  <a:pt x="106" y="1023"/>
                </a:lnTo>
                <a:lnTo>
                  <a:pt x="106" y="1018"/>
                </a:lnTo>
                <a:lnTo>
                  <a:pt x="104" y="1008"/>
                </a:lnTo>
                <a:lnTo>
                  <a:pt x="101" y="1001"/>
                </a:lnTo>
                <a:lnTo>
                  <a:pt x="97" y="995"/>
                </a:lnTo>
                <a:lnTo>
                  <a:pt x="89" y="985"/>
                </a:lnTo>
                <a:lnTo>
                  <a:pt x="85" y="975"/>
                </a:lnTo>
                <a:lnTo>
                  <a:pt x="82" y="961"/>
                </a:lnTo>
                <a:lnTo>
                  <a:pt x="67" y="935"/>
                </a:lnTo>
                <a:lnTo>
                  <a:pt x="60" y="928"/>
                </a:lnTo>
                <a:lnTo>
                  <a:pt x="57" y="916"/>
                </a:lnTo>
                <a:lnTo>
                  <a:pt x="57" y="898"/>
                </a:lnTo>
                <a:lnTo>
                  <a:pt x="67" y="866"/>
                </a:lnTo>
                <a:lnTo>
                  <a:pt x="79" y="833"/>
                </a:lnTo>
                <a:lnTo>
                  <a:pt x="114" y="771"/>
                </a:lnTo>
                <a:lnTo>
                  <a:pt x="127" y="736"/>
                </a:lnTo>
                <a:lnTo>
                  <a:pt x="131" y="708"/>
                </a:lnTo>
                <a:lnTo>
                  <a:pt x="132" y="680"/>
                </a:lnTo>
                <a:lnTo>
                  <a:pt x="131" y="657"/>
                </a:lnTo>
                <a:lnTo>
                  <a:pt x="136" y="647"/>
                </a:lnTo>
                <a:lnTo>
                  <a:pt x="142" y="635"/>
                </a:lnTo>
                <a:lnTo>
                  <a:pt x="146" y="623"/>
                </a:lnTo>
                <a:lnTo>
                  <a:pt x="154" y="612"/>
                </a:lnTo>
                <a:lnTo>
                  <a:pt x="166" y="590"/>
                </a:lnTo>
                <a:lnTo>
                  <a:pt x="171" y="552"/>
                </a:lnTo>
                <a:lnTo>
                  <a:pt x="181" y="593"/>
                </a:lnTo>
                <a:lnTo>
                  <a:pt x="191" y="618"/>
                </a:lnTo>
                <a:lnTo>
                  <a:pt x="202" y="647"/>
                </a:lnTo>
                <a:lnTo>
                  <a:pt x="216" y="673"/>
                </a:lnTo>
                <a:lnTo>
                  <a:pt x="219" y="683"/>
                </a:lnTo>
                <a:lnTo>
                  <a:pt x="221" y="693"/>
                </a:lnTo>
                <a:lnTo>
                  <a:pt x="219" y="700"/>
                </a:lnTo>
                <a:lnTo>
                  <a:pt x="217" y="715"/>
                </a:lnTo>
                <a:lnTo>
                  <a:pt x="211" y="731"/>
                </a:lnTo>
                <a:lnTo>
                  <a:pt x="206" y="748"/>
                </a:lnTo>
                <a:lnTo>
                  <a:pt x="206" y="765"/>
                </a:lnTo>
                <a:lnTo>
                  <a:pt x="207" y="778"/>
                </a:lnTo>
                <a:lnTo>
                  <a:pt x="196" y="801"/>
                </a:lnTo>
                <a:lnTo>
                  <a:pt x="192" y="818"/>
                </a:lnTo>
                <a:lnTo>
                  <a:pt x="189" y="836"/>
                </a:lnTo>
                <a:lnTo>
                  <a:pt x="187" y="851"/>
                </a:lnTo>
                <a:lnTo>
                  <a:pt x="181" y="875"/>
                </a:lnTo>
                <a:lnTo>
                  <a:pt x="179" y="898"/>
                </a:lnTo>
                <a:lnTo>
                  <a:pt x="176" y="935"/>
                </a:lnTo>
                <a:lnTo>
                  <a:pt x="189" y="1064"/>
                </a:lnTo>
                <a:lnTo>
                  <a:pt x="202" y="1136"/>
                </a:lnTo>
                <a:lnTo>
                  <a:pt x="217" y="1188"/>
                </a:lnTo>
                <a:lnTo>
                  <a:pt x="232" y="1223"/>
                </a:lnTo>
                <a:lnTo>
                  <a:pt x="237" y="1251"/>
                </a:lnTo>
                <a:lnTo>
                  <a:pt x="234" y="1283"/>
                </a:lnTo>
                <a:lnTo>
                  <a:pt x="236" y="1314"/>
                </a:lnTo>
                <a:lnTo>
                  <a:pt x="229" y="1333"/>
                </a:lnTo>
                <a:lnTo>
                  <a:pt x="219" y="1377"/>
                </a:lnTo>
                <a:lnTo>
                  <a:pt x="214" y="1422"/>
                </a:lnTo>
                <a:lnTo>
                  <a:pt x="219" y="1461"/>
                </a:lnTo>
                <a:lnTo>
                  <a:pt x="229" y="1497"/>
                </a:lnTo>
                <a:lnTo>
                  <a:pt x="249" y="1559"/>
                </a:lnTo>
                <a:lnTo>
                  <a:pt x="262" y="1606"/>
                </a:lnTo>
                <a:lnTo>
                  <a:pt x="266" y="1631"/>
                </a:lnTo>
                <a:lnTo>
                  <a:pt x="266" y="1652"/>
                </a:lnTo>
                <a:lnTo>
                  <a:pt x="257" y="1677"/>
                </a:lnTo>
                <a:lnTo>
                  <a:pt x="259" y="1682"/>
                </a:lnTo>
                <a:lnTo>
                  <a:pt x="262" y="1689"/>
                </a:lnTo>
                <a:lnTo>
                  <a:pt x="261" y="1697"/>
                </a:lnTo>
                <a:lnTo>
                  <a:pt x="252" y="1702"/>
                </a:lnTo>
                <a:lnTo>
                  <a:pt x="244" y="1709"/>
                </a:lnTo>
                <a:lnTo>
                  <a:pt x="237" y="1719"/>
                </a:lnTo>
                <a:lnTo>
                  <a:pt x="232" y="1729"/>
                </a:lnTo>
                <a:lnTo>
                  <a:pt x="226" y="1735"/>
                </a:lnTo>
                <a:lnTo>
                  <a:pt x="226" y="1740"/>
                </a:lnTo>
                <a:lnTo>
                  <a:pt x="231" y="1747"/>
                </a:lnTo>
                <a:lnTo>
                  <a:pt x="241" y="1750"/>
                </a:lnTo>
                <a:lnTo>
                  <a:pt x="251" y="1750"/>
                </a:lnTo>
                <a:lnTo>
                  <a:pt x="257" y="1755"/>
                </a:lnTo>
                <a:lnTo>
                  <a:pt x="269" y="1759"/>
                </a:lnTo>
                <a:lnTo>
                  <a:pt x="286" y="1759"/>
                </a:lnTo>
                <a:lnTo>
                  <a:pt x="294" y="1759"/>
                </a:lnTo>
                <a:lnTo>
                  <a:pt x="303" y="1759"/>
                </a:lnTo>
                <a:lnTo>
                  <a:pt x="311" y="1755"/>
                </a:lnTo>
                <a:lnTo>
                  <a:pt x="316" y="1757"/>
                </a:lnTo>
                <a:lnTo>
                  <a:pt x="323" y="1759"/>
                </a:lnTo>
                <a:lnTo>
                  <a:pt x="329" y="1759"/>
                </a:lnTo>
                <a:lnTo>
                  <a:pt x="334" y="1747"/>
                </a:lnTo>
                <a:lnTo>
                  <a:pt x="343" y="1745"/>
                </a:lnTo>
                <a:lnTo>
                  <a:pt x="346" y="1744"/>
                </a:lnTo>
                <a:lnTo>
                  <a:pt x="349" y="1739"/>
                </a:lnTo>
                <a:lnTo>
                  <a:pt x="351" y="1735"/>
                </a:lnTo>
                <a:lnTo>
                  <a:pt x="351" y="1731"/>
                </a:lnTo>
                <a:lnTo>
                  <a:pt x="349" y="1724"/>
                </a:lnTo>
                <a:lnTo>
                  <a:pt x="348" y="1717"/>
                </a:lnTo>
                <a:lnTo>
                  <a:pt x="344" y="1706"/>
                </a:lnTo>
                <a:lnTo>
                  <a:pt x="344" y="1699"/>
                </a:lnTo>
                <a:lnTo>
                  <a:pt x="343" y="1691"/>
                </a:lnTo>
                <a:lnTo>
                  <a:pt x="339" y="1682"/>
                </a:lnTo>
                <a:lnTo>
                  <a:pt x="338" y="1669"/>
                </a:lnTo>
                <a:lnTo>
                  <a:pt x="339" y="1662"/>
                </a:lnTo>
                <a:lnTo>
                  <a:pt x="339" y="1659"/>
                </a:lnTo>
                <a:lnTo>
                  <a:pt x="339" y="1654"/>
                </a:lnTo>
                <a:lnTo>
                  <a:pt x="329" y="1641"/>
                </a:lnTo>
                <a:lnTo>
                  <a:pt x="326" y="1626"/>
                </a:lnTo>
                <a:lnTo>
                  <a:pt x="326" y="1614"/>
                </a:lnTo>
                <a:lnTo>
                  <a:pt x="328" y="1589"/>
                </a:lnTo>
                <a:lnTo>
                  <a:pt x="336" y="1527"/>
                </a:lnTo>
                <a:lnTo>
                  <a:pt x="346" y="1494"/>
                </a:lnTo>
                <a:lnTo>
                  <a:pt x="348" y="1467"/>
                </a:lnTo>
                <a:lnTo>
                  <a:pt x="349" y="1432"/>
                </a:lnTo>
                <a:lnTo>
                  <a:pt x="344" y="1397"/>
                </a:lnTo>
                <a:lnTo>
                  <a:pt x="341" y="1366"/>
                </a:lnTo>
                <a:lnTo>
                  <a:pt x="344" y="1341"/>
                </a:lnTo>
                <a:lnTo>
                  <a:pt x="351" y="1328"/>
                </a:lnTo>
                <a:lnTo>
                  <a:pt x="354" y="1316"/>
                </a:lnTo>
                <a:lnTo>
                  <a:pt x="359" y="1296"/>
                </a:lnTo>
                <a:lnTo>
                  <a:pt x="363" y="1271"/>
                </a:lnTo>
                <a:lnTo>
                  <a:pt x="359" y="1241"/>
                </a:lnTo>
                <a:lnTo>
                  <a:pt x="364" y="1199"/>
                </a:lnTo>
                <a:lnTo>
                  <a:pt x="364" y="1164"/>
                </a:lnTo>
                <a:lnTo>
                  <a:pt x="359" y="1136"/>
                </a:lnTo>
                <a:lnTo>
                  <a:pt x="366" y="1096"/>
                </a:lnTo>
                <a:lnTo>
                  <a:pt x="373" y="1029"/>
                </a:lnTo>
                <a:lnTo>
                  <a:pt x="373" y="920"/>
                </a:lnTo>
                <a:lnTo>
                  <a:pt x="383" y="920"/>
                </a:lnTo>
                <a:lnTo>
                  <a:pt x="383" y="1029"/>
                </a:lnTo>
                <a:lnTo>
                  <a:pt x="391" y="1096"/>
                </a:lnTo>
                <a:lnTo>
                  <a:pt x="396" y="1136"/>
                </a:lnTo>
                <a:lnTo>
                  <a:pt x="393" y="1164"/>
                </a:lnTo>
                <a:lnTo>
                  <a:pt x="391" y="1199"/>
                </a:lnTo>
                <a:lnTo>
                  <a:pt x="396" y="1241"/>
                </a:lnTo>
                <a:lnTo>
                  <a:pt x="394" y="1271"/>
                </a:lnTo>
                <a:lnTo>
                  <a:pt x="398" y="1296"/>
                </a:lnTo>
                <a:lnTo>
                  <a:pt x="401" y="1316"/>
                </a:lnTo>
                <a:lnTo>
                  <a:pt x="404" y="1328"/>
                </a:lnTo>
                <a:lnTo>
                  <a:pt x="411" y="1341"/>
                </a:lnTo>
                <a:lnTo>
                  <a:pt x="414" y="1366"/>
                </a:lnTo>
                <a:lnTo>
                  <a:pt x="413" y="1397"/>
                </a:lnTo>
                <a:lnTo>
                  <a:pt x="406" y="1432"/>
                </a:lnTo>
                <a:lnTo>
                  <a:pt x="408" y="1467"/>
                </a:lnTo>
                <a:lnTo>
                  <a:pt x="409" y="1494"/>
                </a:lnTo>
                <a:lnTo>
                  <a:pt x="419" y="1527"/>
                </a:lnTo>
                <a:lnTo>
                  <a:pt x="429" y="1589"/>
                </a:lnTo>
                <a:lnTo>
                  <a:pt x="429" y="1614"/>
                </a:lnTo>
                <a:lnTo>
                  <a:pt x="429" y="1626"/>
                </a:lnTo>
                <a:lnTo>
                  <a:pt x="426" y="1641"/>
                </a:lnTo>
                <a:lnTo>
                  <a:pt x="416" y="1654"/>
                </a:lnTo>
                <a:lnTo>
                  <a:pt x="416" y="1659"/>
                </a:lnTo>
                <a:lnTo>
                  <a:pt x="418" y="1662"/>
                </a:lnTo>
                <a:lnTo>
                  <a:pt x="419" y="1669"/>
                </a:lnTo>
                <a:lnTo>
                  <a:pt x="418" y="1682"/>
                </a:lnTo>
                <a:lnTo>
                  <a:pt x="413" y="1691"/>
                </a:lnTo>
                <a:lnTo>
                  <a:pt x="411" y="1699"/>
                </a:lnTo>
                <a:lnTo>
                  <a:pt x="411" y="1706"/>
                </a:lnTo>
                <a:lnTo>
                  <a:pt x="408" y="1717"/>
                </a:lnTo>
                <a:lnTo>
                  <a:pt x="406" y="1724"/>
                </a:lnTo>
                <a:lnTo>
                  <a:pt x="404" y="1731"/>
                </a:lnTo>
                <a:lnTo>
                  <a:pt x="404" y="1735"/>
                </a:lnTo>
                <a:lnTo>
                  <a:pt x="406" y="1739"/>
                </a:lnTo>
                <a:lnTo>
                  <a:pt x="409" y="1744"/>
                </a:lnTo>
                <a:lnTo>
                  <a:pt x="414" y="1745"/>
                </a:lnTo>
                <a:lnTo>
                  <a:pt x="421" y="1747"/>
                </a:lnTo>
                <a:lnTo>
                  <a:pt x="414" y="1759"/>
                </a:lnTo>
                <a:close/>
              </a:path>
            </a:pathLst>
          </a:custGeom>
          <a:solidFill>
            <a:srgbClr val="C0C0C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nb-NO"/>
          </a:p>
        </p:txBody>
      </p:sp>
      <p:pic>
        <p:nvPicPr>
          <p:cNvPr id="9" name="Picture 8"/>
          <p:cNvPicPr>
            <a:picLocks noChangeAspect="1"/>
          </p:cNvPicPr>
          <p:nvPr/>
        </p:nvPicPr>
        <p:blipFill>
          <a:blip r:embed="rId2"/>
          <a:stretch>
            <a:fillRect/>
          </a:stretch>
        </p:blipFill>
        <p:spPr>
          <a:xfrm>
            <a:off x="2699792" y="2564904"/>
            <a:ext cx="3888432" cy="3566832"/>
          </a:xfrm>
          <a:prstGeom prst="rect">
            <a:avLst/>
          </a:prstGeom>
        </p:spPr>
      </p:pic>
      <p:sp>
        <p:nvSpPr>
          <p:cNvPr id="10" name="TextBox 9"/>
          <p:cNvSpPr txBox="1"/>
          <p:nvPr/>
        </p:nvSpPr>
        <p:spPr>
          <a:xfrm>
            <a:off x="5508104" y="2708920"/>
            <a:ext cx="2016224" cy="307777"/>
          </a:xfrm>
          <a:prstGeom prst="rect">
            <a:avLst/>
          </a:prstGeom>
          <a:noFill/>
        </p:spPr>
        <p:txBody>
          <a:bodyPr wrap="square" rtlCol="0">
            <a:spAutoFit/>
          </a:bodyPr>
          <a:lstStyle/>
          <a:p>
            <a:r>
              <a:rPr lang="en-GB" sz="1400" dirty="0" err="1">
                <a:solidFill>
                  <a:srgbClr val="D9D9D9"/>
                </a:solidFill>
              </a:rPr>
              <a:t>cnx.org</a:t>
            </a:r>
            <a:endParaRPr lang="en-GB" sz="1400" dirty="0">
              <a:solidFill>
                <a:srgbClr val="D9D9D9"/>
              </a:solidFill>
            </a:endParaRPr>
          </a:p>
        </p:txBody>
      </p:sp>
    </p:spTree>
    <p:extLst>
      <p:ext uri="{BB962C8B-B14F-4D97-AF65-F5344CB8AC3E}">
        <p14:creationId xmlns:p14="http://schemas.microsoft.com/office/powerpoint/2010/main" val="4800226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92696"/>
            <a:ext cx="7696200" cy="1143000"/>
          </a:xfrm>
        </p:spPr>
        <p:txBody>
          <a:bodyPr/>
          <a:lstStyle/>
          <a:p>
            <a:r>
              <a:rPr lang="nb-NO" dirty="0"/>
              <a:t>Case 1</a:t>
            </a:r>
          </a:p>
        </p:txBody>
      </p:sp>
      <p:sp>
        <p:nvSpPr>
          <p:cNvPr id="3" name="Content Placeholder 2"/>
          <p:cNvSpPr>
            <a:spLocks noGrp="1"/>
          </p:cNvSpPr>
          <p:nvPr>
            <p:ph idx="1"/>
          </p:nvPr>
        </p:nvSpPr>
        <p:spPr>
          <a:xfrm>
            <a:off x="971600" y="1484784"/>
            <a:ext cx="7696200" cy="4114800"/>
          </a:xfrm>
        </p:spPr>
        <p:txBody>
          <a:bodyPr/>
          <a:lstStyle/>
          <a:p>
            <a:r>
              <a:rPr lang="en-US" sz="2400" dirty="0"/>
              <a:t>Electrocardiogram, ECG = measuring the electrical activity of the heart</a:t>
            </a:r>
          </a:p>
        </p:txBody>
      </p:sp>
      <p:sp>
        <p:nvSpPr>
          <p:cNvPr id="5" name="TextBox 4"/>
          <p:cNvSpPr txBox="1"/>
          <p:nvPr/>
        </p:nvSpPr>
        <p:spPr>
          <a:xfrm>
            <a:off x="1403648" y="6218148"/>
            <a:ext cx="7272808" cy="400110"/>
          </a:xfrm>
          <a:prstGeom prst="rect">
            <a:avLst/>
          </a:prstGeom>
          <a:noFill/>
        </p:spPr>
        <p:txBody>
          <a:bodyPr wrap="square" rtlCol="0">
            <a:spAutoFit/>
          </a:bodyPr>
          <a:lstStyle/>
          <a:p>
            <a:pPr algn="ctr"/>
            <a:r>
              <a:rPr lang="en-GB" i="1" dirty="0"/>
              <a:t>- How is the electrical activity generated?</a:t>
            </a:r>
          </a:p>
        </p:txBody>
      </p:sp>
      <p:pic>
        <p:nvPicPr>
          <p:cNvPr id="9" name="Picture 8"/>
          <p:cNvPicPr>
            <a:picLocks noChangeAspect="1"/>
          </p:cNvPicPr>
          <p:nvPr/>
        </p:nvPicPr>
        <p:blipFill>
          <a:blip r:embed="rId2"/>
          <a:stretch>
            <a:fillRect/>
          </a:stretch>
        </p:blipFill>
        <p:spPr>
          <a:xfrm>
            <a:off x="2699792" y="2564904"/>
            <a:ext cx="3888432" cy="3566832"/>
          </a:xfrm>
          <a:prstGeom prst="rect">
            <a:avLst/>
          </a:prstGeom>
        </p:spPr>
      </p:pic>
      <p:sp>
        <p:nvSpPr>
          <p:cNvPr id="10" name="TextBox 9"/>
          <p:cNvSpPr txBox="1"/>
          <p:nvPr/>
        </p:nvSpPr>
        <p:spPr>
          <a:xfrm>
            <a:off x="5508104" y="2708920"/>
            <a:ext cx="2016224" cy="307777"/>
          </a:xfrm>
          <a:prstGeom prst="rect">
            <a:avLst/>
          </a:prstGeom>
          <a:noFill/>
        </p:spPr>
        <p:txBody>
          <a:bodyPr wrap="square" rtlCol="0">
            <a:spAutoFit/>
          </a:bodyPr>
          <a:lstStyle/>
          <a:p>
            <a:r>
              <a:rPr lang="en-GB" sz="1400" dirty="0" err="1">
                <a:solidFill>
                  <a:srgbClr val="D9D9D9"/>
                </a:solidFill>
              </a:rPr>
              <a:t>cnx.org</a:t>
            </a:r>
            <a:endParaRPr lang="en-GB" sz="1400" dirty="0">
              <a:solidFill>
                <a:srgbClr val="D9D9D9"/>
              </a:solidFill>
            </a:endParaRPr>
          </a:p>
        </p:txBody>
      </p:sp>
    </p:spTree>
    <p:extLst>
      <p:ext uri="{BB962C8B-B14F-4D97-AF65-F5344CB8AC3E}">
        <p14:creationId xmlns:p14="http://schemas.microsoft.com/office/powerpoint/2010/main" val="3808587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052730"/>
            <a:ext cx="7696200" cy="4978908"/>
          </a:xfrm>
        </p:spPr>
        <p:txBody>
          <a:bodyPr/>
          <a:lstStyle/>
          <a:p>
            <a:pPr marL="0" indent="0">
              <a:buNone/>
            </a:pPr>
            <a:r>
              <a:rPr lang="en-US" sz="2400" dirty="0"/>
              <a:t>Action potential of a single heart cell</a:t>
            </a:r>
          </a:p>
        </p:txBody>
      </p:sp>
      <p:pic>
        <p:nvPicPr>
          <p:cNvPr id="6" name="Picture 5"/>
          <p:cNvPicPr>
            <a:picLocks noChangeAspect="1"/>
          </p:cNvPicPr>
          <p:nvPr/>
        </p:nvPicPr>
        <p:blipFill>
          <a:blip r:embed="rId3"/>
          <a:stretch>
            <a:fillRect/>
          </a:stretch>
        </p:blipFill>
        <p:spPr>
          <a:xfrm>
            <a:off x="1691680" y="1548879"/>
            <a:ext cx="5688632" cy="4688433"/>
          </a:xfrm>
          <a:prstGeom prst="rect">
            <a:avLst/>
          </a:prstGeom>
        </p:spPr>
      </p:pic>
      <p:sp>
        <p:nvSpPr>
          <p:cNvPr id="10" name="TextBox 9"/>
          <p:cNvSpPr txBox="1"/>
          <p:nvPr/>
        </p:nvSpPr>
        <p:spPr>
          <a:xfrm>
            <a:off x="6444208" y="3413787"/>
            <a:ext cx="2016224" cy="231237"/>
          </a:xfrm>
          <a:prstGeom prst="rect">
            <a:avLst/>
          </a:prstGeom>
          <a:noFill/>
        </p:spPr>
        <p:txBody>
          <a:bodyPr wrap="square" rtlCol="0">
            <a:spAutoFit/>
          </a:bodyPr>
          <a:lstStyle/>
          <a:p>
            <a:r>
              <a:rPr lang="en-GB" sz="1400" dirty="0" err="1">
                <a:solidFill>
                  <a:srgbClr val="D9D9D9"/>
                </a:solidFill>
              </a:rPr>
              <a:t>Kvhs.nbed.nb.ca</a:t>
            </a:r>
            <a:endParaRPr lang="en-GB" sz="1400" dirty="0">
              <a:solidFill>
                <a:srgbClr val="D9D9D9"/>
              </a:solidFill>
            </a:endParaRPr>
          </a:p>
        </p:txBody>
      </p:sp>
    </p:spTree>
    <p:extLst>
      <p:ext uri="{BB962C8B-B14F-4D97-AF65-F5344CB8AC3E}">
        <p14:creationId xmlns:p14="http://schemas.microsoft.com/office/powerpoint/2010/main" val="21889411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webst_fig4_2_crop"/>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835696" y="1412776"/>
            <a:ext cx="5270530" cy="4862066"/>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sp>
        <p:nvSpPr>
          <p:cNvPr id="3" name="Content Placeholder 2"/>
          <p:cNvSpPr>
            <a:spLocks noGrp="1"/>
          </p:cNvSpPr>
          <p:nvPr>
            <p:ph idx="1"/>
          </p:nvPr>
        </p:nvSpPr>
        <p:spPr>
          <a:xfrm>
            <a:off x="971600" y="1052730"/>
            <a:ext cx="7696200" cy="4978908"/>
          </a:xfrm>
        </p:spPr>
        <p:txBody>
          <a:bodyPr/>
          <a:lstStyle/>
          <a:p>
            <a:pPr marL="0" indent="0">
              <a:buNone/>
            </a:pPr>
            <a:r>
              <a:rPr lang="en-US" sz="2400" dirty="0"/>
              <a:t>Action potential of a single heart cell</a:t>
            </a:r>
          </a:p>
        </p:txBody>
      </p:sp>
    </p:spTree>
    <p:extLst>
      <p:ext uri="{BB962C8B-B14F-4D97-AF65-F5344CB8AC3E}">
        <p14:creationId xmlns:p14="http://schemas.microsoft.com/office/powerpoint/2010/main" val="1000841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0D7C035-2CBD-3E46-81E9-BDE5F3D14C4D}"/>
              </a:ext>
            </a:extLst>
          </p:cNvPr>
          <p:cNvSpPr>
            <a:spLocks noGrp="1"/>
          </p:cNvSpPr>
          <p:nvPr>
            <p:ph type="title"/>
          </p:nvPr>
        </p:nvSpPr>
        <p:spPr/>
        <p:txBody>
          <a:bodyPr/>
          <a:lstStyle/>
          <a:p>
            <a:r>
              <a:rPr lang="nb-NO" dirty="0"/>
              <a:t>ECG-Basics</a:t>
            </a:r>
          </a:p>
        </p:txBody>
      </p:sp>
      <p:pic>
        <p:nvPicPr>
          <p:cNvPr id="4" name="Bilde 3">
            <a:extLst>
              <a:ext uri="{FF2B5EF4-FFF2-40B4-BE49-F238E27FC236}">
                <a16:creationId xmlns:a16="http://schemas.microsoft.com/office/drawing/2014/main" id="{3A801CA4-142A-9344-82CD-6FA73C043EC6}"/>
              </a:ext>
            </a:extLst>
          </p:cNvPr>
          <p:cNvPicPr>
            <a:picLocks noChangeAspect="1"/>
          </p:cNvPicPr>
          <p:nvPr/>
        </p:nvPicPr>
        <p:blipFill>
          <a:blip r:embed="rId2"/>
          <a:stretch>
            <a:fillRect/>
          </a:stretch>
        </p:blipFill>
        <p:spPr>
          <a:xfrm>
            <a:off x="755576" y="1778000"/>
            <a:ext cx="3289300" cy="5080000"/>
          </a:xfrm>
          <a:prstGeom prst="rect">
            <a:avLst/>
          </a:prstGeom>
        </p:spPr>
      </p:pic>
      <p:pic>
        <p:nvPicPr>
          <p:cNvPr id="5" name="Bilde 4">
            <a:extLst>
              <a:ext uri="{FF2B5EF4-FFF2-40B4-BE49-F238E27FC236}">
                <a16:creationId xmlns:a16="http://schemas.microsoft.com/office/drawing/2014/main" id="{B7132C01-A8DF-1F4B-AE98-2EB36D129835}"/>
              </a:ext>
            </a:extLst>
          </p:cNvPr>
          <p:cNvPicPr>
            <a:picLocks noChangeAspect="1"/>
          </p:cNvPicPr>
          <p:nvPr/>
        </p:nvPicPr>
        <p:blipFill>
          <a:blip r:embed="rId3"/>
          <a:stretch>
            <a:fillRect/>
          </a:stretch>
        </p:blipFill>
        <p:spPr>
          <a:xfrm>
            <a:off x="4044876" y="1795512"/>
            <a:ext cx="4000500" cy="2641600"/>
          </a:xfrm>
          <a:prstGeom prst="rect">
            <a:avLst/>
          </a:prstGeom>
        </p:spPr>
      </p:pic>
      <p:pic>
        <p:nvPicPr>
          <p:cNvPr id="6" name="Bilde 5">
            <a:extLst>
              <a:ext uri="{FF2B5EF4-FFF2-40B4-BE49-F238E27FC236}">
                <a16:creationId xmlns:a16="http://schemas.microsoft.com/office/drawing/2014/main" id="{BD1E158E-408A-0844-A125-FB284B0586B1}"/>
              </a:ext>
            </a:extLst>
          </p:cNvPr>
          <p:cNvPicPr>
            <a:picLocks noChangeAspect="1"/>
          </p:cNvPicPr>
          <p:nvPr/>
        </p:nvPicPr>
        <p:blipFill>
          <a:blip r:embed="rId4"/>
          <a:stretch>
            <a:fillRect/>
          </a:stretch>
        </p:blipFill>
        <p:spPr>
          <a:xfrm>
            <a:off x="4044876" y="4433936"/>
            <a:ext cx="4000500" cy="2413000"/>
          </a:xfrm>
          <a:prstGeom prst="rect">
            <a:avLst/>
          </a:prstGeom>
        </p:spPr>
      </p:pic>
      <p:sp>
        <p:nvSpPr>
          <p:cNvPr id="8" name="Rektangel 7">
            <a:extLst>
              <a:ext uri="{FF2B5EF4-FFF2-40B4-BE49-F238E27FC236}">
                <a16:creationId xmlns:a16="http://schemas.microsoft.com/office/drawing/2014/main" id="{E5D4220E-8562-874F-B876-3A4C58F8689C}"/>
              </a:ext>
            </a:extLst>
          </p:cNvPr>
          <p:cNvSpPr/>
          <p:nvPr/>
        </p:nvSpPr>
        <p:spPr>
          <a:xfrm>
            <a:off x="6444208" y="1367226"/>
            <a:ext cx="1438214" cy="307777"/>
          </a:xfrm>
          <a:prstGeom prst="rect">
            <a:avLst/>
          </a:prstGeom>
        </p:spPr>
        <p:txBody>
          <a:bodyPr wrap="none">
            <a:spAutoFit/>
          </a:bodyPr>
          <a:lstStyle/>
          <a:p>
            <a:r>
              <a:rPr lang="nb-NO" sz="1400" dirty="0">
                <a:solidFill>
                  <a:schemeClr val="bg1">
                    <a:lumMod val="75000"/>
                  </a:schemeClr>
                </a:solidFill>
              </a:rPr>
              <a:t>(</a:t>
            </a:r>
            <a:r>
              <a:rPr lang="nb-NO" sz="1400" dirty="0" err="1">
                <a:solidFill>
                  <a:schemeClr val="bg1">
                    <a:lumMod val="75000"/>
                  </a:schemeClr>
                </a:solidFill>
              </a:rPr>
              <a:t>ECGpedia.org</a:t>
            </a:r>
            <a:r>
              <a:rPr lang="nb-NO" sz="1400" dirty="0">
                <a:solidFill>
                  <a:schemeClr val="bg1">
                    <a:lumMod val="75000"/>
                  </a:schemeClr>
                </a:solidFill>
              </a:rPr>
              <a:t>)</a:t>
            </a:r>
          </a:p>
        </p:txBody>
      </p:sp>
    </p:spTree>
    <p:extLst>
      <p:ext uri="{BB962C8B-B14F-4D97-AF65-F5344CB8AC3E}">
        <p14:creationId xmlns:p14="http://schemas.microsoft.com/office/powerpoint/2010/main" val="2387446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052730"/>
            <a:ext cx="7696200" cy="4978908"/>
          </a:xfrm>
        </p:spPr>
        <p:txBody>
          <a:bodyPr/>
          <a:lstStyle/>
          <a:p>
            <a:pPr marL="0" indent="0">
              <a:buNone/>
            </a:pPr>
            <a:r>
              <a:rPr lang="en-US" sz="2400" dirty="0"/>
              <a:t>Regional electric activity</a:t>
            </a:r>
          </a:p>
        </p:txBody>
      </p:sp>
      <p:sp>
        <p:nvSpPr>
          <p:cNvPr id="5" name="TextBox 4"/>
          <p:cNvSpPr txBox="1"/>
          <p:nvPr/>
        </p:nvSpPr>
        <p:spPr>
          <a:xfrm>
            <a:off x="1115616" y="6290156"/>
            <a:ext cx="7272808" cy="400110"/>
          </a:xfrm>
          <a:prstGeom prst="rect">
            <a:avLst/>
          </a:prstGeom>
          <a:noFill/>
        </p:spPr>
        <p:txBody>
          <a:bodyPr wrap="square" rtlCol="0">
            <a:spAutoFit/>
          </a:bodyPr>
          <a:lstStyle/>
          <a:p>
            <a:pPr algn="ctr"/>
            <a:r>
              <a:rPr lang="en-GB" i="1" dirty="0"/>
              <a:t>- What does the final signal look like?</a:t>
            </a:r>
          </a:p>
        </p:txBody>
      </p:sp>
      <p:pic>
        <p:nvPicPr>
          <p:cNvPr id="7" name="Picture 4" descr="webst_fig4_14_crop"/>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691680" y="1484784"/>
            <a:ext cx="5443765" cy="4896544"/>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09061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052730"/>
            <a:ext cx="7696200" cy="4978908"/>
          </a:xfrm>
        </p:spPr>
        <p:txBody>
          <a:bodyPr/>
          <a:lstStyle/>
          <a:p>
            <a:pPr marL="0" indent="0">
              <a:buNone/>
            </a:pPr>
            <a:r>
              <a:rPr lang="en-US" sz="2400" dirty="0"/>
              <a:t>The ECG-complex</a:t>
            </a:r>
          </a:p>
        </p:txBody>
      </p:sp>
      <p:sp>
        <p:nvSpPr>
          <p:cNvPr id="5" name="TextBox 4"/>
          <p:cNvSpPr txBox="1"/>
          <p:nvPr/>
        </p:nvSpPr>
        <p:spPr>
          <a:xfrm>
            <a:off x="1115616" y="6290156"/>
            <a:ext cx="7272808" cy="461665"/>
          </a:xfrm>
          <a:prstGeom prst="rect">
            <a:avLst/>
          </a:prstGeom>
          <a:noFill/>
        </p:spPr>
        <p:txBody>
          <a:bodyPr wrap="square" rtlCol="0">
            <a:spAutoFit/>
          </a:bodyPr>
          <a:lstStyle/>
          <a:p>
            <a:pPr algn="ctr"/>
            <a:r>
              <a:rPr lang="en-GB" sz="2400" i="1" dirty="0"/>
              <a:t>- How can we obtain this signal?</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22779" y="1662166"/>
            <a:ext cx="3949221" cy="4436337"/>
          </a:xfrm>
          <a:prstGeom prst="rect">
            <a:avLst/>
          </a:prstGeom>
        </p:spPr>
      </p:pic>
      <p:sp>
        <p:nvSpPr>
          <p:cNvPr id="8" name="TekstSylinder 7">
            <a:extLst>
              <a:ext uri="{FF2B5EF4-FFF2-40B4-BE49-F238E27FC236}">
                <a16:creationId xmlns:a16="http://schemas.microsoft.com/office/drawing/2014/main" id="{501A1488-3EA1-C642-BC5D-8A2AF5E8685C}"/>
              </a:ext>
            </a:extLst>
          </p:cNvPr>
          <p:cNvSpPr txBox="1"/>
          <p:nvPr/>
        </p:nvSpPr>
        <p:spPr>
          <a:xfrm>
            <a:off x="4819700" y="1724964"/>
            <a:ext cx="4196921" cy="4031873"/>
          </a:xfrm>
          <a:prstGeom prst="rect">
            <a:avLst/>
          </a:prstGeom>
          <a:noFill/>
        </p:spPr>
        <p:txBody>
          <a:bodyPr wrap="square" rtlCol="0">
            <a:spAutoFit/>
          </a:bodyPr>
          <a:lstStyle/>
          <a:p>
            <a:r>
              <a:rPr lang="nb-NO" sz="1600" dirty="0"/>
              <a:t>P-</a:t>
            </a:r>
            <a:r>
              <a:rPr lang="nb-NO" sz="1600" dirty="0" err="1"/>
              <a:t>wave</a:t>
            </a:r>
            <a:r>
              <a:rPr lang="nb-NO" sz="1600" dirty="0"/>
              <a:t> = </a:t>
            </a:r>
            <a:r>
              <a:rPr lang="nb-NO" sz="1600" dirty="0" err="1"/>
              <a:t>atrial</a:t>
            </a:r>
            <a:r>
              <a:rPr lang="nb-NO" sz="1600" dirty="0"/>
              <a:t> </a:t>
            </a:r>
            <a:r>
              <a:rPr lang="nb-NO" sz="1600" dirty="0" err="1"/>
              <a:t>depolarisation</a:t>
            </a:r>
            <a:endParaRPr lang="nb-NO" sz="1600" dirty="0"/>
          </a:p>
          <a:p>
            <a:endParaRPr lang="nb-NO" sz="1600" dirty="0"/>
          </a:p>
          <a:p>
            <a:r>
              <a:rPr lang="nb-NO" sz="1600" dirty="0"/>
              <a:t>PR-segment = </a:t>
            </a:r>
            <a:r>
              <a:rPr lang="nb-NO" sz="1600" dirty="0" err="1"/>
              <a:t>impulse</a:t>
            </a:r>
            <a:r>
              <a:rPr lang="nb-NO" sz="1600" dirty="0"/>
              <a:t> from atria to </a:t>
            </a:r>
            <a:r>
              <a:rPr lang="nb-NO" sz="1600" dirty="0" err="1"/>
              <a:t>ventricles</a:t>
            </a:r>
            <a:endParaRPr lang="nb-NO" sz="1600" dirty="0"/>
          </a:p>
          <a:p>
            <a:endParaRPr lang="nb-NO" sz="1600" dirty="0"/>
          </a:p>
          <a:p>
            <a:r>
              <a:rPr lang="nb-NO" sz="1600" dirty="0"/>
              <a:t>QRS-</a:t>
            </a:r>
            <a:r>
              <a:rPr lang="nb-NO" sz="1600" dirty="0" err="1"/>
              <a:t>complex</a:t>
            </a:r>
            <a:r>
              <a:rPr lang="nb-NO" sz="1600" dirty="0"/>
              <a:t> = </a:t>
            </a:r>
            <a:r>
              <a:rPr lang="nb-NO" sz="1600" dirty="0" err="1"/>
              <a:t>ventricular</a:t>
            </a:r>
            <a:r>
              <a:rPr lang="nb-NO" sz="1600" dirty="0"/>
              <a:t> </a:t>
            </a:r>
            <a:r>
              <a:rPr lang="nb-NO" sz="1600" dirty="0" err="1"/>
              <a:t>depolarisation</a:t>
            </a:r>
            <a:endParaRPr lang="nb-NO" sz="1600" dirty="0"/>
          </a:p>
          <a:p>
            <a:endParaRPr lang="nb-NO" sz="1600" dirty="0"/>
          </a:p>
          <a:p>
            <a:r>
              <a:rPr lang="nb-NO" sz="1600" dirty="0"/>
              <a:t>ST-segment = </a:t>
            </a:r>
            <a:r>
              <a:rPr lang="nb-NO" sz="1600" dirty="0" err="1"/>
              <a:t>isoelectric</a:t>
            </a:r>
            <a:r>
              <a:rPr lang="nb-NO" sz="1600" dirty="0"/>
              <a:t> – part </a:t>
            </a:r>
            <a:r>
              <a:rPr lang="nb-NO" sz="1600" dirty="0" err="1"/>
              <a:t>of</a:t>
            </a:r>
            <a:r>
              <a:rPr lang="nb-NO" sz="1600" dirty="0"/>
              <a:t> </a:t>
            </a:r>
            <a:r>
              <a:rPr lang="nb-NO" sz="1600" dirty="0" err="1"/>
              <a:t>repolarisation</a:t>
            </a:r>
            <a:endParaRPr lang="nb-NO" sz="1600" dirty="0"/>
          </a:p>
          <a:p>
            <a:endParaRPr lang="nb-NO" sz="1600" dirty="0"/>
          </a:p>
          <a:p>
            <a:r>
              <a:rPr lang="nb-NO" sz="1600" dirty="0"/>
              <a:t>T-</a:t>
            </a:r>
            <a:r>
              <a:rPr lang="nb-NO" sz="1600" dirty="0" err="1"/>
              <a:t>wave</a:t>
            </a:r>
            <a:r>
              <a:rPr lang="nb-NO" sz="1600" dirty="0"/>
              <a:t> = </a:t>
            </a:r>
            <a:r>
              <a:rPr lang="nb-NO" sz="1600" dirty="0" err="1"/>
              <a:t>ususally</a:t>
            </a:r>
            <a:r>
              <a:rPr lang="nb-NO" sz="1600" dirty="0"/>
              <a:t> same </a:t>
            </a:r>
            <a:r>
              <a:rPr lang="nb-NO" sz="1600" dirty="0" err="1"/>
              <a:t>direction</a:t>
            </a:r>
            <a:r>
              <a:rPr lang="nb-NO" sz="1600" dirty="0"/>
              <a:t> as QRS – </a:t>
            </a:r>
            <a:r>
              <a:rPr lang="nb-NO" sz="1600" dirty="0" err="1"/>
              <a:t>ventricular</a:t>
            </a:r>
            <a:r>
              <a:rPr lang="nb-NO" sz="1600" dirty="0"/>
              <a:t> </a:t>
            </a:r>
            <a:r>
              <a:rPr lang="nb-NO" sz="1600" dirty="0" err="1"/>
              <a:t>repolarisation</a:t>
            </a:r>
            <a:endParaRPr lang="nb-NO" sz="1600" dirty="0"/>
          </a:p>
          <a:p>
            <a:endParaRPr lang="nb-NO" sz="1600" dirty="0"/>
          </a:p>
          <a:p>
            <a:r>
              <a:rPr lang="nb-NO" sz="1600" dirty="0"/>
              <a:t>QT-</a:t>
            </a:r>
            <a:r>
              <a:rPr lang="nb-NO" sz="1600" dirty="0" err="1"/>
              <a:t>interval</a:t>
            </a:r>
            <a:r>
              <a:rPr lang="nb-NO" sz="1600" dirty="0"/>
              <a:t> = This </a:t>
            </a:r>
            <a:r>
              <a:rPr lang="nb-NO" sz="1600" dirty="0" err="1"/>
              <a:t>interval</a:t>
            </a:r>
            <a:r>
              <a:rPr lang="nb-NO" sz="1600" dirty="0"/>
              <a:t> </a:t>
            </a:r>
            <a:r>
              <a:rPr lang="nb-NO" sz="1600" dirty="0" err="1"/>
              <a:t>spans</a:t>
            </a:r>
            <a:r>
              <a:rPr lang="nb-NO" sz="1600" dirty="0"/>
              <a:t> </a:t>
            </a:r>
            <a:r>
              <a:rPr lang="nb-NO" sz="1600" dirty="0" err="1"/>
              <a:t>the</a:t>
            </a:r>
            <a:r>
              <a:rPr lang="nb-NO" sz="1600" dirty="0"/>
              <a:t> </a:t>
            </a:r>
            <a:r>
              <a:rPr lang="nb-NO" sz="1600" dirty="0" err="1"/>
              <a:t>onset</a:t>
            </a:r>
            <a:r>
              <a:rPr lang="nb-NO" sz="1600" dirty="0"/>
              <a:t> </a:t>
            </a:r>
            <a:r>
              <a:rPr lang="nb-NO" sz="1600" dirty="0" err="1"/>
              <a:t>of</a:t>
            </a:r>
            <a:r>
              <a:rPr lang="nb-NO" sz="1600" dirty="0"/>
              <a:t> </a:t>
            </a:r>
            <a:r>
              <a:rPr lang="nb-NO" sz="1600" dirty="0" err="1"/>
              <a:t>depolarisation</a:t>
            </a:r>
            <a:r>
              <a:rPr lang="nb-NO" sz="1600" dirty="0"/>
              <a:t> to </a:t>
            </a:r>
            <a:r>
              <a:rPr lang="nb-NO" sz="1600" dirty="0" err="1"/>
              <a:t>the</a:t>
            </a:r>
            <a:r>
              <a:rPr lang="nb-NO" sz="1600" dirty="0"/>
              <a:t> </a:t>
            </a:r>
            <a:r>
              <a:rPr lang="nb-NO" sz="1600" dirty="0" err="1"/>
              <a:t>completion</a:t>
            </a:r>
            <a:r>
              <a:rPr lang="nb-NO" sz="1600" dirty="0"/>
              <a:t> </a:t>
            </a:r>
            <a:r>
              <a:rPr lang="nb-NO" sz="1600" dirty="0" err="1"/>
              <a:t>of</a:t>
            </a:r>
            <a:r>
              <a:rPr lang="nb-NO" sz="1600" dirty="0"/>
              <a:t> </a:t>
            </a:r>
            <a:r>
              <a:rPr lang="nb-NO" sz="1600" dirty="0" err="1"/>
              <a:t>repolarization</a:t>
            </a:r>
            <a:r>
              <a:rPr lang="nb-NO" sz="1600" dirty="0"/>
              <a:t> </a:t>
            </a:r>
            <a:r>
              <a:rPr lang="nb-NO" sz="1600" dirty="0" err="1"/>
              <a:t>of</a:t>
            </a:r>
            <a:r>
              <a:rPr lang="nb-NO" sz="1600" dirty="0"/>
              <a:t> </a:t>
            </a:r>
            <a:r>
              <a:rPr lang="nb-NO" sz="1600" dirty="0" err="1"/>
              <a:t>the</a:t>
            </a:r>
            <a:r>
              <a:rPr lang="nb-NO" sz="1600" dirty="0"/>
              <a:t> </a:t>
            </a:r>
            <a:r>
              <a:rPr lang="nb-NO" sz="1600" dirty="0" err="1"/>
              <a:t>ventricles</a:t>
            </a:r>
            <a:endParaRPr lang="nb-NO" sz="1600" dirty="0"/>
          </a:p>
        </p:txBody>
      </p:sp>
    </p:spTree>
    <p:extLst>
      <p:ext uri="{BB962C8B-B14F-4D97-AF65-F5344CB8AC3E}">
        <p14:creationId xmlns:p14="http://schemas.microsoft.com/office/powerpoint/2010/main" val="244592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1621BB9-07A0-3046-96DC-6F13FB163375}"/>
              </a:ext>
            </a:extLst>
          </p:cNvPr>
          <p:cNvSpPr>
            <a:spLocks noGrp="1"/>
          </p:cNvSpPr>
          <p:nvPr>
            <p:ph type="title"/>
          </p:nvPr>
        </p:nvSpPr>
        <p:spPr>
          <a:xfrm>
            <a:off x="723900" y="708251"/>
            <a:ext cx="7696200" cy="1143000"/>
          </a:xfrm>
        </p:spPr>
        <p:txBody>
          <a:bodyPr/>
          <a:lstStyle/>
          <a:p>
            <a:r>
              <a:rPr lang="nb-NO" dirty="0"/>
              <a:t>The </a:t>
            </a:r>
            <a:r>
              <a:rPr lang="nb-NO" dirty="0" err="1"/>
              <a:t>cardiac</a:t>
            </a:r>
            <a:r>
              <a:rPr lang="nb-NO" dirty="0"/>
              <a:t> </a:t>
            </a:r>
            <a:r>
              <a:rPr lang="nb-NO" dirty="0" err="1"/>
              <a:t>dipole</a:t>
            </a:r>
            <a:r>
              <a:rPr lang="nb-NO" dirty="0"/>
              <a:t> </a:t>
            </a:r>
            <a:r>
              <a:rPr lang="nb-NO" dirty="0" err="1"/>
              <a:t>vector</a:t>
            </a:r>
            <a:endParaRPr lang="nb-NO" dirty="0"/>
          </a:p>
        </p:txBody>
      </p:sp>
      <p:sp>
        <p:nvSpPr>
          <p:cNvPr id="3" name="Plassholder for innhold 2">
            <a:extLst>
              <a:ext uri="{FF2B5EF4-FFF2-40B4-BE49-F238E27FC236}">
                <a16:creationId xmlns:a16="http://schemas.microsoft.com/office/drawing/2014/main" id="{099A03B7-DC41-5945-9ECE-C347222DB9A2}"/>
              </a:ext>
            </a:extLst>
          </p:cNvPr>
          <p:cNvSpPr>
            <a:spLocks noGrp="1"/>
          </p:cNvSpPr>
          <p:nvPr>
            <p:ph idx="1"/>
          </p:nvPr>
        </p:nvSpPr>
        <p:spPr>
          <a:xfrm>
            <a:off x="3275856" y="1991096"/>
            <a:ext cx="5225754" cy="4114800"/>
          </a:xfrm>
        </p:spPr>
        <p:txBody>
          <a:bodyPr/>
          <a:lstStyle/>
          <a:p>
            <a:r>
              <a:rPr lang="nb-NO" sz="1800" dirty="0"/>
              <a:t>The electrical </a:t>
            </a:r>
            <a:r>
              <a:rPr lang="nb-NO" sz="1800" dirty="0" err="1"/>
              <a:t>activity</a:t>
            </a:r>
            <a:r>
              <a:rPr lang="nb-NO" sz="1800" dirty="0"/>
              <a:t> </a:t>
            </a:r>
            <a:r>
              <a:rPr lang="nb-NO" sz="1800" dirty="0" err="1"/>
              <a:t>can</a:t>
            </a:r>
            <a:r>
              <a:rPr lang="nb-NO" sz="1800" dirty="0"/>
              <a:t> be </a:t>
            </a:r>
            <a:r>
              <a:rPr lang="nb-NO" sz="1800" dirty="0" err="1"/>
              <a:t>represented</a:t>
            </a:r>
            <a:r>
              <a:rPr lang="nb-NO" sz="1800" dirty="0"/>
              <a:t> as a </a:t>
            </a:r>
            <a:r>
              <a:rPr lang="nb-NO" sz="1800" dirty="0" err="1"/>
              <a:t>vector</a:t>
            </a:r>
            <a:r>
              <a:rPr lang="nb-NO" sz="1800" dirty="0"/>
              <a:t> </a:t>
            </a:r>
            <a:r>
              <a:rPr lang="nb-NO" sz="1800" dirty="0" err="1"/>
              <a:t>quantity</a:t>
            </a:r>
            <a:r>
              <a:rPr lang="nb-NO" sz="1800" dirty="0"/>
              <a:t> = must </a:t>
            </a:r>
            <a:r>
              <a:rPr lang="nb-NO" sz="1800" dirty="0" err="1"/>
              <a:t>know</a:t>
            </a:r>
            <a:r>
              <a:rPr lang="nb-NO" sz="1800" dirty="0"/>
              <a:t> location </a:t>
            </a:r>
            <a:r>
              <a:rPr lang="nb-NO" sz="1800" dirty="0" err="1"/>
              <a:t>of</a:t>
            </a:r>
            <a:r>
              <a:rPr lang="nb-NO" sz="1800" dirty="0"/>
              <a:t> signals and time </a:t>
            </a:r>
            <a:r>
              <a:rPr lang="nb-NO" sz="1800" dirty="0" err="1"/>
              <a:t>dependence</a:t>
            </a:r>
            <a:r>
              <a:rPr lang="nb-NO" sz="1800" dirty="0"/>
              <a:t> </a:t>
            </a:r>
            <a:r>
              <a:rPr lang="nb-NO" sz="1800" dirty="0" err="1"/>
              <a:t>of</a:t>
            </a:r>
            <a:r>
              <a:rPr lang="nb-NO" sz="1800" dirty="0"/>
              <a:t> </a:t>
            </a:r>
            <a:r>
              <a:rPr lang="nb-NO" sz="1800" dirty="0" err="1"/>
              <a:t>the</a:t>
            </a:r>
            <a:r>
              <a:rPr lang="nb-NO" sz="1800" dirty="0"/>
              <a:t> amplitude</a:t>
            </a:r>
          </a:p>
          <a:p>
            <a:r>
              <a:rPr lang="nb-NO" sz="1800" dirty="0" err="1"/>
              <a:t>Simplified</a:t>
            </a:r>
            <a:r>
              <a:rPr lang="nb-NO" sz="1800" dirty="0"/>
              <a:t> </a:t>
            </a:r>
            <a:r>
              <a:rPr lang="nb-NO" sz="1800" dirty="0" err="1"/>
              <a:t>model</a:t>
            </a:r>
            <a:r>
              <a:rPr lang="nb-NO" sz="1800" dirty="0"/>
              <a:t> – The </a:t>
            </a:r>
            <a:r>
              <a:rPr lang="nb-NO" sz="1800" dirty="0" err="1"/>
              <a:t>heart</a:t>
            </a:r>
            <a:r>
              <a:rPr lang="nb-NO" sz="1800" dirty="0"/>
              <a:t> </a:t>
            </a:r>
            <a:r>
              <a:rPr lang="nb-NO" sz="1800" dirty="0" err="1"/>
              <a:t>consists</a:t>
            </a:r>
            <a:r>
              <a:rPr lang="nb-NO" sz="1800" dirty="0"/>
              <a:t> </a:t>
            </a:r>
            <a:r>
              <a:rPr lang="nb-NO" sz="1800" dirty="0" err="1"/>
              <a:t>of</a:t>
            </a:r>
            <a:r>
              <a:rPr lang="nb-NO" sz="1800" dirty="0"/>
              <a:t> an electrical </a:t>
            </a:r>
            <a:r>
              <a:rPr lang="nb-NO" sz="1800" dirty="0" err="1"/>
              <a:t>dipole</a:t>
            </a:r>
            <a:r>
              <a:rPr lang="nb-NO" sz="1800" dirty="0"/>
              <a:t> from sternum to </a:t>
            </a:r>
            <a:r>
              <a:rPr lang="nb-NO" sz="1800" dirty="0" err="1"/>
              <a:t>apex</a:t>
            </a:r>
            <a:endParaRPr lang="nb-NO" sz="1800" dirty="0"/>
          </a:p>
          <a:p>
            <a:r>
              <a:rPr lang="nb-NO" sz="1800" dirty="0" err="1"/>
              <a:t>Easy</a:t>
            </a:r>
            <a:r>
              <a:rPr lang="nb-NO" sz="1800" dirty="0"/>
              <a:t> to </a:t>
            </a:r>
            <a:r>
              <a:rPr lang="nb-NO" sz="1800" dirty="0" err="1"/>
              <a:t>represent</a:t>
            </a:r>
            <a:r>
              <a:rPr lang="nb-NO" sz="1800" dirty="0"/>
              <a:t> </a:t>
            </a:r>
            <a:r>
              <a:rPr lang="nb-NO" sz="1800" dirty="0" err="1"/>
              <a:t>quite</a:t>
            </a:r>
            <a:r>
              <a:rPr lang="nb-NO" sz="1800" dirty="0"/>
              <a:t> a </a:t>
            </a:r>
            <a:r>
              <a:rPr lang="nb-NO" sz="1800" dirty="0" err="1"/>
              <a:t>complex</a:t>
            </a:r>
            <a:r>
              <a:rPr lang="nb-NO" sz="1800" dirty="0"/>
              <a:t> </a:t>
            </a:r>
            <a:r>
              <a:rPr lang="nb-NO" sz="1800" dirty="0" err="1"/>
              <a:t>elctrophysiological</a:t>
            </a:r>
            <a:r>
              <a:rPr lang="nb-NO" sz="1800" dirty="0"/>
              <a:t> </a:t>
            </a:r>
            <a:r>
              <a:rPr lang="nb-NO" sz="1800" dirty="0" err="1"/>
              <a:t>entity</a:t>
            </a:r>
            <a:r>
              <a:rPr lang="nb-NO" sz="1800" dirty="0"/>
              <a:t> </a:t>
            </a:r>
            <a:r>
              <a:rPr lang="nb-NO" sz="1800" dirty="0" err="1"/>
              <a:t>with</a:t>
            </a:r>
            <a:r>
              <a:rPr lang="nb-NO" sz="1800" dirty="0"/>
              <a:t> a </a:t>
            </a:r>
            <a:r>
              <a:rPr lang="nb-NO" sz="1800" dirty="0" err="1"/>
              <a:t>vector</a:t>
            </a:r>
            <a:r>
              <a:rPr lang="nb-NO" sz="1800" dirty="0"/>
              <a:t> from </a:t>
            </a:r>
            <a:r>
              <a:rPr lang="nb-NO" sz="1800" dirty="0" err="1"/>
              <a:t>the</a:t>
            </a:r>
            <a:r>
              <a:rPr lang="nb-NO" sz="1800" dirty="0"/>
              <a:t> negative charge to </a:t>
            </a:r>
            <a:r>
              <a:rPr lang="nb-NO" sz="1800" dirty="0" err="1"/>
              <a:t>the</a:t>
            </a:r>
            <a:r>
              <a:rPr lang="nb-NO" sz="1800" dirty="0"/>
              <a:t> positive charge, </a:t>
            </a:r>
            <a:r>
              <a:rPr lang="nb-NO" sz="1800" dirty="0" err="1"/>
              <a:t>the</a:t>
            </a:r>
            <a:r>
              <a:rPr lang="nb-NO" sz="1800" dirty="0"/>
              <a:t> magnitude is </a:t>
            </a:r>
            <a:r>
              <a:rPr lang="nb-NO" sz="1800" dirty="0" err="1"/>
              <a:t>proportional</a:t>
            </a:r>
            <a:r>
              <a:rPr lang="nb-NO" sz="1800" dirty="0"/>
              <a:t> to </a:t>
            </a:r>
            <a:r>
              <a:rPr lang="nb-NO" sz="1800" dirty="0" err="1"/>
              <a:t>the</a:t>
            </a:r>
            <a:r>
              <a:rPr lang="nb-NO" sz="1800" dirty="0"/>
              <a:t> </a:t>
            </a:r>
            <a:r>
              <a:rPr lang="nb-NO" sz="1800" dirty="0" err="1"/>
              <a:t>amount</a:t>
            </a:r>
            <a:r>
              <a:rPr lang="nb-NO" sz="1800" dirty="0"/>
              <a:t> </a:t>
            </a:r>
            <a:r>
              <a:rPr lang="nb-NO" sz="1800" dirty="0" err="1"/>
              <a:t>of</a:t>
            </a:r>
            <a:r>
              <a:rPr lang="nb-NO" sz="1800" dirty="0"/>
              <a:t> charge</a:t>
            </a:r>
          </a:p>
          <a:p>
            <a:r>
              <a:rPr lang="nb-NO" sz="1800" dirty="0"/>
              <a:t>The </a:t>
            </a:r>
            <a:r>
              <a:rPr lang="nb-NO" sz="1800" dirty="0" err="1"/>
              <a:t>dipole</a:t>
            </a:r>
            <a:r>
              <a:rPr lang="nb-NO" sz="1800" dirty="0"/>
              <a:t> </a:t>
            </a:r>
            <a:r>
              <a:rPr lang="nb-NO" sz="1800" dirty="0" err="1"/>
              <a:t>vector</a:t>
            </a:r>
            <a:r>
              <a:rPr lang="nb-NO" sz="1800" dirty="0"/>
              <a:t> is </a:t>
            </a:r>
            <a:r>
              <a:rPr lang="nb-NO" sz="1800" dirty="0" err="1"/>
              <a:t>represented</a:t>
            </a:r>
            <a:r>
              <a:rPr lang="nb-NO" sz="1800" dirty="0"/>
              <a:t> as </a:t>
            </a:r>
            <a:r>
              <a:rPr lang="nb-NO" sz="1800" b="1" dirty="0"/>
              <a:t>M</a:t>
            </a:r>
            <a:endParaRPr lang="nb-NO" sz="1800" dirty="0"/>
          </a:p>
          <a:p>
            <a:r>
              <a:rPr lang="nb-NO" sz="1800" dirty="0"/>
              <a:t>The </a:t>
            </a:r>
            <a:r>
              <a:rPr lang="nb-NO" sz="1800" dirty="0" err="1"/>
              <a:t>electrid</a:t>
            </a:r>
            <a:r>
              <a:rPr lang="nb-NO" sz="1800" dirty="0"/>
              <a:t> </a:t>
            </a:r>
            <a:r>
              <a:rPr lang="nb-NO" sz="1800" dirty="0" err="1"/>
              <a:t>potentials</a:t>
            </a:r>
            <a:r>
              <a:rPr lang="nb-NO" sz="1800" dirty="0"/>
              <a:t> </a:t>
            </a:r>
            <a:r>
              <a:rPr lang="nb-NO" sz="1800" dirty="0" err="1"/>
              <a:t>generated</a:t>
            </a:r>
            <a:r>
              <a:rPr lang="nb-NO" sz="1800" dirty="0"/>
              <a:t> by </a:t>
            </a:r>
            <a:r>
              <a:rPr lang="nb-NO" sz="1800" dirty="0" err="1"/>
              <a:t>the</a:t>
            </a:r>
            <a:r>
              <a:rPr lang="nb-NO" sz="1800" dirty="0"/>
              <a:t> </a:t>
            </a:r>
            <a:r>
              <a:rPr lang="nb-NO" sz="1800" dirty="0" err="1"/>
              <a:t>heart</a:t>
            </a:r>
            <a:r>
              <a:rPr lang="nb-NO" sz="1800" dirty="0"/>
              <a:t> </a:t>
            </a:r>
            <a:r>
              <a:rPr lang="nb-NO" sz="1800" dirty="0" err="1"/>
              <a:t>appear</a:t>
            </a:r>
            <a:r>
              <a:rPr lang="nb-NO" sz="1800" dirty="0"/>
              <a:t> </a:t>
            </a:r>
            <a:r>
              <a:rPr lang="nb-NO" sz="1800" dirty="0" err="1"/>
              <a:t>throughout</a:t>
            </a:r>
            <a:r>
              <a:rPr lang="nb-NO" sz="1800" dirty="0"/>
              <a:t> </a:t>
            </a:r>
            <a:r>
              <a:rPr lang="nb-NO" sz="1800" dirty="0" err="1"/>
              <a:t>the</a:t>
            </a:r>
            <a:r>
              <a:rPr lang="nb-NO" sz="1800" dirty="0"/>
              <a:t> body and </a:t>
            </a:r>
            <a:r>
              <a:rPr lang="nb-NO" sz="1800" dirty="0" err="1"/>
              <a:t>on</a:t>
            </a:r>
            <a:r>
              <a:rPr lang="nb-NO" sz="1800" dirty="0"/>
              <a:t> </a:t>
            </a:r>
            <a:r>
              <a:rPr lang="nb-NO" sz="1800" dirty="0" err="1"/>
              <a:t>its</a:t>
            </a:r>
            <a:r>
              <a:rPr lang="nb-NO" sz="1800" dirty="0"/>
              <a:t> </a:t>
            </a:r>
            <a:r>
              <a:rPr lang="nb-NO" sz="1800" dirty="0" err="1"/>
              <a:t>surface</a:t>
            </a:r>
            <a:endParaRPr lang="nb-NO" sz="1800" dirty="0"/>
          </a:p>
          <a:p>
            <a:r>
              <a:rPr lang="nb-NO" sz="1800" dirty="0" err="1"/>
              <a:t>Can</a:t>
            </a:r>
            <a:r>
              <a:rPr lang="nb-NO" sz="1800" dirty="0"/>
              <a:t> be </a:t>
            </a:r>
            <a:r>
              <a:rPr lang="nb-NO" sz="1800" dirty="0" err="1"/>
              <a:t>measured</a:t>
            </a:r>
            <a:r>
              <a:rPr lang="nb-NO" sz="1800" dirty="0"/>
              <a:t> </a:t>
            </a:r>
            <a:r>
              <a:rPr lang="nb-NO" sz="1800" dirty="0" err="1"/>
              <a:t>with</a:t>
            </a:r>
            <a:r>
              <a:rPr lang="nb-NO" sz="1800" dirty="0"/>
              <a:t> </a:t>
            </a:r>
            <a:r>
              <a:rPr lang="nb-NO" sz="1800" dirty="0" err="1"/>
              <a:t>electrodes</a:t>
            </a:r>
            <a:r>
              <a:rPr lang="nb-NO" sz="1800" dirty="0"/>
              <a:t>, </a:t>
            </a:r>
            <a:r>
              <a:rPr lang="nb-NO" sz="1800" dirty="0" err="1"/>
              <a:t>trying</a:t>
            </a:r>
            <a:r>
              <a:rPr lang="nb-NO" sz="1800" dirty="0"/>
              <a:t> to </a:t>
            </a:r>
            <a:r>
              <a:rPr lang="nb-NO" sz="1800" dirty="0" err="1"/>
              <a:t>minimize</a:t>
            </a:r>
            <a:r>
              <a:rPr lang="nb-NO" sz="1800" dirty="0"/>
              <a:t> </a:t>
            </a:r>
            <a:r>
              <a:rPr lang="nb-NO" sz="1800" dirty="0" err="1"/>
              <a:t>the</a:t>
            </a:r>
            <a:r>
              <a:rPr lang="nb-NO" sz="1800" dirty="0"/>
              <a:t> </a:t>
            </a:r>
            <a:r>
              <a:rPr lang="nb-NO" sz="1800" dirty="0" err="1"/>
              <a:t>current</a:t>
            </a:r>
            <a:r>
              <a:rPr lang="nb-NO" sz="1800" dirty="0"/>
              <a:t> </a:t>
            </a:r>
            <a:r>
              <a:rPr lang="nb-NO" sz="1800" dirty="0" err="1"/>
              <a:t>flow</a:t>
            </a:r>
            <a:r>
              <a:rPr lang="nb-NO" sz="1800" dirty="0"/>
              <a:t> (</a:t>
            </a:r>
            <a:r>
              <a:rPr lang="nb-NO" sz="1800" dirty="0" err="1"/>
              <a:t>Why</a:t>
            </a:r>
            <a:r>
              <a:rPr lang="nb-NO" sz="1800"/>
              <a:t>?)</a:t>
            </a:r>
            <a:endParaRPr lang="nb-NO" sz="1800" dirty="0"/>
          </a:p>
        </p:txBody>
      </p:sp>
      <p:pic>
        <p:nvPicPr>
          <p:cNvPr id="4" name="Bilde 3">
            <a:extLst>
              <a:ext uri="{FF2B5EF4-FFF2-40B4-BE49-F238E27FC236}">
                <a16:creationId xmlns:a16="http://schemas.microsoft.com/office/drawing/2014/main" id="{06235B82-B91E-8B47-B40C-781496324E7F}"/>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t="9051" r="51128" b="23750"/>
          <a:stretch/>
        </p:blipFill>
        <p:spPr>
          <a:xfrm rot="10800000">
            <a:off x="35496" y="1869562"/>
            <a:ext cx="3024336" cy="3118873"/>
          </a:xfrm>
          <a:prstGeom prst="rect">
            <a:avLst/>
          </a:prstGeom>
        </p:spPr>
      </p:pic>
    </p:spTree>
    <p:extLst>
      <p:ext uri="{BB962C8B-B14F-4D97-AF65-F5344CB8AC3E}">
        <p14:creationId xmlns:p14="http://schemas.microsoft.com/office/powerpoint/2010/main" val="13040075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5616" y="6290156"/>
            <a:ext cx="7272808" cy="400110"/>
          </a:xfrm>
          <a:prstGeom prst="rect">
            <a:avLst/>
          </a:prstGeom>
          <a:noFill/>
        </p:spPr>
        <p:txBody>
          <a:bodyPr wrap="square" rtlCol="0">
            <a:spAutoFit/>
          </a:bodyPr>
          <a:lstStyle/>
          <a:p>
            <a:pPr algn="ctr"/>
            <a:r>
              <a:rPr lang="en-GB" i="1" dirty="0"/>
              <a:t>- How can we obtain this signal?</a:t>
            </a:r>
          </a:p>
        </p:txBody>
      </p:sp>
      <p:pic>
        <p:nvPicPr>
          <p:cNvPr id="7"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a:off x="467544" y="1556792"/>
            <a:ext cx="7524328" cy="4805903"/>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3" name="Content Placeholder 2"/>
          <p:cNvSpPr>
            <a:spLocks noGrp="1"/>
          </p:cNvSpPr>
          <p:nvPr>
            <p:ph idx="1"/>
          </p:nvPr>
        </p:nvSpPr>
        <p:spPr>
          <a:xfrm>
            <a:off x="755576" y="1052730"/>
            <a:ext cx="7696200" cy="4978908"/>
          </a:xfrm>
        </p:spPr>
        <p:txBody>
          <a:bodyPr/>
          <a:lstStyle/>
          <a:p>
            <a:r>
              <a:rPr lang="en-US" sz="2400" dirty="0"/>
              <a:t>The Einthoven triangle, placement of </a:t>
            </a:r>
            <a:r>
              <a:rPr lang="en-US" sz="2400" b="1" i="1" dirty="0"/>
              <a:t>bipolar</a:t>
            </a:r>
            <a:r>
              <a:rPr lang="en-US" sz="2400" dirty="0"/>
              <a:t> electrodes. </a:t>
            </a:r>
            <a:r>
              <a:rPr lang="en-US" sz="2400" dirty="0" err="1"/>
              <a:t>Kirchhof</a:t>
            </a:r>
            <a:r>
              <a:rPr lang="en-US" sz="2400" dirty="0"/>
              <a:t> says: I+III=II</a:t>
            </a:r>
          </a:p>
        </p:txBody>
      </p:sp>
      <p:sp>
        <p:nvSpPr>
          <p:cNvPr id="9" name="TekstSylinder 8">
            <a:extLst>
              <a:ext uri="{FF2B5EF4-FFF2-40B4-BE49-F238E27FC236}">
                <a16:creationId xmlns:a16="http://schemas.microsoft.com/office/drawing/2014/main" id="{9FD4C61A-6EE9-ED40-8D1B-A4C1CEE09584}"/>
              </a:ext>
            </a:extLst>
          </p:cNvPr>
          <p:cNvSpPr txBox="1"/>
          <p:nvPr/>
        </p:nvSpPr>
        <p:spPr>
          <a:xfrm>
            <a:off x="5635369" y="3789040"/>
            <a:ext cx="3123783" cy="707886"/>
          </a:xfrm>
          <a:prstGeom prst="rect">
            <a:avLst/>
          </a:prstGeom>
          <a:noFill/>
        </p:spPr>
        <p:txBody>
          <a:bodyPr wrap="square" rtlCol="0">
            <a:spAutoFit/>
          </a:bodyPr>
          <a:lstStyle/>
          <a:p>
            <a:r>
              <a:rPr lang="nb-NO" dirty="0"/>
              <a:t>Lead </a:t>
            </a:r>
            <a:r>
              <a:rPr lang="nb-NO" dirty="0" err="1"/>
              <a:t>axis</a:t>
            </a:r>
            <a:r>
              <a:rPr lang="nb-NO" dirty="0"/>
              <a:t> is </a:t>
            </a:r>
            <a:r>
              <a:rPr lang="nb-NO" dirty="0" err="1"/>
              <a:t>the</a:t>
            </a:r>
            <a:r>
              <a:rPr lang="nb-NO" dirty="0"/>
              <a:t> </a:t>
            </a:r>
            <a:r>
              <a:rPr lang="nb-NO" dirty="0" err="1"/>
              <a:t>direction</a:t>
            </a:r>
            <a:r>
              <a:rPr lang="nb-NO" dirty="0"/>
              <a:t> </a:t>
            </a:r>
            <a:r>
              <a:rPr lang="nb-NO" dirty="0" err="1"/>
              <a:t>of</a:t>
            </a:r>
            <a:r>
              <a:rPr lang="nb-NO" dirty="0"/>
              <a:t> electrical </a:t>
            </a:r>
            <a:r>
              <a:rPr lang="nb-NO" dirty="0" err="1"/>
              <a:t>depolarisation</a:t>
            </a:r>
            <a:endParaRPr lang="nb-NO" dirty="0"/>
          </a:p>
        </p:txBody>
      </p:sp>
    </p:spTree>
    <p:extLst>
      <p:ext uri="{BB962C8B-B14F-4D97-AF65-F5344CB8AC3E}">
        <p14:creationId xmlns:p14="http://schemas.microsoft.com/office/powerpoint/2010/main" val="4109238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044E31-8C31-8549-98DF-A568DA13C995}"/>
              </a:ext>
            </a:extLst>
          </p:cNvPr>
          <p:cNvSpPr>
            <a:spLocks noGrp="1"/>
          </p:cNvSpPr>
          <p:nvPr>
            <p:ph type="title"/>
          </p:nvPr>
        </p:nvSpPr>
        <p:spPr/>
        <p:txBody>
          <a:bodyPr/>
          <a:lstStyle/>
          <a:p>
            <a:r>
              <a:rPr lang="nb-NO" dirty="0" err="1"/>
              <a:t>Limb</a:t>
            </a:r>
            <a:r>
              <a:rPr lang="nb-NO" dirty="0"/>
              <a:t> Lead </a:t>
            </a:r>
            <a:r>
              <a:rPr lang="nb-NO" dirty="0" err="1"/>
              <a:t>Electrode</a:t>
            </a:r>
            <a:r>
              <a:rPr lang="nb-NO" dirty="0"/>
              <a:t> </a:t>
            </a:r>
            <a:r>
              <a:rPr lang="nb-NO" dirty="0" err="1"/>
              <a:t>placement</a:t>
            </a:r>
            <a:endParaRPr lang="nb-NO" dirty="0"/>
          </a:p>
        </p:txBody>
      </p:sp>
      <p:sp>
        <p:nvSpPr>
          <p:cNvPr id="3" name="Plassholder for innhold 2">
            <a:extLst>
              <a:ext uri="{FF2B5EF4-FFF2-40B4-BE49-F238E27FC236}">
                <a16:creationId xmlns:a16="http://schemas.microsoft.com/office/drawing/2014/main" id="{0F6523A3-396C-394C-8FCC-2ACC429B5B15}"/>
              </a:ext>
            </a:extLst>
          </p:cNvPr>
          <p:cNvSpPr>
            <a:spLocks noGrp="1"/>
          </p:cNvSpPr>
          <p:nvPr>
            <p:ph idx="1"/>
          </p:nvPr>
        </p:nvSpPr>
        <p:spPr/>
        <p:txBody>
          <a:bodyPr/>
          <a:lstStyle/>
          <a:p>
            <a:r>
              <a:rPr lang="nb-NO" sz="2000" dirty="0" err="1"/>
              <a:t>Preferred</a:t>
            </a:r>
            <a:r>
              <a:rPr lang="nb-NO" sz="2000" dirty="0"/>
              <a:t> </a:t>
            </a:r>
            <a:r>
              <a:rPr lang="nb-NO" sz="2000" dirty="0" err="1"/>
              <a:t>site</a:t>
            </a:r>
            <a:r>
              <a:rPr lang="nb-NO" sz="2000" dirty="0"/>
              <a:t> </a:t>
            </a:r>
            <a:r>
              <a:rPr lang="nb-NO" sz="2000" dirty="0" err="1"/>
              <a:t>of</a:t>
            </a:r>
            <a:r>
              <a:rPr lang="nb-NO" sz="2000" dirty="0"/>
              <a:t> </a:t>
            </a:r>
            <a:r>
              <a:rPr lang="nb-NO" sz="2000" dirty="0" err="1"/>
              <a:t>electrodes</a:t>
            </a:r>
            <a:r>
              <a:rPr lang="nb-NO" sz="2000" dirty="0"/>
              <a:t> is </a:t>
            </a:r>
            <a:r>
              <a:rPr lang="nb-NO" sz="2000" dirty="0" err="1"/>
              <a:t>slightly</a:t>
            </a:r>
            <a:r>
              <a:rPr lang="nb-NO" sz="2000" dirty="0"/>
              <a:t> </a:t>
            </a:r>
            <a:r>
              <a:rPr lang="nb-NO" sz="2000" dirty="0" err="1"/>
              <a:t>proximal</a:t>
            </a:r>
            <a:r>
              <a:rPr lang="nb-NO" sz="2000" dirty="0"/>
              <a:t> to </a:t>
            </a:r>
            <a:r>
              <a:rPr lang="nb-NO" sz="2000" dirty="0" err="1"/>
              <a:t>wrist</a:t>
            </a:r>
            <a:r>
              <a:rPr lang="nb-NO" sz="2000" dirty="0"/>
              <a:t> and </a:t>
            </a:r>
            <a:r>
              <a:rPr lang="nb-NO" sz="2000" dirty="0" err="1"/>
              <a:t>ankles</a:t>
            </a:r>
            <a:endParaRPr lang="nb-NO" sz="2000" dirty="0"/>
          </a:p>
          <a:p>
            <a:r>
              <a:rPr lang="nb-NO" sz="2000" dirty="0" err="1"/>
              <a:t>Can</a:t>
            </a:r>
            <a:r>
              <a:rPr lang="nb-NO" sz="2000" dirty="0"/>
              <a:t> </a:t>
            </a:r>
            <a:r>
              <a:rPr lang="nb-NO" sz="2000" dirty="0" err="1"/>
              <a:t>also</a:t>
            </a:r>
            <a:r>
              <a:rPr lang="nb-NO" sz="2000" dirty="0"/>
              <a:t> </a:t>
            </a:r>
            <a:r>
              <a:rPr lang="nb-NO" sz="2000" dirty="0" err="1"/>
              <a:t>use</a:t>
            </a:r>
            <a:r>
              <a:rPr lang="nb-NO" sz="2000" dirty="0"/>
              <a:t> </a:t>
            </a:r>
            <a:r>
              <a:rPr lang="nb-NO" sz="2000" dirty="0" err="1"/>
              <a:t>upper</a:t>
            </a:r>
            <a:r>
              <a:rPr lang="nb-NO" sz="2000" dirty="0"/>
              <a:t> arms and </a:t>
            </a:r>
            <a:r>
              <a:rPr lang="nb-NO" sz="2000" dirty="0" err="1"/>
              <a:t>legs</a:t>
            </a:r>
            <a:r>
              <a:rPr lang="nb-NO" sz="2000" dirty="0"/>
              <a:t>, </a:t>
            </a:r>
            <a:r>
              <a:rPr lang="nb-NO" sz="2000" dirty="0" err="1"/>
              <a:t>but</a:t>
            </a:r>
            <a:r>
              <a:rPr lang="nb-NO" sz="2000" dirty="0"/>
              <a:t> must be </a:t>
            </a:r>
            <a:r>
              <a:rPr lang="nb-NO" sz="2000" dirty="0" err="1"/>
              <a:t>consistent</a:t>
            </a:r>
            <a:endParaRPr lang="nb-NO" sz="2000" dirty="0"/>
          </a:p>
          <a:p>
            <a:r>
              <a:rPr lang="nb-NO" sz="2000" dirty="0"/>
              <a:t>Best over flat, </a:t>
            </a:r>
            <a:r>
              <a:rPr lang="nb-NO" sz="2000" dirty="0" err="1"/>
              <a:t>fleshy</a:t>
            </a:r>
            <a:r>
              <a:rPr lang="nb-NO" sz="2000" dirty="0"/>
              <a:t> </a:t>
            </a:r>
            <a:r>
              <a:rPr lang="nb-NO" sz="2000" dirty="0" err="1"/>
              <a:t>tissue</a:t>
            </a:r>
            <a:r>
              <a:rPr lang="nb-NO" sz="2000" dirty="0"/>
              <a:t>, </a:t>
            </a:r>
            <a:r>
              <a:rPr lang="nb-NO" sz="2000" dirty="0" err="1"/>
              <a:t>avoid</a:t>
            </a:r>
            <a:r>
              <a:rPr lang="nb-NO" sz="2000" dirty="0"/>
              <a:t> </a:t>
            </a:r>
            <a:r>
              <a:rPr lang="nb-NO" sz="2000" dirty="0" err="1"/>
              <a:t>muscle</a:t>
            </a:r>
            <a:r>
              <a:rPr lang="nb-NO" sz="2000" dirty="0"/>
              <a:t> and </a:t>
            </a:r>
            <a:r>
              <a:rPr lang="nb-NO" sz="2000" dirty="0" err="1"/>
              <a:t>bony</a:t>
            </a:r>
            <a:r>
              <a:rPr lang="nb-NO" sz="2000" dirty="0"/>
              <a:t> areas (</a:t>
            </a:r>
            <a:r>
              <a:rPr lang="nb-NO" sz="2000" dirty="0" err="1"/>
              <a:t>why</a:t>
            </a:r>
            <a:r>
              <a:rPr lang="nb-NO" sz="2000" dirty="0"/>
              <a:t>?)</a:t>
            </a:r>
          </a:p>
        </p:txBody>
      </p:sp>
      <p:pic>
        <p:nvPicPr>
          <p:cNvPr id="4" name="Bilde 3">
            <a:extLst>
              <a:ext uri="{FF2B5EF4-FFF2-40B4-BE49-F238E27FC236}">
                <a16:creationId xmlns:a16="http://schemas.microsoft.com/office/drawing/2014/main" id="{ED60756A-8ADF-3043-8622-22C081C0F173}"/>
              </a:ext>
            </a:extLst>
          </p:cNvPr>
          <p:cNvPicPr>
            <a:picLocks noChangeAspect="1"/>
          </p:cNvPicPr>
          <p:nvPr/>
        </p:nvPicPr>
        <p:blipFill>
          <a:blip r:embed="rId2"/>
          <a:stretch>
            <a:fillRect/>
          </a:stretch>
        </p:blipFill>
        <p:spPr>
          <a:xfrm>
            <a:off x="2336800" y="3573016"/>
            <a:ext cx="4470400" cy="3111500"/>
          </a:xfrm>
          <a:prstGeom prst="rect">
            <a:avLst/>
          </a:prstGeom>
        </p:spPr>
      </p:pic>
      <p:sp>
        <p:nvSpPr>
          <p:cNvPr id="5" name="TekstSylinder 4">
            <a:extLst>
              <a:ext uri="{FF2B5EF4-FFF2-40B4-BE49-F238E27FC236}">
                <a16:creationId xmlns:a16="http://schemas.microsoft.com/office/drawing/2014/main" id="{2BDEB415-98DA-2C44-83BE-872FB8EC74CD}"/>
              </a:ext>
            </a:extLst>
          </p:cNvPr>
          <p:cNvSpPr txBox="1"/>
          <p:nvPr/>
        </p:nvSpPr>
        <p:spPr>
          <a:xfrm>
            <a:off x="1318161" y="6597352"/>
            <a:ext cx="1311578" cy="276999"/>
          </a:xfrm>
          <a:prstGeom prst="rect">
            <a:avLst/>
          </a:prstGeom>
          <a:noFill/>
        </p:spPr>
        <p:txBody>
          <a:bodyPr wrap="none" rtlCol="0">
            <a:spAutoFit/>
          </a:bodyPr>
          <a:lstStyle/>
          <a:p>
            <a:r>
              <a:rPr lang="nb-NO" sz="1200" dirty="0">
                <a:solidFill>
                  <a:schemeClr val="bg1">
                    <a:lumMod val="75000"/>
                  </a:schemeClr>
                </a:solidFill>
              </a:rPr>
              <a:t>Image: </a:t>
            </a:r>
            <a:r>
              <a:rPr lang="nb-NO" sz="1200" dirty="0" err="1">
                <a:solidFill>
                  <a:schemeClr val="bg1">
                    <a:lumMod val="75000"/>
                  </a:schemeClr>
                </a:solidFill>
              </a:rPr>
              <a:t>heart.org</a:t>
            </a:r>
            <a:endParaRPr lang="nb-NO" sz="1200" dirty="0">
              <a:solidFill>
                <a:schemeClr val="bg1">
                  <a:lumMod val="75000"/>
                </a:schemeClr>
              </a:solidFill>
            </a:endParaRPr>
          </a:p>
        </p:txBody>
      </p:sp>
    </p:spTree>
    <p:extLst>
      <p:ext uri="{BB962C8B-B14F-4D97-AF65-F5344CB8AC3E}">
        <p14:creationId xmlns:p14="http://schemas.microsoft.com/office/powerpoint/2010/main" val="29314709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052730"/>
            <a:ext cx="7696200" cy="4978908"/>
          </a:xfrm>
        </p:spPr>
        <p:txBody>
          <a:bodyPr/>
          <a:lstStyle/>
          <a:p>
            <a:r>
              <a:rPr lang="en-US" sz="2400" dirty="0"/>
              <a:t>The ECG-signals are very weak</a:t>
            </a:r>
          </a:p>
        </p:txBody>
      </p:sp>
      <p:sp>
        <p:nvSpPr>
          <p:cNvPr id="22" name="Freeform 21"/>
          <p:cNvSpPr/>
          <p:nvPr/>
        </p:nvSpPr>
        <p:spPr>
          <a:xfrm>
            <a:off x="6236403" y="3181378"/>
            <a:ext cx="477789" cy="528198"/>
          </a:xfrm>
          <a:custGeom>
            <a:avLst/>
            <a:gdLst>
              <a:gd name="connsiteX0" fmla="*/ 0 w 477789"/>
              <a:gd name="connsiteY0" fmla="*/ 528198 h 528198"/>
              <a:gd name="connsiteX1" fmla="*/ 477789 w 477789"/>
              <a:gd name="connsiteY1" fmla="*/ 55 h 528198"/>
              <a:gd name="connsiteX2" fmla="*/ 0 w 477789"/>
              <a:gd name="connsiteY2" fmla="*/ 528198 h 528198"/>
            </a:gdLst>
            <a:ahLst/>
            <a:cxnLst>
              <a:cxn ang="0">
                <a:pos x="connsiteX0" y="connsiteY0"/>
              </a:cxn>
              <a:cxn ang="0">
                <a:pos x="connsiteX1" y="connsiteY1"/>
              </a:cxn>
              <a:cxn ang="0">
                <a:pos x="connsiteX2" y="connsiteY2"/>
              </a:cxn>
            </a:cxnLst>
            <a:rect l="l" t="t" r="r" b="b"/>
            <a:pathLst>
              <a:path w="477789" h="528198">
                <a:moveTo>
                  <a:pt x="0" y="528198"/>
                </a:moveTo>
                <a:cubicBezTo>
                  <a:pt x="0" y="528198"/>
                  <a:pt x="477789" y="-6232"/>
                  <a:pt x="477789" y="55"/>
                </a:cubicBezTo>
                <a:cubicBezTo>
                  <a:pt x="477789" y="6342"/>
                  <a:pt x="0" y="528198"/>
                  <a:pt x="0" y="528198"/>
                </a:cubicBezTo>
                <a:close/>
              </a:path>
            </a:pathLst>
          </a:custGeom>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23" name="Freeform 22"/>
          <p:cNvSpPr/>
          <p:nvPr/>
        </p:nvSpPr>
        <p:spPr>
          <a:xfrm>
            <a:off x="6248976" y="2992640"/>
            <a:ext cx="1799654" cy="1632988"/>
          </a:xfrm>
          <a:custGeom>
            <a:avLst/>
            <a:gdLst>
              <a:gd name="connsiteX0" fmla="*/ 0 w 1799654"/>
              <a:gd name="connsiteY0" fmla="*/ 729511 h 1632988"/>
              <a:gd name="connsiteX1" fmla="*/ 389775 w 1799654"/>
              <a:gd name="connsiteY1" fmla="*/ 12745 h 1632988"/>
              <a:gd name="connsiteX2" fmla="*/ 314335 w 1799654"/>
              <a:gd name="connsiteY2" fmla="*/ 1270229 h 1632988"/>
              <a:gd name="connsiteX3" fmla="*/ 1797995 w 1799654"/>
              <a:gd name="connsiteY3" fmla="*/ 1194780 h 1632988"/>
            </a:gdLst>
            <a:ahLst/>
            <a:cxnLst>
              <a:cxn ang="0">
                <a:pos x="connsiteX0" y="connsiteY0"/>
              </a:cxn>
              <a:cxn ang="0">
                <a:pos x="connsiteX1" y="connsiteY1"/>
              </a:cxn>
              <a:cxn ang="0">
                <a:pos x="connsiteX2" y="connsiteY2"/>
              </a:cxn>
              <a:cxn ang="0">
                <a:pos x="connsiteX3" y="connsiteY3"/>
              </a:cxn>
            </a:cxnLst>
            <a:rect l="l" t="t" r="r" b="b"/>
            <a:pathLst>
              <a:path w="1799654" h="1632988">
                <a:moveTo>
                  <a:pt x="0" y="729511"/>
                </a:moveTo>
                <a:cubicBezTo>
                  <a:pt x="168693" y="326068"/>
                  <a:pt x="337386" y="-77375"/>
                  <a:pt x="389775" y="12745"/>
                </a:cubicBezTo>
                <a:cubicBezTo>
                  <a:pt x="442164" y="102865"/>
                  <a:pt x="79632" y="1073223"/>
                  <a:pt x="314335" y="1270229"/>
                </a:cubicBezTo>
                <a:cubicBezTo>
                  <a:pt x="549038" y="1467235"/>
                  <a:pt x="1852480" y="2016336"/>
                  <a:pt x="1797995" y="1194780"/>
                </a:cubicBezTo>
              </a:path>
            </a:pathLst>
          </a:custGeom>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9" name="Picture 1"/>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331640" y="2060848"/>
            <a:ext cx="6710508" cy="368538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0035518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052730"/>
            <a:ext cx="7696200" cy="4978908"/>
          </a:xfrm>
        </p:spPr>
        <p:txBody>
          <a:bodyPr/>
          <a:lstStyle/>
          <a:p>
            <a:r>
              <a:rPr lang="en-US" sz="2400" dirty="0"/>
              <a:t>Wilson central terminal, </a:t>
            </a:r>
            <a:r>
              <a:rPr lang="en-US" sz="2400" b="1" i="1" dirty="0"/>
              <a:t>unipolar electrodes</a:t>
            </a:r>
            <a:endParaRPr lang="en-US" sz="2400" dirty="0"/>
          </a:p>
        </p:txBody>
      </p:sp>
      <p:sp>
        <p:nvSpPr>
          <p:cNvPr id="5" name="TextBox 4"/>
          <p:cNvSpPr txBox="1"/>
          <p:nvPr/>
        </p:nvSpPr>
        <p:spPr>
          <a:xfrm>
            <a:off x="1115616" y="6290156"/>
            <a:ext cx="7272808" cy="400110"/>
          </a:xfrm>
          <a:prstGeom prst="rect">
            <a:avLst/>
          </a:prstGeom>
          <a:noFill/>
        </p:spPr>
        <p:txBody>
          <a:bodyPr wrap="square" rtlCol="0">
            <a:spAutoFit/>
          </a:bodyPr>
          <a:lstStyle/>
          <a:p>
            <a:pPr algn="ctr"/>
            <a:r>
              <a:rPr lang="en-GB" dirty="0"/>
              <a:t>-  Still a small, noisy signal. What to do?</a:t>
            </a:r>
          </a:p>
        </p:txBody>
      </p:sp>
      <p:sp>
        <p:nvSpPr>
          <p:cNvPr id="23" name="Freeform 22"/>
          <p:cNvSpPr/>
          <p:nvPr/>
        </p:nvSpPr>
        <p:spPr>
          <a:xfrm>
            <a:off x="6248976" y="2992640"/>
            <a:ext cx="1799654" cy="1632988"/>
          </a:xfrm>
          <a:custGeom>
            <a:avLst/>
            <a:gdLst>
              <a:gd name="connsiteX0" fmla="*/ 0 w 1799654"/>
              <a:gd name="connsiteY0" fmla="*/ 729511 h 1632988"/>
              <a:gd name="connsiteX1" fmla="*/ 389775 w 1799654"/>
              <a:gd name="connsiteY1" fmla="*/ 12745 h 1632988"/>
              <a:gd name="connsiteX2" fmla="*/ 314335 w 1799654"/>
              <a:gd name="connsiteY2" fmla="*/ 1270229 h 1632988"/>
              <a:gd name="connsiteX3" fmla="*/ 1797995 w 1799654"/>
              <a:gd name="connsiteY3" fmla="*/ 1194780 h 1632988"/>
            </a:gdLst>
            <a:ahLst/>
            <a:cxnLst>
              <a:cxn ang="0">
                <a:pos x="connsiteX0" y="connsiteY0"/>
              </a:cxn>
              <a:cxn ang="0">
                <a:pos x="connsiteX1" y="connsiteY1"/>
              </a:cxn>
              <a:cxn ang="0">
                <a:pos x="connsiteX2" y="connsiteY2"/>
              </a:cxn>
              <a:cxn ang="0">
                <a:pos x="connsiteX3" y="connsiteY3"/>
              </a:cxn>
            </a:cxnLst>
            <a:rect l="l" t="t" r="r" b="b"/>
            <a:pathLst>
              <a:path w="1799654" h="1632988">
                <a:moveTo>
                  <a:pt x="0" y="729511"/>
                </a:moveTo>
                <a:cubicBezTo>
                  <a:pt x="168693" y="326068"/>
                  <a:pt x="337386" y="-77375"/>
                  <a:pt x="389775" y="12745"/>
                </a:cubicBezTo>
                <a:cubicBezTo>
                  <a:pt x="442164" y="102865"/>
                  <a:pt x="79632" y="1073223"/>
                  <a:pt x="314335" y="1270229"/>
                </a:cubicBezTo>
                <a:cubicBezTo>
                  <a:pt x="549038" y="1467235"/>
                  <a:pt x="1852480" y="2016336"/>
                  <a:pt x="1797995" y="1194780"/>
                </a:cubicBezTo>
              </a:path>
            </a:pathLst>
          </a:custGeom>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17" name="Picture 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rot="158895">
            <a:off x="2051720" y="1553653"/>
            <a:ext cx="5256584" cy="4636704"/>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279087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052730"/>
            <a:ext cx="7696200" cy="4978908"/>
          </a:xfrm>
        </p:spPr>
        <p:txBody>
          <a:bodyPr/>
          <a:lstStyle/>
          <a:p>
            <a:r>
              <a:rPr lang="en-US" sz="2400" dirty="0"/>
              <a:t>Augmented leads: 50% increased amplitude</a:t>
            </a:r>
          </a:p>
        </p:txBody>
      </p:sp>
      <p:sp>
        <p:nvSpPr>
          <p:cNvPr id="5" name="TextBox 4"/>
          <p:cNvSpPr txBox="1"/>
          <p:nvPr/>
        </p:nvSpPr>
        <p:spPr>
          <a:xfrm>
            <a:off x="1115616" y="6290156"/>
            <a:ext cx="7272808" cy="400110"/>
          </a:xfrm>
          <a:prstGeom prst="rect">
            <a:avLst/>
          </a:prstGeom>
          <a:noFill/>
        </p:spPr>
        <p:txBody>
          <a:bodyPr wrap="square" rtlCol="0">
            <a:spAutoFit/>
          </a:bodyPr>
          <a:lstStyle/>
          <a:p>
            <a:pPr algn="ctr"/>
            <a:r>
              <a:rPr lang="en-GB" i="1" dirty="0"/>
              <a:t>- Still too much noise, what to do?</a:t>
            </a:r>
          </a:p>
        </p:txBody>
      </p:sp>
      <p:sp>
        <p:nvSpPr>
          <p:cNvPr id="22" name="Freeform 21"/>
          <p:cNvSpPr/>
          <p:nvPr/>
        </p:nvSpPr>
        <p:spPr>
          <a:xfrm>
            <a:off x="6236403" y="3181378"/>
            <a:ext cx="477789" cy="528198"/>
          </a:xfrm>
          <a:custGeom>
            <a:avLst/>
            <a:gdLst>
              <a:gd name="connsiteX0" fmla="*/ 0 w 477789"/>
              <a:gd name="connsiteY0" fmla="*/ 528198 h 528198"/>
              <a:gd name="connsiteX1" fmla="*/ 477789 w 477789"/>
              <a:gd name="connsiteY1" fmla="*/ 55 h 528198"/>
              <a:gd name="connsiteX2" fmla="*/ 0 w 477789"/>
              <a:gd name="connsiteY2" fmla="*/ 528198 h 528198"/>
            </a:gdLst>
            <a:ahLst/>
            <a:cxnLst>
              <a:cxn ang="0">
                <a:pos x="connsiteX0" y="connsiteY0"/>
              </a:cxn>
              <a:cxn ang="0">
                <a:pos x="connsiteX1" y="connsiteY1"/>
              </a:cxn>
              <a:cxn ang="0">
                <a:pos x="connsiteX2" y="connsiteY2"/>
              </a:cxn>
            </a:cxnLst>
            <a:rect l="l" t="t" r="r" b="b"/>
            <a:pathLst>
              <a:path w="477789" h="528198">
                <a:moveTo>
                  <a:pt x="0" y="528198"/>
                </a:moveTo>
                <a:cubicBezTo>
                  <a:pt x="0" y="528198"/>
                  <a:pt x="477789" y="-6232"/>
                  <a:pt x="477789" y="55"/>
                </a:cubicBezTo>
                <a:cubicBezTo>
                  <a:pt x="477789" y="6342"/>
                  <a:pt x="0" y="528198"/>
                  <a:pt x="0" y="528198"/>
                </a:cubicBezTo>
                <a:close/>
              </a:path>
            </a:pathLst>
          </a:custGeom>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23" name="Freeform 22"/>
          <p:cNvSpPr/>
          <p:nvPr/>
        </p:nvSpPr>
        <p:spPr>
          <a:xfrm>
            <a:off x="6248976" y="2992640"/>
            <a:ext cx="1799654" cy="1632988"/>
          </a:xfrm>
          <a:custGeom>
            <a:avLst/>
            <a:gdLst>
              <a:gd name="connsiteX0" fmla="*/ 0 w 1799654"/>
              <a:gd name="connsiteY0" fmla="*/ 729511 h 1632988"/>
              <a:gd name="connsiteX1" fmla="*/ 389775 w 1799654"/>
              <a:gd name="connsiteY1" fmla="*/ 12745 h 1632988"/>
              <a:gd name="connsiteX2" fmla="*/ 314335 w 1799654"/>
              <a:gd name="connsiteY2" fmla="*/ 1270229 h 1632988"/>
              <a:gd name="connsiteX3" fmla="*/ 1797995 w 1799654"/>
              <a:gd name="connsiteY3" fmla="*/ 1194780 h 1632988"/>
            </a:gdLst>
            <a:ahLst/>
            <a:cxnLst>
              <a:cxn ang="0">
                <a:pos x="connsiteX0" y="connsiteY0"/>
              </a:cxn>
              <a:cxn ang="0">
                <a:pos x="connsiteX1" y="connsiteY1"/>
              </a:cxn>
              <a:cxn ang="0">
                <a:pos x="connsiteX2" y="connsiteY2"/>
              </a:cxn>
              <a:cxn ang="0">
                <a:pos x="connsiteX3" y="connsiteY3"/>
              </a:cxn>
            </a:cxnLst>
            <a:rect l="l" t="t" r="r" b="b"/>
            <a:pathLst>
              <a:path w="1799654" h="1632988">
                <a:moveTo>
                  <a:pt x="0" y="729511"/>
                </a:moveTo>
                <a:cubicBezTo>
                  <a:pt x="168693" y="326068"/>
                  <a:pt x="337386" y="-77375"/>
                  <a:pt x="389775" y="12745"/>
                </a:cubicBezTo>
                <a:cubicBezTo>
                  <a:pt x="442164" y="102865"/>
                  <a:pt x="79632" y="1073223"/>
                  <a:pt x="314335" y="1270229"/>
                </a:cubicBezTo>
                <a:cubicBezTo>
                  <a:pt x="549038" y="1467235"/>
                  <a:pt x="1852480" y="2016336"/>
                  <a:pt x="1797995" y="1194780"/>
                </a:cubicBezTo>
              </a:path>
            </a:pathLst>
          </a:custGeom>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18" name="Picture 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411760" y="1556792"/>
            <a:ext cx="3722664" cy="4536504"/>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10326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a:extLst>
              <a:ext uri="{FF2B5EF4-FFF2-40B4-BE49-F238E27FC236}">
                <a16:creationId xmlns:a16="http://schemas.microsoft.com/office/drawing/2014/main" id="{AB5B2812-5FA0-4843-A76A-CB0B4D9DD756}"/>
              </a:ext>
            </a:extLst>
          </p:cNvPr>
          <p:cNvSpPr>
            <a:spLocks noGrp="1"/>
          </p:cNvSpPr>
          <p:nvPr>
            <p:ph type="title"/>
          </p:nvPr>
        </p:nvSpPr>
        <p:spPr/>
        <p:txBody>
          <a:bodyPr/>
          <a:lstStyle/>
          <a:p>
            <a:endParaRPr lang="en-GB" altLang="nb-NO"/>
          </a:p>
        </p:txBody>
      </p:sp>
      <p:pic>
        <p:nvPicPr>
          <p:cNvPr id="12290" name="Picture 3">
            <a:extLst>
              <a:ext uri="{FF2B5EF4-FFF2-40B4-BE49-F238E27FC236}">
                <a16:creationId xmlns:a16="http://schemas.microsoft.com/office/drawing/2014/main" id="{E652C9CE-42BB-414D-A669-23E8318906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0700" y="723900"/>
            <a:ext cx="8102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Rectangle 4">
            <a:extLst>
              <a:ext uri="{FF2B5EF4-FFF2-40B4-BE49-F238E27FC236}">
                <a16:creationId xmlns:a16="http://schemas.microsoft.com/office/drawing/2014/main" id="{0BA54F5F-187B-BF40-BA69-3DB79C4E35AE}"/>
              </a:ext>
            </a:extLst>
          </p:cNvPr>
          <p:cNvSpPr>
            <a:spLocks noChangeArrowheads="1"/>
          </p:cNvSpPr>
          <p:nvPr/>
        </p:nvSpPr>
        <p:spPr bwMode="auto">
          <a:xfrm>
            <a:off x="1403350" y="6042025"/>
            <a:ext cx="7200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en-GB" altLang="nb-NO" sz="1200">
                <a:solidFill>
                  <a:srgbClr val="D9D9D9"/>
                </a:solidFill>
              </a:rPr>
              <a:t>http://image.slidesharecdn.com/12-lead-ecg-hss-student-handout-ed-08-2011-2-121121182917-phpapp01/95/12-lead-handout-1-638.jpg?cb=1353522589</a:t>
            </a:r>
          </a:p>
        </p:txBody>
      </p:sp>
      <p:sp>
        <p:nvSpPr>
          <p:cNvPr id="12292" name="Title 1">
            <a:extLst>
              <a:ext uri="{FF2B5EF4-FFF2-40B4-BE49-F238E27FC236}">
                <a16:creationId xmlns:a16="http://schemas.microsoft.com/office/drawing/2014/main" id="{F47805FC-669C-1F42-BB2F-8721884EEC04}"/>
              </a:ext>
            </a:extLst>
          </p:cNvPr>
          <p:cNvSpPr txBox="1">
            <a:spLocks/>
          </p:cNvSpPr>
          <p:nvPr/>
        </p:nvSpPr>
        <p:spPr bwMode="auto">
          <a:xfrm>
            <a:off x="2987675" y="11113"/>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a:spcBef>
                <a:spcPct val="0"/>
              </a:spcBef>
              <a:buFontTx/>
              <a:buNone/>
            </a:pPr>
            <a:r>
              <a:rPr lang="en-GB" altLang="nb-NO" sz="3200" b="1">
                <a:solidFill>
                  <a:schemeClr val="tx2"/>
                </a:solidFill>
              </a:rPr>
              <a:t>12-lead ECG</a:t>
            </a:r>
          </a:p>
        </p:txBody>
      </p:sp>
    </p:spTree>
    <p:extLst>
      <p:ext uri="{BB962C8B-B14F-4D97-AF65-F5344CB8AC3E}">
        <p14:creationId xmlns:p14="http://schemas.microsoft.com/office/powerpoint/2010/main" val="3706766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052730"/>
            <a:ext cx="7696200" cy="4978908"/>
          </a:xfrm>
        </p:spPr>
        <p:txBody>
          <a:bodyPr/>
          <a:lstStyle/>
          <a:p>
            <a:r>
              <a:rPr lang="en-US" sz="2400" dirty="0"/>
              <a:t>Alternative 1, electric field pickup</a:t>
            </a:r>
          </a:p>
        </p:txBody>
      </p:sp>
      <p:sp>
        <p:nvSpPr>
          <p:cNvPr id="22" name="Freeform 21"/>
          <p:cNvSpPr/>
          <p:nvPr/>
        </p:nvSpPr>
        <p:spPr>
          <a:xfrm>
            <a:off x="6236403" y="3181378"/>
            <a:ext cx="477789" cy="528198"/>
          </a:xfrm>
          <a:custGeom>
            <a:avLst/>
            <a:gdLst>
              <a:gd name="connsiteX0" fmla="*/ 0 w 477789"/>
              <a:gd name="connsiteY0" fmla="*/ 528198 h 528198"/>
              <a:gd name="connsiteX1" fmla="*/ 477789 w 477789"/>
              <a:gd name="connsiteY1" fmla="*/ 55 h 528198"/>
              <a:gd name="connsiteX2" fmla="*/ 0 w 477789"/>
              <a:gd name="connsiteY2" fmla="*/ 528198 h 528198"/>
            </a:gdLst>
            <a:ahLst/>
            <a:cxnLst>
              <a:cxn ang="0">
                <a:pos x="connsiteX0" y="connsiteY0"/>
              </a:cxn>
              <a:cxn ang="0">
                <a:pos x="connsiteX1" y="connsiteY1"/>
              </a:cxn>
              <a:cxn ang="0">
                <a:pos x="connsiteX2" y="connsiteY2"/>
              </a:cxn>
            </a:cxnLst>
            <a:rect l="l" t="t" r="r" b="b"/>
            <a:pathLst>
              <a:path w="477789" h="528198">
                <a:moveTo>
                  <a:pt x="0" y="528198"/>
                </a:moveTo>
                <a:cubicBezTo>
                  <a:pt x="0" y="528198"/>
                  <a:pt x="477789" y="-6232"/>
                  <a:pt x="477789" y="55"/>
                </a:cubicBezTo>
                <a:cubicBezTo>
                  <a:pt x="477789" y="6342"/>
                  <a:pt x="0" y="528198"/>
                  <a:pt x="0" y="528198"/>
                </a:cubicBezTo>
                <a:close/>
              </a:path>
            </a:pathLst>
          </a:custGeom>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9" name="Picture 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547664" y="1772816"/>
            <a:ext cx="5724128" cy="424539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3938407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052730"/>
            <a:ext cx="7696200" cy="4978908"/>
          </a:xfrm>
        </p:spPr>
        <p:txBody>
          <a:bodyPr/>
          <a:lstStyle/>
          <a:p>
            <a:r>
              <a:rPr lang="en-US" sz="2400" dirty="0"/>
              <a:t>Alternative 2, magnetic field pickup</a:t>
            </a:r>
          </a:p>
        </p:txBody>
      </p:sp>
      <p:sp>
        <p:nvSpPr>
          <p:cNvPr id="22" name="Freeform 21"/>
          <p:cNvSpPr/>
          <p:nvPr/>
        </p:nvSpPr>
        <p:spPr>
          <a:xfrm>
            <a:off x="6236403" y="3181378"/>
            <a:ext cx="477789" cy="528198"/>
          </a:xfrm>
          <a:custGeom>
            <a:avLst/>
            <a:gdLst>
              <a:gd name="connsiteX0" fmla="*/ 0 w 477789"/>
              <a:gd name="connsiteY0" fmla="*/ 528198 h 528198"/>
              <a:gd name="connsiteX1" fmla="*/ 477789 w 477789"/>
              <a:gd name="connsiteY1" fmla="*/ 55 h 528198"/>
              <a:gd name="connsiteX2" fmla="*/ 0 w 477789"/>
              <a:gd name="connsiteY2" fmla="*/ 528198 h 528198"/>
            </a:gdLst>
            <a:ahLst/>
            <a:cxnLst>
              <a:cxn ang="0">
                <a:pos x="connsiteX0" y="connsiteY0"/>
              </a:cxn>
              <a:cxn ang="0">
                <a:pos x="connsiteX1" y="connsiteY1"/>
              </a:cxn>
              <a:cxn ang="0">
                <a:pos x="connsiteX2" y="connsiteY2"/>
              </a:cxn>
            </a:cxnLst>
            <a:rect l="l" t="t" r="r" b="b"/>
            <a:pathLst>
              <a:path w="477789" h="528198">
                <a:moveTo>
                  <a:pt x="0" y="528198"/>
                </a:moveTo>
                <a:cubicBezTo>
                  <a:pt x="0" y="528198"/>
                  <a:pt x="477789" y="-6232"/>
                  <a:pt x="477789" y="55"/>
                </a:cubicBezTo>
                <a:cubicBezTo>
                  <a:pt x="477789" y="6342"/>
                  <a:pt x="0" y="528198"/>
                  <a:pt x="0" y="528198"/>
                </a:cubicBezTo>
                <a:close/>
              </a:path>
            </a:pathLst>
          </a:custGeom>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7" name="Picture 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03648" y="1772816"/>
            <a:ext cx="6463628" cy="468052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5979797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052730"/>
            <a:ext cx="7696200" cy="4978908"/>
          </a:xfrm>
        </p:spPr>
        <p:txBody>
          <a:bodyPr/>
          <a:lstStyle/>
          <a:p>
            <a:r>
              <a:rPr lang="en-US" sz="2400" dirty="0"/>
              <a:t>Alternative 3, common mode voltage</a:t>
            </a:r>
          </a:p>
        </p:txBody>
      </p:sp>
      <p:sp>
        <p:nvSpPr>
          <p:cNvPr id="22" name="Freeform 21"/>
          <p:cNvSpPr/>
          <p:nvPr/>
        </p:nvSpPr>
        <p:spPr>
          <a:xfrm>
            <a:off x="6236403" y="3181378"/>
            <a:ext cx="477789" cy="528198"/>
          </a:xfrm>
          <a:custGeom>
            <a:avLst/>
            <a:gdLst>
              <a:gd name="connsiteX0" fmla="*/ 0 w 477789"/>
              <a:gd name="connsiteY0" fmla="*/ 528198 h 528198"/>
              <a:gd name="connsiteX1" fmla="*/ 477789 w 477789"/>
              <a:gd name="connsiteY1" fmla="*/ 55 h 528198"/>
              <a:gd name="connsiteX2" fmla="*/ 0 w 477789"/>
              <a:gd name="connsiteY2" fmla="*/ 528198 h 528198"/>
            </a:gdLst>
            <a:ahLst/>
            <a:cxnLst>
              <a:cxn ang="0">
                <a:pos x="connsiteX0" y="connsiteY0"/>
              </a:cxn>
              <a:cxn ang="0">
                <a:pos x="connsiteX1" y="connsiteY1"/>
              </a:cxn>
              <a:cxn ang="0">
                <a:pos x="connsiteX2" y="connsiteY2"/>
              </a:cxn>
            </a:cxnLst>
            <a:rect l="l" t="t" r="r" b="b"/>
            <a:pathLst>
              <a:path w="477789" h="528198">
                <a:moveTo>
                  <a:pt x="0" y="528198"/>
                </a:moveTo>
                <a:cubicBezTo>
                  <a:pt x="0" y="528198"/>
                  <a:pt x="477789" y="-6232"/>
                  <a:pt x="477789" y="55"/>
                </a:cubicBezTo>
                <a:cubicBezTo>
                  <a:pt x="477789" y="6342"/>
                  <a:pt x="0" y="528198"/>
                  <a:pt x="0" y="528198"/>
                </a:cubicBezTo>
                <a:close/>
              </a:path>
            </a:pathLst>
          </a:custGeom>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8" name="Picture 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835696" y="1628800"/>
            <a:ext cx="6120730" cy="5085151"/>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369602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052730"/>
            <a:ext cx="7696200" cy="4978908"/>
          </a:xfrm>
        </p:spPr>
        <p:txBody>
          <a:bodyPr/>
          <a:lstStyle/>
          <a:p>
            <a:r>
              <a:rPr lang="en-US" sz="2400" dirty="0"/>
              <a:t>Introducing the ideal operational amplifier</a:t>
            </a:r>
          </a:p>
          <a:p>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000" dirty="0"/>
          </a:p>
          <a:p>
            <a:pPr marL="0" indent="0">
              <a:buNone/>
            </a:pPr>
            <a:endParaRPr lang="en-US" sz="2000" dirty="0"/>
          </a:p>
          <a:p>
            <a:pPr marL="457200" indent="-457200">
              <a:buAutoNum type="arabicPeriod"/>
            </a:pPr>
            <a:r>
              <a:rPr lang="en-US" sz="2000" dirty="0"/>
              <a:t>Infinite open loop gain</a:t>
            </a:r>
          </a:p>
          <a:p>
            <a:pPr marL="457200" indent="-457200">
              <a:buAutoNum type="arabicPeriod"/>
            </a:pPr>
            <a:r>
              <a:rPr lang="en-US" sz="2000" dirty="0"/>
              <a:t>Infinite input impedance</a:t>
            </a:r>
          </a:p>
          <a:p>
            <a:pPr marL="457200" indent="-457200">
              <a:buAutoNum type="arabicPeriod"/>
            </a:pPr>
            <a:r>
              <a:rPr lang="en-US" sz="2000" dirty="0"/>
              <a:t>Zero output impedance</a:t>
            </a:r>
          </a:p>
          <a:p>
            <a:pPr marL="457200" indent="-457200">
              <a:buAutoNum type="arabicPeriod"/>
            </a:pPr>
            <a:r>
              <a:rPr lang="en-US" sz="2000" dirty="0"/>
              <a:t>Zero offset voltage</a:t>
            </a:r>
          </a:p>
          <a:p>
            <a:pPr marL="457200" indent="-457200">
              <a:buAutoNum type="arabicPeriod"/>
            </a:pPr>
            <a:r>
              <a:rPr lang="en-US" sz="2000" dirty="0"/>
              <a:t>Infinite </a:t>
            </a:r>
            <a:r>
              <a:rPr lang="en-US" sz="2000" dirty="0" err="1"/>
              <a:t>bandwith</a:t>
            </a:r>
            <a:endParaRPr lang="en-US" sz="2000" dirty="0"/>
          </a:p>
        </p:txBody>
      </p:sp>
      <p:sp>
        <p:nvSpPr>
          <p:cNvPr id="22" name="Freeform 21"/>
          <p:cNvSpPr/>
          <p:nvPr/>
        </p:nvSpPr>
        <p:spPr>
          <a:xfrm>
            <a:off x="6236403" y="3181378"/>
            <a:ext cx="477789" cy="528198"/>
          </a:xfrm>
          <a:custGeom>
            <a:avLst/>
            <a:gdLst>
              <a:gd name="connsiteX0" fmla="*/ 0 w 477789"/>
              <a:gd name="connsiteY0" fmla="*/ 528198 h 528198"/>
              <a:gd name="connsiteX1" fmla="*/ 477789 w 477789"/>
              <a:gd name="connsiteY1" fmla="*/ 55 h 528198"/>
              <a:gd name="connsiteX2" fmla="*/ 0 w 477789"/>
              <a:gd name="connsiteY2" fmla="*/ 528198 h 528198"/>
            </a:gdLst>
            <a:ahLst/>
            <a:cxnLst>
              <a:cxn ang="0">
                <a:pos x="connsiteX0" y="connsiteY0"/>
              </a:cxn>
              <a:cxn ang="0">
                <a:pos x="connsiteX1" y="connsiteY1"/>
              </a:cxn>
              <a:cxn ang="0">
                <a:pos x="connsiteX2" y="connsiteY2"/>
              </a:cxn>
            </a:cxnLst>
            <a:rect l="l" t="t" r="r" b="b"/>
            <a:pathLst>
              <a:path w="477789" h="528198">
                <a:moveTo>
                  <a:pt x="0" y="528198"/>
                </a:moveTo>
                <a:cubicBezTo>
                  <a:pt x="0" y="528198"/>
                  <a:pt x="477789" y="-6232"/>
                  <a:pt x="477789" y="55"/>
                </a:cubicBezTo>
                <a:cubicBezTo>
                  <a:pt x="477789" y="6342"/>
                  <a:pt x="0" y="528198"/>
                  <a:pt x="0" y="528198"/>
                </a:cubicBezTo>
                <a:close/>
              </a:path>
            </a:pathLst>
          </a:custGeom>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5" name="Picture 4"/>
          <p:cNvPicPr>
            <a:picLocks noChangeAspect="1"/>
          </p:cNvPicPr>
          <p:nvPr/>
        </p:nvPicPr>
        <p:blipFill>
          <a:blip r:embed="rId2"/>
          <a:stretch>
            <a:fillRect/>
          </a:stretch>
        </p:blipFill>
        <p:spPr>
          <a:xfrm>
            <a:off x="1331640" y="1628800"/>
            <a:ext cx="6324600" cy="2959100"/>
          </a:xfrm>
          <a:prstGeom prst="rect">
            <a:avLst/>
          </a:prstGeom>
        </p:spPr>
      </p:pic>
    </p:spTree>
    <p:extLst>
      <p:ext uri="{BB962C8B-B14F-4D97-AF65-F5344CB8AC3E}">
        <p14:creationId xmlns:p14="http://schemas.microsoft.com/office/powerpoint/2010/main" val="444920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052730"/>
            <a:ext cx="7776864" cy="4978908"/>
          </a:xfrm>
        </p:spPr>
        <p:txBody>
          <a:bodyPr/>
          <a:lstStyle/>
          <a:p>
            <a:r>
              <a:rPr lang="en-US" sz="2400" dirty="0"/>
              <a:t>The ideal operational amplifier can be summed up in two golden rules:</a:t>
            </a:r>
          </a:p>
          <a:p>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457200" indent="-457200">
              <a:buAutoNum type="arabicPeriod"/>
            </a:pPr>
            <a:r>
              <a:rPr lang="en-US" sz="2400" dirty="0"/>
              <a:t>The output attempts to do whatever is necessary to make the voltage difference between the inputs zero</a:t>
            </a:r>
          </a:p>
          <a:p>
            <a:pPr marL="457200" indent="-457200">
              <a:buAutoNum type="arabicPeriod"/>
            </a:pPr>
            <a:r>
              <a:rPr lang="en-US" sz="2400" dirty="0"/>
              <a:t>The input draws no current </a:t>
            </a:r>
          </a:p>
          <a:p>
            <a:pPr marL="0" indent="0">
              <a:buNone/>
            </a:pPr>
            <a:endParaRPr lang="en-US" sz="2400" dirty="0"/>
          </a:p>
        </p:txBody>
      </p:sp>
      <p:sp>
        <p:nvSpPr>
          <p:cNvPr id="22" name="Freeform 21"/>
          <p:cNvSpPr/>
          <p:nvPr/>
        </p:nvSpPr>
        <p:spPr>
          <a:xfrm>
            <a:off x="6236403" y="3181378"/>
            <a:ext cx="477789" cy="528198"/>
          </a:xfrm>
          <a:custGeom>
            <a:avLst/>
            <a:gdLst>
              <a:gd name="connsiteX0" fmla="*/ 0 w 477789"/>
              <a:gd name="connsiteY0" fmla="*/ 528198 h 528198"/>
              <a:gd name="connsiteX1" fmla="*/ 477789 w 477789"/>
              <a:gd name="connsiteY1" fmla="*/ 55 h 528198"/>
              <a:gd name="connsiteX2" fmla="*/ 0 w 477789"/>
              <a:gd name="connsiteY2" fmla="*/ 528198 h 528198"/>
            </a:gdLst>
            <a:ahLst/>
            <a:cxnLst>
              <a:cxn ang="0">
                <a:pos x="connsiteX0" y="connsiteY0"/>
              </a:cxn>
              <a:cxn ang="0">
                <a:pos x="connsiteX1" y="connsiteY1"/>
              </a:cxn>
              <a:cxn ang="0">
                <a:pos x="connsiteX2" y="connsiteY2"/>
              </a:cxn>
            </a:cxnLst>
            <a:rect l="l" t="t" r="r" b="b"/>
            <a:pathLst>
              <a:path w="477789" h="528198">
                <a:moveTo>
                  <a:pt x="0" y="528198"/>
                </a:moveTo>
                <a:cubicBezTo>
                  <a:pt x="0" y="528198"/>
                  <a:pt x="477789" y="-6232"/>
                  <a:pt x="477789" y="55"/>
                </a:cubicBezTo>
                <a:cubicBezTo>
                  <a:pt x="477789" y="6342"/>
                  <a:pt x="0" y="528198"/>
                  <a:pt x="0" y="528198"/>
                </a:cubicBezTo>
                <a:close/>
              </a:path>
            </a:pathLst>
          </a:custGeom>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5" name="Picture 4"/>
          <p:cNvPicPr>
            <a:picLocks noChangeAspect="1"/>
          </p:cNvPicPr>
          <p:nvPr/>
        </p:nvPicPr>
        <p:blipFill>
          <a:blip r:embed="rId2"/>
          <a:stretch>
            <a:fillRect/>
          </a:stretch>
        </p:blipFill>
        <p:spPr>
          <a:xfrm>
            <a:off x="1259632" y="1772816"/>
            <a:ext cx="6324600" cy="2959100"/>
          </a:xfrm>
          <a:prstGeom prst="rect">
            <a:avLst/>
          </a:prstGeom>
        </p:spPr>
      </p:pic>
      <p:sp>
        <p:nvSpPr>
          <p:cNvPr id="6" name="TextBox 5"/>
          <p:cNvSpPr txBox="1"/>
          <p:nvPr/>
        </p:nvSpPr>
        <p:spPr>
          <a:xfrm>
            <a:off x="5364088" y="6381328"/>
            <a:ext cx="2808312" cy="261610"/>
          </a:xfrm>
          <a:prstGeom prst="rect">
            <a:avLst/>
          </a:prstGeom>
          <a:noFill/>
        </p:spPr>
        <p:txBody>
          <a:bodyPr wrap="square" rtlCol="0">
            <a:spAutoFit/>
          </a:bodyPr>
          <a:lstStyle/>
          <a:p>
            <a:r>
              <a:rPr lang="en-GB" sz="1100" dirty="0" err="1">
                <a:solidFill>
                  <a:schemeClr val="bg1">
                    <a:lumMod val="95000"/>
                  </a:schemeClr>
                </a:solidFill>
              </a:rPr>
              <a:t>www.dummies.com</a:t>
            </a:r>
            <a:endParaRPr lang="en-GB" sz="1600" dirty="0">
              <a:solidFill>
                <a:schemeClr val="bg1">
                  <a:lumMod val="95000"/>
                </a:schemeClr>
              </a:solidFill>
            </a:endParaRPr>
          </a:p>
        </p:txBody>
      </p:sp>
    </p:spTree>
    <p:extLst>
      <p:ext uri="{BB962C8B-B14F-4D97-AF65-F5344CB8AC3E}">
        <p14:creationId xmlns:p14="http://schemas.microsoft.com/office/powerpoint/2010/main" val="24842738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052730"/>
            <a:ext cx="7776864" cy="4978908"/>
          </a:xfrm>
        </p:spPr>
        <p:txBody>
          <a:bodyPr/>
          <a:lstStyle/>
          <a:p>
            <a:r>
              <a:rPr lang="en-US" sz="2400" dirty="0"/>
              <a:t>How to build an ECG-amplifier</a:t>
            </a:r>
          </a:p>
          <a:p>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sp>
        <p:nvSpPr>
          <p:cNvPr id="22" name="Freeform 21"/>
          <p:cNvSpPr/>
          <p:nvPr/>
        </p:nvSpPr>
        <p:spPr>
          <a:xfrm>
            <a:off x="6236403" y="3181378"/>
            <a:ext cx="477789" cy="528198"/>
          </a:xfrm>
          <a:custGeom>
            <a:avLst/>
            <a:gdLst>
              <a:gd name="connsiteX0" fmla="*/ 0 w 477789"/>
              <a:gd name="connsiteY0" fmla="*/ 528198 h 528198"/>
              <a:gd name="connsiteX1" fmla="*/ 477789 w 477789"/>
              <a:gd name="connsiteY1" fmla="*/ 55 h 528198"/>
              <a:gd name="connsiteX2" fmla="*/ 0 w 477789"/>
              <a:gd name="connsiteY2" fmla="*/ 528198 h 528198"/>
            </a:gdLst>
            <a:ahLst/>
            <a:cxnLst>
              <a:cxn ang="0">
                <a:pos x="connsiteX0" y="connsiteY0"/>
              </a:cxn>
              <a:cxn ang="0">
                <a:pos x="connsiteX1" y="connsiteY1"/>
              </a:cxn>
              <a:cxn ang="0">
                <a:pos x="connsiteX2" y="connsiteY2"/>
              </a:cxn>
            </a:cxnLst>
            <a:rect l="l" t="t" r="r" b="b"/>
            <a:pathLst>
              <a:path w="477789" h="528198">
                <a:moveTo>
                  <a:pt x="0" y="528198"/>
                </a:moveTo>
                <a:cubicBezTo>
                  <a:pt x="0" y="528198"/>
                  <a:pt x="477789" y="-6232"/>
                  <a:pt x="477789" y="55"/>
                </a:cubicBezTo>
                <a:cubicBezTo>
                  <a:pt x="477789" y="6342"/>
                  <a:pt x="0" y="528198"/>
                  <a:pt x="0" y="528198"/>
                </a:cubicBezTo>
                <a:close/>
              </a:path>
            </a:pathLst>
          </a:custGeom>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8" name="Picture 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691680" y="1772816"/>
            <a:ext cx="5652120" cy="435302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6" name="TekstSylinder 5">
            <a:extLst>
              <a:ext uri="{FF2B5EF4-FFF2-40B4-BE49-F238E27FC236}">
                <a16:creationId xmlns:a16="http://schemas.microsoft.com/office/drawing/2014/main" id="{6500F831-A1FC-5D4F-A0DC-4B5455282CA8}"/>
              </a:ext>
            </a:extLst>
          </p:cNvPr>
          <p:cNvSpPr txBox="1"/>
          <p:nvPr/>
        </p:nvSpPr>
        <p:spPr>
          <a:xfrm>
            <a:off x="3275856" y="1772816"/>
            <a:ext cx="755576" cy="338554"/>
          </a:xfrm>
          <a:prstGeom prst="rect">
            <a:avLst/>
          </a:prstGeom>
          <a:noFill/>
        </p:spPr>
        <p:txBody>
          <a:bodyPr wrap="square" rtlCol="0">
            <a:spAutoFit/>
          </a:bodyPr>
          <a:lstStyle/>
          <a:p>
            <a:r>
              <a:rPr lang="nb-NO" sz="1600" dirty="0"/>
              <a:t>V</a:t>
            </a:r>
            <a:r>
              <a:rPr lang="nb-NO" sz="1600" baseline="-25000" dirty="0"/>
              <a:t>AA</a:t>
            </a:r>
            <a:endParaRPr lang="nb-NO" sz="1600" dirty="0"/>
          </a:p>
        </p:txBody>
      </p:sp>
      <p:sp>
        <p:nvSpPr>
          <p:cNvPr id="10" name="TekstSylinder 9">
            <a:extLst>
              <a:ext uri="{FF2B5EF4-FFF2-40B4-BE49-F238E27FC236}">
                <a16:creationId xmlns:a16="http://schemas.microsoft.com/office/drawing/2014/main" id="{0FC268B9-001F-2945-93EA-332A910CC5D0}"/>
              </a:ext>
            </a:extLst>
          </p:cNvPr>
          <p:cNvSpPr txBox="1"/>
          <p:nvPr/>
        </p:nvSpPr>
        <p:spPr>
          <a:xfrm>
            <a:off x="3255761" y="4408077"/>
            <a:ext cx="755576" cy="338554"/>
          </a:xfrm>
          <a:prstGeom prst="rect">
            <a:avLst/>
          </a:prstGeom>
          <a:noFill/>
        </p:spPr>
        <p:txBody>
          <a:bodyPr wrap="square" rtlCol="0">
            <a:spAutoFit/>
          </a:bodyPr>
          <a:lstStyle/>
          <a:p>
            <a:r>
              <a:rPr lang="nb-NO" sz="1600" dirty="0"/>
              <a:t>V</a:t>
            </a:r>
            <a:r>
              <a:rPr lang="nb-NO" sz="1600" baseline="-25000" dirty="0"/>
              <a:t>BB</a:t>
            </a:r>
            <a:endParaRPr lang="nb-NO" sz="1600" dirty="0"/>
          </a:p>
        </p:txBody>
      </p:sp>
    </p:spTree>
    <p:extLst>
      <p:ext uri="{BB962C8B-B14F-4D97-AF65-F5344CB8AC3E}">
        <p14:creationId xmlns:p14="http://schemas.microsoft.com/office/powerpoint/2010/main" val="12044889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052730"/>
            <a:ext cx="7776864" cy="4978908"/>
          </a:xfrm>
        </p:spPr>
        <p:txBody>
          <a:bodyPr/>
          <a:lstStyle/>
          <a:p>
            <a:r>
              <a:rPr lang="en-US" sz="2400" b="1" i="1" dirty="0"/>
              <a:t>Driven right leg </a:t>
            </a:r>
            <a:r>
              <a:rPr lang="en-US" sz="2400" dirty="0"/>
              <a:t>is the practical solution</a:t>
            </a:r>
          </a:p>
          <a:p>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sp>
        <p:nvSpPr>
          <p:cNvPr id="22" name="Freeform 21"/>
          <p:cNvSpPr/>
          <p:nvPr/>
        </p:nvSpPr>
        <p:spPr>
          <a:xfrm>
            <a:off x="6236403" y="3181378"/>
            <a:ext cx="477789" cy="528198"/>
          </a:xfrm>
          <a:custGeom>
            <a:avLst/>
            <a:gdLst>
              <a:gd name="connsiteX0" fmla="*/ 0 w 477789"/>
              <a:gd name="connsiteY0" fmla="*/ 528198 h 528198"/>
              <a:gd name="connsiteX1" fmla="*/ 477789 w 477789"/>
              <a:gd name="connsiteY1" fmla="*/ 55 h 528198"/>
              <a:gd name="connsiteX2" fmla="*/ 0 w 477789"/>
              <a:gd name="connsiteY2" fmla="*/ 528198 h 528198"/>
            </a:gdLst>
            <a:ahLst/>
            <a:cxnLst>
              <a:cxn ang="0">
                <a:pos x="connsiteX0" y="connsiteY0"/>
              </a:cxn>
              <a:cxn ang="0">
                <a:pos x="connsiteX1" y="connsiteY1"/>
              </a:cxn>
              <a:cxn ang="0">
                <a:pos x="connsiteX2" y="connsiteY2"/>
              </a:cxn>
            </a:cxnLst>
            <a:rect l="l" t="t" r="r" b="b"/>
            <a:pathLst>
              <a:path w="477789" h="528198">
                <a:moveTo>
                  <a:pt x="0" y="528198"/>
                </a:moveTo>
                <a:cubicBezTo>
                  <a:pt x="0" y="528198"/>
                  <a:pt x="477789" y="-6232"/>
                  <a:pt x="477789" y="55"/>
                </a:cubicBezTo>
                <a:cubicBezTo>
                  <a:pt x="477789" y="6342"/>
                  <a:pt x="0" y="528198"/>
                  <a:pt x="0" y="528198"/>
                </a:cubicBezTo>
                <a:close/>
              </a:path>
            </a:pathLst>
          </a:custGeom>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8" name="Picture 1"/>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835696" y="1576080"/>
            <a:ext cx="6624538" cy="4578952"/>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3455698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5">
            <a:extLst>
              <a:ext uri="{FF2B5EF4-FFF2-40B4-BE49-F238E27FC236}">
                <a16:creationId xmlns:a16="http://schemas.microsoft.com/office/drawing/2014/main" id="{957A4FAF-A9AE-C048-82EA-69E9C129C2BA}"/>
              </a:ext>
            </a:extLst>
          </p:cNvPr>
          <p:cNvSpPr>
            <a:spLocks noGrp="1"/>
          </p:cNvSpPr>
          <p:nvPr>
            <p:ph type="ctrTitle" sz="quarter"/>
          </p:nvPr>
        </p:nvSpPr>
        <p:spPr>
          <a:xfrm>
            <a:off x="1295400" y="1463675"/>
            <a:ext cx="6934200" cy="2025650"/>
          </a:xfrm>
        </p:spPr>
        <p:txBody>
          <a:bodyPr/>
          <a:lstStyle/>
          <a:p>
            <a:pPr eaLnBrk="1" hangingPunct="1"/>
            <a:r>
              <a:rPr lang="nb-NO" altLang="nb-NO" sz="7200"/>
              <a:t>FYS</a:t>
            </a:r>
            <a:r>
              <a:rPr lang="nb-NO" altLang="nb-NO" sz="6600"/>
              <a:t> </a:t>
            </a:r>
            <a:r>
              <a:rPr lang="nb-NO" altLang="nb-NO" sz="7200"/>
              <a:t>4250</a:t>
            </a:r>
          </a:p>
        </p:txBody>
      </p:sp>
      <p:sp>
        <p:nvSpPr>
          <p:cNvPr id="31746" name="Subtitle 6">
            <a:extLst>
              <a:ext uri="{FF2B5EF4-FFF2-40B4-BE49-F238E27FC236}">
                <a16:creationId xmlns:a16="http://schemas.microsoft.com/office/drawing/2014/main" id="{4E2E771D-3313-C04C-908D-A8EA46A0AA5E}"/>
              </a:ext>
            </a:extLst>
          </p:cNvPr>
          <p:cNvSpPr>
            <a:spLocks noGrp="1"/>
          </p:cNvSpPr>
          <p:nvPr>
            <p:ph type="subTitle" sz="quarter" idx="1"/>
          </p:nvPr>
        </p:nvSpPr>
        <p:spPr>
          <a:xfrm>
            <a:off x="1295400" y="3379788"/>
            <a:ext cx="7315200" cy="1089025"/>
          </a:xfrm>
        </p:spPr>
        <p:txBody>
          <a:bodyPr/>
          <a:lstStyle/>
          <a:p>
            <a:pPr eaLnBrk="1" hangingPunct="1"/>
            <a:r>
              <a:rPr lang="nb-NO" altLang="nb-NO" sz="4400">
                <a:latin typeface="Arial" panose="020B0604020202020204" pitchFamily="34" charset="0"/>
                <a:cs typeface="Arial" panose="020B0604020202020204" pitchFamily="34" charset="0"/>
              </a:rPr>
              <a:t>Lecture</a:t>
            </a:r>
            <a:r>
              <a:rPr lang="nb-NO" altLang="nb-NO" sz="3600">
                <a:latin typeface="Arial" panose="020B0604020202020204" pitchFamily="34" charset="0"/>
                <a:cs typeface="Arial" panose="020B0604020202020204" pitchFamily="34" charset="0"/>
              </a:rPr>
              <a:t> 3 Highlights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agital dorsal planes directions.jpg"/>
          <p:cNvPicPr>
            <a:picLocks noChangeAspect="1"/>
          </p:cNvPicPr>
          <p:nvPr/>
        </p:nvPicPr>
        <p:blipFill rotWithShape="1">
          <a:blip r:embed="rId3">
            <a:extLst>
              <a:ext uri="{28A0092B-C50C-407E-A947-70E740481C1C}">
                <a14:useLocalDpi xmlns:a14="http://schemas.microsoft.com/office/drawing/2010/main" val="0"/>
              </a:ext>
            </a:extLst>
          </a:blip>
          <a:srcRect l="57202" t="6400" r="7184" b="46647"/>
          <a:stretch/>
        </p:blipFill>
        <p:spPr>
          <a:xfrm>
            <a:off x="815354" y="1716832"/>
            <a:ext cx="4392488" cy="4087685"/>
          </a:xfrm>
          <a:prstGeom prst="rect">
            <a:avLst/>
          </a:prstGeom>
        </p:spPr>
      </p:pic>
      <p:pic>
        <p:nvPicPr>
          <p:cNvPr id="3" name="Bilde 2"/>
          <p:cNvPicPr>
            <a:picLocks noChangeAspect="1"/>
          </p:cNvPicPr>
          <p:nvPr/>
        </p:nvPicPr>
        <p:blipFill>
          <a:blip r:embed="rId4"/>
          <a:stretch>
            <a:fillRect/>
          </a:stretch>
        </p:blipFill>
        <p:spPr>
          <a:xfrm>
            <a:off x="4427984" y="1730225"/>
            <a:ext cx="3656441" cy="4725144"/>
          </a:xfrm>
          <a:prstGeom prst="rect">
            <a:avLst/>
          </a:prstGeom>
        </p:spPr>
      </p:pic>
      <p:sp>
        <p:nvSpPr>
          <p:cNvPr id="9" name="Rectangle 7"/>
          <p:cNvSpPr/>
          <p:nvPr/>
        </p:nvSpPr>
        <p:spPr>
          <a:xfrm>
            <a:off x="3563888" y="6468762"/>
            <a:ext cx="5260158" cy="461665"/>
          </a:xfrm>
          <a:prstGeom prst="rect">
            <a:avLst/>
          </a:prstGeom>
        </p:spPr>
        <p:txBody>
          <a:bodyPr wrap="square">
            <a:spAutoFit/>
          </a:bodyPr>
          <a:lstStyle/>
          <a:p>
            <a:r>
              <a:rPr lang="en-GB" sz="1200" dirty="0">
                <a:solidFill>
                  <a:schemeClr val="bg1">
                    <a:lumMod val="85000"/>
                  </a:schemeClr>
                </a:solidFill>
              </a:rPr>
              <a:t>https://</a:t>
            </a:r>
            <a:r>
              <a:rPr lang="mr-IN" sz="1200" dirty="0">
                <a:solidFill>
                  <a:schemeClr val="bg1">
                    <a:lumMod val="85000"/>
                  </a:schemeClr>
                </a:solidFill>
              </a:rPr>
              <a:t> </a:t>
            </a:r>
            <a:r>
              <a:rPr lang="mr-IN" sz="1200" dirty="0" err="1">
                <a:solidFill>
                  <a:schemeClr val="bg1">
                    <a:lumMod val="85000"/>
                  </a:schemeClr>
                </a:solidFill>
              </a:rPr>
              <a:t>https</a:t>
            </a:r>
            <a:r>
              <a:rPr lang="mr-IN" sz="1200" dirty="0">
                <a:solidFill>
                  <a:schemeClr val="bg1">
                    <a:lumMod val="85000"/>
                  </a:schemeClr>
                </a:solidFill>
              </a:rPr>
              <a:t>://</a:t>
            </a:r>
            <a:r>
              <a:rPr lang="mr-IN" sz="1200" dirty="0" err="1">
                <a:solidFill>
                  <a:schemeClr val="bg1">
                    <a:lumMod val="85000"/>
                  </a:schemeClr>
                </a:solidFill>
              </a:rPr>
              <a:t>no.pinterest.com</a:t>
            </a:r>
            <a:r>
              <a:rPr lang="mr-IN" sz="1200" dirty="0">
                <a:solidFill>
                  <a:schemeClr val="bg1">
                    <a:lumMod val="85000"/>
                  </a:schemeClr>
                </a:solidFill>
              </a:rPr>
              <a:t>/</a:t>
            </a:r>
            <a:r>
              <a:rPr lang="mr-IN" sz="1200" dirty="0" err="1">
                <a:solidFill>
                  <a:schemeClr val="bg1">
                    <a:lumMod val="85000"/>
                  </a:schemeClr>
                </a:solidFill>
              </a:rPr>
              <a:t>pin</a:t>
            </a:r>
            <a:r>
              <a:rPr lang="mr-IN" sz="1200" dirty="0">
                <a:solidFill>
                  <a:schemeClr val="bg1">
                    <a:lumMod val="85000"/>
                  </a:schemeClr>
                </a:solidFill>
              </a:rPr>
              <a:t>/537546905501628162/ </a:t>
            </a:r>
            <a:r>
              <a:rPr lang="en-GB" sz="1200" dirty="0">
                <a:solidFill>
                  <a:schemeClr val="bg1">
                    <a:lumMod val="85000"/>
                  </a:schemeClr>
                </a:solidFill>
              </a:rPr>
              <a:t>-sagittal-plane-anatomy-and-</a:t>
            </a:r>
            <a:r>
              <a:rPr lang="en-GB" sz="1200" dirty="0" err="1">
                <a:solidFill>
                  <a:schemeClr val="bg1">
                    <a:lumMod val="85000"/>
                  </a:schemeClr>
                </a:solidFill>
              </a:rPr>
              <a:t>physiology.jpg</a:t>
            </a:r>
            <a:endParaRPr lang="en-GB" dirty="0">
              <a:solidFill>
                <a:schemeClr val="bg1">
                  <a:lumMod val="85000"/>
                </a:schemeClr>
              </a:solidFill>
            </a:endParaRPr>
          </a:p>
        </p:txBody>
      </p:sp>
    </p:spTree>
    <p:extLst>
      <p:ext uri="{BB962C8B-B14F-4D97-AF65-F5344CB8AC3E}">
        <p14:creationId xmlns:p14="http://schemas.microsoft.com/office/powerpoint/2010/main" val="18835910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484784"/>
            <a:ext cx="7696200" cy="4114800"/>
          </a:xfrm>
        </p:spPr>
        <p:txBody>
          <a:bodyPr/>
          <a:lstStyle/>
          <a:p>
            <a:r>
              <a:rPr lang="en-US" sz="2400" dirty="0"/>
              <a:t>First of all, a short repetition of the circulatory system </a:t>
            </a:r>
          </a:p>
        </p:txBody>
      </p:sp>
      <p:pic>
        <p:nvPicPr>
          <p:cNvPr id="1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2132856"/>
            <a:ext cx="3654266" cy="450912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5240434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836712"/>
            <a:ext cx="7696200" cy="4114800"/>
          </a:xfrm>
        </p:spPr>
        <p:txBody>
          <a:bodyPr/>
          <a:lstStyle/>
          <a:p>
            <a:r>
              <a:rPr lang="en-US" sz="2000" dirty="0"/>
              <a:t>Typical pressures, 1kPa = 7,5 mmHg</a:t>
            </a:r>
          </a:p>
        </p:txBody>
      </p:sp>
      <p:pic>
        <p:nvPicPr>
          <p:cNvPr id="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0280" y="1124744"/>
            <a:ext cx="6816232" cy="540060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8330920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2161" y="1124744"/>
            <a:ext cx="5926183" cy="516982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3" name="Content Placeholder 2"/>
          <p:cNvSpPr>
            <a:spLocks noGrp="1"/>
          </p:cNvSpPr>
          <p:nvPr>
            <p:ph idx="1"/>
          </p:nvPr>
        </p:nvSpPr>
        <p:spPr>
          <a:xfrm>
            <a:off x="971600" y="1484784"/>
            <a:ext cx="7696200" cy="4114800"/>
          </a:xfrm>
        </p:spPr>
        <p:txBody>
          <a:bodyPr/>
          <a:lstStyle/>
          <a:p>
            <a:r>
              <a:rPr lang="en-US" sz="2400" dirty="0"/>
              <a:t>Extra-vascular pressure sensor</a:t>
            </a:r>
          </a:p>
        </p:txBody>
      </p:sp>
      <p:sp>
        <p:nvSpPr>
          <p:cNvPr id="7" name="Rectangle 6"/>
          <p:cNvSpPr/>
          <p:nvPr/>
        </p:nvSpPr>
        <p:spPr>
          <a:xfrm>
            <a:off x="4283968" y="6165304"/>
            <a:ext cx="4572000" cy="276999"/>
          </a:xfrm>
          <a:prstGeom prst="rect">
            <a:avLst/>
          </a:prstGeom>
        </p:spPr>
        <p:txBody>
          <a:bodyPr>
            <a:spAutoFit/>
          </a:bodyPr>
          <a:lstStyle/>
          <a:p>
            <a:r>
              <a:rPr lang="en-GB" sz="1200" dirty="0" err="1">
                <a:solidFill>
                  <a:schemeClr val="bg1">
                    <a:lumMod val="85000"/>
                  </a:schemeClr>
                </a:solidFill>
              </a:rPr>
              <a:t>www.Thatsfit.com</a:t>
            </a:r>
            <a:endParaRPr lang="en-GB" dirty="0">
              <a:solidFill>
                <a:schemeClr val="bg1">
                  <a:lumMod val="85000"/>
                </a:schemeClr>
              </a:solidFill>
            </a:endParaRPr>
          </a:p>
        </p:txBody>
      </p:sp>
      <p:sp>
        <p:nvSpPr>
          <p:cNvPr id="4" name="TekstSylinder 3"/>
          <p:cNvSpPr txBox="1"/>
          <p:nvPr/>
        </p:nvSpPr>
        <p:spPr>
          <a:xfrm>
            <a:off x="3523556" y="2627784"/>
            <a:ext cx="2592288" cy="584775"/>
          </a:xfrm>
          <a:prstGeom prst="rect">
            <a:avLst/>
          </a:prstGeom>
          <a:noFill/>
        </p:spPr>
        <p:txBody>
          <a:bodyPr wrap="square" rtlCol="0">
            <a:spAutoFit/>
          </a:bodyPr>
          <a:lstStyle/>
          <a:p>
            <a:r>
              <a:rPr lang="nb-NO" sz="1600" dirty="0"/>
              <a:t>Relative </a:t>
            </a:r>
            <a:r>
              <a:rPr lang="nb-NO" sz="1600" dirty="0" err="1"/>
              <a:t>pressure</a:t>
            </a:r>
            <a:r>
              <a:rPr lang="nb-NO" sz="1600" dirty="0"/>
              <a:t> or </a:t>
            </a:r>
            <a:r>
              <a:rPr lang="nb-NO" sz="1600" dirty="0" err="1"/>
              <a:t>absolute</a:t>
            </a:r>
            <a:r>
              <a:rPr lang="nb-NO" sz="1600" dirty="0"/>
              <a:t> </a:t>
            </a:r>
            <a:r>
              <a:rPr lang="nb-NO" sz="1600" dirty="0" err="1"/>
              <a:t>pressure</a:t>
            </a:r>
            <a:r>
              <a:rPr lang="nb-NO" sz="1600" dirty="0"/>
              <a:t>?</a:t>
            </a:r>
          </a:p>
        </p:txBody>
      </p:sp>
      <p:sp>
        <p:nvSpPr>
          <p:cNvPr id="5" name="TekstSylinder 4"/>
          <p:cNvSpPr txBox="1"/>
          <p:nvPr/>
        </p:nvSpPr>
        <p:spPr>
          <a:xfrm>
            <a:off x="2640898" y="776109"/>
            <a:ext cx="2581156" cy="461665"/>
          </a:xfrm>
          <a:prstGeom prst="rect">
            <a:avLst/>
          </a:prstGeom>
          <a:noFill/>
        </p:spPr>
        <p:txBody>
          <a:bodyPr wrap="none" rtlCol="0">
            <a:spAutoFit/>
          </a:bodyPr>
          <a:lstStyle/>
          <a:p>
            <a:r>
              <a:rPr lang="nb-NO" sz="2400" dirty="0"/>
              <a:t>Invasive </a:t>
            </a:r>
            <a:r>
              <a:rPr lang="nb-NO" sz="2400" dirty="0" err="1"/>
              <a:t>methods</a:t>
            </a:r>
            <a:endParaRPr lang="nb-NO" sz="2400" dirty="0"/>
          </a:p>
        </p:txBody>
      </p:sp>
    </p:spTree>
    <p:extLst>
      <p:ext uri="{BB962C8B-B14F-4D97-AF65-F5344CB8AC3E}">
        <p14:creationId xmlns:p14="http://schemas.microsoft.com/office/powerpoint/2010/main" val="7779790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283968" y="6165304"/>
            <a:ext cx="4572000" cy="276999"/>
          </a:xfrm>
          <a:prstGeom prst="rect">
            <a:avLst/>
          </a:prstGeom>
        </p:spPr>
        <p:txBody>
          <a:bodyPr>
            <a:spAutoFit/>
          </a:bodyPr>
          <a:lstStyle/>
          <a:p>
            <a:r>
              <a:rPr lang="en-GB" sz="1200" dirty="0" err="1">
                <a:solidFill>
                  <a:schemeClr val="bg1">
                    <a:lumMod val="85000"/>
                  </a:schemeClr>
                </a:solidFill>
              </a:rPr>
              <a:t>www.Thatsfit.com</a:t>
            </a:r>
            <a:endParaRPr lang="en-GB" dirty="0">
              <a:solidFill>
                <a:schemeClr val="bg1">
                  <a:lumMod val="85000"/>
                </a:schemeClr>
              </a:solidFill>
            </a:endParaRPr>
          </a:p>
        </p:txBody>
      </p:sp>
      <p:pic>
        <p:nvPicPr>
          <p:cNvPr id="10"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958416"/>
            <a:ext cx="4917149" cy="494116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8" name="Bilde 7">
            <a:extLst>
              <a:ext uri="{FF2B5EF4-FFF2-40B4-BE49-F238E27FC236}">
                <a16:creationId xmlns:a16="http://schemas.microsoft.com/office/drawing/2014/main" id="{94FB8536-ABB9-434D-8DD4-ADE57BC9F870}"/>
              </a:ext>
            </a:extLst>
          </p:cNvPr>
          <p:cNvPicPr>
            <a:picLocks noChangeAspect="1"/>
          </p:cNvPicPr>
          <p:nvPr/>
        </p:nvPicPr>
        <p:blipFill>
          <a:blip r:embed="rId3"/>
          <a:stretch>
            <a:fillRect/>
          </a:stretch>
        </p:blipFill>
        <p:spPr>
          <a:xfrm>
            <a:off x="313603" y="972728"/>
            <a:ext cx="4192605" cy="2672296"/>
          </a:xfrm>
          <a:prstGeom prst="rect">
            <a:avLst/>
          </a:prstGeom>
        </p:spPr>
      </p:pic>
    </p:spTree>
    <p:extLst>
      <p:ext uri="{BB962C8B-B14F-4D97-AF65-F5344CB8AC3E}">
        <p14:creationId xmlns:p14="http://schemas.microsoft.com/office/powerpoint/2010/main" val="23330783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484784"/>
            <a:ext cx="7696200" cy="4114800"/>
          </a:xfrm>
        </p:spPr>
        <p:txBody>
          <a:bodyPr/>
          <a:lstStyle/>
          <a:p>
            <a:r>
              <a:rPr lang="en-US" sz="2400" dirty="0"/>
              <a:t>Extra-vascular pressure sensor</a:t>
            </a:r>
          </a:p>
        </p:txBody>
      </p:sp>
      <p:pic>
        <p:nvPicPr>
          <p:cNvPr id="4" name="Picture 3" descr="Sp3849313082212120.jpg"/>
          <p:cNvPicPr>
            <a:picLocks noChangeAspect="1"/>
          </p:cNvPicPr>
          <p:nvPr/>
        </p:nvPicPr>
        <p:blipFill rotWithShape="1">
          <a:blip r:embed="rId3">
            <a:extLst>
              <a:ext uri="{28A0092B-C50C-407E-A947-70E740481C1C}">
                <a14:useLocalDpi xmlns:a14="http://schemas.microsoft.com/office/drawing/2010/main" val="0"/>
              </a:ext>
            </a:extLst>
          </a:blip>
          <a:srcRect l="20982" t="56370" r="20302" b="18306"/>
          <a:stretch/>
        </p:blipFill>
        <p:spPr>
          <a:xfrm rot="10980578">
            <a:off x="1224030" y="2161157"/>
            <a:ext cx="7074509" cy="4315699"/>
          </a:xfrm>
          <a:prstGeom prst="rect">
            <a:avLst/>
          </a:prstGeom>
        </p:spPr>
      </p:pic>
      <p:sp>
        <p:nvSpPr>
          <p:cNvPr id="5" name="TextBox 4"/>
          <p:cNvSpPr txBox="1"/>
          <p:nvPr/>
        </p:nvSpPr>
        <p:spPr>
          <a:xfrm>
            <a:off x="6376107" y="2579385"/>
            <a:ext cx="1638890" cy="400110"/>
          </a:xfrm>
          <a:prstGeom prst="rect">
            <a:avLst/>
          </a:prstGeom>
          <a:noFill/>
        </p:spPr>
        <p:txBody>
          <a:bodyPr wrap="none" rtlCol="0">
            <a:spAutoFit/>
          </a:bodyPr>
          <a:lstStyle/>
          <a:p>
            <a:r>
              <a:rPr lang="en-GB" dirty="0"/>
              <a:t>Strain-gages</a:t>
            </a:r>
          </a:p>
        </p:txBody>
      </p:sp>
      <p:sp>
        <p:nvSpPr>
          <p:cNvPr id="7" name="TekstSylinder 6"/>
          <p:cNvSpPr txBox="1"/>
          <p:nvPr/>
        </p:nvSpPr>
        <p:spPr>
          <a:xfrm>
            <a:off x="5815737" y="3717032"/>
            <a:ext cx="2852063" cy="830997"/>
          </a:xfrm>
          <a:prstGeom prst="rect">
            <a:avLst/>
          </a:prstGeom>
          <a:noFill/>
        </p:spPr>
        <p:txBody>
          <a:bodyPr wrap="none" rtlCol="0">
            <a:spAutoFit/>
          </a:bodyPr>
          <a:lstStyle/>
          <a:p>
            <a:r>
              <a:rPr lang="nb-NO" sz="1600" dirty="0" err="1"/>
              <a:t>Wheatstone</a:t>
            </a:r>
            <a:r>
              <a:rPr lang="nb-NO" sz="1600" dirty="0"/>
              <a:t> bridge, </a:t>
            </a:r>
            <a:r>
              <a:rPr lang="nb-NO" sz="1600" dirty="0" err="1"/>
              <a:t>balanced</a:t>
            </a:r>
            <a:endParaRPr lang="nb-NO" sz="1600" dirty="0"/>
          </a:p>
          <a:p>
            <a:r>
              <a:rPr lang="nb-NO" sz="1600" dirty="0"/>
              <a:t>Four times </a:t>
            </a:r>
            <a:r>
              <a:rPr lang="nb-NO" sz="1600" dirty="0" err="1"/>
              <a:t>amplification</a:t>
            </a:r>
            <a:endParaRPr lang="nb-NO" sz="1600" dirty="0"/>
          </a:p>
          <a:p>
            <a:r>
              <a:rPr lang="nb-NO" sz="1600" dirty="0" err="1"/>
              <a:t>Temperature</a:t>
            </a:r>
            <a:r>
              <a:rPr lang="nb-NO" sz="1600" dirty="0"/>
              <a:t> </a:t>
            </a:r>
            <a:r>
              <a:rPr lang="nb-NO" sz="1600" dirty="0" err="1"/>
              <a:t>compensation</a:t>
            </a:r>
            <a:endParaRPr lang="nb-NO" sz="1600" dirty="0"/>
          </a:p>
        </p:txBody>
      </p:sp>
      <p:sp>
        <p:nvSpPr>
          <p:cNvPr id="8" name="TekstSylinder 7"/>
          <p:cNvSpPr txBox="1"/>
          <p:nvPr/>
        </p:nvSpPr>
        <p:spPr>
          <a:xfrm>
            <a:off x="6084168" y="5085184"/>
            <a:ext cx="2583632" cy="584775"/>
          </a:xfrm>
          <a:prstGeom prst="rect">
            <a:avLst/>
          </a:prstGeom>
          <a:noFill/>
        </p:spPr>
        <p:txBody>
          <a:bodyPr wrap="square" rtlCol="0">
            <a:spAutoFit/>
          </a:bodyPr>
          <a:lstStyle/>
          <a:p>
            <a:r>
              <a:rPr lang="nb-NO" sz="1600" dirty="0" err="1"/>
              <a:t>When</a:t>
            </a:r>
            <a:r>
              <a:rPr lang="nb-NO" sz="1600" dirty="0"/>
              <a:t> </a:t>
            </a:r>
            <a:r>
              <a:rPr lang="nb-NO" sz="1600" dirty="0" err="1"/>
              <a:t>balanced</a:t>
            </a:r>
            <a:r>
              <a:rPr lang="nb-NO" sz="1600" dirty="0"/>
              <a:t>, R2/R1 = R3/R4</a:t>
            </a:r>
          </a:p>
        </p:txBody>
      </p:sp>
    </p:spTree>
    <p:extLst>
      <p:ext uri="{BB962C8B-B14F-4D97-AF65-F5344CB8AC3E}">
        <p14:creationId xmlns:p14="http://schemas.microsoft.com/office/powerpoint/2010/main" val="5468022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124744"/>
            <a:ext cx="7696200" cy="4114800"/>
          </a:xfrm>
        </p:spPr>
        <p:txBody>
          <a:bodyPr/>
          <a:lstStyle/>
          <a:p>
            <a:r>
              <a:rPr lang="en-US" sz="2400" dirty="0"/>
              <a:t>Intra-vascular pressure sensor</a:t>
            </a:r>
          </a:p>
        </p:txBody>
      </p:sp>
      <p:pic>
        <p:nvPicPr>
          <p:cNvPr id="6"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2546" y="1628800"/>
            <a:ext cx="5367380" cy="519745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8" name="TekstSylinder 7"/>
          <p:cNvSpPr txBox="1"/>
          <p:nvPr/>
        </p:nvSpPr>
        <p:spPr>
          <a:xfrm>
            <a:off x="4336236" y="2889756"/>
            <a:ext cx="2592288" cy="584775"/>
          </a:xfrm>
          <a:prstGeom prst="rect">
            <a:avLst/>
          </a:prstGeom>
          <a:noFill/>
        </p:spPr>
        <p:txBody>
          <a:bodyPr wrap="square" rtlCol="0">
            <a:spAutoFit/>
          </a:bodyPr>
          <a:lstStyle/>
          <a:p>
            <a:r>
              <a:rPr lang="nb-NO" sz="1600" dirty="0"/>
              <a:t>Relative </a:t>
            </a:r>
            <a:r>
              <a:rPr lang="nb-NO" sz="1600" dirty="0" err="1"/>
              <a:t>pressure</a:t>
            </a:r>
            <a:r>
              <a:rPr lang="nb-NO" sz="1600" dirty="0"/>
              <a:t> or </a:t>
            </a:r>
            <a:r>
              <a:rPr lang="nb-NO" sz="1600" dirty="0" err="1"/>
              <a:t>absolute</a:t>
            </a:r>
            <a:r>
              <a:rPr lang="nb-NO" sz="1600" dirty="0"/>
              <a:t> </a:t>
            </a:r>
            <a:r>
              <a:rPr lang="nb-NO" sz="1600" dirty="0" err="1"/>
              <a:t>pressure</a:t>
            </a:r>
            <a:r>
              <a:rPr lang="nb-NO" sz="1600" dirty="0"/>
              <a:t>?</a:t>
            </a:r>
          </a:p>
        </p:txBody>
      </p:sp>
    </p:spTree>
    <p:extLst>
      <p:ext uri="{BB962C8B-B14F-4D97-AF65-F5344CB8AC3E}">
        <p14:creationId xmlns:p14="http://schemas.microsoft.com/office/powerpoint/2010/main" val="962934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402432"/>
            <a:ext cx="7696200" cy="4114800"/>
          </a:xfrm>
        </p:spPr>
        <p:txBody>
          <a:bodyPr/>
          <a:lstStyle/>
          <a:p>
            <a:r>
              <a:rPr lang="en-US" sz="2000" dirty="0"/>
              <a:t>Measuring transient step-response for describing the systems characteristics</a:t>
            </a: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132856"/>
            <a:ext cx="7036684" cy="442236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3104974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916832"/>
            <a:ext cx="6770269" cy="4437112"/>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3" name="Content Placeholder 2"/>
          <p:cNvSpPr>
            <a:spLocks noGrp="1"/>
          </p:cNvSpPr>
          <p:nvPr>
            <p:ph idx="1"/>
          </p:nvPr>
        </p:nvSpPr>
        <p:spPr>
          <a:xfrm>
            <a:off x="971600" y="1402432"/>
            <a:ext cx="7696200" cy="4114800"/>
          </a:xfrm>
        </p:spPr>
        <p:txBody>
          <a:bodyPr/>
          <a:lstStyle/>
          <a:p>
            <a:r>
              <a:rPr lang="en-US" sz="2000" dirty="0"/>
              <a:t>Frequency response </a:t>
            </a:r>
            <a:r>
              <a:rPr lang="en-US" sz="2000" dirty="0" err="1"/>
              <a:t>testsystem</a:t>
            </a:r>
            <a:r>
              <a:rPr lang="en-US" sz="2000" dirty="0"/>
              <a:t>, sine wave</a:t>
            </a:r>
          </a:p>
        </p:txBody>
      </p:sp>
    </p:spTree>
    <p:extLst>
      <p:ext uri="{BB962C8B-B14F-4D97-AF65-F5344CB8AC3E}">
        <p14:creationId xmlns:p14="http://schemas.microsoft.com/office/powerpoint/2010/main" val="13475968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3068960"/>
            <a:ext cx="7696200" cy="2448272"/>
          </a:xfrm>
        </p:spPr>
        <p:txBody>
          <a:bodyPr/>
          <a:lstStyle/>
          <a:p>
            <a:pPr marL="0" indent="0" algn="ctr">
              <a:buNone/>
            </a:pPr>
            <a:r>
              <a:rPr lang="en-US" sz="4400" dirty="0"/>
              <a:t>Non-invasive methods</a:t>
            </a:r>
          </a:p>
        </p:txBody>
      </p:sp>
    </p:spTree>
    <p:extLst>
      <p:ext uri="{BB962C8B-B14F-4D97-AF65-F5344CB8AC3E}">
        <p14:creationId xmlns:p14="http://schemas.microsoft.com/office/powerpoint/2010/main" val="17569490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Wrist</a:t>
            </a:r>
            <a:r>
              <a:rPr lang="nb-NO" dirty="0"/>
              <a:t> </a:t>
            </a:r>
            <a:r>
              <a:rPr lang="nb-NO" dirty="0" err="1"/>
              <a:t>blood</a:t>
            </a:r>
            <a:r>
              <a:rPr lang="nb-NO" dirty="0"/>
              <a:t> </a:t>
            </a:r>
            <a:r>
              <a:rPr lang="nb-NO" dirty="0" err="1"/>
              <a:t>pressure</a:t>
            </a:r>
            <a:r>
              <a:rPr lang="nb-NO" dirty="0"/>
              <a:t> monitors</a:t>
            </a:r>
          </a:p>
        </p:txBody>
      </p:sp>
      <p:pic>
        <p:nvPicPr>
          <p:cNvPr id="4" name="Bilde 3"/>
          <p:cNvPicPr>
            <a:picLocks noChangeAspect="1"/>
          </p:cNvPicPr>
          <p:nvPr/>
        </p:nvPicPr>
        <p:blipFill>
          <a:blip r:embed="rId3"/>
          <a:stretch>
            <a:fillRect/>
          </a:stretch>
        </p:blipFill>
        <p:spPr>
          <a:xfrm>
            <a:off x="2483768" y="1981200"/>
            <a:ext cx="6508631" cy="3657181"/>
          </a:xfrm>
          <a:prstGeom prst="rect">
            <a:avLst/>
          </a:prstGeom>
        </p:spPr>
      </p:pic>
      <p:sp>
        <p:nvSpPr>
          <p:cNvPr id="5" name="Rektangel 4"/>
          <p:cNvSpPr/>
          <p:nvPr/>
        </p:nvSpPr>
        <p:spPr>
          <a:xfrm>
            <a:off x="1259632" y="6043505"/>
            <a:ext cx="7427168" cy="338554"/>
          </a:xfrm>
          <a:prstGeom prst="rect">
            <a:avLst/>
          </a:prstGeom>
        </p:spPr>
        <p:txBody>
          <a:bodyPr wrap="square">
            <a:spAutoFit/>
          </a:bodyPr>
          <a:lstStyle/>
          <a:p>
            <a:r>
              <a:rPr lang="nb-NO" sz="1600" dirty="0" err="1"/>
              <a:t>https</a:t>
            </a:r>
            <a:r>
              <a:rPr lang="nb-NO" sz="1600" dirty="0"/>
              <a:t>://</a:t>
            </a:r>
            <a:r>
              <a:rPr lang="nb-NO" sz="1600" dirty="0" err="1"/>
              <a:t>www.youtube.com</a:t>
            </a:r>
            <a:r>
              <a:rPr lang="nb-NO" sz="1600" dirty="0"/>
              <a:t>/</a:t>
            </a:r>
            <a:r>
              <a:rPr lang="nb-NO" sz="1600" dirty="0" err="1"/>
              <a:t>watch?v</a:t>
            </a:r>
            <a:r>
              <a:rPr lang="nb-NO" sz="1600" dirty="0"/>
              <a:t>=BlJbcJ14iF0#action=</a:t>
            </a:r>
            <a:r>
              <a:rPr lang="nb-NO" sz="1600" dirty="0" err="1"/>
              <a:t>share</a:t>
            </a:r>
            <a:endParaRPr lang="nb-NO" sz="1600" dirty="0"/>
          </a:p>
        </p:txBody>
      </p:sp>
      <p:pic>
        <p:nvPicPr>
          <p:cNvPr id="7" name="Bilde 6"/>
          <p:cNvPicPr>
            <a:picLocks noChangeAspect="1"/>
          </p:cNvPicPr>
          <p:nvPr/>
        </p:nvPicPr>
        <p:blipFill>
          <a:blip r:embed="rId4"/>
          <a:stretch>
            <a:fillRect/>
          </a:stretch>
        </p:blipFill>
        <p:spPr>
          <a:xfrm>
            <a:off x="467544" y="2824794"/>
            <a:ext cx="1881720" cy="2564904"/>
          </a:xfrm>
          <a:prstGeom prst="rect">
            <a:avLst/>
          </a:prstGeom>
        </p:spPr>
      </p:pic>
    </p:spTree>
    <p:extLst>
      <p:ext uri="{BB962C8B-B14F-4D97-AF65-F5344CB8AC3E}">
        <p14:creationId xmlns:p14="http://schemas.microsoft.com/office/powerpoint/2010/main" val="3692419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196692"/>
            <a:ext cx="7696200" cy="4526280"/>
          </a:xfrm>
        </p:spPr>
        <p:txBody>
          <a:bodyPr/>
          <a:lstStyle/>
          <a:p>
            <a:r>
              <a:rPr lang="en-US" sz="2400" dirty="0"/>
              <a:t>Stethoscope</a:t>
            </a:r>
          </a:p>
        </p:txBody>
      </p:sp>
      <p:pic>
        <p:nvPicPr>
          <p:cNvPr id="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1700808"/>
            <a:ext cx="6372200" cy="4495941"/>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4" name="Picture 3"/>
          <p:cNvPicPr>
            <a:picLocks noChangeAspect="1"/>
          </p:cNvPicPr>
          <p:nvPr/>
        </p:nvPicPr>
        <p:blipFill>
          <a:blip r:embed="rId4"/>
          <a:stretch>
            <a:fillRect/>
          </a:stretch>
        </p:blipFill>
        <p:spPr>
          <a:xfrm>
            <a:off x="-10567" y="2132856"/>
            <a:ext cx="2978938" cy="2276871"/>
          </a:xfrm>
          <a:prstGeom prst="rect">
            <a:avLst/>
          </a:prstGeom>
        </p:spPr>
      </p:pic>
      <p:sp>
        <p:nvSpPr>
          <p:cNvPr id="8" name="TextBox 7"/>
          <p:cNvSpPr txBox="1"/>
          <p:nvPr/>
        </p:nvSpPr>
        <p:spPr>
          <a:xfrm>
            <a:off x="683568" y="6197242"/>
            <a:ext cx="8280920" cy="400110"/>
          </a:xfrm>
          <a:prstGeom prst="rect">
            <a:avLst/>
          </a:prstGeom>
          <a:noFill/>
        </p:spPr>
        <p:txBody>
          <a:bodyPr wrap="square" rtlCol="0">
            <a:spAutoFit/>
          </a:bodyPr>
          <a:lstStyle/>
          <a:p>
            <a:pPr algn="ctr"/>
            <a:r>
              <a:rPr lang="en-GB" i="1" dirty="0"/>
              <a:t>- Why isn’t digital stethoscopes a success?</a:t>
            </a:r>
          </a:p>
        </p:txBody>
      </p:sp>
    </p:spTree>
    <p:extLst>
      <p:ext uri="{BB962C8B-B14F-4D97-AF65-F5344CB8AC3E}">
        <p14:creationId xmlns:p14="http://schemas.microsoft.com/office/powerpoint/2010/main" val="1642290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196692"/>
            <a:ext cx="7696200" cy="4526280"/>
          </a:xfrm>
        </p:spPr>
        <p:txBody>
          <a:bodyPr/>
          <a:lstStyle/>
          <a:p>
            <a:r>
              <a:rPr lang="en-US" sz="2400" dirty="0"/>
              <a:t>Heart sounds</a:t>
            </a:r>
          </a:p>
        </p:txBody>
      </p:sp>
      <p:pic>
        <p:nvPicPr>
          <p:cNvPr id="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8932" y="1810138"/>
            <a:ext cx="5004048" cy="4671459"/>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5" name="TekstSylinder 4"/>
          <p:cNvSpPr txBox="1"/>
          <p:nvPr/>
        </p:nvSpPr>
        <p:spPr>
          <a:xfrm>
            <a:off x="0" y="2296490"/>
            <a:ext cx="4865262" cy="2677656"/>
          </a:xfrm>
          <a:prstGeom prst="rect">
            <a:avLst/>
          </a:prstGeom>
          <a:noFill/>
        </p:spPr>
        <p:txBody>
          <a:bodyPr wrap="square" rtlCol="0">
            <a:spAutoFit/>
          </a:bodyPr>
          <a:lstStyle/>
          <a:p>
            <a:endParaRPr lang="nb-NO" sz="1400" dirty="0"/>
          </a:p>
          <a:p>
            <a:pPr>
              <a:buFont typeface="Arial" charset="0"/>
              <a:buAutoNum type="arabicPeriod"/>
            </a:pPr>
            <a:r>
              <a:rPr lang="nb-NO" sz="1400" dirty="0" err="1"/>
              <a:t>Movement</a:t>
            </a:r>
            <a:r>
              <a:rPr lang="nb-NO" sz="1400" dirty="0"/>
              <a:t> </a:t>
            </a:r>
            <a:r>
              <a:rPr lang="nb-NO" sz="1400" dirty="0" err="1"/>
              <a:t>of</a:t>
            </a:r>
            <a:r>
              <a:rPr lang="nb-NO" sz="1400" dirty="0"/>
              <a:t> </a:t>
            </a:r>
            <a:r>
              <a:rPr lang="nb-NO" sz="1400" dirty="0" err="1"/>
              <a:t>blood</a:t>
            </a:r>
            <a:r>
              <a:rPr lang="nb-NO" sz="1400" dirty="0"/>
              <a:t> during </a:t>
            </a:r>
            <a:r>
              <a:rPr lang="nb-NO" sz="1400" dirty="0" err="1"/>
              <a:t>ventricular</a:t>
            </a:r>
            <a:r>
              <a:rPr lang="nb-NO" sz="1400" dirty="0"/>
              <a:t> systole. </a:t>
            </a:r>
            <a:r>
              <a:rPr lang="nb-NO" sz="1400" dirty="0" err="1"/>
              <a:t>Oscillations</a:t>
            </a:r>
            <a:r>
              <a:rPr lang="nb-NO" sz="1400" dirty="0"/>
              <a:t> </a:t>
            </a:r>
            <a:r>
              <a:rPr lang="nb-NO" sz="1400" dirty="0" err="1"/>
              <a:t>of</a:t>
            </a:r>
            <a:r>
              <a:rPr lang="nb-NO" sz="1400" dirty="0"/>
              <a:t> </a:t>
            </a:r>
            <a:r>
              <a:rPr lang="nb-NO" sz="1400" dirty="0" err="1"/>
              <a:t>blood</a:t>
            </a:r>
            <a:r>
              <a:rPr lang="nb-NO" sz="1400" dirty="0"/>
              <a:t> </a:t>
            </a:r>
            <a:r>
              <a:rPr lang="nb-NO" sz="1400" dirty="0" err="1"/>
              <a:t>between</a:t>
            </a:r>
            <a:r>
              <a:rPr lang="nb-NO" sz="1400" dirty="0"/>
              <a:t> </a:t>
            </a:r>
            <a:r>
              <a:rPr lang="nb-NO" sz="1400" dirty="0" err="1"/>
              <a:t>the</a:t>
            </a:r>
            <a:r>
              <a:rPr lang="nb-NO" sz="1400" dirty="0"/>
              <a:t> </a:t>
            </a:r>
            <a:r>
              <a:rPr lang="nb-NO" sz="1400" dirty="0" err="1"/>
              <a:t>descending</a:t>
            </a:r>
            <a:r>
              <a:rPr lang="nb-NO" sz="1400" dirty="0"/>
              <a:t> </a:t>
            </a:r>
            <a:r>
              <a:rPr lang="nb-NO" sz="1400" dirty="0" err="1"/>
              <a:t>root</a:t>
            </a:r>
            <a:r>
              <a:rPr lang="nb-NO" sz="1400" dirty="0"/>
              <a:t> </a:t>
            </a:r>
            <a:r>
              <a:rPr lang="nb-NO" sz="1400" dirty="0" err="1"/>
              <a:t>of</a:t>
            </a:r>
            <a:r>
              <a:rPr lang="nb-NO" sz="1400" dirty="0"/>
              <a:t> aorta and </a:t>
            </a:r>
            <a:r>
              <a:rPr lang="nb-NO" sz="1400" dirty="0" err="1"/>
              <a:t>ventricle</a:t>
            </a:r>
            <a:r>
              <a:rPr lang="nb-NO" sz="1400" dirty="0"/>
              <a:t> and </a:t>
            </a:r>
            <a:r>
              <a:rPr lang="nb-NO" sz="1400" dirty="0" err="1"/>
              <a:t>blood</a:t>
            </a:r>
            <a:r>
              <a:rPr lang="nb-NO" sz="1400" dirty="0"/>
              <a:t> </a:t>
            </a:r>
            <a:r>
              <a:rPr lang="nb-NO" sz="1400" dirty="0" err="1"/>
              <a:t>turbulence</a:t>
            </a:r>
            <a:r>
              <a:rPr lang="nb-NO" sz="1400" dirty="0"/>
              <a:t> at </a:t>
            </a:r>
            <a:r>
              <a:rPr lang="nb-NO" sz="1400" dirty="0" err="1"/>
              <a:t>the</a:t>
            </a:r>
            <a:r>
              <a:rPr lang="nb-NO" sz="1400" dirty="0"/>
              <a:t> </a:t>
            </a:r>
            <a:r>
              <a:rPr lang="nb-NO" sz="1400" dirty="0" err="1"/>
              <a:t>aortic</a:t>
            </a:r>
            <a:r>
              <a:rPr lang="nb-NO" sz="1400" dirty="0"/>
              <a:t> and </a:t>
            </a:r>
            <a:r>
              <a:rPr lang="nb-NO" sz="1400" dirty="0" err="1"/>
              <a:t>pulmonary</a:t>
            </a:r>
            <a:r>
              <a:rPr lang="nb-NO" sz="1400" dirty="0"/>
              <a:t> </a:t>
            </a:r>
            <a:r>
              <a:rPr lang="nb-NO" sz="1400" dirty="0" err="1"/>
              <a:t>valves</a:t>
            </a:r>
            <a:endParaRPr lang="nb-NO" sz="1400" dirty="0"/>
          </a:p>
          <a:p>
            <a:pPr>
              <a:buFont typeface="Arial" charset="0"/>
              <a:buAutoNum type="arabicPeriod"/>
            </a:pPr>
            <a:r>
              <a:rPr lang="nb-NO" sz="1400" dirty="0" err="1"/>
              <a:t>Low</a:t>
            </a:r>
            <a:r>
              <a:rPr lang="nb-NO" sz="1400" dirty="0"/>
              <a:t> </a:t>
            </a:r>
            <a:r>
              <a:rPr lang="nb-NO" sz="1400" dirty="0" err="1"/>
              <a:t>frequency</a:t>
            </a:r>
            <a:r>
              <a:rPr lang="nb-NO" sz="1400" dirty="0"/>
              <a:t> </a:t>
            </a:r>
            <a:r>
              <a:rPr lang="nb-NO" sz="1400" dirty="0" err="1"/>
              <a:t>vibration</a:t>
            </a:r>
            <a:r>
              <a:rPr lang="nb-NO" sz="1400" dirty="0"/>
              <a:t> </a:t>
            </a:r>
            <a:r>
              <a:rPr lang="nb-NO" sz="1400" dirty="0" err="1"/>
              <a:t>associated</a:t>
            </a:r>
            <a:r>
              <a:rPr lang="nb-NO" sz="1400" dirty="0"/>
              <a:t> </a:t>
            </a:r>
            <a:r>
              <a:rPr lang="nb-NO" sz="1400" dirty="0" err="1"/>
              <a:t>with</a:t>
            </a:r>
            <a:r>
              <a:rPr lang="nb-NO" sz="1400" dirty="0"/>
              <a:t> </a:t>
            </a:r>
            <a:r>
              <a:rPr lang="nb-NO" sz="1400" dirty="0" err="1"/>
              <a:t>the</a:t>
            </a:r>
            <a:r>
              <a:rPr lang="nb-NO" sz="1400" dirty="0"/>
              <a:t> </a:t>
            </a:r>
            <a:r>
              <a:rPr lang="nb-NO" sz="1400" dirty="0" err="1"/>
              <a:t>deceleration</a:t>
            </a:r>
            <a:r>
              <a:rPr lang="nb-NO" sz="1400" dirty="0"/>
              <a:t> and </a:t>
            </a:r>
            <a:r>
              <a:rPr lang="nb-NO" sz="1400" dirty="0" err="1"/>
              <a:t>reversal</a:t>
            </a:r>
            <a:r>
              <a:rPr lang="nb-NO" sz="1400" dirty="0"/>
              <a:t> </a:t>
            </a:r>
            <a:r>
              <a:rPr lang="nb-NO" sz="1400" dirty="0" err="1"/>
              <a:t>of</a:t>
            </a:r>
            <a:r>
              <a:rPr lang="nb-NO" sz="1400" dirty="0"/>
              <a:t> </a:t>
            </a:r>
            <a:r>
              <a:rPr lang="nb-NO" sz="1400" dirty="0" err="1"/>
              <a:t>flow</a:t>
            </a:r>
            <a:r>
              <a:rPr lang="nb-NO" sz="1400" dirty="0"/>
              <a:t> in </a:t>
            </a:r>
            <a:r>
              <a:rPr lang="nb-NO" sz="1400" dirty="0" err="1"/>
              <a:t>the</a:t>
            </a:r>
            <a:r>
              <a:rPr lang="nb-NO" sz="1400" dirty="0"/>
              <a:t> aorta and </a:t>
            </a:r>
            <a:r>
              <a:rPr lang="nb-NO" sz="1400" dirty="0" err="1"/>
              <a:t>pulmonary</a:t>
            </a:r>
            <a:r>
              <a:rPr lang="nb-NO" sz="1400" dirty="0"/>
              <a:t> </a:t>
            </a:r>
            <a:r>
              <a:rPr lang="nb-NO" sz="1400" dirty="0" err="1"/>
              <a:t>artery</a:t>
            </a:r>
            <a:r>
              <a:rPr lang="nb-NO" sz="1400" dirty="0"/>
              <a:t> and </a:t>
            </a:r>
            <a:r>
              <a:rPr lang="nb-NO" sz="1400" dirty="0" err="1"/>
              <a:t>closure</a:t>
            </a:r>
            <a:r>
              <a:rPr lang="nb-NO" sz="1400" dirty="0"/>
              <a:t> </a:t>
            </a:r>
            <a:r>
              <a:rPr lang="nb-NO" sz="1400" dirty="0" err="1"/>
              <a:t>of</a:t>
            </a:r>
            <a:r>
              <a:rPr lang="nb-NO" sz="1400" dirty="0"/>
              <a:t> </a:t>
            </a:r>
            <a:r>
              <a:rPr lang="nb-NO" sz="1400" dirty="0" err="1"/>
              <a:t>semilunar</a:t>
            </a:r>
            <a:r>
              <a:rPr lang="nb-NO" sz="1400" dirty="0"/>
              <a:t> </a:t>
            </a:r>
            <a:r>
              <a:rPr lang="nb-NO" sz="1400" dirty="0" err="1"/>
              <a:t>valves</a:t>
            </a:r>
            <a:endParaRPr lang="nb-NO" sz="1400" dirty="0"/>
          </a:p>
          <a:p>
            <a:pPr>
              <a:buFont typeface="Arial" charset="0"/>
              <a:buAutoNum type="arabicPeriod"/>
            </a:pPr>
            <a:r>
              <a:rPr lang="nb-NO" sz="1400" dirty="0" err="1"/>
              <a:t>Sudden</a:t>
            </a:r>
            <a:r>
              <a:rPr lang="nb-NO" sz="1400" dirty="0"/>
              <a:t> </a:t>
            </a:r>
            <a:r>
              <a:rPr lang="nb-NO" sz="1400" dirty="0" err="1"/>
              <a:t>termination</a:t>
            </a:r>
            <a:r>
              <a:rPr lang="nb-NO" sz="1400" dirty="0"/>
              <a:t> </a:t>
            </a:r>
            <a:r>
              <a:rPr lang="nb-NO" sz="1400" dirty="0" err="1"/>
              <a:t>of</a:t>
            </a:r>
            <a:r>
              <a:rPr lang="nb-NO" sz="1400" dirty="0"/>
              <a:t> </a:t>
            </a:r>
            <a:r>
              <a:rPr lang="nb-NO" sz="1400" dirty="0" err="1"/>
              <a:t>the</a:t>
            </a:r>
            <a:r>
              <a:rPr lang="nb-NO" sz="1400" dirty="0"/>
              <a:t> rapid </a:t>
            </a:r>
            <a:r>
              <a:rPr lang="nb-NO" sz="1400" dirty="0" err="1"/>
              <a:t>filling</a:t>
            </a:r>
            <a:r>
              <a:rPr lang="nb-NO" sz="1400" dirty="0"/>
              <a:t> </a:t>
            </a:r>
            <a:r>
              <a:rPr lang="nb-NO" sz="1400" dirty="0" err="1"/>
              <a:t>phase</a:t>
            </a:r>
            <a:r>
              <a:rPr lang="nb-NO" sz="1400" dirty="0"/>
              <a:t> </a:t>
            </a:r>
            <a:r>
              <a:rPr lang="nb-NO" sz="1400" dirty="0" err="1"/>
              <a:t>of</a:t>
            </a:r>
            <a:r>
              <a:rPr lang="nb-NO" sz="1400" dirty="0"/>
              <a:t> </a:t>
            </a:r>
            <a:r>
              <a:rPr lang="nb-NO" sz="1400" dirty="0" err="1"/>
              <a:t>the</a:t>
            </a:r>
            <a:r>
              <a:rPr lang="nb-NO" sz="1400" dirty="0"/>
              <a:t> </a:t>
            </a:r>
            <a:r>
              <a:rPr lang="nb-NO" sz="1400" dirty="0" err="1"/>
              <a:t>ventricles</a:t>
            </a:r>
            <a:r>
              <a:rPr lang="nb-NO" sz="1400" dirty="0"/>
              <a:t> from </a:t>
            </a:r>
            <a:r>
              <a:rPr lang="nb-NO" sz="1400" dirty="0" err="1"/>
              <a:t>the</a:t>
            </a:r>
            <a:r>
              <a:rPr lang="nb-NO" sz="1400" dirty="0"/>
              <a:t> atria and </a:t>
            </a:r>
            <a:r>
              <a:rPr lang="nb-NO" sz="1400" dirty="0" err="1"/>
              <a:t>the</a:t>
            </a:r>
            <a:r>
              <a:rPr lang="nb-NO" sz="1400" dirty="0"/>
              <a:t> </a:t>
            </a:r>
            <a:r>
              <a:rPr lang="nb-NO" sz="1400" dirty="0" err="1"/>
              <a:t>associated</a:t>
            </a:r>
            <a:r>
              <a:rPr lang="nb-NO" sz="1400" dirty="0"/>
              <a:t> </a:t>
            </a:r>
            <a:r>
              <a:rPr lang="nb-NO" sz="1400" dirty="0" err="1"/>
              <a:t>vibration</a:t>
            </a:r>
            <a:r>
              <a:rPr lang="nb-NO" sz="1400" dirty="0"/>
              <a:t> </a:t>
            </a:r>
            <a:r>
              <a:rPr lang="nb-NO" sz="1400" dirty="0" err="1"/>
              <a:t>of</a:t>
            </a:r>
            <a:r>
              <a:rPr lang="nb-NO" sz="1400" dirty="0"/>
              <a:t> </a:t>
            </a:r>
            <a:r>
              <a:rPr lang="nb-NO" sz="1400" dirty="0" err="1"/>
              <a:t>the</a:t>
            </a:r>
            <a:r>
              <a:rPr lang="nb-NO" sz="1400" dirty="0"/>
              <a:t> </a:t>
            </a:r>
            <a:r>
              <a:rPr lang="nb-NO" sz="1400" dirty="0" err="1"/>
              <a:t>ventricular</a:t>
            </a:r>
            <a:r>
              <a:rPr lang="nb-NO" sz="1400" dirty="0"/>
              <a:t> </a:t>
            </a:r>
            <a:r>
              <a:rPr lang="nb-NO" sz="1400" dirty="0" err="1"/>
              <a:t>muscle</a:t>
            </a:r>
            <a:r>
              <a:rPr lang="nb-NO" sz="1400" dirty="0"/>
              <a:t> </a:t>
            </a:r>
            <a:r>
              <a:rPr lang="nb-NO" sz="1400" dirty="0" err="1"/>
              <a:t>walls</a:t>
            </a:r>
            <a:r>
              <a:rPr lang="nb-NO" sz="1400" dirty="0"/>
              <a:t> </a:t>
            </a:r>
            <a:r>
              <a:rPr lang="nb-NO" sz="1400" dirty="0" err="1"/>
              <a:t>which</a:t>
            </a:r>
            <a:r>
              <a:rPr lang="nb-NO" sz="1400" dirty="0"/>
              <a:t> </a:t>
            </a:r>
            <a:r>
              <a:rPr lang="nb-NO" sz="1400" dirty="0" err="1"/>
              <a:t>are</a:t>
            </a:r>
            <a:r>
              <a:rPr lang="nb-NO" sz="1400" dirty="0"/>
              <a:t> </a:t>
            </a:r>
            <a:r>
              <a:rPr lang="nb-NO" sz="1400" dirty="0" err="1"/>
              <a:t>relaxed</a:t>
            </a:r>
            <a:endParaRPr lang="nb-NO" sz="1400" dirty="0"/>
          </a:p>
          <a:p>
            <a:pPr>
              <a:buFont typeface="Arial" charset="0"/>
              <a:buAutoNum type="arabicPeriod"/>
            </a:pPr>
            <a:r>
              <a:rPr lang="nb-NO" sz="1400" dirty="0"/>
              <a:t>Not </a:t>
            </a:r>
            <a:r>
              <a:rPr lang="nb-NO" sz="1400" dirty="0" err="1"/>
              <a:t>audible</a:t>
            </a:r>
            <a:r>
              <a:rPr lang="nb-NO" sz="1400" dirty="0"/>
              <a:t>, atria </a:t>
            </a:r>
            <a:r>
              <a:rPr lang="nb-NO" sz="1400" dirty="0" err="1"/>
              <a:t>contraction</a:t>
            </a:r>
            <a:endParaRPr lang="nb-NO" sz="1400" dirty="0"/>
          </a:p>
          <a:p>
            <a:endParaRPr lang="nb-NO" sz="1400" dirty="0"/>
          </a:p>
        </p:txBody>
      </p:sp>
    </p:spTree>
    <p:extLst>
      <p:ext uri="{BB962C8B-B14F-4D97-AF65-F5344CB8AC3E}">
        <p14:creationId xmlns:p14="http://schemas.microsoft.com/office/powerpoint/2010/main" val="17808034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196692"/>
            <a:ext cx="7696200" cy="4526280"/>
          </a:xfrm>
        </p:spPr>
        <p:txBody>
          <a:bodyPr/>
          <a:lstStyle/>
          <a:p>
            <a:r>
              <a:rPr lang="en-US" sz="2400" dirty="0"/>
              <a:t>Sphygmomanometer</a:t>
            </a:r>
          </a:p>
        </p:txBody>
      </p:sp>
      <p:pic>
        <p:nvPicPr>
          <p:cNvPr id="6"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700808"/>
            <a:ext cx="5292080" cy="461237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4017913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404664"/>
            <a:ext cx="7696200" cy="1143000"/>
          </a:xfrm>
        </p:spPr>
        <p:txBody>
          <a:bodyPr/>
          <a:lstStyle/>
          <a:p>
            <a:r>
              <a:rPr lang="nb-NO" dirty="0"/>
              <a:t>Case 3</a:t>
            </a:r>
          </a:p>
        </p:txBody>
      </p:sp>
      <p:sp>
        <p:nvSpPr>
          <p:cNvPr id="3" name="Content Placeholder 2"/>
          <p:cNvSpPr>
            <a:spLocks noGrp="1"/>
          </p:cNvSpPr>
          <p:nvPr>
            <p:ph idx="1"/>
          </p:nvPr>
        </p:nvSpPr>
        <p:spPr>
          <a:xfrm>
            <a:off x="971600" y="1196692"/>
            <a:ext cx="7696200" cy="4526280"/>
          </a:xfrm>
        </p:spPr>
        <p:txBody>
          <a:bodyPr/>
          <a:lstStyle/>
          <a:p>
            <a:r>
              <a:rPr lang="en-US" sz="2400" dirty="0" err="1"/>
              <a:t>Oscillometric</a:t>
            </a:r>
            <a:endParaRPr lang="en-US" sz="2400"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556792"/>
            <a:ext cx="6336060" cy="4657111"/>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7216270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196692"/>
            <a:ext cx="7696200" cy="4526280"/>
          </a:xfrm>
        </p:spPr>
        <p:txBody>
          <a:bodyPr/>
          <a:lstStyle/>
          <a:p>
            <a:r>
              <a:rPr lang="en-US" sz="2400" dirty="0"/>
              <a:t>Ultrasound</a:t>
            </a:r>
          </a:p>
        </p:txBody>
      </p:sp>
      <p:pic>
        <p:nvPicPr>
          <p:cNvPr id="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5525" y="1628799"/>
            <a:ext cx="4770731" cy="496855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1088221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196692"/>
            <a:ext cx="7696200" cy="4526280"/>
          </a:xfrm>
        </p:spPr>
        <p:txBody>
          <a:bodyPr/>
          <a:lstStyle/>
          <a:p>
            <a:r>
              <a:rPr lang="en-US" sz="2400" dirty="0"/>
              <a:t>Microphone</a:t>
            </a:r>
          </a:p>
        </p:txBody>
      </p:sp>
      <p:pic>
        <p:nvPicPr>
          <p:cNvPr id="4" name="Bilde 3"/>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1682547" y="1923728"/>
            <a:ext cx="5956300" cy="3784600"/>
          </a:xfrm>
          <a:prstGeom prst="rect">
            <a:avLst/>
          </a:prstGeom>
        </p:spPr>
      </p:pic>
      <p:sp>
        <p:nvSpPr>
          <p:cNvPr id="5" name="TekstSylinder 4"/>
          <p:cNvSpPr txBox="1"/>
          <p:nvPr/>
        </p:nvSpPr>
        <p:spPr>
          <a:xfrm>
            <a:off x="1847635" y="6084392"/>
            <a:ext cx="1745542" cy="276999"/>
          </a:xfrm>
          <a:prstGeom prst="rect">
            <a:avLst/>
          </a:prstGeom>
          <a:noFill/>
        </p:spPr>
        <p:txBody>
          <a:bodyPr wrap="none" rtlCol="0">
            <a:spAutoFit/>
          </a:bodyPr>
          <a:lstStyle/>
          <a:p>
            <a:r>
              <a:rPr lang="nb-NO" sz="1200" dirty="0">
                <a:solidFill>
                  <a:schemeClr val="bg1">
                    <a:lumMod val="85000"/>
                  </a:schemeClr>
                </a:solidFill>
              </a:rPr>
              <a:t>Source: </a:t>
            </a:r>
            <a:r>
              <a:rPr lang="nb-NO" sz="1200" dirty="0" err="1">
                <a:solidFill>
                  <a:schemeClr val="bg1">
                    <a:lumMod val="85000"/>
                  </a:schemeClr>
                </a:solidFill>
              </a:rPr>
              <a:t>www.nasa.gov</a:t>
            </a:r>
            <a:endParaRPr lang="nb-NO" sz="1200" dirty="0">
              <a:solidFill>
                <a:schemeClr val="bg1">
                  <a:lumMod val="85000"/>
                </a:schemeClr>
              </a:solidFill>
            </a:endParaRPr>
          </a:p>
        </p:txBody>
      </p:sp>
    </p:spTree>
    <p:extLst>
      <p:ext uri="{BB962C8B-B14F-4D97-AF65-F5344CB8AC3E}">
        <p14:creationId xmlns:p14="http://schemas.microsoft.com/office/powerpoint/2010/main" val="34661440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404664"/>
            <a:ext cx="7696200" cy="1143000"/>
          </a:xfrm>
        </p:spPr>
        <p:txBody>
          <a:bodyPr/>
          <a:lstStyle/>
          <a:p>
            <a:r>
              <a:rPr lang="nb-NO" dirty="0"/>
              <a:t>Case 3</a:t>
            </a:r>
          </a:p>
        </p:txBody>
      </p:sp>
      <p:sp>
        <p:nvSpPr>
          <p:cNvPr id="3" name="Content Placeholder 2"/>
          <p:cNvSpPr>
            <a:spLocks noGrp="1"/>
          </p:cNvSpPr>
          <p:nvPr>
            <p:ph idx="1"/>
          </p:nvPr>
        </p:nvSpPr>
        <p:spPr>
          <a:xfrm>
            <a:off x="815354" y="1484784"/>
            <a:ext cx="7696200" cy="4526280"/>
          </a:xfrm>
        </p:spPr>
        <p:txBody>
          <a:bodyPr/>
          <a:lstStyle/>
          <a:p>
            <a:r>
              <a:rPr lang="en-US" sz="2000" dirty="0"/>
              <a:t>Tonometry, the classical way (</a:t>
            </a:r>
            <a:r>
              <a:rPr lang="en-US" sz="2000" dirty="0" err="1"/>
              <a:t>Schiøtz</a:t>
            </a:r>
            <a:r>
              <a:rPr lang="en-US" sz="2000" dirty="0"/>
              <a:t> tonometer)</a:t>
            </a:r>
            <a:endParaRPr lang="en-US" sz="1800" dirty="0"/>
          </a:p>
          <a:p>
            <a:pPr lvl="1"/>
            <a:endParaRPr lang="en-US" sz="1800" dirty="0"/>
          </a:p>
        </p:txBody>
      </p:sp>
      <p:sp>
        <p:nvSpPr>
          <p:cNvPr id="5" name="TekstSylinder 4"/>
          <p:cNvSpPr txBox="1"/>
          <p:nvPr/>
        </p:nvSpPr>
        <p:spPr>
          <a:xfrm>
            <a:off x="3923928" y="6549500"/>
            <a:ext cx="7956376" cy="230832"/>
          </a:xfrm>
          <a:prstGeom prst="rect">
            <a:avLst/>
          </a:prstGeom>
          <a:noFill/>
        </p:spPr>
        <p:txBody>
          <a:bodyPr wrap="square" rtlCol="0">
            <a:spAutoFit/>
          </a:bodyPr>
          <a:lstStyle/>
          <a:p>
            <a:r>
              <a:rPr lang="nb-NO" sz="900" dirty="0" err="1">
                <a:solidFill>
                  <a:schemeClr val="bg1">
                    <a:lumMod val="75000"/>
                  </a:schemeClr>
                </a:solidFill>
              </a:rPr>
              <a:t>https</a:t>
            </a:r>
            <a:r>
              <a:rPr lang="nb-NO" sz="900" dirty="0">
                <a:solidFill>
                  <a:schemeClr val="bg1">
                    <a:lumMod val="75000"/>
                  </a:schemeClr>
                </a:solidFill>
              </a:rPr>
              <a:t>://</a:t>
            </a:r>
            <a:r>
              <a:rPr lang="nb-NO" sz="900" dirty="0" err="1">
                <a:solidFill>
                  <a:schemeClr val="bg1">
                    <a:lumMod val="75000"/>
                  </a:schemeClr>
                </a:solidFill>
              </a:rPr>
              <a:t>www.alpfmedical.info</a:t>
            </a:r>
            <a:r>
              <a:rPr lang="nb-NO" sz="900" dirty="0">
                <a:solidFill>
                  <a:schemeClr val="bg1">
                    <a:lumMod val="75000"/>
                  </a:schemeClr>
                </a:solidFill>
              </a:rPr>
              <a:t>/</a:t>
            </a:r>
            <a:r>
              <a:rPr lang="nb-NO" sz="900" dirty="0" err="1">
                <a:solidFill>
                  <a:schemeClr val="bg1">
                    <a:lumMod val="75000"/>
                  </a:schemeClr>
                </a:solidFill>
              </a:rPr>
              <a:t>visual-acuity</a:t>
            </a:r>
            <a:r>
              <a:rPr lang="nb-NO" sz="900" dirty="0">
                <a:solidFill>
                  <a:schemeClr val="bg1">
                    <a:lumMod val="75000"/>
                  </a:schemeClr>
                </a:solidFill>
              </a:rPr>
              <a:t>/</a:t>
            </a:r>
            <a:r>
              <a:rPr lang="nb-NO" sz="900" dirty="0" err="1">
                <a:solidFill>
                  <a:schemeClr val="bg1">
                    <a:lumMod val="75000"/>
                  </a:schemeClr>
                </a:solidFill>
              </a:rPr>
              <a:t>pupil.html</a:t>
            </a:r>
            <a:endParaRPr lang="nb-NO" sz="900" dirty="0">
              <a:solidFill>
                <a:schemeClr val="bg1">
                  <a:lumMod val="75000"/>
                </a:schemeClr>
              </a:solidFill>
            </a:endParaRPr>
          </a:p>
        </p:txBody>
      </p:sp>
      <p:pic>
        <p:nvPicPr>
          <p:cNvPr id="7" name="Bilde 6"/>
          <p:cNvPicPr>
            <a:picLocks noChangeAspect="1"/>
          </p:cNvPicPr>
          <p:nvPr/>
        </p:nvPicPr>
        <p:blipFill>
          <a:blip r:embed="rId3"/>
          <a:stretch>
            <a:fillRect/>
          </a:stretch>
        </p:blipFill>
        <p:spPr>
          <a:xfrm>
            <a:off x="0" y="1896364"/>
            <a:ext cx="4653136" cy="4653136"/>
          </a:xfrm>
          <a:prstGeom prst="rect">
            <a:avLst/>
          </a:prstGeom>
        </p:spPr>
      </p:pic>
      <p:sp>
        <p:nvSpPr>
          <p:cNvPr id="9" name="TekstSylinder 8"/>
          <p:cNvSpPr txBox="1"/>
          <p:nvPr/>
        </p:nvSpPr>
        <p:spPr>
          <a:xfrm>
            <a:off x="4507708" y="2357091"/>
            <a:ext cx="4000398" cy="646331"/>
          </a:xfrm>
          <a:prstGeom prst="rect">
            <a:avLst/>
          </a:prstGeom>
          <a:noFill/>
        </p:spPr>
        <p:txBody>
          <a:bodyPr wrap="square" rtlCol="0">
            <a:spAutoFit/>
          </a:bodyPr>
          <a:lstStyle/>
          <a:p>
            <a:r>
              <a:rPr lang="nb-NO" sz="1800" dirty="0"/>
              <a:t>How do </a:t>
            </a:r>
            <a:r>
              <a:rPr lang="nb-NO" sz="1800" dirty="0" err="1"/>
              <a:t>we</a:t>
            </a:r>
            <a:r>
              <a:rPr lang="nb-NO" sz="1800" dirty="0"/>
              <a:t> </a:t>
            </a:r>
            <a:r>
              <a:rPr lang="nb-NO" sz="1800" dirty="0" err="1"/>
              <a:t>know</a:t>
            </a:r>
            <a:r>
              <a:rPr lang="nb-NO" sz="1800" dirty="0"/>
              <a:t> </a:t>
            </a:r>
            <a:r>
              <a:rPr lang="nb-NO" sz="1800" dirty="0" err="1"/>
              <a:t>that</a:t>
            </a:r>
            <a:r>
              <a:rPr lang="nb-NO" sz="1800" dirty="0"/>
              <a:t> </a:t>
            </a:r>
            <a:r>
              <a:rPr lang="nb-NO" sz="1800" dirty="0" err="1"/>
              <a:t>we</a:t>
            </a:r>
            <a:r>
              <a:rPr lang="nb-NO" sz="1800" dirty="0"/>
              <a:t> </a:t>
            </a:r>
            <a:r>
              <a:rPr lang="nb-NO" sz="1800" dirty="0" err="1"/>
              <a:t>apply</a:t>
            </a:r>
            <a:r>
              <a:rPr lang="nb-NO" sz="1800" dirty="0"/>
              <a:t> </a:t>
            </a:r>
            <a:r>
              <a:rPr lang="nb-NO" sz="1800" dirty="0" err="1"/>
              <a:t>the</a:t>
            </a:r>
            <a:r>
              <a:rPr lang="nb-NO" sz="1800" dirty="0"/>
              <a:t> right </a:t>
            </a:r>
            <a:r>
              <a:rPr lang="nb-NO" sz="1800" dirty="0" err="1"/>
              <a:t>pressure</a:t>
            </a:r>
            <a:r>
              <a:rPr lang="nb-NO" sz="1800" dirty="0"/>
              <a:t>?</a:t>
            </a:r>
          </a:p>
        </p:txBody>
      </p:sp>
      <p:pic>
        <p:nvPicPr>
          <p:cNvPr id="4" name="Bilde 3"/>
          <p:cNvPicPr>
            <a:picLocks noChangeAspect="1"/>
          </p:cNvPicPr>
          <p:nvPr/>
        </p:nvPicPr>
        <p:blipFill>
          <a:blip r:embed="rId4"/>
          <a:stretch>
            <a:fillRect/>
          </a:stretch>
        </p:blipFill>
        <p:spPr>
          <a:xfrm>
            <a:off x="4312778" y="3220316"/>
            <a:ext cx="4198776" cy="3115221"/>
          </a:xfrm>
          <a:prstGeom prst="rect">
            <a:avLst/>
          </a:prstGeom>
        </p:spPr>
      </p:pic>
    </p:spTree>
    <p:extLst>
      <p:ext uri="{BB962C8B-B14F-4D97-AF65-F5344CB8AC3E}">
        <p14:creationId xmlns:p14="http://schemas.microsoft.com/office/powerpoint/2010/main" val="35432166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196692"/>
            <a:ext cx="7696200" cy="4526280"/>
          </a:xfrm>
        </p:spPr>
        <p:txBody>
          <a:bodyPr/>
          <a:lstStyle/>
          <a:p>
            <a:r>
              <a:rPr lang="en-US" sz="2400" dirty="0"/>
              <a:t>Contact tonometry, </a:t>
            </a:r>
            <a:r>
              <a:rPr lang="en-US" sz="2400" dirty="0" err="1"/>
              <a:t>automized</a:t>
            </a:r>
            <a:endParaRPr lang="en-US" sz="2400" dirty="0"/>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047" y="1714190"/>
            <a:ext cx="8796447" cy="4019066"/>
          </a:xfrm>
          <a:prstGeom prst="rect">
            <a:avLst/>
          </a:prstGeom>
          <a:noFill/>
          <a:ln>
            <a:noFill/>
          </a:ln>
          <a:effectLst/>
          <a:extLst>
            <a:ext uri="{909E8E84-426E-40dd-AFC4-6F175D3DCCD1}">
              <a14:hiddenFill xmlns:a14="http://schemas.microsoft.com/office/drawing/2010/main" xmlns="">
                <a:solidFill>
                  <a:srgbClr val="00B8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4" name="TekstSylinder 3"/>
          <p:cNvSpPr txBox="1"/>
          <p:nvPr/>
        </p:nvSpPr>
        <p:spPr>
          <a:xfrm>
            <a:off x="3337649" y="718904"/>
            <a:ext cx="3664786" cy="400110"/>
          </a:xfrm>
          <a:prstGeom prst="rect">
            <a:avLst/>
          </a:prstGeom>
          <a:noFill/>
        </p:spPr>
        <p:txBody>
          <a:bodyPr wrap="none" rtlCol="0">
            <a:spAutoFit/>
          </a:bodyPr>
          <a:lstStyle/>
          <a:p>
            <a:r>
              <a:rPr lang="nb-NO"/>
              <a:t>Flattening diameter = 3.06 mm</a:t>
            </a:r>
          </a:p>
        </p:txBody>
      </p:sp>
      <p:sp>
        <p:nvSpPr>
          <p:cNvPr id="8" name="TekstSylinder 7"/>
          <p:cNvSpPr txBox="1"/>
          <p:nvPr/>
        </p:nvSpPr>
        <p:spPr>
          <a:xfrm>
            <a:off x="171719" y="5825465"/>
            <a:ext cx="6830716" cy="338554"/>
          </a:xfrm>
          <a:prstGeom prst="rect">
            <a:avLst/>
          </a:prstGeom>
          <a:noFill/>
        </p:spPr>
        <p:txBody>
          <a:bodyPr wrap="none" rtlCol="0">
            <a:spAutoFit/>
          </a:bodyPr>
          <a:lstStyle/>
          <a:p>
            <a:r>
              <a:rPr lang="nb-NO" sz="1600" dirty="0" err="1"/>
              <a:t>Prerequisitions</a:t>
            </a:r>
            <a:r>
              <a:rPr lang="nb-NO" sz="1600" dirty="0"/>
              <a:t>: Cornea is </a:t>
            </a:r>
            <a:r>
              <a:rPr lang="nb-NO" sz="1600" dirty="0" err="1"/>
              <a:t>infinitely</a:t>
            </a:r>
            <a:r>
              <a:rPr lang="nb-NO" sz="1600" dirty="0"/>
              <a:t> </a:t>
            </a:r>
            <a:r>
              <a:rPr lang="nb-NO" sz="1600" dirty="0" err="1"/>
              <a:t>thin</a:t>
            </a:r>
            <a:r>
              <a:rPr lang="nb-NO" sz="1600" dirty="0"/>
              <a:t>, </a:t>
            </a:r>
            <a:r>
              <a:rPr lang="nb-NO" sz="1600" dirty="0" err="1"/>
              <a:t>perfectly</a:t>
            </a:r>
            <a:r>
              <a:rPr lang="nb-NO" sz="1600" dirty="0"/>
              <a:t> </a:t>
            </a:r>
            <a:r>
              <a:rPr lang="nb-NO" sz="1600" dirty="0" err="1"/>
              <a:t>elastic</a:t>
            </a:r>
            <a:r>
              <a:rPr lang="nb-NO" sz="1600" dirty="0"/>
              <a:t>, </a:t>
            </a:r>
            <a:r>
              <a:rPr lang="nb-NO" sz="1600" dirty="0" err="1"/>
              <a:t>perfectly</a:t>
            </a:r>
            <a:r>
              <a:rPr lang="nb-NO" sz="1600" dirty="0"/>
              <a:t> </a:t>
            </a:r>
            <a:r>
              <a:rPr lang="nb-NO" sz="1600" dirty="0" err="1"/>
              <a:t>flexible</a:t>
            </a:r>
            <a:endParaRPr lang="nb-NO" sz="1600" dirty="0"/>
          </a:p>
        </p:txBody>
      </p:sp>
      <p:sp>
        <p:nvSpPr>
          <p:cNvPr id="9" name="TekstSylinder 8"/>
          <p:cNvSpPr txBox="1"/>
          <p:nvPr/>
        </p:nvSpPr>
        <p:spPr>
          <a:xfrm>
            <a:off x="185885" y="6093296"/>
            <a:ext cx="8850611" cy="738664"/>
          </a:xfrm>
          <a:prstGeom prst="rect">
            <a:avLst/>
          </a:prstGeom>
          <a:noFill/>
        </p:spPr>
        <p:txBody>
          <a:bodyPr wrap="square" rtlCol="0">
            <a:spAutoFit/>
          </a:bodyPr>
          <a:lstStyle/>
          <a:p>
            <a:r>
              <a:rPr lang="nb-NO" sz="1400" dirty="0" err="1"/>
              <a:t>Internal</a:t>
            </a:r>
            <a:r>
              <a:rPr lang="nb-NO" sz="1400" dirty="0"/>
              <a:t> </a:t>
            </a:r>
            <a:r>
              <a:rPr lang="nb-NO" sz="1400" dirty="0" err="1"/>
              <a:t>pressure</a:t>
            </a:r>
            <a:r>
              <a:rPr lang="nb-NO" sz="1400" dirty="0"/>
              <a:t> </a:t>
            </a:r>
            <a:r>
              <a:rPr lang="nb-NO" sz="1400" dirty="0" err="1"/>
              <a:t>can</a:t>
            </a:r>
            <a:r>
              <a:rPr lang="nb-NO" sz="1400" dirty="0"/>
              <a:t> be </a:t>
            </a:r>
            <a:r>
              <a:rPr lang="nb-NO" sz="1400" dirty="0" err="1"/>
              <a:t>calculated</a:t>
            </a:r>
            <a:r>
              <a:rPr lang="nb-NO" sz="1400" dirty="0"/>
              <a:t> by </a:t>
            </a:r>
            <a:r>
              <a:rPr lang="nb-NO" sz="1400" dirty="0" err="1"/>
              <a:t>measuring</a:t>
            </a:r>
            <a:r>
              <a:rPr lang="nb-NO" sz="1400" dirty="0"/>
              <a:t> </a:t>
            </a:r>
            <a:r>
              <a:rPr lang="nb-NO" sz="1400" dirty="0" err="1"/>
              <a:t>the</a:t>
            </a:r>
            <a:r>
              <a:rPr lang="nb-NO" sz="1400" dirty="0"/>
              <a:t> </a:t>
            </a:r>
            <a:r>
              <a:rPr lang="nb-NO" sz="1400" dirty="0" err="1"/>
              <a:t>necessary</a:t>
            </a:r>
            <a:r>
              <a:rPr lang="nb-NO" sz="1400" dirty="0"/>
              <a:t> force F </a:t>
            </a:r>
            <a:r>
              <a:rPr lang="nb-NO" sz="1400" dirty="0" err="1"/>
              <a:t>that</a:t>
            </a:r>
            <a:r>
              <a:rPr lang="nb-NO" sz="1400" dirty="0"/>
              <a:t> </a:t>
            </a:r>
            <a:r>
              <a:rPr lang="nb-NO" sz="1400" dirty="0" err="1"/>
              <a:t>can</a:t>
            </a:r>
            <a:r>
              <a:rPr lang="nb-NO" sz="1400" dirty="0"/>
              <a:t> </a:t>
            </a:r>
            <a:r>
              <a:rPr lang="nb-NO" sz="1400" dirty="0" err="1"/>
              <a:t>flatten</a:t>
            </a:r>
            <a:r>
              <a:rPr lang="nb-NO" sz="1400" dirty="0"/>
              <a:t> a </a:t>
            </a:r>
            <a:r>
              <a:rPr lang="nb-NO" sz="1400" dirty="0" err="1"/>
              <a:t>certain</a:t>
            </a:r>
            <a:r>
              <a:rPr lang="nb-NO" sz="1400" dirty="0"/>
              <a:t> area (A) </a:t>
            </a:r>
            <a:r>
              <a:rPr lang="nb-NO" sz="1400" dirty="0" err="1"/>
              <a:t>of</a:t>
            </a:r>
            <a:r>
              <a:rPr lang="nb-NO" sz="1400" dirty="0"/>
              <a:t> </a:t>
            </a:r>
            <a:r>
              <a:rPr lang="nb-NO" sz="1400" dirty="0" err="1"/>
              <a:t>the</a:t>
            </a:r>
            <a:r>
              <a:rPr lang="nb-NO" sz="1400" dirty="0"/>
              <a:t> </a:t>
            </a:r>
            <a:r>
              <a:rPr lang="nb-NO" sz="1400" dirty="0" err="1"/>
              <a:t>sphere</a:t>
            </a:r>
            <a:r>
              <a:rPr lang="nb-NO" sz="1400" dirty="0"/>
              <a:t> p=F/A</a:t>
            </a:r>
          </a:p>
          <a:p>
            <a:r>
              <a:rPr lang="nb-NO" sz="1400" dirty="0"/>
              <a:t>Best </a:t>
            </a:r>
            <a:r>
              <a:rPr lang="nb-NO" sz="1400" dirty="0" err="1"/>
              <a:t>correction</a:t>
            </a:r>
            <a:r>
              <a:rPr lang="nb-NO" sz="1400" dirty="0"/>
              <a:t> </a:t>
            </a:r>
            <a:r>
              <a:rPr lang="nb-NO" sz="1400" dirty="0" err="1"/>
              <a:t>if</a:t>
            </a:r>
            <a:r>
              <a:rPr lang="nb-NO" sz="1400" dirty="0"/>
              <a:t> </a:t>
            </a:r>
            <a:r>
              <a:rPr lang="nb-NO" sz="1400" dirty="0" err="1"/>
              <a:t>the</a:t>
            </a:r>
            <a:r>
              <a:rPr lang="nb-NO" sz="1400" dirty="0"/>
              <a:t> </a:t>
            </a:r>
            <a:r>
              <a:rPr lang="nb-NO" sz="1400" dirty="0" err="1"/>
              <a:t>flattened</a:t>
            </a:r>
            <a:r>
              <a:rPr lang="nb-NO" sz="1400" dirty="0"/>
              <a:t> area has a diameter </a:t>
            </a:r>
            <a:r>
              <a:rPr lang="nb-NO" sz="1400" dirty="0" err="1"/>
              <a:t>of</a:t>
            </a:r>
            <a:r>
              <a:rPr lang="nb-NO" sz="1400" dirty="0"/>
              <a:t> 3.06 mm</a:t>
            </a:r>
          </a:p>
        </p:txBody>
      </p:sp>
    </p:spTree>
    <p:extLst>
      <p:ext uri="{BB962C8B-B14F-4D97-AF65-F5344CB8AC3E}">
        <p14:creationId xmlns:p14="http://schemas.microsoft.com/office/powerpoint/2010/main" val="20956274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196692"/>
            <a:ext cx="7696200" cy="4526280"/>
          </a:xfrm>
        </p:spPr>
        <p:txBody>
          <a:bodyPr/>
          <a:lstStyle/>
          <a:p>
            <a:r>
              <a:rPr lang="en-US" sz="2400" dirty="0"/>
              <a:t>Non-contact tonometry</a:t>
            </a:r>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24060"/>
          <a:stretch/>
        </p:blipFill>
        <p:spPr bwMode="auto">
          <a:xfrm>
            <a:off x="-117235" y="1705299"/>
            <a:ext cx="9144000" cy="381193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4" name="Rektangel 3"/>
          <p:cNvSpPr/>
          <p:nvPr/>
        </p:nvSpPr>
        <p:spPr>
          <a:xfrm>
            <a:off x="0" y="5287175"/>
            <a:ext cx="8667800" cy="1477328"/>
          </a:xfrm>
          <a:prstGeom prst="rect">
            <a:avLst/>
          </a:prstGeom>
        </p:spPr>
        <p:txBody>
          <a:bodyPr wrap="square">
            <a:spAutoFit/>
          </a:bodyPr>
          <a:lstStyle/>
          <a:p>
            <a:endParaRPr lang="nb-NO" sz="1800" dirty="0"/>
          </a:p>
          <a:p>
            <a:r>
              <a:rPr lang="nb-NO" sz="1800" dirty="0"/>
              <a:t>Air pulse </a:t>
            </a:r>
            <a:r>
              <a:rPr lang="nb-NO" sz="1800" dirty="0" err="1"/>
              <a:t>deforms</a:t>
            </a:r>
            <a:r>
              <a:rPr lang="nb-NO" sz="1800" dirty="0"/>
              <a:t> and </a:t>
            </a:r>
            <a:r>
              <a:rPr lang="nb-NO" sz="1800" dirty="0" err="1"/>
              <a:t>flattens</a:t>
            </a:r>
            <a:r>
              <a:rPr lang="nb-NO" sz="1800" dirty="0"/>
              <a:t> </a:t>
            </a:r>
            <a:r>
              <a:rPr lang="nb-NO" sz="1800" dirty="0" err="1"/>
              <a:t>central</a:t>
            </a:r>
            <a:r>
              <a:rPr lang="nb-NO" sz="1800" dirty="0"/>
              <a:t> cornea</a:t>
            </a:r>
          </a:p>
          <a:p>
            <a:r>
              <a:rPr lang="nb-NO" sz="1800" dirty="0" err="1"/>
              <a:t>Collimator</a:t>
            </a:r>
            <a:r>
              <a:rPr lang="nb-NO" sz="1800" dirty="0"/>
              <a:t> A</a:t>
            </a:r>
          </a:p>
          <a:p>
            <a:r>
              <a:rPr lang="nb-NO" sz="1800" dirty="0"/>
              <a:t>Linear </a:t>
            </a:r>
            <a:r>
              <a:rPr lang="nb-NO" sz="1800" dirty="0" err="1"/>
              <a:t>relationship</a:t>
            </a:r>
            <a:r>
              <a:rPr lang="nb-NO" sz="1800" dirty="0"/>
              <a:t> </a:t>
            </a:r>
            <a:r>
              <a:rPr lang="nb-NO" sz="1800" dirty="0" err="1"/>
              <a:t>between</a:t>
            </a:r>
            <a:r>
              <a:rPr lang="nb-NO" sz="1800" dirty="0"/>
              <a:t> </a:t>
            </a:r>
            <a:r>
              <a:rPr lang="nb-NO" sz="1800" dirty="0" err="1"/>
              <a:t>intra-ocular</a:t>
            </a:r>
            <a:r>
              <a:rPr lang="nb-NO" sz="1800" dirty="0"/>
              <a:t> </a:t>
            </a:r>
            <a:r>
              <a:rPr lang="nb-NO" sz="1800" dirty="0" err="1"/>
              <a:t>pressure</a:t>
            </a:r>
            <a:r>
              <a:rPr lang="nb-NO" sz="1800" dirty="0"/>
              <a:t> and </a:t>
            </a:r>
            <a:r>
              <a:rPr lang="nb-NO" sz="1800" dirty="0" err="1"/>
              <a:t>the</a:t>
            </a:r>
            <a:r>
              <a:rPr lang="nb-NO" sz="1800" dirty="0"/>
              <a:t> time </a:t>
            </a:r>
            <a:r>
              <a:rPr lang="nb-NO" sz="1800" dirty="0" err="1"/>
              <a:t>interval</a:t>
            </a:r>
            <a:r>
              <a:rPr lang="nb-NO" sz="1800" dirty="0"/>
              <a:t> to </a:t>
            </a:r>
            <a:r>
              <a:rPr lang="nb-NO" sz="1800" dirty="0" err="1"/>
              <a:t>applanation</a:t>
            </a:r>
            <a:endParaRPr lang="nb-NO" sz="1800" dirty="0"/>
          </a:p>
        </p:txBody>
      </p:sp>
    </p:spTree>
    <p:extLst>
      <p:ext uri="{BB962C8B-B14F-4D97-AF65-F5344CB8AC3E}">
        <p14:creationId xmlns:p14="http://schemas.microsoft.com/office/powerpoint/2010/main" val="17665056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5">
            <a:extLst>
              <a:ext uri="{FF2B5EF4-FFF2-40B4-BE49-F238E27FC236}">
                <a16:creationId xmlns:a16="http://schemas.microsoft.com/office/drawing/2014/main" id="{6A7D1B0C-3E10-5841-9248-854E2DCF3F6A}"/>
              </a:ext>
            </a:extLst>
          </p:cNvPr>
          <p:cNvSpPr>
            <a:spLocks noGrp="1"/>
          </p:cNvSpPr>
          <p:nvPr>
            <p:ph type="ctrTitle" sz="quarter"/>
          </p:nvPr>
        </p:nvSpPr>
        <p:spPr>
          <a:xfrm>
            <a:off x="1295400" y="1463675"/>
            <a:ext cx="6934200" cy="2025650"/>
          </a:xfrm>
        </p:spPr>
        <p:txBody>
          <a:bodyPr/>
          <a:lstStyle/>
          <a:p>
            <a:pPr eaLnBrk="1" hangingPunct="1"/>
            <a:r>
              <a:rPr lang="nb-NO" altLang="nb-NO" sz="7200"/>
              <a:t>FYS</a:t>
            </a:r>
            <a:r>
              <a:rPr lang="nb-NO" altLang="nb-NO" sz="6600"/>
              <a:t> </a:t>
            </a:r>
            <a:r>
              <a:rPr lang="nb-NO" altLang="nb-NO" sz="7200"/>
              <a:t>4250</a:t>
            </a:r>
          </a:p>
        </p:txBody>
      </p:sp>
      <p:sp>
        <p:nvSpPr>
          <p:cNvPr id="49154" name="Subtitle 6">
            <a:extLst>
              <a:ext uri="{FF2B5EF4-FFF2-40B4-BE49-F238E27FC236}">
                <a16:creationId xmlns:a16="http://schemas.microsoft.com/office/drawing/2014/main" id="{C6464A7A-D7A4-964E-B211-0BB9E9EF4E34}"/>
              </a:ext>
            </a:extLst>
          </p:cNvPr>
          <p:cNvSpPr>
            <a:spLocks noGrp="1"/>
          </p:cNvSpPr>
          <p:nvPr>
            <p:ph type="subTitle" sz="quarter" idx="1"/>
          </p:nvPr>
        </p:nvSpPr>
        <p:spPr>
          <a:xfrm>
            <a:off x="1295400" y="3379788"/>
            <a:ext cx="7315200" cy="1089025"/>
          </a:xfrm>
        </p:spPr>
        <p:txBody>
          <a:bodyPr/>
          <a:lstStyle/>
          <a:p>
            <a:pPr eaLnBrk="1" hangingPunct="1"/>
            <a:r>
              <a:rPr lang="nb-NO" altLang="nb-NO" sz="4400">
                <a:latin typeface="Arial" panose="020B0604020202020204" pitchFamily="34" charset="0"/>
                <a:cs typeface="Arial" panose="020B0604020202020204" pitchFamily="34" charset="0"/>
              </a:rPr>
              <a:t>Lecture</a:t>
            </a:r>
            <a:r>
              <a:rPr lang="nb-NO" altLang="nb-NO" sz="3600">
                <a:latin typeface="Arial" panose="020B0604020202020204" pitchFamily="34" charset="0"/>
                <a:cs typeface="Arial" panose="020B0604020202020204" pitchFamily="34" charset="0"/>
              </a:rPr>
              <a:t> 4 Highlights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BCE44FFA-1B01-FB49-B841-7E03DE1CDA7E}"/>
              </a:ext>
            </a:extLst>
          </p:cNvPr>
          <p:cNvSpPr>
            <a:spLocks noGrp="1"/>
          </p:cNvSpPr>
          <p:nvPr>
            <p:ph type="title"/>
          </p:nvPr>
        </p:nvSpPr>
        <p:spPr>
          <a:xfrm>
            <a:off x="971550" y="692150"/>
            <a:ext cx="7696200" cy="1143000"/>
          </a:xfrm>
        </p:spPr>
        <p:txBody>
          <a:bodyPr/>
          <a:lstStyle/>
          <a:p>
            <a:r>
              <a:rPr lang="nb-NO" altLang="nb-NO"/>
              <a:t>Case 4, the pH electrode</a:t>
            </a:r>
          </a:p>
        </p:txBody>
      </p:sp>
      <p:pic>
        <p:nvPicPr>
          <p:cNvPr id="50178" name="Picture 4" descr="webstFig 10_2 crop">
            <a:extLst>
              <a:ext uri="{FF2B5EF4-FFF2-40B4-BE49-F238E27FC236}">
                <a16:creationId xmlns:a16="http://schemas.microsoft.com/office/drawing/2014/main" id="{AE19A6DE-25AB-5047-9ACB-C7D003E371A9}"/>
              </a:ext>
            </a:extLst>
          </p:cNvPr>
          <p:cNvPicPr>
            <a:picLocks noGrp="1" noChangeAspect="1" noChangeArrowheads="1"/>
          </p:cNvPicPr>
          <p:nvPr>
            <p:ph idx="1"/>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a:xfrm>
            <a:off x="611188" y="2133600"/>
            <a:ext cx="7745412" cy="4437063"/>
          </a:xfrm>
          <a:noFill/>
        </p:spPr>
      </p:pic>
      <p:sp>
        <p:nvSpPr>
          <p:cNvPr id="50179" name="TextBox 1">
            <a:extLst>
              <a:ext uri="{FF2B5EF4-FFF2-40B4-BE49-F238E27FC236}">
                <a16:creationId xmlns:a16="http://schemas.microsoft.com/office/drawing/2014/main" id="{6769C745-2F54-704B-91B6-490DE2839612}"/>
              </a:ext>
            </a:extLst>
          </p:cNvPr>
          <p:cNvSpPr txBox="1">
            <a:spLocks noChangeArrowheads="1"/>
          </p:cNvSpPr>
          <p:nvPr/>
        </p:nvSpPr>
        <p:spPr bwMode="auto">
          <a:xfrm>
            <a:off x="1116013" y="1557338"/>
            <a:ext cx="3121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a:t>Normal value: 7.36 – 7.44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42330B08-BA37-AC44-951D-1C991E7868EF}"/>
              </a:ext>
            </a:extLst>
          </p:cNvPr>
          <p:cNvSpPr>
            <a:spLocks noGrp="1"/>
          </p:cNvSpPr>
          <p:nvPr>
            <p:ph type="title"/>
          </p:nvPr>
        </p:nvSpPr>
        <p:spPr>
          <a:xfrm>
            <a:off x="971550" y="333375"/>
            <a:ext cx="7696200" cy="1143000"/>
          </a:xfrm>
        </p:spPr>
        <p:txBody>
          <a:bodyPr/>
          <a:lstStyle/>
          <a:p>
            <a:r>
              <a:rPr lang="nb-NO" altLang="nb-NO"/>
              <a:t>Case 4, pH</a:t>
            </a:r>
          </a:p>
        </p:txBody>
      </p:sp>
      <p:sp>
        <p:nvSpPr>
          <p:cNvPr id="52226" name="TextBox 3">
            <a:extLst>
              <a:ext uri="{FF2B5EF4-FFF2-40B4-BE49-F238E27FC236}">
                <a16:creationId xmlns:a16="http://schemas.microsoft.com/office/drawing/2014/main" id="{30B30AB7-9349-AA46-8A5E-370EB569FC87}"/>
              </a:ext>
            </a:extLst>
          </p:cNvPr>
          <p:cNvSpPr txBox="1">
            <a:spLocks noChangeArrowheads="1"/>
          </p:cNvSpPr>
          <p:nvPr/>
        </p:nvSpPr>
        <p:spPr bwMode="auto">
          <a:xfrm>
            <a:off x="965200" y="1052513"/>
            <a:ext cx="38163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nb-NO" altLang="nb-NO" sz="2800"/>
              <a:t>Fluorescent dyesensor</a:t>
            </a:r>
            <a:endParaRPr lang="en-GB" altLang="nb-NO" sz="2800"/>
          </a:p>
        </p:txBody>
      </p:sp>
      <p:pic>
        <p:nvPicPr>
          <p:cNvPr id="52227" name="Picture 4" descr="webstFig 10_15 crop">
            <a:extLst>
              <a:ext uri="{FF2B5EF4-FFF2-40B4-BE49-F238E27FC236}">
                <a16:creationId xmlns:a16="http://schemas.microsoft.com/office/drawing/2014/main" id="{5DF89D5C-E1E6-6C4B-9348-106CA1BA76E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614488"/>
            <a:ext cx="8820150" cy="5195887"/>
          </a:xfr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a:extLst>
              <a:ext uri="{FF2B5EF4-FFF2-40B4-BE49-F238E27FC236}">
                <a16:creationId xmlns:a16="http://schemas.microsoft.com/office/drawing/2014/main" id="{42109BA8-252C-CA45-A7B9-AD52AAE9E94F}"/>
              </a:ext>
            </a:extLst>
          </p:cNvPr>
          <p:cNvSpPr>
            <a:spLocks noGrp="1"/>
          </p:cNvSpPr>
          <p:nvPr>
            <p:ph type="title"/>
          </p:nvPr>
        </p:nvSpPr>
        <p:spPr>
          <a:xfrm>
            <a:off x="971550" y="692150"/>
            <a:ext cx="7696200" cy="1143000"/>
          </a:xfrm>
        </p:spPr>
        <p:txBody>
          <a:bodyPr/>
          <a:lstStyle/>
          <a:p>
            <a:r>
              <a:rPr lang="nb-NO" altLang="nb-NO"/>
              <a:t>Case 4, the pCO</a:t>
            </a:r>
            <a:r>
              <a:rPr lang="nb-NO" altLang="nb-NO" baseline="-25000"/>
              <a:t>2</a:t>
            </a:r>
            <a:r>
              <a:rPr lang="nb-NO" altLang="nb-NO"/>
              <a:t> electrode (Severinghaus)</a:t>
            </a:r>
          </a:p>
        </p:txBody>
      </p:sp>
      <p:pic>
        <p:nvPicPr>
          <p:cNvPr id="54274" name="Picture 4" descr="webstFig 10_4 crop">
            <a:extLst>
              <a:ext uri="{FF2B5EF4-FFF2-40B4-BE49-F238E27FC236}">
                <a16:creationId xmlns:a16="http://schemas.microsoft.com/office/drawing/2014/main" id="{2F330780-B213-DC4D-B974-A1E05787521A}"/>
              </a:ext>
            </a:extLst>
          </p:cNvPr>
          <p:cNvPicPr>
            <a:picLocks noGrp="1" noChangeAspect="1" noChangeArrowheads="1"/>
          </p:cNvPicPr>
          <p:nvPr>
            <p:ph idx="1"/>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a:xfrm>
            <a:off x="0" y="1916113"/>
            <a:ext cx="9144000" cy="4251325"/>
          </a:xfr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a:extLst>
              <a:ext uri="{FF2B5EF4-FFF2-40B4-BE49-F238E27FC236}">
                <a16:creationId xmlns:a16="http://schemas.microsoft.com/office/drawing/2014/main" id="{817B0422-048F-FD42-8C0F-96E0436751F1}"/>
              </a:ext>
            </a:extLst>
          </p:cNvPr>
          <p:cNvSpPr>
            <a:spLocks noGrp="1"/>
          </p:cNvSpPr>
          <p:nvPr>
            <p:ph type="title"/>
          </p:nvPr>
        </p:nvSpPr>
        <p:spPr>
          <a:xfrm>
            <a:off x="971550" y="692150"/>
            <a:ext cx="7696200" cy="1143000"/>
          </a:xfrm>
        </p:spPr>
        <p:txBody>
          <a:bodyPr/>
          <a:lstStyle/>
          <a:p>
            <a:r>
              <a:rPr lang="nb-NO" altLang="nb-NO"/>
              <a:t>Case 4, the pO</a:t>
            </a:r>
            <a:r>
              <a:rPr lang="nb-NO" altLang="nb-NO" baseline="-25000"/>
              <a:t>2</a:t>
            </a:r>
            <a:r>
              <a:rPr lang="nb-NO" altLang="nb-NO"/>
              <a:t> electrode (Clark)</a:t>
            </a:r>
          </a:p>
        </p:txBody>
      </p:sp>
      <p:pic>
        <p:nvPicPr>
          <p:cNvPr id="56322" name="Picture 4" descr="webstFig 10_5 crop">
            <a:extLst>
              <a:ext uri="{FF2B5EF4-FFF2-40B4-BE49-F238E27FC236}">
                <a16:creationId xmlns:a16="http://schemas.microsoft.com/office/drawing/2014/main" id="{83C561D2-A676-6340-9ADA-81694E7D3C3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2151063"/>
            <a:ext cx="9144000" cy="3422650"/>
          </a:xfr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a:extLst>
              <a:ext uri="{FF2B5EF4-FFF2-40B4-BE49-F238E27FC236}">
                <a16:creationId xmlns:a16="http://schemas.microsoft.com/office/drawing/2014/main" id="{8820CF02-EBD7-1D43-A6DF-E347FB145046}"/>
              </a:ext>
            </a:extLst>
          </p:cNvPr>
          <p:cNvSpPr>
            <a:spLocks noGrp="1"/>
          </p:cNvSpPr>
          <p:nvPr>
            <p:ph type="title"/>
          </p:nvPr>
        </p:nvSpPr>
        <p:spPr>
          <a:xfrm>
            <a:off x="971550" y="333375"/>
            <a:ext cx="7696200" cy="1143000"/>
          </a:xfrm>
        </p:spPr>
        <p:txBody>
          <a:bodyPr/>
          <a:lstStyle/>
          <a:p>
            <a:r>
              <a:rPr lang="nb-NO" altLang="nb-NO"/>
              <a:t>Saturation</a:t>
            </a:r>
          </a:p>
        </p:txBody>
      </p:sp>
      <p:pic>
        <p:nvPicPr>
          <p:cNvPr id="58370" name="Picture 10" descr="webstFig 10_6 crop ny">
            <a:extLst>
              <a:ext uri="{FF2B5EF4-FFF2-40B4-BE49-F238E27FC236}">
                <a16:creationId xmlns:a16="http://schemas.microsoft.com/office/drawing/2014/main" id="{5542250C-FCDC-A740-B75E-68AADF7640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579563"/>
            <a:ext cx="7235825" cy="527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TextBox 3">
            <a:extLst>
              <a:ext uri="{FF2B5EF4-FFF2-40B4-BE49-F238E27FC236}">
                <a16:creationId xmlns:a16="http://schemas.microsoft.com/office/drawing/2014/main" id="{2D7D5D92-A5C6-BD40-8A1C-074A2647F268}"/>
              </a:ext>
            </a:extLst>
          </p:cNvPr>
          <p:cNvSpPr txBox="1">
            <a:spLocks noChangeArrowheads="1"/>
          </p:cNvSpPr>
          <p:nvPr/>
        </p:nvSpPr>
        <p:spPr bwMode="auto">
          <a:xfrm>
            <a:off x="203200" y="1196975"/>
            <a:ext cx="71056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dirty="0"/>
              <a:t>A relative measure of the amount of oxygen that is carried in blood by </a:t>
            </a:r>
            <a:r>
              <a:rPr lang="en-GB" altLang="nb-NO" dirty="0" err="1"/>
              <a:t>hemoglobin</a:t>
            </a:r>
            <a:endParaRPr lang="en-GB" altLang="nb-NO"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D176A272-FACA-8747-BAD5-D3ED67E64779}"/>
              </a:ext>
            </a:extLst>
          </p:cNvPr>
          <p:cNvSpPr>
            <a:spLocks noGrp="1"/>
          </p:cNvSpPr>
          <p:nvPr>
            <p:ph type="title"/>
          </p:nvPr>
        </p:nvSpPr>
        <p:spPr>
          <a:xfrm>
            <a:off x="971550" y="333375"/>
            <a:ext cx="7696200" cy="1143000"/>
          </a:xfrm>
        </p:spPr>
        <p:txBody>
          <a:bodyPr/>
          <a:lstStyle/>
          <a:p>
            <a:r>
              <a:rPr lang="nb-NO" altLang="nb-NO"/>
              <a:t>Pulse oximetry</a:t>
            </a:r>
          </a:p>
        </p:txBody>
      </p:sp>
      <p:sp>
        <p:nvSpPr>
          <p:cNvPr id="60418" name="TextBox 3">
            <a:extLst>
              <a:ext uri="{FF2B5EF4-FFF2-40B4-BE49-F238E27FC236}">
                <a16:creationId xmlns:a16="http://schemas.microsoft.com/office/drawing/2014/main" id="{27E7F598-318D-C14A-94ED-5B14A9D918CA}"/>
              </a:ext>
            </a:extLst>
          </p:cNvPr>
          <p:cNvSpPr txBox="1">
            <a:spLocks noChangeArrowheads="1"/>
          </p:cNvSpPr>
          <p:nvPr/>
        </p:nvSpPr>
        <p:spPr bwMode="auto">
          <a:xfrm>
            <a:off x="965200" y="1052513"/>
            <a:ext cx="60452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nb-NO" altLang="nb-NO" sz="2800"/>
              <a:t>PULSE  oximetry, Lambert-Beer Law</a:t>
            </a:r>
          </a:p>
          <a:p>
            <a:pPr eaLnBrk="1" hangingPunct="1"/>
            <a:endParaRPr lang="en-GB" altLang="nb-NO" sz="2800"/>
          </a:p>
        </p:txBody>
      </p:sp>
      <p:pic>
        <p:nvPicPr>
          <p:cNvPr id="60419" name="Picture 4" descr="webstFig 10_28 crop">
            <a:extLst>
              <a:ext uri="{FF2B5EF4-FFF2-40B4-BE49-F238E27FC236}">
                <a16:creationId xmlns:a16="http://schemas.microsoft.com/office/drawing/2014/main" id="{0C198E2C-7250-1545-A7E8-07F577348B4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11188" y="1836738"/>
            <a:ext cx="7632700" cy="5021262"/>
          </a:xfr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5">
            <a:extLst>
              <a:ext uri="{FF2B5EF4-FFF2-40B4-BE49-F238E27FC236}">
                <a16:creationId xmlns:a16="http://schemas.microsoft.com/office/drawing/2014/main" id="{96CCF163-810E-2E48-BBBD-636C68DBB4DD}"/>
              </a:ext>
            </a:extLst>
          </p:cNvPr>
          <p:cNvSpPr>
            <a:spLocks noGrp="1" noChangeArrowheads="1"/>
          </p:cNvSpPr>
          <p:nvPr>
            <p:ph type="title"/>
          </p:nvPr>
        </p:nvSpPr>
        <p:spPr>
          <a:solidFill>
            <a:srgbClr val="FFFFFF"/>
          </a:solidFill>
        </p:spPr>
        <p:txBody>
          <a:bodyPr anchor="t"/>
          <a:lstStyle/>
          <a:p>
            <a:r>
              <a:rPr lang="nb-NO" altLang="nb-NO"/>
              <a:t>Termistorbridge velocity meter</a:t>
            </a:r>
          </a:p>
        </p:txBody>
      </p:sp>
      <p:pic>
        <p:nvPicPr>
          <p:cNvPr id="73730" name="Picture 8" descr="webstFig_8_18_crop">
            <a:extLst>
              <a:ext uri="{FF2B5EF4-FFF2-40B4-BE49-F238E27FC236}">
                <a16:creationId xmlns:a16="http://schemas.microsoft.com/office/drawing/2014/main" id="{A285A55E-E7CB-F449-ABA1-2E830A2524B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708150"/>
            <a:ext cx="9144000" cy="4310063"/>
          </a:xfrm>
          <a:noFill/>
        </p:spPr>
      </p:pic>
    </p:spTree>
    <p:extLst>
      <p:ext uri="{BB962C8B-B14F-4D97-AF65-F5344CB8AC3E}">
        <p14:creationId xmlns:p14="http://schemas.microsoft.com/office/powerpoint/2010/main" val="15024422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5">
            <a:extLst>
              <a:ext uri="{FF2B5EF4-FFF2-40B4-BE49-F238E27FC236}">
                <a16:creationId xmlns:a16="http://schemas.microsoft.com/office/drawing/2014/main" id="{F11F70CC-8D3D-4B48-9943-41F626B28672}"/>
              </a:ext>
            </a:extLst>
          </p:cNvPr>
          <p:cNvSpPr>
            <a:spLocks noGrp="1" noChangeArrowheads="1"/>
          </p:cNvSpPr>
          <p:nvPr>
            <p:ph type="title"/>
          </p:nvPr>
        </p:nvSpPr>
        <p:spPr>
          <a:xfrm>
            <a:off x="990600" y="549275"/>
            <a:ext cx="7696200" cy="1143000"/>
          </a:xfrm>
          <a:solidFill>
            <a:srgbClr val="FFFFFF"/>
          </a:solidFill>
        </p:spPr>
        <p:txBody>
          <a:bodyPr anchor="t"/>
          <a:lstStyle/>
          <a:p>
            <a:r>
              <a:rPr lang="nb-NO" altLang="nb-NO"/>
              <a:t>Plethysmography</a:t>
            </a:r>
          </a:p>
        </p:txBody>
      </p:sp>
      <p:pic>
        <p:nvPicPr>
          <p:cNvPr id="62466" name="Picture 4" descr="webstFig_8_19_crop">
            <a:extLst>
              <a:ext uri="{FF2B5EF4-FFF2-40B4-BE49-F238E27FC236}">
                <a16:creationId xmlns:a16="http://schemas.microsoft.com/office/drawing/2014/main" id="{9DC30A72-AF98-4C4E-97B6-C90E8E55772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398588"/>
            <a:ext cx="8748713" cy="4454525"/>
          </a:xfr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5">
            <a:extLst>
              <a:ext uri="{FF2B5EF4-FFF2-40B4-BE49-F238E27FC236}">
                <a16:creationId xmlns:a16="http://schemas.microsoft.com/office/drawing/2014/main" id="{BE4AE374-A22E-7149-A92C-286641759F7E}"/>
              </a:ext>
            </a:extLst>
          </p:cNvPr>
          <p:cNvSpPr>
            <a:spLocks noGrp="1" noChangeArrowheads="1"/>
          </p:cNvSpPr>
          <p:nvPr>
            <p:ph type="title"/>
          </p:nvPr>
        </p:nvSpPr>
        <p:spPr>
          <a:solidFill>
            <a:srgbClr val="FFFFFF"/>
          </a:solidFill>
        </p:spPr>
        <p:txBody>
          <a:bodyPr anchor="t"/>
          <a:lstStyle/>
          <a:p>
            <a:r>
              <a:rPr lang="nb-NO" altLang="nb-NO"/>
              <a:t>Plethysmography curve</a:t>
            </a:r>
          </a:p>
        </p:txBody>
      </p:sp>
      <p:pic>
        <p:nvPicPr>
          <p:cNvPr id="64514" name="Picture 4" descr="webstFig_8_20_crop">
            <a:extLst>
              <a:ext uri="{FF2B5EF4-FFF2-40B4-BE49-F238E27FC236}">
                <a16:creationId xmlns:a16="http://schemas.microsoft.com/office/drawing/2014/main" id="{4001AF3F-5CF4-AA4B-B406-35832DB1FC5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628775"/>
            <a:ext cx="9144000" cy="4230688"/>
          </a:xfr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5">
            <a:extLst>
              <a:ext uri="{FF2B5EF4-FFF2-40B4-BE49-F238E27FC236}">
                <a16:creationId xmlns:a16="http://schemas.microsoft.com/office/drawing/2014/main" id="{B44D0693-28A7-174A-97EE-CCA9B03DA4CA}"/>
              </a:ext>
            </a:extLst>
          </p:cNvPr>
          <p:cNvSpPr>
            <a:spLocks noGrp="1" noChangeArrowheads="1"/>
          </p:cNvSpPr>
          <p:nvPr>
            <p:ph type="title"/>
          </p:nvPr>
        </p:nvSpPr>
        <p:spPr>
          <a:solidFill>
            <a:srgbClr val="FFFFFF"/>
          </a:solidFill>
        </p:spPr>
        <p:txBody>
          <a:bodyPr anchor="t"/>
          <a:lstStyle/>
          <a:p>
            <a:r>
              <a:rPr lang="nb-NO" altLang="nb-NO"/>
              <a:t>Impedance-plethysmography</a:t>
            </a:r>
          </a:p>
        </p:txBody>
      </p:sp>
      <p:pic>
        <p:nvPicPr>
          <p:cNvPr id="81922" name="Picture 4" descr="webstFig_8_21_crop">
            <a:extLst>
              <a:ext uri="{FF2B5EF4-FFF2-40B4-BE49-F238E27FC236}">
                <a16:creationId xmlns:a16="http://schemas.microsoft.com/office/drawing/2014/main" id="{750B1780-2B8B-B947-AD60-64AC0F9C651F}"/>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68313" y="1479550"/>
            <a:ext cx="8207375" cy="5384800"/>
          </a:xfrm>
          <a:noFill/>
        </p:spPr>
      </p:pic>
      <p:graphicFrame>
        <p:nvGraphicFramePr>
          <p:cNvPr id="81923" name="Object 7">
            <a:extLst>
              <a:ext uri="{FF2B5EF4-FFF2-40B4-BE49-F238E27FC236}">
                <a16:creationId xmlns:a16="http://schemas.microsoft.com/office/drawing/2014/main" id="{F07A6D2F-1496-B246-8600-C2563C07754B}"/>
              </a:ext>
            </a:extLst>
          </p:cNvPr>
          <p:cNvGraphicFramePr>
            <a:graphicFrameLocks noGrp="1" noChangeAspect="1"/>
          </p:cNvGraphicFramePr>
          <p:nvPr>
            <p:ph sz="half" idx="2"/>
          </p:nvPr>
        </p:nvGraphicFramePr>
        <p:xfrm>
          <a:off x="5105400" y="3573463"/>
          <a:ext cx="4038600" cy="1017587"/>
        </p:xfrm>
        <a:graphic>
          <a:graphicData uri="http://schemas.openxmlformats.org/presentationml/2006/ole">
            <mc:AlternateContent xmlns:mc="http://schemas.openxmlformats.org/markup-compatibility/2006">
              <mc:Choice xmlns:v="urn:schemas-microsoft-com:vml" Requires="v">
                <p:oleObj name="Equation" r:id="rId4" imgW="1663700" imgH="419100" progId="Equation.3">
                  <p:embed/>
                </p:oleObj>
              </mc:Choice>
              <mc:Fallback>
                <p:oleObj name="Equation" r:id="rId4" imgW="1663700" imgH="419100" progId="Equation.3">
                  <p:embed/>
                  <p:pic>
                    <p:nvPicPr>
                      <p:cNvPr id="81923" name="Object 7">
                        <a:extLst>
                          <a:ext uri="{FF2B5EF4-FFF2-40B4-BE49-F238E27FC236}">
                            <a16:creationId xmlns:a16="http://schemas.microsoft.com/office/drawing/2014/main" id="{F07A6D2F-1496-B246-8600-C2563C07754B}"/>
                          </a:ext>
                        </a:extLst>
                      </p:cNvPr>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3573463"/>
                        <a:ext cx="4038600"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5740980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5">
            <a:extLst>
              <a:ext uri="{FF2B5EF4-FFF2-40B4-BE49-F238E27FC236}">
                <a16:creationId xmlns:a16="http://schemas.microsoft.com/office/drawing/2014/main" id="{30C2A71D-164C-D441-80D3-645334C2EE88}"/>
              </a:ext>
            </a:extLst>
          </p:cNvPr>
          <p:cNvSpPr>
            <a:spLocks noGrp="1"/>
          </p:cNvSpPr>
          <p:nvPr>
            <p:ph type="ctrTitle" sz="quarter"/>
          </p:nvPr>
        </p:nvSpPr>
        <p:spPr>
          <a:xfrm>
            <a:off x="1295400" y="1463675"/>
            <a:ext cx="6934200" cy="2025650"/>
          </a:xfrm>
        </p:spPr>
        <p:txBody>
          <a:bodyPr/>
          <a:lstStyle/>
          <a:p>
            <a:pPr eaLnBrk="1" hangingPunct="1"/>
            <a:r>
              <a:rPr lang="nb-NO" altLang="nb-NO" sz="7200"/>
              <a:t>FYS</a:t>
            </a:r>
            <a:r>
              <a:rPr lang="nb-NO" altLang="nb-NO" sz="6600"/>
              <a:t> </a:t>
            </a:r>
            <a:r>
              <a:rPr lang="nb-NO" altLang="nb-NO" sz="7200"/>
              <a:t>4250</a:t>
            </a:r>
          </a:p>
        </p:txBody>
      </p:sp>
      <p:sp>
        <p:nvSpPr>
          <p:cNvPr id="66562" name="Subtitle 6">
            <a:extLst>
              <a:ext uri="{FF2B5EF4-FFF2-40B4-BE49-F238E27FC236}">
                <a16:creationId xmlns:a16="http://schemas.microsoft.com/office/drawing/2014/main" id="{6DE3D525-65B0-6845-94CD-566CCACF65D5}"/>
              </a:ext>
            </a:extLst>
          </p:cNvPr>
          <p:cNvSpPr>
            <a:spLocks noGrp="1"/>
          </p:cNvSpPr>
          <p:nvPr>
            <p:ph type="subTitle" sz="quarter" idx="1"/>
          </p:nvPr>
        </p:nvSpPr>
        <p:spPr>
          <a:xfrm>
            <a:off x="1295400" y="3379788"/>
            <a:ext cx="7315200" cy="1089025"/>
          </a:xfrm>
        </p:spPr>
        <p:txBody>
          <a:bodyPr/>
          <a:lstStyle/>
          <a:p>
            <a:pPr eaLnBrk="1" hangingPunct="1"/>
            <a:r>
              <a:rPr lang="nb-NO" altLang="nb-NO" sz="4400">
                <a:latin typeface="Arial" panose="020B0604020202020204" pitchFamily="34" charset="0"/>
                <a:cs typeface="Arial" panose="020B0604020202020204" pitchFamily="34" charset="0"/>
              </a:rPr>
              <a:t>Lecture</a:t>
            </a:r>
            <a:r>
              <a:rPr lang="nb-NO" altLang="nb-NO" sz="3600">
                <a:latin typeface="Arial" panose="020B0604020202020204" pitchFamily="34" charset="0"/>
                <a:cs typeface="Arial" panose="020B0604020202020204" pitchFamily="34" charset="0"/>
              </a:rPr>
              <a:t> 5 Highlights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64" name="Picture 12">
            <a:extLst>
              <a:ext uri="{FF2B5EF4-FFF2-40B4-BE49-F238E27FC236}">
                <a16:creationId xmlns:a16="http://schemas.microsoft.com/office/drawing/2014/main" id="{01DEDCC6-2A29-2947-8F64-1226141511B3}"/>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107950" y="549275"/>
            <a:ext cx="7265988" cy="552608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23566" name="Rectangle 14">
            <a:extLst>
              <a:ext uri="{FF2B5EF4-FFF2-40B4-BE49-F238E27FC236}">
                <a16:creationId xmlns:a16="http://schemas.microsoft.com/office/drawing/2014/main" id="{B393BA70-E91F-FE4D-B559-2C35CBCEF590}"/>
              </a:ext>
            </a:extLst>
          </p:cNvPr>
          <p:cNvSpPr>
            <a:spLocks noChangeArrowheads="1"/>
          </p:cNvSpPr>
          <p:nvPr/>
        </p:nvSpPr>
        <p:spPr bwMode="auto">
          <a:xfrm>
            <a:off x="6805613" y="3500438"/>
            <a:ext cx="2166937" cy="1917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lgn="ctr">
              <a:defRPr/>
            </a:pPr>
            <a:r>
              <a:rPr lang="en-US" sz="2400">
                <a:latin typeface="Arial" charset="0"/>
                <a:ea typeface="ヒラギノ角ゴ Pro W3" charset="0"/>
              </a:rPr>
              <a:t>Figure 9  </a:t>
            </a:r>
          </a:p>
          <a:p>
            <a:pPr algn="ctr">
              <a:defRPr/>
            </a:pPr>
            <a:r>
              <a:rPr lang="en-US" sz="2400">
                <a:latin typeface="Arial" charset="0"/>
                <a:ea typeface="ヒラギノ角ゴ Pro W3" charset="0"/>
              </a:rPr>
              <a:t>One-way</a:t>
            </a:r>
          </a:p>
          <a:p>
            <a:pPr algn="ctr">
              <a:defRPr/>
            </a:pPr>
            <a:r>
              <a:rPr lang="en-US" sz="2400">
                <a:latin typeface="Arial" charset="0"/>
                <a:ea typeface="ヒラギノ角ゴ Pro W3" charset="0"/>
              </a:rPr>
              <a:t> small portable</a:t>
            </a:r>
          </a:p>
          <a:p>
            <a:pPr algn="ctr">
              <a:defRPr/>
            </a:pPr>
            <a:r>
              <a:rPr lang="en-US" sz="2400">
                <a:latin typeface="Arial" charset="0"/>
                <a:ea typeface="ヒラギノ角ゴ Pro W3" charset="0"/>
              </a:rPr>
              <a:t> resuscitation</a:t>
            </a:r>
          </a:p>
          <a:p>
            <a:pPr algn="ctr">
              <a:defRPr/>
            </a:pPr>
            <a:r>
              <a:rPr lang="en-US" sz="2400">
                <a:latin typeface="Arial" charset="0"/>
                <a:ea typeface="ヒラギノ角ゴ Pro W3" charset="0"/>
              </a:rPr>
              <a:t> system</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a:extLst>
              <a:ext uri="{FF2B5EF4-FFF2-40B4-BE49-F238E27FC236}">
                <a16:creationId xmlns:a16="http://schemas.microsoft.com/office/drawing/2014/main" id="{F304CB1F-4DD3-0942-B0FD-E5D700027942}"/>
              </a:ext>
            </a:extLst>
          </p:cNvPr>
          <p:cNvSpPr>
            <a:spLocks noGrp="1"/>
          </p:cNvSpPr>
          <p:nvPr>
            <p:ph type="title"/>
          </p:nvPr>
        </p:nvSpPr>
        <p:spPr>
          <a:xfrm>
            <a:off x="971550" y="333375"/>
            <a:ext cx="7696200" cy="1257300"/>
          </a:xfrm>
        </p:spPr>
        <p:txBody>
          <a:bodyPr/>
          <a:lstStyle/>
          <a:p>
            <a:r>
              <a:rPr lang="en-GB" altLang="nb-NO"/>
              <a:t>Lung volumes</a:t>
            </a:r>
          </a:p>
        </p:txBody>
      </p:sp>
      <p:pic>
        <p:nvPicPr>
          <p:cNvPr id="69634" name="Picture 3">
            <a:extLst>
              <a:ext uri="{FF2B5EF4-FFF2-40B4-BE49-F238E27FC236}">
                <a16:creationId xmlns:a16="http://schemas.microsoft.com/office/drawing/2014/main" id="{ADCA3315-8C4B-D943-AC8C-33F2DA527B8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501775"/>
            <a:ext cx="7620000" cy="535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A2DC6A9B-B9EA-444C-A709-17FDBA594A33}"/>
              </a:ext>
            </a:extLst>
          </p:cNvPr>
          <p:cNvSpPr txBox="1"/>
          <p:nvPr/>
        </p:nvSpPr>
        <p:spPr>
          <a:xfrm>
            <a:off x="395288" y="6308725"/>
            <a:ext cx="3429000" cy="307975"/>
          </a:xfrm>
          <a:prstGeom prst="rect">
            <a:avLst/>
          </a:prstGeom>
          <a:noFill/>
        </p:spPr>
        <p:txBody>
          <a:bodyPr wrap="none">
            <a:spAutoFit/>
          </a:bodyPr>
          <a:lstStyle/>
          <a:p>
            <a:pPr>
              <a:defRPr/>
            </a:pPr>
            <a:r>
              <a:rPr lang="en-GB" sz="1400" dirty="0">
                <a:solidFill>
                  <a:schemeClr val="bg1">
                    <a:lumMod val="75000"/>
                  </a:schemeClr>
                </a:solidFill>
                <a:latin typeface="Arial" charset="0"/>
                <a:ea typeface="ヒラギノ角ゴ Pro W3" charset="0"/>
              </a:rPr>
              <a:t>http://</a:t>
            </a:r>
            <a:r>
              <a:rPr lang="en-GB" sz="1400" dirty="0" err="1">
                <a:solidFill>
                  <a:schemeClr val="bg1">
                    <a:lumMod val="75000"/>
                  </a:schemeClr>
                </a:solidFill>
                <a:latin typeface="Arial" charset="0"/>
                <a:ea typeface="ヒラギノ角ゴ Pro W3" charset="0"/>
              </a:rPr>
              <a:t>www.frca.co.uk</a:t>
            </a:r>
            <a:r>
              <a:rPr lang="en-GB" sz="1400" dirty="0">
                <a:solidFill>
                  <a:schemeClr val="bg1">
                    <a:lumMod val="75000"/>
                  </a:schemeClr>
                </a:solidFill>
                <a:latin typeface="Arial" charset="0"/>
                <a:ea typeface="ヒラギノ角ゴ Pro W3" charset="0"/>
              </a:rPr>
              <a:t>/images/</a:t>
            </a:r>
            <a:r>
              <a:rPr lang="en-GB" sz="1400" dirty="0" err="1">
                <a:solidFill>
                  <a:schemeClr val="bg1">
                    <a:lumMod val="75000"/>
                  </a:schemeClr>
                </a:solidFill>
                <a:latin typeface="Arial" charset="0"/>
                <a:ea typeface="ヒラギノ角ゴ Pro W3" charset="0"/>
              </a:rPr>
              <a:t>lung_vol.gif</a:t>
            </a:r>
            <a:endParaRPr lang="en-GB" sz="1400" dirty="0">
              <a:solidFill>
                <a:schemeClr val="bg1">
                  <a:lumMod val="75000"/>
                </a:schemeClr>
              </a:solidFill>
              <a:latin typeface="Arial" charset="0"/>
              <a:ea typeface="ヒラギノ角ゴ Pro W3"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72" name="Picture 12">
            <a:extLst>
              <a:ext uri="{FF2B5EF4-FFF2-40B4-BE49-F238E27FC236}">
                <a16:creationId xmlns:a16="http://schemas.microsoft.com/office/drawing/2014/main" id="{2B1D93C6-EB14-B948-8FBA-E005B8408D3F}"/>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468313" y="620713"/>
            <a:ext cx="8496300" cy="61864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66574" name="Rectangle 14">
            <a:extLst>
              <a:ext uri="{FF2B5EF4-FFF2-40B4-BE49-F238E27FC236}">
                <a16:creationId xmlns:a16="http://schemas.microsoft.com/office/drawing/2014/main" id="{7813866B-97E8-864C-B844-90CCFE8C5A8E}"/>
              </a:ext>
            </a:extLst>
          </p:cNvPr>
          <p:cNvSpPr>
            <a:spLocks noChangeArrowheads="1"/>
          </p:cNvSpPr>
          <p:nvPr/>
        </p:nvSpPr>
        <p:spPr bwMode="auto">
          <a:xfrm>
            <a:off x="4908550" y="0"/>
            <a:ext cx="4233863" cy="1187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lgn="ctr">
              <a:defRPr/>
            </a:pPr>
            <a:r>
              <a:rPr lang="en-US" sz="2400">
                <a:latin typeface="Arial" charset="0"/>
                <a:ea typeface="ヒラギノ角ゴ Pro W3" charset="0"/>
              </a:rPr>
              <a:t>Figure 23</a:t>
            </a:r>
          </a:p>
          <a:p>
            <a:pPr algn="ctr">
              <a:defRPr/>
            </a:pPr>
            <a:r>
              <a:rPr lang="nb-NO" sz="2400">
                <a:latin typeface="Arial" charset="0"/>
                <a:ea typeface="ヒラギノ角ゴ Pro W3" charset="0"/>
              </a:rPr>
              <a:t>  </a:t>
            </a:r>
            <a:r>
              <a:rPr lang="en-GB" sz="2400">
                <a:latin typeface="Arial" charset="0"/>
                <a:ea typeface="ヒラギノ角ゴ Pro W3" charset="0"/>
              </a:rPr>
              <a:t>Servocontrolled ventilator</a:t>
            </a:r>
          </a:p>
          <a:p>
            <a:pPr algn="ctr">
              <a:defRPr/>
            </a:pPr>
            <a:r>
              <a:rPr lang="en-GB" sz="2400">
                <a:latin typeface="Arial" charset="0"/>
                <a:ea typeface="ヒラギノ角ゴ Pro W3" charset="0"/>
              </a:rPr>
              <a:t> shown in the inspiration cycle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a:extLst>
              <a:ext uri="{FF2B5EF4-FFF2-40B4-BE49-F238E27FC236}">
                <a16:creationId xmlns:a16="http://schemas.microsoft.com/office/drawing/2014/main" id="{12FADCA8-41AE-C947-B4EA-E702BF71EA47}"/>
              </a:ext>
            </a:extLst>
          </p:cNvPr>
          <p:cNvSpPr>
            <a:spLocks noGrp="1"/>
          </p:cNvSpPr>
          <p:nvPr>
            <p:ph type="title"/>
          </p:nvPr>
        </p:nvSpPr>
        <p:spPr>
          <a:xfrm>
            <a:off x="684213" y="333375"/>
            <a:ext cx="8002587" cy="1143000"/>
          </a:xfrm>
        </p:spPr>
        <p:txBody>
          <a:bodyPr/>
          <a:lstStyle/>
          <a:p>
            <a:r>
              <a:rPr lang="en-GB" altLang="nb-NO" sz="2800"/>
              <a:t>Pressure vs Volume controlled ventilation</a:t>
            </a:r>
          </a:p>
        </p:txBody>
      </p:sp>
      <p:sp>
        <p:nvSpPr>
          <p:cNvPr id="72706" name="TextBox 4">
            <a:extLst>
              <a:ext uri="{FF2B5EF4-FFF2-40B4-BE49-F238E27FC236}">
                <a16:creationId xmlns:a16="http://schemas.microsoft.com/office/drawing/2014/main" id="{EAD2D5B2-CB18-DD49-9F7A-FAB0DCD5045E}"/>
              </a:ext>
            </a:extLst>
          </p:cNvPr>
          <p:cNvSpPr txBox="1">
            <a:spLocks noChangeArrowheads="1"/>
          </p:cNvSpPr>
          <p:nvPr/>
        </p:nvSpPr>
        <p:spPr bwMode="auto">
          <a:xfrm>
            <a:off x="3132138" y="6165850"/>
            <a:ext cx="39703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1600">
                <a:solidFill>
                  <a:srgbClr val="000000"/>
                </a:solidFill>
              </a:rPr>
              <a:t>http://www.frca.co.uk/images/vent-fig4.jpg</a:t>
            </a:r>
          </a:p>
        </p:txBody>
      </p:sp>
      <p:graphicFrame>
        <p:nvGraphicFramePr>
          <p:cNvPr id="7" name="Table 6">
            <a:extLst>
              <a:ext uri="{FF2B5EF4-FFF2-40B4-BE49-F238E27FC236}">
                <a16:creationId xmlns:a16="http://schemas.microsoft.com/office/drawing/2014/main" id="{F2DEFAEA-AC2D-154C-834F-91AD36AC2D16}"/>
              </a:ext>
            </a:extLst>
          </p:cNvPr>
          <p:cNvGraphicFramePr>
            <a:graphicFrameLocks noGrp="1"/>
          </p:cNvGraphicFramePr>
          <p:nvPr/>
        </p:nvGraphicFramePr>
        <p:xfrm>
          <a:off x="1524000" y="1397000"/>
          <a:ext cx="6096000" cy="4511674"/>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92">
                <a:tc>
                  <a:txBody>
                    <a:bodyPr/>
                    <a:lstStyle/>
                    <a:p>
                      <a:r>
                        <a:rPr lang="en-GB" sz="1800" dirty="0">
                          <a:solidFill>
                            <a:schemeClr val="tx1"/>
                          </a:solidFill>
                        </a:rPr>
                        <a:t>Pressure controlled</a:t>
                      </a:r>
                    </a:p>
                  </a:txBody>
                  <a:tcPr marT="45726" marB="45726"/>
                </a:tc>
                <a:tc>
                  <a:txBody>
                    <a:bodyPr/>
                    <a:lstStyle/>
                    <a:p>
                      <a:r>
                        <a:rPr lang="en-GB" sz="1800" dirty="0">
                          <a:solidFill>
                            <a:srgbClr val="000000"/>
                          </a:solidFill>
                        </a:rPr>
                        <a:t>Volume</a:t>
                      </a:r>
                      <a:r>
                        <a:rPr lang="en-GB" sz="1800" baseline="0" dirty="0">
                          <a:solidFill>
                            <a:srgbClr val="000000"/>
                          </a:solidFill>
                        </a:rPr>
                        <a:t> controlled</a:t>
                      </a:r>
                      <a:endParaRPr lang="en-GB" sz="1800" dirty="0">
                        <a:solidFill>
                          <a:srgbClr val="000000"/>
                        </a:solidFill>
                      </a:endParaRPr>
                    </a:p>
                  </a:txBody>
                  <a:tcPr marT="45726" marB="45726"/>
                </a:tc>
                <a:extLst>
                  <a:ext uri="{0D108BD9-81ED-4DB2-BD59-A6C34878D82A}">
                    <a16:rowId xmlns:a16="http://schemas.microsoft.com/office/drawing/2014/main" val="10000"/>
                  </a:ext>
                </a:extLst>
              </a:tr>
              <a:tr h="370892">
                <a:tc gridSpan="2">
                  <a:txBody>
                    <a:bodyPr/>
                    <a:lstStyle/>
                    <a:p>
                      <a:pPr algn="ctr"/>
                      <a:r>
                        <a:rPr lang="en-GB" sz="1600" dirty="0"/>
                        <a:t>Advantages</a:t>
                      </a:r>
                    </a:p>
                  </a:txBody>
                  <a:tcPr marT="45726" marB="45726"/>
                </a:tc>
                <a:tc hMerge="1">
                  <a:txBody>
                    <a:bodyPr/>
                    <a:lstStyle/>
                    <a:p>
                      <a:endParaRPr lang="en-GB" dirty="0"/>
                    </a:p>
                  </a:txBody>
                  <a:tcPr/>
                </a:tc>
                <a:extLst>
                  <a:ext uri="{0D108BD9-81ED-4DB2-BD59-A6C34878D82A}">
                    <a16:rowId xmlns:a16="http://schemas.microsoft.com/office/drawing/2014/main" val="10001"/>
                  </a:ext>
                </a:extLst>
              </a:tr>
              <a:tr h="518233">
                <a:tc>
                  <a:txBody>
                    <a:bodyPr/>
                    <a:lstStyle/>
                    <a:p>
                      <a:r>
                        <a:rPr lang="en-GB" sz="1400" dirty="0"/>
                        <a:t>Reduction</a:t>
                      </a:r>
                      <a:r>
                        <a:rPr lang="en-GB" sz="1400" baseline="0" dirty="0"/>
                        <a:t> of peak pressure and risk of barotrauma</a:t>
                      </a:r>
                      <a:endParaRPr lang="en-GB" sz="1400" dirty="0"/>
                    </a:p>
                  </a:txBody>
                  <a:tcPr marT="45726" marB="45726"/>
                </a:tc>
                <a:tc>
                  <a:txBody>
                    <a:bodyPr/>
                    <a:lstStyle/>
                    <a:p>
                      <a:r>
                        <a:rPr lang="en-GB" sz="1400" dirty="0"/>
                        <a:t>Maintains</a:t>
                      </a:r>
                      <a:r>
                        <a:rPr lang="en-GB" sz="1400" baseline="0" dirty="0"/>
                        <a:t> constant tidal volume</a:t>
                      </a:r>
                      <a:endParaRPr lang="en-GB" sz="1400" dirty="0"/>
                    </a:p>
                  </a:txBody>
                  <a:tcPr marT="45726" marB="45726"/>
                </a:tc>
                <a:extLst>
                  <a:ext uri="{0D108BD9-81ED-4DB2-BD59-A6C34878D82A}">
                    <a16:rowId xmlns:a16="http://schemas.microsoft.com/office/drawing/2014/main" val="10002"/>
                  </a:ext>
                </a:extLst>
              </a:tr>
              <a:tr h="518233">
                <a:tc>
                  <a:txBody>
                    <a:bodyPr/>
                    <a:lstStyle/>
                    <a:p>
                      <a:r>
                        <a:rPr lang="en-GB" sz="1400" dirty="0"/>
                        <a:t>Improved</a:t>
                      </a:r>
                      <a:r>
                        <a:rPr lang="en-GB" sz="1400" baseline="0" dirty="0"/>
                        <a:t> gas exchange due to decelerating flow</a:t>
                      </a:r>
                      <a:endParaRPr lang="en-GB" sz="1400" dirty="0"/>
                    </a:p>
                  </a:txBody>
                  <a:tcPr marT="45726" marB="45726"/>
                </a:tc>
                <a:tc>
                  <a:txBody>
                    <a:bodyPr/>
                    <a:lstStyle/>
                    <a:p>
                      <a:r>
                        <a:rPr lang="en-GB" sz="1400" dirty="0"/>
                        <a:t>Better </a:t>
                      </a:r>
                      <a:r>
                        <a:rPr lang="en-GB" sz="1400" baseline="0" dirty="0"/>
                        <a:t>control of partial pressure of carbon dioxide in arterial blood</a:t>
                      </a:r>
                      <a:endParaRPr lang="en-GB" sz="1400" dirty="0"/>
                    </a:p>
                  </a:txBody>
                  <a:tcPr marT="45726" marB="45726"/>
                </a:tc>
                <a:extLst>
                  <a:ext uri="{0D108BD9-81ED-4DB2-BD59-A6C34878D82A}">
                    <a16:rowId xmlns:a16="http://schemas.microsoft.com/office/drawing/2014/main" val="10003"/>
                  </a:ext>
                </a:extLst>
              </a:tr>
              <a:tr h="518233">
                <a:tc>
                  <a:txBody>
                    <a:bodyPr/>
                    <a:lstStyle/>
                    <a:p>
                      <a:r>
                        <a:rPr lang="en-GB" sz="1400" dirty="0"/>
                        <a:t>More homogeneous</a:t>
                      </a:r>
                      <a:r>
                        <a:rPr lang="en-GB" sz="1400" baseline="0" dirty="0"/>
                        <a:t> ventilation in cases of distribution disorders</a:t>
                      </a:r>
                      <a:endParaRPr lang="en-GB" sz="1400" dirty="0"/>
                    </a:p>
                  </a:txBody>
                  <a:tcPr marT="45726" marB="45726"/>
                </a:tc>
                <a:tc>
                  <a:txBody>
                    <a:bodyPr/>
                    <a:lstStyle/>
                    <a:p>
                      <a:endParaRPr lang="en-GB" sz="1400" dirty="0"/>
                    </a:p>
                  </a:txBody>
                  <a:tcPr marT="45726" marB="45726"/>
                </a:tc>
                <a:extLst>
                  <a:ext uri="{0D108BD9-81ED-4DB2-BD59-A6C34878D82A}">
                    <a16:rowId xmlns:a16="http://schemas.microsoft.com/office/drawing/2014/main" val="10004"/>
                  </a:ext>
                </a:extLst>
              </a:tr>
              <a:tr h="370892">
                <a:tc>
                  <a:txBody>
                    <a:bodyPr/>
                    <a:lstStyle/>
                    <a:p>
                      <a:r>
                        <a:rPr lang="en-GB" sz="1400" dirty="0"/>
                        <a:t>Compensates</a:t>
                      </a:r>
                      <a:r>
                        <a:rPr lang="en-GB" sz="1400" baseline="0" dirty="0"/>
                        <a:t> for system leaks</a:t>
                      </a:r>
                      <a:endParaRPr lang="en-GB" sz="1400" dirty="0"/>
                    </a:p>
                  </a:txBody>
                  <a:tcPr marT="45726" marB="45726"/>
                </a:tc>
                <a:tc>
                  <a:txBody>
                    <a:bodyPr/>
                    <a:lstStyle/>
                    <a:p>
                      <a:endParaRPr lang="en-GB" sz="1400" dirty="0"/>
                    </a:p>
                  </a:txBody>
                  <a:tcPr marT="45726" marB="45726"/>
                </a:tc>
                <a:extLst>
                  <a:ext uri="{0D108BD9-81ED-4DB2-BD59-A6C34878D82A}">
                    <a16:rowId xmlns:a16="http://schemas.microsoft.com/office/drawing/2014/main" val="10005"/>
                  </a:ext>
                </a:extLst>
              </a:tr>
              <a:tr h="370892">
                <a:tc>
                  <a:txBody>
                    <a:bodyPr/>
                    <a:lstStyle/>
                    <a:p>
                      <a:endParaRPr lang="en-GB" sz="1400" dirty="0"/>
                    </a:p>
                  </a:txBody>
                  <a:tcPr marT="45726" marB="45726"/>
                </a:tc>
                <a:tc>
                  <a:txBody>
                    <a:bodyPr/>
                    <a:lstStyle/>
                    <a:p>
                      <a:endParaRPr lang="en-GB" sz="1400" dirty="0"/>
                    </a:p>
                  </a:txBody>
                  <a:tcPr marT="45726" marB="45726"/>
                </a:tc>
                <a:extLst>
                  <a:ext uri="{0D108BD9-81ED-4DB2-BD59-A6C34878D82A}">
                    <a16:rowId xmlns:a16="http://schemas.microsoft.com/office/drawing/2014/main" val="10006"/>
                  </a:ext>
                </a:extLst>
              </a:tr>
              <a:tr h="370892">
                <a:tc gridSpan="2">
                  <a:txBody>
                    <a:bodyPr/>
                    <a:lstStyle/>
                    <a:p>
                      <a:pPr algn="ctr"/>
                      <a:r>
                        <a:rPr lang="en-GB" sz="1600" dirty="0"/>
                        <a:t>Disadvantages</a:t>
                      </a:r>
                    </a:p>
                  </a:txBody>
                  <a:tcPr marT="45726" marB="45726"/>
                </a:tc>
                <a:tc hMerge="1">
                  <a:txBody>
                    <a:bodyPr/>
                    <a:lstStyle/>
                    <a:p>
                      <a:endParaRPr lang="en-GB" sz="1400" dirty="0"/>
                    </a:p>
                  </a:txBody>
                  <a:tcPr/>
                </a:tc>
                <a:extLst>
                  <a:ext uri="{0D108BD9-81ED-4DB2-BD59-A6C34878D82A}">
                    <a16:rowId xmlns:a16="http://schemas.microsoft.com/office/drawing/2014/main" val="10007"/>
                  </a:ext>
                </a:extLst>
              </a:tr>
              <a:tr h="731623">
                <a:tc>
                  <a:txBody>
                    <a:bodyPr/>
                    <a:lstStyle/>
                    <a:p>
                      <a:pPr algn="l"/>
                      <a:r>
                        <a:rPr lang="en-GB" sz="1400" dirty="0"/>
                        <a:t>Hypoventilation</a:t>
                      </a:r>
                      <a:r>
                        <a:rPr lang="en-GB" sz="1400" baseline="0" dirty="0"/>
                        <a:t> secondary to changes in lung compliance and resistance</a:t>
                      </a:r>
                      <a:endParaRPr lang="en-GB" sz="1400" dirty="0"/>
                    </a:p>
                  </a:txBody>
                  <a:tcPr marT="45726" marB="45726"/>
                </a:tc>
                <a:tc>
                  <a:txBody>
                    <a:bodyPr/>
                    <a:lstStyle/>
                    <a:p>
                      <a:pPr algn="ctr"/>
                      <a:r>
                        <a:rPr lang="en-GB" sz="1400" dirty="0"/>
                        <a:t>Potential for high airway</a:t>
                      </a:r>
                      <a:r>
                        <a:rPr lang="en-GB" sz="1400" baseline="0" dirty="0"/>
                        <a:t> pressures and acute lung injury</a:t>
                      </a:r>
                      <a:endParaRPr lang="en-GB" sz="1400" dirty="0"/>
                    </a:p>
                  </a:txBody>
                  <a:tcPr marT="45726" marB="45726"/>
                </a:tc>
                <a:extLst>
                  <a:ext uri="{0D108BD9-81ED-4DB2-BD59-A6C34878D82A}">
                    <a16:rowId xmlns:a16="http://schemas.microsoft.com/office/drawing/2014/main" val="10008"/>
                  </a:ext>
                </a:extLst>
              </a:tr>
              <a:tr h="370892">
                <a:tc>
                  <a:txBody>
                    <a:bodyPr/>
                    <a:lstStyle/>
                    <a:p>
                      <a:pPr algn="l"/>
                      <a:endParaRPr lang="en-GB" sz="1400" dirty="0"/>
                    </a:p>
                  </a:txBody>
                  <a:tcPr marT="45726" marB="45726"/>
                </a:tc>
                <a:tc>
                  <a:txBody>
                    <a:bodyPr/>
                    <a:lstStyle/>
                    <a:p>
                      <a:pPr algn="ctr"/>
                      <a:r>
                        <a:rPr lang="en-GB" sz="1400" dirty="0"/>
                        <a:t>Inability to compensate</a:t>
                      </a:r>
                      <a:r>
                        <a:rPr lang="en-GB" sz="1400" baseline="0" dirty="0"/>
                        <a:t> for leaks</a:t>
                      </a:r>
                      <a:endParaRPr lang="en-GB" sz="1400" dirty="0"/>
                    </a:p>
                  </a:txBody>
                  <a:tcPr marT="45726" marB="45726"/>
                </a:tc>
                <a:extLst>
                  <a:ext uri="{0D108BD9-81ED-4DB2-BD59-A6C34878D82A}">
                    <a16:rowId xmlns:a16="http://schemas.microsoft.com/office/drawing/2014/main" val="10009"/>
                  </a:ext>
                </a:extLst>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5" name="Picture 9">
            <a:extLst>
              <a:ext uri="{FF2B5EF4-FFF2-40B4-BE49-F238E27FC236}">
                <a16:creationId xmlns:a16="http://schemas.microsoft.com/office/drawing/2014/main" id="{F90A1ADD-C353-8146-AE91-8DD198C64530}"/>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0" y="549275"/>
            <a:ext cx="8110538" cy="522128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73730" name="Text Box 11">
            <a:extLst>
              <a:ext uri="{FF2B5EF4-FFF2-40B4-BE49-F238E27FC236}">
                <a16:creationId xmlns:a16="http://schemas.microsoft.com/office/drawing/2014/main" id="{96906769-4E4D-7F4D-91C1-F62218C87D9B}"/>
              </a:ext>
            </a:extLst>
          </p:cNvPr>
          <p:cNvSpPr txBox="1">
            <a:spLocks noChangeArrowheads="1"/>
          </p:cNvSpPr>
          <p:nvPr/>
        </p:nvSpPr>
        <p:spPr bwMode="auto">
          <a:xfrm>
            <a:off x="5435600" y="4365625"/>
            <a:ext cx="3600450" cy="1439863"/>
          </a:xfrm>
          <a:prstGeom prst="rect">
            <a:avLst/>
          </a:prstGeom>
          <a:solidFill>
            <a:srgbClr val="FFFFFF"/>
          </a:solidFill>
          <a:ln w="9525">
            <a:solidFill>
              <a:srgbClr val="000000"/>
            </a:solidFill>
            <a:miter lim="800000"/>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algn="ctr" eaLnBrk="1" hangingPunct="1">
              <a:spcBef>
                <a:spcPts val="600"/>
              </a:spcBef>
            </a:pPr>
            <a:r>
              <a:rPr lang="en-US" altLang="nb-NO" sz="2100"/>
              <a:t>Figure 11</a:t>
            </a:r>
          </a:p>
          <a:p>
            <a:pPr algn="ctr" eaLnBrk="1" hangingPunct="1">
              <a:spcBef>
                <a:spcPts val="600"/>
              </a:spcBef>
            </a:pPr>
            <a:r>
              <a:rPr lang="en-US" altLang="nb-NO" sz="2100"/>
              <a:t> Sidestream sampling</a:t>
            </a:r>
          </a:p>
          <a:p>
            <a:pPr algn="ctr" eaLnBrk="1" hangingPunct="1">
              <a:spcBef>
                <a:spcPts val="600"/>
              </a:spcBef>
            </a:pPr>
            <a:r>
              <a:rPr lang="en-US" altLang="nb-NO" sz="2100"/>
              <a:t> to a multigas analyzer</a:t>
            </a:r>
            <a:endParaRPr lang="en-US" altLang="nb-NO" sz="360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53" name="Picture 9">
            <a:extLst>
              <a:ext uri="{FF2B5EF4-FFF2-40B4-BE49-F238E27FC236}">
                <a16:creationId xmlns:a16="http://schemas.microsoft.com/office/drawing/2014/main" id="{3B39117C-DC58-3249-BCB0-3C36D0D7ACFB}"/>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539750" y="1773238"/>
            <a:ext cx="8208963" cy="502126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75778" name="Text Box 11">
            <a:extLst>
              <a:ext uri="{FF2B5EF4-FFF2-40B4-BE49-F238E27FC236}">
                <a16:creationId xmlns:a16="http://schemas.microsoft.com/office/drawing/2014/main" id="{5FF80251-938A-AC49-ADCA-3804C9967CB0}"/>
              </a:ext>
            </a:extLst>
          </p:cNvPr>
          <p:cNvSpPr txBox="1">
            <a:spLocks noChangeArrowheads="1"/>
          </p:cNvSpPr>
          <p:nvPr/>
        </p:nvSpPr>
        <p:spPr bwMode="auto">
          <a:xfrm>
            <a:off x="1835150" y="0"/>
            <a:ext cx="5400675" cy="1008063"/>
          </a:xfrm>
          <a:prstGeom prst="rect">
            <a:avLst/>
          </a:prstGeom>
          <a:solidFill>
            <a:srgbClr val="FFFFFF"/>
          </a:solidFill>
          <a:ln w="9525">
            <a:solidFill>
              <a:srgbClr val="000000"/>
            </a:solidFill>
            <a:miter lim="800000"/>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algn="ctr" eaLnBrk="1" hangingPunct="1">
              <a:spcBef>
                <a:spcPts val="600"/>
              </a:spcBef>
            </a:pPr>
            <a:r>
              <a:rPr lang="en-US" altLang="nb-NO" sz="2900"/>
              <a:t>Figure 12</a:t>
            </a:r>
          </a:p>
          <a:p>
            <a:pPr algn="ctr" eaLnBrk="1" hangingPunct="1">
              <a:spcBef>
                <a:spcPts val="600"/>
              </a:spcBef>
            </a:pPr>
            <a:r>
              <a:rPr lang="en-US" altLang="nb-NO" sz="2900"/>
              <a:t>   Mainstream sampling</a:t>
            </a:r>
            <a:endParaRPr lang="en-US" altLang="nb-NO" sz="440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5" name="Picture 9">
            <a:extLst>
              <a:ext uri="{FF2B5EF4-FFF2-40B4-BE49-F238E27FC236}">
                <a16:creationId xmlns:a16="http://schemas.microsoft.com/office/drawing/2014/main" id="{5D9E94DD-4E5F-734D-BDB6-537745B47F2B}"/>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0" y="260350"/>
            <a:ext cx="7092950" cy="65659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39947" name="Rectangle 11">
            <a:extLst>
              <a:ext uri="{FF2B5EF4-FFF2-40B4-BE49-F238E27FC236}">
                <a16:creationId xmlns:a16="http://schemas.microsoft.com/office/drawing/2014/main" id="{553A7E8F-5FBB-184A-80E3-59BEDDD0DE49}"/>
              </a:ext>
            </a:extLst>
          </p:cNvPr>
          <p:cNvSpPr>
            <a:spLocks noChangeArrowheads="1"/>
          </p:cNvSpPr>
          <p:nvPr/>
        </p:nvSpPr>
        <p:spPr bwMode="auto">
          <a:xfrm>
            <a:off x="4283075" y="115888"/>
            <a:ext cx="4745038"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pPr algn="ctr">
              <a:defRPr/>
            </a:pPr>
            <a:r>
              <a:rPr lang="en-US">
                <a:latin typeface="Arial" charset="0"/>
                <a:ea typeface="ヒラギノ角ゴ Pro W3" charset="0"/>
              </a:rPr>
              <a:t>Figure 14</a:t>
            </a:r>
          </a:p>
          <a:p>
            <a:pPr algn="ctr">
              <a:defRPr/>
            </a:pPr>
            <a:r>
              <a:rPr lang="en-US">
                <a:latin typeface="Arial" charset="0"/>
                <a:ea typeface="ヒラギノ角ゴ Pro W3" charset="0"/>
              </a:rPr>
              <a:t>  Multigas spectrophotometric gas analyzer</a:t>
            </a:r>
          </a:p>
          <a:p>
            <a:pPr algn="ctr">
              <a:defRPr/>
            </a:pPr>
            <a:r>
              <a:rPr lang="en-US">
                <a:latin typeface="Arial" charset="0"/>
                <a:ea typeface="ヒラギノ角ゴ Pro W3" charset="0"/>
              </a:rPr>
              <a:t> with rotating filter wheel</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5" name="Rectangle 5">
            <a:extLst>
              <a:ext uri="{FF2B5EF4-FFF2-40B4-BE49-F238E27FC236}">
                <a16:creationId xmlns:a16="http://schemas.microsoft.com/office/drawing/2014/main" id="{54D9C014-3152-9147-9BDD-F1EBB482B276}"/>
              </a:ext>
            </a:extLst>
          </p:cNvPr>
          <p:cNvSpPr>
            <a:spLocks noGrp="1" noChangeArrowheads="1"/>
          </p:cNvSpPr>
          <p:nvPr>
            <p:ph type="title"/>
          </p:nvPr>
        </p:nvSpPr>
        <p:spPr>
          <a:xfrm>
            <a:off x="3851275" y="0"/>
            <a:ext cx="4846638" cy="706438"/>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nchor="t"/>
          <a:lstStyle/>
          <a:p>
            <a:pPr eaLnBrk="1" hangingPunct="1">
              <a:defRPr/>
            </a:pPr>
            <a:r>
              <a:rPr lang="nb-NO" sz="3600"/>
              <a:t>Hemodialysis</a:t>
            </a:r>
          </a:p>
        </p:txBody>
      </p:sp>
      <p:pic>
        <p:nvPicPr>
          <p:cNvPr id="87044" name="Picture 4" descr="dialyse">
            <a:extLst>
              <a:ext uri="{FF2B5EF4-FFF2-40B4-BE49-F238E27FC236}">
                <a16:creationId xmlns:a16="http://schemas.microsoft.com/office/drawing/2014/main" id="{C5599396-E568-D84C-A3C6-2BE196CB6F6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925513"/>
            <a:ext cx="7993063" cy="59324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87047" name="Rectangle 7">
            <a:extLst>
              <a:ext uri="{FF2B5EF4-FFF2-40B4-BE49-F238E27FC236}">
                <a16:creationId xmlns:a16="http://schemas.microsoft.com/office/drawing/2014/main" id="{8B9F73AE-673E-9B4C-AA74-35F34ED959D4}"/>
              </a:ext>
            </a:extLst>
          </p:cNvPr>
          <p:cNvSpPr>
            <a:spLocks noChangeArrowheads="1"/>
          </p:cNvSpPr>
          <p:nvPr/>
        </p:nvSpPr>
        <p:spPr bwMode="auto">
          <a:xfrm>
            <a:off x="465137" y="4581128"/>
            <a:ext cx="1371600" cy="3810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GB" sz="1800">
              <a:latin typeface="Arial" charset="0"/>
              <a:ea typeface="ヒラギノ角ゴ Pro W3" charset="0"/>
            </a:endParaRPr>
          </a:p>
        </p:txBody>
      </p:sp>
      <p:sp>
        <p:nvSpPr>
          <p:cNvPr id="87048" name="Rectangle 8">
            <a:extLst>
              <a:ext uri="{FF2B5EF4-FFF2-40B4-BE49-F238E27FC236}">
                <a16:creationId xmlns:a16="http://schemas.microsoft.com/office/drawing/2014/main" id="{510B2854-6AE9-BF4A-94A6-569FFCC42D8E}"/>
              </a:ext>
            </a:extLst>
          </p:cNvPr>
          <p:cNvSpPr>
            <a:spLocks noChangeArrowheads="1"/>
          </p:cNvSpPr>
          <p:nvPr/>
        </p:nvSpPr>
        <p:spPr bwMode="auto">
          <a:xfrm>
            <a:off x="539750" y="3284538"/>
            <a:ext cx="1371600" cy="3810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GB" sz="1800">
              <a:latin typeface="Arial" charset="0"/>
              <a:ea typeface="ヒラギノ角ゴ Pro W3"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3" name="Rectangle 5">
            <a:extLst>
              <a:ext uri="{FF2B5EF4-FFF2-40B4-BE49-F238E27FC236}">
                <a16:creationId xmlns:a16="http://schemas.microsoft.com/office/drawing/2014/main" id="{3429B6A8-5E05-FE44-9501-8057F7F52D6E}"/>
              </a:ext>
            </a:extLst>
          </p:cNvPr>
          <p:cNvSpPr>
            <a:spLocks noGrp="1" noChangeArrowheads="1"/>
          </p:cNvSpPr>
          <p:nvPr>
            <p:ph type="title"/>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nchor="t"/>
          <a:lstStyle/>
          <a:p>
            <a:pPr eaLnBrk="1" hangingPunct="1">
              <a:defRPr/>
            </a:pPr>
            <a:r>
              <a:rPr lang="nb-NO"/>
              <a:t>Peritoneal dialysis</a:t>
            </a:r>
          </a:p>
        </p:txBody>
      </p:sp>
      <p:pic>
        <p:nvPicPr>
          <p:cNvPr id="89092" name="Picture 4" descr="dialyse peritoneal">
            <a:extLst>
              <a:ext uri="{FF2B5EF4-FFF2-40B4-BE49-F238E27FC236}">
                <a16:creationId xmlns:a16="http://schemas.microsoft.com/office/drawing/2014/main" id="{67DDF367-C759-3E46-8E57-26FF238215F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84213" y="1620838"/>
            <a:ext cx="6840537" cy="519271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5">
            <a:extLst>
              <a:ext uri="{FF2B5EF4-FFF2-40B4-BE49-F238E27FC236}">
                <a16:creationId xmlns:a16="http://schemas.microsoft.com/office/drawing/2014/main" id="{6DE6C16F-E0D0-9A43-917A-921EE43F5359}"/>
              </a:ext>
            </a:extLst>
          </p:cNvPr>
          <p:cNvSpPr>
            <a:spLocks noGrp="1"/>
          </p:cNvSpPr>
          <p:nvPr>
            <p:ph type="ctrTitle" sz="quarter"/>
          </p:nvPr>
        </p:nvSpPr>
        <p:spPr>
          <a:xfrm>
            <a:off x="1295400" y="1463675"/>
            <a:ext cx="6934200" cy="2025650"/>
          </a:xfrm>
        </p:spPr>
        <p:txBody>
          <a:bodyPr/>
          <a:lstStyle/>
          <a:p>
            <a:pPr eaLnBrk="1" hangingPunct="1"/>
            <a:r>
              <a:rPr lang="nb-NO" altLang="nb-NO" sz="7200"/>
              <a:t>FYS</a:t>
            </a:r>
            <a:r>
              <a:rPr lang="nb-NO" altLang="nb-NO" sz="6600"/>
              <a:t> </a:t>
            </a:r>
            <a:r>
              <a:rPr lang="nb-NO" altLang="nb-NO" sz="7200"/>
              <a:t>4250</a:t>
            </a:r>
          </a:p>
        </p:txBody>
      </p:sp>
      <p:sp>
        <p:nvSpPr>
          <p:cNvPr id="83970" name="Subtitle 6">
            <a:extLst>
              <a:ext uri="{FF2B5EF4-FFF2-40B4-BE49-F238E27FC236}">
                <a16:creationId xmlns:a16="http://schemas.microsoft.com/office/drawing/2014/main" id="{EFB85AC9-D991-2D47-99DB-ACBF2F856D29}"/>
              </a:ext>
            </a:extLst>
          </p:cNvPr>
          <p:cNvSpPr>
            <a:spLocks noGrp="1"/>
          </p:cNvSpPr>
          <p:nvPr>
            <p:ph type="subTitle" sz="quarter" idx="1"/>
          </p:nvPr>
        </p:nvSpPr>
        <p:spPr>
          <a:xfrm>
            <a:off x="1295400" y="3379788"/>
            <a:ext cx="7315200" cy="1089025"/>
          </a:xfrm>
        </p:spPr>
        <p:txBody>
          <a:bodyPr/>
          <a:lstStyle/>
          <a:p>
            <a:pPr eaLnBrk="1" hangingPunct="1"/>
            <a:r>
              <a:rPr lang="nb-NO" altLang="nb-NO" sz="4400">
                <a:latin typeface="Arial" panose="020B0604020202020204" pitchFamily="34" charset="0"/>
                <a:cs typeface="Arial" panose="020B0604020202020204" pitchFamily="34" charset="0"/>
              </a:rPr>
              <a:t>Lecture</a:t>
            </a:r>
            <a:r>
              <a:rPr lang="nb-NO" altLang="nb-NO" sz="3600">
                <a:latin typeface="Arial" panose="020B0604020202020204" pitchFamily="34" charset="0"/>
                <a:cs typeface="Arial" panose="020B0604020202020204" pitchFamily="34" charset="0"/>
              </a:rPr>
              <a:t> 6 Highlights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Content Placeholder 3">
            <a:extLst>
              <a:ext uri="{FF2B5EF4-FFF2-40B4-BE49-F238E27FC236}">
                <a16:creationId xmlns:a16="http://schemas.microsoft.com/office/drawing/2014/main" id="{565EC61F-2C7F-6F44-B014-22A6C1FB5C8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rot="10800000">
            <a:off x="1116013" y="908050"/>
            <a:ext cx="6911975" cy="5872163"/>
          </a:xfrm>
        </p:spPr>
      </p:pic>
      <p:sp>
        <p:nvSpPr>
          <p:cNvPr id="3" name="Title 1">
            <a:extLst>
              <a:ext uri="{FF2B5EF4-FFF2-40B4-BE49-F238E27FC236}">
                <a16:creationId xmlns:a16="http://schemas.microsoft.com/office/drawing/2014/main" id="{7E221BED-D209-EF46-A200-E6F46645B874}"/>
              </a:ext>
            </a:extLst>
          </p:cNvPr>
          <p:cNvSpPr>
            <a:spLocks noGrp="1"/>
          </p:cNvSpPr>
          <p:nvPr>
            <p:ph type="title"/>
          </p:nvPr>
        </p:nvSpPr>
        <p:spPr>
          <a:xfrm>
            <a:off x="684213" y="333375"/>
            <a:ext cx="8074025" cy="1143000"/>
          </a:xfrm>
        </p:spPr>
        <p:txBody>
          <a:bodyPr/>
          <a:lstStyle/>
          <a:p>
            <a:pPr>
              <a:defRPr/>
            </a:pPr>
            <a:r>
              <a:rPr lang="en-GB">
                <a:solidFill>
                  <a:schemeClr val="bg1">
                    <a:lumMod val="65000"/>
                  </a:schemeClr>
                </a:solidFill>
              </a:rPr>
              <a:t>Spatial resolution of imaging modalities</a:t>
            </a:r>
          </a:p>
        </p:txBody>
      </p:sp>
      <p:sp>
        <p:nvSpPr>
          <p:cNvPr id="2" name="TextBox 1">
            <a:extLst>
              <a:ext uri="{FF2B5EF4-FFF2-40B4-BE49-F238E27FC236}">
                <a16:creationId xmlns:a16="http://schemas.microsoft.com/office/drawing/2014/main" id="{B89B3365-7C00-5F41-800E-8BE6EB46D8C8}"/>
              </a:ext>
            </a:extLst>
          </p:cNvPr>
          <p:cNvSpPr txBox="1"/>
          <p:nvPr/>
        </p:nvSpPr>
        <p:spPr>
          <a:xfrm>
            <a:off x="2124075" y="6491288"/>
            <a:ext cx="5346700" cy="338137"/>
          </a:xfrm>
          <a:prstGeom prst="rect">
            <a:avLst/>
          </a:prstGeom>
          <a:noFill/>
        </p:spPr>
        <p:txBody>
          <a:bodyPr wrap="none">
            <a:spAutoFit/>
          </a:bodyPr>
          <a:lstStyle/>
          <a:p>
            <a:pPr eaLnBrk="1" hangingPunct="1">
              <a:defRPr/>
            </a:pPr>
            <a:r>
              <a:rPr lang="en-GB" sz="1600" dirty="0" err="1">
                <a:solidFill>
                  <a:schemeClr val="bg1">
                    <a:lumMod val="75000"/>
                  </a:schemeClr>
                </a:solidFill>
                <a:latin typeface="Arial" charset="0"/>
                <a:ea typeface="ヒラギノ角ゴ Pro W3" charset="0"/>
              </a:rPr>
              <a:t>Bushberg</a:t>
            </a:r>
            <a:r>
              <a:rPr lang="en-GB" sz="1600" dirty="0">
                <a:solidFill>
                  <a:schemeClr val="bg1">
                    <a:lumMod val="75000"/>
                  </a:schemeClr>
                </a:solidFill>
                <a:latin typeface="Arial" charset="0"/>
                <a:ea typeface="ヒラギノ角ゴ Pro W3" charset="0"/>
              </a:rPr>
              <a:t> et al, The essential physics of medical imaging</a:t>
            </a:r>
          </a:p>
        </p:txBody>
      </p:sp>
    </p:spTree>
    <p:extLst>
      <p:ext uri="{BB962C8B-B14F-4D97-AF65-F5344CB8AC3E}">
        <p14:creationId xmlns:p14="http://schemas.microsoft.com/office/powerpoint/2010/main" val="12378049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029">
            <a:extLst>
              <a:ext uri="{FF2B5EF4-FFF2-40B4-BE49-F238E27FC236}">
                <a16:creationId xmlns:a16="http://schemas.microsoft.com/office/drawing/2014/main" id="{ABFF7BD0-40A4-8446-B9DF-023E791F9449}"/>
              </a:ext>
            </a:extLst>
          </p:cNvPr>
          <p:cNvSpPr>
            <a:spLocks noGrp="1" noChangeArrowheads="1"/>
          </p:cNvSpPr>
          <p:nvPr>
            <p:ph type="title"/>
          </p:nvPr>
        </p:nvSpPr>
        <p:spPr>
          <a:xfrm>
            <a:off x="5867400" y="981075"/>
            <a:ext cx="3106738" cy="1143000"/>
          </a:xfrm>
        </p:spPr>
        <p:txBody>
          <a:bodyPr anchor="t"/>
          <a:lstStyle/>
          <a:p>
            <a:r>
              <a:rPr lang="nb-NO" altLang="nb-NO" sz="4000"/>
              <a:t>X-ray tube</a:t>
            </a:r>
          </a:p>
        </p:txBody>
      </p:sp>
      <p:pic>
        <p:nvPicPr>
          <p:cNvPr id="16386" name="Picture 1028" descr="rtgrør">
            <a:extLst>
              <a:ext uri="{FF2B5EF4-FFF2-40B4-BE49-F238E27FC236}">
                <a16:creationId xmlns:a16="http://schemas.microsoft.com/office/drawing/2014/main" id="{CB3BE138-A2BA-4945-AC68-9ADE2B49070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50825" y="0"/>
            <a:ext cx="5670550" cy="6858000"/>
          </a:xfrm>
        </p:spPr>
      </p:pic>
      <p:sp>
        <p:nvSpPr>
          <p:cNvPr id="16387" name="Rektangel 1">
            <a:extLst>
              <a:ext uri="{FF2B5EF4-FFF2-40B4-BE49-F238E27FC236}">
                <a16:creationId xmlns:a16="http://schemas.microsoft.com/office/drawing/2014/main" id="{8A2DC1E2-C393-4E45-A08E-CF5B74DCDC6E}"/>
              </a:ext>
            </a:extLst>
          </p:cNvPr>
          <p:cNvSpPr>
            <a:spLocks noChangeArrowheads="1"/>
          </p:cNvSpPr>
          <p:nvPr/>
        </p:nvSpPr>
        <p:spPr bwMode="auto">
          <a:xfrm>
            <a:off x="5805488" y="1989138"/>
            <a:ext cx="316865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a:spcBef>
                <a:spcPct val="0"/>
              </a:spcBef>
              <a:buFontTx/>
              <a:buNone/>
            </a:pPr>
            <a:r>
              <a:rPr lang="nb-NO" altLang="nb-NO" sz="1400" dirty="0" err="1"/>
              <a:t>What</a:t>
            </a:r>
            <a:r>
              <a:rPr lang="nb-NO" altLang="nb-NO" sz="1400" dirty="0"/>
              <a:t> is </a:t>
            </a:r>
            <a:r>
              <a:rPr lang="nb-NO" altLang="nb-NO" sz="1400" dirty="0" err="1"/>
              <a:t>the</a:t>
            </a:r>
            <a:r>
              <a:rPr lang="nb-NO" altLang="nb-NO" sz="1400" dirty="0"/>
              <a:t> minimum </a:t>
            </a:r>
            <a:r>
              <a:rPr lang="nb-NO" altLang="nb-NO" sz="1400" dirty="0" err="1"/>
              <a:t>wavelength</a:t>
            </a:r>
            <a:r>
              <a:rPr lang="nb-NO" altLang="nb-NO" sz="1400" dirty="0"/>
              <a:t>?</a:t>
            </a:r>
          </a:p>
          <a:p>
            <a:pPr>
              <a:spcBef>
                <a:spcPct val="0"/>
              </a:spcBef>
              <a:buFontTx/>
              <a:buNone/>
            </a:pPr>
            <a:r>
              <a:rPr lang="nb-NO" altLang="nb-NO" sz="1400" dirty="0"/>
              <a:t>Electron hits target -&gt; all </a:t>
            </a:r>
            <a:r>
              <a:rPr lang="nb-NO" altLang="nb-NO" sz="1400" dirty="0" err="1"/>
              <a:t>kinetic</a:t>
            </a:r>
            <a:r>
              <a:rPr lang="nb-NO" altLang="nb-NO" sz="1400" dirty="0"/>
              <a:t> </a:t>
            </a:r>
            <a:r>
              <a:rPr lang="nb-NO" altLang="nb-NO" sz="1400" dirty="0" err="1"/>
              <a:t>energy</a:t>
            </a:r>
            <a:r>
              <a:rPr lang="nb-NO" altLang="nb-NO" sz="1400" dirty="0"/>
              <a:t> </a:t>
            </a:r>
            <a:r>
              <a:rPr lang="nb-NO" altLang="nb-NO" sz="1400" dirty="0" err="1"/>
              <a:t>converted</a:t>
            </a:r>
            <a:r>
              <a:rPr lang="nb-NO" altLang="nb-NO" sz="1400" dirty="0"/>
              <a:t> </a:t>
            </a:r>
            <a:r>
              <a:rPr lang="nb-NO" altLang="nb-NO" sz="1400" dirty="0" err="1"/>
              <a:t>into</a:t>
            </a:r>
            <a:r>
              <a:rPr lang="nb-NO" altLang="nb-NO" sz="1400" dirty="0"/>
              <a:t> a </a:t>
            </a:r>
            <a:r>
              <a:rPr lang="nb-NO" altLang="nb-NO" sz="1400" dirty="0" err="1"/>
              <a:t>photon</a:t>
            </a:r>
            <a:endParaRPr lang="nb-NO" altLang="nb-NO" sz="1400" dirty="0"/>
          </a:p>
          <a:p>
            <a:pPr>
              <a:spcBef>
                <a:spcPct val="0"/>
              </a:spcBef>
              <a:buFontTx/>
              <a:buNone/>
            </a:pPr>
            <a:r>
              <a:rPr lang="nb-NO" altLang="nb-NO" sz="1400" dirty="0" err="1"/>
              <a:t>Work</a:t>
            </a:r>
            <a:r>
              <a:rPr lang="nb-NO" altLang="nb-NO" sz="1400" dirty="0"/>
              <a:t> done </a:t>
            </a:r>
            <a:r>
              <a:rPr lang="nb-NO" altLang="nb-NO" sz="1400" dirty="0" err="1"/>
              <a:t>on</a:t>
            </a:r>
            <a:r>
              <a:rPr lang="nb-NO" altLang="nb-NO" sz="1400" dirty="0"/>
              <a:t> </a:t>
            </a:r>
            <a:r>
              <a:rPr lang="nb-NO" altLang="nb-NO" sz="1400" dirty="0" err="1"/>
              <a:t>each</a:t>
            </a:r>
            <a:r>
              <a:rPr lang="nb-NO" altLang="nb-NO" sz="1400" dirty="0"/>
              <a:t> </a:t>
            </a:r>
            <a:r>
              <a:rPr lang="nb-NO" altLang="nb-NO" sz="1400" dirty="0" err="1"/>
              <a:t>electron</a:t>
            </a:r>
            <a:r>
              <a:rPr lang="nb-NO" altLang="nb-NO" sz="1400" dirty="0"/>
              <a:t> </a:t>
            </a:r>
            <a:r>
              <a:rPr lang="nb-NO" altLang="nb-NO" sz="1400" dirty="0" err="1"/>
              <a:t>when</a:t>
            </a:r>
            <a:r>
              <a:rPr lang="nb-NO" altLang="nb-NO" sz="1400" dirty="0"/>
              <a:t> </a:t>
            </a:r>
            <a:r>
              <a:rPr lang="nb-NO" altLang="nb-NO" sz="1400" dirty="0" err="1"/>
              <a:t>accelerated</a:t>
            </a:r>
            <a:r>
              <a:rPr lang="nb-NO" altLang="nb-NO" sz="1400" dirty="0"/>
              <a:t> to </a:t>
            </a:r>
            <a:r>
              <a:rPr lang="nb-NO" altLang="nb-NO" sz="1400" dirty="0" err="1"/>
              <a:t>the</a:t>
            </a:r>
            <a:r>
              <a:rPr lang="nb-NO" altLang="nb-NO" sz="1400" dirty="0"/>
              <a:t> anode is eV</a:t>
            </a:r>
          </a:p>
          <a:p>
            <a:pPr>
              <a:spcBef>
                <a:spcPct val="0"/>
              </a:spcBef>
              <a:buFontTx/>
              <a:buNone/>
            </a:pPr>
            <a:r>
              <a:rPr lang="nb-NO" altLang="nb-NO" sz="1400" dirty="0" err="1"/>
              <a:t>hf</a:t>
            </a:r>
            <a:r>
              <a:rPr lang="nb-NO" altLang="nb-NO" sz="1400" dirty="0"/>
              <a:t> = eV</a:t>
            </a:r>
          </a:p>
          <a:p>
            <a:pPr>
              <a:spcBef>
                <a:spcPct val="0"/>
              </a:spcBef>
              <a:buFontTx/>
              <a:buNone/>
            </a:pPr>
            <a:r>
              <a:rPr lang="nb-NO" altLang="nb-NO" sz="1400" dirty="0" err="1"/>
              <a:t>Fmax</a:t>
            </a:r>
            <a:r>
              <a:rPr lang="nb-NO" altLang="nb-NO" sz="1400" dirty="0"/>
              <a:t>=eV/h</a:t>
            </a:r>
          </a:p>
          <a:p>
            <a:pPr>
              <a:spcBef>
                <a:spcPct val="0"/>
              </a:spcBef>
              <a:buFontTx/>
              <a:buNone/>
            </a:pPr>
            <a:r>
              <a:rPr lang="nb-NO" altLang="nb-NO" sz="1400" dirty="0"/>
              <a:t>Thus Landa (min) = </a:t>
            </a:r>
            <a:r>
              <a:rPr lang="nb-NO" altLang="nb-NO" sz="1400" dirty="0" err="1"/>
              <a:t>hc</a:t>
            </a:r>
            <a:r>
              <a:rPr lang="nb-NO" altLang="nb-NO" sz="1400" dirty="0"/>
              <a:t>/eV</a:t>
            </a:r>
          </a:p>
        </p:txBody>
      </p:sp>
    </p:spTree>
    <p:extLst>
      <p:ext uri="{BB962C8B-B14F-4D97-AF65-F5344CB8AC3E}">
        <p14:creationId xmlns:p14="http://schemas.microsoft.com/office/powerpoint/2010/main" val="18295791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694211B1-1E76-ED47-A5A9-5BD0F8D36925}"/>
              </a:ext>
            </a:extLst>
          </p:cNvPr>
          <p:cNvSpPr>
            <a:spLocks noGrp="1" noChangeArrowheads="1"/>
          </p:cNvSpPr>
          <p:nvPr>
            <p:ph type="title"/>
          </p:nvPr>
        </p:nvSpPr>
        <p:spPr/>
        <p:txBody>
          <a:bodyPr/>
          <a:lstStyle/>
          <a:p>
            <a:r>
              <a:rPr lang="en-GB" altLang="nb-NO"/>
              <a:t>X-ray tube</a:t>
            </a:r>
          </a:p>
        </p:txBody>
      </p:sp>
      <p:pic>
        <p:nvPicPr>
          <p:cNvPr id="18434" name="Content Placeholder 3">
            <a:extLst>
              <a:ext uri="{FF2B5EF4-FFF2-40B4-BE49-F238E27FC236}">
                <a16:creationId xmlns:a16="http://schemas.microsoft.com/office/drawing/2014/main" id="{4B53269B-B2B5-CE42-8259-73896ACFA9A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4463" y="1773238"/>
            <a:ext cx="8959851" cy="4824412"/>
          </a:xfrm>
        </p:spPr>
      </p:pic>
      <p:sp>
        <p:nvSpPr>
          <p:cNvPr id="4" name="TextBox 3">
            <a:extLst>
              <a:ext uri="{FF2B5EF4-FFF2-40B4-BE49-F238E27FC236}">
                <a16:creationId xmlns:a16="http://schemas.microsoft.com/office/drawing/2014/main" id="{FC4E4707-F5BD-B641-8FEF-BE012A8988A3}"/>
              </a:ext>
            </a:extLst>
          </p:cNvPr>
          <p:cNvSpPr txBox="1"/>
          <p:nvPr/>
        </p:nvSpPr>
        <p:spPr>
          <a:xfrm>
            <a:off x="2124075" y="6491288"/>
            <a:ext cx="5346700" cy="338137"/>
          </a:xfrm>
          <a:prstGeom prst="rect">
            <a:avLst/>
          </a:prstGeom>
          <a:noFill/>
        </p:spPr>
        <p:txBody>
          <a:bodyPr wrap="none">
            <a:spAutoFit/>
          </a:bodyPr>
          <a:lstStyle/>
          <a:p>
            <a:pPr eaLnBrk="1" hangingPunct="1">
              <a:defRPr/>
            </a:pPr>
            <a:r>
              <a:rPr lang="en-GB" sz="1600" dirty="0" err="1">
                <a:solidFill>
                  <a:schemeClr val="bg1">
                    <a:lumMod val="75000"/>
                  </a:schemeClr>
                </a:solidFill>
                <a:latin typeface="Arial" charset="0"/>
                <a:ea typeface="ヒラギノ角ゴ Pro W3" charset="0"/>
              </a:rPr>
              <a:t>Bushberg</a:t>
            </a:r>
            <a:r>
              <a:rPr lang="en-GB" sz="1600" dirty="0">
                <a:solidFill>
                  <a:schemeClr val="bg1">
                    <a:lumMod val="75000"/>
                  </a:schemeClr>
                </a:solidFill>
                <a:latin typeface="Arial" charset="0"/>
                <a:ea typeface="ヒラギノ角ゴ Pro W3" charset="0"/>
              </a:rPr>
              <a:t> et al, The essential physics of medical imaging</a:t>
            </a:r>
          </a:p>
        </p:txBody>
      </p:sp>
    </p:spTree>
    <p:extLst>
      <p:ext uri="{BB962C8B-B14F-4D97-AF65-F5344CB8AC3E}">
        <p14:creationId xmlns:p14="http://schemas.microsoft.com/office/powerpoint/2010/main" val="34101621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21440A88-4BE7-B642-9BAE-EDA6E238B9A5}"/>
              </a:ext>
            </a:extLst>
          </p:cNvPr>
          <p:cNvSpPr>
            <a:spLocks noGrp="1" noChangeArrowheads="1"/>
          </p:cNvSpPr>
          <p:nvPr>
            <p:ph type="title"/>
          </p:nvPr>
        </p:nvSpPr>
        <p:spPr>
          <a:xfrm>
            <a:off x="611188" y="838200"/>
            <a:ext cx="8208962" cy="1143000"/>
          </a:xfrm>
        </p:spPr>
        <p:txBody>
          <a:bodyPr/>
          <a:lstStyle/>
          <a:p>
            <a:r>
              <a:rPr lang="en-GB" altLang="nb-NO"/>
              <a:t>Attenuation as a function of x-ray energy</a:t>
            </a:r>
          </a:p>
        </p:txBody>
      </p:sp>
      <p:pic>
        <p:nvPicPr>
          <p:cNvPr id="19458" name="Picture 3">
            <a:extLst>
              <a:ext uri="{FF2B5EF4-FFF2-40B4-BE49-F238E27FC236}">
                <a16:creationId xmlns:a16="http://schemas.microsoft.com/office/drawing/2014/main" id="{4AE901D8-2FDA-0D4A-9EB5-FAB73D7CEE9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0959622">
            <a:off x="827088" y="2133600"/>
            <a:ext cx="8239125"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7BC0A0CE-8C18-8E48-ABEB-A66D0CDCA0BD}"/>
              </a:ext>
            </a:extLst>
          </p:cNvPr>
          <p:cNvSpPr txBox="1"/>
          <p:nvPr/>
        </p:nvSpPr>
        <p:spPr>
          <a:xfrm>
            <a:off x="2124075" y="6491288"/>
            <a:ext cx="5346700" cy="338137"/>
          </a:xfrm>
          <a:prstGeom prst="rect">
            <a:avLst/>
          </a:prstGeom>
          <a:noFill/>
        </p:spPr>
        <p:txBody>
          <a:bodyPr wrap="none">
            <a:spAutoFit/>
          </a:bodyPr>
          <a:lstStyle/>
          <a:p>
            <a:pPr eaLnBrk="1" hangingPunct="1">
              <a:defRPr/>
            </a:pPr>
            <a:r>
              <a:rPr lang="en-GB" sz="1600" dirty="0" err="1">
                <a:solidFill>
                  <a:schemeClr val="bg1">
                    <a:lumMod val="75000"/>
                  </a:schemeClr>
                </a:solidFill>
                <a:latin typeface="Arial" charset="0"/>
                <a:ea typeface="ヒラギノ角ゴ Pro W3" charset="0"/>
              </a:rPr>
              <a:t>Bushberg</a:t>
            </a:r>
            <a:r>
              <a:rPr lang="en-GB" sz="1600" dirty="0">
                <a:solidFill>
                  <a:schemeClr val="bg1">
                    <a:lumMod val="75000"/>
                  </a:schemeClr>
                </a:solidFill>
                <a:latin typeface="Arial" charset="0"/>
                <a:ea typeface="ヒラギノ角ゴ Pro W3" charset="0"/>
              </a:rPr>
              <a:t> et al, The essential physics of medical imaging</a:t>
            </a:r>
          </a:p>
        </p:txBody>
      </p:sp>
    </p:spTree>
    <p:extLst>
      <p:ext uri="{BB962C8B-B14F-4D97-AF65-F5344CB8AC3E}">
        <p14:creationId xmlns:p14="http://schemas.microsoft.com/office/powerpoint/2010/main" val="35171855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028" descr="webstFig 12_9 crop">
            <a:extLst>
              <a:ext uri="{FF2B5EF4-FFF2-40B4-BE49-F238E27FC236}">
                <a16:creationId xmlns:a16="http://schemas.microsoft.com/office/drawing/2014/main" id="{987FED92-0830-FF49-BA25-855D9968410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0"/>
            <a:ext cx="6985000" cy="6854825"/>
          </a:xfrm>
          <a:noFill/>
        </p:spPr>
      </p:pic>
      <p:sp>
        <p:nvSpPr>
          <p:cNvPr id="20482" name="Rectangle 1029">
            <a:extLst>
              <a:ext uri="{FF2B5EF4-FFF2-40B4-BE49-F238E27FC236}">
                <a16:creationId xmlns:a16="http://schemas.microsoft.com/office/drawing/2014/main" id="{04659D0D-3855-9341-A3B2-375370A3F7BB}"/>
              </a:ext>
            </a:extLst>
          </p:cNvPr>
          <p:cNvSpPr>
            <a:spLocks noGrp="1" noChangeArrowheads="1"/>
          </p:cNvSpPr>
          <p:nvPr>
            <p:ph type="title"/>
          </p:nvPr>
        </p:nvSpPr>
        <p:spPr>
          <a:xfrm>
            <a:off x="4957763" y="260350"/>
            <a:ext cx="4186237" cy="1143000"/>
          </a:xfrm>
          <a:solidFill>
            <a:srgbClr val="FFFFFF"/>
          </a:solidFill>
        </p:spPr>
        <p:txBody>
          <a:bodyPr anchor="t"/>
          <a:lstStyle/>
          <a:p>
            <a:r>
              <a:rPr lang="nb-NO" altLang="nb-NO"/>
              <a:t>Fotonspectrum X-ray tubes</a:t>
            </a:r>
          </a:p>
        </p:txBody>
      </p:sp>
      <p:sp>
        <p:nvSpPr>
          <p:cNvPr id="20483" name="TekstSylinder 1">
            <a:extLst>
              <a:ext uri="{FF2B5EF4-FFF2-40B4-BE49-F238E27FC236}">
                <a16:creationId xmlns:a16="http://schemas.microsoft.com/office/drawing/2014/main" id="{375CE375-9734-AC4E-8A9D-3C9D05FB054D}"/>
              </a:ext>
            </a:extLst>
          </p:cNvPr>
          <p:cNvSpPr txBox="1">
            <a:spLocks noChangeArrowheads="1"/>
          </p:cNvSpPr>
          <p:nvPr/>
        </p:nvSpPr>
        <p:spPr bwMode="auto">
          <a:xfrm>
            <a:off x="5364163" y="1557338"/>
            <a:ext cx="3887787"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a:spcBef>
                <a:spcPct val="0"/>
              </a:spcBef>
              <a:buFontTx/>
              <a:buNone/>
            </a:pPr>
            <a:r>
              <a:rPr lang="nb-NO" altLang="nb-NO" sz="1100"/>
              <a:t>Two mechanisms =&gt; Bremsstrahlung (deceleration of arriving electron)  and characteristic radiation (electrons fill holes) </a:t>
            </a:r>
          </a:p>
          <a:p>
            <a:pPr>
              <a:spcBef>
                <a:spcPct val="0"/>
              </a:spcBef>
              <a:buFontTx/>
              <a:buNone/>
            </a:pPr>
            <a:r>
              <a:rPr lang="nb-NO" altLang="nb-NO" sz="1100"/>
              <a:t>Characteristic radiation </a:t>
            </a:r>
          </a:p>
          <a:p>
            <a:pPr>
              <a:spcBef>
                <a:spcPct val="0"/>
              </a:spcBef>
              <a:buFontTx/>
              <a:buNone/>
            </a:pPr>
            <a:r>
              <a:rPr lang="nb-NO" altLang="nb-NO" sz="1100"/>
              <a:t>58 keV = l-shell electron filling up hole in k-shell</a:t>
            </a:r>
          </a:p>
          <a:p>
            <a:pPr>
              <a:spcBef>
                <a:spcPct val="0"/>
              </a:spcBef>
              <a:buFontTx/>
              <a:buNone/>
            </a:pPr>
            <a:r>
              <a:rPr lang="nb-NO" altLang="nb-NO" sz="1100"/>
              <a:t>68 = distant electron filling up hole in k-shell</a:t>
            </a:r>
          </a:p>
          <a:p>
            <a:pPr>
              <a:spcBef>
                <a:spcPct val="0"/>
              </a:spcBef>
              <a:buFontTx/>
              <a:buNone/>
            </a:pPr>
            <a:r>
              <a:rPr lang="nb-NO" altLang="nb-NO" sz="1100"/>
              <a:t>Less than 1% of the energy supplied is converted into x-radiation, rest is heating of the object.</a:t>
            </a:r>
          </a:p>
          <a:p>
            <a:pPr>
              <a:spcBef>
                <a:spcPct val="0"/>
              </a:spcBef>
              <a:buFontTx/>
              <a:buNone/>
            </a:pPr>
            <a:endParaRPr lang="nb-NO" altLang="nb-NO" sz="1100"/>
          </a:p>
        </p:txBody>
      </p:sp>
    </p:spTree>
    <p:extLst>
      <p:ext uri="{BB962C8B-B14F-4D97-AF65-F5344CB8AC3E}">
        <p14:creationId xmlns:p14="http://schemas.microsoft.com/office/powerpoint/2010/main" val="17006924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028" descr="Compton">
            <a:extLst>
              <a:ext uri="{FF2B5EF4-FFF2-40B4-BE49-F238E27FC236}">
                <a16:creationId xmlns:a16="http://schemas.microsoft.com/office/drawing/2014/main" id="{07E550B4-5FFE-7241-B9E9-99DE1AE25A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81075"/>
            <a:ext cx="9144000" cy="459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0" name="Rectangle 1026">
            <a:extLst>
              <a:ext uri="{FF2B5EF4-FFF2-40B4-BE49-F238E27FC236}">
                <a16:creationId xmlns:a16="http://schemas.microsoft.com/office/drawing/2014/main" id="{FC690960-CF3C-F341-B639-19DDAAF68E1C}"/>
              </a:ext>
            </a:extLst>
          </p:cNvPr>
          <p:cNvSpPr>
            <a:spLocks noGrp="1" noChangeArrowheads="1"/>
          </p:cNvSpPr>
          <p:nvPr>
            <p:ph type="title"/>
          </p:nvPr>
        </p:nvSpPr>
        <p:spPr>
          <a:xfrm>
            <a:off x="0" y="0"/>
            <a:ext cx="6877050" cy="1584325"/>
          </a:xfrm>
          <a:solidFill>
            <a:schemeClr val="accent1"/>
          </a:solidFill>
        </p:spPr>
        <p:txBody>
          <a:bodyPr anchor="t"/>
          <a:lstStyle/>
          <a:p>
            <a:r>
              <a:rPr lang="nb-NO" altLang="nb-NO" sz="4000"/>
              <a:t>Compton-spread:</a:t>
            </a:r>
            <a:br>
              <a:rPr lang="nb-NO" altLang="nb-NO" sz="4000"/>
            </a:br>
            <a:r>
              <a:rPr lang="nb-NO" altLang="nb-NO" sz="4000"/>
              <a:t>photon vs free electron</a:t>
            </a:r>
          </a:p>
        </p:txBody>
      </p:sp>
      <p:sp>
        <p:nvSpPr>
          <p:cNvPr id="22531" name="Rectangle 1031">
            <a:extLst>
              <a:ext uri="{FF2B5EF4-FFF2-40B4-BE49-F238E27FC236}">
                <a16:creationId xmlns:a16="http://schemas.microsoft.com/office/drawing/2014/main" id="{7157380A-E68A-5A47-9D1F-59BA799AF2F4}"/>
              </a:ext>
            </a:extLst>
          </p:cNvPr>
          <p:cNvSpPr>
            <a:spLocks noChangeArrowheads="1"/>
          </p:cNvSpPr>
          <p:nvPr/>
        </p:nvSpPr>
        <p:spPr bwMode="auto">
          <a:xfrm>
            <a:off x="0" y="1989138"/>
            <a:ext cx="4932363" cy="936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22532" name="TekstSylinder 1">
            <a:extLst>
              <a:ext uri="{FF2B5EF4-FFF2-40B4-BE49-F238E27FC236}">
                <a16:creationId xmlns:a16="http://schemas.microsoft.com/office/drawing/2014/main" id="{BB2E612B-A0B0-1446-B49C-E03D484C6743}"/>
              </a:ext>
            </a:extLst>
          </p:cNvPr>
          <p:cNvSpPr txBox="1">
            <a:spLocks noChangeArrowheads="1"/>
          </p:cNvSpPr>
          <p:nvPr/>
        </p:nvSpPr>
        <p:spPr bwMode="auto">
          <a:xfrm>
            <a:off x="539750" y="5573713"/>
            <a:ext cx="590867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28600" indent="-228600">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1600"/>
              <a:t>Secondary radiation,two mechanisms:</a:t>
            </a:r>
          </a:p>
          <a:p>
            <a:pPr eaLnBrk="1" hangingPunct="1">
              <a:spcBef>
                <a:spcPct val="0"/>
              </a:spcBef>
              <a:buFontTx/>
              <a:buAutoNum type="arabicPeriod"/>
            </a:pPr>
            <a:r>
              <a:rPr lang="nb-NO" altLang="nb-NO" sz="1600"/>
              <a:t>Photoelectric effect, characteristic radiation</a:t>
            </a:r>
          </a:p>
          <a:p>
            <a:pPr eaLnBrk="1" hangingPunct="1">
              <a:spcBef>
                <a:spcPct val="0"/>
              </a:spcBef>
              <a:buFontTx/>
              <a:buAutoNum type="arabicPeriod"/>
            </a:pPr>
            <a:r>
              <a:rPr lang="nb-NO" altLang="nb-NO" sz="1600"/>
              <a:t>Compton spread</a:t>
            </a:r>
          </a:p>
          <a:p>
            <a:pPr eaLnBrk="1" hangingPunct="1">
              <a:spcBef>
                <a:spcPct val="0"/>
              </a:spcBef>
              <a:buFontTx/>
              <a:buNone/>
            </a:pPr>
            <a:r>
              <a:rPr lang="nb-NO" altLang="nb-NO" sz="1600"/>
              <a:t>Secondary radiation has always lower energy than the primary </a:t>
            </a:r>
          </a:p>
        </p:txBody>
      </p:sp>
    </p:spTree>
    <p:extLst>
      <p:ext uri="{BB962C8B-B14F-4D97-AF65-F5344CB8AC3E}">
        <p14:creationId xmlns:p14="http://schemas.microsoft.com/office/powerpoint/2010/main" val="178498426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5">
            <a:extLst>
              <a:ext uri="{FF2B5EF4-FFF2-40B4-BE49-F238E27FC236}">
                <a16:creationId xmlns:a16="http://schemas.microsoft.com/office/drawing/2014/main" id="{3B52FF59-989F-194B-91CC-4FB9764B03A3}"/>
              </a:ext>
            </a:extLst>
          </p:cNvPr>
          <p:cNvSpPr>
            <a:spLocks noGrp="1" noChangeArrowheads="1"/>
          </p:cNvSpPr>
          <p:nvPr>
            <p:ph type="title"/>
          </p:nvPr>
        </p:nvSpPr>
        <p:spPr>
          <a:xfrm>
            <a:off x="457200" y="274638"/>
            <a:ext cx="8229600" cy="777875"/>
          </a:xfrm>
          <a:solidFill>
            <a:srgbClr val="FFFFFF"/>
          </a:solidFill>
        </p:spPr>
        <p:txBody>
          <a:bodyPr anchor="t"/>
          <a:lstStyle/>
          <a:p>
            <a:r>
              <a:rPr lang="nb-NO" altLang="nb-NO"/>
              <a:t>X-ray system</a:t>
            </a:r>
          </a:p>
        </p:txBody>
      </p:sp>
      <p:pic>
        <p:nvPicPr>
          <p:cNvPr id="24578" name="Picture 4" descr="webstFig 12_8 crop">
            <a:extLst>
              <a:ext uri="{FF2B5EF4-FFF2-40B4-BE49-F238E27FC236}">
                <a16:creationId xmlns:a16="http://schemas.microsoft.com/office/drawing/2014/main" id="{20F96FE4-EFDD-F744-A3E3-9A6E08F98DF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141413"/>
            <a:ext cx="9144000" cy="5716587"/>
          </a:xfrm>
          <a:noFill/>
        </p:spPr>
      </p:pic>
      <p:sp>
        <p:nvSpPr>
          <p:cNvPr id="24579" name="Rektangel 1">
            <a:extLst>
              <a:ext uri="{FF2B5EF4-FFF2-40B4-BE49-F238E27FC236}">
                <a16:creationId xmlns:a16="http://schemas.microsoft.com/office/drawing/2014/main" id="{C6F028CD-9B41-2E4F-808C-D068A759908C}"/>
              </a:ext>
            </a:extLst>
          </p:cNvPr>
          <p:cNvSpPr>
            <a:spLocks noChangeArrowheads="1"/>
          </p:cNvSpPr>
          <p:nvPr/>
        </p:nvSpPr>
        <p:spPr bwMode="auto">
          <a:xfrm>
            <a:off x="3635375" y="171450"/>
            <a:ext cx="54197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a:spcBef>
                <a:spcPct val="0"/>
              </a:spcBef>
              <a:buFontTx/>
              <a:buNone/>
            </a:pPr>
            <a:r>
              <a:rPr lang="nb-NO" altLang="nb-NO" sz="1200"/>
              <a:t>Electrons are colliding with metal, releasing energy. (Knocking electrons out of shell, outer electrons drop down to fill the vacancy -&gt; emitting x-ray photons)</a:t>
            </a:r>
          </a:p>
          <a:p>
            <a:pPr>
              <a:spcBef>
                <a:spcPct val="0"/>
              </a:spcBef>
              <a:buFontTx/>
              <a:buNone/>
            </a:pPr>
            <a:r>
              <a:rPr lang="nb-NO" altLang="nb-NO" sz="1200"/>
              <a:t>Electron beam is controlled by adjusting the filament current</a:t>
            </a:r>
          </a:p>
        </p:txBody>
      </p:sp>
    </p:spTree>
    <p:extLst>
      <p:ext uri="{BB962C8B-B14F-4D97-AF65-F5344CB8AC3E}">
        <p14:creationId xmlns:p14="http://schemas.microsoft.com/office/powerpoint/2010/main" val="234431070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ADD6A45C-174C-9244-A51A-4EB3EAD2053D}"/>
              </a:ext>
            </a:extLst>
          </p:cNvPr>
          <p:cNvSpPr>
            <a:spLocks noGrp="1" noChangeArrowheads="1"/>
          </p:cNvSpPr>
          <p:nvPr>
            <p:ph type="title"/>
          </p:nvPr>
        </p:nvSpPr>
        <p:spPr>
          <a:xfrm>
            <a:off x="990600" y="692150"/>
            <a:ext cx="7696200" cy="1143000"/>
          </a:xfrm>
        </p:spPr>
        <p:txBody>
          <a:bodyPr/>
          <a:lstStyle/>
          <a:p>
            <a:r>
              <a:rPr lang="en-GB" altLang="nb-NO"/>
              <a:t>Field coverage and focal spot</a:t>
            </a:r>
          </a:p>
        </p:txBody>
      </p:sp>
      <p:pic>
        <p:nvPicPr>
          <p:cNvPr id="26626" name="Content Placeholder 3">
            <a:extLst>
              <a:ext uri="{FF2B5EF4-FFF2-40B4-BE49-F238E27FC236}">
                <a16:creationId xmlns:a16="http://schemas.microsoft.com/office/drawing/2014/main" id="{CAB367AF-36FC-EF40-80ED-62A134AA478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rot="10800000">
            <a:off x="1187450" y="1768475"/>
            <a:ext cx="6769100" cy="4992688"/>
          </a:xfrm>
        </p:spPr>
      </p:pic>
      <p:sp>
        <p:nvSpPr>
          <p:cNvPr id="2" name="TekstSylinder 1">
            <a:extLst>
              <a:ext uri="{FF2B5EF4-FFF2-40B4-BE49-F238E27FC236}">
                <a16:creationId xmlns:a16="http://schemas.microsoft.com/office/drawing/2014/main" id="{DB3DF040-3BCB-8D43-A7E1-897E4EA9B163}"/>
              </a:ext>
            </a:extLst>
          </p:cNvPr>
          <p:cNvSpPr txBox="1"/>
          <p:nvPr/>
        </p:nvSpPr>
        <p:spPr>
          <a:xfrm>
            <a:off x="3491880" y="188640"/>
            <a:ext cx="5658729" cy="830997"/>
          </a:xfrm>
          <a:prstGeom prst="rect">
            <a:avLst/>
          </a:prstGeom>
          <a:noFill/>
        </p:spPr>
        <p:txBody>
          <a:bodyPr wrap="none" rtlCol="0">
            <a:spAutoFit/>
          </a:bodyPr>
          <a:lstStyle/>
          <a:p>
            <a:r>
              <a:rPr lang="nb-NO" sz="1200" dirty="0" err="1"/>
              <a:t>Effective</a:t>
            </a:r>
            <a:r>
              <a:rPr lang="nb-NO" sz="1200" dirty="0"/>
              <a:t> </a:t>
            </a:r>
            <a:r>
              <a:rPr lang="nb-NO" sz="1200" dirty="0" err="1"/>
              <a:t>focal</a:t>
            </a:r>
            <a:r>
              <a:rPr lang="nb-NO" sz="1200" dirty="0"/>
              <a:t> </a:t>
            </a:r>
            <a:r>
              <a:rPr lang="nb-NO" sz="1200" dirty="0" err="1"/>
              <a:t>length</a:t>
            </a:r>
            <a:r>
              <a:rPr lang="nb-NO" sz="1200" dirty="0"/>
              <a:t> = </a:t>
            </a:r>
            <a:r>
              <a:rPr lang="nb-NO" sz="1200" dirty="0" err="1"/>
              <a:t>actual</a:t>
            </a:r>
            <a:r>
              <a:rPr lang="nb-NO" sz="1200" dirty="0"/>
              <a:t> </a:t>
            </a:r>
            <a:r>
              <a:rPr lang="nb-NO" sz="1200" dirty="0" err="1"/>
              <a:t>focal</a:t>
            </a:r>
            <a:r>
              <a:rPr lang="nb-NO" sz="1200" dirty="0"/>
              <a:t> </a:t>
            </a:r>
            <a:r>
              <a:rPr lang="nb-NO" sz="1200" dirty="0" err="1"/>
              <a:t>length</a:t>
            </a:r>
            <a:r>
              <a:rPr lang="nb-NO" sz="1200" dirty="0"/>
              <a:t> x sin ⍬</a:t>
            </a:r>
          </a:p>
          <a:p>
            <a:r>
              <a:rPr lang="nb-NO" sz="1200" dirty="0"/>
              <a:t>Large </a:t>
            </a:r>
            <a:r>
              <a:rPr lang="nb-NO" sz="1200" dirty="0" err="1"/>
              <a:t>focal</a:t>
            </a:r>
            <a:r>
              <a:rPr lang="nb-NO" sz="1200" dirty="0"/>
              <a:t> spot </a:t>
            </a:r>
            <a:r>
              <a:rPr lang="nb-NO" sz="1200" dirty="0" err="1"/>
              <a:t>allows</a:t>
            </a:r>
            <a:r>
              <a:rPr lang="nb-NO" sz="1200" dirty="0"/>
              <a:t> </a:t>
            </a:r>
            <a:r>
              <a:rPr lang="nb-NO" sz="1200" dirty="0" err="1"/>
              <a:t>greater</a:t>
            </a:r>
            <a:r>
              <a:rPr lang="nb-NO" sz="1200" dirty="0"/>
              <a:t> x-</a:t>
            </a:r>
            <a:r>
              <a:rPr lang="nb-NO" sz="1200" dirty="0" err="1"/>
              <a:t>ray</a:t>
            </a:r>
            <a:r>
              <a:rPr lang="nb-NO" sz="1200" dirty="0"/>
              <a:t> beam </a:t>
            </a:r>
            <a:r>
              <a:rPr lang="nb-NO" sz="1200" dirty="0" err="1"/>
              <a:t>intensity</a:t>
            </a:r>
            <a:r>
              <a:rPr lang="nb-NO" sz="1200" dirty="0"/>
              <a:t>, </a:t>
            </a:r>
            <a:r>
              <a:rPr lang="nb-NO" sz="1200" dirty="0" err="1"/>
              <a:t>but</a:t>
            </a:r>
            <a:r>
              <a:rPr lang="nb-NO" sz="1200" dirty="0"/>
              <a:t> loss </a:t>
            </a:r>
            <a:r>
              <a:rPr lang="nb-NO" sz="1200" dirty="0" err="1"/>
              <a:t>of</a:t>
            </a:r>
            <a:r>
              <a:rPr lang="nb-NO" sz="1200" dirty="0"/>
              <a:t> spatial </a:t>
            </a:r>
            <a:r>
              <a:rPr lang="nb-NO" sz="1200" dirty="0" err="1"/>
              <a:t>resolution</a:t>
            </a:r>
            <a:endParaRPr lang="nb-NO" sz="1200" dirty="0"/>
          </a:p>
          <a:p>
            <a:r>
              <a:rPr lang="nb-NO" sz="1200" dirty="0" err="1"/>
              <a:t>that</a:t>
            </a:r>
            <a:r>
              <a:rPr lang="nb-NO" sz="1200" dirty="0"/>
              <a:t> </a:t>
            </a:r>
            <a:r>
              <a:rPr lang="nb-NO" sz="1200" dirty="0" err="1"/>
              <a:t>increases</a:t>
            </a:r>
            <a:r>
              <a:rPr lang="nb-NO" sz="1200" dirty="0"/>
              <a:t> </a:t>
            </a:r>
            <a:r>
              <a:rPr lang="nb-NO" sz="1200" dirty="0" err="1"/>
              <a:t>with</a:t>
            </a:r>
            <a:r>
              <a:rPr lang="nb-NO" sz="1200" dirty="0"/>
              <a:t> </a:t>
            </a:r>
            <a:r>
              <a:rPr lang="nb-NO" sz="1200" dirty="0" err="1"/>
              <a:t>the</a:t>
            </a:r>
            <a:r>
              <a:rPr lang="nb-NO" sz="1200" dirty="0"/>
              <a:t> </a:t>
            </a:r>
            <a:r>
              <a:rPr lang="nb-NO" sz="1200" dirty="0" err="1"/>
              <a:t>distance</a:t>
            </a:r>
            <a:r>
              <a:rPr lang="nb-NO" sz="1200" dirty="0"/>
              <a:t> </a:t>
            </a:r>
            <a:r>
              <a:rPr lang="nb-NO" sz="1200" dirty="0" err="1"/>
              <a:t>between</a:t>
            </a:r>
            <a:r>
              <a:rPr lang="nb-NO" sz="1200" dirty="0"/>
              <a:t> </a:t>
            </a:r>
            <a:r>
              <a:rPr lang="nb-NO" sz="1200" dirty="0" err="1"/>
              <a:t>object</a:t>
            </a:r>
            <a:r>
              <a:rPr lang="nb-NO" sz="1200" dirty="0"/>
              <a:t> and </a:t>
            </a:r>
            <a:r>
              <a:rPr lang="nb-NO" sz="1200" dirty="0" err="1"/>
              <a:t>receptor</a:t>
            </a:r>
            <a:endParaRPr lang="nb-NO" sz="1200" dirty="0"/>
          </a:p>
          <a:p>
            <a:r>
              <a:rPr lang="nb-NO" sz="1200" dirty="0"/>
              <a:t>High x-</a:t>
            </a:r>
            <a:r>
              <a:rPr lang="nb-NO" sz="1200" dirty="0" err="1"/>
              <a:t>ray</a:t>
            </a:r>
            <a:r>
              <a:rPr lang="nb-NO" sz="1200" dirty="0"/>
              <a:t> output </a:t>
            </a:r>
            <a:r>
              <a:rPr lang="nb-NO" sz="1200" dirty="0" err="1"/>
              <a:t>allows</a:t>
            </a:r>
            <a:r>
              <a:rPr lang="nb-NO" sz="1200" dirty="0"/>
              <a:t> </a:t>
            </a:r>
            <a:r>
              <a:rPr lang="nb-NO" sz="1200" dirty="0" err="1"/>
              <a:t>short</a:t>
            </a:r>
            <a:r>
              <a:rPr lang="nb-NO" sz="1200" dirty="0"/>
              <a:t> </a:t>
            </a:r>
            <a:r>
              <a:rPr lang="nb-NO" sz="1200" dirty="0" err="1"/>
              <a:t>exposure</a:t>
            </a:r>
            <a:r>
              <a:rPr lang="nb-NO" sz="1200" dirty="0"/>
              <a:t> times</a:t>
            </a:r>
          </a:p>
        </p:txBody>
      </p:sp>
    </p:spTree>
    <p:extLst>
      <p:ext uri="{BB962C8B-B14F-4D97-AF65-F5344CB8AC3E}">
        <p14:creationId xmlns:p14="http://schemas.microsoft.com/office/powerpoint/2010/main" val="2103868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22BEE426-4AF0-7C47-BB37-4DA070E6A95B}"/>
              </a:ext>
            </a:extLst>
          </p:cNvPr>
          <p:cNvSpPr>
            <a:spLocks noGrp="1" noChangeArrowheads="1"/>
          </p:cNvSpPr>
          <p:nvPr>
            <p:ph type="title"/>
          </p:nvPr>
        </p:nvSpPr>
        <p:spPr/>
        <p:txBody>
          <a:bodyPr/>
          <a:lstStyle/>
          <a:p>
            <a:r>
              <a:rPr lang="en-GB" altLang="nb-NO"/>
              <a:t>Source of error: Width of focal source</a:t>
            </a:r>
          </a:p>
        </p:txBody>
      </p:sp>
      <p:pic>
        <p:nvPicPr>
          <p:cNvPr id="31746" name="Content Placeholder 3">
            <a:extLst>
              <a:ext uri="{FF2B5EF4-FFF2-40B4-BE49-F238E27FC236}">
                <a16:creationId xmlns:a16="http://schemas.microsoft.com/office/drawing/2014/main" id="{90CDF9FA-8203-2041-94B1-8C40BCB67CB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rot="10800000">
            <a:off x="1314450" y="1989138"/>
            <a:ext cx="6426200" cy="5014912"/>
          </a:xfrm>
        </p:spPr>
      </p:pic>
    </p:spTree>
    <p:extLst>
      <p:ext uri="{BB962C8B-B14F-4D97-AF65-F5344CB8AC3E}">
        <p14:creationId xmlns:p14="http://schemas.microsoft.com/office/powerpoint/2010/main" val="268298502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029">
            <a:extLst>
              <a:ext uri="{FF2B5EF4-FFF2-40B4-BE49-F238E27FC236}">
                <a16:creationId xmlns:a16="http://schemas.microsoft.com/office/drawing/2014/main" id="{526845F3-DF88-D14E-9C73-CC1EA1170683}"/>
              </a:ext>
            </a:extLst>
          </p:cNvPr>
          <p:cNvSpPr>
            <a:spLocks noGrp="1" noChangeArrowheads="1"/>
          </p:cNvSpPr>
          <p:nvPr>
            <p:ph type="title"/>
          </p:nvPr>
        </p:nvSpPr>
        <p:spPr>
          <a:xfrm>
            <a:off x="468313" y="490538"/>
            <a:ext cx="8229600" cy="561975"/>
          </a:xfrm>
        </p:spPr>
        <p:txBody>
          <a:bodyPr anchor="t"/>
          <a:lstStyle/>
          <a:p>
            <a:r>
              <a:rPr lang="nb-NO" altLang="nb-NO"/>
              <a:t>Geometrical resolution</a:t>
            </a:r>
          </a:p>
        </p:txBody>
      </p:sp>
      <p:pic>
        <p:nvPicPr>
          <p:cNvPr id="29698" name="Picture 1028" descr="rtgbildeuskarphet">
            <a:extLst>
              <a:ext uri="{FF2B5EF4-FFF2-40B4-BE49-F238E27FC236}">
                <a16:creationId xmlns:a16="http://schemas.microsoft.com/office/drawing/2014/main" id="{03D23A24-EE31-A146-A7E7-8CF6F2AE736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052513"/>
            <a:ext cx="9144000" cy="5499100"/>
          </a:xfrm>
        </p:spPr>
      </p:pic>
    </p:spTree>
    <p:extLst>
      <p:ext uri="{BB962C8B-B14F-4D97-AF65-F5344CB8AC3E}">
        <p14:creationId xmlns:p14="http://schemas.microsoft.com/office/powerpoint/2010/main" val="647785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7" descr="MTF raster">
            <a:extLst>
              <a:ext uri="{FF2B5EF4-FFF2-40B4-BE49-F238E27FC236}">
                <a16:creationId xmlns:a16="http://schemas.microsoft.com/office/drawing/2014/main" id="{B939DA09-6888-614F-886C-C037619CC35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7732713" cy="6753225"/>
          </a:xfrm>
        </p:spPr>
      </p:pic>
      <p:sp>
        <p:nvSpPr>
          <p:cNvPr id="32770" name="Rectangle 5">
            <a:extLst>
              <a:ext uri="{FF2B5EF4-FFF2-40B4-BE49-F238E27FC236}">
                <a16:creationId xmlns:a16="http://schemas.microsoft.com/office/drawing/2014/main" id="{27E13A00-5129-DE48-9EED-D52CFD813699}"/>
              </a:ext>
            </a:extLst>
          </p:cNvPr>
          <p:cNvSpPr>
            <a:spLocks noGrp="1" noChangeArrowheads="1"/>
          </p:cNvSpPr>
          <p:nvPr>
            <p:ph type="title"/>
          </p:nvPr>
        </p:nvSpPr>
        <p:spPr>
          <a:xfrm>
            <a:off x="5219700" y="274638"/>
            <a:ext cx="3467100" cy="1143000"/>
          </a:xfrm>
        </p:spPr>
        <p:txBody>
          <a:bodyPr anchor="t"/>
          <a:lstStyle/>
          <a:p>
            <a:r>
              <a:rPr lang="nb-NO" altLang="nb-NO" sz="4000"/>
              <a:t>Modulation transfer function (MTF)</a:t>
            </a:r>
          </a:p>
        </p:txBody>
      </p:sp>
    </p:spTree>
    <p:extLst>
      <p:ext uri="{BB962C8B-B14F-4D97-AF65-F5344CB8AC3E}">
        <p14:creationId xmlns:p14="http://schemas.microsoft.com/office/powerpoint/2010/main" val="55832538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029">
            <a:extLst>
              <a:ext uri="{FF2B5EF4-FFF2-40B4-BE49-F238E27FC236}">
                <a16:creationId xmlns:a16="http://schemas.microsoft.com/office/drawing/2014/main" id="{3C7C87CD-1E90-7F40-815A-4F18D819230B}"/>
              </a:ext>
            </a:extLst>
          </p:cNvPr>
          <p:cNvSpPr>
            <a:spLocks noGrp="1" noChangeArrowheads="1"/>
          </p:cNvSpPr>
          <p:nvPr>
            <p:ph type="title"/>
          </p:nvPr>
        </p:nvSpPr>
        <p:spPr>
          <a:solidFill>
            <a:srgbClr val="FFFFFF"/>
          </a:solidFill>
          <a:ln>
            <a:solidFill>
              <a:srgbClr val="000000"/>
            </a:solidFill>
            <a:miter lim="800000"/>
            <a:headEnd/>
            <a:tailEnd/>
          </a:ln>
        </p:spPr>
        <p:txBody>
          <a:bodyPr anchor="t"/>
          <a:lstStyle/>
          <a:p>
            <a:endParaRPr lang="en-GB" altLang="nb-NO"/>
          </a:p>
        </p:txBody>
      </p:sp>
      <p:pic>
        <p:nvPicPr>
          <p:cNvPr id="34818" name="Picture 1028" descr="webstFig 12_4 crop">
            <a:extLst>
              <a:ext uri="{FF2B5EF4-FFF2-40B4-BE49-F238E27FC236}">
                <a16:creationId xmlns:a16="http://schemas.microsoft.com/office/drawing/2014/main" id="{723EB70C-091B-F844-9328-64C0B6F6379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0"/>
            <a:ext cx="9144000" cy="6573838"/>
          </a:xfrm>
          <a:noFill/>
        </p:spPr>
      </p:pic>
    </p:spTree>
    <p:extLst>
      <p:ext uri="{BB962C8B-B14F-4D97-AF65-F5344CB8AC3E}">
        <p14:creationId xmlns:p14="http://schemas.microsoft.com/office/powerpoint/2010/main" val="128339021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4" descr="webstFig 12_1 crop">
            <a:extLst>
              <a:ext uri="{FF2B5EF4-FFF2-40B4-BE49-F238E27FC236}">
                <a16:creationId xmlns:a16="http://schemas.microsoft.com/office/drawing/2014/main" id="{3031DDDF-3A78-DC4A-9296-3D4615002B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0013"/>
            <a:ext cx="7258050" cy="684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6" name="Text Box 5">
            <a:extLst>
              <a:ext uri="{FF2B5EF4-FFF2-40B4-BE49-F238E27FC236}">
                <a16:creationId xmlns:a16="http://schemas.microsoft.com/office/drawing/2014/main" id="{EFAA7817-FE17-924A-B058-07C20B8EE86F}"/>
              </a:ext>
            </a:extLst>
          </p:cNvPr>
          <p:cNvSpPr txBox="1">
            <a:spLocks noChangeArrowheads="1"/>
          </p:cNvSpPr>
          <p:nvPr/>
        </p:nvSpPr>
        <p:spPr bwMode="auto">
          <a:xfrm>
            <a:off x="250825" y="476250"/>
            <a:ext cx="286861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50000"/>
              </a:spcBef>
              <a:buFontTx/>
              <a:buNone/>
            </a:pPr>
            <a:r>
              <a:rPr lang="nb-NO" altLang="nb-NO" sz="4400"/>
              <a:t>Resolution</a:t>
            </a:r>
          </a:p>
        </p:txBody>
      </p:sp>
      <p:sp>
        <p:nvSpPr>
          <p:cNvPr id="36867" name="TekstSylinder 1">
            <a:extLst>
              <a:ext uri="{FF2B5EF4-FFF2-40B4-BE49-F238E27FC236}">
                <a16:creationId xmlns:a16="http://schemas.microsoft.com/office/drawing/2014/main" id="{94CF45F7-5AF3-2647-ADE1-AEBAADDE704E}"/>
              </a:ext>
            </a:extLst>
          </p:cNvPr>
          <p:cNvSpPr txBox="1">
            <a:spLocks noChangeArrowheads="1"/>
          </p:cNvSpPr>
          <p:nvPr/>
        </p:nvSpPr>
        <p:spPr bwMode="auto">
          <a:xfrm>
            <a:off x="5710238" y="2166938"/>
            <a:ext cx="3095625"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1200"/>
              <a:t>Image = surface with a spatial resolution expressed in terms of line pairs per millimileter</a:t>
            </a:r>
          </a:p>
          <a:p>
            <a:pPr eaLnBrk="1" hangingPunct="1">
              <a:spcBef>
                <a:spcPct val="0"/>
              </a:spcBef>
              <a:buFontTx/>
              <a:buNone/>
            </a:pPr>
            <a:endParaRPr lang="nb-NO" altLang="nb-NO" sz="1200"/>
          </a:p>
          <a:p>
            <a:pPr eaLnBrk="1" hangingPunct="1">
              <a:spcBef>
                <a:spcPct val="0"/>
              </a:spcBef>
              <a:buFontTx/>
              <a:buNone/>
            </a:pPr>
            <a:r>
              <a:rPr lang="nb-NO" altLang="nb-NO" sz="1200"/>
              <a:t>Using a scanner</a:t>
            </a:r>
          </a:p>
          <a:p>
            <a:pPr eaLnBrk="1" hangingPunct="1">
              <a:spcBef>
                <a:spcPct val="0"/>
              </a:spcBef>
              <a:buFontTx/>
              <a:buNone/>
            </a:pPr>
            <a:endParaRPr lang="nb-NO" altLang="nb-NO" sz="1200"/>
          </a:p>
          <a:p>
            <a:pPr eaLnBrk="1" hangingPunct="1">
              <a:spcBef>
                <a:spcPct val="0"/>
              </a:spcBef>
              <a:buFontTx/>
              <a:buNone/>
            </a:pPr>
            <a:r>
              <a:rPr lang="nb-NO" altLang="nb-NO" sz="1200"/>
              <a:t>Pixel = a space on the image surface having a dimension of one-half cycle of bandwith on the horizontal axis and the same dimension on the vertical axis.</a:t>
            </a:r>
          </a:p>
          <a:p>
            <a:pPr eaLnBrk="1" hangingPunct="1">
              <a:spcBef>
                <a:spcPct val="0"/>
              </a:spcBef>
              <a:buFontTx/>
              <a:buNone/>
            </a:pPr>
            <a:endParaRPr lang="nb-NO" altLang="nb-NO" sz="1200"/>
          </a:p>
          <a:p>
            <a:pPr eaLnBrk="1" hangingPunct="1">
              <a:spcBef>
                <a:spcPct val="0"/>
              </a:spcBef>
              <a:buFontTx/>
              <a:buNone/>
            </a:pPr>
            <a:r>
              <a:rPr lang="nb-NO" altLang="nb-NO" sz="1200"/>
              <a:t>Pixel defines  the smallest size of an object for which amplitude information can be preserved</a:t>
            </a:r>
          </a:p>
          <a:p>
            <a:pPr eaLnBrk="1" hangingPunct="1">
              <a:spcBef>
                <a:spcPct val="0"/>
              </a:spcBef>
              <a:buFontTx/>
              <a:buNone/>
            </a:pPr>
            <a:endParaRPr lang="nb-NO" altLang="nb-NO" sz="1200"/>
          </a:p>
        </p:txBody>
      </p:sp>
    </p:spTree>
    <p:extLst>
      <p:ext uri="{BB962C8B-B14F-4D97-AF65-F5344CB8AC3E}">
        <p14:creationId xmlns:p14="http://schemas.microsoft.com/office/powerpoint/2010/main" val="1153202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1028" descr="rtgbilde subtraksjon">
            <a:extLst>
              <a:ext uri="{FF2B5EF4-FFF2-40B4-BE49-F238E27FC236}">
                <a16:creationId xmlns:a16="http://schemas.microsoft.com/office/drawing/2014/main" id="{ADFFF02C-16E1-0E48-A2FE-A428EA2FEC8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0"/>
            <a:ext cx="6451600" cy="6858000"/>
          </a:xfrm>
        </p:spPr>
      </p:pic>
      <p:sp>
        <p:nvSpPr>
          <p:cNvPr id="57346" name="Rectangle 1029">
            <a:extLst>
              <a:ext uri="{FF2B5EF4-FFF2-40B4-BE49-F238E27FC236}">
                <a16:creationId xmlns:a16="http://schemas.microsoft.com/office/drawing/2014/main" id="{52BFB8C2-2F2C-3C45-8393-FDC2936F4DCA}"/>
              </a:ext>
            </a:extLst>
          </p:cNvPr>
          <p:cNvSpPr>
            <a:spLocks noGrp="1" noChangeArrowheads="1"/>
          </p:cNvSpPr>
          <p:nvPr>
            <p:ph type="title"/>
          </p:nvPr>
        </p:nvSpPr>
        <p:spPr>
          <a:xfrm>
            <a:off x="6348413" y="260350"/>
            <a:ext cx="3048000" cy="2663825"/>
          </a:xfrm>
        </p:spPr>
        <p:txBody>
          <a:bodyPr anchor="t"/>
          <a:lstStyle/>
          <a:p>
            <a:r>
              <a:rPr lang="nb-NO" altLang="nb-NO"/>
              <a:t>Subtraction image</a:t>
            </a:r>
          </a:p>
        </p:txBody>
      </p:sp>
      <p:sp>
        <p:nvSpPr>
          <p:cNvPr id="2" name="TekstSylinder 1">
            <a:extLst>
              <a:ext uri="{FF2B5EF4-FFF2-40B4-BE49-F238E27FC236}">
                <a16:creationId xmlns:a16="http://schemas.microsoft.com/office/drawing/2014/main" id="{E4A2D351-0663-794D-9DD3-52639900EA2B}"/>
              </a:ext>
            </a:extLst>
          </p:cNvPr>
          <p:cNvSpPr txBox="1"/>
          <p:nvPr/>
        </p:nvSpPr>
        <p:spPr>
          <a:xfrm>
            <a:off x="6732241" y="1861086"/>
            <a:ext cx="2088232" cy="1938992"/>
          </a:xfrm>
          <a:prstGeom prst="rect">
            <a:avLst/>
          </a:prstGeom>
          <a:noFill/>
        </p:spPr>
        <p:txBody>
          <a:bodyPr wrap="square" rtlCol="0">
            <a:spAutoFit/>
          </a:bodyPr>
          <a:lstStyle/>
          <a:p>
            <a:r>
              <a:rPr lang="nb-NO" altLang="nb-NO" dirty="0" err="1">
                <a:ea typeface="ＭＳ Ｐゴシック" panose="020B0600070205080204" pitchFamily="34" charset="-128"/>
              </a:rPr>
              <a:t>Two</a:t>
            </a:r>
            <a:r>
              <a:rPr lang="nb-NO" altLang="nb-NO" dirty="0">
                <a:ea typeface="ＭＳ Ｐゴシック" panose="020B0600070205080204" pitchFamily="34" charset="-128"/>
              </a:rPr>
              <a:t> </a:t>
            </a:r>
            <a:r>
              <a:rPr lang="nb-NO" altLang="nb-NO" dirty="0" err="1">
                <a:ea typeface="ＭＳ Ｐゴシック" panose="020B0600070205080204" pitchFamily="34" charset="-128"/>
              </a:rPr>
              <a:t>pictures</a:t>
            </a:r>
            <a:r>
              <a:rPr lang="nb-NO" altLang="nb-NO" dirty="0">
                <a:ea typeface="ＭＳ Ｐゴシック" panose="020B0600070205080204" pitchFamily="34" charset="-128"/>
              </a:rPr>
              <a:t>, </a:t>
            </a:r>
            <a:r>
              <a:rPr lang="nb-NO" altLang="nb-NO" dirty="0" err="1">
                <a:ea typeface="ＭＳ Ｐゴシック" panose="020B0600070205080204" pitchFamily="34" charset="-128"/>
              </a:rPr>
              <a:t>one</a:t>
            </a:r>
            <a:r>
              <a:rPr lang="nb-NO" altLang="nb-NO" dirty="0">
                <a:ea typeface="ＭＳ Ｐゴシック" panose="020B0600070205080204" pitchFamily="34" charset="-128"/>
              </a:rPr>
              <a:t> </a:t>
            </a:r>
            <a:r>
              <a:rPr lang="nb-NO" altLang="nb-NO" dirty="0" err="1">
                <a:ea typeface="ＭＳ Ｐゴシック" panose="020B0600070205080204" pitchFamily="34" charset="-128"/>
              </a:rPr>
              <a:t>with</a:t>
            </a:r>
            <a:r>
              <a:rPr lang="nb-NO" altLang="nb-NO" dirty="0">
                <a:ea typeface="ＭＳ Ｐゴシック" panose="020B0600070205080204" pitchFamily="34" charset="-128"/>
              </a:rPr>
              <a:t> </a:t>
            </a:r>
            <a:r>
              <a:rPr lang="nb-NO" altLang="nb-NO" dirty="0" err="1">
                <a:ea typeface="ＭＳ Ｐゴシック" panose="020B0600070205080204" pitchFamily="34" charset="-128"/>
              </a:rPr>
              <a:t>inverted</a:t>
            </a:r>
            <a:r>
              <a:rPr lang="nb-NO" altLang="nb-NO" dirty="0">
                <a:ea typeface="ＭＳ Ｐゴシック" panose="020B0600070205080204" pitchFamily="34" charset="-128"/>
              </a:rPr>
              <a:t> contrast is </a:t>
            </a:r>
            <a:r>
              <a:rPr lang="nb-NO" altLang="nb-NO" dirty="0" err="1">
                <a:ea typeface="ＭＳ Ｐゴシック" panose="020B0600070205080204" pitchFamily="34" charset="-128"/>
              </a:rPr>
              <a:t>subtracted</a:t>
            </a:r>
            <a:r>
              <a:rPr lang="nb-NO" altLang="nb-NO" dirty="0">
                <a:ea typeface="ＭＳ Ｐゴシック" panose="020B0600070205080204" pitchFamily="34" charset="-128"/>
              </a:rPr>
              <a:t>, and </a:t>
            </a:r>
            <a:r>
              <a:rPr lang="nb-NO" altLang="nb-NO" dirty="0" err="1">
                <a:ea typeface="ＭＳ Ｐゴシック" panose="020B0600070205080204" pitchFamily="34" charset="-128"/>
              </a:rPr>
              <a:t>voila</a:t>
            </a:r>
            <a:r>
              <a:rPr lang="nb-NO" altLang="nb-NO" dirty="0">
                <a:ea typeface="ＭＳ Ｐゴシック" panose="020B0600070205080204" pitchFamily="34" charset="-128"/>
              </a:rPr>
              <a:t>.</a:t>
            </a:r>
          </a:p>
          <a:p>
            <a:endParaRPr lang="nb-NO" dirty="0"/>
          </a:p>
        </p:txBody>
      </p:sp>
    </p:spTree>
    <p:extLst>
      <p:ext uri="{BB962C8B-B14F-4D97-AF65-F5344CB8AC3E}">
        <p14:creationId xmlns:p14="http://schemas.microsoft.com/office/powerpoint/2010/main" val="8883880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
            <a:extLst>
              <a:ext uri="{FF2B5EF4-FFF2-40B4-BE49-F238E27FC236}">
                <a16:creationId xmlns:a16="http://schemas.microsoft.com/office/drawing/2014/main" id="{9FC333B5-A1D9-7F41-A272-F7EF95C3EB70}"/>
              </a:ext>
            </a:extLst>
          </p:cNvPr>
          <p:cNvSpPr>
            <a:spLocks noGrp="1" noChangeArrowheads="1"/>
          </p:cNvSpPr>
          <p:nvPr>
            <p:ph type="title"/>
          </p:nvPr>
        </p:nvSpPr>
        <p:spPr>
          <a:xfrm>
            <a:off x="457200" y="630238"/>
            <a:ext cx="8229600" cy="1143000"/>
          </a:xfrm>
          <a:solidFill>
            <a:srgbClr val="FFFFFF"/>
          </a:solidFill>
        </p:spPr>
        <p:txBody>
          <a:bodyPr lIns="90000" tIns="46800" rIns="90000" bIns="46800" anchor="t"/>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b-NO" altLang="nb-NO"/>
              <a:t>Computertomograph (CT)</a:t>
            </a:r>
          </a:p>
        </p:txBody>
      </p:sp>
      <p:pic>
        <p:nvPicPr>
          <p:cNvPr id="65538" name="Picture 2">
            <a:extLst>
              <a:ext uri="{FF2B5EF4-FFF2-40B4-BE49-F238E27FC236}">
                <a16:creationId xmlns:a16="http://schemas.microsoft.com/office/drawing/2014/main" id="{035E1018-C65D-1549-9258-D89A5D8B78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750" y="1371600"/>
            <a:ext cx="67945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884719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a:extLst>
              <a:ext uri="{FF2B5EF4-FFF2-40B4-BE49-F238E27FC236}">
                <a16:creationId xmlns:a16="http://schemas.microsoft.com/office/drawing/2014/main" id="{F16B01FA-EC81-7A43-92B7-5818DC7EB3A7}"/>
              </a:ext>
            </a:extLst>
          </p:cNvPr>
          <p:cNvSpPr>
            <a:spLocks noGrp="1" noChangeArrowheads="1"/>
          </p:cNvSpPr>
          <p:nvPr>
            <p:ph type="title"/>
          </p:nvPr>
        </p:nvSpPr>
        <p:spPr>
          <a:xfrm>
            <a:off x="684213" y="620713"/>
            <a:ext cx="7772400" cy="1143000"/>
          </a:xfrm>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b-NO" altLang="nb-NO"/>
              <a:t>What is the CT?</a:t>
            </a:r>
          </a:p>
        </p:txBody>
      </p:sp>
      <p:sp>
        <p:nvSpPr>
          <p:cNvPr id="67586" name="Rectangle 2">
            <a:extLst>
              <a:ext uri="{FF2B5EF4-FFF2-40B4-BE49-F238E27FC236}">
                <a16:creationId xmlns:a16="http://schemas.microsoft.com/office/drawing/2014/main" id="{D7C489C3-06A8-D848-B0C5-A59045F4C809}"/>
              </a:ext>
            </a:extLst>
          </p:cNvPr>
          <p:cNvSpPr>
            <a:spLocks noGrp="1" noChangeArrowheads="1"/>
          </p:cNvSpPr>
          <p:nvPr>
            <p:ph type="body" idx="1"/>
          </p:nvPr>
        </p:nvSpPr>
        <p:spPr>
          <a:xfrm>
            <a:off x="539750" y="2133600"/>
            <a:ext cx="8229600" cy="4114800"/>
          </a:xfrm>
        </p:spPr>
        <p:txBody>
          <a:bodyPr lIns="90000" tIns="46800" rIns="90000" bIns="46800"/>
          <a:lstStyle/>
          <a:p>
            <a:pPr marL="341313" indent="-341313">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nb-NO" altLang="nb-NO" sz="2400"/>
              <a:t>Mathematical transform to the measured data.</a:t>
            </a:r>
          </a:p>
          <a:p>
            <a:pPr marL="341313" indent="-341313">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nb-NO" altLang="nb-NO" sz="2400"/>
              <a:t>Reconstruct </a:t>
            </a:r>
            <a:r>
              <a:rPr lang="nb-NO" altLang="nb-NO" sz="2400" i="1">
                <a:latin typeface="Times New Roman" panose="02020603050405020304" pitchFamily="18" charset="0"/>
              </a:rPr>
              <a:t>n</a:t>
            </a:r>
            <a:r>
              <a:rPr lang="nb-NO" altLang="nb-NO" sz="2400"/>
              <a:t> dimension function (image)</a:t>
            </a:r>
            <a:br>
              <a:rPr lang="nb-NO" altLang="nb-NO" sz="2400"/>
            </a:br>
            <a:r>
              <a:rPr lang="nb-NO" altLang="nb-NO" sz="2400"/>
              <a:t>		=&gt; projection data of </a:t>
            </a:r>
            <a:r>
              <a:rPr lang="nb-NO" altLang="nb-NO" sz="2400" i="1">
                <a:latin typeface="Times New Roman" panose="02020603050405020304" pitchFamily="18" charset="0"/>
              </a:rPr>
              <a:t>n</a:t>
            </a:r>
            <a:r>
              <a:rPr lang="nb-NO" altLang="nb-NO" sz="2400"/>
              <a:t> – 1 dimension </a:t>
            </a:r>
          </a:p>
          <a:p>
            <a:pPr marL="341313" indent="-341313">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nb-NO" altLang="nb-NO" sz="2400"/>
              <a:t>Radon Transform (1917)</a:t>
            </a:r>
            <a:br>
              <a:rPr lang="nb-NO" altLang="nb-NO" sz="2400"/>
            </a:br>
            <a:r>
              <a:rPr lang="nb-NO" altLang="en-GB" sz="2400"/>
              <a:t>“</a:t>
            </a:r>
            <a:r>
              <a:rPr lang="nb-NO" altLang="ja-JP" sz="2400"/>
              <a:t>Two dimension and three dimension object can be reconstructed from the infinite set of projection data</a:t>
            </a:r>
            <a:r>
              <a:rPr lang="nb-NO" altLang="en-GB" sz="2400"/>
              <a:t>”</a:t>
            </a:r>
            <a:r>
              <a:rPr lang="nb-NO" altLang="ja-JP" sz="2400"/>
              <a:t>.</a:t>
            </a:r>
          </a:p>
          <a:p>
            <a:pPr marL="341313" indent="-341313">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nb-NO" altLang="nb-NO" sz="2400"/>
              <a:t>The First CT: 1973 in the U.S.</a:t>
            </a:r>
            <a:r>
              <a:rPr lang="nb-NO" altLang="en-GB" sz="2400">
                <a:ea typeface="ヒラギノ角ゴ ProN W3" panose="020B0300000000000000" pitchFamily="34" charset="-128"/>
              </a:rPr>
              <a:t>　</a:t>
            </a:r>
            <a:br>
              <a:rPr lang="nb-NO" altLang="nb-NO" sz="2400">
                <a:ea typeface="ヒラギノ角ゴ ProN W3" panose="020B0300000000000000" pitchFamily="34" charset="-128"/>
              </a:rPr>
            </a:br>
            <a:r>
              <a:rPr lang="nb-NO" altLang="en-GB" sz="2400">
                <a:ea typeface="ヒラギノ角ゴ ProN W3" panose="020B0300000000000000" pitchFamily="34" charset="-128"/>
              </a:rPr>
              <a:t>　　　　　　</a:t>
            </a:r>
            <a:r>
              <a:rPr lang="nb-NO" altLang="ja-JP" sz="2400"/>
              <a:t>4 minutes scan, thickness of 10mm</a:t>
            </a:r>
            <a:endParaRPr lang="nb-NO" altLang="nb-NO" sz="2400"/>
          </a:p>
        </p:txBody>
      </p:sp>
    </p:spTree>
    <p:extLst>
      <p:ext uri="{BB962C8B-B14F-4D97-AF65-F5344CB8AC3E}">
        <p14:creationId xmlns:p14="http://schemas.microsoft.com/office/powerpoint/2010/main" val="2016777641"/>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1">
            <a:extLst>
              <a:ext uri="{FF2B5EF4-FFF2-40B4-BE49-F238E27FC236}">
                <a16:creationId xmlns:a16="http://schemas.microsoft.com/office/drawing/2014/main" id="{FD480957-4DBB-AA4E-98AA-A6F80C2C74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19150"/>
            <a:ext cx="9144000" cy="603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8" name="Text Box 2">
            <a:extLst>
              <a:ext uri="{FF2B5EF4-FFF2-40B4-BE49-F238E27FC236}">
                <a16:creationId xmlns:a16="http://schemas.microsoft.com/office/drawing/2014/main" id="{4E168AF4-CEC7-A94E-B015-C9E834155A40}"/>
              </a:ext>
            </a:extLst>
          </p:cNvPr>
          <p:cNvSpPr txBox="1">
            <a:spLocks noChangeArrowheads="1"/>
          </p:cNvSpPr>
          <p:nvPr/>
        </p:nvSpPr>
        <p:spPr bwMode="auto">
          <a:xfrm>
            <a:off x="3276600" y="0"/>
            <a:ext cx="30019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3600">
                <a:solidFill>
                  <a:srgbClr val="000000"/>
                </a:solidFill>
                <a:ea typeface="ＭＳ Ｐゴシック" panose="020B0600070205080204" pitchFamily="34" charset="-128"/>
                <a:cs typeface="Lucida Sans Unicode" panose="020B0602030504020204" pitchFamily="34" charset="0"/>
              </a:rPr>
              <a:t>Rapidscanner</a:t>
            </a:r>
          </a:p>
        </p:txBody>
      </p:sp>
    </p:spTree>
    <p:extLst>
      <p:ext uri="{BB962C8B-B14F-4D97-AF65-F5344CB8AC3E}">
        <p14:creationId xmlns:p14="http://schemas.microsoft.com/office/powerpoint/2010/main" val="3389915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a:extLst>
              <a:ext uri="{FF2B5EF4-FFF2-40B4-BE49-F238E27FC236}">
                <a16:creationId xmlns:a16="http://schemas.microsoft.com/office/drawing/2014/main" id="{E0618991-111B-B24C-8FC2-2EF272C1265B}"/>
              </a:ext>
            </a:extLst>
          </p:cNvPr>
          <p:cNvSpPr>
            <a:spLocks noGrp="1" noChangeArrowheads="1"/>
          </p:cNvSpPr>
          <p:nvPr>
            <p:ph type="title"/>
          </p:nvPr>
        </p:nvSpPr>
        <p:spPr>
          <a:xfrm>
            <a:off x="5076825" y="274638"/>
            <a:ext cx="3609975" cy="2506662"/>
          </a:xfrm>
        </p:spPr>
        <p:txBody>
          <a:bodyPr lIns="90000" tIns="46800" rIns="90000" bIns="46800" anchor="t"/>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b-NO" altLang="nb-NO" sz="4000"/>
              <a:t>1., 2. and 3. generation scanner</a:t>
            </a:r>
            <a:br>
              <a:rPr lang="nb-NO" altLang="nb-NO" sz="4000"/>
            </a:br>
            <a:r>
              <a:rPr lang="nb-NO" altLang="nb-NO" sz="2000"/>
              <a:t>Linear translation + rotation</a:t>
            </a:r>
            <a:br>
              <a:rPr lang="nb-NO" altLang="nb-NO" sz="2000"/>
            </a:br>
            <a:r>
              <a:rPr lang="nb-NO" altLang="nb-NO" sz="2000"/>
              <a:t>Circular scanning</a:t>
            </a:r>
            <a:br>
              <a:rPr lang="nb-NO" altLang="nb-NO" sz="2000"/>
            </a:br>
            <a:r>
              <a:rPr lang="nb-NO" altLang="nb-NO" sz="2000"/>
              <a:t>Volume scanning</a:t>
            </a:r>
            <a:endParaRPr lang="nb-NO" altLang="nb-NO" sz="4000"/>
          </a:p>
        </p:txBody>
      </p:sp>
      <p:pic>
        <p:nvPicPr>
          <p:cNvPr id="72706" name="Picture 2">
            <a:extLst>
              <a:ext uri="{FF2B5EF4-FFF2-40B4-BE49-F238E27FC236}">
                <a16:creationId xmlns:a16="http://schemas.microsoft.com/office/drawing/2014/main" id="{14790D1F-42FB-6E43-B6ED-F99130D2B3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49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24702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1">
            <a:extLst>
              <a:ext uri="{FF2B5EF4-FFF2-40B4-BE49-F238E27FC236}">
                <a16:creationId xmlns:a16="http://schemas.microsoft.com/office/drawing/2014/main" id="{C5DB66F2-5273-2B4D-898B-C468CC5075B9}"/>
              </a:ext>
            </a:extLst>
          </p:cNvPr>
          <p:cNvSpPr>
            <a:spLocks noGrp="1" noChangeArrowheads="1"/>
          </p:cNvSpPr>
          <p:nvPr>
            <p:ph type="title"/>
          </p:nvPr>
        </p:nvSpPr>
        <p:spPr>
          <a:xfrm>
            <a:off x="457200" y="457200"/>
            <a:ext cx="8229600" cy="1371600"/>
          </a:xfrm>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b-NO" altLang="nb-NO"/>
              <a:t>Concept of CT</a:t>
            </a:r>
          </a:p>
        </p:txBody>
      </p:sp>
      <p:sp>
        <p:nvSpPr>
          <p:cNvPr id="76802" name="Text Box 2">
            <a:extLst>
              <a:ext uri="{FF2B5EF4-FFF2-40B4-BE49-F238E27FC236}">
                <a16:creationId xmlns:a16="http://schemas.microsoft.com/office/drawing/2014/main" id="{3A47AA60-477B-EB4A-B9F2-5E4EE3BE54FB}"/>
              </a:ext>
            </a:extLst>
          </p:cNvPr>
          <p:cNvSpPr txBox="1">
            <a:spLocks noChangeArrowheads="1"/>
          </p:cNvSpPr>
          <p:nvPr/>
        </p:nvSpPr>
        <p:spPr bwMode="auto">
          <a:xfrm>
            <a:off x="117475" y="1733550"/>
            <a:ext cx="857091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200">
                <a:solidFill>
                  <a:srgbClr val="000000"/>
                </a:solidFill>
                <a:latin typeface="Tahoma" panose="020B0604030504040204" pitchFamily="34" charset="0"/>
                <a:ea typeface="ヒラギノ角ゴ ProN W3" panose="020B0300000000000000" pitchFamily="34" charset="-128"/>
              </a:rPr>
              <a:t>・</a:t>
            </a:r>
            <a:r>
              <a:rPr lang="nb-NO" altLang="nb-NO" sz="2200">
                <a:solidFill>
                  <a:srgbClr val="000000"/>
                </a:solidFill>
                <a:latin typeface="Tahoma" panose="020B0604030504040204" pitchFamily="34" charset="0"/>
                <a:ea typeface="ＭＳ Ｐゴシック" panose="020B0600070205080204" pitchFamily="34" charset="-128"/>
                <a:cs typeface="Lucida Sans Unicode" panose="020B0602030504020204" pitchFamily="34" charset="0"/>
              </a:rPr>
              <a:t>Getting the shape by back projection of  the projection data.</a:t>
            </a:r>
          </a:p>
          <a:p>
            <a:pPr eaLnBrk="1" hangingPunct="1">
              <a:spcBef>
                <a:spcPct val="0"/>
              </a:spcBef>
              <a:buFontTx/>
              <a:buNone/>
            </a:pPr>
            <a:r>
              <a:rPr lang="nb-NO" altLang="nb-NO" sz="2200">
                <a:solidFill>
                  <a:srgbClr val="000000"/>
                </a:solidFill>
                <a:latin typeface="Tahoma" panose="020B0604030504040204" pitchFamily="34" charset="0"/>
                <a:ea typeface="ヒラギノ角ゴ ProN W3" panose="020B0300000000000000" pitchFamily="34" charset="-128"/>
              </a:rPr>
              <a:t>・</a:t>
            </a:r>
            <a:r>
              <a:rPr lang="nb-NO" altLang="nb-NO" sz="2200">
                <a:solidFill>
                  <a:srgbClr val="000000"/>
                </a:solidFill>
                <a:latin typeface="Tahoma" panose="020B0604030504040204" pitchFamily="34" charset="0"/>
                <a:ea typeface="ＭＳ Ｐゴシック" panose="020B0600070205080204" pitchFamily="34" charset="-128"/>
              </a:rPr>
              <a:t>For example, outward view is the quadrangle =&gt; it is the cylinder</a:t>
            </a:r>
          </a:p>
        </p:txBody>
      </p:sp>
      <p:pic>
        <p:nvPicPr>
          <p:cNvPr id="76803" name="Picture 3">
            <a:extLst>
              <a:ext uri="{FF2B5EF4-FFF2-40B4-BE49-F238E27FC236}">
                <a16:creationId xmlns:a16="http://schemas.microsoft.com/office/drawing/2014/main" id="{3B35F078-2E51-9C4B-B3A3-23DC96B681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590800"/>
            <a:ext cx="3186113"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4" name="Picture 4">
            <a:extLst>
              <a:ext uri="{FF2B5EF4-FFF2-40B4-BE49-F238E27FC236}">
                <a16:creationId xmlns:a16="http://schemas.microsoft.com/office/drawing/2014/main" id="{8E8D5D58-8A00-5943-B2EF-B4E086099D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200400"/>
            <a:ext cx="3200400"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Picture 5">
            <a:extLst>
              <a:ext uri="{FF2B5EF4-FFF2-40B4-BE49-F238E27FC236}">
                <a16:creationId xmlns:a16="http://schemas.microsoft.com/office/drawing/2014/main" id="{70B9235C-34BD-AD41-A16A-1813440309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810000"/>
            <a:ext cx="3200400"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6" name="Picture 6">
            <a:extLst>
              <a:ext uri="{FF2B5EF4-FFF2-40B4-BE49-F238E27FC236}">
                <a16:creationId xmlns:a16="http://schemas.microsoft.com/office/drawing/2014/main" id="{11A58BC0-626D-7E4D-AAB7-469276E38F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4419600"/>
            <a:ext cx="3200400"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7" name="Picture 7">
            <a:extLst>
              <a:ext uri="{FF2B5EF4-FFF2-40B4-BE49-F238E27FC236}">
                <a16:creationId xmlns:a16="http://schemas.microsoft.com/office/drawing/2014/main" id="{9EB9C7DB-46FD-4942-99D6-8423C5637BA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5029200"/>
            <a:ext cx="3200400"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8" name="Picture 8">
            <a:extLst>
              <a:ext uri="{FF2B5EF4-FFF2-40B4-BE49-F238E27FC236}">
                <a16:creationId xmlns:a16="http://schemas.microsoft.com/office/drawing/2014/main" id="{47622E37-2852-4846-AE16-F4D7EE0CE1D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 y="5638800"/>
            <a:ext cx="3200400"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9" name="AutoShape 9">
            <a:extLst>
              <a:ext uri="{FF2B5EF4-FFF2-40B4-BE49-F238E27FC236}">
                <a16:creationId xmlns:a16="http://schemas.microsoft.com/office/drawing/2014/main" id="{91AD9840-B9D6-614B-91CC-BB0BEA8CEB75}"/>
              </a:ext>
            </a:extLst>
          </p:cNvPr>
          <p:cNvSpPr>
            <a:spLocks/>
          </p:cNvSpPr>
          <p:nvPr/>
        </p:nvSpPr>
        <p:spPr bwMode="auto">
          <a:xfrm>
            <a:off x="3810000" y="2590800"/>
            <a:ext cx="304800" cy="3810000"/>
          </a:xfrm>
          <a:prstGeom prst="rightBrace">
            <a:avLst>
              <a:gd name="adj1" fmla="val 104167"/>
              <a:gd name="adj2" fmla="val 50000"/>
            </a:avLst>
          </a:prstGeom>
          <a:noFill/>
          <a:ln w="5076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76810" name="AutoShape 10">
            <a:extLst>
              <a:ext uri="{FF2B5EF4-FFF2-40B4-BE49-F238E27FC236}">
                <a16:creationId xmlns:a16="http://schemas.microsoft.com/office/drawing/2014/main" id="{A152AC26-E0F6-1F48-9389-FC4323454E6F}"/>
              </a:ext>
            </a:extLst>
          </p:cNvPr>
          <p:cNvSpPr>
            <a:spLocks noChangeArrowheads="1"/>
          </p:cNvSpPr>
          <p:nvPr/>
        </p:nvSpPr>
        <p:spPr bwMode="auto">
          <a:xfrm>
            <a:off x="5791200" y="4191000"/>
            <a:ext cx="457200" cy="685800"/>
          </a:xfrm>
          <a:prstGeom prst="rightArrow">
            <a:avLst>
              <a:gd name="adj1" fmla="val 50000"/>
              <a:gd name="adj2" fmla="val 25000"/>
            </a:avLst>
          </a:prstGeom>
          <a:solidFill>
            <a:srgbClr val="9999FF"/>
          </a:solidFill>
          <a:ln w="9360">
            <a:solidFill>
              <a:srgbClr val="000000"/>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76811" name="Text Box 11">
            <a:extLst>
              <a:ext uri="{FF2B5EF4-FFF2-40B4-BE49-F238E27FC236}">
                <a16:creationId xmlns:a16="http://schemas.microsoft.com/office/drawing/2014/main" id="{9AB39B05-67B0-354F-8905-3EC9DC49680A}"/>
              </a:ext>
            </a:extLst>
          </p:cNvPr>
          <p:cNvSpPr txBox="1">
            <a:spLocks noChangeArrowheads="1"/>
          </p:cNvSpPr>
          <p:nvPr/>
        </p:nvSpPr>
        <p:spPr bwMode="auto">
          <a:xfrm>
            <a:off x="4264025" y="4114800"/>
            <a:ext cx="1450975" cy="822325"/>
          </a:xfrm>
          <a:prstGeom prst="rect">
            <a:avLst/>
          </a:prstGeom>
          <a:solidFill>
            <a:srgbClr val="99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algn="ctr" eaLnBrk="1" hangingPunct="1">
              <a:spcBef>
                <a:spcPct val="0"/>
              </a:spcBef>
              <a:buFontTx/>
              <a:buNone/>
            </a:pPr>
            <a:r>
              <a:rPr lang="nb-NO" altLang="nb-NO" sz="24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CT</a:t>
            </a:r>
          </a:p>
          <a:p>
            <a:pPr algn="ctr" eaLnBrk="1" hangingPunct="1">
              <a:spcBef>
                <a:spcPct val="0"/>
              </a:spcBef>
              <a:buFontTx/>
              <a:buNone/>
            </a:pPr>
            <a:r>
              <a:rPr lang="nb-NO" altLang="nb-NO" sz="24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Algorithm</a:t>
            </a:r>
          </a:p>
        </p:txBody>
      </p:sp>
      <p:pic>
        <p:nvPicPr>
          <p:cNvPr id="76812" name="Picture 12">
            <a:extLst>
              <a:ext uri="{FF2B5EF4-FFF2-40B4-BE49-F238E27FC236}">
                <a16:creationId xmlns:a16="http://schemas.microsoft.com/office/drawing/2014/main" id="{74A80F81-201C-A145-9CED-6BE099588F9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24600" y="3048000"/>
            <a:ext cx="25146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6536836"/>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1" name="Group 1">
            <a:extLst>
              <a:ext uri="{FF2B5EF4-FFF2-40B4-BE49-F238E27FC236}">
                <a16:creationId xmlns:a16="http://schemas.microsoft.com/office/drawing/2014/main" id="{0A49ABD1-6492-7349-908C-39BAB5104CED}"/>
              </a:ext>
            </a:extLst>
          </p:cNvPr>
          <p:cNvGrpSpPr>
            <a:grpSpLocks/>
          </p:cNvGrpSpPr>
          <p:nvPr/>
        </p:nvGrpSpPr>
        <p:grpSpPr bwMode="auto">
          <a:xfrm>
            <a:off x="7010400" y="1995488"/>
            <a:ext cx="1614488" cy="1295400"/>
            <a:chOff x="4416" y="1257"/>
            <a:chExt cx="1017" cy="816"/>
          </a:xfrm>
        </p:grpSpPr>
        <p:sp>
          <p:nvSpPr>
            <p:cNvPr id="80941" name="Line 2">
              <a:extLst>
                <a:ext uri="{FF2B5EF4-FFF2-40B4-BE49-F238E27FC236}">
                  <a16:creationId xmlns:a16="http://schemas.microsoft.com/office/drawing/2014/main" id="{022D4F01-A85D-3246-9A92-973A0E858113}"/>
                </a:ext>
              </a:extLst>
            </p:cNvPr>
            <p:cNvSpPr>
              <a:spLocks noChangeShapeType="1"/>
            </p:cNvSpPr>
            <p:nvPr/>
          </p:nvSpPr>
          <p:spPr bwMode="auto">
            <a:xfrm>
              <a:off x="4416" y="1257"/>
              <a:ext cx="816" cy="816"/>
            </a:xfrm>
            <a:prstGeom prst="line">
              <a:avLst/>
            </a:prstGeom>
            <a:noFill/>
            <a:ln w="2844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80942" name="Text Box 3">
              <a:extLst>
                <a:ext uri="{FF2B5EF4-FFF2-40B4-BE49-F238E27FC236}">
                  <a16:creationId xmlns:a16="http://schemas.microsoft.com/office/drawing/2014/main" id="{32E7A7F2-67DB-E746-B17A-2B185827EA81}"/>
                </a:ext>
              </a:extLst>
            </p:cNvPr>
            <p:cNvSpPr txBox="1">
              <a:spLocks noChangeArrowheads="1"/>
            </p:cNvSpPr>
            <p:nvPr/>
          </p:nvSpPr>
          <p:spPr bwMode="auto">
            <a:xfrm rot="2580000">
              <a:off x="5194" y="1796"/>
              <a:ext cx="23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0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X</a:t>
              </a:r>
            </a:p>
          </p:txBody>
        </p:sp>
      </p:grpSp>
      <p:sp>
        <p:nvSpPr>
          <p:cNvPr id="80898" name="Line 4">
            <a:extLst>
              <a:ext uri="{FF2B5EF4-FFF2-40B4-BE49-F238E27FC236}">
                <a16:creationId xmlns:a16="http://schemas.microsoft.com/office/drawing/2014/main" id="{D238BF73-4383-E94A-8F91-02E2501BCDEB}"/>
              </a:ext>
            </a:extLst>
          </p:cNvPr>
          <p:cNvSpPr>
            <a:spLocks noChangeShapeType="1"/>
          </p:cNvSpPr>
          <p:nvPr/>
        </p:nvSpPr>
        <p:spPr bwMode="auto">
          <a:xfrm>
            <a:off x="1304925" y="2901950"/>
            <a:ext cx="2301875" cy="2332038"/>
          </a:xfrm>
          <a:prstGeom prst="line">
            <a:avLst/>
          </a:prstGeom>
          <a:noFill/>
          <a:ln w="2844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80899" name="Line 5">
            <a:extLst>
              <a:ext uri="{FF2B5EF4-FFF2-40B4-BE49-F238E27FC236}">
                <a16:creationId xmlns:a16="http://schemas.microsoft.com/office/drawing/2014/main" id="{12CC9D93-3049-B840-B799-42240F7C26EE}"/>
              </a:ext>
            </a:extLst>
          </p:cNvPr>
          <p:cNvSpPr>
            <a:spLocks noChangeShapeType="1"/>
          </p:cNvSpPr>
          <p:nvPr/>
        </p:nvSpPr>
        <p:spPr bwMode="auto">
          <a:xfrm flipV="1">
            <a:off x="1344613" y="3387725"/>
            <a:ext cx="1744662" cy="1724025"/>
          </a:xfrm>
          <a:prstGeom prst="line">
            <a:avLst/>
          </a:prstGeom>
          <a:noFill/>
          <a:ln w="2844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80900" name="Rectangle 6">
            <a:extLst>
              <a:ext uri="{FF2B5EF4-FFF2-40B4-BE49-F238E27FC236}">
                <a16:creationId xmlns:a16="http://schemas.microsoft.com/office/drawing/2014/main" id="{B6720040-C00A-EC46-99B5-88E4738D3032}"/>
              </a:ext>
            </a:extLst>
          </p:cNvPr>
          <p:cNvSpPr>
            <a:spLocks noGrp="1" noChangeArrowheads="1"/>
          </p:cNvSpPr>
          <p:nvPr>
            <p:ph type="title"/>
          </p:nvPr>
        </p:nvSpPr>
        <p:spPr>
          <a:xfrm>
            <a:off x="468313" y="333375"/>
            <a:ext cx="7772400" cy="1143000"/>
          </a:xfrm>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b-NO" altLang="nb-NO"/>
              <a:t>Basic principle of CT</a:t>
            </a:r>
            <a:br>
              <a:rPr lang="nb-NO" altLang="nb-NO"/>
            </a:br>
            <a:r>
              <a:rPr lang="nb-NO" altLang="nb-NO" sz="2000"/>
              <a:t>-Reconstruction of 2 dimensional image-</a:t>
            </a:r>
          </a:p>
        </p:txBody>
      </p:sp>
      <p:sp>
        <p:nvSpPr>
          <p:cNvPr id="35847" name="Freeform 7">
            <a:extLst>
              <a:ext uri="{FF2B5EF4-FFF2-40B4-BE49-F238E27FC236}">
                <a16:creationId xmlns:a16="http://schemas.microsoft.com/office/drawing/2014/main" id="{F074DCD8-2B5D-274D-9C52-933267500665}"/>
              </a:ext>
            </a:extLst>
          </p:cNvPr>
          <p:cNvSpPr>
            <a:spLocks noChangeArrowheads="1"/>
          </p:cNvSpPr>
          <p:nvPr/>
        </p:nvSpPr>
        <p:spPr bwMode="auto">
          <a:xfrm rot="2700000">
            <a:off x="7124700" y="2185988"/>
            <a:ext cx="1219200" cy="533400"/>
          </a:xfrm>
          <a:custGeom>
            <a:avLst/>
            <a:gdLst>
              <a:gd name="T0" fmla="*/ 2147483646 w 560"/>
              <a:gd name="T1" fmla="*/ 2147483646 h 336"/>
              <a:gd name="T2" fmla="*/ 2147483646 w 560"/>
              <a:gd name="T3" fmla="*/ 0 h 336"/>
              <a:gd name="T4" fmla="*/ 2147483646 w 560"/>
              <a:gd name="T5" fmla="*/ 2147483646 h 336"/>
              <a:gd name="T6" fmla="*/ 2147483646 w 560"/>
              <a:gd name="T7" fmla="*/ 2147483646 h 3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0" h="336">
                <a:moveTo>
                  <a:pt x="40" y="288"/>
                </a:moveTo>
                <a:cubicBezTo>
                  <a:pt x="0" y="240"/>
                  <a:pt x="200" y="0"/>
                  <a:pt x="280" y="0"/>
                </a:cubicBezTo>
                <a:cubicBezTo>
                  <a:pt x="360" y="0"/>
                  <a:pt x="560" y="240"/>
                  <a:pt x="520" y="288"/>
                </a:cubicBezTo>
                <a:cubicBezTo>
                  <a:pt x="480" y="336"/>
                  <a:pt x="80" y="336"/>
                  <a:pt x="40" y="288"/>
                </a:cubicBezTo>
                <a:close/>
              </a:path>
            </a:pathLst>
          </a:custGeom>
          <a:solidFill>
            <a:srgbClr val="9999FF"/>
          </a:solidFill>
          <a:ln w="9360">
            <a:solidFill>
              <a:srgbClr val="000000"/>
            </a:solidFill>
            <a:round/>
            <a:headEnd/>
            <a:tailEnd/>
          </a:ln>
        </p:spPr>
        <p:txBody>
          <a:bodyPr wrap="none" anchor="ctr"/>
          <a:lstStyle/>
          <a:p>
            <a:endParaRPr lang="nb-NO"/>
          </a:p>
        </p:txBody>
      </p:sp>
      <p:grpSp>
        <p:nvGrpSpPr>
          <p:cNvPr id="80902" name="Group 8">
            <a:extLst>
              <a:ext uri="{FF2B5EF4-FFF2-40B4-BE49-F238E27FC236}">
                <a16:creationId xmlns:a16="http://schemas.microsoft.com/office/drawing/2014/main" id="{BF50F9AF-E893-3947-B5B9-B6F358AE866A}"/>
              </a:ext>
            </a:extLst>
          </p:cNvPr>
          <p:cNvGrpSpPr>
            <a:grpSpLocks/>
          </p:cNvGrpSpPr>
          <p:nvPr/>
        </p:nvGrpSpPr>
        <p:grpSpPr bwMode="auto">
          <a:xfrm>
            <a:off x="4572000" y="2300288"/>
            <a:ext cx="3275013" cy="3275012"/>
            <a:chOff x="2880" y="1449"/>
            <a:chExt cx="2063" cy="2063"/>
          </a:xfrm>
        </p:grpSpPr>
        <p:sp>
          <p:nvSpPr>
            <p:cNvPr id="80939" name="Line 9">
              <a:extLst>
                <a:ext uri="{FF2B5EF4-FFF2-40B4-BE49-F238E27FC236}">
                  <a16:creationId xmlns:a16="http://schemas.microsoft.com/office/drawing/2014/main" id="{188B1FD6-001E-BF44-92D9-5E9A2957DAD8}"/>
                </a:ext>
              </a:extLst>
            </p:cNvPr>
            <p:cNvSpPr>
              <a:spLocks noChangeShapeType="1"/>
            </p:cNvSpPr>
            <p:nvPr/>
          </p:nvSpPr>
          <p:spPr bwMode="auto">
            <a:xfrm>
              <a:off x="2880" y="2553"/>
              <a:ext cx="2064" cy="1"/>
            </a:xfrm>
            <a:prstGeom prst="line">
              <a:avLst/>
            </a:prstGeom>
            <a:noFill/>
            <a:ln w="2844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80940" name="Line 10">
              <a:extLst>
                <a:ext uri="{FF2B5EF4-FFF2-40B4-BE49-F238E27FC236}">
                  <a16:creationId xmlns:a16="http://schemas.microsoft.com/office/drawing/2014/main" id="{6A3A2D45-3D25-8F4A-BA40-562B17F570EA}"/>
                </a:ext>
              </a:extLst>
            </p:cNvPr>
            <p:cNvSpPr>
              <a:spLocks noChangeShapeType="1"/>
            </p:cNvSpPr>
            <p:nvPr/>
          </p:nvSpPr>
          <p:spPr bwMode="auto">
            <a:xfrm flipV="1">
              <a:off x="3888" y="1448"/>
              <a:ext cx="1" cy="2066"/>
            </a:xfrm>
            <a:prstGeom prst="line">
              <a:avLst/>
            </a:prstGeom>
            <a:noFill/>
            <a:ln w="2844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grpSp>
      <p:sp>
        <p:nvSpPr>
          <p:cNvPr id="35851" name="Rectangle 11">
            <a:extLst>
              <a:ext uri="{FF2B5EF4-FFF2-40B4-BE49-F238E27FC236}">
                <a16:creationId xmlns:a16="http://schemas.microsoft.com/office/drawing/2014/main" id="{7583CD45-8886-0D41-A7F0-1DCC3E4E3D60}"/>
              </a:ext>
            </a:extLst>
          </p:cNvPr>
          <p:cNvSpPr>
            <a:spLocks noChangeArrowheads="1"/>
          </p:cNvSpPr>
          <p:nvPr/>
        </p:nvSpPr>
        <p:spPr bwMode="auto">
          <a:xfrm>
            <a:off x="5715000" y="2681288"/>
            <a:ext cx="914400" cy="2895600"/>
          </a:xfrm>
          <a:prstGeom prst="rect">
            <a:avLst/>
          </a:prstGeom>
          <a:solidFill>
            <a:srgbClr val="9999FF">
              <a:alpha val="50195"/>
            </a:srgbClr>
          </a:solidFill>
          <a:ln w="9360">
            <a:solidFill>
              <a:srgbClr val="000000"/>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35852" name="Rectangle 12">
            <a:extLst>
              <a:ext uri="{FF2B5EF4-FFF2-40B4-BE49-F238E27FC236}">
                <a16:creationId xmlns:a16="http://schemas.microsoft.com/office/drawing/2014/main" id="{0B94FF02-6CA7-EF48-B3E8-8D8A591DDCD9}"/>
              </a:ext>
            </a:extLst>
          </p:cNvPr>
          <p:cNvSpPr>
            <a:spLocks noChangeArrowheads="1"/>
          </p:cNvSpPr>
          <p:nvPr/>
        </p:nvSpPr>
        <p:spPr bwMode="auto">
          <a:xfrm rot="5400000">
            <a:off x="5716588" y="2606675"/>
            <a:ext cx="914400" cy="2895600"/>
          </a:xfrm>
          <a:prstGeom prst="rect">
            <a:avLst/>
          </a:prstGeom>
          <a:solidFill>
            <a:srgbClr val="9999FF">
              <a:alpha val="50195"/>
            </a:srgbClr>
          </a:solidFill>
          <a:ln w="9360">
            <a:solidFill>
              <a:srgbClr val="000000"/>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35853" name="Rectangle 13">
            <a:extLst>
              <a:ext uri="{FF2B5EF4-FFF2-40B4-BE49-F238E27FC236}">
                <a16:creationId xmlns:a16="http://schemas.microsoft.com/office/drawing/2014/main" id="{E90820EC-1A33-9C42-9239-2C545410654A}"/>
              </a:ext>
            </a:extLst>
          </p:cNvPr>
          <p:cNvSpPr>
            <a:spLocks noChangeArrowheads="1"/>
          </p:cNvSpPr>
          <p:nvPr/>
        </p:nvSpPr>
        <p:spPr bwMode="auto">
          <a:xfrm rot="-2700000">
            <a:off x="5713413" y="2606675"/>
            <a:ext cx="914400" cy="2895600"/>
          </a:xfrm>
          <a:prstGeom prst="rect">
            <a:avLst/>
          </a:prstGeom>
          <a:solidFill>
            <a:srgbClr val="9999FF">
              <a:alpha val="50195"/>
            </a:srgbClr>
          </a:solidFill>
          <a:ln w="9360">
            <a:solidFill>
              <a:srgbClr val="000000"/>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35854" name="Rectangle 14">
            <a:extLst>
              <a:ext uri="{FF2B5EF4-FFF2-40B4-BE49-F238E27FC236}">
                <a16:creationId xmlns:a16="http://schemas.microsoft.com/office/drawing/2014/main" id="{D87CCC58-863F-2B48-8F34-A1C74D7B4D78}"/>
              </a:ext>
            </a:extLst>
          </p:cNvPr>
          <p:cNvSpPr>
            <a:spLocks noChangeArrowheads="1"/>
          </p:cNvSpPr>
          <p:nvPr/>
        </p:nvSpPr>
        <p:spPr bwMode="auto">
          <a:xfrm rot="2700000">
            <a:off x="5715000" y="2605088"/>
            <a:ext cx="914400" cy="2895600"/>
          </a:xfrm>
          <a:prstGeom prst="rect">
            <a:avLst/>
          </a:prstGeom>
          <a:solidFill>
            <a:srgbClr val="9999FF">
              <a:alpha val="50195"/>
            </a:srgbClr>
          </a:solidFill>
          <a:ln w="9360">
            <a:solidFill>
              <a:srgbClr val="000000"/>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35855" name="AutoShape 15">
            <a:extLst>
              <a:ext uri="{FF2B5EF4-FFF2-40B4-BE49-F238E27FC236}">
                <a16:creationId xmlns:a16="http://schemas.microsoft.com/office/drawing/2014/main" id="{82366CE3-1A89-6C45-8A49-92377939B3D7}"/>
              </a:ext>
            </a:extLst>
          </p:cNvPr>
          <p:cNvSpPr>
            <a:spLocks noChangeArrowheads="1"/>
          </p:cNvSpPr>
          <p:nvPr/>
        </p:nvSpPr>
        <p:spPr bwMode="auto">
          <a:xfrm>
            <a:off x="5715000" y="3595688"/>
            <a:ext cx="914400" cy="914400"/>
          </a:xfrm>
          <a:prstGeom prst="octagon">
            <a:avLst>
              <a:gd name="adj" fmla="val 23148"/>
            </a:avLst>
          </a:prstGeom>
          <a:solidFill>
            <a:srgbClr val="9999FF"/>
          </a:solidFill>
          <a:ln w="9360">
            <a:solidFill>
              <a:srgbClr val="000000"/>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35856" name="AutoShape 16">
            <a:extLst>
              <a:ext uri="{FF2B5EF4-FFF2-40B4-BE49-F238E27FC236}">
                <a16:creationId xmlns:a16="http://schemas.microsoft.com/office/drawing/2014/main" id="{94AC103A-705E-5B48-8A1E-312C76C28BC7}"/>
              </a:ext>
            </a:extLst>
          </p:cNvPr>
          <p:cNvSpPr>
            <a:spLocks noChangeArrowheads="1"/>
          </p:cNvSpPr>
          <p:nvPr/>
        </p:nvSpPr>
        <p:spPr bwMode="auto">
          <a:xfrm rot="-2700000">
            <a:off x="7237413" y="2605088"/>
            <a:ext cx="381000" cy="457200"/>
          </a:xfrm>
          <a:prstGeom prst="leftArrow">
            <a:avLst>
              <a:gd name="adj1" fmla="val 50000"/>
              <a:gd name="adj2" fmla="val 25000"/>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80909" name="Text Box 17">
            <a:extLst>
              <a:ext uri="{FF2B5EF4-FFF2-40B4-BE49-F238E27FC236}">
                <a16:creationId xmlns:a16="http://schemas.microsoft.com/office/drawing/2014/main" id="{27C51E9A-5693-EE45-BF4F-9BA88C5389C9}"/>
              </a:ext>
            </a:extLst>
          </p:cNvPr>
          <p:cNvSpPr txBox="1">
            <a:spLocks noChangeArrowheads="1"/>
          </p:cNvSpPr>
          <p:nvPr/>
        </p:nvSpPr>
        <p:spPr bwMode="auto">
          <a:xfrm>
            <a:off x="2663825" y="6162675"/>
            <a:ext cx="39163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32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Simple Backprojection</a:t>
            </a:r>
          </a:p>
        </p:txBody>
      </p:sp>
      <p:sp>
        <p:nvSpPr>
          <p:cNvPr id="35858" name="Text Box 18">
            <a:extLst>
              <a:ext uri="{FF2B5EF4-FFF2-40B4-BE49-F238E27FC236}">
                <a16:creationId xmlns:a16="http://schemas.microsoft.com/office/drawing/2014/main" id="{C325A7EA-0A8A-6545-8DE3-B3065617A020}"/>
              </a:ext>
            </a:extLst>
          </p:cNvPr>
          <p:cNvSpPr txBox="1">
            <a:spLocks noChangeArrowheads="1"/>
          </p:cNvSpPr>
          <p:nvPr/>
        </p:nvSpPr>
        <p:spPr bwMode="auto">
          <a:xfrm>
            <a:off x="614363" y="1484313"/>
            <a:ext cx="2095500" cy="466725"/>
          </a:xfrm>
          <a:prstGeom prst="rect">
            <a:avLst/>
          </a:prstGeom>
          <a:solidFill>
            <a:srgbClr val="FFFF00"/>
          </a:solidFill>
          <a:ln w="9360">
            <a:solidFill>
              <a:srgbClr val="FFFF00"/>
            </a:solidFill>
            <a:miter lim="800000"/>
            <a:headEnd/>
            <a:tailEnd/>
          </a:ln>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4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Projection Data</a:t>
            </a:r>
          </a:p>
        </p:txBody>
      </p:sp>
      <p:grpSp>
        <p:nvGrpSpPr>
          <p:cNvPr id="35859" name="Group 19">
            <a:extLst>
              <a:ext uri="{FF2B5EF4-FFF2-40B4-BE49-F238E27FC236}">
                <a16:creationId xmlns:a16="http://schemas.microsoft.com/office/drawing/2014/main" id="{52667B00-DFB7-2345-81EF-DF508BF9B21D}"/>
              </a:ext>
            </a:extLst>
          </p:cNvPr>
          <p:cNvGrpSpPr>
            <a:grpSpLocks/>
          </p:cNvGrpSpPr>
          <p:nvPr/>
        </p:nvGrpSpPr>
        <p:grpSpPr bwMode="auto">
          <a:xfrm>
            <a:off x="7162800" y="5043488"/>
            <a:ext cx="993775" cy="1227137"/>
            <a:chOff x="4512" y="3177"/>
            <a:chExt cx="626" cy="773"/>
          </a:xfrm>
        </p:grpSpPr>
        <p:sp>
          <p:nvSpPr>
            <p:cNvPr id="80937" name="Text Box 20">
              <a:extLst>
                <a:ext uri="{FF2B5EF4-FFF2-40B4-BE49-F238E27FC236}">
                  <a16:creationId xmlns:a16="http://schemas.microsoft.com/office/drawing/2014/main" id="{9DF4CD46-E65C-0F48-8A65-3105DB646BFD}"/>
                </a:ext>
              </a:extLst>
            </p:cNvPr>
            <p:cNvSpPr txBox="1">
              <a:spLocks noChangeArrowheads="1"/>
            </p:cNvSpPr>
            <p:nvPr/>
          </p:nvSpPr>
          <p:spPr bwMode="auto">
            <a:xfrm>
              <a:off x="4626" y="3623"/>
              <a:ext cx="5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algn="ctr" eaLnBrk="1" hangingPunct="1">
                <a:spcBef>
                  <a:spcPct val="0"/>
                </a:spcBef>
                <a:buFontTx/>
                <a:buNone/>
              </a:pPr>
              <a:r>
                <a:rPr lang="nb-NO" altLang="nb-NO">
                  <a:solidFill>
                    <a:srgbClr val="FF0000"/>
                  </a:solidFill>
                  <a:latin typeface="Times New Roman" panose="02020603050405020304" pitchFamily="18" charset="0"/>
                  <a:ea typeface="ＭＳ Ｐゴシック" panose="020B0600070205080204" pitchFamily="34" charset="-128"/>
                  <a:cs typeface="Lucida Sans Unicode" panose="020B0602030504020204" pitchFamily="34" charset="0"/>
                </a:rPr>
                <a:t>Blur</a:t>
              </a:r>
            </a:p>
          </p:txBody>
        </p:sp>
        <p:sp>
          <p:nvSpPr>
            <p:cNvPr id="80938" name="Line 21">
              <a:extLst>
                <a:ext uri="{FF2B5EF4-FFF2-40B4-BE49-F238E27FC236}">
                  <a16:creationId xmlns:a16="http://schemas.microsoft.com/office/drawing/2014/main" id="{E69858C1-027B-E240-AF39-5BC3179EC81B}"/>
                </a:ext>
              </a:extLst>
            </p:cNvPr>
            <p:cNvSpPr>
              <a:spLocks noChangeShapeType="1"/>
            </p:cNvSpPr>
            <p:nvPr/>
          </p:nvSpPr>
          <p:spPr bwMode="auto">
            <a:xfrm>
              <a:off x="4512" y="3177"/>
              <a:ext cx="336" cy="384"/>
            </a:xfrm>
            <a:prstGeom prst="line">
              <a:avLst/>
            </a:prstGeom>
            <a:noFill/>
            <a:ln w="38160">
              <a:solidFill>
                <a:srgbClr val="FF0000"/>
              </a:solidFill>
              <a:miter lim="800000"/>
              <a:headEnd type="triangle" w="med" len="med"/>
              <a:tailEnd/>
            </a:ln>
            <a:extLst>
              <a:ext uri="{909E8E84-426E-40DD-AFC4-6F175D3DCCD1}">
                <a14:hiddenFill xmlns:a14="http://schemas.microsoft.com/office/drawing/2010/main">
                  <a:noFill/>
                </a14:hiddenFill>
              </a:ext>
            </a:extLst>
          </p:spPr>
          <p:txBody>
            <a:bodyPr/>
            <a:lstStyle/>
            <a:p>
              <a:endParaRPr lang="nb-NO"/>
            </a:p>
          </p:txBody>
        </p:sp>
      </p:grpSp>
      <p:grpSp>
        <p:nvGrpSpPr>
          <p:cNvPr id="80912" name="Group 22">
            <a:extLst>
              <a:ext uri="{FF2B5EF4-FFF2-40B4-BE49-F238E27FC236}">
                <a16:creationId xmlns:a16="http://schemas.microsoft.com/office/drawing/2014/main" id="{C817F7EC-A4CA-9445-BA94-26B9AFFFBC89}"/>
              </a:ext>
            </a:extLst>
          </p:cNvPr>
          <p:cNvGrpSpPr>
            <a:grpSpLocks/>
          </p:cNvGrpSpPr>
          <p:nvPr/>
        </p:nvGrpSpPr>
        <p:grpSpPr bwMode="auto">
          <a:xfrm>
            <a:off x="838200" y="2300288"/>
            <a:ext cx="3275013" cy="3275012"/>
            <a:chOff x="528" y="1449"/>
            <a:chExt cx="2063" cy="2063"/>
          </a:xfrm>
        </p:grpSpPr>
        <p:sp>
          <p:nvSpPr>
            <p:cNvPr id="80935" name="Line 23">
              <a:extLst>
                <a:ext uri="{FF2B5EF4-FFF2-40B4-BE49-F238E27FC236}">
                  <a16:creationId xmlns:a16="http://schemas.microsoft.com/office/drawing/2014/main" id="{0EE7D407-A927-1A49-BB4F-81BF1B710C87}"/>
                </a:ext>
              </a:extLst>
            </p:cNvPr>
            <p:cNvSpPr>
              <a:spLocks noChangeShapeType="1"/>
            </p:cNvSpPr>
            <p:nvPr/>
          </p:nvSpPr>
          <p:spPr bwMode="auto">
            <a:xfrm>
              <a:off x="528" y="2553"/>
              <a:ext cx="2064" cy="1"/>
            </a:xfrm>
            <a:prstGeom prst="line">
              <a:avLst/>
            </a:prstGeom>
            <a:noFill/>
            <a:ln w="2844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80936" name="Line 24">
              <a:extLst>
                <a:ext uri="{FF2B5EF4-FFF2-40B4-BE49-F238E27FC236}">
                  <a16:creationId xmlns:a16="http://schemas.microsoft.com/office/drawing/2014/main" id="{2CD7B433-04B3-934A-A90D-699B55CDF51E}"/>
                </a:ext>
              </a:extLst>
            </p:cNvPr>
            <p:cNvSpPr>
              <a:spLocks noChangeShapeType="1"/>
            </p:cNvSpPr>
            <p:nvPr/>
          </p:nvSpPr>
          <p:spPr bwMode="auto">
            <a:xfrm flipV="1">
              <a:off x="1536" y="1448"/>
              <a:ext cx="1" cy="2066"/>
            </a:xfrm>
            <a:prstGeom prst="line">
              <a:avLst/>
            </a:prstGeom>
            <a:noFill/>
            <a:ln w="2844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grpSp>
      <p:sp>
        <p:nvSpPr>
          <p:cNvPr id="80913" name="Rectangle 25">
            <a:extLst>
              <a:ext uri="{FF2B5EF4-FFF2-40B4-BE49-F238E27FC236}">
                <a16:creationId xmlns:a16="http://schemas.microsoft.com/office/drawing/2014/main" id="{79B03532-43DB-4C47-8253-8B401EC0AE51}"/>
              </a:ext>
            </a:extLst>
          </p:cNvPr>
          <p:cNvSpPr>
            <a:spLocks noChangeArrowheads="1"/>
          </p:cNvSpPr>
          <p:nvPr/>
        </p:nvSpPr>
        <p:spPr bwMode="auto">
          <a:xfrm rot="2700000">
            <a:off x="687388" y="5041900"/>
            <a:ext cx="1371600" cy="152400"/>
          </a:xfrm>
          <a:prstGeom prst="rect">
            <a:avLst/>
          </a:prstGeom>
          <a:solidFill>
            <a:srgbClr val="FF0000"/>
          </a:solidFill>
          <a:ln w="9360">
            <a:solidFill>
              <a:srgbClr val="000000"/>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35866" name="Line 26">
            <a:extLst>
              <a:ext uri="{FF2B5EF4-FFF2-40B4-BE49-F238E27FC236}">
                <a16:creationId xmlns:a16="http://schemas.microsoft.com/office/drawing/2014/main" id="{A92391CA-360F-5F4D-994B-E847CCB36A0A}"/>
              </a:ext>
            </a:extLst>
          </p:cNvPr>
          <p:cNvSpPr>
            <a:spLocks noChangeShapeType="1"/>
          </p:cNvSpPr>
          <p:nvPr/>
        </p:nvSpPr>
        <p:spPr bwMode="auto">
          <a:xfrm flipV="1">
            <a:off x="1143000" y="2832100"/>
            <a:ext cx="1828800" cy="1831975"/>
          </a:xfrm>
          <a:prstGeom prst="line">
            <a:avLst/>
          </a:prstGeom>
          <a:noFill/>
          <a:ln w="936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80915" name="Oval 27">
            <a:extLst>
              <a:ext uri="{FF2B5EF4-FFF2-40B4-BE49-F238E27FC236}">
                <a16:creationId xmlns:a16="http://schemas.microsoft.com/office/drawing/2014/main" id="{F482B66F-E63C-AC40-8BFF-BC6DFE0CCBBB}"/>
              </a:ext>
            </a:extLst>
          </p:cNvPr>
          <p:cNvSpPr>
            <a:spLocks noChangeArrowheads="1"/>
          </p:cNvSpPr>
          <p:nvPr/>
        </p:nvSpPr>
        <p:spPr bwMode="auto">
          <a:xfrm>
            <a:off x="1981200" y="3595688"/>
            <a:ext cx="914400" cy="914400"/>
          </a:xfrm>
          <a:prstGeom prst="ellipse">
            <a:avLst/>
          </a:prstGeom>
          <a:solidFill>
            <a:srgbClr val="9999FF"/>
          </a:solidFill>
          <a:ln w="9360">
            <a:solidFill>
              <a:srgbClr val="000000"/>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35868" name="Line 28">
            <a:extLst>
              <a:ext uri="{FF2B5EF4-FFF2-40B4-BE49-F238E27FC236}">
                <a16:creationId xmlns:a16="http://schemas.microsoft.com/office/drawing/2014/main" id="{FD96E4AF-A4FF-AB42-A1C7-E53F5459C6D8}"/>
              </a:ext>
            </a:extLst>
          </p:cNvPr>
          <p:cNvSpPr>
            <a:spLocks noChangeShapeType="1"/>
          </p:cNvSpPr>
          <p:nvPr/>
        </p:nvSpPr>
        <p:spPr bwMode="auto">
          <a:xfrm flipV="1">
            <a:off x="1371600" y="3060700"/>
            <a:ext cx="1828800" cy="1831975"/>
          </a:xfrm>
          <a:prstGeom prst="line">
            <a:avLst/>
          </a:prstGeom>
          <a:noFill/>
          <a:ln w="936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35869" name="Line 29">
            <a:extLst>
              <a:ext uri="{FF2B5EF4-FFF2-40B4-BE49-F238E27FC236}">
                <a16:creationId xmlns:a16="http://schemas.microsoft.com/office/drawing/2014/main" id="{5A24ADFC-1D2C-4A46-8F89-92DAA7166834}"/>
              </a:ext>
            </a:extLst>
          </p:cNvPr>
          <p:cNvSpPr>
            <a:spLocks noChangeShapeType="1"/>
          </p:cNvSpPr>
          <p:nvPr/>
        </p:nvSpPr>
        <p:spPr bwMode="auto">
          <a:xfrm flipV="1">
            <a:off x="1600200" y="3289300"/>
            <a:ext cx="1828800" cy="1831975"/>
          </a:xfrm>
          <a:prstGeom prst="line">
            <a:avLst/>
          </a:prstGeom>
          <a:noFill/>
          <a:ln w="936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35870" name="Line 30">
            <a:extLst>
              <a:ext uri="{FF2B5EF4-FFF2-40B4-BE49-F238E27FC236}">
                <a16:creationId xmlns:a16="http://schemas.microsoft.com/office/drawing/2014/main" id="{F6DE28EF-7F29-B54A-995B-D2C8B48A3381}"/>
              </a:ext>
            </a:extLst>
          </p:cNvPr>
          <p:cNvSpPr>
            <a:spLocks noChangeShapeType="1"/>
          </p:cNvSpPr>
          <p:nvPr/>
        </p:nvSpPr>
        <p:spPr bwMode="auto">
          <a:xfrm flipV="1">
            <a:off x="1828800" y="3517900"/>
            <a:ext cx="1828800" cy="1831975"/>
          </a:xfrm>
          <a:prstGeom prst="line">
            <a:avLst/>
          </a:prstGeom>
          <a:noFill/>
          <a:ln w="936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80919" name="Line 31">
            <a:extLst>
              <a:ext uri="{FF2B5EF4-FFF2-40B4-BE49-F238E27FC236}">
                <a16:creationId xmlns:a16="http://schemas.microsoft.com/office/drawing/2014/main" id="{BFF5FD4B-FA80-5441-A3E4-059922605AA4}"/>
              </a:ext>
            </a:extLst>
          </p:cNvPr>
          <p:cNvSpPr>
            <a:spLocks noChangeShapeType="1"/>
          </p:cNvSpPr>
          <p:nvPr/>
        </p:nvSpPr>
        <p:spPr bwMode="auto">
          <a:xfrm>
            <a:off x="2987675" y="2357438"/>
            <a:ext cx="1295400" cy="1295400"/>
          </a:xfrm>
          <a:prstGeom prst="line">
            <a:avLst/>
          </a:prstGeom>
          <a:noFill/>
          <a:ln w="2844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35872" name="Freeform 32">
            <a:extLst>
              <a:ext uri="{FF2B5EF4-FFF2-40B4-BE49-F238E27FC236}">
                <a16:creationId xmlns:a16="http://schemas.microsoft.com/office/drawing/2014/main" id="{6DA4382A-1C6C-5641-B4FF-8E66696760D9}"/>
              </a:ext>
            </a:extLst>
          </p:cNvPr>
          <p:cNvSpPr>
            <a:spLocks noChangeArrowheads="1"/>
          </p:cNvSpPr>
          <p:nvPr/>
        </p:nvSpPr>
        <p:spPr bwMode="auto">
          <a:xfrm rot="2700000">
            <a:off x="3101975" y="2547938"/>
            <a:ext cx="1219200" cy="533400"/>
          </a:xfrm>
          <a:custGeom>
            <a:avLst/>
            <a:gdLst>
              <a:gd name="T0" fmla="*/ 2147483646 w 560"/>
              <a:gd name="T1" fmla="*/ 2147483646 h 336"/>
              <a:gd name="T2" fmla="*/ 2147483646 w 560"/>
              <a:gd name="T3" fmla="*/ 0 h 336"/>
              <a:gd name="T4" fmla="*/ 2147483646 w 560"/>
              <a:gd name="T5" fmla="*/ 2147483646 h 336"/>
              <a:gd name="T6" fmla="*/ 2147483646 w 560"/>
              <a:gd name="T7" fmla="*/ 2147483646 h 3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0" h="336">
                <a:moveTo>
                  <a:pt x="40" y="288"/>
                </a:moveTo>
                <a:cubicBezTo>
                  <a:pt x="0" y="240"/>
                  <a:pt x="200" y="0"/>
                  <a:pt x="280" y="0"/>
                </a:cubicBezTo>
                <a:cubicBezTo>
                  <a:pt x="360" y="0"/>
                  <a:pt x="560" y="240"/>
                  <a:pt x="520" y="288"/>
                </a:cubicBezTo>
                <a:cubicBezTo>
                  <a:pt x="480" y="336"/>
                  <a:pt x="80" y="336"/>
                  <a:pt x="40" y="288"/>
                </a:cubicBezTo>
                <a:close/>
              </a:path>
            </a:pathLst>
          </a:custGeom>
          <a:solidFill>
            <a:srgbClr val="9999FF"/>
          </a:solidFill>
          <a:ln w="9360">
            <a:solidFill>
              <a:srgbClr val="000000"/>
            </a:solidFill>
            <a:round/>
            <a:headEnd/>
            <a:tailEnd/>
          </a:ln>
        </p:spPr>
        <p:txBody>
          <a:bodyPr wrap="none" anchor="ctr"/>
          <a:lstStyle/>
          <a:p>
            <a:endParaRPr lang="nb-NO"/>
          </a:p>
        </p:txBody>
      </p:sp>
      <p:sp>
        <p:nvSpPr>
          <p:cNvPr id="80921" name="Text Box 33">
            <a:extLst>
              <a:ext uri="{FF2B5EF4-FFF2-40B4-BE49-F238E27FC236}">
                <a16:creationId xmlns:a16="http://schemas.microsoft.com/office/drawing/2014/main" id="{35349B3D-DF2D-7A47-BC98-F0A2CF890B3A}"/>
              </a:ext>
            </a:extLst>
          </p:cNvPr>
          <p:cNvSpPr txBox="1">
            <a:spLocks noChangeArrowheads="1"/>
          </p:cNvSpPr>
          <p:nvPr/>
        </p:nvSpPr>
        <p:spPr bwMode="auto">
          <a:xfrm>
            <a:off x="3735388" y="4073525"/>
            <a:ext cx="333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4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x</a:t>
            </a:r>
          </a:p>
        </p:txBody>
      </p:sp>
      <p:sp>
        <p:nvSpPr>
          <p:cNvPr id="80922" name="Text Box 34">
            <a:extLst>
              <a:ext uri="{FF2B5EF4-FFF2-40B4-BE49-F238E27FC236}">
                <a16:creationId xmlns:a16="http://schemas.microsoft.com/office/drawing/2014/main" id="{C7DA4146-B377-EE47-81C2-5A76BD163466}"/>
              </a:ext>
            </a:extLst>
          </p:cNvPr>
          <p:cNvSpPr txBox="1">
            <a:spLocks noChangeArrowheads="1"/>
          </p:cNvSpPr>
          <p:nvPr/>
        </p:nvSpPr>
        <p:spPr bwMode="auto">
          <a:xfrm>
            <a:off x="2058988" y="2244725"/>
            <a:ext cx="333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4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y</a:t>
            </a:r>
          </a:p>
        </p:txBody>
      </p:sp>
      <p:sp>
        <p:nvSpPr>
          <p:cNvPr id="80923" name="Text Box 35">
            <a:extLst>
              <a:ext uri="{FF2B5EF4-FFF2-40B4-BE49-F238E27FC236}">
                <a16:creationId xmlns:a16="http://schemas.microsoft.com/office/drawing/2014/main" id="{5C784CCA-00B9-994D-84B2-96B2335B2E57}"/>
              </a:ext>
            </a:extLst>
          </p:cNvPr>
          <p:cNvSpPr txBox="1">
            <a:spLocks noChangeArrowheads="1"/>
          </p:cNvSpPr>
          <p:nvPr/>
        </p:nvSpPr>
        <p:spPr bwMode="auto">
          <a:xfrm>
            <a:off x="7621588" y="3997325"/>
            <a:ext cx="333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4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x</a:t>
            </a:r>
          </a:p>
        </p:txBody>
      </p:sp>
      <p:sp>
        <p:nvSpPr>
          <p:cNvPr id="80924" name="Text Box 36">
            <a:extLst>
              <a:ext uri="{FF2B5EF4-FFF2-40B4-BE49-F238E27FC236}">
                <a16:creationId xmlns:a16="http://schemas.microsoft.com/office/drawing/2014/main" id="{696320D8-E031-7448-9265-FF528CD3D12C}"/>
              </a:ext>
            </a:extLst>
          </p:cNvPr>
          <p:cNvSpPr txBox="1">
            <a:spLocks noChangeArrowheads="1"/>
          </p:cNvSpPr>
          <p:nvPr/>
        </p:nvSpPr>
        <p:spPr bwMode="auto">
          <a:xfrm>
            <a:off x="5792788" y="2244725"/>
            <a:ext cx="333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4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y</a:t>
            </a:r>
          </a:p>
        </p:txBody>
      </p:sp>
      <p:sp>
        <p:nvSpPr>
          <p:cNvPr id="35877" name="Text Box 37">
            <a:extLst>
              <a:ext uri="{FF2B5EF4-FFF2-40B4-BE49-F238E27FC236}">
                <a16:creationId xmlns:a16="http://schemas.microsoft.com/office/drawing/2014/main" id="{37362EDF-3C8F-1E43-9DEE-45F5DB06534F}"/>
              </a:ext>
            </a:extLst>
          </p:cNvPr>
          <p:cNvSpPr txBox="1">
            <a:spLocks noChangeArrowheads="1"/>
          </p:cNvSpPr>
          <p:nvPr/>
        </p:nvSpPr>
        <p:spPr bwMode="auto">
          <a:xfrm>
            <a:off x="2755900" y="1557338"/>
            <a:ext cx="59642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000">
                <a:solidFill>
                  <a:srgbClr val="FF0000"/>
                </a:solidFill>
                <a:latin typeface="Times New Roman" panose="02020603050405020304" pitchFamily="18" charset="0"/>
                <a:ea typeface="ＭＳ Ｐゴシック" panose="020B0600070205080204" pitchFamily="34" charset="-128"/>
                <a:cs typeface="Lucida Sans Unicode" panose="020B0602030504020204" pitchFamily="34" charset="0"/>
              </a:rPr>
              <a:t>curvilinear integral of absorption coefficient regarding Y</a:t>
            </a:r>
          </a:p>
        </p:txBody>
      </p:sp>
      <p:sp>
        <p:nvSpPr>
          <p:cNvPr id="80926" name="Text Box 38">
            <a:extLst>
              <a:ext uri="{FF2B5EF4-FFF2-40B4-BE49-F238E27FC236}">
                <a16:creationId xmlns:a16="http://schemas.microsoft.com/office/drawing/2014/main" id="{166D7C65-3650-FD41-B9D9-18BC8DA9864A}"/>
              </a:ext>
            </a:extLst>
          </p:cNvPr>
          <p:cNvSpPr txBox="1">
            <a:spLocks noChangeArrowheads="1"/>
          </p:cNvSpPr>
          <p:nvPr/>
        </p:nvSpPr>
        <p:spPr bwMode="auto">
          <a:xfrm>
            <a:off x="2774950" y="4076700"/>
            <a:ext cx="790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000">
                <a:solidFill>
                  <a:srgbClr val="000000"/>
                </a:solidFill>
                <a:ea typeface="ＭＳ Ｐゴシック" panose="020B0600070205080204" pitchFamily="34" charset="-128"/>
                <a:cs typeface="Lucida Sans Unicode" panose="020B0602030504020204" pitchFamily="34" charset="0"/>
              </a:rPr>
              <a:t>object</a:t>
            </a:r>
          </a:p>
        </p:txBody>
      </p:sp>
      <p:sp>
        <p:nvSpPr>
          <p:cNvPr id="80927" name="Text Box 39">
            <a:extLst>
              <a:ext uri="{FF2B5EF4-FFF2-40B4-BE49-F238E27FC236}">
                <a16:creationId xmlns:a16="http://schemas.microsoft.com/office/drawing/2014/main" id="{A2D153F0-2F7B-D047-A8BD-9144C29D7F9B}"/>
              </a:ext>
            </a:extLst>
          </p:cNvPr>
          <p:cNvSpPr txBox="1">
            <a:spLocks noChangeArrowheads="1"/>
          </p:cNvSpPr>
          <p:nvPr/>
        </p:nvSpPr>
        <p:spPr bwMode="auto">
          <a:xfrm>
            <a:off x="606425" y="5105400"/>
            <a:ext cx="7270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000">
                <a:solidFill>
                  <a:srgbClr val="000000"/>
                </a:solidFill>
                <a:ea typeface="ＭＳ Ｐゴシック" panose="020B0600070205080204" pitchFamily="34" charset="-128"/>
                <a:cs typeface="Lucida Sans Unicode" panose="020B0602030504020204" pitchFamily="34" charset="0"/>
              </a:rPr>
              <a:t>X-ray</a:t>
            </a:r>
          </a:p>
          <a:p>
            <a:pPr eaLnBrk="1" hangingPunct="1">
              <a:spcBef>
                <a:spcPct val="0"/>
              </a:spcBef>
              <a:buFontTx/>
              <a:buNone/>
            </a:pPr>
            <a:r>
              <a:rPr lang="nb-NO" altLang="nb-NO" sz="2000">
                <a:solidFill>
                  <a:srgbClr val="000000"/>
                </a:solidFill>
                <a:ea typeface="ＭＳ Ｐゴシック" panose="020B0600070205080204" pitchFamily="34" charset="-128"/>
                <a:cs typeface="Lucida Sans Unicode" panose="020B0602030504020204" pitchFamily="34" charset="0"/>
              </a:rPr>
              <a:t>tube</a:t>
            </a:r>
          </a:p>
        </p:txBody>
      </p:sp>
      <p:sp>
        <p:nvSpPr>
          <p:cNvPr id="80928" name="Text Box 40">
            <a:extLst>
              <a:ext uri="{FF2B5EF4-FFF2-40B4-BE49-F238E27FC236}">
                <a16:creationId xmlns:a16="http://schemas.microsoft.com/office/drawing/2014/main" id="{CD9256F1-6321-B64D-B2AA-BABA2CC4307D}"/>
              </a:ext>
            </a:extLst>
          </p:cNvPr>
          <p:cNvSpPr txBox="1">
            <a:spLocks noChangeArrowheads="1"/>
          </p:cNvSpPr>
          <p:nvPr/>
        </p:nvSpPr>
        <p:spPr bwMode="auto">
          <a:xfrm rot="2700000">
            <a:off x="2351881" y="2866232"/>
            <a:ext cx="22002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000">
                <a:solidFill>
                  <a:srgbClr val="000000"/>
                </a:solidFill>
                <a:ea typeface="ＭＳ Ｐゴシック" panose="020B0600070205080204" pitchFamily="34" charset="-128"/>
                <a:cs typeface="Lucida Sans Unicode" panose="020B0602030504020204" pitchFamily="34" charset="0"/>
              </a:rPr>
              <a:t>X-ray detector array</a:t>
            </a:r>
          </a:p>
        </p:txBody>
      </p:sp>
      <p:sp>
        <p:nvSpPr>
          <p:cNvPr id="35881" name="Line 41">
            <a:extLst>
              <a:ext uri="{FF2B5EF4-FFF2-40B4-BE49-F238E27FC236}">
                <a16:creationId xmlns:a16="http://schemas.microsoft.com/office/drawing/2014/main" id="{2604B12F-6FF0-B740-AB15-9E60DD962043}"/>
              </a:ext>
            </a:extLst>
          </p:cNvPr>
          <p:cNvSpPr>
            <a:spLocks noChangeShapeType="1"/>
          </p:cNvSpPr>
          <p:nvPr/>
        </p:nvSpPr>
        <p:spPr bwMode="auto">
          <a:xfrm>
            <a:off x="2700338" y="1844675"/>
            <a:ext cx="647700" cy="647700"/>
          </a:xfrm>
          <a:prstGeom prst="line">
            <a:avLst/>
          </a:prstGeom>
          <a:noFill/>
          <a:ln w="936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80930" name="Text Box 42">
            <a:extLst>
              <a:ext uri="{FF2B5EF4-FFF2-40B4-BE49-F238E27FC236}">
                <a16:creationId xmlns:a16="http://schemas.microsoft.com/office/drawing/2014/main" id="{F7F7BF29-34DD-4843-B7F4-22357C6939D1}"/>
              </a:ext>
            </a:extLst>
          </p:cNvPr>
          <p:cNvSpPr txBox="1">
            <a:spLocks noChangeArrowheads="1"/>
          </p:cNvSpPr>
          <p:nvPr/>
        </p:nvSpPr>
        <p:spPr bwMode="auto">
          <a:xfrm>
            <a:off x="1263650" y="5726113"/>
            <a:ext cx="23161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000">
                <a:solidFill>
                  <a:srgbClr val="000000"/>
                </a:solidFill>
                <a:ea typeface="ＭＳ Ｐゴシック" panose="020B0600070205080204" pitchFamily="34" charset="-128"/>
                <a:cs typeface="Lucida Sans Unicode" panose="020B0602030504020204" pitchFamily="34" charset="0"/>
              </a:rPr>
              <a:t>Data Acquisition field</a:t>
            </a:r>
          </a:p>
        </p:txBody>
      </p:sp>
      <p:sp>
        <p:nvSpPr>
          <p:cNvPr id="80931" name="Text Box 43">
            <a:extLst>
              <a:ext uri="{FF2B5EF4-FFF2-40B4-BE49-F238E27FC236}">
                <a16:creationId xmlns:a16="http://schemas.microsoft.com/office/drawing/2014/main" id="{62D0430B-D8E7-3C40-9D50-465F7E215D15}"/>
              </a:ext>
            </a:extLst>
          </p:cNvPr>
          <p:cNvSpPr txBox="1">
            <a:spLocks noChangeArrowheads="1"/>
          </p:cNvSpPr>
          <p:nvPr/>
        </p:nvSpPr>
        <p:spPr bwMode="auto">
          <a:xfrm>
            <a:off x="5059363" y="5681663"/>
            <a:ext cx="21891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000">
                <a:solidFill>
                  <a:srgbClr val="000000"/>
                </a:solidFill>
                <a:ea typeface="ＭＳ Ｐゴシック" panose="020B0600070205080204" pitchFamily="34" charset="-128"/>
                <a:cs typeface="Lucida Sans Unicode" panose="020B0602030504020204" pitchFamily="34" charset="0"/>
              </a:rPr>
              <a:t>Reconstruction field</a:t>
            </a:r>
          </a:p>
        </p:txBody>
      </p:sp>
      <p:sp>
        <p:nvSpPr>
          <p:cNvPr id="80932" name="Text Box 44">
            <a:extLst>
              <a:ext uri="{FF2B5EF4-FFF2-40B4-BE49-F238E27FC236}">
                <a16:creationId xmlns:a16="http://schemas.microsoft.com/office/drawing/2014/main" id="{7BB1D130-71AD-2048-8FFC-791731DF2B27}"/>
              </a:ext>
            </a:extLst>
          </p:cNvPr>
          <p:cNvSpPr txBox="1">
            <a:spLocks noChangeArrowheads="1"/>
          </p:cNvSpPr>
          <p:nvPr/>
        </p:nvSpPr>
        <p:spPr bwMode="auto">
          <a:xfrm rot="2580000">
            <a:off x="4068763" y="3206750"/>
            <a:ext cx="3794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0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X</a:t>
            </a:r>
          </a:p>
        </p:txBody>
      </p:sp>
      <p:sp>
        <p:nvSpPr>
          <p:cNvPr id="80933" name="Text Box 45">
            <a:extLst>
              <a:ext uri="{FF2B5EF4-FFF2-40B4-BE49-F238E27FC236}">
                <a16:creationId xmlns:a16="http://schemas.microsoft.com/office/drawing/2014/main" id="{F900524D-EF52-7946-A92F-4ECEFF018B73}"/>
              </a:ext>
            </a:extLst>
          </p:cNvPr>
          <p:cNvSpPr txBox="1">
            <a:spLocks noChangeArrowheads="1"/>
          </p:cNvSpPr>
          <p:nvPr/>
        </p:nvSpPr>
        <p:spPr bwMode="auto">
          <a:xfrm rot="2580000">
            <a:off x="3330575" y="4722813"/>
            <a:ext cx="3794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0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X</a:t>
            </a:r>
          </a:p>
        </p:txBody>
      </p:sp>
      <p:sp>
        <p:nvSpPr>
          <p:cNvPr id="80934" name="Text Box 46">
            <a:extLst>
              <a:ext uri="{FF2B5EF4-FFF2-40B4-BE49-F238E27FC236}">
                <a16:creationId xmlns:a16="http://schemas.microsoft.com/office/drawing/2014/main" id="{B68B8C28-276B-4C4D-843D-183347C86D1A}"/>
              </a:ext>
            </a:extLst>
          </p:cNvPr>
          <p:cNvSpPr txBox="1">
            <a:spLocks noChangeArrowheads="1"/>
          </p:cNvSpPr>
          <p:nvPr/>
        </p:nvSpPr>
        <p:spPr bwMode="auto">
          <a:xfrm rot="2580000">
            <a:off x="3049588" y="3062288"/>
            <a:ext cx="3794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0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Y</a:t>
            </a:r>
          </a:p>
        </p:txBody>
      </p:sp>
    </p:spTree>
    <p:extLst>
      <p:ext uri="{BB962C8B-B14F-4D97-AF65-F5344CB8AC3E}">
        <p14:creationId xmlns:p14="http://schemas.microsoft.com/office/powerpoint/2010/main" val="17444097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additive="repl">
                                        <p:cTn id="6" dur="1" fill="hold">
                                          <p:stCondLst>
                                            <p:cond delay="0"/>
                                          </p:stCondLst>
                                        </p:cTn>
                                        <p:tgtEl>
                                          <p:spTgt spid="35866"/>
                                        </p:tgtEl>
                                        <p:attrNameLst>
                                          <p:attrName>style.visibility</p:attrName>
                                        </p:attrNameLst>
                                      </p:cBhvr>
                                      <p:to>
                                        <p:strVal val="visible"/>
                                      </p:to>
                                    </p:set>
                                    <p:animEffect transition="in" filter="wipe(down)">
                                      <p:cBhvr additive="repl">
                                        <p:cTn id="7" dur="500"/>
                                        <p:tgtEl>
                                          <p:spTgt spid="35866"/>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additive="repl">
                                        <p:cTn id="10" dur="1" fill="hold">
                                          <p:stCondLst>
                                            <p:cond delay="0"/>
                                          </p:stCondLst>
                                        </p:cTn>
                                        <p:tgtEl>
                                          <p:spTgt spid="35868"/>
                                        </p:tgtEl>
                                        <p:attrNameLst>
                                          <p:attrName>style.visibility</p:attrName>
                                        </p:attrNameLst>
                                      </p:cBhvr>
                                      <p:to>
                                        <p:strVal val="visible"/>
                                      </p:to>
                                    </p:set>
                                    <p:animEffect transition="in" filter="wipe(down)">
                                      <p:cBhvr additive="repl">
                                        <p:cTn id="11" dur="500"/>
                                        <p:tgtEl>
                                          <p:spTgt spid="35868"/>
                                        </p:tgtEl>
                                      </p:cBhvr>
                                    </p:animEffect>
                                  </p:childTnLst>
                                </p:cTn>
                              </p:par>
                            </p:childTnLst>
                          </p:cTn>
                        </p:par>
                        <p:par>
                          <p:cTn id="12" fill="hold" nodeType="afterGroup">
                            <p:stCondLst>
                              <p:cond delay="1000"/>
                            </p:stCondLst>
                            <p:childTnLst>
                              <p:par>
                                <p:cTn id="13" presetID="22" presetClass="entr" presetSubtype="4" fill="hold" nodeType="afterEffect">
                                  <p:stCondLst>
                                    <p:cond delay="0"/>
                                  </p:stCondLst>
                                  <p:childTnLst>
                                    <p:set>
                                      <p:cBhvr additive="repl">
                                        <p:cTn id="14" dur="1" fill="hold">
                                          <p:stCondLst>
                                            <p:cond delay="0"/>
                                          </p:stCondLst>
                                        </p:cTn>
                                        <p:tgtEl>
                                          <p:spTgt spid="35869"/>
                                        </p:tgtEl>
                                        <p:attrNameLst>
                                          <p:attrName>style.visibility</p:attrName>
                                        </p:attrNameLst>
                                      </p:cBhvr>
                                      <p:to>
                                        <p:strVal val="visible"/>
                                      </p:to>
                                    </p:set>
                                    <p:animEffect transition="in" filter="wipe(down)">
                                      <p:cBhvr additive="repl">
                                        <p:cTn id="15" dur="500"/>
                                        <p:tgtEl>
                                          <p:spTgt spid="35869"/>
                                        </p:tgtEl>
                                      </p:cBhvr>
                                    </p:animEffect>
                                  </p:childTnLst>
                                </p:cTn>
                              </p:par>
                            </p:childTnLst>
                          </p:cTn>
                        </p:par>
                        <p:par>
                          <p:cTn id="16" fill="hold" nodeType="afterGroup">
                            <p:stCondLst>
                              <p:cond delay="1500"/>
                            </p:stCondLst>
                            <p:childTnLst>
                              <p:par>
                                <p:cTn id="17" presetID="22" presetClass="entr" presetSubtype="4" fill="hold" nodeType="afterEffect">
                                  <p:stCondLst>
                                    <p:cond delay="0"/>
                                  </p:stCondLst>
                                  <p:childTnLst>
                                    <p:set>
                                      <p:cBhvr additive="repl">
                                        <p:cTn id="18" dur="1" fill="hold">
                                          <p:stCondLst>
                                            <p:cond delay="0"/>
                                          </p:stCondLst>
                                        </p:cTn>
                                        <p:tgtEl>
                                          <p:spTgt spid="35870"/>
                                        </p:tgtEl>
                                        <p:attrNameLst>
                                          <p:attrName>style.visibility</p:attrName>
                                        </p:attrNameLst>
                                      </p:cBhvr>
                                      <p:to>
                                        <p:strVal val="visible"/>
                                      </p:to>
                                    </p:set>
                                    <p:animEffect transition="in" filter="wipe(down)">
                                      <p:cBhvr additive="repl">
                                        <p:cTn id="19" dur="500"/>
                                        <p:tgtEl>
                                          <p:spTgt spid="35870"/>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additive="repl">
                                        <p:cTn id="23" dur="1" fill="hold">
                                          <p:stCondLst>
                                            <p:cond delay="0"/>
                                          </p:stCondLst>
                                        </p:cTn>
                                        <p:tgtEl>
                                          <p:spTgt spid="35872"/>
                                        </p:tgtEl>
                                        <p:attrNameLst>
                                          <p:attrName>style.visibility</p:attrName>
                                        </p:attrNameLst>
                                      </p:cBhvr>
                                      <p:to>
                                        <p:strVal val="visible"/>
                                      </p:to>
                                    </p:set>
                                    <p:animEffect transition="in" filter="wipe(left)">
                                      <p:cBhvr additive="repl">
                                        <p:cTn id="24" dur="500"/>
                                        <p:tgtEl>
                                          <p:spTgt spid="3587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additive="repl">
                                        <p:cTn id="28" dur="1" fill="hold">
                                          <p:stCondLst>
                                            <p:cond delay="0"/>
                                          </p:stCondLst>
                                        </p:cTn>
                                        <p:tgtEl>
                                          <p:spTgt spid="35858"/>
                                        </p:tgtEl>
                                        <p:attrNameLst>
                                          <p:attrName>style.visibility</p:attrName>
                                        </p:attrNameLst>
                                      </p:cBhvr>
                                      <p:to>
                                        <p:strVal val="visible"/>
                                      </p:to>
                                    </p:set>
                                    <p:animEffect transition="in" filter="wipe(left)">
                                      <p:cBhvr additive="repl">
                                        <p:cTn id="29" dur="500"/>
                                        <p:tgtEl>
                                          <p:spTgt spid="35858"/>
                                        </p:tgtEl>
                                      </p:cBhvr>
                                    </p:animEffect>
                                  </p:childTnLst>
                                </p:cTn>
                              </p:par>
                            </p:childTnLst>
                          </p:cTn>
                        </p:par>
                        <p:par>
                          <p:cTn id="30" fill="hold" nodeType="afterGroup">
                            <p:stCondLst>
                              <p:cond delay="500"/>
                            </p:stCondLst>
                            <p:childTnLst>
                              <p:par>
                                <p:cTn id="31" presetID="22" presetClass="entr" presetSubtype="8" fill="hold" nodeType="afterEffect">
                                  <p:stCondLst>
                                    <p:cond delay="0"/>
                                  </p:stCondLst>
                                  <p:childTnLst>
                                    <p:set>
                                      <p:cBhvr additive="repl">
                                        <p:cTn id="32" dur="1" fill="hold">
                                          <p:stCondLst>
                                            <p:cond delay="0"/>
                                          </p:stCondLst>
                                        </p:cTn>
                                        <p:tgtEl>
                                          <p:spTgt spid="35881"/>
                                        </p:tgtEl>
                                        <p:attrNameLst>
                                          <p:attrName>style.visibility</p:attrName>
                                        </p:attrNameLst>
                                      </p:cBhvr>
                                      <p:to>
                                        <p:strVal val="visible"/>
                                      </p:to>
                                    </p:set>
                                    <p:animEffect transition="in" filter="wipe(left)">
                                      <p:cBhvr additive="repl">
                                        <p:cTn id="33" dur="500"/>
                                        <p:tgtEl>
                                          <p:spTgt spid="35881"/>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4" presetClass="entr" presetSubtype="16" fill="hold" nodeType="clickEffect">
                                  <p:stCondLst>
                                    <p:cond delay="0"/>
                                  </p:stCondLst>
                                  <p:childTnLst>
                                    <p:set>
                                      <p:cBhvr additive="repl">
                                        <p:cTn id="37" dur="1" fill="hold">
                                          <p:stCondLst>
                                            <p:cond delay="0"/>
                                          </p:stCondLst>
                                        </p:cTn>
                                        <p:tgtEl>
                                          <p:spTgt spid="35877"/>
                                        </p:tgtEl>
                                        <p:attrNameLst>
                                          <p:attrName>style.visibility</p:attrName>
                                        </p:attrNameLst>
                                      </p:cBhvr>
                                      <p:to>
                                        <p:strVal val="visible"/>
                                      </p:to>
                                    </p:set>
                                    <p:animEffect transition="in" filter="box(in)">
                                      <p:cBhvr additive="repl">
                                        <p:cTn id="38" dur="500"/>
                                        <p:tgtEl>
                                          <p:spTgt spid="35877"/>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1" fill="hold" nodeType="clickEffect">
                                  <p:stCondLst>
                                    <p:cond delay="0"/>
                                  </p:stCondLst>
                                  <p:childTnLst>
                                    <p:set>
                                      <p:cBhvr additive="repl">
                                        <p:cTn id="42" dur="1" fill="hold">
                                          <p:stCondLst>
                                            <p:cond delay="0"/>
                                          </p:stCondLst>
                                        </p:cTn>
                                        <p:tgtEl>
                                          <p:spTgt spid="35841"/>
                                        </p:tgtEl>
                                        <p:attrNameLst>
                                          <p:attrName>style.visibility</p:attrName>
                                        </p:attrNameLst>
                                      </p:cBhvr>
                                      <p:to>
                                        <p:strVal val="visible"/>
                                      </p:to>
                                    </p:set>
                                    <p:animEffect transition="in" filter="wipe(up)">
                                      <p:cBhvr additive="repl">
                                        <p:cTn id="43" dur="500"/>
                                        <p:tgtEl>
                                          <p:spTgt spid="35841"/>
                                        </p:tgtEl>
                                      </p:cBhvr>
                                    </p:animEffect>
                                  </p:childTnLst>
                                </p:cTn>
                              </p:par>
                            </p:childTnLst>
                          </p:cTn>
                        </p:par>
                        <p:par>
                          <p:cTn id="44" fill="hold" nodeType="afterGroup">
                            <p:stCondLst>
                              <p:cond delay="500"/>
                            </p:stCondLst>
                            <p:childTnLst>
                              <p:par>
                                <p:cTn id="45" presetID="22" presetClass="entr" presetSubtype="1" fill="hold" nodeType="afterEffect">
                                  <p:stCondLst>
                                    <p:cond delay="0"/>
                                  </p:stCondLst>
                                  <p:childTnLst>
                                    <p:set>
                                      <p:cBhvr additive="repl">
                                        <p:cTn id="46" dur="1" fill="hold">
                                          <p:stCondLst>
                                            <p:cond delay="0"/>
                                          </p:stCondLst>
                                        </p:cTn>
                                        <p:tgtEl>
                                          <p:spTgt spid="35847"/>
                                        </p:tgtEl>
                                        <p:attrNameLst>
                                          <p:attrName>style.visibility</p:attrName>
                                        </p:attrNameLst>
                                      </p:cBhvr>
                                      <p:to>
                                        <p:strVal val="visible"/>
                                      </p:to>
                                    </p:set>
                                    <p:animEffect transition="in" filter="wipe(up)">
                                      <p:cBhvr additive="repl">
                                        <p:cTn id="47" dur="500"/>
                                        <p:tgtEl>
                                          <p:spTgt spid="35847"/>
                                        </p:tgtEl>
                                      </p:cBhvr>
                                    </p:animEffect>
                                  </p:childTnLst>
                                </p:cTn>
                              </p:par>
                            </p:childTnLst>
                          </p:cTn>
                        </p:par>
                        <p:par>
                          <p:cTn id="48" fill="hold" nodeType="afterGroup">
                            <p:stCondLst>
                              <p:cond delay="1000"/>
                            </p:stCondLst>
                            <p:childTnLst>
                              <p:par>
                                <p:cTn id="49" presetID="22" presetClass="entr" presetSubtype="2" fill="hold" grpId="0" nodeType="afterEffect">
                                  <p:stCondLst>
                                    <p:cond delay="0"/>
                                  </p:stCondLst>
                                  <p:childTnLst>
                                    <p:set>
                                      <p:cBhvr additive="repl">
                                        <p:cTn id="50" dur="1" fill="hold">
                                          <p:stCondLst>
                                            <p:cond delay="0"/>
                                          </p:stCondLst>
                                        </p:cTn>
                                        <p:tgtEl>
                                          <p:spTgt spid="35856"/>
                                        </p:tgtEl>
                                        <p:attrNameLst>
                                          <p:attrName>style.visibility</p:attrName>
                                        </p:attrNameLst>
                                      </p:cBhvr>
                                      <p:to>
                                        <p:strVal val="visible"/>
                                      </p:to>
                                    </p:set>
                                    <p:animEffect transition="in" filter="wipe(right)">
                                      <p:cBhvr additive="repl">
                                        <p:cTn id="51" dur="500"/>
                                        <p:tgtEl>
                                          <p:spTgt spid="35856"/>
                                        </p:tgtEl>
                                      </p:cBhvr>
                                    </p:animEffect>
                                  </p:childTnLst>
                                </p:cTn>
                              </p:par>
                            </p:childTnLst>
                          </p:cTn>
                        </p:par>
                        <p:par>
                          <p:cTn id="52" fill="hold" nodeType="afterGroup">
                            <p:stCondLst>
                              <p:cond delay="1500"/>
                            </p:stCondLst>
                            <p:childTnLst>
                              <p:par>
                                <p:cTn id="53" presetID="22" presetClass="entr" presetSubtype="2" fill="hold" grpId="0" nodeType="afterEffect">
                                  <p:stCondLst>
                                    <p:cond delay="0"/>
                                  </p:stCondLst>
                                  <p:childTnLst>
                                    <p:set>
                                      <p:cBhvr additive="repl">
                                        <p:cTn id="54" dur="1" fill="hold">
                                          <p:stCondLst>
                                            <p:cond delay="0"/>
                                          </p:stCondLst>
                                        </p:cTn>
                                        <p:tgtEl>
                                          <p:spTgt spid="35854"/>
                                        </p:tgtEl>
                                        <p:attrNameLst>
                                          <p:attrName>style.visibility</p:attrName>
                                        </p:attrNameLst>
                                      </p:cBhvr>
                                      <p:to>
                                        <p:strVal val="visible"/>
                                      </p:to>
                                    </p:set>
                                    <p:animEffect transition="in" filter="wipe(right)">
                                      <p:cBhvr additive="repl">
                                        <p:cTn id="55" dur="500"/>
                                        <p:tgtEl>
                                          <p:spTgt spid="35854"/>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2" fill="hold" grpId="0" nodeType="clickEffect">
                                  <p:stCondLst>
                                    <p:cond delay="0"/>
                                  </p:stCondLst>
                                  <p:childTnLst>
                                    <p:set>
                                      <p:cBhvr additive="repl">
                                        <p:cTn id="59" dur="1" fill="hold">
                                          <p:stCondLst>
                                            <p:cond delay="0"/>
                                          </p:stCondLst>
                                        </p:cTn>
                                        <p:tgtEl>
                                          <p:spTgt spid="35852"/>
                                        </p:tgtEl>
                                        <p:attrNameLst>
                                          <p:attrName>style.visibility</p:attrName>
                                        </p:attrNameLst>
                                      </p:cBhvr>
                                      <p:to>
                                        <p:strVal val="visible"/>
                                      </p:to>
                                    </p:set>
                                    <p:animEffect transition="in" filter="wipe(right)">
                                      <p:cBhvr additive="repl">
                                        <p:cTn id="60" dur="500"/>
                                        <p:tgtEl>
                                          <p:spTgt spid="35852"/>
                                        </p:tgtEl>
                                      </p:cBhvr>
                                    </p:animEffect>
                                  </p:childTnLst>
                                </p:cTn>
                              </p:par>
                            </p:childTnLst>
                          </p:cTn>
                        </p:par>
                        <p:par>
                          <p:cTn id="61" fill="hold" nodeType="afterGroup">
                            <p:stCondLst>
                              <p:cond delay="500"/>
                            </p:stCondLst>
                            <p:childTnLst>
                              <p:par>
                                <p:cTn id="62" presetID="22" presetClass="entr" presetSubtype="2" fill="hold" grpId="0" nodeType="afterEffect">
                                  <p:stCondLst>
                                    <p:cond delay="0"/>
                                  </p:stCondLst>
                                  <p:childTnLst>
                                    <p:set>
                                      <p:cBhvr additive="repl">
                                        <p:cTn id="63" dur="1" fill="hold">
                                          <p:stCondLst>
                                            <p:cond delay="0"/>
                                          </p:stCondLst>
                                        </p:cTn>
                                        <p:tgtEl>
                                          <p:spTgt spid="35853"/>
                                        </p:tgtEl>
                                        <p:attrNameLst>
                                          <p:attrName>style.visibility</p:attrName>
                                        </p:attrNameLst>
                                      </p:cBhvr>
                                      <p:to>
                                        <p:strVal val="visible"/>
                                      </p:to>
                                    </p:set>
                                    <p:animEffect transition="in" filter="wipe(right)">
                                      <p:cBhvr additive="repl">
                                        <p:cTn id="64" dur="500"/>
                                        <p:tgtEl>
                                          <p:spTgt spid="35853"/>
                                        </p:tgtEl>
                                      </p:cBhvr>
                                    </p:animEffect>
                                  </p:childTnLst>
                                </p:cTn>
                              </p:par>
                            </p:childTnLst>
                          </p:cTn>
                        </p:par>
                        <p:par>
                          <p:cTn id="65" fill="hold" nodeType="afterGroup">
                            <p:stCondLst>
                              <p:cond delay="1000"/>
                            </p:stCondLst>
                            <p:childTnLst>
                              <p:par>
                                <p:cTn id="66" presetID="22" presetClass="entr" presetSubtype="4" fill="hold" grpId="0" nodeType="afterEffect">
                                  <p:stCondLst>
                                    <p:cond delay="0"/>
                                  </p:stCondLst>
                                  <p:childTnLst>
                                    <p:set>
                                      <p:cBhvr additive="repl">
                                        <p:cTn id="67" dur="1" fill="hold">
                                          <p:stCondLst>
                                            <p:cond delay="0"/>
                                          </p:stCondLst>
                                        </p:cTn>
                                        <p:tgtEl>
                                          <p:spTgt spid="35851"/>
                                        </p:tgtEl>
                                        <p:attrNameLst>
                                          <p:attrName>style.visibility</p:attrName>
                                        </p:attrNameLst>
                                      </p:cBhvr>
                                      <p:to>
                                        <p:strVal val="visible"/>
                                      </p:to>
                                    </p:set>
                                    <p:animEffect transition="in" filter="wipe(down)">
                                      <p:cBhvr additive="repl">
                                        <p:cTn id="68" dur="500"/>
                                        <p:tgtEl>
                                          <p:spTgt spid="35851"/>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4" presetClass="entr" presetSubtype="32" fill="hold" grpId="0" nodeType="clickEffect">
                                  <p:stCondLst>
                                    <p:cond delay="0"/>
                                  </p:stCondLst>
                                  <p:childTnLst>
                                    <p:set>
                                      <p:cBhvr additive="repl">
                                        <p:cTn id="72" dur="1" fill="hold">
                                          <p:stCondLst>
                                            <p:cond delay="0"/>
                                          </p:stCondLst>
                                        </p:cTn>
                                        <p:tgtEl>
                                          <p:spTgt spid="35855"/>
                                        </p:tgtEl>
                                        <p:attrNameLst>
                                          <p:attrName>style.visibility</p:attrName>
                                        </p:attrNameLst>
                                      </p:cBhvr>
                                      <p:to>
                                        <p:strVal val="visible"/>
                                      </p:to>
                                    </p:set>
                                    <p:animEffect transition="in" filter="box(out)">
                                      <p:cBhvr additive="repl">
                                        <p:cTn id="73" dur="500"/>
                                        <p:tgtEl>
                                          <p:spTgt spid="35855"/>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4" fill="hold" nodeType="clickEffect">
                                  <p:stCondLst>
                                    <p:cond delay="0"/>
                                  </p:stCondLst>
                                  <p:childTnLst>
                                    <p:set>
                                      <p:cBhvr additive="repl">
                                        <p:cTn id="77" dur="1" fill="hold">
                                          <p:stCondLst>
                                            <p:cond delay="0"/>
                                          </p:stCondLst>
                                        </p:cTn>
                                        <p:tgtEl>
                                          <p:spTgt spid="35859"/>
                                        </p:tgtEl>
                                        <p:attrNameLst>
                                          <p:attrName>style.visibility</p:attrName>
                                        </p:attrNameLst>
                                      </p:cBhvr>
                                      <p:to>
                                        <p:strVal val="visible"/>
                                      </p:to>
                                    </p:set>
                                    <p:animEffect transition="in" filter="wipe(down)">
                                      <p:cBhvr additive="repl">
                                        <p:cTn id="78" dur="500"/>
                                        <p:tgtEl>
                                          <p:spTgt spid="358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51" grpId="0" animBg="1"/>
      <p:bldP spid="35852" grpId="0" animBg="1"/>
      <p:bldP spid="35853" grpId="0" animBg="1"/>
      <p:bldP spid="35854" grpId="0" animBg="1"/>
      <p:bldP spid="35855" grpId="0" animBg="1"/>
      <p:bldP spid="35856"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1">
            <a:extLst>
              <a:ext uri="{FF2B5EF4-FFF2-40B4-BE49-F238E27FC236}">
                <a16:creationId xmlns:a16="http://schemas.microsoft.com/office/drawing/2014/main" id="{D1E56FF3-4187-9542-BC2F-B873D51892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0"/>
            <a:ext cx="5959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6" name="Rectangle 2">
            <a:extLst>
              <a:ext uri="{FF2B5EF4-FFF2-40B4-BE49-F238E27FC236}">
                <a16:creationId xmlns:a16="http://schemas.microsoft.com/office/drawing/2014/main" id="{55D38776-2612-D542-A1D5-B4CB179CC589}"/>
              </a:ext>
            </a:extLst>
          </p:cNvPr>
          <p:cNvSpPr>
            <a:spLocks noGrp="1" noChangeArrowheads="1"/>
          </p:cNvSpPr>
          <p:nvPr>
            <p:ph type="title"/>
          </p:nvPr>
        </p:nvSpPr>
        <p:spPr>
          <a:xfrm>
            <a:off x="5435600" y="1125538"/>
            <a:ext cx="3708400" cy="2303462"/>
          </a:xfrm>
          <a:solidFill>
            <a:srgbClr val="FFFFFF"/>
          </a:solidFill>
        </p:spPr>
        <p:txBody>
          <a:bodyPr lIns="90000" tIns="46800" rIns="90000" bIns="46800" anchor="t"/>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b-NO" altLang="nb-NO"/>
              <a:t>Image  reconstruction</a:t>
            </a:r>
          </a:p>
        </p:txBody>
      </p:sp>
    </p:spTree>
    <p:extLst>
      <p:ext uri="{BB962C8B-B14F-4D97-AF65-F5344CB8AC3E}">
        <p14:creationId xmlns:p14="http://schemas.microsoft.com/office/powerpoint/2010/main" val="26390133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Picture 1">
            <a:extLst>
              <a:ext uri="{FF2B5EF4-FFF2-40B4-BE49-F238E27FC236}">
                <a16:creationId xmlns:a16="http://schemas.microsoft.com/office/drawing/2014/main" id="{CB70D897-CA71-0744-937D-D776ED05C2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2075"/>
            <a:ext cx="8172450"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4" name="Text Box 2">
            <a:extLst>
              <a:ext uri="{FF2B5EF4-FFF2-40B4-BE49-F238E27FC236}">
                <a16:creationId xmlns:a16="http://schemas.microsoft.com/office/drawing/2014/main" id="{A21B34C3-1C9C-9E4A-B62A-F30DB74CAD02}"/>
              </a:ext>
            </a:extLst>
          </p:cNvPr>
          <p:cNvSpPr txBox="1">
            <a:spLocks noChangeArrowheads="1"/>
          </p:cNvSpPr>
          <p:nvPr/>
        </p:nvSpPr>
        <p:spPr bwMode="auto">
          <a:xfrm>
            <a:off x="6588125" y="549275"/>
            <a:ext cx="2163763"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3600">
                <a:solidFill>
                  <a:srgbClr val="000000"/>
                </a:solidFill>
                <a:ea typeface="ＭＳ Ｐゴシック" panose="020B0600070205080204" pitchFamily="34" charset="-128"/>
                <a:cs typeface="Lucida Sans Unicode" panose="020B0602030504020204" pitchFamily="34" charset="0"/>
              </a:rPr>
              <a:t>Back-</a:t>
            </a:r>
          </a:p>
          <a:p>
            <a:pPr eaLnBrk="1" hangingPunct="1">
              <a:spcBef>
                <a:spcPct val="0"/>
              </a:spcBef>
              <a:buFontTx/>
              <a:buNone/>
            </a:pPr>
            <a:r>
              <a:rPr lang="nb-NO" altLang="nb-NO" sz="3600">
                <a:solidFill>
                  <a:srgbClr val="000000"/>
                </a:solidFill>
                <a:ea typeface="ＭＳ Ｐゴシック" panose="020B0600070205080204" pitchFamily="34" charset="-128"/>
                <a:cs typeface="Lucida Sans Unicode" panose="020B0602030504020204" pitchFamily="34" charset="0"/>
              </a:rPr>
              <a:t>projection</a:t>
            </a:r>
          </a:p>
          <a:p>
            <a:pPr eaLnBrk="1" hangingPunct="1">
              <a:spcBef>
                <a:spcPct val="0"/>
              </a:spcBef>
              <a:buFontTx/>
              <a:buNone/>
            </a:pPr>
            <a:r>
              <a:rPr lang="nb-NO" altLang="nb-NO" sz="3600">
                <a:solidFill>
                  <a:srgbClr val="000000"/>
                </a:solidFill>
                <a:ea typeface="ＭＳ Ｐゴシック" panose="020B0600070205080204" pitchFamily="34" charset="-128"/>
                <a:cs typeface="Lucida Sans Unicode" panose="020B0602030504020204" pitchFamily="34" charset="0"/>
              </a:rPr>
              <a:t>(1)</a:t>
            </a:r>
          </a:p>
        </p:txBody>
      </p:sp>
    </p:spTree>
    <p:extLst>
      <p:ext uri="{BB962C8B-B14F-4D97-AF65-F5344CB8AC3E}">
        <p14:creationId xmlns:p14="http://schemas.microsoft.com/office/powerpoint/2010/main" val="173078517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1" name="Picture 2">
            <a:extLst>
              <a:ext uri="{FF2B5EF4-FFF2-40B4-BE49-F238E27FC236}">
                <a16:creationId xmlns:a16="http://schemas.microsoft.com/office/drawing/2014/main" id="{36376FB1-03EB-FB46-A4D7-23F05971D6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113"/>
            <a:ext cx="7380288" cy="684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2" name="Text Box 3">
            <a:extLst>
              <a:ext uri="{FF2B5EF4-FFF2-40B4-BE49-F238E27FC236}">
                <a16:creationId xmlns:a16="http://schemas.microsoft.com/office/drawing/2014/main" id="{9B393B16-B36F-A847-BE23-32DE21AA7EC5}"/>
              </a:ext>
            </a:extLst>
          </p:cNvPr>
          <p:cNvSpPr txBox="1">
            <a:spLocks noChangeArrowheads="1"/>
          </p:cNvSpPr>
          <p:nvPr/>
        </p:nvSpPr>
        <p:spPr bwMode="auto">
          <a:xfrm>
            <a:off x="6877050" y="836613"/>
            <a:ext cx="1943100"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a:solidFill>
                  <a:srgbClr val="000000"/>
                </a:solidFill>
                <a:ea typeface="ＭＳ Ｐゴシック" panose="020B0600070205080204" pitchFamily="34" charset="-128"/>
                <a:cs typeface="Lucida Sans Unicode" panose="020B0602030504020204" pitchFamily="34" charset="0"/>
              </a:rPr>
              <a:t>Back-</a:t>
            </a:r>
          </a:p>
          <a:p>
            <a:pPr eaLnBrk="1" hangingPunct="1">
              <a:spcBef>
                <a:spcPct val="0"/>
              </a:spcBef>
              <a:buFontTx/>
              <a:buNone/>
            </a:pPr>
            <a:r>
              <a:rPr lang="nb-NO" altLang="nb-NO">
                <a:solidFill>
                  <a:srgbClr val="000000"/>
                </a:solidFill>
                <a:ea typeface="ＭＳ Ｐゴシック" panose="020B0600070205080204" pitchFamily="34" charset="-128"/>
                <a:cs typeface="Lucida Sans Unicode" panose="020B0602030504020204" pitchFamily="34" charset="0"/>
              </a:rPr>
              <a:t>projection</a:t>
            </a:r>
            <a:endParaRPr lang="nb-NO" altLang="nb-NO" sz="4800">
              <a:solidFill>
                <a:srgbClr val="000000"/>
              </a:solidFill>
              <a:ea typeface="ＭＳ Ｐゴシック" panose="020B0600070205080204" pitchFamily="34" charset="-128"/>
              <a:cs typeface="Lucida Sans Unicode" panose="020B0602030504020204" pitchFamily="34" charset="0"/>
            </a:endParaRPr>
          </a:p>
          <a:p>
            <a:pPr eaLnBrk="1" hangingPunct="1">
              <a:spcBef>
                <a:spcPct val="0"/>
              </a:spcBef>
              <a:buFontTx/>
              <a:buNone/>
            </a:pPr>
            <a:r>
              <a:rPr lang="nb-NO" altLang="nb-NO" sz="3600">
                <a:solidFill>
                  <a:srgbClr val="000000"/>
                </a:solidFill>
                <a:ea typeface="ＭＳ Ｐゴシック" panose="020B0600070205080204" pitchFamily="34" charset="-128"/>
                <a:cs typeface="Lucida Sans Unicode" panose="020B0602030504020204" pitchFamily="34" charset="0"/>
              </a:rPr>
              <a:t>(2)</a:t>
            </a:r>
          </a:p>
        </p:txBody>
      </p:sp>
    </p:spTree>
    <p:extLst>
      <p:ext uri="{BB962C8B-B14F-4D97-AF65-F5344CB8AC3E}">
        <p14:creationId xmlns:p14="http://schemas.microsoft.com/office/powerpoint/2010/main" val="215310536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5" name="Group 1">
            <a:extLst>
              <a:ext uri="{FF2B5EF4-FFF2-40B4-BE49-F238E27FC236}">
                <a16:creationId xmlns:a16="http://schemas.microsoft.com/office/drawing/2014/main" id="{689C917B-B828-7844-BB2C-93794DE18A4C}"/>
              </a:ext>
            </a:extLst>
          </p:cNvPr>
          <p:cNvGrpSpPr>
            <a:grpSpLocks/>
          </p:cNvGrpSpPr>
          <p:nvPr/>
        </p:nvGrpSpPr>
        <p:grpSpPr bwMode="auto">
          <a:xfrm>
            <a:off x="6008688" y="2986088"/>
            <a:ext cx="2020887" cy="1509712"/>
            <a:chOff x="3785" y="1881"/>
            <a:chExt cx="1273" cy="951"/>
          </a:xfrm>
        </p:grpSpPr>
        <p:sp>
          <p:nvSpPr>
            <p:cNvPr id="89138" name="Rectangle 2">
              <a:extLst>
                <a:ext uri="{FF2B5EF4-FFF2-40B4-BE49-F238E27FC236}">
                  <a16:creationId xmlns:a16="http://schemas.microsoft.com/office/drawing/2014/main" id="{CF93AC0D-D12E-484B-94A9-2E119F7F2405}"/>
                </a:ext>
              </a:extLst>
            </p:cNvPr>
            <p:cNvSpPr>
              <a:spLocks noChangeArrowheads="1"/>
            </p:cNvSpPr>
            <p:nvPr/>
          </p:nvSpPr>
          <p:spPr bwMode="auto">
            <a:xfrm rot="-5400000">
              <a:off x="4238" y="1723"/>
              <a:ext cx="370" cy="1266"/>
            </a:xfrm>
            <a:prstGeom prst="rect">
              <a:avLst/>
            </a:prstGeom>
            <a:solidFill>
              <a:srgbClr val="9999FF">
                <a:alpha val="4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89139" name="Rectangle 3">
              <a:extLst>
                <a:ext uri="{FF2B5EF4-FFF2-40B4-BE49-F238E27FC236}">
                  <a16:creationId xmlns:a16="http://schemas.microsoft.com/office/drawing/2014/main" id="{5794A8D4-E3B8-0849-94EB-D5ED6A47F1AB}"/>
                </a:ext>
              </a:extLst>
            </p:cNvPr>
            <p:cNvSpPr>
              <a:spLocks noChangeArrowheads="1"/>
            </p:cNvSpPr>
            <p:nvPr/>
          </p:nvSpPr>
          <p:spPr bwMode="auto">
            <a:xfrm rot="-5460000">
              <a:off x="4246" y="1423"/>
              <a:ext cx="298" cy="1227"/>
            </a:xfrm>
            <a:prstGeom prst="rect">
              <a:avLst/>
            </a:prstGeom>
            <a:solidFill>
              <a:srgbClr val="FFFF00">
                <a:alpha val="4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89140" name="Rectangle 4">
              <a:extLst>
                <a:ext uri="{FF2B5EF4-FFF2-40B4-BE49-F238E27FC236}">
                  <a16:creationId xmlns:a16="http://schemas.microsoft.com/office/drawing/2014/main" id="{1997E829-0FB8-CD4D-A9BB-485C2D2697A3}"/>
                </a:ext>
              </a:extLst>
            </p:cNvPr>
            <p:cNvSpPr>
              <a:spLocks noChangeArrowheads="1"/>
            </p:cNvSpPr>
            <p:nvPr/>
          </p:nvSpPr>
          <p:spPr bwMode="auto">
            <a:xfrm rot="-5460000">
              <a:off x="4274" y="2045"/>
              <a:ext cx="298" cy="1270"/>
            </a:xfrm>
            <a:prstGeom prst="rect">
              <a:avLst/>
            </a:prstGeom>
            <a:solidFill>
              <a:srgbClr val="FFFF00">
                <a:alpha val="4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grpSp>
      <p:sp>
        <p:nvSpPr>
          <p:cNvPr id="89090" name="Rectangle 5">
            <a:extLst>
              <a:ext uri="{FF2B5EF4-FFF2-40B4-BE49-F238E27FC236}">
                <a16:creationId xmlns:a16="http://schemas.microsoft.com/office/drawing/2014/main" id="{98AB6EFC-A2F0-C74B-A11F-DFA7FEA2D86A}"/>
              </a:ext>
            </a:extLst>
          </p:cNvPr>
          <p:cNvSpPr>
            <a:spLocks noGrp="1" noChangeArrowheads="1"/>
          </p:cNvSpPr>
          <p:nvPr>
            <p:ph type="title"/>
          </p:nvPr>
        </p:nvSpPr>
        <p:spPr>
          <a:xfrm>
            <a:off x="611188" y="333375"/>
            <a:ext cx="7772400" cy="1143000"/>
          </a:xfrm>
        </p:spPr>
        <p:txBody>
          <a:bodyPr lIns="90000" tIns="46800" rIns="90000" bIns="468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nb-NO" altLang="nb-NO"/>
              <a:t>Basic principle of CT </a:t>
            </a:r>
            <a:br>
              <a:rPr lang="nb-NO" altLang="nb-NO"/>
            </a:br>
            <a:r>
              <a:rPr lang="nb-NO" altLang="nb-NO" sz="2000"/>
              <a:t>-Reconstruction of 2 dimensional image-</a:t>
            </a:r>
          </a:p>
        </p:txBody>
      </p:sp>
      <p:sp>
        <p:nvSpPr>
          <p:cNvPr id="36870" name="AutoShape 6">
            <a:extLst>
              <a:ext uri="{FF2B5EF4-FFF2-40B4-BE49-F238E27FC236}">
                <a16:creationId xmlns:a16="http://schemas.microsoft.com/office/drawing/2014/main" id="{BFBA7763-8600-114C-AF99-A21A2B8D8D60}"/>
              </a:ext>
            </a:extLst>
          </p:cNvPr>
          <p:cNvSpPr>
            <a:spLocks noChangeArrowheads="1"/>
          </p:cNvSpPr>
          <p:nvPr/>
        </p:nvSpPr>
        <p:spPr bwMode="auto">
          <a:xfrm rot="10800000">
            <a:off x="2771775" y="3430588"/>
            <a:ext cx="381000" cy="457200"/>
          </a:xfrm>
          <a:prstGeom prst="leftArrow">
            <a:avLst>
              <a:gd name="adj1" fmla="val 50000"/>
              <a:gd name="adj2" fmla="val 25000"/>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89092" name="Text Box 7">
            <a:extLst>
              <a:ext uri="{FF2B5EF4-FFF2-40B4-BE49-F238E27FC236}">
                <a16:creationId xmlns:a16="http://schemas.microsoft.com/office/drawing/2014/main" id="{D72792EC-A4D3-2646-B373-1A70185DD8C5}"/>
              </a:ext>
            </a:extLst>
          </p:cNvPr>
          <p:cNvSpPr txBox="1">
            <a:spLocks noChangeArrowheads="1"/>
          </p:cNvSpPr>
          <p:nvPr/>
        </p:nvSpPr>
        <p:spPr bwMode="auto">
          <a:xfrm>
            <a:off x="2846388" y="6162675"/>
            <a:ext cx="40290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algn="ctr" eaLnBrk="1" hangingPunct="1">
              <a:spcBef>
                <a:spcPct val="0"/>
              </a:spcBef>
              <a:buFontTx/>
              <a:buNone/>
            </a:pPr>
            <a:r>
              <a:rPr lang="nb-NO" altLang="nb-NO" sz="32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Filtered Backprojection</a:t>
            </a:r>
          </a:p>
        </p:txBody>
      </p:sp>
      <p:sp>
        <p:nvSpPr>
          <p:cNvPr id="89093" name="Text Box 8">
            <a:extLst>
              <a:ext uri="{FF2B5EF4-FFF2-40B4-BE49-F238E27FC236}">
                <a16:creationId xmlns:a16="http://schemas.microsoft.com/office/drawing/2014/main" id="{3B5310E5-CE98-DC47-928F-0F5D9C4B7609}"/>
              </a:ext>
            </a:extLst>
          </p:cNvPr>
          <p:cNvSpPr txBox="1">
            <a:spLocks noChangeArrowheads="1"/>
          </p:cNvSpPr>
          <p:nvPr/>
        </p:nvSpPr>
        <p:spPr bwMode="auto">
          <a:xfrm>
            <a:off x="468313" y="1484313"/>
            <a:ext cx="2085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4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Projection Data</a:t>
            </a:r>
          </a:p>
        </p:txBody>
      </p:sp>
      <p:grpSp>
        <p:nvGrpSpPr>
          <p:cNvPr id="36873" name="Group 9">
            <a:extLst>
              <a:ext uri="{FF2B5EF4-FFF2-40B4-BE49-F238E27FC236}">
                <a16:creationId xmlns:a16="http://schemas.microsoft.com/office/drawing/2014/main" id="{DB082038-D9AF-5B44-81D3-28378B98CA99}"/>
              </a:ext>
            </a:extLst>
          </p:cNvPr>
          <p:cNvGrpSpPr>
            <a:grpSpLocks/>
          </p:cNvGrpSpPr>
          <p:nvPr/>
        </p:nvGrpSpPr>
        <p:grpSpPr bwMode="auto">
          <a:xfrm>
            <a:off x="5724525" y="1916113"/>
            <a:ext cx="2927350" cy="3132137"/>
            <a:chOff x="3606" y="1207"/>
            <a:chExt cx="1844" cy="1973"/>
          </a:xfrm>
        </p:grpSpPr>
        <p:grpSp>
          <p:nvGrpSpPr>
            <p:cNvPr id="89133" name="Group 10">
              <a:extLst>
                <a:ext uri="{FF2B5EF4-FFF2-40B4-BE49-F238E27FC236}">
                  <a16:creationId xmlns:a16="http://schemas.microsoft.com/office/drawing/2014/main" id="{C4C6557D-C4DD-F246-B36C-477DA8131324}"/>
                </a:ext>
              </a:extLst>
            </p:cNvPr>
            <p:cNvGrpSpPr>
              <a:grpSpLocks/>
            </p:cNvGrpSpPr>
            <p:nvPr/>
          </p:nvGrpSpPr>
          <p:grpSpPr bwMode="auto">
            <a:xfrm>
              <a:off x="3606" y="1389"/>
              <a:ext cx="1745" cy="1791"/>
              <a:chOff x="3606" y="1389"/>
              <a:chExt cx="1745" cy="1791"/>
            </a:xfrm>
          </p:grpSpPr>
          <p:sp>
            <p:nvSpPr>
              <p:cNvPr id="89136" name="Line 11">
                <a:extLst>
                  <a:ext uri="{FF2B5EF4-FFF2-40B4-BE49-F238E27FC236}">
                    <a16:creationId xmlns:a16="http://schemas.microsoft.com/office/drawing/2014/main" id="{679B2E97-D922-9B45-9750-B183D0214112}"/>
                  </a:ext>
                </a:extLst>
              </p:cNvPr>
              <p:cNvSpPr>
                <a:spLocks noChangeShapeType="1"/>
              </p:cNvSpPr>
              <p:nvPr/>
            </p:nvSpPr>
            <p:spPr bwMode="auto">
              <a:xfrm>
                <a:off x="3606" y="2347"/>
                <a:ext cx="1746" cy="1"/>
              </a:xfrm>
              <a:prstGeom prst="line">
                <a:avLst/>
              </a:prstGeom>
              <a:noFill/>
              <a:ln w="2844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89137" name="Line 12">
                <a:extLst>
                  <a:ext uri="{FF2B5EF4-FFF2-40B4-BE49-F238E27FC236}">
                    <a16:creationId xmlns:a16="http://schemas.microsoft.com/office/drawing/2014/main" id="{BE6C4ACB-E218-F049-8A85-9D1F327A979C}"/>
                  </a:ext>
                </a:extLst>
              </p:cNvPr>
              <p:cNvSpPr>
                <a:spLocks noChangeShapeType="1"/>
              </p:cNvSpPr>
              <p:nvPr/>
            </p:nvSpPr>
            <p:spPr bwMode="auto">
              <a:xfrm flipV="1">
                <a:off x="4459" y="1388"/>
                <a:ext cx="1" cy="1794"/>
              </a:xfrm>
              <a:prstGeom prst="line">
                <a:avLst/>
              </a:prstGeom>
              <a:noFill/>
              <a:ln w="2844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grpSp>
        <p:sp>
          <p:nvSpPr>
            <p:cNvPr id="89134" name="Text Box 13">
              <a:extLst>
                <a:ext uri="{FF2B5EF4-FFF2-40B4-BE49-F238E27FC236}">
                  <a16:creationId xmlns:a16="http://schemas.microsoft.com/office/drawing/2014/main" id="{B831E1EE-6BCE-AD4A-BCCB-EC9FA10BF19A}"/>
                </a:ext>
              </a:extLst>
            </p:cNvPr>
            <p:cNvSpPr txBox="1">
              <a:spLocks noChangeArrowheads="1"/>
            </p:cNvSpPr>
            <p:nvPr/>
          </p:nvSpPr>
          <p:spPr bwMode="auto">
            <a:xfrm>
              <a:off x="5240" y="2387"/>
              <a:ext cx="21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4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x</a:t>
              </a:r>
            </a:p>
          </p:txBody>
        </p:sp>
        <p:sp>
          <p:nvSpPr>
            <p:cNvPr id="89135" name="Text Box 14">
              <a:extLst>
                <a:ext uri="{FF2B5EF4-FFF2-40B4-BE49-F238E27FC236}">
                  <a16:creationId xmlns:a16="http://schemas.microsoft.com/office/drawing/2014/main" id="{0AF0A5D0-C162-6F4B-BF61-94B4DD877DF6}"/>
                </a:ext>
              </a:extLst>
            </p:cNvPr>
            <p:cNvSpPr txBox="1">
              <a:spLocks noChangeArrowheads="1"/>
            </p:cNvSpPr>
            <p:nvPr/>
          </p:nvSpPr>
          <p:spPr bwMode="auto">
            <a:xfrm>
              <a:off x="4151" y="1207"/>
              <a:ext cx="21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4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y</a:t>
              </a:r>
            </a:p>
          </p:txBody>
        </p:sp>
      </p:grpSp>
      <p:sp>
        <p:nvSpPr>
          <p:cNvPr id="36879" name="Oval 15">
            <a:extLst>
              <a:ext uri="{FF2B5EF4-FFF2-40B4-BE49-F238E27FC236}">
                <a16:creationId xmlns:a16="http://schemas.microsoft.com/office/drawing/2014/main" id="{00EA11D8-5E25-524F-8097-9AEC8A837C1D}"/>
              </a:ext>
            </a:extLst>
          </p:cNvPr>
          <p:cNvSpPr>
            <a:spLocks noChangeArrowheads="1"/>
          </p:cNvSpPr>
          <p:nvPr/>
        </p:nvSpPr>
        <p:spPr bwMode="auto">
          <a:xfrm>
            <a:off x="6804025" y="3500438"/>
            <a:ext cx="506413" cy="506412"/>
          </a:xfrm>
          <a:prstGeom prst="ellipse">
            <a:avLst/>
          </a:prstGeom>
          <a:solidFill>
            <a:srgbClr val="9999FF"/>
          </a:solidFill>
          <a:ln w="9360">
            <a:solidFill>
              <a:srgbClr val="000000"/>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89096" name="Text Box 16">
            <a:extLst>
              <a:ext uri="{FF2B5EF4-FFF2-40B4-BE49-F238E27FC236}">
                <a16:creationId xmlns:a16="http://schemas.microsoft.com/office/drawing/2014/main" id="{6120DA9D-C186-9645-9837-CD5D767BBAE7}"/>
              </a:ext>
            </a:extLst>
          </p:cNvPr>
          <p:cNvSpPr txBox="1">
            <a:spLocks noChangeArrowheads="1"/>
          </p:cNvSpPr>
          <p:nvPr/>
        </p:nvSpPr>
        <p:spPr bwMode="auto">
          <a:xfrm>
            <a:off x="1185863" y="2530475"/>
            <a:ext cx="536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a:solidFill>
                  <a:srgbClr val="000000"/>
                </a:solidFill>
                <a:latin typeface="Times New Roman" panose="02020603050405020304" pitchFamily="18" charset="0"/>
                <a:ea typeface="ヒラギノ角ゴ ProN W3" panose="020B0300000000000000" pitchFamily="34" charset="-128"/>
              </a:rPr>
              <a:t>＊</a:t>
            </a:r>
            <a:endParaRPr lang="nb-NO" altLang="nb-NO">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endParaRPr>
          </a:p>
        </p:txBody>
      </p:sp>
      <p:sp>
        <p:nvSpPr>
          <p:cNvPr id="89097" name="Line 17">
            <a:extLst>
              <a:ext uri="{FF2B5EF4-FFF2-40B4-BE49-F238E27FC236}">
                <a16:creationId xmlns:a16="http://schemas.microsoft.com/office/drawing/2014/main" id="{2A2EB4FA-8D3E-1E47-868D-7E5A398DF0FC}"/>
              </a:ext>
            </a:extLst>
          </p:cNvPr>
          <p:cNvSpPr>
            <a:spLocks noChangeShapeType="1"/>
          </p:cNvSpPr>
          <p:nvPr/>
        </p:nvSpPr>
        <p:spPr bwMode="auto">
          <a:xfrm flipV="1">
            <a:off x="515938" y="2455863"/>
            <a:ext cx="1803400" cy="31750"/>
          </a:xfrm>
          <a:prstGeom prst="line">
            <a:avLst/>
          </a:prstGeom>
          <a:noFill/>
          <a:ln w="2844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89098" name="Text Box 18">
            <a:extLst>
              <a:ext uri="{FF2B5EF4-FFF2-40B4-BE49-F238E27FC236}">
                <a16:creationId xmlns:a16="http://schemas.microsoft.com/office/drawing/2014/main" id="{9824E950-A6FC-344B-9573-6154EBD97C41}"/>
              </a:ext>
            </a:extLst>
          </p:cNvPr>
          <p:cNvSpPr txBox="1">
            <a:spLocks noChangeArrowheads="1"/>
          </p:cNvSpPr>
          <p:nvPr/>
        </p:nvSpPr>
        <p:spPr bwMode="auto">
          <a:xfrm>
            <a:off x="2005013" y="2027238"/>
            <a:ext cx="333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4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x</a:t>
            </a:r>
          </a:p>
        </p:txBody>
      </p:sp>
      <p:sp>
        <p:nvSpPr>
          <p:cNvPr id="36883" name="Text Box 19">
            <a:extLst>
              <a:ext uri="{FF2B5EF4-FFF2-40B4-BE49-F238E27FC236}">
                <a16:creationId xmlns:a16="http://schemas.microsoft.com/office/drawing/2014/main" id="{B0604A19-C063-ED43-85A4-CF1D997A3E23}"/>
              </a:ext>
            </a:extLst>
          </p:cNvPr>
          <p:cNvSpPr txBox="1">
            <a:spLocks noChangeArrowheads="1"/>
          </p:cNvSpPr>
          <p:nvPr/>
        </p:nvSpPr>
        <p:spPr bwMode="auto">
          <a:xfrm>
            <a:off x="3200400" y="4911725"/>
            <a:ext cx="22383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4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Multidirectional </a:t>
            </a:r>
          </a:p>
          <a:p>
            <a:pPr eaLnBrk="1" hangingPunct="1">
              <a:spcBef>
                <a:spcPct val="0"/>
              </a:spcBef>
              <a:buFontTx/>
              <a:buNone/>
            </a:pPr>
            <a:r>
              <a:rPr lang="nb-NO" altLang="nb-NO" sz="24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Backprojection</a:t>
            </a:r>
          </a:p>
        </p:txBody>
      </p:sp>
      <p:sp>
        <p:nvSpPr>
          <p:cNvPr id="89100" name="Text Box 20">
            <a:extLst>
              <a:ext uri="{FF2B5EF4-FFF2-40B4-BE49-F238E27FC236}">
                <a16:creationId xmlns:a16="http://schemas.microsoft.com/office/drawing/2014/main" id="{9C6A4E4A-80F6-C144-804D-71DD67E59639}"/>
              </a:ext>
            </a:extLst>
          </p:cNvPr>
          <p:cNvSpPr txBox="1">
            <a:spLocks noChangeArrowheads="1"/>
          </p:cNvSpPr>
          <p:nvPr/>
        </p:nvSpPr>
        <p:spPr bwMode="auto">
          <a:xfrm>
            <a:off x="77788" y="2997200"/>
            <a:ext cx="2762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400">
                <a:solidFill>
                  <a:srgbClr val="FF0000"/>
                </a:solidFill>
                <a:latin typeface="Times New Roman" panose="02020603050405020304" pitchFamily="18" charset="0"/>
                <a:ea typeface="ＭＳ Ｐゴシック" panose="020B0600070205080204" pitchFamily="34" charset="-128"/>
                <a:cs typeface="Lucida Sans Unicode" panose="020B0602030504020204" pitchFamily="34" charset="0"/>
              </a:rPr>
              <a:t>Reconstruction Filter</a:t>
            </a:r>
          </a:p>
        </p:txBody>
      </p:sp>
      <p:grpSp>
        <p:nvGrpSpPr>
          <p:cNvPr id="89101" name="Group 21">
            <a:extLst>
              <a:ext uri="{FF2B5EF4-FFF2-40B4-BE49-F238E27FC236}">
                <a16:creationId xmlns:a16="http://schemas.microsoft.com/office/drawing/2014/main" id="{F929DFAC-4586-3443-89D6-2994F7554026}"/>
              </a:ext>
            </a:extLst>
          </p:cNvPr>
          <p:cNvGrpSpPr>
            <a:grpSpLocks/>
          </p:cNvGrpSpPr>
          <p:nvPr/>
        </p:nvGrpSpPr>
        <p:grpSpPr bwMode="auto">
          <a:xfrm>
            <a:off x="485775" y="3571875"/>
            <a:ext cx="1989138" cy="2641600"/>
            <a:chOff x="306" y="2250"/>
            <a:chExt cx="1253" cy="1664"/>
          </a:xfrm>
        </p:grpSpPr>
        <p:grpSp>
          <p:nvGrpSpPr>
            <p:cNvPr id="89122" name="Group 22">
              <a:extLst>
                <a:ext uri="{FF2B5EF4-FFF2-40B4-BE49-F238E27FC236}">
                  <a16:creationId xmlns:a16="http://schemas.microsoft.com/office/drawing/2014/main" id="{A68A91FE-4688-C84F-BF73-E2223D699A73}"/>
                </a:ext>
              </a:extLst>
            </p:cNvPr>
            <p:cNvGrpSpPr>
              <a:grpSpLocks/>
            </p:cNvGrpSpPr>
            <p:nvPr/>
          </p:nvGrpSpPr>
          <p:grpSpPr bwMode="auto">
            <a:xfrm>
              <a:off x="351" y="2250"/>
              <a:ext cx="1208" cy="682"/>
              <a:chOff x="351" y="2250"/>
              <a:chExt cx="1208" cy="682"/>
            </a:xfrm>
          </p:grpSpPr>
          <p:sp>
            <p:nvSpPr>
              <p:cNvPr id="89128" name="Line 23">
                <a:extLst>
                  <a:ext uri="{FF2B5EF4-FFF2-40B4-BE49-F238E27FC236}">
                    <a16:creationId xmlns:a16="http://schemas.microsoft.com/office/drawing/2014/main" id="{FB762D6C-5980-C94D-AE14-1D22A360C2FB}"/>
                  </a:ext>
                </a:extLst>
              </p:cNvPr>
              <p:cNvSpPr>
                <a:spLocks noChangeShapeType="1"/>
              </p:cNvSpPr>
              <p:nvPr/>
            </p:nvSpPr>
            <p:spPr bwMode="auto">
              <a:xfrm>
                <a:off x="351" y="2811"/>
                <a:ext cx="1208" cy="1"/>
              </a:xfrm>
              <a:prstGeom prst="line">
                <a:avLst/>
              </a:prstGeom>
              <a:noFill/>
              <a:ln w="2844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89129" name="Line 24">
                <a:extLst>
                  <a:ext uri="{FF2B5EF4-FFF2-40B4-BE49-F238E27FC236}">
                    <a16:creationId xmlns:a16="http://schemas.microsoft.com/office/drawing/2014/main" id="{FDD3ACC3-1DB0-1F41-908D-03A1523FB61A}"/>
                  </a:ext>
                </a:extLst>
              </p:cNvPr>
              <p:cNvSpPr>
                <a:spLocks noChangeShapeType="1"/>
              </p:cNvSpPr>
              <p:nvPr/>
            </p:nvSpPr>
            <p:spPr bwMode="auto">
              <a:xfrm flipV="1">
                <a:off x="912" y="2250"/>
                <a:ext cx="1" cy="682"/>
              </a:xfrm>
              <a:prstGeom prst="line">
                <a:avLst/>
              </a:prstGeom>
              <a:noFill/>
              <a:ln w="2844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89130" name="Line 25">
                <a:extLst>
                  <a:ext uri="{FF2B5EF4-FFF2-40B4-BE49-F238E27FC236}">
                    <a16:creationId xmlns:a16="http://schemas.microsoft.com/office/drawing/2014/main" id="{A247A980-9324-8A41-AD3B-786995FE5BAA}"/>
                  </a:ext>
                </a:extLst>
              </p:cNvPr>
              <p:cNvSpPr>
                <a:spLocks noChangeShapeType="1"/>
              </p:cNvSpPr>
              <p:nvPr/>
            </p:nvSpPr>
            <p:spPr bwMode="auto">
              <a:xfrm>
                <a:off x="437" y="2371"/>
                <a:ext cx="474" cy="440"/>
              </a:xfrm>
              <a:prstGeom prst="line">
                <a:avLst/>
              </a:prstGeom>
              <a:noFill/>
              <a:ln w="381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nb-NO"/>
              </a:p>
            </p:txBody>
          </p:sp>
          <p:sp>
            <p:nvSpPr>
              <p:cNvPr id="89131" name="Text Box 26">
                <a:extLst>
                  <a:ext uri="{FF2B5EF4-FFF2-40B4-BE49-F238E27FC236}">
                    <a16:creationId xmlns:a16="http://schemas.microsoft.com/office/drawing/2014/main" id="{F4FFCF09-3C48-5241-B8B1-38A88645728D}"/>
                  </a:ext>
                </a:extLst>
              </p:cNvPr>
              <p:cNvSpPr txBox="1">
                <a:spLocks noChangeArrowheads="1"/>
              </p:cNvSpPr>
              <p:nvPr/>
            </p:nvSpPr>
            <p:spPr bwMode="auto">
              <a:xfrm>
                <a:off x="1290" y="2559"/>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400">
                    <a:solidFill>
                      <a:srgbClr val="000000"/>
                    </a:solidFill>
                    <a:latin typeface="Times New Roman" panose="02020603050405020304" pitchFamily="18" charset="0"/>
                    <a:ea typeface="ＭＳ Ｐゴシック" panose="020B0600070205080204" pitchFamily="34" charset="-128"/>
                  </a:rPr>
                  <a:t>ω</a:t>
                </a:r>
              </a:p>
            </p:txBody>
          </p:sp>
          <p:sp>
            <p:nvSpPr>
              <p:cNvPr id="89132" name="Line 27">
                <a:extLst>
                  <a:ext uri="{FF2B5EF4-FFF2-40B4-BE49-F238E27FC236}">
                    <a16:creationId xmlns:a16="http://schemas.microsoft.com/office/drawing/2014/main" id="{2CDCE3A5-B939-F548-B6BB-03628F8D413E}"/>
                  </a:ext>
                </a:extLst>
              </p:cNvPr>
              <p:cNvSpPr>
                <a:spLocks noChangeShapeType="1"/>
              </p:cNvSpPr>
              <p:nvPr/>
            </p:nvSpPr>
            <p:spPr bwMode="auto">
              <a:xfrm flipH="1">
                <a:off x="911" y="2371"/>
                <a:ext cx="476" cy="440"/>
              </a:xfrm>
              <a:prstGeom prst="line">
                <a:avLst/>
              </a:prstGeom>
              <a:noFill/>
              <a:ln w="381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nb-NO"/>
              </a:p>
            </p:txBody>
          </p:sp>
        </p:grpSp>
        <p:sp>
          <p:nvSpPr>
            <p:cNvPr id="89123" name="Text Box 28">
              <a:extLst>
                <a:ext uri="{FF2B5EF4-FFF2-40B4-BE49-F238E27FC236}">
                  <a16:creationId xmlns:a16="http://schemas.microsoft.com/office/drawing/2014/main" id="{4863ACD1-F30F-9649-A879-8B2FF4D63F8F}"/>
                </a:ext>
              </a:extLst>
            </p:cNvPr>
            <p:cNvSpPr txBox="1">
              <a:spLocks noChangeArrowheads="1"/>
            </p:cNvSpPr>
            <p:nvPr/>
          </p:nvSpPr>
          <p:spPr bwMode="auto">
            <a:xfrm>
              <a:off x="793" y="2927"/>
              <a:ext cx="24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000">
                  <a:solidFill>
                    <a:srgbClr val="000000"/>
                  </a:solidFill>
                  <a:ea typeface="ＭＳ Ｐゴシック" panose="020B0600070205080204" pitchFamily="34" charset="-128"/>
                  <a:cs typeface="Lucida Sans Unicode" panose="020B0602030504020204" pitchFamily="34" charset="0"/>
                </a:rPr>
                <a:t>or</a:t>
              </a:r>
            </a:p>
          </p:txBody>
        </p:sp>
        <p:sp>
          <p:nvSpPr>
            <p:cNvPr id="89124" name="Line 29">
              <a:extLst>
                <a:ext uri="{FF2B5EF4-FFF2-40B4-BE49-F238E27FC236}">
                  <a16:creationId xmlns:a16="http://schemas.microsoft.com/office/drawing/2014/main" id="{1D78820B-280D-944A-872A-737958F03E22}"/>
                </a:ext>
              </a:extLst>
            </p:cNvPr>
            <p:cNvSpPr>
              <a:spLocks noChangeShapeType="1"/>
            </p:cNvSpPr>
            <p:nvPr/>
          </p:nvSpPr>
          <p:spPr bwMode="auto">
            <a:xfrm>
              <a:off x="351" y="3624"/>
              <a:ext cx="1208" cy="1"/>
            </a:xfrm>
            <a:prstGeom prst="line">
              <a:avLst/>
            </a:prstGeom>
            <a:noFill/>
            <a:ln w="2844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89125" name="Line 30">
              <a:extLst>
                <a:ext uri="{FF2B5EF4-FFF2-40B4-BE49-F238E27FC236}">
                  <a16:creationId xmlns:a16="http://schemas.microsoft.com/office/drawing/2014/main" id="{7FC6754C-F805-144B-8AAC-709F872BF415}"/>
                </a:ext>
              </a:extLst>
            </p:cNvPr>
            <p:cNvSpPr>
              <a:spLocks noChangeShapeType="1"/>
            </p:cNvSpPr>
            <p:nvPr/>
          </p:nvSpPr>
          <p:spPr bwMode="auto">
            <a:xfrm flipV="1">
              <a:off x="912" y="3157"/>
              <a:ext cx="1" cy="682"/>
            </a:xfrm>
            <a:prstGeom prst="line">
              <a:avLst/>
            </a:prstGeom>
            <a:noFill/>
            <a:ln w="2844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89126" name="Text Box 31">
              <a:extLst>
                <a:ext uri="{FF2B5EF4-FFF2-40B4-BE49-F238E27FC236}">
                  <a16:creationId xmlns:a16="http://schemas.microsoft.com/office/drawing/2014/main" id="{811A228F-CC32-1E4B-86F0-D60FC03F8559}"/>
                </a:ext>
              </a:extLst>
            </p:cNvPr>
            <p:cNvSpPr txBox="1">
              <a:spLocks noChangeArrowheads="1"/>
            </p:cNvSpPr>
            <p:nvPr/>
          </p:nvSpPr>
          <p:spPr bwMode="auto">
            <a:xfrm>
              <a:off x="1258" y="3385"/>
              <a:ext cx="21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4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x</a:t>
              </a:r>
            </a:p>
          </p:txBody>
        </p:sp>
        <p:sp>
          <p:nvSpPr>
            <p:cNvPr id="89127" name="Freeform 32">
              <a:extLst>
                <a:ext uri="{FF2B5EF4-FFF2-40B4-BE49-F238E27FC236}">
                  <a16:creationId xmlns:a16="http://schemas.microsoft.com/office/drawing/2014/main" id="{E27CB8C2-B07A-7442-A2BC-7DB08C34365F}"/>
                </a:ext>
              </a:extLst>
            </p:cNvPr>
            <p:cNvSpPr>
              <a:spLocks noChangeArrowheads="1"/>
            </p:cNvSpPr>
            <p:nvPr/>
          </p:nvSpPr>
          <p:spPr bwMode="auto">
            <a:xfrm>
              <a:off x="306" y="3294"/>
              <a:ext cx="1224" cy="620"/>
            </a:xfrm>
            <a:custGeom>
              <a:avLst/>
              <a:gdLst>
                <a:gd name="T0" fmla="*/ 0 w 1089"/>
                <a:gd name="T1" fmla="*/ 408 h 620"/>
                <a:gd name="T2" fmla="*/ 387 w 1089"/>
                <a:gd name="T3" fmla="*/ 454 h 620"/>
                <a:gd name="T4" fmla="*/ 580 w 1089"/>
                <a:gd name="T5" fmla="*/ 544 h 620"/>
                <a:gd name="T6" fmla="*/ 772 w 1089"/>
                <a:gd name="T7" fmla="*/ 0 h 620"/>
                <a:gd name="T8" fmla="*/ 965 w 1089"/>
                <a:gd name="T9" fmla="*/ 544 h 620"/>
                <a:gd name="T10" fmla="*/ 1160 w 1089"/>
                <a:gd name="T11" fmla="*/ 454 h 620"/>
                <a:gd name="T12" fmla="*/ 1547 w 1089"/>
                <a:gd name="T13" fmla="*/ 408 h 6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89" h="620">
                  <a:moveTo>
                    <a:pt x="0" y="408"/>
                  </a:moveTo>
                  <a:cubicBezTo>
                    <a:pt x="102" y="419"/>
                    <a:pt x="204" y="431"/>
                    <a:pt x="272" y="454"/>
                  </a:cubicBezTo>
                  <a:cubicBezTo>
                    <a:pt x="340" y="477"/>
                    <a:pt x="363" y="620"/>
                    <a:pt x="408" y="544"/>
                  </a:cubicBezTo>
                  <a:cubicBezTo>
                    <a:pt x="453" y="468"/>
                    <a:pt x="499" y="0"/>
                    <a:pt x="544" y="0"/>
                  </a:cubicBezTo>
                  <a:cubicBezTo>
                    <a:pt x="589" y="0"/>
                    <a:pt x="635" y="468"/>
                    <a:pt x="680" y="544"/>
                  </a:cubicBezTo>
                  <a:cubicBezTo>
                    <a:pt x="725" y="620"/>
                    <a:pt x="749" y="477"/>
                    <a:pt x="817" y="454"/>
                  </a:cubicBezTo>
                  <a:cubicBezTo>
                    <a:pt x="885" y="431"/>
                    <a:pt x="987" y="419"/>
                    <a:pt x="1089" y="408"/>
                  </a:cubicBezTo>
                </a:path>
              </a:pathLst>
            </a:custGeom>
            <a:noFill/>
            <a:ln w="381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nb-NO"/>
            </a:p>
          </p:txBody>
        </p:sp>
      </p:grpSp>
      <p:sp>
        <p:nvSpPr>
          <p:cNvPr id="36897" name="Text Box 33">
            <a:extLst>
              <a:ext uri="{FF2B5EF4-FFF2-40B4-BE49-F238E27FC236}">
                <a16:creationId xmlns:a16="http://schemas.microsoft.com/office/drawing/2014/main" id="{6DE52FAB-0F4F-BB4F-8DE1-2807C519C7DA}"/>
              </a:ext>
            </a:extLst>
          </p:cNvPr>
          <p:cNvSpPr txBox="1">
            <a:spLocks noChangeArrowheads="1"/>
          </p:cNvSpPr>
          <p:nvPr/>
        </p:nvSpPr>
        <p:spPr bwMode="auto">
          <a:xfrm>
            <a:off x="3054350" y="2636838"/>
            <a:ext cx="256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0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Filtered Projection data</a:t>
            </a:r>
          </a:p>
        </p:txBody>
      </p:sp>
      <p:sp>
        <p:nvSpPr>
          <p:cNvPr id="89103" name="Freeform 34">
            <a:extLst>
              <a:ext uri="{FF2B5EF4-FFF2-40B4-BE49-F238E27FC236}">
                <a16:creationId xmlns:a16="http://schemas.microsoft.com/office/drawing/2014/main" id="{44A18530-DEFB-0741-BBAB-B6C93CF1D652}"/>
              </a:ext>
            </a:extLst>
          </p:cNvPr>
          <p:cNvSpPr>
            <a:spLocks noChangeArrowheads="1"/>
          </p:cNvSpPr>
          <p:nvPr/>
        </p:nvSpPr>
        <p:spPr bwMode="auto">
          <a:xfrm>
            <a:off x="579438" y="2016125"/>
            <a:ext cx="1441450" cy="442913"/>
          </a:xfrm>
          <a:custGeom>
            <a:avLst/>
            <a:gdLst>
              <a:gd name="T0" fmla="*/ 0 w 908"/>
              <a:gd name="T1" fmla="*/ 2147483646 h 279"/>
              <a:gd name="T2" fmla="*/ 2147483646 w 908"/>
              <a:gd name="T3" fmla="*/ 2147483646 h 279"/>
              <a:gd name="T4" fmla="*/ 2147483646 w 908"/>
              <a:gd name="T5" fmla="*/ 2147483646 h 279"/>
              <a:gd name="T6" fmla="*/ 2147483646 w 908"/>
              <a:gd name="T7" fmla="*/ 2147483646 h 279"/>
              <a:gd name="T8" fmla="*/ 2147483646 w 908"/>
              <a:gd name="T9" fmla="*/ 2147483646 h 2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8" h="279">
                <a:moveTo>
                  <a:pt x="0" y="279"/>
                </a:moveTo>
                <a:cubicBezTo>
                  <a:pt x="94" y="278"/>
                  <a:pt x="189" y="278"/>
                  <a:pt x="272" y="233"/>
                </a:cubicBezTo>
                <a:cubicBezTo>
                  <a:pt x="355" y="188"/>
                  <a:pt x="431" y="14"/>
                  <a:pt x="499" y="7"/>
                </a:cubicBezTo>
                <a:cubicBezTo>
                  <a:pt x="567" y="0"/>
                  <a:pt x="613" y="143"/>
                  <a:pt x="681" y="188"/>
                </a:cubicBezTo>
                <a:cubicBezTo>
                  <a:pt x="749" y="233"/>
                  <a:pt x="870" y="264"/>
                  <a:pt x="908" y="279"/>
                </a:cubicBezTo>
              </a:path>
            </a:pathLst>
          </a:custGeom>
          <a:noFill/>
          <a:ln w="381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nb-NO"/>
          </a:p>
        </p:txBody>
      </p:sp>
      <p:grpSp>
        <p:nvGrpSpPr>
          <p:cNvPr id="36899" name="Group 35">
            <a:extLst>
              <a:ext uri="{FF2B5EF4-FFF2-40B4-BE49-F238E27FC236}">
                <a16:creationId xmlns:a16="http://schemas.microsoft.com/office/drawing/2014/main" id="{5837D933-0A8F-C149-9814-D14103561E54}"/>
              </a:ext>
            </a:extLst>
          </p:cNvPr>
          <p:cNvGrpSpPr>
            <a:grpSpLocks/>
          </p:cNvGrpSpPr>
          <p:nvPr/>
        </p:nvGrpSpPr>
        <p:grpSpPr bwMode="auto">
          <a:xfrm>
            <a:off x="3346450" y="3268663"/>
            <a:ext cx="2065338" cy="1008062"/>
            <a:chOff x="2108" y="2059"/>
            <a:chExt cx="1301" cy="635"/>
          </a:xfrm>
        </p:grpSpPr>
        <p:sp>
          <p:nvSpPr>
            <p:cNvPr id="89119" name="Line 36">
              <a:extLst>
                <a:ext uri="{FF2B5EF4-FFF2-40B4-BE49-F238E27FC236}">
                  <a16:creationId xmlns:a16="http://schemas.microsoft.com/office/drawing/2014/main" id="{A9820200-3442-5947-A9C1-DA2686EDA503}"/>
                </a:ext>
              </a:extLst>
            </p:cNvPr>
            <p:cNvSpPr>
              <a:spLocks noChangeShapeType="1"/>
            </p:cNvSpPr>
            <p:nvPr/>
          </p:nvSpPr>
          <p:spPr bwMode="auto">
            <a:xfrm flipV="1">
              <a:off x="2108" y="2355"/>
              <a:ext cx="1235" cy="18"/>
            </a:xfrm>
            <a:prstGeom prst="line">
              <a:avLst/>
            </a:prstGeom>
            <a:noFill/>
            <a:ln w="2844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89120" name="Text Box 37">
              <a:extLst>
                <a:ext uri="{FF2B5EF4-FFF2-40B4-BE49-F238E27FC236}">
                  <a16:creationId xmlns:a16="http://schemas.microsoft.com/office/drawing/2014/main" id="{31946D4A-4D1E-3345-8052-95D3CF31CA6E}"/>
                </a:ext>
              </a:extLst>
            </p:cNvPr>
            <p:cNvSpPr txBox="1">
              <a:spLocks noChangeArrowheads="1"/>
            </p:cNvSpPr>
            <p:nvPr/>
          </p:nvSpPr>
          <p:spPr bwMode="auto">
            <a:xfrm>
              <a:off x="3199" y="2059"/>
              <a:ext cx="21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4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x</a:t>
              </a:r>
            </a:p>
          </p:txBody>
        </p:sp>
        <p:sp>
          <p:nvSpPr>
            <p:cNvPr id="89121" name="Freeform 38">
              <a:extLst>
                <a:ext uri="{FF2B5EF4-FFF2-40B4-BE49-F238E27FC236}">
                  <a16:creationId xmlns:a16="http://schemas.microsoft.com/office/drawing/2014/main" id="{7CA4B077-F3C6-8A47-A114-FF038ED905C0}"/>
                </a:ext>
              </a:extLst>
            </p:cNvPr>
            <p:cNvSpPr>
              <a:spLocks noChangeArrowheads="1"/>
            </p:cNvSpPr>
            <p:nvPr/>
          </p:nvSpPr>
          <p:spPr bwMode="auto">
            <a:xfrm>
              <a:off x="2109" y="2059"/>
              <a:ext cx="1134" cy="635"/>
            </a:xfrm>
            <a:custGeom>
              <a:avLst/>
              <a:gdLst>
                <a:gd name="T0" fmla="*/ 0 w 953"/>
                <a:gd name="T1" fmla="*/ 198 h 810"/>
                <a:gd name="T2" fmla="*/ 307 w 953"/>
                <a:gd name="T3" fmla="*/ 219 h 810"/>
                <a:gd name="T4" fmla="*/ 459 w 953"/>
                <a:gd name="T5" fmla="*/ 263 h 810"/>
                <a:gd name="T6" fmla="*/ 612 w 953"/>
                <a:gd name="T7" fmla="*/ 372 h 810"/>
                <a:gd name="T8" fmla="*/ 612 w 953"/>
                <a:gd name="T9" fmla="*/ 153 h 810"/>
                <a:gd name="T10" fmla="*/ 841 w 953"/>
                <a:gd name="T11" fmla="*/ 0 h 810"/>
                <a:gd name="T12" fmla="*/ 1071 w 953"/>
                <a:gd name="T13" fmla="*/ 153 h 810"/>
                <a:gd name="T14" fmla="*/ 1071 w 953"/>
                <a:gd name="T15" fmla="*/ 372 h 810"/>
                <a:gd name="T16" fmla="*/ 1223 w 953"/>
                <a:gd name="T17" fmla="*/ 241 h 810"/>
                <a:gd name="T18" fmla="*/ 1605 w 953"/>
                <a:gd name="T19" fmla="*/ 175 h 8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53" h="810">
                  <a:moveTo>
                    <a:pt x="0" y="409"/>
                  </a:moveTo>
                  <a:cubicBezTo>
                    <a:pt x="68" y="420"/>
                    <a:pt x="137" y="431"/>
                    <a:pt x="182" y="454"/>
                  </a:cubicBezTo>
                  <a:cubicBezTo>
                    <a:pt x="227" y="477"/>
                    <a:pt x="242" y="492"/>
                    <a:pt x="272" y="545"/>
                  </a:cubicBezTo>
                  <a:cubicBezTo>
                    <a:pt x="302" y="598"/>
                    <a:pt x="348" y="810"/>
                    <a:pt x="363" y="772"/>
                  </a:cubicBezTo>
                  <a:cubicBezTo>
                    <a:pt x="378" y="734"/>
                    <a:pt x="340" y="447"/>
                    <a:pt x="363" y="318"/>
                  </a:cubicBezTo>
                  <a:cubicBezTo>
                    <a:pt x="386" y="189"/>
                    <a:pt x="454" y="0"/>
                    <a:pt x="499" y="0"/>
                  </a:cubicBezTo>
                  <a:cubicBezTo>
                    <a:pt x="544" y="0"/>
                    <a:pt x="612" y="189"/>
                    <a:pt x="635" y="318"/>
                  </a:cubicBezTo>
                  <a:cubicBezTo>
                    <a:pt x="658" y="447"/>
                    <a:pt x="620" y="742"/>
                    <a:pt x="635" y="772"/>
                  </a:cubicBezTo>
                  <a:cubicBezTo>
                    <a:pt x="650" y="802"/>
                    <a:pt x="673" y="567"/>
                    <a:pt x="726" y="499"/>
                  </a:cubicBezTo>
                  <a:cubicBezTo>
                    <a:pt x="779" y="431"/>
                    <a:pt x="915" y="386"/>
                    <a:pt x="953" y="363"/>
                  </a:cubicBezTo>
                </a:path>
              </a:pathLst>
            </a:custGeom>
            <a:noFill/>
            <a:ln w="381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nb-NO"/>
            </a:p>
          </p:txBody>
        </p:sp>
      </p:grpSp>
      <p:grpSp>
        <p:nvGrpSpPr>
          <p:cNvPr id="36903" name="Group 39">
            <a:extLst>
              <a:ext uri="{FF2B5EF4-FFF2-40B4-BE49-F238E27FC236}">
                <a16:creationId xmlns:a16="http://schemas.microsoft.com/office/drawing/2014/main" id="{8532187F-17AE-E84D-BFF7-C50E9360763D}"/>
              </a:ext>
            </a:extLst>
          </p:cNvPr>
          <p:cNvGrpSpPr>
            <a:grpSpLocks/>
          </p:cNvGrpSpPr>
          <p:nvPr/>
        </p:nvGrpSpPr>
        <p:grpSpPr bwMode="auto">
          <a:xfrm>
            <a:off x="7375525" y="1846263"/>
            <a:ext cx="1773238" cy="1800225"/>
            <a:chOff x="4646" y="1163"/>
            <a:chExt cx="1117" cy="1134"/>
          </a:xfrm>
        </p:grpSpPr>
        <p:sp>
          <p:nvSpPr>
            <p:cNvPr id="89116" name="Line 40">
              <a:extLst>
                <a:ext uri="{FF2B5EF4-FFF2-40B4-BE49-F238E27FC236}">
                  <a16:creationId xmlns:a16="http://schemas.microsoft.com/office/drawing/2014/main" id="{075664D1-EF76-7F4C-9A76-388572B94665}"/>
                </a:ext>
              </a:extLst>
            </p:cNvPr>
            <p:cNvSpPr>
              <a:spLocks noChangeShapeType="1"/>
            </p:cNvSpPr>
            <p:nvPr/>
          </p:nvSpPr>
          <p:spPr bwMode="auto">
            <a:xfrm>
              <a:off x="4646" y="1324"/>
              <a:ext cx="881" cy="865"/>
            </a:xfrm>
            <a:prstGeom prst="line">
              <a:avLst/>
            </a:prstGeom>
            <a:noFill/>
            <a:ln w="2844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89117" name="Text Box 41">
              <a:extLst>
                <a:ext uri="{FF2B5EF4-FFF2-40B4-BE49-F238E27FC236}">
                  <a16:creationId xmlns:a16="http://schemas.microsoft.com/office/drawing/2014/main" id="{67F944C8-B7CE-3A46-AECE-2142C13BF191}"/>
                </a:ext>
              </a:extLst>
            </p:cNvPr>
            <p:cNvSpPr txBox="1">
              <a:spLocks noChangeArrowheads="1"/>
            </p:cNvSpPr>
            <p:nvPr/>
          </p:nvSpPr>
          <p:spPr bwMode="auto">
            <a:xfrm rot="2700000">
              <a:off x="5492" y="1924"/>
              <a:ext cx="25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400">
                  <a:solidFill>
                    <a:srgbClr val="000000"/>
                  </a:solidFill>
                  <a:latin typeface="Times New Roman" panose="02020603050405020304" pitchFamily="18" charset="0"/>
                  <a:ea typeface="ＭＳ Ｐゴシック" panose="020B0600070205080204" pitchFamily="34" charset="-128"/>
                  <a:cs typeface="Lucida Sans Unicode" panose="020B0602030504020204" pitchFamily="34" charset="0"/>
                </a:rPr>
                <a:t>X</a:t>
              </a:r>
            </a:p>
          </p:txBody>
        </p:sp>
        <p:sp>
          <p:nvSpPr>
            <p:cNvPr id="89118" name="Freeform 42">
              <a:extLst>
                <a:ext uri="{FF2B5EF4-FFF2-40B4-BE49-F238E27FC236}">
                  <a16:creationId xmlns:a16="http://schemas.microsoft.com/office/drawing/2014/main" id="{3FF9AED3-84E6-8646-9818-FACBB9BCCBFE}"/>
                </a:ext>
              </a:extLst>
            </p:cNvPr>
            <p:cNvSpPr>
              <a:spLocks noChangeArrowheads="1"/>
            </p:cNvSpPr>
            <p:nvPr/>
          </p:nvSpPr>
          <p:spPr bwMode="auto">
            <a:xfrm rot="2700000">
              <a:off x="4477" y="1413"/>
              <a:ext cx="1134" cy="635"/>
            </a:xfrm>
            <a:custGeom>
              <a:avLst/>
              <a:gdLst>
                <a:gd name="T0" fmla="*/ 0 w 953"/>
                <a:gd name="T1" fmla="*/ 198 h 810"/>
                <a:gd name="T2" fmla="*/ 307 w 953"/>
                <a:gd name="T3" fmla="*/ 219 h 810"/>
                <a:gd name="T4" fmla="*/ 459 w 953"/>
                <a:gd name="T5" fmla="*/ 263 h 810"/>
                <a:gd name="T6" fmla="*/ 612 w 953"/>
                <a:gd name="T7" fmla="*/ 372 h 810"/>
                <a:gd name="T8" fmla="*/ 612 w 953"/>
                <a:gd name="T9" fmla="*/ 153 h 810"/>
                <a:gd name="T10" fmla="*/ 841 w 953"/>
                <a:gd name="T11" fmla="*/ 0 h 810"/>
                <a:gd name="T12" fmla="*/ 1071 w 953"/>
                <a:gd name="T13" fmla="*/ 153 h 810"/>
                <a:gd name="T14" fmla="*/ 1071 w 953"/>
                <a:gd name="T15" fmla="*/ 372 h 810"/>
                <a:gd name="T16" fmla="*/ 1223 w 953"/>
                <a:gd name="T17" fmla="*/ 241 h 810"/>
                <a:gd name="T18" fmla="*/ 1605 w 953"/>
                <a:gd name="T19" fmla="*/ 175 h 8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53" h="810">
                  <a:moveTo>
                    <a:pt x="0" y="409"/>
                  </a:moveTo>
                  <a:cubicBezTo>
                    <a:pt x="68" y="420"/>
                    <a:pt x="137" y="431"/>
                    <a:pt x="182" y="454"/>
                  </a:cubicBezTo>
                  <a:cubicBezTo>
                    <a:pt x="227" y="477"/>
                    <a:pt x="242" y="492"/>
                    <a:pt x="272" y="545"/>
                  </a:cubicBezTo>
                  <a:cubicBezTo>
                    <a:pt x="302" y="598"/>
                    <a:pt x="348" y="810"/>
                    <a:pt x="363" y="772"/>
                  </a:cubicBezTo>
                  <a:cubicBezTo>
                    <a:pt x="378" y="734"/>
                    <a:pt x="340" y="447"/>
                    <a:pt x="363" y="318"/>
                  </a:cubicBezTo>
                  <a:cubicBezTo>
                    <a:pt x="386" y="189"/>
                    <a:pt x="454" y="0"/>
                    <a:pt x="499" y="0"/>
                  </a:cubicBezTo>
                  <a:cubicBezTo>
                    <a:pt x="544" y="0"/>
                    <a:pt x="612" y="189"/>
                    <a:pt x="635" y="318"/>
                  </a:cubicBezTo>
                  <a:cubicBezTo>
                    <a:pt x="658" y="447"/>
                    <a:pt x="620" y="742"/>
                    <a:pt x="635" y="772"/>
                  </a:cubicBezTo>
                  <a:cubicBezTo>
                    <a:pt x="650" y="802"/>
                    <a:pt x="673" y="567"/>
                    <a:pt x="726" y="499"/>
                  </a:cubicBezTo>
                  <a:cubicBezTo>
                    <a:pt x="779" y="431"/>
                    <a:pt x="915" y="386"/>
                    <a:pt x="953" y="363"/>
                  </a:cubicBezTo>
                </a:path>
              </a:pathLst>
            </a:custGeom>
            <a:noFill/>
            <a:ln w="381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nb-NO"/>
            </a:p>
          </p:txBody>
        </p:sp>
      </p:grpSp>
      <p:grpSp>
        <p:nvGrpSpPr>
          <p:cNvPr id="36907" name="Group 43">
            <a:extLst>
              <a:ext uri="{FF2B5EF4-FFF2-40B4-BE49-F238E27FC236}">
                <a16:creationId xmlns:a16="http://schemas.microsoft.com/office/drawing/2014/main" id="{75563338-4768-F641-AFDA-F255BF52146E}"/>
              </a:ext>
            </a:extLst>
          </p:cNvPr>
          <p:cNvGrpSpPr>
            <a:grpSpLocks/>
          </p:cNvGrpSpPr>
          <p:nvPr/>
        </p:nvGrpSpPr>
        <p:grpSpPr bwMode="auto">
          <a:xfrm>
            <a:off x="5726113" y="2630488"/>
            <a:ext cx="2382837" cy="2411412"/>
            <a:chOff x="3607" y="1657"/>
            <a:chExt cx="1501" cy="1519"/>
          </a:xfrm>
        </p:grpSpPr>
        <p:sp>
          <p:nvSpPr>
            <p:cNvPr id="89113" name="Rectangle 44">
              <a:extLst>
                <a:ext uri="{FF2B5EF4-FFF2-40B4-BE49-F238E27FC236}">
                  <a16:creationId xmlns:a16="http://schemas.microsoft.com/office/drawing/2014/main" id="{713DE637-D12A-E645-9B95-3A2A638C95FD}"/>
                </a:ext>
              </a:extLst>
            </p:cNvPr>
            <p:cNvSpPr>
              <a:spLocks noChangeArrowheads="1"/>
            </p:cNvSpPr>
            <p:nvPr/>
          </p:nvSpPr>
          <p:spPr bwMode="auto">
            <a:xfrm rot="2700000">
              <a:off x="4191" y="1802"/>
              <a:ext cx="338" cy="1266"/>
            </a:xfrm>
            <a:prstGeom prst="rect">
              <a:avLst/>
            </a:prstGeom>
            <a:solidFill>
              <a:srgbClr val="9999FF">
                <a:alpha val="4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89114" name="Rectangle 45">
              <a:extLst>
                <a:ext uri="{FF2B5EF4-FFF2-40B4-BE49-F238E27FC236}">
                  <a16:creationId xmlns:a16="http://schemas.microsoft.com/office/drawing/2014/main" id="{F1D8120B-F180-9C4E-B007-8938E6201D1B}"/>
                </a:ext>
              </a:extLst>
            </p:cNvPr>
            <p:cNvSpPr>
              <a:spLocks noChangeArrowheads="1"/>
            </p:cNvSpPr>
            <p:nvPr/>
          </p:nvSpPr>
          <p:spPr bwMode="auto">
            <a:xfrm rot="2700000">
              <a:off x="4448" y="2031"/>
              <a:ext cx="272" cy="1227"/>
            </a:xfrm>
            <a:prstGeom prst="rect">
              <a:avLst/>
            </a:prstGeom>
            <a:solidFill>
              <a:srgbClr val="FFFF00">
                <a:alpha val="4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89115" name="Rectangle 46">
              <a:extLst>
                <a:ext uri="{FF2B5EF4-FFF2-40B4-BE49-F238E27FC236}">
                  <a16:creationId xmlns:a16="http://schemas.microsoft.com/office/drawing/2014/main" id="{C1843427-7A8A-D444-9029-AF29F856E5B1}"/>
                </a:ext>
              </a:extLst>
            </p:cNvPr>
            <p:cNvSpPr>
              <a:spLocks noChangeArrowheads="1"/>
            </p:cNvSpPr>
            <p:nvPr/>
          </p:nvSpPr>
          <p:spPr bwMode="auto">
            <a:xfrm rot="2700000">
              <a:off x="4015" y="1570"/>
              <a:ext cx="272" cy="1270"/>
            </a:xfrm>
            <a:prstGeom prst="rect">
              <a:avLst/>
            </a:prstGeom>
            <a:solidFill>
              <a:srgbClr val="FFFF00">
                <a:alpha val="4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grpSp>
      <p:grpSp>
        <p:nvGrpSpPr>
          <p:cNvPr id="36911" name="Group 47">
            <a:extLst>
              <a:ext uri="{FF2B5EF4-FFF2-40B4-BE49-F238E27FC236}">
                <a16:creationId xmlns:a16="http://schemas.microsoft.com/office/drawing/2014/main" id="{B4FC6F3E-D57E-8C4F-A85A-3518DCA38479}"/>
              </a:ext>
            </a:extLst>
          </p:cNvPr>
          <p:cNvGrpSpPr>
            <a:grpSpLocks/>
          </p:cNvGrpSpPr>
          <p:nvPr/>
        </p:nvGrpSpPr>
        <p:grpSpPr bwMode="auto">
          <a:xfrm>
            <a:off x="6311900" y="2849563"/>
            <a:ext cx="1509713" cy="2020887"/>
            <a:chOff x="3976" y="1795"/>
            <a:chExt cx="951" cy="1273"/>
          </a:xfrm>
        </p:grpSpPr>
        <p:sp>
          <p:nvSpPr>
            <p:cNvPr id="89110" name="Rectangle 48">
              <a:extLst>
                <a:ext uri="{FF2B5EF4-FFF2-40B4-BE49-F238E27FC236}">
                  <a16:creationId xmlns:a16="http://schemas.microsoft.com/office/drawing/2014/main" id="{2079E74F-4DCE-2C43-B043-93FD1C84F50F}"/>
                </a:ext>
              </a:extLst>
            </p:cNvPr>
            <p:cNvSpPr>
              <a:spLocks noChangeArrowheads="1"/>
            </p:cNvSpPr>
            <p:nvPr/>
          </p:nvSpPr>
          <p:spPr bwMode="auto">
            <a:xfrm>
              <a:off x="4269" y="1801"/>
              <a:ext cx="370" cy="1266"/>
            </a:xfrm>
            <a:prstGeom prst="rect">
              <a:avLst/>
            </a:prstGeom>
            <a:solidFill>
              <a:srgbClr val="9999FF">
                <a:alpha val="4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89111" name="Rectangle 49">
              <a:extLst>
                <a:ext uri="{FF2B5EF4-FFF2-40B4-BE49-F238E27FC236}">
                  <a16:creationId xmlns:a16="http://schemas.microsoft.com/office/drawing/2014/main" id="{06923306-7257-2448-9D7D-28FE2655B0A4}"/>
                </a:ext>
              </a:extLst>
            </p:cNvPr>
            <p:cNvSpPr>
              <a:spLocks noChangeArrowheads="1"/>
            </p:cNvSpPr>
            <p:nvPr/>
          </p:nvSpPr>
          <p:spPr bwMode="auto">
            <a:xfrm rot="-60000">
              <a:off x="4625" y="1796"/>
              <a:ext cx="298" cy="1227"/>
            </a:xfrm>
            <a:prstGeom prst="rect">
              <a:avLst/>
            </a:prstGeom>
            <a:solidFill>
              <a:srgbClr val="FFFF00">
                <a:alpha val="4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89112" name="Rectangle 50">
              <a:extLst>
                <a:ext uri="{FF2B5EF4-FFF2-40B4-BE49-F238E27FC236}">
                  <a16:creationId xmlns:a16="http://schemas.microsoft.com/office/drawing/2014/main" id="{A2563C5B-6B68-CE4B-BD4E-CB7DA37549F0}"/>
                </a:ext>
              </a:extLst>
            </p:cNvPr>
            <p:cNvSpPr>
              <a:spLocks noChangeArrowheads="1"/>
            </p:cNvSpPr>
            <p:nvPr/>
          </p:nvSpPr>
          <p:spPr bwMode="auto">
            <a:xfrm rot="-60000">
              <a:off x="3980" y="1798"/>
              <a:ext cx="298" cy="1270"/>
            </a:xfrm>
            <a:prstGeom prst="rect">
              <a:avLst/>
            </a:prstGeom>
            <a:solidFill>
              <a:srgbClr val="FFFF00">
                <a:alpha val="4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grpSp>
      <p:sp>
        <p:nvSpPr>
          <p:cNvPr id="36915" name="AutoShape 51">
            <a:extLst>
              <a:ext uri="{FF2B5EF4-FFF2-40B4-BE49-F238E27FC236}">
                <a16:creationId xmlns:a16="http://schemas.microsoft.com/office/drawing/2014/main" id="{B7EA544A-876C-524E-A032-3DD304A2E01B}"/>
              </a:ext>
            </a:extLst>
          </p:cNvPr>
          <p:cNvSpPr>
            <a:spLocks noChangeArrowheads="1"/>
          </p:cNvSpPr>
          <p:nvPr/>
        </p:nvSpPr>
        <p:spPr bwMode="auto">
          <a:xfrm>
            <a:off x="4067175" y="4437063"/>
            <a:ext cx="431800" cy="360362"/>
          </a:xfrm>
          <a:prstGeom prst="downArrow">
            <a:avLst>
              <a:gd name="adj1" fmla="val 50000"/>
              <a:gd name="adj2" fmla="val 25000"/>
            </a:avLst>
          </a:prstGeom>
          <a:solidFill>
            <a:srgbClr val="000000"/>
          </a:solidFill>
          <a:ln w="9360">
            <a:solidFill>
              <a:srgbClr val="000000"/>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
        <p:nvSpPr>
          <p:cNvPr id="36916" name="AutoShape 52">
            <a:extLst>
              <a:ext uri="{FF2B5EF4-FFF2-40B4-BE49-F238E27FC236}">
                <a16:creationId xmlns:a16="http://schemas.microsoft.com/office/drawing/2014/main" id="{F8E97AC3-3D3F-8447-AB0E-65D45DC256D9}"/>
              </a:ext>
            </a:extLst>
          </p:cNvPr>
          <p:cNvSpPr>
            <a:spLocks noChangeArrowheads="1"/>
          </p:cNvSpPr>
          <p:nvPr/>
        </p:nvSpPr>
        <p:spPr bwMode="auto">
          <a:xfrm rot="-2280000">
            <a:off x="5481638" y="5005388"/>
            <a:ext cx="719137" cy="352425"/>
          </a:xfrm>
          <a:prstGeom prst="rightArrow">
            <a:avLst>
              <a:gd name="adj1" fmla="val 50000"/>
              <a:gd name="adj2" fmla="val 51013"/>
            </a:avLst>
          </a:prstGeom>
          <a:solidFill>
            <a:srgbClr val="000000"/>
          </a:solidFill>
          <a:ln w="9360">
            <a:solidFill>
              <a:srgbClr val="000000"/>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endParaRPr lang="en-GB" altLang="nb-NO" sz="2000"/>
          </a:p>
        </p:txBody>
      </p:sp>
    </p:spTree>
    <p:extLst>
      <p:ext uri="{BB962C8B-B14F-4D97-AF65-F5344CB8AC3E}">
        <p14:creationId xmlns:p14="http://schemas.microsoft.com/office/powerpoint/2010/main" val="27805277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additive="repl">
                                        <p:cTn id="6" dur="1" fill="hold">
                                          <p:stCondLst>
                                            <p:cond delay="0"/>
                                          </p:stCondLst>
                                        </p:cTn>
                                        <p:tgtEl>
                                          <p:spTgt spid="36870"/>
                                        </p:tgtEl>
                                        <p:attrNameLst>
                                          <p:attrName>style.visibility</p:attrName>
                                        </p:attrNameLst>
                                      </p:cBhvr>
                                      <p:to>
                                        <p:strVal val="visible"/>
                                      </p:to>
                                    </p:set>
                                    <p:animEffect transition="in" filter="wipe(left)">
                                      <p:cBhvr additive="repl">
                                        <p:cTn id="7" dur="500"/>
                                        <p:tgtEl>
                                          <p:spTgt spid="36870"/>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additive="repl">
                                        <p:cTn id="10" dur="1" fill="hold">
                                          <p:stCondLst>
                                            <p:cond delay="0"/>
                                          </p:stCondLst>
                                        </p:cTn>
                                        <p:tgtEl>
                                          <p:spTgt spid="36897"/>
                                        </p:tgtEl>
                                        <p:attrNameLst>
                                          <p:attrName>style.visibility</p:attrName>
                                        </p:attrNameLst>
                                      </p:cBhvr>
                                      <p:to>
                                        <p:strVal val="visible"/>
                                      </p:to>
                                    </p:set>
                                    <p:animEffect transition="in" filter="box(out)">
                                      <p:cBhvr additive="repl">
                                        <p:cTn id="11" dur="500"/>
                                        <p:tgtEl>
                                          <p:spTgt spid="36897"/>
                                        </p:tgtEl>
                                      </p:cBhvr>
                                    </p:animEffect>
                                  </p:childTnLst>
                                </p:cTn>
                              </p:par>
                            </p:childTnLst>
                          </p:cTn>
                        </p:par>
                        <p:par>
                          <p:cTn id="12" fill="hold" nodeType="afterGroup">
                            <p:stCondLst>
                              <p:cond delay="1000"/>
                            </p:stCondLst>
                            <p:childTnLst>
                              <p:par>
                                <p:cTn id="13" presetID="4" presetClass="entr" presetSubtype="32" fill="hold" nodeType="afterEffect">
                                  <p:stCondLst>
                                    <p:cond delay="0"/>
                                  </p:stCondLst>
                                  <p:childTnLst>
                                    <p:set>
                                      <p:cBhvr additive="repl">
                                        <p:cTn id="14" dur="1" fill="hold">
                                          <p:stCondLst>
                                            <p:cond delay="0"/>
                                          </p:stCondLst>
                                        </p:cTn>
                                        <p:tgtEl>
                                          <p:spTgt spid="36899"/>
                                        </p:tgtEl>
                                        <p:attrNameLst>
                                          <p:attrName>style.visibility</p:attrName>
                                        </p:attrNameLst>
                                      </p:cBhvr>
                                      <p:to>
                                        <p:strVal val="visible"/>
                                      </p:to>
                                    </p:set>
                                    <p:animEffect transition="in" filter="box(out)">
                                      <p:cBhvr additive="repl">
                                        <p:cTn id="15" dur="500"/>
                                        <p:tgtEl>
                                          <p:spTgt spid="3689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grpId="0" nodeType="clickEffect">
                                  <p:stCondLst>
                                    <p:cond delay="0"/>
                                  </p:stCondLst>
                                  <p:childTnLst>
                                    <p:set>
                                      <p:cBhvr additive="repl">
                                        <p:cTn id="19" dur="1" fill="hold">
                                          <p:stCondLst>
                                            <p:cond delay="0"/>
                                          </p:stCondLst>
                                        </p:cTn>
                                        <p:tgtEl>
                                          <p:spTgt spid="36915"/>
                                        </p:tgtEl>
                                        <p:attrNameLst>
                                          <p:attrName>style.visibility</p:attrName>
                                        </p:attrNameLst>
                                      </p:cBhvr>
                                      <p:to>
                                        <p:strVal val="visible"/>
                                      </p:to>
                                    </p:set>
                                    <p:animEffect transition="in" filter="wipe(up)">
                                      <p:cBhvr additive="repl">
                                        <p:cTn id="20" dur="500"/>
                                        <p:tgtEl>
                                          <p:spTgt spid="36915"/>
                                        </p:tgtEl>
                                      </p:cBhvr>
                                    </p:animEffect>
                                  </p:childTnLst>
                                </p:cTn>
                              </p:par>
                            </p:childTnLst>
                          </p:cTn>
                        </p:par>
                        <p:par>
                          <p:cTn id="21" fill="hold" nodeType="afterGroup">
                            <p:stCondLst>
                              <p:cond delay="500"/>
                            </p:stCondLst>
                            <p:childTnLst>
                              <p:par>
                                <p:cTn id="22" presetID="4" presetClass="entr" presetSubtype="16" fill="hold" nodeType="afterEffect">
                                  <p:stCondLst>
                                    <p:cond delay="0"/>
                                  </p:stCondLst>
                                  <p:childTnLst>
                                    <p:set>
                                      <p:cBhvr additive="repl">
                                        <p:cTn id="23" dur="1" fill="hold">
                                          <p:stCondLst>
                                            <p:cond delay="0"/>
                                          </p:stCondLst>
                                        </p:cTn>
                                        <p:tgtEl>
                                          <p:spTgt spid="36883"/>
                                        </p:tgtEl>
                                        <p:attrNameLst>
                                          <p:attrName>style.visibility</p:attrName>
                                        </p:attrNameLst>
                                      </p:cBhvr>
                                      <p:to>
                                        <p:strVal val="visible"/>
                                      </p:to>
                                    </p:set>
                                    <p:animEffect transition="in" filter="box(in)">
                                      <p:cBhvr additive="repl">
                                        <p:cTn id="24" dur="500"/>
                                        <p:tgtEl>
                                          <p:spTgt spid="36883"/>
                                        </p:tgtEl>
                                      </p:cBhvr>
                                    </p:animEffect>
                                  </p:childTnLst>
                                </p:cTn>
                              </p:par>
                            </p:childTnLst>
                          </p:cTn>
                        </p:par>
                        <p:par>
                          <p:cTn id="25" fill="hold" nodeType="afterGroup">
                            <p:stCondLst>
                              <p:cond delay="1000"/>
                            </p:stCondLst>
                            <p:childTnLst>
                              <p:par>
                                <p:cTn id="26" presetID="22" presetClass="entr" presetSubtype="4" fill="hold" grpId="0" nodeType="afterEffect">
                                  <p:stCondLst>
                                    <p:cond delay="0"/>
                                  </p:stCondLst>
                                  <p:childTnLst>
                                    <p:set>
                                      <p:cBhvr additive="repl">
                                        <p:cTn id="27" dur="1" fill="hold">
                                          <p:stCondLst>
                                            <p:cond delay="0"/>
                                          </p:stCondLst>
                                        </p:cTn>
                                        <p:tgtEl>
                                          <p:spTgt spid="36916"/>
                                        </p:tgtEl>
                                        <p:attrNameLst>
                                          <p:attrName>style.visibility</p:attrName>
                                        </p:attrNameLst>
                                      </p:cBhvr>
                                      <p:to>
                                        <p:strVal val="visible"/>
                                      </p:to>
                                    </p:set>
                                    <p:animEffect transition="in" filter="wipe(down)">
                                      <p:cBhvr additive="repl">
                                        <p:cTn id="28" dur="500"/>
                                        <p:tgtEl>
                                          <p:spTgt spid="36916"/>
                                        </p:tgtEl>
                                      </p:cBhvr>
                                    </p:animEffect>
                                  </p:childTnLst>
                                </p:cTn>
                              </p:par>
                            </p:childTnLst>
                          </p:cTn>
                        </p:par>
                        <p:par>
                          <p:cTn id="29" fill="hold" nodeType="afterGroup">
                            <p:stCondLst>
                              <p:cond delay="1500"/>
                            </p:stCondLst>
                            <p:childTnLst>
                              <p:par>
                                <p:cTn id="30" presetID="4" presetClass="entr" presetSubtype="32" fill="hold" nodeType="afterEffect">
                                  <p:stCondLst>
                                    <p:cond delay="0"/>
                                  </p:stCondLst>
                                  <p:childTnLst>
                                    <p:set>
                                      <p:cBhvr additive="repl">
                                        <p:cTn id="31" dur="1" fill="hold">
                                          <p:stCondLst>
                                            <p:cond delay="0"/>
                                          </p:stCondLst>
                                        </p:cTn>
                                        <p:tgtEl>
                                          <p:spTgt spid="36873"/>
                                        </p:tgtEl>
                                        <p:attrNameLst>
                                          <p:attrName>style.visibility</p:attrName>
                                        </p:attrNameLst>
                                      </p:cBhvr>
                                      <p:to>
                                        <p:strVal val="visible"/>
                                      </p:to>
                                    </p:set>
                                    <p:animEffect transition="in" filter="box(out)">
                                      <p:cBhvr additive="repl">
                                        <p:cTn id="32" dur="500"/>
                                        <p:tgtEl>
                                          <p:spTgt spid="3687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additive="repl">
                                        <p:cTn id="36" dur="1" fill="hold">
                                          <p:stCondLst>
                                            <p:cond delay="0"/>
                                          </p:stCondLst>
                                        </p:cTn>
                                        <p:tgtEl>
                                          <p:spTgt spid="36903"/>
                                        </p:tgtEl>
                                        <p:attrNameLst>
                                          <p:attrName>style.visibility</p:attrName>
                                        </p:attrNameLst>
                                      </p:cBhvr>
                                      <p:to>
                                        <p:strVal val="visible"/>
                                      </p:to>
                                    </p:set>
                                    <p:animEffect transition="in" filter="wipe(up)">
                                      <p:cBhvr additive="repl">
                                        <p:cTn id="37" dur="500"/>
                                        <p:tgtEl>
                                          <p:spTgt spid="36903"/>
                                        </p:tgtEl>
                                      </p:cBhvr>
                                    </p:animEffect>
                                  </p:childTnLst>
                                </p:cTn>
                              </p:par>
                            </p:childTnLst>
                          </p:cTn>
                        </p:par>
                        <p:par>
                          <p:cTn id="38" fill="hold" nodeType="afterGroup">
                            <p:stCondLst>
                              <p:cond delay="500"/>
                            </p:stCondLst>
                            <p:childTnLst>
                              <p:par>
                                <p:cTn id="39" presetID="22" presetClass="entr" presetSubtype="1" fill="hold" nodeType="afterEffect">
                                  <p:stCondLst>
                                    <p:cond delay="0"/>
                                  </p:stCondLst>
                                  <p:childTnLst>
                                    <p:set>
                                      <p:cBhvr additive="repl">
                                        <p:cTn id="40" dur="1" fill="hold">
                                          <p:stCondLst>
                                            <p:cond delay="0"/>
                                          </p:stCondLst>
                                        </p:cTn>
                                        <p:tgtEl>
                                          <p:spTgt spid="36907"/>
                                        </p:tgtEl>
                                        <p:attrNameLst>
                                          <p:attrName>style.visibility</p:attrName>
                                        </p:attrNameLst>
                                      </p:cBhvr>
                                      <p:to>
                                        <p:strVal val="visible"/>
                                      </p:to>
                                    </p:set>
                                    <p:animEffect transition="in" filter="wipe(up)">
                                      <p:cBhvr additive="repl">
                                        <p:cTn id="41" dur="500"/>
                                        <p:tgtEl>
                                          <p:spTgt spid="36907"/>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1" fill="hold" nodeType="clickEffect">
                                  <p:stCondLst>
                                    <p:cond delay="0"/>
                                  </p:stCondLst>
                                  <p:childTnLst>
                                    <p:set>
                                      <p:cBhvr additive="repl">
                                        <p:cTn id="45" dur="1" fill="hold">
                                          <p:stCondLst>
                                            <p:cond delay="0"/>
                                          </p:stCondLst>
                                        </p:cTn>
                                        <p:tgtEl>
                                          <p:spTgt spid="36911"/>
                                        </p:tgtEl>
                                        <p:attrNameLst>
                                          <p:attrName>style.visibility</p:attrName>
                                        </p:attrNameLst>
                                      </p:cBhvr>
                                      <p:to>
                                        <p:strVal val="visible"/>
                                      </p:to>
                                    </p:set>
                                    <p:animEffect transition="in" filter="wipe(up)">
                                      <p:cBhvr additive="repl">
                                        <p:cTn id="46" dur="500"/>
                                        <p:tgtEl>
                                          <p:spTgt spid="36911"/>
                                        </p:tgtEl>
                                      </p:cBhvr>
                                    </p:animEffect>
                                  </p:childTnLst>
                                </p:cTn>
                              </p:par>
                            </p:childTnLst>
                          </p:cTn>
                        </p:par>
                        <p:par>
                          <p:cTn id="47" fill="hold" nodeType="afterGroup">
                            <p:stCondLst>
                              <p:cond delay="500"/>
                            </p:stCondLst>
                            <p:childTnLst>
                              <p:par>
                                <p:cTn id="48" presetID="22" presetClass="entr" presetSubtype="8" fill="hold" nodeType="afterEffect">
                                  <p:stCondLst>
                                    <p:cond delay="0"/>
                                  </p:stCondLst>
                                  <p:childTnLst>
                                    <p:set>
                                      <p:cBhvr additive="repl">
                                        <p:cTn id="49" dur="1" fill="hold">
                                          <p:stCondLst>
                                            <p:cond delay="0"/>
                                          </p:stCondLst>
                                        </p:cTn>
                                        <p:tgtEl>
                                          <p:spTgt spid="36865"/>
                                        </p:tgtEl>
                                        <p:attrNameLst>
                                          <p:attrName>style.visibility</p:attrName>
                                        </p:attrNameLst>
                                      </p:cBhvr>
                                      <p:to>
                                        <p:strVal val="visible"/>
                                      </p:to>
                                    </p:set>
                                    <p:animEffect transition="in" filter="wipe(left)">
                                      <p:cBhvr additive="repl">
                                        <p:cTn id="50" dur="500"/>
                                        <p:tgtEl>
                                          <p:spTgt spid="36865"/>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4" presetClass="entr" presetSubtype="32" fill="hold" grpId="0" nodeType="clickEffect">
                                  <p:stCondLst>
                                    <p:cond delay="0"/>
                                  </p:stCondLst>
                                  <p:childTnLst>
                                    <p:set>
                                      <p:cBhvr additive="repl">
                                        <p:cTn id="54" dur="1" fill="hold">
                                          <p:stCondLst>
                                            <p:cond delay="0"/>
                                          </p:stCondLst>
                                        </p:cTn>
                                        <p:tgtEl>
                                          <p:spTgt spid="36879"/>
                                        </p:tgtEl>
                                        <p:attrNameLst>
                                          <p:attrName>style.visibility</p:attrName>
                                        </p:attrNameLst>
                                      </p:cBhvr>
                                      <p:to>
                                        <p:strVal val="visible"/>
                                      </p:to>
                                    </p:set>
                                    <p:animEffect transition="in" filter="box(out)">
                                      <p:cBhvr additive="repl">
                                        <p:cTn id="55" dur="500"/>
                                        <p:tgtEl>
                                          <p:spTgt spid="368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0" grpId="0" animBg="1"/>
      <p:bldP spid="36879" grpId="0" animBg="1"/>
      <p:bldP spid="36915" grpId="0" animBg="1"/>
      <p:bldP spid="36916"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tel 1">
            <a:extLst>
              <a:ext uri="{FF2B5EF4-FFF2-40B4-BE49-F238E27FC236}">
                <a16:creationId xmlns:a16="http://schemas.microsoft.com/office/drawing/2014/main" id="{BB544363-F58A-D541-9A36-4866A0963427}"/>
              </a:ext>
            </a:extLst>
          </p:cNvPr>
          <p:cNvSpPr>
            <a:spLocks noGrp="1" noChangeArrowheads="1"/>
          </p:cNvSpPr>
          <p:nvPr>
            <p:ph type="title"/>
          </p:nvPr>
        </p:nvSpPr>
        <p:spPr/>
        <p:txBody>
          <a:bodyPr/>
          <a:lstStyle/>
          <a:p>
            <a:r>
              <a:rPr lang="nb-NO" altLang="nb-NO"/>
              <a:t>Iterative techniques - CT</a:t>
            </a:r>
          </a:p>
        </p:txBody>
      </p:sp>
      <p:sp>
        <p:nvSpPr>
          <p:cNvPr id="93186" name="Plassholder for innhold 2">
            <a:extLst>
              <a:ext uri="{FF2B5EF4-FFF2-40B4-BE49-F238E27FC236}">
                <a16:creationId xmlns:a16="http://schemas.microsoft.com/office/drawing/2014/main" id="{30AA128E-1D5E-0B43-A582-61DC38B3DDE1}"/>
              </a:ext>
            </a:extLst>
          </p:cNvPr>
          <p:cNvSpPr>
            <a:spLocks noGrp="1" noChangeArrowheads="1"/>
          </p:cNvSpPr>
          <p:nvPr>
            <p:ph idx="1"/>
          </p:nvPr>
        </p:nvSpPr>
        <p:spPr/>
        <p:txBody>
          <a:bodyPr/>
          <a:lstStyle/>
          <a:p>
            <a:endParaRPr lang="nb-NO" altLang="nb-NO"/>
          </a:p>
        </p:txBody>
      </p:sp>
      <p:pic>
        <p:nvPicPr>
          <p:cNvPr id="93187" name="Bilde 3">
            <a:extLst>
              <a:ext uri="{FF2B5EF4-FFF2-40B4-BE49-F238E27FC236}">
                <a16:creationId xmlns:a16="http://schemas.microsoft.com/office/drawing/2014/main" id="{C7C4AE9C-6653-8B4B-AB56-8A951DE0F7F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62100" y="2857500"/>
            <a:ext cx="65532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Sylinder 4">
            <a:extLst>
              <a:ext uri="{FF2B5EF4-FFF2-40B4-BE49-F238E27FC236}">
                <a16:creationId xmlns:a16="http://schemas.microsoft.com/office/drawing/2014/main" id="{DFCFA0C2-7C43-3F41-8548-75B4AF6CB732}"/>
              </a:ext>
            </a:extLst>
          </p:cNvPr>
          <p:cNvSpPr txBox="1"/>
          <p:nvPr/>
        </p:nvSpPr>
        <p:spPr>
          <a:xfrm>
            <a:off x="1193800" y="6311900"/>
            <a:ext cx="6880225" cy="261938"/>
          </a:xfrm>
          <a:prstGeom prst="rect">
            <a:avLst/>
          </a:prstGeom>
          <a:noFill/>
        </p:spPr>
        <p:txBody>
          <a:bodyPr wrap="none">
            <a:spAutoFit/>
          </a:bodyPr>
          <a:lstStyle/>
          <a:p>
            <a:pPr eaLnBrk="1" hangingPunct="1">
              <a:defRPr/>
            </a:pPr>
            <a:r>
              <a:rPr lang="nb-NO" sz="1100" dirty="0" err="1">
                <a:solidFill>
                  <a:schemeClr val="bg1">
                    <a:lumMod val="85000"/>
                  </a:schemeClr>
                </a:solidFill>
                <a:latin typeface="Arial" charset="0"/>
                <a:ea typeface="ヒラギノ角ゴ Pro W3" charset="-128"/>
              </a:rPr>
              <a:t>https</a:t>
            </a:r>
            <a:r>
              <a:rPr lang="nb-NO" sz="1100" dirty="0">
                <a:solidFill>
                  <a:schemeClr val="bg1">
                    <a:lumMod val="85000"/>
                  </a:schemeClr>
                </a:solidFill>
                <a:latin typeface="Arial" charset="0"/>
                <a:ea typeface="ヒラギノ角ゴ Pro W3" charset="-128"/>
              </a:rPr>
              <a:t>://</a:t>
            </a:r>
            <a:r>
              <a:rPr lang="nb-NO" sz="1100" dirty="0" err="1">
                <a:solidFill>
                  <a:schemeClr val="bg1">
                    <a:lumMod val="85000"/>
                  </a:schemeClr>
                </a:solidFill>
                <a:latin typeface="Arial" charset="0"/>
                <a:ea typeface="ヒラギノ角ゴ Pro W3" charset="-128"/>
              </a:rPr>
              <a:t>en.wikipedia.org</a:t>
            </a:r>
            <a:r>
              <a:rPr lang="nb-NO" sz="1100" dirty="0">
                <a:solidFill>
                  <a:schemeClr val="bg1">
                    <a:lumMod val="85000"/>
                  </a:schemeClr>
                </a:solidFill>
                <a:latin typeface="Arial" charset="0"/>
                <a:ea typeface="ヒラギノ角ゴ Pro W3" charset="-128"/>
              </a:rPr>
              <a:t>/wiki/</a:t>
            </a:r>
            <a:r>
              <a:rPr lang="nb-NO" sz="1100" dirty="0" err="1">
                <a:solidFill>
                  <a:schemeClr val="bg1">
                    <a:lumMod val="85000"/>
                  </a:schemeClr>
                </a:solidFill>
                <a:latin typeface="Arial" charset="0"/>
                <a:ea typeface="ヒラギノ角ゴ Pro W3" charset="-128"/>
              </a:rPr>
              <a:t>Iterative_reconstruction</a:t>
            </a:r>
            <a:r>
              <a:rPr lang="nb-NO" sz="1100" dirty="0">
                <a:solidFill>
                  <a:schemeClr val="bg1">
                    <a:lumMod val="85000"/>
                  </a:schemeClr>
                </a:solidFill>
                <a:latin typeface="Arial" charset="0"/>
                <a:ea typeface="ヒラギノ角ゴ Pro W3" charset="-128"/>
              </a:rPr>
              <a:t>#/media/</a:t>
            </a:r>
            <a:r>
              <a:rPr lang="nb-NO" sz="1100" dirty="0" err="1">
                <a:solidFill>
                  <a:schemeClr val="bg1">
                    <a:lumMod val="85000"/>
                  </a:schemeClr>
                </a:solidFill>
                <a:latin typeface="Arial" charset="0"/>
                <a:ea typeface="ヒラギノ角ゴ Pro W3" charset="-128"/>
              </a:rPr>
              <a:t>File:Heart-direct-vs-iterative-reconstruction.png</a:t>
            </a:r>
            <a:endParaRPr lang="nb-NO" sz="1100" dirty="0">
              <a:solidFill>
                <a:schemeClr val="bg1">
                  <a:lumMod val="85000"/>
                </a:schemeClr>
              </a:solidFill>
              <a:latin typeface="Arial" charset="0"/>
              <a:ea typeface="ヒラギノ角ゴ Pro W3" charset="-128"/>
            </a:endParaRPr>
          </a:p>
        </p:txBody>
      </p:sp>
    </p:spTree>
    <p:extLst>
      <p:ext uri="{BB962C8B-B14F-4D97-AF65-F5344CB8AC3E}">
        <p14:creationId xmlns:p14="http://schemas.microsoft.com/office/powerpoint/2010/main" val="195289255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66F02C55-E1E4-EC4E-A4B1-101A891F1E88}"/>
              </a:ext>
            </a:extLst>
          </p:cNvPr>
          <p:cNvSpPr txBox="1"/>
          <p:nvPr/>
        </p:nvSpPr>
        <p:spPr>
          <a:xfrm>
            <a:off x="1193800" y="6551613"/>
            <a:ext cx="1166813" cy="261937"/>
          </a:xfrm>
          <a:prstGeom prst="rect">
            <a:avLst/>
          </a:prstGeom>
          <a:noFill/>
        </p:spPr>
        <p:txBody>
          <a:bodyPr wrap="none">
            <a:spAutoFit/>
          </a:bodyPr>
          <a:lstStyle/>
          <a:p>
            <a:pPr eaLnBrk="1" hangingPunct="1">
              <a:defRPr/>
            </a:pPr>
            <a:r>
              <a:rPr lang="nb-NO" sz="1100" dirty="0" err="1">
                <a:solidFill>
                  <a:schemeClr val="bg1">
                    <a:lumMod val="85000"/>
                  </a:schemeClr>
                </a:solidFill>
                <a:latin typeface="Arial" charset="0"/>
                <a:ea typeface="ヒラギノ角ゴ Pro W3" charset="-128"/>
              </a:rPr>
              <a:t>Radiology</a:t>
            </a:r>
            <a:r>
              <a:rPr lang="nb-NO" sz="1100" dirty="0">
                <a:solidFill>
                  <a:schemeClr val="bg1">
                    <a:lumMod val="85000"/>
                  </a:schemeClr>
                </a:solidFill>
                <a:latin typeface="Arial" charset="0"/>
                <a:ea typeface="ヒラギノ角ゴ Pro W3" charset="-128"/>
              </a:rPr>
              <a:t> 2015</a:t>
            </a:r>
          </a:p>
        </p:txBody>
      </p:sp>
      <p:pic>
        <p:nvPicPr>
          <p:cNvPr id="95234" name="Bilde 1">
            <a:extLst>
              <a:ext uri="{FF2B5EF4-FFF2-40B4-BE49-F238E27FC236}">
                <a16:creationId xmlns:a16="http://schemas.microsoft.com/office/drawing/2014/main" id="{35864881-6BAD-8B44-A0EA-25A5BDD7654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8000" y="-387350"/>
            <a:ext cx="5727700" cy="612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5" name="TekstSylinder 3">
            <a:extLst>
              <a:ext uri="{FF2B5EF4-FFF2-40B4-BE49-F238E27FC236}">
                <a16:creationId xmlns:a16="http://schemas.microsoft.com/office/drawing/2014/main" id="{D13D0413-6B9E-224C-B890-BABBBFA24E3F}"/>
              </a:ext>
            </a:extLst>
          </p:cNvPr>
          <p:cNvSpPr txBox="1">
            <a:spLocks noChangeArrowheads="1"/>
          </p:cNvSpPr>
          <p:nvPr/>
        </p:nvSpPr>
        <p:spPr bwMode="auto">
          <a:xfrm>
            <a:off x="179388" y="5851525"/>
            <a:ext cx="86439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a:spcBef>
                <a:spcPct val="0"/>
              </a:spcBef>
              <a:buFontTx/>
              <a:buNone/>
            </a:pPr>
            <a:r>
              <a:rPr lang="nb-NO" altLang="nb-NO" sz="1200">
                <a:solidFill>
                  <a:srgbClr val="000000"/>
                </a:solidFill>
                <a:latin typeface="Times New Roman" panose="02020603050405020304" pitchFamily="18" charset="0"/>
              </a:rPr>
              <a:t>Iterative = An initial guess about the two-dimensional pattern of x-ray is made. Projection data predicted by this guess are then calculated and used for comparison with the measured results. Discrepancies between the measured and the modelpredictions are employed in a conetinuous iterative improvement of the model array</a:t>
            </a:r>
          </a:p>
          <a:p>
            <a:pPr>
              <a:spcBef>
                <a:spcPct val="0"/>
              </a:spcBef>
              <a:buFontTx/>
              <a:buNone/>
            </a:pPr>
            <a:endParaRPr lang="nb-NO" altLang="nb-NO" sz="1200"/>
          </a:p>
        </p:txBody>
      </p:sp>
    </p:spTree>
    <p:extLst>
      <p:ext uri="{BB962C8B-B14F-4D97-AF65-F5344CB8AC3E}">
        <p14:creationId xmlns:p14="http://schemas.microsoft.com/office/powerpoint/2010/main" val="421272497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8AD6D287-468C-E749-B562-CB71F7B9EFA8}"/>
              </a:ext>
            </a:extLst>
          </p:cNvPr>
          <p:cNvPicPr>
            <a:picLocks noChangeAspect="1"/>
          </p:cNvPicPr>
          <p:nvPr/>
        </p:nvPicPr>
        <p:blipFill>
          <a:blip r:embed="rId3"/>
          <a:stretch>
            <a:fillRect/>
          </a:stretch>
        </p:blipFill>
        <p:spPr>
          <a:xfrm>
            <a:off x="4211960" y="-22821"/>
            <a:ext cx="4107594" cy="6858000"/>
          </a:xfrm>
          <a:prstGeom prst="rect">
            <a:avLst/>
          </a:prstGeom>
        </p:spPr>
      </p:pic>
      <p:sp>
        <p:nvSpPr>
          <p:cNvPr id="5" name="TekstSylinder 4">
            <a:extLst>
              <a:ext uri="{FF2B5EF4-FFF2-40B4-BE49-F238E27FC236}">
                <a16:creationId xmlns:a16="http://schemas.microsoft.com/office/drawing/2014/main" id="{66F02C55-E1E4-EC4E-A4B1-101A891F1E88}"/>
              </a:ext>
            </a:extLst>
          </p:cNvPr>
          <p:cNvSpPr txBox="1"/>
          <p:nvPr/>
        </p:nvSpPr>
        <p:spPr>
          <a:xfrm>
            <a:off x="4355976" y="6573569"/>
            <a:ext cx="3530134" cy="261610"/>
          </a:xfrm>
          <a:prstGeom prst="rect">
            <a:avLst/>
          </a:prstGeom>
          <a:noFill/>
        </p:spPr>
        <p:txBody>
          <a:bodyPr wrap="none">
            <a:spAutoFit/>
          </a:bodyPr>
          <a:lstStyle/>
          <a:p>
            <a:pPr eaLnBrk="1" hangingPunct="1">
              <a:defRPr/>
            </a:pPr>
            <a:r>
              <a:rPr lang="nb-NO" sz="1100" dirty="0"/>
              <a:t>Lee Goldman. J </a:t>
            </a:r>
            <a:r>
              <a:rPr lang="nb-NO" sz="1100" dirty="0" err="1"/>
              <a:t>Nucl</a:t>
            </a:r>
            <a:r>
              <a:rPr lang="nb-NO" sz="1100" dirty="0"/>
              <a:t> Med </a:t>
            </a:r>
            <a:r>
              <a:rPr lang="nb-NO" sz="1100" dirty="0" err="1"/>
              <a:t>Technol</a:t>
            </a:r>
            <a:r>
              <a:rPr lang="nb-NO" sz="1100" dirty="0"/>
              <a:t> 2007; 35:115–128</a:t>
            </a:r>
            <a:endParaRPr lang="nb-NO" sz="1100" dirty="0">
              <a:solidFill>
                <a:schemeClr val="bg1">
                  <a:lumMod val="85000"/>
                </a:schemeClr>
              </a:solidFill>
              <a:latin typeface="Arial" charset="0"/>
              <a:ea typeface="ヒラギノ角ゴ Pro W3" charset="-128"/>
            </a:endParaRPr>
          </a:p>
        </p:txBody>
      </p:sp>
      <p:sp>
        <p:nvSpPr>
          <p:cNvPr id="3" name="TekstSylinder 2">
            <a:extLst>
              <a:ext uri="{FF2B5EF4-FFF2-40B4-BE49-F238E27FC236}">
                <a16:creationId xmlns:a16="http://schemas.microsoft.com/office/drawing/2014/main" id="{7E81C7A0-FDA8-5A4F-8147-3A0C2AECED93}"/>
              </a:ext>
            </a:extLst>
          </p:cNvPr>
          <p:cNvSpPr txBox="1"/>
          <p:nvPr/>
        </p:nvSpPr>
        <p:spPr>
          <a:xfrm>
            <a:off x="683568" y="764704"/>
            <a:ext cx="2632452" cy="461665"/>
          </a:xfrm>
          <a:prstGeom prst="rect">
            <a:avLst/>
          </a:prstGeom>
          <a:noFill/>
        </p:spPr>
        <p:txBody>
          <a:bodyPr wrap="none" rtlCol="0">
            <a:spAutoFit/>
          </a:bodyPr>
          <a:lstStyle/>
          <a:p>
            <a:r>
              <a:rPr lang="nb-NO" sz="2400" b="1" dirty="0"/>
              <a:t>Iterative </a:t>
            </a:r>
            <a:r>
              <a:rPr lang="nb-NO" sz="2400" b="1" dirty="0" err="1"/>
              <a:t>process</a:t>
            </a:r>
            <a:endParaRPr lang="nb-NO" sz="2400" b="1" dirty="0"/>
          </a:p>
        </p:txBody>
      </p:sp>
      <p:sp>
        <p:nvSpPr>
          <p:cNvPr id="4" name="TekstSylinder 3">
            <a:extLst>
              <a:ext uri="{FF2B5EF4-FFF2-40B4-BE49-F238E27FC236}">
                <a16:creationId xmlns:a16="http://schemas.microsoft.com/office/drawing/2014/main" id="{F985C2A5-2C60-1546-8CF8-5DF61E1C5057}"/>
              </a:ext>
            </a:extLst>
          </p:cNvPr>
          <p:cNvSpPr txBox="1"/>
          <p:nvPr/>
        </p:nvSpPr>
        <p:spPr>
          <a:xfrm>
            <a:off x="162142" y="1340768"/>
            <a:ext cx="3689778" cy="5016758"/>
          </a:xfrm>
          <a:prstGeom prst="rect">
            <a:avLst/>
          </a:prstGeom>
          <a:noFill/>
        </p:spPr>
        <p:txBody>
          <a:bodyPr wrap="square" rtlCol="0">
            <a:spAutoFit/>
          </a:bodyPr>
          <a:lstStyle/>
          <a:p>
            <a:r>
              <a:rPr lang="nb-NO" sz="1600" dirty="0"/>
              <a:t>Imagine </a:t>
            </a:r>
            <a:r>
              <a:rPr lang="nb-NO" sz="1600" dirty="0" err="1"/>
              <a:t>views</a:t>
            </a:r>
            <a:r>
              <a:rPr lang="nb-NO" sz="1600" dirty="0"/>
              <a:t> </a:t>
            </a:r>
            <a:r>
              <a:rPr lang="nb-NO" sz="1600" dirty="0" err="1"/>
              <a:t>are</a:t>
            </a:r>
            <a:r>
              <a:rPr lang="nb-NO" sz="1600" dirty="0"/>
              <a:t> </a:t>
            </a:r>
            <a:r>
              <a:rPr lang="nb-NO" sz="1600" dirty="0" err="1"/>
              <a:t>collected</a:t>
            </a:r>
            <a:r>
              <a:rPr lang="nb-NO" sz="1600" dirty="0"/>
              <a:t> from 4 angles, 0, 45, 90 and 135. </a:t>
            </a:r>
            <a:r>
              <a:rPr lang="nb-NO" sz="1600" dirty="0" err="1"/>
              <a:t>Each</a:t>
            </a:r>
            <a:r>
              <a:rPr lang="nb-NO" sz="1600" dirty="0"/>
              <a:t> </a:t>
            </a:r>
            <a:r>
              <a:rPr lang="nb-NO" sz="1600" dirty="0" err="1"/>
              <a:t>measurement</a:t>
            </a:r>
            <a:r>
              <a:rPr lang="nb-NO" sz="1600" dirty="0"/>
              <a:t> is </a:t>
            </a:r>
            <a:r>
              <a:rPr lang="nb-NO" sz="1600" dirty="0" err="1"/>
              <a:t>represented</a:t>
            </a:r>
            <a:r>
              <a:rPr lang="nb-NO" sz="1600" dirty="0"/>
              <a:t> as </a:t>
            </a:r>
            <a:r>
              <a:rPr lang="nb-NO" sz="1600" dirty="0" err="1"/>
              <a:t>the</a:t>
            </a:r>
            <a:r>
              <a:rPr lang="nb-NO" sz="1600" dirty="0"/>
              <a:t> sum </a:t>
            </a:r>
            <a:r>
              <a:rPr lang="nb-NO" sz="1600" dirty="0" err="1"/>
              <a:t>of</a:t>
            </a:r>
            <a:r>
              <a:rPr lang="nb-NO" sz="1600" dirty="0"/>
              <a:t> </a:t>
            </a:r>
            <a:r>
              <a:rPr lang="nb-NO" sz="1600" dirty="0" err="1"/>
              <a:t>voxel</a:t>
            </a:r>
            <a:r>
              <a:rPr lang="nb-NO" sz="1600" dirty="0"/>
              <a:t> </a:t>
            </a:r>
            <a:r>
              <a:rPr lang="nb-NO" sz="1600" dirty="0" err="1"/>
              <a:t>attenuations</a:t>
            </a:r>
            <a:r>
              <a:rPr lang="nb-NO" sz="1600" dirty="0"/>
              <a:t>. This leads to </a:t>
            </a:r>
            <a:r>
              <a:rPr lang="nb-NO" sz="1600" dirty="0" err="1"/>
              <a:t>six</a:t>
            </a:r>
            <a:r>
              <a:rPr lang="nb-NO" sz="1600" dirty="0"/>
              <a:t> </a:t>
            </a:r>
            <a:r>
              <a:rPr lang="nb-NO" sz="1600" dirty="0" err="1"/>
              <a:t>equations</a:t>
            </a:r>
            <a:r>
              <a:rPr lang="nb-NO" sz="1600" dirty="0"/>
              <a:t>:</a:t>
            </a:r>
          </a:p>
          <a:p>
            <a:endParaRPr lang="nb-NO" sz="1600" dirty="0"/>
          </a:p>
          <a:p>
            <a:r>
              <a:rPr lang="nb-NO" sz="1600" dirty="0"/>
              <a:t>X</a:t>
            </a:r>
            <a:r>
              <a:rPr lang="nb-NO" sz="1600" baseline="-25000" dirty="0"/>
              <a:t>1</a:t>
            </a:r>
            <a:r>
              <a:rPr lang="nb-NO" sz="1600" dirty="0"/>
              <a:t>= U</a:t>
            </a:r>
            <a:r>
              <a:rPr lang="nb-NO" sz="1600" baseline="-25000" dirty="0"/>
              <a:t>1 </a:t>
            </a:r>
            <a:r>
              <a:rPr lang="nb-NO" sz="1600" dirty="0"/>
              <a:t>+ U</a:t>
            </a:r>
            <a:r>
              <a:rPr lang="nb-NO" sz="1600" baseline="-25000" dirty="0"/>
              <a:t>3 </a:t>
            </a:r>
            <a:r>
              <a:rPr lang="nb-NO" sz="1600" dirty="0"/>
              <a:t>and so </a:t>
            </a:r>
            <a:r>
              <a:rPr lang="nb-NO" sz="1600" dirty="0" err="1"/>
              <a:t>on</a:t>
            </a:r>
            <a:r>
              <a:rPr lang="nb-NO" sz="1600" dirty="0"/>
              <a:t>, 6 </a:t>
            </a:r>
            <a:r>
              <a:rPr lang="nb-NO" sz="1600" dirty="0" err="1"/>
              <a:t>equations</a:t>
            </a:r>
            <a:r>
              <a:rPr lang="nb-NO" sz="1600" dirty="0"/>
              <a:t> </a:t>
            </a:r>
            <a:r>
              <a:rPr lang="nb-NO" sz="1600" dirty="0" err="1"/>
              <a:t>with</a:t>
            </a:r>
            <a:r>
              <a:rPr lang="nb-NO" sz="1600" dirty="0"/>
              <a:t> 4 </a:t>
            </a:r>
            <a:r>
              <a:rPr lang="nb-NO" sz="1600" dirty="0" err="1"/>
              <a:t>unknown</a:t>
            </a:r>
            <a:r>
              <a:rPr lang="nb-NO" sz="1600" dirty="0"/>
              <a:t>. </a:t>
            </a:r>
            <a:r>
              <a:rPr lang="nb-NO" sz="1600" dirty="0" err="1"/>
              <a:t>Can</a:t>
            </a:r>
            <a:r>
              <a:rPr lang="nb-NO" sz="1600" dirty="0"/>
              <a:t> be </a:t>
            </a:r>
            <a:r>
              <a:rPr lang="nb-NO" sz="1600" dirty="0" err="1"/>
              <a:t>solved</a:t>
            </a:r>
            <a:r>
              <a:rPr lang="nb-NO" sz="1600" dirty="0"/>
              <a:t> </a:t>
            </a:r>
            <a:r>
              <a:rPr lang="nb-NO" sz="1600" dirty="0" err="1"/>
              <a:t>mathematically</a:t>
            </a:r>
            <a:r>
              <a:rPr lang="nb-NO" sz="1600" dirty="0"/>
              <a:t>, </a:t>
            </a:r>
            <a:r>
              <a:rPr lang="nb-NO" sz="1600" dirty="0" err="1"/>
              <a:t>but</a:t>
            </a:r>
            <a:r>
              <a:rPr lang="nb-NO" sz="1600" dirty="0"/>
              <a:t> </a:t>
            </a:r>
            <a:r>
              <a:rPr lang="nb-NO" sz="1600" dirty="0" err="1"/>
              <a:t>timeconsuming</a:t>
            </a:r>
            <a:r>
              <a:rPr lang="nb-NO" sz="1600" dirty="0"/>
              <a:t> </a:t>
            </a:r>
            <a:r>
              <a:rPr lang="nb-NO" sz="1600" dirty="0" err="1"/>
              <a:t>when</a:t>
            </a:r>
            <a:r>
              <a:rPr lang="nb-NO" sz="1600" dirty="0"/>
              <a:t> </a:t>
            </a:r>
            <a:r>
              <a:rPr lang="nb-NO" sz="1600" dirty="0" err="1"/>
              <a:t>the</a:t>
            </a:r>
            <a:r>
              <a:rPr lang="nb-NO" sz="1600" dirty="0"/>
              <a:t> </a:t>
            </a:r>
            <a:r>
              <a:rPr lang="nb-NO" sz="1600" dirty="0" err="1"/>
              <a:t>matrix</a:t>
            </a:r>
            <a:r>
              <a:rPr lang="nb-NO" sz="1600" dirty="0"/>
              <a:t> is </a:t>
            </a:r>
            <a:r>
              <a:rPr lang="nb-NO" sz="1600" dirty="0" err="1"/>
              <a:t>getting</a:t>
            </a:r>
            <a:r>
              <a:rPr lang="nb-NO" sz="1600" dirty="0"/>
              <a:t> </a:t>
            </a:r>
            <a:r>
              <a:rPr lang="nb-NO" sz="1600" dirty="0" err="1"/>
              <a:t>large</a:t>
            </a:r>
            <a:r>
              <a:rPr lang="nb-NO" sz="1600" dirty="0"/>
              <a:t>.</a:t>
            </a:r>
          </a:p>
          <a:p>
            <a:endParaRPr lang="nb-NO" sz="1600" dirty="0"/>
          </a:p>
          <a:p>
            <a:r>
              <a:rPr lang="nb-NO" sz="1600" dirty="0"/>
              <a:t>The iterative </a:t>
            </a:r>
            <a:r>
              <a:rPr lang="nb-NO" sz="1600" dirty="0" err="1"/>
              <a:t>algortihm</a:t>
            </a:r>
            <a:r>
              <a:rPr lang="nb-NO" sz="1600" dirty="0"/>
              <a:t> (ART = </a:t>
            </a:r>
            <a:r>
              <a:rPr lang="nb-NO" sz="1600" dirty="0" err="1"/>
              <a:t>Algebraic</a:t>
            </a:r>
            <a:r>
              <a:rPr lang="nb-NO" sz="1600" dirty="0"/>
              <a:t> </a:t>
            </a:r>
            <a:r>
              <a:rPr lang="nb-NO" sz="1600" dirty="0" err="1"/>
              <a:t>Reconstruction</a:t>
            </a:r>
            <a:r>
              <a:rPr lang="nb-NO" sz="1600" dirty="0"/>
              <a:t> </a:t>
            </a:r>
            <a:r>
              <a:rPr lang="nb-NO" sz="1600" dirty="0" err="1"/>
              <a:t>Technique</a:t>
            </a:r>
            <a:r>
              <a:rPr lang="nb-NO" sz="1600" dirty="0"/>
              <a:t>) is </a:t>
            </a:r>
            <a:r>
              <a:rPr lang="nb-NO" sz="1600" dirty="0" err="1"/>
              <a:t>demonstrated</a:t>
            </a:r>
            <a:r>
              <a:rPr lang="nb-NO" sz="1600" dirty="0"/>
              <a:t> for a 2x2 </a:t>
            </a:r>
            <a:r>
              <a:rPr lang="nb-NO" sz="1600" dirty="0" err="1"/>
              <a:t>matrix</a:t>
            </a:r>
            <a:r>
              <a:rPr lang="nb-NO" sz="1600" dirty="0"/>
              <a:t>	</a:t>
            </a:r>
          </a:p>
          <a:p>
            <a:endParaRPr lang="nb-NO" sz="1600" dirty="0"/>
          </a:p>
          <a:p>
            <a:r>
              <a:rPr lang="nb-NO" sz="1600" dirty="0"/>
              <a:t>The last </a:t>
            </a:r>
            <a:r>
              <a:rPr lang="nb-NO" sz="1600" dirty="0" err="1"/>
              <a:t>estimate</a:t>
            </a:r>
            <a:r>
              <a:rPr lang="nb-NO" sz="1600" dirty="0"/>
              <a:t> match all </a:t>
            </a:r>
            <a:r>
              <a:rPr lang="nb-NO" sz="1600" dirty="0" err="1"/>
              <a:t>measurments</a:t>
            </a:r>
            <a:r>
              <a:rPr lang="nb-NO" sz="1600" dirty="0"/>
              <a:t> -&gt; </a:t>
            </a:r>
            <a:r>
              <a:rPr lang="nb-NO" sz="1600" dirty="0" err="1"/>
              <a:t>accepted</a:t>
            </a:r>
            <a:endParaRPr lang="nb-NO" sz="1600" dirty="0"/>
          </a:p>
          <a:p>
            <a:endParaRPr lang="nb-NO" sz="1600" dirty="0"/>
          </a:p>
          <a:p>
            <a:r>
              <a:rPr lang="nb-NO" sz="1600" dirty="0" err="1"/>
              <a:t>What</a:t>
            </a:r>
            <a:r>
              <a:rPr lang="nb-NO" sz="1600" dirty="0"/>
              <a:t> is </a:t>
            </a:r>
            <a:r>
              <a:rPr lang="nb-NO" sz="1600" dirty="0" err="1"/>
              <a:t>the</a:t>
            </a:r>
            <a:r>
              <a:rPr lang="nb-NO" sz="1600" dirty="0"/>
              <a:t> </a:t>
            </a:r>
            <a:r>
              <a:rPr lang="nb-NO" sz="1600" dirty="0" err="1"/>
              <a:t>weakness</a:t>
            </a:r>
            <a:r>
              <a:rPr lang="nb-NO" sz="1600" dirty="0"/>
              <a:t>? Due to random </a:t>
            </a:r>
            <a:r>
              <a:rPr lang="nb-NO" sz="1600" dirty="0" err="1"/>
              <a:t>error</a:t>
            </a:r>
            <a:r>
              <a:rPr lang="nb-NO" sz="1600" dirty="0"/>
              <a:t>, </a:t>
            </a:r>
            <a:r>
              <a:rPr lang="nb-NO" sz="1600" dirty="0" err="1"/>
              <a:t>no</a:t>
            </a:r>
            <a:r>
              <a:rPr lang="nb-NO" sz="1600" dirty="0"/>
              <a:t> </a:t>
            </a:r>
            <a:r>
              <a:rPr lang="nb-NO" sz="1600" dirty="0" err="1"/>
              <a:t>iteration</a:t>
            </a:r>
            <a:r>
              <a:rPr lang="nb-NO" sz="1600" dirty="0"/>
              <a:t> </a:t>
            </a:r>
            <a:r>
              <a:rPr lang="nb-NO" sz="1600" dirty="0" err="1"/>
              <a:t>will</a:t>
            </a:r>
            <a:r>
              <a:rPr lang="nb-NO" sz="1600" dirty="0"/>
              <a:t> match </a:t>
            </a:r>
            <a:r>
              <a:rPr lang="nb-NO" sz="1600"/>
              <a:t>perfectly</a:t>
            </a:r>
            <a:endParaRPr lang="nb-NO" sz="1600" dirty="0"/>
          </a:p>
        </p:txBody>
      </p:sp>
    </p:spTree>
    <p:extLst>
      <p:ext uri="{BB962C8B-B14F-4D97-AF65-F5344CB8AC3E}">
        <p14:creationId xmlns:p14="http://schemas.microsoft.com/office/powerpoint/2010/main" val="225582120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a:extLst>
              <a:ext uri="{FF2B5EF4-FFF2-40B4-BE49-F238E27FC236}">
                <a16:creationId xmlns:a16="http://schemas.microsoft.com/office/drawing/2014/main" id="{91AC25B3-8EC1-4641-8154-881808BED7D3}"/>
              </a:ext>
            </a:extLst>
          </p:cNvPr>
          <p:cNvSpPr>
            <a:spLocks noGrp="1" noChangeArrowheads="1"/>
          </p:cNvSpPr>
          <p:nvPr>
            <p:ph type="title"/>
          </p:nvPr>
        </p:nvSpPr>
        <p:spPr/>
        <p:txBody>
          <a:bodyPr/>
          <a:lstStyle/>
          <a:p>
            <a:r>
              <a:rPr lang="en-GB" altLang="nb-NO"/>
              <a:t>CT x-ray tube</a:t>
            </a:r>
          </a:p>
        </p:txBody>
      </p:sp>
      <p:pic>
        <p:nvPicPr>
          <p:cNvPr id="97282" name="Content Placeholder 3">
            <a:extLst>
              <a:ext uri="{FF2B5EF4-FFF2-40B4-BE49-F238E27FC236}">
                <a16:creationId xmlns:a16="http://schemas.microsoft.com/office/drawing/2014/main" id="{DDB0BAC6-71EA-0242-9203-B56994F9FDB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rot="10800000">
            <a:off x="539750" y="2060575"/>
            <a:ext cx="8718550" cy="3632200"/>
          </a:xfrm>
        </p:spPr>
      </p:pic>
      <p:sp>
        <p:nvSpPr>
          <p:cNvPr id="4" name="TextBox 3">
            <a:extLst>
              <a:ext uri="{FF2B5EF4-FFF2-40B4-BE49-F238E27FC236}">
                <a16:creationId xmlns:a16="http://schemas.microsoft.com/office/drawing/2014/main" id="{47483E65-4220-A749-8482-056F9268B434}"/>
              </a:ext>
            </a:extLst>
          </p:cNvPr>
          <p:cNvSpPr txBox="1"/>
          <p:nvPr/>
        </p:nvSpPr>
        <p:spPr>
          <a:xfrm>
            <a:off x="2124075" y="6491288"/>
            <a:ext cx="5346700" cy="338137"/>
          </a:xfrm>
          <a:prstGeom prst="rect">
            <a:avLst/>
          </a:prstGeom>
          <a:noFill/>
        </p:spPr>
        <p:txBody>
          <a:bodyPr wrap="none">
            <a:spAutoFit/>
          </a:bodyPr>
          <a:lstStyle/>
          <a:p>
            <a:pPr eaLnBrk="1" hangingPunct="1">
              <a:defRPr/>
            </a:pPr>
            <a:r>
              <a:rPr lang="en-GB" sz="1600" dirty="0" err="1">
                <a:solidFill>
                  <a:schemeClr val="bg1">
                    <a:lumMod val="75000"/>
                  </a:schemeClr>
                </a:solidFill>
                <a:latin typeface="Arial" charset="0"/>
                <a:ea typeface="ヒラギノ角ゴ Pro W3" charset="0"/>
              </a:rPr>
              <a:t>Bushberg</a:t>
            </a:r>
            <a:r>
              <a:rPr lang="en-GB" sz="1600" dirty="0">
                <a:solidFill>
                  <a:schemeClr val="bg1">
                    <a:lumMod val="75000"/>
                  </a:schemeClr>
                </a:solidFill>
                <a:latin typeface="Arial" charset="0"/>
                <a:ea typeface="ヒラギノ角ゴ Pro W3" charset="0"/>
              </a:rPr>
              <a:t> et al, The essential physics of medical imaging</a:t>
            </a:r>
          </a:p>
        </p:txBody>
      </p:sp>
    </p:spTree>
    <p:extLst>
      <p:ext uri="{BB962C8B-B14F-4D97-AF65-F5344CB8AC3E}">
        <p14:creationId xmlns:p14="http://schemas.microsoft.com/office/powerpoint/2010/main" val="67930347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a:extLst>
              <a:ext uri="{FF2B5EF4-FFF2-40B4-BE49-F238E27FC236}">
                <a16:creationId xmlns:a16="http://schemas.microsoft.com/office/drawing/2014/main" id="{2A386058-F875-6B47-AE21-3959E7E3B695}"/>
              </a:ext>
            </a:extLst>
          </p:cNvPr>
          <p:cNvSpPr>
            <a:spLocks noGrp="1" noChangeArrowheads="1"/>
          </p:cNvSpPr>
          <p:nvPr>
            <p:ph type="title"/>
          </p:nvPr>
        </p:nvSpPr>
        <p:spPr/>
        <p:txBody>
          <a:bodyPr/>
          <a:lstStyle/>
          <a:p>
            <a:r>
              <a:rPr lang="en-GB" altLang="nb-NO"/>
              <a:t>Voxels</a:t>
            </a:r>
          </a:p>
        </p:txBody>
      </p:sp>
      <p:pic>
        <p:nvPicPr>
          <p:cNvPr id="98306" name="Picture 3">
            <a:extLst>
              <a:ext uri="{FF2B5EF4-FFF2-40B4-BE49-F238E27FC236}">
                <a16:creationId xmlns:a16="http://schemas.microsoft.com/office/drawing/2014/main" id="{05C8393F-35F2-3040-A80B-DB9C0DE4FEE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477838" y="2619375"/>
            <a:ext cx="8582025" cy="378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175CB149-8627-2F41-831E-3201288BF5AE}"/>
              </a:ext>
            </a:extLst>
          </p:cNvPr>
          <p:cNvSpPr txBox="1"/>
          <p:nvPr/>
        </p:nvSpPr>
        <p:spPr>
          <a:xfrm>
            <a:off x="2124075" y="6491288"/>
            <a:ext cx="5346700" cy="338137"/>
          </a:xfrm>
          <a:prstGeom prst="rect">
            <a:avLst/>
          </a:prstGeom>
          <a:noFill/>
        </p:spPr>
        <p:txBody>
          <a:bodyPr wrap="none">
            <a:spAutoFit/>
          </a:bodyPr>
          <a:lstStyle/>
          <a:p>
            <a:pPr eaLnBrk="1" hangingPunct="1">
              <a:defRPr/>
            </a:pPr>
            <a:r>
              <a:rPr lang="en-GB" sz="1600" dirty="0" err="1">
                <a:solidFill>
                  <a:schemeClr val="bg1">
                    <a:lumMod val="75000"/>
                  </a:schemeClr>
                </a:solidFill>
                <a:latin typeface="Arial" charset="0"/>
                <a:ea typeface="ヒラギノ角ゴ Pro W3" charset="0"/>
              </a:rPr>
              <a:t>Bushberg</a:t>
            </a:r>
            <a:r>
              <a:rPr lang="en-GB" sz="1600" dirty="0">
                <a:solidFill>
                  <a:schemeClr val="bg1">
                    <a:lumMod val="75000"/>
                  </a:schemeClr>
                </a:solidFill>
                <a:latin typeface="Arial" charset="0"/>
                <a:ea typeface="ヒラギノ角ゴ Pro W3" charset="0"/>
              </a:rPr>
              <a:t> et al, The essential physics of medical imaging</a:t>
            </a:r>
          </a:p>
        </p:txBody>
      </p:sp>
    </p:spTree>
    <p:extLst>
      <p:ext uri="{BB962C8B-B14F-4D97-AF65-F5344CB8AC3E}">
        <p14:creationId xmlns:p14="http://schemas.microsoft.com/office/powerpoint/2010/main" val="268756699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a:extLst>
              <a:ext uri="{FF2B5EF4-FFF2-40B4-BE49-F238E27FC236}">
                <a16:creationId xmlns:a16="http://schemas.microsoft.com/office/drawing/2014/main" id="{1B9C8F47-7E3D-2244-8547-9F3731D09001}"/>
              </a:ext>
            </a:extLst>
          </p:cNvPr>
          <p:cNvSpPr>
            <a:spLocks noGrp="1" noChangeArrowheads="1"/>
          </p:cNvSpPr>
          <p:nvPr>
            <p:ph type="title"/>
          </p:nvPr>
        </p:nvSpPr>
        <p:spPr/>
        <p:txBody>
          <a:bodyPr/>
          <a:lstStyle/>
          <a:p>
            <a:r>
              <a:rPr lang="en-GB" altLang="nb-NO"/>
              <a:t>Detector</a:t>
            </a:r>
          </a:p>
        </p:txBody>
      </p:sp>
      <p:pic>
        <p:nvPicPr>
          <p:cNvPr id="99330" name="Picture 3">
            <a:extLst>
              <a:ext uri="{FF2B5EF4-FFF2-40B4-BE49-F238E27FC236}">
                <a16:creationId xmlns:a16="http://schemas.microsoft.com/office/drawing/2014/main" id="{A83871D4-9AA6-8546-89A6-DD16F9E342F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916113"/>
            <a:ext cx="7056437" cy="472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526990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a:extLst>
              <a:ext uri="{FF2B5EF4-FFF2-40B4-BE49-F238E27FC236}">
                <a16:creationId xmlns:a16="http://schemas.microsoft.com/office/drawing/2014/main" id="{F636A97C-8CC4-414F-8149-06CDADFA3219}"/>
              </a:ext>
            </a:extLst>
          </p:cNvPr>
          <p:cNvSpPr>
            <a:spLocks noGrp="1" noChangeArrowheads="1"/>
          </p:cNvSpPr>
          <p:nvPr>
            <p:ph type="title"/>
          </p:nvPr>
        </p:nvSpPr>
        <p:spPr/>
        <p:txBody>
          <a:bodyPr/>
          <a:lstStyle/>
          <a:p>
            <a:r>
              <a:rPr lang="en-GB" altLang="nb-NO"/>
              <a:t>Detector array</a:t>
            </a:r>
          </a:p>
        </p:txBody>
      </p:sp>
      <p:pic>
        <p:nvPicPr>
          <p:cNvPr id="100354" name="Picture 3">
            <a:extLst>
              <a:ext uri="{FF2B5EF4-FFF2-40B4-BE49-F238E27FC236}">
                <a16:creationId xmlns:a16="http://schemas.microsoft.com/office/drawing/2014/main" id="{949E95E3-E8A0-3940-918D-DADDD02A01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916113"/>
            <a:ext cx="7273925" cy="476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379317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a:extLst>
              <a:ext uri="{FF2B5EF4-FFF2-40B4-BE49-F238E27FC236}">
                <a16:creationId xmlns:a16="http://schemas.microsoft.com/office/drawing/2014/main" id="{2CF1B663-91D1-714E-A833-D96B9AE61863}"/>
              </a:ext>
            </a:extLst>
          </p:cNvPr>
          <p:cNvSpPr>
            <a:spLocks noGrp="1" noChangeArrowheads="1"/>
          </p:cNvSpPr>
          <p:nvPr>
            <p:ph type="title"/>
          </p:nvPr>
        </p:nvSpPr>
        <p:spPr/>
        <p:txBody>
          <a:bodyPr/>
          <a:lstStyle/>
          <a:p>
            <a:r>
              <a:rPr lang="en-GB" altLang="nb-NO"/>
              <a:t>Cardiac CT</a:t>
            </a:r>
          </a:p>
        </p:txBody>
      </p:sp>
      <p:pic>
        <p:nvPicPr>
          <p:cNvPr id="101378" name="Picture 3">
            <a:extLst>
              <a:ext uri="{FF2B5EF4-FFF2-40B4-BE49-F238E27FC236}">
                <a16:creationId xmlns:a16="http://schemas.microsoft.com/office/drawing/2014/main" id="{3E15583C-4F7E-4F41-BF54-9DDA9D3E1F3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61032">
            <a:off x="1520825" y="1752600"/>
            <a:ext cx="5395913" cy="513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79" name="Rectangle 4">
            <a:extLst>
              <a:ext uri="{FF2B5EF4-FFF2-40B4-BE49-F238E27FC236}">
                <a16:creationId xmlns:a16="http://schemas.microsoft.com/office/drawing/2014/main" id="{81BF4EB0-1BF7-E54A-BA8D-898A4FC5BE1B}"/>
              </a:ext>
            </a:extLst>
          </p:cNvPr>
          <p:cNvSpPr>
            <a:spLocks noChangeArrowheads="1"/>
          </p:cNvSpPr>
          <p:nvPr/>
        </p:nvSpPr>
        <p:spPr bwMode="auto">
          <a:xfrm>
            <a:off x="6804025" y="981075"/>
            <a:ext cx="2160588" cy="4176713"/>
          </a:xfrm>
          <a:prstGeom prst="rect">
            <a:avLst/>
          </a:prstGeom>
          <a:solidFill>
            <a:schemeClr val="bg1"/>
          </a:solidFill>
          <a:ln w="9525">
            <a:solidFill>
              <a:srgbClr val="BBE0E3"/>
            </a:solidFill>
            <a:round/>
            <a:headEnd/>
            <a:tailEnd/>
          </a:ln>
        </p:spPr>
        <p:txBody>
          <a:bodyPr/>
          <a:lstStyle>
            <a:lvl1pPr>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a:spcBef>
                <a:spcPct val="0"/>
              </a:spcBef>
              <a:buFontTx/>
              <a:buNone/>
            </a:pPr>
            <a:endParaRPr lang="en-GB" altLang="nb-NO" sz="2000"/>
          </a:p>
        </p:txBody>
      </p:sp>
    </p:spTree>
    <p:extLst>
      <p:ext uri="{BB962C8B-B14F-4D97-AF65-F5344CB8AC3E}">
        <p14:creationId xmlns:p14="http://schemas.microsoft.com/office/powerpoint/2010/main" val="40084515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a:extLst>
              <a:ext uri="{FF2B5EF4-FFF2-40B4-BE49-F238E27FC236}">
                <a16:creationId xmlns:a16="http://schemas.microsoft.com/office/drawing/2014/main" id="{5C527B3F-496B-2245-805B-17322CDC9A56}"/>
              </a:ext>
            </a:extLst>
          </p:cNvPr>
          <p:cNvSpPr>
            <a:spLocks noGrp="1" noChangeArrowheads="1"/>
          </p:cNvSpPr>
          <p:nvPr>
            <p:ph type="title"/>
          </p:nvPr>
        </p:nvSpPr>
        <p:spPr/>
        <p:txBody>
          <a:bodyPr/>
          <a:lstStyle/>
          <a:p>
            <a:r>
              <a:rPr lang="en-GB" altLang="nb-NO"/>
              <a:t>Cardiac CT</a:t>
            </a:r>
          </a:p>
        </p:txBody>
      </p:sp>
      <p:pic>
        <p:nvPicPr>
          <p:cNvPr id="102402" name="Picture 4">
            <a:extLst>
              <a:ext uri="{FF2B5EF4-FFF2-40B4-BE49-F238E27FC236}">
                <a16:creationId xmlns:a16="http://schemas.microsoft.com/office/drawing/2014/main" id="{6E813235-DBD5-D448-9B31-DF2501949BB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755650" y="2133600"/>
            <a:ext cx="7847013"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028169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a:extLst>
              <a:ext uri="{FF2B5EF4-FFF2-40B4-BE49-F238E27FC236}">
                <a16:creationId xmlns:a16="http://schemas.microsoft.com/office/drawing/2014/main" id="{5D2798F0-33CA-6E41-A4D8-E235141FAB97}"/>
              </a:ext>
            </a:extLst>
          </p:cNvPr>
          <p:cNvSpPr>
            <a:spLocks noGrp="1" noChangeArrowheads="1"/>
          </p:cNvSpPr>
          <p:nvPr>
            <p:ph type="title"/>
          </p:nvPr>
        </p:nvSpPr>
        <p:spPr>
          <a:xfrm>
            <a:off x="990600" y="404813"/>
            <a:ext cx="7696200" cy="1143000"/>
          </a:xfrm>
        </p:spPr>
        <p:txBody>
          <a:bodyPr/>
          <a:lstStyle/>
          <a:p>
            <a:r>
              <a:rPr lang="nb-NO" altLang="nb-NO"/>
              <a:t>Multislice CT</a:t>
            </a:r>
          </a:p>
        </p:txBody>
      </p:sp>
      <p:sp>
        <p:nvSpPr>
          <p:cNvPr id="103426" name="Rectangle 3">
            <a:extLst>
              <a:ext uri="{FF2B5EF4-FFF2-40B4-BE49-F238E27FC236}">
                <a16:creationId xmlns:a16="http://schemas.microsoft.com/office/drawing/2014/main" id="{D1D34117-E18C-4446-A1FE-2DCB42EDDD1C}"/>
              </a:ext>
            </a:extLst>
          </p:cNvPr>
          <p:cNvSpPr>
            <a:spLocks noGrp="1" noChangeArrowheads="1"/>
          </p:cNvSpPr>
          <p:nvPr>
            <p:ph type="body" idx="1"/>
          </p:nvPr>
        </p:nvSpPr>
        <p:spPr>
          <a:xfrm>
            <a:off x="468313" y="1341438"/>
            <a:ext cx="8228012" cy="4524375"/>
          </a:xfrm>
        </p:spPr>
        <p:txBody>
          <a:bodyPr/>
          <a:lstStyle/>
          <a:p>
            <a:r>
              <a:rPr lang="nb-NO" altLang="nb-NO" sz="2000"/>
              <a:t>Several rings of detectors for multiple scanning of several layers.</a:t>
            </a:r>
          </a:p>
          <a:p>
            <a:r>
              <a:rPr lang="nb-NO" altLang="nb-NO" sz="2000"/>
              <a:t>Time efficiant, a 4 slice multislice CT is up to 8 times faster than a single slice CT</a:t>
            </a:r>
          </a:p>
          <a:p>
            <a:r>
              <a:rPr lang="nb-NO" altLang="nb-NO" sz="2000"/>
              <a:t>Possible monitoring of a beating heart ++</a:t>
            </a:r>
          </a:p>
        </p:txBody>
      </p:sp>
      <p:pic>
        <p:nvPicPr>
          <p:cNvPr id="103427" name="Picture 5" descr="ct_sensation_open_ca6">
            <a:extLst>
              <a:ext uri="{FF2B5EF4-FFF2-40B4-BE49-F238E27FC236}">
                <a16:creationId xmlns:a16="http://schemas.microsoft.com/office/drawing/2014/main" id="{1731CCF4-85CC-7349-8562-2F59AAD304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2924175"/>
            <a:ext cx="5205413" cy="265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695162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5">
            <a:extLst>
              <a:ext uri="{FF2B5EF4-FFF2-40B4-BE49-F238E27FC236}">
                <a16:creationId xmlns:a16="http://schemas.microsoft.com/office/drawing/2014/main" id="{CF857704-E5FB-674E-A649-E0170F5EFE53}"/>
              </a:ext>
            </a:extLst>
          </p:cNvPr>
          <p:cNvSpPr>
            <a:spLocks noGrp="1"/>
          </p:cNvSpPr>
          <p:nvPr>
            <p:ph type="ctrTitle" sz="quarter"/>
          </p:nvPr>
        </p:nvSpPr>
        <p:spPr>
          <a:xfrm>
            <a:off x="1295400" y="1463675"/>
            <a:ext cx="6934200" cy="2025650"/>
          </a:xfrm>
        </p:spPr>
        <p:txBody>
          <a:bodyPr/>
          <a:lstStyle/>
          <a:p>
            <a:pPr eaLnBrk="1" hangingPunct="1"/>
            <a:r>
              <a:rPr lang="nb-NO" altLang="nb-NO" sz="7200"/>
              <a:t>FYS</a:t>
            </a:r>
            <a:r>
              <a:rPr lang="nb-NO" altLang="nb-NO" sz="6600"/>
              <a:t> </a:t>
            </a:r>
            <a:r>
              <a:rPr lang="nb-NO" altLang="nb-NO" sz="7200"/>
              <a:t>4250</a:t>
            </a:r>
          </a:p>
        </p:txBody>
      </p:sp>
      <p:sp>
        <p:nvSpPr>
          <p:cNvPr id="109570" name="Subtitle 6">
            <a:extLst>
              <a:ext uri="{FF2B5EF4-FFF2-40B4-BE49-F238E27FC236}">
                <a16:creationId xmlns:a16="http://schemas.microsoft.com/office/drawing/2014/main" id="{60DD107D-CD38-9C4A-8AB3-FFA555641C58}"/>
              </a:ext>
            </a:extLst>
          </p:cNvPr>
          <p:cNvSpPr>
            <a:spLocks noGrp="1"/>
          </p:cNvSpPr>
          <p:nvPr>
            <p:ph type="subTitle" sz="quarter" idx="1"/>
          </p:nvPr>
        </p:nvSpPr>
        <p:spPr>
          <a:xfrm>
            <a:off x="1295400" y="3379788"/>
            <a:ext cx="7315200" cy="1089025"/>
          </a:xfrm>
        </p:spPr>
        <p:txBody>
          <a:bodyPr/>
          <a:lstStyle/>
          <a:p>
            <a:pPr eaLnBrk="1" hangingPunct="1"/>
            <a:r>
              <a:rPr lang="nb-NO" altLang="nb-NO" sz="4400">
                <a:latin typeface="Arial" panose="020B0604020202020204" pitchFamily="34" charset="0"/>
                <a:cs typeface="Arial" panose="020B0604020202020204" pitchFamily="34" charset="0"/>
              </a:rPr>
              <a:t>Lecture</a:t>
            </a:r>
            <a:r>
              <a:rPr lang="nb-NO" altLang="nb-NO" sz="3600">
                <a:latin typeface="Arial" panose="020B0604020202020204" pitchFamily="34" charset="0"/>
                <a:cs typeface="Arial" panose="020B0604020202020204" pitchFamily="34" charset="0"/>
              </a:rPr>
              <a:t> 7 Highlights</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Picture 4" descr="webstFig 13_23 crop">
            <a:extLst>
              <a:ext uri="{FF2B5EF4-FFF2-40B4-BE49-F238E27FC236}">
                <a16:creationId xmlns:a16="http://schemas.microsoft.com/office/drawing/2014/main" id="{E18A5929-14FC-AD40-AF4F-A0C752F1942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893763" y="188913"/>
            <a:ext cx="4751387" cy="6480175"/>
          </a:xfrm>
          <a:noFill/>
        </p:spPr>
      </p:pic>
      <p:sp>
        <p:nvSpPr>
          <p:cNvPr id="110594" name="Rectangle 5">
            <a:extLst>
              <a:ext uri="{FF2B5EF4-FFF2-40B4-BE49-F238E27FC236}">
                <a16:creationId xmlns:a16="http://schemas.microsoft.com/office/drawing/2014/main" id="{80CF7D69-BC9C-B443-AC9A-022B5ABAB9ED}"/>
              </a:ext>
            </a:extLst>
          </p:cNvPr>
          <p:cNvSpPr>
            <a:spLocks noGrp="1" noChangeArrowheads="1"/>
          </p:cNvSpPr>
          <p:nvPr>
            <p:ph type="title"/>
          </p:nvPr>
        </p:nvSpPr>
        <p:spPr>
          <a:xfrm>
            <a:off x="5364163" y="620713"/>
            <a:ext cx="4191000" cy="1143000"/>
          </a:xfrm>
          <a:solidFill>
            <a:srgbClr val="FFFFFF"/>
          </a:solidFill>
        </p:spPr>
        <p:txBody>
          <a:bodyPr anchor="t"/>
          <a:lstStyle/>
          <a:p>
            <a:pPr eaLnBrk="1" hangingPunct="1"/>
            <a:r>
              <a:rPr lang="nb-NO" altLang="nb-NO" sz="4000">
                <a:ea typeface="ＭＳ Ｐゴシック" panose="020B0600070205080204" pitchFamily="34" charset="-128"/>
              </a:rPr>
              <a:t>Electrosurgery</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8" name="Picture 4" descr="figdia12">
            <a:extLst>
              <a:ext uri="{FF2B5EF4-FFF2-40B4-BE49-F238E27FC236}">
                <a16:creationId xmlns:a16="http://schemas.microsoft.com/office/drawing/2014/main" id="{27BACA07-4FC6-3144-AFF2-AB5083C6957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79388" y="692150"/>
            <a:ext cx="8785225" cy="59150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82949" name="Rectangle 5">
            <a:extLst>
              <a:ext uri="{FF2B5EF4-FFF2-40B4-BE49-F238E27FC236}">
                <a16:creationId xmlns:a16="http://schemas.microsoft.com/office/drawing/2014/main" id="{D0BD1EB7-FF80-4F48-895D-810C0590990D}"/>
              </a:ext>
            </a:extLst>
          </p:cNvPr>
          <p:cNvSpPr>
            <a:spLocks noGrp="1" noChangeArrowheads="1"/>
          </p:cNvSpPr>
          <p:nvPr>
            <p:ph type="title"/>
          </p:nvPr>
        </p:nvSpPr>
        <p:spPr>
          <a:xfrm>
            <a:off x="5127625" y="58738"/>
            <a:ext cx="8229600" cy="4905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nchor="t"/>
          <a:lstStyle/>
          <a:p>
            <a:pPr eaLnBrk="1" hangingPunct="1"/>
            <a:r>
              <a:rPr lang="nb-NO" altLang="nb-NO" sz="1400"/>
              <a:t>fra Grimnes&amp;Martinsen: </a:t>
            </a:r>
            <a:r>
              <a:rPr lang="ja-JP" altLang="nb-NO" sz="1400"/>
              <a:t>”</a:t>
            </a:r>
            <a:r>
              <a:rPr lang="nb-NO" altLang="ja-JP" sz="1400"/>
              <a:t>Kirurgisk diatermi</a:t>
            </a:r>
            <a:r>
              <a:rPr lang="ja-JP" altLang="nb-NO" sz="1400"/>
              <a:t>”</a:t>
            </a:r>
            <a:r>
              <a:rPr lang="nb-NO" altLang="ja-JP" sz="1400"/>
              <a:t> </a:t>
            </a:r>
            <a:endParaRPr lang="nb-NO" altLang="nb-NO" sz="140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A7299F48-A70B-F541-8302-6B8F2D4F4883}"/>
              </a:ext>
            </a:extLst>
          </p:cNvPr>
          <p:cNvSpPr>
            <a:spLocks noGrp="1"/>
          </p:cNvSpPr>
          <p:nvPr>
            <p:ph type="sldNum" sz="quarter" idx="4"/>
          </p:nvPr>
        </p:nvSpPr>
        <p:spPr>
          <a:xfrm>
            <a:off x="8763000" y="0"/>
            <a:ext cx="381000" cy="457200"/>
          </a:xfrm>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fld id="{1A64B4D9-06D5-1E4A-93D6-7298AF7002F6}" type="slidenum">
              <a:rPr lang="nb-NO" altLang="nb-NO" sz="800">
                <a:solidFill>
                  <a:srgbClr val="898989"/>
                </a:solidFill>
              </a:rPr>
              <a:pPr/>
              <a:t>127</a:t>
            </a:fld>
            <a:endParaRPr lang="nb-NO" altLang="nb-NO" sz="800">
              <a:solidFill>
                <a:srgbClr val="898989"/>
              </a:solidFill>
            </a:endParaRPr>
          </a:p>
        </p:txBody>
      </p:sp>
      <p:graphicFrame>
        <p:nvGraphicFramePr>
          <p:cNvPr id="114690" name="Object 2">
            <a:extLst>
              <a:ext uri="{FF2B5EF4-FFF2-40B4-BE49-F238E27FC236}">
                <a16:creationId xmlns:a16="http://schemas.microsoft.com/office/drawing/2014/main" id="{AD4F8D1B-D632-B243-A889-4B751499D9BC}"/>
              </a:ext>
            </a:extLst>
          </p:cNvPr>
          <p:cNvGraphicFramePr>
            <a:graphicFrameLocks noChangeAspect="1"/>
          </p:cNvGraphicFramePr>
          <p:nvPr/>
        </p:nvGraphicFramePr>
        <p:xfrm>
          <a:off x="936625" y="1708150"/>
          <a:ext cx="7535863" cy="2895600"/>
        </p:xfrm>
        <a:graphic>
          <a:graphicData uri="http://schemas.openxmlformats.org/presentationml/2006/ole">
            <mc:AlternateContent xmlns:mc="http://schemas.openxmlformats.org/markup-compatibility/2006">
              <mc:Choice xmlns:v="urn:schemas-microsoft-com:vml" Requires="v">
                <p:oleObj name="Designer 4.0 Drawing" r:id="rId3" imgW="12585700" imgH="4838700" progId="MgxDesigner">
                  <p:embed/>
                </p:oleObj>
              </mc:Choice>
              <mc:Fallback>
                <p:oleObj name="Designer 4.0 Drawing" r:id="rId3" imgW="12585700" imgH="4838700" progId="MgxDesigner">
                  <p:embed/>
                  <p:pic>
                    <p:nvPicPr>
                      <p:cNvPr id="114690" name="Object 2">
                        <a:extLst>
                          <a:ext uri="{FF2B5EF4-FFF2-40B4-BE49-F238E27FC236}">
                            <a16:creationId xmlns:a16="http://schemas.microsoft.com/office/drawing/2014/main" id="{AD4F8D1B-D632-B243-A889-4B751499D9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625" y="1708150"/>
                        <a:ext cx="7535863"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13315" name="Text Box 3">
            <a:extLst>
              <a:ext uri="{FF2B5EF4-FFF2-40B4-BE49-F238E27FC236}">
                <a16:creationId xmlns:a16="http://schemas.microsoft.com/office/drawing/2014/main" id="{22083345-79F7-024A-9D84-850D1E38D93F}"/>
              </a:ext>
            </a:extLst>
          </p:cNvPr>
          <p:cNvSpPr txBox="1">
            <a:spLocks noChangeArrowheads="1"/>
          </p:cNvSpPr>
          <p:nvPr/>
        </p:nvSpPr>
        <p:spPr bwMode="auto">
          <a:xfrm>
            <a:off x="3786188" y="-98425"/>
            <a:ext cx="2928937" cy="40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nb-NO" b="1" u="sng" dirty="0">
                <a:latin typeface="Arial" charset="0"/>
                <a:ea typeface="ヒラギノ角ゴ Pro W3" charset="0"/>
              </a:rPr>
              <a:t>Bipolar </a:t>
            </a:r>
            <a:r>
              <a:rPr lang="nb-NO" b="1" u="sng" dirty="0" err="1">
                <a:latin typeface="Arial" charset="0"/>
                <a:ea typeface="ヒラギノ角ゴ Pro W3" charset="0"/>
              </a:rPr>
              <a:t>electrosurgery</a:t>
            </a:r>
            <a:endParaRPr lang="nb-NO" b="1" u="sng" dirty="0">
              <a:latin typeface="Arial" charset="0"/>
              <a:ea typeface="ヒラギノ角ゴ Pro W3" charset="0"/>
            </a:endParaRPr>
          </a:p>
        </p:txBody>
      </p:sp>
      <p:sp>
        <p:nvSpPr>
          <p:cNvPr id="13316" name="Text Box 4">
            <a:extLst>
              <a:ext uri="{FF2B5EF4-FFF2-40B4-BE49-F238E27FC236}">
                <a16:creationId xmlns:a16="http://schemas.microsoft.com/office/drawing/2014/main" id="{801FECA9-C54E-CB42-9DAE-25C6018D7FBE}"/>
              </a:ext>
            </a:extLst>
          </p:cNvPr>
          <p:cNvSpPr txBox="1">
            <a:spLocks noChangeArrowheads="1"/>
          </p:cNvSpPr>
          <p:nvPr/>
        </p:nvSpPr>
        <p:spPr bwMode="auto">
          <a:xfrm>
            <a:off x="873125" y="698500"/>
            <a:ext cx="73723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nb-NO" sz="1800" u="sng">
                <a:solidFill>
                  <a:schemeClr val="bg2"/>
                </a:solidFill>
                <a:latin typeface="Arial" charset="0"/>
                <a:ea typeface="ヒラギノ角ゴ Pro W3" charset="0"/>
              </a:rPr>
              <a:t>14                                                      Grimnes &amp; Martinsen: Kirurgisk Diatermi</a:t>
            </a:r>
          </a:p>
        </p:txBody>
      </p:sp>
      <p:sp>
        <p:nvSpPr>
          <p:cNvPr id="13317" name="Text Box 5">
            <a:extLst>
              <a:ext uri="{FF2B5EF4-FFF2-40B4-BE49-F238E27FC236}">
                <a16:creationId xmlns:a16="http://schemas.microsoft.com/office/drawing/2014/main" id="{414AA76F-7C07-8040-A109-45BAF652E48B}"/>
              </a:ext>
            </a:extLst>
          </p:cNvPr>
          <p:cNvSpPr txBox="1">
            <a:spLocks noChangeArrowheads="1"/>
          </p:cNvSpPr>
          <p:nvPr/>
        </p:nvSpPr>
        <p:spPr bwMode="auto">
          <a:xfrm>
            <a:off x="2803525" y="5345113"/>
            <a:ext cx="4005263" cy="338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nb-NO" sz="1600" dirty="0">
                <a:latin typeface="Arial" charset="0"/>
                <a:ea typeface="ヒラギノ角ゴ Pro W3" charset="0"/>
              </a:rPr>
              <a:t>Fig 1.7  Bipolar mode. No </a:t>
            </a:r>
            <a:r>
              <a:rPr lang="nb-NO" sz="1600" dirty="0" err="1">
                <a:latin typeface="Arial" charset="0"/>
                <a:ea typeface="ヒラギノ角ゴ Pro W3" charset="0"/>
              </a:rPr>
              <a:t>return</a:t>
            </a:r>
            <a:r>
              <a:rPr lang="nb-NO" sz="1600" dirty="0">
                <a:latin typeface="Arial" charset="0"/>
                <a:ea typeface="ヒラギノ角ゴ Pro W3" charset="0"/>
              </a:rPr>
              <a:t> </a:t>
            </a:r>
            <a:r>
              <a:rPr lang="nb-NO" sz="1600" dirty="0" err="1">
                <a:latin typeface="Arial" charset="0"/>
                <a:ea typeface="ヒラギノ角ゴ Pro W3" charset="0"/>
              </a:rPr>
              <a:t>electrode</a:t>
            </a:r>
            <a:endParaRPr lang="nb-NO" dirty="0">
              <a:latin typeface="Arial" charset="0"/>
              <a:ea typeface="ヒラギノ角ゴ Pro W3" charset="0"/>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5">
            <a:extLst>
              <a:ext uri="{FF2B5EF4-FFF2-40B4-BE49-F238E27FC236}">
                <a16:creationId xmlns:a16="http://schemas.microsoft.com/office/drawing/2014/main" id="{322CB889-4809-9249-B6DE-C9E4F062CE41}"/>
              </a:ext>
            </a:extLst>
          </p:cNvPr>
          <p:cNvSpPr>
            <a:spLocks noGrp="1" noChangeArrowheads="1"/>
          </p:cNvSpPr>
          <p:nvPr>
            <p:ph type="title"/>
          </p:nvPr>
        </p:nvSpPr>
        <p:spPr>
          <a:solidFill>
            <a:srgbClr val="FFFFFF"/>
          </a:solidFill>
        </p:spPr>
        <p:txBody>
          <a:bodyPr anchor="t"/>
          <a:lstStyle/>
          <a:p>
            <a:r>
              <a:rPr lang="nb-NO" altLang="nb-NO" sz="2800"/>
              <a:t>Elektromagnetic flowmeter</a:t>
            </a:r>
          </a:p>
        </p:txBody>
      </p:sp>
      <p:pic>
        <p:nvPicPr>
          <p:cNvPr id="116738" name="Picture 4" descr="webstFig_8_3_crop">
            <a:extLst>
              <a:ext uri="{FF2B5EF4-FFF2-40B4-BE49-F238E27FC236}">
                <a16:creationId xmlns:a16="http://schemas.microsoft.com/office/drawing/2014/main" id="{FD827F31-B4CB-4847-8C8B-27FED4305B2B}"/>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0" y="868363"/>
            <a:ext cx="7931150" cy="5989637"/>
          </a:xfrm>
          <a:noFill/>
        </p:spPr>
      </p:pic>
      <p:graphicFrame>
        <p:nvGraphicFramePr>
          <p:cNvPr id="116739" name="Object 8">
            <a:extLst>
              <a:ext uri="{FF2B5EF4-FFF2-40B4-BE49-F238E27FC236}">
                <a16:creationId xmlns:a16="http://schemas.microsoft.com/office/drawing/2014/main" id="{F091E2D9-D350-9B45-977A-34CC5AEC94AA}"/>
              </a:ext>
            </a:extLst>
          </p:cNvPr>
          <p:cNvGraphicFramePr>
            <a:graphicFrameLocks noGrp="1" noChangeAspect="1"/>
          </p:cNvGraphicFramePr>
          <p:nvPr>
            <p:ph sz="half" idx="2"/>
          </p:nvPr>
        </p:nvGraphicFramePr>
        <p:xfrm>
          <a:off x="6372225" y="3284538"/>
          <a:ext cx="2530475" cy="844550"/>
        </p:xfrm>
        <a:graphic>
          <a:graphicData uri="http://schemas.openxmlformats.org/presentationml/2006/ole">
            <mc:AlternateContent xmlns:mc="http://schemas.openxmlformats.org/markup-compatibility/2006">
              <mc:Choice xmlns:v="urn:schemas-microsoft-com:vml" Requires="v">
                <p:oleObj name="Equation" r:id="rId4" imgW="533400" imgH="177800" progId="Equation.3">
                  <p:embed/>
                </p:oleObj>
              </mc:Choice>
              <mc:Fallback>
                <p:oleObj name="Equation" r:id="rId4" imgW="533400" imgH="177800" progId="Equation.3">
                  <p:embed/>
                  <p:pic>
                    <p:nvPicPr>
                      <p:cNvPr id="116739" name="Object 8">
                        <a:extLst>
                          <a:ext uri="{FF2B5EF4-FFF2-40B4-BE49-F238E27FC236}">
                            <a16:creationId xmlns:a16="http://schemas.microsoft.com/office/drawing/2014/main" id="{F091E2D9-D350-9B45-977A-34CC5AEC94AA}"/>
                          </a:ext>
                        </a:extLst>
                      </p:cNvPr>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2225" y="3284538"/>
                        <a:ext cx="2530475" cy="84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5" name="Picture 4" descr="webstFig_8_4_crop">
            <a:extLst>
              <a:ext uri="{FF2B5EF4-FFF2-40B4-BE49-F238E27FC236}">
                <a16:creationId xmlns:a16="http://schemas.microsoft.com/office/drawing/2014/main" id="{41C29490-E663-E945-8CC4-07A90C35189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28575"/>
            <a:ext cx="8820150" cy="6829425"/>
          </a:xfrm>
          <a:noFill/>
        </p:spPr>
      </p:pic>
      <p:sp>
        <p:nvSpPr>
          <p:cNvPr id="118786" name="Rectangle 5">
            <a:extLst>
              <a:ext uri="{FF2B5EF4-FFF2-40B4-BE49-F238E27FC236}">
                <a16:creationId xmlns:a16="http://schemas.microsoft.com/office/drawing/2014/main" id="{8FC351DF-28A0-0F49-9C05-18CE51D7AAFA}"/>
              </a:ext>
            </a:extLst>
          </p:cNvPr>
          <p:cNvSpPr>
            <a:spLocks noGrp="1" noChangeArrowheads="1"/>
          </p:cNvSpPr>
          <p:nvPr>
            <p:ph type="title"/>
          </p:nvPr>
        </p:nvSpPr>
        <p:spPr>
          <a:xfrm>
            <a:off x="6156325" y="0"/>
            <a:ext cx="2987675" cy="1143000"/>
          </a:xfrm>
          <a:solidFill>
            <a:srgbClr val="FFFFFF"/>
          </a:solidFill>
        </p:spPr>
        <p:txBody>
          <a:bodyPr anchor="t"/>
          <a:lstStyle/>
          <a:p>
            <a:r>
              <a:rPr lang="nb-NO" altLang="nb-NO"/>
              <a:t>Sensitivity of the electrodes</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3" name="Picture 4" descr="webstFig_8_5_crop">
            <a:extLst>
              <a:ext uri="{FF2B5EF4-FFF2-40B4-BE49-F238E27FC236}">
                <a16:creationId xmlns:a16="http://schemas.microsoft.com/office/drawing/2014/main" id="{93CDC520-D6BB-C849-8780-6E363C45A21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0"/>
            <a:ext cx="5880100" cy="6858000"/>
          </a:xfrm>
          <a:noFill/>
        </p:spPr>
      </p:pic>
      <p:sp>
        <p:nvSpPr>
          <p:cNvPr id="9223" name="Text Box 7">
            <a:extLst>
              <a:ext uri="{FF2B5EF4-FFF2-40B4-BE49-F238E27FC236}">
                <a16:creationId xmlns:a16="http://schemas.microsoft.com/office/drawing/2014/main" id="{1A02B475-CA24-1B44-B02E-B7B5B9857BFD}"/>
              </a:ext>
            </a:extLst>
          </p:cNvPr>
          <p:cNvSpPr txBox="1">
            <a:spLocks noChangeArrowheads="1"/>
          </p:cNvSpPr>
          <p:nvPr/>
        </p:nvSpPr>
        <p:spPr bwMode="auto">
          <a:xfrm>
            <a:off x="5364163" y="476250"/>
            <a:ext cx="3551237" cy="1739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defRPr/>
            </a:pPr>
            <a:r>
              <a:rPr lang="nb-NO" sz="3600">
                <a:latin typeface="Arial" charset="0"/>
                <a:ea typeface="ヒラギノ角ゴ Pro W3" charset="0"/>
              </a:rPr>
              <a:t>Electromagnetic flowmeter waveforms</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5">
            <a:extLst>
              <a:ext uri="{FF2B5EF4-FFF2-40B4-BE49-F238E27FC236}">
                <a16:creationId xmlns:a16="http://schemas.microsoft.com/office/drawing/2014/main" id="{D730041D-B399-8A46-AA13-8AF3CB995B97}"/>
              </a:ext>
            </a:extLst>
          </p:cNvPr>
          <p:cNvSpPr>
            <a:spLocks noGrp="1" noChangeArrowheads="1"/>
          </p:cNvSpPr>
          <p:nvPr>
            <p:ph type="title"/>
          </p:nvPr>
        </p:nvSpPr>
        <p:spPr>
          <a:xfrm>
            <a:off x="457200" y="274638"/>
            <a:ext cx="8229600" cy="850900"/>
          </a:xfrm>
          <a:solidFill>
            <a:srgbClr val="FFFFFF"/>
          </a:solidFill>
        </p:spPr>
        <p:txBody>
          <a:bodyPr anchor="t"/>
          <a:lstStyle/>
          <a:p>
            <a:r>
              <a:rPr lang="nb-NO" altLang="nb-NO"/>
              <a:t>Quadrature-suppression flowm.</a:t>
            </a:r>
          </a:p>
        </p:txBody>
      </p:sp>
      <p:pic>
        <p:nvPicPr>
          <p:cNvPr id="122882" name="Picture 4" descr="webstFig_8_6_crop">
            <a:extLst>
              <a:ext uri="{FF2B5EF4-FFF2-40B4-BE49-F238E27FC236}">
                <a16:creationId xmlns:a16="http://schemas.microsoft.com/office/drawing/2014/main" id="{D6A10044-B6BE-3B42-9217-52F5DAA6BF1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052513"/>
            <a:ext cx="9144000" cy="5240337"/>
          </a:xfrm>
          <a:noFill/>
        </p:spPr>
      </p:pic>
      <p:sp>
        <p:nvSpPr>
          <p:cNvPr id="11271" name="Rectangle 7">
            <a:extLst>
              <a:ext uri="{FF2B5EF4-FFF2-40B4-BE49-F238E27FC236}">
                <a16:creationId xmlns:a16="http://schemas.microsoft.com/office/drawing/2014/main" id="{F18D983D-FB0F-CF4B-BDC3-C3A62DAA6D23}"/>
              </a:ext>
            </a:extLst>
          </p:cNvPr>
          <p:cNvSpPr>
            <a:spLocks noChangeArrowheads="1"/>
          </p:cNvSpPr>
          <p:nvPr/>
        </p:nvSpPr>
        <p:spPr bwMode="auto">
          <a:xfrm>
            <a:off x="9496425" y="3675063"/>
            <a:ext cx="1841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endParaRPr lang="en-GB">
              <a:latin typeface="Arial" charset="0"/>
              <a:ea typeface="ヒラギノ角ゴ Pro W3" charset="0"/>
            </a:endParaRPr>
          </a:p>
        </p:txBody>
      </p:sp>
      <p:sp>
        <p:nvSpPr>
          <p:cNvPr id="2" name="Smultring 1">
            <a:extLst>
              <a:ext uri="{FF2B5EF4-FFF2-40B4-BE49-F238E27FC236}">
                <a16:creationId xmlns:a16="http://schemas.microsoft.com/office/drawing/2014/main" id="{E1F82A97-9779-FF00-0F49-53AD4471B0BE}"/>
              </a:ext>
            </a:extLst>
          </p:cNvPr>
          <p:cNvSpPr/>
          <p:nvPr/>
        </p:nvSpPr>
        <p:spPr bwMode="auto">
          <a:xfrm>
            <a:off x="6084168" y="2528900"/>
            <a:ext cx="1728192" cy="1800200"/>
          </a:xfrm>
          <a:prstGeom prst="donut">
            <a:avLst>
              <a:gd name="adj" fmla="val 7673"/>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25B08B-2F3F-21F3-CFBC-5ED9EFA19001}"/>
              </a:ext>
            </a:extLst>
          </p:cNvPr>
          <p:cNvSpPr>
            <a:spLocks noGrp="1"/>
          </p:cNvSpPr>
          <p:nvPr>
            <p:ph type="title"/>
          </p:nvPr>
        </p:nvSpPr>
        <p:spPr/>
        <p:txBody>
          <a:bodyPr/>
          <a:lstStyle/>
          <a:p>
            <a:r>
              <a:rPr lang="nb-NO" dirty="0" err="1"/>
              <a:t>What</a:t>
            </a:r>
            <a:r>
              <a:rPr lang="nb-NO" dirty="0"/>
              <a:t> is </a:t>
            </a:r>
            <a:r>
              <a:rPr lang="nb-NO" dirty="0" err="1"/>
              <a:t>the</a:t>
            </a:r>
            <a:r>
              <a:rPr lang="nb-NO" dirty="0"/>
              <a:t> </a:t>
            </a:r>
            <a:r>
              <a:rPr lang="nb-NO" dirty="0" err="1"/>
              <a:t>magic</a:t>
            </a:r>
            <a:r>
              <a:rPr lang="nb-NO" dirty="0"/>
              <a:t> </a:t>
            </a:r>
            <a:r>
              <a:rPr lang="nb-NO" dirty="0" err="1"/>
              <a:t>with</a:t>
            </a:r>
            <a:r>
              <a:rPr lang="nb-NO" dirty="0"/>
              <a:t> </a:t>
            </a:r>
            <a:r>
              <a:rPr lang="nb-NO" dirty="0" err="1"/>
              <a:t>the</a:t>
            </a:r>
            <a:r>
              <a:rPr lang="nb-NO" dirty="0"/>
              <a:t> </a:t>
            </a:r>
            <a:r>
              <a:rPr lang="nb-NO" dirty="0" err="1"/>
              <a:t>quadrature</a:t>
            </a:r>
            <a:r>
              <a:rPr lang="nb-NO" dirty="0"/>
              <a:t> demodulator?</a:t>
            </a:r>
          </a:p>
        </p:txBody>
      </p:sp>
      <p:sp>
        <p:nvSpPr>
          <p:cNvPr id="3" name="Plassholder for innhold 2">
            <a:extLst>
              <a:ext uri="{FF2B5EF4-FFF2-40B4-BE49-F238E27FC236}">
                <a16:creationId xmlns:a16="http://schemas.microsoft.com/office/drawing/2014/main" id="{A517180F-FB06-6840-213B-779DCA9E47DB}"/>
              </a:ext>
            </a:extLst>
          </p:cNvPr>
          <p:cNvSpPr>
            <a:spLocks noGrp="1"/>
          </p:cNvSpPr>
          <p:nvPr>
            <p:ph idx="1"/>
          </p:nvPr>
        </p:nvSpPr>
        <p:spPr/>
        <p:txBody>
          <a:bodyPr/>
          <a:lstStyle/>
          <a:p>
            <a:pPr>
              <a:buFontTx/>
              <a:buChar char="-"/>
            </a:pPr>
            <a:r>
              <a:rPr lang="nb-NO" sz="1800" dirty="0"/>
              <a:t>Think </a:t>
            </a:r>
            <a:r>
              <a:rPr lang="nb-NO" sz="1800" dirty="0" err="1"/>
              <a:t>about</a:t>
            </a:r>
            <a:r>
              <a:rPr lang="nb-NO" sz="1800" dirty="0"/>
              <a:t> a TV or radio signal, </a:t>
            </a:r>
            <a:r>
              <a:rPr lang="nb-NO" sz="1800" dirty="0" err="1"/>
              <a:t>you</a:t>
            </a:r>
            <a:r>
              <a:rPr lang="nb-NO" sz="1800" dirty="0"/>
              <a:t> </a:t>
            </a:r>
            <a:r>
              <a:rPr lang="nb-NO" sz="1800" dirty="0" err="1"/>
              <a:t>need</a:t>
            </a:r>
            <a:r>
              <a:rPr lang="nb-NO" sz="1800" dirty="0"/>
              <a:t> to </a:t>
            </a:r>
            <a:r>
              <a:rPr lang="nb-NO" sz="1800" dirty="0" err="1"/>
              <a:t>extract</a:t>
            </a:r>
            <a:r>
              <a:rPr lang="nb-NO" sz="1800" dirty="0"/>
              <a:t> </a:t>
            </a:r>
            <a:r>
              <a:rPr lang="nb-NO" sz="1800" dirty="0" err="1"/>
              <a:t>the</a:t>
            </a:r>
            <a:r>
              <a:rPr lang="nb-NO" sz="1800" dirty="0"/>
              <a:t> </a:t>
            </a:r>
            <a:r>
              <a:rPr lang="nb-NO" sz="1800" dirty="0" err="1"/>
              <a:t>information</a:t>
            </a:r>
            <a:r>
              <a:rPr lang="nb-NO" sz="1800" dirty="0"/>
              <a:t> from </a:t>
            </a:r>
            <a:r>
              <a:rPr lang="nb-NO" sz="1800" dirty="0" err="1"/>
              <a:t>the</a:t>
            </a:r>
            <a:r>
              <a:rPr lang="nb-NO" sz="1800" dirty="0"/>
              <a:t> </a:t>
            </a:r>
            <a:r>
              <a:rPr lang="nb-NO" sz="1800" dirty="0" err="1"/>
              <a:t>carrier</a:t>
            </a:r>
            <a:r>
              <a:rPr lang="nb-NO" sz="1800" dirty="0"/>
              <a:t> </a:t>
            </a:r>
            <a:r>
              <a:rPr lang="nb-NO" sz="1800" dirty="0" err="1"/>
              <a:t>wave</a:t>
            </a:r>
            <a:r>
              <a:rPr lang="nb-NO" sz="1800" dirty="0"/>
              <a:t> to </a:t>
            </a:r>
            <a:r>
              <a:rPr lang="nb-NO" sz="1800" dirty="0" err="1"/>
              <a:t>produce</a:t>
            </a:r>
            <a:r>
              <a:rPr lang="nb-NO" sz="1800" dirty="0"/>
              <a:t> </a:t>
            </a:r>
            <a:r>
              <a:rPr lang="nb-NO" sz="1800" dirty="0" err="1"/>
              <a:t>the</a:t>
            </a:r>
            <a:r>
              <a:rPr lang="nb-NO" sz="1800" dirty="0"/>
              <a:t> original TV/radio signal</a:t>
            </a:r>
          </a:p>
          <a:p>
            <a:pPr>
              <a:buFontTx/>
              <a:buChar char="-"/>
            </a:pPr>
            <a:r>
              <a:rPr lang="nb-NO" sz="1800" dirty="0"/>
              <a:t>The simplest demodulator is a </a:t>
            </a:r>
            <a:r>
              <a:rPr lang="nb-NO" sz="1800" dirty="0" err="1"/>
              <a:t>high</a:t>
            </a:r>
            <a:r>
              <a:rPr lang="nb-NO" sz="1800" dirty="0"/>
              <a:t>-pass filter</a:t>
            </a:r>
          </a:p>
          <a:p>
            <a:pPr>
              <a:buFontTx/>
              <a:buChar char="-"/>
            </a:pPr>
            <a:r>
              <a:rPr lang="nb-NO" sz="1800" dirty="0" err="1"/>
              <a:t>Converting</a:t>
            </a:r>
            <a:r>
              <a:rPr lang="nb-NO" sz="1800" dirty="0"/>
              <a:t> a signal from a </a:t>
            </a:r>
            <a:r>
              <a:rPr lang="nb-NO" sz="1800" dirty="0" err="1"/>
              <a:t>frequency</a:t>
            </a:r>
            <a:r>
              <a:rPr lang="nb-NO" sz="1800" dirty="0"/>
              <a:t> to a </a:t>
            </a:r>
            <a:r>
              <a:rPr lang="nb-NO" sz="1800" dirty="0" err="1"/>
              <a:t>voltage</a:t>
            </a:r>
            <a:endParaRPr lang="nb-NO" sz="1800" dirty="0"/>
          </a:p>
          <a:p>
            <a:pPr>
              <a:buFontTx/>
              <a:buChar char="-"/>
            </a:pPr>
            <a:r>
              <a:rPr lang="nb-NO" sz="1800" dirty="0"/>
              <a:t>The RF signal is </a:t>
            </a:r>
            <a:r>
              <a:rPr lang="nb-NO" sz="1800" dirty="0" err="1"/>
              <a:t>multiplied</a:t>
            </a:r>
            <a:r>
              <a:rPr lang="nb-NO" sz="1800" dirty="0"/>
              <a:t> </a:t>
            </a:r>
            <a:r>
              <a:rPr lang="nb-NO" sz="1800" dirty="0" err="1"/>
              <a:t>with</a:t>
            </a:r>
            <a:r>
              <a:rPr lang="nb-NO" sz="1800" dirty="0"/>
              <a:t> </a:t>
            </a:r>
            <a:r>
              <a:rPr lang="nb-NO" sz="1800" dirty="0" err="1"/>
              <a:t>the</a:t>
            </a:r>
            <a:r>
              <a:rPr lang="nb-NO" sz="1800" dirty="0"/>
              <a:t> </a:t>
            </a:r>
            <a:r>
              <a:rPr lang="nb-NO" sz="1800" dirty="0" err="1"/>
              <a:t>local</a:t>
            </a:r>
            <a:r>
              <a:rPr lang="nb-NO" sz="1800" dirty="0"/>
              <a:t> oscillator and </a:t>
            </a:r>
            <a:r>
              <a:rPr lang="nb-NO" sz="1800" dirty="0" err="1"/>
              <a:t>the</a:t>
            </a:r>
            <a:r>
              <a:rPr lang="nb-NO" sz="1800" dirty="0"/>
              <a:t> 90 </a:t>
            </a:r>
            <a:r>
              <a:rPr lang="nb-NO" sz="1800" dirty="0" err="1"/>
              <a:t>degrees</a:t>
            </a:r>
            <a:r>
              <a:rPr lang="nb-NO" sz="1800" dirty="0"/>
              <a:t> </a:t>
            </a:r>
            <a:r>
              <a:rPr lang="nb-NO" sz="1800" dirty="0" err="1"/>
              <a:t>shifted</a:t>
            </a:r>
            <a:r>
              <a:rPr lang="nb-NO" sz="1800" dirty="0"/>
              <a:t> signal</a:t>
            </a:r>
          </a:p>
          <a:p>
            <a:pPr>
              <a:buFontTx/>
              <a:buChar char="-"/>
            </a:pPr>
            <a:endParaRPr lang="nb-NO" sz="1800" dirty="0"/>
          </a:p>
          <a:p>
            <a:pPr>
              <a:buFontTx/>
              <a:buChar char="-"/>
            </a:pPr>
            <a:endParaRPr lang="nb-NO" sz="1800" dirty="0"/>
          </a:p>
        </p:txBody>
      </p:sp>
      <p:pic>
        <p:nvPicPr>
          <p:cNvPr id="1026" name="Picture 2">
            <a:extLst>
              <a:ext uri="{FF2B5EF4-FFF2-40B4-BE49-F238E27FC236}">
                <a16:creationId xmlns:a16="http://schemas.microsoft.com/office/drawing/2014/main" id="{501B31E8-7457-BDC3-64C1-04A56610C6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6880" y="3761668"/>
            <a:ext cx="3089920" cy="2404988"/>
          </a:xfrm>
          <a:prstGeom prst="rect">
            <a:avLst/>
          </a:prstGeom>
          <a:noFill/>
          <a:extLst>
            <a:ext uri="{909E8E84-426E-40DD-AFC4-6F175D3DCCD1}">
              <a14:hiddenFill xmlns:a14="http://schemas.microsoft.com/office/drawing/2010/main">
                <a:solidFill>
                  <a:srgbClr val="FFFFFF"/>
                </a:solidFill>
              </a14:hiddenFill>
            </a:ext>
          </a:extLst>
        </p:spPr>
      </p:pic>
      <p:sp>
        <p:nvSpPr>
          <p:cNvPr id="4" name="TekstSylinder 3">
            <a:extLst>
              <a:ext uri="{FF2B5EF4-FFF2-40B4-BE49-F238E27FC236}">
                <a16:creationId xmlns:a16="http://schemas.microsoft.com/office/drawing/2014/main" id="{99CE5A53-DC78-C1D5-EF07-DA8C7C97D04F}"/>
              </a:ext>
            </a:extLst>
          </p:cNvPr>
          <p:cNvSpPr txBox="1"/>
          <p:nvPr/>
        </p:nvSpPr>
        <p:spPr>
          <a:xfrm>
            <a:off x="4572000" y="6082141"/>
            <a:ext cx="4347882" cy="600164"/>
          </a:xfrm>
          <a:prstGeom prst="rect">
            <a:avLst/>
          </a:prstGeom>
          <a:noFill/>
        </p:spPr>
        <p:txBody>
          <a:bodyPr wrap="square" rtlCol="0">
            <a:spAutoFit/>
          </a:bodyPr>
          <a:lstStyle/>
          <a:p>
            <a:r>
              <a:rPr lang="nb-NO" sz="1100" dirty="0" err="1"/>
              <a:t>https</a:t>
            </a:r>
            <a:r>
              <a:rPr lang="nb-NO" sz="1100" dirty="0"/>
              <a:t>://</a:t>
            </a:r>
            <a:r>
              <a:rPr lang="nb-NO" sz="1100" dirty="0" err="1"/>
              <a:t>www.allaboutcircuits.com</a:t>
            </a:r>
            <a:r>
              <a:rPr lang="nb-NO" sz="1100" dirty="0"/>
              <a:t>/</a:t>
            </a:r>
            <a:r>
              <a:rPr lang="nb-NO" sz="1100" dirty="0" err="1"/>
              <a:t>textbook</a:t>
            </a:r>
            <a:r>
              <a:rPr lang="nb-NO" sz="1100" dirty="0"/>
              <a:t>/radio-</a:t>
            </a:r>
            <a:r>
              <a:rPr lang="nb-NO" sz="1100" dirty="0" err="1"/>
              <a:t>frequency</a:t>
            </a:r>
            <a:r>
              <a:rPr lang="nb-NO" sz="1100" dirty="0"/>
              <a:t>-</a:t>
            </a:r>
            <a:r>
              <a:rPr lang="nb-NO" sz="1100" dirty="0" err="1"/>
              <a:t>analysis</a:t>
            </a:r>
            <a:r>
              <a:rPr lang="nb-NO" sz="1100" dirty="0"/>
              <a:t>-design/radio-</a:t>
            </a:r>
            <a:r>
              <a:rPr lang="nb-NO" sz="1100" dirty="0" err="1"/>
              <a:t>frequency</a:t>
            </a:r>
            <a:r>
              <a:rPr lang="nb-NO" sz="1100" dirty="0"/>
              <a:t>-</a:t>
            </a:r>
            <a:r>
              <a:rPr lang="nb-NO" sz="1100" dirty="0" err="1"/>
              <a:t>demodulation</a:t>
            </a:r>
            <a:r>
              <a:rPr lang="nb-NO" sz="1100" dirty="0"/>
              <a:t>/</a:t>
            </a:r>
            <a:r>
              <a:rPr lang="nb-NO" sz="1100" dirty="0" err="1"/>
              <a:t>understanding-quadrature-demodulation</a:t>
            </a:r>
            <a:r>
              <a:rPr lang="nb-NO" sz="1100" dirty="0"/>
              <a:t>/</a:t>
            </a:r>
          </a:p>
        </p:txBody>
      </p:sp>
      <p:sp>
        <p:nvSpPr>
          <p:cNvPr id="5" name="Plassholder for innhold 2">
            <a:extLst>
              <a:ext uri="{FF2B5EF4-FFF2-40B4-BE49-F238E27FC236}">
                <a16:creationId xmlns:a16="http://schemas.microsoft.com/office/drawing/2014/main" id="{39BF4299-8D12-E4CE-77E8-CD89CEEC5184}"/>
              </a:ext>
            </a:extLst>
          </p:cNvPr>
          <p:cNvSpPr txBox="1">
            <a:spLocks/>
          </p:cNvSpPr>
          <p:nvPr/>
        </p:nvSpPr>
        <p:spPr bwMode="auto">
          <a:xfrm>
            <a:off x="965412" y="3861048"/>
            <a:ext cx="3848100"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a:lstStyle>
          <a:p>
            <a:pPr>
              <a:buFontTx/>
              <a:buChar char="-"/>
            </a:pPr>
            <a:r>
              <a:rPr lang="nb-NO" sz="1800" kern="0" dirty="0"/>
              <a:t>The </a:t>
            </a:r>
            <a:r>
              <a:rPr lang="nb-NO" sz="1800" kern="0" dirty="0" err="1"/>
              <a:t>low</a:t>
            </a:r>
            <a:r>
              <a:rPr lang="nb-NO" sz="1800" kern="0" dirty="0"/>
              <a:t>-pass filter is </a:t>
            </a:r>
            <a:r>
              <a:rPr lang="nb-NO" sz="1800" kern="0" dirty="0" err="1"/>
              <a:t>needed</a:t>
            </a:r>
            <a:r>
              <a:rPr lang="nb-NO" sz="1800" kern="0" dirty="0"/>
              <a:t> to </a:t>
            </a:r>
            <a:r>
              <a:rPr lang="nb-NO" sz="1800" kern="0" dirty="0" err="1"/>
              <a:t>suppress</a:t>
            </a:r>
            <a:r>
              <a:rPr lang="nb-NO" sz="1800" kern="0" dirty="0"/>
              <a:t> </a:t>
            </a:r>
            <a:r>
              <a:rPr lang="nb-NO" sz="1800" kern="0" dirty="0" err="1"/>
              <a:t>the</a:t>
            </a:r>
            <a:r>
              <a:rPr lang="nb-NO" sz="1800" kern="0" dirty="0"/>
              <a:t> </a:t>
            </a:r>
            <a:r>
              <a:rPr lang="nb-NO" sz="1800" kern="0" dirty="0" err="1"/>
              <a:t>high-frequency</a:t>
            </a:r>
            <a:r>
              <a:rPr lang="nb-NO" sz="1800" kern="0" dirty="0"/>
              <a:t> </a:t>
            </a:r>
            <a:r>
              <a:rPr lang="nb-NO" sz="1800" kern="0" dirty="0" err="1"/>
              <a:t>content</a:t>
            </a:r>
            <a:r>
              <a:rPr lang="nb-NO" sz="1800" kern="0" dirty="0"/>
              <a:t> </a:t>
            </a:r>
            <a:r>
              <a:rPr lang="nb-NO" sz="1800" kern="0" dirty="0" err="1"/>
              <a:t>associated</a:t>
            </a:r>
            <a:r>
              <a:rPr lang="nb-NO" sz="1800" kern="0" dirty="0"/>
              <a:t> </a:t>
            </a:r>
            <a:r>
              <a:rPr lang="nb-NO" sz="1800" kern="0" dirty="0" err="1"/>
              <a:t>with</a:t>
            </a:r>
            <a:r>
              <a:rPr lang="nb-NO" sz="1800" kern="0" dirty="0"/>
              <a:t> </a:t>
            </a:r>
            <a:r>
              <a:rPr lang="nb-NO" sz="1800" kern="0" dirty="0" err="1"/>
              <a:t>the</a:t>
            </a:r>
            <a:r>
              <a:rPr lang="nb-NO" sz="1800" kern="0" dirty="0"/>
              <a:t> </a:t>
            </a:r>
            <a:r>
              <a:rPr lang="nb-NO" sz="1800" kern="0" dirty="0" err="1"/>
              <a:t>spectrum</a:t>
            </a:r>
            <a:r>
              <a:rPr lang="nb-NO" sz="1800" kern="0" dirty="0"/>
              <a:t>  </a:t>
            </a:r>
            <a:r>
              <a:rPr lang="nb-NO" sz="1800" kern="0" dirty="0" err="1"/>
              <a:t>centered</a:t>
            </a:r>
            <a:r>
              <a:rPr lang="nb-NO" sz="1800" kern="0" dirty="0"/>
              <a:t> </a:t>
            </a:r>
            <a:r>
              <a:rPr lang="nb-NO" sz="1800" kern="0" dirty="0" err="1"/>
              <a:t>around</a:t>
            </a:r>
            <a:r>
              <a:rPr lang="nb-NO" sz="1800" kern="0" dirty="0"/>
              <a:t> 2fc (</a:t>
            </a:r>
            <a:r>
              <a:rPr lang="nb-NO" sz="1800" kern="0" dirty="0" err="1"/>
              <a:t>carrier</a:t>
            </a:r>
            <a:r>
              <a:rPr lang="nb-NO" sz="1800" kern="0" dirty="0"/>
              <a:t> </a:t>
            </a:r>
            <a:r>
              <a:rPr lang="nb-NO" sz="1800" kern="0" dirty="0" err="1"/>
              <a:t>frequency</a:t>
            </a:r>
            <a:r>
              <a:rPr lang="nb-NO" sz="1800" kern="0" dirty="0"/>
              <a:t>)</a:t>
            </a:r>
          </a:p>
          <a:p>
            <a:pPr>
              <a:buFontTx/>
              <a:buChar char="-"/>
            </a:pPr>
            <a:endParaRPr lang="nb-NO" sz="1800" kern="0" dirty="0"/>
          </a:p>
          <a:p>
            <a:pPr>
              <a:buFontTx/>
              <a:buChar char="-"/>
            </a:pPr>
            <a:endParaRPr lang="nb-NO" sz="1800" kern="0" dirty="0"/>
          </a:p>
        </p:txBody>
      </p:sp>
    </p:spTree>
    <p:extLst>
      <p:ext uri="{BB962C8B-B14F-4D97-AF65-F5344CB8AC3E}">
        <p14:creationId xmlns:p14="http://schemas.microsoft.com/office/powerpoint/2010/main" val="381330262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a:extLst>
              <a:ext uri="{FF2B5EF4-FFF2-40B4-BE49-F238E27FC236}">
                <a16:creationId xmlns:a16="http://schemas.microsoft.com/office/drawing/2014/main" id="{32A3D7E9-D7F7-F049-AEEA-F7CA003FCA82}"/>
              </a:ext>
            </a:extLst>
          </p:cNvPr>
          <p:cNvSpPr>
            <a:spLocks noGrp="1"/>
          </p:cNvSpPr>
          <p:nvPr>
            <p:ph type="title"/>
          </p:nvPr>
        </p:nvSpPr>
        <p:spPr>
          <a:xfrm>
            <a:off x="971550" y="260350"/>
            <a:ext cx="7696200" cy="1143000"/>
          </a:xfrm>
        </p:spPr>
        <p:txBody>
          <a:bodyPr/>
          <a:lstStyle/>
          <a:p>
            <a:r>
              <a:rPr lang="en-GB" altLang="nb-NO"/>
              <a:t>Cell saver</a:t>
            </a:r>
          </a:p>
        </p:txBody>
      </p:sp>
      <p:sp>
        <p:nvSpPr>
          <p:cNvPr id="124930" name="Freeform 5">
            <a:extLst>
              <a:ext uri="{FF2B5EF4-FFF2-40B4-BE49-F238E27FC236}">
                <a16:creationId xmlns:a16="http://schemas.microsoft.com/office/drawing/2014/main" id="{F3F9466D-AAFA-3948-B2ED-6D164834A136}"/>
              </a:ext>
            </a:extLst>
          </p:cNvPr>
          <p:cNvSpPr>
            <a:spLocks/>
          </p:cNvSpPr>
          <p:nvPr/>
        </p:nvSpPr>
        <p:spPr bwMode="auto">
          <a:xfrm>
            <a:off x="3779838" y="2420938"/>
            <a:ext cx="1179512" cy="2792412"/>
          </a:xfrm>
          <a:custGeom>
            <a:avLst/>
            <a:gdLst>
              <a:gd name="T0" fmla="*/ 2147483647 w 743"/>
              <a:gd name="T1" fmla="*/ 2147483647 h 1759"/>
              <a:gd name="T2" fmla="*/ 2147483647 w 743"/>
              <a:gd name="T3" fmla="*/ 2147483647 h 1759"/>
              <a:gd name="T4" fmla="*/ 2147483647 w 743"/>
              <a:gd name="T5" fmla="*/ 2147483647 h 1759"/>
              <a:gd name="T6" fmla="*/ 2147483647 w 743"/>
              <a:gd name="T7" fmla="*/ 2147483647 h 1759"/>
              <a:gd name="T8" fmla="*/ 2147483647 w 743"/>
              <a:gd name="T9" fmla="*/ 2147483647 h 1759"/>
              <a:gd name="T10" fmla="*/ 2147483647 w 743"/>
              <a:gd name="T11" fmla="*/ 2147483647 h 1759"/>
              <a:gd name="T12" fmla="*/ 2147483647 w 743"/>
              <a:gd name="T13" fmla="*/ 2147483647 h 1759"/>
              <a:gd name="T14" fmla="*/ 2147483647 w 743"/>
              <a:gd name="T15" fmla="*/ 2147483647 h 1759"/>
              <a:gd name="T16" fmla="*/ 2147483647 w 743"/>
              <a:gd name="T17" fmla="*/ 2147483647 h 1759"/>
              <a:gd name="T18" fmla="*/ 2147483647 w 743"/>
              <a:gd name="T19" fmla="*/ 2147483647 h 1759"/>
              <a:gd name="T20" fmla="*/ 2147483647 w 743"/>
              <a:gd name="T21" fmla="*/ 2147483647 h 1759"/>
              <a:gd name="T22" fmla="*/ 2147483647 w 743"/>
              <a:gd name="T23" fmla="*/ 2147483647 h 1759"/>
              <a:gd name="T24" fmla="*/ 2147483647 w 743"/>
              <a:gd name="T25" fmla="*/ 2147483647 h 1759"/>
              <a:gd name="T26" fmla="*/ 2147483647 w 743"/>
              <a:gd name="T27" fmla="*/ 2147483647 h 1759"/>
              <a:gd name="T28" fmla="*/ 2147483647 w 743"/>
              <a:gd name="T29" fmla="*/ 2147483647 h 1759"/>
              <a:gd name="T30" fmla="*/ 2147483647 w 743"/>
              <a:gd name="T31" fmla="*/ 2147483647 h 1759"/>
              <a:gd name="T32" fmla="*/ 2147483647 w 743"/>
              <a:gd name="T33" fmla="*/ 2147483647 h 1759"/>
              <a:gd name="T34" fmla="*/ 2147483647 w 743"/>
              <a:gd name="T35" fmla="*/ 2147483647 h 1759"/>
              <a:gd name="T36" fmla="*/ 2147483647 w 743"/>
              <a:gd name="T37" fmla="*/ 2147483647 h 1759"/>
              <a:gd name="T38" fmla="*/ 2147483647 w 743"/>
              <a:gd name="T39" fmla="*/ 2147483647 h 1759"/>
              <a:gd name="T40" fmla="*/ 2147483647 w 743"/>
              <a:gd name="T41" fmla="*/ 2147483647 h 1759"/>
              <a:gd name="T42" fmla="*/ 2147483647 w 743"/>
              <a:gd name="T43" fmla="*/ 2147483647 h 1759"/>
              <a:gd name="T44" fmla="*/ 2147483647 w 743"/>
              <a:gd name="T45" fmla="*/ 2147483647 h 1759"/>
              <a:gd name="T46" fmla="*/ 2147483647 w 743"/>
              <a:gd name="T47" fmla="*/ 0 h 1759"/>
              <a:gd name="T48" fmla="*/ 2147483647 w 743"/>
              <a:gd name="T49" fmla="*/ 2147483647 h 1759"/>
              <a:gd name="T50" fmla="*/ 2147483647 w 743"/>
              <a:gd name="T51" fmla="*/ 2147483647 h 1759"/>
              <a:gd name="T52" fmla="*/ 2147483647 w 743"/>
              <a:gd name="T53" fmla="*/ 2147483647 h 1759"/>
              <a:gd name="T54" fmla="*/ 2147483647 w 743"/>
              <a:gd name="T55" fmla="*/ 2147483647 h 1759"/>
              <a:gd name="T56" fmla="*/ 2147483647 w 743"/>
              <a:gd name="T57" fmla="*/ 2147483647 h 1759"/>
              <a:gd name="T58" fmla="*/ 2147483647 w 743"/>
              <a:gd name="T59" fmla="*/ 2147483647 h 1759"/>
              <a:gd name="T60" fmla="*/ 2147483647 w 743"/>
              <a:gd name="T61" fmla="*/ 2147483647 h 1759"/>
              <a:gd name="T62" fmla="*/ 0 w 743"/>
              <a:gd name="T63" fmla="*/ 2147483647 h 1759"/>
              <a:gd name="T64" fmla="*/ 2147483647 w 743"/>
              <a:gd name="T65" fmla="*/ 2147483647 h 1759"/>
              <a:gd name="T66" fmla="*/ 2147483647 w 743"/>
              <a:gd name="T67" fmla="*/ 2147483647 h 1759"/>
              <a:gd name="T68" fmla="*/ 2147483647 w 743"/>
              <a:gd name="T69" fmla="*/ 2147483647 h 1759"/>
              <a:gd name="T70" fmla="*/ 2147483647 w 743"/>
              <a:gd name="T71" fmla="*/ 2147483647 h 1759"/>
              <a:gd name="T72" fmla="*/ 2147483647 w 743"/>
              <a:gd name="T73" fmla="*/ 2147483647 h 1759"/>
              <a:gd name="T74" fmla="*/ 2147483647 w 743"/>
              <a:gd name="T75" fmla="*/ 2147483647 h 1759"/>
              <a:gd name="T76" fmla="*/ 2147483647 w 743"/>
              <a:gd name="T77" fmla="*/ 2147483647 h 1759"/>
              <a:gd name="T78" fmla="*/ 2147483647 w 743"/>
              <a:gd name="T79" fmla="*/ 2147483647 h 1759"/>
              <a:gd name="T80" fmla="*/ 2147483647 w 743"/>
              <a:gd name="T81" fmla="*/ 2147483647 h 1759"/>
              <a:gd name="T82" fmla="*/ 2147483647 w 743"/>
              <a:gd name="T83" fmla="*/ 2147483647 h 1759"/>
              <a:gd name="T84" fmla="*/ 2147483647 w 743"/>
              <a:gd name="T85" fmla="*/ 2147483647 h 1759"/>
              <a:gd name="T86" fmla="*/ 2147483647 w 743"/>
              <a:gd name="T87" fmla="*/ 2147483647 h 1759"/>
              <a:gd name="T88" fmla="*/ 2147483647 w 743"/>
              <a:gd name="T89" fmla="*/ 2147483647 h 1759"/>
              <a:gd name="T90" fmla="*/ 2147483647 w 743"/>
              <a:gd name="T91" fmla="*/ 2147483647 h 1759"/>
              <a:gd name="T92" fmla="*/ 2147483647 w 743"/>
              <a:gd name="T93" fmla="*/ 2147483647 h 1759"/>
              <a:gd name="T94" fmla="*/ 2147483647 w 743"/>
              <a:gd name="T95" fmla="*/ 2147483647 h 1759"/>
              <a:gd name="T96" fmla="*/ 2147483647 w 743"/>
              <a:gd name="T97" fmla="*/ 2147483647 h 1759"/>
              <a:gd name="T98" fmla="*/ 2147483647 w 743"/>
              <a:gd name="T99" fmla="*/ 2147483647 h 1759"/>
              <a:gd name="T100" fmla="*/ 2147483647 w 743"/>
              <a:gd name="T101" fmla="*/ 2147483647 h 1759"/>
              <a:gd name="T102" fmla="*/ 2147483647 w 743"/>
              <a:gd name="T103" fmla="*/ 2147483647 h 1759"/>
              <a:gd name="T104" fmla="*/ 2147483647 w 743"/>
              <a:gd name="T105" fmla="*/ 2147483647 h 1759"/>
              <a:gd name="T106" fmla="*/ 2147483647 w 743"/>
              <a:gd name="T107" fmla="*/ 2147483647 h 1759"/>
              <a:gd name="T108" fmla="*/ 2147483647 w 743"/>
              <a:gd name="T109" fmla="*/ 2147483647 h 1759"/>
              <a:gd name="T110" fmla="*/ 2147483647 w 743"/>
              <a:gd name="T111" fmla="*/ 2147483647 h 1759"/>
              <a:gd name="T112" fmla="*/ 2147483647 w 743"/>
              <a:gd name="T113" fmla="*/ 2147483647 h 1759"/>
              <a:gd name="T114" fmla="*/ 2147483647 w 743"/>
              <a:gd name="T115" fmla="*/ 2147483647 h 1759"/>
              <a:gd name="T116" fmla="*/ 2147483647 w 743"/>
              <a:gd name="T117" fmla="*/ 2147483647 h 17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43" h="1759">
                <a:moveTo>
                  <a:pt x="414" y="1759"/>
                </a:moveTo>
                <a:lnTo>
                  <a:pt x="421" y="1759"/>
                </a:lnTo>
                <a:lnTo>
                  <a:pt x="431" y="1755"/>
                </a:lnTo>
                <a:lnTo>
                  <a:pt x="443" y="1759"/>
                </a:lnTo>
                <a:lnTo>
                  <a:pt x="449" y="1759"/>
                </a:lnTo>
                <a:lnTo>
                  <a:pt x="466" y="1759"/>
                </a:lnTo>
                <a:lnTo>
                  <a:pt x="478" y="1757"/>
                </a:lnTo>
                <a:lnTo>
                  <a:pt x="490" y="1754"/>
                </a:lnTo>
                <a:lnTo>
                  <a:pt x="493" y="1752"/>
                </a:lnTo>
                <a:lnTo>
                  <a:pt x="508" y="1750"/>
                </a:lnTo>
                <a:lnTo>
                  <a:pt x="515" y="1747"/>
                </a:lnTo>
                <a:lnTo>
                  <a:pt x="518" y="1740"/>
                </a:lnTo>
                <a:lnTo>
                  <a:pt x="518" y="1735"/>
                </a:lnTo>
                <a:lnTo>
                  <a:pt x="511" y="1729"/>
                </a:lnTo>
                <a:lnTo>
                  <a:pt x="506" y="1719"/>
                </a:lnTo>
                <a:lnTo>
                  <a:pt x="500" y="1709"/>
                </a:lnTo>
                <a:lnTo>
                  <a:pt x="491" y="1702"/>
                </a:lnTo>
                <a:lnTo>
                  <a:pt x="483" y="1697"/>
                </a:lnTo>
                <a:lnTo>
                  <a:pt x="481" y="1689"/>
                </a:lnTo>
                <a:lnTo>
                  <a:pt x="485" y="1682"/>
                </a:lnTo>
                <a:lnTo>
                  <a:pt x="486" y="1677"/>
                </a:lnTo>
                <a:lnTo>
                  <a:pt x="478" y="1652"/>
                </a:lnTo>
                <a:lnTo>
                  <a:pt x="478" y="1631"/>
                </a:lnTo>
                <a:lnTo>
                  <a:pt x="481" y="1606"/>
                </a:lnTo>
                <a:lnTo>
                  <a:pt x="495" y="1559"/>
                </a:lnTo>
                <a:lnTo>
                  <a:pt x="515" y="1497"/>
                </a:lnTo>
                <a:lnTo>
                  <a:pt x="525" y="1461"/>
                </a:lnTo>
                <a:lnTo>
                  <a:pt x="530" y="1422"/>
                </a:lnTo>
                <a:lnTo>
                  <a:pt x="525" y="1377"/>
                </a:lnTo>
                <a:lnTo>
                  <a:pt x="515" y="1333"/>
                </a:lnTo>
                <a:lnTo>
                  <a:pt x="508" y="1314"/>
                </a:lnTo>
                <a:lnTo>
                  <a:pt x="510" y="1283"/>
                </a:lnTo>
                <a:lnTo>
                  <a:pt x="506" y="1251"/>
                </a:lnTo>
                <a:lnTo>
                  <a:pt x="511" y="1223"/>
                </a:lnTo>
                <a:lnTo>
                  <a:pt x="526" y="1188"/>
                </a:lnTo>
                <a:lnTo>
                  <a:pt x="541" y="1136"/>
                </a:lnTo>
                <a:lnTo>
                  <a:pt x="555" y="1064"/>
                </a:lnTo>
                <a:lnTo>
                  <a:pt x="570" y="935"/>
                </a:lnTo>
                <a:lnTo>
                  <a:pt x="570" y="898"/>
                </a:lnTo>
                <a:lnTo>
                  <a:pt x="565" y="875"/>
                </a:lnTo>
                <a:lnTo>
                  <a:pt x="563" y="858"/>
                </a:lnTo>
                <a:lnTo>
                  <a:pt x="558" y="836"/>
                </a:lnTo>
                <a:lnTo>
                  <a:pt x="555" y="820"/>
                </a:lnTo>
                <a:lnTo>
                  <a:pt x="550" y="798"/>
                </a:lnTo>
                <a:lnTo>
                  <a:pt x="538" y="773"/>
                </a:lnTo>
                <a:lnTo>
                  <a:pt x="541" y="763"/>
                </a:lnTo>
                <a:lnTo>
                  <a:pt x="540" y="750"/>
                </a:lnTo>
                <a:lnTo>
                  <a:pt x="535" y="731"/>
                </a:lnTo>
                <a:lnTo>
                  <a:pt x="526" y="715"/>
                </a:lnTo>
                <a:lnTo>
                  <a:pt x="523" y="703"/>
                </a:lnTo>
                <a:lnTo>
                  <a:pt x="523" y="693"/>
                </a:lnTo>
                <a:lnTo>
                  <a:pt x="525" y="683"/>
                </a:lnTo>
                <a:lnTo>
                  <a:pt x="528" y="673"/>
                </a:lnTo>
                <a:lnTo>
                  <a:pt x="541" y="647"/>
                </a:lnTo>
                <a:lnTo>
                  <a:pt x="551" y="623"/>
                </a:lnTo>
                <a:lnTo>
                  <a:pt x="561" y="593"/>
                </a:lnTo>
                <a:lnTo>
                  <a:pt x="573" y="547"/>
                </a:lnTo>
                <a:lnTo>
                  <a:pt x="580" y="590"/>
                </a:lnTo>
                <a:lnTo>
                  <a:pt x="591" y="618"/>
                </a:lnTo>
                <a:lnTo>
                  <a:pt x="603" y="632"/>
                </a:lnTo>
                <a:lnTo>
                  <a:pt x="605" y="650"/>
                </a:lnTo>
                <a:lnTo>
                  <a:pt x="611" y="665"/>
                </a:lnTo>
                <a:lnTo>
                  <a:pt x="613" y="681"/>
                </a:lnTo>
                <a:lnTo>
                  <a:pt x="613" y="708"/>
                </a:lnTo>
                <a:lnTo>
                  <a:pt x="616" y="736"/>
                </a:lnTo>
                <a:lnTo>
                  <a:pt x="630" y="771"/>
                </a:lnTo>
                <a:lnTo>
                  <a:pt x="665" y="833"/>
                </a:lnTo>
                <a:lnTo>
                  <a:pt x="677" y="866"/>
                </a:lnTo>
                <a:lnTo>
                  <a:pt x="687" y="898"/>
                </a:lnTo>
                <a:lnTo>
                  <a:pt x="687" y="916"/>
                </a:lnTo>
                <a:lnTo>
                  <a:pt x="683" y="928"/>
                </a:lnTo>
                <a:lnTo>
                  <a:pt x="677" y="935"/>
                </a:lnTo>
                <a:lnTo>
                  <a:pt x="661" y="961"/>
                </a:lnTo>
                <a:lnTo>
                  <a:pt x="658" y="975"/>
                </a:lnTo>
                <a:lnTo>
                  <a:pt x="655" y="985"/>
                </a:lnTo>
                <a:lnTo>
                  <a:pt x="646" y="995"/>
                </a:lnTo>
                <a:lnTo>
                  <a:pt x="643" y="1001"/>
                </a:lnTo>
                <a:lnTo>
                  <a:pt x="641" y="1008"/>
                </a:lnTo>
                <a:lnTo>
                  <a:pt x="638" y="1018"/>
                </a:lnTo>
                <a:lnTo>
                  <a:pt x="638" y="1023"/>
                </a:lnTo>
                <a:lnTo>
                  <a:pt x="641" y="1026"/>
                </a:lnTo>
                <a:lnTo>
                  <a:pt x="645" y="1026"/>
                </a:lnTo>
                <a:lnTo>
                  <a:pt x="650" y="1026"/>
                </a:lnTo>
                <a:lnTo>
                  <a:pt x="656" y="1024"/>
                </a:lnTo>
                <a:lnTo>
                  <a:pt x="660" y="1021"/>
                </a:lnTo>
                <a:lnTo>
                  <a:pt x="666" y="1015"/>
                </a:lnTo>
                <a:lnTo>
                  <a:pt x="672" y="1006"/>
                </a:lnTo>
                <a:lnTo>
                  <a:pt x="675" y="1001"/>
                </a:lnTo>
                <a:lnTo>
                  <a:pt x="688" y="991"/>
                </a:lnTo>
                <a:lnTo>
                  <a:pt x="688" y="998"/>
                </a:lnTo>
                <a:lnTo>
                  <a:pt x="687" y="1008"/>
                </a:lnTo>
                <a:lnTo>
                  <a:pt x="685" y="1021"/>
                </a:lnTo>
                <a:lnTo>
                  <a:pt x="677" y="1028"/>
                </a:lnTo>
                <a:lnTo>
                  <a:pt x="672" y="1036"/>
                </a:lnTo>
                <a:lnTo>
                  <a:pt x="661" y="1039"/>
                </a:lnTo>
                <a:lnTo>
                  <a:pt x="658" y="1043"/>
                </a:lnTo>
                <a:lnTo>
                  <a:pt x="655" y="1049"/>
                </a:lnTo>
                <a:lnTo>
                  <a:pt x="651" y="1051"/>
                </a:lnTo>
                <a:lnTo>
                  <a:pt x="650" y="1056"/>
                </a:lnTo>
                <a:lnTo>
                  <a:pt x="648" y="1061"/>
                </a:lnTo>
                <a:lnTo>
                  <a:pt x="648" y="1064"/>
                </a:lnTo>
                <a:lnTo>
                  <a:pt x="650" y="1068"/>
                </a:lnTo>
                <a:lnTo>
                  <a:pt x="658" y="1071"/>
                </a:lnTo>
                <a:lnTo>
                  <a:pt x="663" y="1074"/>
                </a:lnTo>
                <a:lnTo>
                  <a:pt x="673" y="1076"/>
                </a:lnTo>
                <a:lnTo>
                  <a:pt x="683" y="1074"/>
                </a:lnTo>
                <a:lnTo>
                  <a:pt x="688" y="1074"/>
                </a:lnTo>
                <a:lnTo>
                  <a:pt x="702" y="1064"/>
                </a:lnTo>
                <a:lnTo>
                  <a:pt x="717" y="1051"/>
                </a:lnTo>
                <a:lnTo>
                  <a:pt x="723" y="1048"/>
                </a:lnTo>
                <a:lnTo>
                  <a:pt x="730" y="1034"/>
                </a:lnTo>
                <a:lnTo>
                  <a:pt x="740" y="1005"/>
                </a:lnTo>
                <a:lnTo>
                  <a:pt x="743" y="1000"/>
                </a:lnTo>
                <a:lnTo>
                  <a:pt x="742" y="978"/>
                </a:lnTo>
                <a:lnTo>
                  <a:pt x="733" y="940"/>
                </a:lnTo>
                <a:lnTo>
                  <a:pt x="738" y="913"/>
                </a:lnTo>
                <a:lnTo>
                  <a:pt x="737" y="893"/>
                </a:lnTo>
                <a:lnTo>
                  <a:pt x="732" y="831"/>
                </a:lnTo>
                <a:lnTo>
                  <a:pt x="727" y="751"/>
                </a:lnTo>
                <a:lnTo>
                  <a:pt x="722" y="705"/>
                </a:lnTo>
                <a:lnTo>
                  <a:pt x="707" y="660"/>
                </a:lnTo>
                <a:lnTo>
                  <a:pt x="688" y="628"/>
                </a:lnTo>
                <a:lnTo>
                  <a:pt x="690" y="582"/>
                </a:lnTo>
                <a:lnTo>
                  <a:pt x="685" y="547"/>
                </a:lnTo>
                <a:lnTo>
                  <a:pt x="678" y="515"/>
                </a:lnTo>
                <a:lnTo>
                  <a:pt x="673" y="493"/>
                </a:lnTo>
                <a:lnTo>
                  <a:pt x="665" y="472"/>
                </a:lnTo>
                <a:lnTo>
                  <a:pt x="658" y="452"/>
                </a:lnTo>
                <a:lnTo>
                  <a:pt x="661" y="435"/>
                </a:lnTo>
                <a:lnTo>
                  <a:pt x="661" y="413"/>
                </a:lnTo>
                <a:lnTo>
                  <a:pt x="658" y="395"/>
                </a:lnTo>
                <a:lnTo>
                  <a:pt x="650" y="377"/>
                </a:lnTo>
                <a:lnTo>
                  <a:pt x="645" y="363"/>
                </a:lnTo>
                <a:lnTo>
                  <a:pt x="638" y="355"/>
                </a:lnTo>
                <a:lnTo>
                  <a:pt x="626" y="345"/>
                </a:lnTo>
                <a:lnTo>
                  <a:pt x="615" y="328"/>
                </a:lnTo>
                <a:lnTo>
                  <a:pt x="606" y="323"/>
                </a:lnTo>
                <a:lnTo>
                  <a:pt x="595" y="318"/>
                </a:lnTo>
                <a:lnTo>
                  <a:pt x="581" y="315"/>
                </a:lnTo>
                <a:lnTo>
                  <a:pt x="561" y="308"/>
                </a:lnTo>
                <a:lnTo>
                  <a:pt x="533" y="299"/>
                </a:lnTo>
                <a:lnTo>
                  <a:pt x="516" y="292"/>
                </a:lnTo>
                <a:lnTo>
                  <a:pt x="500" y="287"/>
                </a:lnTo>
                <a:lnTo>
                  <a:pt x="485" y="282"/>
                </a:lnTo>
                <a:lnTo>
                  <a:pt x="473" y="279"/>
                </a:lnTo>
                <a:lnTo>
                  <a:pt x="458" y="275"/>
                </a:lnTo>
                <a:lnTo>
                  <a:pt x="446" y="269"/>
                </a:lnTo>
                <a:lnTo>
                  <a:pt x="441" y="262"/>
                </a:lnTo>
                <a:lnTo>
                  <a:pt x="439" y="230"/>
                </a:lnTo>
                <a:lnTo>
                  <a:pt x="446" y="212"/>
                </a:lnTo>
                <a:lnTo>
                  <a:pt x="453" y="179"/>
                </a:lnTo>
                <a:lnTo>
                  <a:pt x="459" y="177"/>
                </a:lnTo>
                <a:lnTo>
                  <a:pt x="463" y="169"/>
                </a:lnTo>
                <a:lnTo>
                  <a:pt x="463" y="152"/>
                </a:lnTo>
                <a:lnTo>
                  <a:pt x="469" y="139"/>
                </a:lnTo>
                <a:lnTo>
                  <a:pt x="474" y="124"/>
                </a:lnTo>
                <a:lnTo>
                  <a:pt x="476" y="117"/>
                </a:lnTo>
                <a:lnTo>
                  <a:pt x="469" y="114"/>
                </a:lnTo>
                <a:lnTo>
                  <a:pt x="464" y="115"/>
                </a:lnTo>
                <a:lnTo>
                  <a:pt x="464" y="89"/>
                </a:lnTo>
                <a:lnTo>
                  <a:pt x="463" y="70"/>
                </a:lnTo>
                <a:lnTo>
                  <a:pt x="459" y="52"/>
                </a:lnTo>
                <a:lnTo>
                  <a:pt x="449" y="32"/>
                </a:lnTo>
                <a:lnTo>
                  <a:pt x="436" y="19"/>
                </a:lnTo>
                <a:lnTo>
                  <a:pt x="423" y="10"/>
                </a:lnTo>
                <a:lnTo>
                  <a:pt x="409" y="5"/>
                </a:lnTo>
                <a:lnTo>
                  <a:pt x="394" y="2"/>
                </a:lnTo>
                <a:lnTo>
                  <a:pt x="381" y="0"/>
                </a:lnTo>
                <a:lnTo>
                  <a:pt x="359" y="0"/>
                </a:lnTo>
                <a:lnTo>
                  <a:pt x="346" y="2"/>
                </a:lnTo>
                <a:lnTo>
                  <a:pt x="333" y="5"/>
                </a:lnTo>
                <a:lnTo>
                  <a:pt x="319" y="10"/>
                </a:lnTo>
                <a:lnTo>
                  <a:pt x="306" y="19"/>
                </a:lnTo>
                <a:lnTo>
                  <a:pt x="293" y="35"/>
                </a:lnTo>
                <a:lnTo>
                  <a:pt x="282" y="54"/>
                </a:lnTo>
                <a:lnTo>
                  <a:pt x="279" y="72"/>
                </a:lnTo>
                <a:lnTo>
                  <a:pt x="277" y="90"/>
                </a:lnTo>
                <a:lnTo>
                  <a:pt x="277" y="117"/>
                </a:lnTo>
                <a:lnTo>
                  <a:pt x="272" y="115"/>
                </a:lnTo>
                <a:lnTo>
                  <a:pt x="266" y="119"/>
                </a:lnTo>
                <a:lnTo>
                  <a:pt x="267" y="125"/>
                </a:lnTo>
                <a:lnTo>
                  <a:pt x="272" y="140"/>
                </a:lnTo>
                <a:lnTo>
                  <a:pt x="279" y="154"/>
                </a:lnTo>
                <a:lnTo>
                  <a:pt x="279" y="170"/>
                </a:lnTo>
                <a:lnTo>
                  <a:pt x="282" y="179"/>
                </a:lnTo>
                <a:lnTo>
                  <a:pt x="289" y="180"/>
                </a:lnTo>
                <a:lnTo>
                  <a:pt x="296" y="212"/>
                </a:lnTo>
                <a:lnTo>
                  <a:pt x="304" y="230"/>
                </a:lnTo>
                <a:lnTo>
                  <a:pt x="303" y="262"/>
                </a:lnTo>
                <a:lnTo>
                  <a:pt x="298" y="267"/>
                </a:lnTo>
                <a:lnTo>
                  <a:pt x="286" y="270"/>
                </a:lnTo>
                <a:lnTo>
                  <a:pt x="272" y="274"/>
                </a:lnTo>
                <a:lnTo>
                  <a:pt x="259" y="277"/>
                </a:lnTo>
                <a:lnTo>
                  <a:pt x="246" y="282"/>
                </a:lnTo>
                <a:lnTo>
                  <a:pt x="227" y="287"/>
                </a:lnTo>
                <a:lnTo>
                  <a:pt x="204" y="295"/>
                </a:lnTo>
                <a:lnTo>
                  <a:pt x="182" y="307"/>
                </a:lnTo>
                <a:lnTo>
                  <a:pt x="162" y="315"/>
                </a:lnTo>
                <a:lnTo>
                  <a:pt x="149" y="318"/>
                </a:lnTo>
                <a:lnTo>
                  <a:pt x="137" y="323"/>
                </a:lnTo>
                <a:lnTo>
                  <a:pt x="129" y="328"/>
                </a:lnTo>
                <a:lnTo>
                  <a:pt x="117" y="345"/>
                </a:lnTo>
                <a:lnTo>
                  <a:pt x="106" y="355"/>
                </a:lnTo>
                <a:lnTo>
                  <a:pt x="99" y="363"/>
                </a:lnTo>
                <a:lnTo>
                  <a:pt x="94" y="377"/>
                </a:lnTo>
                <a:lnTo>
                  <a:pt x="87" y="395"/>
                </a:lnTo>
                <a:lnTo>
                  <a:pt x="82" y="413"/>
                </a:lnTo>
                <a:lnTo>
                  <a:pt x="82" y="435"/>
                </a:lnTo>
                <a:lnTo>
                  <a:pt x="85" y="452"/>
                </a:lnTo>
                <a:lnTo>
                  <a:pt x="80" y="472"/>
                </a:lnTo>
                <a:lnTo>
                  <a:pt x="70" y="493"/>
                </a:lnTo>
                <a:lnTo>
                  <a:pt x="65" y="515"/>
                </a:lnTo>
                <a:lnTo>
                  <a:pt x="59" y="547"/>
                </a:lnTo>
                <a:lnTo>
                  <a:pt x="54" y="582"/>
                </a:lnTo>
                <a:lnTo>
                  <a:pt x="55" y="628"/>
                </a:lnTo>
                <a:lnTo>
                  <a:pt x="37" y="660"/>
                </a:lnTo>
                <a:lnTo>
                  <a:pt x="22" y="705"/>
                </a:lnTo>
                <a:lnTo>
                  <a:pt x="17" y="751"/>
                </a:lnTo>
                <a:lnTo>
                  <a:pt x="12" y="831"/>
                </a:lnTo>
                <a:lnTo>
                  <a:pt x="9" y="893"/>
                </a:lnTo>
                <a:lnTo>
                  <a:pt x="5" y="913"/>
                </a:lnTo>
                <a:lnTo>
                  <a:pt x="10" y="940"/>
                </a:lnTo>
                <a:lnTo>
                  <a:pt x="2" y="978"/>
                </a:lnTo>
                <a:lnTo>
                  <a:pt x="0" y="1000"/>
                </a:lnTo>
                <a:lnTo>
                  <a:pt x="5" y="1005"/>
                </a:lnTo>
                <a:lnTo>
                  <a:pt x="14" y="1034"/>
                </a:lnTo>
                <a:lnTo>
                  <a:pt x="22" y="1048"/>
                </a:lnTo>
                <a:lnTo>
                  <a:pt x="27" y="1051"/>
                </a:lnTo>
                <a:lnTo>
                  <a:pt x="42" y="1064"/>
                </a:lnTo>
                <a:lnTo>
                  <a:pt x="57" y="1074"/>
                </a:lnTo>
                <a:lnTo>
                  <a:pt x="60" y="1074"/>
                </a:lnTo>
                <a:lnTo>
                  <a:pt x="70" y="1076"/>
                </a:lnTo>
                <a:lnTo>
                  <a:pt x="80" y="1074"/>
                </a:lnTo>
                <a:lnTo>
                  <a:pt x="85" y="1071"/>
                </a:lnTo>
                <a:lnTo>
                  <a:pt x="94" y="1068"/>
                </a:lnTo>
                <a:lnTo>
                  <a:pt x="96" y="1064"/>
                </a:lnTo>
                <a:lnTo>
                  <a:pt x="96" y="1061"/>
                </a:lnTo>
                <a:lnTo>
                  <a:pt x="94" y="1056"/>
                </a:lnTo>
                <a:lnTo>
                  <a:pt x="92" y="1051"/>
                </a:lnTo>
                <a:lnTo>
                  <a:pt x="89" y="1049"/>
                </a:lnTo>
                <a:lnTo>
                  <a:pt x="87" y="1043"/>
                </a:lnTo>
                <a:lnTo>
                  <a:pt x="82" y="1039"/>
                </a:lnTo>
                <a:lnTo>
                  <a:pt x="72" y="1036"/>
                </a:lnTo>
                <a:lnTo>
                  <a:pt x="67" y="1028"/>
                </a:lnTo>
                <a:lnTo>
                  <a:pt x="60" y="1021"/>
                </a:lnTo>
                <a:lnTo>
                  <a:pt x="57" y="1008"/>
                </a:lnTo>
                <a:lnTo>
                  <a:pt x="57" y="998"/>
                </a:lnTo>
                <a:lnTo>
                  <a:pt x="57" y="991"/>
                </a:lnTo>
                <a:lnTo>
                  <a:pt x="69" y="1001"/>
                </a:lnTo>
                <a:lnTo>
                  <a:pt x="72" y="1006"/>
                </a:lnTo>
                <a:lnTo>
                  <a:pt x="77" y="1015"/>
                </a:lnTo>
                <a:lnTo>
                  <a:pt x="84" y="1021"/>
                </a:lnTo>
                <a:lnTo>
                  <a:pt x="89" y="1024"/>
                </a:lnTo>
                <a:lnTo>
                  <a:pt x="94" y="1026"/>
                </a:lnTo>
                <a:lnTo>
                  <a:pt x="101" y="1026"/>
                </a:lnTo>
                <a:lnTo>
                  <a:pt x="102" y="1026"/>
                </a:lnTo>
                <a:lnTo>
                  <a:pt x="106" y="1023"/>
                </a:lnTo>
                <a:lnTo>
                  <a:pt x="106" y="1018"/>
                </a:lnTo>
                <a:lnTo>
                  <a:pt x="104" y="1008"/>
                </a:lnTo>
                <a:lnTo>
                  <a:pt x="101" y="1001"/>
                </a:lnTo>
                <a:lnTo>
                  <a:pt x="97" y="995"/>
                </a:lnTo>
                <a:lnTo>
                  <a:pt x="89" y="985"/>
                </a:lnTo>
                <a:lnTo>
                  <a:pt x="85" y="975"/>
                </a:lnTo>
                <a:lnTo>
                  <a:pt x="82" y="961"/>
                </a:lnTo>
                <a:lnTo>
                  <a:pt x="67" y="935"/>
                </a:lnTo>
                <a:lnTo>
                  <a:pt x="60" y="928"/>
                </a:lnTo>
                <a:lnTo>
                  <a:pt x="57" y="916"/>
                </a:lnTo>
                <a:lnTo>
                  <a:pt x="57" y="898"/>
                </a:lnTo>
                <a:lnTo>
                  <a:pt x="67" y="866"/>
                </a:lnTo>
                <a:lnTo>
                  <a:pt x="79" y="833"/>
                </a:lnTo>
                <a:lnTo>
                  <a:pt x="114" y="771"/>
                </a:lnTo>
                <a:lnTo>
                  <a:pt x="127" y="736"/>
                </a:lnTo>
                <a:lnTo>
                  <a:pt x="131" y="708"/>
                </a:lnTo>
                <a:lnTo>
                  <a:pt x="132" y="680"/>
                </a:lnTo>
                <a:lnTo>
                  <a:pt x="131" y="657"/>
                </a:lnTo>
                <a:lnTo>
                  <a:pt x="136" y="647"/>
                </a:lnTo>
                <a:lnTo>
                  <a:pt x="142" y="635"/>
                </a:lnTo>
                <a:lnTo>
                  <a:pt x="146" y="623"/>
                </a:lnTo>
                <a:lnTo>
                  <a:pt x="154" y="612"/>
                </a:lnTo>
                <a:lnTo>
                  <a:pt x="166" y="590"/>
                </a:lnTo>
                <a:lnTo>
                  <a:pt x="171" y="552"/>
                </a:lnTo>
                <a:lnTo>
                  <a:pt x="181" y="593"/>
                </a:lnTo>
                <a:lnTo>
                  <a:pt x="191" y="618"/>
                </a:lnTo>
                <a:lnTo>
                  <a:pt x="202" y="647"/>
                </a:lnTo>
                <a:lnTo>
                  <a:pt x="216" y="673"/>
                </a:lnTo>
                <a:lnTo>
                  <a:pt x="219" y="683"/>
                </a:lnTo>
                <a:lnTo>
                  <a:pt x="221" y="693"/>
                </a:lnTo>
                <a:lnTo>
                  <a:pt x="219" y="700"/>
                </a:lnTo>
                <a:lnTo>
                  <a:pt x="217" y="715"/>
                </a:lnTo>
                <a:lnTo>
                  <a:pt x="211" y="731"/>
                </a:lnTo>
                <a:lnTo>
                  <a:pt x="206" y="748"/>
                </a:lnTo>
                <a:lnTo>
                  <a:pt x="206" y="765"/>
                </a:lnTo>
                <a:lnTo>
                  <a:pt x="207" y="778"/>
                </a:lnTo>
                <a:lnTo>
                  <a:pt x="196" y="801"/>
                </a:lnTo>
                <a:lnTo>
                  <a:pt x="192" y="818"/>
                </a:lnTo>
                <a:lnTo>
                  <a:pt x="189" y="836"/>
                </a:lnTo>
                <a:lnTo>
                  <a:pt x="187" y="851"/>
                </a:lnTo>
                <a:lnTo>
                  <a:pt x="181" y="875"/>
                </a:lnTo>
                <a:lnTo>
                  <a:pt x="179" y="898"/>
                </a:lnTo>
                <a:lnTo>
                  <a:pt x="176" y="935"/>
                </a:lnTo>
                <a:lnTo>
                  <a:pt x="189" y="1064"/>
                </a:lnTo>
                <a:lnTo>
                  <a:pt x="202" y="1136"/>
                </a:lnTo>
                <a:lnTo>
                  <a:pt x="217" y="1188"/>
                </a:lnTo>
                <a:lnTo>
                  <a:pt x="232" y="1223"/>
                </a:lnTo>
                <a:lnTo>
                  <a:pt x="237" y="1251"/>
                </a:lnTo>
                <a:lnTo>
                  <a:pt x="234" y="1283"/>
                </a:lnTo>
                <a:lnTo>
                  <a:pt x="236" y="1314"/>
                </a:lnTo>
                <a:lnTo>
                  <a:pt x="229" y="1333"/>
                </a:lnTo>
                <a:lnTo>
                  <a:pt x="219" y="1377"/>
                </a:lnTo>
                <a:lnTo>
                  <a:pt x="214" y="1422"/>
                </a:lnTo>
                <a:lnTo>
                  <a:pt x="219" y="1461"/>
                </a:lnTo>
                <a:lnTo>
                  <a:pt x="229" y="1497"/>
                </a:lnTo>
                <a:lnTo>
                  <a:pt x="249" y="1559"/>
                </a:lnTo>
                <a:lnTo>
                  <a:pt x="262" y="1606"/>
                </a:lnTo>
                <a:lnTo>
                  <a:pt x="266" y="1631"/>
                </a:lnTo>
                <a:lnTo>
                  <a:pt x="266" y="1652"/>
                </a:lnTo>
                <a:lnTo>
                  <a:pt x="257" y="1677"/>
                </a:lnTo>
                <a:lnTo>
                  <a:pt x="259" y="1682"/>
                </a:lnTo>
                <a:lnTo>
                  <a:pt x="262" y="1689"/>
                </a:lnTo>
                <a:lnTo>
                  <a:pt x="261" y="1697"/>
                </a:lnTo>
                <a:lnTo>
                  <a:pt x="252" y="1702"/>
                </a:lnTo>
                <a:lnTo>
                  <a:pt x="244" y="1709"/>
                </a:lnTo>
                <a:lnTo>
                  <a:pt x="237" y="1719"/>
                </a:lnTo>
                <a:lnTo>
                  <a:pt x="232" y="1729"/>
                </a:lnTo>
                <a:lnTo>
                  <a:pt x="226" y="1735"/>
                </a:lnTo>
                <a:lnTo>
                  <a:pt x="226" y="1740"/>
                </a:lnTo>
                <a:lnTo>
                  <a:pt x="231" y="1747"/>
                </a:lnTo>
                <a:lnTo>
                  <a:pt x="241" y="1750"/>
                </a:lnTo>
                <a:lnTo>
                  <a:pt x="251" y="1750"/>
                </a:lnTo>
                <a:lnTo>
                  <a:pt x="257" y="1755"/>
                </a:lnTo>
                <a:lnTo>
                  <a:pt x="269" y="1759"/>
                </a:lnTo>
                <a:lnTo>
                  <a:pt x="286" y="1759"/>
                </a:lnTo>
                <a:lnTo>
                  <a:pt x="294" y="1759"/>
                </a:lnTo>
                <a:lnTo>
                  <a:pt x="303" y="1759"/>
                </a:lnTo>
                <a:lnTo>
                  <a:pt x="311" y="1755"/>
                </a:lnTo>
                <a:lnTo>
                  <a:pt x="316" y="1757"/>
                </a:lnTo>
                <a:lnTo>
                  <a:pt x="323" y="1759"/>
                </a:lnTo>
                <a:lnTo>
                  <a:pt x="329" y="1759"/>
                </a:lnTo>
                <a:lnTo>
                  <a:pt x="334" y="1747"/>
                </a:lnTo>
                <a:lnTo>
                  <a:pt x="343" y="1745"/>
                </a:lnTo>
                <a:lnTo>
                  <a:pt x="346" y="1744"/>
                </a:lnTo>
                <a:lnTo>
                  <a:pt x="349" y="1739"/>
                </a:lnTo>
                <a:lnTo>
                  <a:pt x="351" y="1735"/>
                </a:lnTo>
                <a:lnTo>
                  <a:pt x="351" y="1731"/>
                </a:lnTo>
                <a:lnTo>
                  <a:pt x="349" y="1724"/>
                </a:lnTo>
                <a:lnTo>
                  <a:pt x="348" y="1717"/>
                </a:lnTo>
                <a:lnTo>
                  <a:pt x="344" y="1706"/>
                </a:lnTo>
                <a:lnTo>
                  <a:pt x="344" y="1699"/>
                </a:lnTo>
                <a:lnTo>
                  <a:pt x="343" y="1691"/>
                </a:lnTo>
                <a:lnTo>
                  <a:pt x="339" y="1682"/>
                </a:lnTo>
                <a:lnTo>
                  <a:pt x="338" y="1669"/>
                </a:lnTo>
                <a:lnTo>
                  <a:pt x="339" y="1662"/>
                </a:lnTo>
                <a:lnTo>
                  <a:pt x="339" y="1659"/>
                </a:lnTo>
                <a:lnTo>
                  <a:pt x="339" y="1654"/>
                </a:lnTo>
                <a:lnTo>
                  <a:pt x="329" y="1641"/>
                </a:lnTo>
                <a:lnTo>
                  <a:pt x="326" y="1626"/>
                </a:lnTo>
                <a:lnTo>
                  <a:pt x="326" y="1614"/>
                </a:lnTo>
                <a:lnTo>
                  <a:pt x="328" y="1589"/>
                </a:lnTo>
                <a:lnTo>
                  <a:pt x="336" y="1527"/>
                </a:lnTo>
                <a:lnTo>
                  <a:pt x="346" y="1494"/>
                </a:lnTo>
                <a:lnTo>
                  <a:pt x="348" y="1467"/>
                </a:lnTo>
                <a:lnTo>
                  <a:pt x="349" y="1432"/>
                </a:lnTo>
                <a:lnTo>
                  <a:pt x="344" y="1397"/>
                </a:lnTo>
                <a:lnTo>
                  <a:pt x="341" y="1366"/>
                </a:lnTo>
                <a:lnTo>
                  <a:pt x="344" y="1341"/>
                </a:lnTo>
                <a:lnTo>
                  <a:pt x="351" y="1328"/>
                </a:lnTo>
                <a:lnTo>
                  <a:pt x="354" y="1316"/>
                </a:lnTo>
                <a:lnTo>
                  <a:pt x="359" y="1296"/>
                </a:lnTo>
                <a:lnTo>
                  <a:pt x="363" y="1271"/>
                </a:lnTo>
                <a:lnTo>
                  <a:pt x="359" y="1241"/>
                </a:lnTo>
                <a:lnTo>
                  <a:pt x="364" y="1199"/>
                </a:lnTo>
                <a:lnTo>
                  <a:pt x="364" y="1164"/>
                </a:lnTo>
                <a:lnTo>
                  <a:pt x="359" y="1136"/>
                </a:lnTo>
                <a:lnTo>
                  <a:pt x="366" y="1096"/>
                </a:lnTo>
                <a:lnTo>
                  <a:pt x="373" y="1029"/>
                </a:lnTo>
                <a:lnTo>
                  <a:pt x="373" y="920"/>
                </a:lnTo>
                <a:lnTo>
                  <a:pt x="383" y="920"/>
                </a:lnTo>
                <a:lnTo>
                  <a:pt x="383" y="1029"/>
                </a:lnTo>
                <a:lnTo>
                  <a:pt x="391" y="1096"/>
                </a:lnTo>
                <a:lnTo>
                  <a:pt x="396" y="1136"/>
                </a:lnTo>
                <a:lnTo>
                  <a:pt x="393" y="1164"/>
                </a:lnTo>
                <a:lnTo>
                  <a:pt x="391" y="1199"/>
                </a:lnTo>
                <a:lnTo>
                  <a:pt x="396" y="1241"/>
                </a:lnTo>
                <a:lnTo>
                  <a:pt x="394" y="1271"/>
                </a:lnTo>
                <a:lnTo>
                  <a:pt x="398" y="1296"/>
                </a:lnTo>
                <a:lnTo>
                  <a:pt x="401" y="1316"/>
                </a:lnTo>
                <a:lnTo>
                  <a:pt x="404" y="1328"/>
                </a:lnTo>
                <a:lnTo>
                  <a:pt x="411" y="1341"/>
                </a:lnTo>
                <a:lnTo>
                  <a:pt x="414" y="1366"/>
                </a:lnTo>
                <a:lnTo>
                  <a:pt x="413" y="1397"/>
                </a:lnTo>
                <a:lnTo>
                  <a:pt x="406" y="1432"/>
                </a:lnTo>
                <a:lnTo>
                  <a:pt x="408" y="1467"/>
                </a:lnTo>
                <a:lnTo>
                  <a:pt x="409" y="1494"/>
                </a:lnTo>
                <a:lnTo>
                  <a:pt x="419" y="1527"/>
                </a:lnTo>
                <a:lnTo>
                  <a:pt x="429" y="1589"/>
                </a:lnTo>
                <a:lnTo>
                  <a:pt x="429" y="1614"/>
                </a:lnTo>
                <a:lnTo>
                  <a:pt x="429" y="1626"/>
                </a:lnTo>
                <a:lnTo>
                  <a:pt x="426" y="1641"/>
                </a:lnTo>
                <a:lnTo>
                  <a:pt x="416" y="1654"/>
                </a:lnTo>
                <a:lnTo>
                  <a:pt x="416" y="1659"/>
                </a:lnTo>
                <a:lnTo>
                  <a:pt x="418" y="1662"/>
                </a:lnTo>
                <a:lnTo>
                  <a:pt x="419" y="1669"/>
                </a:lnTo>
                <a:lnTo>
                  <a:pt x="418" y="1682"/>
                </a:lnTo>
                <a:lnTo>
                  <a:pt x="413" y="1691"/>
                </a:lnTo>
                <a:lnTo>
                  <a:pt x="411" y="1699"/>
                </a:lnTo>
                <a:lnTo>
                  <a:pt x="411" y="1706"/>
                </a:lnTo>
                <a:lnTo>
                  <a:pt x="408" y="1717"/>
                </a:lnTo>
                <a:lnTo>
                  <a:pt x="406" y="1724"/>
                </a:lnTo>
                <a:lnTo>
                  <a:pt x="404" y="1731"/>
                </a:lnTo>
                <a:lnTo>
                  <a:pt x="404" y="1735"/>
                </a:lnTo>
                <a:lnTo>
                  <a:pt x="406" y="1739"/>
                </a:lnTo>
                <a:lnTo>
                  <a:pt x="409" y="1744"/>
                </a:lnTo>
                <a:lnTo>
                  <a:pt x="414" y="1745"/>
                </a:lnTo>
                <a:lnTo>
                  <a:pt x="421" y="1747"/>
                </a:lnTo>
                <a:lnTo>
                  <a:pt x="414" y="1759"/>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b-NO"/>
          </a:p>
        </p:txBody>
      </p:sp>
      <p:pic>
        <p:nvPicPr>
          <p:cNvPr id="7" name="Picture 6">
            <a:extLst>
              <a:ext uri="{FF2B5EF4-FFF2-40B4-BE49-F238E27FC236}">
                <a16:creationId xmlns:a16="http://schemas.microsoft.com/office/drawing/2014/main" id="{DA74E834-1DFB-3F4B-A7FF-D03172E05195}"/>
              </a:ext>
            </a:extLst>
          </p:cNvPr>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2771800" y="4149080"/>
            <a:ext cx="1036915" cy="1066469"/>
          </a:xfrm>
          <a:prstGeom prst="rect">
            <a:avLst/>
          </a:prstGeom>
        </p:spPr>
      </p:pic>
      <p:pic>
        <p:nvPicPr>
          <p:cNvPr id="124932" name="Picture 7">
            <a:extLst>
              <a:ext uri="{FF2B5EF4-FFF2-40B4-BE49-F238E27FC236}">
                <a16:creationId xmlns:a16="http://schemas.microsoft.com/office/drawing/2014/main" id="{310AD371-91DD-234E-B86F-3856FF378A1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51500" y="1412875"/>
            <a:ext cx="1038225"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C96A2679-A83B-0F4D-B876-E89BA10CC2E0}"/>
              </a:ext>
            </a:extLst>
          </p:cNvPr>
          <p:cNvPicPr>
            <a:picLocks noChangeAspect="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2195736" y="1700808"/>
            <a:ext cx="1036915" cy="1169392"/>
          </a:xfrm>
          <a:prstGeom prst="rect">
            <a:avLst/>
          </a:prstGeom>
        </p:spPr>
      </p:pic>
      <p:sp>
        <p:nvSpPr>
          <p:cNvPr id="124934" name="TextBox 9">
            <a:extLst>
              <a:ext uri="{FF2B5EF4-FFF2-40B4-BE49-F238E27FC236}">
                <a16:creationId xmlns:a16="http://schemas.microsoft.com/office/drawing/2014/main" id="{8ED17C37-5C27-4746-AE59-389A77EA6393}"/>
              </a:ext>
            </a:extLst>
          </p:cNvPr>
          <p:cNvSpPr txBox="1">
            <a:spLocks noChangeArrowheads="1"/>
          </p:cNvSpPr>
          <p:nvPr/>
        </p:nvSpPr>
        <p:spPr bwMode="auto">
          <a:xfrm>
            <a:off x="2484438" y="2060575"/>
            <a:ext cx="4318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800"/>
              <a:t>Anti coag</a:t>
            </a:r>
          </a:p>
          <a:p>
            <a:pPr eaLnBrk="1" hangingPunct="1"/>
            <a:endParaRPr lang="en-GB" altLang="nb-NO" sz="800"/>
          </a:p>
        </p:txBody>
      </p:sp>
      <p:sp>
        <p:nvSpPr>
          <p:cNvPr id="124935" name="TextBox 10">
            <a:extLst>
              <a:ext uri="{FF2B5EF4-FFF2-40B4-BE49-F238E27FC236}">
                <a16:creationId xmlns:a16="http://schemas.microsoft.com/office/drawing/2014/main" id="{DE763CE8-6330-9F45-B813-8CC5B9B91BE6}"/>
              </a:ext>
            </a:extLst>
          </p:cNvPr>
          <p:cNvSpPr txBox="1">
            <a:spLocks noChangeArrowheads="1"/>
          </p:cNvSpPr>
          <p:nvPr/>
        </p:nvSpPr>
        <p:spPr bwMode="auto">
          <a:xfrm>
            <a:off x="5940425" y="1773238"/>
            <a:ext cx="431800" cy="4460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700"/>
              <a:t>Blood</a:t>
            </a:r>
          </a:p>
          <a:p>
            <a:pPr eaLnBrk="1" hangingPunct="1"/>
            <a:endParaRPr lang="en-GB" altLang="nb-NO" sz="800"/>
          </a:p>
          <a:p>
            <a:pPr eaLnBrk="1" hangingPunct="1"/>
            <a:endParaRPr lang="en-GB" altLang="nb-NO" sz="800"/>
          </a:p>
        </p:txBody>
      </p:sp>
      <p:sp>
        <p:nvSpPr>
          <p:cNvPr id="124936" name="TextBox 11">
            <a:extLst>
              <a:ext uri="{FF2B5EF4-FFF2-40B4-BE49-F238E27FC236}">
                <a16:creationId xmlns:a16="http://schemas.microsoft.com/office/drawing/2014/main" id="{5342B81D-AFAC-F540-AD18-86CCF517D120}"/>
              </a:ext>
            </a:extLst>
          </p:cNvPr>
          <p:cNvSpPr txBox="1">
            <a:spLocks noChangeArrowheads="1"/>
          </p:cNvSpPr>
          <p:nvPr/>
        </p:nvSpPr>
        <p:spPr bwMode="auto">
          <a:xfrm>
            <a:off x="2146300" y="1628775"/>
            <a:ext cx="12747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1400"/>
              <a:t>Anticoagulant</a:t>
            </a:r>
          </a:p>
        </p:txBody>
      </p:sp>
      <p:sp>
        <p:nvSpPr>
          <p:cNvPr id="124937" name="TextBox 12">
            <a:extLst>
              <a:ext uri="{FF2B5EF4-FFF2-40B4-BE49-F238E27FC236}">
                <a16:creationId xmlns:a16="http://schemas.microsoft.com/office/drawing/2014/main" id="{A8FB2941-0BF9-B142-A38D-17B18553A480}"/>
              </a:ext>
            </a:extLst>
          </p:cNvPr>
          <p:cNvSpPr txBox="1">
            <a:spLocks noChangeArrowheads="1"/>
          </p:cNvSpPr>
          <p:nvPr/>
        </p:nvSpPr>
        <p:spPr bwMode="auto">
          <a:xfrm>
            <a:off x="5567363" y="1352550"/>
            <a:ext cx="14128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1400"/>
              <a:t>Recycled blood</a:t>
            </a:r>
          </a:p>
        </p:txBody>
      </p:sp>
      <p:cxnSp>
        <p:nvCxnSpPr>
          <p:cNvPr id="15" name="Curved Connector 14">
            <a:extLst>
              <a:ext uri="{FF2B5EF4-FFF2-40B4-BE49-F238E27FC236}">
                <a16:creationId xmlns:a16="http://schemas.microsoft.com/office/drawing/2014/main" id="{18A6D506-AD26-BF41-81DC-2F08CC4EF989}"/>
              </a:ext>
            </a:extLst>
          </p:cNvPr>
          <p:cNvCxnSpPr>
            <a:cxnSpLocks noChangeShapeType="1"/>
          </p:cNvCxnSpPr>
          <p:nvPr/>
        </p:nvCxnSpPr>
        <p:spPr bwMode="auto">
          <a:xfrm rot="5400000">
            <a:off x="1808957" y="3096418"/>
            <a:ext cx="1206500" cy="576263"/>
          </a:xfrm>
          <a:prstGeom prst="curvedConnector3">
            <a:avLst>
              <a:gd name="adj1" fmla="val 50000"/>
            </a:avLst>
          </a:prstGeom>
          <a:noFill/>
          <a:ln w="25400">
            <a:solidFill>
              <a:schemeClr val="accent2"/>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8" name="Curved Connector 27">
            <a:extLst>
              <a:ext uri="{FF2B5EF4-FFF2-40B4-BE49-F238E27FC236}">
                <a16:creationId xmlns:a16="http://schemas.microsoft.com/office/drawing/2014/main" id="{A7BFB97A-A3F6-A348-BAF0-A8A647B02929}"/>
              </a:ext>
            </a:extLst>
          </p:cNvPr>
          <p:cNvCxnSpPr>
            <a:cxnSpLocks noChangeShapeType="1"/>
          </p:cNvCxnSpPr>
          <p:nvPr/>
        </p:nvCxnSpPr>
        <p:spPr bwMode="auto">
          <a:xfrm flipV="1">
            <a:off x="2124075" y="3284538"/>
            <a:ext cx="1800225" cy="649287"/>
          </a:xfrm>
          <a:prstGeom prst="curvedConnector3">
            <a:avLst>
              <a:gd name="adj1" fmla="val 50000"/>
            </a:avLst>
          </a:prstGeom>
          <a:noFill/>
          <a:ln w="38100">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noFill/>
              </a14:hiddenFill>
            </a:ext>
          </a:extLst>
        </p:spPr>
      </p:cxnSp>
      <p:grpSp>
        <p:nvGrpSpPr>
          <p:cNvPr id="124940" name="Group 36">
            <a:extLst>
              <a:ext uri="{FF2B5EF4-FFF2-40B4-BE49-F238E27FC236}">
                <a16:creationId xmlns:a16="http://schemas.microsoft.com/office/drawing/2014/main" id="{A3F7123D-E185-384B-99C2-2067B17002D8}"/>
              </a:ext>
            </a:extLst>
          </p:cNvPr>
          <p:cNvGrpSpPr>
            <a:grpSpLocks/>
          </p:cNvGrpSpPr>
          <p:nvPr/>
        </p:nvGrpSpPr>
        <p:grpSpPr bwMode="auto">
          <a:xfrm>
            <a:off x="1619250" y="4365625"/>
            <a:ext cx="1008063" cy="1008063"/>
            <a:chOff x="6012160" y="3789040"/>
            <a:chExt cx="1008112" cy="1008112"/>
          </a:xfrm>
        </p:grpSpPr>
        <p:sp>
          <p:nvSpPr>
            <p:cNvPr id="124972" name="Oval 29">
              <a:extLst>
                <a:ext uri="{FF2B5EF4-FFF2-40B4-BE49-F238E27FC236}">
                  <a16:creationId xmlns:a16="http://schemas.microsoft.com/office/drawing/2014/main" id="{099CE376-4608-A04C-A35D-AB1EF3B00B0A}"/>
                </a:ext>
              </a:extLst>
            </p:cNvPr>
            <p:cNvSpPr>
              <a:spLocks noChangeArrowheads="1"/>
            </p:cNvSpPr>
            <p:nvPr/>
          </p:nvSpPr>
          <p:spPr bwMode="auto">
            <a:xfrm>
              <a:off x="6012160" y="4581128"/>
              <a:ext cx="1008112" cy="216024"/>
            </a:xfrm>
            <a:prstGeom prst="ellipse">
              <a:avLst/>
            </a:prstGeom>
            <a:solidFill>
              <a:srgbClr val="FF0000"/>
            </a:solidFill>
            <a:ln w="9525">
              <a:solidFill>
                <a:schemeClr val="tx1"/>
              </a:solidFill>
              <a:round/>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sp>
          <p:nvSpPr>
            <p:cNvPr id="124973" name="Rectangle 35">
              <a:extLst>
                <a:ext uri="{FF2B5EF4-FFF2-40B4-BE49-F238E27FC236}">
                  <a16:creationId xmlns:a16="http://schemas.microsoft.com/office/drawing/2014/main" id="{3549749E-CF9F-0047-8039-79C877AEA77F}"/>
                </a:ext>
              </a:extLst>
            </p:cNvPr>
            <p:cNvSpPr>
              <a:spLocks noChangeArrowheads="1"/>
            </p:cNvSpPr>
            <p:nvPr/>
          </p:nvSpPr>
          <p:spPr bwMode="auto">
            <a:xfrm>
              <a:off x="6012160" y="4293096"/>
              <a:ext cx="1008112" cy="432048"/>
            </a:xfrm>
            <a:prstGeom prst="rect">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sp>
          <p:nvSpPr>
            <p:cNvPr id="124974" name="Oval 28">
              <a:extLst>
                <a:ext uri="{FF2B5EF4-FFF2-40B4-BE49-F238E27FC236}">
                  <a16:creationId xmlns:a16="http://schemas.microsoft.com/office/drawing/2014/main" id="{9FA9D4EF-BA35-CF4D-8278-958BC0C825EC}"/>
                </a:ext>
              </a:extLst>
            </p:cNvPr>
            <p:cNvSpPr>
              <a:spLocks noChangeArrowheads="1"/>
            </p:cNvSpPr>
            <p:nvPr/>
          </p:nvSpPr>
          <p:spPr bwMode="auto">
            <a:xfrm>
              <a:off x="6012160" y="3789040"/>
              <a:ext cx="1008112" cy="216024"/>
            </a:xfrm>
            <a:prstGeom prst="ellipse">
              <a:avLst/>
            </a:prstGeom>
            <a:solidFill>
              <a:schemeClr val="accent1"/>
            </a:solidFill>
            <a:ln w="9525">
              <a:solidFill>
                <a:schemeClr val="tx1"/>
              </a:solidFill>
              <a:round/>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cxnSp>
          <p:nvCxnSpPr>
            <p:cNvPr id="124975" name="Straight Connector 31">
              <a:extLst>
                <a:ext uri="{FF2B5EF4-FFF2-40B4-BE49-F238E27FC236}">
                  <a16:creationId xmlns:a16="http://schemas.microsoft.com/office/drawing/2014/main" id="{8B1B36AD-9030-A74B-BA1B-A1E6803E1B77}"/>
                </a:ext>
              </a:extLst>
            </p:cNvPr>
            <p:cNvCxnSpPr>
              <a:cxnSpLocks noChangeShapeType="1"/>
              <a:stCxn id="124974" idx="2"/>
              <a:endCxn id="124972" idx="2"/>
            </p:cNvCxnSpPr>
            <p:nvPr/>
          </p:nvCxnSpPr>
          <p:spPr bwMode="auto">
            <a:xfrm>
              <a:off x="6012160" y="3897052"/>
              <a:ext cx="0" cy="7920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24976" name="Straight Connector 33">
              <a:extLst>
                <a:ext uri="{FF2B5EF4-FFF2-40B4-BE49-F238E27FC236}">
                  <a16:creationId xmlns:a16="http://schemas.microsoft.com/office/drawing/2014/main" id="{C66154D7-BC20-154E-8F36-226E7B52C496}"/>
                </a:ext>
              </a:extLst>
            </p:cNvPr>
            <p:cNvCxnSpPr>
              <a:cxnSpLocks noChangeShapeType="1"/>
              <a:stCxn id="124974" idx="6"/>
              <a:endCxn id="124972" idx="6"/>
            </p:cNvCxnSpPr>
            <p:nvPr/>
          </p:nvCxnSpPr>
          <p:spPr bwMode="auto">
            <a:xfrm>
              <a:off x="7020272" y="3897052"/>
              <a:ext cx="0" cy="7920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24977" name="Oval 34">
              <a:extLst>
                <a:ext uri="{FF2B5EF4-FFF2-40B4-BE49-F238E27FC236}">
                  <a16:creationId xmlns:a16="http://schemas.microsoft.com/office/drawing/2014/main" id="{4B10B5EB-0369-E34F-AA90-57E5D5DC6C53}"/>
                </a:ext>
              </a:extLst>
            </p:cNvPr>
            <p:cNvSpPr>
              <a:spLocks noChangeArrowheads="1"/>
            </p:cNvSpPr>
            <p:nvPr/>
          </p:nvSpPr>
          <p:spPr bwMode="auto">
            <a:xfrm>
              <a:off x="6012160" y="4149080"/>
              <a:ext cx="1008112" cy="216024"/>
            </a:xfrm>
            <a:prstGeom prst="ellipse">
              <a:avLst/>
            </a:prstGeom>
            <a:solidFill>
              <a:srgbClr val="FF0000"/>
            </a:solidFill>
            <a:ln w="9525">
              <a:solidFill>
                <a:schemeClr val="tx1"/>
              </a:solidFill>
              <a:round/>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grpSp>
      <p:cxnSp>
        <p:nvCxnSpPr>
          <p:cNvPr id="39" name="Straight Connector 38">
            <a:extLst>
              <a:ext uri="{FF2B5EF4-FFF2-40B4-BE49-F238E27FC236}">
                <a16:creationId xmlns:a16="http://schemas.microsoft.com/office/drawing/2014/main" id="{829012E9-17C8-BD4A-9CF5-7FDE9893B011}"/>
              </a:ext>
            </a:extLst>
          </p:cNvPr>
          <p:cNvCxnSpPr>
            <a:cxnSpLocks noChangeShapeType="1"/>
            <a:endCxn id="124974" idx="0"/>
          </p:cNvCxnSpPr>
          <p:nvPr/>
        </p:nvCxnSpPr>
        <p:spPr bwMode="auto">
          <a:xfrm>
            <a:off x="2124075" y="3933825"/>
            <a:ext cx="0" cy="431800"/>
          </a:xfrm>
          <a:prstGeom prst="line">
            <a:avLst/>
          </a:prstGeom>
          <a:noFill/>
          <a:ln w="38100">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noFill/>
              </a14:hiddenFill>
            </a:ext>
          </a:extLst>
        </p:spPr>
      </p:cxnSp>
      <p:sp>
        <p:nvSpPr>
          <p:cNvPr id="124942" name="Rounded Rectangle 39">
            <a:extLst>
              <a:ext uri="{FF2B5EF4-FFF2-40B4-BE49-F238E27FC236}">
                <a16:creationId xmlns:a16="http://schemas.microsoft.com/office/drawing/2014/main" id="{4172F961-50E5-BA43-8722-744DEA74F486}"/>
              </a:ext>
            </a:extLst>
          </p:cNvPr>
          <p:cNvSpPr>
            <a:spLocks noChangeArrowheads="1"/>
          </p:cNvSpPr>
          <p:nvPr/>
        </p:nvSpPr>
        <p:spPr bwMode="auto">
          <a:xfrm>
            <a:off x="3708400" y="5516563"/>
            <a:ext cx="1295400" cy="1008062"/>
          </a:xfrm>
          <a:prstGeom prst="roundRect">
            <a:avLst>
              <a:gd name="adj" fmla="val 16667"/>
            </a:avLst>
          </a:prstGeom>
          <a:solidFill>
            <a:schemeClr val="accent1"/>
          </a:solidFill>
          <a:ln w="9525">
            <a:solidFill>
              <a:schemeClr val="tx1"/>
            </a:solidFill>
            <a:round/>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sp>
        <p:nvSpPr>
          <p:cNvPr id="124943" name="Oval 40">
            <a:extLst>
              <a:ext uri="{FF2B5EF4-FFF2-40B4-BE49-F238E27FC236}">
                <a16:creationId xmlns:a16="http://schemas.microsoft.com/office/drawing/2014/main" id="{4F57CDD1-7340-1445-ACE5-1F08712E86A4}"/>
              </a:ext>
            </a:extLst>
          </p:cNvPr>
          <p:cNvSpPr>
            <a:spLocks noChangeArrowheads="1"/>
          </p:cNvSpPr>
          <p:nvPr/>
        </p:nvSpPr>
        <p:spPr bwMode="auto">
          <a:xfrm>
            <a:off x="3995738" y="5732463"/>
            <a:ext cx="720725" cy="649287"/>
          </a:xfrm>
          <a:prstGeom prst="ellipse">
            <a:avLst/>
          </a:prstGeom>
          <a:solidFill>
            <a:schemeClr val="accent1"/>
          </a:solidFill>
          <a:ln w="9525">
            <a:solidFill>
              <a:schemeClr val="tx1"/>
            </a:solidFill>
            <a:round/>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sp>
        <p:nvSpPr>
          <p:cNvPr id="124944" name="Curved Down Arrow 41">
            <a:extLst>
              <a:ext uri="{FF2B5EF4-FFF2-40B4-BE49-F238E27FC236}">
                <a16:creationId xmlns:a16="http://schemas.microsoft.com/office/drawing/2014/main" id="{494FF6DC-8D9B-F946-B184-CE38266A2304}"/>
              </a:ext>
            </a:extLst>
          </p:cNvPr>
          <p:cNvSpPr>
            <a:spLocks noChangeArrowheads="1"/>
          </p:cNvSpPr>
          <p:nvPr/>
        </p:nvSpPr>
        <p:spPr bwMode="auto">
          <a:xfrm>
            <a:off x="4140200" y="5805488"/>
            <a:ext cx="431800" cy="144462"/>
          </a:xfrm>
          <a:prstGeom prst="curvedDownArrow">
            <a:avLst>
              <a:gd name="adj1" fmla="val 24909"/>
              <a:gd name="adj2" fmla="val 49817"/>
              <a:gd name="adj3" fmla="val 25000"/>
            </a:avLst>
          </a:prstGeom>
          <a:solidFill>
            <a:schemeClr val="accent1"/>
          </a:solidFill>
          <a:ln w="9525">
            <a:solidFill>
              <a:schemeClr val="tx1"/>
            </a:solidFill>
            <a:round/>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sp>
        <p:nvSpPr>
          <p:cNvPr id="124945" name="Curved Down Arrow 43">
            <a:extLst>
              <a:ext uri="{FF2B5EF4-FFF2-40B4-BE49-F238E27FC236}">
                <a16:creationId xmlns:a16="http://schemas.microsoft.com/office/drawing/2014/main" id="{7DACB223-FEAB-C641-9194-57EC4FDBFDCB}"/>
              </a:ext>
            </a:extLst>
          </p:cNvPr>
          <p:cNvSpPr>
            <a:spLocks noChangeArrowheads="1"/>
          </p:cNvSpPr>
          <p:nvPr/>
        </p:nvSpPr>
        <p:spPr bwMode="auto">
          <a:xfrm rot="10800000">
            <a:off x="4140200" y="6165850"/>
            <a:ext cx="431800" cy="142875"/>
          </a:xfrm>
          <a:prstGeom prst="curvedDownArrow">
            <a:avLst>
              <a:gd name="adj1" fmla="val 25185"/>
              <a:gd name="adj2" fmla="val 50370"/>
              <a:gd name="adj3" fmla="val 25000"/>
            </a:avLst>
          </a:prstGeom>
          <a:solidFill>
            <a:schemeClr val="accent1"/>
          </a:solidFill>
          <a:ln w="9525">
            <a:solidFill>
              <a:schemeClr val="tx1"/>
            </a:solidFill>
            <a:round/>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sp>
        <p:nvSpPr>
          <p:cNvPr id="124946" name="TextBox 44">
            <a:extLst>
              <a:ext uri="{FF2B5EF4-FFF2-40B4-BE49-F238E27FC236}">
                <a16:creationId xmlns:a16="http://schemas.microsoft.com/office/drawing/2014/main" id="{61EA2CB4-8D5F-0F42-98C5-D66C86BF98A2}"/>
              </a:ext>
            </a:extLst>
          </p:cNvPr>
          <p:cNvSpPr txBox="1">
            <a:spLocks noChangeArrowheads="1"/>
          </p:cNvSpPr>
          <p:nvPr/>
        </p:nvSpPr>
        <p:spPr bwMode="auto">
          <a:xfrm>
            <a:off x="3779838" y="5445125"/>
            <a:ext cx="11318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1600"/>
              <a:t>Centrifuge</a:t>
            </a:r>
          </a:p>
        </p:txBody>
      </p:sp>
      <p:sp>
        <p:nvSpPr>
          <p:cNvPr id="124947" name="TextBox 45">
            <a:extLst>
              <a:ext uri="{FF2B5EF4-FFF2-40B4-BE49-F238E27FC236}">
                <a16:creationId xmlns:a16="http://schemas.microsoft.com/office/drawing/2014/main" id="{E79939E5-E039-9644-88E2-7B367E1B4079}"/>
              </a:ext>
            </a:extLst>
          </p:cNvPr>
          <p:cNvSpPr txBox="1">
            <a:spLocks noChangeArrowheads="1"/>
          </p:cNvSpPr>
          <p:nvPr/>
        </p:nvSpPr>
        <p:spPr bwMode="auto">
          <a:xfrm>
            <a:off x="3059113" y="4508500"/>
            <a:ext cx="433387" cy="431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700"/>
              <a:t>Sterile</a:t>
            </a:r>
          </a:p>
          <a:p>
            <a:pPr eaLnBrk="1" hangingPunct="1"/>
            <a:r>
              <a:rPr lang="en-GB" altLang="nb-NO" sz="700"/>
              <a:t>Saline</a:t>
            </a:r>
          </a:p>
          <a:p>
            <a:pPr eaLnBrk="1" hangingPunct="1"/>
            <a:endParaRPr lang="en-GB" altLang="nb-NO" sz="800"/>
          </a:p>
        </p:txBody>
      </p:sp>
      <p:cxnSp>
        <p:nvCxnSpPr>
          <p:cNvPr id="50" name="Curved Connector 49">
            <a:extLst>
              <a:ext uri="{FF2B5EF4-FFF2-40B4-BE49-F238E27FC236}">
                <a16:creationId xmlns:a16="http://schemas.microsoft.com/office/drawing/2014/main" id="{FF5C3664-41F3-EA43-A0A5-83D488D6E821}"/>
              </a:ext>
            </a:extLst>
          </p:cNvPr>
          <p:cNvCxnSpPr>
            <a:cxnSpLocks noChangeShapeType="1"/>
            <a:endCxn id="7" idx="2"/>
          </p:cNvCxnSpPr>
          <p:nvPr/>
        </p:nvCxnSpPr>
        <p:spPr bwMode="auto">
          <a:xfrm rot="16200000" flipV="1">
            <a:off x="3204369" y="5301457"/>
            <a:ext cx="590550" cy="417512"/>
          </a:xfrm>
          <a:prstGeom prst="curvedConnector3">
            <a:avLst>
              <a:gd name="adj1" fmla="val 21287"/>
            </a:avLst>
          </a:prstGeom>
          <a:noFill/>
          <a:ln w="38100">
            <a:solidFill>
              <a:srgbClr val="A6A6A6"/>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noFill/>
              </a14:hiddenFill>
            </a:ext>
          </a:extLst>
        </p:spPr>
      </p:cxnSp>
      <p:cxnSp>
        <p:nvCxnSpPr>
          <p:cNvPr id="53" name="Curved Connector 52">
            <a:extLst>
              <a:ext uri="{FF2B5EF4-FFF2-40B4-BE49-F238E27FC236}">
                <a16:creationId xmlns:a16="http://schemas.microsoft.com/office/drawing/2014/main" id="{3D04746E-0AD0-9D47-98B2-98DFDAE1B41F}"/>
              </a:ext>
            </a:extLst>
          </p:cNvPr>
          <p:cNvCxnSpPr>
            <a:cxnSpLocks noChangeShapeType="1"/>
            <a:stCxn id="124972" idx="4"/>
            <a:endCxn id="124942" idx="1"/>
          </p:cNvCxnSpPr>
          <p:nvPr/>
        </p:nvCxnSpPr>
        <p:spPr bwMode="auto">
          <a:xfrm rot="16200000" flipH="1">
            <a:off x="2592388" y="4905375"/>
            <a:ext cx="647700" cy="1584325"/>
          </a:xfrm>
          <a:prstGeom prst="curvedConnector2">
            <a:avLst/>
          </a:prstGeom>
          <a:noFill/>
          <a:ln w="38100">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noFill/>
              </a14:hiddenFill>
            </a:ext>
          </a:extLst>
        </p:spPr>
      </p:cxnSp>
      <p:grpSp>
        <p:nvGrpSpPr>
          <p:cNvPr id="124950" name="Group 53">
            <a:extLst>
              <a:ext uri="{FF2B5EF4-FFF2-40B4-BE49-F238E27FC236}">
                <a16:creationId xmlns:a16="http://schemas.microsoft.com/office/drawing/2014/main" id="{1B0DD43D-A186-D846-A846-121CDD0FBFC8}"/>
              </a:ext>
            </a:extLst>
          </p:cNvPr>
          <p:cNvGrpSpPr>
            <a:grpSpLocks/>
          </p:cNvGrpSpPr>
          <p:nvPr/>
        </p:nvGrpSpPr>
        <p:grpSpPr bwMode="auto">
          <a:xfrm>
            <a:off x="6156325" y="5229225"/>
            <a:ext cx="1008063" cy="1008063"/>
            <a:chOff x="6012160" y="3789040"/>
            <a:chExt cx="1008112" cy="1008112"/>
          </a:xfrm>
        </p:grpSpPr>
        <p:sp>
          <p:nvSpPr>
            <p:cNvPr id="124966" name="Oval 54">
              <a:extLst>
                <a:ext uri="{FF2B5EF4-FFF2-40B4-BE49-F238E27FC236}">
                  <a16:creationId xmlns:a16="http://schemas.microsoft.com/office/drawing/2014/main" id="{2E1E8ADC-E909-1A48-81A3-072445D36BC9}"/>
                </a:ext>
              </a:extLst>
            </p:cNvPr>
            <p:cNvSpPr>
              <a:spLocks noChangeArrowheads="1"/>
            </p:cNvSpPr>
            <p:nvPr/>
          </p:nvSpPr>
          <p:spPr bwMode="auto">
            <a:xfrm>
              <a:off x="6012160" y="4581128"/>
              <a:ext cx="1008112" cy="216024"/>
            </a:xfrm>
            <a:prstGeom prst="ellipse">
              <a:avLst/>
            </a:prstGeom>
            <a:solidFill>
              <a:srgbClr val="FF0000"/>
            </a:solidFill>
            <a:ln w="9525">
              <a:solidFill>
                <a:schemeClr val="tx1"/>
              </a:solidFill>
              <a:round/>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sp>
          <p:nvSpPr>
            <p:cNvPr id="124967" name="Rectangle 55">
              <a:extLst>
                <a:ext uri="{FF2B5EF4-FFF2-40B4-BE49-F238E27FC236}">
                  <a16:creationId xmlns:a16="http://schemas.microsoft.com/office/drawing/2014/main" id="{2A123EEA-8709-B743-B242-BC78015ACBE7}"/>
                </a:ext>
              </a:extLst>
            </p:cNvPr>
            <p:cNvSpPr>
              <a:spLocks noChangeArrowheads="1"/>
            </p:cNvSpPr>
            <p:nvPr/>
          </p:nvSpPr>
          <p:spPr bwMode="auto">
            <a:xfrm>
              <a:off x="6012160" y="4293096"/>
              <a:ext cx="1008112" cy="432048"/>
            </a:xfrm>
            <a:prstGeom prst="rect">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sp>
          <p:nvSpPr>
            <p:cNvPr id="124968" name="Oval 56">
              <a:extLst>
                <a:ext uri="{FF2B5EF4-FFF2-40B4-BE49-F238E27FC236}">
                  <a16:creationId xmlns:a16="http://schemas.microsoft.com/office/drawing/2014/main" id="{491764C1-C060-F045-9E39-DADF73D4D123}"/>
                </a:ext>
              </a:extLst>
            </p:cNvPr>
            <p:cNvSpPr>
              <a:spLocks noChangeArrowheads="1"/>
            </p:cNvSpPr>
            <p:nvPr/>
          </p:nvSpPr>
          <p:spPr bwMode="auto">
            <a:xfrm>
              <a:off x="6012160" y="3789040"/>
              <a:ext cx="1008112" cy="216024"/>
            </a:xfrm>
            <a:prstGeom prst="ellipse">
              <a:avLst/>
            </a:prstGeom>
            <a:solidFill>
              <a:schemeClr val="accent1"/>
            </a:solidFill>
            <a:ln w="9525">
              <a:solidFill>
                <a:schemeClr val="tx1"/>
              </a:solidFill>
              <a:round/>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cxnSp>
          <p:nvCxnSpPr>
            <p:cNvPr id="124969" name="Straight Connector 57">
              <a:extLst>
                <a:ext uri="{FF2B5EF4-FFF2-40B4-BE49-F238E27FC236}">
                  <a16:creationId xmlns:a16="http://schemas.microsoft.com/office/drawing/2014/main" id="{B3660284-B712-DB4C-BE3B-7B0578E3BD38}"/>
                </a:ext>
              </a:extLst>
            </p:cNvPr>
            <p:cNvCxnSpPr>
              <a:cxnSpLocks noChangeShapeType="1"/>
              <a:stCxn id="124968" idx="2"/>
              <a:endCxn id="124966" idx="2"/>
            </p:cNvCxnSpPr>
            <p:nvPr/>
          </p:nvCxnSpPr>
          <p:spPr bwMode="auto">
            <a:xfrm>
              <a:off x="6012160" y="3897052"/>
              <a:ext cx="0" cy="7920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24970" name="Straight Connector 58">
              <a:extLst>
                <a:ext uri="{FF2B5EF4-FFF2-40B4-BE49-F238E27FC236}">
                  <a16:creationId xmlns:a16="http://schemas.microsoft.com/office/drawing/2014/main" id="{3227FB19-9C78-C54C-A9F1-67D7160168F1}"/>
                </a:ext>
              </a:extLst>
            </p:cNvPr>
            <p:cNvCxnSpPr>
              <a:cxnSpLocks noChangeShapeType="1"/>
              <a:stCxn id="124968" idx="6"/>
              <a:endCxn id="124966" idx="6"/>
            </p:cNvCxnSpPr>
            <p:nvPr/>
          </p:nvCxnSpPr>
          <p:spPr bwMode="auto">
            <a:xfrm>
              <a:off x="7020272" y="3897052"/>
              <a:ext cx="0" cy="7920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24971" name="Oval 59">
              <a:extLst>
                <a:ext uri="{FF2B5EF4-FFF2-40B4-BE49-F238E27FC236}">
                  <a16:creationId xmlns:a16="http://schemas.microsoft.com/office/drawing/2014/main" id="{DB7EBBAA-1932-7E45-9401-374317013E90}"/>
                </a:ext>
              </a:extLst>
            </p:cNvPr>
            <p:cNvSpPr>
              <a:spLocks noChangeArrowheads="1"/>
            </p:cNvSpPr>
            <p:nvPr/>
          </p:nvSpPr>
          <p:spPr bwMode="auto">
            <a:xfrm>
              <a:off x="6012160" y="4149080"/>
              <a:ext cx="1008112" cy="216024"/>
            </a:xfrm>
            <a:prstGeom prst="ellipse">
              <a:avLst/>
            </a:prstGeom>
            <a:solidFill>
              <a:srgbClr val="FF0000"/>
            </a:solidFill>
            <a:ln w="9525">
              <a:solidFill>
                <a:schemeClr val="tx1"/>
              </a:solidFill>
              <a:round/>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grpSp>
      <p:cxnSp>
        <p:nvCxnSpPr>
          <p:cNvPr id="62" name="Curved Connector 61">
            <a:extLst>
              <a:ext uri="{FF2B5EF4-FFF2-40B4-BE49-F238E27FC236}">
                <a16:creationId xmlns:a16="http://schemas.microsoft.com/office/drawing/2014/main" id="{108337C6-4D9A-C14C-9D9F-42CDDA7A12E5}"/>
              </a:ext>
            </a:extLst>
          </p:cNvPr>
          <p:cNvCxnSpPr>
            <a:cxnSpLocks noChangeShapeType="1"/>
            <a:stCxn id="124932" idx="2"/>
            <a:endCxn id="124942" idx="3"/>
          </p:cNvCxnSpPr>
          <p:nvPr/>
        </p:nvCxnSpPr>
        <p:spPr bwMode="auto">
          <a:xfrm rot="5400000">
            <a:off x="3825082" y="3675856"/>
            <a:ext cx="3524250" cy="1166813"/>
          </a:xfrm>
          <a:prstGeom prst="curvedConnector2">
            <a:avLst/>
          </a:prstGeom>
          <a:noFill/>
          <a:ln w="38100">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noFill/>
              </a14:hiddenFill>
            </a:ext>
          </a:extLst>
        </p:spPr>
      </p:cxnSp>
      <p:cxnSp>
        <p:nvCxnSpPr>
          <p:cNvPr id="64" name="Curved Connector 63">
            <a:extLst>
              <a:ext uri="{FF2B5EF4-FFF2-40B4-BE49-F238E27FC236}">
                <a16:creationId xmlns:a16="http://schemas.microsoft.com/office/drawing/2014/main" id="{AE544834-2288-654A-AEF2-FE392F872242}"/>
              </a:ext>
            </a:extLst>
          </p:cNvPr>
          <p:cNvCxnSpPr>
            <a:cxnSpLocks noChangeShapeType="1"/>
          </p:cNvCxnSpPr>
          <p:nvPr/>
        </p:nvCxnSpPr>
        <p:spPr bwMode="auto">
          <a:xfrm rot="16200000" flipH="1">
            <a:off x="5687219" y="4904581"/>
            <a:ext cx="936625" cy="576263"/>
          </a:xfrm>
          <a:prstGeom prst="curvedConnector3">
            <a:avLst>
              <a:gd name="adj1" fmla="val 50000"/>
            </a:avLst>
          </a:prstGeom>
          <a:noFill/>
          <a:ln w="38100">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noFill/>
              </a14:hiddenFill>
            </a:ext>
          </a:extLst>
        </p:spPr>
      </p:cxnSp>
      <p:sp>
        <p:nvSpPr>
          <p:cNvPr id="124953" name="TextBox 64">
            <a:extLst>
              <a:ext uri="{FF2B5EF4-FFF2-40B4-BE49-F238E27FC236}">
                <a16:creationId xmlns:a16="http://schemas.microsoft.com/office/drawing/2014/main" id="{90771134-2397-F041-9A3C-08E19245317F}"/>
              </a:ext>
            </a:extLst>
          </p:cNvPr>
          <p:cNvSpPr txBox="1">
            <a:spLocks noChangeArrowheads="1"/>
          </p:cNvSpPr>
          <p:nvPr/>
        </p:nvSpPr>
        <p:spPr bwMode="auto">
          <a:xfrm>
            <a:off x="6334125" y="6165850"/>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1400"/>
              <a:t>Waste</a:t>
            </a:r>
            <a:endParaRPr lang="en-GB" altLang="nb-NO"/>
          </a:p>
        </p:txBody>
      </p:sp>
      <p:sp>
        <p:nvSpPr>
          <p:cNvPr id="124954" name="Right Arrow 67">
            <a:extLst>
              <a:ext uri="{FF2B5EF4-FFF2-40B4-BE49-F238E27FC236}">
                <a16:creationId xmlns:a16="http://schemas.microsoft.com/office/drawing/2014/main" id="{DD382362-76AA-5643-9B9F-9E76FA736A6D}"/>
              </a:ext>
            </a:extLst>
          </p:cNvPr>
          <p:cNvSpPr>
            <a:spLocks noChangeArrowheads="1"/>
          </p:cNvSpPr>
          <p:nvPr/>
        </p:nvSpPr>
        <p:spPr bwMode="auto">
          <a:xfrm rot="6014016">
            <a:off x="1587500" y="3527425"/>
            <a:ext cx="649288" cy="185738"/>
          </a:xfrm>
          <a:prstGeom prst="rightArrow">
            <a:avLst>
              <a:gd name="adj1" fmla="val 50000"/>
              <a:gd name="adj2" fmla="val 50008"/>
            </a:avLst>
          </a:prstGeom>
          <a:solidFill>
            <a:srgbClr val="FF0000"/>
          </a:solidFill>
          <a:ln w="9525">
            <a:solidFill>
              <a:schemeClr val="tx1"/>
            </a:solidFill>
            <a:round/>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sp>
        <p:nvSpPr>
          <p:cNvPr id="124955" name="Right Arrow 68">
            <a:extLst>
              <a:ext uri="{FF2B5EF4-FFF2-40B4-BE49-F238E27FC236}">
                <a16:creationId xmlns:a16="http://schemas.microsoft.com/office/drawing/2014/main" id="{E47B33B8-8C9B-8741-ABC5-BCDBD1F1AF9E}"/>
              </a:ext>
            </a:extLst>
          </p:cNvPr>
          <p:cNvSpPr>
            <a:spLocks noChangeArrowheads="1"/>
          </p:cNvSpPr>
          <p:nvPr/>
        </p:nvSpPr>
        <p:spPr bwMode="auto">
          <a:xfrm rot="1401768">
            <a:off x="2422525" y="5638800"/>
            <a:ext cx="647700" cy="184150"/>
          </a:xfrm>
          <a:prstGeom prst="rightArrow">
            <a:avLst>
              <a:gd name="adj1" fmla="val 50000"/>
              <a:gd name="adj2" fmla="val 50316"/>
            </a:avLst>
          </a:prstGeom>
          <a:solidFill>
            <a:srgbClr val="FF0000"/>
          </a:solidFill>
          <a:ln w="9525">
            <a:solidFill>
              <a:schemeClr val="tx1"/>
            </a:solidFill>
            <a:round/>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sp>
        <p:nvSpPr>
          <p:cNvPr id="124956" name="Right Arrow 69">
            <a:extLst>
              <a:ext uri="{FF2B5EF4-FFF2-40B4-BE49-F238E27FC236}">
                <a16:creationId xmlns:a16="http://schemas.microsoft.com/office/drawing/2014/main" id="{9167C260-CC99-EC44-8921-38F09B25DFF2}"/>
              </a:ext>
            </a:extLst>
          </p:cNvPr>
          <p:cNvSpPr>
            <a:spLocks noChangeArrowheads="1"/>
          </p:cNvSpPr>
          <p:nvPr/>
        </p:nvSpPr>
        <p:spPr bwMode="auto">
          <a:xfrm rot="-2721165">
            <a:off x="5116513" y="5864225"/>
            <a:ext cx="649288" cy="185737"/>
          </a:xfrm>
          <a:prstGeom prst="rightArrow">
            <a:avLst>
              <a:gd name="adj1" fmla="val 50000"/>
              <a:gd name="adj2" fmla="val 50008"/>
            </a:avLst>
          </a:prstGeom>
          <a:solidFill>
            <a:srgbClr val="FF0000"/>
          </a:solidFill>
          <a:ln w="9525">
            <a:solidFill>
              <a:schemeClr val="tx1"/>
            </a:solidFill>
            <a:round/>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sp>
        <p:nvSpPr>
          <p:cNvPr id="124957" name="Right Arrow 70">
            <a:extLst>
              <a:ext uri="{FF2B5EF4-FFF2-40B4-BE49-F238E27FC236}">
                <a16:creationId xmlns:a16="http://schemas.microsoft.com/office/drawing/2014/main" id="{73813EB7-E688-8C4C-A98E-CB1B0D2F4681}"/>
              </a:ext>
            </a:extLst>
          </p:cNvPr>
          <p:cNvSpPr>
            <a:spLocks noChangeArrowheads="1"/>
          </p:cNvSpPr>
          <p:nvPr/>
        </p:nvSpPr>
        <p:spPr bwMode="auto">
          <a:xfrm rot="-4721661">
            <a:off x="5914232" y="3599656"/>
            <a:ext cx="647700" cy="185737"/>
          </a:xfrm>
          <a:prstGeom prst="rightArrow">
            <a:avLst>
              <a:gd name="adj1" fmla="val 50000"/>
              <a:gd name="adj2" fmla="val 49886"/>
            </a:avLst>
          </a:prstGeom>
          <a:solidFill>
            <a:srgbClr val="FF0000"/>
          </a:solidFill>
          <a:ln w="9525">
            <a:solidFill>
              <a:schemeClr val="tx1"/>
            </a:solidFill>
            <a:round/>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sp>
        <p:nvSpPr>
          <p:cNvPr id="124958" name="Right Arrow 71">
            <a:extLst>
              <a:ext uri="{FF2B5EF4-FFF2-40B4-BE49-F238E27FC236}">
                <a16:creationId xmlns:a16="http://schemas.microsoft.com/office/drawing/2014/main" id="{27F0E24E-3387-094C-9F07-F08121B1698B}"/>
              </a:ext>
            </a:extLst>
          </p:cNvPr>
          <p:cNvSpPr>
            <a:spLocks noChangeArrowheads="1"/>
          </p:cNvSpPr>
          <p:nvPr/>
        </p:nvSpPr>
        <p:spPr bwMode="auto">
          <a:xfrm rot="8844544">
            <a:off x="2813050" y="3228975"/>
            <a:ext cx="647700" cy="185738"/>
          </a:xfrm>
          <a:prstGeom prst="rightArrow">
            <a:avLst>
              <a:gd name="adj1" fmla="val 50000"/>
              <a:gd name="adj2" fmla="val 49886"/>
            </a:avLst>
          </a:prstGeom>
          <a:solidFill>
            <a:srgbClr val="FF0000"/>
          </a:solidFill>
          <a:ln w="9525">
            <a:solidFill>
              <a:schemeClr val="tx1"/>
            </a:solidFill>
            <a:round/>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cxnSp>
        <p:nvCxnSpPr>
          <p:cNvPr id="74" name="Curved Connector 73">
            <a:extLst>
              <a:ext uri="{FF2B5EF4-FFF2-40B4-BE49-F238E27FC236}">
                <a16:creationId xmlns:a16="http://schemas.microsoft.com/office/drawing/2014/main" id="{42B1D231-9811-D945-920E-C07DB6934450}"/>
              </a:ext>
            </a:extLst>
          </p:cNvPr>
          <p:cNvCxnSpPr>
            <a:cxnSpLocks noChangeShapeType="1"/>
          </p:cNvCxnSpPr>
          <p:nvPr/>
        </p:nvCxnSpPr>
        <p:spPr bwMode="auto">
          <a:xfrm rot="10800000" flipV="1">
            <a:off x="4716463" y="2420938"/>
            <a:ext cx="1368425" cy="792162"/>
          </a:xfrm>
          <a:prstGeom prst="curvedConnector3">
            <a:avLst>
              <a:gd name="adj1" fmla="val 50000"/>
            </a:avLst>
          </a:prstGeom>
          <a:noFill/>
          <a:ln w="38100">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noFill/>
              </a14:hiddenFill>
            </a:ext>
          </a:extLst>
        </p:spPr>
      </p:cxnSp>
      <p:sp>
        <p:nvSpPr>
          <p:cNvPr id="124960" name="Right Arrow 74">
            <a:extLst>
              <a:ext uri="{FF2B5EF4-FFF2-40B4-BE49-F238E27FC236}">
                <a16:creationId xmlns:a16="http://schemas.microsoft.com/office/drawing/2014/main" id="{08C4762A-CE6D-EF44-9C6B-5CE94FBF445D}"/>
              </a:ext>
            </a:extLst>
          </p:cNvPr>
          <p:cNvSpPr>
            <a:spLocks noChangeArrowheads="1"/>
          </p:cNvSpPr>
          <p:nvPr/>
        </p:nvSpPr>
        <p:spPr bwMode="auto">
          <a:xfrm rot="8092083">
            <a:off x="4972050" y="2519363"/>
            <a:ext cx="649287" cy="185738"/>
          </a:xfrm>
          <a:prstGeom prst="rightArrow">
            <a:avLst>
              <a:gd name="adj1" fmla="val 50000"/>
              <a:gd name="adj2" fmla="val 50008"/>
            </a:avLst>
          </a:prstGeom>
          <a:solidFill>
            <a:srgbClr val="FF0000"/>
          </a:solidFill>
          <a:ln w="9525">
            <a:solidFill>
              <a:schemeClr val="tx1"/>
            </a:solidFill>
            <a:round/>
            <a:headEnd/>
            <a:tailEnd/>
          </a:ln>
        </p:spPr>
        <p:txBody>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endParaRPr lang="en-GB" altLang="nb-NO"/>
          </a:p>
        </p:txBody>
      </p:sp>
      <p:sp>
        <p:nvSpPr>
          <p:cNvPr id="124961" name="TextBox 76">
            <a:extLst>
              <a:ext uri="{FF2B5EF4-FFF2-40B4-BE49-F238E27FC236}">
                <a16:creationId xmlns:a16="http://schemas.microsoft.com/office/drawing/2014/main" id="{79170849-DDFC-7D4B-9808-347F1EE73D99}"/>
              </a:ext>
            </a:extLst>
          </p:cNvPr>
          <p:cNvSpPr txBox="1">
            <a:spLocks noChangeArrowheads="1"/>
          </p:cNvSpPr>
          <p:nvPr/>
        </p:nvSpPr>
        <p:spPr bwMode="auto">
          <a:xfrm>
            <a:off x="611188" y="2349500"/>
            <a:ext cx="16573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1400"/>
              <a:t>Anticoagulant and blood from the wound is mixed </a:t>
            </a:r>
          </a:p>
        </p:txBody>
      </p:sp>
      <p:sp>
        <p:nvSpPr>
          <p:cNvPr id="124962" name="TextBox 77">
            <a:extLst>
              <a:ext uri="{FF2B5EF4-FFF2-40B4-BE49-F238E27FC236}">
                <a16:creationId xmlns:a16="http://schemas.microsoft.com/office/drawing/2014/main" id="{324C8366-1DB4-D845-9219-D4A468BC2D3C}"/>
              </a:ext>
            </a:extLst>
          </p:cNvPr>
          <p:cNvSpPr txBox="1">
            <a:spLocks noChangeArrowheads="1"/>
          </p:cNvSpPr>
          <p:nvPr/>
        </p:nvSpPr>
        <p:spPr bwMode="auto">
          <a:xfrm>
            <a:off x="107950" y="3860800"/>
            <a:ext cx="165576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1400"/>
              <a:t>Anticoagulant and blood are stored in a reservoir, if necessary a vacuum pump is inserted in the circuit</a:t>
            </a:r>
          </a:p>
        </p:txBody>
      </p:sp>
      <p:sp>
        <p:nvSpPr>
          <p:cNvPr id="124963" name="TextBox 78">
            <a:extLst>
              <a:ext uri="{FF2B5EF4-FFF2-40B4-BE49-F238E27FC236}">
                <a16:creationId xmlns:a16="http://schemas.microsoft.com/office/drawing/2014/main" id="{B0F85021-6CEE-7B4D-B205-2418DF7FDB39}"/>
              </a:ext>
            </a:extLst>
          </p:cNvPr>
          <p:cNvSpPr txBox="1">
            <a:spLocks noChangeArrowheads="1"/>
          </p:cNvSpPr>
          <p:nvPr/>
        </p:nvSpPr>
        <p:spPr bwMode="auto">
          <a:xfrm>
            <a:off x="2640013" y="4057650"/>
            <a:ext cx="12112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1400"/>
              <a:t>Sterile saline</a:t>
            </a:r>
          </a:p>
        </p:txBody>
      </p:sp>
      <p:sp>
        <p:nvSpPr>
          <p:cNvPr id="124964" name="TextBox 79">
            <a:extLst>
              <a:ext uri="{FF2B5EF4-FFF2-40B4-BE49-F238E27FC236}">
                <a16:creationId xmlns:a16="http://schemas.microsoft.com/office/drawing/2014/main" id="{3AD979AA-B749-4549-8FB9-A584A9DEBCB1}"/>
              </a:ext>
            </a:extLst>
          </p:cNvPr>
          <p:cNvSpPr txBox="1">
            <a:spLocks noChangeArrowheads="1"/>
          </p:cNvSpPr>
          <p:nvPr/>
        </p:nvSpPr>
        <p:spPr bwMode="auto">
          <a:xfrm>
            <a:off x="-36513" y="5732463"/>
            <a:ext cx="3240088"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1400"/>
              <a:t>Then the solution is flowing into a centrifuge together with saline, separating red blood cells from plasma, WBC, platelets, anticoagulant, fat, and free plasma HGB</a:t>
            </a:r>
          </a:p>
        </p:txBody>
      </p:sp>
      <p:sp>
        <p:nvSpPr>
          <p:cNvPr id="124965" name="TextBox 80">
            <a:extLst>
              <a:ext uri="{FF2B5EF4-FFF2-40B4-BE49-F238E27FC236}">
                <a16:creationId xmlns:a16="http://schemas.microsoft.com/office/drawing/2014/main" id="{E741D54A-C53F-BB46-864B-F2C174D41BF4}"/>
              </a:ext>
            </a:extLst>
          </p:cNvPr>
          <p:cNvSpPr txBox="1">
            <a:spLocks noChangeArrowheads="1"/>
          </p:cNvSpPr>
          <p:nvPr/>
        </p:nvSpPr>
        <p:spPr bwMode="auto">
          <a:xfrm>
            <a:off x="6588125" y="3357563"/>
            <a:ext cx="165576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1400"/>
              <a:t>Red blood cells are collected and reinfused into circulation</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A3AC2854-789B-124F-AC9F-BB2896E5FAB8}"/>
              </a:ext>
            </a:extLst>
          </p:cNvPr>
          <p:cNvSpPr>
            <a:spLocks noGrp="1" noChangeArrowheads="1"/>
          </p:cNvSpPr>
          <p:nvPr>
            <p:ph type="title"/>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nchor="t"/>
          <a:lstStyle/>
          <a:p>
            <a:pPr eaLnBrk="1" hangingPunct="1">
              <a:defRPr/>
            </a:pPr>
            <a:r>
              <a:rPr lang="nb-NO"/>
              <a:t>Laparoscopy</a:t>
            </a:r>
          </a:p>
        </p:txBody>
      </p:sp>
      <p:sp>
        <p:nvSpPr>
          <p:cNvPr id="123907" name="Rectangle 3">
            <a:extLst>
              <a:ext uri="{FF2B5EF4-FFF2-40B4-BE49-F238E27FC236}">
                <a16:creationId xmlns:a16="http://schemas.microsoft.com/office/drawing/2014/main" id="{D3A36150-CAB0-384B-B916-F622FF275817}"/>
              </a:ext>
            </a:extLst>
          </p:cNvPr>
          <p:cNvSpPr>
            <a:spLocks noGrp="1" noChangeArrowheads="1"/>
          </p:cNvSpPr>
          <p:nvPr>
            <p:ph type="body" idx="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buFontTx/>
              <a:buNone/>
              <a:defRPr/>
            </a:pPr>
            <a:r>
              <a:rPr lang="nb-NO" sz="2000" dirty="0" err="1"/>
              <a:t>Started</a:t>
            </a:r>
            <a:r>
              <a:rPr lang="nb-NO" sz="2000" dirty="0"/>
              <a:t> </a:t>
            </a:r>
            <a:r>
              <a:rPr lang="nb-NO" sz="2000" dirty="0" err="1"/>
              <a:t>early</a:t>
            </a:r>
            <a:r>
              <a:rPr lang="nb-NO" sz="2000" dirty="0"/>
              <a:t> in 1900, first </a:t>
            </a:r>
            <a:r>
              <a:rPr lang="nb-NO" sz="2000" dirty="0" err="1"/>
              <a:t>diagnosis</a:t>
            </a:r>
            <a:r>
              <a:rPr lang="nb-NO" sz="2000" dirty="0"/>
              <a:t>, </a:t>
            </a:r>
            <a:r>
              <a:rPr lang="nb-NO" sz="2000" dirty="0" err="1"/>
              <a:t>then</a:t>
            </a:r>
            <a:r>
              <a:rPr lang="nb-NO" sz="2000" dirty="0"/>
              <a:t> </a:t>
            </a:r>
            <a:r>
              <a:rPr lang="nb-NO" sz="2000" dirty="0" err="1"/>
              <a:t>therapy</a:t>
            </a:r>
            <a:r>
              <a:rPr lang="nb-NO" sz="2000" dirty="0"/>
              <a:t> </a:t>
            </a:r>
          </a:p>
          <a:p>
            <a:pPr eaLnBrk="1" hangingPunct="1">
              <a:buFontTx/>
              <a:buNone/>
              <a:defRPr/>
            </a:pPr>
            <a:r>
              <a:rPr lang="nb-NO" sz="2000" dirty="0" err="1"/>
              <a:t>Necessary</a:t>
            </a:r>
            <a:r>
              <a:rPr lang="nb-NO" sz="2000" dirty="0"/>
              <a:t> </a:t>
            </a:r>
            <a:r>
              <a:rPr lang="nb-NO" sz="2000" dirty="0" err="1"/>
              <a:t>equipment</a:t>
            </a:r>
            <a:endParaRPr lang="nb-NO" sz="2000" dirty="0"/>
          </a:p>
          <a:p>
            <a:pPr eaLnBrk="1" hangingPunct="1">
              <a:buFontTx/>
              <a:buNone/>
              <a:defRPr/>
            </a:pPr>
            <a:r>
              <a:rPr lang="nb-NO" sz="2000" dirty="0"/>
              <a:t>	- </a:t>
            </a:r>
            <a:r>
              <a:rPr lang="nb-NO" sz="2000" dirty="0" err="1"/>
              <a:t>Camera</a:t>
            </a:r>
            <a:r>
              <a:rPr lang="nb-NO" sz="2000" dirty="0"/>
              <a:t> and monitor</a:t>
            </a:r>
          </a:p>
          <a:p>
            <a:pPr eaLnBrk="1" hangingPunct="1">
              <a:buFontTx/>
              <a:buNone/>
              <a:defRPr/>
            </a:pPr>
            <a:r>
              <a:rPr lang="nb-NO" sz="2000" dirty="0"/>
              <a:t>		- Three-chip </a:t>
            </a:r>
            <a:r>
              <a:rPr lang="nb-NO" sz="2000" dirty="0" err="1"/>
              <a:t>high</a:t>
            </a:r>
            <a:r>
              <a:rPr lang="nb-NO" sz="2000" dirty="0"/>
              <a:t> </a:t>
            </a:r>
            <a:r>
              <a:rPr lang="nb-NO" sz="2000" dirty="0" err="1"/>
              <a:t>definition</a:t>
            </a:r>
            <a:r>
              <a:rPr lang="nb-NO" sz="2000" dirty="0"/>
              <a:t> </a:t>
            </a:r>
            <a:r>
              <a:rPr lang="nb-NO" sz="2000" dirty="0" err="1"/>
              <a:t>videocamera</a:t>
            </a:r>
            <a:r>
              <a:rPr lang="nb-NO" sz="2000" dirty="0"/>
              <a:t> (700 lines per inch)</a:t>
            </a:r>
          </a:p>
          <a:p>
            <a:pPr eaLnBrk="1" hangingPunct="1">
              <a:buFontTx/>
              <a:buNone/>
              <a:defRPr/>
            </a:pPr>
            <a:r>
              <a:rPr lang="nb-NO" sz="2000" dirty="0"/>
              <a:t>		- High </a:t>
            </a:r>
            <a:r>
              <a:rPr lang="nb-NO" sz="2000" dirty="0" err="1"/>
              <a:t>definition</a:t>
            </a:r>
            <a:r>
              <a:rPr lang="nb-NO" sz="2000" dirty="0"/>
              <a:t> monitor</a:t>
            </a:r>
          </a:p>
          <a:p>
            <a:pPr eaLnBrk="1" hangingPunct="1">
              <a:buFontTx/>
              <a:buNone/>
              <a:defRPr/>
            </a:pPr>
            <a:r>
              <a:rPr lang="nb-NO" sz="2000" dirty="0"/>
              <a:t>	- </a:t>
            </a:r>
            <a:r>
              <a:rPr lang="nb-NO" sz="2000" dirty="0" err="1"/>
              <a:t>Light</a:t>
            </a:r>
            <a:r>
              <a:rPr lang="nb-NO" sz="2000" dirty="0"/>
              <a:t> </a:t>
            </a:r>
            <a:r>
              <a:rPr lang="nb-NO" sz="2000" dirty="0" err="1"/>
              <a:t>source</a:t>
            </a:r>
            <a:r>
              <a:rPr lang="nb-NO" sz="2000" dirty="0"/>
              <a:t> </a:t>
            </a:r>
          </a:p>
          <a:p>
            <a:pPr eaLnBrk="1" hangingPunct="1">
              <a:buFontTx/>
              <a:buNone/>
              <a:defRPr/>
            </a:pPr>
            <a:r>
              <a:rPr lang="nb-NO" sz="2000" dirty="0"/>
              <a:t>		- Xenon </a:t>
            </a:r>
            <a:r>
              <a:rPr lang="nb-NO" sz="2000" dirty="0" err="1"/>
              <a:t>light</a:t>
            </a:r>
            <a:r>
              <a:rPr lang="nb-NO" sz="2000" dirty="0"/>
              <a:t> </a:t>
            </a:r>
            <a:r>
              <a:rPr lang="nb-NO" sz="2000" dirty="0" err="1"/>
              <a:t>source</a:t>
            </a:r>
            <a:endParaRPr lang="nb-NO" sz="2000" dirty="0"/>
          </a:p>
          <a:p>
            <a:pPr eaLnBrk="1" hangingPunct="1">
              <a:buFontTx/>
              <a:buNone/>
              <a:defRPr/>
            </a:pPr>
            <a:r>
              <a:rPr lang="nb-NO" sz="2000" dirty="0"/>
              <a:t>		- </a:t>
            </a:r>
            <a:r>
              <a:rPr lang="nb-NO" sz="2000" dirty="0" err="1"/>
              <a:t>Fiberoptic</a:t>
            </a:r>
            <a:r>
              <a:rPr lang="nb-NO" sz="2000" dirty="0"/>
              <a:t> </a:t>
            </a:r>
            <a:r>
              <a:rPr lang="nb-NO" sz="2000" dirty="0" err="1"/>
              <a:t>cables</a:t>
            </a:r>
            <a:r>
              <a:rPr lang="nb-NO" sz="2000" dirty="0"/>
              <a:t> </a:t>
            </a:r>
          </a:p>
          <a:p>
            <a:pPr eaLnBrk="1" hangingPunct="1">
              <a:buFontTx/>
              <a:buNone/>
              <a:defRPr/>
            </a:pPr>
            <a:r>
              <a:rPr lang="nb-NO" sz="2000" dirty="0"/>
              <a:t>	- High-</a:t>
            </a:r>
            <a:r>
              <a:rPr lang="nb-NO" sz="2000" dirty="0" err="1"/>
              <a:t>flow</a:t>
            </a:r>
            <a:r>
              <a:rPr lang="nb-NO" sz="2000" dirty="0"/>
              <a:t> </a:t>
            </a:r>
            <a:r>
              <a:rPr lang="nb-NO" sz="2000" dirty="0" err="1"/>
              <a:t>insufflator</a:t>
            </a:r>
            <a:endParaRPr lang="nb-NO" sz="2000" dirty="0"/>
          </a:p>
          <a:p>
            <a:pPr eaLnBrk="1" hangingPunct="1">
              <a:buFontTx/>
              <a:buNone/>
              <a:defRPr/>
            </a:pPr>
            <a:r>
              <a:rPr lang="nb-NO" sz="2000" dirty="0"/>
              <a:t>		- CO2 gas (</a:t>
            </a:r>
            <a:r>
              <a:rPr lang="nb-NO" sz="2000" dirty="0" err="1"/>
              <a:t>pressure</a:t>
            </a:r>
            <a:r>
              <a:rPr lang="nb-NO" sz="2000" dirty="0"/>
              <a:t> 10-15 </a:t>
            </a:r>
            <a:r>
              <a:rPr lang="nb-NO" sz="2000" dirty="0" err="1"/>
              <a:t>mmHg</a:t>
            </a:r>
            <a:r>
              <a:rPr lang="nb-NO" sz="2000" dirty="0"/>
              <a:t>)</a:t>
            </a:r>
          </a:p>
          <a:p>
            <a:pPr eaLnBrk="1" hangingPunct="1">
              <a:buFontTx/>
              <a:buNone/>
              <a:defRPr/>
            </a:pPr>
            <a:r>
              <a:rPr lang="nb-NO" sz="2000" dirty="0"/>
              <a:t>	- </a:t>
            </a:r>
            <a:r>
              <a:rPr lang="nb-NO" sz="2000" dirty="0" err="1"/>
              <a:t>Laparascope</a:t>
            </a:r>
            <a:endParaRPr lang="nb-NO" sz="2000" dirty="0"/>
          </a:p>
          <a:p>
            <a:pPr eaLnBrk="1" hangingPunct="1">
              <a:buFontTx/>
              <a:buNone/>
              <a:defRPr/>
            </a:pPr>
            <a:r>
              <a:rPr lang="nb-NO" sz="2000" dirty="0"/>
              <a:t>	- </a:t>
            </a:r>
            <a:r>
              <a:rPr lang="nb-NO" sz="2000" dirty="0" err="1"/>
              <a:t>Surgical</a:t>
            </a:r>
            <a:r>
              <a:rPr lang="nb-NO" sz="2000" dirty="0"/>
              <a:t> instruments </a:t>
            </a:r>
          </a:p>
        </p:txBody>
      </p:sp>
      <p:pic>
        <p:nvPicPr>
          <p:cNvPr id="126979" name="Picture 5" descr="laparascopy">
            <a:extLst>
              <a:ext uri="{FF2B5EF4-FFF2-40B4-BE49-F238E27FC236}">
                <a16:creationId xmlns:a16="http://schemas.microsoft.com/office/drawing/2014/main" id="{F7885484-3389-6A41-8AE2-6553131333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3716338"/>
            <a:ext cx="2095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2" name="Picture 4" descr="laparoskopi">
            <a:extLst>
              <a:ext uri="{FF2B5EF4-FFF2-40B4-BE49-F238E27FC236}">
                <a16:creationId xmlns:a16="http://schemas.microsoft.com/office/drawing/2014/main" id="{B6BD1796-6620-F044-B181-4B0EA8D0557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0"/>
            <a:ext cx="8820150" cy="680243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sp>
        <p:nvSpPr>
          <p:cNvPr id="68613" name="Rectangle 5">
            <a:extLst>
              <a:ext uri="{FF2B5EF4-FFF2-40B4-BE49-F238E27FC236}">
                <a16:creationId xmlns:a16="http://schemas.microsoft.com/office/drawing/2014/main" id="{7925048A-369A-8D44-A8DD-941328AC4B3A}"/>
              </a:ext>
            </a:extLst>
          </p:cNvPr>
          <p:cNvSpPr>
            <a:spLocks noGrp="1" noChangeArrowheads="1"/>
          </p:cNvSpPr>
          <p:nvPr>
            <p:ph type="title"/>
          </p:nvPr>
        </p:nvSpPr>
        <p:spPr>
          <a:xfrm>
            <a:off x="0" y="5373688"/>
            <a:ext cx="6659563" cy="4905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nchor="t"/>
          <a:lstStyle/>
          <a:p>
            <a:pPr eaLnBrk="1" hangingPunct="1">
              <a:defRPr/>
            </a:pPr>
            <a:r>
              <a:rPr lang="nb-NO" sz="2400"/>
              <a:t>Minimal invasive surgery</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5">
            <a:extLst>
              <a:ext uri="{FF2B5EF4-FFF2-40B4-BE49-F238E27FC236}">
                <a16:creationId xmlns:a16="http://schemas.microsoft.com/office/drawing/2014/main" id="{23E0D3A0-5F0A-5E4F-BA27-3030B0E94254}"/>
              </a:ext>
            </a:extLst>
          </p:cNvPr>
          <p:cNvSpPr>
            <a:spLocks noGrp="1"/>
          </p:cNvSpPr>
          <p:nvPr>
            <p:ph type="ctrTitle" sz="quarter"/>
          </p:nvPr>
        </p:nvSpPr>
        <p:spPr>
          <a:xfrm>
            <a:off x="1295400" y="1463675"/>
            <a:ext cx="6934200" cy="2025650"/>
          </a:xfrm>
        </p:spPr>
        <p:txBody>
          <a:bodyPr/>
          <a:lstStyle/>
          <a:p>
            <a:pPr eaLnBrk="1" hangingPunct="1"/>
            <a:r>
              <a:rPr lang="nb-NO" altLang="nb-NO" sz="7200"/>
              <a:t>FYS</a:t>
            </a:r>
            <a:r>
              <a:rPr lang="nb-NO" altLang="nb-NO" sz="6600"/>
              <a:t> </a:t>
            </a:r>
            <a:r>
              <a:rPr lang="nb-NO" altLang="nb-NO" sz="7200"/>
              <a:t>4250</a:t>
            </a:r>
          </a:p>
        </p:txBody>
      </p:sp>
      <p:sp>
        <p:nvSpPr>
          <p:cNvPr id="131074" name="Subtitle 6">
            <a:extLst>
              <a:ext uri="{FF2B5EF4-FFF2-40B4-BE49-F238E27FC236}">
                <a16:creationId xmlns:a16="http://schemas.microsoft.com/office/drawing/2014/main" id="{AD0A0D89-A780-9047-A2B5-A768553070FC}"/>
              </a:ext>
            </a:extLst>
          </p:cNvPr>
          <p:cNvSpPr>
            <a:spLocks noGrp="1"/>
          </p:cNvSpPr>
          <p:nvPr>
            <p:ph type="subTitle" sz="quarter" idx="1"/>
          </p:nvPr>
        </p:nvSpPr>
        <p:spPr>
          <a:xfrm>
            <a:off x="1295400" y="3379788"/>
            <a:ext cx="7315200" cy="1089025"/>
          </a:xfrm>
        </p:spPr>
        <p:txBody>
          <a:bodyPr/>
          <a:lstStyle/>
          <a:p>
            <a:pPr eaLnBrk="1" hangingPunct="1"/>
            <a:r>
              <a:rPr lang="nb-NO" altLang="nb-NO" sz="4400">
                <a:latin typeface="Arial" panose="020B0604020202020204" pitchFamily="34" charset="0"/>
                <a:cs typeface="Arial" panose="020B0604020202020204" pitchFamily="34" charset="0"/>
              </a:rPr>
              <a:t>Lecture</a:t>
            </a:r>
            <a:r>
              <a:rPr lang="nb-NO" altLang="nb-NO" sz="3600">
                <a:latin typeface="Arial" panose="020B0604020202020204" pitchFamily="34" charset="0"/>
                <a:cs typeface="Arial" panose="020B0604020202020204" pitchFamily="34" charset="0"/>
              </a:rPr>
              <a:t> 8 Highlights</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a:extLst>
              <a:ext uri="{FF2B5EF4-FFF2-40B4-BE49-F238E27FC236}">
                <a16:creationId xmlns:a16="http://schemas.microsoft.com/office/drawing/2014/main" id="{E5C090D3-25D3-1844-B539-0DAC375CC56E}"/>
              </a:ext>
            </a:extLst>
          </p:cNvPr>
          <p:cNvSpPr>
            <a:spLocks noGrp="1"/>
          </p:cNvSpPr>
          <p:nvPr>
            <p:ph type="title"/>
          </p:nvPr>
        </p:nvSpPr>
        <p:spPr>
          <a:xfrm>
            <a:off x="990600" y="404813"/>
            <a:ext cx="7696200" cy="1143000"/>
          </a:xfrm>
        </p:spPr>
        <p:txBody>
          <a:bodyPr/>
          <a:lstStyle/>
          <a:p>
            <a:r>
              <a:rPr lang="en-GB" altLang="nb-NO" sz="2400"/>
              <a:t>Swan-Ganz Catheter (Pulmonary artery catheter)</a:t>
            </a:r>
          </a:p>
        </p:txBody>
      </p:sp>
      <p:pic>
        <p:nvPicPr>
          <p:cNvPr id="132098" name="Picture 3">
            <a:extLst>
              <a:ext uri="{FF2B5EF4-FFF2-40B4-BE49-F238E27FC236}">
                <a16:creationId xmlns:a16="http://schemas.microsoft.com/office/drawing/2014/main" id="{C37DEB76-9870-3A4C-A543-4CC85B16BC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628775"/>
            <a:ext cx="7442200" cy="467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a:extLst>
              <a:ext uri="{FF2B5EF4-FFF2-40B4-BE49-F238E27FC236}">
                <a16:creationId xmlns:a16="http://schemas.microsoft.com/office/drawing/2014/main" id="{65CE2483-B646-D342-8979-168AB5C5E7F2}"/>
              </a:ext>
            </a:extLst>
          </p:cNvPr>
          <p:cNvSpPr>
            <a:spLocks noGrp="1" noChangeArrowheads="1"/>
          </p:cNvSpPr>
          <p:nvPr>
            <p:ph type="ctrTitle"/>
          </p:nvPr>
        </p:nvSpPr>
        <p:spPr>
          <a:solidFill>
            <a:srgbClr val="FFFFFF"/>
          </a:solidFill>
          <a:ln>
            <a:solidFill>
              <a:srgbClr val="000000"/>
            </a:solidFill>
            <a:miter lim="800000"/>
            <a:headEnd/>
            <a:tailEnd/>
          </a:ln>
        </p:spPr>
        <p:txBody>
          <a:bodyPr anchor="t"/>
          <a:lstStyle/>
          <a:p>
            <a:endParaRPr lang="en-GB" altLang="nb-NO"/>
          </a:p>
        </p:txBody>
      </p:sp>
      <p:sp>
        <p:nvSpPr>
          <p:cNvPr id="133122" name="Rectangle 3">
            <a:extLst>
              <a:ext uri="{FF2B5EF4-FFF2-40B4-BE49-F238E27FC236}">
                <a16:creationId xmlns:a16="http://schemas.microsoft.com/office/drawing/2014/main" id="{8E7ADA9F-073F-FE4D-9590-D5E3CB035544}"/>
              </a:ext>
            </a:extLst>
          </p:cNvPr>
          <p:cNvSpPr>
            <a:spLocks noGrp="1" noChangeArrowheads="1"/>
          </p:cNvSpPr>
          <p:nvPr>
            <p:ph type="subTitle" idx="1"/>
          </p:nvPr>
        </p:nvSpPr>
        <p:spPr>
          <a:solidFill>
            <a:srgbClr val="FFFFFF"/>
          </a:solidFill>
          <a:ln>
            <a:solidFill>
              <a:srgbClr val="000000"/>
            </a:solidFill>
            <a:miter lim="800000"/>
            <a:headEnd/>
            <a:tailEnd/>
          </a:ln>
        </p:spPr>
        <p:txBody>
          <a:bodyPr/>
          <a:lstStyle/>
          <a:p>
            <a:endParaRPr lang="en-GB" altLang="nb-NO">
              <a:latin typeface="Arial" panose="020B0604020202020204" pitchFamily="34" charset="0"/>
              <a:cs typeface="Arial" panose="020B0604020202020204" pitchFamily="34" charset="0"/>
            </a:endParaRPr>
          </a:p>
        </p:txBody>
      </p:sp>
      <p:pic>
        <p:nvPicPr>
          <p:cNvPr id="133123" name="Picture 4" descr="webstFig_8_1_crop">
            <a:extLst>
              <a:ext uri="{FF2B5EF4-FFF2-40B4-BE49-F238E27FC236}">
                <a16:creationId xmlns:a16="http://schemas.microsoft.com/office/drawing/2014/main" id="{7AFAAE57-1AD3-4844-917C-4B924F82BF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785225" cy="681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Text Box 5">
            <a:extLst>
              <a:ext uri="{FF2B5EF4-FFF2-40B4-BE49-F238E27FC236}">
                <a16:creationId xmlns:a16="http://schemas.microsoft.com/office/drawing/2014/main" id="{66BCCF69-3CA1-F040-95AF-860CFDFD8CE9}"/>
              </a:ext>
            </a:extLst>
          </p:cNvPr>
          <p:cNvSpPr txBox="1">
            <a:spLocks noChangeArrowheads="1"/>
          </p:cNvSpPr>
          <p:nvPr/>
        </p:nvSpPr>
        <p:spPr bwMode="auto">
          <a:xfrm>
            <a:off x="250825" y="0"/>
            <a:ext cx="2801938" cy="2838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nb-NO" altLang="nb-NO" sz="3600"/>
              <a:t>Fick</a:t>
            </a:r>
            <a:r>
              <a:rPr lang="ja-JP" altLang="nb-NO" sz="3600"/>
              <a:t>’</a:t>
            </a:r>
            <a:r>
              <a:rPr lang="nb-NO" altLang="ja-JP" sz="3600"/>
              <a:t>s</a:t>
            </a:r>
          </a:p>
          <a:p>
            <a:pPr eaLnBrk="1" hangingPunct="1"/>
            <a:r>
              <a:rPr lang="nb-NO" altLang="nb-NO" sz="3600"/>
              <a:t>method,</a:t>
            </a:r>
          </a:p>
          <a:p>
            <a:pPr eaLnBrk="1" hangingPunct="1"/>
            <a:r>
              <a:rPr lang="nb-NO" altLang="nb-NO" sz="3600"/>
              <a:t>cardiac</a:t>
            </a:r>
          </a:p>
          <a:p>
            <a:pPr eaLnBrk="1" hangingPunct="1"/>
            <a:r>
              <a:rPr lang="nb-NO" altLang="nb-NO" sz="3600"/>
              <a:t>Output</a:t>
            </a:r>
          </a:p>
          <a:p>
            <a:pPr eaLnBrk="1" hangingPunct="1"/>
            <a:r>
              <a:rPr lang="nb-NO" altLang="nb-NO" sz="3600"/>
              <a:t>(Continuous)</a:t>
            </a:r>
          </a:p>
        </p:txBody>
      </p:sp>
      <p:graphicFrame>
        <p:nvGraphicFramePr>
          <p:cNvPr id="133125" name="Object 6">
            <a:extLst>
              <a:ext uri="{FF2B5EF4-FFF2-40B4-BE49-F238E27FC236}">
                <a16:creationId xmlns:a16="http://schemas.microsoft.com/office/drawing/2014/main" id="{A25E3855-6C28-BD4E-A05A-AF742CEB2AD2}"/>
              </a:ext>
            </a:extLst>
          </p:cNvPr>
          <p:cNvGraphicFramePr>
            <a:graphicFrameLocks noChangeAspect="1"/>
          </p:cNvGraphicFramePr>
          <p:nvPr/>
        </p:nvGraphicFramePr>
        <p:xfrm>
          <a:off x="6516688" y="0"/>
          <a:ext cx="2339975" cy="825500"/>
        </p:xfrm>
        <a:graphic>
          <a:graphicData uri="http://schemas.openxmlformats.org/presentationml/2006/ole">
            <mc:AlternateContent xmlns:mc="http://schemas.openxmlformats.org/markup-compatibility/2006">
              <mc:Choice xmlns:v="urn:schemas-microsoft-com:vml" Requires="v">
                <p:oleObj name="Equation" r:id="rId4" imgW="1117600" imgH="393700" progId="Equation.3">
                  <p:embed/>
                </p:oleObj>
              </mc:Choice>
              <mc:Fallback>
                <p:oleObj name="Equation" r:id="rId4" imgW="1117600" imgH="393700" progId="Equation.3">
                  <p:embed/>
                  <p:pic>
                    <p:nvPicPr>
                      <p:cNvPr id="133125" name="Object 6">
                        <a:extLst>
                          <a:ext uri="{FF2B5EF4-FFF2-40B4-BE49-F238E27FC236}">
                            <a16:creationId xmlns:a16="http://schemas.microsoft.com/office/drawing/2014/main" id="{A25E3855-6C28-BD4E-A05A-AF742CEB2A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6688" y="0"/>
                        <a:ext cx="2339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5">
            <a:extLst>
              <a:ext uri="{FF2B5EF4-FFF2-40B4-BE49-F238E27FC236}">
                <a16:creationId xmlns:a16="http://schemas.microsoft.com/office/drawing/2014/main" id="{B4C645E8-ECCF-0B4F-BFAB-CF085FA4E194}"/>
              </a:ext>
            </a:extLst>
          </p:cNvPr>
          <p:cNvSpPr>
            <a:spLocks noGrp="1" noChangeArrowheads="1"/>
          </p:cNvSpPr>
          <p:nvPr>
            <p:ph type="title"/>
          </p:nvPr>
        </p:nvSpPr>
        <p:spPr>
          <a:xfrm>
            <a:off x="457200" y="274638"/>
            <a:ext cx="8229600" cy="850900"/>
          </a:xfrm>
          <a:solidFill>
            <a:srgbClr val="FFFFFF"/>
          </a:solidFill>
        </p:spPr>
        <p:txBody>
          <a:bodyPr anchor="t"/>
          <a:lstStyle/>
          <a:p>
            <a:r>
              <a:rPr lang="nb-NO" altLang="nb-NO"/>
              <a:t>Doppler flowmeter, sinewave</a:t>
            </a:r>
          </a:p>
        </p:txBody>
      </p:sp>
      <p:pic>
        <p:nvPicPr>
          <p:cNvPr id="135170" name="Picture 4" descr="webstFig_8_11_crop">
            <a:extLst>
              <a:ext uri="{FF2B5EF4-FFF2-40B4-BE49-F238E27FC236}">
                <a16:creationId xmlns:a16="http://schemas.microsoft.com/office/drawing/2014/main" id="{ADAC2EB1-37E9-A242-B179-D122B353A04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341438"/>
            <a:ext cx="9144000" cy="4835525"/>
          </a:xfrm>
          <a:noFill/>
        </p:spPr>
      </p:pic>
      <p:graphicFrame>
        <p:nvGraphicFramePr>
          <p:cNvPr id="135171" name="Object 9">
            <a:extLst>
              <a:ext uri="{FF2B5EF4-FFF2-40B4-BE49-F238E27FC236}">
                <a16:creationId xmlns:a16="http://schemas.microsoft.com/office/drawing/2014/main" id="{EF3FDEFD-531A-EF49-AAED-C52BE64438F5}"/>
              </a:ext>
            </a:extLst>
          </p:cNvPr>
          <p:cNvGraphicFramePr>
            <a:graphicFrameLocks noChangeAspect="1"/>
          </p:cNvGraphicFramePr>
          <p:nvPr/>
        </p:nvGraphicFramePr>
        <p:xfrm>
          <a:off x="827088" y="1268413"/>
          <a:ext cx="1998662" cy="774700"/>
        </p:xfrm>
        <a:graphic>
          <a:graphicData uri="http://schemas.openxmlformats.org/presentationml/2006/ole">
            <mc:AlternateContent xmlns:mc="http://schemas.openxmlformats.org/markup-compatibility/2006">
              <mc:Choice xmlns:v="urn:schemas-microsoft-com:vml" Requires="v">
                <p:oleObj name="Equation" r:id="rId4" imgW="1016000" imgH="393700" progId="Equation.3">
                  <p:embed/>
                </p:oleObj>
              </mc:Choice>
              <mc:Fallback>
                <p:oleObj name="Equation" r:id="rId4" imgW="1016000" imgH="393700" progId="Equation.3">
                  <p:embed/>
                  <p:pic>
                    <p:nvPicPr>
                      <p:cNvPr id="135171" name="Object 9">
                        <a:extLst>
                          <a:ext uri="{FF2B5EF4-FFF2-40B4-BE49-F238E27FC236}">
                            <a16:creationId xmlns:a16="http://schemas.microsoft.com/office/drawing/2014/main" id="{EF3FDEFD-531A-EF49-AAED-C52BE64438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1268413"/>
                        <a:ext cx="1998662"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5">
            <a:extLst>
              <a:ext uri="{FF2B5EF4-FFF2-40B4-BE49-F238E27FC236}">
                <a16:creationId xmlns:a16="http://schemas.microsoft.com/office/drawing/2014/main" id="{70A2CF2C-0020-D24E-8B67-B23B361B465E}"/>
              </a:ext>
            </a:extLst>
          </p:cNvPr>
          <p:cNvSpPr>
            <a:spLocks noGrp="1" noChangeArrowheads="1"/>
          </p:cNvSpPr>
          <p:nvPr>
            <p:ph type="title"/>
          </p:nvPr>
        </p:nvSpPr>
        <p:spPr>
          <a:xfrm>
            <a:off x="990600" y="779463"/>
            <a:ext cx="7239000" cy="561975"/>
          </a:xfrm>
          <a:noFill/>
        </p:spPr>
        <p:txBody>
          <a:bodyPr anchor="t"/>
          <a:lstStyle/>
          <a:p>
            <a:r>
              <a:rPr lang="nb-NO" altLang="nb-NO" sz="4000"/>
              <a:t>Quadrature-phase detector</a:t>
            </a:r>
          </a:p>
        </p:txBody>
      </p:sp>
      <p:pic>
        <p:nvPicPr>
          <p:cNvPr id="25608" name="Picture 8">
            <a:extLst>
              <a:ext uri="{FF2B5EF4-FFF2-40B4-BE49-F238E27FC236}">
                <a16:creationId xmlns:a16="http://schemas.microsoft.com/office/drawing/2014/main" id="{9147C1DA-A388-4D49-A3F5-D56699F7E8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752600"/>
            <a:ext cx="8001000" cy="2479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5" name="Picture 4" descr="webstFig_8_14_crop">
            <a:extLst>
              <a:ext uri="{FF2B5EF4-FFF2-40B4-BE49-F238E27FC236}">
                <a16:creationId xmlns:a16="http://schemas.microsoft.com/office/drawing/2014/main" id="{641B5BB5-2227-464E-A81A-3758CDF332F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588"/>
            <a:ext cx="7092950" cy="6792912"/>
          </a:xfrm>
          <a:noFill/>
        </p:spPr>
      </p:pic>
      <p:sp>
        <p:nvSpPr>
          <p:cNvPr id="27655" name="Rectangle 7">
            <a:extLst>
              <a:ext uri="{FF2B5EF4-FFF2-40B4-BE49-F238E27FC236}">
                <a16:creationId xmlns:a16="http://schemas.microsoft.com/office/drawing/2014/main" id="{D2379E5A-9D1A-3648-8869-D4BF60CD8A76}"/>
              </a:ext>
            </a:extLst>
          </p:cNvPr>
          <p:cNvSpPr>
            <a:spLocks noGrp="1" noChangeArrowheads="1"/>
          </p:cNvSpPr>
          <p:nvPr>
            <p:ph type="title"/>
          </p:nvPr>
        </p:nvSpPr>
        <p:spPr>
          <a:xfrm>
            <a:off x="6588125" y="188913"/>
            <a:ext cx="2555875" cy="63341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nchor="t"/>
          <a:lstStyle/>
          <a:p>
            <a:pPr>
              <a:defRPr/>
            </a:pPr>
            <a:r>
              <a:rPr lang="nb-NO" sz="2800"/>
              <a:t>Directional flowmeter waveforms</a:t>
            </a:r>
          </a:p>
        </p:txBody>
      </p:sp>
      <p:pic>
        <p:nvPicPr>
          <p:cNvPr id="27656" name="Picture 8" descr="bilde-6">
            <a:extLst>
              <a:ext uri="{FF2B5EF4-FFF2-40B4-BE49-F238E27FC236}">
                <a16:creationId xmlns:a16="http://schemas.microsoft.com/office/drawing/2014/main" id="{80CA2381-936B-7245-8608-D2A9A69E66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4981" b="10112"/>
          <a:stretch>
            <a:fillRect/>
          </a:stretch>
        </p:blipFill>
        <p:spPr bwMode="auto">
          <a:xfrm>
            <a:off x="2057400" y="4203700"/>
            <a:ext cx="47244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76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a:extLst>
              <a:ext uri="{FF2B5EF4-FFF2-40B4-BE49-F238E27FC236}">
                <a16:creationId xmlns:a16="http://schemas.microsoft.com/office/drawing/2014/main" id="{37FE62C3-0975-4549-9F03-79772AB11734}"/>
              </a:ext>
            </a:extLst>
          </p:cNvPr>
          <p:cNvSpPr>
            <a:spLocks noGrp="1"/>
          </p:cNvSpPr>
          <p:nvPr>
            <p:ph type="title"/>
          </p:nvPr>
        </p:nvSpPr>
        <p:spPr>
          <a:xfrm>
            <a:off x="990600" y="333375"/>
            <a:ext cx="7696200" cy="1143000"/>
          </a:xfrm>
        </p:spPr>
        <p:txBody>
          <a:bodyPr/>
          <a:lstStyle/>
          <a:p>
            <a:r>
              <a:rPr lang="en-GB" altLang="nb-NO"/>
              <a:t>Cerebral oximetry</a:t>
            </a:r>
          </a:p>
        </p:txBody>
      </p:sp>
      <p:sp>
        <p:nvSpPr>
          <p:cNvPr id="141314" name="TextBox 5">
            <a:extLst>
              <a:ext uri="{FF2B5EF4-FFF2-40B4-BE49-F238E27FC236}">
                <a16:creationId xmlns:a16="http://schemas.microsoft.com/office/drawing/2014/main" id="{14841D2E-3CA0-6F41-9EDF-3370A7550EF0}"/>
              </a:ext>
            </a:extLst>
          </p:cNvPr>
          <p:cNvSpPr txBox="1">
            <a:spLocks noChangeArrowheads="1"/>
          </p:cNvSpPr>
          <p:nvPr/>
        </p:nvSpPr>
        <p:spPr bwMode="auto">
          <a:xfrm>
            <a:off x="1403350" y="6361113"/>
            <a:ext cx="6572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1400">
                <a:solidFill>
                  <a:srgbClr val="D9D9D9"/>
                </a:solidFill>
              </a:rPr>
              <a:t>http://www.perfusion.com/cgi-bin/absolutenm/articlefiles/chen2008/chen2008.pdf</a:t>
            </a:r>
          </a:p>
        </p:txBody>
      </p:sp>
      <p:pic>
        <p:nvPicPr>
          <p:cNvPr id="141315" name="Picture 6">
            <a:extLst>
              <a:ext uri="{FF2B5EF4-FFF2-40B4-BE49-F238E27FC236}">
                <a16:creationId xmlns:a16="http://schemas.microsoft.com/office/drawing/2014/main" id="{6D81EA2D-1BA5-974B-9AB8-07FF002319B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8" y="1916113"/>
            <a:ext cx="5357812" cy="445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6" name="Picture 2">
            <a:extLst>
              <a:ext uri="{FF2B5EF4-FFF2-40B4-BE49-F238E27FC236}">
                <a16:creationId xmlns:a16="http://schemas.microsoft.com/office/drawing/2014/main" id="{AA428435-C97E-6747-9BA9-667C7B68484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91025" y="1196975"/>
            <a:ext cx="4752975"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Title 1">
            <a:extLst>
              <a:ext uri="{FF2B5EF4-FFF2-40B4-BE49-F238E27FC236}">
                <a16:creationId xmlns:a16="http://schemas.microsoft.com/office/drawing/2014/main" id="{5EBC3F47-305C-064D-8662-55617ED5540E}"/>
              </a:ext>
            </a:extLst>
          </p:cNvPr>
          <p:cNvSpPr>
            <a:spLocks noGrp="1"/>
          </p:cNvSpPr>
          <p:nvPr>
            <p:ph type="title"/>
          </p:nvPr>
        </p:nvSpPr>
        <p:spPr>
          <a:xfrm>
            <a:off x="990600" y="333375"/>
            <a:ext cx="7696200" cy="1143000"/>
          </a:xfrm>
        </p:spPr>
        <p:txBody>
          <a:bodyPr/>
          <a:lstStyle/>
          <a:p>
            <a:r>
              <a:rPr lang="en-GB" altLang="nb-NO"/>
              <a:t>Cerebral oximetry</a:t>
            </a:r>
          </a:p>
        </p:txBody>
      </p:sp>
      <p:sp>
        <p:nvSpPr>
          <p:cNvPr id="142338" name="TextBox 5">
            <a:extLst>
              <a:ext uri="{FF2B5EF4-FFF2-40B4-BE49-F238E27FC236}">
                <a16:creationId xmlns:a16="http://schemas.microsoft.com/office/drawing/2014/main" id="{BE7FA0DB-2D4E-7C46-BB51-6837F42CDD1B}"/>
              </a:ext>
            </a:extLst>
          </p:cNvPr>
          <p:cNvSpPr txBox="1">
            <a:spLocks noChangeArrowheads="1"/>
          </p:cNvSpPr>
          <p:nvPr/>
        </p:nvSpPr>
        <p:spPr bwMode="auto">
          <a:xfrm>
            <a:off x="1403350" y="6361113"/>
            <a:ext cx="6572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1400">
                <a:solidFill>
                  <a:srgbClr val="D9D9D9"/>
                </a:solidFill>
              </a:rPr>
              <a:t>http://www.perfusion.com/cgi-bin/absolutenm/articlefiles/chen2008/chen2008.pdf</a:t>
            </a:r>
          </a:p>
        </p:txBody>
      </p:sp>
      <p:pic>
        <p:nvPicPr>
          <p:cNvPr id="142339" name="Picture 4">
            <a:extLst>
              <a:ext uri="{FF2B5EF4-FFF2-40B4-BE49-F238E27FC236}">
                <a16:creationId xmlns:a16="http://schemas.microsoft.com/office/drawing/2014/main" id="{17D277DF-4201-0647-8084-4F686A2E0F8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268413"/>
            <a:ext cx="9144000" cy="437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a:extLst>
              <a:ext uri="{FF2B5EF4-FFF2-40B4-BE49-F238E27FC236}">
                <a16:creationId xmlns:a16="http://schemas.microsoft.com/office/drawing/2014/main" id="{FCBE55B5-0A10-6D45-8211-E494E4839501}"/>
              </a:ext>
            </a:extLst>
          </p:cNvPr>
          <p:cNvSpPr>
            <a:spLocks noGrp="1"/>
          </p:cNvSpPr>
          <p:nvPr>
            <p:ph type="title"/>
          </p:nvPr>
        </p:nvSpPr>
        <p:spPr>
          <a:xfrm>
            <a:off x="1042988" y="549275"/>
            <a:ext cx="7696200" cy="1143000"/>
          </a:xfrm>
        </p:spPr>
        <p:txBody>
          <a:bodyPr/>
          <a:lstStyle/>
          <a:p>
            <a:r>
              <a:rPr lang="en-GB" altLang="nb-NO"/>
              <a:t>Ultrasoundsurgery</a:t>
            </a:r>
          </a:p>
        </p:txBody>
      </p:sp>
      <p:pic>
        <p:nvPicPr>
          <p:cNvPr id="143362" name="Picture 3">
            <a:extLst>
              <a:ext uri="{FF2B5EF4-FFF2-40B4-BE49-F238E27FC236}">
                <a16:creationId xmlns:a16="http://schemas.microsoft.com/office/drawing/2014/main" id="{6E96B928-F888-2D4B-B815-E3C3ECB6FBB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557338"/>
            <a:ext cx="9144000" cy="508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a:extLst>
              <a:ext uri="{FF2B5EF4-FFF2-40B4-BE49-F238E27FC236}">
                <a16:creationId xmlns:a16="http://schemas.microsoft.com/office/drawing/2014/main" id="{7CCE38E1-027C-EF49-9539-ABC75816474A}"/>
              </a:ext>
            </a:extLst>
          </p:cNvPr>
          <p:cNvSpPr>
            <a:spLocks noGrp="1"/>
          </p:cNvSpPr>
          <p:nvPr>
            <p:ph type="title"/>
          </p:nvPr>
        </p:nvSpPr>
        <p:spPr/>
        <p:txBody>
          <a:bodyPr/>
          <a:lstStyle/>
          <a:p>
            <a:r>
              <a:rPr lang="en-GB" altLang="nb-NO"/>
              <a:t>Electrosurgery vs Ultrasoundsurgery</a:t>
            </a:r>
          </a:p>
        </p:txBody>
      </p:sp>
      <p:sp>
        <p:nvSpPr>
          <p:cNvPr id="3" name="Content Placeholder 2">
            <a:extLst>
              <a:ext uri="{FF2B5EF4-FFF2-40B4-BE49-F238E27FC236}">
                <a16:creationId xmlns:a16="http://schemas.microsoft.com/office/drawing/2014/main" id="{C03BEFB6-35EE-664F-AF00-9877CB524620}"/>
              </a:ext>
            </a:extLst>
          </p:cNvPr>
          <p:cNvSpPr>
            <a:spLocks noGrp="1"/>
          </p:cNvSpPr>
          <p:nvPr>
            <p:ph idx="1"/>
          </p:nvPr>
        </p:nvSpPr>
        <p:spPr/>
        <p:txBody>
          <a:bodyPr/>
          <a:lstStyle/>
          <a:p>
            <a:pPr marL="0" indent="0">
              <a:buFontTx/>
              <a:buNone/>
              <a:defRPr/>
            </a:pPr>
            <a:r>
              <a:rPr lang="en-GB" sz="2000" dirty="0"/>
              <a:t>Adv. </a:t>
            </a:r>
            <a:r>
              <a:rPr lang="en-GB" sz="2000" dirty="0" err="1"/>
              <a:t>Ultrasoundsurgery</a:t>
            </a:r>
            <a:endParaRPr lang="en-GB" sz="2000" dirty="0"/>
          </a:p>
          <a:p>
            <a:pPr marL="514350" indent="-514350">
              <a:buFontTx/>
              <a:buAutoNum type="arabicPeriod"/>
              <a:defRPr/>
            </a:pPr>
            <a:r>
              <a:rPr lang="en-GB" sz="2000" dirty="0"/>
              <a:t>Can cut through thicker tissue</a:t>
            </a:r>
          </a:p>
          <a:p>
            <a:pPr marL="514350" indent="-514350">
              <a:buFontTx/>
              <a:buAutoNum type="arabicPeriod"/>
              <a:defRPr/>
            </a:pPr>
            <a:r>
              <a:rPr lang="en-GB" sz="2000" dirty="0"/>
              <a:t>Greater precision</a:t>
            </a:r>
          </a:p>
          <a:p>
            <a:pPr marL="514350" indent="-514350">
              <a:buFontTx/>
              <a:buAutoNum type="arabicPeriod"/>
              <a:defRPr/>
            </a:pPr>
            <a:r>
              <a:rPr lang="en-GB" sz="2000" dirty="0"/>
              <a:t>Less toxic surgical smoke</a:t>
            </a:r>
          </a:p>
          <a:p>
            <a:pPr marL="514350" indent="-514350">
              <a:buFontTx/>
              <a:buAutoNum type="arabicPeriod"/>
              <a:defRPr/>
            </a:pPr>
            <a:r>
              <a:rPr lang="en-GB" sz="2000" dirty="0"/>
              <a:t>Less lateral thermal damage</a:t>
            </a:r>
          </a:p>
          <a:p>
            <a:pPr marL="0" indent="0">
              <a:buFontTx/>
              <a:buNone/>
              <a:defRPr/>
            </a:pPr>
            <a:endParaRPr lang="en-GB" sz="2000" dirty="0"/>
          </a:p>
          <a:p>
            <a:pPr marL="0" indent="0">
              <a:buFontTx/>
              <a:buNone/>
              <a:defRPr/>
            </a:pPr>
            <a:r>
              <a:rPr lang="en-GB" sz="2000" dirty="0" err="1"/>
              <a:t>Disadv</a:t>
            </a:r>
            <a:r>
              <a:rPr lang="en-GB" sz="2000" dirty="0"/>
              <a:t>. </a:t>
            </a:r>
            <a:r>
              <a:rPr lang="en-GB" sz="2000" dirty="0" err="1"/>
              <a:t>Ultrasoundsurgery</a:t>
            </a:r>
            <a:endParaRPr lang="en-GB" sz="2000" dirty="0"/>
          </a:p>
          <a:p>
            <a:pPr marL="457200" indent="-457200">
              <a:buFontTx/>
              <a:buAutoNum type="arabicPeriod"/>
              <a:defRPr/>
            </a:pPr>
            <a:r>
              <a:rPr lang="en-GB" sz="2000" dirty="0"/>
              <a:t>Takes more time to cut and coagulate</a:t>
            </a:r>
          </a:p>
          <a:p>
            <a:pPr marL="457200" indent="-457200">
              <a:buFontTx/>
              <a:buAutoNum type="arabicPeriod"/>
              <a:defRPr/>
            </a:pPr>
            <a:r>
              <a:rPr lang="en-GB" sz="2000" dirty="0"/>
              <a:t>Can only coagulate as it cuts</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a:extLst>
              <a:ext uri="{FF2B5EF4-FFF2-40B4-BE49-F238E27FC236}">
                <a16:creationId xmlns:a16="http://schemas.microsoft.com/office/drawing/2014/main" id="{AC336A75-40B2-8548-9F08-A7A16B3F26AA}"/>
              </a:ext>
            </a:extLst>
          </p:cNvPr>
          <p:cNvSpPr>
            <a:spLocks noChangeArrowheads="1"/>
          </p:cNvSpPr>
          <p:nvPr/>
        </p:nvSpPr>
        <p:spPr bwMode="auto">
          <a:xfrm>
            <a:off x="581025" y="1104900"/>
            <a:ext cx="441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de-DE" altLang="nb-NO">
                <a:solidFill>
                  <a:srgbClr val="0348A4"/>
                </a:solidFill>
                <a:cs typeface="Arial" panose="020B0604020202020204" pitchFamily="34" charset="0"/>
              </a:rPr>
              <a:t>Intraoperative Navigation</a:t>
            </a:r>
            <a:endParaRPr lang="en-GB" altLang="nb-NO">
              <a:solidFill>
                <a:srgbClr val="0348A4"/>
              </a:solidFill>
              <a:cs typeface="Arial" panose="020B0604020202020204" pitchFamily="34" charset="0"/>
            </a:endParaRPr>
          </a:p>
        </p:txBody>
      </p:sp>
      <p:pic>
        <p:nvPicPr>
          <p:cNvPr id="145410" name="Picture 3" descr="9_CT scan">
            <a:extLst>
              <a:ext uri="{FF2B5EF4-FFF2-40B4-BE49-F238E27FC236}">
                <a16:creationId xmlns:a16="http://schemas.microsoft.com/office/drawing/2014/main" id="{F91E7120-EE59-E440-B211-5FDC99C6A0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2066925"/>
            <a:ext cx="3065463"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1" name="Text Box 4">
            <a:extLst>
              <a:ext uri="{FF2B5EF4-FFF2-40B4-BE49-F238E27FC236}">
                <a16:creationId xmlns:a16="http://schemas.microsoft.com/office/drawing/2014/main" id="{F5F45044-AE16-5A40-88FF-CA34A61D347E}"/>
              </a:ext>
            </a:extLst>
          </p:cNvPr>
          <p:cNvSpPr txBox="1">
            <a:spLocks noChangeArrowheads="1"/>
          </p:cNvSpPr>
          <p:nvPr/>
        </p:nvSpPr>
        <p:spPr bwMode="auto">
          <a:xfrm>
            <a:off x="4552950" y="1933575"/>
            <a:ext cx="35814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90500" indent="-190500"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a:lnSpc>
                <a:spcPct val="110000"/>
              </a:lnSpc>
              <a:spcAft>
                <a:spcPct val="50000"/>
              </a:spcAft>
              <a:buClr>
                <a:srgbClr val="595959"/>
              </a:buClr>
              <a:buSzPct val="70000"/>
              <a:buFontTx/>
              <a:buChar char="•"/>
            </a:pPr>
            <a:r>
              <a:rPr lang="en-GB" altLang="nb-NO" sz="1600">
                <a:solidFill>
                  <a:srgbClr val="595959"/>
                </a:solidFill>
                <a:ea typeface="ＭＳ Ｐゴシック" panose="020B0600070205080204" pitchFamily="34" charset="-128"/>
              </a:rPr>
              <a:t>Utilization of preoperative scans – no navigation scan necessary</a:t>
            </a:r>
          </a:p>
          <a:p>
            <a:pPr>
              <a:lnSpc>
                <a:spcPct val="110000"/>
              </a:lnSpc>
              <a:spcAft>
                <a:spcPct val="50000"/>
              </a:spcAft>
              <a:buClr>
                <a:srgbClr val="595959"/>
              </a:buClr>
              <a:buSzPct val="70000"/>
              <a:buFontTx/>
              <a:buChar char="•"/>
            </a:pPr>
            <a:r>
              <a:rPr lang="en-GB" altLang="nb-NO" sz="1600">
                <a:solidFill>
                  <a:srgbClr val="595959"/>
                </a:solidFill>
                <a:ea typeface="ＭＳ Ｐゴシック" panose="020B0600070205080204" pitchFamily="34" charset="-128"/>
              </a:rPr>
              <a:t>No fiducials necessary</a:t>
            </a:r>
          </a:p>
          <a:p>
            <a:pPr>
              <a:lnSpc>
                <a:spcPct val="110000"/>
              </a:lnSpc>
              <a:spcAft>
                <a:spcPct val="50000"/>
              </a:spcAft>
              <a:buClr>
                <a:srgbClr val="595959"/>
              </a:buClr>
              <a:buSzPct val="80000"/>
            </a:pPr>
            <a:endParaRPr lang="en-GB" altLang="nb-NO" sz="1600">
              <a:solidFill>
                <a:srgbClr val="595959"/>
              </a:solidFill>
              <a:ea typeface="ＭＳ Ｐゴシック" panose="020B0600070205080204" pitchFamily="34" charset="-128"/>
            </a:endParaRPr>
          </a:p>
        </p:txBody>
      </p:sp>
      <p:sp>
        <p:nvSpPr>
          <p:cNvPr id="145412" name="Text Box 5">
            <a:extLst>
              <a:ext uri="{FF2B5EF4-FFF2-40B4-BE49-F238E27FC236}">
                <a16:creationId xmlns:a16="http://schemas.microsoft.com/office/drawing/2014/main" id="{22292631-440E-8E4C-95D1-99017740927D}"/>
              </a:ext>
            </a:extLst>
          </p:cNvPr>
          <p:cNvSpPr txBox="1">
            <a:spLocks noChangeArrowheads="1"/>
          </p:cNvSpPr>
          <p:nvPr/>
        </p:nvSpPr>
        <p:spPr bwMode="auto">
          <a:xfrm>
            <a:off x="574675" y="1504950"/>
            <a:ext cx="79343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a:spcBef>
                <a:spcPct val="50000"/>
              </a:spcBef>
            </a:pPr>
            <a:r>
              <a:rPr lang="en-US" altLang="nb-NO" sz="1800">
                <a:solidFill>
                  <a:srgbClr val="0348A4"/>
                </a:solidFill>
                <a:ea typeface="ＭＳ Ｐゴシック" panose="020B0600070205080204" pitchFamily="34" charset="-128"/>
              </a:rPr>
              <a:t>1st step: Preoperative Scan</a:t>
            </a:r>
            <a:endParaRPr lang="en-US" altLang="nb-NO" sz="1800">
              <a:solidFill>
                <a:srgbClr val="00FF00"/>
              </a:solidFill>
              <a:ea typeface="ＭＳ Ｐゴシック" panose="020B0600070205080204" pitchFamily="34" charset="-128"/>
            </a:endParaRPr>
          </a:p>
        </p:txBody>
      </p:sp>
      <p:sp>
        <p:nvSpPr>
          <p:cNvPr id="145413" name="Text Box 6">
            <a:extLst>
              <a:ext uri="{FF2B5EF4-FFF2-40B4-BE49-F238E27FC236}">
                <a16:creationId xmlns:a16="http://schemas.microsoft.com/office/drawing/2014/main" id="{7FE4BFDE-FF90-9744-ADC3-A0D1369D62EC}"/>
              </a:ext>
            </a:extLst>
          </p:cNvPr>
          <p:cNvSpPr txBox="1">
            <a:spLocks noChangeArrowheads="1"/>
          </p:cNvSpPr>
          <p:nvPr/>
        </p:nvSpPr>
        <p:spPr bwMode="auto">
          <a:xfrm>
            <a:off x="790575" y="5942013"/>
            <a:ext cx="79343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a:spcBef>
                <a:spcPct val="50000"/>
              </a:spcBef>
            </a:pPr>
            <a:r>
              <a:rPr lang="de-DE" altLang="nb-NO" sz="1800">
                <a:solidFill>
                  <a:srgbClr val="0348A4"/>
                </a:solidFill>
                <a:ea typeface="ＭＳ Ｐゴシック" panose="020B0600070205080204" pitchFamily="34" charset="-128"/>
              </a:rPr>
              <a:t>Benefit: Reduction of radiation dose for patient</a:t>
            </a:r>
            <a:endParaRPr lang="en-US" altLang="nb-NO" sz="1800">
              <a:solidFill>
                <a:srgbClr val="0348A4"/>
              </a:solidFill>
              <a:ea typeface="ＭＳ Ｐゴシック" panose="020B0600070205080204" pitchFamily="34" charset="-128"/>
            </a:endParaRPr>
          </a:p>
        </p:txBody>
      </p:sp>
      <p:sp>
        <p:nvSpPr>
          <p:cNvPr id="145414" name="TextBox 1">
            <a:extLst>
              <a:ext uri="{FF2B5EF4-FFF2-40B4-BE49-F238E27FC236}">
                <a16:creationId xmlns:a16="http://schemas.microsoft.com/office/drawing/2014/main" id="{E3BB779A-AE28-CB42-A0E3-0DB16368CC1E}"/>
              </a:ext>
            </a:extLst>
          </p:cNvPr>
          <p:cNvSpPr txBox="1">
            <a:spLocks noChangeArrowheads="1"/>
          </p:cNvSpPr>
          <p:nvPr/>
        </p:nvSpPr>
        <p:spPr bwMode="auto">
          <a:xfrm>
            <a:off x="1258888" y="6457950"/>
            <a:ext cx="15128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1400">
                <a:solidFill>
                  <a:srgbClr val="D9D9D9"/>
                </a:solidFill>
              </a:rPr>
              <a:t>Source: Brainlab</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a:extLst>
              <a:ext uri="{FF2B5EF4-FFF2-40B4-BE49-F238E27FC236}">
                <a16:creationId xmlns:a16="http://schemas.microsoft.com/office/drawing/2014/main" id="{26304580-58CF-C043-97E1-024D4102C846}"/>
              </a:ext>
            </a:extLst>
          </p:cNvPr>
          <p:cNvSpPr>
            <a:spLocks noChangeArrowheads="1"/>
          </p:cNvSpPr>
          <p:nvPr/>
        </p:nvSpPr>
        <p:spPr bwMode="auto">
          <a:xfrm>
            <a:off x="590550" y="1104900"/>
            <a:ext cx="8324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de-DE" altLang="nb-NO">
                <a:solidFill>
                  <a:srgbClr val="0348A4"/>
                </a:solidFill>
                <a:cs typeface="Arial" panose="020B0604020202020204" pitchFamily="34" charset="0"/>
              </a:rPr>
              <a:t>Intraoperative Navigation</a:t>
            </a:r>
            <a:endParaRPr lang="en-GB" altLang="nb-NO">
              <a:solidFill>
                <a:srgbClr val="0348A4"/>
              </a:solidFill>
              <a:cs typeface="Arial" panose="020B0604020202020204" pitchFamily="34" charset="0"/>
            </a:endParaRPr>
          </a:p>
        </p:txBody>
      </p:sp>
      <p:pic>
        <p:nvPicPr>
          <p:cNvPr id="147458" name="Picture 3" descr="14_skull ref array">
            <a:extLst>
              <a:ext uri="{FF2B5EF4-FFF2-40B4-BE49-F238E27FC236}">
                <a16:creationId xmlns:a16="http://schemas.microsoft.com/office/drawing/2014/main" id="{57334A8A-AC26-0644-951F-A53135A815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3860800"/>
            <a:ext cx="207645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59" name="Rectangle 4">
            <a:extLst>
              <a:ext uri="{FF2B5EF4-FFF2-40B4-BE49-F238E27FC236}">
                <a16:creationId xmlns:a16="http://schemas.microsoft.com/office/drawing/2014/main" id="{85BCDD61-1CB9-8F4C-9609-27C40ADAA9D1}"/>
              </a:ext>
            </a:extLst>
          </p:cNvPr>
          <p:cNvSpPr>
            <a:spLocks noChangeArrowheads="1"/>
          </p:cNvSpPr>
          <p:nvPr/>
        </p:nvSpPr>
        <p:spPr bwMode="auto">
          <a:xfrm>
            <a:off x="4724400" y="3048000"/>
            <a:ext cx="152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endParaRPr lang="is-IS" altLang="nb-NO"/>
          </a:p>
        </p:txBody>
      </p:sp>
      <p:sp>
        <p:nvSpPr>
          <p:cNvPr id="147460" name="Text Box 5">
            <a:extLst>
              <a:ext uri="{FF2B5EF4-FFF2-40B4-BE49-F238E27FC236}">
                <a16:creationId xmlns:a16="http://schemas.microsoft.com/office/drawing/2014/main" id="{668D5E5A-C00B-0D42-93E3-B3C554CC2381}"/>
              </a:ext>
            </a:extLst>
          </p:cNvPr>
          <p:cNvSpPr txBox="1">
            <a:spLocks noChangeArrowheads="1"/>
          </p:cNvSpPr>
          <p:nvPr/>
        </p:nvSpPr>
        <p:spPr bwMode="auto">
          <a:xfrm>
            <a:off x="3810000" y="1933575"/>
            <a:ext cx="3352800"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a:lnSpc>
                <a:spcPct val="110000"/>
              </a:lnSpc>
              <a:spcAft>
                <a:spcPct val="50000"/>
              </a:spcAft>
              <a:buClr>
                <a:srgbClr val="595959"/>
              </a:buClr>
              <a:buSzPct val="70000"/>
            </a:pPr>
            <a:r>
              <a:rPr lang="en-GB" altLang="nb-NO" sz="1600">
                <a:solidFill>
                  <a:srgbClr val="0348A4"/>
                </a:solidFill>
                <a:ea typeface="ＭＳ Ｐゴシック" panose="020B0600070205080204" pitchFamily="34" charset="-128"/>
              </a:rPr>
              <a:t>Non-invasive</a:t>
            </a:r>
            <a:r>
              <a:rPr lang="en-GB" altLang="nb-NO" sz="1600">
                <a:solidFill>
                  <a:srgbClr val="595959"/>
                </a:solidFill>
                <a:ea typeface="ＭＳ Ｐゴシック" panose="020B0600070205080204" pitchFamily="34" charset="-128"/>
              </a:rPr>
              <a:t> referencing with headband - generally used for sinus surgery in ENT</a:t>
            </a:r>
          </a:p>
        </p:txBody>
      </p:sp>
      <p:sp>
        <p:nvSpPr>
          <p:cNvPr id="147461" name="Text Box 6">
            <a:extLst>
              <a:ext uri="{FF2B5EF4-FFF2-40B4-BE49-F238E27FC236}">
                <a16:creationId xmlns:a16="http://schemas.microsoft.com/office/drawing/2014/main" id="{760E0856-4190-534A-9CB8-36E14C810F67}"/>
              </a:ext>
            </a:extLst>
          </p:cNvPr>
          <p:cNvSpPr txBox="1">
            <a:spLocks noChangeArrowheads="1"/>
          </p:cNvSpPr>
          <p:nvPr/>
        </p:nvSpPr>
        <p:spPr bwMode="auto">
          <a:xfrm>
            <a:off x="3810000" y="4086225"/>
            <a:ext cx="32004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50000"/>
              </a:spcBef>
              <a:buSzPct val="70000"/>
            </a:pPr>
            <a:r>
              <a:rPr lang="en-GB" altLang="nb-NO" sz="1600">
                <a:solidFill>
                  <a:srgbClr val="0348A4"/>
                </a:solidFill>
                <a:ea typeface="ＭＳ Ｐゴシック" panose="020B0600070205080204" pitchFamily="34" charset="-128"/>
              </a:rPr>
              <a:t>Minimal invasive</a:t>
            </a:r>
            <a:r>
              <a:rPr lang="en-GB" altLang="nb-NO" sz="1600">
                <a:solidFill>
                  <a:srgbClr val="595959"/>
                </a:solidFill>
                <a:ea typeface="ＭＳ Ｐゴシック" panose="020B0600070205080204" pitchFamily="34" charset="-128"/>
              </a:rPr>
              <a:t> referencing in bone structure - generally used for skull base surgery, lateral indications or CMF cases</a:t>
            </a:r>
          </a:p>
        </p:txBody>
      </p:sp>
      <p:pic>
        <p:nvPicPr>
          <p:cNvPr id="147462" name="Picture 7" descr="headband">
            <a:extLst>
              <a:ext uri="{FF2B5EF4-FFF2-40B4-BE49-F238E27FC236}">
                <a16:creationId xmlns:a16="http://schemas.microsoft.com/office/drawing/2014/main" id="{29252807-2940-DB42-9A0A-9E119CDC2F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7085" r="2626"/>
          <a:stretch>
            <a:fillRect/>
          </a:stretch>
        </p:blipFill>
        <p:spPr bwMode="auto">
          <a:xfrm>
            <a:off x="685800" y="2057400"/>
            <a:ext cx="28194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3" name="Picture 8" descr="Dcp_0922">
            <a:extLst>
              <a:ext uri="{FF2B5EF4-FFF2-40B4-BE49-F238E27FC236}">
                <a16:creationId xmlns:a16="http://schemas.microsoft.com/office/drawing/2014/main" id="{33DD6619-CC03-D740-A508-05BD7F61C2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6061" t="15286" r="38313" b="18980"/>
          <a:stretch>
            <a:fillRect/>
          </a:stretch>
        </p:blipFill>
        <p:spPr bwMode="auto">
          <a:xfrm>
            <a:off x="685800" y="4191000"/>
            <a:ext cx="2819400" cy="220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4" name="Text Box 9">
            <a:extLst>
              <a:ext uri="{FF2B5EF4-FFF2-40B4-BE49-F238E27FC236}">
                <a16:creationId xmlns:a16="http://schemas.microsoft.com/office/drawing/2014/main" id="{1C5F94C4-DDFF-F948-BCC5-F4A2F7FB7A47}"/>
              </a:ext>
            </a:extLst>
          </p:cNvPr>
          <p:cNvSpPr txBox="1">
            <a:spLocks noChangeArrowheads="1"/>
          </p:cNvSpPr>
          <p:nvPr/>
        </p:nvSpPr>
        <p:spPr bwMode="auto">
          <a:xfrm>
            <a:off x="574675" y="1504950"/>
            <a:ext cx="79343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a:spcBef>
                <a:spcPct val="50000"/>
              </a:spcBef>
            </a:pPr>
            <a:r>
              <a:rPr lang="en-US" altLang="nb-NO" sz="1800">
                <a:solidFill>
                  <a:srgbClr val="0348A4"/>
                </a:solidFill>
                <a:ea typeface="ＭＳ Ｐゴシック" panose="020B0600070205080204" pitchFamily="34" charset="-128"/>
              </a:rPr>
              <a:t>2nd step: Intraoperative preparation – Patient reference star</a:t>
            </a:r>
            <a:endParaRPr lang="en-US" altLang="nb-NO" sz="1800">
              <a:solidFill>
                <a:srgbClr val="00FF00"/>
              </a:solidFill>
              <a:ea typeface="ＭＳ Ｐゴシック" panose="020B0600070205080204" pitchFamily="34" charset="-128"/>
            </a:endParaRPr>
          </a:p>
        </p:txBody>
      </p:sp>
      <p:sp>
        <p:nvSpPr>
          <p:cNvPr id="147465" name="Text Box 10">
            <a:extLst>
              <a:ext uri="{FF2B5EF4-FFF2-40B4-BE49-F238E27FC236}">
                <a16:creationId xmlns:a16="http://schemas.microsoft.com/office/drawing/2014/main" id="{4A2529C7-7586-E747-9F9A-94395185965E}"/>
              </a:ext>
            </a:extLst>
          </p:cNvPr>
          <p:cNvSpPr txBox="1">
            <a:spLocks noChangeArrowheads="1"/>
          </p:cNvSpPr>
          <p:nvPr/>
        </p:nvSpPr>
        <p:spPr bwMode="auto">
          <a:xfrm>
            <a:off x="3838575" y="5799138"/>
            <a:ext cx="53419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a:spcBef>
                <a:spcPct val="50000"/>
              </a:spcBef>
            </a:pPr>
            <a:r>
              <a:rPr lang="de-DE" altLang="nb-NO" sz="1800">
                <a:solidFill>
                  <a:srgbClr val="0348A4"/>
                </a:solidFill>
                <a:ea typeface="ＭＳ Ｐゴシック" panose="020B0600070205080204" pitchFamily="34" charset="-128"/>
              </a:rPr>
              <a:t>Benefit: 	Referencing according to needs and 	indication.</a:t>
            </a:r>
            <a:endParaRPr lang="en-US" altLang="nb-NO" sz="1800">
              <a:solidFill>
                <a:srgbClr val="0348A4"/>
              </a:solidFill>
              <a:ea typeface="ＭＳ Ｐゴシック" panose="020B0600070205080204" pitchFamily="34" charset="-128"/>
            </a:endParaRPr>
          </a:p>
        </p:txBody>
      </p:sp>
      <p:sp>
        <p:nvSpPr>
          <p:cNvPr id="147466" name="TextBox 10">
            <a:extLst>
              <a:ext uri="{FF2B5EF4-FFF2-40B4-BE49-F238E27FC236}">
                <a16:creationId xmlns:a16="http://schemas.microsoft.com/office/drawing/2014/main" id="{DB41DDE3-526C-FA4A-B2BA-8C80433CD719}"/>
              </a:ext>
            </a:extLst>
          </p:cNvPr>
          <p:cNvSpPr txBox="1">
            <a:spLocks noChangeArrowheads="1"/>
          </p:cNvSpPr>
          <p:nvPr/>
        </p:nvSpPr>
        <p:spPr bwMode="auto">
          <a:xfrm>
            <a:off x="1258888" y="6457950"/>
            <a:ext cx="15128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1400">
                <a:solidFill>
                  <a:srgbClr val="D9D9D9"/>
                </a:solidFill>
              </a:rPr>
              <a:t>Source: Brainlab</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5" name="Picture 8" descr="Softouch">
            <a:extLst>
              <a:ext uri="{FF2B5EF4-FFF2-40B4-BE49-F238E27FC236}">
                <a16:creationId xmlns:a16="http://schemas.microsoft.com/office/drawing/2014/main" id="{AD119C61-467E-384A-8CDA-48E7F21BE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584917">
            <a:off x="5435600" y="3889375"/>
            <a:ext cx="274320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06" name="Rectangle 2">
            <a:extLst>
              <a:ext uri="{FF2B5EF4-FFF2-40B4-BE49-F238E27FC236}">
                <a16:creationId xmlns:a16="http://schemas.microsoft.com/office/drawing/2014/main" id="{8EB454E7-2FE7-9D4B-91B1-2ACEC657B1DE}"/>
              </a:ext>
            </a:extLst>
          </p:cNvPr>
          <p:cNvSpPr>
            <a:spLocks noChangeArrowheads="1"/>
          </p:cNvSpPr>
          <p:nvPr/>
        </p:nvSpPr>
        <p:spPr bwMode="auto">
          <a:xfrm>
            <a:off x="581025" y="1104900"/>
            <a:ext cx="495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de-DE" altLang="nb-NO">
                <a:solidFill>
                  <a:srgbClr val="0348A4"/>
                </a:solidFill>
                <a:cs typeface="Arial" panose="020B0604020202020204" pitchFamily="34" charset="0"/>
              </a:rPr>
              <a:t>Intraoperative navigation</a:t>
            </a:r>
            <a:endParaRPr lang="en-GB" altLang="nb-NO">
              <a:solidFill>
                <a:srgbClr val="0348A4"/>
              </a:solidFill>
              <a:cs typeface="Arial" panose="020B0604020202020204" pitchFamily="34" charset="0"/>
            </a:endParaRPr>
          </a:p>
        </p:txBody>
      </p:sp>
      <p:sp>
        <p:nvSpPr>
          <p:cNvPr id="149507" name="Rectangle 3">
            <a:extLst>
              <a:ext uri="{FF2B5EF4-FFF2-40B4-BE49-F238E27FC236}">
                <a16:creationId xmlns:a16="http://schemas.microsoft.com/office/drawing/2014/main" id="{CD9B936E-99BE-CD4C-BCD2-3E557DC5DA69}"/>
              </a:ext>
            </a:extLst>
          </p:cNvPr>
          <p:cNvSpPr>
            <a:spLocks noChangeArrowheads="1"/>
          </p:cNvSpPr>
          <p:nvPr/>
        </p:nvSpPr>
        <p:spPr bwMode="auto">
          <a:xfrm>
            <a:off x="4724400" y="3048000"/>
            <a:ext cx="152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endParaRPr lang="is-IS" altLang="nb-NO"/>
          </a:p>
        </p:txBody>
      </p:sp>
      <p:sp>
        <p:nvSpPr>
          <p:cNvPr id="149508" name="Text Box 5">
            <a:extLst>
              <a:ext uri="{FF2B5EF4-FFF2-40B4-BE49-F238E27FC236}">
                <a16:creationId xmlns:a16="http://schemas.microsoft.com/office/drawing/2014/main" id="{D567BB37-82AE-214D-ADEB-D19B08414507}"/>
              </a:ext>
            </a:extLst>
          </p:cNvPr>
          <p:cNvSpPr txBox="1">
            <a:spLocks noChangeArrowheads="1"/>
          </p:cNvSpPr>
          <p:nvPr/>
        </p:nvSpPr>
        <p:spPr bwMode="auto">
          <a:xfrm>
            <a:off x="590550" y="1944688"/>
            <a:ext cx="5181600"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90500" indent="-190500"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a:lnSpc>
                <a:spcPct val="110000"/>
              </a:lnSpc>
              <a:spcAft>
                <a:spcPct val="50000"/>
              </a:spcAft>
              <a:buClr>
                <a:srgbClr val="595959"/>
              </a:buClr>
              <a:buSzPct val="70000"/>
              <a:buFontTx/>
              <a:buChar char="•"/>
            </a:pPr>
            <a:r>
              <a:rPr lang="en-GB" altLang="nb-NO" sz="1600">
                <a:solidFill>
                  <a:srgbClr val="595959"/>
                </a:solidFill>
                <a:ea typeface="ＭＳ Ｐゴシック" panose="020B0600070205080204" pitchFamily="34" charset="-128"/>
              </a:rPr>
              <a:t>Surface scanning with a laser</a:t>
            </a:r>
          </a:p>
          <a:p>
            <a:pPr>
              <a:lnSpc>
                <a:spcPct val="110000"/>
              </a:lnSpc>
              <a:spcAft>
                <a:spcPct val="50000"/>
              </a:spcAft>
              <a:buClr>
                <a:srgbClr val="595959"/>
              </a:buClr>
              <a:buSzPct val="70000"/>
              <a:buFontTx/>
              <a:buChar char="•"/>
            </a:pPr>
            <a:r>
              <a:rPr lang="en-GB" altLang="nb-NO" sz="1600">
                <a:solidFill>
                  <a:srgbClr val="595959"/>
                </a:solidFill>
                <a:ea typeface="ＭＳ Ｐゴシック" panose="020B0600070205080204" pitchFamily="34" charset="-128"/>
              </a:rPr>
              <a:t>No given registration points or registration routes</a:t>
            </a:r>
          </a:p>
          <a:p>
            <a:pPr>
              <a:lnSpc>
                <a:spcPct val="110000"/>
              </a:lnSpc>
              <a:spcAft>
                <a:spcPct val="50000"/>
              </a:spcAft>
              <a:buClr>
                <a:srgbClr val="595959"/>
              </a:buClr>
              <a:buSzPct val="70000"/>
              <a:buFontTx/>
              <a:buChar char="•"/>
            </a:pPr>
            <a:r>
              <a:rPr lang="en-GB" altLang="nb-NO" sz="1600">
                <a:solidFill>
                  <a:srgbClr val="595959"/>
                </a:solidFill>
                <a:ea typeface="ＭＳ Ｐゴシック" panose="020B0600070205080204" pitchFamily="34" charset="-128"/>
              </a:rPr>
              <a:t>Registration accomplished in one minute</a:t>
            </a:r>
          </a:p>
          <a:p>
            <a:pPr>
              <a:lnSpc>
                <a:spcPct val="110000"/>
              </a:lnSpc>
              <a:spcAft>
                <a:spcPct val="50000"/>
              </a:spcAft>
              <a:buClr>
                <a:srgbClr val="595959"/>
              </a:buClr>
              <a:buSzPct val="70000"/>
              <a:buFontTx/>
              <a:buChar char="•"/>
            </a:pPr>
            <a:r>
              <a:rPr lang="en-GB" altLang="nb-NO" sz="1600">
                <a:solidFill>
                  <a:srgbClr val="595959"/>
                </a:solidFill>
                <a:ea typeface="ＭＳ Ｐゴシック" panose="020B0600070205080204" pitchFamily="34" charset="-128"/>
              </a:rPr>
              <a:t>Registration possible in a sterile environment</a:t>
            </a:r>
          </a:p>
        </p:txBody>
      </p:sp>
      <p:pic>
        <p:nvPicPr>
          <p:cNvPr id="149509" name="Picture 6" descr="Z-touch_Hand">
            <a:extLst>
              <a:ext uri="{FF2B5EF4-FFF2-40B4-BE49-F238E27FC236}">
                <a16:creationId xmlns:a16="http://schemas.microsoft.com/office/drawing/2014/main" id="{10199A04-4452-0447-95B5-8EE0FFBC02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644900"/>
            <a:ext cx="3124200"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0" name="Text Box 10">
            <a:extLst>
              <a:ext uri="{FF2B5EF4-FFF2-40B4-BE49-F238E27FC236}">
                <a16:creationId xmlns:a16="http://schemas.microsoft.com/office/drawing/2014/main" id="{3C29E58A-C6D7-9B4B-874C-962548570576}"/>
              </a:ext>
            </a:extLst>
          </p:cNvPr>
          <p:cNvSpPr txBox="1">
            <a:spLocks noChangeArrowheads="1"/>
          </p:cNvSpPr>
          <p:nvPr/>
        </p:nvSpPr>
        <p:spPr bwMode="auto">
          <a:xfrm>
            <a:off x="574675" y="1504950"/>
            <a:ext cx="79343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a:spcBef>
                <a:spcPct val="50000"/>
              </a:spcBef>
            </a:pPr>
            <a:r>
              <a:rPr lang="en-US" altLang="nb-NO" sz="1800">
                <a:solidFill>
                  <a:srgbClr val="0348A4"/>
                </a:solidFill>
                <a:ea typeface="ＭＳ Ｐゴシック" panose="020B0600070205080204" pitchFamily="34" charset="-128"/>
              </a:rPr>
              <a:t>3rd step: intraoperative registration</a:t>
            </a:r>
            <a:endParaRPr lang="en-US" altLang="nb-NO" sz="1800">
              <a:solidFill>
                <a:srgbClr val="00FF00"/>
              </a:solidFill>
              <a:ea typeface="ＭＳ Ｐゴシック" panose="020B0600070205080204" pitchFamily="34" charset="-128"/>
            </a:endParaRPr>
          </a:p>
        </p:txBody>
      </p:sp>
      <p:sp>
        <p:nvSpPr>
          <p:cNvPr id="149511" name="Text Box 11">
            <a:extLst>
              <a:ext uri="{FF2B5EF4-FFF2-40B4-BE49-F238E27FC236}">
                <a16:creationId xmlns:a16="http://schemas.microsoft.com/office/drawing/2014/main" id="{55396637-6E8D-3A40-9245-A610E78A8115}"/>
              </a:ext>
            </a:extLst>
          </p:cNvPr>
          <p:cNvSpPr txBox="1">
            <a:spLocks noChangeArrowheads="1"/>
          </p:cNvSpPr>
          <p:nvPr/>
        </p:nvSpPr>
        <p:spPr bwMode="auto">
          <a:xfrm>
            <a:off x="611188" y="6015038"/>
            <a:ext cx="79343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a:spcBef>
                <a:spcPct val="50000"/>
              </a:spcBef>
            </a:pPr>
            <a:r>
              <a:rPr lang="de-DE" altLang="nb-NO" sz="1800">
                <a:solidFill>
                  <a:srgbClr val="0348A4"/>
                </a:solidFill>
                <a:ea typeface="ＭＳ Ｐゴシック" panose="020B0600070205080204" pitchFamily="34" charset="-128"/>
              </a:rPr>
              <a:t>Benefit: Touchless registration saves sterile environment.</a:t>
            </a:r>
            <a:endParaRPr lang="en-US" altLang="nb-NO" sz="1800">
              <a:solidFill>
                <a:srgbClr val="0348A4"/>
              </a:solidFill>
              <a:ea typeface="ＭＳ Ｐゴシック" panose="020B0600070205080204" pitchFamily="34" charset="-128"/>
            </a:endParaRPr>
          </a:p>
        </p:txBody>
      </p:sp>
      <p:sp>
        <p:nvSpPr>
          <p:cNvPr id="149512" name="TextBox 8">
            <a:extLst>
              <a:ext uri="{FF2B5EF4-FFF2-40B4-BE49-F238E27FC236}">
                <a16:creationId xmlns:a16="http://schemas.microsoft.com/office/drawing/2014/main" id="{F58510DC-6059-6F4B-B483-46F85B5BA43D}"/>
              </a:ext>
            </a:extLst>
          </p:cNvPr>
          <p:cNvSpPr txBox="1">
            <a:spLocks noChangeArrowheads="1"/>
          </p:cNvSpPr>
          <p:nvPr/>
        </p:nvSpPr>
        <p:spPr bwMode="auto">
          <a:xfrm>
            <a:off x="1258888" y="6457950"/>
            <a:ext cx="15128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1400">
                <a:solidFill>
                  <a:srgbClr val="D9D9D9"/>
                </a:solidFill>
              </a:rPr>
              <a:t>Source: Brainlab</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a:extLst>
              <a:ext uri="{FF2B5EF4-FFF2-40B4-BE49-F238E27FC236}">
                <a16:creationId xmlns:a16="http://schemas.microsoft.com/office/drawing/2014/main" id="{83870065-2457-5846-993D-D7D4C86D9068}"/>
              </a:ext>
            </a:extLst>
          </p:cNvPr>
          <p:cNvSpPr>
            <a:spLocks noChangeArrowheads="1"/>
          </p:cNvSpPr>
          <p:nvPr/>
        </p:nvSpPr>
        <p:spPr bwMode="auto">
          <a:xfrm>
            <a:off x="590550" y="1104900"/>
            <a:ext cx="42687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de-DE" altLang="nb-NO">
                <a:solidFill>
                  <a:srgbClr val="0348A4"/>
                </a:solidFill>
                <a:cs typeface="Arial" panose="020B0604020202020204" pitchFamily="34" charset="0"/>
              </a:rPr>
              <a:t>Intraoperative Navigation</a:t>
            </a:r>
            <a:endParaRPr lang="en-GB" altLang="nb-NO">
              <a:solidFill>
                <a:srgbClr val="0348A4"/>
              </a:solidFill>
              <a:cs typeface="Arial" panose="020B0604020202020204" pitchFamily="34" charset="0"/>
            </a:endParaRPr>
          </a:p>
        </p:txBody>
      </p:sp>
      <p:sp>
        <p:nvSpPr>
          <p:cNvPr id="151554" name="Rectangle 3">
            <a:extLst>
              <a:ext uri="{FF2B5EF4-FFF2-40B4-BE49-F238E27FC236}">
                <a16:creationId xmlns:a16="http://schemas.microsoft.com/office/drawing/2014/main" id="{AB09516C-32C5-1548-A224-1FB2E5D696CC}"/>
              </a:ext>
            </a:extLst>
          </p:cNvPr>
          <p:cNvSpPr>
            <a:spLocks noChangeArrowheads="1"/>
          </p:cNvSpPr>
          <p:nvPr/>
        </p:nvSpPr>
        <p:spPr bwMode="auto">
          <a:xfrm>
            <a:off x="4724400" y="3048000"/>
            <a:ext cx="152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endParaRPr lang="is-IS" altLang="nb-NO"/>
          </a:p>
        </p:txBody>
      </p:sp>
      <p:pic>
        <p:nvPicPr>
          <p:cNvPr id="151555" name="Picture 4" descr="page_4_5_vers2">
            <a:extLst>
              <a:ext uri="{FF2B5EF4-FFF2-40B4-BE49-F238E27FC236}">
                <a16:creationId xmlns:a16="http://schemas.microsoft.com/office/drawing/2014/main" id="{24A59F65-7B19-AF43-B3F2-8A13FF4714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3150" y="2222500"/>
            <a:ext cx="4965700" cy="351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6" name="Text Box 5">
            <a:extLst>
              <a:ext uri="{FF2B5EF4-FFF2-40B4-BE49-F238E27FC236}">
                <a16:creationId xmlns:a16="http://schemas.microsoft.com/office/drawing/2014/main" id="{E3625F02-06DD-5448-8FDE-33326C2C9285}"/>
              </a:ext>
            </a:extLst>
          </p:cNvPr>
          <p:cNvSpPr txBox="1">
            <a:spLocks noChangeArrowheads="1"/>
          </p:cNvSpPr>
          <p:nvPr/>
        </p:nvSpPr>
        <p:spPr bwMode="auto">
          <a:xfrm>
            <a:off x="574675" y="1504950"/>
            <a:ext cx="79343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a:spcBef>
                <a:spcPct val="50000"/>
              </a:spcBef>
            </a:pPr>
            <a:r>
              <a:rPr lang="en-US" altLang="nb-NO" sz="1800">
                <a:solidFill>
                  <a:srgbClr val="0348A4"/>
                </a:solidFill>
                <a:ea typeface="ＭＳ Ｐゴシック" panose="020B0600070205080204" pitchFamily="34" charset="-128"/>
              </a:rPr>
              <a:t>4th step: Navigation</a:t>
            </a:r>
            <a:endParaRPr lang="en-US" altLang="nb-NO" sz="1800">
              <a:solidFill>
                <a:srgbClr val="00FF00"/>
              </a:solidFill>
              <a:ea typeface="ＭＳ Ｐゴシック" panose="020B0600070205080204" pitchFamily="34" charset="-128"/>
            </a:endParaRPr>
          </a:p>
        </p:txBody>
      </p:sp>
      <p:sp>
        <p:nvSpPr>
          <p:cNvPr id="151557" name="Text Box 6">
            <a:extLst>
              <a:ext uri="{FF2B5EF4-FFF2-40B4-BE49-F238E27FC236}">
                <a16:creationId xmlns:a16="http://schemas.microsoft.com/office/drawing/2014/main" id="{A9ACDDB6-D061-094B-98E2-F42FBB173C20}"/>
              </a:ext>
            </a:extLst>
          </p:cNvPr>
          <p:cNvSpPr txBox="1">
            <a:spLocks noChangeArrowheads="1"/>
          </p:cNvSpPr>
          <p:nvPr/>
        </p:nvSpPr>
        <p:spPr bwMode="auto">
          <a:xfrm>
            <a:off x="790575" y="5805488"/>
            <a:ext cx="79343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a:spcBef>
                <a:spcPct val="50000"/>
              </a:spcBef>
            </a:pPr>
            <a:r>
              <a:rPr lang="de-DE" altLang="nb-NO" sz="1800">
                <a:solidFill>
                  <a:srgbClr val="0348A4"/>
                </a:solidFill>
                <a:ea typeface="ＭＳ Ｐゴシック" panose="020B0600070205080204" pitchFamily="34" charset="-128"/>
              </a:rPr>
              <a:t>Benefit: Time saving setup and workflow as well as advanced functionalities</a:t>
            </a:r>
            <a:endParaRPr lang="en-US" altLang="nb-NO" sz="1800">
              <a:solidFill>
                <a:srgbClr val="0348A4"/>
              </a:solidFill>
              <a:ea typeface="ＭＳ Ｐゴシック" panose="020B0600070205080204" pitchFamily="34" charset="-128"/>
            </a:endParaRPr>
          </a:p>
        </p:txBody>
      </p:sp>
      <p:sp>
        <p:nvSpPr>
          <p:cNvPr id="151558" name="TextBox 6">
            <a:extLst>
              <a:ext uri="{FF2B5EF4-FFF2-40B4-BE49-F238E27FC236}">
                <a16:creationId xmlns:a16="http://schemas.microsoft.com/office/drawing/2014/main" id="{1F5702CF-7A91-9D4E-A3B1-80439922FABF}"/>
              </a:ext>
            </a:extLst>
          </p:cNvPr>
          <p:cNvSpPr txBox="1">
            <a:spLocks noChangeArrowheads="1"/>
          </p:cNvSpPr>
          <p:nvPr/>
        </p:nvSpPr>
        <p:spPr bwMode="auto">
          <a:xfrm>
            <a:off x="1258888" y="6457950"/>
            <a:ext cx="15128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1400">
                <a:solidFill>
                  <a:srgbClr val="D9D9D9"/>
                </a:solidFill>
              </a:rPr>
              <a:t>Source: Brainlab</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extBox 1">
            <a:extLst>
              <a:ext uri="{FF2B5EF4-FFF2-40B4-BE49-F238E27FC236}">
                <a16:creationId xmlns:a16="http://schemas.microsoft.com/office/drawing/2014/main" id="{EE6E1358-1BF8-224F-857A-C4F392D34C8A}"/>
              </a:ext>
            </a:extLst>
          </p:cNvPr>
          <p:cNvSpPr txBox="1">
            <a:spLocks noChangeArrowheads="1"/>
          </p:cNvSpPr>
          <p:nvPr/>
        </p:nvSpPr>
        <p:spPr bwMode="auto">
          <a:xfrm>
            <a:off x="468313" y="692150"/>
            <a:ext cx="5416550"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4000" b="1"/>
              <a:t>7 things to remember</a:t>
            </a:r>
          </a:p>
        </p:txBody>
      </p:sp>
      <p:sp>
        <p:nvSpPr>
          <p:cNvPr id="153602" name="TextBox 2">
            <a:extLst>
              <a:ext uri="{FF2B5EF4-FFF2-40B4-BE49-F238E27FC236}">
                <a16:creationId xmlns:a16="http://schemas.microsoft.com/office/drawing/2014/main" id="{1E10919B-D3BE-AB4D-8EDD-C5616835C42F}"/>
              </a:ext>
            </a:extLst>
          </p:cNvPr>
          <p:cNvSpPr txBox="1">
            <a:spLocks noChangeArrowheads="1"/>
          </p:cNvSpPr>
          <p:nvPr/>
        </p:nvSpPr>
        <p:spPr bwMode="auto">
          <a:xfrm>
            <a:off x="611188" y="1412875"/>
            <a:ext cx="8208962"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buFontTx/>
              <a:buAutoNum type="arabicPeriod"/>
            </a:pPr>
            <a:r>
              <a:rPr lang="en-GB" altLang="nb-NO"/>
              <a:t>The intention of this course is to give you the big overview of the field of medical technology. Don</a:t>
            </a:r>
            <a:r>
              <a:rPr lang="en-GB" altLang="en-GB"/>
              <a:t>’</a:t>
            </a:r>
            <a:r>
              <a:rPr lang="en-GB" altLang="nb-NO"/>
              <a:t>t get lost in details! (Although you</a:t>
            </a:r>
            <a:r>
              <a:rPr lang="en-GB" altLang="en-GB"/>
              <a:t>’</a:t>
            </a:r>
            <a:r>
              <a:rPr lang="en-GB" altLang="nb-NO"/>
              <a:t>ll need some details to get the best results)</a:t>
            </a:r>
          </a:p>
          <a:p>
            <a:pPr eaLnBrk="1" hangingPunct="1">
              <a:buFontTx/>
              <a:buAutoNum type="arabicPeriod"/>
            </a:pPr>
            <a:r>
              <a:rPr lang="en-GB" altLang="nb-NO"/>
              <a:t>A good sketch can tell more than thousand words</a:t>
            </a:r>
          </a:p>
          <a:p>
            <a:pPr eaLnBrk="1" hangingPunct="1">
              <a:buFontTx/>
              <a:buAutoNum type="arabicPeriod"/>
            </a:pPr>
            <a:r>
              <a:rPr lang="en-GB" altLang="nb-NO"/>
              <a:t>Find the principles and make sure you</a:t>
            </a:r>
            <a:r>
              <a:rPr lang="en-GB" altLang="en-GB"/>
              <a:t>’</a:t>
            </a:r>
            <a:r>
              <a:rPr lang="en-GB" altLang="nb-NO"/>
              <a:t>re able to explain them</a:t>
            </a:r>
          </a:p>
          <a:p>
            <a:pPr eaLnBrk="1" hangingPunct="1">
              <a:buFontTx/>
              <a:buAutoNum type="arabicPeriod"/>
            </a:pPr>
            <a:r>
              <a:rPr lang="en-GB" altLang="nb-NO"/>
              <a:t>Try to be able to compare different technologies doing the same things. Find sources of error, advantages and disadvantages for each and compare them</a:t>
            </a:r>
          </a:p>
          <a:p>
            <a:pPr eaLnBrk="1" hangingPunct="1">
              <a:buFontTx/>
              <a:buAutoNum type="arabicPeriod"/>
            </a:pPr>
            <a:r>
              <a:rPr lang="en-GB" altLang="nb-NO"/>
              <a:t>Medical terms are not a part of this course, they are used so that you should be more familiar with some of them. However, you should now some of the diseases that is closely connected to the technology. (E.g. why do we measure pressure inside the eye? = glaucoma)</a:t>
            </a:r>
          </a:p>
          <a:p>
            <a:pPr eaLnBrk="1" hangingPunct="1">
              <a:buFontTx/>
              <a:buAutoNum type="arabicPeriod"/>
            </a:pPr>
            <a:r>
              <a:rPr lang="en-GB" altLang="nb-NO"/>
              <a:t>Physiology and technology complement each other. You</a:t>
            </a:r>
            <a:r>
              <a:rPr lang="en-GB" altLang="en-GB"/>
              <a:t>’</a:t>
            </a:r>
            <a:r>
              <a:rPr lang="en-GB" altLang="nb-NO"/>
              <a:t>ll need some basic physiology to understand the technology</a:t>
            </a:r>
          </a:p>
          <a:p>
            <a:pPr eaLnBrk="1" hangingPunct="1">
              <a:buFontTx/>
              <a:buAutoNum type="arabicPeriod"/>
            </a:pPr>
            <a:r>
              <a:rPr lang="en-GB" altLang="nb-NO"/>
              <a:t>Before your exam, try to explain some of the topics for persons that are not familiar with the topic</a:t>
            </a:r>
          </a:p>
          <a:p>
            <a:pPr eaLnBrk="1" hangingPunct="1">
              <a:buFontTx/>
              <a:buAutoNum type="arabicPeriod"/>
            </a:pPr>
            <a:endParaRPr lang="en-GB" altLang="nb-NO"/>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extBox 1">
            <a:extLst>
              <a:ext uri="{FF2B5EF4-FFF2-40B4-BE49-F238E27FC236}">
                <a16:creationId xmlns:a16="http://schemas.microsoft.com/office/drawing/2014/main" id="{DB609489-A36C-C541-B22B-53A6D3248D86}"/>
              </a:ext>
            </a:extLst>
          </p:cNvPr>
          <p:cNvSpPr txBox="1">
            <a:spLocks noChangeArrowheads="1"/>
          </p:cNvSpPr>
          <p:nvPr/>
        </p:nvSpPr>
        <p:spPr bwMode="auto">
          <a:xfrm>
            <a:off x="2916238" y="1412875"/>
            <a:ext cx="31305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0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0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0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ヒラギノ角ゴ Pro W3" panose="020B0300000000000000" pitchFamily="34" charset="-128"/>
              </a:defRPr>
            </a:lvl9pPr>
          </a:lstStyle>
          <a:p>
            <a:pPr eaLnBrk="1" hangingPunct="1"/>
            <a:r>
              <a:rPr lang="en-GB" altLang="nb-NO" sz="4400" b="1"/>
              <a:t>Good luck!</a:t>
            </a:r>
          </a:p>
        </p:txBody>
      </p:sp>
      <p:pic>
        <p:nvPicPr>
          <p:cNvPr id="154626" name="Picture 2">
            <a:extLst>
              <a:ext uri="{FF2B5EF4-FFF2-40B4-BE49-F238E27FC236}">
                <a16:creationId xmlns:a16="http://schemas.microsoft.com/office/drawing/2014/main" id="{3B20A747-91C6-314D-BFFF-80564D636EB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43213" y="2708275"/>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41527</TotalTime>
  <Words>7416</Words>
  <Application>Microsoft Macintosh PowerPoint</Application>
  <PresentationFormat>Skjermfremvisning (4:3)</PresentationFormat>
  <Paragraphs>865</Paragraphs>
  <Slides>151</Slides>
  <Notes>98</Notes>
  <HiddenSlides>0</HiddenSlides>
  <MMClips>0</MMClips>
  <ScaleCrop>false</ScaleCrop>
  <HeadingPairs>
    <vt:vector size="8" baseType="variant">
      <vt:variant>
        <vt:lpstr>Brukte skrifter</vt:lpstr>
      </vt:variant>
      <vt:variant>
        <vt:i4>6</vt:i4>
      </vt:variant>
      <vt:variant>
        <vt:lpstr>Tema</vt:lpstr>
      </vt:variant>
      <vt:variant>
        <vt:i4>1</vt:i4>
      </vt:variant>
      <vt:variant>
        <vt:lpstr>Innebygde OLE-servere</vt:lpstr>
      </vt:variant>
      <vt:variant>
        <vt:i4>2</vt:i4>
      </vt:variant>
      <vt:variant>
        <vt:lpstr>Lysbildetitler</vt:lpstr>
      </vt:variant>
      <vt:variant>
        <vt:i4>151</vt:i4>
      </vt:variant>
    </vt:vector>
  </HeadingPairs>
  <TitlesOfParts>
    <vt:vector size="160" baseType="lpstr">
      <vt:lpstr>ＭＳ Ｐゴシック</vt:lpstr>
      <vt:lpstr>Arial</vt:lpstr>
      <vt:lpstr>Calibri</vt:lpstr>
      <vt:lpstr>Tahoma</vt:lpstr>
      <vt:lpstr>Times New Roman</vt:lpstr>
      <vt:lpstr>ヒラギノ角ゴ ProN W3</vt:lpstr>
      <vt:lpstr>Blank Presentation</vt:lpstr>
      <vt:lpstr>Equation</vt:lpstr>
      <vt:lpstr>Designer 4.0 Drawing</vt:lpstr>
      <vt:lpstr>FYS 4250</vt:lpstr>
      <vt:lpstr>PowerPoint-presentasjon</vt:lpstr>
      <vt:lpstr>FYS 4250</vt:lpstr>
      <vt:lpstr>Infrared ear thermometer</vt:lpstr>
      <vt:lpstr>Radiation thermometer</vt:lpstr>
      <vt:lpstr>Kidney stone crusher</vt:lpstr>
      <vt:lpstr>Cochlea implants</vt:lpstr>
      <vt:lpstr>Hearing frequency range</vt:lpstr>
      <vt:lpstr>The Cochlea</vt:lpstr>
      <vt:lpstr>PowerPoint-presentasjon</vt:lpstr>
      <vt:lpstr>PowerPoint-presentasjon</vt:lpstr>
      <vt:lpstr>PowerPoint-presentasjon</vt:lpstr>
      <vt:lpstr>Cochlear implant</vt:lpstr>
      <vt:lpstr>PowerPoint-presentasjon</vt:lpstr>
      <vt:lpstr>The CI-amplifier </vt:lpstr>
      <vt:lpstr>Conduction pathway</vt:lpstr>
      <vt:lpstr>Active implant: pacemaker</vt:lpstr>
      <vt:lpstr>Unipolar vs Bipolar</vt:lpstr>
      <vt:lpstr>Impedance and electrodes</vt:lpstr>
      <vt:lpstr>PowerPoint-presentasjon</vt:lpstr>
      <vt:lpstr>PowerPoint-presentasjon</vt:lpstr>
      <vt:lpstr>PowerPoint-presentasjon</vt:lpstr>
      <vt:lpstr>PowerPoint-presentasjon</vt:lpstr>
      <vt:lpstr>Implantable cardioverter defibrillator</vt:lpstr>
      <vt:lpstr>FYS 4250</vt:lpstr>
      <vt:lpstr>Case 1</vt:lpstr>
      <vt:lpstr>Case 1</vt:lpstr>
      <vt:lpstr>PowerPoint-presentasjon</vt:lpstr>
      <vt:lpstr>PowerPoint-presentasjon</vt:lpstr>
      <vt:lpstr>ECG-Basics</vt:lpstr>
      <vt:lpstr>PowerPoint-presentasjon</vt:lpstr>
      <vt:lpstr>PowerPoint-presentasjon</vt:lpstr>
      <vt:lpstr>The cardiac dipole vector</vt:lpstr>
      <vt:lpstr>PowerPoint-presentasjon</vt:lpstr>
      <vt:lpstr>Limb Lead Electrode placement</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FYS 4250</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Wrist blood pressure monitors</vt:lpstr>
      <vt:lpstr>PowerPoint-presentasjon</vt:lpstr>
      <vt:lpstr>PowerPoint-presentasjon</vt:lpstr>
      <vt:lpstr>PowerPoint-presentasjon</vt:lpstr>
      <vt:lpstr>Case 3</vt:lpstr>
      <vt:lpstr>PowerPoint-presentasjon</vt:lpstr>
      <vt:lpstr>PowerPoint-presentasjon</vt:lpstr>
      <vt:lpstr>Case 3</vt:lpstr>
      <vt:lpstr>PowerPoint-presentasjon</vt:lpstr>
      <vt:lpstr>PowerPoint-presentasjon</vt:lpstr>
      <vt:lpstr>FYS 4250</vt:lpstr>
      <vt:lpstr>Case 4, the pH electrode</vt:lpstr>
      <vt:lpstr>Case 4, pH</vt:lpstr>
      <vt:lpstr>Case 4, the pCO2 electrode (Severinghaus)</vt:lpstr>
      <vt:lpstr>Case 4, the pO2 electrode (Clark)</vt:lpstr>
      <vt:lpstr>Saturation</vt:lpstr>
      <vt:lpstr>Pulse oximetry</vt:lpstr>
      <vt:lpstr>Termistorbridge velocity meter</vt:lpstr>
      <vt:lpstr>Plethysmography</vt:lpstr>
      <vt:lpstr>Plethysmography curve</vt:lpstr>
      <vt:lpstr>Impedance-plethysmography</vt:lpstr>
      <vt:lpstr>FYS 4250</vt:lpstr>
      <vt:lpstr>PowerPoint-presentasjon</vt:lpstr>
      <vt:lpstr>Lung volumes</vt:lpstr>
      <vt:lpstr>PowerPoint-presentasjon</vt:lpstr>
      <vt:lpstr>Pressure vs Volume controlled ventilation</vt:lpstr>
      <vt:lpstr>PowerPoint-presentasjon</vt:lpstr>
      <vt:lpstr>PowerPoint-presentasjon</vt:lpstr>
      <vt:lpstr>PowerPoint-presentasjon</vt:lpstr>
      <vt:lpstr>Hemodialysis</vt:lpstr>
      <vt:lpstr>Peritoneal dialysis</vt:lpstr>
      <vt:lpstr>FYS 4250</vt:lpstr>
      <vt:lpstr>Spatial resolution of imaging modalities</vt:lpstr>
      <vt:lpstr>X-ray tube</vt:lpstr>
      <vt:lpstr>X-ray tube</vt:lpstr>
      <vt:lpstr>Attenuation as a function of x-ray energy</vt:lpstr>
      <vt:lpstr>Fotonspectrum X-ray tubes</vt:lpstr>
      <vt:lpstr>Compton-spread: photon vs free electron</vt:lpstr>
      <vt:lpstr>X-ray system</vt:lpstr>
      <vt:lpstr>Field coverage and focal spot</vt:lpstr>
      <vt:lpstr>Source of error: Width of focal source</vt:lpstr>
      <vt:lpstr>Geometrical resolution</vt:lpstr>
      <vt:lpstr>Modulation transfer function (MTF)</vt:lpstr>
      <vt:lpstr>PowerPoint-presentasjon</vt:lpstr>
      <vt:lpstr>PowerPoint-presentasjon</vt:lpstr>
      <vt:lpstr>Subtraction image</vt:lpstr>
      <vt:lpstr>Computertomograph (CT)</vt:lpstr>
      <vt:lpstr>What is the CT?</vt:lpstr>
      <vt:lpstr>PowerPoint-presentasjon</vt:lpstr>
      <vt:lpstr>1., 2. and 3. generation scanner Linear translation + rotation Circular scanning Volume scanning</vt:lpstr>
      <vt:lpstr>Concept of CT</vt:lpstr>
      <vt:lpstr>Basic principle of CT -Reconstruction of 2 dimensional image-</vt:lpstr>
      <vt:lpstr>Image  reconstruction</vt:lpstr>
      <vt:lpstr>PowerPoint-presentasjon</vt:lpstr>
      <vt:lpstr>PowerPoint-presentasjon</vt:lpstr>
      <vt:lpstr>Basic principle of CT  -Reconstruction of 2 dimensional image-</vt:lpstr>
      <vt:lpstr>Iterative techniques - CT</vt:lpstr>
      <vt:lpstr>PowerPoint-presentasjon</vt:lpstr>
      <vt:lpstr>PowerPoint-presentasjon</vt:lpstr>
      <vt:lpstr>CT x-ray tube</vt:lpstr>
      <vt:lpstr>Voxels</vt:lpstr>
      <vt:lpstr>Detector</vt:lpstr>
      <vt:lpstr>Detector array</vt:lpstr>
      <vt:lpstr>Cardiac CT</vt:lpstr>
      <vt:lpstr>Cardiac CT</vt:lpstr>
      <vt:lpstr>Multislice CT</vt:lpstr>
      <vt:lpstr>FYS 4250</vt:lpstr>
      <vt:lpstr>Electrosurgery</vt:lpstr>
      <vt:lpstr>fra Grimnes&amp;Martinsen: ”Kirurgisk diatermi” </vt:lpstr>
      <vt:lpstr>PowerPoint-presentasjon</vt:lpstr>
      <vt:lpstr>Elektromagnetic flowmeter</vt:lpstr>
      <vt:lpstr>Sensitivity of the electrodes</vt:lpstr>
      <vt:lpstr>PowerPoint-presentasjon</vt:lpstr>
      <vt:lpstr>Quadrature-suppression flowm.</vt:lpstr>
      <vt:lpstr>What is the magic with the quadrature demodulator?</vt:lpstr>
      <vt:lpstr>Cell saver</vt:lpstr>
      <vt:lpstr>Laparoscopy</vt:lpstr>
      <vt:lpstr>Minimal invasive surgery</vt:lpstr>
      <vt:lpstr>FYS 4250</vt:lpstr>
      <vt:lpstr>Swan-Ganz Catheter (Pulmonary artery catheter)</vt:lpstr>
      <vt:lpstr>PowerPoint-presentasjon</vt:lpstr>
      <vt:lpstr>Doppler flowmeter, sinewave</vt:lpstr>
      <vt:lpstr>Quadrature-phase detector</vt:lpstr>
      <vt:lpstr>Directional flowmeter waveforms</vt:lpstr>
      <vt:lpstr>Cerebral oximetry</vt:lpstr>
      <vt:lpstr>Cerebral oximetry</vt:lpstr>
      <vt:lpstr>Ultrasoundsurgery</vt:lpstr>
      <vt:lpstr>Electrosurgery vs Ultrasoundsurgery</vt:lpstr>
      <vt:lpstr>PowerPoint-presentasjon</vt:lpstr>
      <vt:lpstr>PowerPoint-presentasjon</vt:lpstr>
      <vt:lpstr>PowerPoint-presentasjon</vt:lpstr>
      <vt:lpstr>PowerPoint-presentasjon</vt:lpstr>
      <vt:lpstr>PowerPoint-presentasjon</vt:lpstr>
      <vt:lpstr>PowerPoint-presentasjon</vt:lpstr>
    </vt:vector>
  </TitlesOfParts>
  <Company>Rayon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Jan Olav Høgetveit</cp:lastModifiedBy>
  <cp:revision>493</cp:revision>
  <cp:lastPrinted>2019-09-30T11:58:50Z</cp:lastPrinted>
  <dcterms:created xsi:type="dcterms:W3CDTF">2010-08-27T12:52:59Z</dcterms:created>
  <dcterms:modified xsi:type="dcterms:W3CDTF">2024-10-04T08:19:07Z</dcterms:modified>
</cp:coreProperties>
</file>