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307" r:id="rId5"/>
    <p:sldId id="304" r:id="rId6"/>
    <p:sldId id="303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6ABE"/>
    <a:srgbClr val="99B7D4"/>
    <a:srgbClr val="004A93"/>
    <a:srgbClr val="EFF3F8"/>
    <a:srgbClr val="3C4853"/>
    <a:srgbClr val="A2ACCE"/>
    <a:srgbClr val="003283"/>
    <a:srgbClr val="9FC6FF"/>
    <a:srgbClr val="F2F2F2"/>
    <a:srgbClr val="00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9944" autoAdjust="0"/>
  </p:normalViewPr>
  <p:slideViewPr>
    <p:cSldViewPr snapToGrid="0">
      <p:cViewPr>
        <p:scale>
          <a:sx n="113" d="100"/>
          <a:sy n="113" d="100"/>
        </p:scale>
        <p:origin x="144" y="1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4E7D081D-00C4-4F27-9FB7-56F92581F7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9BACA8F7-0286-4A69-9296-22043389E7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F7D19B-ABB8-405D-A632-EBD6DB666D36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6CA398D-6E38-4B3E-8448-CD13E404EC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F9B3648-8466-4A18-B775-5927BEB2BA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817C7-0CD1-4AB6-A161-706ECA8E8A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9214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AAF9F-1699-E943-ACCE-9682E6851D55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F8C22-4B7E-C849-A7FA-08599E78BF2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688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F8C22-4B7E-C849-A7FA-08599E78BF2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42026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3911FA-2F64-4833-9E41-0AD104683950}"/>
              </a:ext>
            </a:extLst>
          </p:cNvPr>
          <p:cNvSpPr/>
          <p:nvPr userDrawn="1"/>
        </p:nvSpPr>
        <p:spPr>
          <a:xfrm>
            <a:off x="7938" y="0"/>
            <a:ext cx="12192000" cy="6357257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D2C165A4-0EAC-4297-9076-463B2AA0EF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38" y="2746785"/>
            <a:ext cx="12192000" cy="865320"/>
          </a:xfrm>
        </p:spPr>
        <p:txBody>
          <a:bodyPr>
            <a:noAutofit/>
          </a:bodyPr>
          <a:lstStyle>
            <a:lvl1pPr marL="0" indent="0" algn="ctr">
              <a:buNone/>
              <a:defRPr sz="7200" cap="all" baseline="0">
                <a:solidFill>
                  <a:srgbClr val="004A93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kapitteltekst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719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3911FA-2F64-4833-9E41-0AD104683950}"/>
              </a:ext>
            </a:extLst>
          </p:cNvPr>
          <p:cNvSpPr/>
          <p:nvPr userDrawn="1"/>
        </p:nvSpPr>
        <p:spPr>
          <a:xfrm>
            <a:off x="0" y="-1"/>
            <a:ext cx="12199937" cy="6358891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DF4B33-8D01-4DCF-ABB3-E5B16CCF7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1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3969" y="0"/>
            <a:ext cx="12192000" cy="6358890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85F2F05-8880-464E-B9A7-D15ACF8E24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0106" y="1485900"/>
            <a:ext cx="11353800" cy="865320"/>
          </a:xfrm>
        </p:spPr>
        <p:txBody>
          <a:bodyPr>
            <a:noAutofit/>
          </a:bodyPr>
          <a:lstStyle>
            <a:lvl1pPr marL="0" indent="0" algn="l">
              <a:buNone/>
              <a:defRPr sz="7200" cap="all" baseline="0">
                <a:solidFill>
                  <a:srgbClr val="004A93"/>
                </a:solidFill>
                <a:latin typeface="+mj-lt"/>
              </a:defRPr>
            </a:lvl1pPr>
          </a:lstStyle>
          <a:p>
            <a:pPr lvl="0"/>
            <a:r>
              <a:rPr lang="en-US" dirty="0" err="1"/>
              <a:t>kapitteltekst</a:t>
            </a:r>
            <a:endParaRPr lang="nb-NO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A5876B7F-78BD-45D9-9F70-ABE049111C4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Teknologi</a:t>
            </a:r>
            <a:r>
              <a:rPr lang="en-US" dirty="0"/>
              <a:t>- og </a:t>
            </a:r>
            <a:r>
              <a:rPr lang="en-US" dirty="0" err="1"/>
              <a:t>innovasjonsklinikken</a:t>
            </a:r>
            <a:endParaRPr lang="nb-NO" dirty="0"/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6" hasCustomPrompt="1"/>
          </p:nvPr>
        </p:nvSpPr>
        <p:spPr>
          <a:xfrm>
            <a:off x="850106" y="2527361"/>
            <a:ext cx="7953375" cy="434253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Undertittel</a:t>
            </a:r>
          </a:p>
        </p:txBody>
      </p:sp>
    </p:spTree>
    <p:extLst>
      <p:ext uri="{BB962C8B-B14F-4D97-AF65-F5344CB8AC3E}">
        <p14:creationId xmlns:p14="http://schemas.microsoft.com/office/powerpoint/2010/main" val="2680377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0283F9-D368-4D8F-819C-77462C0FE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6902"/>
            <a:ext cx="10515600" cy="4167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140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 err="1"/>
              <a:t>Rediger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nb-NO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EBB9B05-302F-4615-995A-3DAC4F6F3E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762000"/>
            <a:ext cx="10515600" cy="655637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rgbClr val="003283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Overskrift</a:t>
            </a:r>
            <a:endParaRPr lang="nb-NO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ABA7A40-52FC-4E8E-85A5-DE889B608D8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 err="1"/>
              <a:t>Teknologi</a:t>
            </a:r>
            <a:r>
              <a:rPr lang="en-US" dirty="0"/>
              <a:t>- og </a:t>
            </a:r>
            <a:r>
              <a:rPr lang="en-US" dirty="0" err="1"/>
              <a:t>innovasjonsklinikken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464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C00844EA-286B-4F93-8C1C-5758E23F2C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prstClr val="black"/>
              <a:srgbClr val="004A93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986C8ECE-38F8-4390-AC09-623FD14A3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03228"/>
            <a:ext cx="4747260" cy="33263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Rediger tekst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4ED782-660A-4777-A3B4-5B84E3C3712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err="1"/>
              <a:t>Teknologi</a:t>
            </a:r>
            <a:r>
              <a:rPr lang="en-US" dirty="0"/>
              <a:t>- og </a:t>
            </a:r>
            <a:r>
              <a:rPr lang="en-US" dirty="0" err="1"/>
              <a:t>innovasjonsklinikken</a:t>
            </a:r>
            <a:endParaRPr lang="nb-NO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1AF5CC66-2311-4B2F-BBEF-03CE752943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762000"/>
            <a:ext cx="4747260" cy="655637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rgbClr val="003283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Overskrift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1855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0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2">
            <a:extLst>
              <a:ext uri="{FF2B5EF4-FFF2-40B4-BE49-F238E27FC236}">
                <a16:creationId xmlns:a16="http://schemas.microsoft.com/office/drawing/2014/main" id="{986C8ECE-38F8-4390-AC09-623FD14A3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03228"/>
            <a:ext cx="4747260" cy="33263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Rediger tekst</a:t>
            </a:r>
          </a:p>
        </p:txBody>
      </p:sp>
      <p:sp>
        <p:nvSpPr>
          <p:cNvPr id="9" name="Plassholder for bilde 7">
            <a:extLst>
              <a:ext uri="{FF2B5EF4-FFF2-40B4-BE49-F238E27FC236}">
                <a16:creationId xmlns:a16="http://schemas.microsoft.com/office/drawing/2014/main" id="{CD529F53-5CF9-4D77-8899-65700A05666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1" y="762000"/>
            <a:ext cx="6095999" cy="5213927"/>
          </a:xfrm>
        </p:spPr>
        <p:txBody>
          <a:bodyPr/>
          <a:lstStyle/>
          <a:p>
            <a:r>
              <a:rPr lang="nb-NO" dirty="0"/>
              <a:t>Klikk på ikonet for å legge til et bilde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4ED782-660A-4777-A3B4-5B84E3C3712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 err="1"/>
              <a:t>Teknologi</a:t>
            </a:r>
            <a:r>
              <a:rPr lang="en-US" dirty="0"/>
              <a:t>- og </a:t>
            </a:r>
            <a:r>
              <a:rPr lang="en-US" dirty="0" err="1"/>
              <a:t>innovasjonsklinikken</a:t>
            </a:r>
            <a:endParaRPr lang="nb-NO" dirty="0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1AF5CC66-2311-4B2F-BBEF-03CE752943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762000"/>
            <a:ext cx="4747260" cy="655637"/>
          </a:xfrm>
        </p:spPr>
        <p:txBody>
          <a:bodyPr>
            <a:noAutofit/>
          </a:bodyPr>
          <a:lstStyle>
            <a:lvl1pPr marL="0" indent="0">
              <a:buNone/>
              <a:defRPr sz="4800">
                <a:solidFill>
                  <a:srgbClr val="003283"/>
                </a:solidFill>
                <a:latin typeface="+mj-lt"/>
              </a:defRPr>
            </a:lvl1pPr>
          </a:lstStyle>
          <a:p>
            <a:pPr lvl="0"/>
            <a:r>
              <a:rPr lang="en-US" err="1"/>
              <a:t>Overskrift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8613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0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7D7482-C9EA-456A-AD21-9A0858714C1C}"/>
              </a:ext>
            </a:extLst>
          </p:cNvPr>
          <p:cNvSpPr/>
          <p:nvPr userDrawn="1"/>
        </p:nvSpPr>
        <p:spPr>
          <a:xfrm>
            <a:off x="0" y="6301743"/>
            <a:ext cx="12192000" cy="4991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3F13CE7-7E72-49FD-9179-672195AA8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6674"/>
            <a:ext cx="10515600" cy="5880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1C6E529-3426-4CD8-8DE8-704A00260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85900"/>
            <a:ext cx="10515600" cy="3660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Rediger tekst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DEDE010E-7568-42CB-990A-AAD7ACCD91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008" y="6486125"/>
            <a:ext cx="1245042" cy="264236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7BE4884A-7C66-4471-9DC2-28A0785C029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686" y="6465556"/>
            <a:ext cx="347724" cy="305374"/>
          </a:xfrm>
          <a:prstGeom prst="rect">
            <a:avLst/>
          </a:prstGeom>
        </p:spPr>
      </p:pic>
      <p:sp>
        <p:nvSpPr>
          <p:cNvPr id="13" name="Plassholder for bunntekst 4">
            <a:extLst>
              <a:ext uri="{FF2B5EF4-FFF2-40B4-BE49-F238E27FC236}">
                <a16:creationId xmlns:a16="http://schemas.microsoft.com/office/drawing/2014/main" id="{AAA2C706-6082-45B2-8C6F-3F5B016B08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32609" y="6535031"/>
            <a:ext cx="3814266" cy="2358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rgbClr val="004A93"/>
                </a:solidFill>
              </a:defRPr>
            </a:lvl1pPr>
          </a:lstStyle>
          <a:p>
            <a:r>
              <a:rPr lang="en-US" dirty="0" err="1"/>
              <a:t>Teknologi</a:t>
            </a:r>
            <a:r>
              <a:rPr lang="en-US" dirty="0"/>
              <a:t> og </a:t>
            </a:r>
            <a:r>
              <a:rPr lang="en-US" dirty="0" err="1"/>
              <a:t>innovasjonsklinikken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5395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50" r:id="rId3"/>
    <p:sldLayoutId id="2147483649" r:id="rId4"/>
    <p:sldLayoutId id="2147483686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 cap="all" normalizeH="0" baseline="0">
          <a:solidFill>
            <a:srgbClr val="004A9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 userDrawn="1">
          <p15:clr>
            <a:srgbClr val="F26B43"/>
          </p15:clr>
        </p15:guide>
        <p15:guide id="2" pos="528" userDrawn="1">
          <p15:clr>
            <a:srgbClr val="F26B43"/>
          </p15:clr>
        </p15:guide>
        <p15:guide id="3" orient="horz" pos="864" userDrawn="1">
          <p15:clr>
            <a:srgbClr val="F26B43"/>
          </p15:clr>
        </p15:guide>
        <p15:guide id="4" pos="7152" userDrawn="1">
          <p15:clr>
            <a:srgbClr val="F26B43"/>
          </p15:clr>
        </p15:guide>
        <p15:guide id="5" orient="horz" pos="9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9EB1848-43CC-611F-D668-77A6DA344AB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Teknologi- og innovasjonsklinikken</a:t>
            </a:r>
            <a:endParaRPr lang="nb-NO" dirty="0"/>
          </a:p>
        </p:txBody>
      </p:sp>
      <p:sp>
        <p:nvSpPr>
          <p:cNvPr id="5" name="Plassholder for tekst 2">
            <a:extLst>
              <a:ext uri="{FF2B5EF4-FFF2-40B4-BE49-F238E27FC236}">
                <a16:creationId xmlns:a16="http://schemas.microsoft.com/office/drawing/2014/main" id="{593DA0E3-750F-D99A-45DC-18A2911816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3101181"/>
            <a:ext cx="10515600" cy="655637"/>
          </a:xfrm>
        </p:spPr>
        <p:txBody>
          <a:bodyPr/>
          <a:lstStyle/>
          <a:p>
            <a:pPr algn="ctr"/>
            <a:r>
              <a:rPr lang="nb-NO" b="1" dirty="0" err="1">
                <a:latin typeface="+mn-lt"/>
              </a:rPr>
              <a:t>Practical</a:t>
            </a:r>
            <a:r>
              <a:rPr lang="nb-NO" b="1" dirty="0">
                <a:latin typeface="+mn-lt"/>
              </a:rPr>
              <a:t> info for </a:t>
            </a:r>
            <a:r>
              <a:rPr lang="nb-NO" b="1" dirty="0" err="1">
                <a:latin typeface="+mn-lt"/>
              </a:rPr>
              <a:t>the</a:t>
            </a:r>
            <a:r>
              <a:rPr lang="nb-NO" b="1" dirty="0">
                <a:latin typeface="+mn-lt"/>
              </a:rPr>
              <a:t> </a:t>
            </a:r>
            <a:r>
              <a:rPr lang="nb-NO" b="1" dirty="0" err="1">
                <a:latin typeface="+mn-lt"/>
              </a:rPr>
              <a:t>site</a:t>
            </a:r>
            <a:r>
              <a:rPr lang="nb-NO" b="1" dirty="0">
                <a:latin typeface="+mn-lt"/>
              </a:rPr>
              <a:t> </a:t>
            </a:r>
            <a:r>
              <a:rPr lang="nb-NO" b="1" dirty="0" err="1">
                <a:latin typeface="+mn-lt"/>
              </a:rPr>
              <a:t>visit</a:t>
            </a:r>
            <a:r>
              <a:rPr lang="nb-NO" b="1" dirty="0">
                <a:latin typeface="+mn-lt"/>
              </a:rPr>
              <a:t> at Rikshospitalet, </a:t>
            </a:r>
            <a:r>
              <a:rPr lang="nb-NO" b="1" dirty="0" err="1">
                <a:latin typeface="+mn-lt"/>
              </a:rPr>
              <a:t>Tuesday</a:t>
            </a:r>
            <a:r>
              <a:rPr lang="nb-NO" b="1" dirty="0">
                <a:latin typeface="+mn-lt"/>
              </a:rPr>
              <a:t> 18.11.25</a:t>
            </a:r>
          </a:p>
        </p:txBody>
      </p:sp>
    </p:spTree>
    <p:extLst>
      <p:ext uri="{BB962C8B-B14F-4D97-AF65-F5344CB8AC3E}">
        <p14:creationId xmlns:p14="http://schemas.microsoft.com/office/powerpoint/2010/main" val="1687103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8B98CDD-701C-41F6-95E3-7A6D79CFF8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32" y="246184"/>
            <a:ext cx="6126649" cy="1348154"/>
          </a:xfrm>
        </p:spPr>
        <p:txBody>
          <a:bodyPr/>
          <a:lstStyle/>
          <a:p>
            <a:r>
              <a:rPr lang="nb-NO" sz="4400" dirty="0"/>
              <a:t>NB! </a:t>
            </a:r>
            <a:r>
              <a:rPr lang="nb-NO" sz="4400" dirty="0" err="1"/>
              <a:t>Meet</a:t>
            </a:r>
            <a:r>
              <a:rPr lang="nb-NO" sz="4400" dirty="0"/>
              <a:t> at Rikshospitalet </a:t>
            </a:r>
            <a:r>
              <a:rPr lang="nb-NO" sz="4400" dirty="0" err="1"/>
              <a:t>Tuesday</a:t>
            </a:r>
            <a:r>
              <a:rPr lang="nb-NO" sz="4400" dirty="0"/>
              <a:t> 18.11.2025 at. </a:t>
            </a:r>
            <a:r>
              <a:rPr lang="nb-NO" sz="4400" u="sng" dirty="0"/>
              <a:t>14.15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A8B22D7-6DF3-5E33-E6E4-DAB3E7BB43D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Teknologi- og innovasjonsklinikken</a:t>
            </a:r>
            <a:endParaRPr lang="nb-NO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55017B-0A15-2E76-7D3B-7C7AFF231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081" y="87070"/>
            <a:ext cx="5678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il høyre 8">
            <a:extLst>
              <a:ext uri="{FF2B5EF4-FFF2-40B4-BE49-F238E27FC236}">
                <a16:creationId xmlns:a16="http://schemas.microsoft.com/office/drawing/2014/main" id="{600EA005-C343-84BC-52E2-B8CB0FF7ABF9}"/>
              </a:ext>
            </a:extLst>
          </p:cNvPr>
          <p:cNvSpPr/>
          <p:nvPr/>
        </p:nvSpPr>
        <p:spPr>
          <a:xfrm>
            <a:off x="5305250" y="2530967"/>
            <a:ext cx="3025937" cy="281966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B0D8389-59B9-2392-B59A-6D8F1CB740C8}"/>
              </a:ext>
            </a:extLst>
          </p:cNvPr>
          <p:cNvSpPr txBox="1"/>
          <p:nvPr/>
        </p:nvSpPr>
        <p:spPr>
          <a:xfrm>
            <a:off x="463515" y="5991559"/>
            <a:ext cx="526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If lost, </a:t>
            </a:r>
            <a:r>
              <a:rPr lang="nb-NO" b="1" dirty="0" err="1"/>
              <a:t>call</a:t>
            </a:r>
            <a:r>
              <a:rPr lang="nb-NO" b="1" dirty="0"/>
              <a:t> Jan Olav på </a:t>
            </a:r>
            <a:r>
              <a:rPr lang="nb-NO" b="1" dirty="0" err="1"/>
              <a:t>telephone</a:t>
            </a:r>
            <a:r>
              <a:rPr lang="nb-NO" b="1" dirty="0"/>
              <a:t>: +47 </a:t>
            </a:r>
            <a:r>
              <a:rPr lang="nb-NO" b="1" u="sng" dirty="0"/>
              <a:t>979 56 729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8E26561-AC64-034C-1782-E704A1441E37}"/>
              </a:ext>
            </a:extLst>
          </p:cNvPr>
          <p:cNvSpPr txBox="1"/>
          <p:nvPr/>
        </p:nvSpPr>
        <p:spPr>
          <a:xfrm>
            <a:off x="1395306" y="2245510"/>
            <a:ext cx="46332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Meet</a:t>
            </a:r>
            <a:r>
              <a:rPr lang="nb-NO" dirty="0"/>
              <a:t> at Rikshospitalet, Medisinsk-teknologisk avdeling (MTA), </a:t>
            </a:r>
            <a:r>
              <a:rPr lang="nb-NO" dirty="0" err="1"/>
              <a:t>entry</a:t>
            </a:r>
            <a:r>
              <a:rPr lang="nb-NO" dirty="0"/>
              <a:t> from D2, 3. </a:t>
            </a:r>
            <a:r>
              <a:rPr lang="nb-NO" dirty="0" err="1"/>
              <a:t>floor</a:t>
            </a:r>
            <a:endParaRPr lang="nb-NO" dirty="0"/>
          </a:p>
        </p:txBody>
      </p:sp>
      <p:sp>
        <p:nvSpPr>
          <p:cNvPr id="8" name="Pil høyre 7">
            <a:extLst>
              <a:ext uri="{FF2B5EF4-FFF2-40B4-BE49-F238E27FC236}">
                <a16:creationId xmlns:a16="http://schemas.microsoft.com/office/drawing/2014/main" id="{754F3D37-5216-B6F1-BCF2-FA8A61F2FCA4}"/>
              </a:ext>
            </a:extLst>
          </p:cNvPr>
          <p:cNvSpPr/>
          <p:nvPr/>
        </p:nvSpPr>
        <p:spPr>
          <a:xfrm rot="1087957">
            <a:off x="5031165" y="3796905"/>
            <a:ext cx="4584766" cy="225917"/>
          </a:xfrm>
          <a:prstGeom prst="right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2A40EB05-DC50-E973-49EB-8AACA099AE73}"/>
              </a:ext>
            </a:extLst>
          </p:cNvPr>
          <p:cNvSpPr txBox="1"/>
          <p:nvPr/>
        </p:nvSpPr>
        <p:spPr>
          <a:xfrm>
            <a:off x="3556671" y="2968921"/>
            <a:ext cx="1553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Main </a:t>
            </a:r>
            <a:r>
              <a:rPr lang="nb-NO" dirty="0" err="1"/>
              <a:t>entrance</a:t>
            </a:r>
            <a:endParaRPr lang="nb-NO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3E96CD7E-79C2-A6E3-09F6-1B4F93119ACB}"/>
              </a:ext>
            </a:extLst>
          </p:cNvPr>
          <p:cNvSpPr txBox="1"/>
          <p:nvPr/>
        </p:nvSpPr>
        <p:spPr>
          <a:xfrm>
            <a:off x="193432" y="3463160"/>
            <a:ext cx="58351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Walk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main</a:t>
            </a:r>
            <a:r>
              <a:rPr lang="nb-NO" dirty="0"/>
              <a:t> </a:t>
            </a:r>
            <a:r>
              <a:rPr lang="nb-NO" dirty="0" err="1"/>
              <a:t>entrance</a:t>
            </a:r>
            <a:r>
              <a:rPr lang="nb-NO" dirty="0"/>
              <a:t>,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end up in </a:t>
            </a:r>
            <a:r>
              <a:rPr lang="nb-NO" dirty="0" err="1"/>
              <a:t>the</a:t>
            </a:r>
            <a:r>
              <a:rPr lang="nb-NO" dirty="0"/>
              <a:t> «glass </a:t>
            </a:r>
            <a:r>
              <a:rPr lang="nb-NO" dirty="0" err="1"/>
              <a:t>corridor</a:t>
            </a:r>
            <a:r>
              <a:rPr lang="nb-NO" dirty="0"/>
              <a:t>» (glassgaten),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glass </a:t>
            </a:r>
            <a:r>
              <a:rPr lang="nb-NO" dirty="0" err="1"/>
              <a:t>roof</a:t>
            </a:r>
            <a:r>
              <a:rPr lang="nb-NO" dirty="0"/>
              <a:t>. </a:t>
            </a:r>
            <a:r>
              <a:rPr lang="nb-NO" dirty="0" err="1"/>
              <a:t>Take</a:t>
            </a:r>
            <a:r>
              <a:rPr lang="nb-NO" dirty="0"/>
              <a:t> right and </a:t>
            </a:r>
            <a:r>
              <a:rPr lang="nb-NO" dirty="0" err="1"/>
              <a:t>follow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glass </a:t>
            </a:r>
            <a:r>
              <a:rPr lang="nb-NO" dirty="0" err="1"/>
              <a:t>corridor</a:t>
            </a:r>
            <a:r>
              <a:rPr lang="nb-NO" dirty="0"/>
              <a:t> to </a:t>
            </a:r>
            <a:r>
              <a:rPr lang="nb-NO" dirty="0" err="1"/>
              <a:t>entrance</a:t>
            </a:r>
            <a:r>
              <a:rPr lang="nb-NO" dirty="0"/>
              <a:t> D2. </a:t>
            </a:r>
            <a:r>
              <a:rPr lang="nb-NO" dirty="0" err="1"/>
              <a:t>Take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elevator up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third</a:t>
            </a:r>
            <a:r>
              <a:rPr lang="nb-NO" dirty="0"/>
              <a:t> </a:t>
            </a:r>
            <a:r>
              <a:rPr lang="nb-NO" dirty="0" err="1"/>
              <a:t>floor</a:t>
            </a:r>
            <a:r>
              <a:rPr lang="nb-NO" dirty="0"/>
              <a:t>. </a:t>
            </a:r>
            <a:r>
              <a:rPr lang="nb-NO" dirty="0" err="1"/>
              <a:t>Take</a:t>
            </a:r>
            <a:r>
              <a:rPr lang="nb-NO" dirty="0"/>
              <a:t> right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walk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elevator, and </a:t>
            </a:r>
            <a:r>
              <a:rPr lang="nb-NO" dirty="0" err="1"/>
              <a:t>into</a:t>
            </a:r>
            <a:r>
              <a:rPr lang="nb-NO" dirty="0"/>
              <a:t> a </a:t>
            </a:r>
            <a:r>
              <a:rPr lang="nb-NO" dirty="0" err="1"/>
              <a:t>long</a:t>
            </a:r>
            <a:r>
              <a:rPr lang="nb-NO" dirty="0"/>
              <a:t> </a:t>
            </a:r>
            <a:r>
              <a:rPr lang="nb-NO" dirty="0" err="1"/>
              <a:t>corridor</a:t>
            </a:r>
            <a:r>
              <a:rPr lang="nb-NO" dirty="0"/>
              <a:t>, </a:t>
            </a:r>
            <a:r>
              <a:rPr lang="nb-NO" dirty="0" err="1"/>
              <a:t>you’ll</a:t>
            </a:r>
            <a:r>
              <a:rPr lang="nb-NO" dirty="0"/>
              <a:t> </a:t>
            </a:r>
            <a:r>
              <a:rPr lang="nb-NO" dirty="0" err="1"/>
              <a:t>see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name</a:t>
            </a:r>
            <a:r>
              <a:rPr lang="nb-NO" dirty="0"/>
              <a:t> «Medisinsk-teknologisk avdeling» over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door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corridor</a:t>
            </a:r>
            <a:r>
              <a:rPr lang="nb-NO" dirty="0"/>
              <a:t>. </a:t>
            </a:r>
          </a:p>
          <a:p>
            <a:r>
              <a:rPr lang="nb-NO" dirty="0"/>
              <a:t>At </a:t>
            </a:r>
            <a:r>
              <a:rPr lang="nb-NO" dirty="0" err="1"/>
              <a:t>the</a:t>
            </a:r>
            <a:r>
              <a:rPr lang="nb-NO" dirty="0"/>
              <a:t> end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corridor</a:t>
            </a:r>
            <a:r>
              <a:rPr lang="nb-NO" dirty="0"/>
              <a:t>, </a:t>
            </a:r>
            <a:r>
              <a:rPr lang="nb-NO" dirty="0" err="1"/>
              <a:t>take</a:t>
            </a:r>
            <a:r>
              <a:rPr lang="nb-NO" dirty="0"/>
              <a:t> right and </a:t>
            </a:r>
            <a:r>
              <a:rPr lang="nb-NO" dirty="0" err="1"/>
              <a:t>keep</a:t>
            </a:r>
            <a:r>
              <a:rPr lang="nb-NO" dirty="0"/>
              <a:t> </a:t>
            </a:r>
            <a:r>
              <a:rPr lang="nb-NO" dirty="0" err="1"/>
              <a:t>going</a:t>
            </a:r>
            <a:r>
              <a:rPr lang="nb-NO" dirty="0"/>
              <a:t> </a:t>
            </a:r>
            <a:r>
              <a:rPr lang="nb-NO" dirty="0" err="1"/>
              <a:t>till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see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chairs</a:t>
            </a:r>
            <a:r>
              <a:rPr lang="nb-NO" dirty="0"/>
              <a:t> and a </a:t>
            </a:r>
            <a:r>
              <a:rPr lang="nb-NO" dirty="0" err="1"/>
              <a:t>coffe-machine</a:t>
            </a:r>
            <a:r>
              <a:rPr lang="nb-NO" dirty="0"/>
              <a:t>. </a:t>
            </a:r>
            <a:r>
              <a:rPr lang="nb-NO" dirty="0" err="1"/>
              <a:t>Take</a:t>
            </a:r>
            <a:r>
              <a:rPr lang="nb-NO" dirty="0"/>
              <a:t> a </a:t>
            </a:r>
            <a:r>
              <a:rPr lang="nb-NO" dirty="0" err="1"/>
              <a:t>chair</a:t>
            </a:r>
            <a:r>
              <a:rPr lang="nb-NO" dirty="0"/>
              <a:t> and </a:t>
            </a:r>
            <a:r>
              <a:rPr lang="nb-NO" dirty="0" err="1"/>
              <a:t>relax</a:t>
            </a:r>
            <a:r>
              <a:rPr lang="nb-NO" dirty="0"/>
              <a:t>!. </a:t>
            </a:r>
          </a:p>
        </p:txBody>
      </p:sp>
    </p:spTree>
    <p:extLst>
      <p:ext uri="{BB962C8B-B14F-4D97-AF65-F5344CB8AC3E}">
        <p14:creationId xmlns:p14="http://schemas.microsoft.com/office/powerpoint/2010/main" val="349708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innendørs, tak, Service, person&#10;&#10;Automatisk generert beskrivelse">
            <a:extLst>
              <a:ext uri="{FF2B5EF4-FFF2-40B4-BE49-F238E27FC236}">
                <a16:creationId xmlns:a16="http://schemas.microsoft.com/office/drawing/2014/main" id="{FCB103D0-3071-5E2C-5BCF-C40A9684F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" y="1847"/>
            <a:ext cx="12262832" cy="6854306"/>
          </a:xfrm>
          <a:prstGeom prst="rect">
            <a:avLst/>
          </a:prstGeom>
        </p:spPr>
      </p:pic>
      <p:pic>
        <p:nvPicPr>
          <p:cNvPr id="5" name="Bilde 4" descr="Et bilde som inneholder innendørs, tak, rom, person&#10;&#10;Automatisk generert beskrivelse">
            <a:extLst>
              <a:ext uri="{FF2B5EF4-FFF2-40B4-BE49-F238E27FC236}">
                <a16:creationId xmlns:a16="http://schemas.microsoft.com/office/drawing/2014/main" id="{B4B1B8E1-6163-C647-E02A-C04F94C559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7"/>
          <a:stretch/>
        </p:blipFill>
        <p:spPr>
          <a:xfrm>
            <a:off x="-19320" y="1846"/>
            <a:ext cx="4413333" cy="6865053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46E0E91-E5B7-5970-8F1D-5553DADFAE1C}"/>
              </a:ext>
            </a:extLst>
          </p:cNvPr>
          <p:cNvSpPr txBox="1"/>
          <p:nvPr/>
        </p:nvSpPr>
        <p:spPr>
          <a:xfrm>
            <a:off x="182450" y="1352281"/>
            <a:ext cx="3316309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«The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two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areas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that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are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changing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...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are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information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technology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and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medical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technology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.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Those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are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the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things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that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the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world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will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be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very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different 20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years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from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now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,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than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 it is </a:t>
            </a:r>
            <a:r>
              <a:rPr lang="nb-NO" sz="2400" i="1" dirty="0" err="1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today</a:t>
            </a:r>
            <a:r>
              <a:rPr lang="nb-NO" sz="2400" i="1" dirty="0">
                <a:solidFill>
                  <a:schemeClr val="bg1"/>
                </a:solidFill>
                <a:latin typeface="PMingLiU-ExtB" panose="02020500000000000000" pitchFamily="18" charset="-120"/>
                <a:ea typeface="PMingLiU-ExtB" panose="02020500000000000000" pitchFamily="18" charset="-120"/>
                <a:cs typeface="Aharoni"/>
              </a:rPr>
              <a:t>».</a:t>
            </a:r>
          </a:p>
          <a:p>
            <a:endParaRPr lang="nb-NO" sz="2400" i="1" dirty="0">
              <a:solidFill>
                <a:schemeClr val="bg1"/>
              </a:solidFill>
              <a:latin typeface="Aharoni"/>
              <a:ea typeface="Calibri"/>
              <a:cs typeface="Aharoni"/>
            </a:endParaRPr>
          </a:p>
          <a:p>
            <a:r>
              <a:rPr lang="nb-NO" sz="2400" i="1" dirty="0">
                <a:solidFill>
                  <a:schemeClr val="bg1"/>
                </a:solidFill>
                <a:latin typeface="Sitka Heading"/>
                <a:ea typeface="Calibri"/>
                <a:cs typeface="Aharoni"/>
              </a:rPr>
              <a:t>Bill Gates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190DFF58-39CE-9B3E-821E-A1C4DEEA4E9B}"/>
              </a:ext>
            </a:extLst>
          </p:cNvPr>
          <p:cNvSpPr txBox="1"/>
          <p:nvPr/>
        </p:nvSpPr>
        <p:spPr>
          <a:xfrm>
            <a:off x="1371599" y="5842036"/>
            <a:ext cx="8768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b="1" dirty="0" err="1">
                <a:solidFill>
                  <a:schemeClr val="bg1"/>
                </a:solidFill>
              </a:rPr>
              <a:t>Welcome</a:t>
            </a:r>
            <a:r>
              <a:rPr lang="nb-NO" sz="3600" b="1" dirty="0">
                <a:solidFill>
                  <a:schemeClr val="bg1"/>
                </a:solidFill>
              </a:rPr>
              <a:t> to </a:t>
            </a:r>
            <a:r>
              <a:rPr lang="nb-NO" sz="3600" b="1" dirty="0" err="1">
                <a:solidFill>
                  <a:schemeClr val="bg1"/>
                </a:solidFill>
              </a:rPr>
              <a:t>Rikshopsitalet</a:t>
            </a:r>
            <a:r>
              <a:rPr lang="nb-NO" sz="3600" b="1" dirty="0">
                <a:solidFill>
                  <a:schemeClr val="bg1"/>
                </a:solidFill>
              </a:rPr>
              <a:t> </a:t>
            </a:r>
            <a:r>
              <a:rPr lang="nb-NO" sz="3600" b="1" dirty="0" err="1">
                <a:solidFill>
                  <a:schemeClr val="bg1"/>
                </a:solidFill>
              </a:rPr>
              <a:t>tomorrow</a:t>
            </a:r>
            <a:r>
              <a:rPr lang="nb-NO" sz="3600" b="1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86342577"/>
      </p:ext>
    </p:extLst>
  </p:cSld>
  <p:clrMapOvr>
    <a:masterClrMapping/>
  </p:clrMapOvr>
</p:sld>
</file>

<file path=ppt/theme/theme1.xml><?xml version="1.0" encoding="utf-8"?>
<a:theme xmlns:a="http://schemas.openxmlformats.org/drawingml/2006/main" name="TIK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US - Overordnet" id="{2A396C20-1F3A-49F3-BEA0-EF681CF71C1D}" vid="{E5BC4573-4D17-46DC-87E8-793CB0799B1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126229552722448115533BA408397F" ma:contentTypeVersion="13" ma:contentTypeDescription="Create a new document." ma:contentTypeScope="" ma:versionID="9c146ee83cb32937a54fc527ea9a280f">
  <xsd:schema xmlns:xsd="http://www.w3.org/2001/XMLSchema" xmlns:xs="http://www.w3.org/2001/XMLSchema" xmlns:p="http://schemas.microsoft.com/office/2006/metadata/properties" xmlns:ns2="37273e95-d73b-4e87-8a68-5ff7737fe935" xmlns:ns3="6d9c0a21-dd92-4432-bf7b-ee955a809466" targetNamespace="http://schemas.microsoft.com/office/2006/metadata/properties" ma:root="true" ma:fieldsID="0d3ad27bc8c75b2cbe62971a1b2588fe" ns2:_="" ns3:_="">
    <xsd:import namespace="37273e95-d73b-4e87-8a68-5ff7737fe935"/>
    <xsd:import namespace="6d9c0a21-dd92-4432-bf7b-ee955a8094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73e95-d73b-4e87-8a68-5ff7737fe9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c0a21-dd92-4432-bf7b-ee955a80946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d9c0a21-dd92-4432-bf7b-ee955a809466">
      <UserInfo>
        <DisplayName>OUSHF-X-TIK-AKS Members</DisplayName>
        <AccountId>7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691EADB5-E7F5-409B-981A-6AB96E1C8D5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EC580F-7C9C-49F4-9F4A-3FC4D30BF0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273e95-d73b-4e87-8a68-5ff7737fe935"/>
    <ds:schemaRef ds:uri="6d9c0a21-dd92-4432-bf7b-ee955a8094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284156F-C1EB-4BD2-AF95-75D305D82614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37273e95-d73b-4e87-8a68-5ff7737fe935"/>
    <ds:schemaRef ds:uri="6d9c0a21-dd92-4432-bf7b-ee955a809466"/>
    <ds:schemaRef ds:uri="http://purl.org/dc/terms/"/>
    <ds:schemaRef ds:uri="http://purl.org/dc/elements/1.1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10138</TotalTime>
  <Words>206</Words>
  <Application>Microsoft Macintosh PowerPoint</Application>
  <PresentationFormat>Widescreen</PresentationFormat>
  <Paragraphs>14</Paragraphs>
  <Slides>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11" baseType="lpstr">
      <vt:lpstr>PMingLiU-ExtB</vt:lpstr>
      <vt:lpstr>Aharoni</vt:lpstr>
      <vt:lpstr>Arial</vt:lpstr>
      <vt:lpstr>Calibri</vt:lpstr>
      <vt:lpstr>Calibri Light</vt:lpstr>
      <vt:lpstr>Open Sans Light</vt:lpstr>
      <vt:lpstr>Sitka Heading</vt:lpstr>
      <vt:lpstr>TIK-tema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Simen Gulliksen</dc:creator>
  <cp:keywords>_£Bilde</cp:keywords>
  <cp:lastModifiedBy>Jan Olav Høgetveit</cp:lastModifiedBy>
  <cp:revision>101</cp:revision>
  <dcterms:created xsi:type="dcterms:W3CDTF">2018-12-03T13:49:34Z</dcterms:created>
  <dcterms:modified xsi:type="dcterms:W3CDTF">2025-11-14T14:17:45Z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0x010100E2126229552722448115533BA408397F</vt:lpwstr>
  </property>
  <property fmtid="{D5CDD505-2E9C-101B-9397-08002B2CF9AE}" pid="3" name="TaxKeyword">
    <vt:lpwstr/>
  </property>
  <property fmtid="{D5CDD505-2E9C-101B-9397-08002B2CF9AE}" pid="4" name="MSIP_Label_5b906c1f-19d2-4ac1-bea8-1ddf524e35b3_Enabled">
    <vt:lpwstr>true</vt:lpwstr>
  </property>
  <property fmtid="{D5CDD505-2E9C-101B-9397-08002B2CF9AE}" pid="5" name="MSIP_Label_5b906c1f-19d2-4ac1-bea8-1ddf524e35b3_SetDate">
    <vt:lpwstr>2022-01-28T13:59:14Z</vt:lpwstr>
  </property>
  <property fmtid="{D5CDD505-2E9C-101B-9397-08002B2CF9AE}" pid="6" name="MSIP_Label_5b906c1f-19d2-4ac1-bea8-1ddf524e35b3_Method">
    <vt:lpwstr>Standard</vt:lpwstr>
  </property>
  <property fmtid="{D5CDD505-2E9C-101B-9397-08002B2CF9AE}" pid="7" name="MSIP_Label_5b906c1f-19d2-4ac1-bea8-1ddf524e35b3_Name">
    <vt:lpwstr>Internal</vt:lpwstr>
  </property>
  <property fmtid="{D5CDD505-2E9C-101B-9397-08002B2CF9AE}" pid="8" name="MSIP_Label_5b906c1f-19d2-4ac1-bea8-1ddf524e35b3_SiteId">
    <vt:lpwstr>7f8e4cf0-71fb-489c-a336-3f9252a63908</vt:lpwstr>
  </property>
  <property fmtid="{D5CDD505-2E9C-101B-9397-08002B2CF9AE}" pid="9" name="MSIP_Label_5b906c1f-19d2-4ac1-bea8-1ddf524e35b3_ActionId">
    <vt:lpwstr>6e57f58f-11a3-4a37-81df-ac83eeb2abf3</vt:lpwstr>
  </property>
  <property fmtid="{D5CDD505-2E9C-101B-9397-08002B2CF9AE}" pid="10" name="MSIP_Label_5b906c1f-19d2-4ac1-bea8-1ddf524e35b3_ContentBits">
    <vt:lpwstr>0</vt:lpwstr>
  </property>
</Properties>
</file>