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315" r:id="rId3"/>
    <p:sldId id="316" r:id="rId4"/>
    <p:sldId id="317" r:id="rId5"/>
    <p:sldId id="318" r:id="rId6"/>
    <p:sldId id="319" r:id="rId7"/>
    <p:sldId id="320" r:id="rId8"/>
    <p:sldId id="297" r:id="rId9"/>
    <p:sldId id="298" r:id="rId10"/>
    <p:sldId id="299" r:id="rId11"/>
    <p:sldId id="300" r:id="rId12"/>
    <p:sldId id="301" r:id="rId13"/>
    <p:sldId id="302" r:id="rId14"/>
    <p:sldId id="313" r:id="rId15"/>
    <p:sldId id="303" r:id="rId16"/>
    <p:sldId id="304" r:id="rId17"/>
    <p:sldId id="305" r:id="rId18"/>
    <p:sldId id="306" r:id="rId19"/>
    <p:sldId id="307" r:id="rId20"/>
    <p:sldId id="308" r:id="rId21"/>
    <p:sldId id="314" r:id="rId22"/>
    <p:sldId id="309" r:id="rId23"/>
    <p:sldId id="310" r:id="rId24"/>
    <p:sldId id="311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312" r:id="rId45"/>
    <p:sldId id="276" r:id="rId46"/>
    <p:sldId id="278" r:id="rId47"/>
    <p:sldId id="279" r:id="rId48"/>
    <p:sldId id="280" r:id="rId49"/>
    <p:sldId id="282" r:id="rId50"/>
    <p:sldId id="281" r:id="rId51"/>
    <p:sldId id="321" r:id="rId52"/>
    <p:sldId id="322" r:id="rId53"/>
    <p:sldId id="284" r:id="rId54"/>
    <p:sldId id="285" r:id="rId55"/>
    <p:sldId id="287" r:id="rId56"/>
    <p:sldId id="288" r:id="rId57"/>
    <p:sldId id="291" r:id="rId58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6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5" autoAdjust="0"/>
    <p:restoredTop sz="94692" autoAdjust="0"/>
  </p:normalViewPr>
  <p:slideViewPr>
    <p:cSldViewPr>
      <p:cViewPr varScale="1">
        <p:scale>
          <a:sx n="90" d="100"/>
          <a:sy n="90" d="100"/>
        </p:scale>
        <p:origin x="-984" y="-102"/>
      </p:cViewPr>
      <p:guideLst>
        <p:guide orient="horz" pos="216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3966" y="-90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3225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5CA3BAE8-644B-41CF-B412-0363F7A22C8A}" type="datetime1">
              <a:rPr lang="nb-NO" altLang="en-US"/>
              <a:pPr>
                <a:defRPr/>
              </a:pPr>
              <a:t>27.01.2016</a:t>
            </a:fld>
            <a:endParaRPr lang="nb-NO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3225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09113"/>
            <a:ext cx="2943225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D2C27610-F383-45A7-B541-5981B6B95709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31733090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3225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914B6CFF-B0CD-4FCC-B031-5F7FDBB92BD6}" type="datetime1">
              <a:rPr lang="nb-NO" altLang="en-US"/>
              <a:pPr>
                <a:defRPr/>
              </a:pPr>
              <a:t>27.01.2016</a:t>
            </a:fld>
            <a:endParaRPr lang="nb-NO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3225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09113"/>
            <a:ext cx="2943225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A53E4F1C-0E9D-4167-ACDA-780F734282F2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4405366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NHM2_engels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NHM3_engels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NHM4_engelsk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NHM5_engelsk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NHM6_engelsk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Fysisk2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Fysisk3Eng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Fysisk3EngA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1026"/>
          <p:cNvSpPr>
            <a:spLocks noGrp="1" noChangeArrowheads="1"/>
          </p:cNvSpPr>
          <p:nvPr>
            <p:ph type="ctrTitle" sz="quarter"/>
          </p:nvPr>
        </p:nvSpPr>
        <p:spPr>
          <a:xfrm>
            <a:off x="1295400" y="1905000"/>
            <a:ext cx="6934200" cy="1143000"/>
          </a:xfrm>
        </p:spPr>
        <p:txBody>
          <a:bodyPr anchor="b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95400" y="3048000"/>
            <a:ext cx="7315200" cy="1752600"/>
          </a:xfrm>
        </p:spPr>
        <p:txBody>
          <a:bodyPr/>
          <a:lstStyle>
            <a:lvl1pPr marL="0" indent="0">
              <a:buFontTx/>
              <a:buNone/>
              <a:defRPr sz="3000" b="1" i="0" baseline="0">
                <a:latin typeface="Arial"/>
                <a:cs typeface="Arial"/>
              </a:defRPr>
            </a:lvl1pPr>
          </a:lstStyle>
          <a:p>
            <a:r>
              <a:rPr lang="nb-NO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491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3069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172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776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35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3370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4128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230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22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2832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74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8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8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B0D8D21-F12E-40C7-9002-6478B88B8AD5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8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7A2035C-68CF-468E-B026-5718D6EDF5C2}" type="datetime1">
              <a:rPr lang="nb-NO" altLang="en-US"/>
              <a:pPr>
                <a:defRPr/>
              </a:pPr>
              <a:t>27.01.2016</a:t>
            </a:fld>
            <a:endParaRPr lang="nb-NO" altLang="en-US"/>
          </a:p>
        </p:txBody>
      </p:sp>
      <p:pic>
        <p:nvPicPr>
          <p:cNvPr id="1031" name="Picture 11" descr="MN_FYSISK_A_ENG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6035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hyperlink" Target="//upload.wikimedia.org/wikipedia/commons/7/71/Menschliches_auge.jpg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//upload.wikimedia.org/wikipedia/commons/7/71/Menschliches_auge.jpg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s://www.google.no/url?sa=i&amp;rct=j&amp;q=&amp;esrc=s&amp;frm=1&amp;source=images&amp;cd=&amp;cad=rja&amp;uact=8&amp;ved=0CAcQjRw&amp;url=https://www.trendyshop.dk/shop/staedtler-noris-ergosoft-103959p.html&amp;ei=SNfIVIHzHMaOPOS2gdgH&amp;psig=AFQjCNH-H632IwbhvfSWN8aqSDbqYGwFQQ&amp;ust=1422534829829312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hyperlink" Target="http://www.google.no/url?sa=i&amp;rct=j&amp;q=&amp;esrc=s&amp;frm=1&amp;source=images&amp;cd=&amp;cad=rja&amp;uact=8&amp;ved=0CAcQjRw&amp;url=http://www.br.no/faetter-br-butik/male-fargeleggings-og-tegneredskaper/fargeblyant/color-kids-fargeblyanter?id%3D701606&amp;ei=5NfIVOXcBMTJOdipgbAG&amp;psig=AFQjCNGvAbgrKT-k2dZq1N8t0CEZUX9SKw&amp;ust=1422534903926065" TargetMode="Externa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emf"/><Relationship Id="rId4" Type="http://schemas.openxmlformats.org/officeDocument/2006/relationships/image" Target="../media/image9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copyu.com/" TargetMode="External"/><Relationship Id="rId2" Type="http://schemas.openxmlformats.org/officeDocument/2006/relationships/hyperlink" Target="http://www.olympusmicro.com/primer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micro.magnet.fsu.edu/primer/pdfs/basicsandbeyond.pdf" TargetMode="External"/><Relationship Id="rId4" Type="http://schemas.openxmlformats.org/officeDocument/2006/relationships/hyperlink" Target="http://www.micro.magnet.fsu.edu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3059832" y="2852936"/>
            <a:ext cx="318067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 smtClean="0">
                <a:solidFill>
                  <a:srgbClr val="0070C0"/>
                </a:solidFill>
              </a:rPr>
              <a:t>Light microscopy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200" b="1" dirty="0" smtClean="0">
              <a:solidFill>
                <a:srgbClr val="0070C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 err="1" smtClean="0">
                <a:solidFill>
                  <a:srgbClr val="0070C0"/>
                </a:solidFill>
              </a:rPr>
              <a:t>Lysmikroskopi</a:t>
            </a:r>
            <a:endParaRPr lang="en-GB" altLang="en-US" b="1" dirty="0">
              <a:solidFill>
                <a:srgbClr val="0070C0"/>
              </a:solidFill>
            </a:endParaRP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6372225" y="6308725"/>
            <a:ext cx="2620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/>
              <a:t>MENA3100,OBK, </a:t>
            </a:r>
            <a:r>
              <a:rPr lang="nb-NO" altLang="en-US" sz="1600" dirty="0" smtClean="0"/>
              <a:t>27.01.16</a:t>
            </a:r>
            <a:endParaRPr lang="nb-NO" alt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018153" y="4613066"/>
            <a:ext cx="3222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Optical microscopy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endParaRPr lang="nb-NO" altLang="en-US" smtClean="0"/>
          </a:p>
        </p:txBody>
      </p:sp>
      <p:pic>
        <p:nvPicPr>
          <p:cNvPr id="16387" name="Picture 1" descr="Hel_lampe_på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836613"/>
            <a:ext cx="83820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Blyant_u_bakgrun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t="1671" r="1797" b="1425"/>
          <a:stretch>
            <a:fillRect/>
          </a:stretch>
        </p:blipFill>
        <p:spPr bwMode="auto">
          <a:xfrm>
            <a:off x="323850" y="1989138"/>
            <a:ext cx="24479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Blyant_u_bakgrun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t="1671" r="1797" b="1425"/>
          <a:stretch>
            <a:fillRect/>
          </a:stretch>
        </p:blipFill>
        <p:spPr bwMode="auto">
          <a:xfrm>
            <a:off x="323850" y="1989138"/>
            <a:ext cx="24479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 flipH="1" flipV="1">
            <a:off x="323850" y="1844675"/>
            <a:ext cx="1152525" cy="792163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H="1" flipV="1">
            <a:off x="755650" y="1484313"/>
            <a:ext cx="792163" cy="1081087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H="1" flipV="1">
            <a:off x="1476375" y="1341438"/>
            <a:ext cx="142875" cy="1223962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flipV="1">
            <a:off x="1692275" y="1341438"/>
            <a:ext cx="358775" cy="1223962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V="1">
            <a:off x="1763713" y="1628775"/>
            <a:ext cx="863600" cy="1008063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flipV="1">
            <a:off x="1763713" y="2205038"/>
            <a:ext cx="1152525" cy="503237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1763713" y="2781300"/>
            <a:ext cx="1223962" cy="71438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>
            <a:off x="1763713" y="2852738"/>
            <a:ext cx="1079500" cy="576262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1835150" y="2205038"/>
            <a:ext cx="1081088" cy="1511300"/>
            <a:chOff x="1835696" y="2204864"/>
            <a:chExt cx="1080120" cy="1512168"/>
          </a:xfrm>
        </p:grpSpPr>
        <p:cxnSp>
          <p:nvCxnSpPr>
            <p:cNvPr id="17445" name="Straight Connector 20"/>
            <p:cNvCxnSpPr>
              <a:cxnSpLocks noChangeShapeType="1"/>
            </p:cNvCxnSpPr>
            <p:nvPr/>
          </p:nvCxnSpPr>
          <p:spPr bwMode="auto">
            <a:xfrm flipV="1">
              <a:off x="1835696" y="2204864"/>
              <a:ext cx="864096" cy="1008112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46" name="Straight Connector 22"/>
            <p:cNvCxnSpPr>
              <a:cxnSpLocks noChangeShapeType="1"/>
            </p:cNvCxnSpPr>
            <p:nvPr/>
          </p:nvCxnSpPr>
          <p:spPr bwMode="auto">
            <a:xfrm flipV="1">
              <a:off x="1835696" y="2636912"/>
              <a:ext cx="1008112" cy="576064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47" name="Straight Connector 24"/>
            <p:cNvCxnSpPr>
              <a:cxnSpLocks noChangeShapeType="1"/>
            </p:cNvCxnSpPr>
            <p:nvPr/>
          </p:nvCxnSpPr>
          <p:spPr bwMode="auto">
            <a:xfrm flipV="1">
              <a:off x="1835696" y="3068960"/>
              <a:ext cx="1080120" cy="144016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48" name="Straight Connector 26"/>
            <p:cNvCxnSpPr>
              <a:cxnSpLocks noChangeShapeType="1"/>
            </p:cNvCxnSpPr>
            <p:nvPr/>
          </p:nvCxnSpPr>
          <p:spPr bwMode="auto">
            <a:xfrm>
              <a:off x="1835696" y="3212976"/>
              <a:ext cx="936104" cy="216024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49" name="Straight Connector 28"/>
            <p:cNvCxnSpPr>
              <a:cxnSpLocks noChangeShapeType="1"/>
            </p:cNvCxnSpPr>
            <p:nvPr/>
          </p:nvCxnSpPr>
          <p:spPr bwMode="auto">
            <a:xfrm>
              <a:off x="1835696" y="3212976"/>
              <a:ext cx="720080" cy="504056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1835150" y="2636838"/>
            <a:ext cx="1008063" cy="1584325"/>
            <a:chOff x="1835696" y="2636912"/>
            <a:chExt cx="1008112" cy="1584176"/>
          </a:xfrm>
        </p:grpSpPr>
        <p:cxnSp>
          <p:nvCxnSpPr>
            <p:cNvPr id="17440" name="Straight Connector 30"/>
            <p:cNvCxnSpPr>
              <a:cxnSpLocks noChangeShapeType="1"/>
            </p:cNvCxnSpPr>
            <p:nvPr/>
          </p:nvCxnSpPr>
          <p:spPr bwMode="auto">
            <a:xfrm flipV="1">
              <a:off x="1835696" y="2636912"/>
              <a:ext cx="648072" cy="792088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41" name="Straight Connector 32"/>
            <p:cNvCxnSpPr>
              <a:cxnSpLocks noChangeShapeType="1"/>
            </p:cNvCxnSpPr>
            <p:nvPr/>
          </p:nvCxnSpPr>
          <p:spPr bwMode="auto">
            <a:xfrm flipV="1">
              <a:off x="1835696" y="3068960"/>
              <a:ext cx="1008112" cy="360040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42" name="Straight Connector 34"/>
            <p:cNvCxnSpPr>
              <a:cxnSpLocks noChangeShapeType="1"/>
            </p:cNvCxnSpPr>
            <p:nvPr/>
          </p:nvCxnSpPr>
          <p:spPr bwMode="auto">
            <a:xfrm>
              <a:off x="1835696" y="3429000"/>
              <a:ext cx="1008112" cy="216024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43" name="Straight Connector 36"/>
            <p:cNvCxnSpPr>
              <a:cxnSpLocks noChangeShapeType="1"/>
            </p:cNvCxnSpPr>
            <p:nvPr/>
          </p:nvCxnSpPr>
          <p:spPr bwMode="auto">
            <a:xfrm>
              <a:off x="1835696" y="3429000"/>
              <a:ext cx="720080" cy="648072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44" name="Straight Connector 38"/>
            <p:cNvCxnSpPr>
              <a:cxnSpLocks noChangeShapeType="1"/>
            </p:cNvCxnSpPr>
            <p:nvPr/>
          </p:nvCxnSpPr>
          <p:spPr bwMode="auto">
            <a:xfrm>
              <a:off x="1835696" y="3429000"/>
              <a:ext cx="288032" cy="792088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1835150" y="3068638"/>
            <a:ext cx="1008063" cy="1584325"/>
            <a:chOff x="1835696" y="3068960"/>
            <a:chExt cx="1008112" cy="1584176"/>
          </a:xfrm>
        </p:grpSpPr>
        <p:cxnSp>
          <p:nvCxnSpPr>
            <p:cNvPr id="17435" name="Straight Connector 39"/>
            <p:cNvCxnSpPr>
              <a:cxnSpLocks noChangeShapeType="1"/>
            </p:cNvCxnSpPr>
            <p:nvPr/>
          </p:nvCxnSpPr>
          <p:spPr bwMode="auto">
            <a:xfrm flipV="1">
              <a:off x="1835696" y="3068960"/>
              <a:ext cx="648072" cy="792088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36" name="Straight Connector 40"/>
            <p:cNvCxnSpPr>
              <a:cxnSpLocks noChangeShapeType="1"/>
            </p:cNvCxnSpPr>
            <p:nvPr/>
          </p:nvCxnSpPr>
          <p:spPr bwMode="auto">
            <a:xfrm flipV="1">
              <a:off x="1835696" y="3501008"/>
              <a:ext cx="1008112" cy="360040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37" name="Straight Connector 41"/>
            <p:cNvCxnSpPr>
              <a:cxnSpLocks noChangeShapeType="1"/>
            </p:cNvCxnSpPr>
            <p:nvPr/>
          </p:nvCxnSpPr>
          <p:spPr bwMode="auto">
            <a:xfrm>
              <a:off x="1835696" y="3861048"/>
              <a:ext cx="1008112" cy="216024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38" name="Straight Connector 42"/>
            <p:cNvCxnSpPr>
              <a:cxnSpLocks noChangeShapeType="1"/>
            </p:cNvCxnSpPr>
            <p:nvPr/>
          </p:nvCxnSpPr>
          <p:spPr bwMode="auto">
            <a:xfrm>
              <a:off x="1835696" y="3861048"/>
              <a:ext cx="720080" cy="648072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39" name="Straight Connector 43"/>
            <p:cNvCxnSpPr>
              <a:cxnSpLocks noChangeShapeType="1"/>
            </p:cNvCxnSpPr>
            <p:nvPr/>
          </p:nvCxnSpPr>
          <p:spPr bwMode="auto">
            <a:xfrm>
              <a:off x="1835696" y="3861048"/>
              <a:ext cx="288032" cy="792088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1763713" y="2205038"/>
            <a:ext cx="1008062" cy="1584325"/>
            <a:chOff x="1763688" y="2204864"/>
            <a:chExt cx="1008112" cy="1584176"/>
          </a:xfrm>
        </p:grpSpPr>
        <p:cxnSp>
          <p:nvCxnSpPr>
            <p:cNvPr id="17430" name="Straight Connector 44"/>
            <p:cNvCxnSpPr>
              <a:cxnSpLocks noChangeShapeType="1"/>
            </p:cNvCxnSpPr>
            <p:nvPr/>
          </p:nvCxnSpPr>
          <p:spPr bwMode="auto">
            <a:xfrm flipV="1">
              <a:off x="1763688" y="2204864"/>
              <a:ext cx="648072" cy="792088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31" name="Straight Connector 45"/>
            <p:cNvCxnSpPr>
              <a:cxnSpLocks noChangeShapeType="1"/>
            </p:cNvCxnSpPr>
            <p:nvPr/>
          </p:nvCxnSpPr>
          <p:spPr bwMode="auto">
            <a:xfrm flipV="1">
              <a:off x="1763688" y="2636912"/>
              <a:ext cx="1008112" cy="360040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32" name="Straight Connector 46"/>
            <p:cNvCxnSpPr>
              <a:cxnSpLocks noChangeShapeType="1"/>
            </p:cNvCxnSpPr>
            <p:nvPr/>
          </p:nvCxnSpPr>
          <p:spPr bwMode="auto">
            <a:xfrm>
              <a:off x="1763688" y="2996952"/>
              <a:ext cx="1008112" cy="216024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33" name="Straight Connector 47"/>
            <p:cNvCxnSpPr>
              <a:cxnSpLocks noChangeShapeType="1"/>
            </p:cNvCxnSpPr>
            <p:nvPr/>
          </p:nvCxnSpPr>
          <p:spPr bwMode="auto">
            <a:xfrm>
              <a:off x="1763688" y="2996952"/>
              <a:ext cx="720080" cy="648072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34" name="Straight Connector 48"/>
            <p:cNvCxnSpPr>
              <a:cxnSpLocks noChangeShapeType="1"/>
            </p:cNvCxnSpPr>
            <p:nvPr/>
          </p:nvCxnSpPr>
          <p:spPr bwMode="auto">
            <a:xfrm>
              <a:off x="1763688" y="2996952"/>
              <a:ext cx="288032" cy="792088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" name="Group 63"/>
          <p:cNvGrpSpPr>
            <a:grpSpLocks/>
          </p:cNvGrpSpPr>
          <p:nvPr/>
        </p:nvGrpSpPr>
        <p:grpSpPr bwMode="auto">
          <a:xfrm>
            <a:off x="1835150" y="3357563"/>
            <a:ext cx="1008063" cy="1584325"/>
            <a:chOff x="1835696" y="3356992"/>
            <a:chExt cx="1008112" cy="1584176"/>
          </a:xfrm>
        </p:grpSpPr>
        <p:cxnSp>
          <p:nvCxnSpPr>
            <p:cNvPr id="17425" name="Straight Connector 54"/>
            <p:cNvCxnSpPr>
              <a:cxnSpLocks noChangeShapeType="1"/>
            </p:cNvCxnSpPr>
            <p:nvPr/>
          </p:nvCxnSpPr>
          <p:spPr bwMode="auto">
            <a:xfrm flipV="1">
              <a:off x="1835696" y="3356992"/>
              <a:ext cx="648072" cy="792088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6" name="Straight Connector 55"/>
            <p:cNvCxnSpPr>
              <a:cxnSpLocks noChangeShapeType="1"/>
            </p:cNvCxnSpPr>
            <p:nvPr/>
          </p:nvCxnSpPr>
          <p:spPr bwMode="auto">
            <a:xfrm flipV="1">
              <a:off x="1835696" y="3789040"/>
              <a:ext cx="1008112" cy="360040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7" name="Straight Connector 56"/>
            <p:cNvCxnSpPr>
              <a:cxnSpLocks noChangeShapeType="1"/>
            </p:cNvCxnSpPr>
            <p:nvPr/>
          </p:nvCxnSpPr>
          <p:spPr bwMode="auto">
            <a:xfrm>
              <a:off x="1835696" y="4149080"/>
              <a:ext cx="1008112" cy="216024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8" name="Straight Connector 57"/>
            <p:cNvCxnSpPr>
              <a:cxnSpLocks noChangeShapeType="1"/>
            </p:cNvCxnSpPr>
            <p:nvPr/>
          </p:nvCxnSpPr>
          <p:spPr bwMode="auto">
            <a:xfrm>
              <a:off x="1835696" y="4149080"/>
              <a:ext cx="720080" cy="648072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9" name="Straight Connector 58"/>
            <p:cNvCxnSpPr>
              <a:cxnSpLocks noChangeShapeType="1"/>
            </p:cNvCxnSpPr>
            <p:nvPr/>
          </p:nvCxnSpPr>
          <p:spPr bwMode="auto">
            <a:xfrm>
              <a:off x="1835696" y="4149080"/>
              <a:ext cx="288032" cy="792088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4272100" y="2783830"/>
            <a:ext cx="382829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3200" dirty="0" err="1" smtClean="0"/>
              <a:t>Only</a:t>
            </a:r>
            <a:r>
              <a:rPr lang="nb-NO" altLang="en-US" sz="3200" dirty="0" smtClean="0"/>
              <a:t> </a:t>
            </a:r>
            <a:r>
              <a:rPr lang="nb-NO" altLang="en-US" sz="3200" dirty="0" err="1" smtClean="0"/>
              <a:t>draw</a:t>
            </a:r>
            <a:r>
              <a:rPr lang="nb-NO" altLang="en-US" sz="3200" dirty="0" smtClean="0"/>
              <a:t> </a:t>
            </a:r>
            <a:r>
              <a:rPr lang="nb-NO" altLang="en-US" sz="3200" dirty="0" err="1" smtClean="0"/>
              <a:t>the</a:t>
            </a:r>
            <a:r>
              <a:rPr lang="nb-NO" altLang="en-US" sz="3200" dirty="0" smtClean="0"/>
              <a:t> </a:t>
            </a:r>
            <a:r>
              <a:rPr lang="nb-NO" altLang="en-US" sz="3200" dirty="0" err="1" smtClean="0"/>
              <a:t>ones</a:t>
            </a:r>
            <a:r>
              <a:rPr lang="nb-NO" altLang="en-US" sz="3200" dirty="0" smtClean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3200" dirty="0" err="1" smtClean="0"/>
              <a:t>that</a:t>
            </a:r>
            <a:r>
              <a:rPr lang="nb-NO" altLang="en-US" sz="3200" dirty="0" smtClean="0"/>
              <a:t> </a:t>
            </a:r>
            <a:r>
              <a:rPr lang="nb-NO" altLang="en-US" sz="3200" dirty="0" err="1" smtClean="0"/>
              <a:t>are</a:t>
            </a:r>
            <a:r>
              <a:rPr lang="nb-NO" altLang="en-US" sz="3200" dirty="0" smtClean="0"/>
              <a:t> ”</a:t>
            </a:r>
            <a:r>
              <a:rPr lang="nb-NO" altLang="en-US" sz="3200" dirty="0" err="1" smtClean="0"/>
              <a:t>important</a:t>
            </a:r>
            <a:r>
              <a:rPr lang="nb-NO" altLang="en-US" sz="3200" dirty="0" smtClean="0"/>
              <a:t>”</a:t>
            </a:r>
            <a:endParaRPr lang="nb-NO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n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557338"/>
            <a:ext cx="9175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" descr="Blyant_u_bakgrun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t="1671" r="1797" b="1425"/>
          <a:stretch>
            <a:fillRect/>
          </a:stretch>
        </p:blipFill>
        <p:spPr bwMode="auto">
          <a:xfrm>
            <a:off x="323850" y="1989138"/>
            <a:ext cx="24479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72163" y="2568338"/>
            <a:ext cx="20521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3200" dirty="0" smtClean="0"/>
              <a:t>One lense</a:t>
            </a:r>
            <a:endParaRPr lang="nb-NO" altLang="en-US" sz="3200" dirty="0"/>
          </a:p>
        </p:txBody>
      </p:sp>
      <p:pic>
        <p:nvPicPr>
          <p:cNvPr id="7" name="Picture 6" descr="Tynn lin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557338"/>
            <a:ext cx="9175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89613" y="3924300"/>
            <a:ext cx="2074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3200" dirty="0" err="1" smtClean="0"/>
              <a:t>Thin</a:t>
            </a:r>
            <a:r>
              <a:rPr lang="nb-NO" altLang="en-US" sz="3200" dirty="0" smtClean="0"/>
              <a:t> lense</a:t>
            </a:r>
            <a:endParaRPr lang="nb-NO" altLang="en-US" sz="32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872163" y="5229225"/>
            <a:ext cx="1784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dirty="0" err="1" smtClean="0"/>
              <a:t>Projection</a:t>
            </a:r>
            <a:endParaRPr lang="nb-NO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2484438" y="3789363"/>
            <a:ext cx="6551612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851775" y="3429000"/>
            <a:ext cx="12442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 smtClean="0"/>
              <a:t>Optical </a:t>
            </a:r>
            <a:r>
              <a:rPr lang="nb-NO" altLang="en-US" sz="1600" dirty="0" err="1" smtClean="0"/>
              <a:t>axis</a:t>
            </a:r>
            <a:endParaRPr lang="nb-NO" altLang="en-US" sz="1600" dirty="0"/>
          </a:p>
        </p:txBody>
      </p:sp>
      <p:pic>
        <p:nvPicPr>
          <p:cNvPr id="34" name="Picture 33" descr="Blyant_utsni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101975"/>
            <a:ext cx="647700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" descr="Blyant_u_bakgrun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t="1671" r="1797" b="1425"/>
          <a:stretch>
            <a:fillRect/>
          </a:stretch>
        </p:blipFill>
        <p:spPr bwMode="auto">
          <a:xfrm>
            <a:off x="323850" y="1989138"/>
            <a:ext cx="24479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ynn lin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557338"/>
            <a:ext cx="9175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1763713" y="3789363"/>
            <a:ext cx="5400675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1619250" y="2708275"/>
            <a:ext cx="5761038" cy="2592388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894015" y="992188"/>
            <a:ext cx="41424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 smtClean="0"/>
              <a:t>Through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the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centre</a:t>
            </a:r>
            <a:r>
              <a:rPr lang="nb-NO" altLang="en-US" sz="2000" dirty="0" smtClean="0"/>
              <a:t> is not </a:t>
            </a:r>
            <a:r>
              <a:rPr lang="nb-NO" altLang="en-US" sz="2000" dirty="0" err="1" smtClean="0"/>
              <a:t>deflected</a:t>
            </a:r>
            <a:endParaRPr lang="nb-NO" altLang="en-US" sz="2000" dirty="0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894015" y="1484313"/>
            <a:ext cx="38475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smtClean="0"/>
              <a:t>Parallell to </a:t>
            </a:r>
            <a:r>
              <a:rPr lang="nb-NO" altLang="en-US" sz="2000" dirty="0" err="1" smtClean="0"/>
              <a:t>the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optical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axis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goes</a:t>
            </a:r>
            <a:r>
              <a:rPr lang="nb-NO" altLang="en-US" sz="2000" dirty="0" smtClean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 smtClean="0"/>
              <a:t>through</a:t>
            </a:r>
            <a:r>
              <a:rPr lang="nb-NO" altLang="en-US" sz="2000" dirty="0" smtClean="0"/>
              <a:t> back </a:t>
            </a:r>
            <a:r>
              <a:rPr lang="nb-NO" altLang="en-US" sz="2000" dirty="0" err="1" smtClean="0"/>
              <a:t>focal</a:t>
            </a:r>
            <a:r>
              <a:rPr lang="nb-NO" altLang="en-US" sz="2000" dirty="0" smtClean="0"/>
              <a:t> plane </a:t>
            </a:r>
            <a:endParaRPr lang="nb-NO" altLang="en-US" sz="2000" dirty="0"/>
          </a:p>
        </p:txBody>
      </p: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1619250" y="2708275"/>
            <a:ext cx="2376488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3995738" y="2708275"/>
            <a:ext cx="3384550" cy="2592388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292725" y="3429000"/>
            <a:ext cx="25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f</a:t>
            </a:r>
          </a:p>
        </p:txBody>
      </p: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 flipH="1">
            <a:off x="3995738" y="5300663"/>
            <a:ext cx="3384550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 flipH="1" flipV="1">
            <a:off x="1619250" y="2708275"/>
            <a:ext cx="2376488" cy="2592388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894015" y="2276475"/>
            <a:ext cx="40174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smtClean="0"/>
              <a:t>(</a:t>
            </a:r>
            <a:r>
              <a:rPr lang="nb-NO" altLang="en-US" sz="2000" dirty="0" err="1" smtClean="0"/>
              <a:t>Through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focal</a:t>
            </a:r>
            <a:r>
              <a:rPr lang="nb-NO" altLang="en-US" sz="2000" dirty="0" smtClean="0"/>
              <a:t> plane </a:t>
            </a:r>
            <a:r>
              <a:rPr lang="nb-NO" altLang="en-US" sz="2000" i="1" dirty="0" err="1" smtClean="0"/>
              <a:t>before</a:t>
            </a:r>
            <a:r>
              <a:rPr lang="nb-NO" altLang="en-US" sz="2000" dirty="0" smtClean="0"/>
              <a:t> lense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 smtClean="0"/>
              <a:t>becomes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parallel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optical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axis</a:t>
            </a:r>
            <a:r>
              <a:rPr lang="nb-NO" altLang="en-US" sz="2000" dirty="0" smtClean="0"/>
              <a:t>.)</a:t>
            </a:r>
            <a:endParaRPr lang="nb-NO" altLang="en-US" sz="2000" dirty="0"/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484438" y="3429000"/>
            <a:ext cx="268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652120" y="5765194"/>
            <a:ext cx="28905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 smtClean="0"/>
              <a:t>Projected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onto</a:t>
            </a:r>
            <a:r>
              <a:rPr lang="nb-NO" altLang="en-US" sz="2000" dirty="0" smtClean="0"/>
              <a:t> a screen</a:t>
            </a:r>
            <a:endParaRPr lang="nb-NO" altLang="en-US" sz="2000" dirty="0"/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076825" y="6197600"/>
            <a:ext cx="39453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 smtClean="0"/>
              <a:t>Distance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one</a:t>
            </a:r>
            <a:r>
              <a:rPr lang="nb-NO" altLang="en-US" sz="2000" dirty="0" smtClean="0"/>
              <a:t> to </a:t>
            </a:r>
            <a:r>
              <a:rPr lang="nb-NO" altLang="en-US" sz="2000" dirty="0" err="1" smtClean="0"/>
              <a:t>two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focal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lengths</a:t>
            </a:r>
            <a:endParaRPr lang="nb-NO" altLang="en-US" sz="2000" dirty="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067175" y="3933825"/>
            <a:ext cx="335059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smtClean="0"/>
              <a:t>OBS</a:t>
            </a:r>
            <a:r>
              <a:rPr lang="nb-NO" altLang="en-US" sz="2000" dirty="0"/>
              <a:t>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smtClean="0"/>
              <a:t>The image </a:t>
            </a:r>
            <a:r>
              <a:rPr lang="nb-NO" altLang="en-US" sz="2000" dirty="0" err="1" smtClean="0"/>
              <a:t>of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the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pencil</a:t>
            </a:r>
            <a:r>
              <a:rPr lang="nb-NO" altLang="en-US" sz="2000" dirty="0" smtClean="0"/>
              <a:t> has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 smtClean="0"/>
              <a:t>of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cause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no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width</a:t>
            </a:r>
            <a:r>
              <a:rPr lang="nb-NO" altLang="en-US" sz="2000" dirty="0" smtClean="0"/>
              <a:t> in </a:t>
            </a:r>
            <a:r>
              <a:rPr lang="nb-NO" altLang="en-US" sz="2000" dirty="0" err="1" smtClean="0"/>
              <a:t>the</a:t>
            </a:r>
            <a:r>
              <a:rPr lang="nb-NO" altLang="en-US" sz="2000" dirty="0" smtClean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 smtClean="0"/>
              <a:t>direction</a:t>
            </a:r>
            <a:r>
              <a:rPr lang="nb-NO" altLang="en-US" sz="2000" dirty="0" smtClean="0"/>
              <a:t> parallell </a:t>
            </a:r>
            <a:r>
              <a:rPr lang="nb-NO" altLang="en-US" sz="2000" dirty="0" err="1" smtClean="0"/>
              <a:t>the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optical</a:t>
            </a:r>
            <a:endParaRPr lang="nb-NO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/>
              <a:t>a</a:t>
            </a:r>
            <a:r>
              <a:rPr lang="nb-NO" altLang="en-US" sz="2000" dirty="0" err="1" smtClean="0"/>
              <a:t>xis</a:t>
            </a:r>
            <a:r>
              <a:rPr lang="nb-NO" altLang="en-US" sz="2000" dirty="0" smtClean="0"/>
              <a:t>!</a:t>
            </a:r>
            <a:endParaRPr lang="nb-NO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23" grpId="0"/>
      <p:bldP spid="33" grpId="0"/>
      <p:bldP spid="39" grpId="0"/>
      <p:bldP spid="40" grpId="0"/>
      <p:bldP spid="41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alpha.zimage.com/~ant/antfarm/ants/FarSide-AntHill-MangifyGl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054" y="1772816"/>
            <a:ext cx="3409181" cy="447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1124744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Focal plane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056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2" name="Straight Connector 1"/>
          <p:cNvCxnSpPr>
            <a:cxnSpLocks noChangeShapeType="1"/>
          </p:cNvCxnSpPr>
          <p:nvPr/>
        </p:nvCxnSpPr>
        <p:spPr bwMode="auto">
          <a:xfrm>
            <a:off x="2484438" y="3789363"/>
            <a:ext cx="6551612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7851775" y="3429000"/>
            <a:ext cx="12442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 smtClean="0"/>
              <a:t>Optical </a:t>
            </a:r>
            <a:r>
              <a:rPr lang="nb-NO" altLang="en-US" sz="1600" dirty="0" err="1" smtClean="0"/>
              <a:t>axis</a:t>
            </a:r>
            <a:endParaRPr lang="nb-NO" altLang="en-US" sz="1600" dirty="0"/>
          </a:p>
        </p:txBody>
      </p:sp>
      <p:pic>
        <p:nvPicPr>
          <p:cNvPr id="20484" name="Picture 3" descr="Blyant_utsni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101975"/>
            <a:ext cx="647700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Blyant_u_bakgrun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t="1671" r="1797" b="1425"/>
          <a:stretch>
            <a:fillRect/>
          </a:stretch>
        </p:blipFill>
        <p:spPr bwMode="auto">
          <a:xfrm>
            <a:off x="323850" y="1989138"/>
            <a:ext cx="24479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Tynn lin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557338"/>
            <a:ext cx="9175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7" name="Straight Connector 6"/>
          <p:cNvCxnSpPr>
            <a:cxnSpLocks noChangeShapeType="1"/>
          </p:cNvCxnSpPr>
          <p:nvPr/>
        </p:nvCxnSpPr>
        <p:spPr bwMode="auto">
          <a:xfrm>
            <a:off x="1763713" y="3789363"/>
            <a:ext cx="5400675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8" name="Straight Connector 7"/>
          <p:cNvCxnSpPr>
            <a:cxnSpLocks noChangeShapeType="1"/>
          </p:cNvCxnSpPr>
          <p:nvPr/>
        </p:nvCxnSpPr>
        <p:spPr bwMode="auto">
          <a:xfrm>
            <a:off x="1619250" y="2708275"/>
            <a:ext cx="5761038" cy="2592388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9" name="Straight Connector 9"/>
          <p:cNvCxnSpPr>
            <a:cxnSpLocks noChangeShapeType="1"/>
          </p:cNvCxnSpPr>
          <p:nvPr/>
        </p:nvCxnSpPr>
        <p:spPr bwMode="auto">
          <a:xfrm>
            <a:off x="1619250" y="2708275"/>
            <a:ext cx="2376488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0" name="Straight Connector 10"/>
          <p:cNvCxnSpPr>
            <a:cxnSpLocks noChangeShapeType="1"/>
          </p:cNvCxnSpPr>
          <p:nvPr/>
        </p:nvCxnSpPr>
        <p:spPr bwMode="auto">
          <a:xfrm>
            <a:off x="3995738" y="2708275"/>
            <a:ext cx="3384550" cy="2592388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1" name="TextBox 11"/>
          <p:cNvSpPr txBox="1">
            <a:spLocks noChangeArrowheads="1"/>
          </p:cNvSpPr>
          <p:nvPr/>
        </p:nvSpPr>
        <p:spPr bwMode="auto">
          <a:xfrm>
            <a:off x="5292725" y="3429000"/>
            <a:ext cx="25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f</a:t>
            </a:r>
          </a:p>
        </p:txBody>
      </p:sp>
      <p:cxnSp>
        <p:nvCxnSpPr>
          <p:cNvPr id="20492" name="Straight Connector 12"/>
          <p:cNvCxnSpPr>
            <a:cxnSpLocks noChangeShapeType="1"/>
          </p:cNvCxnSpPr>
          <p:nvPr/>
        </p:nvCxnSpPr>
        <p:spPr bwMode="auto">
          <a:xfrm flipH="1">
            <a:off x="3995738" y="5300663"/>
            <a:ext cx="3384550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3" name="Straight Connector 13"/>
          <p:cNvCxnSpPr>
            <a:cxnSpLocks noChangeShapeType="1"/>
          </p:cNvCxnSpPr>
          <p:nvPr/>
        </p:nvCxnSpPr>
        <p:spPr bwMode="auto">
          <a:xfrm flipH="1" flipV="1">
            <a:off x="1619250" y="2708275"/>
            <a:ext cx="2376488" cy="2592388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4" name="TextBox 15"/>
          <p:cNvSpPr txBox="1">
            <a:spLocks noChangeArrowheads="1"/>
          </p:cNvSpPr>
          <p:nvPr/>
        </p:nvSpPr>
        <p:spPr bwMode="auto">
          <a:xfrm>
            <a:off x="2484438" y="3429000"/>
            <a:ext cx="25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f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4067175" y="1268413"/>
            <a:ext cx="3313113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1547813" y="1268413"/>
            <a:ext cx="2376487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268538" y="765175"/>
            <a:ext cx="11445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(= </a:t>
            </a: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688013" y="765175"/>
            <a:ext cx="444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’</a:t>
            </a:r>
          </a:p>
        </p:txBody>
      </p: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>
            <a:off x="2555875" y="1341438"/>
            <a:ext cx="1368425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/>
          <p:cNvCxnSpPr>
            <a:cxnSpLocks noChangeShapeType="1"/>
          </p:cNvCxnSpPr>
          <p:nvPr/>
        </p:nvCxnSpPr>
        <p:spPr bwMode="auto">
          <a:xfrm>
            <a:off x="7451725" y="3789363"/>
            <a:ext cx="0" cy="1511300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/>
          <p:cNvCxnSpPr>
            <a:cxnSpLocks noChangeShapeType="1"/>
          </p:cNvCxnSpPr>
          <p:nvPr/>
        </p:nvCxnSpPr>
        <p:spPr bwMode="auto">
          <a:xfrm flipV="1">
            <a:off x="1619250" y="2708275"/>
            <a:ext cx="0" cy="1081088"/>
          </a:xfrm>
          <a:prstGeom prst="lin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5435600" y="1628775"/>
            <a:ext cx="1152525" cy="811213"/>
            <a:chOff x="5364088" y="2113692"/>
            <a:chExt cx="1152128" cy="811252"/>
          </a:xfrm>
        </p:grpSpPr>
        <p:sp>
          <p:nvSpPr>
            <p:cNvPr id="20509" name="TextBox 33"/>
            <p:cNvSpPr txBox="1">
              <a:spLocks noChangeArrowheads="1"/>
            </p:cNvSpPr>
            <p:nvPr/>
          </p:nvSpPr>
          <p:spPr bwMode="auto">
            <a:xfrm>
              <a:off x="5364088" y="2276872"/>
              <a:ext cx="7761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i="1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nb-NO" altLang="en-US">
                  <a:latin typeface="Times New Roman" pitchFamily="18" charset="0"/>
                  <a:cs typeface="Times New Roman" pitchFamily="18" charset="0"/>
                </a:rPr>
                <a:t> =</a:t>
              </a:r>
            </a:p>
          </p:txBody>
        </p:sp>
        <p:sp>
          <p:nvSpPr>
            <p:cNvPr id="20510" name="TextBox 35"/>
            <p:cNvSpPr txBox="1">
              <a:spLocks noChangeArrowheads="1"/>
            </p:cNvSpPr>
            <p:nvPr/>
          </p:nvSpPr>
          <p:spPr bwMode="auto">
            <a:xfrm>
              <a:off x="6071864" y="2113692"/>
              <a:ext cx="4443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i="1"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nb-NO" altLang="en-US">
                  <a:latin typeface="Times New Roman" pitchFamily="18" charset="0"/>
                  <a:cs typeface="Times New Roman" pitchFamily="18" charset="0"/>
                </a:rPr>
                <a:t>’</a:t>
              </a:r>
            </a:p>
          </p:txBody>
        </p:sp>
        <p:sp>
          <p:nvSpPr>
            <p:cNvPr id="20511" name="TextBox 37"/>
            <p:cNvSpPr txBox="1">
              <a:spLocks noChangeArrowheads="1"/>
            </p:cNvSpPr>
            <p:nvPr/>
          </p:nvSpPr>
          <p:spPr bwMode="auto">
            <a:xfrm>
              <a:off x="6071864" y="2401724"/>
              <a:ext cx="32412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i="1">
                  <a:latin typeface="Times New Roman" pitchFamily="18" charset="0"/>
                  <a:cs typeface="Times New Roman" pitchFamily="18" charset="0"/>
                </a:rPr>
                <a:t>s</a:t>
              </a:r>
              <a:endParaRPr lang="nb-NO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512" name="Straight Connector 39"/>
            <p:cNvCxnSpPr>
              <a:cxnSpLocks noChangeShapeType="1"/>
            </p:cNvCxnSpPr>
            <p:nvPr/>
          </p:nvCxnSpPr>
          <p:spPr bwMode="auto">
            <a:xfrm>
              <a:off x="6084168" y="2564904"/>
              <a:ext cx="32412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059113" y="1268413"/>
            <a:ext cx="2778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600" i="1">
                <a:latin typeface="Times New Roman" pitchFamily="18" charset="0"/>
                <a:cs typeface="Times New Roman" pitchFamily="18" charset="0"/>
              </a:rPr>
              <a:t>f</a:t>
            </a:r>
            <a:endParaRPr lang="nb-NO" altLang="en-US" sz="26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6948488" y="1628775"/>
            <a:ext cx="1584325" cy="863600"/>
            <a:chOff x="5364088" y="2113692"/>
            <a:chExt cx="1584176" cy="864096"/>
          </a:xfrm>
        </p:grpSpPr>
        <p:sp>
          <p:nvSpPr>
            <p:cNvPr id="20505" name="TextBox 45"/>
            <p:cNvSpPr txBox="1">
              <a:spLocks noChangeArrowheads="1"/>
            </p:cNvSpPr>
            <p:nvPr/>
          </p:nvSpPr>
          <p:spPr bwMode="auto">
            <a:xfrm>
              <a:off x="5364088" y="2276872"/>
              <a:ext cx="7761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i="1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nb-NO" altLang="en-US">
                  <a:latin typeface="Times New Roman" pitchFamily="18" charset="0"/>
                  <a:cs typeface="Times New Roman" pitchFamily="18" charset="0"/>
                </a:rPr>
                <a:t> =</a:t>
              </a:r>
            </a:p>
          </p:txBody>
        </p:sp>
        <p:sp>
          <p:nvSpPr>
            <p:cNvPr id="20506" name="TextBox 46"/>
            <p:cNvSpPr txBox="1">
              <a:spLocks noChangeArrowheads="1"/>
            </p:cNvSpPr>
            <p:nvPr/>
          </p:nvSpPr>
          <p:spPr bwMode="auto">
            <a:xfrm>
              <a:off x="6071864" y="2113692"/>
              <a:ext cx="8643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i="1">
                  <a:latin typeface="Times New Roman" pitchFamily="18" charset="0"/>
                  <a:cs typeface="Times New Roman" pitchFamily="18" charset="0"/>
                </a:rPr>
                <a:t>v − f</a:t>
              </a:r>
              <a:endParaRPr lang="nb-NO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07" name="TextBox 47"/>
            <p:cNvSpPr txBox="1">
              <a:spLocks noChangeArrowheads="1"/>
            </p:cNvSpPr>
            <p:nvPr/>
          </p:nvSpPr>
          <p:spPr bwMode="auto">
            <a:xfrm>
              <a:off x="6376180" y="2454568"/>
              <a:ext cx="2840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i="1">
                  <a:latin typeface="Times New Roman" pitchFamily="18" charset="0"/>
                  <a:cs typeface="Times New Roman" pitchFamily="18" charset="0"/>
                </a:rPr>
                <a:t>f</a:t>
              </a:r>
              <a:endParaRPr lang="nb-NO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508" name="Straight Connector 48"/>
            <p:cNvCxnSpPr>
              <a:cxnSpLocks noChangeShapeType="1"/>
            </p:cNvCxnSpPr>
            <p:nvPr/>
          </p:nvCxnSpPr>
          <p:spPr bwMode="auto">
            <a:xfrm>
              <a:off x="6084168" y="2564904"/>
              <a:ext cx="864096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6" descr="Blyant_utsni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101975"/>
            <a:ext cx="647700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7" descr="Blyant_u_bakgrun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t="1671" r="1797" b="1425"/>
          <a:stretch>
            <a:fillRect/>
          </a:stretch>
        </p:blipFill>
        <p:spPr bwMode="auto">
          <a:xfrm>
            <a:off x="323850" y="1989138"/>
            <a:ext cx="24479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8" descr="Tynn lin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557338"/>
            <a:ext cx="9175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09" name="Straight Connector 29"/>
          <p:cNvCxnSpPr>
            <a:cxnSpLocks noChangeShapeType="1"/>
          </p:cNvCxnSpPr>
          <p:nvPr/>
        </p:nvCxnSpPr>
        <p:spPr bwMode="auto">
          <a:xfrm>
            <a:off x="1763713" y="3789363"/>
            <a:ext cx="5400675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0" name="Straight Connector 30"/>
          <p:cNvCxnSpPr>
            <a:cxnSpLocks noChangeShapeType="1"/>
          </p:cNvCxnSpPr>
          <p:nvPr/>
        </p:nvCxnSpPr>
        <p:spPr bwMode="auto">
          <a:xfrm>
            <a:off x="1619250" y="2708275"/>
            <a:ext cx="5761038" cy="2592388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1" name="Straight Connector 31"/>
          <p:cNvCxnSpPr>
            <a:cxnSpLocks noChangeShapeType="1"/>
          </p:cNvCxnSpPr>
          <p:nvPr/>
        </p:nvCxnSpPr>
        <p:spPr bwMode="auto">
          <a:xfrm>
            <a:off x="1619250" y="2708275"/>
            <a:ext cx="2376488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2" name="Straight Connector 32"/>
          <p:cNvCxnSpPr>
            <a:cxnSpLocks noChangeShapeType="1"/>
          </p:cNvCxnSpPr>
          <p:nvPr/>
        </p:nvCxnSpPr>
        <p:spPr bwMode="auto">
          <a:xfrm>
            <a:off x="3995738" y="2708275"/>
            <a:ext cx="3384550" cy="2592388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3" name="Straight Connector 34"/>
          <p:cNvCxnSpPr>
            <a:cxnSpLocks noChangeShapeType="1"/>
          </p:cNvCxnSpPr>
          <p:nvPr/>
        </p:nvCxnSpPr>
        <p:spPr bwMode="auto">
          <a:xfrm flipH="1">
            <a:off x="3995738" y="5300663"/>
            <a:ext cx="3384550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4" name="Straight Connector 35"/>
          <p:cNvCxnSpPr>
            <a:cxnSpLocks noChangeShapeType="1"/>
          </p:cNvCxnSpPr>
          <p:nvPr/>
        </p:nvCxnSpPr>
        <p:spPr bwMode="auto">
          <a:xfrm flipH="1" flipV="1">
            <a:off x="1619250" y="2708275"/>
            <a:ext cx="2376488" cy="2592388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5" name="Straight Connector 37"/>
          <p:cNvCxnSpPr>
            <a:cxnSpLocks noChangeShapeType="1"/>
          </p:cNvCxnSpPr>
          <p:nvPr/>
        </p:nvCxnSpPr>
        <p:spPr bwMode="auto">
          <a:xfrm>
            <a:off x="4067175" y="1268413"/>
            <a:ext cx="3313113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6" name="Straight Connector 38"/>
          <p:cNvCxnSpPr>
            <a:cxnSpLocks noChangeShapeType="1"/>
          </p:cNvCxnSpPr>
          <p:nvPr/>
        </p:nvCxnSpPr>
        <p:spPr bwMode="auto">
          <a:xfrm>
            <a:off x="1547813" y="1268413"/>
            <a:ext cx="2376487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7" name="TextBox 39"/>
          <p:cNvSpPr txBox="1">
            <a:spLocks noChangeArrowheads="1"/>
          </p:cNvSpPr>
          <p:nvPr/>
        </p:nvSpPr>
        <p:spPr bwMode="auto">
          <a:xfrm>
            <a:off x="2268538" y="765175"/>
            <a:ext cx="11445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(= </a:t>
            </a: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1518" name="TextBox 40"/>
          <p:cNvSpPr txBox="1">
            <a:spLocks noChangeArrowheads="1"/>
          </p:cNvSpPr>
          <p:nvPr/>
        </p:nvSpPr>
        <p:spPr bwMode="auto">
          <a:xfrm>
            <a:off x="5688013" y="765175"/>
            <a:ext cx="444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’</a:t>
            </a:r>
          </a:p>
        </p:txBody>
      </p:sp>
      <p:cxnSp>
        <p:nvCxnSpPr>
          <p:cNvPr id="21519" name="Straight Connector 41"/>
          <p:cNvCxnSpPr>
            <a:cxnSpLocks noChangeShapeType="1"/>
          </p:cNvCxnSpPr>
          <p:nvPr/>
        </p:nvCxnSpPr>
        <p:spPr bwMode="auto">
          <a:xfrm>
            <a:off x="2555875" y="1341438"/>
            <a:ext cx="1368425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0" name="TextBox 49"/>
          <p:cNvSpPr txBox="1">
            <a:spLocks noChangeArrowheads="1"/>
          </p:cNvSpPr>
          <p:nvPr/>
        </p:nvSpPr>
        <p:spPr bwMode="auto">
          <a:xfrm>
            <a:off x="3059113" y="1268413"/>
            <a:ext cx="2778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600" i="1">
                <a:latin typeface="Times New Roman" pitchFamily="18" charset="0"/>
                <a:cs typeface="Times New Roman" pitchFamily="18" charset="0"/>
              </a:rPr>
              <a:t>f</a:t>
            </a:r>
            <a:endParaRPr lang="nb-NO" altLang="en-US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5364163" y="1628775"/>
            <a:ext cx="1849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3200"/>
              <a:t>2</a:t>
            </a:r>
            <a:r>
              <a:rPr lang="nb-NO" altLang="en-US" sz="3200" i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nb-NO" altLang="en-US" sz="3200"/>
              <a:t>  &gt; </a:t>
            </a:r>
            <a:r>
              <a:rPr lang="nb-NO" altLang="en-US" sz="3200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nb-NO" altLang="en-US" sz="3200"/>
              <a:t> &gt; </a:t>
            </a:r>
            <a:r>
              <a:rPr lang="nb-NO" altLang="en-US" sz="3200" i="1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5364163" y="2349500"/>
            <a:ext cx="3130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400" dirty="0" err="1" smtClean="0"/>
              <a:t>Magnified</a:t>
            </a:r>
            <a:r>
              <a:rPr lang="nb-NO" altLang="en-US" sz="2400" dirty="0" smtClean="0"/>
              <a:t>, real image</a:t>
            </a:r>
            <a:endParaRPr lang="nb-NO" altLang="en-US" sz="2400" dirty="0"/>
          </a:p>
        </p:txBody>
      </p:sp>
      <p:sp>
        <p:nvSpPr>
          <p:cNvPr id="21523" name="TextBox 57"/>
          <p:cNvSpPr txBox="1">
            <a:spLocks noChangeArrowheads="1"/>
          </p:cNvSpPr>
          <p:nvPr/>
        </p:nvSpPr>
        <p:spPr bwMode="auto">
          <a:xfrm>
            <a:off x="5292725" y="3429000"/>
            <a:ext cx="25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f</a:t>
            </a:r>
          </a:p>
        </p:txBody>
      </p:sp>
      <p:sp>
        <p:nvSpPr>
          <p:cNvPr id="21524" name="TextBox 58"/>
          <p:cNvSpPr txBox="1">
            <a:spLocks noChangeArrowheads="1"/>
          </p:cNvSpPr>
          <p:nvPr/>
        </p:nvSpPr>
        <p:spPr bwMode="auto">
          <a:xfrm>
            <a:off x="2484438" y="3429000"/>
            <a:ext cx="25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yant_utsni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390900"/>
            <a:ext cx="37147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lyant_u_bakgrun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t="1671" r="1797" b="1425"/>
          <a:stretch>
            <a:fillRect/>
          </a:stretch>
        </p:blipFill>
        <p:spPr bwMode="auto">
          <a:xfrm>
            <a:off x="323850" y="1989138"/>
            <a:ext cx="24479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ynn lin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557338"/>
            <a:ext cx="9175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1763713" y="3789363"/>
            <a:ext cx="4032250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1619250" y="2708275"/>
            <a:ext cx="4291013" cy="1944688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1619250" y="2708275"/>
            <a:ext cx="2376488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3995738" y="2708275"/>
            <a:ext cx="1914525" cy="1944688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H="1">
            <a:off x="3995738" y="4652963"/>
            <a:ext cx="1914525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 flipH="1" flipV="1">
            <a:off x="1619250" y="2708275"/>
            <a:ext cx="2376488" cy="1944688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4067175" y="1268413"/>
            <a:ext cx="3313113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1547813" y="1268413"/>
            <a:ext cx="2376487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68538" y="765175"/>
            <a:ext cx="11445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(= </a:t>
            </a: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688013" y="765175"/>
            <a:ext cx="444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’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2916238" y="1341438"/>
            <a:ext cx="1008062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86125" y="1268413"/>
            <a:ext cx="2778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600" i="1">
                <a:latin typeface="Times New Roman" pitchFamily="18" charset="0"/>
                <a:cs typeface="Times New Roman" pitchFamily="18" charset="0"/>
              </a:rPr>
              <a:t>f</a:t>
            </a:r>
            <a:endParaRPr lang="nb-NO" altLang="en-US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364163" y="1628775"/>
            <a:ext cx="1154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3200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nb-NO" altLang="en-US" sz="3200"/>
              <a:t> &gt; 2</a:t>
            </a:r>
            <a:r>
              <a:rPr lang="nb-NO" altLang="en-US" sz="3200" i="1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64163" y="2349500"/>
            <a:ext cx="35253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400" dirty="0" err="1" smtClean="0"/>
              <a:t>Demagnified</a:t>
            </a:r>
            <a:r>
              <a:rPr lang="nb-NO" altLang="en-US" sz="2400" dirty="0" smtClean="0"/>
              <a:t>, real image</a:t>
            </a:r>
            <a:endParaRPr lang="nb-NO" altLang="en-US" sz="2400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932363" y="3429000"/>
            <a:ext cx="255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f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805113" y="3429000"/>
            <a:ext cx="25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ynn lin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557338"/>
            <a:ext cx="9175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1763713" y="3789363"/>
            <a:ext cx="403225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3208338" y="3429000"/>
            <a:ext cx="2543175" cy="1152525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3203575" y="3429000"/>
            <a:ext cx="863600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3995738" y="3429000"/>
            <a:ext cx="2016125" cy="530225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4067175" y="1268413"/>
            <a:ext cx="3313113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1547813" y="1268413"/>
            <a:ext cx="2376487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68538" y="765175"/>
            <a:ext cx="11445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(= </a:t>
            </a: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688013" y="765175"/>
            <a:ext cx="444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’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2627313" y="1341438"/>
            <a:ext cx="1296987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059113" y="1268413"/>
            <a:ext cx="2778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600" i="1">
                <a:latin typeface="Times New Roman" pitchFamily="18" charset="0"/>
                <a:cs typeface="Times New Roman" pitchFamily="18" charset="0"/>
              </a:rPr>
              <a:t>f</a:t>
            </a:r>
            <a:endParaRPr lang="nb-NO" altLang="en-US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364163" y="1628775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3200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nb-NO" altLang="en-US" sz="3200"/>
              <a:t> &lt; </a:t>
            </a:r>
            <a:r>
              <a:rPr lang="nb-NO" altLang="en-US" sz="3200" i="1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32413" y="2349500"/>
            <a:ext cx="35413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400" dirty="0" err="1" smtClean="0"/>
              <a:t>Magnefied</a:t>
            </a:r>
            <a:r>
              <a:rPr lang="nb-NO" altLang="en-US" sz="2400" dirty="0" smtClean="0"/>
              <a:t>, </a:t>
            </a:r>
            <a:r>
              <a:rPr lang="nb-NO" altLang="en-US" sz="2400" dirty="0" err="1" smtClean="0"/>
              <a:t>virtual</a:t>
            </a:r>
            <a:r>
              <a:rPr lang="nb-NO" altLang="en-US" sz="2400" dirty="0" smtClean="0"/>
              <a:t> image</a:t>
            </a:r>
            <a:endParaRPr lang="nb-NO" altLang="en-US" sz="2400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253038" y="3429000"/>
            <a:ext cx="255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f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516188" y="3429000"/>
            <a:ext cx="255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f</a:t>
            </a:r>
          </a:p>
        </p:txBody>
      </p:sp>
      <p:cxnSp>
        <p:nvCxnSpPr>
          <p:cNvPr id="45" name="Straight Connector 44"/>
          <p:cNvCxnSpPr>
            <a:cxnSpLocks noChangeShapeType="1"/>
          </p:cNvCxnSpPr>
          <p:nvPr/>
        </p:nvCxnSpPr>
        <p:spPr bwMode="auto">
          <a:xfrm flipH="1" flipV="1">
            <a:off x="2051050" y="2890838"/>
            <a:ext cx="3960813" cy="10429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Connector 48"/>
          <p:cNvCxnSpPr>
            <a:cxnSpLocks noChangeShapeType="1"/>
          </p:cNvCxnSpPr>
          <p:nvPr/>
        </p:nvCxnSpPr>
        <p:spPr bwMode="auto">
          <a:xfrm flipH="1" flipV="1">
            <a:off x="2051050" y="2886075"/>
            <a:ext cx="3673475" cy="16954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7" name="Picture 56" descr="Blyant_imaginæ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924175"/>
            <a:ext cx="36036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2700338" y="3141663"/>
            <a:ext cx="928687" cy="1582737"/>
            <a:chOff x="2699792" y="3140968"/>
            <a:chExt cx="928654" cy="1584176"/>
          </a:xfrm>
        </p:grpSpPr>
        <p:grpSp>
          <p:nvGrpSpPr>
            <p:cNvPr id="23576" name="Group 23"/>
            <p:cNvGrpSpPr>
              <a:grpSpLocks/>
            </p:cNvGrpSpPr>
            <p:nvPr/>
          </p:nvGrpSpPr>
          <p:grpSpPr bwMode="auto">
            <a:xfrm>
              <a:off x="2699792" y="3140968"/>
              <a:ext cx="928654" cy="1584176"/>
              <a:chOff x="323528" y="1988840"/>
              <a:chExt cx="2448272" cy="4176464"/>
            </a:xfrm>
          </p:grpSpPr>
          <p:pic>
            <p:nvPicPr>
              <p:cNvPr id="23578" name="Picture 2" descr="Blyant_u_bakgrunn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6" t="1671" r="1797" b="1425"/>
              <a:stretch>
                <a:fillRect/>
              </a:stretch>
            </p:blipFill>
            <p:spPr bwMode="auto">
              <a:xfrm>
                <a:off x="323528" y="1988840"/>
                <a:ext cx="2448272" cy="4176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3579" name="Straight Connector 22"/>
              <p:cNvCxnSpPr>
                <a:cxnSpLocks noChangeShapeType="1"/>
              </p:cNvCxnSpPr>
              <p:nvPr/>
            </p:nvCxnSpPr>
            <p:spPr bwMode="auto">
              <a:xfrm flipH="1">
                <a:off x="1331640" y="3789040"/>
                <a:ext cx="36004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58" name="Rectangle 57"/>
            <p:cNvSpPr/>
            <p:nvPr/>
          </p:nvSpPr>
          <p:spPr bwMode="auto">
            <a:xfrm>
              <a:off x="3060141" y="3789257"/>
              <a:ext cx="46036" cy="715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>
                <a:defRPr/>
              </a:pPr>
              <a:endParaRPr lang="nb-NO" altLang="en-US" smtClean="0"/>
            </a:p>
          </p:txBody>
        </p:sp>
      </p:grpSp>
      <p:pic>
        <p:nvPicPr>
          <p:cNvPr id="6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4108450"/>
            <a:ext cx="16859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251520" y="6340475"/>
            <a:ext cx="49856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 smtClean="0"/>
              <a:t>Magnifying</a:t>
            </a:r>
            <a:r>
              <a:rPr lang="nb-NO" altLang="en-US" sz="2000" dirty="0" smtClean="0"/>
              <a:t> glass (forstørrelsesglass, lupe)</a:t>
            </a:r>
            <a:endParaRPr lang="nb-NO" altLang="en-US" sz="2000" dirty="0"/>
          </a:p>
        </p:txBody>
      </p:sp>
      <p:pic>
        <p:nvPicPr>
          <p:cNvPr id="86018" name="Picture 2" descr="Fil:Menschliches auge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851400"/>
            <a:ext cx="252095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7" grpId="1"/>
      <p:bldP spid="18" grpId="0"/>
      <p:bldP spid="19" grpId="0"/>
      <p:bldP spid="20" grpId="0"/>
      <p:bldP spid="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Tynn lin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557338"/>
            <a:ext cx="9175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579" name="Straight Connector 3"/>
          <p:cNvCxnSpPr>
            <a:cxnSpLocks noChangeShapeType="1"/>
          </p:cNvCxnSpPr>
          <p:nvPr/>
        </p:nvCxnSpPr>
        <p:spPr bwMode="auto">
          <a:xfrm>
            <a:off x="3208338" y="3429000"/>
            <a:ext cx="2803525" cy="127000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0" name="Straight Connector 4"/>
          <p:cNvCxnSpPr>
            <a:cxnSpLocks noChangeShapeType="1"/>
          </p:cNvCxnSpPr>
          <p:nvPr/>
        </p:nvCxnSpPr>
        <p:spPr bwMode="auto">
          <a:xfrm>
            <a:off x="3203575" y="3429000"/>
            <a:ext cx="863600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1" name="Straight Connector 5"/>
          <p:cNvCxnSpPr>
            <a:cxnSpLocks noChangeShapeType="1"/>
          </p:cNvCxnSpPr>
          <p:nvPr/>
        </p:nvCxnSpPr>
        <p:spPr bwMode="auto">
          <a:xfrm>
            <a:off x="3995738" y="3429000"/>
            <a:ext cx="2016125" cy="530225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2" name="Straight Connector 6"/>
          <p:cNvCxnSpPr>
            <a:cxnSpLocks noChangeShapeType="1"/>
          </p:cNvCxnSpPr>
          <p:nvPr/>
        </p:nvCxnSpPr>
        <p:spPr bwMode="auto">
          <a:xfrm>
            <a:off x="4067175" y="1268413"/>
            <a:ext cx="3313113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Connector 7"/>
          <p:cNvCxnSpPr>
            <a:cxnSpLocks noChangeShapeType="1"/>
          </p:cNvCxnSpPr>
          <p:nvPr/>
        </p:nvCxnSpPr>
        <p:spPr bwMode="auto">
          <a:xfrm>
            <a:off x="1547813" y="1268413"/>
            <a:ext cx="2376487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4" name="TextBox 8"/>
          <p:cNvSpPr txBox="1">
            <a:spLocks noChangeArrowheads="1"/>
          </p:cNvSpPr>
          <p:nvPr/>
        </p:nvSpPr>
        <p:spPr bwMode="auto">
          <a:xfrm>
            <a:off x="2268538" y="765175"/>
            <a:ext cx="11445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(= </a:t>
            </a: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4585" name="TextBox 9"/>
          <p:cNvSpPr txBox="1">
            <a:spLocks noChangeArrowheads="1"/>
          </p:cNvSpPr>
          <p:nvPr/>
        </p:nvSpPr>
        <p:spPr bwMode="auto">
          <a:xfrm>
            <a:off x="5688013" y="765175"/>
            <a:ext cx="444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’</a:t>
            </a:r>
          </a:p>
        </p:txBody>
      </p:sp>
      <p:cxnSp>
        <p:nvCxnSpPr>
          <p:cNvPr id="24586" name="Straight Connector 10"/>
          <p:cNvCxnSpPr>
            <a:cxnSpLocks noChangeShapeType="1"/>
          </p:cNvCxnSpPr>
          <p:nvPr/>
        </p:nvCxnSpPr>
        <p:spPr bwMode="auto">
          <a:xfrm>
            <a:off x="2627313" y="1341438"/>
            <a:ext cx="1296987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7" name="TextBox 11"/>
          <p:cNvSpPr txBox="1">
            <a:spLocks noChangeArrowheads="1"/>
          </p:cNvSpPr>
          <p:nvPr/>
        </p:nvSpPr>
        <p:spPr bwMode="auto">
          <a:xfrm>
            <a:off x="3059113" y="1268413"/>
            <a:ext cx="2778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600" i="1">
                <a:latin typeface="Times New Roman" pitchFamily="18" charset="0"/>
                <a:cs typeface="Times New Roman" pitchFamily="18" charset="0"/>
              </a:rPr>
              <a:t>f</a:t>
            </a:r>
            <a:endParaRPr lang="nb-NO" altLang="en-US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8" name="TextBox 14"/>
          <p:cNvSpPr txBox="1">
            <a:spLocks noChangeArrowheads="1"/>
          </p:cNvSpPr>
          <p:nvPr/>
        </p:nvSpPr>
        <p:spPr bwMode="auto">
          <a:xfrm>
            <a:off x="5253038" y="3429000"/>
            <a:ext cx="255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f</a:t>
            </a:r>
          </a:p>
        </p:txBody>
      </p:sp>
      <p:sp>
        <p:nvSpPr>
          <p:cNvPr id="24589" name="TextBox 15"/>
          <p:cNvSpPr txBox="1">
            <a:spLocks noChangeArrowheads="1"/>
          </p:cNvSpPr>
          <p:nvPr/>
        </p:nvSpPr>
        <p:spPr bwMode="auto">
          <a:xfrm>
            <a:off x="2516188" y="3429000"/>
            <a:ext cx="255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f</a:t>
            </a:r>
          </a:p>
        </p:txBody>
      </p:sp>
      <p:cxnSp>
        <p:nvCxnSpPr>
          <p:cNvPr id="24590" name="Straight Connector 16"/>
          <p:cNvCxnSpPr>
            <a:cxnSpLocks noChangeShapeType="1"/>
          </p:cNvCxnSpPr>
          <p:nvPr/>
        </p:nvCxnSpPr>
        <p:spPr bwMode="auto">
          <a:xfrm flipH="1" flipV="1">
            <a:off x="2051050" y="2890838"/>
            <a:ext cx="3960813" cy="10429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91" name="Straight Connector 17"/>
          <p:cNvCxnSpPr>
            <a:cxnSpLocks noChangeShapeType="1"/>
          </p:cNvCxnSpPr>
          <p:nvPr/>
        </p:nvCxnSpPr>
        <p:spPr bwMode="auto">
          <a:xfrm flipH="1" flipV="1">
            <a:off x="2051050" y="2886075"/>
            <a:ext cx="3960813" cy="18383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592" name="Picture 18" descr="Blyant_imaginæ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924175"/>
            <a:ext cx="36036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93" name="Group 19"/>
          <p:cNvGrpSpPr>
            <a:grpSpLocks/>
          </p:cNvGrpSpPr>
          <p:nvPr/>
        </p:nvGrpSpPr>
        <p:grpSpPr bwMode="auto">
          <a:xfrm>
            <a:off x="2700338" y="3141663"/>
            <a:ext cx="928687" cy="1582737"/>
            <a:chOff x="2699792" y="3140968"/>
            <a:chExt cx="928654" cy="1584176"/>
          </a:xfrm>
        </p:grpSpPr>
        <p:grpSp>
          <p:nvGrpSpPr>
            <p:cNvPr id="24601" name="Group 23"/>
            <p:cNvGrpSpPr>
              <a:grpSpLocks/>
            </p:cNvGrpSpPr>
            <p:nvPr/>
          </p:nvGrpSpPr>
          <p:grpSpPr bwMode="auto">
            <a:xfrm>
              <a:off x="2699792" y="3140968"/>
              <a:ext cx="928654" cy="1584176"/>
              <a:chOff x="323528" y="1988840"/>
              <a:chExt cx="2448272" cy="4176464"/>
            </a:xfrm>
          </p:grpSpPr>
          <p:pic>
            <p:nvPicPr>
              <p:cNvPr id="24603" name="Picture 22" descr="Blyant_u_bakgrunn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6" t="1671" r="1797" b="1425"/>
              <a:stretch>
                <a:fillRect/>
              </a:stretch>
            </p:blipFill>
            <p:spPr bwMode="auto">
              <a:xfrm>
                <a:off x="323528" y="1988840"/>
                <a:ext cx="2448272" cy="4176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4604" name="Straight Connector 23"/>
              <p:cNvCxnSpPr>
                <a:cxnSpLocks noChangeShapeType="1"/>
              </p:cNvCxnSpPr>
              <p:nvPr/>
            </p:nvCxnSpPr>
            <p:spPr bwMode="auto">
              <a:xfrm flipH="1">
                <a:off x="1331640" y="3789040"/>
                <a:ext cx="36004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2" name="Rectangle 21"/>
            <p:cNvSpPr/>
            <p:nvPr/>
          </p:nvSpPr>
          <p:spPr bwMode="auto">
            <a:xfrm>
              <a:off x="3060141" y="3789257"/>
              <a:ext cx="46036" cy="715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>
                <a:defRPr/>
              </a:pPr>
              <a:endParaRPr lang="nb-NO" altLang="en-US" smtClean="0"/>
            </a:p>
          </p:txBody>
        </p:sp>
      </p:grpSp>
      <p:pic>
        <p:nvPicPr>
          <p:cNvPr id="2459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4108450"/>
            <a:ext cx="16859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Oy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349500"/>
            <a:ext cx="2160588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Blyant_utsnit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500438"/>
            <a:ext cx="317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>
            <a:off x="5940425" y="3933825"/>
            <a:ext cx="1727200" cy="64770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flipV="1">
            <a:off x="6011863" y="4581525"/>
            <a:ext cx="1671637" cy="142875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600" name="Picture 2" descr="Fil:Menschliches auge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851400"/>
            <a:ext cx="252095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8917" y="1507452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28</a:t>
            </a:r>
            <a:r>
              <a:rPr lang="en-GB" baseline="30000" dirty="0" smtClean="0"/>
              <a:t>th</a:t>
            </a:r>
            <a:r>
              <a:rPr lang="en-GB" dirty="0" smtClean="0"/>
              <a:t>. January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922356" y="2812866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What?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582415" y="2812866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Crystallography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843808" y="4166850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Where?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160296" y="4181018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Ø467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24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mensatte mikroskop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4813"/>
            <a:ext cx="22606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ammensatte mikroskop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4813"/>
            <a:ext cx="22606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ammensatte mikroskop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4813"/>
            <a:ext cx="22606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ammensatte mikroskop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4813"/>
            <a:ext cx="3078163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468233" y="908050"/>
            <a:ext cx="34307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b-NO" altLang="en-US" sz="2000" dirty="0" err="1" smtClean="0"/>
              <a:t>Compound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microscope</a:t>
            </a:r>
            <a:endParaRPr lang="nb-NO" altLang="en-US" sz="2000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smtClean="0"/>
              <a:t>Det </a:t>
            </a:r>
            <a:r>
              <a:rPr lang="nb-NO" altLang="en-US" sz="2000" dirty="0"/>
              <a:t>sammensatte </a:t>
            </a:r>
            <a:r>
              <a:rPr lang="nb-NO" altLang="en-US" sz="2000" dirty="0" smtClean="0"/>
              <a:t>mikroskop</a:t>
            </a:r>
            <a:endParaRPr lang="nb-NO" altLang="en-US" sz="20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916238" y="5157788"/>
            <a:ext cx="1146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800" dirty="0" err="1" smtClean="0"/>
              <a:t>Objective</a:t>
            </a:r>
            <a:endParaRPr lang="nb-NO" altLang="en-US" sz="18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16238" y="2852738"/>
            <a:ext cx="11336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800" dirty="0" err="1" smtClean="0"/>
              <a:t>Eyepiece</a:t>
            </a:r>
            <a:endParaRPr lang="nb-NO" altLang="en-US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800" dirty="0" smtClean="0"/>
              <a:t>Okular</a:t>
            </a:r>
            <a:endParaRPr lang="nb-NO" altLang="en-US" sz="18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43663" y="5516563"/>
            <a:ext cx="852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800" dirty="0" smtClean="0"/>
              <a:t>Object</a:t>
            </a:r>
            <a:endParaRPr lang="nb-NO" altLang="en-US" sz="18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43663" y="3357563"/>
            <a:ext cx="18261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800" dirty="0" smtClean="0"/>
              <a:t>Real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800" dirty="0" smtClean="0"/>
              <a:t>(</a:t>
            </a:r>
            <a:r>
              <a:rPr lang="nb-NO" altLang="en-US" sz="1800" dirty="0" err="1" smtClean="0"/>
              <a:t>Primary</a:t>
            </a:r>
            <a:r>
              <a:rPr lang="nb-NO" altLang="en-US" sz="1800" dirty="0" smtClean="0"/>
              <a:t> image)</a:t>
            </a:r>
            <a:endParaRPr lang="nb-NO" altLang="en-US" sz="18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43663" y="260350"/>
            <a:ext cx="13516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800" dirty="0" smtClean="0"/>
              <a:t>Real image</a:t>
            </a:r>
            <a:endParaRPr lang="nb-NO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800" dirty="0" err="1" smtClean="0"/>
              <a:t>on</a:t>
            </a:r>
            <a:r>
              <a:rPr lang="nb-NO" altLang="en-US" sz="1800" dirty="0" smtClean="0"/>
              <a:t> retina</a:t>
            </a:r>
            <a:endParaRPr lang="nb-NO" altLang="en-US" sz="18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235825" y="6237288"/>
            <a:ext cx="15783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800" dirty="0" smtClean="0"/>
              <a:t>Virtuell image</a:t>
            </a:r>
            <a:endParaRPr lang="nb-NO" altLang="en-US" sz="18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50825" y="6308725"/>
            <a:ext cx="34339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 err="1" smtClean="0"/>
              <a:t>Usually</a:t>
            </a:r>
            <a:r>
              <a:rPr lang="nb-NO" altLang="en-US" sz="1600" dirty="0" smtClean="0"/>
              <a:t> </a:t>
            </a:r>
            <a:r>
              <a:rPr lang="nb-NO" altLang="en-US" sz="1600" dirty="0" err="1" smtClean="0"/>
              <a:t>corrected</a:t>
            </a:r>
            <a:r>
              <a:rPr lang="nb-NO" altLang="en-US" sz="1600" dirty="0" smtClean="0"/>
              <a:t> to «</a:t>
            </a:r>
            <a:r>
              <a:rPr lang="nb-NO" altLang="en-US" sz="1600" dirty="0" err="1" smtClean="0"/>
              <a:t>infinite</a:t>
            </a:r>
            <a:r>
              <a:rPr lang="nb-NO" altLang="en-US" sz="1600" dirty="0" smtClean="0"/>
              <a:t>» tubus</a:t>
            </a:r>
            <a:endParaRPr lang="nb-NO" altLang="en-US" sz="1600" dirty="0"/>
          </a:p>
        </p:txBody>
      </p:sp>
      <p:sp>
        <p:nvSpPr>
          <p:cNvPr id="6" name="TextBox 5"/>
          <p:cNvSpPr txBox="1"/>
          <p:nvPr/>
        </p:nvSpPr>
        <p:spPr>
          <a:xfrm rot="19245196">
            <a:off x="249246" y="3717110"/>
            <a:ext cx="2419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OBS! Error in figure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0" name="Picture 6" descr="http://www.norengros.no/norengros/frontend/mediabank/5/52252/10253-AJW1017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4463">
            <a:off x="3784664" y="189710"/>
            <a:ext cx="3350022" cy="18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2" name="Picture 8" descr="https://www.trendyshop.dk/images/Staedtler-blyant-153-2B-p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1094">
            <a:off x="208632" y="1083194"/>
            <a:ext cx="3339524" cy="333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6" name="Picture 12" descr="http://cdn.top-toy.com/~/media/Images/10/1/4/COLOR-KIDS-fargeblyanter-101811-687214.ashx?bc=Transparent&amp;as=1&amp;h=357&amp;w=489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49080"/>
            <a:ext cx="3645248" cy="266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4263">
            <a:off x="2153735" y="2645275"/>
            <a:ext cx="3166453" cy="390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 descr="http://images.biltema.com/PAXToImageService.svc/product/large/200002418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791" y="2132856"/>
            <a:ext cx="4147255" cy="223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30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Blyant_utsni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101975"/>
            <a:ext cx="647700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 bwMode="auto">
          <a:xfrm>
            <a:off x="7019925" y="3716338"/>
            <a:ext cx="144463" cy="1444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endParaRPr lang="nb-NO" altLang="en-US" smtClean="0"/>
          </a:p>
        </p:txBody>
      </p:sp>
      <p:pic>
        <p:nvPicPr>
          <p:cNvPr id="26628" name="Picture 5" descr="Blyant_u_bakgrun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t="1671" r="1797" b="1425"/>
          <a:stretch>
            <a:fillRect/>
          </a:stretch>
        </p:blipFill>
        <p:spPr bwMode="auto">
          <a:xfrm>
            <a:off x="323850" y="1989138"/>
            <a:ext cx="24479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Tynn lin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557338"/>
            <a:ext cx="9175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1763713" y="3789363"/>
            <a:ext cx="5400675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1619250" y="2708275"/>
            <a:ext cx="2376488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3995738" y="2708275"/>
            <a:ext cx="3384550" cy="2592388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/>
          <p:cNvCxnSpPr>
            <a:cxnSpLocks noChangeShapeType="1"/>
          </p:cNvCxnSpPr>
          <p:nvPr/>
        </p:nvCxnSpPr>
        <p:spPr bwMode="auto">
          <a:xfrm>
            <a:off x="5435600" y="2492375"/>
            <a:ext cx="0" cy="25209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>
            <a:off x="1763713" y="4221163"/>
            <a:ext cx="2232025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flipV="1">
            <a:off x="3995738" y="3284538"/>
            <a:ext cx="3168650" cy="936625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>
            <a:off x="1619250" y="2708275"/>
            <a:ext cx="5797550" cy="2592388"/>
          </a:xfrm>
          <a:prstGeom prst="lin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Connector 45"/>
          <p:cNvCxnSpPr>
            <a:cxnSpLocks noChangeShapeType="1"/>
          </p:cNvCxnSpPr>
          <p:nvPr/>
        </p:nvCxnSpPr>
        <p:spPr bwMode="auto">
          <a:xfrm>
            <a:off x="1763713" y="4221163"/>
            <a:ext cx="2254250" cy="1008062"/>
          </a:xfrm>
          <a:prstGeom prst="lin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Connector 48"/>
          <p:cNvCxnSpPr>
            <a:cxnSpLocks noChangeShapeType="1"/>
          </p:cNvCxnSpPr>
          <p:nvPr/>
        </p:nvCxnSpPr>
        <p:spPr bwMode="auto">
          <a:xfrm flipV="1">
            <a:off x="3995738" y="3284538"/>
            <a:ext cx="3168650" cy="1944687"/>
          </a:xfrm>
          <a:prstGeom prst="lin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 flipH="1">
            <a:off x="3995738" y="3789363"/>
            <a:ext cx="3168650" cy="1079500"/>
          </a:xfrm>
          <a:prstGeom prst="lin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Connector 52"/>
          <p:cNvCxnSpPr>
            <a:cxnSpLocks noChangeShapeType="1"/>
          </p:cNvCxnSpPr>
          <p:nvPr/>
        </p:nvCxnSpPr>
        <p:spPr bwMode="auto">
          <a:xfrm flipH="1" flipV="1">
            <a:off x="1763713" y="3789363"/>
            <a:ext cx="2232025" cy="1079500"/>
          </a:xfrm>
          <a:prstGeom prst="lin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6300788" y="5589588"/>
            <a:ext cx="28761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 smtClean="0"/>
              <a:t>All </a:t>
            </a:r>
            <a:r>
              <a:rPr lang="nb-NO" altLang="en-US" sz="1600" dirty="0" err="1" smtClean="0"/>
              <a:t>rays</a:t>
            </a:r>
            <a:r>
              <a:rPr lang="nb-NO" altLang="en-US" sz="1600" dirty="0" smtClean="0"/>
              <a:t> </a:t>
            </a:r>
            <a:r>
              <a:rPr lang="nb-NO" altLang="en-US" sz="1600" dirty="0" err="1" smtClean="0"/>
              <a:t>originated</a:t>
            </a:r>
            <a:r>
              <a:rPr lang="nb-NO" altLang="en-US" sz="1600" dirty="0" smtClean="0"/>
              <a:t> from </a:t>
            </a:r>
            <a:r>
              <a:rPr lang="nb-NO" altLang="en-US" sz="1600" dirty="0" err="1" smtClean="0"/>
              <a:t>the</a:t>
            </a:r>
            <a:r>
              <a:rPr lang="nb-NO" altLang="en-US" sz="1600" dirty="0" smtClean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 smtClean="0"/>
              <a:t>same </a:t>
            </a:r>
            <a:r>
              <a:rPr lang="nb-NO" altLang="en-US" sz="1600" dirty="0" err="1" smtClean="0"/>
              <a:t>point</a:t>
            </a:r>
            <a:r>
              <a:rPr lang="nb-NO" altLang="en-US" sz="1600" dirty="0" smtClean="0"/>
              <a:t> </a:t>
            </a:r>
            <a:r>
              <a:rPr lang="nb-NO" altLang="en-US" sz="1600" dirty="0" err="1" smtClean="0"/>
              <a:t>are</a:t>
            </a:r>
            <a:r>
              <a:rPr lang="nb-NO" altLang="en-US" sz="1600" dirty="0" smtClean="0"/>
              <a:t> </a:t>
            </a:r>
            <a:r>
              <a:rPr lang="nb-NO" altLang="en-US" sz="1600" dirty="0" err="1" smtClean="0"/>
              <a:t>collected</a:t>
            </a:r>
            <a:r>
              <a:rPr lang="nb-NO" altLang="en-US" sz="1600" dirty="0" smtClean="0"/>
              <a:t> </a:t>
            </a:r>
            <a:r>
              <a:rPr lang="nb-NO" altLang="en-US" sz="1600" dirty="0" err="1" smtClean="0"/>
              <a:t>here</a:t>
            </a:r>
            <a:endParaRPr lang="nb-NO" altLang="en-US" sz="1600" dirty="0"/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660232" y="2380818"/>
            <a:ext cx="15953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smtClean="0">
                <a:solidFill>
                  <a:srgbClr val="0000FF"/>
                </a:solidFill>
              </a:rPr>
              <a:t>Image plane</a:t>
            </a:r>
            <a:endParaRPr lang="nb-NO" altLang="en-US" sz="2000" dirty="0">
              <a:solidFill>
                <a:srgbClr val="0000FF"/>
              </a:solidFill>
            </a:endParaRPr>
          </a:p>
        </p:txBody>
      </p:sp>
      <p:cxnSp>
        <p:nvCxnSpPr>
          <p:cNvPr id="68" name="Straight Connector 67"/>
          <p:cNvCxnSpPr>
            <a:cxnSpLocks noChangeShapeType="1"/>
          </p:cNvCxnSpPr>
          <p:nvPr/>
        </p:nvCxnSpPr>
        <p:spPr bwMode="auto">
          <a:xfrm flipH="1">
            <a:off x="7416800" y="2708275"/>
            <a:ext cx="36522" cy="293690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4383088" y="1700213"/>
            <a:ext cx="27174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 smtClean="0"/>
              <a:t>All </a:t>
            </a:r>
            <a:r>
              <a:rPr lang="nb-NO" altLang="en-US" sz="1600" dirty="0" err="1" smtClean="0"/>
              <a:t>rays</a:t>
            </a:r>
            <a:r>
              <a:rPr lang="nb-NO" altLang="en-US" sz="1600" dirty="0" smtClean="0"/>
              <a:t> </a:t>
            </a:r>
            <a:r>
              <a:rPr lang="nb-NO" altLang="en-US" sz="1600" dirty="0" err="1" smtClean="0"/>
              <a:t>spread</a:t>
            </a:r>
            <a:r>
              <a:rPr lang="nb-NO" altLang="en-US" sz="1600" dirty="0" smtClean="0"/>
              <a:t> in </a:t>
            </a:r>
            <a:r>
              <a:rPr lang="nb-NO" altLang="en-US" sz="1600" dirty="0" err="1" smtClean="0"/>
              <a:t>the</a:t>
            </a:r>
            <a:r>
              <a:rPr lang="nb-NO" altLang="en-US" sz="1600" dirty="0" smtClean="0"/>
              <a:t> same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 err="1" smtClean="0"/>
              <a:t>direction</a:t>
            </a:r>
            <a:r>
              <a:rPr lang="nb-NO" altLang="en-US" sz="1600" dirty="0" smtClean="0"/>
              <a:t> </a:t>
            </a:r>
            <a:r>
              <a:rPr lang="nb-NO" altLang="en-US" sz="1600" dirty="0" err="1" smtClean="0"/>
              <a:t>are</a:t>
            </a:r>
            <a:r>
              <a:rPr lang="nb-NO" altLang="en-US" sz="1600" dirty="0" smtClean="0"/>
              <a:t> </a:t>
            </a:r>
            <a:r>
              <a:rPr lang="nb-NO" altLang="en-US" sz="1600" dirty="0" err="1" smtClean="0"/>
              <a:t>collected</a:t>
            </a:r>
            <a:r>
              <a:rPr lang="nb-NO" altLang="en-US" sz="1600" dirty="0" smtClean="0"/>
              <a:t> </a:t>
            </a:r>
            <a:r>
              <a:rPr lang="nb-NO" altLang="en-US" sz="1600" dirty="0" err="1" smtClean="0"/>
              <a:t>here</a:t>
            </a:r>
            <a:endParaRPr lang="nb-NO" altLang="en-US" sz="1600" dirty="0"/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4411087" y="5045075"/>
            <a:ext cx="20331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 smtClean="0">
                <a:solidFill>
                  <a:srgbClr val="0000FF"/>
                </a:solidFill>
              </a:rPr>
              <a:t>Diffraction</a:t>
            </a:r>
            <a:r>
              <a:rPr lang="nb-NO" altLang="en-US" sz="2000" dirty="0" smtClean="0">
                <a:solidFill>
                  <a:srgbClr val="0000FF"/>
                </a:solidFill>
              </a:rPr>
              <a:t> plane</a:t>
            </a:r>
            <a:endParaRPr lang="nb-NO" altLang="en-US" sz="2000" dirty="0">
              <a:solidFill>
                <a:srgbClr val="0000FF"/>
              </a:solidFill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4603750" y="5445125"/>
            <a:ext cx="16962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 smtClean="0">
                <a:solidFill>
                  <a:srgbClr val="0000FF"/>
                </a:solidFill>
              </a:rPr>
              <a:t>Fourier</a:t>
            </a:r>
            <a:r>
              <a:rPr lang="nb-NO" altLang="en-US" sz="2000" dirty="0" smtClean="0">
                <a:solidFill>
                  <a:srgbClr val="0000FF"/>
                </a:solidFill>
              </a:rPr>
              <a:t> plane</a:t>
            </a:r>
            <a:endParaRPr lang="nb-NO" alt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71" grpId="0"/>
      <p:bldP spid="72" grpId="0"/>
      <p:bldP spid="7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b-NO" altLang="en-US" sz="2000"/>
          </a:p>
        </p:txBody>
      </p:sp>
      <p:graphicFrame>
        <p:nvGraphicFramePr>
          <p:cNvPr id="2765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253597"/>
              </p:ext>
            </p:extLst>
          </p:nvPr>
        </p:nvGraphicFramePr>
        <p:xfrm>
          <a:off x="3995936" y="2420888"/>
          <a:ext cx="4252912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8" name="Formel" r:id="rId3" imgW="2400300" imgH="469900" progId="Equation.3">
                  <p:embed/>
                </p:oleObj>
              </mc:Choice>
              <mc:Fallback>
                <p:oleObj name="Formel" r:id="rId3" imgW="2400300" imgH="4699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2420888"/>
                        <a:ext cx="4252912" cy="827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683568" y="1613991"/>
            <a:ext cx="32143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/>
              <a:t>Fourier transformation</a:t>
            </a:r>
            <a:endParaRPr lang="nb-NO" altLang="en-US" sz="24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91050" y="4797152"/>
            <a:ext cx="36942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smtClean="0"/>
              <a:t>Read </a:t>
            </a:r>
            <a:r>
              <a:rPr lang="nb-NO" altLang="en-US" sz="2000" dirty="0" err="1" smtClean="0"/>
              <a:t>the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text</a:t>
            </a:r>
            <a:r>
              <a:rPr lang="nb-NO" altLang="en-US" sz="2000" dirty="0" smtClean="0"/>
              <a:t> from Johan </a:t>
            </a:r>
            <a:r>
              <a:rPr lang="nb-NO" altLang="en-US" sz="2000" dirty="0" err="1" smtClean="0"/>
              <a:t>Taftø</a:t>
            </a:r>
            <a:endParaRPr lang="nb-NO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talklikeaphysicist.com/wp-content/uploads/2008/04/image-1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307816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Picture 2" descr="D:\OleB\Moro\Thorbjørn Eg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39913"/>
            <a:ext cx="4032250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643438" y="1609725"/>
            <a:ext cx="31806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FF"/>
                </a:solidFill>
              </a:rPr>
              <a:t>Light microscope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55576" y="4076700"/>
            <a:ext cx="34117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We want to see more details</a:t>
            </a:r>
            <a:endParaRPr lang="en-US" altLang="en-US" sz="20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695825" y="3602038"/>
            <a:ext cx="3635932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lnSpc>
                <a:spcPct val="135000"/>
              </a:lnSpc>
              <a:spcBef>
                <a:spcPct val="0"/>
              </a:spcBef>
              <a:buFontTx/>
              <a:buNone/>
            </a:pPr>
            <a:r>
              <a:rPr lang="nb-NO" altLang="en-US" sz="2000" dirty="0" err="1" smtClean="0"/>
              <a:t>Magnification</a:t>
            </a:r>
            <a:r>
              <a:rPr lang="nb-NO" altLang="en-US" sz="2000" dirty="0" smtClean="0"/>
              <a:t> (Forstørrelse)</a:t>
            </a:r>
            <a:endParaRPr lang="nb-NO" altLang="en-US" sz="2000" dirty="0"/>
          </a:p>
          <a:p>
            <a:pPr eaLnBrk="1" hangingPunct="1">
              <a:lnSpc>
                <a:spcPct val="135000"/>
              </a:lnSpc>
              <a:spcBef>
                <a:spcPct val="0"/>
              </a:spcBef>
              <a:buFontTx/>
              <a:buNone/>
            </a:pPr>
            <a:r>
              <a:rPr lang="nb-NO" altLang="en-US" sz="2000" dirty="0" smtClean="0"/>
              <a:t>Resolution (Oppløsningsevne)</a:t>
            </a:r>
            <a:endParaRPr lang="nb-NO" altLang="en-US" sz="2000" dirty="0"/>
          </a:p>
          <a:p>
            <a:pPr eaLnBrk="1" hangingPunct="1">
              <a:lnSpc>
                <a:spcPct val="135000"/>
              </a:lnSpc>
              <a:spcBef>
                <a:spcPct val="0"/>
              </a:spcBef>
              <a:buFontTx/>
              <a:buNone/>
            </a:pPr>
            <a:r>
              <a:rPr lang="nb-NO" altLang="en-US" sz="2000" dirty="0"/>
              <a:t>Contrast</a:t>
            </a:r>
            <a:endParaRPr lang="en-US" altLang="en-US" sz="2000" dirty="0"/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684213" y="1609725"/>
            <a:ext cx="3520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FF"/>
                </a:solidFill>
              </a:rPr>
              <a:t>Optical microscope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81075"/>
            <a:ext cx="69738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722563"/>
            <a:ext cx="2374900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791075" y="4100513"/>
            <a:ext cx="1898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Simple microscope</a:t>
            </a:r>
            <a:endParaRPr lang="en-US" altLang="en-US" sz="1600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791075" y="4509120"/>
            <a:ext cx="4027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 err="1" smtClean="0"/>
              <a:t>Magnifying</a:t>
            </a:r>
            <a:r>
              <a:rPr lang="nb-NO" altLang="en-US" sz="1600" dirty="0" smtClean="0"/>
              <a:t> glass (forstørrelsesglass, lupe)</a:t>
            </a:r>
            <a:endParaRPr lang="en-US" altLang="en-US" sz="16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87900" y="5661025"/>
            <a:ext cx="16772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smtClean="0"/>
              <a:t>Virtual </a:t>
            </a:r>
            <a:r>
              <a:rPr lang="nb-NO" altLang="en-US" sz="2000" dirty="0" smtClean="0"/>
              <a:t>image</a:t>
            </a:r>
            <a:endParaRPr lang="nb-NO" alt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350015" y="6381328"/>
            <a:ext cx="818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Virtual: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148064" y="6351711"/>
            <a:ext cx="392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: very close to being something without actually being it</a:t>
            </a:r>
          </a:p>
          <a:p>
            <a:r>
              <a:rPr lang="en-GB" sz="1200" dirty="0"/>
              <a:t>: existing or occurring on computers or on the </a:t>
            </a:r>
            <a:r>
              <a:rPr lang="en-GB" sz="1200" dirty="0" smtClean="0"/>
              <a:t>Internet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331640" y="1012666"/>
            <a:ext cx="22637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00FF"/>
                </a:solidFill>
              </a:rPr>
              <a:t>Magnifying glass</a:t>
            </a:r>
            <a:endParaRPr lang="en-US" altLang="en-US" sz="2000" b="1" dirty="0">
              <a:solidFill>
                <a:srgbClr val="0000FF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42988" y="6021388"/>
            <a:ext cx="281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Antony van Leeuwenhoek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692275" y="6381750"/>
            <a:ext cx="1485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(1632−1723)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952750"/>
            <a:ext cx="3024188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5888"/>
            <a:ext cx="2879725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Antoni_van_Leeuwenho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378325"/>
            <a:ext cx="13684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dicts.info/img/ud/magnifying_glas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4355976" y="1268413"/>
            <a:ext cx="472918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 err="1" smtClean="0"/>
              <a:t>Det</a:t>
            </a:r>
            <a:r>
              <a:rPr lang="en-US" altLang="en-US" sz="2600" b="1" dirty="0" smtClean="0"/>
              <a:t> </a:t>
            </a:r>
            <a:r>
              <a:rPr lang="en-US" altLang="en-US" sz="2600" b="1" dirty="0" err="1" smtClean="0"/>
              <a:t>sammensatte</a:t>
            </a:r>
            <a:r>
              <a:rPr lang="en-US" altLang="en-US" sz="2600" b="1" dirty="0" smtClean="0"/>
              <a:t> </a:t>
            </a:r>
            <a:r>
              <a:rPr lang="en-US" altLang="en-US" sz="2600" b="1" dirty="0" err="1" smtClean="0"/>
              <a:t>mikroskop</a:t>
            </a:r>
            <a:endParaRPr lang="en-US" altLang="en-US" sz="2600" b="1" dirty="0"/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5249118" y="1844675"/>
            <a:ext cx="263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ca. 1595  Hans Janssen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011863" y="2852738"/>
            <a:ext cx="16081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Robert Hooke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(1635−1703)</a:t>
            </a:r>
          </a:p>
        </p:txBody>
      </p:sp>
      <p:pic>
        <p:nvPicPr>
          <p:cNvPr id="32773" name="Picture 12" descr="Hooke-microsc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22438"/>
            <a:ext cx="3095625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HookeFlea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592513"/>
            <a:ext cx="3624263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6516688" y="6165850"/>
            <a:ext cx="213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Micrographia</a:t>
            </a:r>
            <a:r>
              <a:rPr lang="en-US" altLang="en-US" sz="1800"/>
              <a:t>, 1664</a:t>
            </a:r>
          </a:p>
        </p:txBody>
      </p:sp>
      <p:sp>
        <p:nvSpPr>
          <p:cNvPr id="32776" name="Text Box 4"/>
          <p:cNvSpPr txBox="1">
            <a:spLocks noChangeArrowheads="1"/>
          </p:cNvSpPr>
          <p:nvPr/>
        </p:nvSpPr>
        <p:spPr bwMode="auto">
          <a:xfrm>
            <a:off x="250825" y="631825"/>
            <a:ext cx="45416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600" b="1" dirty="0" smtClean="0">
                <a:solidFill>
                  <a:srgbClr val="0000FF"/>
                </a:solidFill>
              </a:rPr>
              <a:t>The compound microscope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638300"/>
            <a:ext cx="2636838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844675"/>
            <a:ext cx="2025650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614" y="1344178"/>
            <a:ext cx="2985554" cy="410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60478"/>
            <a:ext cx="5069597" cy="28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2232248" cy="544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4348" y="764704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Groups next week: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644458" y="764704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Forskningsparken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225066" y="836712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Gaustadalleen</a:t>
            </a:r>
            <a:r>
              <a:rPr lang="en-GB" sz="1400" dirty="0" smtClean="0"/>
              <a:t> 21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9840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924175"/>
            <a:ext cx="417671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5148064" y="1052513"/>
            <a:ext cx="24929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b="1" dirty="0" smtClean="0">
                <a:solidFill>
                  <a:srgbClr val="0000FF"/>
                </a:solidFill>
              </a:rPr>
              <a:t>Stereo </a:t>
            </a:r>
            <a:r>
              <a:rPr lang="nb-NO" altLang="en-US" sz="2000" b="1" dirty="0" err="1" smtClean="0">
                <a:solidFill>
                  <a:srgbClr val="0000FF"/>
                </a:solidFill>
              </a:rPr>
              <a:t>mikroskope</a:t>
            </a:r>
            <a:endParaRPr lang="en-GB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34820" name="Picture 9" descr="http://www.asia.ru/images/target/photo/51172866/Stereo_Microsco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513"/>
            <a:ext cx="2981325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603152"/>
            <a:ext cx="33972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8"/>
          <p:cNvSpPr txBox="1">
            <a:spLocks noChangeArrowheads="1"/>
          </p:cNvSpPr>
          <p:nvPr/>
        </p:nvSpPr>
        <p:spPr bwMode="auto">
          <a:xfrm>
            <a:off x="3192121" y="595442"/>
            <a:ext cx="31213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</a:rPr>
              <a:t>Compound microscope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</a:rPr>
              <a:t>   for transmitted light</a:t>
            </a:r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4860032" y="6021288"/>
            <a:ext cx="37433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 smtClean="0"/>
              <a:t>Microscope</a:t>
            </a:r>
            <a:r>
              <a:rPr lang="nb-NO" altLang="en-US" sz="2000" dirty="0" smtClean="0"/>
              <a:t> for </a:t>
            </a:r>
            <a:r>
              <a:rPr lang="nb-NO" altLang="en-US" sz="2000" dirty="0" err="1" smtClean="0"/>
              <a:t>transmitted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light</a:t>
            </a:r>
            <a:endParaRPr lang="en-GB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557338"/>
            <a:ext cx="3744913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4475173" y="549275"/>
            <a:ext cx="39132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b="1" dirty="0" err="1" smtClean="0">
                <a:solidFill>
                  <a:srgbClr val="0000FF"/>
                </a:solidFill>
              </a:rPr>
              <a:t>Mikroskope</a:t>
            </a:r>
            <a:r>
              <a:rPr lang="nb-NO" altLang="en-US" sz="2000" b="1" dirty="0" smtClean="0">
                <a:solidFill>
                  <a:srgbClr val="0000FF"/>
                </a:solidFill>
              </a:rPr>
              <a:t> </a:t>
            </a:r>
            <a:r>
              <a:rPr lang="nb-NO" altLang="en-US" sz="2000" b="1" dirty="0">
                <a:solidFill>
                  <a:srgbClr val="0000FF"/>
                </a:solidFill>
              </a:rPr>
              <a:t>for </a:t>
            </a:r>
            <a:r>
              <a:rPr lang="nb-NO" altLang="en-US" sz="2000" b="1" dirty="0" err="1" smtClean="0">
                <a:solidFill>
                  <a:srgbClr val="0000FF"/>
                </a:solidFill>
              </a:rPr>
              <a:t>reflected</a:t>
            </a:r>
            <a:r>
              <a:rPr lang="nb-NO" altLang="en-US" sz="2000" b="1" dirty="0" smtClean="0">
                <a:solidFill>
                  <a:srgbClr val="0000FF"/>
                </a:solidFill>
              </a:rPr>
              <a:t> </a:t>
            </a:r>
            <a:r>
              <a:rPr lang="nb-NO" altLang="en-US" sz="2000" b="1" dirty="0" err="1" smtClean="0">
                <a:solidFill>
                  <a:srgbClr val="0000FF"/>
                </a:solidFill>
              </a:rPr>
              <a:t>light</a:t>
            </a:r>
            <a:endParaRPr lang="en-GB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36868" name="Picture 6" descr="http://zeiss-campus.magnet.fsu.edu/articles/basics/images/reflectedfigur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4033838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268413"/>
            <a:ext cx="4752975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27475"/>
            <a:ext cx="208756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8" descr="Tynn lin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11300"/>
            <a:ext cx="919162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16" name="Straight Connector 9"/>
          <p:cNvCxnSpPr>
            <a:cxnSpLocks noChangeShapeType="1"/>
          </p:cNvCxnSpPr>
          <p:nvPr/>
        </p:nvCxnSpPr>
        <p:spPr bwMode="auto">
          <a:xfrm>
            <a:off x="2700338" y="3743325"/>
            <a:ext cx="5759450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17" name="Straight Connector 10"/>
          <p:cNvCxnSpPr>
            <a:cxnSpLocks noChangeShapeType="1"/>
          </p:cNvCxnSpPr>
          <p:nvPr/>
        </p:nvCxnSpPr>
        <p:spPr bwMode="auto">
          <a:xfrm>
            <a:off x="2700338" y="2662238"/>
            <a:ext cx="5759450" cy="2592387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18" name="Straight Connector 11"/>
          <p:cNvCxnSpPr>
            <a:cxnSpLocks noChangeShapeType="1"/>
          </p:cNvCxnSpPr>
          <p:nvPr/>
        </p:nvCxnSpPr>
        <p:spPr bwMode="auto">
          <a:xfrm>
            <a:off x="2700338" y="2662238"/>
            <a:ext cx="2376487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19" name="Straight Connector 12"/>
          <p:cNvCxnSpPr>
            <a:cxnSpLocks noChangeShapeType="1"/>
          </p:cNvCxnSpPr>
          <p:nvPr/>
        </p:nvCxnSpPr>
        <p:spPr bwMode="auto">
          <a:xfrm>
            <a:off x="5076825" y="2662238"/>
            <a:ext cx="3382963" cy="2592387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6372225" y="3382963"/>
            <a:ext cx="255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f</a:t>
            </a:r>
          </a:p>
        </p:txBody>
      </p:sp>
      <p:cxnSp>
        <p:nvCxnSpPr>
          <p:cNvPr id="38921" name="Straight Connector 14"/>
          <p:cNvCxnSpPr>
            <a:cxnSpLocks noChangeShapeType="1"/>
          </p:cNvCxnSpPr>
          <p:nvPr/>
        </p:nvCxnSpPr>
        <p:spPr bwMode="auto">
          <a:xfrm flipH="1">
            <a:off x="5076825" y="5254625"/>
            <a:ext cx="3382963" cy="0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22" name="Straight Connector 15"/>
          <p:cNvCxnSpPr>
            <a:cxnSpLocks noChangeShapeType="1"/>
          </p:cNvCxnSpPr>
          <p:nvPr/>
        </p:nvCxnSpPr>
        <p:spPr bwMode="auto">
          <a:xfrm flipH="1" flipV="1">
            <a:off x="2700338" y="2662238"/>
            <a:ext cx="2376487" cy="2592387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3" name="TextBox 16"/>
          <p:cNvSpPr txBox="1">
            <a:spLocks noChangeArrowheads="1"/>
          </p:cNvSpPr>
          <p:nvPr/>
        </p:nvSpPr>
        <p:spPr bwMode="auto">
          <a:xfrm>
            <a:off x="3563938" y="3382963"/>
            <a:ext cx="255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f</a:t>
            </a:r>
          </a:p>
        </p:txBody>
      </p:sp>
      <p:cxnSp>
        <p:nvCxnSpPr>
          <p:cNvPr id="38924" name="Straight Connector 17"/>
          <p:cNvCxnSpPr>
            <a:cxnSpLocks noChangeShapeType="1"/>
          </p:cNvCxnSpPr>
          <p:nvPr/>
        </p:nvCxnSpPr>
        <p:spPr bwMode="auto">
          <a:xfrm>
            <a:off x="5148263" y="1222375"/>
            <a:ext cx="3311525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25" name="Straight Connector 18"/>
          <p:cNvCxnSpPr>
            <a:cxnSpLocks noChangeShapeType="1"/>
          </p:cNvCxnSpPr>
          <p:nvPr/>
        </p:nvCxnSpPr>
        <p:spPr bwMode="auto">
          <a:xfrm>
            <a:off x="2627313" y="1222375"/>
            <a:ext cx="2376487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6" name="TextBox 19"/>
          <p:cNvSpPr txBox="1">
            <a:spLocks noChangeArrowheads="1"/>
          </p:cNvSpPr>
          <p:nvPr/>
        </p:nvSpPr>
        <p:spPr bwMode="auto">
          <a:xfrm>
            <a:off x="3348038" y="719138"/>
            <a:ext cx="11445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(= </a:t>
            </a: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8927" name="TextBox 20"/>
          <p:cNvSpPr txBox="1">
            <a:spLocks noChangeArrowheads="1"/>
          </p:cNvSpPr>
          <p:nvPr/>
        </p:nvSpPr>
        <p:spPr bwMode="auto">
          <a:xfrm>
            <a:off x="6767513" y="719138"/>
            <a:ext cx="4445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nb-NO" altLang="en-US">
                <a:latin typeface="Times New Roman" pitchFamily="18" charset="0"/>
                <a:cs typeface="Times New Roman" pitchFamily="18" charset="0"/>
              </a:rPr>
              <a:t>’</a:t>
            </a:r>
          </a:p>
        </p:txBody>
      </p:sp>
      <p:cxnSp>
        <p:nvCxnSpPr>
          <p:cNvPr id="38928" name="Straight Connector 21"/>
          <p:cNvCxnSpPr>
            <a:cxnSpLocks noChangeShapeType="1"/>
          </p:cNvCxnSpPr>
          <p:nvPr/>
        </p:nvCxnSpPr>
        <p:spPr bwMode="auto">
          <a:xfrm>
            <a:off x="3635375" y="1293813"/>
            <a:ext cx="1368425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9" name="TextBox 29"/>
          <p:cNvSpPr txBox="1">
            <a:spLocks noChangeArrowheads="1"/>
          </p:cNvSpPr>
          <p:nvPr/>
        </p:nvSpPr>
        <p:spPr bwMode="auto">
          <a:xfrm>
            <a:off x="4140200" y="1222375"/>
            <a:ext cx="2778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600" i="1">
                <a:latin typeface="Times New Roman" pitchFamily="18" charset="0"/>
                <a:cs typeface="Times New Roman" pitchFamily="18" charset="0"/>
              </a:rPr>
              <a:t>f</a:t>
            </a:r>
            <a:endParaRPr lang="nb-NO" altLang="en-US" sz="26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930" name="Straight Arrow Connector 38"/>
          <p:cNvCxnSpPr>
            <a:cxnSpLocks noChangeShapeType="1"/>
          </p:cNvCxnSpPr>
          <p:nvPr/>
        </p:nvCxnSpPr>
        <p:spPr bwMode="auto">
          <a:xfrm flipV="1">
            <a:off x="2700338" y="2662238"/>
            <a:ext cx="0" cy="1584325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31" name="Straight Arrow Connector 40"/>
          <p:cNvCxnSpPr>
            <a:cxnSpLocks noChangeShapeType="1"/>
          </p:cNvCxnSpPr>
          <p:nvPr/>
        </p:nvCxnSpPr>
        <p:spPr bwMode="auto">
          <a:xfrm>
            <a:off x="8459788" y="3022600"/>
            <a:ext cx="0" cy="2232025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85750"/>
            <a:ext cx="272097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643438"/>
            <a:ext cx="38290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874713"/>
            <a:ext cx="150018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357313" y="2089150"/>
            <a:ext cx="785812" cy="50006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defRPr/>
            </a:pPr>
            <a:endParaRPr lang="nb-NO" altLang="en-US" smtClean="0">
              <a:solidFill>
                <a:srgbClr val="FFFF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6200000" flipH="1">
            <a:off x="1426370" y="3091656"/>
            <a:ext cx="2855912" cy="185102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5683250"/>
            <a:ext cx="1676400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5500688"/>
            <a:ext cx="1714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TextBox 8"/>
          <p:cNvSpPr txBox="1">
            <a:spLocks noChangeArrowheads="1"/>
          </p:cNvSpPr>
          <p:nvPr/>
        </p:nvSpPr>
        <p:spPr bwMode="auto">
          <a:xfrm>
            <a:off x="6062663" y="6286500"/>
            <a:ext cx="30099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100"/>
              <a:t>www.microscopy-analysis.com/files/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100"/>
              <a:t>jwiley_microscopy/2006_Sept_Hammond.pdf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9"/>
          <p:cNvSpPr>
            <a:spLocks noChangeArrowheads="1"/>
          </p:cNvSpPr>
          <p:nvPr/>
        </p:nvSpPr>
        <p:spPr bwMode="auto">
          <a:xfrm>
            <a:off x="0" y="0"/>
            <a:ext cx="3059113" cy="765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00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785813"/>
            <a:ext cx="2517775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7188" y="142875"/>
            <a:ext cx="214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Illuminating system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646488" y="661988"/>
            <a:ext cx="7318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Prøve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646488" y="6286500"/>
            <a:ext cx="969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Filament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646488" y="4860925"/>
            <a:ext cx="1652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Feltblender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Field diaphragm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646488" y="1403350"/>
            <a:ext cx="19970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Aperturblender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Aperture diaphragm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646488" y="1090613"/>
            <a:ext cx="15954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Kondensorlinse</a:t>
            </a:r>
          </a:p>
        </p:txBody>
      </p:sp>
      <p:pic>
        <p:nvPicPr>
          <p:cNvPr id="409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85750"/>
            <a:ext cx="272097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ChangeArrowheads="1"/>
          </p:cNvSpPr>
          <p:nvPr/>
        </p:nvSpPr>
        <p:spPr bwMode="auto">
          <a:xfrm>
            <a:off x="0" y="0"/>
            <a:ext cx="2987675" cy="620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00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785813"/>
            <a:ext cx="2517775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9"/>
          <p:cNvSpPr txBox="1">
            <a:spLocks noChangeArrowheads="1"/>
          </p:cNvSpPr>
          <p:nvPr/>
        </p:nvSpPr>
        <p:spPr bwMode="auto">
          <a:xfrm>
            <a:off x="357188" y="142875"/>
            <a:ext cx="2451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Belysningssystemet</a:t>
            </a:r>
          </a:p>
        </p:txBody>
      </p:sp>
      <p:sp>
        <p:nvSpPr>
          <p:cNvPr id="41989" name="TextBox 12"/>
          <p:cNvSpPr txBox="1">
            <a:spLocks noChangeArrowheads="1"/>
          </p:cNvSpPr>
          <p:nvPr/>
        </p:nvSpPr>
        <p:spPr bwMode="auto">
          <a:xfrm>
            <a:off x="3646488" y="661988"/>
            <a:ext cx="7318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Prøve</a:t>
            </a:r>
          </a:p>
        </p:txBody>
      </p:sp>
      <p:sp>
        <p:nvSpPr>
          <p:cNvPr id="41990" name="TextBox 14"/>
          <p:cNvSpPr txBox="1">
            <a:spLocks noChangeArrowheads="1"/>
          </p:cNvSpPr>
          <p:nvPr/>
        </p:nvSpPr>
        <p:spPr bwMode="auto">
          <a:xfrm>
            <a:off x="3646488" y="6286500"/>
            <a:ext cx="969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Filament</a:t>
            </a:r>
          </a:p>
        </p:txBody>
      </p:sp>
      <p:sp>
        <p:nvSpPr>
          <p:cNvPr id="41991" name="TextBox 15"/>
          <p:cNvSpPr txBox="1">
            <a:spLocks noChangeArrowheads="1"/>
          </p:cNvSpPr>
          <p:nvPr/>
        </p:nvSpPr>
        <p:spPr bwMode="auto">
          <a:xfrm>
            <a:off x="3646488" y="4948238"/>
            <a:ext cx="1209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Feltblender</a:t>
            </a:r>
          </a:p>
        </p:txBody>
      </p:sp>
      <p:sp>
        <p:nvSpPr>
          <p:cNvPr id="41992" name="TextBox 16"/>
          <p:cNvSpPr txBox="1">
            <a:spLocks noChangeArrowheads="1"/>
          </p:cNvSpPr>
          <p:nvPr/>
        </p:nvSpPr>
        <p:spPr bwMode="auto">
          <a:xfrm>
            <a:off x="3646488" y="1500188"/>
            <a:ext cx="15414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Aperturblender</a:t>
            </a:r>
          </a:p>
        </p:txBody>
      </p:sp>
      <p:sp>
        <p:nvSpPr>
          <p:cNvPr id="41993" name="TextBox 17"/>
          <p:cNvSpPr txBox="1">
            <a:spLocks noChangeArrowheads="1"/>
          </p:cNvSpPr>
          <p:nvPr/>
        </p:nvSpPr>
        <p:spPr bwMode="auto">
          <a:xfrm>
            <a:off x="3646488" y="1090613"/>
            <a:ext cx="15954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Kondensorlinse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00750" y="2565400"/>
            <a:ext cx="2279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b="1">
                <a:solidFill>
                  <a:srgbClr val="0000FF"/>
                </a:solidFill>
              </a:rPr>
              <a:t>Köhler-belysning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00750" y="3205163"/>
            <a:ext cx="3092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Jevn belysning av prøven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00750" y="3997325"/>
            <a:ext cx="2874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b="1"/>
              <a:t>Feltblenderen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Bestemmer det belyste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området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00750" y="5229225"/>
            <a:ext cx="293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b="1"/>
              <a:t>Aperturblenderen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Bestemmer vinkelen på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lyskjeglen som treffer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prøven</a:t>
            </a:r>
          </a:p>
        </p:txBody>
      </p:sp>
      <p:pic>
        <p:nvPicPr>
          <p:cNvPr id="30735" name="Picture 15" descr="http://upload.wikimedia.org/wikipedia/en/a/aa/August_Koeh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60350"/>
            <a:ext cx="1430337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61113" y="1844675"/>
            <a:ext cx="1309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altLang="en-US" sz="1400"/>
              <a:t>August Köhler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altLang="en-US" sz="1400"/>
              <a:t>1866─1948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1" grpId="0" autoUpdateAnimBg="0"/>
      <p:bldP spid="12" grpId="0" autoUpdateAnimBg="0"/>
      <p:bldP spid="13" grpId="0" autoUpdateAnimBg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0" y="0"/>
            <a:ext cx="3203575" cy="692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000"/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85750"/>
            <a:ext cx="28067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7188" y="142875"/>
            <a:ext cx="2519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Avbildningssystemet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714375"/>
            <a:ext cx="200025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86188" y="6234113"/>
            <a:ext cx="7318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Prøve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86188" y="5929313"/>
            <a:ext cx="9255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Objektiv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86188" y="3714750"/>
            <a:ext cx="12176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”Tube lens”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786188" y="2286000"/>
            <a:ext cx="1025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Eyepiece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86188" y="2590800"/>
            <a:ext cx="7889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Okular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ChangeArrowheads="1"/>
          </p:cNvSpPr>
          <p:nvPr/>
        </p:nvSpPr>
        <p:spPr bwMode="auto">
          <a:xfrm>
            <a:off x="0" y="0"/>
            <a:ext cx="3059113" cy="692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00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28625"/>
            <a:ext cx="1214438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4313" y="1714500"/>
            <a:ext cx="1404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Primært bilde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071688"/>
            <a:ext cx="5426075" cy="44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:\MEF3100\V2015\Etasj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94313"/>
            <a:ext cx="568642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1920" y="620688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>
                <a:solidFill>
                  <a:srgbClr val="0000FF"/>
                </a:solidFill>
              </a:rPr>
              <a:t>FERMiO</a:t>
            </a:r>
            <a:endParaRPr lang="en-GB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3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971600" y="1070144"/>
            <a:ext cx="295946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00FF"/>
                </a:solidFill>
              </a:rPr>
              <a:t>Refraction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 smtClean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 smtClean="0"/>
              <a:t>Refraksjon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─ </a:t>
            </a:r>
            <a:r>
              <a:rPr lang="en-US" altLang="en-US" sz="2000" dirty="0" err="1"/>
              <a:t>lysbrytning</a:t>
            </a:r>
            <a:endParaRPr lang="en-US" altLang="en-US" sz="2000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051050" y="5516563"/>
            <a:ext cx="4033838" cy="720725"/>
            <a:chOff x="2051720" y="5517232"/>
            <a:chExt cx="4032448" cy="720080"/>
          </a:xfrm>
        </p:grpSpPr>
        <p:sp>
          <p:nvSpPr>
            <p:cNvPr id="45064" name="TextBox 3"/>
            <p:cNvSpPr txBox="1">
              <a:spLocks noChangeArrowheads="1"/>
            </p:cNvSpPr>
            <p:nvPr/>
          </p:nvSpPr>
          <p:spPr bwMode="auto">
            <a:xfrm>
              <a:off x="2051720" y="5631631"/>
              <a:ext cx="1805513" cy="461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400" dirty="0" err="1" smtClean="0"/>
                <a:t>Snell’s</a:t>
              </a:r>
              <a:r>
                <a:rPr lang="nb-NO" altLang="en-US" sz="2400" dirty="0" smtClean="0"/>
                <a:t> </a:t>
              </a:r>
              <a:r>
                <a:rPr lang="nb-NO" altLang="en-US" sz="2400" dirty="0" err="1" smtClean="0"/>
                <a:t>law</a:t>
              </a:r>
              <a:r>
                <a:rPr lang="nb-NO" altLang="en-US" sz="2400" dirty="0" smtClean="0"/>
                <a:t>: </a:t>
              </a:r>
              <a:endParaRPr lang="nb-NO" altLang="en-US" sz="2400" dirty="0"/>
            </a:p>
          </p:txBody>
        </p:sp>
        <p:sp>
          <p:nvSpPr>
            <p:cNvPr id="45065" name="TextBox 4"/>
            <p:cNvSpPr txBox="1">
              <a:spLocks noChangeArrowheads="1"/>
            </p:cNvSpPr>
            <p:nvPr/>
          </p:nvSpPr>
          <p:spPr bwMode="auto">
            <a:xfrm>
              <a:off x="3923928" y="5517232"/>
              <a:ext cx="936152" cy="399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000" dirty="0" smtClean="0"/>
                <a:t>Sin</a:t>
              </a:r>
              <a:r>
                <a:rPr lang="el-GR" altLang="en-US" sz="2000" dirty="0">
                  <a:sym typeface="Symbol" pitchFamily="18" charset="2"/>
                </a:rPr>
                <a:t> ϕ </a:t>
              </a:r>
              <a:r>
                <a:rPr lang="nb-NO" altLang="en-US" sz="2000" baseline="-25000" dirty="0" smtClean="0"/>
                <a:t>1</a:t>
              </a:r>
              <a:endParaRPr lang="nb-NO" altLang="en-US" sz="2000" baseline="-25000" dirty="0"/>
            </a:p>
          </p:txBody>
        </p:sp>
        <p:sp>
          <p:nvSpPr>
            <p:cNvPr id="45066" name="TextBox 5"/>
            <p:cNvSpPr txBox="1">
              <a:spLocks noChangeArrowheads="1"/>
            </p:cNvSpPr>
            <p:nvPr/>
          </p:nvSpPr>
          <p:spPr bwMode="auto">
            <a:xfrm>
              <a:off x="3923928" y="5837202"/>
              <a:ext cx="936152" cy="399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000" dirty="0" smtClean="0"/>
                <a:t>Sin</a:t>
              </a:r>
              <a:r>
                <a:rPr lang="el-GR" altLang="en-US" sz="2000" dirty="0">
                  <a:sym typeface="Symbol" pitchFamily="18" charset="2"/>
                </a:rPr>
                <a:t> ϕ </a:t>
              </a:r>
              <a:r>
                <a:rPr lang="nb-NO" altLang="en-US" sz="2000" baseline="-25000" dirty="0" smtClean="0"/>
                <a:t>2</a:t>
              </a:r>
              <a:endParaRPr lang="nb-NO" altLang="en-US" sz="2000" baseline="-25000" dirty="0"/>
            </a:p>
          </p:txBody>
        </p:sp>
        <p:sp>
          <p:nvSpPr>
            <p:cNvPr id="45067" name="TextBox 6"/>
            <p:cNvSpPr txBox="1">
              <a:spLocks noChangeArrowheads="1"/>
            </p:cNvSpPr>
            <p:nvPr/>
          </p:nvSpPr>
          <p:spPr bwMode="auto">
            <a:xfrm>
              <a:off x="4939939" y="5517232"/>
              <a:ext cx="4219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000" i="1"/>
                <a:t>n</a:t>
              </a:r>
              <a:r>
                <a:rPr lang="nb-NO" altLang="en-US" sz="2000" baseline="-25000"/>
                <a:t>2</a:t>
              </a:r>
            </a:p>
          </p:txBody>
        </p:sp>
        <p:sp>
          <p:nvSpPr>
            <p:cNvPr id="45068" name="TextBox 7"/>
            <p:cNvSpPr txBox="1">
              <a:spLocks noChangeArrowheads="1"/>
            </p:cNvSpPr>
            <p:nvPr/>
          </p:nvSpPr>
          <p:spPr bwMode="auto">
            <a:xfrm>
              <a:off x="4939939" y="5837202"/>
              <a:ext cx="4219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000" i="1"/>
                <a:t>n</a:t>
              </a:r>
              <a:r>
                <a:rPr lang="nb-NO" altLang="en-US" sz="2000" baseline="-25000"/>
                <a:t>1</a:t>
              </a:r>
            </a:p>
          </p:txBody>
        </p:sp>
        <p:sp>
          <p:nvSpPr>
            <p:cNvPr id="45069" name="TextBox 8"/>
            <p:cNvSpPr txBox="1">
              <a:spLocks noChangeArrowheads="1"/>
            </p:cNvSpPr>
            <p:nvPr/>
          </p:nvSpPr>
          <p:spPr bwMode="auto">
            <a:xfrm>
              <a:off x="5662258" y="5517232"/>
              <a:ext cx="4219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000" i="1"/>
                <a:t>v</a:t>
              </a:r>
              <a:r>
                <a:rPr lang="nb-NO" altLang="en-US" sz="2000" baseline="-25000"/>
                <a:t>1</a:t>
              </a:r>
            </a:p>
          </p:txBody>
        </p:sp>
        <p:sp>
          <p:nvSpPr>
            <p:cNvPr id="45070" name="TextBox 9"/>
            <p:cNvSpPr txBox="1">
              <a:spLocks noChangeArrowheads="1"/>
            </p:cNvSpPr>
            <p:nvPr/>
          </p:nvSpPr>
          <p:spPr bwMode="auto">
            <a:xfrm>
              <a:off x="5662258" y="5837202"/>
              <a:ext cx="4219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000" i="1"/>
                <a:t>v</a:t>
              </a:r>
              <a:r>
                <a:rPr lang="nb-NO" altLang="en-US" sz="2000" baseline="-25000"/>
                <a:t>2</a:t>
              </a:r>
            </a:p>
          </p:txBody>
        </p:sp>
        <p:cxnSp>
          <p:nvCxnSpPr>
            <p:cNvPr id="45071" name="Straight Connector 11"/>
            <p:cNvCxnSpPr>
              <a:cxnSpLocks noChangeShapeType="1"/>
            </p:cNvCxnSpPr>
            <p:nvPr/>
          </p:nvCxnSpPr>
          <p:spPr bwMode="auto">
            <a:xfrm>
              <a:off x="3995936" y="5877272"/>
              <a:ext cx="648072" cy="0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72" name="Straight Connector 12"/>
            <p:cNvCxnSpPr>
              <a:cxnSpLocks noChangeShapeType="1"/>
            </p:cNvCxnSpPr>
            <p:nvPr/>
          </p:nvCxnSpPr>
          <p:spPr bwMode="auto">
            <a:xfrm>
              <a:off x="5004048" y="5877272"/>
              <a:ext cx="360040" cy="0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73" name="Straight Connector 15"/>
            <p:cNvCxnSpPr>
              <a:cxnSpLocks noChangeShapeType="1"/>
            </p:cNvCxnSpPr>
            <p:nvPr/>
          </p:nvCxnSpPr>
          <p:spPr bwMode="auto">
            <a:xfrm>
              <a:off x="5724128" y="5877272"/>
              <a:ext cx="288032" cy="0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74" name="TextBox 17"/>
            <p:cNvSpPr txBox="1">
              <a:spLocks noChangeArrowheads="1"/>
            </p:cNvSpPr>
            <p:nvPr/>
          </p:nvSpPr>
          <p:spPr bwMode="auto">
            <a:xfrm>
              <a:off x="4639846" y="5661248"/>
              <a:ext cx="449007" cy="461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400" dirty="0" smtClean="0"/>
                <a:t> =</a:t>
              </a:r>
              <a:endParaRPr lang="nb-NO" altLang="en-US" sz="2400" dirty="0"/>
            </a:p>
          </p:txBody>
        </p:sp>
        <p:sp>
          <p:nvSpPr>
            <p:cNvPr id="45075" name="TextBox 18"/>
            <p:cNvSpPr txBox="1">
              <a:spLocks noChangeArrowheads="1"/>
            </p:cNvSpPr>
            <p:nvPr/>
          </p:nvSpPr>
          <p:spPr bwMode="auto">
            <a:xfrm>
              <a:off x="5359926" y="5661248"/>
              <a:ext cx="36420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400"/>
                <a:t>=</a:t>
              </a:r>
            </a:p>
          </p:txBody>
        </p:sp>
      </p:grpSp>
      <p:grpSp>
        <p:nvGrpSpPr>
          <p:cNvPr id="45060" name="Group 22"/>
          <p:cNvGrpSpPr>
            <a:grpSpLocks/>
          </p:cNvGrpSpPr>
          <p:nvPr/>
        </p:nvGrpSpPr>
        <p:grpSpPr bwMode="auto">
          <a:xfrm>
            <a:off x="2268538" y="2133600"/>
            <a:ext cx="5013325" cy="2565400"/>
            <a:chOff x="2268538" y="2132856"/>
            <a:chExt cx="5013325" cy="2566144"/>
          </a:xfrm>
        </p:grpSpPr>
        <p:pic>
          <p:nvPicPr>
            <p:cNvPr id="4506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538" y="2492375"/>
              <a:ext cx="5013325" cy="220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2" name="TextBox 20"/>
            <p:cNvSpPr txBox="1">
              <a:spLocks noChangeArrowheads="1"/>
            </p:cNvSpPr>
            <p:nvPr/>
          </p:nvSpPr>
          <p:spPr bwMode="auto">
            <a:xfrm>
              <a:off x="2915816" y="2132856"/>
              <a:ext cx="421910" cy="400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2000" dirty="0" smtClean="0">
                  <a:sym typeface="Symbol" pitchFamily="18" charset="2"/>
                </a:rPr>
                <a:t>ϕ</a:t>
              </a:r>
              <a:r>
                <a:rPr lang="nb-NO" altLang="en-US" sz="2000" baseline="-25000" dirty="0" smtClean="0"/>
                <a:t>1</a:t>
              </a:r>
              <a:endParaRPr lang="nb-NO" altLang="en-US" sz="2000" dirty="0"/>
            </a:p>
          </p:txBody>
        </p:sp>
        <p:sp>
          <p:nvSpPr>
            <p:cNvPr id="45063" name="Rectangle 21"/>
            <p:cNvSpPr>
              <a:spLocks noChangeArrowheads="1"/>
            </p:cNvSpPr>
            <p:nvPr/>
          </p:nvSpPr>
          <p:spPr bwMode="auto">
            <a:xfrm>
              <a:off x="3419872" y="3645024"/>
              <a:ext cx="41229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b-NO" altLang="en-US" sz="2000">
                  <a:sym typeface="Symbol" pitchFamily="18" charset="2"/>
                </a:rPr>
                <a:t></a:t>
              </a:r>
              <a:r>
                <a:rPr lang="nb-NO" altLang="en-US" sz="2000" baseline="-25000"/>
                <a:t>2</a:t>
              </a:r>
              <a:endParaRPr lang="nb-NO" altLang="en-US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2879725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293096"/>
            <a:ext cx="3833193" cy="200343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5364163" y="476250"/>
            <a:ext cx="26773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00FF"/>
                </a:solidFill>
              </a:rPr>
              <a:t>Chromatic </a:t>
            </a:r>
            <a:r>
              <a:rPr lang="en-US" altLang="en-US" sz="2000" b="1" dirty="0" err="1" smtClean="0">
                <a:solidFill>
                  <a:srgbClr val="0000FF"/>
                </a:solidFill>
              </a:rPr>
              <a:t>aberation</a:t>
            </a:r>
            <a:endParaRPr lang="en-US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34822" name="Picture 6" descr="http://upload.wikimedia.org/wikipedia/commons/2/20/Dispersion-curv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08050"/>
            <a:ext cx="3611562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5"/>
          <p:cNvSpPr txBox="1">
            <a:spLocks noChangeArrowheads="1"/>
          </p:cNvSpPr>
          <p:nvPr/>
        </p:nvSpPr>
        <p:spPr bwMode="auto">
          <a:xfrm>
            <a:off x="5292725" y="1557338"/>
            <a:ext cx="26212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00FF"/>
                </a:solidFill>
              </a:rPr>
              <a:t>Spherical </a:t>
            </a:r>
            <a:r>
              <a:rPr lang="en-US" altLang="en-US" sz="2000" b="1" dirty="0" err="1" smtClean="0">
                <a:solidFill>
                  <a:srgbClr val="0000FF"/>
                </a:solidFill>
              </a:rPr>
              <a:t>aberasjon</a:t>
            </a:r>
            <a:endParaRPr lang="en-US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471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96975"/>
            <a:ext cx="31543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19700" y="5949950"/>
            <a:ext cx="3446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+ astigmatisme, koma, fortegning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5"/>
          <p:cNvSpPr txBox="1">
            <a:spLocks noChangeArrowheads="1"/>
          </p:cNvSpPr>
          <p:nvPr/>
        </p:nvSpPr>
        <p:spPr bwMode="auto">
          <a:xfrm>
            <a:off x="4572000" y="404813"/>
            <a:ext cx="16818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 smtClean="0">
                <a:solidFill>
                  <a:srgbClr val="0000FF"/>
                </a:solidFill>
              </a:rPr>
              <a:t>Correcsions</a:t>
            </a:r>
            <a:endParaRPr lang="en-US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125538"/>
            <a:ext cx="345598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76700"/>
            <a:ext cx="38163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8"/>
          <p:cNvSpPr txBox="1">
            <a:spLocks noChangeArrowheads="1"/>
          </p:cNvSpPr>
          <p:nvPr/>
        </p:nvSpPr>
        <p:spPr bwMode="auto">
          <a:xfrm>
            <a:off x="6546850" y="404813"/>
            <a:ext cx="1338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00FF"/>
                </a:solidFill>
              </a:rPr>
              <a:t>Objective</a:t>
            </a:r>
            <a:endParaRPr lang="en-US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41438"/>
            <a:ext cx="335597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Box 6"/>
          <p:cNvSpPr txBox="1">
            <a:spLocks noChangeArrowheads="1"/>
          </p:cNvSpPr>
          <p:nvPr/>
        </p:nvSpPr>
        <p:spPr bwMode="auto">
          <a:xfrm>
            <a:off x="5435600" y="4581525"/>
            <a:ext cx="37240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 err="1"/>
              <a:t>Acromate</a:t>
            </a:r>
            <a:r>
              <a:rPr lang="nb-NO" altLang="en-US" sz="1600" dirty="0"/>
              <a:t>: </a:t>
            </a:r>
            <a:r>
              <a:rPr lang="nb-NO" altLang="en-US" sz="1600" dirty="0" err="1" smtClean="0"/>
              <a:t>Chromatic</a:t>
            </a:r>
            <a:r>
              <a:rPr lang="nb-NO" altLang="en-US" sz="1600" dirty="0" smtClean="0"/>
              <a:t> for red and </a:t>
            </a:r>
            <a:r>
              <a:rPr lang="nb-NO" altLang="en-US" sz="1600" dirty="0" err="1" smtClean="0"/>
              <a:t>blue</a:t>
            </a:r>
            <a:r>
              <a:rPr lang="nb-NO" altLang="en-US" sz="1600" dirty="0" smtClean="0"/>
              <a:t>, </a:t>
            </a:r>
            <a:endParaRPr lang="nb-NO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/>
              <a:t>                  </a:t>
            </a:r>
            <a:r>
              <a:rPr lang="nb-NO" altLang="en-US" sz="1600" dirty="0" err="1" smtClean="0"/>
              <a:t>spherical</a:t>
            </a:r>
            <a:r>
              <a:rPr lang="nb-NO" altLang="en-US" sz="1600" dirty="0" smtClean="0"/>
              <a:t> for green</a:t>
            </a:r>
            <a:endParaRPr lang="nb-NO" altLang="en-US" sz="1600" dirty="0"/>
          </a:p>
        </p:txBody>
      </p:sp>
      <p:sp>
        <p:nvSpPr>
          <p:cNvPr id="48136" name="TextBox 7"/>
          <p:cNvSpPr txBox="1">
            <a:spLocks noChangeArrowheads="1"/>
          </p:cNvSpPr>
          <p:nvPr/>
        </p:nvSpPr>
        <p:spPr bwMode="auto">
          <a:xfrm>
            <a:off x="5435600" y="5229225"/>
            <a:ext cx="2387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/>
              <a:t>Semi-acromate (fluorite)</a:t>
            </a:r>
          </a:p>
        </p:txBody>
      </p:sp>
      <p:sp>
        <p:nvSpPr>
          <p:cNvPr id="48137" name="TextBox 8"/>
          <p:cNvSpPr txBox="1">
            <a:spLocks noChangeArrowheads="1"/>
          </p:cNvSpPr>
          <p:nvPr/>
        </p:nvSpPr>
        <p:spPr bwMode="auto">
          <a:xfrm>
            <a:off x="5435600" y="5732463"/>
            <a:ext cx="37705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 err="1"/>
              <a:t>Apochromate</a:t>
            </a:r>
            <a:r>
              <a:rPr lang="nb-NO" altLang="en-US" sz="1600" dirty="0"/>
              <a:t>: </a:t>
            </a:r>
            <a:r>
              <a:rPr lang="nb-NO" altLang="en-US" sz="1600" dirty="0" err="1" smtClean="0"/>
              <a:t>Chromatic</a:t>
            </a:r>
            <a:r>
              <a:rPr lang="nb-NO" altLang="en-US" sz="1600" dirty="0" smtClean="0"/>
              <a:t> for red,</a:t>
            </a:r>
            <a:endParaRPr lang="nb-NO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/>
              <a:t>                       </a:t>
            </a:r>
            <a:r>
              <a:rPr lang="nb-NO" altLang="en-US" sz="1600" dirty="0" smtClean="0"/>
              <a:t>green, </a:t>
            </a:r>
            <a:r>
              <a:rPr lang="nb-NO" altLang="en-US" sz="1600" dirty="0" err="1" smtClean="0"/>
              <a:t>blue</a:t>
            </a:r>
            <a:r>
              <a:rPr lang="nb-NO" altLang="en-US" sz="1600" dirty="0" smtClean="0"/>
              <a:t> and </a:t>
            </a:r>
            <a:r>
              <a:rPr lang="nb-NO" altLang="en-US" sz="1600" dirty="0" err="1" smtClean="0"/>
              <a:t>dark</a:t>
            </a:r>
            <a:endParaRPr lang="nb-NO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/>
              <a:t>                       </a:t>
            </a:r>
            <a:r>
              <a:rPr lang="nb-NO" altLang="en-US" sz="1600" dirty="0" err="1" smtClean="0"/>
              <a:t>blue</a:t>
            </a:r>
            <a:r>
              <a:rPr lang="nb-NO" altLang="en-US" sz="1600" dirty="0" smtClean="0"/>
              <a:t>, </a:t>
            </a:r>
            <a:r>
              <a:rPr lang="nb-NO" altLang="en-US" sz="1600" dirty="0" err="1" smtClean="0"/>
              <a:t>spherical</a:t>
            </a:r>
            <a:r>
              <a:rPr lang="nb-NO" altLang="en-US" sz="1600" dirty="0" smtClean="0"/>
              <a:t> for green </a:t>
            </a:r>
            <a:endParaRPr lang="nb-NO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600" dirty="0"/>
              <a:t>                       </a:t>
            </a:r>
            <a:r>
              <a:rPr lang="nb-NO" altLang="en-US" sz="1600" dirty="0" smtClean="0"/>
              <a:t>and </a:t>
            </a:r>
            <a:r>
              <a:rPr lang="nb-NO" altLang="en-US" sz="1600" dirty="0" err="1" smtClean="0"/>
              <a:t>blue</a:t>
            </a:r>
            <a:endParaRPr lang="nb-NO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987425"/>
            <a:ext cx="2151062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035425"/>
            <a:ext cx="2632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08050"/>
            <a:ext cx="1997075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692525"/>
            <a:ext cx="2376488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580063" y="3068638"/>
            <a:ext cx="2198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Kondensorsystem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116240" y="5941937"/>
            <a:ext cx="1047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Eyepice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724128" y="6302647"/>
            <a:ext cx="187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Okular  (ocular)</a:t>
            </a:r>
          </a:p>
        </p:txBody>
      </p:sp>
      <p:sp>
        <p:nvSpPr>
          <p:cNvPr id="49161" name="Text Box 11"/>
          <p:cNvSpPr txBox="1">
            <a:spLocks noChangeArrowheads="1"/>
          </p:cNvSpPr>
          <p:nvPr/>
        </p:nvSpPr>
        <p:spPr bwMode="auto">
          <a:xfrm>
            <a:off x="4787900" y="188913"/>
            <a:ext cx="40414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0000FF"/>
                </a:solidFill>
              </a:rPr>
              <a:t>More are needed than just the objective</a:t>
            </a:r>
            <a:endParaRPr lang="en-US" altLang="en-US" sz="1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iffr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00425"/>
            <a:ext cx="3240088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92150"/>
            <a:ext cx="2665413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9"/>
          <p:cNvSpPr txBox="1">
            <a:spLocks noChangeArrowheads="1"/>
          </p:cNvSpPr>
          <p:nvPr/>
        </p:nvSpPr>
        <p:spPr bwMode="auto">
          <a:xfrm>
            <a:off x="4140200" y="260350"/>
            <a:ext cx="38395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b="1" dirty="0" smtClean="0">
                <a:solidFill>
                  <a:srgbClr val="0000FF"/>
                </a:solidFill>
              </a:rPr>
              <a:t>The </a:t>
            </a:r>
            <a:r>
              <a:rPr lang="nb-NO" altLang="en-US" sz="2000" b="1" dirty="0" err="1" smtClean="0">
                <a:solidFill>
                  <a:srgbClr val="0000FF"/>
                </a:solidFill>
              </a:rPr>
              <a:t>limiting</a:t>
            </a:r>
            <a:r>
              <a:rPr lang="nb-NO" altLang="en-US" sz="2000" b="1" dirty="0" smtClean="0">
                <a:solidFill>
                  <a:srgbClr val="0000FF"/>
                </a:solidFill>
              </a:rPr>
              <a:t> </a:t>
            </a:r>
            <a:r>
              <a:rPr lang="nb-NO" altLang="en-US" sz="2000" b="1" dirty="0" err="1" smtClean="0">
                <a:solidFill>
                  <a:srgbClr val="0000FF"/>
                </a:solidFill>
              </a:rPr>
              <a:t>factor</a:t>
            </a:r>
            <a:r>
              <a:rPr lang="nb-NO" altLang="en-US" sz="2000" b="1" dirty="0" smtClean="0">
                <a:solidFill>
                  <a:srgbClr val="0000FF"/>
                </a:solidFill>
              </a:rPr>
              <a:t>: </a:t>
            </a:r>
            <a:r>
              <a:rPr lang="nb-NO" altLang="en-US" sz="2000" b="1" dirty="0" err="1" smtClean="0">
                <a:solidFill>
                  <a:srgbClr val="0000FF"/>
                </a:solidFill>
              </a:rPr>
              <a:t>Diffraction</a:t>
            </a:r>
            <a:endParaRPr lang="en-US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10" name="Picture 9" descr="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52513"/>
            <a:ext cx="1951038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781300"/>
            <a:ext cx="2376487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938588" y="6135688"/>
            <a:ext cx="2289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 = 0,61</a:t>
            </a:r>
            <a:r>
              <a:rPr lang="en-US" altLang="en-US" sz="2400" b="1">
                <a:latin typeface="Symbol" pitchFamily="18" charset="2"/>
              </a:rPr>
              <a:t>l</a:t>
            </a:r>
            <a:r>
              <a:rPr lang="en-US" altLang="en-US" sz="2400" b="1"/>
              <a:t>/NA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468313" y="6165850"/>
            <a:ext cx="3384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b="1" dirty="0" smtClean="0">
                <a:solidFill>
                  <a:srgbClr val="0000FF"/>
                </a:solidFill>
              </a:rPr>
              <a:t>Resolution (Oppløsning)</a:t>
            </a:r>
            <a:endParaRPr lang="en-US" altLang="en-US" sz="2000" b="1" dirty="0">
              <a:solidFill>
                <a:srgbClr val="0000FF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413500" y="6165850"/>
            <a:ext cx="2479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Rayleigh criterion</a:t>
            </a:r>
            <a:r>
              <a:rPr lang="en-US" altLang="en-US" sz="2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resolutionfig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90266"/>
            <a:ext cx="3600450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62336"/>
            <a:ext cx="35417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2122895" y="836712"/>
            <a:ext cx="61867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/>
              <a:t>Abbe</a:t>
            </a:r>
            <a:r>
              <a:rPr lang="nb-NO" altLang="en-US" sz="2000" dirty="0"/>
              <a:t>: </a:t>
            </a:r>
            <a:r>
              <a:rPr lang="nb-NO" altLang="en-US" sz="2000" dirty="0" smtClean="0"/>
              <a:t>”A </a:t>
            </a:r>
            <a:r>
              <a:rPr lang="nb-NO" altLang="en-US" sz="2000" dirty="0" err="1" smtClean="0"/>
              <a:t>microscope</a:t>
            </a:r>
            <a:r>
              <a:rPr lang="nb-NO" altLang="en-US" sz="2000" dirty="0" smtClean="0"/>
              <a:t> image is </a:t>
            </a:r>
            <a:r>
              <a:rPr lang="nb-NO" altLang="en-US" sz="2000" dirty="0" err="1" smtClean="0"/>
              <a:t>the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interferense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effect</a:t>
            </a:r>
            <a:r>
              <a:rPr lang="nb-NO" altLang="en-US" sz="2000" dirty="0" smtClean="0"/>
              <a:t> </a:t>
            </a:r>
            <a:endParaRPr lang="nb-NO" altLang="en-US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 smtClean="0"/>
              <a:t>of</a:t>
            </a:r>
            <a:r>
              <a:rPr lang="nb-NO" altLang="en-US" sz="2000" dirty="0" smtClean="0"/>
              <a:t> </a:t>
            </a:r>
            <a:r>
              <a:rPr lang="nb-NO" altLang="en-US" sz="2000" dirty="0" smtClean="0"/>
              <a:t>a </a:t>
            </a:r>
            <a:r>
              <a:rPr lang="nb-NO" altLang="en-US" sz="2000" dirty="0" err="1" smtClean="0"/>
              <a:t>diffraction</a:t>
            </a:r>
            <a:r>
              <a:rPr lang="nb-NO" altLang="en-US" sz="2000" dirty="0" smtClean="0"/>
              <a:t> </a:t>
            </a:r>
            <a:r>
              <a:rPr lang="nb-NO" altLang="en-US" sz="2000" dirty="0" err="1" smtClean="0"/>
              <a:t>phenomena</a:t>
            </a:r>
            <a:r>
              <a:rPr lang="nb-NO" altLang="en-US" sz="2000" dirty="0" smtClean="0"/>
              <a:t>”</a:t>
            </a:r>
            <a:endParaRPr lang="nb-NO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7"/>
          <p:cNvGrpSpPr>
            <a:grpSpLocks/>
          </p:cNvGrpSpPr>
          <p:nvPr/>
        </p:nvGrpSpPr>
        <p:grpSpPr bwMode="auto">
          <a:xfrm>
            <a:off x="971550" y="1412875"/>
            <a:ext cx="3862388" cy="1871663"/>
            <a:chOff x="971550" y="1412875"/>
            <a:chExt cx="3862388" cy="1872109"/>
          </a:xfrm>
        </p:grpSpPr>
        <p:pic>
          <p:nvPicPr>
            <p:cNvPr id="52230" name="Picture 6" descr="asd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50" y="1412875"/>
              <a:ext cx="3862388" cy="185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1" name="Rectangle 4"/>
            <p:cNvSpPr>
              <a:spLocks noChangeArrowheads="1"/>
            </p:cNvSpPr>
            <p:nvPr/>
          </p:nvSpPr>
          <p:spPr bwMode="auto">
            <a:xfrm>
              <a:off x="2411760" y="3068960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b-NO" altLang="en-US" sz="2000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76600" y="3644900"/>
            <a:ext cx="4805363" cy="1876425"/>
            <a:chOff x="3276600" y="3644900"/>
            <a:chExt cx="4805363" cy="1876425"/>
          </a:xfrm>
        </p:grpSpPr>
        <p:pic>
          <p:nvPicPr>
            <p:cNvPr id="52228" name="Picture 5" descr="linegrat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644900"/>
              <a:ext cx="4805363" cy="187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29" name="Rectangle 5"/>
            <p:cNvSpPr>
              <a:spLocks noChangeArrowheads="1"/>
            </p:cNvSpPr>
            <p:nvPr/>
          </p:nvSpPr>
          <p:spPr bwMode="auto">
            <a:xfrm>
              <a:off x="5148064" y="5301208"/>
              <a:ext cx="93610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b-NO" altLang="en-US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950913" y="15192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b-NO" altLang="en-US" sz="2000" b="1"/>
          </a:p>
        </p:txBody>
      </p:sp>
      <p:sp>
        <p:nvSpPr>
          <p:cNvPr id="53251" name="Text Box 6"/>
          <p:cNvSpPr txBox="1">
            <a:spLocks noChangeArrowheads="1"/>
          </p:cNvSpPr>
          <p:nvPr/>
        </p:nvSpPr>
        <p:spPr bwMode="auto">
          <a:xfrm>
            <a:off x="4067175" y="404813"/>
            <a:ext cx="31325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00FF"/>
                </a:solidFill>
              </a:rPr>
              <a:t>Numerical aperture </a:t>
            </a:r>
            <a:r>
              <a:rPr lang="en-US" altLang="en-US" sz="2000" b="1" dirty="0">
                <a:solidFill>
                  <a:srgbClr val="0000FF"/>
                </a:solidFill>
              </a:rPr>
              <a:t>(NA)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067175" y="908050"/>
            <a:ext cx="20589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NA = </a:t>
            </a:r>
            <a:r>
              <a:rPr lang="en-US" altLang="en-US" b="1" i="1"/>
              <a:t>n</a:t>
            </a:r>
            <a:r>
              <a:rPr lang="en-US" altLang="en-US" b="1"/>
              <a:t>sin</a:t>
            </a:r>
            <a:r>
              <a:rPr lang="en-US" altLang="en-US" b="1">
                <a:latin typeface="Symbol" pitchFamily="18" charset="2"/>
              </a:rPr>
              <a:t>a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843808" y="4911254"/>
            <a:ext cx="1838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 = </a:t>
            </a:r>
            <a:r>
              <a:rPr lang="en-US" altLang="en-US" sz="2000" b="1"/>
              <a:t>0,61</a:t>
            </a:r>
            <a:r>
              <a:rPr lang="en-US" altLang="en-US" sz="2000" b="1">
                <a:latin typeface="Symbol" pitchFamily="18" charset="2"/>
              </a:rPr>
              <a:t>l</a:t>
            </a:r>
            <a:r>
              <a:rPr lang="en-US" altLang="en-US" sz="2000" b="1"/>
              <a:t>/NA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25538"/>
            <a:ext cx="1719262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57350"/>
            <a:ext cx="477837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116013" y="4767263"/>
            <a:ext cx="16097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b="1" dirty="0" smtClean="0">
                <a:solidFill>
                  <a:srgbClr val="0000FF"/>
                </a:solidFill>
              </a:rPr>
              <a:t>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b="1" dirty="0" smtClean="0">
                <a:solidFill>
                  <a:srgbClr val="0000FF"/>
                </a:solidFill>
              </a:rPr>
              <a:t>Oppløsning</a:t>
            </a:r>
            <a:endParaRPr lang="en-US" altLang="en-US" sz="2000" b="1" dirty="0">
              <a:solidFill>
                <a:srgbClr val="0000FF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48263" y="5229225"/>
            <a:ext cx="3829050" cy="1495425"/>
            <a:chOff x="3276600" y="3644900"/>
            <a:chExt cx="4805363" cy="1876425"/>
          </a:xfrm>
        </p:grpSpPr>
        <p:pic>
          <p:nvPicPr>
            <p:cNvPr id="53258" name="Picture 5" descr="linegrati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644900"/>
              <a:ext cx="4805363" cy="187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9" name="Rectangle 10"/>
            <p:cNvSpPr>
              <a:spLocks noChangeArrowheads="1"/>
            </p:cNvSpPr>
            <p:nvPr/>
          </p:nvSpPr>
          <p:spPr bwMode="auto">
            <a:xfrm>
              <a:off x="5148064" y="5301208"/>
              <a:ext cx="93610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b-NO" altLang="en-US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em-outreach.ucsd.edu/web-course/Sec-III.C.6-D.1/Image3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628775"/>
            <a:ext cx="2592387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75" name="Group 4"/>
          <p:cNvGrpSpPr>
            <a:grpSpLocks/>
          </p:cNvGrpSpPr>
          <p:nvPr/>
        </p:nvGrpSpPr>
        <p:grpSpPr bwMode="auto">
          <a:xfrm>
            <a:off x="5148263" y="5229225"/>
            <a:ext cx="3829050" cy="1495425"/>
            <a:chOff x="3276600" y="3644900"/>
            <a:chExt cx="4805363" cy="1876425"/>
          </a:xfrm>
        </p:grpSpPr>
        <p:pic>
          <p:nvPicPr>
            <p:cNvPr id="54277" name="Picture 5" descr="linegrat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644900"/>
              <a:ext cx="4805363" cy="187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78" name="Rectangle 6"/>
            <p:cNvSpPr>
              <a:spLocks noChangeArrowheads="1"/>
            </p:cNvSpPr>
            <p:nvPr/>
          </p:nvSpPr>
          <p:spPr bwMode="auto">
            <a:xfrm>
              <a:off x="5148064" y="5301208"/>
              <a:ext cx="93610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b-NO" altLang="en-US" sz="2000"/>
            </a:p>
          </p:txBody>
        </p:sp>
      </p:grp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49275"/>
            <a:ext cx="2016125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864" y="1330271"/>
            <a:ext cx="246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Lectures next week: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976434" y="2708920"/>
            <a:ext cx="3619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Scanning electron microscope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976434" y="3364340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SEM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976434" y="4358875"/>
            <a:ext cx="2765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At the Physics building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964791" y="2708920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What?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964792" y="4354396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Where?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964792" y="5479065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Who?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976433" y="5479065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Sarmad</a:t>
            </a:r>
            <a:r>
              <a:rPr lang="en-GB" dirty="0" smtClean="0"/>
              <a:t> Saeed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0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mer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3" y="3789363"/>
            <a:ext cx="332422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12"/>
          <p:cNvSpPr txBox="1">
            <a:spLocks noChangeArrowheads="1"/>
          </p:cNvSpPr>
          <p:nvPr/>
        </p:nvSpPr>
        <p:spPr bwMode="auto">
          <a:xfrm>
            <a:off x="971550" y="4365625"/>
            <a:ext cx="33329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dirty="0" err="1" smtClean="0">
                <a:solidFill>
                  <a:srgbClr val="0070C0"/>
                </a:solidFill>
              </a:rPr>
              <a:t>Objectives</a:t>
            </a:r>
            <a:r>
              <a:rPr lang="nb-NO" altLang="en-US" sz="2000" dirty="0" smtClean="0">
                <a:solidFill>
                  <a:srgbClr val="0070C0"/>
                </a:solidFill>
              </a:rPr>
              <a:t> for </a:t>
            </a:r>
            <a:r>
              <a:rPr lang="nb-NO" altLang="en-US" sz="2000" dirty="0" err="1" smtClean="0">
                <a:solidFill>
                  <a:srgbClr val="0070C0"/>
                </a:solidFill>
              </a:rPr>
              <a:t>oil</a:t>
            </a:r>
            <a:r>
              <a:rPr lang="nb-NO" altLang="en-US" sz="2000" dirty="0" smtClean="0">
                <a:solidFill>
                  <a:srgbClr val="0070C0"/>
                </a:solidFill>
              </a:rPr>
              <a:t> </a:t>
            </a:r>
            <a:r>
              <a:rPr lang="nb-NO" altLang="en-US" sz="2000" dirty="0" err="1" smtClean="0">
                <a:solidFill>
                  <a:srgbClr val="0070C0"/>
                </a:solidFill>
              </a:rPr>
              <a:t>immersion</a:t>
            </a:r>
            <a:endParaRPr lang="en-US" altLang="en-US" sz="2000" dirty="0">
              <a:solidFill>
                <a:srgbClr val="0070C0"/>
              </a:solidFill>
            </a:endParaRP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765175"/>
            <a:ext cx="477837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ic Betz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15" y="1117193"/>
            <a:ext cx="2138420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42055" y="4371607"/>
            <a:ext cx="1579278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b="1" dirty="0"/>
              <a:t>Eric </a:t>
            </a:r>
            <a:r>
              <a:rPr lang="en-GB" b="1" dirty="0" err="1"/>
              <a:t>Betzig</a:t>
            </a:r>
            <a:r>
              <a:rPr lang="en-GB" dirty="0"/>
              <a:t> </a:t>
            </a:r>
          </a:p>
        </p:txBody>
      </p:sp>
      <p:pic>
        <p:nvPicPr>
          <p:cNvPr id="4" name="Picture 3" descr="Stefan W. H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961" y="1117193"/>
            <a:ext cx="2138420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11991" y="4371607"/>
            <a:ext cx="1877694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b="1" dirty="0"/>
              <a:t>Stefan W. Hell</a:t>
            </a:r>
            <a:endParaRPr lang="en-GB" dirty="0"/>
          </a:p>
        </p:txBody>
      </p:sp>
      <p:pic>
        <p:nvPicPr>
          <p:cNvPr id="6" name="Picture 5" descr="William E. Moer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1117193"/>
            <a:ext cx="2138420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281773" y="4371607"/>
            <a:ext cx="2471510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b="1" dirty="0"/>
              <a:t>William E. </a:t>
            </a:r>
            <a:r>
              <a:rPr lang="en-GB" b="1" dirty="0" err="1"/>
              <a:t>Moerner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90717" y="5221649"/>
            <a:ext cx="8267320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dirty="0"/>
              <a:t>The Royal Swedish Academy of Sciences has decided </a:t>
            </a:r>
            <a:r>
              <a:rPr lang="en-GB" dirty="0" err="1"/>
              <a:t>toawardErik</a:t>
            </a:r>
            <a:r>
              <a:rPr lang="en-GB" dirty="0"/>
              <a:t> </a:t>
            </a:r>
            <a:r>
              <a:rPr lang="en-GB" dirty="0" err="1"/>
              <a:t>Betzig</a:t>
            </a:r>
            <a:r>
              <a:rPr lang="en-GB" dirty="0"/>
              <a:t>, </a:t>
            </a:r>
            <a:r>
              <a:rPr lang="en-GB" dirty="0" err="1"/>
              <a:t>StefanW.Hell</a:t>
            </a:r>
            <a:r>
              <a:rPr lang="en-GB" dirty="0"/>
              <a:t> and W. </a:t>
            </a:r>
            <a:r>
              <a:rPr lang="en-GB" dirty="0" err="1"/>
              <a:t>E.Moernerthe</a:t>
            </a:r>
            <a:r>
              <a:rPr lang="en-GB" dirty="0"/>
              <a:t> Nobel Prize in Chemistry 2014 for the development of super-resolution fluorescence microscopy.</a:t>
            </a:r>
          </a:p>
        </p:txBody>
      </p:sp>
    </p:spTree>
    <p:extLst>
      <p:ext uri="{BB962C8B-B14F-4D97-AF65-F5344CB8AC3E}">
        <p14:creationId xmlns:p14="http://schemas.microsoft.com/office/powerpoint/2010/main" val="350786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zeiss-campus.magnet.fsu.edu/articles/probes/images/fpintrofigure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13613"/>
            <a:ext cx="3600400" cy="382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231" y="672427"/>
            <a:ext cx="3348994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b="1" dirty="0" smtClean="0">
                <a:solidFill>
                  <a:srgbClr val="0000FF"/>
                </a:solidFill>
              </a:rPr>
              <a:t>Fluorescence microscopy</a:t>
            </a:r>
            <a:endParaRPr lang="en-GB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http://www.olympusfluoview.com/theory/images/confocalintrofigur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267" y="4869160"/>
            <a:ext cx="500455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18168" y="4325034"/>
            <a:ext cx="2792752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b="1" dirty="0" smtClean="0">
                <a:solidFill>
                  <a:srgbClr val="0000FF"/>
                </a:solidFill>
              </a:rPr>
              <a:t>Confocal microscopy</a:t>
            </a:r>
            <a:endParaRPr lang="en-GB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2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79463"/>
            <a:ext cx="5184775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581525"/>
            <a:ext cx="360045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311650"/>
            <a:ext cx="3455988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irefringencefig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1365250"/>
            <a:ext cx="287972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alcd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2373313"/>
            <a:ext cx="223202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birefringencefigur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4605338"/>
            <a:ext cx="417036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35075"/>
            <a:ext cx="14033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9"/>
          <p:cNvSpPr txBox="1">
            <a:spLocks noChangeArrowheads="1"/>
          </p:cNvSpPr>
          <p:nvPr/>
        </p:nvSpPr>
        <p:spPr bwMode="auto">
          <a:xfrm>
            <a:off x="3779838" y="333375"/>
            <a:ext cx="219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 b="1">
                <a:solidFill>
                  <a:srgbClr val="0000FF"/>
                </a:solidFill>
              </a:rPr>
              <a:t>Optical anisotropy</a:t>
            </a:r>
            <a:endParaRPr lang="en-US" altLang="en-US" sz="2000" b="1">
              <a:solidFill>
                <a:srgbClr val="0000FF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62225" y="1581150"/>
            <a:ext cx="882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/>
              <a:t>Calcite</a:t>
            </a:r>
            <a:endParaRPr lang="en-U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165576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716338"/>
            <a:ext cx="32004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8"/>
          <p:cNvSpPr txBox="1">
            <a:spLocks noChangeArrowheads="1"/>
          </p:cNvSpPr>
          <p:nvPr/>
        </p:nvSpPr>
        <p:spPr bwMode="auto">
          <a:xfrm>
            <a:off x="3276600" y="908050"/>
            <a:ext cx="492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>
                <a:solidFill>
                  <a:srgbClr val="0000FF"/>
                </a:solidFill>
              </a:rPr>
              <a:t>Optically active crystals in the microscope</a:t>
            </a:r>
            <a:endParaRPr lang="en-US" altLang="en-US" sz="2000">
              <a:solidFill>
                <a:srgbClr val="0000FF"/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273300"/>
            <a:ext cx="338455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3960812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rystaljavafig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860800"/>
            <a:ext cx="417512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8"/>
          <p:cNvSpPr txBox="1">
            <a:spLocks noChangeArrowheads="1"/>
          </p:cNvSpPr>
          <p:nvPr/>
        </p:nvSpPr>
        <p:spPr bwMode="auto">
          <a:xfrm>
            <a:off x="3276600" y="620713"/>
            <a:ext cx="492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2000">
                <a:solidFill>
                  <a:srgbClr val="0000FF"/>
                </a:solidFill>
              </a:rPr>
              <a:t>Optically active crystals in the microscope</a:t>
            </a:r>
            <a:endParaRPr lang="en-US" altLang="en-US" sz="20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900113" y="1844675"/>
            <a:ext cx="665579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200" dirty="0" err="1"/>
              <a:t>Remember</a:t>
            </a:r>
            <a:r>
              <a:rPr lang="nb-NO" altLang="en-US" sz="1200" dirty="0"/>
              <a:t> </a:t>
            </a:r>
            <a:r>
              <a:rPr lang="nb-NO" altLang="en-US" sz="1200" dirty="0" err="1"/>
              <a:t>that</a:t>
            </a:r>
            <a:r>
              <a:rPr lang="nb-NO" altLang="en-US" sz="1200" dirty="0"/>
              <a:t> </a:t>
            </a:r>
            <a:r>
              <a:rPr lang="nb-NO" altLang="en-US" sz="1200" dirty="0" err="1"/>
              <a:t>geologists</a:t>
            </a:r>
            <a:r>
              <a:rPr lang="nb-NO" altLang="en-US" sz="1200" dirty="0"/>
              <a:t> </a:t>
            </a:r>
            <a:r>
              <a:rPr lang="nb-NO" altLang="en-US" sz="1200" dirty="0" err="1"/>
              <a:t>often</a:t>
            </a:r>
            <a:r>
              <a:rPr lang="nb-NO" altLang="en-US" sz="1200" dirty="0"/>
              <a:t> </a:t>
            </a:r>
            <a:r>
              <a:rPr lang="nb-NO" altLang="en-US" sz="1200" dirty="0" err="1"/>
              <a:t>call</a:t>
            </a:r>
            <a:r>
              <a:rPr lang="nb-NO" altLang="en-US" sz="1200" dirty="0"/>
              <a:t> </a:t>
            </a:r>
            <a:r>
              <a:rPr lang="nb-NO" altLang="en-US" sz="1200" dirty="0" err="1"/>
              <a:t>their</a:t>
            </a:r>
            <a:r>
              <a:rPr lang="nb-NO" altLang="en-US" sz="1200" dirty="0"/>
              <a:t> book </a:t>
            </a:r>
            <a:r>
              <a:rPr lang="nb-NO" altLang="en-US" sz="1200" dirty="0" err="1"/>
              <a:t>on</a:t>
            </a:r>
            <a:r>
              <a:rPr lang="nb-NO" altLang="en-US" sz="1200" dirty="0"/>
              <a:t> </a:t>
            </a:r>
            <a:r>
              <a:rPr lang="nb-NO" altLang="en-US" sz="1200" dirty="0" err="1"/>
              <a:t>microscopy</a:t>
            </a:r>
            <a:r>
              <a:rPr lang="nb-NO" altLang="en-US" sz="1200" dirty="0"/>
              <a:t> </a:t>
            </a:r>
            <a:r>
              <a:rPr lang="nb-NO" altLang="en-US" sz="1200" dirty="0" err="1"/>
              <a:t>on</a:t>
            </a:r>
            <a:r>
              <a:rPr lang="nb-NO" altLang="en-US" sz="1200" dirty="0"/>
              <a:t> </a:t>
            </a:r>
            <a:r>
              <a:rPr lang="nb-NO" altLang="en-US" sz="1200" dirty="0" err="1"/>
              <a:t>thin</a:t>
            </a:r>
            <a:r>
              <a:rPr lang="nb-NO" altLang="en-US" sz="1200" dirty="0"/>
              <a:t> </a:t>
            </a:r>
            <a:r>
              <a:rPr lang="nb-NO" altLang="en-US" sz="1200" dirty="0" err="1"/>
              <a:t>sections</a:t>
            </a:r>
            <a:r>
              <a:rPr lang="nb-NO" altLang="en-US" sz="1200" dirty="0"/>
              <a:t> 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200" dirty="0" err="1"/>
              <a:t>optical</a:t>
            </a:r>
            <a:r>
              <a:rPr lang="nb-NO" altLang="en-US" sz="1200" dirty="0"/>
              <a:t> </a:t>
            </a:r>
            <a:r>
              <a:rPr lang="nb-NO" altLang="en-US" sz="1200" dirty="0" err="1"/>
              <a:t>crystallography</a:t>
            </a:r>
            <a:r>
              <a:rPr lang="nb-NO" altLang="en-US" sz="1200" dirty="0"/>
              <a:t>, and </a:t>
            </a:r>
            <a:r>
              <a:rPr lang="nb-NO" altLang="en-US" sz="1200" dirty="0" err="1"/>
              <a:t>microscopy</a:t>
            </a:r>
            <a:r>
              <a:rPr lang="nb-NO" altLang="en-US" sz="1200" dirty="0"/>
              <a:t> </a:t>
            </a:r>
            <a:r>
              <a:rPr lang="nb-NO" altLang="en-US" sz="1200" dirty="0" err="1"/>
              <a:t>with</a:t>
            </a:r>
            <a:r>
              <a:rPr lang="nb-NO" altLang="en-US" sz="1200" dirty="0"/>
              <a:t> </a:t>
            </a:r>
            <a:r>
              <a:rPr lang="nb-NO" altLang="en-US" sz="1200" dirty="0" err="1"/>
              <a:t>reflected</a:t>
            </a:r>
            <a:r>
              <a:rPr lang="nb-NO" altLang="en-US" sz="1200" dirty="0"/>
              <a:t> </a:t>
            </a:r>
            <a:r>
              <a:rPr lang="nb-NO" altLang="en-US" sz="1200" dirty="0" err="1"/>
              <a:t>light</a:t>
            </a:r>
            <a:r>
              <a:rPr lang="nb-NO" altLang="en-US" sz="1200" dirty="0"/>
              <a:t> is ore </a:t>
            </a:r>
            <a:r>
              <a:rPr lang="nb-NO" altLang="en-US" sz="1200" dirty="0" err="1"/>
              <a:t>microscopy</a:t>
            </a:r>
            <a:r>
              <a:rPr lang="nb-NO" altLang="en-US" sz="1200" dirty="0"/>
              <a:t> (malmmikroskopi).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b-NO" altLang="en-US" sz="1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200" dirty="0" err="1"/>
              <a:t>Some</a:t>
            </a:r>
            <a:r>
              <a:rPr lang="nb-NO" altLang="en-US" sz="1200" dirty="0"/>
              <a:t> web </a:t>
            </a:r>
            <a:r>
              <a:rPr lang="nb-NO" altLang="en-US" sz="1200" dirty="0" err="1"/>
              <a:t>sites</a:t>
            </a:r>
            <a:r>
              <a:rPr lang="nb-NO" altLang="en-US" sz="1200" dirty="0"/>
              <a:t>:</a:t>
            </a:r>
            <a:endParaRPr lang="nb-NO" altLang="en-US" sz="1200" dirty="0">
              <a:hlinkClick r:id="rId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200" dirty="0">
                <a:hlinkClick r:id="rId2"/>
              </a:rPr>
              <a:t>http://www.olympusmicro.com/primer</a:t>
            </a:r>
            <a:r>
              <a:rPr lang="nb-NO" altLang="en-US" sz="1200" dirty="0" smtClean="0">
                <a:hlinkClick r:id="rId2"/>
              </a:rPr>
              <a:t>/</a:t>
            </a:r>
            <a:r>
              <a:rPr lang="nb-NO" altLang="en-US" sz="1200" dirty="0" smtClean="0"/>
              <a:t>   Not </a:t>
            </a:r>
            <a:r>
              <a:rPr lang="nb-NO" altLang="en-US" sz="1200" dirty="0" err="1" smtClean="0"/>
              <a:t>there</a:t>
            </a:r>
            <a:r>
              <a:rPr lang="nb-NO" altLang="en-US" sz="1200" dirty="0" smtClean="0"/>
              <a:t> </a:t>
            </a:r>
            <a:r>
              <a:rPr lang="nb-NO" altLang="en-US" sz="1200" dirty="0" smtClean="0">
                <a:sym typeface="Wingdings" panose="05000000000000000000" pitchFamily="2" charset="2"/>
              </a:rPr>
              <a:t></a:t>
            </a:r>
            <a:endParaRPr lang="nb-NO" altLang="en-US" sz="1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200" dirty="0">
                <a:hlinkClick r:id="rId3"/>
              </a:rPr>
              <a:t>http://www.microscopyu.com/</a:t>
            </a:r>
            <a:endParaRPr lang="nb-NO" altLang="en-US" sz="1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200" dirty="0">
                <a:hlinkClick r:id="rId4"/>
              </a:rPr>
              <a:t>http://www.micro.magnet.fsu.edu</a:t>
            </a:r>
            <a:r>
              <a:rPr lang="nb-NO" altLang="en-US" sz="1200" dirty="0" smtClean="0">
                <a:hlinkClick r:id="rId4"/>
              </a:rPr>
              <a:t>/</a:t>
            </a:r>
            <a:r>
              <a:rPr lang="nb-NO" altLang="en-US" sz="1200" dirty="0" smtClean="0"/>
              <a:t>  Not </a:t>
            </a:r>
            <a:r>
              <a:rPr lang="nb-NO" altLang="en-US" sz="1200" dirty="0" err="1" smtClean="0"/>
              <a:t>there</a:t>
            </a:r>
            <a:r>
              <a:rPr lang="nb-NO" altLang="en-US" sz="1200" dirty="0" smtClean="0"/>
              <a:t> </a:t>
            </a:r>
            <a:r>
              <a:rPr lang="nb-NO" altLang="en-US" sz="1200" dirty="0" smtClean="0">
                <a:sym typeface="Wingdings" panose="05000000000000000000" pitchFamily="2" charset="2"/>
              </a:rPr>
              <a:t></a:t>
            </a:r>
            <a:endParaRPr lang="nb-NO" altLang="en-US" sz="1200" dirty="0">
              <a:hlinkClick r:id="rId5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en-US" sz="1200" dirty="0">
                <a:hlinkClick r:id="rId5"/>
              </a:rPr>
              <a:t>http://</a:t>
            </a:r>
            <a:r>
              <a:rPr lang="nb-NO" altLang="en-US" sz="1200" dirty="0" smtClean="0">
                <a:hlinkClick r:id="rId5"/>
              </a:rPr>
              <a:t>www.micro.magnet.fsu.edu/primer/pdfs/basicsandbeyond.pdf</a:t>
            </a:r>
            <a:r>
              <a:rPr lang="nb-NO" altLang="en-US" sz="1200" dirty="0" smtClean="0"/>
              <a:t>  Not </a:t>
            </a:r>
            <a:r>
              <a:rPr lang="nb-NO" altLang="en-US" sz="1200" dirty="0" err="1" smtClean="0"/>
              <a:t>there</a:t>
            </a:r>
            <a:r>
              <a:rPr lang="nb-NO" altLang="en-US" sz="1200" dirty="0" smtClean="0"/>
              <a:t> </a:t>
            </a:r>
            <a:r>
              <a:rPr lang="nb-NO" altLang="en-US" sz="1200" dirty="0" smtClean="0">
                <a:sym typeface="Wingdings" panose="05000000000000000000" pitchFamily="2" charset="2"/>
              </a:rPr>
              <a:t></a:t>
            </a:r>
            <a:endParaRPr lang="nb-NO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media.wiley.com/product_data/coverImage300/37/35273346/3527334637.jpg">
            <a:hlinkClick r:id="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99" y="1700808"/>
            <a:ext cx="2323366" cy="333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1700808"/>
            <a:ext cx="4072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Today chapter 1: Light Microscopy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090459" y="2852936"/>
            <a:ext cx="4426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The </a:t>
            </a:r>
            <a:r>
              <a:rPr lang="nb-NO" sz="1600" dirty="0" err="1" smtClean="0"/>
              <a:t>following</a:t>
            </a:r>
            <a:r>
              <a:rPr lang="nb-NO" sz="1600" dirty="0" smtClean="0"/>
              <a:t> parts </a:t>
            </a:r>
            <a:r>
              <a:rPr lang="nb-NO" sz="1600" dirty="0" err="1" smtClean="0"/>
              <a:t>can</a:t>
            </a:r>
            <a:r>
              <a:rPr lang="nb-NO" sz="1600" dirty="0" smtClean="0"/>
              <a:t> be </a:t>
            </a:r>
            <a:r>
              <a:rPr lang="nb-NO" sz="1600" dirty="0" err="1" smtClean="0"/>
              <a:t>considered</a:t>
            </a:r>
            <a:r>
              <a:rPr lang="nb-NO" sz="1600" dirty="0" smtClean="0"/>
              <a:t> </a:t>
            </a:r>
            <a:r>
              <a:rPr lang="nb-NO" sz="1600" dirty="0" err="1" smtClean="0"/>
              <a:t>cursory</a:t>
            </a:r>
            <a:r>
              <a:rPr lang="nb-NO" sz="1600" dirty="0" smtClean="0"/>
              <a:t>:</a:t>
            </a:r>
          </a:p>
          <a:p>
            <a:endParaRPr lang="en-GB" sz="1600" dirty="0"/>
          </a:p>
          <a:p>
            <a:pPr lvl="0"/>
            <a:r>
              <a:rPr lang="nb-NO" sz="1600" dirty="0" smtClean="0"/>
              <a:t>1.3</a:t>
            </a:r>
            <a:r>
              <a:rPr lang="nb-NO" sz="1600" dirty="0"/>
              <a:t>, 1.4.2, 1.4.4, </a:t>
            </a:r>
            <a:r>
              <a:rPr lang="nb-NO" sz="1600" dirty="0" smtClean="0"/>
              <a:t>1.4.5 and 1.5</a:t>
            </a:r>
            <a:endParaRPr lang="en-GB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090459" y="4293096"/>
            <a:ext cx="469070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/>
              <a:t>Cursory</a:t>
            </a:r>
            <a:r>
              <a:rPr lang="en-GB" sz="1400" dirty="0" smtClean="0"/>
              <a:t>: </a:t>
            </a:r>
            <a:r>
              <a:rPr lang="en-GB" sz="1400" dirty="0"/>
              <a:t>from Latin </a:t>
            </a:r>
            <a:r>
              <a:rPr lang="en-GB" sz="1400" i="1" dirty="0" err="1"/>
              <a:t>cursorius</a:t>
            </a:r>
            <a:r>
              <a:rPr lang="en-GB" sz="1400" dirty="0"/>
              <a:t> ‘of a runner</a:t>
            </a:r>
            <a:r>
              <a:rPr lang="en-GB" sz="1400" dirty="0" smtClean="0"/>
              <a:t>’</a:t>
            </a:r>
            <a:endParaRPr lang="en-GB" sz="900" dirty="0" smtClean="0"/>
          </a:p>
          <a:p>
            <a:r>
              <a:rPr lang="en-GB" sz="900" dirty="0" smtClean="0"/>
              <a:t> </a:t>
            </a:r>
          </a:p>
          <a:p>
            <a:r>
              <a:rPr lang="en-GB" sz="900" dirty="0" smtClean="0"/>
              <a:t> </a:t>
            </a:r>
            <a:r>
              <a:rPr lang="en-GB" sz="1400" dirty="0" smtClean="0"/>
              <a:t>      rapidly </a:t>
            </a:r>
            <a:r>
              <a:rPr lang="en-GB" sz="1400" dirty="0"/>
              <a:t>and often superficially performed or produced</a:t>
            </a:r>
          </a:p>
        </p:txBody>
      </p:sp>
    </p:spTree>
    <p:extLst>
      <p:ext uri="{BB962C8B-B14F-4D97-AF65-F5344CB8AC3E}">
        <p14:creationId xmlns:p14="http://schemas.microsoft.com/office/powerpoint/2010/main" val="96642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412776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Evaluation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2443535"/>
            <a:ext cx="693010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Ved </a:t>
            </a:r>
            <a:r>
              <a:rPr lang="nb-NO" sz="1600" dirty="0"/>
              <a:t>semesterstart skal </a:t>
            </a:r>
            <a:r>
              <a:rPr lang="nb-NO" sz="1600" dirty="0" err="1"/>
              <a:t>emneansvarlig</a:t>
            </a:r>
            <a:r>
              <a:rPr lang="nb-NO" sz="1600" dirty="0"/>
              <a:t> a) gå igjennom forrige gangs </a:t>
            </a:r>
            <a:endParaRPr lang="nb-NO" sz="1600" dirty="0" smtClean="0"/>
          </a:p>
          <a:p>
            <a:r>
              <a:rPr lang="nb-NO" sz="1600" dirty="0" smtClean="0"/>
              <a:t>«</a:t>
            </a:r>
            <a:r>
              <a:rPr lang="nb-NO" sz="1600" dirty="0"/>
              <a:t>konklusjon» av emneevalueringen med studentene på forelesning. </a:t>
            </a:r>
            <a:endParaRPr lang="nb-NO" sz="1600" dirty="0" smtClean="0"/>
          </a:p>
          <a:p>
            <a:r>
              <a:rPr lang="nb-NO" sz="1600" dirty="0" smtClean="0"/>
              <a:t>b</a:t>
            </a:r>
            <a:r>
              <a:rPr lang="nb-NO" sz="1600" dirty="0"/>
              <a:t>) orientere om hvordan emnet skal evalueres (</a:t>
            </a:r>
            <a:r>
              <a:rPr lang="nb-NO" sz="1600" dirty="0" err="1"/>
              <a:t>stud.rep.gruppe</a:t>
            </a:r>
            <a:r>
              <a:rPr lang="nb-NO" sz="1600" dirty="0"/>
              <a:t>, </a:t>
            </a:r>
            <a:endParaRPr lang="nb-NO" sz="1600" dirty="0" smtClean="0"/>
          </a:p>
          <a:p>
            <a:r>
              <a:rPr lang="nb-NO" sz="1600" dirty="0" smtClean="0"/>
              <a:t>midtveisevaluering</a:t>
            </a:r>
            <a:r>
              <a:rPr lang="nb-NO" sz="1600" dirty="0"/>
              <a:t>, </a:t>
            </a:r>
            <a:r>
              <a:rPr lang="nb-NO" sz="1600" dirty="0" err="1"/>
              <a:t>slutteveluering</a:t>
            </a:r>
            <a:r>
              <a:rPr lang="nb-NO" sz="1600" dirty="0"/>
              <a:t> i form av Dialogmøte) b) informere </a:t>
            </a:r>
            <a:endParaRPr lang="nb-NO" sz="1600" dirty="0" smtClean="0"/>
          </a:p>
          <a:p>
            <a:r>
              <a:rPr lang="nb-NO" sz="1600" dirty="0" smtClean="0"/>
              <a:t>studentene </a:t>
            </a:r>
            <a:r>
              <a:rPr lang="nb-NO" sz="1600" dirty="0"/>
              <a:t>om at de bør finne 1-2 studentrepresentanter som skal være </a:t>
            </a:r>
            <a:endParaRPr lang="nb-NO" sz="1600" dirty="0" smtClean="0"/>
          </a:p>
          <a:p>
            <a:r>
              <a:rPr lang="nb-NO" sz="1600" dirty="0" smtClean="0"/>
              <a:t>med </a:t>
            </a:r>
            <a:r>
              <a:rPr lang="nb-NO" sz="1600" dirty="0"/>
              <a:t>på dialogmøtet i slutten av semesteret (dersom de ikke klarer å finne </a:t>
            </a:r>
            <a:endParaRPr lang="nb-NO" sz="1600" dirty="0" smtClean="0"/>
          </a:p>
          <a:p>
            <a:r>
              <a:rPr lang="nb-NO" sz="1600" dirty="0" smtClean="0"/>
              <a:t>noen </a:t>
            </a:r>
            <a:r>
              <a:rPr lang="nb-NO" sz="1600" dirty="0"/>
              <a:t>som vil stille, så vil evalueringen foregå uten studentene).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2250158"/>
            <a:ext cx="372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“</a:t>
            </a:r>
            <a:endParaRPr lang="en-GB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7656166" y="3811687"/>
            <a:ext cx="372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”</a:t>
            </a:r>
            <a:endParaRPr lang="en-GB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5313840" y="5501263"/>
            <a:ext cx="271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Tillitsmann</a:t>
            </a:r>
            <a:r>
              <a:rPr lang="en-GB" dirty="0" smtClean="0"/>
              <a:t>/</a:t>
            </a:r>
            <a:r>
              <a:rPr lang="en-GB" dirty="0" err="1" smtClean="0"/>
              <a:t>tillitskvinne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27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Blyant_u_bakgrun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t="1671" r="1797" b="1425"/>
          <a:stretch>
            <a:fillRect/>
          </a:stretch>
        </p:blipFill>
        <p:spPr bwMode="auto">
          <a:xfrm>
            <a:off x="323850" y="1989138"/>
            <a:ext cx="24479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539750" y="188913"/>
            <a:ext cx="863600" cy="360362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en-US" sz="2000"/>
          </a:p>
        </p:txBody>
      </p:sp>
      <p:pic>
        <p:nvPicPr>
          <p:cNvPr id="15363" name="Picture 2" descr="Blyant_u_bakgrunn_mø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t="1671" r="1797" b="1425"/>
          <a:stretch>
            <a:fillRect/>
          </a:stretch>
        </p:blipFill>
        <p:spPr bwMode="auto">
          <a:xfrm>
            <a:off x="323850" y="1989138"/>
            <a:ext cx="24479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el_lampe_a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76250"/>
            <a:ext cx="191452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8713</TotalTime>
  <Words>810</Words>
  <Application>Microsoft Office PowerPoint</Application>
  <PresentationFormat>On-screen Show (4:3)</PresentationFormat>
  <Paragraphs>247</Paragraphs>
  <Slides>57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Blank Presentation</vt:lpstr>
      <vt:lpstr>Formel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Rayon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Henrik Haugan</dc:creator>
  <cp:lastModifiedBy>Ole Bjørn Karlsen</cp:lastModifiedBy>
  <cp:revision>286</cp:revision>
  <cp:lastPrinted>2015-01-28T12:44:01Z</cp:lastPrinted>
  <dcterms:created xsi:type="dcterms:W3CDTF">2010-08-27T12:54:04Z</dcterms:created>
  <dcterms:modified xsi:type="dcterms:W3CDTF">2016-01-27T08:20:58Z</dcterms:modified>
</cp:coreProperties>
</file>