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585" autoAdjust="0"/>
  </p:normalViewPr>
  <p:slideViewPr>
    <p:cSldViewPr>
      <p:cViewPr>
        <p:scale>
          <a:sx n="91" d="100"/>
          <a:sy n="91" d="100"/>
        </p:scale>
        <p:origin x="-498" y="-7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21A70C4-F62C-4DE7-A7FA-6D799AE29630}" type="datetime1">
              <a:rPr lang="nb-NO" altLang="en-US"/>
              <a:pPr>
                <a:defRPr/>
              </a:pPr>
              <a:t>20.01.2016</a:t>
            </a:fld>
            <a:endParaRPr lang="nb-NO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B529D46-79D2-483B-9414-95B8BD0BB84C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955918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C6AF04D-8173-4F53-A7D0-554F6648889A}" type="datetime1">
              <a:rPr lang="nb-NO" altLang="en-US"/>
              <a:pPr>
                <a:defRPr/>
              </a:pPr>
              <a:t>20.01.2016</a:t>
            </a:fld>
            <a:endParaRPr lang="nb-NO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D59745B-9811-4575-B084-8B43D0FB3314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33873771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HM2_engels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HM3_engels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NHM4_engelsk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NHM5_engelsk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NHM6_engelsk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Fysisk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Fysisk3Eng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Fysisk3EngA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8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9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4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638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99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5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28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2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99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3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nb-NO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3AEBDC-C795-4177-80C0-0DC1CC6EC442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39BE7A0-9736-4D8A-9DED-C2332F872DAB}" type="datetime1">
              <a:rPr lang="nb-NO" altLang="en-US"/>
              <a:pPr>
                <a:defRPr/>
              </a:pPr>
              <a:t>20.01.2016</a:t>
            </a:fld>
            <a:endParaRPr lang="nb-NO" altLang="en-US"/>
          </a:p>
        </p:txBody>
      </p:sp>
      <p:pic>
        <p:nvPicPr>
          <p:cNvPr id="1031" name="Picture 11" descr="MN_FYSISK_A_EN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03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e/e4/Electron-gun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//upload.wikimedia.org/wikipedia/commons/2/2d/JEEP_II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372225" y="6308725"/>
            <a:ext cx="2620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1600" dirty="0"/>
              <a:t>MENA3100,OBK, </a:t>
            </a:r>
            <a:r>
              <a:rPr lang="nb-NO" altLang="en-US" sz="1600" dirty="0" smtClean="0"/>
              <a:t>20.01.16</a:t>
            </a:r>
            <a:endParaRPr lang="nb-NO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3708321"/>
            <a:ext cx="2598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An overview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3708321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An overview ?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3.bp.blogspot.com/-TVGLij53vIE/UEW7eRClAMI/AAAAAAAAA20/rJhJNYmIYqA/s1600/_DSC2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04888"/>
            <a:ext cx="53276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27538" y="5484813"/>
            <a:ext cx="3443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err="1" smtClean="0"/>
              <a:t>Wavelength</a:t>
            </a:r>
            <a:r>
              <a:rPr lang="nb-NO" altLang="en-US" sz="2000" dirty="0" smtClean="0"/>
              <a:t> </a:t>
            </a:r>
            <a:r>
              <a:rPr lang="nb-NO" altLang="en-US" sz="2000" dirty="0"/>
              <a:t>ca. 400−800 </a:t>
            </a:r>
            <a:r>
              <a:rPr lang="nb-NO" altLang="en-US" sz="2000" dirty="0" err="1"/>
              <a:t>nm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41438"/>
            <a:ext cx="5553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22415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03725" y="620713"/>
            <a:ext cx="3078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err="1" smtClean="0"/>
              <a:t>Elektromagnetic</a:t>
            </a:r>
            <a:r>
              <a:rPr lang="nb-NO" altLang="en-US" sz="2000" dirty="0" smtClean="0"/>
              <a:t> </a:t>
            </a:r>
            <a:r>
              <a:rPr lang="nb-NO" altLang="en-US" sz="2000" dirty="0" err="1" smtClean="0"/>
              <a:t>radiation</a:t>
            </a:r>
            <a:endParaRPr lang="en-US" altLang="en-US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32138" y="5908675"/>
            <a:ext cx="2791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smtClean="0"/>
              <a:t>«No» lenses </a:t>
            </a:r>
            <a:r>
              <a:rPr lang="nb-NO" altLang="en-US" sz="2000" dirty="0"/>
              <a:t>for </a:t>
            </a:r>
            <a:r>
              <a:rPr lang="nb-NO" altLang="en-US" sz="2000" dirty="0" err="1" smtClean="0"/>
              <a:t>X-rays</a:t>
            </a:r>
            <a:endParaRPr lang="en-US" altLang="en-US" sz="2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51188" y="5373688"/>
            <a:ext cx="2459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err="1" smtClean="0"/>
              <a:t>X-rays</a:t>
            </a:r>
            <a:r>
              <a:rPr lang="nb-NO" altLang="en-US" sz="2000" dirty="0" smtClean="0"/>
              <a:t>: </a:t>
            </a:r>
            <a:r>
              <a:rPr lang="nb-NO" altLang="en-US" sz="2000" dirty="0"/>
              <a:t>10</a:t>
            </a:r>
            <a:r>
              <a:rPr lang="nb-NO" altLang="en-US" sz="2000" baseline="30000" dirty="0"/>
              <a:t>-3</a:t>
            </a:r>
            <a:r>
              <a:rPr lang="nb-NO" altLang="en-US" sz="2000" dirty="0"/>
              <a:t>−10</a:t>
            </a:r>
            <a:r>
              <a:rPr lang="nb-NO" altLang="en-US" sz="2000" baseline="30000" dirty="0"/>
              <a:t>1</a:t>
            </a:r>
            <a:r>
              <a:rPr lang="nb-NO" altLang="en-US" sz="2000" dirty="0"/>
              <a:t> </a:t>
            </a:r>
            <a:r>
              <a:rPr lang="nb-NO" altLang="en-US" sz="2000" dirty="0" err="1"/>
              <a:t>nm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263650" y="1125538"/>
            <a:ext cx="2555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err="1" smtClean="0">
                <a:solidFill>
                  <a:srgbClr val="0070C0"/>
                </a:solidFill>
              </a:rPr>
              <a:t>Wave-particel</a:t>
            </a:r>
            <a:r>
              <a:rPr lang="nb-NO" altLang="en-US" sz="2000" dirty="0" smtClean="0">
                <a:solidFill>
                  <a:srgbClr val="0070C0"/>
                </a:solidFill>
              </a:rPr>
              <a:t> </a:t>
            </a:r>
            <a:r>
              <a:rPr lang="nb-NO" altLang="en-US" sz="2000" dirty="0" err="1" smtClean="0">
                <a:solidFill>
                  <a:srgbClr val="0070C0"/>
                </a:solidFill>
              </a:rPr>
              <a:t>duality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pic>
        <p:nvPicPr>
          <p:cNvPr id="71682" name="Picture 2" descr="\lambda = \frac{h}{p} = \frac {h}{{m}{v}} \sqrt{1 - \frac{v^2}{c^2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89250"/>
            <a:ext cx="2325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http://upload.wikimedia.org/wikipedia/commons/d/d2/Broglie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33" y="2179638"/>
            <a:ext cx="17764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6383" y="4572000"/>
            <a:ext cx="183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Louis de Broglie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27784" y="5732463"/>
            <a:ext cx="3488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smtClean="0"/>
              <a:t>The </a:t>
            </a:r>
            <a:r>
              <a:rPr lang="nb-NO" altLang="en-US" sz="2000" dirty="0" err="1" smtClean="0"/>
              <a:t>wave</a:t>
            </a:r>
            <a:r>
              <a:rPr lang="nb-NO" altLang="en-US" sz="2000" dirty="0" smtClean="0"/>
              <a:t> nature </a:t>
            </a:r>
            <a:r>
              <a:rPr lang="nb-NO" altLang="en-US" sz="2000" dirty="0" err="1" smtClean="0"/>
              <a:t>of</a:t>
            </a:r>
            <a:r>
              <a:rPr lang="nb-NO" altLang="en-US" sz="2000" dirty="0" smtClean="0"/>
              <a:t> </a:t>
            </a:r>
            <a:r>
              <a:rPr lang="nb-NO" altLang="en-US" sz="2000" dirty="0" err="1" smtClean="0"/>
              <a:t>electrons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22415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 descr="File:Electron-gu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1196975"/>
            <a:ext cx="3652837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4741863"/>
            <a:ext cx="3993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1800" dirty="0" err="1" smtClean="0"/>
              <a:t>Scanning</a:t>
            </a:r>
            <a:r>
              <a:rPr lang="nb-NO" altLang="en-US" sz="1800" dirty="0" smtClean="0"/>
              <a:t> elektron </a:t>
            </a:r>
            <a:r>
              <a:rPr lang="nb-NO" altLang="en-US" sz="1800" dirty="0" err="1" smtClean="0"/>
              <a:t>mikroscope</a:t>
            </a:r>
            <a:r>
              <a:rPr lang="nb-NO" altLang="en-US" sz="1800" dirty="0" smtClean="0"/>
              <a:t> </a:t>
            </a:r>
            <a:r>
              <a:rPr lang="nb-NO" altLang="en-US" sz="1800" dirty="0"/>
              <a:t>(SEM)</a:t>
            </a:r>
            <a:endParaRPr lang="en-US" altLang="en-US" sz="1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5364163"/>
            <a:ext cx="4266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1800" dirty="0" err="1" smtClean="0"/>
              <a:t>Transmision</a:t>
            </a:r>
            <a:r>
              <a:rPr lang="nb-NO" altLang="en-US" sz="1800" dirty="0" smtClean="0"/>
              <a:t> elektron </a:t>
            </a:r>
            <a:r>
              <a:rPr lang="nb-NO" altLang="en-US" sz="1800" dirty="0" err="1" smtClean="0"/>
              <a:t>mikroscope</a:t>
            </a:r>
            <a:r>
              <a:rPr lang="nb-NO" altLang="en-US" sz="1800" dirty="0" smtClean="0"/>
              <a:t> </a:t>
            </a:r>
            <a:r>
              <a:rPr lang="nb-NO" altLang="en-US" sz="1800" dirty="0"/>
              <a:t>(TEM)</a:t>
            </a:r>
            <a:endParaRPr lang="en-US" altLang="en-US" sz="1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8024" y="4724400"/>
            <a:ext cx="11318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/>
              <a:t>2−30 kV</a:t>
            </a:r>
            <a:endParaRPr lang="en-US" altLang="en-US" sz="20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91199" y="5332413"/>
            <a:ext cx="1417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/>
              <a:t>60−300 kV</a:t>
            </a:r>
            <a:endParaRPr lang="en-US" altLang="en-US" sz="20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92863" y="4724400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/>
              <a:t>15 kV → 0,083 nm </a:t>
            </a:r>
            <a:endParaRPr lang="en-US" altLang="en-US" sz="20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32550" y="5332413"/>
            <a:ext cx="216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/>
              <a:t>200 kV → 2,5 pm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989138"/>
            <a:ext cx="4754563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39750" y="985838"/>
            <a:ext cx="40190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rgbClr val="0070C0"/>
                </a:solidFill>
              </a:rPr>
              <a:t>Imaging vs. diffraction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  <p:cxnSp>
        <p:nvCxnSpPr>
          <p:cNvPr id="27651" name="Straight Connector 6"/>
          <p:cNvCxnSpPr>
            <a:cxnSpLocks noChangeShapeType="1"/>
          </p:cNvCxnSpPr>
          <p:nvPr/>
        </p:nvCxnSpPr>
        <p:spPr bwMode="auto">
          <a:xfrm>
            <a:off x="1403350" y="4005263"/>
            <a:ext cx="5400675" cy="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2" name="Straight Connector 7"/>
          <p:cNvCxnSpPr>
            <a:cxnSpLocks noChangeShapeType="1"/>
          </p:cNvCxnSpPr>
          <p:nvPr/>
        </p:nvCxnSpPr>
        <p:spPr bwMode="auto">
          <a:xfrm>
            <a:off x="1416050" y="2924175"/>
            <a:ext cx="2219325" cy="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Straight Connector 8"/>
          <p:cNvCxnSpPr>
            <a:cxnSpLocks noChangeShapeType="1"/>
          </p:cNvCxnSpPr>
          <p:nvPr/>
        </p:nvCxnSpPr>
        <p:spPr bwMode="auto">
          <a:xfrm>
            <a:off x="3635375" y="2924175"/>
            <a:ext cx="3171825" cy="2449513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075238" y="2708275"/>
            <a:ext cx="0" cy="2520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Connector 10"/>
          <p:cNvCxnSpPr>
            <a:cxnSpLocks noChangeShapeType="1"/>
          </p:cNvCxnSpPr>
          <p:nvPr/>
        </p:nvCxnSpPr>
        <p:spPr bwMode="auto">
          <a:xfrm>
            <a:off x="1403350" y="4437063"/>
            <a:ext cx="2232025" cy="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Connector 11"/>
          <p:cNvCxnSpPr>
            <a:cxnSpLocks noChangeShapeType="1"/>
          </p:cNvCxnSpPr>
          <p:nvPr/>
        </p:nvCxnSpPr>
        <p:spPr bwMode="auto">
          <a:xfrm flipV="1">
            <a:off x="3635375" y="3500438"/>
            <a:ext cx="3168650" cy="936625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403350" y="2924175"/>
            <a:ext cx="5403850" cy="2449513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1403350" y="4437063"/>
            <a:ext cx="2254250" cy="1008062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3635375" y="3500438"/>
            <a:ext cx="3168650" cy="1944687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3635375" y="4005263"/>
            <a:ext cx="3168650" cy="107950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 flipV="1">
            <a:off x="1403350" y="4005263"/>
            <a:ext cx="2232025" cy="107950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65"/>
          <p:cNvSpPr txBox="1">
            <a:spLocks noChangeArrowheads="1"/>
          </p:cNvSpPr>
          <p:nvPr/>
        </p:nvSpPr>
        <p:spPr bwMode="auto">
          <a:xfrm>
            <a:off x="5940425" y="5940425"/>
            <a:ext cx="20585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All rays originated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from the same point </a:t>
            </a:r>
            <a:endParaRPr lang="en-GB" altLang="en-US" sz="1600" dirty="0"/>
          </a:p>
        </p:txBody>
      </p:sp>
      <p:sp>
        <p:nvSpPr>
          <p:cNvPr id="19" name="TextBox 66"/>
          <p:cNvSpPr txBox="1">
            <a:spLocks noChangeArrowheads="1"/>
          </p:cNvSpPr>
          <p:nvPr/>
        </p:nvSpPr>
        <p:spPr bwMode="auto">
          <a:xfrm>
            <a:off x="6084888" y="2597150"/>
            <a:ext cx="1595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Image plane</a:t>
            </a:r>
            <a:endParaRPr lang="en-GB" altLang="en-US" sz="2000" dirty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>
            <a:off x="6804025" y="3032125"/>
            <a:ext cx="15875" cy="2881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70"/>
          <p:cNvSpPr txBox="1">
            <a:spLocks noChangeArrowheads="1"/>
          </p:cNvSpPr>
          <p:nvPr/>
        </p:nvSpPr>
        <p:spPr bwMode="auto">
          <a:xfrm>
            <a:off x="4150753" y="1980129"/>
            <a:ext cx="1861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All rays going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the same direction</a:t>
            </a:r>
            <a:endParaRPr lang="en-GB" altLang="en-US" sz="1600" dirty="0"/>
          </a:p>
        </p:txBody>
      </p:sp>
      <p:sp>
        <p:nvSpPr>
          <p:cNvPr id="22" name="TextBox 71"/>
          <p:cNvSpPr txBox="1">
            <a:spLocks noChangeArrowheads="1"/>
          </p:cNvSpPr>
          <p:nvPr/>
        </p:nvSpPr>
        <p:spPr bwMode="auto">
          <a:xfrm>
            <a:off x="4052523" y="5229225"/>
            <a:ext cx="2103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Diffraction plane</a:t>
            </a:r>
            <a:endParaRPr lang="en-GB" altLang="en-US" sz="2000" dirty="0"/>
          </a:p>
        </p:txBody>
      </p: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4256045" y="5589588"/>
            <a:ext cx="1696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Fourier plane</a:t>
            </a:r>
            <a:endParaRPr lang="en-GB" altLang="en-US" sz="2000" dirty="0"/>
          </a:p>
        </p:txBody>
      </p:sp>
      <p:cxnSp>
        <p:nvCxnSpPr>
          <p:cNvPr id="27668" name="Straight Arrow Connector 23"/>
          <p:cNvCxnSpPr>
            <a:cxnSpLocks noChangeShapeType="1"/>
          </p:cNvCxnSpPr>
          <p:nvPr/>
        </p:nvCxnSpPr>
        <p:spPr bwMode="auto">
          <a:xfrm flipV="1">
            <a:off x="1416050" y="2924175"/>
            <a:ext cx="0" cy="1512888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Straight Arrow Connector 27"/>
          <p:cNvCxnSpPr>
            <a:cxnSpLocks noChangeShapeType="1"/>
          </p:cNvCxnSpPr>
          <p:nvPr/>
        </p:nvCxnSpPr>
        <p:spPr bwMode="auto">
          <a:xfrm>
            <a:off x="6807200" y="3500438"/>
            <a:ext cx="0" cy="187325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70" name="Picture 5" descr="Tynn li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73238"/>
            <a:ext cx="9175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va.onlinejudge.org/external/118/p11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92300"/>
            <a:ext cx="46339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5003800" y="1408113"/>
            <a:ext cx="3412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400" dirty="0" err="1" smtClean="0"/>
              <a:t>Diffraction</a:t>
            </a:r>
            <a:r>
              <a:rPr lang="nb-NO" altLang="en-US" sz="2400" dirty="0" smtClean="0"/>
              <a:t> from a </a:t>
            </a:r>
            <a:r>
              <a:rPr lang="nb-NO" altLang="en-US" sz="2400" dirty="0" err="1" smtClean="0"/>
              <a:t>lattice</a:t>
            </a:r>
            <a:endParaRPr lang="en-US" altLang="en-US" sz="2400" dirty="0"/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5003800" y="5661025"/>
            <a:ext cx="3687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err="1" smtClean="0"/>
              <a:t>Often</a:t>
            </a:r>
            <a:r>
              <a:rPr lang="nb-NO" altLang="en-US" sz="2000" dirty="0" smtClean="0"/>
              <a:t> </a:t>
            </a:r>
            <a:r>
              <a:rPr lang="nb-NO" altLang="en-US" sz="2000" dirty="0" err="1" smtClean="0"/>
              <a:t>monochromatic</a:t>
            </a:r>
            <a:r>
              <a:rPr lang="nb-NO" altLang="en-US" sz="2000" dirty="0" smtClean="0"/>
              <a:t> </a:t>
            </a:r>
            <a:r>
              <a:rPr lang="nb-NO" altLang="en-US" sz="2000" dirty="0" err="1" smtClean="0"/>
              <a:t>radiation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68325" y="1196975"/>
            <a:ext cx="1604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b="1" dirty="0" smtClean="0">
                <a:solidFill>
                  <a:srgbClr val="0070C0"/>
                </a:solidFill>
              </a:rPr>
              <a:t>Crystals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CsC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4638"/>
            <a:ext cx="48593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sCl_enhetscel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4638"/>
            <a:ext cx="2387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69966" y="5262563"/>
            <a:ext cx="10983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smtClean="0"/>
              <a:t>Unit </a:t>
            </a:r>
            <a:r>
              <a:rPr lang="nb-NO" altLang="en-US" sz="2000" dirty="0" err="1" smtClean="0"/>
              <a:t>cell</a:t>
            </a:r>
            <a:endParaRPr lang="en-GB" altLang="en-US" sz="2000" dirty="0"/>
          </a:p>
        </p:txBody>
      </p:sp>
      <p:pic>
        <p:nvPicPr>
          <p:cNvPr id="7" name="Picture 8" descr="http://msnucleus.org/membership/html/k-6/rc/minerals/k/images/rckm02quart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3375"/>
            <a:ext cx="29733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148263" y="1484313"/>
            <a:ext cx="1973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err="1" smtClean="0"/>
              <a:t>X-ray</a:t>
            </a:r>
            <a:r>
              <a:rPr lang="nb-NO" altLang="en-US" sz="2000" dirty="0" smtClean="0"/>
              <a:t> </a:t>
            </a:r>
            <a:r>
              <a:rPr lang="nb-NO" altLang="en-US" sz="2000" dirty="0" err="1" smtClean="0"/>
              <a:t>diffraction</a:t>
            </a:r>
            <a:endParaRPr lang="en-US" altLang="en-US" sz="2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98725" y="3357563"/>
            <a:ext cx="2302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smtClean="0"/>
              <a:t>Elektron </a:t>
            </a:r>
            <a:r>
              <a:rPr lang="nb-NO" altLang="en-US" sz="2000" dirty="0" err="1" smtClean="0"/>
              <a:t>diffraction</a:t>
            </a:r>
            <a:endParaRPr lang="en-US" altLang="en-US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48263" y="5491163"/>
            <a:ext cx="2273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err="1" smtClean="0"/>
              <a:t>Neutron</a:t>
            </a:r>
            <a:r>
              <a:rPr lang="nb-NO" altLang="en-US" sz="2000" dirty="0" smtClean="0"/>
              <a:t> </a:t>
            </a:r>
            <a:r>
              <a:rPr lang="nb-NO" altLang="en-US" sz="2000" dirty="0" err="1" smtClean="0"/>
              <a:t>diffraction</a:t>
            </a:r>
            <a:endParaRPr lang="en-US" altLang="en-US" sz="2000" dirty="0"/>
          </a:p>
        </p:txBody>
      </p:sp>
      <p:pic>
        <p:nvPicPr>
          <p:cNvPr id="74755" name="Picture 3" descr="JEM-210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205038"/>
            <a:ext cx="203676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30400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Fil:JEEP II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05350"/>
            <a:ext cx="2736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684213" y="911225"/>
            <a:ext cx="3236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3600" b="1" dirty="0" err="1" smtClean="0">
                <a:solidFill>
                  <a:srgbClr val="0070C0"/>
                </a:solidFill>
              </a:rPr>
              <a:t>Spektroscopy</a:t>
            </a:r>
            <a:endParaRPr lang="en-US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31747" name="Picture 2" descr="http://www.angelo.edu/faculty/kboudrea/molecule_gallery/element078_platinum/flame_sodium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276475"/>
            <a:ext cx="28813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2700338" y="4764088"/>
            <a:ext cx="1055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err="1" smtClean="0"/>
              <a:t>Sodium</a:t>
            </a:r>
            <a:endParaRPr lang="en-US" altLang="en-US" sz="2000" dirty="0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62263"/>
            <a:ext cx="43132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777875" y="908050"/>
            <a:ext cx="2749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70C0"/>
                </a:solidFill>
              </a:rPr>
              <a:t>To examine something</a:t>
            </a:r>
            <a:endParaRPr lang="en-GB" altLang="en-US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2145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We need a probe</a:t>
            </a:r>
            <a:endParaRPr lang="en-GB" altLang="en-US" sz="20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349500"/>
            <a:ext cx="37131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http://www.tunesoman.com/uploads/piano_ke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133600"/>
            <a:ext cx="26289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http://3.bp.blogspot.com/_DVjdvjKhkXE/TNlC2KmDgdI/AAAAAAAAAKA/__wRlHO18JE/s1600/computer_chip_inst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92600"/>
            <a:ext cx="25908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mptek.com/xrf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47625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755650" y="1006475"/>
            <a:ext cx="2961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b="1" dirty="0" err="1" smtClean="0">
                <a:solidFill>
                  <a:srgbClr val="0070C0"/>
                </a:solidFill>
              </a:rPr>
              <a:t>Light</a:t>
            </a:r>
            <a:r>
              <a:rPr lang="nb-NO" altLang="en-US" b="1" dirty="0" smtClean="0">
                <a:solidFill>
                  <a:srgbClr val="0070C0"/>
                </a:solidFill>
              </a:rPr>
              <a:t> as a </a:t>
            </a:r>
            <a:r>
              <a:rPr lang="nb-NO" altLang="en-US" b="1" dirty="0" err="1" smtClean="0">
                <a:solidFill>
                  <a:srgbClr val="0070C0"/>
                </a:solidFill>
              </a:rPr>
              <a:t>probe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pic>
        <p:nvPicPr>
          <p:cNvPr id="15363" name="Picture 2" descr="Skogen i Norge dekker ca 30 prosent av landarealet (Hovedtekstbild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504666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55650" y="889000"/>
            <a:ext cx="1644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b="1" dirty="0" err="1" smtClean="0">
                <a:solidFill>
                  <a:srgbClr val="0070C0"/>
                </a:solidFill>
              </a:rPr>
              <a:t>Detector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pic>
        <p:nvPicPr>
          <p:cNvPr id="67586" name="Picture 2" descr="http://static.aniridi.no/uploads/2011/04/kap8s1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52260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84763"/>
            <a:ext cx="21971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3.bp.blogspot.com/_DVjdvjKhkXE/TNlC2KmDgdI/AAAAAAAAAKA/__wRlHO18JE/s1600/computer_chip_inst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744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08625" y="1408113"/>
            <a:ext cx="851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400" b="1" dirty="0" smtClean="0">
                <a:solidFill>
                  <a:srgbClr val="0070C0"/>
                </a:solidFill>
              </a:rPr>
              <a:t>Aids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68610" name="Picture 2" descr="http://www.eisprungrechner.eu/images/lu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81288"/>
            <a:ext cx="42481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ynn li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1484313"/>
            <a:ext cx="9175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5" name="Straight Connector 3"/>
          <p:cNvCxnSpPr>
            <a:cxnSpLocks noChangeShapeType="1"/>
          </p:cNvCxnSpPr>
          <p:nvPr/>
        </p:nvCxnSpPr>
        <p:spPr bwMode="auto">
          <a:xfrm>
            <a:off x="1719263" y="3716338"/>
            <a:ext cx="5759450" cy="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6" name="Straight Connector 4"/>
          <p:cNvCxnSpPr>
            <a:cxnSpLocks noChangeShapeType="1"/>
          </p:cNvCxnSpPr>
          <p:nvPr/>
        </p:nvCxnSpPr>
        <p:spPr bwMode="auto">
          <a:xfrm>
            <a:off x="1719263" y="2635250"/>
            <a:ext cx="5759450" cy="2592388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Straight Connector 5"/>
          <p:cNvCxnSpPr>
            <a:cxnSpLocks noChangeShapeType="1"/>
          </p:cNvCxnSpPr>
          <p:nvPr/>
        </p:nvCxnSpPr>
        <p:spPr bwMode="auto">
          <a:xfrm>
            <a:off x="1719263" y="2635250"/>
            <a:ext cx="2374900" cy="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Straight Connector 6"/>
          <p:cNvCxnSpPr>
            <a:cxnSpLocks noChangeShapeType="1"/>
          </p:cNvCxnSpPr>
          <p:nvPr/>
        </p:nvCxnSpPr>
        <p:spPr bwMode="auto">
          <a:xfrm>
            <a:off x="4094163" y="2635250"/>
            <a:ext cx="3384550" cy="2592388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5389563" y="3355975"/>
            <a:ext cx="25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/>
              <a:t>f</a:t>
            </a:r>
          </a:p>
        </p:txBody>
      </p:sp>
      <p:cxnSp>
        <p:nvCxnSpPr>
          <p:cNvPr id="18440" name="Straight Connector 8"/>
          <p:cNvCxnSpPr>
            <a:cxnSpLocks noChangeShapeType="1"/>
          </p:cNvCxnSpPr>
          <p:nvPr/>
        </p:nvCxnSpPr>
        <p:spPr bwMode="auto">
          <a:xfrm flipH="1">
            <a:off x="4094163" y="5227638"/>
            <a:ext cx="3384550" cy="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Connector 9"/>
          <p:cNvCxnSpPr>
            <a:cxnSpLocks noChangeShapeType="1"/>
          </p:cNvCxnSpPr>
          <p:nvPr/>
        </p:nvCxnSpPr>
        <p:spPr bwMode="auto">
          <a:xfrm flipH="1" flipV="1">
            <a:off x="1719263" y="2635250"/>
            <a:ext cx="2374900" cy="2592388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2582863" y="3355975"/>
            <a:ext cx="25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/>
              <a:t>f</a:t>
            </a:r>
          </a:p>
        </p:txBody>
      </p:sp>
      <p:cxnSp>
        <p:nvCxnSpPr>
          <p:cNvPr id="18443" name="Straight Connector 11"/>
          <p:cNvCxnSpPr>
            <a:cxnSpLocks noChangeShapeType="1"/>
          </p:cNvCxnSpPr>
          <p:nvPr/>
        </p:nvCxnSpPr>
        <p:spPr bwMode="auto">
          <a:xfrm>
            <a:off x="4167188" y="1195388"/>
            <a:ext cx="3311525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Straight Connector 12"/>
          <p:cNvCxnSpPr>
            <a:cxnSpLocks noChangeShapeType="1"/>
          </p:cNvCxnSpPr>
          <p:nvPr/>
        </p:nvCxnSpPr>
        <p:spPr bwMode="auto">
          <a:xfrm>
            <a:off x="1646238" y="1195388"/>
            <a:ext cx="23749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5" name="TextBox 19"/>
          <p:cNvSpPr txBox="1">
            <a:spLocks noChangeArrowheads="1"/>
          </p:cNvSpPr>
          <p:nvPr/>
        </p:nvSpPr>
        <p:spPr bwMode="auto">
          <a:xfrm>
            <a:off x="2366963" y="692150"/>
            <a:ext cx="1103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i="1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nb-NO" altLang="en-US"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nb-NO" alt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b-NO" alt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5786438" y="692150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i="1">
                <a:latin typeface="Times New Roman" pitchFamily="18" charset="0"/>
                <a:cs typeface="Times New Roman" pitchFamily="18" charset="0"/>
              </a:rPr>
              <a:t>s’</a:t>
            </a:r>
            <a:endParaRPr lang="nb-NO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47" name="Straight Connector 15"/>
          <p:cNvCxnSpPr>
            <a:cxnSpLocks noChangeShapeType="1"/>
          </p:cNvCxnSpPr>
          <p:nvPr/>
        </p:nvCxnSpPr>
        <p:spPr bwMode="auto">
          <a:xfrm>
            <a:off x="2652713" y="1266825"/>
            <a:ext cx="1368425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8" name="TextBox 29"/>
          <p:cNvSpPr txBox="1">
            <a:spLocks noChangeArrowheads="1"/>
          </p:cNvSpPr>
          <p:nvPr/>
        </p:nvSpPr>
        <p:spPr bwMode="auto">
          <a:xfrm>
            <a:off x="3157538" y="1195388"/>
            <a:ext cx="27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600" i="1">
                <a:latin typeface="Times New Roman" pitchFamily="18" charset="0"/>
                <a:cs typeface="Times New Roman" pitchFamily="18" charset="0"/>
              </a:rPr>
              <a:t>f</a:t>
            </a:r>
            <a:endParaRPr lang="nb-NO" altLang="en-US" sz="2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49" name="Straight Arrow Connector 17"/>
          <p:cNvCxnSpPr>
            <a:cxnSpLocks noChangeShapeType="1"/>
          </p:cNvCxnSpPr>
          <p:nvPr/>
        </p:nvCxnSpPr>
        <p:spPr bwMode="auto">
          <a:xfrm flipV="1">
            <a:off x="1719263" y="2635250"/>
            <a:ext cx="0" cy="1584325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Straight Arrow Connector 18"/>
          <p:cNvCxnSpPr>
            <a:cxnSpLocks noChangeShapeType="1"/>
          </p:cNvCxnSpPr>
          <p:nvPr/>
        </p:nvCxnSpPr>
        <p:spPr bwMode="auto">
          <a:xfrm>
            <a:off x="7478713" y="2995613"/>
            <a:ext cx="0" cy="2232025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530850" y="1724025"/>
            <a:ext cx="1152525" cy="811213"/>
            <a:chOff x="5364088" y="2113692"/>
            <a:chExt cx="1152128" cy="811252"/>
          </a:xfrm>
        </p:grpSpPr>
        <p:sp>
          <p:nvSpPr>
            <p:cNvPr id="18460" name="TextBox 33"/>
            <p:cNvSpPr txBox="1">
              <a:spLocks noChangeArrowheads="1"/>
            </p:cNvSpPr>
            <p:nvPr/>
          </p:nvSpPr>
          <p:spPr bwMode="auto">
            <a:xfrm>
              <a:off x="5364088" y="2276872"/>
              <a:ext cx="7761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en-US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nb-NO" altLang="en-US">
                  <a:latin typeface="Times New Roman" pitchFamily="18" charset="0"/>
                  <a:cs typeface="Times New Roman" pitchFamily="18" charset="0"/>
                </a:rPr>
                <a:t> =</a:t>
              </a:r>
            </a:p>
          </p:txBody>
        </p:sp>
        <p:sp>
          <p:nvSpPr>
            <p:cNvPr id="18461" name="TextBox 35"/>
            <p:cNvSpPr txBox="1">
              <a:spLocks noChangeArrowheads="1"/>
            </p:cNvSpPr>
            <p:nvPr/>
          </p:nvSpPr>
          <p:spPr bwMode="auto">
            <a:xfrm>
              <a:off x="6071864" y="2113692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en-US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nb-NO" altLang="en-US">
                  <a:latin typeface="Times New Roman" pitchFamily="18" charset="0"/>
                  <a:cs typeface="Times New Roman" pitchFamily="18" charset="0"/>
                </a:rPr>
                <a:t>’</a:t>
              </a:r>
            </a:p>
          </p:txBody>
        </p:sp>
        <p:sp>
          <p:nvSpPr>
            <p:cNvPr id="18462" name="TextBox 37"/>
            <p:cNvSpPr txBox="1">
              <a:spLocks noChangeArrowheads="1"/>
            </p:cNvSpPr>
            <p:nvPr/>
          </p:nvSpPr>
          <p:spPr bwMode="auto">
            <a:xfrm>
              <a:off x="6071864" y="2401724"/>
              <a:ext cx="3241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en-US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nb-NO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463" name="Straight Connector 28"/>
            <p:cNvCxnSpPr>
              <a:cxnSpLocks noChangeShapeType="1"/>
            </p:cNvCxnSpPr>
            <p:nvPr/>
          </p:nvCxnSpPr>
          <p:spPr bwMode="auto">
            <a:xfrm>
              <a:off x="6084168" y="2564904"/>
              <a:ext cx="32412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043738" y="1724025"/>
            <a:ext cx="1673225" cy="863600"/>
            <a:chOff x="5364088" y="2113692"/>
            <a:chExt cx="1673014" cy="864096"/>
          </a:xfrm>
        </p:grpSpPr>
        <p:sp>
          <p:nvSpPr>
            <p:cNvPr id="18456" name="TextBox 45"/>
            <p:cNvSpPr txBox="1">
              <a:spLocks noChangeArrowheads="1"/>
            </p:cNvSpPr>
            <p:nvPr/>
          </p:nvSpPr>
          <p:spPr bwMode="auto">
            <a:xfrm>
              <a:off x="5364088" y="2276872"/>
              <a:ext cx="7761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en-US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nb-NO" altLang="en-US">
                  <a:latin typeface="Times New Roman" pitchFamily="18" charset="0"/>
                  <a:cs typeface="Times New Roman" pitchFamily="18" charset="0"/>
                </a:rPr>
                <a:t> =</a:t>
              </a:r>
            </a:p>
          </p:txBody>
        </p:sp>
        <p:sp>
          <p:nvSpPr>
            <p:cNvPr id="18457" name="TextBox 46"/>
            <p:cNvSpPr txBox="1">
              <a:spLocks noChangeArrowheads="1"/>
            </p:cNvSpPr>
            <p:nvPr/>
          </p:nvSpPr>
          <p:spPr bwMode="auto">
            <a:xfrm>
              <a:off x="6071864" y="2113692"/>
              <a:ext cx="965238" cy="52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en-US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nb-NO" altLang="en-US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nb-NO" altLang="en-US" i="1">
                  <a:latin typeface="Times New Roman" pitchFamily="18" charset="0"/>
                  <a:cs typeface="Times New Roman" pitchFamily="18" charset="0"/>
                </a:rPr>
                <a:t> − f</a:t>
              </a:r>
              <a:endParaRPr lang="nb-NO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8" name="TextBox 47"/>
            <p:cNvSpPr txBox="1">
              <a:spLocks noChangeArrowheads="1"/>
            </p:cNvSpPr>
            <p:nvPr/>
          </p:nvSpPr>
          <p:spPr bwMode="auto">
            <a:xfrm>
              <a:off x="6376180" y="2454568"/>
              <a:ext cx="2840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en-US" i="1">
                  <a:latin typeface="Times New Roman" pitchFamily="18" charset="0"/>
                  <a:cs typeface="Times New Roman" pitchFamily="18" charset="0"/>
                </a:rPr>
                <a:t>f</a:t>
              </a:r>
              <a:endParaRPr lang="nb-NO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459" name="Straight Connector 24"/>
            <p:cNvCxnSpPr>
              <a:cxnSpLocks noChangeShapeType="1"/>
            </p:cNvCxnSpPr>
            <p:nvPr/>
          </p:nvCxnSpPr>
          <p:spPr bwMode="auto">
            <a:xfrm>
              <a:off x="6084168" y="2564904"/>
              <a:ext cx="864096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732588" y="5629275"/>
            <a:ext cx="153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b="1" dirty="0" smtClean="0"/>
              <a:t>Real image</a:t>
            </a:r>
            <a:endParaRPr lang="en-US" altLang="en-US" sz="2000" b="1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67544" y="5922963"/>
            <a:ext cx="17363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 smtClean="0"/>
              <a:t>Lens </a:t>
            </a:r>
            <a:r>
              <a:rPr lang="en-GB" altLang="en-US" sz="2000" dirty="0" smtClean="0"/>
              <a:t>formula</a:t>
            </a:r>
            <a:r>
              <a:rPr lang="nb-NO" altLang="en-US" sz="2000" dirty="0" smtClean="0"/>
              <a:t>:</a:t>
            </a:r>
            <a:endParaRPr lang="en-US" altLang="en-US" sz="2000" dirty="0"/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67744" y="5781106"/>
            <a:ext cx="1560748" cy="10322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Tynn li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1654175"/>
            <a:ext cx="9175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59" name="Straight Connector 2"/>
          <p:cNvCxnSpPr>
            <a:cxnSpLocks noChangeShapeType="1"/>
          </p:cNvCxnSpPr>
          <p:nvPr/>
        </p:nvCxnSpPr>
        <p:spPr bwMode="auto">
          <a:xfrm>
            <a:off x="3260725" y="3525838"/>
            <a:ext cx="2803525" cy="127000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Straight Connector 3"/>
          <p:cNvCxnSpPr>
            <a:cxnSpLocks noChangeShapeType="1"/>
          </p:cNvCxnSpPr>
          <p:nvPr/>
        </p:nvCxnSpPr>
        <p:spPr bwMode="auto">
          <a:xfrm>
            <a:off x="3255963" y="3525838"/>
            <a:ext cx="863600" cy="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Straight Connector 4"/>
          <p:cNvCxnSpPr>
            <a:cxnSpLocks noChangeShapeType="1"/>
          </p:cNvCxnSpPr>
          <p:nvPr/>
        </p:nvCxnSpPr>
        <p:spPr bwMode="auto">
          <a:xfrm>
            <a:off x="4048125" y="3525838"/>
            <a:ext cx="2016125" cy="530225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Straight Connector 5"/>
          <p:cNvCxnSpPr>
            <a:cxnSpLocks noChangeShapeType="1"/>
          </p:cNvCxnSpPr>
          <p:nvPr/>
        </p:nvCxnSpPr>
        <p:spPr bwMode="auto">
          <a:xfrm>
            <a:off x="4119563" y="1365250"/>
            <a:ext cx="3313112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Straight Connector 6"/>
          <p:cNvCxnSpPr>
            <a:cxnSpLocks noChangeShapeType="1"/>
          </p:cNvCxnSpPr>
          <p:nvPr/>
        </p:nvCxnSpPr>
        <p:spPr bwMode="auto">
          <a:xfrm>
            <a:off x="1600200" y="1365250"/>
            <a:ext cx="2376488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2320925" y="825500"/>
            <a:ext cx="1144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i="1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nb-NO" altLang="en-US"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nb-NO" alt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b-NO" alt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740400" y="825500"/>
            <a:ext cx="44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b-NO" altLang="en-US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  <p:cxnSp>
        <p:nvCxnSpPr>
          <p:cNvPr id="19466" name="Straight Connector 9"/>
          <p:cNvCxnSpPr>
            <a:cxnSpLocks noChangeShapeType="1"/>
          </p:cNvCxnSpPr>
          <p:nvPr/>
        </p:nvCxnSpPr>
        <p:spPr bwMode="auto">
          <a:xfrm>
            <a:off x="2679700" y="1438275"/>
            <a:ext cx="1296988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3111500" y="1365250"/>
            <a:ext cx="277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600" i="1">
                <a:latin typeface="Times New Roman" pitchFamily="18" charset="0"/>
                <a:cs typeface="Times New Roman" pitchFamily="18" charset="0"/>
              </a:rPr>
              <a:t>f</a:t>
            </a:r>
            <a:endParaRPr lang="nb-NO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5305425" y="3525838"/>
            <a:ext cx="255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/>
              <a:t>f</a:t>
            </a:r>
          </a:p>
        </p:txBody>
      </p:sp>
      <p:sp>
        <p:nvSpPr>
          <p:cNvPr id="19469" name="TextBox 15"/>
          <p:cNvSpPr txBox="1">
            <a:spLocks noChangeArrowheads="1"/>
          </p:cNvSpPr>
          <p:nvPr/>
        </p:nvSpPr>
        <p:spPr bwMode="auto">
          <a:xfrm>
            <a:off x="2568575" y="3525838"/>
            <a:ext cx="255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/>
              <a:t>f</a:t>
            </a:r>
          </a:p>
        </p:txBody>
      </p:sp>
      <p:cxnSp>
        <p:nvCxnSpPr>
          <p:cNvPr id="19470" name="Straight Connector 13"/>
          <p:cNvCxnSpPr>
            <a:cxnSpLocks noChangeShapeType="1"/>
          </p:cNvCxnSpPr>
          <p:nvPr/>
        </p:nvCxnSpPr>
        <p:spPr bwMode="auto">
          <a:xfrm flipH="1" flipV="1">
            <a:off x="2103438" y="2987675"/>
            <a:ext cx="3960812" cy="1042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Straight Connector 14"/>
          <p:cNvCxnSpPr>
            <a:cxnSpLocks noChangeShapeType="1"/>
          </p:cNvCxnSpPr>
          <p:nvPr/>
        </p:nvCxnSpPr>
        <p:spPr bwMode="auto">
          <a:xfrm flipH="1" flipV="1">
            <a:off x="2103438" y="2982913"/>
            <a:ext cx="3960812" cy="1838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Straight Arrow Connector 28"/>
          <p:cNvCxnSpPr>
            <a:cxnSpLocks noChangeShapeType="1"/>
          </p:cNvCxnSpPr>
          <p:nvPr/>
        </p:nvCxnSpPr>
        <p:spPr bwMode="auto">
          <a:xfrm flipV="1">
            <a:off x="3260725" y="3525838"/>
            <a:ext cx="0" cy="720725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Straight Arrow Connector 30"/>
          <p:cNvCxnSpPr>
            <a:cxnSpLocks noChangeShapeType="1"/>
          </p:cNvCxnSpPr>
          <p:nvPr/>
        </p:nvCxnSpPr>
        <p:spPr bwMode="auto">
          <a:xfrm flipV="1">
            <a:off x="2103438" y="2995613"/>
            <a:ext cx="0" cy="127635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38250" y="4570413"/>
            <a:ext cx="1787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b="1" dirty="0" smtClean="0"/>
              <a:t>Virtual image</a:t>
            </a:r>
            <a:endParaRPr lang="en-US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8" descr="Tynn li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1654175"/>
            <a:ext cx="9175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3" name="Straight Connector 29"/>
          <p:cNvCxnSpPr>
            <a:cxnSpLocks noChangeShapeType="1"/>
          </p:cNvCxnSpPr>
          <p:nvPr/>
        </p:nvCxnSpPr>
        <p:spPr bwMode="auto">
          <a:xfrm>
            <a:off x="3260725" y="3525838"/>
            <a:ext cx="2803525" cy="127000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4" name="Straight Connector 30"/>
          <p:cNvCxnSpPr>
            <a:cxnSpLocks noChangeShapeType="1"/>
          </p:cNvCxnSpPr>
          <p:nvPr/>
        </p:nvCxnSpPr>
        <p:spPr bwMode="auto">
          <a:xfrm>
            <a:off x="3255963" y="3525838"/>
            <a:ext cx="863600" cy="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Straight Connector 31"/>
          <p:cNvCxnSpPr>
            <a:cxnSpLocks noChangeShapeType="1"/>
          </p:cNvCxnSpPr>
          <p:nvPr/>
        </p:nvCxnSpPr>
        <p:spPr bwMode="auto">
          <a:xfrm>
            <a:off x="4048125" y="3525838"/>
            <a:ext cx="2016125" cy="530225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Connector 32"/>
          <p:cNvCxnSpPr>
            <a:cxnSpLocks noChangeShapeType="1"/>
          </p:cNvCxnSpPr>
          <p:nvPr/>
        </p:nvCxnSpPr>
        <p:spPr bwMode="auto">
          <a:xfrm>
            <a:off x="4119563" y="1365250"/>
            <a:ext cx="3313112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Straight Connector 33"/>
          <p:cNvCxnSpPr>
            <a:cxnSpLocks noChangeShapeType="1"/>
          </p:cNvCxnSpPr>
          <p:nvPr/>
        </p:nvCxnSpPr>
        <p:spPr bwMode="auto">
          <a:xfrm>
            <a:off x="1600200" y="1365250"/>
            <a:ext cx="2376488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2320925" y="825500"/>
            <a:ext cx="1144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i="1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nb-NO" altLang="en-US"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nb-NO" alt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b-NO" alt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5740400" y="825500"/>
            <a:ext cx="44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b-NO" altLang="en-US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  <p:cxnSp>
        <p:nvCxnSpPr>
          <p:cNvPr id="20490" name="Straight Connector 36"/>
          <p:cNvCxnSpPr>
            <a:cxnSpLocks noChangeShapeType="1"/>
          </p:cNvCxnSpPr>
          <p:nvPr/>
        </p:nvCxnSpPr>
        <p:spPr bwMode="auto">
          <a:xfrm>
            <a:off x="2679700" y="1438275"/>
            <a:ext cx="1296988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3111500" y="1365250"/>
            <a:ext cx="277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600" i="1">
                <a:latin typeface="Times New Roman" pitchFamily="18" charset="0"/>
                <a:cs typeface="Times New Roman" pitchFamily="18" charset="0"/>
              </a:rPr>
              <a:t>f</a:t>
            </a:r>
            <a:endParaRPr lang="nb-NO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5305425" y="3525838"/>
            <a:ext cx="255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/>
              <a:t>f</a:t>
            </a:r>
          </a:p>
        </p:txBody>
      </p:sp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2568575" y="3525838"/>
            <a:ext cx="255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/>
              <a:t>f</a:t>
            </a:r>
          </a:p>
        </p:txBody>
      </p:sp>
      <p:cxnSp>
        <p:nvCxnSpPr>
          <p:cNvPr id="20494" name="Straight Connector 40"/>
          <p:cNvCxnSpPr>
            <a:cxnSpLocks noChangeShapeType="1"/>
          </p:cNvCxnSpPr>
          <p:nvPr/>
        </p:nvCxnSpPr>
        <p:spPr bwMode="auto">
          <a:xfrm flipH="1" flipV="1">
            <a:off x="2103438" y="2987675"/>
            <a:ext cx="3960812" cy="1042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Straight Connector 41"/>
          <p:cNvCxnSpPr>
            <a:cxnSpLocks noChangeShapeType="1"/>
          </p:cNvCxnSpPr>
          <p:nvPr/>
        </p:nvCxnSpPr>
        <p:spPr bwMode="auto">
          <a:xfrm flipH="1" flipV="1">
            <a:off x="2103438" y="2982913"/>
            <a:ext cx="3960812" cy="1838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96" name="Picture 42" descr="Oy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2446338"/>
            <a:ext cx="21605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97" name="Straight Connector 44"/>
          <p:cNvCxnSpPr>
            <a:cxnSpLocks noChangeShapeType="1"/>
          </p:cNvCxnSpPr>
          <p:nvPr/>
        </p:nvCxnSpPr>
        <p:spPr bwMode="auto">
          <a:xfrm>
            <a:off x="5992813" y="4030663"/>
            <a:ext cx="1727200" cy="647700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8" name="Straight Connector 45"/>
          <p:cNvCxnSpPr>
            <a:cxnSpLocks noChangeShapeType="1"/>
          </p:cNvCxnSpPr>
          <p:nvPr/>
        </p:nvCxnSpPr>
        <p:spPr bwMode="auto">
          <a:xfrm flipV="1">
            <a:off x="6064250" y="4678363"/>
            <a:ext cx="1671638" cy="142875"/>
          </a:xfrm>
          <a:prstGeom prst="lin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Straight Arrow Connector 46"/>
          <p:cNvCxnSpPr>
            <a:cxnSpLocks noChangeShapeType="1"/>
          </p:cNvCxnSpPr>
          <p:nvPr/>
        </p:nvCxnSpPr>
        <p:spPr bwMode="auto">
          <a:xfrm flipV="1">
            <a:off x="3260725" y="3525838"/>
            <a:ext cx="0" cy="720725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Straight Arrow Connector 47"/>
          <p:cNvCxnSpPr>
            <a:cxnSpLocks noChangeShapeType="1"/>
          </p:cNvCxnSpPr>
          <p:nvPr/>
        </p:nvCxnSpPr>
        <p:spPr bwMode="auto">
          <a:xfrm flipV="1">
            <a:off x="2103438" y="2995613"/>
            <a:ext cx="0" cy="127635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1" name="Straight Arrow Connector 48"/>
          <p:cNvCxnSpPr>
            <a:cxnSpLocks noChangeShapeType="1"/>
          </p:cNvCxnSpPr>
          <p:nvPr/>
        </p:nvCxnSpPr>
        <p:spPr bwMode="auto">
          <a:xfrm>
            <a:off x="7735888" y="3633788"/>
            <a:ext cx="6350" cy="1090612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Sammensatte mikroskop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9413"/>
            <a:ext cx="22606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Sammensatte mikroskop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9413"/>
            <a:ext cx="22606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Sammensatte mikroskop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9413"/>
            <a:ext cx="22606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Sammensatte mikroskop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9413"/>
            <a:ext cx="307816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5148263" y="5491163"/>
            <a:ext cx="85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1800" dirty="0" smtClean="0"/>
              <a:t>Object</a:t>
            </a:r>
            <a:endParaRPr lang="nb-NO" altLang="en-US" sz="1800" dirty="0"/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5148263" y="3332163"/>
            <a:ext cx="1826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1800" dirty="0" smtClean="0"/>
              <a:t>Real image</a:t>
            </a:r>
            <a:endParaRPr lang="nb-NO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1800" dirty="0" smtClean="0"/>
              <a:t>(</a:t>
            </a:r>
            <a:r>
              <a:rPr lang="nb-NO" altLang="en-US" sz="1800" dirty="0" err="1" smtClean="0"/>
              <a:t>Primary</a:t>
            </a:r>
            <a:r>
              <a:rPr lang="nb-NO" altLang="en-US" sz="1800" dirty="0" smtClean="0"/>
              <a:t> image)</a:t>
            </a:r>
            <a:endParaRPr lang="nb-NO" altLang="en-US" sz="1800" dirty="0"/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5148263" y="234950"/>
            <a:ext cx="1390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1800" dirty="0" smtClean="0"/>
              <a:t>Real image</a:t>
            </a:r>
            <a:endParaRPr lang="nb-NO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1800" dirty="0" smtClean="0"/>
              <a:t>On retina</a:t>
            </a:r>
            <a:endParaRPr lang="nb-NO" altLang="en-US" sz="1800" dirty="0"/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5940425" y="6211888"/>
            <a:ext cx="1527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1800" dirty="0" smtClean="0"/>
              <a:t>Virtual image</a:t>
            </a:r>
            <a:endParaRPr lang="nb-NO" altLang="en-US" sz="18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902075" y="3655328"/>
            <a:ext cx="597917" cy="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8934</TotalTime>
  <Words>183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Ole Bjørn Karlsen</cp:lastModifiedBy>
  <cp:revision>259</cp:revision>
  <dcterms:created xsi:type="dcterms:W3CDTF">2010-08-27T12:54:04Z</dcterms:created>
  <dcterms:modified xsi:type="dcterms:W3CDTF">2016-01-20T07:59:17Z</dcterms:modified>
</cp:coreProperties>
</file>