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9" r:id="rId3"/>
    <p:sldId id="290" r:id="rId4"/>
    <p:sldId id="315" r:id="rId5"/>
    <p:sldId id="291" r:id="rId6"/>
    <p:sldId id="316" r:id="rId7"/>
    <p:sldId id="292" r:id="rId8"/>
    <p:sldId id="293" r:id="rId9"/>
    <p:sldId id="294" r:id="rId10"/>
    <p:sldId id="317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6" r:id="rId21"/>
    <p:sldId id="307" r:id="rId22"/>
    <p:sldId id="308" r:id="rId23"/>
    <p:sldId id="310" r:id="rId24"/>
    <p:sldId id="311" r:id="rId25"/>
    <p:sldId id="312" r:id="rId26"/>
    <p:sldId id="313" r:id="rId27"/>
    <p:sldId id="314" r:id="rId28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6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72" autoAdjust="0"/>
  </p:normalViewPr>
  <p:slideViewPr>
    <p:cSldViewPr>
      <p:cViewPr>
        <p:scale>
          <a:sx n="100" d="100"/>
          <a:sy n="100" d="100"/>
        </p:scale>
        <p:origin x="-1302" y="-240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966" y="-9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5CA3BAE8-644B-41CF-B412-0363F7A22C8A}" type="datetime1">
              <a:rPr lang="nb-NO" altLang="en-US"/>
              <a:pPr>
                <a:defRPr/>
              </a:pPr>
              <a:t>20.04.2016</a:t>
            </a:fld>
            <a:endParaRPr lang="nb-NO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09113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D2C27610-F383-45A7-B541-5981B6B95709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1733090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914B6CFF-B0CD-4FCC-B031-5F7FDBB92BD6}" type="datetime1">
              <a:rPr lang="nb-NO" altLang="en-US"/>
              <a:pPr>
                <a:defRPr/>
              </a:pPr>
              <a:t>20.04.2016</a:t>
            </a:fld>
            <a:endParaRPr lang="nb-NO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09113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A53E4F1C-0E9D-4167-ACDA-780F734282F2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405366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M2_engels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NHM3_engels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NHM4_engels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NHM5_engelsk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NHM6_engelsk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Fysisk2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Fysisk3Eng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Fysisk3EngA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 baseline="0">
                <a:latin typeface="Arial"/>
                <a:cs typeface="Arial"/>
              </a:defRPr>
            </a:lvl1pPr>
          </a:lstStyle>
          <a:p>
            <a:r>
              <a:rPr lang="nb-NO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9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306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172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776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35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37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412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230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22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83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74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8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0D8D21-F12E-40C7-9002-6478B88B8AD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8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7A2035C-68CF-468E-B026-5718D6EDF5C2}" type="datetime1">
              <a:rPr lang="nb-NO" altLang="en-US"/>
              <a:pPr>
                <a:defRPr/>
              </a:pPr>
              <a:t>20.04.2016</a:t>
            </a:fld>
            <a:endParaRPr lang="nb-NO" altLang="en-US"/>
          </a:p>
        </p:txBody>
      </p:sp>
      <p:pic>
        <p:nvPicPr>
          <p:cNvPr id="1031" name="Picture 11" descr="MN_FYSISK_A_ENG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603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www.br.no/faetter-br-butik/male-fargeleggings-og-tegneredskaper/fargeblyant/color-kids-fargeblyanter?id%3D701606&amp;ei=5NfIVOXcBMTJOdipgbAG&amp;psig=AFQjCNGvAbgrKT-k2dZq1N8t0CEZUX9SKw&amp;ust=142253490392606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818149" y="2652588"/>
            <a:ext cx="348204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rgbClr val="0070C0"/>
                </a:solidFill>
              </a:rPr>
              <a:t>X-ray diffraction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 smtClean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rgbClr val="0070C0"/>
                </a:solidFill>
              </a:rPr>
              <a:t>XRD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b="1" dirty="0" smtClean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err="1" smtClean="0">
                <a:solidFill>
                  <a:srgbClr val="0070C0"/>
                </a:solidFill>
              </a:rPr>
              <a:t>Røntgendiffraksjon</a:t>
            </a:r>
            <a:endParaRPr lang="en-GB" altLang="en-US" b="1" dirty="0">
              <a:solidFill>
                <a:srgbClr val="0070C0"/>
              </a:solidFill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6372225" y="6308725"/>
            <a:ext cx="262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/>
              <a:t>MENA3100,OBK, </a:t>
            </a:r>
            <a:r>
              <a:rPr lang="nb-NO" altLang="en-US" sz="1600" dirty="0" smtClean="0"/>
              <a:t>21.04.16</a:t>
            </a:r>
            <a:endParaRPr lang="nb-NO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434660" y="5085184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Repetition, exercises and more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348880"/>
            <a:ext cx="5442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Brief run-through of reciprocal space, Ewald sphere</a:t>
            </a:r>
          </a:p>
          <a:p>
            <a:r>
              <a:rPr lang="en-GB" sz="1800" dirty="0" smtClean="0"/>
              <a:t> </a:t>
            </a:r>
          </a:p>
          <a:p>
            <a:r>
              <a:rPr lang="en-GB" sz="1800" dirty="0" smtClean="0"/>
              <a:t>and intensities first hour next week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757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95288" y="1186905"/>
            <a:ext cx="304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b="1" dirty="0">
                <a:solidFill>
                  <a:srgbClr val="0000FF"/>
                </a:solidFill>
              </a:rPr>
              <a:t>Bragg-</a:t>
            </a:r>
            <a:r>
              <a:rPr lang="nb-NO" altLang="en-US" sz="1800" b="1" dirty="0" err="1">
                <a:solidFill>
                  <a:srgbClr val="0000FF"/>
                </a:solidFill>
              </a:rPr>
              <a:t>Brentano</a:t>
            </a:r>
            <a:r>
              <a:rPr lang="nb-NO" altLang="en-US" sz="1800" b="1" dirty="0">
                <a:solidFill>
                  <a:srgbClr val="0000FF"/>
                </a:solidFill>
              </a:rPr>
              <a:t>-</a:t>
            </a:r>
            <a:r>
              <a:rPr lang="nb-NO" altLang="en-US" sz="1800" b="1" dirty="0" err="1">
                <a:solidFill>
                  <a:srgbClr val="0000FF"/>
                </a:solidFill>
              </a:rPr>
              <a:t>geometry</a:t>
            </a:r>
            <a:endParaRPr lang="en-US" altLang="en-US" sz="1800" b="1" dirty="0">
              <a:solidFill>
                <a:srgbClr val="0000FF"/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69" y="1921453"/>
            <a:ext cx="7339012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6169" y="383015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Diffractometers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770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" y="44820"/>
            <a:ext cx="7266467" cy="5078385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47" y="3573016"/>
            <a:ext cx="4850020" cy="3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232" y="5004582"/>
            <a:ext cx="1717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Diffractogram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9233" y="5149122"/>
            <a:ext cx="167232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9368" y="386895"/>
            <a:ext cx="341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Grazing incidence diffraction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2210" y="967523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Thin films</a:t>
            </a:r>
            <a:endParaRPr lang="en-GB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60003"/>
            <a:ext cx="5544617" cy="256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4725144"/>
            <a:ext cx="4963708" cy="1702914"/>
          </a:xfrm>
          <a:prstGeom prst="rect">
            <a:avLst/>
          </a:prstGeom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" y="967523"/>
            <a:ext cx="2488208" cy="179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2495703" cy="182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67544" y="882197"/>
            <a:ext cx="3144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 err="1"/>
              <a:t>Powder</a:t>
            </a:r>
            <a:r>
              <a:rPr lang="nb-NO" altLang="en-US" sz="2000" b="1" dirty="0"/>
              <a:t> </a:t>
            </a:r>
            <a:r>
              <a:rPr lang="nb-NO" altLang="en-US" sz="2000" b="1" dirty="0" err="1"/>
              <a:t>X-ray</a:t>
            </a:r>
            <a:r>
              <a:rPr lang="nb-NO" altLang="en-US" sz="2000" b="1" dirty="0"/>
              <a:t> </a:t>
            </a:r>
            <a:r>
              <a:rPr lang="nb-NO" altLang="en-US" sz="2000" b="1" dirty="0" err="1"/>
              <a:t>diffraction</a:t>
            </a:r>
            <a:endParaRPr lang="nb-NO" altLang="en-US" sz="20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523" y="482326"/>
            <a:ext cx="20447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62533"/>
            <a:ext cx="2722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63471"/>
            <a:ext cx="25939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007" y="3250208"/>
            <a:ext cx="4543425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67544" y="1784871"/>
            <a:ext cx="3172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/>
              <a:t>Single </a:t>
            </a:r>
            <a:r>
              <a:rPr lang="nb-NO" altLang="en-US" sz="2000" b="1" dirty="0" err="1" smtClean="0"/>
              <a:t>crystal</a:t>
            </a:r>
            <a:r>
              <a:rPr lang="nb-NO" altLang="en-US" sz="2000" b="1" dirty="0" smtClean="0"/>
              <a:t> </a:t>
            </a:r>
            <a:r>
              <a:rPr lang="nb-NO" altLang="en-US" sz="2000" b="1" dirty="0" err="1"/>
              <a:t>diffraction</a:t>
            </a:r>
            <a:endParaRPr lang="nb-NO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 smtClean="0"/>
              <a:t>(</a:t>
            </a:r>
            <a:r>
              <a:rPr lang="nb-NO" altLang="en-US" sz="2000" b="1" dirty="0" err="1" smtClean="0"/>
              <a:t>énkrystall</a:t>
            </a:r>
            <a:r>
              <a:rPr lang="nb-NO" altLang="en-US" sz="2000" b="1" dirty="0" smtClean="0"/>
              <a:t>)</a:t>
            </a:r>
            <a:endParaRPr lang="nb-NO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2312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386253"/>
              </p:ext>
            </p:extLst>
          </p:nvPr>
        </p:nvGraphicFramePr>
        <p:xfrm>
          <a:off x="951805" y="1553853"/>
          <a:ext cx="1658218" cy="1658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9" name="Image" r:id="rId3" imgW="3606349" imgH="3606349" progId="PhotoshopElements.Image.3">
                  <p:embed/>
                </p:oleObj>
              </mc:Choice>
              <mc:Fallback>
                <p:oleObj name="Image" r:id="rId3" imgW="3606349" imgH="3606349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1805" y="1553853"/>
                        <a:ext cx="1658218" cy="1658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18" y="1214104"/>
            <a:ext cx="4361881" cy="161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076627" y="2771636"/>
            <a:ext cx="2303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smtClean="0"/>
              <a:t>Random </a:t>
            </a:r>
            <a:r>
              <a:rPr lang="nb-NO" altLang="en-US" sz="1800" dirty="0" err="1" smtClean="0"/>
              <a:t>orientation</a:t>
            </a:r>
            <a:endParaRPr lang="en-US" alt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052736"/>
            <a:ext cx="2914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Powder X-ray diffraction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514422" y="76470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Bragg-Brentano geometry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9000"/>
            <a:ext cx="2646936" cy="146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540" y="4149080"/>
            <a:ext cx="3535104" cy="221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35" y="5040668"/>
            <a:ext cx="4341813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29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849327"/>
              </p:ext>
            </p:extLst>
          </p:nvPr>
        </p:nvGraphicFramePr>
        <p:xfrm>
          <a:off x="651707" y="1254197"/>
          <a:ext cx="7520693" cy="5314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Acrobat Document" r:id="rId3" imgW="8019889" imgH="5667195" progId="AcroExch.Document.11">
                  <p:embed/>
                </p:oleObj>
              </mc:Choice>
              <mc:Fallback>
                <p:oleObj name="Acrobat Document" r:id="rId3" imgW="8019889" imgH="56671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707" y="1254197"/>
                        <a:ext cx="7520693" cy="5314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07704" y="1084674"/>
            <a:ext cx="532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Preferred orientation (</a:t>
            </a:r>
            <a:r>
              <a:rPr lang="en-GB" dirty="0" err="1" smtClean="0">
                <a:solidFill>
                  <a:srgbClr val="0000FF"/>
                </a:solidFill>
              </a:rPr>
              <a:t>foretrukken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orientering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3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3988" y="89992"/>
            <a:ext cx="1758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rgbClr val="0000FF"/>
                </a:solidFill>
              </a:rPr>
              <a:t>Why?</a:t>
            </a:r>
            <a:endParaRPr lang="en-GB" sz="4800" dirty="0">
              <a:solidFill>
                <a:srgbClr val="0000FF"/>
              </a:solidFill>
            </a:endParaRPr>
          </a:p>
        </p:txBody>
      </p:sp>
      <p:pic>
        <p:nvPicPr>
          <p:cNvPr id="8" name="Picture 5" descr="Si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158" y="908720"/>
            <a:ext cx="407709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69" y="1969740"/>
            <a:ext cx="4645025" cy="35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39222"/>
            <a:ext cx="5299868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09" y="110580"/>
            <a:ext cx="3041142" cy="389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274" y="5783551"/>
            <a:ext cx="1739265" cy="8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93656" y="5614720"/>
            <a:ext cx="3044825" cy="3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GB" altLang="en-US" sz="1400" b="1"/>
              <a:t>Crystallography Open Database</a:t>
            </a:r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40037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168875"/>
              </p:ext>
            </p:extLst>
          </p:nvPr>
        </p:nvGraphicFramePr>
        <p:xfrm>
          <a:off x="457200" y="1232619"/>
          <a:ext cx="6059488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4" name="Acrobat Document" r:id="rId3" imgW="8020050" imgH="5667375" progId="AcroExch.Document.7">
                  <p:embed/>
                </p:oleObj>
              </mc:Choice>
              <mc:Fallback>
                <p:oleObj name="Acrobat Document" r:id="rId3" imgW="8020050" imgH="56673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32619"/>
                        <a:ext cx="6059488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923507" y="895804"/>
            <a:ext cx="115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/>
              <a:t>Indexing</a:t>
            </a:r>
            <a:endParaRPr lang="en-US" altLang="en-US" sz="2000" dirty="0"/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59495"/>
              </p:ext>
            </p:extLst>
          </p:nvPr>
        </p:nvGraphicFramePr>
        <p:xfrm>
          <a:off x="5364163" y="1999382"/>
          <a:ext cx="335280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5" name="Image" r:id="rId5" imgW="9219048" imgH="12444444" progId="PhotoshopElements.Image.3">
                  <p:embed/>
                </p:oleObj>
              </mc:Choice>
              <mc:Fallback>
                <p:oleObj name="Image" r:id="rId5" imgW="9219048" imgH="12444444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999382"/>
                        <a:ext cx="3352800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82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052736"/>
            <a:ext cx="90217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420888"/>
            <a:ext cx="559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2.4:  Wide-angle X-ray diffraction and scattering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6994" y="2824049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</a:rPr>
              <a:t>Out</a:t>
            </a:r>
            <a:endParaRPr lang="en-GB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amma_F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49983"/>
            <a:ext cx="173355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3995738" y="404813"/>
            <a:ext cx="1922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b="1">
                <a:solidFill>
                  <a:srgbClr val="0000FF"/>
                </a:solidFill>
              </a:rPr>
              <a:t>Extinction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356100" y="1719908"/>
            <a:ext cx="2921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Example: Cubic face centered</a:t>
            </a:r>
            <a:endParaRPr lang="en-US" altLang="en-US" sz="16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356100" y="2151708"/>
            <a:ext cx="3578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Special example: Cubic close packed</a:t>
            </a:r>
            <a:endParaRPr lang="en-US" altLang="en-US" sz="160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6608"/>
            <a:ext cx="679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196975"/>
            <a:ext cx="4683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7"/>
          <p:cNvSpPr txBox="1">
            <a:spLocks noChangeArrowheads="1"/>
          </p:cNvSpPr>
          <p:nvPr/>
        </p:nvSpPr>
        <p:spPr bwMode="auto">
          <a:xfrm>
            <a:off x="6489700" y="404813"/>
            <a:ext cx="2043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b="1">
                <a:solidFill>
                  <a:srgbClr val="0000FF"/>
                </a:solidFill>
              </a:rPr>
              <a:t>Utslukning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3429000"/>
            <a:ext cx="6305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6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3429000"/>
            <a:ext cx="6305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3430588"/>
            <a:ext cx="6305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0" descr="Gamma_F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49983"/>
            <a:ext cx="173355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410345"/>
            <a:ext cx="4683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3995738" y="404813"/>
            <a:ext cx="1922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b="1">
                <a:solidFill>
                  <a:srgbClr val="0000FF"/>
                </a:solidFill>
              </a:rPr>
              <a:t>Extinction</a:t>
            </a:r>
          </a:p>
        </p:txBody>
      </p:sp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4356100" y="1719908"/>
            <a:ext cx="2921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Example: Cubic face centered</a:t>
            </a:r>
            <a:endParaRPr lang="en-US" altLang="en-US" sz="1600"/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4356100" y="2151708"/>
            <a:ext cx="3681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Special example: Cubic close packed</a:t>
            </a:r>
            <a:endParaRPr lang="en-US" altLang="en-US" sz="1600"/>
          </a:p>
        </p:txBody>
      </p:sp>
      <p:sp>
        <p:nvSpPr>
          <p:cNvPr id="51209" name="TextBox 7"/>
          <p:cNvSpPr txBox="1">
            <a:spLocks noChangeArrowheads="1"/>
          </p:cNvSpPr>
          <p:nvPr/>
        </p:nvSpPr>
        <p:spPr bwMode="auto">
          <a:xfrm>
            <a:off x="6489700" y="404813"/>
            <a:ext cx="2043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b="1">
                <a:solidFill>
                  <a:srgbClr val="0000FF"/>
                </a:solidFill>
              </a:rPr>
              <a:t>Utslukning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6608"/>
            <a:ext cx="679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2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305050"/>
            <a:ext cx="60483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4284663" y="1357313"/>
            <a:ext cx="28312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But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don’t</a:t>
            </a:r>
            <a:r>
              <a:rPr lang="nb-NO" altLang="en-US" sz="2000" dirty="0" smtClean="0"/>
              <a:t> mix up </a:t>
            </a:r>
            <a:r>
              <a:rPr lang="nb-NO" altLang="en-US" sz="2000" dirty="0" err="1" smtClean="0"/>
              <a:t>with</a:t>
            </a:r>
            <a:r>
              <a:rPr lang="nb-NO" altLang="en-US" sz="2000" dirty="0" smtClean="0"/>
              <a:t> ...</a:t>
            </a:r>
            <a:endParaRPr lang="nb-NO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5736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cnx.org/content/m16927/latest/graphics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04900"/>
            <a:ext cx="266382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238125" y="6092825"/>
            <a:ext cx="3686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Centred lattices gives rice to extinction</a:t>
            </a:r>
          </a:p>
        </p:txBody>
      </p:sp>
      <p:pic>
        <p:nvPicPr>
          <p:cNvPr id="4" name="Picture 3" descr="fcc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627188"/>
            <a:ext cx="40449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cc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627188"/>
            <a:ext cx="40449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cc_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627188"/>
            <a:ext cx="4325938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c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60350"/>
            <a:ext cx="13065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56325" y="1157288"/>
            <a:ext cx="2320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Cubic face-centred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00563" y="5013325"/>
            <a:ext cx="2890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Allowed reflexes for fcc: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64163" y="5405438"/>
            <a:ext cx="3184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111, 200, 220, 311, 222, ...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64163" y="6053138"/>
            <a:ext cx="290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Alle partall eller oddetall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64163" y="5765800"/>
            <a:ext cx="222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GB" altLang="en-US"/>
              <a:t>All odd or all even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64163" y="6413500"/>
            <a:ext cx="3470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 = 2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 = 2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altLang="en-US">
                <a:latin typeface="Times New Roman" pitchFamily="18" charset="0"/>
                <a:cs typeface="Times New Roman" pitchFamily="18" charset="0"/>
              </a:rPr>
              <a:t> = 2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7836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3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cnx.org/content/m16927/latest/graphics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04900"/>
            <a:ext cx="266382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7"/>
          <p:cNvSpPr txBox="1">
            <a:spLocks noChangeArrowheads="1"/>
          </p:cNvSpPr>
          <p:nvPr/>
        </p:nvSpPr>
        <p:spPr bwMode="auto">
          <a:xfrm>
            <a:off x="6156325" y="1157288"/>
            <a:ext cx="2393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Cubic body-centred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64163" y="5516563"/>
            <a:ext cx="320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110, 200, 211, 220, 310, ...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22900" y="6053138"/>
            <a:ext cx="158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nb-NO" altLang="en-US" sz="200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nb-NO" altLang="en-US" sz="2000" i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b-NO" altLang="en-US" sz="200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nb-NO" altLang="en-US" sz="20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nb-NO" altLang="en-US" sz="2000">
                <a:latin typeface="Times New Roman" pitchFamily="18" charset="0"/>
                <a:cs typeface="Times New Roman" pitchFamily="18" charset="0"/>
              </a:rPr>
              <a:t> = 2</a:t>
            </a:r>
            <a:r>
              <a:rPr lang="nb-NO" altLang="en-US" sz="2000" i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pic>
        <p:nvPicPr>
          <p:cNvPr id="55302" name="Picture 11" descr="bc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5913"/>
            <a:ext cx="12795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cc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16113"/>
            <a:ext cx="3878263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bcc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16113"/>
            <a:ext cx="3878263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bcc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16113"/>
            <a:ext cx="3878263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Box 2"/>
          <p:cNvSpPr txBox="1">
            <a:spLocks noChangeArrowheads="1"/>
          </p:cNvSpPr>
          <p:nvPr/>
        </p:nvSpPr>
        <p:spPr bwMode="auto">
          <a:xfrm>
            <a:off x="238125" y="6092825"/>
            <a:ext cx="3686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Centred lattices gives rice to extinction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00563" y="5013325"/>
            <a:ext cx="296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Allowed reflexes for bcc:</a:t>
            </a:r>
          </a:p>
        </p:txBody>
      </p:sp>
    </p:spTree>
    <p:extLst>
      <p:ext uri="{BB962C8B-B14F-4D97-AF65-F5344CB8AC3E}">
        <p14:creationId xmlns:p14="http://schemas.microsoft.com/office/powerpoint/2010/main" val="9676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sCl_enhetscel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216058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c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68413"/>
            <a:ext cx="3571875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365625"/>
            <a:ext cx="522446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1181428" y="3500438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smtClean="0"/>
              <a:t>Cesiumklorid</a:t>
            </a:r>
            <a:endParaRPr lang="nb-NO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7402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834102"/>
              </p:ext>
            </p:extLst>
          </p:nvPr>
        </p:nvGraphicFramePr>
        <p:xfrm>
          <a:off x="35496" y="660812"/>
          <a:ext cx="2880320" cy="4208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0" name="Image" r:id="rId3" imgW="3460571" imgH="5056642" progId="PhotoshopElements.Image.3">
                  <p:embed/>
                </p:oleObj>
              </mc:Choice>
              <mc:Fallback>
                <p:oleObj name="Image" r:id="rId3" imgW="3460571" imgH="5056642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660812"/>
                        <a:ext cx="2880320" cy="42083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7544" y="5333206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>
                <a:solidFill>
                  <a:srgbClr val="0000FF"/>
                </a:solidFill>
              </a:rPr>
              <a:t>Deformation</a:t>
            </a:r>
            <a:endParaRPr lang="nb-NO" alt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36096" y="58067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>
                <a:solidFill>
                  <a:srgbClr val="0000FF"/>
                </a:solidFill>
              </a:rPr>
              <a:t>Particle</a:t>
            </a:r>
            <a:r>
              <a:rPr lang="nb-NO" altLang="en-US" sz="2000" dirty="0">
                <a:solidFill>
                  <a:srgbClr val="0000FF"/>
                </a:solidFill>
              </a:rPr>
              <a:t> </a:t>
            </a:r>
            <a:r>
              <a:rPr lang="nb-NO" altLang="en-US" sz="2000" dirty="0" err="1">
                <a:solidFill>
                  <a:srgbClr val="0000FF"/>
                </a:solidFill>
              </a:rPr>
              <a:t>size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pic>
        <p:nvPicPr>
          <p:cNvPr id="5" name="Picture 4" descr="Deformasj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72" y="3068960"/>
            <a:ext cx="2303560" cy="36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27629"/>
            <a:ext cx="39301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2088232" cy="89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4168" y="5517232"/>
            <a:ext cx="218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Scherrer’s</a:t>
            </a:r>
            <a:r>
              <a:rPr lang="en-GB" sz="1800" dirty="0" smtClean="0"/>
              <a:t> equation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055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1089"/>
            <a:ext cx="76565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779912" y="332656"/>
            <a:ext cx="3986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 b="1" dirty="0" err="1">
                <a:solidFill>
                  <a:srgbClr val="0000FF"/>
                </a:solidFill>
              </a:rPr>
              <a:t>Rietveld</a:t>
            </a:r>
            <a:r>
              <a:rPr lang="nb-NO" altLang="en-US" sz="3200" b="1" dirty="0">
                <a:solidFill>
                  <a:srgbClr val="0000FF"/>
                </a:solidFill>
              </a:rPr>
              <a:t> </a:t>
            </a:r>
            <a:r>
              <a:rPr lang="nb-NO" altLang="en-US" sz="3200" b="1" dirty="0" err="1">
                <a:solidFill>
                  <a:srgbClr val="0000FF"/>
                </a:solidFill>
              </a:rPr>
              <a:t>refinement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82" y="4973489"/>
            <a:ext cx="1440160" cy="183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8" y="4973489"/>
            <a:ext cx="2016224" cy="174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5587" y="5517232"/>
            <a:ext cx="3754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Refinement of atomic positions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895587" y="6049936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Amount of phases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3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71" y="1414289"/>
            <a:ext cx="7032848" cy="509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ttp://media.wiley.com/product_data/coverImage300/37/35273346/352733463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876">
            <a:off x="862014" y="897780"/>
            <a:ext cx="131603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1058692" y="4077072"/>
            <a:ext cx="7079629" cy="2361165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4653136"/>
            <a:ext cx="31069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 err="1" smtClean="0">
                <a:solidFill>
                  <a:srgbClr val="0000FF"/>
                </a:solidFill>
                <a:latin typeface="Adobe Garamond Pro Bold" pitchFamily="18" charset="0"/>
              </a:rPr>
              <a:t>hm</a:t>
            </a:r>
            <a:r>
              <a:rPr lang="en-GB" sz="9600" b="1" dirty="0" smtClean="0">
                <a:solidFill>
                  <a:srgbClr val="0000FF"/>
                </a:solidFill>
                <a:latin typeface="Adobe Garamond Pro Bold" pitchFamily="18" charset="0"/>
              </a:rPr>
              <a:t> ...</a:t>
            </a:r>
            <a:endParaRPr lang="en-GB" sz="9600" b="1" dirty="0">
              <a:solidFill>
                <a:srgbClr val="0000FF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91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18560" y="3717032"/>
            <a:ext cx="2230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r>
              <a:rPr lang="el-GR" dirty="0" smtClean="0"/>
              <a:t>λ</a:t>
            </a:r>
            <a:r>
              <a:rPr lang="nb-NO" dirty="0" smtClean="0"/>
              <a:t> ≈ </a:t>
            </a:r>
            <a:r>
              <a:rPr lang="en-GB" dirty="0" smtClean="0"/>
              <a:t>0.01 </a:t>
            </a:r>
            <a:r>
              <a:rPr lang="en-GB" dirty="0"/>
              <a:t>to 10 </a:t>
            </a:r>
            <a:r>
              <a:rPr lang="en-GB" dirty="0" smtClean="0"/>
              <a:t>nm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574191" y="4325034"/>
            <a:ext cx="2925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3×10</a:t>
            </a:r>
            <a:r>
              <a:rPr lang="en-GB" baseline="30000" dirty="0" smtClean="0"/>
              <a:t>16</a:t>
            </a:r>
            <a:r>
              <a:rPr lang="en-GB" dirty="0" smtClean="0"/>
              <a:t> </a:t>
            </a:r>
            <a:r>
              <a:rPr lang="en-GB" dirty="0"/>
              <a:t>Hz to 3×10</a:t>
            </a:r>
            <a:r>
              <a:rPr lang="en-GB" baseline="30000" dirty="0"/>
              <a:t>19</a:t>
            </a:r>
            <a:r>
              <a:rPr lang="en-GB" dirty="0"/>
              <a:t> Hz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4191" y="4941168"/>
            <a:ext cx="2292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100 eV to 100 </a:t>
            </a:r>
            <a:r>
              <a:rPr lang="en-GB" dirty="0" err="1"/>
              <a:t>keV</a:t>
            </a:r>
            <a:endParaRPr lang="en-GB" dirty="0"/>
          </a:p>
        </p:txBody>
      </p:sp>
      <p:pic>
        <p:nvPicPr>
          <p:cNvPr id="45060" name="Picture 4" descr="E=h\nu=\frac{hc}{\lambda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76" y="4871735"/>
            <a:ext cx="1472322" cy="5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=\frac{(4.13566\,7516\times 10^{-15}\,\mbox{eV}\,\mbox{s})(299\,792\,458\,\mbox{m/s})}{\lambda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589240"/>
            <a:ext cx="4041124" cy="4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5616" y="956344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00FF"/>
                </a:solidFill>
              </a:rPr>
              <a:t>X-rays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776" y="961564"/>
            <a:ext cx="2725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rgbClr val="0000FF"/>
                </a:solidFill>
              </a:rPr>
              <a:t>Røntgenstråling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3748970"/>
            <a:ext cx="173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(0.1 to 100 Å)</a:t>
            </a:r>
            <a:endParaRPr lang="en-GB" dirty="0"/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40" y="4277439"/>
            <a:ext cx="685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64088" y="6165304"/>
            <a:ext cx="345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1 eV = 1.6021766208(98</a:t>
            </a:r>
            <a:r>
              <a:rPr lang="en-GB" sz="1600" dirty="0"/>
              <a:t>)×10</a:t>
            </a:r>
            <a:r>
              <a:rPr lang="en-GB" sz="1600" baseline="30000" dirty="0"/>
              <a:t>−19</a:t>
            </a:r>
            <a:r>
              <a:rPr lang="en-GB" sz="1600" dirty="0"/>
              <a:t> J</a:t>
            </a:r>
          </a:p>
        </p:txBody>
      </p:sp>
    </p:spTree>
    <p:extLst>
      <p:ext uri="{BB962C8B-B14F-4D97-AF65-F5344CB8AC3E}">
        <p14:creationId xmlns:p14="http://schemas.microsoft.com/office/powerpoint/2010/main" val="9176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23238"/>
            <a:ext cx="613791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1419" y="58656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(cf. electron microscopes)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51951"/>
            <a:ext cx="3285604" cy="266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3373884" cy="28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85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k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3" y="1420383"/>
            <a:ext cx="4889425" cy="487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220" y="1556792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</a:t>
            </a:r>
            <a:r>
              <a:rPr lang="el-GR" dirty="0" smtClean="0"/>
              <a:t>α</a:t>
            </a:r>
            <a:r>
              <a:rPr lang="nb-NO" dirty="0" smtClean="0"/>
              <a:t> ≈ 0.7 Å</a:t>
            </a:r>
            <a:endParaRPr lang="en-GB" dirty="0"/>
          </a:p>
        </p:txBody>
      </p:sp>
      <p:pic>
        <p:nvPicPr>
          <p:cNvPr id="4" name="Picture 4" descr="E=h\nu=\frac{hc}{\lambda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04864"/>
            <a:ext cx="1472322" cy="5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291565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= 18 eV</a:t>
            </a:r>
            <a:endParaRPr lang="en-GB" sz="1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906331"/>
              </p:ext>
            </p:extLst>
          </p:nvPr>
        </p:nvGraphicFramePr>
        <p:xfrm>
          <a:off x="7794057" y="3874740"/>
          <a:ext cx="60960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12.650 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13.396 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14.166 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14.958 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15.770 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16.615 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17.479 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18.367 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 dirty="0">
                          <a:effectLst/>
                        </a:rPr>
                        <a:t>19.279 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172292"/>
              </p:ext>
            </p:extLst>
          </p:nvPr>
        </p:nvGraphicFramePr>
        <p:xfrm>
          <a:off x="6300192" y="3874740"/>
          <a:ext cx="60960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  36 Kr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  37 Rb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  38 Sr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  39 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  40 Zr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  41 Nb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  42 Mo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  43 Tc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  44 Ru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495523"/>
              </p:ext>
            </p:extLst>
          </p:nvPr>
        </p:nvGraphicFramePr>
        <p:xfrm>
          <a:off x="7035505" y="3874740"/>
          <a:ext cx="60960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 dirty="0">
                          <a:effectLst/>
                        </a:rPr>
                        <a:t>14.113 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14.962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15.836 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16.737 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17.662 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18.623 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19.608 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>
                          <a:effectLst/>
                        </a:rPr>
                        <a:t>20.619 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u="none" strike="noStrike" dirty="0">
                          <a:effectLst/>
                        </a:rPr>
                        <a:t>21.656 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7188852" y="3586520"/>
            <a:ext cx="407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K</a:t>
            </a:r>
            <a:r>
              <a:rPr lang="el-GR" sz="1400" dirty="0" smtClean="0"/>
              <a:t>β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7907330" y="3573016"/>
            <a:ext cx="409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K</a:t>
            </a:r>
            <a:r>
              <a:rPr lang="el-GR" sz="1400" dirty="0"/>
              <a:t>α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707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http://pd.chem.ucl.ac.uk/pdnn/inst1/level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19578"/>
            <a:ext cx="3177207" cy="297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782413" y="1489438"/>
            <a:ext cx="1259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err="1"/>
              <a:t>Wavelength</a:t>
            </a:r>
            <a:endParaRPr lang="en-US" altLang="en-US" sz="1600" dirty="0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294581" y="1469076"/>
            <a:ext cx="18485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500" dirty="0"/>
              <a:t>CuK</a:t>
            </a:r>
            <a:r>
              <a:rPr lang="nb-NO" altLang="en-US" sz="1500" dirty="0">
                <a:latin typeface="Symbol" pitchFamily="18" charset="2"/>
              </a:rPr>
              <a:t>a</a:t>
            </a:r>
            <a:r>
              <a:rPr lang="nb-NO" altLang="en-US" sz="1500" baseline="-25000" dirty="0"/>
              <a:t>1</a:t>
            </a:r>
            <a:r>
              <a:rPr lang="nb-NO" altLang="en-US" sz="1500" dirty="0"/>
              <a:t> = 1.54056 </a:t>
            </a:r>
            <a:r>
              <a:rPr lang="nb-NO" altLang="en-US" sz="1500" dirty="0" smtClean="0"/>
              <a:t>Å</a:t>
            </a:r>
            <a:endParaRPr lang="nb-NO" altLang="en-US" sz="1500" dirty="0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294581" y="1884611"/>
            <a:ext cx="18485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500" dirty="0" smtClean="0"/>
              <a:t>CuK</a:t>
            </a:r>
            <a:r>
              <a:rPr lang="nb-NO" altLang="en-US" sz="1500" dirty="0" smtClean="0">
                <a:latin typeface="Symbol" pitchFamily="18" charset="2"/>
              </a:rPr>
              <a:t>a</a:t>
            </a:r>
            <a:r>
              <a:rPr lang="nb-NO" altLang="en-US" sz="1500" baseline="-25000" dirty="0" smtClean="0"/>
              <a:t>2</a:t>
            </a:r>
            <a:r>
              <a:rPr lang="nb-NO" altLang="en-US" sz="1500" dirty="0" smtClean="0"/>
              <a:t> </a:t>
            </a:r>
            <a:r>
              <a:rPr lang="nb-NO" altLang="en-US" sz="1500" dirty="0"/>
              <a:t>= 1.54433 Å</a:t>
            </a:r>
            <a:endParaRPr lang="en-US" altLang="en-US" sz="1500" dirty="0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294581" y="2745795"/>
            <a:ext cx="16706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500" dirty="0" err="1"/>
              <a:t>CuK</a:t>
            </a:r>
            <a:r>
              <a:rPr lang="nb-NO" altLang="en-US" sz="1500" dirty="0" err="1">
                <a:latin typeface="Symbol" pitchFamily="18" charset="2"/>
              </a:rPr>
              <a:t>a</a:t>
            </a:r>
            <a:r>
              <a:rPr lang="nb-NO" altLang="en-US" sz="1500" dirty="0"/>
              <a:t> = 1.5418 Å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6294581" y="2313747"/>
            <a:ext cx="209384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nb-NO" altLang="en-US" sz="1500" dirty="0"/>
              <a:t>(CuK</a:t>
            </a:r>
            <a:r>
              <a:rPr lang="nb-NO" altLang="en-US" sz="1500" dirty="0">
                <a:latin typeface="Symbol" pitchFamily="18" charset="2"/>
              </a:rPr>
              <a:t>a</a:t>
            </a:r>
            <a:r>
              <a:rPr lang="nb-NO" altLang="en-US" sz="1500" baseline="-25000" dirty="0"/>
              <a:t>1</a:t>
            </a:r>
            <a:r>
              <a:rPr lang="nb-NO" altLang="en-US" sz="1500" dirty="0"/>
              <a:t>) = 2</a:t>
            </a:r>
            <a:r>
              <a:rPr lang="nb-NO" altLang="en-US" sz="1500" dirty="0">
                <a:cs typeface="Arial" pitchFamily="34" charset="0"/>
              </a:rPr>
              <a:t>·</a:t>
            </a:r>
            <a:r>
              <a:rPr lang="nb-NO" altLang="en-US" sz="15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nb-NO" altLang="en-US" sz="1500" dirty="0">
                <a:cs typeface="Arial" pitchFamily="34" charset="0"/>
              </a:rPr>
              <a:t>(</a:t>
            </a:r>
            <a:r>
              <a:rPr lang="nb-NO" altLang="en-US" sz="1500" dirty="0"/>
              <a:t>CuK</a:t>
            </a:r>
            <a:r>
              <a:rPr lang="nb-NO" altLang="en-US" sz="1500" dirty="0">
                <a:latin typeface="Symbol" pitchFamily="18" charset="2"/>
              </a:rPr>
              <a:t>a</a:t>
            </a:r>
            <a:r>
              <a:rPr lang="nb-NO" altLang="en-US" sz="1500" baseline="-25000" dirty="0"/>
              <a:t>2</a:t>
            </a:r>
            <a:r>
              <a:rPr lang="nb-NO" altLang="en-US" sz="1500" dirty="0"/>
              <a:t>)</a:t>
            </a:r>
          </a:p>
        </p:txBody>
      </p:sp>
      <p:pic>
        <p:nvPicPr>
          <p:cNvPr id="17" name="Picture 2" descr="Valg av bølgeleng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9120"/>
            <a:ext cx="6144925" cy="163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3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rpsjonsk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5" y="958548"/>
            <a:ext cx="4550834" cy="29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il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759324" cy="295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8224" y="47667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Filters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436243" y="2449689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(cf. EELS)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2802414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(cf. ZAF)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7" name="Picture 7" descr="Fokuseringssirkel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16" y="4066356"/>
            <a:ext cx="39243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16980" y="4256881"/>
            <a:ext cx="1725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err="1"/>
              <a:t>Monochromators</a:t>
            </a:r>
            <a:endParaRPr lang="nb-NO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764368" y="5229200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(cf. microprobe 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(</a:t>
            </a:r>
            <a:r>
              <a:rPr lang="en-GB" sz="1600" dirty="0" err="1" smtClean="0">
                <a:solidFill>
                  <a:srgbClr val="0000FF"/>
                </a:solidFill>
              </a:rPr>
              <a:t>mikrosonde</a:t>
            </a:r>
            <a:r>
              <a:rPr lang="en-GB" sz="1600" dirty="0" smtClean="0">
                <a:solidFill>
                  <a:srgbClr val="0000FF"/>
                </a:solidFill>
              </a:rPr>
              <a:t>) with WDS)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4368" y="5813975"/>
            <a:ext cx="1508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(And cf. XRD!)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56" y="1657747"/>
            <a:ext cx="25542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1663"/>
            <a:ext cx="5986463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1667" y="1657747"/>
            <a:ext cx="229711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/>
              <a:t>Bragg’s law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3624" y="277480"/>
            <a:ext cx="19928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!</a:t>
            </a:r>
            <a:endParaRPr lang="en-GB" sz="40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4497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24320</TotalTime>
  <Words>319</Words>
  <Application>Microsoft Office PowerPoint</Application>
  <PresentationFormat>On-screen Show (4:3)</PresentationFormat>
  <Paragraphs>109</Paragraphs>
  <Slides>27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Blank Presentation</vt:lpstr>
      <vt:lpstr>Image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Rayon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 Haugan</dc:creator>
  <cp:lastModifiedBy>Ole Bjørn Karlsen</cp:lastModifiedBy>
  <cp:revision>392</cp:revision>
  <cp:lastPrinted>2016-04-21T06:32:34Z</cp:lastPrinted>
  <dcterms:created xsi:type="dcterms:W3CDTF">2010-08-27T12:54:04Z</dcterms:created>
  <dcterms:modified xsi:type="dcterms:W3CDTF">2016-04-21T06:42:49Z</dcterms:modified>
</cp:coreProperties>
</file>