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5"/>
  </p:notesMasterIdLst>
  <p:handoutMasterIdLst>
    <p:handoutMasterId r:id="rId66"/>
  </p:handoutMasterIdLst>
  <p:sldIdLst>
    <p:sldId id="295" r:id="rId2"/>
    <p:sldId id="296" r:id="rId3"/>
    <p:sldId id="300" r:id="rId4"/>
    <p:sldId id="301" r:id="rId5"/>
    <p:sldId id="302" r:id="rId6"/>
    <p:sldId id="303" r:id="rId7"/>
    <p:sldId id="298" r:id="rId8"/>
    <p:sldId id="299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8" r:id="rId60"/>
    <p:sldId id="354" r:id="rId61"/>
    <p:sldId id="357" r:id="rId62"/>
    <p:sldId id="355" r:id="rId63"/>
    <p:sldId id="356" r:id="rId6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Vedde" initials="J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3300" autoAdjust="0"/>
  </p:normalViewPr>
  <p:slideViewPr>
    <p:cSldViewPr>
      <p:cViewPr varScale="1">
        <p:scale>
          <a:sx n="123" d="100"/>
          <a:sy n="123" d="100"/>
        </p:scale>
        <p:origin x="-6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108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30154-C409-45CA-9214-527444E6FD42}" type="datetimeFigureOut">
              <a:rPr lang="nb-NO" smtClean="0"/>
              <a:pPr/>
              <a:t>22.10.2013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E73C8-EC19-423B-BA5D-1134332CC062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32410-7C81-4EEB-8E9F-FE9DC208F73F}" type="datetimeFigureOut">
              <a:rPr lang="nb-NO" smtClean="0"/>
              <a:pPr/>
              <a:t>22.10.2013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77D37-CED5-4B5F-B67F-B65A043D5D2B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77D37-CED5-4B5F-B67F-B65A043D5D2B}" type="slidenum">
              <a:rPr lang="nb-NO" smtClean="0"/>
              <a:pPr/>
              <a:t>41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Undertit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E7199-B910-4C42-B8D6-E372F26DE3FE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20" name="Plassholder for bunnteks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5888"/>
            <a:ext cx="62833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2209800"/>
            <a:ext cx="37719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229100" y="2209800"/>
            <a:ext cx="3771900" cy="41910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30128" cy="720080"/>
          </a:xfrm>
        </p:spPr>
        <p:txBody>
          <a:bodyPr>
            <a:normAutofit/>
          </a:bodyPr>
          <a:lstStyle>
            <a:lvl1pPr>
              <a:defRPr sz="2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628800"/>
            <a:ext cx="8394136" cy="45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pic>
        <p:nvPicPr>
          <p:cNvPr id="5" name="Picture 4" descr="FERMI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467404"/>
            <a:ext cx="792088" cy="344460"/>
          </a:xfrm>
          <a:prstGeom prst="rect">
            <a:avLst/>
          </a:prstGeom>
          <a:noFill/>
        </p:spPr>
      </p:pic>
      <p:pic>
        <p:nvPicPr>
          <p:cNvPr id="6" name="Bilde 7" descr="MN_KJEMI_A_ENG.png"/>
          <p:cNvPicPr>
            <a:picLocks noChangeAspect="1"/>
          </p:cNvPicPr>
          <p:nvPr userDrawn="1"/>
        </p:nvPicPr>
        <p:blipFill>
          <a:blip r:embed="rId3" cstate="print"/>
          <a:srcRect b="67255"/>
          <a:stretch>
            <a:fillRect/>
          </a:stretch>
        </p:blipFill>
        <p:spPr>
          <a:xfrm>
            <a:off x="611560" y="6525344"/>
            <a:ext cx="2304256" cy="311583"/>
          </a:xfrm>
          <a:prstGeom prst="rect">
            <a:avLst/>
          </a:prstGeom>
        </p:spPr>
      </p:pic>
      <p:pic>
        <p:nvPicPr>
          <p:cNvPr id="7" name="Bilde 8" descr="MN_KJEMI_A.png"/>
          <p:cNvPicPr>
            <a:picLocks noChangeAspect="1"/>
          </p:cNvPicPr>
          <p:nvPr userDrawn="1"/>
        </p:nvPicPr>
        <p:blipFill>
          <a:blip r:embed="rId4" cstate="print"/>
          <a:srcRect t="55556" r="75190"/>
          <a:stretch>
            <a:fillRect/>
          </a:stretch>
        </p:blipFill>
        <p:spPr>
          <a:xfrm>
            <a:off x="35496" y="6453336"/>
            <a:ext cx="630070" cy="360040"/>
          </a:xfrm>
          <a:prstGeom prst="rect">
            <a:avLst/>
          </a:prstGeom>
        </p:spPr>
      </p:pic>
      <p:pic>
        <p:nvPicPr>
          <p:cNvPr id="12290" name="Picture 2" descr="[SMN]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6525344"/>
            <a:ext cx="1069134" cy="2324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1402E7-4147-47D7-82F7-123FA54834F0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ktangel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DB4FE-6104-4917-93A6-C9CA84264870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9B7F53-D450-4D7A-8221-2FCCDB30D7CE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274320"/>
            <a:ext cx="8250120" cy="1143000"/>
          </a:xfrm>
        </p:spPr>
        <p:txBody>
          <a:bodyPr anchor="ctr">
            <a:normAutofit/>
          </a:bodyPr>
          <a:lstStyle>
            <a:lvl1pPr>
              <a:defRPr sz="2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 descr="FERMI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467404"/>
            <a:ext cx="792088" cy="344460"/>
          </a:xfrm>
          <a:prstGeom prst="rect">
            <a:avLst/>
          </a:prstGeom>
          <a:noFill/>
        </p:spPr>
      </p:pic>
      <p:pic>
        <p:nvPicPr>
          <p:cNvPr id="7" name="Bilde 7" descr="MN_KJEMI_A_ENG.png"/>
          <p:cNvPicPr>
            <a:picLocks noChangeAspect="1"/>
          </p:cNvPicPr>
          <p:nvPr userDrawn="1"/>
        </p:nvPicPr>
        <p:blipFill>
          <a:blip r:embed="rId3" cstate="print"/>
          <a:srcRect b="67255"/>
          <a:stretch>
            <a:fillRect/>
          </a:stretch>
        </p:blipFill>
        <p:spPr>
          <a:xfrm>
            <a:off x="611560" y="6525344"/>
            <a:ext cx="2304256" cy="311583"/>
          </a:xfrm>
          <a:prstGeom prst="rect">
            <a:avLst/>
          </a:prstGeom>
        </p:spPr>
      </p:pic>
      <p:pic>
        <p:nvPicPr>
          <p:cNvPr id="8" name="Bilde 8" descr="MN_KJEMI_A.png"/>
          <p:cNvPicPr>
            <a:picLocks noChangeAspect="1"/>
          </p:cNvPicPr>
          <p:nvPr userDrawn="1"/>
        </p:nvPicPr>
        <p:blipFill>
          <a:blip r:embed="rId4" cstate="print"/>
          <a:srcRect t="55556" r="75190"/>
          <a:stretch>
            <a:fillRect/>
          </a:stretch>
        </p:blipFill>
        <p:spPr>
          <a:xfrm>
            <a:off x="35496" y="6453336"/>
            <a:ext cx="630070" cy="360040"/>
          </a:xfrm>
          <a:prstGeom prst="rect">
            <a:avLst/>
          </a:prstGeom>
        </p:spPr>
      </p:pic>
      <p:pic>
        <p:nvPicPr>
          <p:cNvPr id="9" name="Picture 2" descr="[SMN]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5354" y="6525344"/>
            <a:ext cx="1069134" cy="2324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CD933-11EF-4D2C-A770-556A906D8E20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John Vedde 10.6.10</a:t>
            </a:r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727358-6E01-4805-8061-613F7B0654E0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ktangel 5"/>
          <p:cNvSpPr/>
          <p:nvPr/>
        </p:nvSpPr>
        <p:spPr bwMode="invGray">
          <a:xfrm>
            <a:off x="1371600" y="0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115C-CC01-4978-ACD9-42AF238A8A79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s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Plassholder for tittel 4"/>
          <p:cNvSpPr>
            <a:spLocks noGrp="1"/>
          </p:cNvSpPr>
          <p:nvPr>
            <p:ph type="title"/>
          </p:nvPr>
        </p:nvSpPr>
        <p:spPr>
          <a:xfrm>
            <a:off x="1371600" y="9144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nb-NO" dirty="0" smtClean="0"/>
              <a:t>Klikk for å redigere tittelstil</a:t>
            </a:r>
            <a:endParaRPr kumimoji="0" lang="en-US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idx="1"/>
          </p:nvPr>
        </p:nvSpPr>
        <p:spPr>
          <a:xfrm>
            <a:off x="1435608" y="2286000"/>
            <a:ext cx="7498080" cy="38862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b-NO" dirty="0" smtClean="0"/>
              <a:t>Klikk for å redigere tekststiler i malen</a:t>
            </a:r>
          </a:p>
          <a:p>
            <a:pPr lvl="1" eaLnBrk="1" latinLnBrk="0" hangingPunct="1"/>
            <a:r>
              <a:rPr kumimoji="0" lang="nb-NO" dirty="0" smtClean="0"/>
              <a:t>Andre nivå</a:t>
            </a:r>
          </a:p>
          <a:p>
            <a:pPr lvl="2" eaLnBrk="1" latinLnBrk="0" hangingPunct="1"/>
            <a:r>
              <a:rPr kumimoji="0" lang="nb-NO" dirty="0" smtClean="0"/>
              <a:t>Tredje nivå</a:t>
            </a:r>
          </a:p>
          <a:p>
            <a:pPr lvl="3" eaLnBrk="1" latinLnBrk="0" hangingPunct="1"/>
            <a:r>
              <a:rPr kumimoji="0" lang="nb-NO" dirty="0" smtClean="0"/>
              <a:t>Fjerde nivå</a:t>
            </a:r>
          </a:p>
          <a:p>
            <a:pPr lvl="4" eaLnBrk="1" latinLnBrk="0" hangingPunct="1"/>
            <a:r>
              <a:rPr kumimoji="0" lang="nb-NO" dirty="0" smtClean="0"/>
              <a:t>Femte nivå</a:t>
            </a:r>
            <a:endParaRPr kumimoji="0" lang="en-US" dirty="0"/>
          </a:p>
        </p:txBody>
      </p:sp>
      <p:sp>
        <p:nvSpPr>
          <p:cNvPr id="24" name="Plassholder for dato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96702CB-1880-4713-BCDF-85AC77F16831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Plassholder for lysbilde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Bilde 13" descr="MN_KJEMI_A.png"/>
          <p:cNvPicPr>
            <a:picLocks noChangeAspect="1"/>
          </p:cNvPicPr>
          <p:nvPr/>
        </p:nvPicPr>
        <p:blipFill>
          <a:blip r:embed="rId12" cstate="print"/>
          <a:srcRect t="57874" r="3014"/>
          <a:stretch>
            <a:fillRect/>
          </a:stretch>
        </p:blipFill>
        <p:spPr>
          <a:xfrm>
            <a:off x="304800" y="6172200"/>
            <a:ext cx="4448398" cy="616321"/>
          </a:xfrm>
          <a:prstGeom prst="rect">
            <a:avLst/>
          </a:prstGeom>
        </p:spPr>
      </p:pic>
      <p:pic>
        <p:nvPicPr>
          <p:cNvPr id="15" name="Bilde 14" descr="MN_KJEMI_A_ENG.png"/>
          <p:cNvPicPr>
            <a:picLocks noChangeAspect="1"/>
          </p:cNvPicPr>
          <p:nvPr/>
        </p:nvPicPr>
        <p:blipFill>
          <a:blip r:embed="rId13" cstate="print"/>
          <a:srcRect b="83774"/>
          <a:stretch>
            <a:fillRect/>
          </a:stretch>
        </p:blipFill>
        <p:spPr>
          <a:xfrm>
            <a:off x="76200" y="76200"/>
            <a:ext cx="5535729" cy="3708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79" r:id="rId8"/>
    <p:sldLayoutId id="2147483681" r:id="rId9"/>
    <p:sldLayoutId id="2147483682" r:id="rId10"/>
  </p:sldLayoutIdLst>
  <p:transition spd="med">
    <p:wipe dir="r"/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trulsn\My%20Documents\MENA3200\Figurer\pgb-11-24-O-ion-conductors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trulsn\My%20Documents\MENA3200\Figurer\ACERS-PDFC-6504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1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.osaka-u.ac.jp/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51520" y="278092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 </a:t>
            </a:r>
            <a:endParaRPr lang="nb-NO" sz="2800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4294967295"/>
          </p:nvPr>
        </p:nvSpPr>
        <p:spPr>
          <a:xfrm>
            <a:off x="323528" y="3573016"/>
            <a:ext cx="7848872" cy="2592288"/>
          </a:xfrm>
        </p:spPr>
        <p:txBody>
          <a:bodyPr/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9" name="Bilde 8" descr="MN_KJEMI_A.png"/>
          <p:cNvPicPr>
            <a:picLocks noChangeAspect="1"/>
          </p:cNvPicPr>
          <p:nvPr/>
        </p:nvPicPr>
        <p:blipFill>
          <a:blip r:embed="rId2" cstate="print"/>
          <a:srcRect t="55556" r="75190"/>
          <a:stretch>
            <a:fillRect/>
          </a:stretch>
        </p:blipFill>
        <p:spPr>
          <a:xfrm>
            <a:off x="190500" y="6165304"/>
            <a:ext cx="1078868" cy="616496"/>
          </a:xfrm>
          <a:prstGeom prst="rect">
            <a:avLst/>
          </a:prstGeom>
        </p:spPr>
      </p:pic>
      <p:pic>
        <p:nvPicPr>
          <p:cNvPr id="10" name="Bilde 9" descr="2010-10-22 16.14.49.jpg"/>
          <p:cNvPicPr>
            <a:picLocks noChangeAspect="1"/>
          </p:cNvPicPr>
          <p:nvPr/>
        </p:nvPicPr>
        <p:blipFill>
          <a:blip r:embed="rId3" cstate="print"/>
          <a:srcRect t="45844" b="22294"/>
          <a:stretch>
            <a:fillRect/>
          </a:stretch>
        </p:blipFill>
        <p:spPr>
          <a:xfrm>
            <a:off x="0" y="0"/>
            <a:ext cx="9144000" cy="1752600"/>
          </a:xfrm>
          <a:prstGeom prst="rect">
            <a:avLst/>
          </a:prstGeom>
        </p:spPr>
      </p:pic>
      <p:pic>
        <p:nvPicPr>
          <p:cNvPr id="8" name="Bilde 7" descr="MN_KJEMI_A_ENG.png"/>
          <p:cNvPicPr>
            <a:picLocks noChangeAspect="1"/>
          </p:cNvPicPr>
          <p:nvPr/>
        </p:nvPicPr>
        <p:blipFill>
          <a:blip r:embed="rId4" cstate="print"/>
          <a:srcRect b="67255"/>
          <a:stretch>
            <a:fillRect/>
          </a:stretch>
        </p:blipFill>
        <p:spPr>
          <a:xfrm>
            <a:off x="152400" y="1904999"/>
            <a:ext cx="3282652" cy="4438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084" y="3212976"/>
            <a:ext cx="79624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MENA 3200 Energy Materials</a:t>
            </a:r>
          </a:p>
          <a:p>
            <a:pPr algn="ctr"/>
            <a:endParaRPr lang="en-GB" dirty="0" smtClean="0"/>
          </a:p>
          <a:p>
            <a:pPr algn="ctr"/>
            <a:r>
              <a:rPr lang="en-GB" sz="2800" dirty="0" smtClean="0"/>
              <a:t>Materials for Electrochemical Energy Conversion</a:t>
            </a:r>
          </a:p>
          <a:p>
            <a:pPr algn="ctr"/>
            <a:endParaRPr lang="en-GB" dirty="0" smtClean="0"/>
          </a:p>
          <a:p>
            <a:pPr algn="ctr"/>
            <a:r>
              <a:rPr lang="en-GB" sz="2800" dirty="0" smtClean="0"/>
              <a:t>Fuel cells – Electrolysers - Batteries 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dirty="0" smtClean="0"/>
              <a:t>Truls Norby</a:t>
            </a:r>
            <a:endParaRPr lang="en-GB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384376" cy="792088"/>
          </a:xfrm>
        </p:spPr>
        <p:txBody>
          <a:bodyPr/>
          <a:lstStyle/>
          <a:p>
            <a:r>
              <a:rPr lang="en-GB" dirty="0" smtClean="0"/>
              <a:t>Fuel cell</a:t>
            </a:r>
            <a:endParaRPr lang="en-GB" dirty="0"/>
          </a:p>
        </p:txBody>
      </p:sp>
      <p:pic>
        <p:nvPicPr>
          <p:cNvPr id="24578" name="Picture 2" descr="http://upload.wikimedia.org/wikipedia/en/5/5c/Fc_diagram_p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16632"/>
            <a:ext cx="2232248" cy="3105256"/>
          </a:xfrm>
          <a:prstGeom prst="rect">
            <a:avLst/>
          </a:prstGeom>
          <a:noFill/>
        </p:spPr>
      </p:pic>
      <p:pic>
        <p:nvPicPr>
          <p:cNvPr id="5" name="Picture 12" descr="mercedes-benz-b-class-f-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8856" y="3974752"/>
            <a:ext cx="3829648" cy="255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6696744" cy="4903440"/>
          </a:xfrm>
        </p:spPr>
        <p:txBody>
          <a:bodyPr>
            <a:normAutofit/>
          </a:bodyPr>
          <a:lstStyle/>
          <a:p>
            <a:pPr lvl="1"/>
            <a:r>
              <a:rPr lang="en-GB" dirty="0" smtClean="0"/>
              <a:t>Polymer Electrolyte Membrane Fuel Cell (PEMFC):</a:t>
            </a:r>
          </a:p>
          <a:p>
            <a:pPr lvl="1">
              <a:buNone/>
            </a:pPr>
            <a:r>
              <a:rPr lang="en-GB" sz="1800" dirty="0" smtClean="0"/>
              <a:t>		Anode(-):  	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= 4H</a:t>
            </a:r>
            <a:r>
              <a:rPr lang="en-GB" sz="1800" baseline="30000" dirty="0" smtClean="0"/>
              <a:t>+</a:t>
            </a:r>
            <a:r>
              <a:rPr lang="en-GB" sz="1800" dirty="0" smtClean="0"/>
              <a:t> + 4e</a:t>
            </a:r>
            <a:r>
              <a:rPr lang="en-GB" sz="1800" baseline="30000" dirty="0" smtClean="0"/>
              <a:t>-</a:t>
            </a:r>
            <a:endParaRPr lang="en-GB" sz="1800" dirty="0" smtClean="0"/>
          </a:p>
          <a:p>
            <a:pPr lvl="1">
              <a:buNone/>
            </a:pPr>
            <a:r>
              <a:rPr lang="en-GB" sz="1800" dirty="0" smtClean="0"/>
              <a:t>		Cathode(+): 	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+ 4H</a:t>
            </a:r>
            <a:r>
              <a:rPr lang="en-GB" sz="1800" baseline="30000" dirty="0" smtClean="0"/>
              <a:t>+</a:t>
            </a:r>
            <a:r>
              <a:rPr lang="en-GB" sz="1800" dirty="0" smtClean="0"/>
              <a:t> + 4e</a:t>
            </a:r>
            <a:r>
              <a:rPr lang="en-GB" sz="1800" baseline="30000" dirty="0" smtClean="0"/>
              <a:t>-</a:t>
            </a:r>
            <a:r>
              <a:rPr lang="en-GB" sz="1800" dirty="0" smtClean="0"/>
              <a:t> = 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</a:p>
          <a:p>
            <a:pPr lvl="1">
              <a:buNone/>
            </a:pPr>
            <a:endParaRPr lang="en-GB" sz="1800" dirty="0" smtClean="0"/>
          </a:p>
          <a:p>
            <a:pPr lvl="1"/>
            <a:r>
              <a:rPr lang="en-GB" sz="1800" dirty="0" smtClean="0"/>
              <a:t>Solid Oxide Fuel Cell (SOFC)</a:t>
            </a:r>
          </a:p>
          <a:p>
            <a:pPr lvl="2">
              <a:buNone/>
            </a:pPr>
            <a:r>
              <a:rPr lang="en-GB" sz="1600" dirty="0" smtClean="0"/>
              <a:t>	</a:t>
            </a:r>
          </a:p>
          <a:p>
            <a:pPr lvl="2">
              <a:buNone/>
            </a:pPr>
            <a:r>
              <a:rPr lang="en-GB" sz="1600" dirty="0" smtClean="0"/>
              <a:t>	If necessary, first reforming of carbon-containing fuels: </a:t>
            </a:r>
          </a:p>
          <a:p>
            <a:pPr lvl="2">
              <a:buNone/>
            </a:pPr>
            <a:r>
              <a:rPr lang="en-GB" sz="1600" dirty="0" smtClean="0"/>
              <a:t>	CH</a:t>
            </a:r>
            <a:r>
              <a:rPr lang="en-GB" sz="1600" baseline="-25000" dirty="0" smtClean="0"/>
              <a:t>4</a:t>
            </a:r>
            <a:r>
              <a:rPr lang="en-GB" sz="1600" dirty="0" smtClean="0"/>
              <a:t> + H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O = CO + 3H</a:t>
            </a:r>
            <a:r>
              <a:rPr lang="en-GB" sz="1600" baseline="-25000" dirty="0" smtClean="0"/>
              <a:t>2</a:t>
            </a:r>
          </a:p>
          <a:p>
            <a:pPr lvl="2"/>
            <a:endParaRPr lang="en-GB" sz="1600" dirty="0" smtClean="0"/>
          </a:p>
          <a:p>
            <a:pPr lvl="1">
              <a:buNone/>
            </a:pPr>
            <a:r>
              <a:rPr lang="en-GB" sz="1800" dirty="0" smtClean="0"/>
              <a:t>		Anode(-): 	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+ 2O</a:t>
            </a:r>
            <a:r>
              <a:rPr lang="en-GB" sz="1800" baseline="30000" dirty="0" smtClean="0"/>
              <a:t>2-</a:t>
            </a:r>
            <a:r>
              <a:rPr lang="en-GB" sz="1800" dirty="0" smtClean="0"/>
              <a:t> = 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 + 4e</a:t>
            </a:r>
            <a:r>
              <a:rPr lang="en-GB" sz="1800" baseline="30000" dirty="0" smtClean="0"/>
              <a:t>-</a:t>
            </a:r>
            <a:endParaRPr lang="en-GB" sz="1800" dirty="0" smtClean="0"/>
          </a:p>
          <a:p>
            <a:pPr lvl="1">
              <a:buNone/>
            </a:pPr>
            <a:r>
              <a:rPr lang="en-GB" sz="1800" dirty="0" smtClean="0"/>
              <a:t>		Cathode(+): 	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+ 4e</a:t>
            </a:r>
            <a:r>
              <a:rPr lang="en-GB" sz="1800" baseline="30000" dirty="0" smtClean="0"/>
              <a:t>-</a:t>
            </a:r>
            <a:r>
              <a:rPr lang="en-GB" sz="1800" dirty="0" smtClean="0"/>
              <a:t> = 2O</a:t>
            </a:r>
            <a:r>
              <a:rPr lang="en-GB" sz="1800" baseline="30000" dirty="0" smtClean="0"/>
              <a:t>2-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uelcellsworks.com/news/wp-content/uploads/2011/11/h2mov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3" y="4389433"/>
            <a:ext cx="5076057" cy="24685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30128" cy="792088"/>
          </a:xfrm>
        </p:spPr>
        <p:txBody>
          <a:bodyPr/>
          <a:lstStyle/>
          <a:p>
            <a:r>
              <a:rPr lang="en-GB" dirty="0" smtClean="0"/>
              <a:t>Electrolysers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538152" cy="504745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Supplied with low energy 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 (or 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) and electrical energy</a:t>
            </a:r>
          </a:p>
          <a:p>
            <a:endParaRPr lang="en-GB" sz="2000" dirty="0" smtClean="0"/>
          </a:p>
          <a:p>
            <a:r>
              <a:rPr lang="en-GB" sz="2000" dirty="0" smtClean="0"/>
              <a:t>PEM: Produces 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from 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</a:t>
            </a:r>
          </a:p>
          <a:p>
            <a:pPr lvl="1">
              <a:buNone/>
            </a:pPr>
            <a:r>
              <a:rPr lang="en-GB" sz="1800" dirty="0" smtClean="0"/>
              <a:t>	Cathode(-): 	4H</a:t>
            </a:r>
            <a:r>
              <a:rPr lang="en-GB" sz="1800" baseline="30000" dirty="0" smtClean="0"/>
              <a:t>+</a:t>
            </a:r>
            <a:r>
              <a:rPr lang="en-GB" sz="1800" dirty="0" smtClean="0"/>
              <a:t> + 4e</a:t>
            </a:r>
            <a:r>
              <a:rPr lang="en-GB" sz="1800" baseline="30000" dirty="0" smtClean="0"/>
              <a:t>-</a:t>
            </a:r>
            <a:r>
              <a:rPr lang="en-GB" sz="1800" dirty="0" smtClean="0"/>
              <a:t> = 2H</a:t>
            </a:r>
            <a:r>
              <a:rPr lang="en-GB" sz="1800" baseline="-25000" dirty="0" smtClean="0"/>
              <a:t>2</a:t>
            </a:r>
            <a:endParaRPr lang="en-GB" sz="1800" dirty="0" smtClean="0"/>
          </a:p>
          <a:p>
            <a:pPr lvl="1">
              <a:buNone/>
            </a:pPr>
            <a:r>
              <a:rPr lang="en-GB" sz="1800" dirty="0" smtClean="0"/>
              <a:t>	Anode(+): 		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 = 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+ 4H</a:t>
            </a:r>
            <a:r>
              <a:rPr lang="en-GB" sz="1800" baseline="30000" dirty="0" smtClean="0"/>
              <a:t>+</a:t>
            </a:r>
            <a:r>
              <a:rPr lang="en-GB" sz="1800" dirty="0" smtClean="0"/>
              <a:t> + 4e</a:t>
            </a:r>
            <a:r>
              <a:rPr lang="en-GB" sz="1800" baseline="30000" dirty="0" smtClean="0"/>
              <a:t>-</a:t>
            </a:r>
            <a:endParaRPr lang="en-GB" sz="1800" dirty="0" smtClean="0"/>
          </a:p>
          <a:p>
            <a:endParaRPr lang="en-GB" sz="2000" dirty="0" smtClean="0"/>
          </a:p>
          <a:p>
            <a:r>
              <a:rPr lang="en-GB" sz="2000" dirty="0" smtClean="0"/>
              <a:t>SOEC: Produces 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from steam (or </a:t>
            </a:r>
            <a:r>
              <a:rPr lang="en-GB" sz="2000" dirty="0" err="1" smtClean="0"/>
              <a:t>syngas</a:t>
            </a:r>
            <a:r>
              <a:rPr lang="en-GB" sz="2000" dirty="0" smtClean="0"/>
              <a:t> CO+H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, or a liquid fuel)</a:t>
            </a:r>
          </a:p>
          <a:p>
            <a:pPr lvl="1">
              <a:buNone/>
            </a:pPr>
            <a:r>
              <a:rPr lang="en-GB" sz="1800" dirty="0" smtClean="0"/>
              <a:t>	Cathode(-): 	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 + 4e</a:t>
            </a:r>
            <a:r>
              <a:rPr lang="en-GB" sz="1800" baseline="30000" dirty="0" smtClean="0"/>
              <a:t>-</a:t>
            </a:r>
            <a:r>
              <a:rPr lang="en-GB" sz="1800" dirty="0" smtClean="0"/>
              <a:t> = 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+ 2O</a:t>
            </a:r>
            <a:r>
              <a:rPr lang="en-GB" sz="1800" baseline="30000" dirty="0" smtClean="0"/>
              <a:t>2-</a:t>
            </a:r>
            <a:r>
              <a:rPr lang="en-GB" sz="1800" dirty="0" smtClean="0"/>
              <a:t> </a:t>
            </a:r>
          </a:p>
          <a:p>
            <a:pPr lvl="1">
              <a:buNone/>
            </a:pPr>
            <a:r>
              <a:rPr lang="en-GB" sz="1800" dirty="0" smtClean="0"/>
              <a:t>	Anode(+): 		2O</a:t>
            </a:r>
            <a:r>
              <a:rPr lang="en-GB" sz="1800" baseline="30000" dirty="0" smtClean="0"/>
              <a:t>2-</a:t>
            </a:r>
            <a:r>
              <a:rPr lang="en-GB" sz="1800" dirty="0" smtClean="0"/>
              <a:t> = 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+ 4e</a:t>
            </a:r>
            <a:r>
              <a:rPr lang="en-GB" sz="1800" baseline="30000" dirty="0" smtClean="0"/>
              <a:t>-</a:t>
            </a:r>
            <a:endParaRPr lang="en-GB" sz="1800" dirty="0" smtClean="0"/>
          </a:p>
          <a:p>
            <a:endParaRPr lang="en-GB" sz="2000" dirty="0" smtClean="0"/>
          </a:p>
          <a:p>
            <a:r>
              <a:rPr lang="en-GB" sz="2000" dirty="0" smtClean="0"/>
              <a:t>Materials otherwise as for fuel cells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74320"/>
            <a:ext cx="8250120" cy="5386928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Main materials classes and requirements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Electrolyte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Electrodes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Interconnects</a:t>
            </a:r>
            <a:endParaRPr lang="en-GB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4464496" cy="648072"/>
          </a:xfrm>
        </p:spPr>
        <p:txBody>
          <a:bodyPr>
            <a:normAutofit/>
          </a:bodyPr>
          <a:lstStyle/>
          <a:p>
            <a:r>
              <a:rPr lang="en-GB" dirty="0" smtClean="0"/>
              <a:t>Main materials classes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4752528" cy="511946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Solid state electrochemical energy conversion devices contain three main functional materials classes</a:t>
            </a:r>
          </a:p>
          <a:p>
            <a:endParaRPr lang="en-GB" dirty="0" smtClean="0"/>
          </a:p>
          <a:p>
            <a:r>
              <a:rPr lang="en-GB" dirty="0" smtClean="0"/>
              <a:t>We will use Proton Ceramic Fuel Cells (PCFCs) and Solid Oxide Fuel Cells (SOFCs) as examples</a:t>
            </a:r>
          </a:p>
          <a:p>
            <a:endParaRPr lang="en-GB" dirty="0" smtClean="0"/>
          </a:p>
          <a:p>
            <a:r>
              <a:rPr lang="en-GB" dirty="0" smtClean="0"/>
              <a:t>Electrolyte</a:t>
            </a:r>
          </a:p>
          <a:p>
            <a:pPr lvl="1"/>
            <a:r>
              <a:rPr lang="en-GB" dirty="0" smtClean="0"/>
              <a:t>Conducts ions </a:t>
            </a:r>
            <a:r>
              <a:rPr lang="en-GB" i="1" dirty="0" smtClean="0"/>
              <a:t>only</a:t>
            </a:r>
          </a:p>
          <a:p>
            <a:endParaRPr lang="en-GB" dirty="0" smtClean="0"/>
          </a:p>
          <a:p>
            <a:r>
              <a:rPr lang="en-GB" dirty="0" smtClean="0"/>
              <a:t>Electrodes</a:t>
            </a:r>
          </a:p>
          <a:p>
            <a:pPr lvl="1"/>
            <a:r>
              <a:rPr lang="en-GB" dirty="0" smtClean="0"/>
              <a:t>Conducts electrons</a:t>
            </a:r>
          </a:p>
          <a:p>
            <a:pPr lvl="2"/>
            <a:r>
              <a:rPr lang="en-GB" dirty="0" smtClean="0"/>
              <a:t>Anode</a:t>
            </a:r>
          </a:p>
          <a:p>
            <a:pPr lvl="2"/>
            <a:r>
              <a:rPr lang="en-GB" dirty="0" smtClean="0"/>
              <a:t>Cathode</a:t>
            </a:r>
          </a:p>
          <a:p>
            <a:endParaRPr lang="en-GB" dirty="0" smtClean="0"/>
          </a:p>
          <a:p>
            <a:r>
              <a:rPr lang="en-GB" dirty="0" smtClean="0"/>
              <a:t>Interconnect</a:t>
            </a:r>
          </a:p>
          <a:p>
            <a:pPr lvl="1"/>
            <a:r>
              <a:rPr lang="en-GB" dirty="0" smtClean="0"/>
              <a:t>Conducts electrons </a:t>
            </a:r>
            <a:r>
              <a:rPr lang="en-GB" i="1" dirty="0" smtClean="0"/>
              <a:t>only</a:t>
            </a:r>
            <a:endParaRPr lang="en-GB" i="1" dirty="0"/>
          </a:p>
        </p:txBody>
      </p:sp>
      <p:sp>
        <p:nvSpPr>
          <p:cNvPr id="5" name="Rectangle 4"/>
          <p:cNvSpPr/>
          <p:nvPr/>
        </p:nvSpPr>
        <p:spPr>
          <a:xfrm>
            <a:off x="3203848" y="3388930"/>
            <a:ext cx="9412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Why?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0717" y="5621178"/>
            <a:ext cx="9412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Why?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68144" y="2132856"/>
            <a:ext cx="2604924" cy="3096344"/>
            <a:chOff x="6577176" y="1970485"/>
            <a:chExt cx="2604924" cy="3096344"/>
          </a:xfrm>
        </p:grpSpPr>
        <p:grpSp>
          <p:nvGrpSpPr>
            <p:cNvPr id="8" name="Group 3"/>
            <p:cNvGrpSpPr/>
            <p:nvPr/>
          </p:nvGrpSpPr>
          <p:grpSpPr>
            <a:xfrm>
              <a:off x="6577176" y="1970485"/>
              <a:ext cx="2604924" cy="3096344"/>
              <a:chOff x="600512" y="314301"/>
              <a:chExt cx="2604924" cy="309634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319451" y="917104"/>
                <a:ext cx="1008112" cy="22238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</a:rPr>
                  <a:t>4H</a:t>
                </a:r>
                <a:r>
                  <a:rPr lang="en-GB" sz="2000" baseline="300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endParaRPr lang="en-GB" sz="20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1619672" y="2132856"/>
                <a:ext cx="516245" cy="83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600512" y="1628800"/>
                <a:ext cx="6078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398805" y="1340768"/>
                <a:ext cx="80663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2O</a:t>
                </a:r>
                <a:r>
                  <a:rPr lang="en-GB" sz="2000" baseline="-25000" dirty="0" smtClean="0"/>
                  <a:t>2</a:t>
                </a:r>
                <a:endParaRPr lang="en-GB" sz="2000" dirty="0" smtClean="0"/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  <a:r>
                  <a:rPr lang="en-GB" sz="2000" dirty="0" smtClean="0"/>
                  <a:t>O</a:t>
                </a:r>
              </a:p>
            </p:txBody>
          </p:sp>
          <p:grpSp>
            <p:nvGrpSpPr>
              <p:cNvPr id="15" name="Group 56"/>
              <p:cNvGrpSpPr/>
              <p:nvPr/>
            </p:nvGrpSpPr>
            <p:grpSpPr>
              <a:xfrm>
                <a:off x="1293411" y="314301"/>
                <a:ext cx="1080120" cy="2826667"/>
                <a:chOff x="1403648" y="386309"/>
                <a:chExt cx="1080120" cy="2826667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1403648" y="548680"/>
                  <a:ext cx="0" cy="2664296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2483768" y="548680"/>
                  <a:ext cx="0" cy="2664296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403648" y="582588"/>
                  <a:ext cx="1080120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ounded Rectangle 23"/>
                <p:cNvSpPr/>
                <p:nvPr/>
              </p:nvSpPr>
              <p:spPr>
                <a:xfrm>
                  <a:off x="1646853" y="386309"/>
                  <a:ext cx="576063" cy="36004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i="1" dirty="0" smtClean="0"/>
                    <a:t>R</a:t>
                  </a:r>
                </a:p>
              </p:txBody>
            </p:sp>
          </p:grpSp>
          <p:sp>
            <p:nvSpPr>
              <p:cNvPr id="16" name="TextBox 9"/>
              <p:cNvSpPr txBox="1"/>
              <p:nvPr/>
            </p:nvSpPr>
            <p:spPr>
              <a:xfrm>
                <a:off x="611561" y="3102868"/>
                <a:ext cx="23762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Proton conducting fuel cell</a:t>
                </a:r>
                <a:endParaRPr lang="en-GB" sz="14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411760" y="620688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+</a:t>
                </a:r>
                <a:endParaRPr lang="en-GB" sz="2000" baseline="-25000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V="1">
                <a:off x="611560" y="2060848"/>
                <a:ext cx="516245" cy="83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>
                <a:off x="2483768" y="1772816"/>
                <a:ext cx="53955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2483768" y="2348880"/>
                <a:ext cx="57606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6660232" y="227687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4e</a:t>
              </a:r>
              <a:r>
                <a:rPr lang="en-GB" baseline="30000" dirty="0" smtClean="0"/>
                <a:t>-</a:t>
              </a:r>
              <a:endParaRPr lang="en-GB" baseline="300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164288" y="2204864"/>
              <a:ext cx="0" cy="4404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4" descr="FuelCells-H-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05009"/>
            <a:ext cx="3877766" cy="62772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330128" cy="720080"/>
          </a:xfrm>
        </p:spPr>
        <p:txBody>
          <a:bodyPr/>
          <a:lstStyle/>
          <a:p>
            <a:r>
              <a:rPr lang="en-GB" dirty="0" smtClean="0"/>
              <a:t>Exercise - I</a:t>
            </a:r>
            <a:endParaRPr lang="en-GB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975"/>
            <a:ext cx="4555232" cy="52038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/>
              <a:t>	Concentrate on the upper half of the PCFC case</a:t>
            </a:r>
          </a:p>
          <a:p>
            <a:endParaRPr lang="en-GB" sz="2000" dirty="0" smtClean="0"/>
          </a:p>
          <a:p>
            <a:r>
              <a:rPr lang="en-GB" sz="2000" dirty="0" smtClean="0"/>
              <a:t>What reactants flow to the anode (fuel) and what exits in the exhaust from it? </a:t>
            </a:r>
          </a:p>
          <a:p>
            <a:endParaRPr lang="en-GB" sz="2000" dirty="0" smtClean="0"/>
          </a:p>
          <a:p>
            <a:r>
              <a:rPr lang="en-GB" sz="2000" dirty="0" smtClean="0"/>
              <a:t>What reactants flow to the cathode (air) compartment and what exits from it?</a:t>
            </a:r>
          </a:p>
          <a:p>
            <a:endParaRPr lang="en-GB" sz="2000" dirty="0" smtClean="0"/>
          </a:p>
          <a:p>
            <a:r>
              <a:rPr lang="en-GB" sz="2000" dirty="0" smtClean="0"/>
              <a:t>Does this type of cell have any advantages and disadvantages in terms of the above?</a:t>
            </a:r>
            <a:endParaRPr lang="en-GB" sz="1600" dirty="0"/>
          </a:p>
        </p:txBody>
      </p:sp>
      <p:grpSp>
        <p:nvGrpSpPr>
          <p:cNvPr id="2" name="Group 25"/>
          <p:cNvGrpSpPr/>
          <p:nvPr/>
        </p:nvGrpSpPr>
        <p:grpSpPr>
          <a:xfrm>
            <a:off x="4932040" y="105009"/>
            <a:ext cx="4139952" cy="6348327"/>
            <a:chOff x="4932040" y="105009"/>
            <a:chExt cx="4139952" cy="6348327"/>
          </a:xfrm>
        </p:grpSpPr>
        <p:grpSp>
          <p:nvGrpSpPr>
            <p:cNvPr id="3" name="Group 5"/>
            <p:cNvGrpSpPr/>
            <p:nvPr/>
          </p:nvGrpSpPr>
          <p:grpSpPr>
            <a:xfrm>
              <a:off x="4932040" y="105009"/>
              <a:ext cx="4139952" cy="6348327"/>
              <a:chOff x="5004048" y="105009"/>
              <a:chExt cx="4139952" cy="6348327"/>
            </a:xfrm>
          </p:grpSpPr>
          <p:pic>
            <p:nvPicPr>
              <p:cNvPr id="56324" name="Picture 4" descr="FuelCells-H-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20072" y="105009"/>
                <a:ext cx="3877766" cy="6277287"/>
              </a:xfrm>
              <a:prstGeom prst="rect">
                <a:avLst/>
              </a:prstGeom>
              <a:noFill/>
            </p:spPr>
          </p:pic>
          <p:sp>
            <p:nvSpPr>
              <p:cNvPr id="5" name="Rectangle 4"/>
              <p:cNvSpPr/>
              <p:nvPr/>
            </p:nvSpPr>
            <p:spPr>
              <a:xfrm>
                <a:off x="5004048" y="3356992"/>
                <a:ext cx="4139952" cy="3096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076056" y="1916832"/>
              <a:ext cx="3816424" cy="144016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5783500" y="3429000"/>
            <a:ext cx="2604924" cy="3096344"/>
            <a:chOff x="6577176" y="1970485"/>
            <a:chExt cx="2604924" cy="3096344"/>
          </a:xfrm>
        </p:grpSpPr>
        <p:grpSp>
          <p:nvGrpSpPr>
            <p:cNvPr id="6" name="Group 3"/>
            <p:cNvGrpSpPr/>
            <p:nvPr/>
          </p:nvGrpSpPr>
          <p:grpSpPr>
            <a:xfrm>
              <a:off x="6577176" y="1970485"/>
              <a:ext cx="2604924" cy="3096344"/>
              <a:chOff x="600512" y="314301"/>
              <a:chExt cx="2604924" cy="309634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319451" y="917104"/>
                <a:ext cx="1008112" cy="22238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</a:rPr>
                  <a:t>4H</a:t>
                </a:r>
                <a:r>
                  <a:rPr lang="en-GB" sz="2000" baseline="300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endParaRPr lang="en-GB" sz="20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1619672" y="2132856"/>
                <a:ext cx="516245" cy="83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600512" y="1628800"/>
                <a:ext cx="6078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398805" y="1340768"/>
                <a:ext cx="80663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O</a:t>
                </a:r>
                <a:r>
                  <a:rPr lang="en-GB" sz="2000" baseline="-25000" dirty="0" smtClean="0"/>
                  <a:t>2</a:t>
                </a:r>
                <a:endParaRPr lang="en-GB" sz="2000" dirty="0" smtClean="0"/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  <a:r>
                  <a:rPr lang="en-GB" sz="2000" dirty="0" smtClean="0"/>
                  <a:t>O</a:t>
                </a:r>
              </a:p>
            </p:txBody>
          </p:sp>
          <p:grpSp>
            <p:nvGrpSpPr>
              <p:cNvPr id="7" name="Group 56"/>
              <p:cNvGrpSpPr/>
              <p:nvPr/>
            </p:nvGrpSpPr>
            <p:grpSpPr>
              <a:xfrm>
                <a:off x="1293411" y="314301"/>
                <a:ext cx="1080120" cy="2826667"/>
                <a:chOff x="1403648" y="386309"/>
                <a:chExt cx="1080120" cy="2826667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1403648" y="548680"/>
                  <a:ext cx="0" cy="2664296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2483768" y="548680"/>
                  <a:ext cx="0" cy="2664296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403648" y="582588"/>
                  <a:ext cx="1080120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ounded Rectangle 23"/>
                <p:cNvSpPr/>
                <p:nvPr/>
              </p:nvSpPr>
              <p:spPr>
                <a:xfrm>
                  <a:off x="1646853" y="386309"/>
                  <a:ext cx="576063" cy="36004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i="1" dirty="0" smtClean="0"/>
                    <a:t>R</a:t>
                  </a:r>
                </a:p>
              </p:txBody>
            </p:sp>
          </p:grpSp>
          <p:sp>
            <p:nvSpPr>
              <p:cNvPr id="16" name="TextBox 9"/>
              <p:cNvSpPr txBox="1"/>
              <p:nvPr/>
            </p:nvSpPr>
            <p:spPr>
              <a:xfrm>
                <a:off x="611561" y="3102868"/>
                <a:ext cx="23762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Proton conducting fuel cell</a:t>
                </a:r>
                <a:endParaRPr lang="en-GB" sz="14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411760" y="620688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+</a:t>
                </a:r>
                <a:endParaRPr lang="en-GB" sz="2000" baseline="-25000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V="1">
                <a:off x="611560" y="2060848"/>
                <a:ext cx="516245" cy="83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>
                <a:off x="2483768" y="1772816"/>
                <a:ext cx="53955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2483768" y="2348880"/>
                <a:ext cx="57606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6660232" y="227687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4e</a:t>
              </a:r>
              <a:r>
                <a:rPr lang="en-GB" baseline="30000" dirty="0" smtClean="0"/>
                <a:t>-</a:t>
              </a:r>
              <a:endParaRPr lang="en-GB" baseline="300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164288" y="2204864"/>
              <a:ext cx="0" cy="4404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330128" cy="720080"/>
          </a:xfrm>
        </p:spPr>
        <p:txBody>
          <a:bodyPr/>
          <a:lstStyle/>
          <a:p>
            <a:r>
              <a:rPr lang="en-GB" dirty="0" smtClean="0"/>
              <a:t>Exercise - II</a:t>
            </a:r>
            <a:endParaRPr lang="en-GB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975"/>
            <a:ext cx="4555232" cy="52038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/>
              <a:t>	Now concentrate on the upper half of the SOFC case</a:t>
            </a:r>
          </a:p>
          <a:p>
            <a:endParaRPr lang="en-GB" sz="2000" dirty="0" smtClean="0"/>
          </a:p>
          <a:p>
            <a:r>
              <a:rPr lang="en-GB" sz="2000" dirty="0" smtClean="0"/>
              <a:t>What reactants flow to the anode (fuel) and what exits in the exhaust from it? </a:t>
            </a:r>
          </a:p>
          <a:p>
            <a:endParaRPr lang="en-GB" sz="2000" dirty="0" smtClean="0"/>
          </a:p>
          <a:p>
            <a:r>
              <a:rPr lang="en-GB" sz="2000" dirty="0" smtClean="0"/>
              <a:t>What reactants flow to the cathode (air) compartment and what exits from it?</a:t>
            </a:r>
          </a:p>
          <a:p>
            <a:endParaRPr lang="en-GB" sz="2000" dirty="0" smtClean="0"/>
          </a:p>
          <a:p>
            <a:r>
              <a:rPr lang="en-GB" sz="2000" dirty="0" smtClean="0"/>
              <a:t>Does this type of cell have any advantages or disadvantages as compared to the PCFC?</a:t>
            </a:r>
            <a:endParaRPr lang="en-GB" sz="1600" dirty="0"/>
          </a:p>
        </p:txBody>
      </p:sp>
      <p:pic>
        <p:nvPicPr>
          <p:cNvPr id="56324" name="Picture 4" descr="FuelCells-H-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05009"/>
            <a:ext cx="3877766" cy="6277287"/>
          </a:xfrm>
          <a:prstGeom prst="rect">
            <a:avLst/>
          </a:prstGeom>
          <a:noFill/>
        </p:spPr>
      </p:pic>
      <p:cxnSp>
        <p:nvCxnSpPr>
          <p:cNvPr id="26" name="Elbow Connector 25"/>
          <p:cNvCxnSpPr/>
          <p:nvPr/>
        </p:nvCxnSpPr>
        <p:spPr>
          <a:xfrm>
            <a:off x="3059832" y="1772816"/>
            <a:ext cx="2088232" cy="1944216"/>
          </a:xfrm>
          <a:prstGeom prst="bentConnector3">
            <a:avLst>
              <a:gd name="adj1" fmla="val 8446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076056" y="4941168"/>
            <a:ext cx="3816424" cy="144016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076056" y="1916832"/>
            <a:ext cx="3816424" cy="144016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330128" cy="720080"/>
          </a:xfrm>
        </p:spPr>
        <p:txBody>
          <a:bodyPr/>
          <a:lstStyle/>
          <a:p>
            <a:r>
              <a:rPr lang="en-GB" dirty="0" smtClean="0"/>
              <a:t>Electrolyte</a:t>
            </a:r>
            <a:endParaRPr lang="en-GB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975"/>
            <a:ext cx="3906838" cy="5203825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The job of the electrolyte is to conduct ions</a:t>
            </a:r>
          </a:p>
          <a:p>
            <a:r>
              <a:rPr lang="en-GB" sz="2000" dirty="0" smtClean="0"/>
              <a:t>High band gap, point defects</a:t>
            </a:r>
          </a:p>
          <a:p>
            <a:endParaRPr lang="en-GB" sz="2000" dirty="0" smtClean="0"/>
          </a:p>
          <a:p>
            <a:r>
              <a:rPr lang="en-GB" sz="2000" dirty="0" smtClean="0"/>
              <a:t>PCFC</a:t>
            </a:r>
            <a:endParaRPr lang="en-GB" sz="2000" dirty="0"/>
          </a:p>
          <a:p>
            <a:pPr lvl="1"/>
            <a:r>
              <a:rPr lang="en-GB" sz="1600" dirty="0" smtClean="0"/>
              <a:t>Proton H</a:t>
            </a:r>
            <a:r>
              <a:rPr lang="en-GB" sz="1600" baseline="30000" dirty="0" smtClean="0"/>
              <a:t>+</a:t>
            </a:r>
            <a:r>
              <a:rPr lang="en-GB" sz="1600" dirty="0" smtClean="0"/>
              <a:t> conductor</a:t>
            </a:r>
          </a:p>
          <a:p>
            <a:pPr lvl="1"/>
            <a:r>
              <a:rPr lang="en-GB" sz="1600" dirty="0" smtClean="0"/>
              <a:t>E.g. hydrated Y-substituted BaZrO</a:t>
            </a:r>
            <a:r>
              <a:rPr lang="en-GB" sz="1600" baseline="-25000" dirty="0" smtClean="0"/>
              <a:t>3</a:t>
            </a:r>
            <a:r>
              <a:rPr lang="en-GB" sz="1600" dirty="0" smtClean="0"/>
              <a:t> (BZY)</a:t>
            </a:r>
            <a:endParaRPr lang="en-GB" sz="1600" baseline="30000" dirty="0" smtClean="0"/>
          </a:p>
          <a:p>
            <a:pPr lvl="2">
              <a:buFontTx/>
              <a:buNone/>
            </a:pPr>
            <a:endParaRPr lang="en-GB" sz="1600" baseline="30000" dirty="0"/>
          </a:p>
          <a:p>
            <a:r>
              <a:rPr lang="en-GB" sz="2000" dirty="0"/>
              <a:t>SOFC</a:t>
            </a:r>
          </a:p>
          <a:p>
            <a:pPr lvl="1"/>
            <a:r>
              <a:rPr lang="en-GB" sz="1600" dirty="0" smtClean="0"/>
              <a:t>Oxide ion O</a:t>
            </a:r>
            <a:r>
              <a:rPr lang="en-GB" sz="1600" baseline="30000" dirty="0" smtClean="0"/>
              <a:t>2-</a:t>
            </a:r>
            <a:r>
              <a:rPr lang="en-GB" sz="1600" dirty="0" smtClean="0"/>
              <a:t> conductor</a:t>
            </a:r>
          </a:p>
          <a:p>
            <a:pPr lvl="1"/>
            <a:r>
              <a:rPr lang="en-GB" sz="1600" dirty="0" smtClean="0"/>
              <a:t>E.g. Y-substituted ZrO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(YSZ)</a:t>
            </a:r>
          </a:p>
          <a:p>
            <a:pPr lvl="1"/>
            <a:endParaRPr lang="en-GB" sz="1600" dirty="0" smtClean="0"/>
          </a:p>
          <a:p>
            <a:r>
              <a:rPr lang="en-GB" sz="2000" dirty="0" smtClean="0"/>
              <a:t>What is the effect if the electrolyte conducts also electrons?</a:t>
            </a:r>
            <a:endParaRPr lang="en-GB" sz="2000" dirty="0"/>
          </a:p>
        </p:txBody>
      </p:sp>
      <p:pic>
        <p:nvPicPr>
          <p:cNvPr id="56324" name="Picture 4" descr="FuelCells-H-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05009"/>
            <a:ext cx="3877766" cy="62772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330128" cy="648072"/>
          </a:xfrm>
        </p:spPr>
        <p:txBody>
          <a:bodyPr/>
          <a:lstStyle/>
          <a:p>
            <a:r>
              <a:rPr lang="en-GB" dirty="0"/>
              <a:t>Electrodes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6712"/>
            <a:ext cx="4483224" cy="5616625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/>
              <a:t>The </a:t>
            </a:r>
            <a:r>
              <a:rPr lang="en-GB" sz="2000" i="1" dirty="0" smtClean="0"/>
              <a:t>main</a:t>
            </a:r>
            <a:r>
              <a:rPr lang="en-GB" sz="2000" dirty="0" smtClean="0"/>
              <a:t> job of the electrode is to conduct electrons.</a:t>
            </a:r>
          </a:p>
          <a:p>
            <a:r>
              <a:rPr lang="en-GB" sz="2000" dirty="0" smtClean="0"/>
              <a:t>Low band gap or metal</a:t>
            </a:r>
          </a:p>
          <a:p>
            <a:endParaRPr lang="en-GB" sz="2000" dirty="0" smtClean="0"/>
          </a:p>
          <a:p>
            <a:r>
              <a:rPr lang="en-GB" sz="2000" dirty="0" smtClean="0"/>
              <a:t>PCFC</a:t>
            </a:r>
            <a:endParaRPr lang="en-GB" sz="2000" dirty="0"/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Anode:</a:t>
            </a:r>
            <a:endParaRPr lang="en-GB" sz="1600" dirty="0"/>
          </a:p>
          <a:p>
            <a:pPr lvl="2">
              <a:buFontTx/>
              <a:buNone/>
            </a:pPr>
            <a:r>
              <a:rPr lang="en-GB" sz="1600" dirty="0"/>
              <a:t>H</a:t>
            </a:r>
            <a:r>
              <a:rPr lang="en-GB" sz="1600" baseline="-25000" dirty="0"/>
              <a:t>2</a:t>
            </a:r>
            <a:r>
              <a:rPr lang="en-GB" sz="1600" dirty="0"/>
              <a:t>(g) = 2H</a:t>
            </a:r>
            <a:r>
              <a:rPr lang="en-GB" sz="1600" baseline="30000" dirty="0"/>
              <a:t>+</a:t>
            </a:r>
            <a:r>
              <a:rPr lang="en-GB" sz="1600" dirty="0"/>
              <a:t> + 2e</a:t>
            </a:r>
            <a:r>
              <a:rPr lang="en-GB" sz="1600" baseline="30000" dirty="0"/>
              <a:t>-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Cathode</a:t>
            </a:r>
            <a:r>
              <a:rPr lang="en-GB" sz="1600" dirty="0"/>
              <a:t>:</a:t>
            </a:r>
          </a:p>
          <a:p>
            <a:pPr lvl="2">
              <a:buFontTx/>
              <a:buNone/>
            </a:pPr>
            <a:r>
              <a:rPr lang="en-GB" sz="1600" dirty="0"/>
              <a:t>4H</a:t>
            </a:r>
            <a:r>
              <a:rPr lang="en-GB" sz="1600" baseline="30000" dirty="0"/>
              <a:t>+</a:t>
            </a:r>
            <a:r>
              <a:rPr lang="en-GB" sz="1600" dirty="0"/>
              <a:t> + O</a:t>
            </a:r>
            <a:r>
              <a:rPr lang="en-GB" sz="1600" baseline="-25000" dirty="0"/>
              <a:t>2</a:t>
            </a:r>
            <a:r>
              <a:rPr lang="en-GB" sz="1600" dirty="0"/>
              <a:t>(g) + 4e</a:t>
            </a:r>
            <a:r>
              <a:rPr lang="en-GB" sz="1600" baseline="30000" dirty="0"/>
              <a:t>-</a:t>
            </a:r>
            <a:r>
              <a:rPr lang="en-GB" sz="1600" dirty="0"/>
              <a:t> = 2H</a:t>
            </a:r>
            <a:r>
              <a:rPr lang="en-GB" sz="1600" baseline="-25000" dirty="0"/>
              <a:t>2</a:t>
            </a:r>
            <a:r>
              <a:rPr lang="en-GB" sz="1600" dirty="0"/>
              <a:t>O(g)</a:t>
            </a:r>
            <a:endParaRPr lang="en-GB" sz="1600" baseline="30000" dirty="0"/>
          </a:p>
          <a:p>
            <a:pPr lvl="2">
              <a:buFontTx/>
              <a:buNone/>
            </a:pPr>
            <a:endParaRPr lang="en-GB" sz="1600" baseline="30000" dirty="0" smtClean="0"/>
          </a:p>
          <a:p>
            <a:pPr lvl="2">
              <a:buFontTx/>
              <a:buNone/>
            </a:pPr>
            <a:endParaRPr lang="en-GB" sz="1600" baseline="30000" dirty="0"/>
          </a:p>
          <a:p>
            <a:r>
              <a:rPr lang="en-GB" sz="2000" dirty="0" smtClean="0"/>
              <a:t>SOFC</a:t>
            </a:r>
            <a:endParaRPr lang="en-GB" sz="2000" dirty="0"/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Anode</a:t>
            </a:r>
            <a:r>
              <a:rPr lang="en-GB" sz="1600" dirty="0"/>
              <a:t>:</a:t>
            </a:r>
          </a:p>
          <a:p>
            <a:pPr lvl="2">
              <a:buFontTx/>
              <a:buNone/>
            </a:pPr>
            <a:r>
              <a:rPr lang="en-GB" sz="1600" dirty="0"/>
              <a:t>H</a:t>
            </a:r>
            <a:r>
              <a:rPr lang="en-GB" sz="1600" baseline="-25000" dirty="0"/>
              <a:t>2</a:t>
            </a:r>
            <a:r>
              <a:rPr lang="en-GB" sz="1600" dirty="0"/>
              <a:t>(g) + O</a:t>
            </a:r>
            <a:r>
              <a:rPr lang="en-GB" sz="1600" baseline="30000" dirty="0"/>
              <a:t>2-</a:t>
            </a:r>
            <a:r>
              <a:rPr lang="en-GB" sz="1600" dirty="0"/>
              <a:t> = H</a:t>
            </a:r>
            <a:r>
              <a:rPr lang="en-GB" sz="1600" baseline="-25000" dirty="0"/>
              <a:t>2</a:t>
            </a:r>
            <a:r>
              <a:rPr lang="en-GB" sz="1600" dirty="0"/>
              <a:t>O(g)</a:t>
            </a:r>
            <a:r>
              <a:rPr lang="en-GB" sz="1600" baseline="30000" dirty="0"/>
              <a:t> </a:t>
            </a:r>
            <a:r>
              <a:rPr lang="en-GB" sz="1600" dirty="0"/>
              <a:t>+ 2e</a:t>
            </a:r>
            <a:r>
              <a:rPr lang="en-GB" sz="1600" baseline="30000" dirty="0"/>
              <a:t>-</a:t>
            </a:r>
            <a:r>
              <a:rPr lang="en-GB" sz="1600" dirty="0"/>
              <a:t> </a:t>
            </a:r>
            <a:endParaRPr lang="en-GB" sz="1600" baseline="30000" dirty="0"/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Cathode</a:t>
            </a:r>
            <a:r>
              <a:rPr lang="en-GB" sz="1600" dirty="0"/>
              <a:t>:</a:t>
            </a:r>
          </a:p>
          <a:p>
            <a:pPr lvl="2">
              <a:buFontTx/>
              <a:buNone/>
            </a:pPr>
            <a:r>
              <a:rPr lang="en-GB" sz="1600" dirty="0"/>
              <a:t>O</a:t>
            </a:r>
            <a:r>
              <a:rPr lang="en-GB" sz="1600" baseline="-25000" dirty="0"/>
              <a:t>2</a:t>
            </a:r>
            <a:r>
              <a:rPr lang="en-GB" sz="1600" dirty="0"/>
              <a:t>(g) + 4e</a:t>
            </a:r>
            <a:r>
              <a:rPr lang="en-GB" sz="1600" baseline="30000" dirty="0"/>
              <a:t>-</a:t>
            </a:r>
            <a:r>
              <a:rPr lang="en-GB" sz="1600" dirty="0"/>
              <a:t> = </a:t>
            </a:r>
            <a:r>
              <a:rPr lang="en-GB" sz="1600" dirty="0" smtClean="0"/>
              <a:t>2O</a:t>
            </a:r>
            <a:r>
              <a:rPr lang="en-GB" sz="1600" baseline="30000" dirty="0" smtClean="0"/>
              <a:t>2-</a:t>
            </a:r>
          </a:p>
        </p:txBody>
      </p:sp>
      <p:pic>
        <p:nvPicPr>
          <p:cNvPr id="56324" name="Picture 4" descr="FuelCells-H-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05009"/>
            <a:ext cx="3877766" cy="62772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63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63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63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330128" cy="720080"/>
          </a:xfrm>
        </p:spPr>
        <p:txBody>
          <a:bodyPr/>
          <a:lstStyle/>
          <a:p>
            <a:r>
              <a:rPr lang="en-GB" dirty="0" smtClean="0"/>
              <a:t>Electrodes exercise</a:t>
            </a:r>
            <a:endParaRPr lang="en-GB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975"/>
            <a:ext cx="5112568" cy="5256361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 smtClean="0"/>
              <a:t>The </a:t>
            </a:r>
            <a:r>
              <a:rPr lang="en-GB" sz="2000" i="1" dirty="0" smtClean="0"/>
              <a:t>main</a:t>
            </a:r>
            <a:r>
              <a:rPr lang="en-GB" sz="2000" dirty="0" smtClean="0"/>
              <a:t> job of the electrode is to conduct electrons</a:t>
            </a:r>
          </a:p>
          <a:p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	Concentrate on the upper halves of either of the cells</a:t>
            </a:r>
          </a:p>
          <a:p>
            <a:endParaRPr lang="en-GB" sz="2000" dirty="0" smtClean="0"/>
          </a:p>
          <a:p>
            <a:r>
              <a:rPr lang="en-GB" sz="2000" dirty="0" smtClean="0"/>
              <a:t>What is a secondary important job of the electrode material?</a:t>
            </a:r>
          </a:p>
          <a:p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	Where the reactants and products of the electrochemical reactions meet are called triple-phase boundaries (3pb)</a:t>
            </a:r>
          </a:p>
          <a:p>
            <a:endParaRPr lang="en-GB" sz="2000" dirty="0" smtClean="0"/>
          </a:p>
          <a:p>
            <a:r>
              <a:rPr lang="en-GB" sz="2000" dirty="0" smtClean="0"/>
              <a:t>Point out the 3pb’s. What are the three phases? 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What is the dimensionality of these 3pb’s?</a:t>
            </a:r>
          </a:p>
        </p:txBody>
      </p:sp>
      <p:pic>
        <p:nvPicPr>
          <p:cNvPr id="56324" name="Picture 4" descr="FuelCells-H-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05009"/>
            <a:ext cx="3877766" cy="62772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48064" y="4869160"/>
            <a:ext cx="3816424" cy="144016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148064" y="1916832"/>
            <a:ext cx="3816424" cy="144016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4824536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Electrodes with mixed transport</a:t>
            </a:r>
            <a:endParaRPr lang="en-GB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24745"/>
            <a:ext cx="5184576" cy="53285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sz="2000" dirty="0" smtClean="0"/>
              <a:t>	Now concentrate on the lower halves of either of the cells</a:t>
            </a:r>
          </a:p>
          <a:p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	The cathodes and the SOFC anode are shown with transport of the relevant ion in addition to electrons</a:t>
            </a:r>
          </a:p>
          <a:p>
            <a:pPr lvl="1"/>
            <a:r>
              <a:rPr lang="en-GB" sz="1600" dirty="0" smtClean="0"/>
              <a:t>The electrodes have mixed conduction</a:t>
            </a:r>
          </a:p>
          <a:p>
            <a:pPr lvl="1"/>
            <a:r>
              <a:rPr lang="en-GB" sz="1600" dirty="0" smtClean="0"/>
              <a:t>Example cathode: </a:t>
            </a:r>
            <a:r>
              <a:rPr lang="en-GB" sz="1600" dirty="0" err="1" smtClean="0"/>
              <a:t>Sr</a:t>
            </a:r>
            <a:r>
              <a:rPr lang="en-GB" sz="1600" dirty="0" smtClean="0"/>
              <a:t>-doped LaMO</a:t>
            </a:r>
            <a:r>
              <a:rPr lang="en-GB" sz="1600" baseline="-25000" dirty="0" smtClean="0"/>
              <a:t>3</a:t>
            </a:r>
            <a:r>
              <a:rPr lang="en-GB" sz="1600" dirty="0" smtClean="0"/>
              <a:t> (M = </a:t>
            </a:r>
            <a:r>
              <a:rPr lang="en-GB" sz="1600" dirty="0" err="1" smtClean="0"/>
              <a:t>Mn</a:t>
            </a:r>
            <a:r>
              <a:rPr lang="en-GB" sz="1600" dirty="0" smtClean="0"/>
              <a:t>, Fe, Co)</a:t>
            </a:r>
          </a:p>
          <a:p>
            <a:pPr lvl="1"/>
            <a:r>
              <a:rPr lang="en-GB" sz="1600" dirty="0" smtClean="0"/>
              <a:t>Example anode: Ni + YSZ cermet</a:t>
            </a:r>
          </a:p>
          <a:p>
            <a:pPr lvl="1"/>
            <a:endParaRPr lang="en-GB" sz="1600" dirty="0" smtClean="0"/>
          </a:p>
          <a:p>
            <a:r>
              <a:rPr lang="en-GB" sz="2000" dirty="0" smtClean="0"/>
              <a:t>Where does the electrochemical reaction take place now?</a:t>
            </a:r>
          </a:p>
          <a:p>
            <a:pPr lvl="1"/>
            <a:endParaRPr lang="en-GB" sz="1300" dirty="0" smtClean="0"/>
          </a:p>
          <a:p>
            <a:r>
              <a:rPr lang="en-GB" sz="2000" dirty="0" smtClean="0"/>
              <a:t>What is the dimensionality of this location?</a:t>
            </a:r>
          </a:p>
          <a:p>
            <a:pPr lvl="1"/>
            <a:endParaRPr lang="en-GB" sz="1300" dirty="0" smtClean="0"/>
          </a:p>
          <a:p>
            <a:pPr>
              <a:buNone/>
            </a:pPr>
            <a:r>
              <a:rPr lang="en-GB" sz="2000" dirty="0" smtClean="0"/>
              <a:t>	The PCFC anode is shown with transport of atomic H</a:t>
            </a:r>
          </a:p>
          <a:p>
            <a:pPr lvl="1"/>
            <a:r>
              <a:rPr lang="en-GB" sz="1600" dirty="0" smtClean="0"/>
              <a:t>Example: Ni</a:t>
            </a:r>
          </a:p>
          <a:p>
            <a:endParaRPr lang="en-GB" sz="1700" dirty="0" smtClean="0"/>
          </a:p>
          <a:p>
            <a:r>
              <a:rPr lang="en-GB" sz="2000" dirty="0" smtClean="0"/>
              <a:t>What happens at the surface of the anode?</a:t>
            </a:r>
          </a:p>
          <a:p>
            <a:r>
              <a:rPr lang="en-GB" sz="2000" dirty="0" smtClean="0"/>
              <a:t>Where does charge transfer take place now?</a:t>
            </a:r>
          </a:p>
          <a:p>
            <a:endParaRPr lang="en-GB" sz="2000" dirty="0" smtClean="0"/>
          </a:p>
        </p:txBody>
      </p:sp>
      <p:pic>
        <p:nvPicPr>
          <p:cNvPr id="56324" name="Picture 4" descr="FuelCells-H-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05009"/>
            <a:ext cx="3877766" cy="62772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48064" y="3429000"/>
            <a:ext cx="3816424" cy="144016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148064" y="476672"/>
            <a:ext cx="3816424" cy="129614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this part of the course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394136" cy="475942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What is electrochemistry?</a:t>
            </a:r>
          </a:p>
          <a:p>
            <a:endParaRPr lang="en-GB" dirty="0" smtClean="0"/>
          </a:p>
          <a:p>
            <a:r>
              <a:rPr lang="en-GB" dirty="0" smtClean="0"/>
              <a:t>Types of electrochemical energy conversion devices</a:t>
            </a:r>
          </a:p>
          <a:p>
            <a:pPr lvl="1"/>
            <a:r>
              <a:rPr lang="en-GB" dirty="0" smtClean="0"/>
              <a:t>Fuel cells, electrolysers, batteries</a:t>
            </a:r>
          </a:p>
          <a:p>
            <a:endParaRPr lang="en-GB" dirty="0" smtClean="0"/>
          </a:p>
          <a:p>
            <a:r>
              <a:rPr lang="en-GB" dirty="0" smtClean="0"/>
              <a:t>General principles of materials properties and requirements</a:t>
            </a:r>
          </a:p>
          <a:p>
            <a:pPr lvl="1"/>
            <a:r>
              <a:rPr lang="en-GB" dirty="0" smtClean="0"/>
              <a:t>Electrolyte, electrodes, interconnects</a:t>
            </a:r>
          </a:p>
          <a:p>
            <a:pPr lvl="1"/>
            <a:r>
              <a:rPr lang="en-GB" dirty="0" smtClean="0"/>
              <a:t>Conductivity</a:t>
            </a:r>
          </a:p>
          <a:p>
            <a:pPr lvl="1"/>
            <a:r>
              <a:rPr lang="en-GB" dirty="0" smtClean="0"/>
              <a:t>Catalytic activity</a:t>
            </a:r>
          </a:p>
          <a:p>
            <a:pPr lvl="1"/>
            <a:r>
              <a:rPr lang="en-GB" dirty="0" smtClean="0"/>
              <a:t>Stability</a:t>
            </a:r>
          </a:p>
          <a:p>
            <a:pPr lvl="1"/>
            <a:r>
              <a:rPr lang="en-GB" dirty="0" smtClean="0"/>
              <a:t>Microstructure</a:t>
            </a:r>
          </a:p>
          <a:p>
            <a:endParaRPr lang="en-GB" dirty="0" smtClean="0"/>
          </a:p>
          <a:p>
            <a:r>
              <a:rPr lang="en-GB" dirty="0" smtClean="0"/>
              <a:t>Examples of materials and their properties</a:t>
            </a:r>
          </a:p>
          <a:p>
            <a:pPr lvl="1"/>
            <a:r>
              <a:rPr lang="en-GB" dirty="0" smtClean="0"/>
              <a:t>SOFC, PEMFC, Li-ion batteries</a:t>
            </a:r>
            <a:endParaRPr lang="en-GB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Just a distraction…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DFT and TEM of Ni-LaNbO</a:t>
            </a:r>
            <a:r>
              <a:rPr lang="en-GB" baseline="-25000" dirty="0" smtClean="0"/>
              <a:t>4</a:t>
            </a:r>
            <a:r>
              <a:rPr lang="en-GB" dirty="0" smtClean="0"/>
              <a:t> electrode interface</a:t>
            </a:r>
            <a:endParaRPr lang="en-GB" dirty="0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384075">
            <a:off x="395537" y="2780928"/>
            <a:ext cx="447887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86822"/>
            <a:ext cx="3384376" cy="338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330128" cy="720080"/>
          </a:xfrm>
        </p:spPr>
        <p:txBody>
          <a:bodyPr/>
          <a:lstStyle/>
          <a:p>
            <a:r>
              <a:rPr lang="en-GB" dirty="0" smtClean="0"/>
              <a:t>Interconnects</a:t>
            </a:r>
            <a:endParaRPr lang="en-GB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975"/>
            <a:ext cx="4771256" cy="5203825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Alternative name: Bipolar plates</a:t>
            </a:r>
          </a:p>
          <a:p>
            <a:endParaRPr lang="en-GB" sz="2000" dirty="0" smtClean="0"/>
          </a:p>
          <a:p>
            <a:r>
              <a:rPr lang="en-GB" sz="2000" dirty="0" smtClean="0"/>
              <a:t>The jobs of the interconnects are to</a:t>
            </a:r>
          </a:p>
          <a:p>
            <a:endParaRPr lang="en-GB" sz="2000" dirty="0" smtClean="0"/>
          </a:p>
          <a:p>
            <a:pPr lvl="1"/>
            <a:r>
              <a:rPr lang="en-GB" sz="1600" dirty="0" smtClean="0"/>
              <a:t>Conduct electrons from one cell to the next  so as to connect the cells in series</a:t>
            </a:r>
          </a:p>
          <a:p>
            <a:endParaRPr lang="en-GB" sz="2000" dirty="0" smtClean="0"/>
          </a:p>
          <a:p>
            <a:pPr lvl="1"/>
            <a:r>
              <a:rPr lang="en-GB" sz="1600" dirty="0" smtClean="0"/>
              <a:t>Separate the fuel and oxidant gases</a:t>
            </a:r>
            <a:endParaRPr lang="en-GB" sz="1600" dirty="0"/>
          </a:p>
          <a:p>
            <a:endParaRPr lang="en-GB" sz="2000" dirty="0" smtClean="0"/>
          </a:p>
          <a:p>
            <a:r>
              <a:rPr lang="en-GB" sz="2000" dirty="0" smtClean="0"/>
              <a:t>The interconnect must conduct only electrons</a:t>
            </a:r>
          </a:p>
          <a:p>
            <a:r>
              <a:rPr lang="en-GB" sz="2000" dirty="0" smtClean="0"/>
              <a:t>Low band gap or metal – no point defects</a:t>
            </a:r>
          </a:p>
          <a:p>
            <a:endParaRPr lang="en-GB" sz="2000" dirty="0" smtClean="0"/>
          </a:p>
          <a:p>
            <a:r>
              <a:rPr lang="en-GB" sz="2000" dirty="0" smtClean="0"/>
              <a:t>What is the effect if the interconnect also conducts ions?</a:t>
            </a:r>
          </a:p>
        </p:txBody>
      </p:sp>
      <p:pic>
        <p:nvPicPr>
          <p:cNvPr id="56324" name="Picture 4" descr="FuelCells-H-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730" y="104041"/>
            <a:ext cx="3877766" cy="62772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330128" cy="720080"/>
          </a:xfrm>
        </p:spPr>
        <p:txBody>
          <a:bodyPr/>
          <a:lstStyle/>
          <a:p>
            <a:r>
              <a:rPr lang="en-GB" dirty="0" smtClean="0"/>
              <a:t>Dense or porous?</a:t>
            </a:r>
            <a:endParaRPr lang="en-GB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17055"/>
            <a:ext cx="3906838" cy="3744193"/>
          </a:xfrm>
        </p:spPr>
        <p:txBody>
          <a:bodyPr>
            <a:normAutofit/>
          </a:bodyPr>
          <a:lstStyle/>
          <a:p>
            <a:pPr lvl="2">
              <a:buFontTx/>
              <a:buNone/>
            </a:pPr>
            <a:r>
              <a:rPr lang="en-GB" sz="2400" dirty="0" smtClean="0"/>
              <a:t>Electrolyte?</a:t>
            </a:r>
          </a:p>
          <a:p>
            <a:pPr lvl="2">
              <a:buFontTx/>
              <a:buNone/>
            </a:pPr>
            <a:endParaRPr lang="en-GB" sz="2400" dirty="0" smtClean="0"/>
          </a:p>
          <a:p>
            <a:pPr lvl="2">
              <a:buFontTx/>
              <a:buNone/>
            </a:pPr>
            <a:endParaRPr lang="en-GB" sz="2400" dirty="0" smtClean="0"/>
          </a:p>
          <a:p>
            <a:pPr lvl="2">
              <a:buFontTx/>
              <a:buNone/>
            </a:pPr>
            <a:r>
              <a:rPr lang="en-GB" sz="2400" dirty="0" smtClean="0"/>
              <a:t>Electrodes?</a:t>
            </a:r>
          </a:p>
          <a:p>
            <a:pPr lvl="2">
              <a:buFontTx/>
              <a:buNone/>
            </a:pPr>
            <a:endParaRPr lang="en-GB" sz="2400" dirty="0" smtClean="0"/>
          </a:p>
          <a:p>
            <a:pPr lvl="2">
              <a:buFontTx/>
              <a:buNone/>
            </a:pPr>
            <a:endParaRPr lang="en-GB" sz="2400" dirty="0" smtClean="0"/>
          </a:p>
          <a:p>
            <a:pPr lvl="2">
              <a:buFontTx/>
              <a:buNone/>
            </a:pPr>
            <a:r>
              <a:rPr lang="en-GB" sz="2400" dirty="0" smtClean="0"/>
              <a:t>Interconnect?</a:t>
            </a:r>
            <a:endParaRPr lang="en-GB" sz="2400" dirty="0"/>
          </a:p>
        </p:txBody>
      </p:sp>
      <p:pic>
        <p:nvPicPr>
          <p:cNvPr id="56324" name="Picture 4" descr="FuelCells-H-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730" y="105009"/>
            <a:ext cx="3877766" cy="62772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74320"/>
            <a:ext cx="8250120" cy="2362592"/>
          </a:xfrm>
        </p:spPr>
        <p:txBody>
          <a:bodyPr/>
          <a:lstStyle/>
          <a:p>
            <a:pPr algn="ctr"/>
            <a:r>
              <a:rPr lang="en-GB" dirty="0" smtClean="0"/>
              <a:t>Solid Oxide Fuel Cells (SOFCs)</a:t>
            </a:r>
            <a:endParaRPr lang="en-GB" dirty="0"/>
          </a:p>
        </p:txBody>
      </p:sp>
      <p:pic>
        <p:nvPicPr>
          <p:cNvPr id="112642" name="Picture 2" descr="http://t0.gstatic.com/images?q=tbn:ANd9GcRpu_Zd-eYZMFvyqdEUvuoW2S7mHYyAcMhybAr3wa17wI6R1iI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3701462" cy="24631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/>
          <p:nvPr/>
        </p:nvGrpSpPr>
        <p:grpSpPr>
          <a:xfrm>
            <a:off x="5220072" y="0"/>
            <a:ext cx="3877766" cy="6382296"/>
            <a:chOff x="5220072" y="0"/>
            <a:chExt cx="3877766" cy="6382296"/>
          </a:xfrm>
        </p:grpSpPr>
        <p:pic>
          <p:nvPicPr>
            <p:cNvPr id="25" name="Picture 4" descr="FuelCells-H-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20072" y="105009"/>
              <a:ext cx="3877766" cy="6277287"/>
            </a:xfrm>
            <a:prstGeom prst="rect">
              <a:avLst/>
            </a:prstGeom>
            <a:noFill/>
          </p:spPr>
        </p:pic>
        <p:sp>
          <p:nvSpPr>
            <p:cNvPr id="26" name="Rectangle 25"/>
            <p:cNvSpPr/>
            <p:nvPr/>
          </p:nvSpPr>
          <p:spPr>
            <a:xfrm>
              <a:off x="5220072" y="0"/>
              <a:ext cx="3816424" cy="3429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5724128" y="116632"/>
            <a:ext cx="2664295" cy="3096344"/>
            <a:chOff x="5868144" y="2276872"/>
            <a:chExt cx="2664295" cy="3096344"/>
          </a:xfrm>
        </p:grpSpPr>
        <p:sp>
          <p:nvSpPr>
            <p:cNvPr id="8" name="Rectangle 7"/>
            <p:cNvSpPr/>
            <p:nvPr/>
          </p:nvSpPr>
          <p:spPr>
            <a:xfrm>
              <a:off x="6731099" y="2879675"/>
              <a:ext cx="1008112" cy="2223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tx1"/>
                  </a:solidFill>
                </a:rPr>
                <a:t>2O</a:t>
              </a:r>
              <a:r>
                <a:rPr lang="en-GB" sz="2000" baseline="30000" dirty="0" smtClean="0">
                  <a:solidFill>
                    <a:schemeClr val="tx1"/>
                  </a:solidFill>
                </a:rPr>
                <a:t>2-</a:t>
              </a:r>
            </a:p>
            <a:p>
              <a:pPr algn="ctr"/>
              <a:endParaRPr lang="en-GB" sz="20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948264" y="4077072"/>
              <a:ext cx="4430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868144" y="3348608"/>
              <a:ext cx="806631" cy="1118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2H</a:t>
              </a:r>
              <a:r>
                <a:rPr lang="en-GB" sz="2000" baseline="-25000" dirty="0" smtClean="0"/>
                <a:t>2</a:t>
              </a:r>
            </a:p>
            <a:p>
              <a:endParaRPr lang="en-GB" sz="2000" baseline="-25000" dirty="0" smtClean="0"/>
            </a:p>
            <a:p>
              <a:r>
                <a:rPr lang="en-GB" sz="2000" dirty="0" smtClean="0"/>
                <a:t>2H</a:t>
              </a:r>
              <a:r>
                <a:rPr lang="en-GB" sz="2000" baseline="-25000" dirty="0" smtClean="0"/>
                <a:t>2</a:t>
              </a:r>
              <a:r>
                <a:rPr lang="en-GB" sz="2000" dirty="0" smtClean="0"/>
                <a:t>O</a:t>
              </a:r>
            </a:p>
            <a:p>
              <a:endParaRPr lang="en-GB" sz="2000" baseline="-250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90036" y="3341439"/>
              <a:ext cx="4780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O</a:t>
              </a:r>
              <a:r>
                <a:rPr lang="en-GB" sz="2000" baseline="-25000" dirty="0" smtClean="0"/>
                <a:t>2</a:t>
              </a:r>
              <a:endParaRPr lang="en-GB" sz="2000" dirty="0" smtClean="0"/>
            </a:p>
          </p:txBody>
        </p:sp>
        <p:grpSp>
          <p:nvGrpSpPr>
            <p:cNvPr id="12" name="Group 56"/>
            <p:cNvGrpSpPr/>
            <p:nvPr/>
          </p:nvGrpSpPr>
          <p:grpSpPr>
            <a:xfrm>
              <a:off x="6705059" y="2276872"/>
              <a:ext cx="1080120" cy="2826667"/>
              <a:chOff x="1403648" y="386309"/>
              <a:chExt cx="1080120" cy="2826667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1403648" y="548680"/>
                <a:ext cx="0" cy="2664296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483768" y="548680"/>
                <a:ext cx="0" cy="2664296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403648" y="582588"/>
                <a:ext cx="108012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20"/>
              <p:cNvSpPr/>
              <p:nvPr/>
            </p:nvSpPr>
            <p:spPr>
              <a:xfrm>
                <a:off x="1646853" y="386309"/>
                <a:ext cx="576063" cy="3600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i="1" dirty="0" smtClean="0"/>
                  <a:t>R</a:t>
                </a:r>
              </a:p>
            </p:txBody>
          </p:sp>
        </p:grpSp>
        <p:sp>
          <p:nvSpPr>
            <p:cNvPr id="13" name="TextBox 9"/>
            <p:cNvSpPr txBox="1"/>
            <p:nvPr/>
          </p:nvSpPr>
          <p:spPr>
            <a:xfrm>
              <a:off x="6023208" y="5065439"/>
              <a:ext cx="2509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Solid Oxide Fuel Cell (SOFC)</a:t>
              </a:r>
              <a:endParaRPr lang="en-GB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23408" y="2583259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+</a:t>
              </a:r>
              <a:endParaRPr lang="en-GB" sz="2000" baseline="-250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5999971" y="3780656"/>
              <a:ext cx="516245" cy="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7903036" y="3773487"/>
              <a:ext cx="5395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5940152" y="4293096"/>
              <a:ext cx="5760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95216" y="258325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4e</a:t>
              </a:r>
              <a:r>
                <a:rPr lang="en-GB" baseline="30000" dirty="0" smtClean="0"/>
                <a:t>-</a:t>
              </a:r>
              <a:endParaRPr lang="en-GB" baseline="300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6599272" y="2511251"/>
              <a:ext cx="0" cy="4404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5112568" cy="5191472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 smtClean="0"/>
              <a:t>“oxide” reflects that the electrolyte is an oxide and that it conducts oxide ions</a:t>
            </a:r>
          </a:p>
          <a:p>
            <a:endParaRPr lang="en-GB" sz="1800" dirty="0" smtClean="0"/>
          </a:p>
          <a:p>
            <a:r>
              <a:rPr lang="en-GB" sz="1800" dirty="0" smtClean="0"/>
              <a:t>Electrode reactions</a:t>
            </a:r>
          </a:p>
          <a:p>
            <a:pPr lvl="1">
              <a:buNone/>
            </a:pPr>
            <a:r>
              <a:rPr lang="en-GB" sz="1600" dirty="0" smtClean="0"/>
              <a:t>Anode(-): 	2H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+ 2O</a:t>
            </a:r>
            <a:r>
              <a:rPr lang="en-GB" sz="1600" baseline="30000" dirty="0" smtClean="0"/>
              <a:t>2-</a:t>
            </a:r>
            <a:r>
              <a:rPr lang="en-GB" sz="1600" dirty="0" smtClean="0"/>
              <a:t> = 2H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O + 4e</a:t>
            </a:r>
            <a:r>
              <a:rPr lang="en-GB" sz="1600" baseline="30000" dirty="0" smtClean="0"/>
              <a:t>-</a:t>
            </a:r>
            <a:endParaRPr lang="en-GB" sz="1600" dirty="0" smtClean="0"/>
          </a:p>
          <a:p>
            <a:pPr lvl="1">
              <a:buNone/>
            </a:pPr>
            <a:r>
              <a:rPr lang="en-GB" sz="1600" dirty="0" smtClean="0"/>
              <a:t>Cathode(+): 	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+ 4e</a:t>
            </a:r>
            <a:r>
              <a:rPr lang="en-GB" sz="1600" baseline="30000" dirty="0" smtClean="0"/>
              <a:t>-</a:t>
            </a:r>
            <a:r>
              <a:rPr lang="en-GB" sz="1600" dirty="0" smtClean="0"/>
              <a:t> = 2O</a:t>
            </a:r>
            <a:r>
              <a:rPr lang="en-GB" sz="1600" baseline="30000" dirty="0" smtClean="0"/>
              <a:t>2-</a:t>
            </a:r>
          </a:p>
          <a:p>
            <a:endParaRPr lang="en-GB" sz="1800" dirty="0" smtClean="0"/>
          </a:p>
          <a:p>
            <a:r>
              <a:rPr lang="en-GB" sz="1800" dirty="0" smtClean="0"/>
              <a:t>Operating temperature: 600-1000°C</a:t>
            </a:r>
          </a:p>
          <a:p>
            <a:endParaRPr lang="en-GB" sz="1800" dirty="0" smtClean="0"/>
          </a:p>
          <a:p>
            <a:r>
              <a:rPr lang="en-GB" sz="1800" dirty="0" smtClean="0"/>
              <a:t>Fuel: 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or reformed carbon-containing fuels</a:t>
            </a:r>
          </a:p>
          <a:p>
            <a:endParaRPr lang="en-GB" sz="1800" dirty="0" smtClean="0"/>
          </a:p>
          <a:p>
            <a:r>
              <a:rPr lang="en-GB" sz="1800" dirty="0" smtClean="0"/>
              <a:t>Potential advantages: </a:t>
            </a:r>
          </a:p>
          <a:p>
            <a:pPr lvl="1"/>
            <a:r>
              <a:rPr lang="en-GB" sz="1400" dirty="0" smtClean="0"/>
              <a:t>Fuel flexibility and tolerance</a:t>
            </a:r>
          </a:p>
          <a:p>
            <a:pPr lvl="1"/>
            <a:r>
              <a:rPr lang="en-GB" sz="1400" dirty="0" smtClean="0"/>
              <a:t>Good kinetics – no noble metals needed</a:t>
            </a:r>
          </a:p>
          <a:p>
            <a:pPr lvl="1"/>
            <a:r>
              <a:rPr lang="en-GB" sz="1400" dirty="0" smtClean="0"/>
              <a:t>High value heat</a:t>
            </a:r>
          </a:p>
          <a:p>
            <a:r>
              <a:rPr lang="en-GB" sz="1800" dirty="0" smtClean="0"/>
              <a:t>Current problems:</a:t>
            </a:r>
          </a:p>
          <a:p>
            <a:pPr lvl="1"/>
            <a:r>
              <a:rPr lang="en-GB" sz="1400" dirty="0" smtClean="0"/>
              <a:t>High cost</a:t>
            </a:r>
          </a:p>
          <a:p>
            <a:pPr lvl="1"/>
            <a:r>
              <a:rPr lang="en-GB" sz="1400" dirty="0" smtClean="0"/>
              <a:t>Lifetime issues</a:t>
            </a:r>
            <a:endParaRPr lang="en-GB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30128" cy="720080"/>
          </a:xfrm>
        </p:spPr>
        <p:txBody>
          <a:bodyPr/>
          <a:lstStyle/>
          <a:p>
            <a:r>
              <a:rPr lang="en-GB" dirty="0" smtClean="0"/>
              <a:t>Solid Oxide Fuel Cell (SOFC)</a:t>
            </a:r>
            <a:endParaRPr lang="en-GB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SOFC designs</a:t>
            </a:r>
            <a:endParaRPr lang="en-GB" dirty="0"/>
          </a:p>
        </p:txBody>
      </p:sp>
      <p:pic>
        <p:nvPicPr>
          <p:cNvPr id="88068" name="Picture 4" descr="http://www.innovations-report.de/bilder_neu/42356_fuel_cel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4093"/>
            <a:ext cx="2483768" cy="2026755"/>
          </a:xfrm>
          <a:prstGeom prst="rect">
            <a:avLst/>
          </a:prstGeom>
          <a:noFill/>
        </p:spPr>
      </p:pic>
      <p:pic>
        <p:nvPicPr>
          <p:cNvPr id="88070" name="Picture 6" descr="http://www.doitpoms.ac.uk/tlplib/fuel-cells/figures/flat_plate_sofc_sm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5049091" cy="3359274"/>
          </a:xfrm>
          <a:prstGeom prst="rect">
            <a:avLst/>
          </a:prstGeom>
          <a:noFill/>
        </p:spPr>
      </p:pic>
      <p:pic>
        <p:nvPicPr>
          <p:cNvPr id="88072" name="Picture 8" descr="http://www.seao2.com/fuelcells/images/delp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400795"/>
            <a:ext cx="3275856" cy="20525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03640" y="4016097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SOFCs for vehicle auxiliary power units</a:t>
            </a:r>
            <a:endParaRPr lang="en-GB" sz="1200" dirty="0"/>
          </a:p>
        </p:txBody>
      </p:sp>
      <p:pic>
        <p:nvPicPr>
          <p:cNvPr id="88074" name="Picture 10" descr="http://ars.els-cdn.com/content/image/1-s2.0-S0378775304000230-gr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142237"/>
            <a:ext cx="2483769" cy="18628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SOFC </a:t>
            </a:r>
            <a:r>
              <a:rPr lang="en-GB" b="1" i="1" dirty="0" smtClean="0"/>
              <a:t>electrolyte </a:t>
            </a:r>
            <a:r>
              <a:rPr lang="en-GB" dirty="0" smtClean="0"/>
              <a:t>material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45434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Oxide ion conductivity &gt; 0.01 S/cm</a:t>
            </a:r>
          </a:p>
          <a:p>
            <a:pPr lvl="1"/>
            <a:r>
              <a:rPr lang="en-GB" dirty="0" smtClean="0"/>
              <a:t>Film of &lt;10 </a:t>
            </a:r>
            <a:r>
              <a:rPr lang="el-GR" dirty="0" smtClean="0"/>
              <a:t>μ</a:t>
            </a:r>
            <a:r>
              <a:rPr lang="nb-NO" dirty="0" smtClean="0"/>
              <a:t>m </a:t>
            </a:r>
            <a:r>
              <a:rPr lang="nb-NO" dirty="0" err="1" smtClean="0"/>
              <a:t>gives</a:t>
            </a:r>
            <a:r>
              <a:rPr lang="nb-NO" dirty="0" smtClean="0"/>
              <a:t> &lt;0.1 </a:t>
            </a:r>
            <a:r>
              <a:rPr lang="el-GR" dirty="0" smtClean="0"/>
              <a:t>Ω</a:t>
            </a:r>
            <a:r>
              <a:rPr lang="nb-NO" dirty="0" smtClean="0"/>
              <a:t>cm</a:t>
            </a:r>
            <a:r>
              <a:rPr lang="nb-NO" baseline="30000" dirty="0" smtClean="0"/>
              <a:t>2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resistance</a:t>
            </a:r>
            <a:r>
              <a:rPr lang="nb-NO" dirty="0" smtClean="0"/>
              <a:t> or &lt;0.1 V loss at 1 A/cm</a:t>
            </a:r>
            <a:r>
              <a:rPr lang="nb-NO" baseline="30000" dirty="0" smtClean="0"/>
              <a:t>2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Ionic transport number &gt;0.99</a:t>
            </a:r>
          </a:p>
          <a:p>
            <a:endParaRPr lang="en-GB" dirty="0" smtClean="0"/>
          </a:p>
          <a:p>
            <a:r>
              <a:rPr lang="en-GB" dirty="0" smtClean="0"/>
              <a:t>Gastight</a:t>
            </a:r>
          </a:p>
          <a:p>
            <a:endParaRPr lang="en-GB" dirty="0" smtClean="0"/>
          </a:p>
          <a:p>
            <a:r>
              <a:rPr lang="en-GB" dirty="0" smtClean="0"/>
              <a:t>Tolerate both reducing (H</a:t>
            </a:r>
            <a:r>
              <a:rPr lang="en-GB" baseline="-25000" dirty="0" smtClean="0"/>
              <a:t>2</a:t>
            </a:r>
            <a:r>
              <a:rPr lang="en-GB" dirty="0" smtClean="0"/>
              <a:t>) and oxidising (air/O</a:t>
            </a:r>
            <a:r>
              <a:rPr lang="en-GB" baseline="-25000" dirty="0" smtClean="0"/>
              <a:t>2</a:t>
            </a:r>
            <a:r>
              <a:rPr lang="en-GB" dirty="0" smtClean="0"/>
              <a:t>) atmospheres</a:t>
            </a:r>
          </a:p>
          <a:p>
            <a:endParaRPr lang="en-GB" dirty="0" smtClean="0"/>
          </a:p>
          <a:p>
            <a:r>
              <a:rPr lang="en-GB" dirty="0" smtClean="0"/>
              <a:t>Be compatible with both electrodes (TEC and chemistry)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30128" cy="792088"/>
          </a:xfrm>
        </p:spPr>
        <p:txBody>
          <a:bodyPr/>
          <a:lstStyle/>
          <a:p>
            <a:r>
              <a:rPr lang="en-GB" dirty="0" smtClean="0"/>
              <a:t>Oxide ion conductors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5040560" cy="490344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Oxygen vacancies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Obtained by acceptor dopants</a:t>
            </a:r>
          </a:p>
          <a:p>
            <a:pPr lvl="2"/>
            <a:r>
              <a:rPr lang="en-GB" sz="1600" dirty="0" smtClean="0"/>
              <a:t>Y-doped ZrO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(YSZ), Sc-doped ZrO</a:t>
            </a:r>
            <a:r>
              <a:rPr lang="en-GB" sz="1600" baseline="-25000" dirty="0" smtClean="0"/>
              <a:t>2</a:t>
            </a:r>
          </a:p>
          <a:p>
            <a:pPr lvl="2"/>
            <a:r>
              <a:rPr lang="en-GB" sz="1600" dirty="0" err="1" smtClean="0"/>
              <a:t>Gd</a:t>
            </a:r>
            <a:r>
              <a:rPr lang="en-GB" sz="1600" dirty="0" smtClean="0"/>
              <a:t>-doped CeO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(GDC)</a:t>
            </a:r>
          </a:p>
          <a:p>
            <a:pPr lvl="2"/>
            <a:r>
              <a:rPr lang="en-GB" sz="1600" dirty="0" err="1" smtClean="0"/>
              <a:t>Sr+Mg</a:t>
            </a:r>
            <a:r>
              <a:rPr lang="en-GB" sz="1600" dirty="0" smtClean="0"/>
              <a:t>-doped LaGaO</a:t>
            </a:r>
            <a:r>
              <a:rPr lang="en-GB" sz="1600" baseline="-25000" dirty="0" smtClean="0"/>
              <a:t>3</a:t>
            </a:r>
            <a:r>
              <a:rPr lang="en-GB" sz="1600" dirty="0" smtClean="0"/>
              <a:t> (LSGM)</a:t>
            </a:r>
          </a:p>
          <a:p>
            <a:pPr lvl="1"/>
            <a:endParaRPr lang="en-GB" sz="1800" dirty="0" smtClean="0"/>
          </a:p>
          <a:p>
            <a:r>
              <a:rPr lang="en-GB" sz="2000" dirty="0" smtClean="0"/>
              <a:t>Disordered inherent oxygen deficiency</a:t>
            </a:r>
          </a:p>
          <a:p>
            <a:pPr lvl="2"/>
            <a:r>
              <a:rPr lang="en-GB" sz="1600" dirty="0" smtClean="0"/>
              <a:t>Example: </a:t>
            </a:r>
            <a:r>
              <a:rPr lang="el-GR" sz="1600" dirty="0" smtClean="0"/>
              <a:t>δ</a:t>
            </a:r>
            <a:r>
              <a:rPr lang="nb-NO" sz="1600" dirty="0" smtClean="0"/>
              <a:t>-</a:t>
            </a:r>
            <a:r>
              <a:rPr lang="en-GB" sz="1600" dirty="0" smtClean="0"/>
              <a:t>Bi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O</a:t>
            </a:r>
            <a:r>
              <a:rPr lang="en-GB" sz="1600" baseline="-25000" dirty="0" smtClean="0"/>
              <a:t>3</a:t>
            </a:r>
          </a:p>
          <a:p>
            <a:endParaRPr lang="en-GB" sz="2000" dirty="0" smtClean="0"/>
          </a:p>
          <a:p>
            <a:r>
              <a:rPr lang="en-GB" sz="2000" dirty="0" smtClean="0"/>
              <a:t>Oxygen interstitials</a:t>
            </a:r>
          </a:p>
          <a:p>
            <a:pPr lvl="2"/>
            <a:r>
              <a:rPr lang="en-GB" sz="1600" dirty="0" smtClean="0"/>
              <a:t>No </a:t>
            </a:r>
            <a:r>
              <a:rPr lang="en-GB" sz="1600" dirty="0" err="1" smtClean="0"/>
              <a:t>clearcut</a:t>
            </a:r>
            <a:r>
              <a:rPr lang="en-GB" sz="1600" dirty="0" smtClean="0"/>
              <a:t> examples…</a:t>
            </a:r>
            <a:endParaRPr lang="en-GB" sz="1600" dirty="0"/>
          </a:p>
        </p:txBody>
      </p:sp>
      <p:pic>
        <p:nvPicPr>
          <p:cNvPr id="100354" name="Picture 2" descr="C:\Documents and Settings\trulsn\My Documents\MENA3200\Figurer\pgb-11-24-O-ion-conductors.JPG"/>
          <p:cNvPicPr>
            <a:picLocks noChangeAspect="1" noChangeArrowheads="1"/>
          </p:cNvPicPr>
          <p:nvPr/>
        </p:nvPicPr>
        <p:blipFill>
          <a:blip r:link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5652120" y="2060848"/>
            <a:ext cx="3289995" cy="427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0357" name="Object 5"/>
          <p:cNvGraphicFramePr>
            <a:graphicFrameLocks noChangeAspect="1"/>
          </p:cNvGraphicFramePr>
          <p:nvPr/>
        </p:nvGraphicFramePr>
        <p:xfrm>
          <a:off x="6449615" y="804074"/>
          <a:ext cx="2514873" cy="392678"/>
        </p:xfrm>
        <a:graphic>
          <a:graphicData uri="http://schemas.openxmlformats.org/presentationml/2006/ole">
            <p:oleObj spid="_x0000_s1026" name="Equation" r:id="rId4" imgW="1523880" imgH="241200" progId="Equation.3">
              <p:embed/>
            </p:oleObj>
          </a:graphicData>
        </a:graphic>
      </p:graphicFrame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3937495" y="1196752"/>
          <a:ext cx="4968100" cy="719410"/>
        </p:xfrm>
        <a:graphic>
          <a:graphicData uri="http://schemas.openxmlformats.org/presentationml/2006/ole">
            <p:oleObj spid="_x0000_s1027" name="Equation" r:id="rId5" imgW="3022560" imgH="444240" progId="Equation.3">
              <p:embed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 descr="C:\Documents and Settings\trulsn\My Documents\MENA3200\Figurer\ACERS-PDFC-6504.JPG"/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5004048" y="980728"/>
            <a:ext cx="4067944" cy="480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30128" cy="720080"/>
          </a:xfrm>
        </p:spPr>
        <p:txBody>
          <a:bodyPr/>
          <a:lstStyle/>
          <a:p>
            <a:r>
              <a:rPr lang="en-GB" dirty="0" smtClean="0"/>
              <a:t>Y-stabilised zirconia; YSZ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4968552" cy="5544616"/>
          </a:xfrm>
        </p:spPr>
        <p:txBody>
          <a:bodyPr>
            <a:normAutofit fontScale="85000" lnSpcReduction="20000"/>
          </a:bodyPr>
          <a:lstStyle/>
          <a:p>
            <a:r>
              <a:rPr lang="en-GB" sz="2000" dirty="0" smtClean="0"/>
              <a:t>Doping ZrO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with Y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Stabilises the tetragonal and cubic structures </a:t>
            </a:r>
          </a:p>
          <a:p>
            <a:pPr lvl="1"/>
            <a:r>
              <a:rPr lang="en-GB" sz="1800" dirty="0" smtClean="0"/>
              <a:t>Higher symmetry and oxygen vacancy </a:t>
            </a:r>
            <a:r>
              <a:rPr lang="en-GB" sz="1800" dirty="0" err="1" smtClean="0"/>
              <a:t>mobilities</a:t>
            </a:r>
            <a:endParaRPr lang="en-GB" sz="1800" dirty="0" smtClean="0"/>
          </a:p>
          <a:p>
            <a:r>
              <a:rPr lang="en-GB" sz="2000" dirty="0" smtClean="0"/>
              <a:t>Provides oxygen vacancies as charge compensating defects</a:t>
            </a:r>
          </a:p>
          <a:p>
            <a:r>
              <a:rPr lang="en-GB" sz="2000" dirty="0" smtClean="0"/>
              <a:t>Oxygen vacancies trapped at Y dopants</a:t>
            </a:r>
          </a:p>
          <a:p>
            <a:r>
              <a:rPr lang="en-GB" sz="2000" dirty="0" smtClean="0"/>
              <a:t>8 mol% Y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(8YSZ): highest initial conductivity</a:t>
            </a:r>
          </a:p>
          <a:p>
            <a:r>
              <a:rPr lang="en-GB" sz="2000" dirty="0" smtClean="0"/>
              <a:t>10 mol% Y (10YSZ): highest long term conductivity</a:t>
            </a:r>
          </a:p>
          <a:p>
            <a:endParaRPr lang="en-GB" sz="2000" dirty="0" smtClean="0"/>
          </a:p>
          <a:p>
            <a:r>
              <a:rPr lang="en-GB" sz="2000" dirty="0" smtClean="0"/>
              <a:t>Metastable tetragonal zirconia </a:t>
            </a:r>
            <a:r>
              <a:rPr lang="en-GB" sz="2000" dirty="0" err="1" smtClean="0"/>
              <a:t>polycrystals</a:t>
            </a:r>
            <a:r>
              <a:rPr lang="en-GB" sz="2000" dirty="0" smtClean="0"/>
              <a:t> (TZP) of 3-6 mol% Y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(3YSZ, 6YSZ) gives transformation toughened zirconia – better mechanical properties but lower conductivity</a:t>
            </a:r>
          </a:p>
          <a:p>
            <a:endParaRPr lang="en-GB" sz="2000" dirty="0" smtClean="0"/>
          </a:p>
          <a:p>
            <a:r>
              <a:rPr lang="en-GB" sz="2000" dirty="0" smtClean="0"/>
              <a:t>Partially replacing Y with Sc and </a:t>
            </a:r>
            <a:r>
              <a:rPr lang="en-GB" sz="2000" dirty="0" err="1" smtClean="0"/>
              <a:t>Yb</a:t>
            </a:r>
            <a:r>
              <a:rPr lang="en-GB" sz="2000" dirty="0" smtClean="0"/>
              <a:t> gives less trapping and better strength</a:t>
            </a:r>
            <a:endParaRPr lang="en-GB" sz="2000" dirty="0"/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971600" y="1340768"/>
          <a:ext cx="2520280" cy="378457"/>
        </p:xfrm>
        <a:graphic>
          <a:graphicData uri="http://schemas.openxmlformats.org/presentationml/2006/ole">
            <p:oleObj spid="_x0000_s2050" name="Equation" r:id="rId4" imgW="1587500" imgH="241300" progId="Equation.3">
              <p:embed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30128" cy="720080"/>
          </a:xfrm>
        </p:spPr>
        <p:txBody>
          <a:bodyPr/>
          <a:lstStyle/>
          <a:p>
            <a:r>
              <a:rPr lang="en-GB" dirty="0" smtClean="0"/>
              <a:t>SOFC </a:t>
            </a:r>
            <a:r>
              <a:rPr lang="en-GB" b="1" i="1" dirty="0" smtClean="0"/>
              <a:t>anode</a:t>
            </a:r>
            <a:r>
              <a:rPr lang="en-GB" dirty="0" smtClean="0"/>
              <a:t> materials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394136" cy="518457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Electronic conductivity &gt; 100 S/cm</a:t>
            </a:r>
          </a:p>
          <a:p>
            <a:endParaRPr lang="en-GB" dirty="0" smtClean="0"/>
          </a:p>
          <a:p>
            <a:r>
              <a:rPr lang="en-GB" dirty="0" smtClean="0"/>
              <a:t>Ionic transport as high as possible to spread the reaction from 3pb to the entire surface</a:t>
            </a:r>
          </a:p>
          <a:p>
            <a:endParaRPr lang="en-GB" dirty="0" smtClean="0"/>
          </a:p>
          <a:p>
            <a:r>
              <a:rPr lang="en-GB" dirty="0" smtClean="0"/>
              <a:t>Porous</a:t>
            </a:r>
          </a:p>
          <a:p>
            <a:endParaRPr lang="en-GB" dirty="0" smtClean="0"/>
          </a:p>
          <a:p>
            <a:r>
              <a:rPr lang="en-GB" dirty="0" smtClean="0"/>
              <a:t>Tolerate reducing (H</a:t>
            </a:r>
            <a:r>
              <a:rPr lang="en-GB" baseline="-25000" dirty="0" smtClean="0"/>
              <a:t>2</a:t>
            </a:r>
            <a:r>
              <a:rPr lang="en-GB" dirty="0" smtClean="0"/>
              <a:t>) atmospheres</a:t>
            </a:r>
          </a:p>
          <a:p>
            <a:endParaRPr lang="en-GB" dirty="0" smtClean="0"/>
          </a:p>
          <a:p>
            <a:r>
              <a:rPr lang="en-GB" dirty="0" smtClean="0"/>
              <a:t>Be compatible with electrolyte and interconnect (TEC and chemistry)</a:t>
            </a:r>
          </a:p>
          <a:p>
            <a:endParaRPr lang="en-GB" dirty="0" smtClean="0"/>
          </a:p>
          <a:p>
            <a:r>
              <a:rPr lang="en-GB" dirty="0" smtClean="0"/>
              <a:t>Catalytic to electrochemical H</a:t>
            </a:r>
            <a:r>
              <a:rPr lang="en-GB" baseline="-25000" dirty="0" smtClean="0"/>
              <a:t>2</a:t>
            </a:r>
            <a:r>
              <a:rPr lang="en-GB" dirty="0" smtClean="0"/>
              <a:t> oxidation</a:t>
            </a:r>
          </a:p>
          <a:p>
            <a:endParaRPr lang="en-GB" dirty="0" smtClean="0"/>
          </a:p>
          <a:p>
            <a:r>
              <a:rPr lang="en-GB" dirty="0" smtClean="0"/>
              <a:t>For carbon-containing fuels: </a:t>
            </a:r>
          </a:p>
          <a:p>
            <a:pPr lvl="1"/>
            <a:r>
              <a:rPr lang="en-GB" dirty="0" smtClean="0"/>
              <a:t>Be moderately catalytic to reforming and catalytic to water shift</a:t>
            </a:r>
          </a:p>
          <a:p>
            <a:pPr lvl="1"/>
            <a:r>
              <a:rPr lang="en-GB" dirty="0" smtClean="0"/>
              <a:t>Not promote coking</a:t>
            </a:r>
          </a:p>
          <a:p>
            <a:pPr lvl="1"/>
            <a:r>
              <a:rPr lang="en-GB" dirty="0" smtClean="0"/>
              <a:t>Tolerant to typical impurities, especially 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30128" cy="792088"/>
          </a:xfrm>
        </p:spPr>
        <p:txBody>
          <a:bodyPr/>
          <a:lstStyle/>
          <a:p>
            <a:r>
              <a:rPr lang="en-GB" dirty="0" smtClean="0"/>
              <a:t>What is electrochemistry?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6480720" cy="511256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Redox chemistry – reduction and oxidation</a:t>
            </a:r>
          </a:p>
          <a:p>
            <a:pPr lvl="1"/>
            <a:r>
              <a:rPr lang="en-GB" sz="1800" dirty="0" smtClean="0"/>
              <a:t>Example: Homogeneous redox reaction</a:t>
            </a:r>
          </a:p>
          <a:p>
            <a:pPr lvl="1">
              <a:buNone/>
            </a:pPr>
            <a:r>
              <a:rPr lang="en-GB" sz="1800" dirty="0" smtClean="0"/>
              <a:t>	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+ 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= 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</a:p>
          <a:p>
            <a:pPr lvl="1"/>
            <a:endParaRPr lang="en-GB" sz="1800" dirty="0" smtClean="0"/>
          </a:p>
          <a:p>
            <a:r>
              <a:rPr lang="en-GB" sz="2000" dirty="0" smtClean="0"/>
              <a:t>Electrochemistry is redox chemistry where reduction and oxidation take place at different locations:</a:t>
            </a:r>
          </a:p>
          <a:p>
            <a:pPr lvl="1">
              <a:buNone/>
            </a:pPr>
            <a:r>
              <a:rPr lang="en-GB" sz="1800" dirty="0" smtClean="0"/>
              <a:t>	Cathode: 	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+ 4H</a:t>
            </a:r>
            <a:r>
              <a:rPr lang="en-GB" sz="1800" baseline="30000" dirty="0" smtClean="0"/>
              <a:t>+</a:t>
            </a:r>
            <a:r>
              <a:rPr lang="en-GB" sz="1800" dirty="0" smtClean="0"/>
              <a:t> + 4e</a:t>
            </a:r>
            <a:r>
              <a:rPr lang="en-GB" sz="1800" baseline="30000" dirty="0" smtClean="0"/>
              <a:t>-</a:t>
            </a:r>
            <a:r>
              <a:rPr lang="en-GB" sz="1800" dirty="0" smtClean="0"/>
              <a:t> = 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	|  1</a:t>
            </a:r>
          </a:p>
          <a:p>
            <a:pPr lvl="1">
              <a:buNone/>
            </a:pPr>
            <a:r>
              <a:rPr lang="en-GB" sz="1800" dirty="0" smtClean="0"/>
              <a:t>	</a:t>
            </a:r>
            <a:r>
              <a:rPr lang="en-GB" sz="1800" u="sng" dirty="0" smtClean="0"/>
              <a:t>Anode:    	2H</a:t>
            </a:r>
            <a:r>
              <a:rPr lang="en-GB" sz="1800" u="sng" baseline="-25000" dirty="0" smtClean="0"/>
              <a:t>2</a:t>
            </a:r>
            <a:r>
              <a:rPr lang="en-GB" sz="1800" u="sng" dirty="0" smtClean="0"/>
              <a:t> = 4H</a:t>
            </a:r>
            <a:r>
              <a:rPr lang="en-GB" sz="1800" u="sng" baseline="30000" dirty="0" smtClean="0"/>
              <a:t>+</a:t>
            </a:r>
            <a:r>
              <a:rPr lang="en-GB" sz="1800" u="sng" dirty="0" smtClean="0"/>
              <a:t> + 4e</a:t>
            </a:r>
            <a:r>
              <a:rPr lang="en-GB" sz="1800" u="sng" baseline="30000" dirty="0" smtClean="0"/>
              <a:t>-		</a:t>
            </a:r>
            <a:r>
              <a:rPr lang="en-GB" sz="1800" u="sng" dirty="0" smtClean="0"/>
              <a:t>|  1</a:t>
            </a:r>
          </a:p>
          <a:p>
            <a:pPr lvl="1">
              <a:buNone/>
            </a:pPr>
            <a:r>
              <a:rPr lang="en-GB" sz="1800" dirty="0" smtClean="0"/>
              <a:t>	Total: 	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+ 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= 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</a:p>
          <a:p>
            <a:pPr lvl="1"/>
            <a:endParaRPr lang="en-GB" sz="1800" dirty="0" smtClean="0"/>
          </a:p>
          <a:p>
            <a:r>
              <a:rPr lang="en-GB" sz="2000" dirty="0" smtClean="0"/>
              <a:t>The two locations must thus be connected with pathways for </a:t>
            </a:r>
            <a:r>
              <a:rPr lang="en-GB" sz="2000" i="1" dirty="0" smtClean="0"/>
              <a:t>ions</a:t>
            </a:r>
            <a:r>
              <a:rPr lang="en-GB" sz="2000" dirty="0" smtClean="0"/>
              <a:t> and </a:t>
            </a:r>
            <a:r>
              <a:rPr lang="en-GB" sz="2000" i="1" dirty="0" smtClean="0"/>
              <a:t>electrons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444208" y="476672"/>
            <a:ext cx="2604924" cy="3096344"/>
            <a:chOff x="6577176" y="1970485"/>
            <a:chExt cx="2604924" cy="3096344"/>
          </a:xfrm>
        </p:grpSpPr>
        <p:grpSp>
          <p:nvGrpSpPr>
            <p:cNvPr id="4" name="Group 3"/>
            <p:cNvGrpSpPr/>
            <p:nvPr/>
          </p:nvGrpSpPr>
          <p:grpSpPr>
            <a:xfrm>
              <a:off x="6577176" y="1970485"/>
              <a:ext cx="2604924" cy="3096344"/>
              <a:chOff x="600512" y="314301"/>
              <a:chExt cx="2604924" cy="309634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319451" y="917104"/>
                <a:ext cx="1008112" cy="22238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</a:rPr>
                  <a:t>4H</a:t>
                </a:r>
                <a:r>
                  <a:rPr lang="en-GB" sz="2000" baseline="300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endParaRPr lang="en-GB" sz="20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V="1">
                <a:off x="1619672" y="2132856"/>
                <a:ext cx="516245" cy="83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600512" y="1628800"/>
                <a:ext cx="6078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398805" y="1340768"/>
                <a:ext cx="80663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O</a:t>
                </a:r>
                <a:r>
                  <a:rPr lang="en-GB" sz="2000" baseline="-25000" dirty="0" smtClean="0"/>
                  <a:t>2</a:t>
                </a:r>
                <a:endParaRPr lang="en-GB" sz="2000" dirty="0" smtClean="0"/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  <a:r>
                  <a:rPr lang="en-GB" sz="2000" dirty="0" smtClean="0"/>
                  <a:t>O</a:t>
                </a:r>
              </a:p>
            </p:txBody>
          </p:sp>
          <p:grpSp>
            <p:nvGrpSpPr>
              <p:cNvPr id="9" name="Group 56"/>
              <p:cNvGrpSpPr/>
              <p:nvPr/>
            </p:nvGrpSpPr>
            <p:grpSpPr>
              <a:xfrm>
                <a:off x="1293411" y="314301"/>
                <a:ext cx="1080120" cy="2826667"/>
                <a:chOff x="1403648" y="386309"/>
                <a:chExt cx="1080120" cy="2826667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1403648" y="548680"/>
                  <a:ext cx="0" cy="2664296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2483768" y="548680"/>
                  <a:ext cx="0" cy="2664296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403648" y="582588"/>
                  <a:ext cx="1080120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ounded Rectangle 14"/>
                <p:cNvSpPr/>
                <p:nvPr/>
              </p:nvSpPr>
              <p:spPr>
                <a:xfrm>
                  <a:off x="1646853" y="386309"/>
                  <a:ext cx="576063" cy="36004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i="1" dirty="0" smtClean="0"/>
                    <a:t>R</a:t>
                  </a: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611561" y="3102868"/>
                <a:ext cx="23762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Proton conducting fuel cell</a:t>
                </a:r>
                <a:endParaRPr lang="en-GB" sz="1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11760" y="620688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+</a:t>
                </a:r>
                <a:endParaRPr lang="en-GB" sz="2000" baseline="-25000" dirty="0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V="1">
                <a:off x="611560" y="2060848"/>
                <a:ext cx="516245" cy="83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2483768" y="1772816"/>
                <a:ext cx="53955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2483768" y="2348880"/>
                <a:ext cx="57606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6660232" y="227687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4e</a:t>
              </a:r>
              <a:r>
                <a:rPr lang="en-GB" baseline="30000" dirty="0" smtClean="0"/>
                <a:t>-</a:t>
              </a:r>
              <a:endParaRPr lang="en-GB" baseline="30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7164288" y="2204864"/>
              <a:ext cx="0" cy="4404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6444208" y="3849687"/>
            <a:ext cx="2604924" cy="2531641"/>
            <a:chOff x="6444208" y="4013448"/>
            <a:chExt cx="2604924" cy="2531641"/>
          </a:xfrm>
        </p:grpSpPr>
        <p:grpSp>
          <p:nvGrpSpPr>
            <p:cNvPr id="38" name="Group 3"/>
            <p:cNvGrpSpPr/>
            <p:nvPr/>
          </p:nvGrpSpPr>
          <p:grpSpPr>
            <a:xfrm>
              <a:off x="6444208" y="4013448"/>
              <a:ext cx="2604924" cy="2531641"/>
              <a:chOff x="600512" y="917104"/>
              <a:chExt cx="2604924" cy="2531641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319451" y="917104"/>
                <a:ext cx="1008112" cy="22238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</a:rPr>
                  <a:t>4e</a:t>
                </a:r>
                <a:r>
                  <a:rPr lang="en-GB" sz="2000" baseline="30000" dirty="0" smtClean="0">
                    <a:solidFill>
                      <a:schemeClr val="tx1"/>
                    </a:solidFill>
                  </a:rPr>
                  <a:t>-</a:t>
                </a:r>
              </a:p>
              <a:p>
                <a:pPr algn="ctr"/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</a:rPr>
                  <a:t>4H</a:t>
                </a:r>
                <a:r>
                  <a:rPr lang="en-GB" sz="2000" baseline="30000" dirty="0" smtClean="0">
                    <a:solidFill>
                      <a:schemeClr val="tx1"/>
                    </a:solidFill>
                  </a:rPr>
                  <a:t>+</a:t>
                </a: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 flipV="1">
                <a:off x="1608624" y="2492896"/>
                <a:ext cx="432048" cy="83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600512" y="1628800"/>
                <a:ext cx="6078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398805" y="1340768"/>
                <a:ext cx="80663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O</a:t>
                </a:r>
                <a:r>
                  <a:rPr lang="en-GB" sz="2000" baseline="-25000" dirty="0" smtClean="0"/>
                  <a:t>2</a:t>
                </a:r>
                <a:endParaRPr lang="en-GB" sz="2000" dirty="0" smtClean="0"/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  <a:r>
                  <a:rPr lang="en-GB" sz="2000" dirty="0" smtClean="0"/>
                  <a:t>O</a:t>
                </a:r>
              </a:p>
            </p:txBody>
          </p:sp>
          <p:sp>
            <p:nvSpPr>
              <p:cNvPr id="46" name="TextBox 9"/>
              <p:cNvSpPr txBox="1"/>
              <p:nvPr/>
            </p:nvSpPr>
            <p:spPr>
              <a:xfrm>
                <a:off x="888544" y="3140968"/>
                <a:ext cx="1933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Hydrogen membrane</a:t>
                </a:r>
                <a:endParaRPr lang="en-GB" sz="1400" dirty="0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611560" y="2060848"/>
                <a:ext cx="516245" cy="83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>
                <a:off x="2483768" y="1772816"/>
                <a:ext cx="53955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2483768" y="2348880"/>
                <a:ext cx="57606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Arrow Connector 39"/>
            <p:cNvCxnSpPr/>
            <p:nvPr/>
          </p:nvCxnSpPr>
          <p:spPr>
            <a:xfrm flipV="1">
              <a:off x="7452320" y="4979268"/>
              <a:ext cx="432048" cy="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30128" cy="720080"/>
          </a:xfrm>
        </p:spPr>
        <p:txBody>
          <a:bodyPr/>
          <a:lstStyle/>
          <a:p>
            <a:r>
              <a:rPr lang="en-GB" dirty="0" smtClean="0"/>
              <a:t>SOFC anodes: Ni-electrolyte cermet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5040560" cy="532859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Made from NiO and e.g. YSZ </a:t>
            </a:r>
          </a:p>
          <a:p>
            <a:r>
              <a:rPr lang="en-GB" dirty="0" smtClean="0"/>
              <a:t>NiO reduced </a:t>
            </a:r>
            <a:r>
              <a:rPr lang="en-GB" i="1" dirty="0" smtClean="0"/>
              <a:t>in situ </a:t>
            </a:r>
            <a:r>
              <a:rPr lang="en-GB" dirty="0" smtClean="0"/>
              <a:t>to Ni</a:t>
            </a:r>
          </a:p>
          <a:p>
            <a:r>
              <a:rPr lang="en-GB" dirty="0" smtClean="0"/>
              <a:t>Porous </a:t>
            </a:r>
          </a:p>
          <a:p>
            <a:r>
              <a:rPr lang="en-GB" dirty="0" smtClean="0"/>
              <a:t>All three phases (Ni, YSZ, gas) of approximately equal volume fractions and form three percolating networks.</a:t>
            </a:r>
          </a:p>
          <a:p>
            <a:pPr lvl="1"/>
            <a:r>
              <a:rPr lang="en-GB" dirty="0" smtClean="0"/>
              <a:t>Electrons</a:t>
            </a:r>
          </a:p>
          <a:p>
            <a:pPr lvl="1"/>
            <a:r>
              <a:rPr lang="en-GB" dirty="0" smtClean="0"/>
              <a:t>Ions </a:t>
            </a:r>
          </a:p>
          <a:p>
            <a:pPr lvl="1"/>
            <a:r>
              <a:rPr lang="en-GB" dirty="0" smtClean="0"/>
              <a:t>Gas</a:t>
            </a:r>
          </a:p>
          <a:p>
            <a:r>
              <a:rPr lang="en-GB" dirty="0" smtClean="0"/>
              <a:t>In addition, Ni is permeable to H, further enhancing the spreading of the reaction sites</a:t>
            </a:r>
          </a:p>
          <a:p>
            <a:pPr lvl="1"/>
            <a:r>
              <a:rPr lang="en-GB" dirty="0" smtClean="0"/>
              <a:t>Electrochemical oxidation of H</a:t>
            </a:r>
            <a:r>
              <a:rPr lang="en-GB" baseline="-25000" dirty="0" smtClean="0"/>
              <a:t>2</a:t>
            </a:r>
            <a:r>
              <a:rPr lang="en-GB" dirty="0" smtClean="0"/>
              <a:t> is very fast</a:t>
            </a:r>
          </a:p>
          <a:p>
            <a:endParaRPr lang="en-GB" dirty="0" smtClean="0"/>
          </a:p>
          <a:p>
            <a:r>
              <a:rPr lang="en-GB" dirty="0" smtClean="0"/>
              <a:t>Problems</a:t>
            </a:r>
          </a:p>
          <a:p>
            <a:pPr lvl="1"/>
            <a:r>
              <a:rPr lang="en-GB" dirty="0" smtClean="0"/>
              <a:t>Mechanical instability by redox and thermal cycles</a:t>
            </a:r>
          </a:p>
          <a:p>
            <a:pPr lvl="1"/>
            <a:r>
              <a:rPr lang="en-GB" dirty="0" smtClean="0"/>
              <a:t>Sulphur intolerance</a:t>
            </a:r>
          </a:p>
          <a:p>
            <a:pPr lvl="1"/>
            <a:r>
              <a:rPr lang="en-GB" dirty="0" smtClean="0"/>
              <a:t>Too high reforming activity. Tendency of coking</a:t>
            </a:r>
          </a:p>
          <a:p>
            <a:r>
              <a:rPr lang="en-GB" dirty="0" smtClean="0"/>
              <a:t>Remedies</a:t>
            </a:r>
          </a:p>
          <a:p>
            <a:pPr lvl="1"/>
            <a:r>
              <a:rPr lang="en-GB" dirty="0" smtClean="0"/>
              <a:t>Oxide anodes? (Donor doped n-type conductors)</a:t>
            </a:r>
          </a:p>
        </p:txBody>
      </p:sp>
      <p:pic>
        <p:nvPicPr>
          <p:cNvPr id="4" name="Picture 5" descr="File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4805" y="3356992"/>
            <a:ext cx="3829195" cy="350100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102402" name="Picture 2" descr="http://www.rsc.org/ej/EE/2008/b804785e/b804785e-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571" y="692696"/>
            <a:ext cx="3590925" cy="28860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30128" cy="720080"/>
          </a:xfrm>
        </p:spPr>
        <p:txBody>
          <a:bodyPr/>
          <a:lstStyle/>
          <a:p>
            <a:r>
              <a:rPr lang="en-GB" dirty="0" smtClean="0"/>
              <a:t>SOFC </a:t>
            </a:r>
            <a:r>
              <a:rPr lang="en-GB" b="1" i="1" dirty="0" smtClean="0"/>
              <a:t>cathode</a:t>
            </a:r>
            <a:r>
              <a:rPr lang="en-GB" dirty="0" smtClean="0"/>
              <a:t> materials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394136" cy="518457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Electronic conductivity &gt; 100 S/cm</a:t>
            </a:r>
          </a:p>
          <a:p>
            <a:endParaRPr lang="en-GB" dirty="0" smtClean="0"/>
          </a:p>
          <a:p>
            <a:r>
              <a:rPr lang="en-GB" dirty="0" smtClean="0"/>
              <a:t>Ionic transport as high as possible to spread the reaction from 3pb to the entire surface</a:t>
            </a:r>
          </a:p>
          <a:p>
            <a:endParaRPr lang="en-GB" dirty="0" smtClean="0"/>
          </a:p>
          <a:p>
            <a:r>
              <a:rPr lang="en-GB" dirty="0" smtClean="0"/>
              <a:t>Porous</a:t>
            </a:r>
          </a:p>
          <a:p>
            <a:endParaRPr lang="en-GB" dirty="0" smtClean="0"/>
          </a:p>
          <a:p>
            <a:r>
              <a:rPr lang="en-GB" dirty="0" smtClean="0"/>
              <a:t>Tolerate oxidising (air/O</a:t>
            </a:r>
            <a:r>
              <a:rPr lang="en-GB" baseline="-25000" dirty="0" smtClean="0"/>
              <a:t>2</a:t>
            </a:r>
            <a:r>
              <a:rPr lang="en-GB" dirty="0" smtClean="0"/>
              <a:t>) atmospheres</a:t>
            </a:r>
          </a:p>
          <a:p>
            <a:endParaRPr lang="en-GB" dirty="0" smtClean="0"/>
          </a:p>
          <a:p>
            <a:r>
              <a:rPr lang="en-GB" dirty="0" smtClean="0"/>
              <a:t>Be compatible with electrolyte and interconnect (TEC and chemistry)</a:t>
            </a:r>
          </a:p>
          <a:p>
            <a:endParaRPr lang="en-GB" dirty="0" smtClean="0"/>
          </a:p>
          <a:p>
            <a:r>
              <a:rPr lang="en-GB" dirty="0" smtClean="0"/>
              <a:t>Catalytic to electrochemical O</a:t>
            </a:r>
            <a:r>
              <a:rPr lang="en-GB" baseline="-25000" dirty="0" smtClean="0"/>
              <a:t>2</a:t>
            </a:r>
            <a:r>
              <a:rPr lang="en-GB" dirty="0" smtClean="0"/>
              <a:t> reduction</a:t>
            </a:r>
          </a:p>
          <a:p>
            <a:endParaRPr lang="en-GB" dirty="0" smtClean="0"/>
          </a:p>
          <a:p>
            <a:r>
              <a:rPr lang="en-GB" dirty="0" smtClean="0"/>
              <a:t>Must tolerate the CO</a:t>
            </a:r>
            <a:r>
              <a:rPr lang="en-GB" baseline="-25000" dirty="0" smtClean="0"/>
              <a:t>2</a:t>
            </a:r>
            <a:r>
              <a:rPr lang="en-GB" dirty="0" smtClean="0"/>
              <a:t> and H</a:t>
            </a:r>
            <a:r>
              <a:rPr lang="en-GB" baseline="-25000" dirty="0" smtClean="0"/>
              <a:t>2</a:t>
            </a:r>
            <a:r>
              <a:rPr lang="en-GB" dirty="0" smtClean="0"/>
              <a:t>O-levels in ambient air</a:t>
            </a:r>
          </a:p>
          <a:p>
            <a:pPr lvl="1"/>
            <a:r>
              <a:rPr lang="en-GB" dirty="0" smtClean="0"/>
              <a:t>Too basic materials (high </a:t>
            </a:r>
            <a:r>
              <a:rPr lang="en-GB" dirty="0" err="1" smtClean="0"/>
              <a:t>Sr</a:t>
            </a:r>
            <a:r>
              <a:rPr lang="en-GB" dirty="0" smtClean="0"/>
              <a:t> and </a:t>
            </a:r>
            <a:r>
              <a:rPr lang="en-GB" dirty="0" err="1" smtClean="0"/>
              <a:t>Ba</a:t>
            </a:r>
            <a:r>
              <a:rPr lang="en-GB" dirty="0" smtClean="0"/>
              <a:t> contents) may decompose under formation of carbonates or hydroxides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98600" y="332656"/>
            <a:ext cx="3699238" cy="6060295"/>
            <a:chOff x="5398600" y="332656"/>
            <a:chExt cx="3699238" cy="6060295"/>
          </a:xfrm>
        </p:grpSpPr>
        <p:pic>
          <p:nvPicPr>
            <p:cNvPr id="4" name="Picture 4" descr="FuelCells-H-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8600" y="404664"/>
              <a:ext cx="3699238" cy="5988287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5436096" y="332656"/>
              <a:ext cx="3600400" cy="3168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330128" cy="836712"/>
          </a:xfrm>
        </p:spPr>
        <p:txBody>
          <a:bodyPr/>
          <a:lstStyle/>
          <a:p>
            <a:r>
              <a:rPr lang="en-GB" dirty="0" smtClean="0"/>
              <a:t>SOFC cathodes: </a:t>
            </a:r>
            <a:r>
              <a:rPr lang="en-GB" dirty="0" err="1" smtClean="0"/>
              <a:t>Sr</a:t>
            </a:r>
            <a:r>
              <a:rPr lang="en-GB" dirty="0" smtClean="0"/>
              <a:t>-doped LaMnO</a:t>
            </a:r>
            <a:r>
              <a:rPr lang="en-GB" baseline="-25000" dirty="0" smtClean="0"/>
              <a:t>3</a:t>
            </a:r>
            <a:r>
              <a:rPr lang="en-GB" dirty="0" smtClean="0"/>
              <a:t> (LSM)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5328592" cy="5688632"/>
          </a:xfrm>
        </p:spPr>
        <p:txBody>
          <a:bodyPr>
            <a:noAutofit/>
          </a:bodyPr>
          <a:lstStyle/>
          <a:p>
            <a:r>
              <a:rPr lang="en-GB" sz="1600" dirty="0" smtClean="0"/>
              <a:t>For example La</a:t>
            </a:r>
            <a:r>
              <a:rPr lang="en-GB" sz="1600" baseline="-25000" dirty="0" smtClean="0"/>
              <a:t>0.8</a:t>
            </a:r>
            <a:r>
              <a:rPr lang="en-GB" sz="1600" dirty="0" smtClean="0"/>
              <a:t>Sr</a:t>
            </a:r>
            <a:r>
              <a:rPr lang="en-GB" sz="1600" baseline="-25000" dirty="0" smtClean="0"/>
              <a:t>0.2</a:t>
            </a:r>
            <a:r>
              <a:rPr lang="en-GB" sz="1600" dirty="0" smtClean="0"/>
              <a:t>MnO</a:t>
            </a:r>
            <a:r>
              <a:rPr lang="en-GB" sz="1600" baseline="-25000" dirty="0" smtClean="0"/>
              <a:t>3 </a:t>
            </a:r>
            <a:r>
              <a:rPr lang="en-GB" sz="1600" dirty="0" smtClean="0"/>
              <a:t>(LSM)</a:t>
            </a:r>
          </a:p>
          <a:p>
            <a:r>
              <a:rPr lang="en-GB" sz="1600" dirty="0" smtClean="0"/>
              <a:t>p-type electronic conductor: [</a:t>
            </a:r>
            <a:r>
              <a:rPr lang="en-GB" sz="1600" dirty="0" err="1" smtClean="0"/>
              <a:t>Sr</a:t>
            </a:r>
            <a:r>
              <a:rPr lang="en-GB" sz="1600" baseline="-25000" dirty="0" err="1" smtClean="0"/>
              <a:t>La</a:t>
            </a:r>
            <a:r>
              <a:rPr lang="en-GB" sz="1600" baseline="30000" dirty="0" smtClean="0"/>
              <a:t>/</a:t>
            </a:r>
            <a:r>
              <a:rPr lang="en-GB" sz="1600" dirty="0" smtClean="0"/>
              <a:t>] = [h</a:t>
            </a:r>
            <a:r>
              <a:rPr lang="en-GB" sz="1600" b="1" baseline="30000" dirty="0" smtClean="0"/>
              <a:t>.</a:t>
            </a:r>
            <a:r>
              <a:rPr lang="en-GB" sz="1600" dirty="0" smtClean="0"/>
              <a:t>]</a:t>
            </a:r>
          </a:p>
          <a:p>
            <a:r>
              <a:rPr lang="en-GB" sz="1600" dirty="0" smtClean="0"/>
              <a:t>Active layer is a “</a:t>
            </a:r>
            <a:r>
              <a:rPr lang="en-GB" sz="1600" dirty="0" err="1" smtClean="0"/>
              <a:t>cercer</a:t>
            </a:r>
            <a:r>
              <a:rPr lang="en-GB" sz="1600" dirty="0" smtClean="0"/>
              <a:t>” composite with electrolyte </a:t>
            </a:r>
          </a:p>
          <a:p>
            <a:r>
              <a:rPr lang="en-GB" sz="1600" dirty="0" smtClean="0"/>
              <a:t>Porous </a:t>
            </a:r>
          </a:p>
          <a:p>
            <a:r>
              <a:rPr lang="en-GB" sz="1600" dirty="0" smtClean="0"/>
              <a:t>All three phases (LSM, YSZ, gas) of approximately equal volume fractions and form three percolating networks.</a:t>
            </a:r>
          </a:p>
          <a:p>
            <a:pPr lvl="1"/>
            <a:r>
              <a:rPr lang="en-GB" sz="1400" dirty="0" smtClean="0"/>
              <a:t>Electrons</a:t>
            </a:r>
          </a:p>
          <a:p>
            <a:pPr lvl="1"/>
            <a:r>
              <a:rPr lang="en-GB" sz="1400" dirty="0" smtClean="0"/>
              <a:t>Ions </a:t>
            </a:r>
          </a:p>
          <a:p>
            <a:pPr lvl="1"/>
            <a:r>
              <a:rPr lang="en-GB" sz="1400" dirty="0" smtClean="0"/>
              <a:t>Gas</a:t>
            </a:r>
          </a:p>
          <a:p>
            <a:r>
              <a:rPr lang="en-GB" sz="1600" dirty="0" smtClean="0"/>
              <a:t>In addition, LSM is somewhat permeable to O (by mixed O</a:t>
            </a:r>
            <a:r>
              <a:rPr lang="en-GB" sz="1600" baseline="30000" dirty="0" smtClean="0"/>
              <a:t>2-</a:t>
            </a:r>
            <a:r>
              <a:rPr lang="en-GB" sz="1600" dirty="0" smtClean="0"/>
              <a:t> and e</a:t>
            </a:r>
            <a:r>
              <a:rPr lang="en-GB" sz="1600" baseline="30000" dirty="0" smtClean="0"/>
              <a:t>-</a:t>
            </a:r>
            <a:r>
              <a:rPr lang="en-GB" sz="1600" dirty="0" smtClean="0"/>
              <a:t> conduction), further enhancing the spreading of the reaction sites</a:t>
            </a:r>
          </a:p>
          <a:p>
            <a:endParaRPr lang="en-GB" sz="1600" dirty="0" smtClean="0"/>
          </a:p>
          <a:p>
            <a:r>
              <a:rPr lang="en-GB" sz="1600" dirty="0" smtClean="0"/>
              <a:t>Problems and remedies</a:t>
            </a:r>
          </a:p>
          <a:p>
            <a:pPr lvl="1"/>
            <a:r>
              <a:rPr lang="en-GB" sz="1400" dirty="0" smtClean="0"/>
              <a:t>Sensitive to Cr positioning from interconnect; coat interconnect and reduce operating temperature  </a:t>
            </a:r>
          </a:p>
          <a:p>
            <a:pPr lvl="1"/>
            <a:r>
              <a:rPr lang="en-GB" sz="1400" dirty="0" smtClean="0"/>
              <a:t>Too little mixed conductivity; replace </a:t>
            </a:r>
            <a:r>
              <a:rPr lang="en-GB" sz="1400" dirty="0" err="1" smtClean="0"/>
              <a:t>Mn</a:t>
            </a:r>
            <a:r>
              <a:rPr lang="en-GB" sz="1400" dirty="0" smtClean="0"/>
              <a:t> with Co; LaCoO</a:t>
            </a:r>
            <a:r>
              <a:rPr lang="en-GB" sz="1400" baseline="-25000" dirty="0" smtClean="0"/>
              <a:t>3</a:t>
            </a:r>
            <a:r>
              <a:rPr lang="en-GB" sz="1400" dirty="0" smtClean="0"/>
              <a:t> has more oxygen vacancies than LaMnO</a:t>
            </a:r>
            <a:r>
              <a:rPr lang="en-GB" sz="1400" baseline="-25000" dirty="0" smtClean="0"/>
              <a:t>3</a:t>
            </a:r>
            <a:r>
              <a:rPr lang="en-GB" sz="1400" dirty="0" smtClean="0"/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50120" cy="648072"/>
          </a:xfrm>
        </p:spPr>
        <p:txBody>
          <a:bodyPr/>
          <a:lstStyle/>
          <a:p>
            <a:r>
              <a:rPr lang="en-GB" dirty="0" smtClean="0"/>
              <a:t>Tomography of the three percolating phases</a:t>
            </a:r>
            <a:endParaRPr lang="en-GB" dirty="0"/>
          </a:p>
        </p:txBody>
      </p:sp>
      <p:pic>
        <p:nvPicPr>
          <p:cNvPr id="5" name="Picture 6" descr="http://ars.els-cdn.com/content/image/1-s2.0-S1388248111001172-g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6874482" cy="54995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31833" y="2348880"/>
            <a:ext cx="1512167" cy="57708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G.C. Nelson et al., </a:t>
            </a:r>
            <a:r>
              <a:rPr lang="en-GB" sz="1050" i="1" dirty="0" err="1" smtClean="0"/>
              <a:t>Electrochem</a:t>
            </a:r>
            <a:r>
              <a:rPr lang="en-GB" sz="1050" i="1" dirty="0" smtClean="0"/>
              <a:t>. Comm., </a:t>
            </a:r>
            <a:r>
              <a:rPr lang="en-GB" sz="1050" dirty="0" smtClean="0"/>
              <a:t>13 (2011) 586–589. </a:t>
            </a:r>
            <a:endParaRPr lang="en-GB" sz="105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2168" cy="792088"/>
          </a:xfrm>
        </p:spPr>
        <p:txBody>
          <a:bodyPr>
            <a:noAutofit/>
          </a:bodyPr>
          <a:lstStyle/>
          <a:p>
            <a:r>
              <a:rPr lang="en-GB" sz="2400" dirty="0" smtClean="0"/>
              <a:t>Anode-supported SOFC membrane electrode assembly (MEA)</a:t>
            </a:r>
            <a:endParaRPr lang="en-GB" sz="2400" dirty="0"/>
          </a:p>
        </p:txBody>
      </p:sp>
      <p:pic>
        <p:nvPicPr>
          <p:cNvPr id="4" name="Picture 2" descr="http://ars.els-cdn.com/content/image/1-s2.0-S0955221911003463-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7467"/>
            <a:ext cx="8640960" cy="51664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6119718"/>
            <a:ext cx="6624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T. Van </a:t>
            </a:r>
            <a:r>
              <a:rPr lang="en-US" sz="1050" b="1" dirty="0" err="1" smtClean="0"/>
              <a:t>Gestel</a:t>
            </a:r>
            <a:r>
              <a:rPr lang="en-US" sz="1050" b="1" dirty="0" smtClean="0"/>
              <a:t>, D. </a:t>
            </a:r>
            <a:r>
              <a:rPr lang="en-US" sz="1050" b="1" dirty="0" err="1" smtClean="0"/>
              <a:t>Sebold</a:t>
            </a:r>
            <a:r>
              <a:rPr lang="en-US" sz="1050" b="1" dirty="0" smtClean="0"/>
              <a:t>, H.P. </a:t>
            </a:r>
            <a:r>
              <a:rPr lang="en-US" sz="1050" b="1" dirty="0" err="1" smtClean="0"/>
              <a:t>Buchkremer</a:t>
            </a:r>
            <a:r>
              <a:rPr lang="en-US" sz="1050" b="1" dirty="0" smtClean="0"/>
              <a:t>, D. </a:t>
            </a:r>
            <a:r>
              <a:rPr lang="en-US" sz="1050" b="1" dirty="0" err="1" smtClean="0"/>
              <a:t>Stöver</a:t>
            </a:r>
            <a:r>
              <a:rPr lang="en-US" sz="1050" b="1" dirty="0" smtClean="0"/>
              <a:t>, </a:t>
            </a:r>
            <a:r>
              <a:rPr lang="en-US" sz="1050" dirty="0" smtClean="0"/>
              <a:t>J. European Ceramic Society, 32 [1] (2012) 9–26.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30128" cy="720080"/>
          </a:xfrm>
        </p:spPr>
        <p:txBody>
          <a:bodyPr>
            <a:normAutofit/>
          </a:bodyPr>
          <a:lstStyle/>
          <a:p>
            <a:r>
              <a:rPr lang="en-GB" dirty="0" smtClean="0"/>
              <a:t>SOFC </a:t>
            </a:r>
            <a:r>
              <a:rPr lang="en-GB" b="1" i="1" dirty="0" smtClean="0"/>
              <a:t>interconnect </a:t>
            </a:r>
            <a:r>
              <a:rPr lang="en-GB" dirty="0" smtClean="0"/>
              <a:t>materials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394136" cy="518457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Electronic conductivity &gt; 100 S/cm</a:t>
            </a:r>
          </a:p>
          <a:p>
            <a:endParaRPr lang="en-GB" dirty="0" smtClean="0"/>
          </a:p>
          <a:p>
            <a:r>
              <a:rPr lang="en-GB" dirty="0" smtClean="0"/>
              <a:t>Ionic transport number &lt; 0.01 to avoid chemical shortcut permeation</a:t>
            </a:r>
          </a:p>
          <a:p>
            <a:endParaRPr lang="en-GB" dirty="0" smtClean="0"/>
          </a:p>
          <a:p>
            <a:r>
              <a:rPr lang="en-GB" dirty="0" smtClean="0"/>
              <a:t>Gas tight</a:t>
            </a:r>
          </a:p>
          <a:p>
            <a:endParaRPr lang="en-GB" dirty="0" smtClean="0"/>
          </a:p>
          <a:p>
            <a:r>
              <a:rPr lang="en-GB" dirty="0" smtClean="0"/>
              <a:t>Tolerate both reducing (H</a:t>
            </a:r>
            <a:r>
              <a:rPr lang="en-GB" baseline="-25000" dirty="0" smtClean="0"/>
              <a:t>2</a:t>
            </a:r>
            <a:r>
              <a:rPr lang="en-GB" dirty="0" smtClean="0"/>
              <a:t>) and oxidising (air/O</a:t>
            </a:r>
            <a:r>
              <a:rPr lang="en-GB" baseline="-25000" dirty="0" smtClean="0"/>
              <a:t>2</a:t>
            </a:r>
            <a:r>
              <a:rPr lang="en-GB" dirty="0" smtClean="0"/>
              <a:t>) atmospheres</a:t>
            </a:r>
          </a:p>
          <a:p>
            <a:endParaRPr lang="en-GB" dirty="0" smtClean="0"/>
          </a:p>
          <a:p>
            <a:r>
              <a:rPr lang="en-GB" dirty="0" smtClean="0"/>
              <a:t>Be compatible with anode and cathode electrode materials (TEC and chemistry)</a:t>
            </a:r>
          </a:p>
          <a:p>
            <a:endParaRPr lang="en-GB" dirty="0" smtClean="0"/>
          </a:p>
          <a:p>
            <a:r>
              <a:rPr lang="en-GB" dirty="0" smtClean="0"/>
              <a:t>Mechanical strength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30128" cy="720080"/>
          </a:xfrm>
        </p:spPr>
        <p:txBody>
          <a:bodyPr/>
          <a:lstStyle/>
          <a:p>
            <a:r>
              <a:rPr lang="en-GB" dirty="0" smtClean="0"/>
              <a:t>SOFC interconnects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394136" cy="532859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Ceramic interconnects</a:t>
            </a:r>
          </a:p>
          <a:p>
            <a:pPr lvl="1"/>
            <a:r>
              <a:rPr lang="en-GB" dirty="0" err="1" smtClean="0"/>
              <a:t>Sr</a:t>
            </a:r>
            <a:r>
              <a:rPr lang="en-GB" dirty="0" smtClean="0"/>
              <a:t>-doped LaCrO</a:t>
            </a:r>
            <a:r>
              <a:rPr lang="en-GB" baseline="-25000" dirty="0" smtClean="0"/>
              <a:t>3</a:t>
            </a:r>
          </a:p>
          <a:p>
            <a:pPr lvl="1"/>
            <a:r>
              <a:rPr lang="en-GB" dirty="0" smtClean="0"/>
              <a:t>p-type conductor: [</a:t>
            </a:r>
            <a:r>
              <a:rPr lang="en-GB" dirty="0" err="1" smtClean="0"/>
              <a:t>Sr</a:t>
            </a:r>
            <a:r>
              <a:rPr lang="en-GB" baseline="-25000" dirty="0" err="1" smtClean="0"/>
              <a:t>La</a:t>
            </a:r>
            <a:r>
              <a:rPr lang="en-GB" baseline="30000" dirty="0" smtClean="0"/>
              <a:t>/</a:t>
            </a:r>
            <a:r>
              <a:rPr lang="en-GB" dirty="0" smtClean="0"/>
              <a:t>] = [h</a:t>
            </a:r>
            <a:r>
              <a:rPr lang="en-GB" b="1" baseline="30000" dirty="0" smtClean="0"/>
              <a:t>.</a:t>
            </a:r>
            <a:r>
              <a:rPr lang="en-GB" dirty="0" smtClean="0"/>
              <a:t>]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Problems: </a:t>
            </a:r>
          </a:p>
          <a:p>
            <a:pPr lvl="2"/>
            <a:r>
              <a:rPr lang="en-GB" dirty="0" smtClean="0"/>
              <a:t>Very hard to sinter and machine; expensive</a:t>
            </a:r>
          </a:p>
          <a:p>
            <a:pPr lvl="2"/>
            <a:r>
              <a:rPr lang="en-GB" dirty="0" smtClean="0"/>
              <a:t>Non-negligible O</a:t>
            </a:r>
            <a:r>
              <a:rPr lang="en-GB" baseline="30000" dirty="0" smtClean="0"/>
              <a:t>2-</a:t>
            </a:r>
            <a:r>
              <a:rPr lang="en-GB" dirty="0" smtClean="0"/>
              <a:t> and H</a:t>
            </a:r>
            <a:r>
              <a:rPr lang="en-GB" baseline="30000" dirty="0" smtClean="0"/>
              <a:t>+</a:t>
            </a:r>
            <a:r>
              <a:rPr lang="en-GB" dirty="0" smtClean="0"/>
              <a:t> conduction; H</a:t>
            </a:r>
            <a:r>
              <a:rPr lang="en-GB" baseline="-25000" dirty="0" smtClean="0"/>
              <a:t>2</a:t>
            </a:r>
            <a:r>
              <a:rPr lang="en-GB" dirty="0" smtClean="0"/>
              <a:t> and O</a:t>
            </a:r>
            <a:r>
              <a:rPr lang="en-GB" baseline="-25000" dirty="0" smtClean="0"/>
              <a:t>2</a:t>
            </a:r>
            <a:r>
              <a:rPr lang="en-GB" dirty="0" smtClean="0"/>
              <a:t> permeable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Metallic interconnects</a:t>
            </a:r>
          </a:p>
          <a:p>
            <a:pPr lvl="1"/>
            <a:r>
              <a:rPr lang="en-GB" dirty="0" smtClean="0"/>
              <a:t>Cr-Fe </a:t>
            </a:r>
            <a:r>
              <a:rPr lang="en-GB" dirty="0" err="1" smtClean="0"/>
              <a:t>superalloys</a:t>
            </a:r>
            <a:r>
              <a:rPr lang="en-GB" dirty="0" smtClean="0"/>
              <a:t>, stainless steels; Cr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r>
              <a:rPr lang="en-GB" baseline="-25000" dirty="0" smtClean="0"/>
              <a:t>3</a:t>
            </a:r>
            <a:r>
              <a:rPr lang="en-GB" dirty="0" smtClean="0"/>
              <a:t>-formers</a:t>
            </a:r>
          </a:p>
          <a:p>
            <a:pPr lvl="1"/>
            <a:r>
              <a:rPr lang="en-GB" dirty="0" smtClean="0"/>
              <a:t>Very good electrical and heat conduction</a:t>
            </a:r>
          </a:p>
          <a:p>
            <a:pPr lvl="1"/>
            <a:r>
              <a:rPr lang="en-GB" dirty="0" smtClean="0"/>
              <a:t>Mechanically strong</a:t>
            </a:r>
          </a:p>
          <a:p>
            <a:pPr lvl="1"/>
            <a:r>
              <a:rPr lang="en-GB" dirty="0" smtClean="0"/>
              <a:t>Problems: </a:t>
            </a:r>
          </a:p>
          <a:p>
            <a:pPr lvl="2"/>
            <a:r>
              <a:rPr lang="en-GB" dirty="0" smtClean="0"/>
              <a:t>Oxidation, Cr-evaporation</a:t>
            </a:r>
          </a:p>
          <a:p>
            <a:pPr lvl="1"/>
            <a:r>
              <a:rPr lang="en-GB" dirty="0" smtClean="0"/>
              <a:t>Remedies: </a:t>
            </a:r>
          </a:p>
          <a:p>
            <a:pPr lvl="2"/>
            <a:r>
              <a:rPr lang="en-GB" dirty="0" smtClean="0"/>
              <a:t>Reduce operation temperature</a:t>
            </a:r>
          </a:p>
        </p:txBody>
      </p:sp>
      <p:pic>
        <p:nvPicPr>
          <p:cNvPr id="108546" name="Picture 2" descr="http://t3.gstatic.com/images?q=tbn:ANd9GcRtZ7dvGfXSIAOBudGfaa8MvNtHrwzeOFGjVEyx8mBMC0ZdfdPi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473256"/>
            <a:ext cx="2610991" cy="1955724"/>
          </a:xfrm>
          <a:prstGeom prst="rect">
            <a:avLst/>
          </a:prstGeom>
          <a:noFill/>
        </p:spPr>
      </p:pic>
      <p:pic>
        <p:nvPicPr>
          <p:cNvPr id="108548" name="Picture 4" descr="http://t1.gstatic.com/images?q=tbn:ANd9GcQ15BIhFdr6_5riyTDRtP_wV002crWsAvEXJhZg1guIRWnHnkAy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7271" y="692696"/>
            <a:ext cx="2486953" cy="17823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74320"/>
            <a:ext cx="8682168" cy="2290584"/>
          </a:xfrm>
        </p:spPr>
        <p:txBody>
          <a:bodyPr/>
          <a:lstStyle/>
          <a:p>
            <a:pPr algn="ctr"/>
            <a:r>
              <a:rPr lang="en-GB" dirty="0" smtClean="0"/>
              <a:t>Polymer Electrolyte Membrane Fuel Cells (</a:t>
            </a:r>
            <a:r>
              <a:rPr lang="en-GB" dirty="0" err="1" smtClean="0"/>
              <a:t>PEMFCs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5" name="Picture 12" descr="mercedes-benz-b-class-f-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23924"/>
            <a:ext cx="5917880" cy="394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5112568" cy="4543400"/>
          </a:xfrm>
        </p:spPr>
        <p:txBody>
          <a:bodyPr>
            <a:normAutofit lnSpcReduction="10000"/>
          </a:bodyPr>
          <a:lstStyle/>
          <a:p>
            <a:r>
              <a:rPr lang="en-GB" sz="1800" dirty="0" smtClean="0"/>
              <a:t>Electrode reactions</a:t>
            </a:r>
          </a:p>
          <a:p>
            <a:pPr lvl="1">
              <a:buNone/>
            </a:pPr>
            <a:r>
              <a:rPr lang="en-GB" sz="1600" dirty="0" smtClean="0"/>
              <a:t>	Anode(-):  	2H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= 4H</a:t>
            </a:r>
            <a:r>
              <a:rPr lang="en-GB" sz="1600" baseline="30000" dirty="0" smtClean="0"/>
              <a:t>+</a:t>
            </a:r>
            <a:r>
              <a:rPr lang="en-GB" sz="1600" dirty="0" smtClean="0"/>
              <a:t> + 4e</a:t>
            </a:r>
            <a:r>
              <a:rPr lang="en-GB" sz="1600" baseline="30000" dirty="0" smtClean="0"/>
              <a:t>-</a:t>
            </a:r>
            <a:endParaRPr lang="en-GB" sz="1600" dirty="0" smtClean="0"/>
          </a:p>
          <a:p>
            <a:pPr lvl="1">
              <a:buNone/>
            </a:pPr>
            <a:r>
              <a:rPr lang="en-GB" sz="1600" dirty="0" smtClean="0"/>
              <a:t>	Cathode(+): 	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+ 4H</a:t>
            </a:r>
            <a:r>
              <a:rPr lang="en-GB" sz="1600" baseline="30000" dirty="0" smtClean="0"/>
              <a:t>+</a:t>
            </a:r>
            <a:r>
              <a:rPr lang="en-GB" sz="1600" dirty="0" smtClean="0"/>
              <a:t> + 4e</a:t>
            </a:r>
            <a:r>
              <a:rPr lang="en-GB" sz="1600" baseline="30000" dirty="0" smtClean="0"/>
              <a:t>-</a:t>
            </a:r>
            <a:r>
              <a:rPr lang="en-GB" sz="1600" dirty="0" smtClean="0"/>
              <a:t> = 2H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O</a:t>
            </a:r>
          </a:p>
          <a:p>
            <a:endParaRPr lang="en-GB" sz="1800" dirty="0" smtClean="0"/>
          </a:p>
          <a:p>
            <a:r>
              <a:rPr lang="en-GB" sz="1800" dirty="0" smtClean="0"/>
              <a:t>Operating temperature: 80°C</a:t>
            </a:r>
          </a:p>
          <a:p>
            <a:endParaRPr lang="en-GB" sz="1800" dirty="0" smtClean="0"/>
          </a:p>
          <a:p>
            <a:r>
              <a:rPr lang="en-GB" sz="1800" dirty="0" smtClean="0"/>
              <a:t>Fuel: Pure H</a:t>
            </a:r>
            <a:r>
              <a:rPr lang="en-GB" sz="1800" baseline="-25000" dirty="0" smtClean="0"/>
              <a:t>2</a:t>
            </a:r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Advantages:</a:t>
            </a:r>
          </a:p>
          <a:p>
            <a:pPr lvl="1"/>
            <a:r>
              <a:rPr lang="en-GB" sz="1400" dirty="0" smtClean="0"/>
              <a:t>Robust materials</a:t>
            </a:r>
          </a:p>
          <a:p>
            <a:r>
              <a:rPr lang="en-GB" sz="1800" dirty="0" smtClean="0"/>
              <a:t>Challenges:</a:t>
            </a:r>
          </a:p>
          <a:p>
            <a:pPr lvl="1"/>
            <a:r>
              <a:rPr lang="en-GB" sz="1400" dirty="0" smtClean="0"/>
              <a:t>High cost of membrane and Pt catalyst</a:t>
            </a:r>
          </a:p>
          <a:p>
            <a:pPr lvl="1"/>
            <a:r>
              <a:rPr lang="en-GB" sz="1400" dirty="0" smtClean="0"/>
              <a:t>Carbon oxidation</a:t>
            </a:r>
          </a:p>
          <a:p>
            <a:pPr lvl="1"/>
            <a:r>
              <a:rPr lang="en-GB" sz="1400" dirty="0" smtClean="0"/>
              <a:t>Low value heat – </a:t>
            </a:r>
            <a:r>
              <a:rPr lang="en-GB" sz="1400" dirty="0" err="1" smtClean="0"/>
              <a:t>heat</a:t>
            </a:r>
            <a:r>
              <a:rPr lang="en-GB" sz="1400" dirty="0" smtClean="0"/>
              <a:t> exchange / cooling difficult</a:t>
            </a:r>
          </a:p>
          <a:p>
            <a:pPr lvl="1"/>
            <a:r>
              <a:rPr lang="en-GB" sz="1400" dirty="0" smtClean="0"/>
              <a:t>Water management</a:t>
            </a:r>
            <a:endParaRPr lang="en-GB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30128" cy="12241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Polymer Electrolyte Membrane (PEM)</a:t>
            </a:r>
            <a:br>
              <a:rPr lang="en-GB" dirty="0" smtClean="0"/>
            </a:br>
            <a:r>
              <a:rPr lang="en-GB" dirty="0" smtClean="0"/>
              <a:t>Proton Exchange Membrane (PEM) </a:t>
            </a:r>
            <a:br>
              <a:rPr lang="en-GB" dirty="0" smtClean="0"/>
            </a:br>
            <a:r>
              <a:rPr lang="en-GB" dirty="0" smtClean="0"/>
              <a:t>PEM Fuel Cell (PEMFC)</a:t>
            </a:r>
            <a:endParaRPr lang="en-GB" dirty="0"/>
          </a:p>
        </p:txBody>
      </p:sp>
      <p:pic>
        <p:nvPicPr>
          <p:cNvPr id="24" name="Picture 2" descr="http://upload.wikimedia.org/wikipedia/en/5/5c/Fc_diagram_p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772816"/>
            <a:ext cx="2232248" cy="3105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320"/>
            <a:ext cx="8250120" cy="778416"/>
          </a:xfrm>
        </p:spPr>
        <p:txBody>
          <a:bodyPr/>
          <a:lstStyle/>
          <a:p>
            <a:r>
              <a:rPr lang="en-GB" dirty="0" smtClean="0"/>
              <a:t>Typical PEMFC designs</a:t>
            </a:r>
            <a:endParaRPr lang="en-GB" dirty="0"/>
          </a:p>
        </p:txBody>
      </p:sp>
      <p:pic>
        <p:nvPicPr>
          <p:cNvPr id="122882" name="Picture 2" descr="http://www.energi.kemi.dtu.dk/upload/institutter/ki/energi/research/fuelcells/f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59757"/>
            <a:ext cx="4680520" cy="2413259"/>
          </a:xfrm>
          <a:prstGeom prst="rect">
            <a:avLst/>
          </a:prstGeom>
          <a:noFill/>
        </p:spPr>
      </p:pic>
      <p:pic>
        <p:nvPicPr>
          <p:cNvPr id="122884" name="Picture 4" descr="http://t2.gstatic.com/images?q=tbn:ANd9GcTMGnAg9xBhb-nYP363_RN46TojkMh6hwDXYW8kbQZKEYZhWzA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4752527" cy="2547106"/>
          </a:xfrm>
          <a:prstGeom prst="rect">
            <a:avLst/>
          </a:prstGeom>
          <a:noFill/>
        </p:spPr>
      </p:pic>
      <p:pic>
        <p:nvPicPr>
          <p:cNvPr id="122886" name="Picture 6" descr="Nissan yesterday revealed a new Fuel Cell Stack for Fuel Cell Electric Vehicles (FCEV) tha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636912"/>
            <a:ext cx="3323483" cy="1872208"/>
          </a:xfrm>
          <a:prstGeom prst="rect">
            <a:avLst/>
          </a:prstGeom>
          <a:noFill/>
        </p:spPr>
      </p:pic>
      <p:pic>
        <p:nvPicPr>
          <p:cNvPr id="122888" name="Picture 8" descr="http://thefraserdomain.typepad.com/photos/uncategorized/honda_fuel_cell_st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74438"/>
            <a:ext cx="3290689" cy="2297710"/>
          </a:xfrm>
          <a:prstGeom prst="rect">
            <a:avLst/>
          </a:prstGeom>
          <a:noFill/>
        </p:spPr>
      </p:pic>
      <p:pic>
        <p:nvPicPr>
          <p:cNvPr id="122890" name="Picture 10" descr="Toyota FCV-R concept, a hydrogen fuel-cell vehicle that had its debut at the Tokyo auto show last week. Toyota and other automakers eager to commercialize fuel-cell vehicles in America are facing what they call an infrastructure bottleneck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0877" y="4797152"/>
            <a:ext cx="3483123" cy="20608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30128" cy="792088"/>
          </a:xfrm>
        </p:spPr>
        <p:txBody>
          <a:bodyPr>
            <a:normAutofit/>
          </a:bodyPr>
          <a:lstStyle/>
          <a:p>
            <a:r>
              <a:rPr lang="en-GB" dirty="0" smtClean="0"/>
              <a:t>Electrochemical energy conversion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6480720" cy="5112568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Reaction:</a:t>
            </a:r>
          </a:p>
          <a:p>
            <a:pPr lvl="1">
              <a:buNone/>
            </a:pPr>
            <a:r>
              <a:rPr lang="en-GB" sz="1800" dirty="0" smtClean="0"/>
              <a:t>	Cathode: 	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+ 4H</a:t>
            </a:r>
            <a:r>
              <a:rPr lang="en-GB" sz="1800" baseline="30000" dirty="0" smtClean="0"/>
              <a:t>+</a:t>
            </a:r>
            <a:r>
              <a:rPr lang="en-GB" sz="1800" dirty="0" smtClean="0"/>
              <a:t> + 4e</a:t>
            </a:r>
            <a:r>
              <a:rPr lang="en-GB" sz="1800" baseline="30000" dirty="0" smtClean="0"/>
              <a:t>-</a:t>
            </a:r>
            <a:r>
              <a:rPr lang="en-GB" sz="1800" dirty="0" smtClean="0"/>
              <a:t> = 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	|  1</a:t>
            </a:r>
          </a:p>
          <a:p>
            <a:pPr lvl="1">
              <a:buNone/>
            </a:pPr>
            <a:r>
              <a:rPr lang="en-GB" sz="1800" dirty="0" smtClean="0"/>
              <a:t>	</a:t>
            </a:r>
            <a:r>
              <a:rPr lang="en-GB" sz="1800" u="sng" dirty="0" smtClean="0"/>
              <a:t>Anode:     	2H</a:t>
            </a:r>
            <a:r>
              <a:rPr lang="en-GB" sz="1800" u="sng" baseline="-25000" dirty="0" smtClean="0"/>
              <a:t>2</a:t>
            </a:r>
            <a:r>
              <a:rPr lang="en-GB" sz="1800" u="sng" dirty="0" smtClean="0"/>
              <a:t> = 4H</a:t>
            </a:r>
            <a:r>
              <a:rPr lang="en-GB" sz="1800" u="sng" baseline="30000" dirty="0" smtClean="0"/>
              <a:t>+</a:t>
            </a:r>
            <a:r>
              <a:rPr lang="en-GB" sz="1800" u="sng" dirty="0" smtClean="0"/>
              <a:t> + 4e</a:t>
            </a:r>
            <a:r>
              <a:rPr lang="en-GB" sz="1800" u="sng" baseline="30000" dirty="0" smtClean="0"/>
              <a:t>-		</a:t>
            </a:r>
            <a:r>
              <a:rPr lang="en-GB" sz="1800" u="sng" dirty="0" smtClean="0"/>
              <a:t>|  1</a:t>
            </a:r>
          </a:p>
          <a:p>
            <a:pPr lvl="1">
              <a:buNone/>
            </a:pPr>
            <a:r>
              <a:rPr lang="en-GB" sz="1800" dirty="0" smtClean="0"/>
              <a:t>	Total: 	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+ 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= 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</a:p>
          <a:p>
            <a:pPr lvl="1"/>
            <a:endParaRPr lang="en-GB" sz="1800" dirty="0" smtClean="0"/>
          </a:p>
          <a:p>
            <a:r>
              <a:rPr lang="en-GB" sz="2000" dirty="0" smtClean="0"/>
              <a:t>If we have different pathways for ions and electrons,</a:t>
            </a:r>
          </a:p>
          <a:p>
            <a:pPr lvl="1"/>
            <a:r>
              <a:rPr lang="en-GB" sz="1800" dirty="0" smtClean="0"/>
              <a:t>electrolyte for ions, </a:t>
            </a:r>
          </a:p>
          <a:p>
            <a:pPr lvl="1"/>
            <a:r>
              <a:rPr lang="en-GB" sz="1800" dirty="0" smtClean="0"/>
              <a:t>electrodes + wire for electrons,</a:t>
            </a:r>
          </a:p>
          <a:p>
            <a:r>
              <a:rPr lang="en-GB" sz="2000" dirty="0" smtClean="0"/>
              <a:t>we can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extract electrical energy from a spontaneous reaction (e.g. fuel cell or discharging battery),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supply electrical energy to drive a non-spontaneous reaction (e.g. electrolyser cell or charging battery).</a:t>
            </a:r>
          </a:p>
        </p:txBody>
      </p:sp>
      <p:grpSp>
        <p:nvGrpSpPr>
          <p:cNvPr id="4" name="Group 35"/>
          <p:cNvGrpSpPr/>
          <p:nvPr/>
        </p:nvGrpSpPr>
        <p:grpSpPr>
          <a:xfrm>
            <a:off x="6444208" y="116633"/>
            <a:ext cx="2604924" cy="3024335"/>
            <a:chOff x="6577176" y="2042494"/>
            <a:chExt cx="2604924" cy="3024335"/>
          </a:xfrm>
        </p:grpSpPr>
        <p:grpSp>
          <p:nvGrpSpPr>
            <p:cNvPr id="9" name="Group 3"/>
            <p:cNvGrpSpPr/>
            <p:nvPr/>
          </p:nvGrpSpPr>
          <p:grpSpPr>
            <a:xfrm>
              <a:off x="6577176" y="2042494"/>
              <a:ext cx="2604924" cy="3024335"/>
              <a:chOff x="600512" y="386310"/>
              <a:chExt cx="2604924" cy="302433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319451" y="917104"/>
                <a:ext cx="1008112" cy="22238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</a:rPr>
                  <a:t>4H</a:t>
                </a:r>
                <a:r>
                  <a:rPr lang="en-GB" sz="2000" baseline="300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endParaRPr lang="en-GB" sz="20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V="1">
                <a:off x="1619672" y="2132856"/>
                <a:ext cx="516245" cy="83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600512" y="1628800"/>
                <a:ext cx="6078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398805" y="1340768"/>
                <a:ext cx="80663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O</a:t>
                </a:r>
                <a:r>
                  <a:rPr lang="en-GB" sz="2000" baseline="-25000" dirty="0" smtClean="0"/>
                  <a:t>2</a:t>
                </a:r>
                <a:endParaRPr lang="en-GB" sz="2000" dirty="0" smtClean="0"/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  <a:r>
                  <a:rPr lang="en-GB" sz="2000" dirty="0" smtClean="0"/>
                  <a:t>O</a:t>
                </a:r>
              </a:p>
            </p:txBody>
          </p:sp>
          <p:grpSp>
            <p:nvGrpSpPr>
              <p:cNvPr id="16" name="Group 56"/>
              <p:cNvGrpSpPr/>
              <p:nvPr/>
            </p:nvGrpSpPr>
            <p:grpSpPr>
              <a:xfrm>
                <a:off x="1293411" y="386310"/>
                <a:ext cx="1080120" cy="2754658"/>
                <a:chOff x="1403648" y="458318"/>
                <a:chExt cx="1080120" cy="2754658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1403648" y="548680"/>
                  <a:ext cx="0" cy="2664296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2483768" y="548680"/>
                  <a:ext cx="0" cy="2664296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403648" y="582588"/>
                  <a:ext cx="1080120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ounded Rectangle 14"/>
                <p:cNvSpPr/>
                <p:nvPr/>
              </p:nvSpPr>
              <p:spPr>
                <a:xfrm>
                  <a:off x="1691679" y="458318"/>
                  <a:ext cx="531237" cy="28803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i="1" dirty="0" smtClean="0"/>
                    <a:t>R</a:t>
                  </a: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611561" y="3102868"/>
                <a:ext cx="23762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Proton conducting fuel cell</a:t>
                </a:r>
                <a:endParaRPr lang="en-GB" sz="1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72720" y="962373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+</a:t>
                </a:r>
                <a:endParaRPr lang="en-GB" sz="2000" baseline="-25000" dirty="0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V="1">
                <a:off x="611560" y="2060848"/>
                <a:ext cx="516245" cy="83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2483768" y="1772816"/>
                <a:ext cx="53955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2483768" y="2348880"/>
                <a:ext cx="57606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6660232" y="227687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4e</a:t>
              </a:r>
              <a:r>
                <a:rPr lang="en-GB" baseline="30000" dirty="0" smtClean="0"/>
                <a:t>-</a:t>
              </a:r>
              <a:endParaRPr lang="en-GB" baseline="30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7164288" y="2204864"/>
              <a:ext cx="0" cy="4404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5"/>
          <p:cNvGrpSpPr/>
          <p:nvPr/>
        </p:nvGrpSpPr>
        <p:grpSpPr>
          <a:xfrm>
            <a:off x="6444208" y="3284984"/>
            <a:ext cx="2604924" cy="3240360"/>
            <a:chOff x="6577176" y="1826469"/>
            <a:chExt cx="2604924" cy="3240360"/>
          </a:xfrm>
        </p:grpSpPr>
        <p:grpSp>
          <p:nvGrpSpPr>
            <p:cNvPr id="34" name="Group 3"/>
            <p:cNvGrpSpPr/>
            <p:nvPr/>
          </p:nvGrpSpPr>
          <p:grpSpPr>
            <a:xfrm>
              <a:off x="6577176" y="1826469"/>
              <a:ext cx="2604924" cy="3240360"/>
              <a:chOff x="600512" y="170285"/>
              <a:chExt cx="2604924" cy="324036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319451" y="917104"/>
                <a:ext cx="1008112" cy="22238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</a:rPr>
                  <a:t>4H</a:t>
                </a:r>
                <a:r>
                  <a:rPr lang="en-GB" sz="2000" baseline="300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endParaRPr lang="en-GB" sz="20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H="1">
                <a:off x="1536616" y="2114501"/>
                <a:ext cx="51510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600512" y="1628800"/>
                <a:ext cx="6078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398805" y="1340768"/>
                <a:ext cx="80663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O</a:t>
                </a:r>
                <a:r>
                  <a:rPr lang="en-GB" sz="2000" baseline="-25000" dirty="0" smtClean="0"/>
                  <a:t>2</a:t>
                </a:r>
                <a:endParaRPr lang="en-GB" sz="2000" dirty="0" smtClean="0"/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  <a:r>
                  <a:rPr lang="en-GB" sz="2000" dirty="0" smtClean="0"/>
                  <a:t>O</a:t>
                </a:r>
              </a:p>
            </p:txBody>
          </p:sp>
          <p:grpSp>
            <p:nvGrpSpPr>
              <p:cNvPr id="47" name="Group 56"/>
              <p:cNvGrpSpPr/>
              <p:nvPr/>
            </p:nvGrpSpPr>
            <p:grpSpPr>
              <a:xfrm>
                <a:off x="1293411" y="366564"/>
                <a:ext cx="1080120" cy="2774404"/>
                <a:chOff x="1403648" y="438572"/>
                <a:chExt cx="1080120" cy="2774404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1403648" y="548680"/>
                  <a:ext cx="0" cy="2664296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2483768" y="548680"/>
                  <a:ext cx="0" cy="2664296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403648" y="582588"/>
                  <a:ext cx="1080120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Rounded Rectangle 58"/>
                <p:cNvSpPr/>
                <p:nvPr/>
              </p:nvSpPr>
              <p:spPr>
                <a:xfrm>
                  <a:off x="1691680" y="438572"/>
                  <a:ext cx="504056" cy="28803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i="1" dirty="0" smtClean="0"/>
                    <a:t>U</a:t>
                  </a:r>
                </a:p>
              </p:txBody>
            </p:sp>
          </p:grpSp>
          <p:sp>
            <p:nvSpPr>
              <p:cNvPr id="51" name="TextBox 9"/>
              <p:cNvSpPr txBox="1"/>
              <p:nvPr/>
            </p:nvSpPr>
            <p:spPr>
              <a:xfrm>
                <a:off x="611560" y="3102868"/>
                <a:ext cx="25812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Proton conducting electrolyser</a:t>
                </a:r>
                <a:endParaRPr lang="en-GB" sz="1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184688" y="170285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+</a:t>
                </a:r>
                <a:endParaRPr lang="en-GB" sz="2000" baseline="-25000" dirty="0"/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 flipH="1">
                <a:off x="600512" y="2042493"/>
                <a:ext cx="51510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2499008" y="1795989"/>
                <a:ext cx="44309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>
                <a:off x="2472720" y="2368625"/>
                <a:ext cx="51510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6660232" y="227687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4e</a:t>
              </a:r>
              <a:r>
                <a:rPr lang="en-GB" baseline="30000" dirty="0" smtClean="0"/>
                <a:t>-</a:t>
              </a:r>
              <a:endParaRPr lang="en-GB" baseline="30000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7153240" y="2258517"/>
              <a:ext cx="0" cy="40530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PEMFC </a:t>
            </a:r>
            <a:r>
              <a:rPr lang="en-GB" b="1" i="1" dirty="0" smtClean="0"/>
              <a:t>electrolyte </a:t>
            </a:r>
            <a:r>
              <a:rPr lang="en-GB" dirty="0" smtClean="0"/>
              <a:t>material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4543400"/>
          </a:xfrm>
        </p:spPr>
        <p:txBody>
          <a:bodyPr>
            <a:normAutofit/>
          </a:bodyPr>
          <a:lstStyle/>
          <a:p>
            <a:r>
              <a:rPr lang="en-GB" dirty="0" smtClean="0"/>
              <a:t>Proton conductivity &gt; 0.1 S/cm</a:t>
            </a:r>
          </a:p>
          <a:p>
            <a:endParaRPr lang="en-GB" dirty="0" smtClean="0"/>
          </a:p>
          <a:p>
            <a:r>
              <a:rPr lang="en-GB" dirty="0" smtClean="0"/>
              <a:t>Ionic transport number &gt;0.99</a:t>
            </a:r>
          </a:p>
          <a:p>
            <a:endParaRPr lang="en-GB" dirty="0" smtClean="0"/>
          </a:p>
          <a:p>
            <a:r>
              <a:rPr lang="en-GB" dirty="0" smtClean="0"/>
              <a:t>Gastight</a:t>
            </a:r>
          </a:p>
          <a:p>
            <a:endParaRPr lang="en-GB" dirty="0" smtClean="0"/>
          </a:p>
          <a:p>
            <a:r>
              <a:rPr lang="en-GB" dirty="0" smtClean="0"/>
              <a:t>Tolerate both reducing (H</a:t>
            </a:r>
            <a:r>
              <a:rPr lang="en-GB" baseline="-25000" dirty="0" smtClean="0"/>
              <a:t>2</a:t>
            </a:r>
            <a:r>
              <a:rPr lang="en-GB" dirty="0" smtClean="0"/>
              <a:t>) and oxidising (air/O</a:t>
            </a:r>
            <a:r>
              <a:rPr lang="en-GB" baseline="-25000" dirty="0" smtClean="0"/>
              <a:t>2</a:t>
            </a:r>
            <a:r>
              <a:rPr lang="en-GB" dirty="0" smtClean="0"/>
              <a:t>) atmospheres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3393504" y="1844824"/>
            <a:ext cx="5750496" cy="4536504"/>
            <a:chOff x="3393504" y="1844824"/>
            <a:chExt cx="5750496" cy="4536504"/>
          </a:xfrm>
        </p:grpSpPr>
        <p:pic>
          <p:nvPicPr>
            <p:cNvPr id="10" name="Picture 5" descr="Nafion-PEEK-mr33_0289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3504" y="1981200"/>
              <a:ext cx="5715000" cy="4297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5868144" y="1844824"/>
              <a:ext cx="3275856" cy="453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30128" cy="792088"/>
          </a:xfrm>
        </p:spPr>
        <p:txBody>
          <a:bodyPr/>
          <a:lstStyle/>
          <a:p>
            <a:r>
              <a:rPr lang="en-GB" dirty="0" smtClean="0"/>
              <a:t>Polymer proton conductors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3384376" cy="4903440"/>
          </a:xfrm>
        </p:spPr>
        <p:txBody>
          <a:bodyPr>
            <a:noAutofit/>
          </a:bodyPr>
          <a:lstStyle/>
          <a:p>
            <a:r>
              <a:rPr lang="en-GB" sz="1800" dirty="0" err="1" smtClean="0"/>
              <a:t>Nafion</a:t>
            </a:r>
            <a:r>
              <a:rPr lang="en-GB" sz="1800" baseline="30000" dirty="0" smtClean="0"/>
              <a:t>®</a:t>
            </a:r>
          </a:p>
          <a:p>
            <a:pPr lvl="1"/>
            <a:r>
              <a:rPr lang="en-GB" sz="1400" dirty="0" err="1" smtClean="0"/>
              <a:t>Perfluorinated</a:t>
            </a:r>
            <a:r>
              <a:rPr lang="en-GB" sz="1400" dirty="0" smtClean="0"/>
              <a:t> backbone</a:t>
            </a:r>
          </a:p>
          <a:p>
            <a:pPr lvl="1"/>
            <a:r>
              <a:rPr lang="en-GB" sz="1400" dirty="0" smtClean="0"/>
              <a:t>Grafted</a:t>
            </a:r>
          </a:p>
          <a:p>
            <a:pPr lvl="1"/>
            <a:r>
              <a:rPr lang="en-GB" sz="1400" dirty="0" err="1" smtClean="0"/>
              <a:t>Sulfonated</a:t>
            </a:r>
            <a:endParaRPr lang="en-GB" sz="1400" dirty="0" smtClean="0"/>
          </a:p>
          <a:p>
            <a:pPr lvl="1"/>
            <a:r>
              <a:rPr lang="en-GB" sz="1400" dirty="0" smtClean="0"/>
              <a:t>Neutralised by NaOH; Na</a:t>
            </a:r>
            <a:r>
              <a:rPr lang="en-GB" sz="1400" baseline="30000" dirty="0" smtClean="0"/>
              <a:t>+</a:t>
            </a:r>
          </a:p>
          <a:p>
            <a:pPr lvl="1"/>
            <a:r>
              <a:rPr lang="en-GB" sz="1400" dirty="0" smtClean="0"/>
              <a:t>Proton exchanged; H</a:t>
            </a:r>
            <a:r>
              <a:rPr lang="en-GB" sz="1400" baseline="30000" dirty="0" smtClean="0"/>
              <a:t>+</a:t>
            </a:r>
          </a:p>
          <a:p>
            <a:pPr lvl="1"/>
            <a:r>
              <a:rPr lang="en-GB" sz="1400" dirty="0" smtClean="0"/>
              <a:t>Swelled with water </a:t>
            </a:r>
          </a:p>
          <a:p>
            <a:pPr lvl="1"/>
            <a:r>
              <a:rPr lang="en-GB" sz="1400" dirty="0" smtClean="0"/>
              <a:t>Hydro</a:t>
            </a:r>
            <a:r>
              <a:rPr lang="en-GB" sz="1400" i="1" dirty="0" smtClean="0"/>
              <a:t>phobic</a:t>
            </a:r>
            <a:r>
              <a:rPr lang="en-GB" sz="1400" dirty="0" smtClean="0"/>
              <a:t> framework</a:t>
            </a:r>
          </a:p>
          <a:p>
            <a:pPr lvl="1"/>
            <a:r>
              <a:rPr lang="en-GB" sz="1400" dirty="0" smtClean="0"/>
              <a:t>Channels with hydro</a:t>
            </a:r>
            <a:r>
              <a:rPr lang="en-GB" sz="1400" i="1" dirty="0" smtClean="0"/>
              <a:t>philic</a:t>
            </a:r>
            <a:r>
              <a:rPr lang="en-GB" sz="1400" dirty="0" smtClean="0"/>
              <a:t> walls</a:t>
            </a:r>
          </a:p>
          <a:p>
            <a:pPr lvl="1"/>
            <a:r>
              <a:rPr lang="en-GB" sz="1400" dirty="0" err="1" smtClean="0"/>
              <a:t>Protolysis</a:t>
            </a:r>
            <a:r>
              <a:rPr lang="en-GB" sz="1400" dirty="0" smtClean="0"/>
              <a:t> to form H</a:t>
            </a:r>
            <a:r>
              <a:rPr lang="en-GB" sz="1400" baseline="-25000" dirty="0" smtClean="0"/>
              <a:t>3</a:t>
            </a:r>
            <a:r>
              <a:rPr lang="en-GB" sz="1400" dirty="0" smtClean="0"/>
              <a:t>O</a:t>
            </a:r>
            <a:r>
              <a:rPr lang="en-GB" sz="1400" baseline="30000" dirty="0" smtClean="0"/>
              <a:t>+</a:t>
            </a:r>
            <a:r>
              <a:rPr lang="en-GB" sz="1400" dirty="0" smtClean="0"/>
              <a:t> in the water phase</a:t>
            </a:r>
          </a:p>
          <a:p>
            <a:pPr lvl="1"/>
            <a:endParaRPr lang="en-GB" sz="1400" dirty="0" smtClean="0"/>
          </a:p>
          <a:p>
            <a:pPr lvl="1"/>
            <a:r>
              <a:rPr lang="en-GB" sz="1400" dirty="0" smtClean="0"/>
              <a:t>Transport of H</a:t>
            </a:r>
            <a:r>
              <a:rPr lang="en-GB" sz="1400" baseline="30000" dirty="0" smtClean="0"/>
              <a:t>+</a:t>
            </a:r>
            <a:r>
              <a:rPr lang="en-GB" sz="1400" dirty="0" smtClean="0"/>
              <a:t> drags ca. 6 H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O molecules</a:t>
            </a:r>
          </a:p>
          <a:p>
            <a:pPr lvl="1"/>
            <a:endParaRPr lang="en-GB" sz="1400" dirty="0" smtClean="0"/>
          </a:p>
          <a:p>
            <a:pPr lvl="1"/>
            <a:r>
              <a:rPr lang="en-GB" sz="1400" dirty="0" err="1" smtClean="0"/>
              <a:t>Backdraft</a:t>
            </a:r>
            <a:r>
              <a:rPr lang="en-GB" sz="1400" dirty="0" smtClean="0"/>
              <a:t> of water</a:t>
            </a:r>
            <a:endParaRPr lang="en-GB" sz="1400" dirty="0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924944"/>
            <a:ext cx="2915816" cy="27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0" name="Picture 8" descr="http://i01.i.aliimg.com/photo/v0/571009389/DuPont_Nafion_PFSA_membra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8525" y="0"/>
            <a:ext cx="1895475" cy="1619251"/>
          </a:xfrm>
          <a:prstGeom prst="rect">
            <a:avLst/>
          </a:prstGeom>
          <a:noFill/>
        </p:spPr>
      </p:pic>
      <p:pic>
        <p:nvPicPr>
          <p:cNvPr id="110602" name="Picture 10" descr="http://cache.gizmodo.com/assets/images/4/2008/05/FuelCellMIT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196752"/>
            <a:ext cx="2018948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30128" cy="720080"/>
          </a:xfrm>
        </p:spPr>
        <p:txBody>
          <a:bodyPr/>
          <a:lstStyle/>
          <a:p>
            <a:r>
              <a:rPr lang="en-GB" dirty="0" smtClean="0"/>
              <a:t>PEMFC </a:t>
            </a:r>
            <a:r>
              <a:rPr lang="en-GB" b="1" i="1" dirty="0" smtClean="0"/>
              <a:t>electrode </a:t>
            </a:r>
            <a:r>
              <a:rPr lang="en-GB" dirty="0" smtClean="0"/>
              <a:t>materials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394136" cy="4464496"/>
          </a:xfrm>
        </p:spPr>
        <p:txBody>
          <a:bodyPr>
            <a:normAutofit/>
          </a:bodyPr>
          <a:lstStyle/>
          <a:p>
            <a:r>
              <a:rPr lang="en-GB" dirty="0" smtClean="0"/>
              <a:t>Electronic conductivity</a:t>
            </a:r>
          </a:p>
          <a:p>
            <a:endParaRPr lang="en-GB" dirty="0" smtClean="0"/>
          </a:p>
          <a:p>
            <a:r>
              <a:rPr lang="en-GB" dirty="0" smtClean="0"/>
              <a:t>Catalytic activity at largest possible electrode-electrolyte interface</a:t>
            </a:r>
          </a:p>
          <a:p>
            <a:endParaRPr lang="en-GB" dirty="0" smtClean="0"/>
          </a:p>
          <a:p>
            <a:r>
              <a:rPr lang="en-GB" dirty="0" smtClean="0"/>
              <a:t>Porous to allow gas access</a:t>
            </a:r>
          </a:p>
          <a:p>
            <a:endParaRPr lang="en-GB" dirty="0" smtClean="0"/>
          </a:p>
          <a:p>
            <a:r>
              <a:rPr lang="en-GB" dirty="0" smtClean="0"/>
              <a:t>Tolerate reducing (H</a:t>
            </a:r>
            <a:r>
              <a:rPr lang="en-GB" baseline="-25000" dirty="0" smtClean="0"/>
              <a:t>2</a:t>
            </a:r>
            <a:r>
              <a:rPr lang="en-GB" dirty="0" smtClean="0"/>
              <a:t>, anode) and oxidising (O</a:t>
            </a:r>
            <a:r>
              <a:rPr lang="en-GB" baseline="-25000" dirty="0" smtClean="0"/>
              <a:t>2</a:t>
            </a:r>
            <a:r>
              <a:rPr lang="en-GB" dirty="0" smtClean="0"/>
              <a:t>, cathode) conditions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lectrodepore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93096"/>
            <a:ext cx="341987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30128" cy="864096"/>
          </a:xfrm>
        </p:spPr>
        <p:txBody>
          <a:bodyPr/>
          <a:lstStyle/>
          <a:p>
            <a:r>
              <a:rPr lang="en-GB" dirty="0" smtClean="0"/>
              <a:t>PEMFC electrode materials and structures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980728"/>
            <a:ext cx="3672408" cy="519147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Carbon papers</a:t>
            </a:r>
          </a:p>
          <a:p>
            <a:r>
              <a:rPr lang="en-GB" sz="2000" dirty="0" smtClean="0"/>
              <a:t>Graphite</a:t>
            </a:r>
          </a:p>
          <a:p>
            <a:r>
              <a:rPr lang="en-GB" sz="2000" dirty="0" smtClean="0"/>
              <a:t>Carbon nanoparticles </a:t>
            </a:r>
          </a:p>
          <a:p>
            <a:endParaRPr lang="en-GB" sz="2000" dirty="0" smtClean="0"/>
          </a:p>
          <a:p>
            <a:r>
              <a:rPr lang="en-GB" sz="2000" dirty="0" smtClean="0"/>
              <a:t>Catalyst nanoparticles</a:t>
            </a:r>
          </a:p>
          <a:p>
            <a:r>
              <a:rPr lang="en-GB" sz="2000" dirty="0" smtClean="0"/>
              <a:t>Soaked with electrolyte</a:t>
            </a:r>
          </a:p>
          <a:p>
            <a:r>
              <a:rPr lang="en-GB" sz="2000" dirty="0" smtClean="0"/>
              <a:t>Porous gas diffusion layer</a:t>
            </a:r>
          </a:p>
        </p:txBody>
      </p:sp>
      <p:pic>
        <p:nvPicPr>
          <p:cNvPr id="4" name="Picture 3" descr="fig1F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764704"/>
            <a:ext cx="5508104" cy="367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2" name="Picture 2" descr="http://pemfc.princeton.edu/images/GDL%20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4005064"/>
            <a:ext cx="5380961" cy="24083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30128" cy="864096"/>
          </a:xfrm>
        </p:spPr>
        <p:txBody>
          <a:bodyPr/>
          <a:lstStyle/>
          <a:p>
            <a:r>
              <a:rPr lang="en-GB" dirty="0" smtClean="0"/>
              <a:t>PEM electrode materials and structures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4176464" cy="45434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Noble metal nanoparticles dispersed on nanostructured carbon supports</a:t>
            </a:r>
          </a:p>
          <a:p>
            <a:endParaRPr lang="en-GB" sz="2000" dirty="0" smtClean="0"/>
          </a:p>
          <a:p>
            <a:r>
              <a:rPr lang="en-GB" sz="2000" dirty="0" smtClean="0"/>
              <a:t>Decreases noble metal loading</a:t>
            </a:r>
          </a:p>
          <a:p>
            <a:endParaRPr lang="en-GB" sz="2000" dirty="0" smtClean="0"/>
          </a:p>
          <a:p>
            <a:r>
              <a:rPr lang="en-GB" sz="2000" dirty="0" smtClean="0"/>
              <a:t>Challenge: Agglomeration of nanoparticles reduces activity</a:t>
            </a:r>
          </a:p>
          <a:p>
            <a:endParaRPr lang="en-GB" sz="2000" dirty="0" smtClean="0"/>
          </a:p>
          <a:p>
            <a:r>
              <a:rPr lang="en-GB" sz="2000" dirty="0" smtClean="0"/>
              <a:t>Challenge: Cathode carbon is oxidised by 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if no current is drawn.</a:t>
            </a:r>
            <a:endParaRPr lang="en-GB" sz="2000" dirty="0"/>
          </a:p>
        </p:txBody>
      </p:sp>
      <p:pic>
        <p:nvPicPr>
          <p:cNvPr id="126978" name="Picture 2" descr="http://ars.sciencedirect.com/content/image/1-s2.0-S1464285902100277-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4768230" cy="4768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30128" cy="720080"/>
          </a:xfrm>
        </p:spPr>
        <p:txBody>
          <a:bodyPr>
            <a:normAutofit/>
          </a:bodyPr>
          <a:lstStyle/>
          <a:p>
            <a:r>
              <a:rPr lang="en-GB" dirty="0" smtClean="0"/>
              <a:t>PEMFC </a:t>
            </a:r>
            <a:r>
              <a:rPr lang="en-GB" b="1" i="1" dirty="0" smtClean="0"/>
              <a:t>interconnect </a:t>
            </a:r>
            <a:r>
              <a:rPr lang="en-GB" dirty="0" smtClean="0"/>
              <a:t>materials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394136" cy="518457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Electronic conductivity &gt; 100 S/cm</a:t>
            </a:r>
          </a:p>
          <a:p>
            <a:endParaRPr lang="en-GB" dirty="0" smtClean="0"/>
          </a:p>
          <a:p>
            <a:r>
              <a:rPr lang="en-GB" dirty="0" smtClean="0"/>
              <a:t>Ionic transport number &lt; 0.01 to avoid chemical shortcut permeation</a:t>
            </a:r>
          </a:p>
          <a:p>
            <a:endParaRPr lang="en-GB" dirty="0" smtClean="0"/>
          </a:p>
          <a:p>
            <a:r>
              <a:rPr lang="en-GB" dirty="0" smtClean="0"/>
              <a:t>Gas tight</a:t>
            </a:r>
          </a:p>
          <a:p>
            <a:endParaRPr lang="en-GB" dirty="0" smtClean="0"/>
          </a:p>
          <a:p>
            <a:r>
              <a:rPr lang="en-GB" dirty="0" smtClean="0"/>
              <a:t>Tolerate both reducing (H</a:t>
            </a:r>
            <a:r>
              <a:rPr lang="en-GB" baseline="-25000" dirty="0" smtClean="0"/>
              <a:t>2</a:t>
            </a:r>
            <a:r>
              <a:rPr lang="en-GB" dirty="0" smtClean="0"/>
              <a:t>) and oxidising (air/O</a:t>
            </a:r>
            <a:r>
              <a:rPr lang="en-GB" baseline="-25000" dirty="0" smtClean="0"/>
              <a:t>2</a:t>
            </a:r>
            <a:r>
              <a:rPr lang="en-GB" dirty="0" smtClean="0"/>
              <a:t>) atmospheres</a:t>
            </a:r>
          </a:p>
          <a:p>
            <a:endParaRPr lang="en-GB" dirty="0" smtClean="0"/>
          </a:p>
          <a:p>
            <a:r>
              <a:rPr lang="en-GB" dirty="0" smtClean="0"/>
              <a:t>Be compatible with electrode and electrolyte materials, notably acidity of electrolyte</a:t>
            </a:r>
          </a:p>
          <a:p>
            <a:endParaRPr lang="en-GB" dirty="0" smtClean="0"/>
          </a:p>
          <a:p>
            <a:r>
              <a:rPr lang="en-GB" dirty="0" smtClean="0"/>
              <a:t>Mechanical strength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30128" cy="720080"/>
          </a:xfrm>
        </p:spPr>
        <p:txBody>
          <a:bodyPr/>
          <a:lstStyle/>
          <a:p>
            <a:r>
              <a:rPr lang="en-GB" dirty="0" smtClean="0"/>
              <a:t>PEMFC interconnects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394136" cy="5112568"/>
          </a:xfrm>
        </p:spPr>
        <p:txBody>
          <a:bodyPr>
            <a:normAutofit/>
          </a:bodyPr>
          <a:lstStyle/>
          <a:p>
            <a:r>
              <a:rPr lang="en-GB" dirty="0" smtClean="0"/>
              <a:t>Graphite interconnects</a:t>
            </a:r>
          </a:p>
          <a:p>
            <a:pPr lvl="1"/>
            <a:r>
              <a:rPr lang="en-GB" dirty="0" smtClean="0"/>
              <a:t>Pure graphite</a:t>
            </a:r>
          </a:p>
          <a:p>
            <a:pPr lvl="1"/>
            <a:r>
              <a:rPr lang="en-GB" dirty="0" smtClean="0"/>
              <a:t>Composites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Light weight</a:t>
            </a:r>
          </a:p>
          <a:p>
            <a:endParaRPr lang="en-GB" dirty="0" smtClean="0"/>
          </a:p>
          <a:p>
            <a:r>
              <a:rPr lang="en-GB" dirty="0" smtClean="0"/>
              <a:t>Metallic interconnects</a:t>
            </a:r>
          </a:p>
          <a:p>
            <a:pPr lvl="1"/>
            <a:r>
              <a:rPr lang="en-GB" dirty="0" smtClean="0"/>
              <a:t>Commercial stainless steels</a:t>
            </a:r>
          </a:p>
          <a:p>
            <a:pPr lvl="1"/>
            <a:r>
              <a:rPr lang="en-GB" dirty="0" smtClean="0"/>
              <a:t>Very good electrical and heat conduction</a:t>
            </a:r>
          </a:p>
          <a:p>
            <a:pPr lvl="1"/>
            <a:r>
              <a:rPr lang="en-GB" dirty="0" smtClean="0"/>
              <a:t>Inexpensive</a:t>
            </a:r>
          </a:p>
          <a:p>
            <a:pPr lvl="1"/>
            <a:r>
              <a:rPr lang="en-GB" dirty="0" smtClean="0"/>
              <a:t>Mechanically strong</a:t>
            </a:r>
          </a:p>
          <a:p>
            <a:pPr lvl="1"/>
            <a:r>
              <a:rPr lang="en-GB" dirty="0" smtClean="0"/>
              <a:t>Problems: </a:t>
            </a:r>
          </a:p>
          <a:p>
            <a:pPr lvl="2"/>
            <a:r>
              <a:rPr lang="en-GB" dirty="0" smtClean="0"/>
              <a:t>Oxidation in contact with electrolyte </a:t>
            </a:r>
          </a:p>
        </p:txBody>
      </p:sp>
      <p:pic>
        <p:nvPicPr>
          <p:cNvPr id="122882" name="Picture 2" descr="http://www.engineerlive.com/media/images/large/large_0933908001238770704__fuelcell_flow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702" y="116632"/>
            <a:ext cx="4612802" cy="3096344"/>
          </a:xfrm>
          <a:prstGeom prst="rect">
            <a:avLst/>
          </a:prstGeom>
          <a:noFill/>
        </p:spPr>
      </p:pic>
      <p:pic>
        <p:nvPicPr>
          <p:cNvPr id="122884" name="Picture 4" descr="http://www.sae.org/dlymagazineimages/6486_6423_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4829" y="3288504"/>
            <a:ext cx="2533675" cy="3524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30128" cy="648072"/>
          </a:xfrm>
        </p:spPr>
        <p:txBody>
          <a:bodyPr/>
          <a:lstStyle/>
          <a:p>
            <a:r>
              <a:rPr lang="en-GB" b="1" i="1" dirty="0" smtClean="0"/>
              <a:t>Electrolysers</a:t>
            </a:r>
            <a:r>
              <a:rPr lang="en-GB" dirty="0" smtClean="0"/>
              <a:t> </a:t>
            </a:r>
            <a:r>
              <a:rPr lang="en-GB" dirty="0" err="1" smtClean="0"/>
              <a:t>vs</a:t>
            </a:r>
            <a:r>
              <a:rPr lang="en-GB" dirty="0" smtClean="0"/>
              <a:t> fuel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5976664" cy="5047456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In an electrolyser, the product of a fuel cell (H</a:t>
            </a:r>
            <a:r>
              <a:rPr lang="en-GB" baseline="-25000" dirty="0" smtClean="0"/>
              <a:t>2</a:t>
            </a:r>
            <a:r>
              <a:rPr lang="en-GB" dirty="0" smtClean="0"/>
              <a:t>O, possibly also CO</a:t>
            </a:r>
            <a:r>
              <a:rPr lang="en-GB" baseline="-25000" dirty="0" smtClean="0"/>
              <a:t>2</a:t>
            </a:r>
            <a:r>
              <a:rPr lang="en-GB" dirty="0" smtClean="0"/>
              <a:t>) is fed… </a:t>
            </a:r>
          </a:p>
          <a:p>
            <a:r>
              <a:rPr lang="en-GB" dirty="0" smtClean="0"/>
              <a:t>…the process forced backwards to produce primarily H</a:t>
            </a:r>
            <a:r>
              <a:rPr lang="en-GB" baseline="-25000" dirty="0" smtClean="0"/>
              <a:t>2</a:t>
            </a:r>
            <a:r>
              <a:rPr lang="en-GB" dirty="0" smtClean="0"/>
              <a:t> and O</a:t>
            </a:r>
            <a:r>
              <a:rPr lang="en-GB" baseline="-25000" dirty="0" smtClean="0"/>
              <a:t>2</a:t>
            </a:r>
          </a:p>
          <a:p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 may in turn reduce CO</a:t>
            </a:r>
            <a:r>
              <a:rPr lang="en-GB" baseline="-25000" dirty="0" smtClean="0"/>
              <a:t>2</a:t>
            </a:r>
            <a:r>
              <a:rPr lang="en-GB" dirty="0" smtClean="0"/>
              <a:t> to form CO…</a:t>
            </a:r>
          </a:p>
          <a:p>
            <a:endParaRPr lang="en-GB" dirty="0" smtClean="0"/>
          </a:p>
          <a:p>
            <a:r>
              <a:rPr lang="en-GB" dirty="0" smtClean="0"/>
              <a:t>The same materials and structures may be used, but: 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In a fuel cell, the chemical potential gradient is decreased due to losses – less severe materials requirements compared to equilibrium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In an electrolyser, the chemical potential gradient is increased to overcome the losses – more severe materials requirements compared to equilibrium; more reducing and oxidising conditions </a:t>
            </a:r>
            <a:endParaRPr lang="en-GB" dirty="0"/>
          </a:p>
        </p:txBody>
      </p:sp>
      <p:grpSp>
        <p:nvGrpSpPr>
          <p:cNvPr id="4" name="Group 35"/>
          <p:cNvGrpSpPr/>
          <p:nvPr/>
        </p:nvGrpSpPr>
        <p:grpSpPr>
          <a:xfrm>
            <a:off x="6444208" y="116633"/>
            <a:ext cx="2604924" cy="3024335"/>
            <a:chOff x="6577176" y="2042494"/>
            <a:chExt cx="2604924" cy="3024335"/>
          </a:xfrm>
        </p:grpSpPr>
        <p:grpSp>
          <p:nvGrpSpPr>
            <p:cNvPr id="5" name="Group 3"/>
            <p:cNvGrpSpPr/>
            <p:nvPr/>
          </p:nvGrpSpPr>
          <p:grpSpPr>
            <a:xfrm>
              <a:off x="6577176" y="2042494"/>
              <a:ext cx="2604924" cy="3024335"/>
              <a:chOff x="600512" y="386310"/>
              <a:chExt cx="2604924" cy="302433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319451" y="917104"/>
                <a:ext cx="1008112" cy="22238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</a:rPr>
                  <a:t>4H</a:t>
                </a:r>
                <a:r>
                  <a:rPr lang="en-GB" sz="2000" baseline="300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endParaRPr lang="en-GB" sz="20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V="1">
                <a:off x="1619672" y="2132856"/>
                <a:ext cx="516245" cy="83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600512" y="1628800"/>
                <a:ext cx="6078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398805" y="1340768"/>
                <a:ext cx="80663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O</a:t>
                </a:r>
                <a:r>
                  <a:rPr lang="en-GB" sz="2000" baseline="-25000" dirty="0" smtClean="0"/>
                  <a:t>2</a:t>
                </a:r>
                <a:endParaRPr lang="en-GB" sz="2000" dirty="0" smtClean="0"/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  <a:r>
                  <a:rPr lang="en-GB" sz="2000" dirty="0" smtClean="0"/>
                  <a:t>O</a:t>
                </a:r>
              </a:p>
            </p:txBody>
          </p:sp>
          <p:grpSp>
            <p:nvGrpSpPr>
              <p:cNvPr id="12" name="Group 56"/>
              <p:cNvGrpSpPr/>
              <p:nvPr/>
            </p:nvGrpSpPr>
            <p:grpSpPr>
              <a:xfrm>
                <a:off x="1293411" y="386310"/>
                <a:ext cx="1080120" cy="2754658"/>
                <a:chOff x="1403648" y="458318"/>
                <a:chExt cx="1080120" cy="2754658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1403648" y="548680"/>
                  <a:ext cx="0" cy="2664296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2483768" y="548680"/>
                  <a:ext cx="0" cy="2664296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403648" y="582588"/>
                  <a:ext cx="1080120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ounded Rectangle 20"/>
                <p:cNvSpPr/>
                <p:nvPr/>
              </p:nvSpPr>
              <p:spPr>
                <a:xfrm>
                  <a:off x="1691679" y="458318"/>
                  <a:ext cx="531237" cy="28803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i="1" dirty="0" smtClean="0"/>
                    <a:t>R</a:t>
                  </a:r>
                </a:p>
              </p:txBody>
            </p:sp>
          </p:grpSp>
          <p:sp>
            <p:nvSpPr>
              <p:cNvPr id="13" name="TextBox 9"/>
              <p:cNvSpPr txBox="1"/>
              <p:nvPr/>
            </p:nvSpPr>
            <p:spPr>
              <a:xfrm>
                <a:off x="611561" y="3102868"/>
                <a:ext cx="23762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Proton conducting fuel cell</a:t>
                </a:r>
                <a:endParaRPr lang="en-GB" sz="14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472720" y="962373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+</a:t>
                </a:r>
                <a:endParaRPr lang="en-GB" sz="2000" baseline="-25000" dirty="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V="1">
                <a:off x="611560" y="2060848"/>
                <a:ext cx="516245" cy="83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2483768" y="1772816"/>
                <a:ext cx="53955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483768" y="2348880"/>
                <a:ext cx="57606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6660232" y="227687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4e</a:t>
              </a:r>
              <a:r>
                <a:rPr lang="en-GB" baseline="30000" dirty="0" smtClean="0"/>
                <a:t>-</a:t>
              </a:r>
              <a:endParaRPr lang="en-GB" baseline="300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7164288" y="2204864"/>
              <a:ext cx="0" cy="4404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35"/>
          <p:cNvGrpSpPr/>
          <p:nvPr/>
        </p:nvGrpSpPr>
        <p:grpSpPr>
          <a:xfrm>
            <a:off x="6444208" y="3284984"/>
            <a:ext cx="2604924" cy="3240360"/>
            <a:chOff x="6577176" y="1826469"/>
            <a:chExt cx="2604924" cy="3240360"/>
          </a:xfrm>
        </p:grpSpPr>
        <p:grpSp>
          <p:nvGrpSpPr>
            <p:cNvPr id="23" name="Group 3"/>
            <p:cNvGrpSpPr/>
            <p:nvPr/>
          </p:nvGrpSpPr>
          <p:grpSpPr>
            <a:xfrm>
              <a:off x="6577176" y="1826469"/>
              <a:ext cx="2604924" cy="3240360"/>
              <a:chOff x="600512" y="170285"/>
              <a:chExt cx="2604924" cy="324036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319451" y="917104"/>
                <a:ext cx="1008112" cy="22238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</a:rPr>
                  <a:t>4H</a:t>
                </a:r>
                <a:r>
                  <a:rPr lang="en-GB" sz="2000" baseline="300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endParaRPr lang="en-GB" sz="20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H="1">
                <a:off x="1536616" y="2114501"/>
                <a:ext cx="51510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600512" y="1628800"/>
                <a:ext cx="6078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398805" y="1340768"/>
                <a:ext cx="80663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O</a:t>
                </a:r>
                <a:r>
                  <a:rPr lang="en-GB" sz="2000" baseline="-25000" dirty="0" smtClean="0"/>
                  <a:t>2</a:t>
                </a:r>
                <a:endParaRPr lang="en-GB" sz="2000" dirty="0" smtClean="0"/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  <a:r>
                  <a:rPr lang="en-GB" sz="2000" dirty="0" smtClean="0"/>
                  <a:t>O</a:t>
                </a:r>
              </a:p>
            </p:txBody>
          </p:sp>
          <p:grpSp>
            <p:nvGrpSpPr>
              <p:cNvPr id="30" name="Group 56"/>
              <p:cNvGrpSpPr/>
              <p:nvPr/>
            </p:nvGrpSpPr>
            <p:grpSpPr>
              <a:xfrm>
                <a:off x="1293411" y="366564"/>
                <a:ext cx="1080120" cy="2774404"/>
                <a:chOff x="1403648" y="438572"/>
                <a:chExt cx="1080120" cy="2774404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1403648" y="548680"/>
                  <a:ext cx="0" cy="2664296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V="1">
                  <a:off x="2483768" y="548680"/>
                  <a:ext cx="0" cy="2664296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403648" y="582588"/>
                  <a:ext cx="1080120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ounded Rectangle 38"/>
                <p:cNvSpPr/>
                <p:nvPr/>
              </p:nvSpPr>
              <p:spPr>
                <a:xfrm>
                  <a:off x="1691680" y="438572"/>
                  <a:ext cx="504056" cy="28803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i="1" dirty="0" smtClean="0"/>
                    <a:t>U</a:t>
                  </a:r>
                </a:p>
              </p:txBody>
            </p:sp>
          </p:grpSp>
          <p:sp>
            <p:nvSpPr>
              <p:cNvPr id="31" name="TextBox 9"/>
              <p:cNvSpPr txBox="1"/>
              <p:nvPr/>
            </p:nvSpPr>
            <p:spPr>
              <a:xfrm>
                <a:off x="611560" y="3102868"/>
                <a:ext cx="25812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Proton conducting electrolyser</a:t>
                </a:r>
                <a:endParaRPr lang="en-GB" sz="14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84688" y="170285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+</a:t>
                </a:r>
                <a:endParaRPr lang="en-GB" sz="2000" baseline="-25000" dirty="0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>
                <a:off x="600512" y="2042493"/>
                <a:ext cx="51510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2499008" y="1795989"/>
                <a:ext cx="44309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>
                <a:off x="2472720" y="2368625"/>
                <a:ext cx="51510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6660232" y="227687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4e</a:t>
              </a:r>
              <a:r>
                <a:rPr lang="en-GB" baseline="30000" dirty="0" smtClean="0"/>
                <a:t>-</a:t>
              </a:r>
              <a:endParaRPr lang="en-GB" baseline="300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153240" y="2258517"/>
              <a:ext cx="0" cy="40530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74320"/>
            <a:ext cx="8250120" cy="2074560"/>
          </a:xfrm>
        </p:spPr>
        <p:txBody>
          <a:bodyPr/>
          <a:lstStyle/>
          <a:p>
            <a:pPr algn="ctr"/>
            <a:r>
              <a:rPr lang="en-GB" dirty="0" smtClean="0"/>
              <a:t>Secondary </a:t>
            </a:r>
            <a:r>
              <a:rPr lang="en-GB" dirty="0" smtClean="0"/>
              <a:t>batteries </a:t>
            </a:r>
            <a:r>
              <a:rPr lang="en-GB" dirty="0" smtClean="0"/>
              <a:t>(rechargeable, accumulator)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Li-ion batteries</a:t>
            </a:r>
            <a:endParaRPr lang="en-GB" dirty="0"/>
          </a:p>
        </p:txBody>
      </p:sp>
      <p:pic>
        <p:nvPicPr>
          <p:cNvPr id="5" name="Picture 4" descr="http://assets.inhabitat.com/wp-content/uploads/2010/03/nissan-battery-pack-cuta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933056"/>
            <a:ext cx="3960440" cy="2242038"/>
          </a:xfrm>
          <a:prstGeom prst="rect">
            <a:avLst/>
          </a:prstGeom>
          <a:noFill/>
        </p:spPr>
      </p:pic>
      <p:pic>
        <p:nvPicPr>
          <p:cNvPr id="6" name="Picture 2" descr="http://t1.gstatic.com/images?q=tbn:ANd9GcSd5PrJH6y4ZStCWAunMoGXYeE4L4PuVX4jLPluvsprsmgX3K7U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1440160" cy="1440160"/>
          </a:xfrm>
          <a:prstGeom prst="rect">
            <a:avLst/>
          </a:prstGeom>
          <a:noFill/>
        </p:spPr>
      </p:pic>
      <p:pic>
        <p:nvPicPr>
          <p:cNvPr id="7" name="Picture 6" descr="https://www.carleasing-online.co.uk/news/wp-content/uploads/2011/08/Nissan-Leaf-Xr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59148"/>
            <a:ext cx="4752528" cy="3083205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7092280" y="1340768"/>
            <a:ext cx="1872208" cy="2472372"/>
            <a:chOff x="7092280" y="1340768"/>
            <a:chExt cx="1872208" cy="2472372"/>
          </a:xfrm>
        </p:grpSpPr>
        <p:pic>
          <p:nvPicPr>
            <p:cNvPr id="57346" name="Picture 2" descr="http://pluto.potsdam.edu/nerm2010/images/thumb/4/43/Whittingham.jpg/250px-Whittingham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4288" y="1340768"/>
              <a:ext cx="1584176" cy="1831307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7092280" y="3212976"/>
              <a:ext cx="18722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/>
                <a:t>M. Stanley </a:t>
              </a:r>
              <a:r>
                <a:rPr lang="en-GB" sz="1100" dirty="0" err="1" smtClean="0"/>
                <a:t>Whittingham</a:t>
              </a:r>
              <a:r>
                <a:rPr lang="en-GB" sz="1100" dirty="0" smtClean="0"/>
                <a:t> (1941-) proposed the first Li ion battery in the 1970s.</a:t>
              </a:r>
              <a:endParaRPr lang="en-GB" sz="1100" dirty="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i-ion-battery-AMChrist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887682"/>
            <a:ext cx="4499992" cy="349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30128" cy="1224136"/>
          </a:xfrm>
        </p:spPr>
        <p:txBody>
          <a:bodyPr/>
          <a:lstStyle/>
          <a:p>
            <a:r>
              <a:rPr lang="en-GB" dirty="0" smtClean="0"/>
              <a:t>Example of a </a:t>
            </a:r>
            <a:r>
              <a:rPr lang="en-GB" dirty="0" smtClean="0"/>
              <a:t>Li ion battery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5184576" cy="468741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Discharge:</a:t>
            </a:r>
          </a:p>
          <a:p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	Anode(-): LiC</a:t>
            </a:r>
            <a:r>
              <a:rPr lang="en-GB" sz="2000" baseline="-25000" dirty="0" smtClean="0"/>
              <a:t>6</a:t>
            </a:r>
            <a:r>
              <a:rPr lang="en-GB" sz="2000" dirty="0" smtClean="0"/>
              <a:t> = Li</a:t>
            </a:r>
            <a:r>
              <a:rPr lang="en-GB" sz="2000" baseline="30000" dirty="0" smtClean="0"/>
              <a:t>+</a:t>
            </a:r>
            <a:r>
              <a:rPr lang="en-GB" sz="2000" dirty="0" smtClean="0"/>
              <a:t> + 6C + e</a:t>
            </a:r>
            <a:r>
              <a:rPr lang="en-GB" sz="2000" baseline="30000" dirty="0" smtClean="0"/>
              <a:t>-</a:t>
            </a:r>
          </a:p>
          <a:p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	Cathode(+): Li</a:t>
            </a:r>
            <a:r>
              <a:rPr lang="en-GB" sz="2000" baseline="30000" dirty="0" smtClean="0"/>
              <a:t>+</a:t>
            </a:r>
            <a:r>
              <a:rPr lang="en-GB" sz="2000" dirty="0" smtClean="0"/>
              <a:t> + 2MnO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+ e</a:t>
            </a:r>
            <a:r>
              <a:rPr lang="en-GB" sz="2000" baseline="30000" dirty="0" smtClean="0"/>
              <a:t>-</a:t>
            </a:r>
            <a:r>
              <a:rPr lang="en-GB" sz="2000" dirty="0" smtClean="0"/>
              <a:t> = LiMn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 </a:t>
            </a:r>
          </a:p>
          <a:p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	Electrolyte: Li</a:t>
            </a:r>
            <a:r>
              <a:rPr lang="en-GB" sz="2000" baseline="30000" dirty="0" smtClean="0"/>
              <a:t>+</a:t>
            </a:r>
            <a:r>
              <a:rPr lang="en-GB" sz="2000" dirty="0" smtClean="0"/>
              <a:t> ion conductor</a:t>
            </a:r>
          </a:p>
          <a:p>
            <a:pPr>
              <a:buNone/>
            </a:pP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Charge: Reverse reactions</a:t>
            </a:r>
            <a:endParaRPr lang="en-GB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12160" y="116632"/>
            <a:ext cx="2736304" cy="2664296"/>
            <a:chOff x="6012160" y="116632"/>
            <a:chExt cx="2736304" cy="2664296"/>
          </a:xfrm>
        </p:grpSpPr>
        <p:pic>
          <p:nvPicPr>
            <p:cNvPr id="5" name="Picture 4" descr="http://www.me.utexas.edu/directory/_images/faculty/goodenough_john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08304" y="116632"/>
              <a:ext cx="1376335" cy="2067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012160" y="2180764"/>
              <a:ext cx="273630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/>
                <a:t>John B. </a:t>
              </a:r>
              <a:r>
                <a:rPr lang="en-GB" sz="1100" dirty="0" err="1" smtClean="0"/>
                <a:t>Goodenough</a:t>
              </a:r>
              <a:r>
                <a:rPr lang="en-GB" sz="1100" dirty="0" smtClean="0"/>
                <a:t> (1922-) developed the first modern 4 V Li ion batteries in 1979 by introducing LaCoO2 as cathode</a:t>
              </a:r>
              <a:endParaRPr lang="en-GB" sz="1100" dirty="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30128" cy="792088"/>
          </a:xfrm>
        </p:spPr>
        <p:txBody>
          <a:bodyPr/>
          <a:lstStyle/>
          <a:p>
            <a:r>
              <a:rPr lang="en-GB" dirty="0" smtClean="0"/>
              <a:t>Electrochemical processes without electrodes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5616624" cy="45434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If the ions and electrons go in the same material – a mixed conductor – we cannot get or use electrical energy, but we can for instance get chemical processes, gas separation, or heat.</a:t>
            </a:r>
          </a:p>
          <a:p>
            <a:endParaRPr lang="en-GB" sz="2000" dirty="0" smtClean="0"/>
          </a:p>
          <a:p>
            <a:r>
              <a:rPr lang="en-GB" sz="2000" dirty="0" smtClean="0"/>
              <a:t>We may get or use work other than electrical – for instance pumping.</a:t>
            </a:r>
          </a:p>
          <a:p>
            <a:endParaRPr lang="en-GB" sz="2000" dirty="0" smtClean="0"/>
          </a:p>
          <a:p>
            <a:r>
              <a:rPr lang="en-GB" sz="2000" dirty="0" smtClean="0"/>
              <a:t>In this course we will however mostly disregard these processes, and concentrate on devices with electrolytes and electrodes. </a:t>
            </a:r>
            <a:endParaRPr lang="en-GB" sz="2000" dirty="0"/>
          </a:p>
        </p:txBody>
      </p:sp>
      <p:grpSp>
        <p:nvGrpSpPr>
          <p:cNvPr id="15" name="Group 56"/>
          <p:cNvGrpSpPr/>
          <p:nvPr/>
        </p:nvGrpSpPr>
        <p:grpSpPr>
          <a:xfrm>
            <a:off x="6431572" y="1052736"/>
            <a:ext cx="2604924" cy="2531641"/>
            <a:chOff x="6444208" y="4013448"/>
            <a:chExt cx="2604924" cy="2531641"/>
          </a:xfrm>
        </p:grpSpPr>
        <p:grpSp>
          <p:nvGrpSpPr>
            <p:cNvPr id="16" name="Group 3"/>
            <p:cNvGrpSpPr/>
            <p:nvPr/>
          </p:nvGrpSpPr>
          <p:grpSpPr>
            <a:xfrm>
              <a:off x="6444208" y="4013448"/>
              <a:ext cx="2604924" cy="2531641"/>
              <a:chOff x="600512" y="917104"/>
              <a:chExt cx="2604924" cy="2531641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319451" y="917104"/>
                <a:ext cx="1008112" cy="22238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</a:rPr>
                  <a:t>4e</a:t>
                </a:r>
                <a:r>
                  <a:rPr lang="en-GB" sz="2000" baseline="30000" dirty="0" smtClean="0">
                    <a:solidFill>
                      <a:schemeClr val="tx1"/>
                    </a:solidFill>
                  </a:rPr>
                  <a:t>-</a:t>
                </a:r>
              </a:p>
              <a:p>
                <a:pPr algn="ctr"/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</a:rPr>
                  <a:t>4H</a:t>
                </a:r>
                <a:r>
                  <a:rPr lang="en-GB" sz="2000" baseline="30000" dirty="0" smtClean="0">
                    <a:solidFill>
                      <a:schemeClr val="tx1"/>
                    </a:solidFill>
                  </a:rPr>
                  <a:t>+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1608624" y="2492896"/>
                <a:ext cx="432048" cy="83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00512" y="1628800"/>
                <a:ext cx="6078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398805" y="1340768"/>
                <a:ext cx="80663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O</a:t>
                </a:r>
                <a:r>
                  <a:rPr lang="en-GB" sz="2000" baseline="-25000" dirty="0" smtClean="0"/>
                  <a:t>2</a:t>
                </a:r>
                <a:endParaRPr lang="en-GB" sz="2000" dirty="0" smtClean="0"/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2H</a:t>
                </a:r>
                <a:r>
                  <a:rPr lang="en-GB" sz="2000" baseline="-25000" dirty="0" smtClean="0"/>
                  <a:t>2</a:t>
                </a:r>
                <a:r>
                  <a:rPr lang="en-GB" sz="2000" dirty="0" smtClean="0"/>
                  <a:t>O</a:t>
                </a:r>
              </a:p>
            </p:txBody>
          </p:sp>
          <p:sp>
            <p:nvSpPr>
              <p:cNvPr id="22" name="TextBox 9"/>
              <p:cNvSpPr txBox="1"/>
              <p:nvPr/>
            </p:nvSpPr>
            <p:spPr>
              <a:xfrm>
                <a:off x="888544" y="3140968"/>
                <a:ext cx="1933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Hydrogen membrane</a:t>
                </a:r>
                <a:endParaRPr lang="en-GB" sz="1400" dirty="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V="1">
                <a:off x="611560" y="2060848"/>
                <a:ext cx="516245" cy="83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2483768" y="1772816"/>
                <a:ext cx="53955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2483768" y="2348880"/>
                <a:ext cx="57606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Arrow Connector 16"/>
            <p:cNvCxnSpPr/>
            <p:nvPr/>
          </p:nvCxnSpPr>
          <p:spPr>
            <a:xfrm flipV="1">
              <a:off x="7452320" y="4979268"/>
              <a:ext cx="432048" cy="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058277" y="3921695"/>
            <a:ext cx="2906211" cy="2531641"/>
            <a:chOff x="6012160" y="3921695"/>
            <a:chExt cx="2906211" cy="2531641"/>
          </a:xfrm>
        </p:grpSpPr>
        <p:sp>
          <p:nvSpPr>
            <p:cNvPr id="7" name="Rectangle 6"/>
            <p:cNvSpPr/>
            <p:nvPr/>
          </p:nvSpPr>
          <p:spPr>
            <a:xfrm>
              <a:off x="7163147" y="3921695"/>
              <a:ext cx="865237" cy="2223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tx1"/>
                  </a:solidFill>
                </a:rPr>
                <a:t>MO</a:t>
              </a:r>
              <a:r>
                <a:rPr lang="en-GB" sz="2000" baseline="-25000" dirty="0" smtClean="0">
                  <a:solidFill>
                    <a:schemeClr val="tx1"/>
                  </a:solidFill>
                </a:rPr>
                <a:t>z/2</a:t>
              </a:r>
            </a:p>
            <a:p>
              <a:pPr algn="ctr"/>
              <a:endParaRPr lang="en-GB" sz="2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2000" dirty="0" err="1" smtClean="0">
                  <a:solidFill>
                    <a:schemeClr val="tx1"/>
                  </a:solidFill>
                </a:rPr>
                <a:t>ze</a:t>
              </a:r>
              <a:r>
                <a:rPr lang="en-GB" sz="2000" baseline="30000" dirty="0" smtClean="0">
                  <a:solidFill>
                    <a:schemeClr val="tx1"/>
                  </a:solidFill>
                </a:rPr>
                <a:t>-</a:t>
              </a:r>
            </a:p>
            <a:p>
              <a:pPr algn="ctr"/>
              <a:endParaRPr lang="en-GB" sz="2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2000" dirty="0" err="1" smtClean="0">
                  <a:solidFill>
                    <a:schemeClr val="tx1"/>
                  </a:solidFill>
                </a:rPr>
                <a:t>M</a:t>
              </a:r>
              <a:r>
                <a:rPr lang="en-GB" sz="2000" baseline="30000" dirty="0" err="1" smtClean="0">
                  <a:solidFill>
                    <a:schemeClr val="tx1"/>
                  </a:solidFill>
                </a:rPr>
                <a:t>z</a:t>
              </a:r>
              <a:r>
                <a:rPr lang="en-GB" sz="2000" baseline="30000" dirty="0" smtClean="0">
                  <a:solidFill>
                    <a:schemeClr val="tx1"/>
                  </a:solidFill>
                </a:rPr>
                <a:t>+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7452320" y="5839172"/>
              <a:ext cx="432048" cy="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028384" y="4941168"/>
              <a:ext cx="8899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z/4 O</a:t>
              </a:r>
              <a:r>
                <a:rPr lang="en-GB" sz="2000" baseline="-25000" dirty="0" smtClean="0"/>
                <a:t>2</a:t>
              </a:r>
              <a:endParaRPr lang="en-GB" sz="2000" dirty="0" smtClean="0"/>
            </a:p>
            <a:p>
              <a:endParaRPr lang="en-GB" sz="2000" dirty="0" smtClean="0"/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6084168" y="6145559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Oxidising (corroding) metal</a:t>
              </a:r>
              <a:endParaRPr lang="en-GB" sz="14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8183448" y="5373216"/>
              <a:ext cx="5395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7452320" y="5229200"/>
              <a:ext cx="432048" cy="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012160" y="3933056"/>
              <a:ext cx="1152128" cy="222386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tx1"/>
                  </a:solidFill>
                </a:rPr>
                <a:t>M</a:t>
              </a:r>
              <a:endParaRPr lang="en-GB" sz="2000" baseline="30000" dirty="0" smtClean="0">
                <a:solidFill>
                  <a:schemeClr val="tx1"/>
                </a:solidFill>
              </a:endParaRPr>
            </a:p>
            <a:p>
              <a:pPr algn="ctr"/>
              <a:endParaRPr lang="en-GB" sz="2000" baseline="30000" dirty="0" smtClean="0">
                <a:solidFill>
                  <a:schemeClr val="tx1"/>
                </a:solidFill>
              </a:endParaRPr>
            </a:p>
            <a:p>
              <a:pPr algn="ctr"/>
              <a:endParaRPr lang="en-GB" sz="2000" baseline="30000" dirty="0" smtClean="0">
                <a:solidFill>
                  <a:schemeClr val="tx1"/>
                </a:solidFill>
              </a:endParaRPr>
            </a:p>
            <a:p>
              <a:pPr algn="ctr"/>
              <a:endParaRPr lang="en-GB" sz="2000" baseline="30000" dirty="0" smtClean="0">
                <a:solidFill>
                  <a:schemeClr val="tx1"/>
                </a:solidFill>
              </a:endParaRPr>
            </a:p>
            <a:p>
              <a:pPr algn="ctr"/>
              <a:endParaRPr lang="en-GB" sz="2000" baseline="30000" dirty="0" smtClean="0">
                <a:solidFill>
                  <a:schemeClr val="tx1"/>
                </a:solidFill>
              </a:endParaRPr>
            </a:p>
            <a:p>
              <a:pPr algn="ctr"/>
              <a:endParaRPr lang="en-GB" sz="2000" baseline="30000" dirty="0" smtClean="0">
                <a:solidFill>
                  <a:schemeClr val="tx1"/>
                </a:solidFill>
              </a:endParaRPr>
            </a:p>
            <a:p>
              <a:pPr algn="ctr"/>
              <a:endParaRPr lang="en-GB" sz="2000" baseline="30000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i-ion-battery-AMChrist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43666"/>
            <a:ext cx="4499992" cy="349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30128" cy="936104"/>
          </a:xfrm>
        </p:spPr>
        <p:txBody>
          <a:bodyPr/>
          <a:lstStyle/>
          <a:p>
            <a:r>
              <a:rPr lang="en-GB" dirty="0" smtClean="0"/>
              <a:t>Rechargeable battery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4824536" cy="504056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High chemical energy stored in one electrode</a:t>
            </a:r>
          </a:p>
          <a:p>
            <a:endParaRPr lang="en-GB" sz="2000" dirty="0" smtClean="0"/>
          </a:p>
          <a:p>
            <a:r>
              <a:rPr lang="en-GB" sz="2000" dirty="0" smtClean="0"/>
              <a:t>Discharged by transport to the other electrode as ions (in the electrolyte) and electrons (external circuit; load/charger)</a:t>
            </a:r>
          </a:p>
          <a:p>
            <a:endParaRPr lang="en-GB" sz="2000" dirty="0" smtClean="0"/>
          </a:p>
          <a:p>
            <a:r>
              <a:rPr lang="en-GB" sz="2000" dirty="0" smtClean="0"/>
              <a:t>Charging: reverse signs and transport back to first electrode</a:t>
            </a:r>
          </a:p>
          <a:p>
            <a:endParaRPr lang="en-GB" sz="2000" dirty="0" smtClean="0"/>
          </a:p>
          <a:p>
            <a:r>
              <a:rPr lang="en-GB" sz="2000" dirty="0" smtClean="0"/>
              <a:t>Electrolyte: Transport the ions</a:t>
            </a:r>
          </a:p>
          <a:p>
            <a:r>
              <a:rPr lang="en-GB" sz="2000" dirty="0" smtClean="0"/>
              <a:t>Electrodes and circuit: Transport the electrons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30128" cy="648072"/>
          </a:xfrm>
        </p:spPr>
        <p:txBody>
          <a:bodyPr/>
          <a:lstStyle/>
          <a:p>
            <a:r>
              <a:rPr lang="en-GB" dirty="0" smtClean="0"/>
              <a:t>Electrodes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394136" cy="511946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Two electrodes: Must share one ion with the electrolyte</a:t>
            </a:r>
          </a:p>
          <a:p>
            <a:endParaRPr lang="en-GB" sz="2000" dirty="0" smtClean="0"/>
          </a:p>
          <a:p>
            <a:r>
              <a:rPr lang="en-GB" sz="2000" dirty="0" smtClean="0"/>
              <a:t>The reduction potential of one charged half cell minus the reduction potential of the other one gives the voltage of the battery.</a:t>
            </a:r>
          </a:p>
          <a:p>
            <a:pPr lvl="1"/>
            <a:r>
              <a:rPr lang="en-GB" sz="1600" dirty="0" smtClean="0"/>
              <a:t>Typically 3.2 – 3.7 V</a:t>
            </a:r>
            <a:endParaRPr lang="en-GB" sz="1600" dirty="0"/>
          </a:p>
        </p:txBody>
      </p:sp>
      <p:pic>
        <p:nvPicPr>
          <p:cNvPr id="4" name="Picture 4" descr="C:\Documents and Settings\trulsn\My Documents\MetEnFrem\Figurer\SA-table-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070333"/>
            <a:ext cx="6228184" cy="378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 of the electrolyte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Conduct Li ions</a:t>
            </a:r>
          </a:p>
          <a:p>
            <a:endParaRPr lang="en-GB" dirty="0" smtClean="0"/>
          </a:p>
          <a:p>
            <a:r>
              <a:rPr lang="en-GB" dirty="0" smtClean="0"/>
              <a:t>Must not react with electrodes </a:t>
            </a:r>
          </a:p>
          <a:p>
            <a:endParaRPr lang="en-GB" dirty="0" smtClean="0"/>
          </a:p>
          <a:p>
            <a:r>
              <a:rPr lang="en-GB" dirty="0" smtClean="0"/>
              <a:t>Must not be oxidised or reduced (electrolysed) at the electrodes</a:t>
            </a:r>
          </a:p>
          <a:p>
            <a:pPr lvl="1"/>
            <a:r>
              <a:rPr lang="en-GB" dirty="0" smtClean="0"/>
              <a:t>Must tolerate &gt; 4 V</a:t>
            </a:r>
          </a:p>
          <a:p>
            <a:endParaRPr lang="en-GB" dirty="0" smtClean="0"/>
          </a:p>
          <a:p>
            <a:r>
              <a:rPr lang="en-GB" dirty="0" smtClean="0"/>
              <a:t>These requirements are harder during charge than discharge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30128" cy="864096"/>
          </a:xfrm>
        </p:spPr>
        <p:txBody>
          <a:bodyPr/>
          <a:lstStyle/>
          <a:p>
            <a:r>
              <a:rPr lang="en-GB" dirty="0" smtClean="0"/>
              <a:t>Liquid Li ion conducting electrolytes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82168" cy="483143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Aqueous solutions cannot withstand 4 V</a:t>
            </a:r>
          </a:p>
          <a:p>
            <a:pPr lvl="1"/>
            <a:r>
              <a:rPr lang="en-GB" dirty="0" smtClean="0"/>
              <a:t>Water is electrolysed</a:t>
            </a:r>
          </a:p>
          <a:p>
            <a:pPr lvl="1"/>
            <a:r>
              <a:rPr lang="en-GB" dirty="0" smtClean="0"/>
              <a:t>Li metal at the anode reacts with water</a:t>
            </a:r>
          </a:p>
          <a:p>
            <a:endParaRPr lang="en-GB" dirty="0" smtClean="0"/>
          </a:p>
          <a:p>
            <a:r>
              <a:rPr lang="en-GB" dirty="0" smtClean="0"/>
              <a:t>Li ion electrolytes must be non-aqueous</a:t>
            </a:r>
          </a:p>
          <a:p>
            <a:pPr lvl="1"/>
            <a:r>
              <a:rPr lang="en-GB" dirty="0" smtClean="0"/>
              <a:t>Li salts</a:t>
            </a:r>
          </a:p>
          <a:p>
            <a:pPr lvl="2">
              <a:buNone/>
            </a:pPr>
            <a:r>
              <a:rPr lang="en-GB" dirty="0" smtClean="0"/>
              <a:t>	E.g. LiPF</a:t>
            </a:r>
            <a:r>
              <a:rPr lang="en-GB" baseline="-25000" dirty="0" smtClean="0"/>
              <a:t>6</a:t>
            </a:r>
            <a:r>
              <a:rPr lang="en-GB" dirty="0" smtClean="0"/>
              <a:t>, LiBH</a:t>
            </a:r>
            <a:r>
              <a:rPr lang="en-GB" baseline="-25000" dirty="0" smtClean="0"/>
              <a:t>4</a:t>
            </a:r>
            <a:r>
              <a:rPr lang="en-GB" dirty="0" smtClean="0"/>
              <a:t>, LiClO</a:t>
            </a:r>
            <a:r>
              <a:rPr lang="en-GB" baseline="-25000" dirty="0" smtClean="0"/>
              <a:t>4</a:t>
            </a:r>
          </a:p>
          <a:p>
            <a:pPr lvl="1">
              <a:buNone/>
            </a:pPr>
            <a:r>
              <a:rPr lang="en-GB" dirty="0" smtClean="0"/>
              <a:t>	dissolved in organic liquids</a:t>
            </a:r>
          </a:p>
          <a:p>
            <a:pPr lvl="2">
              <a:buNone/>
            </a:pPr>
            <a:r>
              <a:rPr lang="en-GB" dirty="0" smtClean="0"/>
              <a:t>	e.g. ethylene carbonate</a:t>
            </a:r>
          </a:p>
          <a:p>
            <a:pPr lvl="2">
              <a:buNone/>
            </a:pPr>
            <a:r>
              <a:rPr lang="en-GB" dirty="0" smtClean="0"/>
              <a:t>possibly embedded in solid composites with </a:t>
            </a:r>
          </a:p>
          <a:p>
            <a:pPr lvl="2">
              <a:buNone/>
            </a:pPr>
            <a:r>
              <a:rPr lang="en-GB" dirty="0" smtClean="0"/>
              <a:t>	PEO or other polymers of high molecular weight</a:t>
            </a:r>
          </a:p>
          <a:p>
            <a:pPr lvl="2">
              <a:buNone/>
            </a:pPr>
            <a:r>
              <a:rPr lang="en-GB" dirty="0" smtClean="0"/>
              <a:t>	Porous ceramics</a:t>
            </a:r>
          </a:p>
          <a:p>
            <a:endParaRPr lang="en-GB" dirty="0" smtClean="0"/>
          </a:p>
          <a:p>
            <a:r>
              <a:rPr lang="en-GB" dirty="0" smtClean="0"/>
              <a:t>Conductivity typically 0.01 S/cm, increasing with temperature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652120" y="3068960"/>
            <a:ext cx="3491880" cy="1871216"/>
            <a:chOff x="4860032" y="1052736"/>
            <a:chExt cx="3333750" cy="1728192"/>
          </a:xfrm>
        </p:grpSpPr>
        <p:pic>
          <p:nvPicPr>
            <p:cNvPr id="5" name="Picture 9" descr="http://www.sci.osaka-u.ac.jp/uploads/eng-macro/macro_1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60032" y="1052736"/>
              <a:ext cx="3333750" cy="1543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652195" y="2526782"/>
              <a:ext cx="1722437" cy="2541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nb-NO" sz="1050" dirty="0">
                  <a:hlinkClick r:id="rId3"/>
                </a:rPr>
                <a:t>http://www.sci.osaka-u.ac.jp</a:t>
              </a:r>
              <a:endParaRPr lang="en-GB" sz="1050" dirty="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30128" cy="792088"/>
          </a:xfrm>
        </p:spPr>
        <p:txBody>
          <a:bodyPr/>
          <a:lstStyle/>
          <a:p>
            <a:r>
              <a:rPr lang="en-GB" dirty="0" smtClean="0"/>
              <a:t>Solid Li ion electrolytes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490344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Example: La</a:t>
            </a:r>
            <a:r>
              <a:rPr lang="en-GB" sz="2000" baseline="-25000" dirty="0" smtClean="0"/>
              <a:t>2/3</a:t>
            </a:r>
            <a:r>
              <a:rPr lang="en-GB" sz="2000" dirty="0" smtClean="0"/>
              <a:t>TiO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doped with Li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O; La</a:t>
            </a:r>
            <a:r>
              <a:rPr lang="en-GB" sz="2000" baseline="-25000" dirty="0" smtClean="0"/>
              <a:t>0.51</a:t>
            </a:r>
            <a:r>
              <a:rPr lang="en-GB" sz="2000" dirty="0" smtClean="0"/>
              <a:t>Li</a:t>
            </a:r>
            <a:r>
              <a:rPr lang="en-GB" sz="2000" baseline="-25000" dirty="0" smtClean="0"/>
              <a:t>0.34</a:t>
            </a:r>
            <a:r>
              <a:rPr lang="en-GB" sz="2000" dirty="0" smtClean="0"/>
              <a:t>TiO</a:t>
            </a:r>
            <a:r>
              <a:rPr lang="en-GB" sz="2000" baseline="-25000" dirty="0" smtClean="0"/>
              <a:t>2.94</a:t>
            </a:r>
          </a:p>
          <a:p>
            <a:r>
              <a:rPr lang="en-GB" sz="2000" dirty="0" smtClean="0"/>
              <a:t>Li</a:t>
            </a:r>
            <a:r>
              <a:rPr lang="en-GB" sz="2000" baseline="30000" dirty="0" smtClean="0"/>
              <a:t>+</a:t>
            </a:r>
            <a:r>
              <a:rPr lang="en-GB" sz="2000" dirty="0" smtClean="0"/>
              <a:t> ions move on disordered perovskite A sites </a:t>
            </a:r>
            <a:endParaRPr lang="en-GB" sz="2000" dirty="0"/>
          </a:p>
        </p:txBody>
      </p:sp>
      <p:pic>
        <p:nvPicPr>
          <p:cNvPr id="122886" name="Picture 6" descr="Full-size image (27 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996952"/>
            <a:ext cx="3178299" cy="2902370"/>
          </a:xfrm>
          <a:prstGeom prst="rect">
            <a:avLst/>
          </a:prstGeom>
          <a:noFill/>
        </p:spPr>
      </p:pic>
      <p:pic>
        <p:nvPicPr>
          <p:cNvPr id="122884" name="Picture 4" descr="http://ars.els-cdn.com/content/image/1-s2.0-S0167273809001179-g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5400600" cy="36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0800" y="5543896"/>
            <a:ext cx="3692122" cy="261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fontAlgn="base"/>
            <a:r>
              <a:rPr lang="nb-NO" sz="1100" dirty="0" err="1" smtClean="0"/>
              <a:t>Ph</a:t>
            </a:r>
            <a:r>
              <a:rPr lang="nb-NO" sz="1100" dirty="0" smtClean="0"/>
              <a:t>. </a:t>
            </a:r>
            <a:r>
              <a:rPr lang="nb-NO" sz="1100" dirty="0" err="1" smtClean="0"/>
              <a:t>Knauth</a:t>
            </a:r>
            <a:r>
              <a:rPr lang="nb-NO" sz="1100" i="1" dirty="0" smtClean="0"/>
              <a:t>, Solid State Ionics</a:t>
            </a:r>
            <a:r>
              <a:rPr lang="nb-NO" sz="1100" dirty="0" smtClean="0"/>
              <a:t>, 180 (2009) 911–916</a:t>
            </a:r>
          </a:p>
        </p:txBody>
      </p:sp>
      <p:sp>
        <p:nvSpPr>
          <p:cNvPr id="9" name="Oval 8"/>
          <p:cNvSpPr/>
          <p:nvPr/>
        </p:nvSpPr>
        <p:spPr>
          <a:xfrm>
            <a:off x="4067944" y="4797152"/>
            <a:ext cx="172819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Transport paths in La-Li-Ti-O electrolytes</a:t>
            </a:r>
            <a:endParaRPr lang="en-GB" dirty="0"/>
          </a:p>
        </p:txBody>
      </p:sp>
      <p:pic>
        <p:nvPicPr>
          <p:cNvPr id="4" name="Picture 10" descr="http://ars.sciencedirect.com/content/image/1-s2.0-S0167273898002203-g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731576" cy="42711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39952" y="5517232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200" dirty="0" smtClean="0"/>
              <a:t>A.I. Ruiz et al., </a:t>
            </a:r>
            <a:r>
              <a:rPr lang="en-US" sz="1200" i="1" dirty="0" smtClean="0"/>
              <a:t>Solid State Ionics, </a:t>
            </a:r>
            <a:r>
              <a:rPr lang="en-US" sz="1200" dirty="0" smtClean="0"/>
              <a:t>112 (1998) 291–297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 ion battery anodes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3744416" cy="4543400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Negative electrode during discharge</a:t>
            </a:r>
          </a:p>
          <a:p>
            <a:endParaRPr lang="en-GB" sz="2000" dirty="0" smtClean="0"/>
          </a:p>
          <a:p>
            <a:r>
              <a:rPr lang="en-GB" sz="2000" dirty="0" smtClean="0"/>
              <a:t>Charging: Li from the Li</a:t>
            </a:r>
            <a:r>
              <a:rPr lang="en-GB" sz="2000" baseline="30000" dirty="0" smtClean="0"/>
              <a:t>+</a:t>
            </a:r>
            <a:r>
              <a:rPr lang="en-GB" sz="2000" dirty="0" smtClean="0"/>
              <a:t> electrolyte is intercalated into graphite</a:t>
            </a:r>
          </a:p>
          <a:p>
            <a:endParaRPr lang="en-GB" sz="2000" dirty="0" smtClean="0"/>
          </a:p>
          <a:p>
            <a:r>
              <a:rPr lang="en-GB" sz="2000" dirty="0" smtClean="0"/>
              <a:t>Discharge: </a:t>
            </a:r>
            <a:r>
              <a:rPr lang="en-GB" sz="2000" dirty="0" err="1" smtClean="0"/>
              <a:t>Deintercalation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New technologies: </a:t>
            </a:r>
          </a:p>
          <a:p>
            <a:pPr lvl="1"/>
            <a:r>
              <a:rPr lang="en-GB" sz="1800" dirty="0" smtClean="0"/>
              <a:t>Carbon nanomaterials </a:t>
            </a:r>
          </a:p>
          <a:p>
            <a:pPr lvl="1"/>
            <a:r>
              <a:rPr lang="en-GB" sz="1800" dirty="0" smtClean="0"/>
              <a:t>Li alloys </a:t>
            </a:r>
            <a:r>
              <a:rPr lang="en-GB" sz="1800" dirty="0" err="1" smtClean="0"/>
              <a:t>nanograined</a:t>
            </a:r>
            <a:r>
              <a:rPr lang="en-GB" sz="1800" dirty="0" smtClean="0"/>
              <a:t> Si metal</a:t>
            </a:r>
            <a:endParaRPr lang="en-GB" sz="1800" dirty="0"/>
          </a:p>
        </p:txBody>
      </p:sp>
      <p:pic>
        <p:nvPicPr>
          <p:cNvPr id="129026" name="Picture 2" descr="http://nexeon.co.uk/wp-content/uploads/2009/11/te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924944"/>
            <a:ext cx="5292080" cy="30924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836712"/>
            <a:ext cx="4032448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Requirements: </a:t>
            </a:r>
          </a:p>
          <a:p>
            <a:endParaRPr lang="en-GB" dirty="0" smtClean="0"/>
          </a:p>
          <a:p>
            <a:r>
              <a:rPr lang="en-GB" dirty="0" smtClean="0"/>
              <a:t>Mixed transport of Li and electrons</a:t>
            </a:r>
          </a:p>
          <a:p>
            <a:endParaRPr lang="en-GB" dirty="0" smtClean="0"/>
          </a:p>
          <a:p>
            <a:r>
              <a:rPr lang="en-GB" dirty="0" smtClean="0"/>
              <a:t>Little volumetric change upon charge and discharge</a:t>
            </a:r>
            <a:endParaRPr lang="en-GB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http://images.gizmag.com/hero/silicon-based-lithium--ion-battery-an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476672"/>
            <a:ext cx="5048250" cy="2838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02136" cy="864096"/>
          </a:xfrm>
        </p:spPr>
        <p:txBody>
          <a:bodyPr/>
          <a:lstStyle/>
          <a:p>
            <a:r>
              <a:rPr lang="en-GB" dirty="0" smtClean="0"/>
              <a:t>Novel developments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4608512" cy="4543400"/>
          </a:xfrm>
        </p:spPr>
        <p:txBody>
          <a:bodyPr/>
          <a:lstStyle/>
          <a:p>
            <a:r>
              <a:rPr lang="en-GB" dirty="0" smtClean="0"/>
              <a:t>Si-C nanocomposites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Si sponges hold room to </a:t>
            </a:r>
            <a:r>
              <a:rPr lang="en-GB" dirty="0" smtClean="0"/>
              <a:t>expand</a:t>
            </a:r>
            <a:endParaRPr lang="en-GB" dirty="0"/>
          </a:p>
        </p:txBody>
      </p:sp>
      <p:pic>
        <p:nvPicPr>
          <p:cNvPr id="131076" name="Picture 4" descr="http://news.rice.edu/wp-content/uploads/2012/07/BATTERY-6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87064"/>
            <a:ext cx="3096344" cy="2850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30128" cy="792088"/>
          </a:xfrm>
        </p:spPr>
        <p:txBody>
          <a:bodyPr/>
          <a:lstStyle/>
          <a:p>
            <a:r>
              <a:rPr lang="en-GB" dirty="0" smtClean="0"/>
              <a:t>Li ion battery cathodes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4464496" cy="497544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Positive electrode during discharge</a:t>
            </a:r>
          </a:p>
          <a:p>
            <a:endParaRPr lang="en-GB" dirty="0" smtClean="0"/>
          </a:p>
          <a:p>
            <a:r>
              <a:rPr lang="en-GB" dirty="0" smtClean="0"/>
              <a:t>Charging: Li</a:t>
            </a:r>
            <a:r>
              <a:rPr lang="en-GB" baseline="30000" dirty="0" smtClean="0"/>
              <a:t>+</a:t>
            </a:r>
            <a:r>
              <a:rPr lang="en-GB" dirty="0" smtClean="0"/>
              <a:t> ions </a:t>
            </a:r>
            <a:r>
              <a:rPr lang="en-GB" dirty="0" err="1" smtClean="0"/>
              <a:t>deintercalates</a:t>
            </a:r>
            <a:r>
              <a:rPr lang="en-GB" dirty="0" smtClean="0"/>
              <a:t> from cathode; oxidises cathode material</a:t>
            </a:r>
          </a:p>
          <a:p>
            <a:r>
              <a:rPr lang="en-GB" dirty="0" smtClean="0"/>
              <a:t>Discharging: Li</a:t>
            </a:r>
            <a:r>
              <a:rPr lang="en-GB" baseline="30000" dirty="0" smtClean="0"/>
              <a:t>+</a:t>
            </a:r>
            <a:r>
              <a:rPr lang="en-GB" dirty="0" smtClean="0"/>
              <a:t> ions are intercalated into cathode; reduces cathode material</a:t>
            </a:r>
          </a:p>
          <a:p>
            <a:endParaRPr lang="en-GB" dirty="0" smtClean="0"/>
          </a:p>
          <a:p>
            <a:r>
              <a:rPr lang="en-GB" dirty="0" smtClean="0"/>
              <a:t>Cathode materials </a:t>
            </a:r>
          </a:p>
          <a:p>
            <a:pPr lvl="1"/>
            <a:r>
              <a:rPr lang="en-GB" dirty="0" smtClean="0"/>
              <a:t>MO</a:t>
            </a:r>
            <a:r>
              <a:rPr lang="en-GB" baseline="-25000" dirty="0" smtClean="0"/>
              <a:t>2</a:t>
            </a:r>
            <a:r>
              <a:rPr lang="en-GB" dirty="0" smtClean="0"/>
              <a:t> forming Li</a:t>
            </a:r>
            <a:r>
              <a:rPr lang="en-GB" baseline="-25000" dirty="0" smtClean="0"/>
              <a:t>x</a:t>
            </a:r>
            <a:r>
              <a:rPr lang="en-GB" dirty="0" smtClean="0"/>
              <a:t>M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r>
              <a:rPr lang="en-GB" baseline="-25000" dirty="0" smtClean="0"/>
              <a:t>4</a:t>
            </a:r>
            <a:r>
              <a:rPr lang="en-GB" dirty="0" smtClean="0"/>
              <a:t> spinels upon charging (M = </a:t>
            </a:r>
            <a:r>
              <a:rPr lang="en-GB" dirty="0" err="1" smtClean="0"/>
              <a:t>Mn</a:t>
            </a:r>
            <a:r>
              <a:rPr lang="en-GB" dirty="0" smtClean="0"/>
              <a:t>, Co, Ni…)</a:t>
            </a:r>
          </a:p>
          <a:p>
            <a:pPr lvl="1"/>
            <a:r>
              <a:rPr lang="en-GB" dirty="0" smtClean="0"/>
              <a:t>FePO</a:t>
            </a:r>
            <a:r>
              <a:rPr lang="en-GB" baseline="-25000" dirty="0" smtClean="0"/>
              <a:t>4</a:t>
            </a:r>
            <a:r>
              <a:rPr lang="en-GB" dirty="0" smtClean="0"/>
              <a:t> and many others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836712"/>
            <a:ext cx="4032448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Requirements: </a:t>
            </a:r>
          </a:p>
          <a:p>
            <a:endParaRPr lang="en-GB" dirty="0" smtClean="0"/>
          </a:p>
          <a:p>
            <a:r>
              <a:rPr lang="en-GB" dirty="0" smtClean="0"/>
              <a:t>Mixed transport of Li and electrons</a:t>
            </a:r>
          </a:p>
          <a:p>
            <a:endParaRPr lang="en-GB" dirty="0" smtClean="0"/>
          </a:p>
          <a:p>
            <a:r>
              <a:rPr lang="en-GB" dirty="0" smtClean="0"/>
              <a:t>Little volumetric change upon charge and discharge</a:t>
            </a:r>
            <a:endParaRPr lang="en-GB" dirty="0"/>
          </a:p>
        </p:txBody>
      </p:sp>
      <p:sp>
        <p:nvSpPr>
          <p:cNvPr id="132098" name="AutoShape 2" descr="data:image/jpeg;base64,/9j/4AAQSkZJRgABAQAAAQABAAD/2wCEAAkGBhMQEBUUEBIVFRUWGBkaFxgWGBgUFxoYFxgWGhcYFRYYICYhGRkjGRYZHy8gIycqLCwsGCAxNTIqNSYrLC0BCQoKDgwOGg8PGi4lHyQsKiw0Ly0wLCosLywsLCwsNS8sLCwsLDQvLywwLDAsNS0sKiwsKSwsLywvLzQsKSwtLP/AABEIAMIBAwMBIgACEQEDEQH/xAAcAAEAAgIDAQAAAAAAAAAAAAAABQYEBwECAwj/xABPEAACAQIDAwYHDAQNBAMAAAABAgMAEQQSIQUGMRMiQVFhcQcUUlSBkdEXIzI0NUJzdKGisbIzg8LSFiRTYnKCkpOUs8Hh8BVDY9MYJXX/xAAcAQEAAQUBAQAAAAAAAAAAAAAAAwECBAUGBwj/xAA6EQACAQIEAgcGAgoDAAAAAAAAAQIDEQQSITFBcQUTUWGBkbEGIqHB0fAUMxUjMjVCUmJy4fEWNIL/2gAMAwEAAhEDEQA/AN40pSgFKUoBSlKAUpSgFKUoBSlKAUpSgFKxNowzMoEEiRtfUvGZQRY6ABlsb21v0VH+I47zuD/DN/7qtbtwJY04yV3JLnf5JmId3ZfHGlz2BcsJAUzKpiyBLGMk2Oti2XQG19KsOGjKqAzlyOLNlBPeFAHqFRPiOO87g/wzf+6qnj9g7UbaBfDzBeageULyMTEDgYiz8oQLC9raW0tUTlk2izPhSWJdpVYqy7+Hh6eRseleGBjkWNRM6u4HOZVyAnsW5t6696nNY1Z2FKUoUFKUoBSlKAUpSgFKUoBSlKAUpSgOrOBxIHfpXXxhfKX1iqX4UMBHP/06KZQ8b4+NWU8CDFPcGsv3KNleYxfe9tAWnxhfKX1injC+UvrFVb3J9leYxfe9tPcn2V5jF9720BafGF8pfWKeML5S+sVVvcn2V5jF97209yfZXmMX3vbQFp8YXyl9Yp4wvlL6xVW9yfZXmMX3vbT3J9leYxfe9tAWnxhfKX1injC+UvrFVb3J9leYxfe9tPcn2V5jF9720BafGF8pfWKeML5S+sVVvcn2V5jF97209yfZXmMX3vbQFp8YXyl9YruGBFwaqfuT7K8xi+97ahcT4P8AFxO2EwMwi2biDmlFzysA/wC7FhyeCy3HXl53XzgM5PCjGcXl5I+Il+QGNv70cR5P0XzeU4Zh1a1bNs7ZiwcEk+IcJHGt2P4ADpYmwA6SRXjJu3hmwniZhXxfJk5Poy9nTe+ubjfW99aqWx9xMU08abRnE+EwZvhV+fK3zHxXQWiXmjrOveBJbob8NipWgxeHbCTlRLFG5vykDfBYHy14MvQfSBn73b1DAxoI4zNiZmyYeBTZpH6bn5qKNWY6Ad9cb4breOxK0T8liYGz4aYcUfqbrjYc1l1uOg2rC3R3anErY3aWRsZIMoVNY8PEOEUV76nizdJPeSBJbr71xY6DlB726kpNE5s8Uq6OjDsPA9It3VL+ML5S+sVBbW8H2z8VKZcRhInka2ZiCCbCwvYi5sAL9lYfuUbK8xi+97aAtPjC+UvrFPGF8pfWKq3uUbK8xi+97ae5RsrzGL73toC0+ML5S+sU8YXyl9Yqre5RsrzGL73tp7lGyvMYvve2gLT4wvlL6xTxhfKX1iqt7lGyvMYvve2nuUbK8xi+97aAtPjC+UvrFPGF8pfWKq3uUbK8xi+97ae5RsrzGL73toC0+ML5S+sU8YXyl9Yqre5RsrzGL73tp7lGyvMYvve2gLT4wvlL6xQTqeDD1iqt7lGyvMYvve2q7vtuHgMHFh5cNhY4pBjMKAy5rgGZb8TQGz6UpQFO8IP6bZf/AOhH/lTVcRVP3/8A02y/r8f+VNVwFAKUpQClKUApSlAKUpQClKUApSlAKUpQClKUApSlAKUpQClKUApSlAKUpQClKUAqn+E/4rB9dwn+ctXCqf4T/isH13Cf5y0BcKUpQFP3+/T7L+vp/lTVcBWkN9PCRK+Kw6mFP4tjCy6tzsiyoAfQb1tHcveJsfhuWdFQ52WykkaW6++oo1oSdkZ9fo7EUIOpUVkmluuKuvgT1KUqUwBSlKAUpSgFKUoBSlKAUpSgFKUoBSlKAUpSgFKUoBSlKAUpSgFKUoBSlKAVT/Cf8Vg+u4T/ADlq4VofwkeFSVpnwvIR5cPi0IbM125CW4uO22tZOHwtXEZurV8qu+Ra5Jbm+KVo7/5B4jzSL+09K23/AB3pD+T4r6lnXQK7t5QcVNcDSaQjsOduFbe8Enyd+tf9mtRbc+NT/SyfnatveCT5O/Wv+zXE4T85+J6R7QJfo6HOPoy6UpStueeClKUApSlAKUpQClK4ZrC54CgOaVj4XGrJfLfTr/Gsil7lWmnZilKUKClKUApSlAKUrCxm14otGYX8kan1dHpqqTbsijaW5m0qsz7zuTzMqjqPOJ7/APb11JYHeCOTRiEbtIt6D7amlh6kVdojjVjJ2TJSla82xv8ANLJbCNaJG/SfyrA65f8Axjhf53cNbdsbb6TxhiQp6eq44jsNXTwtSnBTktGVVWLllJWlQ2O3kRdI7Oeu/N/39HrrFwm8xB99AI61sCPRwNWrD1Gr2KOrBO1yx0qLxu82GhhM0kyqg46636AF4lj1AVRJPCHPiZBJCOShU8xTYtJbi0nUp4BR2m50tdRwtSs7RRWdSMVdmzjXypv4P/tMZ9Yl/Oa+ntlbVTExB06RqOkHpBr5h38+VMZ9Yl/Oa6b2WjbEVIyX8PzRHWd4pogqUpXoRiF3258an+lk/O1be8Enyd+tf9mtQ7c+NT/SyfnatteCuZU2bmdgqiR7liAB8HiTwr53wn5z8T1j2g16Ohzj6Mnt6NqS4eNWjChSbPI125MHgcgtcX0vfTStfbW3iIOfl5JCCc3vjICAfmcmwUDuHrqdjk5SRmkSXFWY8nKFvGV6MiNlVSOF1Bva968do4eDMJZME+YFec4CJe4Clzmy2vbUg1n5k3d7HKdROEFCn+1xeiv3a6+nK50gxjEhsI8zuLEHlHeMdkhdstrcQNeqrFLvLOi5nhhA6+Wb/wBdYeG2DLmZzLyRexKRKGW46SXGrdZAHCo/eTAyRxgjE5n1ARwqFgRYhQgux7LVSCa308i7ESp1NIpSa/uv8LI9cVvhJKcpljgQi4ZGDluggSOAFIPEZb1hnFw+ct/iH/fry3XwEkCOZsNKXka+kYNlA0FyQe31VlbW24kaEcjxJVhIF00F7opJOh4aXqji297l8KsKcVeOXk1/l+bMnY+0J0e8Cu8RGondgCehoy2Zx26WNSGK3vli0kigUnhedh6/e9PTXjgdiycmmXFOVygqQiEWOosWBNrHS5Jqr7zbPnaQxwyeMFtWA+EhsAS6qMoFgOo9lXRulq7eRDXyVJXhFSf/AK27XsSsu8DT/p8QI7GxiRuRykdDNfM3fe3ZXEU0ZPNmdz1CaR/u5jWVs9eSiSMYaY5VAvyaC5AAJ+F0nWiSGfnKojCsRrblLqbEMo+B3EnQ1G13mbGUeEbLmvkSW78rK4DcDoL8bHhf02q0VVYnswPUQfVVqqentY0+NXvqXaKV5T4lEF3ZVB8ohfxr0vUpgkVBjXOPliJ97XDwOBYaM8mJVje19RGunZ3103bnaaMTtI5DgrkbIQCkkgzAqi6kWHcBx41kbR2NhpW5WeCKR0GjOiOwCksACRcaknvNZGBePJaHKFHQoAtc3OnRqSas6yGbJdX7Ctna5k0pSrygrXW/mG5DFI5HMxAtfqlUcD/TS1u1D11sWqB4UNnyMqMWZoSRmToVxfKw6RcXHf31LSxH4eXWWuiWjhfxc1RTSb2v2kBaonaz8q3IJoDrIR0L5Pef+dNdPG38o1FYppVuY2Kk6kcb9pJvW4w3S1DESyWa52+pfi+gMThIdY2nyvp8CwogUAAWA0A7Kz9mYwLmjc+9yAq3ZcWDDuv/AMtWvjtmcf8Acb7PZQbbm6ZWt6PZW0nKM45WjSqhLe5cdlY3lFZXtykZKyDtBIuOw2/Gs1rAXNgBxquYaIxyMxVkc2OuYEqyqwvmAve4N7VlkvLZOc2YgBRxJJ0Atx1rSz6ao05OEou604fU39L2cr1qarRnFJq+t9PgRuJBxmItwjTj0aHo7zb/AJap9VAFhoBwqq43HtCxSIshBOcdvDUMoZSLWseqsf8A65P/ACh9S+yt1TqK17bminRleyeiNm7rbb8WmGY+9to3Zf53t7q1Fv58qYz6xL+c1sTc7c3G420k0jQwHW5Vc7j/AMakaD+cdOoGtb75wCPaOKQXss0ii5ubBiBcnia2HQsqUsZNw3y6+aKuMowsyGpSldgRl3258an+lk/O1bL3B2MMTsxbWDxzOyFhmW9l0delT6xxFa0258an+lk/O1be8Enyd+tf9mvnbCpOq0+89a6enKHR9OUd7x9GSvimM6sN/al9lcjYUsumJlAQ6GOG6hh1PI3OIPUMvprN2xttMMFzBmZyQiqLkkC51NgNOs1r3e7a2ImPOhNjbIEvJl46XA0J48OrXStnaN7XOGz1snWRiku23p9UXsbpYX+RH9p/3qxZN2TDJymDEYzCzLJmI04FHF2HURwP4w2A3nxOHhiOJMbABQ41Ep7nLWZx1W1se+rGN7cN5b/3U37lU/VvuJWsXFJ6yT5teJ4eJ4zqw3rl9lRO0PBx4w+eTEsCxvIFRQDw+BrzdB05qksVvkhuuHRpGHEteJFvwzZhmPcFqNi3qxDsVWTD5hxHJyXHrfhRSittS2VGrNWklHno/qTiboYQAAQ6AW+E/Af1qxMNsPEYccnByBjB5ufMr2PQ2QWYjhm4nprwwW+BSTJismouGiVyRbiHQFmF+huFSZ3tw3lv/dTfuUvB67Fzji4e605Lxa8Dw/6fi20Z4Ix0sgeRvQGsL9pv3VXt5ZlwTlUds7KHLvzy5uRrwAsBwA6uFSmM3yZhmgRVTjyktzcdaxob27SR3VFYxhjVDTCGQdBCsBpppzrjhrrVLx33L1Sru8bqPdx8bHpsLaRxECyMLElgbcDlJFx2aVeoGuqnrA/CqZgGXJlVQoXSy6L/AFeyrfgj72n9EfhVabu3YhxkXGMVLcp+/uy8VI4MMRlQqBYZbqwLdfAG/EdWvAVIbO2FOuDw8chBkRTm1va5uqg9OUWX0VZ6xtpRu0MgiNnKMFPDnWNtejXpq3E4eGJpOlPZ9nmYUJuEsyIFtkOATzebxs1+Fd8BsuRiGF0HXwPoFVvdTAYoY/lXhaGNVflSwyK1wbKB87nWNxoLcevY6tfhWlj7P4WNRSUnpwv8zKeMqONrI4jUgAE3PWen1V2rF2njeQheQi+RSbd1VXd3fd58ZyDBWVgxVlGUjKL84XOlvttXQpWVjCLpWNtDArPE8cgurix/0I7QdfRWTVK368IiYL3nD2kxJ0txWO/Av1t1L67DjJCnKo8sUVUsrzIpO0d35oGYMhIWTk8wGjNbMuUdN1sfTamy7Re+uqnQ8mJEzoxBAJsTbT069tWTdqd/gSyMzkiQsTqZF1JPQR2cAF0tUxLgsO0QjxcSvElyG+CVuSW1S1h12t6asn0a6FS972NrV9oZ4ii6TVm9L93+Ss7xz4baOCgkliCYmSQxIyc3RGs7fzowPmngW0PE133G8H0UacvM6Sz84RIfgK63ykq3wmvY66C448aqW094lfGLLEgEMXNhjHNAjF7dxJJY9prKxG2/GTkiGpPNvlQgmw1cnQAjjew46UhiqmsE9CCrhFCipW94y9pQYnESseQkzIC0hKsLBRzrlunsvr0VlbH2PLyDYpYy6q2UAAkkEMGcBdSFJA07eqsreHwosETC4FhJLZUfEcVL2AYxA/Cub846dQPGprcrGmBORBuFFwD0+Uew31/rGpn0dNrrnw4EcelJUcPLDL+J79i4rx+pUU3M8bw2JxM2aDkwGjdwQGyhs4YHUr8EBh08L8Kx9x8Lgo8TeYcvkR2zMLIGVgFyIfhC3S3lDQWqf8LG8xYR4ZMyqwDyEgjNY81QekAi5t05aoWyceIZMzDMpBVhexsert6aini6sF1aehPhsHGpTzy47G69j76pPiTAUykhijBs6tl1I4Cxtr6K+eN/PlTGfWJfzmt5+D3ZWEYHEQu0kgupzEHJfqUAWJHSbnQ+nRm/nypjPrEv5zXW+ybvXm/6fmjT4qLh7r4MgqUpXoZhF3258an+lk/O1bd8Evyd+tf9mtRbc+NT/SyfnatkbjJMdlKYGYATPyix25Rkst+TY3sw424noINfO2FdqrfM9a6dhn6PpxvbWO/JkttHHNii0eIZIFR9Y7jlLqbq3KNwB4goOnjWNJg8OoJbEOB9P7DWbEkCj4pMSeJfDySMT1lnUkn00l2WcQMsGFEXC0si8iykagxqBnJB68o76zmr97OYjNQsleMfBffxZHbOwTrIzxQNIptkeZgkg6wufXL0g2HHprD3l29LDzXDQsQCtnDX431A16NOj01cRsbE+dL/AHA/fqJ2nsh+UAxYfERWuoijOUMOIkjS7HsN7cQRV0Vk4ehj1ZxxDtmV+7NfTnZehC4KLxqFZpZwsrJYWKoALnLnA1a9gdeF9AKjsJshuWLTzc4qwRcOxklYt87mjQd/HptVvHIAaYOT/CN/qtd8PsKZ5BJGiYQWIIsHZweHKRqQgsdRqTVNdlxLvcup1G1l2vZbcr/BMq+0cfJhIlVouQLC4ZCBmYHUsRfW3QSePE1l7L23iHgiZwqCTMBM+oNicvMFrMQNCSAbVaZtgTuLNiI2HU2HVh6i9RMOEyn+NwzyyqbX5NpouwxBVyBSOi1xwNVd1FLYtpuM6sqjal3K/wA7bePIh9o7ItH/ABedSxLZg0iqpzanKF0XXotaudj4EpEqkiRgSWCHNHqTpm4XH41P2jbSPAuzdAaARD0vIAAPWeyvOLAtCSrBV1uEQkqt9bKTbr6gOqrXtbgTQy9Y6jvmfbb0R6AdVWXZ/wCiTuFVOXaEaMFZwCeAPX0C/CrbgR70n9EVJT3MLFtOK5nvUbtgyc3ks3TfLfstem2tuJhVuwuSCQoIFwLX1PeK52FtyPGRcpHcWJVgeKsLXBt2EH01biaPX0nTzNX4rcwYSySva5FSPiLG/KWtrcG1um9cbNaa/vV7dN/g+n/l6srKCLHgaKgAsBYdlaNdByVWM+ulp5+D4GV+LWVrKjqEzLZwDcWI4g34jXiKwdmbt4bDMzQQqjNoSLk242BJNh2DTSpKq1tvfePCvlKFwps5DAEWsTZTx49Y4GujSsrGEWWtH7T2Zm21imI5scmb+sygr+JPordsMwdQym6sAQesEXB9VUveTc6dpZZsIYmMhzMkmZDcKq6OLg6KOIHfWfgasadS83pYiqpuNokBBMUYMOIN/wDb08Kk99cfk2fKyn4SgA/02UftVRJ94sQkrRPh1DoSGBJ0INjrwrMSOfabR4YELfquVAUliWvqQL/hWbi8VQUo3lr3a6DDdG4ionPLaK1u9EdMDiBLGr2Go17+n7a74nDh1K2GoP2iw+38KxMJsybBTvhsSuVvhKeKsOBKN0g6eo3sasWw9gS4pvexZfnOfgj2m3QPsrc9bT6vO2rGvlCSnlRUN0MBmlMjDRNB/SPsF/WKu2CxPJyK3Ude7gfsrA3r2a+yGURoJIpCzBySpz3uysBccLW7O41E7O2/NO4VIFF+ksQABqSdOAArB/FUJQd5Kxkyw1ebzKL/ANEzv7tYLi8PHfm5GJ6vfGAU/c+2sHkx1D1VEb1bPmknuOeVQAhNbLGDcixOZQLm47TWds3F8rErdJ0P9IaH2+mpsFODhZO5DVg4pMuvg3a00oHzkB/stb9qtK7+fKmM+sS/nNb+3M3aeA8tLzSylQnSAbG7dR0GnR09VaB38+VMZ9Yl/Oa2HQU4Tx9VwemVeqJLNU1cgqUpXakRd9ufGp/pZPztW3fBJ8nfrX/ZrUW3PjU/0sn52rbvgl+Tv1r/ALNfO+E/Ofier+0P7thzj6Mmd8ca8OFLpwBGexschvexGvG3DovVR3J3nkQy8os0kRtksM1m1zWLEaWtw0v6amdv4tMbk8XQu0bXWVubEOhhY6vwtoNCONYOIgxCIzHkjYE2XOW06r9NbFzd7I46nhIKKlUeut1s/vyLDFvhEWAeOWME2zOqhQTwzEMba6X4a1E75b2yYaQpG2QqFOqhgwN78ejS2nbrVRwe11mxOSR25AhiwLHTQ5QSBexOlha9Tk8WziOcsbW7HY9wH+lM7i7SsU/DQrRUqSl5XXmWrA70RnCwzTkRtIgbJqWJPkILsQeI7CK8/wCGKfyGI/sL+/VYXAMjNJDGsKZQCJSbm2gIC3KDosT6BWPhtpSyO8a8iHUEgEtYgcbMNKtzyeqRPHCYeNoyldvvt6X9S97L3hjnYoA6OBfLIApI61sSCAePVUVvjvM2FsiHKxXMGKhgdbW1/wB+Iqv4WTCuoeeXO3U11CngQqpp6bm/XXbER4F9BGJTYnKuYkDpJYkBR2kiqxq9pbWwCTeS/lp56aeBNbD39jlw6tIpaW5DJEpbgbZtTZQR0E91664va4lbMI5Fv0MADp3MahtlYWTk8sTQZVNgLlio6AxQAE26ba1lyRyJblSgBPFLn7G7aslOT3J6OHpQfuu75kHtTYc+IeyOvJFibsTdLm7DL1js49lbTwa2jQdSj8BVVgw4Xhe54k6k1b1FhU1Nt7muxdOEH7vEhd592FxyKC7Rst8rKAdDa4IPEaDq4Vi4PZw2ZAscJzZmZnZ+LNZdbC1tLC3ZVlrhlB4i9R4mnOrScKcsrfHsMWElGV2rlck27IwIOXUW0B6fTXOB2vIpC6uOr53oNT0mHVgRYai3AdNcYbBpGLIoHb0+k1ol0XjlWjN4h2XH5W2fiZbr0srWQ9I2uASCOw8fsqtba3AgxU3KO8i5vhqpAVradIuL21t9h1qz0rpFojBOsUYVQqiwAAAHAAaAVyTXNQO8+015GSJHHKMLcbZf6XV3dtXxi5OyKNpK7KlvzsSLEYmObDyIS5Ec2UhiPJkIGp5oIPcvbWVuskWz1d3BZyoDN3EmwHzVNx1/BqC2VhJjiTLNZRZgecrFi3ceHTr2VK7QmUIQ2qkEEgjQdt+isqjgYtOclqytXpGs4Kgn7q+Jj7w74JiVaKWFGYG8Mi35pvYnXX4N+/gRUNFtuVYeQ5zLclVALEE2JtbXo+09dRmF5N5SsRux6zcAdrHQa1N7PwEkMwMishUFluCLsovZXGmbS44gkWPGtbPrusirPLw3tzOhp4fDQwc4zlHrN9LOStsvqWE4VptkCHG5uVa5iDayLYnki19RpcWOuU2qubvyxpiYoYkLLMBDIDq2VvhspHwbEZv6tWGFywBka7HiTa5Pbbh3eugwyB86BVfygAG/tDWtq8CtHfU5eONmk4LbsIrePYceAaySvJK6kc6wyRtoeHFm1F+rNprXfcSeFcUOUjXO98rm/wCk6CV4BjqMw14VWtr4ubxyTxhmYnXO9kUJYAZbaE/Nv2d9c4CflXCwnMwtbL0Hos3C9+FaqpDE0qzUU3pw7Dr8LTwVXApTaV+Lsve7vv4lqwW8uJfaESKZMxcLLGSSoW/vhK8FAFzfosPTqLfz5Uxn1iX85r6W3c2p4xAGYZZV5sgIsQw7OojUd9fNO/nypjPrEv5zXaeybvXm/wCn5o5LFQcHlfBkFSlK9DMEu+3PjU/0sn52rZW4W1mw+zEKoGzTOuZjljQnLYyEAkAnThx6RWtdufGp/pZPztW2/BTEH2aVYAqZJAQRcEELcEdIr52wt3Vdu89a6dcY9H03JXV4+jMlNiEs7tiGVnOZhEFjS/YrBjfrN9awtqYUKMkeJmkl0IiBDFh1NyShkU8M1xarR/BnCebQ/wB2vsrMwmAjhFoo0QdSqFH2VsurOM/GqLurvwS+pX8GkkS5Y8A6DqVoBr2nPqe01j4rFSzO2HaNYbrduWtIWU6Hk0U5Wt0ktpppVvrGxmzopgBNGjgajOoa3dequDtoyGGKjmvKK56t38XqVeTdxTHkbEzFbW1ZOj+rfo66gNlbtKuIzIDjgAwNlCIh0sczNkc6WIvV9/gzhPNof7tfZUiiBQAAABwA0A7hRQdrFZYmObPa779PT6ogBiJwLDBygDoDwfYM9QuLjmxkfKIY42QnImpkDA2ZZHNsh7AONtavdYOJ2Fh5GLSQRMx4syKSe8kVVwfaWxxEGmpRtfirv1Zr/YewpYWkmxc3i4IAAV0udb3Y2YdwGup9Mxs3BnIzsjnn82aTMGkUgkcxtVy8NAAb3FWjD7Cw8bBo4IlYcCqKCO4gaVkYrD50K9fDv6Ko4N6suhiY045I3t36en1t3FfwUeaRR2j7Nf8ASrNUXsrAMjFnFugf6mpSroKyIsVNSnpwFKUq8xRSlKAUpSgFUrfrZWVlnUc1iFk7GOiMe/4Pfl7autVrefeaCHNBiYpGWRNbBSrK1wbEsDcfZ6qlpV+ompl0cPLEfq4K7KNaq/vNjyRyMepYgG3T/N9tZ8m0bKQl2IuFZrAkX0ZgPnW4jrrpDu5NHGuKaCWRCDZkAcjU5mZQcwvbja1unWugh0hh6rUYy1fw5mPU6MxOHTnVhZJ8eL7jpsvZwhjy8WOrHrPsFW/ZmMGIgeGQ87KQD0lbaEfzlNvsqi/wnh6n9Q9tZ2x9tmWZRho5XkBuAqX/ALWui9p0rKrxhOFr7GBlne9jI2ZjOVUhrZ0JVwOsdI7Da4rKcgAk2AHGvLebCpBikeGMxSZFE8VgEJsNVKkgkjW/Wvaa8BiY5JUWYsIQbyWF2a2uUAHQG3Ht7K18elMPkblLVcOJs/0Pi5uLhBtNXv8Af2+BVtsyvPOAF4/o17LnU99r36hVj2dgRCgUceJPWeusreXCJh8Q2JGHkjhlCckQnMClVvwJCEtc5TbS1umsLAbYhmkCBiL9JU2A6TWdRrU3T61vTcwasJp9XbY2PuhtnlNGPOtlbt8lvxHee2tA7+fKmM+sS/nNbH2TjZBiQMOjyONRkUnS+ufoUcNTpwrW+/JvtPFkix5eTTq5500rO9n1TeKnOm9HHy1RVqSjlkQdKUrtiMu+3PjU/wBLJ+dq294JPk79a/7Nah258an+lk/O1bd8Enyd+tf9mvnfCfnPxPV/aH92w5x9GXWlKVtzzsUpSgFKUoBSlKAUpSgFKUoBSlKAUpSgFKUoBVT8IkMT4fnfpE5yWF+OhDdSm3rA6qtlVbe/dF8YyvDKEYDKwYEqRckEW4EXPf2VbKKkrMlo1ZUZqpDdFA3Z2KcZiFjHwfhOepRx9J4Dv7Kt+/8AtCTDqioGWLKApTMoDAnS6/zctge21T+6+66YCIqrF2axdzpc9g6FuTYa8eNTVR0qSpozekMfLGSTeiS27+P32Gv8Nuxh8VgY5tpQkS6nOLpM6hiVz5bFiUHTrbXSrLurLhDEVwSKiqbMoXKwPQW6ST5RJv116bzbDOLhyK+Rgcyki4vYizDqIJrC3M3TbArIZJA8khW+UEKAt7AX1J5xN+6shzk1lb0NaVnwl4tVmAkQA5BkfhcXbMO2x9XpqI3I2GcZOuce9pZn7deav9a3qBrbs2HVxz1Dd4B/GsPY2xI8IhSIWBYsb8dToO4CwHdWPOkpNOxssLj50Kc4qTu1Zdi7Xz7OZHb3bdGGQIAhLq3w1zKQMoKkaXvm+ztqs7pboYHHA4kwZGV2RkR2WEsADmVQbjRhzb27KvO1tiQ4pAk6BwDcalSD2MpBFeuztmx4eMRwoEQcAO3iSTqSes1kRnKOzNaYmxt28Pgw3i8eUt8IkszG17DMxJsL8K+Z9/PlTGfWJfzmvqs18qb+fKmM+sS/nNdb7J/9ip/b80Y9fZEFSlK9CMQ+uX3fwxJJw0JJNyTEhJJ4km3GsrC4NIlyxIqLxsihRc8TYVrTEb2YvNO0Uz/ocaQrBGaOSEEwholi96bQ2VnYsNSOmpbH7RxEE7wyYqUQCWLPiGWIMiSQTtlziPIqGaOMZiume1xcW8NskbZ1JyVm2XpmAFybAdJrmtVbc2xPNg8QmIxEqKcNL4vaJQcX77iUBdSlyxhWBsqZbCYtYC2WZwG28W20sjyKo8YlQwEm/IKr8m4jEF1uAj8qZcpLFeJCipYXylKUApSlAKUpQClKUApSqjvxtWeGSBY5ORiZZS8hcRDOvJ8mnKNDKBcGRguUZilr6ZWAtoYG+vDj/vXNaubamLjLOWERmkw/jEuuHUHxCM2zSROYlaQWuyXFgpyk1IYTb+IYx+M4p4jyULQiOK4xDNLKr3R4lZzkWK6qEy5y9gCCANg1wzAcTa9ay2RicWkbph5pWMMWOkEZVGLzpiXEcchyXsQwOVcpOYWIFqyHxrzTRJHiJMTCs2FYTMqArKwxIkUFEUXCiNipF0LWPEAAbGpWtMTtLEYiJGnkeNcNicJDKVCqGnjl/jExup97OaIjoGtZ+5+3MXNigs8i3KymaG5JiZXAQZRCvJW+CM8jZxzhmtegL5SlKAUpSgFKUoBSlUPF71PH4w74srJG2KXxZYUlKRxB+SltzWF1VJM7vyZ5TLpcEAXylawwu35Zp4lkxJyRY2EBw0D3WXDT2R5I41jYGRQoyji1rlgLNl7WxOEwWEUTkpJgoXJaNCMOomwkTuuUAkJDO7HPm1judLigNn1GTbtYR2LPhcOzMblmijJJPEkkXJqpLvLIZOTbHBcMJZAuMyw88rFA6xZ8vJHnyTDMqi/I5RZgxqI2RvLioosLEjogXD4Hk0cqvLcoicochjaR9SUHJkZSt2vV0Zyj+y7A2F/BPBeZ4b+5j/dpUrSr+uqfzPzZSyOtcmlKiKg06aUoDmlKUApSlAKUpQClKUArg0pQA0pSgArzmPNPcfwpSgK34MXLbJwzMSWdSzMdSzM7FmY8SxJuSdTVoFKUBzSlKAUpSgFKUoBXFKUBwBXNKUBxalqUoDtSl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2100" name="Picture 4" descr="http://www.intechopen.com/source/html/16726/media/image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5" y="3105856"/>
            <a:ext cx="4192520" cy="31406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LiFePO</a:t>
            </a:r>
            <a:r>
              <a:rPr lang="en-GB" baseline="-25000" dirty="0" smtClean="0"/>
              <a:t>4</a:t>
            </a:r>
            <a:endParaRPr lang="en-GB" baseline="-25000" dirty="0"/>
          </a:p>
        </p:txBody>
      </p:sp>
      <p:pic>
        <p:nvPicPr>
          <p:cNvPr id="4" name="Picture 3" descr="http://www.intechopen.com/source/html/16726/media/image10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052736"/>
            <a:ext cx="53285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12636" y="2132856"/>
            <a:ext cx="4085309" cy="2606428"/>
            <a:chOff x="12636" y="2132856"/>
            <a:chExt cx="4085309" cy="2606428"/>
          </a:xfrm>
        </p:grpSpPr>
        <p:pic>
          <p:nvPicPr>
            <p:cNvPr id="41986" name="Picture 2" descr="http://www.me.utexas.edu/news/_images2011/goodenough_li_bat_500x31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636" y="2132856"/>
              <a:ext cx="4085309" cy="2606428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619672" y="4437112"/>
              <a:ext cx="16337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John B. </a:t>
              </a:r>
              <a:r>
                <a:rPr lang="en-GB" sz="1200" dirty="0" err="1" smtClean="0"/>
                <a:t>Goodenough</a:t>
              </a:r>
              <a:endParaRPr lang="en-GB" sz="1200" dirty="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5544616" cy="720080"/>
          </a:xfrm>
        </p:spPr>
        <p:txBody>
          <a:bodyPr/>
          <a:lstStyle/>
          <a:p>
            <a:r>
              <a:rPr lang="en-GB" dirty="0" smtClean="0"/>
              <a:t>Electrochemical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6048672" cy="5400600"/>
          </a:xfrm>
        </p:spPr>
        <p:txBody>
          <a:bodyPr>
            <a:noAutofit/>
          </a:bodyPr>
          <a:lstStyle/>
          <a:p>
            <a:r>
              <a:rPr lang="nb-NO" sz="1600" dirty="0" err="1" smtClean="0"/>
              <a:t>Reduction</a:t>
            </a:r>
            <a:r>
              <a:rPr lang="nb-NO" sz="1600" dirty="0" smtClean="0"/>
              <a:t>: 	A + </a:t>
            </a:r>
            <a:r>
              <a:rPr lang="nb-NO" sz="1600" dirty="0" err="1" smtClean="0"/>
              <a:t>xe</a:t>
            </a:r>
            <a:r>
              <a:rPr lang="nb-NO" sz="1600" baseline="30000" dirty="0" err="1" smtClean="0"/>
              <a:t>-</a:t>
            </a:r>
            <a:r>
              <a:rPr lang="nb-NO" sz="1600" dirty="0" smtClean="0"/>
              <a:t>  = </a:t>
            </a:r>
            <a:r>
              <a:rPr lang="nb-NO" sz="1600" dirty="0" err="1" smtClean="0"/>
              <a:t>A</a:t>
            </a:r>
            <a:r>
              <a:rPr lang="nb-NO" sz="1600" baseline="30000" dirty="0" err="1" smtClean="0"/>
              <a:t>x-</a:t>
            </a:r>
            <a:r>
              <a:rPr lang="nb-NO" sz="1600" dirty="0" smtClean="0"/>
              <a:t>			| y</a:t>
            </a:r>
          </a:p>
          <a:p>
            <a:r>
              <a:rPr lang="nb-NO" sz="1600" u="sng" dirty="0" err="1" smtClean="0"/>
              <a:t>Oxidation</a:t>
            </a:r>
            <a:r>
              <a:rPr lang="nb-NO" sz="1600" u="sng" dirty="0" smtClean="0"/>
              <a:t>: 	B = B</a:t>
            </a:r>
            <a:r>
              <a:rPr lang="nb-NO" sz="1600" u="sng" baseline="30000" dirty="0" smtClean="0"/>
              <a:t>y+</a:t>
            </a:r>
            <a:r>
              <a:rPr lang="nb-NO" sz="1600" u="sng" dirty="0" smtClean="0"/>
              <a:t> + </a:t>
            </a:r>
            <a:r>
              <a:rPr lang="nb-NO" sz="1600" u="sng" dirty="0" err="1" smtClean="0"/>
              <a:t>ye</a:t>
            </a:r>
            <a:r>
              <a:rPr lang="nb-NO" sz="1600" u="sng" baseline="30000" dirty="0" err="1" smtClean="0"/>
              <a:t>-</a:t>
            </a:r>
            <a:r>
              <a:rPr lang="nb-NO" sz="1600" u="sng" dirty="0" smtClean="0"/>
              <a:t>			| x</a:t>
            </a:r>
            <a:endParaRPr lang="nb-NO" sz="1600" dirty="0" smtClean="0"/>
          </a:p>
          <a:p>
            <a:r>
              <a:rPr lang="nb-NO" sz="1600" dirty="0" smtClean="0"/>
              <a:t>Total:		</a:t>
            </a:r>
            <a:r>
              <a:rPr lang="nb-NO" sz="1600" dirty="0" err="1" smtClean="0"/>
              <a:t>yA</a:t>
            </a:r>
            <a:r>
              <a:rPr lang="nb-NO" sz="1600" dirty="0" smtClean="0"/>
              <a:t> + </a:t>
            </a:r>
            <a:r>
              <a:rPr lang="nb-NO" sz="1600" dirty="0" err="1" smtClean="0"/>
              <a:t>xB</a:t>
            </a:r>
            <a:r>
              <a:rPr lang="nb-NO" sz="1600" dirty="0" smtClean="0"/>
              <a:t> = </a:t>
            </a:r>
            <a:r>
              <a:rPr lang="nb-NO" sz="1600" dirty="0" err="1" smtClean="0"/>
              <a:t>yA</a:t>
            </a:r>
            <a:r>
              <a:rPr lang="nb-NO" sz="1600" baseline="30000" dirty="0" err="1" smtClean="0"/>
              <a:t>x-</a:t>
            </a:r>
            <a:r>
              <a:rPr lang="nb-NO" sz="1600" dirty="0" smtClean="0"/>
              <a:t> + </a:t>
            </a:r>
            <a:r>
              <a:rPr lang="nb-NO" sz="1600" dirty="0" err="1" smtClean="0"/>
              <a:t>xB</a:t>
            </a:r>
            <a:r>
              <a:rPr lang="nb-NO" sz="1600" baseline="30000" dirty="0" err="1" smtClean="0"/>
              <a:t>y</a:t>
            </a:r>
            <a:r>
              <a:rPr lang="nb-NO" sz="1600" baseline="30000" dirty="0" smtClean="0"/>
              <a:t>+</a:t>
            </a:r>
            <a:endParaRPr lang="nb-NO" sz="1600" dirty="0" smtClean="0"/>
          </a:p>
          <a:p>
            <a:pPr>
              <a:buNone/>
            </a:pPr>
            <a:endParaRPr lang="nb-NO" sz="1600" dirty="0" smtClean="0"/>
          </a:p>
          <a:p>
            <a:r>
              <a:rPr lang="nb-NO" sz="1600" dirty="0" smtClean="0"/>
              <a:t>In </a:t>
            </a:r>
            <a:r>
              <a:rPr lang="nb-NO" sz="1600" dirty="0" err="1" smtClean="0"/>
              <a:t>text</a:t>
            </a:r>
            <a:r>
              <a:rPr lang="nb-NO" sz="1600" dirty="0" smtClean="0"/>
              <a:t>, </a:t>
            </a:r>
            <a:r>
              <a:rPr lang="nb-NO" sz="1600" dirty="0" err="1" smtClean="0"/>
              <a:t>we</a:t>
            </a:r>
            <a:r>
              <a:rPr lang="nb-NO" sz="1600" dirty="0" smtClean="0"/>
              <a:t> </a:t>
            </a:r>
            <a:r>
              <a:rPr lang="nb-NO" sz="1600" dirty="0" err="1" smtClean="0"/>
              <a:t>often</a:t>
            </a:r>
            <a:r>
              <a:rPr lang="nb-NO" sz="1600" dirty="0" smtClean="0"/>
              <a:t> </a:t>
            </a:r>
            <a:r>
              <a:rPr lang="nb-NO" sz="1600" dirty="0" err="1" smtClean="0"/>
              <a:t>represent</a:t>
            </a:r>
            <a:r>
              <a:rPr lang="nb-NO" sz="1600" dirty="0" smtClean="0"/>
              <a:t> </a:t>
            </a:r>
            <a:r>
              <a:rPr lang="nb-NO" sz="1600" dirty="0" err="1" smtClean="0"/>
              <a:t>cells</a:t>
            </a:r>
            <a:r>
              <a:rPr lang="nb-NO" sz="1600" dirty="0" smtClean="0"/>
              <a:t> by a diagram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type</a:t>
            </a:r>
          </a:p>
          <a:p>
            <a:r>
              <a:rPr lang="en-US" sz="1600" dirty="0" smtClean="0"/>
              <a:t>B | B</a:t>
            </a:r>
            <a:r>
              <a:rPr lang="en-US" sz="1600" baseline="30000" dirty="0" smtClean="0"/>
              <a:t>y+ </a:t>
            </a:r>
            <a:r>
              <a:rPr lang="en-US" sz="1600" dirty="0" smtClean="0"/>
              <a:t>|| A</a:t>
            </a:r>
            <a:r>
              <a:rPr lang="en-US" sz="1600" baseline="30000" dirty="0" smtClean="0"/>
              <a:t>x+ </a:t>
            </a:r>
            <a:r>
              <a:rPr lang="en-US" sz="1600" dirty="0" smtClean="0"/>
              <a:t>| A</a:t>
            </a:r>
            <a:r>
              <a:rPr lang="en-GB" sz="1600" dirty="0" smtClean="0"/>
              <a:t> 					</a:t>
            </a:r>
            <a:endParaRPr lang="nb-NO" sz="1600" dirty="0" smtClean="0"/>
          </a:p>
          <a:p>
            <a:r>
              <a:rPr lang="nb-NO" sz="1600" dirty="0" smtClean="0"/>
              <a:t>Multiple </a:t>
            </a:r>
            <a:r>
              <a:rPr lang="nb-NO" sz="1600" dirty="0" err="1" smtClean="0"/>
              <a:t>components</a:t>
            </a:r>
            <a:r>
              <a:rPr lang="nb-NO" sz="1600" dirty="0" smtClean="0"/>
              <a:t> in </a:t>
            </a:r>
            <a:r>
              <a:rPr lang="nb-NO" sz="1600" dirty="0" err="1" smtClean="0"/>
              <a:t>one</a:t>
            </a:r>
            <a:r>
              <a:rPr lang="nb-NO" sz="1600" dirty="0" smtClean="0"/>
              <a:t> </a:t>
            </a:r>
            <a:r>
              <a:rPr lang="nb-NO" sz="1600" dirty="0" err="1" smtClean="0"/>
              <a:t>phase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separated</a:t>
            </a:r>
            <a:r>
              <a:rPr lang="nb-NO" sz="1600" dirty="0" smtClean="0"/>
              <a:t> by </a:t>
            </a:r>
            <a:r>
              <a:rPr lang="nb-NO" sz="1600" dirty="0" err="1" smtClean="0"/>
              <a:t>comma</a:t>
            </a:r>
            <a:endParaRPr lang="nb-NO" sz="1600" dirty="0" smtClean="0"/>
          </a:p>
          <a:p>
            <a:r>
              <a:rPr lang="nb-NO" sz="1600" dirty="0" err="1" smtClean="0"/>
              <a:t>Phase</a:t>
            </a:r>
            <a:r>
              <a:rPr lang="nb-NO" sz="1600" dirty="0" smtClean="0"/>
              <a:t> borders: single lines</a:t>
            </a:r>
          </a:p>
          <a:p>
            <a:r>
              <a:rPr lang="nb-NO" sz="1600" dirty="0" smtClean="0"/>
              <a:t>Half </a:t>
            </a:r>
            <a:r>
              <a:rPr lang="nb-NO" sz="1600" dirty="0" err="1" smtClean="0"/>
              <a:t>cell</a:t>
            </a:r>
            <a:r>
              <a:rPr lang="nb-NO" sz="1600" dirty="0" smtClean="0"/>
              <a:t> border (salt bridge): double line</a:t>
            </a:r>
          </a:p>
          <a:p>
            <a:endParaRPr lang="nb-NO" sz="1600" dirty="0" smtClean="0"/>
          </a:p>
          <a:p>
            <a:r>
              <a:rPr lang="nb-NO" sz="1600" dirty="0" err="1" smtClean="0"/>
              <a:t>Electrode</a:t>
            </a:r>
            <a:r>
              <a:rPr lang="nb-NO" sz="1600" dirty="0" smtClean="0"/>
              <a:t> </a:t>
            </a:r>
            <a:r>
              <a:rPr lang="nb-NO" sz="1600" dirty="0" err="1" smtClean="0"/>
              <a:t>where</a:t>
            </a:r>
            <a:r>
              <a:rPr lang="nb-NO" sz="1600" dirty="0" smtClean="0"/>
              <a:t> </a:t>
            </a:r>
            <a:r>
              <a:rPr lang="nb-NO" sz="1600" b="1" dirty="0" err="1" smtClean="0"/>
              <a:t>oxidation</a:t>
            </a:r>
            <a:r>
              <a:rPr lang="nb-NO" sz="1600" b="1" dirty="0" smtClean="0"/>
              <a:t> </a:t>
            </a:r>
            <a:r>
              <a:rPr lang="nb-NO" sz="1600" dirty="0" err="1" smtClean="0"/>
              <a:t>takes</a:t>
            </a:r>
            <a:r>
              <a:rPr lang="nb-NO" sz="1600" dirty="0" smtClean="0"/>
              <a:t> </a:t>
            </a:r>
            <a:r>
              <a:rPr lang="nb-NO" sz="1600" dirty="0" err="1" smtClean="0"/>
              <a:t>place</a:t>
            </a:r>
            <a:r>
              <a:rPr lang="nb-NO" sz="1600" dirty="0" smtClean="0"/>
              <a:t> is </a:t>
            </a:r>
            <a:r>
              <a:rPr lang="nb-NO" sz="1600" dirty="0" err="1" smtClean="0"/>
              <a:t>called</a:t>
            </a:r>
            <a:r>
              <a:rPr lang="nb-NO" sz="1600" dirty="0" smtClean="0"/>
              <a:t> </a:t>
            </a:r>
            <a:r>
              <a:rPr lang="nb-NO" sz="1600" b="1" dirty="0" smtClean="0"/>
              <a:t>anode</a:t>
            </a:r>
            <a:r>
              <a:rPr lang="nb-NO" sz="1600" dirty="0" smtClean="0"/>
              <a:t>. </a:t>
            </a:r>
          </a:p>
          <a:p>
            <a:r>
              <a:rPr lang="nb-NO" sz="1600" dirty="0" err="1" smtClean="0"/>
              <a:t>Electrode</a:t>
            </a:r>
            <a:r>
              <a:rPr lang="nb-NO" sz="1600" dirty="0" smtClean="0"/>
              <a:t> </a:t>
            </a:r>
            <a:r>
              <a:rPr lang="nb-NO" sz="1600" dirty="0" err="1" smtClean="0"/>
              <a:t>where</a:t>
            </a:r>
            <a:r>
              <a:rPr lang="nb-NO" sz="1600" dirty="0" smtClean="0"/>
              <a:t> </a:t>
            </a:r>
            <a:r>
              <a:rPr lang="nb-NO" sz="1600" dirty="0" err="1" smtClean="0"/>
              <a:t>reduction</a:t>
            </a:r>
            <a:r>
              <a:rPr lang="nb-NO" sz="1600" dirty="0" smtClean="0"/>
              <a:t> </a:t>
            </a:r>
            <a:r>
              <a:rPr lang="nb-NO" sz="1600" dirty="0" err="1" smtClean="0"/>
              <a:t>takes</a:t>
            </a:r>
            <a:r>
              <a:rPr lang="nb-NO" sz="1600" dirty="0" smtClean="0"/>
              <a:t> </a:t>
            </a:r>
            <a:r>
              <a:rPr lang="nb-NO" sz="1600" dirty="0" err="1" smtClean="0"/>
              <a:t>place</a:t>
            </a:r>
            <a:r>
              <a:rPr lang="nb-NO" sz="1600" dirty="0" smtClean="0"/>
              <a:t> is </a:t>
            </a:r>
            <a:r>
              <a:rPr lang="nb-NO" sz="1600" dirty="0" err="1" smtClean="0"/>
              <a:t>called</a:t>
            </a:r>
            <a:r>
              <a:rPr lang="nb-NO" sz="1600" dirty="0" smtClean="0"/>
              <a:t> </a:t>
            </a:r>
            <a:r>
              <a:rPr lang="nb-NO" sz="1600" b="1" dirty="0" err="1" smtClean="0"/>
              <a:t>cathode</a:t>
            </a:r>
            <a:r>
              <a:rPr lang="nb-NO" sz="1600" dirty="0" smtClean="0"/>
              <a:t>.</a:t>
            </a:r>
          </a:p>
          <a:p>
            <a:r>
              <a:rPr lang="nb-NO" sz="1600" i="1" dirty="0" smtClean="0">
                <a:solidFill>
                  <a:srgbClr val="FF0000"/>
                </a:solidFill>
              </a:rPr>
              <a:t>A</a:t>
            </a:r>
            <a:r>
              <a:rPr lang="nb-NO" sz="1600" i="1" dirty="0" smtClean="0"/>
              <a:t>node</a:t>
            </a:r>
            <a:r>
              <a:rPr lang="nb-NO" sz="1600" dirty="0" smtClean="0"/>
              <a:t>	</a:t>
            </a:r>
            <a:r>
              <a:rPr lang="nb-NO" sz="1600" i="1" dirty="0" err="1" smtClean="0">
                <a:solidFill>
                  <a:srgbClr val="FF0000"/>
                </a:solidFill>
              </a:rPr>
              <a:t>O</a:t>
            </a:r>
            <a:r>
              <a:rPr lang="nb-NO" sz="1600" i="1" dirty="0" err="1" smtClean="0"/>
              <a:t>xidation</a:t>
            </a:r>
            <a:r>
              <a:rPr lang="nb-NO" sz="1600" dirty="0" smtClean="0"/>
              <a:t> (</a:t>
            </a:r>
            <a:r>
              <a:rPr lang="nb-NO" sz="1600" dirty="0" err="1" smtClean="0"/>
              <a:t>both</a:t>
            </a:r>
            <a:r>
              <a:rPr lang="nb-NO" sz="1600" dirty="0" smtClean="0"/>
              <a:t> start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>
                <a:solidFill>
                  <a:srgbClr val="FF0000"/>
                </a:solidFill>
              </a:rPr>
              <a:t>vowels</a:t>
            </a:r>
            <a:r>
              <a:rPr lang="nb-NO" sz="1600" dirty="0" smtClean="0"/>
              <a:t>)</a:t>
            </a:r>
          </a:p>
          <a:p>
            <a:r>
              <a:rPr lang="nb-NO" sz="1600" i="1" dirty="0" err="1" smtClean="0">
                <a:solidFill>
                  <a:srgbClr val="0070C0"/>
                </a:solidFill>
              </a:rPr>
              <a:t>C</a:t>
            </a:r>
            <a:r>
              <a:rPr lang="nb-NO" sz="1600" i="1" dirty="0" err="1" smtClean="0"/>
              <a:t>athode</a:t>
            </a:r>
            <a:r>
              <a:rPr lang="nb-NO" sz="1600" dirty="0" smtClean="0"/>
              <a:t> 	</a:t>
            </a:r>
            <a:r>
              <a:rPr lang="nb-NO" sz="1600" i="1" dirty="0" err="1" smtClean="0">
                <a:solidFill>
                  <a:srgbClr val="0070C0"/>
                </a:solidFill>
              </a:rPr>
              <a:t>R</a:t>
            </a:r>
            <a:r>
              <a:rPr lang="nb-NO" sz="1600" i="1" dirty="0" err="1" smtClean="0"/>
              <a:t>eduction</a:t>
            </a:r>
            <a:r>
              <a:rPr lang="nb-NO" sz="1600" dirty="0" smtClean="0"/>
              <a:t> (</a:t>
            </a:r>
            <a:r>
              <a:rPr lang="nb-NO" sz="1600" dirty="0" err="1" smtClean="0"/>
              <a:t>both</a:t>
            </a:r>
            <a:r>
              <a:rPr lang="nb-NO" sz="1600" dirty="0" smtClean="0"/>
              <a:t> start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>
                <a:solidFill>
                  <a:srgbClr val="0070C0"/>
                </a:solidFill>
              </a:rPr>
              <a:t>consonants</a:t>
            </a:r>
            <a:r>
              <a:rPr lang="nb-NO" sz="1600" dirty="0" smtClean="0"/>
              <a:t>)</a:t>
            </a:r>
          </a:p>
          <a:p>
            <a:r>
              <a:rPr lang="nb-NO" sz="1600" dirty="0" err="1" smtClean="0"/>
              <a:t>Definition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anode and </a:t>
            </a:r>
            <a:r>
              <a:rPr lang="nb-NO" sz="1600" dirty="0" err="1" smtClean="0"/>
              <a:t>cathode</a:t>
            </a:r>
            <a:r>
              <a:rPr lang="nb-NO" sz="1600" dirty="0" smtClean="0"/>
              <a:t> </a:t>
            </a:r>
            <a:r>
              <a:rPr lang="nb-NO" sz="1600" dirty="0" err="1" smtClean="0"/>
              <a:t>thus</a:t>
            </a:r>
            <a:r>
              <a:rPr lang="nb-NO" sz="1600" dirty="0" smtClean="0"/>
              <a:t> </a:t>
            </a:r>
            <a:r>
              <a:rPr lang="nb-NO" sz="1600" b="1" i="1" dirty="0" smtClean="0"/>
              <a:t>not</a:t>
            </a:r>
            <a:r>
              <a:rPr lang="nb-NO" sz="1600" dirty="0" smtClean="0"/>
              <a:t> </a:t>
            </a:r>
            <a:r>
              <a:rPr lang="nb-NO" sz="1600" dirty="0" err="1" smtClean="0"/>
              <a:t>defined</a:t>
            </a:r>
            <a:r>
              <a:rPr lang="nb-NO" sz="1600" dirty="0" smtClean="0"/>
              <a:t> by sign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voltage</a:t>
            </a:r>
            <a:r>
              <a:rPr lang="nb-NO" sz="1600" dirty="0" smtClean="0"/>
              <a:t>, </a:t>
            </a:r>
            <a:r>
              <a:rPr lang="nb-NO" sz="1600" dirty="0" err="1" smtClean="0"/>
              <a:t>but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</a:t>
            </a:r>
            <a:r>
              <a:rPr lang="nb-NO" sz="1600" dirty="0" err="1" smtClean="0"/>
              <a:t>whether</a:t>
            </a:r>
            <a:r>
              <a:rPr lang="nb-NO" sz="1600" dirty="0" smtClean="0"/>
              <a:t> </a:t>
            </a:r>
            <a:r>
              <a:rPr lang="nb-NO" sz="1600" dirty="0" err="1" smtClean="0"/>
              <a:t>process</a:t>
            </a:r>
            <a:r>
              <a:rPr lang="nb-NO" sz="1600" dirty="0" smtClean="0"/>
              <a:t> </a:t>
            </a:r>
            <a:r>
              <a:rPr lang="nb-NO" sz="1600" dirty="0" err="1" smtClean="0"/>
              <a:t>consumes</a:t>
            </a:r>
            <a:r>
              <a:rPr lang="nb-NO" sz="1600" dirty="0" smtClean="0"/>
              <a:t> or </a:t>
            </a:r>
            <a:r>
              <a:rPr lang="nb-NO" sz="1600" dirty="0" err="1" smtClean="0"/>
              <a:t>releases</a:t>
            </a:r>
            <a:r>
              <a:rPr lang="nb-NO" sz="1600" dirty="0" smtClean="0"/>
              <a:t> </a:t>
            </a:r>
            <a:r>
              <a:rPr lang="nb-NO" sz="1600" dirty="0" err="1" smtClean="0"/>
              <a:t>electrons</a:t>
            </a:r>
            <a:r>
              <a:rPr lang="nb-NO" sz="1600" dirty="0" smtClean="0"/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6176" y="5877272"/>
            <a:ext cx="1005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Cathode -</a:t>
            </a:r>
            <a:endParaRPr lang="en-GB" sz="1400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8244408" y="5877272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Anode +</a:t>
            </a:r>
            <a:endParaRPr lang="en-GB" sz="1400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7956376" y="328498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+</a:t>
            </a:r>
            <a:endParaRPr lang="en-GB" sz="1400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7164288" y="3284984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-</a:t>
            </a:r>
            <a:endParaRPr lang="en-GB" sz="1400" baseline="-25000" dirty="0"/>
          </a:p>
        </p:txBody>
      </p:sp>
      <p:grpSp>
        <p:nvGrpSpPr>
          <p:cNvPr id="23" name="Group 3"/>
          <p:cNvGrpSpPr/>
          <p:nvPr/>
        </p:nvGrpSpPr>
        <p:grpSpPr>
          <a:xfrm>
            <a:off x="6467068" y="3481263"/>
            <a:ext cx="2604924" cy="3044081"/>
            <a:chOff x="600512" y="366564"/>
            <a:chExt cx="2604924" cy="3044081"/>
          </a:xfrm>
        </p:grpSpPr>
        <p:sp>
          <p:nvSpPr>
            <p:cNvPr id="26" name="Rectangle 25"/>
            <p:cNvSpPr/>
            <p:nvPr/>
          </p:nvSpPr>
          <p:spPr>
            <a:xfrm>
              <a:off x="1319451" y="917104"/>
              <a:ext cx="1008112" cy="2223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tx1"/>
                  </a:solidFill>
                </a:rPr>
                <a:t>4H</a:t>
              </a:r>
              <a:r>
                <a:rPr lang="en-GB" sz="2000" baseline="30000" dirty="0" smtClean="0">
                  <a:solidFill>
                    <a:schemeClr val="tx1"/>
                  </a:solidFill>
                </a:rPr>
                <a:t>+</a:t>
              </a:r>
            </a:p>
            <a:p>
              <a:pPr algn="ctr"/>
              <a:endParaRPr lang="en-GB" sz="20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1536616" y="2114501"/>
              <a:ext cx="5151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00512" y="1628800"/>
              <a:ext cx="6078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2H</a:t>
              </a:r>
              <a:r>
                <a:rPr lang="en-GB" sz="2000" baseline="-25000" dirty="0" smtClean="0"/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98805" y="1340768"/>
              <a:ext cx="8066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O</a:t>
              </a:r>
              <a:r>
                <a:rPr lang="en-GB" sz="2000" baseline="-25000" dirty="0" smtClean="0"/>
                <a:t>2</a:t>
              </a:r>
              <a:endParaRPr lang="en-GB" sz="2000" dirty="0" smtClean="0"/>
            </a:p>
            <a:p>
              <a:endParaRPr lang="en-GB" sz="2000" dirty="0" smtClean="0"/>
            </a:p>
            <a:p>
              <a:r>
                <a:rPr lang="en-GB" sz="2000" dirty="0" smtClean="0"/>
                <a:t>2H</a:t>
              </a:r>
              <a:r>
                <a:rPr lang="en-GB" sz="2000" baseline="-25000" dirty="0" smtClean="0"/>
                <a:t>2</a:t>
              </a:r>
              <a:r>
                <a:rPr lang="en-GB" sz="2000" dirty="0" smtClean="0"/>
                <a:t>O</a:t>
              </a:r>
            </a:p>
          </p:txBody>
        </p:sp>
        <p:grpSp>
          <p:nvGrpSpPr>
            <p:cNvPr id="30" name="Group 56"/>
            <p:cNvGrpSpPr/>
            <p:nvPr/>
          </p:nvGrpSpPr>
          <p:grpSpPr>
            <a:xfrm>
              <a:off x="1293411" y="366564"/>
              <a:ext cx="1080120" cy="2774404"/>
              <a:chOff x="1403648" y="438572"/>
              <a:chExt cx="1080120" cy="2774404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V="1">
                <a:off x="1403648" y="548680"/>
                <a:ext cx="0" cy="2664296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2483768" y="548680"/>
                <a:ext cx="0" cy="2664296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403648" y="582588"/>
                <a:ext cx="108012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ounded Rectangle 38"/>
              <p:cNvSpPr/>
              <p:nvPr/>
            </p:nvSpPr>
            <p:spPr>
              <a:xfrm>
                <a:off x="1691680" y="438572"/>
                <a:ext cx="504056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i="1" dirty="0" smtClean="0"/>
                  <a:t>U</a:t>
                </a:r>
              </a:p>
            </p:txBody>
          </p:sp>
        </p:grpSp>
        <p:sp>
          <p:nvSpPr>
            <p:cNvPr id="31" name="TextBox 9"/>
            <p:cNvSpPr txBox="1"/>
            <p:nvPr/>
          </p:nvSpPr>
          <p:spPr>
            <a:xfrm>
              <a:off x="611560" y="3102868"/>
              <a:ext cx="25812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Proton conducting electrolyser</a:t>
              </a:r>
              <a:endParaRPr lang="en-GB" sz="14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600512" y="2042493"/>
              <a:ext cx="5151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499008" y="1795989"/>
              <a:ext cx="4430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2472720" y="2368625"/>
              <a:ext cx="5151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550124" y="373538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4e</a:t>
            </a:r>
            <a:r>
              <a:rPr lang="en-GB" baseline="30000" dirty="0" smtClean="0"/>
              <a:t>-</a:t>
            </a:r>
            <a:endParaRPr lang="en-GB" baseline="30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043132" y="3717032"/>
            <a:ext cx="0" cy="4053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280839" y="116633"/>
            <a:ext cx="2863161" cy="3024335"/>
            <a:chOff x="6280839" y="116633"/>
            <a:chExt cx="2863161" cy="3024335"/>
          </a:xfrm>
        </p:grpSpPr>
        <p:sp>
          <p:nvSpPr>
            <p:cNvPr id="8" name="Rectangle 7"/>
            <p:cNvSpPr/>
            <p:nvPr/>
          </p:nvSpPr>
          <p:spPr>
            <a:xfrm>
              <a:off x="7113999" y="647427"/>
              <a:ext cx="1008112" cy="2223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tx1"/>
                  </a:solidFill>
                </a:rPr>
                <a:t>4H</a:t>
              </a:r>
              <a:r>
                <a:rPr lang="en-GB" sz="2000" baseline="30000" dirty="0" smtClean="0">
                  <a:solidFill>
                    <a:schemeClr val="tx1"/>
                  </a:solidFill>
                </a:rPr>
                <a:t>+</a:t>
              </a:r>
            </a:p>
            <a:p>
              <a:pPr algn="ctr"/>
              <a:endParaRPr lang="en-GB" sz="20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7414220" y="1863179"/>
              <a:ext cx="516245" cy="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395060" y="1359123"/>
              <a:ext cx="6078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2H</a:t>
              </a:r>
              <a:r>
                <a:rPr lang="en-GB" sz="2000" baseline="-25000" dirty="0" smtClean="0"/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93353" y="1071091"/>
              <a:ext cx="8066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O</a:t>
              </a:r>
              <a:r>
                <a:rPr lang="en-GB" sz="2000" baseline="-25000" dirty="0" smtClean="0"/>
                <a:t>2</a:t>
              </a:r>
              <a:endParaRPr lang="en-GB" sz="2000" dirty="0" smtClean="0"/>
            </a:p>
            <a:p>
              <a:endParaRPr lang="en-GB" sz="2000" dirty="0" smtClean="0"/>
            </a:p>
            <a:p>
              <a:r>
                <a:rPr lang="en-GB" sz="2000" dirty="0" smtClean="0"/>
                <a:t>2H</a:t>
              </a:r>
              <a:r>
                <a:rPr lang="en-GB" sz="2000" baseline="-25000" dirty="0" smtClean="0"/>
                <a:t>2</a:t>
              </a:r>
              <a:r>
                <a:rPr lang="en-GB" sz="2000" dirty="0" smtClean="0"/>
                <a:t>O</a:t>
              </a:r>
            </a:p>
          </p:txBody>
        </p:sp>
        <p:grpSp>
          <p:nvGrpSpPr>
            <p:cNvPr id="12" name="Group 56"/>
            <p:cNvGrpSpPr/>
            <p:nvPr/>
          </p:nvGrpSpPr>
          <p:grpSpPr>
            <a:xfrm>
              <a:off x="7087959" y="116633"/>
              <a:ext cx="1080120" cy="2754658"/>
              <a:chOff x="1403648" y="458318"/>
              <a:chExt cx="1080120" cy="2754658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1403648" y="548680"/>
                <a:ext cx="0" cy="2664296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483768" y="548680"/>
                <a:ext cx="0" cy="2664296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403648" y="582588"/>
                <a:ext cx="108012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20"/>
              <p:cNvSpPr/>
              <p:nvPr/>
            </p:nvSpPr>
            <p:spPr>
              <a:xfrm>
                <a:off x="1691679" y="458318"/>
                <a:ext cx="531237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i="1" dirty="0" smtClean="0"/>
                  <a:t>R</a:t>
                </a:r>
              </a:p>
            </p:txBody>
          </p:sp>
        </p:grpSp>
        <p:sp>
          <p:nvSpPr>
            <p:cNvPr id="13" name="TextBox 9"/>
            <p:cNvSpPr txBox="1"/>
            <p:nvPr/>
          </p:nvSpPr>
          <p:spPr>
            <a:xfrm>
              <a:off x="6406109" y="2833191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Proton conducting fuel cell</a:t>
              </a:r>
              <a:endParaRPr lang="en-GB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38492" y="2276872"/>
              <a:ext cx="1005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Cathode +</a:t>
              </a:r>
              <a:endParaRPr lang="en-GB" sz="1400" baseline="-250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6406108" y="1791171"/>
              <a:ext cx="516245" cy="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8278316" y="1503139"/>
              <a:ext cx="5395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8278316" y="2079203"/>
              <a:ext cx="5760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280839" y="2276872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Anode -</a:t>
              </a:r>
              <a:endParaRPr lang="en-GB" sz="1400" baseline="-25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78116" y="351011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4e</a:t>
              </a:r>
              <a:r>
                <a:rPr lang="en-GB" baseline="30000" dirty="0" smtClean="0"/>
                <a:t>-</a:t>
              </a:r>
              <a:endParaRPr lang="en-GB" baseline="300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6982172" y="279003"/>
              <a:ext cx="0" cy="4404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8244408" y="764704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+</a:t>
              </a:r>
              <a:endParaRPr lang="en-GB" sz="1400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660232" y="764704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-</a:t>
              </a:r>
              <a:endParaRPr lang="en-GB" sz="1400" baseline="-25000" dirty="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50120" cy="792088"/>
          </a:xfrm>
        </p:spPr>
        <p:txBody>
          <a:bodyPr/>
          <a:lstStyle/>
          <a:p>
            <a:r>
              <a:rPr lang="en-GB" dirty="0" smtClean="0"/>
              <a:t>Li in FePO</a:t>
            </a:r>
            <a:r>
              <a:rPr lang="en-GB" baseline="-25000" dirty="0" smtClean="0"/>
              <a:t>4</a:t>
            </a:r>
            <a:endParaRPr lang="en-GB" baseline="-25000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24749"/>
            <a:ext cx="7704855" cy="538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Discharge curves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628800"/>
            <a:ext cx="3600400" cy="4543400"/>
          </a:xfrm>
        </p:spPr>
        <p:txBody>
          <a:bodyPr/>
          <a:lstStyle/>
          <a:p>
            <a:r>
              <a:rPr lang="en-GB" dirty="0" smtClean="0"/>
              <a:t>What do they reflect?</a:t>
            </a:r>
          </a:p>
          <a:p>
            <a:endParaRPr lang="en-GB" dirty="0" smtClean="0"/>
          </a:p>
          <a:p>
            <a:r>
              <a:rPr lang="en-GB" dirty="0" smtClean="0"/>
              <a:t>What can they be used for?</a:t>
            </a:r>
            <a:endParaRPr lang="en-GB" dirty="0"/>
          </a:p>
        </p:txBody>
      </p:sp>
      <p:pic>
        <p:nvPicPr>
          <p:cNvPr id="3" name="Picture 2" descr="BM S23-Fig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0"/>
            <a:ext cx="47525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 film Li ion batteries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436096" y="188640"/>
            <a:ext cx="3528392" cy="4032448"/>
            <a:chOff x="5364088" y="2276872"/>
            <a:chExt cx="3528392" cy="4032448"/>
          </a:xfrm>
        </p:grpSpPr>
        <p:pic>
          <p:nvPicPr>
            <p:cNvPr id="134146" name="Picture 2" descr="File:Basic battery chargin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436096" y="2276872"/>
              <a:ext cx="3384376" cy="3872935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5364088" y="5229200"/>
              <a:ext cx="3528392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4148" name="Picture 4" descr="http://upload.wikimedia.org/wikipedia/commons/1/12/Schematic_of_Thin_Film_Lithium_Ion_batt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32" y="3501008"/>
            <a:ext cx="7667500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exeon.co.uk/wp-content/uploads/2009/11/te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160" y="4293096"/>
            <a:ext cx="3696839" cy="2160240"/>
          </a:xfrm>
          <a:prstGeom prst="rect">
            <a:avLst/>
          </a:prstGeom>
          <a:noFill/>
        </p:spPr>
      </p:pic>
      <p:pic>
        <p:nvPicPr>
          <p:cNvPr id="5" name="Picture 4" descr="http://assets.inhabitat.com/wp-content/uploads/2010/03/nissan-battery-pack-cutaw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1887" y="764704"/>
            <a:ext cx="3496617" cy="19794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30128" cy="864096"/>
          </a:xfrm>
        </p:spPr>
        <p:txBody>
          <a:bodyPr/>
          <a:lstStyle/>
          <a:p>
            <a:r>
              <a:rPr lang="en-GB" dirty="0" smtClean="0"/>
              <a:t>Summary Li ion batteries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5616624" cy="490344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High voltage. Light weight. High energy density.</a:t>
            </a:r>
          </a:p>
          <a:p>
            <a:r>
              <a:rPr lang="en-GB" dirty="0" smtClean="0"/>
              <a:t>Some </a:t>
            </a:r>
            <a:r>
              <a:rPr lang="en-GB" dirty="0" smtClean="0"/>
              <a:t>safety concerns</a:t>
            </a:r>
          </a:p>
          <a:p>
            <a:r>
              <a:rPr lang="en-GB" dirty="0" smtClean="0"/>
              <a:t>Fairly abundant elements – acceptable price and availability</a:t>
            </a:r>
          </a:p>
          <a:p>
            <a:endParaRPr lang="en-GB" dirty="0" smtClean="0"/>
          </a:p>
          <a:p>
            <a:r>
              <a:rPr lang="en-GB" dirty="0" smtClean="0"/>
              <a:t>Need very stable electrolyte</a:t>
            </a:r>
          </a:p>
          <a:p>
            <a:r>
              <a:rPr lang="en-GB" dirty="0" smtClean="0"/>
              <a:t>Development: Liquid </a:t>
            </a:r>
            <a:r>
              <a:rPr lang="en-GB" dirty="0" smtClean="0"/>
              <a:t>→ </a:t>
            </a:r>
            <a:r>
              <a:rPr lang="en-GB" dirty="0" smtClean="0"/>
              <a:t>polymer/composite </a:t>
            </a:r>
            <a:r>
              <a:rPr lang="en-GB" dirty="0" smtClean="0"/>
              <a:t>→ solid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Electrodes: </a:t>
            </a:r>
            <a:r>
              <a:rPr lang="en-GB" dirty="0" err="1" smtClean="0"/>
              <a:t>Nanograined</a:t>
            </a:r>
            <a:r>
              <a:rPr lang="en-GB" dirty="0" smtClean="0"/>
              <a:t> mixed conducting intercalation (layered) compounds</a:t>
            </a:r>
          </a:p>
          <a:p>
            <a:r>
              <a:rPr lang="en-GB" dirty="0" smtClean="0"/>
              <a:t>Charged: Intercalation of Li metal in </a:t>
            </a:r>
            <a:r>
              <a:rPr lang="en-GB" dirty="0" err="1" smtClean="0"/>
              <a:t>Li</a:t>
            </a:r>
            <a:r>
              <a:rPr lang="en-GB" baseline="-25000" dirty="0" err="1" smtClean="0"/>
              <a:t>y</a:t>
            </a:r>
            <a:r>
              <a:rPr lang="en-GB" dirty="0" smtClean="0"/>
              <a:t>(</a:t>
            </a:r>
            <a:r>
              <a:rPr lang="en-GB" dirty="0" err="1" smtClean="0"/>
              <a:t>C+Si</a:t>
            </a:r>
            <a:r>
              <a:rPr lang="en-GB" dirty="0" smtClean="0"/>
              <a:t>) anode</a:t>
            </a:r>
          </a:p>
          <a:p>
            <a:r>
              <a:rPr lang="en-GB" dirty="0" smtClean="0"/>
              <a:t>Discharged: Intercalation of Li</a:t>
            </a:r>
            <a:r>
              <a:rPr lang="en-GB" baseline="30000" dirty="0" smtClean="0"/>
              <a:t>+</a:t>
            </a:r>
            <a:r>
              <a:rPr lang="en-GB" dirty="0" smtClean="0"/>
              <a:t> ions in Li</a:t>
            </a:r>
            <a:r>
              <a:rPr lang="en-GB" baseline="-25000" dirty="0" smtClean="0"/>
              <a:t>y</a:t>
            </a:r>
            <a:r>
              <a:rPr lang="en-GB" dirty="0" smtClean="0"/>
              <a:t>FePO</a:t>
            </a:r>
            <a:r>
              <a:rPr lang="en-GB" baseline="-25000" dirty="0" smtClean="0"/>
              <a:t>4</a:t>
            </a:r>
            <a:r>
              <a:rPr lang="en-GB" dirty="0" smtClean="0"/>
              <a:t> or Li</a:t>
            </a:r>
            <a:r>
              <a:rPr lang="en-GB" baseline="-25000" dirty="0" smtClean="0"/>
              <a:t>y</a:t>
            </a:r>
            <a:r>
              <a:rPr lang="en-GB" dirty="0" smtClean="0"/>
              <a:t>M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r>
              <a:rPr lang="en-GB" baseline="-25000" dirty="0" smtClean="0"/>
              <a:t>4</a:t>
            </a:r>
            <a:r>
              <a:rPr lang="en-GB" dirty="0" smtClean="0"/>
              <a:t> spinels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Batteries, fuel cells, and electrolysers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08912" cy="45434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Primary batteries</a:t>
            </a:r>
          </a:p>
          <a:p>
            <a:pPr lvl="1"/>
            <a:r>
              <a:rPr lang="en-GB" dirty="0" smtClean="0"/>
              <a:t>Factory charged</a:t>
            </a:r>
          </a:p>
          <a:p>
            <a:pPr lvl="1"/>
            <a:r>
              <a:rPr lang="en-GB" dirty="0" smtClean="0"/>
              <a:t>Single discharge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Secondary batteries - accumulators</a:t>
            </a:r>
          </a:p>
          <a:p>
            <a:pPr lvl="1"/>
            <a:r>
              <a:rPr lang="en-GB" dirty="0" smtClean="0"/>
              <a:t>Rechargeable</a:t>
            </a:r>
          </a:p>
          <a:p>
            <a:pPr lvl="1"/>
            <a:r>
              <a:rPr lang="en-GB" dirty="0" smtClean="0"/>
              <a:t>Multiple discharges and recharges</a:t>
            </a:r>
          </a:p>
          <a:p>
            <a:pPr lvl="1"/>
            <a:r>
              <a:rPr lang="en-GB" dirty="0" smtClean="0"/>
              <a:t>All chemical energy stored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“Ternary batteries” – fuel cells</a:t>
            </a:r>
          </a:p>
          <a:p>
            <a:pPr lvl="1"/>
            <a:r>
              <a:rPr lang="en-GB" dirty="0" smtClean="0"/>
              <a:t>Fuel continuously supplied from external source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Electrolysers</a:t>
            </a:r>
          </a:p>
          <a:p>
            <a:pPr lvl="1"/>
            <a:r>
              <a:rPr lang="en-GB" dirty="0" smtClean="0"/>
              <a:t>Reversed fuel cells</a:t>
            </a:r>
          </a:p>
          <a:p>
            <a:pPr lvl="1"/>
            <a:r>
              <a:rPr lang="en-GB" dirty="0" smtClean="0"/>
              <a:t>Fuel generated continuously and stored externally </a:t>
            </a:r>
            <a:endParaRPr lang="en-GB" dirty="0"/>
          </a:p>
        </p:txBody>
      </p:sp>
      <p:pic>
        <p:nvPicPr>
          <p:cNvPr id="2050" name="Picture 2" descr="http://img.diytrade.com/cdimg/124443/2899373/0/1162452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96752"/>
            <a:ext cx="1484784" cy="1484784"/>
          </a:xfrm>
          <a:prstGeom prst="rect">
            <a:avLst/>
          </a:prstGeom>
          <a:noFill/>
        </p:spPr>
      </p:pic>
      <p:pic>
        <p:nvPicPr>
          <p:cNvPr id="5" name="Picture 2" descr="http://t1.gstatic.com/images?q=tbn:ANd9GcSd5PrJH6y4ZStCWAunMoGXYeE4L4PuVX4jLPluvsprsmgX3K7U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0888"/>
            <a:ext cx="1368152" cy="1368152"/>
          </a:xfrm>
          <a:prstGeom prst="rect">
            <a:avLst/>
          </a:prstGeom>
          <a:noFill/>
        </p:spPr>
      </p:pic>
      <p:pic>
        <p:nvPicPr>
          <p:cNvPr id="6" name="Picture 4" descr="http://assets.inhabitat.com/wp-content/uploads/2010/03/nissan-battery-pack-cutaw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483375"/>
            <a:ext cx="2179188" cy="1233657"/>
          </a:xfrm>
          <a:prstGeom prst="rect">
            <a:avLst/>
          </a:prstGeom>
          <a:noFill/>
        </p:spPr>
      </p:pic>
      <p:pic>
        <p:nvPicPr>
          <p:cNvPr id="8" name="Picture 12" descr="mercedes-benz-b-class-f-c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717032"/>
            <a:ext cx="2448272" cy="163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fuelcellsworks.com/news/wp-content/uploads/2011/11/h2moves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8941" y="5445225"/>
            <a:ext cx="2905059" cy="1412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74144" cy="792088"/>
          </a:xfrm>
        </p:spPr>
        <p:txBody>
          <a:bodyPr/>
          <a:lstStyle/>
          <a:p>
            <a:r>
              <a:rPr lang="en-GB" dirty="0" smtClean="0"/>
              <a:t>Primary battery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5904656" cy="4759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/>
              <a:t>Example: “Dry cell”/Alkaline battery. Discharge: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Anode (-):  	Zn + 2OH</a:t>
            </a:r>
            <a:r>
              <a:rPr lang="en-GB" sz="2000" baseline="30000" dirty="0" smtClean="0"/>
              <a:t>-</a:t>
            </a:r>
            <a:r>
              <a:rPr lang="en-GB" sz="2000" dirty="0" smtClean="0"/>
              <a:t> = Zn(OH)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+ 2e</a:t>
            </a:r>
            <a:r>
              <a:rPr lang="en-GB" sz="2000" baseline="30000" dirty="0" smtClean="0"/>
              <a:t>-</a:t>
            </a:r>
          </a:p>
          <a:p>
            <a:pPr>
              <a:buNone/>
            </a:pPr>
            <a:endParaRPr lang="en-GB" sz="2000" baseline="30000" dirty="0" smtClean="0"/>
          </a:p>
          <a:p>
            <a:pPr>
              <a:buNone/>
            </a:pPr>
            <a:r>
              <a:rPr lang="en-GB" sz="2000" dirty="0" smtClean="0"/>
              <a:t>Cathode (+): 	MnO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+ 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 + e</a:t>
            </a:r>
            <a:r>
              <a:rPr lang="en-GB" sz="2000" baseline="30000" dirty="0" smtClean="0"/>
              <a:t>-</a:t>
            </a:r>
            <a:r>
              <a:rPr lang="en-GB" sz="2000" dirty="0" smtClean="0"/>
              <a:t> = </a:t>
            </a:r>
            <a:r>
              <a:rPr lang="en-GB" sz="2000" dirty="0" err="1" smtClean="0"/>
              <a:t>MnOOH</a:t>
            </a:r>
            <a:r>
              <a:rPr lang="en-GB" sz="2000" dirty="0" smtClean="0"/>
              <a:t> + OH</a:t>
            </a:r>
            <a:r>
              <a:rPr lang="en-GB" sz="2000" baseline="30000" dirty="0" smtClean="0"/>
              <a:t>-</a:t>
            </a:r>
          </a:p>
          <a:p>
            <a:pPr>
              <a:buNone/>
            </a:pPr>
            <a:endParaRPr lang="en-GB" sz="2000" baseline="30000" dirty="0" smtClean="0"/>
          </a:p>
          <a:p>
            <a:pPr>
              <a:buNone/>
            </a:pPr>
            <a:r>
              <a:rPr lang="en-GB" sz="2000" dirty="0" smtClean="0"/>
              <a:t>Electrolyte: KOH</a:t>
            </a:r>
            <a:endParaRPr lang="en-GB" sz="2000" baseline="30000" dirty="0" smtClean="0"/>
          </a:p>
        </p:txBody>
      </p:sp>
      <p:pic>
        <p:nvPicPr>
          <p:cNvPr id="1026" name="Picture 2" descr="http://library.kcc.hawaii.edu/external/chemistry/everyday_battery_fi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933" y="4009602"/>
            <a:ext cx="3648075" cy="2371726"/>
          </a:xfrm>
          <a:prstGeom prst="rect">
            <a:avLst/>
          </a:prstGeom>
          <a:noFill/>
        </p:spPr>
      </p:pic>
      <p:pic>
        <p:nvPicPr>
          <p:cNvPr id="1028" name="Picture 4" descr="http://t0.gstatic.com/images?q=tbn:ANd9GcT21Wt1zoL3jCZeqmP1IjsWy8rOv0wFvczC27roLZahgzgNTYTxwm3p95VW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8272" y="1340768"/>
            <a:ext cx="2362200" cy="1600200"/>
          </a:xfrm>
          <a:prstGeom prst="rect">
            <a:avLst/>
          </a:prstGeom>
          <a:noFill/>
        </p:spPr>
      </p:pic>
      <p:pic>
        <p:nvPicPr>
          <p:cNvPr id="1030" name="Picture 6" descr="http://media.web.britannica.com/eb-media/90/24090-004-EC128E8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722" y="3356992"/>
            <a:ext cx="3930774" cy="30236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i-ion-battery-AMChrist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799450"/>
            <a:ext cx="4499992" cy="349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30128" cy="792088"/>
          </a:xfrm>
        </p:spPr>
        <p:txBody>
          <a:bodyPr/>
          <a:lstStyle/>
          <a:p>
            <a:r>
              <a:rPr lang="en-GB" dirty="0" smtClean="0"/>
              <a:t>Secondary battery (rechargeable, accumulator)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5184576" cy="504745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Example: Li-ion battery. Discharge:</a:t>
            </a:r>
          </a:p>
          <a:p>
            <a:r>
              <a:rPr lang="en-GB" sz="2000" dirty="0" smtClean="0"/>
              <a:t>Anode(-): Li = Li</a:t>
            </a:r>
            <a:r>
              <a:rPr lang="en-GB" sz="2000" baseline="30000" dirty="0" smtClean="0"/>
              <a:t>+</a:t>
            </a:r>
            <a:r>
              <a:rPr lang="en-GB" sz="2000" dirty="0" smtClean="0"/>
              <a:t> + e</a:t>
            </a:r>
            <a:r>
              <a:rPr lang="en-GB" sz="2000" baseline="30000" dirty="0" smtClean="0"/>
              <a:t>-</a:t>
            </a:r>
          </a:p>
          <a:p>
            <a:r>
              <a:rPr lang="en-GB" sz="2000" dirty="0" smtClean="0"/>
              <a:t>Cathode(+): Li</a:t>
            </a:r>
            <a:r>
              <a:rPr lang="en-GB" sz="2000" baseline="30000" dirty="0" smtClean="0"/>
              <a:t>+</a:t>
            </a:r>
            <a:r>
              <a:rPr lang="en-GB" sz="2000" dirty="0" smtClean="0"/>
              <a:t> + 2MnO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+ e</a:t>
            </a:r>
            <a:r>
              <a:rPr lang="en-GB" sz="2000" baseline="30000" dirty="0" smtClean="0"/>
              <a:t>-</a:t>
            </a:r>
            <a:r>
              <a:rPr lang="en-GB" sz="2000" dirty="0" smtClean="0"/>
              <a:t> = LiMn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 </a:t>
            </a:r>
          </a:p>
          <a:p>
            <a:endParaRPr lang="en-GB" sz="2000" dirty="0" smtClean="0"/>
          </a:p>
          <a:p>
            <a:r>
              <a:rPr lang="en-GB" sz="2000" dirty="0" smtClean="0"/>
              <a:t>Electrolyte: Aqueous, polymer, or solid state Li</a:t>
            </a:r>
            <a:r>
              <a:rPr lang="en-GB" sz="2000" baseline="30000" dirty="0" smtClean="0"/>
              <a:t>+</a:t>
            </a:r>
            <a:r>
              <a:rPr lang="en-GB" sz="2000" dirty="0" smtClean="0"/>
              <a:t> ion conductor</a:t>
            </a:r>
            <a:endParaRPr lang="en-GB" sz="2000" dirty="0"/>
          </a:p>
        </p:txBody>
      </p:sp>
      <p:pic>
        <p:nvPicPr>
          <p:cNvPr id="23556" name="Picture 4" descr="http://assets.inhabitat.com/wp-content/uploads/2010/03/nissan-battery-pack-cutaw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185840"/>
            <a:ext cx="3496617" cy="1979464"/>
          </a:xfrm>
          <a:prstGeom prst="rect">
            <a:avLst/>
          </a:prstGeom>
          <a:noFill/>
        </p:spPr>
      </p:pic>
      <p:pic>
        <p:nvPicPr>
          <p:cNvPr id="23554" name="Picture 2" descr="http://t1.gstatic.com/images?q=tbn:ANd9GcSd5PrJH6y4ZStCWAunMoGXYeE4L4PuVX4jLPluvsprsmgX3K7U5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013176"/>
            <a:ext cx="1440160" cy="1440160"/>
          </a:xfrm>
          <a:prstGeom prst="rect">
            <a:avLst/>
          </a:prstGeom>
          <a:noFill/>
        </p:spPr>
      </p:pic>
      <p:pic>
        <p:nvPicPr>
          <p:cNvPr id="23558" name="Picture 6" descr="https://www.carleasing-online.co.uk/news/wp-content/uploads/2011/08/Nissan-Leaf-Xr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6"/>
            <a:ext cx="3960440" cy="2569337"/>
          </a:xfrm>
          <a:prstGeom prst="rect">
            <a:avLst/>
          </a:prstGeom>
          <a:noFill/>
        </p:spPr>
      </p:pic>
      <p:pic>
        <p:nvPicPr>
          <p:cNvPr id="23560" name="Picture 8" descr="http://t1.gstatic.com/images?q=tbn:ANd9GcStmfLUA7N98KnqSSU65OwiuDWJH8BhP4RpasKFH-1HUDrnxzY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445224"/>
            <a:ext cx="1769805" cy="9218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iO-KI-SMN-FERMiO">
  <a:themeElements>
    <a:clrScheme name="Solverv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verv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UiO-KI-SMN-FERMiO</Template>
  <TotalTime>6893</TotalTime>
  <Words>2342</Words>
  <Application>Microsoft Office PowerPoint</Application>
  <PresentationFormat>On-screen Show (4:3)</PresentationFormat>
  <Paragraphs>740</Paragraphs>
  <Slides>63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UiO-KI-SMN-FERMiO</vt:lpstr>
      <vt:lpstr>Equation</vt:lpstr>
      <vt:lpstr>Slide 1</vt:lpstr>
      <vt:lpstr>Overview of this part of the course</vt:lpstr>
      <vt:lpstr>What is electrochemistry?</vt:lpstr>
      <vt:lpstr>Electrochemical energy conversion</vt:lpstr>
      <vt:lpstr>Electrochemical processes without electrodes</vt:lpstr>
      <vt:lpstr>Electrochemical cells</vt:lpstr>
      <vt:lpstr>Batteries, fuel cells, and electrolysers</vt:lpstr>
      <vt:lpstr>Primary battery</vt:lpstr>
      <vt:lpstr>Secondary battery (rechargeable, accumulator)</vt:lpstr>
      <vt:lpstr>Fuel cell</vt:lpstr>
      <vt:lpstr>Electrolysers</vt:lpstr>
      <vt:lpstr>Main materials classes and requirements   Electrolyte  Electrodes  Interconnects</vt:lpstr>
      <vt:lpstr>Main materials classes</vt:lpstr>
      <vt:lpstr>Exercise - I</vt:lpstr>
      <vt:lpstr>Exercise - II</vt:lpstr>
      <vt:lpstr>Electrolyte</vt:lpstr>
      <vt:lpstr>Electrodes</vt:lpstr>
      <vt:lpstr>Electrodes exercise</vt:lpstr>
      <vt:lpstr>Electrodes with mixed transport</vt:lpstr>
      <vt:lpstr>Just a distraction…  DFT and TEM of Ni-LaNbO4 electrode interface</vt:lpstr>
      <vt:lpstr>Interconnects</vt:lpstr>
      <vt:lpstr>Dense or porous?</vt:lpstr>
      <vt:lpstr>Solid Oxide Fuel Cells (SOFCs)</vt:lpstr>
      <vt:lpstr>Solid Oxide Fuel Cell (SOFC)</vt:lpstr>
      <vt:lpstr>Typical SOFC designs</vt:lpstr>
      <vt:lpstr>SOFC electrolyte material requirements</vt:lpstr>
      <vt:lpstr>Oxide ion conductors</vt:lpstr>
      <vt:lpstr>Y-stabilised zirconia; YSZ</vt:lpstr>
      <vt:lpstr>SOFC anode materials requirements</vt:lpstr>
      <vt:lpstr>SOFC anodes: Ni-electrolyte cermet</vt:lpstr>
      <vt:lpstr>SOFC cathode materials requirements</vt:lpstr>
      <vt:lpstr>SOFC cathodes: Sr-doped LaMnO3 (LSM)</vt:lpstr>
      <vt:lpstr>Tomography of the three percolating phases</vt:lpstr>
      <vt:lpstr>Anode-supported SOFC membrane electrode assembly (MEA)</vt:lpstr>
      <vt:lpstr>SOFC interconnect materials requirements</vt:lpstr>
      <vt:lpstr>SOFC interconnects</vt:lpstr>
      <vt:lpstr>Polymer Electrolyte Membrane Fuel Cells (PEMFCs)</vt:lpstr>
      <vt:lpstr>Polymer Electrolyte Membrane (PEM) Proton Exchange Membrane (PEM)  PEM Fuel Cell (PEMFC)</vt:lpstr>
      <vt:lpstr>Typical PEMFC designs</vt:lpstr>
      <vt:lpstr>PEMFC electrolyte material requirements</vt:lpstr>
      <vt:lpstr>Polymer proton conductors</vt:lpstr>
      <vt:lpstr>PEMFC electrode materials requirements</vt:lpstr>
      <vt:lpstr>PEMFC electrode materials and structures</vt:lpstr>
      <vt:lpstr>PEM electrode materials and structures</vt:lpstr>
      <vt:lpstr>PEMFC interconnect materials requirements</vt:lpstr>
      <vt:lpstr>PEMFC interconnects</vt:lpstr>
      <vt:lpstr>Electrolysers vs fuel cells</vt:lpstr>
      <vt:lpstr>Secondary batteries (rechargeable, accumulator)  Li-ion batteries</vt:lpstr>
      <vt:lpstr>Example of a Li ion battery</vt:lpstr>
      <vt:lpstr>Rechargeable battery</vt:lpstr>
      <vt:lpstr>Electrodes</vt:lpstr>
      <vt:lpstr>Requirements of the electrolyte</vt:lpstr>
      <vt:lpstr>Liquid Li ion conducting electrolytes</vt:lpstr>
      <vt:lpstr>Solid Li ion electrolytes</vt:lpstr>
      <vt:lpstr>Transport paths in La-Li-Ti-O electrolytes</vt:lpstr>
      <vt:lpstr>Li ion battery anodes</vt:lpstr>
      <vt:lpstr>Novel developments examples</vt:lpstr>
      <vt:lpstr>Li ion battery cathodes</vt:lpstr>
      <vt:lpstr>LiFePO4</vt:lpstr>
      <vt:lpstr>Li in FePO4</vt:lpstr>
      <vt:lpstr>Discharge curves</vt:lpstr>
      <vt:lpstr>Thin film Li ion batteries</vt:lpstr>
      <vt:lpstr>Summary Li ion batteries</vt:lpstr>
    </vt:vector>
  </TitlesOfParts>
  <Company>Universitetet i Oslo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trulsn</dc:creator>
  <cp:lastModifiedBy>trulsn</cp:lastModifiedBy>
  <cp:revision>53</cp:revision>
  <dcterms:created xsi:type="dcterms:W3CDTF">2012-10-23T16:42:28Z</dcterms:created>
  <dcterms:modified xsi:type="dcterms:W3CDTF">2013-10-23T01:54:23Z</dcterms:modified>
</cp:coreProperties>
</file>