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354" r:id="rId5"/>
    <p:sldId id="345" r:id="rId6"/>
    <p:sldId id="512" r:id="rId7"/>
    <p:sldId id="500" r:id="rId8"/>
    <p:sldId id="501" r:id="rId9"/>
    <p:sldId id="502" r:id="rId10"/>
    <p:sldId id="335" r:id="rId11"/>
    <p:sldId id="484" r:id="rId12"/>
    <p:sldId id="503" r:id="rId13"/>
    <p:sldId id="510" r:id="rId14"/>
    <p:sldId id="504" r:id="rId15"/>
    <p:sldId id="506" r:id="rId16"/>
    <p:sldId id="509" r:id="rId17"/>
    <p:sldId id="519" r:id="rId18"/>
    <p:sldId id="342" r:id="rId19"/>
    <p:sldId id="486" r:id="rId20"/>
    <p:sldId id="351" r:id="rId21"/>
    <p:sldId id="465" r:id="rId22"/>
    <p:sldId id="475" r:id="rId23"/>
    <p:sldId id="477" r:id="rId24"/>
    <p:sldId id="479" r:id="rId25"/>
    <p:sldId id="480" r:id="rId26"/>
    <p:sldId id="481" r:id="rId27"/>
    <p:sldId id="513" r:id="rId28"/>
    <p:sldId id="515" r:id="rId29"/>
    <p:sldId id="514" r:id="rId30"/>
    <p:sldId id="507" r:id="rId31"/>
    <p:sldId id="518" r:id="rId32"/>
    <p:sldId id="517" r:id="rId33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F4CA2E-2999-49F1-A40E-9CD0588B72B5}" v="67" dt="2021-08-18T08:13:58.4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1" autoAdjust="0"/>
    <p:restoredTop sz="79412" autoAdjust="0"/>
  </p:normalViewPr>
  <p:slideViewPr>
    <p:cSldViewPr snapToGrid="0">
      <p:cViewPr varScale="1">
        <p:scale>
          <a:sx n="171" d="100"/>
          <a:sy n="171" d="100"/>
        </p:scale>
        <p:origin x="1876" y="92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23.08.2021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23.08.2021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arcel_Duchamp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13312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9803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Simulering av Michele Cascella, UiO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3514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Azoler</a:t>
            </a:r>
            <a:r>
              <a:rPr lang="nb-NO" dirty="0"/>
              <a:t> som </a:t>
            </a:r>
            <a:r>
              <a:rPr lang="nb-NO" dirty="0" err="1"/>
              <a:t>enzymhemmere</a:t>
            </a:r>
            <a:r>
              <a:rPr lang="nb-NO" dirty="0"/>
              <a:t> av RNA-</a:t>
            </a:r>
            <a:r>
              <a:rPr lang="nb-NO" dirty="0" err="1"/>
              <a:t>transkriptase</a:t>
            </a:r>
            <a:r>
              <a:rPr lang="nb-NO" dirty="0"/>
              <a:t> hos HIV.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4101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Beregninger = flyttallsoperasjoner (</a:t>
            </a:r>
            <a:r>
              <a:rPr lang="nb-NO" dirty="0" err="1"/>
              <a:t>flops</a:t>
            </a:r>
            <a:r>
              <a:rPr lang="nb-NO" dirty="0"/>
              <a:t>)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8737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Leid for 4 millioner kroner pr. mnd. etter dagens kurs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0946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4708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solidFill>
                  <a:schemeClr val="tx1"/>
                </a:solidFill>
                <a:hlinkClick r:id="rId3" tooltip="Marcel Duchamp"/>
              </a:rPr>
              <a:t>Marcel Duchamp</a:t>
            </a:r>
            <a:r>
              <a:rPr lang="nb-NO" dirty="0">
                <a:solidFill>
                  <a:schemeClr val="tx1"/>
                </a:solidFill>
              </a:rPr>
              <a:t> 1917 (</a:t>
            </a:r>
            <a:r>
              <a:rPr lang="nb-NO" dirty="0" err="1">
                <a:solidFill>
                  <a:schemeClr val="tx1"/>
                </a:solidFill>
              </a:rPr>
              <a:t>Fountain</a:t>
            </a:r>
            <a:r>
              <a:rPr lang="nb-NO">
                <a:solidFill>
                  <a:schemeClr val="tx1"/>
                </a:solidFill>
              </a:rPr>
              <a:t>) (midtre</a:t>
            </a:r>
            <a:r>
              <a:rPr lang="nb-NO" baseline="0">
                <a:solidFill>
                  <a:schemeClr val="tx1"/>
                </a:solidFill>
              </a:rPr>
              <a:t> </a:t>
            </a:r>
            <a:r>
              <a:rPr lang="nb-NO" baseline="0" dirty="0">
                <a:solidFill>
                  <a:schemeClr val="tx1"/>
                </a:solidFill>
              </a:rPr>
              <a:t>bilde)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7508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8097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Vise emnesida.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7363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Menti</a:t>
            </a:r>
            <a:r>
              <a:rPr lang="nb-NO" dirty="0"/>
              <a:t>: Hvor mye har du programmert før? Har du tatt forkurset?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63874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1. Introduksjon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2317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23.08.2021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23.08.2021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23.08.2021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23.08.2021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23.08.2021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23.08.2021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23.08.2021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23.08.2021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23.08.2021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23.08.2021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23.08.2021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0.e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11.png"/><Relationship Id="rId12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11" Type="http://schemas.openxmlformats.org/officeDocument/2006/relationships/image" Target="../media/image15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4.png"/><Relationship Id="rId4" Type="http://schemas.openxmlformats.org/officeDocument/2006/relationships/image" Target="../media/image8.emf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NQhjAtCKghE?feature=oembed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Programmering for kjemikere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Hva, hvordan, hvorfor?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E8BD12-25AB-48BB-9CD1-3C4604D09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82065"/>
            <a:ext cx="3497949" cy="326424"/>
          </a:xfrm>
        </p:spPr>
        <p:txBody>
          <a:bodyPr>
            <a:normAutofit/>
          </a:bodyPr>
          <a:lstStyle/>
          <a:p>
            <a:r>
              <a:rPr lang="nb-NO" dirty="0"/>
              <a:t>Andreas Haraldsrud</a:t>
            </a:r>
          </a:p>
          <a:p>
            <a:r>
              <a:rPr lang="nb-NO" dirty="0"/>
              <a:t>Kjemisk institutt, UiO</a:t>
            </a:r>
          </a:p>
        </p:txBody>
      </p:sp>
    </p:spTree>
    <p:extLst>
      <p:ext uri="{BB962C8B-B14F-4D97-AF65-F5344CB8AC3E}">
        <p14:creationId xmlns:p14="http://schemas.microsoft.com/office/powerpoint/2010/main" val="130419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17E5ED-5A5D-4AFB-8103-D4FED99D5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Programmering i kjemi</a:t>
            </a:r>
          </a:p>
        </p:txBody>
      </p:sp>
    </p:spTree>
    <p:extLst>
      <p:ext uri="{BB962C8B-B14F-4D97-AF65-F5344CB8AC3E}">
        <p14:creationId xmlns:p14="http://schemas.microsoft.com/office/powerpoint/2010/main" val="909053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E9FAE65-00DB-4A76-B485-15E42375A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26" y="0"/>
            <a:ext cx="7689670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27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02B2A8-796D-4EED-A4DE-D60162372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Kjemi er et eksperimentelt fag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F3D4453C-3514-45F5-91FC-5F1F50AB0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BE0405CF-19AD-4A85-8155-8131A8890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337" y="881149"/>
            <a:ext cx="6477325" cy="424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473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39D646-DD4C-4C2F-B27E-110ABDDA3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Simuleringer ER eksperimenter!</a:t>
            </a:r>
          </a:p>
        </p:txBody>
      </p:sp>
      <p:pic>
        <p:nvPicPr>
          <p:cNvPr id="4" name="movimento_generale">
            <a:hlinkClick r:id="" action="ppaction://media"/>
            <a:extLst>
              <a:ext uri="{FF2B5EF4-FFF2-40B4-BE49-F238E27FC236}">
                <a16:creationId xmlns:a16="http://schemas.microsoft.com/office/drawing/2014/main" id="{B0809D1D-6876-4B7D-820A-BF9A60A7869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64455" y="866664"/>
            <a:ext cx="5215089" cy="3725339"/>
          </a:xfrm>
        </p:spPr>
      </p:pic>
    </p:spTree>
    <p:extLst>
      <p:ext uri="{BB962C8B-B14F-4D97-AF65-F5344CB8AC3E}">
        <p14:creationId xmlns:p14="http://schemas.microsoft.com/office/powerpoint/2010/main" val="394550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AADEF0-AEA0-4875-8EB8-DA3AD17E8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F1D124-F4DF-43DA-AB4C-12180A115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 descr="Et bilde som inneholder tekst, paraply&#10;&#10;Automatisk generert beskrivelse">
            <a:extLst>
              <a:ext uri="{FF2B5EF4-FFF2-40B4-BE49-F238E27FC236}">
                <a16:creationId xmlns:a16="http://schemas.microsoft.com/office/drawing/2014/main" id="{BA1904DA-9FF1-41B7-9333-01F4FF3D8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456" y="0"/>
            <a:ext cx="5145088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351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7776E8-58EA-4BAF-9679-5F3D75194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Datamaskinen åpner for nye muligheter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D615833-3D42-46FA-B3A3-7908834C8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Utforske, prøve og feile.</a:t>
            </a:r>
          </a:p>
          <a:p>
            <a:r>
              <a:rPr lang="nb-NO" sz="2000" dirty="0"/>
              <a:t>Det er lett å være kreativ med programmering!</a:t>
            </a:r>
          </a:p>
          <a:p>
            <a:r>
              <a:rPr lang="nb-NO" sz="2000" dirty="0"/>
              <a:t>Simuleringer har svært god </a:t>
            </a:r>
            <a:r>
              <a:rPr lang="nb-NO" sz="2000" i="1" dirty="0"/>
              <a:t>atomøkonomi</a:t>
            </a:r>
            <a:r>
              <a:rPr lang="nb-NO" sz="2000" dirty="0"/>
              <a:t>!</a:t>
            </a:r>
          </a:p>
          <a:p>
            <a:r>
              <a:rPr lang="nb-NO" sz="2000" dirty="0"/>
              <a:t>Håndtering av store mengder data. Visualiseringer, statistikk.</a:t>
            </a:r>
          </a:p>
          <a:p>
            <a:r>
              <a:rPr lang="nb-NO" sz="2000" dirty="0"/>
              <a:t>Gjøre ting som er umulig med klassisk matematikk </a:t>
            </a:r>
            <a:br>
              <a:rPr lang="nb-NO" sz="2000" dirty="0"/>
            </a:br>
            <a:r>
              <a:rPr lang="nb-NO" sz="2000" dirty="0">
                <a:sym typeface="Wingdings" panose="05000000000000000000" pitchFamily="2" charset="2"/>
              </a:rPr>
              <a:t> Ny innsikt i kjemi.</a:t>
            </a:r>
            <a:br>
              <a:rPr lang="nb-NO" sz="2000" dirty="0">
                <a:sym typeface="Wingdings" panose="05000000000000000000" pitchFamily="2" charset="2"/>
              </a:rPr>
            </a:br>
            <a:r>
              <a:rPr lang="nb-NO" sz="2000" dirty="0">
                <a:sym typeface="Wingdings" panose="05000000000000000000" pitchFamily="2" charset="2"/>
              </a:rPr>
              <a:t> Realistiske problemstillinger (bedre modeller).</a:t>
            </a:r>
          </a:p>
        </p:txBody>
      </p:sp>
    </p:spTree>
    <p:extLst>
      <p:ext uri="{BB962C8B-B14F-4D97-AF65-F5344CB8AC3E}">
        <p14:creationId xmlns:p14="http://schemas.microsoft.com/office/powerpoint/2010/main" val="3588451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Hva kan vi bruke programmering og databeregninger til i kjemi?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051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836C6F-19CF-440E-BDB4-36CC70B13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en modell?</a:t>
            </a:r>
          </a:p>
        </p:txBody>
      </p:sp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E2952C75-80DE-434B-86FE-58AD57CB8A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739105"/>
              </p:ext>
            </p:extLst>
          </p:nvPr>
        </p:nvGraphicFramePr>
        <p:xfrm>
          <a:off x="394479" y="1397331"/>
          <a:ext cx="948978" cy="1083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6" name="CS ChemDraw Drawing" r:id="rId3" imgW="715923" imgH="818061" progId="ChemDraw.Document.6.0">
                  <p:embed/>
                </p:oleObj>
              </mc:Choice>
              <mc:Fallback>
                <p:oleObj name="CS ChemDraw Drawing" r:id="rId3" imgW="715923" imgH="818061" progId="ChemDraw.Document.6.0">
                  <p:embed/>
                  <p:pic>
                    <p:nvPicPr>
                      <p:cNvPr id="6" name="Objekt 5">
                        <a:extLst>
                          <a:ext uri="{FF2B5EF4-FFF2-40B4-BE49-F238E27FC236}">
                            <a16:creationId xmlns:a16="http://schemas.microsoft.com/office/drawing/2014/main" id="{E2952C75-80DE-434B-86FE-58AD57CB8A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4479" y="1397331"/>
                        <a:ext cx="948978" cy="10836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>
            <a:extLst>
              <a:ext uri="{FF2B5EF4-FFF2-40B4-BE49-F238E27FC236}">
                <a16:creationId xmlns:a16="http://schemas.microsoft.com/office/drawing/2014/main" id="{E593142A-2CE9-466A-9B77-3FC9E39C0D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9771122"/>
              </p:ext>
            </p:extLst>
          </p:nvPr>
        </p:nvGraphicFramePr>
        <p:xfrm>
          <a:off x="606586" y="2860589"/>
          <a:ext cx="1452563" cy="167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7" name="CS ChemDraw Drawing" r:id="rId5" imgW="1453254" imgH="1672862" progId="ChemDraw.Document.6.0">
                  <p:embed/>
                </p:oleObj>
              </mc:Choice>
              <mc:Fallback>
                <p:oleObj name="CS ChemDraw Drawing" r:id="rId5" imgW="1453254" imgH="1672862" progId="ChemDraw.Document.6.0">
                  <p:embed/>
                  <p:pic>
                    <p:nvPicPr>
                      <p:cNvPr id="7" name="Objekt 6">
                        <a:extLst>
                          <a:ext uri="{FF2B5EF4-FFF2-40B4-BE49-F238E27FC236}">
                            <a16:creationId xmlns:a16="http://schemas.microsoft.com/office/drawing/2014/main" id="{E593142A-2CE9-466A-9B77-3FC9E39C0D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6586" y="2860589"/>
                        <a:ext cx="1452563" cy="167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Bilde 7">
            <a:extLst>
              <a:ext uri="{FF2B5EF4-FFF2-40B4-BE49-F238E27FC236}">
                <a16:creationId xmlns:a16="http://schemas.microsoft.com/office/drawing/2014/main" id="{E0691EAE-7800-4A19-92E9-B33F542FA8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9149" y="1027695"/>
            <a:ext cx="2066088" cy="1759749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9ED685A-4E78-43B9-8214-5FEAD28D22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3776" y="2868185"/>
            <a:ext cx="1567399" cy="1658031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86A4990E-B9FC-45D7-B3F7-4572D02F9E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8473" y="2787444"/>
            <a:ext cx="1910286" cy="1850883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7325AE6A-11E3-4EA3-A891-E0B49D7E1E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08473" y="1027695"/>
            <a:ext cx="1690913" cy="1673226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F37968A2-4864-4E95-A143-FD81D675BA1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8759" y="1003901"/>
            <a:ext cx="2316153" cy="1783543"/>
          </a:xfrm>
          <a:prstGeom prst="rect">
            <a:avLst/>
          </a:prstGeom>
        </p:spPr>
      </p:pic>
      <p:graphicFrame>
        <p:nvGraphicFramePr>
          <p:cNvPr id="15" name="Objekt 14">
            <a:extLst>
              <a:ext uri="{FF2B5EF4-FFF2-40B4-BE49-F238E27FC236}">
                <a16:creationId xmlns:a16="http://schemas.microsoft.com/office/drawing/2014/main" id="{53B5195D-2C9F-4093-A13C-5A18DB4C7E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500704"/>
              </p:ext>
            </p:extLst>
          </p:nvPr>
        </p:nvGraphicFramePr>
        <p:xfrm>
          <a:off x="6544206" y="2719200"/>
          <a:ext cx="1665259" cy="1987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8" name="CS ChemDraw Drawing" r:id="rId12" imgW="869750" imgH="1037579" progId="ChemDraw.Document.6.0">
                  <p:embed/>
                </p:oleObj>
              </mc:Choice>
              <mc:Fallback>
                <p:oleObj name="CS ChemDraw Drawing" r:id="rId12" imgW="869750" imgH="1037579" progId="ChemDraw.Document.6.0">
                  <p:embed/>
                  <p:pic>
                    <p:nvPicPr>
                      <p:cNvPr id="15" name="Objekt 14">
                        <a:extLst>
                          <a:ext uri="{FF2B5EF4-FFF2-40B4-BE49-F238E27FC236}">
                            <a16:creationId xmlns:a16="http://schemas.microsoft.com/office/drawing/2014/main" id="{53B5195D-2C9F-4093-A13C-5A18DB4C7E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544206" y="2719200"/>
                        <a:ext cx="1665259" cy="19873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9796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DE25D2-9CC6-490E-9AE4-DE4401C07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Hvilken modell skal vi bruke?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3BF5950-2A7F-4A70-BC0E-0D3A666862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4023" t="47451" r="9183" b="8784"/>
          <a:stretch/>
        </p:blipFill>
        <p:spPr>
          <a:xfrm>
            <a:off x="5398169" y="1444341"/>
            <a:ext cx="2526632" cy="2256406"/>
          </a:xfr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B1347742-F012-4355-BCF7-CFCC8698E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0" y="1370183"/>
            <a:ext cx="4515480" cy="293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07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88481F-CF49-465C-BEE0-FD95522D2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Modellkompleksiteten må tilpasses det vi skal studere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8283AF5D-141D-4706-A8FD-376479616B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8132" y="1196658"/>
            <a:ext cx="1785429" cy="1251195"/>
          </a:xfrm>
        </p:spPr>
      </p:pic>
      <p:pic>
        <p:nvPicPr>
          <p:cNvPr id="7" name="Bilde 6" descr="Et bilde som inneholder sitter, kake, bord, fargerik&#10;&#10;Automatisk generert beskrivelse">
            <a:extLst>
              <a:ext uri="{FF2B5EF4-FFF2-40B4-BE49-F238E27FC236}">
                <a16:creationId xmlns:a16="http://schemas.microsoft.com/office/drawing/2014/main" id="{91D70922-2213-4495-AA04-34F992C5A6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1456" y="1078730"/>
            <a:ext cx="2083487" cy="171193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F195E9BE-CD8C-43FE-9D08-7B4E39EDBF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132" y="3145120"/>
            <a:ext cx="2083487" cy="1711932"/>
          </a:xfrm>
          <a:prstGeom prst="rect">
            <a:avLst/>
          </a:prstGeom>
        </p:spPr>
      </p:pic>
      <p:pic>
        <p:nvPicPr>
          <p:cNvPr id="11" name="Bilde 10" descr="Et bilde som inneholder fuglehus, bygning, doughnut, blomst&#10;&#10;Automatisk generert beskrivelse">
            <a:extLst>
              <a:ext uri="{FF2B5EF4-FFF2-40B4-BE49-F238E27FC236}">
                <a16:creationId xmlns:a16="http://schemas.microsoft.com/office/drawing/2014/main" id="{83768B91-F131-4F39-B636-CC0786997A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1896" y="3221312"/>
            <a:ext cx="2031052" cy="1537363"/>
          </a:xfrm>
          <a:prstGeom prst="rect">
            <a:avLst/>
          </a:prstGeom>
        </p:spPr>
      </p:pic>
      <p:pic>
        <p:nvPicPr>
          <p:cNvPr id="13" name="Bilde 12" descr="Et bilde som inneholder tegning, mat&#10;&#10;Automatisk generert beskrivelse">
            <a:extLst>
              <a:ext uri="{FF2B5EF4-FFF2-40B4-BE49-F238E27FC236}">
                <a16:creationId xmlns:a16="http://schemas.microsoft.com/office/drawing/2014/main" id="{733F05EC-934E-4F77-A30F-CC29F1E75D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7840" y="685501"/>
            <a:ext cx="2400935" cy="2069227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CD0D7771-C7B5-4775-AF7E-BA7BEE054D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7840" y="3144707"/>
            <a:ext cx="2369127" cy="161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84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BEC37D-C307-4E52-8ED2-417F6B108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grignard">
            <a:hlinkClick r:id="" action="ppaction://media"/>
            <a:extLst>
              <a:ext uri="{FF2B5EF4-FFF2-40B4-BE49-F238E27FC236}">
                <a16:creationId xmlns:a16="http://schemas.microsoft.com/office/drawing/2014/main" id="{E1DB775A-193E-44F3-BFB3-540D2258CA4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96653" y="182479"/>
            <a:ext cx="4550694" cy="45506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0638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9FFD7E-35E8-4D38-B2AC-5958C2BB7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B67D04D4-D677-4A29-A6E7-BE32170062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30886" y="1226677"/>
            <a:ext cx="3060700" cy="3060700"/>
          </a:xfr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D813E19E-F63F-4CC0-8AEC-171CCFE8CD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75788"/>
            <a:ext cx="4191585" cy="216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431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CDBFEE-C994-4ACA-BCF9-030CB642A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Supercomputere og datakraft (1960 vs. 2021)</a:t>
            </a: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22AC4C81-37F6-432E-A586-230AC9135745}"/>
              </a:ext>
            </a:extLst>
          </p:cNvPr>
          <p:cNvSpPr txBox="1">
            <a:spLocks/>
          </p:cNvSpPr>
          <p:nvPr/>
        </p:nvSpPr>
        <p:spPr>
          <a:xfrm>
            <a:off x="5243946" y="3936352"/>
            <a:ext cx="2824473" cy="81070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 dirty="0" err="1"/>
              <a:t>Fugaku</a:t>
            </a:r>
            <a:endParaRPr lang="nb-NO" sz="1600" dirty="0"/>
          </a:p>
          <a:p>
            <a:pPr algn="ctr"/>
            <a:r>
              <a:rPr lang="nb-NO" sz="1600" dirty="0"/>
              <a:t>Nesten 10</a:t>
            </a:r>
            <a:r>
              <a:rPr lang="nb-NO" sz="1600" baseline="30000" dirty="0"/>
              <a:t>18</a:t>
            </a:r>
            <a:r>
              <a:rPr lang="nb-NO" sz="1600" dirty="0"/>
              <a:t> beregninger per sekund!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44630F3D-76A9-4310-B22F-4694C46B4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62" y="1699932"/>
            <a:ext cx="3406569" cy="2236420"/>
          </a:xfrm>
          <a:prstGeom prst="rect">
            <a:avLst/>
          </a:prstGeom>
        </p:spPr>
      </p:pic>
      <p:sp>
        <p:nvSpPr>
          <p:cNvPr id="11" name="Tittel 1">
            <a:extLst>
              <a:ext uri="{FF2B5EF4-FFF2-40B4-BE49-F238E27FC236}">
                <a16:creationId xmlns:a16="http://schemas.microsoft.com/office/drawing/2014/main" id="{515044DE-4A3C-48E6-B2DB-9BB781056B3D}"/>
              </a:ext>
            </a:extLst>
          </p:cNvPr>
          <p:cNvSpPr txBox="1">
            <a:spLocks/>
          </p:cNvSpPr>
          <p:nvPr/>
        </p:nvSpPr>
        <p:spPr>
          <a:xfrm>
            <a:off x="1080655" y="3936352"/>
            <a:ext cx="3034784" cy="810704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nb-NO" sz="2700" dirty="0"/>
          </a:p>
          <a:p>
            <a:pPr algn="ctr"/>
            <a:r>
              <a:rPr lang="nb-NO" sz="2700" dirty="0"/>
              <a:t>IBM7090</a:t>
            </a:r>
          </a:p>
          <a:p>
            <a:pPr algn="ctr"/>
            <a:r>
              <a:rPr lang="nb-NO" sz="2700" dirty="0"/>
              <a:t>100 000 (10</a:t>
            </a:r>
            <a:r>
              <a:rPr lang="nb-NO" sz="2700" baseline="30000" dirty="0"/>
              <a:t>4</a:t>
            </a:r>
            <a:r>
              <a:rPr lang="nb-NO" sz="2700" dirty="0"/>
              <a:t>) beregninger per sekund</a:t>
            </a:r>
          </a:p>
          <a:p>
            <a:pPr algn="ctr"/>
            <a:endParaRPr lang="nb-NO" sz="2700" dirty="0"/>
          </a:p>
        </p:txBody>
      </p:sp>
      <p:pic>
        <p:nvPicPr>
          <p:cNvPr id="12" name="Plassholder for innhold 11" descr="Et bilde som inneholder tekst, datamaskin, elektronikk&#10;&#10;Automatisk generert beskrivelse">
            <a:extLst>
              <a:ext uri="{FF2B5EF4-FFF2-40B4-BE49-F238E27FC236}">
                <a16:creationId xmlns:a16="http://schemas.microsoft.com/office/drawing/2014/main" id="{F301C160-B796-478C-9F00-EB5D348DBD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600106" y="1699930"/>
            <a:ext cx="4259846" cy="2236419"/>
          </a:xfrm>
        </p:spPr>
      </p:pic>
    </p:spTree>
    <p:extLst>
      <p:ext uri="{BB962C8B-B14F-4D97-AF65-F5344CB8AC3E}">
        <p14:creationId xmlns:p14="http://schemas.microsoft.com/office/powerpoint/2010/main" val="2929621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574D88-92C4-4920-8D35-DF4F4EEF4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IBM 7090 (1960)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92235024-553D-4FA3-AAC3-06343132F6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6527" y="648081"/>
            <a:ext cx="5921792" cy="4500563"/>
          </a:xfr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2BB5BC69-2E48-48E5-9F8A-2FA31D3BE0F8}"/>
              </a:ext>
            </a:extLst>
          </p:cNvPr>
          <p:cNvSpPr txBox="1"/>
          <p:nvPr/>
        </p:nvSpPr>
        <p:spPr>
          <a:xfrm>
            <a:off x="1780674" y="4348226"/>
            <a:ext cx="5717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chemeClr val="bg1"/>
                </a:solidFill>
              </a:rPr>
              <a:t>100 000 (10</a:t>
            </a:r>
            <a:r>
              <a:rPr lang="nb-NO" sz="2400" b="1" baseline="30000" dirty="0">
                <a:solidFill>
                  <a:schemeClr val="bg1"/>
                </a:solidFill>
              </a:rPr>
              <a:t>4</a:t>
            </a:r>
            <a:r>
              <a:rPr lang="nb-NO" sz="2400" b="1" dirty="0">
                <a:solidFill>
                  <a:schemeClr val="bg1"/>
                </a:solidFill>
              </a:rPr>
              <a:t>) beregninger per sekund</a:t>
            </a:r>
          </a:p>
        </p:txBody>
      </p:sp>
    </p:spTree>
    <p:extLst>
      <p:ext uri="{BB962C8B-B14F-4D97-AF65-F5344CB8AC3E}">
        <p14:creationId xmlns:p14="http://schemas.microsoft.com/office/powerpoint/2010/main" val="2214910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F3DBC0-BA3A-40D6-BDAA-89E491367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Playstation 5 (2020)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9885CD3-CE13-49A3-80C1-37F0B021FB30}"/>
              </a:ext>
            </a:extLst>
          </p:cNvPr>
          <p:cNvSpPr txBox="1"/>
          <p:nvPr/>
        </p:nvSpPr>
        <p:spPr>
          <a:xfrm>
            <a:off x="819576" y="4371324"/>
            <a:ext cx="7844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Nesten 2,5 milliarder (</a:t>
            </a:r>
            <a:r>
              <a:rPr lang="nb-NO" sz="2400" dirty="0"/>
              <a:t>10</a:t>
            </a:r>
            <a:r>
              <a:rPr lang="nb-NO" sz="2400" baseline="30000" dirty="0"/>
              <a:t>9</a:t>
            </a:r>
            <a:r>
              <a:rPr lang="nb-NO" sz="2400" b="1" dirty="0"/>
              <a:t>) beregninger per sekund…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3B39E9E-7950-4DA6-AF7D-740025299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820" y="1457884"/>
            <a:ext cx="7920990" cy="3060383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4873DD5F-B92F-4056-9DB2-CBAE2CFAD4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53" r="3792"/>
          <a:stretch/>
        </p:blipFill>
        <p:spPr>
          <a:xfrm>
            <a:off x="2923845" y="873217"/>
            <a:ext cx="3227156" cy="349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162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9C0A10-B032-4DDA-B5D4-02EF88F9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Programmering som et verktøy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17A5C9-2C9B-43C5-820A-61A71723C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nb-NO" dirty="0">
                <a:sym typeface="Wingdings" panose="05000000000000000000" pitchFamily="2" charset="2"/>
              </a:rPr>
              <a:t>Big data og maskinlæring.</a:t>
            </a:r>
          </a:p>
          <a:p>
            <a:pPr marL="285750" indent="-285750"/>
            <a:r>
              <a:rPr lang="nb-NO" dirty="0">
                <a:sym typeface="Wingdings" panose="05000000000000000000" pitchFamily="2" charset="2"/>
              </a:rPr>
              <a:t>Grafiske framstillinger.</a:t>
            </a:r>
          </a:p>
          <a:p>
            <a:pPr marL="285750" indent="-285750"/>
            <a:r>
              <a:rPr lang="nb-NO" dirty="0">
                <a:sym typeface="Wingdings" panose="05000000000000000000" pitchFamily="2" charset="2"/>
              </a:rPr>
              <a:t>Statistisk analyse.</a:t>
            </a:r>
          </a:p>
          <a:p>
            <a:pPr marL="285750" indent="-285750"/>
            <a:r>
              <a:rPr lang="nb-NO" dirty="0">
                <a:sym typeface="Wingdings" panose="05000000000000000000" pitchFamily="2" charset="2"/>
              </a:rPr>
              <a:t>Visualisering og </a:t>
            </a:r>
            <a:br>
              <a:rPr lang="nb-NO" dirty="0">
                <a:sym typeface="Wingdings" panose="05000000000000000000" pitchFamily="2" charset="2"/>
              </a:rPr>
            </a:br>
            <a:r>
              <a:rPr lang="nb-NO" dirty="0">
                <a:sym typeface="Wingdings" panose="05000000000000000000" pitchFamily="2" charset="2"/>
              </a:rPr>
              <a:t>presentering.</a:t>
            </a:r>
          </a:p>
          <a:p>
            <a:pPr marL="285750" indent="-285750"/>
            <a:endParaRPr lang="nb-NO" dirty="0">
              <a:sym typeface="Wingdings" panose="05000000000000000000" pitchFamily="2" charset="2"/>
            </a:endParaRPr>
          </a:p>
          <a:p>
            <a:endParaRPr lang="nb-NO" dirty="0">
              <a:sym typeface="Wingdings" panose="05000000000000000000" pitchFamily="2" charset="2"/>
            </a:endParaRPr>
          </a:p>
          <a:p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824" y="1440181"/>
            <a:ext cx="6019833" cy="331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21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EC959E-975A-493A-9D73-DB3459E63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Programmering for å utforske og forstå</a:t>
            </a:r>
          </a:p>
        </p:txBody>
      </p:sp>
      <p:pic>
        <p:nvPicPr>
          <p:cNvPr id="7" name="Media på Internett 6" title="Molecular dynamics simulation of ice crystal melting">
            <a:hlinkClick r:id="" action="ppaction://media"/>
            <a:extLst>
              <a:ext uri="{FF2B5EF4-FFF2-40B4-BE49-F238E27FC236}">
                <a16:creationId xmlns:a16="http://schemas.microsoft.com/office/drawing/2014/main" id="{339D7089-A708-45E3-AD8B-5ACADF743F4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50674" y="930442"/>
            <a:ext cx="5442652" cy="407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5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Kreativitet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563" y="1439863"/>
            <a:ext cx="2271316" cy="30607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36" y="1439863"/>
            <a:ext cx="2407428" cy="3060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978" y="1439863"/>
            <a:ext cx="4103105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476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Hva skal dere lære?</a:t>
            </a:r>
          </a:p>
        </p:txBody>
      </p:sp>
    </p:spTree>
    <p:extLst>
      <p:ext uri="{BB962C8B-B14F-4D97-AF65-F5344CB8AC3E}">
        <p14:creationId xmlns:p14="http://schemas.microsoft.com/office/powerpoint/2010/main" val="1243930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127" y="1440181"/>
            <a:ext cx="3542045" cy="269776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" y="1440181"/>
            <a:ext cx="3752174" cy="2697766"/>
          </a:xfrm>
          <a:prstGeom prst="rect">
            <a:avLst/>
          </a:prstGeom>
        </p:spPr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id="{747A3C8A-1E73-43AE-8342-B9BC27424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1. Visualisere og behandle kjemiske data</a:t>
            </a:r>
          </a:p>
        </p:txBody>
      </p:sp>
    </p:spTree>
    <p:extLst>
      <p:ext uri="{BB962C8B-B14F-4D97-AF65-F5344CB8AC3E}">
        <p14:creationId xmlns:p14="http://schemas.microsoft.com/office/powerpoint/2010/main" val="2951895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 Forstå og anvende numerisk matematikk i kjemi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Løse sammensatte problemer i kjemi.</a:t>
            </a:r>
          </a:p>
          <a:p>
            <a:r>
              <a:rPr lang="nb-NO" sz="1800" dirty="0"/>
              <a:t>Forstå matematiske metoder og konsepter bedre.</a:t>
            </a:r>
          </a:p>
          <a:p>
            <a:r>
              <a:rPr lang="nb-NO" sz="1800" dirty="0"/>
              <a:t>Numerisk derivasjon og integrasjon, differensiallikninger.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17EB7A5-CEB1-43A4-BF5F-AD636CE5C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424" y="2647893"/>
            <a:ext cx="3370286" cy="220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073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3. Simulere kjemiske prosesser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Reaksjonsforløp: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" y="1967570"/>
            <a:ext cx="3770811" cy="2674198"/>
          </a:xfrm>
          <a:prstGeom prst="rect">
            <a:avLst/>
          </a:prstGeom>
        </p:spPr>
      </p:pic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CC80A568-3477-495B-ABD1-E4E3153410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0474515"/>
              </p:ext>
            </p:extLst>
          </p:nvPr>
        </p:nvGraphicFramePr>
        <p:xfrm>
          <a:off x="4900864" y="2277920"/>
          <a:ext cx="3521242" cy="1528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8" name="CS ChemDraw Drawing" r:id="rId5" imgW="2834334" imgH="1231072" progId="ChemDraw.Document.6.0">
                  <p:embed/>
                </p:oleObj>
              </mc:Choice>
              <mc:Fallback>
                <p:oleObj name="CS ChemDraw Drawing" r:id="rId5" imgW="2834334" imgH="1231072" progId="ChemDraw.Document.6.0">
                  <p:embed/>
                  <p:pic>
                    <p:nvPicPr>
                      <p:cNvPr id="6" name="Objekt 5">
                        <a:extLst>
                          <a:ext uri="{FF2B5EF4-FFF2-40B4-BE49-F238E27FC236}">
                            <a16:creationId xmlns:a16="http://schemas.microsoft.com/office/drawing/2014/main" id="{CC80A568-3477-495B-ABD1-E4E3153410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00864" y="2277920"/>
                        <a:ext cx="3521242" cy="15288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7147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84C9CA-626B-4D63-9303-E2DAE9898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Struktur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88CF1E6-BF2C-49F3-8061-1247D5385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Følger IN1900 fram til midtveiseksamen. Generell programmering.</a:t>
            </a:r>
          </a:p>
          <a:p>
            <a:pPr lvl="1"/>
            <a:r>
              <a:rPr lang="nb-NO" dirty="0"/>
              <a:t>Før midtveiseksamen: Følg med på emnesida til IN1900.</a:t>
            </a:r>
          </a:p>
          <a:p>
            <a:pPr lvl="1"/>
            <a:r>
              <a:rPr lang="nb-NO" dirty="0"/>
              <a:t>Etter midtveiseksamen: Følg med på emnesida til IN-KJM1900.</a:t>
            </a:r>
          </a:p>
          <a:p>
            <a:r>
              <a:rPr lang="nb-NO" dirty="0"/>
              <a:t>Undervisning:</a:t>
            </a:r>
          </a:p>
          <a:p>
            <a:pPr lvl="1"/>
            <a:r>
              <a:rPr lang="nb-NO" dirty="0"/>
              <a:t>Forelesninger 4 t i uka: Liveprogrammering, konseptuelle oppgaver. Diskusjon og refleksjon. Aktivitet styrker læring!</a:t>
            </a:r>
          </a:p>
          <a:p>
            <a:pPr lvl="1"/>
            <a:r>
              <a:rPr lang="nb-NO" dirty="0"/>
              <a:t>Gruppetimer 2 t i uka: Oppgaveløsning og hjelp til </a:t>
            </a:r>
            <a:r>
              <a:rPr lang="nb-NO" dirty="0" err="1"/>
              <a:t>obliger</a:t>
            </a:r>
            <a:r>
              <a:rPr lang="nb-NO" dirty="0"/>
              <a:t>.</a:t>
            </a:r>
          </a:p>
          <a:p>
            <a:r>
              <a:rPr lang="nb-NO" dirty="0"/>
              <a:t>Eksamen:</a:t>
            </a:r>
          </a:p>
          <a:p>
            <a:pPr marL="474300" lvl="1" indent="-285750"/>
            <a:r>
              <a:rPr lang="nb-NO" dirty="0"/>
              <a:t>Midtveiseksamen </a:t>
            </a:r>
            <a:r>
              <a:rPr lang="nb-NO" dirty="0" smtClean="0"/>
              <a:t>13. </a:t>
            </a:r>
            <a:r>
              <a:rPr lang="nb-NO" dirty="0"/>
              <a:t>oktober – teller 25% av karakteren. </a:t>
            </a:r>
            <a:r>
              <a:rPr lang="nb-NO" dirty="0" err="1"/>
              <a:t>Flervalgseksamen</a:t>
            </a:r>
            <a:r>
              <a:rPr lang="nb-NO" dirty="0"/>
              <a:t>.</a:t>
            </a:r>
          </a:p>
          <a:p>
            <a:pPr marL="474300" lvl="1" indent="-285750"/>
            <a:r>
              <a:rPr lang="nb-NO" dirty="0"/>
              <a:t>Avsluttende </a:t>
            </a:r>
            <a:r>
              <a:rPr lang="nb-NO" dirty="0" smtClean="0"/>
              <a:t>hjemmeeksamen 16. </a:t>
            </a:r>
            <a:r>
              <a:rPr lang="nb-NO" dirty="0"/>
              <a:t>desember – teller 75 % av karakteren. Tester mer problemløsning og forståelse av konsepter.</a:t>
            </a:r>
          </a:p>
          <a:p>
            <a:r>
              <a:rPr lang="nb-NO" dirty="0"/>
              <a:t>Læringsmål er viktige!</a:t>
            </a:r>
          </a:p>
        </p:txBody>
      </p:sp>
    </p:spTree>
    <p:extLst>
      <p:ext uri="{BB962C8B-B14F-4D97-AF65-F5344CB8AC3E}">
        <p14:creationId xmlns:p14="http://schemas.microsoft.com/office/powerpoint/2010/main" val="3061953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B9DE68-6D91-4AA4-B9EC-1944B5E2F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340E85-9E5C-4C7D-94DF-3724F2731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/>
            <a:r>
              <a:rPr lang="nb-NO" dirty="0"/>
              <a:t>Ukentlige innleveringsoppgaver:</a:t>
            </a:r>
          </a:p>
          <a:p>
            <a:pPr marL="474300" lvl="1" indent="-285750"/>
            <a:r>
              <a:rPr lang="nb-NO" dirty="0" smtClean="0"/>
              <a:t>6 obligatoriske oppgaver før midtveiseksamen (se nettsida til IN1900 for mer informasjon)</a:t>
            </a:r>
            <a:endParaRPr lang="nb-NO" dirty="0"/>
          </a:p>
          <a:p>
            <a:pPr marL="474300" lvl="1" indent="-285750"/>
            <a:r>
              <a:rPr lang="nb-NO" dirty="0"/>
              <a:t>Ca. 2/3 av oppgavene må være bestått før midtveiseksamen (20 poeng av maks 30)</a:t>
            </a:r>
          </a:p>
          <a:p>
            <a:pPr marL="474300" lvl="1" indent="-285750"/>
            <a:r>
              <a:rPr lang="nb-NO" dirty="0"/>
              <a:t>Tre større </a:t>
            </a:r>
            <a:r>
              <a:rPr lang="nb-NO" dirty="0" err="1"/>
              <a:t>obliger</a:t>
            </a:r>
            <a:r>
              <a:rPr lang="nb-NO" dirty="0"/>
              <a:t> i kjemidelen av emnet. Alle må være bestått for å gå opp til eksamen.</a:t>
            </a:r>
          </a:p>
          <a:p>
            <a:pPr marL="285750" indent="-285750"/>
            <a:r>
              <a:rPr lang="nb-NO" dirty="0"/>
              <a:t>Det er lurt å gjøre anbefalte oppgaver i tillegg til </a:t>
            </a:r>
            <a:r>
              <a:rPr lang="nb-NO" dirty="0" err="1"/>
              <a:t>obligoppgavene</a:t>
            </a:r>
            <a:r>
              <a:rPr lang="nb-NO" dirty="0"/>
              <a:t>, hvis du har tid. Programmering kan kun læres ved å gjøre!</a:t>
            </a:r>
          </a:p>
          <a:p>
            <a:pPr marL="285750" indent="-285750"/>
            <a:r>
              <a:rPr lang="nb-NO" dirty="0"/>
              <a:t>Kom </a:t>
            </a:r>
            <a:r>
              <a:rPr lang="nb-NO" dirty="0" smtClean="0"/>
              <a:t>i gang </a:t>
            </a:r>
            <a:r>
              <a:rPr lang="nb-NO" dirty="0"/>
              <a:t>tidlig – i programmering bygges stein på stein.</a:t>
            </a:r>
          </a:p>
        </p:txBody>
      </p:sp>
    </p:spTree>
    <p:extLst>
      <p:ext uri="{BB962C8B-B14F-4D97-AF65-F5344CB8AC3E}">
        <p14:creationId xmlns:p14="http://schemas.microsoft.com/office/powerpoint/2010/main" val="5155006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FF0C7E-977F-429E-8AB2-EFE694894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Undervisningsmateriell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56D26EEF-1D83-4266-AE77-26A033FB87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6072" y="1375695"/>
            <a:ext cx="3060700" cy="3060700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3F8EED3-977C-4B5B-991C-BCB427CFB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338" y="3176338"/>
            <a:ext cx="1302400" cy="1898524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639AA216-049B-436A-8EAD-BA9DF5987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7230" y="1375695"/>
            <a:ext cx="2255669" cy="321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5903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9E7435-E6BA-41EE-8D98-C9CDD54A9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jobbe med emnet?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1CABC7-7487-4BB8-A1C6-FB55658CE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Les først læringsmålene for uka/perioden.</a:t>
            </a:r>
          </a:p>
          <a:p>
            <a:r>
              <a:rPr lang="nb-NO" dirty="0"/>
              <a:t>Les ukas kapittel i læreboka. Gjør gjerne eksempler og oppgaver underveis.</a:t>
            </a:r>
          </a:p>
          <a:p>
            <a:r>
              <a:rPr lang="nb-NO" dirty="0"/>
              <a:t>Prøv på </a:t>
            </a:r>
            <a:r>
              <a:rPr lang="nb-NO" dirty="0" err="1"/>
              <a:t>obligoppgavene</a:t>
            </a:r>
            <a:r>
              <a:rPr lang="nb-NO" dirty="0"/>
              <a:t>. Bruk gruppetimene!</a:t>
            </a:r>
          </a:p>
          <a:p>
            <a:r>
              <a:rPr lang="nb-NO" dirty="0"/>
              <a:t>Evaluer om du har nådd læringsmålene.</a:t>
            </a:r>
          </a:p>
          <a:p>
            <a:r>
              <a:rPr lang="nb-NO" dirty="0"/>
              <a:t>Vær aktiv i forelesning og gruppetimer – ikke vær redde for å stille spørsmål.</a:t>
            </a:r>
          </a:p>
          <a:p>
            <a:endParaRPr lang="nb-NO" dirty="0"/>
          </a:p>
          <a:p>
            <a:r>
              <a:rPr lang="nb-NO" dirty="0"/>
              <a:t>I kjemidelen av emnet: Bruk nettsida aktivt.</a:t>
            </a:r>
          </a:p>
        </p:txBody>
      </p:sp>
    </p:spTree>
    <p:extLst>
      <p:ext uri="{BB962C8B-B14F-4D97-AF65-F5344CB8AC3E}">
        <p14:creationId xmlns:p14="http://schemas.microsoft.com/office/powerpoint/2010/main" val="2318220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C2953B77-A99C-4C52-A8B1-E6F543F5D5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56D0845-919A-40B4-9C9E-BF2A09AD55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Menti</a:t>
            </a:r>
            <a:endParaRPr lang="nb-NO" dirty="0"/>
          </a:p>
        </p:txBody>
      </p:sp>
      <p:sp>
        <p:nvSpPr>
          <p:cNvPr id="4" name="Undertittel 3">
            <a:extLst>
              <a:ext uri="{FF2B5EF4-FFF2-40B4-BE49-F238E27FC236}">
                <a16:creationId xmlns:a16="http://schemas.microsoft.com/office/drawing/2014/main" id="{33D74A06-6947-4DCE-BCA4-5B654BA9D1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menti.com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1B36AF0-CA82-402A-A5FD-64B7AF5685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0068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8F0755-AB4E-441A-BED9-D49EE56D57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La oss programmere litt!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E6A8996-3C69-430F-9119-F2306672EA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482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40f69827-cee9-4a73-847c-eb8e70e5d701" xsi:nil="true"/>
    <FolderType xmlns="40f69827-cee9-4a73-847c-eb8e70e5d701" xsi:nil="true"/>
    <TeamsChannelId xmlns="40f69827-cee9-4a73-847c-eb8e70e5d701" xsi:nil="true"/>
    <DefaultSectionNames xmlns="40f69827-cee9-4a73-847c-eb8e70e5d701" xsi:nil="true"/>
    <CultureName xmlns="40f69827-cee9-4a73-847c-eb8e70e5d701" xsi:nil="true"/>
    <Distribution_Groups xmlns="40f69827-cee9-4a73-847c-eb8e70e5d701" xsi:nil="true"/>
    <Owner xmlns="40f69827-cee9-4a73-847c-eb8e70e5d701">
      <UserInfo>
        <DisplayName/>
        <AccountId xsi:nil="true"/>
        <AccountType/>
      </UserInfo>
    </Owner>
    <Invited_Teachers xmlns="40f69827-cee9-4a73-847c-eb8e70e5d701" xsi:nil="true"/>
    <Templates xmlns="40f69827-cee9-4a73-847c-eb8e70e5d701" xsi:nil="true"/>
    <NotebookType xmlns="40f69827-cee9-4a73-847c-eb8e70e5d701" xsi:nil="true"/>
    <Teachers xmlns="40f69827-cee9-4a73-847c-eb8e70e5d701">
      <UserInfo>
        <DisplayName/>
        <AccountId xsi:nil="true"/>
        <AccountType/>
      </UserInfo>
    </Teachers>
    <Students xmlns="40f69827-cee9-4a73-847c-eb8e70e5d701">
      <UserInfo>
        <DisplayName/>
        <AccountId xsi:nil="true"/>
        <AccountType/>
      </UserInfo>
    </Students>
    <Student_Groups xmlns="40f69827-cee9-4a73-847c-eb8e70e5d701">
      <UserInfo>
        <DisplayName/>
        <AccountId xsi:nil="true"/>
        <AccountType/>
      </UserInfo>
    </Student_Groups>
    <AppVersion xmlns="40f69827-cee9-4a73-847c-eb8e70e5d701" xsi:nil="true"/>
    <Math_Settings xmlns="40f69827-cee9-4a73-847c-eb8e70e5d701" xsi:nil="true"/>
    <Self_Registration_Enabled xmlns="40f69827-cee9-4a73-847c-eb8e70e5d701" xsi:nil="true"/>
    <LMS_Mappings xmlns="40f69827-cee9-4a73-847c-eb8e70e5d701" xsi:nil="true"/>
    <Invited_Students xmlns="40f69827-cee9-4a73-847c-eb8e70e5d701" xsi:nil="true"/>
    <IsNotebookLocked xmlns="40f69827-cee9-4a73-847c-eb8e70e5d701" xsi:nil="true"/>
    <Is_Collaboration_Space_Locked xmlns="40f69827-cee9-4a73-847c-eb8e70e5d70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088374C96E1944A88C543CF134A7918" ma:contentTypeVersion="34" ma:contentTypeDescription="Opprett et nytt dokument." ma:contentTypeScope="" ma:versionID="d703338d7461d32a21085a2777568039">
  <xsd:schema xmlns:xsd="http://www.w3.org/2001/XMLSchema" xmlns:xs="http://www.w3.org/2001/XMLSchema" xmlns:p="http://schemas.microsoft.com/office/2006/metadata/properties" xmlns:ns3="139d4633-2493-4ec0-87f7-cfef83ef0f08" xmlns:ns4="40f69827-cee9-4a73-847c-eb8e70e5d701" targetNamespace="http://schemas.microsoft.com/office/2006/metadata/properties" ma:root="true" ma:fieldsID="6c040cd8f9fdc3320f55f88a7874fc7b" ns3:_="" ns4:_="">
    <xsd:import namespace="139d4633-2493-4ec0-87f7-cfef83ef0f08"/>
    <xsd:import namespace="40f69827-cee9-4a73-847c-eb8e70e5d70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OCR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9d4633-2493-4ec0-87f7-cfef83ef0f0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f69827-cee9-4a73-847c-eb8e70e5d7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bookType" ma:index="15" nillable="true" ma:displayName="Notebook Type" ma:internalName="NotebookType">
      <xsd:simpleType>
        <xsd:restriction base="dms:Text"/>
      </xsd:simpleType>
    </xsd:element>
    <xsd:element name="FolderType" ma:index="16" nillable="true" ma:displayName="Folder Type" ma:internalName="FolderType">
      <xsd:simpleType>
        <xsd:restriction base="dms:Text"/>
      </xsd:simpleType>
    </xsd:element>
    <xsd:element name="CultureName" ma:index="17" nillable="true" ma:displayName="Culture Name" ma:internalName="CultureName">
      <xsd:simpleType>
        <xsd:restriction base="dms:Text"/>
      </xsd:simpleType>
    </xsd:element>
    <xsd:element name="AppVersion" ma:index="18" nillable="true" ma:displayName="App Version" ma:internalName="AppVersion">
      <xsd:simpleType>
        <xsd:restriction base="dms:Text"/>
      </xsd:simpleType>
    </xsd:element>
    <xsd:element name="TeamsChannelId" ma:index="19" nillable="true" ma:displayName="Teams Channel Id" ma:internalName="TeamsChannelId">
      <xsd:simpleType>
        <xsd:restriction base="dms:Text"/>
      </xsd:simpleType>
    </xsd:element>
    <xsd:element name="Owner" ma:index="2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1" nillable="true" ma:displayName="Math Settings" ma:internalName="Math_Settings">
      <xsd:simpleType>
        <xsd:restriction base="dms:Text"/>
      </xsd:simpleType>
    </xsd:element>
    <xsd:element name="DefaultSectionNames" ma:index="22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3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4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5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6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8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9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0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1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2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3" nillable="true" ma:displayName="Is Collaboration Space Locked" ma:internalName="Is_Collaboration_Space_Locked">
      <xsd:simpleType>
        <xsd:restriction base="dms:Boolean"/>
      </xsd:simpleType>
    </xsd:element>
    <xsd:element name="IsNotebookLocked" ma:index="34" nillable="true" ma:displayName="Is Notebook Locked" ma:internalName="IsNotebookLocked">
      <xsd:simpleType>
        <xsd:restriction base="dms:Boolean"/>
      </xsd:simpleType>
    </xsd:element>
    <xsd:element name="MediaServiceAutoTags" ma:index="35" nillable="true" ma:displayName="Tags" ma:internalName="MediaServiceAutoTags" ma:readOnly="true">
      <xsd:simpleType>
        <xsd:restriction base="dms:Text"/>
      </xsd:simpleType>
    </xsd:element>
    <xsd:element name="MediaServiceGenerationTime" ma:index="3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0E950E-9910-4337-AEF4-E33FE1F697E5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40f69827-cee9-4a73-847c-eb8e70e5d701"/>
    <ds:schemaRef ds:uri="http://schemas.microsoft.com/office/infopath/2007/PartnerControls"/>
    <ds:schemaRef ds:uri="139d4633-2493-4ec0-87f7-cfef83ef0f08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7CBA8A-4502-4DA5-B9AC-89B9AF96AC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9d4633-2493-4ec0-87f7-cfef83ef0f08"/>
    <ds:schemaRef ds:uri="40f69827-cee9-4a73-847c-eb8e70e5d7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2285</TotalTime>
  <Words>580</Words>
  <Application>Microsoft Office PowerPoint</Application>
  <PresentationFormat>Custom</PresentationFormat>
  <Paragraphs>93</Paragraphs>
  <Slides>29</Slides>
  <Notes>12</Notes>
  <HiddenSlides>0</HiddenSlides>
  <MMClips>3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Verdana</vt:lpstr>
      <vt:lpstr>Wingdings</vt:lpstr>
      <vt:lpstr>Office-tema</vt:lpstr>
      <vt:lpstr>CS ChemDraw Drawing</vt:lpstr>
      <vt:lpstr>Programmering for kjemikere</vt:lpstr>
      <vt:lpstr>Programmering i kjemi</vt:lpstr>
      <vt:lpstr>PowerPoint Presentation</vt:lpstr>
      <vt:lpstr>Kjemi er et eksperimentelt fag</vt:lpstr>
      <vt:lpstr>Simuleringer ER eksperimenter!</vt:lpstr>
      <vt:lpstr>PowerPoint Presentation</vt:lpstr>
      <vt:lpstr>Datamaskinen åpner for nye muligheter</vt:lpstr>
      <vt:lpstr>PowerPoint Presentation</vt:lpstr>
      <vt:lpstr>Hva er en modell?</vt:lpstr>
      <vt:lpstr>Hvilken modell skal vi bruke?</vt:lpstr>
      <vt:lpstr>Modellkompleksiteten må tilpasses det vi skal studere</vt:lpstr>
      <vt:lpstr>PowerPoint Presentation</vt:lpstr>
      <vt:lpstr>PowerPoint Presentation</vt:lpstr>
      <vt:lpstr>Supercomputere og datakraft (1960 vs. 2021)</vt:lpstr>
      <vt:lpstr>IBM 7090 (1960)</vt:lpstr>
      <vt:lpstr>Playstation 5 (2020)</vt:lpstr>
      <vt:lpstr>Programmering som et verktøy</vt:lpstr>
      <vt:lpstr>Programmering for å utforske og forstå</vt:lpstr>
      <vt:lpstr>Kreativitet</vt:lpstr>
      <vt:lpstr>Hva skal dere lære?</vt:lpstr>
      <vt:lpstr>1. Visualisere og behandle kjemiske data</vt:lpstr>
      <vt:lpstr>2. Forstå og anvende numerisk matematikk i kjemi</vt:lpstr>
      <vt:lpstr>3. Simulere kjemiske prosesser</vt:lpstr>
      <vt:lpstr>Struktur</vt:lpstr>
      <vt:lpstr>Oppgaver</vt:lpstr>
      <vt:lpstr>Undervisningsmateriell</vt:lpstr>
      <vt:lpstr>Hvordan jobbe med emnet?</vt:lpstr>
      <vt:lpstr>Menti</vt:lpstr>
      <vt:lpstr>La oss programmere litt!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Drolsum Haraldsrud</cp:lastModifiedBy>
  <cp:revision>132</cp:revision>
  <cp:lastPrinted>2018-06-11T15:07:54Z</cp:lastPrinted>
  <dcterms:created xsi:type="dcterms:W3CDTF">2018-05-25T08:42:12Z</dcterms:created>
  <dcterms:modified xsi:type="dcterms:W3CDTF">2021-08-23T13:31:57Z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0x0101005088374C96E1944A88C543CF134A7918</vt:lpwstr>
  </property>
</Properties>
</file>