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06"/>
    <p:restoredTop sz="94668"/>
  </p:normalViewPr>
  <p:slideViewPr>
    <p:cSldViewPr snapToGrid="0" snapToObjects="1">
      <p:cViewPr varScale="1">
        <p:scale>
          <a:sx n="102" d="100"/>
          <a:sy n="102" d="100"/>
        </p:scale>
        <p:origin x="22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8/26/20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39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8/26/20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3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8/26/20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36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8/26/20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8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8/26/20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3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8/26/20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1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8/26/20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421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8/26/20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06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8/26/20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8/26/20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8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8/26/20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2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8/26/20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27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7" r:id="rId6"/>
    <p:sldLayoutId id="2147483732" r:id="rId7"/>
    <p:sldLayoutId id="2147483733" r:id="rId8"/>
    <p:sldLayoutId id="2147483734" r:id="rId9"/>
    <p:sldLayoutId id="2147483736" r:id="rId10"/>
    <p:sldLayoutId id="2147483735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gwendob@uio.n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ev/peps/pep-0008/" TargetMode="External"/><Relationship Id="rId2" Type="http://schemas.openxmlformats.org/officeDocument/2006/relationships/hyperlink" Target="https://www.python.org/dev/peps/pep-0008/#tabs-or-spac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D8695-C90A-4C91-A3B1-90B13B142A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23" r="-1" b="19992"/>
          <a:stretch/>
        </p:blipFill>
        <p:spPr>
          <a:xfrm>
            <a:off x="3068" y="292618"/>
            <a:ext cx="12188932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CC700D5-9809-43F4-89D5-7DBBCB0DC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086" y="1519577"/>
            <a:ext cx="4875255" cy="4344028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163242-6303-46DC-BAC1-2A204F061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06005" y="1664838"/>
            <a:ext cx="4581293" cy="4059095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05C4C40-D70E-4C4F-B228-98A0A6132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00000" flipH="1">
            <a:off x="747085" y="1272209"/>
            <a:ext cx="5147826" cy="4839241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DB23C2E-CDFD-4748-8E06-BBDAB2974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63" y="2247663"/>
            <a:ext cx="5550006" cy="218639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sz="2800" dirty="0">
                <a:solidFill>
                  <a:schemeClr val="bg1"/>
                </a:solidFill>
              </a:rPr>
              <a:t>IN1000 – </a:t>
            </a:r>
            <a:br>
              <a:rPr lang="nb-NO" sz="2800" dirty="0">
                <a:solidFill>
                  <a:schemeClr val="bg1"/>
                </a:solidFill>
              </a:rPr>
            </a:br>
            <a:r>
              <a:rPr lang="nb-NO" sz="2800" dirty="0">
                <a:solidFill>
                  <a:schemeClr val="bg1"/>
                </a:solidFill>
              </a:rPr>
              <a:t>Introduksjon til </a:t>
            </a:r>
            <a:r>
              <a:rPr lang="nb-NO" sz="2800" dirty="0" err="1">
                <a:solidFill>
                  <a:schemeClr val="bg1"/>
                </a:solidFill>
              </a:rPr>
              <a:t>objektorientert</a:t>
            </a:r>
            <a:r>
              <a:rPr lang="nb-NO" sz="2800" dirty="0">
                <a:solidFill>
                  <a:schemeClr val="bg1"/>
                </a:solidFill>
              </a:rPr>
              <a:t> programmering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F51EE93-7327-894B-A368-C808808AA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1212" y="4434056"/>
            <a:ext cx="3247403" cy="678633"/>
          </a:xfrm>
        </p:spPr>
        <p:txBody>
          <a:bodyPr anchor="t">
            <a:normAutofit/>
          </a:bodyPr>
          <a:lstStyle/>
          <a:p>
            <a:pPr algn="ctr"/>
            <a:r>
              <a:rPr lang="nb-NO" sz="1800" dirty="0">
                <a:solidFill>
                  <a:schemeClr val="bg1"/>
                </a:solidFill>
              </a:rPr>
              <a:t>Gruppe 29/31</a:t>
            </a:r>
          </a:p>
        </p:txBody>
      </p:sp>
    </p:spTree>
    <p:extLst>
      <p:ext uri="{BB962C8B-B14F-4D97-AF65-F5344CB8AC3E}">
        <p14:creationId xmlns:p14="http://schemas.microsoft.com/office/powerpoint/2010/main" val="14747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1C5BB5-1448-1B4F-97CB-8892F9409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Sammenligning</a:t>
            </a:r>
          </a:p>
        </p:txBody>
      </p:sp>
      <p:pic>
        <p:nvPicPr>
          <p:cNvPr id="9" name="Plassholder for innhold 8" descr="Et bilde som inneholder skjermbilde&#10;&#10;Automatisk generert beskrivelse">
            <a:extLst>
              <a:ext uri="{FF2B5EF4-FFF2-40B4-BE49-F238E27FC236}">
                <a16:creationId xmlns:a16="http://schemas.microsoft.com/office/drawing/2014/main" id="{3DC60BC8-E937-2A49-850B-B8D021D3E8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7372" y="2703265"/>
            <a:ext cx="5237256" cy="2865087"/>
          </a:xfrm>
        </p:spPr>
      </p:pic>
    </p:spTree>
    <p:extLst>
      <p:ext uri="{BB962C8B-B14F-4D97-AF65-F5344CB8AC3E}">
        <p14:creationId xmlns:p14="http://schemas.microsoft.com/office/powerpoint/2010/main" val="3116686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5462C9-B707-0A4F-B93A-6D66A398C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Evaluer følgende uttrykk (True eller False)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1FB0627-569A-CF4A-875E-B63F9722B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6&gt;6  #</a:t>
            </a:r>
          </a:p>
          <a:p>
            <a:r>
              <a:rPr lang="nb-NO" dirty="0"/>
              <a:t>6&gt;=6 #</a:t>
            </a:r>
          </a:p>
          <a:p>
            <a:r>
              <a:rPr lang="nb-NO" dirty="0"/>
              <a:t>6&lt;6  #</a:t>
            </a:r>
          </a:p>
          <a:p>
            <a:r>
              <a:rPr lang="nb-NO" dirty="0"/>
              <a:t>6&lt;=6 #</a:t>
            </a:r>
          </a:p>
          <a:p>
            <a:r>
              <a:rPr lang="nb-NO" dirty="0"/>
              <a:t>6==6 #</a:t>
            </a:r>
          </a:p>
          <a:p>
            <a:r>
              <a:rPr lang="nb-NO" dirty="0"/>
              <a:t>6!=6 #</a:t>
            </a:r>
          </a:p>
          <a:p>
            <a:br>
              <a:rPr lang="nb-NO" dirty="0"/>
            </a:b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0490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B14ACE-C925-C34B-AA9A-001DE47FC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Konvertering av typer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3ADFF7-67BE-1549-8867-A3FDBD163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str</a:t>
            </a:r>
            <a:r>
              <a:rPr lang="nb-NO" dirty="0"/>
              <a:t>(4) 	#konvertere til </a:t>
            </a:r>
            <a:r>
              <a:rPr lang="nb-NO" dirty="0" err="1"/>
              <a:t>string</a:t>
            </a:r>
            <a:r>
              <a:rPr lang="nb-NO" dirty="0"/>
              <a:t> </a:t>
            </a:r>
            <a:r>
              <a:rPr lang="nb-NO" dirty="0">
                <a:sym typeface="Wingdings" pitchFamily="2" charset="2"/>
              </a:rPr>
              <a:t></a:t>
            </a:r>
            <a:r>
              <a:rPr lang="nb-NO" dirty="0"/>
              <a:t> “4”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int</a:t>
            </a:r>
            <a:r>
              <a:rPr lang="nb-NO" dirty="0"/>
              <a:t>(“5”) 	#konvertere </a:t>
            </a:r>
            <a:r>
              <a:rPr lang="nb-NO" dirty="0" err="1"/>
              <a:t>string</a:t>
            </a:r>
            <a:r>
              <a:rPr lang="nb-NO" dirty="0"/>
              <a:t> til </a:t>
            </a:r>
            <a:r>
              <a:rPr lang="nb-NO" dirty="0" err="1"/>
              <a:t>int</a:t>
            </a:r>
            <a:r>
              <a:rPr lang="nb-NO" dirty="0"/>
              <a:t> </a:t>
            </a:r>
            <a:r>
              <a:rPr lang="nb-NO" dirty="0">
                <a:sym typeface="Wingdings" pitchFamily="2" charset="2"/>
              </a:rPr>
              <a:t></a:t>
            </a:r>
            <a:r>
              <a:rPr lang="nb-NO" dirty="0"/>
              <a:t>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int</a:t>
            </a:r>
            <a:r>
              <a:rPr lang="nb-NO" dirty="0"/>
              <a:t>(“  6  “) 	#konvertere </a:t>
            </a:r>
            <a:r>
              <a:rPr lang="nb-NO" dirty="0" err="1"/>
              <a:t>string</a:t>
            </a:r>
            <a:r>
              <a:rPr lang="nb-NO" dirty="0"/>
              <a:t> til </a:t>
            </a:r>
            <a:r>
              <a:rPr lang="nb-NO" dirty="0" err="1"/>
              <a:t>int</a:t>
            </a:r>
            <a:r>
              <a:rPr lang="nb-NO" dirty="0"/>
              <a:t>, mellomrom vil bli ignorert </a:t>
            </a:r>
            <a:r>
              <a:rPr lang="nb-NO" dirty="0">
                <a:sym typeface="Wingdings" pitchFamily="2" charset="2"/>
              </a:rPr>
              <a:t></a:t>
            </a:r>
            <a:r>
              <a:rPr lang="nb-NO" dirty="0"/>
              <a:t>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float(“17.25”) 	# konvertere </a:t>
            </a:r>
            <a:r>
              <a:rPr lang="nb-NO" dirty="0" err="1"/>
              <a:t>string</a:t>
            </a:r>
            <a:r>
              <a:rPr lang="nb-NO" dirty="0"/>
              <a:t> til float </a:t>
            </a:r>
            <a:r>
              <a:rPr lang="nb-NO" dirty="0">
                <a:sym typeface="Wingdings" pitchFamily="2" charset="2"/>
              </a:rPr>
              <a:t></a:t>
            </a:r>
            <a:r>
              <a:rPr lang="nb-NO" dirty="0"/>
              <a:t> 17.25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float(“3x6”) 	# gir </a:t>
            </a:r>
            <a:r>
              <a:rPr lang="nb-NO" dirty="0" err="1"/>
              <a:t>Error</a:t>
            </a:r>
            <a:r>
              <a:rPr lang="nb-NO" dirty="0"/>
              <a:t>! Siden x ikke er ett tall. </a:t>
            </a:r>
          </a:p>
        </p:txBody>
      </p:sp>
    </p:spTree>
    <p:extLst>
      <p:ext uri="{BB962C8B-B14F-4D97-AF65-F5344CB8AC3E}">
        <p14:creationId xmlns:p14="http://schemas.microsoft.com/office/powerpoint/2010/main" val="1758057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8CCD26-C11A-C245-80AC-9FBCA74B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Finn 3 feil i dette programmet: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6FCFEF-996F-0F4C-BD5E-034B646C9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sz="2600" dirty="0"/>
              <a:t> </a:t>
            </a:r>
          </a:p>
          <a:p>
            <a:r>
              <a:rPr lang="nb-NO" sz="2600" dirty="0"/>
              <a:t>tall = </a:t>
            </a:r>
            <a:r>
              <a:rPr lang="nb-NO" sz="2600" dirty="0" err="1"/>
              <a:t>int</a:t>
            </a:r>
            <a:r>
              <a:rPr lang="nb-NO" sz="2600" dirty="0"/>
              <a:t>(input("Skriv inn et tall: "))</a:t>
            </a:r>
          </a:p>
          <a:p>
            <a:r>
              <a:rPr lang="nb-NO" sz="2600" dirty="0"/>
              <a:t> </a:t>
            </a:r>
          </a:p>
          <a:p>
            <a:r>
              <a:rPr lang="nb-NO" sz="2600" dirty="0" err="1"/>
              <a:t>if</a:t>
            </a:r>
            <a:r>
              <a:rPr lang="nb-NO" sz="2600" dirty="0"/>
              <a:t> tall &lt; 5:</a:t>
            </a:r>
          </a:p>
          <a:p>
            <a:r>
              <a:rPr lang="nb-NO" sz="2600" dirty="0"/>
              <a:t>   </a:t>
            </a:r>
            <a:r>
              <a:rPr lang="nb-NO" sz="2600" dirty="0" err="1"/>
              <a:t>print</a:t>
            </a:r>
            <a:r>
              <a:rPr lang="nb-NO" sz="2600" dirty="0"/>
              <a:t>(Tallet er større enn 5)</a:t>
            </a:r>
          </a:p>
          <a:p>
            <a:r>
              <a:rPr lang="nb-NO" sz="2600" dirty="0" err="1"/>
              <a:t>else</a:t>
            </a:r>
            <a:r>
              <a:rPr lang="nb-NO" sz="2600" dirty="0"/>
              <a:t>:</a:t>
            </a:r>
          </a:p>
          <a:p>
            <a:r>
              <a:rPr lang="nb-NO" sz="2600" dirty="0"/>
              <a:t>   </a:t>
            </a:r>
            <a:r>
              <a:rPr lang="nb-NO" sz="2600" dirty="0" err="1"/>
              <a:t>print</a:t>
            </a:r>
            <a:r>
              <a:rPr lang="nb-NO" sz="2600" dirty="0"/>
              <a:t>(Tallet er ikke større enn 5)</a:t>
            </a:r>
          </a:p>
          <a:p>
            <a:br>
              <a:rPr lang="nb-NO" dirty="0"/>
            </a:b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8033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13FE5A-C6AC-104E-9785-0E12893C3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Prosedyrer uten returverdi eller parametere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9FF725-F223-E342-9EA0-E77A29C28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Nyttig hvis man skal gjøre det samme flere ganger </a:t>
            </a:r>
            <a:r>
              <a:rPr lang="nb-NO" dirty="0">
                <a:sym typeface="Wingdings" pitchFamily="2" charset="2"/>
              </a:rPr>
              <a:t> unngå å repetere samme kode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ym typeface="Wingdings" pitchFamily="2" charset="2"/>
              </a:rPr>
              <a:t>Må defineres før man kaller på 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ym typeface="Wingdings" pitchFamily="2" charset="2"/>
              </a:rPr>
              <a:t>Eksempel </a:t>
            </a:r>
          </a:p>
          <a:p>
            <a:r>
              <a:rPr lang="nb-NO" b="1" dirty="0"/>
              <a:t>	</a:t>
            </a:r>
            <a:r>
              <a:rPr lang="nb-NO" b="1" dirty="0" err="1"/>
              <a:t>def</a:t>
            </a:r>
            <a:r>
              <a:rPr lang="nb-NO" dirty="0"/>
              <a:t> </a:t>
            </a:r>
            <a:r>
              <a:rPr lang="nb-NO" b="1" dirty="0" err="1"/>
              <a:t>siHallo</a:t>
            </a:r>
            <a:r>
              <a:rPr lang="nb-NO" dirty="0"/>
              <a:t>() :</a:t>
            </a:r>
            <a:br>
              <a:rPr lang="nb-NO" dirty="0"/>
            </a:br>
            <a:r>
              <a:rPr lang="nb-NO" dirty="0"/>
              <a:t>		</a:t>
            </a:r>
            <a:r>
              <a:rPr lang="nb-NO" dirty="0" err="1"/>
              <a:t>print</a:t>
            </a:r>
            <a:r>
              <a:rPr lang="nb-NO" dirty="0"/>
              <a:t>("Hallo!")</a:t>
            </a:r>
          </a:p>
          <a:p>
            <a:r>
              <a:rPr lang="nb-NO" dirty="0"/>
              <a:t>	</a:t>
            </a:r>
          </a:p>
          <a:p>
            <a:r>
              <a:rPr lang="nb-NO" dirty="0"/>
              <a:t>	</a:t>
            </a:r>
            <a:r>
              <a:rPr lang="nb-NO" dirty="0" err="1"/>
              <a:t>siHallo</a:t>
            </a:r>
            <a:r>
              <a:rPr lang="nb-NO" dirty="0"/>
              <a:t>()</a:t>
            </a:r>
          </a:p>
          <a:p>
            <a:r>
              <a:rPr lang="nb-NO" dirty="0"/>
              <a:t>	</a:t>
            </a:r>
            <a:r>
              <a:rPr lang="nb-NO" dirty="0" err="1"/>
              <a:t>siHallo</a:t>
            </a:r>
            <a:r>
              <a:rPr lang="nb-NO" dirty="0"/>
              <a:t>()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4367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86628-01F8-5549-A4F4-96FBD4D44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Lab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B9D2FE-816A-7F4B-9854-1BA49D605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1908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A7EFDD-C482-D343-AD65-0928C0FA4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283D0D9-1A5D-8A43-A3A2-299DBA2FD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>
              <a:solidFill>
                <a:srgbClr val="4A7AC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nb-NO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gwendob@uio.no</a:t>
            </a:r>
            <a:endParaRPr lang="nb-NO" dirty="0">
              <a:solidFill>
                <a:srgbClr val="00B050"/>
              </a:solidFill>
            </a:endParaRPr>
          </a:p>
          <a:p>
            <a:r>
              <a:rPr lang="nb-NO" dirty="0"/>
              <a:t>Takk for i dag </a:t>
            </a:r>
            <a:r>
              <a:rPr lang="nb-NO" dirty="0">
                <a:sym typeface="Wingdings" pitchFamily="2" charset="2"/>
              </a:rPr>
              <a:t>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118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BCFC41-F9E6-F445-8A72-4533FB2E6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i dag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494ED62-60E0-1D46-804C-B26DB3036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Praktisk info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Hvordan gikk første </a:t>
            </a:r>
            <a:r>
              <a:rPr lang="nb-NO" dirty="0" err="1"/>
              <a:t>oblig</a:t>
            </a:r>
            <a:r>
              <a:rPr lang="nb-NO" dirty="0"/>
              <a:t>? Tilbakemelding fra dere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Repetisjon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Øvelser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Lab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913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349ECD-09A1-624B-8D9A-8641F4A4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Oppmøteregistrering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B81826-B698-8D4D-86D3-F8FFA94A1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Navn – brukernavn (i chatten) </a:t>
            </a:r>
            <a:r>
              <a:rPr lang="nb-NO" dirty="0">
                <a:sym typeface="Wingdings" pitchFamily="2" charset="2"/>
              </a:rPr>
              <a:t>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9309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295429-3658-5C4C-9724-0D986C1B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Så langt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C1DF26-D009-8D47-A972-1C45EB713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print</a:t>
            </a:r>
            <a:r>
              <a:rPr lang="nb-NO" dirty="0"/>
              <a:t>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Conditions</a:t>
            </a:r>
            <a:r>
              <a:rPr lang="nb-NO" dirty="0"/>
              <a:t> </a:t>
            </a:r>
            <a:r>
              <a:rPr lang="nb-NO" dirty="0">
                <a:sym typeface="Wingdings" pitchFamily="2" charset="2"/>
              </a:rPr>
              <a:t> </a:t>
            </a:r>
            <a:r>
              <a:rPr lang="nb-NO" dirty="0" err="1">
                <a:sym typeface="Wingdings" pitchFamily="2" charset="2"/>
              </a:rPr>
              <a:t>if</a:t>
            </a:r>
            <a:r>
              <a:rPr lang="nb-NO" dirty="0">
                <a:sym typeface="Wingdings" pitchFamily="2" charset="2"/>
              </a:rPr>
              <a:t>, </a:t>
            </a:r>
            <a:r>
              <a:rPr lang="nb-NO" dirty="0" err="1">
                <a:sym typeface="Wingdings" pitchFamily="2" charset="2"/>
              </a:rPr>
              <a:t>elif</a:t>
            </a:r>
            <a:r>
              <a:rPr lang="nb-NO" dirty="0">
                <a:sym typeface="Wingdings" pitchFamily="2" charset="2"/>
              </a:rPr>
              <a:t>, </a:t>
            </a:r>
            <a:r>
              <a:rPr lang="nb-NO" dirty="0" err="1">
                <a:sym typeface="Wingdings" pitchFamily="2" charset="2"/>
              </a:rPr>
              <a:t>else</a:t>
            </a:r>
            <a:endParaRPr lang="nb-NO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ym typeface="Wingdings" pitchFamily="2" charset="2"/>
              </a:rPr>
              <a:t>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ym typeface="Wingdings" pitchFamily="2" charset="2"/>
              </a:rPr>
              <a:t>Variabler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ym typeface="Wingdings" pitchFamily="2" charset="2"/>
            </a:endParaRPr>
          </a:p>
          <a:p>
            <a:r>
              <a:rPr lang="nb-NO" dirty="0">
                <a:sym typeface="Wingdings" pitchFamily="2" charset="2"/>
              </a:rPr>
              <a:t>Spørsmål?</a:t>
            </a:r>
          </a:p>
        </p:txBody>
      </p:sp>
    </p:spTree>
    <p:extLst>
      <p:ext uri="{BB962C8B-B14F-4D97-AF65-F5344CB8AC3E}">
        <p14:creationId xmlns:p14="http://schemas.microsoft.com/office/powerpoint/2010/main" val="20927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F3916E-3151-934E-A1EC-883CF44C5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Stikkord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59E52B-9EAA-AD43-AC81-FAE4DBD65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Feilmeldinger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Evaluering av uttrykk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Typekonvertering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Prosedyrer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535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8356B-BB6A-0E48-87E8-1AB954B67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Mellomrom eller tab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0E55DF-FAAA-1D4C-B45B-7CF7A7ABC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u="sng" dirty="0">
                <a:hlinkClick r:id="rId2"/>
              </a:rPr>
              <a:t>https://www.python.org/dev/peps/pep-0008/#tabs-or-spaces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Anbefalt at man bruker mellomrom fordi det er det som brukes mest i annen </a:t>
            </a:r>
            <a:r>
              <a:rPr lang="nb-NO" dirty="0" err="1"/>
              <a:t>pythonkode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Les mer om kodestil i </a:t>
            </a:r>
            <a:r>
              <a:rPr lang="nb-NO" dirty="0" err="1"/>
              <a:t>python</a:t>
            </a:r>
            <a:r>
              <a:rPr lang="nb-NO" dirty="0"/>
              <a:t> her: </a:t>
            </a:r>
            <a:r>
              <a:rPr lang="nb-NO" u="sng" dirty="0">
                <a:hlinkClick r:id="rId3"/>
              </a:rPr>
              <a:t>https://www.python.org/dev/peps/pep-0008/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3952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3FF818-E720-CB4A-BA9D-4340A71C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Feilmeldinger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F6EDAD-BEC8-9C43-8E58-0B93436E1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To hovedtyper </a:t>
            </a:r>
            <a:r>
              <a:rPr lang="nb-NO" dirty="0">
                <a:sym typeface="Wingdings" pitchFamily="2" charset="2"/>
              </a:rPr>
              <a:t> Syntaks og </a:t>
            </a:r>
            <a:r>
              <a:rPr lang="nb-NO" dirty="0" err="1">
                <a:sym typeface="Wingdings" pitchFamily="2" charset="2"/>
              </a:rPr>
              <a:t>exception</a:t>
            </a:r>
            <a:endParaRPr lang="nb-NO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ym typeface="Wingdings" pitchFamily="2" charset="2"/>
              </a:rPr>
              <a:t>Eksempel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ym typeface="Wingdings" pitchFamily="2" charset="2"/>
              </a:rPr>
              <a:t>Logiske feil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6A40576-DA69-D64F-8B1A-A13E82F91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111" y="3429000"/>
            <a:ext cx="8770572" cy="104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085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AC00F0-EFB4-4740-A354-B0345CE14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Uttrykk og evaluering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A06D9D-704E-1245-B5EA-2B37AD57D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Boolske uttrykk - True, False, and, or, 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And </a:t>
            </a:r>
            <a:r>
              <a:rPr lang="nb-NO" dirty="0">
                <a:sym typeface="Wingdings" pitchFamily="2" charset="2"/>
              </a:rPr>
              <a:t> begge uttrykk må være sanne (a and b evalueres til sant, kun om begge er sanne)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ym typeface="Wingdings" pitchFamily="2" charset="2"/>
              </a:rPr>
              <a:t>Or  et av uttrykkene må være sanne (enten a eller b er true, eller begge er true)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ym typeface="Wingdings" pitchFamily="2" charset="2"/>
              </a:rPr>
              <a:t>Not  gjør et uttrykk om til det motsatte av hva det er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8440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98A1FC-D904-0C49-B9D0-F8748E85A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Hva evalueres de ulike uttrykkene til?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05313A-BC44-9046-89B5-5BC44E7C6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105012"/>
            <a:ext cx="8770571" cy="44299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nb-NO" sz="4800" dirty="0"/>
              <a:t>True and True #</a:t>
            </a:r>
          </a:p>
          <a:p>
            <a:pPr>
              <a:lnSpc>
                <a:spcPct val="120000"/>
              </a:lnSpc>
            </a:pPr>
            <a:r>
              <a:rPr lang="nb-NO" sz="4800" dirty="0"/>
              <a:t>True and False #</a:t>
            </a:r>
          </a:p>
          <a:p>
            <a:pPr>
              <a:lnSpc>
                <a:spcPct val="120000"/>
              </a:lnSpc>
            </a:pPr>
            <a:br>
              <a:rPr lang="nb-NO" sz="4800" dirty="0"/>
            </a:br>
            <a:r>
              <a:rPr lang="nb-NO" sz="4800" dirty="0"/>
              <a:t>True or True #</a:t>
            </a:r>
          </a:p>
          <a:p>
            <a:pPr>
              <a:lnSpc>
                <a:spcPct val="120000"/>
              </a:lnSpc>
            </a:pPr>
            <a:r>
              <a:rPr lang="nb-NO" sz="4800" dirty="0"/>
              <a:t>True or False #</a:t>
            </a:r>
          </a:p>
          <a:p>
            <a:pPr>
              <a:lnSpc>
                <a:spcPct val="120000"/>
              </a:lnSpc>
            </a:pPr>
            <a:r>
              <a:rPr lang="nb-NO" sz="4800" dirty="0"/>
              <a:t>False or False #</a:t>
            </a:r>
          </a:p>
          <a:p>
            <a:pPr>
              <a:lnSpc>
                <a:spcPct val="120000"/>
              </a:lnSpc>
            </a:pPr>
            <a:br>
              <a:rPr lang="nb-NO" sz="4800" dirty="0"/>
            </a:br>
            <a:r>
              <a:rPr lang="nb-NO" sz="4800" dirty="0"/>
              <a:t>not(True) #</a:t>
            </a:r>
          </a:p>
          <a:p>
            <a:pPr>
              <a:lnSpc>
                <a:spcPct val="120000"/>
              </a:lnSpc>
            </a:pPr>
            <a:r>
              <a:rPr lang="nb-NO" sz="4800" dirty="0"/>
              <a:t>not(False) #</a:t>
            </a:r>
          </a:p>
          <a:p>
            <a:pPr>
              <a:lnSpc>
                <a:spcPct val="120000"/>
              </a:lnSpc>
            </a:pPr>
            <a:br>
              <a:rPr lang="nb-NO" sz="4800" dirty="0"/>
            </a:br>
            <a:r>
              <a:rPr lang="nb-NO" sz="4800" i="1" dirty="0"/>
              <a:t>Ekstra (litt mer utfordrende):</a:t>
            </a:r>
            <a:endParaRPr lang="nb-NO" sz="4800" dirty="0"/>
          </a:p>
          <a:p>
            <a:pPr>
              <a:lnSpc>
                <a:spcPct val="120000"/>
              </a:lnSpc>
            </a:pPr>
            <a:r>
              <a:rPr lang="nb-NO" sz="4800" dirty="0"/>
              <a:t>True and not(True) #</a:t>
            </a:r>
          </a:p>
          <a:p>
            <a:pPr>
              <a:lnSpc>
                <a:spcPct val="120000"/>
              </a:lnSpc>
            </a:pPr>
            <a:br>
              <a:rPr lang="nb-NO" sz="4800" dirty="0"/>
            </a:br>
            <a:r>
              <a:rPr lang="nb-NO" sz="4800" dirty="0"/>
              <a:t>True and not(False) #</a:t>
            </a:r>
          </a:p>
          <a:p>
            <a:pPr>
              <a:lnSpc>
                <a:spcPct val="120000"/>
              </a:lnSpc>
            </a:pPr>
            <a:br>
              <a:rPr lang="nb-NO" sz="4800" dirty="0"/>
            </a:br>
            <a:r>
              <a:rPr lang="nb-NO" sz="4800" dirty="0"/>
              <a:t>not(True) or not(False) #</a:t>
            </a:r>
          </a:p>
          <a:p>
            <a:br>
              <a:rPr lang="nb-NO" sz="6000" dirty="0"/>
            </a:br>
            <a:br>
              <a:rPr lang="nb-NO" sz="6000" dirty="0"/>
            </a:br>
            <a:br>
              <a:rPr lang="nb-NO" sz="5600" dirty="0"/>
            </a:br>
            <a:br>
              <a:rPr lang="nb-NO" dirty="0"/>
            </a:b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165087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DarkSeedLeftStep">
      <a:dk1>
        <a:srgbClr val="000000"/>
      </a:dk1>
      <a:lt1>
        <a:srgbClr val="FFFFFF"/>
      </a:lt1>
      <a:dk2>
        <a:srgbClr val="243141"/>
      </a:dk2>
      <a:lt2>
        <a:srgbClr val="E2E8E3"/>
      </a:lt2>
      <a:accent1>
        <a:srgbClr val="E729D3"/>
      </a:accent1>
      <a:accent2>
        <a:srgbClr val="9A17D5"/>
      </a:accent2>
      <a:accent3>
        <a:srgbClr val="6535E8"/>
      </a:accent3>
      <a:accent4>
        <a:srgbClr val="344CDA"/>
      </a:accent4>
      <a:accent5>
        <a:srgbClr val="2994E7"/>
      </a:accent5>
      <a:accent6>
        <a:srgbClr val="14B5B9"/>
      </a:accent6>
      <a:hlink>
        <a:srgbClr val="4A7AC2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487</Words>
  <Application>Microsoft Macintosh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0" baseType="lpstr">
      <vt:lpstr>Meiryo</vt:lpstr>
      <vt:lpstr>Arial</vt:lpstr>
      <vt:lpstr>Corbel</vt:lpstr>
      <vt:lpstr>SketchLinesVTI</vt:lpstr>
      <vt:lpstr>IN1000 –  Introduksjon til objektorientert programmering</vt:lpstr>
      <vt:lpstr>Plan for i dag</vt:lpstr>
      <vt:lpstr>Oppmøteregistrering</vt:lpstr>
      <vt:lpstr>Så langt</vt:lpstr>
      <vt:lpstr>Stikkord </vt:lpstr>
      <vt:lpstr>Mellomrom eller tab</vt:lpstr>
      <vt:lpstr>Feilmeldinger</vt:lpstr>
      <vt:lpstr>Uttrykk og evaluering</vt:lpstr>
      <vt:lpstr>Hva evalueres de ulike uttrykkene til?</vt:lpstr>
      <vt:lpstr>Sammenligning</vt:lpstr>
      <vt:lpstr>Evaluer følgende uttrykk (True eller False)</vt:lpstr>
      <vt:lpstr>Konvertering av typer</vt:lpstr>
      <vt:lpstr>Finn 3 feil i dette programmet:</vt:lpstr>
      <vt:lpstr>Prosedyrer uten returverdi eller parametere</vt:lpstr>
      <vt:lpstr>Lab</vt:lpstr>
      <vt:lpstr>Spørsmål?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IN1000 –  Introduksjon til objektorientert programmering</dc:title>
  <dc:creator>Sofie Gwendolyn Borchsenius</dc:creator>
  <cp:lastModifiedBy>Sofie Gwendolyn Borchsenius</cp:lastModifiedBy>
  <cp:revision>6</cp:revision>
  <dcterms:created xsi:type="dcterms:W3CDTF">2020-08-26T19:25:25Z</dcterms:created>
  <dcterms:modified xsi:type="dcterms:W3CDTF">2020-08-26T20:31:07Z</dcterms:modified>
</cp:coreProperties>
</file>