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7"/>
    <p:restoredTop sz="94692"/>
  </p:normalViewPr>
  <p:slideViewPr>
    <p:cSldViewPr snapToGrid="0" snapToObjects="1">
      <p:cViewPr varScale="1">
        <p:scale>
          <a:sx n="85" d="100"/>
          <a:sy n="85" d="100"/>
        </p:scale>
        <p:origin x="17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5FBDA-2307-4A51-AACA-7E3F8241B80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1747D6-A8A2-40CA-A7D3-D113503DDB60}">
      <dgm:prSet/>
      <dgm:spPr/>
      <dgm:t>
        <a:bodyPr/>
        <a:lstStyle/>
        <a:p>
          <a:r>
            <a:rPr lang="nb-NO"/>
            <a:t>Objektorientering programmering</a:t>
          </a:r>
          <a:endParaRPr lang="en-US"/>
        </a:p>
      </dgm:t>
    </dgm:pt>
    <dgm:pt modelId="{C58F2ECE-FE15-438C-B18A-77C7018A81FE}" type="parTrans" cxnId="{A04EB928-56AA-4552-BEF2-94A8E1FA7EC8}">
      <dgm:prSet/>
      <dgm:spPr/>
      <dgm:t>
        <a:bodyPr/>
        <a:lstStyle/>
        <a:p>
          <a:endParaRPr lang="en-US"/>
        </a:p>
      </dgm:t>
    </dgm:pt>
    <dgm:pt modelId="{777AD6E3-99DD-41B2-B2B9-BA0DBC9D8D86}" type="sibTrans" cxnId="{A04EB928-56AA-4552-BEF2-94A8E1FA7EC8}">
      <dgm:prSet/>
      <dgm:spPr/>
      <dgm:t>
        <a:bodyPr/>
        <a:lstStyle/>
        <a:p>
          <a:endParaRPr lang="en-US"/>
        </a:p>
      </dgm:t>
    </dgm:pt>
    <dgm:pt modelId="{34F1243F-C661-4918-9DE2-58A423E5574F}">
      <dgm:prSet/>
      <dgm:spPr/>
      <dgm:t>
        <a:bodyPr/>
        <a:lstStyle/>
        <a:p>
          <a:r>
            <a:rPr lang="nb-NO"/>
            <a:t>Klasser</a:t>
          </a:r>
          <a:endParaRPr lang="en-US"/>
        </a:p>
      </dgm:t>
    </dgm:pt>
    <dgm:pt modelId="{902A00C4-D573-47BD-B254-E8DE9AD1D4B8}" type="parTrans" cxnId="{9C273E6D-BFE9-4780-8C3E-03A30D280C99}">
      <dgm:prSet/>
      <dgm:spPr/>
      <dgm:t>
        <a:bodyPr/>
        <a:lstStyle/>
        <a:p>
          <a:endParaRPr lang="en-US"/>
        </a:p>
      </dgm:t>
    </dgm:pt>
    <dgm:pt modelId="{908801D6-D2AF-4F34-BF50-805128821945}" type="sibTrans" cxnId="{9C273E6D-BFE9-4780-8C3E-03A30D280C99}">
      <dgm:prSet/>
      <dgm:spPr/>
      <dgm:t>
        <a:bodyPr/>
        <a:lstStyle/>
        <a:p>
          <a:endParaRPr lang="en-US"/>
        </a:p>
      </dgm:t>
    </dgm:pt>
    <dgm:pt modelId="{2FBE723E-F5D4-4DD0-A96B-CD369C766F7A}">
      <dgm:prSet/>
      <dgm:spPr/>
      <dgm:t>
        <a:bodyPr/>
        <a:lstStyle/>
        <a:p>
          <a:r>
            <a:rPr lang="nb-NO"/>
            <a:t>Konstruktør</a:t>
          </a:r>
          <a:endParaRPr lang="en-US"/>
        </a:p>
      </dgm:t>
    </dgm:pt>
    <dgm:pt modelId="{BDD501EC-5207-4224-A8DD-5898255C2583}" type="parTrans" cxnId="{03727AA7-895E-4EBC-B72E-300C08B92151}">
      <dgm:prSet/>
      <dgm:spPr/>
      <dgm:t>
        <a:bodyPr/>
        <a:lstStyle/>
        <a:p>
          <a:endParaRPr lang="en-US"/>
        </a:p>
      </dgm:t>
    </dgm:pt>
    <dgm:pt modelId="{60BAA13F-613C-4F09-9A87-0EAD9342E0D9}" type="sibTrans" cxnId="{03727AA7-895E-4EBC-B72E-300C08B92151}">
      <dgm:prSet/>
      <dgm:spPr/>
      <dgm:t>
        <a:bodyPr/>
        <a:lstStyle/>
        <a:p>
          <a:endParaRPr lang="en-US"/>
        </a:p>
      </dgm:t>
    </dgm:pt>
    <dgm:pt modelId="{1EDEF9C5-0816-4C14-84F9-C3D703B8B0F6}">
      <dgm:prSet/>
      <dgm:spPr/>
      <dgm:t>
        <a:bodyPr/>
        <a:lstStyle/>
        <a:p>
          <a:r>
            <a:rPr lang="nb-NO"/>
            <a:t>Innkapsling</a:t>
          </a:r>
          <a:endParaRPr lang="en-US"/>
        </a:p>
      </dgm:t>
    </dgm:pt>
    <dgm:pt modelId="{F8D80DD4-3513-4DC1-B978-41A204F568E8}" type="parTrans" cxnId="{1BB1A2D9-A65B-4747-9E68-235DF719A91D}">
      <dgm:prSet/>
      <dgm:spPr/>
      <dgm:t>
        <a:bodyPr/>
        <a:lstStyle/>
        <a:p>
          <a:endParaRPr lang="en-US"/>
        </a:p>
      </dgm:t>
    </dgm:pt>
    <dgm:pt modelId="{5648CC60-9B56-4BDF-B709-541057DA2F03}" type="sibTrans" cxnId="{1BB1A2D9-A65B-4747-9E68-235DF719A91D}">
      <dgm:prSet/>
      <dgm:spPr/>
      <dgm:t>
        <a:bodyPr/>
        <a:lstStyle/>
        <a:p>
          <a:endParaRPr lang="en-US"/>
        </a:p>
      </dgm:t>
    </dgm:pt>
    <dgm:pt modelId="{6AEED4B0-DF99-EC47-98D6-6C0B864E69F0}" type="pres">
      <dgm:prSet presAssocID="{AF65FBDA-2307-4A51-AACA-7E3F8241B803}" presName="vert0" presStyleCnt="0">
        <dgm:presLayoutVars>
          <dgm:dir/>
          <dgm:animOne val="branch"/>
          <dgm:animLvl val="lvl"/>
        </dgm:presLayoutVars>
      </dgm:prSet>
      <dgm:spPr/>
    </dgm:pt>
    <dgm:pt modelId="{345ABBDE-E8B4-0742-94A0-2BDE7E223608}" type="pres">
      <dgm:prSet presAssocID="{7F1747D6-A8A2-40CA-A7D3-D113503DDB60}" presName="thickLine" presStyleLbl="alignNode1" presStyleIdx="0" presStyleCnt="4"/>
      <dgm:spPr/>
    </dgm:pt>
    <dgm:pt modelId="{DF10BB84-2FF2-0342-AB82-EE65EA28E8B8}" type="pres">
      <dgm:prSet presAssocID="{7F1747D6-A8A2-40CA-A7D3-D113503DDB60}" presName="horz1" presStyleCnt="0"/>
      <dgm:spPr/>
    </dgm:pt>
    <dgm:pt modelId="{7703C03C-48BA-8D4E-9584-FA84B0097259}" type="pres">
      <dgm:prSet presAssocID="{7F1747D6-A8A2-40CA-A7D3-D113503DDB60}" presName="tx1" presStyleLbl="revTx" presStyleIdx="0" presStyleCnt="4"/>
      <dgm:spPr/>
    </dgm:pt>
    <dgm:pt modelId="{E7B3A1C4-B85D-C549-9C2B-7AC0A9831CF7}" type="pres">
      <dgm:prSet presAssocID="{7F1747D6-A8A2-40CA-A7D3-D113503DDB60}" presName="vert1" presStyleCnt="0"/>
      <dgm:spPr/>
    </dgm:pt>
    <dgm:pt modelId="{F501BC37-5226-C34B-BC04-48DA461D2B1D}" type="pres">
      <dgm:prSet presAssocID="{34F1243F-C661-4918-9DE2-58A423E5574F}" presName="thickLine" presStyleLbl="alignNode1" presStyleIdx="1" presStyleCnt="4"/>
      <dgm:spPr/>
    </dgm:pt>
    <dgm:pt modelId="{2168515A-C33C-1247-A318-8DCFEEBCC579}" type="pres">
      <dgm:prSet presAssocID="{34F1243F-C661-4918-9DE2-58A423E5574F}" presName="horz1" presStyleCnt="0"/>
      <dgm:spPr/>
    </dgm:pt>
    <dgm:pt modelId="{35207D47-F78A-C140-A0F5-7ADF489AF376}" type="pres">
      <dgm:prSet presAssocID="{34F1243F-C661-4918-9DE2-58A423E5574F}" presName="tx1" presStyleLbl="revTx" presStyleIdx="1" presStyleCnt="4"/>
      <dgm:spPr/>
    </dgm:pt>
    <dgm:pt modelId="{A58D655D-10C9-1D44-B2F6-B4C8C29E1113}" type="pres">
      <dgm:prSet presAssocID="{34F1243F-C661-4918-9DE2-58A423E5574F}" presName="vert1" presStyleCnt="0"/>
      <dgm:spPr/>
    </dgm:pt>
    <dgm:pt modelId="{48F570D9-BE5F-EF4E-B54E-47AA1430AA25}" type="pres">
      <dgm:prSet presAssocID="{2FBE723E-F5D4-4DD0-A96B-CD369C766F7A}" presName="thickLine" presStyleLbl="alignNode1" presStyleIdx="2" presStyleCnt="4"/>
      <dgm:spPr/>
    </dgm:pt>
    <dgm:pt modelId="{01E0107B-0AAF-9247-BFEE-DB228B2067B8}" type="pres">
      <dgm:prSet presAssocID="{2FBE723E-F5D4-4DD0-A96B-CD369C766F7A}" presName="horz1" presStyleCnt="0"/>
      <dgm:spPr/>
    </dgm:pt>
    <dgm:pt modelId="{D4809758-1A78-3048-9E5F-8395DCA924AB}" type="pres">
      <dgm:prSet presAssocID="{2FBE723E-F5D4-4DD0-A96B-CD369C766F7A}" presName="tx1" presStyleLbl="revTx" presStyleIdx="2" presStyleCnt="4"/>
      <dgm:spPr/>
    </dgm:pt>
    <dgm:pt modelId="{FE105829-67F1-0145-A5D3-6EDE2C2ED4A8}" type="pres">
      <dgm:prSet presAssocID="{2FBE723E-F5D4-4DD0-A96B-CD369C766F7A}" presName="vert1" presStyleCnt="0"/>
      <dgm:spPr/>
    </dgm:pt>
    <dgm:pt modelId="{B0F05C0A-60DE-2B46-B70B-BBEC006ABC26}" type="pres">
      <dgm:prSet presAssocID="{1EDEF9C5-0816-4C14-84F9-C3D703B8B0F6}" presName="thickLine" presStyleLbl="alignNode1" presStyleIdx="3" presStyleCnt="4"/>
      <dgm:spPr/>
    </dgm:pt>
    <dgm:pt modelId="{347A7E20-7291-C844-B4A6-3AB566CF3F47}" type="pres">
      <dgm:prSet presAssocID="{1EDEF9C5-0816-4C14-84F9-C3D703B8B0F6}" presName="horz1" presStyleCnt="0"/>
      <dgm:spPr/>
    </dgm:pt>
    <dgm:pt modelId="{2E4BA589-DA8C-CC45-A934-417743D77CC6}" type="pres">
      <dgm:prSet presAssocID="{1EDEF9C5-0816-4C14-84F9-C3D703B8B0F6}" presName="tx1" presStyleLbl="revTx" presStyleIdx="3" presStyleCnt="4"/>
      <dgm:spPr/>
    </dgm:pt>
    <dgm:pt modelId="{1971EB7E-1C45-0F4C-A365-A2AFC235B6DE}" type="pres">
      <dgm:prSet presAssocID="{1EDEF9C5-0816-4C14-84F9-C3D703B8B0F6}" presName="vert1" presStyleCnt="0"/>
      <dgm:spPr/>
    </dgm:pt>
  </dgm:ptLst>
  <dgm:cxnLst>
    <dgm:cxn modelId="{A04EB928-56AA-4552-BEF2-94A8E1FA7EC8}" srcId="{AF65FBDA-2307-4A51-AACA-7E3F8241B803}" destId="{7F1747D6-A8A2-40CA-A7D3-D113503DDB60}" srcOrd="0" destOrd="0" parTransId="{C58F2ECE-FE15-438C-B18A-77C7018A81FE}" sibTransId="{777AD6E3-99DD-41B2-B2B9-BA0DBC9D8D86}"/>
    <dgm:cxn modelId="{F79DF73F-C615-654D-B638-819910FA826A}" type="presOf" srcId="{34F1243F-C661-4918-9DE2-58A423E5574F}" destId="{35207D47-F78A-C140-A0F5-7ADF489AF376}" srcOrd="0" destOrd="0" presId="urn:microsoft.com/office/officeart/2008/layout/LinedList"/>
    <dgm:cxn modelId="{9C273E6D-BFE9-4780-8C3E-03A30D280C99}" srcId="{AF65FBDA-2307-4A51-AACA-7E3F8241B803}" destId="{34F1243F-C661-4918-9DE2-58A423E5574F}" srcOrd="1" destOrd="0" parTransId="{902A00C4-D573-47BD-B254-E8DE9AD1D4B8}" sibTransId="{908801D6-D2AF-4F34-BF50-805128821945}"/>
    <dgm:cxn modelId="{A07EFA6D-FEBF-F54C-8660-89F8469CDDD6}" type="presOf" srcId="{AF65FBDA-2307-4A51-AACA-7E3F8241B803}" destId="{6AEED4B0-DF99-EC47-98D6-6C0B864E69F0}" srcOrd="0" destOrd="0" presId="urn:microsoft.com/office/officeart/2008/layout/LinedList"/>
    <dgm:cxn modelId="{856E6586-3165-544C-8F61-4C1D79F9338E}" type="presOf" srcId="{2FBE723E-F5D4-4DD0-A96B-CD369C766F7A}" destId="{D4809758-1A78-3048-9E5F-8395DCA924AB}" srcOrd="0" destOrd="0" presId="urn:microsoft.com/office/officeart/2008/layout/LinedList"/>
    <dgm:cxn modelId="{A548069A-74FE-E246-AF59-97AE6DB2128F}" type="presOf" srcId="{7F1747D6-A8A2-40CA-A7D3-D113503DDB60}" destId="{7703C03C-48BA-8D4E-9584-FA84B0097259}" srcOrd="0" destOrd="0" presId="urn:microsoft.com/office/officeart/2008/layout/LinedList"/>
    <dgm:cxn modelId="{03727AA7-895E-4EBC-B72E-300C08B92151}" srcId="{AF65FBDA-2307-4A51-AACA-7E3F8241B803}" destId="{2FBE723E-F5D4-4DD0-A96B-CD369C766F7A}" srcOrd="2" destOrd="0" parTransId="{BDD501EC-5207-4224-A8DD-5898255C2583}" sibTransId="{60BAA13F-613C-4F09-9A87-0EAD9342E0D9}"/>
    <dgm:cxn modelId="{1BB1A2D9-A65B-4747-9E68-235DF719A91D}" srcId="{AF65FBDA-2307-4A51-AACA-7E3F8241B803}" destId="{1EDEF9C5-0816-4C14-84F9-C3D703B8B0F6}" srcOrd="3" destOrd="0" parTransId="{F8D80DD4-3513-4DC1-B978-41A204F568E8}" sibTransId="{5648CC60-9B56-4BDF-B709-541057DA2F03}"/>
    <dgm:cxn modelId="{FC2DBFF1-724B-194D-9E85-19C17C813060}" type="presOf" srcId="{1EDEF9C5-0816-4C14-84F9-C3D703B8B0F6}" destId="{2E4BA589-DA8C-CC45-A934-417743D77CC6}" srcOrd="0" destOrd="0" presId="urn:microsoft.com/office/officeart/2008/layout/LinedList"/>
    <dgm:cxn modelId="{D3ED2F32-5621-3E41-8700-9DCAB9351A9E}" type="presParOf" srcId="{6AEED4B0-DF99-EC47-98D6-6C0B864E69F0}" destId="{345ABBDE-E8B4-0742-94A0-2BDE7E223608}" srcOrd="0" destOrd="0" presId="urn:microsoft.com/office/officeart/2008/layout/LinedList"/>
    <dgm:cxn modelId="{9AD3A720-716B-BE41-A16D-A7CC6DF5C3C5}" type="presParOf" srcId="{6AEED4B0-DF99-EC47-98D6-6C0B864E69F0}" destId="{DF10BB84-2FF2-0342-AB82-EE65EA28E8B8}" srcOrd="1" destOrd="0" presId="urn:microsoft.com/office/officeart/2008/layout/LinedList"/>
    <dgm:cxn modelId="{55747279-ACFB-3144-B6B2-24A3665BECF5}" type="presParOf" srcId="{DF10BB84-2FF2-0342-AB82-EE65EA28E8B8}" destId="{7703C03C-48BA-8D4E-9584-FA84B0097259}" srcOrd="0" destOrd="0" presId="urn:microsoft.com/office/officeart/2008/layout/LinedList"/>
    <dgm:cxn modelId="{EF08B6D1-A3CD-044C-8B88-0ED117861285}" type="presParOf" srcId="{DF10BB84-2FF2-0342-AB82-EE65EA28E8B8}" destId="{E7B3A1C4-B85D-C549-9C2B-7AC0A9831CF7}" srcOrd="1" destOrd="0" presId="urn:microsoft.com/office/officeart/2008/layout/LinedList"/>
    <dgm:cxn modelId="{85B97907-9508-3248-8843-8658005F61F0}" type="presParOf" srcId="{6AEED4B0-DF99-EC47-98D6-6C0B864E69F0}" destId="{F501BC37-5226-C34B-BC04-48DA461D2B1D}" srcOrd="2" destOrd="0" presId="urn:microsoft.com/office/officeart/2008/layout/LinedList"/>
    <dgm:cxn modelId="{D35B67DF-D97B-E34E-8DFF-8C2F3318057E}" type="presParOf" srcId="{6AEED4B0-DF99-EC47-98D6-6C0B864E69F0}" destId="{2168515A-C33C-1247-A318-8DCFEEBCC579}" srcOrd="3" destOrd="0" presId="urn:microsoft.com/office/officeart/2008/layout/LinedList"/>
    <dgm:cxn modelId="{43C6329C-0143-F648-8630-96281AE3DA08}" type="presParOf" srcId="{2168515A-C33C-1247-A318-8DCFEEBCC579}" destId="{35207D47-F78A-C140-A0F5-7ADF489AF376}" srcOrd="0" destOrd="0" presId="urn:microsoft.com/office/officeart/2008/layout/LinedList"/>
    <dgm:cxn modelId="{D04BEE9B-6229-E949-8EB8-71A014CA77A9}" type="presParOf" srcId="{2168515A-C33C-1247-A318-8DCFEEBCC579}" destId="{A58D655D-10C9-1D44-B2F6-B4C8C29E1113}" srcOrd="1" destOrd="0" presId="urn:microsoft.com/office/officeart/2008/layout/LinedList"/>
    <dgm:cxn modelId="{E13750BB-CA49-AD41-8582-147BEC08A36B}" type="presParOf" srcId="{6AEED4B0-DF99-EC47-98D6-6C0B864E69F0}" destId="{48F570D9-BE5F-EF4E-B54E-47AA1430AA25}" srcOrd="4" destOrd="0" presId="urn:microsoft.com/office/officeart/2008/layout/LinedList"/>
    <dgm:cxn modelId="{5FA5F844-BB5E-E843-A045-2316EC0531E9}" type="presParOf" srcId="{6AEED4B0-DF99-EC47-98D6-6C0B864E69F0}" destId="{01E0107B-0AAF-9247-BFEE-DB228B2067B8}" srcOrd="5" destOrd="0" presId="urn:microsoft.com/office/officeart/2008/layout/LinedList"/>
    <dgm:cxn modelId="{4E1409D7-68B1-0144-8434-375F2F6AD9F0}" type="presParOf" srcId="{01E0107B-0AAF-9247-BFEE-DB228B2067B8}" destId="{D4809758-1A78-3048-9E5F-8395DCA924AB}" srcOrd="0" destOrd="0" presId="urn:microsoft.com/office/officeart/2008/layout/LinedList"/>
    <dgm:cxn modelId="{ADEB7D74-1CB7-074B-B2A8-9BFA5D46622A}" type="presParOf" srcId="{01E0107B-0AAF-9247-BFEE-DB228B2067B8}" destId="{FE105829-67F1-0145-A5D3-6EDE2C2ED4A8}" srcOrd="1" destOrd="0" presId="urn:microsoft.com/office/officeart/2008/layout/LinedList"/>
    <dgm:cxn modelId="{A40FE8CC-5553-EB4D-AECB-4CA9F7537BA4}" type="presParOf" srcId="{6AEED4B0-DF99-EC47-98D6-6C0B864E69F0}" destId="{B0F05C0A-60DE-2B46-B70B-BBEC006ABC26}" srcOrd="6" destOrd="0" presId="urn:microsoft.com/office/officeart/2008/layout/LinedList"/>
    <dgm:cxn modelId="{48A6BB2A-A124-384E-8DE6-F319826C82A7}" type="presParOf" srcId="{6AEED4B0-DF99-EC47-98D6-6C0B864E69F0}" destId="{347A7E20-7291-C844-B4A6-3AB566CF3F47}" srcOrd="7" destOrd="0" presId="urn:microsoft.com/office/officeart/2008/layout/LinedList"/>
    <dgm:cxn modelId="{047D0CF9-1FA3-4B42-98B3-7C9BF98981E1}" type="presParOf" srcId="{347A7E20-7291-C844-B4A6-3AB566CF3F47}" destId="{2E4BA589-DA8C-CC45-A934-417743D77CC6}" srcOrd="0" destOrd="0" presId="urn:microsoft.com/office/officeart/2008/layout/LinedList"/>
    <dgm:cxn modelId="{CC8F836E-0CF8-1547-9638-F6FCCA276DBD}" type="presParOf" srcId="{347A7E20-7291-C844-B4A6-3AB566CF3F47}" destId="{1971EB7E-1C45-0F4C-A365-A2AFC235B6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ABBDE-E8B4-0742-94A0-2BDE7E223608}">
      <dsp:nvSpPr>
        <dsp:cNvPr id="0" name=""/>
        <dsp:cNvSpPr/>
      </dsp:nvSpPr>
      <dsp:spPr>
        <a:xfrm>
          <a:off x="0" y="0"/>
          <a:ext cx="6173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3C03C-48BA-8D4E-9584-FA84B0097259}">
      <dsp:nvSpPr>
        <dsp:cNvPr id="0" name=""/>
        <dsp:cNvSpPr/>
      </dsp:nvSpPr>
      <dsp:spPr>
        <a:xfrm>
          <a:off x="0" y="0"/>
          <a:ext cx="6173409" cy="146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100" kern="1200"/>
            <a:t>Objektorientering programmering</a:t>
          </a:r>
          <a:endParaRPr lang="en-US" sz="4100" kern="1200"/>
        </a:p>
      </dsp:txBody>
      <dsp:txXfrm>
        <a:off x="0" y="0"/>
        <a:ext cx="6173409" cy="1460867"/>
      </dsp:txXfrm>
    </dsp:sp>
    <dsp:sp modelId="{F501BC37-5226-C34B-BC04-48DA461D2B1D}">
      <dsp:nvSpPr>
        <dsp:cNvPr id="0" name=""/>
        <dsp:cNvSpPr/>
      </dsp:nvSpPr>
      <dsp:spPr>
        <a:xfrm>
          <a:off x="0" y="1460867"/>
          <a:ext cx="6173409" cy="0"/>
        </a:xfrm>
        <a:prstGeom prst="line">
          <a:avLst/>
        </a:prstGeom>
        <a:solidFill>
          <a:schemeClr val="accent2">
            <a:hueOff val="-505269"/>
            <a:satOff val="-225"/>
            <a:lumOff val="2352"/>
            <a:alphaOff val="0"/>
          </a:schemeClr>
        </a:solidFill>
        <a:ln w="12700" cap="flat" cmpd="sng" algn="ctr">
          <a:solidFill>
            <a:schemeClr val="accent2">
              <a:hueOff val="-505269"/>
              <a:satOff val="-225"/>
              <a:lumOff val="23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07D47-F78A-C140-A0F5-7ADF489AF376}">
      <dsp:nvSpPr>
        <dsp:cNvPr id="0" name=""/>
        <dsp:cNvSpPr/>
      </dsp:nvSpPr>
      <dsp:spPr>
        <a:xfrm>
          <a:off x="0" y="1460867"/>
          <a:ext cx="6173409" cy="146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100" kern="1200"/>
            <a:t>Klasser</a:t>
          </a:r>
          <a:endParaRPr lang="en-US" sz="4100" kern="1200"/>
        </a:p>
      </dsp:txBody>
      <dsp:txXfrm>
        <a:off x="0" y="1460867"/>
        <a:ext cx="6173409" cy="1460867"/>
      </dsp:txXfrm>
    </dsp:sp>
    <dsp:sp modelId="{48F570D9-BE5F-EF4E-B54E-47AA1430AA25}">
      <dsp:nvSpPr>
        <dsp:cNvPr id="0" name=""/>
        <dsp:cNvSpPr/>
      </dsp:nvSpPr>
      <dsp:spPr>
        <a:xfrm>
          <a:off x="0" y="2921734"/>
          <a:ext cx="6173409" cy="0"/>
        </a:xfrm>
        <a:prstGeom prst="line">
          <a:avLst/>
        </a:prstGeom>
        <a:solidFill>
          <a:schemeClr val="accent2">
            <a:hueOff val="-1010537"/>
            <a:satOff val="-449"/>
            <a:lumOff val="4705"/>
            <a:alphaOff val="0"/>
          </a:schemeClr>
        </a:solidFill>
        <a:ln w="12700" cap="flat" cmpd="sng" algn="ctr">
          <a:solidFill>
            <a:schemeClr val="accent2">
              <a:hueOff val="-1010537"/>
              <a:satOff val="-449"/>
              <a:lumOff val="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09758-1A78-3048-9E5F-8395DCA924AB}">
      <dsp:nvSpPr>
        <dsp:cNvPr id="0" name=""/>
        <dsp:cNvSpPr/>
      </dsp:nvSpPr>
      <dsp:spPr>
        <a:xfrm>
          <a:off x="0" y="2921734"/>
          <a:ext cx="6173409" cy="146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100" kern="1200"/>
            <a:t>Konstruktør</a:t>
          </a:r>
          <a:endParaRPr lang="en-US" sz="4100" kern="1200"/>
        </a:p>
      </dsp:txBody>
      <dsp:txXfrm>
        <a:off x="0" y="2921734"/>
        <a:ext cx="6173409" cy="1460867"/>
      </dsp:txXfrm>
    </dsp:sp>
    <dsp:sp modelId="{B0F05C0A-60DE-2B46-B70B-BBEC006ABC26}">
      <dsp:nvSpPr>
        <dsp:cNvPr id="0" name=""/>
        <dsp:cNvSpPr/>
      </dsp:nvSpPr>
      <dsp:spPr>
        <a:xfrm>
          <a:off x="0" y="4382601"/>
          <a:ext cx="6173409" cy="0"/>
        </a:xfrm>
        <a:prstGeom prst="line">
          <a:avLst/>
        </a:prstGeom>
        <a:solidFill>
          <a:schemeClr val="accent2">
            <a:hueOff val="-1515806"/>
            <a:satOff val="-674"/>
            <a:lumOff val="7057"/>
            <a:alphaOff val="0"/>
          </a:schemeClr>
        </a:solidFill>
        <a:ln w="12700" cap="flat" cmpd="sng" algn="ctr">
          <a:solidFill>
            <a:schemeClr val="accent2">
              <a:hueOff val="-1515806"/>
              <a:satOff val="-674"/>
              <a:lumOff val="70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BA589-DA8C-CC45-A934-417743D77CC6}">
      <dsp:nvSpPr>
        <dsp:cNvPr id="0" name=""/>
        <dsp:cNvSpPr/>
      </dsp:nvSpPr>
      <dsp:spPr>
        <a:xfrm>
          <a:off x="0" y="4382601"/>
          <a:ext cx="6173409" cy="146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100" kern="1200"/>
            <a:t>Innkapsling</a:t>
          </a:r>
          <a:endParaRPr lang="en-US" sz="4100" kern="1200"/>
        </a:p>
      </dsp:txBody>
      <dsp:txXfrm>
        <a:off x="0" y="4382601"/>
        <a:ext cx="6173409" cy="1460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6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0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0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6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3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7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0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0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5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9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9/30/20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8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01831D8A-B6ED-401E-9FE1-1CD0CF7C07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r="-1" b="278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F61E84-9DCA-4F22-94BC-C901DB499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76A80126-9AD6-4B06-A2B4-E80D49DCB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1CE592-76CC-4C5D-B63C-C492B204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D0FD994-79C9-4249-8397-92B364FFB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7E996B0-03B6-46BD-9AC7-CE895EBB6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2E495D8-E01F-4637-87AA-317C325B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7A6E288-B6A5-43F5-948E-F0074B662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0E73585-6FEF-450D-ACF4-43753B261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C001581-36A8-4337-9483-F4EF7D8AB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23005D3-3504-414B-8CCE-FB24909FB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32D3363-EEDD-4E2A-99C2-02CC29F56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3320B91-B7AF-4A1C-9AA7-A88877468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D9CB6C-49EF-4AB1-AA5D-DAF414CAD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D14721-69D1-49E6-97E1-7C1B7E896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A32776C-ED61-40AC-AAE2-946D61FB0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CE9D8A5-BB4F-469A-A640-C4A2EB64F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0F8B594-AC47-4890-AA31-D4C753E4E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4896A88-C10D-4F92-A493-9B42C4509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4CF5861-DFA7-40AE-A060-0B06C6A1A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6C36D3-E647-4682-BD08-FFD920926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68E2D8-F0C6-49FA-BEA1-F2B4B7F0E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55C4A6-2BD1-4862-B843-1C21691DB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2A7A9CF-F794-4E88-84C1-9C3D3BD62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6165D29-B803-4DC8-89DE-8DF7B5346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FF8557F-8C51-4431-A149-896D24BDC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A02EEE-CFE2-4F57-9101-07A45870D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13F99725-E11A-9E4F-9E88-C8EF55B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nb-NO" sz="5400" dirty="0">
                <a:solidFill>
                  <a:srgbClr val="FFFFFF"/>
                </a:solidFill>
              </a:rPr>
              <a:t>IN1000 - Gruppetime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5222662-284E-8348-963F-2DB6F4551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nb-NO" sz="2200" dirty="0">
                <a:solidFill>
                  <a:srgbClr val="FFFFFF"/>
                </a:solidFill>
              </a:rPr>
              <a:t>Gruppe 29/31</a:t>
            </a:r>
          </a:p>
        </p:txBody>
      </p: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06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C0FE73-AE0D-3F41-A08E-0F9787D5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Konstruktør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818E31-D2A9-9341-9512-329D9F1F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Bestemmer hva som må være med ved opprettelsen av ett objekt.</a:t>
            </a:r>
          </a:p>
          <a:p>
            <a:r>
              <a:rPr lang="nb-NO" dirty="0"/>
              <a:t>F.eks. i forrige eksempel, er litt rart å lage en person uten navn - kan kalle “</a:t>
            </a:r>
            <a:r>
              <a:rPr lang="nb-NO" dirty="0" err="1"/>
              <a:t>settNavn</a:t>
            </a:r>
            <a:r>
              <a:rPr lang="nb-NO" dirty="0"/>
              <a:t>”- metoden hver gang, men mye bedre å bestemme at navn MÅ oppgis når objektet opprettes</a:t>
            </a:r>
            <a:br>
              <a:rPr lang="nb-NO" dirty="0"/>
            </a:br>
            <a:r>
              <a:rPr lang="nb-NO" dirty="0">
                <a:sym typeface="Wingdings" pitchFamily="2" charset="2"/>
              </a:rPr>
              <a:t> </a:t>
            </a:r>
            <a:r>
              <a:rPr lang="nb-NO" dirty="0"/>
              <a:t>bruker da parameter til konstruktøren: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0BB39D25-C209-A643-A6AB-8CD4B8B5A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4978400"/>
            <a:ext cx="6604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4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5AF843-10A9-C14D-85B6-35AC3E0D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A48496B-8A33-4E45-ABC1-6E3BA6015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798" y="2037096"/>
            <a:ext cx="11511967" cy="1644567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06B6E0B-92D8-A841-A908-DCE34E0A1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179" y="4395285"/>
            <a:ext cx="7902344" cy="8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7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CB7051-1B0B-DC4A-A4A0-C85327D3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F7E778-37E3-A346-A1C2-C70B1441A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Endre oppgave 1 slik at den nå i stedet for å  ha metodene </a:t>
            </a:r>
            <a:r>
              <a:rPr lang="nb-NO" dirty="0" err="1"/>
              <a:t>settNavn</a:t>
            </a:r>
            <a:r>
              <a:rPr lang="nb-NO" dirty="0"/>
              <a:t>, </a:t>
            </a:r>
            <a:r>
              <a:rPr lang="nb-NO" dirty="0" err="1"/>
              <a:t>settAlder</a:t>
            </a:r>
            <a:r>
              <a:rPr lang="nb-NO" dirty="0"/>
              <a:t>, </a:t>
            </a:r>
            <a:r>
              <a:rPr lang="nb-NO" dirty="0" err="1"/>
              <a:t>settVekt</a:t>
            </a:r>
            <a:r>
              <a:rPr lang="nb-NO" dirty="0"/>
              <a:t> og </a:t>
            </a:r>
            <a:r>
              <a:rPr lang="nb-NO" dirty="0" err="1"/>
              <a:t>setHoyde</a:t>
            </a:r>
            <a:r>
              <a:rPr lang="nb-NO" dirty="0"/>
              <a:t> tar dette inn og setter disse (instans)variablene i konstruktøren istedenfor?</a:t>
            </a:r>
          </a:p>
          <a:p>
            <a:pPr marL="0" indent="0">
              <a:buNone/>
            </a:pPr>
            <a:r>
              <a:rPr lang="nb-NO" dirty="0"/>
              <a:t>Hvilke fordeler/ulemper har dette? Diskuter</a:t>
            </a:r>
          </a:p>
        </p:txBody>
      </p:sp>
    </p:spTree>
    <p:extLst>
      <p:ext uri="{BB962C8B-B14F-4D97-AF65-F5344CB8AC3E}">
        <p14:creationId xmlns:p14="http://schemas.microsoft.com/office/powerpoint/2010/main" val="196216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F07E8F-C5C8-CF40-B50D-96F0348B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D0A5BD-461A-CD46-955F-A16003801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Gitt klassen person som dere har laget over, opprett 3 instanser av klassen/objekter med navn/alder/vekt/</a:t>
            </a:r>
            <a:r>
              <a:rPr lang="nb-NO" dirty="0" err="1"/>
              <a:t>hoyde</a:t>
            </a:r>
            <a:r>
              <a:rPr lang="nb-NO" dirty="0"/>
              <a:t> du velger selv. Skriv deretter ut en hilsen fra hver person deres ved hjelp av </a:t>
            </a:r>
            <a:r>
              <a:rPr lang="nb-NO" dirty="0" err="1"/>
              <a:t>skrivUtHilsen</a:t>
            </a:r>
            <a:r>
              <a:rPr lang="nb-NO" dirty="0"/>
              <a:t>-metoden. Lagre deretter alle objektene i en liste.</a:t>
            </a:r>
          </a:p>
          <a:p>
            <a:endParaRPr lang="nb-NO" dirty="0"/>
          </a:p>
          <a:p>
            <a:r>
              <a:rPr lang="nb-NO" dirty="0"/>
              <a:t>Utfordring: se om du kan kalle på “</a:t>
            </a:r>
            <a:r>
              <a:rPr lang="nb-NO" dirty="0" err="1"/>
              <a:t>skrivUtHilsen</a:t>
            </a:r>
            <a:r>
              <a:rPr lang="nb-NO" dirty="0"/>
              <a:t>()”-metoden i en for-løkke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Utfordring: lag en funksjon som tar inn en liste med personer, og returnerer den personen som er høyest</a:t>
            </a:r>
          </a:p>
        </p:txBody>
      </p:sp>
    </p:spTree>
    <p:extLst>
      <p:ext uri="{BB962C8B-B14F-4D97-AF65-F5344CB8AC3E}">
        <p14:creationId xmlns:p14="http://schemas.microsoft.com/office/powerpoint/2010/main" val="309107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E7E23E-4C4D-BD4C-8355-63F67790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988CF3-F2E0-3D47-B81A-7DA2A37FB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Skriv en klasse Dyr. Et dyr har følgende egenskaper:</a:t>
            </a:r>
          </a:p>
          <a:p>
            <a:pPr marL="0" indent="0">
              <a:buNone/>
            </a:pPr>
            <a:r>
              <a:rPr lang="nb-NO" dirty="0"/>
              <a:t>	- Art</a:t>
            </a:r>
          </a:p>
          <a:p>
            <a:pPr marL="0" indent="0">
              <a:buNone/>
            </a:pPr>
            <a:r>
              <a:rPr lang="nb-NO" dirty="0"/>
              <a:t>	- Kjønn</a:t>
            </a:r>
          </a:p>
          <a:p>
            <a:pPr marL="0" indent="0">
              <a:buNone/>
            </a:pPr>
            <a:r>
              <a:rPr lang="nb-NO" dirty="0"/>
              <a:t>	- Vekt</a:t>
            </a:r>
          </a:p>
          <a:p>
            <a:r>
              <a:rPr lang="nb-NO" dirty="0"/>
              <a:t>Lag en konstruktør (</a:t>
            </a:r>
            <a:r>
              <a:rPr lang="nb-NO" dirty="0" err="1"/>
              <a:t>init</a:t>
            </a:r>
            <a:r>
              <a:rPr lang="nb-NO" dirty="0"/>
              <a:t>-metode) og metoder for å hente ut data fra hver</a:t>
            </a:r>
          </a:p>
          <a:p>
            <a:pPr marL="0" indent="0">
              <a:buNone/>
            </a:pPr>
            <a:r>
              <a:rPr lang="nb-NO" dirty="0"/>
              <a:t>instansvariabel.</a:t>
            </a:r>
          </a:p>
          <a:p>
            <a:r>
              <a:rPr lang="nb-NO" dirty="0"/>
              <a:t>Opprett tre objekter av klassen Dyr for å representere tre forskjellige dyr. Skriv ut informasjon om alle dyrene.</a:t>
            </a:r>
          </a:p>
        </p:txBody>
      </p:sp>
    </p:spTree>
    <p:extLst>
      <p:ext uri="{BB962C8B-B14F-4D97-AF65-F5344CB8AC3E}">
        <p14:creationId xmlns:p14="http://schemas.microsoft.com/office/powerpoint/2010/main" val="34484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6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8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1145669-F2DD-A74F-BEF2-1D65963A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nb-NO"/>
              <a:t>Stikkord</a:t>
            </a:r>
            <a:endParaRPr lang="nb-NO" dirty="0"/>
          </a:p>
        </p:txBody>
      </p:sp>
      <p:grpSp>
        <p:nvGrpSpPr>
          <p:cNvPr id="45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4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3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4" name="Plassholder for innhold 2">
            <a:extLst>
              <a:ext uri="{FF2B5EF4-FFF2-40B4-BE49-F238E27FC236}">
                <a16:creationId xmlns:a16="http://schemas.microsoft.com/office/drawing/2014/main" id="{04917B23-3520-449E-9C97-07AA5C9E49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749411"/>
              </p:ext>
            </p:extLst>
          </p:nvPr>
        </p:nvGraphicFramePr>
        <p:xfrm>
          <a:off x="5408988" y="341165"/>
          <a:ext cx="6173409" cy="584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05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145669-F2DD-A74F-BEF2-1D65963A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Objektorientert</a:t>
            </a:r>
            <a:r>
              <a:rPr lang="nb-NO" dirty="0"/>
              <a:t> programmering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AE3897-FAAF-4748-B3EB-A3997D1E7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Handler om å “modellere” verden.</a:t>
            </a:r>
          </a:p>
          <a:p>
            <a:r>
              <a:rPr lang="nb-NO" dirty="0"/>
              <a:t>Lage modeller </a:t>
            </a:r>
            <a:r>
              <a:rPr lang="nb-NO" dirty="0">
                <a:sym typeface="Wingdings" pitchFamily="2" charset="2"/>
              </a:rPr>
              <a:t></a:t>
            </a:r>
            <a:r>
              <a:rPr lang="nb-NO" dirty="0"/>
              <a:t> få med egenskaper ved ett objekt som vi behøver.</a:t>
            </a:r>
          </a:p>
          <a:p>
            <a:r>
              <a:rPr lang="nb-NO" dirty="0"/>
              <a:t>En klasse beskriver et sett med objekter med samme oppførsel.</a:t>
            </a:r>
          </a:p>
        </p:txBody>
      </p:sp>
    </p:spTree>
    <p:extLst>
      <p:ext uri="{BB962C8B-B14F-4D97-AF65-F5344CB8AC3E}">
        <p14:creationId xmlns:p14="http://schemas.microsoft.com/office/powerpoint/2010/main" val="156813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145669-F2DD-A74F-BEF2-1D65963A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klassen Person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AE3897-FAAF-4748-B3EB-A3997D1E7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Modell av en person, det vil si de egenskapene hos en person vi er interessert i ved dette programmet (en person har flere egenskaper i tillegg, men vi programmerer kun de vi er interessert i/har bruk for å lagre).</a:t>
            </a:r>
          </a:p>
          <a:p>
            <a:r>
              <a:rPr lang="nb-NO" dirty="0"/>
              <a:t>Foreløpig er dette kun en mal og ikke</a:t>
            </a:r>
            <a:br>
              <a:rPr lang="nb-NO" dirty="0"/>
            </a:br>
            <a:r>
              <a:rPr lang="nb-NO" dirty="0"/>
              <a:t>en person i seg selv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639A352-45F7-A045-91FE-4378DA4AF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635" y="3707022"/>
            <a:ext cx="3586921" cy="24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7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145669-F2DD-A74F-BEF2-1D65963A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Instanser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AE3897-FAAF-4748-B3EB-A3997D1E7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Når vi lager et objekt av type person, lager vi en instans av klassen Person.</a:t>
            </a:r>
            <a:br>
              <a:rPr lang="nb-NO" sz="2000" dirty="0"/>
            </a:br>
            <a:r>
              <a:rPr lang="nb-NO" sz="2000" dirty="0">
                <a:sym typeface="Wingdings" pitchFamily="2" charset="2"/>
              </a:rPr>
              <a:t> Både </a:t>
            </a:r>
            <a:r>
              <a:rPr lang="nb-NO" sz="2000" dirty="0" err="1">
                <a:sym typeface="Wingdings" pitchFamily="2" charset="2"/>
              </a:rPr>
              <a:t>magnus</a:t>
            </a:r>
            <a:r>
              <a:rPr lang="nb-NO" sz="2000" dirty="0">
                <a:sym typeface="Wingdings" pitchFamily="2" charset="2"/>
              </a:rPr>
              <a:t> og </a:t>
            </a:r>
            <a:r>
              <a:rPr lang="nb-NO" sz="2000" dirty="0" err="1">
                <a:sym typeface="Wingdings" pitchFamily="2" charset="2"/>
              </a:rPr>
              <a:t>nicolai</a:t>
            </a:r>
            <a:r>
              <a:rPr lang="nb-NO" sz="2000" dirty="0">
                <a:sym typeface="Wingdings" pitchFamily="2" charset="2"/>
              </a:rPr>
              <a:t> er ulike objekter/ulike instanser av et objekt av samme klasse. Men vi er ikke bare opptatt av egenskaper, også hvilke handlinger objektene kan gjøre.</a:t>
            </a:r>
            <a:endParaRPr lang="nb-NO" sz="2000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9719424-805B-6B47-8EF0-868FBED0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749" y="3609033"/>
            <a:ext cx="9146502" cy="27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145669-F2DD-A74F-BEF2-1D65963A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Innkapsling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AE3897-FAAF-4748-B3EB-A3997D1E7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/>
              <a:t>Alle klasser har et public (tilgjengelig utenfra) interface, et grensesnitt, altså hvilke metoder du kan bruke og hva metodene gjør.</a:t>
            </a:r>
          </a:p>
          <a:p>
            <a:r>
              <a:rPr lang="nb-NO"/>
              <a:t>- F.eks: et objekt “bil”, den har en metode som heter “kjor(km)”, vi vet ikke helt hvordan den er definert, vi vet bare at den tar bilen på en kjøretur i oppgitt antall km, og kanskje da oppdaterer tanken og kilometerstanden (fordi den har kjørt).</a:t>
            </a:r>
          </a:p>
          <a:p>
            <a:r>
              <a:rPr lang="nb-NO"/>
              <a:t>Vi vet ikke hvordan det gjøres, vi bare vet at det skjer når vi kaller metoden, dette kalles</a:t>
            </a:r>
            <a:r>
              <a:rPr lang="nb-NO" b="1"/>
              <a:t> innkapsling</a:t>
            </a:r>
            <a:r>
              <a:rPr lang="nb-NO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4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145669-F2DD-A74F-BEF2-1D65963A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Oppgave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AE3897-FAAF-4748-B3EB-A3997D1E7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800" dirty="0"/>
              <a:t>Ut fra tegningen lagd av personene ovenfor lag en enkel klasse person. Som har metodene:</a:t>
            </a:r>
          </a:p>
          <a:p>
            <a:pPr marL="0" indent="0">
              <a:buNone/>
            </a:pPr>
            <a:r>
              <a:rPr lang="nb-NO" sz="1800" dirty="0"/>
              <a:t>● </a:t>
            </a:r>
            <a:r>
              <a:rPr lang="nb-NO" sz="1800" dirty="0" err="1"/>
              <a:t>settNavn</a:t>
            </a:r>
            <a:r>
              <a:rPr lang="nb-NO" sz="1800" dirty="0"/>
              <a:t>(</a:t>
            </a:r>
            <a:r>
              <a:rPr lang="nb-NO" sz="1800" dirty="0" err="1"/>
              <a:t>self</a:t>
            </a:r>
            <a:r>
              <a:rPr lang="nb-NO" sz="1800" dirty="0"/>
              <a:t>, navn)  </a:t>
            </a:r>
            <a:r>
              <a:rPr lang="nb-NO" sz="1800" dirty="0">
                <a:sym typeface="Wingdings" pitchFamily="2" charset="2"/>
              </a:rPr>
              <a:t></a:t>
            </a:r>
            <a:r>
              <a:rPr lang="nb-NO" sz="1800" dirty="0"/>
              <a:t> setter navne på personen</a:t>
            </a:r>
          </a:p>
          <a:p>
            <a:pPr marL="0" indent="0">
              <a:buNone/>
            </a:pPr>
            <a:r>
              <a:rPr lang="nb-NO" sz="1800" dirty="0"/>
              <a:t>● </a:t>
            </a:r>
            <a:r>
              <a:rPr lang="nb-NO" sz="1800" dirty="0" err="1"/>
              <a:t>skrivNavn</a:t>
            </a:r>
            <a:r>
              <a:rPr lang="nb-NO" sz="1800" dirty="0"/>
              <a:t>(</a:t>
            </a:r>
            <a:r>
              <a:rPr lang="nb-NO" sz="1800" dirty="0" err="1"/>
              <a:t>self</a:t>
            </a:r>
            <a:r>
              <a:rPr lang="nb-NO" sz="1800" dirty="0"/>
              <a:t>)  </a:t>
            </a:r>
            <a:r>
              <a:rPr lang="nb-NO" sz="1800" dirty="0">
                <a:sym typeface="Wingdings" pitchFamily="2" charset="2"/>
              </a:rPr>
              <a:t></a:t>
            </a:r>
            <a:r>
              <a:rPr lang="nb-NO" sz="1800" dirty="0"/>
              <a:t> skriver ut navnet å personen på dette formatet “Jeg heter &lt;navn&gt; “</a:t>
            </a:r>
          </a:p>
          <a:p>
            <a:pPr marL="0" indent="0">
              <a:buNone/>
            </a:pPr>
            <a:r>
              <a:rPr lang="nb-NO" sz="1800" dirty="0"/>
              <a:t>● </a:t>
            </a:r>
            <a:r>
              <a:rPr lang="nb-NO" sz="1800" dirty="0" err="1"/>
              <a:t>settAlder</a:t>
            </a:r>
            <a:r>
              <a:rPr lang="nb-NO" sz="1800" dirty="0"/>
              <a:t>(</a:t>
            </a:r>
            <a:r>
              <a:rPr lang="nb-NO" sz="1800" dirty="0" err="1"/>
              <a:t>self</a:t>
            </a:r>
            <a:r>
              <a:rPr lang="nb-NO" sz="1800" dirty="0"/>
              <a:t>, alder) </a:t>
            </a:r>
            <a:r>
              <a:rPr lang="nb-NO" sz="1800" dirty="0">
                <a:sym typeface="Wingdings" pitchFamily="2" charset="2"/>
              </a:rPr>
              <a:t></a:t>
            </a:r>
            <a:r>
              <a:rPr lang="nb-NO" sz="1800" dirty="0"/>
              <a:t> setter alderen på personen</a:t>
            </a:r>
          </a:p>
          <a:p>
            <a:pPr marL="0" indent="0">
              <a:buNone/>
            </a:pPr>
            <a:r>
              <a:rPr lang="nb-NO" sz="1800" dirty="0"/>
              <a:t>● </a:t>
            </a:r>
            <a:r>
              <a:rPr lang="nb-NO" sz="1800" dirty="0" err="1"/>
              <a:t>settVekt</a:t>
            </a:r>
            <a:r>
              <a:rPr lang="nb-NO" sz="1800" dirty="0"/>
              <a:t>(</a:t>
            </a:r>
            <a:r>
              <a:rPr lang="nb-NO" sz="1800" dirty="0" err="1"/>
              <a:t>self</a:t>
            </a:r>
            <a:r>
              <a:rPr lang="nb-NO" sz="1800" dirty="0"/>
              <a:t>, vekt) </a:t>
            </a:r>
            <a:r>
              <a:rPr lang="nb-NO" sz="1800" dirty="0">
                <a:sym typeface="Wingdings" pitchFamily="2" charset="2"/>
              </a:rPr>
              <a:t></a:t>
            </a:r>
            <a:r>
              <a:rPr lang="nb-NO" sz="1800" dirty="0"/>
              <a:t>setter vekten på personen</a:t>
            </a:r>
          </a:p>
          <a:p>
            <a:pPr marL="0" indent="0">
              <a:buNone/>
            </a:pPr>
            <a:r>
              <a:rPr lang="nb-NO" sz="1800" dirty="0"/>
              <a:t>● </a:t>
            </a:r>
            <a:r>
              <a:rPr lang="nb-NO" sz="1800" dirty="0" err="1"/>
              <a:t>settHoyde</a:t>
            </a:r>
            <a:r>
              <a:rPr lang="nb-NO" sz="1800" dirty="0"/>
              <a:t>(</a:t>
            </a:r>
            <a:r>
              <a:rPr lang="nb-NO" sz="1800" dirty="0" err="1"/>
              <a:t>self</a:t>
            </a:r>
            <a:r>
              <a:rPr lang="nb-NO" sz="1800" dirty="0"/>
              <a:t>, </a:t>
            </a:r>
            <a:r>
              <a:rPr lang="nb-NO" sz="1800" dirty="0" err="1"/>
              <a:t>hoyde</a:t>
            </a:r>
            <a:r>
              <a:rPr lang="nb-NO" sz="1800" dirty="0"/>
              <a:t>) </a:t>
            </a:r>
            <a:r>
              <a:rPr lang="nb-NO" sz="1800" dirty="0">
                <a:sym typeface="Wingdings" pitchFamily="2" charset="2"/>
              </a:rPr>
              <a:t></a:t>
            </a:r>
            <a:r>
              <a:rPr lang="nb-NO" sz="1800" dirty="0"/>
              <a:t>setter vekten på personen</a:t>
            </a:r>
          </a:p>
          <a:p>
            <a:pPr marL="0" indent="0">
              <a:buNone/>
            </a:pPr>
            <a:r>
              <a:rPr lang="nb-NO" sz="1800" dirty="0"/>
              <a:t>● </a:t>
            </a:r>
            <a:r>
              <a:rPr lang="nb-NO" sz="1800" dirty="0" err="1"/>
              <a:t>skrivUtInfo</a:t>
            </a:r>
            <a:r>
              <a:rPr lang="nb-NO" sz="1800" dirty="0"/>
              <a:t>(</a:t>
            </a:r>
            <a:r>
              <a:rPr lang="nb-NO" sz="1800" dirty="0" err="1"/>
              <a:t>self</a:t>
            </a:r>
            <a:r>
              <a:rPr lang="nb-NO" sz="1800" dirty="0"/>
              <a:t>) </a:t>
            </a:r>
            <a:r>
              <a:rPr lang="nb-NO" sz="1800" dirty="0">
                <a:sym typeface="Wingdings" pitchFamily="2" charset="2"/>
              </a:rPr>
              <a:t> </a:t>
            </a:r>
            <a:r>
              <a:rPr lang="nb-NO" sz="1800" dirty="0"/>
              <a:t>som skriver ut infoen om personen</a:t>
            </a:r>
          </a:p>
          <a:p>
            <a:pPr marL="0" indent="0">
              <a:buNone/>
            </a:pPr>
            <a:r>
              <a:rPr lang="nb-NO" sz="1800" dirty="0"/>
              <a:t>● </a:t>
            </a:r>
            <a:r>
              <a:rPr lang="nb-NO" sz="1800" dirty="0" err="1"/>
              <a:t>skrivUtHilsen</a:t>
            </a:r>
            <a:r>
              <a:rPr lang="nb-NO" sz="1800" dirty="0"/>
              <a:t>(</a:t>
            </a:r>
            <a:r>
              <a:rPr lang="nb-NO" sz="1800" dirty="0" err="1"/>
              <a:t>self</a:t>
            </a:r>
            <a:r>
              <a:rPr lang="nb-NO" sz="1800" dirty="0"/>
              <a:t>)  </a:t>
            </a:r>
            <a:r>
              <a:rPr lang="nb-NO" sz="1800" dirty="0">
                <a:sym typeface="Wingdings" pitchFamily="2" charset="2"/>
              </a:rPr>
              <a:t> </a:t>
            </a:r>
            <a:r>
              <a:rPr lang="nb-NO" sz="1800" dirty="0"/>
              <a:t>som skriver uten hilsen fra personen, på formen “Hei, jeg heter &lt;navn&gt; og jeg er &lt;alder&gt; </a:t>
            </a:r>
            <a:r>
              <a:rPr lang="nb-NO" sz="1800" dirty="0" err="1"/>
              <a:t>aar</a:t>
            </a:r>
            <a:r>
              <a:rPr lang="nb-NO" sz="1800" dirty="0"/>
              <a:t> gammel”</a:t>
            </a:r>
          </a:p>
          <a:p>
            <a:pPr marL="0" indent="0">
              <a:buNone/>
            </a:pPr>
            <a:r>
              <a:rPr lang="nb-NO" sz="1800" dirty="0"/>
              <a:t>● </a:t>
            </a:r>
            <a:r>
              <a:rPr lang="nb-NO" sz="1800" dirty="0" err="1"/>
              <a:t>hoyereEnn</a:t>
            </a:r>
            <a:r>
              <a:rPr lang="nb-NO" sz="1800" dirty="0"/>
              <a:t>(</a:t>
            </a:r>
            <a:r>
              <a:rPr lang="nb-NO" sz="1800" dirty="0" err="1"/>
              <a:t>self</a:t>
            </a:r>
            <a:r>
              <a:rPr lang="nb-NO" sz="1800" dirty="0"/>
              <a:t>, </a:t>
            </a:r>
            <a:r>
              <a:rPr lang="nb-NO" sz="1800" dirty="0" err="1"/>
              <a:t>annenPerson</a:t>
            </a:r>
            <a:r>
              <a:rPr lang="nb-NO" sz="1800" dirty="0"/>
              <a:t>) </a:t>
            </a:r>
            <a:r>
              <a:rPr lang="nb-NO" sz="1800" dirty="0">
                <a:sym typeface="Wingdings" pitchFamily="2" charset="2"/>
              </a:rPr>
              <a:t> </a:t>
            </a:r>
            <a:r>
              <a:rPr lang="nb-NO" sz="1800" dirty="0"/>
              <a:t>tar inn en annen person og returnere True hvis personen er høyere enn den andre personen, False ellers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194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145669-F2DD-A74F-BEF2-1D65963A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Husk å importere klassen i hovedklassen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AE3897-FAAF-4748-B3EB-A3997D1E7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sym typeface="Wingdings" pitchFamily="2" charset="2"/>
              </a:rPr>
              <a:t> </a:t>
            </a:r>
            <a:r>
              <a:rPr lang="nb-NO" dirty="0"/>
              <a:t>from person import Person</a:t>
            </a:r>
          </a:p>
        </p:txBody>
      </p:sp>
    </p:spTree>
    <p:extLst>
      <p:ext uri="{BB962C8B-B14F-4D97-AF65-F5344CB8AC3E}">
        <p14:creationId xmlns:p14="http://schemas.microsoft.com/office/powerpoint/2010/main" val="7712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CADABB-81FD-B045-94AF-5BA1ED607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Annet syntaks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BE1A7F-91BC-9D41-B2D9-354184267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 person1 = Person() 		#opprette en instans av et objekt</a:t>
            </a:r>
          </a:p>
          <a:p>
            <a:r>
              <a:rPr lang="nb-NO" dirty="0"/>
              <a:t>person1.settNavn(«Emilie») 	#kalle på metode</a:t>
            </a:r>
          </a:p>
          <a:p>
            <a:r>
              <a:rPr lang="nb-NO" dirty="0"/>
              <a:t>person1.skrivNavn()			#kalle på metode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329955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412434"/>
      </a:dk2>
      <a:lt2>
        <a:srgbClr val="E2E8E7"/>
      </a:lt2>
      <a:accent1>
        <a:srgbClr val="E7294C"/>
      </a:accent1>
      <a:accent2>
        <a:srgbClr val="D51789"/>
      </a:accent2>
      <a:accent3>
        <a:srgbClr val="E329E7"/>
      </a:accent3>
      <a:accent4>
        <a:srgbClr val="851BD6"/>
      </a:accent4>
      <a:accent5>
        <a:srgbClr val="5137E8"/>
      </a:accent5>
      <a:accent6>
        <a:srgbClr val="1B4DD6"/>
      </a:accent6>
      <a:hlink>
        <a:srgbClr val="8464CB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721</Words>
  <Application>Microsoft Macintosh PowerPoint</Application>
  <PresentationFormat>Widescreen</PresentationFormat>
  <Paragraphs>57</Paragraphs>
  <Slides>14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AvenirNext LT Pro Medium</vt:lpstr>
      <vt:lpstr>Arial</vt:lpstr>
      <vt:lpstr>Avenir Next LT Pro</vt:lpstr>
      <vt:lpstr>Posterama</vt:lpstr>
      <vt:lpstr>ExploreVTI</vt:lpstr>
      <vt:lpstr>IN1000 - Gruppetime</vt:lpstr>
      <vt:lpstr>Stikkord</vt:lpstr>
      <vt:lpstr>Objektorientert programmering</vt:lpstr>
      <vt:lpstr>Eksempel klassen Person</vt:lpstr>
      <vt:lpstr>Instanser</vt:lpstr>
      <vt:lpstr>Innkapsling</vt:lpstr>
      <vt:lpstr>Oppgave</vt:lpstr>
      <vt:lpstr>Husk å importere klassen i hovedklassen</vt:lpstr>
      <vt:lpstr>Annet syntaks</vt:lpstr>
      <vt:lpstr>Konstruktør</vt:lpstr>
      <vt:lpstr>Eksempel</vt:lpstr>
      <vt:lpstr>Oppgave </vt:lpstr>
      <vt:lpstr>Oppgave</vt:lpstr>
      <vt:lpstr>Oppgave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IN1000 - Gruppetime</dc:title>
  <dc:creator>Sofie Gwendolyn Borchsenius</dc:creator>
  <cp:lastModifiedBy>Sofie Gwendolyn Borchsenius</cp:lastModifiedBy>
  <cp:revision>4</cp:revision>
  <dcterms:created xsi:type="dcterms:W3CDTF">2020-09-30T15:06:39Z</dcterms:created>
  <dcterms:modified xsi:type="dcterms:W3CDTF">2020-10-01T07:55:24Z</dcterms:modified>
</cp:coreProperties>
</file>