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81" r:id="rId2"/>
    <p:sldId id="280" r:id="rId3"/>
    <p:sldId id="378" r:id="rId4"/>
    <p:sldId id="374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3DEAD9-EA1A-4C51-B32E-FA23305F8441}" type="datetimeFigureOut">
              <a:rPr lang="nb-NO" smtClean="0"/>
              <a:t>02.10.2024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2366AA-F961-4C43-A60F-1277D676F7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56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27350" y="849313"/>
            <a:ext cx="4076700" cy="2293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Mer om dette neste uke!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D5CE6-A859-4AFC-99C5-953DA1B8A069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52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27350" y="849313"/>
            <a:ext cx="4076700" cy="2293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Mer om dette neste uke!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7D5CE6-A859-4AFC-99C5-953DA1B8A06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5129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EAA2C-FDE1-4429-B1BB-8085CE810E6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16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13531-6D9A-3022-43B0-AD925E516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F8F5F9-36CB-AFA5-1147-52E20FC4A7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5CE0D3-A35F-D349-AD9D-1EC469EB7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0E003-95F3-4CF3-9218-66166BB1CFAC}" type="datetimeFigureOut">
              <a:rPr lang="nb-NO" smtClean="0"/>
              <a:t>02.10.2024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E5CB3-ECC6-1F2C-771B-7226D516C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9FDFE-8BE0-8064-91CF-4FD5A9D1C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20441-63CB-4760-BBFC-73CBC0FC1A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8581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4F38A-883E-9A0C-F939-B668E8804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7096E-51FF-8853-9561-26B06C4DF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ACA5BE-98A1-0237-A218-7D63A8440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0E003-95F3-4CF3-9218-66166BB1CFAC}" type="datetimeFigureOut">
              <a:rPr lang="nb-NO" smtClean="0"/>
              <a:t>02.10.2024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DF0DC-0E7F-13CA-497C-19282AEA4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BB0C4-0861-5318-D9F1-F11FB2CAF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20441-63CB-4760-BBFC-73CBC0FC1A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4029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46D8-4F9A-D9CD-30C0-18B89382F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3DC1BB-09F2-A639-ACD5-122E4357F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4D99E-D7EA-4E59-A0E8-5488B4B83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0E003-95F3-4CF3-9218-66166BB1CFAC}" type="datetimeFigureOut">
              <a:rPr lang="nb-NO" smtClean="0"/>
              <a:t>02.10.2024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7BA5B-7FB6-EB24-1453-6F871D1FD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03904-0994-3D5E-55D2-FB2D6A5CE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20441-63CB-4760-BBFC-73CBC0FC1A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9882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702D4-1850-95FF-0249-2D51AC30B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80073-2AC0-465E-71DB-99CAB73569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AC749E-F43E-96DB-2C20-9C73000F0C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873B2-E8F6-0FDC-A4E8-3A5442FB8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0E003-95F3-4CF3-9218-66166BB1CFAC}" type="datetimeFigureOut">
              <a:rPr lang="nb-NO" smtClean="0"/>
              <a:t>02.10.2024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224541-1A9A-8BAF-B3E8-0F861C7CC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965E2-805F-4133-9627-7F81E2DED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20441-63CB-4760-BBFC-73CBC0FC1A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563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1901E-AC5F-C0E4-DC11-6CE6C4E9D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CAA8EE-874F-2D15-3481-B338F147F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45F6BF-B3B4-F40F-CC02-832DA65510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9896FC-7258-BF14-B71E-19F06B2164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96A4DB-5E43-335B-B023-18EC2AD119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A0D7D8-67E0-A31A-7664-C23DF245B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0E003-95F3-4CF3-9218-66166BB1CFAC}" type="datetimeFigureOut">
              <a:rPr lang="nb-NO" smtClean="0"/>
              <a:t>02.10.2024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3C94CD-66EE-30AE-3AD0-AAFE2BCA8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37185D-D46C-AE45-EF10-047858636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20441-63CB-4760-BBFC-73CBC0FC1A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0130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8807B-03BC-D0C6-5E54-411942148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B0379F-0D8D-6501-6451-3734AB348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0E003-95F3-4CF3-9218-66166BB1CFAC}" type="datetimeFigureOut">
              <a:rPr lang="nb-NO" smtClean="0"/>
              <a:t>02.10.2024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BE9CB5-1B05-BDED-027E-65D53A971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76CAA4-782B-2D1C-6061-E7A3D0521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20441-63CB-4760-BBFC-73CBC0FC1A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6971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DC8F97-84C3-2BFE-178F-5DB67059D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0E003-95F3-4CF3-9218-66166BB1CFAC}" type="datetimeFigureOut">
              <a:rPr lang="nb-NO" smtClean="0"/>
              <a:t>02.10.2024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B9D0A-9093-1969-E752-66A99BE08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C545BE-599A-F6B8-4BC9-4E24F5380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20441-63CB-4760-BBFC-73CBC0FC1A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921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07541-BC8B-E49B-9618-E47776D06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502AC-FE81-A92E-7820-2C7E6AB04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B04BC7-35D9-6E5A-4BA6-BA74C34F02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6B27BD-2D3A-2901-2CBD-10499B3DB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0E003-95F3-4CF3-9218-66166BB1CFAC}" type="datetimeFigureOut">
              <a:rPr lang="nb-NO" smtClean="0"/>
              <a:t>02.10.2024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338F74-E7AE-1B78-7260-E782C8FA3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B0BBEB-43E4-23CD-927C-3BCEB701C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20441-63CB-4760-BBFC-73CBC0FC1A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3197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AA20C-8908-97A0-D398-399542D33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3BC3D0-BBB8-96FD-9506-17869E761A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DFF502-1279-1C4E-EBB8-98C134A08D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BCF8DB-6B28-D0BF-F323-B641E4E79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0E003-95F3-4CF3-9218-66166BB1CFAC}" type="datetimeFigureOut">
              <a:rPr lang="nb-NO" smtClean="0"/>
              <a:t>02.10.2024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B64D60-276A-1466-F046-B45E95A38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BED15A-FE7C-BA93-E20D-E6EFE5E2D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20441-63CB-4760-BBFC-73CBC0FC1A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6022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B9823-4FC5-5F3F-5FCC-770906DE7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823226-1BB7-8F6B-5505-7641D59E92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416A11-62B4-CFF1-4247-65785EA9E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0E003-95F3-4CF3-9218-66166BB1CFAC}" type="datetimeFigureOut">
              <a:rPr lang="nb-NO" smtClean="0"/>
              <a:t>02.10.2024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A92E9-79C0-0898-5563-3A85FE64F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93D845-54E5-544C-255A-040DEF41F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20441-63CB-4760-BBFC-73CBC0FC1A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4011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67E0BA-FC59-5941-EF3A-37C2EADD5A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34227F-8EA0-D503-89D4-F9E9C97E04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21CA0-6729-B729-9478-D534E0B7E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0E003-95F3-4CF3-9218-66166BB1CFAC}" type="datetimeFigureOut">
              <a:rPr lang="nb-NO" smtClean="0"/>
              <a:t>02.10.2024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7D09D-0F28-048E-F4A7-E942EA8C3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E2644-EB2B-F52C-7F18-2D6A2B546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20441-63CB-4760-BBFC-73CBC0FC1A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2495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B8190E-0968-E9BE-6E46-292FACDC8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C036C9-D5B0-D287-A2C3-5BBD972A3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3A4E02-7160-FB2A-FD6C-E7A024C659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0E003-95F3-4CF3-9218-66166BB1CFAC}" type="datetimeFigureOut">
              <a:rPr lang="nb-NO" smtClean="0"/>
              <a:t>02.10.2024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09CE26-4788-A437-00FA-E46002FFA9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10B1F6-F5A8-6CA7-5DFB-3F0F541086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20441-63CB-4760-BBFC-73CBC0FC1A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923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C18BD-7E01-562C-2C2C-3FA65A31C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Kort</a:t>
            </a:r>
            <a:r>
              <a:rPr lang="en-US" dirty="0"/>
              <a:t>: </a:t>
            </a:r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skjer</a:t>
            </a:r>
            <a:r>
              <a:rPr lang="en-US" dirty="0"/>
              <a:t>? (</a:t>
            </a:r>
            <a:r>
              <a:rPr lang="en-US" dirty="0" err="1"/>
              <a:t>forsmak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uke 8)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3AE80-8641-1250-F4D3-381C55082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3778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Start </a:t>
            </a:r>
            <a:r>
              <a:rPr lang="en-US" dirty="0" err="1"/>
              <a:t>presentasjon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klikk</a:t>
            </a:r>
            <a:r>
              <a:rPr lang="en-US" dirty="0"/>
              <a:t> deg </a:t>
            </a:r>
            <a:r>
              <a:rPr lang="en-US" dirty="0" err="1"/>
              <a:t>gjennom</a:t>
            </a:r>
            <a:r>
              <a:rPr lang="en-US" dirty="0"/>
              <a:t> </a:t>
            </a:r>
            <a:r>
              <a:rPr lang="en-US" dirty="0" err="1"/>
              <a:t>hvordan</a:t>
            </a:r>
            <a:r>
              <a:rPr lang="en-US" dirty="0"/>
              <a:t> variable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objekter</a:t>
            </a:r>
            <a:r>
              <a:rPr lang="en-US" dirty="0"/>
              <a:t> </a:t>
            </a:r>
            <a:r>
              <a:rPr lang="en-US" dirty="0" err="1"/>
              <a:t>endrer</a:t>
            </a:r>
            <a:r>
              <a:rPr lang="en-US" dirty="0"/>
              <a:t> seg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56189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sz="2000"/>
              <a:t>Klassenavnet gjør at det opprettes et nytt objekt</a:t>
            </a:r>
            <a:br>
              <a:rPr lang="nb-NO" sz="2000"/>
            </a:br>
            <a:r>
              <a:rPr lang="nb-NO" sz="2000"/>
              <a:t>Konstruktøren kalles automatisk når et nytt objekt opprettes:</a:t>
            </a:r>
          </a:p>
          <a:p>
            <a:pPr marL="342900" indent="-342900">
              <a:buFont typeface="+mj-lt"/>
              <a:buAutoNum type="arabicPeriod" startAt="2"/>
            </a:pPr>
            <a:r>
              <a:rPr lang="nb-NO" sz="2200" b="1"/>
              <a:t>self</a:t>
            </a:r>
            <a:r>
              <a:rPr lang="nb-NO" sz="2200"/>
              <a:t> inneholder det nye objektet </a:t>
            </a:r>
          </a:p>
          <a:p>
            <a:pPr marL="342900" indent="-342900">
              <a:buFont typeface="+mj-lt"/>
              <a:buAutoNum type="arabicPeriod" startAt="2"/>
            </a:pPr>
            <a:r>
              <a:rPr lang="nb-NO" sz="2200"/>
              <a:t>oppretter og initialiserer instansvariablene i self-objektet</a:t>
            </a:r>
          </a:p>
          <a:p>
            <a:pPr marL="342900" indent="-342900">
              <a:buFont typeface="+mj-lt"/>
              <a:buAutoNum type="arabicPeriod" startAt="2"/>
            </a:pPr>
            <a:r>
              <a:rPr lang="nb-NO" sz="2200"/>
              <a:t>venstresiden får verdien til </a:t>
            </a:r>
            <a:r>
              <a:rPr lang="nb-NO" sz="2200" b="1"/>
              <a:t>self </a:t>
            </a:r>
            <a:r>
              <a:rPr lang="nb-NO" sz="2200"/>
              <a:t>(det nye objektet)</a:t>
            </a:r>
            <a:endParaRPr lang="nb-NO" sz="2200" b="1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Lyspære: Opprette et objekt av klassen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948957" y="4228478"/>
            <a:ext cx="2018148" cy="15821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t"/>
          <a:lstStyle/>
          <a:p>
            <a:endParaRPr lang="nb-NO" dirty="0">
              <a:solidFill>
                <a:schemeClr val="tx1"/>
              </a:solidFill>
            </a:endParaRPr>
          </a:p>
          <a:p>
            <a:endParaRPr lang="nb-NO" dirty="0">
              <a:solidFill>
                <a:schemeClr val="tx1"/>
              </a:solidFill>
            </a:endParaRPr>
          </a:p>
          <a:p>
            <a:r>
              <a:rPr lang="nb-NO">
                <a:solidFill>
                  <a:schemeClr val="tx1"/>
                </a:solidFill>
              </a:rPr>
              <a:t>_på            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74073" y="3831906"/>
            <a:ext cx="741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utelys</a:t>
            </a:r>
          </a:p>
        </p:txBody>
      </p:sp>
      <p:sp>
        <p:nvSpPr>
          <p:cNvPr id="8" name="Rectangle 7"/>
          <p:cNvSpPr/>
          <p:nvPr/>
        </p:nvSpPr>
        <p:spPr>
          <a:xfrm>
            <a:off x="9010448" y="4894069"/>
            <a:ext cx="671513" cy="27986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chemeClr val="tx1"/>
                </a:solidFill>
              </a:rPr>
              <a:t>False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28675" y="5810594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>
                <a:solidFill>
                  <a:srgbClr val="FF0000"/>
                </a:solidFill>
              </a:rPr>
              <a:t>1)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020" y="4512834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>
                <a:solidFill>
                  <a:srgbClr val="FF0000"/>
                </a:solidFill>
              </a:rPr>
              <a:t>2)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1220" y="5833977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>
                <a:solidFill>
                  <a:srgbClr val="FF0000"/>
                </a:solidFill>
              </a:rPr>
              <a:t>4)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5681" y="4876728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>
                <a:solidFill>
                  <a:srgbClr val="FF0000"/>
                </a:solidFill>
              </a:rPr>
              <a:t>3)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39871" y="4849335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>
                <a:solidFill>
                  <a:srgbClr val="FF0000"/>
                </a:solidFill>
              </a:rPr>
              <a:t>3)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61117" y="3796430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>
                <a:solidFill>
                  <a:srgbClr val="FF0000"/>
                </a:solidFill>
              </a:rPr>
              <a:t>4)</a:t>
            </a:r>
          </a:p>
        </p:txBody>
      </p:sp>
      <p:sp>
        <p:nvSpPr>
          <p:cNvPr id="4" name="Rektangel 3"/>
          <p:cNvSpPr/>
          <p:nvPr/>
        </p:nvSpPr>
        <p:spPr>
          <a:xfrm>
            <a:off x="1446712" y="4229107"/>
            <a:ext cx="4311196" cy="163121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b-NO" sz="2000" dirty="0" err="1">
                <a:solidFill>
                  <a:srgbClr val="569CD6"/>
                </a:solidFill>
                <a:latin typeface="Consolas" panose="020B0609020204030204" pitchFamily="49" charset="0"/>
              </a:rPr>
              <a:t>class</a:t>
            </a:r>
            <a:r>
              <a:rPr lang="nb-NO" sz="2000" dirty="0">
                <a:solidFill>
                  <a:srgbClr val="CCCCCC"/>
                </a:solidFill>
                <a:latin typeface="Consolas" panose="020B0609020204030204" pitchFamily="49" charset="0"/>
              </a:rPr>
              <a:t> </a:t>
            </a:r>
            <a:r>
              <a:rPr lang="nb-NO" sz="2000" dirty="0">
                <a:solidFill>
                  <a:srgbClr val="4EC9B0"/>
                </a:solidFill>
                <a:latin typeface="Consolas" panose="020B0609020204030204" pitchFamily="49" charset="0"/>
              </a:rPr>
              <a:t>Lyspære</a:t>
            </a:r>
            <a:r>
              <a:rPr lang="nb-NO" sz="2000" dirty="0">
                <a:solidFill>
                  <a:srgbClr val="CCCCCC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nb-NO" sz="2000" dirty="0">
                <a:solidFill>
                  <a:srgbClr val="CCCCCC"/>
                </a:solidFill>
                <a:latin typeface="Consolas" panose="020B0609020204030204" pitchFamily="49" charset="0"/>
              </a:rPr>
              <a:t>    </a:t>
            </a:r>
            <a:r>
              <a:rPr lang="nb-NO" sz="2000" dirty="0" err="1">
                <a:solidFill>
                  <a:srgbClr val="569CD6"/>
                </a:solidFill>
                <a:latin typeface="Consolas" panose="020B0609020204030204" pitchFamily="49" charset="0"/>
              </a:rPr>
              <a:t>def</a:t>
            </a:r>
            <a:r>
              <a:rPr lang="nb-NO" sz="2000" dirty="0">
                <a:solidFill>
                  <a:srgbClr val="CCCCCC"/>
                </a:solidFill>
                <a:latin typeface="Consolas" panose="020B0609020204030204" pitchFamily="49" charset="0"/>
              </a:rPr>
              <a:t> </a:t>
            </a:r>
            <a:r>
              <a:rPr lang="nb-NO" sz="2000" dirty="0">
                <a:solidFill>
                  <a:srgbClr val="DCDCAA"/>
                </a:solidFill>
                <a:latin typeface="Consolas" panose="020B0609020204030204" pitchFamily="49" charset="0"/>
              </a:rPr>
              <a:t>__</a:t>
            </a:r>
            <a:r>
              <a:rPr lang="nb-NO" sz="2000" dirty="0" err="1">
                <a:solidFill>
                  <a:srgbClr val="DCDCAA"/>
                </a:solidFill>
                <a:latin typeface="Consolas" panose="020B0609020204030204" pitchFamily="49" charset="0"/>
              </a:rPr>
              <a:t>init</a:t>
            </a:r>
            <a:r>
              <a:rPr lang="nb-NO" sz="2000" dirty="0">
                <a:solidFill>
                  <a:srgbClr val="DCDCAA"/>
                </a:solidFill>
                <a:latin typeface="Consolas" panose="020B0609020204030204" pitchFamily="49" charset="0"/>
              </a:rPr>
              <a:t>__</a:t>
            </a:r>
            <a:r>
              <a:rPr lang="nb-NO" sz="2000" dirty="0">
                <a:solidFill>
                  <a:srgbClr val="CCCCCC"/>
                </a:solidFill>
                <a:latin typeface="Consolas" panose="020B0609020204030204" pitchFamily="49" charset="0"/>
              </a:rPr>
              <a:t>(</a:t>
            </a:r>
            <a:r>
              <a:rPr lang="nb-NO" sz="2000" dirty="0" err="1">
                <a:solidFill>
                  <a:srgbClr val="9CDCFE"/>
                </a:solidFill>
                <a:latin typeface="Consolas" panose="020B0609020204030204" pitchFamily="49" charset="0"/>
              </a:rPr>
              <a:t>self</a:t>
            </a:r>
            <a:r>
              <a:rPr lang="nb-NO" sz="2000" dirty="0">
                <a:solidFill>
                  <a:srgbClr val="CCCCCC"/>
                </a:solidFill>
                <a:latin typeface="Consolas" panose="020B0609020204030204" pitchFamily="49" charset="0"/>
              </a:rPr>
              <a:t>):</a:t>
            </a:r>
          </a:p>
          <a:p>
            <a:r>
              <a:rPr lang="nb-NO" sz="2000" dirty="0">
                <a:solidFill>
                  <a:srgbClr val="CCCCCC"/>
                </a:solidFill>
                <a:latin typeface="Consolas" panose="020B0609020204030204" pitchFamily="49" charset="0"/>
              </a:rPr>
              <a:t>        </a:t>
            </a:r>
            <a:r>
              <a:rPr lang="nb-NO" sz="2000" dirty="0" err="1">
                <a:solidFill>
                  <a:srgbClr val="569CD6"/>
                </a:solidFill>
                <a:latin typeface="Consolas" panose="020B0609020204030204" pitchFamily="49" charset="0"/>
              </a:rPr>
              <a:t>self</a:t>
            </a:r>
            <a:r>
              <a:rPr lang="nb-NO" sz="2000" dirty="0">
                <a:solidFill>
                  <a:srgbClr val="CCCCCC"/>
                </a:solidFill>
                <a:latin typeface="Consolas" panose="020B0609020204030204" pitchFamily="49" charset="0"/>
              </a:rPr>
              <a:t>._på </a:t>
            </a:r>
            <a:r>
              <a:rPr lang="nb-NO" sz="2000" dirty="0">
                <a:solidFill>
                  <a:srgbClr val="D4D4D4"/>
                </a:solidFill>
                <a:latin typeface="Consolas" panose="020B0609020204030204" pitchFamily="49" charset="0"/>
              </a:rPr>
              <a:t>=</a:t>
            </a:r>
            <a:r>
              <a:rPr lang="nb-NO" sz="2000" dirty="0">
                <a:solidFill>
                  <a:srgbClr val="CCCCCC"/>
                </a:solidFill>
                <a:latin typeface="Consolas" panose="020B0609020204030204" pitchFamily="49" charset="0"/>
              </a:rPr>
              <a:t> </a:t>
            </a:r>
            <a:r>
              <a:rPr lang="nb-NO" sz="2000" dirty="0">
                <a:solidFill>
                  <a:srgbClr val="569CD6"/>
                </a:solidFill>
                <a:latin typeface="Consolas" panose="020B0609020204030204" pitchFamily="49" charset="0"/>
              </a:rPr>
              <a:t>False</a:t>
            </a:r>
            <a:endParaRPr lang="nb-NO" sz="2000" dirty="0">
              <a:solidFill>
                <a:srgbClr val="CCCCCC"/>
              </a:solidFill>
              <a:latin typeface="Consolas" panose="020B0609020204030204" pitchFamily="49" charset="0"/>
            </a:endParaRPr>
          </a:p>
          <a:p>
            <a:br>
              <a:rPr lang="nb-NO" sz="2000" dirty="0">
                <a:solidFill>
                  <a:srgbClr val="CCCCCC"/>
                </a:solidFill>
                <a:latin typeface="Consolas" panose="020B0609020204030204" pitchFamily="49" charset="0"/>
              </a:rPr>
            </a:br>
            <a:r>
              <a:rPr lang="nb-NO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utelys</a:t>
            </a:r>
            <a:r>
              <a:rPr lang="nb-NO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nb-NO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nb-NO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nb-NO" sz="2000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Lyspære</a:t>
            </a:r>
            <a:r>
              <a:rPr lang="nb-NO" sz="2000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()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Siri Moe Jensen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AF9F773-9F72-426F-9D59-B6A588198B74}" type="slidenum">
              <a:rPr lang="nb-NO" smtClean="0"/>
              <a:t>2</a:t>
            </a:fld>
            <a:endParaRPr lang="nb-NO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b-NO" dirty="0"/>
              <a:t>IN1000 – Høst 2024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12835" y="3859146"/>
            <a:ext cx="51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self</a:t>
            </a:r>
          </a:p>
        </p:txBody>
      </p:sp>
    </p:spTree>
    <p:extLst>
      <p:ext uri="{BB962C8B-B14F-4D97-AF65-F5344CB8AC3E}">
        <p14:creationId xmlns:p14="http://schemas.microsoft.com/office/powerpoint/2010/main" val="33967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9" grpId="0"/>
      <p:bldP spid="19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Lyspære: Kalle en metode på et objekt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Siri Moe Jensen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AF9F773-9F72-426F-9D59-B6A588198B74}" type="slidenum">
              <a:rPr lang="nb-NO" smtClean="0"/>
              <a:t>3</a:t>
            </a:fld>
            <a:endParaRPr lang="nb-NO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nb-NO" dirty="0"/>
              <a:t>IN1000 – Høst 2024</a:t>
            </a:r>
          </a:p>
        </p:txBody>
      </p:sp>
      <p:sp>
        <p:nvSpPr>
          <p:cNvPr id="20" name="Rektangel 19"/>
          <p:cNvSpPr/>
          <p:nvPr/>
        </p:nvSpPr>
        <p:spPr>
          <a:xfrm>
            <a:off x="755355" y="2093597"/>
            <a:ext cx="2908889" cy="224676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b-NO" sz="2000">
                <a:solidFill>
                  <a:srgbClr val="9CDCFE"/>
                </a:solidFill>
                <a:latin typeface="Consolas" panose="020B0609020204030204" pitchFamily="49" charset="0"/>
              </a:rPr>
              <a:t>utelys 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= </a:t>
            </a:r>
            <a:r>
              <a:rPr lang="nb-NO" sz="2000">
                <a:solidFill>
                  <a:srgbClr val="4EC9B0"/>
                </a:solidFill>
                <a:latin typeface="Consolas" panose="020B0609020204030204" pitchFamily="49" charset="0"/>
              </a:rPr>
              <a:t>Lyspære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()</a:t>
            </a:r>
            <a:endParaRPr lang="nb-NO" sz="2000">
              <a:solidFill>
                <a:srgbClr val="9CDCFE"/>
              </a:solidFill>
              <a:latin typeface="Consolas" panose="020B0609020204030204" pitchFamily="49" charset="0"/>
            </a:endParaRPr>
          </a:p>
          <a:p>
            <a:r>
              <a:rPr lang="nb-NO" sz="2000">
                <a:solidFill>
                  <a:srgbClr val="9CDCFE"/>
                </a:solidFill>
                <a:latin typeface="Consolas" panose="020B0609020204030204" pitchFamily="49" charset="0"/>
              </a:rPr>
              <a:t>entre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nb-NO" sz="2000">
                <a:solidFill>
                  <a:srgbClr val="4EC9B0"/>
                </a:solidFill>
                <a:latin typeface="Consolas" panose="020B0609020204030204" pitchFamily="49" charset="0"/>
              </a:rPr>
              <a:t>Lyspære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()</a:t>
            </a:r>
          </a:p>
          <a:p>
            <a:r>
              <a:rPr lang="nb-NO" sz="2000">
                <a:solidFill>
                  <a:srgbClr val="9CDCFE"/>
                </a:solidFill>
                <a:latin typeface="Consolas" panose="020B0609020204030204" pitchFamily="49" charset="0"/>
              </a:rPr>
              <a:t>bad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nb-NO" sz="2000">
                <a:solidFill>
                  <a:srgbClr val="4EC9B0"/>
                </a:solidFill>
                <a:latin typeface="Consolas" panose="020B0609020204030204" pitchFamily="49" charset="0"/>
              </a:rPr>
              <a:t>Lyspære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()</a:t>
            </a:r>
          </a:p>
          <a:p>
            <a:r>
              <a:rPr lang="nb-NO" sz="2000">
                <a:solidFill>
                  <a:srgbClr val="9CDCFE"/>
                </a:solidFill>
                <a:latin typeface="Consolas" panose="020B0609020204030204" pitchFamily="49" charset="0"/>
              </a:rPr>
              <a:t>stue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nb-NO" sz="2000">
                <a:solidFill>
                  <a:srgbClr val="4EC9B0"/>
                </a:solidFill>
                <a:latin typeface="Consolas" panose="020B0609020204030204" pitchFamily="49" charset="0"/>
              </a:rPr>
              <a:t>Lyspære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()</a:t>
            </a:r>
          </a:p>
          <a:p>
            <a:b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nb-NO" sz="2000">
                <a:solidFill>
                  <a:srgbClr val="9CDCFE"/>
                </a:solidFill>
                <a:latin typeface="Consolas" panose="020B0609020204030204" pitchFamily="49" charset="0"/>
              </a:rPr>
              <a:t>utelys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nb-NO" sz="2000">
                <a:solidFill>
                  <a:srgbClr val="DCDCAA"/>
                </a:solidFill>
                <a:latin typeface="Consolas" panose="020B0609020204030204" pitchFamily="49" charset="0"/>
              </a:rPr>
              <a:t>tenne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()</a:t>
            </a:r>
          </a:p>
          <a:p>
            <a:r>
              <a:rPr lang="nb-NO" sz="2000">
                <a:solidFill>
                  <a:srgbClr val="9CDCFE"/>
                </a:solidFill>
                <a:latin typeface="Consolas" panose="020B0609020204030204" pitchFamily="49" charset="0"/>
              </a:rPr>
              <a:t>entre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nb-NO" sz="2000">
                <a:solidFill>
                  <a:srgbClr val="DCDCAA"/>
                </a:solidFill>
                <a:latin typeface="Consolas" panose="020B0609020204030204" pitchFamily="49" charset="0"/>
              </a:rPr>
              <a:t>tenne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()</a:t>
            </a: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3718" y="4316157"/>
            <a:ext cx="2658086" cy="768163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6" name="TekstSylinder 15"/>
          <p:cNvSpPr txBox="1"/>
          <p:nvPr/>
        </p:nvSpPr>
        <p:spPr>
          <a:xfrm>
            <a:off x="5244499" y="2210408"/>
            <a:ext cx="61093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Metoden </a:t>
            </a:r>
            <a:r>
              <a:rPr lang="nb-NO" b="1" dirty="0">
                <a:solidFill>
                  <a:srgbClr val="0070C0"/>
                </a:solidFill>
              </a:rPr>
              <a:t>tenne</a:t>
            </a:r>
            <a:r>
              <a:rPr lang="nb-NO" dirty="0"/>
              <a:t> utføres med </a:t>
            </a:r>
            <a:r>
              <a:rPr lang="nb-NO" b="1" dirty="0">
                <a:solidFill>
                  <a:srgbClr val="0070C0"/>
                </a:solidFill>
              </a:rPr>
              <a:t>utelys</a:t>
            </a:r>
            <a:r>
              <a:rPr lang="nb-NO" dirty="0"/>
              <a:t> som argument for</a:t>
            </a:r>
          </a:p>
          <a:p>
            <a:r>
              <a:rPr lang="nb-NO" dirty="0"/>
              <a:t>parameteren </a:t>
            </a:r>
            <a:r>
              <a:rPr lang="nb-NO" dirty="0" err="1"/>
              <a:t>self</a:t>
            </a:r>
            <a:r>
              <a:rPr lang="nb-NO" dirty="0"/>
              <a:t>!</a:t>
            </a:r>
          </a:p>
          <a:p>
            <a:r>
              <a:rPr lang="nb-NO" dirty="0" err="1"/>
              <a:t>Dvs</a:t>
            </a:r>
            <a:r>
              <a:rPr lang="nb-NO" dirty="0"/>
              <a:t> variabelen før "." avgjør hvilket objekt metoden utføres for</a:t>
            </a:r>
          </a:p>
        </p:txBody>
      </p:sp>
      <p:cxnSp>
        <p:nvCxnSpPr>
          <p:cNvPr id="26" name="Vinkel 25"/>
          <p:cNvCxnSpPr>
            <a:cxnSpLocks/>
            <a:endCxn id="6" idx="1"/>
          </p:cNvCxnSpPr>
          <p:nvPr/>
        </p:nvCxnSpPr>
        <p:spPr>
          <a:xfrm>
            <a:off x="2990196" y="3822700"/>
            <a:ext cx="3553522" cy="877539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kstSylinder 32"/>
          <p:cNvSpPr txBox="1"/>
          <p:nvPr/>
        </p:nvSpPr>
        <p:spPr>
          <a:xfrm>
            <a:off x="1999785" y="5486400"/>
            <a:ext cx="2443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Mer om dette neste uke</a:t>
            </a:r>
          </a:p>
        </p:txBody>
      </p:sp>
    </p:spTree>
    <p:extLst>
      <p:ext uri="{BB962C8B-B14F-4D97-AF65-F5344CB8AC3E}">
        <p14:creationId xmlns:p14="http://schemas.microsoft.com/office/powerpoint/2010/main" val="3572412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Instansvariabler og instansmetoder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9039447" cy="4351338"/>
          </a:xfrm>
        </p:spPr>
        <p:txBody>
          <a:bodyPr>
            <a:normAutofit/>
          </a:bodyPr>
          <a:lstStyle/>
          <a:p>
            <a:r>
              <a:rPr lang="nb-NO" sz="2000"/>
              <a:t>Hvert objekt som opprettes av en klasse får sine egne kopier av instansvariablene.</a:t>
            </a:r>
          </a:p>
          <a:p>
            <a:r>
              <a:rPr lang="nb-NO" sz="2000"/>
              <a:t>Metodene har tilgang til instansvariablene i det objektet de kalles på</a:t>
            </a:r>
          </a:p>
          <a:p>
            <a:endParaRPr lang="nb-NO" sz="2000"/>
          </a:p>
          <a:p>
            <a:r>
              <a:rPr lang="nb-NO" sz="2000"/>
              <a:t>Alle metodene i en klasse har tilgang til instansvariablene</a:t>
            </a:r>
          </a:p>
          <a:p>
            <a:r>
              <a:rPr lang="nb-NO" sz="2000">
                <a:solidFill>
                  <a:schemeClr val="accent5"/>
                </a:solidFill>
              </a:rPr>
              <a:t>self</a:t>
            </a:r>
            <a:r>
              <a:rPr lang="nb-NO" sz="2000"/>
              <a:t>-parameteren forteller metoden hvilket objekt den er kalt på</a:t>
            </a:r>
          </a:p>
          <a:p>
            <a:r>
              <a:rPr lang="nb-NO" sz="2000"/>
              <a:t>alle instansvariabler må derfor aksesseseres med </a:t>
            </a:r>
            <a:r>
              <a:rPr lang="nb-NO" sz="2000">
                <a:solidFill>
                  <a:schemeClr val="accent5"/>
                </a:solidFill>
              </a:rPr>
              <a:t>self i metodene</a:t>
            </a:r>
          </a:p>
        </p:txBody>
      </p:sp>
      <p:sp>
        <p:nvSpPr>
          <p:cNvPr id="4" name="Rounded Rectangle 4"/>
          <p:cNvSpPr/>
          <p:nvPr/>
        </p:nvSpPr>
        <p:spPr>
          <a:xfrm>
            <a:off x="2237258" y="5621269"/>
            <a:ext cx="1579830" cy="82907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r>
              <a:rPr lang="nb-NO">
                <a:solidFill>
                  <a:schemeClr val="tx1"/>
                </a:solidFill>
              </a:rPr>
              <a:t>_på 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760719" y="5621537"/>
            <a:ext cx="1579830" cy="82907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r>
              <a:rPr lang="nb-NO">
                <a:solidFill>
                  <a:schemeClr val="tx1"/>
                </a:solidFill>
              </a:rPr>
              <a:t>_på 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6" name="Rounded Rectangle 4"/>
          <p:cNvSpPr/>
          <p:nvPr/>
        </p:nvSpPr>
        <p:spPr>
          <a:xfrm>
            <a:off x="7284180" y="5621537"/>
            <a:ext cx="1579830" cy="82907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r>
              <a:rPr lang="nb-NO">
                <a:solidFill>
                  <a:schemeClr val="tx1"/>
                </a:solidFill>
              </a:rPr>
              <a:t>_på 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7" name="Rounded Rectangle 4"/>
          <p:cNvSpPr/>
          <p:nvPr/>
        </p:nvSpPr>
        <p:spPr>
          <a:xfrm>
            <a:off x="9704859" y="5621537"/>
            <a:ext cx="1579830" cy="82907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46" tIns="65023" rIns="130046" bIns="65023" rtlCol="0" anchor="ctr"/>
          <a:lstStyle/>
          <a:p>
            <a:r>
              <a:rPr lang="nb-NO">
                <a:solidFill>
                  <a:schemeClr val="tx1"/>
                </a:solidFill>
              </a:rPr>
              <a:t>_på     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2656623" y="5251937"/>
            <a:ext cx="741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utelys</a:t>
            </a:r>
          </a:p>
        </p:txBody>
      </p:sp>
      <p:sp>
        <p:nvSpPr>
          <p:cNvPr id="9" name="TextBox 6"/>
          <p:cNvSpPr txBox="1"/>
          <p:nvPr/>
        </p:nvSpPr>
        <p:spPr>
          <a:xfrm>
            <a:off x="10107063" y="5251937"/>
            <a:ext cx="586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stue</a:t>
            </a:r>
          </a:p>
        </p:txBody>
      </p:sp>
      <p:sp>
        <p:nvSpPr>
          <p:cNvPr id="10" name="TextBox 6"/>
          <p:cNvSpPr txBox="1"/>
          <p:nvPr/>
        </p:nvSpPr>
        <p:spPr>
          <a:xfrm>
            <a:off x="7667981" y="5251937"/>
            <a:ext cx="538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bad</a:t>
            </a:r>
          </a:p>
        </p:txBody>
      </p:sp>
      <p:sp>
        <p:nvSpPr>
          <p:cNvPr id="11" name="TextBox 6"/>
          <p:cNvSpPr txBox="1"/>
          <p:nvPr/>
        </p:nvSpPr>
        <p:spPr>
          <a:xfrm>
            <a:off x="5095705" y="5254919"/>
            <a:ext cx="689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entre</a:t>
            </a:r>
          </a:p>
        </p:txBody>
      </p:sp>
      <p:sp>
        <p:nvSpPr>
          <p:cNvPr id="12" name="Rektangel 11"/>
          <p:cNvSpPr/>
          <p:nvPr/>
        </p:nvSpPr>
        <p:spPr>
          <a:xfrm>
            <a:off x="8910970" y="2532728"/>
            <a:ext cx="2908889" cy="224676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nb-NO" sz="2000">
                <a:solidFill>
                  <a:srgbClr val="9CDCFE"/>
                </a:solidFill>
                <a:latin typeface="Consolas" panose="020B0609020204030204" pitchFamily="49" charset="0"/>
              </a:rPr>
              <a:t>utelys 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= </a:t>
            </a:r>
            <a:r>
              <a:rPr lang="nb-NO" sz="2000">
                <a:solidFill>
                  <a:srgbClr val="4EC9B0"/>
                </a:solidFill>
                <a:latin typeface="Consolas" panose="020B0609020204030204" pitchFamily="49" charset="0"/>
              </a:rPr>
              <a:t>Lyspære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()</a:t>
            </a:r>
            <a:endParaRPr lang="nb-NO" sz="2000">
              <a:solidFill>
                <a:srgbClr val="9CDCFE"/>
              </a:solidFill>
              <a:latin typeface="Consolas" panose="020B0609020204030204" pitchFamily="49" charset="0"/>
            </a:endParaRPr>
          </a:p>
          <a:p>
            <a:r>
              <a:rPr lang="nb-NO" sz="2000">
                <a:solidFill>
                  <a:srgbClr val="9CDCFE"/>
                </a:solidFill>
                <a:latin typeface="Consolas" panose="020B0609020204030204" pitchFamily="49" charset="0"/>
              </a:rPr>
              <a:t>entre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nb-NO" sz="2000">
                <a:solidFill>
                  <a:srgbClr val="4EC9B0"/>
                </a:solidFill>
                <a:latin typeface="Consolas" panose="020B0609020204030204" pitchFamily="49" charset="0"/>
              </a:rPr>
              <a:t>Lyspære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()</a:t>
            </a:r>
          </a:p>
          <a:p>
            <a:r>
              <a:rPr lang="nb-NO" sz="2000">
                <a:solidFill>
                  <a:srgbClr val="9CDCFE"/>
                </a:solidFill>
                <a:latin typeface="Consolas" panose="020B0609020204030204" pitchFamily="49" charset="0"/>
              </a:rPr>
              <a:t>bad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nb-NO" sz="2000">
                <a:solidFill>
                  <a:srgbClr val="4EC9B0"/>
                </a:solidFill>
                <a:latin typeface="Consolas" panose="020B0609020204030204" pitchFamily="49" charset="0"/>
              </a:rPr>
              <a:t>Lyspære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()</a:t>
            </a:r>
          </a:p>
          <a:p>
            <a:r>
              <a:rPr lang="nb-NO" sz="2000">
                <a:solidFill>
                  <a:srgbClr val="9CDCFE"/>
                </a:solidFill>
                <a:latin typeface="Consolas" panose="020B0609020204030204" pitchFamily="49" charset="0"/>
              </a:rPr>
              <a:t>stue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 = </a:t>
            </a:r>
            <a:r>
              <a:rPr lang="nb-NO" sz="2000">
                <a:solidFill>
                  <a:srgbClr val="4EC9B0"/>
                </a:solidFill>
                <a:latin typeface="Consolas" panose="020B0609020204030204" pitchFamily="49" charset="0"/>
              </a:rPr>
              <a:t>Lyspære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()</a:t>
            </a:r>
          </a:p>
          <a:p>
            <a:b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nb-NO" sz="2000">
                <a:solidFill>
                  <a:srgbClr val="9CDCFE"/>
                </a:solidFill>
                <a:latin typeface="Consolas" panose="020B0609020204030204" pitchFamily="49" charset="0"/>
              </a:rPr>
              <a:t>utelys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nb-NO" sz="2000">
                <a:solidFill>
                  <a:srgbClr val="DCDCAA"/>
                </a:solidFill>
                <a:latin typeface="Consolas" panose="020B0609020204030204" pitchFamily="49" charset="0"/>
              </a:rPr>
              <a:t>tenne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()</a:t>
            </a:r>
          </a:p>
          <a:p>
            <a:r>
              <a:rPr lang="nb-NO" sz="2000">
                <a:solidFill>
                  <a:srgbClr val="9CDCFE"/>
                </a:solidFill>
                <a:latin typeface="Consolas" panose="020B0609020204030204" pitchFamily="49" charset="0"/>
              </a:rPr>
              <a:t>entre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.</a:t>
            </a:r>
            <a:r>
              <a:rPr lang="nb-NO" sz="2000">
                <a:solidFill>
                  <a:srgbClr val="DCDCAA"/>
                </a:solidFill>
                <a:latin typeface="Consolas" panose="020B0609020204030204" pitchFamily="49" charset="0"/>
              </a:rPr>
              <a:t>tenne</a:t>
            </a:r>
            <a:r>
              <a:rPr lang="nb-NO" sz="2000">
                <a:solidFill>
                  <a:srgbClr val="D4D4D4"/>
                </a:solidFill>
                <a:latin typeface="Consolas" panose="020B0609020204030204" pitchFamily="49" charset="0"/>
              </a:rPr>
              <a:t>()</a:t>
            </a:r>
          </a:p>
        </p:txBody>
      </p:sp>
      <p:sp>
        <p:nvSpPr>
          <p:cNvPr id="13" name="Rectangle 7"/>
          <p:cNvSpPr/>
          <p:nvPr/>
        </p:nvSpPr>
        <p:spPr>
          <a:xfrm>
            <a:off x="7937446" y="5895872"/>
            <a:ext cx="671513" cy="27986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chemeClr val="tx1"/>
                </a:solidFill>
              </a:rPr>
              <a:t>False </a:t>
            </a:r>
          </a:p>
        </p:txBody>
      </p:sp>
      <p:sp>
        <p:nvSpPr>
          <p:cNvPr id="14" name="Rectangle 7"/>
          <p:cNvSpPr/>
          <p:nvPr/>
        </p:nvSpPr>
        <p:spPr>
          <a:xfrm>
            <a:off x="10422937" y="5913522"/>
            <a:ext cx="671513" cy="27986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chemeClr val="tx1"/>
                </a:solidFill>
              </a:rPr>
              <a:t>False </a:t>
            </a:r>
          </a:p>
        </p:txBody>
      </p:sp>
      <p:sp>
        <p:nvSpPr>
          <p:cNvPr id="15" name="Rectangle 7"/>
          <p:cNvSpPr/>
          <p:nvPr/>
        </p:nvSpPr>
        <p:spPr>
          <a:xfrm>
            <a:off x="2957185" y="5913522"/>
            <a:ext cx="671513" cy="27986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16" name="Rectangle 7"/>
          <p:cNvSpPr/>
          <p:nvPr/>
        </p:nvSpPr>
        <p:spPr>
          <a:xfrm>
            <a:off x="5449239" y="5913522"/>
            <a:ext cx="671513" cy="27986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chemeClr val="tx1"/>
                </a:solidFill>
              </a:rPr>
              <a:t>True</a:t>
            </a:r>
          </a:p>
        </p:txBody>
      </p:sp>
      <p:sp>
        <p:nvSpPr>
          <p:cNvPr id="17" name="Rectangle 7"/>
          <p:cNvSpPr/>
          <p:nvPr/>
        </p:nvSpPr>
        <p:spPr>
          <a:xfrm>
            <a:off x="5449239" y="5905787"/>
            <a:ext cx="671513" cy="27986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chemeClr val="tx1"/>
                </a:solidFill>
              </a:rPr>
              <a:t>False </a:t>
            </a:r>
          </a:p>
        </p:txBody>
      </p:sp>
      <p:sp>
        <p:nvSpPr>
          <p:cNvPr id="18" name="Rectangle 7"/>
          <p:cNvSpPr/>
          <p:nvPr/>
        </p:nvSpPr>
        <p:spPr>
          <a:xfrm>
            <a:off x="2957185" y="5913521"/>
            <a:ext cx="671513" cy="27986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chemeClr val="tx1"/>
                </a:solidFill>
              </a:rPr>
              <a:t>False </a:t>
            </a:r>
          </a:p>
        </p:txBody>
      </p:sp>
    </p:spTree>
    <p:extLst>
      <p:ext uri="{BB962C8B-B14F-4D97-AF65-F5344CB8AC3E}">
        <p14:creationId xmlns:p14="http://schemas.microsoft.com/office/powerpoint/2010/main" val="3739274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3" grpId="0" animBg="1"/>
      <p:bldP spid="14" grpId="0" animBg="1"/>
      <p:bldP spid="15" grpId="0" animBg="1"/>
      <p:bldP spid="16" grpId="0" animBg="1"/>
      <p:bldP spid="17" grpId="0" animBg="1"/>
      <p:bldP spid="17" grpId="1" animBg="1"/>
      <p:bldP spid="18" grpId="0" animBg="1"/>
      <p:bldP spid="18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295</Words>
  <Application>Microsoft Office PowerPoint</Application>
  <PresentationFormat>Widescreen</PresentationFormat>
  <Paragraphs>73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Consolas</vt:lpstr>
      <vt:lpstr>Office Theme</vt:lpstr>
      <vt:lpstr>Kort: Hva skjer? (forsmak på uke 8)</vt:lpstr>
      <vt:lpstr>Lyspære: Opprette et objekt av klassen</vt:lpstr>
      <vt:lpstr>Lyspære: Kalle en metode på et objekt</vt:lpstr>
      <vt:lpstr>Instansvariabler og instansmetoder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Kort: Hva skjer? (forsmak på uke 8)</dc:title>
  <dc:creator>Siri Annethe Moe Jensen</dc:creator>
  <cp:lastModifiedBy>Siri Annethe Moe Jensen</cp:lastModifiedBy>
  <cp:revision>1</cp:revision>
  <dcterms:created xsi:type="dcterms:W3CDTF">2024-10-02T12:41:22Z</dcterms:created>
  <dcterms:modified xsi:type="dcterms:W3CDTF">2024-10-02T12:42:17Z</dcterms:modified>
</cp:coreProperties>
</file>