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71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3"/>
    <p:restoredTop sz="94710"/>
  </p:normalViewPr>
  <p:slideViewPr>
    <p:cSldViewPr snapToGrid="0">
      <p:cViewPr varScale="1">
        <p:scale>
          <a:sx n="147" d="100"/>
          <a:sy n="147" d="100"/>
        </p:scale>
        <p:origin x="22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90D717-A604-567C-D3F3-A34AAA1097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Introduksjon til Objektorientert Programmering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41B518-C0EC-2279-67B9-7D63C3D001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Konseptforståelse Uke 7</a:t>
            </a:r>
          </a:p>
        </p:txBody>
      </p:sp>
    </p:spTree>
    <p:extLst>
      <p:ext uri="{BB962C8B-B14F-4D97-AF65-F5344CB8AC3E}">
        <p14:creationId xmlns:p14="http://schemas.microsoft.com/office/powerpoint/2010/main" val="18840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6AF433-CC21-52E6-5A4D-D645FB91A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EB6AB3-6195-82EE-DFA7-B1E3701AF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Kjenne til motivasjon og bakgrunn for objektorientert programmering</a:t>
            </a:r>
          </a:p>
          <a:p>
            <a:r>
              <a:rPr lang="nb-NO" b="1" dirty="0"/>
              <a:t>Kunne definere en klasse, opprette objekter og kalle metoder på objektene</a:t>
            </a:r>
          </a:p>
          <a:p>
            <a:r>
              <a:rPr lang="nb-NO" dirty="0"/>
              <a:t>Kunne bruke og forklare begrepene </a:t>
            </a:r>
            <a:r>
              <a:rPr lang="nb-NO" i="1" dirty="0"/>
              <a:t>klasse, objekt, klassedefinisjon, konstruktør </a:t>
            </a:r>
            <a:r>
              <a:rPr lang="nb-NO" dirty="0"/>
              <a:t>og </a:t>
            </a:r>
            <a:r>
              <a:rPr lang="nb-NO" i="1" dirty="0"/>
              <a:t>instansvariabel</a:t>
            </a:r>
            <a:endParaRPr lang="nb-NO" dirty="0"/>
          </a:p>
          <a:p>
            <a:r>
              <a:rPr lang="nb-NO" dirty="0"/>
              <a:t>Forstå sentrale begreper som grensesnitt og innkapsling</a:t>
            </a:r>
          </a:p>
          <a:p>
            <a:r>
              <a:rPr lang="nb-NO" dirty="0"/>
              <a:t>Kjenne til utviklingsprosessen for en klasse gjennom design, implementasjon og testing</a:t>
            </a:r>
          </a:p>
        </p:txBody>
      </p:sp>
    </p:spTree>
    <p:extLst>
      <p:ext uri="{BB962C8B-B14F-4D97-AF65-F5344CB8AC3E}">
        <p14:creationId xmlns:p14="http://schemas.microsoft.com/office/powerpoint/2010/main" val="71800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2A8772-487E-B4D9-276C-0757634F7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0F5784-0947-498C-BCC7-8112490DF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Objekter og klasser</a:t>
            </a:r>
          </a:p>
          <a:p>
            <a:r>
              <a:rPr lang="nb-NO" dirty="0"/>
              <a:t>Hvordan lage en klasse</a:t>
            </a:r>
          </a:p>
          <a:p>
            <a:r>
              <a:rPr lang="nb-NO" dirty="0"/>
              <a:t>Hvordan lage objekter</a:t>
            </a:r>
          </a:p>
          <a:p>
            <a:r>
              <a:rPr lang="nb-NO" dirty="0"/>
              <a:t>Metoder i klasser</a:t>
            </a:r>
          </a:p>
          <a:p>
            <a:r>
              <a:rPr lang="nb-NO" dirty="0"/>
              <a:t>Innkapsling og grensesnitt</a:t>
            </a:r>
          </a:p>
          <a:p>
            <a:r>
              <a:rPr lang="nb-NO" dirty="0"/>
              <a:t>Filstruktur – klasser og hovedprogram</a:t>
            </a:r>
          </a:p>
        </p:txBody>
      </p:sp>
    </p:spTree>
    <p:extLst>
      <p:ext uri="{BB962C8B-B14F-4D97-AF65-F5344CB8AC3E}">
        <p14:creationId xmlns:p14="http://schemas.microsoft.com/office/powerpoint/2010/main" val="1741298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B15793-5D52-4CE3-9456-520488317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7" name="Picture 2056">
            <a:extLst>
              <a:ext uri="{FF2B5EF4-FFF2-40B4-BE49-F238E27FC236}">
                <a16:creationId xmlns:a16="http://schemas.microsoft.com/office/drawing/2014/main" id="{B92250A6-61AE-4BD3-91E2-FD79FFFB5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059" name="Picture 2058">
            <a:extLst>
              <a:ext uri="{FF2B5EF4-FFF2-40B4-BE49-F238E27FC236}">
                <a16:creationId xmlns:a16="http://schemas.microsoft.com/office/drawing/2014/main" id="{23399881-2EF3-4320-B5E2-260A628D1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B955B52B-4DBA-4DB2-99C3-70E2B0E79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E9076632-5B90-4929-B54C-1CA407D81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CC0A16B4-C5FC-49C6-97DE-C29FF4E4B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95BD4F3-CB5E-390C-E52B-45D8784B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4" y="808056"/>
            <a:ext cx="3319381" cy="1077229"/>
          </a:xfrm>
        </p:spPr>
        <p:txBody>
          <a:bodyPr>
            <a:normAutofit/>
          </a:bodyPr>
          <a:lstStyle/>
          <a:p>
            <a:pPr algn="l"/>
            <a:r>
              <a:rPr lang="nb-NO" sz="2400"/>
              <a:t>Objektorientert programmering (OOP)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23E505-0BDB-D43A-A916-972A539B9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444" y="2052116"/>
            <a:ext cx="4049631" cy="399782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nb-NO" sz="1800" dirty="0"/>
              <a:t>OOP lar oss abstrahere og modellere virkeligheten, ved å etterligne hvordan vi tenker om objekter i den virkelige verden</a:t>
            </a:r>
          </a:p>
          <a:p>
            <a:pPr>
              <a:lnSpc>
                <a:spcPct val="110000"/>
              </a:lnSpc>
            </a:pPr>
            <a:r>
              <a:rPr lang="nb-NO" sz="1800" dirty="0"/>
              <a:t>I OOP strukturerer vi programmene våre som en samling av objekter som har</a:t>
            </a:r>
          </a:p>
          <a:p>
            <a:pPr lvl="1">
              <a:lnSpc>
                <a:spcPct val="110000"/>
              </a:lnSpc>
            </a:pPr>
            <a:r>
              <a:rPr lang="nb-NO" dirty="0"/>
              <a:t>Egenskaper (data/ variabler)</a:t>
            </a:r>
          </a:p>
          <a:p>
            <a:pPr lvl="1">
              <a:lnSpc>
                <a:spcPct val="110000"/>
              </a:lnSpc>
            </a:pPr>
            <a:r>
              <a:rPr lang="nb-NO" dirty="0"/>
              <a:t>Atferd (funksjoner/ metoder)</a:t>
            </a:r>
          </a:p>
          <a:p>
            <a:pPr>
              <a:lnSpc>
                <a:spcPct val="110000"/>
              </a:lnSpc>
            </a:pPr>
            <a:r>
              <a:rPr lang="nb-NO" sz="1800" dirty="0"/>
              <a:t>OOP er en måte å gjøre koden gjenbrukbar, organisert og lettere å forstå</a:t>
            </a:r>
          </a:p>
        </p:txBody>
      </p: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51007033-EB39-46FC-A11A-D75E520C7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8447" y="0"/>
            <a:ext cx="529647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Object oriented programming (OOP) in Python – Data stories">
            <a:extLst>
              <a:ext uri="{FF2B5EF4-FFF2-40B4-BE49-F238E27FC236}">
                <a16:creationId xmlns:a16="http://schemas.microsoft.com/office/drawing/2014/main" id="{060AE231-2354-D9DD-4FC4-9F9221321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1011" y="1403948"/>
            <a:ext cx="4640272" cy="4042136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9" name="Rectangle 2068">
            <a:extLst>
              <a:ext uri="{FF2B5EF4-FFF2-40B4-BE49-F238E27FC236}">
                <a16:creationId xmlns:a16="http://schemas.microsoft.com/office/drawing/2014/main" id="{3E23A6E2-F2D4-4F1D-ABEB-65EFA80BA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6632" y="236475"/>
            <a:ext cx="4799023" cy="6380571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1" name="Rectangle 2070">
            <a:extLst>
              <a:ext uri="{FF2B5EF4-FFF2-40B4-BE49-F238E27FC236}">
                <a16:creationId xmlns:a16="http://schemas.microsoft.com/office/drawing/2014/main" id="{549DF2AF-0E3C-4E5E-86E2-C01D08700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0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68D05F-CF1E-1723-90F6-A5C3A1D08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Klasser vs. objekter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2490793-5312-469F-6DA7-5CCB6698B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1686" y="1344992"/>
            <a:ext cx="3896467" cy="713818"/>
          </a:xfrm>
        </p:spPr>
        <p:txBody>
          <a:bodyPr/>
          <a:lstStyle/>
          <a:p>
            <a:r>
              <a:rPr lang="nb-NO" dirty="0"/>
              <a:t>Klasse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CE797EB-7AAA-B4D8-9BD4-398097046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09873" y="2138267"/>
            <a:ext cx="3893623" cy="3071434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«</a:t>
            </a:r>
            <a:r>
              <a:rPr lang="nb-NO" dirty="0" err="1"/>
              <a:t>Blueprint</a:t>
            </a:r>
            <a:r>
              <a:rPr lang="nb-NO" dirty="0"/>
              <a:t>»/ oppskrift</a:t>
            </a:r>
          </a:p>
          <a:p>
            <a:r>
              <a:rPr lang="nb-NO" dirty="0"/>
              <a:t>Definerer hvordan objektene lages + oppførsel, egenskaper og metoder </a:t>
            </a:r>
            <a:br>
              <a:rPr lang="nb-NO" dirty="0"/>
            </a:br>
            <a:r>
              <a:rPr lang="nb-NO" dirty="0"/>
              <a:t>for alle objekter av den klassen</a:t>
            </a:r>
          </a:p>
          <a:p>
            <a:r>
              <a:rPr lang="nb-NO" dirty="0"/>
              <a:t>Eksempel:</a:t>
            </a:r>
          </a:p>
          <a:p>
            <a:pPr lvl="1"/>
            <a:r>
              <a:rPr lang="nb-NO" dirty="0"/>
              <a:t>Person</a:t>
            </a:r>
          </a:p>
          <a:p>
            <a:pPr lvl="1"/>
            <a:r>
              <a:rPr lang="nb-NO" dirty="0"/>
              <a:t>Bil</a:t>
            </a:r>
          </a:p>
          <a:p>
            <a:pPr lvl="1"/>
            <a:r>
              <a:rPr lang="nb-NO" dirty="0" err="1"/>
              <a:t>String</a:t>
            </a:r>
            <a:r>
              <a:rPr lang="nb-NO" dirty="0"/>
              <a:t>, list, </a:t>
            </a:r>
            <a:r>
              <a:rPr lang="nb-NO" dirty="0" err="1"/>
              <a:t>int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46C5DD8-BF73-C6F0-3799-85B0D7514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6635" y="1344992"/>
            <a:ext cx="3899798" cy="713818"/>
          </a:xfrm>
        </p:spPr>
        <p:txBody>
          <a:bodyPr/>
          <a:lstStyle/>
          <a:p>
            <a:r>
              <a:rPr lang="nb-NO" dirty="0"/>
              <a:t>Objekt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5B8D02-13FE-6125-D578-9A2C869C67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6635" y="2138267"/>
            <a:ext cx="3899798" cy="3071434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Instanser av klassene</a:t>
            </a:r>
          </a:p>
          <a:p>
            <a:r>
              <a:rPr lang="nb-NO" dirty="0"/>
              <a:t>Objekter har verdier og egenskaper basert på klassedeklarasjonen</a:t>
            </a:r>
          </a:p>
          <a:p>
            <a:r>
              <a:rPr lang="nb-NO" dirty="0"/>
              <a:t>Eksempel</a:t>
            </a:r>
          </a:p>
          <a:p>
            <a:pPr lvl="1"/>
            <a:r>
              <a:rPr lang="nb-NO" dirty="0"/>
              <a:t>Alfred, 25 år fra Trondheim</a:t>
            </a:r>
          </a:p>
          <a:p>
            <a:pPr lvl="1"/>
            <a:r>
              <a:rPr lang="nb-NO" dirty="0"/>
              <a:t>Rød Toyota Rav4, </a:t>
            </a:r>
            <a:r>
              <a:rPr lang="nb-NO" dirty="0" err="1"/>
              <a:t>reg.nr</a:t>
            </a:r>
            <a:r>
              <a:rPr lang="nb-NO" dirty="0"/>
              <a:t>: DG54901</a:t>
            </a:r>
          </a:p>
          <a:p>
            <a:pPr lvl="1"/>
            <a:r>
              <a:rPr lang="nb-NO" dirty="0"/>
              <a:t>«Hei verden», [1,2,3], 4</a:t>
            </a:r>
          </a:p>
        </p:txBody>
      </p:sp>
    </p:spTree>
    <p:extLst>
      <p:ext uri="{BB962C8B-B14F-4D97-AF65-F5344CB8AC3E}">
        <p14:creationId xmlns:p14="http://schemas.microsoft.com/office/powerpoint/2010/main" val="3305818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3BBAF34-367D-4E18-A62E-4602BD908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" y="-2718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9A4CF08-858A-49E4-B707-4E7585D11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6938E62-910D-4D69-AA09-567AAAC37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74E54C6-D084-4BC8-B3F9-8B9EC22A6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5" y="0"/>
            <a:ext cx="65268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73FE3D7-F6C6-8EC3-C8C2-13317EB44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738" y="808056"/>
            <a:ext cx="4986954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Klasser og objekter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5B284AD8-249E-BC11-5499-929911A40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74739" y="2052116"/>
            <a:ext cx="4901548" cy="39978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I OOP </a:t>
            </a:r>
            <a:r>
              <a:rPr lang="en-US" sz="1800" dirty="0" err="1"/>
              <a:t>representerer</a:t>
            </a:r>
            <a:r>
              <a:rPr lang="en-US" sz="1800" dirty="0"/>
              <a:t> vi ting </a:t>
            </a:r>
            <a:r>
              <a:rPr lang="en-US" sz="1800" dirty="0" err="1"/>
              <a:t>fra</a:t>
            </a:r>
            <a:r>
              <a:rPr lang="en-US" sz="1800" dirty="0"/>
              <a:t> </a:t>
            </a:r>
            <a:r>
              <a:rPr lang="en-US" sz="1800" dirty="0" err="1"/>
              <a:t>virkeligheten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form av </a:t>
            </a:r>
            <a:r>
              <a:rPr lang="en-US" sz="1800" dirty="0" err="1"/>
              <a:t>objekter</a:t>
            </a: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1800" dirty="0" err="1"/>
              <a:t>Objekter</a:t>
            </a:r>
            <a:r>
              <a:rPr lang="en-US" sz="1800" dirty="0"/>
              <a:t> av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klasse</a:t>
            </a:r>
            <a:r>
              <a:rPr lang="en-US" sz="1800" dirty="0"/>
              <a:t> </a:t>
            </a:r>
            <a:r>
              <a:rPr lang="en-US" sz="1800" dirty="0" err="1"/>
              <a:t>har</a:t>
            </a:r>
            <a:r>
              <a:rPr lang="en-US" sz="1800" dirty="0"/>
              <a:t> </a:t>
            </a:r>
            <a:r>
              <a:rPr lang="en-US" sz="1800" dirty="0" err="1"/>
              <a:t>fellestrekk</a:t>
            </a:r>
            <a:r>
              <a:rPr lang="en-US" sz="1800" dirty="0"/>
              <a:t>:</a:t>
            </a:r>
          </a:p>
          <a:p>
            <a:pPr lvl="1">
              <a:lnSpc>
                <a:spcPct val="110000"/>
              </a:lnSpc>
            </a:pPr>
            <a:r>
              <a:rPr lang="en-US" dirty="0" err="1"/>
              <a:t>Instansvariabler</a:t>
            </a:r>
            <a:r>
              <a:rPr lang="en-US" dirty="0"/>
              <a:t> – </a:t>
            </a:r>
            <a:r>
              <a:rPr lang="en-US" dirty="0" err="1"/>
              <a:t>verdier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objektet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dirty="0" err="1"/>
              <a:t>Metoder</a:t>
            </a:r>
            <a:r>
              <a:rPr lang="en-US" dirty="0"/>
              <a:t> (</a:t>
            </a:r>
            <a:r>
              <a:rPr lang="en-US" dirty="0" err="1"/>
              <a:t>egenskaper</a:t>
            </a:r>
            <a:r>
              <a:rPr lang="en-US" dirty="0"/>
              <a:t>) – </a:t>
            </a:r>
            <a:r>
              <a:rPr lang="en-US" dirty="0" err="1"/>
              <a:t>tjenester</a:t>
            </a:r>
            <a:r>
              <a:rPr lang="en-US" dirty="0"/>
              <a:t>/</a:t>
            </a:r>
            <a:r>
              <a:rPr lang="en-US" dirty="0" err="1"/>
              <a:t>prosedyrer</a:t>
            </a:r>
            <a:r>
              <a:rPr lang="en-US" dirty="0"/>
              <a:t>/</a:t>
            </a:r>
            <a:r>
              <a:rPr lang="en-US" dirty="0" err="1"/>
              <a:t>funksjoner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sz="1800" dirty="0"/>
              <a:t>MEN: to </a:t>
            </a:r>
            <a:r>
              <a:rPr lang="en-US" sz="1800" dirty="0" err="1"/>
              <a:t>objekter</a:t>
            </a:r>
            <a:r>
              <a:rPr lang="en-US" sz="1800" dirty="0"/>
              <a:t> av </a:t>
            </a:r>
            <a:r>
              <a:rPr lang="en-US" sz="1800" dirty="0" err="1"/>
              <a:t>samme</a:t>
            </a:r>
            <a:r>
              <a:rPr lang="en-US" sz="1800" dirty="0"/>
              <a:t> </a:t>
            </a:r>
            <a:r>
              <a:rPr lang="en-US" sz="1800" dirty="0" err="1"/>
              <a:t>klasse</a:t>
            </a:r>
            <a:r>
              <a:rPr lang="en-US" sz="1800" dirty="0"/>
              <a:t> er to </a:t>
            </a:r>
            <a:r>
              <a:rPr lang="en-US" sz="1800" dirty="0" err="1"/>
              <a:t>distinkte</a:t>
            </a:r>
            <a:r>
              <a:rPr lang="en-US" sz="1800" dirty="0"/>
              <a:t> </a:t>
            </a:r>
            <a:r>
              <a:rPr lang="en-US" sz="1800" dirty="0" err="1"/>
              <a:t>objekter</a:t>
            </a:r>
            <a:endParaRPr lang="en-US" sz="18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7713DB-A0B1-4507-9991-B6DCAE436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3970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F20EFB9E-6FEF-ED8C-CBD3-BEB0F09446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rcRect r="3678"/>
          <a:stretch>
            <a:fillRect/>
          </a:stretch>
        </p:blipFill>
        <p:spPr>
          <a:xfrm>
            <a:off x="7534656" y="227"/>
            <a:ext cx="4657039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9A96FF2-ACD7-48C4-BCE1-FC7F42108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72" y="0"/>
            <a:ext cx="4649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9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928B2C-6D78-2CC8-721C-45A2270D8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 ulike objekter av klassen bil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5AA39396-E328-8C95-8087-E98CCCFE9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2255" y="1332239"/>
            <a:ext cx="2641673" cy="713818"/>
          </a:xfrm>
        </p:spPr>
        <p:txBody>
          <a:bodyPr/>
          <a:lstStyle/>
          <a:p>
            <a:r>
              <a:rPr lang="nb-NO" dirty="0"/>
              <a:t>Objekt: </a:t>
            </a:r>
            <a:r>
              <a:rPr lang="nb-NO" dirty="0" err="1"/>
              <a:t>min_bil</a:t>
            </a: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8660EA7A-38F2-C3FA-9F5C-62698908C8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11822" b="13180"/>
          <a:stretch>
            <a:fillRect/>
          </a:stretch>
        </p:blipFill>
        <p:spPr>
          <a:xfrm>
            <a:off x="1302255" y="2186132"/>
            <a:ext cx="2641672" cy="1981201"/>
          </a:xfrm>
        </p:spPr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5180F2B-0E47-DD6D-8285-5B478B629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46101" y="1332239"/>
            <a:ext cx="2641673" cy="713818"/>
          </a:xfrm>
        </p:spPr>
        <p:txBody>
          <a:bodyPr/>
          <a:lstStyle/>
          <a:p>
            <a:r>
              <a:rPr lang="nb-NO" dirty="0"/>
              <a:t>Objekt: </a:t>
            </a:r>
            <a:r>
              <a:rPr lang="nb-NO" dirty="0" err="1"/>
              <a:t>din_bil</a:t>
            </a:r>
            <a:endParaRPr lang="nb-NO" dirty="0"/>
          </a:p>
        </p:txBody>
      </p:sp>
      <p:pic>
        <p:nvPicPr>
          <p:cNvPr id="12" name="Plassholder for innhold 11">
            <a:extLst>
              <a:ext uri="{FF2B5EF4-FFF2-40B4-BE49-F238E27FC236}">
                <a16:creationId xmlns:a16="http://schemas.microsoft.com/office/drawing/2014/main" id="{322D47B9-9C7E-3C0C-55DC-99767C43B3A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146101" y="2186132"/>
            <a:ext cx="2641600" cy="1981200"/>
          </a:xfr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BE8A317-3BB0-6102-A0F2-FB2FD13DF817}"/>
              </a:ext>
            </a:extLst>
          </p:cNvPr>
          <p:cNvSpPr txBox="1"/>
          <p:nvPr/>
        </p:nvSpPr>
        <p:spPr>
          <a:xfrm>
            <a:off x="1246801" y="4307408"/>
            <a:ext cx="2641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merke = Lynet</a:t>
            </a:r>
          </a:p>
          <a:p>
            <a:r>
              <a:rPr lang="nb-NO" sz="1600" dirty="0"/>
              <a:t>Modell = McQueen</a:t>
            </a:r>
          </a:p>
          <a:p>
            <a:r>
              <a:rPr lang="nb-NO" sz="1600" dirty="0"/>
              <a:t>Farge = Rød</a:t>
            </a:r>
          </a:p>
          <a:p>
            <a:r>
              <a:rPr lang="nb-NO" sz="1600" dirty="0" err="1"/>
              <a:t>Reg.nr</a:t>
            </a:r>
            <a:r>
              <a:rPr lang="nb-NO" sz="1600" dirty="0"/>
              <a:t> = KACHOW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775C6F0-019A-B795-5C37-391450273B50}"/>
              </a:ext>
            </a:extLst>
          </p:cNvPr>
          <p:cNvSpPr txBox="1"/>
          <p:nvPr/>
        </p:nvSpPr>
        <p:spPr>
          <a:xfrm>
            <a:off x="4146101" y="4307408"/>
            <a:ext cx="2641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merke = Fiat</a:t>
            </a:r>
          </a:p>
          <a:p>
            <a:r>
              <a:rPr lang="nb-NO" sz="1600" dirty="0"/>
              <a:t>Modell = Multipla</a:t>
            </a:r>
          </a:p>
          <a:p>
            <a:r>
              <a:rPr lang="nb-NO" sz="1600" dirty="0"/>
              <a:t>Farge = Gul</a:t>
            </a:r>
          </a:p>
          <a:p>
            <a:r>
              <a:rPr lang="nb-NO" sz="1600" dirty="0" err="1"/>
              <a:t>Reg.nr</a:t>
            </a:r>
            <a:r>
              <a:rPr lang="nb-NO" sz="1600" dirty="0"/>
              <a:t> = AE2WZP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8B66F80-3A6C-6069-42E6-A05514C30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953" y="1359774"/>
            <a:ext cx="2405108" cy="433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37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7674CA-226F-DEC0-450A-C870DCB7E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definere en klasse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BC1152-86E7-CAC3-1ADC-3D51E341A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8303" y="2052115"/>
            <a:ext cx="3891960" cy="3997828"/>
          </a:xfrm>
        </p:spPr>
        <p:txBody>
          <a:bodyPr/>
          <a:lstStyle/>
          <a:p>
            <a:r>
              <a:rPr lang="nb-NO" dirty="0"/>
              <a:t>Konstruktøren kalles __</a:t>
            </a:r>
            <a:r>
              <a:rPr lang="nb-NO" dirty="0" err="1"/>
              <a:t>init</a:t>
            </a:r>
            <a:r>
              <a:rPr lang="nb-NO" dirty="0"/>
              <a:t>__</a:t>
            </a:r>
          </a:p>
          <a:p>
            <a:r>
              <a:rPr lang="nb-NO" dirty="0"/>
              <a:t>Konstruktøren bestemmer hva som må være med når man oppretter et objekt</a:t>
            </a:r>
          </a:p>
          <a:p>
            <a:r>
              <a:rPr lang="nb-NO" dirty="0"/>
              <a:t>Den setter verdiene til instansvariablene når et objekt opprettes</a:t>
            </a:r>
          </a:p>
        </p:txBody>
      </p:sp>
      <p:pic>
        <p:nvPicPr>
          <p:cNvPr id="7" name="Plassholder for innhold 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BEA842AA-A941-DB58-D4E1-ED64FF15B2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06786" y="2579428"/>
            <a:ext cx="5858802" cy="1736378"/>
          </a:xfr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EAF44998-3296-FDB7-6050-2FF26BDFB91E}"/>
              </a:ext>
            </a:extLst>
          </p:cNvPr>
          <p:cNvSpPr txBox="1"/>
          <p:nvPr/>
        </p:nvSpPr>
        <p:spPr>
          <a:xfrm>
            <a:off x="5192675" y="1790505"/>
            <a:ext cx="12282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Navn på klassen</a:t>
            </a:r>
          </a:p>
        </p:txBody>
      </p:sp>
      <p:cxnSp>
        <p:nvCxnSpPr>
          <p:cNvPr id="10" name="Rett pil 9">
            <a:extLst>
              <a:ext uri="{FF2B5EF4-FFF2-40B4-BE49-F238E27FC236}">
                <a16:creationId xmlns:a16="http://schemas.microsoft.com/office/drawing/2014/main" id="{85CC84D4-01C8-88ED-C884-5B330E93844E}"/>
              </a:ext>
            </a:extLst>
          </p:cNvPr>
          <p:cNvCxnSpPr/>
          <p:nvPr/>
        </p:nvCxnSpPr>
        <p:spPr>
          <a:xfrm>
            <a:off x="5939406" y="2130804"/>
            <a:ext cx="545284" cy="4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 11">
            <a:extLst>
              <a:ext uri="{FF2B5EF4-FFF2-40B4-BE49-F238E27FC236}">
                <a16:creationId xmlns:a16="http://schemas.microsoft.com/office/drawing/2014/main" id="{BE2BCD23-3388-A13C-BFF3-4817BE05D45A}"/>
              </a:ext>
            </a:extLst>
          </p:cNvPr>
          <p:cNvCxnSpPr/>
          <p:nvPr/>
        </p:nvCxnSpPr>
        <p:spPr>
          <a:xfrm>
            <a:off x="4966283" y="2457974"/>
            <a:ext cx="1325460" cy="545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753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02732356-F524-4EBD-912A-15CDD9A0B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objekter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E8BC043-97B6-FEE0-ABF5-321B8DB7F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Importer «klasse» fra «filnavn»</a:t>
            </a:r>
          </a:p>
          <a:p>
            <a:r>
              <a:rPr lang="nb-NO" dirty="0"/>
              <a:t>Argumentene som sendes med blir sendt til __</a:t>
            </a:r>
            <a:r>
              <a:rPr lang="nb-NO" dirty="0" err="1"/>
              <a:t>init</a:t>
            </a:r>
            <a:r>
              <a:rPr lang="nb-NO" dirty="0"/>
              <a:t>__-metoden</a:t>
            </a:r>
          </a:p>
          <a:p>
            <a:r>
              <a:rPr lang="nb-NO" dirty="0"/>
              <a:t>Disse verdiene blir objektets instansvariabler</a:t>
            </a:r>
          </a:p>
        </p:txBody>
      </p:sp>
      <p:pic>
        <p:nvPicPr>
          <p:cNvPr id="8" name="Bilde 7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1051E6F0-7E88-A04F-69C9-06AA5C417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101" y="2052116"/>
            <a:ext cx="64643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44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65E761-E422-E423-3071-DDE3BE0CB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C22628-6340-252F-8233-46D3D0CC0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Funksjoner/ prosedyrer som tilhører en klasse kalles metoder (f.eks. </a:t>
            </a:r>
            <a:r>
              <a:rPr lang="nb-NO" dirty="0" err="1"/>
              <a:t>Streng.split</a:t>
            </a:r>
            <a:r>
              <a:rPr lang="nb-NO" dirty="0"/>
              <a:t>())</a:t>
            </a:r>
          </a:p>
          <a:p>
            <a:r>
              <a:rPr lang="nb-NO" dirty="0"/>
              <a:t>Defineres (nesten) som prosedyrer</a:t>
            </a:r>
          </a:p>
          <a:p>
            <a:pPr lvl="1"/>
            <a:r>
              <a:rPr lang="nb-NO" dirty="0"/>
              <a:t>Men </a:t>
            </a:r>
            <a:r>
              <a:rPr lang="nb-NO" dirty="0" err="1"/>
              <a:t>self</a:t>
            </a:r>
            <a:r>
              <a:rPr lang="nb-NO" dirty="0"/>
              <a:t> må med som argument</a:t>
            </a:r>
          </a:p>
          <a:p>
            <a:pPr lvl="1"/>
            <a:r>
              <a:rPr lang="nb-NO" dirty="0"/>
              <a:t>Oppgave: Definer metodene kjør() og </a:t>
            </a:r>
            <a:r>
              <a:rPr lang="nb-NO" dirty="0" err="1"/>
              <a:t>endre_farge</a:t>
            </a:r>
            <a:r>
              <a:rPr lang="nb-NO" dirty="0"/>
              <a:t>() som på bildet</a:t>
            </a:r>
          </a:p>
        </p:txBody>
      </p:sp>
      <p:pic>
        <p:nvPicPr>
          <p:cNvPr id="7" name="Bilde 6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CFC61165-D775-5EE5-782E-9650B5EA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628" y="1082806"/>
            <a:ext cx="5709555" cy="297693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B91465C2-0335-C6A8-C89E-F8160DFE307D}"/>
              </a:ext>
            </a:extLst>
          </p:cNvPr>
          <p:cNvSpPr txBox="1"/>
          <p:nvPr/>
        </p:nvSpPr>
        <p:spPr>
          <a:xfrm>
            <a:off x="3360145" y="683046"/>
            <a:ext cx="196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 </a:t>
            </a:r>
            <a:r>
              <a:rPr lang="nb-NO" dirty="0" err="1"/>
              <a:t>bil.py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9631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DC326E-72EE-B1CE-7A1F-736AD5568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Kalle på metodene</a:t>
            </a:r>
          </a:p>
        </p:txBody>
      </p:sp>
      <p:pic>
        <p:nvPicPr>
          <p:cNvPr id="5" name="Plassholder for innhold 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38C917C8-7E21-48B6-CDB6-8A59D36A6C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2243440"/>
            <a:ext cx="6781800" cy="3136900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3C6EEF4D-D70A-C189-BEF4-AD7B990FA0D3}"/>
              </a:ext>
            </a:extLst>
          </p:cNvPr>
          <p:cNvSpPr txBox="1"/>
          <p:nvPr/>
        </p:nvSpPr>
        <p:spPr>
          <a:xfrm>
            <a:off x="2732183" y="1784733"/>
            <a:ext cx="2688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 </a:t>
            </a:r>
            <a:r>
              <a:rPr lang="nb-NO" dirty="0" err="1"/>
              <a:t>hovedprogram.py</a:t>
            </a:r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E6EF6AA-4144-32DD-E3B5-75727FBD9A49}"/>
              </a:ext>
            </a:extLst>
          </p:cNvPr>
          <p:cNvSpPr txBox="1"/>
          <p:nvPr/>
        </p:nvSpPr>
        <p:spPr>
          <a:xfrm>
            <a:off x="2611808" y="6191479"/>
            <a:ext cx="4912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Prøv å kalle på metodene i hovedprogrammet</a:t>
            </a:r>
          </a:p>
        </p:txBody>
      </p:sp>
    </p:spTree>
    <p:extLst>
      <p:ext uri="{BB962C8B-B14F-4D97-AF65-F5344CB8AC3E}">
        <p14:creationId xmlns:p14="http://schemas.microsoft.com/office/powerpoint/2010/main" val="3988779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F8A426-5491-ECFE-15C1-73F91745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 Utvid bil- klassen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BB75B2-5877-E4A2-733F-EB73170A3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Skriv metoden </a:t>
            </a:r>
            <a:r>
              <a:rPr lang="nb-NO" dirty="0" err="1"/>
              <a:t>endre_regnr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</a:t>
            </a:r>
            <a:r>
              <a:rPr lang="nb-NO" dirty="0" err="1"/>
              <a:t>nytt_nummer</a:t>
            </a:r>
            <a:r>
              <a:rPr lang="nb-NO" dirty="0"/>
              <a:t>) som skal sette en ny streng- verdi til </a:t>
            </a:r>
            <a:r>
              <a:rPr lang="nb-NO" dirty="0" err="1"/>
              <a:t>self</a:t>
            </a:r>
            <a:r>
              <a:rPr lang="nb-NO" dirty="0"/>
              <a:t>._</a:t>
            </a:r>
            <a:r>
              <a:rPr lang="nb-NO" dirty="0" err="1"/>
              <a:t>reg.nr</a:t>
            </a:r>
            <a:endParaRPr lang="nb-NO" dirty="0"/>
          </a:p>
          <a:p>
            <a:r>
              <a:rPr lang="nb-NO" dirty="0"/>
              <a:t>Skriv metoden </a:t>
            </a:r>
            <a:r>
              <a:rPr lang="nb-NO" dirty="0" err="1"/>
              <a:t>hent_regnr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som skal </a:t>
            </a:r>
            <a:r>
              <a:rPr lang="nb-NO" b="1" dirty="0"/>
              <a:t>returnere </a:t>
            </a:r>
            <a:r>
              <a:rPr lang="nb-NO" dirty="0"/>
              <a:t>bilens registreringsnummer</a:t>
            </a:r>
          </a:p>
          <a:p>
            <a:r>
              <a:rPr lang="nb-NO" dirty="0"/>
              <a:t>Skriv metoden </a:t>
            </a:r>
            <a:r>
              <a:rPr lang="nb-NO" dirty="0" err="1"/>
              <a:t>hent_farge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som skal </a:t>
            </a:r>
            <a:r>
              <a:rPr lang="nb-NO" b="1" dirty="0"/>
              <a:t>returnere </a:t>
            </a:r>
            <a:r>
              <a:rPr lang="nb-NO" dirty="0"/>
              <a:t>bilens farge</a:t>
            </a:r>
          </a:p>
          <a:p>
            <a:r>
              <a:rPr lang="nb-NO" dirty="0"/>
              <a:t>Skriv metoden </a:t>
            </a:r>
            <a:r>
              <a:rPr lang="nb-NO" dirty="0" err="1"/>
              <a:t>skriv_ut_bil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som printer ut all info om bilen på en ryddig måte (info = instansvariabler)</a:t>
            </a:r>
          </a:p>
        </p:txBody>
      </p:sp>
    </p:spTree>
    <p:extLst>
      <p:ext uri="{BB962C8B-B14F-4D97-AF65-F5344CB8AC3E}">
        <p14:creationId xmlns:p14="http://schemas.microsoft.com/office/powerpoint/2010/main" val="149503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E765F2-3FCB-5B6E-30AA-77930A2C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Grensesnitt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3E0312-9ADB-FA58-4657-3CCBB0BEE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Grensesnittet til et objekt er alt som kan gjøres </a:t>
            </a:r>
            <a:r>
              <a:rPr lang="nb-NO" b="1" dirty="0"/>
              <a:t>utenfor </a:t>
            </a:r>
            <a:r>
              <a:rPr lang="nb-NO" dirty="0"/>
              <a:t>klassedefinisjonen</a:t>
            </a:r>
          </a:p>
          <a:p>
            <a:r>
              <a:rPr lang="nb-NO" dirty="0"/>
              <a:t>Forteller oss hvilke metoder som finnes, men ikke hvordan de er implementert</a:t>
            </a:r>
          </a:p>
          <a:p>
            <a:r>
              <a:rPr lang="nb-NO" dirty="0"/>
              <a:t>Den indre strukturen holdes skjult for utsiden</a:t>
            </a:r>
          </a:p>
          <a:p>
            <a:r>
              <a:rPr lang="nb-NO" dirty="0"/>
              <a:t>F.eks. vet vi at len() gir oss lengden på en liste, men ikke hvordan dette beregnes</a:t>
            </a:r>
          </a:p>
          <a:p>
            <a:r>
              <a:rPr lang="nb-NO" dirty="0"/>
              <a:t>Eller, vi kan kjøre en bil med ratt og pedaler, men vi vet ikke hvordan motoren fungerer – og vi trenger heller ikke vite det for å kunne kjøre</a:t>
            </a:r>
          </a:p>
        </p:txBody>
      </p:sp>
    </p:spTree>
    <p:extLst>
      <p:ext uri="{BB962C8B-B14F-4D97-AF65-F5344CB8AC3E}">
        <p14:creationId xmlns:p14="http://schemas.microsoft.com/office/powerpoint/2010/main" val="3909814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66D314-B405-9706-0B34-540F24600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Innkapsling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875E98-0A27-B042-DB0B-9BA48017F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974888"/>
            <a:ext cx="7796540" cy="3997828"/>
          </a:xfrm>
        </p:spPr>
        <p:txBody>
          <a:bodyPr>
            <a:normAutofit/>
          </a:bodyPr>
          <a:lstStyle/>
          <a:p>
            <a:r>
              <a:rPr lang="nb-NO" dirty="0"/>
              <a:t>Instansvariablene bør ikke kunne aksesseres direkte av brukeren</a:t>
            </a:r>
          </a:p>
          <a:p>
            <a:r>
              <a:rPr lang="nb-NO" dirty="0"/>
              <a:t>Dersom vi ønsker å aksessere en instansvariabel uten for klassens definisjon, kan vi skrive en funksjon som returnerer den ønskede verdien. Typisk heter en slik funksjon hent_...()</a:t>
            </a:r>
          </a:p>
          <a:p>
            <a:r>
              <a:rPr lang="nb-NO" dirty="0"/>
              <a:t>Slik kan vi bruke bruke objektenes egenskaper, uten å gi direkte tilgang til instansvariabelen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8E2BDD9-F784-F071-2CA8-363EBEF13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828400"/>
            <a:ext cx="7772400" cy="19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01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9B8112-C3A1-D1C9-2FA2-D6B754F6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lassholder for innhold 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AE25B863-FA45-48B2-7556-CCE94AA06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2813" y="2052638"/>
            <a:ext cx="5657311" cy="3997325"/>
          </a:xfrm>
        </p:spPr>
      </p:pic>
    </p:spTree>
    <p:extLst>
      <p:ext uri="{BB962C8B-B14F-4D97-AF65-F5344CB8AC3E}">
        <p14:creationId xmlns:p14="http://schemas.microsoft.com/office/powerpoint/2010/main" val="1283917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C7BD5E-75A7-A6A1-F254-C9F61401B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9F07B9-C140-29F8-E1E8-1BD812563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Lag en klasse TV med instansvariablene </a:t>
            </a:r>
            <a:r>
              <a:rPr lang="nb-NO" dirty="0" err="1"/>
              <a:t>er_på</a:t>
            </a:r>
            <a:r>
              <a:rPr lang="nb-NO" dirty="0"/>
              <a:t>, kanal og volum og merke</a:t>
            </a:r>
          </a:p>
          <a:p>
            <a:r>
              <a:rPr lang="nb-NO" dirty="0"/>
              <a:t>Skriv metodene </a:t>
            </a:r>
            <a:r>
              <a:rPr lang="nb-NO" dirty="0" err="1"/>
              <a:t>skru_på</a:t>
            </a:r>
            <a:r>
              <a:rPr lang="nb-NO" dirty="0"/>
              <a:t>(), </a:t>
            </a:r>
            <a:r>
              <a:rPr lang="nb-NO" dirty="0" err="1"/>
              <a:t>skru_av</a:t>
            </a:r>
            <a:r>
              <a:rPr lang="nb-NO" dirty="0"/>
              <a:t>(), </a:t>
            </a:r>
            <a:r>
              <a:rPr lang="nb-NO" dirty="0" err="1"/>
              <a:t>endre_kanal</a:t>
            </a:r>
            <a:r>
              <a:rPr lang="nb-NO" dirty="0"/>
              <a:t>(</a:t>
            </a:r>
            <a:r>
              <a:rPr lang="nb-NO" dirty="0" err="1"/>
              <a:t>ny_kanal</a:t>
            </a:r>
            <a:r>
              <a:rPr lang="nb-NO" dirty="0"/>
              <a:t>) og </a:t>
            </a:r>
            <a:r>
              <a:rPr lang="nb-NO" dirty="0" err="1"/>
              <a:t>endre_volum</a:t>
            </a:r>
            <a:r>
              <a:rPr lang="nb-NO" dirty="0"/>
              <a:t>(</a:t>
            </a:r>
            <a:r>
              <a:rPr lang="nb-NO" dirty="0" err="1"/>
              <a:t>nytt_volum</a:t>
            </a:r>
            <a:r>
              <a:rPr lang="nb-NO" dirty="0"/>
              <a:t>) og </a:t>
            </a:r>
            <a:r>
              <a:rPr lang="nb-NO" dirty="0" err="1"/>
              <a:t>evt</a:t>
            </a:r>
            <a:r>
              <a:rPr lang="nb-NO" dirty="0"/>
              <a:t> andre metoder som en hensiktsmessige ( hent() )</a:t>
            </a:r>
          </a:p>
          <a:p>
            <a:r>
              <a:rPr lang="nb-NO" dirty="0"/>
              <a:t>Skriv metoden </a:t>
            </a:r>
            <a:r>
              <a:rPr lang="nb-NO" dirty="0" err="1"/>
              <a:t>vis_status</a:t>
            </a:r>
            <a:r>
              <a:rPr lang="nb-NO" dirty="0"/>
              <a:t>() som skriver ut all info om TV-en på en oversiktlig måte</a:t>
            </a:r>
          </a:p>
          <a:p>
            <a:endParaRPr lang="nb-NO" dirty="0"/>
          </a:p>
          <a:p>
            <a:r>
              <a:rPr lang="nb-NO" dirty="0"/>
              <a:t>Lag et hovedprogram, opprett 3 </a:t>
            </a:r>
            <a:r>
              <a:rPr lang="nb-NO"/>
              <a:t>TV- objekter og test metodene deres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10892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501</TotalTime>
  <Words>742</Words>
  <Application>Microsoft Macintosh PowerPoint</Application>
  <PresentationFormat>Widescreen</PresentationFormat>
  <Paragraphs>100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MS Shell Dlg 2</vt:lpstr>
      <vt:lpstr>Wingdings</vt:lpstr>
      <vt:lpstr>Wingdings 3</vt:lpstr>
      <vt:lpstr>Madison</vt:lpstr>
      <vt:lpstr>Introduksjon til Objektorientert Programmering</vt:lpstr>
      <vt:lpstr>Læringsmål</vt:lpstr>
      <vt:lpstr>Plan for dagen</vt:lpstr>
      <vt:lpstr>Objektorientert programmering (OOP)</vt:lpstr>
      <vt:lpstr>Klasser vs. objekter</vt:lpstr>
      <vt:lpstr>Klasser og objekter</vt:lpstr>
      <vt:lpstr>To ulike objekter av klassen bil</vt:lpstr>
      <vt:lpstr>Hvordan definere en klasse</vt:lpstr>
      <vt:lpstr>Hvordan lage objekter</vt:lpstr>
      <vt:lpstr>Metoder</vt:lpstr>
      <vt:lpstr>Kalle på metodene</vt:lpstr>
      <vt:lpstr>Oppgave: Utvid bil- klassen</vt:lpstr>
      <vt:lpstr>Grensesnitt</vt:lpstr>
      <vt:lpstr>Innkapsling</vt:lpstr>
      <vt:lpstr>PowerPoint-presentasjon</vt:lpstr>
      <vt:lpstr>Oppgave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Uribarri</dc:creator>
  <cp:lastModifiedBy>Nicholas Uribarri</cp:lastModifiedBy>
  <cp:revision>5</cp:revision>
  <dcterms:created xsi:type="dcterms:W3CDTF">2025-10-01T09:15:39Z</dcterms:created>
  <dcterms:modified xsi:type="dcterms:W3CDTF">2025-10-01T17:37:37Z</dcterms:modified>
</cp:coreProperties>
</file>