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7"/>
  </p:notesMasterIdLst>
  <p:sldIdLst>
    <p:sldId id="256" r:id="rId2"/>
    <p:sldId id="262" r:id="rId3"/>
    <p:sldId id="267" r:id="rId4"/>
    <p:sldId id="261" r:id="rId5"/>
    <p:sldId id="259" r:id="rId6"/>
    <p:sldId id="269" r:id="rId7"/>
    <p:sldId id="270" r:id="rId8"/>
    <p:sldId id="271" r:id="rId9"/>
    <p:sldId id="272" r:id="rId10"/>
    <p:sldId id="274" r:id="rId11"/>
    <p:sldId id="276" r:id="rId12"/>
    <p:sldId id="273" r:id="rId13"/>
    <p:sldId id="277" r:id="rId14"/>
    <p:sldId id="278" r:id="rId15"/>
    <p:sldId id="265" r:id="rId16"/>
  </p:sldIdLst>
  <p:sldSz cx="9753600" cy="7315200"/>
  <p:notesSz cx="6858000" cy="9144000"/>
  <p:embeddedFontLst>
    <p:embeddedFont>
      <p:font typeface="AkayaTelivigala" pitchFamily="2" charset="77"/>
      <p:regular r:id="rId18"/>
    </p:embeddedFont>
    <p:embeddedFont>
      <p:font typeface="Aptos" panose="020B0004020202020204" pitchFamily="34" charset="0"/>
      <p:regular r:id="rId19"/>
      <p:bold r:id="rId20"/>
      <p:italic r:id="rId21"/>
      <p:boldItalic r:id="rId22"/>
    </p:embeddedFont>
    <p:embeddedFont>
      <p:font typeface="Baguet Script" pitchFamily="2" charset="77"/>
      <p:regular r:id="rId23"/>
    </p:embeddedFont>
    <p:embeddedFont>
      <p:font typeface="Calibri" panose="020F0502020204030204" pitchFamily="34" charset="0"/>
      <p:regular r:id="rId24"/>
      <p:bold r:id="rId25"/>
      <p:italic r:id="rId26"/>
      <p:boldItalic r:id="rId27"/>
    </p:embeddedFont>
    <p:embeddedFont>
      <p:font typeface="Consolas" panose="020B0609020204030204" pitchFamily="49" charset="0"/>
      <p:regular r:id="rId28"/>
      <p:bold r:id="rId29"/>
      <p:italic r:id="rId30"/>
      <p:boldItalic r:id="rId31"/>
    </p:embeddedFont>
    <p:embeddedFont>
      <p:font typeface="Sweet Apricot" pitchFamily="2" charset="0"/>
      <p:regular r:id="rId32"/>
    </p:embeddedFont>
    <p:embeddedFont>
      <p:font typeface="Tenor Sans" panose="02000000000000000000" pitchFamily="2" charset="77"/>
      <p:regular r:id="rId3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A9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56" autoAdjust="0"/>
  </p:normalViewPr>
  <p:slideViewPr>
    <p:cSldViewPr>
      <p:cViewPr varScale="1">
        <p:scale>
          <a:sx n="100" d="100"/>
          <a:sy n="100" d="100"/>
        </p:scale>
        <p:origin x="1768" y="17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font" Target="fonts/font9.fntdata"/><Relationship Id="rId21" Type="http://schemas.openxmlformats.org/officeDocument/2006/relationships/font" Target="fonts/font4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33" Type="http://schemas.openxmlformats.org/officeDocument/2006/relationships/font" Target="fonts/font1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font" Target="fonts/font1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32" Type="http://schemas.openxmlformats.org/officeDocument/2006/relationships/font" Target="fonts/font15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font" Target="fonts/font11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31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font" Target="fonts/font10.fntdata"/><Relationship Id="rId30" Type="http://schemas.openxmlformats.org/officeDocument/2006/relationships/font" Target="fonts/font13.fntdata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85CC08-933B-C147-91F4-64FA2BDDABBC}" type="datetimeFigureOut">
              <a:rPr lang="en-NO" smtClean="0"/>
              <a:t>20/03/2024</a:t>
            </a:fld>
            <a:endParaRPr lang="en-NO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NO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29B3F4-D413-9240-BBE3-E20249AA8BA1}" type="slidenum">
              <a:rPr lang="en-NO" smtClean="0"/>
              <a:t>‹#›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82686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O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E29B3F4-D413-9240-BBE3-E20249AA8BA1}" type="slidenum">
              <a:rPr lang="en-NO" smtClean="0"/>
              <a:t>14</a:t>
            </a:fld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3845443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16.svg"/><Relationship Id="rId7" Type="http://schemas.openxmlformats.org/officeDocument/2006/relationships/image" Target="../media/image20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11" Type="http://schemas.openxmlformats.org/officeDocument/2006/relationships/image" Target="../media/image14.svg"/><Relationship Id="rId5" Type="http://schemas.openxmlformats.org/officeDocument/2006/relationships/image" Target="../media/image18.svg"/><Relationship Id="rId10" Type="http://schemas.openxmlformats.org/officeDocument/2006/relationships/image" Target="../media/image13.png"/><Relationship Id="rId4" Type="http://schemas.openxmlformats.org/officeDocument/2006/relationships/image" Target="../media/image17.png"/><Relationship Id="rId9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26.svg"/><Relationship Id="rId5" Type="http://schemas.openxmlformats.org/officeDocument/2006/relationships/image" Target="../media/image12.svg"/><Relationship Id="rId10" Type="http://schemas.openxmlformats.org/officeDocument/2006/relationships/image" Target="../media/image25.png"/><Relationship Id="rId4" Type="http://schemas.openxmlformats.org/officeDocument/2006/relationships/image" Target="../media/image11.png"/><Relationship Id="rId9" Type="http://schemas.openxmlformats.org/officeDocument/2006/relationships/image" Target="../media/image24.sv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20.svg"/><Relationship Id="rId3" Type="http://schemas.openxmlformats.org/officeDocument/2006/relationships/image" Target="../media/image14.svg"/><Relationship Id="rId7" Type="http://schemas.openxmlformats.org/officeDocument/2006/relationships/image" Target="../media/image28.svg"/><Relationship Id="rId12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0.svg"/><Relationship Id="rId5" Type="http://schemas.openxmlformats.org/officeDocument/2006/relationships/image" Target="../media/image12.svg"/><Relationship Id="rId10" Type="http://schemas.openxmlformats.org/officeDocument/2006/relationships/image" Target="../media/image29.png"/><Relationship Id="rId4" Type="http://schemas.openxmlformats.org/officeDocument/2006/relationships/image" Target="../media/image11.png"/><Relationship Id="rId9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4.sv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4.sv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20.svg"/><Relationship Id="rId3" Type="http://schemas.openxmlformats.org/officeDocument/2006/relationships/image" Target="../media/image14.svg"/><Relationship Id="rId7" Type="http://schemas.openxmlformats.org/officeDocument/2006/relationships/image" Target="../media/image28.svg"/><Relationship Id="rId12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0.svg"/><Relationship Id="rId5" Type="http://schemas.openxmlformats.org/officeDocument/2006/relationships/image" Target="../media/image12.svg"/><Relationship Id="rId10" Type="http://schemas.openxmlformats.org/officeDocument/2006/relationships/image" Target="../media/image29.png"/><Relationship Id="rId4" Type="http://schemas.openxmlformats.org/officeDocument/2006/relationships/image" Target="../media/image11.png"/><Relationship Id="rId9" Type="http://schemas.openxmlformats.org/officeDocument/2006/relationships/image" Target="../media/image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20.svg"/><Relationship Id="rId3" Type="http://schemas.openxmlformats.org/officeDocument/2006/relationships/image" Target="../media/image14.svg"/><Relationship Id="rId7" Type="http://schemas.openxmlformats.org/officeDocument/2006/relationships/image" Target="../media/image28.svg"/><Relationship Id="rId12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0.svg"/><Relationship Id="rId5" Type="http://schemas.openxmlformats.org/officeDocument/2006/relationships/image" Target="../media/image12.svg"/><Relationship Id="rId10" Type="http://schemas.openxmlformats.org/officeDocument/2006/relationships/image" Target="../media/image29.png"/><Relationship Id="rId4" Type="http://schemas.openxmlformats.org/officeDocument/2006/relationships/image" Target="../media/image11.png"/><Relationship Id="rId9" Type="http://schemas.openxmlformats.org/officeDocument/2006/relationships/image" Target="../media/image2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4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0.svg"/><Relationship Id="rId3" Type="http://schemas.openxmlformats.org/officeDocument/2006/relationships/image" Target="../media/image12.svg"/><Relationship Id="rId7" Type="http://schemas.openxmlformats.org/officeDocument/2006/relationships/image" Target="../media/image24.svg"/><Relationship Id="rId12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11" Type="http://schemas.openxmlformats.org/officeDocument/2006/relationships/image" Target="../media/image6.svg"/><Relationship Id="rId5" Type="http://schemas.openxmlformats.org/officeDocument/2006/relationships/image" Target="../media/image14.svg"/><Relationship Id="rId10" Type="http://schemas.openxmlformats.org/officeDocument/2006/relationships/image" Target="../media/image5.png"/><Relationship Id="rId4" Type="http://schemas.openxmlformats.org/officeDocument/2006/relationships/image" Target="../media/image13.png"/><Relationship Id="rId9" Type="http://schemas.openxmlformats.org/officeDocument/2006/relationships/image" Target="../media/image2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image" Target="../media/image20.svg"/><Relationship Id="rId3" Type="http://schemas.openxmlformats.org/officeDocument/2006/relationships/image" Target="../media/image14.svg"/><Relationship Id="rId7" Type="http://schemas.openxmlformats.org/officeDocument/2006/relationships/image" Target="../media/image28.svg"/><Relationship Id="rId12" Type="http://schemas.openxmlformats.org/officeDocument/2006/relationships/image" Target="../media/image1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11" Type="http://schemas.openxmlformats.org/officeDocument/2006/relationships/image" Target="../media/image30.svg"/><Relationship Id="rId5" Type="http://schemas.openxmlformats.org/officeDocument/2006/relationships/image" Target="../media/image12.svg"/><Relationship Id="rId10" Type="http://schemas.openxmlformats.org/officeDocument/2006/relationships/image" Target="../media/image29.png"/><Relationship Id="rId4" Type="http://schemas.openxmlformats.org/officeDocument/2006/relationships/image" Target="../media/image11.png"/><Relationship Id="rId9" Type="http://schemas.openxmlformats.org/officeDocument/2006/relationships/image" Target="../media/image2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22.svg"/><Relationship Id="rId7" Type="http://schemas.openxmlformats.org/officeDocument/2006/relationships/image" Target="../media/image14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24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19.png"/><Relationship Id="rId3" Type="http://schemas.openxmlformats.org/officeDocument/2006/relationships/image" Target="../media/image11.png"/><Relationship Id="rId7" Type="http://schemas.openxmlformats.org/officeDocument/2006/relationships/image" Target="../media/image23.png"/><Relationship Id="rId12" Type="http://schemas.openxmlformats.org/officeDocument/2006/relationships/image" Target="../media/image6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svg"/><Relationship Id="rId11" Type="http://schemas.openxmlformats.org/officeDocument/2006/relationships/image" Target="../media/image5.png"/><Relationship Id="rId5" Type="http://schemas.openxmlformats.org/officeDocument/2006/relationships/image" Target="../media/image13.png"/><Relationship Id="rId10" Type="http://schemas.openxmlformats.org/officeDocument/2006/relationships/image" Target="../media/image22.svg"/><Relationship Id="rId4" Type="http://schemas.openxmlformats.org/officeDocument/2006/relationships/image" Target="../media/image12.svg"/><Relationship Id="rId9" Type="http://schemas.openxmlformats.org/officeDocument/2006/relationships/image" Target="../media/image21.png"/><Relationship Id="rId14" Type="http://schemas.openxmlformats.org/officeDocument/2006/relationships/image" Target="../media/image20.sv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svg"/><Relationship Id="rId3" Type="http://schemas.openxmlformats.org/officeDocument/2006/relationships/image" Target="../media/image6.svg"/><Relationship Id="rId7" Type="http://schemas.openxmlformats.org/officeDocument/2006/relationships/image" Target="../media/image32.svg"/><Relationship Id="rId12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image" Target="../media/image12.svg"/><Relationship Id="rId5" Type="http://schemas.openxmlformats.org/officeDocument/2006/relationships/image" Target="../media/image30.svg"/><Relationship Id="rId15" Type="http://schemas.openxmlformats.org/officeDocument/2006/relationships/image" Target="../media/image24.svg"/><Relationship Id="rId10" Type="http://schemas.openxmlformats.org/officeDocument/2006/relationships/image" Target="../media/image11.png"/><Relationship Id="rId4" Type="http://schemas.openxmlformats.org/officeDocument/2006/relationships/image" Target="../media/image29.png"/><Relationship Id="rId9" Type="http://schemas.openxmlformats.org/officeDocument/2006/relationships/image" Target="../media/image10.svg"/><Relationship Id="rId14" Type="http://schemas.openxmlformats.org/officeDocument/2006/relationships/image" Target="../media/image2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578618">
            <a:off x="6987983" y="5724955"/>
            <a:ext cx="2574659" cy="3520902"/>
          </a:xfrm>
          <a:custGeom>
            <a:avLst/>
            <a:gdLst/>
            <a:ahLst/>
            <a:cxnLst/>
            <a:rect l="l" t="t" r="r" b="b"/>
            <a:pathLst>
              <a:path w="2574659" h="3520902">
                <a:moveTo>
                  <a:pt x="0" y="0"/>
                </a:moveTo>
                <a:lnTo>
                  <a:pt x="2574659" y="0"/>
                </a:lnTo>
                <a:lnTo>
                  <a:pt x="2574659" y="3520902"/>
                </a:lnTo>
                <a:lnTo>
                  <a:pt x="0" y="352090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 rot="-1268334" flipH="1">
            <a:off x="8460951" y="1531567"/>
            <a:ext cx="1769606" cy="2696542"/>
          </a:xfrm>
          <a:custGeom>
            <a:avLst/>
            <a:gdLst/>
            <a:ahLst/>
            <a:cxnLst/>
            <a:rect l="l" t="t" r="r" b="b"/>
            <a:pathLst>
              <a:path w="1769606" h="2696542">
                <a:moveTo>
                  <a:pt x="1769606" y="0"/>
                </a:moveTo>
                <a:lnTo>
                  <a:pt x="0" y="0"/>
                </a:lnTo>
                <a:lnTo>
                  <a:pt x="0" y="2696542"/>
                </a:lnTo>
                <a:lnTo>
                  <a:pt x="1769606" y="2696542"/>
                </a:lnTo>
                <a:lnTo>
                  <a:pt x="176960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 rot="1926424">
            <a:off x="-1183970" y="855124"/>
            <a:ext cx="2367941" cy="2353141"/>
          </a:xfrm>
          <a:custGeom>
            <a:avLst/>
            <a:gdLst/>
            <a:ahLst/>
            <a:cxnLst/>
            <a:rect l="l" t="t" r="r" b="b"/>
            <a:pathLst>
              <a:path w="2367941" h="2353141">
                <a:moveTo>
                  <a:pt x="0" y="0"/>
                </a:moveTo>
                <a:lnTo>
                  <a:pt x="2367940" y="0"/>
                </a:lnTo>
                <a:lnTo>
                  <a:pt x="2367940" y="2353141"/>
                </a:lnTo>
                <a:lnTo>
                  <a:pt x="0" y="2353141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 rot="1057057" flipH="1">
            <a:off x="255855" y="5327434"/>
            <a:ext cx="1356970" cy="2926080"/>
          </a:xfrm>
          <a:custGeom>
            <a:avLst/>
            <a:gdLst/>
            <a:ahLst/>
            <a:cxnLst/>
            <a:rect l="l" t="t" r="r" b="b"/>
            <a:pathLst>
              <a:path w="1356970" h="2926080">
                <a:moveTo>
                  <a:pt x="1356970" y="0"/>
                </a:moveTo>
                <a:lnTo>
                  <a:pt x="0" y="0"/>
                </a:lnTo>
                <a:lnTo>
                  <a:pt x="0" y="2926080"/>
                </a:lnTo>
                <a:lnTo>
                  <a:pt x="1356970" y="2926080"/>
                </a:lnTo>
                <a:lnTo>
                  <a:pt x="135697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TextBox 6"/>
          <p:cNvSpPr txBox="1"/>
          <p:nvPr/>
        </p:nvSpPr>
        <p:spPr>
          <a:xfrm>
            <a:off x="1307266" y="1827617"/>
            <a:ext cx="7139068" cy="3616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60"/>
              </a:lnSpc>
            </a:pPr>
            <a:r>
              <a:rPr lang="en-US" sz="10400" dirty="0">
                <a:solidFill>
                  <a:srgbClr val="992B25"/>
                </a:solidFill>
                <a:latin typeface="Baguet Script" pitchFamily="2" charset="77"/>
                <a:cs typeface="Apple Chancery" panose="03020702040506060504" pitchFamily="66" charset="-79"/>
              </a:rPr>
              <a:t>In1000 </a:t>
            </a:r>
          </a:p>
          <a:p>
            <a:pPr algn="ctr">
              <a:lnSpc>
                <a:spcPts val="9360"/>
              </a:lnSpc>
            </a:pPr>
            <a:r>
              <a:rPr lang="en-US" sz="10400">
                <a:solidFill>
                  <a:srgbClr val="992B25"/>
                </a:solidFill>
                <a:latin typeface="Baguet Script" pitchFamily="2" charset="77"/>
                <a:cs typeface="Apple Chancery" panose="03020702040506060504" pitchFamily="66" charset="-79"/>
              </a:rPr>
              <a:t>uke 10</a:t>
            </a:r>
            <a:endParaRPr lang="en-US" sz="10400" dirty="0">
              <a:solidFill>
                <a:srgbClr val="992B25"/>
              </a:solidFill>
              <a:latin typeface="Baguet Script" pitchFamily="2" charset="77"/>
              <a:cs typeface="Apple Chancery" panose="03020702040506060504" pitchFamily="66" charset="-79"/>
            </a:endParaRPr>
          </a:p>
          <a:p>
            <a:pPr algn="ctr">
              <a:lnSpc>
                <a:spcPts val="9360"/>
              </a:lnSpc>
            </a:pPr>
            <a:endParaRPr lang="en-US" sz="10400" dirty="0">
              <a:solidFill>
                <a:srgbClr val="992B25"/>
              </a:solidFill>
              <a:latin typeface="Sweet Apricot"/>
            </a:endParaRPr>
          </a:p>
        </p:txBody>
      </p:sp>
      <p:grpSp>
        <p:nvGrpSpPr>
          <p:cNvPr id="7" name="Group 7"/>
          <p:cNvGrpSpPr/>
          <p:nvPr/>
        </p:nvGrpSpPr>
        <p:grpSpPr>
          <a:xfrm>
            <a:off x="1848950" y="4548067"/>
            <a:ext cx="6055701" cy="699785"/>
            <a:chOff x="0" y="0"/>
            <a:chExt cx="8074267" cy="933046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5131754" cy="933046"/>
            </a:xfrm>
            <a:custGeom>
              <a:avLst/>
              <a:gdLst/>
              <a:ahLst/>
              <a:cxnLst/>
              <a:rect l="l" t="t" r="r" b="b"/>
              <a:pathLst>
                <a:path w="5131754" h="933046">
                  <a:moveTo>
                    <a:pt x="0" y="0"/>
                  </a:moveTo>
                  <a:lnTo>
                    <a:pt x="5131754" y="0"/>
                  </a:lnTo>
                  <a:lnTo>
                    <a:pt x="5131754" y="933046"/>
                  </a:lnTo>
                  <a:lnTo>
                    <a:pt x="0" y="9330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NO"/>
            </a:p>
          </p:txBody>
        </p:sp>
        <p:sp>
          <p:nvSpPr>
            <p:cNvPr id="9" name="Freeform 9"/>
            <p:cNvSpPr/>
            <p:nvPr/>
          </p:nvSpPr>
          <p:spPr>
            <a:xfrm flipH="1">
              <a:off x="2942513" y="0"/>
              <a:ext cx="5131754" cy="933046"/>
            </a:xfrm>
            <a:custGeom>
              <a:avLst/>
              <a:gdLst/>
              <a:ahLst/>
              <a:cxnLst/>
              <a:rect l="l" t="t" r="r" b="b"/>
              <a:pathLst>
                <a:path w="5131754" h="933046">
                  <a:moveTo>
                    <a:pt x="5131754" y="0"/>
                  </a:moveTo>
                  <a:lnTo>
                    <a:pt x="0" y="0"/>
                  </a:lnTo>
                  <a:lnTo>
                    <a:pt x="0" y="933046"/>
                  </a:lnTo>
                  <a:lnTo>
                    <a:pt x="5131754" y="933046"/>
                  </a:lnTo>
                  <a:lnTo>
                    <a:pt x="5131754" y="0"/>
                  </a:lnTo>
                  <a:close/>
                </a:path>
              </a:pathLst>
            </a:custGeom>
            <a:blipFill>
              <a:blip r:embed="rId10"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10" name="Freeform 10"/>
          <p:cNvSpPr/>
          <p:nvPr/>
        </p:nvSpPr>
        <p:spPr>
          <a:xfrm flipH="1">
            <a:off x="1849671" y="6333786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7" y="0"/>
                </a:moveTo>
                <a:lnTo>
                  <a:pt x="0" y="0"/>
                </a:lnTo>
                <a:lnTo>
                  <a:pt x="0" y="456688"/>
                </a:lnTo>
                <a:lnTo>
                  <a:pt x="454197" y="456688"/>
                </a:lnTo>
                <a:lnTo>
                  <a:pt x="454197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11"/>
          <p:cNvSpPr/>
          <p:nvPr/>
        </p:nvSpPr>
        <p:spPr>
          <a:xfrm>
            <a:off x="7664655" y="1303207"/>
            <a:ext cx="567766" cy="570880"/>
          </a:xfrm>
          <a:custGeom>
            <a:avLst/>
            <a:gdLst/>
            <a:ahLst/>
            <a:cxnLst/>
            <a:rect l="l" t="t" r="r" b="b"/>
            <a:pathLst>
              <a:path w="567766" h="570880">
                <a:moveTo>
                  <a:pt x="0" y="0"/>
                </a:moveTo>
                <a:lnTo>
                  <a:pt x="567767" y="0"/>
                </a:lnTo>
                <a:lnTo>
                  <a:pt x="567767" y="570880"/>
                </a:lnTo>
                <a:lnTo>
                  <a:pt x="0" y="570880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TextBox 12"/>
          <p:cNvSpPr txBox="1"/>
          <p:nvPr/>
        </p:nvSpPr>
        <p:spPr>
          <a:xfrm>
            <a:off x="2068449" y="4670154"/>
            <a:ext cx="5616702" cy="3866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800" i="1" dirty="0" err="1">
                <a:solidFill>
                  <a:srgbClr val="000000"/>
                </a:solidFill>
                <a:latin typeface="Baguet Script" pitchFamily="2" charset="77"/>
              </a:rPr>
              <a:t>Gruppetime</a:t>
            </a:r>
            <a:r>
              <a:rPr lang="en-US" sz="2800" i="1" dirty="0">
                <a:solidFill>
                  <a:srgbClr val="000000"/>
                </a:solidFill>
                <a:latin typeface="Baguet Script" pitchFamily="2" charset="77"/>
              </a:rPr>
              <a:t> med Lyra&lt;3</a:t>
            </a:r>
          </a:p>
        </p:txBody>
      </p:sp>
      <p:sp>
        <p:nvSpPr>
          <p:cNvPr id="13" name="Freeform 13"/>
          <p:cNvSpPr/>
          <p:nvPr/>
        </p:nvSpPr>
        <p:spPr>
          <a:xfrm rot="4959104" flipH="1">
            <a:off x="5530076" y="591848"/>
            <a:ext cx="607355" cy="716337"/>
          </a:xfrm>
          <a:custGeom>
            <a:avLst/>
            <a:gdLst/>
            <a:ahLst/>
            <a:cxnLst/>
            <a:rect l="l" t="t" r="r" b="b"/>
            <a:pathLst>
              <a:path w="607355" h="716337">
                <a:moveTo>
                  <a:pt x="607354" y="0"/>
                </a:moveTo>
                <a:lnTo>
                  <a:pt x="0" y="0"/>
                </a:lnTo>
                <a:lnTo>
                  <a:pt x="0" y="716337"/>
                </a:lnTo>
                <a:lnTo>
                  <a:pt x="607354" y="716337"/>
                </a:lnTo>
                <a:lnTo>
                  <a:pt x="607354" y="0"/>
                </a:lnTo>
                <a:close/>
              </a:path>
            </a:pathLst>
          </a:custGeom>
          <a:blipFill>
            <a:blip r:embed="rId14">
              <a:alphaModFix amt="5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Freeform 14"/>
          <p:cNvSpPr/>
          <p:nvPr/>
        </p:nvSpPr>
        <p:spPr>
          <a:xfrm rot="-4932527" flipH="1">
            <a:off x="739701" y="4044959"/>
            <a:ext cx="496001" cy="585003"/>
          </a:xfrm>
          <a:custGeom>
            <a:avLst/>
            <a:gdLst/>
            <a:ahLst/>
            <a:cxnLst/>
            <a:rect l="l" t="t" r="r" b="b"/>
            <a:pathLst>
              <a:path w="496001" h="585003">
                <a:moveTo>
                  <a:pt x="496001" y="0"/>
                </a:moveTo>
                <a:lnTo>
                  <a:pt x="0" y="0"/>
                </a:lnTo>
                <a:lnTo>
                  <a:pt x="0" y="585003"/>
                </a:lnTo>
                <a:lnTo>
                  <a:pt x="496001" y="585003"/>
                </a:lnTo>
                <a:lnTo>
                  <a:pt x="496001" y="0"/>
                </a:lnTo>
                <a:close/>
              </a:path>
            </a:pathLst>
          </a:custGeom>
          <a:blipFill>
            <a:blip r:embed="rId14">
              <a:alphaModFix amt="5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5"/>
          <p:cNvSpPr/>
          <p:nvPr/>
        </p:nvSpPr>
        <p:spPr>
          <a:xfrm rot="9613074" flipH="1">
            <a:off x="9291774" y="4937558"/>
            <a:ext cx="576364" cy="679785"/>
          </a:xfrm>
          <a:custGeom>
            <a:avLst/>
            <a:gdLst/>
            <a:ahLst/>
            <a:cxnLst/>
            <a:rect l="l" t="t" r="r" b="b"/>
            <a:pathLst>
              <a:path w="576364" h="679785">
                <a:moveTo>
                  <a:pt x="576363" y="0"/>
                </a:moveTo>
                <a:lnTo>
                  <a:pt x="0" y="0"/>
                </a:lnTo>
                <a:lnTo>
                  <a:pt x="0" y="679785"/>
                </a:lnTo>
                <a:lnTo>
                  <a:pt x="576363" y="679785"/>
                </a:lnTo>
                <a:lnTo>
                  <a:pt x="576363" y="0"/>
                </a:lnTo>
                <a:close/>
              </a:path>
            </a:pathLst>
          </a:custGeom>
          <a:blipFill>
            <a:blip r:embed="rId14">
              <a:alphaModFix amt="5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16"/>
          <p:cNvSpPr/>
          <p:nvPr/>
        </p:nvSpPr>
        <p:spPr>
          <a:xfrm rot="-8589165" flipH="1">
            <a:off x="4400786" y="6225885"/>
            <a:ext cx="543254" cy="640735"/>
          </a:xfrm>
          <a:custGeom>
            <a:avLst/>
            <a:gdLst/>
            <a:ahLst/>
            <a:cxnLst/>
            <a:rect l="l" t="t" r="r" b="b"/>
            <a:pathLst>
              <a:path w="543254" h="640735">
                <a:moveTo>
                  <a:pt x="543255" y="0"/>
                </a:moveTo>
                <a:lnTo>
                  <a:pt x="0" y="0"/>
                </a:lnTo>
                <a:lnTo>
                  <a:pt x="0" y="640735"/>
                </a:lnTo>
                <a:lnTo>
                  <a:pt x="543255" y="640735"/>
                </a:lnTo>
                <a:lnTo>
                  <a:pt x="543255" y="0"/>
                </a:lnTo>
                <a:close/>
              </a:path>
            </a:pathLst>
          </a:custGeom>
          <a:blipFill>
            <a:blip r:embed="rId14">
              <a:alphaModFix amt="50000"/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27692" y="1565434"/>
            <a:ext cx="7098215" cy="696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n-US" sz="5600" dirty="0" err="1">
                <a:solidFill>
                  <a:srgbClr val="992B25"/>
                </a:solidFill>
                <a:latin typeface="Baguet Script" pitchFamily="2" charset="77"/>
              </a:rPr>
              <a:t>planen</a:t>
            </a:r>
            <a:r>
              <a:rPr lang="en-US" sz="5600" dirty="0">
                <a:solidFill>
                  <a:srgbClr val="992B25"/>
                </a:solidFill>
                <a:latin typeface="Baguet Script" pitchFamily="2" charset="77"/>
              </a:rPr>
              <a:t> </a:t>
            </a:r>
            <a:r>
              <a:rPr lang="en-US" sz="5600" dirty="0" err="1">
                <a:solidFill>
                  <a:srgbClr val="992B25"/>
                </a:solidFill>
                <a:latin typeface="Baguet Script" pitchFamily="2" charset="77"/>
              </a:rPr>
              <a:t>i</a:t>
            </a:r>
            <a:r>
              <a:rPr lang="en-US" sz="5600" dirty="0">
                <a:solidFill>
                  <a:srgbClr val="992B25"/>
                </a:solidFill>
                <a:latin typeface="Baguet Script" pitchFamily="2" charset="77"/>
              </a:rPr>
              <a:t> </a:t>
            </a:r>
            <a:r>
              <a:rPr lang="en-US" sz="5600" dirty="0" err="1">
                <a:solidFill>
                  <a:srgbClr val="992B25"/>
                </a:solidFill>
                <a:latin typeface="Baguet Script" pitchFamily="2" charset="77"/>
              </a:rPr>
              <a:t>dag</a:t>
            </a:r>
            <a:r>
              <a:rPr lang="en-US" sz="5600" dirty="0">
                <a:solidFill>
                  <a:srgbClr val="992B25"/>
                </a:solidFill>
                <a:latin typeface="Baguet Script" pitchFamily="2" charset="77"/>
              </a:rPr>
              <a:t>&lt;3</a:t>
            </a:r>
          </a:p>
        </p:txBody>
      </p:sp>
      <p:sp>
        <p:nvSpPr>
          <p:cNvPr id="11" name="Freeform 11"/>
          <p:cNvSpPr/>
          <p:nvPr/>
        </p:nvSpPr>
        <p:spPr>
          <a:xfrm>
            <a:off x="3077515" y="2984399"/>
            <a:ext cx="1714223" cy="1602019"/>
          </a:xfrm>
          <a:custGeom>
            <a:avLst/>
            <a:gdLst/>
            <a:ahLst/>
            <a:cxnLst/>
            <a:rect l="l" t="t" r="r" b="b"/>
            <a:pathLst>
              <a:path w="1714223" h="1602019">
                <a:moveTo>
                  <a:pt x="0" y="0"/>
                </a:moveTo>
                <a:lnTo>
                  <a:pt x="1714223" y="0"/>
                </a:lnTo>
                <a:lnTo>
                  <a:pt x="1714223" y="1602019"/>
                </a:lnTo>
                <a:lnTo>
                  <a:pt x="0" y="16020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12"/>
          <p:cNvSpPr/>
          <p:nvPr/>
        </p:nvSpPr>
        <p:spPr>
          <a:xfrm rot="-4764584" flipH="1">
            <a:off x="3123993" y="3018107"/>
            <a:ext cx="473777" cy="487972"/>
          </a:xfrm>
          <a:custGeom>
            <a:avLst/>
            <a:gdLst/>
            <a:ahLst/>
            <a:cxnLst/>
            <a:rect l="l" t="t" r="r" b="b"/>
            <a:pathLst>
              <a:path w="473777" h="487972">
                <a:moveTo>
                  <a:pt x="473777" y="0"/>
                </a:moveTo>
                <a:lnTo>
                  <a:pt x="0" y="0"/>
                </a:lnTo>
                <a:lnTo>
                  <a:pt x="0" y="487972"/>
                </a:lnTo>
                <a:lnTo>
                  <a:pt x="473777" y="487972"/>
                </a:lnTo>
                <a:lnTo>
                  <a:pt x="47377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TextBox 13"/>
          <p:cNvSpPr txBox="1"/>
          <p:nvPr/>
        </p:nvSpPr>
        <p:spPr>
          <a:xfrm>
            <a:off x="3152632" y="3331763"/>
            <a:ext cx="1563988" cy="828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dirty="0" err="1">
                <a:solidFill>
                  <a:srgbClr val="000000"/>
                </a:solidFill>
                <a:latin typeface="Tenor Sans"/>
              </a:rPr>
              <a:t>Objekt-orientert</a:t>
            </a:r>
            <a:r>
              <a:rPr lang="en-US" sz="1599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Tenor Sans"/>
              </a:rPr>
              <a:t>programmering</a:t>
            </a:r>
            <a:endParaRPr lang="en-US" sz="1599" dirty="0">
              <a:solidFill>
                <a:srgbClr val="000000"/>
              </a:solidFill>
              <a:latin typeface="Tenor Sans"/>
            </a:endParaRPr>
          </a:p>
        </p:txBody>
      </p:sp>
      <p:sp>
        <p:nvSpPr>
          <p:cNvPr id="14" name="TextBox 14"/>
          <p:cNvSpPr txBox="1"/>
          <p:nvPr/>
        </p:nvSpPr>
        <p:spPr>
          <a:xfrm>
            <a:off x="3211355" y="3161941"/>
            <a:ext cx="299053" cy="229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9"/>
              </a:lnSpc>
            </a:pPr>
            <a:r>
              <a:rPr lang="en-US" sz="1599" dirty="0">
                <a:solidFill>
                  <a:srgbClr val="FFFFFF"/>
                </a:solidFill>
                <a:latin typeface="Sweet Apricot Bold"/>
              </a:rPr>
              <a:t>1</a:t>
            </a:r>
          </a:p>
        </p:txBody>
      </p:sp>
      <p:sp>
        <p:nvSpPr>
          <p:cNvPr id="15" name="Freeform 15"/>
          <p:cNvSpPr/>
          <p:nvPr/>
        </p:nvSpPr>
        <p:spPr>
          <a:xfrm>
            <a:off x="3969697" y="4724004"/>
            <a:ext cx="1714223" cy="1602019"/>
          </a:xfrm>
          <a:custGeom>
            <a:avLst/>
            <a:gdLst/>
            <a:ahLst/>
            <a:cxnLst/>
            <a:rect l="l" t="t" r="r" b="b"/>
            <a:pathLst>
              <a:path w="1714223" h="1602019">
                <a:moveTo>
                  <a:pt x="0" y="0"/>
                </a:moveTo>
                <a:lnTo>
                  <a:pt x="1714223" y="0"/>
                </a:lnTo>
                <a:lnTo>
                  <a:pt x="1714223" y="1602019"/>
                </a:lnTo>
                <a:lnTo>
                  <a:pt x="0" y="16020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16"/>
          <p:cNvSpPr/>
          <p:nvPr/>
        </p:nvSpPr>
        <p:spPr>
          <a:xfrm rot="-4764584" flipH="1">
            <a:off x="4102772" y="4745653"/>
            <a:ext cx="473777" cy="487972"/>
          </a:xfrm>
          <a:custGeom>
            <a:avLst/>
            <a:gdLst/>
            <a:ahLst/>
            <a:cxnLst/>
            <a:rect l="l" t="t" r="r" b="b"/>
            <a:pathLst>
              <a:path w="473777" h="487972">
                <a:moveTo>
                  <a:pt x="473777" y="0"/>
                </a:moveTo>
                <a:lnTo>
                  <a:pt x="0" y="0"/>
                </a:lnTo>
                <a:lnTo>
                  <a:pt x="0" y="487972"/>
                </a:lnTo>
                <a:lnTo>
                  <a:pt x="473777" y="487972"/>
                </a:lnTo>
                <a:lnTo>
                  <a:pt x="47377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" name="TextBox 17"/>
          <p:cNvSpPr txBox="1"/>
          <p:nvPr/>
        </p:nvSpPr>
        <p:spPr>
          <a:xfrm>
            <a:off x="4209999" y="5254542"/>
            <a:ext cx="1233618" cy="546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dirty="0">
                <a:solidFill>
                  <a:srgbClr val="000000"/>
                </a:solidFill>
                <a:latin typeface="Tenor Sans"/>
              </a:rPr>
              <a:t>Interface </a:t>
            </a:r>
            <a:r>
              <a:rPr lang="en-US" sz="1599" dirty="0" err="1">
                <a:solidFill>
                  <a:srgbClr val="000000"/>
                </a:solidFill>
                <a:latin typeface="Tenor Sans"/>
              </a:rPr>
              <a:t>og</a:t>
            </a:r>
            <a:r>
              <a:rPr lang="en-US" sz="1599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Tenor Sans"/>
              </a:rPr>
              <a:t>Inkapsling</a:t>
            </a:r>
            <a:endParaRPr lang="en-US" sz="1599" dirty="0">
              <a:solidFill>
                <a:srgbClr val="000000"/>
              </a:solidFill>
              <a:latin typeface="Tenor Sans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4161138" y="4833027"/>
            <a:ext cx="299053" cy="229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9"/>
              </a:lnSpc>
            </a:pPr>
            <a:r>
              <a:rPr lang="en-US" sz="1599" dirty="0">
                <a:solidFill>
                  <a:srgbClr val="FFFFFF"/>
                </a:solidFill>
                <a:latin typeface="Sweet Apricot Bold"/>
              </a:rPr>
              <a:t>3</a:t>
            </a:r>
          </a:p>
        </p:txBody>
      </p:sp>
      <p:sp>
        <p:nvSpPr>
          <p:cNvPr id="19" name="Freeform 19"/>
          <p:cNvSpPr/>
          <p:nvPr/>
        </p:nvSpPr>
        <p:spPr>
          <a:xfrm>
            <a:off x="4961862" y="2984399"/>
            <a:ext cx="1714223" cy="1602019"/>
          </a:xfrm>
          <a:custGeom>
            <a:avLst/>
            <a:gdLst/>
            <a:ahLst/>
            <a:cxnLst/>
            <a:rect l="l" t="t" r="r" b="b"/>
            <a:pathLst>
              <a:path w="1714223" h="1602019">
                <a:moveTo>
                  <a:pt x="0" y="0"/>
                </a:moveTo>
                <a:lnTo>
                  <a:pt x="1714223" y="0"/>
                </a:lnTo>
                <a:lnTo>
                  <a:pt x="1714223" y="1602019"/>
                </a:lnTo>
                <a:lnTo>
                  <a:pt x="0" y="160201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0" name="Freeform 20"/>
          <p:cNvSpPr/>
          <p:nvPr/>
        </p:nvSpPr>
        <p:spPr>
          <a:xfrm rot="-4764584" flipH="1">
            <a:off x="5008341" y="3018107"/>
            <a:ext cx="473777" cy="487972"/>
          </a:xfrm>
          <a:custGeom>
            <a:avLst/>
            <a:gdLst/>
            <a:ahLst/>
            <a:cxnLst/>
            <a:rect l="l" t="t" r="r" b="b"/>
            <a:pathLst>
              <a:path w="473777" h="487972">
                <a:moveTo>
                  <a:pt x="473777" y="0"/>
                </a:moveTo>
                <a:lnTo>
                  <a:pt x="0" y="0"/>
                </a:lnTo>
                <a:lnTo>
                  <a:pt x="0" y="487972"/>
                </a:lnTo>
                <a:lnTo>
                  <a:pt x="473777" y="487972"/>
                </a:lnTo>
                <a:lnTo>
                  <a:pt x="47377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1" name="TextBox 21"/>
          <p:cNvSpPr txBox="1"/>
          <p:nvPr/>
        </p:nvSpPr>
        <p:spPr>
          <a:xfrm>
            <a:off x="5226452" y="3500362"/>
            <a:ext cx="1233618" cy="5463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39"/>
              </a:lnSpc>
            </a:pPr>
            <a:r>
              <a:rPr lang="en-US" sz="1599" dirty="0" err="1">
                <a:solidFill>
                  <a:srgbClr val="000000"/>
                </a:solidFill>
                <a:latin typeface="Tenor Sans"/>
              </a:rPr>
              <a:t>Klasser</a:t>
            </a:r>
            <a:r>
              <a:rPr lang="en-US" sz="1599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Tenor Sans"/>
              </a:rPr>
              <a:t>og</a:t>
            </a:r>
            <a:r>
              <a:rPr lang="en-US" sz="1599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sz="1599" dirty="0" err="1">
                <a:solidFill>
                  <a:srgbClr val="000000"/>
                </a:solidFill>
                <a:latin typeface="Tenor Sans"/>
              </a:rPr>
              <a:t>metoder</a:t>
            </a:r>
            <a:endParaRPr lang="en-US" sz="1599" dirty="0">
              <a:solidFill>
                <a:srgbClr val="000000"/>
              </a:solidFill>
              <a:latin typeface="Tenor Sans"/>
            </a:endParaRPr>
          </a:p>
        </p:txBody>
      </p:sp>
      <p:sp>
        <p:nvSpPr>
          <p:cNvPr id="22" name="TextBox 22"/>
          <p:cNvSpPr txBox="1"/>
          <p:nvPr/>
        </p:nvSpPr>
        <p:spPr>
          <a:xfrm>
            <a:off x="5095703" y="3161941"/>
            <a:ext cx="299053" cy="2298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759"/>
              </a:lnSpc>
            </a:pPr>
            <a:r>
              <a:rPr lang="en-US" sz="1599" dirty="0">
                <a:solidFill>
                  <a:srgbClr val="FFFFFF"/>
                </a:solidFill>
                <a:latin typeface="Sweet Apricot Bold"/>
              </a:rPr>
              <a:t>2</a:t>
            </a:r>
          </a:p>
        </p:txBody>
      </p:sp>
      <p:sp>
        <p:nvSpPr>
          <p:cNvPr id="35" name="Freeform 35"/>
          <p:cNvSpPr/>
          <p:nvPr/>
        </p:nvSpPr>
        <p:spPr>
          <a:xfrm rot="2014113">
            <a:off x="-166554" y="1733205"/>
            <a:ext cx="1116863" cy="1701886"/>
          </a:xfrm>
          <a:custGeom>
            <a:avLst/>
            <a:gdLst/>
            <a:ahLst/>
            <a:cxnLst/>
            <a:rect l="l" t="t" r="r" b="b"/>
            <a:pathLst>
              <a:path w="1116863" h="1701886">
                <a:moveTo>
                  <a:pt x="0" y="0"/>
                </a:moveTo>
                <a:lnTo>
                  <a:pt x="1116863" y="0"/>
                </a:lnTo>
                <a:lnTo>
                  <a:pt x="1116863" y="1701886"/>
                </a:lnTo>
                <a:lnTo>
                  <a:pt x="0" y="170188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6" name="Freeform 36"/>
          <p:cNvSpPr/>
          <p:nvPr/>
        </p:nvSpPr>
        <p:spPr>
          <a:xfrm flipH="1">
            <a:off x="567520" y="3835844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7" y="0"/>
                </a:moveTo>
                <a:lnTo>
                  <a:pt x="0" y="0"/>
                </a:lnTo>
                <a:lnTo>
                  <a:pt x="0" y="456688"/>
                </a:lnTo>
                <a:lnTo>
                  <a:pt x="454197" y="456688"/>
                </a:lnTo>
                <a:lnTo>
                  <a:pt x="454197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7" name="Freeform 37"/>
          <p:cNvSpPr/>
          <p:nvPr/>
        </p:nvSpPr>
        <p:spPr>
          <a:xfrm rot="3697685" flipH="1">
            <a:off x="-341656" y="4638697"/>
            <a:ext cx="860636" cy="1015067"/>
          </a:xfrm>
          <a:custGeom>
            <a:avLst/>
            <a:gdLst/>
            <a:ahLst/>
            <a:cxnLst/>
            <a:rect l="l" t="t" r="r" b="b"/>
            <a:pathLst>
              <a:path w="860636" h="1015067">
                <a:moveTo>
                  <a:pt x="860636" y="0"/>
                </a:moveTo>
                <a:lnTo>
                  <a:pt x="0" y="0"/>
                </a:lnTo>
                <a:lnTo>
                  <a:pt x="0" y="1015067"/>
                </a:lnTo>
                <a:lnTo>
                  <a:pt x="860636" y="1015067"/>
                </a:lnTo>
                <a:lnTo>
                  <a:pt x="860636" y="0"/>
                </a:lnTo>
                <a:close/>
              </a:path>
            </a:pathLst>
          </a:custGeom>
          <a:blipFill>
            <a:blip r:embed="rId10">
              <a:alphaModFix amt="5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8" name="Freeform 38"/>
          <p:cNvSpPr/>
          <p:nvPr/>
        </p:nvSpPr>
        <p:spPr>
          <a:xfrm rot="-1690871" flipH="1">
            <a:off x="8842013" y="4188927"/>
            <a:ext cx="1116863" cy="1701886"/>
          </a:xfrm>
          <a:custGeom>
            <a:avLst/>
            <a:gdLst/>
            <a:ahLst/>
            <a:cxnLst/>
            <a:rect l="l" t="t" r="r" b="b"/>
            <a:pathLst>
              <a:path w="1116863" h="1701886">
                <a:moveTo>
                  <a:pt x="1116863" y="0"/>
                </a:moveTo>
                <a:lnTo>
                  <a:pt x="0" y="0"/>
                </a:lnTo>
                <a:lnTo>
                  <a:pt x="0" y="1701886"/>
                </a:lnTo>
                <a:lnTo>
                  <a:pt x="1116863" y="1701886"/>
                </a:lnTo>
                <a:lnTo>
                  <a:pt x="1116863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9" name="Freeform 39"/>
          <p:cNvSpPr/>
          <p:nvPr/>
        </p:nvSpPr>
        <p:spPr>
          <a:xfrm rot="-5656887" flipH="1">
            <a:off x="8532400" y="1870396"/>
            <a:ext cx="849210" cy="1001590"/>
          </a:xfrm>
          <a:custGeom>
            <a:avLst/>
            <a:gdLst/>
            <a:ahLst/>
            <a:cxnLst/>
            <a:rect l="l" t="t" r="r" b="b"/>
            <a:pathLst>
              <a:path w="849210" h="1001590">
                <a:moveTo>
                  <a:pt x="849210" y="0"/>
                </a:moveTo>
                <a:lnTo>
                  <a:pt x="0" y="0"/>
                </a:lnTo>
                <a:lnTo>
                  <a:pt x="0" y="1001591"/>
                </a:lnTo>
                <a:lnTo>
                  <a:pt x="849210" y="1001591"/>
                </a:lnTo>
                <a:lnTo>
                  <a:pt x="849210" y="0"/>
                </a:lnTo>
                <a:close/>
              </a:path>
            </a:pathLst>
          </a:custGeom>
          <a:blipFill>
            <a:blip r:embed="rId10">
              <a:alphaModFix amt="5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0" name="Freeform 40"/>
          <p:cNvSpPr/>
          <p:nvPr/>
        </p:nvSpPr>
        <p:spPr>
          <a:xfrm rot="-5656887" flipH="1">
            <a:off x="6516116" y="6462667"/>
            <a:ext cx="446933" cy="527130"/>
          </a:xfrm>
          <a:custGeom>
            <a:avLst/>
            <a:gdLst/>
            <a:ahLst/>
            <a:cxnLst/>
            <a:rect l="l" t="t" r="r" b="b"/>
            <a:pathLst>
              <a:path w="446933" h="527130">
                <a:moveTo>
                  <a:pt x="446933" y="0"/>
                </a:moveTo>
                <a:lnTo>
                  <a:pt x="0" y="0"/>
                </a:lnTo>
                <a:lnTo>
                  <a:pt x="0" y="527130"/>
                </a:lnTo>
                <a:lnTo>
                  <a:pt x="446933" y="527130"/>
                </a:lnTo>
                <a:lnTo>
                  <a:pt x="446933" y="0"/>
                </a:lnTo>
                <a:close/>
              </a:path>
            </a:pathLst>
          </a:custGeom>
          <a:blipFill>
            <a:blip r:embed="rId10">
              <a:alphaModFix amt="5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1" name="Freeform 41"/>
          <p:cNvSpPr/>
          <p:nvPr/>
        </p:nvSpPr>
        <p:spPr>
          <a:xfrm rot="4481220" flipH="1">
            <a:off x="2854048" y="311620"/>
            <a:ext cx="446933" cy="527130"/>
          </a:xfrm>
          <a:custGeom>
            <a:avLst/>
            <a:gdLst/>
            <a:ahLst/>
            <a:cxnLst/>
            <a:rect l="l" t="t" r="r" b="b"/>
            <a:pathLst>
              <a:path w="446933" h="527130">
                <a:moveTo>
                  <a:pt x="446933" y="0"/>
                </a:moveTo>
                <a:lnTo>
                  <a:pt x="0" y="0"/>
                </a:lnTo>
                <a:lnTo>
                  <a:pt x="0" y="527131"/>
                </a:lnTo>
                <a:lnTo>
                  <a:pt x="446933" y="527131"/>
                </a:lnTo>
                <a:lnTo>
                  <a:pt x="446933" y="0"/>
                </a:lnTo>
                <a:close/>
              </a:path>
            </a:pathLst>
          </a:custGeom>
          <a:blipFill>
            <a:blip r:embed="rId10">
              <a:alphaModFix amt="50000"/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2" name="Freeform 42"/>
          <p:cNvSpPr/>
          <p:nvPr/>
        </p:nvSpPr>
        <p:spPr>
          <a:xfrm flipH="1">
            <a:off x="4507666" y="6340837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6" y="0"/>
                </a:moveTo>
                <a:lnTo>
                  <a:pt x="0" y="0"/>
                </a:lnTo>
                <a:lnTo>
                  <a:pt x="0" y="456688"/>
                </a:lnTo>
                <a:lnTo>
                  <a:pt x="454196" y="456688"/>
                </a:lnTo>
                <a:lnTo>
                  <a:pt x="454196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3" name="Freeform 43"/>
          <p:cNvSpPr/>
          <p:nvPr/>
        </p:nvSpPr>
        <p:spPr>
          <a:xfrm flipH="1">
            <a:off x="8729906" y="731520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7" y="0"/>
                </a:moveTo>
                <a:lnTo>
                  <a:pt x="0" y="0"/>
                </a:lnTo>
                <a:lnTo>
                  <a:pt x="0" y="456688"/>
                </a:lnTo>
                <a:lnTo>
                  <a:pt x="454197" y="456688"/>
                </a:lnTo>
                <a:lnTo>
                  <a:pt x="454197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3">
            <a:extLst>
              <a:ext uri="{FF2B5EF4-FFF2-40B4-BE49-F238E27FC236}">
                <a16:creationId xmlns:a16="http://schemas.microsoft.com/office/drawing/2014/main" id="{518F044A-D8AE-02B6-6A40-E2F9E0563B28}"/>
              </a:ext>
            </a:extLst>
          </p:cNvPr>
          <p:cNvGrpSpPr/>
          <p:nvPr/>
        </p:nvGrpSpPr>
        <p:grpSpPr>
          <a:xfrm>
            <a:off x="1347187" y="2781674"/>
            <a:ext cx="6384647" cy="3238267"/>
            <a:chOff x="0" y="0"/>
            <a:chExt cx="1994165" cy="1310207"/>
          </a:xfrm>
        </p:grpSpPr>
        <p:sp>
          <p:nvSpPr>
            <p:cNvPr id="19" name="Freeform 14">
              <a:extLst>
                <a:ext uri="{FF2B5EF4-FFF2-40B4-BE49-F238E27FC236}">
                  <a16:creationId xmlns:a16="http://schemas.microsoft.com/office/drawing/2014/main" id="{D4C74B8A-5CBF-86F6-E0C6-469FE5CF0CFC}"/>
                </a:ext>
              </a:extLst>
            </p:cNvPr>
            <p:cNvSpPr/>
            <p:nvPr/>
          </p:nvSpPr>
          <p:spPr>
            <a:xfrm>
              <a:off x="0" y="0"/>
              <a:ext cx="1994165" cy="1310207"/>
            </a:xfrm>
            <a:custGeom>
              <a:avLst/>
              <a:gdLst/>
              <a:ahLst/>
              <a:cxnLst/>
              <a:rect l="l" t="t" r="r" b="b"/>
              <a:pathLst>
                <a:path w="1994165" h="1310207">
                  <a:moveTo>
                    <a:pt x="61350" y="0"/>
                  </a:moveTo>
                  <a:lnTo>
                    <a:pt x="1932815" y="0"/>
                  </a:lnTo>
                  <a:cubicBezTo>
                    <a:pt x="1966698" y="0"/>
                    <a:pt x="1994165" y="27467"/>
                    <a:pt x="1994165" y="61350"/>
                  </a:cubicBezTo>
                  <a:lnTo>
                    <a:pt x="1994165" y="1248857"/>
                  </a:lnTo>
                  <a:cubicBezTo>
                    <a:pt x="1994165" y="1265128"/>
                    <a:pt x="1987702" y="1280732"/>
                    <a:pt x="1976196" y="1292238"/>
                  </a:cubicBezTo>
                  <a:cubicBezTo>
                    <a:pt x="1964691" y="1303743"/>
                    <a:pt x="1949086" y="1310207"/>
                    <a:pt x="1932815" y="1310207"/>
                  </a:cubicBezTo>
                  <a:lnTo>
                    <a:pt x="61350" y="1310207"/>
                  </a:lnTo>
                  <a:cubicBezTo>
                    <a:pt x="45079" y="1310207"/>
                    <a:pt x="29474" y="1303743"/>
                    <a:pt x="17969" y="1292238"/>
                  </a:cubicBezTo>
                  <a:cubicBezTo>
                    <a:pt x="6464" y="1280732"/>
                    <a:pt x="0" y="1265128"/>
                    <a:pt x="0" y="1248857"/>
                  </a:cubicBezTo>
                  <a:lnTo>
                    <a:pt x="0" y="61350"/>
                  </a:lnTo>
                  <a:cubicBezTo>
                    <a:pt x="0" y="45079"/>
                    <a:pt x="6464" y="29474"/>
                    <a:pt x="17969" y="17969"/>
                  </a:cubicBezTo>
                  <a:cubicBezTo>
                    <a:pt x="29474" y="6464"/>
                    <a:pt x="45079" y="0"/>
                    <a:pt x="61350" y="0"/>
                  </a:cubicBezTo>
                  <a:close/>
                </a:path>
              </a:pathLst>
            </a:custGeom>
            <a:solidFill>
              <a:srgbClr val="FED8C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20" name="TextBox 15">
              <a:extLst>
                <a:ext uri="{FF2B5EF4-FFF2-40B4-BE49-F238E27FC236}">
                  <a16:creationId xmlns:a16="http://schemas.microsoft.com/office/drawing/2014/main" id="{3D61E09E-D457-F042-6C36-DC6D4F4B34BE}"/>
                </a:ext>
              </a:extLst>
            </p:cNvPr>
            <p:cNvSpPr txBox="1"/>
            <p:nvPr/>
          </p:nvSpPr>
          <p:spPr>
            <a:xfrm>
              <a:off x="0" y="-28575"/>
              <a:ext cx="1994165" cy="1338782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44218" y="4764602"/>
            <a:ext cx="1700557" cy="1496490"/>
          </a:xfrm>
          <a:custGeom>
            <a:avLst/>
            <a:gdLst/>
            <a:ahLst/>
            <a:cxnLst/>
            <a:rect l="l" t="t" r="r" b="b"/>
            <a:pathLst>
              <a:path w="1700557" h="1496490">
                <a:moveTo>
                  <a:pt x="0" y="0"/>
                </a:moveTo>
                <a:lnTo>
                  <a:pt x="1700557" y="0"/>
                </a:lnTo>
                <a:lnTo>
                  <a:pt x="1700557" y="1496490"/>
                </a:lnTo>
                <a:lnTo>
                  <a:pt x="0" y="14964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TextBox 6"/>
          <p:cNvSpPr txBox="1"/>
          <p:nvPr/>
        </p:nvSpPr>
        <p:spPr>
          <a:xfrm>
            <a:off x="1687203" y="3497281"/>
            <a:ext cx="5529515" cy="189237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Handler om å “modellere” verden - altså å lage en slags forenklet versjon av den.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marL="342900" lvl="0" indent="-342900">
              <a:lnSpc>
                <a:spcPct val="115000"/>
              </a:lnSpc>
              <a:buFont typeface="Symbol" pitchFamily="2" charset="2"/>
              <a:buChar char="-"/>
            </a:pPr>
            <a:r>
              <a:rPr lang="nb-NO" sz="18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Å lage modeller tilsvarer å få med egenskaper og oppførsel ved et </a:t>
            </a:r>
            <a:r>
              <a:rPr lang="nb-NO" b="1" i="1" u="sng" dirty="0">
                <a:latin typeface="Arial" panose="020B0604020202020204" pitchFamily="34" charset="0"/>
                <a:ea typeface="Arial" panose="020B0604020202020204" pitchFamily="34" charset="0"/>
              </a:rPr>
              <a:t>O</a:t>
            </a:r>
            <a:r>
              <a:rPr lang="nb-NO" sz="1800" b="1" i="1" u="sng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bjekt</a:t>
            </a:r>
            <a:r>
              <a:rPr lang="nb-NO" sz="1800" u="none" strike="noStrike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som vi trenger: hva tilbyr de av tjenester og hvordan kan de hjelpe oss?  </a:t>
            </a:r>
            <a:endParaRPr lang="en-NO" sz="1800" u="none" strike="noStrike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algn="ctr">
              <a:lnSpc>
                <a:spcPts val="2520"/>
              </a:lnSpc>
            </a:pPr>
            <a:endParaRPr lang="en-US" sz="1800" dirty="0">
              <a:solidFill>
                <a:srgbClr val="000000"/>
              </a:solidFill>
              <a:latin typeface="Tenor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11166" y="906709"/>
            <a:ext cx="5905870" cy="18171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9"/>
              </a:lnSpc>
            </a:pPr>
            <a:r>
              <a:rPr lang="en-US" sz="6399" dirty="0" err="1">
                <a:solidFill>
                  <a:srgbClr val="992B25"/>
                </a:solidFill>
                <a:latin typeface="Baguet Script" pitchFamily="2" charset="77"/>
              </a:rPr>
              <a:t>Objekt-orientert</a:t>
            </a:r>
            <a:r>
              <a:rPr lang="en-US" sz="6399" dirty="0">
                <a:solidFill>
                  <a:srgbClr val="992B25"/>
                </a:solidFill>
                <a:latin typeface="Baguet Script" pitchFamily="2" charset="77"/>
              </a:rPr>
              <a:t> </a:t>
            </a:r>
            <a:r>
              <a:rPr lang="en-US" sz="6399" dirty="0" err="1">
                <a:solidFill>
                  <a:srgbClr val="992B25"/>
                </a:solidFill>
                <a:latin typeface="Baguet Script" pitchFamily="2" charset="77"/>
              </a:rPr>
              <a:t>programmering</a:t>
            </a:r>
            <a:endParaRPr lang="en-US" sz="6399" dirty="0">
              <a:solidFill>
                <a:srgbClr val="992B25"/>
              </a:solidFill>
              <a:latin typeface="Baguet Script" pitchFamily="2" charset="77"/>
            </a:endParaRPr>
          </a:p>
        </p:txBody>
      </p:sp>
      <p:sp>
        <p:nvSpPr>
          <p:cNvPr id="8" name="Freeform 8"/>
          <p:cNvSpPr/>
          <p:nvPr/>
        </p:nvSpPr>
        <p:spPr>
          <a:xfrm flipH="1" flipV="1">
            <a:off x="6196306" y="2577234"/>
            <a:ext cx="1376911" cy="1211682"/>
          </a:xfrm>
          <a:custGeom>
            <a:avLst/>
            <a:gdLst/>
            <a:ahLst/>
            <a:cxnLst/>
            <a:rect l="l" t="t" r="r" b="b"/>
            <a:pathLst>
              <a:path w="1376911" h="1211682">
                <a:moveTo>
                  <a:pt x="1376911" y="1211682"/>
                </a:moveTo>
                <a:lnTo>
                  <a:pt x="0" y="1211682"/>
                </a:lnTo>
                <a:lnTo>
                  <a:pt x="0" y="0"/>
                </a:lnTo>
                <a:lnTo>
                  <a:pt x="1376911" y="0"/>
                </a:lnTo>
                <a:lnTo>
                  <a:pt x="1376911" y="121168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>
            <a:off x="502021" y="2906121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6" y="0"/>
                </a:lnTo>
                <a:lnTo>
                  <a:pt x="454196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10"/>
          <p:cNvSpPr/>
          <p:nvPr/>
        </p:nvSpPr>
        <p:spPr>
          <a:xfrm rot="4869104" flipH="1">
            <a:off x="9149356" y="1969573"/>
            <a:ext cx="797417" cy="940504"/>
          </a:xfrm>
          <a:custGeom>
            <a:avLst/>
            <a:gdLst/>
            <a:ahLst/>
            <a:cxnLst/>
            <a:rect l="l" t="t" r="r" b="b"/>
            <a:pathLst>
              <a:path w="797417" h="940504">
                <a:moveTo>
                  <a:pt x="797416" y="0"/>
                </a:moveTo>
                <a:lnTo>
                  <a:pt x="0" y="0"/>
                </a:lnTo>
                <a:lnTo>
                  <a:pt x="0" y="940503"/>
                </a:lnTo>
                <a:lnTo>
                  <a:pt x="797416" y="940503"/>
                </a:lnTo>
                <a:lnTo>
                  <a:pt x="797416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11"/>
          <p:cNvSpPr/>
          <p:nvPr/>
        </p:nvSpPr>
        <p:spPr>
          <a:xfrm rot="-7979224">
            <a:off x="1170020" y="1988159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12"/>
          <p:cNvSpPr/>
          <p:nvPr/>
        </p:nvSpPr>
        <p:spPr>
          <a:xfrm rot="-1909229" flipH="1">
            <a:off x="-217915" y="4716099"/>
            <a:ext cx="950109" cy="1120594"/>
          </a:xfrm>
          <a:custGeom>
            <a:avLst/>
            <a:gdLst/>
            <a:ahLst/>
            <a:cxnLst/>
            <a:rect l="l" t="t" r="r" b="b"/>
            <a:pathLst>
              <a:path w="950109" h="1120594">
                <a:moveTo>
                  <a:pt x="950109" y="0"/>
                </a:moveTo>
                <a:lnTo>
                  <a:pt x="0" y="0"/>
                </a:lnTo>
                <a:lnTo>
                  <a:pt x="0" y="1120594"/>
                </a:lnTo>
                <a:lnTo>
                  <a:pt x="950109" y="1120594"/>
                </a:lnTo>
                <a:lnTo>
                  <a:pt x="950109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13"/>
          <p:cNvSpPr/>
          <p:nvPr/>
        </p:nvSpPr>
        <p:spPr>
          <a:xfrm rot="-6882879" flipH="1">
            <a:off x="8174772" y="5905709"/>
            <a:ext cx="502271" cy="592398"/>
          </a:xfrm>
          <a:custGeom>
            <a:avLst/>
            <a:gdLst/>
            <a:ahLst/>
            <a:cxnLst/>
            <a:rect l="l" t="t" r="r" b="b"/>
            <a:pathLst>
              <a:path w="502271" h="592398">
                <a:moveTo>
                  <a:pt x="502271" y="0"/>
                </a:moveTo>
                <a:lnTo>
                  <a:pt x="0" y="0"/>
                </a:lnTo>
                <a:lnTo>
                  <a:pt x="0" y="592398"/>
                </a:lnTo>
                <a:lnTo>
                  <a:pt x="502271" y="592398"/>
                </a:lnTo>
                <a:lnTo>
                  <a:pt x="502271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Freeform 14"/>
          <p:cNvSpPr/>
          <p:nvPr/>
        </p:nvSpPr>
        <p:spPr>
          <a:xfrm rot="4539098" flipH="1">
            <a:off x="1425752" y="555463"/>
            <a:ext cx="502271" cy="592398"/>
          </a:xfrm>
          <a:custGeom>
            <a:avLst/>
            <a:gdLst/>
            <a:ahLst/>
            <a:cxnLst/>
            <a:rect l="l" t="t" r="r" b="b"/>
            <a:pathLst>
              <a:path w="502271" h="592398">
                <a:moveTo>
                  <a:pt x="502271" y="0"/>
                </a:moveTo>
                <a:lnTo>
                  <a:pt x="0" y="0"/>
                </a:lnTo>
                <a:lnTo>
                  <a:pt x="0" y="592398"/>
                </a:lnTo>
                <a:lnTo>
                  <a:pt x="502271" y="592398"/>
                </a:lnTo>
                <a:lnTo>
                  <a:pt x="502271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5"/>
          <p:cNvSpPr/>
          <p:nvPr/>
        </p:nvSpPr>
        <p:spPr>
          <a:xfrm>
            <a:off x="8794982" y="4958766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6" y="0"/>
                </a:lnTo>
                <a:lnTo>
                  <a:pt x="454196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16"/>
          <p:cNvSpPr/>
          <p:nvPr/>
        </p:nvSpPr>
        <p:spPr>
          <a:xfrm rot="1243629">
            <a:off x="6746955" y="6295028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" name="Freeform 17"/>
          <p:cNvSpPr/>
          <p:nvPr/>
        </p:nvSpPr>
        <p:spPr>
          <a:xfrm rot="-4077354">
            <a:off x="7795614" y="621596"/>
            <a:ext cx="512454" cy="482988"/>
          </a:xfrm>
          <a:custGeom>
            <a:avLst/>
            <a:gdLst/>
            <a:ahLst/>
            <a:cxnLst/>
            <a:rect l="l" t="t" r="r" b="b"/>
            <a:pathLst>
              <a:path w="512454" h="482988">
                <a:moveTo>
                  <a:pt x="0" y="0"/>
                </a:moveTo>
                <a:lnTo>
                  <a:pt x="512454" y="0"/>
                </a:lnTo>
                <a:lnTo>
                  <a:pt x="512454" y="482988"/>
                </a:lnTo>
                <a:lnTo>
                  <a:pt x="0" y="4829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26" name="Group 2">
            <a:extLst>
              <a:ext uri="{FF2B5EF4-FFF2-40B4-BE49-F238E27FC236}">
                <a16:creationId xmlns:a16="http://schemas.microsoft.com/office/drawing/2014/main" id="{8DF38642-1EE4-CBF8-3B62-2D48A69584E8}"/>
              </a:ext>
            </a:extLst>
          </p:cNvPr>
          <p:cNvGrpSpPr/>
          <p:nvPr/>
        </p:nvGrpSpPr>
        <p:grpSpPr>
          <a:xfrm>
            <a:off x="4060992" y="5685106"/>
            <a:ext cx="5692608" cy="1340852"/>
            <a:chOff x="0" y="0"/>
            <a:chExt cx="2811165" cy="662149"/>
          </a:xfrm>
          <a:solidFill>
            <a:schemeClr val="accent2">
              <a:lumMod val="60000"/>
              <a:lumOff val="40000"/>
            </a:schemeClr>
          </a:solidFill>
        </p:grpSpPr>
        <p:sp>
          <p:nvSpPr>
            <p:cNvPr id="27" name="Freeform 3">
              <a:extLst>
                <a:ext uri="{FF2B5EF4-FFF2-40B4-BE49-F238E27FC236}">
                  <a16:creationId xmlns:a16="http://schemas.microsoft.com/office/drawing/2014/main" id="{FBE439FE-AED5-7E57-9D65-39AC78C9F6C5}"/>
                </a:ext>
              </a:extLst>
            </p:cNvPr>
            <p:cNvSpPr/>
            <p:nvPr/>
          </p:nvSpPr>
          <p:spPr>
            <a:xfrm>
              <a:off x="0" y="0"/>
              <a:ext cx="2811164" cy="662149"/>
            </a:xfrm>
            <a:custGeom>
              <a:avLst/>
              <a:gdLst/>
              <a:ahLst/>
              <a:cxnLst/>
              <a:rect l="l" t="t" r="r" b="b"/>
              <a:pathLst>
                <a:path w="2811164" h="662149">
                  <a:moveTo>
                    <a:pt x="36267" y="0"/>
                  </a:moveTo>
                  <a:lnTo>
                    <a:pt x="2774898" y="0"/>
                  </a:lnTo>
                  <a:cubicBezTo>
                    <a:pt x="2794927" y="0"/>
                    <a:pt x="2811164" y="16237"/>
                    <a:pt x="2811164" y="36267"/>
                  </a:cubicBezTo>
                  <a:lnTo>
                    <a:pt x="2811164" y="625883"/>
                  </a:lnTo>
                  <a:cubicBezTo>
                    <a:pt x="2811164" y="635501"/>
                    <a:pt x="2807344" y="644726"/>
                    <a:pt x="2800542" y="651527"/>
                  </a:cubicBezTo>
                  <a:cubicBezTo>
                    <a:pt x="2793741" y="658328"/>
                    <a:pt x="2784516" y="662149"/>
                    <a:pt x="2774898" y="662149"/>
                  </a:cubicBezTo>
                  <a:lnTo>
                    <a:pt x="36267" y="662149"/>
                  </a:lnTo>
                  <a:cubicBezTo>
                    <a:pt x="16237" y="662149"/>
                    <a:pt x="0" y="645912"/>
                    <a:pt x="0" y="625883"/>
                  </a:cubicBezTo>
                  <a:lnTo>
                    <a:pt x="0" y="36267"/>
                  </a:lnTo>
                  <a:cubicBezTo>
                    <a:pt x="0" y="16237"/>
                    <a:pt x="16237" y="0"/>
                    <a:pt x="36267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NO"/>
            </a:p>
          </p:txBody>
        </p:sp>
        <p:sp>
          <p:nvSpPr>
            <p:cNvPr id="28" name="TextBox 4">
              <a:extLst>
                <a:ext uri="{FF2B5EF4-FFF2-40B4-BE49-F238E27FC236}">
                  <a16:creationId xmlns:a16="http://schemas.microsoft.com/office/drawing/2014/main" id="{ADCC4AAC-6B41-A0EA-71AF-72BE04CE7692}"/>
                </a:ext>
              </a:extLst>
            </p:cNvPr>
            <p:cNvSpPr txBox="1"/>
            <p:nvPr/>
          </p:nvSpPr>
          <p:spPr>
            <a:xfrm>
              <a:off x="0" y="-28575"/>
              <a:ext cx="2811165" cy="690724"/>
            </a:xfrm>
            <a:prstGeom prst="rect">
              <a:avLst/>
            </a:prstGeom>
            <a:grpFill/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9" name="Freeform 5">
            <a:extLst>
              <a:ext uri="{FF2B5EF4-FFF2-40B4-BE49-F238E27FC236}">
                <a16:creationId xmlns:a16="http://schemas.microsoft.com/office/drawing/2014/main" id="{9D747E98-823B-1C47-62BE-9CC3187C8F67}"/>
              </a:ext>
            </a:extLst>
          </p:cNvPr>
          <p:cNvSpPr/>
          <p:nvPr/>
        </p:nvSpPr>
        <p:spPr>
          <a:xfrm>
            <a:off x="4451961" y="5310131"/>
            <a:ext cx="2097669" cy="682266"/>
          </a:xfrm>
          <a:custGeom>
            <a:avLst/>
            <a:gdLst/>
            <a:ahLst/>
            <a:cxnLst/>
            <a:rect l="l" t="t" r="r" b="b"/>
            <a:pathLst>
              <a:path w="2097669" h="682266">
                <a:moveTo>
                  <a:pt x="0" y="0"/>
                </a:moveTo>
                <a:lnTo>
                  <a:pt x="2097669" y="0"/>
                </a:lnTo>
                <a:lnTo>
                  <a:pt x="2097669" y="682266"/>
                </a:lnTo>
                <a:lnTo>
                  <a:pt x="0" y="68226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1" name="TextBox 16">
            <a:extLst>
              <a:ext uri="{FF2B5EF4-FFF2-40B4-BE49-F238E27FC236}">
                <a16:creationId xmlns:a16="http://schemas.microsoft.com/office/drawing/2014/main" id="{C7954B98-DCA5-7BB9-D549-E4279EB4690F}"/>
              </a:ext>
            </a:extLst>
          </p:cNvPr>
          <p:cNvSpPr txBox="1"/>
          <p:nvPr/>
        </p:nvSpPr>
        <p:spPr>
          <a:xfrm>
            <a:off x="4794911" y="5382024"/>
            <a:ext cx="1411768" cy="482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 err="1">
                <a:solidFill>
                  <a:srgbClr val="FFFFFF"/>
                </a:solidFill>
                <a:latin typeface="Baguet Script" pitchFamily="2" charset="77"/>
              </a:rPr>
              <a:t>Klasse</a:t>
            </a:r>
            <a:endParaRPr lang="en-US" sz="2799" dirty="0">
              <a:solidFill>
                <a:srgbClr val="FFFFFF"/>
              </a:solidFill>
              <a:latin typeface="Baguet Script" pitchFamily="2" charset="77"/>
            </a:endParaRPr>
          </a:p>
        </p:txBody>
      </p:sp>
      <p:sp>
        <p:nvSpPr>
          <p:cNvPr id="32" name="TextBox 17">
            <a:extLst>
              <a:ext uri="{FF2B5EF4-FFF2-40B4-BE49-F238E27FC236}">
                <a16:creationId xmlns:a16="http://schemas.microsoft.com/office/drawing/2014/main" id="{9E8B1758-D0E4-254B-5D4E-D675ABDB0D22}"/>
              </a:ext>
            </a:extLst>
          </p:cNvPr>
          <p:cNvSpPr txBox="1"/>
          <p:nvPr/>
        </p:nvSpPr>
        <p:spPr>
          <a:xfrm>
            <a:off x="4451961" y="6019942"/>
            <a:ext cx="4755426" cy="6135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520"/>
              </a:lnSpc>
            </a:pP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En </a:t>
            </a:r>
            <a:r>
              <a:rPr lang="nb-NO" sz="1800" b="1" i="1" u="sng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Klasse</a:t>
            </a:r>
            <a:r>
              <a:rPr lang="nb-NO" sz="18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beskriver et sett med objekter med lik oppførsel.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</p:txBody>
      </p:sp>
      <p:sp>
        <p:nvSpPr>
          <p:cNvPr id="34" name="Freeform 26">
            <a:extLst>
              <a:ext uri="{FF2B5EF4-FFF2-40B4-BE49-F238E27FC236}">
                <a16:creationId xmlns:a16="http://schemas.microsoft.com/office/drawing/2014/main" id="{93579C1C-61F3-9DE4-E92C-7B8B4EDFB65E}"/>
              </a:ext>
            </a:extLst>
          </p:cNvPr>
          <p:cNvSpPr/>
          <p:nvPr/>
        </p:nvSpPr>
        <p:spPr>
          <a:xfrm>
            <a:off x="8753190" y="4807145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7" y="0"/>
                </a:lnTo>
                <a:lnTo>
                  <a:pt x="454197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715126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31099" y="2781191"/>
            <a:ext cx="7098216" cy="3537282"/>
            <a:chOff x="0" y="0"/>
            <a:chExt cx="2628969" cy="14698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28969" cy="1469877"/>
            </a:xfrm>
            <a:custGeom>
              <a:avLst/>
              <a:gdLst/>
              <a:ahLst/>
              <a:cxnLst/>
              <a:rect l="l" t="t" r="r" b="b"/>
              <a:pathLst>
                <a:path w="2628969" h="1469877">
                  <a:moveTo>
                    <a:pt x="1314484" y="0"/>
                  </a:moveTo>
                  <a:cubicBezTo>
                    <a:pt x="588515" y="0"/>
                    <a:pt x="0" y="329043"/>
                    <a:pt x="0" y="734938"/>
                  </a:cubicBezTo>
                  <a:cubicBezTo>
                    <a:pt x="0" y="1140834"/>
                    <a:pt x="588515" y="1469877"/>
                    <a:pt x="1314484" y="1469877"/>
                  </a:cubicBezTo>
                  <a:cubicBezTo>
                    <a:pt x="2040454" y="1469877"/>
                    <a:pt x="2628969" y="1140834"/>
                    <a:pt x="2628969" y="734938"/>
                  </a:cubicBezTo>
                  <a:cubicBezTo>
                    <a:pt x="2628969" y="329043"/>
                    <a:pt x="2040454" y="0"/>
                    <a:pt x="1314484" y="0"/>
                  </a:cubicBezTo>
                  <a:close/>
                </a:path>
              </a:pathLst>
            </a:custGeom>
            <a:solidFill>
              <a:srgbClr val="FED8C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46466" y="90176"/>
              <a:ext cx="2136037" cy="1241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44218" y="4764602"/>
            <a:ext cx="1700557" cy="1496490"/>
          </a:xfrm>
          <a:custGeom>
            <a:avLst/>
            <a:gdLst/>
            <a:ahLst/>
            <a:cxnLst/>
            <a:rect l="l" t="t" r="r" b="b"/>
            <a:pathLst>
              <a:path w="1700557" h="1496490">
                <a:moveTo>
                  <a:pt x="0" y="0"/>
                </a:moveTo>
                <a:lnTo>
                  <a:pt x="1700557" y="0"/>
                </a:lnTo>
                <a:lnTo>
                  <a:pt x="1700557" y="1496490"/>
                </a:lnTo>
                <a:lnTo>
                  <a:pt x="0" y="14964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TextBox 6"/>
          <p:cNvSpPr txBox="1"/>
          <p:nvPr/>
        </p:nvSpPr>
        <p:spPr>
          <a:xfrm>
            <a:off x="2287521" y="3376236"/>
            <a:ext cx="5529515" cy="244829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en-US" dirty="0">
                <a:solidFill>
                  <a:srgbClr val="000000"/>
                </a:solidFill>
                <a:latin typeface="Tenor Sans"/>
              </a:rPr>
              <a:t>- </a:t>
            </a:r>
            <a:r>
              <a:rPr lang="en-US" dirty="0" err="1">
                <a:solidFill>
                  <a:srgbClr val="000000"/>
                </a:solidFill>
                <a:latin typeface="Tenor Sans"/>
              </a:rPr>
              <a:t>essensielt</a:t>
            </a:r>
            <a:r>
              <a:rPr lang="en-US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enor Sans"/>
              </a:rPr>
              <a:t>en</a:t>
            </a:r>
            <a:r>
              <a:rPr lang="en-US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b="1" i="1" u="sng" dirty="0">
                <a:solidFill>
                  <a:srgbClr val="000000"/>
                </a:solidFill>
                <a:latin typeface="Tenor Sans"/>
              </a:rPr>
              <a:t>MAL</a:t>
            </a:r>
            <a:r>
              <a:rPr lang="en-US" dirty="0">
                <a:solidFill>
                  <a:srgbClr val="000000"/>
                </a:solidFill>
                <a:latin typeface="Tenor Sans"/>
              </a:rPr>
              <a:t> for </a:t>
            </a:r>
            <a:r>
              <a:rPr lang="en-US" dirty="0" err="1">
                <a:solidFill>
                  <a:srgbClr val="000000"/>
                </a:solidFill>
                <a:latin typeface="Tenor Sans"/>
              </a:rPr>
              <a:t>å</a:t>
            </a:r>
            <a:r>
              <a:rPr lang="en-US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enor Sans"/>
              </a:rPr>
              <a:t>modellere</a:t>
            </a:r>
            <a:r>
              <a:rPr lang="en-US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Tenor Sans"/>
              </a:rPr>
              <a:t>objekter</a:t>
            </a:r>
            <a:r>
              <a:rPr lang="en-US" dirty="0">
                <a:solidFill>
                  <a:srgbClr val="000000"/>
                </a:solidFill>
                <a:latin typeface="Tenor Sans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000000"/>
                </a:solidFill>
                <a:latin typeface="Tenor Sans"/>
              </a:rPr>
              <a:t>-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eksempel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: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stoler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kan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ha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forskjellige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farger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, men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modelleres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fortsatt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som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stoler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(bare med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forskjellige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verdier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for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farge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)</a:t>
            </a:r>
            <a:endParaRPr lang="en-US" dirty="0">
              <a:solidFill>
                <a:srgbClr val="000000"/>
              </a:solidFill>
              <a:latin typeface="Tenor Sans"/>
            </a:endParaRPr>
          </a:p>
          <a:p>
            <a:pPr>
              <a:lnSpc>
                <a:spcPct val="150000"/>
              </a:lnSpc>
            </a:pPr>
            <a:r>
              <a:rPr lang="en-US" sz="1800" dirty="0">
                <a:solidFill>
                  <a:srgbClr val="000000"/>
                </a:solidFill>
                <a:latin typeface="Tenor Sans"/>
              </a:rPr>
              <a:t>-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Når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man lager et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objekt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av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en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klasse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lager man er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dette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en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b="1" i="1" u="sng" dirty="0">
                <a:solidFill>
                  <a:srgbClr val="000000"/>
                </a:solidFill>
                <a:latin typeface="Tenor Sans"/>
              </a:rPr>
              <a:t>INSTANS</a:t>
            </a:r>
            <a:r>
              <a:rPr lang="en-US" dirty="0">
                <a:solidFill>
                  <a:srgbClr val="000000"/>
                </a:solidFill>
                <a:latin typeface="Tenor Sans"/>
              </a:rPr>
              <a:t> av Klassen. </a:t>
            </a:r>
            <a:endParaRPr lang="en-US" sz="1800" dirty="0">
              <a:solidFill>
                <a:srgbClr val="000000"/>
              </a:solidFill>
              <a:latin typeface="Tenor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11166" y="1747162"/>
            <a:ext cx="5905870" cy="919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9"/>
              </a:lnSpc>
            </a:pPr>
            <a:r>
              <a:rPr lang="en-US" sz="6399" dirty="0" err="1">
                <a:solidFill>
                  <a:srgbClr val="992B25"/>
                </a:solidFill>
                <a:latin typeface="Baguet Script" pitchFamily="2" charset="77"/>
              </a:rPr>
              <a:t>Klasser</a:t>
            </a:r>
            <a:endParaRPr lang="en-US" sz="6399" dirty="0">
              <a:solidFill>
                <a:srgbClr val="992B25"/>
              </a:solidFill>
              <a:latin typeface="Baguet Script" pitchFamily="2" charset="77"/>
            </a:endParaRPr>
          </a:p>
        </p:txBody>
      </p:sp>
      <p:sp>
        <p:nvSpPr>
          <p:cNvPr id="8" name="Freeform 8"/>
          <p:cNvSpPr/>
          <p:nvPr/>
        </p:nvSpPr>
        <p:spPr>
          <a:xfrm flipH="1" flipV="1">
            <a:off x="6351861" y="2496156"/>
            <a:ext cx="1376911" cy="1211682"/>
          </a:xfrm>
          <a:custGeom>
            <a:avLst/>
            <a:gdLst/>
            <a:ahLst/>
            <a:cxnLst/>
            <a:rect l="l" t="t" r="r" b="b"/>
            <a:pathLst>
              <a:path w="1376911" h="1211682">
                <a:moveTo>
                  <a:pt x="1376911" y="1211682"/>
                </a:moveTo>
                <a:lnTo>
                  <a:pt x="0" y="1211682"/>
                </a:lnTo>
                <a:lnTo>
                  <a:pt x="0" y="0"/>
                </a:lnTo>
                <a:lnTo>
                  <a:pt x="1376911" y="0"/>
                </a:lnTo>
                <a:lnTo>
                  <a:pt x="1376911" y="121168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9" name="Freeform 9"/>
          <p:cNvSpPr/>
          <p:nvPr/>
        </p:nvSpPr>
        <p:spPr>
          <a:xfrm>
            <a:off x="502021" y="2906121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6" y="0"/>
                </a:lnTo>
                <a:lnTo>
                  <a:pt x="454196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10"/>
          <p:cNvSpPr/>
          <p:nvPr/>
        </p:nvSpPr>
        <p:spPr>
          <a:xfrm rot="4869104" flipH="1">
            <a:off x="9149356" y="1969573"/>
            <a:ext cx="797417" cy="940504"/>
          </a:xfrm>
          <a:custGeom>
            <a:avLst/>
            <a:gdLst/>
            <a:ahLst/>
            <a:cxnLst/>
            <a:rect l="l" t="t" r="r" b="b"/>
            <a:pathLst>
              <a:path w="797417" h="940504">
                <a:moveTo>
                  <a:pt x="797416" y="0"/>
                </a:moveTo>
                <a:lnTo>
                  <a:pt x="0" y="0"/>
                </a:lnTo>
                <a:lnTo>
                  <a:pt x="0" y="940503"/>
                </a:lnTo>
                <a:lnTo>
                  <a:pt x="797416" y="940503"/>
                </a:lnTo>
                <a:lnTo>
                  <a:pt x="797416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11"/>
          <p:cNvSpPr/>
          <p:nvPr/>
        </p:nvSpPr>
        <p:spPr>
          <a:xfrm rot="-7979224">
            <a:off x="1170020" y="1988159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12"/>
          <p:cNvSpPr/>
          <p:nvPr/>
        </p:nvSpPr>
        <p:spPr>
          <a:xfrm rot="-1909229" flipH="1">
            <a:off x="-217915" y="4716099"/>
            <a:ext cx="950109" cy="1120594"/>
          </a:xfrm>
          <a:custGeom>
            <a:avLst/>
            <a:gdLst/>
            <a:ahLst/>
            <a:cxnLst/>
            <a:rect l="l" t="t" r="r" b="b"/>
            <a:pathLst>
              <a:path w="950109" h="1120594">
                <a:moveTo>
                  <a:pt x="950109" y="0"/>
                </a:moveTo>
                <a:lnTo>
                  <a:pt x="0" y="0"/>
                </a:lnTo>
                <a:lnTo>
                  <a:pt x="0" y="1120594"/>
                </a:lnTo>
                <a:lnTo>
                  <a:pt x="950109" y="1120594"/>
                </a:lnTo>
                <a:lnTo>
                  <a:pt x="950109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13"/>
          <p:cNvSpPr/>
          <p:nvPr/>
        </p:nvSpPr>
        <p:spPr>
          <a:xfrm rot="-6882879" flipH="1">
            <a:off x="8174772" y="5905709"/>
            <a:ext cx="502271" cy="592398"/>
          </a:xfrm>
          <a:custGeom>
            <a:avLst/>
            <a:gdLst/>
            <a:ahLst/>
            <a:cxnLst/>
            <a:rect l="l" t="t" r="r" b="b"/>
            <a:pathLst>
              <a:path w="502271" h="592398">
                <a:moveTo>
                  <a:pt x="502271" y="0"/>
                </a:moveTo>
                <a:lnTo>
                  <a:pt x="0" y="0"/>
                </a:lnTo>
                <a:lnTo>
                  <a:pt x="0" y="592398"/>
                </a:lnTo>
                <a:lnTo>
                  <a:pt x="502271" y="592398"/>
                </a:lnTo>
                <a:lnTo>
                  <a:pt x="502271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Freeform 14"/>
          <p:cNvSpPr/>
          <p:nvPr/>
        </p:nvSpPr>
        <p:spPr>
          <a:xfrm rot="4539098" flipH="1">
            <a:off x="1425752" y="555463"/>
            <a:ext cx="502271" cy="592398"/>
          </a:xfrm>
          <a:custGeom>
            <a:avLst/>
            <a:gdLst/>
            <a:ahLst/>
            <a:cxnLst/>
            <a:rect l="l" t="t" r="r" b="b"/>
            <a:pathLst>
              <a:path w="502271" h="592398">
                <a:moveTo>
                  <a:pt x="502271" y="0"/>
                </a:moveTo>
                <a:lnTo>
                  <a:pt x="0" y="0"/>
                </a:lnTo>
                <a:lnTo>
                  <a:pt x="0" y="592398"/>
                </a:lnTo>
                <a:lnTo>
                  <a:pt x="502271" y="592398"/>
                </a:lnTo>
                <a:lnTo>
                  <a:pt x="502271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5"/>
          <p:cNvSpPr/>
          <p:nvPr/>
        </p:nvSpPr>
        <p:spPr>
          <a:xfrm>
            <a:off x="8794982" y="4958766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6" y="0"/>
                </a:lnTo>
                <a:lnTo>
                  <a:pt x="454196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16"/>
          <p:cNvSpPr/>
          <p:nvPr/>
        </p:nvSpPr>
        <p:spPr>
          <a:xfrm rot="1243629">
            <a:off x="6746955" y="6295028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" name="Freeform 17"/>
          <p:cNvSpPr/>
          <p:nvPr/>
        </p:nvSpPr>
        <p:spPr>
          <a:xfrm rot="-4077354">
            <a:off x="7795614" y="621596"/>
            <a:ext cx="512454" cy="482988"/>
          </a:xfrm>
          <a:custGeom>
            <a:avLst/>
            <a:gdLst/>
            <a:ahLst/>
            <a:cxnLst/>
            <a:rect l="l" t="t" r="r" b="b"/>
            <a:pathLst>
              <a:path w="512454" h="482988">
                <a:moveTo>
                  <a:pt x="0" y="0"/>
                </a:moveTo>
                <a:lnTo>
                  <a:pt x="512454" y="0"/>
                </a:lnTo>
                <a:lnTo>
                  <a:pt x="512454" y="482988"/>
                </a:lnTo>
                <a:lnTo>
                  <a:pt x="0" y="4829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4" name="Freeform 26">
            <a:extLst>
              <a:ext uri="{FF2B5EF4-FFF2-40B4-BE49-F238E27FC236}">
                <a16:creationId xmlns:a16="http://schemas.microsoft.com/office/drawing/2014/main" id="{93579C1C-61F3-9DE4-E92C-7B8B4EDFB65E}"/>
              </a:ext>
            </a:extLst>
          </p:cNvPr>
          <p:cNvSpPr/>
          <p:nvPr/>
        </p:nvSpPr>
        <p:spPr>
          <a:xfrm>
            <a:off x="8753190" y="4807145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7" y="0"/>
                </a:lnTo>
                <a:lnTo>
                  <a:pt x="454197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57401" y="1411513"/>
            <a:ext cx="5638800" cy="804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6399" dirty="0" err="1">
                <a:solidFill>
                  <a:srgbClr val="992B25"/>
                </a:solidFill>
                <a:latin typeface="Baguet Script" pitchFamily="2" charset="77"/>
              </a:rPr>
              <a:t>Klasser</a:t>
            </a:r>
            <a:endParaRPr lang="en-US" sz="6399" dirty="0">
              <a:solidFill>
                <a:srgbClr val="992B25"/>
              </a:solidFill>
              <a:latin typeface="Baguet Script" pitchFamily="2" charset="77"/>
            </a:endParaRPr>
          </a:p>
        </p:txBody>
      </p:sp>
      <p:sp>
        <p:nvSpPr>
          <p:cNvPr id="3" name="Freeform 3"/>
          <p:cNvSpPr/>
          <p:nvPr/>
        </p:nvSpPr>
        <p:spPr>
          <a:xfrm rot="315178" flipH="1">
            <a:off x="6435071" y="223987"/>
            <a:ext cx="860636" cy="1015067"/>
          </a:xfrm>
          <a:custGeom>
            <a:avLst/>
            <a:gdLst/>
            <a:ahLst/>
            <a:cxnLst/>
            <a:rect l="l" t="t" r="r" b="b"/>
            <a:pathLst>
              <a:path w="860636" h="1015067">
                <a:moveTo>
                  <a:pt x="860636" y="0"/>
                </a:moveTo>
                <a:lnTo>
                  <a:pt x="0" y="0"/>
                </a:lnTo>
                <a:lnTo>
                  <a:pt x="0" y="1015066"/>
                </a:lnTo>
                <a:lnTo>
                  <a:pt x="860636" y="1015066"/>
                </a:lnTo>
                <a:lnTo>
                  <a:pt x="860636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 flipH="1">
            <a:off x="745224" y="2207803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6" y="0"/>
                </a:moveTo>
                <a:lnTo>
                  <a:pt x="0" y="0"/>
                </a:lnTo>
                <a:lnTo>
                  <a:pt x="0" y="456688"/>
                </a:lnTo>
                <a:lnTo>
                  <a:pt x="454196" y="456688"/>
                </a:lnTo>
                <a:lnTo>
                  <a:pt x="4541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5" name="Group 5"/>
          <p:cNvGrpSpPr/>
          <p:nvPr/>
        </p:nvGrpSpPr>
        <p:grpSpPr>
          <a:xfrm>
            <a:off x="4983896" y="3560533"/>
            <a:ext cx="4038184" cy="2653168"/>
            <a:chOff x="0" y="0"/>
            <a:chExt cx="1994165" cy="131020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94165" cy="1310207"/>
            </a:xfrm>
            <a:custGeom>
              <a:avLst/>
              <a:gdLst/>
              <a:ahLst/>
              <a:cxnLst/>
              <a:rect l="l" t="t" r="r" b="b"/>
              <a:pathLst>
                <a:path w="1994165" h="1310207">
                  <a:moveTo>
                    <a:pt x="61350" y="0"/>
                  </a:moveTo>
                  <a:lnTo>
                    <a:pt x="1932815" y="0"/>
                  </a:lnTo>
                  <a:cubicBezTo>
                    <a:pt x="1966698" y="0"/>
                    <a:pt x="1994165" y="27467"/>
                    <a:pt x="1994165" y="61350"/>
                  </a:cubicBezTo>
                  <a:lnTo>
                    <a:pt x="1994165" y="1248857"/>
                  </a:lnTo>
                  <a:cubicBezTo>
                    <a:pt x="1994165" y="1265128"/>
                    <a:pt x="1987702" y="1280732"/>
                    <a:pt x="1976196" y="1292238"/>
                  </a:cubicBezTo>
                  <a:cubicBezTo>
                    <a:pt x="1964691" y="1303743"/>
                    <a:pt x="1949086" y="1310207"/>
                    <a:pt x="1932815" y="1310207"/>
                  </a:cubicBezTo>
                  <a:lnTo>
                    <a:pt x="61350" y="1310207"/>
                  </a:lnTo>
                  <a:cubicBezTo>
                    <a:pt x="45079" y="1310207"/>
                    <a:pt x="29474" y="1303743"/>
                    <a:pt x="17969" y="1292238"/>
                  </a:cubicBezTo>
                  <a:cubicBezTo>
                    <a:pt x="6464" y="1280732"/>
                    <a:pt x="0" y="1265128"/>
                    <a:pt x="0" y="1248857"/>
                  </a:cubicBezTo>
                  <a:lnTo>
                    <a:pt x="0" y="61350"/>
                  </a:lnTo>
                  <a:cubicBezTo>
                    <a:pt x="0" y="45079"/>
                    <a:pt x="6464" y="29474"/>
                    <a:pt x="17969" y="17969"/>
                  </a:cubicBezTo>
                  <a:cubicBezTo>
                    <a:pt x="29474" y="6464"/>
                    <a:pt x="45079" y="0"/>
                    <a:pt x="61350" y="0"/>
                  </a:cubicBezTo>
                  <a:close/>
                </a:path>
              </a:pathLst>
            </a:custGeom>
            <a:solidFill>
              <a:srgbClr val="FED8C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994165" cy="1338782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5451796" y="3278498"/>
            <a:ext cx="3102383" cy="564070"/>
          </a:xfrm>
          <a:custGeom>
            <a:avLst/>
            <a:gdLst/>
            <a:ahLst/>
            <a:cxnLst/>
            <a:rect l="l" t="t" r="r" b="b"/>
            <a:pathLst>
              <a:path w="3102383" h="564070">
                <a:moveTo>
                  <a:pt x="0" y="0"/>
                </a:moveTo>
                <a:lnTo>
                  <a:pt x="3102384" y="0"/>
                </a:lnTo>
                <a:lnTo>
                  <a:pt x="3102384" y="564070"/>
                </a:lnTo>
                <a:lnTo>
                  <a:pt x="0" y="5640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TextBox 9"/>
          <p:cNvSpPr txBox="1"/>
          <p:nvPr/>
        </p:nvSpPr>
        <p:spPr>
          <a:xfrm>
            <a:off x="5767666" y="3734727"/>
            <a:ext cx="4038184" cy="28033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endParaRPr lang="nb-NO" sz="1600" b="1" dirty="0">
              <a:solidFill>
                <a:srgbClr val="444444"/>
              </a:solidFill>
              <a:effectLst/>
              <a:latin typeface="AkayaTelivigala" pitchFamily="2" charset="77"/>
              <a:ea typeface="Consolas" panose="020B0609020204030204" pitchFamily="49" charset="0"/>
              <a:cs typeface="AkayaTelivigala" pitchFamily="2" charset="77"/>
            </a:endParaRPr>
          </a:p>
          <a:p>
            <a:pPr>
              <a:lnSpc>
                <a:spcPts val="2239"/>
              </a:lnSpc>
            </a:pPr>
            <a:endParaRPr lang="nb-NO" sz="1600" b="1" dirty="0">
              <a:solidFill>
                <a:srgbClr val="444444"/>
              </a:solidFill>
              <a:latin typeface="AkayaTelivigala" pitchFamily="2" charset="77"/>
              <a:ea typeface="Consolas" panose="020B0609020204030204" pitchFamily="49" charset="0"/>
              <a:cs typeface="AkayaTelivigala" pitchFamily="2" charset="77"/>
            </a:endParaRPr>
          </a:p>
          <a:p>
            <a:pPr>
              <a:lnSpc>
                <a:spcPts val="2239"/>
              </a:lnSpc>
            </a:pPr>
            <a:r>
              <a:rPr lang="nb-NO" sz="1600" b="1" dirty="0" err="1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class</a:t>
            </a: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</a:t>
            </a:r>
            <a:r>
              <a:rPr lang="nb-NO" sz="1600" b="1" dirty="0">
                <a:solidFill>
                  <a:srgbClr val="880000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Kort</a:t>
            </a: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:  </a:t>
            </a:r>
            <a:endParaRPr lang="nb-NO" sz="1600" dirty="0">
              <a:solidFill>
                <a:srgbClr val="444444"/>
              </a:solidFill>
              <a:latin typeface="AkayaTelivigala" pitchFamily="2" charset="77"/>
              <a:ea typeface="Consolas" panose="020B0609020204030204" pitchFamily="49" charset="0"/>
              <a:cs typeface="AkayaTelivigala" pitchFamily="2" charset="77"/>
            </a:endParaRPr>
          </a:p>
          <a:p>
            <a:pPr>
              <a:lnSpc>
                <a:spcPts val="2239"/>
              </a:lnSpc>
            </a:pPr>
            <a:r>
              <a:rPr lang="en-NO" sz="1600" b="1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def</a:t>
            </a:r>
            <a: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</a:t>
            </a:r>
            <a:r>
              <a:rPr lang="en-NO" sz="1600" b="1" dirty="0">
                <a:solidFill>
                  <a:srgbClr val="880000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__init__</a:t>
            </a:r>
            <a: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(self, farge, sort, tall):</a:t>
            </a:r>
            <a:b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</a:br>
            <a: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self._farge = farge</a:t>
            </a:r>
            <a:b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</a:br>
            <a: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self._sort = sort</a:t>
            </a:r>
          </a:p>
          <a:p>
            <a:pPr>
              <a:lnSpc>
                <a:spcPts val="2239"/>
              </a:lnSpc>
            </a:pPr>
            <a:r>
              <a:rPr lang="en-GB" sz="1600" dirty="0">
                <a:solidFill>
                  <a:srgbClr val="444444"/>
                </a:solidFill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    s</a:t>
            </a:r>
            <a:r>
              <a:rPr lang="en-NO" sz="1600" dirty="0">
                <a:solidFill>
                  <a:srgbClr val="444444"/>
                </a:solidFill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elf._tall = tall</a:t>
            </a:r>
            <a:endParaRPr lang="nb-NO" sz="1600" dirty="0"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 algn="ctr">
              <a:lnSpc>
                <a:spcPts val="2239"/>
              </a:lnSpc>
            </a:pPr>
            <a:endParaRPr lang="en-US" sz="1599" dirty="0">
              <a:solidFill>
                <a:srgbClr val="000000"/>
              </a:solidFill>
              <a:latin typeface="Tenor Sans"/>
            </a:endParaRPr>
          </a:p>
          <a:p>
            <a:pPr algn="ctr">
              <a:lnSpc>
                <a:spcPts val="2239"/>
              </a:lnSpc>
            </a:pPr>
            <a:endParaRPr lang="en-US" sz="1599" dirty="0">
              <a:solidFill>
                <a:srgbClr val="000000"/>
              </a:solidFill>
              <a:latin typeface="Tenor Sans"/>
            </a:endParaRPr>
          </a:p>
          <a:p>
            <a:pPr algn="ctr">
              <a:lnSpc>
                <a:spcPts val="2239"/>
              </a:lnSpc>
            </a:pPr>
            <a:endParaRPr lang="en-US" sz="1599" dirty="0">
              <a:solidFill>
                <a:srgbClr val="000000"/>
              </a:solidFill>
              <a:latin typeface="Tenor Sans"/>
            </a:endParaRPr>
          </a:p>
        </p:txBody>
      </p:sp>
      <p:sp>
        <p:nvSpPr>
          <p:cNvPr id="10" name="Freeform 10"/>
          <p:cNvSpPr/>
          <p:nvPr/>
        </p:nvSpPr>
        <p:spPr>
          <a:xfrm rot="-2586616">
            <a:off x="7266850" y="6187643"/>
            <a:ext cx="2574659" cy="3520902"/>
          </a:xfrm>
          <a:custGeom>
            <a:avLst/>
            <a:gdLst/>
            <a:ahLst/>
            <a:cxnLst/>
            <a:rect l="l" t="t" r="r" b="b"/>
            <a:pathLst>
              <a:path w="2574659" h="3520902">
                <a:moveTo>
                  <a:pt x="0" y="0"/>
                </a:moveTo>
                <a:lnTo>
                  <a:pt x="2574659" y="0"/>
                </a:lnTo>
                <a:lnTo>
                  <a:pt x="2574659" y="3520902"/>
                </a:lnTo>
                <a:lnTo>
                  <a:pt x="0" y="35209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TextBox 11"/>
          <p:cNvSpPr txBox="1"/>
          <p:nvPr/>
        </p:nvSpPr>
        <p:spPr>
          <a:xfrm>
            <a:off x="5714606" y="3255497"/>
            <a:ext cx="2576764" cy="482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FFFFFF"/>
                </a:solidFill>
                <a:latin typeface="Baguet Script" pitchFamily="2" charset="77"/>
              </a:rPr>
              <a:t>Eksempel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26428" y="2440377"/>
            <a:ext cx="6700743" cy="620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sz="1800" dirty="0">
                <a:solidFill>
                  <a:srgbClr val="000000"/>
                </a:solidFill>
                <a:latin typeface="Tenor Sans"/>
              </a:rPr>
              <a:t>For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å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definer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en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klasse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sz="1800" dirty="0" err="1">
                <a:solidFill>
                  <a:srgbClr val="000000"/>
                </a:solidFill>
                <a:latin typeface="Tenor Sans"/>
              </a:rPr>
              <a:t>bruker</a:t>
            </a:r>
            <a:r>
              <a:rPr lang="en-US" sz="1800" dirty="0">
                <a:solidFill>
                  <a:srgbClr val="000000"/>
                </a:solidFill>
                <a:latin typeface="Tenor Sans"/>
              </a:rPr>
              <a:t> vi:</a:t>
            </a:r>
          </a:p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Tenor Sans"/>
              </a:rPr>
              <a:t>class </a:t>
            </a:r>
            <a:r>
              <a:rPr lang="en-US" dirty="0" err="1">
                <a:solidFill>
                  <a:srgbClr val="000000"/>
                </a:solidFill>
                <a:latin typeface="Tenor Sans"/>
              </a:rPr>
              <a:t>Klassenavn</a:t>
            </a:r>
            <a:r>
              <a:rPr lang="en-US" dirty="0">
                <a:solidFill>
                  <a:srgbClr val="000000"/>
                </a:solidFill>
                <a:latin typeface="Tenor Sans"/>
              </a:rPr>
              <a:t>:</a:t>
            </a:r>
            <a:endParaRPr lang="en-US" sz="1800" dirty="0">
              <a:solidFill>
                <a:srgbClr val="000000"/>
              </a:solidFill>
              <a:latin typeface="Tenor Sans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731520" y="3560533"/>
            <a:ext cx="4038184" cy="2653168"/>
            <a:chOff x="0" y="0"/>
            <a:chExt cx="1994165" cy="131020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94165" cy="1310207"/>
            </a:xfrm>
            <a:custGeom>
              <a:avLst/>
              <a:gdLst/>
              <a:ahLst/>
              <a:cxnLst/>
              <a:rect l="l" t="t" r="r" b="b"/>
              <a:pathLst>
                <a:path w="1994165" h="1310207">
                  <a:moveTo>
                    <a:pt x="61350" y="0"/>
                  </a:moveTo>
                  <a:lnTo>
                    <a:pt x="1932815" y="0"/>
                  </a:lnTo>
                  <a:cubicBezTo>
                    <a:pt x="1966698" y="0"/>
                    <a:pt x="1994165" y="27467"/>
                    <a:pt x="1994165" y="61350"/>
                  </a:cubicBezTo>
                  <a:lnTo>
                    <a:pt x="1994165" y="1248857"/>
                  </a:lnTo>
                  <a:cubicBezTo>
                    <a:pt x="1994165" y="1265128"/>
                    <a:pt x="1987702" y="1280732"/>
                    <a:pt x="1976196" y="1292238"/>
                  </a:cubicBezTo>
                  <a:cubicBezTo>
                    <a:pt x="1964691" y="1303743"/>
                    <a:pt x="1949086" y="1310207"/>
                    <a:pt x="1932815" y="1310207"/>
                  </a:cubicBezTo>
                  <a:lnTo>
                    <a:pt x="61350" y="1310207"/>
                  </a:lnTo>
                  <a:cubicBezTo>
                    <a:pt x="45079" y="1310207"/>
                    <a:pt x="29474" y="1303743"/>
                    <a:pt x="17969" y="1292238"/>
                  </a:cubicBezTo>
                  <a:cubicBezTo>
                    <a:pt x="6464" y="1280732"/>
                    <a:pt x="0" y="1265128"/>
                    <a:pt x="0" y="1248857"/>
                  </a:cubicBezTo>
                  <a:lnTo>
                    <a:pt x="0" y="61350"/>
                  </a:lnTo>
                  <a:cubicBezTo>
                    <a:pt x="0" y="45079"/>
                    <a:pt x="6464" y="29474"/>
                    <a:pt x="17969" y="17969"/>
                  </a:cubicBezTo>
                  <a:cubicBezTo>
                    <a:pt x="29474" y="6464"/>
                    <a:pt x="45079" y="0"/>
                    <a:pt x="61350" y="0"/>
                  </a:cubicBezTo>
                  <a:close/>
                </a:path>
              </a:pathLst>
            </a:custGeom>
            <a:solidFill>
              <a:srgbClr val="FED8C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1994165" cy="1338782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199420" y="3278498"/>
            <a:ext cx="3102383" cy="564070"/>
          </a:xfrm>
          <a:custGeom>
            <a:avLst/>
            <a:gdLst/>
            <a:ahLst/>
            <a:cxnLst/>
            <a:rect l="l" t="t" r="r" b="b"/>
            <a:pathLst>
              <a:path w="3102383" h="564070">
                <a:moveTo>
                  <a:pt x="0" y="0"/>
                </a:moveTo>
                <a:lnTo>
                  <a:pt x="3102384" y="0"/>
                </a:lnTo>
                <a:lnTo>
                  <a:pt x="3102384" y="564070"/>
                </a:lnTo>
                <a:lnTo>
                  <a:pt x="0" y="5640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" name="TextBox 17"/>
          <p:cNvSpPr txBox="1"/>
          <p:nvPr/>
        </p:nvSpPr>
        <p:spPr>
          <a:xfrm>
            <a:off x="745224" y="3926654"/>
            <a:ext cx="4024481" cy="22570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lang="nb-NO" sz="1600" b="1" i="1" u="sng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Konstruktøren</a:t>
            </a:r>
            <a:r>
              <a:rPr lang="nb-NO" sz="1600" i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nb-NO" sz="16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bestemmer hva som må være med ved opprettelsen av et objekt.</a:t>
            </a:r>
          </a:p>
          <a:p>
            <a:pPr>
              <a:lnSpc>
                <a:spcPts val="2239"/>
              </a:lnSpc>
            </a:pPr>
            <a:endParaRPr lang="nb-NO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ts val="2239"/>
              </a:lnSpc>
            </a:pPr>
            <a:r>
              <a:rPr lang="nb-NO" sz="1600" b="1" dirty="0" err="1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class</a:t>
            </a: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</a:t>
            </a:r>
            <a:r>
              <a:rPr lang="nb-NO" sz="1600" b="1" dirty="0">
                <a:solidFill>
                  <a:srgbClr val="880000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Klasse</a:t>
            </a: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:  </a:t>
            </a:r>
            <a:endParaRPr lang="nb-NO" sz="1600" dirty="0">
              <a:solidFill>
                <a:srgbClr val="444444"/>
              </a:solidFill>
              <a:latin typeface="AkayaTelivigala" pitchFamily="2" charset="77"/>
              <a:ea typeface="Consolas" panose="020B0609020204030204" pitchFamily="49" charset="0"/>
              <a:cs typeface="AkayaTelivigala" pitchFamily="2" charset="77"/>
            </a:endParaRPr>
          </a:p>
          <a:p>
            <a:pPr>
              <a:lnSpc>
                <a:spcPts val="2239"/>
              </a:lnSpc>
            </a:pPr>
            <a:r>
              <a:rPr lang="en-NO" sz="1600" b="1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def</a:t>
            </a:r>
            <a: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</a:t>
            </a:r>
            <a:r>
              <a:rPr lang="en-NO" sz="1600" b="1" dirty="0">
                <a:solidFill>
                  <a:srgbClr val="880000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__init__</a:t>
            </a:r>
            <a: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(self, parameter1, parameter2, ….):</a:t>
            </a:r>
            <a:b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</a:br>
            <a: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self._verdi = parameter1</a:t>
            </a:r>
            <a:b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</a:br>
            <a: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self._verdi2 = parameter2</a:t>
            </a:r>
            <a:r>
              <a:rPr lang="en-NO" sz="1600" dirty="0">
                <a:effectLst/>
                <a:latin typeface="AkayaTelivigala" pitchFamily="2" charset="77"/>
                <a:cs typeface="AkayaTelivigala" pitchFamily="2" charset="77"/>
              </a:rPr>
              <a:t> </a:t>
            </a:r>
            <a:endParaRPr lang="nb-NO" sz="1600" dirty="0"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ts val="2239"/>
              </a:lnSpc>
            </a:pPr>
            <a:r>
              <a:rPr lang="nb-NO" sz="1600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 </a:t>
            </a:r>
            <a:endParaRPr lang="en-US" sz="1600" dirty="0">
              <a:solidFill>
                <a:srgbClr val="000000"/>
              </a:solidFill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462230" y="3255497"/>
            <a:ext cx="2576764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FFFFFF"/>
                </a:solidFill>
                <a:latin typeface="Baguet Script" pitchFamily="2" charset="77"/>
                <a:cs typeface="AkayaTelivigala" pitchFamily="2" charset="77"/>
              </a:rPr>
              <a:t>Syntax</a:t>
            </a:r>
          </a:p>
        </p:txBody>
      </p:sp>
      <p:sp>
        <p:nvSpPr>
          <p:cNvPr id="19" name="Freeform 19"/>
          <p:cNvSpPr/>
          <p:nvPr/>
        </p:nvSpPr>
        <p:spPr>
          <a:xfrm rot="-4166393" flipH="1">
            <a:off x="2946623" y="6657296"/>
            <a:ext cx="860636" cy="1015067"/>
          </a:xfrm>
          <a:custGeom>
            <a:avLst/>
            <a:gdLst/>
            <a:ahLst/>
            <a:cxnLst/>
            <a:rect l="l" t="t" r="r" b="b"/>
            <a:pathLst>
              <a:path w="860636" h="1015067">
                <a:moveTo>
                  <a:pt x="860636" y="0"/>
                </a:moveTo>
                <a:lnTo>
                  <a:pt x="0" y="0"/>
                </a:lnTo>
                <a:lnTo>
                  <a:pt x="0" y="1015067"/>
                </a:lnTo>
                <a:lnTo>
                  <a:pt x="860636" y="1015067"/>
                </a:lnTo>
                <a:lnTo>
                  <a:pt x="860636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0" name="Freeform 20"/>
          <p:cNvSpPr/>
          <p:nvPr/>
        </p:nvSpPr>
        <p:spPr>
          <a:xfrm rot="2959949">
            <a:off x="-1589907" y="-571479"/>
            <a:ext cx="2574659" cy="3520902"/>
          </a:xfrm>
          <a:custGeom>
            <a:avLst/>
            <a:gdLst/>
            <a:ahLst/>
            <a:cxnLst/>
            <a:rect l="l" t="t" r="r" b="b"/>
            <a:pathLst>
              <a:path w="2574659" h="3520902">
                <a:moveTo>
                  <a:pt x="0" y="0"/>
                </a:moveTo>
                <a:lnTo>
                  <a:pt x="2574660" y="0"/>
                </a:lnTo>
                <a:lnTo>
                  <a:pt x="2574660" y="3520902"/>
                </a:lnTo>
                <a:lnTo>
                  <a:pt x="0" y="35209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1" name="Freeform 21"/>
          <p:cNvSpPr/>
          <p:nvPr/>
        </p:nvSpPr>
        <p:spPr>
          <a:xfrm rot="-9630963" flipH="1">
            <a:off x="1877966" y="1475551"/>
            <a:ext cx="421186" cy="496763"/>
          </a:xfrm>
          <a:custGeom>
            <a:avLst/>
            <a:gdLst/>
            <a:ahLst/>
            <a:cxnLst/>
            <a:rect l="l" t="t" r="r" b="b"/>
            <a:pathLst>
              <a:path w="421186" h="496763">
                <a:moveTo>
                  <a:pt x="421187" y="0"/>
                </a:moveTo>
                <a:lnTo>
                  <a:pt x="0" y="0"/>
                </a:lnTo>
                <a:lnTo>
                  <a:pt x="0" y="496763"/>
                </a:lnTo>
                <a:lnTo>
                  <a:pt x="421187" y="496763"/>
                </a:lnTo>
                <a:lnTo>
                  <a:pt x="421187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2" name="Freeform 22"/>
          <p:cNvSpPr/>
          <p:nvPr/>
        </p:nvSpPr>
        <p:spPr>
          <a:xfrm rot="7550762" flipH="1">
            <a:off x="9429933" y="4638736"/>
            <a:ext cx="421186" cy="496763"/>
          </a:xfrm>
          <a:custGeom>
            <a:avLst/>
            <a:gdLst/>
            <a:ahLst/>
            <a:cxnLst/>
            <a:rect l="l" t="t" r="r" b="b"/>
            <a:pathLst>
              <a:path w="421186" h="496763">
                <a:moveTo>
                  <a:pt x="421186" y="0"/>
                </a:moveTo>
                <a:lnTo>
                  <a:pt x="0" y="0"/>
                </a:lnTo>
                <a:lnTo>
                  <a:pt x="0" y="496763"/>
                </a:lnTo>
                <a:lnTo>
                  <a:pt x="421186" y="496763"/>
                </a:lnTo>
                <a:lnTo>
                  <a:pt x="421186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3" name="Freeform 23"/>
          <p:cNvSpPr/>
          <p:nvPr/>
        </p:nvSpPr>
        <p:spPr>
          <a:xfrm rot="-3285002">
            <a:off x="8792671" y="663232"/>
            <a:ext cx="1356970" cy="2926080"/>
          </a:xfrm>
          <a:custGeom>
            <a:avLst/>
            <a:gdLst/>
            <a:ahLst/>
            <a:cxnLst/>
            <a:rect l="l" t="t" r="r" b="b"/>
            <a:pathLst>
              <a:path w="1356970" h="2926080">
                <a:moveTo>
                  <a:pt x="0" y="0"/>
                </a:moveTo>
                <a:lnTo>
                  <a:pt x="1356970" y="0"/>
                </a:lnTo>
                <a:lnTo>
                  <a:pt x="1356970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4" name="Freeform 24"/>
          <p:cNvSpPr/>
          <p:nvPr/>
        </p:nvSpPr>
        <p:spPr>
          <a:xfrm rot="608336">
            <a:off x="-866762" y="5556177"/>
            <a:ext cx="1368686" cy="2085617"/>
          </a:xfrm>
          <a:custGeom>
            <a:avLst/>
            <a:gdLst/>
            <a:ahLst/>
            <a:cxnLst/>
            <a:rect l="l" t="t" r="r" b="b"/>
            <a:pathLst>
              <a:path w="1368686" h="2085617">
                <a:moveTo>
                  <a:pt x="0" y="0"/>
                </a:moveTo>
                <a:lnTo>
                  <a:pt x="1368686" y="0"/>
                </a:lnTo>
                <a:lnTo>
                  <a:pt x="1368686" y="2085616"/>
                </a:lnTo>
                <a:lnTo>
                  <a:pt x="0" y="208561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5" name="Freeform 25"/>
          <p:cNvSpPr/>
          <p:nvPr/>
        </p:nvSpPr>
        <p:spPr>
          <a:xfrm flipH="1">
            <a:off x="6411192" y="6355336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7" y="0"/>
                </a:moveTo>
                <a:lnTo>
                  <a:pt x="0" y="0"/>
                </a:lnTo>
                <a:lnTo>
                  <a:pt x="0" y="456688"/>
                </a:lnTo>
                <a:lnTo>
                  <a:pt x="454197" y="456688"/>
                </a:lnTo>
                <a:lnTo>
                  <a:pt x="45419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6" name="Freeform 26"/>
          <p:cNvSpPr/>
          <p:nvPr/>
        </p:nvSpPr>
        <p:spPr>
          <a:xfrm flipH="1">
            <a:off x="7884792" y="503176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7" y="0"/>
                </a:moveTo>
                <a:lnTo>
                  <a:pt x="0" y="0"/>
                </a:lnTo>
                <a:lnTo>
                  <a:pt x="0" y="456688"/>
                </a:lnTo>
                <a:lnTo>
                  <a:pt x="454197" y="456688"/>
                </a:lnTo>
                <a:lnTo>
                  <a:pt x="45419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31099" y="2781191"/>
            <a:ext cx="7098216" cy="3537282"/>
            <a:chOff x="0" y="0"/>
            <a:chExt cx="2628969" cy="14698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28969" cy="1469877"/>
            </a:xfrm>
            <a:custGeom>
              <a:avLst/>
              <a:gdLst/>
              <a:ahLst/>
              <a:cxnLst/>
              <a:rect l="l" t="t" r="r" b="b"/>
              <a:pathLst>
                <a:path w="2628969" h="1469877">
                  <a:moveTo>
                    <a:pt x="1314484" y="0"/>
                  </a:moveTo>
                  <a:cubicBezTo>
                    <a:pt x="588515" y="0"/>
                    <a:pt x="0" y="329043"/>
                    <a:pt x="0" y="734938"/>
                  </a:cubicBezTo>
                  <a:cubicBezTo>
                    <a:pt x="0" y="1140834"/>
                    <a:pt x="588515" y="1469877"/>
                    <a:pt x="1314484" y="1469877"/>
                  </a:cubicBezTo>
                  <a:cubicBezTo>
                    <a:pt x="2040454" y="1469877"/>
                    <a:pt x="2628969" y="1140834"/>
                    <a:pt x="2628969" y="734938"/>
                  </a:cubicBezTo>
                  <a:cubicBezTo>
                    <a:pt x="2628969" y="329043"/>
                    <a:pt x="2040454" y="0"/>
                    <a:pt x="1314484" y="0"/>
                  </a:cubicBezTo>
                  <a:close/>
                </a:path>
              </a:pathLst>
            </a:custGeom>
            <a:solidFill>
              <a:srgbClr val="FED8C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46466" y="90176"/>
              <a:ext cx="2136037" cy="1241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44218" y="4764602"/>
            <a:ext cx="1700557" cy="1496490"/>
          </a:xfrm>
          <a:custGeom>
            <a:avLst/>
            <a:gdLst/>
            <a:ahLst/>
            <a:cxnLst/>
            <a:rect l="l" t="t" r="r" b="b"/>
            <a:pathLst>
              <a:path w="1700557" h="1496490">
                <a:moveTo>
                  <a:pt x="0" y="0"/>
                </a:moveTo>
                <a:lnTo>
                  <a:pt x="1700557" y="0"/>
                </a:lnTo>
                <a:lnTo>
                  <a:pt x="1700557" y="1496490"/>
                </a:lnTo>
                <a:lnTo>
                  <a:pt x="0" y="14964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TextBox 6"/>
          <p:cNvSpPr txBox="1"/>
          <p:nvPr/>
        </p:nvSpPr>
        <p:spPr>
          <a:xfrm>
            <a:off x="2378333" y="4078383"/>
            <a:ext cx="5529515" cy="553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Lag klasse Person, med de gitte instansvariablene: navn, alder, høyde og vekt. </a:t>
            </a:r>
            <a:endParaRPr lang="en-US" sz="1800" dirty="0">
              <a:solidFill>
                <a:srgbClr val="000000"/>
              </a:solidFill>
              <a:latin typeface="Tenor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11166" y="1747162"/>
            <a:ext cx="5905870" cy="919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9"/>
              </a:lnSpc>
            </a:pPr>
            <a:r>
              <a:rPr lang="en-US" sz="6399" dirty="0" err="1">
                <a:solidFill>
                  <a:srgbClr val="992B25"/>
                </a:solidFill>
                <a:latin typeface="Baguet Script" pitchFamily="2" charset="77"/>
              </a:rPr>
              <a:t>Oppgave</a:t>
            </a:r>
            <a:r>
              <a:rPr lang="en-US" sz="6399" dirty="0">
                <a:solidFill>
                  <a:srgbClr val="992B25"/>
                </a:solidFill>
                <a:latin typeface="Baguet Script" pitchFamily="2" charset="77"/>
              </a:rPr>
              <a:t> 1</a:t>
            </a:r>
          </a:p>
        </p:txBody>
      </p:sp>
      <p:sp>
        <p:nvSpPr>
          <p:cNvPr id="8" name="Freeform 8"/>
          <p:cNvSpPr/>
          <p:nvPr/>
        </p:nvSpPr>
        <p:spPr>
          <a:xfrm flipH="1" flipV="1">
            <a:off x="6351861" y="2496156"/>
            <a:ext cx="1376911" cy="1211682"/>
          </a:xfrm>
          <a:custGeom>
            <a:avLst/>
            <a:gdLst/>
            <a:ahLst/>
            <a:cxnLst/>
            <a:rect l="l" t="t" r="r" b="b"/>
            <a:pathLst>
              <a:path w="1376911" h="1211682">
                <a:moveTo>
                  <a:pt x="1376911" y="1211682"/>
                </a:moveTo>
                <a:lnTo>
                  <a:pt x="0" y="1211682"/>
                </a:lnTo>
                <a:lnTo>
                  <a:pt x="0" y="0"/>
                </a:lnTo>
                <a:lnTo>
                  <a:pt x="1376911" y="0"/>
                </a:lnTo>
                <a:lnTo>
                  <a:pt x="1376911" y="121168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9" name="Freeform 9"/>
          <p:cNvSpPr/>
          <p:nvPr/>
        </p:nvSpPr>
        <p:spPr>
          <a:xfrm>
            <a:off x="502021" y="2906121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6" y="0"/>
                </a:lnTo>
                <a:lnTo>
                  <a:pt x="454196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10"/>
          <p:cNvSpPr/>
          <p:nvPr/>
        </p:nvSpPr>
        <p:spPr>
          <a:xfrm rot="4869104" flipH="1">
            <a:off x="9149356" y="1969573"/>
            <a:ext cx="797417" cy="940504"/>
          </a:xfrm>
          <a:custGeom>
            <a:avLst/>
            <a:gdLst/>
            <a:ahLst/>
            <a:cxnLst/>
            <a:rect l="l" t="t" r="r" b="b"/>
            <a:pathLst>
              <a:path w="797417" h="940504">
                <a:moveTo>
                  <a:pt x="797416" y="0"/>
                </a:moveTo>
                <a:lnTo>
                  <a:pt x="0" y="0"/>
                </a:lnTo>
                <a:lnTo>
                  <a:pt x="0" y="940503"/>
                </a:lnTo>
                <a:lnTo>
                  <a:pt x="797416" y="940503"/>
                </a:lnTo>
                <a:lnTo>
                  <a:pt x="797416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11"/>
          <p:cNvSpPr/>
          <p:nvPr/>
        </p:nvSpPr>
        <p:spPr>
          <a:xfrm rot="-7979224">
            <a:off x="1170020" y="1988159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12"/>
          <p:cNvSpPr/>
          <p:nvPr/>
        </p:nvSpPr>
        <p:spPr>
          <a:xfrm rot="-1909229" flipH="1">
            <a:off x="-217915" y="4716099"/>
            <a:ext cx="950109" cy="1120594"/>
          </a:xfrm>
          <a:custGeom>
            <a:avLst/>
            <a:gdLst/>
            <a:ahLst/>
            <a:cxnLst/>
            <a:rect l="l" t="t" r="r" b="b"/>
            <a:pathLst>
              <a:path w="950109" h="1120594">
                <a:moveTo>
                  <a:pt x="950109" y="0"/>
                </a:moveTo>
                <a:lnTo>
                  <a:pt x="0" y="0"/>
                </a:lnTo>
                <a:lnTo>
                  <a:pt x="0" y="1120594"/>
                </a:lnTo>
                <a:lnTo>
                  <a:pt x="950109" y="1120594"/>
                </a:lnTo>
                <a:lnTo>
                  <a:pt x="950109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13"/>
          <p:cNvSpPr/>
          <p:nvPr/>
        </p:nvSpPr>
        <p:spPr>
          <a:xfrm rot="-6882879" flipH="1">
            <a:off x="8174772" y="5905709"/>
            <a:ext cx="502271" cy="592398"/>
          </a:xfrm>
          <a:custGeom>
            <a:avLst/>
            <a:gdLst/>
            <a:ahLst/>
            <a:cxnLst/>
            <a:rect l="l" t="t" r="r" b="b"/>
            <a:pathLst>
              <a:path w="502271" h="592398">
                <a:moveTo>
                  <a:pt x="502271" y="0"/>
                </a:moveTo>
                <a:lnTo>
                  <a:pt x="0" y="0"/>
                </a:lnTo>
                <a:lnTo>
                  <a:pt x="0" y="592398"/>
                </a:lnTo>
                <a:lnTo>
                  <a:pt x="502271" y="592398"/>
                </a:lnTo>
                <a:lnTo>
                  <a:pt x="502271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Freeform 14"/>
          <p:cNvSpPr/>
          <p:nvPr/>
        </p:nvSpPr>
        <p:spPr>
          <a:xfrm rot="4539098" flipH="1">
            <a:off x="1425752" y="555463"/>
            <a:ext cx="502271" cy="592398"/>
          </a:xfrm>
          <a:custGeom>
            <a:avLst/>
            <a:gdLst/>
            <a:ahLst/>
            <a:cxnLst/>
            <a:rect l="l" t="t" r="r" b="b"/>
            <a:pathLst>
              <a:path w="502271" h="592398">
                <a:moveTo>
                  <a:pt x="502271" y="0"/>
                </a:moveTo>
                <a:lnTo>
                  <a:pt x="0" y="0"/>
                </a:lnTo>
                <a:lnTo>
                  <a:pt x="0" y="592398"/>
                </a:lnTo>
                <a:lnTo>
                  <a:pt x="502271" y="592398"/>
                </a:lnTo>
                <a:lnTo>
                  <a:pt x="502271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5"/>
          <p:cNvSpPr/>
          <p:nvPr/>
        </p:nvSpPr>
        <p:spPr>
          <a:xfrm>
            <a:off x="8794982" y="4958766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6" y="0"/>
                </a:lnTo>
                <a:lnTo>
                  <a:pt x="454196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16"/>
          <p:cNvSpPr/>
          <p:nvPr/>
        </p:nvSpPr>
        <p:spPr>
          <a:xfrm rot="1243629">
            <a:off x="6746955" y="6295028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" name="Freeform 17"/>
          <p:cNvSpPr/>
          <p:nvPr/>
        </p:nvSpPr>
        <p:spPr>
          <a:xfrm rot="-4077354">
            <a:off x="7795614" y="621596"/>
            <a:ext cx="512454" cy="482988"/>
          </a:xfrm>
          <a:custGeom>
            <a:avLst/>
            <a:gdLst/>
            <a:ahLst/>
            <a:cxnLst/>
            <a:rect l="l" t="t" r="r" b="b"/>
            <a:pathLst>
              <a:path w="512454" h="482988">
                <a:moveTo>
                  <a:pt x="0" y="0"/>
                </a:moveTo>
                <a:lnTo>
                  <a:pt x="512454" y="0"/>
                </a:lnTo>
                <a:lnTo>
                  <a:pt x="512454" y="482988"/>
                </a:lnTo>
                <a:lnTo>
                  <a:pt x="0" y="4829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4" name="Freeform 26">
            <a:extLst>
              <a:ext uri="{FF2B5EF4-FFF2-40B4-BE49-F238E27FC236}">
                <a16:creationId xmlns:a16="http://schemas.microsoft.com/office/drawing/2014/main" id="{93579C1C-61F3-9DE4-E92C-7B8B4EDFB65E}"/>
              </a:ext>
            </a:extLst>
          </p:cNvPr>
          <p:cNvSpPr/>
          <p:nvPr/>
        </p:nvSpPr>
        <p:spPr>
          <a:xfrm>
            <a:off x="8753190" y="4807145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7" y="0"/>
                </a:lnTo>
                <a:lnTo>
                  <a:pt x="454197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4018303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31099" y="2781191"/>
            <a:ext cx="7098216" cy="3537282"/>
            <a:chOff x="0" y="0"/>
            <a:chExt cx="2628969" cy="1469877"/>
          </a:xfrm>
          <a:solidFill>
            <a:schemeClr val="accent2">
              <a:lumMod val="40000"/>
              <a:lumOff val="60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2628969" cy="1469877"/>
            </a:xfrm>
            <a:custGeom>
              <a:avLst/>
              <a:gdLst/>
              <a:ahLst/>
              <a:cxnLst/>
              <a:rect l="l" t="t" r="r" b="b"/>
              <a:pathLst>
                <a:path w="2628969" h="1469877">
                  <a:moveTo>
                    <a:pt x="1314484" y="0"/>
                  </a:moveTo>
                  <a:cubicBezTo>
                    <a:pt x="588515" y="0"/>
                    <a:pt x="0" y="329043"/>
                    <a:pt x="0" y="734938"/>
                  </a:cubicBezTo>
                  <a:cubicBezTo>
                    <a:pt x="0" y="1140834"/>
                    <a:pt x="588515" y="1469877"/>
                    <a:pt x="1314484" y="1469877"/>
                  </a:cubicBezTo>
                  <a:cubicBezTo>
                    <a:pt x="2040454" y="1469877"/>
                    <a:pt x="2628969" y="1140834"/>
                    <a:pt x="2628969" y="734938"/>
                  </a:cubicBezTo>
                  <a:cubicBezTo>
                    <a:pt x="2628969" y="329043"/>
                    <a:pt x="2040454" y="0"/>
                    <a:pt x="1314484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46466" y="90176"/>
              <a:ext cx="2136037" cy="1241900"/>
            </a:xfrm>
            <a:prstGeom prst="rect">
              <a:avLst/>
            </a:prstGeom>
            <a:grpFill/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44218" y="4764602"/>
            <a:ext cx="1700557" cy="1496490"/>
          </a:xfrm>
          <a:custGeom>
            <a:avLst/>
            <a:gdLst/>
            <a:ahLst/>
            <a:cxnLst/>
            <a:rect l="l" t="t" r="r" b="b"/>
            <a:pathLst>
              <a:path w="1700557" h="1496490">
                <a:moveTo>
                  <a:pt x="0" y="0"/>
                </a:moveTo>
                <a:lnTo>
                  <a:pt x="1700557" y="0"/>
                </a:lnTo>
                <a:lnTo>
                  <a:pt x="1700557" y="1496490"/>
                </a:lnTo>
                <a:lnTo>
                  <a:pt x="0" y="14964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TextBox 6"/>
          <p:cNvSpPr txBox="1"/>
          <p:nvPr/>
        </p:nvSpPr>
        <p:spPr>
          <a:xfrm>
            <a:off x="2071646" y="3636550"/>
            <a:ext cx="6050424" cy="218829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nb-NO" sz="1800" dirty="0" err="1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class</a:t>
            </a:r>
            <a:r>
              <a:rPr lang="nb-NO" sz="1800" dirty="0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 Person: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   </a:t>
            </a:r>
            <a:r>
              <a:rPr lang="nb-NO" sz="1800" dirty="0" err="1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def</a:t>
            </a:r>
            <a:r>
              <a:rPr lang="nb-NO" sz="1800" dirty="0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 __</a:t>
            </a:r>
            <a:r>
              <a:rPr lang="nb-NO" sz="1800" dirty="0" err="1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init</a:t>
            </a:r>
            <a:r>
              <a:rPr lang="nb-NO" sz="1800" dirty="0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__(</a:t>
            </a:r>
            <a:r>
              <a:rPr lang="nb-NO" sz="1800" dirty="0" err="1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self</a:t>
            </a:r>
            <a:r>
              <a:rPr lang="nb-NO" sz="1800" dirty="0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, navn, alder, høyde, vekt):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        </a:t>
            </a:r>
            <a:r>
              <a:rPr lang="nb-NO" sz="1800" dirty="0" err="1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self</a:t>
            </a:r>
            <a:r>
              <a:rPr lang="nb-NO" sz="1800" dirty="0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._navn = navn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        </a:t>
            </a:r>
            <a:r>
              <a:rPr lang="nb-NO" sz="1800" dirty="0" err="1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self</a:t>
            </a:r>
            <a:r>
              <a:rPr lang="nb-NO" sz="1800" dirty="0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._alder = alder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        </a:t>
            </a:r>
            <a:r>
              <a:rPr lang="nb-NO" sz="1800" dirty="0" err="1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self</a:t>
            </a:r>
            <a:r>
              <a:rPr lang="nb-NO" sz="1800" dirty="0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._høyde = høyde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        </a:t>
            </a:r>
            <a:r>
              <a:rPr lang="nb-NO" sz="1800" dirty="0" err="1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self</a:t>
            </a:r>
            <a:r>
              <a:rPr lang="nb-NO" sz="1800" dirty="0"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._vekt = vekt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US" sz="1800" dirty="0">
              <a:solidFill>
                <a:srgbClr val="000000"/>
              </a:solidFill>
              <a:latin typeface="Tenor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11166" y="1747162"/>
            <a:ext cx="5905870" cy="919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9"/>
              </a:lnSpc>
            </a:pPr>
            <a:r>
              <a:rPr lang="en-US" sz="6399" dirty="0" err="1">
                <a:solidFill>
                  <a:srgbClr val="992B25"/>
                </a:solidFill>
                <a:latin typeface="Baguet Script" pitchFamily="2" charset="77"/>
              </a:rPr>
              <a:t>Løsning</a:t>
            </a:r>
            <a:endParaRPr lang="en-US" sz="6399" dirty="0">
              <a:solidFill>
                <a:srgbClr val="992B25"/>
              </a:solidFill>
              <a:latin typeface="Baguet Script" pitchFamily="2" charset="77"/>
            </a:endParaRPr>
          </a:p>
        </p:txBody>
      </p:sp>
      <p:sp>
        <p:nvSpPr>
          <p:cNvPr id="8" name="Freeform 8"/>
          <p:cNvSpPr/>
          <p:nvPr/>
        </p:nvSpPr>
        <p:spPr>
          <a:xfrm flipH="1" flipV="1">
            <a:off x="6351861" y="2496156"/>
            <a:ext cx="1376911" cy="1211682"/>
          </a:xfrm>
          <a:custGeom>
            <a:avLst/>
            <a:gdLst/>
            <a:ahLst/>
            <a:cxnLst/>
            <a:rect l="l" t="t" r="r" b="b"/>
            <a:pathLst>
              <a:path w="1376911" h="1211682">
                <a:moveTo>
                  <a:pt x="1376911" y="1211682"/>
                </a:moveTo>
                <a:lnTo>
                  <a:pt x="0" y="1211682"/>
                </a:lnTo>
                <a:lnTo>
                  <a:pt x="0" y="0"/>
                </a:lnTo>
                <a:lnTo>
                  <a:pt x="1376911" y="0"/>
                </a:lnTo>
                <a:lnTo>
                  <a:pt x="1376911" y="121168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9" name="Freeform 9"/>
          <p:cNvSpPr/>
          <p:nvPr/>
        </p:nvSpPr>
        <p:spPr>
          <a:xfrm>
            <a:off x="502021" y="2906121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6" y="0"/>
                </a:lnTo>
                <a:lnTo>
                  <a:pt x="454196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10"/>
          <p:cNvSpPr/>
          <p:nvPr/>
        </p:nvSpPr>
        <p:spPr>
          <a:xfrm rot="4869104" flipH="1">
            <a:off x="9149356" y="1969573"/>
            <a:ext cx="797417" cy="940504"/>
          </a:xfrm>
          <a:custGeom>
            <a:avLst/>
            <a:gdLst/>
            <a:ahLst/>
            <a:cxnLst/>
            <a:rect l="l" t="t" r="r" b="b"/>
            <a:pathLst>
              <a:path w="797417" h="940504">
                <a:moveTo>
                  <a:pt x="797416" y="0"/>
                </a:moveTo>
                <a:lnTo>
                  <a:pt x="0" y="0"/>
                </a:lnTo>
                <a:lnTo>
                  <a:pt x="0" y="940503"/>
                </a:lnTo>
                <a:lnTo>
                  <a:pt x="797416" y="940503"/>
                </a:lnTo>
                <a:lnTo>
                  <a:pt x="797416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11"/>
          <p:cNvSpPr/>
          <p:nvPr/>
        </p:nvSpPr>
        <p:spPr>
          <a:xfrm rot="-7979224">
            <a:off x="1170020" y="1988159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12"/>
          <p:cNvSpPr/>
          <p:nvPr/>
        </p:nvSpPr>
        <p:spPr>
          <a:xfrm rot="-1909229" flipH="1">
            <a:off x="-217915" y="4716099"/>
            <a:ext cx="950109" cy="1120594"/>
          </a:xfrm>
          <a:custGeom>
            <a:avLst/>
            <a:gdLst/>
            <a:ahLst/>
            <a:cxnLst/>
            <a:rect l="l" t="t" r="r" b="b"/>
            <a:pathLst>
              <a:path w="950109" h="1120594">
                <a:moveTo>
                  <a:pt x="950109" y="0"/>
                </a:moveTo>
                <a:lnTo>
                  <a:pt x="0" y="0"/>
                </a:lnTo>
                <a:lnTo>
                  <a:pt x="0" y="1120594"/>
                </a:lnTo>
                <a:lnTo>
                  <a:pt x="950109" y="1120594"/>
                </a:lnTo>
                <a:lnTo>
                  <a:pt x="950109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13"/>
          <p:cNvSpPr/>
          <p:nvPr/>
        </p:nvSpPr>
        <p:spPr>
          <a:xfrm rot="-6882879" flipH="1">
            <a:off x="8174772" y="5905709"/>
            <a:ext cx="502271" cy="592398"/>
          </a:xfrm>
          <a:custGeom>
            <a:avLst/>
            <a:gdLst/>
            <a:ahLst/>
            <a:cxnLst/>
            <a:rect l="l" t="t" r="r" b="b"/>
            <a:pathLst>
              <a:path w="502271" h="592398">
                <a:moveTo>
                  <a:pt x="502271" y="0"/>
                </a:moveTo>
                <a:lnTo>
                  <a:pt x="0" y="0"/>
                </a:lnTo>
                <a:lnTo>
                  <a:pt x="0" y="592398"/>
                </a:lnTo>
                <a:lnTo>
                  <a:pt x="502271" y="592398"/>
                </a:lnTo>
                <a:lnTo>
                  <a:pt x="502271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Freeform 14"/>
          <p:cNvSpPr/>
          <p:nvPr/>
        </p:nvSpPr>
        <p:spPr>
          <a:xfrm rot="4539098" flipH="1">
            <a:off x="1425752" y="555463"/>
            <a:ext cx="502271" cy="592398"/>
          </a:xfrm>
          <a:custGeom>
            <a:avLst/>
            <a:gdLst/>
            <a:ahLst/>
            <a:cxnLst/>
            <a:rect l="l" t="t" r="r" b="b"/>
            <a:pathLst>
              <a:path w="502271" h="592398">
                <a:moveTo>
                  <a:pt x="502271" y="0"/>
                </a:moveTo>
                <a:lnTo>
                  <a:pt x="0" y="0"/>
                </a:lnTo>
                <a:lnTo>
                  <a:pt x="0" y="592398"/>
                </a:lnTo>
                <a:lnTo>
                  <a:pt x="502271" y="592398"/>
                </a:lnTo>
                <a:lnTo>
                  <a:pt x="502271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5"/>
          <p:cNvSpPr/>
          <p:nvPr/>
        </p:nvSpPr>
        <p:spPr>
          <a:xfrm>
            <a:off x="8794982" y="4958766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6" y="0"/>
                </a:lnTo>
                <a:lnTo>
                  <a:pt x="454196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16"/>
          <p:cNvSpPr/>
          <p:nvPr/>
        </p:nvSpPr>
        <p:spPr>
          <a:xfrm rot="1243629">
            <a:off x="6746955" y="6295028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" name="Freeform 17"/>
          <p:cNvSpPr/>
          <p:nvPr/>
        </p:nvSpPr>
        <p:spPr>
          <a:xfrm rot="-4077354">
            <a:off x="7795614" y="621596"/>
            <a:ext cx="512454" cy="482988"/>
          </a:xfrm>
          <a:custGeom>
            <a:avLst/>
            <a:gdLst/>
            <a:ahLst/>
            <a:cxnLst/>
            <a:rect l="l" t="t" r="r" b="b"/>
            <a:pathLst>
              <a:path w="512454" h="482988">
                <a:moveTo>
                  <a:pt x="0" y="0"/>
                </a:moveTo>
                <a:lnTo>
                  <a:pt x="512454" y="0"/>
                </a:lnTo>
                <a:lnTo>
                  <a:pt x="512454" y="482988"/>
                </a:lnTo>
                <a:lnTo>
                  <a:pt x="0" y="4829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4" name="Freeform 26">
            <a:extLst>
              <a:ext uri="{FF2B5EF4-FFF2-40B4-BE49-F238E27FC236}">
                <a16:creationId xmlns:a16="http://schemas.microsoft.com/office/drawing/2014/main" id="{93579C1C-61F3-9DE4-E92C-7B8B4EDFB65E}"/>
              </a:ext>
            </a:extLst>
          </p:cNvPr>
          <p:cNvSpPr/>
          <p:nvPr/>
        </p:nvSpPr>
        <p:spPr>
          <a:xfrm>
            <a:off x="8753190" y="4807145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7" y="0"/>
                </a:lnTo>
                <a:lnTo>
                  <a:pt x="454197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738347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57401" y="1411513"/>
            <a:ext cx="5638800" cy="804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6399" dirty="0" err="1">
                <a:solidFill>
                  <a:srgbClr val="992B25"/>
                </a:solidFill>
                <a:latin typeface="Baguet Script" pitchFamily="2" charset="77"/>
              </a:rPr>
              <a:t>Metoder</a:t>
            </a:r>
            <a:endParaRPr lang="en-US" sz="6399" dirty="0">
              <a:solidFill>
                <a:srgbClr val="992B25"/>
              </a:solidFill>
              <a:latin typeface="Baguet Script" pitchFamily="2" charset="77"/>
            </a:endParaRPr>
          </a:p>
        </p:txBody>
      </p:sp>
      <p:sp>
        <p:nvSpPr>
          <p:cNvPr id="3" name="Freeform 3"/>
          <p:cNvSpPr/>
          <p:nvPr/>
        </p:nvSpPr>
        <p:spPr>
          <a:xfrm rot="315178" flipH="1">
            <a:off x="6435071" y="223987"/>
            <a:ext cx="860636" cy="1015067"/>
          </a:xfrm>
          <a:custGeom>
            <a:avLst/>
            <a:gdLst/>
            <a:ahLst/>
            <a:cxnLst/>
            <a:rect l="l" t="t" r="r" b="b"/>
            <a:pathLst>
              <a:path w="860636" h="1015067">
                <a:moveTo>
                  <a:pt x="860636" y="0"/>
                </a:moveTo>
                <a:lnTo>
                  <a:pt x="0" y="0"/>
                </a:lnTo>
                <a:lnTo>
                  <a:pt x="0" y="1015066"/>
                </a:lnTo>
                <a:lnTo>
                  <a:pt x="860636" y="1015066"/>
                </a:lnTo>
                <a:lnTo>
                  <a:pt x="860636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 flipH="1">
            <a:off x="745224" y="2207803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6" y="0"/>
                </a:moveTo>
                <a:lnTo>
                  <a:pt x="0" y="0"/>
                </a:lnTo>
                <a:lnTo>
                  <a:pt x="0" y="456688"/>
                </a:lnTo>
                <a:lnTo>
                  <a:pt x="454196" y="456688"/>
                </a:lnTo>
                <a:lnTo>
                  <a:pt x="4541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5" name="Group 5"/>
          <p:cNvGrpSpPr/>
          <p:nvPr/>
        </p:nvGrpSpPr>
        <p:grpSpPr>
          <a:xfrm>
            <a:off x="4983896" y="3560533"/>
            <a:ext cx="4038184" cy="2653168"/>
            <a:chOff x="0" y="0"/>
            <a:chExt cx="1994165" cy="131020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94165" cy="1310207"/>
            </a:xfrm>
            <a:custGeom>
              <a:avLst/>
              <a:gdLst/>
              <a:ahLst/>
              <a:cxnLst/>
              <a:rect l="l" t="t" r="r" b="b"/>
              <a:pathLst>
                <a:path w="1994165" h="1310207">
                  <a:moveTo>
                    <a:pt x="61350" y="0"/>
                  </a:moveTo>
                  <a:lnTo>
                    <a:pt x="1932815" y="0"/>
                  </a:lnTo>
                  <a:cubicBezTo>
                    <a:pt x="1966698" y="0"/>
                    <a:pt x="1994165" y="27467"/>
                    <a:pt x="1994165" y="61350"/>
                  </a:cubicBezTo>
                  <a:lnTo>
                    <a:pt x="1994165" y="1248857"/>
                  </a:lnTo>
                  <a:cubicBezTo>
                    <a:pt x="1994165" y="1265128"/>
                    <a:pt x="1987702" y="1280732"/>
                    <a:pt x="1976196" y="1292238"/>
                  </a:cubicBezTo>
                  <a:cubicBezTo>
                    <a:pt x="1964691" y="1303743"/>
                    <a:pt x="1949086" y="1310207"/>
                    <a:pt x="1932815" y="1310207"/>
                  </a:cubicBezTo>
                  <a:lnTo>
                    <a:pt x="61350" y="1310207"/>
                  </a:lnTo>
                  <a:cubicBezTo>
                    <a:pt x="45079" y="1310207"/>
                    <a:pt x="29474" y="1303743"/>
                    <a:pt x="17969" y="1292238"/>
                  </a:cubicBezTo>
                  <a:cubicBezTo>
                    <a:pt x="6464" y="1280732"/>
                    <a:pt x="0" y="1265128"/>
                    <a:pt x="0" y="1248857"/>
                  </a:cubicBezTo>
                  <a:lnTo>
                    <a:pt x="0" y="61350"/>
                  </a:lnTo>
                  <a:cubicBezTo>
                    <a:pt x="0" y="45079"/>
                    <a:pt x="6464" y="29474"/>
                    <a:pt x="17969" y="17969"/>
                  </a:cubicBezTo>
                  <a:cubicBezTo>
                    <a:pt x="29474" y="6464"/>
                    <a:pt x="45079" y="0"/>
                    <a:pt x="61350" y="0"/>
                  </a:cubicBezTo>
                  <a:close/>
                </a:path>
              </a:pathLst>
            </a:custGeom>
            <a:solidFill>
              <a:srgbClr val="FED8C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994165" cy="1338782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5451796" y="3278498"/>
            <a:ext cx="3102383" cy="564070"/>
          </a:xfrm>
          <a:custGeom>
            <a:avLst/>
            <a:gdLst/>
            <a:ahLst/>
            <a:cxnLst/>
            <a:rect l="l" t="t" r="r" b="b"/>
            <a:pathLst>
              <a:path w="3102383" h="564070">
                <a:moveTo>
                  <a:pt x="0" y="0"/>
                </a:moveTo>
                <a:lnTo>
                  <a:pt x="3102384" y="0"/>
                </a:lnTo>
                <a:lnTo>
                  <a:pt x="3102384" y="564070"/>
                </a:lnTo>
                <a:lnTo>
                  <a:pt x="0" y="5640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TextBox 9"/>
          <p:cNvSpPr txBox="1"/>
          <p:nvPr/>
        </p:nvSpPr>
        <p:spPr>
          <a:xfrm>
            <a:off x="5198087" y="3312647"/>
            <a:ext cx="4038184" cy="39319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endParaRPr lang="nb-NO" sz="1600" b="1" dirty="0">
              <a:solidFill>
                <a:srgbClr val="444444"/>
              </a:solidFill>
              <a:effectLst/>
              <a:latin typeface="AkayaTelivigala" pitchFamily="2" charset="77"/>
              <a:ea typeface="Consolas" panose="020B0609020204030204" pitchFamily="49" charset="0"/>
              <a:cs typeface="AkayaTelivigala" pitchFamily="2" charset="77"/>
            </a:endParaRPr>
          </a:p>
          <a:p>
            <a:pPr>
              <a:lnSpc>
                <a:spcPts val="2239"/>
              </a:lnSpc>
            </a:pPr>
            <a:endParaRPr lang="nb-NO" sz="1600" b="1" dirty="0">
              <a:solidFill>
                <a:srgbClr val="444444"/>
              </a:solidFill>
              <a:latin typeface="AkayaTelivigala" pitchFamily="2" charset="77"/>
              <a:ea typeface="Consolas" panose="020B0609020204030204" pitchFamily="49" charset="0"/>
              <a:cs typeface="AkayaTelivigala" pitchFamily="2" charset="77"/>
            </a:endParaRPr>
          </a:p>
          <a:p>
            <a:pPr>
              <a:lnSpc>
                <a:spcPts val="2239"/>
              </a:lnSpc>
            </a:pPr>
            <a:r>
              <a:rPr lang="nb-NO" sz="1600" b="1" dirty="0" err="1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class</a:t>
            </a: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</a:t>
            </a:r>
            <a:r>
              <a:rPr lang="nb-NO" sz="1600" b="1" dirty="0">
                <a:solidFill>
                  <a:srgbClr val="880000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Kort</a:t>
            </a: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:  </a:t>
            </a:r>
            <a:endParaRPr lang="nb-NO" sz="1600" dirty="0">
              <a:solidFill>
                <a:srgbClr val="444444"/>
              </a:solidFill>
              <a:latin typeface="AkayaTelivigala" pitchFamily="2" charset="77"/>
              <a:ea typeface="Consolas" panose="020B0609020204030204" pitchFamily="49" charset="0"/>
              <a:cs typeface="AkayaTelivigala" pitchFamily="2" charset="77"/>
            </a:endParaRPr>
          </a:p>
          <a:p>
            <a:pPr>
              <a:lnSpc>
                <a:spcPts val="2239"/>
              </a:lnSpc>
            </a:pPr>
            <a:r>
              <a:rPr lang="en-NO" sz="1600" b="1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def</a:t>
            </a:r>
            <a: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</a:t>
            </a:r>
            <a:r>
              <a:rPr lang="en-NO" sz="1600" b="1" dirty="0">
                <a:solidFill>
                  <a:srgbClr val="880000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__init__</a:t>
            </a:r>
            <a: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(self, farge, sort, tall):</a:t>
            </a:r>
            <a:b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</a:br>
            <a: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self._farge = farge</a:t>
            </a:r>
            <a:b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</a:br>
            <a:r>
              <a:rPr lang="en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self._sort = sort</a:t>
            </a:r>
          </a:p>
          <a:p>
            <a:pPr>
              <a:lnSpc>
                <a:spcPts val="2239"/>
              </a:lnSpc>
            </a:pPr>
            <a:r>
              <a:rPr lang="en-GB" sz="1600" dirty="0">
                <a:solidFill>
                  <a:srgbClr val="444444"/>
                </a:solidFill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    s</a:t>
            </a:r>
            <a:r>
              <a:rPr lang="en-NO" sz="1600" dirty="0">
                <a:solidFill>
                  <a:srgbClr val="444444"/>
                </a:solidFill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elf._tall = tall</a:t>
            </a:r>
          </a:p>
          <a:p>
            <a:pPr>
              <a:lnSpc>
                <a:spcPts val="2239"/>
              </a:lnSpc>
            </a:pPr>
            <a:endParaRPr lang="nb-NO" sz="1600" dirty="0">
              <a:solidFill>
                <a:srgbClr val="444444"/>
              </a:solidFill>
              <a:effectLst/>
              <a:latin typeface="AkayaTelivigala" pitchFamily="2" charset="77"/>
              <a:ea typeface="Consolas" panose="020B0609020204030204" pitchFamily="49" charset="0"/>
              <a:cs typeface="AkayaTelivigala" pitchFamily="2" charset="77"/>
            </a:endParaRPr>
          </a:p>
          <a:p>
            <a:pPr>
              <a:lnSpc>
                <a:spcPts val="2239"/>
              </a:lnSpc>
            </a:pPr>
            <a:r>
              <a:rPr lang="nb-NO" sz="1600" b="1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</a:t>
            </a:r>
            <a:r>
              <a:rPr lang="nb-NO" sz="1600" b="1" dirty="0" err="1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def</a:t>
            </a: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</a:t>
            </a:r>
            <a:r>
              <a:rPr lang="nb-NO" sz="1600" b="1" dirty="0" err="1">
                <a:solidFill>
                  <a:srgbClr val="880000"/>
                </a:solidFill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hent_farge</a:t>
            </a: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(</a:t>
            </a:r>
            <a:r>
              <a:rPr lang="nb-NO" sz="1600" u="sng" dirty="0" err="1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) :</a:t>
            </a:r>
            <a:b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</a:b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</a:t>
            </a:r>
            <a:r>
              <a:rPr lang="nb-NO" sz="1600" dirty="0">
                <a:solidFill>
                  <a:srgbClr val="444444"/>
                </a:solidFill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  </a:t>
            </a:r>
            <a:r>
              <a:rPr lang="nb-NO" sz="1600" dirty="0" err="1">
                <a:solidFill>
                  <a:srgbClr val="444444"/>
                </a:solidFill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return</a:t>
            </a:r>
            <a:r>
              <a:rPr lang="nb-NO" sz="1600" dirty="0">
                <a:solidFill>
                  <a:srgbClr val="444444"/>
                </a:solidFill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</a:t>
            </a:r>
            <a:r>
              <a:rPr lang="nb-NO" sz="1600" dirty="0" err="1">
                <a:solidFill>
                  <a:srgbClr val="444444"/>
                </a:solidFill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sz="1600" dirty="0">
                <a:solidFill>
                  <a:srgbClr val="444444"/>
                </a:solidFill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._farge</a:t>
            </a:r>
            <a:endParaRPr lang="en-US" sz="1600" dirty="0">
              <a:solidFill>
                <a:srgbClr val="000000"/>
              </a:solidFill>
              <a:latin typeface="AkayaTelivigala" pitchFamily="2" charset="77"/>
              <a:cs typeface="AkayaTelivigala" pitchFamily="2" charset="77"/>
            </a:endParaRPr>
          </a:p>
          <a:p>
            <a:pPr>
              <a:lnSpc>
                <a:spcPts val="2239"/>
              </a:lnSpc>
            </a:pPr>
            <a:endParaRPr lang="nb-NO" sz="1600" dirty="0"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 algn="ctr">
              <a:lnSpc>
                <a:spcPts val="2239"/>
              </a:lnSpc>
            </a:pPr>
            <a:endParaRPr lang="en-US" sz="1599" dirty="0">
              <a:solidFill>
                <a:srgbClr val="000000"/>
              </a:solidFill>
              <a:latin typeface="Tenor Sans"/>
            </a:endParaRPr>
          </a:p>
          <a:p>
            <a:pPr algn="ctr">
              <a:lnSpc>
                <a:spcPts val="2239"/>
              </a:lnSpc>
            </a:pPr>
            <a:endParaRPr lang="en-US" sz="1599" dirty="0">
              <a:solidFill>
                <a:srgbClr val="000000"/>
              </a:solidFill>
              <a:latin typeface="Tenor Sans"/>
            </a:endParaRPr>
          </a:p>
          <a:p>
            <a:pPr algn="ctr">
              <a:lnSpc>
                <a:spcPts val="2239"/>
              </a:lnSpc>
            </a:pPr>
            <a:endParaRPr lang="en-US" sz="1599" dirty="0">
              <a:solidFill>
                <a:srgbClr val="000000"/>
              </a:solidFill>
              <a:latin typeface="Tenor Sans"/>
            </a:endParaRPr>
          </a:p>
        </p:txBody>
      </p:sp>
      <p:sp>
        <p:nvSpPr>
          <p:cNvPr id="10" name="Freeform 10"/>
          <p:cNvSpPr/>
          <p:nvPr/>
        </p:nvSpPr>
        <p:spPr>
          <a:xfrm rot="-2586616">
            <a:off x="7266850" y="6187643"/>
            <a:ext cx="2574659" cy="3520902"/>
          </a:xfrm>
          <a:custGeom>
            <a:avLst/>
            <a:gdLst/>
            <a:ahLst/>
            <a:cxnLst/>
            <a:rect l="l" t="t" r="r" b="b"/>
            <a:pathLst>
              <a:path w="2574659" h="3520902">
                <a:moveTo>
                  <a:pt x="0" y="0"/>
                </a:moveTo>
                <a:lnTo>
                  <a:pt x="2574659" y="0"/>
                </a:lnTo>
                <a:lnTo>
                  <a:pt x="2574659" y="3520902"/>
                </a:lnTo>
                <a:lnTo>
                  <a:pt x="0" y="35209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TextBox 11"/>
          <p:cNvSpPr txBox="1"/>
          <p:nvPr/>
        </p:nvSpPr>
        <p:spPr>
          <a:xfrm>
            <a:off x="5714606" y="3255497"/>
            <a:ext cx="2576764" cy="482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FFFFFF"/>
                </a:solidFill>
                <a:latin typeface="Baguet Script" pitchFamily="2" charset="77"/>
              </a:rPr>
              <a:t>Eksempel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27847" y="2350709"/>
            <a:ext cx="6700743" cy="618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 ønsker at klassen vår også skal tilby tjenester (via metoder), og ikke bare ha egenskaper (instansvariabler). </a:t>
            </a:r>
            <a:endParaRPr lang="en-US" sz="1800" dirty="0">
              <a:solidFill>
                <a:srgbClr val="000000"/>
              </a:solidFill>
              <a:latin typeface="Tenor Sans"/>
            </a:endParaRPr>
          </a:p>
        </p:txBody>
      </p:sp>
      <p:grpSp>
        <p:nvGrpSpPr>
          <p:cNvPr id="13" name="Group 13"/>
          <p:cNvGrpSpPr/>
          <p:nvPr/>
        </p:nvGrpSpPr>
        <p:grpSpPr>
          <a:xfrm>
            <a:off x="731520" y="3560533"/>
            <a:ext cx="4038184" cy="2653168"/>
            <a:chOff x="0" y="0"/>
            <a:chExt cx="1994165" cy="1310207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1994165" cy="1310207"/>
            </a:xfrm>
            <a:custGeom>
              <a:avLst/>
              <a:gdLst/>
              <a:ahLst/>
              <a:cxnLst/>
              <a:rect l="l" t="t" r="r" b="b"/>
              <a:pathLst>
                <a:path w="1994165" h="1310207">
                  <a:moveTo>
                    <a:pt x="61350" y="0"/>
                  </a:moveTo>
                  <a:lnTo>
                    <a:pt x="1932815" y="0"/>
                  </a:lnTo>
                  <a:cubicBezTo>
                    <a:pt x="1966698" y="0"/>
                    <a:pt x="1994165" y="27467"/>
                    <a:pt x="1994165" y="61350"/>
                  </a:cubicBezTo>
                  <a:lnTo>
                    <a:pt x="1994165" y="1248857"/>
                  </a:lnTo>
                  <a:cubicBezTo>
                    <a:pt x="1994165" y="1265128"/>
                    <a:pt x="1987702" y="1280732"/>
                    <a:pt x="1976196" y="1292238"/>
                  </a:cubicBezTo>
                  <a:cubicBezTo>
                    <a:pt x="1964691" y="1303743"/>
                    <a:pt x="1949086" y="1310207"/>
                    <a:pt x="1932815" y="1310207"/>
                  </a:cubicBezTo>
                  <a:lnTo>
                    <a:pt x="61350" y="1310207"/>
                  </a:lnTo>
                  <a:cubicBezTo>
                    <a:pt x="45079" y="1310207"/>
                    <a:pt x="29474" y="1303743"/>
                    <a:pt x="17969" y="1292238"/>
                  </a:cubicBezTo>
                  <a:cubicBezTo>
                    <a:pt x="6464" y="1280732"/>
                    <a:pt x="0" y="1265128"/>
                    <a:pt x="0" y="1248857"/>
                  </a:cubicBezTo>
                  <a:lnTo>
                    <a:pt x="0" y="61350"/>
                  </a:lnTo>
                  <a:cubicBezTo>
                    <a:pt x="0" y="45079"/>
                    <a:pt x="6464" y="29474"/>
                    <a:pt x="17969" y="17969"/>
                  </a:cubicBezTo>
                  <a:cubicBezTo>
                    <a:pt x="29474" y="6464"/>
                    <a:pt x="45079" y="0"/>
                    <a:pt x="61350" y="0"/>
                  </a:cubicBezTo>
                  <a:close/>
                </a:path>
              </a:pathLst>
            </a:custGeom>
            <a:solidFill>
              <a:srgbClr val="FED8C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28575"/>
              <a:ext cx="1994165" cy="1338782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16" name="Freeform 16"/>
          <p:cNvSpPr/>
          <p:nvPr/>
        </p:nvSpPr>
        <p:spPr>
          <a:xfrm>
            <a:off x="1199420" y="3278498"/>
            <a:ext cx="3102383" cy="564070"/>
          </a:xfrm>
          <a:custGeom>
            <a:avLst/>
            <a:gdLst/>
            <a:ahLst/>
            <a:cxnLst/>
            <a:rect l="l" t="t" r="r" b="b"/>
            <a:pathLst>
              <a:path w="3102383" h="564070">
                <a:moveTo>
                  <a:pt x="0" y="0"/>
                </a:moveTo>
                <a:lnTo>
                  <a:pt x="3102384" y="0"/>
                </a:lnTo>
                <a:lnTo>
                  <a:pt x="3102384" y="564070"/>
                </a:lnTo>
                <a:lnTo>
                  <a:pt x="0" y="5640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" name="TextBox 17"/>
          <p:cNvSpPr txBox="1"/>
          <p:nvPr/>
        </p:nvSpPr>
        <p:spPr>
          <a:xfrm>
            <a:off x="745224" y="3926654"/>
            <a:ext cx="4024481" cy="16927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r>
              <a:rPr lang="en-US" sz="1600" dirty="0">
                <a:solidFill>
                  <a:srgbClr val="000000"/>
                </a:solidFill>
                <a:latin typeface="Tenor Sans"/>
              </a:rPr>
              <a:t>For </a:t>
            </a:r>
            <a:r>
              <a:rPr lang="en-US" sz="1600" dirty="0" err="1">
                <a:solidFill>
                  <a:srgbClr val="000000"/>
                </a:solidFill>
                <a:latin typeface="Tenor Sans"/>
              </a:rPr>
              <a:t>å</a:t>
            </a:r>
            <a:r>
              <a:rPr lang="en-US" sz="1600" dirty="0">
                <a:solidFill>
                  <a:srgbClr val="000000"/>
                </a:solidFill>
                <a:latin typeface="Tenor Sans"/>
              </a:rPr>
              <a:t> definer </a:t>
            </a:r>
            <a:r>
              <a:rPr lang="en-US" sz="1600" dirty="0" err="1">
                <a:solidFill>
                  <a:srgbClr val="000000"/>
                </a:solidFill>
                <a:latin typeface="Tenor Sans"/>
              </a:rPr>
              <a:t>en</a:t>
            </a:r>
            <a:r>
              <a:rPr lang="en-US" sz="1600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sz="1600" b="1" i="1" u="sng" dirty="0" err="1">
                <a:solidFill>
                  <a:srgbClr val="000000"/>
                </a:solidFill>
                <a:latin typeface="Tenor Sans"/>
              </a:rPr>
              <a:t>metode</a:t>
            </a:r>
            <a:r>
              <a:rPr lang="en-US" sz="1600" dirty="0">
                <a:solidFill>
                  <a:srgbClr val="000000"/>
                </a:solidFill>
                <a:latin typeface="Tenor Sans"/>
              </a:rPr>
              <a:t> </a:t>
            </a:r>
            <a:r>
              <a:rPr lang="en-US" sz="1600" dirty="0" err="1">
                <a:solidFill>
                  <a:srgbClr val="000000"/>
                </a:solidFill>
                <a:latin typeface="Tenor Sans"/>
              </a:rPr>
              <a:t>bruker</a:t>
            </a:r>
            <a:r>
              <a:rPr lang="en-US" sz="1600" dirty="0">
                <a:solidFill>
                  <a:srgbClr val="000000"/>
                </a:solidFill>
                <a:latin typeface="Tenor Sans"/>
              </a:rPr>
              <a:t> vi def.</a:t>
            </a:r>
          </a:p>
          <a:p>
            <a:pPr>
              <a:lnSpc>
                <a:spcPts val="2239"/>
              </a:lnSpc>
            </a:pPr>
            <a:endParaRPr lang="nb-NO" sz="1600" dirty="0"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ts val="2239"/>
              </a:lnSpc>
            </a:pPr>
            <a:r>
              <a:rPr lang="nb-NO" sz="1600" b="1" dirty="0" err="1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class</a:t>
            </a: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</a:t>
            </a:r>
            <a:r>
              <a:rPr lang="nb-NO" sz="1600" b="1" dirty="0">
                <a:solidFill>
                  <a:srgbClr val="880000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Klasse</a:t>
            </a: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:</a:t>
            </a:r>
          </a:p>
          <a:p>
            <a:pPr>
              <a:lnSpc>
                <a:spcPts val="2239"/>
              </a:lnSpc>
            </a:pPr>
            <a:endParaRPr lang="nb-NO" sz="1600" dirty="0">
              <a:solidFill>
                <a:srgbClr val="444444"/>
              </a:solidFill>
              <a:effectLst/>
              <a:latin typeface="AkayaTelivigala" pitchFamily="2" charset="77"/>
              <a:ea typeface="Consolas" panose="020B0609020204030204" pitchFamily="49" charset="0"/>
              <a:cs typeface="AkayaTelivigala" pitchFamily="2" charset="77"/>
            </a:endParaRPr>
          </a:p>
          <a:p>
            <a:pPr>
              <a:lnSpc>
                <a:spcPts val="2239"/>
              </a:lnSpc>
            </a:pPr>
            <a:r>
              <a:rPr lang="nb-NO" sz="1600" b="1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   </a:t>
            </a:r>
            <a:r>
              <a:rPr lang="nb-NO" sz="1600" b="1" dirty="0" err="1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def</a:t>
            </a: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</a:t>
            </a:r>
            <a:r>
              <a:rPr lang="nb-NO" sz="1600" b="1" dirty="0" err="1">
                <a:solidFill>
                  <a:srgbClr val="880000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metode_navn</a:t>
            </a: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(</a:t>
            </a:r>
            <a:r>
              <a:rPr lang="nb-NO" sz="1600" u="sng" dirty="0" err="1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, param1, ...) :</a:t>
            </a:r>
            <a:b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</a:b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</a:t>
            </a:r>
            <a:r>
              <a:rPr lang="nb-NO" sz="1600" dirty="0">
                <a:solidFill>
                  <a:srgbClr val="444444"/>
                </a:solidFill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     </a:t>
            </a:r>
            <a:r>
              <a:rPr lang="nb-NO" sz="1600" dirty="0">
                <a:solidFill>
                  <a:srgbClr val="444444"/>
                </a:solidFill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#gjør noe</a:t>
            </a:r>
            <a:r>
              <a:rPr lang="nb-NO" sz="1600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 </a:t>
            </a:r>
            <a:endParaRPr lang="en-US" sz="1600" dirty="0">
              <a:solidFill>
                <a:srgbClr val="000000"/>
              </a:solidFill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18" name="TextBox 18"/>
          <p:cNvSpPr txBox="1"/>
          <p:nvPr/>
        </p:nvSpPr>
        <p:spPr>
          <a:xfrm>
            <a:off x="1462230" y="3255497"/>
            <a:ext cx="2576764" cy="5001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FFFFFF"/>
                </a:solidFill>
                <a:latin typeface="Baguet Script" pitchFamily="2" charset="77"/>
                <a:cs typeface="AkayaTelivigala" pitchFamily="2" charset="77"/>
              </a:rPr>
              <a:t>Syntax</a:t>
            </a:r>
          </a:p>
        </p:txBody>
      </p:sp>
      <p:sp>
        <p:nvSpPr>
          <p:cNvPr id="19" name="Freeform 19"/>
          <p:cNvSpPr/>
          <p:nvPr/>
        </p:nvSpPr>
        <p:spPr>
          <a:xfrm rot="-4166393" flipH="1">
            <a:off x="2946623" y="6657296"/>
            <a:ext cx="860636" cy="1015067"/>
          </a:xfrm>
          <a:custGeom>
            <a:avLst/>
            <a:gdLst/>
            <a:ahLst/>
            <a:cxnLst/>
            <a:rect l="l" t="t" r="r" b="b"/>
            <a:pathLst>
              <a:path w="860636" h="1015067">
                <a:moveTo>
                  <a:pt x="860636" y="0"/>
                </a:moveTo>
                <a:lnTo>
                  <a:pt x="0" y="0"/>
                </a:lnTo>
                <a:lnTo>
                  <a:pt x="0" y="1015067"/>
                </a:lnTo>
                <a:lnTo>
                  <a:pt x="860636" y="1015067"/>
                </a:lnTo>
                <a:lnTo>
                  <a:pt x="860636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0" name="Freeform 20"/>
          <p:cNvSpPr/>
          <p:nvPr/>
        </p:nvSpPr>
        <p:spPr>
          <a:xfrm rot="2959949">
            <a:off x="-1589907" y="-571479"/>
            <a:ext cx="2574659" cy="3520902"/>
          </a:xfrm>
          <a:custGeom>
            <a:avLst/>
            <a:gdLst/>
            <a:ahLst/>
            <a:cxnLst/>
            <a:rect l="l" t="t" r="r" b="b"/>
            <a:pathLst>
              <a:path w="2574659" h="3520902">
                <a:moveTo>
                  <a:pt x="0" y="0"/>
                </a:moveTo>
                <a:lnTo>
                  <a:pt x="2574660" y="0"/>
                </a:lnTo>
                <a:lnTo>
                  <a:pt x="2574660" y="3520902"/>
                </a:lnTo>
                <a:lnTo>
                  <a:pt x="0" y="35209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1" name="Freeform 21"/>
          <p:cNvSpPr/>
          <p:nvPr/>
        </p:nvSpPr>
        <p:spPr>
          <a:xfrm rot="-9630963" flipH="1">
            <a:off x="1877966" y="1475551"/>
            <a:ext cx="421186" cy="496763"/>
          </a:xfrm>
          <a:custGeom>
            <a:avLst/>
            <a:gdLst/>
            <a:ahLst/>
            <a:cxnLst/>
            <a:rect l="l" t="t" r="r" b="b"/>
            <a:pathLst>
              <a:path w="421186" h="496763">
                <a:moveTo>
                  <a:pt x="421187" y="0"/>
                </a:moveTo>
                <a:lnTo>
                  <a:pt x="0" y="0"/>
                </a:lnTo>
                <a:lnTo>
                  <a:pt x="0" y="496763"/>
                </a:lnTo>
                <a:lnTo>
                  <a:pt x="421187" y="496763"/>
                </a:lnTo>
                <a:lnTo>
                  <a:pt x="421187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2" name="Freeform 22"/>
          <p:cNvSpPr/>
          <p:nvPr/>
        </p:nvSpPr>
        <p:spPr>
          <a:xfrm rot="7550762" flipH="1">
            <a:off x="9429933" y="4638736"/>
            <a:ext cx="421186" cy="496763"/>
          </a:xfrm>
          <a:custGeom>
            <a:avLst/>
            <a:gdLst/>
            <a:ahLst/>
            <a:cxnLst/>
            <a:rect l="l" t="t" r="r" b="b"/>
            <a:pathLst>
              <a:path w="421186" h="496763">
                <a:moveTo>
                  <a:pt x="421186" y="0"/>
                </a:moveTo>
                <a:lnTo>
                  <a:pt x="0" y="0"/>
                </a:lnTo>
                <a:lnTo>
                  <a:pt x="0" y="496763"/>
                </a:lnTo>
                <a:lnTo>
                  <a:pt x="421186" y="496763"/>
                </a:lnTo>
                <a:lnTo>
                  <a:pt x="421186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3" name="Freeform 23"/>
          <p:cNvSpPr/>
          <p:nvPr/>
        </p:nvSpPr>
        <p:spPr>
          <a:xfrm rot="-3285002">
            <a:off x="8792671" y="663232"/>
            <a:ext cx="1356970" cy="2926080"/>
          </a:xfrm>
          <a:custGeom>
            <a:avLst/>
            <a:gdLst/>
            <a:ahLst/>
            <a:cxnLst/>
            <a:rect l="l" t="t" r="r" b="b"/>
            <a:pathLst>
              <a:path w="1356970" h="2926080">
                <a:moveTo>
                  <a:pt x="0" y="0"/>
                </a:moveTo>
                <a:lnTo>
                  <a:pt x="1356970" y="0"/>
                </a:lnTo>
                <a:lnTo>
                  <a:pt x="1356970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4" name="Freeform 24"/>
          <p:cNvSpPr/>
          <p:nvPr/>
        </p:nvSpPr>
        <p:spPr>
          <a:xfrm rot="608336">
            <a:off x="-866762" y="5556177"/>
            <a:ext cx="1368686" cy="2085617"/>
          </a:xfrm>
          <a:custGeom>
            <a:avLst/>
            <a:gdLst/>
            <a:ahLst/>
            <a:cxnLst/>
            <a:rect l="l" t="t" r="r" b="b"/>
            <a:pathLst>
              <a:path w="1368686" h="2085617">
                <a:moveTo>
                  <a:pt x="0" y="0"/>
                </a:moveTo>
                <a:lnTo>
                  <a:pt x="1368686" y="0"/>
                </a:lnTo>
                <a:lnTo>
                  <a:pt x="1368686" y="2085616"/>
                </a:lnTo>
                <a:lnTo>
                  <a:pt x="0" y="208561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5" name="Freeform 25"/>
          <p:cNvSpPr/>
          <p:nvPr/>
        </p:nvSpPr>
        <p:spPr>
          <a:xfrm flipH="1">
            <a:off x="6411192" y="6355336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7" y="0"/>
                </a:moveTo>
                <a:lnTo>
                  <a:pt x="0" y="0"/>
                </a:lnTo>
                <a:lnTo>
                  <a:pt x="0" y="456688"/>
                </a:lnTo>
                <a:lnTo>
                  <a:pt x="454197" y="456688"/>
                </a:lnTo>
                <a:lnTo>
                  <a:pt x="45419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6" name="Freeform 26"/>
          <p:cNvSpPr/>
          <p:nvPr/>
        </p:nvSpPr>
        <p:spPr>
          <a:xfrm flipH="1">
            <a:off x="7884792" y="503176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7" y="0"/>
                </a:moveTo>
                <a:lnTo>
                  <a:pt x="0" y="0"/>
                </a:lnTo>
                <a:lnTo>
                  <a:pt x="0" y="456688"/>
                </a:lnTo>
                <a:lnTo>
                  <a:pt x="454197" y="456688"/>
                </a:lnTo>
                <a:lnTo>
                  <a:pt x="45419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2755462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57401" y="1411513"/>
            <a:ext cx="5638800" cy="80400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6399" dirty="0" err="1">
                <a:solidFill>
                  <a:srgbClr val="992B25"/>
                </a:solidFill>
                <a:latin typeface="Baguet Script" pitchFamily="2" charset="77"/>
              </a:rPr>
              <a:t>Metoder</a:t>
            </a:r>
            <a:endParaRPr lang="en-US" sz="6399" dirty="0">
              <a:solidFill>
                <a:srgbClr val="992B25"/>
              </a:solidFill>
              <a:latin typeface="Baguet Script" pitchFamily="2" charset="77"/>
            </a:endParaRPr>
          </a:p>
        </p:txBody>
      </p:sp>
      <p:sp>
        <p:nvSpPr>
          <p:cNvPr id="3" name="Freeform 3"/>
          <p:cNvSpPr/>
          <p:nvPr/>
        </p:nvSpPr>
        <p:spPr>
          <a:xfrm rot="315178" flipH="1">
            <a:off x="6435071" y="223987"/>
            <a:ext cx="860636" cy="1015067"/>
          </a:xfrm>
          <a:custGeom>
            <a:avLst/>
            <a:gdLst/>
            <a:ahLst/>
            <a:cxnLst/>
            <a:rect l="l" t="t" r="r" b="b"/>
            <a:pathLst>
              <a:path w="860636" h="1015067">
                <a:moveTo>
                  <a:pt x="860636" y="0"/>
                </a:moveTo>
                <a:lnTo>
                  <a:pt x="0" y="0"/>
                </a:lnTo>
                <a:lnTo>
                  <a:pt x="0" y="1015066"/>
                </a:lnTo>
                <a:lnTo>
                  <a:pt x="860636" y="1015066"/>
                </a:lnTo>
                <a:lnTo>
                  <a:pt x="860636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 flipH="1">
            <a:off x="745224" y="2207803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6" y="0"/>
                </a:moveTo>
                <a:lnTo>
                  <a:pt x="0" y="0"/>
                </a:lnTo>
                <a:lnTo>
                  <a:pt x="0" y="456688"/>
                </a:lnTo>
                <a:lnTo>
                  <a:pt x="454196" y="456688"/>
                </a:lnTo>
                <a:lnTo>
                  <a:pt x="4541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5" name="Group 5"/>
          <p:cNvGrpSpPr/>
          <p:nvPr/>
        </p:nvGrpSpPr>
        <p:grpSpPr>
          <a:xfrm>
            <a:off x="1527846" y="3472631"/>
            <a:ext cx="7006553" cy="3303597"/>
            <a:chOff x="0" y="0"/>
            <a:chExt cx="1994165" cy="131020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94165" cy="1310207"/>
            </a:xfrm>
            <a:custGeom>
              <a:avLst/>
              <a:gdLst/>
              <a:ahLst/>
              <a:cxnLst/>
              <a:rect l="l" t="t" r="r" b="b"/>
              <a:pathLst>
                <a:path w="1994165" h="1310207">
                  <a:moveTo>
                    <a:pt x="61350" y="0"/>
                  </a:moveTo>
                  <a:lnTo>
                    <a:pt x="1932815" y="0"/>
                  </a:lnTo>
                  <a:cubicBezTo>
                    <a:pt x="1966698" y="0"/>
                    <a:pt x="1994165" y="27467"/>
                    <a:pt x="1994165" y="61350"/>
                  </a:cubicBezTo>
                  <a:lnTo>
                    <a:pt x="1994165" y="1248857"/>
                  </a:lnTo>
                  <a:cubicBezTo>
                    <a:pt x="1994165" y="1265128"/>
                    <a:pt x="1987702" y="1280732"/>
                    <a:pt x="1976196" y="1292238"/>
                  </a:cubicBezTo>
                  <a:cubicBezTo>
                    <a:pt x="1964691" y="1303743"/>
                    <a:pt x="1949086" y="1310207"/>
                    <a:pt x="1932815" y="1310207"/>
                  </a:cubicBezTo>
                  <a:lnTo>
                    <a:pt x="61350" y="1310207"/>
                  </a:lnTo>
                  <a:cubicBezTo>
                    <a:pt x="45079" y="1310207"/>
                    <a:pt x="29474" y="1303743"/>
                    <a:pt x="17969" y="1292238"/>
                  </a:cubicBezTo>
                  <a:cubicBezTo>
                    <a:pt x="6464" y="1280732"/>
                    <a:pt x="0" y="1265128"/>
                    <a:pt x="0" y="1248857"/>
                  </a:cubicBezTo>
                  <a:lnTo>
                    <a:pt x="0" y="61350"/>
                  </a:lnTo>
                  <a:cubicBezTo>
                    <a:pt x="0" y="45079"/>
                    <a:pt x="6464" y="29474"/>
                    <a:pt x="17969" y="17969"/>
                  </a:cubicBezTo>
                  <a:cubicBezTo>
                    <a:pt x="29474" y="6464"/>
                    <a:pt x="45079" y="0"/>
                    <a:pt x="61350" y="0"/>
                  </a:cubicBezTo>
                  <a:close/>
                </a:path>
              </a:pathLst>
            </a:custGeom>
            <a:solidFill>
              <a:srgbClr val="FED8C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994165" cy="1338782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325608" y="3242703"/>
            <a:ext cx="3102383" cy="564070"/>
          </a:xfrm>
          <a:custGeom>
            <a:avLst/>
            <a:gdLst/>
            <a:ahLst/>
            <a:cxnLst/>
            <a:rect l="l" t="t" r="r" b="b"/>
            <a:pathLst>
              <a:path w="3102383" h="564070">
                <a:moveTo>
                  <a:pt x="0" y="0"/>
                </a:moveTo>
                <a:lnTo>
                  <a:pt x="3102384" y="0"/>
                </a:lnTo>
                <a:lnTo>
                  <a:pt x="3102384" y="564070"/>
                </a:lnTo>
                <a:lnTo>
                  <a:pt x="0" y="5640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TextBox 9"/>
          <p:cNvSpPr txBox="1"/>
          <p:nvPr/>
        </p:nvSpPr>
        <p:spPr>
          <a:xfrm>
            <a:off x="1807179" y="3312647"/>
            <a:ext cx="6270021" cy="444487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endParaRPr lang="nb-NO" sz="1600" b="1" dirty="0">
              <a:solidFill>
                <a:srgbClr val="444444"/>
              </a:solidFill>
              <a:effectLst/>
              <a:latin typeface="AkayaTelivigala" pitchFamily="2" charset="77"/>
              <a:ea typeface="Consolas" panose="020B0609020204030204" pitchFamily="49" charset="0"/>
              <a:cs typeface="AkayaTelivigala" pitchFamily="2" charset="77"/>
            </a:endParaRPr>
          </a:p>
          <a:p>
            <a:pPr>
              <a:lnSpc>
                <a:spcPts val="2239"/>
              </a:lnSpc>
            </a:pPr>
            <a:endParaRPr lang="nb-NO" sz="1600" b="1" dirty="0">
              <a:solidFill>
                <a:srgbClr val="444444"/>
              </a:solidFill>
              <a:latin typeface="AkayaTelivigala" pitchFamily="2" charset="77"/>
              <a:ea typeface="Consolas" panose="020B0609020204030204" pitchFamily="49" charset="0"/>
              <a:cs typeface="AkayaTelivigala" pitchFamily="2" charset="77"/>
            </a:endParaRPr>
          </a:p>
          <a:p>
            <a:pPr>
              <a:lnSpc>
                <a:spcPct val="150000"/>
              </a:lnSpc>
            </a:pP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 kaller metoden på et objekt av klassen, for eksempel slik:</a:t>
            </a: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rgbClr val="444444"/>
                </a:solidFill>
                <a:latin typeface="Consolas" panose="020B0609020204030204" pitchFamily="49" charset="0"/>
                <a:ea typeface="Consolas" panose="020B0609020204030204" pitchFamily="49" charset="0"/>
              </a:rPr>
              <a:t>  kort</a:t>
            </a:r>
            <a:r>
              <a:rPr lang="nb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1 = Kort(</a:t>
            </a:r>
            <a:r>
              <a:rPr lang="nb-NO" dirty="0">
                <a:solidFill>
                  <a:srgbClr val="880000"/>
                </a:solidFill>
                <a:latin typeface="Consolas" panose="020B0609020204030204" pitchFamily="49" charset="0"/>
                <a:ea typeface="Consolas" panose="020B0609020204030204" pitchFamily="49" charset="0"/>
              </a:rPr>
              <a:t>"rød</a:t>
            </a:r>
            <a:r>
              <a:rPr lang="nb-NO" sz="1800" dirty="0">
                <a:solidFill>
                  <a:srgbClr val="8800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", </a:t>
            </a:r>
            <a:r>
              <a:rPr lang="nb-NO" dirty="0">
                <a:solidFill>
                  <a:srgbClr val="880000"/>
                </a:solidFill>
                <a:latin typeface="Consolas" panose="020B0609020204030204" pitchFamily="49" charset="0"/>
                <a:ea typeface="Consolas" panose="020B0609020204030204" pitchFamily="49" charset="0"/>
              </a:rPr>
              <a:t>"hjerter</a:t>
            </a:r>
            <a:r>
              <a:rPr lang="nb-NO" sz="1800" dirty="0">
                <a:solidFill>
                  <a:srgbClr val="8800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",</a:t>
            </a:r>
            <a:r>
              <a:rPr lang="nb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 </a:t>
            </a:r>
            <a:r>
              <a:rPr lang="nb-NO" dirty="0">
                <a:solidFill>
                  <a:srgbClr val="880000"/>
                </a:solidFill>
                <a:latin typeface="Consolas" panose="020B0609020204030204" pitchFamily="49" charset="0"/>
                <a:ea typeface="Consolas" panose="020B0609020204030204" pitchFamily="49" charset="0"/>
              </a:rPr>
              <a:t>"10</a:t>
            </a:r>
            <a:r>
              <a:rPr lang="nb-NO" sz="1800" dirty="0">
                <a:solidFill>
                  <a:srgbClr val="880000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"</a:t>
            </a:r>
            <a:r>
              <a:rPr lang="nb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)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nb-NO" dirty="0">
                <a:solidFill>
                  <a:srgbClr val="444444"/>
                </a:solidFill>
                <a:latin typeface="Consolas" panose="020B0609020204030204" pitchFamily="49" charset="0"/>
                <a:ea typeface="Consolas" panose="020B0609020204030204" pitchFamily="49" charset="0"/>
              </a:rPr>
              <a:t>  kort</a:t>
            </a:r>
            <a:r>
              <a:rPr lang="nb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1.metode_navn(...)</a:t>
            </a:r>
            <a:r>
              <a:rPr lang="en-NO" dirty="0">
                <a:effectLst/>
              </a:rPr>
              <a:t> </a:t>
            </a: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Alle klasser har et</a:t>
            </a:r>
            <a:r>
              <a:rPr lang="nb-NO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nb-NO" sz="18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public</a:t>
            </a:r>
            <a:r>
              <a:rPr lang="nb-NO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(tilgjengelig utenfra)</a:t>
            </a:r>
            <a:r>
              <a:rPr lang="nb-NO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</a:t>
            </a:r>
            <a:r>
              <a:rPr lang="nb-NO" sz="1800" b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interface</a:t>
            </a: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, </a:t>
            </a:r>
          </a:p>
          <a:p>
            <a:pPr>
              <a:lnSpc>
                <a:spcPct val="150000"/>
              </a:lnSpc>
            </a:pP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et </a:t>
            </a:r>
            <a:r>
              <a:rPr lang="nb-NO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grensesnitt</a:t>
            </a: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Det er altså hvilke metoder du kan bruke </a:t>
            </a:r>
          </a:p>
          <a:p>
            <a:pPr>
              <a:lnSpc>
                <a:spcPct val="150000"/>
              </a:lnSpc>
            </a:pP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og hva metodene gjør (det som er tilgjengelig). 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ts val="2239"/>
              </a:lnSpc>
            </a:pPr>
            <a:endParaRPr lang="nb-NO" sz="1600" dirty="0"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 algn="ctr">
              <a:lnSpc>
                <a:spcPts val="2239"/>
              </a:lnSpc>
            </a:pPr>
            <a:endParaRPr lang="en-US" sz="1599" dirty="0">
              <a:solidFill>
                <a:srgbClr val="000000"/>
              </a:solidFill>
              <a:latin typeface="Tenor Sans"/>
            </a:endParaRPr>
          </a:p>
          <a:p>
            <a:pPr algn="ctr">
              <a:lnSpc>
                <a:spcPts val="2239"/>
              </a:lnSpc>
            </a:pPr>
            <a:endParaRPr lang="en-US" sz="1599" dirty="0">
              <a:solidFill>
                <a:srgbClr val="000000"/>
              </a:solidFill>
              <a:latin typeface="Tenor Sans"/>
            </a:endParaRPr>
          </a:p>
          <a:p>
            <a:pPr algn="ctr">
              <a:lnSpc>
                <a:spcPts val="2239"/>
              </a:lnSpc>
            </a:pPr>
            <a:endParaRPr lang="en-US" sz="1599" dirty="0">
              <a:solidFill>
                <a:srgbClr val="000000"/>
              </a:solidFill>
              <a:latin typeface="Tenor Sans"/>
            </a:endParaRPr>
          </a:p>
        </p:txBody>
      </p:sp>
      <p:sp>
        <p:nvSpPr>
          <p:cNvPr id="10" name="Freeform 10"/>
          <p:cNvSpPr/>
          <p:nvPr/>
        </p:nvSpPr>
        <p:spPr>
          <a:xfrm rot="-2586616">
            <a:off x="7266850" y="6187643"/>
            <a:ext cx="2574659" cy="3520902"/>
          </a:xfrm>
          <a:custGeom>
            <a:avLst/>
            <a:gdLst/>
            <a:ahLst/>
            <a:cxnLst/>
            <a:rect l="l" t="t" r="r" b="b"/>
            <a:pathLst>
              <a:path w="2574659" h="3520902">
                <a:moveTo>
                  <a:pt x="0" y="0"/>
                </a:moveTo>
                <a:lnTo>
                  <a:pt x="2574659" y="0"/>
                </a:lnTo>
                <a:lnTo>
                  <a:pt x="2574659" y="3520902"/>
                </a:lnTo>
                <a:lnTo>
                  <a:pt x="0" y="35209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TextBox 11"/>
          <p:cNvSpPr txBox="1"/>
          <p:nvPr/>
        </p:nvSpPr>
        <p:spPr>
          <a:xfrm>
            <a:off x="3588418" y="3219702"/>
            <a:ext cx="2576764" cy="482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>
                <a:solidFill>
                  <a:srgbClr val="FFFFFF"/>
                </a:solidFill>
                <a:latin typeface="Baguet Script" pitchFamily="2" charset="77"/>
              </a:rPr>
              <a:t>Eksempel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527847" y="2350709"/>
            <a:ext cx="6700743" cy="618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Vi ønsker at klassen vår også skal tilby tjenester (via metoder), og ikke bare ha egenskaper (instansvariabler). </a:t>
            </a:r>
            <a:endParaRPr lang="en-US" sz="1800" dirty="0">
              <a:solidFill>
                <a:srgbClr val="000000"/>
              </a:solidFill>
              <a:latin typeface="Tenor Sans"/>
            </a:endParaRPr>
          </a:p>
        </p:txBody>
      </p:sp>
      <p:sp>
        <p:nvSpPr>
          <p:cNvPr id="19" name="Freeform 19"/>
          <p:cNvSpPr/>
          <p:nvPr/>
        </p:nvSpPr>
        <p:spPr>
          <a:xfrm rot="-4166393" flipH="1">
            <a:off x="2946623" y="6657296"/>
            <a:ext cx="860636" cy="1015067"/>
          </a:xfrm>
          <a:custGeom>
            <a:avLst/>
            <a:gdLst/>
            <a:ahLst/>
            <a:cxnLst/>
            <a:rect l="l" t="t" r="r" b="b"/>
            <a:pathLst>
              <a:path w="860636" h="1015067">
                <a:moveTo>
                  <a:pt x="860636" y="0"/>
                </a:moveTo>
                <a:lnTo>
                  <a:pt x="0" y="0"/>
                </a:lnTo>
                <a:lnTo>
                  <a:pt x="0" y="1015067"/>
                </a:lnTo>
                <a:lnTo>
                  <a:pt x="860636" y="1015067"/>
                </a:lnTo>
                <a:lnTo>
                  <a:pt x="860636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0" name="Freeform 20"/>
          <p:cNvSpPr/>
          <p:nvPr/>
        </p:nvSpPr>
        <p:spPr>
          <a:xfrm rot="2959949">
            <a:off x="-1589907" y="-571479"/>
            <a:ext cx="2574659" cy="3520902"/>
          </a:xfrm>
          <a:custGeom>
            <a:avLst/>
            <a:gdLst/>
            <a:ahLst/>
            <a:cxnLst/>
            <a:rect l="l" t="t" r="r" b="b"/>
            <a:pathLst>
              <a:path w="2574659" h="3520902">
                <a:moveTo>
                  <a:pt x="0" y="0"/>
                </a:moveTo>
                <a:lnTo>
                  <a:pt x="2574660" y="0"/>
                </a:lnTo>
                <a:lnTo>
                  <a:pt x="2574660" y="3520902"/>
                </a:lnTo>
                <a:lnTo>
                  <a:pt x="0" y="35209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1" name="Freeform 21"/>
          <p:cNvSpPr/>
          <p:nvPr/>
        </p:nvSpPr>
        <p:spPr>
          <a:xfrm rot="-9630963" flipH="1">
            <a:off x="1877966" y="1475551"/>
            <a:ext cx="421186" cy="496763"/>
          </a:xfrm>
          <a:custGeom>
            <a:avLst/>
            <a:gdLst/>
            <a:ahLst/>
            <a:cxnLst/>
            <a:rect l="l" t="t" r="r" b="b"/>
            <a:pathLst>
              <a:path w="421186" h="496763">
                <a:moveTo>
                  <a:pt x="421187" y="0"/>
                </a:moveTo>
                <a:lnTo>
                  <a:pt x="0" y="0"/>
                </a:lnTo>
                <a:lnTo>
                  <a:pt x="0" y="496763"/>
                </a:lnTo>
                <a:lnTo>
                  <a:pt x="421187" y="496763"/>
                </a:lnTo>
                <a:lnTo>
                  <a:pt x="421187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2" name="Freeform 22"/>
          <p:cNvSpPr/>
          <p:nvPr/>
        </p:nvSpPr>
        <p:spPr>
          <a:xfrm rot="7550762" flipH="1">
            <a:off x="8427800" y="4524073"/>
            <a:ext cx="421186" cy="496763"/>
          </a:xfrm>
          <a:custGeom>
            <a:avLst/>
            <a:gdLst/>
            <a:ahLst/>
            <a:cxnLst/>
            <a:rect l="l" t="t" r="r" b="b"/>
            <a:pathLst>
              <a:path w="421186" h="496763">
                <a:moveTo>
                  <a:pt x="421186" y="0"/>
                </a:moveTo>
                <a:lnTo>
                  <a:pt x="0" y="0"/>
                </a:lnTo>
                <a:lnTo>
                  <a:pt x="0" y="496763"/>
                </a:lnTo>
                <a:lnTo>
                  <a:pt x="421186" y="496763"/>
                </a:lnTo>
                <a:lnTo>
                  <a:pt x="421186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3" name="Freeform 23"/>
          <p:cNvSpPr/>
          <p:nvPr/>
        </p:nvSpPr>
        <p:spPr>
          <a:xfrm rot="-3285002">
            <a:off x="8792671" y="663232"/>
            <a:ext cx="1356970" cy="2926080"/>
          </a:xfrm>
          <a:custGeom>
            <a:avLst/>
            <a:gdLst/>
            <a:ahLst/>
            <a:cxnLst/>
            <a:rect l="l" t="t" r="r" b="b"/>
            <a:pathLst>
              <a:path w="1356970" h="2926080">
                <a:moveTo>
                  <a:pt x="0" y="0"/>
                </a:moveTo>
                <a:lnTo>
                  <a:pt x="1356970" y="0"/>
                </a:lnTo>
                <a:lnTo>
                  <a:pt x="1356970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4" name="Freeform 24"/>
          <p:cNvSpPr/>
          <p:nvPr/>
        </p:nvSpPr>
        <p:spPr>
          <a:xfrm rot="608336">
            <a:off x="-866762" y="5556177"/>
            <a:ext cx="1368686" cy="2085617"/>
          </a:xfrm>
          <a:custGeom>
            <a:avLst/>
            <a:gdLst/>
            <a:ahLst/>
            <a:cxnLst/>
            <a:rect l="l" t="t" r="r" b="b"/>
            <a:pathLst>
              <a:path w="1368686" h="2085617">
                <a:moveTo>
                  <a:pt x="0" y="0"/>
                </a:moveTo>
                <a:lnTo>
                  <a:pt x="1368686" y="0"/>
                </a:lnTo>
                <a:lnTo>
                  <a:pt x="1368686" y="2085616"/>
                </a:lnTo>
                <a:lnTo>
                  <a:pt x="0" y="208561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5" name="Freeform 25"/>
          <p:cNvSpPr/>
          <p:nvPr/>
        </p:nvSpPr>
        <p:spPr>
          <a:xfrm flipH="1">
            <a:off x="4285004" y="6319541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7" y="0"/>
                </a:moveTo>
                <a:lnTo>
                  <a:pt x="0" y="0"/>
                </a:lnTo>
                <a:lnTo>
                  <a:pt x="0" y="456688"/>
                </a:lnTo>
                <a:lnTo>
                  <a:pt x="454197" y="456688"/>
                </a:lnTo>
                <a:lnTo>
                  <a:pt x="45419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6" name="Freeform 26"/>
          <p:cNvSpPr/>
          <p:nvPr/>
        </p:nvSpPr>
        <p:spPr>
          <a:xfrm flipH="1">
            <a:off x="7884792" y="503176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7" y="0"/>
                </a:moveTo>
                <a:lnTo>
                  <a:pt x="0" y="0"/>
                </a:lnTo>
                <a:lnTo>
                  <a:pt x="0" y="456688"/>
                </a:lnTo>
                <a:lnTo>
                  <a:pt x="454197" y="456688"/>
                </a:lnTo>
                <a:lnTo>
                  <a:pt x="45419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7035919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2022" y="1726098"/>
            <a:ext cx="8946778" cy="5131901"/>
            <a:chOff x="0" y="0"/>
            <a:chExt cx="2628969" cy="14698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28969" cy="1469877"/>
            </a:xfrm>
            <a:custGeom>
              <a:avLst/>
              <a:gdLst/>
              <a:ahLst/>
              <a:cxnLst/>
              <a:rect l="l" t="t" r="r" b="b"/>
              <a:pathLst>
                <a:path w="2628969" h="1469877">
                  <a:moveTo>
                    <a:pt x="1314484" y="0"/>
                  </a:moveTo>
                  <a:cubicBezTo>
                    <a:pt x="588515" y="0"/>
                    <a:pt x="0" y="329043"/>
                    <a:pt x="0" y="734938"/>
                  </a:cubicBezTo>
                  <a:cubicBezTo>
                    <a:pt x="0" y="1140834"/>
                    <a:pt x="588515" y="1469877"/>
                    <a:pt x="1314484" y="1469877"/>
                  </a:cubicBezTo>
                  <a:cubicBezTo>
                    <a:pt x="2040454" y="1469877"/>
                    <a:pt x="2628969" y="1140834"/>
                    <a:pt x="2628969" y="734938"/>
                  </a:cubicBezTo>
                  <a:cubicBezTo>
                    <a:pt x="2628969" y="329043"/>
                    <a:pt x="2040454" y="0"/>
                    <a:pt x="1314484" y="0"/>
                  </a:cubicBezTo>
                  <a:close/>
                </a:path>
              </a:pathLst>
            </a:custGeom>
            <a:solidFill>
              <a:srgbClr val="FED8C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46466" y="90176"/>
              <a:ext cx="2136037" cy="1241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116944" y="4432998"/>
            <a:ext cx="1700557" cy="1496490"/>
          </a:xfrm>
          <a:custGeom>
            <a:avLst/>
            <a:gdLst/>
            <a:ahLst/>
            <a:cxnLst/>
            <a:rect l="l" t="t" r="r" b="b"/>
            <a:pathLst>
              <a:path w="1700557" h="1496490">
                <a:moveTo>
                  <a:pt x="0" y="0"/>
                </a:moveTo>
                <a:lnTo>
                  <a:pt x="1700557" y="0"/>
                </a:lnTo>
                <a:lnTo>
                  <a:pt x="1700557" y="1496490"/>
                </a:lnTo>
                <a:lnTo>
                  <a:pt x="0" y="14964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6" name="TextBox 6"/>
          <p:cNvSpPr txBox="1"/>
          <p:nvPr/>
        </p:nvSpPr>
        <p:spPr>
          <a:xfrm>
            <a:off x="1794979" y="2576594"/>
            <a:ext cx="6916419" cy="35040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nb-NO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Vi skal nå utvide Person-klassen vår med følgende metoder: </a:t>
            </a:r>
            <a:endParaRPr lang="en-NO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nb-NO" u="none" strike="noStrike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endre_navn</a:t>
            </a:r>
            <a:r>
              <a:rPr lang="nb-NO" u="none" strike="noStrike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(</a:t>
            </a:r>
            <a:r>
              <a:rPr lang="nb-NO" u="none" strike="noStrike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u="none" strike="noStrike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, </a:t>
            </a:r>
            <a:r>
              <a:rPr lang="nb-NO" u="none" strike="noStrike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nytt_navn</a:t>
            </a:r>
            <a:r>
              <a:rPr lang="nb-NO" u="none" strike="noStrike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) </a:t>
            </a:r>
            <a:r>
              <a:rPr lang="nb-NO" u="none" strike="noStrike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→ endre navnet til nytt navn.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en-NO" dirty="0"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nb-NO" u="none" strike="noStrike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skriv_ut_hilsen</a:t>
            </a:r>
            <a:r>
              <a:rPr lang="nb-NO" u="none" strike="noStrike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(</a:t>
            </a:r>
            <a:r>
              <a:rPr lang="nb-NO" u="none" strike="noStrike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u="none" strike="noStrike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):</a:t>
            </a:r>
            <a:r>
              <a:rPr lang="nb-NO" u="none" strike="noStrike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 → skriv ut en hilsen fra personen, på formen “Hei, jeg heter &lt;navn&gt; og jeg er &lt;alder&gt; år gammel”.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endParaRPr lang="nb-NO" u="none" strike="noStrike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en-NO" u="none" strike="noStrike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feire_bursdag(self) </a:t>
            </a:r>
            <a:r>
              <a:rPr lang="en-NO" u="none" strike="noStrike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→</a:t>
            </a:r>
          </a:p>
          <a:p>
            <a:pPr marL="742950" lvl="1" indent="-285750">
              <a:lnSpc>
                <a:spcPct val="115000"/>
              </a:lnSpc>
              <a:buFont typeface="+mj-lt"/>
              <a:buAutoNum type="alphaLcPeriod"/>
            </a:pPr>
            <a:r>
              <a:rPr lang="nb-NO" u="none" strike="noStrike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Øk alderen til personen med 1.</a:t>
            </a:r>
            <a:endParaRPr lang="en-NO" u="none" strike="noStrike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 marL="742950" lvl="1" indent="-285750">
              <a:lnSpc>
                <a:spcPct val="115000"/>
              </a:lnSpc>
              <a:buFont typeface="+mj-lt"/>
              <a:buAutoNum type="alphaLcPeriod"/>
            </a:pPr>
            <a:r>
              <a:rPr lang="nb-NO" u="none" strike="noStrike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Skriv ut en bursdagshilsen med den nye alderen. </a:t>
            </a:r>
            <a:endParaRPr lang="en-NO" dirty="0"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 marL="742950" lvl="1" indent="-285750">
              <a:lnSpc>
                <a:spcPct val="115000"/>
              </a:lnSpc>
              <a:buFont typeface="+mj-lt"/>
              <a:buAutoNum type="alphaLcPeriod"/>
            </a:pPr>
            <a:r>
              <a:rPr lang="nb-NO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Hvis personen fremdeles er under 18 år, skal også høyden økes med 2.</a:t>
            </a:r>
            <a:endParaRPr lang="en-US" dirty="0">
              <a:solidFill>
                <a:srgbClr val="000000"/>
              </a:solidFill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23865" y="806680"/>
            <a:ext cx="5905870" cy="919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9"/>
              </a:lnSpc>
            </a:pPr>
            <a:r>
              <a:rPr lang="en-US" sz="6399" dirty="0" err="1">
                <a:solidFill>
                  <a:srgbClr val="992B25"/>
                </a:solidFill>
                <a:latin typeface="Baguet Script" pitchFamily="2" charset="77"/>
              </a:rPr>
              <a:t>Oppgave</a:t>
            </a:r>
            <a:r>
              <a:rPr lang="en-US" sz="6399" dirty="0">
                <a:solidFill>
                  <a:srgbClr val="992B25"/>
                </a:solidFill>
                <a:latin typeface="Baguet Script" pitchFamily="2" charset="77"/>
              </a:rPr>
              <a:t> 2</a:t>
            </a:r>
          </a:p>
        </p:txBody>
      </p:sp>
      <p:sp>
        <p:nvSpPr>
          <p:cNvPr id="8" name="Freeform 8"/>
          <p:cNvSpPr/>
          <p:nvPr/>
        </p:nvSpPr>
        <p:spPr>
          <a:xfrm flipH="1" flipV="1">
            <a:off x="353746" y="2409284"/>
            <a:ext cx="1376911" cy="1211682"/>
          </a:xfrm>
          <a:custGeom>
            <a:avLst/>
            <a:gdLst/>
            <a:ahLst/>
            <a:cxnLst/>
            <a:rect l="l" t="t" r="r" b="b"/>
            <a:pathLst>
              <a:path w="1376911" h="1211682">
                <a:moveTo>
                  <a:pt x="1376911" y="1211682"/>
                </a:moveTo>
                <a:lnTo>
                  <a:pt x="0" y="1211682"/>
                </a:lnTo>
                <a:lnTo>
                  <a:pt x="0" y="0"/>
                </a:lnTo>
                <a:lnTo>
                  <a:pt x="1376911" y="0"/>
                </a:lnTo>
                <a:lnTo>
                  <a:pt x="1376911" y="121168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9" name="Freeform 9"/>
          <p:cNvSpPr/>
          <p:nvPr/>
        </p:nvSpPr>
        <p:spPr>
          <a:xfrm>
            <a:off x="502021" y="2906121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6" y="0"/>
                </a:lnTo>
                <a:lnTo>
                  <a:pt x="454196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10"/>
          <p:cNvSpPr/>
          <p:nvPr/>
        </p:nvSpPr>
        <p:spPr>
          <a:xfrm rot="4869104" flipH="1">
            <a:off x="9149356" y="1969573"/>
            <a:ext cx="797417" cy="940504"/>
          </a:xfrm>
          <a:custGeom>
            <a:avLst/>
            <a:gdLst/>
            <a:ahLst/>
            <a:cxnLst/>
            <a:rect l="l" t="t" r="r" b="b"/>
            <a:pathLst>
              <a:path w="797417" h="940504">
                <a:moveTo>
                  <a:pt x="797416" y="0"/>
                </a:moveTo>
                <a:lnTo>
                  <a:pt x="0" y="0"/>
                </a:lnTo>
                <a:lnTo>
                  <a:pt x="0" y="940503"/>
                </a:lnTo>
                <a:lnTo>
                  <a:pt x="797416" y="940503"/>
                </a:lnTo>
                <a:lnTo>
                  <a:pt x="797416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11"/>
          <p:cNvSpPr/>
          <p:nvPr/>
        </p:nvSpPr>
        <p:spPr>
          <a:xfrm rot="-7979224">
            <a:off x="1356091" y="1328444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12"/>
          <p:cNvSpPr/>
          <p:nvPr/>
        </p:nvSpPr>
        <p:spPr>
          <a:xfrm rot="-1909229" flipH="1">
            <a:off x="-217915" y="4716099"/>
            <a:ext cx="950109" cy="1120594"/>
          </a:xfrm>
          <a:custGeom>
            <a:avLst/>
            <a:gdLst/>
            <a:ahLst/>
            <a:cxnLst/>
            <a:rect l="l" t="t" r="r" b="b"/>
            <a:pathLst>
              <a:path w="950109" h="1120594">
                <a:moveTo>
                  <a:pt x="950109" y="0"/>
                </a:moveTo>
                <a:lnTo>
                  <a:pt x="0" y="0"/>
                </a:lnTo>
                <a:lnTo>
                  <a:pt x="0" y="1120594"/>
                </a:lnTo>
                <a:lnTo>
                  <a:pt x="950109" y="1120594"/>
                </a:lnTo>
                <a:lnTo>
                  <a:pt x="950109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13"/>
          <p:cNvSpPr/>
          <p:nvPr/>
        </p:nvSpPr>
        <p:spPr>
          <a:xfrm rot="-6882879" flipH="1">
            <a:off x="8174772" y="5905709"/>
            <a:ext cx="502271" cy="592398"/>
          </a:xfrm>
          <a:custGeom>
            <a:avLst/>
            <a:gdLst/>
            <a:ahLst/>
            <a:cxnLst/>
            <a:rect l="l" t="t" r="r" b="b"/>
            <a:pathLst>
              <a:path w="502271" h="592398">
                <a:moveTo>
                  <a:pt x="502271" y="0"/>
                </a:moveTo>
                <a:lnTo>
                  <a:pt x="0" y="0"/>
                </a:lnTo>
                <a:lnTo>
                  <a:pt x="0" y="592398"/>
                </a:lnTo>
                <a:lnTo>
                  <a:pt x="502271" y="592398"/>
                </a:lnTo>
                <a:lnTo>
                  <a:pt x="502271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Freeform 14"/>
          <p:cNvSpPr/>
          <p:nvPr/>
        </p:nvSpPr>
        <p:spPr>
          <a:xfrm rot="4539098" flipH="1">
            <a:off x="1425752" y="555463"/>
            <a:ext cx="502271" cy="592398"/>
          </a:xfrm>
          <a:custGeom>
            <a:avLst/>
            <a:gdLst/>
            <a:ahLst/>
            <a:cxnLst/>
            <a:rect l="l" t="t" r="r" b="b"/>
            <a:pathLst>
              <a:path w="502271" h="592398">
                <a:moveTo>
                  <a:pt x="502271" y="0"/>
                </a:moveTo>
                <a:lnTo>
                  <a:pt x="0" y="0"/>
                </a:lnTo>
                <a:lnTo>
                  <a:pt x="0" y="592398"/>
                </a:lnTo>
                <a:lnTo>
                  <a:pt x="502271" y="592398"/>
                </a:lnTo>
                <a:lnTo>
                  <a:pt x="502271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5"/>
          <p:cNvSpPr/>
          <p:nvPr/>
        </p:nvSpPr>
        <p:spPr>
          <a:xfrm>
            <a:off x="8757431" y="1510088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6" y="0"/>
                </a:lnTo>
                <a:lnTo>
                  <a:pt x="454196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16" name="Freeform 16"/>
          <p:cNvSpPr/>
          <p:nvPr/>
        </p:nvSpPr>
        <p:spPr>
          <a:xfrm rot="1243629">
            <a:off x="6746955" y="6295028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" name="Freeform 17"/>
          <p:cNvSpPr/>
          <p:nvPr/>
        </p:nvSpPr>
        <p:spPr>
          <a:xfrm rot="-4077354">
            <a:off x="7795614" y="621596"/>
            <a:ext cx="512454" cy="482988"/>
          </a:xfrm>
          <a:custGeom>
            <a:avLst/>
            <a:gdLst/>
            <a:ahLst/>
            <a:cxnLst/>
            <a:rect l="l" t="t" r="r" b="b"/>
            <a:pathLst>
              <a:path w="512454" h="482988">
                <a:moveTo>
                  <a:pt x="0" y="0"/>
                </a:moveTo>
                <a:lnTo>
                  <a:pt x="512454" y="0"/>
                </a:lnTo>
                <a:lnTo>
                  <a:pt x="512454" y="482988"/>
                </a:lnTo>
                <a:lnTo>
                  <a:pt x="0" y="4829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4" name="Freeform 26">
            <a:extLst>
              <a:ext uri="{FF2B5EF4-FFF2-40B4-BE49-F238E27FC236}">
                <a16:creationId xmlns:a16="http://schemas.microsoft.com/office/drawing/2014/main" id="{93579C1C-61F3-9DE4-E92C-7B8B4EDFB65E}"/>
              </a:ext>
            </a:extLst>
          </p:cNvPr>
          <p:cNvSpPr/>
          <p:nvPr/>
        </p:nvSpPr>
        <p:spPr>
          <a:xfrm>
            <a:off x="575904" y="6078603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7" y="0"/>
                </a:lnTo>
                <a:lnTo>
                  <a:pt x="454197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37269831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923865" y="806680"/>
            <a:ext cx="5905870" cy="919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9"/>
              </a:lnSpc>
            </a:pPr>
            <a:r>
              <a:rPr lang="en-US" sz="6399" dirty="0" err="1">
                <a:solidFill>
                  <a:srgbClr val="992B25"/>
                </a:solidFill>
                <a:latin typeface="Baguet Script" pitchFamily="2" charset="77"/>
              </a:rPr>
              <a:t>Løsning</a:t>
            </a:r>
            <a:endParaRPr lang="en-US" sz="6399" dirty="0">
              <a:solidFill>
                <a:srgbClr val="992B25"/>
              </a:solidFill>
              <a:latin typeface="Baguet Script" pitchFamily="2" charset="77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02021" y="2906121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6" y="0"/>
                </a:lnTo>
                <a:lnTo>
                  <a:pt x="454196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10"/>
          <p:cNvSpPr/>
          <p:nvPr/>
        </p:nvSpPr>
        <p:spPr>
          <a:xfrm rot="4869104" flipH="1">
            <a:off x="9149356" y="1969573"/>
            <a:ext cx="797417" cy="940504"/>
          </a:xfrm>
          <a:custGeom>
            <a:avLst/>
            <a:gdLst/>
            <a:ahLst/>
            <a:cxnLst/>
            <a:rect l="l" t="t" r="r" b="b"/>
            <a:pathLst>
              <a:path w="797417" h="940504">
                <a:moveTo>
                  <a:pt x="797416" y="0"/>
                </a:moveTo>
                <a:lnTo>
                  <a:pt x="0" y="0"/>
                </a:lnTo>
                <a:lnTo>
                  <a:pt x="0" y="940503"/>
                </a:lnTo>
                <a:lnTo>
                  <a:pt x="797416" y="940503"/>
                </a:lnTo>
                <a:lnTo>
                  <a:pt x="797416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12"/>
          <p:cNvSpPr/>
          <p:nvPr/>
        </p:nvSpPr>
        <p:spPr>
          <a:xfrm rot="-1909229" flipH="1">
            <a:off x="-217915" y="4716099"/>
            <a:ext cx="950109" cy="1120594"/>
          </a:xfrm>
          <a:custGeom>
            <a:avLst/>
            <a:gdLst/>
            <a:ahLst/>
            <a:cxnLst/>
            <a:rect l="l" t="t" r="r" b="b"/>
            <a:pathLst>
              <a:path w="950109" h="1120594">
                <a:moveTo>
                  <a:pt x="950109" y="0"/>
                </a:moveTo>
                <a:lnTo>
                  <a:pt x="0" y="0"/>
                </a:lnTo>
                <a:lnTo>
                  <a:pt x="0" y="1120594"/>
                </a:lnTo>
                <a:lnTo>
                  <a:pt x="950109" y="1120594"/>
                </a:lnTo>
                <a:lnTo>
                  <a:pt x="950109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13"/>
          <p:cNvSpPr/>
          <p:nvPr/>
        </p:nvSpPr>
        <p:spPr>
          <a:xfrm rot="-6882879" flipH="1">
            <a:off x="8174772" y="5905709"/>
            <a:ext cx="502271" cy="592398"/>
          </a:xfrm>
          <a:custGeom>
            <a:avLst/>
            <a:gdLst/>
            <a:ahLst/>
            <a:cxnLst/>
            <a:rect l="l" t="t" r="r" b="b"/>
            <a:pathLst>
              <a:path w="502271" h="592398">
                <a:moveTo>
                  <a:pt x="502271" y="0"/>
                </a:moveTo>
                <a:lnTo>
                  <a:pt x="0" y="0"/>
                </a:lnTo>
                <a:lnTo>
                  <a:pt x="0" y="592398"/>
                </a:lnTo>
                <a:lnTo>
                  <a:pt x="502271" y="592398"/>
                </a:lnTo>
                <a:lnTo>
                  <a:pt x="502271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Freeform 14"/>
          <p:cNvSpPr/>
          <p:nvPr/>
        </p:nvSpPr>
        <p:spPr>
          <a:xfrm rot="4539098" flipH="1">
            <a:off x="1425752" y="555463"/>
            <a:ext cx="502271" cy="592398"/>
          </a:xfrm>
          <a:custGeom>
            <a:avLst/>
            <a:gdLst/>
            <a:ahLst/>
            <a:cxnLst/>
            <a:rect l="l" t="t" r="r" b="b"/>
            <a:pathLst>
              <a:path w="502271" h="592398">
                <a:moveTo>
                  <a:pt x="502271" y="0"/>
                </a:moveTo>
                <a:lnTo>
                  <a:pt x="0" y="0"/>
                </a:lnTo>
                <a:lnTo>
                  <a:pt x="0" y="592398"/>
                </a:lnTo>
                <a:lnTo>
                  <a:pt x="502271" y="592398"/>
                </a:lnTo>
                <a:lnTo>
                  <a:pt x="502271" y="0"/>
                </a:lnTo>
                <a:close/>
              </a:path>
            </a:pathLst>
          </a:custGeom>
          <a:blipFill>
            <a:blip r:embed="rId4">
              <a:alphaModFix amt="50000"/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5"/>
          <p:cNvSpPr/>
          <p:nvPr/>
        </p:nvSpPr>
        <p:spPr>
          <a:xfrm>
            <a:off x="8757431" y="1510088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6" y="0"/>
                </a:lnTo>
                <a:lnTo>
                  <a:pt x="454196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16" name="Freeform 16"/>
          <p:cNvSpPr/>
          <p:nvPr/>
        </p:nvSpPr>
        <p:spPr>
          <a:xfrm rot="1243629">
            <a:off x="6746955" y="6295028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" name="Freeform 17"/>
          <p:cNvSpPr/>
          <p:nvPr/>
        </p:nvSpPr>
        <p:spPr>
          <a:xfrm rot="-4077354">
            <a:off x="7795614" y="621596"/>
            <a:ext cx="512454" cy="482988"/>
          </a:xfrm>
          <a:custGeom>
            <a:avLst/>
            <a:gdLst/>
            <a:ahLst/>
            <a:cxnLst/>
            <a:rect l="l" t="t" r="r" b="b"/>
            <a:pathLst>
              <a:path w="512454" h="482988">
                <a:moveTo>
                  <a:pt x="0" y="0"/>
                </a:moveTo>
                <a:lnTo>
                  <a:pt x="512454" y="0"/>
                </a:lnTo>
                <a:lnTo>
                  <a:pt x="512454" y="482988"/>
                </a:lnTo>
                <a:lnTo>
                  <a:pt x="0" y="48298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4" name="Freeform 26">
            <a:extLst>
              <a:ext uri="{FF2B5EF4-FFF2-40B4-BE49-F238E27FC236}">
                <a16:creationId xmlns:a16="http://schemas.microsoft.com/office/drawing/2014/main" id="{93579C1C-61F3-9DE4-E92C-7B8B4EDFB65E}"/>
              </a:ext>
            </a:extLst>
          </p:cNvPr>
          <p:cNvSpPr/>
          <p:nvPr/>
        </p:nvSpPr>
        <p:spPr>
          <a:xfrm>
            <a:off x="575904" y="6078603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7" y="0"/>
                </a:lnTo>
                <a:lnTo>
                  <a:pt x="454197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18" name="Group 5">
            <a:extLst>
              <a:ext uri="{FF2B5EF4-FFF2-40B4-BE49-F238E27FC236}">
                <a16:creationId xmlns:a16="http://schemas.microsoft.com/office/drawing/2014/main" id="{E4CD02B0-1172-B8DA-2058-586983C232DB}"/>
              </a:ext>
            </a:extLst>
          </p:cNvPr>
          <p:cNvGrpSpPr/>
          <p:nvPr/>
        </p:nvGrpSpPr>
        <p:grpSpPr>
          <a:xfrm>
            <a:off x="5018685" y="2162945"/>
            <a:ext cx="4251978" cy="4813895"/>
            <a:chOff x="0" y="0"/>
            <a:chExt cx="1994165" cy="1310207"/>
          </a:xfrm>
          <a:solidFill>
            <a:srgbClr val="F1A99D"/>
          </a:solidFill>
        </p:grpSpPr>
        <p:sp>
          <p:nvSpPr>
            <p:cNvPr id="19" name="Freeform 6">
              <a:extLst>
                <a:ext uri="{FF2B5EF4-FFF2-40B4-BE49-F238E27FC236}">
                  <a16:creationId xmlns:a16="http://schemas.microsoft.com/office/drawing/2014/main" id="{5DF67EE2-D89F-C239-FC68-6ED2AB659689}"/>
                </a:ext>
              </a:extLst>
            </p:cNvPr>
            <p:cNvSpPr/>
            <p:nvPr/>
          </p:nvSpPr>
          <p:spPr>
            <a:xfrm>
              <a:off x="0" y="0"/>
              <a:ext cx="1994165" cy="1310207"/>
            </a:xfrm>
            <a:custGeom>
              <a:avLst/>
              <a:gdLst/>
              <a:ahLst/>
              <a:cxnLst/>
              <a:rect l="l" t="t" r="r" b="b"/>
              <a:pathLst>
                <a:path w="1994165" h="1310207">
                  <a:moveTo>
                    <a:pt x="61350" y="0"/>
                  </a:moveTo>
                  <a:lnTo>
                    <a:pt x="1932815" y="0"/>
                  </a:lnTo>
                  <a:cubicBezTo>
                    <a:pt x="1966698" y="0"/>
                    <a:pt x="1994165" y="27467"/>
                    <a:pt x="1994165" y="61350"/>
                  </a:cubicBezTo>
                  <a:lnTo>
                    <a:pt x="1994165" y="1248857"/>
                  </a:lnTo>
                  <a:cubicBezTo>
                    <a:pt x="1994165" y="1265128"/>
                    <a:pt x="1987702" y="1280732"/>
                    <a:pt x="1976196" y="1292238"/>
                  </a:cubicBezTo>
                  <a:cubicBezTo>
                    <a:pt x="1964691" y="1303743"/>
                    <a:pt x="1949086" y="1310207"/>
                    <a:pt x="1932815" y="1310207"/>
                  </a:cubicBezTo>
                  <a:lnTo>
                    <a:pt x="61350" y="1310207"/>
                  </a:lnTo>
                  <a:cubicBezTo>
                    <a:pt x="45079" y="1310207"/>
                    <a:pt x="29474" y="1303743"/>
                    <a:pt x="17969" y="1292238"/>
                  </a:cubicBezTo>
                  <a:cubicBezTo>
                    <a:pt x="6464" y="1280732"/>
                    <a:pt x="0" y="1265128"/>
                    <a:pt x="0" y="1248857"/>
                  </a:cubicBezTo>
                  <a:lnTo>
                    <a:pt x="0" y="61350"/>
                  </a:lnTo>
                  <a:cubicBezTo>
                    <a:pt x="0" y="45079"/>
                    <a:pt x="6464" y="29474"/>
                    <a:pt x="17969" y="17969"/>
                  </a:cubicBezTo>
                  <a:cubicBezTo>
                    <a:pt x="29474" y="6464"/>
                    <a:pt x="45079" y="0"/>
                    <a:pt x="6135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NO"/>
            </a:p>
          </p:txBody>
        </p:sp>
        <p:sp>
          <p:nvSpPr>
            <p:cNvPr id="20" name="TextBox 7">
              <a:extLst>
                <a:ext uri="{FF2B5EF4-FFF2-40B4-BE49-F238E27FC236}">
                  <a16:creationId xmlns:a16="http://schemas.microsoft.com/office/drawing/2014/main" id="{C3C93DDA-3CDE-F96C-1039-2216EBB3AABC}"/>
                </a:ext>
              </a:extLst>
            </p:cNvPr>
            <p:cNvSpPr txBox="1"/>
            <p:nvPr/>
          </p:nvSpPr>
          <p:spPr>
            <a:xfrm>
              <a:off x="0" y="-28575"/>
              <a:ext cx="1994165" cy="1338782"/>
            </a:xfrm>
            <a:prstGeom prst="rect">
              <a:avLst/>
            </a:prstGeom>
            <a:grpFill/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23" name="Group 13">
            <a:extLst>
              <a:ext uri="{FF2B5EF4-FFF2-40B4-BE49-F238E27FC236}">
                <a16:creationId xmlns:a16="http://schemas.microsoft.com/office/drawing/2014/main" id="{67DF8537-AFFB-F460-4B2C-571E912D2A9A}"/>
              </a:ext>
            </a:extLst>
          </p:cNvPr>
          <p:cNvGrpSpPr/>
          <p:nvPr/>
        </p:nvGrpSpPr>
        <p:grpSpPr>
          <a:xfrm>
            <a:off x="700624" y="2131821"/>
            <a:ext cx="4193341" cy="4845019"/>
            <a:chOff x="0" y="0"/>
            <a:chExt cx="1994165" cy="1310207"/>
          </a:xfrm>
          <a:solidFill>
            <a:srgbClr val="F1A99D"/>
          </a:solidFill>
        </p:grpSpPr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CD0A55CD-F288-28EE-0EF4-679C1B475555}"/>
                </a:ext>
              </a:extLst>
            </p:cNvPr>
            <p:cNvSpPr/>
            <p:nvPr/>
          </p:nvSpPr>
          <p:spPr>
            <a:xfrm>
              <a:off x="0" y="0"/>
              <a:ext cx="1994165" cy="1310207"/>
            </a:xfrm>
            <a:custGeom>
              <a:avLst/>
              <a:gdLst/>
              <a:ahLst/>
              <a:cxnLst/>
              <a:rect l="l" t="t" r="r" b="b"/>
              <a:pathLst>
                <a:path w="1994165" h="1310207">
                  <a:moveTo>
                    <a:pt x="61350" y="0"/>
                  </a:moveTo>
                  <a:lnTo>
                    <a:pt x="1932815" y="0"/>
                  </a:lnTo>
                  <a:cubicBezTo>
                    <a:pt x="1966698" y="0"/>
                    <a:pt x="1994165" y="27467"/>
                    <a:pt x="1994165" y="61350"/>
                  </a:cubicBezTo>
                  <a:lnTo>
                    <a:pt x="1994165" y="1248857"/>
                  </a:lnTo>
                  <a:cubicBezTo>
                    <a:pt x="1994165" y="1265128"/>
                    <a:pt x="1987702" y="1280732"/>
                    <a:pt x="1976196" y="1292238"/>
                  </a:cubicBezTo>
                  <a:cubicBezTo>
                    <a:pt x="1964691" y="1303743"/>
                    <a:pt x="1949086" y="1310207"/>
                    <a:pt x="1932815" y="1310207"/>
                  </a:cubicBezTo>
                  <a:lnTo>
                    <a:pt x="61350" y="1310207"/>
                  </a:lnTo>
                  <a:cubicBezTo>
                    <a:pt x="45079" y="1310207"/>
                    <a:pt x="29474" y="1303743"/>
                    <a:pt x="17969" y="1292238"/>
                  </a:cubicBezTo>
                  <a:cubicBezTo>
                    <a:pt x="6464" y="1280732"/>
                    <a:pt x="0" y="1265128"/>
                    <a:pt x="0" y="1248857"/>
                  </a:cubicBezTo>
                  <a:lnTo>
                    <a:pt x="0" y="61350"/>
                  </a:lnTo>
                  <a:cubicBezTo>
                    <a:pt x="0" y="45079"/>
                    <a:pt x="6464" y="29474"/>
                    <a:pt x="17969" y="17969"/>
                  </a:cubicBezTo>
                  <a:cubicBezTo>
                    <a:pt x="29474" y="6464"/>
                    <a:pt x="45079" y="0"/>
                    <a:pt x="6135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NO"/>
            </a:p>
          </p:txBody>
        </p:sp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id="{262C0EFC-9720-B63D-484D-6F538ADE3A60}"/>
                </a:ext>
              </a:extLst>
            </p:cNvPr>
            <p:cNvSpPr txBox="1"/>
            <p:nvPr/>
          </p:nvSpPr>
          <p:spPr>
            <a:xfrm>
              <a:off x="0" y="-28575"/>
              <a:ext cx="1994165" cy="1338782"/>
            </a:xfrm>
            <a:prstGeom prst="rect">
              <a:avLst/>
            </a:prstGeom>
            <a:grpFill/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7" name="TextBox 17">
            <a:extLst>
              <a:ext uri="{FF2B5EF4-FFF2-40B4-BE49-F238E27FC236}">
                <a16:creationId xmlns:a16="http://schemas.microsoft.com/office/drawing/2014/main" id="{903B1C6C-1C63-31AB-D688-ED8F9BAA17F7}"/>
              </a:ext>
            </a:extLst>
          </p:cNvPr>
          <p:cNvSpPr txBox="1"/>
          <p:nvPr/>
        </p:nvSpPr>
        <p:spPr>
          <a:xfrm>
            <a:off x="666599" y="2651063"/>
            <a:ext cx="4397794" cy="47418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nb-NO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class</a:t>
            </a: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Person:</a:t>
            </a:r>
            <a:endParaRPr lang="en-NO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</a:t>
            </a:r>
            <a:r>
              <a:rPr lang="nb-NO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def</a:t>
            </a: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__</a:t>
            </a:r>
            <a:r>
              <a:rPr lang="nb-NO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init</a:t>
            </a: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__(</a:t>
            </a:r>
            <a:r>
              <a:rPr lang="nb-NO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, navn, alder, høyde, vekt):</a:t>
            </a:r>
            <a:endParaRPr lang="en-NO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   </a:t>
            </a:r>
            <a:r>
              <a:rPr lang="nb-NO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._navn = navn</a:t>
            </a:r>
            <a:endParaRPr lang="en-NO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   </a:t>
            </a:r>
            <a:r>
              <a:rPr lang="nb-NO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._alder= alder</a:t>
            </a:r>
            <a:endParaRPr lang="en-NO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   </a:t>
            </a:r>
            <a:r>
              <a:rPr lang="nb-NO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._høyde = høyde</a:t>
            </a:r>
            <a:endParaRPr lang="en-NO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   </a:t>
            </a:r>
            <a:r>
              <a:rPr lang="nb-NO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._vekt = vekt</a:t>
            </a:r>
            <a:endParaRPr lang="en-NO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</a:t>
            </a:r>
            <a:endParaRPr lang="en-NO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</a:t>
            </a:r>
            <a:r>
              <a:rPr lang="nb-NO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def</a:t>
            </a: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</a:t>
            </a:r>
            <a:r>
              <a:rPr lang="nb-NO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endre_navn</a:t>
            </a: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(</a:t>
            </a:r>
            <a:r>
              <a:rPr lang="nb-NO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, </a:t>
            </a:r>
            <a:r>
              <a:rPr lang="nb-NO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nytt_navn</a:t>
            </a: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):</a:t>
            </a:r>
            <a:endParaRPr lang="en-NO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   </a:t>
            </a:r>
            <a:r>
              <a:rPr lang="nb-NO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._navn = </a:t>
            </a:r>
            <a:r>
              <a:rPr lang="nb-NO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nytt_navn</a:t>
            </a:r>
            <a:endParaRPr lang="nb-NO" dirty="0">
              <a:effectLst/>
              <a:latin typeface="AkayaTelivigala" pitchFamily="2" charset="77"/>
              <a:ea typeface="Consolas" panose="020B0609020204030204" pitchFamily="49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 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</a:t>
            </a:r>
            <a:r>
              <a:rPr lang="nb-NO" sz="1800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def</a:t>
            </a: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</a:t>
            </a:r>
            <a:r>
              <a:rPr lang="nb-NO" sz="1800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skriv_ut_hilsen</a:t>
            </a: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(</a:t>
            </a:r>
            <a:r>
              <a:rPr lang="nb-NO" sz="1800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):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   </a:t>
            </a:r>
            <a:r>
              <a:rPr lang="nb-NO" sz="1800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print</a:t>
            </a: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(“Hei, jeg heter”, </a:t>
            </a:r>
            <a:r>
              <a:rPr lang="nb-NO" sz="1800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self.navn</a:t>
            </a: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, </a:t>
            </a: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	“og jeg er”, </a:t>
            </a:r>
            <a:r>
              <a:rPr lang="nb-NO" sz="1800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._alder, “år gammel”)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endParaRPr lang="en-NO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ts val="2239"/>
              </a:lnSpc>
            </a:pPr>
            <a:endParaRPr lang="en-US" sz="1600" dirty="0">
              <a:solidFill>
                <a:srgbClr val="000000"/>
              </a:solidFill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8" name="Freeform 8"/>
          <p:cNvSpPr/>
          <p:nvPr/>
        </p:nvSpPr>
        <p:spPr>
          <a:xfrm flipH="1" flipV="1">
            <a:off x="3499889" y="3639621"/>
            <a:ext cx="1376911" cy="1211682"/>
          </a:xfrm>
          <a:custGeom>
            <a:avLst/>
            <a:gdLst/>
            <a:ahLst/>
            <a:cxnLst/>
            <a:rect l="l" t="t" r="r" b="b"/>
            <a:pathLst>
              <a:path w="1376911" h="1211682">
                <a:moveTo>
                  <a:pt x="1376911" y="1211682"/>
                </a:moveTo>
                <a:lnTo>
                  <a:pt x="0" y="1211682"/>
                </a:lnTo>
                <a:lnTo>
                  <a:pt x="0" y="0"/>
                </a:lnTo>
                <a:lnTo>
                  <a:pt x="1376911" y="0"/>
                </a:lnTo>
                <a:lnTo>
                  <a:pt x="1376911" y="1211682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71A91F9-3903-CD1C-5605-1C7C11F0AAB5}"/>
              </a:ext>
            </a:extLst>
          </p:cNvPr>
          <p:cNvSpPr txBox="1"/>
          <p:nvPr/>
        </p:nvSpPr>
        <p:spPr>
          <a:xfrm>
            <a:off x="5064393" y="2584194"/>
            <a:ext cx="3957687" cy="33452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 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</a:t>
            </a:r>
            <a:r>
              <a:rPr lang="nb-NO" sz="1800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def</a:t>
            </a: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</a:t>
            </a:r>
            <a:r>
              <a:rPr lang="nb-NO" sz="1800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feire_bursdag</a:t>
            </a: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(</a:t>
            </a:r>
            <a:r>
              <a:rPr lang="nb-NO" sz="1800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): 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   </a:t>
            </a:r>
            <a:r>
              <a:rPr lang="nb-NO" sz="1800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._alder += 1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 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   </a:t>
            </a:r>
            <a:r>
              <a:rPr lang="nb-NO" sz="1800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print</a:t>
            </a: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(“Hipp hurra!”, 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         </a:t>
            </a:r>
            <a:r>
              <a:rPr lang="nb-NO" sz="1800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._navn, “blir”, 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         </a:t>
            </a:r>
            <a:r>
              <a:rPr lang="nb-NO" sz="1800" dirty="0" err="1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self</a:t>
            </a: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._alder, “år!”)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 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   </a:t>
            </a:r>
            <a:r>
              <a:rPr lang="en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if self.alder &lt; 18: 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en-NO" sz="1800" dirty="0">
                <a:effectLst/>
                <a:latin typeface="AkayaTelivigala" pitchFamily="2" charset="77"/>
                <a:ea typeface="Consolas" panose="020B0609020204030204" pitchFamily="49" charset="0"/>
                <a:cs typeface="AkayaTelivigala" pitchFamily="2" charset="77"/>
              </a:rPr>
              <a:t>             self._høyde += 2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</p:txBody>
      </p:sp>
      <p:sp>
        <p:nvSpPr>
          <p:cNvPr id="5" name="Freeform 5"/>
          <p:cNvSpPr/>
          <p:nvPr/>
        </p:nvSpPr>
        <p:spPr>
          <a:xfrm>
            <a:off x="7966642" y="1684661"/>
            <a:ext cx="1700557" cy="1496490"/>
          </a:xfrm>
          <a:custGeom>
            <a:avLst/>
            <a:gdLst/>
            <a:ahLst/>
            <a:cxnLst/>
            <a:rect l="l" t="t" r="r" b="b"/>
            <a:pathLst>
              <a:path w="1700557" h="1496490">
                <a:moveTo>
                  <a:pt x="0" y="0"/>
                </a:moveTo>
                <a:lnTo>
                  <a:pt x="1700557" y="0"/>
                </a:lnTo>
                <a:lnTo>
                  <a:pt x="1700557" y="1496490"/>
                </a:lnTo>
                <a:lnTo>
                  <a:pt x="0" y="149649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31" name="Freeform 25">
            <a:extLst>
              <a:ext uri="{FF2B5EF4-FFF2-40B4-BE49-F238E27FC236}">
                <a16:creationId xmlns:a16="http://schemas.microsoft.com/office/drawing/2014/main" id="{3BE146A7-30DD-BF9A-ACF7-39296D1F4DCA}"/>
              </a:ext>
            </a:extLst>
          </p:cNvPr>
          <p:cNvSpPr/>
          <p:nvPr/>
        </p:nvSpPr>
        <p:spPr>
          <a:xfrm rot="-3579818">
            <a:off x="8161327" y="5276593"/>
            <a:ext cx="2367941" cy="2353141"/>
          </a:xfrm>
          <a:custGeom>
            <a:avLst/>
            <a:gdLst/>
            <a:ahLst/>
            <a:cxnLst/>
            <a:rect l="l" t="t" r="r" b="b"/>
            <a:pathLst>
              <a:path w="2367941" h="2353141">
                <a:moveTo>
                  <a:pt x="0" y="0"/>
                </a:moveTo>
                <a:lnTo>
                  <a:pt x="2367941" y="0"/>
                </a:lnTo>
                <a:lnTo>
                  <a:pt x="2367941" y="2353142"/>
                </a:lnTo>
                <a:lnTo>
                  <a:pt x="0" y="2353142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2" name="Freeform 24">
            <a:extLst>
              <a:ext uri="{FF2B5EF4-FFF2-40B4-BE49-F238E27FC236}">
                <a16:creationId xmlns:a16="http://schemas.microsoft.com/office/drawing/2014/main" id="{C433B25F-5446-7FF7-7C02-7C6D2DF2D639}"/>
              </a:ext>
            </a:extLst>
          </p:cNvPr>
          <p:cNvSpPr/>
          <p:nvPr/>
        </p:nvSpPr>
        <p:spPr>
          <a:xfrm rot="608336">
            <a:off x="-81554" y="997350"/>
            <a:ext cx="1368686" cy="2085617"/>
          </a:xfrm>
          <a:custGeom>
            <a:avLst/>
            <a:gdLst/>
            <a:ahLst/>
            <a:cxnLst/>
            <a:rect l="l" t="t" r="r" b="b"/>
            <a:pathLst>
              <a:path w="1368686" h="2085617">
                <a:moveTo>
                  <a:pt x="0" y="0"/>
                </a:moveTo>
                <a:lnTo>
                  <a:pt x="1368686" y="0"/>
                </a:lnTo>
                <a:lnTo>
                  <a:pt x="1368686" y="2085616"/>
                </a:lnTo>
                <a:lnTo>
                  <a:pt x="0" y="208561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3" name="Freeform 11">
            <a:extLst>
              <a:ext uri="{FF2B5EF4-FFF2-40B4-BE49-F238E27FC236}">
                <a16:creationId xmlns:a16="http://schemas.microsoft.com/office/drawing/2014/main" id="{54433F54-0F98-E566-0377-BA1803684777}"/>
              </a:ext>
            </a:extLst>
          </p:cNvPr>
          <p:cNvSpPr/>
          <p:nvPr/>
        </p:nvSpPr>
        <p:spPr>
          <a:xfrm rot="-7979224">
            <a:off x="2335146" y="390352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11"/>
          <p:cNvSpPr/>
          <p:nvPr/>
        </p:nvSpPr>
        <p:spPr>
          <a:xfrm rot="-7979224">
            <a:off x="5506241" y="6171876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8499684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057401" y="1411513"/>
            <a:ext cx="5638800" cy="154779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759"/>
              </a:lnSpc>
            </a:pPr>
            <a:r>
              <a:rPr lang="en-US" sz="6399" dirty="0" err="1">
                <a:solidFill>
                  <a:srgbClr val="992B25"/>
                </a:solidFill>
                <a:latin typeface="Baguet Script" pitchFamily="2" charset="77"/>
              </a:rPr>
              <a:t>Laste</a:t>
            </a:r>
            <a:r>
              <a:rPr lang="en-US" sz="6399" dirty="0">
                <a:solidFill>
                  <a:srgbClr val="992B25"/>
                </a:solidFill>
                <a:latin typeface="Baguet Script" pitchFamily="2" charset="77"/>
              </a:rPr>
              <a:t> in </a:t>
            </a:r>
          </a:p>
          <a:p>
            <a:pPr algn="ctr">
              <a:lnSpc>
                <a:spcPts val="5759"/>
              </a:lnSpc>
            </a:pPr>
            <a:r>
              <a:rPr lang="en-US" sz="6399" dirty="0" err="1">
                <a:solidFill>
                  <a:srgbClr val="992B25"/>
                </a:solidFill>
                <a:latin typeface="Baguet Script" pitchFamily="2" charset="77"/>
              </a:rPr>
              <a:t>klasser</a:t>
            </a:r>
            <a:endParaRPr lang="en-US" sz="6399" dirty="0">
              <a:solidFill>
                <a:srgbClr val="992B25"/>
              </a:solidFill>
              <a:latin typeface="Baguet Script" pitchFamily="2" charset="77"/>
            </a:endParaRPr>
          </a:p>
        </p:txBody>
      </p:sp>
      <p:sp>
        <p:nvSpPr>
          <p:cNvPr id="3" name="Freeform 3"/>
          <p:cNvSpPr/>
          <p:nvPr/>
        </p:nvSpPr>
        <p:spPr>
          <a:xfrm rot="315178" flipH="1">
            <a:off x="6435071" y="223987"/>
            <a:ext cx="860636" cy="1015067"/>
          </a:xfrm>
          <a:custGeom>
            <a:avLst/>
            <a:gdLst/>
            <a:ahLst/>
            <a:cxnLst/>
            <a:rect l="l" t="t" r="r" b="b"/>
            <a:pathLst>
              <a:path w="860636" h="1015067">
                <a:moveTo>
                  <a:pt x="860636" y="0"/>
                </a:moveTo>
                <a:lnTo>
                  <a:pt x="0" y="0"/>
                </a:lnTo>
                <a:lnTo>
                  <a:pt x="0" y="1015066"/>
                </a:lnTo>
                <a:lnTo>
                  <a:pt x="860636" y="1015066"/>
                </a:lnTo>
                <a:lnTo>
                  <a:pt x="860636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 flipH="1">
            <a:off x="745224" y="2207803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6" y="0"/>
                </a:moveTo>
                <a:lnTo>
                  <a:pt x="0" y="0"/>
                </a:lnTo>
                <a:lnTo>
                  <a:pt x="0" y="456688"/>
                </a:lnTo>
                <a:lnTo>
                  <a:pt x="454196" y="456688"/>
                </a:lnTo>
                <a:lnTo>
                  <a:pt x="454196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5" name="Group 5"/>
          <p:cNvGrpSpPr/>
          <p:nvPr/>
        </p:nvGrpSpPr>
        <p:grpSpPr>
          <a:xfrm>
            <a:off x="1527846" y="3725526"/>
            <a:ext cx="6700744" cy="2529419"/>
            <a:chOff x="0" y="0"/>
            <a:chExt cx="1994165" cy="131020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994165" cy="1310207"/>
            </a:xfrm>
            <a:custGeom>
              <a:avLst/>
              <a:gdLst/>
              <a:ahLst/>
              <a:cxnLst/>
              <a:rect l="l" t="t" r="r" b="b"/>
              <a:pathLst>
                <a:path w="1994165" h="1310207">
                  <a:moveTo>
                    <a:pt x="61350" y="0"/>
                  </a:moveTo>
                  <a:lnTo>
                    <a:pt x="1932815" y="0"/>
                  </a:lnTo>
                  <a:cubicBezTo>
                    <a:pt x="1966698" y="0"/>
                    <a:pt x="1994165" y="27467"/>
                    <a:pt x="1994165" y="61350"/>
                  </a:cubicBezTo>
                  <a:lnTo>
                    <a:pt x="1994165" y="1248857"/>
                  </a:lnTo>
                  <a:cubicBezTo>
                    <a:pt x="1994165" y="1265128"/>
                    <a:pt x="1987702" y="1280732"/>
                    <a:pt x="1976196" y="1292238"/>
                  </a:cubicBezTo>
                  <a:cubicBezTo>
                    <a:pt x="1964691" y="1303743"/>
                    <a:pt x="1949086" y="1310207"/>
                    <a:pt x="1932815" y="1310207"/>
                  </a:cubicBezTo>
                  <a:lnTo>
                    <a:pt x="61350" y="1310207"/>
                  </a:lnTo>
                  <a:cubicBezTo>
                    <a:pt x="45079" y="1310207"/>
                    <a:pt x="29474" y="1303743"/>
                    <a:pt x="17969" y="1292238"/>
                  </a:cubicBezTo>
                  <a:cubicBezTo>
                    <a:pt x="6464" y="1280732"/>
                    <a:pt x="0" y="1265128"/>
                    <a:pt x="0" y="1248857"/>
                  </a:cubicBezTo>
                  <a:lnTo>
                    <a:pt x="0" y="61350"/>
                  </a:lnTo>
                  <a:cubicBezTo>
                    <a:pt x="0" y="45079"/>
                    <a:pt x="6464" y="29474"/>
                    <a:pt x="17969" y="17969"/>
                  </a:cubicBezTo>
                  <a:cubicBezTo>
                    <a:pt x="29474" y="6464"/>
                    <a:pt x="45079" y="0"/>
                    <a:pt x="61350" y="0"/>
                  </a:cubicBezTo>
                  <a:close/>
                </a:path>
              </a:pathLst>
            </a:custGeom>
            <a:solidFill>
              <a:srgbClr val="FED8C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28575"/>
              <a:ext cx="1994165" cy="1338782"/>
            </a:xfrm>
            <a:prstGeom prst="rect">
              <a:avLst/>
            </a:prstGeom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325608" y="3242703"/>
            <a:ext cx="3102383" cy="564070"/>
          </a:xfrm>
          <a:custGeom>
            <a:avLst/>
            <a:gdLst/>
            <a:ahLst/>
            <a:cxnLst/>
            <a:rect l="l" t="t" r="r" b="b"/>
            <a:pathLst>
              <a:path w="3102383" h="564070">
                <a:moveTo>
                  <a:pt x="0" y="0"/>
                </a:moveTo>
                <a:lnTo>
                  <a:pt x="3102384" y="0"/>
                </a:lnTo>
                <a:lnTo>
                  <a:pt x="3102384" y="564070"/>
                </a:lnTo>
                <a:lnTo>
                  <a:pt x="0" y="56407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TextBox 9"/>
          <p:cNvSpPr txBox="1"/>
          <p:nvPr/>
        </p:nvSpPr>
        <p:spPr>
          <a:xfrm>
            <a:off x="1807179" y="3312647"/>
            <a:ext cx="6270021" cy="43202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2239"/>
              </a:lnSpc>
            </a:pPr>
            <a:endParaRPr lang="nb-NO" sz="1600" b="1" dirty="0">
              <a:solidFill>
                <a:srgbClr val="444444"/>
              </a:solidFill>
              <a:effectLst/>
              <a:latin typeface="AkayaTelivigala" pitchFamily="2" charset="77"/>
              <a:ea typeface="Consolas" panose="020B0609020204030204" pitchFamily="49" charset="0"/>
              <a:cs typeface="AkayaTelivigala" pitchFamily="2" charset="77"/>
            </a:endParaRPr>
          </a:p>
          <a:p>
            <a:pPr>
              <a:lnSpc>
                <a:spcPts val="2239"/>
              </a:lnSpc>
            </a:pPr>
            <a:endParaRPr lang="nb-NO" sz="1600" b="1" dirty="0">
              <a:solidFill>
                <a:srgbClr val="444444"/>
              </a:solidFill>
              <a:latin typeface="AkayaTelivigala" pitchFamily="2" charset="77"/>
              <a:ea typeface="Consolas" panose="020B0609020204030204" pitchFamily="49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I vår hovedfil (ikke Kort-klassen, men </a:t>
            </a:r>
            <a:r>
              <a:rPr lang="nb-NO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feks</a:t>
            </a: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 </a:t>
            </a:r>
            <a:r>
              <a:rPr lang="nb-NO" sz="1800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test.py</a:t>
            </a: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) må vi </a:t>
            </a:r>
            <a:r>
              <a:rPr lang="nb-NO" sz="1800" b="1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laste inn</a:t>
            </a: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klassen, slik: 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57200">
              <a:lnSpc>
                <a:spcPct val="115000"/>
              </a:lnSpc>
            </a:pPr>
            <a:r>
              <a:rPr lang="nb-NO" sz="1800" b="1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from</a:t>
            </a:r>
            <a:r>
              <a:rPr lang="nb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 &lt;filnavn/modul&gt; </a:t>
            </a:r>
            <a:r>
              <a:rPr lang="nb-NO" sz="1800" b="1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import</a:t>
            </a:r>
            <a:r>
              <a:rPr lang="nb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 &lt;Klasse&gt;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 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Har vi filen </a:t>
            </a:r>
            <a:r>
              <a:rPr lang="nb-NO" i="1" dirty="0" err="1">
                <a:latin typeface="Arial" panose="020B0604020202020204" pitchFamily="34" charset="0"/>
                <a:ea typeface="Arial" panose="020B0604020202020204" pitchFamily="34" charset="0"/>
              </a:rPr>
              <a:t>kort</a:t>
            </a:r>
            <a:r>
              <a:rPr lang="nb-NO" sz="1800" i="1" dirty="0" err="1">
                <a:effectLst/>
                <a:latin typeface="Arial" panose="020B0604020202020204" pitchFamily="34" charset="0"/>
                <a:ea typeface="Arial" panose="020B0604020202020204" pitchFamily="34" charset="0"/>
              </a:rPr>
              <a:t>.py</a:t>
            </a:r>
            <a:r>
              <a:rPr lang="nb-NO" sz="1800" dirty="0">
                <a:effectLst/>
                <a:latin typeface="Arial" panose="020B0604020202020204" pitchFamily="34" charset="0"/>
                <a:ea typeface="Arial" panose="020B0604020202020204" pitchFamily="34" charset="0"/>
              </a:rPr>
              <a:t> og definerer i den klassen Kort, kan vi skrive dette i hovedprogrammet vårt: 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 indent="457200">
              <a:lnSpc>
                <a:spcPct val="115000"/>
              </a:lnSpc>
            </a:pPr>
            <a:r>
              <a:rPr lang="nb-NO" sz="1800" b="1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from</a:t>
            </a:r>
            <a:r>
              <a:rPr lang="nb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 kort </a:t>
            </a:r>
            <a:r>
              <a:rPr lang="nb-NO" sz="1800" b="1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import</a:t>
            </a:r>
            <a:r>
              <a:rPr lang="nb-NO" sz="1800" dirty="0">
                <a:solidFill>
                  <a:srgbClr val="444444"/>
                </a:solidFill>
                <a:effectLst/>
                <a:latin typeface="Consolas" panose="020B0609020204030204" pitchFamily="49" charset="0"/>
                <a:ea typeface="Consolas" panose="020B0609020204030204" pitchFamily="49" charset="0"/>
              </a:rPr>
              <a:t> Kort</a:t>
            </a: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ct val="150000"/>
              </a:lnSpc>
            </a:pPr>
            <a:endParaRPr lang="en-NO" sz="1800" dirty="0">
              <a:effectLst/>
              <a:latin typeface="Arial" panose="020B0604020202020204" pitchFamily="34" charset="0"/>
              <a:ea typeface="Arial" panose="020B0604020202020204" pitchFamily="34" charset="0"/>
            </a:endParaRPr>
          </a:p>
          <a:p>
            <a:pPr>
              <a:lnSpc>
                <a:spcPts val="2239"/>
              </a:lnSpc>
            </a:pPr>
            <a:endParaRPr lang="nb-NO" sz="1600" dirty="0"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 algn="ctr">
              <a:lnSpc>
                <a:spcPts val="2239"/>
              </a:lnSpc>
            </a:pPr>
            <a:endParaRPr lang="en-US" sz="1599" dirty="0">
              <a:solidFill>
                <a:srgbClr val="000000"/>
              </a:solidFill>
              <a:latin typeface="Tenor Sans"/>
            </a:endParaRPr>
          </a:p>
          <a:p>
            <a:pPr algn="ctr">
              <a:lnSpc>
                <a:spcPts val="2239"/>
              </a:lnSpc>
            </a:pPr>
            <a:endParaRPr lang="en-US" sz="1599" dirty="0">
              <a:solidFill>
                <a:srgbClr val="000000"/>
              </a:solidFill>
              <a:latin typeface="Tenor Sans"/>
            </a:endParaRPr>
          </a:p>
          <a:p>
            <a:pPr algn="ctr">
              <a:lnSpc>
                <a:spcPts val="2239"/>
              </a:lnSpc>
            </a:pPr>
            <a:endParaRPr lang="en-US" sz="1599" dirty="0">
              <a:solidFill>
                <a:srgbClr val="000000"/>
              </a:solidFill>
              <a:latin typeface="Tenor Sans"/>
            </a:endParaRPr>
          </a:p>
        </p:txBody>
      </p:sp>
      <p:sp>
        <p:nvSpPr>
          <p:cNvPr id="10" name="Freeform 10"/>
          <p:cNvSpPr/>
          <p:nvPr/>
        </p:nvSpPr>
        <p:spPr>
          <a:xfrm rot="-2586616">
            <a:off x="7266850" y="6187643"/>
            <a:ext cx="2574659" cy="3520902"/>
          </a:xfrm>
          <a:custGeom>
            <a:avLst/>
            <a:gdLst/>
            <a:ahLst/>
            <a:cxnLst/>
            <a:rect l="l" t="t" r="r" b="b"/>
            <a:pathLst>
              <a:path w="2574659" h="3520902">
                <a:moveTo>
                  <a:pt x="0" y="0"/>
                </a:moveTo>
                <a:lnTo>
                  <a:pt x="2574659" y="0"/>
                </a:lnTo>
                <a:lnTo>
                  <a:pt x="2574659" y="3520902"/>
                </a:lnTo>
                <a:lnTo>
                  <a:pt x="0" y="35209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TextBox 11"/>
          <p:cNvSpPr txBox="1"/>
          <p:nvPr/>
        </p:nvSpPr>
        <p:spPr>
          <a:xfrm>
            <a:off x="3588418" y="3219702"/>
            <a:ext cx="2576764" cy="4828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n-US" sz="2799" dirty="0" err="1">
                <a:solidFill>
                  <a:srgbClr val="FFFFFF"/>
                </a:solidFill>
                <a:latin typeface="Baguet Script" pitchFamily="2" charset="77"/>
              </a:rPr>
              <a:t>Hvordan</a:t>
            </a:r>
            <a:r>
              <a:rPr lang="en-US" sz="2799" dirty="0">
                <a:solidFill>
                  <a:srgbClr val="FFFFFF"/>
                </a:solidFill>
                <a:latin typeface="Baguet Script" pitchFamily="2" charset="77"/>
              </a:rPr>
              <a:t>?</a:t>
            </a:r>
          </a:p>
        </p:txBody>
      </p:sp>
      <p:sp>
        <p:nvSpPr>
          <p:cNvPr id="19" name="Freeform 19"/>
          <p:cNvSpPr/>
          <p:nvPr/>
        </p:nvSpPr>
        <p:spPr>
          <a:xfrm rot="-4166393" flipH="1">
            <a:off x="2946623" y="6657296"/>
            <a:ext cx="860636" cy="1015067"/>
          </a:xfrm>
          <a:custGeom>
            <a:avLst/>
            <a:gdLst/>
            <a:ahLst/>
            <a:cxnLst/>
            <a:rect l="l" t="t" r="r" b="b"/>
            <a:pathLst>
              <a:path w="860636" h="1015067">
                <a:moveTo>
                  <a:pt x="860636" y="0"/>
                </a:moveTo>
                <a:lnTo>
                  <a:pt x="0" y="0"/>
                </a:lnTo>
                <a:lnTo>
                  <a:pt x="0" y="1015067"/>
                </a:lnTo>
                <a:lnTo>
                  <a:pt x="860636" y="1015067"/>
                </a:lnTo>
                <a:lnTo>
                  <a:pt x="860636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0" name="Freeform 20"/>
          <p:cNvSpPr/>
          <p:nvPr/>
        </p:nvSpPr>
        <p:spPr>
          <a:xfrm rot="2959949">
            <a:off x="-1589907" y="-571479"/>
            <a:ext cx="2574659" cy="3520902"/>
          </a:xfrm>
          <a:custGeom>
            <a:avLst/>
            <a:gdLst/>
            <a:ahLst/>
            <a:cxnLst/>
            <a:rect l="l" t="t" r="r" b="b"/>
            <a:pathLst>
              <a:path w="2574659" h="3520902">
                <a:moveTo>
                  <a:pt x="0" y="0"/>
                </a:moveTo>
                <a:lnTo>
                  <a:pt x="2574660" y="0"/>
                </a:lnTo>
                <a:lnTo>
                  <a:pt x="2574660" y="3520902"/>
                </a:lnTo>
                <a:lnTo>
                  <a:pt x="0" y="3520902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1" name="Freeform 21"/>
          <p:cNvSpPr/>
          <p:nvPr/>
        </p:nvSpPr>
        <p:spPr>
          <a:xfrm rot="-9630963" flipH="1">
            <a:off x="1877966" y="1475551"/>
            <a:ext cx="421186" cy="496763"/>
          </a:xfrm>
          <a:custGeom>
            <a:avLst/>
            <a:gdLst/>
            <a:ahLst/>
            <a:cxnLst/>
            <a:rect l="l" t="t" r="r" b="b"/>
            <a:pathLst>
              <a:path w="421186" h="496763">
                <a:moveTo>
                  <a:pt x="421187" y="0"/>
                </a:moveTo>
                <a:lnTo>
                  <a:pt x="0" y="0"/>
                </a:lnTo>
                <a:lnTo>
                  <a:pt x="0" y="496763"/>
                </a:lnTo>
                <a:lnTo>
                  <a:pt x="421187" y="496763"/>
                </a:lnTo>
                <a:lnTo>
                  <a:pt x="421187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2" name="Freeform 22"/>
          <p:cNvSpPr/>
          <p:nvPr/>
        </p:nvSpPr>
        <p:spPr>
          <a:xfrm rot="7550762" flipH="1">
            <a:off x="8427800" y="4524073"/>
            <a:ext cx="421186" cy="496763"/>
          </a:xfrm>
          <a:custGeom>
            <a:avLst/>
            <a:gdLst/>
            <a:ahLst/>
            <a:cxnLst/>
            <a:rect l="l" t="t" r="r" b="b"/>
            <a:pathLst>
              <a:path w="421186" h="496763">
                <a:moveTo>
                  <a:pt x="421186" y="0"/>
                </a:moveTo>
                <a:lnTo>
                  <a:pt x="0" y="0"/>
                </a:lnTo>
                <a:lnTo>
                  <a:pt x="0" y="496763"/>
                </a:lnTo>
                <a:lnTo>
                  <a:pt x="421186" y="496763"/>
                </a:lnTo>
                <a:lnTo>
                  <a:pt x="421186" y="0"/>
                </a:lnTo>
                <a:close/>
              </a:path>
            </a:pathLst>
          </a:custGeom>
          <a:blipFill>
            <a:blip r:embed="rId2">
              <a:alphaModFix amt="50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3" name="Freeform 23"/>
          <p:cNvSpPr/>
          <p:nvPr/>
        </p:nvSpPr>
        <p:spPr>
          <a:xfrm rot="-3285002">
            <a:off x="8792671" y="663232"/>
            <a:ext cx="1356970" cy="2926080"/>
          </a:xfrm>
          <a:custGeom>
            <a:avLst/>
            <a:gdLst/>
            <a:ahLst/>
            <a:cxnLst/>
            <a:rect l="l" t="t" r="r" b="b"/>
            <a:pathLst>
              <a:path w="1356970" h="2926080">
                <a:moveTo>
                  <a:pt x="0" y="0"/>
                </a:moveTo>
                <a:lnTo>
                  <a:pt x="1356970" y="0"/>
                </a:lnTo>
                <a:lnTo>
                  <a:pt x="1356970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4" name="Freeform 24"/>
          <p:cNvSpPr/>
          <p:nvPr/>
        </p:nvSpPr>
        <p:spPr>
          <a:xfrm rot="608336">
            <a:off x="198409" y="3282957"/>
            <a:ext cx="1368686" cy="2085617"/>
          </a:xfrm>
          <a:custGeom>
            <a:avLst/>
            <a:gdLst/>
            <a:ahLst/>
            <a:cxnLst/>
            <a:rect l="l" t="t" r="r" b="b"/>
            <a:pathLst>
              <a:path w="1368686" h="2085617">
                <a:moveTo>
                  <a:pt x="0" y="0"/>
                </a:moveTo>
                <a:lnTo>
                  <a:pt x="1368686" y="0"/>
                </a:lnTo>
                <a:lnTo>
                  <a:pt x="1368686" y="2085616"/>
                </a:lnTo>
                <a:lnTo>
                  <a:pt x="0" y="2085616"/>
                </a:lnTo>
                <a:lnTo>
                  <a:pt x="0" y="0"/>
                </a:lnTo>
                <a:close/>
              </a:path>
            </a:pathLst>
          </a:custGeom>
          <a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5" name="Freeform 25"/>
          <p:cNvSpPr/>
          <p:nvPr/>
        </p:nvSpPr>
        <p:spPr>
          <a:xfrm flipH="1">
            <a:off x="4285004" y="6319541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7" y="0"/>
                </a:moveTo>
                <a:lnTo>
                  <a:pt x="0" y="0"/>
                </a:lnTo>
                <a:lnTo>
                  <a:pt x="0" y="456688"/>
                </a:lnTo>
                <a:lnTo>
                  <a:pt x="454197" y="456688"/>
                </a:lnTo>
                <a:lnTo>
                  <a:pt x="45419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6" name="Freeform 26"/>
          <p:cNvSpPr/>
          <p:nvPr/>
        </p:nvSpPr>
        <p:spPr>
          <a:xfrm flipH="1">
            <a:off x="7884792" y="503176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7" y="0"/>
                </a:moveTo>
                <a:lnTo>
                  <a:pt x="0" y="0"/>
                </a:lnTo>
                <a:lnTo>
                  <a:pt x="0" y="456688"/>
                </a:lnTo>
                <a:lnTo>
                  <a:pt x="454197" y="456688"/>
                </a:lnTo>
                <a:lnTo>
                  <a:pt x="454197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5290834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02022" y="1726098"/>
            <a:ext cx="8946778" cy="5131901"/>
            <a:chOff x="0" y="0"/>
            <a:chExt cx="2628969" cy="146987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28969" cy="1469877"/>
            </a:xfrm>
            <a:custGeom>
              <a:avLst/>
              <a:gdLst/>
              <a:ahLst/>
              <a:cxnLst/>
              <a:rect l="l" t="t" r="r" b="b"/>
              <a:pathLst>
                <a:path w="2628969" h="1469877">
                  <a:moveTo>
                    <a:pt x="1314484" y="0"/>
                  </a:moveTo>
                  <a:cubicBezTo>
                    <a:pt x="588515" y="0"/>
                    <a:pt x="0" y="329043"/>
                    <a:pt x="0" y="734938"/>
                  </a:cubicBezTo>
                  <a:cubicBezTo>
                    <a:pt x="0" y="1140834"/>
                    <a:pt x="588515" y="1469877"/>
                    <a:pt x="1314484" y="1469877"/>
                  </a:cubicBezTo>
                  <a:cubicBezTo>
                    <a:pt x="2040454" y="1469877"/>
                    <a:pt x="2628969" y="1140834"/>
                    <a:pt x="2628969" y="734938"/>
                  </a:cubicBezTo>
                  <a:cubicBezTo>
                    <a:pt x="2628969" y="329043"/>
                    <a:pt x="2040454" y="0"/>
                    <a:pt x="1314484" y="0"/>
                  </a:cubicBezTo>
                  <a:close/>
                </a:path>
              </a:pathLst>
            </a:custGeom>
            <a:solidFill>
              <a:srgbClr val="FED8C1"/>
            </a:solidFill>
          </p:spPr>
          <p:txBody>
            <a:bodyPr/>
            <a:lstStyle/>
            <a:p>
              <a:endParaRPr lang="en-NO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246466" y="90176"/>
              <a:ext cx="2136037" cy="12419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132808" y="4802960"/>
            <a:ext cx="1700557" cy="1496490"/>
          </a:xfrm>
          <a:custGeom>
            <a:avLst/>
            <a:gdLst/>
            <a:ahLst/>
            <a:cxnLst/>
            <a:rect l="l" t="t" r="r" b="b"/>
            <a:pathLst>
              <a:path w="1700557" h="1496490">
                <a:moveTo>
                  <a:pt x="0" y="0"/>
                </a:moveTo>
                <a:lnTo>
                  <a:pt x="1700557" y="0"/>
                </a:lnTo>
                <a:lnTo>
                  <a:pt x="1700557" y="1496490"/>
                </a:lnTo>
                <a:lnTo>
                  <a:pt x="0" y="14964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6" name="TextBox 6"/>
          <p:cNvSpPr txBox="1"/>
          <p:nvPr/>
        </p:nvSpPr>
        <p:spPr>
          <a:xfrm>
            <a:off x="1758724" y="2902002"/>
            <a:ext cx="6916419" cy="28669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Gitt klassen Person som vi har laget over. </a:t>
            </a:r>
            <a:r>
              <a:rPr lang="en-NO" sz="1800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I en egen fil: </a:t>
            </a: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nb-NO" sz="1800" u="none" strike="noStrike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Opprett 3 instanser (objekter) av klassen med navn/alder/vekt/høyde du velger selv. </a:t>
            </a:r>
            <a:endParaRPr lang="en-NO" dirty="0"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nb-NO" sz="1800" u="none" strike="noStrike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Skriv deretter ut en hilsen fra hver person deres ved hjelp av </a:t>
            </a:r>
            <a:r>
              <a:rPr lang="nb-NO" sz="1800" u="none" strike="noStrike" dirty="0" err="1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skriv_ut_hilsen</a:t>
            </a:r>
            <a:r>
              <a:rPr lang="nb-NO" sz="1800" u="none" strike="noStrike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-metoden.</a:t>
            </a:r>
            <a:endParaRPr lang="en-NO" dirty="0"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nb-NO" sz="1800" u="none" strike="noStrike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Feire bursdagen til én av personene, og skriv ut en ny hilsen fra denne personen. </a:t>
            </a:r>
            <a:endParaRPr lang="en-NO" dirty="0"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 marL="342900" lvl="0" indent="-342900">
              <a:lnSpc>
                <a:spcPct val="115000"/>
              </a:lnSpc>
              <a:buFont typeface="+mj-lt"/>
              <a:buAutoNum type="arabicPeriod"/>
            </a:pPr>
            <a:r>
              <a:rPr lang="nb-NO" sz="1800" u="none" strike="noStrike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Endre navnet til én av personene og skriv ut en ny hilsen fra </a:t>
            </a:r>
          </a:p>
          <a:p>
            <a:pPr lvl="0">
              <a:lnSpc>
                <a:spcPct val="115000"/>
              </a:lnSpc>
            </a:pPr>
            <a:r>
              <a:rPr lang="nb-NO" sz="1800" u="none" strike="noStrike" dirty="0">
                <a:effectLst/>
                <a:latin typeface="AkayaTelivigala" pitchFamily="2" charset="77"/>
                <a:ea typeface="Arial" panose="020B0604020202020204" pitchFamily="34" charset="0"/>
                <a:cs typeface="AkayaTelivigala" pitchFamily="2" charset="77"/>
              </a:rPr>
              <a:t>     denne personen. </a:t>
            </a:r>
            <a:endParaRPr lang="en-NO" sz="1800" u="none" strike="noStrike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923865" y="806680"/>
            <a:ext cx="5905870" cy="919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9"/>
              </a:lnSpc>
            </a:pPr>
            <a:r>
              <a:rPr lang="en-US" sz="6399" dirty="0" err="1">
                <a:solidFill>
                  <a:srgbClr val="992B25"/>
                </a:solidFill>
                <a:latin typeface="Baguet Script" pitchFamily="2" charset="77"/>
              </a:rPr>
              <a:t>Oppgave</a:t>
            </a:r>
            <a:r>
              <a:rPr lang="en-US" sz="6399" dirty="0">
                <a:solidFill>
                  <a:srgbClr val="992B25"/>
                </a:solidFill>
                <a:latin typeface="Baguet Script" pitchFamily="2" charset="77"/>
              </a:rPr>
              <a:t> 3</a:t>
            </a:r>
          </a:p>
        </p:txBody>
      </p:sp>
      <p:sp>
        <p:nvSpPr>
          <p:cNvPr id="8" name="Freeform 8"/>
          <p:cNvSpPr/>
          <p:nvPr/>
        </p:nvSpPr>
        <p:spPr>
          <a:xfrm flipH="1" flipV="1">
            <a:off x="353746" y="2409284"/>
            <a:ext cx="1376911" cy="1211682"/>
          </a:xfrm>
          <a:custGeom>
            <a:avLst/>
            <a:gdLst/>
            <a:ahLst/>
            <a:cxnLst/>
            <a:rect l="l" t="t" r="r" b="b"/>
            <a:pathLst>
              <a:path w="1376911" h="1211682">
                <a:moveTo>
                  <a:pt x="1376911" y="1211682"/>
                </a:moveTo>
                <a:lnTo>
                  <a:pt x="0" y="1211682"/>
                </a:lnTo>
                <a:lnTo>
                  <a:pt x="0" y="0"/>
                </a:lnTo>
                <a:lnTo>
                  <a:pt x="1376911" y="0"/>
                </a:lnTo>
                <a:lnTo>
                  <a:pt x="1376911" y="1211682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9" name="Freeform 9"/>
          <p:cNvSpPr/>
          <p:nvPr/>
        </p:nvSpPr>
        <p:spPr>
          <a:xfrm>
            <a:off x="502021" y="2906121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6" y="0"/>
                </a:lnTo>
                <a:lnTo>
                  <a:pt x="454196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10"/>
          <p:cNvSpPr/>
          <p:nvPr/>
        </p:nvSpPr>
        <p:spPr>
          <a:xfrm rot="4869104" flipH="1">
            <a:off x="9149356" y="1969573"/>
            <a:ext cx="797417" cy="940504"/>
          </a:xfrm>
          <a:custGeom>
            <a:avLst/>
            <a:gdLst/>
            <a:ahLst/>
            <a:cxnLst/>
            <a:rect l="l" t="t" r="r" b="b"/>
            <a:pathLst>
              <a:path w="797417" h="940504">
                <a:moveTo>
                  <a:pt x="797416" y="0"/>
                </a:moveTo>
                <a:lnTo>
                  <a:pt x="0" y="0"/>
                </a:lnTo>
                <a:lnTo>
                  <a:pt x="0" y="940503"/>
                </a:lnTo>
                <a:lnTo>
                  <a:pt x="797416" y="940503"/>
                </a:lnTo>
                <a:lnTo>
                  <a:pt x="797416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11"/>
          <p:cNvSpPr/>
          <p:nvPr/>
        </p:nvSpPr>
        <p:spPr>
          <a:xfrm rot="-7979224">
            <a:off x="1356091" y="1328444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12"/>
          <p:cNvSpPr/>
          <p:nvPr/>
        </p:nvSpPr>
        <p:spPr>
          <a:xfrm rot="-1909229" flipH="1">
            <a:off x="-217915" y="4716099"/>
            <a:ext cx="950109" cy="1120594"/>
          </a:xfrm>
          <a:custGeom>
            <a:avLst/>
            <a:gdLst/>
            <a:ahLst/>
            <a:cxnLst/>
            <a:rect l="l" t="t" r="r" b="b"/>
            <a:pathLst>
              <a:path w="950109" h="1120594">
                <a:moveTo>
                  <a:pt x="950109" y="0"/>
                </a:moveTo>
                <a:lnTo>
                  <a:pt x="0" y="0"/>
                </a:lnTo>
                <a:lnTo>
                  <a:pt x="0" y="1120594"/>
                </a:lnTo>
                <a:lnTo>
                  <a:pt x="950109" y="1120594"/>
                </a:lnTo>
                <a:lnTo>
                  <a:pt x="950109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13"/>
          <p:cNvSpPr/>
          <p:nvPr/>
        </p:nvSpPr>
        <p:spPr>
          <a:xfrm rot="-6882879" flipH="1">
            <a:off x="8174772" y="5905709"/>
            <a:ext cx="502271" cy="592398"/>
          </a:xfrm>
          <a:custGeom>
            <a:avLst/>
            <a:gdLst/>
            <a:ahLst/>
            <a:cxnLst/>
            <a:rect l="l" t="t" r="r" b="b"/>
            <a:pathLst>
              <a:path w="502271" h="592398">
                <a:moveTo>
                  <a:pt x="502271" y="0"/>
                </a:moveTo>
                <a:lnTo>
                  <a:pt x="0" y="0"/>
                </a:lnTo>
                <a:lnTo>
                  <a:pt x="0" y="592398"/>
                </a:lnTo>
                <a:lnTo>
                  <a:pt x="502271" y="592398"/>
                </a:lnTo>
                <a:lnTo>
                  <a:pt x="502271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Freeform 14"/>
          <p:cNvSpPr/>
          <p:nvPr/>
        </p:nvSpPr>
        <p:spPr>
          <a:xfrm rot="4539098" flipH="1">
            <a:off x="1425752" y="555463"/>
            <a:ext cx="502271" cy="592398"/>
          </a:xfrm>
          <a:custGeom>
            <a:avLst/>
            <a:gdLst/>
            <a:ahLst/>
            <a:cxnLst/>
            <a:rect l="l" t="t" r="r" b="b"/>
            <a:pathLst>
              <a:path w="502271" h="592398">
                <a:moveTo>
                  <a:pt x="502271" y="0"/>
                </a:moveTo>
                <a:lnTo>
                  <a:pt x="0" y="0"/>
                </a:lnTo>
                <a:lnTo>
                  <a:pt x="0" y="592398"/>
                </a:lnTo>
                <a:lnTo>
                  <a:pt x="502271" y="592398"/>
                </a:lnTo>
                <a:lnTo>
                  <a:pt x="502271" y="0"/>
                </a:lnTo>
                <a:close/>
              </a:path>
            </a:pathLst>
          </a:custGeom>
          <a:blipFill>
            <a:blip r:embed="rId6">
              <a:alphaModFix amt="50000"/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5"/>
          <p:cNvSpPr/>
          <p:nvPr/>
        </p:nvSpPr>
        <p:spPr>
          <a:xfrm>
            <a:off x="8757431" y="1510088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6" y="0"/>
                </a:lnTo>
                <a:lnTo>
                  <a:pt x="454196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16" name="Freeform 16"/>
          <p:cNvSpPr/>
          <p:nvPr/>
        </p:nvSpPr>
        <p:spPr>
          <a:xfrm rot="1243629">
            <a:off x="6746955" y="6295028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" name="Freeform 17"/>
          <p:cNvSpPr/>
          <p:nvPr/>
        </p:nvSpPr>
        <p:spPr>
          <a:xfrm rot="-4077354">
            <a:off x="7795614" y="621596"/>
            <a:ext cx="512454" cy="482988"/>
          </a:xfrm>
          <a:custGeom>
            <a:avLst/>
            <a:gdLst/>
            <a:ahLst/>
            <a:cxnLst/>
            <a:rect l="l" t="t" r="r" b="b"/>
            <a:pathLst>
              <a:path w="512454" h="482988">
                <a:moveTo>
                  <a:pt x="0" y="0"/>
                </a:moveTo>
                <a:lnTo>
                  <a:pt x="512454" y="0"/>
                </a:lnTo>
                <a:lnTo>
                  <a:pt x="512454" y="482988"/>
                </a:lnTo>
                <a:lnTo>
                  <a:pt x="0" y="48298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4" name="Freeform 26">
            <a:extLst>
              <a:ext uri="{FF2B5EF4-FFF2-40B4-BE49-F238E27FC236}">
                <a16:creationId xmlns:a16="http://schemas.microsoft.com/office/drawing/2014/main" id="{93579C1C-61F3-9DE4-E92C-7B8B4EDFB65E}"/>
              </a:ext>
            </a:extLst>
          </p:cNvPr>
          <p:cNvSpPr/>
          <p:nvPr/>
        </p:nvSpPr>
        <p:spPr>
          <a:xfrm>
            <a:off x="575904" y="6078603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7" y="0"/>
                </a:lnTo>
                <a:lnTo>
                  <a:pt x="454197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4849670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7"/>
          <p:cNvSpPr txBox="1"/>
          <p:nvPr/>
        </p:nvSpPr>
        <p:spPr>
          <a:xfrm>
            <a:off x="1923865" y="806680"/>
            <a:ext cx="5905870" cy="9194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39"/>
              </a:lnSpc>
            </a:pPr>
            <a:r>
              <a:rPr lang="en-US" sz="6399" dirty="0" err="1">
                <a:solidFill>
                  <a:srgbClr val="992B25"/>
                </a:solidFill>
                <a:latin typeface="Baguet Script" pitchFamily="2" charset="77"/>
              </a:rPr>
              <a:t>Løsning</a:t>
            </a:r>
            <a:endParaRPr lang="en-US" sz="6399" dirty="0">
              <a:solidFill>
                <a:srgbClr val="992B25"/>
              </a:solidFill>
              <a:latin typeface="Baguet Script" pitchFamily="2" charset="77"/>
            </a:endParaRPr>
          </a:p>
        </p:txBody>
      </p:sp>
      <p:sp>
        <p:nvSpPr>
          <p:cNvPr id="9" name="Freeform 9"/>
          <p:cNvSpPr/>
          <p:nvPr/>
        </p:nvSpPr>
        <p:spPr>
          <a:xfrm>
            <a:off x="502021" y="2906121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6" y="0"/>
                </a:lnTo>
                <a:lnTo>
                  <a:pt x="454196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10"/>
          <p:cNvSpPr/>
          <p:nvPr/>
        </p:nvSpPr>
        <p:spPr>
          <a:xfrm rot="4869104" flipH="1">
            <a:off x="9149356" y="1969573"/>
            <a:ext cx="797417" cy="940504"/>
          </a:xfrm>
          <a:custGeom>
            <a:avLst/>
            <a:gdLst/>
            <a:ahLst/>
            <a:cxnLst/>
            <a:rect l="l" t="t" r="r" b="b"/>
            <a:pathLst>
              <a:path w="797417" h="940504">
                <a:moveTo>
                  <a:pt x="797416" y="0"/>
                </a:moveTo>
                <a:lnTo>
                  <a:pt x="0" y="0"/>
                </a:lnTo>
                <a:lnTo>
                  <a:pt x="0" y="940503"/>
                </a:lnTo>
                <a:lnTo>
                  <a:pt x="797416" y="940503"/>
                </a:lnTo>
                <a:lnTo>
                  <a:pt x="797416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Freeform 12"/>
          <p:cNvSpPr/>
          <p:nvPr/>
        </p:nvSpPr>
        <p:spPr>
          <a:xfrm rot="-1909229" flipH="1">
            <a:off x="-217915" y="4716099"/>
            <a:ext cx="950109" cy="1120594"/>
          </a:xfrm>
          <a:custGeom>
            <a:avLst/>
            <a:gdLst/>
            <a:ahLst/>
            <a:cxnLst/>
            <a:rect l="l" t="t" r="r" b="b"/>
            <a:pathLst>
              <a:path w="950109" h="1120594">
                <a:moveTo>
                  <a:pt x="950109" y="0"/>
                </a:moveTo>
                <a:lnTo>
                  <a:pt x="0" y="0"/>
                </a:lnTo>
                <a:lnTo>
                  <a:pt x="0" y="1120594"/>
                </a:lnTo>
                <a:lnTo>
                  <a:pt x="950109" y="1120594"/>
                </a:lnTo>
                <a:lnTo>
                  <a:pt x="950109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13"/>
          <p:cNvSpPr/>
          <p:nvPr/>
        </p:nvSpPr>
        <p:spPr>
          <a:xfrm rot="-6882879" flipH="1">
            <a:off x="8174772" y="5905709"/>
            <a:ext cx="502271" cy="592398"/>
          </a:xfrm>
          <a:custGeom>
            <a:avLst/>
            <a:gdLst/>
            <a:ahLst/>
            <a:cxnLst/>
            <a:rect l="l" t="t" r="r" b="b"/>
            <a:pathLst>
              <a:path w="502271" h="592398">
                <a:moveTo>
                  <a:pt x="502271" y="0"/>
                </a:moveTo>
                <a:lnTo>
                  <a:pt x="0" y="0"/>
                </a:lnTo>
                <a:lnTo>
                  <a:pt x="0" y="592398"/>
                </a:lnTo>
                <a:lnTo>
                  <a:pt x="502271" y="592398"/>
                </a:lnTo>
                <a:lnTo>
                  <a:pt x="502271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Freeform 14"/>
          <p:cNvSpPr/>
          <p:nvPr/>
        </p:nvSpPr>
        <p:spPr>
          <a:xfrm rot="4539098" flipH="1">
            <a:off x="1425752" y="555463"/>
            <a:ext cx="502271" cy="592398"/>
          </a:xfrm>
          <a:custGeom>
            <a:avLst/>
            <a:gdLst/>
            <a:ahLst/>
            <a:cxnLst/>
            <a:rect l="l" t="t" r="r" b="b"/>
            <a:pathLst>
              <a:path w="502271" h="592398">
                <a:moveTo>
                  <a:pt x="502271" y="0"/>
                </a:moveTo>
                <a:lnTo>
                  <a:pt x="0" y="0"/>
                </a:lnTo>
                <a:lnTo>
                  <a:pt x="0" y="592398"/>
                </a:lnTo>
                <a:lnTo>
                  <a:pt x="502271" y="592398"/>
                </a:lnTo>
                <a:lnTo>
                  <a:pt x="502271" y="0"/>
                </a:lnTo>
                <a:close/>
              </a:path>
            </a:pathLst>
          </a:custGeom>
          <a:blipFill>
            <a:blip r:embed="rId5">
              <a:alphaModFix amt="50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5"/>
          <p:cNvSpPr/>
          <p:nvPr/>
        </p:nvSpPr>
        <p:spPr>
          <a:xfrm>
            <a:off x="8757431" y="1510088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6" y="0"/>
                </a:lnTo>
                <a:lnTo>
                  <a:pt x="454196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16" name="Freeform 16"/>
          <p:cNvSpPr/>
          <p:nvPr/>
        </p:nvSpPr>
        <p:spPr>
          <a:xfrm rot="1243629">
            <a:off x="6746955" y="6295028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" name="Freeform 17"/>
          <p:cNvSpPr/>
          <p:nvPr/>
        </p:nvSpPr>
        <p:spPr>
          <a:xfrm rot="-4077354">
            <a:off x="7795614" y="621596"/>
            <a:ext cx="512454" cy="482988"/>
          </a:xfrm>
          <a:custGeom>
            <a:avLst/>
            <a:gdLst/>
            <a:ahLst/>
            <a:cxnLst/>
            <a:rect l="l" t="t" r="r" b="b"/>
            <a:pathLst>
              <a:path w="512454" h="482988">
                <a:moveTo>
                  <a:pt x="0" y="0"/>
                </a:moveTo>
                <a:lnTo>
                  <a:pt x="512454" y="0"/>
                </a:lnTo>
                <a:lnTo>
                  <a:pt x="512454" y="482988"/>
                </a:lnTo>
                <a:lnTo>
                  <a:pt x="0" y="482988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4" name="Freeform 26">
            <a:extLst>
              <a:ext uri="{FF2B5EF4-FFF2-40B4-BE49-F238E27FC236}">
                <a16:creationId xmlns:a16="http://schemas.microsoft.com/office/drawing/2014/main" id="{93579C1C-61F3-9DE4-E92C-7B8B4EDFB65E}"/>
              </a:ext>
            </a:extLst>
          </p:cNvPr>
          <p:cNvSpPr/>
          <p:nvPr/>
        </p:nvSpPr>
        <p:spPr>
          <a:xfrm>
            <a:off x="575904" y="6078603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0" y="0"/>
                </a:moveTo>
                <a:lnTo>
                  <a:pt x="454197" y="0"/>
                </a:lnTo>
                <a:lnTo>
                  <a:pt x="454197" y="456688"/>
                </a:lnTo>
                <a:lnTo>
                  <a:pt x="0" y="45668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grpSp>
        <p:nvGrpSpPr>
          <p:cNvPr id="23" name="Group 13">
            <a:extLst>
              <a:ext uri="{FF2B5EF4-FFF2-40B4-BE49-F238E27FC236}">
                <a16:creationId xmlns:a16="http://schemas.microsoft.com/office/drawing/2014/main" id="{67DF8537-AFFB-F460-4B2C-571E912D2A9A}"/>
              </a:ext>
            </a:extLst>
          </p:cNvPr>
          <p:cNvGrpSpPr/>
          <p:nvPr/>
        </p:nvGrpSpPr>
        <p:grpSpPr>
          <a:xfrm>
            <a:off x="2871520" y="2127322"/>
            <a:ext cx="4193341" cy="4845019"/>
            <a:chOff x="0" y="0"/>
            <a:chExt cx="1994165" cy="1310207"/>
          </a:xfrm>
          <a:solidFill>
            <a:srgbClr val="F1A99D"/>
          </a:solidFill>
        </p:grpSpPr>
        <p:sp>
          <p:nvSpPr>
            <p:cNvPr id="24" name="Freeform 14">
              <a:extLst>
                <a:ext uri="{FF2B5EF4-FFF2-40B4-BE49-F238E27FC236}">
                  <a16:creationId xmlns:a16="http://schemas.microsoft.com/office/drawing/2014/main" id="{CD0A55CD-F288-28EE-0EF4-679C1B475555}"/>
                </a:ext>
              </a:extLst>
            </p:cNvPr>
            <p:cNvSpPr/>
            <p:nvPr/>
          </p:nvSpPr>
          <p:spPr>
            <a:xfrm>
              <a:off x="0" y="0"/>
              <a:ext cx="1994165" cy="1310207"/>
            </a:xfrm>
            <a:custGeom>
              <a:avLst/>
              <a:gdLst/>
              <a:ahLst/>
              <a:cxnLst/>
              <a:rect l="l" t="t" r="r" b="b"/>
              <a:pathLst>
                <a:path w="1994165" h="1310207">
                  <a:moveTo>
                    <a:pt x="61350" y="0"/>
                  </a:moveTo>
                  <a:lnTo>
                    <a:pt x="1932815" y="0"/>
                  </a:lnTo>
                  <a:cubicBezTo>
                    <a:pt x="1966698" y="0"/>
                    <a:pt x="1994165" y="27467"/>
                    <a:pt x="1994165" y="61350"/>
                  </a:cubicBezTo>
                  <a:lnTo>
                    <a:pt x="1994165" y="1248857"/>
                  </a:lnTo>
                  <a:cubicBezTo>
                    <a:pt x="1994165" y="1265128"/>
                    <a:pt x="1987702" y="1280732"/>
                    <a:pt x="1976196" y="1292238"/>
                  </a:cubicBezTo>
                  <a:cubicBezTo>
                    <a:pt x="1964691" y="1303743"/>
                    <a:pt x="1949086" y="1310207"/>
                    <a:pt x="1932815" y="1310207"/>
                  </a:cubicBezTo>
                  <a:lnTo>
                    <a:pt x="61350" y="1310207"/>
                  </a:lnTo>
                  <a:cubicBezTo>
                    <a:pt x="45079" y="1310207"/>
                    <a:pt x="29474" y="1303743"/>
                    <a:pt x="17969" y="1292238"/>
                  </a:cubicBezTo>
                  <a:cubicBezTo>
                    <a:pt x="6464" y="1280732"/>
                    <a:pt x="0" y="1265128"/>
                    <a:pt x="0" y="1248857"/>
                  </a:cubicBezTo>
                  <a:lnTo>
                    <a:pt x="0" y="61350"/>
                  </a:lnTo>
                  <a:cubicBezTo>
                    <a:pt x="0" y="45079"/>
                    <a:pt x="6464" y="29474"/>
                    <a:pt x="17969" y="17969"/>
                  </a:cubicBezTo>
                  <a:cubicBezTo>
                    <a:pt x="29474" y="6464"/>
                    <a:pt x="45079" y="0"/>
                    <a:pt x="61350" y="0"/>
                  </a:cubicBezTo>
                  <a:close/>
                </a:path>
              </a:pathLst>
            </a:custGeom>
            <a:grpFill/>
          </p:spPr>
          <p:txBody>
            <a:bodyPr/>
            <a:lstStyle/>
            <a:p>
              <a:endParaRPr lang="en-NO"/>
            </a:p>
          </p:txBody>
        </p:sp>
        <p:sp>
          <p:nvSpPr>
            <p:cNvPr id="25" name="TextBox 15">
              <a:extLst>
                <a:ext uri="{FF2B5EF4-FFF2-40B4-BE49-F238E27FC236}">
                  <a16:creationId xmlns:a16="http://schemas.microsoft.com/office/drawing/2014/main" id="{262C0EFC-9720-B63D-484D-6F538ADE3A60}"/>
                </a:ext>
              </a:extLst>
            </p:cNvPr>
            <p:cNvSpPr txBox="1"/>
            <p:nvPr/>
          </p:nvSpPr>
          <p:spPr>
            <a:xfrm>
              <a:off x="0" y="-28575"/>
              <a:ext cx="1994165" cy="1338782"/>
            </a:xfrm>
            <a:prstGeom prst="rect">
              <a:avLst/>
            </a:prstGeom>
            <a:grpFill/>
          </p:spPr>
          <p:txBody>
            <a:bodyPr lIns="27093" tIns="27093" rIns="27093" bIns="27093" rtlCol="0" anchor="ctr"/>
            <a:lstStyle/>
            <a:p>
              <a:pPr algn="ctr">
                <a:lnSpc>
                  <a:spcPts val="1418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27" name="TextBox 17">
            <a:extLst>
              <a:ext uri="{FF2B5EF4-FFF2-40B4-BE49-F238E27FC236}">
                <a16:creationId xmlns:a16="http://schemas.microsoft.com/office/drawing/2014/main" id="{903B1C6C-1C63-31AB-D688-ED8F9BAA17F7}"/>
              </a:ext>
            </a:extLst>
          </p:cNvPr>
          <p:cNvSpPr txBox="1"/>
          <p:nvPr/>
        </p:nvSpPr>
        <p:spPr>
          <a:xfrm>
            <a:off x="3301436" y="2306871"/>
            <a:ext cx="4397794" cy="506036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from person import Person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 err="1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silje</a:t>
            </a:r>
            <a:r>
              <a:rPr lang="nb-NO" sz="1800" dirty="0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 = Person("Silje",12, 46, 151)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 err="1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sofie</a:t>
            </a:r>
            <a:r>
              <a:rPr lang="nb-NO" sz="1800" dirty="0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 = Person("Sofie", 68, 84, 189)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 err="1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sara</a:t>
            </a:r>
            <a:r>
              <a:rPr lang="nb-NO" sz="1800" dirty="0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 = Person("Sara", 25, 76, 191)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 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 err="1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silje.skriv_ut_hilsen</a:t>
            </a:r>
            <a:r>
              <a:rPr lang="nb-NO" sz="1800" dirty="0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()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 err="1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sofie.skriv_ut_hilsen</a:t>
            </a:r>
            <a:r>
              <a:rPr lang="nb-NO" sz="1800" dirty="0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()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 err="1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sara.skriv_ut_hilsen</a:t>
            </a:r>
            <a:r>
              <a:rPr lang="nb-NO" sz="1800" dirty="0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()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 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 err="1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silje.feire_bursdag</a:t>
            </a:r>
            <a:r>
              <a:rPr lang="nb-NO" sz="1800" dirty="0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()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 err="1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silje.skriv_ut_hilsen</a:t>
            </a:r>
            <a:r>
              <a:rPr lang="nb-NO" sz="1800" dirty="0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()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 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nb-NO" sz="1800" dirty="0" err="1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sara.endre_navn</a:t>
            </a:r>
            <a:r>
              <a:rPr lang="nb-NO" sz="1800" dirty="0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(“Saga”)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r>
              <a:rPr lang="en-NO" sz="1800" dirty="0">
                <a:effectLst/>
                <a:latin typeface="AkayaTelivigala" pitchFamily="2" charset="77"/>
                <a:ea typeface="Roboto Mono" pitchFamily="49" charset="0"/>
                <a:cs typeface="AkayaTelivigala" pitchFamily="2" charset="77"/>
              </a:rPr>
              <a:t>sara.skriv_ut_hilsen()</a:t>
            </a:r>
            <a:endParaRPr lang="en-NO" sz="1800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ct val="115000"/>
              </a:lnSpc>
            </a:pPr>
            <a:endParaRPr lang="en-NO" dirty="0">
              <a:effectLst/>
              <a:latin typeface="AkayaTelivigala" pitchFamily="2" charset="77"/>
              <a:ea typeface="Arial" panose="020B0604020202020204" pitchFamily="34" charset="0"/>
              <a:cs typeface="AkayaTelivigala" pitchFamily="2" charset="77"/>
            </a:endParaRPr>
          </a:p>
          <a:p>
            <a:pPr>
              <a:lnSpc>
                <a:spcPts val="2239"/>
              </a:lnSpc>
            </a:pPr>
            <a:endParaRPr lang="en-US" sz="1600" dirty="0">
              <a:solidFill>
                <a:srgbClr val="000000"/>
              </a:solidFill>
              <a:latin typeface="AkayaTelivigala" pitchFamily="2" charset="77"/>
              <a:cs typeface="AkayaTelivigala" pitchFamily="2" charset="77"/>
            </a:endParaRPr>
          </a:p>
        </p:txBody>
      </p:sp>
      <p:sp>
        <p:nvSpPr>
          <p:cNvPr id="8" name="Freeform 8"/>
          <p:cNvSpPr/>
          <p:nvPr/>
        </p:nvSpPr>
        <p:spPr>
          <a:xfrm flipH="1" flipV="1">
            <a:off x="6353427" y="6283143"/>
            <a:ext cx="1376911" cy="1211682"/>
          </a:xfrm>
          <a:custGeom>
            <a:avLst/>
            <a:gdLst/>
            <a:ahLst/>
            <a:cxnLst/>
            <a:rect l="l" t="t" r="r" b="b"/>
            <a:pathLst>
              <a:path w="1376911" h="1211682">
                <a:moveTo>
                  <a:pt x="1376911" y="1211682"/>
                </a:moveTo>
                <a:lnTo>
                  <a:pt x="0" y="1211682"/>
                </a:lnTo>
                <a:lnTo>
                  <a:pt x="0" y="0"/>
                </a:lnTo>
                <a:lnTo>
                  <a:pt x="1376911" y="0"/>
                </a:lnTo>
                <a:lnTo>
                  <a:pt x="1376911" y="1211682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5" name="Freeform 5"/>
          <p:cNvSpPr/>
          <p:nvPr/>
        </p:nvSpPr>
        <p:spPr>
          <a:xfrm>
            <a:off x="7966642" y="1684661"/>
            <a:ext cx="1700557" cy="1496490"/>
          </a:xfrm>
          <a:custGeom>
            <a:avLst/>
            <a:gdLst/>
            <a:ahLst/>
            <a:cxnLst/>
            <a:rect l="l" t="t" r="r" b="b"/>
            <a:pathLst>
              <a:path w="1700557" h="1496490">
                <a:moveTo>
                  <a:pt x="0" y="0"/>
                </a:moveTo>
                <a:lnTo>
                  <a:pt x="1700557" y="0"/>
                </a:lnTo>
                <a:lnTo>
                  <a:pt x="1700557" y="1496490"/>
                </a:lnTo>
                <a:lnTo>
                  <a:pt x="0" y="14964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31" name="Freeform 25">
            <a:extLst>
              <a:ext uri="{FF2B5EF4-FFF2-40B4-BE49-F238E27FC236}">
                <a16:creationId xmlns:a16="http://schemas.microsoft.com/office/drawing/2014/main" id="{3BE146A7-30DD-BF9A-ACF7-39296D1F4DCA}"/>
              </a:ext>
            </a:extLst>
          </p:cNvPr>
          <p:cNvSpPr/>
          <p:nvPr/>
        </p:nvSpPr>
        <p:spPr>
          <a:xfrm rot="-3579818">
            <a:off x="8161327" y="5276593"/>
            <a:ext cx="2367941" cy="2353141"/>
          </a:xfrm>
          <a:custGeom>
            <a:avLst/>
            <a:gdLst/>
            <a:ahLst/>
            <a:cxnLst/>
            <a:rect l="l" t="t" r="r" b="b"/>
            <a:pathLst>
              <a:path w="2367941" h="2353141">
                <a:moveTo>
                  <a:pt x="0" y="0"/>
                </a:moveTo>
                <a:lnTo>
                  <a:pt x="2367941" y="0"/>
                </a:lnTo>
                <a:lnTo>
                  <a:pt x="2367941" y="2353142"/>
                </a:lnTo>
                <a:lnTo>
                  <a:pt x="0" y="235314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2" name="Freeform 24">
            <a:extLst>
              <a:ext uri="{FF2B5EF4-FFF2-40B4-BE49-F238E27FC236}">
                <a16:creationId xmlns:a16="http://schemas.microsoft.com/office/drawing/2014/main" id="{C433B25F-5446-7FF7-7C02-7C6D2DF2D639}"/>
              </a:ext>
            </a:extLst>
          </p:cNvPr>
          <p:cNvSpPr/>
          <p:nvPr/>
        </p:nvSpPr>
        <p:spPr>
          <a:xfrm rot="608336">
            <a:off x="-81554" y="997350"/>
            <a:ext cx="1368686" cy="2085617"/>
          </a:xfrm>
          <a:custGeom>
            <a:avLst/>
            <a:gdLst/>
            <a:ahLst/>
            <a:cxnLst/>
            <a:rect l="l" t="t" r="r" b="b"/>
            <a:pathLst>
              <a:path w="1368686" h="2085617">
                <a:moveTo>
                  <a:pt x="0" y="0"/>
                </a:moveTo>
                <a:lnTo>
                  <a:pt x="1368686" y="0"/>
                </a:lnTo>
                <a:lnTo>
                  <a:pt x="1368686" y="2085616"/>
                </a:lnTo>
                <a:lnTo>
                  <a:pt x="0" y="208561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3" name="Freeform 11">
            <a:extLst>
              <a:ext uri="{FF2B5EF4-FFF2-40B4-BE49-F238E27FC236}">
                <a16:creationId xmlns:a16="http://schemas.microsoft.com/office/drawing/2014/main" id="{54433F54-0F98-E566-0377-BA1803684777}"/>
              </a:ext>
            </a:extLst>
          </p:cNvPr>
          <p:cNvSpPr/>
          <p:nvPr/>
        </p:nvSpPr>
        <p:spPr>
          <a:xfrm rot="-7979224">
            <a:off x="2335146" y="390352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11"/>
          <p:cNvSpPr/>
          <p:nvPr/>
        </p:nvSpPr>
        <p:spPr>
          <a:xfrm rot="-7979224">
            <a:off x="-36126" y="6536982"/>
            <a:ext cx="635813" cy="599254"/>
          </a:xfrm>
          <a:custGeom>
            <a:avLst/>
            <a:gdLst/>
            <a:ahLst/>
            <a:cxnLst/>
            <a:rect l="l" t="t" r="r" b="b"/>
            <a:pathLst>
              <a:path w="635813" h="599254">
                <a:moveTo>
                  <a:pt x="0" y="0"/>
                </a:moveTo>
                <a:lnTo>
                  <a:pt x="635813" y="0"/>
                </a:lnTo>
                <a:lnTo>
                  <a:pt x="635813" y="599254"/>
                </a:lnTo>
                <a:lnTo>
                  <a:pt x="0" y="599254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6608289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E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1926424">
            <a:off x="6068131" y="6026234"/>
            <a:ext cx="2367941" cy="2353141"/>
          </a:xfrm>
          <a:custGeom>
            <a:avLst/>
            <a:gdLst/>
            <a:ahLst/>
            <a:cxnLst/>
            <a:rect l="l" t="t" r="r" b="b"/>
            <a:pathLst>
              <a:path w="2367941" h="2353141">
                <a:moveTo>
                  <a:pt x="0" y="0"/>
                </a:moveTo>
                <a:lnTo>
                  <a:pt x="2367941" y="0"/>
                </a:lnTo>
                <a:lnTo>
                  <a:pt x="2367941" y="2353142"/>
                </a:lnTo>
                <a:lnTo>
                  <a:pt x="0" y="235314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 rot="1057057" flipH="1">
            <a:off x="200976" y="5411761"/>
            <a:ext cx="1513869" cy="3264408"/>
          </a:xfrm>
          <a:custGeom>
            <a:avLst/>
            <a:gdLst/>
            <a:ahLst/>
            <a:cxnLst/>
            <a:rect l="l" t="t" r="r" b="b"/>
            <a:pathLst>
              <a:path w="1513869" h="3264408">
                <a:moveTo>
                  <a:pt x="1513869" y="0"/>
                </a:moveTo>
                <a:lnTo>
                  <a:pt x="0" y="0"/>
                </a:lnTo>
                <a:lnTo>
                  <a:pt x="0" y="3264408"/>
                </a:lnTo>
                <a:lnTo>
                  <a:pt x="1513869" y="3264408"/>
                </a:lnTo>
                <a:lnTo>
                  <a:pt x="1513869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 rot="-2914609">
            <a:off x="7150265" y="420492"/>
            <a:ext cx="2164312" cy="5047958"/>
          </a:xfrm>
          <a:custGeom>
            <a:avLst/>
            <a:gdLst/>
            <a:ahLst/>
            <a:cxnLst/>
            <a:rect l="l" t="t" r="r" b="b"/>
            <a:pathLst>
              <a:path w="2164312" h="5047958">
                <a:moveTo>
                  <a:pt x="0" y="0"/>
                </a:moveTo>
                <a:lnTo>
                  <a:pt x="2164313" y="0"/>
                </a:lnTo>
                <a:lnTo>
                  <a:pt x="2164313" y="5047958"/>
                </a:lnTo>
                <a:lnTo>
                  <a:pt x="0" y="504795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TextBox 5"/>
          <p:cNvSpPr txBox="1"/>
          <p:nvPr/>
        </p:nvSpPr>
        <p:spPr>
          <a:xfrm>
            <a:off x="731520" y="2304404"/>
            <a:ext cx="6357389" cy="13042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360"/>
              </a:lnSpc>
            </a:pPr>
            <a:r>
              <a:rPr lang="en-US" sz="10400" dirty="0" err="1">
                <a:solidFill>
                  <a:srgbClr val="992B25"/>
                </a:solidFill>
                <a:latin typeface="Baguet Script" pitchFamily="2" charset="77"/>
                <a:cs typeface="AkayaTelivigala" pitchFamily="2" charset="77"/>
              </a:rPr>
              <a:t>Ferdig</a:t>
            </a:r>
            <a:r>
              <a:rPr lang="en-US" sz="10400" dirty="0">
                <a:solidFill>
                  <a:srgbClr val="992B25"/>
                </a:solidFill>
                <a:latin typeface="Baguet Script" pitchFamily="2" charset="77"/>
                <a:cs typeface="AkayaTelivigala" pitchFamily="2" charset="77"/>
              </a:rPr>
              <a:t>!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1120484" y="4035559"/>
            <a:ext cx="5579461" cy="699785"/>
            <a:chOff x="0" y="0"/>
            <a:chExt cx="7439282" cy="93304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5131754" cy="933046"/>
            </a:xfrm>
            <a:custGeom>
              <a:avLst/>
              <a:gdLst/>
              <a:ahLst/>
              <a:cxnLst/>
              <a:rect l="l" t="t" r="r" b="b"/>
              <a:pathLst>
                <a:path w="5131754" h="933046">
                  <a:moveTo>
                    <a:pt x="0" y="0"/>
                  </a:moveTo>
                  <a:lnTo>
                    <a:pt x="5131754" y="0"/>
                  </a:lnTo>
                  <a:lnTo>
                    <a:pt x="5131754" y="933046"/>
                  </a:lnTo>
                  <a:lnTo>
                    <a:pt x="0" y="93304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NO"/>
            </a:p>
          </p:txBody>
        </p:sp>
        <p:sp>
          <p:nvSpPr>
            <p:cNvPr id="8" name="Freeform 8"/>
            <p:cNvSpPr/>
            <p:nvPr/>
          </p:nvSpPr>
          <p:spPr>
            <a:xfrm flipH="1">
              <a:off x="2307527" y="0"/>
              <a:ext cx="5131754" cy="933046"/>
            </a:xfrm>
            <a:custGeom>
              <a:avLst/>
              <a:gdLst/>
              <a:ahLst/>
              <a:cxnLst/>
              <a:rect l="l" t="t" r="r" b="b"/>
              <a:pathLst>
                <a:path w="5131754" h="933046">
                  <a:moveTo>
                    <a:pt x="5131755" y="0"/>
                  </a:moveTo>
                  <a:lnTo>
                    <a:pt x="0" y="0"/>
                  </a:lnTo>
                  <a:lnTo>
                    <a:pt x="0" y="933046"/>
                  </a:lnTo>
                  <a:lnTo>
                    <a:pt x="5131755" y="933046"/>
                  </a:lnTo>
                  <a:lnTo>
                    <a:pt x="5131755" y="0"/>
                  </a:lnTo>
                  <a:close/>
                </a:path>
              </a:pathLst>
            </a:custGeom>
            <a:blipFill>
              <a:blip r:embed="rId8">
                <a:extLst>
                  <a:ext uri="{96DAC541-7B7A-43D3-8B79-37D633B846F1}">
                    <asvg:svgBlip xmlns:asvg="http://schemas.microsoft.com/office/drawing/2016/SVG/main" r:embed="rId9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NO"/>
            </a:p>
          </p:txBody>
        </p:sp>
      </p:grpSp>
      <p:sp>
        <p:nvSpPr>
          <p:cNvPr id="9" name="Freeform 9"/>
          <p:cNvSpPr/>
          <p:nvPr/>
        </p:nvSpPr>
        <p:spPr>
          <a:xfrm flipH="1">
            <a:off x="2384436" y="6302272"/>
            <a:ext cx="454197" cy="456688"/>
          </a:xfrm>
          <a:custGeom>
            <a:avLst/>
            <a:gdLst/>
            <a:ahLst/>
            <a:cxnLst/>
            <a:rect l="l" t="t" r="r" b="b"/>
            <a:pathLst>
              <a:path w="454197" h="456688">
                <a:moveTo>
                  <a:pt x="454197" y="0"/>
                </a:moveTo>
                <a:lnTo>
                  <a:pt x="0" y="0"/>
                </a:lnTo>
                <a:lnTo>
                  <a:pt x="0" y="456688"/>
                </a:lnTo>
                <a:lnTo>
                  <a:pt x="454197" y="456688"/>
                </a:lnTo>
                <a:lnTo>
                  <a:pt x="454197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10"/>
          <p:cNvSpPr/>
          <p:nvPr/>
        </p:nvSpPr>
        <p:spPr>
          <a:xfrm>
            <a:off x="8454314" y="1043881"/>
            <a:ext cx="567766" cy="570880"/>
          </a:xfrm>
          <a:custGeom>
            <a:avLst/>
            <a:gdLst/>
            <a:ahLst/>
            <a:cxnLst/>
            <a:rect l="l" t="t" r="r" b="b"/>
            <a:pathLst>
              <a:path w="567766" h="570880">
                <a:moveTo>
                  <a:pt x="0" y="0"/>
                </a:moveTo>
                <a:lnTo>
                  <a:pt x="567766" y="0"/>
                </a:lnTo>
                <a:lnTo>
                  <a:pt x="567766" y="570880"/>
                </a:lnTo>
                <a:lnTo>
                  <a:pt x="0" y="57088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TextBox 11"/>
          <p:cNvSpPr txBox="1"/>
          <p:nvPr/>
        </p:nvSpPr>
        <p:spPr>
          <a:xfrm>
            <a:off x="1352540" y="4157646"/>
            <a:ext cx="5115349" cy="371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dirty="0" err="1">
                <a:solidFill>
                  <a:srgbClr val="000000"/>
                </a:solidFill>
                <a:latin typeface="AkayaTelivigala" pitchFamily="2" charset="77"/>
                <a:cs typeface="AkayaTelivigala" pitchFamily="2" charset="77"/>
              </a:rPr>
              <a:t>Yeeeeeeeeey</a:t>
            </a:r>
            <a:r>
              <a:rPr lang="en-US" sz="2100" dirty="0">
                <a:solidFill>
                  <a:srgbClr val="000000"/>
                </a:solidFill>
                <a:latin typeface="AkayaTelivigala" pitchFamily="2" charset="77"/>
                <a:cs typeface="AkayaTelivigala" pitchFamily="2" charset="77"/>
              </a:rPr>
              <a:t>&lt;3 Bare </a:t>
            </a:r>
            <a:r>
              <a:rPr lang="en-US" sz="2100" dirty="0" err="1">
                <a:solidFill>
                  <a:srgbClr val="000000"/>
                </a:solidFill>
                <a:latin typeface="AkayaTelivigala" pitchFamily="2" charset="77"/>
                <a:cs typeface="AkayaTelivigala" pitchFamily="2" charset="77"/>
              </a:rPr>
              <a:t>å</a:t>
            </a:r>
            <a:r>
              <a:rPr lang="en-US" sz="2100" dirty="0">
                <a:solidFill>
                  <a:srgbClr val="000000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AkayaTelivigala" pitchFamily="2" charset="77"/>
                <a:cs typeface="AkayaTelivigala" pitchFamily="2" charset="77"/>
              </a:rPr>
              <a:t>øve</a:t>
            </a:r>
            <a:r>
              <a:rPr lang="en-US" sz="2100" dirty="0">
                <a:solidFill>
                  <a:srgbClr val="000000"/>
                </a:solidFill>
                <a:latin typeface="AkayaTelivigala" pitchFamily="2" charset="77"/>
                <a:cs typeface="AkayaTelivigala" pitchFamily="2" charset="77"/>
              </a:rPr>
              <a:t> </a:t>
            </a:r>
            <a:r>
              <a:rPr lang="en-US" sz="2100" dirty="0" err="1">
                <a:solidFill>
                  <a:srgbClr val="000000"/>
                </a:solidFill>
                <a:latin typeface="AkayaTelivigala" pitchFamily="2" charset="77"/>
                <a:cs typeface="AkayaTelivigala" pitchFamily="2" charset="77"/>
              </a:rPr>
              <a:t>nå</a:t>
            </a:r>
            <a:r>
              <a:rPr lang="en-US" sz="2100" dirty="0">
                <a:solidFill>
                  <a:srgbClr val="000000"/>
                </a:solidFill>
                <a:latin typeface="AkayaTelivigala" pitchFamily="2" charset="77"/>
                <a:cs typeface="AkayaTelivigala" pitchFamily="2" charset="77"/>
              </a:rPr>
              <a:t>!!</a:t>
            </a:r>
          </a:p>
        </p:txBody>
      </p:sp>
      <p:sp>
        <p:nvSpPr>
          <p:cNvPr id="12" name="Freeform 12"/>
          <p:cNvSpPr/>
          <p:nvPr/>
        </p:nvSpPr>
        <p:spPr>
          <a:xfrm rot="4959104" flipH="1">
            <a:off x="1727343" y="517842"/>
            <a:ext cx="892017" cy="1052079"/>
          </a:xfrm>
          <a:custGeom>
            <a:avLst/>
            <a:gdLst/>
            <a:ahLst/>
            <a:cxnLst/>
            <a:rect l="l" t="t" r="r" b="b"/>
            <a:pathLst>
              <a:path w="892017" h="1052079">
                <a:moveTo>
                  <a:pt x="892017" y="0"/>
                </a:moveTo>
                <a:lnTo>
                  <a:pt x="0" y="0"/>
                </a:lnTo>
                <a:lnTo>
                  <a:pt x="0" y="1052079"/>
                </a:lnTo>
                <a:lnTo>
                  <a:pt x="892017" y="1052079"/>
                </a:lnTo>
                <a:lnTo>
                  <a:pt x="892017" y="0"/>
                </a:lnTo>
                <a:close/>
              </a:path>
            </a:pathLst>
          </a:custGeom>
          <a:blipFill>
            <a:blip r:embed="rId12">
              <a:alphaModFix amt="5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Freeform 13"/>
          <p:cNvSpPr/>
          <p:nvPr/>
        </p:nvSpPr>
        <p:spPr>
          <a:xfrm rot="-4932527" flipH="1">
            <a:off x="386489" y="2790662"/>
            <a:ext cx="496001" cy="585003"/>
          </a:xfrm>
          <a:custGeom>
            <a:avLst/>
            <a:gdLst/>
            <a:ahLst/>
            <a:cxnLst/>
            <a:rect l="l" t="t" r="r" b="b"/>
            <a:pathLst>
              <a:path w="496001" h="585003">
                <a:moveTo>
                  <a:pt x="496001" y="0"/>
                </a:moveTo>
                <a:lnTo>
                  <a:pt x="0" y="0"/>
                </a:lnTo>
                <a:lnTo>
                  <a:pt x="0" y="585002"/>
                </a:lnTo>
                <a:lnTo>
                  <a:pt x="496001" y="585002"/>
                </a:lnTo>
                <a:lnTo>
                  <a:pt x="496001" y="0"/>
                </a:lnTo>
                <a:close/>
              </a:path>
            </a:pathLst>
          </a:custGeom>
          <a:blipFill>
            <a:blip r:embed="rId12">
              <a:alphaModFix amt="5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4" name="Freeform 14"/>
          <p:cNvSpPr/>
          <p:nvPr/>
        </p:nvSpPr>
        <p:spPr>
          <a:xfrm rot="9613074" flipH="1">
            <a:off x="5284639" y="1385290"/>
            <a:ext cx="416372" cy="491085"/>
          </a:xfrm>
          <a:custGeom>
            <a:avLst/>
            <a:gdLst/>
            <a:ahLst/>
            <a:cxnLst/>
            <a:rect l="l" t="t" r="r" b="b"/>
            <a:pathLst>
              <a:path w="416372" h="491085">
                <a:moveTo>
                  <a:pt x="416372" y="0"/>
                </a:moveTo>
                <a:lnTo>
                  <a:pt x="0" y="0"/>
                </a:lnTo>
                <a:lnTo>
                  <a:pt x="0" y="491085"/>
                </a:lnTo>
                <a:lnTo>
                  <a:pt x="416372" y="491085"/>
                </a:lnTo>
                <a:lnTo>
                  <a:pt x="416372" y="0"/>
                </a:lnTo>
                <a:close/>
              </a:path>
            </a:pathLst>
          </a:custGeom>
          <a:blipFill>
            <a:blip r:embed="rId12">
              <a:alphaModFix amt="5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5" name="Freeform 15"/>
          <p:cNvSpPr/>
          <p:nvPr/>
        </p:nvSpPr>
        <p:spPr>
          <a:xfrm rot="-8589165" flipH="1">
            <a:off x="4258463" y="5493181"/>
            <a:ext cx="761993" cy="898724"/>
          </a:xfrm>
          <a:custGeom>
            <a:avLst/>
            <a:gdLst/>
            <a:ahLst/>
            <a:cxnLst/>
            <a:rect l="l" t="t" r="r" b="b"/>
            <a:pathLst>
              <a:path w="761993" h="898724">
                <a:moveTo>
                  <a:pt x="761993" y="0"/>
                </a:moveTo>
                <a:lnTo>
                  <a:pt x="0" y="0"/>
                </a:lnTo>
                <a:lnTo>
                  <a:pt x="0" y="898723"/>
                </a:lnTo>
                <a:lnTo>
                  <a:pt x="761993" y="898723"/>
                </a:lnTo>
                <a:lnTo>
                  <a:pt x="761993" y="0"/>
                </a:lnTo>
                <a:close/>
              </a:path>
            </a:pathLst>
          </a:custGeom>
          <a:blipFill>
            <a:blip r:embed="rId12">
              <a:alphaModFix amt="50000"/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 t="-220972" r="-676614" b="-21402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6" name="Freeform 16"/>
          <p:cNvSpPr/>
          <p:nvPr/>
        </p:nvSpPr>
        <p:spPr>
          <a:xfrm rot="-7979224">
            <a:off x="3791888" y="581047"/>
            <a:ext cx="546418" cy="514999"/>
          </a:xfrm>
          <a:custGeom>
            <a:avLst/>
            <a:gdLst/>
            <a:ahLst/>
            <a:cxnLst/>
            <a:rect l="l" t="t" r="r" b="b"/>
            <a:pathLst>
              <a:path w="546418" h="514999">
                <a:moveTo>
                  <a:pt x="0" y="0"/>
                </a:moveTo>
                <a:lnTo>
                  <a:pt x="546418" y="0"/>
                </a:lnTo>
                <a:lnTo>
                  <a:pt x="546418" y="514999"/>
                </a:lnTo>
                <a:lnTo>
                  <a:pt x="0" y="514999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7" name="Freeform 17"/>
          <p:cNvSpPr/>
          <p:nvPr/>
        </p:nvSpPr>
        <p:spPr>
          <a:xfrm rot="-1277892">
            <a:off x="7710027" y="4814094"/>
            <a:ext cx="553221" cy="521410"/>
          </a:xfrm>
          <a:custGeom>
            <a:avLst/>
            <a:gdLst/>
            <a:ahLst/>
            <a:cxnLst/>
            <a:rect l="l" t="t" r="r" b="b"/>
            <a:pathLst>
              <a:path w="553221" h="521410">
                <a:moveTo>
                  <a:pt x="0" y="0"/>
                </a:moveTo>
                <a:lnTo>
                  <a:pt x="553221" y="0"/>
                </a:lnTo>
                <a:lnTo>
                  <a:pt x="553221" y="521410"/>
                </a:lnTo>
                <a:lnTo>
                  <a:pt x="0" y="521410"/>
                </a:lnTo>
                <a:lnTo>
                  <a:pt x="0" y="0"/>
                </a:lnTo>
                <a:close/>
              </a:path>
            </a:pathLst>
          </a:custGeom>
          <a:blipFill>
            <a:blip r:embed="rId14">
              <a:extLst>
                <a:ext uri="{96DAC541-7B7A-43D3-8B79-37D633B846F1}">
                  <asvg:svgBlip xmlns:asvg="http://schemas.microsoft.com/office/drawing/2016/SVG/main" r:embed="rId1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997</Words>
  <Application>Microsoft Macintosh PowerPoint</Application>
  <PresentationFormat>Custom</PresentationFormat>
  <Paragraphs>148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6" baseType="lpstr">
      <vt:lpstr>AkayaTelivigala</vt:lpstr>
      <vt:lpstr>Aptos</vt:lpstr>
      <vt:lpstr>Baguet Script</vt:lpstr>
      <vt:lpstr>Arial</vt:lpstr>
      <vt:lpstr>Sweet Apricot</vt:lpstr>
      <vt:lpstr>Sweet Apricot Bold</vt:lpstr>
      <vt:lpstr>Tenor Sans</vt:lpstr>
      <vt:lpstr>Symbol</vt:lpstr>
      <vt:lpstr>Consolas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uke 8</dc:title>
  <cp:lastModifiedBy>Lyra Valentina Iris Hope</cp:lastModifiedBy>
  <cp:revision>6</cp:revision>
  <dcterms:created xsi:type="dcterms:W3CDTF">2006-08-16T00:00:00Z</dcterms:created>
  <dcterms:modified xsi:type="dcterms:W3CDTF">2024-03-20T11:48:47Z</dcterms:modified>
  <dc:identifier>DAF8KcY4zy4</dc:identifier>
</cp:coreProperties>
</file>