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6" r:id="rId6"/>
    <p:sldId id="265" r:id="rId7"/>
  </p:sldIdLst>
  <p:sldSz cx="9753600" cy="73152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Garet Light" pitchFamily="2" charset="77"/>
      <p:regular r:id="rId12"/>
    </p:embeddedFont>
    <p:embeddedFont>
      <p:font typeface="Some Time Later" panose="02000503000000000000" pitchFamily="2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4632" autoAdjust="0"/>
  </p:normalViewPr>
  <p:slideViewPr>
    <p:cSldViewPr>
      <p:cViewPr varScale="1">
        <p:scale>
          <a:sx n="100" d="100"/>
          <a:sy n="100" d="100"/>
        </p:scale>
        <p:origin x="1768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8.svg"/><Relationship Id="rId5" Type="http://schemas.openxmlformats.org/officeDocument/2006/relationships/image" Target="../media/image14.svg"/><Relationship Id="rId10" Type="http://schemas.openxmlformats.org/officeDocument/2006/relationships/image" Target="../media/image7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20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48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29924">
            <a:off x="6866714" y="32317"/>
            <a:ext cx="3187670" cy="2590707"/>
          </a:xfrm>
          <a:custGeom>
            <a:avLst/>
            <a:gdLst/>
            <a:ahLst/>
            <a:cxnLst/>
            <a:rect l="l" t="t" r="r" b="b"/>
            <a:pathLst>
              <a:path w="3187670" h="2590707">
                <a:moveTo>
                  <a:pt x="0" y="0"/>
                </a:moveTo>
                <a:lnTo>
                  <a:pt x="3187670" y="0"/>
                </a:lnTo>
                <a:lnTo>
                  <a:pt x="3187670" y="2590707"/>
                </a:lnTo>
                <a:lnTo>
                  <a:pt x="0" y="25907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 rot="-1796929">
            <a:off x="-147145" y="5291360"/>
            <a:ext cx="1757330" cy="2083043"/>
          </a:xfrm>
          <a:custGeom>
            <a:avLst/>
            <a:gdLst/>
            <a:ahLst/>
            <a:cxnLst/>
            <a:rect l="l" t="t" r="r" b="b"/>
            <a:pathLst>
              <a:path w="1757330" h="2083043">
                <a:moveTo>
                  <a:pt x="0" y="0"/>
                </a:moveTo>
                <a:lnTo>
                  <a:pt x="1757330" y="0"/>
                </a:lnTo>
                <a:lnTo>
                  <a:pt x="1757330" y="2083043"/>
                </a:lnTo>
                <a:lnTo>
                  <a:pt x="0" y="20830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5"/>
          <p:cNvSpPr/>
          <p:nvPr/>
        </p:nvSpPr>
        <p:spPr>
          <a:xfrm>
            <a:off x="-232113" y="-375024"/>
            <a:ext cx="3448877" cy="3676129"/>
          </a:xfrm>
          <a:custGeom>
            <a:avLst/>
            <a:gdLst/>
            <a:ahLst/>
            <a:cxnLst/>
            <a:rect l="l" t="t" r="r" b="b"/>
            <a:pathLst>
              <a:path w="3448877" h="3676129">
                <a:moveTo>
                  <a:pt x="0" y="0"/>
                </a:moveTo>
                <a:lnTo>
                  <a:pt x="3448877" y="0"/>
                </a:lnTo>
                <a:lnTo>
                  <a:pt x="3448877" y="3676128"/>
                </a:lnTo>
                <a:lnTo>
                  <a:pt x="0" y="36761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Freeform 6"/>
          <p:cNvSpPr/>
          <p:nvPr/>
        </p:nvSpPr>
        <p:spPr>
          <a:xfrm rot="619847">
            <a:off x="6587724" y="4435395"/>
            <a:ext cx="2534722" cy="2833530"/>
          </a:xfrm>
          <a:custGeom>
            <a:avLst/>
            <a:gdLst/>
            <a:ahLst/>
            <a:cxnLst/>
            <a:rect l="l" t="t" r="r" b="b"/>
            <a:pathLst>
              <a:path w="2534722" h="2833530">
                <a:moveTo>
                  <a:pt x="0" y="0"/>
                </a:moveTo>
                <a:lnTo>
                  <a:pt x="2534721" y="0"/>
                </a:lnTo>
                <a:lnTo>
                  <a:pt x="2534721" y="2833530"/>
                </a:lnTo>
                <a:lnTo>
                  <a:pt x="0" y="283353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7" name="Group 7"/>
          <p:cNvGrpSpPr/>
          <p:nvPr/>
        </p:nvGrpSpPr>
        <p:grpSpPr>
          <a:xfrm>
            <a:off x="731520" y="731520"/>
            <a:ext cx="8290560" cy="5852160"/>
            <a:chOff x="0" y="0"/>
            <a:chExt cx="5258364" cy="371178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258365" cy="3711787"/>
            </a:xfrm>
            <a:custGeom>
              <a:avLst/>
              <a:gdLst/>
              <a:ahLst/>
              <a:cxnLst/>
              <a:rect l="l" t="t" r="r" b="b"/>
              <a:pathLst>
                <a:path w="5258365" h="3711787">
                  <a:moveTo>
                    <a:pt x="5133904" y="3711787"/>
                  </a:moveTo>
                  <a:lnTo>
                    <a:pt x="124460" y="3711787"/>
                  </a:lnTo>
                  <a:cubicBezTo>
                    <a:pt x="55880" y="3711787"/>
                    <a:pt x="0" y="3655907"/>
                    <a:pt x="0" y="35873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133904" y="0"/>
                  </a:lnTo>
                  <a:cubicBezTo>
                    <a:pt x="5202484" y="0"/>
                    <a:pt x="5258365" y="55880"/>
                    <a:pt x="5258365" y="124460"/>
                  </a:cubicBezTo>
                  <a:lnTo>
                    <a:pt x="5258365" y="3587327"/>
                  </a:lnTo>
                  <a:cubicBezTo>
                    <a:pt x="5258365" y="3655907"/>
                    <a:pt x="5202484" y="3711787"/>
                    <a:pt x="5133904" y="3711787"/>
                  </a:cubicBezTo>
                  <a:close/>
                </a:path>
              </a:pathLst>
            </a:custGeom>
            <a:solidFill>
              <a:srgbClr val="FFFFFF">
                <a:alpha val="89804"/>
              </a:srgbClr>
            </a:solidFill>
          </p:spPr>
          <p:txBody>
            <a:bodyPr/>
            <a:lstStyle/>
            <a:p>
              <a:endParaRPr lang="en-NO"/>
            </a:p>
          </p:txBody>
        </p:sp>
      </p:grpSp>
      <p:sp>
        <p:nvSpPr>
          <p:cNvPr id="9" name="Freeform 9"/>
          <p:cNvSpPr/>
          <p:nvPr/>
        </p:nvSpPr>
        <p:spPr>
          <a:xfrm>
            <a:off x="5964616" y="2049438"/>
            <a:ext cx="2625689" cy="3216323"/>
          </a:xfrm>
          <a:custGeom>
            <a:avLst/>
            <a:gdLst/>
            <a:ahLst/>
            <a:cxnLst/>
            <a:rect l="l" t="t" r="r" b="b"/>
            <a:pathLst>
              <a:path w="2625689" h="3216323">
                <a:moveTo>
                  <a:pt x="0" y="0"/>
                </a:moveTo>
                <a:lnTo>
                  <a:pt x="2625689" y="0"/>
                </a:lnTo>
                <a:lnTo>
                  <a:pt x="2625689" y="3216324"/>
                </a:lnTo>
                <a:lnTo>
                  <a:pt x="0" y="32163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0" name="TextBox 10"/>
          <p:cNvSpPr txBox="1"/>
          <p:nvPr/>
        </p:nvSpPr>
        <p:spPr>
          <a:xfrm>
            <a:off x="1492326" y="2277071"/>
            <a:ext cx="5170881" cy="2861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915"/>
              </a:lnSpc>
            </a:pPr>
            <a:r>
              <a:rPr lang="en-US" sz="10807" dirty="0">
                <a:solidFill>
                  <a:srgbClr val="56487A"/>
                </a:solidFill>
                <a:latin typeface="Some Time Later"/>
              </a:rPr>
              <a:t>In1000 uke 12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92326" y="1424940"/>
            <a:ext cx="3182213" cy="312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38"/>
              </a:lnSpc>
              <a:spcBef>
                <a:spcPct val="0"/>
              </a:spcBef>
            </a:pPr>
            <a:r>
              <a:rPr lang="en-US" sz="1813" dirty="0" err="1">
                <a:solidFill>
                  <a:srgbClr val="56487A"/>
                </a:solidFill>
                <a:latin typeface="Garet Light"/>
              </a:rPr>
              <a:t>lyhope@uio.no</a:t>
            </a:r>
            <a:endParaRPr lang="en-US" sz="1813" dirty="0">
              <a:solidFill>
                <a:srgbClr val="56487A"/>
              </a:solidFill>
              <a:latin typeface="Garet Ligh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492326" y="5540079"/>
            <a:ext cx="3888945" cy="312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38"/>
              </a:lnSpc>
              <a:spcBef>
                <a:spcPct val="0"/>
              </a:spcBef>
            </a:pPr>
            <a:r>
              <a:rPr lang="en-US" sz="1813" dirty="0" err="1">
                <a:solidFill>
                  <a:srgbClr val="56487A"/>
                </a:solidFill>
                <a:latin typeface="Garet Light"/>
              </a:rPr>
              <a:t>Gruppetime</a:t>
            </a:r>
            <a:r>
              <a:rPr lang="en-US" sz="1813" dirty="0">
                <a:solidFill>
                  <a:srgbClr val="56487A"/>
                </a:solidFill>
                <a:latin typeface="Garet Light"/>
              </a:rPr>
              <a:t> med Lyra&lt;3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48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935169" y="-838200"/>
            <a:ext cx="2889108" cy="2810563"/>
          </a:xfrm>
          <a:custGeom>
            <a:avLst/>
            <a:gdLst/>
            <a:ahLst/>
            <a:cxnLst/>
            <a:rect l="l" t="t" r="r" b="b"/>
            <a:pathLst>
              <a:path w="6341083" h="6237320">
                <a:moveTo>
                  <a:pt x="0" y="0"/>
                </a:moveTo>
                <a:lnTo>
                  <a:pt x="6341083" y="0"/>
                </a:lnTo>
                <a:lnTo>
                  <a:pt x="6341083" y="6237320"/>
                </a:lnTo>
                <a:lnTo>
                  <a:pt x="0" y="6237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 rot="926063" flipH="1">
            <a:off x="-299773" y="-466749"/>
            <a:ext cx="2555428" cy="3003174"/>
          </a:xfrm>
          <a:custGeom>
            <a:avLst/>
            <a:gdLst/>
            <a:ahLst/>
            <a:cxnLst/>
            <a:rect l="l" t="t" r="r" b="b"/>
            <a:pathLst>
              <a:path w="2555428" h="3003174">
                <a:moveTo>
                  <a:pt x="2555428" y="0"/>
                </a:moveTo>
                <a:lnTo>
                  <a:pt x="0" y="0"/>
                </a:lnTo>
                <a:lnTo>
                  <a:pt x="0" y="3003175"/>
                </a:lnTo>
                <a:lnTo>
                  <a:pt x="2555428" y="3003175"/>
                </a:lnTo>
                <a:lnTo>
                  <a:pt x="255542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5"/>
          <p:cNvSpPr/>
          <p:nvPr/>
        </p:nvSpPr>
        <p:spPr>
          <a:xfrm>
            <a:off x="4951757" y="2667000"/>
            <a:ext cx="3890553" cy="3853245"/>
          </a:xfrm>
          <a:custGeom>
            <a:avLst/>
            <a:gdLst/>
            <a:ahLst/>
            <a:cxnLst/>
            <a:rect l="l" t="t" r="r" b="b"/>
            <a:pathLst>
              <a:path w="1920570" h="1945329">
                <a:moveTo>
                  <a:pt x="0" y="0"/>
                </a:moveTo>
                <a:lnTo>
                  <a:pt x="1920570" y="0"/>
                </a:lnTo>
                <a:lnTo>
                  <a:pt x="1920570" y="1945329"/>
                </a:lnTo>
                <a:lnTo>
                  <a:pt x="0" y="19453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Freeform 6"/>
          <p:cNvSpPr/>
          <p:nvPr/>
        </p:nvSpPr>
        <p:spPr>
          <a:xfrm>
            <a:off x="326267" y="2239581"/>
            <a:ext cx="4304817" cy="4165341"/>
          </a:xfrm>
          <a:custGeom>
            <a:avLst/>
            <a:gdLst/>
            <a:ahLst/>
            <a:cxnLst/>
            <a:rect l="l" t="t" r="r" b="b"/>
            <a:pathLst>
              <a:path w="2723249" h="2743200">
                <a:moveTo>
                  <a:pt x="0" y="0"/>
                </a:moveTo>
                <a:lnTo>
                  <a:pt x="2723250" y="0"/>
                </a:lnTo>
                <a:lnTo>
                  <a:pt x="2723250" y="2743200"/>
                </a:lnTo>
                <a:lnTo>
                  <a:pt x="0" y="27432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Freeform 7"/>
          <p:cNvSpPr/>
          <p:nvPr/>
        </p:nvSpPr>
        <p:spPr>
          <a:xfrm>
            <a:off x="2908747" y="1271099"/>
            <a:ext cx="715286" cy="799609"/>
          </a:xfrm>
          <a:custGeom>
            <a:avLst/>
            <a:gdLst/>
            <a:ahLst/>
            <a:cxnLst/>
            <a:rect l="l" t="t" r="r" b="b"/>
            <a:pathLst>
              <a:path w="715286" h="799609">
                <a:moveTo>
                  <a:pt x="0" y="0"/>
                </a:moveTo>
                <a:lnTo>
                  <a:pt x="715286" y="0"/>
                </a:lnTo>
                <a:lnTo>
                  <a:pt x="715286" y="799608"/>
                </a:lnTo>
                <a:lnTo>
                  <a:pt x="0" y="79960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8" name="Freeform 8"/>
          <p:cNvSpPr/>
          <p:nvPr/>
        </p:nvSpPr>
        <p:spPr>
          <a:xfrm>
            <a:off x="8867139" y="3403548"/>
            <a:ext cx="715286" cy="799609"/>
          </a:xfrm>
          <a:custGeom>
            <a:avLst/>
            <a:gdLst/>
            <a:ahLst/>
            <a:cxnLst/>
            <a:rect l="l" t="t" r="r" b="b"/>
            <a:pathLst>
              <a:path w="715286" h="799609">
                <a:moveTo>
                  <a:pt x="0" y="0"/>
                </a:moveTo>
                <a:lnTo>
                  <a:pt x="715286" y="0"/>
                </a:lnTo>
                <a:lnTo>
                  <a:pt x="715286" y="799609"/>
                </a:lnTo>
                <a:lnTo>
                  <a:pt x="0" y="79960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TextBox 9"/>
          <p:cNvSpPr txBox="1"/>
          <p:nvPr/>
        </p:nvSpPr>
        <p:spPr>
          <a:xfrm>
            <a:off x="3624033" y="1252131"/>
            <a:ext cx="4881394" cy="98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31"/>
              </a:lnSpc>
            </a:pPr>
            <a:r>
              <a:rPr lang="en-US" sz="5522" dirty="0" err="1">
                <a:solidFill>
                  <a:srgbClr val="FFFFFF"/>
                </a:solidFill>
                <a:latin typeface="Some Time Later"/>
              </a:rPr>
              <a:t>Planen</a:t>
            </a:r>
            <a:r>
              <a:rPr lang="en-US" sz="5522" dirty="0">
                <a:solidFill>
                  <a:srgbClr val="FFFFFF"/>
                </a:solidFill>
                <a:latin typeface="Some Time Later"/>
              </a:rPr>
              <a:t> I </a:t>
            </a:r>
            <a:r>
              <a:rPr lang="en-US" sz="5522" dirty="0" err="1">
                <a:solidFill>
                  <a:srgbClr val="FFFFFF"/>
                </a:solidFill>
                <a:latin typeface="Some Time Later"/>
              </a:rPr>
              <a:t>dag</a:t>
            </a:r>
            <a:endParaRPr lang="en-US" sz="5522" dirty="0">
              <a:solidFill>
                <a:srgbClr val="FFFFFF"/>
              </a:solidFill>
              <a:latin typeface="Some Time Later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71175" y="4014965"/>
            <a:ext cx="4459909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35"/>
              </a:lnSpc>
            </a:pPr>
            <a:r>
              <a:rPr lang="en-US" sz="2400" dirty="0" err="1">
                <a:solidFill>
                  <a:srgbClr val="FFFFFF"/>
                </a:solidFill>
                <a:latin typeface="Garet Light"/>
              </a:rPr>
              <a:t>Repetisjon</a:t>
            </a:r>
            <a:r>
              <a:rPr lang="en-US" sz="2400" dirty="0">
                <a:solidFill>
                  <a:srgbClr val="FFFFFF"/>
                </a:solidFill>
                <a:latin typeface="Garet Light"/>
              </a:rPr>
              <a:t> av </a:t>
            </a:r>
            <a:r>
              <a:rPr lang="en-US" sz="2400" dirty="0" err="1">
                <a:solidFill>
                  <a:srgbClr val="FFFFFF"/>
                </a:solidFill>
                <a:latin typeface="Garet Light"/>
              </a:rPr>
              <a:t>Klasser</a:t>
            </a:r>
            <a:endParaRPr lang="en-US" sz="2400" dirty="0">
              <a:solidFill>
                <a:srgbClr val="FFFFFF"/>
              </a:solidFill>
              <a:latin typeface="Garet Light"/>
            </a:endParaRPr>
          </a:p>
          <a:p>
            <a:pPr algn="ctr">
              <a:lnSpc>
                <a:spcPts val="3535"/>
              </a:lnSpc>
            </a:pPr>
            <a:r>
              <a:rPr lang="en-US" sz="2400" dirty="0">
                <a:solidFill>
                  <a:srgbClr val="FFFFFF"/>
                </a:solidFill>
                <a:latin typeface="Garet Ligh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 Light"/>
              </a:rPr>
              <a:t>og</a:t>
            </a:r>
            <a:r>
              <a:rPr lang="en-US" sz="2400" dirty="0">
                <a:solidFill>
                  <a:srgbClr val="FFFFFF"/>
                </a:solidFill>
                <a:latin typeface="Garet Light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aret Light"/>
              </a:rPr>
              <a:t>Objekter</a:t>
            </a:r>
            <a:r>
              <a:rPr lang="en-US" sz="2400" dirty="0">
                <a:solidFill>
                  <a:srgbClr val="FFFFFF"/>
                </a:solidFill>
                <a:latin typeface="Garet Light"/>
              </a:rPr>
              <a:t>&lt;3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307832-30D3-610E-4421-A1D9296664C7}"/>
              </a:ext>
            </a:extLst>
          </p:cNvPr>
          <p:cNvSpPr txBox="1"/>
          <p:nvPr/>
        </p:nvSpPr>
        <p:spPr>
          <a:xfrm>
            <a:off x="4114800" y="4203157"/>
            <a:ext cx="5746750" cy="5212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535"/>
              </a:lnSpc>
            </a:pPr>
            <a:r>
              <a:rPr lang="en-US" sz="2400" dirty="0">
                <a:solidFill>
                  <a:srgbClr val="FFFFFF"/>
                </a:solidFill>
                <a:latin typeface="Garet Light"/>
              </a:rPr>
              <a:t>Live </a:t>
            </a:r>
            <a:r>
              <a:rPr lang="en-US" sz="2400" dirty="0" err="1">
                <a:solidFill>
                  <a:srgbClr val="FFFFFF"/>
                </a:solidFill>
                <a:latin typeface="Garet Light"/>
              </a:rPr>
              <a:t>koding</a:t>
            </a:r>
            <a:r>
              <a:rPr lang="en-US" sz="2400" dirty="0">
                <a:solidFill>
                  <a:srgbClr val="FFFFFF"/>
                </a:solidFill>
                <a:latin typeface="Garet Light"/>
              </a:rPr>
              <a:t>&lt;3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48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31520" y="914400"/>
            <a:ext cx="8290560" cy="5486400"/>
            <a:chOff x="0" y="0"/>
            <a:chExt cx="5258364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258365" cy="3479800"/>
            </a:xfrm>
            <a:custGeom>
              <a:avLst/>
              <a:gdLst/>
              <a:ahLst/>
              <a:cxnLst/>
              <a:rect l="l" t="t" r="r" b="b"/>
              <a:pathLst>
                <a:path w="5258365" h="3479800">
                  <a:moveTo>
                    <a:pt x="5133904" y="3479800"/>
                  </a:moveTo>
                  <a:lnTo>
                    <a:pt x="124460" y="3479800"/>
                  </a:lnTo>
                  <a:cubicBezTo>
                    <a:pt x="55880" y="3479800"/>
                    <a:pt x="0" y="3423920"/>
                    <a:pt x="0" y="33553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133904" y="0"/>
                  </a:lnTo>
                  <a:cubicBezTo>
                    <a:pt x="5202484" y="0"/>
                    <a:pt x="5258365" y="55880"/>
                    <a:pt x="5258365" y="124460"/>
                  </a:cubicBezTo>
                  <a:lnTo>
                    <a:pt x="5258365" y="3355340"/>
                  </a:lnTo>
                  <a:cubicBezTo>
                    <a:pt x="5258365" y="3423920"/>
                    <a:pt x="5202484" y="3479800"/>
                    <a:pt x="5133904" y="3479800"/>
                  </a:cubicBezTo>
                  <a:close/>
                </a:path>
              </a:pathLst>
            </a:custGeom>
            <a:solidFill>
              <a:srgbClr val="FFFFFF">
                <a:alpha val="89804"/>
              </a:srgbClr>
            </a:solidFill>
          </p:spPr>
          <p:txBody>
            <a:bodyPr/>
            <a:lstStyle/>
            <a:p>
              <a:endParaRPr lang="en-NO"/>
            </a:p>
          </p:txBody>
        </p:sp>
      </p:grpSp>
      <p:sp>
        <p:nvSpPr>
          <p:cNvPr id="8" name="Freeform 7">
            <a:extLst>
              <a:ext uri="{FF2B5EF4-FFF2-40B4-BE49-F238E27FC236}">
                <a16:creationId xmlns:a16="http://schemas.microsoft.com/office/drawing/2014/main" id="{6A71A2FA-2840-B709-653E-A7A4B940EF70}"/>
              </a:ext>
            </a:extLst>
          </p:cNvPr>
          <p:cNvSpPr/>
          <p:nvPr/>
        </p:nvSpPr>
        <p:spPr>
          <a:xfrm>
            <a:off x="945329" y="914400"/>
            <a:ext cx="715286" cy="799609"/>
          </a:xfrm>
          <a:custGeom>
            <a:avLst/>
            <a:gdLst/>
            <a:ahLst/>
            <a:cxnLst/>
            <a:rect l="l" t="t" r="r" b="b"/>
            <a:pathLst>
              <a:path w="715286" h="799609">
                <a:moveTo>
                  <a:pt x="0" y="0"/>
                </a:moveTo>
                <a:lnTo>
                  <a:pt x="715286" y="0"/>
                </a:lnTo>
                <a:lnTo>
                  <a:pt x="715286" y="799608"/>
                </a:lnTo>
                <a:lnTo>
                  <a:pt x="0" y="7996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83E783DC-36B5-AC10-89F8-43E7E1A2690C}"/>
              </a:ext>
            </a:extLst>
          </p:cNvPr>
          <p:cNvSpPr/>
          <p:nvPr/>
        </p:nvSpPr>
        <p:spPr>
          <a:xfrm>
            <a:off x="8268694" y="1958252"/>
            <a:ext cx="715286" cy="799609"/>
          </a:xfrm>
          <a:custGeom>
            <a:avLst/>
            <a:gdLst/>
            <a:ahLst/>
            <a:cxnLst/>
            <a:rect l="l" t="t" r="r" b="b"/>
            <a:pathLst>
              <a:path w="715286" h="799609">
                <a:moveTo>
                  <a:pt x="0" y="0"/>
                </a:moveTo>
                <a:lnTo>
                  <a:pt x="715286" y="0"/>
                </a:lnTo>
                <a:lnTo>
                  <a:pt x="715286" y="799608"/>
                </a:lnTo>
                <a:lnTo>
                  <a:pt x="0" y="7996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5D8DBB-7AB6-441C-609A-C1DE9A7B60D9}"/>
              </a:ext>
            </a:extLst>
          </p:cNvPr>
          <p:cNvSpPr txBox="1"/>
          <p:nvPr/>
        </p:nvSpPr>
        <p:spPr>
          <a:xfrm>
            <a:off x="1660615" y="1266364"/>
            <a:ext cx="5257800" cy="887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28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ome Time Later"/>
                <a:ea typeface="+mn-ea"/>
                <a:cs typeface="+mn-cs"/>
              </a:rPr>
              <a:t>Live </a:t>
            </a:r>
            <a:r>
              <a:rPr kumimoji="0" lang="en-US" sz="4428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Some Time Later"/>
                <a:ea typeface="+mn-ea"/>
                <a:cs typeface="+mn-cs"/>
              </a:rPr>
              <a:t>Koding</a:t>
            </a:r>
            <a:r>
              <a:rPr kumimoji="0" lang="en-US" sz="4428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ome Time Later"/>
                <a:ea typeface="+mn-ea"/>
                <a:cs typeface="+mn-cs"/>
              </a:rPr>
              <a:t> </a:t>
            </a:r>
            <a:r>
              <a:rPr kumimoji="0" lang="en-US" sz="4428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Some Time Later"/>
                <a:ea typeface="+mn-ea"/>
                <a:cs typeface="+mn-cs"/>
              </a:rPr>
              <a:t>Oppgave</a:t>
            </a:r>
            <a:endParaRPr kumimoji="0" lang="en-US" sz="4428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ome Time Later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D0B0F8-E4BD-F65C-D6CE-52B098DB71B1}"/>
              </a:ext>
            </a:extLst>
          </p:cNvPr>
          <p:cNvSpPr txBox="1"/>
          <p:nvPr/>
        </p:nvSpPr>
        <p:spPr>
          <a:xfrm>
            <a:off x="1143000" y="2166486"/>
            <a:ext cx="6967768" cy="3745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60"/>
              </a:lnSpc>
            </a:pPr>
            <a:r>
              <a:rPr lang="en-US" sz="1800" dirty="0">
                <a:solidFill>
                  <a:srgbClr val="56487A"/>
                </a:solidFill>
                <a:latin typeface="Garet Light"/>
              </a:rPr>
              <a:t>Lag </a:t>
            </a:r>
            <a:r>
              <a:rPr lang="en-US" sz="1800" dirty="0" err="1">
                <a:solidFill>
                  <a:srgbClr val="56487A"/>
                </a:solidFill>
                <a:latin typeface="Garet Light"/>
              </a:rPr>
              <a:t>en</a:t>
            </a:r>
            <a:r>
              <a:rPr lang="en-US" sz="1800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sz="1800" dirty="0" err="1">
                <a:solidFill>
                  <a:srgbClr val="56487A"/>
                </a:solidFill>
                <a:latin typeface="Garet Light"/>
              </a:rPr>
              <a:t>klasse</a:t>
            </a:r>
            <a:r>
              <a:rPr lang="en-US" sz="1800" dirty="0">
                <a:solidFill>
                  <a:srgbClr val="56487A"/>
                </a:solidFill>
                <a:latin typeface="Garet Light"/>
              </a:rPr>
              <a:t> Bok. </a:t>
            </a:r>
          </a:p>
          <a:p>
            <a:pPr>
              <a:lnSpc>
                <a:spcPts val="2560"/>
              </a:lnSpc>
            </a:pPr>
            <a:r>
              <a:rPr lang="en-US" sz="1800" dirty="0">
                <a:solidFill>
                  <a:srgbClr val="56487A"/>
                </a:solidFill>
                <a:latin typeface="Garet Light"/>
              </a:rPr>
              <a:t>Denne </a:t>
            </a:r>
            <a:r>
              <a:rPr lang="en-US" sz="1800" dirty="0" err="1">
                <a:solidFill>
                  <a:srgbClr val="56487A"/>
                </a:solidFill>
                <a:latin typeface="Garet Light"/>
              </a:rPr>
              <a:t>skal</a:t>
            </a:r>
            <a:r>
              <a:rPr lang="en-US" sz="1800" dirty="0">
                <a:solidFill>
                  <a:srgbClr val="56487A"/>
                </a:solidFill>
                <a:latin typeface="Garet Light"/>
              </a:rPr>
              <a:t> ha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instansvariabler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som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representerer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følgende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:</a:t>
            </a:r>
          </a:p>
          <a:p>
            <a:pPr>
              <a:lnSpc>
                <a:spcPts val="2560"/>
              </a:lnSpc>
            </a:pPr>
            <a:r>
              <a:rPr lang="en-US" sz="1800" dirty="0">
                <a:solidFill>
                  <a:srgbClr val="56487A"/>
                </a:solidFill>
                <a:latin typeface="Garet Light"/>
              </a:rPr>
              <a:t>- </a:t>
            </a:r>
            <a:r>
              <a:rPr lang="en-US" sz="1800" dirty="0" err="1">
                <a:solidFill>
                  <a:srgbClr val="56487A"/>
                </a:solidFill>
                <a:latin typeface="Garet Light"/>
              </a:rPr>
              <a:t>tittel</a:t>
            </a:r>
            <a:endParaRPr lang="en-US" sz="1800" dirty="0">
              <a:solidFill>
                <a:srgbClr val="56487A"/>
              </a:solidFill>
              <a:latin typeface="Garet Light"/>
            </a:endParaRPr>
          </a:p>
          <a:p>
            <a:pPr>
              <a:lnSpc>
                <a:spcPts val="2560"/>
              </a:lnSpc>
            </a:pPr>
            <a:r>
              <a:rPr lang="en-US" dirty="0">
                <a:solidFill>
                  <a:srgbClr val="56487A"/>
                </a:solidFill>
                <a:latin typeface="Garet Light"/>
              </a:rPr>
              <a:t>-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forfatter</a:t>
            </a:r>
            <a:endParaRPr lang="en-US" dirty="0">
              <a:solidFill>
                <a:srgbClr val="56487A"/>
              </a:solidFill>
              <a:latin typeface="Garet Light"/>
            </a:endParaRPr>
          </a:p>
          <a:p>
            <a:pPr>
              <a:lnSpc>
                <a:spcPts val="2560"/>
              </a:lnSpc>
            </a:pPr>
            <a:r>
              <a:rPr lang="en-US" sz="1800" dirty="0">
                <a:solidFill>
                  <a:srgbClr val="56487A"/>
                </a:solidFill>
                <a:latin typeface="Garet Light"/>
              </a:rPr>
              <a:t>- </a:t>
            </a:r>
            <a:r>
              <a:rPr lang="en-US" sz="1800" dirty="0" err="1">
                <a:solidFill>
                  <a:srgbClr val="56487A"/>
                </a:solidFill>
                <a:latin typeface="Garet Light"/>
              </a:rPr>
              <a:t>sjanger</a:t>
            </a:r>
            <a:endParaRPr lang="en-US" sz="1800" dirty="0">
              <a:solidFill>
                <a:srgbClr val="56487A"/>
              </a:solidFill>
              <a:latin typeface="Garet Light"/>
            </a:endParaRPr>
          </a:p>
          <a:p>
            <a:pPr>
              <a:lnSpc>
                <a:spcPts val="2560"/>
              </a:lnSpc>
            </a:pPr>
            <a:r>
              <a:rPr lang="en-US" dirty="0">
                <a:solidFill>
                  <a:srgbClr val="56487A"/>
                </a:solidFill>
                <a:latin typeface="Garet Light"/>
              </a:rPr>
              <a:t>- sider </a:t>
            </a:r>
            <a:endParaRPr lang="en-US" sz="1800" dirty="0">
              <a:solidFill>
                <a:srgbClr val="56487A"/>
              </a:solidFill>
              <a:latin typeface="Garet Light"/>
            </a:endParaRPr>
          </a:p>
          <a:p>
            <a:pPr>
              <a:lnSpc>
                <a:spcPts val="2560"/>
              </a:lnSpc>
            </a:pPr>
            <a:r>
              <a:rPr lang="en-US" dirty="0">
                <a:solidFill>
                  <a:srgbClr val="56487A"/>
                </a:solidFill>
                <a:latin typeface="Garet Light"/>
              </a:rPr>
              <a:t>-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år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den var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publisert</a:t>
            </a:r>
            <a:endParaRPr lang="en-US" dirty="0">
              <a:solidFill>
                <a:srgbClr val="56487A"/>
              </a:solidFill>
              <a:latin typeface="Garet Light"/>
            </a:endParaRPr>
          </a:p>
          <a:p>
            <a:pPr>
              <a:lnSpc>
                <a:spcPts val="2560"/>
              </a:lnSpc>
            </a:pPr>
            <a:r>
              <a:rPr lang="en-US" sz="1800" dirty="0">
                <a:solidFill>
                  <a:srgbClr val="56487A"/>
                </a:solidFill>
                <a:latin typeface="Garet Light"/>
              </a:rPr>
              <a:t>- om den </a:t>
            </a:r>
            <a:r>
              <a:rPr lang="en-US" sz="1800" dirty="0" err="1">
                <a:solidFill>
                  <a:srgbClr val="56487A"/>
                </a:solidFill>
                <a:latin typeface="Garet Light"/>
              </a:rPr>
              <a:t>har</a:t>
            </a:r>
            <a:r>
              <a:rPr lang="en-US" sz="1800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sz="1800" dirty="0" err="1">
                <a:solidFill>
                  <a:srgbClr val="56487A"/>
                </a:solidFill>
                <a:latin typeface="Garet Light"/>
              </a:rPr>
              <a:t>blitt</a:t>
            </a:r>
            <a:r>
              <a:rPr lang="en-US" sz="1800" dirty="0">
                <a:solidFill>
                  <a:srgbClr val="56487A"/>
                </a:solidFill>
                <a:latin typeface="Garet Light"/>
              </a:rPr>
              <a:t> lest (</a:t>
            </a:r>
            <a:r>
              <a:rPr lang="en-US" sz="1800" dirty="0" err="1">
                <a:solidFill>
                  <a:srgbClr val="56487A"/>
                </a:solidFill>
                <a:latin typeface="Garet Light"/>
              </a:rPr>
              <a:t>dette</a:t>
            </a:r>
            <a:r>
              <a:rPr lang="en-US" sz="1800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sz="1800" dirty="0" err="1">
                <a:solidFill>
                  <a:srgbClr val="56487A"/>
                </a:solidFill>
                <a:latin typeface="Garet Light"/>
              </a:rPr>
              <a:t>antas</a:t>
            </a:r>
            <a:r>
              <a:rPr lang="en-US" sz="1800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sz="1800" dirty="0" err="1">
                <a:solidFill>
                  <a:srgbClr val="56487A"/>
                </a:solidFill>
                <a:latin typeface="Garet Light"/>
              </a:rPr>
              <a:t>å</a:t>
            </a:r>
            <a:r>
              <a:rPr lang="en-US" sz="1800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sz="1800" dirty="0" err="1">
                <a:solidFill>
                  <a:srgbClr val="56487A"/>
                </a:solidFill>
                <a:latin typeface="Garet Light"/>
              </a:rPr>
              <a:t>være</a:t>
            </a:r>
            <a:r>
              <a:rPr lang="en-US" sz="1800" dirty="0">
                <a:solidFill>
                  <a:srgbClr val="56487A"/>
                </a:solidFill>
                <a:latin typeface="Garet Light"/>
              </a:rPr>
              <a:t> False </a:t>
            </a:r>
            <a:r>
              <a:rPr lang="en-US" sz="1800" dirty="0" err="1">
                <a:solidFill>
                  <a:srgbClr val="56487A"/>
                </a:solidFill>
                <a:latin typeface="Garet Light"/>
              </a:rPr>
              <a:t>ved</a:t>
            </a:r>
            <a:r>
              <a:rPr lang="en-US" sz="1800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sz="1800" dirty="0" err="1">
                <a:solidFill>
                  <a:srgbClr val="56487A"/>
                </a:solidFill>
                <a:latin typeface="Garet Light"/>
              </a:rPr>
              <a:t>opprettelsen</a:t>
            </a:r>
            <a:r>
              <a:rPr lang="en-US" sz="1800" dirty="0">
                <a:solidFill>
                  <a:srgbClr val="56487A"/>
                </a:solidFill>
                <a:latin typeface="Garet Light"/>
              </a:rPr>
              <a:t> av </a:t>
            </a:r>
            <a:r>
              <a:rPr lang="en-US" sz="1800" dirty="0" err="1">
                <a:solidFill>
                  <a:srgbClr val="56487A"/>
                </a:solidFill>
                <a:latin typeface="Garet Light"/>
              </a:rPr>
              <a:t>hvert</a:t>
            </a:r>
            <a:r>
              <a:rPr lang="en-US" sz="1800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sz="1800" dirty="0" err="1">
                <a:solidFill>
                  <a:srgbClr val="56487A"/>
                </a:solidFill>
                <a:latin typeface="Garet Light"/>
              </a:rPr>
              <a:t>objekt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). </a:t>
            </a:r>
          </a:p>
          <a:p>
            <a:pPr>
              <a:lnSpc>
                <a:spcPts val="2560"/>
              </a:lnSpc>
            </a:pPr>
            <a:endParaRPr lang="en-US" sz="1800" dirty="0">
              <a:solidFill>
                <a:srgbClr val="56487A"/>
              </a:solidFill>
              <a:latin typeface="Garet Light"/>
            </a:endParaRPr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26DA2D0E-D67A-600C-D9B3-F7BD95FDD10C}"/>
              </a:ext>
            </a:extLst>
          </p:cNvPr>
          <p:cNvSpPr/>
          <p:nvPr/>
        </p:nvSpPr>
        <p:spPr>
          <a:xfrm>
            <a:off x="7371811" y="3004712"/>
            <a:ext cx="2213416" cy="4197857"/>
          </a:xfrm>
          <a:custGeom>
            <a:avLst/>
            <a:gdLst/>
            <a:ahLst/>
            <a:cxnLst/>
            <a:rect l="l" t="t" r="r" b="b"/>
            <a:pathLst>
              <a:path w="2213416" h="4197857">
                <a:moveTo>
                  <a:pt x="0" y="0"/>
                </a:moveTo>
                <a:lnTo>
                  <a:pt x="2213416" y="0"/>
                </a:lnTo>
                <a:lnTo>
                  <a:pt x="2213416" y="4197858"/>
                </a:lnTo>
                <a:lnTo>
                  <a:pt x="0" y="4197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48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31520" y="731520"/>
            <a:ext cx="8290560" cy="5852160"/>
            <a:chOff x="0" y="0"/>
            <a:chExt cx="5258364" cy="37117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258365" cy="3711787"/>
            </a:xfrm>
            <a:custGeom>
              <a:avLst/>
              <a:gdLst/>
              <a:ahLst/>
              <a:cxnLst/>
              <a:rect l="l" t="t" r="r" b="b"/>
              <a:pathLst>
                <a:path w="5258365" h="3711787">
                  <a:moveTo>
                    <a:pt x="5133904" y="3711787"/>
                  </a:moveTo>
                  <a:lnTo>
                    <a:pt x="124460" y="3711787"/>
                  </a:lnTo>
                  <a:cubicBezTo>
                    <a:pt x="55880" y="3711787"/>
                    <a:pt x="0" y="3655907"/>
                    <a:pt x="0" y="35873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133904" y="0"/>
                  </a:lnTo>
                  <a:cubicBezTo>
                    <a:pt x="5202484" y="0"/>
                    <a:pt x="5258365" y="55880"/>
                    <a:pt x="5258365" y="124460"/>
                  </a:cubicBezTo>
                  <a:lnTo>
                    <a:pt x="5258365" y="3587327"/>
                  </a:lnTo>
                  <a:cubicBezTo>
                    <a:pt x="5258365" y="3655907"/>
                    <a:pt x="5202484" y="3711787"/>
                    <a:pt x="5133904" y="3711787"/>
                  </a:cubicBezTo>
                  <a:close/>
                </a:path>
              </a:pathLst>
            </a:custGeom>
            <a:solidFill>
              <a:srgbClr val="FFFFFF">
                <a:alpha val="89804"/>
              </a:srgbClr>
            </a:solidFill>
          </p:spPr>
          <p:txBody>
            <a:bodyPr/>
            <a:lstStyle/>
            <a:p>
              <a:endParaRPr lang="en-NO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329082" y="1066800"/>
            <a:ext cx="4999910" cy="1590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199"/>
              </a:lnSpc>
              <a:spcBef>
                <a:spcPct val="0"/>
              </a:spcBef>
            </a:pPr>
            <a:r>
              <a:rPr kumimoji="0" lang="en-US" sz="4428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ome Time Later"/>
                <a:ea typeface="+mn-ea"/>
                <a:cs typeface="+mn-cs"/>
              </a:rPr>
              <a:t>Live </a:t>
            </a:r>
            <a:r>
              <a:rPr kumimoji="0" lang="en-US" sz="4428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Some Time Later"/>
                <a:ea typeface="+mn-ea"/>
                <a:cs typeface="+mn-cs"/>
              </a:rPr>
              <a:t>Koding</a:t>
            </a:r>
            <a:r>
              <a:rPr kumimoji="0" lang="en-US" sz="4428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ome Time Later"/>
                <a:ea typeface="+mn-ea"/>
                <a:cs typeface="+mn-cs"/>
              </a:rPr>
              <a:t> </a:t>
            </a:r>
            <a:r>
              <a:rPr kumimoji="0" lang="en-US" sz="4428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Some Time Later"/>
                <a:ea typeface="+mn-ea"/>
                <a:cs typeface="+mn-cs"/>
              </a:rPr>
              <a:t>Oppgave</a:t>
            </a:r>
            <a:endParaRPr kumimoji="0" lang="en-US" sz="4428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ome Time Later"/>
              <a:ea typeface="+mn-ea"/>
              <a:cs typeface="+mn-cs"/>
            </a:endParaRPr>
          </a:p>
          <a:p>
            <a:pPr>
              <a:lnSpc>
                <a:spcPts val="6199"/>
              </a:lnSpc>
              <a:spcBef>
                <a:spcPct val="0"/>
              </a:spcBef>
            </a:pPr>
            <a:endParaRPr lang="en-US" sz="4428" dirty="0">
              <a:solidFill>
                <a:srgbClr val="56487A"/>
              </a:solidFill>
              <a:latin typeface="Some Time Later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90600" y="1831478"/>
            <a:ext cx="6781800" cy="59875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60"/>
              </a:lnSpc>
            </a:pPr>
            <a:r>
              <a:rPr lang="en-US" b="1" dirty="0">
                <a:solidFill>
                  <a:srgbClr val="56487A"/>
                </a:solidFill>
                <a:latin typeface="Garet Light"/>
              </a:rPr>
              <a:t>Lag </a:t>
            </a:r>
            <a:r>
              <a:rPr lang="en-US" b="1" dirty="0" err="1">
                <a:solidFill>
                  <a:srgbClr val="56487A"/>
                </a:solidFill>
                <a:latin typeface="Garet Light"/>
              </a:rPr>
              <a:t>så</a:t>
            </a:r>
            <a:r>
              <a:rPr lang="en-US" b="1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b="1" dirty="0" err="1">
                <a:solidFill>
                  <a:srgbClr val="56487A"/>
                </a:solidFill>
                <a:latin typeface="Garet Light"/>
              </a:rPr>
              <a:t>følgende</a:t>
            </a:r>
            <a:r>
              <a:rPr lang="en-US" b="1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b="1" dirty="0" err="1">
                <a:solidFill>
                  <a:srgbClr val="56487A"/>
                </a:solidFill>
                <a:latin typeface="Garet Light"/>
              </a:rPr>
              <a:t>metoder</a:t>
            </a:r>
            <a:r>
              <a:rPr lang="en-US" b="1" dirty="0">
                <a:solidFill>
                  <a:srgbClr val="56487A"/>
                </a:solidFill>
                <a:latin typeface="Garet Light"/>
              </a:rPr>
              <a:t>:</a:t>
            </a:r>
          </a:p>
          <a:p>
            <a:pPr>
              <a:lnSpc>
                <a:spcPts val="2560"/>
              </a:lnSpc>
            </a:pPr>
            <a:r>
              <a:rPr lang="en-US" b="1" dirty="0" err="1">
                <a:solidFill>
                  <a:srgbClr val="56487A"/>
                </a:solidFill>
                <a:latin typeface="Garet Light"/>
              </a:rPr>
              <a:t>hent_forfatter_tittel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,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som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returnerer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en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string med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tittel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og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forfatter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</a:p>
          <a:p>
            <a:pPr>
              <a:lnSpc>
                <a:spcPts val="2560"/>
              </a:lnSpc>
            </a:pPr>
            <a:r>
              <a:rPr lang="en-US" b="1" dirty="0" err="1">
                <a:solidFill>
                  <a:srgbClr val="56487A"/>
                </a:solidFill>
                <a:latin typeface="Garet Light"/>
              </a:rPr>
              <a:t>Har_lest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,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som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setter lest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til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True</a:t>
            </a:r>
          </a:p>
          <a:p>
            <a:pPr>
              <a:lnSpc>
                <a:spcPts val="2560"/>
              </a:lnSpc>
            </a:pPr>
            <a:r>
              <a:rPr lang="en-US" b="1" dirty="0" err="1">
                <a:solidFill>
                  <a:srgbClr val="56487A"/>
                </a:solidFill>
                <a:latin typeface="Garet Light"/>
              </a:rPr>
              <a:t>Hent_sider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,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returnerer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side_antallet</a:t>
            </a:r>
            <a:endParaRPr lang="en-US" dirty="0">
              <a:solidFill>
                <a:srgbClr val="56487A"/>
              </a:solidFill>
              <a:latin typeface="Garet Light"/>
            </a:endParaRPr>
          </a:p>
          <a:p>
            <a:pPr>
              <a:lnSpc>
                <a:spcPts val="2560"/>
              </a:lnSpc>
            </a:pPr>
            <a:r>
              <a:rPr lang="en-US" b="1" dirty="0" err="1">
                <a:solidFill>
                  <a:srgbClr val="56487A"/>
                </a:solidFill>
                <a:latin typeface="Garet Light"/>
              </a:rPr>
              <a:t>Lese_tid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, tar inn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opm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(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ord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per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minutt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). Om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boken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</a:p>
          <a:p>
            <a:pPr>
              <a:lnSpc>
                <a:spcPts val="2560"/>
              </a:lnSpc>
            </a:pPr>
            <a:r>
              <a:rPr lang="en-US" dirty="0" err="1">
                <a:solidFill>
                  <a:srgbClr val="56487A"/>
                </a:solidFill>
                <a:latin typeface="Garet Light"/>
              </a:rPr>
              <a:t>ikke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er lest returner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en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string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som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formidler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dette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. </a:t>
            </a:r>
          </a:p>
          <a:p>
            <a:pPr>
              <a:lnSpc>
                <a:spcPts val="2560"/>
              </a:lnSpc>
            </a:pPr>
            <a:r>
              <a:rPr lang="en-US" dirty="0" err="1">
                <a:solidFill>
                  <a:srgbClr val="56487A"/>
                </a:solidFill>
                <a:latin typeface="Garet Light"/>
              </a:rPr>
              <a:t>Ellers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del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sidetall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på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opm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(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siden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har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350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ord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). </a:t>
            </a:r>
          </a:p>
          <a:p>
            <a:pPr>
              <a:lnSpc>
                <a:spcPts val="2560"/>
              </a:lnSpc>
            </a:pPr>
            <a:r>
              <a:rPr lang="en-US" dirty="0">
                <a:solidFill>
                  <a:srgbClr val="56487A"/>
                </a:solidFill>
                <a:latin typeface="Garet Light"/>
              </a:rPr>
              <a:t>Returner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tiden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du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finner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. </a:t>
            </a:r>
          </a:p>
          <a:p>
            <a:pPr>
              <a:lnSpc>
                <a:spcPts val="2560"/>
              </a:lnSpc>
            </a:pPr>
            <a:r>
              <a:rPr lang="en-US" b="1" dirty="0" err="1">
                <a:solidFill>
                  <a:srgbClr val="56487A"/>
                </a:solidFill>
                <a:latin typeface="Garet Light"/>
              </a:rPr>
              <a:t>Sjekk_sjanger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,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denne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spør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bruker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om </a:t>
            </a:r>
          </a:p>
          <a:p>
            <a:pPr>
              <a:lnSpc>
                <a:spcPts val="2560"/>
              </a:lnSpc>
            </a:pPr>
            <a:r>
              <a:rPr lang="en-US" dirty="0" err="1">
                <a:solidFill>
                  <a:srgbClr val="56487A"/>
                </a:solidFill>
                <a:latin typeface="Garet Light"/>
              </a:rPr>
              <a:t>en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liste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med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favorittsjangere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,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så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sjekker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om </a:t>
            </a:r>
          </a:p>
          <a:p>
            <a:pPr>
              <a:lnSpc>
                <a:spcPts val="2560"/>
              </a:lnSpc>
            </a:pPr>
            <a:r>
              <a:rPr lang="en-US" dirty="0" err="1">
                <a:solidFill>
                  <a:srgbClr val="56487A"/>
                </a:solidFill>
                <a:latin typeface="Garet Light"/>
              </a:rPr>
              <a:t>Noen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av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sjangerene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er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lik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boken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sin. </a:t>
            </a:r>
          </a:p>
          <a:p>
            <a:pPr>
              <a:lnSpc>
                <a:spcPts val="2560"/>
              </a:lnSpc>
            </a:pPr>
            <a:r>
              <a:rPr lang="en-US" b="1" dirty="0" err="1">
                <a:solidFill>
                  <a:srgbClr val="56487A"/>
                </a:solidFill>
                <a:latin typeface="Garet Light"/>
              </a:rPr>
              <a:t>Aar_forskjell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, returner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forskjellen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mellom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</a:p>
          <a:p>
            <a:pPr>
              <a:lnSpc>
                <a:spcPts val="2560"/>
              </a:lnSpc>
            </a:pPr>
            <a:r>
              <a:rPr lang="en-US" dirty="0" err="1">
                <a:solidFill>
                  <a:srgbClr val="56487A"/>
                </a:solidFill>
                <a:latin typeface="Garet Light"/>
              </a:rPr>
              <a:t>nåværende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år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(2024)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og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publiseringsdato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. </a:t>
            </a:r>
          </a:p>
          <a:p>
            <a:pPr>
              <a:lnSpc>
                <a:spcPts val="2560"/>
              </a:lnSpc>
            </a:pPr>
            <a:endParaRPr lang="en-US" dirty="0">
              <a:solidFill>
                <a:srgbClr val="56487A"/>
              </a:solidFill>
              <a:latin typeface="Garet Light"/>
            </a:endParaRPr>
          </a:p>
          <a:p>
            <a:pPr>
              <a:lnSpc>
                <a:spcPts val="2560"/>
              </a:lnSpc>
            </a:pPr>
            <a:endParaRPr lang="en-US" dirty="0">
              <a:solidFill>
                <a:srgbClr val="56487A"/>
              </a:solidFill>
              <a:latin typeface="Garet Light"/>
            </a:endParaRPr>
          </a:p>
          <a:p>
            <a:pPr>
              <a:lnSpc>
                <a:spcPts val="2560"/>
              </a:lnSpc>
            </a:pPr>
            <a:endParaRPr lang="en-US" dirty="0">
              <a:solidFill>
                <a:srgbClr val="56487A"/>
              </a:solidFill>
              <a:latin typeface="Garet Light"/>
            </a:endParaRPr>
          </a:p>
          <a:p>
            <a:pPr>
              <a:lnSpc>
                <a:spcPts val="2560"/>
              </a:lnSpc>
            </a:pPr>
            <a:r>
              <a:rPr lang="en-US" dirty="0">
                <a:solidFill>
                  <a:srgbClr val="56487A"/>
                </a:solidFill>
                <a:latin typeface="Garet Light"/>
              </a:rPr>
              <a:t>	</a:t>
            </a:r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CE25E649-5CC7-69AB-D701-D338FA25DC41}"/>
              </a:ext>
            </a:extLst>
          </p:cNvPr>
          <p:cNvSpPr/>
          <p:nvPr/>
        </p:nvSpPr>
        <p:spPr>
          <a:xfrm>
            <a:off x="6708316" y="2505336"/>
            <a:ext cx="3437433" cy="4835264"/>
          </a:xfrm>
          <a:custGeom>
            <a:avLst/>
            <a:gdLst/>
            <a:ahLst/>
            <a:cxnLst/>
            <a:rect l="l" t="t" r="r" b="b"/>
            <a:pathLst>
              <a:path w="3437433" h="4835264">
                <a:moveTo>
                  <a:pt x="0" y="0"/>
                </a:moveTo>
                <a:lnTo>
                  <a:pt x="3437433" y="0"/>
                </a:lnTo>
                <a:lnTo>
                  <a:pt x="3437433" y="4835264"/>
                </a:lnTo>
                <a:lnTo>
                  <a:pt x="0" y="48352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48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31520" y="731520"/>
            <a:ext cx="8290560" cy="5852160"/>
            <a:chOff x="0" y="0"/>
            <a:chExt cx="5258364" cy="37117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258365" cy="3711787"/>
            </a:xfrm>
            <a:custGeom>
              <a:avLst/>
              <a:gdLst/>
              <a:ahLst/>
              <a:cxnLst/>
              <a:rect l="l" t="t" r="r" b="b"/>
              <a:pathLst>
                <a:path w="5258365" h="3711787">
                  <a:moveTo>
                    <a:pt x="5133904" y="3711787"/>
                  </a:moveTo>
                  <a:lnTo>
                    <a:pt x="124460" y="3711787"/>
                  </a:lnTo>
                  <a:cubicBezTo>
                    <a:pt x="55880" y="3711787"/>
                    <a:pt x="0" y="3655907"/>
                    <a:pt x="0" y="35873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133904" y="0"/>
                  </a:lnTo>
                  <a:cubicBezTo>
                    <a:pt x="5202484" y="0"/>
                    <a:pt x="5258365" y="55880"/>
                    <a:pt x="5258365" y="124460"/>
                  </a:cubicBezTo>
                  <a:lnTo>
                    <a:pt x="5258365" y="3587327"/>
                  </a:lnTo>
                  <a:cubicBezTo>
                    <a:pt x="5258365" y="3655907"/>
                    <a:pt x="5202484" y="3711787"/>
                    <a:pt x="5133904" y="3711787"/>
                  </a:cubicBezTo>
                  <a:close/>
                </a:path>
              </a:pathLst>
            </a:custGeom>
            <a:solidFill>
              <a:srgbClr val="FFFFFF">
                <a:alpha val="89804"/>
              </a:srgbClr>
            </a:solidFill>
          </p:spPr>
          <p:txBody>
            <a:bodyPr/>
            <a:lstStyle/>
            <a:p>
              <a:endParaRPr lang="en-NO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329082" y="1066800"/>
            <a:ext cx="4999910" cy="1590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199"/>
              </a:lnSpc>
              <a:spcBef>
                <a:spcPct val="0"/>
              </a:spcBef>
            </a:pPr>
            <a:r>
              <a:rPr kumimoji="0" lang="en-US" sz="4428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ome Time Later"/>
                <a:ea typeface="+mn-ea"/>
                <a:cs typeface="+mn-cs"/>
              </a:rPr>
              <a:t>Live </a:t>
            </a:r>
            <a:r>
              <a:rPr kumimoji="0" lang="en-US" sz="4428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Some Time Later"/>
                <a:ea typeface="+mn-ea"/>
                <a:cs typeface="+mn-cs"/>
              </a:rPr>
              <a:t>Koding</a:t>
            </a:r>
            <a:r>
              <a:rPr kumimoji="0" lang="en-US" sz="4428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ome Time Later"/>
                <a:ea typeface="+mn-ea"/>
                <a:cs typeface="+mn-cs"/>
              </a:rPr>
              <a:t> </a:t>
            </a:r>
            <a:r>
              <a:rPr kumimoji="0" lang="en-US" sz="4428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Some Time Later"/>
                <a:ea typeface="+mn-ea"/>
                <a:cs typeface="+mn-cs"/>
              </a:rPr>
              <a:t>Oppgave</a:t>
            </a:r>
            <a:endParaRPr kumimoji="0" lang="en-US" sz="4428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ome Time Later"/>
              <a:ea typeface="+mn-ea"/>
              <a:cs typeface="+mn-cs"/>
            </a:endParaRPr>
          </a:p>
          <a:p>
            <a:pPr>
              <a:lnSpc>
                <a:spcPts val="6199"/>
              </a:lnSpc>
              <a:spcBef>
                <a:spcPct val="0"/>
              </a:spcBef>
            </a:pPr>
            <a:endParaRPr lang="en-US" sz="4428" dirty="0">
              <a:solidFill>
                <a:srgbClr val="56487A"/>
              </a:solidFill>
              <a:latin typeface="Some Time Later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90600" y="1831478"/>
            <a:ext cx="6781800" cy="63209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60"/>
              </a:lnSpc>
            </a:pPr>
            <a:r>
              <a:rPr lang="en-US" dirty="0">
                <a:solidFill>
                  <a:srgbClr val="56487A"/>
                </a:solidFill>
                <a:latin typeface="Garet Light"/>
              </a:rPr>
              <a:t>Lag et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nytt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hovedprogram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hvor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vi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skal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bruke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klassen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Bok.</a:t>
            </a:r>
          </a:p>
          <a:p>
            <a:pPr>
              <a:lnSpc>
                <a:spcPts val="2560"/>
              </a:lnSpc>
            </a:pPr>
            <a:endParaRPr lang="en-US" dirty="0">
              <a:solidFill>
                <a:srgbClr val="56487A"/>
              </a:solidFill>
              <a:latin typeface="Garet Light"/>
            </a:endParaRPr>
          </a:p>
          <a:p>
            <a:pPr>
              <a:lnSpc>
                <a:spcPts val="2560"/>
              </a:lnSpc>
            </a:pPr>
            <a:r>
              <a:rPr lang="en-US" dirty="0">
                <a:solidFill>
                  <a:srgbClr val="56487A"/>
                </a:solidFill>
                <a:latin typeface="Garet Light"/>
              </a:rPr>
              <a:t>Her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skal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du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lage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2 Bok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objekter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.</a:t>
            </a:r>
          </a:p>
          <a:p>
            <a:pPr>
              <a:lnSpc>
                <a:spcPts val="2560"/>
              </a:lnSpc>
            </a:pPr>
            <a:r>
              <a:rPr lang="en-US" dirty="0" err="1">
                <a:solidFill>
                  <a:srgbClr val="56487A"/>
                </a:solidFill>
                <a:latin typeface="Garet Light"/>
              </a:rPr>
              <a:t>Bruke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alle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metodene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på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det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første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Bok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objektet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,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skriv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hva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du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får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som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resultat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som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kommentar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I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koden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. </a:t>
            </a:r>
          </a:p>
          <a:p>
            <a:pPr>
              <a:lnSpc>
                <a:spcPts val="2560"/>
              </a:lnSpc>
            </a:pPr>
            <a:endParaRPr lang="en-US" dirty="0">
              <a:solidFill>
                <a:srgbClr val="56487A"/>
              </a:solidFill>
              <a:latin typeface="Garet Light"/>
            </a:endParaRPr>
          </a:p>
          <a:p>
            <a:pPr>
              <a:lnSpc>
                <a:spcPts val="2560"/>
              </a:lnSpc>
            </a:pPr>
            <a:r>
              <a:rPr lang="en-US" dirty="0" err="1">
                <a:solidFill>
                  <a:srgbClr val="56487A"/>
                </a:solidFill>
                <a:latin typeface="Garet Light"/>
              </a:rPr>
              <a:t>På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det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andre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Bok-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objektet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, sett lest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til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å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være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sant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. </a:t>
            </a:r>
          </a:p>
          <a:p>
            <a:pPr>
              <a:lnSpc>
                <a:spcPts val="2560"/>
              </a:lnSpc>
            </a:pPr>
            <a:r>
              <a:rPr lang="en-US" dirty="0" err="1">
                <a:solidFill>
                  <a:srgbClr val="56487A"/>
                </a:solidFill>
                <a:latin typeface="Garet Light"/>
              </a:rPr>
              <a:t>Så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skal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du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finne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ut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hvor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lang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tid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det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tok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å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lese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boken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.</a:t>
            </a:r>
          </a:p>
          <a:p>
            <a:pPr>
              <a:lnSpc>
                <a:spcPts val="2560"/>
              </a:lnSpc>
            </a:pPr>
            <a:r>
              <a:rPr lang="en-US" dirty="0" err="1">
                <a:solidFill>
                  <a:srgbClr val="56487A"/>
                </a:solidFill>
                <a:latin typeface="Garet Light"/>
              </a:rPr>
              <a:t>Skriv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dette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som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en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kommentar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I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koden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.</a:t>
            </a:r>
          </a:p>
          <a:p>
            <a:pPr>
              <a:lnSpc>
                <a:spcPts val="2560"/>
              </a:lnSpc>
            </a:pPr>
            <a:endParaRPr lang="en-US" dirty="0">
              <a:solidFill>
                <a:srgbClr val="56487A"/>
              </a:solidFill>
              <a:latin typeface="Garet Light"/>
            </a:endParaRPr>
          </a:p>
          <a:p>
            <a:pPr>
              <a:lnSpc>
                <a:spcPts val="2560"/>
              </a:lnSpc>
            </a:pPr>
            <a:r>
              <a:rPr lang="en-US" dirty="0">
                <a:solidFill>
                  <a:srgbClr val="56487A"/>
                </a:solidFill>
                <a:latin typeface="Garet Light"/>
              </a:rPr>
              <a:t>Lag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en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liste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med dine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favoritt-sjangere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.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Sjekk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så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</a:p>
          <a:p>
            <a:pPr>
              <a:lnSpc>
                <a:spcPts val="2560"/>
              </a:lnSpc>
            </a:pPr>
            <a:r>
              <a:rPr lang="en-US" dirty="0">
                <a:solidFill>
                  <a:srgbClr val="56487A"/>
                </a:solidFill>
                <a:latin typeface="Garet Light"/>
              </a:rPr>
              <a:t>Om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boken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er I din er I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en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av dine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favoritt-sjangere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.</a:t>
            </a:r>
          </a:p>
          <a:p>
            <a:pPr>
              <a:lnSpc>
                <a:spcPts val="2560"/>
              </a:lnSpc>
            </a:pPr>
            <a:r>
              <a:rPr lang="en-US" dirty="0">
                <a:solidFill>
                  <a:srgbClr val="56487A"/>
                </a:solidFill>
                <a:latin typeface="Garet Light"/>
              </a:rPr>
              <a:t>Om den er det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skriv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ut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en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string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som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sier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at du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leser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boken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</a:t>
            </a:r>
            <a:r>
              <a:rPr lang="en-US" dirty="0" err="1">
                <a:solidFill>
                  <a:srgbClr val="56487A"/>
                </a:solidFill>
                <a:latin typeface="Garet Light"/>
              </a:rPr>
              <a:t>og</a:t>
            </a:r>
            <a:r>
              <a:rPr lang="en-US" dirty="0">
                <a:solidFill>
                  <a:srgbClr val="56487A"/>
                </a:solidFill>
                <a:latin typeface="Garet Light"/>
              </a:rPr>
              <a:t> er glad. </a:t>
            </a:r>
          </a:p>
          <a:p>
            <a:pPr>
              <a:lnSpc>
                <a:spcPts val="2560"/>
              </a:lnSpc>
            </a:pPr>
            <a:endParaRPr lang="en-US" dirty="0">
              <a:solidFill>
                <a:srgbClr val="56487A"/>
              </a:solidFill>
              <a:latin typeface="Garet Light"/>
            </a:endParaRPr>
          </a:p>
          <a:p>
            <a:pPr>
              <a:lnSpc>
                <a:spcPts val="2560"/>
              </a:lnSpc>
            </a:pPr>
            <a:endParaRPr lang="en-US" dirty="0">
              <a:solidFill>
                <a:srgbClr val="56487A"/>
              </a:solidFill>
              <a:latin typeface="Garet Light"/>
            </a:endParaRPr>
          </a:p>
          <a:p>
            <a:pPr>
              <a:lnSpc>
                <a:spcPts val="2560"/>
              </a:lnSpc>
            </a:pPr>
            <a:endParaRPr lang="en-US" dirty="0">
              <a:solidFill>
                <a:srgbClr val="56487A"/>
              </a:solidFill>
              <a:latin typeface="Garet Light"/>
            </a:endParaRPr>
          </a:p>
          <a:p>
            <a:pPr>
              <a:lnSpc>
                <a:spcPts val="2560"/>
              </a:lnSpc>
            </a:pPr>
            <a:endParaRPr lang="en-US" dirty="0">
              <a:solidFill>
                <a:srgbClr val="56487A"/>
              </a:solidFill>
              <a:latin typeface="Garet Light"/>
            </a:endParaRPr>
          </a:p>
          <a:p>
            <a:pPr>
              <a:lnSpc>
                <a:spcPts val="2560"/>
              </a:lnSpc>
            </a:pPr>
            <a:r>
              <a:rPr lang="en-US" dirty="0">
                <a:solidFill>
                  <a:srgbClr val="56487A"/>
                </a:solidFill>
                <a:latin typeface="Garet Light"/>
              </a:rPr>
              <a:t>	</a:t>
            </a: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4F87CDFC-614B-E98D-302B-478E6AE6B5EC}"/>
              </a:ext>
            </a:extLst>
          </p:cNvPr>
          <p:cNvSpPr/>
          <p:nvPr/>
        </p:nvSpPr>
        <p:spPr>
          <a:xfrm>
            <a:off x="6499430" y="4941158"/>
            <a:ext cx="3795623" cy="2194560"/>
          </a:xfrm>
          <a:custGeom>
            <a:avLst/>
            <a:gdLst/>
            <a:ahLst/>
            <a:cxnLst/>
            <a:rect l="l" t="t" r="r" b="b"/>
            <a:pathLst>
              <a:path w="3795623" h="2194560">
                <a:moveTo>
                  <a:pt x="0" y="0"/>
                </a:moveTo>
                <a:lnTo>
                  <a:pt x="3795623" y="0"/>
                </a:lnTo>
                <a:lnTo>
                  <a:pt x="3795623" y="2194560"/>
                </a:lnTo>
                <a:lnTo>
                  <a:pt x="0" y="2194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C8529FFA-AB76-3151-3563-29A09B1D1839}"/>
              </a:ext>
            </a:extLst>
          </p:cNvPr>
          <p:cNvSpPr/>
          <p:nvPr/>
        </p:nvSpPr>
        <p:spPr>
          <a:xfrm>
            <a:off x="6499430" y="1138699"/>
            <a:ext cx="692779" cy="692779"/>
          </a:xfrm>
          <a:custGeom>
            <a:avLst/>
            <a:gdLst/>
            <a:ahLst/>
            <a:cxnLst/>
            <a:rect l="l" t="t" r="r" b="b"/>
            <a:pathLst>
              <a:path w="692779" h="692779">
                <a:moveTo>
                  <a:pt x="0" y="0"/>
                </a:moveTo>
                <a:lnTo>
                  <a:pt x="692779" y="0"/>
                </a:lnTo>
                <a:lnTo>
                  <a:pt x="692779" y="692779"/>
                </a:lnTo>
                <a:lnTo>
                  <a:pt x="0" y="6927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281231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48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582336" y="1463040"/>
            <a:ext cx="3987371" cy="4016582"/>
          </a:xfrm>
          <a:custGeom>
            <a:avLst/>
            <a:gdLst/>
            <a:ahLst/>
            <a:cxnLst/>
            <a:rect l="l" t="t" r="r" b="b"/>
            <a:pathLst>
              <a:path w="3987371" h="4016582">
                <a:moveTo>
                  <a:pt x="0" y="0"/>
                </a:moveTo>
                <a:lnTo>
                  <a:pt x="3987371" y="0"/>
                </a:lnTo>
                <a:lnTo>
                  <a:pt x="3987371" y="4016582"/>
                </a:lnTo>
                <a:lnTo>
                  <a:pt x="0" y="40165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TextBox 3"/>
          <p:cNvSpPr txBox="1"/>
          <p:nvPr/>
        </p:nvSpPr>
        <p:spPr>
          <a:xfrm>
            <a:off x="2808452" y="1720075"/>
            <a:ext cx="4136696" cy="492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41"/>
              </a:lnSpc>
            </a:pPr>
            <a:r>
              <a:rPr lang="en-US" sz="6887" dirty="0" err="1">
                <a:solidFill>
                  <a:srgbClr val="FFFFFF"/>
                </a:solidFill>
                <a:latin typeface="Some Time Later"/>
              </a:rPr>
              <a:t>Ferdig</a:t>
            </a:r>
            <a:r>
              <a:rPr lang="en-US" sz="6887" dirty="0">
                <a:solidFill>
                  <a:srgbClr val="FFFFFF"/>
                </a:solidFill>
                <a:latin typeface="Some Time Later"/>
              </a:rPr>
              <a:t>&lt;3</a:t>
            </a:r>
          </a:p>
          <a:p>
            <a:pPr algn="ctr">
              <a:lnSpc>
                <a:spcPts val="9641"/>
              </a:lnSpc>
            </a:pPr>
            <a:r>
              <a:rPr lang="en-US" sz="6887" dirty="0" err="1">
                <a:solidFill>
                  <a:srgbClr val="FFFFFF"/>
                </a:solidFill>
                <a:latin typeface="Some Time Later"/>
              </a:rPr>
              <a:t>yeeeeeeeeeeeeeeeeeeeeey</a:t>
            </a:r>
            <a:endParaRPr lang="en-US" sz="6887" dirty="0">
              <a:solidFill>
                <a:srgbClr val="FFFFFF"/>
              </a:solidFill>
              <a:latin typeface="Some Time Later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2405035" y="5124279"/>
            <a:ext cx="806835" cy="901949"/>
          </a:xfrm>
          <a:custGeom>
            <a:avLst/>
            <a:gdLst/>
            <a:ahLst/>
            <a:cxnLst/>
            <a:rect l="l" t="t" r="r" b="b"/>
            <a:pathLst>
              <a:path w="806835" h="901949">
                <a:moveTo>
                  <a:pt x="0" y="0"/>
                </a:moveTo>
                <a:lnTo>
                  <a:pt x="806834" y="0"/>
                </a:lnTo>
                <a:lnTo>
                  <a:pt x="806834" y="901949"/>
                </a:lnTo>
                <a:lnTo>
                  <a:pt x="0" y="9019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5"/>
          <p:cNvSpPr/>
          <p:nvPr/>
        </p:nvSpPr>
        <p:spPr>
          <a:xfrm>
            <a:off x="6505438" y="1271099"/>
            <a:ext cx="879421" cy="983092"/>
          </a:xfrm>
          <a:custGeom>
            <a:avLst/>
            <a:gdLst/>
            <a:ahLst/>
            <a:cxnLst/>
            <a:rect l="l" t="t" r="r" b="b"/>
            <a:pathLst>
              <a:path w="879421" h="983092">
                <a:moveTo>
                  <a:pt x="0" y="0"/>
                </a:moveTo>
                <a:lnTo>
                  <a:pt x="879421" y="0"/>
                </a:lnTo>
                <a:lnTo>
                  <a:pt x="879421" y="983092"/>
                </a:lnTo>
                <a:lnTo>
                  <a:pt x="0" y="9830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Freeform 6"/>
          <p:cNvSpPr/>
          <p:nvPr/>
        </p:nvSpPr>
        <p:spPr>
          <a:xfrm>
            <a:off x="7140988" y="1558671"/>
            <a:ext cx="2213416" cy="4197857"/>
          </a:xfrm>
          <a:custGeom>
            <a:avLst/>
            <a:gdLst/>
            <a:ahLst/>
            <a:cxnLst/>
            <a:rect l="l" t="t" r="r" b="b"/>
            <a:pathLst>
              <a:path w="2213416" h="4197857">
                <a:moveTo>
                  <a:pt x="0" y="0"/>
                </a:moveTo>
                <a:lnTo>
                  <a:pt x="2213416" y="0"/>
                </a:lnTo>
                <a:lnTo>
                  <a:pt x="2213416" y="4197858"/>
                </a:lnTo>
                <a:lnTo>
                  <a:pt x="0" y="4197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938</TotalTime>
  <Words>314</Words>
  <Application>Microsoft Macintosh PowerPoint</Application>
  <PresentationFormat>Custom</PresentationFormat>
  <Paragraphs>54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Some Time Later</vt:lpstr>
      <vt:lpstr>Garet Light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In1000 uke 8</dc:title>
  <cp:lastModifiedBy>Lyra Valentina Iris Hope</cp:lastModifiedBy>
  <cp:revision>7</cp:revision>
  <dcterms:created xsi:type="dcterms:W3CDTF">2006-08-16T00:00:00Z</dcterms:created>
  <dcterms:modified xsi:type="dcterms:W3CDTF">2024-03-20T11:59:23Z</dcterms:modified>
  <dc:identifier>DAF8KcY4zy4</dc:identifier>
</cp:coreProperties>
</file>