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9" r:id="rId4"/>
    <p:sldId id="266" r:id="rId5"/>
    <p:sldId id="260" r:id="rId6"/>
    <p:sldId id="263" r:id="rId7"/>
    <p:sldId id="264" r:id="rId8"/>
    <p:sldId id="268" r:id="rId9"/>
    <p:sldId id="269" r:id="rId10"/>
    <p:sldId id="261" r:id="rId11"/>
    <p:sldId id="270" r:id="rId12"/>
    <p:sldId id="272" r:id="rId13"/>
    <p:sldId id="271" r:id="rId14"/>
    <p:sldId id="273" r:id="rId15"/>
    <p:sldId id="274" r:id="rId16"/>
    <p:sldId id="265" r:id="rId17"/>
  </p:sldIdLst>
  <p:sldSz cx="9753600" cy="7315200"/>
  <p:notesSz cx="6858000" cy="9144000"/>
  <p:embeddedFontLst>
    <p:embeddedFont>
      <p:font typeface="ADLaM Display" panose="02010000000000000000" pitchFamily="2" charset="77"/>
      <p:regular r:id="rId18"/>
    </p:embeddedFont>
    <p:embeddedFont>
      <p:font typeface="AkayaTelivigala" pitchFamily="2" charset="77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onsolas" panose="020B0609020204030204" pitchFamily="49" charset="0"/>
      <p:regular r:id="rId24"/>
      <p:bold r:id="rId25"/>
      <p:italic r:id="rId26"/>
      <p:boldItalic r:id="rId27"/>
    </p:embeddedFont>
    <p:embeddedFont>
      <p:font typeface="Glacial Indifference" pitchFamily="2" charset="0"/>
      <p:regular r:id="rId28"/>
    </p:embeddedFont>
    <p:embeddedFont>
      <p:font typeface="More Sugar" pitchFamily="2" charset="0"/>
      <p:regular r:id="rId29"/>
    </p:embeddedFont>
    <p:embeddedFont>
      <p:font typeface="Roboto" panose="02000000000000000000" pitchFamily="2" charset="0"/>
      <p:regular r:id="rId30"/>
      <p:bold r:id="rId31"/>
      <p:italic r:id="rId32"/>
      <p:boldItalic r:id="rId33"/>
    </p:embeddedFont>
    <p:embeddedFont>
      <p:font typeface="Roboto Mono" pitchFamily="49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64AB"/>
    <a:srgbClr val="A37DD5"/>
    <a:srgbClr val="ED56B4"/>
    <a:srgbClr val="B64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640" autoAdjust="0"/>
  </p:normalViewPr>
  <p:slideViewPr>
    <p:cSldViewPr>
      <p:cViewPr varScale="1">
        <p:scale>
          <a:sx n="100" d="100"/>
          <a:sy n="100" d="100"/>
        </p:scale>
        <p:origin x="1768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viewProps" Target="viewProps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9.svg"/><Relationship Id="rId7" Type="http://schemas.openxmlformats.org/officeDocument/2006/relationships/image" Target="../media/image20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1219200" y="-3200400"/>
            <a:ext cx="7315200" cy="13716000"/>
          </a:xfrm>
          <a:custGeom>
            <a:avLst/>
            <a:gdLst/>
            <a:ahLst/>
            <a:cxnLst/>
            <a:rect l="l" t="t" r="r" b="b"/>
            <a:pathLst>
              <a:path w="7315200" h="13004800">
                <a:moveTo>
                  <a:pt x="0" y="0"/>
                </a:moveTo>
                <a:lnTo>
                  <a:pt x="7315200" y="0"/>
                </a:lnTo>
                <a:lnTo>
                  <a:pt x="7315200" y="13004800"/>
                </a:lnTo>
                <a:lnTo>
                  <a:pt x="0" y="1300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943971" y="1858609"/>
            <a:ext cx="8078109" cy="2756655"/>
          </a:xfrm>
          <a:custGeom>
            <a:avLst/>
            <a:gdLst/>
            <a:ahLst/>
            <a:cxnLst/>
            <a:rect l="l" t="t" r="r" b="b"/>
            <a:pathLst>
              <a:path w="8078109" h="2756655">
                <a:moveTo>
                  <a:pt x="0" y="0"/>
                </a:moveTo>
                <a:lnTo>
                  <a:pt x="8078109" y="0"/>
                </a:lnTo>
                <a:lnTo>
                  <a:pt x="8078109" y="2756655"/>
                </a:lnTo>
                <a:lnTo>
                  <a:pt x="0" y="27566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>
            <a:off x="2679795" y="3773938"/>
            <a:ext cx="4930851" cy="1682653"/>
          </a:xfrm>
          <a:custGeom>
            <a:avLst/>
            <a:gdLst/>
            <a:ahLst/>
            <a:cxnLst/>
            <a:rect l="l" t="t" r="r" b="b"/>
            <a:pathLst>
              <a:path w="4930851" h="1682653">
                <a:moveTo>
                  <a:pt x="0" y="0"/>
                </a:moveTo>
                <a:lnTo>
                  <a:pt x="4930851" y="0"/>
                </a:lnTo>
                <a:lnTo>
                  <a:pt x="4930851" y="1682653"/>
                </a:lnTo>
                <a:lnTo>
                  <a:pt x="0" y="16826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/>
          <p:cNvSpPr/>
          <p:nvPr/>
        </p:nvSpPr>
        <p:spPr>
          <a:xfrm>
            <a:off x="1571911" y="3465870"/>
            <a:ext cx="1542959" cy="1542959"/>
          </a:xfrm>
          <a:custGeom>
            <a:avLst/>
            <a:gdLst/>
            <a:ahLst/>
            <a:cxnLst/>
            <a:rect l="l" t="t" r="r" b="b"/>
            <a:pathLst>
              <a:path w="1542959" h="1542959">
                <a:moveTo>
                  <a:pt x="0" y="0"/>
                </a:moveTo>
                <a:lnTo>
                  <a:pt x="1542960" y="0"/>
                </a:lnTo>
                <a:lnTo>
                  <a:pt x="1542960" y="1542959"/>
                </a:lnTo>
                <a:lnTo>
                  <a:pt x="0" y="154295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TextBox 6"/>
          <p:cNvSpPr txBox="1"/>
          <p:nvPr/>
        </p:nvSpPr>
        <p:spPr>
          <a:xfrm>
            <a:off x="943971" y="2464225"/>
            <a:ext cx="7989341" cy="1419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27"/>
              </a:lnSpc>
            </a:pPr>
            <a:r>
              <a:rPr lang="en-US" sz="9600" spc="-651" dirty="0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In1000 uke 7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485816" y="4218300"/>
            <a:ext cx="5318808" cy="774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5"/>
              </a:lnSpc>
            </a:pPr>
            <a:r>
              <a:rPr lang="en-US" sz="5004" dirty="0">
                <a:solidFill>
                  <a:srgbClr val="861C45"/>
                </a:solidFill>
                <a:latin typeface="More Sugar"/>
              </a:rPr>
              <a:t>Med Lyra&lt;3</a:t>
            </a:r>
          </a:p>
        </p:txBody>
      </p:sp>
      <p:sp>
        <p:nvSpPr>
          <p:cNvPr id="8" name="Freeform 8"/>
          <p:cNvSpPr/>
          <p:nvPr/>
        </p:nvSpPr>
        <p:spPr>
          <a:xfrm rot="-3585365">
            <a:off x="7440993" y="1087130"/>
            <a:ext cx="1542959" cy="1542959"/>
          </a:xfrm>
          <a:custGeom>
            <a:avLst/>
            <a:gdLst/>
            <a:ahLst/>
            <a:cxnLst/>
            <a:rect l="l" t="t" r="r" b="b"/>
            <a:pathLst>
              <a:path w="1542959" h="1542959">
                <a:moveTo>
                  <a:pt x="0" y="0"/>
                </a:moveTo>
                <a:lnTo>
                  <a:pt x="1542960" y="0"/>
                </a:lnTo>
                <a:lnTo>
                  <a:pt x="1542960" y="1542959"/>
                </a:lnTo>
                <a:lnTo>
                  <a:pt x="0" y="154295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8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2562" y="-307574"/>
            <a:ext cx="11683550" cy="11683550"/>
          </a:xfrm>
          <a:custGeom>
            <a:avLst/>
            <a:gdLst/>
            <a:ahLst/>
            <a:cxnLst/>
            <a:rect l="l" t="t" r="r" b="b"/>
            <a:pathLst>
              <a:path w="11683550" h="11683550">
                <a:moveTo>
                  <a:pt x="0" y="0"/>
                </a:moveTo>
                <a:lnTo>
                  <a:pt x="11683550" y="0"/>
                </a:lnTo>
                <a:lnTo>
                  <a:pt x="11683550" y="11683550"/>
                </a:lnTo>
                <a:lnTo>
                  <a:pt x="0" y="11683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3" name="Group 3"/>
          <p:cNvGrpSpPr/>
          <p:nvPr/>
        </p:nvGrpSpPr>
        <p:grpSpPr>
          <a:xfrm>
            <a:off x="731520" y="2387956"/>
            <a:ext cx="8290560" cy="4453431"/>
            <a:chOff x="0" y="0"/>
            <a:chExt cx="3070578" cy="164941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70578" cy="1649419"/>
            </a:xfrm>
            <a:custGeom>
              <a:avLst/>
              <a:gdLst/>
              <a:ahLst/>
              <a:cxnLst/>
              <a:rect l="l" t="t" r="r" b="b"/>
              <a:pathLst>
                <a:path w="3070578" h="1649419">
                  <a:moveTo>
                    <a:pt x="33618" y="0"/>
                  </a:moveTo>
                  <a:lnTo>
                    <a:pt x="3036960" y="0"/>
                  </a:lnTo>
                  <a:cubicBezTo>
                    <a:pt x="3045876" y="0"/>
                    <a:pt x="3054427" y="3542"/>
                    <a:pt x="3060731" y="9846"/>
                  </a:cubicBezTo>
                  <a:cubicBezTo>
                    <a:pt x="3067036" y="16151"/>
                    <a:pt x="3070578" y="24702"/>
                    <a:pt x="3070578" y="33618"/>
                  </a:cubicBezTo>
                  <a:lnTo>
                    <a:pt x="3070578" y="1615801"/>
                  </a:lnTo>
                  <a:cubicBezTo>
                    <a:pt x="3070578" y="1624717"/>
                    <a:pt x="3067036" y="1633268"/>
                    <a:pt x="3060731" y="1639573"/>
                  </a:cubicBezTo>
                  <a:cubicBezTo>
                    <a:pt x="3054427" y="1645877"/>
                    <a:pt x="3045876" y="1649419"/>
                    <a:pt x="3036960" y="1649419"/>
                  </a:cubicBezTo>
                  <a:lnTo>
                    <a:pt x="33618" y="1649419"/>
                  </a:lnTo>
                  <a:cubicBezTo>
                    <a:pt x="24702" y="1649419"/>
                    <a:pt x="16151" y="1645877"/>
                    <a:pt x="9846" y="1639573"/>
                  </a:cubicBezTo>
                  <a:cubicBezTo>
                    <a:pt x="3542" y="1633268"/>
                    <a:pt x="0" y="1624717"/>
                    <a:pt x="0" y="1615801"/>
                  </a:cubicBezTo>
                  <a:lnTo>
                    <a:pt x="0" y="33618"/>
                  </a:lnTo>
                  <a:cubicBezTo>
                    <a:pt x="0" y="24702"/>
                    <a:pt x="3542" y="16151"/>
                    <a:pt x="9846" y="9846"/>
                  </a:cubicBezTo>
                  <a:cubicBezTo>
                    <a:pt x="16151" y="3542"/>
                    <a:pt x="24702" y="0"/>
                    <a:pt x="33618" y="0"/>
                  </a:cubicBezTo>
                  <a:close/>
                </a:path>
              </a:pathLst>
            </a:custGeom>
            <a:solidFill>
              <a:srgbClr val="5C913B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070578" cy="16779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23281" y="872267"/>
            <a:ext cx="8290560" cy="1273636"/>
            <a:chOff x="0" y="0"/>
            <a:chExt cx="3070578" cy="4717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70578" cy="471717"/>
            </a:xfrm>
            <a:custGeom>
              <a:avLst/>
              <a:gdLst/>
              <a:ahLst/>
              <a:cxnLst/>
              <a:rect l="l" t="t" r="r" b="b"/>
              <a:pathLst>
                <a:path w="3070578" h="471717">
                  <a:moveTo>
                    <a:pt x="33618" y="0"/>
                  </a:moveTo>
                  <a:lnTo>
                    <a:pt x="3036960" y="0"/>
                  </a:lnTo>
                  <a:cubicBezTo>
                    <a:pt x="3045876" y="0"/>
                    <a:pt x="3054427" y="3542"/>
                    <a:pt x="3060731" y="9846"/>
                  </a:cubicBezTo>
                  <a:cubicBezTo>
                    <a:pt x="3067036" y="16151"/>
                    <a:pt x="3070578" y="24702"/>
                    <a:pt x="3070578" y="33618"/>
                  </a:cubicBezTo>
                  <a:lnTo>
                    <a:pt x="3070578" y="438099"/>
                  </a:lnTo>
                  <a:cubicBezTo>
                    <a:pt x="3070578" y="447015"/>
                    <a:pt x="3067036" y="455566"/>
                    <a:pt x="3060731" y="461870"/>
                  </a:cubicBezTo>
                  <a:cubicBezTo>
                    <a:pt x="3054427" y="468175"/>
                    <a:pt x="3045876" y="471717"/>
                    <a:pt x="3036960" y="471717"/>
                  </a:cubicBezTo>
                  <a:lnTo>
                    <a:pt x="33618" y="471717"/>
                  </a:lnTo>
                  <a:cubicBezTo>
                    <a:pt x="24702" y="471717"/>
                    <a:pt x="16151" y="468175"/>
                    <a:pt x="9846" y="461870"/>
                  </a:cubicBezTo>
                  <a:cubicBezTo>
                    <a:pt x="3542" y="455566"/>
                    <a:pt x="0" y="447015"/>
                    <a:pt x="0" y="438099"/>
                  </a:cubicBezTo>
                  <a:lnTo>
                    <a:pt x="0" y="33618"/>
                  </a:lnTo>
                  <a:cubicBezTo>
                    <a:pt x="0" y="24702"/>
                    <a:pt x="3542" y="16151"/>
                    <a:pt x="9846" y="9846"/>
                  </a:cubicBezTo>
                  <a:cubicBezTo>
                    <a:pt x="16151" y="3542"/>
                    <a:pt x="24702" y="0"/>
                    <a:pt x="33618" y="0"/>
                  </a:cubicBezTo>
                  <a:close/>
                </a:path>
              </a:pathLst>
            </a:custGeom>
            <a:solidFill>
              <a:srgbClr val="FDBE33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3070578" cy="500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143000" y="866803"/>
            <a:ext cx="7162799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312"/>
              </a:lnSpc>
            </a:pPr>
            <a:r>
              <a:rPr lang="en-US" sz="9600" spc="-517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Planen</a:t>
            </a:r>
            <a:r>
              <a:rPr lang="en-US" sz="9600" spc="-517" dirty="0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</a:t>
            </a:r>
            <a:r>
              <a:rPr lang="en-US" sz="9600" spc="-517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i</a:t>
            </a:r>
            <a:r>
              <a:rPr lang="en-US" sz="9600" spc="-517" dirty="0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</a:t>
            </a:r>
            <a:r>
              <a:rPr lang="en-US" sz="9600" spc="-517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dag</a:t>
            </a:r>
            <a:endParaRPr lang="en-US" sz="9600" spc="-517" dirty="0">
              <a:solidFill>
                <a:srgbClr val="FFFFFF"/>
              </a:solidFill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</p:txBody>
      </p:sp>
      <p:sp>
        <p:nvSpPr>
          <p:cNvPr id="10" name="Freeform 10"/>
          <p:cNvSpPr/>
          <p:nvPr/>
        </p:nvSpPr>
        <p:spPr>
          <a:xfrm rot="-894663">
            <a:off x="-365240" y="4085075"/>
            <a:ext cx="1637490" cy="1414382"/>
          </a:xfrm>
          <a:custGeom>
            <a:avLst/>
            <a:gdLst/>
            <a:ahLst/>
            <a:cxnLst/>
            <a:rect l="l" t="t" r="r" b="b"/>
            <a:pathLst>
              <a:path w="1637490" h="1414382">
                <a:moveTo>
                  <a:pt x="0" y="0"/>
                </a:moveTo>
                <a:lnTo>
                  <a:pt x="1637490" y="0"/>
                </a:lnTo>
                <a:lnTo>
                  <a:pt x="1637490" y="1414382"/>
                </a:lnTo>
                <a:lnTo>
                  <a:pt x="0" y="1414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1" name="Freeform 11"/>
          <p:cNvSpPr/>
          <p:nvPr/>
        </p:nvSpPr>
        <p:spPr>
          <a:xfrm rot="-894663">
            <a:off x="7961706" y="1952097"/>
            <a:ext cx="1637490" cy="1414382"/>
          </a:xfrm>
          <a:custGeom>
            <a:avLst/>
            <a:gdLst/>
            <a:ahLst/>
            <a:cxnLst/>
            <a:rect l="l" t="t" r="r" b="b"/>
            <a:pathLst>
              <a:path w="1637490" h="1414382">
                <a:moveTo>
                  <a:pt x="0" y="0"/>
                </a:moveTo>
                <a:lnTo>
                  <a:pt x="1637490" y="0"/>
                </a:lnTo>
                <a:lnTo>
                  <a:pt x="1637490" y="1414382"/>
                </a:lnTo>
                <a:lnTo>
                  <a:pt x="0" y="1414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8" name="Freeform 18"/>
          <p:cNvSpPr/>
          <p:nvPr/>
        </p:nvSpPr>
        <p:spPr>
          <a:xfrm rot="-894663">
            <a:off x="5872610" y="6130363"/>
            <a:ext cx="1637490" cy="1414382"/>
          </a:xfrm>
          <a:custGeom>
            <a:avLst/>
            <a:gdLst/>
            <a:ahLst/>
            <a:cxnLst/>
            <a:rect l="l" t="t" r="r" b="b"/>
            <a:pathLst>
              <a:path w="1637490" h="1414382">
                <a:moveTo>
                  <a:pt x="0" y="0"/>
                </a:moveTo>
                <a:lnTo>
                  <a:pt x="1637491" y="0"/>
                </a:lnTo>
                <a:lnTo>
                  <a:pt x="1637491" y="1414382"/>
                </a:lnTo>
                <a:lnTo>
                  <a:pt x="0" y="1414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2" name="Freeform 22"/>
          <p:cNvSpPr/>
          <p:nvPr/>
        </p:nvSpPr>
        <p:spPr>
          <a:xfrm rot="-894663">
            <a:off x="2666616" y="-571397"/>
            <a:ext cx="1637490" cy="1414382"/>
          </a:xfrm>
          <a:custGeom>
            <a:avLst/>
            <a:gdLst/>
            <a:ahLst/>
            <a:cxnLst/>
            <a:rect l="l" t="t" r="r" b="b"/>
            <a:pathLst>
              <a:path w="1637490" h="1414382">
                <a:moveTo>
                  <a:pt x="0" y="0"/>
                </a:moveTo>
                <a:lnTo>
                  <a:pt x="1637491" y="0"/>
                </a:lnTo>
                <a:lnTo>
                  <a:pt x="1637491" y="1414382"/>
                </a:lnTo>
                <a:lnTo>
                  <a:pt x="0" y="1414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3" name="Freeform 3">
            <a:extLst>
              <a:ext uri="{FF2B5EF4-FFF2-40B4-BE49-F238E27FC236}">
                <a16:creationId xmlns:a16="http://schemas.microsoft.com/office/drawing/2014/main" id="{E1E453AD-5D54-4F2B-A1FC-6D673E5D0325}"/>
              </a:ext>
            </a:extLst>
          </p:cNvPr>
          <p:cNvSpPr/>
          <p:nvPr/>
        </p:nvSpPr>
        <p:spPr>
          <a:xfrm>
            <a:off x="1611075" y="3750509"/>
            <a:ext cx="2040066" cy="1392418"/>
          </a:xfrm>
          <a:custGeom>
            <a:avLst/>
            <a:gdLst/>
            <a:ahLst/>
            <a:cxnLst/>
            <a:rect l="l" t="t" r="r" b="b"/>
            <a:pathLst>
              <a:path w="3348411" h="2471736">
                <a:moveTo>
                  <a:pt x="0" y="0"/>
                </a:moveTo>
                <a:lnTo>
                  <a:pt x="3348411" y="0"/>
                </a:lnTo>
                <a:lnTo>
                  <a:pt x="3348411" y="2471736"/>
                </a:lnTo>
                <a:lnTo>
                  <a:pt x="0" y="24717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4" name="Freeform 3">
            <a:extLst>
              <a:ext uri="{FF2B5EF4-FFF2-40B4-BE49-F238E27FC236}">
                <a16:creationId xmlns:a16="http://schemas.microsoft.com/office/drawing/2014/main" id="{5A291F47-0E5E-7E26-B798-F8E8DA7F7EC1}"/>
              </a:ext>
            </a:extLst>
          </p:cNvPr>
          <p:cNvSpPr/>
          <p:nvPr/>
        </p:nvSpPr>
        <p:spPr>
          <a:xfrm>
            <a:off x="3856767" y="3772420"/>
            <a:ext cx="2040066" cy="1392418"/>
          </a:xfrm>
          <a:custGeom>
            <a:avLst/>
            <a:gdLst/>
            <a:ahLst/>
            <a:cxnLst/>
            <a:rect l="l" t="t" r="r" b="b"/>
            <a:pathLst>
              <a:path w="3348411" h="2471736">
                <a:moveTo>
                  <a:pt x="0" y="0"/>
                </a:moveTo>
                <a:lnTo>
                  <a:pt x="3348411" y="0"/>
                </a:lnTo>
                <a:lnTo>
                  <a:pt x="3348411" y="2471736"/>
                </a:lnTo>
                <a:lnTo>
                  <a:pt x="0" y="24717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0" name="TextBox 20"/>
          <p:cNvSpPr txBox="1"/>
          <p:nvPr/>
        </p:nvSpPr>
        <p:spPr>
          <a:xfrm>
            <a:off x="1509954" y="4417069"/>
            <a:ext cx="2171117" cy="31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51"/>
              </a:lnSpc>
            </a:pPr>
            <a:r>
              <a:rPr lang="en-US" sz="2042" dirty="0">
                <a:latin typeface="More Sugar"/>
              </a:rPr>
              <a:t>WHILE-LØKKER</a:t>
            </a:r>
          </a:p>
        </p:txBody>
      </p:sp>
      <p:sp>
        <p:nvSpPr>
          <p:cNvPr id="26" name="Freeform 3">
            <a:extLst>
              <a:ext uri="{FF2B5EF4-FFF2-40B4-BE49-F238E27FC236}">
                <a16:creationId xmlns:a16="http://schemas.microsoft.com/office/drawing/2014/main" id="{3A7AF88B-D6B5-E8F3-7F79-8F5917BA507C}"/>
              </a:ext>
            </a:extLst>
          </p:cNvPr>
          <p:cNvSpPr/>
          <p:nvPr/>
        </p:nvSpPr>
        <p:spPr>
          <a:xfrm>
            <a:off x="6191920" y="3804948"/>
            <a:ext cx="2040066" cy="1392418"/>
          </a:xfrm>
          <a:custGeom>
            <a:avLst/>
            <a:gdLst/>
            <a:ahLst/>
            <a:cxnLst/>
            <a:rect l="l" t="t" r="r" b="b"/>
            <a:pathLst>
              <a:path w="3348411" h="2471736">
                <a:moveTo>
                  <a:pt x="0" y="0"/>
                </a:moveTo>
                <a:lnTo>
                  <a:pt x="3348411" y="0"/>
                </a:lnTo>
                <a:lnTo>
                  <a:pt x="3348411" y="2471736"/>
                </a:lnTo>
                <a:lnTo>
                  <a:pt x="0" y="24717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1" name="TextBox 21"/>
          <p:cNvSpPr txBox="1"/>
          <p:nvPr/>
        </p:nvSpPr>
        <p:spPr>
          <a:xfrm>
            <a:off x="6042420" y="4501157"/>
            <a:ext cx="2171117" cy="31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51"/>
              </a:lnSpc>
            </a:pPr>
            <a:r>
              <a:rPr lang="en-US" sz="2042" dirty="0">
                <a:latin typeface="More Sugar"/>
              </a:rPr>
              <a:t>OPPGAVER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728571" y="4444947"/>
            <a:ext cx="2171117" cy="31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51"/>
              </a:lnSpc>
            </a:pPr>
            <a:r>
              <a:rPr lang="en-US" sz="2042" dirty="0">
                <a:latin typeface="More Sugar"/>
              </a:rPr>
              <a:t>FOR-LØKKER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2562" y="-307574"/>
            <a:ext cx="11683550" cy="11683550"/>
          </a:xfrm>
          <a:custGeom>
            <a:avLst/>
            <a:gdLst/>
            <a:ahLst/>
            <a:cxnLst/>
            <a:rect l="l" t="t" r="r" b="b"/>
            <a:pathLst>
              <a:path w="11683550" h="11683550">
                <a:moveTo>
                  <a:pt x="0" y="0"/>
                </a:moveTo>
                <a:lnTo>
                  <a:pt x="11683550" y="0"/>
                </a:lnTo>
                <a:lnTo>
                  <a:pt x="11683550" y="11683550"/>
                </a:lnTo>
                <a:lnTo>
                  <a:pt x="0" y="11683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-408374" y="0"/>
            <a:ext cx="2279789" cy="2009814"/>
          </a:xfrm>
          <a:custGeom>
            <a:avLst/>
            <a:gdLst/>
            <a:ahLst/>
            <a:cxnLst/>
            <a:rect l="l" t="t" r="r" b="b"/>
            <a:pathLst>
              <a:path w="2279789" h="2009814">
                <a:moveTo>
                  <a:pt x="0" y="0"/>
                </a:moveTo>
                <a:lnTo>
                  <a:pt x="2279788" y="0"/>
                </a:lnTo>
                <a:lnTo>
                  <a:pt x="2279788" y="2009814"/>
                </a:lnTo>
                <a:lnTo>
                  <a:pt x="0" y="20098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4" name="Group 4"/>
          <p:cNvGrpSpPr/>
          <p:nvPr/>
        </p:nvGrpSpPr>
        <p:grpSpPr>
          <a:xfrm>
            <a:off x="2032644" y="1004907"/>
            <a:ext cx="5801225" cy="768571"/>
            <a:chOff x="0" y="0"/>
            <a:chExt cx="4119333" cy="54574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119333" cy="545747"/>
            </a:xfrm>
            <a:custGeom>
              <a:avLst/>
              <a:gdLst/>
              <a:ahLst/>
              <a:cxnLst/>
              <a:rect l="l" t="t" r="r" b="b"/>
              <a:pathLst>
                <a:path w="4119333" h="545747">
                  <a:moveTo>
                    <a:pt x="48043" y="0"/>
                  </a:moveTo>
                  <a:lnTo>
                    <a:pt x="4071290" y="0"/>
                  </a:lnTo>
                  <a:cubicBezTo>
                    <a:pt x="4084032" y="0"/>
                    <a:pt x="4096252" y="5062"/>
                    <a:pt x="4105262" y="14072"/>
                  </a:cubicBezTo>
                  <a:cubicBezTo>
                    <a:pt x="4114272" y="23081"/>
                    <a:pt x="4119333" y="35301"/>
                    <a:pt x="4119333" y="48043"/>
                  </a:cubicBezTo>
                  <a:lnTo>
                    <a:pt x="4119333" y="497704"/>
                  </a:lnTo>
                  <a:cubicBezTo>
                    <a:pt x="4119333" y="510445"/>
                    <a:pt x="4114272" y="522665"/>
                    <a:pt x="4105262" y="531675"/>
                  </a:cubicBezTo>
                  <a:cubicBezTo>
                    <a:pt x="4096252" y="540685"/>
                    <a:pt x="4084032" y="545747"/>
                    <a:pt x="4071290" y="545747"/>
                  </a:cubicBezTo>
                  <a:lnTo>
                    <a:pt x="48043" y="545747"/>
                  </a:lnTo>
                  <a:cubicBezTo>
                    <a:pt x="35301" y="545747"/>
                    <a:pt x="23081" y="540685"/>
                    <a:pt x="14072" y="531675"/>
                  </a:cubicBezTo>
                  <a:cubicBezTo>
                    <a:pt x="5062" y="522665"/>
                    <a:pt x="0" y="510445"/>
                    <a:pt x="0" y="497704"/>
                  </a:cubicBezTo>
                  <a:lnTo>
                    <a:pt x="0" y="48043"/>
                  </a:lnTo>
                  <a:cubicBezTo>
                    <a:pt x="0" y="35301"/>
                    <a:pt x="5062" y="23081"/>
                    <a:pt x="14072" y="14072"/>
                  </a:cubicBezTo>
                  <a:cubicBezTo>
                    <a:pt x="23081" y="5062"/>
                    <a:pt x="35301" y="0"/>
                    <a:pt x="48043" y="0"/>
                  </a:cubicBezTo>
                  <a:close/>
                </a:path>
              </a:pathLst>
            </a:custGeom>
            <a:solidFill>
              <a:srgbClr val="FE4E54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4119333" cy="5743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8431992" y="2863046"/>
            <a:ext cx="2279789" cy="2009814"/>
          </a:xfrm>
          <a:custGeom>
            <a:avLst/>
            <a:gdLst/>
            <a:ahLst/>
            <a:cxnLst/>
            <a:rect l="l" t="t" r="r" b="b"/>
            <a:pathLst>
              <a:path w="2279789" h="2009814">
                <a:moveTo>
                  <a:pt x="0" y="0"/>
                </a:moveTo>
                <a:lnTo>
                  <a:pt x="2279789" y="0"/>
                </a:lnTo>
                <a:lnTo>
                  <a:pt x="2279789" y="2009814"/>
                </a:lnTo>
                <a:lnTo>
                  <a:pt x="0" y="20098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8" name="Group 8"/>
          <p:cNvGrpSpPr/>
          <p:nvPr/>
        </p:nvGrpSpPr>
        <p:grpSpPr>
          <a:xfrm>
            <a:off x="1844060" y="2304119"/>
            <a:ext cx="2600983" cy="4087374"/>
            <a:chOff x="0" y="0"/>
            <a:chExt cx="1846906" cy="290236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46906" cy="2902362"/>
            </a:xfrm>
            <a:custGeom>
              <a:avLst/>
              <a:gdLst/>
              <a:ahLst/>
              <a:cxnLst/>
              <a:rect l="l" t="t" r="r" b="b"/>
              <a:pathLst>
                <a:path w="1846906" h="2902362">
                  <a:moveTo>
                    <a:pt x="107155" y="0"/>
                  </a:moveTo>
                  <a:lnTo>
                    <a:pt x="1739751" y="0"/>
                  </a:lnTo>
                  <a:cubicBezTo>
                    <a:pt x="1768170" y="0"/>
                    <a:pt x="1795425" y="11290"/>
                    <a:pt x="1815521" y="31385"/>
                  </a:cubicBezTo>
                  <a:cubicBezTo>
                    <a:pt x="1835616" y="51481"/>
                    <a:pt x="1846906" y="78736"/>
                    <a:pt x="1846906" y="107155"/>
                  </a:cubicBezTo>
                  <a:lnTo>
                    <a:pt x="1846906" y="2795207"/>
                  </a:lnTo>
                  <a:cubicBezTo>
                    <a:pt x="1846906" y="2854387"/>
                    <a:pt x="1798931" y="2902362"/>
                    <a:pt x="1739751" y="2902362"/>
                  </a:cubicBezTo>
                  <a:lnTo>
                    <a:pt x="107155" y="2902362"/>
                  </a:lnTo>
                  <a:cubicBezTo>
                    <a:pt x="78736" y="2902362"/>
                    <a:pt x="51481" y="2891073"/>
                    <a:pt x="31385" y="2870977"/>
                  </a:cubicBezTo>
                  <a:cubicBezTo>
                    <a:pt x="11290" y="2850882"/>
                    <a:pt x="0" y="2823626"/>
                    <a:pt x="0" y="2795207"/>
                  </a:cubicBezTo>
                  <a:lnTo>
                    <a:pt x="0" y="107155"/>
                  </a:lnTo>
                  <a:cubicBezTo>
                    <a:pt x="0" y="78736"/>
                    <a:pt x="11290" y="51481"/>
                    <a:pt x="31385" y="31385"/>
                  </a:cubicBezTo>
                  <a:cubicBezTo>
                    <a:pt x="51481" y="11290"/>
                    <a:pt x="78736" y="0"/>
                    <a:pt x="107155" y="0"/>
                  </a:cubicBezTo>
                  <a:close/>
                </a:path>
              </a:pathLst>
            </a:custGeom>
            <a:solidFill>
              <a:srgbClr val="FFE8B6"/>
            </a:solidFill>
            <a:ln w="38100" cap="rnd">
              <a:solidFill>
                <a:srgbClr val="FE4E54"/>
              </a:solidFill>
              <a:prstDash val="solid"/>
              <a:round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846906" cy="2930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66382" y="2304119"/>
            <a:ext cx="2465610" cy="4087374"/>
            <a:chOff x="0" y="0"/>
            <a:chExt cx="1750780" cy="290236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50780" cy="2902362"/>
            </a:xfrm>
            <a:custGeom>
              <a:avLst/>
              <a:gdLst/>
              <a:ahLst/>
              <a:cxnLst/>
              <a:rect l="l" t="t" r="r" b="b"/>
              <a:pathLst>
                <a:path w="1750780" h="2902362">
                  <a:moveTo>
                    <a:pt x="113039" y="0"/>
                  </a:moveTo>
                  <a:lnTo>
                    <a:pt x="1637741" y="0"/>
                  </a:lnTo>
                  <a:cubicBezTo>
                    <a:pt x="1700171" y="0"/>
                    <a:pt x="1750780" y="50609"/>
                    <a:pt x="1750780" y="113039"/>
                  </a:cubicBezTo>
                  <a:lnTo>
                    <a:pt x="1750780" y="2789324"/>
                  </a:lnTo>
                  <a:cubicBezTo>
                    <a:pt x="1750780" y="2851753"/>
                    <a:pt x="1700171" y="2902362"/>
                    <a:pt x="1637741" y="2902362"/>
                  </a:cubicBezTo>
                  <a:lnTo>
                    <a:pt x="113039" y="2902362"/>
                  </a:lnTo>
                  <a:cubicBezTo>
                    <a:pt x="50609" y="2902362"/>
                    <a:pt x="0" y="2851753"/>
                    <a:pt x="0" y="2789324"/>
                  </a:cubicBezTo>
                  <a:lnTo>
                    <a:pt x="0" y="113039"/>
                  </a:lnTo>
                  <a:cubicBezTo>
                    <a:pt x="0" y="50609"/>
                    <a:pt x="50609" y="0"/>
                    <a:pt x="113039" y="0"/>
                  </a:cubicBezTo>
                  <a:close/>
                </a:path>
              </a:pathLst>
            </a:custGeom>
            <a:solidFill>
              <a:srgbClr val="FFE8B6"/>
            </a:solidFill>
            <a:ln w="38100" cap="rnd">
              <a:solidFill>
                <a:srgbClr val="FE4E54"/>
              </a:solidFill>
              <a:prstDash val="solid"/>
              <a:round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1750780" cy="2930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22721" y="3472446"/>
            <a:ext cx="1750719" cy="1750719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4E54"/>
            </a:solidFill>
            <a:ln w="38100" cap="sq">
              <a:solidFill>
                <a:srgbClr val="FFE8B6"/>
              </a:solidFill>
              <a:prstDash val="solid"/>
              <a:miter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2821562" y="991469"/>
            <a:ext cx="4110477" cy="782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33"/>
              </a:lnSpc>
            </a:pPr>
            <a:r>
              <a:rPr lang="en-US" sz="6704" spc="-335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Løkker</a:t>
            </a:r>
            <a:endParaRPr lang="en-US" sz="6704" spc="-335" dirty="0">
              <a:solidFill>
                <a:srgbClr val="FFFFFF"/>
              </a:solidFill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4445043" y="3657600"/>
            <a:ext cx="1750719" cy="1750719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4E54"/>
            </a:solidFill>
            <a:ln w="38100" cap="sq">
              <a:solidFill>
                <a:srgbClr val="FFE8B6"/>
              </a:solidFill>
              <a:prstDash val="solid"/>
              <a:miter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552101" y="3796296"/>
            <a:ext cx="1291959" cy="1372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34"/>
              </a:lnSpc>
            </a:pPr>
            <a:r>
              <a:rPr lang="en-US" sz="11149" spc="-557">
                <a:solidFill>
                  <a:srgbClr val="FFFFFF"/>
                </a:solidFill>
                <a:latin typeface="Caveat Brush Bold Italics"/>
              </a:rPr>
              <a:t>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674423" y="3981450"/>
            <a:ext cx="1291959" cy="1372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34"/>
              </a:lnSpc>
            </a:pPr>
            <a:r>
              <a:rPr lang="en-US" sz="11149" spc="-557">
                <a:solidFill>
                  <a:srgbClr val="FFFFFF"/>
                </a:solidFill>
                <a:latin typeface="Caveat Brush Bold Italics"/>
              </a:rPr>
              <a:t>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062003" y="3281368"/>
            <a:ext cx="2154836" cy="2171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92"/>
              </a:lnSpc>
              <a:spcBef>
                <a:spcPct val="0"/>
              </a:spcBef>
            </a:pP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løkke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(loop)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inneholder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kodeblokk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som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man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ønsker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at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skal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gjentas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rekke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ganger.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230278" y="3061498"/>
            <a:ext cx="2154836" cy="2942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92"/>
              </a:lnSpc>
              <a:spcBef>
                <a:spcPct val="0"/>
              </a:spcBef>
            </a:pP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Hvor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mange ganger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kan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bestemmes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av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ulike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betingelser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f.eks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ts val="2092"/>
              </a:lnSpc>
              <a:spcBef>
                <a:spcPct val="0"/>
              </a:spcBef>
            </a:pPr>
            <a:r>
              <a:rPr lang="en-GB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et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gitt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antall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ganger</a:t>
            </a:r>
          </a:p>
          <a:p>
            <a:pPr>
              <a:lnSpc>
                <a:spcPts val="2092"/>
              </a:lnSpc>
              <a:spcBef>
                <a:spcPct val="0"/>
              </a:spcBef>
            </a:pPr>
            <a:r>
              <a:rPr lang="en-GB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helt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til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vi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har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oppnådd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0" i="0" u="none" strike="noStrike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noe</a:t>
            </a:r>
            <a:r>
              <a:rPr lang="en-GB" sz="2800" b="0" i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092"/>
              </a:lnSpc>
              <a:spcBef>
                <a:spcPct val="0"/>
              </a:spcBef>
            </a:pPr>
            <a:endParaRPr lang="en-US" sz="1494" dirty="0">
              <a:solidFill>
                <a:srgbClr val="000000"/>
              </a:solidFill>
              <a:latin typeface="Glacial Indifference"/>
            </a:endParaRPr>
          </a:p>
        </p:txBody>
      </p:sp>
      <p:sp>
        <p:nvSpPr>
          <p:cNvPr id="25" name="Freeform 25"/>
          <p:cNvSpPr/>
          <p:nvPr/>
        </p:nvSpPr>
        <p:spPr>
          <a:xfrm>
            <a:off x="4020241" y="5386586"/>
            <a:ext cx="2279789" cy="2009814"/>
          </a:xfrm>
          <a:custGeom>
            <a:avLst/>
            <a:gdLst/>
            <a:ahLst/>
            <a:cxnLst/>
            <a:rect l="l" t="t" r="r" b="b"/>
            <a:pathLst>
              <a:path w="2279789" h="2009814">
                <a:moveTo>
                  <a:pt x="0" y="0"/>
                </a:moveTo>
                <a:lnTo>
                  <a:pt x="2279789" y="0"/>
                </a:lnTo>
                <a:lnTo>
                  <a:pt x="2279789" y="2009814"/>
                </a:lnTo>
                <a:lnTo>
                  <a:pt x="0" y="20098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2562" y="-307574"/>
            <a:ext cx="11683550" cy="11683550"/>
          </a:xfrm>
          <a:custGeom>
            <a:avLst/>
            <a:gdLst/>
            <a:ahLst/>
            <a:cxnLst/>
            <a:rect l="l" t="t" r="r" b="b"/>
            <a:pathLst>
              <a:path w="11683550" h="11683550">
                <a:moveTo>
                  <a:pt x="0" y="0"/>
                </a:moveTo>
                <a:lnTo>
                  <a:pt x="11683550" y="0"/>
                </a:lnTo>
                <a:lnTo>
                  <a:pt x="11683550" y="11683550"/>
                </a:lnTo>
                <a:lnTo>
                  <a:pt x="0" y="11683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-408374" y="0"/>
            <a:ext cx="2279789" cy="2009814"/>
          </a:xfrm>
          <a:custGeom>
            <a:avLst/>
            <a:gdLst/>
            <a:ahLst/>
            <a:cxnLst/>
            <a:rect l="l" t="t" r="r" b="b"/>
            <a:pathLst>
              <a:path w="2279789" h="2009814">
                <a:moveTo>
                  <a:pt x="0" y="0"/>
                </a:moveTo>
                <a:lnTo>
                  <a:pt x="2279788" y="0"/>
                </a:lnTo>
                <a:lnTo>
                  <a:pt x="2279788" y="2009814"/>
                </a:lnTo>
                <a:lnTo>
                  <a:pt x="0" y="20098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4" name="Group 4"/>
          <p:cNvGrpSpPr/>
          <p:nvPr/>
        </p:nvGrpSpPr>
        <p:grpSpPr>
          <a:xfrm>
            <a:off x="2032644" y="1004907"/>
            <a:ext cx="5801225" cy="768571"/>
            <a:chOff x="0" y="0"/>
            <a:chExt cx="4119333" cy="54574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119333" cy="545747"/>
            </a:xfrm>
            <a:custGeom>
              <a:avLst/>
              <a:gdLst/>
              <a:ahLst/>
              <a:cxnLst/>
              <a:rect l="l" t="t" r="r" b="b"/>
              <a:pathLst>
                <a:path w="4119333" h="545747">
                  <a:moveTo>
                    <a:pt x="48043" y="0"/>
                  </a:moveTo>
                  <a:lnTo>
                    <a:pt x="4071290" y="0"/>
                  </a:lnTo>
                  <a:cubicBezTo>
                    <a:pt x="4084032" y="0"/>
                    <a:pt x="4096252" y="5062"/>
                    <a:pt x="4105262" y="14072"/>
                  </a:cubicBezTo>
                  <a:cubicBezTo>
                    <a:pt x="4114272" y="23081"/>
                    <a:pt x="4119333" y="35301"/>
                    <a:pt x="4119333" y="48043"/>
                  </a:cubicBezTo>
                  <a:lnTo>
                    <a:pt x="4119333" y="497704"/>
                  </a:lnTo>
                  <a:cubicBezTo>
                    <a:pt x="4119333" y="510445"/>
                    <a:pt x="4114272" y="522665"/>
                    <a:pt x="4105262" y="531675"/>
                  </a:cubicBezTo>
                  <a:cubicBezTo>
                    <a:pt x="4096252" y="540685"/>
                    <a:pt x="4084032" y="545747"/>
                    <a:pt x="4071290" y="545747"/>
                  </a:cubicBezTo>
                  <a:lnTo>
                    <a:pt x="48043" y="545747"/>
                  </a:lnTo>
                  <a:cubicBezTo>
                    <a:pt x="35301" y="545747"/>
                    <a:pt x="23081" y="540685"/>
                    <a:pt x="14072" y="531675"/>
                  </a:cubicBezTo>
                  <a:cubicBezTo>
                    <a:pt x="5062" y="522665"/>
                    <a:pt x="0" y="510445"/>
                    <a:pt x="0" y="497704"/>
                  </a:cubicBezTo>
                  <a:lnTo>
                    <a:pt x="0" y="48043"/>
                  </a:lnTo>
                  <a:cubicBezTo>
                    <a:pt x="0" y="35301"/>
                    <a:pt x="5062" y="23081"/>
                    <a:pt x="14072" y="14072"/>
                  </a:cubicBezTo>
                  <a:cubicBezTo>
                    <a:pt x="23081" y="5062"/>
                    <a:pt x="35301" y="0"/>
                    <a:pt x="48043" y="0"/>
                  </a:cubicBezTo>
                  <a:close/>
                </a:path>
              </a:pathLst>
            </a:custGeom>
            <a:solidFill>
              <a:srgbClr val="FE4E54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4119333" cy="5743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8431992" y="2863046"/>
            <a:ext cx="2279789" cy="2009814"/>
          </a:xfrm>
          <a:custGeom>
            <a:avLst/>
            <a:gdLst/>
            <a:ahLst/>
            <a:cxnLst/>
            <a:rect l="l" t="t" r="r" b="b"/>
            <a:pathLst>
              <a:path w="2279789" h="2009814">
                <a:moveTo>
                  <a:pt x="0" y="0"/>
                </a:moveTo>
                <a:lnTo>
                  <a:pt x="2279789" y="0"/>
                </a:lnTo>
                <a:lnTo>
                  <a:pt x="2279789" y="2009814"/>
                </a:lnTo>
                <a:lnTo>
                  <a:pt x="0" y="20098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8" name="Group 8"/>
          <p:cNvGrpSpPr/>
          <p:nvPr/>
        </p:nvGrpSpPr>
        <p:grpSpPr>
          <a:xfrm>
            <a:off x="1844060" y="2304119"/>
            <a:ext cx="2600983" cy="4087374"/>
            <a:chOff x="0" y="0"/>
            <a:chExt cx="1846906" cy="290236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46906" cy="2902362"/>
            </a:xfrm>
            <a:custGeom>
              <a:avLst/>
              <a:gdLst/>
              <a:ahLst/>
              <a:cxnLst/>
              <a:rect l="l" t="t" r="r" b="b"/>
              <a:pathLst>
                <a:path w="1846906" h="2902362">
                  <a:moveTo>
                    <a:pt x="107155" y="0"/>
                  </a:moveTo>
                  <a:lnTo>
                    <a:pt x="1739751" y="0"/>
                  </a:lnTo>
                  <a:cubicBezTo>
                    <a:pt x="1768170" y="0"/>
                    <a:pt x="1795425" y="11290"/>
                    <a:pt x="1815521" y="31385"/>
                  </a:cubicBezTo>
                  <a:cubicBezTo>
                    <a:pt x="1835616" y="51481"/>
                    <a:pt x="1846906" y="78736"/>
                    <a:pt x="1846906" y="107155"/>
                  </a:cubicBezTo>
                  <a:lnTo>
                    <a:pt x="1846906" y="2795207"/>
                  </a:lnTo>
                  <a:cubicBezTo>
                    <a:pt x="1846906" y="2854387"/>
                    <a:pt x="1798931" y="2902362"/>
                    <a:pt x="1739751" y="2902362"/>
                  </a:cubicBezTo>
                  <a:lnTo>
                    <a:pt x="107155" y="2902362"/>
                  </a:lnTo>
                  <a:cubicBezTo>
                    <a:pt x="78736" y="2902362"/>
                    <a:pt x="51481" y="2891073"/>
                    <a:pt x="31385" y="2870977"/>
                  </a:cubicBezTo>
                  <a:cubicBezTo>
                    <a:pt x="11290" y="2850882"/>
                    <a:pt x="0" y="2823626"/>
                    <a:pt x="0" y="2795207"/>
                  </a:cubicBezTo>
                  <a:lnTo>
                    <a:pt x="0" y="107155"/>
                  </a:lnTo>
                  <a:cubicBezTo>
                    <a:pt x="0" y="78736"/>
                    <a:pt x="11290" y="51481"/>
                    <a:pt x="31385" y="31385"/>
                  </a:cubicBezTo>
                  <a:cubicBezTo>
                    <a:pt x="51481" y="11290"/>
                    <a:pt x="78736" y="0"/>
                    <a:pt x="107155" y="0"/>
                  </a:cubicBezTo>
                  <a:close/>
                </a:path>
              </a:pathLst>
            </a:custGeom>
            <a:solidFill>
              <a:srgbClr val="FFE8B6"/>
            </a:solidFill>
            <a:ln w="38100" cap="rnd">
              <a:solidFill>
                <a:srgbClr val="FE4E54"/>
              </a:solidFill>
              <a:prstDash val="solid"/>
              <a:round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846906" cy="2930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66382" y="2304119"/>
            <a:ext cx="2465610" cy="4087374"/>
            <a:chOff x="0" y="0"/>
            <a:chExt cx="1750780" cy="290236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50780" cy="2902362"/>
            </a:xfrm>
            <a:custGeom>
              <a:avLst/>
              <a:gdLst/>
              <a:ahLst/>
              <a:cxnLst/>
              <a:rect l="l" t="t" r="r" b="b"/>
              <a:pathLst>
                <a:path w="1750780" h="2902362">
                  <a:moveTo>
                    <a:pt x="113039" y="0"/>
                  </a:moveTo>
                  <a:lnTo>
                    <a:pt x="1637741" y="0"/>
                  </a:lnTo>
                  <a:cubicBezTo>
                    <a:pt x="1700171" y="0"/>
                    <a:pt x="1750780" y="50609"/>
                    <a:pt x="1750780" y="113039"/>
                  </a:cubicBezTo>
                  <a:lnTo>
                    <a:pt x="1750780" y="2789324"/>
                  </a:lnTo>
                  <a:cubicBezTo>
                    <a:pt x="1750780" y="2851753"/>
                    <a:pt x="1700171" y="2902362"/>
                    <a:pt x="1637741" y="2902362"/>
                  </a:cubicBezTo>
                  <a:lnTo>
                    <a:pt x="113039" y="2902362"/>
                  </a:lnTo>
                  <a:cubicBezTo>
                    <a:pt x="50609" y="2902362"/>
                    <a:pt x="0" y="2851753"/>
                    <a:pt x="0" y="2789324"/>
                  </a:cubicBezTo>
                  <a:lnTo>
                    <a:pt x="0" y="113039"/>
                  </a:lnTo>
                  <a:cubicBezTo>
                    <a:pt x="0" y="50609"/>
                    <a:pt x="50609" y="0"/>
                    <a:pt x="113039" y="0"/>
                  </a:cubicBezTo>
                  <a:close/>
                </a:path>
              </a:pathLst>
            </a:custGeom>
            <a:solidFill>
              <a:srgbClr val="FFE8B6"/>
            </a:solidFill>
            <a:ln w="38100" cap="rnd">
              <a:solidFill>
                <a:srgbClr val="FE4E54"/>
              </a:solidFill>
              <a:prstDash val="solid"/>
              <a:round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1750780" cy="2930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22721" y="3472446"/>
            <a:ext cx="1750719" cy="1750719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4E54"/>
            </a:solidFill>
            <a:ln w="38100" cap="sq">
              <a:solidFill>
                <a:srgbClr val="FFE8B6"/>
              </a:solidFill>
              <a:prstDash val="solid"/>
              <a:miter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2821562" y="991469"/>
            <a:ext cx="4110477" cy="804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33"/>
              </a:lnSpc>
            </a:pPr>
            <a:r>
              <a:rPr lang="en-US" sz="6704" spc="-335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Løkker</a:t>
            </a:r>
            <a:endParaRPr lang="en-US" sz="6704" spc="-335" dirty="0">
              <a:solidFill>
                <a:srgbClr val="FFFFFF"/>
              </a:solidFill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4445043" y="3657600"/>
            <a:ext cx="1750719" cy="1750719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4E54"/>
            </a:solidFill>
            <a:ln w="38100" cap="sq">
              <a:solidFill>
                <a:srgbClr val="FFE8B6"/>
              </a:solidFill>
              <a:prstDash val="solid"/>
              <a:miter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552101" y="3796296"/>
            <a:ext cx="1291959" cy="1372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34"/>
              </a:lnSpc>
            </a:pPr>
            <a:r>
              <a:rPr lang="en-US" sz="11149" spc="-557">
                <a:solidFill>
                  <a:srgbClr val="FFFFFF"/>
                </a:solidFill>
                <a:latin typeface="Caveat Brush Bold Italics"/>
              </a:rPr>
              <a:t>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674423" y="3981450"/>
            <a:ext cx="1291959" cy="1372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34"/>
              </a:lnSpc>
            </a:pPr>
            <a:r>
              <a:rPr lang="en-US" sz="11149" spc="-557">
                <a:solidFill>
                  <a:srgbClr val="FFFFFF"/>
                </a:solidFill>
                <a:latin typeface="Caveat Brush Bold Italics"/>
              </a:rPr>
              <a:t>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460738" y="1946817"/>
            <a:ext cx="3190463" cy="2861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92"/>
              </a:lnSpc>
              <a:spcBef>
                <a:spcPct val="0"/>
              </a:spcBef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finnes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typer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GB" sz="2800" b="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351574" y="4107281"/>
            <a:ext cx="2154836" cy="291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92"/>
              </a:lnSpc>
              <a:spcBef>
                <a:spcPct val="0"/>
              </a:spcBef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For-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løkker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Freeform 25"/>
          <p:cNvSpPr/>
          <p:nvPr/>
        </p:nvSpPr>
        <p:spPr>
          <a:xfrm>
            <a:off x="4020241" y="5386586"/>
            <a:ext cx="2279789" cy="2009814"/>
          </a:xfrm>
          <a:custGeom>
            <a:avLst/>
            <a:gdLst/>
            <a:ahLst/>
            <a:cxnLst/>
            <a:rect l="l" t="t" r="r" b="b"/>
            <a:pathLst>
              <a:path w="2279789" h="2009814">
                <a:moveTo>
                  <a:pt x="0" y="0"/>
                </a:moveTo>
                <a:lnTo>
                  <a:pt x="2279789" y="0"/>
                </a:lnTo>
                <a:lnTo>
                  <a:pt x="2279789" y="2009814"/>
                </a:lnTo>
                <a:lnTo>
                  <a:pt x="0" y="20098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037FD7A-B953-5C40-068C-CCC670DB7F03}"/>
              </a:ext>
            </a:extLst>
          </p:cNvPr>
          <p:cNvSpPr txBox="1"/>
          <p:nvPr/>
        </p:nvSpPr>
        <p:spPr>
          <a:xfrm>
            <a:off x="2040431" y="4033490"/>
            <a:ext cx="2228166" cy="37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92"/>
              </a:lnSpc>
              <a:spcBef>
                <a:spcPct val="0"/>
              </a:spcBef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While-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løkker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765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8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2562" y="-307574"/>
            <a:ext cx="11683550" cy="11683550"/>
          </a:xfrm>
          <a:custGeom>
            <a:avLst/>
            <a:gdLst/>
            <a:ahLst/>
            <a:cxnLst/>
            <a:rect l="l" t="t" r="r" b="b"/>
            <a:pathLst>
              <a:path w="11683550" h="11683550">
                <a:moveTo>
                  <a:pt x="0" y="0"/>
                </a:moveTo>
                <a:lnTo>
                  <a:pt x="11683550" y="0"/>
                </a:lnTo>
                <a:lnTo>
                  <a:pt x="11683550" y="11683550"/>
                </a:lnTo>
                <a:lnTo>
                  <a:pt x="0" y="11683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 dirty="0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731520" y="1329194"/>
            <a:ext cx="3099679" cy="4911093"/>
            <a:chOff x="0" y="0"/>
            <a:chExt cx="2889504" cy="4578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89504" cy="4578095"/>
            </a:xfrm>
            <a:custGeom>
              <a:avLst/>
              <a:gdLst/>
              <a:ahLst/>
              <a:cxnLst/>
              <a:rect l="l" t="t" r="r" b="b"/>
              <a:pathLst>
                <a:path w="2889504" h="4578095">
                  <a:moveTo>
                    <a:pt x="2889504" y="4578095"/>
                  </a:moveTo>
                  <a:lnTo>
                    <a:pt x="0" y="4578095"/>
                  </a:lnTo>
                  <a:lnTo>
                    <a:pt x="0" y="0"/>
                  </a:lnTo>
                  <a:lnTo>
                    <a:pt x="2889504" y="0"/>
                  </a:lnTo>
                  <a:lnTo>
                    <a:pt x="2889504" y="4578095"/>
                  </a:lnTo>
                  <a:close/>
                </a:path>
              </a:pathLst>
            </a:custGeom>
            <a:blipFill>
              <a:blip r:embed="rId4"/>
              <a:stretch>
                <a:fillRect l="-7" r="-7"/>
              </a:stretch>
            </a:blipFill>
          </p:spPr>
          <p:txBody>
            <a:bodyPr/>
            <a:lstStyle/>
            <a:p>
              <a:endParaRPr lang="en-NO"/>
            </a:p>
          </p:txBody>
        </p:sp>
        <p:sp>
          <p:nvSpPr>
            <p:cNvPr id="5" name="Freeform 5"/>
            <p:cNvSpPr/>
            <p:nvPr/>
          </p:nvSpPr>
          <p:spPr>
            <a:xfrm>
              <a:off x="79962" y="-8339"/>
              <a:ext cx="2735990" cy="4570249"/>
            </a:xfrm>
            <a:custGeom>
              <a:avLst/>
              <a:gdLst/>
              <a:ahLst/>
              <a:cxnLst/>
              <a:rect l="l" t="t" r="r" b="b"/>
              <a:pathLst>
                <a:path w="2735990" h="4570249">
                  <a:moveTo>
                    <a:pt x="2638855" y="1402583"/>
                  </a:moveTo>
                  <a:cubicBezTo>
                    <a:pt x="2626026" y="1320605"/>
                    <a:pt x="2611418" y="1239165"/>
                    <a:pt x="2594771" y="1158481"/>
                  </a:cubicBezTo>
                  <a:cubicBezTo>
                    <a:pt x="2523406" y="812615"/>
                    <a:pt x="2350042" y="472459"/>
                    <a:pt x="2045308" y="278730"/>
                  </a:cubicBezTo>
                  <a:cubicBezTo>
                    <a:pt x="1638399" y="20045"/>
                    <a:pt x="1073359" y="0"/>
                    <a:pt x="620636" y="187617"/>
                  </a:cubicBezTo>
                  <a:cubicBezTo>
                    <a:pt x="420323" y="270631"/>
                    <a:pt x="232510" y="398418"/>
                    <a:pt x="141160" y="578658"/>
                  </a:cubicBezTo>
                  <a:cubicBezTo>
                    <a:pt x="14593" y="828384"/>
                    <a:pt x="96353" y="1121629"/>
                    <a:pt x="209790" y="1376384"/>
                  </a:cubicBezTo>
                  <a:cubicBezTo>
                    <a:pt x="323227" y="1631141"/>
                    <a:pt x="469274" y="1885687"/>
                    <a:pt x="467917" y="2160029"/>
                  </a:cubicBezTo>
                  <a:cubicBezTo>
                    <a:pt x="465540" y="2641184"/>
                    <a:pt x="12410" y="3049223"/>
                    <a:pt x="5515" y="3530343"/>
                  </a:cubicBezTo>
                  <a:cubicBezTo>
                    <a:pt x="0" y="3915344"/>
                    <a:pt x="309010" y="4275699"/>
                    <a:pt x="711055" y="4410123"/>
                  </a:cubicBezTo>
                  <a:cubicBezTo>
                    <a:pt x="1189975" y="4570249"/>
                    <a:pt x="1730869" y="4427611"/>
                    <a:pt x="2103878" y="4131080"/>
                  </a:cubicBezTo>
                  <a:cubicBezTo>
                    <a:pt x="2326815" y="3953852"/>
                    <a:pt x="2526737" y="3739892"/>
                    <a:pt x="2617515" y="3466631"/>
                  </a:cubicBezTo>
                  <a:cubicBezTo>
                    <a:pt x="2712162" y="3181727"/>
                    <a:pt x="2735990" y="2877759"/>
                    <a:pt x="2729240" y="2579187"/>
                  </a:cubicBezTo>
                  <a:cubicBezTo>
                    <a:pt x="2720357" y="2186275"/>
                    <a:pt x="2699684" y="1791267"/>
                    <a:pt x="2638855" y="1402583"/>
                  </a:cubicBezTo>
                  <a:close/>
                </a:path>
              </a:pathLst>
            </a:custGeom>
            <a:blipFill>
              <a:blip r:embed="rId5"/>
              <a:stretch>
                <a:fillRect l="-93974" r="-93974"/>
              </a:stretch>
            </a:blipFill>
          </p:spPr>
          <p:txBody>
            <a:bodyPr/>
            <a:lstStyle/>
            <a:p>
              <a:endParaRPr lang="en-NO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069370" y="1038594"/>
            <a:ext cx="4952710" cy="760859"/>
            <a:chOff x="0" y="0"/>
            <a:chExt cx="3070578" cy="4717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70578" cy="471717"/>
            </a:xfrm>
            <a:custGeom>
              <a:avLst/>
              <a:gdLst/>
              <a:ahLst/>
              <a:cxnLst/>
              <a:rect l="l" t="t" r="r" b="b"/>
              <a:pathLst>
                <a:path w="3070578" h="471717">
                  <a:moveTo>
                    <a:pt x="56274" y="0"/>
                  </a:moveTo>
                  <a:lnTo>
                    <a:pt x="3014304" y="0"/>
                  </a:lnTo>
                  <a:cubicBezTo>
                    <a:pt x="3045383" y="0"/>
                    <a:pt x="3070578" y="25195"/>
                    <a:pt x="3070578" y="56274"/>
                  </a:cubicBezTo>
                  <a:lnTo>
                    <a:pt x="3070578" y="415443"/>
                  </a:lnTo>
                  <a:cubicBezTo>
                    <a:pt x="3070578" y="446522"/>
                    <a:pt x="3045383" y="471717"/>
                    <a:pt x="3014304" y="471717"/>
                  </a:cubicBezTo>
                  <a:lnTo>
                    <a:pt x="56274" y="471717"/>
                  </a:lnTo>
                  <a:cubicBezTo>
                    <a:pt x="25195" y="471717"/>
                    <a:pt x="0" y="446522"/>
                    <a:pt x="0" y="415443"/>
                  </a:cubicBezTo>
                  <a:lnTo>
                    <a:pt x="0" y="56274"/>
                  </a:lnTo>
                  <a:cubicBezTo>
                    <a:pt x="0" y="25195"/>
                    <a:pt x="25195" y="0"/>
                    <a:pt x="56274" y="0"/>
                  </a:cubicBezTo>
                  <a:close/>
                </a:path>
              </a:pathLst>
            </a:custGeom>
            <a:solidFill>
              <a:srgbClr val="FDBE33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3070578" cy="500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rot="881003">
            <a:off x="294949" y="4760238"/>
            <a:ext cx="1549839" cy="1547926"/>
          </a:xfrm>
          <a:custGeom>
            <a:avLst/>
            <a:gdLst/>
            <a:ahLst/>
            <a:cxnLst/>
            <a:rect l="l" t="t" r="r" b="b"/>
            <a:pathLst>
              <a:path w="1549839" h="1547926">
                <a:moveTo>
                  <a:pt x="0" y="0"/>
                </a:moveTo>
                <a:lnTo>
                  <a:pt x="1549839" y="0"/>
                </a:lnTo>
                <a:lnTo>
                  <a:pt x="1549839" y="1547926"/>
                </a:lnTo>
                <a:lnTo>
                  <a:pt x="0" y="15479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0" name="TextBox 10"/>
          <p:cNvSpPr txBox="1"/>
          <p:nvPr/>
        </p:nvSpPr>
        <p:spPr>
          <a:xfrm>
            <a:off x="4718333" y="1302548"/>
            <a:ext cx="3789676" cy="77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62"/>
              </a:lnSpc>
            </a:pPr>
            <a:r>
              <a:rPr lang="en-US" sz="6181" spc="-309" dirty="0">
                <a:solidFill>
                  <a:srgbClr val="FFFFFF"/>
                </a:solidFill>
                <a:latin typeface="AkayaTelivigala" pitchFamily="2" charset="77"/>
                <a:cs typeface="AkayaTelivigala" pitchFamily="2" charset="77"/>
              </a:rPr>
              <a:t>While-</a:t>
            </a:r>
            <a:r>
              <a:rPr lang="en-US" sz="6181" spc="-309" dirty="0" err="1">
                <a:solidFill>
                  <a:srgbClr val="FFFFFF"/>
                </a:solidFill>
                <a:latin typeface="AkayaTelivigala" pitchFamily="2" charset="77"/>
                <a:cs typeface="AkayaTelivigala" pitchFamily="2" charset="77"/>
              </a:rPr>
              <a:t>løkker</a:t>
            </a:r>
            <a:endParaRPr lang="en-US" sz="6181" spc="-309" dirty="0">
              <a:solidFill>
                <a:srgbClr val="FFFFFF"/>
              </a:solidFill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13" name="Freeform 13"/>
          <p:cNvSpPr/>
          <p:nvPr/>
        </p:nvSpPr>
        <p:spPr>
          <a:xfrm rot="2192054">
            <a:off x="-619406" y="709650"/>
            <a:ext cx="2120127" cy="1239088"/>
          </a:xfrm>
          <a:custGeom>
            <a:avLst/>
            <a:gdLst/>
            <a:ahLst/>
            <a:cxnLst/>
            <a:rect l="l" t="t" r="r" b="b"/>
            <a:pathLst>
              <a:path w="2120127" h="1239088">
                <a:moveTo>
                  <a:pt x="0" y="0"/>
                </a:moveTo>
                <a:lnTo>
                  <a:pt x="2120128" y="0"/>
                </a:lnTo>
                <a:lnTo>
                  <a:pt x="2120128" y="1239088"/>
                </a:lnTo>
                <a:lnTo>
                  <a:pt x="0" y="12390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F1D6448C-D9FA-C342-83F1-5B19FCCF7215}"/>
              </a:ext>
            </a:extLst>
          </p:cNvPr>
          <p:cNvSpPr/>
          <p:nvPr/>
        </p:nvSpPr>
        <p:spPr>
          <a:xfrm>
            <a:off x="4132677" y="5407076"/>
            <a:ext cx="5660546" cy="928604"/>
          </a:xfrm>
          <a:custGeom>
            <a:avLst/>
            <a:gdLst/>
            <a:ahLst/>
            <a:cxnLst/>
            <a:rect l="l" t="t" r="r" b="b"/>
            <a:pathLst>
              <a:path w="5709071" h="1072407">
                <a:moveTo>
                  <a:pt x="34665" y="0"/>
                </a:moveTo>
                <a:lnTo>
                  <a:pt x="5674406" y="0"/>
                </a:lnTo>
                <a:cubicBezTo>
                  <a:pt x="5683600" y="0"/>
                  <a:pt x="5692417" y="3652"/>
                  <a:pt x="5698918" y="10153"/>
                </a:cubicBezTo>
                <a:cubicBezTo>
                  <a:pt x="5705419" y="16654"/>
                  <a:pt x="5709071" y="25471"/>
                  <a:pt x="5709071" y="34665"/>
                </a:cubicBezTo>
                <a:lnTo>
                  <a:pt x="5709071" y="1037742"/>
                </a:lnTo>
                <a:cubicBezTo>
                  <a:pt x="5709071" y="1046935"/>
                  <a:pt x="5705419" y="1055753"/>
                  <a:pt x="5698918" y="1062253"/>
                </a:cubicBezTo>
                <a:cubicBezTo>
                  <a:pt x="5692417" y="1068754"/>
                  <a:pt x="5683600" y="1072407"/>
                  <a:pt x="5674406" y="1072407"/>
                </a:cubicBezTo>
                <a:lnTo>
                  <a:pt x="34665" y="1072407"/>
                </a:lnTo>
                <a:cubicBezTo>
                  <a:pt x="25471" y="1072407"/>
                  <a:pt x="16654" y="1068754"/>
                  <a:pt x="10153" y="1062253"/>
                </a:cubicBezTo>
                <a:cubicBezTo>
                  <a:pt x="3652" y="1055753"/>
                  <a:pt x="0" y="1046935"/>
                  <a:pt x="0" y="1037742"/>
                </a:cubicBezTo>
                <a:lnTo>
                  <a:pt x="0" y="34665"/>
                </a:lnTo>
                <a:cubicBezTo>
                  <a:pt x="0" y="25471"/>
                  <a:pt x="3652" y="16654"/>
                  <a:pt x="10153" y="10153"/>
                </a:cubicBezTo>
                <a:cubicBezTo>
                  <a:pt x="16654" y="3652"/>
                  <a:pt x="25471" y="0"/>
                  <a:pt x="34665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</p:spPr>
        <p:txBody>
          <a:bodyPr/>
          <a:lstStyle/>
          <a:p>
            <a:endParaRPr lang="en-NO"/>
          </a:p>
        </p:txBody>
      </p:sp>
      <p:sp>
        <p:nvSpPr>
          <p:cNvPr id="14" name="Freeform 14"/>
          <p:cNvSpPr/>
          <p:nvPr/>
        </p:nvSpPr>
        <p:spPr>
          <a:xfrm rot="436929">
            <a:off x="3312455" y="5822952"/>
            <a:ext cx="1549839" cy="1547926"/>
          </a:xfrm>
          <a:custGeom>
            <a:avLst/>
            <a:gdLst/>
            <a:ahLst/>
            <a:cxnLst/>
            <a:rect l="l" t="t" r="r" b="b"/>
            <a:pathLst>
              <a:path w="1549839" h="1547926">
                <a:moveTo>
                  <a:pt x="0" y="0"/>
                </a:moveTo>
                <a:lnTo>
                  <a:pt x="1549839" y="0"/>
                </a:lnTo>
                <a:lnTo>
                  <a:pt x="1549839" y="1547926"/>
                </a:lnTo>
                <a:lnTo>
                  <a:pt x="0" y="15479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5" name="Freeform 15"/>
          <p:cNvSpPr/>
          <p:nvPr/>
        </p:nvSpPr>
        <p:spPr>
          <a:xfrm rot="881003">
            <a:off x="8598182" y="5940557"/>
            <a:ext cx="1549839" cy="1547926"/>
          </a:xfrm>
          <a:custGeom>
            <a:avLst/>
            <a:gdLst/>
            <a:ahLst/>
            <a:cxnLst/>
            <a:rect l="l" t="t" r="r" b="b"/>
            <a:pathLst>
              <a:path w="1549839" h="1547926">
                <a:moveTo>
                  <a:pt x="0" y="0"/>
                </a:moveTo>
                <a:lnTo>
                  <a:pt x="1549839" y="0"/>
                </a:lnTo>
                <a:lnTo>
                  <a:pt x="1549839" y="1547926"/>
                </a:lnTo>
                <a:lnTo>
                  <a:pt x="0" y="15479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32A8FF4-84CE-4637-1088-599FED3E15E2}"/>
              </a:ext>
            </a:extLst>
          </p:cNvPr>
          <p:cNvSpPr/>
          <p:nvPr/>
        </p:nvSpPr>
        <p:spPr>
          <a:xfrm>
            <a:off x="5678423" y="2990762"/>
            <a:ext cx="4114800" cy="1022503"/>
          </a:xfrm>
          <a:custGeom>
            <a:avLst/>
            <a:gdLst/>
            <a:ahLst/>
            <a:cxnLst/>
            <a:rect l="l" t="t" r="r" b="b"/>
            <a:pathLst>
              <a:path w="3900967" h="1179538">
                <a:moveTo>
                  <a:pt x="50732" y="0"/>
                </a:moveTo>
                <a:lnTo>
                  <a:pt x="3850234" y="0"/>
                </a:lnTo>
                <a:cubicBezTo>
                  <a:pt x="3878253" y="0"/>
                  <a:pt x="3900967" y="22714"/>
                  <a:pt x="3900967" y="50732"/>
                </a:cubicBezTo>
                <a:lnTo>
                  <a:pt x="3900967" y="1128806"/>
                </a:lnTo>
                <a:cubicBezTo>
                  <a:pt x="3900967" y="1156825"/>
                  <a:pt x="3878253" y="1179538"/>
                  <a:pt x="3850234" y="1179538"/>
                </a:cubicBezTo>
                <a:lnTo>
                  <a:pt x="50732" y="1179538"/>
                </a:lnTo>
                <a:cubicBezTo>
                  <a:pt x="22714" y="1179538"/>
                  <a:pt x="0" y="1156825"/>
                  <a:pt x="0" y="1128806"/>
                </a:cubicBezTo>
                <a:lnTo>
                  <a:pt x="0" y="50732"/>
                </a:lnTo>
                <a:cubicBezTo>
                  <a:pt x="0" y="22714"/>
                  <a:pt x="22714" y="0"/>
                  <a:pt x="50732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en-NO"/>
          </a:p>
        </p:txBody>
      </p:sp>
      <p:sp>
        <p:nvSpPr>
          <p:cNvPr id="18" name="Freeform 12">
            <a:extLst>
              <a:ext uri="{FF2B5EF4-FFF2-40B4-BE49-F238E27FC236}">
                <a16:creationId xmlns:a16="http://schemas.microsoft.com/office/drawing/2014/main" id="{BE1FDAD6-8DFE-7D22-536B-4AE31748F2A4}"/>
              </a:ext>
            </a:extLst>
          </p:cNvPr>
          <p:cNvSpPr/>
          <p:nvPr/>
        </p:nvSpPr>
        <p:spPr>
          <a:xfrm>
            <a:off x="4954148" y="4207473"/>
            <a:ext cx="4799452" cy="1050328"/>
          </a:xfrm>
          <a:custGeom>
            <a:avLst/>
            <a:gdLst/>
            <a:ahLst/>
            <a:cxnLst/>
            <a:rect l="l" t="t" r="r" b="b"/>
            <a:pathLst>
              <a:path w="5709071" h="1072407">
                <a:moveTo>
                  <a:pt x="34665" y="0"/>
                </a:moveTo>
                <a:lnTo>
                  <a:pt x="5674406" y="0"/>
                </a:lnTo>
                <a:cubicBezTo>
                  <a:pt x="5683600" y="0"/>
                  <a:pt x="5692417" y="3652"/>
                  <a:pt x="5698918" y="10153"/>
                </a:cubicBezTo>
                <a:cubicBezTo>
                  <a:pt x="5705419" y="16654"/>
                  <a:pt x="5709071" y="25471"/>
                  <a:pt x="5709071" y="34665"/>
                </a:cubicBezTo>
                <a:lnTo>
                  <a:pt x="5709071" y="1037742"/>
                </a:lnTo>
                <a:cubicBezTo>
                  <a:pt x="5709071" y="1046935"/>
                  <a:pt x="5705419" y="1055753"/>
                  <a:pt x="5698918" y="1062253"/>
                </a:cubicBezTo>
                <a:cubicBezTo>
                  <a:pt x="5692417" y="1068754"/>
                  <a:pt x="5683600" y="1072407"/>
                  <a:pt x="5674406" y="1072407"/>
                </a:cubicBezTo>
                <a:lnTo>
                  <a:pt x="34665" y="1072407"/>
                </a:lnTo>
                <a:cubicBezTo>
                  <a:pt x="25471" y="1072407"/>
                  <a:pt x="16654" y="1068754"/>
                  <a:pt x="10153" y="1062253"/>
                </a:cubicBezTo>
                <a:cubicBezTo>
                  <a:pt x="3652" y="1055753"/>
                  <a:pt x="0" y="1046935"/>
                  <a:pt x="0" y="1037742"/>
                </a:cubicBezTo>
                <a:lnTo>
                  <a:pt x="0" y="34665"/>
                </a:lnTo>
                <a:cubicBezTo>
                  <a:pt x="0" y="25471"/>
                  <a:pt x="3652" y="16654"/>
                  <a:pt x="10153" y="10153"/>
                </a:cubicBezTo>
                <a:cubicBezTo>
                  <a:pt x="16654" y="3652"/>
                  <a:pt x="25471" y="0"/>
                  <a:pt x="34665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txBody>
          <a:bodyPr/>
          <a:lstStyle/>
          <a:p>
            <a:endParaRPr lang="en-NO" dirty="0"/>
          </a:p>
        </p:txBody>
      </p:sp>
      <p:sp>
        <p:nvSpPr>
          <p:cNvPr id="20" name="Freeform 7">
            <a:extLst>
              <a:ext uri="{FF2B5EF4-FFF2-40B4-BE49-F238E27FC236}">
                <a16:creationId xmlns:a16="http://schemas.microsoft.com/office/drawing/2014/main" id="{5D4773D1-CF0C-7F02-BB6B-8A421164ACE4}"/>
              </a:ext>
            </a:extLst>
          </p:cNvPr>
          <p:cNvSpPr/>
          <p:nvPr/>
        </p:nvSpPr>
        <p:spPr>
          <a:xfrm>
            <a:off x="6030057" y="2072436"/>
            <a:ext cx="3763168" cy="760859"/>
          </a:xfrm>
          <a:custGeom>
            <a:avLst/>
            <a:gdLst/>
            <a:ahLst/>
            <a:cxnLst/>
            <a:rect l="l" t="t" r="r" b="b"/>
            <a:pathLst>
              <a:path w="3070578" h="471717">
                <a:moveTo>
                  <a:pt x="56274" y="0"/>
                </a:moveTo>
                <a:lnTo>
                  <a:pt x="3014304" y="0"/>
                </a:lnTo>
                <a:cubicBezTo>
                  <a:pt x="3045383" y="0"/>
                  <a:pt x="3070578" y="25195"/>
                  <a:pt x="3070578" y="56274"/>
                </a:cubicBezTo>
                <a:lnTo>
                  <a:pt x="3070578" y="415443"/>
                </a:lnTo>
                <a:cubicBezTo>
                  <a:pt x="3070578" y="446522"/>
                  <a:pt x="3045383" y="471717"/>
                  <a:pt x="3014304" y="471717"/>
                </a:cubicBezTo>
                <a:lnTo>
                  <a:pt x="56274" y="471717"/>
                </a:lnTo>
                <a:cubicBezTo>
                  <a:pt x="25195" y="471717"/>
                  <a:pt x="0" y="446522"/>
                  <a:pt x="0" y="415443"/>
                </a:cubicBezTo>
                <a:lnTo>
                  <a:pt x="0" y="56274"/>
                </a:lnTo>
                <a:cubicBezTo>
                  <a:pt x="0" y="25195"/>
                  <a:pt x="25195" y="0"/>
                  <a:pt x="5627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/>
          <a:lstStyle/>
          <a:p>
            <a:endParaRPr lang="en-NO"/>
          </a:p>
        </p:txBody>
      </p:sp>
      <p:sp>
        <p:nvSpPr>
          <p:cNvPr id="12" name="Freeform 12"/>
          <p:cNvSpPr/>
          <p:nvPr/>
        </p:nvSpPr>
        <p:spPr>
          <a:xfrm rot="881003">
            <a:off x="8247160" y="771828"/>
            <a:ext cx="1549839" cy="1547926"/>
          </a:xfrm>
          <a:custGeom>
            <a:avLst/>
            <a:gdLst/>
            <a:ahLst/>
            <a:cxnLst/>
            <a:rect l="l" t="t" r="r" b="b"/>
            <a:pathLst>
              <a:path w="1549839" h="1547926">
                <a:moveTo>
                  <a:pt x="0" y="0"/>
                </a:moveTo>
                <a:lnTo>
                  <a:pt x="1549840" y="0"/>
                </a:lnTo>
                <a:lnTo>
                  <a:pt x="1549840" y="1547926"/>
                </a:lnTo>
                <a:lnTo>
                  <a:pt x="0" y="15479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1" name="TextBox 11"/>
          <p:cNvSpPr txBox="1"/>
          <p:nvPr/>
        </p:nvSpPr>
        <p:spPr>
          <a:xfrm>
            <a:off x="6015831" y="2201840"/>
            <a:ext cx="3763169" cy="1336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12"/>
              </a:lnSpc>
              <a:spcBef>
                <a:spcPct val="0"/>
              </a:spcBef>
            </a:pP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løkker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som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kjører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til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betingelse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er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oppfylt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/et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spesifisert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uttrykk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er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sant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651" b="0" i="0" u="none" strike="noStrike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GB" sz="1600" dirty="0">
                <a:solidFill>
                  <a:schemeClr val="bg1"/>
                </a:solidFill>
              </a:rPr>
            </a:br>
            <a:br>
              <a:rPr lang="en-GB" sz="1600" dirty="0">
                <a:solidFill>
                  <a:schemeClr val="bg1"/>
                </a:solidFill>
              </a:rPr>
            </a:br>
            <a:endParaRPr lang="en-US" sz="1651" dirty="0">
              <a:solidFill>
                <a:schemeClr val="bg1"/>
              </a:solidFill>
              <a:latin typeface="Glacial Indifference"/>
            </a:endParaRP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80E76406-0BA0-177D-A95C-F95D0337FC26}"/>
              </a:ext>
            </a:extLst>
          </p:cNvPr>
          <p:cNvSpPr txBox="1"/>
          <p:nvPr/>
        </p:nvSpPr>
        <p:spPr>
          <a:xfrm>
            <a:off x="6030057" y="3080292"/>
            <a:ext cx="2711787" cy="15774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457200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sng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Syntaks</a:t>
            </a:r>
            <a:r>
              <a:rPr lang="en-GB" sz="1800" b="0" i="0" u="sng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GB" sz="16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while &lt;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uttrykk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er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sant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&gt; :</a:t>
            </a:r>
            <a:endParaRPr lang="en-GB" sz="1600" b="0" i="0" u="none" strike="noStrike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gjør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dette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en-GB" sz="1600" b="0" i="0" u="none" strike="noStrike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GB" sz="1600" dirty="0">
                <a:solidFill>
                  <a:schemeClr val="bg1"/>
                </a:solidFill>
              </a:rPr>
            </a:br>
            <a:br>
              <a:rPr lang="en-GB" sz="1600" dirty="0">
                <a:solidFill>
                  <a:schemeClr val="bg1"/>
                </a:solidFill>
              </a:rPr>
            </a:br>
            <a:endParaRPr lang="en-US" sz="1651" dirty="0">
              <a:solidFill>
                <a:schemeClr val="bg1"/>
              </a:solidFill>
              <a:latin typeface="Glacial Indifference"/>
            </a:endParaRPr>
          </a:p>
        </p:txBody>
      </p:sp>
      <p:sp>
        <p:nvSpPr>
          <p:cNvPr id="21" name="TextBox 25">
            <a:extLst>
              <a:ext uri="{FF2B5EF4-FFF2-40B4-BE49-F238E27FC236}">
                <a16:creationId xmlns:a16="http://schemas.microsoft.com/office/drawing/2014/main" id="{55FD40F9-AB13-8AF0-FEFE-F2BB0E3B4EF0}"/>
              </a:ext>
            </a:extLst>
          </p:cNvPr>
          <p:cNvSpPr txBox="1"/>
          <p:nvPr/>
        </p:nvSpPr>
        <p:spPr>
          <a:xfrm>
            <a:off x="5073964" y="4313436"/>
            <a:ext cx="4799452" cy="867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12"/>
              </a:lnSpc>
              <a:spcBef>
                <a:spcPct val="0"/>
              </a:spcBef>
            </a:pPr>
            <a:r>
              <a:rPr lang="en-GB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et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boolske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uttrykket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må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være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modifiserbart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dvs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at det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bli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evaluert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til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false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på</a:t>
            </a:r>
            <a:r>
              <a:rPr lang="en-GB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tidspunkt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ellers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̊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havner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vi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sng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evig</a:t>
            </a:r>
            <a:r>
              <a:rPr lang="en-GB" sz="1800" b="0" i="0" u="sng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sng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løkke</a:t>
            </a:r>
            <a:endParaRPr lang="en-US" sz="165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0C7F2E8-73E9-2454-050F-F6FFEC43ED98}"/>
              </a:ext>
            </a:extLst>
          </p:cNvPr>
          <p:cNvSpPr txBox="1"/>
          <p:nvPr/>
        </p:nvSpPr>
        <p:spPr>
          <a:xfrm>
            <a:off x="4621892" y="5424766"/>
            <a:ext cx="550358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Nyttig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bruk for while-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løkke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er for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eksempel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kommandoløkke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der man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ikke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avslutter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før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brukeren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taster inn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spesifikk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kommando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NO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2562" y="-152400"/>
            <a:ext cx="11683550" cy="11528376"/>
          </a:xfrm>
          <a:custGeom>
            <a:avLst/>
            <a:gdLst/>
            <a:ahLst/>
            <a:cxnLst/>
            <a:rect l="l" t="t" r="r" b="b"/>
            <a:pathLst>
              <a:path w="11683550" h="11683550">
                <a:moveTo>
                  <a:pt x="0" y="0"/>
                </a:moveTo>
                <a:lnTo>
                  <a:pt x="11683550" y="0"/>
                </a:lnTo>
                <a:lnTo>
                  <a:pt x="11683550" y="11683550"/>
                </a:lnTo>
                <a:lnTo>
                  <a:pt x="0" y="11683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 dirty="0"/>
          </a:p>
        </p:txBody>
      </p:sp>
      <p:sp>
        <p:nvSpPr>
          <p:cNvPr id="3" name="Freeform 3"/>
          <p:cNvSpPr/>
          <p:nvPr/>
        </p:nvSpPr>
        <p:spPr>
          <a:xfrm>
            <a:off x="-1625600" y="294389"/>
            <a:ext cx="3251200" cy="2926080"/>
          </a:xfrm>
          <a:custGeom>
            <a:avLst/>
            <a:gdLst/>
            <a:ahLst/>
            <a:cxnLst/>
            <a:rect l="l" t="t" r="r" b="b"/>
            <a:pathLst>
              <a:path w="3251200" h="2926080">
                <a:moveTo>
                  <a:pt x="0" y="0"/>
                </a:moveTo>
                <a:lnTo>
                  <a:pt x="3251200" y="0"/>
                </a:lnTo>
                <a:lnTo>
                  <a:pt x="3251200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 flipH="1">
            <a:off x="8179788" y="3220469"/>
            <a:ext cx="3251200" cy="2926080"/>
          </a:xfrm>
          <a:custGeom>
            <a:avLst/>
            <a:gdLst/>
            <a:ahLst/>
            <a:cxnLst/>
            <a:rect l="l" t="t" r="r" b="b"/>
            <a:pathLst>
              <a:path w="3251200" h="2926080">
                <a:moveTo>
                  <a:pt x="3251200" y="0"/>
                </a:moveTo>
                <a:lnTo>
                  <a:pt x="0" y="0"/>
                </a:lnTo>
                <a:lnTo>
                  <a:pt x="0" y="2926080"/>
                </a:lnTo>
                <a:lnTo>
                  <a:pt x="3251200" y="2926080"/>
                </a:lnTo>
                <a:lnTo>
                  <a:pt x="32512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Freeform 6"/>
          <p:cNvSpPr/>
          <p:nvPr/>
        </p:nvSpPr>
        <p:spPr>
          <a:xfrm>
            <a:off x="6346733" y="-1770614"/>
            <a:ext cx="3251200" cy="2926080"/>
          </a:xfrm>
          <a:custGeom>
            <a:avLst/>
            <a:gdLst/>
            <a:ahLst/>
            <a:cxnLst/>
            <a:rect l="l" t="t" r="r" b="b"/>
            <a:pathLst>
              <a:path w="3251200" h="2926080">
                <a:moveTo>
                  <a:pt x="0" y="0"/>
                </a:moveTo>
                <a:lnTo>
                  <a:pt x="3251200" y="0"/>
                </a:lnTo>
                <a:lnTo>
                  <a:pt x="3251200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8" name="Group 8"/>
          <p:cNvGrpSpPr/>
          <p:nvPr/>
        </p:nvGrpSpPr>
        <p:grpSpPr>
          <a:xfrm>
            <a:off x="555072" y="1991110"/>
            <a:ext cx="3483527" cy="706241"/>
            <a:chOff x="0" y="0"/>
            <a:chExt cx="2365477" cy="545747"/>
          </a:xfrm>
          <a:solidFill>
            <a:schemeClr val="accent2">
              <a:lumMod val="75000"/>
            </a:schemeClr>
          </a:solidFill>
        </p:grpSpPr>
        <p:sp>
          <p:nvSpPr>
            <p:cNvPr id="9" name="Freeform 9"/>
            <p:cNvSpPr/>
            <p:nvPr/>
          </p:nvSpPr>
          <p:spPr>
            <a:xfrm>
              <a:off x="0" y="0"/>
              <a:ext cx="2365477" cy="545747"/>
            </a:xfrm>
            <a:custGeom>
              <a:avLst/>
              <a:gdLst/>
              <a:ahLst/>
              <a:cxnLst/>
              <a:rect l="l" t="t" r="r" b="b"/>
              <a:pathLst>
                <a:path w="2365477" h="545747">
                  <a:moveTo>
                    <a:pt x="91048" y="0"/>
                  </a:moveTo>
                  <a:lnTo>
                    <a:pt x="2274428" y="0"/>
                  </a:lnTo>
                  <a:cubicBezTo>
                    <a:pt x="2298576" y="0"/>
                    <a:pt x="2321734" y="9593"/>
                    <a:pt x="2338809" y="26667"/>
                  </a:cubicBezTo>
                  <a:cubicBezTo>
                    <a:pt x="2355884" y="43742"/>
                    <a:pt x="2365477" y="66901"/>
                    <a:pt x="2365477" y="91048"/>
                  </a:cubicBezTo>
                  <a:lnTo>
                    <a:pt x="2365477" y="454699"/>
                  </a:lnTo>
                  <a:cubicBezTo>
                    <a:pt x="2365477" y="478846"/>
                    <a:pt x="2355884" y="502004"/>
                    <a:pt x="2338809" y="519079"/>
                  </a:cubicBezTo>
                  <a:cubicBezTo>
                    <a:pt x="2321734" y="536154"/>
                    <a:pt x="2298576" y="545747"/>
                    <a:pt x="2274428" y="545747"/>
                  </a:cubicBezTo>
                  <a:lnTo>
                    <a:pt x="91048" y="545747"/>
                  </a:lnTo>
                  <a:cubicBezTo>
                    <a:pt x="66901" y="545747"/>
                    <a:pt x="43742" y="536154"/>
                    <a:pt x="26667" y="519079"/>
                  </a:cubicBezTo>
                  <a:cubicBezTo>
                    <a:pt x="9593" y="502004"/>
                    <a:pt x="0" y="478846"/>
                    <a:pt x="0" y="454699"/>
                  </a:cubicBezTo>
                  <a:lnTo>
                    <a:pt x="0" y="91048"/>
                  </a:lnTo>
                  <a:cubicBezTo>
                    <a:pt x="0" y="66901"/>
                    <a:pt x="9593" y="43742"/>
                    <a:pt x="26667" y="26667"/>
                  </a:cubicBezTo>
                  <a:cubicBezTo>
                    <a:pt x="43742" y="9593"/>
                    <a:pt x="66901" y="0"/>
                    <a:pt x="9104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NO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2365477" cy="57432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457200" y="2051686"/>
            <a:ext cx="3657599" cy="7176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44"/>
              </a:lnSpc>
            </a:pPr>
            <a:r>
              <a:rPr lang="en-US" sz="6160" spc="-308" dirty="0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Eksempel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BDD7301D-DD30-E758-279B-1D39A34F30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309783"/>
              </p:ext>
            </p:extLst>
          </p:nvPr>
        </p:nvGraphicFramePr>
        <p:xfrm>
          <a:off x="1416811" y="2803396"/>
          <a:ext cx="5943600" cy="3911600"/>
        </p:xfrm>
        <a:graphic>
          <a:graphicData uri="http://schemas.openxmlformats.org/drawingml/2006/table">
            <a:tbl>
              <a:tblPr/>
              <a:tblGrid>
                <a:gridCol w="5943600">
                  <a:extLst>
                    <a:ext uri="{9D8B030D-6E8A-4147-A177-3AD203B41FA5}">
                      <a16:colId xmlns:a16="http://schemas.microsoft.com/office/drawing/2014/main" val="1309199445"/>
                    </a:ext>
                  </a:extLst>
                </a:gridCol>
              </a:tblGrid>
              <a:tr h="319594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x = </a:t>
                      </a:r>
                      <a:r>
                        <a:rPr lang="en-GB" sz="1200" b="0" i="0" u="none" strike="noStrike" dirty="0">
                          <a:solidFill>
                            <a:srgbClr val="880000"/>
                          </a:solidFill>
                          <a:effectLst/>
                          <a:latin typeface="Consolas" panose="020B0609020204030204" pitchFamily="49" charset="0"/>
                        </a:rPr>
                        <a:t>5</a:t>
                      </a:r>
                      <a: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   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#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kan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også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endre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slik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at x er input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fra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bruker</a:t>
                      </a:r>
                      <a:b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GB" sz="1200" b="0" i="0" u="none" strike="noStrike" dirty="0" err="1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 = </a:t>
                      </a:r>
                      <a:r>
                        <a:rPr lang="en-GB" sz="1200" b="0" i="0" u="none" strike="noStrike" dirty="0">
                          <a:solidFill>
                            <a:srgbClr val="880000"/>
                          </a:solidFill>
                          <a:effectLst/>
                          <a:latin typeface="Consolas" panose="020B0609020204030204" pitchFamily="49" charset="0"/>
                        </a:rPr>
                        <a:t>0</a:t>
                      </a:r>
                      <a: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   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#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er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telleren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vår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,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veldig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vanlig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å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bruke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variabelnavnet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for teller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løkker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. </a:t>
                      </a:r>
                      <a:b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b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GB" sz="1200" b="1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while</a:t>
                      </a:r>
                      <a: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 &lt; x :    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#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kan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leses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som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“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så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lenge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er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mindre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enn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5”</a:t>
                      </a:r>
                      <a:b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   print(</a:t>
                      </a:r>
                      <a:r>
                        <a:rPr lang="en-GB" sz="1200" b="0" i="0" u="none" strike="noStrike" dirty="0" err="1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)      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#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skriver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ut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telleren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vår</a:t>
                      </a:r>
                      <a:b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   </a:t>
                      </a:r>
                      <a:r>
                        <a:rPr lang="en-GB" sz="1200" b="0" i="0" u="none" strike="noStrike" dirty="0" err="1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 = </a:t>
                      </a:r>
                      <a:r>
                        <a:rPr lang="en-GB" sz="1200" b="0" i="0" u="none" strike="noStrike" dirty="0" err="1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 + </a:t>
                      </a:r>
                      <a:r>
                        <a:rPr lang="en-GB" sz="1200" b="0" i="0" u="none" strike="noStrike" dirty="0">
                          <a:solidFill>
                            <a:srgbClr val="880000"/>
                          </a:solidFill>
                          <a:effectLst/>
                          <a:latin typeface="Consolas" panose="020B0609020204030204" pitchFamily="49" charset="0"/>
                        </a:rPr>
                        <a:t>1</a:t>
                      </a:r>
                      <a:r>
                        <a:rPr lang="en-GB" sz="1200" b="0" i="0" u="none" strike="noStrike" dirty="0">
                          <a:solidFill>
                            <a:srgbClr val="444444"/>
                          </a:solidFill>
                          <a:effectLst/>
                          <a:latin typeface="Consolas" panose="020B0609020204030204" pitchFamily="49" charset="0"/>
                        </a:rPr>
                        <a:t>     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#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deretter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øker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vi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variabelen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med 1</a:t>
                      </a:r>
                      <a:endParaRPr lang="en-GB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                #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kan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alternativt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skrives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som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+= 1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                #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så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gjentas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løkken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 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print(”vi er </a:t>
                      </a:r>
                      <a:r>
                        <a:rPr lang="en-GB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ferdige</a:t>
                      </a:r>
                      <a:r>
                        <a:rPr lang="en-GB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</a:rPr>
                        <a:t>!!) </a:t>
                      </a:r>
                      <a:r>
                        <a:rPr lang="en-GB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onsolas" panose="020B0609020204030204" pitchFamily="49" charset="0"/>
                        </a:rPr>
                        <a:t># </a:t>
                      </a:r>
                      <a:r>
                        <a:rPr lang="en-GB" sz="1200" b="0" i="0" u="none" strike="noStrik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onsolas" panose="020B0609020204030204" pitchFamily="49" charset="0"/>
                        </a:rPr>
                        <a:t>markerer</a:t>
                      </a:r>
                      <a:r>
                        <a:rPr lang="en-GB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onsolas" panose="020B0609020204030204" pitchFamily="49" charset="0"/>
                        </a:rPr>
                        <a:t>når</a:t>
                      </a:r>
                      <a:r>
                        <a:rPr lang="en-GB" sz="12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onsolas" panose="020B0609020204030204" pitchFamily="49" charset="0"/>
                        </a:rPr>
                        <a:t> vi er </a:t>
                      </a:r>
                      <a:r>
                        <a:rPr lang="en-GB" sz="1200" b="0" i="0" u="none" strike="noStrik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onsolas" panose="020B0609020204030204" pitchFamily="49" charset="0"/>
                        </a:rPr>
                        <a:t>ferdige</a:t>
                      </a:r>
                      <a:endParaRPr lang="en-GB" sz="12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onsolas" panose="020B0609020204030204" pitchFamily="49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onsolas" panose="020B0609020204030204" pitchFamily="49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# print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resultatet</a:t>
                      </a: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GB" sz="1200" b="0" i="0" u="none" strike="noStrike" dirty="0" err="1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vårt</a:t>
                      </a:r>
                      <a:endParaRPr lang="en-GB" sz="1200" b="0" i="0" u="none" strike="noStrike" dirty="0">
                        <a:solidFill>
                          <a:srgbClr val="888888"/>
                        </a:solidFill>
                        <a:effectLst/>
                        <a:latin typeface="Consolas" panose="020B0609020204030204" pitchFamily="49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0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1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2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3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888888"/>
                          </a:solidFill>
                          <a:effectLst/>
                          <a:latin typeface="Consolas" panose="020B0609020204030204" pitchFamily="49" charset="0"/>
                        </a:rPr>
                        <a:t>4</a:t>
                      </a: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070521"/>
                  </a:ext>
                </a:extLst>
              </a:tr>
              <a:tr h="365383">
                <a:tc>
                  <a:txBody>
                    <a:bodyPr/>
                    <a:lstStyle/>
                    <a:p>
                      <a:pPr fontAlgn="t"/>
                      <a:endParaRPr lang="en-NO" dirty="0">
                        <a:effectLst/>
                      </a:endParaRPr>
                    </a:p>
                  </a:txBody>
                  <a:tcPr marL="63500" marR="63500" marT="63500" marB="635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870198"/>
                  </a:ext>
                </a:extLst>
              </a:tr>
            </a:tbl>
          </a:graphicData>
        </a:graphic>
      </p:graphicFrame>
      <p:sp>
        <p:nvSpPr>
          <p:cNvPr id="14" name="Rectangle 1">
            <a:extLst>
              <a:ext uri="{FF2B5EF4-FFF2-40B4-BE49-F238E27FC236}">
                <a16:creationId xmlns:a16="http://schemas.microsoft.com/office/drawing/2014/main" id="{1ED02373-B696-B17F-6A92-21A6A3D74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2638425"/>
            <a:ext cx="975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NO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2562" y="-307574"/>
            <a:ext cx="11683550" cy="11683550"/>
          </a:xfrm>
          <a:custGeom>
            <a:avLst/>
            <a:gdLst/>
            <a:ahLst/>
            <a:cxnLst/>
            <a:rect l="l" t="t" r="r" b="b"/>
            <a:pathLst>
              <a:path w="11683550" h="11683550">
                <a:moveTo>
                  <a:pt x="0" y="0"/>
                </a:moveTo>
                <a:lnTo>
                  <a:pt x="11683550" y="0"/>
                </a:lnTo>
                <a:lnTo>
                  <a:pt x="11683550" y="11683550"/>
                </a:lnTo>
                <a:lnTo>
                  <a:pt x="0" y="11683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3" name="Group 3"/>
          <p:cNvGrpSpPr/>
          <p:nvPr/>
        </p:nvGrpSpPr>
        <p:grpSpPr>
          <a:xfrm rot="-5400000">
            <a:off x="-2930718" y="2743605"/>
            <a:ext cx="9298579" cy="1827989"/>
            <a:chOff x="0" y="0"/>
            <a:chExt cx="3070578" cy="6036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70578" cy="603639"/>
            </a:xfrm>
            <a:custGeom>
              <a:avLst/>
              <a:gdLst/>
              <a:ahLst/>
              <a:cxnLst/>
              <a:rect l="l" t="t" r="r" b="b"/>
              <a:pathLst>
                <a:path w="3070578" h="603639">
                  <a:moveTo>
                    <a:pt x="29973" y="0"/>
                  </a:moveTo>
                  <a:lnTo>
                    <a:pt x="3040604" y="0"/>
                  </a:lnTo>
                  <a:cubicBezTo>
                    <a:pt x="3048554" y="0"/>
                    <a:pt x="3056178" y="3158"/>
                    <a:pt x="3061799" y="8779"/>
                  </a:cubicBezTo>
                  <a:cubicBezTo>
                    <a:pt x="3067420" y="14400"/>
                    <a:pt x="3070578" y="22024"/>
                    <a:pt x="3070578" y="29973"/>
                  </a:cubicBezTo>
                  <a:lnTo>
                    <a:pt x="3070578" y="573666"/>
                  </a:lnTo>
                  <a:cubicBezTo>
                    <a:pt x="3070578" y="581615"/>
                    <a:pt x="3067420" y="589239"/>
                    <a:pt x="3061799" y="594860"/>
                  </a:cubicBezTo>
                  <a:cubicBezTo>
                    <a:pt x="3056178" y="600481"/>
                    <a:pt x="3048554" y="603639"/>
                    <a:pt x="3040604" y="603639"/>
                  </a:cubicBezTo>
                  <a:lnTo>
                    <a:pt x="29973" y="603639"/>
                  </a:lnTo>
                  <a:cubicBezTo>
                    <a:pt x="22024" y="603639"/>
                    <a:pt x="14400" y="600481"/>
                    <a:pt x="8779" y="594860"/>
                  </a:cubicBezTo>
                  <a:cubicBezTo>
                    <a:pt x="3158" y="589239"/>
                    <a:pt x="0" y="581615"/>
                    <a:pt x="0" y="573666"/>
                  </a:cubicBezTo>
                  <a:lnTo>
                    <a:pt x="0" y="29973"/>
                  </a:lnTo>
                  <a:cubicBezTo>
                    <a:pt x="0" y="22024"/>
                    <a:pt x="3158" y="14400"/>
                    <a:pt x="8779" y="8779"/>
                  </a:cubicBezTo>
                  <a:cubicBezTo>
                    <a:pt x="14400" y="3158"/>
                    <a:pt x="22024" y="0"/>
                    <a:pt x="29973" y="0"/>
                  </a:cubicBezTo>
                  <a:close/>
                </a:path>
              </a:pathLst>
            </a:custGeom>
            <a:solidFill>
              <a:srgbClr val="5C913B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070578" cy="6322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7433263">
            <a:off x="8267362" y="-731520"/>
            <a:ext cx="2037616" cy="2926080"/>
          </a:xfrm>
          <a:custGeom>
            <a:avLst/>
            <a:gdLst/>
            <a:ahLst/>
            <a:cxnLst/>
            <a:rect l="l" t="t" r="r" b="b"/>
            <a:pathLst>
              <a:path w="2037616" h="2926080">
                <a:moveTo>
                  <a:pt x="0" y="0"/>
                </a:moveTo>
                <a:lnTo>
                  <a:pt x="2037616" y="0"/>
                </a:lnTo>
                <a:lnTo>
                  <a:pt x="2037616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TextBox 7"/>
          <p:cNvSpPr txBox="1"/>
          <p:nvPr/>
        </p:nvSpPr>
        <p:spPr>
          <a:xfrm rot="-5400000">
            <a:off x="-1938620" y="2887117"/>
            <a:ext cx="7402886" cy="1628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54"/>
              </a:lnSpc>
            </a:pPr>
            <a:r>
              <a:rPr lang="en-US" sz="12000" spc="-703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Oppgave</a:t>
            </a:r>
            <a:r>
              <a:rPr lang="en-US" sz="12000" spc="-703" dirty="0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1</a:t>
            </a:r>
          </a:p>
        </p:txBody>
      </p:sp>
      <p:sp>
        <p:nvSpPr>
          <p:cNvPr id="8" name="Freeform 8"/>
          <p:cNvSpPr/>
          <p:nvPr/>
        </p:nvSpPr>
        <p:spPr>
          <a:xfrm rot="1755945">
            <a:off x="4570405" y="5632976"/>
            <a:ext cx="2037616" cy="2926080"/>
          </a:xfrm>
          <a:custGeom>
            <a:avLst/>
            <a:gdLst/>
            <a:ahLst/>
            <a:cxnLst/>
            <a:rect l="l" t="t" r="r" b="b"/>
            <a:pathLst>
              <a:path w="2037616" h="2926080">
                <a:moveTo>
                  <a:pt x="0" y="0"/>
                </a:moveTo>
                <a:lnTo>
                  <a:pt x="2037616" y="0"/>
                </a:lnTo>
                <a:lnTo>
                  <a:pt x="2037616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9"/>
          <p:cNvSpPr/>
          <p:nvPr/>
        </p:nvSpPr>
        <p:spPr>
          <a:xfrm rot="-2566987">
            <a:off x="2420896" y="151364"/>
            <a:ext cx="1018808" cy="1463040"/>
          </a:xfrm>
          <a:custGeom>
            <a:avLst/>
            <a:gdLst/>
            <a:ahLst/>
            <a:cxnLst/>
            <a:rect l="l" t="t" r="r" b="b"/>
            <a:pathLst>
              <a:path w="1018808" h="1463040">
                <a:moveTo>
                  <a:pt x="0" y="0"/>
                </a:moveTo>
                <a:lnTo>
                  <a:pt x="1018808" y="0"/>
                </a:lnTo>
                <a:lnTo>
                  <a:pt x="1018808" y="1463040"/>
                </a:lnTo>
                <a:lnTo>
                  <a:pt x="0" y="14630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8D9BCC50-C0C4-06A8-1C37-FADE24536AAE}"/>
              </a:ext>
            </a:extLst>
          </p:cNvPr>
          <p:cNvGrpSpPr/>
          <p:nvPr/>
        </p:nvGrpSpPr>
        <p:grpSpPr>
          <a:xfrm>
            <a:off x="3076465" y="1744998"/>
            <a:ext cx="3983233" cy="4087374"/>
            <a:chOff x="0" y="0"/>
            <a:chExt cx="1750780" cy="2902362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6BF4255-D6F3-D85D-D3FC-CBE17F895ABA}"/>
                </a:ext>
              </a:extLst>
            </p:cNvPr>
            <p:cNvSpPr/>
            <p:nvPr/>
          </p:nvSpPr>
          <p:spPr>
            <a:xfrm>
              <a:off x="0" y="0"/>
              <a:ext cx="1750780" cy="2902362"/>
            </a:xfrm>
            <a:custGeom>
              <a:avLst/>
              <a:gdLst/>
              <a:ahLst/>
              <a:cxnLst/>
              <a:rect l="l" t="t" r="r" b="b"/>
              <a:pathLst>
                <a:path w="1750780" h="2902362">
                  <a:moveTo>
                    <a:pt x="113039" y="0"/>
                  </a:moveTo>
                  <a:lnTo>
                    <a:pt x="1637741" y="0"/>
                  </a:lnTo>
                  <a:cubicBezTo>
                    <a:pt x="1700171" y="0"/>
                    <a:pt x="1750780" y="50609"/>
                    <a:pt x="1750780" y="113039"/>
                  </a:cubicBezTo>
                  <a:lnTo>
                    <a:pt x="1750780" y="2789324"/>
                  </a:lnTo>
                  <a:cubicBezTo>
                    <a:pt x="1750780" y="2851753"/>
                    <a:pt x="1700171" y="2902362"/>
                    <a:pt x="1637741" y="2902362"/>
                  </a:cubicBezTo>
                  <a:lnTo>
                    <a:pt x="113039" y="2902362"/>
                  </a:lnTo>
                  <a:cubicBezTo>
                    <a:pt x="50609" y="2902362"/>
                    <a:pt x="0" y="2851753"/>
                    <a:pt x="0" y="2789324"/>
                  </a:cubicBezTo>
                  <a:lnTo>
                    <a:pt x="0" y="113039"/>
                  </a:lnTo>
                  <a:cubicBezTo>
                    <a:pt x="0" y="50609"/>
                    <a:pt x="50609" y="0"/>
                    <a:pt x="113039" y="0"/>
                  </a:cubicBezTo>
                  <a:close/>
                </a:path>
              </a:pathLst>
            </a:custGeom>
            <a:solidFill>
              <a:srgbClr val="FFE8B6"/>
            </a:solidFill>
            <a:ln w="38100" cap="rnd">
              <a:solidFill>
                <a:srgbClr val="FE4E54"/>
              </a:solidFill>
              <a:prstDash val="solid"/>
              <a:round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47C6BD74-9C80-7DF8-BF16-B14007442099}"/>
                </a:ext>
              </a:extLst>
            </p:cNvPr>
            <p:cNvSpPr txBox="1"/>
            <p:nvPr/>
          </p:nvSpPr>
          <p:spPr>
            <a:xfrm>
              <a:off x="0" y="-28575"/>
              <a:ext cx="1750780" cy="2930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200399" y="1996257"/>
            <a:ext cx="6231937" cy="38361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Forklar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hva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som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skjer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denne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koden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: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 </a:t>
            </a:r>
            <a:br>
              <a:rPr lang="en-GB" sz="24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x = 3</a:t>
            </a:r>
            <a:endParaRPr lang="en-GB" sz="2400" dirty="0">
              <a:solidFill>
                <a:srgbClr val="000000"/>
              </a:solidFill>
              <a:latin typeface="Roboto" panose="020F0502020204030204" pitchFamily="34" charset="0"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br>
              <a:rPr lang="en-GB" sz="24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while x &lt; 10: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           x += 1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br>
              <a:rPr lang="en-GB" sz="24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print(x)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br>
              <a:rPr lang="en-GB" sz="2400" dirty="0"/>
            </a:br>
            <a:br>
              <a:rPr lang="en-GB" sz="2400" dirty="0"/>
            </a:br>
            <a:endParaRPr lang="en-US" sz="2128" dirty="0">
              <a:solidFill>
                <a:srgbClr val="000000"/>
              </a:solidFill>
              <a:latin typeface="Glacial Indifferenc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2562" y="-307574"/>
            <a:ext cx="11683550" cy="11683550"/>
          </a:xfrm>
          <a:custGeom>
            <a:avLst/>
            <a:gdLst/>
            <a:ahLst/>
            <a:cxnLst/>
            <a:rect l="l" t="t" r="r" b="b"/>
            <a:pathLst>
              <a:path w="11683550" h="11683550">
                <a:moveTo>
                  <a:pt x="0" y="0"/>
                </a:moveTo>
                <a:lnTo>
                  <a:pt x="11683550" y="0"/>
                </a:lnTo>
                <a:lnTo>
                  <a:pt x="11683550" y="11683550"/>
                </a:lnTo>
                <a:lnTo>
                  <a:pt x="0" y="11683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3" name="Group 3"/>
          <p:cNvGrpSpPr/>
          <p:nvPr/>
        </p:nvGrpSpPr>
        <p:grpSpPr>
          <a:xfrm rot="-5400000">
            <a:off x="-2930718" y="2743605"/>
            <a:ext cx="9298579" cy="1827989"/>
            <a:chOff x="0" y="0"/>
            <a:chExt cx="3070578" cy="6036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70578" cy="603639"/>
            </a:xfrm>
            <a:custGeom>
              <a:avLst/>
              <a:gdLst/>
              <a:ahLst/>
              <a:cxnLst/>
              <a:rect l="l" t="t" r="r" b="b"/>
              <a:pathLst>
                <a:path w="3070578" h="603639">
                  <a:moveTo>
                    <a:pt x="29973" y="0"/>
                  </a:moveTo>
                  <a:lnTo>
                    <a:pt x="3040604" y="0"/>
                  </a:lnTo>
                  <a:cubicBezTo>
                    <a:pt x="3048554" y="0"/>
                    <a:pt x="3056178" y="3158"/>
                    <a:pt x="3061799" y="8779"/>
                  </a:cubicBezTo>
                  <a:cubicBezTo>
                    <a:pt x="3067420" y="14400"/>
                    <a:pt x="3070578" y="22024"/>
                    <a:pt x="3070578" y="29973"/>
                  </a:cubicBezTo>
                  <a:lnTo>
                    <a:pt x="3070578" y="573666"/>
                  </a:lnTo>
                  <a:cubicBezTo>
                    <a:pt x="3070578" y="581615"/>
                    <a:pt x="3067420" y="589239"/>
                    <a:pt x="3061799" y="594860"/>
                  </a:cubicBezTo>
                  <a:cubicBezTo>
                    <a:pt x="3056178" y="600481"/>
                    <a:pt x="3048554" y="603639"/>
                    <a:pt x="3040604" y="603639"/>
                  </a:cubicBezTo>
                  <a:lnTo>
                    <a:pt x="29973" y="603639"/>
                  </a:lnTo>
                  <a:cubicBezTo>
                    <a:pt x="22024" y="603639"/>
                    <a:pt x="14400" y="600481"/>
                    <a:pt x="8779" y="594860"/>
                  </a:cubicBezTo>
                  <a:cubicBezTo>
                    <a:pt x="3158" y="589239"/>
                    <a:pt x="0" y="581615"/>
                    <a:pt x="0" y="573666"/>
                  </a:cubicBezTo>
                  <a:lnTo>
                    <a:pt x="0" y="29973"/>
                  </a:lnTo>
                  <a:cubicBezTo>
                    <a:pt x="0" y="22024"/>
                    <a:pt x="3158" y="14400"/>
                    <a:pt x="8779" y="8779"/>
                  </a:cubicBezTo>
                  <a:cubicBezTo>
                    <a:pt x="14400" y="3158"/>
                    <a:pt x="22024" y="0"/>
                    <a:pt x="29973" y="0"/>
                  </a:cubicBezTo>
                  <a:close/>
                </a:path>
              </a:pathLst>
            </a:custGeom>
            <a:solidFill>
              <a:srgbClr val="5C913B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070578" cy="6322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7433263">
            <a:off x="8267362" y="-731520"/>
            <a:ext cx="2037616" cy="2926080"/>
          </a:xfrm>
          <a:custGeom>
            <a:avLst/>
            <a:gdLst/>
            <a:ahLst/>
            <a:cxnLst/>
            <a:rect l="l" t="t" r="r" b="b"/>
            <a:pathLst>
              <a:path w="2037616" h="2926080">
                <a:moveTo>
                  <a:pt x="0" y="0"/>
                </a:moveTo>
                <a:lnTo>
                  <a:pt x="2037616" y="0"/>
                </a:lnTo>
                <a:lnTo>
                  <a:pt x="2037616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TextBox 7"/>
          <p:cNvSpPr txBox="1"/>
          <p:nvPr/>
        </p:nvSpPr>
        <p:spPr>
          <a:xfrm rot="-5400000">
            <a:off x="-1938620" y="2887117"/>
            <a:ext cx="7402886" cy="1628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54"/>
              </a:lnSpc>
            </a:pPr>
            <a:r>
              <a:rPr lang="en-US" sz="12000" spc="-703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Oppgave</a:t>
            </a:r>
            <a:r>
              <a:rPr lang="en-US" sz="12000" spc="-703" dirty="0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2</a:t>
            </a:r>
          </a:p>
        </p:txBody>
      </p:sp>
      <p:sp>
        <p:nvSpPr>
          <p:cNvPr id="8" name="Freeform 8"/>
          <p:cNvSpPr/>
          <p:nvPr/>
        </p:nvSpPr>
        <p:spPr>
          <a:xfrm rot="1755945">
            <a:off x="4570405" y="5632976"/>
            <a:ext cx="2037616" cy="2926080"/>
          </a:xfrm>
          <a:custGeom>
            <a:avLst/>
            <a:gdLst/>
            <a:ahLst/>
            <a:cxnLst/>
            <a:rect l="l" t="t" r="r" b="b"/>
            <a:pathLst>
              <a:path w="2037616" h="2926080">
                <a:moveTo>
                  <a:pt x="0" y="0"/>
                </a:moveTo>
                <a:lnTo>
                  <a:pt x="2037616" y="0"/>
                </a:lnTo>
                <a:lnTo>
                  <a:pt x="2037616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9"/>
          <p:cNvSpPr/>
          <p:nvPr/>
        </p:nvSpPr>
        <p:spPr>
          <a:xfrm rot="-2566987">
            <a:off x="2420896" y="151364"/>
            <a:ext cx="1018808" cy="1463040"/>
          </a:xfrm>
          <a:custGeom>
            <a:avLst/>
            <a:gdLst/>
            <a:ahLst/>
            <a:cxnLst/>
            <a:rect l="l" t="t" r="r" b="b"/>
            <a:pathLst>
              <a:path w="1018808" h="1463040">
                <a:moveTo>
                  <a:pt x="0" y="0"/>
                </a:moveTo>
                <a:lnTo>
                  <a:pt x="1018808" y="0"/>
                </a:lnTo>
                <a:lnTo>
                  <a:pt x="1018808" y="1463040"/>
                </a:lnTo>
                <a:lnTo>
                  <a:pt x="0" y="14630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8D9BCC50-C0C4-06A8-1C37-FADE24536AAE}"/>
              </a:ext>
            </a:extLst>
          </p:cNvPr>
          <p:cNvGrpSpPr/>
          <p:nvPr/>
        </p:nvGrpSpPr>
        <p:grpSpPr>
          <a:xfrm>
            <a:off x="3076465" y="1744998"/>
            <a:ext cx="4695935" cy="4087374"/>
            <a:chOff x="0" y="0"/>
            <a:chExt cx="1750780" cy="2902362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6BF4255-D6F3-D85D-D3FC-CBE17F895ABA}"/>
                </a:ext>
              </a:extLst>
            </p:cNvPr>
            <p:cNvSpPr/>
            <p:nvPr/>
          </p:nvSpPr>
          <p:spPr>
            <a:xfrm>
              <a:off x="0" y="0"/>
              <a:ext cx="1750780" cy="2902362"/>
            </a:xfrm>
            <a:custGeom>
              <a:avLst/>
              <a:gdLst/>
              <a:ahLst/>
              <a:cxnLst/>
              <a:rect l="l" t="t" r="r" b="b"/>
              <a:pathLst>
                <a:path w="1750780" h="2902362">
                  <a:moveTo>
                    <a:pt x="113039" y="0"/>
                  </a:moveTo>
                  <a:lnTo>
                    <a:pt x="1637741" y="0"/>
                  </a:lnTo>
                  <a:cubicBezTo>
                    <a:pt x="1700171" y="0"/>
                    <a:pt x="1750780" y="50609"/>
                    <a:pt x="1750780" y="113039"/>
                  </a:cubicBezTo>
                  <a:lnTo>
                    <a:pt x="1750780" y="2789324"/>
                  </a:lnTo>
                  <a:cubicBezTo>
                    <a:pt x="1750780" y="2851753"/>
                    <a:pt x="1700171" y="2902362"/>
                    <a:pt x="1637741" y="2902362"/>
                  </a:cubicBezTo>
                  <a:lnTo>
                    <a:pt x="113039" y="2902362"/>
                  </a:lnTo>
                  <a:cubicBezTo>
                    <a:pt x="50609" y="2902362"/>
                    <a:pt x="0" y="2851753"/>
                    <a:pt x="0" y="2789324"/>
                  </a:cubicBezTo>
                  <a:lnTo>
                    <a:pt x="0" y="113039"/>
                  </a:lnTo>
                  <a:cubicBezTo>
                    <a:pt x="0" y="50609"/>
                    <a:pt x="50609" y="0"/>
                    <a:pt x="113039" y="0"/>
                  </a:cubicBezTo>
                  <a:close/>
                </a:path>
              </a:pathLst>
            </a:custGeom>
            <a:solidFill>
              <a:srgbClr val="FFE8B6"/>
            </a:solidFill>
            <a:ln w="38100" cap="rnd">
              <a:solidFill>
                <a:srgbClr val="FE4E54"/>
              </a:solidFill>
              <a:prstDash val="solid"/>
              <a:round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47C6BD74-9C80-7DF8-BF16-B14007442099}"/>
                </a:ext>
              </a:extLst>
            </p:cNvPr>
            <p:cNvSpPr txBox="1"/>
            <p:nvPr/>
          </p:nvSpPr>
          <p:spPr>
            <a:xfrm>
              <a:off x="0" y="-28575"/>
              <a:ext cx="1750780" cy="2930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200399" y="1996257"/>
            <a:ext cx="4495801" cy="4944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Hva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tror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du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ut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på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skjermen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av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programmet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under?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Diskuter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med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gruppen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tekst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= ["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hadet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", "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på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", "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badet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", "din", "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gamle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", "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sjokolade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"]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indeks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= 0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while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indeks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&lt;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tekst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):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print(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tekst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[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indeks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])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indeks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+= 2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endParaRPr lang="en-US" sz="2128" dirty="0">
              <a:solidFill>
                <a:srgbClr val="000000"/>
              </a:solidFill>
              <a:latin typeface="Glacial Indifference"/>
            </a:endParaRPr>
          </a:p>
        </p:txBody>
      </p:sp>
    </p:spTree>
    <p:extLst>
      <p:ext uri="{BB962C8B-B14F-4D97-AF65-F5344CB8AC3E}">
        <p14:creationId xmlns:p14="http://schemas.microsoft.com/office/powerpoint/2010/main" val="345191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2562" y="-307574"/>
            <a:ext cx="11683550" cy="11683550"/>
          </a:xfrm>
          <a:custGeom>
            <a:avLst/>
            <a:gdLst/>
            <a:ahLst/>
            <a:cxnLst/>
            <a:rect l="l" t="t" r="r" b="b"/>
            <a:pathLst>
              <a:path w="11683550" h="11683550">
                <a:moveTo>
                  <a:pt x="0" y="0"/>
                </a:moveTo>
                <a:lnTo>
                  <a:pt x="11683550" y="0"/>
                </a:lnTo>
                <a:lnTo>
                  <a:pt x="11683550" y="11683550"/>
                </a:lnTo>
                <a:lnTo>
                  <a:pt x="0" y="11683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3" name="Group 3"/>
          <p:cNvGrpSpPr/>
          <p:nvPr/>
        </p:nvGrpSpPr>
        <p:grpSpPr>
          <a:xfrm rot="-5400000">
            <a:off x="-2930718" y="2743605"/>
            <a:ext cx="9298579" cy="1827989"/>
            <a:chOff x="0" y="0"/>
            <a:chExt cx="3070578" cy="6036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70578" cy="603639"/>
            </a:xfrm>
            <a:custGeom>
              <a:avLst/>
              <a:gdLst/>
              <a:ahLst/>
              <a:cxnLst/>
              <a:rect l="l" t="t" r="r" b="b"/>
              <a:pathLst>
                <a:path w="3070578" h="603639">
                  <a:moveTo>
                    <a:pt x="29973" y="0"/>
                  </a:moveTo>
                  <a:lnTo>
                    <a:pt x="3040604" y="0"/>
                  </a:lnTo>
                  <a:cubicBezTo>
                    <a:pt x="3048554" y="0"/>
                    <a:pt x="3056178" y="3158"/>
                    <a:pt x="3061799" y="8779"/>
                  </a:cubicBezTo>
                  <a:cubicBezTo>
                    <a:pt x="3067420" y="14400"/>
                    <a:pt x="3070578" y="22024"/>
                    <a:pt x="3070578" y="29973"/>
                  </a:cubicBezTo>
                  <a:lnTo>
                    <a:pt x="3070578" y="573666"/>
                  </a:lnTo>
                  <a:cubicBezTo>
                    <a:pt x="3070578" y="581615"/>
                    <a:pt x="3067420" y="589239"/>
                    <a:pt x="3061799" y="594860"/>
                  </a:cubicBezTo>
                  <a:cubicBezTo>
                    <a:pt x="3056178" y="600481"/>
                    <a:pt x="3048554" y="603639"/>
                    <a:pt x="3040604" y="603639"/>
                  </a:cubicBezTo>
                  <a:lnTo>
                    <a:pt x="29973" y="603639"/>
                  </a:lnTo>
                  <a:cubicBezTo>
                    <a:pt x="22024" y="603639"/>
                    <a:pt x="14400" y="600481"/>
                    <a:pt x="8779" y="594860"/>
                  </a:cubicBezTo>
                  <a:cubicBezTo>
                    <a:pt x="3158" y="589239"/>
                    <a:pt x="0" y="581615"/>
                    <a:pt x="0" y="573666"/>
                  </a:cubicBezTo>
                  <a:lnTo>
                    <a:pt x="0" y="29973"/>
                  </a:lnTo>
                  <a:cubicBezTo>
                    <a:pt x="0" y="22024"/>
                    <a:pt x="3158" y="14400"/>
                    <a:pt x="8779" y="8779"/>
                  </a:cubicBezTo>
                  <a:cubicBezTo>
                    <a:pt x="14400" y="3158"/>
                    <a:pt x="22024" y="0"/>
                    <a:pt x="29973" y="0"/>
                  </a:cubicBezTo>
                  <a:close/>
                </a:path>
              </a:pathLst>
            </a:custGeom>
            <a:solidFill>
              <a:srgbClr val="5C913B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070578" cy="6322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7433263">
            <a:off x="8267362" y="-731520"/>
            <a:ext cx="2037616" cy="2926080"/>
          </a:xfrm>
          <a:custGeom>
            <a:avLst/>
            <a:gdLst/>
            <a:ahLst/>
            <a:cxnLst/>
            <a:rect l="l" t="t" r="r" b="b"/>
            <a:pathLst>
              <a:path w="2037616" h="2926080">
                <a:moveTo>
                  <a:pt x="0" y="0"/>
                </a:moveTo>
                <a:lnTo>
                  <a:pt x="2037616" y="0"/>
                </a:lnTo>
                <a:lnTo>
                  <a:pt x="2037616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TextBox 7"/>
          <p:cNvSpPr txBox="1"/>
          <p:nvPr/>
        </p:nvSpPr>
        <p:spPr>
          <a:xfrm rot="-5400000">
            <a:off x="-1938620" y="2875319"/>
            <a:ext cx="7402886" cy="1652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54"/>
              </a:lnSpc>
            </a:pPr>
            <a:r>
              <a:rPr lang="en-US" sz="14060" spc="-703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Løsning</a:t>
            </a:r>
            <a:endParaRPr lang="en-US" sz="14060" spc="-703" dirty="0">
              <a:solidFill>
                <a:srgbClr val="FFFFFF"/>
              </a:solidFill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</p:txBody>
      </p:sp>
      <p:sp>
        <p:nvSpPr>
          <p:cNvPr id="8" name="Freeform 8"/>
          <p:cNvSpPr/>
          <p:nvPr/>
        </p:nvSpPr>
        <p:spPr>
          <a:xfrm rot="1755945">
            <a:off x="4570405" y="5632976"/>
            <a:ext cx="2037616" cy="2926080"/>
          </a:xfrm>
          <a:custGeom>
            <a:avLst/>
            <a:gdLst/>
            <a:ahLst/>
            <a:cxnLst/>
            <a:rect l="l" t="t" r="r" b="b"/>
            <a:pathLst>
              <a:path w="2037616" h="2926080">
                <a:moveTo>
                  <a:pt x="0" y="0"/>
                </a:moveTo>
                <a:lnTo>
                  <a:pt x="2037616" y="0"/>
                </a:lnTo>
                <a:lnTo>
                  <a:pt x="2037616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9"/>
          <p:cNvSpPr/>
          <p:nvPr/>
        </p:nvSpPr>
        <p:spPr>
          <a:xfrm rot="-2566987">
            <a:off x="2420896" y="151364"/>
            <a:ext cx="1018808" cy="1463040"/>
          </a:xfrm>
          <a:custGeom>
            <a:avLst/>
            <a:gdLst/>
            <a:ahLst/>
            <a:cxnLst/>
            <a:rect l="l" t="t" r="r" b="b"/>
            <a:pathLst>
              <a:path w="1018808" h="1463040">
                <a:moveTo>
                  <a:pt x="0" y="0"/>
                </a:moveTo>
                <a:lnTo>
                  <a:pt x="1018808" y="0"/>
                </a:lnTo>
                <a:lnTo>
                  <a:pt x="1018808" y="1463040"/>
                </a:lnTo>
                <a:lnTo>
                  <a:pt x="0" y="14630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8D9BCC50-C0C4-06A8-1C37-FADE24536AAE}"/>
              </a:ext>
            </a:extLst>
          </p:cNvPr>
          <p:cNvGrpSpPr/>
          <p:nvPr/>
        </p:nvGrpSpPr>
        <p:grpSpPr>
          <a:xfrm>
            <a:off x="3076465" y="1744998"/>
            <a:ext cx="4695935" cy="4087374"/>
            <a:chOff x="0" y="0"/>
            <a:chExt cx="1750780" cy="2902362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6BF4255-D6F3-D85D-D3FC-CBE17F895ABA}"/>
                </a:ext>
              </a:extLst>
            </p:cNvPr>
            <p:cNvSpPr/>
            <p:nvPr/>
          </p:nvSpPr>
          <p:spPr>
            <a:xfrm>
              <a:off x="0" y="0"/>
              <a:ext cx="1750780" cy="2902362"/>
            </a:xfrm>
            <a:custGeom>
              <a:avLst/>
              <a:gdLst/>
              <a:ahLst/>
              <a:cxnLst/>
              <a:rect l="l" t="t" r="r" b="b"/>
              <a:pathLst>
                <a:path w="1750780" h="2902362">
                  <a:moveTo>
                    <a:pt x="113039" y="0"/>
                  </a:moveTo>
                  <a:lnTo>
                    <a:pt x="1637741" y="0"/>
                  </a:lnTo>
                  <a:cubicBezTo>
                    <a:pt x="1700171" y="0"/>
                    <a:pt x="1750780" y="50609"/>
                    <a:pt x="1750780" y="113039"/>
                  </a:cubicBezTo>
                  <a:lnTo>
                    <a:pt x="1750780" y="2789324"/>
                  </a:lnTo>
                  <a:cubicBezTo>
                    <a:pt x="1750780" y="2851753"/>
                    <a:pt x="1700171" y="2902362"/>
                    <a:pt x="1637741" y="2902362"/>
                  </a:cubicBezTo>
                  <a:lnTo>
                    <a:pt x="113039" y="2902362"/>
                  </a:lnTo>
                  <a:cubicBezTo>
                    <a:pt x="50609" y="2902362"/>
                    <a:pt x="0" y="2851753"/>
                    <a:pt x="0" y="2789324"/>
                  </a:cubicBezTo>
                  <a:lnTo>
                    <a:pt x="0" y="113039"/>
                  </a:lnTo>
                  <a:cubicBezTo>
                    <a:pt x="0" y="50609"/>
                    <a:pt x="50609" y="0"/>
                    <a:pt x="113039" y="0"/>
                  </a:cubicBezTo>
                  <a:close/>
                </a:path>
              </a:pathLst>
            </a:custGeom>
            <a:solidFill>
              <a:srgbClr val="FFE8B6"/>
            </a:solidFill>
            <a:ln w="38100" cap="rnd">
              <a:solidFill>
                <a:srgbClr val="FE4E54"/>
              </a:solidFill>
              <a:prstDash val="solid"/>
              <a:round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47C6BD74-9C80-7DF8-BF16-B14007442099}"/>
                </a:ext>
              </a:extLst>
            </p:cNvPr>
            <p:cNvSpPr txBox="1"/>
            <p:nvPr/>
          </p:nvSpPr>
          <p:spPr>
            <a:xfrm>
              <a:off x="0" y="-28575"/>
              <a:ext cx="1750780" cy="2930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200399" y="1996257"/>
            <a:ext cx="4495801" cy="53134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i="0" u="sng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Løsning</a:t>
            </a:r>
            <a:endParaRPr lang="en-GB" sz="1800" i="0" u="sng" strike="noStrike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1" i="0" u="none" strike="noStrike" dirty="0">
                <a:effectLst/>
                <a:latin typeface="Roboto" panose="02000000000000000000" pitchFamily="2" charset="0"/>
              </a:rPr>
              <a:t>&gt; </a:t>
            </a:r>
            <a:r>
              <a:rPr lang="en-GB" sz="1800" b="1" i="0" u="none" strike="noStrike" dirty="0" err="1">
                <a:effectLst/>
                <a:latin typeface="Roboto" panose="02000000000000000000" pitchFamily="2" charset="0"/>
              </a:rPr>
              <a:t>hadet</a:t>
            </a:r>
            <a:endParaRPr lang="en-GB" sz="2400" b="1" i="0" u="none" strike="noStrike" dirty="0"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1" i="0" u="none" strike="noStrike" dirty="0">
                <a:effectLst/>
                <a:latin typeface="Roboto" panose="02000000000000000000" pitchFamily="2" charset="0"/>
              </a:rPr>
              <a:t>&gt; </a:t>
            </a:r>
            <a:r>
              <a:rPr lang="en-GB" sz="1800" b="1" i="0" u="none" strike="noStrike" dirty="0" err="1">
                <a:effectLst/>
                <a:latin typeface="Roboto" panose="02000000000000000000" pitchFamily="2" charset="0"/>
              </a:rPr>
              <a:t>badet</a:t>
            </a:r>
            <a:endParaRPr lang="en-GB" sz="2400" b="1" i="0" u="none" strike="noStrike" dirty="0">
              <a:effectLst/>
            </a:endParaRPr>
          </a:p>
          <a:p>
            <a:pPr marL="285750" indent="-2857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GB" sz="1800" b="1" i="0" u="none" strike="noStrike" dirty="0" err="1">
                <a:effectLst/>
                <a:latin typeface="Roboto" panose="02000000000000000000" pitchFamily="2" charset="0"/>
              </a:rPr>
              <a:t>Gamle</a:t>
            </a:r>
            <a:endParaRPr lang="en-GB" sz="1800" b="1" i="0" u="none" strike="noStrike" dirty="0">
              <a:effectLst/>
              <a:latin typeface="Roboto" panose="02000000000000000000" pitchFamily="2" charset="0"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en-GB" sz="2400" b="1" i="0" u="none" strike="noStrike" dirty="0"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dirty="0" err="1">
                <a:solidFill>
                  <a:srgbClr val="000000"/>
                </a:solidFill>
                <a:latin typeface="Roboto" panose="02000000000000000000" pitchFamily="2" charset="0"/>
              </a:rPr>
              <a:t>Siden</a:t>
            </a:r>
            <a:r>
              <a:rPr lang="en-GB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Indekseringen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øker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med 2 for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hver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runde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 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endParaRPr lang="en-US" sz="2128" dirty="0">
              <a:solidFill>
                <a:srgbClr val="000000"/>
              </a:solidFill>
              <a:latin typeface="Glacial Indifference"/>
            </a:endParaRPr>
          </a:p>
        </p:txBody>
      </p:sp>
    </p:spTree>
    <p:extLst>
      <p:ext uri="{BB962C8B-B14F-4D97-AF65-F5344CB8AC3E}">
        <p14:creationId xmlns:p14="http://schemas.microsoft.com/office/powerpoint/2010/main" val="3064324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2562" y="-307574"/>
            <a:ext cx="11683550" cy="11683550"/>
          </a:xfrm>
          <a:custGeom>
            <a:avLst/>
            <a:gdLst/>
            <a:ahLst/>
            <a:cxnLst/>
            <a:rect l="l" t="t" r="r" b="b"/>
            <a:pathLst>
              <a:path w="11683550" h="11683550">
                <a:moveTo>
                  <a:pt x="0" y="0"/>
                </a:moveTo>
                <a:lnTo>
                  <a:pt x="11683550" y="0"/>
                </a:lnTo>
                <a:lnTo>
                  <a:pt x="11683550" y="11683550"/>
                </a:lnTo>
                <a:lnTo>
                  <a:pt x="0" y="11683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3" name="Group 3"/>
          <p:cNvGrpSpPr/>
          <p:nvPr/>
        </p:nvGrpSpPr>
        <p:grpSpPr>
          <a:xfrm>
            <a:off x="533667" y="668242"/>
            <a:ext cx="4324271" cy="850100"/>
            <a:chOff x="0" y="0"/>
            <a:chExt cx="3070578" cy="6036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70578" cy="603639"/>
            </a:xfrm>
            <a:custGeom>
              <a:avLst/>
              <a:gdLst/>
              <a:ahLst/>
              <a:cxnLst/>
              <a:rect l="l" t="t" r="r" b="b"/>
              <a:pathLst>
                <a:path w="3070578" h="603639">
                  <a:moveTo>
                    <a:pt x="64452" y="0"/>
                  </a:moveTo>
                  <a:lnTo>
                    <a:pt x="3006125" y="0"/>
                  </a:lnTo>
                  <a:cubicBezTo>
                    <a:pt x="3023219" y="0"/>
                    <a:pt x="3039613" y="6790"/>
                    <a:pt x="3051700" y="18878"/>
                  </a:cubicBezTo>
                  <a:cubicBezTo>
                    <a:pt x="3063787" y="30965"/>
                    <a:pt x="3070578" y="47358"/>
                    <a:pt x="3070578" y="64452"/>
                  </a:cubicBezTo>
                  <a:lnTo>
                    <a:pt x="3070578" y="539187"/>
                  </a:lnTo>
                  <a:cubicBezTo>
                    <a:pt x="3070578" y="556280"/>
                    <a:pt x="3063787" y="572674"/>
                    <a:pt x="3051700" y="584761"/>
                  </a:cubicBezTo>
                  <a:cubicBezTo>
                    <a:pt x="3039613" y="596848"/>
                    <a:pt x="3023219" y="603639"/>
                    <a:pt x="3006125" y="603639"/>
                  </a:cubicBezTo>
                  <a:lnTo>
                    <a:pt x="64452" y="603639"/>
                  </a:lnTo>
                  <a:cubicBezTo>
                    <a:pt x="47358" y="603639"/>
                    <a:pt x="30965" y="596848"/>
                    <a:pt x="18878" y="584761"/>
                  </a:cubicBezTo>
                  <a:cubicBezTo>
                    <a:pt x="6790" y="572674"/>
                    <a:pt x="0" y="556280"/>
                    <a:pt x="0" y="539187"/>
                  </a:cubicBezTo>
                  <a:lnTo>
                    <a:pt x="0" y="64452"/>
                  </a:lnTo>
                  <a:cubicBezTo>
                    <a:pt x="0" y="47358"/>
                    <a:pt x="6790" y="30965"/>
                    <a:pt x="18878" y="18878"/>
                  </a:cubicBezTo>
                  <a:cubicBezTo>
                    <a:pt x="30965" y="6790"/>
                    <a:pt x="47358" y="0"/>
                    <a:pt x="64452" y="0"/>
                  </a:cubicBezTo>
                  <a:close/>
                </a:path>
              </a:pathLst>
            </a:custGeom>
            <a:solidFill>
              <a:srgbClr val="FDBE33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070578" cy="6322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12658" y="713858"/>
            <a:ext cx="4009139" cy="767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5"/>
              </a:lnSpc>
            </a:pPr>
            <a:r>
              <a:rPr lang="en-US" sz="6539" spc="-326" dirty="0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For-</a:t>
            </a:r>
            <a:r>
              <a:rPr lang="en-US" sz="6539" spc="-326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løkker</a:t>
            </a:r>
            <a:endParaRPr lang="en-US" sz="6539" spc="-326" dirty="0">
              <a:solidFill>
                <a:srgbClr val="FFFFFF"/>
              </a:solidFill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555093" y="1765756"/>
            <a:ext cx="7728580" cy="1066952"/>
            <a:chOff x="0" y="0"/>
            <a:chExt cx="5709071" cy="1072407"/>
          </a:xfrm>
          <a:solidFill>
            <a:schemeClr val="accent3">
              <a:lumMod val="75000"/>
            </a:schemeClr>
          </a:solidFill>
        </p:grpSpPr>
        <p:sp>
          <p:nvSpPr>
            <p:cNvPr id="9" name="Freeform 9"/>
            <p:cNvSpPr/>
            <p:nvPr/>
          </p:nvSpPr>
          <p:spPr>
            <a:xfrm>
              <a:off x="0" y="0"/>
              <a:ext cx="5709071" cy="1072407"/>
            </a:xfrm>
            <a:custGeom>
              <a:avLst/>
              <a:gdLst/>
              <a:ahLst/>
              <a:cxnLst/>
              <a:rect l="l" t="t" r="r" b="b"/>
              <a:pathLst>
                <a:path w="5709071" h="1072407">
                  <a:moveTo>
                    <a:pt x="34665" y="0"/>
                  </a:moveTo>
                  <a:lnTo>
                    <a:pt x="5674406" y="0"/>
                  </a:lnTo>
                  <a:cubicBezTo>
                    <a:pt x="5683600" y="0"/>
                    <a:pt x="5692417" y="3652"/>
                    <a:pt x="5698918" y="10153"/>
                  </a:cubicBezTo>
                  <a:cubicBezTo>
                    <a:pt x="5705419" y="16654"/>
                    <a:pt x="5709071" y="25471"/>
                    <a:pt x="5709071" y="34665"/>
                  </a:cubicBezTo>
                  <a:lnTo>
                    <a:pt x="5709071" y="1037742"/>
                  </a:lnTo>
                  <a:cubicBezTo>
                    <a:pt x="5709071" y="1046935"/>
                    <a:pt x="5705419" y="1055753"/>
                    <a:pt x="5698918" y="1062253"/>
                  </a:cubicBezTo>
                  <a:cubicBezTo>
                    <a:pt x="5692417" y="1068754"/>
                    <a:pt x="5683600" y="1072407"/>
                    <a:pt x="5674406" y="1072407"/>
                  </a:cubicBezTo>
                  <a:lnTo>
                    <a:pt x="34665" y="1072407"/>
                  </a:lnTo>
                  <a:cubicBezTo>
                    <a:pt x="25471" y="1072407"/>
                    <a:pt x="16654" y="1068754"/>
                    <a:pt x="10153" y="1062253"/>
                  </a:cubicBezTo>
                  <a:cubicBezTo>
                    <a:pt x="3652" y="1055753"/>
                    <a:pt x="0" y="1046935"/>
                    <a:pt x="0" y="1037742"/>
                  </a:cubicBezTo>
                  <a:lnTo>
                    <a:pt x="0" y="34665"/>
                  </a:lnTo>
                  <a:cubicBezTo>
                    <a:pt x="0" y="25471"/>
                    <a:pt x="3652" y="16654"/>
                    <a:pt x="10153" y="10153"/>
                  </a:cubicBezTo>
                  <a:cubicBezTo>
                    <a:pt x="16654" y="3652"/>
                    <a:pt x="25471" y="0"/>
                    <a:pt x="34665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NO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5709071" cy="110098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60037" y="3077865"/>
            <a:ext cx="7728580" cy="970031"/>
            <a:chOff x="0" y="0"/>
            <a:chExt cx="4704568" cy="1072407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2" name="Freeform 12"/>
            <p:cNvSpPr/>
            <p:nvPr/>
          </p:nvSpPr>
          <p:spPr>
            <a:xfrm>
              <a:off x="0" y="0"/>
              <a:ext cx="4704569" cy="1072407"/>
            </a:xfrm>
            <a:custGeom>
              <a:avLst/>
              <a:gdLst/>
              <a:ahLst/>
              <a:cxnLst/>
              <a:rect l="l" t="t" r="r" b="b"/>
              <a:pathLst>
                <a:path w="4704569" h="1072407">
                  <a:moveTo>
                    <a:pt x="42067" y="0"/>
                  </a:moveTo>
                  <a:lnTo>
                    <a:pt x="4662502" y="0"/>
                  </a:lnTo>
                  <a:cubicBezTo>
                    <a:pt x="4673659" y="0"/>
                    <a:pt x="4684359" y="4432"/>
                    <a:pt x="4692248" y="12321"/>
                  </a:cubicBezTo>
                  <a:cubicBezTo>
                    <a:pt x="4700137" y="20210"/>
                    <a:pt x="4704569" y="30910"/>
                    <a:pt x="4704569" y="42067"/>
                  </a:cubicBezTo>
                  <a:lnTo>
                    <a:pt x="4704569" y="1030340"/>
                  </a:lnTo>
                  <a:cubicBezTo>
                    <a:pt x="4704569" y="1041497"/>
                    <a:pt x="4700137" y="1052197"/>
                    <a:pt x="4692248" y="1060086"/>
                  </a:cubicBezTo>
                  <a:cubicBezTo>
                    <a:pt x="4684359" y="1067975"/>
                    <a:pt x="4673659" y="1072407"/>
                    <a:pt x="4662502" y="1072407"/>
                  </a:cubicBezTo>
                  <a:lnTo>
                    <a:pt x="42067" y="1072407"/>
                  </a:lnTo>
                  <a:cubicBezTo>
                    <a:pt x="30910" y="1072407"/>
                    <a:pt x="20210" y="1067975"/>
                    <a:pt x="12321" y="1060086"/>
                  </a:cubicBezTo>
                  <a:cubicBezTo>
                    <a:pt x="4432" y="1052197"/>
                    <a:pt x="0" y="1041497"/>
                    <a:pt x="0" y="1030340"/>
                  </a:cubicBezTo>
                  <a:lnTo>
                    <a:pt x="0" y="42067"/>
                  </a:lnTo>
                  <a:cubicBezTo>
                    <a:pt x="0" y="30910"/>
                    <a:pt x="4432" y="20210"/>
                    <a:pt x="12321" y="12321"/>
                  </a:cubicBezTo>
                  <a:cubicBezTo>
                    <a:pt x="20210" y="4432"/>
                    <a:pt x="30910" y="0"/>
                    <a:pt x="42067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NO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4704568" cy="110098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97187" y="5360340"/>
            <a:ext cx="7728582" cy="1110485"/>
            <a:chOff x="0" y="-28575"/>
            <a:chExt cx="3900966" cy="120811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826181" cy="1179538"/>
            </a:xfrm>
            <a:custGeom>
              <a:avLst/>
              <a:gdLst/>
              <a:ahLst/>
              <a:cxnLst/>
              <a:rect l="l" t="t" r="r" b="b"/>
              <a:pathLst>
                <a:path w="3900967" h="1179538">
                  <a:moveTo>
                    <a:pt x="50732" y="0"/>
                  </a:moveTo>
                  <a:lnTo>
                    <a:pt x="3850234" y="0"/>
                  </a:lnTo>
                  <a:cubicBezTo>
                    <a:pt x="3878253" y="0"/>
                    <a:pt x="3900967" y="22714"/>
                    <a:pt x="3900967" y="50732"/>
                  </a:cubicBezTo>
                  <a:lnTo>
                    <a:pt x="3900967" y="1128806"/>
                  </a:lnTo>
                  <a:cubicBezTo>
                    <a:pt x="3900967" y="1156825"/>
                    <a:pt x="3878253" y="1179538"/>
                    <a:pt x="3850234" y="1179538"/>
                  </a:cubicBezTo>
                  <a:lnTo>
                    <a:pt x="50732" y="1179538"/>
                  </a:lnTo>
                  <a:cubicBezTo>
                    <a:pt x="22714" y="1179538"/>
                    <a:pt x="0" y="1156825"/>
                    <a:pt x="0" y="1128806"/>
                  </a:cubicBezTo>
                  <a:lnTo>
                    <a:pt x="0" y="50732"/>
                  </a:lnTo>
                  <a:cubicBezTo>
                    <a:pt x="0" y="22714"/>
                    <a:pt x="22714" y="0"/>
                    <a:pt x="50732" y="0"/>
                  </a:cubicBezTo>
                  <a:close/>
                </a:path>
              </a:pathLst>
            </a:custGeom>
            <a:solidFill>
              <a:srgbClr val="861C45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3900966" cy="12081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4575112" y="731520"/>
            <a:ext cx="1511981" cy="1282029"/>
          </a:xfrm>
          <a:custGeom>
            <a:avLst/>
            <a:gdLst/>
            <a:ahLst/>
            <a:cxnLst/>
            <a:rect l="l" t="t" r="r" b="b"/>
            <a:pathLst>
              <a:path w="1511981" h="1282029">
                <a:moveTo>
                  <a:pt x="0" y="0"/>
                </a:moveTo>
                <a:lnTo>
                  <a:pt x="1511981" y="0"/>
                </a:lnTo>
                <a:lnTo>
                  <a:pt x="1511981" y="1282029"/>
                </a:lnTo>
                <a:lnTo>
                  <a:pt x="0" y="12820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8" name="Freeform 18"/>
          <p:cNvSpPr/>
          <p:nvPr/>
        </p:nvSpPr>
        <p:spPr>
          <a:xfrm flipH="1">
            <a:off x="-20479" y="2733530"/>
            <a:ext cx="1258326" cy="1066952"/>
          </a:xfrm>
          <a:custGeom>
            <a:avLst/>
            <a:gdLst/>
            <a:ahLst/>
            <a:cxnLst/>
            <a:rect l="l" t="t" r="r" b="b"/>
            <a:pathLst>
              <a:path w="1258326" h="1066952">
                <a:moveTo>
                  <a:pt x="1258326" y="0"/>
                </a:moveTo>
                <a:lnTo>
                  <a:pt x="0" y="0"/>
                </a:lnTo>
                <a:lnTo>
                  <a:pt x="0" y="1066953"/>
                </a:lnTo>
                <a:lnTo>
                  <a:pt x="1258326" y="1066953"/>
                </a:lnTo>
                <a:lnTo>
                  <a:pt x="125832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0" name="TextBox 20"/>
          <p:cNvSpPr txBox="1"/>
          <p:nvPr/>
        </p:nvSpPr>
        <p:spPr>
          <a:xfrm>
            <a:off x="937815" y="2075256"/>
            <a:ext cx="7463866" cy="572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12"/>
              </a:lnSpc>
              <a:spcBef>
                <a:spcPct val="0"/>
              </a:spcBef>
            </a:pP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For-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løkker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er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løkker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på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samlinger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 Vi “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går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gjennom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”/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itererer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over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elementene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en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samling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1651" dirty="0">
              <a:solidFill>
                <a:schemeClr val="bg1"/>
              </a:solidFill>
              <a:latin typeface="Glacial Indifference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164983" y="3149557"/>
            <a:ext cx="6015516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For-</a:t>
            </a:r>
            <a:r>
              <a:rPr lang="en-GB" sz="1800" b="1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løkker</a:t>
            </a:r>
            <a:r>
              <a:rPr lang="en-GB" sz="18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1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på</a:t>
            </a:r>
            <a:r>
              <a:rPr lang="en-GB" sz="18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lister</a:t>
            </a:r>
            <a:endParaRPr lang="en-GB" sz="1600" b="0" i="0" u="none" strike="noStrike" dirty="0">
              <a:solidFill>
                <a:schemeClr val="bg1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sng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Syntaks</a:t>
            </a:r>
            <a:r>
              <a:rPr lang="en-GB" sz="1800" b="0" i="0" u="sng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 </a:t>
            </a:r>
            <a:endParaRPr lang="en-GB" sz="1600" b="0" i="0" u="none" strike="noStrike" dirty="0">
              <a:solidFill>
                <a:schemeClr val="bg1"/>
              </a:solidFill>
              <a:effectLst/>
            </a:endParaRPr>
          </a:p>
          <a:p>
            <a:pPr indent="457200"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for &lt;element&gt; in &lt;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liste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&gt; : # for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hvert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element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listen</a:t>
            </a:r>
            <a:endParaRPr lang="en-GB" sz="1600" b="0" i="0" u="none" strike="noStrike" dirty="0">
              <a:solidFill>
                <a:schemeClr val="bg1"/>
              </a:solidFill>
              <a:effectLst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620877" y="5513216"/>
            <a:ext cx="6474121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For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-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løkker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kan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bruker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for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å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gjøre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noe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et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visst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antall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ganger,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f.eks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.: </a:t>
            </a:r>
            <a:br>
              <a:rPr lang="en-GB" sz="1600" b="0" i="0" u="none" strike="noStrike" dirty="0">
                <a:solidFill>
                  <a:schemeClr val="bg1"/>
                </a:solidFill>
                <a:effectLst/>
              </a:rPr>
            </a:b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for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in range(tall):  #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Gjør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noe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1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tall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ganger</a:t>
            </a:r>
            <a:endParaRPr lang="en-US" sz="1651" dirty="0">
              <a:solidFill>
                <a:schemeClr val="bg1"/>
              </a:solidFill>
              <a:latin typeface="Glacial Indifference"/>
            </a:endParaRPr>
          </a:p>
        </p:txBody>
      </p:sp>
      <p:grpSp>
        <p:nvGrpSpPr>
          <p:cNvPr id="23" name="Group 11">
            <a:extLst>
              <a:ext uri="{FF2B5EF4-FFF2-40B4-BE49-F238E27FC236}">
                <a16:creationId xmlns:a16="http://schemas.microsoft.com/office/drawing/2014/main" id="{CBA6ABC2-4FAC-D087-29B3-D18C5A0B02C1}"/>
              </a:ext>
            </a:extLst>
          </p:cNvPr>
          <p:cNvGrpSpPr/>
          <p:nvPr/>
        </p:nvGrpSpPr>
        <p:grpSpPr>
          <a:xfrm>
            <a:off x="1164983" y="4231791"/>
            <a:ext cx="7728580" cy="970031"/>
            <a:chOff x="0" y="0"/>
            <a:chExt cx="4704568" cy="1072407"/>
          </a:xfrm>
          <a:solidFill>
            <a:srgbClr val="8264AB"/>
          </a:solidFill>
        </p:grpSpPr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82F50DBF-E29F-2F92-4218-D3661A60E17F}"/>
                </a:ext>
              </a:extLst>
            </p:cNvPr>
            <p:cNvSpPr/>
            <p:nvPr/>
          </p:nvSpPr>
          <p:spPr>
            <a:xfrm>
              <a:off x="0" y="0"/>
              <a:ext cx="4704569" cy="1072407"/>
            </a:xfrm>
            <a:custGeom>
              <a:avLst/>
              <a:gdLst/>
              <a:ahLst/>
              <a:cxnLst/>
              <a:rect l="l" t="t" r="r" b="b"/>
              <a:pathLst>
                <a:path w="4704569" h="1072407">
                  <a:moveTo>
                    <a:pt x="42067" y="0"/>
                  </a:moveTo>
                  <a:lnTo>
                    <a:pt x="4662502" y="0"/>
                  </a:lnTo>
                  <a:cubicBezTo>
                    <a:pt x="4673659" y="0"/>
                    <a:pt x="4684359" y="4432"/>
                    <a:pt x="4692248" y="12321"/>
                  </a:cubicBezTo>
                  <a:cubicBezTo>
                    <a:pt x="4700137" y="20210"/>
                    <a:pt x="4704569" y="30910"/>
                    <a:pt x="4704569" y="42067"/>
                  </a:cubicBezTo>
                  <a:lnTo>
                    <a:pt x="4704569" y="1030340"/>
                  </a:lnTo>
                  <a:cubicBezTo>
                    <a:pt x="4704569" y="1041497"/>
                    <a:pt x="4700137" y="1052197"/>
                    <a:pt x="4692248" y="1060086"/>
                  </a:cubicBezTo>
                  <a:cubicBezTo>
                    <a:pt x="4684359" y="1067975"/>
                    <a:pt x="4673659" y="1072407"/>
                    <a:pt x="4662502" y="1072407"/>
                  </a:cubicBezTo>
                  <a:lnTo>
                    <a:pt x="42067" y="1072407"/>
                  </a:lnTo>
                  <a:cubicBezTo>
                    <a:pt x="30910" y="1072407"/>
                    <a:pt x="20210" y="1067975"/>
                    <a:pt x="12321" y="1060086"/>
                  </a:cubicBezTo>
                  <a:cubicBezTo>
                    <a:pt x="4432" y="1052197"/>
                    <a:pt x="0" y="1041497"/>
                    <a:pt x="0" y="1030340"/>
                  </a:cubicBezTo>
                  <a:lnTo>
                    <a:pt x="0" y="42067"/>
                  </a:lnTo>
                  <a:cubicBezTo>
                    <a:pt x="0" y="30910"/>
                    <a:pt x="4432" y="20210"/>
                    <a:pt x="12321" y="12321"/>
                  </a:cubicBezTo>
                  <a:cubicBezTo>
                    <a:pt x="20210" y="4432"/>
                    <a:pt x="30910" y="0"/>
                    <a:pt x="42067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NO"/>
            </a:p>
          </p:txBody>
        </p:sp>
        <p:sp>
          <p:nvSpPr>
            <p:cNvPr id="25" name="TextBox 13">
              <a:extLst>
                <a:ext uri="{FF2B5EF4-FFF2-40B4-BE49-F238E27FC236}">
                  <a16:creationId xmlns:a16="http://schemas.microsoft.com/office/drawing/2014/main" id="{431B1E4E-A3F9-77AD-FF07-4B4B5AF9D530}"/>
                </a:ext>
              </a:extLst>
            </p:cNvPr>
            <p:cNvSpPr txBox="1"/>
            <p:nvPr/>
          </p:nvSpPr>
          <p:spPr>
            <a:xfrm>
              <a:off x="0" y="-28575"/>
              <a:ext cx="4704568" cy="110098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 flipH="1">
            <a:off x="436198" y="5880546"/>
            <a:ext cx="1309667" cy="1110485"/>
          </a:xfrm>
          <a:custGeom>
            <a:avLst/>
            <a:gdLst/>
            <a:ahLst/>
            <a:cxnLst/>
            <a:rect l="l" t="t" r="r" b="b"/>
            <a:pathLst>
              <a:path w="1309667" h="1110485">
                <a:moveTo>
                  <a:pt x="1309667" y="0"/>
                </a:moveTo>
                <a:lnTo>
                  <a:pt x="0" y="0"/>
                </a:lnTo>
                <a:lnTo>
                  <a:pt x="0" y="1110485"/>
                </a:lnTo>
                <a:lnTo>
                  <a:pt x="1309667" y="1110485"/>
                </a:lnTo>
                <a:lnTo>
                  <a:pt x="130966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9" name="TextBox 20">
            <a:extLst>
              <a:ext uri="{FF2B5EF4-FFF2-40B4-BE49-F238E27FC236}">
                <a16:creationId xmlns:a16="http://schemas.microsoft.com/office/drawing/2014/main" id="{B88DF0F2-B256-DB9B-847D-4A74D6DA2AFB}"/>
              </a:ext>
            </a:extLst>
          </p:cNvPr>
          <p:cNvSpPr txBox="1"/>
          <p:nvPr/>
        </p:nvSpPr>
        <p:spPr>
          <a:xfrm>
            <a:off x="1258451" y="4278135"/>
            <a:ext cx="7541643" cy="867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12"/>
              </a:lnSpc>
              <a:spcBef>
                <a:spcPct val="0"/>
              </a:spcBef>
            </a:pP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For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mengder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/set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gjelder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akkurat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det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samme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men her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kan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rekkefølgen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på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ting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variere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lister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vil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alltid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komme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den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rekkefølgen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står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/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basert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på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index). </a:t>
            </a:r>
            <a:endParaRPr lang="en-US" sz="1651" dirty="0">
              <a:solidFill>
                <a:schemeClr val="bg1"/>
              </a:solidFill>
              <a:latin typeface="Glacial Indifference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6640770" y="4969139"/>
            <a:ext cx="3450917" cy="2926080"/>
          </a:xfrm>
          <a:custGeom>
            <a:avLst/>
            <a:gdLst/>
            <a:ahLst/>
            <a:cxnLst/>
            <a:rect l="l" t="t" r="r" b="b"/>
            <a:pathLst>
              <a:path w="3450917" h="2926080">
                <a:moveTo>
                  <a:pt x="0" y="0"/>
                </a:moveTo>
                <a:lnTo>
                  <a:pt x="3450916" y="0"/>
                </a:lnTo>
                <a:lnTo>
                  <a:pt x="3450916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2562" y="-307574"/>
            <a:ext cx="11683550" cy="11683550"/>
          </a:xfrm>
          <a:custGeom>
            <a:avLst/>
            <a:gdLst/>
            <a:ahLst/>
            <a:cxnLst/>
            <a:rect l="l" t="t" r="r" b="b"/>
            <a:pathLst>
              <a:path w="11683550" h="11683550">
                <a:moveTo>
                  <a:pt x="0" y="0"/>
                </a:moveTo>
                <a:lnTo>
                  <a:pt x="11683550" y="0"/>
                </a:lnTo>
                <a:lnTo>
                  <a:pt x="11683550" y="11683550"/>
                </a:lnTo>
                <a:lnTo>
                  <a:pt x="0" y="11683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-408374" y="0"/>
            <a:ext cx="2279789" cy="2009814"/>
          </a:xfrm>
          <a:custGeom>
            <a:avLst/>
            <a:gdLst/>
            <a:ahLst/>
            <a:cxnLst/>
            <a:rect l="l" t="t" r="r" b="b"/>
            <a:pathLst>
              <a:path w="2279789" h="2009814">
                <a:moveTo>
                  <a:pt x="0" y="0"/>
                </a:moveTo>
                <a:lnTo>
                  <a:pt x="2279788" y="0"/>
                </a:lnTo>
                <a:lnTo>
                  <a:pt x="2279788" y="2009814"/>
                </a:lnTo>
                <a:lnTo>
                  <a:pt x="0" y="20098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4" name="Group 4"/>
          <p:cNvGrpSpPr/>
          <p:nvPr/>
        </p:nvGrpSpPr>
        <p:grpSpPr>
          <a:xfrm>
            <a:off x="2032644" y="1004907"/>
            <a:ext cx="5801225" cy="768571"/>
            <a:chOff x="0" y="0"/>
            <a:chExt cx="4119333" cy="54574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119333" cy="545747"/>
            </a:xfrm>
            <a:custGeom>
              <a:avLst/>
              <a:gdLst/>
              <a:ahLst/>
              <a:cxnLst/>
              <a:rect l="l" t="t" r="r" b="b"/>
              <a:pathLst>
                <a:path w="4119333" h="545747">
                  <a:moveTo>
                    <a:pt x="48043" y="0"/>
                  </a:moveTo>
                  <a:lnTo>
                    <a:pt x="4071290" y="0"/>
                  </a:lnTo>
                  <a:cubicBezTo>
                    <a:pt x="4084032" y="0"/>
                    <a:pt x="4096252" y="5062"/>
                    <a:pt x="4105262" y="14072"/>
                  </a:cubicBezTo>
                  <a:cubicBezTo>
                    <a:pt x="4114272" y="23081"/>
                    <a:pt x="4119333" y="35301"/>
                    <a:pt x="4119333" y="48043"/>
                  </a:cubicBezTo>
                  <a:lnTo>
                    <a:pt x="4119333" y="497704"/>
                  </a:lnTo>
                  <a:cubicBezTo>
                    <a:pt x="4119333" y="510445"/>
                    <a:pt x="4114272" y="522665"/>
                    <a:pt x="4105262" y="531675"/>
                  </a:cubicBezTo>
                  <a:cubicBezTo>
                    <a:pt x="4096252" y="540685"/>
                    <a:pt x="4084032" y="545747"/>
                    <a:pt x="4071290" y="545747"/>
                  </a:cubicBezTo>
                  <a:lnTo>
                    <a:pt x="48043" y="545747"/>
                  </a:lnTo>
                  <a:cubicBezTo>
                    <a:pt x="35301" y="545747"/>
                    <a:pt x="23081" y="540685"/>
                    <a:pt x="14072" y="531675"/>
                  </a:cubicBezTo>
                  <a:cubicBezTo>
                    <a:pt x="5062" y="522665"/>
                    <a:pt x="0" y="510445"/>
                    <a:pt x="0" y="497704"/>
                  </a:cubicBezTo>
                  <a:lnTo>
                    <a:pt x="0" y="48043"/>
                  </a:lnTo>
                  <a:cubicBezTo>
                    <a:pt x="0" y="35301"/>
                    <a:pt x="5062" y="23081"/>
                    <a:pt x="14072" y="14072"/>
                  </a:cubicBezTo>
                  <a:cubicBezTo>
                    <a:pt x="23081" y="5062"/>
                    <a:pt x="35301" y="0"/>
                    <a:pt x="48043" y="0"/>
                  </a:cubicBezTo>
                  <a:close/>
                </a:path>
              </a:pathLst>
            </a:custGeom>
            <a:solidFill>
              <a:srgbClr val="FE4E54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4119333" cy="5743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8431992" y="2863046"/>
            <a:ext cx="2279789" cy="2009814"/>
          </a:xfrm>
          <a:custGeom>
            <a:avLst/>
            <a:gdLst/>
            <a:ahLst/>
            <a:cxnLst/>
            <a:rect l="l" t="t" r="r" b="b"/>
            <a:pathLst>
              <a:path w="2279789" h="2009814">
                <a:moveTo>
                  <a:pt x="0" y="0"/>
                </a:moveTo>
                <a:lnTo>
                  <a:pt x="2279789" y="0"/>
                </a:lnTo>
                <a:lnTo>
                  <a:pt x="2279789" y="2009814"/>
                </a:lnTo>
                <a:lnTo>
                  <a:pt x="0" y="20098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8" name="Group 8"/>
          <p:cNvGrpSpPr/>
          <p:nvPr/>
        </p:nvGrpSpPr>
        <p:grpSpPr>
          <a:xfrm>
            <a:off x="1844060" y="2304119"/>
            <a:ext cx="2600983" cy="4087374"/>
            <a:chOff x="0" y="0"/>
            <a:chExt cx="1846906" cy="290236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46906" cy="2902362"/>
            </a:xfrm>
            <a:custGeom>
              <a:avLst/>
              <a:gdLst/>
              <a:ahLst/>
              <a:cxnLst/>
              <a:rect l="l" t="t" r="r" b="b"/>
              <a:pathLst>
                <a:path w="1846906" h="2902362">
                  <a:moveTo>
                    <a:pt x="107155" y="0"/>
                  </a:moveTo>
                  <a:lnTo>
                    <a:pt x="1739751" y="0"/>
                  </a:lnTo>
                  <a:cubicBezTo>
                    <a:pt x="1768170" y="0"/>
                    <a:pt x="1795425" y="11290"/>
                    <a:pt x="1815521" y="31385"/>
                  </a:cubicBezTo>
                  <a:cubicBezTo>
                    <a:pt x="1835616" y="51481"/>
                    <a:pt x="1846906" y="78736"/>
                    <a:pt x="1846906" y="107155"/>
                  </a:cubicBezTo>
                  <a:lnTo>
                    <a:pt x="1846906" y="2795207"/>
                  </a:lnTo>
                  <a:cubicBezTo>
                    <a:pt x="1846906" y="2854387"/>
                    <a:pt x="1798931" y="2902362"/>
                    <a:pt x="1739751" y="2902362"/>
                  </a:cubicBezTo>
                  <a:lnTo>
                    <a:pt x="107155" y="2902362"/>
                  </a:lnTo>
                  <a:cubicBezTo>
                    <a:pt x="78736" y="2902362"/>
                    <a:pt x="51481" y="2891073"/>
                    <a:pt x="31385" y="2870977"/>
                  </a:cubicBezTo>
                  <a:cubicBezTo>
                    <a:pt x="11290" y="2850882"/>
                    <a:pt x="0" y="2823626"/>
                    <a:pt x="0" y="2795207"/>
                  </a:cubicBezTo>
                  <a:lnTo>
                    <a:pt x="0" y="107155"/>
                  </a:lnTo>
                  <a:cubicBezTo>
                    <a:pt x="0" y="78736"/>
                    <a:pt x="11290" y="51481"/>
                    <a:pt x="31385" y="31385"/>
                  </a:cubicBezTo>
                  <a:cubicBezTo>
                    <a:pt x="51481" y="11290"/>
                    <a:pt x="78736" y="0"/>
                    <a:pt x="107155" y="0"/>
                  </a:cubicBezTo>
                  <a:close/>
                </a:path>
              </a:pathLst>
            </a:custGeom>
            <a:solidFill>
              <a:srgbClr val="FFE8B6"/>
            </a:solidFill>
            <a:ln w="38100" cap="rnd">
              <a:solidFill>
                <a:srgbClr val="FE4E54"/>
              </a:solidFill>
              <a:prstDash val="solid"/>
              <a:round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846906" cy="2930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66382" y="2304119"/>
            <a:ext cx="2465610" cy="4087374"/>
            <a:chOff x="0" y="0"/>
            <a:chExt cx="1750780" cy="290236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50780" cy="2902362"/>
            </a:xfrm>
            <a:custGeom>
              <a:avLst/>
              <a:gdLst/>
              <a:ahLst/>
              <a:cxnLst/>
              <a:rect l="l" t="t" r="r" b="b"/>
              <a:pathLst>
                <a:path w="1750780" h="2902362">
                  <a:moveTo>
                    <a:pt x="113039" y="0"/>
                  </a:moveTo>
                  <a:lnTo>
                    <a:pt x="1637741" y="0"/>
                  </a:lnTo>
                  <a:cubicBezTo>
                    <a:pt x="1700171" y="0"/>
                    <a:pt x="1750780" y="50609"/>
                    <a:pt x="1750780" y="113039"/>
                  </a:cubicBezTo>
                  <a:lnTo>
                    <a:pt x="1750780" y="2789324"/>
                  </a:lnTo>
                  <a:cubicBezTo>
                    <a:pt x="1750780" y="2851753"/>
                    <a:pt x="1700171" y="2902362"/>
                    <a:pt x="1637741" y="2902362"/>
                  </a:cubicBezTo>
                  <a:lnTo>
                    <a:pt x="113039" y="2902362"/>
                  </a:lnTo>
                  <a:cubicBezTo>
                    <a:pt x="50609" y="2902362"/>
                    <a:pt x="0" y="2851753"/>
                    <a:pt x="0" y="2789324"/>
                  </a:cubicBezTo>
                  <a:lnTo>
                    <a:pt x="0" y="113039"/>
                  </a:lnTo>
                  <a:cubicBezTo>
                    <a:pt x="0" y="50609"/>
                    <a:pt x="50609" y="0"/>
                    <a:pt x="113039" y="0"/>
                  </a:cubicBezTo>
                  <a:close/>
                </a:path>
              </a:pathLst>
            </a:custGeom>
            <a:solidFill>
              <a:srgbClr val="FFE8B6"/>
            </a:solidFill>
            <a:ln w="38100" cap="rnd">
              <a:solidFill>
                <a:srgbClr val="FE4E54"/>
              </a:solidFill>
              <a:prstDash val="solid"/>
              <a:round/>
            </a:ln>
          </p:spPr>
          <p:txBody>
            <a:bodyPr/>
            <a:lstStyle/>
            <a:p>
              <a:endParaRPr lang="en-NO" dirty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1750780" cy="2930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22721" y="3472446"/>
            <a:ext cx="1750719" cy="1750719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4E54"/>
            </a:solidFill>
            <a:ln w="38100" cap="sq">
              <a:solidFill>
                <a:srgbClr val="FFE8B6"/>
              </a:solidFill>
              <a:prstDash val="solid"/>
              <a:miter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2821562" y="991469"/>
            <a:ext cx="4110477" cy="804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33"/>
              </a:lnSpc>
            </a:pPr>
            <a:r>
              <a:rPr lang="en-US" sz="6704" spc="-335" dirty="0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For-</a:t>
            </a:r>
            <a:r>
              <a:rPr lang="en-US" sz="6704" spc="-335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løkker</a:t>
            </a:r>
            <a:endParaRPr lang="en-US" sz="6704" spc="-335" dirty="0">
              <a:solidFill>
                <a:srgbClr val="FFFFFF"/>
              </a:solidFill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4445043" y="3657600"/>
            <a:ext cx="1750719" cy="1750719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4E54"/>
            </a:solidFill>
            <a:ln w="38100" cap="sq">
              <a:solidFill>
                <a:srgbClr val="FFE8B6"/>
              </a:solidFill>
              <a:prstDash val="solid"/>
              <a:miter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552101" y="3796296"/>
            <a:ext cx="1291959" cy="1185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34"/>
              </a:lnSpc>
            </a:pPr>
            <a:r>
              <a:rPr lang="en-US" sz="6600" spc="-557" dirty="0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Ex.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674423" y="3981450"/>
            <a:ext cx="1291959" cy="1164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34"/>
              </a:lnSpc>
            </a:pPr>
            <a:r>
              <a:rPr lang="en-US" sz="6600" spc="-557" dirty="0">
                <a:solidFill>
                  <a:srgbClr val="FFFFFF"/>
                </a:solidFill>
                <a:latin typeface="ADLaM Display" panose="020F0502020204030204" pitchFamily="34" charset="0"/>
                <a:cs typeface="ADLaM Display" panose="020F0502020204030204" pitchFamily="34" charset="0"/>
              </a:rPr>
              <a:t>info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460738" y="1946817"/>
            <a:ext cx="3471301" cy="2861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92"/>
              </a:lnSpc>
              <a:spcBef>
                <a:spcPct val="0"/>
              </a:spcBef>
            </a:pPr>
            <a:r>
              <a:rPr lang="en-GB" sz="28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Range() </a:t>
            </a:r>
            <a:r>
              <a:rPr lang="en-GB" sz="2800" b="0" i="0" u="none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variasjoner</a:t>
            </a:r>
            <a:endParaRPr lang="en-GB" sz="2800" b="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205902" y="3311708"/>
            <a:ext cx="2110108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92"/>
              </a:lnSpc>
              <a:spcBef>
                <a:spcPct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Variabelen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trenger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å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være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definer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før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programmet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092"/>
              </a:lnSpc>
              <a:spcBef>
                <a:spcPct val="0"/>
              </a:spcBef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092"/>
              </a:lnSpc>
              <a:spcBef>
                <a:spcPct val="0"/>
              </a:spcBef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GB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range lager </a:t>
            </a:r>
            <a:r>
              <a:rPr lang="en-GB" b="0" i="0" u="none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GB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slags </a:t>
            </a:r>
            <a:r>
              <a:rPr lang="en-GB" b="0" i="0" u="none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samling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Det er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denne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for-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løkken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gå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gjennom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Freeform 25"/>
          <p:cNvSpPr/>
          <p:nvPr/>
        </p:nvSpPr>
        <p:spPr>
          <a:xfrm>
            <a:off x="4020241" y="5386586"/>
            <a:ext cx="2279789" cy="2009814"/>
          </a:xfrm>
          <a:custGeom>
            <a:avLst/>
            <a:gdLst/>
            <a:ahLst/>
            <a:cxnLst/>
            <a:rect l="l" t="t" r="r" b="b"/>
            <a:pathLst>
              <a:path w="2279789" h="2009814">
                <a:moveTo>
                  <a:pt x="0" y="0"/>
                </a:moveTo>
                <a:lnTo>
                  <a:pt x="2279789" y="0"/>
                </a:lnTo>
                <a:lnTo>
                  <a:pt x="2279789" y="2009814"/>
                </a:lnTo>
                <a:lnTo>
                  <a:pt x="0" y="20098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037FD7A-B953-5C40-068C-CCC670DB7F03}"/>
              </a:ext>
            </a:extLst>
          </p:cNvPr>
          <p:cNvSpPr txBox="1"/>
          <p:nvPr/>
        </p:nvSpPr>
        <p:spPr>
          <a:xfrm>
            <a:off x="1871415" y="2317387"/>
            <a:ext cx="257362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 i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range (tall) #</a:t>
            </a:r>
            <a:r>
              <a:rPr lang="en-GB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går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gjennom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tall </a:t>
            </a:r>
            <a:r>
              <a:rPr lang="en-GB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og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med tallet under tall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en-GB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 range(start,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slutt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#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vil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ha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startverdi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start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og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slutte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på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tallet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før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slutt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 range (start,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slutt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oekning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#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vil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ha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startverdi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start,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slutte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på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slutt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og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øke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med </a:t>
            </a:r>
            <a:r>
              <a:rPr lang="en-GB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oekening</a:t>
            </a:r>
            <a:endParaRPr lang="en-GB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GB" sz="2800" dirty="0"/>
            </a:br>
            <a:br>
              <a:rPr lang="en-GB" sz="2800" dirty="0"/>
            </a:br>
            <a:endParaRPr lang="en-US" sz="2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757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2562" y="-307574"/>
            <a:ext cx="11683550" cy="11683550"/>
          </a:xfrm>
          <a:custGeom>
            <a:avLst/>
            <a:gdLst/>
            <a:ahLst/>
            <a:cxnLst/>
            <a:rect l="l" t="t" r="r" b="b"/>
            <a:pathLst>
              <a:path w="11683550" h="11683550">
                <a:moveTo>
                  <a:pt x="0" y="0"/>
                </a:moveTo>
                <a:lnTo>
                  <a:pt x="11683550" y="0"/>
                </a:lnTo>
                <a:lnTo>
                  <a:pt x="11683550" y="11683550"/>
                </a:lnTo>
                <a:lnTo>
                  <a:pt x="0" y="11683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6" name="Group 6"/>
          <p:cNvGrpSpPr/>
          <p:nvPr/>
        </p:nvGrpSpPr>
        <p:grpSpPr>
          <a:xfrm>
            <a:off x="623281" y="872267"/>
            <a:ext cx="8290560" cy="1273636"/>
            <a:chOff x="0" y="0"/>
            <a:chExt cx="3070578" cy="4717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70578" cy="471717"/>
            </a:xfrm>
            <a:custGeom>
              <a:avLst/>
              <a:gdLst/>
              <a:ahLst/>
              <a:cxnLst/>
              <a:rect l="l" t="t" r="r" b="b"/>
              <a:pathLst>
                <a:path w="3070578" h="471717">
                  <a:moveTo>
                    <a:pt x="33618" y="0"/>
                  </a:moveTo>
                  <a:lnTo>
                    <a:pt x="3036960" y="0"/>
                  </a:lnTo>
                  <a:cubicBezTo>
                    <a:pt x="3045876" y="0"/>
                    <a:pt x="3054427" y="3542"/>
                    <a:pt x="3060731" y="9846"/>
                  </a:cubicBezTo>
                  <a:cubicBezTo>
                    <a:pt x="3067036" y="16151"/>
                    <a:pt x="3070578" y="24702"/>
                    <a:pt x="3070578" y="33618"/>
                  </a:cubicBezTo>
                  <a:lnTo>
                    <a:pt x="3070578" y="438099"/>
                  </a:lnTo>
                  <a:cubicBezTo>
                    <a:pt x="3070578" y="447015"/>
                    <a:pt x="3067036" y="455566"/>
                    <a:pt x="3060731" y="461870"/>
                  </a:cubicBezTo>
                  <a:cubicBezTo>
                    <a:pt x="3054427" y="468175"/>
                    <a:pt x="3045876" y="471717"/>
                    <a:pt x="3036960" y="471717"/>
                  </a:cubicBezTo>
                  <a:lnTo>
                    <a:pt x="33618" y="471717"/>
                  </a:lnTo>
                  <a:cubicBezTo>
                    <a:pt x="24702" y="471717"/>
                    <a:pt x="16151" y="468175"/>
                    <a:pt x="9846" y="461870"/>
                  </a:cubicBezTo>
                  <a:cubicBezTo>
                    <a:pt x="3542" y="455566"/>
                    <a:pt x="0" y="447015"/>
                    <a:pt x="0" y="438099"/>
                  </a:cubicBezTo>
                  <a:lnTo>
                    <a:pt x="0" y="33618"/>
                  </a:lnTo>
                  <a:cubicBezTo>
                    <a:pt x="0" y="24702"/>
                    <a:pt x="3542" y="16151"/>
                    <a:pt x="9846" y="9846"/>
                  </a:cubicBezTo>
                  <a:cubicBezTo>
                    <a:pt x="16151" y="3542"/>
                    <a:pt x="24702" y="0"/>
                    <a:pt x="33618" y="0"/>
                  </a:cubicBezTo>
                  <a:close/>
                </a:path>
              </a:pathLst>
            </a:custGeom>
            <a:solidFill>
              <a:srgbClr val="FDBE33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3070578" cy="500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920461" y="1036948"/>
            <a:ext cx="7696199" cy="1211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312"/>
              </a:lnSpc>
            </a:pPr>
            <a:r>
              <a:rPr lang="en-US" sz="10346" spc="-517" dirty="0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While vs For</a:t>
            </a:r>
          </a:p>
        </p:txBody>
      </p:sp>
      <p:sp>
        <p:nvSpPr>
          <p:cNvPr id="10" name="Freeform 10"/>
          <p:cNvSpPr/>
          <p:nvPr/>
        </p:nvSpPr>
        <p:spPr>
          <a:xfrm rot="-894663">
            <a:off x="-365240" y="4085075"/>
            <a:ext cx="1637490" cy="1414382"/>
          </a:xfrm>
          <a:custGeom>
            <a:avLst/>
            <a:gdLst/>
            <a:ahLst/>
            <a:cxnLst/>
            <a:rect l="l" t="t" r="r" b="b"/>
            <a:pathLst>
              <a:path w="1637490" h="1414382">
                <a:moveTo>
                  <a:pt x="0" y="0"/>
                </a:moveTo>
                <a:lnTo>
                  <a:pt x="1637490" y="0"/>
                </a:lnTo>
                <a:lnTo>
                  <a:pt x="1637490" y="1414382"/>
                </a:lnTo>
                <a:lnTo>
                  <a:pt x="0" y="1414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1" name="Freeform 11"/>
          <p:cNvSpPr/>
          <p:nvPr/>
        </p:nvSpPr>
        <p:spPr>
          <a:xfrm rot="-894663">
            <a:off x="7961706" y="1952097"/>
            <a:ext cx="1637490" cy="1414382"/>
          </a:xfrm>
          <a:custGeom>
            <a:avLst/>
            <a:gdLst/>
            <a:ahLst/>
            <a:cxnLst/>
            <a:rect l="l" t="t" r="r" b="b"/>
            <a:pathLst>
              <a:path w="1637490" h="1414382">
                <a:moveTo>
                  <a:pt x="0" y="0"/>
                </a:moveTo>
                <a:lnTo>
                  <a:pt x="1637490" y="0"/>
                </a:lnTo>
                <a:lnTo>
                  <a:pt x="1637490" y="1414382"/>
                </a:lnTo>
                <a:lnTo>
                  <a:pt x="0" y="1414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8" name="Freeform 18"/>
          <p:cNvSpPr/>
          <p:nvPr/>
        </p:nvSpPr>
        <p:spPr>
          <a:xfrm rot="-894663">
            <a:off x="5872610" y="6130363"/>
            <a:ext cx="1637490" cy="1414382"/>
          </a:xfrm>
          <a:custGeom>
            <a:avLst/>
            <a:gdLst/>
            <a:ahLst/>
            <a:cxnLst/>
            <a:rect l="l" t="t" r="r" b="b"/>
            <a:pathLst>
              <a:path w="1637490" h="1414382">
                <a:moveTo>
                  <a:pt x="0" y="0"/>
                </a:moveTo>
                <a:lnTo>
                  <a:pt x="1637491" y="0"/>
                </a:lnTo>
                <a:lnTo>
                  <a:pt x="1637491" y="1414382"/>
                </a:lnTo>
                <a:lnTo>
                  <a:pt x="0" y="1414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2" name="Freeform 22"/>
          <p:cNvSpPr/>
          <p:nvPr/>
        </p:nvSpPr>
        <p:spPr>
          <a:xfrm rot="-894663">
            <a:off x="2666616" y="-571397"/>
            <a:ext cx="1637490" cy="1414382"/>
          </a:xfrm>
          <a:custGeom>
            <a:avLst/>
            <a:gdLst/>
            <a:ahLst/>
            <a:cxnLst/>
            <a:rect l="l" t="t" r="r" b="b"/>
            <a:pathLst>
              <a:path w="1637490" h="1414382">
                <a:moveTo>
                  <a:pt x="0" y="0"/>
                </a:moveTo>
                <a:lnTo>
                  <a:pt x="1637491" y="0"/>
                </a:lnTo>
                <a:lnTo>
                  <a:pt x="1637491" y="1414382"/>
                </a:lnTo>
                <a:lnTo>
                  <a:pt x="0" y="1414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4E3CCB2-2E2C-C25D-58A4-04BD8A20E7C1}"/>
              </a:ext>
            </a:extLst>
          </p:cNvPr>
          <p:cNvGrpSpPr/>
          <p:nvPr/>
        </p:nvGrpSpPr>
        <p:grpSpPr>
          <a:xfrm>
            <a:off x="2512211" y="2432712"/>
            <a:ext cx="4650589" cy="4087374"/>
            <a:chOff x="0" y="0"/>
            <a:chExt cx="1750780" cy="2902362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3A18895F-831B-31F0-5776-90CC6C0703DF}"/>
                </a:ext>
              </a:extLst>
            </p:cNvPr>
            <p:cNvSpPr/>
            <p:nvPr/>
          </p:nvSpPr>
          <p:spPr>
            <a:xfrm>
              <a:off x="0" y="0"/>
              <a:ext cx="1750780" cy="2902362"/>
            </a:xfrm>
            <a:custGeom>
              <a:avLst/>
              <a:gdLst/>
              <a:ahLst/>
              <a:cxnLst/>
              <a:rect l="l" t="t" r="r" b="b"/>
              <a:pathLst>
                <a:path w="1750780" h="2902362">
                  <a:moveTo>
                    <a:pt x="113039" y="0"/>
                  </a:moveTo>
                  <a:lnTo>
                    <a:pt x="1637741" y="0"/>
                  </a:lnTo>
                  <a:cubicBezTo>
                    <a:pt x="1700171" y="0"/>
                    <a:pt x="1750780" y="50609"/>
                    <a:pt x="1750780" y="113039"/>
                  </a:cubicBezTo>
                  <a:lnTo>
                    <a:pt x="1750780" y="2789324"/>
                  </a:lnTo>
                  <a:cubicBezTo>
                    <a:pt x="1750780" y="2851753"/>
                    <a:pt x="1700171" y="2902362"/>
                    <a:pt x="1637741" y="2902362"/>
                  </a:cubicBezTo>
                  <a:lnTo>
                    <a:pt x="113039" y="2902362"/>
                  </a:lnTo>
                  <a:cubicBezTo>
                    <a:pt x="50609" y="2902362"/>
                    <a:pt x="0" y="2851753"/>
                    <a:pt x="0" y="2789324"/>
                  </a:cubicBezTo>
                  <a:lnTo>
                    <a:pt x="0" y="113039"/>
                  </a:lnTo>
                  <a:cubicBezTo>
                    <a:pt x="0" y="50609"/>
                    <a:pt x="50609" y="0"/>
                    <a:pt x="113039" y="0"/>
                  </a:cubicBezTo>
                  <a:close/>
                </a:path>
              </a:pathLst>
            </a:custGeom>
            <a:solidFill>
              <a:srgbClr val="FFE8B6"/>
            </a:solidFill>
            <a:ln w="38100" cap="rnd">
              <a:solidFill>
                <a:srgbClr val="FE4E54"/>
              </a:solidFill>
              <a:prstDash val="solid"/>
              <a:round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A877ACA-D126-011A-79A5-9CEDD5F8056B}"/>
                </a:ext>
              </a:extLst>
            </p:cNvPr>
            <p:cNvSpPr txBox="1"/>
            <p:nvPr/>
          </p:nvSpPr>
          <p:spPr>
            <a:xfrm>
              <a:off x="0" y="-28575"/>
              <a:ext cx="1750780" cy="2930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BCB2816-4BC5-9C64-6EEB-533E37A1F884}"/>
              </a:ext>
            </a:extLst>
          </p:cNvPr>
          <p:cNvSpPr txBox="1"/>
          <p:nvPr/>
        </p:nvSpPr>
        <p:spPr>
          <a:xfrm>
            <a:off x="2591294" y="2803705"/>
            <a:ext cx="434290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For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brukes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gjerne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når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man vet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hvor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mange ganger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skal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skjer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</a:pPr>
            <a:endParaRPr lang="en-GB" sz="18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While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gjerne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brukes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når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ikke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vet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hvor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mange ganger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skal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skje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</a:pPr>
            <a:endParaRPr lang="en-GB" sz="18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feks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lagre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ukjent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antall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verdier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bruker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taster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brukeren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taster 0.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</a:pPr>
            <a:endParaRPr lang="en-GB" sz="18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likevel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velge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hva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man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ønsker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68595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2562" y="-307574"/>
            <a:ext cx="11683550" cy="11683550"/>
          </a:xfrm>
          <a:custGeom>
            <a:avLst/>
            <a:gdLst/>
            <a:ahLst/>
            <a:cxnLst/>
            <a:rect l="l" t="t" r="r" b="b"/>
            <a:pathLst>
              <a:path w="11683550" h="11683550">
                <a:moveTo>
                  <a:pt x="0" y="0"/>
                </a:moveTo>
                <a:lnTo>
                  <a:pt x="11683550" y="0"/>
                </a:lnTo>
                <a:lnTo>
                  <a:pt x="11683550" y="11683550"/>
                </a:lnTo>
                <a:lnTo>
                  <a:pt x="0" y="11683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3" name="Group 3"/>
          <p:cNvGrpSpPr/>
          <p:nvPr/>
        </p:nvGrpSpPr>
        <p:grpSpPr>
          <a:xfrm rot="-5400000">
            <a:off x="-2930718" y="2743605"/>
            <a:ext cx="9298579" cy="1827989"/>
            <a:chOff x="0" y="0"/>
            <a:chExt cx="3070578" cy="6036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70578" cy="603639"/>
            </a:xfrm>
            <a:custGeom>
              <a:avLst/>
              <a:gdLst/>
              <a:ahLst/>
              <a:cxnLst/>
              <a:rect l="l" t="t" r="r" b="b"/>
              <a:pathLst>
                <a:path w="3070578" h="603639">
                  <a:moveTo>
                    <a:pt x="29973" y="0"/>
                  </a:moveTo>
                  <a:lnTo>
                    <a:pt x="3040604" y="0"/>
                  </a:lnTo>
                  <a:cubicBezTo>
                    <a:pt x="3048554" y="0"/>
                    <a:pt x="3056178" y="3158"/>
                    <a:pt x="3061799" y="8779"/>
                  </a:cubicBezTo>
                  <a:cubicBezTo>
                    <a:pt x="3067420" y="14400"/>
                    <a:pt x="3070578" y="22024"/>
                    <a:pt x="3070578" y="29973"/>
                  </a:cubicBezTo>
                  <a:lnTo>
                    <a:pt x="3070578" y="573666"/>
                  </a:lnTo>
                  <a:cubicBezTo>
                    <a:pt x="3070578" y="581615"/>
                    <a:pt x="3067420" y="589239"/>
                    <a:pt x="3061799" y="594860"/>
                  </a:cubicBezTo>
                  <a:cubicBezTo>
                    <a:pt x="3056178" y="600481"/>
                    <a:pt x="3048554" y="603639"/>
                    <a:pt x="3040604" y="603639"/>
                  </a:cubicBezTo>
                  <a:lnTo>
                    <a:pt x="29973" y="603639"/>
                  </a:lnTo>
                  <a:cubicBezTo>
                    <a:pt x="22024" y="603639"/>
                    <a:pt x="14400" y="600481"/>
                    <a:pt x="8779" y="594860"/>
                  </a:cubicBezTo>
                  <a:cubicBezTo>
                    <a:pt x="3158" y="589239"/>
                    <a:pt x="0" y="581615"/>
                    <a:pt x="0" y="573666"/>
                  </a:cubicBezTo>
                  <a:lnTo>
                    <a:pt x="0" y="29973"/>
                  </a:lnTo>
                  <a:cubicBezTo>
                    <a:pt x="0" y="22024"/>
                    <a:pt x="3158" y="14400"/>
                    <a:pt x="8779" y="8779"/>
                  </a:cubicBezTo>
                  <a:cubicBezTo>
                    <a:pt x="14400" y="3158"/>
                    <a:pt x="22024" y="0"/>
                    <a:pt x="29973" y="0"/>
                  </a:cubicBezTo>
                  <a:close/>
                </a:path>
              </a:pathLst>
            </a:custGeom>
            <a:solidFill>
              <a:srgbClr val="5C913B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070578" cy="6322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7433263">
            <a:off x="8267362" y="-731520"/>
            <a:ext cx="2037616" cy="2926080"/>
          </a:xfrm>
          <a:custGeom>
            <a:avLst/>
            <a:gdLst/>
            <a:ahLst/>
            <a:cxnLst/>
            <a:rect l="l" t="t" r="r" b="b"/>
            <a:pathLst>
              <a:path w="2037616" h="2926080">
                <a:moveTo>
                  <a:pt x="0" y="0"/>
                </a:moveTo>
                <a:lnTo>
                  <a:pt x="2037616" y="0"/>
                </a:lnTo>
                <a:lnTo>
                  <a:pt x="2037616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TextBox 7"/>
          <p:cNvSpPr txBox="1"/>
          <p:nvPr/>
        </p:nvSpPr>
        <p:spPr>
          <a:xfrm rot="-5400000">
            <a:off x="-1938620" y="2887117"/>
            <a:ext cx="7402886" cy="1628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54"/>
              </a:lnSpc>
            </a:pPr>
            <a:r>
              <a:rPr lang="en-US" sz="12000" spc="-703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Oppgave</a:t>
            </a:r>
            <a:r>
              <a:rPr lang="en-US" sz="12000" spc="-703" dirty="0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3</a:t>
            </a:r>
          </a:p>
        </p:txBody>
      </p:sp>
      <p:sp>
        <p:nvSpPr>
          <p:cNvPr id="8" name="Freeform 8"/>
          <p:cNvSpPr/>
          <p:nvPr/>
        </p:nvSpPr>
        <p:spPr>
          <a:xfrm rot="1755945">
            <a:off x="4570405" y="5632976"/>
            <a:ext cx="2037616" cy="2926080"/>
          </a:xfrm>
          <a:custGeom>
            <a:avLst/>
            <a:gdLst/>
            <a:ahLst/>
            <a:cxnLst/>
            <a:rect l="l" t="t" r="r" b="b"/>
            <a:pathLst>
              <a:path w="2037616" h="2926080">
                <a:moveTo>
                  <a:pt x="0" y="0"/>
                </a:moveTo>
                <a:lnTo>
                  <a:pt x="2037616" y="0"/>
                </a:lnTo>
                <a:lnTo>
                  <a:pt x="2037616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9"/>
          <p:cNvSpPr/>
          <p:nvPr/>
        </p:nvSpPr>
        <p:spPr>
          <a:xfrm rot="-2566987">
            <a:off x="2420896" y="151364"/>
            <a:ext cx="1018808" cy="1463040"/>
          </a:xfrm>
          <a:custGeom>
            <a:avLst/>
            <a:gdLst/>
            <a:ahLst/>
            <a:cxnLst/>
            <a:rect l="l" t="t" r="r" b="b"/>
            <a:pathLst>
              <a:path w="1018808" h="1463040">
                <a:moveTo>
                  <a:pt x="0" y="0"/>
                </a:moveTo>
                <a:lnTo>
                  <a:pt x="1018808" y="0"/>
                </a:lnTo>
                <a:lnTo>
                  <a:pt x="1018808" y="1463040"/>
                </a:lnTo>
                <a:lnTo>
                  <a:pt x="0" y="14630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8D9BCC50-C0C4-06A8-1C37-FADE24536AAE}"/>
              </a:ext>
            </a:extLst>
          </p:cNvPr>
          <p:cNvGrpSpPr/>
          <p:nvPr/>
        </p:nvGrpSpPr>
        <p:grpSpPr>
          <a:xfrm>
            <a:off x="3076465" y="1744998"/>
            <a:ext cx="3983233" cy="4087374"/>
            <a:chOff x="0" y="0"/>
            <a:chExt cx="1750780" cy="2902362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6BF4255-D6F3-D85D-D3FC-CBE17F895ABA}"/>
                </a:ext>
              </a:extLst>
            </p:cNvPr>
            <p:cNvSpPr/>
            <p:nvPr/>
          </p:nvSpPr>
          <p:spPr>
            <a:xfrm>
              <a:off x="0" y="0"/>
              <a:ext cx="1750780" cy="2902362"/>
            </a:xfrm>
            <a:custGeom>
              <a:avLst/>
              <a:gdLst/>
              <a:ahLst/>
              <a:cxnLst/>
              <a:rect l="l" t="t" r="r" b="b"/>
              <a:pathLst>
                <a:path w="1750780" h="2902362">
                  <a:moveTo>
                    <a:pt x="113039" y="0"/>
                  </a:moveTo>
                  <a:lnTo>
                    <a:pt x="1637741" y="0"/>
                  </a:lnTo>
                  <a:cubicBezTo>
                    <a:pt x="1700171" y="0"/>
                    <a:pt x="1750780" y="50609"/>
                    <a:pt x="1750780" y="113039"/>
                  </a:cubicBezTo>
                  <a:lnTo>
                    <a:pt x="1750780" y="2789324"/>
                  </a:lnTo>
                  <a:cubicBezTo>
                    <a:pt x="1750780" y="2851753"/>
                    <a:pt x="1700171" y="2902362"/>
                    <a:pt x="1637741" y="2902362"/>
                  </a:cubicBezTo>
                  <a:lnTo>
                    <a:pt x="113039" y="2902362"/>
                  </a:lnTo>
                  <a:cubicBezTo>
                    <a:pt x="50609" y="2902362"/>
                    <a:pt x="0" y="2851753"/>
                    <a:pt x="0" y="2789324"/>
                  </a:cubicBezTo>
                  <a:lnTo>
                    <a:pt x="0" y="113039"/>
                  </a:lnTo>
                  <a:cubicBezTo>
                    <a:pt x="0" y="50609"/>
                    <a:pt x="50609" y="0"/>
                    <a:pt x="113039" y="0"/>
                  </a:cubicBezTo>
                  <a:close/>
                </a:path>
              </a:pathLst>
            </a:custGeom>
            <a:solidFill>
              <a:srgbClr val="FFE8B6"/>
            </a:solidFill>
            <a:ln w="38100" cap="rnd">
              <a:solidFill>
                <a:srgbClr val="FE4E54"/>
              </a:solidFill>
              <a:prstDash val="solid"/>
              <a:round/>
            </a:ln>
          </p:spPr>
          <p:txBody>
            <a:bodyPr/>
            <a:lstStyle/>
            <a:p>
              <a:endParaRPr lang="en-NO" dirty="0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47C6BD74-9C80-7DF8-BF16-B14007442099}"/>
                </a:ext>
              </a:extLst>
            </p:cNvPr>
            <p:cNvSpPr txBox="1"/>
            <p:nvPr/>
          </p:nvSpPr>
          <p:spPr>
            <a:xfrm>
              <a:off x="0" y="-28575"/>
              <a:ext cx="1750780" cy="2930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239308" y="1984082"/>
            <a:ext cx="3733801" cy="4113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et program med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prosedyre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printHei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prosedyren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skal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ut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teksten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“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”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til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skjermen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 Definer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variabel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a med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verdi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5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og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lag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while-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løkke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løkken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skal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kalle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prosedyren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printHei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 Bruk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variabelen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slik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at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løkken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er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ferdig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etter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du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har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kalt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print_hei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5 ganger.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br>
              <a:rPr lang="en-GB" sz="24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prosedyren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printHei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Deretter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løs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oppgaven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både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ved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hjelp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av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while-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løkke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og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for-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løkke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</a:t>
            </a:r>
            <a:br>
              <a:rPr lang="en-GB" sz="2400" dirty="0"/>
            </a:br>
            <a:br>
              <a:rPr lang="en-GB" sz="2400" dirty="0"/>
            </a:br>
            <a:endParaRPr lang="en-US" sz="2128" dirty="0">
              <a:solidFill>
                <a:srgbClr val="000000"/>
              </a:solidFill>
              <a:latin typeface="Glacial Indifference"/>
            </a:endParaRPr>
          </a:p>
        </p:txBody>
      </p:sp>
    </p:spTree>
    <p:extLst>
      <p:ext uri="{BB962C8B-B14F-4D97-AF65-F5344CB8AC3E}">
        <p14:creationId xmlns:p14="http://schemas.microsoft.com/office/powerpoint/2010/main" val="3662855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2562" y="-307574"/>
            <a:ext cx="11683550" cy="11683550"/>
          </a:xfrm>
          <a:custGeom>
            <a:avLst/>
            <a:gdLst/>
            <a:ahLst/>
            <a:cxnLst/>
            <a:rect l="l" t="t" r="r" b="b"/>
            <a:pathLst>
              <a:path w="11683550" h="11683550">
                <a:moveTo>
                  <a:pt x="0" y="0"/>
                </a:moveTo>
                <a:lnTo>
                  <a:pt x="11683550" y="0"/>
                </a:lnTo>
                <a:lnTo>
                  <a:pt x="11683550" y="11683550"/>
                </a:lnTo>
                <a:lnTo>
                  <a:pt x="0" y="11683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3" name="Group 3"/>
          <p:cNvGrpSpPr/>
          <p:nvPr/>
        </p:nvGrpSpPr>
        <p:grpSpPr>
          <a:xfrm rot="-5400000">
            <a:off x="-2930718" y="2743605"/>
            <a:ext cx="9298579" cy="1827989"/>
            <a:chOff x="0" y="0"/>
            <a:chExt cx="3070578" cy="6036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70578" cy="603639"/>
            </a:xfrm>
            <a:custGeom>
              <a:avLst/>
              <a:gdLst/>
              <a:ahLst/>
              <a:cxnLst/>
              <a:rect l="l" t="t" r="r" b="b"/>
              <a:pathLst>
                <a:path w="3070578" h="603639">
                  <a:moveTo>
                    <a:pt x="29973" y="0"/>
                  </a:moveTo>
                  <a:lnTo>
                    <a:pt x="3040604" y="0"/>
                  </a:lnTo>
                  <a:cubicBezTo>
                    <a:pt x="3048554" y="0"/>
                    <a:pt x="3056178" y="3158"/>
                    <a:pt x="3061799" y="8779"/>
                  </a:cubicBezTo>
                  <a:cubicBezTo>
                    <a:pt x="3067420" y="14400"/>
                    <a:pt x="3070578" y="22024"/>
                    <a:pt x="3070578" y="29973"/>
                  </a:cubicBezTo>
                  <a:lnTo>
                    <a:pt x="3070578" y="573666"/>
                  </a:lnTo>
                  <a:cubicBezTo>
                    <a:pt x="3070578" y="581615"/>
                    <a:pt x="3067420" y="589239"/>
                    <a:pt x="3061799" y="594860"/>
                  </a:cubicBezTo>
                  <a:cubicBezTo>
                    <a:pt x="3056178" y="600481"/>
                    <a:pt x="3048554" y="603639"/>
                    <a:pt x="3040604" y="603639"/>
                  </a:cubicBezTo>
                  <a:lnTo>
                    <a:pt x="29973" y="603639"/>
                  </a:lnTo>
                  <a:cubicBezTo>
                    <a:pt x="22024" y="603639"/>
                    <a:pt x="14400" y="600481"/>
                    <a:pt x="8779" y="594860"/>
                  </a:cubicBezTo>
                  <a:cubicBezTo>
                    <a:pt x="3158" y="589239"/>
                    <a:pt x="0" y="581615"/>
                    <a:pt x="0" y="573666"/>
                  </a:cubicBezTo>
                  <a:lnTo>
                    <a:pt x="0" y="29973"/>
                  </a:lnTo>
                  <a:cubicBezTo>
                    <a:pt x="0" y="22024"/>
                    <a:pt x="3158" y="14400"/>
                    <a:pt x="8779" y="8779"/>
                  </a:cubicBezTo>
                  <a:cubicBezTo>
                    <a:pt x="14400" y="3158"/>
                    <a:pt x="22024" y="0"/>
                    <a:pt x="29973" y="0"/>
                  </a:cubicBezTo>
                  <a:close/>
                </a:path>
              </a:pathLst>
            </a:custGeom>
            <a:solidFill>
              <a:srgbClr val="5C913B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070578" cy="6322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7433263">
            <a:off x="8267362" y="-731520"/>
            <a:ext cx="2037616" cy="2926080"/>
          </a:xfrm>
          <a:custGeom>
            <a:avLst/>
            <a:gdLst/>
            <a:ahLst/>
            <a:cxnLst/>
            <a:rect l="l" t="t" r="r" b="b"/>
            <a:pathLst>
              <a:path w="2037616" h="2926080">
                <a:moveTo>
                  <a:pt x="0" y="0"/>
                </a:moveTo>
                <a:lnTo>
                  <a:pt x="2037616" y="0"/>
                </a:lnTo>
                <a:lnTo>
                  <a:pt x="2037616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TextBox 7"/>
          <p:cNvSpPr txBox="1"/>
          <p:nvPr/>
        </p:nvSpPr>
        <p:spPr>
          <a:xfrm rot="-5400000">
            <a:off x="-1938620" y="2875319"/>
            <a:ext cx="7402886" cy="1652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54"/>
              </a:lnSpc>
            </a:pPr>
            <a:r>
              <a:rPr lang="en-US" sz="12000" spc="-703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Løsning</a:t>
            </a:r>
            <a:endParaRPr lang="en-US" sz="12000" spc="-703" dirty="0">
              <a:solidFill>
                <a:srgbClr val="FFFFFF"/>
              </a:solidFill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</p:txBody>
      </p:sp>
      <p:sp>
        <p:nvSpPr>
          <p:cNvPr id="8" name="Freeform 8"/>
          <p:cNvSpPr/>
          <p:nvPr/>
        </p:nvSpPr>
        <p:spPr>
          <a:xfrm rot="1755945">
            <a:off x="4570405" y="5632976"/>
            <a:ext cx="2037616" cy="2926080"/>
          </a:xfrm>
          <a:custGeom>
            <a:avLst/>
            <a:gdLst/>
            <a:ahLst/>
            <a:cxnLst/>
            <a:rect l="l" t="t" r="r" b="b"/>
            <a:pathLst>
              <a:path w="2037616" h="2926080">
                <a:moveTo>
                  <a:pt x="0" y="0"/>
                </a:moveTo>
                <a:lnTo>
                  <a:pt x="2037616" y="0"/>
                </a:lnTo>
                <a:lnTo>
                  <a:pt x="2037616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9"/>
          <p:cNvSpPr/>
          <p:nvPr/>
        </p:nvSpPr>
        <p:spPr>
          <a:xfrm rot="-2566987">
            <a:off x="2420896" y="151364"/>
            <a:ext cx="1018808" cy="1463040"/>
          </a:xfrm>
          <a:custGeom>
            <a:avLst/>
            <a:gdLst/>
            <a:ahLst/>
            <a:cxnLst/>
            <a:rect l="l" t="t" r="r" b="b"/>
            <a:pathLst>
              <a:path w="1018808" h="1463040">
                <a:moveTo>
                  <a:pt x="0" y="0"/>
                </a:moveTo>
                <a:lnTo>
                  <a:pt x="1018808" y="0"/>
                </a:lnTo>
                <a:lnTo>
                  <a:pt x="1018808" y="1463040"/>
                </a:lnTo>
                <a:lnTo>
                  <a:pt x="0" y="14630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8D9BCC50-C0C4-06A8-1C37-FADE24536AAE}"/>
              </a:ext>
            </a:extLst>
          </p:cNvPr>
          <p:cNvGrpSpPr/>
          <p:nvPr/>
        </p:nvGrpSpPr>
        <p:grpSpPr>
          <a:xfrm>
            <a:off x="3076465" y="1744998"/>
            <a:ext cx="3983233" cy="4087374"/>
            <a:chOff x="0" y="0"/>
            <a:chExt cx="1750780" cy="2902362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6BF4255-D6F3-D85D-D3FC-CBE17F895ABA}"/>
                </a:ext>
              </a:extLst>
            </p:cNvPr>
            <p:cNvSpPr/>
            <p:nvPr/>
          </p:nvSpPr>
          <p:spPr>
            <a:xfrm>
              <a:off x="0" y="0"/>
              <a:ext cx="1750780" cy="2902362"/>
            </a:xfrm>
            <a:custGeom>
              <a:avLst/>
              <a:gdLst/>
              <a:ahLst/>
              <a:cxnLst/>
              <a:rect l="l" t="t" r="r" b="b"/>
              <a:pathLst>
                <a:path w="1750780" h="2902362">
                  <a:moveTo>
                    <a:pt x="113039" y="0"/>
                  </a:moveTo>
                  <a:lnTo>
                    <a:pt x="1637741" y="0"/>
                  </a:lnTo>
                  <a:cubicBezTo>
                    <a:pt x="1700171" y="0"/>
                    <a:pt x="1750780" y="50609"/>
                    <a:pt x="1750780" y="113039"/>
                  </a:cubicBezTo>
                  <a:lnTo>
                    <a:pt x="1750780" y="2789324"/>
                  </a:lnTo>
                  <a:cubicBezTo>
                    <a:pt x="1750780" y="2851753"/>
                    <a:pt x="1700171" y="2902362"/>
                    <a:pt x="1637741" y="2902362"/>
                  </a:cubicBezTo>
                  <a:lnTo>
                    <a:pt x="113039" y="2902362"/>
                  </a:lnTo>
                  <a:cubicBezTo>
                    <a:pt x="50609" y="2902362"/>
                    <a:pt x="0" y="2851753"/>
                    <a:pt x="0" y="2789324"/>
                  </a:cubicBezTo>
                  <a:lnTo>
                    <a:pt x="0" y="113039"/>
                  </a:lnTo>
                  <a:cubicBezTo>
                    <a:pt x="0" y="50609"/>
                    <a:pt x="50609" y="0"/>
                    <a:pt x="113039" y="0"/>
                  </a:cubicBezTo>
                  <a:close/>
                </a:path>
              </a:pathLst>
            </a:custGeom>
            <a:solidFill>
              <a:srgbClr val="FFE8B6"/>
            </a:solidFill>
            <a:ln w="38100" cap="rnd">
              <a:solidFill>
                <a:srgbClr val="FE4E54"/>
              </a:solidFill>
              <a:prstDash val="solid"/>
              <a:round/>
            </a:ln>
          </p:spPr>
          <p:txBody>
            <a:bodyPr/>
            <a:lstStyle/>
            <a:p>
              <a:endParaRPr lang="en-NO" dirty="0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47C6BD74-9C80-7DF8-BF16-B14007442099}"/>
                </a:ext>
              </a:extLst>
            </p:cNvPr>
            <p:cNvSpPr txBox="1"/>
            <p:nvPr/>
          </p:nvSpPr>
          <p:spPr>
            <a:xfrm>
              <a:off x="0" y="-28575"/>
              <a:ext cx="1750780" cy="2930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284136" y="1945597"/>
            <a:ext cx="3542492" cy="54057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def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printHei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() :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 print("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Hei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")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br>
              <a:rPr lang="en-GB" sz="24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 = 0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a = 5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br>
              <a:rPr lang="en-GB" sz="24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while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 &lt; a :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 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printHei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()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 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 += 1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br>
              <a:rPr lang="en-GB" sz="24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for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 in range(a) : 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 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printHei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anose="020F0502020204030204" pitchFamily="34" charset="0"/>
              </a:rPr>
              <a:t>()</a:t>
            </a:r>
            <a:endParaRPr lang="en-GB" sz="2400" b="0" i="0" u="none" strike="noStrike" dirty="0">
              <a:solidFill>
                <a:srgbClr val="000000"/>
              </a:solidFill>
              <a:effectLst/>
            </a:endParaRPr>
          </a:p>
          <a:p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endParaRPr lang="en-US" sz="2128" dirty="0">
              <a:solidFill>
                <a:srgbClr val="000000"/>
              </a:solidFill>
              <a:latin typeface="Glacial Indifference"/>
            </a:endParaRPr>
          </a:p>
        </p:txBody>
      </p:sp>
    </p:spTree>
    <p:extLst>
      <p:ext uri="{BB962C8B-B14F-4D97-AF65-F5344CB8AC3E}">
        <p14:creationId xmlns:p14="http://schemas.microsoft.com/office/powerpoint/2010/main" val="315967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2562" y="-307574"/>
            <a:ext cx="11683550" cy="11683550"/>
          </a:xfrm>
          <a:custGeom>
            <a:avLst/>
            <a:gdLst/>
            <a:ahLst/>
            <a:cxnLst/>
            <a:rect l="l" t="t" r="r" b="b"/>
            <a:pathLst>
              <a:path w="11683550" h="11683550">
                <a:moveTo>
                  <a:pt x="0" y="0"/>
                </a:moveTo>
                <a:lnTo>
                  <a:pt x="11683550" y="0"/>
                </a:lnTo>
                <a:lnTo>
                  <a:pt x="11683550" y="11683550"/>
                </a:lnTo>
                <a:lnTo>
                  <a:pt x="0" y="11683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6" name="Group 6"/>
          <p:cNvGrpSpPr/>
          <p:nvPr/>
        </p:nvGrpSpPr>
        <p:grpSpPr>
          <a:xfrm>
            <a:off x="623281" y="872267"/>
            <a:ext cx="8290560" cy="1273636"/>
            <a:chOff x="0" y="0"/>
            <a:chExt cx="3070578" cy="4717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70578" cy="471717"/>
            </a:xfrm>
            <a:custGeom>
              <a:avLst/>
              <a:gdLst/>
              <a:ahLst/>
              <a:cxnLst/>
              <a:rect l="l" t="t" r="r" b="b"/>
              <a:pathLst>
                <a:path w="3070578" h="471717">
                  <a:moveTo>
                    <a:pt x="33618" y="0"/>
                  </a:moveTo>
                  <a:lnTo>
                    <a:pt x="3036960" y="0"/>
                  </a:lnTo>
                  <a:cubicBezTo>
                    <a:pt x="3045876" y="0"/>
                    <a:pt x="3054427" y="3542"/>
                    <a:pt x="3060731" y="9846"/>
                  </a:cubicBezTo>
                  <a:cubicBezTo>
                    <a:pt x="3067036" y="16151"/>
                    <a:pt x="3070578" y="24702"/>
                    <a:pt x="3070578" y="33618"/>
                  </a:cubicBezTo>
                  <a:lnTo>
                    <a:pt x="3070578" y="438099"/>
                  </a:lnTo>
                  <a:cubicBezTo>
                    <a:pt x="3070578" y="447015"/>
                    <a:pt x="3067036" y="455566"/>
                    <a:pt x="3060731" y="461870"/>
                  </a:cubicBezTo>
                  <a:cubicBezTo>
                    <a:pt x="3054427" y="468175"/>
                    <a:pt x="3045876" y="471717"/>
                    <a:pt x="3036960" y="471717"/>
                  </a:cubicBezTo>
                  <a:lnTo>
                    <a:pt x="33618" y="471717"/>
                  </a:lnTo>
                  <a:cubicBezTo>
                    <a:pt x="24702" y="471717"/>
                    <a:pt x="16151" y="468175"/>
                    <a:pt x="9846" y="461870"/>
                  </a:cubicBezTo>
                  <a:cubicBezTo>
                    <a:pt x="3542" y="455566"/>
                    <a:pt x="0" y="447015"/>
                    <a:pt x="0" y="438099"/>
                  </a:cubicBezTo>
                  <a:lnTo>
                    <a:pt x="0" y="33618"/>
                  </a:lnTo>
                  <a:cubicBezTo>
                    <a:pt x="0" y="24702"/>
                    <a:pt x="3542" y="16151"/>
                    <a:pt x="9846" y="9846"/>
                  </a:cubicBezTo>
                  <a:cubicBezTo>
                    <a:pt x="16151" y="3542"/>
                    <a:pt x="24702" y="0"/>
                    <a:pt x="33618" y="0"/>
                  </a:cubicBezTo>
                  <a:close/>
                </a:path>
              </a:pathLst>
            </a:custGeom>
            <a:solidFill>
              <a:srgbClr val="FDBE33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3070578" cy="500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920461" y="1036948"/>
            <a:ext cx="7696199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312"/>
              </a:lnSpc>
            </a:pPr>
            <a:r>
              <a:rPr lang="en-US" sz="8800" spc="-517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Flere</a:t>
            </a:r>
            <a:r>
              <a:rPr lang="en-US" sz="8800" spc="-517" dirty="0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</a:t>
            </a:r>
            <a:r>
              <a:rPr lang="en-US" sz="8800" spc="-517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oppgaver</a:t>
            </a:r>
            <a:endParaRPr lang="en-US" sz="8800" spc="-517" dirty="0">
              <a:solidFill>
                <a:srgbClr val="FFFFFF"/>
              </a:solidFill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</p:txBody>
      </p:sp>
      <p:sp>
        <p:nvSpPr>
          <p:cNvPr id="10" name="Freeform 10"/>
          <p:cNvSpPr/>
          <p:nvPr/>
        </p:nvSpPr>
        <p:spPr>
          <a:xfrm rot="-894663">
            <a:off x="-365240" y="4085075"/>
            <a:ext cx="1637490" cy="1414382"/>
          </a:xfrm>
          <a:custGeom>
            <a:avLst/>
            <a:gdLst/>
            <a:ahLst/>
            <a:cxnLst/>
            <a:rect l="l" t="t" r="r" b="b"/>
            <a:pathLst>
              <a:path w="1637490" h="1414382">
                <a:moveTo>
                  <a:pt x="0" y="0"/>
                </a:moveTo>
                <a:lnTo>
                  <a:pt x="1637490" y="0"/>
                </a:lnTo>
                <a:lnTo>
                  <a:pt x="1637490" y="1414382"/>
                </a:lnTo>
                <a:lnTo>
                  <a:pt x="0" y="1414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2" name="Freeform 22"/>
          <p:cNvSpPr/>
          <p:nvPr/>
        </p:nvSpPr>
        <p:spPr>
          <a:xfrm rot="-894663">
            <a:off x="2666616" y="-571397"/>
            <a:ext cx="1637490" cy="1414382"/>
          </a:xfrm>
          <a:custGeom>
            <a:avLst/>
            <a:gdLst/>
            <a:ahLst/>
            <a:cxnLst/>
            <a:rect l="l" t="t" r="r" b="b"/>
            <a:pathLst>
              <a:path w="1637490" h="1414382">
                <a:moveTo>
                  <a:pt x="0" y="0"/>
                </a:moveTo>
                <a:lnTo>
                  <a:pt x="1637491" y="0"/>
                </a:lnTo>
                <a:lnTo>
                  <a:pt x="1637491" y="1414382"/>
                </a:lnTo>
                <a:lnTo>
                  <a:pt x="0" y="1414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3" name="Group 8">
            <a:extLst>
              <a:ext uri="{FF2B5EF4-FFF2-40B4-BE49-F238E27FC236}">
                <a16:creationId xmlns:a16="http://schemas.microsoft.com/office/drawing/2014/main" id="{CFAC1AE9-0E98-C7CE-BF87-62808B85F83A}"/>
              </a:ext>
            </a:extLst>
          </p:cNvPr>
          <p:cNvGrpSpPr/>
          <p:nvPr/>
        </p:nvGrpSpPr>
        <p:grpSpPr>
          <a:xfrm>
            <a:off x="920461" y="2349565"/>
            <a:ext cx="3620341" cy="4500956"/>
            <a:chOff x="0" y="0"/>
            <a:chExt cx="1846906" cy="2902362"/>
          </a:xfrm>
        </p:grpSpPr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6A8A24D1-9B2D-4827-7A36-D98FAC1BB0F2}"/>
                </a:ext>
              </a:extLst>
            </p:cNvPr>
            <p:cNvSpPr/>
            <p:nvPr/>
          </p:nvSpPr>
          <p:spPr>
            <a:xfrm>
              <a:off x="0" y="0"/>
              <a:ext cx="1846906" cy="2902362"/>
            </a:xfrm>
            <a:custGeom>
              <a:avLst/>
              <a:gdLst/>
              <a:ahLst/>
              <a:cxnLst/>
              <a:rect l="l" t="t" r="r" b="b"/>
              <a:pathLst>
                <a:path w="1846906" h="2902362">
                  <a:moveTo>
                    <a:pt x="107155" y="0"/>
                  </a:moveTo>
                  <a:lnTo>
                    <a:pt x="1739751" y="0"/>
                  </a:lnTo>
                  <a:cubicBezTo>
                    <a:pt x="1768170" y="0"/>
                    <a:pt x="1795425" y="11290"/>
                    <a:pt x="1815521" y="31385"/>
                  </a:cubicBezTo>
                  <a:cubicBezTo>
                    <a:pt x="1835616" y="51481"/>
                    <a:pt x="1846906" y="78736"/>
                    <a:pt x="1846906" y="107155"/>
                  </a:cubicBezTo>
                  <a:lnTo>
                    <a:pt x="1846906" y="2795207"/>
                  </a:lnTo>
                  <a:cubicBezTo>
                    <a:pt x="1846906" y="2854387"/>
                    <a:pt x="1798931" y="2902362"/>
                    <a:pt x="1739751" y="2902362"/>
                  </a:cubicBezTo>
                  <a:lnTo>
                    <a:pt x="107155" y="2902362"/>
                  </a:lnTo>
                  <a:cubicBezTo>
                    <a:pt x="78736" y="2902362"/>
                    <a:pt x="51481" y="2891073"/>
                    <a:pt x="31385" y="2870977"/>
                  </a:cubicBezTo>
                  <a:cubicBezTo>
                    <a:pt x="11290" y="2850882"/>
                    <a:pt x="0" y="2823626"/>
                    <a:pt x="0" y="2795207"/>
                  </a:cubicBezTo>
                  <a:lnTo>
                    <a:pt x="0" y="107155"/>
                  </a:lnTo>
                  <a:cubicBezTo>
                    <a:pt x="0" y="78736"/>
                    <a:pt x="11290" y="51481"/>
                    <a:pt x="31385" y="31385"/>
                  </a:cubicBezTo>
                  <a:cubicBezTo>
                    <a:pt x="51481" y="11290"/>
                    <a:pt x="78736" y="0"/>
                    <a:pt x="107155" y="0"/>
                  </a:cubicBezTo>
                  <a:close/>
                </a:path>
              </a:pathLst>
            </a:custGeom>
            <a:solidFill>
              <a:srgbClr val="FFE8B6"/>
            </a:solidFill>
            <a:ln w="38100" cap="rnd">
              <a:solidFill>
                <a:srgbClr val="FE4E54"/>
              </a:solidFill>
              <a:prstDash val="solid"/>
              <a:round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5" name="TextBox 10">
              <a:extLst>
                <a:ext uri="{FF2B5EF4-FFF2-40B4-BE49-F238E27FC236}">
                  <a16:creationId xmlns:a16="http://schemas.microsoft.com/office/drawing/2014/main" id="{D1E7A6B7-F425-47AB-E62A-8E14120A7348}"/>
                </a:ext>
              </a:extLst>
            </p:cNvPr>
            <p:cNvSpPr txBox="1"/>
            <p:nvPr/>
          </p:nvSpPr>
          <p:spPr>
            <a:xfrm>
              <a:off x="0" y="-28575"/>
              <a:ext cx="1846906" cy="2930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1">
            <a:extLst>
              <a:ext uri="{FF2B5EF4-FFF2-40B4-BE49-F238E27FC236}">
                <a16:creationId xmlns:a16="http://schemas.microsoft.com/office/drawing/2014/main" id="{8E4480D7-A102-313C-7B1D-8D4CB4282347}"/>
              </a:ext>
            </a:extLst>
          </p:cNvPr>
          <p:cNvGrpSpPr/>
          <p:nvPr/>
        </p:nvGrpSpPr>
        <p:grpSpPr>
          <a:xfrm>
            <a:off x="5029200" y="2349565"/>
            <a:ext cx="3733800" cy="4584634"/>
            <a:chOff x="0" y="0"/>
            <a:chExt cx="1750780" cy="2902362"/>
          </a:xfrm>
        </p:grpSpPr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7D77E095-BDF5-5590-0043-21BF46BC915A}"/>
                </a:ext>
              </a:extLst>
            </p:cNvPr>
            <p:cNvSpPr/>
            <p:nvPr/>
          </p:nvSpPr>
          <p:spPr>
            <a:xfrm>
              <a:off x="0" y="0"/>
              <a:ext cx="1750780" cy="2902362"/>
            </a:xfrm>
            <a:custGeom>
              <a:avLst/>
              <a:gdLst/>
              <a:ahLst/>
              <a:cxnLst/>
              <a:rect l="l" t="t" r="r" b="b"/>
              <a:pathLst>
                <a:path w="1750780" h="2902362">
                  <a:moveTo>
                    <a:pt x="113039" y="0"/>
                  </a:moveTo>
                  <a:lnTo>
                    <a:pt x="1637741" y="0"/>
                  </a:lnTo>
                  <a:cubicBezTo>
                    <a:pt x="1700171" y="0"/>
                    <a:pt x="1750780" y="50609"/>
                    <a:pt x="1750780" y="113039"/>
                  </a:cubicBezTo>
                  <a:lnTo>
                    <a:pt x="1750780" y="2789324"/>
                  </a:lnTo>
                  <a:cubicBezTo>
                    <a:pt x="1750780" y="2851753"/>
                    <a:pt x="1700171" y="2902362"/>
                    <a:pt x="1637741" y="2902362"/>
                  </a:cubicBezTo>
                  <a:lnTo>
                    <a:pt x="113039" y="2902362"/>
                  </a:lnTo>
                  <a:cubicBezTo>
                    <a:pt x="50609" y="2902362"/>
                    <a:pt x="0" y="2851753"/>
                    <a:pt x="0" y="2789324"/>
                  </a:cubicBezTo>
                  <a:lnTo>
                    <a:pt x="0" y="113039"/>
                  </a:lnTo>
                  <a:cubicBezTo>
                    <a:pt x="0" y="50609"/>
                    <a:pt x="50609" y="0"/>
                    <a:pt x="113039" y="0"/>
                  </a:cubicBezTo>
                  <a:close/>
                </a:path>
              </a:pathLst>
            </a:custGeom>
            <a:solidFill>
              <a:srgbClr val="FFE8B6"/>
            </a:solidFill>
            <a:ln w="38100" cap="rnd">
              <a:solidFill>
                <a:srgbClr val="FE4E54"/>
              </a:solidFill>
              <a:prstDash val="solid"/>
              <a:round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19" name="TextBox 13">
              <a:extLst>
                <a:ext uri="{FF2B5EF4-FFF2-40B4-BE49-F238E27FC236}">
                  <a16:creationId xmlns:a16="http://schemas.microsoft.com/office/drawing/2014/main" id="{E4D2A64B-1A7A-AED5-FA5D-DD92F024BA43}"/>
                </a:ext>
              </a:extLst>
            </p:cNvPr>
            <p:cNvSpPr txBox="1"/>
            <p:nvPr/>
          </p:nvSpPr>
          <p:spPr>
            <a:xfrm>
              <a:off x="0" y="-28575"/>
              <a:ext cx="1750780" cy="2930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88A140C-9B02-F2ED-9361-14591103ECF6}"/>
              </a:ext>
            </a:extLst>
          </p:cNvPr>
          <p:cNvSpPr txBox="1"/>
          <p:nvPr/>
        </p:nvSpPr>
        <p:spPr>
          <a:xfrm>
            <a:off x="990601" y="2514600"/>
            <a:ext cx="3550201" cy="4200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et program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som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inneholder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while-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løkke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Inne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løkken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skal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bruker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om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å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taste et tall. Dersom tallet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ikke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er 10,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skal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løkken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fortsette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å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be om tall.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Når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bruker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taster inn tallet 10,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skal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brukeren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få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beskjeden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“Du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har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tastet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inn tallet 10.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Programmet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avsluttes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…”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før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programmet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så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avslutter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</a:t>
            </a:r>
            <a:endParaRPr lang="en-GB" sz="1800" b="0" i="0" u="none" strike="noStrike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194DD82-151F-1AE3-76C4-70165CCDBA04}"/>
              </a:ext>
            </a:extLst>
          </p:cNvPr>
          <p:cNvSpPr txBox="1"/>
          <p:nvPr/>
        </p:nvSpPr>
        <p:spPr>
          <a:xfrm>
            <a:off x="5105400" y="2583892"/>
            <a:ext cx="35814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Hva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skrives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ut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på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skjermen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av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programmer under? Her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kan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det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være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nyttig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å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ned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verdiene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av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a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og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b for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hver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iterasjon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av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løkken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a = 10 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b = 1  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while a &gt; 0: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   b = b * 2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   a = a - b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print("a =", a)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print("b =", b)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br>
              <a:rPr lang="en-GB" dirty="0"/>
            </a:br>
            <a:br>
              <a:rPr lang="en-GB" dirty="0"/>
            </a:br>
            <a:endParaRPr lang="en-GB" sz="1800" b="0" i="0" u="none" strike="noStrike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Freeform 11"/>
          <p:cNvSpPr/>
          <p:nvPr/>
        </p:nvSpPr>
        <p:spPr>
          <a:xfrm rot="-894663">
            <a:off x="7961706" y="1952097"/>
            <a:ext cx="1637490" cy="1414382"/>
          </a:xfrm>
          <a:custGeom>
            <a:avLst/>
            <a:gdLst/>
            <a:ahLst/>
            <a:cxnLst/>
            <a:rect l="l" t="t" r="r" b="b"/>
            <a:pathLst>
              <a:path w="1637490" h="1414382">
                <a:moveTo>
                  <a:pt x="0" y="0"/>
                </a:moveTo>
                <a:lnTo>
                  <a:pt x="1637490" y="0"/>
                </a:lnTo>
                <a:lnTo>
                  <a:pt x="1637490" y="1414382"/>
                </a:lnTo>
                <a:lnTo>
                  <a:pt x="0" y="1414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8" name="Freeform 18"/>
          <p:cNvSpPr/>
          <p:nvPr/>
        </p:nvSpPr>
        <p:spPr>
          <a:xfrm rot="-894663">
            <a:off x="3420906" y="6227009"/>
            <a:ext cx="1637490" cy="1414382"/>
          </a:xfrm>
          <a:custGeom>
            <a:avLst/>
            <a:gdLst/>
            <a:ahLst/>
            <a:cxnLst/>
            <a:rect l="l" t="t" r="r" b="b"/>
            <a:pathLst>
              <a:path w="1637490" h="1414382">
                <a:moveTo>
                  <a:pt x="0" y="0"/>
                </a:moveTo>
                <a:lnTo>
                  <a:pt x="1637491" y="0"/>
                </a:lnTo>
                <a:lnTo>
                  <a:pt x="1637491" y="1414382"/>
                </a:lnTo>
                <a:lnTo>
                  <a:pt x="0" y="1414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8039568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19971" y="-872891"/>
            <a:ext cx="11476848" cy="11476848"/>
          </a:xfrm>
          <a:custGeom>
            <a:avLst/>
            <a:gdLst/>
            <a:ahLst/>
            <a:cxnLst/>
            <a:rect l="l" t="t" r="r" b="b"/>
            <a:pathLst>
              <a:path w="11476848" h="11476848">
                <a:moveTo>
                  <a:pt x="0" y="0"/>
                </a:moveTo>
                <a:lnTo>
                  <a:pt x="11476847" y="0"/>
                </a:lnTo>
                <a:lnTo>
                  <a:pt x="11476847" y="11476848"/>
                </a:lnTo>
                <a:lnTo>
                  <a:pt x="0" y="114768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943971" y="2108878"/>
            <a:ext cx="8078109" cy="2756655"/>
          </a:xfrm>
          <a:custGeom>
            <a:avLst/>
            <a:gdLst/>
            <a:ahLst/>
            <a:cxnLst/>
            <a:rect l="l" t="t" r="r" b="b"/>
            <a:pathLst>
              <a:path w="8078109" h="2756655">
                <a:moveTo>
                  <a:pt x="0" y="0"/>
                </a:moveTo>
                <a:lnTo>
                  <a:pt x="8078109" y="0"/>
                </a:lnTo>
                <a:lnTo>
                  <a:pt x="8078109" y="2756655"/>
                </a:lnTo>
                <a:lnTo>
                  <a:pt x="0" y="27566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TextBox 4"/>
          <p:cNvSpPr txBox="1"/>
          <p:nvPr/>
        </p:nvSpPr>
        <p:spPr>
          <a:xfrm>
            <a:off x="585272" y="2514600"/>
            <a:ext cx="8583056" cy="1640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964"/>
              </a:lnSpc>
            </a:pPr>
            <a:r>
              <a:rPr lang="en-US" sz="9600" spc="-775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Yeeey</a:t>
            </a:r>
            <a:r>
              <a:rPr lang="en-US" sz="9600" spc="-775" dirty="0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done&lt;3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3025</TotalTime>
  <Words>913</Words>
  <Application>Microsoft Macintosh PowerPoint</Application>
  <PresentationFormat>Custom</PresentationFormat>
  <Paragraphs>124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Caveat Brush Bold Italics</vt:lpstr>
      <vt:lpstr>AkayaTelivigala</vt:lpstr>
      <vt:lpstr>Roboto Mono</vt:lpstr>
      <vt:lpstr>More Sugar</vt:lpstr>
      <vt:lpstr>Times New Roman</vt:lpstr>
      <vt:lpstr>Arial</vt:lpstr>
      <vt:lpstr>Glacial Indifference</vt:lpstr>
      <vt:lpstr>ADLaM Display</vt:lpstr>
      <vt:lpstr>Consolas</vt:lpstr>
      <vt:lpstr>Roboto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In1000 uke 4</dc:title>
  <cp:lastModifiedBy>Lyra Valentina Iris Hope</cp:lastModifiedBy>
  <cp:revision>14</cp:revision>
  <dcterms:created xsi:type="dcterms:W3CDTF">2006-08-16T00:00:00Z</dcterms:created>
  <dcterms:modified xsi:type="dcterms:W3CDTF">2024-03-20T11:46:10Z</dcterms:modified>
  <dc:identifier>DAF8KcY4zy4</dc:identifier>
</cp:coreProperties>
</file>