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64" r:id="rId3"/>
    <p:sldId id="257" r:id="rId4"/>
    <p:sldId id="262" r:id="rId5"/>
    <p:sldId id="267" r:id="rId6"/>
    <p:sldId id="258" r:id="rId7"/>
    <p:sldId id="261" r:id="rId8"/>
    <p:sldId id="260" r:id="rId9"/>
    <p:sldId id="268" r:id="rId10"/>
    <p:sldId id="263" r:id="rId11"/>
    <p:sldId id="269" r:id="rId12"/>
    <p:sldId id="270" r:id="rId13"/>
    <p:sldId id="265" r:id="rId14"/>
  </p:sldIdLst>
  <p:sldSz cx="9753600" cy="7315200"/>
  <p:notesSz cx="6858000" cy="9144000"/>
  <p:embeddedFontLst>
    <p:embeddedFont>
      <p:font typeface="ADLaM Display" panose="02010000000000000000" pitchFamily="2" charset="77"/>
      <p:regular r:id="rId15"/>
    </p:embeddedFont>
    <p:embeddedFont>
      <p:font typeface="Baloo Bhaijaan" panose="03080902040302020200" pitchFamily="66" charset="-78"/>
      <p:regular r:id="rId16"/>
    </p:embeddedFont>
    <p:embeddedFont>
      <p:font typeface="Calibri" panose="020F0502020204030204" pitchFamily="34" charset="0"/>
      <p:regular r:id="rId17"/>
      <p:bold r:id="rId18"/>
      <p:italic r:id="rId19"/>
      <p:boldItalic r:id="rId20"/>
    </p:embeddedFont>
    <p:embeddedFont>
      <p:font typeface="Poppins" pitchFamily="2" charset="77"/>
      <p:regular r:id="rId21"/>
      <p:bold r:id="rId22"/>
      <p:italic r:id="rId23"/>
      <p:boldItalic r:id="rId24"/>
    </p:embeddedFont>
    <p:embeddedFont>
      <p:font typeface="Poppins Bold" pitchFamily="2" charset="77"/>
      <p:regular r:id="rId25"/>
      <p:bold r:id="rId26"/>
    </p:embeddedFont>
    <p:embeddedFont>
      <p:font typeface="Roboto" panose="02000000000000000000" pitchFamily="2" charset="0"/>
      <p:regular r:id="rId27"/>
      <p:bold r:id="rId28"/>
      <p:italic r:id="rId29"/>
      <p:boldItalic r:id="rId30"/>
    </p:embeddedFont>
    <p:embeddedFont>
      <p:font typeface="Roboto Mono" pitchFamily="49" charset="0"/>
      <p:regular r:id="rId31"/>
      <p:bold r:id="rId32"/>
      <p:italic r:id="rId33"/>
      <p:boldItalic r:id="rId3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10" autoAdjust="0"/>
    <p:restoredTop sz="94640" autoAdjust="0"/>
  </p:normalViewPr>
  <p:slideViewPr>
    <p:cSldViewPr>
      <p:cViewPr varScale="1">
        <p:scale>
          <a:sx n="100" d="100"/>
          <a:sy n="100" d="100"/>
        </p:scale>
        <p:origin x="1768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font" Target="fonts/font12.fntdata"/><Relationship Id="rId21" Type="http://schemas.openxmlformats.org/officeDocument/2006/relationships/font" Target="fonts/font7.fntdata"/><Relationship Id="rId34" Type="http://schemas.openxmlformats.org/officeDocument/2006/relationships/font" Target="fonts/font20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font" Target="fonts/font11.fntdata"/><Relationship Id="rId33" Type="http://schemas.openxmlformats.org/officeDocument/2006/relationships/font" Target="fonts/font19.fntdata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29" Type="http://schemas.openxmlformats.org/officeDocument/2006/relationships/font" Target="fonts/font15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32" Type="http://schemas.openxmlformats.org/officeDocument/2006/relationships/font" Target="fonts/font18.fntdata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font" Target="fonts/font14.fntdata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31" Type="http://schemas.openxmlformats.org/officeDocument/2006/relationships/font" Target="fonts/font17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font" Target="fonts/font13.fntdata"/><Relationship Id="rId30" Type="http://schemas.openxmlformats.org/officeDocument/2006/relationships/font" Target="fonts/font16.fntdata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3/20/24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sv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5" Type="http://schemas.openxmlformats.org/officeDocument/2006/relationships/image" Target="../media/image4.svg"/><Relationship Id="rId10" Type="http://schemas.openxmlformats.org/officeDocument/2006/relationships/image" Target="../media/image9.svg"/><Relationship Id="rId4" Type="http://schemas.openxmlformats.org/officeDocument/2006/relationships/image" Target="../media/image3.png"/><Relationship Id="rId9" Type="http://schemas.openxmlformats.org/officeDocument/2006/relationships/image" Target="../media/image8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3" Type="http://schemas.openxmlformats.org/officeDocument/2006/relationships/image" Target="../media/image16.svg"/><Relationship Id="rId7" Type="http://schemas.openxmlformats.org/officeDocument/2006/relationships/image" Target="../media/image18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9.svg"/><Relationship Id="rId10" Type="http://schemas.openxmlformats.org/officeDocument/2006/relationships/image" Target="../media/image2.svg"/><Relationship Id="rId4" Type="http://schemas.openxmlformats.org/officeDocument/2006/relationships/image" Target="../media/image8.png"/><Relationship Id="rId9" Type="http://schemas.openxmlformats.org/officeDocument/2006/relationships/image" Target="../media/image1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svg"/><Relationship Id="rId7" Type="http://schemas.openxmlformats.org/officeDocument/2006/relationships/image" Target="../media/image25.sv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0.png"/><Relationship Id="rId3" Type="http://schemas.openxmlformats.org/officeDocument/2006/relationships/image" Target="../media/image9.svg"/><Relationship Id="rId7" Type="http://schemas.openxmlformats.org/officeDocument/2006/relationships/image" Target="../media/image29.sv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png"/><Relationship Id="rId5" Type="http://schemas.openxmlformats.org/officeDocument/2006/relationships/image" Target="../media/image27.svg"/><Relationship Id="rId4" Type="http://schemas.openxmlformats.org/officeDocument/2006/relationships/image" Target="../media/image26.png"/><Relationship Id="rId9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2.svg"/><Relationship Id="rId7" Type="http://schemas.openxmlformats.org/officeDocument/2006/relationships/image" Target="../media/image34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3.png"/><Relationship Id="rId11" Type="http://schemas.openxmlformats.org/officeDocument/2006/relationships/image" Target="../media/image29.svg"/><Relationship Id="rId5" Type="http://schemas.openxmlformats.org/officeDocument/2006/relationships/image" Target="../media/image32.svg"/><Relationship Id="rId10" Type="http://schemas.openxmlformats.org/officeDocument/2006/relationships/image" Target="../media/image28.png"/><Relationship Id="rId4" Type="http://schemas.openxmlformats.org/officeDocument/2006/relationships/image" Target="../media/image31.png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1.svg"/><Relationship Id="rId7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29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image" Target="../media/image21.svg"/><Relationship Id="rId7" Type="http://schemas.openxmlformats.org/officeDocument/2006/relationships/image" Target="../media/image38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2.svg"/><Relationship Id="rId10" Type="http://schemas.openxmlformats.org/officeDocument/2006/relationships/image" Target="../media/image7.png"/><Relationship Id="rId4" Type="http://schemas.openxmlformats.org/officeDocument/2006/relationships/image" Target="../media/image1.png"/><Relationship Id="rId9" Type="http://schemas.openxmlformats.org/officeDocument/2006/relationships/image" Target="../media/image29.sv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.svg"/><Relationship Id="rId7" Type="http://schemas.openxmlformats.org/officeDocument/2006/relationships/image" Target="../media/image42.svg"/><Relationship Id="rId12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9.svg"/><Relationship Id="rId5" Type="http://schemas.openxmlformats.org/officeDocument/2006/relationships/image" Target="../media/image40.svg"/><Relationship Id="rId10" Type="http://schemas.openxmlformats.org/officeDocument/2006/relationships/image" Target="../media/image8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.svg"/><Relationship Id="rId7" Type="http://schemas.openxmlformats.org/officeDocument/2006/relationships/image" Target="../media/image42.svg"/><Relationship Id="rId12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9.svg"/><Relationship Id="rId5" Type="http://schemas.openxmlformats.org/officeDocument/2006/relationships/image" Target="../media/image40.svg"/><Relationship Id="rId10" Type="http://schemas.openxmlformats.org/officeDocument/2006/relationships/image" Target="../media/image8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1.svg"/><Relationship Id="rId7" Type="http://schemas.openxmlformats.org/officeDocument/2006/relationships/image" Target="../media/image42.svg"/><Relationship Id="rId12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png"/><Relationship Id="rId11" Type="http://schemas.openxmlformats.org/officeDocument/2006/relationships/image" Target="../media/image9.svg"/><Relationship Id="rId5" Type="http://schemas.openxmlformats.org/officeDocument/2006/relationships/image" Target="../media/image40.svg"/><Relationship Id="rId10" Type="http://schemas.openxmlformats.org/officeDocument/2006/relationships/image" Target="../media/image8.png"/><Relationship Id="rId4" Type="http://schemas.openxmlformats.org/officeDocument/2006/relationships/image" Target="../media/image39.png"/><Relationship Id="rId9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5.svg"/><Relationship Id="rId7" Type="http://schemas.openxmlformats.org/officeDocument/2006/relationships/image" Target="../media/image47.png"/><Relationship Id="rId12" Type="http://schemas.openxmlformats.org/officeDocument/2006/relationships/image" Target="../media/image30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6.png"/><Relationship Id="rId11" Type="http://schemas.openxmlformats.org/officeDocument/2006/relationships/image" Target="../media/image7.png"/><Relationship Id="rId5" Type="http://schemas.openxmlformats.org/officeDocument/2006/relationships/image" Target="../media/image2.svg"/><Relationship Id="rId10" Type="http://schemas.openxmlformats.org/officeDocument/2006/relationships/image" Target="../media/image19.png"/><Relationship Id="rId4" Type="http://schemas.openxmlformats.org/officeDocument/2006/relationships/image" Target="../media/image1.png"/><Relationship Id="rId9" Type="http://schemas.openxmlformats.org/officeDocument/2006/relationships/image" Target="../media/image9.sv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852775" y="3632530"/>
            <a:ext cx="5801649" cy="4163436"/>
          </a:xfrm>
          <a:custGeom>
            <a:avLst/>
            <a:gdLst/>
            <a:ahLst/>
            <a:cxnLst/>
            <a:rect l="l" t="t" r="r" b="b"/>
            <a:pathLst>
              <a:path w="5801649" h="4163436">
                <a:moveTo>
                  <a:pt x="0" y="0"/>
                </a:moveTo>
                <a:lnTo>
                  <a:pt x="5801650" y="0"/>
                </a:lnTo>
                <a:lnTo>
                  <a:pt x="5801650" y="4163436"/>
                </a:lnTo>
                <a:lnTo>
                  <a:pt x="0" y="4163436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 t="-49107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rot="5400000">
            <a:off x="1357913" y="4212052"/>
            <a:ext cx="7037773" cy="9950579"/>
          </a:xfrm>
          <a:custGeom>
            <a:avLst/>
            <a:gdLst/>
            <a:ahLst/>
            <a:cxnLst/>
            <a:rect l="l" t="t" r="r" b="b"/>
            <a:pathLst>
              <a:path w="7037773" h="9950579">
                <a:moveTo>
                  <a:pt x="0" y="0"/>
                </a:moveTo>
                <a:lnTo>
                  <a:pt x="7037774" y="0"/>
                </a:lnTo>
                <a:lnTo>
                  <a:pt x="7037774" y="9950580"/>
                </a:lnTo>
                <a:lnTo>
                  <a:pt x="0" y="995058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rot="-746579">
            <a:off x="7321026" y="622548"/>
            <a:ext cx="1636718" cy="1683001"/>
          </a:xfrm>
          <a:custGeom>
            <a:avLst/>
            <a:gdLst/>
            <a:ahLst/>
            <a:cxnLst/>
            <a:rect l="l" t="t" r="r" b="b"/>
            <a:pathLst>
              <a:path w="1636718" h="1683001">
                <a:moveTo>
                  <a:pt x="0" y="0"/>
                </a:moveTo>
                <a:lnTo>
                  <a:pt x="1636718" y="0"/>
                </a:lnTo>
                <a:lnTo>
                  <a:pt x="1636718" y="1683000"/>
                </a:lnTo>
                <a:lnTo>
                  <a:pt x="0" y="1683000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 rot="-1009856">
            <a:off x="6623" y="4157343"/>
            <a:ext cx="2910364" cy="2783035"/>
          </a:xfrm>
          <a:custGeom>
            <a:avLst/>
            <a:gdLst/>
            <a:ahLst/>
            <a:cxnLst/>
            <a:rect l="l" t="t" r="r" b="b"/>
            <a:pathLst>
              <a:path w="2910364" h="2783035">
                <a:moveTo>
                  <a:pt x="0" y="0"/>
                </a:moveTo>
                <a:lnTo>
                  <a:pt x="2910364" y="0"/>
                </a:lnTo>
                <a:lnTo>
                  <a:pt x="2910364" y="2783035"/>
                </a:lnTo>
                <a:lnTo>
                  <a:pt x="0" y="2783035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 rot="2962200">
            <a:off x="1716422" y="-2329863"/>
            <a:ext cx="3515247" cy="3761451"/>
          </a:xfrm>
          <a:custGeom>
            <a:avLst/>
            <a:gdLst/>
            <a:ahLst/>
            <a:cxnLst/>
            <a:rect l="l" t="t" r="r" b="b"/>
            <a:pathLst>
              <a:path w="3515247" h="3761451">
                <a:moveTo>
                  <a:pt x="0" y="0"/>
                </a:moveTo>
                <a:lnTo>
                  <a:pt x="3515247" y="0"/>
                </a:lnTo>
                <a:lnTo>
                  <a:pt x="3515247" y="3761451"/>
                </a:lnTo>
                <a:lnTo>
                  <a:pt x="0" y="3761451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 flipH="1">
            <a:off x="-1133360" y="568082"/>
            <a:ext cx="2266721" cy="1541370"/>
          </a:xfrm>
          <a:custGeom>
            <a:avLst/>
            <a:gdLst/>
            <a:ahLst/>
            <a:cxnLst/>
            <a:rect l="l" t="t" r="r" b="b"/>
            <a:pathLst>
              <a:path w="2266721" h="1541370">
                <a:moveTo>
                  <a:pt x="2266720" y="0"/>
                </a:moveTo>
                <a:lnTo>
                  <a:pt x="0" y="0"/>
                </a:lnTo>
                <a:lnTo>
                  <a:pt x="0" y="1541370"/>
                </a:lnTo>
                <a:lnTo>
                  <a:pt x="2266720" y="1541370"/>
                </a:lnTo>
                <a:lnTo>
                  <a:pt x="226672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TextBox 8"/>
          <p:cNvSpPr txBox="1"/>
          <p:nvPr/>
        </p:nvSpPr>
        <p:spPr>
          <a:xfrm>
            <a:off x="652993" y="2735482"/>
            <a:ext cx="8447614" cy="11136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381"/>
              </a:lnSpc>
            </a:pPr>
            <a:r>
              <a:rPr lang="en-US" sz="8640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IN1000 UKE 8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468263" y="3994912"/>
            <a:ext cx="4817075" cy="4508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500"/>
              </a:lnSpc>
            </a:pPr>
            <a:r>
              <a:rPr lang="en-US" sz="2500" dirty="0">
                <a:solidFill>
                  <a:srgbClr val="C68884"/>
                </a:solidFill>
                <a:latin typeface="Poppins"/>
              </a:rPr>
              <a:t>Med Lyra&lt;3</a:t>
            </a:r>
          </a:p>
        </p:txBody>
      </p:sp>
      <p:sp>
        <p:nvSpPr>
          <p:cNvPr id="10" name="Freeform 10"/>
          <p:cNvSpPr/>
          <p:nvPr/>
        </p:nvSpPr>
        <p:spPr>
          <a:xfrm rot="408638">
            <a:off x="3929180" y="-940679"/>
            <a:ext cx="2566963" cy="2090908"/>
          </a:xfrm>
          <a:custGeom>
            <a:avLst/>
            <a:gdLst/>
            <a:ahLst/>
            <a:cxnLst/>
            <a:rect l="l" t="t" r="r" b="b"/>
            <a:pathLst>
              <a:path w="2566963" h="2090908">
                <a:moveTo>
                  <a:pt x="0" y="0"/>
                </a:moveTo>
                <a:lnTo>
                  <a:pt x="2566963" y="0"/>
                </a:lnTo>
                <a:lnTo>
                  <a:pt x="2566963" y="2090908"/>
                </a:lnTo>
                <a:lnTo>
                  <a:pt x="0" y="209090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94967" y="1474354"/>
            <a:ext cx="4642134" cy="5840846"/>
          </a:xfrm>
          <a:custGeom>
            <a:avLst/>
            <a:gdLst/>
            <a:ahLst/>
            <a:cxnLst/>
            <a:rect l="l" t="t" r="r" b="b"/>
            <a:pathLst>
              <a:path w="6586067" h="11499482">
                <a:moveTo>
                  <a:pt x="0" y="0"/>
                </a:moveTo>
                <a:lnTo>
                  <a:pt x="6586068" y="0"/>
                </a:lnTo>
                <a:lnTo>
                  <a:pt x="6586068" y="11499482"/>
                </a:lnTo>
                <a:lnTo>
                  <a:pt x="0" y="114994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5" name="TextBox 5"/>
          <p:cNvSpPr txBox="1"/>
          <p:nvPr/>
        </p:nvSpPr>
        <p:spPr>
          <a:xfrm>
            <a:off x="-137183" y="2266344"/>
            <a:ext cx="5013983" cy="74379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Funksjoner</a:t>
            </a:r>
            <a:endParaRPr lang="en-US" sz="6000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6" name="Freeform 6"/>
          <p:cNvSpPr/>
          <p:nvPr/>
        </p:nvSpPr>
        <p:spPr>
          <a:xfrm flipH="1">
            <a:off x="2729784" y="5722894"/>
            <a:ext cx="2333050" cy="1592306"/>
          </a:xfrm>
          <a:custGeom>
            <a:avLst/>
            <a:gdLst/>
            <a:ahLst/>
            <a:cxnLst/>
            <a:rect l="l" t="t" r="r" b="b"/>
            <a:pathLst>
              <a:path w="2333050" h="1592306">
                <a:moveTo>
                  <a:pt x="2333050" y="0"/>
                </a:moveTo>
                <a:lnTo>
                  <a:pt x="0" y="0"/>
                </a:lnTo>
                <a:lnTo>
                  <a:pt x="0" y="1592307"/>
                </a:lnTo>
                <a:lnTo>
                  <a:pt x="2333050" y="1592307"/>
                </a:lnTo>
                <a:lnTo>
                  <a:pt x="233305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 dirty="0"/>
          </a:p>
        </p:txBody>
      </p:sp>
      <p:sp>
        <p:nvSpPr>
          <p:cNvPr id="7" name="Freeform 7"/>
          <p:cNvSpPr/>
          <p:nvPr/>
        </p:nvSpPr>
        <p:spPr>
          <a:xfrm>
            <a:off x="264028" y="154536"/>
            <a:ext cx="2702330" cy="2280091"/>
          </a:xfrm>
          <a:custGeom>
            <a:avLst/>
            <a:gdLst/>
            <a:ahLst/>
            <a:cxnLst/>
            <a:rect l="l" t="t" r="r" b="b"/>
            <a:pathLst>
              <a:path w="2702330" h="2280091">
                <a:moveTo>
                  <a:pt x="0" y="0"/>
                </a:moveTo>
                <a:lnTo>
                  <a:pt x="2702330" y="0"/>
                </a:lnTo>
                <a:lnTo>
                  <a:pt x="2702330" y="2280091"/>
                </a:lnTo>
                <a:lnTo>
                  <a:pt x="0" y="2280091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Freeform 8"/>
          <p:cNvSpPr/>
          <p:nvPr/>
        </p:nvSpPr>
        <p:spPr>
          <a:xfrm flipH="1">
            <a:off x="6787242" y="154536"/>
            <a:ext cx="2702330" cy="2280091"/>
          </a:xfrm>
          <a:custGeom>
            <a:avLst/>
            <a:gdLst/>
            <a:ahLst/>
            <a:cxnLst/>
            <a:rect l="l" t="t" r="r" b="b"/>
            <a:pathLst>
              <a:path w="2702330" h="2280091">
                <a:moveTo>
                  <a:pt x="2702330" y="0"/>
                </a:moveTo>
                <a:lnTo>
                  <a:pt x="0" y="0"/>
                </a:lnTo>
                <a:lnTo>
                  <a:pt x="0" y="2280091"/>
                </a:lnTo>
                <a:lnTo>
                  <a:pt x="2702330" y="2280091"/>
                </a:lnTo>
                <a:lnTo>
                  <a:pt x="270233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2">
            <a:extLst>
              <a:ext uri="{FF2B5EF4-FFF2-40B4-BE49-F238E27FC236}">
                <a16:creationId xmlns:a16="http://schemas.microsoft.com/office/drawing/2014/main" id="{386A6D27-78DC-069B-985B-3C778ED72AEB}"/>
              </a:ext>
            </a:extLst>
          </p:cNvPr>
          <p:cNvSpPr/>
          <p:nvPr/>
        </p:nvSpPr>
        <p:spPr>
          <a:xfrm>
            <a:off x="5062834" y="1512454"/>
            <a:ext cx="4642134" cy="5840846"/>
          </a:xfrm>
          <a:custGeom>
            <a:avLst/>
            <a:gdLst/>
            <a:ahLst/>
            <a:cxnLst/>
            <a:rect l="l" t="t" r="r" b="b"/>
            <a:pathLst>
              <a:path w="6586067" h="11499482">
                <a:moveTo>
                  <a:pt x="0" y="0"/>
                </a:moveTo>
                <a:lnTo>
                  <a:pt x="6586068" y="0"/>
                </a:lnTo>
                <a:lnTo>
                  <a:pt x="6586068" y="11499482"/>
                </a:lnTo>
                <a:lnTo>
                  <a:pt x="0" y="11499482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rot="955755">
            <a:off x="8050614" y="5226516"/>
            <a:ext cx="1728374" cy="2076125"/>
          </a:xfrm>
          <a:custGeom>
            <a:avLst/>
            <a:gdLst/>
            <a:ahLst/>
            <a:cxnLst/>
            <a:rect l="l" t="t" r="r" b="b"/>
            <a:pathLst>
              <a:path w="1728374" h="2076125">
                <a:moveTo>
                  <a:pt x="0" y="0"/>
                </a:moveTo>
                <a:lnTo>
                  <a:pt x="1728374" y="0"/>
                </a:lnTo>
                <a:lnTo>
                  <a:pt x="1728374" y="2076126"/>
                </a:lnTo>
                <a:lnTo>
                  <a:pt x="0" y="207612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57ACDA9-BCA6-A0B2-7F8F-A02ECBF89B94}"/>
              </a:ext>
            </a:extLst>
          </p:cNvPr>
          <p:cNvSpPr txBox="1"/>
          <p:nvPr/>
        </p:nvSpPr>
        <p:spPr>
          <a:xfrm>
            <a:off x="5235376" y="2050133"/>
            <a:ext cx="5080000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6000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Prosedyrer</a:t>
            </a:r>
            <a:endParaRPr lang="en-US" sz="6000" dirty="0">
              <a:solidFill>
                <a:srgbClr val="FFFFFF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4" name="TextBox 4"/>
          <p:cNvSpPr txBox="1"/>
          <p:nvPr/>
        </p:nvSpPr>
        <p:spPr>
          <a:xfrm>
            <a:off x="4969251" y="2932394"/>
            <a:ext cx="4855734" cy="134216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Tilsvarende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funksjon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men </a:t>
            </a:r>
            <a:r>
              <a:rPr lang="en-GB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uten</a:t>
            </a:r>
            <a:r>
              <a:rPr lang="en-GB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returverdi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 Bruker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aldri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ordet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self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og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er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ikke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del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av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klasse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2000" dirty="0">
              <a:solidFill>
                <a:schemeClr val="bg1"/>
              </a:solidFill>
              <a:latin typeface="Poppin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82EDA36-EB0C-FA3A-5AAA-9AE39864E158}"/>
              </a:ext>
            </a:extLst>
          </p:cNvPr>
          <p:cNvSpPr txBox="1"/>
          <p:nvPr/>
        </p:nvSpPr>
        <p:spPr>
          <a:xfrm>
            <a:off x="129058" y="2932394"/>
            <a:ext cx="4548551" cy="18893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funksjon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som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defineres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med </a:t>
            </a:r>
            <a:r>
              <a:rPr lang="en-GB" sz="20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def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som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ikke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er del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av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klasse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(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ordet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1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self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brukes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ikke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).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Funksjoner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har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alltid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20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2000" b="1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returverdi</a:t>
            </a:r>
            <a:r>
              <a:rPr lang="en-GB" sz="2000" b="1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.</a:t>
            </a:r>
            <a:endParaRPr lang="en-NO" sz="2000" dirty="0">
              <a:solidFill>
                <a:schemeClr val="bg1"/>
              </a:solidFill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D968D3A5-66BB-223F-3D7B-B604D3DD74C6}"/>
              </a:ext>
            </a:extLst>
          </p:cNvPr>
          <p:cNvSpPr txBox="1"/>
          <p:nvPr/>
        </p:nvSpPr>
        <p:spPr>
          <a:xfrm>
            <a:off x="61332" y="4806117"/>
            <a:ext cx="523793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sng" strike="noStrike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Syntaks</a:t>
            </a:r>
            <a:r>
              <a:rPr lang="en-GB" sz="1800" b="0" i="0" u="sng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:</a:t>
            </a:r>
            <a:endParaRPr lang="en-GB" dirty="0">
              <a:solidFill>
                <a:schemeClr val="accent1">
                  <a:lumMod val="40000"/>
                  <a:lumOff val="60000"/>
                </a:schemeClr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def </a:t>
            </a:r>
            <a:r>
              <a:rPr lang="en-GB" sz="1800" b="0" i="0" u="none" strike="noStrike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funksjons_navn</a:t>
            </a:r>
            <a:r>
              <a:rPr lang="en-GB" sz="1800" b="0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(parameter1, par2, …):</a:t>
            </a:r>
            <a:endParaRPr lang="en-GB" b="0" i="0" u="none" strike="noStrike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pPr indent="457200"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&lt;</a:t>
            </a:r>
            <a:r>
              <a:rPr lang="en-GB" sz="1800" b="0" i="0" u="none" strike="noStrike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gjøre</a:t>
            </a:r>
            <a:r>
              <a:rPr lang="en-GB" sz="1800" b="0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ting&gt;</a:t>
            </a:r>
            <a:endParaRPr lang="en-GB" b="0" i="0" u="none" strike="noStrike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r>
              <a:rPr lang="en-GB" sz="1800" b="1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return &lt;</a:t>
            </a:r>
            <a:r>
              <a:rPr lang="en-GB" sz="1800" b="1" i="0" u="none" strike="noStrike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returverdien</a:t>
            </a:r>
            <a:r>
              <a:rPr lang="en-GB" sz="1800" b="1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&gt;</a:t>
            </a:r>
            <a:endParaRPr lang="en-NO" dirty="0">
              <a:solidFill>
                <a:schemeClr val="accent1">
                  <a:lumMod val="40000"/>
                  <a:lumOff val="60000"/>
                </a:schemeClr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A507169-387E-9A1A-93B4-E5D3A00804B0}"/>
              </a:ext>
            </a:extLst>
          </p:cNvPr>
          <p:cNvSpPr txBox="1"/>
          <p:nvPr/>
        </p:nvSpPr>
        <p:spPr>
          <a:xfrm>
            <a:off x="5050134" y="4467268"/>
            <a:ext cx="5226050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sng" strike="noStrike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Syntaks</a:t>
            </a:r>
            <a:r>
              <a:rPr lang="en-GB" sz="1800" b="0" i="0" u="sng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:</a:t>
            </a:r>
            <a:endParaRPr lang="en-GB" dirty="0">
              <a:solidFill>
                <a:schemeClr val="accent1">
                  <a:lumMod val="40000"/>
                  <a:lumOff val="60000"/>
                </a:schemeClr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def </a:t>
            </a:r>
            <a:r>
              <a:rPr lang="en-GB" sz="1800" b="0" i="0" u="none" strike="noStrike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funksjons_navn</a:t>
            </a:r>
            <a:r>
              <a:rPr lang="en-GB" sz="1800" b="0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(parameter1, par2, …):</a:t>
            </a:r>
            <a:endParaRPr lang="en-GB" b="0" i="0" u="none" strike="noStrike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pPr indent="457200"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&lt;</a:t>
            </a:r>
            <a:r>
              <a:rPr lang="en-GB" sz="1800" b="0" i="0" u="none" strike="noStrike" dirty="0" err="1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gjøre</a:t>
            </a:r>
            <a:r>
              <a:rPr lang="en-GB" sz="1800" b="0" i="0" u="none" strike="noStrike" dirty="0">
                <a:solidFill>
                  <a:schemeClr val="accent1">
                    <a:lumMod val="40000"/>
                    <a:lumOff val="60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ting&gt;</a:t>
            </a:r>
            <a:endParaRPr lang="en-GB" b="0" i="0" u="none" strike="noStrike" dirty="0">
              <a:solidFill>
                <a:schemeClr val="accent1">
                  <a:lumMod val="40000"/>
                  <a:lumOff val="60000"/>
                </a:schemeClr>
              </a:solidFill>
              <a:effectLst/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-2375215" y="0"/>
            <a:ext cx="5196480" cy="7347209"/>
          </a:xfrm>
          <a:custGeom>
            <a:avLst/>
            <a:gdLst/>
            <a:ahLst/>
            <a:cxnLst/>
            <a:rect l="l" t="t" r="r" b="b"/>
            <a:pathLst>
              <a:path w="5196480" h="7347209">
                <a:moveTo>
                  <a:pt x="0" y="0"/>
                </a:moveTo>
                <a:lnTo>
                  <a:pt x="5196480" y="0"/>
                </a:lnTo>
                <a:lnTo>
                  <a:pt x="5196480" y="7347209"/>
                </a:lnTo>
                <a:lnTo>
                  <a:pt x="0" y="7347209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7787581" y="6075391"/>
            <a:ext cx="1807490" cy="1472282"/>
          </a:xfrm>
          <a:custGeom>
            <a:avLst/>
            <a:gdLst/>
            <a:ahLst/>
            <a:cxnLst/>
            <a:rect l="l" t="t" r="r" b="b"/>
            <a:pathLst>
              <a:path w="1807490" h="1472282">
                <a:moveTo>
                  <a:pt x="0" y="0"/>
                </a:moveTo>
                <a:lnTo>
                  <a:pt x="1807489" y="0"/>
                </a:lnTo>
                <a:lnTo>
                  <a:pt x="1807489" y="1472282"/>
                </a:lnTo>
                <a:lnTo>
                  <a:pt x="0" y="147228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318319" y="297958"/>
            <a:ext cx="2349878" cy="2302881"/>
          </a:xfrm>
          <a:custGeom>
            <a:avLst/>
            <a:gdLst/>
            <a:ahLst/>
            <a:cxnLst/>
            <a:rect l="l" t="t" r="r" b="b"/>
            <a:pathLst>
              <a:path w="2349878" h="2302881">
                <a:moveTo>
                  <a:pt x="0" y="0"/>
                </a:moveTo>
                <a:lnTo>
                  <a:pt x="2349878" y="0"/>
                </a:lnTo>
                <a:lnTo>
                  <a:pt x="2349878" y="2302881"/>
                </a:lnTo>
                <a:lnTo>
                  <a:pt x="0" y="2302881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8441084" y="2358291"/>
            <a:ext cx="1728903" cy="1179977"/>
          </a:xfrm>
          <a:custGeom>
            <a:avLst/>
            <a:gdLst/>
            <a:ahLst/>
            <a:cxnLst/>
            <a:rect l="l" t="t" r="r" b="b"/>
            <a:pathLst>
              <a:path w="1728903" h="1179977">
                <a:moveTo>
                  <a:pt x="0" y="0"/>
                </a:moveTo>
                <a:lnTo>
                  <a:pt x="1728903" y="0"/>
                </a:lnTo>
                <a:lnTo>
                  <a:pt x="1728903" y="1179976"/>
                </a:lnTo>
                <a:lnTo>
                  <a:pt x="0" y="1179976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661482" y="5207187"/>
            <a:ext cx="1663552" cy="2294555"/>
          </a:xfrm>
          <a:custGeom>
            <a:avLst/>
            <a:gdLst/>
            <a:ahLst/>
            <a:cxnLst/>
            <a:rect l="l" t="t" r="r" b="b"/>
            <a:pathLst>
              <a:path w="1663552" h="2294555">
                <a:moveTo>
                  <a:pt x="0" y="0"/>
                </a:moveTo>
                <a:lnTo>
                  <a:pt x="1663552" y="0"/>
                </a:lnTo>
                <a:lnTo>
                  <a:pt x="1663552" y="2294555"/>
                </a:lnTo>
                <a:lnTo>
                  <a:pt x="0" y="229455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>
            <a:off x="3352800" y="1537553"/>
            <a:ext cx="5473033" cy="16414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20"/>
              </a:lnSpc>
            </a:pPr>
            <a:r>
              <a:rPr lang="en-US" sz="6000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Mer om </a:t>
            </a:r>
            <a:r>
              <a:rPr lang="en-US" sz="6000" dirty="0" err="1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funksjoner</a:t>
            </a:r>
            <a:endParaRPr lang="en-US" sz="6000" dirty="0">
              <a:solidFill>
                <a:srgbClr val="CB6963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3124200" y="3189587"/>
            <a:ext cx="6470871" cy="393954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Dersom man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ønsker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å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returnere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mer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enn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1 ting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må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man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lage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liste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,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legge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tingene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i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listen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og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returnere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hele listen.</a:t>
            </a:r>
          </a:p>
          <a:p>
            <a:pPr algn="l" rtl="0" fontAlgn="base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Som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regel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når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man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kaller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funksjon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tar man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vare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på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verdien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den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returnerer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med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en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variabel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.</a:t>
            </a:r>
            <a:endParaRPr lang="en-US" sz="2000" b="1" dirty="0">
              <a:solidFill>
                <a:srgbClr val="C68884"/>
              </a:solidFill>
              <a:latin typeface="Poppins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sng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Eks</a:t>
            </a:r>
            <a:r>
              <a:rPr lang="en-GB" sz="1800" b="0" i="0" u="sng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.</a:t>
            </a:r>
            <a:endParaRPr lang="en-GB" sz="20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def summer(a, b):</a:t>
            </a:r>
            <a:endParaRPr lang="en-GB" sz="2000" dirty="0">
              <a:solidFill>
                <a:schemeClr val="accent2">
                  <a:lumMod val="75000"/>
                </a:schemeClr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dirty="0">
                <a:solidFill>
                  <a:schemeClr val="accent2">
                    <a:lumMod val="75000"/>
                  </a:schemeClr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     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sum = a + b  #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istedenfor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å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skrive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ut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,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regner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vi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ut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		               #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summen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og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lagrer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I</a:t>
            </a:r>
            <a:r>
              <a:rPr lang="en-GB" dirty="0">
                <a:solidFill>
                  <a:schemeClr val="accent2">
                    <a:lumMod val="75000"/>
                  </a:schemeClr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variabelen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“sum”.</a:t>
            </a:r>
            <a:endParaRPr lang="en-GB" sz="20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pPr indent="457200"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return sum   #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deretter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returnerer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vi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verdien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til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sum.</a:t>
            </a:r>
            <a:endParaRPr lang="en-GB" sz="20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</a:br>
            <a:r>
              <a:rPr lang="en-GB" sz="1800" b="0" i="0" u="sng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Slik</a:t>
            </a:r>
            <a:r>
              <a:rPr lang="en-GB" sz="1800" b="0" i="0" u="sng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GB" sz="1800" b="0" i="0" u="sng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kaller</a:t>
            </a:r>
            <a:r>
              <a:rPr lang="en-GB" sz="1800" b="0" i="0" u="sng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vi </a:t>
            </a:r>
            <a:r>
              <a:rPr lang="en-GB" sz="1800" b="0" i="0" u="sng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funksjonen</a:t>
            </a:r>
            <a:r>
              <a:rPr lang="en-GB" sz="1800" b="0" i="0" u="sng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:</a:t>
            </a:r>
            <a:endParaRPr lang="en-GB" sz="20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  <a:p>
            <a:r>
              <a:rPr lang="en-GB" sz="18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verdi_fra_summer</a:t>
            </a:r>
            <a:r>
              <a:rPr lang="en-GB" sz="18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= summer(2, 3) 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9" name="Freeform 9"/>
          <p:cNvSpPr/>
          <p:nvPr/>
        </p:nvSpPr>
        <p:spPr>
          <a:xfrm rot="-5666122">
            <a:off x="7268780" y="-1224221"/>
            <a:ext cx="2845091" cy="3044358"/>
          </a:xfrm>
          <a:custGeom>
            <a:avLst/>
            <a:gdLst/>
            <a:ahLst/>
            <a:cxnLst/>
            <a:rect l="l" t="t" r="r" b="b"/>
            <a:pathLst>
              <a:path w="2845091" h="3044358">
                <a:moveTo>
                  <a:pt x="0" y="0"/>
                </a:moveTo>
                <a:lnTo>
                  <a:pt x="2845091" y="0"/>
                </a:lnTo>
                <a:lnTo>
                  <a:pt x="2845091" y="3044358"/>
                </a:lnTo>
                <a:lnTo>
                  <a:pt x="0" y="3044358"/>
                </a:lnTo>
                <a:lnTo>
                  <a:pt x="0" y="0"/>
                </a:lnTo>
                <a:close/>
              </a:path>
            </a:pathLst>
          </a:custGeom>
          <a:blipFill>
            <a:blip r:embed="rId9">
              <a:extLst>
                <a:ext uri="{96DAC541-7B7A-43D3-8B79-37D633B846F1}">
                  <asvg:svgBlip xmlns:asvg="http://schemas.microsoft.com/office/drawing/2016/SVG/main" r:embed="rId10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8142" y="1926023"/>
            <a:ext cx="8737316" cy="3463154"/>
          </a:xfrm>
          <a:custGeom>
            <a:avLst/>
            <a:gdLst/>
            <a:ahLst/>
            <a:cxnLst/>
            <a:rect l="l" t="t" r="r" b="b"/>
            <a:pathLst>
              <a:path w="8737316" h="3463154">
                <a:moveTo>
                  <a:pt x="0" y="0"/>
                </a:moveTo>
                <a:lnTo>
                  <a:pt x="8737316" y="0"/>
                </a:lnTo>
                <a:lnTo>
                  <a:pt x="8737316" y="3463154"/>
                </a:lnTo>
                <a:lnTo>
                  <a:pt x="0" y="3463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802338" y="211503"/>
            <a:ext cx="1818106" cy="2365016"/>
          </a:xfrm>
          <a:custGeom>
            <a:avLst/>
            <a:gdLst/>
            <a:ahLst/>
            <a:cxnLst/>
            <a:rect l="l" t="t" r="r" b="b"/>
            <a:pathLst>
              <a:path w="1818106" h="2365016">
                <a:moveTo>
                  <a:pt x="0" y="0"/>
                </a:moveTo>
                <a:lnTo>
                  <a:pt x="1818106" y="0"/>
                </a:lnTo>
                <a:lnTo>
                  <a:pt x="1818106" y="2365016"/>
                </a:lnTo>
                <a:lnTo>
                  <a:pt x="0" y="23650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6692688" y="5053689"/>
            <a:ext cx="2816573" cy="2161720"/>
          </a:xfrm>
          <a:custGeom>
            <a:avLst/>
            <a:gdLst/>
            <a:ahLst/>
            <a:cxnLst/>
            <a:rect l="l" t="t" r="r" b="b"/>
            <a:pathLst>
              <a:path w="2816573" h="2161720">
                <a:moveTo>
                  <a:pt x="0" y="0"/>
                </a:moveTo>
                <a:lnTo>
                  <a:pt x="2816574" y="0"/>
                </a:lnTo>
                <a:lnTo>
                  <a:pt x="2816574" y="2161720"/>
                </a:lnTo>
                <a:lnTo>
                  <a:pt x="0" y="2161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-551961" y="5775016"/>
            <a:ext cx="2566963" cy="2090908"/>
          </a:xfrm>
          <a:custGeom>
            <a:avLst/>
            <a:gdLst/>
            <a:ahLst/>
            <a:cxnLst/>
            <a:rect l="l" t="t" r="r" b="b"/>
            <a:pathLst>
              <a:path w="2566963" h="2090908">
                <a:moveTo>
                  <a:pt x="0" y="0"/>
                </a:moveTo>
                <a:lnTo>
                  <a:pt x="2566962" y="0"/>
                </a:lnTo>
                <a:lnTo>
                  <a:pt x="2566962" y="2090907"/>
                </a:lnTo>
                <a:lnTo>
                  <a:pt x="0" y="20909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1737049" y="3571875"/>
            <a:ext cx="6279502" cy="158043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ct val="200000"/>
              </a:lnSpc>
            </a:pP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Skriv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en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funksjon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som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tar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i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mot to tall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og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1800" b="1" i="0" u="sng" strike="noStrike" dirty="0" err="1">
                <a:effectLst/>
                <a:latin typeface="Roboto Mono" pitchFamily="49" charset="0"/>
                <a:ea typeface="Roboto Mono" pitchFamily="49" charset="0"/>
              </a:rPr>
              <a:t>returnerer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det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største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av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de to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tallene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(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ikke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skrive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 det </a:t>
            </a:r>
            <a:r>
              <a:rPr lang="en-GB" sz="1800" b="1" i="0" u="none" strike="noStrike" dirty="0" err="1">
                <a:effectLst/>
                <a:latin typeface="Roboto Mono" pitchFamily="49" charset="0"/>
                <a:ea typeface="Roboto Mono" pitchFamily="49" charset="0"/>
              </a:rPr>
              <a:t>ut</a:t>
            </a:r>
            <a:r>
              <a:rPr lang="en-GB" sz="1800" b="1" i="0" u="none" strike="noStrike" dirty="0">
                <a:effectLst/>
                <a:latin typeface="Roboto Mono" pitchFamily="49" charset="0"/>
                <a:ea typeface="Roboto Mono" pitchFamily="49" charset="0"/>
              </a:rPr>
              <a:t>). </a:t>
            </a:r>
            <a:endParaRPr lang="en-US" sz="2499" b="1" dirty="0">
              <a:latin typeface="Roboto Mono" pitchFamily="49" charset="0"/>
              <a:ea typeface="Roboto Mono" pitchFamily="49" charset="0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92859" y="2719394"/>
            <a:ext cx="7367881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sz="6432" dirty="0" err="1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</a:t>
            </a:r>
            <a:r>
              <a:rPr lang="en-US" sz="6432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1</a:t>
            </a:r>
          </a:p>
        </p:txBody>
      </p:sp>
      <p:sp>
        <p:nvSpPr>
          <p:cNvPr id="8" name="Freeform 8"/>
          <p:cNvSpPr/>
          <p:nvPr/>
        </p:nvSpPr>
        <p:spPr>
          <a:xfrm rot="-10800000">
            <a:off x="7567591" y="-518787"/>
            <a:ext cx="2566963" cy="2090908"/>
          </a:xfrm>
          <a:custGeom>
            <a:avLst/>
            <a:gdLst/>
            <a:ahLst/>
            <a:cxnLst/>
            <a:rect l="l" t="t" r="r" b="b"/>
            <a:pathLst>
              <a:path w="2566963" h="2090908">
                <a:moveTo>
                  <a:pt x="0" y="0"/>
                </a:moveTo>
                <a:lnTo>
                  <a:pt x="2566962" y="0"/>
                </a:lnTo>
                <a:lnTo>
                  <a:pt x="2566962" y="2090908"/>
                </a:lnTo>
                <a:lnTo>
                  <a:pt x="0" y="20909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508142" y="1926023"/>
            <a:ext cx="8788258" cy="4550978"/>
          </a:xfrm>
          <a:custGeom>
            <a:avLst/>
            <a:gdLst/>
            <a:ahLst/>
            <a:cxnLst/>
            <a:rect l="l" t="t" r="r" b="b"/>
            <a:pathLst>
              <a:path w="8737316" h="3463154">
                <a:moveTo>
                  <a:pt x="0" y="0"/>
                </a:moveTo>
                <a:lnTo>
                  <a:pt x="8737316" y="0"/>
                </a:lnTo>
                <a:lnTo>
                  <a:pt x="8737316" y="3463154"/>
                </a:lnTo>
                <a:lnTo>
                  <a:pt x="0" y="3463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802338" y="211503"/>
            <a:ext cx="1818106" cy="2365016"/>
          </a:xfrm>
          <a:custGeom>
            <a:avLst/>
            <a:gdLst/>
            <a:ahLst/>
            <a:cxnLst/>
            <a:rect l="l" t="t" r="r" b="b"/>
            <a:pathLst>
              <a:path w="1818106" h="2365016">
                <a:moveTo>
                  <a:pt x="0" y="0"/>
                </a:moveTo>
                <a:lnTo>
                  <a:pt x="1818106" y="0"/>
                </a:lnTo>
                <a:lnTo>
                  <a:pt x="1818106" y="2365016"/>
                </a:lnTo>
                <a:lnTo>
                  <a:pt x="0" y="236501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6692688" y="5053689"/>
            <a:ext cx="2816573" cy="2161720"/>
          </a:xfrm>
          <a:custGeom>
            <a:avLst/>
            <a:gdLst/>
            <a:ahLst/>
            <a:cxnLst/>
            <a:rect l="l" t="t" r="r" b="b"/>
            <a:pathLst>
              <a:path w="2816573" h="2161720">
                <a:moveTo>
                  <a:pt x="0" y="0"/>
                </a:moveTo>
                <a:lnTo>
                  <a:pt x="2816574" y="0"/>
                </a:lnTo>
                <a:lnTo>
                  <a:pt x="2816574" y="2161720"/>
                </a:lnTo>
                <a:lnTo>
                  <a:pt x="0" y="2161720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-551961" y="5775016"/>
            <a:ext cx="2566963" cy="2090908"/>
          </a:xfrm>
          <a:custGeom>
            <a:avLst/>
            <a:gdLst/>
            <a:ahLst/>
            <a:cxnLst/>
            <a:rect l="l" t="t" r="r" b="b"/>
            <a:pathLst>
              <a:path w="2566963" h="2090908">
                <a:moveTo>
                  <a:pt x="0" y="0"/>
                </a:moveTo>
                <a:lnTo>
                  <a:pt x="2566962" y="0"/>
                </a:lnTo>
                <a:lnTo>
                  <a:pt x="2566962" y="2090907"/>
                </a:lnTo>
                <a:lnTo>
                  <a:pt x="0" y="2090907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1737049" y="3571875"/>
            <a:ext cx="6279502" cy="40163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def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storst_av_to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(tall1, tall2) :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   if tall1 &gt; tall2 : 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      return tall1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   else :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      return tall2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sng" strike="noStrike" dirty="0" err="1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Alternativ</a:t>
            </a:r>
            <a:r>
              <a:rPr lang="en-GB" sz="1800" b="1" i="0" u="sng" strike="noStrike" dirty="0">
                <a:solidFill>
                  <a:srgbClr val="000000"/>
                </a:solidFill>
                <a:effectLst/>
                <a:latin typeface="Roboto" panose="02000000000000000000" pitchFamily="2" charset="0"/>
              </a:rPr>
              <a:t>: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def </a:t>
            </a:r>
            <a:r>
              <a:rPr lang="en-GB" sz="1800" b="1" i="0" u="none" strike="noStrike" dirty="0" err="1">
                <a:solidFill>
                  <a:srgbClr val="000000"/>
                </a:solidFill>
                <a:effectLst/>
                <a:latin typeface="Roboto Mono" pitchFamily="49" charset="0"/>
              </a:rPr>
              <a:t>storst_av_to</a:t>
            </a: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(tall1, tall2) :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   if tall1 &gt; tall2 : 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      return tall1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1" i="0" u="none" strike="noStrike" dirty="0">
                <a:solidFill>
                  <a:srgbClr val="000000"/>
                </a:solidFill>
                <a:effectLst/>
                <a:latin typeface="Roboto Mono" pitchFamily="49" charset="0"/>
              </a:rPr>
              <a:t>    return tall2</a:t>
            </a:r>
            <a:endParaRPr lang="en-GB" sz="2800" b="1" i="0" u="none" strike="noStrike" dirty="0">
              <a:solidFill>
                <a:srgbClr val="000000"/>
              </a:solidFill>
              <a:effectLst/>
            </a:endParaRPr>
          </a:p>
          <a:p>
            <a:br>
              <a:rPr lang="en-GB" sz="2800" dirty="0"/>
            </a:br>
            <a:br>
              <a:rPr lang="en-GB" sz="2800" dirty="0"/>
            </a:br>
            <a:endParaRPr lang="en-US" sz="2499" b="1" dirty="0">
              <a:latin typeface="Poppins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192859" y="2719394"/>
            <a:ext cx="7367881" cy="7950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239"/>
              </a:lnSpc>
            </a:pPr>
            <a:r>
              <a:rPr lang="en-US" sz="6432" dirty="0" err="1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Løsning</a:t>
            </a:r>
            <a:endParaRPr lang="en-US" sz="6432" dirty="0">
              <a:solidFill>
                <a:srgbClr val="CB6963"/>
              </a:solidFill>
              <a:latin typeface="ADLaM Display" panose="02010000000000000000" pitchFamily="2" charset="77"/>
              <a:ea typeface="ADLaM Display" panose="02010000000000000000" pitchFamily="2" charset="77"/>
              <a:cs typeface="ADLaM Display" panose="02010000000000000000" pitchFamily="2" charset="77"/>
            </a:endParaRPr>
          </a:p>
        </p:txBody>
      </p:sp>
      <p:sp>
        <p:nvSpPr>
          <p:cNvPr id="8" name="Freeform 8"/>
          <p:cNvSpPr/>
          <p:nvPr/>
        </p:nvSpPr>
        <p:spPr>
          <a:xfrm rot="-10800000">
            <a:off x="7567591" y="-518787"/>
            <a:ext cx="2566963" cy="2090908"/>
          </a:xfrm>
          <a:custGeom>
            <a:avLst/>
            <a:gdLst/>
            <a:ahLst/>
            <a:cxnLst/>
            <a:rect l="l" t="t" r="r" b="b"/>
            <a:pathLst>
              <a:path w="2566963" h="2090908">
                <a:moveTo>
                  <a:pt x="0" y="0"/>
                </a:moveTo>
                <a:lnTo>
                  <a:pt x="2566962" y="0"/>
                </a:lnTo>
                <a:lnTo>
                  <a:pt x="2566962" y="2090908"/>
                </a:lnTo>
                <a:lnTo>
                  <a:pt x="0" y="2090908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423779073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-10114490">
            <a:off x="6718680" y="-900645"/>
            <a:ext cx="4007547" cy="3264329"/>
          </a:xfrm>
          <a:custGeom>
            <a:avLst/>
            <a:gdLst/>
            <a:ahLst/>
            <a:cxnLst/>
            <a:rect l="l" t="t" r="r" b="b"/>
            <a:pathLst>
              <a:path w="4007547" h="3264329">
                <a:moveTo>
                  <a:pt x="0" y="0"/>
                </a:moveTo>
                <a:lnTo>
                  <a:pt x="4007547" y="0"/>
                </a:lnTo>
                <a:lnTo>
                  <a:pt x="4007547" y="3264330"/>
                </a:lnTo>
                <a:lnTo>
                  <a:pt x="0" y="326433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516214" y="-72832"/>
            <a:ext cx="7553819" cy="10680207"/>
          </a:xfrm>
          <a:custGeom>
            <a:avLst/>
            <a:gdLst/>
            <a:ahLst/>
            <a:cxnLst/>
            <a:rect l="l" t="t" r="r" b="b"/>
            <a:pathLst>
              <a:path w="7553819" h="10680207">
                <a:moveTo>
                  <a:pt x="0" y="0"/>
                </a:moveTo>
                <a:lnTo>
                  <a:pt x="7553819" y="0"/>
                </a:lnTo>
                <a:lnTo>
                  <a:pt x="7553819" y="10680207"/>
                </a:lnTo>
                <a:lnTo>
                  <a:pt x="0" y="1068020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8248278" y="5678204"/>
            <a:ext cx="1340158" cy="1810952"/>
          </a:xfrm>
          <a:custGeom>
            <a:avLst/>
            <a:gdLst/>
            <a:ahLst/>
            <a:cxnLst/>
            <a:rect l="l" t="t" r="r" b="b"/>
            <a:pathLst>
              <a:path w="1340158" h="1810952">
                <a:moveTo>
                  <a:pt x="0" y="0"/>
                </a:moveTo>
                <a:lnTo>
                  <a:pt x="1340158" y="0"/>
                </a:lnTo>
                <a:lnTo>
                  <a:pt x="1340158" y="1810952"/>
                </a:lnTo>
                <a:lnTo>
                  <a:pt x="0" y="1810952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 l="-34392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6505672" y="2846249"/>
            <a:ext cx="2412685" cy="1903005"/>
          </a:xfrm>
          <a:custGeom>
            <a:avLst/>
            <a:gdLst/>
            <a:ahLst/>
            <a:cxnLst/>
            <a:rect l="l" t="t" r="r" b="b"/>
            <a:pathLst>
              <a:path w="2412685" h="1903005">
                <a:moveTo>
                  <a:pt x="0" y="0"/>
                </a:moveTo>
                <a:lnTo>
                  <a:pt x="2412685" y="0"/>
                </a:lnTo>
                <a:lnTo>
                  <a:pt x="2412685" y="1903005"/>
                </a:lnTo>
                <a:lnTo>
                  <a:pt x="0" y="1903005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>
            <a:off x="-960537" y="5531601"/>
            <a:ext cx="2694426" cy="2273422"/>
          </a:xfrm>
          <a:custGeom>
            <a:avLst/>
            <a:gdLst/>
            <a:ahLst/>
            <a:cxnLst/>
            <a:rect l="l" t="t" r="r" b="b"/>
            <a:pathLst>
              <a:path w="2694426" h="2273422">
                <a:moveTo>
                  <a:pt x="0" y="0"/>
                </a:moveTo>
                <a:lnTo>
                  <a:pt x="2694427" y="0"/>
                </a:lnTo>
                <a:lnTo>
                  <a:pt x="2694427" y="2273422"/>
                </a:lnTo>
                <a:lnTo>
                  <a:pt x="0" y="2273422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>
            <a:off x="1557662" y="792031"/>
            <a:ext cx="5830455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5634"/>
              </a:lnSpc>
            </a:pPr>
            <a:r>
              <a:rPr lang="en-US" sz="5315" dirty="0" err="1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Åpne</a:t>
            </a:r>
            <a:r>
              <a:rPr lang="en-US" sz="5315" dirty="0">
                <a:solidFill>
                  <a:srgbClr val="FFFFFF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Filer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448621" y="2309698"/>
            <a:ext cx="5543186" cy="560140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Syntaks</a:t>
            </a:r>
            <a:r>
              <a:rPr lang="en-GB" sz="1800" b="0" i="0" u="sng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 </a:t>
            </a:r>
            <a:endParaRPr lang="en-GB" sz="2000" b="0" i="0" u="none" strike="noStrike" dirty="0">
              <a:solidFill>
                <a:schemeClr val="bg1"/>
              </a:solidFill>
              <a:effectLst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</a:rPr>
              <a:t>innfil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</a:rPr>
              <a:t> = open(“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</a:rPr>
              <a:t>filnavn.filtype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</a:rPr>
              <a:t>”, “r”)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# “r”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står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for “read”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dirty="0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sz="2000" b="0" i="0" u="none" strike="noStrike" dirty="0">
              <a:solidFill>
                <a:schemeClr val="bg1"/>
              </a:solidFill>
              <a:effectLst/>
            </a:endParaRPr>
          </a:p>
          <a:p>
            <a:r>
              <a:rPr lang="en-GB" sz="1800" b="0" i="0" u="sng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Syntaks</a:t>
            </a:r>
            <a:r>
              <a:rPr lang="en-GB" sz="1800" b="0" i="0" u="sng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: </a:t>
            </a:r>
            <a:endParaRPr lang="en-GB" sz="2000" b="0" i="0" u="none" strike="noStrike" dirty="0">
              <a:solidFill>
                <a:schemeClr val="bg1"/>
              </a:solidFill>
              <a:effectLst/>
            </a:endParaRPr>
          </a:p>
          <a:p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</a:rPr>
              <a:t>utfil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</a:rPr>
              <a:t> = open(“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</a:rPr>
              <a:t>filnavn.filtype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</a:rPr>
              <a:t>”, “w”)</a:t>
            </a:r>
          </a:p>
          <a:p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# “w”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står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Arial" panose="020B0604020202020204" pitchFamily="34" charset="0"/>
              </a:rPr>
              <a:t> for “write”</a:t>
            </a:r>
          </a:p>
          <a:p>
            <a:endParaRPr lang="en-GB" sz="1800" b="0" i="0" u="none" strike="noStrike" dirty="0">
              <a:solidFill>
                <a:schemeClr val="bg1"/>
              </a:solidFill>
              <a:effectLst/>
              <a:latin typeface="Arial" panose="020B0604020202020204" pitchFamily="34" charset="0"/>
            </a:endParaRPr>
          </a:p>
          <a:p>
            <a:endParaRPr lang="en-GB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GB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  <a:cs typeface="Arial" panose="020B0604020202020204" pitchFamily="34" charset="0"/>
              </a:rPr>
              <a:t>nyUtfil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  <a:cs typeface="Arial" panose="020B0604020202020204" pitchFamily="34" charset="0"/>
              </a:rPr>
              <a:t> = open(“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  <a:cs typeface="Arial" panose="020B0604020202020204" pitchFamily="34" charset="0"/>
              </a:rPr>
              <a:t>filnavn.filtype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  <a:cs typeface="Arial" panose="020B0604020202020204" pitchFamily="34" charset="0"/>
              </a:rPr>
              <a:t>”, “a”) </a:t>
            </a:r>
          </a:p>
          <a:p>
            <a:r>
              <a:rPr lang="en-GB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  <a:cs typeface="Arial" panose="020B0604020202020204" pitchFamily="34" charset="0"/>
              </a:rPr>
              <a:t># a </a:t>
            </a:r>
            <a:r>
              <a:rPr lang="en-GB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  <a:cs typeface="Arial" panose="020B0604020202020204" pitchFamily="34" charset="0"/>
              </a:rPr>
              <a:t>står</a:t>
            </a:r>
            <a:r>
              <a:rPr lang="en-GB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  <a:cs typeface="Arial" panose="020B0604020202020204" pitchFamily="34" charset="0"/>
              </a:rPr>
              <a:t> for “append”</a:t>
            </a:r>
          </a:p>
          <a:p>
            <a:endParaRPr lang="en-GB" dirty="0">
              <a:solidFill>
                <a:schemeClr val="bg1"/>
              </a:solidFill>
              <a:latin typeface="Roboto Mono" pitchFamily="49" charset="0"/>
              <a:ea typeface="Roboto Mono" pitchFamily="49" charset="0"/>
              <a:cs typeface="Arial" panose="020B0604020202020204" pitchFamily="34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endParaRPr lang="en-GB" b="0" i="0" u="none" strike="noStrike" dirty="0">
              <a:solidFill>
                <a:schemeClr val="bg1"/>
              </a:solidFill>
              <a:effectLst/>
              <a:latin typeface="Roboto Mono" pitchFamily="49" charset="0"/>
              <a:ea typeface="Roboto Mono" pitchFamily="49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innfil.close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() #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lukker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når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 man er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ferdig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utfil.close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()</a:t>
            </a:r>
            <a:endParaRPr lang="en-GB" b="0" i="0" u="none" strike="noStrike" dirty="0">
              <a:solidFill>
                <a:schemeClr val="bg1"/>
              </a:solidFill>
              <a:effectLst/>
              <a:latin typeface="Roboto Mono" pitchFamily="49" charset="0"/>
              <a:ea typeface="Roboto Mono" pitchFamily="49" charset="0"/>
            </a:endParaRPr>
          </a:p>
          <a:p>
            <a:br>
              <a:rPr lang="en-GB" dirty="0"/>
            </a:br>
            <a:br>
              <a:rPr lang="en-GB" dirty="0"/>
            </a:br>
            <a:endParaRPr lang="en-NO" dirty="0">
              <a:solidFill>
                <a:schemeClr val="bg1"/>
              </a:solidFill>
              <a:latin typeface="Roboto Mono" pitchFamily="49" charset="0"/>
              <a:ea typeface="Roboto Mono" pitchFamily="49" charset="0"/>
              <a:cs typeface="Arial" panose="020B0604020202020204" pitchFamily="34" charset="0"/>
            </a:endParaRPr>
          </a:p>
          <a:p>
            <a:endParaRPr lang="en-US" sz="1999" dirty="0">
              <a:solidFill>
                <a:schemeClr val="bg1"/>
              </a:solidFill>
              <a:latin typeface="Poppins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448621" y="1808698"/>
            <a:ext cx="2620409" cy="4328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Lese </a:t>
            </a: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en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fil: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610ACC49-330F-5BA4-E3A4-5A2809E011E7}"/>
              </a:ext>
            </a:extLst>
          </p:cNvPr>
          <p:cNvSpPr txBox="1"/>
          <p:nvPr/>
        </p:nvSpPr>
        <p:spPr>
          <a:xfrm>
            <a:off x="1347021" y="3225334"/>
            <a:ext cx="5988050" cy="525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Skrive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</a:t>
            </a: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til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</a:t>
            </a: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en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fil: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0937884-6599-B5BC-30EF-278649E444BD}"/>
              </a:ext>
            </a:extLst>
          </p:cNvPr>
          <p:cNvSpPr txBox="1"/>
          <p:nvPr/>
        </p:nvSpPr>
        <p:spPr>
          <a:xfrm>
            <a:off x="1372421" y="4611050"/>
            <a:ext cx="6066886" cy="525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Skrive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</a:t>
            </a: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til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</a:t>
            </a: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en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fil </a:t>
            </a: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som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</a:t>
            </a: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eksisterer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</a:t>
            </a: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fra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</a:t>
            </a: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før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: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3C7825B0-C44A-9078-C792-E8C151BD17FA}"/>
              </a:ext>
            </a:extLst>
          </p:cNvPr>
          <p:cNvSpPr txBox="1"/>
          <p:nvPr/>
        </p:nvSpPr>
        <p:spPr>
          <a:xfrm>
            <a:off x="1366363" y="5664890"/>
            <a:ext cx="5988050" cy="5251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3500"/>
              </a:lnSpc>
            </a:pPr>
            <a:r>
              <a:rPr lang="en-US" sz="2500" u="sng" dirty="0" err="1">
                <a:solidFill>
                  <a:srgbClr val="FFFFFF"/>
                </a:solidFill>
                <a:latin typeface="Poppins Bold"/>
              </a:rPr>
              <a:t>Lukke</a:t>
            </a:r>
            <a:r>
              <a:rPr lang="en-US" sz="2500" u="sng" dirty="0">
                <a:solidFill>
                  <a:srgbClr val="FFFFFF"/>
                </a:solidFill>
                <a:latin typeface="Poppins Bold"/>
              </a:rPr>
              <a:t> fil: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 rot="6374321">
            <a:off x="-1657752" y="3479685"/>
            <a:ext cx="5801649" cy="6207990"/>
          </a:xfrm>
          <a:custGeom>
            <a:avLst/>
            <a:gdLst/>
            <a:ahLst/>
            <a:cxnLst/>
            <a:rect l="l" t="t" r="r" b="b"/>
            <a:pathLst>
              <a:path w="5801649" h="6207990">
                <a:moveTo>
                  <a:pt x="0" y="0"/>
                </a:moveTo>
                <a:lnTo>
                  <a:pt x="5801649" y="0"/>
                </a:lnTo>
                <a:lnTo>
                  <a:pt x="5801649" y="6207990"/>
                </a:lnTo>
                <a:lnTo>
                  <a:pt x="0" y="620799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1074260" y="2868096"/>
            <a:ext cx="5042704" cy="1177909"/>
          </a:xfrm>
          <a:custGeom>
            <a:avLst/>
            <a:gdLst/>
            <a:ahLst/>
            <a:cxnLst/>
            <a:rect l="l" t="t" r="r" b="b"/>
            <a:pathLst>
              <a:path w="5042704" h="999372">
                <a:moveTo>
                  <a:pt x="0" y="0"/>
                </a:moveTo>
                <a:lnTo>
                  <a:pt x="5042704" y="0"/>
                </a:lnTo>
                <a:lnTo>
                  <a:pt x="5042704" y="999373"/>
                </a:lnTo>
                <a:lnTo>
                  <a:pt x="0" y="99937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1074260" y="4825771"/>
            <a:ext cx="5042704" cy="1122865"/>
          </a:xfrm>
          <a:custGeom>
            <a:avLst/>
            <a:gdLst/>
            <a:ahLst/>
            <a:cxnLst/>
            <a:rect l="l" t="t" r="r" b="b"/>
            <a:pathLst>
              <a:path w="5042704" h="999372">
                <a:moveTo>
                  <a:pt x="0" y="0"/>
                </a:moveTo>
                <a:lnTo>
                  <a:pt x="5042704" y="0"/>
                </a:lnTo>
                <a:lnTo>
                  <a:pt x="5042704" y="999372"/>
                </a:lnTo>
                <a:lnTo>
                  <a:pt x="0" y="999372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 rot="1299991">
            <a:off x="6350587" y="3955273"/>
            <a:ext cx="2537431" cy="3142329"/>
          </a:xfrm>
          <a:custGeom>
            <a:avLst/>
            <a:gdLst/>
            <a:ahLst/>
            <a:cxnLst/>
            <a:rect l="l" t="t" r="r" b="b"/>
            <a:pathLst>
              <a:path w="2537431" h="3142329">
                <a:moveTo>
                  <a:pt x="0" y="0"/>
                </a:moveTo>
                <a:lnTo>
                  <a:pt x="2537431" y="0"/>
                </a:lnTo>
                <a:lnTo>
                  <a:pt x="2537431" y="3142329"/>
                </a:lnTo>
                <a:lnTo>
                  <a:pt x="0" y="314232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Freeform 6"/>
          <p:cNvSpPr/>
          <p:nvPr/>
        </p:nvSpPr>
        <p:spPr>
          <a:xfrm rot="5400000">
            <a:off x="1408921" y="-7302001"/>
            <a:ext cx="6935759" cy="9806342"/>
          </a:xfrm>
          <a:custGeom>
            <a:avLst/>
            <a:gdLst/>
            <a:ahLst/>
            <a:cxnLst/>
            <a:rect l="l" t="t" r="r" b="b"/>
            <a:pathLst>
              <a:path w="6935759" h="9806342">
                <a:moveTo>
                  <a:pt x="0" y="0"/>
                </a:moveTo>
                <a:lnTo>
                  <a:pt x="6935758" y="0"/>
                </a:lnTo>
                <a:lnTo>
                  <a:pt x="6935758" y="9806342"/>
                </a:lnTo>
                <a:lnTo>
                  <a:pt x="0" y="9806342"/>
                </a:lnTo>
                <a:lnTo>
                  <a:pt x="0" y="0"/>
                </a:lnTo>
                <a:close/>
              </a:path>
            </a:pathLst>
          </a:custGeom>
          <a:blipFill>
            <a:blip r:embed="rId7">
              <a:extLst>
                <a:ext uri="{96DAC541-7B7A-43D3-8B79-37D633B846F1}">
                  <asvg:svgBlip xmlns:asvg="http://schemas.microsoft.com/office/drawing/2016/SVG/main" r:embed="rId8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Freeform 7"/>
          <p:cNvSpPr/>
          <p:nvPr/>
        </p:nvSpPr>
        <p:spPr>
          <a:xfrm flipH="1">
            <a:off x="308701" y="140579"/>
            <a:ext cx="1531119" cy="1351213"/>
          </a:xfrm>
          <a:custGeom>
            <a:avLst/>
            <a:gdLst/>
            <a:ahLst/>
            <a:cxnLst/>
            <a:rect l="l" t="t" r="r" b="b"/>
            <a:pathLst>
              <a:path w="1531119" h="1351213">
                <a:moveTo>
                  <a:pt x="1531119" y="0"/>
                </a:moveTo>
                <a:lnTo>
                  <a:pt x="0" y="0"/>
                </a:lnTo>
                <a:lnTo>
                  <a:pt x="0" y="1351213"/>
                </a:lnTo>
                <a:lnTo>
                  <a:pt x="1531119" y="1351213"/>
                </a:lnTo>
                <a:lnTo>
                  <a:pt x="1531119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8" name="TextBox 8"/>
          <p:cNvSpPr txBox="1"/>
          <p:nvPr/>
        </p:nvSpPr>
        <p:spPr>
          <a:xfrm>
            <a:off x="1074260" y="1834692"/>
            <a:ext cx="6393340" cy="795089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6218"/>
              </a:lnSpc>
            </a:pPr>
            <a:r>
              <a:rPr lang="en-US" sz="5552" dirty="0" err="1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Når</a:t>
            </a:r>
            <a:r>
              <a:rPr lang="en-US" sz="5552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</a:t>
            </a:r>
            <a:r>
              <a:rPr lang="en-US" sz="5552" dirty="0" err="1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filen</a:t>
            </a:r>
            <a:r>
              <a:rPr lang="en-US" sz="5552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er </a:t>
            </a:r>
            <a:r>
              <a:rPr lang="en-US" sz="5552" dirty="0" err="1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åpnet</a:t>
            </a:r>
            <a:r>
              <a:rPr lang="en-US" sz="5552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: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2357235" y="3029891"/>
            <a:ext cx="3644542" cy="207736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fil = open(“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filnavn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”, “r”)</a:t>
            </a:r>
            <a:endParaRPr lang="en-GB" sz="2800" b="0" i="0" u="none" strike="noStrike" dirty="0">
              <a:solidFill>
                <a:schemeClr val="bg1"/>
              </a:solidFill>
              <a:effectLst/>
              <a:latin typeface="Roboto Mono" pitchFamily="49" charset="0"/>
              <a:ea typeface="Roboto Mono" pitchFamily="49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for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linje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 in fil: </a:t>
            </a:r>
            <a:endParaRPr lang="en-GB" sz="2800" b="0" i="0" u="none" strike="noStrike" dirty="0">
              <a:solidFill>
                <a:schemeClr val="bg1"/>
              </a:solidFill>
              <a:effectLst/>
              <a:latin typeface="Roboto Mono" pitchFamily="49" charset="0"/>
              <a:ea typeface="Roboto Mono" pitchFamily="49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    &lt;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gjør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noe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 med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linje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  <a:ea typeface="Roboto Mono" pitchFamily="49" charset="0"/>
              </a:rPr>
              <a:t>&gt;</a:t>
            </a:r>
            <a:endParaRPr lang="en-GB" sz="2800" b="0" i="0" u="none" strike="noStrike" dirty="0">
              <a:solidFill>
                <a:schemeClr val="bg1"/>
              </a:solidFill>
              <a:effectLst/>
              <a:latin typeface="Roboto Mono" pitchFamily="49" charset="0"/>
              <a:ea typeface="Roboto Mono" pitchFamily="49" charset="0"/>
            </a:endParaRPr>
          </a:p>
          <a:p>
            <a:br>
              <a:rPr lang="en-GB" sz="2800" dirty="0"/>
            </a:br>
            <a:br>
              <a:rPr lang="en-GB" sz="2800" dirty="0"/>
            </a:br>
            <a:endParaRPr lang="en-US" sz="2499" dirty="0">
              <a:solidFill>
                <a:srgbClr val="FFFFFF"/>
              </a:solidFill>
              <a:latin typeface="Poppins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2364716" y="4969538"/>
            <a:ext cx="3457327" cy="784446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3224"/>
              </a:lnSpc>
            </a:pP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</a:rPr>
              <a:t>utfil.write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</a:rPr>
              <a:t>(“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</a:rPr>
              <a:t>Skriv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</a:rPr>
              <a:t>dette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</a:rPr>
              <a:t> </a:t>
            </a:r>
            <a:r>
              <a:rPr lang="en-GB" sz="1800" b="0" i="0" u="none" strike="noStrike" dirty="0" err="1">
                <a:solidFill>
                  <a:schemeClr val="bg1"/>
                </a:solidFill>
                <a:effectLst/>
                <a:latin typeface="Roboto Mono" pitchFamily="49" charset="0"/>
              </a:rPr>
              <a:t>til</a:t>
            </a:r>
            <a:r>
              <a:rPr lang="en-GB" sz="1800" b="0" i="0" u="none" strike="noStrike" dirty="0">
                <a:solidFill>
                  <a:schemeClr val="bg1"/>
                </a:solidFill>
                <a:effectLst/>
                <a:latin typeface="Roboto Mono" pitchFamily="49" charset="0"/>
              </a:rPr>
              <a:t> fil\n”) </a:t>
            </a:r>
            <a:endParaRPr lang="en-US" sz="2499" dirty="0">
              <a:solidFill>
                <a:schemeClr val="bg1"/>
              </a:solidFill>
              <a:latin typeface="Poppins"/>
            </a:endParaRPr>
          </a:p>
        </p:txBody>
      </p:sp>
      <p:sp>
        <p:nvSpPr>
          <p:cNvPr id="11" name="Freeform 11"/>
          <p:cNvSpPr/>
          <p:nvPr/>
        </p:nvSpPr>
        <p:spPr>
          <a:xfrm>
            <a:off x="7854526" y="675606"/>
            <a:ext cx="2130804" cy="2142490"/>
          </a:xfrm>
          <a:custGeom>
            <a:avLst/>
            <a:gdLst/>
            <a:ahLst/>
            <a:cxnLst/>
            <a:rect l="l" t="t" r="r" b="b"/>
            <a:pathLst>
              <a:path w="2130804" h="2142490">
                <a:moveTo>
                  <a:pt x="0" y="0"/>
                </a:moveTo>
                <a:lnTo>
                  <a:pt x="2130804" y="0"/>
                </a:lnTo>
                <a:lnTo>
                  <a:pt x="2130804" y="2142490"/>
                </a:lnTo>
                <a:lnTo>
                  <a:pt x="0" y="2142490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E500C7-B9FE-7E1B-BD9F-80ACBB2CFAF7}"/>
              </a:ext>
            </a:extLst>
          </p:cNvPr>
          <p:cNvSpPr txBox="1"/>
          <p:nvPr/>
        </p:nvSpPr>
        <p:spPr>
          <a:xfrm>
            <a:off x="1074260" y="3871273"/>
            <a:ext cx="6267450" cy="7607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ts val="6218"/>
              </a:lnSpc>
            </a:pPr>
            <a:r>
              <a:rPr lang="en-US" sz="2400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FOR </a:t>
            </a:r>
            <a:r>
              <a:rPr lang="en-US" sz="2400" dirty="0" err="1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Å</a:t>
            </a:r>
            <a:r>
              <a:rPr lang="en-US" sz="2400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 FEKS. SKRIVE TIL FIL: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DCCD5026-5E51-1C8F-C087-7E35A6530EEA}"/>
              </a:ext>
            </a:extLst>
          </p:cNvPr>
          <p:cNvSpPr/>
          <p:nvPr/>
        </p:nvSpPr>
        <p:spPr>
          <a:xfrm>
            <a:off x="508142" y="1926023"/>
            <a:ext cx="8737316" cy="3463154"/>
          </a:xfrm>
          <a:custGeom>
            <a:avLst/>
            <a:gdLst/>
            <a:ahLst/>
            <a:cxnLst/>
            <a:rect l="l" t="t" r="r" b="b"/>
            <a:pathLst>
              <a:path w="8737316" h="3463154">
                <a:moveTo>
                  <a:pt x="0" y="0"/>
                </a:moveTo>
                <a:lnTo>
                  <a:pt x="8737316" y="0"/>
                </a:lnTo>
                <a:lnTo>
                  <a:pt x="8737316" y="3463154"/>
                </a:lnTo>
                <a:lnTo>
                  <a:pt x="0" y="3463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" name="Freeform 2"/>
          <p:cNvSpPr/>
          <p:nvPr/>
        </p:nvSpPr>
        <p:spPr>
          <a:xfrm>
            <a:off x="-4949210" y="1107210"/>
            <a:ext cx="5801649" cy="6207990"/>
          </a:xfrm>
          <a:custGeom>
            <a:avLst/>
            <a:gdLst/>
            <a:ahLst/>
            <a:cxnLst/>
            <a:rect l="l" t="t" r="r" b="b"/>
            <a:pathLst>
              <a:path w="5801649" h="6207990">
                <a:moveTo>
                  <a:pt x="0" y="0"/>
                </a:moveTo>
                <a:lnTo>
                  <a:pt x="5801649" y="0"/>
                </a:lnTo>
                <a:lnTo>
                  <a:pt x="5801649" y="6207990"/>
                </a:lnTo>
                <a:lnTo>
                  <a:pt x="0" y="6207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0" y="5309811"/>
            <a:ext cx="2343955" cy="2127139"/>
          </a:xfrm>
          <a:custGeom>
            <a:avLst/>
            <a:gdLst/>
            <a:ahLst/>
            <a:cxnLst/>
            <a:rect l="l" t="t" r="r" b="b"/>
            <a:pathLst>
              <a:path w="2343955" h="2127139">
                <a:moveTo>
                  <a:pt x="0" y="0"/>
                </a:moveTo>
                <a:lnTo>
                  <a:pt x="2343955" y="0"/>
                </a:lnTo>
                <a:lnTo>
                  <a:pt x="2343955" y="2127139"/>
                </a:lnTo>
                <a:lnTo>
                  <a:pt x="0" y="21271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7297231" y="-627380"/>
            <a:ext cx="2013941" cy="2142490"/>
          </a:xfrm>
          <a:custGeom>
            <a:avLst/>
            <a:gdLst/>
            <a:ahLst/>
            <a:cxnLst/>
            <a:rect l="l" t="t" r="r" b="b"/>
            <a:pathLst>
              <a:path w="2013941" h="2142490">
                <a:moveTo>
                  <a:pt x="0" y="0"/>
                </a:moveTo>
                <a:lnTo>
                  <a:pt x="2013941" y="0"/>
                </a:lnTo>
                <a:lnTo>
                  <a:pt x="2013941" y="2142490"/>
                </a:lnTo>
                <a:lnTo>
                  <a:pt x="0" y="21424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5960911" y="3667125"/>
            <a:ext cx="5801649" cy="6207990"/>
          </a:xfrm>
          <a:custGeom>
            <a:avLst/>
            <a:gdLst/>
            <a:ahLst/>
            <a:cxnLst/>
            <a:rect l="l" t="t" r="r" b="b"/>
            <a:pathLst>
              <a:path w="5801649" h="6207990">
                <a:moveTo>
                  <a:pt x="0" y="0"/>
                </a:moveTo>
                <a:lnTo>
                  <a:pt x="5801650" y="0"/>
                </a:lnTo>
                <a:lnTo>
                  <a:pt x="5801650" y="6207990"/>
                </a:lnTo>
                <a:lnTo>
                  <a:pt x="0" y="6207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1449397" y="2223497"/>
            <a:ext cx="685480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en-US" sz="5000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 2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617103" y="3314748"/>
            <a:ext cx="651938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Anta at du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har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filen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“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historie.txt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”. Les inn alle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linjene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og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lagre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dem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en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liste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.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Første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linje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skal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ligge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først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listen,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osv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.  (Tips: husk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å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åpne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og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lukke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filen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..)</a:t>
            </a:r>
            <a:endParaRPr lang="en-US" sz="2000" dirty="0">
              <a:solidFill>
                <a:schemeClr val="accent2">
                  <a:lumMod val="75000"/>
                </a:schemeClr>
              </a:solidFill>
              <a:latin typeface="Roboto Mono" pitchFamily="49" charset="0"/>
              <a:ea typeface="Roboto Mono" pitchFamily="49" charset="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967609" y="5699875"/>
            <a:ext cx="2130804" cy="1481966"/>
          </a:xfrm>
          <a:custGeom>
            <a:avLst/>
            <a:gdLst/>
            <a:ahLst/>
            <a:cxnLst/>
            <a:rect l="l" t="t" r="r" b="b"/>
            <a:pathLst>
              <a:path w="2130804" h="1481966">
                <a:moveTo>
                  <a:pt x="0" y="0"/>
                </a:moveTo>
                <a:lnTo>
                  <a:pt x="2130804" y="0"/>
                </a:lnTo>
                <a:lnTo>
                  <a:pt x="2130804" y="1481966"/>
                </a:lnTo>
                <a:lnTo>
                  <a:pt x="0" y="14819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44570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>
            <a:off x="174851" y="0"/>
            <a:ext cx="2091869" cy="1422471"/>
          </a:xfrm>
          <a:custGeom>
            <a:avLst/>
            <a:gdLst/>
            <a:ahLst/>
            <a:cxnLst/>
            <a:rect l="l" t="t" r="r" b="b"/>
            <a:pathLst>
              <a:path w="2091869" h="1422471">
                <a:moveTo>
                  <a:pt x="0" y="0"/>
                </a:moveTo>
                <a:lnTo>
                  <a:pt x="2091870" y="0"/>
                </a:lnTo>
                <a:lnTo>
                  <a:pt x="2091870" y="1422471"/>
                </a:lnTo>
                <a:lnTo>
                  <a:pt x="0" y="14224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DCCD5026-5E51-1C8F-C087-7E35A6530EEA}"/>
              </a:ext>
            </a:extLst>
          </p:cNvPr>
          <p:cNvSpPr/>
          <p:nvPr/>
        </p:nvSpPr>
        <p:spPr>
          <a:xfrm>
            <a:off x="508142" y="1926023"/>
            <a:ext cx="8737316" cy="3463154"/>
          </a:xfrm>
          <a:custGeom>
            <a:avLst/>
            <a:gdLst/>
            <a:ahLst/>
            <a:cxnLst/>
            <a:rect l="l" t="t" r="r" b="b"/>
            <a:pathLst>
              <a:path w="8737316" h="3463154">
                <a:moveTo>
                  <a:pt x="0" y="0"/>
                </a:moveTo>
                <a:lnTo>
                  <a:pt x="8737316" y="0"/>
                </a:lnTo>
                <a:lnTo>
                  <a:pt x="8737316" y="3463154"/>
                </a:lnTo>
                <a:lnTo>
                  <a:pt x="0" y="3463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" name="Freeform 2"/>
          <p:cNvSpPr/>
          <p:nvPr/>
        </p:nvSpPr>
        <p:spPr>
          <a:xfrm>
            <a:off x="-4949210" y="1107210"/>
            <a:ext cx="5801649" cy="6207990"/>
          </a:xfrm>
          <a:custGeom>
            <a:avLst/>
            <a:gdLst/>
            <a:ahLst/>
            <a:cxnLst/>
            <a:rect l="l" t="t" r="r" b="b"/>
            <a:pathLst>
              <a:path w="5801649" h="6207990">
                <a:moveTo>
                  <a:pt x="0" y="0"/>
                </a:moveTo>
                <a:lnTo>
                  <a:pt x="5801649" y="0"/>
                </a:lnTo>
                <a:lnTo>
                  <a:pt x="5801649" y="6207990"/>
                </a:lnTo>
                <a:lnTo>
                  <a:pt x="0" y="6207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>
            <a:off x="0" y="5309811"/>
            <a:ext cx="2343955" cy="2127139"/>
          </a:xfrm>
          <a:custGeom>
            <a:avLst/>
            <a:gdLst/>
            <a:ahLst/>
            <a:cxnLst/>
            <a:rect l="l" t="t" r="r" b="b"/>
            <a:pathLst>
              <a:path w="2343955" h="2127139">
                <a:moveTo>
                  <a:pt x="0" y="0"/>
                </a:moveTo>
                <a:lnTo>
                  <a:pt x="2343955" y="0"/>
                </a:lnTo>
                <a:lnTo>
                  <a:pt x="2343955" y="2127139"/>
                </a:lnTo>
                <a:lnTo>
                  <a:pt x="0" y="212713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7297231" y="-627380"/>
            <a:ext cx="2013941" cy="2142490"/>
          </a:xfrm>
          <a:custGeom>
            <a:avLst/>
            <a:gdLst/>
            <a:ahLst/>
            <a:cxnLst/>
            <a:rect l="l" t="t" r="r" b="b"/>
            <a:pathLst>
              <a:path w="2013941" h="2142490">
                <a:moveTo>
                  <a:pt x="0" y="0"/>
                </a:moveTo>
                <a:lnTo>
                  <a:pt x="2013941" y="0"/>
                </a:lnTo>
                <a:lnTo>
                  <a:pt x="2013941" y="2142490"/>
                </a:lnTo>
                <a:lnTo>
                  <a:pt x="0" y="2142490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5960911" y="3667125"/>
            <a:ext cx="5801649" cy="6207990"/>
          </a:xfrm>
          <a:custGeom>
            <a:avLst/>
            <a:gdLst/>
            <a:ahLst/>
            <a:cxnLst/>
            <a:rect l="l" t="t" r="r" b="b"/>
            <a:pathLst>
              <a:path w="5801649" h="6207990">
                <a:moveTo>
                  <a:pt x="0" y="0"/>
                </a:moveTo>
                <a:lnTo>
                  <a:pt x="5801650" y="0"/>
                </a:lnTo>
                <a:lnTo>
                  <a:pt x="5801650" y="6207990"/>
                </a:lnTo>
                <a:lnTo>
                  <a:pt x="0" y="620799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1449397" y="2223497"/>
            <a:ext cx="6854803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00"/>
              </a:lnSpc>
            </a:pPr>
            <a:r>
              <a:rPr lang="en-US" sz="5000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LØSNING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2266720" y="3143620"/>
            <a:ext cx="6519389" cy="27699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innfil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= open("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historie.txt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", "r")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historie_liste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= []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for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linje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in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innfil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: 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    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historie_liste.append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(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linje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)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b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</a:b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innfil.close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()</a:t>
            </a:r>
          </a:p>
          <a:p>
            <a:br>
              <a:rPr lang="en-GB" sz="2000" dirty="0"/>
            </a:br>
            <a:br>
              <a:rPr lang="en-GB" sz="2000" dirty="0"/>
            </a:br>
            <a:endParaRPr lang="en-US" sz="2000" dirty="0">
              <a:solidFill>
                <a:schemeClr val="accent2">
                  <a:lumMod val="75000"/>
                </a:schemeClr>
              </a:solidFill>
              <a:latin typeface="Roboto Mono" pitchFamily="49" charset="0"/>
              <a:ea typeface="Roboto Mono" pitchFamily="49" charset="0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6967609" y="5699875"/>
            <a:ext cx="2130804" cy="1481966"/>
          </a:xfrm>
          <a:custGeom>
            <a:avLst/>
            <a:gdLst/>
            <a:ahLst/>
            <a:cxnLst/>
            <a:rect l="l" t="t" r="r" b="b"/>
            <a:pathLst>
              <a:path w="2130804" h="1481966">
                <a:moveTo>
                  <a:pt x="0" y="0"/>
                </a:moveTo>
                <a:lnTo>
                  <a:pt x="2130804" y="0"/>
                </a:lnTo>
                <a:lnTo>
                  <a:pt x="2130804" y="1481966"/>
                </a:lnTo>
                <a:lnTo>
                  <a:pt x="0" y="1481966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 b="-44570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>
            <a:off x="174851" y="0"/>
            <a:ext cx="2091869" cy="1422471"/>
          </a:xfrm>
          <a:custGeom>
            <a:avLst/>
            <a:gdLst/>
            <a:ahLst/>
            <a:cxnLst/>
            <a:rect l="l" t="t" r="r" b="b"/>
            <a:pathLst>
              <a:path w="2091869" h="1422471">
                <a:moveTo>
                  <a:pt x="0" y="0"/>
                </a:moveTo>
                <a:lnTo>
                  <a:pt x="2091870" y="0"/>
                </a:lnTo>
                <a:lnTo>
                  <a:pt x="2091870" y="1422471"/>
                </a:lnTo>
                <a:lnTo>
                  <a:pt x="0" y="1422471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  <p:extLst>
      <p:ext uri="{BB962C8B-B14F-4D97-AF65-F5344CB8AC3E}">
        <p14:creationId xmlns:p14="http://schemas.microsoft.com/office/powerpoint/2010/main" val="29975439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57F1FAF5-B4F4-7908-2127-6832DA3EE95B}"/>
              </a:ext>
            </a:extLst>
          </p:cNvPr>
          <p:cNvSpPr/>
          <p:nvPr/>
        </p:nvSpPr>
        <p:spPr>
          <a:xfrm>
            <a:off x="508141" y="1821376"/>
            <a:ext cx="8737316" cy="3589370"/>
          </a:xfrm>
          <a:custGeom>
            <a:avLst/>
            <a:gdLst/>
            <a:ahLst/>
            <a:cxnLst/>
            <a:rect l="l" t="t" r="r" b="b"/>
            <a:pathLst>
              <a:path w="8737316" h="3463154">
                <a:moveTo>
                  <a:pt x="0" y="0"/>
                </a:moveTo>
                <a:lnTo>
                  <a:pt x="8737316" y="0"/>
                </a:lnTo>
                <a:lnTo>
                  <a:pt x="8737316" y="3463154"/>
                </a:lnTo>
                <a:lnTo>
                  <a:pt x="0" y="3463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" name="Freeform 2"/>
          <p:cNvSpPr/>
          <p:nvPr/>
        </p:nvSpPr>
        <p:spPr>
          <a:xfrm rot="5400000">
            <a:off x="1427572" y="4014438"/>
            <a:ext cx="6898455" cy="9753600"/>
          </a:xfrm>
          <a:custGeom>
            <a:avLst/>
            <a:gdLst/>
            <a:ahLst/>
            <a:cxnLst/>
            <a:rect l="l" t="t" r="r" b="b"/>
            <a:pathLst>
              <a:path w="6898455" h="9753600">
                <a:moveTo>
                  <a:pt x="0" y="0"/>
                </a:moveTo>
                <a:lnTo>
                  <a:pt x="6898456" y="0"/>
                </a:lnTo>
                <a:lnTo>
                  <a:pt x="6898456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rot="-9400397">
            <a:off x="-1670474" y="-2372475"/>
            <a:ext cx="5801649" cy="6207990"/>
          </a:xfrm>
          <a:custGeom>
            <a:avLst/>
            <a:gdLst/>
            <a:ahLst/>
            <a:cxnLst/>
            <a:rect l="l" t="t" r="r" b="b"/>
            <a:pathLst>
              <a:path w="5801649" h="6207990">
                <a:moveTo>
                  <a:pt x="0" y="0"/>
                </a:moveTo>
                <a:lnTo>
                  <a:pt x="5801649" y="0"/>
                </a:lnTo>
                <a:lnTo>
                  <a:pt x="5801649" y="6207990"/>
                </a:lnTo>
                <a:lnTo>
                  <a:pt x="0" y="6207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-490184" y="4730450"/>
            <a:ext cx="3526972" cy="3372667"/>
          </a:xfrm>
          <a:custGeom>
            <a:avLst/>
            <a:gdLst/>
            <a:ahLst/>
            <a:cxnLst/>
            <a:rect l="l" t="t" r="r" b="b"/>
            <a:pathLst>
              <a:path w="3526972" h="3372667">
                <a:moveTo>
                  <a:pt x="0" y="0"/>
                </a:moveTo>
                <a:lnTo>
                  <a:pt x="3526972" y="0"/>
                </a:lnTo>
                <a:lnTo>
                  <a:pt x="3526972" y="3372667"/>
                </a:lnTo>
                <a:lnTo>
                  <a:pt x="0" y="33726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 rot="1929526">
            <a:off x="7565046" y="245504"/>
            <a:ext cx="1512716" cy="2047670"/>
          </a:xfrm>
          <a:custGeom>
            <a:avLst/>
            <a:gdLst/>
            <a:ahLst/>
            <a:cxnLst/>
            <a:rect l="l" t="t" r="r" b="b"/>
            <a:pathLst>
              <a:path w="1512716" h="2047670">
                <a:moveTo>
                  <a:pt x="0" y="0"/>
                </a:moveTo>
                <a:lnTo>
                  <a:pt x="1512716" y="0"/>
                </a:lnTo>
                <a:lnTo>
                  <a:pt x="1512716" y="2047670"/>
                </a:lnTo>
                <a:lnTo>
                  <a:pt x="0" y="20476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>
            <a:off x="1438410" y="2566085"/>
            <a:ext cx="68767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OPPGAVE 3</a:t>
            </a:r>
          </a:p>
        </p:txBody>
      </p:sp>
      <p:sp>
        <p:nvSpPr>
          <p:cNvPr id="8" name="Freeform 8"/>
          <p:cNvSpPr/>
          <p:nvPr/>
        </p:nvSpPr>
        <p:spPr>
          <a:xfrm>
            <a:off x="812766" y="303498"/>
            <a:ext cx="2458114" cy="1766216"/>
          </a:xfrm>
          <a:custGeom>
            <a:avLst/>
            <a:gdLst/>
            <a:ahLst/>
            <a:cxnLst/>
            <a:rect l="l" t="t" r="r" b="b"/>
            <a:pathLst>
              <a:path w="2458114" h="1766216">
                <a:moveTo>
                  <a:pt x="0" y="0"/>
                </a:moveTo>
                <a:lnTo>
                  <a:pt x="2458114" y="0"/>
                </a:lnTo>
                <a:lnTo>
                  <a:pt x="2458114" y="1766216"/>
                </a:lnTo>
                <a:lnTo>
                  <a:pt x="0" y="17662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8383" r="-4428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1034841">
            <a:off x="8042020" y="4676878"/>
            <a:ext cx="2125102" cy="2931175"/>
          </a:xfrm>
          <a:custGeom>
            <a:avLst/>
            <a:gdLst/>
            <a:ahLst/>
            <a:cxnLst/>
            <a:rect l="l" t="t" r="r" b="b"/>
            <a:pathLst>
              <a:path w="2125102" h="2931175">
                <a:moveTo>
                  <a:pt x="0" y="0"/>
                </a:moveTo>
                <a:lnTo>
                  <a:pt x="2125101" y="0"/>
                </a:lnTo>
                <a:lnTo>
                  <a:pt x="2125101" y="2931174"/>
                </a:lnTo>
                <a:lnTo>
                  <a:pt x="0" y="29311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04E617-25A9-CFAA-A82E-A5963B17CFB0}"/>
              </a:ext>
            </a:extLst>
          </p:cNvPr>
          <p:cNvSpPr txBox="1"/>
          <p:nvPr/>
        </p:nvSpPr>
        <p:spPr>
          <a:xfrm>
            <a:off x="1864874" y="3205271"/>
            <a:ext cx="6616700" cy="307776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Skriv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en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funksjon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som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tar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mot to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sannhetsverdier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(True/False)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og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returnerer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1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hvis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begge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verdier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er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sanne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, 0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hvis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begge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verdier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ikke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er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sanne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.</a:t>
            </a:r>
            <a:b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</a:br>
            <a:r>
              <a:rPr lang="en-GB" sz="2000" b="1" i="1" u="sng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Gruble</a:t>
            </a:r>
            <a:r>
              <a:rPr lang="en-GB" sz="2000" b="1" i="1" u="sng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:</a:t>
            </a:r>
            <a:endParaRPr lang="en-GB" sz="2000" b="1" i="0" u="sng" strike="noStrike" dirty="0">
              <a:solidFill>
                <a:schemeClr val="accent2">
                  <a:lumMod val="75000"/>
                </a:schemeClr>
              </a:solidFill>
              <a:effectLst/>
              <a:latin typeface="Roboto Mono" pitchFamily="49" charset="0"/>
              <a:ea typeface="Roboto Mono" pitchFamily="49" charset="0"/>
            </a:endParaRP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1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Hva</a:t>
            </a:r>
            <a:r>
              <a:rPr lang="en-GB" sz="2000" b="0" i="1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tar </a:t>
            </a:r>
            <a:r>
              <a:rPr lang="en-GB" sz="2000" b="0" i="1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ikke</a:t>
            </a:r>
            <a:r>
              <a:rPr lang="en-GB" sz="2000" b="0" i="1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1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funksjonen</a:t>
            </a:r>
            <a:r>
              <a:rPr lang="en-GB" sz="2000" b="0" i="1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1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høyde</a:t>
            </a:r>
            <a:r>
              <a:rPr lang="en-GB" sz="2000" b="0" i="1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for? </a:t>
            </a:r>
            <a:r>
              <a:rPr lang="en-GB" sz="2000" b="0" i="1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Hva</a:t>
            </a:r>
            <a:r>
              <a:rPr lang="en-GB" sz="2000" b="0" i="1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1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kan</a:t>
            </a:r>
            <a:r>
              <a:rPr lang="en-GB" sz="2000" b="0" i="1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1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gå</a:t>
            </a:r>
            <a:r>
              <a:rPr lang="en-GB" sz="2000" b="0" i="1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“</a:t>
            </a:r>
            <a:r>
              <a:rPr lang="en-GB" sz="2000" b="0" i="1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galt</a:t>
            </a:r>
            <a:r>
              <a:rPr lang="en-GB" sz="2000" b="0" i="1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”?</a:t>
            </a:r>
            <a:endParaRPr lang="en-GB" sz="20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Roboto Mono" pitchFamily="49" charset="0"/>
              <a:ea typeface="Roboto Mono" pitchFamily="49" charset="0"/>
            </a:endParaRPr>
          </a:p>
          <a:p>
            <a:br>
              <a:rPr lang="en-GB" dirty="0"/>
            </a:br>
            <a:br>
              <a:rPr lang="en-GB" dirty="0"/>
            </a:br>
            <a:endParaRPr lang="en-GB" sz="18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Roboto Mono" pitchFamily="49" charset="0"/>
              <a:ea typeface="Roboto Mono" pitchFamily="49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57F1FAF5-B4F4-7908-2127-6832DA3EE95B}"/>
              </a:ext>
            </a:extLst>
          </p:cNvPr>
          <p:cNvSpPr/>
          <p:nvPr/>
        </p:nvSpPr>
        <p:spPr>
          <a:xfrm>
            <a:off x="508141" y="1821376"/>
            <a:ext cx="8737316" cy="3424111"/>
          </a:xfrm>
          <a:custGeom>
            <a:avLst/>
            <a:gdLst/>
            <a:ahLst/>
            <a:cxnLst/>
            <a:rect l="l" t="t" r="r" b="b"/>
            <a:pathLst>
              <a:path w="8737316" h="3463154">
                <a:moveTo>
                  <a:pt x="0" y="0"/>
                </a:moveTo>
                <a:lnTo>
                  <a:pt x="8737316" y="0"/>
                </a:lnTo>
                <a:lnTo>
                  <a:pt x="8737316" y="3463154"/>
                </a:lnTo>
                <a:lnTo>
                  <a:pt x="0" y="3463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" name="Freeform 2"/>
          <p:cNvSpPr/>
          <p:nvPr/>
        </p:nvSpPr>
        <p:spPr>
          <a:xfrm rot="5400000">
            <a:off x="1427572" y="4014438"/>
            <a:ext cx="6898455" cy="9753600"/>
          </a:xfrm>
          <a:custGeom>
            <a:avLst/>
            <a:gdLst/>
            <a:ahLst/>
            <a:cxnLst/>
            <a:rect l="l" t="t" r="r" b="b"/>
            <a:pathLst>
              <a:path w="6898455" h="9753600">
                <a:moveTo>
                  <a:pt x="0" y="0"/>
                </a:moveTo>
                <a:lnTo>
                  <a:pt x="6898456" y="0"/>
                </a:lnTo>
                <a:lnTo>
                  <a:pt x="6898456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rot="-9400397">
            <a:off x="-1670474" y="-2372475"/>
            <a:ext cx="5801649" cy="6207990"/>
          </a:xfrm>
          <a:custGeom>
            <a:avLst/>
            <a:gdLst/>
            <a:ahLst/>
            <a:cxnLst/>
            <a:rect l="l" t="t" r="r" b="b"/>
            <a:pathLst>
              <a:path w="5801649" h="6207990">
                <a:moveTo>
                  <a:pt x="0" y="0"/>
                </a:moveTo>
                <a:lnTo>
                  <a:pt x="5801649" y="0"/>
                </a:lnTo>
                <a:lnTo>
                  <a:pt x="5801649" y="6207990"/>
                </a:lnTo>
                <a:lnTo>
                  <a:pt x="0" y="6207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-490184" y="4730450"/>
            <a:ext cx="3526972" cy="3372667"/>
          </a:xfrm>
          <a:custGeom>
            <a:avLst/>
            <a:gdLst/>
            <a:ahLst/>
            <a:cxnLst/>
            <a:rect l="l" t="t" r="r" b="b"/>
            <a:pathLst>
              <a:path w="3526972" h="3372667">
                <a:moveTo>
                  <a:pt x="0" y="0"/>
                </a:moveTo>
                <a:lnTo>
                  <a:pt x="3526972" y="0"/>
                </a:lnTo>
                <a:lnTo>
                  <a:pt x="3526972" y="3372667"/>
                </a:lnTo>
                <a:lnTo>
                  <a:pt x="0" y="33726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 rot="1929526">
            <a:off x="7565046" y="245504"/>
            <a:ext cx="1512716" cy="2047670"/>
          </a:xfrm>
          <a:custGeom>
            <a:avLst/>
            <a:gdLst/>
            <a:ahLst/>
            <a:cxnLst/>
            <a:rect l="l" t="t" r="r" b="b"/>
            <a:pathLst>
              <a:path w="1512716" h="2047670">
                <a:moveTo>
                  <a:pt x="0" y="0"/>
                </a:moveTo>
                <a:lnTo>
                  <a:pt x="1512716" y="0"/>
                </a:lnTo>
                <a:lnTo>
                  <a:pt x="1512716" y="2047670"/>
                </a:lnTo>
                <a:lnTo>
                  <a:pt x="0" y="20476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>
            <a:off x="1438410" y="2566085"/>
            <a:ext cx="68767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LØSNING</a:t>
            </a:r>
          </a:p>
        </p:txBody>
      </p:sp>
      <p:sp>
        <p:nvSpPr>
          <p:cNvPr id="8" name="Freeform 8"/>
          <p:cNvSpPr/>
          <p:nvPr/>
        </p:nvSpPr>
        <p:spPr>
          <a:xfrm>
            <a:off x="812766" y="303498"/>
            <a:ext cx="2458114" cy="1766216"/>
          </a:xfrm>
          <a:custGeom>
            <a:avLst/>
            <a:gdLst/>
            <a:ahLst/>
            <a:cxnLst/>
            <a:rect l="l" t="t" r="r" b="b"/>
            <a:pathLst>
              <a:path w="2458114" h="1766216">
                <a:moveTo>
                  <a:pt x="0" y="0"/>
                </a:moveTo>
                <a:lnTo>
                  <a:pt x="2458114" y="0"/>
                </a:lnTo>
                <a:lnTo>
                  <a:pt x="2458114" y="1766216"/>
                </a:lnTo>
                <a:lnTo>
                  <a:pt x="0" y="17662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8383" r="-4428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1034841">
            <a:off x="8042020" y="4676878"/>
            <a:ext cx="2125102" cy="2931175"/>
          </a:xfrm>
          <a:custGeom>
            <a:avLst/>
            <a:gdLst/>
            <a:ahLst/>
            <a:cxnLst/>
            <a:rect l="l" t="t" r="r" b="b"/>
            <a:pathLst>
              <a:path w="2125102" h="2931175">
                <a:moveTo>
                  <a:pt x="0" y="0"/>
                </a:moveTo>
                <a:lnTo>
                  <a:pt x="2125101" y="0"/>
                </a:lnTo>
                <a:lnTo>
                  <a:pt x="2125101" y="2931174"/>
                </a:lnTo>
                <a:lnTo>
                  <a:pt x="0" y="29311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04E617-25A9-CFAA-A82E-A5963B17CFB0}"/>
              </a:ext>
            </a:extLst>
          </p:cNvPr>
          <p:cNvSpPr txBox="1"/>
          <p:nvPr/>
        </p:nvSpPr>
        <p:spPr>
          <a:xfrm>
            <a:off x="3359682" y="3223019"/>
            <a:ext cx="3526972" cy="33239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def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is_true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(a, b):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 if a and b: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    return 1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 if not a and not b: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    return 0</a:t>
            </a:r>
          </a:p>
          <a:p>
            <a:pPr algn="l" rtl="0">
              <a:spcBef>
                <a:spcPts val="0"/>
              </a:spcBef>
              <a:spcAft>
                <a:spcPts val="0"/>
              </a:spcAft>
            </a:pP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 return -1</a:t>
            </a:r>
          </a:p>
          <a:p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sz="18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Roboto Mono" pitchFamily="49" charset="0"/>
              <a:ea typeface="Roboto Mono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2392073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2">
            <a:extLst>
              <a:ext uri="{FF2B5EF4-FFF2-40B4-BE49-F238E27FC236}">
                <a16:creationId xmlns:a16="http://schemas.microsoft.com/office/drawing/2014/main" id="{57F1FAF5-B4F4-7908-2127-6832DA3EE95B}"/>
              </a:ext>
            </a:extLst>
          </p:cNvPr>
          <p:cNvSpPr/>
          <p:nvPr/>
        </p:nvSpPr>
        <p:spPr>
          <a:xfrm>
            <a:off x="508141" y="1821376"/>
            <a:ext cx="8737316" cy="3424111"/>
          </a:xfrm>
          <a:custGeom>
            <a:avLst/>
            <a:gdLst/>
            <a:ahLst/>
            <a:cxnLst/>
            <a:rect l="l" t="t" r="r" b="b"/>
            <a:pathLst>
              <a:path w="8737316" h="3463154">
                <a:moveTo>
                  <a:pt x="0" y="0"/>
                </a:moveTo>
                <a:lnTo>
                  <a:pt x="8737316" y="0"/>
                </a:lnTo>
                <a:lnTo>
                  <a:pt x="8737316" y="3463154"/>
                </a:lnTo>
                <a:lnTo>
                  <a:pt x="0" y="3463154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2" name="Freeform 2"/>
          <p:cNvSpPr/>
          <p:nvPr/>
        </p:nvSpPr>
        <p:spPr>
          <a:xfrm rot="5400000">
            <a:off x="1427572" y="4014438"/>
            <a:ext cx="6898455" cy="9753600"/>
          </a:xfrm>
          <a:custGeom>
            <a:avLst/>
            <a:gdLst/>
            <a:ahLst/>
            <a:cxnLst/>
            <a:rect l="l" t="t" r="r" b="b"/>
            <a:pathLst>
              <a:path w="6898455" h="9753600">
                <a:moveTo>
                  <a:pt x="0" y="0"/>
                </a:moveTo>
                <a:lnTo>
                  <a:pt x="6898456" y="0"/>
                </a:lnTo>
                <a:lnTo>
                  <a:pt x="6898456" y="9753600"/>
                </a:lnTo>
                <a:lnTo>
                  <a:pt x="0" y="9753600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rot="-9400397">
            <a:off x="-1670474" y="-2372475"/>
            <a:ext cx="5801649" cy="6207990"/>
          </a:xfrm>
          <a:custGeom>
            <a:avLst/>
            <a:gdLst/>
            <a:ahLst/>
            <a:cxnLst/>
            <a:rect l="l" t="t" r="r" b="b"/>
            <a:pathLst>
              <a:path w="5801649" h="6207990">
                <a:moveTo>
                  <a:pt x="0" y="0"/>
                </a:moveTo>
                <a:lnTo>
                  <a:pt x="5801649" y="0"/>
                </a:lnTo>
                <a:lnTo>
                  <a:pt x="5801649" y="6207990"/>
                </a:lnTo>
                <a:lnTo>
                  <a:pt x="0" y="6207990"/>
                </a:lnTo>
                <a:lnTo>
                  <a:pt x="0" y="0"/>
                </a:lnTo>
                <a:close/>
              </a:path>
            </a:pathLst>
          </a:custGeom>
          <a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>
            <a:off x="-490184" y="4730450"/>
            <a:ext cx="3526972" cy="3372667"/>
          </a:xfrm>
          <a:custGeom>
            <a:avLst/>
            <a:gdLst/>
            <a:ahLst/>
            <a:cxnLst/>
            <a:rect l="l" t="t" r="r" b="b"/>
            <a:pathLst>
              <a:path w="3526972" h="3372667">
                <a:moveTo>
                  <a:pt x="0" y="0"/>
                </a:moveTo>
                <a:lnTo>
                  <a:pt x="3526972" y="0"/>
                </a:lnTo>
                <a:lnTo>
                  <a:pt x="3526972" y="3372667"/>
                </a:lnTo>
                <a:lnTo>
                  <a:pt x="0" y="3372667"/>
                </a:lnTo>
                <a:lnTo>
                  <a:pt x="0" y="0"/>
                </a:lnTo>
                <a:close/>
              </a:path>
            </a:pathLst>
          </a:custGeom>
          <a:blipFill>
            <a:blip r:embed="rId8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 rot="1929526">
            <a:off x="7565046" y="245504"/>
            <a:ext cx="1512716" cy="2047670"/>
          </a:xfrm>
          <a:custGeom>
            <a:avLst/>
            <a:gdLst/>
            <a:ahLst/>
            <a:cxnLst/>
            <a:rect l="l" t="t" r="r" b="b"/>
            <a:pathLst>
              <a:path w="1512716" h="2047670">
                <a:moveTo>
                  <a:pt x="0" y="0"/>
                </a:moveTo>
                <a:lnTo>
                  <a:pt x="1512716" y="0"/>
                </a:lnTo>
                <a:lnTo>
                  <a:pt x="1512716" y="2047670"/>
                </a:lnTo>
                <a:lnTo>
                  <a:pt x="0" y="2047670"/>
                </a:lnTo>
                <a:lnTo>
                  <a:pt x="0" y="0"/>
                </a:lnTo>
                <a:close/>
              </a:path>
            </a:pathLst>
          </a:custGeom>
          <a:blipFill>
            <a:blip r:embed="rId9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7" name="TextBox 7"/>
          <p:cNvSpPr txBox="1"/>
          <p:nvPr/>
        </p:nvSpPr>
        <p:spPr>
          <a:xfrm>
            <a:off x="1438410" y="2566085"/>
            <a:ext cx="6876778" cy="7437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820"/>
              </a:lnSpc>
            </a:pPr>
            <a:r>
              <a:rPr lang="en-US" sz="6000" dirty="0">
                <a:solidFill>
                  <a:srgbClr val="CB6963"/>
                </a:solidFill>
                <a:latin typeface="ADLaM Display" panose="02010000000000000000" pitchFamily="2" charset="77"/>
                <a:ea typeface="ADLaM Display" panose="02010000000000000000" pitchFamily="2" charset="77"/>
                <a:cs typeface="ADLaM Display" panose="02010000000000000000" pitchFamily="2" charset="77"/>
              </a:rPr>
              <a:t>GRUBLE LØSNING</a:t>
            </a:r>
          </a:p>
        </p:txBody>
      </p:sp>
      <p:sp>
        <p:nvSpPr>
          <p:cNvPr id="8" name="Freeform 8"/>
          <p:cNvSpPr/>
          <p:nvPr/>
        </p:nvSpPr>
        <p:spPr>
          <a:xfrm>
            <a:off x="812766" y="303498"/>
            <a:ext cx="2458114" cy="1766216"/>
          </a:xfrm>
          <a:custGeom>
            <a:avLst/>
            <a:gdLst/>
            <a:ahLst/>
            <a:cxnLst/>
            <a:rect l="l" t="t" r="r" b="b"/>
            <a:pathLst>
              <a:path w="2458114" h="1766216">
                <a:moveTo>
                  <a:pt x="0" y="0"/>
                </a:moveTo>
                <a:lnTo>
                  <a:pt x="2458114" y="0"/>
                </a:lnTo>
                <a:lnTo>
                  <a:pt x="2458114" y="1766216"/>
                </a:lnTo>
                <a:lnTo>
                  <a:pt x="0" y="1766216"/>
                </a:lnTo>
                <a:lnTo>
                  <a:pt x="0" y="0"/>
                </a:lnTo>
                <a:close/>
              </a:path>
            </a:pathLst>
          </a:custGeom>
          <a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 t="-18383" r="-4428"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/>
          <p:cNvSpPr/>
          <p:nvPr/>
        </p:nvSpPr>
        <p:spPr>
          <a:xfrm rot="-1034841">
            <a:off x="8042020" y="4676878"/>
            <a:ext cx="2125102" cy="2931175"/>
          </a:xfrm>
          <a:custGeom>
            <a:avLst/>
            <a:gdLst/>
            <a:ahLst/>
            <a:cxnLst/>
            <a:rect l="l" t="t" r="r" b="b"/>
            <a:pathLst>
              <a:path w="2125102" h="2931175">
                <a:moveTo>
                  <a:pt x="0" y="0"/>
                </a:moveTo>
                <a:lnTo>
                  <a:pt x="2125101" y="0"/>
                </a:lnTo>
                <a:lnTo>
                  <a:pt x="2125101" y="2931174"/>
                </a:lnTo>
                <a:lnTo>
                  <a:pt x="0" y="2931174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804E617-25A9-CFAA-A82E-A5963B17CFB0}"/>
              </a:ext>
            </a:extLst>
          </p:cNvPr>
          <p:cNvSpPr txBox="1"/>
          <p:nvPr/>
        </p:nvSpPr>
        <p:spPr>
          <a:xfrm>
            <a:off x="1808468" y="3266820"/>
            <a:ext cx="6629400" cy="24314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Funksjonen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tar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ikke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høyde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for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tilfellet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hvor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den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ene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sannhetsverdien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er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sann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og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den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andre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er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usann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. Kan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legge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inn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en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egen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verdi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for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dette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,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feks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. </a:t>
            </a:r>
            <a:r>
              <a:rPr lang="en-GB" sz="2000" b="0" i="0" u="none" strike="noStrike" dirty="0" err="1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returnere</a:t>
            </a:r>
            <a:r>
              <a:rPr lang="en-GB" sz="2000" b="0" i="0" u="none" strike="noStrike" dirty="0">
                <a:solidFill>
                  <a:schemeClr val="accent2">
                    <a:lumMod val="75000"/>
                  </a:schemeClr>
                </a:solidFill>
                <a:effectLst/>
                <a:latin typeface="Roboto Mono" pitchFamily="49" charset="0"/>
                <a:ea typeface="Roboto Mono" pitchFamily="49" charset="0"/>
              </a:rPr>
              <a:t> -1.</a:t>
            </a:r>
            <a:br>
              <a:rPr lang="en-GB" dirty="0"/>
            </a:br>
            <a:br>
              <a:rPr lang="en-GB" dirty="0"/>
            </a:br>
            <a:br>
              <a:rPr lang="en-GB" dirty="0"/>
            </a:br>
            <a:br>
              <a:rPr lang="en-GB" dirty="0"/>
            </a:br>
            <a:endParaRPr lang="en-GB" sz="1800" b="0" i="0" u="none" strike="noStrike" dirty="0">
              <a:solidFill>
                <a:schemeClr val="accent2">
                  <a:lumMod val="75000"/>
                </a:schemeClr>
              </a:solidFill>
              <a:effectLst/>
              <a:latin typeface="Roboto Mono" pitchFamily="49" charset="0"/>
              <a:ea typeface="Roboto Mono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1435779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7F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643934" y="-240923"/>
            <a:ext cx="3658619" cy="8179840"/>
          </a:xfrm>
          <a:custGeom>
            <a:avLst/>
            <a:gdLst/>
            <a:ahLst/>
            <a:cxnLst/>
            <a:rect l="l" t="t" r="r" b="b"/>
            <a:pathLst>
              <a:path w="3658619" h="8179840">
                <a:moveTo>
                  <a:pt x="0" y="0"/>
                </a:moveTo>
                <a:lnTo>
                  <a:pt x="3658620" y="0"/>
                </a:lnTo>
                <a:lnTo>
                  <a:pt x="3658620" y="8179840"/>
                </a:lnTo>
                <a:lnTo>
                  <a:pt x="0" y="8179840"/>
                </a:lnTo>
                <a:lnTo>
                  <a:pt x="0" y="0"/>
                </a:lnTo>
                <a:close/>
              </a:path>
            </a:pathLst>
          </a:cu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3" name="Freeform 3"/>
          <p:cNvSpPr/>
          <p:nvPr/>
        </p:nvSpPr>
        <p:spPr>
          <a:xfrm rot="1385911">
            <a:off x="2864629" y="5616184"/>
            <a:ext cx="2522284" cy="2698942"/>
          </a:xfrm>
          <a:custGeom>
            <a:avLst/>
            <a:gdLst/>
            <a:ahLst/>
            <a:cxnLst/>
            <a:rect l="l" t="t" r="r" b="b"/>
            <a:pathLst>
              <a:path w="2522284" h="2698942">
                <a:moveTo>
                  <a:pt x="0" y="0"/>
                </a:moveTo>
                <a:lnTo>
                  <a:pt x="2522284" y="0"/>
                </a:lnTo>
                <a:lnTo>
                  <a:pt x="2522284" y="2698943"/>
                </a:lnTo>
                <a:lnTo>
                  <a:pt x="0" y="2698943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4" name="Freeform 4"/>
          <p:cNvSpPr/>
          <p:nvPr/>
        </p:nvSpPr>
        <p:spPr>
          <a:xfrm rot="-1580367">
            <a:off x="-338423" y="5019149"/>
            <a:ext cx="1435403" cy="1917066"/>
          </a:xfrm>
          <a:custGeom>
            <a:avLst/>
            <a:gdLst/>
            <a:ahLst/>
            <a:cxnLst/>
            <a:rect l="l" t="t" r="r" b="b"/>
            <a:pathLst>
              <a:path w="1435403" h="1917066">
                <a:moveTo>
                  <a:pt x="0" y="0"/>
                </a:moveTo>
                <a:lnTo>
                  <a:pt x="1435403" y="0"/>
                </a:lnTo>
                <a:lnTo>
                  <a:pt x="1435403" y="1917066"/>
                </a:lnTo>
                <a:lnTo>
                  <a:pt x="0" y="1917066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5" name="Freeform 5"/>
          <p:cNvSpPr/>
          <p:nvPr/>
        </p:nvSpPr>
        <p:spPr>
          <a:xfrm>
            <a:off x="4927955" y="731520"/>
            <a:ext cx="1071523" cy="1086462"/>
          </a:xfrm>
          <a:custGeom>
            <a:avLst/>
            <a:gdLst/>
            <a:ahLst/>
            <a:cxnLst/>
            <a:rect l="l" t="t" r="r" b="b"/>
            <a:pathLst>
              <a:path w="1071523" h="1086462">
                <a:moveTo>
                  <a:pt x="0" y="0"/>
                </a:moveTo>
                <a:lnTo>
                  <a:pt x="1071523" y="0"/>
                </a:lnTo>
                <a:lnTo>
                  <a:pt x="1071523" y="1086462"/>
                </a:lnTo>
                <a:lnTo>
                  <a:pt x="0" y="1086462"/>
                </a:lnTo>
                <a:lnTo>
                  <a:pt x="0" y="0"/>
                </a:lnTo>
                <a:close/>
              </a:path>
            </a:pathLst>
          </a:custGeom>
          <a:blipFill>
            <a:blip r:embed="rId7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6" name="TextBox 6"/>
          <p:cNvSpPr txBox="1"/>
          <p:nvPr/>
        </p:nvSpPr>
        <p:spPr>
          <a:xfrm>
            <a:off x="1513201" y="2070557"/>
            <a:ext cx="4125599" cy="220573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lnSpc>
                <a:spcPts val="8595"/>
              </a:lnSpc>
            </a:pPr>
            <a:r>
              <a:rPr lang="en-US" sz="7674" dirty="0">
                <a:solidFill>
                  <a:srgbClr val="CB6963"/>
                </a:solidFill>
                <a:latin typeface="Baloo Bhaijaan" panose="03080902040302020200" pitchFamily="66" charset="-78"/>
                <a:ea typeface="Roboto Mono" pitchFamily="49" charset="0"/>
                <a:cs typeface="Baloo Bhaijaan" panose="03080902040302020200" pitchFamily="66" charset="-78"/>
              </a:rPr>
              <a:t>FERDIGE</a:t>
            </a:r>
          </a:p>
          <a:p>
            <a:pPr>
              <a:lnSpc>
                <a:spcPts val="8595"/>
              </a:lnSpc>
            </a:pPr>
            <a:r>
              <a:rPr lang="en-US" sz="7674" dirty="0">
                <a:solidFill>
                  <a:srgbClr val="CB6963"/>
                </a:solidFill>
                <a:latin typeface="Baloo Bhaijaan" panose="03080902040302020200" pitchFamily="66" charset="-78"/>
                <a:ea typeface="Roboto Mono" pitchFamily="49" charset="0"/>
                <a:cs typeface="Baloo Bhaijaan" panose="03080902040302020200" pitchFamily="66" charset="-78"/>
              </a:rPr>
              <a:t>       &lt;3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513201" y="4244552"/>
            <a:ext cx="3363599" cy="37734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3129"/>
              </a:lnSpc>
            </a:pPr>
            <a:r>
              <a:rPr lang="en-US" sz="2058" dirty="0" err="1">
                <a:solidFill>
                  <a:schemeClr val="accent4">
                    <a:lumMod val="75000"/>
                  </a:schemeClr>
                </a:solidFill>
                <a:latin typeface="Poppins"/>
              </a:rPr>
              <a:t>Yeeeeeeey</a:t>
            </a:r>
            <a:r>
              <a:rPr lang="en-US" sz="2058" dirty="0">
                <a:solidFill>
                  <a:schemeClr val="accent4">
                    <a:lumMod val="75000"/>
                  </a:schemeClr>
                </a:solidFill>
                <a:latin typeface="Poppins"/>
              </a:rPr>
              <a:t>&lt;3</a:t>
            </a:r>
          </a:p>
        </p:txBody>
      </p:sp>
      <p:sp>
        <p:nvSpPr>
          <p:cNvPr id="8" name="Freeform 8"/>
          <p:cNvSpPr/>
          <p:nvPr/>
        </p:nvSpPr>
        <p:spPr>
          <a:xfrm>
            <a:off x="6690394" y="2499"/>
            <a:ext cx="2566963" cy="2090908"/>
          </a:xfrm>
          <a:custGeom>
            <a:avLst/>
            <a:gdLst/>
            <a:ahLst/>
            <a:cxnLst/>
            <a:rect l="l" t="t" r="r" b="b"/>
            <a:pathLst>
              <a:path w="2566963" h="2090908">
                <a:moveTo>
                  <a:pt x="0" y="0"/>
                </a:moveTo>
                <a:lnTo>
                  <a:pt x="2566963" y="0"/>
                </a:lnTo>
                <a:lnTo>
                  <a:pt x="2566963" y="2090908"/>
                </a:lnTo>
                <a:lnTo>
                  <a:pt x="0" y="2090908"/>
                </a:lnTo>
                <a:lnTo>
                  <a:pt x="0" y="0"/>
                </a:lnTo>
                <a:close/>
              </a:path>
            </a:pathLst>
          </a:custGeom>
          <a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9" name="Freeform 9">
            <a:extLst>
              <a:ext uri="{FF2B5EF4-FFF2-40B4-BE49-F238E27FC236}">
                <a16:creationId xmlns:a16="http://schemas.microsoft.com/office/drawing/2014/main" id="{41D9BC30-F2CB-607D-18BB-90B680DFA400}"/>
              </a:ext>
            </a:extLst>
          </p:cNvPr>
          <p:cNvSpPr/>
          <p:nvPr/>
        </p:nvSpPr>
        <p:spPr>
          <a:xfrm rot="-1034841">
            <a:off x="8042020" y="4676878"/>
            <a:ext cx="2125102" cy="2931175"/>
          </a:xfrm>
          <a:custGeom>
            <a:avLst/>
            <a:gdLst/>
            <a:ahLst/>
            <a:cxnLst/>
            <a:rect l="l" t="t" r="r" b="b"/>
            <a:pathLst>
              <a:path w="2125102" h="2931175">
                <a:moveTo>
                  <a:pt x="0" y="0"/>
                </a:moveTo>
                <a:lnTo>
                  <a:pt x="2125101" y="0"/>
                </a:lnTo>
                <a:lnTo>
                  <a:pt x="2125101" y="2931174"/>
                </a:lnTo>
                <a:lnTo>
                  <a:pt x="0" y="2931174"/>
                </a:lnTo>
                <a:lnTo>
                  <a:pt x="0" y="0"/>
                </a:lnTo>
                <a:close/>
              </a:path>
            </a:pathLst>
          </a:custGeom>
          <a:blipFill>
            <a:blip r:embed="rId10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D6160979-24C7-5CE0-198E-38CB26ACB7B5}"/>
              </a:ext>
            </a:extLst>
          </p:cNvPr>
          <p:cNvSpPr/>
          <p:nvPr/>
        </p:nvSpPr>
        <p:spPr>
          <a:xfrm>
            <a:off x="58100" y="272324"/>
            <a:ext cx="2091869" cy="1422471"/>
          </a:xfrm>
          <a:custGeom>
            <a:avLst/>
            <a:gdLst/>
            <a:ahLst/>
            <a:cxnLst/>
            <a:rect l="l" t="t" r="r" b="b"/>
            <a:pathLst>
              <a:path w="2091869" h="1422471">
                <a:moveTo>
                  <a:pt x="0" y="0"/>
                </a:moveTo>
                <a:lnTo>
                  <a:pt x="2091870" y="0"/>
                </a:lnTo>
                <a:lnTo>
                  <a:pt x="2091870" y="1422471"/>
                </a:lnTo>
                <a:lnTo>
                  <a:pt x="0" y="1422471"/>
                </a:lnTo>
                <a:lnTo>
                  <a:pt x="0" y="0"/>
                </a:lnTo>
                <a:close/>
              </a:path>
            </a:pathLst>
          </a:custGeom>
          <a:blipFill>
            <a:blip r:embed="rId11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  <p:sp>
        <p:nvSpPr>
          <p:cNvPr id="11" name="Freeform 5">
            <a:extLst>
              <a:ext uri="{FF2B5EF4-FFF2-40B4-BE49-F238E27FC236}">
                <a16:creationId xmlns:a16="http://schemas.microsoft.com/office/drawing/2014/main" id="{9CF69B39-89B0-9503-158B-74E7DA61F511}"/>
              </a:ext>
            </a:extLst>
          </p:cNvPr>
          <p:cNvSpPr/>
          <p:nvPr/>
        </p:nvSpPr>
        <p:spPr>
          <a:xfrm>
            <a:off x="4554025" y="3476233"/>
            <a:ext cx="2412685" cy="1903005"/>
          </a:xfrm>
          <a:custGeom>
            <a:avLst/>
            <a:gdLst/>
            <a:ahLst/>
            <a:cxnLst/>
            <a:rect l="l" t="t" r="r" b="b"/>
            <a:pathLst>
              <a:path w="2412685" h="1903005">
                <a:moveTo>
                  <a:pt x="0" y="0"/>
                </a:moveTo>
                <a:lnTo>
                  <a:pt x="2412685" y="0"/>
                </a:lnTo>
                <a:lnTo>
                  <a:pt x="2412685" y="1903005"/>
                </a:lnTo>
                <a:lnTo>
                  <a:pt x="0" y="1903005"/>
                </a:lnTo>
                <a:lnTo>
                  <a:pt x="0" y="0"/>
                </a:lnTo>
                <a:close/>
              </a:path>
            </a:pathLst>
          </a:custGeom>
          <a:blipFill>
            <a:blip r:embed="rId12"/>
            <a:stretch>
              <a:fillRect/>
            </a:stretch>
          </a:blipFill>
        </p:spPr>
        <p:txBody>
          <a:bodyPr/>
          <a:lstStyle/>
          <a:p>
            <a:endParaRPr lang="en-NO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98</TotalTime>
  <Words>646</Words>
  <Application>Microsoft Macintosh PowerPoint</Application>
  <PresentationFormat>Custom</PresentationFormat>
  <Paragraphs>90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22" baseType="lpstr">
      <vt:lpstr>Arial</vt:lpstr>
      <vt:lpstr>Roboto Mono</vt:lpstr>
      <vt:lpstr>Baloo Bhaijaan</vt:lpstr>
      <vt:lpstr>Poppins Bold</vt:lpstr>
      <vt:lpstr>ADLaM Display</vt:lpstr>
      <vt:lpstr>Poppins</vt:lpstr>
      <vt:lpstr>Calibri</vt:lpstr>
      <vt:lpstr>Roboto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In1000 uke 5</dc:title>
  <cp:lastModifiedBy>Lyra Valentina Iris Hope</cp:lastModifiedBy>
  <cp:revision>4</cp:revision>
  <dcterms:created xsi:type="dcterms:W3CDTF">2006-08-16T00:00:00Z</dcterms:created>
  <dcterms:modified xsi:type="dcterms:W3CDTF">2024-03-20T11:46:54Z</dcterms:modified>
  <dc:identifier>DAF8KcY4zy4</dc:identifier>
</cp:coreProperties>
</file>