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1648" r:id="rId5"/>
    <p:sldId id="259" r:id="rId6"/>
    <p:sldId id="1651" r:id="rId7"/>
    <p:sldId id="1652" r:id="rId8"/>
    <p:sldId id="264" r:id="rId9"/>
    <p:sldId id="1653" r:id="rId10"/>
    <p:sldId id="1649" r:id="rId11"/>
    <p:sldId id="1654" r:id="rId12"/>
    <p:sldId id="1655" r:id="rId13"/>
  </p:sldIdLst>
  <p:sldSz cx="9144000" cy="5143500" type="screen16x9"/>
  <p:notesSz cx="6858000" cy="9144000"/>
  <p:embeddedFontLst>
    <p:embeddedFont>
      <p:font typeface="AkayaTelivigala" pitchFamily="2" charset="77"/>
      <p:regular r:id="rId15"/>
    </p:embeddedFont>
    <p:embeddedFont>
      <p:font typeface="Baguet Script" pitchFamily="2" charset="77"/>
      <p:regular r:id="rId16"/>
    </p:embeddedFont>
    <p:embeddedFont>
      <p:font typeface="Footlight MT Light" panose="0204060206030A020304" pitchFamily="18" charset="77"/>
      <p:regular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  <p:embeddedFont>
      <p:font typeface="PT Sans Narrow" panose="020B0506020203020204" pitchFamily="34" charset="77"/>
      <p:regular r:id="rId22"/>
      <p:bold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Roboto Mono" pitchFamily="49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DA599"/>
    <a:srgbClr val="FEFFE3"/>
    <a:srgbClr val="FFFFD7"/>
    <a:srgbClr val="FF8EAB"/>
    <a:srgbClr val="E9FFEE"/>
    <a:srgbClr val="F6FFF4"/>
    <a:srgbClr val="DAF7E3"/>
    <a:srgbClr val="D1F7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b33677a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b33677a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b33677a4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b33677a4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b33677a4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b33677a4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040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b33677a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b33677a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b33677a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b33677a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8455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b33677a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b33677a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602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8dde386de9_0_1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8dde386de9_0_1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b33677a4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b33677a4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6551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8b33677a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8b33677a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900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8b33677a4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8b33677a4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470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268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rgbClr val="FEFFE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4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b="0" dirty="0">
                <a:solidFill>
                  <a:srgbClr val="000000"/>
                </a:solidFill>
                <a:latin typeface="Baguet Script" pitchFamily="2" charset="77"/>
                <a:cs typeface="Apple Chancery" panose="03020702040506060504" pitchFamily="66" charset="-79"/>
              </a:rPr>
              <a:t>Gruppetime Uke 11</a:t>
            </a:r>
            <a:endParaRPr b="0" dirty="0">
              <a:solidFill>
                <a:srgbClr val="000000"/>
              </a:solidFill>
              <a:latin typeface="Baguet Script" pitchFamily="2" charset="77"/>
              <a:cs typeface="Apple Chancery" panose="03020702040506060504" pitchFamily="66" charset="-79"/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Med Lyra&lt;3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66CD2760-EB91-A2E7-9606-BFE0A5E4B914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0967E3A7-224B-2A77-22BB-E84616CC4595}"/>
              </a:ext>
            </a:extLst>
          </p:cNvPr>
          <p:cNvSpPr/>
          <p:nvPr/>
        </p:nvSpPr>
        <p:spPr>
          <a:xfrm rot="5656912">
            <a:off x="-576085" y="-705730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7BB2A57-B15E-21BF-3510-FA3D995D6B39}"/>
              </a:ext>
            </a:extLst>
          </p:cNvPr>
          <p:cNvSpPr/>
          <p:nvPr/>
        </p:nvSpPr>
        <p:spPr>
          <a:xfrm>
            <a:off x="-65555" y="3642639"/>
            <a:ext cx="2078287" cy="1533711"/>
          </a:xfrm>
          <a:custGeom>
            <a:avLst/>
            <a:gdLst/>
            <a:ahLst/>
            <a:cxnLst/>
            <a:rect l="l" t="t" r="r" b="b"/>
            <a:pathLst>
              <a:path w="4145280" h="3559759">
                <a:moveTo>
                  <a:pt x="0" y="0"/>
                </a:moveTo>
                <a:lnTo>
                  <a:pt x="4145280" y="0"/>
                </a:lnTo>
                <a:lnTo>
                  <a:pt x="4145280" y="3559759"/>
                </a:lnTo>
                <a:lnTo>
                  <a:pt x="0" y="355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AE8C2E2-CDC3-9BEF-58DB-CAD1A6A9D3C9}"/>
              </a:ext>
            </a:extLst>
          </p:cNvPr>
          <p:cNvSpPr/>
          <p:nvPr/>
        </p:nvSpPr>
        <p:spPr>
          <a:xfrm rot="17728364">
            <a:off x="7232302" y="3642639"/>
            <a:ext cx="2078287" cy="1533711"/>
          </a:xfrm>
          <a:custGeom>
            <a:avLst/>
            <a:gdLst/>
            <a:ahLst/>
            <a:cxnLst/>
            <a:rect l="l" t="t" r="r" b="b"/>
            <a:pathLst>
              <a:path w="4145280" h="3559759">
                <a:moveTo>
                  <a:pt x="0" y="0"/>
                </a:moveTo>
                <a:lnTo>
                  <a:pt x="4145280" y="0"/>
                </a:lnTo>
                <a:lnTo>
                  <a:pt x="4145280" y="3559759"/>
                </a:lnTo>
                <a:lnTo>
                  <a:pt x="0" y="355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Planen i dag&lt;3</a:t>
            </a:r>
            <a:endParaRPr dirty="0">
              <a:latin typeface="Footlight MT Light" panose="0204060206030A020304" pitchFamily="18" charset="77"/>
            </a:endParaRPr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7306235" y="821253"/>
            <a:ext cx="2108771" cy="32332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GB" sz="1600" dirty="0">
              <a:latin typeface="AkayaTelivigala" pitchFamily="2" charset="77"/>
              <a:cs typeface="AkayaTelivigala" pitchFamily="2" charset="77"/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81F823EB-F84C-828D-93E1-FD7D8CB2A5E3}"/>
              </a:ext>
            </a:extLst>
          </p:cNvPr>
          <p:cNvGrpSpPr/>
          <p:nvPr/>
        </p:nvGrpSpPr>
        <p:grpSpPr>
          <a:xfrm>
            <a:off x="1201789" y="1396085"/>
            <a:ext cx="1743407" cy="1621878"/>
            <a:chOff x="0" y="0"/>
            <a:chExt cx="621497" cy="57212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6BEE3949-1624-DABD-6AD1-9E02B3CABEF3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9">
              <a:extLst>
                <a:ext uri="{FF2B5EF4-FFF2-40B4-BE49-F238E27FC236}">
                  <a16:creationId xmlns:a16="http://schemas.microsoft.com/office/drawing/2014/main" id="{D69B5A02-186F-B6A8-3D7C-9CF5A2ACDAD8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E6DD3EB-5872-9A35-4616-04C537A6768F}"/>
              </a:ext>
            </a:extLst>
          </p:cNvPr>
          <p:cNvSpPr txBox="1"/>
          <p:nvPr/>
        </p:nvSpPr>
        <p:spPr>
          <a:xfrm>
            <a:off x="1047792" y="2044123"/>
            <a:ext cx="1981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Mer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objekt-orientering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!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79CEEF93-BB6A-3BF1-D660-47C074F911CF}"/>
              </a:ext>
            </a:extLst>
          </p:cNvPr>
          <p:cNvGrpSpPr/>
          <p:nvPr/>
        </p:nvGrpSpPr>
        <p:grpSpPr>
          <a:xfrm>
            <a:off x="3700296" y="1396085"/>
            <a:ext cx="1743407" cy="1621878"/>
            <a:chOff x="0" y="0"/>
            <a:chExt cx="621497" cy="572120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0271074-5469-DE8C-B9DB-43EF543FC2E8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CAB45C3E-5FDC-EFE8-135A-3E33400AD9E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6" name="Group 7">
            <a:extLst>
              <a:ext uri="{FF2B5EF4-FFF2-40B4-BE49-F238E27FC236}">
                <a16:creationId xmlns:a16="http://schemas.microsoft.com/office/drawing/2014/main" id="{550F61D5-A08D-8E1F-3C1F-47314110D6BE}"/>
              </a:ext>
            </a:extLst>
          </p:cNvPr>
          <p:cNvGrpSpPr/>
          <p:nvPr/>
        </p:nvGrpSpPr>
        <p:grpSpPr>
          <a:xfrm>
            <a:off x="6064914" y="1381838"/>
            <a:ext cx="1743407" cy="1621878"/>
            <a:chOff x="0" y="0"/>
            <a:chExt cx="621497" cy="572120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74375CE9-A460-C0D7-9127-F76036F43439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44D28981-DADC-796F-50DC-1CE52EF145A9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9" name="Group 7">
            <a:extLst>
              <a:ext uri="{FF2B5EF4-FFF2-40B4-BE49-F238E27FC236}">
                <a16:creationId xmlns:a16="http://schemas.microsoft.com/office/drawing/2014/main" id="{7F948D7B-027F-1BAD-739D-600507B88524}"/>
              </a:ext>
            </a:extLst>
          </p:cNvPr>
          <p:cNvGrpSpPr/>
          <p:nvPr/>
        </p:nvGrpSpPr>
        <p:grpSpPr>
          <a:xfrm>
            <a:off x="2443110" y="3243598"/>
            <a:ext cx="1743407" cy="1621878"/>
            <a:chOff x="0" y="0"/>
            <a:chExt cx="621497" cy="572120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BBF1C252-85B0-D488-EC0C-53189EFA58E5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8B8B5AC8-A35B-12D6-8059-7A90A5AA1552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2" name="Group 7">
            <a:extLst>
              <a:ext uri="{FF2B5EF4-FFF2-40B4-BE49-F238E27FC236}">
                <a16:creationId xmlns:a16="http://schemas.microsoft.com/office/drawing/2014/main" id="{8A1EBB73-AFA5-B9B5-7261-9D7F2D156F32}"/>
              </a:ext>
            </a:extLst>
          </p:cNvPr>
          <p:cNvGrpSpPr/>
          <p:nvPr/>
        </p:nvGrpSpPr>
        <p:grpSpPr>
          <a:xfrm>
            <a:off x="4816920" y="3246174"/>
            <a:ext cx="1743407" cy="1621878"/>
            <a:chOff x="0" y="0"/>
            <a:chExt cx="621497" cy="572120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21B397DF-528E-F15B-8A9F-D8C40938861D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939A5548-70E1-40C6-240D-780CE7F154AC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ACCA493-FFE8-DDF6-C831-6C54236D9FD6}"/>
              </a:ext>
            </a:extLst>
          </p:cNvPr>
          <p:cNvSpPr txBox="1"/>
          <p:nvPr/>
        </p:nvSpPr>
        <p:spPr>
          <a:xfrm>
            <a:off x="4167510" y="2056606"/>
            <a:ext cx="1981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dirty="0">
                <a:latin typeface="AkayaTelivigala" pitchFamily="2" charset="77"/>
                <a:cs typeface="AkayaTelivigala" pitchFamily="2" charset="77"/>
              </a:rPr>
              <a:t>None</a:t>
            </a:r>
            <a:endParaRPr lang="en-GB" sz="14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618C5B-DEEF-A473-2418-953A6E513A11}"/>
              </a:ext>
            </a:extLst>
          </p:cNvPr>
          <p:cNvSpPr txBox="1"/>
          <p:nvPr/>
        </p:nvSpPr>
        <p:spPr>
          <a:xfrm>
            <a:off x="6344916" y="2056606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dirty="0" err="1">
                <a:latin typeface="AkayaTelivigala" pitchFamily="2" charset="77"/>
                <a:cs typeface="AkayaTelivigala" pitchFamily="2" charset="77"/>
              </a:rPr>
              <a:t>Referanser</a:t>
            </a:r>
            <a:endParaRPr lang="en-GB" sz="14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04874C-F773-78D7-4533-DD1F93D6B567}"/>
              </a:ext>
            </a:extLst>
          </p:cNvPr>
          <p:cNvSpPr txBox="1"/>
          <p:nvPr/>
        </p:nvSpPr>
        <p:spPr>
          <a:xfrm>
            <a:off x="2579190" y="3886971"/>
            <a:ext cx="4706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dirty="0" err="1">
                <a:latin typeface="AkayaTelivigala" pitchFamily="2" charset="77"/>
                <a:cs typeface="AkayaTelivigala" pitchFamily="2" charset="77"/>
              </a:rPr>
              <a:t>Datastrukturer</a:t>
            </a:r>
            <a:endParaRPr lang="en-GB" sz="14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804622-B9C2-E54E-7770-032982E5986D}"/>
              </a:ext>
            </a:extLst>
          </p:cNvPr>
          <p:cNvSpPr txBox="1"/>
          <p:nvPr/>
        </p:nvSpPr>
        <p:spPr>
          <a:xfrm>
            <a:off x="5101146" y="3928235"/>
            <a:ext cx="54595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dirty="0" err="1">
                <a:latin typeface="AkayaTelivigala" pitchFamily="2" charset="77"/>
                <a:cs typeface="AkayaTelivigala" pitchFamily="2" charset="77"/>
              </a:rPr>
              <a:t>Kontrollflyt</a:t>
            </a:r>
            <a:endParaRPr lang="en-GB" sz="14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33" name="Freeform 22">
            <a:extLst>
              <a:ext uri="{FF2B5EF4-FFF2-40B4-BE49-F238E27FC236}">
                <a16:creationId xmlns:a16="http://schemas.microsoft.com/office/drawing/2014/main" id="{9A6522F4-8B44-3345-3057-AFE4AF1533C1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3">
            <a:extLst>
              <a:ext uri="{FF2B5EF4-FFF2-40B4-BE49-F238E27FC236}">
                <a16:creationId xmlns:a16="http://schemas.microsoft.com/office/drawing/2014/main" id="{EB4E95E8-2790-029E-879F-EAF80DBAEE20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5" name="Freeform 11">
            <a:extLst>
              <a:ext uri="{FF2B5EF4-FFF2-40B4-BE49-F238E27FC236}">
                <a16:creationId xmlns:a16="http://schemas.microsoft.com/office/drawing/2014/main" id="{96EDCFAF-07C8-3CAF-7A9E-03688E7099DE}"/>
              </a:ext>
            </a:extLst>
          </p:cNvPr>
          <p:cNvSpPr/>
          <p:nvPr/>
        </p:nvSpPr>
        <p:spPr>
          <a:xfrm>
            <a:off x="6714978" y="302994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6" name="Freeform 21">
            <a:extLst>
              <a:ext uri="{FF2B5EF4-FFF2-40B4-BE49-F238E27FC236}">
                <a16:creationId xmlns:a16="http://schemas.microsoft.com/office/drawing/2014/main" id="{19D4B12B-D892-0D1B-CBE7-D98D2159D6AD}"/>
              </a:ext>
            </a:extLst>
          </p:cNvPr>
          <p:cNvSpPr/>
          <p:nvPr/>
        </p:nvSpPr>
        <p:spPr>
          <a:xfrm rot="-5638524" flipH="1" flipV="1">
            <a:off x="7680519" y="1997445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C0DBB697-F22B-A63B-4E9D-0AA9B06024F1}"/>
              </a:ext>
            </a:extLst>
          </p:cNvPr>
          <p:cNvSpPr/>
          <p:nvPr/>
        </p:nvSpPr>
        <p:spPr>
          <a:xfrm>
            <a:off x="1760737" y="-834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id="{0305DB57-D32E-A88F-91AD-E0BA61D2343E}"/>
              </a:ext>
            </a:extLst>
          </p:cNvPr>
          <p:cNvSpPr/>
          <p:nvPr/>
        </p:nvSpPr>
        <p:spPr>
          <a:xfrm>
            <a:off x="-356585" y="3111311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B38C4696-9E7B-C017-BDC1-0F50DFC04CAD}"/>
              </a:ext>
            </a:extLst>
          </p:cNvPr>
          <p:cNvSpPr/>
          <p:nvPr/>
        </p:nvSpPr>
        <p:spPr>
          <a:xfrm>
            <a:off x="5454019" y="4206757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E54677D9-91B0-5A91-9A04-9D09B91814B3}"/>
              </a:ext>
            </a:extLst>
          </p:cNvPr>
          <p:cNvSpPr/>
          <p:nvPr/>
        </p:nvSpPr>
        <p:spPr>
          <a:xfrm>
            <a:off x="3110468" y="4147085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1" name="Freeform 9">
            <a:extLst>
              <a:ext uri="{FF2B5EF4-FFF2-40B4-BE49-F238E27FC236}">
                <a16:creationId xmlns:a16="http://schemas.microsoft.com/office/drawing/2014/main" id="{E0ED6CA1-0C03-7AEE-DE19-220411415546}"/>
              </a:ext>
            </a:extLst>
          </p:cNvPr>
          <p:cNvSpPr/>
          <p:nvPr/>
        </p:nvSpPr>
        <p:spPr>
          <a:xfrm>
            <a:off x="6736869" y="2416322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2" name="Freeform 9">
            <a:extLst>
              <a:ext uri="{FF2B5EF4-FFF2-40B4-BE49-F238E27FC236}">
                <a16:creationId xmlns:a16="http://schemas.microsoft.com/office/drawing/2014/main" id="{934EAF3E-84E8-4E66-85A5-4EED3AAFB1B1}"/>
              </a:ext>
            </a:extLst>
          </p:cNvPr>
          <p:cNvSpPr/>
          <p:nvPr/>
        </p:nvSpPr>
        <p:spPr>
          <a:xfrm>
            <a:off x="4326481" y="2416322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3" name="Freeform 9">
            <a:extLst>
              <a:ext uri="{FF2B5EF4-FFF2-40B4-BE49-F238E27FC236}">
                <a16:creationId xmlns:a16="http://schemas.microsoft.com/office/drawing/2014/main" id="{5B27172B-932D-EDEA-D31D-F7AB59236CC4}"/>
              </a:ext>
            </a:extLst>
          </p:cNvPr>
          <p:cNvSpPr/>
          <p:nvPr/>
        </p:nvSpPr>
        <p:spPr>
          <a:xfrm>
            <a:off x="1845429" y="2437895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552F43D0-DB4E-F1B5-9077-153B2FB0DEE5}"/>
              </a:ext>
            </a:extLst>
          </p:cNvPr>
          <p:cNvSpPr/>
          <p:nvPr/>
        </p:nvSpPr>
        <p:spPr>
          <a:xfrm>
            <a:off x="5696656" y="3744037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699" y="605541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None</a:t>
            </a:r>
            <a:endParaRPr u="sng" dirty="0">
              <a:latin typeface="Footlight MT Light" panose="0204060206030A020304" pitchFamily="18" charset="77"/>
            </a:endParaRP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CE0581A-1F07-36AD-C3FB-93A34A9C1342}"/>
              </a:ext>
            </a:extLst>
          </p:cNvPr>
          <p:cNvGrpSpPr/>
          <p:nvPr/>
        </p:nvGrpSpPr>
        <p:grpSpPr>
          <a:xfrm>
            <a:off x="2303931" y="1498075"/>
            <a:ext cx="3935505" cy="3200400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D9184BF9-F6B1-2EB0-F145-B9A562C3C996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80956908-8C34-E2F1-2EB1-3DC8DE643745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2429436" y="2068707"/>
            <a:ext cx="3935505" cy="3350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 dirty="0">
                <a:latin typeface="AkayaTelivigala" pitchFamily="2" charset="77"/>
                <a:cs typeface="AkayaTelivigala" pitchFamily="2" charset="77"/>
              </a:rPr>
              <a:t>- None brukes til å representere fraværet av en verdi.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o" sz="1600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-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Hvis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man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har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variabel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referer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et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objekt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og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ikke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vil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den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skal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ha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verdi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kan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man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sette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variablen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“None”.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D76D5E-240F-DCFF-D720-14A3913222A3}"/>
              </a:ext>
            </a:extLst>
          </p:cNvPr>
          <p:cNvSpPr/>
          <p:nvPr/>
        </p:nvSpPr>
        <p:spPr>
          <a:xfrm>
            <a:off x="3097306" y="1295028"/>
            <a:ext cx="2348753" cy="488363"/>
          </a:xfrm>
          <a:prstGeom prst="roundRect">
            <a:avLst/>
          </a:prstGeom>
          <a:solidFill>
            <a:srgbClr val="FDA59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D0640-403F-BD35-271B-F27D8783EA81}"/>
              </a:ext>
            </a:extLst>
          </p:cNvPr>
          <p:cNvSpPr txBox="1"/>
          <p:nvPr/>
        </p:nvSpPr>
        <p:spPr>
          <a:xfrm>
            <a:off x="3764054" y="1354543"/>
            <a:ext cx="1163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o" sz="1800" dirty="0"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Konseptet</a:t>
            </a:r>
            <a:endParaRPr lang="en-NO" sz="1800" dirty="0">
              <a:latin typeface="Footlight MT Light" panose="0204060206030A020304" pitchFamily="18" charset="77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4DFD8E4-963D-4953-2D5F-02AE7CEBAC5A}"/>
              </a:ext>
            </a:extLst>
          </p:cNvPr>
          <p:cNvSpPr/>
          <p:nvPr/>
        </p:nvSpPr>
        <p:spPr>
          <a:xfrm>
            <a:off x="6714978" y="302994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03ECC7D-9B23-E9F5-AF8A-45D2F1500ED7}"/>
              </a:ext>
            </a:extLst>
          </p:cNvPr>
          <p:cNvSpPr/>
          <p:nvPr/>
        </p:nvSpPr>
        <p:spPr>
          <a:xfrm>
            <a:off x="1760737" y="-834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50F7B9F2-347E-1930-E3C7-03DD6A2207FA}"/>
              </a:ext>
            </a:extLst>
          </p:cNvPr>
          <p:cNvSpPr/>
          <p:nvPr/>
        </p:nvSpPr>
        <p:spPr>
          <a:xfrm>
            <a:off x="-356585" y="3111311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id="{3D2ED6E8-E38B-52F4-5F63-41172656EDEB}"/>
              </a:ext>
            </a:extLst>
          </p:cNvPr>
          <p:cNvSpPr/>
          <p:nvPr/>
        </p:nvSpPr>
        <p:spPr>
          <a:xfrm rot="-5638524" flipH="1" flipV="1">
            <a:off x="7680519" y="1997445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4B12273E-ECD2-9B7C-1E91-360A74F98BC1}"/>
              </a:ext>
            </a:extLst>
          </p:cNvPr>
          <p:cNvSpPr/>
          <p:nvPr/>
        </p:nvSpPr>
        <p:spPr>
          <a:xfrm>
            <a:off x="4830525" y="3613409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5E74301E-7F8E-452F-D44A-F7092B149B7B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40236A7A-A25A-E51C-B17E-7105DF203AED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552F43D0-DB4E-F1B5-9077-153B2FB0DEE5}"/>
              </a:ext>
            </a:extLst>
          </p:cNvPr>
          <p:cNvSpPr/>
          <p:nvPr/>
        </p:nvSpPr>
        <p:spPr>
          <a:xfrm rot="13602226">
            <a:off x="5396948" y="970507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699" y="605541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None</a:t>
            </a:r>
            <a:endParaRPr u="sng" dirty="0">
              <a:latin typeface="Footlight MT Light" panose="0204060206030A020304" pitchFamily="18" charset="77"/>
            </a:endParaRP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CE0581A-1F07-36AD-C3FB-93A34A9C1342}"/>
              </a:ext>
            </a:extLst>
          </p:cNvPr>
          <p:cNvGrpSpPr/>
          <p:nvPr/>
        </p:nvGrpSpPr>
        <p:grpSpPr>
          <a:xfrm>
            <a:off x="2303931" y="1498075"/>
            <a:ext cx="3935505" cy="3200400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D9184BF9-F6B1-2EB0-F145-B9A562C3C996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80956908-8C34-E2F1-2EB1-3DC8DE643745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2429435" y="2001902"/>
            <a:ext cx="3935505" cy="33506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None er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også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default-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verdien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returneres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fra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enhver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metode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, med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mindre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noe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annet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er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definert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Med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andre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ord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: lager vi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metode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uten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retuverdi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,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så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ser det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ut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den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ikke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returnerer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noe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, men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virkeligheten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returnerer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den “None”.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D76D5E-240F-DCFF-D720-14A3913222A3}"/>
              </a:ext>
            </a:extLst>
          </p:cNvPr>
          <p:cNvSpPr/>
          <p:nvPr/>
        </p:nvSpPr>
        <p:spPr>
          <a:xfrm>
            <a:off x="3097306" y="1295028"/>
            <a:ext cx="2348753" cy="488363"/>
          </a:xfrm>
          <a:prstGeom prst="roundRect">
            <a:avLst/>
          </a:prstGeom>
          <a:solidFill>
            <a:srgbClr val="FDA59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D0640-403F-BD35-271B-F27D8783EA81}"/>
              </a:ext>
            </a:extLst>
          </p:cNvPr>
          <p:cNvSpPr txBox="1"/>
          <p:nvPr/>
        </p:nvSpPr>
        <p:spPr>
          <a:xfrm>
            <a:off x="3632459" y="1367981"/>
            <a:ext cx="1111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800" dirty="0">
                <a:latin typeface="Footlight MT Light" panose="0204060206030A020304" pitchFamily="18" charset="77"/>
              </a:rPr>
              <a:t>Konseptet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03ECC7D-9B23-E9F5-AF8A-45D2F1500ED7}"/>
              </a:ext>
            </a:extLst>
          </p:cNvPr>
          <p:cNvSpPr/>
          <p:nvPr/>
        </p:nvSpPr>
        <p:spPr>
          <a:xfrm>
            <a:off x="1760737" y="-834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50F7B9F2-347E-1930-E3C7-03DD6A2207FA}"/>
              </a:ext>
            </a:extLst>
          </p:cNvPr>
          <p:cNvSpPr/>
          <p:nvPr/>
        </p:nvSpPr>
        <p:spPr>
          <a:xfrm>
            <a:off x="-356586" y="2500734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id="{3D2ED6E8-E38B-52F4-5F63-41172656EDEB}"/>
              </a:ext>
            </a:extLst>
          </p:cNvPr>
          <p:cNvSpPr/>
          <p:nvPr/>
        </p:nvSpPr>
        <p:spPr>
          <a:xfrm rot="-5638524" flipH="1" flipV="1">
            <a:off x="7016126" y="2336667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4B12273E-ECD2-9B7C-1E91-360A74F98BC1}"/>
              </a:ext>
            </a:extLst>
          </p:cNvPr>
          <p:cNvSpPr/>
          <p:nvPr/>
        </p:nvSpPr>
        <p:spPr>
          <a:xfrm>
            <a:off x="4976410" y="3921579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5E74301E-7F8E-452F-D44A-F7092B149B7B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40236A7A-A25A-E51C-B17E-7105DF203AED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0365FC21-7A22-92B3-92F7-D27C5313B28F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641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>
            <a:extLst>
              <a:ext uri="{FF2B5EF4-FFF2-40B4-BE49-F238E27FC236}">
                <a16:creationId xmlns:a16="http://schemas.microsoft.com/office/drawing/2014/main" id="{A863AE0D-C1C4-B45C-E579-DA47F7CB4A6F}"/>
              </a:ext>
            </a:extLst>
          </p:cNvPr>
          <p:cNvGrpSpPr/>
          <p:nvPr/>
        </p:nvGrpSpPr>
        <p:grpSpPr>
          <a:xfrm>
            <a:off x="5810865" y="1440471"/>
            <a:ext cx="3135750" cy="2532069"/>
            <a:chOff x="0" y="0"/>
            <a:chExt cx="621497" cy="572120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1CA6E0CD-1D7A-397C-812C-7B64602FC859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ABB2B141-E5C4-7D98-054F-8BBD08B0F9CF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" name="Group 10">
            <a:extLst>
              <a:ext uri="{FF2B5EF4-FFF2-40B4-BE49-F238E27FC236}">
                <a16:creationId xmlns:a16="http://schemas.microsoft.com/office/drawing/2014/main" id="{454539BC-5C5F-2672-937B-27DA11A3BC89}"/>
              </a:ext>
            </a:extLst>
          </p:cNvPr>
          <p:cNvGrpSpPr/>
          <p:nvPr/>
        </p:nvGrpSpPr>
        <p:grpSpPr>
          <a:xfrm>
            <a:off x="196115" y="1440471"/>
            <a:ext cx="3135750" cy="2532069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2EAD8891-DC0B-4B68-375D-C88A366BE790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D222C91D-779E-4D05-7DB0-C88752514EE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446019" y="60737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None</a:t>
            </a:r>
            <a:endParaRPr u="sng" dirty="0">
              <a:solidFill>
                <a:srgbClr val="000000"/>
              </a:solidFill>
              <a:latin typeface="Footlight MT Light" panose="0204060206030A020304" pitchFamily="18" charset="77"/>
              <a:ea typeface="ADLaM Display" panose="020F0502020204030204" pitchFamily="34" charset="0"/>
              <a:cs typeface="Apple Chancery" panose="03020702040506060504" pitchFamily="66" charset="-79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484050" y="2192075"/>
            <a:ext cx="2175900" cy="5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/>
              <a:t>kan skrives om til</a:t>
            </a: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6075844" y="1538987"/>
            <a:ext cx="3711388" cy="2209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dirty="0"/>
              <a:t>def finn_stud(self, navn):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dirty="0"/>
              <a:t>        for s in self._studentliste:</a:t>
            </a:r>
            <a:endParaRPr lang="en-GB"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 dirty="0"/>
              <a:t>               if str(s) == </a:t>
            </a:r>
            <a:r>
              <a:rPr lang="en-GB" sz="1400" dirty="0" err="1"/>
              <a:t>navn</a:t>
            </a:r>
            <a:r>
              <a:rPr lang="en-GB" sz="1400" dirty="0"/>
              <a:t>: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400" dirty="0"/>
              <a:t>	return s</a:t>
            </a:r>
            <a:endParaRPr sz="1400" dirty="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489685" y="1500209"/>
            <a:ext cx="3711388" cy="27113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1400" dirty="0"/>
              <a:t>def finn_stud(self, navn):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dirty="0"/>
              <a:t>        student = None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dirty="0"/>
              <a:t>        for s in self._studentliste: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dirty="0"/>
              <a:t>                 if str(s) == navn: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o" sz="1400" dirty="0"/>
              <a:t>	     student = s</a:t>
            </a:r>
            <a:endParaRPr sz="14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o" sz="1400" dirty="0"/>
              <a:t>        return student</a:t>
            </a:r>
            <a:endParaRPr sz="1400" dirty="0"/>
          </a:p>
        </p:txBody>
      </p:sp>
      <p:sp>
        <p:nvSpPr>
          <p:cNvPr id="88" name="Google Shape;88;p16"/>
          <p:cNvSpPr/>
          <p:nvPr/>
        </p:nvSpPr>
        <p:spPr>
          <a:xfrm>
            <a:off x="3592950" y="2571750"/>
            <a:ext cx="1958100" cy="43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1818150" y="4270325"/>
            <a:ext cx="55077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no" dirty="0"/>
              <a:t>Hva er forskjellen mellom disse kodesnuttene?</a:t>
            </a:r>
            <a:endParaRPr dirty="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4815B26B-E5EE-38F0-92C0-B0F9509EB341}"/>
              </a:ext>
            </a:extLst>
          </p:cNvPr>
          <p:cNvSpPr/>
          <p:nvPr/>
        </p:nvSpPr>
        <p:spPr>
          <a:xfrm>
            <a:off x="-589492" y="45470"/>
            <a:ext cx="2087621" cy="740367"/>
          </a:xfrm>
          <a:custGeom>
            <a:avLst/>
            <a:gdLst/>
            <a:ahLst/>
            <a:cxnLst/>
            <a:rect l="l" t="t" r="r" b="b"/>
            <a:pathLst>
              <a:path w="3706200" h="1704852">
                <a:moveTo>
                  <a:pt x="0" y="0"/>
                </a:moveTo>
                <a:lnTo>
                  <a:pt x="3706200" y="0"/>
                </a:lnTo>
                <a:lnTo>
                  <a:pt x="3706200" y="1704852"/>
                </a:lnTo>
                <a:lnTo>
                  <a:pt x="0" y="1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8F616F8E-4578-7C04-85E9-A9C79563C17C}"/>
              </a:ext>
            </a:extLst>
          </p:cNvPr>
          <p:cNvSpPr/>
          <p:nvPr/>
        </p:nvSpPr>
        <p:spPr>
          <a:xfrm>
            <a:off x="1549301" y="45708"/>
            <a:ext cx="2087621" cy="740367"/>
          </a:xfrm>
          <a:custGeom>
            <a:avLst/>
            <a:gdLst/>
            <a:ahLst/>
            <a:cxnLst/>
            <a:rect l="l" t="t" r="r" b="b"/>
            <a:pathLst>
              <a:path w="3706200" h="1704852">
                <a:moveTo>
                  <a:pt x="0" y="0"/>
                </a:moveTo>
                <a:lnTo>
                  <a:pt x="3706200" y="0"/>
                </a:lnTo>
                <a:lnTo>
                  <a:pt x="3706200" y="1704852"/>
                </a:lnTo>
                <a:lnTo>
                  <a:pt x="0" y="1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16A21291-7476-89F2-F139-E90F4854048C}"/>
              </a:ext>
            </a:extLst>
          </p:cNvPr>
          <p:cNvSpPr/>
          <p:nvPr/>
        </p:nvSpPr>
        <p:spPr>
          <a:xfrm>
            <a:off x="3739266" y="71969"/>
            <a:ext cx="2087621" cy="740367"/>
          </a:xfrm>
          <a:custGeom>
            <a:avLst/>
            <a:gdLst/>
            <a:ahLst/>
            <a:cxnLst/>
            <a:rect l="l" t="t" r="r" b="b"/>
            <a:pathLst>
              <a:path w="3706200" h="1704852">
                <a:moveTo>
                  <a:pt x="0" y="0"/>
                </a:moveTo>
                <a:lnTo>
                  <a:pt x="3706200" y="0"/>
                </a:lnTo>
                <a:lnTo>
                  <a:pt x="3706200" y="1704852"/>
                </a:lnTo>
                <a:lnTo>
                  <a:pt x="0" y="1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4B791593-5086-5D01-18BC-A042D231EB0B}"/>
              </a:ext>
            </a:extLst>
          </p:cNvPr>
          <p:cNvSpPr/>
          <p:nvPr/>
        </p:nvSpPr>
        <p:spPr>
          <a:xfrm>
            <a:off x="5826887" y="58358"/>
            <a:ext cx="2087621" cy="740367"/>
          </a:xfrm>
          <a:custGeom>
            <a:avLst/>
            <a:gdLst/>
            <a:ahLst/>
            <a:cxnLst/>
            <a:rect l="l" t="t" r="r" b="b"/>
            <a:pathLst>
              <a:path w="3706200" h="1704852">
                <a:moveTo>
                  <a:pt x="0" y="0"/>
                </a:moveTo>
                <a:lnTo>
                  <a:pt x="3706200" y="0"/>
                </a:lnTo>
                <a:lnTo>
                  <a:pt x="3706200" y="1704852"/>
                </a:lnTo>
                <a:lnTo>
                  <a:pt x="0" y="1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4470B88A-BF4D-6672-3795-02BA616028B6}"/>
              </a:ext>
            </a:extLst>
          </p:cNvPr>
          <p:cNvSpPr/>
          <p:nvPr/>
        </p:nvSpPr>
        <p:spPr>
          <a:xfrm>
            <a:off x="7914508" y="39768"/>
            <a:ext cx="2087621" cy="740367"/>
          </a:xfrm>
          <a:custGeom>
            <a:avLst/>
            <a:gdLst/>
            <a:ahLst/>
            <a:cxnLst/>
            <a:rect l="l" t="t" r="r" b="b"/>
            <a:pathLst>
              <a:path w="3706200" h="1704852">
                <a:moveTo>
                  <a:pt x="0" y="0"/>
                </a:moveTo>
                <a:lnTo>
                  <a:pt x="3706200" y="0"/>
                </a:lnTo>
                <a:lnTo>
                  <a:pt x="3706200" y="1704852"/>
                </a:lnTo>
                <a:lnTo>
                  <a:pt x="0" y="170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CAD13381-C31D-54D8-40A7-0FB90823E288}"/>
              </a:ext>
            </a:extLst>
          </p:cNvPr>
          <p:cNvSpPr/>
          <p:nvPr/>
        </p:nvSpPr>
        <p:spPr>
          <a:xfrm>
            <a:off x="-64970" y="3682634"/>
            <a:ext cx="2078287" cy="1533711"/>
          </a:xfrm>
          <a:custGeom>
            <a:avLst/>
            <a:gdLst/>
            <a:ahLst/>
            <a:cxnLst/>
            <a:rect l="l" t="t" r="r" b="b"/>
            <a:pathLst>
              <a:path w="4145280" h="3559759">
                <a:moveTo>
                  <a:pt x="0" y="0"/>
                </a:moveTo>
                <a:lnTo>
                  <a:pt x="4145280" y="0"/>
                </a:lnTo>
                <a:lnTo>
                  <a:pt x="4145280" y="3559759"/>
                </a:lnTo>
                <a:lnTo>
                  <a:pt x="0" y="355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CDB92E0A-52C6-86D8-DFD8-214BAA3FB4E4}"/>
              </a:ext>
            </a:extLst>
          </p:cNvPr>
          <p:cNvSpPr/>
          <p:nvPr/>
        </p:nvSpPr>
        <p:spPr>
          <a:xfrm>
            <a:off x="5962556" y="3006150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454539BC-5C5F-2672-937B-27DA11A3BC89}"/>
              </a:ext>
            </a:extLst>
          </p:cNvPr>
          <p:cNvGrpSpPr/>
          <p:nvPr/>
        </p:nvGrpSpPr>
        <p:grpSpPr>
          <a:xfrm>
            <a:off x="1871710" y="920317"/>
            <a:ext cx="5031113" cy="4068657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2EAD8891-DC0B-4B68-375D-C88A366BE790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D222C91D-779E-4D05-7DB0-C88752514EE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217858" y="279746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 1</a:t>
            </a:r>
            <a:endParaRPr u="sng" dirty="0">
              <a:solidFill>
                <a:srgbClr val="000000"/>
              </a:solidFill>
              <a:latin typeface="Footlight MT Light" panose="0204060206030A020304" pitchFamily="18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484050" y="2192075"/>
            <a:ext cx="2175900" cy="5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6070430" y="1351855"/>
            <a:ext cx="3711388" cy="2209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2242501" y="1219689"/>
            <a:ext cx="4561711" cy="3630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klasse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radius; lag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konstruktør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setter radius.</a:t>
            </a:r>
            <a:endParaRPr lang="en-GB" sz="1400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Lag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: 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Char char="-"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returnerer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diameteren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sirkelen</a:t>
            </a: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Char char="-"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returnerer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omkretsen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sirkelen</a:t>
            </a: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Char char="-"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returnerer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arealet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Hint: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omkrets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av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er diameter * pi,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arealet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av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er radius² * pi.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Eksponenter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skrives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&lt;base&gt;**&lt;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eksponent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&gt;,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f.eks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2</a:t>
            </a:r>
            <a:r>
              <a:rPr lang="en-GB" sz="1400" i="1" baseline="300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8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skrives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2 **8.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i="1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Lag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deretter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2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sirkler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med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ulik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radius.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ut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sirkelens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omkrets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areal,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andre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sirkelens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diameter. </a:t>
            </a:r>
            <a:endParaRPr lang="en-GB" sz="1400" dirty="0">
              <a:latin typeface="AkayaTelivigala" pitchFamily="2" charset="77"/>
              <a:cs typeface="AkayaTelivigala" pitchFamily="2" charset="77"/>
            </a:endParaRPr>
          </a:p>
          <a:p>
            <a:pPr marL="1587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Arial"/>
              <a:cs typeface="AkayaTelivigala" pitchFamily="2" charset="77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4840849" y="72301"/>
            <a:ext cx="55077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24F697-D3DC-57C1-0F7D-0ED7123DA7D3}"/>
              </a:ext>
            </a:extLst>
          </p:cNvPr>
          <p:cNvSpPr txBox="1"/>
          <p:nvPr/>
        </p:nvSpPr>
        <p:spPr>
          <a:xfrm>
            <a:off x="5073716" y="1125133"/>
            <a:ext cx="3819550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B5F51855-1A36-BB42-880D-5E35F13684E5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9F726D41-BF4D-94F0-A43B-556E218961C3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049B703F-941E-36C2-9CD9-61155DAFBE56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DD326D2-728A-7C10-0D90-184F2D07D7F6}"/>
              </a:ext>
            </a:extLst>
          </p:cNvPr>
          <p:cNvSpPr/>
          <p:nvPr/>
        </p:nvSpPr>
        <p:spPr>
          <a:xfrm rot="5656912">
            <a:off x="-576085" y="-705730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2A1B1C24-AECB-88FC-1952-F2FFBCFD4DF2}"/>
              </a:ext>
            </a:extLst>
          </p:cNvPr>
          <p:cNvSpPr/>
          <p:nvPr/>
        </p:nvSpPr>
        <p:spPr>
          <a:xfrm>
            <a:off x="5815049" y="1977944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835130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>
            <a:extLst>
              <a:ext uri="{FF2B5EF4-FFF2-40B4-BE49-F238E27FC236}">
                <a16:creationId xmlns:a16="http://schemas.microsoft.com/office/drawing/2014/main" id="{69562D3D-DE05-4B53-A1D0-F20DE10A1681}"/>
              </a:ext>
            </a:extLst>
          </p:cNvPr>
          <p:cNvSpPr/>
          <p:nvPr/>
        </p:nvSpPr>
        <p:spPr>
          <a:xfrm>
            <a:off x="4737847" y="965925"/>
            <a:ext cx="4174980" cy="3852663"/>
          </a:xfrm>
          <a:custGeom>
            <a:avLst/>
            <a:gdLst/>
            <a:ahLst/>
            <a:cxnLst/>
            <a:rect l="l" t="t" r="r" b="b"/>
            <a:pathLst>
              <a:path w="621497" h="572120">
                <a:moveTo>
                  <a:pt x="166092" y="0"/>
                </a:moveTo>
                <a:lnTo>
                  <a:pt x="455405" y="0"/>
                </a:lnTo>
                <a:cubicBezTo>
                  <a:pt x="547135" y="0"/>
                  <a:pt x="621497" y="74362"/>
                  <a:pt x="621497" y="166092"/>
                </a:cubicBezTo>
                <a:lnTo>
                  <a:pt x="621497" y="406028"/>
                </a:lnTo>
                <a:cubicBezTo>
                  <a:pt x="621497" y="497758"/>
                  <a:pt x="547135" y="572120"/>
                  <a:pt x="455405" y="572120"/>
                </a:cubicBezTo>
                <a:lnTo>
                  <a:pt x="166092" y="572120"/>
                </a:lnTo>
                <a:cubicBezTo>
                  <a:pt x="74362" y="572120"/>
                  <a:pt x="0" y="497758"/>
                  <a:pt x="0" y="406028"/>
                </a:cubicBezTo>
                <a:lnTo>
                  <a:pt x="0" y="166092"/>
                </a:lnTo>
                <a:cubicBezTo>
                  <a:pt x="0" y="74362"/>
                  <a:pt x="74362" y="0"/>
                  <a:pt x="166092" y="0"/>
                </a:cubicBezTo>
                <a:close/>
              </a:path>
            </a:pathLst>
          </a:custGeom>
          <a:solidFill>
            <a:srgbClr val="CAD8A2"/>
          </a:solidFill>
        </p:spPr>
        <p:txBody>
          <a:bodyPr/>
          <a:lstStyle/>
          <a:p>
            <a:endParaRPr lang="en-NO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454539BC-5C5F-2672-937B-27DA11A3BC89}"/>
              </a:ext>
            </a:extLst>
          </p:cNvPr>
          <p:cNvGrpSpPr/>
          <p:nvPr/>
        </p:nvGrpSpPr>
        <p:grpSpPr>
          <a:xfrm>
            <a:off x="0" y="640050"/>
            <a:ext cx="4500291" cy="4305573"/>
            <a:chOff x="0" y="-28575"/>
            <a:chExt cx="621497" cy="600695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2EAD8891-DC0B-4B68-375D-C88A366BE790}"/>
                </a:ext>
              </a:extLst>
            </p:cNvPr>
            <p:cNvSpPr/>
            <p:nvPr/>
          </p:nvSpPr>
          <p:spPr>
            <a:xfrm>
              <a:off x="30333" y="15005"/>
              <a:ext cx="576571" cy="537507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D222C91D-779E-4D05-7DB0-C88752514EE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370258" y="245017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Løsning</a:t>
            </a:r>
            <a:endParaRPr dirty="0">
              <a:solidFill>
                <a:srgbClr val="000000"/>
              </a:solidFill>
              <a:latin typeface="Footlight MT Light" panose="0204060206030A020304" pitchFamily="18" charset="77"/>
              <a:ea typeface="ADLaM Display" panose="020F0502020204030204" pitchFamily="34" charset="0"/>
              <a:cs typeface="Apple Chancery" panose="03020702040506060504" pitchFamily="66" charset="-79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484050" y="2192075"/>
            <a:ext cx="2175900" cy="5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6070430" y="1351855"/>
            <a:ext cx="3711388" cy="2209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562867" y="1314774"/>
            <a:ext cx="3729318" cy="3630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import math 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kun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hvis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man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vil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bruke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math.pi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class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	def __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init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__(self, radius) 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 	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self._radius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= radius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	def diameter(self) 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 	return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self._radius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*2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	def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omkrets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(self) 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 	return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self.diameter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()* 3.14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		#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e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ller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(</a:t>
            </a:r>
            <a:r>
              <a:rPr lang="en-GB" sz="1400" i="1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ikke</a:t>
            </a: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pensum)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    	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return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self.diameter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()*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math.pi</a:t>
            </a: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	def areal(self) 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     	return (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self._radius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** 2) * 3.14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4840849" y="72301"/>
            <a:ext cx="55077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24F697-D3DC-57C1-0F7D-0ED7123DA7D3}"/>
              </a:ext>
            </a:extLst>
          </p:cNvPr>
          <p:cNvSpPr txBox="1"/>
          <p:nvPr/>
        </p:nvSpPr>
        <p:spPr>
          <a:xfrm>
            <a:off x="5187035" y="1543264"/>
            <a:ext cx="3819550" cy="249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  <a:sym typeface="Arial"/>
              </a:rPr>
              <a:t>I </a:t>
            </a:r>
            <a:r>
              <a:rPr lang="en-GB" sz="2000" dirty="0" err="1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  <a:sym typeface="Arial"/>
              </a:rPr>
              <a:t>hovedprogrammet</a:t>
            </a:r>
            <a:r>
              <a:rPr lang="en-GB" sz="20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  <a:sym typeface="Arial"/>
              </a:rPr>
              <a:t>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0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from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 import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</a:t>
            </a: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 Mono"/>
              <a:cs typeface="AkayaTelivigala" pitchFamily="2" charset="77"/>
              <a:sym typeface="Roboto Mon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sirkel1 =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(2)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sirkel2 =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Sirkel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(4.5)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print(“sirkel1,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omkrets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:”, sirkel1.omkrets(),“areal:”, sirkel1.areal())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 Mono"/>
                <a:cs typeface="AkayaTelivigala" pitchFamily="2" charset="77"/>
                <a:sym typeface="Roboto Mono"/>
              </a:rPr>
              <a:t>print(“sirkel2, diameter:”,sirkel2.diameter())</a:t>
            </a:r>
            <a:endParaRPr lang="en-GB" sz="3600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E82F1A8C-AB2F-4CB7-0728-4CF2AA206B05}"/>
              </a:ext>
            </a:extLst>
          </p:cNvPr>
          <p:cNvSpPr/>
          <p:nvPr/>
        </p:nvSpPr>
        <p:spPr>
          <a:xfrm>
            <a:off x="3249983" y="2252604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815C7DD-B0AE-C260-E85D-2EA4977EBEDC}"/>
              </a:ext>
            </a:extLst>
          </p:cNvPr>
          <p:cNvSpPr/>
          <p:nvPr/>
        </p:nvSpPr>
        <p:spPr>
          <a:xfrm>
            <a:off x="5187035" y="3647660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35704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cs typeface="Apple Chancery" panose="03020702040506060504" pitchFamily="66" charset="-79"/>
              </a:rPr>
              <a:t>Datastruktur og kontrollflyt</a:t>
            </a:r>
            <a:endParaRPr u="sng" dirty="0">
              <a:solidFill>
                <a:srgbClr val="000000"/>
              </a:solidFill>
              <a:latin typeface="Footlight MT Light" panose="0204060206030A020304" pitchFamily="18" charset="77"/>
              <a:cs typeface="Apple Chancery" panose="03020702040506060504" pitchFamily="66" charset="-79"/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hund = Dyr("hund", "hann", 10.2)</a:t>
            </a: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katt = Dyr("katt", "hunn", 5.7)</a:t>
            </a: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sau = Dyr("sau", "hann", 30.6)</a:t>
            </a: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" sz="12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Hva skjer hvis vi skriver </a:t>
            </a:r>
            <a:r>
              <a:rPr lang="no" sz="11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katt = hund ? </a:t>
            </a:r>
            <a:endParaRPr sz="12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1936600"/>
            <a:ext cx="5829300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eform 21">
            <a:extLst>
              <a:ext uri="{FF2B5EF4-FFF2-40B4-BE49-F238E27FC236}">
                <a16:creationId xmlns:a16="http://schemas.microsoft.com/office/drawing/2014/main" id="{7787B407-0026-0ADB-DAE0-06A23945D445}"/>
              </a:ext>
            </a:extLst>
          </p:cNvPr>
          <p:cNvSpPr/>
          <p:nvPr/>
        </p:nvSpPr>
        <p:spPr>
          <a:xfrm rot="-5638524" flipH="1" flipV="1">
            <a:off x="7016126" y="2336667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7F6A04C-58FD-A1A3-7034-878109CA554F}"/>
              </a:ext>
            </a:extLst>
          </p:cNvPr>
          <p:cNvSpPr/>
          <p:nvPr/>
        </p:nvSpPr>
        <p:spPr>
          <a:xfrm>
            <a:off x="5212148" y="-65288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9402899B-4631-175F-FA4C-F81E37B724D7}"/>
              </a:ext>
            </a:extLst>
          </p:cNvPr>
          <p:cNvSpPr/>
          <p:nvPr/>
        </p:nvSpPr>
        <p:spPr>
          <a:xfrm>
            <a:off x="209843" y="2054133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F12C713-9FA0-B078-A9EE-D7FABF8DF1DA}"/>
              </a:ext>
            </a:extLst>
          </p:cNvPr>
          <p:cNvSpPr/>
          <p:nvPr/>
        </p:nvSpPr>
        <p:spPr>
          <a:xfrm>
            <a:off x="2782713" y="4386546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0A64067-2599-CB3D-A26F-63B48D094C10}"/>
              </a:ext>
            </a:extLst>
          </p:cNvPr>
          <p:cNvSpPr/>
          <p:nvPr/>
        </p:nvSpPr>
        <p:spPr>
          <a:xfrm>
            <a:off x="-530159" y="-460759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552F43D0-DB4E-F1B5-9077-153B2FB0DEE5}"/>
              </a:ext>
            </a:extLst>
          </p:cNvPr>
          <p:cNvSpPr/>
          <p:nvPr/>
        </p:nvSpPr>
        <p:spPr>
          <a:xfrm rot="13602226">
            <a:off x="5372904" y="10465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699" y="605541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Referanser</a:t>
            </a:r>
            <a:endParaRPr u="sng" dirty="0">
              <a:latin typeface="Footlight MT Light" panose="0204060206030A020304" pitchFamily="18" charset="77"/>
            </a:endParaRP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CE0581A-1F07-36AD-C3FB-93A34A9C1342}"/>
              </a:ext>
            </a:extLst>
          </p:cNvPr>
          <p:cNvGrpSpPr/>
          <p:nvPr/>
        </p:nvGrpSpPr>
        <p:grpSpPr>
          <a:xfrm>
            <a:off x="1840783" y="1530007"/>
            <a:ext cx="4744074" cy="3273784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D9184BF9-F6B1-2EB0-F145-B9A562C3C996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80956908-8C34-E2F1-2EB1-3DC8DE643745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2178425" y="1530007"/>
            <a:ext cx="4847331" cy="238593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Vi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bruker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referanser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for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å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få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tak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objekter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.</a:t>
            </a: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referanse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er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noe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(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f.eks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. et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navn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)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peker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på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/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henviser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verdi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eller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et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objekt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600" dirty="0" err="1">
                <a:latin typeface="AkayaTelivigala" pitchFamily="2" charset="77"/>
                <a:cs typeface="AkayaTelivigala" pitchFamily="2" charset="77"/>
              </a:rPr>
              <a:t>minnet</a:t>
            </a:r>
            <a:r>
              <a:rPr lang="en-GB" sz="1600" dirty="0">
                <a:latin typeface="AkayaTelivigala" pitchFamily="2" charset="77"/>
                <a:cs typeface="AkayaTelivigala" pitchFamily="2" charset="77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D76D5E-240F-DCFF-D720-14A3913222A3}"/>
              </a:ext>
            </a:extLst>
          </p:cNvPr>
          <p:cNvSpPr/>
          <p:nvPr/>
        </p:nvSpPr>
        <p:spPr>
          <a:xfrm>
            <a:off x="3061727" y="1282723"/>
            <a:ext cx="2348753" cy="488363"/>
          </a:xfrm>
          <a:prstGeom prst="roundRect">
            <a:avLst/>
          </a:prstGeom>
          <a:solidFill>
            <a:srgbClr val="FDA59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D0640-403F-BD35-271B-F27D8783EA81}"/>
              </a:ext>
            </a:extLst>
          </p:cNvPr>
          <p:cNvSpPr txBox="1"/>
          <p:nvPr/>
        </p:nvSpPr>
        <p:spPr>
          <a:xfrm>
            <a:off x="3391842" y="1343159"/>
            <a:ext cx="1670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o" sz="2400" dirty="0">
                <a:latin typeface="Baguet Script" pitchFamily="2" charset="77"/>
                <a:ea typeface="ADLaM Display" panose="020F0502020204030204" pitchFamily="34" charset="0"/>
                <a:cs typeface="Apple Chancery" panose="03020702040506060504" pitchFamily="66" charset="-79"/>
              </a:rPr>
              <a:t>Referanser</a:t>
            </a:r>
            <a:endParaRPr lang="en-NO" sz="2400" dirty="0">
              <a:latin typeface="Baguet Script" pitchFamily="2" charset="77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03ECC7D-9B23-E9F5-AF8A-45D2F1500ED7}"/>
              </a:ext>
            </a:extLst>
          </p:cNvPr>
          <p:cNvSpPr/>
          <p:nvPr/>
        </p:nvSpPr>
        <p:spPr>
          <a:xfrm>
            <a:off x="1760737" y="-834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50F7B9F2-347E-1930-E3C7-03DD6A2207FA}"/>
              </a:ext>
            </a:extLst>
          </p:cNvPr>
          <p:cNvSpPr/>
          <p:nvPr/>
        </p:nvSpPr>
        <p:spPr>
          <a:xfrm>
            <a:off x="-356586" y="2500734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id="{3D2ED6E8-E38B-52F4-5F63-41172656EDEB}"/>
              </a:ext>
            </a:extLst>
          </p:cNvPr>
          <p:cNvSpPr/>
          <p:nvPr/>
        </p:nvSpPr>
        <p:spPr>
          <a:xfrm rot="-5638524" flipH="1" flipV="1">
            <a:off x="7016126" y="2336667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4B12273E-ECD2-9B7C-1E91-360A74F98BC1}"/>
              </a:ext>
            </a:extLst>
          </p:cNvPr>
          <p:cNvSpPr/>
          <p:nvPr/>
        </p:nvSpPr>
        <p:spPr>
          <a:xfrm>
            <a:off x="2801032" y="3867048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5E74301E-7F8E-452F-D44A-F7092B149B7B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40236A7A-A25A-E51C-B17E-7105DF203AED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0365FC21-7A22-92B3-92F7-D27C5313B28F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8E7CB4A-4298-3E54-C5BF-09415B72F5E2}"/>
              </a:ext>
            </a:extLst>
          </p:cNvPr>
          <p:cNvSpPr/>
          <p:nvPr/>
        </p:nvSpPr>
        <p:spPr>
          <a:xfrm>
            <a:off x="4107697" y="3175846"/>
            <a:ext cx="3483890" cy="1627945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A1EB5A-92E9-495E-4A31-6F808797B9BF}"/>
              </a:ext>
            </a:extLst>
          </p:cNvPr>
          <p:cNvSpPr txBox="1"/>
          <p:nvPr/>
        </p:nvSpPr>
        <p:spPr>
          <a:xfrm>
            <a:off x="4259202" y="3449911"/>
            <a:ext cx="330418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hund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=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Dyr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(“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hund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”, 23, 2.5)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Her er “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hund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”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referanse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et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objekt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av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typen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dyr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.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“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hund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” </a:t>
            </a:r>
            <a:r>
              <a:rPr lang="en-GB" sz="1400" i="1" dirty="0">
                <a:latin typeface="AkayaTelivigala" pitchFamily="2" charset="77"/>
                <a:cs typeface="AkayaTelivigala" pitchFamily="2" charset="77"/>
              </a:rPr>
              <a:t>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ikke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selve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dyreobjektet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, </a:t>
            </a:r>
            <a:r>
              <a:rPr lang="en-GB" sz="1400" i="1" dirty="0">
                <a:latin typeface="AkayaTelivigala" pitchFamily="2" charset="77"/>
                <a:cs typeface="AkayaTelivigala" pitchFamily="2" charset="77"/>
              </a:rPr>
              <a:t>men </a:t>
            </a:r>
            <a:r>
              <a:rPr lang="en-GB" sz="1400" b="1" i="1" dirty="0" err="1">
                <a:latin typeface="AkayaTelivigala" pitchFamily="2" charset="77"/>
                <a:cs typeface="AkayaTelivigala" pitchFamily="2" charset="77"/>
              </a:rPr>
              <a:t>refererer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i="1" dirty="0" err="1">
                <a:latin typeface="AkayaTelivigala" pitchFamily="2" charset="77"/>
                <a:cs typeface="AkayaTelivigala" pitchFamily="2" charset="77"/>
              </a:rPr>
              <a:t>kun</a:t>
            </a:r>
            <a:r>
              <a:rPr lang="en-GB" sz="1400" i="1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i="1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400" i="1" dirty="0">
                <a:latin typeface="AkayaTelivigala" pitchFamily="2" charset="77"/>
                <a:cs typeface="AkayaTelivigala" pitchFamily="2" charset="77"/>
              </a:rPr>
              <a:t> det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87228D6-09DF-A3C3-6F31-5AF3344664B1}"/>
              </a:ext>
            </a:extLst>
          </p:cNvPr>
          <p:cNvSpPr/>
          <p:nvPr/>
        </p:nvSpPr>
        <p:spPr>
          <a:xfrm>
            <a:off x="4701687" y="2887376"/>
            <a:ext cx="2348753" cy="488363"/>
          </a:xfrm>
          <a:prstGeom prst="roundRect">
            <a:avLst/>
          </a:prstGeom>
          <a:solidFill>
            <a:srgbClr val="FDA59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B822CC-A6BC-3F81-66EC-C7FDFE6D9289}"/>
              </a:ext>
            </a:extLst>
          </p:cNvPr>
          <p:cNvSpPr txBox="1"/>
          <p:nvPr/>
        </p:nvSpPr>
        <p:spPr>
          <a:xfrm>
            <a:off x="5302904" y="2928400"/>
            <a:ext cx="5974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o" sz="2000" dirty="0">
                <a:latin typeface="Baguet Script" pitchFamily="2" charset="77"/>
                <a:ea typeface="ADLaM Display" panose="020F0502020204030204" pitchFamily="34" charset="0"/>
                <a:cs typeface="Apple Chancery" panose="03020702040506060504" pitchFamily="66" charset="-79"/>
              </a:rPr>
              <a:t>Eksempel</a:t>
            </a:r>
            <a:endParaRPr lang="en-NO" sz="2000" dirty="0">
              <a:latin typeface="Baguet Scrip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0425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id="{454539BC-5C5F-2672-937B-27DA11A3BC89}"/>
              </a:ext>
            </a:extLst>
          </p:cNvPr>
          <p:cNvGrpSpPr/>
          <p:nvPr/>
        </p:nvGrpSpPr>
        <p:grpSpPr>
          <a:xfrm>
            <a:off x="177381" y="844867"/>
            <a:ext cx="4500291" cy="4100757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2EAD8891-DC0B-4B68-375D-C88A366BE790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D222C91D-779E-4D05-7DB0-C88752514EE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>
            <a:off x="3397152" y="255164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Oppgave 2</a:t>
            </a:r>
            <a:endParaRPr u="sng" dirty="0">
              <a:solidFill>
                <a:srgbClr val="000000"/>
              </a:solidFill>
              <a:latin typeface="Footlight MT Light" panose="0204060206030A020304" pitchFamily="18" charset="77"/>
              <a:ea typeface="ADLaM Display" panose="020F0502020204030204" pitchFamily="34" charset="0"/>
              <a:cs typeface="Apple Chancery" panose="03020702040506060504" pitchFamily="66" charset="-79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3484050" y="2192075"/>
            <a:ext cx="2175900" cy="5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6070430" y="1351855"/>
            <a:ext cx="3711388" cy="2209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562867" y="977412"/>
            <a:ext cx="3729318" cy="3630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Lag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klasse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art,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høyde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instansvariabel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sier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om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bra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eller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ikke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(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denne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verdien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er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boolean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),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verdi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forteller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hvor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lenge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siden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ble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b="1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vannet</a:t>
            </a:r>
            <a:r>
              <a:rPr lang="en-GB" sz="1400" b="1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sist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Konstruktøren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setter alle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disse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verdiene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Char char="-"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Når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blir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opprettet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alltid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ha det bra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og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være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0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dager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sist.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hent_status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returnerer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verdien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forteller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om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bra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eller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ikke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I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tillegg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skriv_ut_info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ut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info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streng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om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>
            <a:off x="4695509" y="88943"/>
            <a:ext cx="5507700" cy="67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id="{E69C7B7C-A475-BE45-6D71-1085A68924CB}"/>
              </a:ext>
            </a:extLst>
          </p:cNvPr>
          <p:cNvGrpSpPr/>
          <p:nvPr/>
        </p:nvGrpSpPr>
        <p:grpSpPr>
          <a:xfrm>
            <a:off x="4762174" y="844869"/>
            <a:ext cx="4280646" cy="4100756"/>
            <a:chOff x="0" y="0"/>
            <a:chExt cx="621497" cy="572120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BFCD81AA-9848-4467-1FDA-7B23E6A7FC8A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12">
              <a:extLst>
                <a:ext uri="{FF2B5EF4-FFF2-40B4-BE49-F238E27FC236}">
                  <a16:creationId xmlns:a16="http://schemas.microsoft.com/office/drawing/2014/main" id="{856111C5-722A-E50A-7C69-02753D07AF2E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024F697-D3DC-57C1-0F7D-0ED7123DA7D3}"/>
              </a:ext>
            </a:extLst>
          </p:cNvPr>
          <p:cNvSpPr txBox="1"/>
          <p:nvPr/>
        </p:nvSpPr>
        <p:spPr>
          <a:xfrm>
            <a:off x="5073716" y="1125133"/>
            <a:ext cx="3819550" cy="405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Videre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neste_dag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som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øker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antall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dager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med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Hvis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er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dager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sist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statusen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være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at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dårlig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Hvis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statusen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er  at 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bra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vokser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1 cm. 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Den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siste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har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er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metoden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.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Hvis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det er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mindre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enn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3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dager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siden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vannet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statusen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blomsten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bli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dårlig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(over vanning),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ellers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vil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statusen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være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bra.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Skriv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denne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klassen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+ lag et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testprogram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for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å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teste </a:t>
            </a:r>
            <a:r>
              <a:rPr lang="en-GB" sz="1400" dirty="0" err="1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klassen</a:t>
            </a: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din</a:t>
            </a:r>
            <a:endParaRPr lang="en-GB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000000"/>
                </a:solidFill>
                <a:latin typeface="AkayaTelivigala" pitchFamily="2" charset="77"/>
                <a:ea typeface="Roboto"/>
                <a:cs typeface="AkayaTelivigala" pitchFamily="2" charset="77"/>
                <a:sym typeface="Roboto"/>
              </a:rPr>
              <a:t>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000000"/>
              </a:solidFill>
              <a:latin typeface="AkayaTelivigala" pitchFamily="2" charset="77"/>
              <a:ea typeface="Roboto"/>
              <a:cs typeface="AkayaTelivigala" pitchFamily="2" charset="77"/>
              <a:sym typeface="Roboto"/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E82F1A8C-AB2F-4CB7-0728-4CF2AA206B05}"/>
              </a:ext>
            </a:extLst>
          </p:cNvPr>
          <p:cNvSpPr/>
          <p:nvPr/>
        </p:nvSpPr>
        <p:spPr>
          <a:xfrm>
            <a:off x="4122256" y="2745970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78055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1">
            <a:extLst>
              <a:ext uri="{FF2B5EF4-FFF2-40B4-BE49-F238E27FC236}">
                <a16:creationId xmlns:a16="http://schemas.microsoft.com/office/drawing/2014/main" id="{552F43D0-DB4E-F1B5-9077-153B2FB0DEE5}"/>
              </a:ext>
            </a:extLst>
          </p:cNvPr>
          <p:cNvSpPr/>
          <p:nvPr/>
        </p:nvSpPr>
        <p:spPr>
          <a:xfrm rot="13602226">
            <a:off x="5372904" y="10465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311699" y="605541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u="sng" dirty="0">
                <a:solidFill>
                  <a:srgbClr val="000000"/>
                </a:solidFill>
                <a:latin typeface="Footlight MT Light" panose="0204060206030A020304" pitchFamily="18" charset="77"/>
                <a:ea typeface="ADLaM Display" panose="020F0502020204030204" pitchFamily="34" charset="0"/>
                <a:cs typeface="Apple Chancery" panose="03020702040506060504" pitchFamily="66" charset="-79"/>
              </a:rPr>
              <a:t>Self</a:t>
            </a:r>
            <a:endParaRPr u="sng" dirty="0">
              <a:latin typeface="Footlight MT Light" panose="0204060206030A020304" pitchFamily="18" charset="77"/>
            </a:endParaRP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CE0581A-1F07-36AD-C3FB-93A34A9C1342}"/>
              </a:ext>
            </a:extLst>
          </p:cNvPr>
          <p:cNvGrpSpPr/>
          <p:nvPr/>
        </p:nvGrpSpPr>
        <p:grpSpPr>
          <a:xfrm>
            <a:off x="1887072" y="1347246"/>
            <a:ext cx="4697784" cy="3505435"/>
            <a:chOff x="0" y="0"/>
            <a:chExt cx="621497" cy="57212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D9184BF9-F6B1-2EB0-F145-B9A562C3C996}"/>
                </a:ext>
              </a:extLst>
            </p:cNvPr>
            <p:cNvSpPr/>
            <p:nvPr/>
          </p:nvSpPr>
          <p:spPr>
            <a:xfrm>
              <a:off x="0" y="0"/>
              <a:ext cx="621497" cy="572120"/>
            </a:xfrm>
            <a:custGeom>
              <a:avLst/>
              <a:gdLst/>
              <a:ahLst/>
              <a:cxnLst/>
              <a:rect l="l" t="t" r="r" b="b"/>
              <a:pathLst>
                <a:path w="621497" h="572120">
                  <a:moveTo>
                    <a:pt x="166092" y="0"/>
                  </a:moveTo>
                  <a:lnTo>
                    <a:pt x="455405" y="0"/>
                  </a:lnTo>
                  <a:cubicBezTo>
                    <a:pt x="547135" y="0"/>
                    <a:pt x="621497" y="74362"/>
                    <a:pt x="621497" y="166092"/>
                  </a:cubicBezTo>
                  <a:lnTo>
                    <a:pt x="621497" y="406028"/>
                  </a:lnTo>
                  <a:cubicBezTo>
                    <a:pt x="621497" y="497758"/>
                    <a:pt x="547135" y="572120"/>
                    <a:pt x="455405" y="572120"/>
                  </a:cubicBezTo>
                  <a:lnTo>
                    <a:pt x="166092" y="572120"/>
                  </a:lnTo>
                  <a:cubicBezTo>
                    <a:pt x="74362" y="572120"/>
                    <a:pt x="0" y="497758"/>
                    <a:pt x="0" y="406028"/>
                  </a:cubicBezTo>
                  <a:lnTo>
                    <a:pt x="0" y="166092"/>
                  </a:lnTo>
                  <a:cubicBezTo>
                    <a:pt x="0" y="74362"/>
                    <a:pt x="74362" y="0"/>
                    <a:pt x="166092" y="0"/>
                  </a:cubicBezTo>
                  <a:close/>
                </a:path>
              </a:pathLst>
            </a:custGeom>
            <a:solidFill>
              <a:srgbClr val="CAD8A2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12">
              <a:extLst>
                <a:ext uri="{FF2B5EF4-FFF2-40B4-BE49-F238E27FC236}">
                  <a16:creationId xmlns:a16="http://schemas.microsoft.com/office/drawing/2014/main" id="{80956908-8C34-E2F1-2EB1-3DC8DE643745}"/>
                </a:ext>
              </a:extLst>
            </p:cNvPr>
            <p:cNvSpPr txBox="1"/>
            <p:nvPr/>
          </p:nvSpPr>
          <p:spPr>
            <a:xfrm>
              <a:off x="0" y="-28575"/>
              <a:ext cx="621497" cy="600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>
            <a:off x="2178425" y="1530007"/>
            <a:ext cx="4406432" cy="3505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 b="1" u="sng" dirty="0">
                <a:latin typeface="AkayaTelivigala" pitchFamily="2" charset="77"/>
                <a:cs typeface="AkayaTelivigala" pitchFamily="2" charset="77"/>
              </a:rPr>
              <a:t>Self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brukes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å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referere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til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den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instansen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av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klassen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metodene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ble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kalt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på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(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eller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for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konstruktøren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: det nye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objektet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blir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opprettet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Instansvariablene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defineres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som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self._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navn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for at de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skal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være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instansvariabler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og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ikke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vanlige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lokale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variabler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latin typeface="AkayaTelivigala" pitchFamily="2" charset="77"/>
              <a:cs typeface="AkayaTelivigala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Lokale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variabler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(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og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parametere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)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kan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bare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brukes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metoden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/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funksjonen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de er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definert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-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mens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instansvariablene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kan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brukes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av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alle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metodene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i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en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klasse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(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fordi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de </a:t>
            </a:r>
            <a:r>
              <a:rPr lang="en-GB" sz="1400" dirty="0" err="1">
                <a:latin typeface="AkayaTelivigala" pitchFamily="2" charset="77"/>
                <a:cs typeface="AkayaTelivigala" pitchFamily="2" charset="77"/>
              </a:rPr>
              <a:t>har</a:t>
            </a:r>
            <a:r>
              <a:rPr lang="en-GB" sz="1400" dirty="0">
                <a:latin typeface="AkayaTelivigala" pitchFamily="2" charset="77"/>
                <a:cs typeface="AkayaTelivigala" pitchFamily="2" charset="77"/>
              </a:rPr>
              <a:t> self).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600"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D76D5E-240F-DCFF-D720-14A3913222A3}"/>
              </a:ext>
            </a:extLst>
          </p:cNvPr>
          <p:cNvSpPr/>
          <p:nvPr/>
        </p:nvSpPr>
        <p:spPr>
          <a:xfrm>
            <a:off x="3061727" y="986119"/>
            <a:ext cx="2348753" cy="488363"/>
          </a:xfrm>
          <a:prstGeom prst="roundRect">
            <a:avLst/>
          </a:prstGeom>
          <a:solidFill>
            <a:srgbClr val="FDA599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D0640-403F-BD35-271B-F27D8783EA81}"/>
              </a:ext>
            </a:extLst>
          </p:cNvPr>
          <p:cNvSpPr txBox="1"/>
          <p:nvPr/>
        </p:nvSpPr>
        <p:spPr>
          <a:xfrm>
            <a:off x="3879250" y="1067676"/>
            <a:ext cx="7395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o" sz="2400" dirty="0">
                <a:latin typeface="Baguet Script" pitchFamily="2" charset="77"/>
                <a:ea typeface="ADLaM Display" panose="020F0502020204030204" pitchFamily="34" charset="0"/>
                <a:cs typeface="Apple Chancery" panose="03020702040506060504" pitchFamily="66" charset="-79"/>
              </a:rPr>
              <a:t>Self</a:t>
            </a:r>
            <a:endParaRPr lang="en-NO" sz="2400" dirty="0">
              <a:latin typeface="Baguet Script" pitchFamily="2" charset="77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03ECC7D-9B23-E9F5-AF8A-45D2F1500ED7}"/>
              </a:ext>
            </a:extLst>
          </p:cNvPr>
          <p:cNvSpPr/>
          <p:nvPr/>
        </p:nvSpPr>
        <p:spPr>
          <a:xfrm>
            <a:off x="1760737" y="-83420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50F7B9F2-347E-1930-E3C7-03DD6A2207FA}"/>
              </a:ext>
            </a:extLst>
          </p:cNvPr>
          <p:cNvSpPr/>
          <p:nvPr/>
        </p:nvSpPr>
        <p:spPr>
          <a:xfrm>
            <a:off x="-356586" y="2500734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21">
            <a:extLst>
              <a:ext uri="{FF2B5EF4-FFF2-40B4-BE49-F238E27FC236}">
                <a16:creationId xmlns:a16="http://schemas.microsoft.com/office/drawing/2014/main" id="{3D2ED6E8-E38B-52F4-5F63-41172656EDEB}"/>
              </a:ext>
            </a:extLst>
          </p:cNvPr>
          <p:cNvSpPr/>
          <p:nvPr/>
        </p:nvSpPr>
        <p:spPr>
          <a:xfrm rot="-5638524" flipH="1" flipV="1">
            <a:off x="7016126" y="2336667"/>
            <a:ext cx="1509278" cy="1289747"/>
          </a:xfrm>
          <a:custGeom>
            <a:avLst/>
            <a:gdLst/>
            <a:ahLst/>
            <a:cxnLst/>
            <a:rect l="l" t="t" r="r" b="b"/>
            <a:pathLst>
              <a:path w="1509278" h="1289747">
                <a:moveTo>
                  <a:pt x="1509278" y="1289747"/>
                </a:moveTo>
                <a:lnTo>
                  <a:pt x="0" y="1289747"/>
                </a:lnTo>
                <a:lnTo>
                  <a:pt x="0" y="0"/>
                </a:lnTo>
                <a:lnTo>
                  <a:pt x="1509278" y="0"/>
                </a:lnTo>
                <a:lnTo>
                  <a:pt x="1509278" y="128974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9" name="Freeform 9">
            <a:extLst>
              <a:ext uri="{FF2B5EF4-FFF2-40B4-BE49-F238E27FC236}">
                <a16:creationId xmlns:a16="http://schemas.microsoft.com/office/drawing/2014/main" id="{4B12273E-ECD2-9B7C-1E91-360A74F98BC1}"/>
              </a:ext>
            </a:extLst>
          </p:cNvPr>
          <p:cNvSpPr/>
          <p:nvPr/>
        </p:nvSpPr>
        <p:spPr>
          <a:xfrm>
            <a:off x="5225113" y="4149467"/>
            <a:ext cx="1064779" cy="936743"/>
          </a:xfrm>
          <a:custGeom>
            <a:avLst/>
            <a:gdLst/>
            <a:ahLst/>
            <a:cxnLst/>
            <a:rect l="l" t="t" r="r" b="b"/>
            <a:pathLst>
              <a:path w="2258937" h="2421862">
                <a:moveTo>
                  <a:pt x="0" y="0"/>
                </a:moveTo>
                <a:lnTo>
                  <a:pt x="2258937" y="0"/>
                </a:lnTo>
                <a:lnTo>
                  <a:pt x="2258937" y="2421862"/>
                </a:lnTo>
                <a:lnTo>
                  <a:pt x="0" y="24218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5E74301E-7F8E-452F-D44A-F7092B149B7B}"/>
              </a:ext>
            </a:extLst>
          </p:cNvPr>
          <p:cNvSpPr/>
          <p:nvPr/>
        </p:nvSpPr>
        <p:spPr>
          <a:xfrm rot="1653543">
            <a:off x="-1020443" y="4142575"/>
            <a:ext cx="3416316" cy="1543628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0" y="0"/>
                </a:moveTo>
                <a:lnTo>
                  <a:pt x="4256474" y="0"/>
                </a:lnTo>
                <a:lnTo>
                  <a:pt x="4256474" y="2081802"/>
                </a:lnTo>
                <a:lnTo>
                  <a:pt x="0" y="208180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40236A7A-A25A-E51C-B17E-7105DF203AED}"/>
              </a:ext>
            </a:extLst>
          </p:cNvPr>
          <p:cNvSpPr/>
          <p:nvPr/>
        </p:nvSpPr>
        <p:spPr>
          <a:xfrm rot="-1923226" flipH="1">
            <a:off x="7286888" y="3966343"/>
            <a:ext cx="3281244" cy="1625857"/>
          </a:xfrm>
          <a:custGeom>
            <a:avLst/>
            <a:gdLst/>
            <a:ahLst/>
            <a:cxnLst/>
            <a:rect l="l" t="t" r="r" b="b"/>
            <a:pathLst>
              <a:path w="4256474" h="2081802">
                <a:moveTo>
                  <a:pt x="4256474" y="0"/>
                </a:moveTo>
                <a:lnTo>
                  <a:pt x="0" y="0"/>
                </a:lnTo>
                <a:lnTo>
                  <a:pt x="0" y="2081802"/>
                </a:lnTo>
                <a:lnTo>
                  <a:pt x="4256474" y="2081802"/>
                </a:lnTo>
                <a:lnTo>
                  <a:pt x="425647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0365FC21-7A22-92B3-92F7-D27C5313B28F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08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b="0" dirty="0">
                <a:solidFill>
                  <a:srgbClr val="000000"/>
                </a:solidFill>
                <a:latin typeface="Baguet Script" pitchFamily="2" charset="77"/>
                <a:cs typeface="Apple Chancery" panose="03020702040506060504" pitchFamily="66" charset="-79"/>
              </a:rPr>
              <a:t>Ferdig&lt;3</a:t>
            </a:r>
            <a:endParaRPr b="0" dirty="0">
              <a:solidFill>
                <a:srgbClr val="000000"/>
              </a:solidFill>
              <a:latin typeface="Baguet Script" pitchFamily="2" charset="77"/>
              <a:cs typeface="Apple Chancery" panose="03020702040506060504" pitchFamily="66" charset="-79"/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dirty="0">
                <a:latin typeface="AkayaTelivigala" pitchFamily="2" charset="77"/>
                <a:cs typeface="AkayaTelivigala" pitchFamily="2" charset="77"/>
              </a:rPr>
              <a:t>Yeeeeeeeeeeey</a:t>
            </a:r>
            <a:endParaRPr dirty="0"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66CD2760-EB91-A2E7-9606-BFE0A5E4B914}"/>
              </a:ext>
            </a:extLst>
          </p:cNvPr>
          <p:cNvSpPr/>
          <p:nvPr/>
        </p:nvSpPr>
        <p:spPr>
          <a:xfrm rot="10193195">
            <a:off x="7241040" y="-556016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0967E3A7-224B-2A77-22BB-E84616CC4595}"/>
              </a:ext>
            </a:extLst>
          </p:cNvPr>
          <p:cNvSpPr/>
          <p:nvPr/>
        </p:nvSpPr>
        <p:spPr>
          <a:xfrm rot="5656912">
            <a:off x="-576085" y="-705730"/>
            <a:ext cx="2685459" cy="2689635"/>
          </a:xfrm>
          <a:custGeom>
            <a:avLst/>
            <a:gdLst/>
            <a:ahLst/>
            <a:cxnLst/>
            <a:rect l="l" t="t" r="r" b="b"/>
            <a:pathLst>
              <a:path w="3739371" h="3890113">
                <a:moveTo>
                  <a:pt x="0" y="0"/>
                </a:moveTo>
                <a:lnTo>
                  <a:pt x="3739370" y="0"/>
                </a:lnTo>
                <a:lnTo>
                  <a:pt x="3739370" y="3890113"/>
                </a:lnTo>
                <a:lnTo>
                  <a:pt x="0" y="3890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7BB2A57-B15E-21BF-3510-FA3D995D6B39}"/>
              </a:ext>
            </a:extLst>
          </p:cNvPr>
          <p:cNvSpPr/>
          <p:nvPr/>
        </p:nvSpPr>
        <p:spPr>
          <a:xfrm>
            <a:off x="-65555" y="3642639"/>
            <a:ext cx="2078287" cy="1533711"/>
          </a:xfrm>
          <a:custGeom>
            <a:avLst/>
            <a:gdLst/>
            <a:ahLst/>
            <a:cxnLst/>
            <a:rect l="l" t="t" r="r" b="b"/>
            <a:pathLst>
              <a:path w="4145280" h="3559759">
                <a:moveTo>
                  <a:pt x="0" y="0"/>
                </a:moveTo>
                <a:lnTo>
                  <a:pt x="4145280" y="0"/>
                </a:lnTo>
                <a:lnTo>
                  <a:pt x="4145280" y="3559759"/>
                </a:lnTo>
                <a:lnTo>
                  <a:pt x="0" y="355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AE8C2E2-CDC3-9BEF-58DB-CAD1A6A9D3C9}"/>
              </a:ext>
            </a:extLst>
          </p:cNvPr>
          <p:cNvSpPr/>
          <p:nvPr/>
        </p:nvSpPr>
        <p:spPr>
          <a:xfrm rot="17728364">
            <a:off x="7232302" y="3642639"/>
            <a:ext cx="2078287" cy="1533711"/>
          </a:xfrm>
          <a:custGeom>
            <a:avLst/>
            <a:gdLst/>
            <a:ahLst/>
            <a:cxnLst/>
            <a:rect l="l" t="t" r="r" b="b"/>
            <a:pathLst>
              <a:path w="4145280" h="3559759">
                <a:moveTo>
                  <a:pt x="0" y="0"/>
                </a:moveTo>
                <a:lnTo>
                  <a:pt x="4145280" y="0"/>
                </a:lnTo>
                <a:lnTo>
                  <a:pt x="4145280" y="3559759"/>
                </a:lnTo>
                <a:lnTo>
                  <a:pt x="0" y="3559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98AD6C85-1A67-DA65-4D9D-47CC725C5810}"/>
              </a:ext>
            </a:extLst>
          </p:cNvPr>
          <p:cNvSpPr/>
          <p:nvPr/>
        </p:nvSpPr>
        <p:spPr>
          <a:xfrm>
            <a:off x="1938379" y="2293461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59E7759D-7430-C606-7166-9F8401D1E0E8}"/>
              </a:ext>
            </a:extLst>
          </p:cNvPr>
          <p:cNvSpPr/>
          <p:nvPr/>
        </p:nvSpPr>
        <p:spPr>
          <a:xfrm rot="7200131">
            <a:off x="5876739" y="2332421"/>
            <a:ext cx="1336569" cy="1035234"/>
          </a:xfrm>
          <a:custGeom>
            <a:avLst/>
            <a:gdLst/>
            <a:ahLst/>
            <a:cxnLst/>
            <a:rect l="l" t="t" r="r" b="b"/>
            <a:pathLst>
              <a:path w="1336569" h="1035234">
                <a:moveTo>
                  <a:pt x="0" y="0"/>
                </a:moveTo>
                <a:lnTo>
                  <a:pt x="1336569" y="0"/>
                </a:lnTo>
                <a:lnTo>
                  <a:pt x="1336569" y="1035234"/>
                </a:lnTo>
                <a:lnTo>
                  <a:pt x="0" y="103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28768060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871</Words>
  <Application>Microsoft Macintosh PowerPoint</Application>
  <PresentationFormat>On-screen Show (16:9)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Roboto Mono</vt:lpstr>
      <vt:lpstr>Open Sans</vt:lpstr>
      <vt:lpstr>AkayaTelivigala</vt:lpstr>
      <vt:lpstr>Roboto</vt:lpstr>
      <vt:lpstr>Footlight MT Light</vt:lpstr>
      <vt:lpstr>Baguet Script</vt:lpstr>
      <vt:lpstr>PT Sans Narrow</vt:lpstr>
      <vt:lpstr>Tropic</vt:lpstr>
      <vt:lpstr>Gruppetime Uke 11</vt:lpstr>
      <vt:lpstr>Planen i dag&lt;3</vt:lpstr>
      <vt:lpstr>None</vt:lpstr>
      <vt:lpstr>None</vt:lpstr>
      <vt:lpstr>None</vt:lpstr>
      <vt:lpstr>Oppgave 1</vt:lpstr>
      <vt:lpstr>Løsning</vt:lpstr>
      <vt:lpstr>Datastruktur og kontrollflyt</vt:lpstr>
      <vt:lpstr>Referanser</vt:lpstr>
      <vt:lpstr>Oppgave 2</vt:lpstr>
      <vt:lpstr>Self</vt:lpstr>
      <vt:lpstr>Ferdig&lt;3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Uke 9</dc:title>
  <cp:lastModifiedBy>Lyra Valentina Iris Hope</cp:lastModifiedBy>
  <cp:revision>3</cp:revision>
  <dcterms:modified xsi:type="dcterms:W3CDTF">2024-03-20T11:52:04Z</dcterms:modified>
</cp:coreProperties>
</file>