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3" r:id="rId6"/>
    <p:sldId id="261" r:id="rId7"/>
    <p:sldId id="274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6" r:id="rId17"/>
    <p:sldId id="275" r:id="rId18"/>
  </p:sldIdLst>
  <p:sldSz cx="9144000" cy="5143500" type="screen16x9"/>
  <p:notesSz cx="6858000" cy="9144000"/>
  <p:embeddedFontLst>
    <p:embeddedFont>
      <p:font typeface="AkayaTelivigala" pitchFamily="2" charset="77"/>
      <p:regular r:id="rId20"/>
    </p:embeddedFont>
    <p:embeddedFont>
      <p:font typeface="Aptos" panose="020B0004020202020204" pitchFamily="34" charset="0"/>
      <p:regular r:id="rId21"/>
      <p:bold r:id="rId22"/>
      <p:italic r:id="rId23"/>
      <p:boldItalic r:id="rId24"/>
    </p:embeddedFont>
    <p:embeddedFont>
      <p:font typeface="Aptos Display" panose="020B0004020202020204" pitchFamily="34" charset="0"/>
      <p:regular r:id="rId25"/>
      <p:bold r:id="rId26"/>
      <p:italic r:id="rId27"/>
      <p:boldItalic r:id="rId28"/>
    </p:embeddedFont>
    <p:embeddedFont>
      <p:font typeface="Baguet Script" pitchFamily="2" charset="77"/>
      <p:regular r:id="rId29"/>
    </p:embeddedFont>
    <p:embeddedFont>
      <p:font typeface="Consolas" panose="020B0609020204030204" pitchFamily="49" charset="0"/>
      <p:regular r:id="rId30"/>
      <p:bold r:id="rId31"/>
      <p:italic r:id="rId32"/>
      <p:boldItalic r:id="rId33"/>
    </p:embeddedFont>
    <p:embeddedFont>
      <p:font typeface="Footlight MT Light" panose="0204060206030A020304" pitchFamily="18" charset="77"/>
      <p:regular r:id="rId34"/>
    </p:embeddedFon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Roboto" panose="02000000000000000000" pitchFamily="2" charset="0"/>
      <p:regular r:id="rId39"/>
      <p:bold r:id="rId40"/>
      <p:italic r:id="rId41"/>
      <p:boldItalic r:id="rId42"/>
    </p:embeddedFont>
  </p:embeddedFontLst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F9791"/>
    <a:srgbClr val="F18296"/>
    <a:srgbClr val="EDA2B4"/>
    <a:srgbClr val="FC9D91"/>
    <a:srgbClr val="FFF1D7"/>
    <a:srgbClr val="FFF6C3"/>
    <a:srgbClr val="FB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42" d="100"/>
          <a:sy n="142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tableStyles" Target="tableStyles.xml"/><Relationship Id="rId20" Type="http://schemas.openxmlformats.org/officeDocument/2006/relationships/font" Target="fonts/font1.fntdata"/><Relationship Id="rId41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90836999e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90836999e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9087826c5e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9087826c5e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Nevne at hvis feks man skal ha en variabel som alltid starter som 0, så trenger </a:t>
            </a:r>
            <a:r>
              <a:rPr lang="no" b="1">
                <a:solidFill>
                  <a:schemeClr val="dk1"/>
                </a:solidFill>
              </a:rPr>
              <a:t>ikke</a:t>
            </a:r>
            <a:r>
              <a:rPr lang="no">
                <a:solidFill>
                  <a:schemeClr val="dk1"/>
                </a:solidFill>
              </a:rPr>
              <a:t> denne variabelen å være med som parameter i konstruktøren.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90836999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90836999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90836999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90836999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5272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90836999e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90836999e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90836999e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90836999e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2569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90836999e5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90836999e5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087826c5e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9087826c5e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0836999e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90836999e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0836999e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90836999e5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0836999e5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90836999e5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9087826c5e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9087826c5e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9087826c5e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9087826c5e_0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90836999e5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90836999e5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90836999e5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90836999e5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3921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420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2E0F0-8BD8-87A1-CE20-B32AB2390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535A1-7DED-9533-A091-87995ADD7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CE726-2D0B-CB66-C4C6-CC26035D2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AF2AB-CAEB-1BB2-B240-08E7107DE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D06DA-0D0F-108E-3FB5-72EE3F508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8440268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7693-EA13-DF19-3098-741C7B81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CA46E-409A-E990-3C8C-AAC9326FE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1A386-A58E-AFD8-DC3A-A7ABDBC8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B592A-0200-1FD9-ED21-3CC396D8D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7AC89-4DC9-EB9F-F201-0890C6337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73125239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85061-4C0F-6931-8807-0BF39BCD6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1566B-EF41-3C55-6989-3719D472D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8749B-BE71-91D2-55A2-D191AF306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5B6B6-7C23-194F-8C5E-7F096DCF7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BC49B-333F-06C0-6D78-37DEF54B3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767148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101E6-C8B1-7285-0A48-03FCDB6EC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23B95-A08F-D801-E953-55D09F59F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D0C23F-0651-4584-9218-8068622D5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70D12-2D42-C9AE-9C6E-89AC2BC47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17E90-7E15-68DF-589C-14B16C6A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5A619-F4A2-5A84-DFE0-853447A11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85772162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2E0B9-A519-11BA-3267-B2402919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D06FF-3479-1E52-4C99-5EEEFA7E2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F5163A-3E18-A33A-678F-11FADDD8B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0DEE1C-B899-8E78-9CDB-4EC669821B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9BC05D-E4D4-D7EE-439A-9B020F1880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1E92BF-8F25-5992-5A79-0F9C03972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7B8D8C-CD67-C370-1BD6-8D9E50C54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D9CA37-A446-6702-6616-93BC17B7C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42913767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0C4B7-C429-C0A7-CAD6-AB32583B8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ECE8-EE7E-E503-DBB8-1E927657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E6CCB3-CC6E-8506-0A03-CA2524BA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3DEB61-C3D3-AA29-928E-5C2C27B42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21283250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AEFA96-94EA-A017-B834-37FA3AAB1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D6F91C-C055-71DE-4861-282F5104C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8C286E-C1EE-F03B-4DA1-73C1839A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105123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5C0A6-EED1-83DD-DC3F-50C0AE721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52574-2625-0C8F-A9DA-C14E68D7B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D31D6-041D-5694-9C67-5AFE65BDC1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C358E-AB37-A7FF-FA8A-F457F0F7E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C6470-E0AD-7DBE-5F49-135AE69F3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A60D4-9A2F-F112-EFCB-0729ADBB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40786797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E65F0-78A5-3416-D126-3E2D8EBB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B4ECDA-A6E8-02B1-B3E7-06EDFD940B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978DE-EB4C-F23F-1442-BB650B55D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0D508B-6977-C5CB-52B5-2668A0C4E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FE5DE3-5E7F-6983-4385-07E4D4B9B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73703-CB3D-BC74-A29B-5DC161C12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75407059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B204C-3DE6-2F4F-5C44-F57CC0E76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AD6B96-9527-C1DB-26C0-9D72FCE49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54879-BFE5-84DF-CB78-A63C52A75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008F4-169F-4E34-0F30-ABC5EED91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09E13-25AE-73EA-743A-0531096F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50661125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5E8AA-572F-C411-2CB2-C723F2781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A245E2-C071-A0AA-5849-F3F046B89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0E3CA-D5A8-5047-2E6C-8F4CC192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D9736-E0E7-665D-43FD-B6F0722CD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8D33E-2BB2-B8B3-9FFA-DAF525AFD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82861208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51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CDCED-FCC0-8855-EF56-EBFAFA1A1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B5474-E658-114A-5697-B19E2DF16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93B5C-E79D-0659-EE57-B0CCA3499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F64F9-84C4-CF4B-BEEF-D5CC8477CF64}" type="datetimeFigureOut">
              <a:rPr lang="en-NO" smtClean="0"/>
              <a:t>03/04/2024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B8851-44E1-2F48-9D48-EB9BAD69C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A4565-5DB5-7506-BACD-15C825BFA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 smtClean="0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373087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.svg"/><Relationship Id="rId4" Type="http://schemas.openxmlformats.org/officeDocument/2006/relationships/image" Target="../media/image14.sv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23.svg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2.sv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23.svg"/><Relationship Id="rId4" Type="http://schemas.openxmlformats.org/officeDocument/2006/relationships/image" Target="../media/image2.sv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23.svg"/><Relationship Id="rId4" Type="http://schemas.openxmlformats.org/officeDocument/2006/relationships/image" Target="../media/image2.sv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25.svg"/><Relationship Id="rId4" Type="http://schemas.openxmlformats.org/officeDocument/2006/relationships/image" Target="../media/image2.sv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11" Type="http://schemas.openxmlformats.org/officeDocument/2006/relationships/image" Target="../media/image3.png"/><Relationship Id="rId5" Type="http://schemas.openxmlformats.org/officeDocument/2006/relationships/image" Target="../media/image20.png"/><Relationship Id="rId15" Type="http://schemas.openxmlformats.org/officeDocument/2006/relationships/image" Target="../media/image28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Relationship Id="rId1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8.svg"/><Relationship Id="rId3" Type="http://schemas.openxmlformats.org/officeDocument/2006/relationships/image" Target="../media/image30.png"/><Relationship Id="rId7" Type="http://schemas.openxmlformats.org/officeDocument/2006/relationships/image" Target="../media/image32.sv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openxmlformats.org/officeDocument/2006/relationships/image" Target="../media/image27.svg"/><Relationship Id="rId5" Type="http://schemas.openxmlformats.org/officeDocument/2006/relationships/image" Target="../media/image2.svg"/><Relationship Id="rId15" Type="http://schemas.openxmlformats.org/officeDocument/2006/relationships/image" Target="../media/image25.svg"/><Relationship Id="rId10" Type="http://schemas.openxmlformats.org/officeDocument/2006/relationships/image" Target="../media/image26.png"/><Relationship Id="rId4" Type="http://schemas.openxmlformats.org/officeDocument/2006/relationships/image" Target="../media/image1.png"/><Relationship Id="rId9" Type="http://schemas.openxmlformats.org/officeDocument/2006/relationships/image" Target="../media/image34.sv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27.svg"/><Relationship Id="rId4" Type="http://schemas.openxmlformats.org/officeDocument/2006/relationships/image" Target="../media/image2.sv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18.svg"/><Relationship Id="rId4" Type="http://schemas.openxmlformats.org/officeDocument/2006/relationships/image" Target="../media/image2.sv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27.svg"/><Relationship Id="rId4" Type="http://schemas.openxmlformats.org/officeDocument/2006/relationships/image" Target="../media/image2.sv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5.sv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svg"/><Relationship Id="rId11" Type="http://schemas.openxmlformats.org/officeDocument/2006/relationships/image" Target="../media/image27.svg"/><Relationship Id="rId5" Type="http://schemas.openxmlformats.org/officeDocument/2006/relationships/image" Target="../media/image17.png"/><Relationship Id="rId10" Type="http://schemas.openxmlformats.org/officeDocument/2006/relationships/image" Target="../media/image26.png"/><Relationship Id="rId4" Type="http://schemas.openxmlformats.org/officeDocument/2006/relationships/image" Target="../media/image2.svg"/><Relationship Id="rId9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3.svg"/><Relationship Id="rId4" Type="http://schemas.openxmlformats.org/officeDocument/2006/relationships/image" Target="../media/image2.sv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27.svg"/><Relationship Id="rId4" Type="http://schemas.openxmlformats.org/officeDocument/2006/relationships/image" Target="../media/image18.sv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27.svg"/><Relationship Id="rId4" Type="http://schemas.openxmlformats.org/officeDocument/2006/relationships/image" Target="../media/image18.sv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11" Type="http://schemas.openxmlformats.org/officeDocument/2006/relationships/image" Target="../media/image22.png"/><Relationship Id="rId5" Type="http://schemas.openxmlformats.org/officeDocument/2006/relationships/image" Target="../media/image11.png"/><Relationship Id="rId10" Type="http://schemas.openxmlformats.org/officeDocument/2006/relationships/image" Target="../media/image29.svg"/><Relationship Id="rId4" Type="http://schemas.openxmlformats.org/officeDocument/2006/relationships/image" Target="../media/image2.svg"/><Relationship Id="rId9" Type="http://schemas.openxmlformats.org/officeDocument/2006/relationships/image" Target="../media/image28.png"/><Relationship Id="rId1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0F773C9C-A472-992B-B22B-005B19B5BFE0}"/>
              </a:ext>
            </a:extLst>
          </p:cNvPr>
          <p:cNvGrpSpPr/>
          <p:nvPr/>
        </p:nvGrpSpPr>
        <p:grpSpPr>
          <a:xfrm>
            <a:off x="639009" y="844582"/>
            <a:ext cx="7865982" cy="3621818"/>
            <a:chOff x="0" y="0"/>
            <a:chExt cx="1857448" cy="855245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AE9C91D6-9F16-4D29-709F-87AEE67BBD15}"/>
                </a:ext>
              </a:extLst>
            </p:cNvPr>
            <p:cNvSpPr/>
            <p:nvPr/>
          </p:nvSpPr>
          <p:spPr>
            <a:xfrm>
              <a:off x="0" y="0"/>
              <a:ext cx="1857448" cy="855245"/>
            </a:xfrm>
            <a:custGeom>
              <a:avLst/>
              <a:gdLst/>
              <a:ahLst/>
              <a:cxnLst/>
              <a:rect l="l" t="t" r="r" b="b"/>
              <a:pathLst>
                <a:path w="1857448" h="855245">
                  <a:moveTo>
                    <a:pt x="928724" y="0"/>
                  </a:moveTo>
                  <a:cubicBezTo>
                    <a:pt x="415804" y="0"/>
                    <a:pt x="0" y="191453"/>
                    <a:pt x="0" y="427622"/>
                  </a:cubicBezTo>
                  <a:cubicBezTo>
                    <a:pt x="0" y="663792"/>
                    <a:pt x="415804" y="855245"/>
                    <a:pt x="928724" y="855245"/>
                  </a:cubicBezTo>
                  <a:cubicBezTo>
                    <a:pt x="1441644" y="855245"/>
                    <a:pt x="1857448" y="663792"/>
                    <a:pt x="1857448" y="427622"/>
                  </a:cubicBezTo>
                  <a:cubicBezTo>
                    <a:pt x="1857448" y="191453"/>
                    <a:pt x="1441644" y="0"/>
                    <a:pt x="928724" y="0"/>
                  </a:cubicBez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B9208BD3-D6E4-BF1A-5043-016C0D8C83EE}"/>
                </a:ext>
              </a:extLst>
            </p:cNvPr>
            <p:cNvSpPr txBox="1"/>
            <p:nvPr/>
          </p:nvSpPr>
          <p:spPr>
            <a:xfrm>
              <a:off x="174136" y="51604"/>
              <a:ext cx="1509177" cy="723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id="{4BC2499B-D8FD-7AAD-E1AD-A1E974886DD0}"/>
              </a:ext>
            </a:extLst>
          </p:cNvPr>
          <p:cNvGrpSpPr/>
          <p:nvPr/>
        </p:nvGrpSpPr>
        <p:grpSpPr>
          <a:xfrm>
            <a:off x="845165" y="1036244"/>
            <a:ext cx="7453670" cy="3238494"/>
            <a:chOff x="0" y="0"/>
            <a:chExt cx="1968418" cy="855245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2826B8E-33EC-0365-56EE-D3E7C446CE2E}"/>
                </a:ext>
              </a:extLst>
            </p:cNvPr>
            <p:cNvSpPr/>
            <p:nvPr/>
          </p:nvSpPr>
          <p:spPr>
            <a:xfrm>
              <a:off x="0" y="0"/>
              <a:ext cx="1968418" cy="855245"/>
            </a:xfrm>
            <a:custGeom>
              <a:avLst/>
              <a:gdLst/>
              <a:ahLst/>
              <a:cxnLst/>
              <a:rect l="l" t="t" r="r" b="b"/>
              <a:pathLst>
                <a:path w="1968418" h="855245">
                  <a:moveTo>
                    <a:pt x="984209" y="0"/>
                  </a:moveTo>
                  <a:cubicBezTo>
                    <a:pt x="440645" y="0"/>
                    <a:pt x="0" y="191453"/>
                    <a:pt x="0" y="427622"/>
                  </a:cubicBezTo>
                  <a:cubicBezTo>
                    <a:pt x="0" y="663792"/>
                    <a:pt x="440645" y="855245"/>
                    <a:pt x="984209" y="855245"/>
                  </a:cubicBezTo>
                  <a:cubicBezTo>
                    <a:pt x="1527773" y="855245"/>
                    <a:pt x="1968418" y="663792"/>
                    <a:pt x="1968418" y="427622"/>
                  </a:cubicBezTo>
                  <a:cubicBezTo>
                    <a:pt x="1968418" y="191453"/>
                    <a:pt x="1527773" y="0"/>
                    <a:pt x="98420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67C52"/>
              </a:solidFill>
              <a:prstDash val="dash"/>
              <a:miter/>
            </a:ln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0428F7DB-0F5D-7DE5-7191-66B18A8AA8AD}"/>
                </a:ext>
              </a:extLst>
            </p:cNvPr>
            <p:cNvSpPr txBox="1"/>
            <p:nvPr/>
          </p:nvSpPr>
          <p:spPr>
            <a:xfrm>
              <a:off x="184539" y="51604"/>
              <a:ext cx="1599340" cy="723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2">
            <a:extLst>
              <a:ext uri="{FF2B5EF4-FFF2-40B4-BE49-F238E27FC236}">
                <a16:creationId xmlns:a16="http://schemas.microsoft.com/office/drawing/2014/main" id="{9C0A0704-C1C6-AD32-5941-139B9966FA51}"/>
              </a:ext>
            </a:extLst>
          </p:cNvPr>
          <p:cNvSpPr/>
          <p:nvPr/>
        </p:nvSpPr>
        <p:spPr>
          <a:xfrm>
            <a:off x="-75538" y="-1154250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1ED5D611-B4E3-80A7-6444-65DC504CB269}"/>
              </a:ext>
            </a:extLst>
          </p:cNvPr>
          <p:cNvSpPr/>
          <p:nvPr/>
        </p:nvSpPr>
        <p:spPr>
          <a:xfrm flipH="1">
            <a:off x="7006095" y="3353597"/>
            <a:ext cx="2451005" cy="2094496"/>
          </a:xfrm>
          <a:custGeom>
            <a:avLst/>
            <a:gdLst/>
            <a:ahLst/>
            <a:cxnLst/>
            <a:rect l="l" t="t" r="r" b="b"/>
            <a:pathLst>
              <a:path w="2451005" h="2094496">
                <a:moveTo>
                  <a:pt x="2451006" y="0"/>
                </a:moveTo>
                <a:lnTo>
                  <a:pt x="0" y="0"/>
                </a:lnTo>
                <a:lnTo>
                  <a:pt x="0" y="2094496"/>
                </a:lnTo>
                <a:lnTo>
                  <a:pt x="2451006" y="2094496"/>
                </a:lnTo>
                <a:lnTo>
                  <a:pt x="245100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BE463ECF-8A15-589F-DB24-884E58152E9C}"/>
              </a:ext>
            </a:extLst>
          </p:cNvPr>
          <p:cNvSpPr/>
          <p:nvPr/>
        </p:nvSpPr>
        <p:spPr>
          <a:xfrm>
            <a:off x="-212834" y="3353597"/>
            <a:ext cx="2451005" cy="2094496"/>
          </a:xfrm>
          <a:custGeom>
            <a:avLst/>
            <a:gdLst/>
            <a:ahLst/>
            <a:cxnLst/>
            <a:rect l="l" t="t" r="r" b="b"/>
            <a:pathLst>
              <a:path w="2451005" h="2094496">
                <a:moveTo>
                  <a:pt x="0" y="0"/>
                </a:moveTo>
                <a:lnTo>
                  <a:pt x="2451006" y="0"/>
                </a:lnTo>
                <a:lnTo>
                  <a:pt x="2451006" y="2094495"/>
                </a:lnTo>
                <a:lnTo>
                  <a:pt x="0" y="20944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77B8C1B7-9796-1870-9539-EE60DE688B74}"/>
              </a:ext>
            </a:extLst>
          </p:cNvPr>
          <p:cNvSpPr/>
          <p:nvPr/>
        </p:nvSpPr>
        <p:spPr>
          <a:xfrm>
            <a:off x="7676372" y="607043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2126209" y="1789903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Footlight MT Light" panose="0204060206030A020304" pitchFamily="18" charset="77"/>
              </a:rPr>
              <a:t>Gruppetime Uke 14</a:t>
            </a:r>
            <a:endParaRPr dirty="0">
              <a:latin typeface="Footlight MT Light" panose="0204060206030A020304" pitchFamily="18" charset="77"/>
            </a:endParaRP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4801262" y="2434723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dirty="0">
                <a:latin typeface="Baguet Script" pitchFamily="2" charset="77"/>
              </a:rPr>
              <a:t>Med Lyra&lt;3</a:t>
            </a:r>
            <a:endParaRPr sz="2400" dirty="0">
              <a:latin typeface="Baguet Script" pitchFamily="2" charset="77"/>
            </a:endParaRPr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17247283-1DC0-21B3-3ABE-1DD794855ECB}"/>
              </a:ext>
            </a:extLst>
          </p:cNvPr>
          <p:cNvSpPr/>
          <p:nvPr/>
        </p:nvSpPr>
        <p:spPr>
          <a:xfrm rot="-10799999">
            <a:off x="-1655901" y="-33746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8EB26D2F-78DB-8FF0-2A03-210F54EC49EA}"/>
              </a:ext>
            </a:extLst>
          </p:cNvPr>
          <p:cNvSpPr/>
          <p:nvPr/>
        </p:nvSpPr>
        <p:spPr>
          <a:xfrm>
            <a:off x="2302771" y="2496274"/>
            <a:ext cx="2375555" cy="1346040"/>
          </a:xfrm>
          <a:custGeom>
            <a:avLst/>
            <a:gdLst/>
            <a:ahLst/>
            <a:cxnLst/>
            <a:rect l="l" t="t" r="r" b="b"/>
            <a:pathLst>
              <a:path w="5029607" h="2606251">
                <a:moveTo>
                  <a:pt x="0" y="0"/>
                </a:moveTo>
                <a:lnTo>
                  <a:pt x="5029608" y="0"/>
                </a:lnTo>
                <a:lnTo>
                  <a:pt x="5029608" y="2606252"/>
                </a:lnTo>
                <a:lnTo>
                  <a:pt x="0" y="260625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7">
            <a:extLst>
              <a:ext uri="{FF2B5EF4-FFF2-40B4-BE49-F238E27FC236}">
                <a16:creationId xmlns:a16="http://schemas.microsoft.com/office/drawing/2014/main" id="{FC300B09-BBCB-FAD0-D71A-8C2E0C0AA10F}"/>
              </a:ext>
            </a:extLst>
          </p:cNvPr>
          <p:cNvSpPr/>
          <p:nvPr/>
        </p:nvSpPr>
        <p:spPr>
          <a:xfrm>
            <a:off x="3232024" y="803525"/>
            <a:ext cx="2853722" cy="527016"/>
          </a:xfrm>
          <a:custGeom>
            <a:avLst/>
            <a:gdLst/>
            <a:ahLst/>
            <a:cxnLst/>
            <a:rect l="l" t="t" r="r" b="b"/>
            <a:pathLst>
              <a:path w="1505314" h="290455">
                <a:moveTo>
                  <a:pt x="0" y="0"/>
                </a:moveTo>
                <a:lnTo>
                  <a:pt x="1505314" y="0"/>
                </a:lnTo>
                <a:lnTo>
                  <a:pt x="1505314" y="290455"/>
                </a:lnTo>
                <a:lnTo>
                  <a:pt x="0" y="29045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0"/>
            </a:schemeClr>
          </a:solidFill>
          <a:ln w="28575" cap="sq">
            <a:solidFill>
              <a:srgbClr val="A67C52"/>
            </a:solidFill>
            <a:prstDash val="dash"/>
            <a:miter/>
          </a:ln>
        </p:spPr>
        <p:txBody>
          <a:bodyPr/>
          <a:lstStyle/>
          <a:p>
            <a:endParaRPr lang="en-NO" dirty="0"/>
          </a:p>
        </p:txBody>
      </p:sp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3232024" y="708106"/>
            <a:ext cx="2853722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u="sng" dirty="0">
                <a:latin typeface="Footlight MT Light" panose="0204060206030A020304" pitchFamily="18" charset="77"/>
                <a:ea typeface="ADLaM Display" panose="02010000000000000000" pitchFamily="2" charset="77"/>
                <a:cs typeface="Apple Chancery" panose="03020702040506060504" pitchFamily="66" charset="-79"/>
              </a:rPr>
              <a:t>Planen i Dag</a:t>
            </a:r>
            <a:endParaRPr sz="4000" u="sng" dirty="0">
              <a:latin typeface="Footlight MT Light" panose="0204060206030A020304" pitchFamily="18" charset="77"/>
              <a:ea typeface="ADLaM Display" panose="02010000000000000000" pitchFamily="2" charset="77"/>
              <a:cs typeface="Apple Chancery" panose="03020702040506060504" pitchFamily="66" charset="-79"/>
            </a:endParaRPr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46050" lvl="0" indent="0" algn="l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-GB" dirty="0"/>
          </a:p>
        </p:txBody>
      </p:sp>
      <p:sp>
        <p:nvSpPr>
          <p:cNvPr id="4" name="Freeform 22">
            <a:extLst>
              <a:ext uri="{FF2B5EF4-FFF2-40B4-BE49-F238E27FC236}">
                <a16:creationId xmlns:a16="http://schemas.microsoft.com/office/drawing/2014/main" id="{0437EC36-87E5-293E-5881-C72D75646F89}"/>
              </a:ext>
            </a:extLst>
          </p:cNvPr>
          <p:cNvSpPr/>
          <p:nvPr/>
        </p:nvSpPr>
        <p:spPr>
          <a:xfrm>
            <a:off x="5305647" y="1363876"/>
            <a:ext cx="2702769" cy="1491340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325EAD-76FA-09A1-241E-35EF669CF269}"/>
              </a:ext>
            </a:extLst>
          </p:cNvPr>
          <p:cNvSpPr txBox="1"/>
          <p:nvPr/>
        </p:nvSpPr>
        <p:spPr>
          <a:xfrm>
            <a:off x="5154694" y="1973615"/>
            <a:ext cx="28537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lvl="0" algn="l" rtl="0"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-GB" dirty="0">
                <a:latin typeface="American Typewriter" panose="02090604020004020304" pitchFamily="18" charset="77"/>
              </a:rPr>
              <a:t>Mer </a:t>
            </a:r>
            <a:r>
              <a:rPr lang="en-GB" dirty="0" err="1">
                <a:latin typeface="American Typewriter" panose="02090604020004020304" pitchFamily="18" charset="77"/>
              </a:rPr>
              <a:t>objektorientering</a:t>
            </a:r>
            <a:endParaRPr lang="en-GB" dirty="0">
              <a:latin typeface="American Typewriter" panose="02090604020004020304" pitchFamily="18" charset="77"/>
            </a:endParaRPr>
          </a:p>
        </p:txBody>
      </p:sp>
      <p:sp>
        <p:nvSpPr>
          <p:cNvPr id="8" name="Freeform 22">
            <a:extLst>
              <a:ext uri="{FF2B5EF4-FFF2-40B4-BE49-F238E27FC236}">
                <a16:creationId xmlns:a16="http://schemas.microsoft.com/office/drawing/2014/main" id="{F4F2BFFE-3D6E-D553-9B02-BE6C549B9532}"/>
              </a:ext>
            </a:extLst>
          </p:cNvPr>
          <p:cNvSpPr/>
          <p:nvPr/>
        </p:nvSpPr>
        <p:spPr>
          <a:xfrm>
            <a:off x="5305646" y="3027273"/>
            <a:ext cx="2702769" cy="1491340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22">
            <a:extLst>
              <a:ext uri="{FF2B5EF4-FFF2-40B4-BE49-F238E27FC236}">
                <a16:creationId xmlns:a16="http://schemas.microsoft.com/office/drawing/2014/main" id="{DAEBACD7-D84E-30E2-FD46-404790647FCE}"/>
              </a:ext>
            </a:extLst>
          </p:cNvPr>
          <p:cNvSpPr/>
          <p:nvPr/>
        </p:nvSpPr>
        <p:spPr>
          <a:xfrm>
            <a:off x="1644381" y="3027273"/>
            <a:ext cx="2702769" cy="1491340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22">
            <a:extLst>
              <a:ext uri="{FF2B5EF4-FFF2-40B4-BE49-F238E27FC236}">
                <a16:creationId xmlns:a16="http://schemas.microsoft.com/office/drawing/2014/main" id="{A065C218-D777-C8F9-DF5C-1478A53A28FD}"/>
              </a:ext>
            </a:extLst>
          </p:cNvPr>
          <p:cNvSpPr/>
          <p:nvPr/>
        </p:nvSpPr>
        <p:spPr>
          <a:xfrm>
            <a:off x="1689229" y="1280575"/>
            <a:ext cx="2702769" cy="1491340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2D3CD1-479D-ED51-661C-67297FF07848}"/>
              </a:ext>
            </a:extLst>
          </p:cNvPr>
          <p:cNvSpPr txBox="1"/>
          <p:nvPr/>
        </p:nvSpPr>
        <p:spPr>
          <a:xfrm>
            <a:off x="1972339" y="1835115"/>
            <a:ext cx="33333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lvl="0" algn="l" rtl="0"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-GB" dirty="0"/>
              <a:t>Mer </a:t>
            </a:r>
            <a:r>
              <a:rPr lang="en-GB" dirty="0" err="1"/>
              <a:t>komplekse</a:t>
            </a:r>
            <a:r>
              <a:rPr lang="en-GB" dirty="0"/>
              <a:t> </a:t>
            </a:r>
          </a:p>
          <a:p>
            <a:pPr marL="146050" lvl="0" algn="l" rtl="0"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-GB" dirty="0" err="1"/>
              <a:t>datastrukturer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86F527-B3BF-E5F6-1712-4CCAF51DC128}"/>
              </a:ext>
            </a:extLst>
          </p:cNvPr>
          <p:cNvSpPr txBox="1"/>
          <p:nvPr/>
        </p:nvSpPr>
        <p:spPr>
          <a:xfrm>
            <a:off x="1909411" y="3678259"/>
            <a:ext cx="21727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lvl="0" algn="l" rtl="0"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-GB" dirty="0" err="1"/>
              <a:t>Magiske</a:t>
            </a:r>
            <a:r>
              <a:rPr lang="en-GB" dirty="0"/>
              <a:t> </a:t>
            </a:r>
            <a:r>
              <a:rPr lang="en-GB" dirty="0" err="1"/>
              <a:t>metoder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3C679A-61B6-80A2-984D-625A7079426E}"/>
              </a:ext>
            </a:extLst>
          </p:cNvPr>
          <p:cNvSpPr txBox="1"/>
          <p:nvPr/>
        </p:nvSpPr>
        <p:spPr>
          <a:xfrm>
            <a:off x="5807660" y="3675474"/>
            <a:ext cx="15477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50" lvl="0" algn="l" rtl="0"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-GB" dirty="0" err="1"/>
              <a:t>Repetisjon</a:t>
            </a:r>
            <a:endParaRPr lang="en-GB" dirty="0"/>
          </a:p>
        </p:txBody>
      </p:sp>
      <p:sp>
        <p:nvSpPr>
          <p:cNvPr id="19" name="Freeform 23">
            <a:extLst>
              <a:ext uri="{FF2B5EF4-FFF2-40B4-BE49-F238E27FC236}">
                <a16:creationId xmlns:a16="http://schemas.microsoft.com/office/drawing/2014/main" id="{247CC090-D64A-F09C-777A-CDDF6BD37A86}"/>
              </a:ext>
            </a:extLst>
          </p:cNvPr>
          <p:cNvSpPr/>
          <p:nvPr/>
        </p:nvSpPr>
        <p:spPr>
          <a:xfrm>
            <a:off x="989186" y="803525"/>
            <a:ext cx="258837" cy="242366"/>
          </a:xfrm>
          <a:custGeom>
            <a:avLst/>
            <a:gdLst/>
            <a:ahLst/>
            <a:cxnLst/>
            <a:rect l="l" t="t" r="r" b="b"/>
            <a:pathLst>
              <a:path w="258837" h="242366">
                <a:moveTo>
                  <a:pt x="0" y="0"/>
                </a:moveTo>
                <a:lnTo>
                  <a:pt x="258837" y="0"/>
                </a:lnTo>
                <a:lnTo>
                  <a:pt x="258837" y="242366"/>
                </a:lnTo>
                <a:lnTo>
                  <a:pt x="0" y="2423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3">
            <a:extLst>
              <a:ext uri="{FF2B5EF4-FFF2-40B4-BE49-F238E27FC236}">
                <a16:creationId xmlns:a16="http://schemas.microsoft.com/office/drawing/2014/main" id="{52C584A6-A39C-4455-E700-91D252D0AFA2}"/>
              </a:ext>
            </a:extLst>
          </p:cNvPr>
          <p:cNvSpPr/>
          <p:nvPr/>
        </p:nvSpPr>
        <p:spPr>
          <a:xfrm>
            <a:off x="4529467" y="378402"/>
            <a:ext cx="258837" cy="242366"/>
          </a:xfrm>
          <a:custGeom>
            <a:avLst/>
            <a:gdLst/>
            <a:ahLst/>
            <a:cxnLst/>
            <a:rect l="l" t="t" r="r" b="b"/>
            <a:pathLst>
              <a:path w="258837" h="242366">
                <a:moveTo>
                  <a:pt x="0" y="0"/>
                </a:moveTo>
                <a:lnTo>
                  <a:pt x="258837" y="0"/>
                </a:lnTo>
                <a:lnTo>
                  <a:pt x="258837" y="242366"/>
                </a:lnTo>
                <a:lnTo>
                  <a:pt x="0" y="2423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94D7A9F6-22AF-A41D-C90C-72AAFAAA10BF}"/>
              </a:ext>
            </a:extLst>
          </p:cNvPr>
          <p:cNvSpPr/>
          <p:nvPr/>
        </p:nvSpPr>
        <p:spPr>
          <a:xfrm>
            <a:off x="8105665" y="803525"/>
            <a:ext cx="258837" cy="242366"/>
          </a:xfrm>
          <a:custGeom>
            <a:avLst/>
            <a:gdLst/>
            <a:ahLst/>
            <a:cxnLst/>
            <a:rect l="l" t="t" r="r" b="b"/>
            <a:pathLst>
              <a:path w="258837" h="242366">
                <a:moveTo>
                  <a:pt x="0" y="0"/>
                </a:moveTo>
                <a:lnTo>
                  <a:pt x="258837" y="0"/>
                </a:lnTo>
                <a:lnTo>
                  <a:pt x="258837" y="242366"/>
                </a:lnTo>
                <a:lnTo>
                  <a:pt x="0" y="2423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7128B3B2-B223-9447-E173-11EE263A2952}"/>
              </a:ext>
            </a:extLst>
          </p:cNvPr>
          <p:cNvSpPr/>
          <p:nvPr/>
        </p:nvSpPr>
        <p:spPr>
          <a:xfrm>
            <a:off x="206427" y="3902109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BFE94C55-EBD5-7A0E-1743-81692D71FFD4}"/>
              </a:ext>
            </a:extLst>
          </p:cNvPr>
          <p:cNvSpPr/>
          <p:nvPr/>
        </p:nvSpPr>
        <p:spPr>
          <a:xfrm>
            <a:off x="7838561" y="3910492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5" name="Freeform 2">
            <a:extLst>
              <a:ext uri="{FF2B5EF4-FFF2-40B4-BE49-F238E27FC236}">
                <a16:creationId xmlns:a16="http://schemas.microsoft.com/office/drawing/2014/main" id="{C64C8028-6D22-6E1B-9465-765BACA6ECC7}"/>
              </a:ext>
            </a:extLst>
          </p:cNvPr>
          <p:cNvSpPr/>
          <p:nvPr/>
        </p:nvSpPr>
        <p:spPr>
          <a:xfrm>
            <a:off x="-75538" y="-1154250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3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55A88BD-594C-826F-B88E-4229F7E1DDAB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800" u="sng" dirty="0">
                <a:latin typeface="Footlight MT Light" panose="0204060206030A020304" pitchFamily="18" charset="77"/>
              </a:rPr>
              <a:t>Litt repetisjon</a:t>
            </a:r>
            <a:endParaRPr sz="2800" u="sng" dirty="0">
              <a:latin typeface="Footlight MT Light" panose="0204060206030A020304" pitchFamily="18" charset="77"/>
            </a:endParaRPr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4572000" y="2078875"/>
            <a:ext cx="3846300" cy="23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 dirty="0">
                <a:latin typeface="Footlight MT Light" panose="0204060206030A020304" pitchFamily="18" charset="77"/>
              </a:rPr>
              <a:t>Variabler med konstant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000" dirty="0">
                <a:latin typeface="Footlight MT Light" panose="0204060206030A020304" pitchFamily="18" charset="77"/>
              </a:rPr>
              <a:t>startverdi: trenger </a:t>
            </a:r>
            <a:r>
              <a:rPr lang="no" sz="2000" b="1" dirty="0">
                <a:latin typeface="Footlight MT Light" panose="0204060206030A020304" pitchFamily="18" charset="77"/>
              </a:rPr>
              <a:t>ikke</a:t>
            </a:r>
            <a:r>
              <a:rPr lang="no" sz="2000" dirty="0">
                <a:latin typeface="Footlight MT Light" panose="0204060206030A020304" pitchFamily="18" charset="77"/>
              </a:rPr>
              <a:t> å være parameter.</a:t>
            </a:r>
            <a:endParaRPr sz="2000" dirty="0">
              <a:latin typeface="Footlight MT Light" panose="0204060206030A020304" pitchFamily="18" charset="77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rgbClr val="C678DD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no" sz="1100" dirty="0">
                <a:solidFill>
                  <a:srgbClr val="ABB2BF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no" sz="1100" dirty="0">
                <a:solidFill>
                  <a:srgbClr val="61AEEE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__init__</a:t>
            </a:r>
            <a:r>
              <a:rPr lang="no" sz="1100" dirty="0"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(self, tall, tekst):</a:t>
            </a:r>
            <a:br>
              <a:rPr lang="no" sz="1100" dirty="0"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no" sz="1100" dirty="0"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	self._tallVerdi = tall</a:t>
            </a:r>
            <a:br>
              <a:rPr lang="no" sz="1100" dirty="0"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no" sz="1100" dirty="0"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	self._tekstVerdi = tekst</a:t>
            </a:r>
            <a:br>
              <a:rPr lang="no" sz="1100" dirty="0"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no" sz="1100" dirty="0"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	self._startVerdi =</a:t>
            </a:r>
            <a:r>
              <a:rPr lang="no" sz="1100" dirty="0">
                <a:solidFill>
                  <a:srgbClr val="ABB2BF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no" sz="1100" dirty="0">
                <a:solidFill>
                  <a:srgbClr val="D19A66"/>
                </a:solidFill>
                <a:highlight>
                  <a:schemeClr val="lt1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endParaRPr dirty="0">
              <a:highlight>
                <a:schemeClr val="lt1"/>
              </a:highlight>
            </a:endParaRPr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1122" y="2171298"/>
            <a:ext cx="2898375" cy="14158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reeform 3">
            <a:extLst>
              <a:ext uri="{FF2B5EF4-FFF2-40B4-BE49-F238E27FC236}">
                <a16:creationId xmlns:a16="http://schemas.microsoft.com/office/drawing/2014/main" id="{E62EF4D3-EC98-E917-FE89-F94A717AD09A}"/>
              </a:ext>
            </a:extLst>
          </p:cNvPr>
          <p:cNvSpPr/>
          <p:nvPr/>
        </p:nvSpPr>
        <p:spPr>
          <a:xfrm rot="-10799999" flipV="1">
            <a:off x="-2458504" y="3372422"/>
            <a:ext cx="5421688" cy="1853849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512F8EF6-CFC0-C4FA-9180-45783C6F3436}"/>
              </a:ext>
            </a:extLst>
          </p:cNvPr>
          <p:cNvSpPr/>
          <p:nvPr/>
        </p:nvSpPr>
        <p:spPr>
          <a:xfrm flipV="1">
            <a:off x="6037381" y="-141074"/>
            <a:ext cx="5421688" cy="1853849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1DF6C846-1D03-6672-8FE1-7063FC1C8765}"/>
              </a:ext>
            </a:extLst>
          </p:cNvPr>
          <p:cNvSpPr/>
          <p:nvPr/>
        </p:nvSpPr>
        <p:spPr>
          <a:xfrm>
            <a:off x="5937219" y="1043641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2D88B6B1-91AD-73E6-FD34-089C12521BF1}"/>
              </a:ext>
            </a:extLst>
          </p:cNvPr>
          <p:cNvSpPr/>
          <p:nvPr/>
        </p:nvSpPr>
        <p:spPr>
          <a:xfrm>
            <a:off x="3235431" y="3781729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BF81E227-FF62-1BFB-93CD-3EE6B5A437FD}"/>
              </a:ext>
            </a:extLst>
          </p:cNvPr>
          <p:cNvSpPr/>
          <p:nvPr/>
        </p:nvSpPr>
        <p:spPr>
          <a:xfrm>
            <a:off x="1277967" y="785850"/>
            <a:ext cx="900917" cy="633292"/>
          </a:xfrm>
          <a:custGeom>
            <a:avLst/>
            <a:gdLst/>
            <a:ahLst/>
            <a:cxnLst/>
            <a:rect l="l" t="t" r="r" b="b"/>
            <a:pathLst>
              <a:path w="900917" h="633292">
                <a:moveTo>
                  <a:pt x="0" y="0"/>
                </a:moveTo>
                <a:lnTo>
                  <a:pt x="900917" y="0"/>
                </a:lnTo>
                <a:lnTo>
                  <a:pt x="900917" y="633292"/>
                </a:lnTo>
                <a:lnTo>
                  <a:pt x="0" y="6332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C228183C-6831-9C9B-B898-99DD75AEA18F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96F1811A-31C1-DB8A-1CA5-36E43CA594A8}"/>
              </a:ext>
            </a:extLst>
          </p:cNvPr>
          <p:cNvGrpSpPr/>
          <p:nvPr/>
        </p:nvGrpSpPr>
        <p:grpSpPr>
          <a:xfrm>
            <a:off x="727650" y="1373962"/>
            <a:ext cx="4436021" cy="1074321"/>
            <a:chOff x="0" y="0"/>
            <a:chExt cx="1601779" cy="359648"/>
          </a:xfrm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5B5184AB-6FEE-1207-2FE8-929E17C80DCB}"/>
                </a:ext>
              </a:extLst>
            </p:cNvPr>
            <p:cNvSpPr/>
            <p:nvPr/>
          </p:nvSpPr>
          <p:spPr>
            <a:xfrm>
              <a:off x="0" y="0"/>
              <a:ext cx="1601779" cy="359648"/>
            </a:xfrm>
            <a:custGeom>
              <a:avLst/>
              <a:gdLst/>
              <a:ahLst/>
              <a:cxnLst/>
              <a:rect l="l" t="t" r="r" b="b"/>
              <a:pathLst>
                <a:path w="1601779" h="359648">
                  <a:moveTo>
                    <a:pt x="0" y="0"/>
                  </a:moveTo>
                  <a:lnTo>
                    <a:pt x="1601779" y="0"/>
                  </a:lnTo>
                  <a:lnTo>
                    <a:pt x="1601779" y="359648"/>
                  </a:lnTo>
                  <a:lnTo>
                    <a:pt x="0" y="359648"/>
                  </a:ln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1">
              <a:extLst>
                <a:ext uri="{FF2B5EF4-FFF2-40B4-BE49-F238E27FC236}">
                  <a16:creationId xmlns:a16="http://schemas.microsoft.com/office/drawing/2014/main" id="{BF86F331-F460-8521-6E53-6701048D8F2A}"/>
                </a:ext>
              </a:extLst>
            </p:cNvPr>
            <p:cNvSpPr txBox="1"/>
            <p:nvPr/>
          </p:nvSpPr>
          <p:spPr>
            <a:xfrm>
              <a:off x="0" y="-28575"/>
              <a:ext cx="1601779" cy="388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3263100" y="644383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 u="sng" dirty="0">
                <a:latin typeface="Footlight MT Light" panose="0204060206030A020304" pitchFamily="18" charset="77"/>
              </a:rPr>
              <a:t>Oppgave 1</a:t>
            </a:r>
            <a:endParaRPr sz="3600" u="sng" dirty="0">
              <a:latin typeface="Footlight MT Light" panose="0204060206030A020304" pitchFamily="18" charset="77"/>
            </a:endParaRPr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817950" y="1442186"/>
            <a:ext cx="76887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400" dirty="0">
                <a:latin typeface="AkayaTelivigala" pitchFamily="2" charset="77"/>
                <a:cs typeface="AkayaTelivigala" pitchFamily="2" charset="77"/>
              </a:rPr>
              <a:t>Hvilke verdier får variablene til instansene av objektene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400" dirty="0">
                <a:latin typeface="AkayaTelivigala" pitchFamily="2" charset="77"/>
                <a:cs typeface="AkayaTelivigala" pitchFamily="2" charset="77"/>
              </a:rPr>
              <a:t>av type Person her, gitt opprettelsen av person slik:					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400" dirty="0">
                <a:latin typeface="AkayaTelivigala" pitchFamily="2" charset="77"/>
                <a:cs typeface="AkayaTelivigala" pitchFamily="2" charset="77"/>
              </a:rPr>
              <a:t>	</a:t>
            </a:r>
            <a:r>
              <a:rPr lang="no" sz="1400" i="1" u="sng" dirty="0">
                <a:latin typeface="AkayaTelivigala" pitchFamily="2" charset="77"/>
                <a:cs typeface="AkayaTelivigala" pitchFamily="2" charset="77"/>
              </a:rPr>
              <a:t>test_person = Person(13, “Kari”)</a:t>
            </a:r>
            <a:endParaRPr sz="1400" i="1" u="sng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817950" y="2489175"/>
            <a:ext cx="22746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def __init__(self, alder, navn):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self._alder = 0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self._navn = “”</a:t>
            </a:r>
            <a:endParaRPr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885250" y="2489175"/>
            <a:ext cx="24444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def __init__(self, alder, navn):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self._alder = alder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self._navn = navn</a:t>
            </a:r>
            <a:endParaRPr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3092550" y="2489175"/>
            <a:ext cx="27927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def __init__(self, alder, navn):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self._alder = navn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self._navn = alder</a:t>
            </a:r>
            <a:endParaRPr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2231575" y="3757875"/>
            <a:ext cx="21612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def __init__(self, a, b):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self._alder = a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self._navn = b</a:t>
            </a:r>
            <a:endParaRPr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4392775" y="3762300"/>
            <a:ext cx="22161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def __init__(self, alder, navn):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self._a = alder</a:t>
            </a:r>
            <a:endParaRPr sz="1300"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rgbClr val="000000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self._n = navn</a:t>
            </a:r>
            <a:endParaRPr dirty="0">
              <a:solidFill>
                <a:srgbClr val="000000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C4FE5E73-979D-70BB-07B8-F625D3A1B138}"/>
              </a:ext>
            </a:extLst>
          </p:cNvPr>
          <p:cNvSpPr/>
          <p:nvPr/>
        </p:nvSpPr>
        <p:spPr>
          <a:xfrm>
            <a:off x="817950" y="1442187"/>
            <a:ext cx="4256074" cy="942426"/>
          </a:xfrm>
          <a:custGeom>
            <a:avLst/>
            <a:gdLst/>
            <a:ahLst/>
            <a:cxnLst/>
            <a:rect l="l" t="t" r="r" b="b"/>
            <a:pathLst>
              <a:path w="1505314" h="290455">
                <a:moveTo>
                  <a:pt x="0" y="0"/>
                </a:moveTo>
                <a:lnTo>
                  <a:pt x="1505314" y="0"/>
                </a:lnTo>
                <a:lnTo>
                  <a:pt x="1505314" y="290455"/>
                </a:lnTo>
                <a:lnTo>
                  <a:pt x="0" y="29045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8575" cap="sq">
            <a:solidFill>
              <a:srgbClr val="A67C52"/>
            </a:solidFill>
            <a:prstDash val="dash"/>
            <a:miter/>
          </a:ln>
        </p:spPr>
        <p:txBody>
          <a:bodyPr/>
          <a:lstStyle/>
          <a:p>
            <a:endParaRPr lang="en-NO"/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14274AB9-C775-E58D-BD38-51C065B0E3F6}"/>
              </a:ext>
            </a:extLst>
          </p:cNvPr>
          <p:cNvSpPr/>
          <p:nvPr/>
        </p:nvSpPr>
        <p:spPr>
          <a:xfrm rot="-10799999">
            <a:off x="6808532" y="-1733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B6FAE678-73D2-4EAD-73C0-7CC29F1F89F0}"/>
              </a:ext>
            </a:extLst>
          </p:cNvPr>
          <p:cNvSpPr/>
          <p:nvPr/>
        </p:nvSpPr>
        <p:spPr>
          <a:xfrm rot="-10799999">
            <a:off x="-1683581" y="-2786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25">
            <a:extLst>
              <a:ext uri="{FF2B5EF4-FFF2-40B4-BE49-F238E27FC236}">
                <a16:creationId xmlns:a16="http://schemas.microsoft.com/office/drawing/2014/main" id="{84DB9177-7AE2-B850-2361-F41E9C27B515}"/>
              </a:ext>
            </a:extLst>
          </p:cNvPr>
          <p:cNvSpPr/>
          <p:nvPr/>
        </p:nvSpPr>
        <p:spPr>
          <a:xfrm>
            <a:off x="162500" y="3369398"/>
            <a:ext cx="828167" cy="1749730"/>
          </a:xfrm>
          <a:custGeom>
            <a:avLst/>
            <a:gdLst/>
            <a:ahLst/>
            <a:cxnLst/>
            <a:rect l="l" t="t" r="r" b="b"/>
            <a:pathLst>
              <a:path w="1111809" h="2926080">
                <a:moveTo>
                  <a:pt x="0" y="0"/>
                </a:moveTo>
                <a:lnTo>
                  <a:pt x="1111809" y="0"/>
                </a:lnTo>
                <a:lnTo>
                  <a:pt x="1111809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E9FC77F2-DFED-C038-B6C5-C8E92A8FE7F0}"/>
              </a:ext>
            </a:extLst>
          </p:cNvPr>
          <p:cNvSpPr/>
          <p:nvPr/>
        </p:nvSpPr>
        <p:spPr>
          <a:xfrm>
            <a:off x="8263866" y="3369398"/>
            <a:ext cx="828167" cy="1749730"/>
          </a:xfrm>
          <a:custGeom>
            <a:avLst/>
            <a:gdLst/>
            <a:ahLst/>
            <a:cxnLst/>
            <a:rect l="l" t="t" r="r" b="b"/>
            <a:pathLst>
              <a:path w="1111809" h="2926080">
                <a:moveTo>
                  <a:pt x="0" y="0"/>
                </a:moveTo>
                <a:lnTo>
                  <a:pt x="1111809" y="0"/>
                </a:lnTo>
                <a:lnTo>
                  <a:pt x="1111809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9DA36FE7-D0D0-02E6-D902-D7414E1BCD70}"/>
              </a:ext>
            </a:extLst>
          </p:cNvPr>
          <p:cNvSpPr/>
          <p:nvPr/>
        </p:nvSpPr>
        <p:spPr>
          <a:xfrm>
            <a:off x="5545167" y="1664590"/>
            <a:ext cx="900917" cy="633292"/>
          </a:xfrm>
          <a:custGeom>
            <a:avLst/>
            <a:gdLst/>
            <a:ahLst/>
            <a:cxnLst/>
            <a:rect l="l" t="t" r="r" b="b"/>
            <a:pathLst>
              <a:path w="900917" h="633292">
                <a:moveTo>
                  <a:pt x="0" y="0"/>
                </a:moveTo>
                <a:lnTo>
                  <a:pt x="900917" y="0"/>
                </a:lnTo>
                <a:lnTo>
                  <a:pt x="900917" y="633292"/>
                </a:lnTo>
                <a:lnTo>
                  <a:pt x="0" y="6332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C228183C-6831-9C9B-B898-99DD75AEA18F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2644588" y="644383"/>
            <a:ext cx="8307212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3600" dirty="0">
                <a:latin typeface="Footlight MT Light" panose="0204060206030A020304" pitchFamily="18" charset="77"/>
              </a:rPr>
              <a:t>    </a:t>
            </a:r>
            <a:r>
              <a:rPr lang="no" sz="3600" u="sng" dirty="0">
                <a:latin typeface="Footlight MT Light" panose="0204060206030A020304" pitchFamily="18" charset="77"/>
              </a:rPr>
              <a:t>Oppgave 1</a:t>
            </a:r>
            <a:br>
              <a:rPr lang="no" sz="3600" u="sng" dirty="0">
                <a:latin typeface="Footlight MT Light" panose="0204060206030A020304" pitchFamily="18" charset="77"/>
              </a:rPr>
            </a:br>
            <a:r>
              <a:rPr lang="no" sz="3600" u="sng" dirty="0">
                <a:latin typeface="Footlight MT Light" panose="0204060206030A020304" pitchFamily="18" charset="77"/>
              </a:rPr>
              <a:t>Løsningsforslag</a:t>
            </a:r>
            <a:endParaRPr sz="3600" u="sng" dirty="0">
              <a:latin typeface="Footlight MT Light" panose="0204060206030A020304" pitchFamily="18" charset="77"/>
            </a:endParaRPr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817950" y="1442186"/>
            <a:ext cx="76887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400" i="1" u="sng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14274AB9-C775-E58D-BD38-51C065B0E3F6}"/>
              </a:ext>
            </a:extLst>
          </p:cNvPr>
          <p:cNvSpPr/>
          <p:nvPr/>
        </p:nvSpPr>
        <p:spPr>
          <a:xfrm rot="-10799999">
            <a:off x="6808532" y="-1733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id="{B6FAE678-73D2-4EAD-73C0-7CC29F1F89F0}"/>
              </a:ext>
            </a:extLst>
          </p:cNvPr>
          <p:cNvSpPr/>
          <p:nvPr/>
        </p:nvSpPr>
        <p:spPr>
          <a:xfrm rot="-10799999">
            <a:off x="-1683581" y="-2786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25">
            <a:extLst>
              <a:ext uri="{FF2B5EF4-FFF2-40B4-BE49-F238E27FC236}">
                <a16:creationId xmlns:a16="http://schemas.microsoft.com/office/drawing/2014/main" id="{84DB9177-7AE2-B850-2361-F41E9C27B515}"/>
              </a:ext>
            </a:extLst>
          </p:cNvPr>
          <p:cNvSpPr/>
          <p:nvPr/>
        </p:nvSpPr>
        <p:spPr>
          <a:xfrm>
            <a:off x="162500" y="3369398"/>
            <a:ext cx="828167" cy="1749730"/>
          </a:xfrm>
          <a:custGeom>
            <a:avLst/>
            <a:gdLst/>
            <a:ahLst/>
            <a:cxnLst/>
            <a:rect l="l" t="t" r="r" b="b"/>
            <a:pathLst>
              <a:path w="1111809" h="2926080">
                <a:moveTo>
                  <a:pt x="0" y="0"/>
                </a:moveTo>
                <a:lnTo>
                  <a:pt x="1111809" y="0"/>
                </a:lnTo>
                <a:lnTo>
                  <a:pt x="1111809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E9FC77F2-DFED-C038-B6C5-C8E92A8FE7F0}"/>
              </a:ext>
            </a:extLst>
          </p:cNvPr>
          <p:cNvSpPr/>
          <p:nvPr/>
        </p:nvSpPr>
        <p:spPr>
          <a:xfrm>
            <a:off x="8263866" y="3369398"/>
            <a:ext cx="828167" cy="1749730"/>
          </a:xfrm>
          <a:custGeom>
            <a:avLst/>
            <a:gdLst/>
            <a:ahLst/>
            <a:cxnLst/>
            <a:rect l="l" t="t" r="r" b="b"/>
            <a:pathLst>
              <a:path w="1111809" h="2926080">
                <a:moveTo>
                  <a:pt x="0" y="0"/>
                </a:moveTo>
                <a:lnTo>
                  <a:pt x="1111809" y="0"/>
                </a:lnTo>
                <a:lnTo>
                  <a:pt x="1111809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9DA36FE7-D0D0-02E6-D902-D7414E1BCD70}"/>
              </a:ext>
            </a:extLst>
          </p:cNvPr>
          <p:cNvSpPr/>
          <p:nvPr/>
        </p:nvSpPr>
        <p:spPr>
          <a:xfrm>
            <a:off x="5545167" y="1664590"/>
            <a:ext cx="900917" cy="633292"/>
          </a:xfrm>
          <a:custGeom>
            <a:avLst/>
            <a:gdLst/>
            <a:ahLst/>
            <a:cxnLst/>
            <a:rect l="l" t="t" r="r" b="b"/>
            <a:pathLst>
              <a:path w="900917" h="633292">
                <a:moveTo>
                  <a:pt x="0" y="0"/>
                </a:moveTo>
                <a:lnTo>
                  <a:pt x="900917" y="0"/>
                </a:lnTo>
                <a:lnTo>
                  <a:pt x="900917" y="633292"/>
                </a:lnTo>
                <a:lnTo>
                  <a:pt x="0" y="6332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Google Shape;118;p17">
            <a:extLst>
              <a:ext uri="{FF2B5EF4-FFF2-40B4-BE49-F238E27FC236}">
                <a16:creationId xmlns:a16="http://schemas.microsoft.com/office/drawing/2014/main" id="{DF0526A8-0260-2FFC-6D73-80B102898AC9}"/>
              </a:ext>
            </a:extLst>
          </p:cNvPr>
          <p:cNvSpPr txBox="1"/>
          <p:nvPr/>
        </p:nvSpPr>
        <p:spPr>
          <a:xfrm>
            <a:off x="817950" y="2489175"/>
            <a:ext cx="22746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_alder = 0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_navn = “”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7" name="Google Shape;119;p17">
            <a:extLst>
              <a:ext uri="{FF2B5EF4-FFF2-40B4-BE49-F238E27FC236}">
                <a16:creationId xmlns:a16="http://schemas.microsoft.com/office/drawing/2014/main" id="{DF5F6305-7856-A17C-9885-32A6BAB4FA38}"/>
              </a:ext>
            </a:extLst>
          </p:cNvPr>
          <p:cNvSpPr txBox="1"/>
          <p:nvPr/>
        </p:nvSpPr>
        <p:spPr>
          <a:xfrm>
            <a:off x="5885250" y="2489175"/>
            <a:ext cx="24444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_alder = 13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_navn = “Kari”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8" name="Google Shape;120;p17">
            <a:extLst>
              <a:ext uri="{FF2B5EF4-FFF2-40B4-BE49-F238E27FC236}">
                <a16:creationId xmlns:a16="http://schemas.microsoft.com/office/drawing/2014/main" id="{DF54571B-09F0-62D7-CC64-72BAA296DE22}"/>
              </a:ext>
            </a:extLst>
          </p:cNvPr>
          <p:cNvSpPr txBox="1"/>
          <p:nvPr/>
        </p:nvSpPr>
        <p:spPr>
          <a:xfrm>
            <a:off x="3092550" y="2489175"/>
            <a:ext cx="27927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_alder = “Kari”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_navn = 13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0" name="Google Shape;121;p17">
            <a:extLst>
              <a:ext uri="{FF2B5EF4-FFF2-40B4-BE49-F238E27FC236}">
                <a16:creationId xmlns:a16="http://schemas.microsoft.com/office/drawing/2014/main" id="{C4A9E371-C62A-98BB-0D2A-B0902FF115AA}"/>
              </a:ext>
            </a:extLst>
          </p:cNvPr>
          <p:cNvSpPr txBox="1"/>
          <p:nvPr/>
        </p:nvSpPr>
        <p:spPr>
          <a:xfrm>
            <a:off x="2231575" y="3757875"/>
            <a:ext cx="21612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_alder = 13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_navn = “Kari”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4" name="Google Shape;122;p17">
            <a:extLst>
              <a:ext uri="{FF2B5EF4-FFF2-40B4-BE49-F238E27FC236}">
                <a16:creationId xmlns:a16="http://schemas.microsoft.com/office/drawing/2014/main" id="{444CE107-4592-4105-5170-1DA50E531E17}"/>
              </a:ext>
            </a:extLst>
          </p:cNvPr>
          <p:cNvSpPr txBox="1"/>
          <p:nvPr/>
        </p:nvSpPr>
        <p:spPr>
          <a:xfrm>
            <a:off x="4392775" y="3762300"/>
            <a:ext cx="2216100" cy="1268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_a = 13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chemeClr val="accent1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_n = “Kari”</a:t>
            </a:r>
            <a:endParaRPr sz="1300" dirty="0">
              <a:solidFill>
                <a:schemeClr val="accent1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1711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>
            <a:extLst>
              <a:ext uri="{FF2B5EF4-FFF2-40B4-BE49-F238E27FC236}">
                <a16:creationId xmlns:a16="http://schemas.microsoft.com/office/drawing/2014/main" id="{8DF72340-85ED-177C-D6DA-96C754D09342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3495C36F-F88A-2EE3-B705-FFBFD4A31409}"/>
              </a:ext>
            </a:extLst>
          </p:cNvPr>
          <p:cNvSpPr/>
          <p:nvPr/>
        </p:nvSpPr>
        <p:spPr>
          <a:xfrm rot="-10799999">
            <a:off x="6808532" y="-1733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62F8006A-9178-AD9C-4F47-C81697157E93}"/>
              </a:ext>
            </a:extLst>
          </p:cNvPr>
          <p:cNvGrpSpPr/>
          <p:nvPr/>
        </p:nvGrpSpPr>
        <p:grpSpPr>
          <a:xfrm>
            <a:off x="727650" y="1823100"/>
            <a:ext cx="5307450" cy="449401"/>
            <a:chOff x="0" y="0"/>
            <a:chExt cx="1601779" cy="359648"/>
          </a:xfrm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52DA9D88-A14E-5C86-8718-A41C0C99CD9C}"/>
                </a:ext>
              </a:extLst>
            </p:cNvPr>
            <p:cNvSpPr/>
            <p:nvPr/>
          </p:nvSpPr>
          <p:spPr>
            <a:xfrm>
              <a:off x="0" y="0"/>
              <a:ext cx="1601779" cy="359648"/>
            </a:xfrm>
            <a:custGeom>
              <a:avLst/>
              <a:gdLst/>
              <a:ahLst/>
              <a:cxnLst/>
              <a:rect l="l" t="t" r="r" b="b"/>
              <a:pathLst>
                <a:path w="1601779" h="359648">
                  <a:moveTo>
                    <a:pt x="0" y="0"/>
                  </a:moveTo>
                  <a:lnTo>
                    <a:pt x="1601779" y="0"/>
                  </a:lnTo>
                  <a:lnTo>
                    <a:pt x="1601779" y="359648"/>
                  </a:lnTo>
                  <a:lnTo>
                    <a:pt x="0" y="359648"/>
                  </a:ln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1">
              <a:extLst>
                <a:ext uri="{FF2B5EF4-FFF2-40B4-BE49-F238E27FC236}">
                  <a16:creationId xmlns:a16="http://schemas.microsoft.com/office/drawing/2014/main" id="{AA3A7820-43BD-2A5A-F67E-D7EEF7014269}"/>
                </a:ext>
              </a:extLst>
            </p:cNvPr>
            <p:cNvSpPr txBox="1"/>
            <p:nvPr/>
          </p:nvSpPr>
          <p:spPr>
            <a:xfrm>
              <a:off x="0" y="-28575"/>
              <a:ext cx="1601779" cy="388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latin typeface="Footlight MT Light" panose="0204060206030A020304" pitchFamily="18" charset="77"/>
              </a:rPr>
              <a:t>Oppgave 2</a:t>
            </a:r>
            <a:endParaRPr u="sng" dirty="0">
              <a:latin typeface="Footlight MT Light" panose="0204060206030A020304" pitchFamily="18" charset="77"/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body" idx="1"/>
          </p:nvPr>
        </p:nvSpPr>
        <p:spPr>
          <a:xfrm>
            <a:off x="727650" y="1931253"/>
            <a:ext cx="7688700" cy="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Gitt følgende program, opprett 3 instanser av hver med fornuftige verdier.</a:t>
            </a:r>
            <a:endParaRPr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29" name="Google Shape;129;p18"/>
          <p:cNvSpPr txBox="1"/>
          <p:nvPr/>
        </p:nvSpPr>
        <p:spPr>
          <a:xfrm>
            <a:off x="60750" y="2522850"/>
            <a:ext cx="3111300" cy="2126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class Bil:</a:t>
            </a:r>
            <a:endParaRPr sz="11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def __init__(self, regnr, type, aars_modell):</a:t>
            </a:r>
            <a:endParaRPr sz="11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 self._regnr = regnr</a:t>
            </a:r>
            <a:endParaRPr sz="1100" dirty="0">
              <a:solidFill>
                <a:schemeClr val="dk2"/>
              </a:solidFill>
              <a:highlight>
                <a:srgbClr val="282C34"/>
              </a:highlight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 self._type = type</a:t>
            </a:r>
            <a:endParaRPr sz="11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 self._aars_modell = aars_modell</a:t>
            </a:r>
            <a:endParaRPr sz="12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3172050" y="2522850"/>
            <a:ext cx="3383100" cy="2126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class Koffert: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def __init__(self, toalettsaker_liste, kles_liste):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      self._toalettsaker = toalettsaker_liste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      self._klær = kles_liste</a:t>
            </a:r>
            <a:endParaRPr sz="11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6555150" y="2522850"/>
            <a:ext cx="2528100" cy="21267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class Hund:</a:t>
            </a:r>
            <a:endParaRPr sz="11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def __init__(self, a, b, c):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      self._alder = a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       self._rase = b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       self._bjeffer_mye = c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1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                 self._metthet = 10</a:t>
            </a:r>
            <a:endParaRPr sz="11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6684450" y="1075764"/>
            <a:ext cx="2253000" cy="997685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o" sz="1300" dirty="0">
                <a:solidFill>
                  <a:schemeClr val="dk2"/>
                </a:solidFill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dersom metthet alltid skal settes til 10 ved start trenger ikke metthet å være med som parameter i konstruktøren</a:t>
            </a:r>
            <a:endParaRPr sz="13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cxnSp>
        <p:nvCxnSpPr>
          <p:cNvPr id="133" name="Google Shape;133;p18"/>
          <p:cNvCxnSpPr>
            <a:cxnSpLocks/>
            <a:stCxn id="131" idx="0"/>
            <a:endCxn id="132" idx="2"/>
          </p:cNvCxnSpPr>
          <p:nvPr/>
        </p:nvCxnSpPr>
        <p:spPr>
          <a:xfrm flipH="1" flipV="1">
            <a:off x="7810950" y="2073449"/>
            <a:ext cx="8250" cy="44940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" name="Freeform 19">
            <a:extLst>
              <a:ext uri="{FF2B5EF4-FFF2-40B4-BE49-F238E27FC236}">
                <a16:creationId xmlns:a16="http://schemas.microsoft.com/office/drawing/2014/main" id="{E5232DF9-8488-A517-A53A-9B98D906DA69}"/>
              </a:ext>
            </a:extLst>
          </p:cNvPr>
          <p:cNvSpPr/>
          <p:nvPr/>
        </p:nvSpPr>
        <p:spPr>
          <a:xfrm>
            <a:off x="797859" y="1889556"/>
            <a:ext cx="5145741" cy="306798"/>
          </a:xfrm>
          <a:custGeom>
            <a:avLst/>
            <a:gdLst/>
            <a:ahLst/>
            <a:cxnLst/>
            <a:rect l="l" t="t" r="r" b="b"/>
            <a:pathLst>
              <a:path w="1505314" h="290455">
                <a:moveTo>
                  <a:pt x="0" y="0"/>
                </a:moveTo>
                <a:lnTo>
                  <a:pt x="1505314" y="0"/>
                </a:lnTo>
                <a:lnTo>
                  <a:pt x="1505314" y="290455"/>
                </a:lnTo>
                <a:lnTo>
                  <a:pt x="0" y="29045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8575" cap="sq">
            <a:solidFill>
              <a:srgbClr val="A67C52"/>
            </a:solidFill>
            <a:prstDash val="dash"/>
            <a:miter/>
          </a:ln>
        </p:spPr>
        <p:txBody>
          <a:bodyPr/>
          <a:lstStyle/>
          <a:p>
            <a:endParaRPr lang="en-NO"/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7AA31DF1-B30A-3537-5BC1-CEE8404F55EF}"/>
              </a:ext>
            </a:extLst>
          </p:cNvPr>
          <p:cNvSpPr/>
          <p:nvPr/>
        </p:nvSpPr>
        <p:spPr>
          <a:xfrm rot="-10799999">
            <a:off x="-1683581" y="-2786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4E10D1C-C5A9-D1E6-1535-D8110600470D}"/>
              </a:ext>
            </a:extLst>
          </p:cNvPr>
          <p:cNvSpPr/>
          <p:nvPr/>
        </p:nvSpPr>
        <p:spPr>
          <a:xfrm>
            <a:off x="3389787" y="599024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621E8C67-19C9-06B5-C91E-72189B051AB6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3495C36F-F88A-2EE3-B705-FFBFD4A31409}"/>
              </a:ext>
            </a:extLst>
          </p:cNvPr>
          <p:cNvSpPr/>
          <p:nvPr/>
        </p:nvSpPr>
        <p:spPr>
          <a:xfrm rot="-10799999">
            <a:off x="6808532" y="-1733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xfrm>
            <a:off x="3308251" y="1017949"/>
            <a:ext cx="2318550" cy="7802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latin typeface="Footlight MT Light" panose="0204060206030A020304" pitchFamily="18" charset="77"/>
              </a:rPr>
              <a:t>Oppgave 2 Løsningsforslag</a:t>
            </a:r>
            <a:endParaRPr u="sng" dirty="0">
              <a:latin typeface="Footlight MT Light" panose="0204060206030A020304" pitchFamily="18" charset="77"/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body" idx="1"/>
          </p:nvPr>
        </p:nvSpPr>
        <p:spPr>
          <a:xfrm>
            <a:off x="727650" y="1931253"/>
            <a:ext cx="7688700" cy="4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7AA31DF1-B30A-3537-5BC1-CEE8404F55EF}"/>
              </a:ext>
            </a:extLst>
          </p:cNvPr>
          <p:cNvSpPr/>
          <p:nvPr/>
        </p:nvSpPr>
        <p:spPr>
          <a:xfrm rot="-10799999">
            <a:off x="-1683581" y="-2786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4E10D1C-C5A9-D1E6-1535-D8110600470D}"/>
              </a:ext>
            </a:extLst>
          </p:cNvPr>
          <p:cNvSpPr/>
          <p:nvPr/>
        </p:nvSpPr>
        <p:spPr>
          <a:xfrm>
            <a:off x="6513760" y="1289842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Google Shape;140;p19">
            <a:extLst>
              <a:ext uri="{FF2B5EF4-FFF2-40B4-BE49-F238E27FC236}">
                <a16:creationId xmlns:a16="http://schemas.microsoft.com/office/drawing/2014/main" id="{45FD8956-6F5C-B415-8CA2-2D6D48A434C4}"/>
              </a:ext>
            </a:extLst>
          </p:cNvPr>
          <p:cNvSpPr txBox="1"/>
          <p:nvPr/>
        </p:nvSpPr>
        <p:spPr>
          <a:xfrm>
            <a:off x="60750" y="2522850"/>
            <a:ext cx="3111300" cy="2247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bil1 = Bil(“AB123”, “Toyota”, 1997)</a:t>
            </a: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bil2 = Bil(“EL456”, “BMW”, 2016)</a:t>
            </a: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bil3 = Bil(“DB5435”, “Citroen”, 2004</a:t>
            </a:r>
            <a:r>
              <a:rPr lang="no" sz="1100" dirty="0">
                <a:latin typeface="Roboto"/>
                <a:ea typeface="Roboto"/>
                <a:cs typeface="Roboto"/>
                <a:sym typeface="Roboto"/>
              </a:rPr>
              <a:t>)</a:t>
            </a:r>
            <a:endParaRPr sz="11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Google Shape;141;p19">
            <a:extLst>
              <a:ext uri="{FF2B5EF4-FFF2-40B4-BE49-F238E27FC236}">
                <a16:creationId xmlns:a16="http://schemas.microsoft.com/office/drawing/2014/main" id="{1B0E0513-2F1E-A067-FD88-7374F7FD3112}"/>
              </a:ext>
            </a:extLst>
          </p:cNvPr>
          <p:cNvSpPr txBox="1"/>
          <p:nvPr/>
        </p:nvSpPr>
        <p:spPr>
          <a:xfrm>
            <a:off x="3172050" y="2522850"/>
            <a:ext cx="3383100" cy="2247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bag1 = Koffert([“tannbørste”, “tannkrem”], [“jakke”, “genser”, “bukse”])</a:t>
            </a: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toalettS = [“hårbørste”, “neglsaks”, “tannbørste”]</a:t>
            </a: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klær = [“sokker”, “tskjorte”, “shorts”]</a:t>
            </a: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bag2 = Koffert(toalettS, klær)</a:t>
            </a: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bag3 = Koffert(toalettS, [“badetøy”, “skjorte”, “jeans”])</a:t>
            </a:r>
            <a:endParaRPr sz="11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1" name="Google Shape;142;p19">
            <a:extLst>
              <a:ext uri="{FF2B5EF4-FFF2-40B4-BE49-F238E27FC236}">
                <a16:creationId xmlns:a16="http://schemas.microsoft.com/office/drawing/2014/main" id="{C568C3B9-5C3F-09D2-66E3-BA3AC1591AD8}"/>
              </a:ext>
            </a:extLst>
          </p:cNvPr>
          <p:cNvSpPr txBox="1"/>
          <p:nvPr/>
        </p:nvSpPr>
        <p:spPr>
          <a:xfrm>
            <a:off x="6555150" y="2522850"/>
            <a:ext cx="2528100" cy="2247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labrador = Hund(10, “Labrador”, False)</a:t>
            </a: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shiba = Hund(4, “Shiba Inu”, True)</a:t>
            </a:r>
            <a:endParaRPr sz="1100" dirty="0"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 dirty="0"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dachs = Hund(7, “Dachs”, True)</a:t>
            </a:r>
            <a:endParaRPr sz="1100" dirty="0">
              <a:solidFill>
                <a:schemeClr val="dk2"/>
              </a:solidFill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</p:txBody>
      </p:sp>
      <p:sp>
        <p:nvSpPr>
          <p:cNvPr id="12" name="Freeform 25">
            <a:extLst>
              <a:ext uri="{FF2B5EF4-FFF2-40B4-BE49-F238E27FC236}">
                <a16:creationId xmlns:a16="http://schemas.microsoft.com/office/drawing/2014/main" id="{54DDFD5B-CE9D-DCBC-8743-5390C6294D25}"/>
              </a:ext>
            </a:extLst>
          </p:cNvPr>
          <p:cNvSpPr/>
          <p:nvPr/>
        </p:nvSpPr>
        <p:spPr>
          <a:xfrm>
            <a:off x="229866" y="3393770"/>
            <a:ext cx="828167" cy="1749730"/>
          </a:xfrm>
          <a:custGeom>
            <a:avLst/>
            <a:gdLst/>
            <a:ahLst/>
            <a:cxnLst/>
            <a:rect l="l" t="t" r="r" b="b"/>
            <a:pathLst>
              <a:path w="1111809" h="2926080">
                <a:moveTo>
                  <a:pt x="0" y="0"/>
                </a:moveTo>
                <a:lnTo>
                  <a:pt x="1111809" y="0"/>
                </a:lnTo>
                <a:lnTo>
                  <a:pt x="1111809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25">
            <a:extLst>
              <a:ext uri="{FF2B5EF4-FFF2-40B4-BE49-F238E27FC236}">
                <a16:creationId xmlns:a16="http://schemas.microsoft.com/office/drawing/2014/main" id="{37418305-B9EF-F938-F707-684179E2B6A1}"/>
              </a:ext>
            </a:extLst>
          </p:cNvPr>
          <p:cNvSpPr/>
          <p:nvPr/>
        </p:nvSpPr>
        <p:spPr>
          <a:xfrm>
            <a:off x="8263866" y="3369398"/>
            <a:ext cx="828167" cy="1749730"/>
          </a:xfrm>
          <a:custGeom>
            <a:avLst/>
            <a:gdLst/>
            <a:ahLst/>
            <a:cxnLst/>
            <a:rect l="l" t="t" r="r" b="b"/>
            <a:pathLst>
              <a:path w="1111809" h="2926080">
                <a:moveTo>
                  <a:pt x="0" y="0"/>
                </a:moveTo>
                <a:lnTo>
                  <a:pt x="1111809" y="0"/>
                </a:lnTo>
                <a:lnTo>
                  <a:pt x="1111809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565A7629-01CA-CA8D-9F0D-9E86A411A90F}"/>
              </a:ext>
            </a:extLst>
          </p:cNvPr>
          <p:cNvSpPr/>
          <p:nvPr/>
        </p:nvSpPr>
        <p:spPr>
          <a:xfrm>
            <a:off x="1512467" y="1289842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99795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>
            <a:extLst>
              <a:ext uri="{FF2B5EF4-FFF2-40B4-BE49-F238E27FC236}">
                <a16:creationId xmlns:a16="http://schemas.microsoft.com/office/drawing/2014/main" id="{E0BFCBA2-7C29-54F4-2469-049FCD6BC3B9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2" name="Google Shape;152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Footlight MT Light" panose="0204060206030A020304" pitchFamily="18" charset="77"/>
              </a:rPr>
              <a:t>Metoder - når brukes return? </a:t>
            </a:r>
            <a:endParaRPr dirty="0">
              <a:latin typeface="Footlight MT Light" panose="0204060206030A020304" pitchFamily="18" charset="77"/>
            </a:endParaRPr>
          </a:p>
        </p:txBody>
      </p:sp>
      <p:sp>
        <p:nvSpPr>
          <p:cNvPr id="153" name="Google Shape;153;p2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Metoder kan både reurnere og ikke returnere noe. 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Return og print() har ikke noe med hverandre å gjøre </a:t>
            </a:r>
            <a:endParaRPr dirty="0">
              <a:latin typeface="AkayaTelivigala" pitchFamily="2" charset="77"/>
              <a:cs typeface="AkayaTelivigala" pitchFamily="2" charset="77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Return brukes når vi vil hente en verdi</a:t>
            </a:r>
            <a:endParaRPr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EFA20BE6-CF25-21F7-38E8-57AEF5E604A5}"/>
              </a:ext>
            </a:extLst>
          </p:cNvPr>
          <p:cNvSpPr/>
          <p:nvPr/>
        </p:nvSpPr>
        <p:spPr>
          <a:xfrm rot="-10799999" flipV="1">
            <a:off x="-2458504" y="3372422"/>
            <a:ext cx="5421688" cy="1853849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33AC04D-4CF8-BB42-2967-02E82B4B3629}"/>
              </a:ext>
            </a:extLst>
          </p:cNvPr>
          <p:cNvSpPr/>
          <p:nvPr/>
        </p:nvSpPr>
        <p:spPr>
          <a:xfrm flipV="1">
            <a:off x="6037381" y="-141074"/>
            <a:ext cx="5421688" cy="1853849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F8C7F02C-2B4C-2859-D38F-4F7920426BEC}"/>
              </a:ext>
            </a:extLst>
          </p:cNvPr>
          <p:cNvSpPr/>
          <p:nvPr/>
        </p:nvSpPr>
        <p:spPr>
          <a:xfrm>
            <a:off x="7170166" y="2298668"/>
            <a:ext cx="900917" cy="633292"/>
          </a:xfrm>
          <a:custGeom>
            <a:avLst/>
            <a:gdLst/>
            <a:ahLst/>
            <a:cxnLst/>
            <a:rect l="l" t="t" r="r" b="b"/>
            <a:pathLst>
              <a:path w="900917" h="633292">
                <a:moveTo>
                  <a:pt x="0" y="0"/>
                </a:moveTo>
                <a:lnTo>
                  <a:pt x="900917" y="0"/>
                </a:lnTo>
                <a:lnTo>
                  <a:pt x="900917" y="633292"/>
                </a:lnTo>
                <a:lnTo>
                  <a:pt x="0" y="6332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0FC3068D-1BAF-5327-3B34-AD8FFF569B6D}"/>
              </a:ext>
            </a:extLst>
          </p:cNvPr>
          <p:cNvSpPr/>
          <p:nvPr/>
        </p:nvSpPr>
        <p:spPr>
          <a:xfrm>
            <a:off x="6097250" y="3105351"/>
            <a:ext cx="3046750" cy="2000854"/>
          </a:xfrm>
          <a:custGeom>
            <a:avLst/>
            <a:gdLst/>
            <a:ahLst/>
            <a:cxnLst/>
            <a:rect l="l" t="t" r="r" b="b"/>
            <a:pathLst>
              <a:path w="5029607" h="2606251">
                <a:moveTo>
                  <a:pt x="0" y="0"/>
                </a:moveTo>
                <a:lnTo>
                  <a:pt x="5029608" y="0"/>
                </a:lnTo>
                <a:lnTo>
                  <a:pt x="5029608" y="2606252"/>
                </a:lnTo>
                <a:lnTo>
                  <a:pt x="0" y="26062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id="{B1482142-4277-E612-7C70-E962122CA820}"/>
              </a:ext>
            </a:extLst>
          </p:cNvPr>
          <p:cNvSpPr/>
          <p:nvPr/>
        </p:nvSpPr>
        <p:spPr>
          <a:xfrm rot="3952872" flipH="1">
            <a:off x="2298953" y="3614666"/>
            <a:ext cx="1675962" cy="1369359"/>
          </a:xfrm>
          <a:custGeom>
            <a:avLst/>
            <a:gdLst/>
            <a:ahLst/>
            <a:cxnLst/>
            <a:rect l="l" t="t" r="r" b="b"/>
            <a:pathLst>
              <a:path w="2451005" h="2094496">
                <a:moveTo>
                  <a:pt x="2451006" y="0"/>
                </a:moveTo>
                <a:lnTo>
                  <a:pt x="0" y="0"/>
                </a:lnTo>
                <a:lnTo>
                  <a:pt x="0" y="2094496"/>
                </a:lnTo>
                <a:lnTo>
                  <a:pt x="2451006" y="2094496"/>
                </a:lnTo>
                <a:lnTo>
                  <a:pt x="2451006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20">
            <a:extLst>
              <a:ext uri="{FF2B5EF4-FFF2-40B4-BE49-F238E27FC236}">
                <a16:creationId xmlns:a16="http://schemas.microsoft.com/office/drawing/2014/main" id="{FC2B69ED-B7C3-64FB-96D7-D127236B3264}"/>
              </a:ext>
            </a:extLst>
          </p:cNvPr>
          <p:cNvSpPr/>
          <p:nvPr/>
        </p:nvSpPr>
        <p:spPr>
          <a:xfrm>
            <a:off x="483984" y="1712775"/>
            <a:ext cx="483731" cy="477574"/>
          </a:xfrm>
          <a:custGeom>
            <a:avLst/>
            <a:gdLst/>
            <a:ahLst/>
            <a:cxnLst/>
            <a:rect l="l" t="t" r="r" b="b"/>
            <a:pathLst>
              <a:path w="483731" h="477574">
                <a:moveTo>
                  <a:pt x="0" y="0"/>
                </a:moveTo>
                <a:lnTo>
                  <a:pt x="483730" y="0"/>
                </a:lnTo>
                <a:lnTo>
                  <a:pt x="483730" y="477574"/>
                </a:lnTo>
                <a:lnTo>
                  <a:pt x="0" y="47757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9226F64C-EE83-E892-322B-4B11ED2B5FF6}"/>
              </a:ext>
            </a:extLst>
          </p:cNvPr>
          <p:cNvSpPr/>
          <p:nvPr/>
        </p:nvSpPr>
        <p:spPr>
          <a:xfrm rot="4185632" flipH="1">
            <a:off x="3938293" y="667772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0"/>
                </a:moveTo>
                <a:lnTo>
                  <a:pt x="0" y="0"/>
                </a:lnTo>
                <a:lnTo>
                  <a:pt x="0" y="1289747"/>
                </a:lnTo>
                <a:lnTo>
                  <a:pt x="1509278" y="1289747"/>
                </a:lnTo>
                <a:lnTo>
                  <a:pt x="1509278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850" y="1951272"/>
            <a:ext cx="4171950" cy="18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latin typeface="Footlight MT Light" panose="0204060206030A020304" pitchFamily="18" charset="77"/>
              </a:rPr>
              <a:t>Return i løkker</a:t>
            </a:r>
            <a:endParaRPr u="sng" dirty="0">
              <a:latin typeface="Footlight MT Light" panose="0204060206030A020304" pitchFamily="18" charset="77"/>
            </a:endParaRPr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F336AF05-97F3-BF8A-0AAE-E72E8BA2FEFF}"/>
              </a:ext>
            </a:extLst>
          </p:cNvPr>
          <p:cNvGrpSpPr/>
          <p:nvPr/>
        </p:nvGrpSpPr>
        <p:grpSpPr>
          <a:xfrm>
            <a:off x="3891194" y="3295063"/>
            <a:ext cx="3704765" cy="1027168"/>
            <a:chOff x="0" y="0"/>
            <a:chExt cx="1601779" cy="359648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8EDA7B95-148B-A879-7793-8441FE7FF177}"/>
                </a:ext>
              </a:extLst>
            </p:cNvPr>
            <p:cNvSpPr/>
            <p:nvPr/>
          </p:nvSpPr>
          <p:spPr>
            <a:xfrm>
              <a:off x="0" y="0"/>
              <a:ext cx="1601779" cy="359648"/>
            </a:xfrm>
            <a:custGeom>
              <a:avLst/>
              <a:gdLst/>
              <a:ahLst/>
              <a:cxnLst/>
              <a:rect l="l" t="t" r="r" b="b"/>
              <a:pathLst>
                <a:path w="1601779" h="359648">
                  <a:moveTo>
                    <a:pt x="0" y="0"/>
                  </a:moveTo>
                  <a:lnTo>
                    <a:pt x="1601779" y="0"/>
                  </a:lnTo>
                  <a:lnTo>
                    <a:pt x="1601779" y="359648"/>
                  </a:lnTo>
                  <a:lnTo>
                    <a:pt x="0" y="359648"/>
                  </a:ln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36AD4110-63E0-45C0-44E8-4D2679749FAC}"/>
                </a:ext>
              </a:extLst>
            </p:cNvPr>
            <p:cNvSpPr txBox="1"/>
            <p:nvPr/>
          </p:nvSpPr>
          <p:spPr>
            <a:xfrm>
              <a:off x="0" y="-28575"/>
              <a:ext cx="1601779" cy="388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5" name="Google Shape;165;p23"/>
          <p:cNvSpPr txBox="1">
            <a:spLocks noGrp="1"/>
          </p:cNvSpPr>
          <p:nvPr>
            <p:ph type="body" idx="1"/>
          </p:nvPr>
        </p:nvSpPr>
        <p:spPr>
          <a:xfrm>
            <a:off x="4045008" y="1586250"/>
            <a:ext cx="7688700" cy="27639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dirty="0">
                <a:latin typeface="AkayaTelivigala" pitchFamily="2" charset="77"/>
                <a:cs typeface="AkayaTelivigala" pitchFamily="2" charset="77"/>
              </a:rPr>
              <a:t>Hva skjer her?</a:t>
            </a:r>
            <a:endParaRPr sz="1700" dirty="0">
              <a:latin typeface="AkayaTelivigala" pitchFamily="2" charset="77"/>
              <a:cs typeface="AkayaTelivigala" pitchFamily="2" charset="77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700" dirty="0">
                <a:latin typeface="AkayaTelivigala" pitchFamily="2" charset="77"/>
                <a:cs typeface="AkayaTelivigala" pitchFamily="2" charset="77"/>
              </a:rPr>
              <a:t>Hva er feil med denne koden? </a:t>
            </a:r>
            <a:endParaRPr sz="1700" dirty="0">
              <a:latin typeface="AkayaTelivigala" pitchFamily="2" charset="77"/>
              <a:cs typeface="AkayaTelivigala" pitchFamily="2" charset="77"/>
            </a:endParaRPr>
          </a:p>
        </p:txBody>
      </p:sp>
      <p:grpSp>
        <p:nvGrpSpPr>
          <p:cNvPr id="2" name="Group 18">
            <a:extLst>
              <a:ext uri="{FF2B5EF4-FFF2-40B4-BE49-F238E27FC236}">
                <a16:creationId xmlns:a16="http://schemas.microsoft.com/office/drawing/2014/main" id="{9CDDA544-8B38-589F-7C4F-2C1E9C18F0F2}"/>
              </a:ext>
            </a:extLst>
          </p:cNvPr>
          <p:cNvGrpSpPr/>
          <p:nvPr/>
        </p:nvGrpSpPr>
        <p:grpSpPr>
          <a:xfrm>
            <a:off x="3992841" y="3446176"/>
            <a:ext cx="3501469" cy="784228"/>
            <a:chOff x="0" y="0"/>
            <a:chExt cx="1505314" cy="290455"/>
          </a:xfrm>
        </p:grpSpPr>
        <p:sp>
          <p:nvSpPr>
            <p:cNvPr id="3" name="Freeform 19">
              <a:extLst>
                <a:ext uri="{FF2B5EF4-FFF2-40B4-BE49-F238E27FC236}">
                  <a16:creationId xmlns:a16="http://schemas.microsoft.com/office/drawing/2014/main" id="{7A97F3D4-6023-2F8D-F2FF-1631BF7C37FA}"/>
                </a:ext>
              </a:extLst>
            </p:cNvPr>
            <p:cNvSpPr/>
            <p:nvPr/>
          </p:nvSpPr>
          <p:spPr>
            <a:xfrm>
              <a:off x="0" y="0"/>
              <a:ext cx="1505314" cy="290455"/>
            </a:xfrm>
            <a:custGeom>
              <a:avLst/>
              <a:gdLst/>
              <a:ahLst/>
              <a:cxnLst/>
              <a:rect l="l" t="t" r="r" b="b"/>
              <a:pathLst>
                <a:path w="1505314" h="290455">
                  <a:moveTo>
                    <a:pt x="0" y="0"/>
                  </a:moveTo>
                  <a:lnTo>
                    <a:pt x="1505314" y="0"/>
                  </a:lnTo>
                  <a:lnTo>
                    <a:pt x="1505314" y="290455"/>
                  </a:lnTo>
                  <a:lnTo>
                    <a:pt x="0" y="29045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A67C52"/>
              </a:solidFill>
              <a:prstDash val="dash"/>
              <a:miter/>
            </a:ln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4" name="TextBox 20">
              <a:extLst>
                <a:ext uri="{FF2B5EF4-FFF2-40B4-BE49-F238E27FC236}">
                  <a16:creationId xmlns:a16="http://schemas.microsoft.com/office/drawing/2014/main" id="{75B54F6C-09E5-11F3-6C62-1A8B646FB61E}"/>
                </a:ext>
              </a:extLst>
            </p:cNvPr>
            <p:cNvSpPr txBox="1"/>
            <p:nvPr/>
          </p:nvSpPr>
          <p:spPr>
            <a:xfrm>
              <a:off x="0" y="-28575"/>
              <a:ext cx="1505314" cy="319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" name="Freeform 2">
            <a:extLst>
              <a:ext uri="{FF2B5EF4-FFF2-40B4-BE49-F238E27FC236}">
                <a16:creationId xmlns:a16="http://schemas.microsoft.com/office/drawing/2014/main" id="{9B55D6A2-BDA0-1D8B-96A6-3C2E2EC68CC1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31">
            <a:extLst>
              <a:ext uri="{FF2B5EF4-FFF2-40B4-BE49-F238E27FC236}">
                <a16:creationId xmlns:a16="http://schemas.microsoft.com/office/drawing/2014/main" id="{226A3EC3-92DA-A4BE-C182-E0CC8CAEABC8}"/>
              </a:ext>
            </a:extLst>
          </p:cNvPr>
          <p:cNvSpPr/>
          <p:nvPr/>
        </p:nvSpPr>
        <p:spPr>
          <a:xfrm rot="4804812">
            <a:off x="399254" y="-1018989"/>
            <a:ext cx="825404" cy="2427659"/>
          </a:xfrm>
          <a:custGeom>
            <a:avLst/>
            <a:gdLst/>
            <a:ahLst/>
            <a:cxnLst/>
            <a:rect l="l" t="t" r="r" b="b"/>
            <a:pathLst>
              <a:path w="825404" h="2427659">
                <a:moveTo>
                  <a:pt x="0" y="0"/>
                </a:moveTo>
                <a:lnTo>
                  <a:pt x="825404" y="0"/>
                </a:lnTo>
                <a:lnTo>
                  <a:pt x="825404" y="2427659"/>
                </a:lnTo>
                <a:lnTo>
                  <a:pt x="0" y="24276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542D98C1-0369-50BF-120B-C2E1777BCA06}"/>
              </a:ext>
            </a:extLst>
          </p:cNvPr>
          <p:cNvSpPr/>
          <p:nvPr/>
        </p:nvSpPr>
        <p:spPr>
          <a:xfrm flipH="1">
            <a:off x="7729292" y="1157187"/>
            <a:ext cx="1084761" cy="1167551"/>
          </a:xfrm>
          <a:custGeom>
            <a:avLst/>
            <a:gdLst/>
            <a:ahLst/>
            <a:cxnLst/>
            <a:rect l="l" t="t" r="r" b="b"/>
            <a:pathLst>
              <a:path w="1084761" h="1167551">
                <a:moveTo>
                  <a:pt x="1084762" y="0"/>
                </a:moveTo>
                <a:lnTo>
                  <a:pt x="0" y="0"/>
                </a:lnTo>
                <a:lnTo>
                  <a:pt x="0" y="1167551"/>
                </a:lnTo>
                <a:lnTo>
                  <a:pt x="1084762" y="1167551"/>
                </a:lnTo>
                <a:lnTo>
                  <a:pt x="108476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8A61BD49-7E18-BFF1-643A-5AB43179398C}"/>
              </a:ext>
            </a:extLst>
          </p:cNvPr>
          <p:cNvSpPr/>
          <p:nvPr/>
        </p:nvSpPr>
        <p:spPr>
          <a:xfrm>
            <a:off x="6509199" y="485911"/>
            <a:ext cx="622676" cy="614751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Moon 12">
            <a:extLst>
              <a:ext uri="{FF2B5EF4-FFF2-40B4-BE49-F238E27FC236}">
                <a16:creationId xmlns:a16="http://schemas.microsoft.com/office/drawing/2014/main" id="{9C76AF71-68A5-8249-ED1B-DB0EE6571291}"/>
              </a:ext>
            </a:extLst>
          </p:cNvPr>
          <p:cNvSpPr/>
          <p:nvPr/>
        </p:nvSpPr>
        <p:spPr>
          <a:xfrm>
            <a:off x="5196730" y="2477901"/>
            <a:ext cx="546847" cy="614751"/>
          </a:xfrm>
          <a:prstGeom prst="moo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8B768730-57D0-7486-500B-B3C78D8A8FC8}"/>
              </a:ext>
            </a:extLst>
          </p:cNvPr>
          <p:cNvSpPr/>
          <p:nvPr/>
        </p:nvSpPr>
        <p:spPr>
          <a:xfrm>
            <a:off x="2143540" y="692039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25">
            <a:extLst>
              <a:ext uri="{FF2B5EF4-FFF2-40B4-BE49-F238E27FC236}">
                <a16:creationId xmlns:a16="http://schemas.microsoft.com/office/drawing/2014/main" id="{F42F4211-484F-CAC0-3512-04FEFA6BAC10}"/>
              </a:ext>
            </a:extLst>
          </p:cNvPr>
          <p:cNvSpPr/>
          <p:nvPr/>
        </p:nvSpPr>
        <p:spPr>
          <a:xfrm>
            <a:off x="229866" y="3393770"/>
            <a:ext cx="828167" cy="1749730"/>
          </a:xfrm>
          <a:custGeom>
            <a:avLst/>
            <a:gdLst/>
            <a:ahLst/>
            <a:cxnLst/>
            <a:rect l="l" t="t" r="r" b="b"/>
            <a:pathLst>
              <a:path w="1111809" h="2926080">
                <a:moveTo>
                  <a:pt x="0" y="0"/>
                </a:moveTo>
                <a:lnTo>
                  <a:pt x="1111809" y="0"/>
                </a:lnTo>
                <a:lnTo>
                  <a:pt x="1111809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843FA07F-D52A-F2F9-6926-E4700B7ED157}"/>
              </a:ext>
            </a:extLst>
          </p:cNvPr>
          <p:cNvSpPr/>
          <p:nvPr/>
        </p:nvSpPr>
        <p:spPr>
          <a:xfrm>
            <a:off x="8263866" y="3369398"/>
            <a:ext cx="828167" cy="1749730"/>
          </a:xfrm>
          <a:custGeom>
            <a:avLst/>
            <a:gdLst/>
            <a:ahLst/>
            <a:cxnLst/>
            <a:rect l="l" t="t" r="r" b="b"/>
            <a:pathLst>
              <a:path w="1111809" h="2926080">
                <a:moveTo>
                  <a:pt x="0" y="0"/>
                </a:moveTo>
                <a:lnTo>
                  <a:pt x="1111809" y="0"/>
                </a:lnTo>
                <a:lnTo>
                  <a:pt x="1111809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CC2FB8A-E64E-415D-6127-785053ED0621}"/>
              </a:ext>
            </a:extLst>
          </p:cNvPr>
          <p:cNvSpPr/>
          <p:nvPr/>
        </p:nvSpPr>
        <p:spPr>
          <a:xfrm>
            <a:off x="618566" y="2008093"/>
            <a:ext cx="7897905" cy="21983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47E1E2F1-029B-EAF8-8BF3-DA2D8EE4ADA6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1" name="Google Shape;171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latin typeface="Footlight MT Light" panose="0204060206030A020304" pitchFamily="18" charset="77"/>
              </a:rPr>
              <a:t>Magiske metoder</a:t>
            </a:r>
            <a:endParaRPr u="sng" dirty="0">
              <a:latin typeface="Footlight MT Light" panose="0204060206030A020304" pitchFamily="18" charset="77"/>
            </a:endParaRPr>
          </a:p>
        </p:txBody>
      </p:sp>
      <p:sp>
        <p:nvSpPr>
          <p:cNvPr id="172" name="Google Shape;172;p2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i="1" dirty="0">
                <a:latin typeface="AkayaTelivigala" pitchFamily="2" charset="77"/>
                <a:cs typeface="AkayaTelivigala" pitchFamily="2" charset="77"/>
              </a:rPr>
              <a:t>Magiske metoder</a:t>
            </a:r>
            <a:r>
              <a:rPr lang="no" dirty="0">
                <a:latin typeface="AkayaTelivigala" pitchFamily="2" charset="77"/>
                <a:cs typeface="AkayaTelivigala" pitchFamily="2" charset="77"/>
              </a:rPr>
              <a:t> er spesielle metoder i Python som vi kan overskrive for å bruke bestemte operatorer.</a:t>
            </a:r>
            <a:endParaRPr dirty="0">
              <a:latin typeface="AkayaTelivigala" pitchFamily="2" charset="77"/>
              <a:cs typeface="AkayaTelivigala" pitchFamily="2" charset="77"/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-"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Markeres med to understreker __ før og etter navnet på metoden</a:t>
            </a:r>
            <a:endParaRPr dirty="0">
              <a:latin typeface="AkayaTelivigala" pitchFamily="2" charset="77"/>
              <a:cs typeface="AkayaTelivigala" pitchFamily="2" charset="77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Eksempel som vi allerede har sett: __init__</a:t>
            </a:r>
            <a:endParaRPr dirty="0">
              <a:latin typeface="AkayaTelivigala" pitchFamily="2" charset="77"/>
              <a:cs typeface="AkayaTelivigala" pitchFamily="2" charset="77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Vi skal aldri </a:t>
            </a:r>
            <a:r>
              <a:rPr lang="no" i="1" dirty="0">
                <a:latin typeface="AkayaTelivigala" pitchFamily="2" charset="77"/>
                <a:cs typeface="AkayaTelivigala" pitchFamily="2" charset="77"/>
              </a:rPr>
              <a:t>kalle</a:t>
            </a:r>
            <a:r>
              <a:rPr lang="no" dirty="0">
                <a:latin typeface="AkayaTelivigala" pitchFamily="2" charset="77"/>
                <a:cs typeface="AkayaTelivigala" pitchFamily="2" charset="77"/>
              </a:rPr>
              <a:t> på metoden </a:t>
            </a:r>
            <a:r>
              <a:rPr lang="no" i="1" dirty="0">
                <a:latin typeface="AkayaTelivigala" pitchFamily="2" charset="77"/>
                <a:cs typeface="AkayaTelivigala" pitchFamily="2" charset="77"/>
              </a:rPr>
              <a:t>direkte med navnet</a:t>
            </a:r>
            <a:r>
              <a:rPr lang="no" dirty="0">
                <a:latin typeface="AkayaTelivigala" pitchFamily="2" charset="77"/>
                <a:cs typeface="AkayaTelivigala" pitchFamily="2" charset="77"/>
              </a:rPr>
              <a:t>, f.eks. </a:t>
            </a:r>
            <a:r>
              <a:rPr lang="no" b="1" dirty="0">
                <a:latin typeface="AkayaTelivigala" pitchFamily="2" charset="77"/>
                <a:cs typeface="AkayaTelivigala" pitchFamily="2" charset="77"/>
              </a:rPr>
              <a:t>ikke:</a:t>
            </a:r>
            <a:r>
              <a:rPr lang="no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no" dirty="0">
                <a:solidFill>
                  <a:srgbClr val="CC0000"/>
                </a:solidFill>
                <a:latin typeface="AkayaTelivigala" pitchFamily="2" charset="77"/>
                <a:cs typeface="AkayaTelivigala" pitchFamily="2" charset="77"/>
              </a:rPr>
              <a:t>obj.__str__()</a:t>
            </a:r>
            <a:endParaRPr dirty="0">
              <a:solidFill>
                <a:srgbClr val="CC0000"/>
              </a:solidFill>
              <a:latin typeface="AkayaTelivigala" pitchFamily="2" charset="77"/>
              <a:cs typeface="AkayaTelivigala" pitchFamily="2" charset="77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rgbClr val="CC0000"/>
              </a:solidFill>
            </a:endParaRPr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B8B15FC3-AB14-322D-573D-5D2A3D934111}"/>
              </a:ext>
            </a:extLst>
          </p:cNvPr>
          <p:cNvSpPr/>
          <p:nvPr/>
        </p:nvSpPr>
        <p:spPr>
          <a:xfrm rot="-10799999">
            <a:off x="-1683581" y="-2786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2850C8A6-9F4B-A60E-CC81-8DC0072022A9}"/>
              </a:ext>
            </a:extLst>
          </p:cNvPr>
          <p:cNvSpPr/>
          <p:nvPr/>
        </p:nvSpPr>
        <p:spPr>
          <a:xfrm rot="-10799999">
            <a:off x="6808532" y="-1733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958A6C28-D34E-133E-B343-5861A8146854}"/>
              </a:ext>
            </a:extLst>
          </p:cNvPr>
          <p:cNvSpPr/>
          <p:nvPr/>
        </p:nvSpPr>
        <p:spPr>
          <a:xfrm>
            <a:off x="123663" y="3427413"/>
            <a:ext cx="1204373" cy="1755885"/>
          </a:xfrm>
          <a:custGeom>
            <a:avLst/>
            <a:gdLst/>
            <a:ahLst/>
            <a:cxnLst/>
            <a:rect l="l" t="t" r="r" b="b"/>
            <a:pathLst>
              <a:path w="1792027" h="2730235">
                <a:moveTo>
                  <a:pt x="0" y="0"/>
                </a:moveTo>
                <a:lnTo>
                  <a:pt x="1792026" y="0"/>
                </a:lnTo>
                <a:lnTo>
                  <a:pt x="1792026" y="2730234"/>
                </a:lnTo>
                <a:lnTo>
                  <a:pt x="0" y="27302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622FB25-FB72-9C9B-2D31-291F00BABE9F}"/>
              </a:ext>
            </a:extLst>
          </p:cNvPr>
          <p:cNvSpPr/>
          <p:nvPr/>
        </p:nvSpPr>
        <p:spPr>
          <a:xfrm flipH="1">
            <a:off x="7749755" y="3373522"/>
            <a:ext cx="1347655" cy="1755885"/>
          </a:xfrm>
          <a:custGeom>
            <a:avLst/>
            <a:gdLst/>
            <a:ahLst/>
            <a:cxnLst/>
            <a:rect l="l" t="t" r="r" b="b"/>
            <a:pathLst>
              <a:path w="1792027" h="2730235">
                <a:moveTo>
                  <a:pt x="1792027" y="0"/>
                </a:moveTo>
                <a:lnTo>
                  <a:pt x="0" y="0"/>
                </a:lnTo>
                <a:lnTo>
                  <a:pt x="0" y="2730234"/>
                </a:lnTo>
                <a:lnTo>
                  <a:pt x="1792027" y="2730234"/>
                </a:lnTo>
                <a:lnTo>
                  <a:pt x="1792027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14">
            <a:extLst>
              <a:ext uri="{FF2B5EF4-FFF2-40B4-BE49-F238E27FC236}">
                <a16:creationId xmlns:a16="http://schemas.microsoft.com/office/drawing/2014/main" id="{FE205AC1-B1BD-9048-7F3F-26C28D9234D7}"/>
              </a:ext>
            </a:extLst>
          </p:cNvPr>
          <p:cNvSpPr/>
          <p:nvPr/>
        </p:nvSpPr>
        <p:spPr>
          <a:xfrm>
            <a:off x="6509199" y="485911"/>
            <a:ext cx="622676" cy="614751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4">
            <a:extLst>
              <a:ext uri="{FF2B5EF4-FFF2-40B4-BE49-F238E27FC236}">
                <a16:creationId xmlns:a16="http://schemas.microsoft.com/office/drawing/2014/main" id="{F115F869-C7D9-31F5-4453-4A6E0A614673}"/>
              </a:ext>
            </a:extLst>
          </p:cNvPr>
          <p:cNvSpPr/>
          <p:nvPr/>
        </p:nvSpPr>
        <p:spPr>
          <a:xfrm>
            <a:off x="1961747" y="485911"/>
            <a:ext cx="622676" cy="614751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id="{34DE092D-4074-393C-8B10-7F91F183C324}"/>
              </a:ext>
            </a:extLst>
          </p:cNvPr>
          <p:cNvSpPr/>
          <p:nvPr/>
        </p:nvSpPr>
        <p:spPr>
          <a:xfrm>
            <a:off x="6965575" y="883404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A70C09F0-0CD7-19C0-3D7E-C64104529320}"/>
              </a:ext>
            </a:extLst>
          </p:cNvPr>
          <p:cNvSpPr/>
          <p:nvPr/>
        </p:nvSpPr>
        <p:spPr>
          <a:xfrm>
            <a:off x="6757370" y="1063668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DCF9F484-56A7-FF29-2B99-49A88F260375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BEFFA3-9C3F-E7DA-0F5A-AC65676EED87}"/>
              </a:ext>
            </a:extLst>
          </p:cNvPr>
          <p:cNvSpPr/>
          <p:nvPr/>
        </p:nvSpPr>
        <p:spPr>
          <a:xfrm>
            <a:off x="4975413" y="677722"/>
            <a:ext cx="3854822" cy="394263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B28362F3-57B7-9F71-44B7-C2C2D702991E}"/>
              </a:ext>
            </a:extLst>
          </p:cNvPr>
          <p:cNvGrpSpPr/>
          <p:nvPr/>
        </p:nvGrpSpPr>
        <p:grpSpPr>
          <a:xfrm>
            <a:off x="452051" y="2262483"/>
            <a:ext cx="4343969" cy="1027168"/>
            <a:chOff x="0" y="0"/>
            <a:chExt cx="1601779" cy="359648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D15248E7-70A6-A27E-7158-B6EB9C72222D}"/>
                </a:ext>
              </a:extLst>
            </p:cNvPr>
            <p:cNvSpPr/>
            <p:nvPr/>
          </p:nvSpPr>
          <p:spPr>
            <a:xfrm>
              <a:off x="0" y="0"/>
              <a:ext cx="1601779" cy="359648"/>
            </a:xfrm>
            <a:custGeom>
              <a:avLst/>
              <a:gdLst/>
              <a:ahLst/>
              <a:cxnLst/>
              <a:rect l="l" t="t" r="r" b="b"/>
              <a:pathLst>
                <a:path w="1601779" h="359648">
                  <a:moveTo>
                    <a:pt x="0" y="0"/>
                  </a:moveTo>
                  <a:lnTo>
                    <a:pt x="1601779" y="0"/>
                  </a:lnTo>
                  <a:lnTo>
                    <a:pt x="1601779" y="359648"/>
                  </a:lnTo>
                  <a:lnTo>
                    <a:pt x="0" y="359648"/>
                  </a:ln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0B46A168-3396-DD82-FFD7-EC89E0207843}"/>
                </a:ext>
              </a:extLst>
            </p:cNvPr>
            <p:cNvSpPr txBox="1"/>
            <p:nvPr/>
          </p:nvSpPr>
          <p:spPr>
            <a:xfrm>
              <a:off x="0" y="-28575"/>
              <a:ext cx="1601779" cy="388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7" name="Google Shape;177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 dirty="0">
                <a:latin typeface="Footlight MT Light" panose="0204060206030A020304" pitchFamily="18" charset="77"/>
              </a:rPr>
              <a:t>__str__ Metoden</a:t>
            </a:r>
            <a:endParaRPr b="1" dirty="0">
              <a:latin typeface="Footlight MT Light" panose="0204060206030A020304" pitchFamily="18" charset="77"/>
            </a:endParaRPr>
          </a:p>
        </p:txBody>
      </p:sp>
      <p:sp>
        <p:nvSpPr>
          <p:cNvPr id="179" name="Google Shape;179;p25"/>
          <p:cNvSpPr txBox="1"/>
          <p:nvPr/>
        </p:nvSpPr>
        <p:spPr>
          <a:xfrm>
            <a:off x="5240149" y="757052"/>
            <a:ext cx="3451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dirty="0">
                <a:solidFill>
                  <a:srgbClr val="A626A4"/>
                </a:solidFill>
                <a:latin typeface="Consolas"/>
                <a:ea typeface="Consolas"/>
                <a:cs typeface="Consolas"/>
                <a:sym typeface="Consolas"/>
              </a:rPr>
              <a:t>class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no" sz="1000" dirty="0">
                <a:solidFill>
                  <a:srgbClr val="C18401"/>
                </a:solidFill>
                <a:latin typeface="Consolas"/>
                <a:ea typeface="Consolas"/>
                <a:cs typeface="Consolas"/>
                <a:sym typeface="Consolas"/>
              </a:rPr>
              <a:t>Hund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:</a:t>
            </a: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no" sz="1000" dirty="0">
                <a:solidFill>
                  <a:srgbClr val="A626A4"/>
                </a:solidFill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no" sz="1000" dirty="0">
                <a:solidFill>
                  <a:srgbClr val="4078F2"/>
                </a:solidFill>
                <a:latin typeface="Consolas"/>
                <a:ea typeface="Consolas"/>
                <a:cs typeface="Consolas"/>
                <a:sym typeface="Consolas"/>
              </a:rPr>
              <a:t>__init__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(self, kjonn, navn, alder):</a:t>
            </a: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        self._navn = navn</a:t>
            </a: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        self._alder = alder</a:t>
            </a: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  </a:t>
            </a:r>
            <a:r>
              <a:rPr lang="no" sz="1000" dirty="0">
                <a:solidFill>
                  <a:srgbClr val="A626A4"/>
                </a:solidFill>
                <a:latin typeface="Consolas"/>
                <a:ea typeface="Consolas"/>
                <a:cs typeface="Consolas"/>
                <a:sym typeface="Consolas"/>
              </a:rPr>
              <a:t>def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no" sz="1000" dirty="0">
                <a:solidFill>
                  <a:srgbClr val="4078F2"/>
                </a:solidFill>
                <a:latin typeface="Consolas"/>
                <a:ea typeface="Consolas"/>
                <a:cs typeface="Consolas"/>
                <a:sym typeface="Consolas"/>
              </a:rPr>
              <a:t>__str__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(self):</a:t>
            </a: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         </a:t>
            </a:r>
            <a:r>
              <a:rPr lang="no" sz="1000" dirty="0">
                <a:solidFill>
                  <a:srgbClr val="A626A4"/>
                </a:solidFill>
                <a:latin typeface="Consolas"/>
                <a:ea typeface="Consolas"/>
                <a:cs typeface="Consolas"/>
                <a:sym typeface="Consolas"/>
              </a:rPr>
              <a:t>return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self._navn</a:t>
            </a: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endParaRPr sz="1000" dirty="0">
              <a:solidFill>
                <a:srgbClr val="383A4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dirty="0">
                <a:solidFill>
                  <a:srgbClr val="A626A4"/>
                </a:solidFill>
                <a:latin typeface="Consolas"/>
                <a:ea typeface="Consolas"/>
                <a:cs typeface="Consolas"/>
                <a:sym typeface="Consolas"/>
              </a:rPr>
              <a:t>   def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no" sz="1000" dirty="0">
                <a:solidFill>
                  <a:srgbClr val="4078F2"/>
                </a:solidFill>
                <a:latin typeface="Consolas"/>
                <a:ea typeface="Consolas"/>
                <a:cs typeface="Consolas"/>
                <a:sym typeface="Consolas"/>
              </a:rPr>
              <a:t>hentStreng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(self):</a:t>
            </a: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         </a:t>
            </a:r>
            <a:r>
              <a:rPr lang="no" sz="1000" dirty="0">
                <a:solidFill>
                  <a:srgbClr val="A626A4"/>
                </a:solidFill>
                <a:latin typeface="Consolas"/>
                <a:ea typeface="Consolas"/>
                <a:cs typeface="Consolas"/>
                <a:sym typeface="Consolas"/>
              </a:rPr>
              <a:t>print(</a:t>
            </a: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self._navn)</a:t>
            </a: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nyHund = Hund(“Ole”, 19)</a:t>
            </a:r>
            <a:endParaRPr sz="1000" dirty="0">
              <a:solidFill>
                <a:srgbClr val="383A4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nyHund.hentStreng()</a:t>
            </a:r>
            <a:endParaRPr sz="1000" dirty="0">
              <a:solidFill>
                <a:srgbClr val="383A4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print(nyhund)</a:t>
            </a:r>
            <a:endParaRPr sz="1000" dirty="0">
              <a:solidFill>
                <a:srgbClr val="383A4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83A4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83A4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if nyHund.hentStreng() == “Ola”:</a:t>
            </a:r>
            <a:endParaRPr sz="1000" dirty="0">
              <a:solidFill>
                <a:srgbClr val="383A4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   print(“Ola Normann?”)</a:t>
            </a:r>
            <a:endParaRPr sz="1000" dirty="0">
              <a:solidFill>
                <a:srgbClr val="383A4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if str(nyHund) == “Ola”:</a:t>
            </a:r>
            <a:endParaRPr sz="1000" dirty="0">
              <a:solidFill>
                <a:srgbClr val="383A4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000" dirty="0">
                <a:solidFill>
                  <a:srgbClr val="383A42"/>
                </a:solidFill>
                <a:latin typeface="Consolas"/>
                <a:ea typeface="Consolas"/>
                <a:cs typeface="Consolas"/>
                <a:sym typeface="Consolas"/>
              </a:rPr>
              <a:t>    print(“Ola Nordmann?)</a:t>
            </a:r>
            <a:endParaRPr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8" name="Google Shape;178;p25"/>
          <p:cNvSpPr txBox="1">
            <a:spLocks noGrp="1"/>
          </p:cNvSpPr>
          <p:nvPr>
            <p:ph type="body" idx="1"/>
          </p:nvPr>
        </p:nvSpPr>
        <p:spPr>
          <a:xfrm>
            <a:off x="559120" y="2350304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Drøft forskjellen mellom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hentStreng og __str__ metoden her.</a:t>
            </a:r>
            <a:endParaRPr dirty="0">
              <a:latin typeface="AkayaTelivigala" pitchFamily="2" charset="77"/>
              <a:cs typeface="AkayaTelivigala" pitchFamily="2" charset="77"/>
            </a:endParaRPr>
          </a:p>
        </p:txBody>
      </p:sp>
      <p:grpSp>
        <p:nvGrpSpPr>
          <p:cNvPr id="5" name="Group 18">
            <a:extLst>
              <a:ext uri="{FF2B5EF4-FFF2-40B4-BE49-F238E27FC236}">
                <a16:creationId xmlns:a16="http://schemas.microsoft.com/office/drawing/2014/main" id="{62739F87-8BF0-94B9-56AD-042E00593F85}"/>
              </a:ext>
            </a:extLst>
          </p:cNvPr>
          <p:cNvGrpSpPr/>
          <p:nvPr/>
        </p:nvGrpSpPr>
        <p:grpSpPr>
          <a:xfrm>
            <a:off x="539570" y="2351019"/>
            <a:ext cx="4168929" cy="850096"/>
            <a:chOff x="0" y="0"/>
            <a:chExt cx="1505314" cy="290455"/>
          </a:xfrm>
        </p:grpSpPr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023DBE01-0660-33FD-82D7-497383BB5C4C}"/>
                </a:ext>
              </a:extLst>
            </p:cNvPr>
            <p:cNvSpPr/>
            <p:nvPr/>
          </p:nvSpPr>
          <p:spPr>
            <a:xfrm>
              <a:off x="0" y="0"/>
              <a:ext cx="1505314" cy="290455"/>
            </a:xfrm>
            <a:custGeom>
              <a:avLst/>
              <a:gdLst/>
              <a:ahLst/>
              <a:cxnLst/>
              <a:rect l="l" t="t" r="r" b="b"/>
              <a:pathLst>
                <a:path w="1505314" h="290455">
                  <a:moveTo>
                    <a:pt x="0" y="0"/>
                  </a:moveTo>
                  <a:lnTo>
                    <a:pt x="1505314" y="0"/>
                  </a:lnTo>
                  <a:lnTo>
                    <a:pt x="1505314" y="290455"/>
                  </a:lnTo>
                  <a:lnTo>
                    <a:pt x="0" y="29045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A67C52"/>
              </a:solidFill>
              <a:prstDash val="dash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7" name="TextBox 20">
              <a:extLst>
                <a:ext uri="{FF2B5EF4-FFF2-40B4-BE49-F238E27FC236}">
                  <a16:creationId xmlns:a16="http://schemas.microsoft.com/office/drawing/2014/main" id="{76FFF8FF-71EC-B95B-CF96-14DC9F91DDDF}"/>
                </a:ext>
              </a:extLst>
            </p:cNvPr>
            <p:cNvSpPr txBox="1"/>
            <p:nvPr/>
          </p:nvSpPr>
          <p:spPr>
            <a:xfrm>
              <a:off x="0" y="-28575"/>
              <a:ext cx="1505314" cy="319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2" name="Group 18">
            <a:extLst>
              <a:ext uri="{FF2B5EF4-FFF2-40B4-BE49-F238E27FC236}">
                <a16:creationId xmlns:a16="http://schemas.microsoft.com/office/drawing/2014/main" id="{8F4E25A2-96C2-52C0-4EDD-425BB8670F91}"/>
              </a:ext>
            </a:extLst>
          </p:cNvPr>
          <p:cNvGrpSpPr/>
          <p:nvPr/>
        </p:nvGrpSpPr>
        <p:grpSpPr>
          <a:xfrm>
            <a:off x="5240149" y="869172"/>
            <a:ext cx="3326934" cy="3517276"/>
            <a:chOff x="0" y="0"/>
            <a:chExt cx="1505314" cy="290455"/>
          </a:xfrm>
        </p:grpSpPr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6D156D97-5D65-875E-9CA5-476193CA883D}"/>
                </a:ext>
              </a:extLst>
            </p:cNvPr>
            <p:cNvSpPr/>
            <p:nvPr/>
          </p:nvSpPr>
          <p:spPr>
            <a:xfrm>
              <a:off x="0" y="0"/>
              <a:ext cx="1505314" cy="290455"/>
            </a:xfrm>
            <a:custGeom>
              <a:avLst/>
              <a:gdLst/>
              <a:ahLst/>
              <a:cxnLst/>
              <a:rect l="l" t="t" r="r" b="b"/>
              <a:pathLst>
                <a:path w="1505314" h="290455">
                  <a:moveTo>
                    <a:pt x="0" y="0"/>
                  </a:moveTo>
                  <a:lnTo>
                    <a:pt x="1505314" y="0"/>
                  </a:lnTo>
                  <a:lnTo>
                    <a:pt x="1505314" y="290455"/>
                  </a:lnTo>
                  <a:lnTo>
                    <a:pt x="0" y="29045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A67C52"/>
              </a:solidFill>
              <a:prstDash val="dash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E73929C0-84EE-5EF8-D4B8-968AFA1DC224}"/>
                </a:ext>
              </a:extLst>
            </p:cNvPr>
            <p:cNvSpPr txBox="1"/>
            <p:nvPr/>
          </p:nvSpPr>
          <p:spPr>
            <a:xfrm>
              <a:off x="0" y="-28575"/>
              <a:ext cx="1505314" cy="319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" name="Freeform 3">
            <a:extLst>
              <a:ext uri="{FF2B5EF4-FFF2-40B4-BE49-F238E27FC236}">
                <a16:creationId xmlns:a16="http://schemas.microsoft.com/office/drawing/2014/main" id="{F9884C2F-BF61-6D89-3E23-4F689371DB2E}"/>
              </a:ext>
            </a:extLst>
          </p:cNvPr>
          <p:cNvSpPr/>
          <p:nvPr/>
        </p:nvSpPr>
        <p:spPr>
          <a:xfrm rot="-10799999" flipV="1">
            <a:off x="-1825699" y="3512114"/>
            <a:ext cx="5110297" cy="1684417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id="{2DC581E2-05CD-D2E1-3770-9542342E1835}"/>
              </a:ext>
            </a:extLst>
          </p:cNvPr>
          <p:cNvSpPr/>
          <p:nvPr/>
        </p:nvSpPr>
        <p:spPr>
          <a:xfrm rot="3636302" flipH="1">
            <a:off x="3242998" y="421142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0"/>
                </a:moveTo>
                <a:lnTo>
                  <a:pt x="0" y="0"/>
                </a:lnTo>
                <a:lnTo>
                  <a:pt x="0" y="1289747"/>
                </a:lnTo>
                <a:lnTo>
                  <a:pt x="1509278" y="1289747"/>
                </a:lnTo>
                <a:lnTo>
                  <a:pt x="150927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E11DEA68-793C-176C-833F-31F8F7C81821}"/>
              </a:ext>
            </a:extLst>
          </p:cNvPr>
          <p:cNvSpPr/>
          <p:nvPr/>
        </p:nvSpPr>
        <p:spPr>
          <a:xfrm>
            <a:off x="7207117" y="2159563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CA82CFA-18A1-BE02-10A8-AF5C9AEDA102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BA488CF9-F33E-A279-E628-4340EC5A6A7E}"/>
              </a:ext>
            </a:extLst>
          </p:cNvPr>
          <p:cNvSpPr/>
          <p:nvPr/>
        </p:nvSpPr>
        <p:spPr>
          <a:xfrm rot="3636302" flipH="1">
            <a:off x="3028836" y="788452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0"/>
                </a:moveTo>
                <a:lnTo>
                  <a:pt x="0" y="0"/>
                </a:lnTo>
                <a:lnTo>
                  <a:pt x="0" y="1289747"/>
                </a:lnTo>
                <a:lnTo>
                  <a:pt x="1509278" y="1289747"/>
                </a:lnTo>
                <a:lnTo>
                  <a:pt x="150927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5D7C9BF-6B6E-2D40-5B42-D000EF887A7E}"/>
              </a:ext>
            </a:extLst>
          </p:cNvPr>
          <p:cNvSpPr/>
          <p:nvPr/>
        </p:nvSpPr>
        <p:spPr>
          <a:xfrm>
            <a:off x="609601" y="1775012"/>
            <a:ext cx="7804950" cy="134470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84" name="Google Shape;184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Footlight MT Light" panose="0204060206030A020304" pitchFamily="18" charset="77"/>
              </a:rPr>
              <a:t>__str__</a:t>
            </a:r>
            <a:endParaRPr dirty="0">
              <a:latin typeface="Footlight MT Light" panose="0204060206030A020304" pitchFamily="18" charset="77"/>
            </a:endParaRPr>
          </a:p>
        </p:txBody>
      </p:sp>
      <p:sp>
        <p:nvSpPr>
          <p:cNvPr id="185" name="Google Shape;185;p26"/>
          <p:cNvSpPr txBox="1">
            <a:spLocks noGrp="1"/>
          </p:cNvSpPr>
          <p:nvPr>
            <p:ph type="body" idx="1"/>
          </p:nvPr>
        </p:nvSpPr>
        <p:spPr>
          <a:xfrm>
            <a:off x="729450" y="1853850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Implementering av denne gjør at vi enkelt kan representere objektet vårt som en streng. Det er vi som definerer hvordan denne brukervennlige utskriften skal se ut.</a:t>
            </a:r>
            <a:endParaRPr dirty="0">
              <a:latin typeface="AkayaTelivigala" pitchFamily="2" charset="77"/>
              <a:cs typeface="AkayaTelivigala" pitchFamily="2" charset="77"/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-"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Kalles når vi bruker str(obj) eller print(obj)</a:t>
            </a:r>
            <a:endParaRPr dirty="0">
              <a:latin typeface="AkayaTelivigala" pitchFamily="2" charset="77"/>
              <a:cs typeface="AkayaTelivigala" pitchFamily="2" charset="77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/>
              <a:t>Eksempel fra forelesning: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/>
              <a:t>	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rgbClr val="CC0000"/>
              </a:solidFill>
            </a:endParaRPr>
          </a:p>
        </p:txBody>
      </p:sp>
      <p:sp>
        <p:nvSpPr>
          <p:cNvPr id="186" name="Google Shape;186;p26"/>
          <p:cNvSpPr txBox="1"/>
          <p:nvPr/>
        </p:nvSpPr>
        <p:spPr>
          <a:xfrm>
            <a:off x="729450" y="3262075"/>
            <a:ext cx="5136000" cy="1714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latin typeface="Lato"/>
                <a:ea typeface="Lato"/>
                <a:cs typeface="Lato"/>
                <a:sym typeface="Lato"/>
              </a:rPr>
              <a:t>class Rektangel:</a:t>
            </a:r>
            <a:endParaRPr sz="1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latin typeface="Lato"/>
                <a:ea typeface="Lato"/>
                <a:cs typeface="Lato"/>
                <a:sym typeface="Lato"/>
              </a:rPr>
              <a:t>      def __init__(self, len, bredde):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latin typeface="Lato"/>
                <a:ea typeface="Lato"/>
                <a:cs typeface="Lato"/>
                <a:sym typeface="Lato"/>
              </a:rPr>
              <a:t>            self._lengde = len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latin typeface="Lato"/>
                <a:ea typeface="Lato"/>
                <a:cs typeface="Lato"/>
                <a:sym typeface="Lato"/>
              </a:rPr>
              <a:t>            self._bredde = bredde</a:t>
            </a:r>
            <a:endParaRPr sz="1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latin typeface="Lato"/>
                <a:ea typeface="Lato"/>
                <a:cs typeface="Lato"/>
                <a:sym typeface="Lato"/>
              </a:rPr>
              <a:t>      def __str__(self):</a:t>
            </a:r>
            <a:endParaRPr sz="1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latin typeface="Lato"/>
                <a:ea typeface="Lato"/>
                <a:cs typeface="Lato"/>
                <a:sym typeface="Lato"/>
              </a:rPr>
              <a:t>            pen_streng = “Lengde “ + self._lengde + “, bredde: “ + self._bredde </a:t>
            </a:r>
            <a:endParaRPr sz="1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 dirty="0">
                <a:latin typeface="Lato"/>
                <a:ea typeface="Lato"/>
                <a:cs typeface="Lato"/>
                <a:sym typeface="Lato"/>
              </a:rPr>
              <a:t>            return pen_streng</a:t>
            </a:r>
            <a:endParaRPr sz="12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6227675" y="4391275"/>
            <a:ext cx="2426700" cy="585300"/>
          </a:xfrm>
          <a:prstGeom prst="rect">
            <a:avLst/>
          </a:prstGeom>
          <a:solidFill>
            <a:srgbClr val="D4D4D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latin typeface="Lato"/>
                <a:ea typeface="Lato"/>
                <a:cs typeface="Lato"/>
                <a:sym typeface="Lato"/>
              </a:rPr>
              <a:t>r1 = Rektangel(8, 6)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latin typeface="Lato"/>
                <a:ea typeface="Lato"/>
                <a:cs typeface="Lato"/>
                <a:sym typeface="Lato"/>
              </a:rPr>
              <a:t>print(r1) -&gt; Lengde: 8, bredde: 6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769289D8-7FB7-D1FC-BB5C-30775235B4CB}"/>
              </a:ext>
            </a:extLst>
          </p:cNvPr>
          <p:cNvSpPr/>
          <p:nvPr/>
        </p:nvSpPr>
        <p:spPr>
          <a:xfrm rot="-10799999">
            <a:off x="6808532" y="-1733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86BE9797-FD8E-10F7-BF19-B2C6B41A329D}"/>
              </a:ext>
            </a:extLst>
          </p:cNvPr>
          <p:cNvSpPr/>
          <p:nvPr/>
        </p:nvSpPr>
        <p:spPr>
          <a:xfrm rot="-10799999">
            <a:off x="-1683581" y="-2786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01DA0144-B496-88BC-358D-3D051D6C2976}"/>
              </a:ext>
            </a:extLst>
          </p:cNvPr>
          <p:cNvSpPr/>
          <p:nvPr/>
        </p:nvSpPr>
        <p:spPr>
          <a:xfrm>
            <a:off x="6509199" y="485911"/>
            <a:ext cx="622676" cy="614751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EF889E9A-4F4C-84E7-04D3-C5B2CCEFAA94}"/>
              </a:ext>
            </a:extLst>
          </p:cNvPr>
          <p:cNvSpPr/>
          <p:nvPr/>
        </p:nvSpPr>
        <p:spPr>
          <a:xfrm>
            <a:off x="6965575" y="883404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5C9EE44C-4DF1-034C-C8A5-E84F4F53E967}"/>
              </a:ext>
            </a:extLst>
          </p:cNvPr>
          <p:cNvSpPr/>
          <p:nvPr/>
        </p:nvSpPr>
        <p:spPr>
          <a:xfrm>
            <a:off x="6757370" y="1063668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7E32D6F-1295-8A68-74E5-76ADB16B2243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7D5E2A42-A07D-A6B9-2D1E-E58D6986C886}"/>
              </a:ext>
            </a:extLst>
          </p:cNvPr>
          <p:cNvSpPr/>
          <p:nvPr/>
        </p:nvSpPr>
        <p:spPr>
          <a:xfrm>
            <a:off x="2232828" y="935608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DADF065-13F8-F024-7142-523675953986}"/>
              </a:ext>
            </a:extLst>
          </p:cNvPr>
          <p:cNvSpPr/>
          <p:nvPr/>
        </p:nvSpPr>
        <p:spPr>
          <a:xfrm>
            <a:off x="729451" y="2078875"/>
            <a:ext cx="2820573" cy="239451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192" name="Google Shape;192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Footlight MT Light" panose="0204060206030A020304" pitchFamily="18" charset="77"/>
              </a:rPr>
              <a:t>__eq__</a:t>
            </a:r>
            <a:endParaRPr dirty="0">
              <a:latin typeface="Footlight MT Light" panose="0204060206030A020304" pitchFamily="18" charset="77"/>
            </a:endParaRPr>
          </a:p>
        </p:txBody>
      </p:sp>
      <p:sp>
        <p:nvSpPr>
          <p:cNvPr id="193" name="Google Shape;193;p27"/>
          <p:cNvSpPr txBox="1">
            <a:spLocks noGrp="1"/>
          </p:cNvSpPr>
          <p:nvPr>
            <p:ph type="body" idx="1"/>
          </p:nvPr>
        </p:nvSpPr>
        <p:spPr>
          <a:xfrm>
            <a:off x="729450" y="2078874"/>
            <a:ext cx="2820572" cy="23945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b="1" dirty="0">
                <a:solidFill>
                  <a:srgbClr val="000000"/>
                </a:solidFill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__eq__ : </a:t>
            </a:r>
            <a:endParaRPr sz="1400" b="1" dirty="0">
              <a:solidFill>
                <a:srgbClr val="000000"/>
              </a:solidFill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-"/>
            </a:pPr>
            <a:r>
              <a:rPr lang="no" sz="1400" dirty="0">
                <a:solidFill>
                  <a:srgbClr val="000000"/>
                </a:solidFill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gjør det mulig å sammenlikne objekter med </a:t>
            </a:r>
            <a:r>
              <a:rPr lang="no" sz="1400" b="1" dirty="0">
                <a:solidFill>
                  <a:srgbClr val="000000"/>
                </a:solidFill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==</a:t>
            </a:r>
            <a:r>
              <a:rPr lang="no" sz="1400" dirty="0">
                <a:solidFill>
                  <a:srgbClr val="000000"/>
                </a:solidFill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 basert på det </a:t>
            </a:r>
            <a:r>
              <a:rPr lang="no" sz="1400" i="1" dirty="0">
                <a:solidFill>
                  <a:srgbClr val="000000"/>
                </a:solidFill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vi </a:t>
            </a:r>
            <a:r>
              <a:rPr lang="no" sz="1400" dirty="0">
                <a:solidFill>
                  <a:srgbClr val="000000"/>
                </a:solidFill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definerer til å være “</a:t>
            </a:r>
            <a:r>
              <a:rPr lang="no" sz="1400" i="1" dirty="0">
                <a:solidFill>
                  <a:srgbClr val="000000"/>
                </a:solidFill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like objekter”.</a:t>
            </a:r>
            <a:endParaRPr sz="1400" i="1" dirty="0">
              <a:solidFill>
                <a:srgbClr val="000000"/>
              </a:solidFill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-"/>
            </a:pPr>
            <a:r>
              <a:rPr lang="no" sz="1400" dirty="0">
                <a:solidFill>
                  <a:srgbClr val="000000"/>
                </a:solidFill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kalles automatisk på når vi bruker == mellom to objekter av en klasse med denne metoden definert</a:t>
            </a:r>
            <a:endParaRPr sz="1400" dirty="0">
              <a:solidFill>
                <a:srgbClr val="000000"/>
              </a:solidFill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2950" y="2078875"/>
            <a:ext cx="5461550" cy="28263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reeform 16">
            <a:extLst>
              <a:ext uri="{FF2B5EF4-FFF2-40B4-BE49-F238E27FC236}">
                <a16:creationId xmlns:a16="http://schemas.microsoft.com/office/drawing/2014/main" id="{633C6630-6307-08C8-19B3-0C2B3B21622C}"/>
              </a:ext>
            </a:extLst>
          </p:cNvPr>
          <p:cNvSpPr/>
          <p:nvPr/>
        </p:nvSpPr>
        <p:spPr>
          <a:xfrm rot="-10799999">
            <a:off x="6808532" y="-1733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6C9E1B77-DE93-8D62-B73E-7479EC5E2114}"/>
              </a:ext>
            </a:extLst>
          </p:cNvPr>
          <p:cNvSpPr/>
          <p:nvPr/>
        </p:nvSpPr>
        <p:spPr>
          <a:xfrm rot="-10799999">
            <a:off x="-1683581" y="-27864"/>
            <a:ext cx="3968671" cy="1435937"/>
          </a:xfrm>
          <a:custGeom>
            <a:avLst/>
            <a:gdLst/>
            <a:ahLst/>
            <a:cxnLst/>
            <a:rect l="l" t="t" r="r" b="b"/>
            <a:pathLst>
              <a:path w="3968671" h="1435937">
                <a:moveTo>
                  <a:pt x="0" y="0"/>
                </a:moveTo>
                <a:lnTo>
                  <a:pt x="3968670" y="0"/>
                </a:lnTo>
                <a:lnTo>
                  <a:pt x="3968670" y="1435937"/>
                </a:lnTo>
                <a:lnTo>
                  <a:pt x="0" y="14359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CD31EBC3-5887-2395-D62C-898B9F796E7A}"/>
              </a:ext>
            </a:extLst>
          </p:cNvPr>
          <p:cNvSpPr/>
          <p:nvPr/>
        </p:nvSpPr>
        <p:spPr>
          <a:xfrm>
            <a:off x="6509199" y="485911"/>
            <a:ext cx="622676" cy="614751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1E704689-1B34-AEC5-DE7F-88087908D925}"/>
              </a:ext>
            </a:extLst>
          </p:cNvPr>
          <p:cNvSpPr/>
          <p:nvPr/>
        </p:nvSpPr>
        <p:spPr>
          <a:xfrm>
            <a:off x="6965575" y="883404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14">
            <a:extLst>
              <a:ext uri="{FF2B5EF4-FFF2-40B4-BE49-F238E27FC236}">
                <a16:creationId xmlns:a16="http://schemas.microsoft.com/office/drawing/2014/main" id="{386E94DA-C091-B842-9FCF-B3D8A616333E}"/>
              </a:ext>
            </a:extLst>
          </p:cNvPr>
          <p:cNvSpPr/>
          <p:nvPr/>
        </p:nvSpPr>
        <p:spPr>
          <a:xfrm>
            <a:off x="6757370" y="1063668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25">
            <a:extLst>
              <a:ext uri="{FF2B5EF4-FFF2-40B4-BE49-F238E27FC236}">
                <a16:creationId xmlns:a16="http://schemas.microsoft.com/office/drawing/2014/main" id="{263913E6-2896-4679-4B95-764CE59A9D58}"/>
              </a:ext>
            </a:extLst>
          </p:cNvPr>
          <p:cNvSpPr/>
          <p:nvPr/>
        </p:nvSpPr>
        <p:spPr>
          <a:xfrm>
            <a:off x="8263866" y="3369398"/>
            <a:ext cx="828167" cy="1749730"/>
          </a:xfrm>
          <a:custGeom>
            <a:avLst/>
            <a:gdLst/>
            <a:ahLst/>
            <a:cxnLst/>
            <a:rect l="l" t="t" r="r" b="b"/>
            <a:pathLst>
              <a:path w="1111809" h="2926080">
                <a:moveTo>
                  <a:pt x="0" y="0"/>
                </a:moveTo>
                <a:lnTo>
                  <a:pt x="1111809" y="0"/>
                </a:lnTo>
                <a:lnTo>
                  <a:pt x="1111809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>
            <a:extLst>
              <a:ext uri="{FF2B5EF4-FFF2-40B4-BE49-F238E27FC236}">
                <a16:creationId xmlns:a16="http://schemas.microsoft.com/office/drawing/2014/main" id="{42FD76CB-D076-18AA-50BA-18937E7E27C1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92874261-770A-E1DF-F4A4-286E71FA032F}"/>
              </a:ext>
            </a:extLst>
          </p:cNvPr>
          <p:cNvGrpSpPr/>
          <p:nvPr/>
        </p:nvGrpSpPr>
        <p:grpSpPr>
          <a:xfrm>
            <a:off x="4572000" y="1513093"/>
            <a:ext cx="4044458" cy="3121659"/>
            <a:chOff x="0" y="0"/>
            <a:chExt cx="1601779" cy="359648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3F9B879-FA6F-64A2-549E-EF50B5EBB83E}"/>
                </a:ext>
              </a:extLst>
            </p:cNvPr>
            <p:cNvSpPr/>
            <p:nvPr/>
          </p:nvSpPr>
          <p:spPr>
            <a:xfrm>
              <a:off x="0" y="0"/>
              <a:ext cx="1601779" cy="359648"/>
            </a:xfrm>
            <a:custGeom>
              <a:avLst/>
              <a:gdLst/>
              <a:ahLst/>
              <a:cxnLst/>
              <a:rect l="l" t="t" r="r" b="b"/>
              <a:pathLst>
                <a:path w="1601779" h="359648">
                  <a:moveTo>
                    <a:pt x="0" y="0"/>
                  </a:moveTo>
                  <a:lnTo>
                    <a:pt x="1601779" y="0"/>
                  </a:lnTo>
                  <a:lnTo>
                    <a:pt x="1601779" y="359648"/>
                  </a:lnTo>
                  <a:lnTo>
                    <a:pt x="0" y="359648"/>
                  </a:ln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467BA64E-C00B-7A90-4A1D-DAD48F8B943E}"/>
                </a:ext>
              </a:extLst>
            </p:cNvPr>
            <p:cNvSpPr txBox="1"/>
            <p:nvPr/>
          </p:nvSpPr>
          <p:spPr>
            <a:xfrm>
              <a:off x="0" y="-28575"/>
              <a:ext cx="1601779" cy="388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" name="Group 9">
            <a:extLst>
              <a:ext uri="{FF2B5EF4-FFF2-40B4-BE49-F238E27FC236}">
                <a16:creationId xmlns:a16="http://schemas.microsoft.com/office/drawing/2014/main" id="{4DE04B0C-8624-067C-DDA2-48004B1ED948}"/>
              </a:ext>
            </a:extLst>
          </p:cNvPr>
          <p:cNvGrpSpPr/>
          <p:nvPr/>
        </p:nvGrpSpPr>
        <p:grpSpPr>
          <a:xfrm>
            <a:off x="591671" y="2076572"/>
            <a:ext cx="3827929" cy="2656793"/>
            <a:chOff x="0" y="0"/>
            <a:chExt cx="1601779" cy="359648"/>
          </a:xfrm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D2C4F5D4-DC41-703E-8AFB-2F4520035A96}"/>
                </a:ext>
              </a:extLst>
            </p:cNvPr>
            <p:cNvSpPr/>
            <p:nvPr/>
          </p:nvSpPr>
          <p:spPr>
            <a:xfrm>
              <a:off x="0" y="0"/>
              <a:ext cx="1601779" cy="359648"/>
            </a:xfrm>
            <a:custGeom>
              <a:avLst/>
              <a:gdLst/>
              <a:ahLst/>
              <a:cxnLst/>
              <a:rect l="l" t="t" r="r" b="b"/>
              <a:pathLst>
                <a:path w="1601779" h="359648">
                  <a:moveTo>
                    <a:pt x="0" y="0"/>
                  </a:moveTo>
                  <a:lnTo>
                    <a:pt x="1601779" y="0"/>
                  </a:lnTo>
                  <a:lnTo>
                    <a:pt x="1601779" y="359648"/>
                  </a:lnTo>
                  <a:lnTo>
                    <a:pt x="0" y="359648"/>
                  </a:ln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1">
              <a:extLst>
                <a:ext uri="{FF2B5EF4-FFF2-40B4-BE49-F238E27FC236}">
                  <a16:creationId xmlns:a16="http://schemas.microsoft.com/office/drawing/2014/main" id="{D9E6FA32-BF77-2015-0344-8D5FA62C6C05}"/>
                </a:ext>
              </a:extLst>
            </p:cNvPr>
            <p:cNvSpPr txBox="1"/>
            <p:nvPr/>
          </p:nvSpPr>
          <p:spPr>
            <a:xfrm>
              <a:off x="0" y="-28575"/>
              <a:ext cx="1601779" cy="388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99" name="Google Shape;199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latin typeface="Footlight MT Light" panose="0204060206030A020304" pitchFamily="18" charset="77"/>
              </a:rPr>
              <a:t>Sammenlikning: is vs. ==</a:t>
            </a:r>
            <a:endParaRPr u="sng" dirty="0">
              <a:latin typeface="Footlight MT Light" panose="0204060206030A020304" pitchFamily="18" charset="77"/>
            </a:endParaRPr>
          </a:p>
        </p:txBody>
      </p:sp>
      <p:sp>
        <p:nvSpPr>
          <p:cNvPr id="200" name="Google Shape;200;p28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3611400" cy="27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no" dirty="0">
              <a:solidFill>
                <a:srgbClr val="666666"/>
              </a:solidFill>
              <a:highlight>
                <a:srgbClr val="FFFFFF"/>
              </a:highlight>
              <a:latin typeface="AkayaTelivigala" pitchFamily="2" charset="77"/>
              <a:ea typeface="Consolas"/>
              <a:cs typeface="AkayaTelivigala" pitchFamily="2" charset="77"/>
              <a:sym typeface="Consola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>
                <a:solidFill>
                  <a:srgbClr val="666666"/>
                </a:solidFill>
                <a:highlight>
                  <a:srgbClr val="FFFFFF"/>
                </a:highlight>
                <a:latin typeface="AkayaTelivigala" pitchFamily="2" charset="77"/>
                <a:ea typeface="Consolas"/>
                <a:cs typeface="AkayaTelivigala" pitchFamily="2" charset="77"/>
                <a:sym typeface="Consolas"/>
              </a:rPr>
              <a:t>X</a:t>
            </a:r>
            <a:r>
              <a:rPr lang="no" dirty="0">
                <a:solidFill>
                  <a:srgbClr val="6AA84F"/>
                </a:solidFill>
                <a:highlight>
                  <a:srgbClr val="FFFFFF"/>
                </a:highlight>
                <a:latin typeface="AkayaTelivigala" pitchFamily="2" charset="77"/>
                <a:ea typeface="Consolas"/>
                <a:cs typeface="AkayaTelivigala" pitchFamily="2" charset="77"/>
                <a:sym typeface="Consolas"/>
              </a:rPr>
              <a:t> is </a:t>
            </a:r>
            <a:r>
              <a:rPr lang="no" dirty="0">
                <a:solidFill>
                  <a:srgbClr val="666666"/>
                </a:solidFill>
                <a:highlight>
                  <a:srgbClr val="FFFFFF"/>
                </a:highlight>
                <a:latin typeface="AkayaTelivigala" pitchFamily="2" charset="77"/>
                <a:ea typeface="Consolas"/>
                <a:cs typeface="AkayaTelivigala" pitchFamily="2" charset="77"/>
                <a:sym typeface="Consolas"/>
              </a:rPr>
              <a:t>Y</a:t>
            </a:r>
            <a:r>
              <a:rPr lang="no" dirty="0">
                <a:solidFill>
                  <a:srgbClr val="00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 : Er det </a:t>
            </a:r>
            <a:r>
              <a:rPr lang="no" dirty="0">
                <a:solidFill>
                  <a:srgbClr val="FF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samme </a:t>
            </a:r>
            <a:r>
              <a:rPr lang="no" dirty="0">
                <a:solidFill>
                  <a:srgbClr val="00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objekt (lik adresse)?</a:t>
            </a:r>
            <a:endParaRPr dirty="0">
              <a:solidFill>
                <a:srgbClr val="000000"/>
              </a:solidFill>
              <a:highlight>
                <a:srgbClr val="FFFFFF"/>
              </a:highlight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>
                <a:solidFill>
                  <a:srgbClr val="666666"/>
                </a:solidFill>
                <a:highlight>
                  <a:srgbClr val="FFFFFF"/>
                </a:highlight>
                <a:latin typeface="AkayaTelivigala" pitchFamily="2" charset="77"/>
                <a:ea typeface="Consolas"/>
                <a:cs typeface="AkayaTelivigala" pitchFamily="2" charset="77"/>
                <a:sym typeface="Consolas"/>
              </a:rPr>
              <a:t>X</a:t>
            </a:r>
            <a:r>
              <a:rPr lang="no" dirty="0">
                <a:solidFill>
                  <a:srgbClr val="6AA84F"/>
                </a:solidFill>
                <a:highlight>
                  <a:srgbClr val="FFFFFF"/>
                </a:highlight>
                <a:latin typeface="AkayaTelivigala" pitchFamily="2" charset="77"/>
                <a:ea typeface="Consolas"/>
                <a:cs typeface="AkayaTelivigala" pitchFamily="2" charset="77"/>
                <a:sym typeface="Consolas"/>
              </a:rPr>
              <a:t> == </a:t>
            </a:r>
            <a:r>
              <a:rPr lang="no" dirty="0">
                <a:solidFill>
                  <a:srgbClr val="666666"/>
                </a:solidFill>
                <a:highlight>
                  <a:srgbClr val="FFFFFF"/>
                </a:highlight>
                <a:latin typeface="AkayaTelivigala" pitchFamily="2" charset="77"/>
                <a:ea typeface="Consolas"/>
                <a:cs typeface="AkayaTelivigala" pitchFamily="2" charset="77"/>
                <a:sym typeface="Consolas"/>
              </a:rPr>
              <a:t>Y</a:t>
            </a:r>
            <a:r>
              <a:rPr lang="no" dirty="0">
                <a:solidFill>
                  <a:srgbClr val="00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 : Er det </a:t>
            </a:r>
            <a:r>
              <a:rPr lang="no" dirty="0">
                <a:solidFill>
                  <a:srgbClr val="FF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like </a:t>
            </a:r>
            <a:r>
              <a:rPr lang="no" dirty="0">
                <a:solidFill>
                  <a:srgbClr val="00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objekt (likt innhold)?</a:t>
            </a:r>
            <a:endParaRPr dirty="0">
              <a:solidFill>
                <a:srgbClr val="000000"/>
              </a:solidFill>
              <a:highlight>
                <a:srgbClr val="FFFFFF"/>
              </a:highlight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>
                <a:solidFill>
                  <a:srgbClr val="00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Eksempler:</a:t>
            </a:r>
            <a:endParaRPr dirty="0">
              <a:solidFill>
                <a:srgbClr val="000000"/>
              </a:solidFill>
              <a:highlight>
                <a:srgbClr val="FFFFFF"/>
              </a:highlight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>
                <a:solidFill>
                  <a:srgbClr val="00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a = 5</a:t>
            </a:r>
            <a:endParaRPr dirty="0">
              <a:solidFill>
                <a:srgbClr val="000000"/>
              </a:solidFill>
              <a:highlight>
                <a:srgbClr val="FFFFFF"/>
              </a:highlight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>
                <a:solidFill>
                  <a:srgbClr val="00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b = a</a:t>
            </a:r>
            <a:endParaRPr dirty="0">
              <a:solidFill>
                <a:srgbClr val="000000"/>
              </a:solidFill>
              <a:highlight>
                <a:srgbClr val="FFFFFF"/>
              </a:highlight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dirty="0">
                <a:solidFill>
                  <a:srgbClr val="00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b is a → False</a:t>
            </a:r>
            <a:endParaRPr dirty="0">
              <a:solidFill>
                <a:srgbClr val="000000"/>
              </a:solidFill>
              <a:highlight>
                <a:srgbClr val="FFFFFF"/>
              </a:highlight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 dirty="0">
                <a:solidFill>
                  <a:srgbClr val="000000"/>
                </a:solidFill>
                <a:highlight>
                  <a:srgbClr val="FFFFFF"/>
                </a:highlight>
                <a:latin typeface="AkayaTelivigala" pitchFamily="2" charset="77"/>
                <a:ea typeface="Arial"/>
                <a:cs typeface="AkayaTelivigala" pitchFamily="2" charset="77"/>
                <a:sym typeface="Arial"/>
              </a:rPr>
              <a:t>b == a → True</a:t>
            </a:r>
            <a:endParaRPr dirty="0">
              <a:solidFill>
                <a:srgbClr val="000000"/>
              </a:solidFill>
              <a:highlight>
                <a:srgbClr val="FFFFFF"/>
              </a:highlight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4684658" y="1626495"/>
            <a:ext cx="4084200" cy="17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person1 = Person(“Per”)</a:t>
            </a: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person2 = person1</a:t>
            </a: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person1 is person2 → True</a:t>
            </a: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person1 == person2 → True</a:t>
            </a: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person1 = Person(“Per”)</a:t>
            </a: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person2 = Person(“Per”)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person1 is person2 → False</a:t>
            </a: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person1 == person2 → True </a:t>
            </a:r>
            <a:endParaRPr sz="1600"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18051D7C-932B-BEC8-8C27-832C1E79AE3B}"/>
              </a:ext>
            </a:extLst>
          </p:cNvPr>
          <p:cNvSpPr txBox="1"/>
          <p:nvPr/>
        </p:nvSpPr>
        <p:spPr>
          <a:xfrm>
            <a:off x="4572000" y="1857632"/>
            <a:ext cx="3827929" cy="328586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1960"/>
              </a:lnSpc>
            </a:pPr>
            <a:endParaRPr/>
          </a:p>
        </p:txBody>
      </p:sp>
      <p:grpSp>
        <p:nvGrpSpPr>
          <p:cNvPr id="11" name="Group 18">
            <a:extLst>
              <a:ext uri="{FF2B5EF4-FFF2-40B4-BE49-F238E27FC236}">
                <a16:creationId xmlns:a16="http://schemas.microsoft.com/office/drawing/2014/main" id="{9DCABABD-698D-8ED1-AC12-6FFFCE12238E}"/>
              </a:ext>
            </a:extLst>
          </p:cNvPr>
          <p:cNvGrpSpPr/>
          <p:nvPr/>
        </p:nvGrpSpPr>
        <p:grpSpPr>
          <a:xfrm>
            <a:off x="4650750" y="1626494"/>
            <a:ext cx="3861837" cy="2927577"/>
            <a:chOff x="0" y="0"/>
            <a:chExt cx="1505314" cy="290455"/>
          </a:xfrm>
        </p:grpSpPr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03D91FD8-5FF4-3BF5-8849-EB2D4E027C2F}"/>
                </a:ext>
              </a:extLst>
            </p:cNvPr>
            <p:cNvSpPr/>
            <p:nvPr/>
          </p:nvSpPr>
          <p:spPr>
            <a:xfrm>
              <a:off x="0" y="0"/>
              <a:ext cx="1505314" cy="290455"/>
            </a:xfrm>
            <a:custGeom>
              <a:avLst/>
              <a:gdLst/>
              <a:ahLst/>
              <a:cxnLst/>
              <a:rect l="l" t="t" r="r" b="b"/>
              <a:pathLst>
                <a:path w="1505314" h="290455">
                  <a:moveTo>
                    <a:pt x="0" y="0"/>
                  </a:moveTo>
                  <a:lnTo>
                    <a:pt x="1505314" y="0"/>
                  </a:lnTo>
                  <a:lnTo>
                    <a:pt x="1505314" y="290455"/>
                  </a:lnTo>
                  <a:lnTo>
                    <a:pt x="0" y="29045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A67C52"/>
              </a:solidFill>
              <a:prstDash val="dash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CE677875-C49F-5A97-EA33-2852A2B64A89}"/>
                </a:ext>
              </a:extLst>
            </p:cNvPr>
            <p:cNvSpPr txBox="1"/>
            <p:nvPr/>
          </p:nvSpPr>
          <p:spPr>
            <a:xfrm>
              <a:off x="0" y="-28575"/>
              <a:ext cx="1505314" cy="319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4" name="Group 18">
            <a:extLst>
              <a:ext uri="{FF2B5EF4-FFF2-40B4-BE49-F238E27FC236}">
                <a16:creationId xmlns:a16="http://schemas.microsoft.com/office/drawing/2014/main" id="{2ECFE1C4-4662-B64F-04F6-612503297672}"/>
              </a:ext>
            </a:extLst>
          </p:cNvPr>
          <p:cNvGrpSpPr/>
          <p:nvPr/>
        </p:nvGrpSpPr>
        <p:grpSpPr>
          <a:xfrm>
            <a:off x="709636" y="-741706"/>
            <a:ext cx="3611400" cy="5399430"/>
            <a:chOff x="0" y="-28575"/>
            <a:chExt cx="1505314" cy="648368"/>
          </a:xfrm>
        </p:grpSpPr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3A4A936E-133D-94EC-B171-165BEAD58DDF}"/>
                </a:ext>
              </a:extLst>
            </p:cNvPr>
            <p:cNvSpPr/>
            <p:nvPr/>
          </p:nvSpPr>
          <p:spPr>
            <a:xfrm>
              <a:off x="0" y="324618"/>
              <a:ext cx="1505314" cy="295175"/>
            </a:xfrm>
            <a:custGeom>
              <a:avLst/>
              <a:gdLst/>
              <a:ahLst/>
              <a:cxnLst/>
              <a:rect l="l" t="t" r="r" b="b"/>
              <a:pathLst>
                <a:path w="1505314" h="290455">
                  <a:moveTo>
                    <a:pt x="0" y="0"/>
                  </a:moveTo>
                  <a:lnTo>
                    <a:pt x="1505314" y="0"/>
                  </a:lnTo>
                  <a:lnTo>
                    <a:pt x="1505314" y="290455"/>
                  </a:lnTo>
                  <a:lnTo>
                    <a:pt x="0" y="29045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A67C52"/>
              </a:solidFill>
              <a:prstDash val="dash"/>
              <a:miter/>
            </a:ln>
          </p:spPr>
          <p:txBody>
            <a:bodyPr/>
            <a:lstStyle/>
            <a:p>
              <a:endParaRPr lang="en-NO"/>
            </a:p>
          </p:txBody>
        </p:sp>
        <p:sp>
          <p:nvSpPr>
            <p:cNvPr id="16" name="TextBox 20">
              <a:extLst>
                <a:ext uri="{FF2B5EF4-FFF2-40B4-BE49-F238E27FC236}">
                  <a16:creationId xmlns:a16="http://schemas.microsoft.com/office/drawing/2014/main" id="{69EB5AF5-7A39-3138-C270-93A201069D3A}"/>
                </a:ext>
              </a:extLst>
            </p:cNvPr>
            <p:cNvSpPr txBox="1"/>
            <p:nvPr/>
          </p:nvSpPr>
          <p:spPr>
            <a:xfrm>
              <a:off x="0" y="-28575"/>
              <a:ext cx="1505314" cy="3190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Freeform 3">
            <a:extLst>
              <a:ext uri="{FF2B5EF4-FFF2-40B4-BE49-F238E27FC236}">
                <a16:creationId xmlns:a16="http://schemas.microsoft.com/office/drawing/2014/main" id="{4D6C7A43-98FA-657E-3145-DAA24AFD0080}"/>
              </a:ext>
            </a:extLst>
          </p:cNvPr>
          <p:cNvSpPr/>
          <p:nvPr/>
        </p:nvSpPr>
        <p:spPr>
          <a:xfrm flipV="1">
            <a:off x="6329081" y="-141075"/>
            <a:ext cx="5129987" cy="1716899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1FF756AD-D39F-47B4-0377-49F172370A9D}"/>
              </a:ext>
            </a:extLst>
          </p:cNvPr>
          <p:cNvSpPr/>
          <p:nvPr/>
        </p:nvSpPr>
        <p:spPr>
          <a:xfrm>
            <a:off x="2871268" y="3396576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FEDC03C9-1DE4-EBDC-82ED-DB53C66A3FE4}"/>
              </a:ext>
            </a:extLst>
          </p:cNvPr>
          <p:cNvSpPr/>
          <p:nvPr/>
        </p:nvSpPr>
        <p:spPr>
          <a:xfrm>
            <a:off x="1970351" y="593340"/>
            <a:ext cx="900917" cy="633292"/>
          </a:xfrm>
          <a:custGeom>
            <a:avLst/>
            <a:gdLst/>
            <a:ahLst/>
            <a:cxnLst/>
            <a:rect l="l" t="t" r="r" b="b"/>
            <a:pathLst>
              <a:path w="900917" h="633292">
                <a:moveTo>
                  <a:pt x="0" y="0"/>
                </a:moveTo>
                <a:lnTo>
                  <a:pt x="900917" y="0"/>
                </a:lnTo>
                <a:lnTo>
                  <a:pt x="900917" y="633292"/>
                </a:lnTo>
                <a:lnTo>
                  <a:pt x="0" y="6332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>
            <a:extLst>
              <a:ext uri="{FF2B5EF4-FFF2-40B4-BE49-F238E27FC236}">
                <a16:creationId xmlns:a16="http://schemas.microsoft.com/office/drawing/2014/main" id="{2A9E6846-AB64-9108-70D8-C3634CF941BF}"/>
              </a:ext>
            </a:extLst>
          </p:cNvPr>
          <p:cNvSpPr/>
          <p:nvPr/>
        </p:nvSpPr>
        <p:spPr>
          <a:xfrm>
            <a:off x="4090435" y="926950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4A12064F-F72F-9DDF-21BA-14F360067810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6100078A-E96E-113F-1A7D-C656D654833A}"/>
              </a:ext>
            </a:extLst>
          </p:cNvPr>
          <p:cNvGrpSpPr/>
          <p:nvPr/>
        </p:nvGrpSpPr>
        <p:grpSpPr>
          <a:xfrm>
            <a:off x="4478144" y="1990224"/>
            <a:ext cx="3604712" cy="2877611"/>
            <a:chOff x="0" y="0"/>
            <a:chExt cx="1601779" cy="359648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4A9EAB26-9790-F57A-C214-8E2CD89AB415}"/>
                </a:ext>
              </a:extLst>
            </p:cNvPr>
            <p:cNvSpPr/>
            <p:nvPr/>
          </p:nvSpPr>
          <p:spPr>
            <a:xfrm>
              <a:off x="0" y="0"/>
              <a:ext cx="1601779" cy="359648"/>
            </a:xfrm>
            <a:custGeom>
              <a:avLst/>
              <a:gdLst/>
              <a:ahLst/>
              <a:cxnLst/>
              <a:rect l="l" t="t" r="r" b="b"/>
              <a:pathLst>
                <a:path w="1601779" h="359648">
                  <a:moveTo>
                    <a:pt x="0" y="0"/>
                  </a:moveTo>
                  <a:lnTo>
                    <a:pt x="1601779" y="0"/>
                  </a:lnTo>
                  <a:lnTo>
                    <a:pt x="1601779" y="359648"/>
                  </a:lnTo>
                  <a:lnTo>
                    <a:pt x="0" y="359648"/>
                  </a:ln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3A990FC-06BF-BDFA-9A3A-2AD85A9647B6}"/>
                </a:ext>
              </a:extLst>
            </p:cNvPr>
            <p:cNvSpPr txBox="1"/>
            <p:nvPr/>
          </p:nvSpPr>
          <p:spPr>
            <a:xfrm>
              <a:off x="0" y="-28575"/>
              <a:ext cx="1601779" cy="388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" name="Group 9">
            <a:extLst>
              <a:ext uri="{FF2B5EF4-FFF2-40B4-BE49-F238E27FC236}">
                <a16:creationId xmlns:a16="http://schemas.microsoft.com/office/drawing/2014/main" id="{7E21C332-A926-B2FA-2F5F-27B39DDE15A8}"/>
              </a:ext>
            </a:extLst>
          </p:cNvPr>
          <p:cNvGrpSpPr/>
          <p:nvPr/>
        </p:nvGrpSpPr>
        <p:grpSpPr>
          <a:xfrm>
            <a:off x="729450" y="1981200"/>
            <a:ext cx="3510856" cy="2438401"/>
            <a:chOff x="0" y="0"/>
            <a:chExt cx="1601779" cy="359648"/>
          </a:xfrm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1274240D-F83A-7CB0-DA04-4939A2A94946}"/>
                </a:ext>
              </a:extLst>
            </p:cNvPr>
            <p:cNvSpPr/>
            <p:nvPr/>
          </p:nvSpPr>
          <p:spPr>
            <a:xfrm>
              <a:off x="0" y="0"/>
              <a:ext cx="1601779" cy="359648"/>
            </a:xfrm>
            <a:custGeom>
              <a:avLst/>
              <a:gdLst/>
              <a:ahLst/>
              <a:cxnLst/>
              <a:rect l="l" t="t" r="r" b="b"/>
              <a:pathLst>
                <a:path w="1601779" h="359648">
                  <a:moveTo>
                    <a:pt x="0" y="0"/>
                  </a:moveTo>
                  <a:lnTo>
                    <a:pt x="1601779" y="0"/>
                  </a:lnTo>
                  <a:lnTo>
                    <a:pt x="1601779" y="359648"/>
                  </a:lnTo>
                  <a:lnTo>
                    <a:pt x="0" y="359648"/>
                  </a:ln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1">
              <a:extLst>
                <a:ext uri="{FF2B5EF4-FFF2-40B4-BE49-F238E27FC236}">
                  <a16:creationId xmlns:a16="http://schemas.microsoft.com/office/drawing/2014/main" id="{33A349DB-6FCF-24CB-BA43-B86181A4159C}"/>
                </a:ext>
              </a:extLst>
            </p:cNvPr>
            <p:cNvSpPr txBox="1"/>
            <p:nvPr/>
          </p:nvSpPr>
          <p:spPr>
            <a:xfrm>
              <a:off x="0" y="-28575"/>
              <a:ext cx="1601779" cy="388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6" name="Google Shape;206;p29"/>
          <p:cNvSpPr txBox="1">
            <a:spLocks noGrp="1"/>
          </p:cNvSpPr>
          <p:nvPr>
            <p:ph type="title"/>
          </p:nvPr>
        </p:nvSpPr>
        <p:spPr>
          <a:xfrm>
            <a:off x="779931" y="1371873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latin typeface="Footlight MT Light" panose="0204060206030A020304" pitchFamily="18" charset="77"/>
              </a:rPr>
              <a:t>Sjekke om noe er None</a:t>
            </a:r>
            <a:endParaRPr u="sng" dirty="0">
              <a:latin typeface="Footlight MT Light" panose="0204060206030A020304" pitchFamily="18" charset="77"/>
            </a:endParaRPr>
          </a:p>
        </p:txBody>
      </p:sp>
      <p:sp>
        <p:nvSpPr>
          <p:cNvPr id="207" name="Google Shape;207;p29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34170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bruk </a:t>
            </a:r>
            <a:r>
              <a:rPr lang="no" b="1" dirty="0">
                <a:latin typeface="AkayaTelivigala" pitchFamily="2" charset="77"/>
                <a:cs typeface="AkayaTelivigala" pitchFamily="2" charset="77"/>
              </a:rPr>
              <a:t>is </a:t>
            </a:r>
            <a:r>
              <a:rPr lang="no" dirty="0">
                <a:latin typeface="AkayaTelivigala" pitchFamily="2" charset="77"/>
                <a:cs typeface="AkayaTelivigala" pitchFamily="2" charset="77"/>
              </a:rPr>
              <a:t>i stedet for </a:t>
            </a:r>
            <a:r>
              <a:rPr lang="no" b="1" dirty="0">
                <a:latin typeface="AkayaTelivigala" pitchFamily="2" charset="77"/>
                <a:cs typeface="AkayaTelivigala" pitchFamily="2" charset="77"/>
              </a:rPr>
              <a:t>==</a:t>
            </a:r>
            <a:endParaRPr dirty="0">
              <a:latin typeface="AkayaTelivigala" pitchFamily="2" charset="77"/>
              <a:cs typeface="AkayaTelivigala" pitchFamily="2" charset="77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Grunnen til dette er at None er ett objekt - vi kan ikke ha to instanser av None</a:t>
            </a:r>
            <a:endParaRPr dirty="0">
              <a:latin typeface="AkayaTelivigala" pitchFamily="2" charset="77"/>
              <a:cs typeface="AkayaTelivigala" pitchFamily="2" charset="77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b="1" dirty="0">
                <a:latin typeface="AkayaTelivigala" pitchFamily="2" charset="77"/>
                <a:cs typeface="AkayaTelivigala" pitchFamily="2" charset="77"/>
              </a:rPr>
              <a:t>is </a:t>
            </a:r>
            <a:r>
              <a:rPr lang="no" dirty="0">
                <a:latin typeface="AkayaTelivigala" pitchFamily="2" charset="77"/>
                <a:cs typeface="AkayaTelivigala" pitchFamily="2" charset="77"/>
              </a:rPr>
              <a:t>gir derfor alltid riktig svar</a:t>
            </a:r>
            <a:endParaRPr dirty="0">
              <a:latin typeface="AkayaTelivigala" pitchFamily="2" charset="77"/>
              <a:cs typeface="AkayaTelivigala" pitchFamily="2" charset="77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no" b="1" dirty="0">
                <a:latin typeface="AkayaTelivigala" pitchFamily="2" charset="77"/>
                <a:cs typeface="AkayaTelivigala" pitchFamily="2" charset="77"/>
              </a:rPr>
              <a:t>== </a:t>
            </a:r>
            <a:r>
              <a:rPr lang="no" dirty="0">
                <a:latin typeface="AkayaTelivigala" pitchFamily="2" charset="77"/>
                <a:cs typeface="AkayaTelivigala" pitchFamily="2" charset="77"/>
              </a:rPr>
              <a:t>er derimot avhengig av hvordan en klasse har implementert __eq__()</a:t>
            </a:r>
            <a:endParaRPr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208" name="Google Shape;208;p29"/>
          <p:cNvSpPr txBox="1"/>
          <p:nvPr/>
        </p:nvSpPr>
        <p:spPr>
          <a:xfrm>
            <a:off x="4572000" y="2178250"/>
            <a:ext cx="4084200" cy="17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person1 = Person(“Per”)</a:t>
            </a:r>
            <a:endParaRPr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person2 = None</a:t>
            </a:r>
            <a:endParaRPr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person1 is None # False</a:t>
            </a:r>
            <a:endParaRPr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person2 is None # True</a:t>
            </a:r>
            <a:endParaRPr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person1 == None # Avhengig av implementasjon </a:t>
            </a:r>
            <a:endParaRPr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AkayaTelivigala" pitchFamily="2" charset="77"/>
                <a:ea typeface="Lato"/>
                <a:cs typeface="AkayaTelivigala" pitchFamily="2" charset="77"/>
                <a:sym typeface="Lato"/>
              </a:rPr>
              <a:t>			# av __eq__() i klassen</a:t>
            </a:r>
            <a:endParaRPr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A814B871-6F6E-A0B2-1C20-7B6339738464}"/>
              </a:ext>
            </a:extLst>
          </p:cNvPr>
          <p:cNvSpPr/>
          <p:nvPr/>
        </p:nvSpPr>
        <p:spPr>
          <a:xfrm>
            <a:off x="771652" y="2060770"/>
            <a:ext cx="3327062" cy="2261100"/>
          </a:xfrm>
          <a:custGeom>
            <a:avLst/>
            <a:gdLst/>
            <a:ahLst/>
            <a:cxnLst/>
            <a:rect l="l" t="t" r="r" b="b"/>
            <a:pathLst>
              <a:path w="1505314" h="290455">
                <a:moveTo>
                  <a:pt x="0" y="0"/>
                </a:moveTo>
                <a:lnTo>
                  <a:pt x="1505314" y="0"/>
                </a:lnTo>
                <a:lnTo>
                  <a:pt x="1505314" y="290455"/>
                </a:lnTo>
                <a:lnTo>
                  <a:pt x="0" y="29045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8575" cap="sq">
            <a:solidFill>
              <a:srgbClr val="A67C52"/>
            </a:solidFill>
            <a:prstDash val="dash"/>
            <a:miter/>
          </a:ln>
        </p:spPr>
        <p:txBody>
          <a:bodyPr/>
          <a:lstStyle/>
          <a:p>
            <a:endParaRPr lang="en-NO"/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54E859B9-7BD4-9B34-E9B9-8AFFEF857C56}"/>
              </a:ext>
            </a:extLst>
          </p:cNvPr>
          <p:cNvSpPr/>
          <p:nvPr/>
        </p:nvSpPr>
        <p:spPr>
          <a:xfrm>
            <a:off x="4588498" y="2140473"/>
            <a:ext cx="3420088" cy="2639276"/>
          </a:xfrm>
          <a:custGeom>
            <a:avLst/>
            <a:gdLst/>
            <a:ahLst/>
            <a:cxnLst/>
            <a:rect l="l" t="t" r="r" b="b"/>
            <a:pathLst>
              <a:path w="1505314" h="290455">
                <a:moveTo>
                  <a:pt x="0" y="0"/>
                </a:moveTo>
                <a:lnTo>
                  <a:pt x="1505314" y="0"/>
                </a:lnTo>
                <a:lnTo>
                  <a:pt x="1505314" y="290455"/>
                </a:lnTo>
                <a:lnTo>
                  <a:pt x="0" y="29045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8575" cap="sq">
            <a:solidFill>
              <a:srgbClr val="A67C52"/>
            </a:solidFill>
            <a:prstDash val="dash"/>
            <a:miter/>
          </a:ln>
        </p:spPr>
        <p:txBody>
          <a:bodyPr/>
          <a:lstStyle/>
          <a:p>
            <a:endParaRPr lang="en-NO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D5EF653C-0381-A246-18E1-9CA48A1F4861}"/>
              </a:ext>
            </a:extLst>
          </p:cNvPr>
          <p:cNvSpPr/>
          <p:nvPr/>
        </p:nvSpPr>
        <p:spPr>
          <a:xfrm flipV="1">
            <a:off x="6037381" y="-141074"/>
            <a:ext cx="5421688" cy="1853849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16DDF900-A949-7004-39A5-92C6C11FA85A}"/>
              </a:ext>
            </a:extLst>
          </p:cNvPr>
          <p:cNvSpPr/>
          <p:nvPr/>
        </p:nvSpPr>
        <p:spPr>
          <a:xfrm>
            <a:off x="628378" y="326648"/>
            <a:ext cx="622676" cy="614751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19B366DC-3641-B3DE-788E-F191D46FE166}"/>
              </a:ext>
            </a:extLst>
          </p:cNvPr>
          <p:cNvSpPr/>
          <p:nvPr/>
        </p:nvSpPr>
        <p:spPr>
          <a:xfrm>
            <a:off x="1084754" y="724141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544C354-872B-9A6F-7FCB-59F4C53BCDFE}"/>
              </a:ext>
            </a:extLst>
          </p:cNvPr>
          <p:cNvSpPr/>
          <p:nvPr/>
        </p:nvSpPr>
        <p:spPr>
          <a:xfrm>
            <a:off x="876549" y="904405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>
            <a:extLst>
              <a:ext uri="{FF2B5EF4-FFF2-40B4-BE49-F238E27FC236}">
                <a16:creationId xmlns:a16="http://schemas.microsoft.com/office/drawing/2014/main" id="{2A9E6846-AB64-9108-70D8-C3634CF941BF}"/>
              </a:ext>
            </a:extLst>
          </p:cNvPr>
          <p:cNvSpPr/>
          <p:nvPr/>
        </p:nvSpPr>
        <p:spPr>
          <a:xfrm>
            <a:off x="4941453" y="1537373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4A12064F-F72F-9DDF-21BA-14F360067810}"/>
              </a:ext>
            </a:extLst>
          </p:cNvPr>
          <p:cNvSpPr/>
          <p:nvPr/>
        </p:nvSpPr>
        <p:spPr>
          <a:xfrm>
            <a:off x="-376518" y="-2539927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6100078A-E96E-113F-1A7D-C656D654833A}"/>
              </a:ext>
            </a:extLst>
          </p:cNvPr>
          <p:cNvGrpSpPr/>
          <p:nvPr/>
        </p:nvGrpSpPr>
        <p:grpSpPr>
          <a:xfrm>
            <a:off x="2819789" y="2729324"/>
            <a:ext cx="3360985" cy="614751"/>
            <a:chOff x="0" y="0"/>
            <a:chExt cx="1601779" cy="359648"/>
          </a:xfrm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4A9EAB26-9790-F57A-C214-8E2CD89AB415}"/>
                </a:ext>
              </a:extLst>
            </p:cNvPr>
            <p:cNvSpPr/>
            <p:nvPr/>
          </p:nvSpPr>
          <p:spPr>
            <a:xfrm>
              <a:off x="0" y="0"/>
              <a:ext cx="1601779" cy="359648"/>
            </a:xfrm>
            <a:custGeom>
              <a:avLst/>
              <a:gdLst/>
              <a:ahLst/>
              <a:cxnLst/>
              <a:rect l="l" t="t" r="r" b="b"/>
              <a:pathLst>
                <a:path w="1601779" h="359648">
                  <a:moveTo>
                    <a:pt x="0" y="0"/>
                  </a:moveTo>
                  <a:lnTo>
                    <a:pt x="1601779" y="0"/>
                  </a:lnTo>
                  <a:lnTo>
                    <a:pt x="1601779" y="359648"/>
                  </a:lnTo>
                  <a:lnTo>
                    <a:pt x="0" y="359648"/>
                  </a:ln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43A990FC-06BF-BDFA-9A3A-2AD85A9647B6}"/>
                </a:ext>
              </a:extLst>
            </p:cNvPr>
            <p:cNvSpPr txBox="1"/>
            <p:nvPr/>
          </p:nvSpPr>
          <p:spPr>
            <a:xfrm>
              <a:off x="0" y="-28575"/>
              <a:ext cx="1601779" cy="388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6" name="Google Shape;206;p29"/>
          <p:cNvSpPr txBox="1">
            <a:spLocks noGrp="1"/>
          </p:cNvSpPr>
          <p:nvPr>
            <p:ph type="title"/>
          </p:nvPr>
        </p:nvSpPr>
        <p:spPr>
          <a:xfrm>
            <a:off x="3455112" y="277852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u="sng" dirty="0">
                <a:latin typeface="Footlight MT Light" panose="0204060206030A020304" pitchFamily="18" charset="77"/>
              </a:rPr>
              <a:t>Live-koding&lt;3</a:t>
            </a:r>
            <a:endParaRPr u="sng" dirty="0">
              <a:latin typeface="Footlight MT Light" panose="0204060206030A020304" pitchFamily="18" charset="77"/>
            </a:endParaRPr>
          </a:p>
        </p:txBody>
      </p:sp>
      <p:sp>
        <p:nvSpPr>
          <p:cNvPr id="208" name="Google Shape;208;p29"/>
          <p:cNvSpPr txBox="1"/>
          <p:nvPr/>
        </p:nvSpPr>
        <p:spPr>
          <a:xfrm>
            <a:off x="4572000" y="2178250"/>
            <a:ext cx="4084200" cy="17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kayaTelivigala" pitchFamily="2" charset="77"/>
              <a:ea typeface="Lato"/>
              <a:cs typeface="AkayaTelivigala" pitchFamily="2" charset="77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54E859B9-7BD4-9B34-E9B9-8AFFEF857C56}"/>
              </a:ext>
            </a:extLst>
          </p:cNvPr>
          <p:cNvSpPr/>
          <p:nvPr/>
        </p:nvSpPr>
        <p:spPr>
          <a:xfrm>
            <a:off x="2877670" y="2799971"/>
            <a:ext cx="3245222" cy="452746"/>
          </a:xfrm>
          <a:custGeom>
            <a:avLst/>
            <a:gdLst/>
            <a:ahLst/>
            <a:cxnLst/>
            <a:rect l="l" t="t" r="r" b="b"/>
            <a:pathLst>
              <a:path w="1505314" h="290455">
                <a:moveTo>
                  <a:pt x="0" y="0"/>
                </a:moveTo>
                <a:lnTo>
                  <a:pt x="1505314" y="0"/>
                </a:lnTo>
                <a:lnTo>
                  <a:pt x="1505314" y="290455"/>
                </a:lnTo>
                <a:lnTo>
                  <a:pt x="0" y="29045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8575" cap="sq">
            <a:solidFill>
              <a:srgbClr val="A67C52"/>
            </a:solidFill>
            <a:prstDash val="dash"/>
            <a:miter/>
          </a:ln>
        </p:spPr>
        <p:txBody>
          <a:bodyPr/>
          <a:lstStyle/>
          <a:p>
            <a:endParaRPr lang="en-NO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D5EF653C-0381-A246-18E1-9CA48A1F4861}"/>
              </a:ext>
            </a:extLst>
          </p:cNvPr>
          <p:cNvSpPr/>
          <p:nvPr/>
        </p:nvSpPr>
        <p:spPr>
          <a:xfrm flipV="1">
            <a:off x="6037381" y="-141074"/>
            <a:ext cx="5421688" cy="1853849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16DDF900-A949-7004-39A5-92C6C11FA85A}"/>
              </a:ext>
            </a:extLst>
          </p:cNvPr>
          <p:cNvSpPr/>
          <p:nvPr/>
        </p:nvSpPr>
        <p:spPr>
          <a:xfrm>
            <a:off x="628378" y="326648"/>
            <a:ext cx="622676" cy="614751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19B366DC-3641-B3DE-788E-F191D46FE166}"/>
              </a:ext>
            </a:extLst>
          </p:cNvPr>
          <p:cNvSpPr/>
          <p:nvPr/>
        </p:nvSpPr>
        <p:spPr>
          <a:xfrm>
            <a:off x="1084754" y="724141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544C354-872B-9A6F-7FCB-59F4C53BCDFE}"/>
              </a:ext>
            </a:extLst>
          </p:cNvPr>
          <p:cNvSpPr/>
          <p:nvPr/>
        </p:nvSpPr>
        <p:spPr>
          <a:xfrm>
            <a:off x="876549" y="904405"/>
            <a:ext cx="318699" cy="369658"/>
          </a:xfrm>
          <a:custGeom>
            <a:avLst/>
            <a:gdLst/>
            <a:ahLst/>
            <a:cxnLst/>
            <a:rect l="l" t="t" r="r" b="b"/>
            <a:pathLst>
              <a:path w="622676" h="614751">
                <a:moveTo>
                  <a:pt x="0" y="0"/>
                </a:moveTo>
                <a:lnTo>
                  <a:pt x="622676" y="0"/>
                </a:lnTo>
                <a:lnTo>
                  <a:pt x="622676" y="614751"/>
                </a:lnTo>
                <a:lnTo>
                  <a:pt x="0" y="6147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472341E-14AA-F894-2B78-BF2C343DB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713262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0F773C9C-A472-992B-B22B-005B19B5BFE0}"/>
              </a:ext>
            </a:extLst>
          </p:cNvPr>
          <p:cNvGrpSpPr/>
          <p:nvPr/>
        </p:nvGrpSpPr>
        <p:grpSpPr>
          <a:xfrm>
            <a:off x="639009" y="844582"/>
            <a:ext cx="7865982" cy="3621818"/>
            <a:chOff x="0" y="0"/>
            <a:chExt cx="1857448" cy="855245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AE9C91D6-9F16-4D29-709F-87AEE67BBD15}"/>
                </a:ext>
              </a:extLst>
            </p:cNvPr>
            <p:cNvSpPr/>
            <p:nvPr/>
          </p:nvSpPr>
          <p:spPr>
            <a:xfrm>
              <a:off x="0" y="0"/>
              <a:ext cx="1857448" cy="855245"/>
            </a:xfrm>
            <a:custGeom>
              <a:avLst/>
              <a:gdLst/>
              <a:ahLst/>
              <a:cxnLst/>
              <a:rect l="l" t="t" r="r" b="b"/>
              <a:pathLst>
                <a:path w="1857448" h="855245">
                  <a:moveTo>
                    <a:pt x="928724" y="0"/>
                  </a:moveTo>
                  <a:cubicBezTo>
                    <a:pt x="415804" y="0"/>
                    <a:pt x="0" y="191453"/>
                    <a:pt x="0" y="427622"/>
                  </a:cubicBezTo>
                  <a:cubicBezTo>
                    <a:pt x="0" y="663792"/>
                    <a:pt x="415804" y="855245"/>
                    <a:pt x="928724" y="855245"/>
                  </a:cubicBezTo>
                  <a:cubicBezTo>
                    <a:pt x="1441644" y="855245"/>
                    <a:pt x="1857448" y="663792"/>
                    <a:pt x="1857448" y="427622"/>
                  </a:cubicBezTo>
                  <a:cubicBezTo>
                    <a:pt x="1857448" y="191453"/>
                    <a:pt x="1441644" y="0"/>
                    <a:pt x="928724" y="0"/>
                  </a:cubicBezTo>
                  <a:close/>
                </a:path>
              </a:pathLst>
            </a:custGeom>
            <a:solidFill>
              <a:srgbClr val="FFD6E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B9208BD3-D6E4-BF1A-5043-016C0D8C83EE}"/>
                </a:ext>
              </a:extLst>
            </p:cNvPr>
            <p:cNvSpPr txBox="1"/>
            <p:nvPr/>
          </p:nvSpPr>
          <p:spPr>
            <a:xfrm>
              <a:off x="174136" y="51604"/>
              <a:ext cx="1509177" cy="723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id="{4BC2499B-D8FD-7AAD-E1AD-A1E974886DD0}"/>
              </a:ext>
            </a:extLst>
          </p:cNvPr>
          <p:cNvGrpSpPr/>
          <p:nvPr/>
        </p:nvGrpSpPr>
        <p:grpSpPr>
          <a:xfrm>
            <a:off x="845165" y="1036244"/>
            <a:ext cx="7453670" cy="3238494"/>
            <a:chOff x="0" y="0"/>
            <a:chExt cx="1968418" cy="855245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2826B8E-33EC-0365-56EE-D3E7C446CE2E}"/>
                </a:ext>
              </a:extLst>
            </p:cNvPr>
            <p:cNvSpPr/>
            <p:nvPr/>
          </p:nvSpPr>
          <p:spPr>
            <a:xfrm>
              <a:off x="0" y="0"/>
              <a:ext cx="1968418" cy="855245"/>
            </a:xfrm>
            <a:custGeom>
              <a:avLst/>
              <a:gdLst/>
              <a:ahLst/>
              <a:cxnLst/>
              <a:rect l="l" t="t" r="r" b="b"/>
              <a:pathLst>
                <a:path w="1968418" h="855245">
                  <a:moveTo>
                    <a:pt x="984209" y="0"/>
                  </a:moveTo>
                  <a:cubicBezTo>
                    <a:pt x="440645" y="0"/>
                    <a:pt x="0" y="191453"/>
                    <a:pt x="0" y="427622"/>
                  </a:cubicBezTo>
                  <a:cubicBezTo>
                    <a:pt x="0" y="663792"/>
                    <a:pt x="440645" y="855245"/>
                    <a:pt x="984209" y="855245"/>
                  </a:cubicBezTo>
                  <a:cubicBezTo>
                    <a:pt x="1527773" y="855245"/>
                    <a:pt x="1968418" y="663792"/>
                    <a:pt x="1968418" y="427622"/>
                  </a:cubicBezTo>
                  <a:cubicBezTo>
                    <a:pt x="1968418" y="191453"/>
                    <a:pt x="1527773" y="0"/>
                    <a:pt x="98420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A67C52"/>
              </a:solidFill>
              <a:prstDash val="dash"/>
              <a:miter/>
            </a:ln>
          </p:spPr>
          <p:txBody>
            <a:bodyPr/>
            <a:lstStyle/>
            <a:p>
              <a:endParaRPr lang="en-NO" dirty="0"/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0428F7DB-0F5D-7DE5-7191-66B18A8AA8AD}"/>
                </a:ext>
              </a:extLst>
            </p:cNvPr>
            <p:cNvSpPr txBox="1"/>
            <p:nvPr/>
          </p:nvSpPr>
          <p:spPr>
            <a:xfrm>
              <a:off x="184539" y="51604"/>
              <a:ext cx="1599340" cy="7234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2">
            <a:extLst>
              <a:ext uri="{FF2B5EF4-FFF2-40B4-BE49-F238E27FC236}">
                <a16:creationId xmlns:a16="http://schemas.microsoft.com/office/drawing/2014/main" id="{9C0A0704-C1C6-AD32-5941-139B9966FA51}"/>
              </a:ext>
            </a:extLst>
          </p:cNvPr>
          <p:cNvSpPr/>
          <p:nvPr/>
        </p:nvSpPr>
        <p:spPr>
          <a:xfrm>
            <a:off x="-75538" y="-1154250"/>
            <a:ext cx="9753600" cy="8534400"/>
          </a:xfrm>
          <a:custGeom>
            <a:avLst/>
            <a:gdLst/>
            <a:ahLst/>
            <a:cxnLst/>
            <a:rect l="l" t="t" r="r" b="b"/>
            <a:pathLst>
              <a:path w="9753600" h="9753600">
                <a:moveTo>
                  <a:pt x="0" y="0"/>
                </a:moveTo>
                <a:lnTo>
                  <a:pt x="9753600" y="0"/>
                </a:lnTo>
                <a:lnTo>
                  <a:pt x="97536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2843385" y="1735832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0" dirty="0">
                <a:latin typeface="Baguet Script" pitchFamily="2" charset="77"/>
              </a:rPr>
              <a:t>Ferdig!!!&lt;3</a:t>
            </a:r>
            <a:endParaRPr sz="6000" dirty="0">
              <a:latin typeface="Baguet Script" pitchFamily="2" charset="77"/>
            </a:endParaRP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4986066" y="2520606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Baguet Script" pitchFamily="2" charset="77"/>
              </a:rPr>
              <a:t>Yeeeeeeeeey</a:t>
            </a:r>
            <a:endParaRPr dirty="0">
              <a:latin typeface="Baguet Script" pitchFamily="2" charset="77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8EB26D2F-78DB-8FF0-2A03-210F54EC49EA}"/>
              </a:ext>
            </a:extLst>
          </p:cNvPr>
          <p:cNvSpPr/>
          <p:nvPr/>
        </p:nvSpPr>
        <p:spPr>
          <a:xfrm>
            <a:off x="2302771" y="2496273"/>
            <a:ext cx="2451005" cy="1408441"/>
          </a:xfrm>
          <a:custGeom>
            <a:avLst/>
            <a:gdLst/>
            <a:ahLst/>
            <a:cxnLst/>
            <a:rect l="l" t="t" r="r" b="b"/>
            <a:pathLst>
              <a:path w="5029607" h="2606251">
                <a:moveTo>
                  <a:pt x="0" y="0"/>
                </a:moveTo>
                <a:lnTo>
                  <a:pt x="5029608" y="0"/>
                </a:lnTo>
                <a:lnTo>
                  <a:pt x="5029608" y="2606252"/>
                </a:lnTo>
                <a:lnTo>
                  <a:pt x="0" y="26062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D37E5651-67D4-5FAF-D73E-5511D460F3DF}"/>
              </a:ext>
            </a:extLst>
          </p:cNvPr>
          <p:cNvSpPr/>
          <p:nvPr/>
        </p:nvSpPr>
        <p:spPr>
          <a:xfrm flipV="1">
            <a:off x="6329081" y="-141075"/>
            <a:ext cx="5129987" cy="1716899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37083EC8-E27F-8C16-85D3-A4DFB1B0FCC1}"/>
              </a:ext>
            </a:extLst>
          </p:cNvPr>
          <p:cNvSpPr/>
          <p:nvPr/>
        </p:nvSpPr>
        <p:spPr>
          <a:xfrm rot="-10799999" flipV="1">
            <a:off x="-1825699" y="3512114"/>
            <a:ext cx="5110297" cy="1684417"/>
          </a:xfrm>
          <a:custGeom>
            <a:avLst/>
            <a:gdLst/>
            <a:ahLst/>
            <a:cxnLst/>
            <a:rect l="l" t="t" r="r" b="b"/>
            <a:pathLst>
              <a:path w="6085518" h="2201851">
                <a:moveTo>
                  <a:pt x="0" y="2201851"/>
                </a:moveTo>
                <a:lnTo>
                  <a:pt x="6085518" y="2201851"/>
                </a:lnTo>
                <a:lnTo>
                  <a:pt x="6085518" y="0"/>
                </a:lnTo>
                <a:lnTo>
                  <a:pt x="0" y="0"/>
                </a:lnTo>
                <a:lnTo>
                  <a:pt x="0" y="2201851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7FC5BF97-A5DE-3E67-12AA-B69F6062AB2C}"/>
              </a:ext>
            </a:extLst>
          </p:cNvPr>
          <p:cNvSpPr/>
          <p:nvPr/>
        </p:nvSpPr>
        <p:spPr>
          <a:xfrm rot="10996384" flipH="1">
            <a:off x="1282491" y="1409158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0"/>
                </a:moveTo>
                <a:lnTo>
                  <a:pt x="0" y="0"/>
                </a:lnTo>
                <a:lnTo>
                  <a:pt x="0" y="1289747"/>
                </a:lnTo>
                <a:lnTo>
                  <a:pt x="1509278" y="1289747"/>
                </a:lnTo>
                <a:lnTo>
                  <a:pt x="1509278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0A33AA3A-17F1-D9D8-579F-38913897E249}"/>
              </a:ext>
            </a:extLst>
          </p:cNvPr>
          <p:cNvSpPr/>
          <p:nvPr/>
        </p:nvSpPr>
        <p:spPr>
          <a:xfrm>
            <a:off x="4127761" y="114158"/>
            <a:ext cx="900917" cy="633292"/>
          </a:xfrm>
          <a:custGeom>
            <a:avLst/>
            <a:gdLst/>
            <a:ahLst/>
            <a:cxnLst/>
            <a:rect l="l" t="t" r="r" b="b"/>
            <a:pathLst>
              <a:path w="900917" h="633292">
                <a:moveTo>
                  <a:pt x="0" y="0"/>
                </a:moveTo>
                <a:lnTo>
                  <a:pt x="900917" y="0"/>
                </a:lnTo>
                <a:lnTo>
                  <a:pt x="900917" y="633292"/>
                </a:lnTo>
                <a:lnTo>
                  <a:pt x="0" y="6332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E44BAEEA-E836-9C3F-2B0A-CD0277CA568E}"/>
              </a:ext>
            </a:extLst>
          </p:cNvPr>
          <p:cNvSpPr/>
          <p:nvPr/>
        </p:nvSpPr>
        <p:spPr>
          <a:xfrm>
            <a:off x="7730833" y="4006588"/>
            <a:ext cx="1305439" cy="1233008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29965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121</TotalTime>
  <Words>1148</Words>
  <Application>Microsoft Macintosh PowerPoint</Application>
  <PresentationFormat>On-screen Show (16:9)</PresentationFormat>
  <Paragraphs>162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Footlight MT Light</vt:lpstr>
      <vt:lpstr>AkayaTelivigala</vt:lpstr>
      <vt:lpstr>Baguet Script</vt:lpstr>
      <vt:lpstr>Aptos Display</vt:lpstr>
      <vt:lpstr>Lato</vt:lpstr>
      <vt:lpstr>Aptos</vt:lpstr>
      <vt:lpstr>Roboto</vt:lpstr>
      <vt:lpstr>Arial</vt:lpstr>
      <vt:lpstr>Consolas</vt:lpstr>
      <vt:lpstr>American Typewriter</vt:lpstr>
      <vt:lpstr>Office Theme</vt:lpstr>
      <vt:lpstr>Gruppetime Uke 14</vt:lpstr>
      <vt:lpstr>Planen i Dag</vt:lpstr>
      <vt:lpstr>Litt repetisjon</vt:lpstr>
      <vt:lpstr>Oppgave 1</vt:lpstr>
      <vt:lpstr>    Oppgave 1 Løsningsforslag</vt:lpstr>
      <vt:lpstr>Oppgave 2</vt:lpstr>
      <vt:lpstr>Oppgave 2 Løsningsforslag</vt:lpstr>
      <vt:lpstr>Metoder - når brukes return? </vt:lpstr>
      <vt:lpstr>Return i løkker</vt:lpstr>
      <vt:lpstr>Magiske metoder</vt:lpstr>
      <vt:lpstr>__str__ Metoden</vt:lpstr>
      <vt:lpstr>__str__</vt:lpstr>
      <vt:lpstr>__eq__</vt:lpstr>
      <vt:lpstr>Sammenlikning: is vs. ==</vt:lpstr>
      <vt:lpstr>Sjekke om noe er None</vt:lpstr>
      <vt:lpstr>Live-koding&lt;3</vt:lpstr>
      <vt:lpstr>Ferdig!!!&lt;3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9</dc:title>
  <cp:lastModifiedBy>Lyra Valentina Iris Hope</cp:lastModifiedBy>
  <cp:revision>7</cp:revision>
  <dcterms:modified xsi:type="dcterms:W3CDTF">2024-04-03T13:51:37Z</dcterms:modified>
</cp:coreProperties>
</file>