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8288000" cy="10287000"/>
  <p:notesSz cx="6858000" cy="9144000"/>
  <p:embeddedFontLst>
    <p:embeddedFont>
      <p:font typeface="Calibri" panose="020F0502020204030204" pitchFamily="34" charset="0"/>
      <p:regular r:id="rId10"/>
      <p:bold r:id="rId11"/>
      <p:italic r:id="rId12"/>
      <p:boldItalic r:id="rId13"/>
    </p:embeddedFont>
    <p:embeddedFont>
      <p:font typeface="Caveat Brush" pitchFamily="2" charset="77"/>
      <p:regular r:id="rId14"/>
    </p:embeddedFont>
    <p:embeddedFont>
      <p:font typeface="Scripter" pitchFamily="2" charset="77"/>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588" autoAdjust="0"/>
  </p:normalViewPr>
  <p:slideViewPr>
    <p:cSldViewPr>
      <p:cViewPr varScale="1">
        <p:scale>
          <a:sx n="60" d="100"/>
          <a:sy n="60" d="100"/>
        </p:scale>
        <p:origin x="400" y="5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4/17/24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4/17/24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4/17/24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4/17/24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4/17/24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4/17/24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25.svg"/><Relationship Id="rId18" Type="http://schemas.openxmlformats.org/officeDocument/2006/relationships/image" Target="../media/image4.png"/><Relationship Id="rId3" Type="http://schemas.openxmlformats.org/officeDocument/2006/relationships/image" Target="../media/image19.svg"/><Relationship Id="rId21" Type="http://schemas.openxmlformats.org/officeDocument/2006/relationships/image" Target="../media/image30.png"/><Relationship Id="rId7" Type="http://schemas.openxmlformats.org/officeDocument/2006/relationships/image" Target="../media/image23.svg"/><Relationship Id="rId12" Type="http://schemas.openxmlformats.org/officeDocument/2006/relationships/image" Target="../media/image24.png"/><Relationship Id="rId17" Type="http://schemas.openxmlformats.org/officeDocument/2006/relationships/image" Target="../media/image29.png"/><Relationship Id="rId2" Type="http://schemas.openxmlformats.org/officeDocument/2006/relationships/image" Target="../media/image18.png"/><Relationship Id="rId16" Type="http://schemas.openxmlformats.org/officeDocument/2006/relationships/image" Target="../media/image28.png"/><Relationship Id="rId20"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10.svg"/><Relationship Id="rId5" Type="http://schemas.openxmlformats.org/officeDocument/2006/relationships/image" Target="../media/image21.svg"/><Relationship Id="rId15" Type="http://schemas.openxmlformats.org/officeDocument/2006/relationships/image" Target="../media/image27.svg"/><Relationship Id="rId10" Type="http://schemas.openxmlformats.org/officeDocument/2006/relationships/image" Target="../media/image9.png"/><Relationship Id="rId19" Type="http://schemas.openxmlformats.org/officeDocument/2006/relationships/image" Target="../media/image16.png"/><Relationship Id="rId4" Type="http://schemas.openxmlformats.org/officeDocument/2006/relationships/image" Target="../media/image20.png"/><Relationship Id="rId9" Type="http://schemas.openxmlformats.org/officeDocument/2006/relationships/image" Target="../media/image8.svg"/><Relationship Id="rId14" Type="http://schemas.openxmlformats.org/officeDocument/2006/relationships/image" Target="../media/image26.png"/><Relationship Id="rId22" Type="http://schemas.openxmlformats.org/officeDocument/2006/relationships/image" Target="../media/image31.svg"/></Relationships>
</file>

<file path=ppt/slides/_rels/slide3.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svg"/><Relationship Id="rId3" Type="http://schemas.openxmlformats.org/officeDocument/2006/relationships/image" Target="../media/image33.png"/><Relationship Id="rId7" Type="http://schemas.openxmlformats.org/officeDocument/2006/relationships/image" Target="../media/image37.svg"/><Relationship Id="rId12" Type="http://schemas.openxmlformats.org/officeDocument/2006/relationships/image" Target="../media/image42.png"/><Relationship Id="rId2" Type="http://schemas.openxmlformats.org/officeDocument/2006/relationships/image" Target="../media/image32.png"/><Relationship Id="rId16"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36.png"/><Relationship Id="rId11" Type="http://schemas.openxmlformats.org/officeDocument/2006/relationships/image" Target="../media/image41.svg"/><Relationship Id="rId5" Type="http://schemas.openxmlformats.org/officeDocument/2006/relationships/image" Target="../media/image35.png"/><Relationship Id="rId15" Type="http://schemas.openxmlformats.org/officeDocument/2006/relationships/image" Target="../media/image45.sv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svg"/><Relationship Id="rId14" Type="http://schemas.openxmlformats.org/officeDocument/2006/relationships/image" Target="../media/image44.png"/></Relationships>
</file>

<file path=ppt/slides/_rels/slide4.xml.rels><?xml version="1.0" encoding="UTF-8" standalone="yes"?>
<Relationships xmlns="http://schemas.openxmlformats.org/package/2006/relationships"><Relationship Id="rId8" Type="http://schemas.openxmlformats.org/officeDocument/2006/relationships/image" Target="../media/image41.svg"/><Relationship Id="rId13" Type="http://schemas.openxmlformats.org/officeDocument/2006/relationships/image" Target="../media/image5.png"/><Relationship Id="rId3" Type="http://schemas.openxmlformats.org/officeDocument/2006/relationships/image" Target="../media/image48.svg"/><Relationship Id="rId7" Type="http://schemas.openxmlformats.org/officeDocument/2006/relationships/image" Target="../media/image40.png"/><Relationship Id="rId12" Type="http://schemas.openxmlformats.org/officeDocument/2006/relationships/image" Target="../media/image53.sv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1.png"/><Relationship Id="rId11" Type="http://schemas.openxmlformats.org/officeDocument/2006/relationships/image" Target="../media/image52.png"/><Relationship Id="rId5" Type="http://schemas.openxmlformats.org/officeDocument/2006/relationships/image" Target="../media/image50.svg"/><Relationship Id="rId10" Type="http://schemas.openxmlformats.org/officeDocument/2006/relationships/image" Target="../media/image17.svg"/><Relationship Id="rId4" Type="http://schemas.openxmlformats.org/officeDocument/2006/relationships/image" Target="../media/image49.png"/><Relationship Id="rId9" Type="http://schemas.openxmlformats.org/officeDocument/2006/relationships/image" Target="../media/image16.png"/><Relationship Id="rId14" Type="http://schemas.openxmlformats.org/officeDocument/2006/relationships/image" Target="../media/image6.svg"/></Relationships>
</file>

<file path=ppt/slides/_rels/slide5.xml.rels><?xml version="1.0" encoding="UTF-8" standalone="yes"?>
<Relationships xmlns="http://schemas.openxmlformats.org/package/2006/relationships"><Relationship Id="rId8" Type="http://schemas.openxmlformats.org/officeDocument/2006/relationships/image" Target="../media/image2.svg"/><Relationship Id="rId13" Type="http://schemas.openxmlformats.org/officeDocument/2006/relationships/image" Target="../media/image4.png"/><Relationship Id="rId3" Type="http://schemas.openxmlformats.org/officeDocument/2006/relationships/image" Target="../media/image55.svg"/><Relationship Id="rId7" Type="http://schemas.openxmlformats.org/officeDocument/2006/relationships/image" Target="../media/image1.png"/><Relationship Id="rId12" Type="http://schemas.openxmlformats.org/officeDocument/2006/relationships/image" Target="../media/image61.svg"/><Relationship Id="rId2" Type="http://schemas.openxmlformats.org/officeDocument/2006/relationships/image" Target="../media/image54.png"/><Relationship Id="rId1" Type="http://schemas.openxmlformats.org/officeDocument/2006/relationships/slideLayout" Target="../slideLayouts/slideLayout7.xml"/><Relationship Id="rId6" Type="http://schemas.openxmlformats.org/officeDocument/2006/relationships/image" Target="../media/image57.png"/><Relationship Id="rId11" Type="http://schemas.openxmlformats.org/officeDocument/2006/relationships/image" Target="../media/image60.png"/><Relationship Id="rId5" Type="http://schemas.openxmlformats.org/officeDocument/2006/relationships/image" Target="../media/image29.png"/><Relationship Id="rId15" Type="http://schemas.openxmlformats.org/officeDocument/2006/relationships/image" Target="../media/image41.svg"/><Relationship Id="rId10" Type="http://schemas.openxmlformats.org/officeDocument/2006/relationships/image" Target="../media/image59.svg"/><Relationship Id="rId4" Type="http://schemas.openxmlformats.org/officeDocument/2006/relationships/image" Target="../media/image56.png"/><Relationship Id="rId9" Type="http://schemas.openxmlformats.org/officeDocument/2006/relationships/image" Target="../media/image58.png"/><Relationship Id="rId14" Type="http://schemas.openxmlformats.org/officeDocument/2006/relationships/image" Target="../media/image40.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png"/><Relationship Id="rId7" Type="http://schemas.openxmlformats.org/officeDocument/2006/relationships/image" Target="../media/image53.sv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17.svg"/><Relationship Id="rId4" Type="http://schemas.openxmlformats.org/officeDocument/2006/relationships/image" Target="../media/image16.png"/><Relationship Id="rId9" Type="http://schemas.openxmlformats.org/officeDocument/2006/relationships/image" Target="../media/image15.svg"/></Relationships>
</file>

<file path=ppt/slides/_rels/slide7.xml.rels><?xml version="1.0" encoding="UTF-8" standalone="yes"?>
<Relationships xmlns="http://schemas.openxmlformats.org/package/2006/relationships"><Relationship Id="rId8" Type="http://schemas.openxmlformats.org/officeDocument/2006/relationships/image" Target="../media/image67.svg"/><Relationship Id="rId3" Type="http://schemas.openxmlformats.org/officeDocument/2006/relationships/image" Target="../media/image30.png"/><Relationship Id="rId7" Type="http://schemas.openxmlformats.org/officeDocument/2006/relationships/image" Target="../media/image66.png"/><Relationship Id="rId12" Type="http://schemas.openxmlformats.org/officeDocument/2006/relationships/image" Target="../media/image17.svg"/><Relationship Id="rId2"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65.svg"/><Relationship Id="rId11" Type="http://schemas.openxmlformats.org/officeDocument/2006/relationships/image" Target="../media/image16.png"/><Relationship Id="rId5" Type="http://schemas.openxmlformats.org/officeDocument/2006/relationships/image" Target="../media/image64.png"/><Relationship Id="rId10" Type="http://schemas.openxmlformats.org/officeDocument/2006/relationships/image" Target="../media/image69.svg"/><Relationship Id="rId4" Type="http://schemas.openxmlformats.org/officeDocument/2006/relationships/image" Target="../media/image31.svg"/><Relationship Id="rId9" Type="http://schemas.openxmlformats.org/officeDocument/2006/relationships/image" Target="../media/image68.png"/></Relationships>
</file>

<file path=ppt/slides/_rels/slide8.xml.rels><?xml version="1.0" encoding="UTF-8" standalone="yes"?>
<Relationships xmlns="http://schemas.openxmlformats.org/package/2006/relationships"><Relationship Id="rId8" Type="http://schemas.openxmlformats.org/officeDocument/2006/relationships/image" Target="../media/image58.png"/><Relationship Id="rId13" Type="http://schemas.openxmlformats.org/officeDocument/2006/relationships/image" Target="../media/image30.png"/><Relationship Id="rId18" Type="http://schemas.openxmlformats.org/officeDocument/2006/relationships/image" Target="../media/image9.png"/><Relationship Id="rId3" Type="http://schemas.openxmlformats.org/officeDocument/2006/relationships/image" Target="../media/image65.svg"/><Relationship Id="rId7" Type="http://schemas.openxmlformats.org/officeDocument/2006/relationships/image" Target="../media/image57.png"/><Relationship Id="rId12" Type="http://schemas.openxmlformats.org/officeDocument/2006/relationships/image" Target="../media/image41.svg"/><Relationship Id="rId17" Type="http://schemas.openxmlformats.org/officeDocument/2006/relationships/image" Target="../media/image53.svg"/><Relationship Id="rId2" Type="http://schemas.openxmlformats.org/officeDocument/2006/relationships/image" Target="../media/image64.png"/><Relationship Id="rId16"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image" Target="../media/image40.png"/><Relationship Id="rId5" Type="http://schemas.openxmlformats.org/officeDocument/2006/relationships/image" Target="../media/image67.svg"/><Relationship Id="rId15" Type="http://schemas.openxmlformats.org/officeDocument/2006/relationships/image" Target="../media/image11.png"/><Relationship Id="rId10" Type="http://schemas.openxmlformats.org/officeDocument/2006/relationships/image" Target="../media/image4.png"/><Relationship Id="rId19" Type="http://schemas.openxmlformats.org/officeDocument/2006/relationships/image" Target="../media/image10.svg"/><Relationship Id="rId4" Type="http://schemas.openxmlformats.org/officeDocument/2006/relationships/image" Target="../media/image66.png"/><Relationship Id="rId9" Type="http://schemas.openxmlformats.org/officeDocument/2006/relationships/image" Target="../media/image59.svg"/><Relationship Id="rId14" Type="http://schemas.openxmlformats.org/officeDocument/2006/relationships/image" Target="../media/image31.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Freeform 2"/>
          <p:cNvSpPr/>
          <p:nvPr/>
        </p:nvSpPr>
        <p:spPr>
          <a:xfrm>
            <a:off x="5314128" y="1558027"/>
            <a:ext cx="7011400" cy="8342767"/>
          </a:xfrm>
          <a:custGeom>
            <a:avLst/>
            <a:gdLst/>
            <a:ahLst/>
            <a:cxnLst/>
            <a:rect l="l" t="t" r="r" b="b"/>
            <a:pathLst>
              <a:path w="7011400" h="8342767">
                <a:moveTo>
                  <a:pt x="0" y="0"/>
                </a:moveTo>
                <a:lnTo>
                  <a:pt x="7011400" y="0"/>
                </a:lnTo>
                <a:lnTo>
                  <a:pt x="7011400" y="8342767"/>
                </a:lnTo>
                <a:lnTo>
                  <a:pt x="0" y="834276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NO"/>
          </a:p>
        </p:txBody>
      </p:sp>
      <p:sp>
        <p:nvSpPr>
          <p:cNvPr id="3" name="Freeform 3"/>
          <p:cNvSpPr/>
          <p:nvPr/>
        </p:nvSpPr>
        <p:spPr>
          <a:xfrm>
            <a:off x="6772225" y="1312448"/>
            <a:ext cx="4244113" cy="845522"/>
          </a:xfrm>
          <a:custGeom>
            <a:avLst/>
            <a:gdLst/>
            <a:ahLst/>
            <a:cxnLst/>
            <a:rect l="l" t="t" r="r" b="b"/>
            <a:pathLst>
              <a:path w="4244113" h="845522">
                <a:moveTo>
                  <a:pt x="0" y="0"/>
                </a:moveTo>
                <a:lnTo>
                  <a:pt x="4244112" y="0"/>
                </a:lnTo>
                <a:lnTo>
                  <a:pt x="4244112" y="845522"/>
                </a:lnTo>
                <a:lnTo>
                  <a:pt x="0" y="845522"/>
                </a:lnTo>
                <a:lnTo>
                  <a:pt x="0" y="0"/>
                </a:lnTo>
                <a:close/>
              </a:path>
            </a:pathLst>
          </a:custGeom>
          <a:blipFill>
            <a:blip r:embed="rId4"/>
            <a:stretch>
              <a:fillRect t="-8926" b="-8926"/>
            </a:stretch>
          </a:blipFill>
        </p:spPr>
        <p:txBody>
          <a:bodyPr/>
          <a:lstStyle/>
          <a:p>
            <a:endParaRPr lang="en-NO"/>
          </a:p>
        </p:txBody>
      </p:sp>
      <p:sp>
        <p:nvSpPr>
          <p:cNvPr id="4" name="TextBox 4"/>
          <p:cNvSpPr txBox="1"/>
          <p:nvPr/>
        </p:nvSpPr>
        <p:spPr>
          <a:xfrm>
            <a:off x="5305227" y="3278111"/>
            <a:ext cx="7178109" cy="4691201"/>
          </a:xfrm>
          <a:prstGeom prst="rect">
            <a:avLst/>
          </a:prstGeom>
        </p:spPr>
        <p:txBody>
          <a:bodyPr lIns="0" tIns="0" rIns="0" bIns="0" rtlCol="0" anchor="t">
            <a:spAutoFit/>
          </a:bodyPr>
          <a:lstStyle/>
          <a:p>
            <a:pPr algn="ctr">
              <a:lnSpc>
                <a:spcPts val="11965"/>
              </a:lnSpc>
            </a:pPr>
            <a:r>
              <a:rPr lang="en-US" sz="11182">
                <a:solidFill>
                  <a:srgbClr val="8D6C4C"/>
                </a:solidFill>
                <a:latin typeface="Scripter"/>
              </a:rPr>
              <a:t>IN1000 GRUPPETIME UKE 16</a:t>
            </a:r>
          </a:p>
        </p:txBody>
      </p:sp>
      <p:sp>
        <p:nvSpPr>
          <p:cNvPr id="5" name="Freeform 5"/>
          <p:cNvSpPr/>
          <p:nvPr/>
        </p:nvSpPr>
        <p:spPr>
          <a:xfrm>
            <a:off x="11658823" y="1312448"/>
            <a:ext cx="2169671" cy="2220836"/>
          </a:xfrm>
          <a:custGeom>
            <a:avLst/>
            <a:gdLst/>
            <a:ahLst/>
            <a:cxnLst/>
            <a:rect l="l" t="t" r="r" b="b"/>
            <a:pathLst>
              <a:path w="2169671" h="2220836">
                <a:moveTo>
                  <a:pt x="0" y="0"/>
                </a:moveTo>
                <a:lnTo>
                  <a:pt x="2169671" y="0"/>
                </a:lnTo>
                <a:lnTo>
                  <a:pt x="2169671" y="2220837"/>
                </a:lnTo>
                <a:lnTo>
                  <a:pt x="0" y="2220837"/>
                </a:lnTo>
                <a:lnTo>
                  <a:pt x="0" y="0"/>
                </a:lnTo>
                <a:close/>
              </a:path>
            </a:pathLst>
          </a:custGeom>
          <a:blipFill>
            <a:blip r:embed="rId5"/>
            <a:stretch>
              <a:fillRect t="-3313" b="-3313"/>
            </a:stretch>
          </a:blipFill>
        </p:spPr>
        <p:txBody>
          <a:bodyPr/>
          <a:lstStyle/>
          <a:p>
            <a:endParaRPr lang="en-NO"/>
          </a:p>
        </p:txBody>
      </p:sp>
      <p:sp>
        <p:nvSpPr>
          <p:cNvPr id="6" name="Freeform 6"/>
          <p:cNvSpPr/>
          <p:nvPr/>
        </p:nvSpPr>
        <p:spPr>
          <a:xfrm>
            <a:off x="11833420" y="3249536"/>
            <a:ext cx="1299831" cy="1418642"/>
          </a:xfrm>
          <a:custGeom>
            <a:avLst/>
            <a:gdLst/>
            <a:ahLst/>
            <a:cxnLst/>
            <a:rect l="l" t="t" r="r" b="b"/>
            <a:pathLst>
              <a:path w="1299831" h="1418642">
                <a:moveTo>
                  <a:pt x="0" y="0"/>
                </a:moveTo>
                <a:lnTo>
                  <a:pt x="1299831" y="0"/>
                </a:lnTo>
                <a:lnTo>
                  <a:pt x="1299831" y="1418643"/>
                </a:lnTo>
                <a:lnTo>
                  <a:pt x="0" y="1418643"/>
                </a:lnTo>
                <a:lnTo>
                  <a:pt x="0" y="0"/>
                </a:lnTo>
                <a:close/>
              </a:path>
            </a:pathLst>
          </a:custGeom>
          <a:blipFill>
            <a:blip r:embed="rId5"/>
            <a:stretch>
              <a:fillRect/>
            </a:stretch>
          </a:blipFill>
        </p:spPr>
        <p:txBody>
          <a:bodyPr/>
          <a:lstStyle/>
          <a:p>
            <a:endParaRPr lang="en-NO"/>
          </a:p>
        </p:txBody>
      </p:sp>
      <p:sp>
        <p:nvSpPr>
          <p:cNvPr id="7" name="Freeform 7"/>
          <p:cNvSpPr/>
          <p:nvPr/>
        </p:nvSpPr>
        <p:spPr>
          <a:xfrm>
            <a:off x="11658823" y="6604552"/>
            <a:ext cx="3907040" cy="298356"/>
          </a:xfrm>
          <a:custGeom>
            <a:avLst/>
            <a:gdLst/>
            <a:ahLst/>
            <a:cxnLst/>
            <a:rect l="l" t="t" r="r" b="b"/>
            <a:pathLst>
              <a:path w="3907040" h="298356">
                <a:moveTo>
                  <a:pt x="0" y="0"/>
                </a:moveTo>
                <a:lnTo>
                  <a:pt x="3907040" y="0"/>
                </a:lnTo>
                <a:lnTo>
                  <a:pt x="3907040" y="298356"/>
                </a:lnTo>
                <a:lnTo>
                  <a:pt x="0" y="2983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NO"/>
          </a:p>
        </p:txBody>
      </p:sp>
      <p:sp>
        <p:nvSpPr>
          <p:cNvPr id="8" name="Freeform 8"/>
          <p:cNvSpPr/>
          <p:nvPr/>
        </p:nvSpPr>
        <p:spPr>
          <a:xfrm>
            <a:off x="12151844" y="6902908"/>
            <a:ext cx="3907040" cy="298356"/>
          </a:xfrm>
          <a:custGeom>
            <a:avLst/>
            <a:gdLst/>
            <a:ahLst/>
            <a:cxnLst/>
            <a:rect l="l" t="t" r="r" b="b"/>
            <a:pathLst>
              <a:path w="3907040" h="298356">
                <a:moveTo>
                  <a:pt x="0" y="0"/>
                </a:moveTo>
                <a:lnTo>
                  <a:pt x="3907040" y="0"/>
                </a:lnTo>
                <a:lnTo>
                  <a:pt x="3907040" y="298356"/>
                </a:lnTo>
                <a:lnTo>
                  <a:pt x="0" y="2983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NO"/>
          </a:p>
        </p:txBody>
      </p:sp>
      <p:sp>
        <p:nvSpPr>
          <p:cNvPr id="9" name="Freeform 9"/>
          <p:cNvSpPr/>
          <p:nvPr/>
        </p:nvSpPr>
        <p:spPr>
          <a:xfrm rot="790328">
            <a:off x="-117047" y="6862473"/>
            <a:ext cx="4069399" cy="4455087"/>
          </a:xfrm>
          <a:custGeom>
            <a:avLst/>
            <a:gdLst/>
            <a:ahLst/>
            <a:cxnLst/>
            <a:rect l="l" t="t" r="r" b="b"/>
            <a:pathLst>
              <a:path w="4069399" h="4455087">
                <a:moveTo>
                  <a:pt x="0" y="0"/>
                </a:moveTo>
                <a:lnTo>
                  <a:pt x="4069399" y="0"/>
                </a:lnTo>
                <a:lnTo>
                  <a:pt x="4069399" y="4455087"/>
                </a:lnTo>
                <a:lnTo>
                  <a:pt x="0" y="445508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NO"/>
          </a:p>
        </p:txBody>
      </p:sp>
      <p:sp>
        <p:nvSpPr>
          <p:cNvPr id="10" name="Freeform 10"/>
          <p:cNvSpPr/>
          <p:nvPr/>
        </p:nvSpPr>
        <p:spPr>
          <a:xfrm>
            <a:off x="-868154" y="8437753"/>
            <a:ext cx="3144742" cy="2338545"/>
          </a:xfrm>
          <a:custGeom>
            <a:avLst/>
            <a:gdLst/>
            <a:ahLst/>
            <a:cxnLst/>
            <a:rect l="l" t="t" r="r" b="b"/>
            <a:pathLst>
              <a:path w="3144742" h="2338545">
                <a:moveTo>
                  <a:pt x="0" y="0"/>
                </a:moveTo>
                <a:lnTo>
                  <a:pt x="3144743" y="0"/>
                </a:lnTo>
                <a:lnTo>
                  <a:pt x="3144743" y="2338545"/>
                </a:lnTo>
                <a:lnTo>
                  <a:pt x="0" y="233854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NO"/>
          </a:p>
        </p:txBody>
      </p:sp>
      <p:sp>
        <p:nvSpPr>
          <p:cNvPr id="11" name="Freeform 11"/>
          <p:cNvSpPr/>
          <p:nvPr/>
        </p:nvSpPr>
        <p:spPr>
          <a:xfrm>
            <a:off x="14518901" y="-396081"/>
            <a:ext cx="5480797" cy="5070399"/>
          </a:xfrm>
          <a:custGeom>
            <a:avLst/>
            <a:gdLst/>
            <a:ahLst/>
            <a:cxnLst/>
            <a:rect l="l" t="t" r="r" b="b"/>
            <a:pathLst>
              <a:path w="5480797" h="5070399">
                <a:moveTo>
                  <a:pt x="0" y="0"/>
                </a:moveTo>
                <a:lnTo>
                  <a:pt x="5480798" y="0"/>
                </a:lnTo>
                <a:lnTo>
                  <a:pt x="5480798" y="5070399"/>
                </a:lnTo>
                <a:lnTo>
                  <a:pt x="0" y="5070399"/>
                </a:lnTo>
                <a:lnTo>
                  <a:pt x="0" y="0"/>
                </a:lnTo>
                <a:close/>
              </a:path>
            </a:pathLst>
          </a:custGeom>
          <a:blipFill>
            <a:blip r:embed="rId12"/>
            <a:stretch>
              <a:fillRect/>
            </a:stretch>
          </a:blipFill>
        </p:spPr>
        <p:txBody>
          <a:bodyPr/>
          <a:lstStyle/>
          <a:p>
            <a:endParaRPr lang="en-NO"/>
          </a:p>
        </p:txBody>
      </p:sp>
      <p:sp>
        <p:nvSpPr>
          <p:cNvPr id="12" name="Freeform 12"/>
          <p:cNvSpPr/>
          <p:nvPr/>
        </p:nvSpPr>
        <p:spPr>
          <a:xfrm rot="-10800000">
            <a:off x="11475587" y="-1203025"/>
            <a:ext cx="7656298" cy="2761052"/>
          </a:xfrm>
          <a:custGeom>
            <a:avLst/>
            <a:gdLst/>
            <a:ahLst/>
            <a:cxnLst/>
            <a:rect l="l" t="t" r="r" b="b"/>
            <a:pathLst>
              <a:path w="7656298" h="2761052">
                <a:moveTo>
                  <a:pt x="0" y="0"/>
                </a:moveTo>
                <a:lnTo>
                  <a:pt x="7656298" y="0"/>
                </a:lnTo>
                <a:lnTo>
                  <a:pt x="7656298" y="2761052"/>
                </a:lnTo>
                <a:lnTo>
                  <a:pt x="0" y="2761052"/>
                </a:lnTo>
                <a:lnTo>
                  <a:pt x="0" y="0"/>
                </a:lnTo>
                <a:close/>
              </a:path>
            </a:pathLst>
          </a:custGeom>
          <a:blipFill>
            <a:blip r:embed="rId13"/>
            <a:stretch>
              <a:fillRect/>
            </a:stretch>
          </a:blipFill>
        </p:spPr>
        <p:txBody>
          <a:bodyPr/>
          <a:lstStyle/>
          <a:p>
            <a:endParaRPr lang="en-NO"/>
          </a:p>
        </p:txBody>
      </p:sp>
      <p:sp>
        <p:nvSpPr>
          <p:cNvPr id="13" name="Freeform 13"/>
          <p:cNvSpPr/>
          <p:nvPr/>
        </p:nvSpPr>
        <p:spPr>
          <a:xfrm rot="-5400000">
            <a:off x="14750777" y="6877046"/>
            <a:ext cx="925076" cy="5459958"/>
          </a:xfrm>
          <a:custGeom>
            <a:avLst/>
            <a:gdLst/>
            <a:ahLst/>
            <a:cxnLst/>
            <a:rect l="l" t="t" r="r" b="b"/>
            <a:pathLst>
              <a:path w="925076" h="5459958">
                <a:moveTo>
                  <a:pt x="0" y="0"/>
                </a:moveTo>
                <a:lnTo>
                  <a:pt x="925076" y="0"/>
                </a:lnTo>
                <a:lnTo>
                  <a:pt x="925076" y="5459958"/>
                </a:lnTo>
                <a:lnTo>
                  <a:pt x="0" y="5459958"/>
                </a:lnTo>
                <a:lnTo>
                  <a:pt x="0" y="0"/>
                </a:lnTo>
                <a:close/>
              </a:path>
            </a:pathLst>
          </a:custGeom>
          <a:blipFill>
            <a:blip r:embed="rId14"/>
            <a:stretch>
              <a:fillRect/>
            </a:stretch>
          </a:blipFill>
        </p:spPr>
        <p:txBody>
          <a:bodyPr/>
          <a:lstStyle/>
          <a:p>
            <a:endParaRPr lang="en-NO"/>
          </a:p>
        </p:txBody>
      </p:sp>
      <p:sp>
        <p:nvSpPr>
          <p:cNvPr id="14" name="Freeform 14"/>
          <p:cNvSpPr/>
          <p:nvPr/>
        </p:nvSpPr>
        <p:spPr>
          <a:xfrm rot="-854298">
            <a:off x="3139863" y="5827518"/>
            <a:ext cx="1991447" cy="4341029"/>
          </a:xfrm>
          <a:custGeom>
            <a:avLst/>
            <a:gdLst/>
            <a:ahLst/>
            <a:cxnLst/>
            <a:rect l="l" t="t" r="r" b="b"/>
            <a:pathLst>
              <a:path w="1991447" h="4341029">
                <a:moveTo>
                  <a:pt x="0" y="0"/>
                </a:moveTo>
                <a:lnTo>
                  <a:pt x="1991447" y="0"/>
                </a:lnTo>
                <a:lnTo>
                  <a:pt x="1991447" y="4341029"/>
                </a:lnTo>
                <a:lnTo>
                  <a:pt x="0" y="434102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NO"/>
          </a:p>
        </p:txBody>
      </p:sp>
      <p:sp>
        <p:nvSpPr>
          <p:cNvPr id="15" name="Freeform 15"/>
          <p:cNvSpPr/>
          <p:nvPr/>
        </p:nvSpPr>
        <p:spPr>
          <a:xfrm>
            <a:off x="1547706" y="1539461"/>
            <a:ext cx="1409031" cy="1766811"/>
          </a:xfrm>
          <a:custGeom>
            <a:avLst/>
            <a:gdLst/>
            <a:ahLst/>
            <a:cxnLst/>
            <a:rect l="l" t="t" r="r" b="b"/>
            <a:pathLst>
              <a:path w="1409031" h="1766811">
                <a:moveTo>
                  <a:pt x="0" y="0"/>
                </a:moveTo>
                <a:lnTo>
                  <a:pt x="1409032" y="0"/>
                </a:lnTo>
                <a:lnTo>
                  <a:pt x="1409032" y="1766811"/>
                </a:lnTo>
                <a:lnTo>
                  <a:pt x="0" y="1766811"/>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NO"/>
          </a:p>
        </p:txBody>
      </p:sp>
      <p:sp>
        <p:nvSpPr>
          <p:cNvPr id="16" name="TextBox 16"/>
          <p:cNvSpPr txBox="1"/>
          <p:nvPr/>
        </p:nvSpPr>
        <p:spPr>
          <a:xfrm>
            <a:off x="5939373" y="8131382"/>
            <a:ext cx="5909816" cy="746223"/>
          </a:xfrm>
          <a:prstGeom prst="rect">
            <a:avLst/>
          </a:prstGeom>
        </p:spPr>
        <p:txBody>
          <a:bodyPr lIns="0" tIns="0" rIns="0" bIns="0" rtlCol="0" anchor="t">
            <a:spAutoFit/>
          </a:bodyPr>
          <a:lstStyle/>
          <a:p>
            <a:pPr algn="ctr">
              <a:lnSpc>
                <a:spcPts val="5512"/>
              </a:lnSpc>
            </a:pPr>
            <a:r>
              <a:rPr lang="en-US" sz="5803">
                <a:solidFill>
                  <a:srgbClr val="BD9875"/>
                </a:solidFill>
                <a:latin typeface="Caveat Brush"/>
              </a:rPr>
              <a:t>Med Lyra&lt;3</a:t>
            </a:r>
          </a:p>
        </p:txBody>
      </p:sp>
      <p:sp>
        <p:nvSpPr>
          <p:cNvPr id="17" name="TextBox 17"/>
          <p:cNvSpPr txBox="1"/>
          <p:nvPr/>
        </p:nvSpPr>
        <p:spPr>
          <a:xfrm>
            <a:off x="6772225" y="8925129"/>
            <a:ext cx="4244113" cy="368006"/>
          </a:xfrm>
          <a:prstGeom prst="rect">
            <a:avLst/>
          </a:prstGeom>
        </p:spPr>
        <p:txBody>
          <a:bodyPr lIns="0" tIns="0" rIns="0" bIns="0" rtlCol="0" anchor="t">
            <a:spAutoFit/>
          </a:bodyPr>
          <a:lstStyle/>
          <a:p>
            <a:pPr algn="ctr">
              <a:lnSpc>
                <a:spcPts val="2861"/>
              </a:lnSpc>
              <a:spcBef>
                <a:spcPct val="0"/>
              </a:spcBef>
            </a:pPr>
            <a:r>
              <a:rPr lang="en-US" sz="2674">
                <a:solidFill>
                  <a:srgbClr val="866352"/>
                </a:solidFill>
                <a:latin typeface="Caveat Brush"/>
              </a:rPr>
              <a:t>lyhope@uio.no</a:t>
            </a:r>
          </a:p>
        </p:txBody>
      </p:sp>
      <p:sp>
        <p:nvSpPr>
          <p:cNvPr id="18" name="Freeform 18"/>
          <p:cNvSpPr/>
          <p:nvPr/>
        </p:nvSpPr>
        <p:spPr>
          <a:xfrm>
            <a:off x="1348837" y="2766722"/>
            <a:ext cx="770089" cy="965629"/>
          </a:xfrm>
          <a:custGeom>
            <a:avLst/>
            <a:gdLst/>
            <a:ahLst/>
            <a:cxnLst/>
            <a:rect l="l" t="t" r="r" b="b"/>
            <a:pathLst>
              <a:path w="770089" h="965629">
                <a:moveTo>
                  <a:pt x="0" y="0"/>
                </a:moveTo>
                <a:lnTo>
                  <a:pt x="770089" y="0"/>
                </a:lnTo>
                <a:lnTo>
                  <a:pt x="770089" y="965629"/>
                </a:lnTo>
                <a:lnTo>
                  <a:pt x="0" y="965629"/>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NO"/>
          </a:p>
        </p:txBody>
      </p:sp>
      <p:sp>
        <p:nvSpPr>
          <p:cNvPr id="19" name="Freeform 19"/>
          <p:cNvSpPr/>
          <p:nvPr/>
        </p:nvSpPr>
        <p:spPr>
          <a:xfrm>
            <a:off x="2956738" y="2283907"/>
            <a:ext cx="770089" cy="965629"/>
          </a:xfrm>
          <a:custGeom>
            <a:avLst/>
            <a:gdLst/>
            <a:ahLst/>
            <a:cxnLst/>
            <a:rect l="l" t="t" r="r" b="b"/>
            <a:pathLst>
              <a:path w="770089" h="965629">
                <a:moveTo>
                  <a:pt x="0" y="0"/>
                </a:moveTo>
                <a:lnTo>
                  <a:pt x="770089" y="0"/>
                </a:lnTo>
                <a:lnTo>
                  <a:pt x="770089" y="965629"/>
                </a:lnTo>
                <a:lnTo>
                  <a:pt x="0" y="965629"/>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NO"/>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Freeform 2"/>
          <p:cNvSpPr/>
          <p:nvPr/>
        </p:nvSpPr>
        <p:spPr>
          <a:xfrm>
            <a:off x="1821342" y="2541125"/>
            <a:ext cx="4084874" cy="4114800"/>
          </a:xfrm>
          <a:custGeom>
            <a:avLst/>
            <a:gdLst/>
            <a:ahLst/>
            <a:cxnLst/>
            <a:rect l="l" t="t" r="r" b="b"/>
            <a:pathLst>
              <a:path w="4084874" h="4114800">
                <a:moveTo>
                  <a:pt x="0" y="0"/>
                </a:moveTo>
                <a:lnTo>
                  <a:pt x="4084874" y="0"/>
                </a:lnTo>
                <a:lnTo>
                  <a:pt x="4084874"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NO"/>
          </a:p>
        </p:txBody>
      </p:sp>
      <p:sp>
        <p:nvSpPr>
          <p:cNvPr id="3" name="Freeform 3"/>
          <p:cNvSpPr/>
          <p:nvPr/>
        </p:nvSpPr>
        <p:spPr>
          <a:xfrm>
            <a:off x="7310073" y="3666779"/>
            <a:ext cx="4084874" cy="4114800"/>
          </a:xfrm>
          <a:custGeom>
            <a:avLst/>
            <a:gdLst/>
            <a:ahLst/>
            <a:cxnLst/>
            <a:rect l="l" t="t" r="r" b="b"/>
            <a:pathLst>
              <a:path w="4084874" h="4114800">
                <a:moveTo>
                  <a:pt x="0" y="0"/>
                </a:moveTo>
                <a:lnTo>
                  <a:pt x="4084874" y="0"/>
                </a:lnTo>
                <a:lnTo>
                  <a:pt x="408487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NO"/>
          </a:p>
        </p:txBody>
      </p:sp>
      <p:sp>
        <p:nvSpPr>
          <p:cNvPr id="4" name="Freeform 4"/>
          <p:cNvSpPr/>
          <p:nvPr/>
        </p:nvSpPr>
        <p:spPr>
          <a:xfrm>
            <a:off x="12836607" y="2628293"/>
            <a:ext cx="4084874" cy="4114800"/>
          </a:xfrm>
          <a:custGeom>
            <a:avLst/>
            <a:gdLst/>
            <a:ahLst/>
            <a:cxnLst/>
            <a:rect l="l" t="t" r="r" b="b"/>
            <a:pathLst>
              <a:path w="4084874" h="4114800">
                <a:moveTo>
                  <a:pt x="0" y="0"/>
                </a:moveTo>
                <a:lnTo>
                  <a:pt x="4084874" y="0"/>
                </a:lnTo>
                <a:lnTo>
                  <a:pt x="408487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NO"/>
          </a:p>
        </p:txBody>
      </p:sp>
      <p:sp>
        <p:nvSpPr>
          <p:cNvPr id="5" name="Freeform 5"/>
          <p:cNvSpPr/>
          <p:nvPr/>
        </p:nvSpPr>
        <p:spPr>
          <a:xfrm rot="-166292">
            <a:off x="6192944" y="6255367"/>
            <a:ext cx="1882907" cy="2063528"/>
          </a:xfrm>
          <a:custGeom>
            <a:avLst/>
            <a:gdLst/>
            <a:ahLst/>
            <a:cxnLst/>
            <a:rect l="l" t="t" r="r" b="b"/>
            <a:pathLst>
              <a:path w="1882907" h="2063528">
                <a:moveTo>
                  <a:pt x="0" y="0"/>
                </a:moveTo>
                <a:lnTo>
                  <a:pt x="1882908" y="0"/>
                </a:lnTo>
                <a:lnTo>
                  <a:pt x="1882908" y="2063528"/>
                </a:lnTo>
                <a:lnTo>
                  <a:pt x="0" y="20635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NO"/>
          </a:p>
        </p:txBody>
      </p:sp>
      <p:sp>
        <p:nvSpPr>
          <p:cNvPr id="6" name="Freeform 6"/>
          <p:cNvSpPr/>
          <p:nvPr/>
        </p:nvSpPr>
        <p:spPr>
          <a:xfrm rot="790328">
            <a:off x="-213357" y="7060981"/>
            <a:ext cx="4069399" cy="4455087"/>
          </a:xfrm>
          <a:custGeom>
            <a:avLst/>
            <a:gdLst/>
            <a:ahLst/>
            <a:cxnLst/>
            <a:rect l="l" t="t" r="r" b="b"/>
            <a:pathLst>
              <a:path w="4069399" h="4455087">
                <a:moveTo>
                  <a:pt x="0" y="0"/>
                </a:moveTo>
                <a:lnTo>
                  <a:pt x="4069399" y="0"/>
                </a:lnTo>
                <a:lnTo>
                  <a:pt x="4069399" y="4455086"/>
                </a:lnTo>
                <a:lnTo>
                  <a:pt x="0" y="445508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NO"/>
          </a:p>
        </p:txBody>
      </p:sp>
      <p:sp>
        <p:nvSpPr>
          <p:cNvPr id="7" name="Freeform 7"/>
          <p:cNvSpPr/>
          <p:nvPr/>
        </p:nvSpPr>
        <p:spPr>
          <a:xfrm>
            <a:off x="-667431" y="8803865"/>
            <a:ext cx="3144742" cy="2338545"/>
          </a:xfrm>
          <a:custGeom>
            <a:avLst/>
            <a:gdLst/>
            <a:ahLst/>
            <a:cxnLst/>
            <a:rect l="l" t="t" r="r" b="b"/>
            <a:pathLst>
              <a:path w="3144742" h="2338545">
                <a:moveTo>
                  <a:pt x="0" y="0"/>
                </a:moveTo>
                <a:lnTo>
                  <a:pt x="3144742" y="0"/>
                </a:lnTo>
                <a:lnTo>
                  <a:pt x="3144742" y="2338545"/>
                </a:lnTo>
                <a:lnTo>
                  <a:pt x="0" y="233854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NO"/>
          </a:p>
        </p:txBody>
      </p:sp>
      <p:sp>
        <p:nvSpPr>
          <p:cNvPr id="8" name="Freeform 8"/>
          <p:cNvSpPr/>
          <p:nvPr/>
        </p:nvSpPr>
        <p:spPr>
          <a:xfrm>
            <a:off x="1189127" y="5560606"/>
            <a:ext cx="2073883" cy="1300890"/>
          </a:xfrm>
          <a:custGeom>
            <a:avLst/>
            <a:gdLst/>
            <a:ahLst/>
            <a:cxnLst/>
            <a:rect l="l" t="t" r="r" b="b"/>
            <a:pathLst>
              <a:path w="2073883" h="1300890">
                <a:moveTo>
                  <a:pt x="0" y="0"/>
                </a:moveTo>
                <a:lnTo>
                  <a:pt x="2073883" y="0"/>
                </a:lnTo>
                <a:lnTo>
                  <a:pt x="2073883" y="1300890"/>
                </a:lnTo>
                <a:lnTo>
                  <a:pt x="0" y="130089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NO"/>
          </a:p>
        </p:txBody>
      </p:sp>
      <p:sp>
        <p:nvSpPr>
          <p:cNvPr id="9" name="Freeform 9"/>
          <p:cNvSpPr/>
          <p:nvPr/>
        </p:nvSpPr>
        <p:spPr>
          <a:xfrm>
            <a:off x="14622010" y="7823570"/>
            <a:ext cx="6048000" cy="3318840"/>
          </a:xfrm>
          <a:custGeom>
            <a:avLst/>
            <a:gdLst/>
            <a:ahLst/>
            <a:cxnLst/>
            <a:rect l="l" t="t" r="r" b="b"/>
            <a:pathLst>
              <a:path w="6048000" h="3318840">
                <a:moveTo>
                  <a:pt x="0" y="0"/>
                </a:moveTo>
                <a:lnTo>
                  <a:pt x="6048000" y="0"/>
                </a:lnTo>
                <a:lnTo>
                  <a:pt x="6048000" y="3318840"/>
                </a:lnTo>
                <a:lnTo>
                  <a:pt x="0" y="331884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NO"/>
          </a:p>
        </p:txBody>
      </p:sp>
      <p:sp>
        <p:nvSpPr>
          <p:cNvPr id="10" name="Freeform 10"/>
          <p:cNvSpPr/>
          <p:nvPr/>
        </p:nvSpPr>
        <p:spPr>
          <a:xfrm>
            <a:off x="16249103" y="158308"/>
            <a:ext cx="1344756" cy="1740784"/>
          </a:xfrm>
          <a:custGeom>
            <a:avLst/>
            <a:gdLst/>
            <a:ahLst/>
            <a:cxnLst/>
            <a:rect l="l" t="t" r="r" b="b"/>
            <a:pathLst>
              <a:path w="1344756" h="1740784">
                <a:moveTo>
                  <a:pt x="0" y="0"/>
                </a:moveTo>
                <a:lnTo>
                  <a:pt x="1344756" y="0"/>
                </a:lnTo>
                <a:lnTo>
                  <a:pt x="1344756" y="1740784"/>
                </a:lnTo>
                <a:lnTo>
                  <a:pt x="0" y="1740784"/>
                </a:lnTo>
                <a:lnTo>
                  <a:pt x="0" y="0"/>
                </a:lnTo>
                <a:close/>
              </a:path>
            </a:pathLst>
          </a:custGeom>
          <a:blipFill>
            <a:blip r:embed="rId16"/>
            <a:stretch>
              <a:fillRect/>
            </a:stretch>
          </a:blipFill>
        </p:spPr>
        <p:txBody>
          <a:bodyPr/>
          <a:lstStyle/>
          <a:p>
            <a:endParaRPr lang="en-NO"/>
          </a:p>
        </p:txBody>
      </p:sp>
      <p:sp>
        <p:nvSpPr>
          <p:cNvPr id="11" name="TextBox 11"/>
          <p:cNvSpPr txBox="1"/>
          <p:nvPr/>
        </p:nvSpPr>
        <p:spPr>
          <a:xfrm>
            <a:off x="2226068" y="4244195"/>
            <a:ext cx="3275422" cy="651510"/>
          </a:xfrm>
          <a:prstGeom prst="rect">
            <a:avLst/>
          </a:prstGeom>
        </p:spPr>
        <p:txBody>
          <a:bodyPr lIns="0" tIns="0" rIns="0" bIns="0" rtlCol="0" anchor="t">
            <a:spAutoFit/>
          </a:bodyPr>
          <a:lstStyle/>
          <a:p>
            <a:pPr algn="ctr">
              <a:lnSpc>
                <a:spcPts val="4875"/>
              </a:lnSpc>
            </a:pPr>
            <a:r>
              <a:rPr lang="en-US" sz="3900" u="sng">
                <a:solidFill>
                  <a:srgbClr val="51341D"/>
                </a:solidFill>
                <a:latin typeface="Scripter"/>
              </a:rPr>
              <a:t>DATASTRUKTURER</a:t>
            </a:r>
          </a:p>
        </p:txBody>
      </p:sp>
      <p:sp>
        <p:nvSpPr>
          <p:cNvPr id="12" name="TextBox 12"/>
          <p:cNvSpPr txBox="1"/>
          <p:nvPr/>
        </p:nvSpPr>
        <p:spPr>
          <a:xfrm>
            <a:off x="7507823" y="5121524"/>
            <a:ext cx="3570122" cy="1270635"/>
          </a:xfrm>
          <a:prstGeom prst="rect">
            <a:avLst/>
          </a:prstGeom>
        </p:spPr>
        <p:txBody>
          <a:bodyPr lIns="0" tIns="0" rIns="0" bIns="0" rtlCol="0" anchor="t">
            <a:spAutoFit/>
          </a:bodyPr>
          <a:lstStyle/>
          <a:p>
            <a:pPr algn="ctr">
              <a:lnSpc>
                <a:spcPts val="4875"/>
              </a:lnSpc>
            </a:pPr>
            <a:r>
              <a:rPr lang="en-US" sz="3900" u="sng">
                <a:solidFill>
                  <a:srgbClr val="51341D"/>
                </a:solidFill>
                <a:latin typeface="Scripter"/>
              </a:rPr>
              <a:t>FORTSETTELSE PÅ STUDENTSYSTEMET</a:t>
            </a:r>
          </a:p>
        </p:txBody>
      </p:sp>
      <p:sp>
        <p:nvSpPr>
          <p:cNvPr id="13" name="TextBox 13"/>
          <p:cNvSpPr txBox="1"/>
          <p:nvPr/>
        </p:nvSpPr>
        <p:spPr>
          <a:xfrm>
            <a:off x="13101094" y="4331363"/>
            <a:ext cx="3555899" cy="651510"/>
          </a:xfrm>
          <a:prstGeom prst="rect">
            <a:avLst/>
          </a:prstGeom>
        </p:spPr>
        <p:txBody>
          <a:bodyPr lIns="0" tIns="0" rIns="0" bIns="0" rtlCol="0" anchor="t">
            <a:spAutoFit/>
          </a:bodyPr>
          <a:lstStyle/>
          <a:p>
            <a:pPr algn="ctr">
              <a:lnSpc>
                <a:spcPts val="4875"/>
              </a:lnSpc>
            </a:pPr>
            <a:r>
              <a:rPr lang="en-US" sz="3900" u="sng">
                <a:solidFill>
                  <a:srgbClr val="51341D"/>
                </a:solidFill>
                <a:latin typeface="Scripter"/>
              </a:rPr>
              <a:t>LØSNINGSFORSLAG</a:t>
            </a:r>
          </a:p>
        </p:txBody>
      </p:sp>
      <p:sp>
        <p:nvSpPr>
          <p:cNvPr id="14" name="TextBox 14"/>
          <p:cNvSpPr txBox="1"/>
          <p:nvPr/>
        </p:nvSpPr>
        <p:spPr>
          <a:xfrm>
            <a:off x="3963758" y="902069"/>
            <a:ext cx="10658252" cy="1278700"/>
          </a:xfrm>
          <a:prstGeom prst="rect">
            <a:avLst/>
          </a:prstGeom>
        </p:spPr>
        <p:txBody>
          <a:bodyPr lIns="0" tIns="0" rIns="0" bIns="0" rtlCol="0" anchor="t">
            <a:spAutoFit/>
          </a:bodyPr>
          <a:lstStyle/>
          <a:p>
            <a:pPr algn="ctr">
              <a:lnSpc>
                <a:spcPts val="9475"/>
              </a:lnSpc>
            </a:pPr>
            <a:r>
              <a:rPr lang="en-US" sz="9974">
                <a:solidFill>
                  <a:srgbClr val="F5B95B"/>
                </a:solidFill>
                <a:latin typeface="Caveat Brush"/>
              </a:rPr>
              <a:t>Planen for i dag</a:t>
            </a:r>
          </a:p>
        </p:txBody>
      </p:sp>
      <p:sp>
        <p:nvSpPr>
          <p:cNvPr id="15" name="Freeform 15"/>
          <p:cNvSpPr/>
          <p:nvPr/>
        </p:nvSpPr>
        <p:spPr>
          <a:xfrm rot="775400">
            <a:off x="12503616" y="5790283"/>
            <a:ext cx="1810494" cy="1731284"/>
          </a:xfrm>
          <a:custGeom>
            <a:avLst/>
            <a:gdLst/>
            <a:ahLst/>
            <a:cxnLst/>
            <a:rect l="l" t="t" r="r" b="b"/>
            <a:pathLst>
              <a:path w="1810494" h="1731284">
                <a:moveTo>
                  <a:pt x="0" y="0"/>
                </a:moveTo>
                <a:lnTo>
                  <a:pt x="1810494" y="0"/>
                </a:lnTo>
                <a:lnTo>
                  <a:pt x="1810494" y="1731285"/>
                </a:lnTo>
                <a:lnTo>
                  <a:pt x="0" y="1731285"/>
                </a:lnTo>
                <a:lnTo>
                  <a:pt x="0" y="0"/>
                </a:lnTo>
                <a:close/>
              </a:path>
            </a:pathLst>
          </a:custGeom>
          <a:blipFill>
            <a:blip r:embed="rId17"/>
            <a:stretch>
              <a:fillRect/>
            </a:stretch>
          </a:blipFill>
        </p:spPr>
        <p:txBody>
          <a:bodyPr/>
          <a:lstStyle/>
          <a:p>
            <a:endParaRPr lang="en-NO"/>
          </a:p>
        </p:txBody>
      </p:sp>
      <p:sp>
        <p:nvSpPr>
          <p:cNvPr id="16" name="Freeform 16"/>
          <p:cNvSpPr/>
          <p:nvPr/>
        </p:nvSpPr>
        <p:spPr>
          <a:xfrm>
            <a:off x="12016259" y="1899092"/>
            <a:ext cx="2169671" cy="2220836"/>
          </a:xfrm>
          <a:custGeom>
            <a:avLst/>
            <a:gdLst/>
            <a:ahLst/>
            <a:cxnLst/>
            <a:rect l="l" t="t" r="r" b="b"/>
            <a:pathLst>
              <a:path w="2169671" h="2220836">
                <a:moveTo>
                  <a:pt x="0" y="0"/>
                </a:moveTo>
                <a:lnTo>
                  <a:pt x="2169671" y="0"/>
                </a:lnTo>
                <a:lnTo>
                  <a:pt x="2169671" y="2220836"/>
                </a:lnTo>
                <a:lnTo>
                  <a:pt x="0" y="2220836"/>
                </a:lnTo>
                <a:lnTo>
                  <a:pt x="0" y="0"/>
                </a:lnTo>
                <a:close/>
              </a:path>
            </a:pathLst>
          </a:custGeom>
          <a:blipFill>
            <a:blip r:embed="rId18"/>
            <a:stretch>
              <a:fillRect t="-3313" b="-3313"/>
            </a:stretch>
          </a:blipFill>
        </p:spPr>
        <p:txBody>
          <a:bodyPr/>
          <a:lstStyle/>
          <a:p>
            <a:endParaRPr lang="en-NO"/>
          </a:p>
        </p:txBody>
      </p:sp>
      <p:sp>
        <p:nvSpPr>
          <p:cNvPr id="17" name="Freeform 17"/>
          <p:cNvSpPr/>
          <p:nvPr/>
        </p:nvSpPr>
        <p:spPr>
          <a:xfrm>
            <a:off x="817037" y="663944"/>
            <a:ext cx="1409031" cy="1766811"/>
          </a:xfrm>
          <a:custGeom>
            <a:avLst/>
            <a:gdLst/>
            <a:ahLst/>
            <a:cxnLst/>
            <a:rect l="l" t="t" r="r" b="b"/>
            <a:pathLst>
              <a:path w="1409031" h="1766811">
                <a:moveTo>
                  <a:pt x="0" y="0"/>
                </a:moveTo>
                <a:lnTo>
                  <a:pt x="1409031" y="0"/>
                </a:lnTo>
                <a:lnTo>
                  <a:pt x="1409031" y="1766811"/>
                </a:lnTo>
                <a:lnTo>
                  <a:pt x="0" y="1766811"/>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n-NO"/>
          </a:p>
        </p:txBody>
      </p:sp>
      <p:sp>
        <p:nvSpPr>
          <p:cNvPr id="18" name="Freeform 18"/>
          <p:cNvSpPr/>
          <p:nvPr/>
        </p:nvSpPr>
        <p:spPr>
          <a:xfrm>
            <a:off x="2226068" y="1349812"/>
            <a:ext cx="862052" cy="1080943"/>
          </a:xfrm>
          <a:custGeom>
            <a:avLst/>
            <a:gdLst/>
            <a:ahLst/>
            <a:cxnLst/>
            <a:rect l="l" t="t" r="r" b="b"/>
            <a:pathLst>
              <a:path w="862052" h="1080943">
                <a:moveTo>
                  <a:pt x="0" y="0"/>
                </a:moveTo>
                <a:lnTo>
                  <a:pt x="862052" y="0"/>
                </a:lnTo>
                <a:lnTo>
                  <a:pt x="862052" y="1080943"/>
                </a:lnTo>
                <a:lnTo>
                  <a:pt x="0" y="1080943"/>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en-NO"/>
          </a:p>
        </p:txBody>
      </p:sp>
      <p:sp>
        <p:nvSpPr>
          <p:cNvPr id="19" name="Freeform 19"/>
          <p:cNvSpPr/>
          <p:nvPr/>
        </p:nvSpPr>
        <p:spPr>
          <a:xfrm>
            <a:off x="11999974" y="7757034"/>
            <a:ext cx="6288026" cy="3002533"/>
          </a:xfrm>
          <a:custGeom>
            <a:avLst/>
            <a:gdLst/>
            <a:ahLst/>
            <a:cxnLst/>
            <a:rect l="l" t="t" r="r" b="b"/>
            <a:pathLst>
              <a:path w="6288026" h="3002533">
                <a:moveTo>
                  <a:pt x="0" y="0"/>
                </a:moveTo>
                <a:lnTo>
                  <a:pt x="6288026" y="0"/>
                </a:lnTo>
                <a:lnTo>
                  <a:pt x="6288026" y="3002532"/>
                </a:lnTo>
                <a:lnTo>
                  <a:pt x="0" y="300253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en-NO"/>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AutoShape 2"/>
          <p:cNvSpPr/>
          <p:nvPr/>
        </p:nvSpPr>
        <p:spPr>
          <a:xfrm flipV="1">
            <a:off x="3865352" y="5913236"/>
            <a:ext cx="2599983" cy="1285887"/>
          </a:xfrm>
          <a:prstGeom prst="line">
            <a:avLst/>
          </a:prstGeom>
          <a:ln w="38100" cap="flat">
            <a:solidFill>
              <a:srgbClr val="51341D"/>
            </a:solidFill>
            <a:prstDash val="solid"/>
            <a:headEnd type="oval" w="lg" len="lg"/>
            <a:tailEnd type="oval" w="lg" len="lg"/>
          </a:ln>
        </p:spPr>
        <p:txBody>
          <a:bodyPr/>
          <a:lstStyle/>
          <a:p>
            <a:endParaRPr lang="en-NO"/>
          </a:p>
        </p:txBody>
      </p:sp>
      <p:sp>
        <p:nvSpPr>
          <p:cNvPr id="3" name="AutoShape 3"/>
          <p:cNvSpPr/>
          <p:nvPr/>
        </p:nvSpPr>
        <p:spPr>
          <a:xfrm>
            <a:off x="2118788" y="3462799"/>
            <a:ext cx="6817858" cy="0"/>
          </a:xfrm>
          <a:prstGeom prst="line">
            <a:avLst/>
          </a:prstGeom>
          <a:ln w="38100" cap="flat">
            <a:solidFill>
              <a:srgbClr val="51341D"/>
            </a:solidFill>
            <a:prstDash val="solid"/>
            <a:headEnd type="oval" w="lg" len="lg"/>
            <a:tailEnd type="oval" w="lg" len="lg"/>
          </a:ln>
        </p:spPr>
        <p:txBody>
          <a:bodyPr/>
          <a:lstStyle/>
          <a:p>
            <a:endParaRPr lang="en-NO"/>
          </a:p>
        </p:txBody>
      </p:sp>
      <p:sp>
        <p:nvSpPr>
          <p:cNvPr id="4" name="AutoShape 4"/>
          <p:cNvSpPr/>
          <p:nvPr/>
        </p:nvSpPr>
        <p:spPr>
          <a:xfrm flipV="1">
            <a:off x="11431587" y="4429880"/>
            <a:ext cx="3211327" cy="486016"/>
          </a:xfrm>
          <a:prstGeom prst="line">
            <a:avLst/>
          </a:prstGeom>
          <a:ln w="38100" cap="flat">
            <a:solidFill>
              <a:srgbClr val="51341D"/>
            </a:solidFill>
            <a:prstDash val="solid"/>
            <a:headEnd type="oval" w="lg" len="lg"/>
            <a:tailEnd type="oval" w="lg" len="lg"/>
          </a:ln>
        </p:spPr>
        <p:txBody>
          <a:bodyPr/>
          <a:lstStyle/>
          <a:p>
            <a:endParaRPr lang="en-NO"/>
          </a:p>
        </p:txBody>
      </p:sp>
      <p:sp>
        <p:nvSpPr>
          <p:cNvPr id="5" name="AutoShape 5"/>
          <p:cNvSpPr/>
          <p:nvPr/>
        </p:nvSpPr>
        <p:spPr>
          <a:xfrm>
            <a:off x="11431587" y="5970386"/>
            <a:ext cx="3996836" cy="1287367"/>
          </a:xfrm>
          <a:prstGeom prst="line">
            <a:avLst/>
          </a:prstGeom>
          <a:ln w="38100" cap="flat">
            <a:solidFill>
              <a:srgbClr val="51341D"/>
            </a:solidFill>
            <a:prstDash val="solid"/>
            <a:headEnd type="oval" w="lg" len="lg"/>
            <a:tailEnd type="oval" w="lg" len="lg"/>
          </a:ln>
        </p:spPr>
        <p:txBody>
          <a:bodyPr/>
          <a:lstStyle/>
          <a:p>
            <a:endParaRPr lang="en-NO"/>
          </a:p>
        </p:txBody>
      </p:sp>
      <p:pic>
        <p:nvPicPr>
          <p:cNvPr id="6" name="Picture 6"/>
          <p:cNvPicPr>
            <a:picLocks noChangeAspect="1"/>
          </p:cNvPicPr>
          <p:nvPr/>
        </p:nvPicPr>
        <p:blipFill>
          <a:blip r:embed="rId2"/>
          <a:stretch>
            <a:fillRect/>
          </a:stretch>
        </p:blipFill>
        <p:spPr>
          <a:xfrm>
            <a:off x="529429" y="3190001"/>
            <a:ext cx="3273575" cy="3273575"/>
          </a:xfrm>
          <a:prstGeom prst="rect">
            <a:avLst/>
          </a:prstGeom>
        </p:spPr>
      </p:pic>
      <p:pic>
        <p:nvPicPr>
          <p:cNvPr id="7" name="Picture 7"/>
          <p:cNvPicPr>
            <a:picLocks noChangeAspect="1"/>
          </p:cNvPicPr>
          <p:nvPr/>
        </p:nvPicPr>
        <p:blipFill>
          <a:blip r:embed="rId3"/>
          <a:stretch>
            <a:fillRect/>
          </a:stretch>
        </p:blipFill>
        <p:spPr>
          <a:xfrm>
            <a:off x="1449388" y="6656331"/>
            <a:ext cx="3705452" cy="3705452"/>
          </a:xfrm>
          <a:prstGeom prst="rect">
            <a:avLst/>
          </a:prstGeom>
        </p:spPr>
      </p:pic>
      <p:pic>
        <p:nvPicPr>
          <p:cNvPr id="8" name="Picture 8"/>
          <p:cNvPicPr>
            <a:picLocks noChangeAspect="1"/>
          </p:cNvPicPr>
          <p:nvPr/>
        </p:nvPicPr>
        <p:blipFill>
          <a:blip r:embed="rId4"/>
          <a:stretch>
            <a:fillRect/>
          </a:stretch>
        </p:blipFill>
        <p:spPr>
          <a:xfrm>
            <a:off x="12943371" y="1147357"/>
            <a:ext cx="3399086" cy="3399086"/>
          </a:xfrm>
          <a:prstGeom prst="rect">
            <a:avLst/>
          </a:prstGeom>
        </p:spPr>
      </p:pic>
      <p:pic>
        <p:nvPicPr>
          <p:cNvPr id="9" name="Picture 9"/>
          <p:cNvPicPr>
            <a:picLocks noChangeAspect="1"/>
          </p:cNvPicPr>
          <p:nvPr/>
        </p:nvPicPr>
        <p:blipFill>
          <a:blip r:embed="rId5"/>
          <a:stretch>
            <a:fillRect/>
          </a:stretch>
        </p:blipFill>
        <p:spPr>
          <a:xfrm>
            <a:off x="13620768" y="6920989"/>
            <a:ext cx="3337604" cy="3337604"/>
          </a:xfrm>
          <a:prstGeom prst="rect">
            <a:avLst/>
          </a:prstGeom>
        </p:spPr>
      </p:pic>
      <p:sp>
        <p:nvSpPr>
          <p:cNvPr id="10" name="TextBox 10"/>
          <p:cNvSpPr txBox="1"/>
          <p:nvPr/>
        </p:nvSpPr>
        <p:spPr>
          <a:xfrm>
            <a:off x="1112580" y="972126"/>
            <a:ext cx="10658252" cy="1278700"/>
          </a:xfrm>
          <a:prstGeom prst="rect">
            <a:avLst/>
          </a:prstGeom>
        </p:spPr>
        <p:txBody>
          <a:bodyPr lIns="0" tIns="0" rIns="0" bIns="0" rtlCol="0" anchor="t">
            <a:spAutoFit/>
          </a:bodyPr>
          <a:lstStyle/>
          <a:p>
            <a:pPr algn="ctr">
              <a:lnSpc>
                <a:spcPts val="9475"/>
              </a:lnSpc>
            </a:pPr>
            <a:r>
              <a:rPr lang="en-US" sz="9974">
                <a:solidFill>
                  <a:srgbClr val="713E31"/>
                </a:solidFill>
                <a:latin typeface="Caveat Brush"/>
              </a:rPr>
              <a:t>Datastrukturer</a:t>
            </a:r>
          </a:p>
        </p:txBody>
      </p:sp>
      <p:sp>
        <p:nvSpPr>
          <p:cNvPr id="11" name="Freeform 11"/>
          <p:cNvSpPr/>
          <p:nvPr/>
        </p:nvSpPr>
        <p:spPr>
          <a:xfrm>
            <a:off x="9239146" y="-2561150"/>
            <a:ext cx="9720262" cy="3888105"/>
          </a:xfrm>
          <a:custGeom>
            <a:avLst/>
            <a:gdLst/>
            <a:ahLst/>
            <a:cxnLst/>
            <a:rect l="l" t="t" r="r" b="b"/>
            <a:pathLst>
              <a:path w="9720262" h="3888105">
                <a:moveTo>
                  <a:pt x="0" y="0"/>
                </a:moveTo>
                <a:lnTo>
                  <a:pt x="9720263" y="0"/>
                </a:lnTo>
                <a:lnTo>
                  <a:pt x="9720263" y="3888105"/>
                </a:lnTo>
                <a:lnTo>
                  <a:pt x="0" y="388810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NO"/>
          </a:p>
        </p:txBody>
      </p:sp>
      <p:sp>
        <p:nvSpPr>
          <p:cNvPr id="12" name="Freeform 12"/>
          <p:cNvSpPr/>
          <p:nvPr/>
        </p:nvSpPr>
        <p:spPr>
          <a:xfrm rot="4706635">
            <a:off x="16285077" y="-1815465"/>
            <a:ext cx="4069911" cy="4114800"/>
          </a:xfrm>
          <a:custGeom>
            <a:avLst/>
            <a:gdLst/>
            <a:ahLst/>
            <a:cxnLst/>
            <a:rect l="l" t="t" r="r" b="b"/>
            <a:pathLst>
              <a:path w="4069911" h="4114800">
                <a:moveTo>
                  <a:pt x="0" y="0"/>
                </a:moveTo>
                <a:lnTo>
                  <a:pt x="4069911" y="0"/>
                </a:lnTo>
                <a:lnTo>
                  <a:pt x="4069911"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NO"/>
          </a:p>
        </p:txBody>
      </p:sp>
      <p:sp>
        <p:nvSpPr>
          <p:cNvPr id="13" name="Freeform 13"/>
          <p:cNvSpPr/>
          <p:nvPr/>
        </p:nvSpPr>
        <p:spPr>
          <a:xfrm>
            <a:off x="15896681" y="-1353479"/>
            <a:ext cx="4020652" cy="4114800"/>
          </a:xfrm>
          <a:custGeom>
            <a:avLst/>
            <a:gdLst/>
            <a:ahLst/>
            <a:cxnLst/>
            <a:rect l="l" t="t" r="r" b="b"/>
            <a:pathLst>
              <a:path w="4020652" h="4114800">
                <a:moveTo>
                  <a:pt x="0" y="0"/>
                </a:moveTo>
                <a:lnTo>
                  <a:pt x="4020653" y="0"/>
                </a:lnTo>
                <a:lnTo>
                  <a:pt x="4020653"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NO"/>
          </a:p>
        </p:txBody>
      </p:sp>
      <p:sp>
        <p:nvSpPr>
          <p:cNvPr id="14" name="Freeform 14"/>
          <p:cNvSpPr/>
          <p:nvPr/>
        </p:nvSpPr>
        <p:spPr>
          <a:xfrm rot="-935796">
            <a:off x="6394161" y="8516932"/>
            <a:ext cx="7508285" cy="6607290"/>
          </a:xfrm>
          <a:custGeom>
            <a:avLst/>
            <a:gdLst/>
            <a:ahLst/>
            <a:cxnLst/>
            <a:rect l="l" t="t" r="r" b="b"/>
            <a:pathLst>
              <a:path w="7508285" h="6607290">
                <a:moveTo>
                  <a:pt x="0" y="0"/>
                </a:moveTo>
                <a:lnTo>
                  <a:pt x="7508284" y="0"/>
                </a:lnTo>
                <a:lnTo>
                  <a:pt x="7508284" y="6607290"/>
                </a:lnTo>
                <a:lnTo>
                  <a:pt x="0" y="660729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NO"/>
          </a:p>
        </p:txBody>
      </p:sp>
      <p:sp>
        <p:nvSpPr>
          <p:cNvPr id="15" name="Freeform 15"/>
          <p:cNvSpPr/>
          <p:nvPr/>
        </p:nvSpPr>
        <p:spPr>
          <a:xfrm>
            <a:off x="-1132934" y="7399148"/>
            <a:ext cx="3299150" cy="3376403"/>
          </a:xfrm>
          <a:custGeom>
            <a:avLst/>
            <a:gdLst/>
            <a:ahLst/>
            <a:cxnLst/>
            <a:rect l="l" t="t" r="r" b="b"/>
            <a:pathLst>
              <a:path w="3299150" h="3376403">
                <a:moveTo>
                  <a:pt x="0" y="0"/>
                </a:moveTo>
                <a:lnTo>
                  <a:pt x="3299150" y="0"/>
                </a:lnTo>
                <a:lnTo>
                  <a:pt x="3299150" y="3376402"/>
                </a:lnTo>
                <a:lnTo>
                  <a:pt x="0" y="337640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NO"/>
          </a:p>
        </p:txBody>
      </p:sp>
      <p:sp>
        <p:nvSpPr>
          <p:cNvPr id="16" name="Freeform 16"/>
          <p:cNvSpPr/>
          <p:nvPr/>
        </p:nvSpPr>
        <p:spPr>
          <a:xfrm>
            <a:off x="5526743" y="9087349"/>
            <a:ext cx="4091579" cy="4114800"/>
          </a:xfrm>
          <a:custGeom>
            <a:avLst/>
            <a:gdLst/>
            <a:ahLst/>
            <a:cxnLst/>
            <a:rect l="l" t="t" r="r" b="b"/>
            <a:pathLst>
              <a:path w="4091579" h="4114800">
                <a:moveTo>
                  <a:pt x="0" y="0"/>
                </a:moveTo>
                <a:lnTo>
                  <a:pt x="4091579" y="0"/>
                </a:lnTo>
                <a:lnTo>
                  <a:pt x="4091579"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NO"/>
          </a:p>
        </p:txBody>
      </p:sp>
      <p:sp>
        <p:nvSpPr>
          <p:cNvPr id="18" name="TextBox 18"/>
          <p:cNvSpPr txBox="1"/>
          <p:nvPr/>
        </p:nvSpPr>
        <p:spPr>
          <a:xfrm>
            <a:off x="1080105" y="4215561"/>
            <a:ext cx="2172222" cy="1353046"/>
          </a:xfrm>
          <a:prstGeom prst="rect">
            <a:avLst/>
          </a:prstGeom>
        </p:spPr>
        <p:txBody>
          <a:bodyPr lIns="0" tIns="0" rIns="0" bIns="0" rtlCol="0" anchor="t">
            <a:spAutoFit/>
          </a:bodyPr>
          <a:lstStyle/>
          <a:p>
            <a:pPr algn="ctr">
              <a:lnSpc>
                <a:spcPts val="3647"/>
              </a:lnSpc>
            </a:pPr>
            <a:r>
              <a:rPr lang="en-US" sz="2605" dirty="0">
                <a:solidFill>
                  <a:srgbClr val="4C3227"/>
                </a:solidFill>
                <a:latin typeface="Caveat Brush"/>
              </a:rPr>
              <a:t>Student1 er </a:t>
            </a:r>
            <a:r>
              <a:rPr lang="en-US" sz="2605" dirty="0" err="1">
                <a:solidFill>
                  <a:srgbClr val="4C3227"/>
                </a:solidFill>
                <a:latin typeface="Caveat Brush"/>
              </a:rPr>
              <a:t>en</a:t>
            </a:r>
            <a:r>
              <a:rPr lang="en-US" sz="2605" dirty="0">
                <a:solidFill>
                  <a:srgbClr val="4C3227"/>
                </a:solidFill>
                <a:latin typeface="Caveat Brush"/>
              </a:rPr>
              <a:t> </a:t>
            </a:r>
            <a:r>
              <a:rPr lang="en-US" sz="2605" dirty="0" err="1">
                <a:solidFill>
                  <a:srgbClr val="4C3227"/>
                </a:solidFill>
                <a:latin typeface="Caveat Brush"/>
              </a:rPr>
              <a:t>variabel</a:t>
            </a:r>
            <a:r>
              <a:rPr lang="en-US" sz="2605" dirty="0">
                <a:solidFill>
                  <a:srgbClr val="4C3227"/>
                </a:solidFill>
                <a:latin typeface="Caveat Brush"/>
              </a:rPr>
              <a:t> </a:t>
            </a:r>
            <a:r>
              <a:rPr lang="en-US" sz="2605" dirty="0" err="1">
                <a:solidFill>
                  <a:srgbClr val="4C3227"/>
                </a:solidFill>
                <a:latin typeface="Caveat Brush"/>
              </a:rPr>
              <a:t>i</a:t>
            </a:r>
            <a:r>
              <a:rPr lang="en-US" sz="2605" dirty="0">
                <a:solidFill>
                  <a:srgbClr val="4C3227"/>
                </a:solidFill>
                <a:latin typeface="Caveat Brush"/>
              </a:rPr>
              <a:t> </a:t>
            </a:r>
            <a:r>
              <a:rPr lang="en-US" sz="2605" dirty="0" err="1">
                <a:solidFill>
                  <a:srgbClr val="4C3227"/>
                </a:solidFill>
                <a:latin typeface="Caveat Brush"/>
              </a:rPr>
              <a:t>hovedsystemet</a:t>
            </a:r>
            <a:endParaRPr lang="en-US" sz="2605" dirty="0">
              <a:solidFill>
                <a:srgbClr val="4C3227"/>
              </a:solidFill>
              <a:latin typeface="Caveat Brush"/>
            </a:endParaRPr>
          </a:p>
        </p:txBody>
      </p:sp>
      <p:sp>
        <p:nvSpPr>
          <p:cNvPr id="19" name="TextBox 19"/>
          <p:cNvSpPr txBox="1"/>
          <p:nvPr/>
        </p:nvSpPr>
        <p:spPr>
          <a:xfrm>
            <a:off x="14203459" y="7722576"/>
            <a:ext cx="2172222" cy="1826719"/>
          </a:xfrm>
          <a:prstGeom prst="rect">
            <a:avLst/>
          </a:prstGeom>
        </p:spPr>
        <p:txBody>
          <a:bodyPr lIns="0" tIns="0" rIns="0" bIns="0" rtlCol="0" anchor="t">
            <a:spAutoFit/>
          </a:bodyPr>
          <a:lstStyle/>
          <a:p>
            <a:pPr algn="ctr">
              <a:lnSpc>
                <a:spcPts val="3647"/>
              </a:lnSpc>
            </a:pPr>
            <a:r>
              <a:rPr lang="en-US" sz="2605" dirty="0" err="1">
                <a:solidFill>
                  <a:srgbClr val="4C3227"/>
                </a:solidFill>
                <a:latin typeface="Caveat Brush"/>
              </a:rPr>
              <a:t>Liste</a:t>
            </a:r>
            <a:r>
              <a:rPr lang="en-US" sz="2605" dirty="0">
                <a:solidFill>
                  <a:srgbClr val="4C3227"/>
                </a:solidFill>
                <a:latin typeface="Caveat Brush"/>
              </a:rPr>
              <a:t> er </a:t>
            </a:r>
            <a:r>
              <a:rPr lang="en-US" sz="2605" dirty="0" err="1">
                <a:solidFill>
                  <a:srgbClr val="4C3227"/>
                </a:solidFill>
                <a:latin typeface="Caveat Brush"/>
              </a:rPr>
              <a:t>representert</a:t>
            </a:r>
            <a:r>
              <a:rPr lang="en-US" sz="2605" dirty="0">
                <a:solidFill>
                  <a:srgbClr val="4C3227"/>
                </a:solidFill>
                <a:latin typeface="Caveat Brush"/>
              </a:rPr>
              <a:t> med blocker med </a:t>
            </a:r>
            <a:r>
              <a:rPr lang="en-US" sz="2605" dirty="0" err="1">
                <a:solidFill>
                  <a:srgbClr val="4C3227"/>
                </a:solidFill>
                <a:latin typeface="Caveat Brush"/>
              </a:rPr>
              <a:t>indekser</a:t>
            </a:r>
            <a:endParaRPr lang="en-US" sz="2605" dirty="0">
              <a:solidFill>
                <a:srgbClr val="4C3227"/>
              </a:solidFill>
              <a:latin typeface="Caveat Brush"/>
            </a:endParaRPr>
          </a:p>
        </p:txBody>
      </p:sp>
      <p:sp>
        <p:nvSpPr>
          <p:cNvPr id="20" name="TextBox 20"/>
          <p:cNvSpPr txBox="1"/>
          <p:nvPr/>
        </p:nvSpPr>
        <p:spPr>
          <a:xfrm>
            <a:off x="13566328" y="2203102"/>
            <a:ext cx="2172222" cy="1353046"/>
          </a:xfrm>
          <a:prstGeom prst="rect">
            <a:avLst/>
          </a:prstGeom>
        </p:spPr>
        <p:txBody>
          <a:bodyPr lIns="0" tIns="0" rIns="0" bIns="0" rtlCol="0" anchor="t">
            <a:spAutoFit/>
          </a:bodyPr>
          <a:lstStyle/>
          <a:p>
            <a:pPr algn="ctr">
              <a:lnSpc>
                <a:spcPts val="3647"/>
              </a:lnSpc>
            </a:pPr>
            <a:r>
              <a:rPr lang="en-US" sz="2605">
                <a:solidFill>
                  <a:srgbClr val="4C3227"/>
                </a:solidFill>
                <a:latin typeface="Caveat Brush"/>
              </a:rPr>
              <a:t>:Student viser hva slags type objekt det er</a:t>
            </a:r>
          </a:p>
        </p:txBody>
      </p:sp>
      <p:sp>
        <p:nvSpPr>
          <p:cNvPr id="21" name="TextBox 21"/>
          <p:cNvSpPr txBox="1"/>
          <p:nvPr/>
        </p:nvSpPr>
        <p:spPr>
          <a:xfrm>
            <a:off x="2209698" y="7375334"/>
            <a:ext cx="2172222" cy="2267446"/>
          </a:xfrm>
          <a:prstGeom prst="rect">
            <a:avLst/>
          </a:prstGeom>
        </p:spPr>
        <p:txBody>
          <a:bodyPr lIns="0" tIns="0" rIns="0" bIns="0" rtlCol="0" anchor="t">
            <a:spAutoFit/>
          </a:bodyPr>
          <a:lstStyle/>
          <a:p>
            <a:pPr algn="ctr">
              <a:lnSpc>
                <a:spcPts val="3647"/>
              </a:lnSpc>
            </a:pPr>
            <a:r>
              <a:rPr lang="en-US" sz="2605" dirty="0">
                <a:solidFill>
                  <a:srgbClr val="4C3227"/>
                </a:solidFill>
                <a:latin typeface="Caveat Brush"/>
              </a:rPr>
              <a:t>Bare </a:t>
            </a:r>
            <a:r>
              <a:rPr lang="en-US" sz="2605" dirty="0" err="1">
                <a:solidFill>
                  <a:srgbClr val="4C3227"/>
                </a:solidFill>
                <a:latin typeface="Caveat Brush"/>
              </a:rPr>
              <a:t>instansvariabeler</a:t>
            </a:r>
            <a:r>
              <a:rPr lang="en-US" sz="2605" dirty="0">
                <a:solidFill>
                  <a:srgbClr val="4C3227"/>
                </a:solidFill>
                <a:latin typeface="Caveat Brush"/>
              </a:rPr>
              <a:t> </a:t>
            </a:r>
            <a:r>
              <a:rPr lang="en-US" sz="2605" dirty="0" err="1">
                <a:solidFill>
                  <a:srgbClr val="4C3227"/>
                </a:solidFill>
                <a:latin typeface="Caveat Brush"/>
              </a:rPr>
              <a:t>skal</a:t>
            </a:r>
            <a:r>
              <a:rPr lang="en-US" sz="2605" dirty="0">
                <a:solidFill>
                  <a:srgbClr val="4C3227"/>
                </a:solidFill>
                <a:latin typeface="Caveat Brush"/>
              </a:rPr>
              <a:t> </a:t>
            </a:r>
            <a:r>
              <a:rPr lang="en-US" sz="2605" dirty="0" err="1">
                <a:solidFill>
                  <a:srgbClr val="4C3227"/>
                </a:solidFill>
                <a:latin typeface="Caveat Brush"/>
              </a:rPr>
              <a:t>være</a:t>
            </a:r>
            <a:r>
              <a:rPr lang="en-US" sz="2605" dirty="0">
                <a:solidFill>
                  <a:srgbClr val="4C3227"/>
                </a:solidFill>
                <a:latin typeface="Caveat Brush"/>
              </a:rPr>
              <a:t> </a:t>
            </a:r>
            <a:r>
              <a:rPr lang="en-US" sz="2605" dirty="0" err="1">
                <a:solidFill>
                  <a:srgbClr val="4C3227"/>
                </a:solidFill>
                <a:latin typeface="Caveat Brush"/>
              </a:rPr>
              <a:t>i</a:t>
            </a:r>
            <a:r>
              <a:rPr lang="en-US" sz="2605" dirty="0">
                <a:solidFill>
                  <a:srgbClr val="4C3227"/>
                </a:solidFill>
                <a:latin typeface="Caveat Brush"/>
              </a:rPr>
              <a:t> </a:t>
            </a:r>
            <a:r>
              <a:rPr lang="en-US" sz="2605" dirty="0" err="1">
                <a:solidFill>
                  <a:srgbClr val="4C3227"/>
                </a:solidFill>
                <a:latin typeface="Caveat Brush"/>
              </a:rPr>
              <a:t>objekt-elementene</a:t>
            </a:r>
            <a:endParaRPr lang="en-US" sz="2605" dirty="0">
              <a:solidFill>
                <a:srgbClr val="4C3227"/>
              </a:solidFill>
              <a:latin typeface="Caveat Brush"/>
            </a:endParaRPr>
          </a:p>
        </p:txBody>
      </p:sp>
      <p:pic>
        <p:nvPicPr>
          <p:cNvPr id="26" name="Picture 25" descr="A diagram of a student&#10;&#10;Description automatically generated">
            <a:extLst>
              <a:ext uri="{FF2B5EF4-FFF2-40B4-BE49-F238E27FC236}">
                <a16:creationId xmlns:a16="http://schemas.microsoft.com/office/drawing/2014/main" id="{0E847B32-9AE5-6760-9614-B653BF6CFCAE}"/>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045647" y="2435390"/>
            <a:ext cx="7772400" cy="611598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Freeform 2"/>
          <p:cNvSpPr/>
          <p:nvPr/>
        </p:nvSpPr>
        <p:spPr>
          <a:xfrm>
            <a:off x="10398028" y="7725391"/>
            <a:ext cx="7315200" cy="2561609"/>
          </a:xfrm>
          <a:custGeom>
            <a:avLst/>
            <a:gdLst/>
            <a:ahLst/>
            <a:cxnLst/>
            <a:rect l="l" t="t" r="r" b="b"/>
            <a:pathLst>
              <a:path w="7315200" h="2561609">
                <a:moveTo>
                  <a:pt x="0" y="0"/>
                </a:moveTo>
                <a:lnTo>
                  <a:pt x="7315200" y="0"/>
                </a:lnTo>
                <a:lnTo>
                  <a:pt x="7315200" y="2561609"/>
                </a:lnTo>
                <a:lnTo>
                  <a:pt x="0" y="256160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NO"/>
          </a:p>
        </p:txBody>
      </p:sp>
      <p:sp>
        <p:nvSpPr>
          <p:cNvPr id="3" name="Freeform 3"/>
          <p:cNvSpPr/>
          <p:nvPr/>
        </p:nvSpPr>
        <p:spPr>
          <a:xfrm>
            <a:off x="1412865" y="1990435"/>
            <a:ext cx="6411746" cy="4142675"/>
          </a:xfrm>
          <a:custGeom>
            <a:avLst/>
            <a:gdLst/>
            <a:ahLst/>
            <a:cxnLst/>
            <a:rect l="l" t="t" r="r" b="b"/>
            <a:pathLst>
              <a:path w="6411746" h="4142675">
                <a:moveTo>
                  <a:pt x="0" y="0"/>
                </a:moveTo>
                <a:lnTo>
                  <a:pt x="6411746" y="0"/>
                </a:lnTo>
                <a:lnTo>
                  <a:pt x="6411746" y="4142676"/>
                </a:lnTo>
                <a:lnTo>
                  <a:pt x="0" y="41426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NO"/>
          </a:p>
        </p:txBody>
      </p:sp>
      <p:sp>
        <p:nvSpPr>
          <p:cNvPr id="4" name="TextBox 4"/>
          <p:cNvSpPr txBox="1"/>
          <p:nvPr/>
        </p:nvSpPr>
        <p:spPr>
          <a:xfrm>
            <a:off x="303056" y="716800"/>
            <a:ext cx="12433124" cy="1273636"/>
          </a:xfrm>
          <a:prstGeom prst="rect">
            <a:avLst/>
          </a:prstGeom>
        </p:spPr>
        <p:txBody>
          <a:bodyPr lIns="0" tIns="0" rIns="0" bIns="0" rtlCol="0" anchor="t">
            <a:spAutoFit/>
          </a:bodyPr>
          <a:lstStyle/>
          <a:p>
            <a:pPr algn="ctr">
              <a:lnSpc>
                <a:spcPts val="9475"/>
              </a:lnSpc>
            </a:pPr>
            <a:r>
              <a:rPr lang="en-US" sz="9974">
                <a:solidFill>
                  <a:srgbClr val="F5B95B"/>
                </a:solidFill>
                <a:latin typeface="Caveat Brush"/>
              </a:rPr>
              <a:t>Studentsystem (oppgave 1)</a:t>
            </a:r>
          </a:p>
        </p:txBody>
      </p:sp>
      <p:sp>
        <p:nvSpPr>
          <p:cNvPr id="5" name="TextBox 5"/>
          <p:cNvSpPr txBox="1"/>
          <p:nvPr/>
        </p:nvSpPr>
        <p:spPr>
          <a:xfrm>
            <a:off x="1564754" y="2302001"/>
            <a:ext cx="6107968" cy="4596464"/>
          </a:xfrm>
          <a:prstGeom prst="rect">
            <a:avLst/>
          </a:prstGeom>
        </p:spPr>
        <p:txBody>
          <a:bodyPr lIns="0" tIns="0" rIns="0" bIns="0" rtlCol="0" anchor="t">
            <a:spAutoFit/>
          </a:bodyPr>
          <a:lstStyle/>
          <a:p>
            <a:pPr algn="ctr">
              <a:lnSpc>
                <a:spcPts val="4592"/>
              </a:lnSpc>
            </a:pPr>
            <a:r>
              <a:rPr lang="en-US" sz="3280">
                <a:solidFill>
                  <a:srgbClr val="8D6C4C"/>
                </a:solidFill>
                <a:latin typeface="Caveat Brush"/>
              </a:rPr>
              <a:t>1.1 Lag en klasse “Studentsystem”. Skriv konstruktøren for Studentsystem, denne skal ved opprettelsen ikke ta inn noen parametre, men skal lage en tom liste som skal holde på studenter og en tom liste som skal holde på fag. </a:t>
            </a:r>
          </a:p>
          <a:p>
            <a:pPr algn="ctr">
              <a:lnSpc>
                <a:spcPts val="4592"/>
              </a:lnSpc>
            </a:pPr>
            <a:endParaRPr lang="en-US" sz="3280">
              <a:solidFill>
                <a:srgbClr val="8D6C4C"/>
              </a:solidFill>
              <a:latin typeface="Caveat Brush"/>
            </a:endParaRPr>
          </a:p>
          <a:p>
            <a:pPr algn="ctr">
              <a:lnSpc>
                <a:spcPts val="4592"/>
              </a:lnSpc>
            </a:pPr>
            <a:endParaRPr lang="en-US" sz="3280">
              <a:solidFill>
                <a:srgbClr val="8D6C4C"/>
              </a:solidFill>
              <a:latin typeface="Caveat Brush"/>
            </a:endParaRPr>
          </a:p>
        </p:txBody>
      </p:sp>
      <p:sp>
        <p:nvSpPr>
          <p:cNvPr id="6" name="Freeform 6"/>
          <p:cNvSpPr/>
          <p:nvPr/>
        </p:nvSpPr>
        <p:spPr>
          <a:xfrm>
            <a:off x="6982067" y="6972461"/>
            <a:ext cx="2969663" cy="1039906"/>
          </a:xfrm>
          <a:custGeom>
            <a:avLst/>
            <a:gdLst/>
            <a:ahLst/>
            <a:cxnLst/>
            <a:rect l="l" t="t" r="r" b="b"/>
            <a:pathLst>
              <a:path w="2969663" h="1039906">
                <a:moveTo>
                  <a:pt x="0" y="0"/>
                </a:moveTo>
                <a:lnTo>
                  <a:pt x="2969663" y="0"/>
                </a:lnTo>
                <a:lnTo>
                  <a:pt x="2969663" y="1039906"/>
                </a:lnTo>
                <a:lnTo>
                  <a:pt x="0" y="10399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NO"/>
          </a:p>
        </p:txBody>
      </p:sp>
      <p:sp>
        <p:nvSpPr>
          <p:cNvPr id="7" name="Freeform 7"/>
          <p:cNvSpPr/>
          <p:nvPr/>
        </p:nvSpPr>
        <p:spPr>
          <a:xfrm>
            <a:off x="10398028" y="-41278"/>
            <a:ext cx="2969663" cy="1039906"/>
          </a:xfrm>
          <a:custGeom>
            <a:avLst/>
            <a:gdLst/>
            <a:ahLst/>
            <a:cxnLst/>
            <a:rect l="l" t="t" r="r" b="b"/>
            <a:pathLst>
              <a:path w="2969663" h="1039906">
                <a:moveTo>
                  <a:pt x="0" y="0"/>
                </a:moveTo>
                <a:lnTo>
                  <a:pt x="2969663" y="0"/>
                </a:lnTo>
                <a:lnTo>
                  <a:pt x="2969663" y="1039905"/>
                </a:lnTo>
                <a:lnTo>
                  <a:pt x="0" y="10399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NO"/>
          </a:p>
        </p:txBody>
      </p:sp>
      <p:sp>
        <p:nvSpPr>
          <p:cNvPr id="8" name="Freeform 8"/>
          <p:cNvSpPr/>
          <p:nvPr/>
        </p:nvSpPr>
        <p:spPr>
          <a:xfrm>
            <a:off x="-892299" y="7725391"/>
            <a:ext cx="2969663" cy="1039906"/>
          </a:xfrm>
          <a:custGeom>
            <a:avLst/>
            <a:gdLst/>
            <a:ahLst/>
            <a:cxnLst/>
            <a:rect l="l" t="t" r="r" b="b"/>
            <a:pathLst>
              <a:path w="2969663" h="1039906">
                <a:moveTo>
                  <a:pt x="0" y="0"/>
                </a:moveTo>
                <a:lnTo>
                  <a:pt x="2969663" y="0"/>
                </a:lnTo>
                <a:lnTo>
                  <a:pt x="2969663" y="1039905"/>
                </a:lnTo>
                <a:lnTo>
                  <a:pt x="0" y="10399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NO"/>
          </a:p>
        </p:txBody>
      </p:sp>
      <p:sp>
        <p:nvSpPr>
          <p:cNvPr id="9" name="Freeform 9"/>
          <p:cNvSpPr/>
          <p:nvPr/>
        </p:nvSpPr>
        <p:spPr>
          <a:xfrm>
            <a:off x="9747335" y="2098593"/>
            <a:ext cx="6244347" cy="4034517"/>
          </a:xfrm>
          <a:custGeom>
            <a:avLst/>
            <a:gdLst/>
            <a:ahLst/>
            <a:cxnLst/>
            <a:rect l="l" t="t" r="r" b="b"/>
            <a:pathLst>
              <a:path w="6244347" h="4034517">
                <a:moveTo>
                  <a:pt x="0" y="0"/>
                </a:moveTo>
                <a:lnTo>
                  <a:pt x="6244347" y="0"/>
                </a:lnTo>
                <a:lnTo>
                  <a:pt x="6244347" y="4034518"/>
                </a:lnTo>
                <a:lnTo>
                  <a:pt x="0" y="40345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NO"/>
          </a:p>
        </p:txBody>
      </p:sp>
      <p:sp>
        <p:nvSpPr>
          <p:cNvPr id="10" name="TextBox 10"/>
          <p:cNvSpPr txBox="1"/>
          <p:nvPr/>
        </p:nvSpPr>
        <p:spPr>
          <a:xfrm>
            <a:off x="9791668" y="2454401"/>
            <a:ext cx="6155681" cy="3866234"/>
          </a:xfrm>
          <a:prstGeom prst="rect">
            <a:avLst/>
          </a:prstGeom>
        </p:spPr>
        <p:txBody>
          <a:bodyPr lIns="0" tIns="0" rIns="0" bIns="0" rtlCol="0" anchor="t">
            <a:spAutoFit/>
          </a:bodyPr>
          <a:lstStyle/>
          <a:p>
            <a:pPr algn="ctr">
              <a:lnSpc>
                <a:spcPts val="4416"/>
              </a:lnSpc>
            </a:pPr>
            <a:r>
              <a:rPr lang="en-US" sz="3154">
                <a:solidFill>
                  <a:srgbClr val="8D6C4C"/>
                </a:solidFill>
                <a:latin typeface="Caveat Brush"/>
              </a:rPr>
              <a:t>1.2 Lag en metode i Studentsystem som finner og returnerer en Student basert på navn. Metoden skal returnere None dersom studenten ikke finnes i listen. </a:t>
            </a:r>
          </a:p>
          <a:p>
            <a:pPr algn="ctr">
              <a:lnSpc>
                <a:spcPts val="4416"/>
              </a:lnSpc>
            </a:pPr>
            <a:r>
              <a:rPr lang="en-US" sz="3154">
                <a:solidFill>
                  <a:srgbClr val="8D6C4C"/>
                </a:solidFill>
                <a:latin typeface="Caveat Brush"/>
              </a:rPr>
              <a:t>Merk: her må du bruke Student-objektenes “hent_student_navn()-metode. </a:t>
            </a:r>
          </a:p>
          <a:p>
            <a:pPr algn="ctr">
              <a:lnSpc>
                <a:spcPts val="4416"/>
              </a:lnSpc>
            </a:pPr>
            <a:endParaRPr lang="en-US" sz="3154">
              <a:solidFill>
                <a:srgbClr val="8D6C4C"/>
              </a:solidFill>
              <a:latin typeface="Caveat Brush"/>
            </a:endParaRPr>
          </a:p>
        </p:txBody>
      </p:sp>
      <p:sp>
        <p:nvSpPr>
          <p:cNvPr id="11" name="Freeform 11"/>
          <p:cNvSpPr/>
          <p:nvPr/>
        </p:nvSpPr>
        <p:spPr>
          <a:xfrm>
            <a:off x="5638512" y="6133111"/>
            <a:ext cx="6200014" cy="4005874"/>
          </a:xfrm>
          <a:custGeom>
            <a:avLst/>
            <a:gdLst/>
            <a:ahLst/>
            <a:cxnLst/>
            <a:rect l="l" t="t" r="r" b="b"/>
            <a:pathLst>
              <a:path w="6200014" h="4005874">
                <a:moveTo>
                  <a:pt x="0" y="0"/>
                </a:moveTo>
                <a:lnTo>
                  <a:pt x="6200014" y="0"/>
                </a:lnTo>
                <a:lnTo>
                  <a:pt x="6200014" y="4005873"/>
                </a:lnTo>
                <a:lnTo>
                  <a:pt x="0" y="40058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NO"/>
          </a:p>
        </p:txBody>
      </p:sp>
      <p:sp>
        <p:nvSpPr>
          <p:cNvPr id="12" name="TextBox 12"/>
          <p:cNvSpPr txBox="1"/>
          <p:nvPr/>
        </p:nvSpPr>
        <p:spPr>
          <a:xfrm>
            <a:off x="5660679" y="7269301"/>
            <a:ext cx="6155681" cy="2199432"/>
          </a:xfrm>
          <a:prstGeom prst="rect">
            <a:avLst/>
          </a:prstGeom>
        </p:spPr>
        <p:txBody>
          <a:bodyPr lIns="0" tIns="0" rIns="0" bIns="0" rtlCol="0" anchor="t">
            <a:spAutoFit/>
          </a:bodyPr>
          <a:lstStyle/>
          <a:p>
            <a:pPr algn="ctr">
              <a:lnSpc>
                <a:spcPts val="4416"/>
              </a:lnSpc>
            </a:pPr>
            <a:r>
              <a:rPr lang="en-US" sz="3154">
                <a:solidFill>
                  <a:srgbClr val="8D6C4C"/>
                </a:solidFill>
                <a:latin typeface="Caveat Brush"/>
              </a:rPr>
              <a:t>1.3 Lag en metode i Studensystem som finner og returnerer et Fag basert på navn/fagkode. </a:t>
            </a:r>
          </a:p>
          <a:p>
            <a:pPr algn="ctr">
              <a:lnSpc>
                <a:spcPts val="4416"/>
              </a:lnSpc>
            </a:pPr>
            <a:endParaRPr lang="en-US" sz="3154">
              <a:solidFill>
                <a:srgbClr val="8D6C4C"/>
              </a:solidFill>
              <a:latin typeface="Caveat Brush"/>
            </a:endParaRPr>
          </a:p>
        </p:txBody>
      </p:sp>
      <p:sp>
        <p:nvSpPr>
          <p:cNvPr id="13" name="Freeform 13"/>
          <p:cNvSpPr/>
          <p:nvPr/>
        </p:nvSpPr>
        <p:spPr>
          <a:xfrm rot="1960722">
            <a:off x="7340181" y="5010945"/>
            <a:ext cx="2796675" cy="2244332"/>
          </a:xfrm>
          <a:custGeom>
            <a:avLst/>
            <a:gdLst/>
            <a:ahLst/>
            <a:cxnLst/>
            <a:rect l="l" t="t" r="r" b="b"/>
            <a:pathLst>
              <a:path w="2796675" h="2244332">
                <a:moveTo>
                  <a:pt x="0" y="0"/>
                </a:moveTo>
                <a:lnTo>
                  <a:pt x="2796676" y="0"/>
                </a:lnTo>
                <a:lnTo>
                  <a:pt x="2796676" y="2244331"/>
                </a:lnTo>
                <a:lnTo>
                  <a:pt x="0" y="2244331"/>
                </a:lnTo>
                <a:lnTo>
                  <a:pt x="0" y="0"/>
                </a:lnTo>
                <a:close/>
              </a:path>
            </a:pathLst>
          </a:custGeom>
          <a:blipFill>
            <a:blip r:embed="rId6"/>
            <a:stretch>
              <a:fillRect/>
            </a:stretch>
          </a:blipFill>
        </p:spPr>
        <p:txBody>
          <a:bodyPr/>
          <a:lstStyle/>
          <a:p>
            <a:endParaRPr lang="en-NO"/>
          </a:p>
        </p:txBody>
      </p:sp>
      <p:sp>
        <p:nvSpPr>
          <p:cNvPr id="14" name="Freeform 14"/>
          <p:cNvSpPr/>
          <p:nvPr/>
        </p:nvSpPr>
        <p:spPr>
          <a:xfrm>
            <a:off x="15896681" y="-1353479"/>
            <a:ext cx="4020652" cy="4114800"/>
          </a:xfrm>
          <a:custGeom>
            <a:avLst/>
            <a:gdLst/>
            <a:ahLst/>
            <a:cxnLst/>
            <a:rect l="l" t="t" r="r" b="b"/>
            <a:pathLst>
              <a:path w="4020652" h="4114800">
                <a:moveTo>
                  <a:pt x="0" y="0"/>
                </a:moveTo>
                <a:lnTo>
                  <a:pt x="4020653" y="0"/>
                </a:lnTo>
                <a:lnTo>
                  <a:pt x="4020653"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NO"/>
          </a:p>
        </p:txBody>
      </p:sp>
      <p:sp>
        <p:nvSpPr>
          <p:cNvPr id="15" name="Freeform 15"/>
          <p:cNvSpPr/>
          <p:nvPr/>
        </p:nvSpPr>
        <p:spPr>
          <a:xfrm>
            <a:off x="16304196" y="5143500"/>
            <a:ext cx="1409031" cy="1766811"/>
          </a:xfrm>
          <a:custGeom>
            <a:avLst/>
            <a:gdLst/>
            <a:ahLst/>
            <a:cxnLst/>
            <a:rect l="l" t="t" r="r" b="b"/>
            <a:pathLst>
              <a:path w="1409031" h="1766811">
                <a:moveTo>
                  <a:pt x="0" y="0"/>
                </a:moveTo>
                <a:lnTo>
                  <a:pt x="1409032" y="0"/>
                </a:lnTo>
                <a:lnTo>
                  <a:pt x="1409032" y="1766811"/>
                </a:lnTo>
                <a:lnTo>
                  <a:pt x="0" y="176681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NO"/>
          </a:p>
        </p:txBody>
      </p:sp>
      <p:sp>
        <p:nvSpPr>
          <p:cNvPr id="16" name="Freeform 16"/>
          <p:cNvSpPr/>
          <p:nvPr/>
        </p:nvSpPr>
        <p:spPr>
          <a:xfrm>
            <a:off x="204425" y="7145102"/>
            <a:ext cx="2416880" cy="2993882"/>
          </a:xfrm>
          <a:custGeom>
            <a:avLst/>
            <a:gdLst/>
            <a:ahLst/>
            <a:cxnLst/>
            <a:rect l="l" t="t" r="r" b="b"/>
            <a:pathLst>
              <a:path w="2416880" h="2993882">
                <a:moveTo>
                  <a:pt x="0" y="0"/>
                </a:moveTo>
                <a:lnTo>
                  <a:pt x="2416879" y="0"/>
                </a:lnTo>
                <a:lnTo>
                  <a:pt x="2416879" y="2993882"/>
                </a:lnTo>
                <a:lnTo>
                  <a:pt x="0" y="299388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NO"/>
          </a:p>
        </p:txBody>
      </p:sp>
      <p:sp>
        <p:nvSpPr>
          <p:cNvPr id="17" name="Freeform 17"/>
          <p:cNvSpPr/>
          <p:nvPr/>
        </p:nvSpPr>
        <p:spPr>
          <a:xfrm>
            <a:off x="4338458" y="9468733"/>
            <a:ext cx="3907040" cy="298356"/>
          </a:xfrm>
          <a:custGeom>
            <a:avLst/>
            <a:gdLst/>
            <a:ahLst/>
            <a:cxnLst/>
            <a:rect l="l" t="t" r="r" b="b"/>
            <a:pathLst>
              <a:path w="3907040" h="298356">
                <a:moveTo>
                  <a:pt x="0" y="0"/>
                </a:moveTo>
                <a:lnTo>
                  <a:pt x="3907040" y="0"/>
                </a:lnTo>
                <a:lnTo>
                  <a:pt x="3907040" y="298356"/>
                </a:lnTo>
                <a:lnTo>
                  <a:pt x="0" y="29835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NO"/>
          </a:p>
        </p:txBody>
      </p:sp>
      <p:sp>
        <p:nvSpPr>
          <p:cNvPr id="18" name="Freeform 18"/>
          <p:cNvSpPr/>
          <p:nvPr/>
        </p:nvSpPr>
        <p:spPr>
          <a:xfrm>
            <a:off x="4831479" y="9767089"/>
            <a:ext cx="3907040" cy="298356"/>
          </a:xfrm>
          <a:custGeom>
            <a:avLst/>
            <a:gdLst/>
            <a:ahLst/>
            <a:cxnLst/>
            <a:rect l="l" t="t" r="r" b="b"/>
            <a:pathLst>
              <a:path w="3907040" h="298356">
                <a:moveTo>
                  <a:pt x="0" y="0"/>
                </a:moveTo>
                <a:lnTo>
                  <a:pt x="3907040" y="0"/>
                </a:lnTo>
                <a:lnTo>
                  <a:pt x="3907040" y="298356"/>
                </a:lnTo>
                <a:lnTo>
                  <a:pt x="0" y="29835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NO"/>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Freeform 2"/>
          <p:cNvSpPr/>
          <p:nvPr/>
        </p:nvSpPr>
        <p:spPr>
          <a:xfrm>
            <a:off x="10842996" y="1461631"/>
            <a:ext cx="5294944" cy="2743744"/>
          </a:xfrm>
          <a:custGeom>
            <a:avLst/>
            <a:gdLst/>
            <a:ahLst/>
            <a:cxnLst/>
            <a:rect l="l" t="t" r="r" b="b"/>
            <a:pathLst>
              <a:path w="5294944" h="2743744">
                <a:moveTo>
                  <a:pt x="0" y="0"/>
                </a:moveTo>
                <a:lnTo>
                  <a:pt x="5294944" y="0"/>
                </a:lnTo>
                <a:lnTo>
                  <a:pt x="5294944" y="2743744"/>
                </a:lnTo>
                <a:lnTo>
                  <a:pt x="0" y="27437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NO"/>
          </a:p>
        </p:txBody>
      </p:sp>
      <p:sp>
        <p:nvSpPr>
          <p:cNvPr id="3" name="AutoShape 3"/>
          <p:cNvSpPr/>
          <p:nvPr/>
        </p:nvSpPr>
        <p:spPr>
          <a:xfrm flipV="1">
            <a:off x="9956162" y="2833503"/>
            <a:ext cx="0" cy="4767031"/>
          </a:xfrm>
          <a:prstGeom prst="line">
            <a:avLst/>
          </a:prstGeom>
          <a:ln w="38100" cap="flat">
            <a:solidFill>
              <a:srgbClr val="51341D"/>
            </a:solidFill>
            <a:prstDash val="solid"/>
            <a:headEnd type="oval" w="lg" len="lg"/>
            <a:tailEnd type="oval" w="lg" len="lg"/>
          </a:ln>
        </p:spPr>
        <p:txBody>
          <a:bodyPr/>
          <a:lstStyle/>
          <a:p>
            <a:endParaRPr lang="en-NO"/>
          </a:p>
        </p:txBody>
      </p:sp>
      <p:sp>
        <p:nvSpPr>
          <p:cNvPr id="4" name="Freeform 4"/>
          <p:cNvSpPr/>
          <p:nvPr/>
        </p:nvSpPr>
        <p:spPr>
          <a:xfrm>
            <a:off x="10842996" y="5933103"/>
            <a:ext cx="5294944" cy="2743744"/>
          </a:xfrm>
          <a:custGeom>
            <a:avLst/>
            <a:gdLst/>
            <a:ahLst/>
            <a:cxnLst/>
            <a:rect l="l" t="t" r="r" b="b"/>
            <a:pathLst>
              <a:path w="5294944" h="2743744">
                <a:moveTo>
                  <a:pt x="0" y="0"/>
                </a:moveTo>
                <a:lnTo>
                  <a:pt x="5294944" y="0"/>
                </a:lnTo>
                <a:lnTo>
                  <a:pt x="5294944" y="2743744"/>
                </a:lnTo>
                <a:lnTo>
                  <a:pt x="0" y="274374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NO"/>
          </a:p>
        </p:txBody>
      </p:sp>
      <p:sp>
        <p:nvSpPr>
          <p:cNvPr id="5" name="Freeform 5"/>
          <p:cNvSpPr/>
          <p:nvPr/>
        </p:nvSpPr>
        <p:spPr>
          <a:xfrm rot="1195363">
            <a:off x="15551015" y="2854164"/>
            <a:ext cx="1173851" cy="1567748"/>
          </a:xfrm>
          <a:custGeom>
            <a:avLst/>
            <a:gdLst/>
            <a:ahLst/>
            <a:cxnLst/>
            <a:rect l="l" t="t" r="r" b="b"/>
            <a:pathLst>
              <a:path w="1173851" h="1567748">
                <a:moveTo>
                  <a:pt x="0" y="0"/>
                </a:moveTo>
                <a:lnTo>
                  <a:pt x="1173851" y="0"/>
                </a:lnTo>
                <a:lnTo>
                  <a:pt x="1173851" y="1567748"/>
                </a:lnTo>
                <a:lnTo>
                  <a:pt x="0" y="1567748"/>
                </a:lnTo>
                <a:lnTo>
                  <a:pt x="0" y="0"/>
                </a:lnTo>
                <a:close/>
              </a:path>
            </a:pathLst>
          </a:custGeom>
          <a:blipFill>
            <a:blip r:embed="rId4"/>
            <a:stretch>
              <a:fillRect/>
            </a:stretch>
          </a:blipFill>
        </p:spPr>
        <p:txBody>
          <a:bodyPr/>
          <a:lstStyle/>
          <a:p>
            <a:endParaRPr lang="en-NO"/>
          </a:p>
        </p:txBody>
      </p:sp>
      <p:sp>
        <p:nvSpPr>
          <p:cNvPr id="6" name="Freeform 6"/>
          <p:cNvSpPr/>
          <p:nvPr/>
        </p:nvSpPr>
        <p:spPr>
          <a:xfrm rot="775400">
            <a:off x="15619617" y="7626067"/>
            <a:ext cx="1810494" cy="1731284"/>
          </a:xfrm>
          <a:custGeom>
            <a:avLst/>
            <a:gdLst/>
            <a:ahLst/>
            <a:cxnLst/>
            <a:rect l="l" t="t" r="r" b="b"/>
            <a:pathLst>
              <a:path w="1810494" h="1731284">
                <a:moveTo>
                  <a:pt x="0" y="0"/>
                </a:moveTo>
                <a:lnTo>
                  <a:pt x="1810494" y="0"/>
                </a:lnTo>
                <a:lnTo>
                  <a:pt x="1810494" y="1731285"/>
                </a:lnTo>
                <a:lnTo>
                  <a:pt x="0" y="1731285"/>
                </a:lnTo>
                <a:lnTo>
                  <a:pt x="0" y="0"/>
                </a:lnTo>
                <a:close/>
              </a:path>
            </a:pathLst>
          </a:custGeom>
          <a:blipFill>
            <a:blip r:embed="rId5"/>
            <a:stretch>
              <a:fillRect/>
            </a:stretch>
          </a:blipFill>
        </p:spPr>
        <p:txBody>
          <a:bodyPr/>
          <a:lstStyle/>
          <a:p>
            <a:endParaRPr lang="en-NO"/>
          </a:p>
        </p:txBody>
      </p:sp>
      <p:sp>
        <p:nvSpPr>
          <p:cNvPr id="7" name="Freeform 7"/>
          <p:cNvSpPr/>
          <p:nvPr/>
        </p:nvSpPr>
        <p:spPr>
          <a:xfrm>
            <a:off x="10494283" y="5286637"/>
            <a:ext cx="1212265" cy="1328510"/>
          </a:xfrm>
          <a:custGeom>
            <a:avLst/>
            <a:gdLst/>
            <a:ahLst/>
            <a:cxnLst/>
            <a:rect l="l" t="t" r="r" b="b"/>
            <a:pathLst>
              <a:path w="1212265" h="1328510">
                <a:moveTo>
                  <a:pt x="0" y="0"/>
                </a:moveTo>
                <a:lnTo>
                  <a:pt x="1212265" y="0"/>
                </a:lnTo>
                <a:lnTo>
                  <a:pt x="1212265" y="1328510"/>
                </a:lnTo>
                <a:lnTo>
                  <a:pt x="0" y="1328510"/>
                </a:lnTo>
                <a:lnTo>
                  <a:pt x="0" y="0"/>
                </a:lnTo>
                <a:close/>
              </a:path>
            </a:pathLst>
          </a:custGeom>
          <a:blipFill>
            <a:blip r:embed="rId6"/>
            <a:stretch>
              <a:fillRect/>
            </a:stretch>
          </a:blipFill>
        </p:spPr>
        <p:txBody>
          <a:bodyPr/>
          <a:lstStyle/>
          <a:p>
            <a:endParaRPr lang="en-NO"/>
          </a:p>
        </p:txBody>
      </p:sp>
      <p:sp>
        <p:nvSpPr>
          <p:cNvPr id="8" name="Freeform 8"/>
          <p:cNvSpPr/>
          <p:nvPr/>
        </p:nvSpPr>
        <p:spPr>
          <a:xfrm>
            <a:off x="2439503" y="2576427"/>
            <a:ext cx="6191317" cy="7366961"/>
          </a:xfrm>
          <a:custGeom>
            <a:avLst/>
            <a:gdLst/>
            <a:ahLst/>
            <a:cxnLst/>
            <a:rect l="l" t="t" r="r" b="b"/>
            <a:pathLst>
              <a:path w="6191317" h="7366961">
                <a:moveTo>
                  <a:pt x="0" y="0"/>
                </a:moveTo>
                <a:lnTo>
                  <a:pt x="6191317" y="0"/>
                </a:lnTo>
                <a:lnTo>
                  <a:pt x="6191317" y="7366961"/>
                </a:lnTo>
                <a:lnTo>
                  <a:pt x="0" y="73669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NO"/>
          </a:p>
        </p:txBody>
      </p:sp>
      <p:sp>
        <p:nvSpPr>
          <p:cNvPr id="9" name="TextBox 9"/>
          <p:cNvSpPr txBox="1"/>
          <p:nvPr/>
        </p:nvSpPr>
        <p:spPr>
          <a:xfrm>
            <a:off x="1726844" y="1297727"/>
            <a:ext cx="7616635" cy="1278700"/>
          </a:xfrm>
          <a:prstGeom prst="rect">
            <a:avLst/>
          </a:prstGeom>
        </p:spPr>
        <p:txBody>
          <a:bodyPr lIns="0" tIns="0" rIns="0" bIns="0" rtlCol="0" anchor="t">
            <a:spAutoFit/>
          </a:bodyPr>
          <a:lstStyle/>
          <a:p>
            <a:pPr algn="ctr">
              <a:lnSpc>
                <a:spcPts val="9475"/>
              </a:lnSpc>
            </a:pPr>
            <a:r>
              <a:rPr lang="en-US" sz="9974">
                <a:solidFill>
                  <a:srgbClr val="EF7E6B"/>
                </a:solidFill>
                <a:latin typeface="Caveat Brush"/>
              </a:rPr>
              <a:t>Oppgave 1</a:t>
            </a:r>
          </a:p>
        </p:txBody>
      </p:sp>
      <p:sp>
        <p:nvSpPr>
          <p:cNvPr id="10" name="Freeform 10"/>
          <p:cNvSpPr/>
          <p:nvPr/>
        </p:nvSpPr>
        <p:spPr>
          <a:xfrm rot="-1160948">
            <a:off x="-542232" y="-584051"/>
            <a:ext cx="2737844" cy="2633308"/>
          </a:xfrm>
          <a:custGeom>
            <a:avLst/>
            <a:gdLst/>
            <a:ahLst/>
            <a:cxnLst/>
            <a:rect l="l" t="t" r="r" b="b"/>
            <a:pathLst>
              <a:path w="2737844" h="2633308">
                <a:moveTo>
                  <a:pt x="0" y="0"/>
                </a:moveTo>
                <a:lnTo>
                  <a:pt x="2737844" y="0"/>
                </a:lnTo>
                <a:lnTo>
                  <a:pt x="2737844" y="2633308"/>
                </a:lnTo>
                <a:lnTo>
                  <a:pt x="0" y="263330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NO"/>
          </a:p>
        </p:txBody>
      </p:sp>
      <p:sp>
        <p:nvSpPr>
          <p:cNvPr id="11" name="Freeform 11"/>
          <p:cNvSpPr/>
          <p:nvPr/>
        </p:nvSpPr>
        <p:spPr>
          <a:xfrm>
            <a:off x="16183384" y="4673944"/>
            <a:ext cx="1785982" cy="828249"/>
          </a:xfrm>
          <a:custGeom>
            <a:avLst/>
            <a:gdLst/>
            <a:ahLst/>
            <a:cxnLst/>
            <a:rect l="l" t="t" r="r" b="b"/>
            <a:pathLst>
              <a:path w="1785982" h="828249">
                <a:moveTo>
                  <a:pt x="0" y="0"/>
                </a:moveTo>
                <a:lnTo>
                  <a:pt x="1785983" y="0"/>
                </a:lnTo>
                <a:lnTo>
                  <a:pt x="1785983" y="828249"/>
                </a:lnTo>
                <a:lnTo>
                  <a:pt x="0" y="82824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NO"/>
          </a:p>
        </p:txBody>
      </p:sp>
      <p:sp>
        <p:nvSpPr>
          <p:cNvPr id="12" name="Freeform 12"/>
          <p:cNvSpPr/>
          <p:nvPr/>
        </p:nvSpPr>
        <p:spPr>
          <a:xfrm>
            <a:off x="7358018" y="497595"/>
            <a:ext cx="1785982" cy="828249"/>
          </a:xfrm>
          <a:custGeom>
            <a:avLst/>
            <a:gdLst/>
            <a:ahLst/>
            <a:cxnLst/>
            <a:rect l="l" t="t" r="r" b="b"/>
            <a:pathLst>
              <a:path w="1785982" h="828249">
                <a:moveTo>
                  <a:pt x="0" y="0"/>
                </a:moveTo>
                <a:lnTo>
                  <a:pt x="1785982" y="0"/>
                </a:lnTo>
                <a:lnTo>
                  <a:pt x="1785982" y="828249"/>
                </a:lnTo>
                <a:lnTo>
                  <a:pt x="0" y="82824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NO"/>
          </a:p>
        </p:txBody>
      </p:sp>
      <p:sp>
        <p:nvSpPr>
          <p:cNvPr id="13" name="TextBox 13"/>
          <p:cNvSpPr txBox="1"/>
          <p:nvPr/>
        </p:nvSpPr>
        <p:spPr>
          <a:xfrm>
            <a:off x="2773160" y="3432378"/>
            <a:ext cx="5857660" cy="6854622"/>
          </a:xfrm>
          <a:prstGeom prst="rect">
            <a:avLst/>
          </a:prstGeom>
        </p:spPr>
        <p:txBody>
          <a:bodyPr lIns="0" tIns="0" rIns="0" bIns="0" rtlCol="0" anchor="t">
            <a:spAutoFit/>
          </a:bodyPr>
          <a:lstStyle/>
          <a:p>
            <a:pPr algn="ctr">
              <a:lnSpc>
                <a:spcPts val="4981"/>
              </a:lnSpc>
            </a:pPr>
            <a:r>
              <a:rPr lang="en-US" sz="3557" u="sng">
                <a:solidFill>
                  <a:srgbClr val="51341D"/>
                </a:solidFill>
                <a:latin typeface="Caveat Brush"/>
              </a:rPr>
              <a:t>1.4 </a:t>
            </a:r>
            <a:r>
              <a:rPr lang="en-US" sz="3557">
                <a:solidFill>
                  <a:srgbClr val="51341D"/>
                </a:solidFill>
                <a:latin typeface="Caveat Brush"/>
              </a:rPr>
              <a:t>Lag en metode i Studentsystem som håndterer innlesning fra fil, hvor filnavnet sendes med som parameter. Alle studenter skal legges inn i listen over Studenter og alle Fag inn i listen over Fag. Pass på så du ikke legger til duplikater av studenter (anta at alle studenter har unikt navn). </a:t>
            </a:r>
          </a:p>
          <a:p>
            <a:pPr algn="ctr">
              <a:lnSpc>
                <a:spcPts val="4841"/>
              </a:lnSpc>
            </a:pPr>
            <a:endParaRPr lang="en-US" sz="3557">
              <a:solidFill>
                <a:srgbClr val="51341D"/>
              </a:solidFill>
              <a:latin typeface="Caveat Brush"/>
            </a:endParaRPr>
          </a:p>
          <a:p>
            <a:pPr algn="ctr">
              <a:lnSpc>
                <a:spcPts val="4841"/>
              </a:lnSpc>
            </a:pPr>
            <a:endParaRPr lang="en-US" sz="3557">
              <a:solidFill>
                <a:srgbClr val="51341D"/>
              </a:solidFill>
              <a:latin typeface="Caveat Brush"/>
            </a:endParaRPr>
          </a:p>
        </p:txBody>
      </p:sp>
      <p:sp>
        <p:nvSpPr>
          <p:cNvPr id="14" name="TextBox 14"/>
          <p:cNvSpPr txBox="1"/>
          <p:nvPr/>
        </p:nvSpPr>
        <p:spPr>
          <a:xfrm>
            <a:off x="11015887" y="2643102"/>
            <a:ext cx="4949163" cy="651131"/>
          </a:xfrm>
          <a:prstGeom prst="rect">
            <a:avLst/>
          </a:prstGeom>
        </p:spPr>
        <p:txBody>
          <a:bodyPr lIns="0" tIns="0" rIns="0" bIns="0" rtlCol="0" anchor="t">
            <a:spAutoFit/>
          </a:bodyPr>
          <a:lstStyle/>
          <a:p>
            <a:pPr algn="ctr">
              <a:lnSpc>
                <a:spcPts val="2538"/>
              </a:lnSpc>
            </a:pPr>
            <a:r>
              <a:rPr lang="en-US" sz="2700">
                <a:solidFill>
                  <a:srgbClr val="713E31"/>
                </a:solidFill>
                <a:latin typeface="Caveat Brush"/>
              </a:rPr>
              <a:t>PS: Her kan du ha bruk for metoden du skriver i 1.2. </a:t>
            </a:r>
          </a:p>
        </p:txBody>
      </p:sp>
      <p:sp>
        <p:nvSpPr>
          <p:cNvPr id="15" name="TextBox 15"/>
          <p:cNvSpPr txBox="1"/>
          <p:nvPr/>
        </p:nvSpPr>
        <p:spPr>
          <a:xfrm>
            <a:off x="11015887" y="6623806"/>
            <a:ext cx="5122054" cy="1652123"/>
          </a:xfrm>
          <a:prstGeom prst="rect">
            <a:avLst/>
          </a:prstGeom>
        </p:spPr>
        <p:txBody>
          <a:bodyPr lIns="0" tIns="0" rIns="0" bIns="0" rtlCol="0" anchor="t">
            <a:spAutoFit/>
          </a:bodyPr>
          <a:lstStyle/>
          <a:p>
            <a:pPr algn="ctr">
              <a:lnSpc>
                <a:spcPts val="2626"/>
              </a:lnSpc>
            </a:pPr>
            <a:r>
              <a:rPr lang="en-US" sz="2794">
                <a:solidFill>
                  <a:srgbClr val="713E31"/>
                </a:solidFill>
                <a:latin typeface="Caveat Brush"/>
              </a:rPr>
              <a:t>Merk: studentene må i tillegg meldes opp til faget de ligger under (legges til i Fagets liste over studenter) og studentene må legge til faget i sin oversikt/liste over fag.</a:t>
            </a:r>
          </a:p>
        </p:txBody>
      </p:sp>
      <p:sp>
        <p:nvSpPr>
          <p:cNvPr id="16" name="Freeform 16"/>
          <p:cNvSpPr/>
          <p:nvPr/>
        </p:nvSpPr>
        <p:spPr>
          <a:xfrm>
            <a:off x="9276180" y="63665"/>
            <a:ext cx="2169671" cy="2220836"/>
          </a:xfrm>
          <a:custGeom>
            <a:avLst/>
            <a:gdLst/>
            <a:ahLst/>
            <a:cxnLst/>
            <a:rect l="l" t="t" r="r" b="b"/>
            <a:pathLst>
              <a:path w="2169671" h="2220836">
                <a:moveTo>
                  <a:pt x="0" y="0"/>
                </a:moveTo>
                <a:lnTo>
                  <a:pt x="2169671" y="0"/>
                </a:lnTo>
                <a:lnTo>
                  <a:pt x="2169671" y="2220836"/>
                </a:lnTo>
                <a:lnTo>
                  <a:pt x="0" y="2220836"/>
                </a:lnTo>
                <a:lnTo>
                  <a:pt x="0" y="0"/>
                </a:lnTo>
                <a:close/>
              </a:path>
            </a:pathLst>
          </a:custGeom>
          <a:blipFill>
            <a:blip r:embed="rId13"/>
            <a:stretch>
              <a:fillRect t="-3313" b="-3313"/>
            </a:stretch>
          </a:blipFill>
        </p:spPr>
        <p:txBody>
          <a:bodyPr/>
          <a:lstStyle/>
          <a:p>
            <a:endParaRPr lang="en-NO"/>
          </a:p>
        </p:txBody>
      </p:sp>
      <p:sp>
        <p:nvSpPr>
          <p:cNvPr id="17" name="Freeform 17"/>
          <p:cNvSpPr/>
          <p:nvPr/>
        </p:nvSpPr>
        <p:spPr>
          <a:xfrm>
            <a:off x="-182464" y="8066164"/>
            <a:ext cx="2169671" cy="2220836"/>
          </a:xfrm>
          <a:custGeom>
            <a:avLst/>
            <a:gdLst/>
            <a:ahLst/>
            <a:cxnLst/>
            <a:rect l="l" t="t" r="r" b="b"/>
            <a:pathLst>
              <a:path w="2169671" h="2220836">
                <a:moveTo>
                  <a:pt x="0" y="0"/>
                </a:moveTo>
                <a:lnTo>
                  <a:pt x="2169671" y="0"/>
                </a:lnTo>
                <a:lnTo>
                  <a:pt x="2169671" y="2220836"/>
                </a:lnTo>
                <a:lnTo>
                  <a:pt x="0" y="2220836"/>
                </a:lnTo>
                <a:lnTo>
                  <a:pt x="0" y="0"/>
                </a:lnTo>
                <a:close/>
              </a:path>
            </a:pathLst>
          </a:custGeom>
          <a:blipFill>
            <a:blip r:embed="rId13"/>
            <a:stretch>
              <a:fillRect t="-3313" b="-3313"/>
            </a:stretch>
          </a:blipFill>
        </p:spPr>
        <p:txBody>
          <a:bodyPr/>
          <a:lstStyle/>
          <a:p>
            <a:endParaRPr lang="en-NO"/>
          </a:p>
        </p:txBody>
      </p:sp>
      <p:sp>
        <p:nvSpPr>
          <p:cNvPr id="18" name="Freeform 18"/>
          <p:cNvSpPr/>
          <p:nvPr/>
        </p:nvSpPr>
        <p:spPr>
          <a:xfrm>
            <a:off x="-620875" y="-1091901"/>
            <a:ext cx="3299150" cy="3376403"/>
          </a:xfrm>
          <a:custGeom>
            <a:avLst/>
            <a:gdLst/>
            <a:ahLst/>
            <a:cxnLst/>
            <a:rect l="l" t="t" r="r" b="b"/>
            <a:pathLst>
              <a:path w="3299150" h="3376403">
                <a:moveTo>
                  <a:pt x="0" y="0"/>
                </a:moveTo>
                <a:lnTo>
                  <a:pt x="3299150" y="0"/>
                </a:lnTo>
                <a:lnTo>
                  <a:pt x="3299150" y="3376402"/>
                </a:lnTo>
                <a:lnTo>
                  <a:pt x="0" y="337640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NO"/>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AutoShape 2"/>
          <p:cNvSpPr/>
          <p:nvPr/>
        </p:nvSpPr>
        <p:spPr>
          <a:xfrm flipH="1">
            <a:off x="1574928" y="5656656"/>
            <a:ext cx="14533613" cy="0"/>
          </a:xfrm>
          <a:prstGeom prst="line">
            <a:avLst/>
          </a:prstGeom>
          <a:ln w="38100" cap="flat">
            <a:solidFill>
              <a:srgbClr val="788026"/>
            </a:solidFill>
            <a:prstDash val="solid"/>
            <a:headEnd type="oval" w="lg" len="lg"/>
            <a:tailEnd type="oval" w="lg" len="lg"/>
          </a:ln>
        </p:spPr>
        <p:txBody>
          <a:bodyPr/>
          <a:lstStyle/>
          <a:p>
            <a:endParaRPr lang="en-NO"/>
          </a:p>
        </p:txBody>
      </p:sp>
      <p:sp>
        <p:nvSpPr>
          <p:cNvPr id="3" name="TextBox 3"/>
          <p:cNvSpPr txBox="1"/>
          <p:nvPr/>
        </p:nvSpPr>
        <p:spPr>
          <a:xfrm>
            <a:off x="5092889" y="805137"/>
            <a:ext cx="8570136" cy="1273636"/>
          </a:xfrm>
          <a:prstGeom prst="rect">
            <a:avLst/>
          </a:prstGeom>
        </p:spPr>
        <p:txBody>
          <a:bodyPr lIns="0" tIns="0" rIns="0" bIns="0" rtlCol="0" anchor="t">
            <a:spAutoFit/>
          </a:bodyPr>
          <a:lstStyle/>
          <a:p>
            <a:pPr algn="ctr">
              <a:lnSpc>
                <a:spcPts val="9475"/>
              </a:lnSpc>
            </a:pPr>
            <a:r>
              <a:rPr lang="en-US" sz="9974">
                <a:solidFill>
                  <a:srgbClr val="788026"/>
                </a:solidFill>
                <a:latin typeface="Caveat Brush"/>
              </a:rPr>
              <a:t>Oppgave 2</a:t>
            </a:r>
          </a:p>
        </p:txBody>
      </p:sp>
      <p:grpSp>
        <p:nvGrpSpPr>
          <p:cNvPr id="4" name="Group 4"/>
          <p:cNvGrpSpPr/>
          <p:nvPr/>
        </p:nvGrpSpPr>
        <p:grpSpPr>
          <a:xfrm>
            <a:off x="3731550" y="5521330"/>
            <a:ext cx="232552" cy="232552"/>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88026"/>
            </a:solidFill>
          </p:spPr>
          <p:txBody>
            <a:bodyPr/>
            <a:lstStyle/>
            <a:p>
              <a:endParaRPr lang="en-NO"/>
            </a:p>
          </p:txBody>
        </p:sp>
        <p:sp>
          <p:nvSpPr>
            <p:cNvPr id="6" name="TextBox 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a:off x="9027724" y="5521330"/>
            <a:ext cx="232552" cy="232552"/>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88026"/>
            </a:solidFill>
          </p:spPr>
          <p:txBody>
            <a:bodyPr/>
            <a:lstStyle/>
            <a:p>
              <a:endParaRPr lang="en-NO"/>
            </a:p>
          </p:txBody>
        </p:sp>
        <p:sp>
          <p:nvSpPr>
            <p:cNvPr id="9" name="TextBox 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14620574" y="5521330"/>
            <a:ext cx="232552" cy="232552"/>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88026"/>
            </a:solidFill>
          </p:spPr>
          <p:txBody>
            <a:bodyPr/>
            <a:lstStyle/>
            <a:p>
              <a:endParaRPr lang="en-NO"/>
            </a:p>
          </p:txBody>
        </p:sp>
        <p:sp>
          <p:nvSpPr>
            <p:cNvPr id="12" name="TextBox 1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rot="-5400000">
            <a:off x="3419028" y="507841"/>
            <a:ext cx="625046" cy="2074840"/>
          </a:xfrm>
          <a:custGeom>
            <a:avLst/>
            <a:gdLst/>
            <a:ahLst/>
            <a:cxnLst/>
            <a:rect l="l" t="t" r="r" b="b"/>
            <a:pathLst>
              <a:path w="625046" h="2074840">
                <a:moveTo>
                  <a:pt x="0" y="0"/>
                </a:moveTo>
                <a:lnTo>
                  <a:pt x="625045" y="0"/>
                </a:lnTo>
                <a:lnTo>
                  <a:pt x="625045" y="2074840"/>
                </a:lnTo>
                <a:lnTo>
                  <a:pt x="0" y="2074840"/>
                </a:lnTo>
                <a:lnTo>
                  <a:pt x="0" y="0"/>
                </a:lnTo>
                <a:close/>
              </a:path>
            </a:pathLst>
          </a:custGeom>
          <a:blipFill>
            <a:blip r:embed="rId2"/>
            <a:stretch>
              <a:fillRect/>
            </a:stretch>
          </a:blipFill>
        </p:spPr>
        <p:txBody>
          <a:bodyPr/>
          <a:lstStyle/>
          <a:p>
            <a:endParaRPr lang="en-NO"/>
          </a:p>
        </p:txBody>
      </p:sp>
      <p:sp>
        <p:nvSpPr>
          <p:cNvPr id="14" name="Freeform 14"/>
          <p:cNvSpPr/>
          <p:nvPr/>
        </p:nvSpPr>
        <p:spPr>
          <a:xfrm rot="-5400000">
            <a:off x="14308052" y="507841"/>
            <a:ext cx="625046" cy="2074840"/>
          </a:xfrm>
          <a:custGeom>
            <a:avLst/>
            <a:gdLst/>
            <a:ahLst/>
            <a:cxnLst/>
            <a:rect l="l" t="t" r="r" b="b"/>
            <a:pathLst>
              <a:path w="625046" h="2074840">
                <a:moveTo>
                  <a:pt x="0" y="0"/>
                </a:moveTo>
                <a:lnTo>
                  <a:pt x="625045" y="0"/>
                </a:lnTo>
                <a:lnTo>
                  <a:pt x="625045" y="2074840"/>
                </a:lnTo>
                <a:lnTo>
                  <a:pt x="0" y="2074840"/>
                </a:lnTo>
                <a:lnTo>
                  <a:pt x="0" y="0"/>
                </a:lnTo>
                <a:close/>
              </a:path>
            </a:pathLst>
          </a:custGeom>
          <a:blipFill>
            <a:blip r:embed="rId2"/>
            <a:stretch>
              <a:fillRect/>
            </a:stretch>
          </a:blipFill>
        </p:spPr>
        <p:txBody>
          <a:bodyPr/>
          <a:lstStyle/>
          <a:p>
            <a:endParaRPr lang="en-NO"/>
          </a:p>
        </p:txBody>
      </p:sp>
      <p:sp>
        <p:nvSpPr>
          <p:cNvPr id="15" name="Freeform 15"/>
          <p:cNvSpPr/>
          <p:nvPr/>
        </p:nvSpPr>
        <p:spPr>
          <a:xfrm rot="-5400000">
            <a:off x="8715201" y="5270060"/>
            <a:ext cx="625046" cy="2074840"/>
          </a:xfrm>
          <a:custGeom>
            <a:avLst/>
            <a:gdLst/>
            <a:ahLst/>
            <a:cxnLst/>
            <a:rect l="l" t="t" r="r" b="b"/>
            <a:pathLst>
              <a:path w="625046" h="2074840">
                <a:moveTo>
                  <a:pt x="0" y="0"/>
                </a:moveTo>
                <a:lnTo>
                  <a:pt x="625046" y="0"/>
                </a:lnTo>
                <a:lnTo>
                  <a:pt x="625046" y="2074840"/>
                </a:lnTo>
                <a:lnTo>
                  <a:pt x="0" y="2074840"/>
                </a:lnTo>
                <a:lnTo>
                  <a:pt x="0" y="0"/>
                </a:lnTo>
                <a:close/>
              </a:path>
            </a:pathLst>
          </a:custGeom>
          <a:blipFill>
            <a:blip r:embed="rId2"/>
            <a:stretch>
              <a:fillRect/>
            </a:stretch>
          </a:blipFill>
        </p:spPr>
        <p:txBody>
          <a:bodyPr/>
          <a:lstStyle/>
          <a:p>
            <a:endParaRPr lang="en-NO"/>
          </a:p>
        </p:txBody>
      </p:sp>
      <p:sp>
        <p:nvSpPr>
          <p:cNvPr id="16" name="TextBox 16"/>
          <p:cNvSpPr txBox="1"/>
          <p:nvPr/>
        </p:nvSpPr>
        <p:spPr>
          <a:xfrm>
            <a:off x="2050180" y="6077731"/>
            <a:ext cx="4229980" cy="3453270"/>
          </a:xfrm>
          <a:prstGeom prst="rect">
            <a:avLst/>
          </a:prstGeom>
        </p:spPr>
        <p:txBody>
          <a:bodyPr lIns="0" tIns="0" rIns="0" bIns="0" rtlCol="0" anchor="t">
            <a:spAutoFit/>
          </a:bodyPr>
          <a:lstStyle/>
          <a:p>
            <a:pPr algn="ctr">
              <a:lnSpc>
                <a:spcPts val="3912"/>
              </a:lnSpc>
            </a:pPr>
            <a:r>
              <a:rPr lang="en-US" sz="2794" u="sng">
                <a:solidFill>
                  <a:srgbClr val="788026"/>
                </a:solidFill>
                <a:latin typeface="Caveat Brush"/>
              </a:rPr>
              <a:t>2.1</a:t>
            </a:r>
            <a:r>
              <a:rPr lang="en-US" sz="2794">
                <a:solidFill>
                  <a:srgbClr val="788026"/>
                </a:solidFill>
                <a:latin typeface="Caveat Brush"/>
              </a:rPr>
              <a:t> Lag en metode som ber om et studentnavn (input fra bruker) og skriver ut alle fagene som den aktuelle studenten tar. Dersom studenten ikke finnes skal en beskjed skrives ut til brukeren. Hint</a:t>
            </a:r>
          </a:p>
        </p:txBody>
      </p:sp>
      <p:sp>
        <p:nvSpPr>
          <p:cNvPr id="17" name="Freeform 17"/>
          <p:cNvSpPr/>
          <p:nvPr/>
        </p:nvSpPr>
        <p:spPr>
          <a:xfrm rot="-10518526">
            <a:off x="-804699" y="8068093"/>
            <a:ext cx="3016643" cy="2255958"/>
          </a:xfrm>
          <a:custGeom>
            <a:avLst/>
            <a:gdLst/>
            <a:ahLst/>
            <a:cxnLst/>
            <a:rect l="l" t="t" r="r" b="b"/>
            <a:pathLst>
              <a:path w="3016643" h="2255958">
                <a:moveTo>
                  <a:pt x="0" y="0"/>
                </a:moveTo>
                <a:lnTo>
                  <a:pt x="3016643" y="0"/>
                </a:lnTo>
                <a:lnTo>
                  <a:pt x="3016643" y="2255958"/>
                </a:lnTo>
                <a:lnTo>
                  <a:pt x="0" y="2255958"/>
                </a:lnTo>
                <a:lnTo>
                  <a:pt x="0" y="0"/>
                </a:lnTo>
                <a:close/>
              </a:path>
            </a:pathLst>
          </a:custGeom>
          <a:blipFill>
            <a:blip r:embed="rId3"/>
            <a:stretch>
              <a:fillRect t="-96563" r="-58895"/>
            </a:stretch>
          </a:blipFill>
        </p:spPr>
        <p:txBody>
          <a:bodyPr/>
          <a:lstStyle/>
          <a:p>
            <a:endParaRPr lang="en-NO"/>
          </a:p>
        </p:txBody>
      </p:sp>
      <p:sp>
        <p:nvSpPr>
          <p:cNvPr id="18" name="Freeform 18"/>
          <p:cNvSpPr/>
          <p:nvPr/>
        </p:nvSpPr>
        <p:spPr>
          <a:xfrm>
            <a:off x="641148" y="8374895"/>
            <a:ext cx="1409031" cy="1766811"/>
          </a:xfrm>
          <a:custGeom>
            <a:avLst/>
            <a:gdLst/>
            <a:ahLst/>
            <a:cxnLst/>
            <a:rect l="l" t="t" r="r" b="b"/>
            <a:pathLst>
              <a:path w="1409031" h="1766811">
                <a:moveTo>
                  <a:pt x="0" y="0"/>
                </a:moveTo>
                <a:lnTo>
                  <a:pt x="1409032" y="0"/>
                </a:lnTo>
                <a:lnTo>
                  <a:pt x="1409032" y="1766810"/>
                </a:lnTo>
                <a:lnTo>
                  <a:pt x="0" y="17668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NO"/>
          </a:p>
        </p:txBody>
      </p:sp>
      <p:sp>
        <p:nvSpPr>
          <p:cNvPr id="19" name="TextBox 19"/>
          <p:cNvSpPr txBox="1"/>
          <p:nvPr/>
        </p:nvSpPr>
        <p:spPr>
          <a:xfrm>
            <a:off x="7058230" y="2484761"/>
            <a:ext cx="4171540" cy="3399930"/>
          </a:xfrm>
          <a:prstGeom prst="rect">
            <a:avLst/>
          </a:prstGeom>
        </p:spPr>
        <p:txBody>
          <a:bodyPr lIns="0" tIns="0" rIns="0" bIns="0" rtlCol="0" anchor="t">
            <a:spAutoFit/>
          </a:bodyPr>
          <a:lstStyle/>
          <a:p>
            <a:pPr algn="ctr">
              <a:lnSpc>
                <a:spcPts val="3912"/>
              </a:lnSpc>
            </a:pPr>
            <a:r>
              <a:rPr lang="en-US" sz="2794" u="sng">
                <a:solidFill>
                  <a:srgbClr val="788026"/>
                </a:solidFill>
                <a:latin typeface="Caveat Brush"/>
              </a:rPr>
              <a:t>2.2 </a:t>
            </a:r>
            <a:r>
              <a:rPr lang="en-US" sz="2794">
                <a:solidFill>
                  <a:srgbClr val="788026"/>
                </a:solidFill>
                <a:latin typeface="Caveat Brush"/>
              </a:rPr>
              <a:t>Lag en metode som ber om et fagnavn (input fra bruker) og skriver ut alle studentene som tar det aktuelle faget. Dersom faget ikke finnes skal en beskjed skrives ut til brukeren.</a:t>
            </a:r>
          </a:p>
          <a:p>
            <a:pPr algn="ctr">
              <a:lnSpc>
                <a:spcPts val="3492"/>
              </a:lnSpc>
            </a:pPr>
            <a:endParaRPr lang="en-US" sz="2794">
              <a:solidFill>
                <a:srgbClr val="788026"/>
              </a:solidFill>
              <a:latin typeface="Caveat Brush"/>
            </a:endParaRPr>
          </a:p>
        </p:txBody>
      </p:sp>
      <p:sp>
        <p:nvSpPr>
          <p:cNvPr id="20" name="TextBox 20"/>
          <p:cNvSpPr txBox="1"/>
          <p:nvPr/>
        </p:nvSpPr>
        <p:spPr>
          <a:xfrm>
            <a:off x="12385407" y="6077731"/>
            <a:ext cx="4470335" cy="3399930"/>
          </a:xfrm>
          <a:prstGeom prst="rect">
            <a:avLst/>
          </a:prstGeom>
        </p:spPr>
        <p:txBody>
          <a:bodyPr lIns="0" tIns="0" rIns="0" bIns="0" rtlCol="0" anchor="t">
            <a:spAutoFit/>
          </a:bodyPr>
          <a:lstStyle/>
          <a:p>
            <a:pPr algn="ctr">
              <a:lnSpc>
                <a:spcPts val="3912"/>
              </a:lnSpc>
            </a:pPr>
            <a:r>
              <a:rPr lang="en-US" sz="2794" u="sng">
                <a:solidFill>
                  <a:srgbClr val="788026"/>
                </a:solidFill>
                <a:latin typeface="Caveat Brush"/>
              </a:rPr>
              <a:t>2.3</a:t>
            </a:r>
            <a:r>
              <a:rPr lang="en-US" sz="2794">
                <a:solidFill>
                  <a:srgbClr val="788026"/>
                </a:solidFill>
                <a:latin typeface="Caveat Brush"/>
              </a:rPr>
              <a:t> Lag en metode som finner ut hvilken student som tar flest fag. Resultatet kan skrives ut i terminalen. Hint: Bruk studenteneshent_antall_fag()-metode. </a:t>
            </a:r>
          </a:p>
          <a:p>
            <a:pPr algn="ctr">
              <a:lnSpc>
                <a:spcPts val="3492"/>
              </a:lnSpc>
            </a:pPr>
            <a:endParaRPr lang="en-US" sz="2794">
              <a:solidFill>
                <a:srgbClr val="788026"/>
              </a:solidFill>
              <a:latin typeface="Caveat Brush"/>
            </a:endParaRPr>
          </a:p>
        </p:txBody>
      </p:sp>
      <p:sp>
        <p:nvSpPr>
          <p:cNvPr id="21" name="Freeform 21"/>
          <p:cNvSpPr/>
          <p:nvPr/>
        </p:nvSpPr>
        <p:spPr>
          <a:xfrm>
            <a:off x="870412" y="681114"/>
            <a:ext cx="1409031" cy="1766811"/>
          </a:xfrm>
          <a:custGeom>
            <a:avLst/>
            <a:gdLst/>
            <a:ahLst/>
            <a:cxnLst/>
            <a:rect l="l" t="t" r="r" b="b"/>
            <a:pathLst>
              <a:path w="1409031" h="1766811">
                <a:moveTo>
                  <a:pt x="0" y="0"/>
                </a:moveTo>
                <a:lnTo>
                  <a:pt x="1409031" y="0"/>
                </a:lnTo>
                <a:lnTo>
                  <a:pt x="1409031" y="1766811"/>
                </a:lnTo>
                <a:lnTo>
                  <a:pt x="0" y="17668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NO"/>
          </a:p>
        </p:txBody>
      </p:sp>
      <p:sp>
        <p:nvSpPr>
          <p:cNvPr id="22" name="Freeform 22"/>
          <p:cNvSpPr/>
          <p:nvPr/>
        </p:nvSpPr>
        <p:spPr>
          <a:xfrm>
            <a:off x="15919926" y="3987071"/>
            <a:ext cx="1409031" cy="1766811"/>
          </a:xfrm>
          <a:custGeom>
            <a:avLst/>
            <a:gdLst/>
            <a:ahLst/>
            <a:cxnLst/>
            <a:rect l="l" t="t" r="r" b="b"/>
            <a:pathLst>
              <a:path w="1409031" h="1766811">
                <a:moveTo>
                  <a:pt x="0" y="0"/>
                </a:moveTo>
                <a:lnTo>
                  <a:pt x="1409031" y="0"/>
                </a:lnTo>
                <a:lnTo>
                  <a:pt x="1409031" y="1766810"/>
                </a:lnTo>
                <a:lnTo>
                  <a:pt x="0" y="17668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NO"/>
          </a:p>
        </p:txBody>
      </p:sp>
      <p:sp>
        <p:nvSpPr>
          <p:cNvPr id="23" name="Freeform 23"/>
          <p:cNvSpPr/>
          <p:nvPr/>
        </p:nvSpPr>
        <p:spPr>
          <a:xfrm>
            <a:off x="10237131" y="8374895"/>
            <a:ext cx="1409031" cy="1766811"/>
          </a:xfrm>
          <a:custGeom>
            <a:avLst/>
            <a:gdLst/>
            <a:ahLst/>
            <a:cxnLst/>
            <a:rect l="l" t="t" r="r" b="b"/>
            <a:pathLst>
              <a:path w="1409031" h="1766811">
                <a:moveTo>
                  <a:pt x="0" y="0"/>
                </a:moveTo>
                <a:lnTo>
                  <a:pt x="1409031" y="0"/>
                </a:lnTo>
                <a:lnTo>
                  <a:pt x="1409031" y="1766810"/>
                </a:lnTo>
                <a:lnTo>
                  <a:pt x="0" y="17668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NO"/>
          </a:p>
        </p:txBody>
      </p:sp>
      <p:sp>
        <p:nvSpPr>
          <p:cNvPr id="24" name="Freeform 24"/>
          <p:cNvSpPr/>
          <p:nvPr/>
        </p:nvSpPr>
        <p:spPr>
          <a:xfrm>
            <a:off x="11851046" y="1083465"/>
            <a:ext cx="1088157" cy="1364460"/>
          </a:xfrm>
          <a:custGeom>
            <a:avLst/>
            <a:gdLst/>
            <a:ahLst/>
            <a:cxnLst/>
            <a:rect l="l" t="t" r="r" b="b"/>
            <a:pathLst>
              <a:path w="1088157" h="1364460">
                <a:moveTo>
                  <a:pt x="0" y="0"/>
                </a:moveTo>
                <a:lnTo>
                  <a:pt x="1088158" y="0"/>
                </a:lnTo>
                <a:lnTo>
                  <a:pt x="1088158" y="1364460"/>
                </a:lnTo>
                <a:lnTo>
                  <a:pt x="0" y="13644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NO"/>
          </a:p>
        </p:txBody>
      </p:sp>
      <p:sp>
        <p:nvSpPr>
          <p:cNvPr id="25" name="Freeform 25"/>
          <p:cNvSpPr/>
          <p:nvPr/>
        </p:nvSpPr>
        <p:spPr>
          <a:xfrm>
            <a:off x="5736081" y="3779040"/>
            <a:ext cx="1088157" cy="1364460"/>
          </a:xfrm>
          <a:custGeom>
            <a:avLst/>
            <a:gdLst/>
            <a:ahLst/>
            <a:cxnLst/>
            <a:rect l="l" t="t" r="r" b="b"/>
            <a:pathLst>
              <a:path w="1088157" h="1364460">
                <a:moveTo>
                  <a:pt x="0" y="0"/>
                </a:moveTo>
                <a:lnTo>
                  <a:pt x="1088157" y="0"/>
                </a:lnTo>
                <a:lnTo>
                  <a:pt x="1088157" y="1364460"/>
                </a:lnTo>
                <a:lnTo>
                  <a:pt x="0" y="13644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NO"/>
          </a:p>
        </p:txBody>
      </p:sp>
      <p:sp>
        <p:nvSpPr>
          <p:cNvPr id="26" name="Freeform 26"/>
          <p:cNvSpPr/>
          <p:nvPr/>
        </p:nvSpPr>
        <p:spPr>
          <a:xfrm>
            <a:off x="7648265" y="7293118"/>
            <a:ext cx="2416880" cy="2993882"/>
          </a:xfrm>
          <a:custGeom>
            <a:avLst/>
            <a:gdLst/>
            <a:ahLst/>
            <a:cxnLst/>
            <a:rect l="l" t="t" r="r" b="b"/>
            <a:pathLst>
              <a:path w="2416880" h="2993882">
                <a:moveTo>
                  <a:pt x="0" y="0"/>
                </a:moveTo>
                <a:lnTo>
                  <a:pt x="2416879" y="0"/>
                </a:lnTo>
                <a:lnTo>
                  <a:pt x="2416879" y="2993882"/>
                </a:lnTo>
                <a:lnTo>
                  <a:pt x="0" y="299388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NO"/>
          </a:p>
        </p:txBody>
      </p:sp>
      <p:sp>
        <p:nvSpPr>
          <p:cNvPr id="27" name="Freeform 27"/>
          <p:cNvSpPr/>
          <p:nvPr/>
        </p:nvSpPr>
        <p:spPr>
          <a:xfrm rot="-854298">
            <a:off x="13545746" y="2269247"/>
            <a:ext cx="1457854" cy="3177884"/>
          </a:xfrm>
          <a:custGeom>
            <a:avLst/>
            <a:gdLst/>
            <a:ahLst/>
            <a:cxnLst/>
            <a:rect l="l" t="t" r="r" b="b"/>
            <a:pathLst>
              <a:path w="1457854" h="3177884">
                <a:moveTo>
                  <a:pt x="0" y="0"/>
                </a:moveTo>
                <a:lnTo>
                  <a:pt x="1457854" y="0"/>
                </a:lnTo>
                <a:lnTo>
                  <a:pt x="1457854" y="3177884"/>
                </a:lnTo>
                <a:lnTo>
                  <a:pt x="0" y="317788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NO"/>
          </a:p>
        </p:txBody>
      </p:sp>
      <p:sp>
        <p:nvSpPr>
          <p:cNvPr id="28" name="Freeform 28"/>
          <p:cNvSpPr/>
          <p:nvPr/>
        </p:nvSpPr>
        <p:spPr>
          <a:xfrm rot="1236535">
            <a:off x="3436242" y="2269247"/>
            <a:ext cx="1457854" cy="3177884"/>
          </a:xfrm>
          <a:custGeom>
            <a:avLst/>
            <a:gdLst/>
            <a:ahLst/>
            <a:cxnLst/>
            <a:rect l="l" t="t" r="r" b="b"/>
            <a:pathLst>
              <a:path w="1457854" h="3177884">
                <a:moveTo>
                  <a:pt x="0" y="0"/>
                </a:moveTo>
                <a:lnTo>
                  <a:pt x="1457854" y="0"/>
                </a:lnTo>
                <a:lnTo>
                  <a:pt x="1457854" y="3177884"/>
                </a:lnTo>
                <a:lnTo>
                  <a:pt x="0" y="317788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NO"/>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Freeform 2"/>
          <p:cNvSpPr/>
          <p:nvPr/>
        </p:nvSpPr>
        <p:spPr>
          <a:xfrm rot="-5400000" flipH="1" flipV="1">
            <a:off x="-4824880" y="3137777"/>
            <a:ext cx="10481091" cy="4205538"/>
          </a:xfrm>
          <a:custGeom>
            <a:avLst/>
            <a:gdLst/>
            <a:ahLst/>
            <a:cxnLst/>
            <a:rect l="l" t="t" r="r" b="b"/>
            <a:pathLst>
              <a:path w="10481091" h="4205538">
                <a:moveTo>
                  <a:pt x="10481091" y="4205538"/>
                </a:moveTo>
                <a:lnTo>
                  <a:pt x="0" y="4205538"/>
                </a:lnTo>
                <a:lnTo>
                  <a:pt x="0" y="0"/>
                </a:lnTo>
                <a:lnTo>
                  <a:pt x="10481091" y="0"/>
                </a:lnTo>
                <a:lnTo>
                  <a:pt x="10481091" y="4205538"/>
                </a:lnTo>
                <a:close/>
              </a:path>
            </a:pathLst>
          </a:custGeom>
          <a:blipFill>
            <a:blip r:embed="rId2"/>
            <a:stretch>
              <a:fillRect/>
            </a:stretch>
          </a:blipFill>
        </p:spPr>
        <p:txBody>
          <a:bodyPr/>
          <a:lstStyle/>
          <a:p>
            <a:endParaRPr lang="en-NO"/>
          </a:p>
        </p:txBody>
      </p:sp>
      <p:sp>
        <p:nvSpPr>
          <p:cNvPr id="3" name="Freeform 3"/>
          <p:cNvSpPr/>
          <p:nvPr/>
        </p:nvSpPr>
        <p:spPr>
          <a:xfrm>
            <a:off x="11999974" y="7757034"/>
            <a:ext cx="6288026" cy="3002533"/>
          </a:xfrm>
          <a:custGeom>
            <a:avLst/>
            <a:gdLst/>
            <a:ahLst/>
            <a:cxnLst/>
            <a:rect l="l" t="t" r="r" b="b"/>
            <a:pathLst>
              <a:path w="6288026" h="3002533">
                <a:moveTo>
                  <a:pt x="0" y="0"/>
                </a:moveTo>
                <a:lnTo>
                  <a:pt x="6288026" y="0"/>
                </a:lnTo>
                <a:lnTo>
                  <a:pt x="6288026" y="3002532"/>
                </a:lnTo>
                <a:lnTo>
                  <a:pt x="0" y="30025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NO"/>
          </a:p>
        </p:txBody>
      </p:sp>
      <p:sp>
        <p:nvSpPr>
          <p:cNvPr id="4" name="TextBox 4"/>
          <p:cNvSpPr txBox="1"/>
          <p:nvPr/>
        </p:nvSpPr>
        <p:spPr>
          <a:xfrm>
            <a:off x="2034474" y="981584"/>
            <a:ext cx="8570136" cy="1273636"/>
          </a:xfrm>
          <a:prstGeom prst="rect">
            <a:avLst/>
          </a:prstGeom>
        </p:spPr>
        <p:txBody>
          <a:bodyPr lIns="0" tIns="0" rIns="0" bIns="0" rtlCol="0" anchor="t">
            <a:spAutoFit/>
          </a:bodyPr>
          <a:lstStyle/>
          <a:p>
            <a:pPr algn="ctr">
              <a:lnSpc>
                <a:spcPts val="9475"/>
              </a:lnSpc>
            </a:pPr>
            <a:r>
              <a:rPr lang="en-US" sz="9974">
                <a:solidFill>
                  <a:srgbClr val="00285D"/>
                </a:solidFill>
                <a:latin typeface="Caveat Brush"/>
              </a:rPr>
              <a:t>Oppgave 3</a:t>
            </a:r>
          </a:p>
        </p:txBody>
      </p:sp>
      <p:sp>
        <p:nvSpPr>
          <p:cNvPr id="5" name="Freeform 5"/>
          <p:cNvSpPr/>
          <p:nvPr/>
        </p:nvSpPr>
        <p:spPr>
          <a:xfrm>
            <a:off x="3182618" y="2669121"/>
            <a:ext cx="6409163" cy="3321112"/>
          </a:xfrm>
          <a:custGeom>
            <a:avLst/>
            <a:gdLst/>
            <a:ahLst/>
            <a:cxnLst/>
            <a:rect l="l" t="t" r="r" b="b"/>
            <a:pathLst>
              <a:path w="6409163" h="3321112">
                <a:moveTo>
                  <a:pt x="0" y="0"/>
                </a:moveTo>
                <a:lnTo>
                  <a:pt x="6409163" y="0"/>
                </a:lnTo>
                <a:lnTo>
                  <a:pt x="6409163" y="3321112"/>
                </a:lnTo>
                <a:lnTo>
                  <a:pt x="0" y="33211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NO"/>
          </a:p>
        </p:txBody>
      </p:sp>
      <p:sp>
        <p:nvSpPr>
          <p:cNvPr id="6" name="TextBox 6"/>
          <p:cNvSpPr txBox="1"/>
          <p:nvPr/>
        </p:nvSpPr>
        <p:spPr>
          <a:xfrm>
            <a:off x="3374381" y="3021775"/>
            <a:ext cx="5940465" cy="3082545"/>
          </a:xfrm>
          <a:prstGeom prst="rect">
            <a:avLst/>
          </a:prstGeom>
        </p:spPr>
        <p:txBody>
          <a:bodyPr lIns="0" tIns="0" rIns="0" bIns="0" rtlCol="0" anchor="t">
            <a:spAutoFit/>
          </a:bodyPr>
          <a:lstStyle/>
          <a:p>
            <a:pPr algn="ctr">
              <a:lnSpc>
                <a:spcPts val="4920"/>
              </a:lnSpc>
            </a:pPr>
            <a:r>
              <a:rPr lang="en-US" sz="3514" u="sng">
                <a:solidFill>
                  <a:srgbClr val="00285D"/>
                </a:solidFill>
                <a:latin typeface="Caveat Brush"/>
              </a:rPr>
              <a:t>3.1</a:t>
            </a:r>
            <a:r>
              <a:rPr lang="en-US" sz="3514">
                <a:solidFill>
                  <a:srgbClr val="00285D"/>
                </a:solidFill>
                <a:latin typeface="Caveat Brush"/>
              </a:rPr>
              <a:t> Lag en metode som finner ut hvilket fag som blir tatt av flest studenter. Resultatet skrives ut i terminalen. </a:t>
            </a:r>
          </a:p>
          <a:p>
            <a:pPr algn="ctr">
              <a:lnSpc>
                <a:spcPts val="4920"/>
              </a:lnSpc>
            </a:pPr>
            <a:endParaRPr lang="en-US" sz="3514">
              <a:solidFill>
                <a:srgbClr val="00285D"/>
              </a:solidFill>
              <a:latin typeface="Caveat Brush"/>
            </a:endParaRPr>
          </a:p>
        </p:txBody>
      </p:sp>
      <p:sp>
        <p:nvSpPr>
          <p:cNvPr id="7" name="Freeform 7"/>
          <p:cNvSpPr/>
          <p:nvPr/>
        </p:nvSpPr>
        <p:spPr>
          <a:xfrm>
            <a:off x="10850137" y="4443764"/>
            <a:ext cx="6409163" cy="3321112"/>
          </a:xfrm>
          <a:custGeom>
            <a:avLst/>
            <a:gdLst/>
            <a:ahLst/>
            <a:cxnLst/>
            <a:rect l="l" t="t" r="r" b="b"/>
            <a:pathLst>
              <a:path w="6409163" h="3321112">
                <a:moveTo>
                  <a:pt x="0" y="0"/>
                </a:moveTo>
                <a:lnTo>
                  <a:pt x="6409163" y="0"/>
                </a:lnTo>
                <a:lnTo>
                  <a:pt x="6409163" y="3321112"/>
                </a:lnTo>
                <a:lnTo>
                  <a:pt x="0" y="33211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NO"/>
          </a:p>
        </p:txBody>
      </p:sp>
      <p:sp>
        <p:nvSpPr>
          <p:cNvPr id="8" name="TextBox 8"/>
          <p:cNvSpPr txBox="1"/>
          <p:nvPr/>
        </p:nvSpPr>
        <p:spPr>
          <a:xfrm>
            <a:off x="11013616" y="5164346"/>
            <a:ext cx="6245684" cy="2463420"/>
          </a:xfrm>
          <a:prstGeom prst="rect">
            <a:avLst/>
          </a:prstGeom>
        </p:spPr>
        <p:txBody>
          <a:bodyPr lIns="0" tIns="0" rIns="0" bIns="0" rtlCol="0" anchor="t">
            <a:spAutoFit/>
          </a:bodyPr>
          <a:lstStyle/>
          <a:p>
            <a:pPr algn="ctr">
              <a:lnSpc>
                <a:spcPts val="4920"/>
              </a:lnSpc>
            </a:pPr>
            <a:r>
              <a:rPr lang="en-US" sz="3514" u="sng">
                <a:solidFill>
                  <a:srgbClr val="00285D"/>
                </a:solidFill>
                <a:latin typeface="Caveat Brush"/>
              </a:rPr>
              <a:t>3.2</a:t>
            </a:r>
            <a:r>
              <a:rPr lang="en-US" sz="3514">
                <a:solidFill>
                  <a:srgbClr val="00285D"/>
                </a:solidFill>
                <a:latin typeface="Caveat Brush"/>
              </a:rPr>
              <a:t> Lag en metode som legger til en ny student i systemet, husk å sjekke om studenten allerede finnes.</a:t>
            </a:r>
          </a:p>
          <a:p>
            <a:pPr algn="ctr">
              <a:lnSpc>
                <a:spcPts val="4920"/>
              </a:lnSpc>
            </a:pPr>
            <a:endParaRPr lang="en-US" sz="3514">
              <a:solidFill>
                <a:srgbClr val="00285D"/>
              </a:solidFill>
              <a:latin typeface="Caveat Brush"/>
            </a:endParaRPr>
          </a:p>
        </p:txBody>
      </p:sp>
      <p:sp>
        <p:nvSpPr>
          <p:cNvPr id="9" name="Freeform 9"/>
          <p:cNvSpPr/>
          <p:nvPr/>
        </p:nvSpPr>
        <p:spPr>
          <a:xfrm>
            <a:off x="3182618" y="6404134"/>
            <a:ext cx="6409163" cy="3321112"/>
          </a:xfrm>
          <a:custGeom>
            <a:avLst/>
            <a:gdLst/>
            <a:ahLst/>
            <a:cxnLst/>
            <a:rect l="l" t="t" r="r" b="b"/>
            <a:pathLst>
              <a:path w="6409163" h="3321112">
                <a:moveTo>
                  <a:pt x="0" y="0"/>
                </a:moveTo>
                <a:lnTo>
                  <a:pt x="6409163" y="0"/>
                </a:lnTo>
                <a:lnTo>
                  <a:pt x="6409163" y="3321112"/>
                </a:lnTo>
                <a:lnTo>
                  <a:pt x="0" y="33211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NO"/>
          </a:p>
        </p:txBody>
      </p:sp>
      <p:sp>
        <p:nvSpPr>
          <p:cNvPr id="10" name="TextBox 10"/>
          <p:cNvSpPr txBox="1"/>
          <p:nvPr/>
        </p:nvSpPr>
        <p:spPr>
          <a:xfrm>
            <a:off x="3338851" y="7221730"/>
            <a:ext cx="6096697" cy="2463420"/>
          </a:xfrm>
          <a:prstGeom prst="rect">
            <a:avLst/>
          </a:prstGeom>
        </p:spPr>
        <p:txBody>
          <a:bodyPr lIns="0" tIns="0" rIns="0" bIns="0" rtlCol="0" anchor="t">
            <a:spAutoFit/>
          </a:bodyPr>
          <a:lstStyle/>
          <a:p>
            <a:pPr algn="ctr">
              <a:lnSpc>
                <a:spcPts val="4920"/>
              </a:lnSpc>
            </a:pPr>
            <a:r>
              <a:rPr lang="en-US" sz="3514" u="sng">
                <a:solidFill>
                  <a:srgbClr val="00285D"/>
                </a:solidFill>
                <a:latin typeface="Caveat Brush"/>
              </a:rPr>
              <a:t>3.3</a:t>
            </a:r>
            <a:r>
              <a:rPr lang="en-US" sz="3514">
                <a:solidFill>
                  <a:srgbClr val="00285D"/>
                </a:solidFill>
                <a:latin typeface="Caveat Brush"/>
              </a:rPr>
              <a:t> Lag en metode som legger til et nytt fag i systemet, husk å sjekke om faget allerede finnes.</a:t>
            </a:r>
          </a:p>
          <a:p>
            <a:pPr algn="ctr">
              <a:lnSpc>
                <a:spcPts val="4920"/>
              </a:lnSpc>
            </a:pPr>
            <a:endParaRPr lang="en-US" sz="3514">
              <a:solidFill>
                <a:srgbClr val="00285D"/>
              </a:solidFill>
              <a:latin typeface="Caveat Brush"/>
            </a:endParaRPr>
          </a:p>
        </p:txBody>
      </p:sp>
      <p:sp>
        <p:nvSpPr>
          <p:cNvPr id="11" name="Freeform 11"/>
          <p:cNvSpPr/>
          <p:nvPr/>
        </p:nvSpPr>
        <p:spPr>
          <a:xfrm rot="1761547">
            <a:off x="14479854" y="113663"/>
            <a:ext cx="3413259" cy="2294960"/>
          </a:xfrm>
          <a:custGeom>
            <a:avLst/>
            <a:gdLst/>
            <a:ahLst/>
            <a:cxnLst/>
            <a:rect l="l" t="t" r="r" b="b"/>
            <a:pathLst>
              <a:path w="3413259" h="2294960">
                <a:moveTo>
                  <a:pt x="0" y="0"/>
                </a:moveTo>
                <a:lnTo>
                  <a:pt x="3413259" y="0"/>
                </a:lnTo>
                <a:lnTo>
                  <a:pt x="3413259" y="2294960"/>
                </a:lnTo>
                <a:lnTo>
                  <a:pt x="0" y="229496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NO"/>
          </a:p>
        </p:txBody>
      </p:sp>
      <p:sp>
        <p:nvSpPr>
          <p:cNvPr id="12" name="Freeform 12"/>
          <p:cNvSpPr/>
          <p:nvPr/>
        </p:nvSpPr>
        <p:spPr>
          <a:xfrm rot="-3400998" flipH="1">
            <a:off x="9436055" y="2288108"/>
            <a:ext cx="2337110" cy="2059578"/>
          </a:xfrm>
          <a:custGeom>
            <a:avLst/>
            <a:gdLst/>
            <a:ahLst/>
            <a:cxnLst/>
            <a:rect l="l" t="t" r="r" b="b"/>
            <a:pathLst>
              <a:path w="2337110" h="2059578">
                <a:moveTo>
                  <a:pt x="2337110" y="0"/>
                </a:moveTo>
                <a:lnTo>
                  <a:pt x="0" y="0"/>
                </a:lnTo>
                <a:lnTo>
                  <a:pt x="0" y="2059578"/>
                </a:lnTo>
                <a:lnTo>
                  <a:pt x="2337110" y="2059578"/>
                </a:lnTo>
                <a:lnTo>
                  <a:pt x="233711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NO"/>
          </a:p>
        </p:txBody>
      </p:sp>
      <p:sp>
        <p:nvSpPr>
          <p:cNvPr id="13" name="Freeform 13"/>
          <p:cNvSpPr/>
          <p:nvPr/>
        </p:nvSpPr>
        <p:spPr>
          <a:xfrm>
            <a:off x="16697019" y="1775769"/>
            <a:ext cx="1124562" cy="1410110"/>
          </a:xfrm>
          <a:custGeom>
            <a:avLst/>
            <a:gdLst/>
            <a:ahLst/>
            <a:cxnLst/>
            <a:rect l="l" t="t" r="r" b="b"/>
            <a:pathLst>
              <a:path w="1124562" h="1410110">
                <a:moveTo>
                  <a:pt x="0" y="0"/>
                </a:moveTo>
                <a:lnTo>
                  <a:pt x="1124562" y="0"/>
                </a:lnTo>
                <a:lnTo>
                  <a:pt x="1124562" y="1410109"/>
                </a:lnTo>
                <a:lnTo>
                  <a:pt x="0" y="141010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NO"/>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CF6"/>
        </a:solidFill>
        <a:effectLst/>
      </p:bgPr>
    </p:bg>
    <p:spTree>
      <p:nvGrpSpPr>
        <p:cNvPr id="1" name=""/>
        <p:cNvGrpSpPr/>
        <p:nvPr/>
      </p:nvGrpSpPr>
      <p:grpSpPr>
        <a:xfrm>
          <a:off x="0" y="0"/>
          <a:ext cx="0" cy="0"/>
          <a:chOff x="0" y="0"/>
          <a:chExt cx="0" cy="0"/>
        </a:xfrm>
      </p:grpSpPr>
      <p:sp>
        <p:nvSpPr>
          <p:cNvPr id="2" name="Freeform 2"/>
          <p:cNvSpPr/>
          <p:nvPr/>
        </p:nvSpPr>
        <p:spPr>
          <a:xfrm>
            <a:off x="5571202" y="3292141"/>
            <a:ext cx="7145597" cy="3702718"/>
          </a:xfrm>
          <a:custGeom>
            <a:avLst/>
            <a:gdLst/>
            <a:ahLst/>
            <a:cxnLst/>
            <a:rect l="l" t="t" r="r" b="b"/>
            <a:pathLst>
              <a:path w="7145597" h="3702718">
                <a:moveTo>
                  <a:pt x="0" y="0"/>
                </a:moveTo>
                <a:lnTo>
                  <a:pt x="7145596" y="0"/>
                </a:lnTo>
                <a:lnTo>
                  <a:pt x="7145596" y="3702718"/>
                </a:lnTo>
                <a:lnTo>
                  <a:pt x="0" y="37027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NO"/>
          </a:p>
        </p:txBody>
      </p:sp>
      <p:sp>
        <p:nvSpPr>
          <p:cNvPr id="3" name="Freeform 3"/>
          <p:cNvSpPr/>
          <p:nvPr/>
        </p:nvSpPr>
        <p:spPr>
          <a:xfrm rot="902030">
            <a:off x="13962336" y="4760854"/>
            <a:ext cx="2634113" cy="1771089"/>
          </a:xfrm>
          <a:custGeom>
            <a:avLst/>
            <a:gdLst/>
            <a:ahLst/>
            <a:cxnLst/>
            <a:rect l="l" t="t" r="r" b="b"/>
            <a:pathLst>
              <a:path w="2634113" h="1771089">
                <a:moveTo>
                  <a:pt x="0" y="0"/>
                </a:moveTo>
                <a:lnTo>
                  <a:pt x="2634113" y="0"/>
                </a:lnTo>
                <a:lnTo>
                  <a:pt x="2634113" y="1771089"/>
                </a:lnTo>
                <a:lnTo>
                  <a:pt x="0" y="17710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NO"/>
          </a:p>
        </p:txBody>
      </p:sp>
      <p:sp>
        <p:nvSpPr>
          <p:cNvPr id="4" name="Freeform 4"/>
          <p:cNvSpPr/>
          <p:nvPr/>
        </p:nvSpPr>
        <p:spPr>
          <a:xfrm rot="1195363">
            <a:off x="15853468" y="3938096"/>
            <a:ext cx="1173851" cy="1567748"/>
          </a:xfrm>
          <a:custGeom>
            <a:avLst/>
            <a:gdLst/>
            <a:ahLst/>
            <a:cxnLst/>
            <a:rect l="l" t="t" r="r" b="b"/>
            <a:pathLst>
              <a:path w="1173851" h="1567748">
                <a:moveTo>
                  <a:pt x="0" y="0"/>
                </a:moveTo>
                <a:lnTo>
                  <a:pt x="1173851" y="0"/>
                </a:lnTo>
                <a:lnTo>
                  <a:pt x="1173851" y="1567748"/>
                </a:lnTo>
                <a:lnTo>
                  <a:pt x="0" y="1567748"/>
                </a:lnTo>
                <a:lnTo>
                  <a:pt x="0" y="0"/>
                </a:lnTo>
                <a:close/>
              </a:path>
            </a:pathLst>
          </a:custGeom>
          <a:blipFill>
            <a:blip r:embed="rId6"/>
            <a:stretch>
              <a:fillRect/>
            </a:stretch>
          </a:blipFill>
        </p:spPr>
        <p:txBody>
          <a:bodyPr/>
          <a:lstStyle/>
          <a:p>
            <a:endParaRPr lang="en-NO"/>
          </a:p>
        </p:txBody>
      </p:sp>
      <p:sp>
        <p:nvSpPr>
          <p:cNvPr id="5" name="Freeform 5"/>
          <p:cNvSpPr/>
          <p:nvPr/>
        </p:nvSpPr>
        <p:spPr>
          <a:xfrm>
            <a:off x="11740052" y="3292141"/>
            <a:ext cx="1212265" cy="1328510"/>
          </a:xfrm>
          <a:custGeom>
            <a:avLst/>
            <a:gdLst/>
            <a:ahLst/>
            <a:cxnLst/>
            <a:rect l="l" t="t" r="r" b="b"/>
            <a:pathLst>
              <a:path w="1212265" h="1328510">
                <a:moveTo>
                  <a:pt x="0" y="0"/>
                </a:moveTo>
                <a:lnTo>
                  <a:pt x="1212265" y="0"/>
                </a:lnTo>
                <a:lnTo>
                  <a:pt x="1212265" y="1328510"/>
                </a:lnTo>
                <a:lnTo>
                  <a:pt x="0" y="1328510"/>
                </a:lnTo>
                <a:lnTo>
                  <a:pt x="0" y="0"/>
                </a:lnTo>
                <a:close/>
              </a:path>
            </a:pathLst>
          </a:custGeom>
          <a:blipFill>
            <a:blip r:embed="rId7"/>
            <a:stretch>
              <a:fillRect/>
            </a:stretch>
          </a:blipFill>
        </p:spPr>
        <p:txBody>
          <a:bodyPr/>
          <a:lstStyle/>
          <a:p>
            <a:endParaRPr lang="en-NO"/>
          </a:p>
        </p:txBody>
      </p:sp>
      <p:sp>
        <p:nvSpPr>
          <p:cNvPr id="6" name="TextBox 6"/>
          <p:cNvSpPr txBox="1"/>
          <p:nvPr/>
        </p:nvSpPr>
        <p:spPr>
          <a:xfrm>
            <a:off x="5335683" y="4023137"/>
            <a:ext cx="7616635" cy="2478850"/>
          </a:xfrm>
          <a:prstGeom prst="rect">
            <a:avLst/>
          </a:prstGeom>
        </p:spPr>
        <p:txBody>
          <a:bodyPr lIns="0" tIns="0" rIns="0" bIns="0" rtlCol="0" anchor="t">
            <a:spAutoFit/>
          </a:bodyPr>
          <a:lstStyle/>
          <a:p>
            <a:pPr algn="ctr">
              <a:lnSpc>
                <a:spcPts val="9475"/>
              </a:lnSpc>
            </a:pPr>
            <a:r>
              <a:rPr lang="en-US" sz="9974">
                <a:solidFill>
                  <a:srgbClr val="EF7E6B"/>
                </a:solidFill>
                <a:latin typeface="Caveat Brush"/>
              </a:rPr>
              <a:t>Ferdig&lt;3</a:t>
            </a:r>
          </a:p>
          <a:p>
            <a:pPr algn="ctr">
              <a:lnSpc>
                <a:spcPts val="9475"/>
              </a:lnSpc>
            </a:pPr>
            <a:r>
              <a:rPr lang="en-US" sz="9974">
                <a:solidFill>
                  <a:srgbClr val="EF7E6B"/>
                </a:solidFill>
                <a:latin typeface="Caveat Brush"/>
              </a:rPr>
              <a:t>Yeeeey</a:t>
            </a:r>
          </a:p>
        </p:txBody>
      </p:sp>
      <p:sp>
        <p:nvSpPr>
          <p:cNvPr id="7" name="Freeform 7"/>
          <p:cNvSpPr/>
          <p:nvPr/>
        </p:nvSpPr>
        <p:spPr>
          <a:xfrm rot="-1160948">
            <a:off x="-542232" y="-584051"/>
            <a:ext cx="2737844" cy="2633308"/>
          </a:xfrm>
          <a:custGeom>
            <a:avLst/>
            <a:gdLst/>
            <a:ahLst/>
            <a:cxnLst/>
            <a:rect l="l" t="t" r="r" b="b"/>
            <a:pathLst>
              <a:path w="2737844" h="2633308">
                <a:moveTo>
                  <a:pt x="0" y="0"/>
                </a:moveTo>
                <a:lnTo>
                  <a:pt x="2737844" y="0"/>
                </a:lnTo>
                <a:lnTo>
                  <a:pt x="2737844" y="2633308"/>
                </a:lnTo>
                <a:lnTo>
                  <a:pt x="0" y="263330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NO"/>
          </a:p>
        </p:txBody>
      </p:sp>
      <p:sp>
        <p:nvSpPr>
          <p:cNvPr id="8" name="Freeform 8"/>
          <p:cNvSpPr/>
          <p:nvPr/>
        </p:nvSpPr>
        <p:spPr>
          <a:xfrm>
            <a:off x="3916610" y="207609"/>
            <a:ext cx="2169671" cy="2220836"/>
          </a:xfrm>
          <a:custGeom>
            <a:avLst/>
            <a:gdLst/>
            <a:ahLst/>
            <a:cxnLst/>
            <a:rect l="l" t="t" r="r" b="b"/>
            <a:pathLst>
              <a:path w="2169671" h="2220836">
                <a:moveTo>
                  <a:pt x="0" y="0"/>
                </a:moveTo>
                <a:lnTo>
                  <a:pt x="2169671" y="0"/>
                </a:lnTo>
                <a:lnTo>
                  <a:pt x="2169671" y="2220836"/>
                </a:lnTo>
                <a:lnTo>
                  <a:pt x="0" y="2220836"/>
                </a:lnTo>
                <a:lnTo>
                  <a:pt x="0" y="0"/>
                </a:lnTo>
                <a:close/>
              </a:path>
            </a:pathLst>
          </a:custGeom>
          <a:blipFill>
            <a:blip r:embed="rId10"/>
            <a:stretch>
              <a:fillRect t="-3313" b="-3313"/>
            </a:stretch>
          </a:blipFill>
        </p:spPr>
        <p:txBody>
          <a:bodyPr/>
          <a:lstStyle/>
          <a:p>
            <a:endParaRPr lang="en-NO"/>
          </a:p>
        </p:txBody>
      </p:sp>
      <p:sp>
        <p:nvSpPr>
          <p:cNvPr id="9" name="Freeform 9"/>
          <p:cNvSpPr/>
          <p:nvPr/>
        </p:nvSpPr>
        <p:spPr>
          <a:xfrm>
            <a:off x="5001445" y="2354159"/>
            <a:ext cx="2169671" cy="2220836"/>
          </a:xfrm>
          <a:custGeom>
            <a:avLst/>
            <a:gdLst/>
            <a:ahLst/>
            <a:cxnLst/>
            <a:rect l="l" t="t" r="r" b="b"/>
            <a:pathLst>
              <a:path w="2169671" h="2220836">
                <a:moveTo>
                  <a:pt x="0" y="0"/>
                </a:moveTo>
                <a:lnTo>
                  <a:pt x="2169671" y="0"/>
                </a:lnTo>
                <a:lnTo>
                  <a:pt x="2169671" y="2220837"/>
                </a:lnTo>
                <a:lnTo>
                  <a:pt x="0" y="2220837"/>
                </a:lnTo>
                <a:lnTo>
                  <a:pt x="0" y="0"/>
                </a:lnTo>
                <a:close/>
              </a:path>
            </a:pathLst>
          </a:custGeom>
          <a:blipFill>
            <a:blip r:embed="rId10"/>
            <a:stretch>
              <a:fillRect t="-3313" b="-3313"/>
            </a:stretch>
          </a:blipFill>
        </p:spPr>
        <p:txBody>
          <a:bodyPr/>
          <a:lstStyle/>
          <a:p>
            <a:endParaRPr lang="en-NO"/>
          </a:p>
        </p:txBody>
      </p:sp>
      <p:sp>
        <p:nvSpPr>
          <p:cNvPr id="10" name="Freeform 10"/>
          <p:cNvSpPr/>
          <p:nvPr/>
        </p:nvSpPr>
        <p:spPr>
          <a:xfrm>
            <a:off x="-620875" y="-1091901"/>
            <a:ext cx="3299150" cy="3376403"/>
          </a:xfrm>
          <a:custGeom>
            <a:avLst/>
            <a:gdLst/>
            <a:ahLst/>
            <a:cxnLst/>
            <a:rect l="l" t="t" r="r" b="b"/>
            <a:pathLst>
              <a:path w="3299150" h="3376403">
                <a:moveTo>
                  <a:pt x="0" y="0"/>
                </a:moveTo>
                <a:lnTo>
                  <a:pt x="3299150" y="0"/>
                </a:lnTo>
                <a:lnTo>
                  <a:pt x="3299150" y="3376402"/>
                </a:lnTo>
                <a:lnTo>
                  <a:pt x="0" y="3376402"/>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NO"/>
          </a:p>
        </p:txBody>
      </p:sp>
      <p:sp>
        <p:nvSpPr>
          <p:cNvPr id="11" name="Freeform 11"/>
          <p:cNvSpPr/>
          <p:nvPr/>
        </p:nvSpPr>
        <p:spPr>
          <a:xfrm>
            <a:off x="1239114" y="7445538"/>
            <a:ext cx="6288026" cy="3002533"/>
          </a:xfrm>
          <a:custGeom>
            <a:avLst/>
            <a:gdLst/>
            <a:ahLst/>
            <a:cxnLst/>
            <a:rect l="l" t="t" r="r" b="b"/>
            <a:pathLst>
              <a:path w="6288026" h="3002533">
                <a:moveTo>
                  <a:pt x="0" y="0"/>
                </a:moveTo>
                <a:lnTo>
                  <a:pt x="6288026" y="0"/>
                </a:lnTo>
                <a:lnTo>
                  <a:pt x="6288026" y="3002532"/>
                </a:lnTo>
                <a:lnTo>
                  <a:pt x="0" y="300253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NO"/>
          </a:p>
        </p:txBody>
      </p:sp>
      <p:sp>
        <p:nvSpPr>
          <p:cNvPr id="12" name="Freeform 12"/>
          <p:cNvSpPr/>
          <p:nvPr/>
        </p:nvSpPr>
        <p:spPr>
          <a:xfrm rot="-10800000">
            <a:off x="10971274" y="63665"/>
            <a:ext cx="6288026" cy="3002533"/>
          </a:xfrm>
          <a:custGeom>
            <a:avLst/>
            <a:gdLst/>
            <a:ahLst/>
            <a:cxnLst/>
            <a:rect l="l" t="t" r="r" b="b"/>
            <a:pathLst>
              <a:path w="6288026" h="3002533">
                <a:moveTo>
                  <a:pt x="0" y="0"/>
                </a:moveTo>
                <a:lnTo>
                  <a:pt x="6288026" y="0"/>
                </a:lnTo>
                <a:lnTo>
                  <a:pt x="6288026" y="3002532"/>
                </a:lnTo>
                <a:lnTo>
                  <a:pt x="0" y="3002532"/>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NO"/>
          </a:p>
        </p:txBody>
      </p:sp>
      <p:sp>
        <p:nvSpPr>
          <p:cNvPr id="13" name="Freeform 13"/>
          <p:cNvSpPr/>
          <p:nvPr/>
        </p:nvSpPr>
        <p:spPr>
          <a:xfrm rot="5491032">
            <a:off x="13975230" y="6157604"/>
            <a:ext cx="5480797" cy="5070399"/>
          </a:xfrm>
          <a:custGeom>
            <a:avLst/>
            <a:gdLst/>
            <a:ahLst/>
            <a:cxnLst/>
            <a:rect l="l" t="t" r="r" b="b"/>
            <a:pathLst>
              <a:path w="5480797" h="5070399">
                <a:moveTo>
                  <a:pt x="0" y="0"/>
                </a:moveTo>
                <a:lnTo>
                  <a:pt x="5480797" y="0"/>
                </a:lnTo>
                <a:lnTo>
                  <a:pt x="5480797" y="5070400"/>
                </a:lnTo>
                <a:lnTo>
                  <a:pt x="0" y="5070400"/>
                </a:lnTo>
                <a:lnTo>
                  <a:pt x="0" y="0"/>
                </a:lnTo>
                <a:close/>
              </a:path>
            </a:pathLst>
          </a:custGeom>
          <a:blipFill>
            <a:blip r:embed="rId15"/>
            <a:stretch>
              <a:fillRect/>
            </a:stretch>
          </a:blipFill>
        </p:spPr>
        <p:txBody>
          <a:bodyPr/>
          <a:lstStyle/>
          <a:p>
            <a:endParaRPr lang="en-NO"/>
          </a:p>
        </p:txBody>
      </p:sp>
      <p:sp>
        <p:nvSpPr>
          <p:cNvPr id="14" name="Freeform 14"/>
          <p:cNvSpPr/>
          <p:nvPr/>
        </p:nvSpPr>
        <p:spPr>
          <a:xfrm>
            <a:off x="11315974" y="7293118"/>
            <a:ext cx="2416880" cy="2993882"/>
          </a:xfrm>
          <a:custGeom>
            <a:avLst/>
            <a:gdLst/>
            <a:ahLst/>
            <a:cxnLst/>
            <a:rect l="l" t="t" r="r" b="b"/>
            <a:pathLst>
              <a:path w="2416880" h="2993882">
                <a:moveTo>
                  <a:pt x="0" y="0"/>
                </a:moveTo>
                <a:lnTo>
                  <a:pt x="2416879" y="0"/>
                </a:lnTo>
                <a:lnTo>
                  <a:pt x="2416879" y="2993882"/>
                </a:lnTo>
                <a:lnTo>
                  <a:pt x="0" y="299388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NO"/>
          </a:p>
        </p:txBody>
      </p:sp>
      <p:sp>
        <p:nvSpPr>
          <p:cNvPr id="15" name="Freeform 15"/>
          <p:cNvSpPr/>
          <p:nvPr/>
        </p:nvSpPr>
        <p:spPr>
          <a:xfrm>
            <a:off x="15143258" y="8109526"/>
            <a:ext cx="3144742" cy="2338545"/>
          </a:xfrm>
          <a:custGeom>
            <a:avLst/>
            <a:gdLst/>
            <a:ahLst/>
            <a:cxnLst/>
            <a:rect l="l" t="t" r="r" b="b"/>
            <a:pathLst>
              <a:path w="3144742" h="2338545">
                <a:moveTo>
                  <a:pt x="0" y="0"/>
                </a:moveTo>
                <a:lnTo>
                  <a:pt x="3144742" y="0"/>
                </a:lnTo>
                <a:lnTo>
                  <a:pt x="3144742" y="2338544"/>
                </a:lnTo>
                <a:lnTo>
                  <a:pt x="0" y="2338544"/>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NO"/>
          </a:p>
        </p:txBody>
      </p:sp>
      <p:sp>
        <p:nvSpPr>
          <p:cNvPr id="16" name="Freeform 16"/>
          <p:cNvSpPr/>
          <p:nvPr/>
        </p:nvSpPr>
        <p:spPr>
          <a:xfrm rot="-3587760">
            <a:off x="1778784" y="3643572"/>
            <a:ext cx="3413259" cy="2294960"/>
          </a:xfrm>
          <a:custGeom>
            <a:avLst/>
            <a:gdLst/>
            <a:ahLst/>
            <a:cxnLst/>
            <a:rect l="l" t="t" r="r" b="b"/>
            <a:pathLst>
              <a:path w="3413259" h="2294960">
                <a:moveTo>
                  <a:pt x="0" y="0"/>
                </a:moveTo>
                <a:lnTo>
                  <a:pt x="3413259" y="0"/>
                </a:lnTo>
                <a:lnTo>
                  <a:pt x="3413259" y="2294960"/>
                </a:lnTo>
                <a:lnTo>
                  <a:pt x="0" y="22949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NO"/>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447</Words>
  <Application>Microsoft Macintosh PowerPoint</Application>
  <PresentationFormat>Custom</PresentationFormat>
  <Paragraphs>31</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Scripter</vt:lpstr>
      <vt:lpstr>Caveat Brush</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In1000_uke16</dc:title>
  <cp:lastModifiedBy>Lyra Valentina Iris Hope</cp:lastModifiedBy>
  <cp:revision>4</cp:revision>
  <dcterms:created xsi:type="dcterms:W3CDTF">2006-08-16T00:00:00Z</dcterms:created>
  <dcterms:modified xsi:type="dcterms:W3CDTF">2024-04-17T10:07:39Z</dcterms:modified>
  <dc:identifier>DAGCkVCREUI</dc:identifier>
</cp:coreProperties>
</file>