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02"/>
  </p:notesMasterIdLst>
  <p:sldIdLst>
    <p:sldId id="256" r:id="rId2"/>
    <p:sldId id="257" r:id="rId3"/>
    <p:sldId id="258" r:id="rId4"/>
    <p:sldId id="353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351" r:id="rId14"/>
    <p:sldId id="267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75" r:id="rId29"/>
    <p:sldId id="283" r:id="rId30"/>
    <p:sldId id="284" r:id="rId31"/>
    <p:sldId id="285" r:id="rId32"/>
    <p:sldId id="286" r:id="rId33"/>
    <p:sldId id="288" r:id="rId34"/>
    <p:sldId id="289" r:id="rId35"/>
    <p:sldId id="290" r:id="rId36"/>
    <p:sldId id="291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54" r:id="rId45"/>
    <p:sldId id="355" r:id="rId46"/>
    <p:sldId id="356" r:id="rId47"/>
    <p:sldId id="357" r:id="rId48"/>
    <p:sldId id="358" r:id="rId49"/>
    <p:sldId id="359" r:id="rId50"/>
    <p:sldId id="360" r:id="rId51"/>
    <p:sldId id="302" r:id="rId52"/>
    <p:sldId id="303" r:id="rId53"/>
    <p:sldId id="304" r:id="rId54"/>
    <p:sldId id="305" r:id="rId55"/>
    <p:sldId id="306" r:id="rId56"/>
    <p:sldId id="307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20" r:id="rId67"/>
    <p:sldId id="319" r:id="rId68"/>
    <p:sldId id="321" r:id="rId69"/>
    <p:sldId id="322" r:id="rId70"/>
    <p:sldId id="323" r:id="rId71"/>
    <p:sldId id="324" r:id="rId72"/>
    <p:sldId id="325" r:id="rId73"/>
    <p:sldId id="326" r:id="rId74"/>
    <p:sldId id="327" r:id="rId75"/>
    <p:sldId id="328" r:id="rId76"/>
    <p:sldId id="329" r:id="rId77"/>
    <p:sldId id="330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61" r:id="rId88"/>
    <p:sldId id="362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2" r:id="rId10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0"/>
    <p:restoredTop sz="77378"/>
  </p:normalViewPr>
  <p:slideViewPr>
    <p:cSldViewPr snapToGrid="0">
      <p:cViewPr varScale="1">
        <p:scale>
          <a:sx n="92" d="100"/>
          <a:sy n="92" d="100"/>
        </p:scale>
        <p:origin x="15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A681D5-3F10-7F42-AB3C-785C01FB98C2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87839-EC77-7A49-AE88-78E568B7B6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5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Gi et lite tips til kodeflyt oppgaven</a:t>
            </a:r>
          </a:p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www.uio.no</a:t>
            </a:r>
            <a:r>
              <a:rPr lang="nb-NO" dirty="0"/>
              <a:t>/studier/emner/</a:t>
            </a:r>
            <a:r>
              <a:rPr lang="nb-NO" dirty="0" err="1"/>
              <a:t>matnat</a:t>
            </a:r>
            <a:r>
              <a:rPr lang="nb-NO" dirty="0"/>
              <a:t>/</a:t>
            </a:r>
            <a:r>
              <a:rPr lang="nb-NO" dirty="0" err="1"/>
              <a:t>ifi</a:t>
            </a:r>
            <a:r>
              <a:rPr lang="nb-NO" dirty="0"/>
              <a:t>/IN1000/v24/innleveringsoppgaver/oppg2/oblig02v24.pdf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9783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Presiser generelt</a:t>
            </a:r>
          </a:p>
          <a:p>
            <a:r>
              <a:rPr lang="nb-NO" dirty="0"/>
              <a:t>La de snakke litt, (sette dem sammen 10hi). Be om svar.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2870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Nyttige her er at man kan legge på flere ting. Man kan fjerne ting, legge til ting. Det er så </a:t>
            </a:r>
            <a:r>
              <a:rPr lang="nb-NO" dirty="0" err="1"/>
              <a:t>medgjørelig</a:t>
            </a:r>
            <a:r>
              <a:rPr lang="nb-NO" dirty="0"/>
              <a:t>.</a:t>
            </a:r>
          </a:p>
          <a:p>
            <a:r>
              <a:rPr lang="nb-NO" dirty="0"/>
              <a:t>Eksempel: To-do lister, ting man må gjøre i riktig rekkefølge- kasseoppgjør på jobb, bolleoppskrift, levere på </a:t>
            </a:r>
            <a:r>
              <a:rPr lang="nb-NO" dirty="0" err="1"/>
              <a:t>devilry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27979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Én verdi – men nå kan de ha flere!!</a:t>
            </a:r>
          </a:p>
          <a:p>
            <a:r>
              <a:rPr lang="nb-NO" dirty="0"/>
              <a:t>Altså man kan endre, fjerne, legge til etc. Men! Legger man til en ting blir listen 1 større, vice versa med sletting. Merkelig.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7410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Én verdi – men nå kan de ha flere!!</a:t>
            </a:r>
          </a:p>
          <a:p>
            <a:r>
              <a:rPr lang="nb-NO" dirty="0"/>
              <a:t>Altså man kan endre, fjerne, legge til etc. Men! Legger man til en ting blir listen 1 større, vice versa med sletting. Merkelig.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7903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Én verdi – men nå kan de ha flere!!</a:t>
            </a:r>
          </a:p>
          <a:p>
            <a:r>
              <a:rPr lang="nb-NO" dirty="0"/>
              <a:t>Altså man kan endre, fjerne, legge til etc. Men! Legger man til en ting blir listen 1 større, vice versa med sletting. Merkelig.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7904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Én verdi – men nå kan de ha flere!!</a:t>
            </a:r>
          </a:p>
          <a:p>
            <a:r>
              <a:rPr lang="nb-NO" dirty="0"/>
              <a:t>Altså man kan endre, fjerne, legge til etc. Men! Legger man til en ting blir listen 1 større, vice versa med sletting. Merkelig.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397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Én verdi – men nå kan de ha flere!!</a:t>
            </a:r>
          </a:p>
          <a:p>
            <a:r>
              <a:rPr lang="nb-NO" dirty="0"/>
              <a:t>Altså man kan endre, fjerne, legge til etc. Men! Legger man til en ting blir listen 1 større, vice versa med sletting. Merkelig.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8136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Én verdi – men nå kan de ha flere!!</a:t>
            </a:r>
          </a:p>
          <a:p>
            <a:r>
              <a:rPr lang="nb-NO" dirty="0"/>
              <a:t>Altså man kan endre, fjerne, legge til etc. Men! Legger man til en ting blir listen 1 større, vice versa med sletting. Merkelig.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1213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Én verdi – men nå kan de ha flere!!</a:t>
            </a:r>
          </a:p>
          <a:p>
            <a:r>
              <a:rPr lang="nb-NO" dirty="0"/>
              <a:t>Altså man kan endre, fjerne, legge til etc. Men! Legger man til en ting blir listen 1 større, vice versa med sletting. Merkelig.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0160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Teikne</a:t>
            </a:r>
            <a:r>
              <a:rPr lang="nb-NO" dirty="0"/>
              <a:t> på tavla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40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219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www.uio.no</a:t>
            </a:r>
            <a:r>
              <a:rPr lang="nb-NO" dirty="0"/>
              <a:t>/studier/emner/</a:t>
            </a:r>
            <a:r>
              <a:rPr lang="nb-NO" dirty="0" err="1"/>
              <a:t>matnat</a:t>
            </a:r>
            <a:r>
              <a:rPr lang="nb-NO" dirty="0"/>
              <a:t>/</a:t>
            </a:r>
            <a:r>
              <a:rPr lang="nb-NO" dirty="0" err="1"/>
              <a:t>ifi</a:t>
            </a:r>
            <a:r>
              <a:rPr lang="nb-NO" dirty="0"/>
              <a:t>/IN1000/h23/grupper/gruppe-22/seminar-3.pdf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43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856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44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61694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66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087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69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00338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Minioppgave (ta dersom det er tid): 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 tegningen over på tavlen, spør studentene, hva er….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[1] [1] 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[2] [0]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[0] [0]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Hvordan “henter man frem”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“mobillader”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“sokker”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haarborste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76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89249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Minioppgave (ta dersom det er tid): 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 tegningen over på tavlen, spør studentene, hva er….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[1] [1] 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[2] [0]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[0] [0]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Hvordan “henter man frem”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“mobillader”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“sokker”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haarborste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77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71604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Minioppgave (ta dersom det er tid): 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Med tegningen over på tavlen, spør studentene, hva er….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[1] [1] 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[2] [0]</a:t>
            </a:r>
            <a:endParaRPr lang="nb-NO" b="0" dirty="0">
              <a:effectLst/>
            </a:endParaRPr>
          </a:p>
          <a:p>
            <a:pPr indent="457200"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koffert [0] [0]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Hvordan “henter man frem”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“mobillader”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“sokker”</a:t>
            </a:r>
            <a:endParaRPr lang="nb-NO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haarborste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”</a:t>
            </a:r>
            <a:endParaRPr lang="nb-NO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78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87943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79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996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387839-EC77-7A49-AE88-78E568B7B681}" type="slidenum">
              <a:rPr lang="nb-NO" smtClean="0"/>
              <a:t>80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9937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421247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9187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Deloversk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8875834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5465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3424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350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32327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256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1911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9046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7052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E5E00FA7-55C2-7643-A9AC-80ABDECC9E50}" type="datetimeFigureOut">
              <a:rPr lang="nb-NO" smtClean="0"/>
              <a:t>02.04.2024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140E6D1-7BD4-744A-A01E-3D8D36810BB5}" type="slidenum">
              <a:rPr lang="nb-NO" smtClean="0"/>
              <a:t>‹#›</a:t>
            </a:fld>
            <a:endParaRPr lang="nb-NO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89977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hyperlink" Target="mailto:juliegri@uio.no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605972-3CBD-B7DF-4696-4F5768880F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Gruppetime In1000 - Torsdag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A3001D7-27EF-AD88-8850-B23BC52800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08.09. 2024</a:t>
            </a:r>
          </a:p>
          <a:p>
            <a:r>
              <a:rPr lang="nb-NO" dirty="0" err="1"/>
              <a:t>juliegri@uio.no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316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836C2C-AB80-DB85-AA4D-2BCB1AA0A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337" y="2013470"/>
            <a:ext cx="9609083" cy="545060"/>
          </a:xfrm>
        </p:spPr>
        <p:txBody>
          <a:bodyPr>
            <a:normAutofit fontScale="90000"/>
          </a:bodyPr>
          <a:lstStyle/>
          <a:p>
            <a:r>
              <a:rPr lang="nb-NO" dirty="0"/>
              <a:t>Dagens sitat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26777F-28A4-A6CD-F5F5-8F4B961FD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sz="4400" i="1" dirty="0">
                <a:latin typeface="Abadi MT Condensed Light" panose="020B0306030101010103" pitchFamily="34" charset="77"/>
                <a:ea typeface="STLiti" panose="02010800040101010101" pitchFamily="2" charset="-122"/>
              </a:rPr>
              <a:t>✨I boka er det mange vanskelige ord som jeg ikke forstår✨</a:t>
            </a:r>
          </a:p>
        </p:txBody>
      </p:sp>
    </p:spTree>
    <p:extLst>
      <p:ext uri="{BB962C8B-B14F-4D97-AF65-F5344CB8AC3E}">
        <p14:creationId xmlns:p14="http://schemas.microsoft.com/office/powerpoint/2010/main" val="226659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5C6B03-D516-4BCB-8B64-CE3B3739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i dag!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6B06E9-5B62-D08E-EE05-060098F10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Enkle lister</a:t>
            </a:r>
          </a:p>
          <a:p>
            <a:r>
              <a:rPr lang="nb-NO" dirty="0"/>
              <a:t>Nøstede lister</a:t>
            </a:r>
          </a:p>
          <a:p>
            <a:r>
              <a:rPr lang="nb-NO" dirty="0"/>
              <a:t>Mengder</a:t>
            </a:r>
          </a:p>
          <a:p>
            <a:r>
              <a:rPr lang="nb-NO" dirty="0"/>
              <a:t>Ordbøker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sz="1600" dirty="0"/>
              <a:t>Jon Marius ???</a:t>
            </a:r>
          </a:p>
        </p:txBody>
      </p:sp>
    </p:spTree>
    <p:extLst>
      <p:ext uri="{BB962C8B-B14F-4D97-AF65-F5344CB8AC3E}">
        <p14:creationId xmlns:p14="http://schemas.microsoft.com/office/powerpoint/2010/main" val="315239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4FC3C0-F8FC-361F-AFE8-4877B1543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Innlevering til tirsdag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15A7EF12-256A-CAF0-3EB8-F02CE8423A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36273" y="2816513"/>
            <a:ext cx="8915400" cy="901700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634A84E0-298C-2B30-6F2D-F19CA00C3CA7}"/>
              </a:ext>
            </a:extLst>
          </p:cNvPr>
          <p:cNvSpPr txBox="1"/>
          <p:nvPr/>
        </p:nvSpPr>
        <p:spPr>
          <a:xfrm>
            <a:off x="1343891" y="5264727"/>
            <a:ext cx="5508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- Fristen er flyttet til tirsdagene istedenfor fredagene ☀</a:t>
            </a:r>
          </a:p>
        </p:txBody>
      </p:sp>
    </p:spTree>
    <p:extLst>
      <p:ext uri="{BB962C8B-B14F-4D97-AF65-F5344CB8AC3E}">
        <p14:creationId xmlns:p14="http://schemas.microsoft.com/office/powerpoint/2010/main" val="96550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9EB26F0-91C0-BE4B-2397-6D2E76941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6C9D60-A6C2-9532-38FC-A4EB85AFB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013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F126AF-A356-6D14-E440-A15A3162F2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5939" y="2506662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000" dirty="0"/>
              <a:t>Hva er en liste??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14F4186-BEF4-C6CA-7BD7-91EE80771CC9}"/>
              </a:ext>
            </a:extLst>
          </p:cNvPr>
          <p:cNvSpPr txBox="1"/>
          <p:nvPr/>
        </p:nvSpPr>
        <p:spPr>
          <a:xfrm>
            <a:off x="10093569" y="4549676"/>
            <a:ext cx="17760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200" dirty="0">
                <a:effectLst/>
                <a:latin typeface="Apple Color Emoji" pitchFamily="2" charset="0"/>
              </a:rPr>
              <a:t>🤔</a:t>
            </a:r>
          </a:p>
          <a:p>
            <a:endParaRPr lang="nb-NO" sz="7200" dirty="0"/>
          </a:p>
        </p:txBody>
      </p:sp>
    </p:spTree>
    <p:extLst>
      <p:ext uri="{BB962C8B-B14F-4D97-AF65-F5344CB8AC3E}">
        <p14:creationId xmlns:p14="http://schemas.microsoft.com/office/powerpoint/2010/main" val="1855561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7024FA-F57A-9370-1406-71CF2F8FE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ABEC651-599D-1436-FC4B-58B9F6D8D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Handlelister</a:t>
            </a:r>
          </a:p>
          <a:p>
            <a:r>
              <a:rPr lang="nb-NO" dirty="0"/>
              <a:t>To-do lister</a:t>
            </a:r>
          </a:p>
          <a:p>
            <a:r>
              <a:rPr lang="nb-NO" dirty="0"/>
              <a:t>oppskrifter</a:t>
            </a:r>
          </a:p>
          <a:p>
            <a:r>
              <a:rPr lang="nb-NO" dirty="0"/>
              <a:t>Oversiktsskjema</a:t>
            </a:r>
          </a:p>
          <a:p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801607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F78863-B533-09A1-01BC-3CA5C1A9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 I programmering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CB5BAA-7E3D-7D29-D4F2-F2832CFDF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Dynamisk størrelse</a:t>
            </a:r>
          </a:p>
          <a:p>
            <a:r>
              <a:rPr lang="nb-NO" dirty="0"/>
              <a:t>Man kan ha lister med forskjellige elementer:</a:t>
            </a:r>
          </a:p>
        </p:txBody>
      </p:sp>
    </p:spTree>
    <p:extLst>
      <p:ext uri="{BB962C8B-B14F-4D97-AF65-F5344CB8AC3E}">
        <p14:creationId xmlns:p14="http://schemas.microsoft.com/office/powerpoint/2010/main" val="2300539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F78863-B533-09A1-01BC-3CA5C1A9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 I programmering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CB5BAA-7E3D-7D29-D4F2-F2832CFDF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Dynamisk størrelse</a:t>
            </a:r>
          </a:p>
          <a:p>
            <a:r>
              <a:rPr lang="nb-NO" dirty="0"/>
              <a:t>Man kan ha lister med </a:t>
            </a:r>
            <a:r>
              <a:rPr lang="nb-NO"/>
              <a:t>forskjellige elementer: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7770D6F-E9DA-86D8-69C3-561E2009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3452654"/>
            <a:ext cx="560832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41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F78863-B533-09A1-01BC-3CA5C1A9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 I programmering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CB5BAA-7E3D-7D29-D4F2-F2832CFDF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Dynamisk størrelse</a:t>
            </a:r>
          </a:p>
          <a:p>
            <a:r>
              <a:rPr lang="nb-NO" dirty="0"/>
              <a:t>Man kan ha lister med </a:t>
            </a:r>
            <a:r>
              <a:rPr lang="nb-NO"/>
              <a:t>forskjellige elementer: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7770D6F-E9DA-86D8-69C3-561E2009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3452654"/>
            <a:ext cx="5608320" cy="54864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0AC1403-79B3-9920-C662-436F40A31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3370" y="3810794"/>
            <a:ext cx="660196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26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F78863-B533-09A1-01BC-3CA5C1A9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 I programmering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CB5BAA-7E3D-7D29-D4F2-F2832CFDF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Dynamisk størrelse</a:t>
            </a:r>
          </a:p>
          <a:p>
            <a:r>
              <a:rPr lang="nb-NO" dirty="0"/>
              <a:t>Man kan ha lister med </a:t>
            </a:r>
            <a:r>
              <a:rPr lang="nb-NO"/>
              <a:t>forskjellige elementer: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7770D6F-E9DA-86D8-69C3-561E2009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3452654"/>
            <a:ext cx="5608320" cy="54864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0F16D46-E800-EDC6-452E-00F8A1AD7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4457859"/>
            <a:ext cx="7924800" cy="54864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215ED47-8BF1-59BF-4019-FE94296B1E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3370" y="3810794"/>
            <a:ext cx="660196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82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F78863-B533-09A1-01BC-3CA5C1A9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 I programmering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CB5BAA-7E3D-7D29-D4F2-F2832CFDF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Dynamisk størrelse</a:t>
            </a:r>
          </a:p>
          <a:p>
            <a:r>
              <a:rPr lang="nb-NO" dirty="0"/>
              <a:t>Man kan ha lister med </a:t>
            </a:r>
            <a:r>
              <a:rPr lang="nb-NO"/>
              <a:t>forskjellige elementer: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7770D6F-E9DA-86D8-69C3-561E2009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3452654"/>
            <a:ext cx="5608320" cy="54864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0F16D46-E800-EDC6-452E-00F8A1AD7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4457859"/>
            <a:ext cx="7924800" cy="54864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4D0840E-B3D1-5387-65B2-027D57C44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0285" y="4969907"/>
            <a:ext cx="7482615" cy="621824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5452C88-288E-0133-FBC9-5F005514F8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3370" y="3810794"/>
            <a:ext cx="660196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2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F78863-B533-09A1-01BC-3CA5C1A9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 I programmering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CB5BAA-7E3D-7D29-D4F2-F2832CFDF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Dynamisk størrelse</a:t>
            </a:r>
          </a:p>
          <a:p>
            <a:r>
              <a:rPr lang="nb-NO" dirty="0"/>
              <a:t>Man kan ha lister med </a:t>
            </a:r>
            <a:r>
              <a:rPr lang="nb-NO"/>
              <a:t>forskjellige elementer: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7770D6F-E9DA-86D8-69C3-561E2009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3452654"/>
            <a:ext cx="5608320" cy="54864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0F16D46-E800-EDC6-452E-00F8A1AD7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4457859"/>
            <a:ext cx="7924800" cy="54864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4D0840E-B3D1-5387-65B2-027D57C44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0285" y="4969907"/>
            <a:ext cx="7482615" cy="62182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3876D33-3C5D-65ED-EBCF-376BEADC2D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167" y="5751672"/>
            <a:ext cx="3469118" cy="62182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15452C88-288E-0133-FBC9-5F005514F8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3370" y="3810794"/>
            <a:ext cx="660196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576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F78863-B533-09A1-01BC-3CA5C1A9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Lister! I programmering &lt;3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CB5BAA-7E3D-7D29-D4F2-F2832CFDF1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Enkle lister</a:t>
            </a:r>
          </a:p>
          <a:p>
            <a:r>
              <a:rPr lang="nb-NO" dirty="0"/>
              <a:t>Dynamisk størrelse</a:t>
            </a:r>
          </a:p>
          <a:p>
            <a:r>
              <a:rPr lang="nb-NO" dirty="0"/>
              <a:t>Man kan ha lister med </a:t>
            </a:r>
            <a:r>
              <a:rPr lang="nb-NO"/>
              <a:t>forskjellige elementer: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7770D6F-E9DA-86D8-69C3-561E20092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" y="3452654"/>
            <a:ext cx="5608320" cy="54864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0F16D46-E800-EDC6-452E-00F8A1AD78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4457859"/>
            <a:ext cx="7924800" cy="54864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4D0840E-B3D1-5387-65B2-027D57C44C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0285" y="4969907"/>
            <a:ext cx="7482615" cy="621824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9C15C663-AA38-4038-98CD-7F7C138F31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9" y="6103779"/>
            <a:ext cx="7503319" cy="62182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EB117929-02D3-4881-222C-A1DA42494E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167" y="5783422"/>
            <a:ext cx="3469118" cy="62182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E1043EAF-997D-BE87-A8B8-2306C49D41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73370" y="3810794"/>
            <a:ext cx="6601968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00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Hvor mange elementer er det i listene?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21683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Hvor mange elementer er det i listene?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 #1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532871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Hvor mange elementer er det i listene?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 #1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 #3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 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5186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Hvor mange elementer er det i listene?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 #1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 #3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 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#4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9571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Hvor mange elementer er det i listene?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1231" cy="4351338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 #1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 #3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 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#4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 #5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2960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Hvor mange elementer er det i listene?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51231" cy="4351338"/>
          </a:xfrm>
        </p:spPr>
        <p:txBody>
          <a:bodyPr/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 #1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 #3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 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#4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 #5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 # 1 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2909FB5-C32B-1355-A01A-F7835B31426D}"/>
              </a:ext>
            </a:extLst>
          </p:cNvPr>
          <p:cNvSpPr txBox="1"/>
          <p:nvPr/>
        </p:nvSpPr>
        <p:spPr>
          <a:xfrm>
            <a:off x="9513277" y="5130555"/>
            <a:ext cx="1142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🤠</a:t>
            </a:r>
          </a:p>
        </p:txBody>
      </p:sp>
    </p:spTree>
    <p:extLst>
      <p:ext uri="{BB962C8B-B14F-4D97-AF65-F5344CB8AC3E}">
        <p14:creationId xmlns:p14="http://schemas.microsoft.com/office/powerpoint/2010/main" val="17670386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E7AD9-9BDE-CCB0-1C37-A465EBC3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22F1A49-EB4B-82D6-7B2B-3C0279A4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422" y="2532673"/>
            <a:ext cx="7629285" cy="83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4126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E7AD9-9BDE-CCB0-1C37-A465EBC3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22F1A49-EB4B-82D6-7B2B-3C0279A4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422" y="2532673"/>
            <a:ext cx="7629285" cy="83838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BC93E22-E082-4F75-A787-E12A11FCEDE3}"/>
              </a:ext>
            </a:extLst>
          </p:cNvPr>
          <p:cNvSpPr txBox="1"/>
          <p:nvPr/>
        </p:nvSpPr>
        <p:spPr>
          <a:xfrm>
            <a:off x="6096000" y="21633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824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E7AD9-9BDE-CCB0-1C37-A465EBC3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22F1A49-EB4B-82D6-7B2B-3C0279A4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422" y="2532673"/>
            <a:ext cx="7629285" cy="83838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BC93E22-E082-4F75-A787-E12A11FCEDE3}"/>
              </a:ext>
            </a:extLst>
          </p:cNvPr>
          <p:cNvSpPr txBox="1"/>
          <p:nvPr/>
        </p:nvSpPr>
        <p:spPr>
          <a:xfrm>
            <a:off x="6096000" y="21633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171BCC6-1999-BE4A-AA18-472FAEE150A6}"/>
              </a:ext>
            </a:extLst>
          </p:cNvPr>
          <p:cNvSpPr txBox="1"/>
          <p:nvPr/>
        </p:nvSpPr>
        <p:spPr>
          <a:xfrm>
            <a:off x="7069016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54439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E7AD9-9BDE-CCB0-1C37-A465EBC3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22F1A49-EB4B-82D6-7B2B-3C0279A4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422" y="2532673"/>
            <a:ext cx="7629285" cy="83838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BC93E22-E082-4F75-A787-E12A11FCEDE3}"/>
              </a:ext>
            </a:extLst>
          </p:cNvPr>
          <p:cNvSpPr txBox="1"/>
          <p:nvPr/>
        </p:nvSpPr>
        <p:spPr>
          <a:xfrm>
            <a:off x="6096000" y="21633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171BCC6-1999-BE4A-AA18-472FAEE150A6}"/>
              </a:ext>
            </a:extLst>
          </p:cNvPr>
          <p:cNvSpPr txBox="1"/>
          <p:nvPr/>
        </p:nvSpPr>
        <p:spPr>
          <a:xfrm>
            <a:off x="7069016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EC60601-CCA7-14F3-306A-C960DEFAB7EB}"/>
              </a:ext>
            </a:extLst>
          </p:cNvPr>
          <p:cNvSpPr txBox="1"/>
          <p:nvPr/>
        </p:nvSpPr>
        <p:spPr>
          <a:xfrm>
            <a:off x="8036169" y="216290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0714928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E7AD9-9BDE-CCB0-1C37-A465EBC3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22F1A49-EB4B-82D6-7B2B-3C0279A4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422" y="2532673"/>
            <a:ext cx="7629285" cy="83838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BC93E22-E082-4F75-A787-E12A11FCEDE3}"/>
              </a:ext>
            </a:extLst>
          </p:cNvPr>
          <p:cNvSpPr txBox="1"/>
          <p:nvPr/>
        </p:nvSpPr>
        <p:spPr>
          <a:xfrm>
            <a:off x="6096000" y="21633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171BCC6-1999-BE4A-AA18-472FAEE150A6}"/>
              </a:ext>
            </a:extLst>
          </p:cNvPr>
          <p:cNvSpPr txBox="1"/>
          <p:nvPr/>
        </p:nvSpPr>
        <p:spPr>
          <a:xfrm>
            <a:off x="7069016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EC60601-CCA7-14F3-306A-C960DEFAB7EB}"/>
              </a:ext>
            </a:extLst>
          </p:cNvPr>
          <p:cNvSpPr txBox="1"/>
          <p:nvPr/>
        </p:nvSpPr>
        <p:spPr>
          <a:xfrm>
            <a:off x="7890853" y="216377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7881D80-F1C3-690A-07CC-886431DDBBDA}"/>
              </a:ext>
            </a:extLst>
          </p:cNvPr>
          <p:cNvSpPr txBox="1"/>
          <p:nvPr/>
        </p:nvSpPr>
        <p:spPr>
          <a:xfrm>
            <a:off x="8897815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759463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E7AD9-9BDE-CCB0-1C37-A465EBC3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22F1A49-EB4B-82D6-7B2B-3C0279A4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422" y="2532673"/>
            <a:ext cx="7629285" cy="83838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BC93E22-E082-4F75-A787-E12A11FCEDE3}"/>
              </a:ext>
            </a:extLst>
          </p:cNvPr>
          <p:cNvSpPr txBox="1"/>
          <p:nvPr/>
        </p:nvSpPr>
        <p:spPr>
          <a:xfrm>
            <a:off x="6096000" y="21633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171BCC6-1999-BE4A-AA18-472FAEE150A6}"/>
              </a:ext>
            </a:extLst>
          </p:cNvPr>
          <p:cNvSpPr txBox="1"/>
          <p:nvPr/>
        </p:nvSpPr>
        <p:spPr>
          <a:xfrm>
            <a:off x="7069016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EC60601-CCA7-14F3-306A-C960DEFAB7EB}"/>
              </a:ext>
            </a:extLst>
          </p:cNvPr>
          <p:cNvSpPr txBox="1"/>
          <p:nvPr/>
        </p:nvSpPr>
        <p:spPr>
          <a:xfrm>
            <a:off x="7890853" y="216377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7881D80-F1C3-690A-07CC-886431DDBBDA}"/>
              </a:ext>
            </a:extLst>
          </p:cNvPr>
          <p:cNvSpPr txBox="1"/>
          <p:nvPr/>
        </p:nvSpPr>
        <p:spPr>
          <a:xfrm>
            <a:off x="8897815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4054EC3-DA75-585B-4B91-FA2BC9C5D09A}"/>
              </a:ext>
            </a:extLst>
          </p:cNvPr>
          <p:cNvSpPr txBox="1"/>
          <p:nvPr/>
        </p:nvSpPr>
        <p:spPr>
          <a:xfrm>
            <a:off x="6805246" y="5908431"/>
            <a:ext cx="161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Størrelsen er ...</a:t>
            </a:r>
          </a:p>
        </p:txBody>
      </p:sp>
    </p:spTree>
    <p:extLst>
      <p:ext uri="{BB962C8B-B14F-4D97-AF65-F5344CB8AC3E}">
        <p14:creationId xmlns:p14="http://schemas.microsoft.com/office/powerpoint/2010/main" val="3458874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9E7AD9-9BDE-CCB0-1C37-A465EBC33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Indeksering!</a:t>
            </a:r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722F1A49-EB4B-82D6-7B2B-3C0279A47B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6422" y="2532673"/>
            <a:ext cx="7629285" cy="838383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FBC93E22-E082-4F75-A787-E12A11FCEDE3}"/>
              </a:ext>
            </a:extLst>
          </p:cNvPr>
          <p:cNvSpPr txBox="1"/>
          <p:nvPr/>
        </p:nvSpPr>
        <p:spPr>
          <a:xfrm>
            <a:off x="6096000" y="216334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0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171BCC6-1999-BE4A-AA18-472FAEE150A6}"/>
              </a:ext>
            </a:extLst>
          </p:cNvPr>
          <p:cNvSpPr txBox="1"/>
          <p:nvPr/>
        </p:nvSpPr>
        <p:spPr>
          <a:xfrm>
            <a:off x="7069016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1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3EC60601-CCA7-14F3-306A-C960DEFAB7EB}"/>
              </a:ext>
            </a:extLst>
          </p:cNvPr>
          <p:cNvSpPr txBox="1"/>
          <p:nvPr/>
        </p:nvSpPr>
        <p:spPr>
          <a:xfrm>
            <a:off x="7890853" y="216377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2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27881D80-F1C3-690A-07CC-886431DDBBDA}"/>
              </a:ext>
            </a:extLst>
          </p:cNvPr>
          <p:cNvSpPr txBox="1"/>
          <p:nvPr/>
        </p:nvSpPr>
        <p:spPr>
          <a:xfrm>
            <a:off x="8897815" y="3486945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3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4054EC3-DA75-585B-4B91-FA2BC9C5D09A}"/>
              </a:ext>
            </a:extLst>
          </p:cNvPr>
          <p:cNvSpPr txBox="1"/>
          <p:nvPr/>
        </p:nvSpPr>
        <p:spPr>
          <a:xfrm>
            <a:off x="6805246" y="5908431"/>
            <a:ext cx="1708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Størrelsen er 4!!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5655D92-7017-FE5F-DF42-1B3AB686CAF7}"/>
              </a:ext>
            </a:extLst>
          </p:cNvPr>
          <p:cNvSpPr txBox="1"/>
          <p:nvPr/>
        </p:nvSpPr>
        <p:spPr>
          <a:xfrm>
            <a:off x="9425353" y="5908431"/>
            <a:ext cx="8792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🐧</a:t>
            </a:r>
          </a:p>
        </p:txBody>
      </p:sp>
    </p:spTree>
    <p:extLst>
      <p:ext uri="{BB962C8B-B14F-4D97-AF65-F5344CB8AC3E}">
        <p14:creationId xmlns:p14="http://schemas.microsoft.com/office/powerpoint/2010/main" val="2637449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liste3[4] 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liste1[0]  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liste4[1] 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liste3[5]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B1D0E5E-DD86-3773-BF4E-A9C92A23E26D}"/>
              </a:ext>
            </a:extLst>
          </p:cNvPr>
          <p:cNvSpPr txBox="1"/>
          <p:nvPr/>
        </p:nvSpPr>
        <p:spPr>
          <a:xfrm>
            <a:off x="5949462" y="973327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Hva ligger på indeksene?</a:t>
            </a:r>
          </a:p>
        </p:txBody>
      </p:sp>
    </p:spTree>
    <p:extLst>
      <p:ext uri="{BB962C8B-B14F-4D97-AF65-F5344CB8AC3E}">
        <p14:creationId xmlns:p14="http://schemas.microsoft.com/office/powerpoint/2010/main" val="2015488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[4] # «F»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[0]  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[1] 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[5]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9178E69-5AD1-980C-CA90-041DAA6C6268}"/>
              </a:ext>
            </a:extLst>
          </p:cNvPr>
          <p:cNvSpPr txBox="1"/>
          <p:nvPr/>
        </p:nvSpPr>
        <p:spPr>
          <a:xfrm>
            <a:off x="5949462" y="973327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Hva ligger på indeksene?</a:t>
            </a:r>
          </a:p>
        </p:txBody>
      </p:sp>
    </p:spTree>
    <p:extLst>
      <p:ext uri="{BB962C8B-B14F-4D97-AF65-F5344CB8AC3E}">
        <p14:creationId xmlns:p14="http://schemas.microsoft.com/office/powerpoint/2010/main" val="3814495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[4] # «F»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[0] # 1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[1] 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 </a:t>
            </a:r>
            <a:endParaRPr lang="nb-NO" sz="1800" b="0" i="0" u="none" strike="noStrike" dirty="0">
              <a:solidFill>
                <a:srgbClr val="000000"/>
              </a:solidFill>
              <a:effectLst/>
              <a:latin typeface="Roboto Mono" pitchFamily="49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[5]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58322E29-D98C-048D-0738-7B7DBC92997F}"/>
              </a:ext>
            </a:extLst>
          </p:cNvPr>
          <p:cNvSpPr txBox="1"/>
          <p:nvPr/>
        </p:nvSpPr>
        <p:spPr>
          <a:xfrm>
            <a:off x="5949462" y="973327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Hva ligger på indeksene?</a:t>
            </a:r>
          </a:p>
        </p:txBody>
      </p:sp>
    </p:spTree>
    <p:extLst>
      <p:ext uri="{BB962C8B-B14F-4D97-AF65-F5344CB8AC3E}">
        <p14:creationId xmlns:p14="http://schemas.microsoft.com/office/powerpoint/2010/main" val="29011597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[4] # «F»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[0] # 1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[1] 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# ingenting!</a:t>
            </a:r>
            <a:endParaRPr lang="nb-NO" sz="1800" b="0" i="0" u="none" strike="noStrike" dirty="0">
              <a:solidFill>
                <a:srgbClr val="000000"/>
              </a:solidFill>
              <a:effectLst/>
              <a:latin typeface="Roboto Mono" pitchFamily="49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[5]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FFB7124-C64F-9E1F-D248-F36E54FD0DB8}"/>
              </a:ext>
            </a:extLst>
          </p:cNvPr>
          <p:cNvSpPr txBox="1"/>
          <p:nvPr/>
        </p:nvSpPr>
        <p:spPr>
          <a:xfrm>
            <a:off x="5949462" y="973327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Hva ligger på indeksene?</a:t>
            </a:r>
          </a:p>
        </p:txBody>
      </p:sp>
    </p:spTree>
    <p:extLst>
      <p:ext uri="{BB962C8B-B14F-4D97-AF65-F5344CB8AC3E}">
        <p14:creationId xmlns:p14="http://schemas.microsoft.com/office/powerpoint/2010/main" val="42041009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[4] # «F»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[0] # 1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[1] </a:t>
            </a:r>
            <a:r>
              <a:rPr lang="nb-NO" sz="1800" dirty="0">
                <a:solidFill>
                  <a:srgbClr val="000000"/>
                </a:solidFill>
                <a:latin typeface="Roboto Mono" pitchFamily="49" charset="0"/>
              </a:rPr>
              <a:t># ingenting!</a:t>
            </a:r>
            <a:endParaRPr lang="nb-NO" sz="1800" b="0" i="0" u="none" strike="noStrike" dirty="0">
              <a:solidFill>
                <a:srgbClr val="000000"/>
              </a:solidFill>
              <a:effectLst/>
              <a:latin typeface="Roboto Mono" pitchFamily="49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[5] # ingenting!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5949462" y="973327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Hva ligger på indeksene?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5EE32A4-60AB-BCE0-2A23-FDBDBA6C6922}"/>
              </a:ext>
            </a:extLst>
          </p:cNvPr>
          <p:cNvSpPr txBox="1"/>
          <p:nvPr/>
        </p:nvSpPr>
        <p:spPr>
          <a:xfrm>
            <a:off x="1354014" y="5539154"/>
            <a:ext cx="1740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🍀</a:t>
            </a:r>
          </a:p>
        </p:txBody>
      </p:sp>
    </p:spTree>
    <p:extLst>
      <p:ext uri="{BB962C8B-B14F-4D97-AF65-F5344CB8AC3E}">
        <p14:creationId xmlns:p14="http://schemas.microsoft.com/office/powerpoint/2010/main" val="31381639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#2.2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3340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spcBef>
                <a:spcPts val="0"/>
              </a:spcBef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5 (i liste2): 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“BC” (i liste3) 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1 (i liste1)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“E” (i liste3)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838200" y="1825625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På hvilken indeks ligger:</a:t>
            </a:r>
          </a:p>
        </p:txBody>
      </p:sp>
    </p:spTree>
    <p:extLst>
      <p:ext uri="{BB962C8B-B14F-4D97-AF65-F5344CB8AC3E}">
        <p14:creationId xmlns:p14="http://schemas.microsoft.com/office/powerpoint/2010/main" val="36165219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#2.2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3340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spcBef>
                <a:spcPts val="0"/>
              </a:spcBef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5 (i liste2): # liste2[2]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“BC” (i liste3):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1 (i liste1):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“E” (i liste3):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838200" y="1825625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På hvilken indeks ligger:</a:t>
            </a:r>
          </a:p>
        </p:txBody>
      </p:sp>
    </p:spTree>
    <p:extLst>
      <p:ext uri="{BB962C8B-B14F-4D97-AF65-F5344CB8AC3E}">
        <p14:creationId xmlns:p14="http://schemas.microsoft.com/office/powerpoint/2010/main" val="33197786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#2.2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3340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spcBef>
                <a:spcPts val="0"/>
              </a:spcBef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5 (i liste2): # liste2[2]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“BC” (i liste3): # liste3[1]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1 (i liste1):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“E” (i liste3):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838200" y="1825625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På hvilken indeks ligger:</a:t>
            </a:r>
          </a:p>
        </p:txBody>
      </p:sp>
    </p:spTree>
    <p:extLst>
      <p:ext uri="{BB962C8B-B14F-4D97-AF65-F5344CB8AC3E}">
        <p14:creationId xmlns:p14="http://schemas.microsoft.com/office/powerpoint/2010/main" val="22744003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#2.2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3340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spcBef>
                <a:spcPts val="0"/>
              </a:spcBef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5 (i liste2): # liste2[2]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“BC” (i liste3): # liste3[1]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1 (i liste1): # liste1[0]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“E” (i liste3):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838200" y="1825625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På hvilken indeks ligger:</a:t>
            </a:r>
          </a:p>
        </p:txBody>
      </p:sp>
    </p:spTree>
    <p:extLst>
      <p:ext uri="{BB962C8B-B14F-4D97-AF65-F5344CB8AC3E}">
        <p14:creationId xmlns:p14="http://schemas.microsoft.com/office/powerpoint/2010/main" val="1043046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#2.2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3340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spcBef>
                <a:spcPts val="0"/>
              </a:spcBef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5 (i liste2): # liste2[2]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“BC” (i liste3): # liste3[1]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1 (i liste1): # liste1[0]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F0502020204030204" pitchFamily="34" charset="0"/>
              </a:rPr>
              <a:t>“E” (i liste3): # liste3[3]</a:t>
            </a:r>
            <a:br>
              <a:rPr lang="nb-NO" dirty="0"/>
            </a:b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838200" y="1825625"/>
            <a:ext cx="3921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På hvilken indeks ligger:</a:t>
            </a:r>
          </a:p>
        </p:txBody>
      </p:sp>
    </p:spTree>
    <p:extLst>
      <p:ext uri="{BB962C8B-B14F-4D97-AF65-F5344CB8AC3E}">
        <p14:creationId xmlns:p14="http://schemas.microsoft.com/office/powerpoint/2010/main" val="41818804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#2.3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3340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838200" y="1825625"/>
            <a:ext cx="3921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Tegn opp hvordan liste3 ser ut:</a:t>
            </a:r>
          </a:p>
        </p:txBody>
      </p:sp>
    </p:spTree>
    <p:extLst>
      <p:ext uri="{BB962C8B-B14F-4D97-AF65-F5344CB8AC3E}">
        <p14:creationId xmlns:p14="http://schemas.microsoft.com/office/powerpoint/2010/main" val="38197230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64455-B4C6-D0DA-517E-96EBF93C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#2.3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01BFA9-6A8A-E854-703A-01C9868467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334000" cy="4486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58FE575-19DD-A8FE-8C19-B1A839E366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 = [0]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liste1 = [1, 2, 3]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liste2 = [3, 3, 5, 7]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liste3 = [“A”, “BC”, “D”, “E”, “F”]</a:t>
            </a: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nb-NO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liste4 = [“mange elementer i denne 		listen”]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dirty="0"/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4FDF539-AA8E-8842-4C79-9EAB118B23C4}"/>
              </a:ext>
            </a:extLst>
          </p:cNvPr>
          <p:cNvSpPr txBox="1"/>
          <p:nvPr/>
        </p:nvSpPr>
        <p:spPr>
          <a:xfrm>
            <a:off x="838200" y="1825625"/>
            <a:ext cx="3921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Tegn opp hvordan liste3 ser ut: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5DAA40A-CDA8-133A-1D82-148F22FCB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3092449"/>
            <a:ext cx="2186940" cy="313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68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4834E2-A9AC-8800-7292-90C6C0C9E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Nyttige listefunksjoner: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2224C65-B619-7708-C6EB-003894052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len(&lt;liste&gt;)   # gir lengden på listen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36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liste.insert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</a:t>
            </a:r>
            <a:r>
              <a:rPr lang="nb-NO" sz="2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index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, element)   # sette inn element på angitt indeks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36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liste.append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(element)   # setter inn nytt element på slutten av listen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36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liste.remove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(element)   # fjerne angitt element fra listen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sz="3600" b="0" dirty="0">
              <a:effectLst/>
            </a:endParaRPr>
          </a:p>
          <a:p>
            <a:pPr marL="0" indent="0">
              <a:buNone/>
            </a:pPr>
            <a:r>
              <a:rPr lang="nb-NO" sz="2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liste.pop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</a:t>
            </a:r>
            <a:r>
              <a:rPr lang="nb-NO" sz="2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index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)   # fjerner og returnerer elem</a:t>
            </a:r>
            <a:r>
              <a:rPr lang="nb-NO" sz="2400" dirty="0">
                <a:solidFill>
                  <a:srgbClr val="000000"/>
                </a:solidFill>
                <a:latin typeface="Roboto Mono" pitchFamily="49" charset="0"/>
              </a:rPr>
              <a:t>ent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på angitt indeks</a:t>
            </a:r>
            <a:endParaRPr lang="nb-NO" sz="3600" dirty="0"/>
          </a:p>
        </p:txBody>
      </p:sp>
    </p:spTree>
    <p:extLst>
      <p:ext uri="{BB962C8B-B14F-4D97-AF65-F5344CB8AC3E}">
        <p14:creationId xmlns:p14="http://schemas.microsoft.com/office/powerpoint/2010/main" val="27967462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7A3873-F6EF-CE34-D8D9-702743264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HUMAN LISTER !! &gt;</a:t>
            </a:r>
            <a:r>
              <a:rPr lang="nb-NO" dirty="0">
                <a:sym typeface="Wingdings" pitchFamily="2" charset="2"/>
              </a:rPr>
              <a:t>:)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9C45E3-2F1A-D7D2-44E6-7F6E0F088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85732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7A3873-F6EF-CE34-D8D9-702743264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HUMAN LISTER !! &gt;</a:t>
            </a:r>
            <a:r>
              <a:rPr lang="nb-NO" dirty="0">
                <a:sym typeface="Wingdings" pitchFamily="2" charset="2"/>
              </a:rPr>
              <a:t>:)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9C45E3-2F1A-D7D2-44E6-7F6E0F088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(hvis vi er mange nok </a:t>
            </a:r>
            <a:r>
              <a:rPr lang="nb-NO" dirty="0" err="1"/>
              <a:t>hahah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20223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7A3873-F6EF-CE34-D8D9-702743264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HUMAN LISTER !! &gt;</a:t>
            </a:r>
            <a:r>
              <a:rPr lang="nb-NO" dirty="0">
                <a:sym typeface="Wingdings" pitchFamily="2" charset="2"/>
              </a:rPr>
              <a:t>:)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99C45E3-2F1A-D7D2-44E6-7F6E0F088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(hvis vi er mange nok </a:t>
            </a:r>
            <a:r>
              <a:rPr lang="nb-NO" dirty="0" err="1"/>
              <a:t>hahah</a:t>
            </a:r>
            <a:r>
              <a:rPr lang="nb-NO" dirty="0"/>
              <a:t>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EBA275A-3703-6B8B-B74F-ED3A7BED789E}"/>
              </a:ext>
            </a:extLst>
          </p:cNvPr>
          <p:cNvSpPr txBox="1"/>
          <p:nvPr/>
        </p:nvSpPr>
        <p:spPr>
          <a:xfrm>
            <a:off x="3169465" y="6176963"/>
            <a:ext cx="9022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www.uio.no</a:t>
            </a:r>
            <a:r>
              <a:rPr lang="nb-NO" dirty="0"/>
              <a:t>/studier/emner/</a:t>
            </a:r>
            <a:r>
              <a:rPr lang="nb-NO" dirty="0" err="1"/>
              <a:t>matnat</a:t>
            </a:r>
            <a:r>
              <a:rPr lang="nb-NO" dirty="0"/>
              <a:t>/</a:t>
            </a:r>
            <a:r>
              <a:rPr lang="nb-NO" dirty="0" err="1"/>
              <a:t>ifi</a:t>
            </a:r>
            <a:r>
              <a:rPr lang="nb-NO" dirty="0"/>
              <a:t>/IN1000/h23/grupper/gruppe-22/seminar-3.pdf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85D7A674-01FC-A2CB-2727-592050945CC0}"/>
              </a:ext>
            </a:extLst>
          </p:cNvPr>
          <p:cNvSpPr txBox="1"/>
          <p:nvPr/>
        </p:nvSpPr>
        <p:spPr>
          <a:xfrm>
            <a:off x="8608740" y="4259766"/>
            <a:ext cx="1449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dirty="0"/>
              <a:t>✨</a:t>
            </a:r>
          </a:p>
        </p:txBody>
      </p:sp>
    </p:spTree>
    <p:extLst>
      <p:ext uri="{BB962C8B-B14F-4D97-AF65-F5344CB8AC3E}">
        <p14:creationId xmlns:p14="http://schemas.microsoft.com/office/powerpoint/2010/main" val="4410630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3BEF512-EE9D-4FD8-01A8-063D8851C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lassholder for innhold 3">
            <a:extLst>
              <a:ext uri="{FF2B5EF4-FFF2-40B4-BE49-F238E27FC236}">
                <a16:creationId xmlns:a16="http://schemas.microsoft.com/office/drawing/2014/main" id="{8821183D-3809-5BAC-C58A-25FB507BE2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59846" y="-76200"/>
            <a:ext cx="12511691" cy="701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2656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B098C0B-E497-B017-2C2C-D5884AD6C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838" y="-101859"/>
            <a:ext cx="12620253" cy="706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2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77F2EF-16B2-42A5-C964-C1DB6BA73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29DA68F-B911-798D-08F9-D94B285EA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8314BA4-2315-20E7-78E4-F59BED925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7818" y="-114983"/>
            <a:ext cx="12960442" cy="72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953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4D01DD6-1171-5002-1840-13F6216AF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A8277D-6056-34FB-BA78-F15FB0FB1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ACFCCA6-16C8-5F1B-94FF-F40C3854E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73" y="-152970"/>
            <a:ext cx="12680289" cy="712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4316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D7889E-C001-8DFC-5AC4-7CA53B5E5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966BC5-CA0B-9317-2F92-A544FC328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C5A5935-2D66-DBAC-5B25-C03A8C125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691" y="-62477"/>
            <a:ext cx="12527545" cy="703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566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7F19CD-FFA3-606B-CFE2-23EC9E3A0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AA969E6-71FC-6333-3833-C927D7515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A8CB32F4-81CF-09B0-1174-E7FE3E2643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473" y="-117141"/>
            <a:ext cx="12688368" cy="70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449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005BB3-40D8-08C0-C51A-5EC1B38F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5C7285-B7D1-941D-E88F-B8E5C3CAB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B6DDF7A-352E-025B-544F-40FD00E2F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9328" y="-144224"/>
            <a:ext cx="12555629" cy="711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887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1. Skriv en liste “navn” med 3 navn; “Ola”, “Martin” og “Selma”. 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650541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1. Skriv en liste “navn” med 3 navn; “Ola”, “Martin” og “Selma”. 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6E94EC5-FA7B-F70C-7A0C-3C98589E331B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2756123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3708D79-34F6-1C01-CA87-3EB005CE79A6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30507107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33316ECB-7A68-6397-7D2F-7EBABA47F15E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36172496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403EC8C-7347-B844-5359-302A738E0259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13575991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------------------&gt;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2E3E8-2057-3A74-EF30-19AA199C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270" y="2616200"/>
            <a:ext cx="15367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8258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Martin sitt navn ved hjelp av indeksen det ligger på.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------------------&gt;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br>
              <a:rPr lang="nb-NO" sz="1200" dirty="0"/>
            </a:b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2E3E8-2057-3A74-EF30-19AA199C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270" y="2616200"/>
            <a:ext cx="1536700" cy="16256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2095E73-7EBF-F6B6-9EC4-47EAC4F6B5F0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10677501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Martin sitt navn ved hjelp av indeksen det ligger på.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------------------&gt;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(navn[1])</a:t>
            </a:r>
          </a:p>
          <a:p>
            <a:pPr marL="0" indent="0">
              <a:buNone/>
            </a:pPr>
            <a:br>
              <a:rPr lang="nb-NO" sz="1200" dirty="0"/>
            </a:b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2E3E8-2057-3A74-EF30-19AA199C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270" y="2616200"/>
            <a:ext cx="15367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888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Martin sitt navn ved hjelp av indeksen det ligger på.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til to til navn fremst i listen, navnene velger du selv. 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------------------&gt;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(navn[1])</a:t>
            </a:r>
          </a:p>
          <a:p>
            <a:pPr marL="0" indent="0">
              <a:buNone/>
            </a:pPr>
            <a:br>
              <a:rPr lang="nb-NO" sz="1200" dirty="0"/>
            </a:b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2E3E8-2057-3A74-EF30-19AA199C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270" y="2616200"/>
            <a:ext cx="1536700" cy="16256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C5B19C64-D4E4-4FF7-F6B4-F42F3C0677D6}"/>
              </a:ext>
            </a:extLst>
          </p:cNvPr>
          <p:cNvSpPr txBox="1"/>
          <p:nvPr/>
        </p:nvSpPr>
        <p:spPr>
          <a:xfrm>
            <a:off x="6525403" y="4501635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2703139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Martin sitt navn ved hjelp av indeksen det ligger på.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til to til navn forrest i listen, navnene velger du selv. </a:t>
            </a:r>
            <a:endParaRPr lang="nb-NO" sz="18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------------------&gt;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(navn[1])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navn.insert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(0, “Lise”)</a:t>
            </a:r>
            <a:endParaRPr lang="nb-NO" sz="18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navn.insert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(0, “Kai”)</a:t>
            </a:r>
            <a:endParaRPr lang="nb-NO" sz="1800" b="0" dirty="0">
              <a:effectLst/>
            </a:endParaRPr>
          </a:p>
          <a:p>
            <a:pPr marL="0" indent="0">
              <a:buNone/>
            </a:pPr>
            <a:br>
              <a:rPr lang="nb-NO" sz="1800" dirty="0"/>
            </a:b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2E3E8-2057-3A74-EF30-19AA199C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270" y="2616200"/>
            <a:ext cx="1536700" cy="16256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31A5D921-79DA-5384-47D7-B44C2F8AB368}"/>
              </a:ext>
            </a:extLst>
          </p:cNvPr>
          <p:cNvSpPr txBox="1"/>
          <p:nvPr/>
        </p:nvSpPr>
        <p:spPr>
          <a:xfrm>
            <a:off x="6525403" y="4729140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40663757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Martin sitt navn ved hjelp av indeksen det ligger på.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til to til navn forrest i listen, navnene velger du selv.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  <a:endParaRPr lang="nb-NO" sz="18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------------------&gt;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(navn[1])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navn.insert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(0, “Lise”)</a:t>
            </a:r>
            <a:endParaRPr lang="nb-NO" sz="18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navn.insert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(0, “Kai”)</a:t>
            </a:r>
            <a:endParaRPr lang="nb-NO" sz="1800" b="0" dirty="0">
              <a:effectLst/>
            </a:endParaRP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br>
              <a:rPr lang="nb-NO" sz="1800" dirty="0"/>
            </a:b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2E3E8-2057-3A74-EF30-19AA199C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270" y="2616200"/>
            <a:ext cx="15367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1738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44ED9A-1688-638B-1BF4-31AF56D04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320D285-02DB-024D-2087-E4E19161C7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en liste “navn” med 3 navn; “Ola”, “Martin” og “Selma”.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deretter til “Kari” nytt navn bakerst i listen.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Martin sitt navn ved hjelp av indeksen det ligger på.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Legg til to til navn forrest i listen, navnene velger du selv. </a:t>
            </a:r>
          </a:p>
          <a:p>
            <a:pPr marL="514350" indent="-514350"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Tegn opp hvordan listen ser ut nå.</a:t>
            </a:r>
            <a:endParaRPr lang="nb-NO" sz="1800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0B6BA-9D20-02A5-FC73-AD941B74AB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 = [“Ola”, “Martin”, “Selma”]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navn.append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(“Kari”)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------------------&gt;</a:t>
            </a: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(navn[1])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navn.insert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(0, “Lise”)</a:t>
            </a:r>
            <a:endParaRPr lang="nb-NO" sz="18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navn.insert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(0, “Kai”)</a:t>
            </a:r>
            <a:endParaRPr lang="nb-NO" sz="1800" dirty="0"/>
          </a:p>
          <a:p>
            <a:pPr marL="0" indent="0">
              <a:buNone/>
            </a:pP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</a:rPr>
              <a:t>6.   ------</a:t>
            </a:r>
            <a:r>
              <a:rPr lang="nb-NO" sz="1800" dirty="0">
                <a:solidFill>
                  <a:srgbClr val="000000"/>
                </a:solidFill>
                <a:latin typeface="Roboto" panose="02000000000000000000" pitchFamily="2" charset="0"/>
                <a:sym typeface="Wingdings" pitchFamily="2" charset="2"/>
              </a:rPr>
              <a:t></a:t>
            </a:r>
            <a:br>
              <a:rPr lang="nb-NO" sz="1800" dirty="0"/>
            </a:b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932E3E8-2057-3A74-EF30-19AA199C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270" y="2616200"/>
            <a:ext cx="1536700" cy="16256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74D471CD-C903-E845-1EFA-B1FB9339C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970" y="4470400"/>
            <a:ext cx="1473200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73474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D5B44-3B18-C01D-6E94-021E6979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44680C-CA29-FED1-300D-913DC5D07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Fjern «Martin» fra listen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16D86E-39E7-EC66-7401-E2674D6AB1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126965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D5B44-3B18-C01D-6E94-021E6979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44680C-CA29-FED1-300D-913DC5D07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Fjern </a:t>
            </a:r>
            <a:r>
              <a:rPr lang="nb-NO"/>
              <a:t>«Martin» fra listen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16D86E-39E7-EC66-7401-E2674D6AB1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</a:t>
            </a:r>
            <a:r>
              <a:rPr lang="nb-NO" dirty="0" err="1"/>
              <a:t>navn.remove</a:t>
            </a:r>
            <a:r>
              <a:rPr lang="nb-NO" dirty="0"/>
              <a:t>(«Martin»)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0EC9C311-FEB1-8B86-0927-6179F7205DDE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279581555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D5B44-3B18-C01D-6E94-021E6979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44680C-CA29-FED1-300D-913DC5D07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Fjern «Martin» fra listen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16D86E-39E7-EC66-7401-E2674D6AB1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</a:t>
            </a:r>
            <a:r>
              <a:rPr lang="nb-NO" dirty="0" err="1"/>
              <a:t>navn.remove</a:t>
            </a:r>
            <a:r>
              <a:rPr lang="nb-NO" dirty="0"/>
              <a:t>(«Martin»)</a:t>
            </a:r>
          </a:p>
          <a:p>
            <a:pPr marL="0" indent="0">
              <a:buNone/>
            </a:pPr>
            <a:r>
              <a:rPr lang="nb-NO" dirty="0"/>
              <a:t>(ev. </a:t>
            </a:r>
            <a:r>
              <a:rPr lang="nb-NO" dirty="0" err="1"/>
              <a:t>navn.pop</a:t>
            </a:r>
            <a:r>
              <a:rPr lang="nb-NO" dirty="0"/>
              <a:t>(3) 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7806087-99E4-479A-1D1B-EEBBDCBEDE40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35338740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D5B44-3B18-C01D-6E94-021E6979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44680C-CA29-FED1-300D-913DC5D07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Fjern «Martin» fra listen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8. Skriv ut alle navnene på listen.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16D86E-39E7-EC66-7401-E2674D6AB1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</a:t>
            </a:r>
            <a:r>
              <a:rPr lang="nb-NO" dirty="0" err="1"/>
              <a:t>navn.remove</a:t>
            </a:r>
            <a:r>
              <a:rPr lang="nb-NO" dirty="0"/>
              <a:t>(«Martin»)</a:t>
            </a:r>
          </a:p>
          <a:p>
            <a:pPr marL="0" indent="0">
              <a:buNone/>
            </a:pPr>
            <a:r>
              <a:rPr lang="nb-NO" dirty="0"/>
              <a:t>(ev. </a:t>
            </a:r>
            <a:r>
              <a:rPr lang="nb-NO" dirty="0" err="1"/>
              <a:t>navn.pop</a:t>
            </a:r>
            <a:r>
              <a:rPr lang="nb-NO" dirty="0"/>
              <a:t>(3) 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2C2DFB6-8DF7-9FFF-A247-1666704680C2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15577660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D5B44-3B18-C01D-6E94-021E6979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44680C-CA29-FED1-300D-913DC5D07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Fjern «Martin» fra listen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8. Skriv ut alle navnene på listen.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16D86E-39E7-EC66-7401-E2674D6AB1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</a:t>
            </a:r>
            <a:r>
              <a:rPr lang="nb-NO" dirty="0" err="1"/>
              <a:t>navn.remove</a:t>
            </a:r>
            <a:r>
              <a:rPr lang="nb-NO" dirty="0"/>
              <a:t>(«Martin»)</a:t>
            </a:r>
          </a:p>
          <a:p>
            <a:pPr marL="0" indent="0">
              <a:buNone/>
            </a:pPr>
            <a:r>
              <a:rPr lang="nb-NO" dirty="0"/>
              <a:t>(ev. </a:t>
            </a:r>
            <a:r>
              <a:rPr lang="nb-NO" dirty="0" err="1"/>
              <a:t>navn.pop</a:t>
            </a:r>
            <a:r>
              <a:rPr lang="nb-NO" dirty="0"/>
              <a:t>(3) 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8. </a:t>
            </a:r>
            <a:r>
              <a:rPr lang="nb-NO" dirty="0" err="1"/>
              <a:t>print</a:t>
            </a:r>
            <a:r>
              <a:rPr lang="nb-NO" dirty="0"/>
              <a:t>(«Alle navn », navn)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E9B9E66-7CD1-8A24-1A25-4F20C2ECB128}"/>
              </a:ext>
            </a:extLst>
          </p:cNvPr>
          <p:cNvSpPr txBox="1"/>
          <p:nvPr/>
        </p:nvSpPr>
        <p:spPr>
          <a:xfrm>
            <a:off x="6525403" y="1916667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Python:</a:t>
            </a:r>
          </a:p>
        </p:txBody>
      </p:sp>
    </p:spTree>
    <p:extLst>
      <p:ext uri="{BB962C8B-B14F-4D97-AF65-F5344CB8AC3E}">
        <p14:creationId xmlns:p14="http://schemas.microsoft.com/office/powerpoint/2010/main" val="117972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D5B44-3B18-C01D-6E94-021E6979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44680C-CA29-FED1-300D-913DC5D07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Fjern «Martin» fra listen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8. Skriv ut alle navnene på listen.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9. Hva blir utskriften?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16D86E-39E7-EC66-7401-E2674D6AB1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</a:t>
            </a:r>
            <a:r>
              <a:rPr lang="nb-NO" dirty="0" err="1"/>
              <a:t>navn.remove</a:t>
            </a:r>
            <a:r>
              <a:rPr lang="nb-NO" dirty="0"/>
              <a:t>(«Martin»)</a:t>
            </a:r>
          </a:p>
          <a:p>
            <a:pPr marL="0" indent="0">
              <a:buNone/>
            </a:pPr>
            <a:r>
              <a:rPr lang="nb-NO" dirty="0"/>
              <a:t>(ev. </a:t>
            </a:r>
            <a:r>
              <a:rPr lang="nb-NO" dirty="0" err="1"/>
              <a:t>navn.pop</a:t>
            </a:r>
            <a:r>
              <a:rPr lang="nb-NO" dirty="0"/>
              <a:t>(3) 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8. </a:t>
            </a:r>
            <a:r>
              <a:rPr lang="nb-NO" dirty="0" err="1"/>
              <a:t>print</a:t>
            </a:r>
            <a:r>
              <a:rPr lang="nb-NO" dirty="0"/>
              <a:t>(«Alle navn », navn)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FE15F6E-3011-5370-9FC7-0C4B748F4AA5}"/>
              </a:ext>
            </a:extLst>
          </p:cNvPr>
          <p:cNvSpPr txBox="1"/>
          <p:nvPr/>
        </p:nvSpPr>
        <p:spPr>
          <a:xfrm>
            <a:off x="6525403" y="4076699"/>
            <a:ext cx="1436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I Terminalen:</a:t>
            </a:r>
          </a:p>
        </p:txBody>
      </p:sp>
    </p:spTree>
    <p:extLst>
      <p:ext uri="{BB962C8B-B14F-4D97-AF65-F5344CB8AC3E}">
        <p14:creationId xmlns:p14="http://schemas.microsoft.com/office/powerpoint/2010/main" val="282413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0D5B44-3B18-C01D-6E94-021E69796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 3!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44680C-CA29-FED1-300D-913DC5D07B5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7. Fjern «Martin» fra listen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8. Skriv ut alle navnene på listen.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9. Hva blir utskriften?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916D86E-39E7-EC66-7401-E2674D6AB11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7. </a:t>
            </a:r>
            <a:r>
              <a:rPr lang="nb-NO" dirty="0" err="1"/>
              <a:t>navn.remove</a:t>
            </a:r>
            <a:r>
              <a:rPr lang="nb-NO" dirty="0"/>
              <a:t>(«Martin»)</a:t>
            </a:r>
          </a:p>
          <a:p>
            <a:pPr marL="0" indent="0">
              <a:buNone/>
            </a:pPr>
            <a:r>
              <a:rPr lang="nb-NO" dirty="0"/>
              <a:t>(ev. </a:t>
            </a:r>
            <a:r>
              <a:rPr lang="nb-NO" dirty="0" err="1"/>
              <a:t>navn.pop</a:t>
            </a:r>
            <a:r>
              <a:rPr lang="nb-NO" dirty="0"/>
              <a:t>(3) 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8. </a:t>
            </a:r>
            <a:r>
              <a:rPr lang="nb-NO" dirty="0" err="1"/>
              <a:t>print</a:t>
            </a:r>
            <a:r>
              <a:rPr lang="nb-NO" dirty="0"/>
              <a:t>(«Alle navn », navn)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9. </a:t>
            </a:r>
            <a:r>
              <a:rPr lang="nb-NO" b="0" i="0" u="none" strike="noStrike" dirty="0">
                <a:solidFill>
                  <a:srgbClr val="000000"/>
                </a:solidFill>
                <a:effectLst/>
              </a:rPr>
              <a:t>&gt; Alle navn: [“Kai”, “Lise”, “Ola”, “Selma”, “Kari”] </a:t>
            </a: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69D8310A-5D11-E64B-8C2F-61DED0EF4D44}"/>
              </a:ext>
            </a:extLst>
          </p:cNvPr>
          <p:cNvSpPr txBox="1"/>
          <p:nvPr/>
        </p:nvSpPr>
        <p:spPr>
          <a:xfrm>
            <a:off x="6525403" y="41864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dirty="0"/>
              <a:t>I Terminalen:</a:t>
            </a:r>
          </a:p>
        </p:txBody>
      </p:sp>
    </p:spTree>
    <p:extLst>
      <p:ext uri="{BB962C8B-B14F-4D97-AF65-F5344CB8AC3E}">
        <p14:creationId xmlns:p14="http://schemas.microsoft.com/office/powerpoint/2010/main" val="2441027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5F244E-F277-11AD-A2C0-5F794331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AF4843-9B65-E9C6-6690-7C5FF742E2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Lister inne i lister</a:t>
            </a:r>
          </a:p>
          <a:p>
            <a:r>
              <a:rPr lang="nb-NO" dirty="0"/>
              <a:t>For eksempel: </a:t>
            </a:r>
          </a:p>
        </p:txBody>
      </p:sp>
    </p:spTree>
    <p:extLst>
      <p:ext uri="{BB962C8B-B14F-4D97-AF65-F5344CB8AC3E}">
        <p14:creationId xmlns:p14="http://schemas.microsoft.com/office/powerpoint/2010/main" val="27933801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5F244E-F277-11AD-A2C0-5F794331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AF4843-9B65-E9C6-6690-7C5FF742E2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Lister inne i lister</a:t>
            </a:r>
          </a:p>
          <a:p>
            <a:r>
              <a:rPr lang="nb-NO" dirty="0"/>
              <a:t>For eksempel: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03E66A6-4D01-8240-69E4-BBDF26CE6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58583"/>
            <a:ext cx="7615358" cy="333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8950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5F244E-F277-11AD-A2C0-5F7943318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Nøstede 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AF4843-9B65-E9C6-6690-7C5FF742E2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Lister inne i lister</a:t>
            </a:r>
          </a:p>
          <a:p>
            <a:r>
              <a:rPr lang="nb-NO" dirty="0"/>
              <a:t>For eksempel: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03E66A6-4D01-8240-69E4-BBDF26CE6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158583"/>
            <a:ext cx="7615358" cy="3334292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1DB8843-8325-C751-CEDE-FCE38E4E1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58175">
            <a:off x="4665037" y="1247161"/>
            <a:ext cx="5083921" cy="599519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E84A9393-57F4-1DBE-5A85-79445FDBA3B8}"/>
              </a:ext>
            </a:extLst>
          </p:cNvPr>
          <p:cNvSpPr txBox="1"/>
          <p:nvPr/>
        </p:nvSpPr>
        <p:spPr>
          <a:xfrm>
            <a:off x="9656955" y="2074126"/>
            <a:ext cx="13827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3800" dirty="0"/>
              <a:t>🧳</a:t>
            </a:r>
          </a:p>
        </p:txBody>
      </p:sp>
    </p:spTree>
    <p:extLst>
      <p:ext uri="{BB962C8B-B14F-4D97-AF65-F5344CB8AC3E}">
        <p14:creationId xmlns:p14="http://schemas.microsoft.com/office/powerpoint/2010/main" val="22816489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CB957-BBC1-52F9-EE99-EA41FFA4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9900CC-D3FF-86F4-B6CA-E60373AC4A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vil utskriften av koffert se ut?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369E7373-0326-A022-7125-BC9596F6BB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28864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CB957-BBC1-52F9-EE99-EA41FFA4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9900CC-D3FF-86F4-B6CA-E60373AC4A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vil utskriften av koffert se ut?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B133FD2-BAC9-8201-1A70-1F4C633A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21244" y="1825625"/>
            <a:ext cx="5181600" cy="95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1728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CB957-BBC1-52F9-EE99-EA41FFA4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9900CC-D3FF-86F4-B6CA-E60373AC4A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vil utskriften av koffert se ut?</a:t>
            </a:r>
          </a:p>
          <a:p>
            <a:r>
              <a:rPr lang="nb-NO" dirty="0"/>
              <a:t>Hvordan kan vi tegne koffert?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B133FD2-BAC9-8201-1A70-1F4C633A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21244" y="1825625"/>
            <a:ext cx="5181600" cy="95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7503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CB957-BBC1-52F9-EE99-EA41FFA4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9900CC-D3FF-86F4-B6CA-E60373AC4A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vil utskriften av koffert se ut?</a:t>
            </a:r>
          </a:p>
          <a:p>
            <a:r>
              <a:rPr lang="nb-NO" dirty="0"/>
              <a:t>Hvordan kan vi tegne koffert?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B133FD2-BAC9-8201-1A70-1F4C633A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348034"/>
            <a:ext cx="5181600" cy="95711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BF0D58E-F98B-E617-E60C-AFFB79021B46}"/>
              </a:ext>
            </a:extLst>
          </p:cNvPr>
          <p:cNvSpPr txBox="1"/>
          <p:nvPr/>
        </p:nvSpPr>
        <p:spPr>
          <a:xfrm>
            <a:off x="3049859" y="3249909"/>
            <a:ext cx="60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F5B0B10-7285-9E14-A873-DB0A3B40B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1478950"/>
            <a:ext cx="5689600" cy="53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457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CB957-BBC1-52F9-EE99-EA41FFA4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9900CC-D3FF-86F4-B6CA-E60373AC4A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vil utskriften av koffert se ut?</a:t>
            </a:r>
          </a:p>
          <a:p>
            <a:r>
              <a:rPr lang="nb-NO" dirty="0"/>
              <a:t>Hvordan kan vi tegne koffert?</a:t>
            </a:r>
          </a:p>
          <a:p>
            <a:r>
              <a:rPr lang="nb-NO" dirty="0"/>
              <a:t>Hvordan kan jeg hente ut hårbørsten min?????</a:t>
            </a:r>
            <a:r>
              <a:rPr lang="nb-NO" dirty="0">
                <a:effectLst/>
                <a:latin typeface="Apple Color Emoji" pitchFamily="2" charset="0"/>
              </a:rPr>
              <a:t> 🥺</a:t>
            </a:r>
          </a:p>
          <a:p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B133FD2-BAC9-8201-1A70-1F4C633A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348034"/>
            <a:ext cx="5181600" cy="95711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BF0D58E-F98B-E617-E60C-AFFB79021B46}"/>
              </a:ext>
            </a:extLst>
          </p:cNvPr>
          <p:cNvSpPr txBox="1"/>
          <p:nvPr/>
        </p:nvSpPr>
        <p:spPr>
          <a:xfrm>
            <a:off x="3049859" y="3249909"/>
            <a:ext cx="60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F5B0B10-7285-9E14-A873-DB0A3B40B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1478950"/>
            <a:ext cx="5689600" cy="532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675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53CB957-BBC1-52F9-EE99-EA41FFA42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#4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9900CC-D3FF-86F4-B6CA-E60373AC4A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Hvordan vil utskriften av koffert se ut?</a:t>
            </a:r>
          </a:p>
          <a:p>
            <a:r>
              <a:rPr lang="nb-NO" dirty="0"/>
              <a:t>Hvordan kan vi tegne koffert?</a:t>
            </a:r>
          </a:p>
          <a:p>
            <a:r>
              <a:rPr lang="nb-NO" dirty="0"/>
              <a:t>Hvordan kan jeg hente ut hårbørsten min?????</a:t>
            </a:r>
            <a:r>
              <a:rPr lang="nb-NO" dirty="0">
                <a:effectLst/>
                <a:latin typeface="Apple Color Emoji" pitchFamily="2" charset="0"/>
              </a:rPr>
              <a:t> 🥺</a:t>
            </a:r>
          </a:p>
          <a:p>
            <a:endParaRPr lang="nb-NO" dirty="0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B133FD2-BAC9-8201-1A70-1F4C633A2E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6000" y="348034"/>
            <a:ext cx="5181600" cy="95711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8BF0D58E-F98B-E617-E60C-AFFB79021B46}"/>
              </a:ext>
            </a:extLst>
          </p:cNvPr>
          <p:cNvSpPr txBox="1"/>
          <p:nvPr/>
        </p:nvSpPr>
        <p:spPr>
          <a:xfrm>
            <a:off x="3049859" y="3249909"/>
            <a:ext cx="60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1F5B0B10-7285-9E14-A873-DB0A3B40B1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1478950"/>
            <a:ext cx="5689600" cy="5321300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F96AF0C8-1016-AD7C-D6A0-23DDFF0B9686}"/>
              </a:ext>
            </a:extLst>
          </p:cNvPr>
          <p:cNvSpPr txBox="1"/>
          <p:nvPr/>
        </p:nvSpPr>
        <p:spPr>
          <a:xfrm>
            <a:off x="2877015" y="4951141"/>
            <a:ext cx="1324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koffert[0][1]</a:t>
            </a:r>
          </a:p>
        </p:txBody>
      </p:sp>
    </p:spTree>
    <p:extLst>
      <p:ext uri="{BB962C8B-B14F-4D97-AF65-F5344CB8AC3E}">
        <p14:creationId xmlns:p14="http://schemas.microsoft.com/office/powerpoint/2010/main" val="28902971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F3AAA1-033B-14A4-25E0-BB6C1B3DB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Mengder!!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8EECE9-2EE3-23CD-E0BF-FC47DA40E3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Nesten helt likt lister!</a:t>
            </a:r>
          </a:p>
          <a:p>
            <a:r>
              <a:rPr lang="nb-NO" dirty="0"/>
              <a:t>Bortsett fra...</a:t>
            </a:r>
          </a:p>
          <a:p>
            <a:r>
              <a:rPr lang="nb-NO" dirty="0"/>
              <a:t>At alle like elementer telles som «samme»</a:t>
            </a:r>
          </a:p>
          <a:p>
            <a:r>
              <a:rPr lang="nb-NO" dirty="0"/>
              <a:t>++ at rekkefølgen </a:t>
            </a:r>
            <a:r>
              <a:rPr lang="nb-NO" i="1" dirty="0"/>
              <a:t>ikke </a:t>
            </a:r>
            <a:r>
              <a:rPr lang="nb-NO" dirty="0"/>
              <a:t>spiller noen rolle</a:t>
            </a:r>
          </a:p>
          <a:p>
            <a:r>
              <a:rPr lang="nb-NO" dirty="0"/>
              <a:t>Ingen indeksering</a:t>
            </a:r>
          </a:p>
          <a:p>
            <a:r>
              <a:rPr lang="nb-NO" dirty="0"/>
              <a:t>Tom mengde: </a:t>
            </a:r>
          </a:p>
          <a:p>
            <a:pPr marL="457200" lvl="1" indent="0">
              <a:buNone/>
            </a:pPr>
            <a:r>
              <a:rPr lang="nb-NO" dirty="0"/>
              <a:t>mengde = </a:t>
            </a:r>
            <a:r>
              <a:rPr lang="nb-NO" dirty="0" err="1"/>
              <a:t>set</a:t>
            </a:r>
            <a:r>
              <a:rPr lang="nb-NO" dirty="0"/>
              <a:t>()</a:t>
            </a:r>
          </a:p>
          <a:p>
            <a:pPr marL="457200" lvl="1" indent="0">
              <a:buNone/>
            </a:pPr>
            <a:r>
              <a:rPr lang="nb-NO" dirty="0"/>
              <a:t>	IKKE mengde = {}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2B1F352-BA90-4B66-4E56-BC7F9B2BC05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935214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EE1BFC-2609-0E6B-AC5B-9D2A5332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flere forskjeller på mengder og lister ...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4702AC3-9A5F-AF97-7AC4-81B585879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10428546" cy="370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4433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74ECAA-16F0-9DF6-14AB-CE1E4177B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operasjoner: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DFE7EC-A5D7-66E3-2D7B-CEE12B3B90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4"/>
            <a:ext cx="11584260" cy="5032375"/>
          </a:xfrm>
        </p:spPr>
        <p:txBody>
          <a:bodyPr>
            <a:normAutofit fontScale="92500" lnSpcReduction="10000"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Konvertere liste til mengde: </a:t>
            </a:r>
            <a:endParaRPr lang="nb-NO" b="0" dirty="0">
              <a:effectLst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nb-NO" sz="1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navn = [“Kari”, “Per”, “Ola”]</a:t>
            </a:r>
            <a:endParaRPr lang="nb-NO" b="0" dirty="0">
              <a:effectLst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nb-NO" sz="1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navn_mengde</a:t>
            </a:r>
            <a:r>
              <a:rPr lang="nb-NO" sz="1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= </a:t>
            </a:r>
            <a:r>
              <a:rPr lang="nb-NO" sz="14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set</a:t>
            </a:r>
            <a:r>
              <a:rPr lang="nb-NO" sz="14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(navn)</a:t>
            </a:r>
          </a:p>
          <a:p>
            <a:pPr marL="457200" lvl="1" indent="0">
              <a:spcBef>
                <a:spcPts val="0"/>
              </a:spcBef>
              <a:buNone/>
            </a:pPr>
            <a:endParaRPr lang="nb-NO" sz="1800" dirty="0">
              <a:solidFill>
                <a:srgbClr val="000000"/>
              </a:solidFill>
              <a:latin typeface="Roboto Mono" pitchFamily="49" charset="0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nb-NO" sz="1800" dirty="0">
              <a:solidFill>
                <a:srgbClr val="000000"/>
              </a:solidFill>
              <a:latin typeface="Roboto Mono" pitchFamily="49" charset="0"/>
            </a:endParaRPr>
          </a:p>
          <a:p>
            <a:pPr marL="457200" lvl="1" indent="0">
              <a:spcBef>
                <a:spcPts val="0"/>
              </a:spcBef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menge.add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(element) # legge til nytt element i mengden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mengde.discard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(element) # fjerner element fra listen, gjør ingenting </a:t>
            </a:r>
            <a:endParaRPr lang="nb-NO" b="0" dirty="0">
              <a:effectLst/>
            </a:endParaRPr>
          </a:p>
          <a:p>
            <a:pPr marL="18288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dersom elementet ikke finnes i listen.</a:t>
            </a:r>
          </a:p>
          <a:p>
            <a:pPr marL="182880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mengde.remove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(element) # fjerner element fra listen, får ett unntak </a:t>
            </a:r>
            <a:endParaRPr lang="nb-NO" b="0" dirty="0">
              <a:effectLst/>
            </a:endParaRPr>
          </a:p>
          <a:p>
            <a:pPr marL="20574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dersom elementet ikke finnes i mengden </a:t>
            </a:r>
            <a:endParaRPr lang="nb-NO" b="0" dirty="0">
              <a:effectLst/>
            </a:endParaRPr>
          </a:p>
          <a:p>
            <a:pPr marL="20574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(skal lære mer om unntak senere).</a:t>
            </a:r>
          </a:p>
          <a:p>
            <a:pPr marL="205740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mengde.clear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() # fjerner alle elementer i mengden, gjør </a:t>
            </a:r>
            <a:endParaRPr lang="nb-NO" b="0" dirty="0">
              <a:effectLst/>
            </a:endParaRPr>
          </a:p>
          <a:p>
            <a:pPr marL="205740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   mengden tom.</a:t>
            </a:r>
          </a:p>
          <a:p>
            <a:pPr marL="2057400" indent="0" rtl="0">
              <a:spcBef>
                <a:spcPts val="0"/>
              </a:spcBef>
              <a:spcAft>
                <a:spcPts val="0"/>
              </a:spcAft>
              <a:buNone/>
            </a:pPr>
            <a:endParaRPr lang="nb-NO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len(&lt;mengde&gt;) # finner antall elementer i mengden.</a:t>
            </a:r>
            <a:endParaRPr lang="nb-NO" b="0" dirty="0">
              <a:effectLst/>
            </a:endParaRPr>
          </a:p>
          <a:p>
            <a:pPr marL="0" indent="0">
              <a:buNone/>
            </a:pPr>
            <a:br>
              <a:rPr lang="nb-NO" b="0" dirty="0">
                <a:effectLst/>
              </a:rPr>
            </a:br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F6F8035D-FD26-0723-0862-3658EEB59577}"/>
              </a:ext>
            </a:extLst>
          </p:cNvPr>
          <p:cNvSpPr txBox="1"/>
          <p:nvPr/>
        </p:nvSpPr>
        <p:spPr>
          <a:xfrm>
            <a:off x="8362335" y="1342658"/>
            <a:ext cx="825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dirty="0"/>
              <a:t>😌</a:t>
            </a:r>
          </a:p>
        </p:txBody>
      </p:sp>
    </p:spTree>
    <p:extLst>
      <p:ext uri="{BB962C8B-B14F-4D97-AF65-F5344CB8AC3E}">
        <p14:creationId xmlns:p14="http://schemas.microsoft.com/office/powerpoint/2010/main" val="41735519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3FA5CD7-7C03-9198-ECE7-CFD779806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668404A-2447-844D-2912-BFC1A5801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ordbok?</a:t>
            </a:r>
          </a:p>
        </p:txBody>
      </p:sp>
    </p:spTree>
    <p:extLst>
      <p:ext uri="{BB962C8B-B14F-4D97-AF65-F5344CB8AC3E}">
        <p14:creationId xmlns:p14="http://schemas.microsoft.com/office/powerpoint/2010/main" val="24796553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EF468D-B6A5-1985-61A4-457476BA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BD2D24-EB7E-3ECA-56BE-AEE45317A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ordbok?</a:t>
            </a:r>
          </a:p>
          <a:p>
            <a:r>
              <a:rPr lang="nb-NO" dirty="0"/>
              <a:t>I programmering:</a:t>
            </a:r>
          </a:p>
          <a:p>
            <a:pPr lvl="1"/>
            <a:r>
              <a:rPr lang="nb-NO" dirty="0"/>
              <a:t>Nøkkel (unik!!)</a:t>
            </a:r>
          </a:p>
          <a:p>
            <a:pPr lvl="1"/>
            <a:r>
              <a:rPr lang="nb-NO" dirty="0"/>
              <a:t>Verdi (ikke unik </a:t>
            </a:r>
            <a:r>
              <a:rPr lang="nb-NO" dirty="0" err="1"/>
              <a:t>heheh</a:t>
            </a:r>
            <a:r>
              <a:rPr lang="nb-NO" dirty="0"/>
              <a:t>)</a:t>
            </a:r>
          </a:p>
          <a:p>
            <a:r>
              <a:rPr lang="nb-NO" dirty="0"/>
              <a:t>Bruker ikke indeksering – henter ut på nøklene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8BF227D-F1AA-72AB-B188-1C4C4602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762" y="1727559"/>
            <a:ext cx="7927964" cy="36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8065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EF468D-B6A5-1985-61A4-457476BA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BD2D24-EB7E-3ECA-56BE-AEE45317A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ordbok?</a:t>
            </a:r>
          </a:p>
          <a:p>
            <a:r>
              <a:rPr lang="nb-NO" dirty="0"/>
              <a:t>I programmering:</a:t>
            </a:r>
          </a:p>
          <a:p>
            <a:pPr lvl="1"/>
            <a:r>
              <a:rPr lang="nb-NO" dirty="0"/>
              <a:t>Nøkkel (unik!!)</a:t>
            </a:r>
          </a:p>
          <a:p>
            <a:pPr lvl="1"/>
            <a:r>
              <a:rPr lang="nb-NO" dirty="0"/>
              <a:t>Verdi (ikke unik </a:t>
            </a:r>
            <a:r>
              <a:rPr lang="nb-NO" dirty="0" err="1"/>
              <a:t>heheh</a:t>
            </a:r>
            <a:r>
              <a:rPr lang="nb-NO" dirty="0"/>
              <a:t>)</a:t>
            </a:r>
          </a:p>
          <a:p>
            <a:r>
              <a:rPr lang="nb-NO" dirty="0"/>
              <a:t>Bruker ikke indeksering – henter ut på nøklene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8BF227D-F1AA-72AB-B188-1C4C4602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762" y="1727559"/>
            <a:ext cx="7927964" cy="36671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BF93E87-F40E-043A-25B1-AB4F922E0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255" y="4763730"/>
            <a:ext cx="8650661" cy="625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647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EF468D-B6A5-1985-61A4-457476BAC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Ordbøker!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BD2D24-EB7E-3ECA-56BE-AEE45317A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en ordbok?</a:t>
            </a:r>
          </a:p>
          <a:p>
            <a:r>
              <a:rPr lang="nb-NO" dirty="0"/>
              <a:t>I programmering:</a:t>
            </a:r>
          </a:p>
          <a:p>
            <a:pPr lvl="1"/>
            <a:r>
              <a:rPr lang="nb-NO" dirty="0"/>
              <a:t>Nøkkel (unik!!)</a:t>
            </a:r>
          </a:p>
          <a:p>
            <a:pPr lvl="1"/>
            <a:r>
              <a:rPr lang="nb-NO" dirty="0"/>
              <a:t>Verdi (ikke unik </a:t>
            </a:r>
            <a:r>
              <a:rPr lang="nb-NO" dirty="0" err="1"/>
              <a:t>heheh</a:t>
            </a:r>
            <a:r>
              <a:rPr lang="nb-NO" dirty="0"/>
              <a:t>)</a:t>
            </a:r>
          </a:p>
          <a:p>
            <a:r>
              <a:rPr lang="nb-NO" dirty="0"/>
              <a:t>Bruker ikke indeksering – henter ut på nøklene</a:t>
            </a:r>
          </a:p>
          <a:p>
            <a:r>
              <a:rPr lang="nb-NO" dirty="0"/>
              <a:t>Tom ordbok: {}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8BF227D-F1AA-72AB-B188-1C4C46028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762" y="1727559"/>
            <a:ext cx="7927964" cy="36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84435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8CC76BB-F581-753E-18B8-C8DBD0951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operasjoner: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87C86D2-464D-2092-5A8D-B595C00F1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ordbok[</a:t>
            </a:r>
            <a:r>
              <a:rPr lang="nb-NO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nokkel</a:t>
            </a:r>
            <a:r>
              <a:rPr lang="nb-NO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] = verdi # legge til nytt element i ordboken ELLER endre på eksisterende</a:t>
            </a:r>
          </a:p>
          <a:p>
            <a:pPr marL="457200" rtl="0">
              <a:spcBef>
                <a:spcPts val="0"/>
              </a:spcBef>
              <a:spcAft>
                <a:spcPts val="0"/>
              </a:spcAft>
            </a:pP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Eks: kontakter[“Per”] = 45667990  # dersom “Per” allerede finnes i ordboken vil verdien til Per endres</a:t>
            </a:r>
            <a:endParaRPr lang="nb-NO" b="0" dirty="0">
              <a:effectLst/>
            </a:endParaRPr>
          </a:p>
          <a:p>
            <a:r>
              <a:rPr lang="nb-NO" dirty="0" err="1"/>
              <a:t>ordbok.pop</a:t>
            </a:r>
            <a:r>
              <a:rPr lang="nb-NO" dirty="0"/>
              <a:t>(</a:t>
            </a:r>
            <a:r>
              <a:rPr lang="nb-NO" dirty="0" err="1"/>
              <a:t>nokkel</a:t>
            </a:r>
            <a:r>
              <a:rPr lang="nb-NO" dirty="0"/>
              <a:t>) </a:t>
            </a:r>
            <a:r>
              <a:rPr lang="nb-NO" sz="2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# fjerne nøkkelen (og verdien).</a:t>
            </a:r>
          </a:p>
          <a:p>
            <a:pPr lvl="1"/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Eks: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kontakter.pop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(“Per”)</a:t>
            </a:r>
            <a:br>
              <a:rPr lang="nb-NO" sz="2000" dirty="0"/>
            </a:br>
            <a:endParaRPr lang="nb-NO" sz="36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9024218C-35C9-C8A2-CC67-6BAB6664B78E}"/>
              </a:ext>
            </a:extLst>
          </p:cNvPr>
          <p:cNvSpPr txBox="1"/>
          <p:nvPr/>
        </p:nvSpPr>
        <p:spPr>
          <a:xfrm>
            <a:off x="10926898" y="767358"/>
            <a:ext cx="853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5400" dirty="0"/>
              <a:t>😎</a:t>
            </a:r>
          </a:p>
        </p:txBody>
      </p:sp>
    </p:spTree>
    <p:extLst>
      <p:ext uri="{BB962C8B-B14F-4D97-AF65-F5344CB8AC3E}">
        <p14:creationId xmlns:p14="http://schemas.microsoft.com/office/powerpoint/2010/main" val="312465364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59F74C-B6C6-8C1A-9DA9-2C498B62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75FFEB-4AE0-0B1A-2FBB-6FF5C0F1D2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ny, tom, ordbok og kall den «brukere». </a:t>
            </a:r>
          </a:p>
        </p:txBody>
      </p:sp>
    </p:spTree>
    <p:extLst>
      <p:ext uri="{BB962C8B-B14F-4D97-AF65-F5344CB8AC3E}">
        <p14:creationId xmlns:p14="http://schemas.microsoft.com/office/powerpoint/2010/main" val="416038488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C1B8B-B8D5-350C-AAC3-04B7C137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36F2A6-5314-8704-B882-43B44F304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4EE6CD-F2A2-8559-6459-EC9780195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Lag en ny, tom, ordbok og kall den «brukere».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236E947-8788-5060-1D3E-175E7486C283}"/>
              </a:ext>
            </a:extLst>
          </p:cNvPr>
          <p:cNvSpPr txBox="1"/>
          <p:nvPr/>
        </p:nvSpPr>
        <p:spPr>
          <a:xfrm>
            <a:off x="4635500" y="4673600"/>
            <a:ext cx="1675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brukere = {}</a:t>
            </a:r>
          </a:p>
          <a:p>
            <a:r>
              <a:rPr lang="nb-NO" dirty="0"/>
              <a:t>#alternativt</a:t>
            </a:r>
          </a:p>
          <a:p>
            <a:r>
              <a:rPr lang="nb-NO" dirty="0"/>
              <a:t>brukere = </a:t>
            </a:r>
            <a:r>
              <a:rPr lang="nb-NO" dirty="0" err="1"/>
              <a:t>dict</a:t>
            </a:r>
            <a:r>
              <a:rPr lang="nb-NO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17553843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Overskriv brukere, ved å legge inn følgende par av nøkler og verdier (brukernavn som nøkler og navn som verdi).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2725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Overskriv brukere, ved å legge inn følgende par av nøkler og verdier (brukernavn som nøkler og navn som verdi).</a:t>
            </a:r>
            <a:endParaRPr lang="nb-NO" sz="1800" dirty="0"/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 = {“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“Hanne Johansen”,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karsi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“Kari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Sirisen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”,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olha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“Ole Hansen”}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0959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Overskriv brukere, ved å legge inn følgende par av nøkler og verdier (brukernavn som nøkler og navn som verdi).</a:t>
            </a:r>
            <a:endParaRPr lang="nb-NO" sz="1800" dirty="0"/>
          </a:p>
          <a:p>
            <a:pPr marL="514350" indent="-514350">
              <a:buFont typeface="+mj-lt"/>
              <a:buAutoNum type="arabicPeriod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 = {“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“Hanne Johansen”,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karsi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“Kari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Sirisen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”,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olha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“Ole Hansen”}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karsi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har registrert seg med feil navn, mellomnavnet hennes mangler, endre navnet hennes til “Kari Marie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Sirisen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”. 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3482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Overskriv brukere, ved å legge inn følgende par av nøkler og verdier (brukernavn som nøkler og navn som verdi).</a:t>
            </a:r>
            <a:endParaRPr lang="nb-NO" sz="1800" dirty="0"/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 = {“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“Hanne Johansen”,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karsi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“Kari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Sirisen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”, 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olha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 : “Ole Hansen”}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karsi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har registrert seg med feil navn, mellomnavnet hennes mangler, endre navnet hennes til “Kari Marie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Sirisen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”. </a:t>
            </a:r>
          </a:p>
          <a:p>
            <a:pPr marL="0" indent="0">
              <a:buNone/>
            </a:pPr>
            <a:endParaRPr lang="nb-NO" sz="1800" b="0" i="0" u="none" strike="noStrike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karsi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 = “Kari Marie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Sirisen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8326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Register deg selv som bruker med et brukernavn og navn. 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3700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Register deg selv som bruker med et brukernavn og navn. 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juliegri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 = “Julie Grihamar”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4435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Register deg selv som bruker med et brukernavn og navn. 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juliegri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 = “Julie Grihamar”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sitt navn.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04164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Register deg selv som bruker med et brukernavn og navn. 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juliegri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 = “Julie Grihamar”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sitt navn.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”])</a:t>
            </a: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2210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Register deg selv som bruker med et brukernavn og navn. 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juliegri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 = “Julie Grihamar”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sitt navn.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”])</a:t>
            </a: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dirty="0"/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Fjern Hanne Johansen fra ordboken.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76936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FF0B55E-8D92-6897-F206-DFBD579F8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Oppgave! #5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3DC13-1336-4445-565F-29FA5510F3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66725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Register deg selv som bruker med et brukernavn og navn. 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juliegri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 = “Julie Grihamar”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 ut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sitt navn.</a:t>
            </a:r>
          </a:p>
          <a:p>
            <a:pPr marL="0" indent="0">
              <a:buNone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(brukere[“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”])</a:t>
            </a: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endParaRPr lang="nb-NO" dirty="0"/>
          </a:p>
          <a:p>
            <a:pPr>
              <a:buFont typeface="Wingdings" pitchFamily="2" charset="2"/>
              <a:buChar char="Ø"/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Fjern Hanne Johansen fra ordboken.</a:t>
            </a:r>
          </a:p>
          <a:p>
            <a:pPr>
              <a:buFont typeface="Wingdings" pitchFamily="2" charset="2"/>
              <a:buChar char="Ø"/>
            </a:pPr>
            <a:endParaRPr lang="nb-NO" sz="18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0" indent="0">
              <a:buNone/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brukere.remove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(“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hanjo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”)</a:t>
            </a:r>
            <a:endParaRPr lang="nb-NO" dirty="0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4DB7F128-6883-302F-E883-08C29B34FF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3223854"/>
            <a:ext cx="4448175" cy="1705691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C342C7ED-A63E-D184-FDEE-9F0426F8CB11}"/>
              </a:ext>
            </a:extLst>
          </p:cNvPr>
          <p:cNvSpPr txBox="1"/>
          <p:nvPr/>
        </p:nvSpPr>
        <p:spPr>
          <a:xfrm>
            <a:off x="8608740" y="6021658"/>
            <a:ext cx="13158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6000" dirty="0"/>
              <a:t>🥳</a:t>
            </a:r>
          </a:p>
        </p:txBody>
      </p:sp>
    </p:spTree>
    <p:extLst>
      <p:ext uri="{BB962C8B-B14F-4D97-AF65-F5344CB8AC3E}">
        <p14:creationId xmlns:p14="http://schemas.microsoft.com/office/powerpoint/2010/main" val="78963340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488D3E-90AF-6FC8-B230-CF3735B1E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Neste uke: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BDDE3FE-8139-7658-AF9C-8E360804CE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 err="1"/>
              <a:t>While</a:t>
            </a:r>
            <a:r>
              <a:rPr lang="nb-NO" dirty="0"/>
              <a:t>-løkker</a:t>
            </a:r>
          </a:p>
          <a:p>
            <a:r>
              <a:rPr lang="nb-NO" dirty="0"/>
              <a:t>For-løkker med teller</a:t>
            </a:r>
          </a:p>
          <a:p>
            <a:r>
              <a:rPr lang="nb-NO" dirty="0"/>
              <a:t>For-løkker på lister</a:t>
            </a:r>
          </a:p>
        </p:txBody>
      </p:sp>
    </p:spTree>
    <p:extLst>
      <p:ext uri="{BB962C8B-B14F-4D97-AF65-F5344CB8AC3E}">
        <p14:creationId xmlns:p14="http://schemas.microsoft.com/office/powerpoint/2010/main" val="234105090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299183-D81A-E4E9-F9CF-43E1DB741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5FE599-8D13-2A8D-6282-4C3705B39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mail: </a:t>
            </a:r>
            <a:r>
              <a:rPr lang="nb-NO" dirty="0">
                <a:hlinkClick r:id="rId2"/>
              </a:rPr>
              <a:t>juliegri@uio.no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(</a:t>
            </a:r>
            <a:r>
              <a:rPr lang="nb-NO" dirty="0" err="1"/>
              <a:t>psps</a:t>
            </a:r>
            <a:r>
              <a:rPr lang="nb-NO" dirty="0"/>
              <a:t>. send meg gjerne en mail hvis du vil gjennomgå en oppgave </a:t>
            </a:r>
            <a:r>
              <a:rPr lang="nb-NO" dirty="0">
                <a:latin typeface="Apple Color Emoji" pitchFamily="2" charset="0"/>
              </a:rPr>
              <a:t>🤩)</a:t>
            </a:r>
          </a:p>
          <a:p>
            <a:endParaRPr lang="nb-NO" dirty="0"/>
          </a:p>
        </p:txBody>
      </p:sp>
      <p:pic>
        <p:nvPicPr>
          <p:cNvPr id="1026" name="Picture 2" descr="flowers april GIF">
            <a:extLst>
              <a:ext uri="{FF2B5EF4-FFF2-40B4-BE49-F238E27FC236}">
                <a16:creationId xmlns:a16="http://schemas.microsoft.com/office/drawing/2014/main" id="{B0905F17-6B78-E0C5-27A8-5B2A70D88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1789" y="1231900"/>
            <a:ext cx="4374261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4753309"/>
      </p:ext>
    </p:extLst>
  </p:cSld>
  <p:clrMapOvr>
    <a:masterClrMapping/>
  </p:clrMapOvr>
</p:sld>
</file>

<file path=ppt/theme/theme1.xml><?xml version="1.0" encoding="utf-8"?>
<a:theme xmlns:a="http://schemas.openxmlformats.org/drawingml/2006/main" name="Beskjæring">
  <a:themeElements>
    <a:clrScheme name="Beskjæring">
      <a:dk1>
        <a:sysClr val="windowText" lastClr="000000"/>
      </a:dk1>
      <a:lt1>
        <a:sysClr val="window" lastClr="FFFFFF"/>
      </a:lt1>
      <a:dk2>
        <a:srgbClr val="432A30"/>
      </a:dk2>
      <a:lt2>
        <a:srgbClr val="F2F2F0"/>
      </a:lt2>
      <a:accent1>
        <a:srgbClr val="836C9F"/>
      </a:accent1>
      <a:accent2>
        <a:srgbClr val="BDAB56"/>
      </a:accent2>
      <a:accent3>
        <a:srgbClr val="B0565D"/>
      </a:accent3>
      <a:accent4>
        <a:srgbClr val="55B1BC"/>
      </a:accent4>
      <a:accent5>
        <a:srgbClr val="4D925F"/>
      </a:accent5>
      <a:accent6>
        <a:srgbClr val="E08C4A"/>
      </a:accent6>
      <a:hlink>
        <a:srgbClr val="55B1BC"/>
      </a:hlink>
      <a:folHlink>
        <a:srgbClr val="836C9F"/>
      </a:folHlink>
    </a:clrScheme>
    <a:fontScheme name="Beskjæring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eskjæring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9270AA94-2367-4B1E-B579-26147B222B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{99D01F20-2505-BA4D-831A-5D85D5784785}tf10001072</Template>
  <TotalTime>662</TotalTime>
  <Words>4652</Words>
  <Application>Microsoft Macintosh PowerPoint</Application>
  <PresentationFormat>Widescreen</PresentationFormat>
  <Paragraphs>801</Paragraphs>
  <Slides>100</Slides>
  <Notes>20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100</vt:i4>
      </vt:variant>
    </vt:vector>
  </HeadingPairs>
  <TitlesOfParts>
    <vt:vector size="109" baseType="lpstr">
      <vt:lpstr>Abadi MT Condensed Light</vt:lpstr>
      <vt:lpstr>Apple Color Emoji</vt:lpstr>
      <vt:lpstr>Arial</vt:lpstr>
      <vt:lpstr>Calibri</vt:lpstr>
      <vt:lpstr>Franklin Gothic Book</vt:lpstr>
      <vt:lpstr>Roboto</vt:lpstr>
      <vt:lpstr>Roboto Mono</vt:lpstr>
      <vt:lpstr>Wingdings</vt:lpstr>
      <vt:lpstr>Beskjæring</vt:lpstr>
      <vt:lpstr>Gruppetime In1000 - Torsdag</vt:lpstr>
      <vt:lpstr>Dagens sitat</vt:lpstr>
      <vt:lpstr>Planen i dag!</vt:lpstr>
      <vt:lpstr>Innlevering til tirsdag</vt:lpstr>
      <vt:lpstr>Lister!</vt:lpstr>
      <vt:lpstr>PowerPoint-presentasjon</vt:lpstr>
      <vt:lpstr>Lister!</vt:lpstr>
      <vt:lpstr>Lister! I programmering &lt;3</vt:lpstr>
      <vt:lpstr>Lister! I programmering &lt;3</vt:lpstr>
      <vt:lpstr>Lister! I programmering &lt;3</vt:lpstr>
      <vt:lpstr>Lister! I programmering &lt;3</vt:lpstr>
      <vt:lpstr>Lister! I programmering &lt;3</vt:lpstr>
      <vt:lpstr>Lister! I programmering &lt;3</vt:lpstr>
      <vt:lpstr>Lister! I programmering &lt;3</vt:lpstr>
      <vt:lpstr>Oppgave!</vt:lpstr>
      <vt:lpstr>Oppgave!</vt:lpstr>
      <vt:lpstr>Oppgave!</vt:lpstr>
      <vt:lpstr>Oppgave!</vt:lpstr>
      <vt:lpstr>Oppgave!</vt:lpstr>
      <vt:lpstr>Oppgave!</vt:lpstr>
      <vt:lpstr>Indeksering!</vt:lpstr>
      <vt:lpstr>Indeksering!</vt:lpstr>
      <vt:lpstr>Indeksering!</vt:lpstr>
      <vt:lpstr>Indeksering!</vt:lpstr>
      <vt:lpstr>Indeksering!</vt:lpstr>
      <vt:lpstr>Indeksering!</vt:lpstr>
      <vt:lpstr>Indeksering!</vt:lpstr>
      <vt:lpstr>Oppgave! #2</vt:lpstr>
      <vt:lpstr>Oppgave! #2</vt:lpstr>
      <vt:lpstr>Oppgave! #2</vt:lpstr>
      <vt:lpstr>Oppgave! #2</vt:lpstr>
      <vt:lpstr>Oppgave! #2</vt:lpstr>
      <vt:lpstr>Oppgave! #2.2</vt:lpstr>
      <vt:lpstr>Oppgave! #2.2</vt:lpstr>
      <vt:lpstr>Oppgave! #2.2</vt:lpstr>
      <vt:lpstr>Oppgave! #2.2</vt:lpstr>
      <vt:lpstr>Oppgave! #2.2</vt:lpstr>
      <vt:lpstr>Oppgave! #2.3</vt:lpstr>
      <vt:lpstr>Oppgave! #2.3</vt:lpstr>
      <vt:lpstr>Nyttige listefunksjoner:</vt:lpstr>
      <vt:lpstr>HUMAN LISTER !! &gt;:)</vt:lpstr>
      <vt:lpstr>HUMAN LISTER !! &gt;:)</vt:lpstr>
      <vt:lpstr>HUMAN LISTER !! &gt;:)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Oppgave 3!</vt:lpstr>
      <vt:lpstr>Nøstede lister</vt:lpstr>
      <vt:lpstr>Nøstede lister</vt:lpstr>
      <vt:lpstr>Nøstede lister</vt:lpstr>
      <vt:lpstr>Oppgave! #4</vt:lpstr>
      <vt:lpstr>Oppgave! #4</vt:lpstr>
      <vt:lpstr>Oppgave! #4</vt:lpstr>
      <vt:lpstr>Oppgave! #4</vt:lpstr>
      <vt:lpstr>Oppgave! #4</vt:lpstr>
      <vt:lpstr>Oppgave! #4</vt:lpstr>
      <vt:lpstr>Mengder!!</vt:lpstr>
      <vt:lpstr>Litt flere forskjeller på mengder og lister ...</vt:lpstr>
      <vt:lpstr>Nyttige operasjoner:</vt:lpstr>
      <vt:lpstr>Ordbøker!</vt:lpstr>
      <vt:lpstr>Ordbøker!</vt:lpstr>
      <vt:lpstr>Ordbøker!</vt:lpstr>
      <vt:lpstr>Ordbøker!</vt:lpstr>
      <vt:lpstr>Nyttige operasjoner:</vt:lpstr>
      <vt:lpstr>Oppgave! #5</vt:lpstr>
      <vt:lpstr>Oppgave! #5</vt:lpstr>
      <vt:lpstr>Oppgave! #5</vt:lpstr>
      <vt:lpstr>Oppgave! #5</vt:lpstr>
      <vt:lpstr>Oppgave! #5</vt:lpstr>
      <vt:lpstr>Oppgave! #5</vt:lpstr>
      <vt:lpstr>Oppgave! #5</vt:lpstr>
      <vt:lpstr>Oppgave! #5</vt:lpstr>
      <vt:lpstr>Oppgave! #5</vt:lpstr>
      <vt:lpstr>Oppgave! #5</vt:lpstr>
      <vt:lpstr>Oppgave! #5</vt:lpstr>
      <vt:lpstr>Oppgave! #5</vt:lpstr>
      <vt:lpstr>Neste uke: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In1000 - D1</dc:title>
  <dc:creator>Julie Grihamar</dc:creator>
  <cp:lastModifiedBy>Julie Grihamar</cp:lastModifiedBy>
  <cp:revision>4</cp:revision>
  <dcterms:created xsi:type="dcterms:W3CDTF">2023-09-07T20:15:39Z</dcterms:created>
  <dcterms:modified xsi:type="dcterms:W3CDTF">2024-04-02T09:10:16Z</dcterms:modified>
</cp:coreProperties>
</file>