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80" r:id="rId11"/>
    <p:sldId id="267" r:id="rId12"/>
    <p:sldId id="266" r:id="rId13"/>
    <p:sldId id="264" r:id="rId14"/>
    <p:sldId id="268" r:id="rId15"/>
    <p:sldId id="269" r:id="rId16"/>
    <p:sldId id="278" r:id="rId17"/>
    <p:sldId id="270" r:id="rId18"/>
    <p:sldId id="271" r:id="rId19"/>
    <p:sldId id="272" r:id="rId20"/>
    <p:sldId id="281" r:id="rId21"/>
    <p:sldId id="273" r:id="rId22"/>
    <p:sldId id="274" r:id="rId23"/>
    <p:sldId id="279" r:id="rId24"/>
    <p:sldId id="275" r:id="rId25"/>
    <p:sldId id="276" r:id="rId26"/>
    <p:sldId id="283" r:id="rId27"/>
    <p:sldId id="277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9A3E5D-F0B0-DB48-80BF-DD092E829E5F}" v="1" dt="2024-03-20T09:31:09.5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94669"/>
  </p:normalViewPr>
  <p:slideViewPr>
    <p:cSldViewPr snapToGrid="0">
      <p:cViewPr varScale="1">
        <p:scale>
          <a:sx n="114" d="100"/>
          <a:sy n="114" d="100"/>
        </p:scale>
        <p:origin x="71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A2E55A-B9BA-D543-9A21-35A5477080F2}" type="datetimeFigureOut">
              <a:rPr lang="nb-NO" smtClean="0"/>
              <a:t>20.03.2024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ADBAC-4A61-C94B-8FBF-D8C07080C90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8744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8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Å lage modeller tilsvarer å få med egenskaper og oppførsel ved et objekt som vi trenger: hva tilbyr de av tjenester og hvordan kan de hjelpe oss? </a:t>
            </a: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6ADBAC-4A61-C94B-8FBF-D8C07080C909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1823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6ADBAC-4A61-C94B-8FBF-D8C07080C909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1229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Livekode?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6ADBAC-4A61-C94B-8FBF-D8C07080C909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5358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#endre denne slik at den passer student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6ADBAC-4A61-C94B-8FBF-D8C07080C909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9677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ECCA3CE-80F5-8E4D-BFFA-3F36269C7AC0}" type="datetimeFigureOut">
              <a:rPr lang="nb-NO" smtClean="0"/>
              <a:t>20.03.2024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CC79061-28E5-C347-9FBB-437EE981F9E0}" type="slidenum">
              <a:rPr lang="nb-NO" smtClean="0"/>
              <a:t>‹#›</a:t>
            </a:fld>
            <a:endParaRPr lang="nb-NO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114000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CA3CE-80F5-8E4D-BFFA-3F36269C7AC0}" type="datetimeFigureOut">
              <a:rPr lang="nb-NO" smtClean="0"/>
              <a:t>20.03.2024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79061-28E5-C347-9FBB-437EE981F9E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9894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ECCA3CE-80F5-8E4D-BFFA-3F36269C7AC0}" type="datetimeFigureOut">
              <a:rPr lang="nb-NO" smtClean="0"/>
              <a:t>20.03.2024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CC79061-28E5-C347-9FBB-437EE981F9E0}" type="slidenum">
              <a:rPr lang="nb-NO" smtClean="0"/>
              <a:t>‹#›</a:t>
            </a:fld>
            <a:endParaRPr lang="nb-NO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184783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CA3CE-80F5-8E4D-BFFA-3F36269C7AC0}" type="datetimeFigureOut">
              <a:rPr lang="nb-NO" smtClean="0"/>
              <a:t>20.03.2024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79061-28E5-C347-9FBB-437EE981F9E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9865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CA3CE-80F5-8E4D-BFFA-3F36269C7AC0}" type="datetimeFigureOut">
              <a:rPr lang="nb-NO" smtClean="0"/>
              <a:t>20.03.2024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79061-28E5-C347-9FBB-437EE981F9E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60987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CA3CE-80F5-8E4D-BFFA-3F36269C7AC0}" type="datetimeFigureOut">
              <a:rPr lang="nb-NO" smtClean="0"/>
              <a:t>20.03.2024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79061-28E5-C347-9FBB-437EE981F9E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836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CA3CE-80F5-8E4D-BFFA-3F36269C7AC0}" type="datetimeFigureOut">
              <a:rPr lang="nb-NO" smtClean="0"/>
              <a:t>20.03.2024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79061-28E5-C347-9FBB-437EE981F9E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7480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ECCA3CE-80F5-8E4D-BFFA-3F36269C7AC0}" type="datetimeFigureOut">
              <a:rPr lang="nb-NO" smtClean="0"/>
              <a:t>20.03.2024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CC79061-28E5-C347-9FBB-437EE981F9E0}" type="slidenum">
              <a:rPr lang="nb-NO" smtClean="0"/>
              <a:t>‹#›</a:t>
            </a:fld>
            <a:endParaRPr lang="nb-NO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94291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ECCA3CE-80F5-8E4D-BFFA-3F36269C7AC0}" type="datetimeFigureOut">
              <a:rPr lang="nb-NO" smtClean="0"/>
              <a:t>20.03.2024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CC79061-28E5-C347-9FBB-437EE981F9E0}" type="slidenum">
              <a:rPr lang="nb-NO" smtClean="0"/>
              <a:t>‹#›</a:t>
            </a:fld>
            <a:endParaRPr lang="nb-NO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03201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CA3CE-80F5-8E4D-BFFA-3F36269C7AC0}" type="datetimeFigureOut">
              <a:rPr lang="nb-NO" smtClean="0"/>
              <a:t>20.03.2024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79061-28E5-C347-9FBB-437EE981F9E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1682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CA3CE-80F5-8E4D-BFFA-3F36269C7AC0}" type="datetimeFigureOut">
              <a:rPr lang="nb-NO" smtClean="0"/>
              <a:t>20.03.2024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79061-28E5-C347-9FBB-437EE981F9E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8096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FECCA3CE-80F5-8E4D-BFFA-3F36269C7AC0}" type="datetimeFigureOut">
              <a:rPr lang="nb-NO" smtClean="0"/>
              <a:t>20.03.2024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8CC79061-28E5-C347-9FBB-437EE981F9E0}" type="slidenum">
              <a:rPr lang="nb-NO" smtClean="0"/>
              <a:t>‹#›</a:t>
            </a:fld>
            <a:endParaRPr lang="nb-NO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87426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riak@uio.no" TargetMode="External"/><Relationship Id="rId2" Type="http://schemas.openxmlformats.org/officeDocument/2006/relationships/hyperlink" Target="mailto:juliegri@uio.no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5" Type="http://schemas.openxmlformats.org/officeDocument/2006/relationships/hyperlink" Target="mailto:eirak@uio.no" TargetMode="External"/><Relationship Id="rId4" Type="http://schemas.openxmlformats.org/officeDocument/2006/relationships/hyperlink" Target="mailto:juliegri@uio.n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7D07D1-552F-B8E8-6547-DB5B7CCD7F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IN1000 Gruppetime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D28259B-E4B8-C2E9-04D7-4A50E22CE5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/>
              <a:t>14.03. 2024</a:t>
            </a:r>
          </a:p>
          <a:p>
            <a:r>
              <a:rPr lang="nb-NO">
                <a:hlinkClick r:id="rId2"/>
              </a:rPr>
              <a:t>juliegri@uio.no</a:t>
            </a:r>
            <a:endParaRPr lang="nb-NO"/>
          </a:p>
          <a:p>
            <a:r>
              <a:rPr lang="nb-NO">
                <a:hlinkClick r:id="rId3"/>
              </a:rPr>
              <a:t>eriak@uio.no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0782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C0F8AB1-15A6-E7DB-80CA-9D1A360E3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0409417">
            <a:off x="688362" y="149388"/>
            <a:ext cx="10515600" cy="1325563"/>
          </a:xfrm>
        </p:spPr>
        <p:txBody>
          <a:bodyPr/>
          <a:lstStyle/>
          <a:p>
            <a:r>
              <a:rPr lang="nb-NO"/>
              <a:t>Dagens sitat: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C0E2DAC-FBE8-5F65-6284-C3508441AD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9914" y="1260400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b-NO" sz="6000">
              <a:latin typeface="Abadi MT Condensed Light" panose="020B0306030101010103" pitchFamily="34" charset="77"/>
            </a:endParaRPr>
          </a:p>
          <a:p>
            <a:pPr marL="0" indent="0">
              <a:buNone/>
            </a:pPr>
            <a:endParaRPr lang="nb-NO" sz="6000">
              <a:latin typeface="Abadi MT Condensed Light" panose="020B0306030101010103" pitchFamily="34" charset="77"/>
            </a:endParaRPr>
          </a:p>
          <a:p>
            <a:pPr marL="0" indent="0">
              <a:buNone/>
            </a:pPr>
            <a:r>
              <a:rPr lang="nb-NO" sz="4400" b="0" i="0" u="none" strike="noStrike">
                <a:effectLst/>
                <a:latin typeface="Abadi MT Condensed Light" panose="020B0306030101010103" pitchFamily="34" charset="77"/>
              </a:rPr>
              <a:t>✨</a:t>
            </a:r>
            <a:r>
              <a:rPr lang="nb-NO" sz="4400" b="0" i="1" u="none" strike="noStrike">
                <a:effectLst/>
                <a:latin typeface="Abadi MT Condensed Light" panose="020B0306030101010103" pitchFamily="34" charset="77"/>
              </a:rPr>
              <a:t>Du kan jo ikke ligge i trappa og spise pærer</a:t>
            </a:r>
            <a:r>
              <a:rPr lang="nb-NO" sz="4400" b="0" i="0" u="none" strike="noStrike">
                <a:effectLst/>
                <a:latin typeface="Abadi MT Condensed Light" panose="020B0306030101010103" pitchFamily="34" charset="77"/>
              </a:rPr>
              <a:t>✨</a:t>
            </a:r>
            <a:endParaRPr lang="nb-NO" sz="6000">
              <a:latin typeface="Abadi MT Condensed Light" panose="020B0306030101010103" pitchFamily="34" charset="77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490C17F9-5BE3-2C56-F83D-9764E799033B}"/>
              </a:ext>
            </a:extLst>
          </p:cNvPr>
          <p:cNvSpPr txBox="1"/>
          <p:nvPr/>
        </p:nvSpPr>
        <p:spPr>
          <a:xfrm rot="21038184">
            <a:off x="1635811" y="911538"/>
            <a:ext cx="12845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b="0" i="0" u="none" strike="noStrike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📌</a:t>
            </a:r>
            <a:endParaRPr lang="nb-NO" sz="4400"/>
          </a:p>
        </p:txBody>
      </p:sp>
    </p:spTree>
    <p:extLst>
      <p:ext uri="{BB962C8B-B14F-4D97-AF65-F5344CB8AC3E}">
        <p14:creationId xmlns:p14="http://schemas.microsoft.com/office/powerpoint/2010/main" val="947664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61CE81-72B6-21FF-B580-7E6969276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I dag: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EEE8AFE-0F38-0790-0EB1-0EB789B4DB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Klasser! </a:t>
            </a:r>
            <a:r>
              <a:rPr lang="nb-NO">
                <a:effectLst/>
                <a:latin typeface="Apple Color Emoji" pitchFamily="2" charset="0"/>
              </a:rPr>
              <a:t>🐶</a:t>
            </a:r>
          </a:p>
          <a:p>
            <a:pPr lvl="1"/>
            <a:r>
              <a:rPr lang="nb-NO">
                <a:latin typeface="Apple Color Emoji" pitchFamily="2" charset="0"/>
              </a:rPr>
              <a:t>Syntaks</a:t>
            </a:r>
          </a:p>
          <a:p>
            <a:pPr lvl="1"/>
            <a:r>
              <a:rPr lang="nb-NO">
                <a:latin typeface="Apple Color Emoji" pitchFamily="2" charset="0"/>
              </a:rPr>
              <a:t>Metoder</a:t>
            </a:r>
          </a:p>
          <a:p>
            <a:pPr lvl="1"/>
            <a:r>
              <a:rPr lang="nb-NO">
                <a:latin typeface="Apple Color Emoji" pitchFamily="2" charset="0"/>
              </a:rPr>
              <a:t>Generelt</a:t>
            </a:r>
          </a:p>
        </p:txBody>
      </p:sp>
    </p:spTree>
    <p:extLst>
      <p:ext uri="{BB962C8B-B14F-4D97-AF65-F5344CB8AC3E}">
        <p14:creationId xmlns:p14="http://schemas.microsoft.com/office/powerpoint/2010/main" val="1628403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E32952C-7288-AE06-43CB-0D01A08D6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09E9D4B-3A7A-D3ED-96AC-D7B5222BF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79945"/>
            <a:ext cx="10515600" cy="3797018"/>
          </a:xfrm>
        </p:spPr>
        <p:txBody>
          <a:bodyPr/>
          <a:lstStyle/>
          <a:p>
            <a:pPr marL="0" indent="0">
              <a:buNone/>
            </a:pPr>
            <a:r>
              <a:rPr lang="nb-NO" b="1"/>
              <a:t>Klasser !!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ECD216FD-7CFE-38B4-F762-89AEBD314D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750" y="3288619"/>
            <a:ext cx="4523086" cy="3569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418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E32952C-7288-AE06-43CB-0D01A08D6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09E9D4B-3A7A-D3ED-96AC-D7B5222BF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79945"/>
            <a:ext cx="10515600" cy="3797018"/>
          </a:xfrm>
        </p:spPr>
        <p:txBody>
          <a:bodyPr/>
          <a:lstStyle/>
          <a:p>
            <a:pPr marL="0" indent="0">
              <a:buNone/>
            </a:pPr>
            <a:r>
              <a:rPr lang="nb-NO" b="1"/>
              <a:t>Klasser !!</a:t>
            </a:r>
          </a:p>
          <a:p>
            <a:pPr marL="0" indent="0">
              <a:buNone/>
            </a:pPr>
            <a:r>
              <a:rPr lang="nb-NO"/>
              <a:t>Modell, en forenklet versjon av noe</a:t>
            </a:r>
          </a:p>
          <a:p>
            <a:pPr marL="0" indent="0">
              <a:buNone/>
            </a:pPr>
            <a:r>
              <a:rPr lang="nb-NO"/>
              <a:t>Egenskaper og oppførsel ved et objekt</a:t>
            </a:r>
          </a:p>
          <a:p>
            <a:pPr marL="0" indent="0">
              <a:buNone/>
            </a:pPr>
            <a:r>
              <a:rPr lang="nb-NO"/>
              <a:t>Hva tilbyr de av tjenester?</a:t>
            </a:r>
          </a:p>
          <a:p>
            <a:pPr marL="0" indent="0">
              <a:buNone/>
            </a:pPr>
            <a:r>
              <a:rPr lang="nb-NO"/>
              <a:t>Hvordan kan de hjelpe oss?</a:t>
            </a:r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r>
              <a:rPr lang="nb-NO"/>
              <a:t>Beskriver et sett med objekter med lik oppførsel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EE3BB351-9367-34E8-A4B9-D50491F839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6726" y="681823"/>
            <a:ext cx="4202556" cy="331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608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B7C4AD-F9E7-9C8B-FE2D-EBA681C12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1304BC0-71B1-5D51-7269-D0608394CB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96D6A4C-84A5-4DF3-0845-CEF960EBAE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1764" y="681037"/>
            <a:ext cx="3843151" cy="5125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5412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B7C4AD-F9E7-9C8B-FE2D-EBA681C12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1304BC0-71B1-5D51-7269-D0608394CB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96D6A4C-84A5-4DF3-0845-CEF960EBAE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1764" y="681037"/>
            <a:ext cx="3843151" cy="5125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5F54EEAC-7205-D0CB-FD2F-F2DA530AD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5988" y="3156557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4884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BB6506-1BEE-55B4-8656-F3B474083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Syntaks: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A66FA28-FA5B-80CB-6BC2-311F1C0A9F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r>
              <a:rPr lang="nb-NO" err="1"/>
              <a:t>class</a:t>
            </a:r>
            <a:r>
              <a:rPr lang="nb-NO"/>
              <a:t> Klasse: #klassenavn</a:t>
            </a:r>
          </a:p>
          <a:p>
            <a:pPr marL="0" indent="0">
              <a:buNone/>
            </a:pPr>
            <a:r>
              <a:rPr lang="nb-NO"/>
              <a:t>	#konstruktør:</a:t>
            </a:r>
          </a:p>
          <a:p>
            <a:pPr marL="0" indent="0">
              <a:buNone/>
            </a:pPr>
            <a:r>
              <a:rPr lang="nb-NO"/>
              <a:t>	</a:t>
            </a:r>
            <a:r>
              <a:rPr lang="nb-NO" err="1"/>
              <a:t>def</a:t>
            </a:r>
            <a:r>
              <a:rPr lang="nb-NO"/>
              <a:t> __</a:t>
            </a:r>
            <a:r>
              <a:rPr lang="nb-NO" err="1"/>
              <a:t>init</a:t>
            </a:r>
            <a:r>
              <a:rPr lang="nb-NO"/>
              <a:t>__(</a:t>
            </a:r>
            <a:r>
              <a:rPr lang="nb-NO" err="1"/>
              <a:t>self</a:t>
            </a:r>
            <a:r>
              <a:rPr lang="nb-NO"/>
              <a:t>, parameter1, parameter2, ...):</a:t>
            </a:r>
          </a:p>
          <a:p>
            <a:pPr marL="0" indent="0">
              <a:buNone/>
            </a:pPr>
            <a:r>
              <a:rPr lang="nb-NO"/>
              <a:t>		self._verdi1 = parameter1</a:t>
            </a:r>
          </a:p>
          <a:p>
            <a:pPr marL="0" indent="0">
              <a:buNone/>
            </a:pPr>
            <a:r>
              <a:rPr lang="nb-NO"/>
              <a:t>		self._verdi2 = parameter2</a:t>
            </a:r>
          </a:p>
          <a:p>
            <a:pPr marL="0" indent="0">
              <a:buNone/>
            </a:pPr>
            <a:r>
              <a:rPr lang="nb-NO"/>
              <a:t>		...</a:t>
            </a:r>
          </a:p>
        </p:txBody>
      </p:sp>
    </p:spTree>
    <p:extLst>
      <p:ext uri="{BB962C8B-B14F-4D97-AF65-F5344CB8AC3E}">
        <p14:creationId xmlns:p14="http://schemas.microsoft.com/office/powerpoint/2010/main" val="42563688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BB6506-1BEE-55B4-8656-F3B474083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Syntaks: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A66FA28-FA5B-80CB-6BC2-311F1C0A9F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r>
              <a:rPr lang="nb-NO" err="1"/>
              <a:t>class</a:t>
            </a:r>
            <a:r>
              <a:rPr lang="nb-NO"/>
              <a:t> Hund:</a:t>
            </a:r>
          </a:p>
          <a:p>
            <a:pPr marL="0" indent="0">
              <a:buNone/>
            </a:pPr>
            <a:r>
              <a:rPr lang="nb-NO"/>
              <a:t>	</a:t>
            </a:r>
          </a:p>
          <a:p>
            <a:pPr marL="0" indent="0">
              <a:buNone/>
            </a:pPr>
            <a:r>
              <a:rPr lang="nb-NO"/>
              <a:t>	</a:t>
            </a:r>
            <a:r>
              <a:rPr lang="nb-NO" err="1"/>
              <a:t>def</a:t>
            </a:r>
            <a:r>
              <a:rPr lang="nb-NO"/>
              <a:t> __</a:t>
            </a:r>
            <a:r>
              <a:rPr lang="nb-NO" err="1"/>
              <a:t>init</a:t>
            </a:r>
            <a:r>
              <a:rPr lang="nb-NO"/>
              <a:t>__(</a:t>
            </a:r>
            <a:r>
              <a:rPr lang="nb-NO" err="1"/>
              <a:t>self</a:t>
            </a:r>
            <a:r>
              <a:rPr lang="nb-NO"/>
              <a:t>, navn,  ...):</a:t>
            </a:r>
          </a:p>
          <a:p>
            <a:pPr marL="0" indent="0">
              <a:buNone/>
            </a:pPr>
            <a:r>
              <a:rPr lang="nb-NO"/>
              <a:t>		</a:t>
            </a:r>
            <a:r>
              <a:rPr lang="nb-NO" err="1"/>
              <a:t>self</a:t>
            </a:r>
            <a:r>
              <a:rPr lang="nb-NO"/>
              <a:t>._navn = navn</a:t>
            </a:r>
          </a:p>
          <a:p>
            <a:pPr marL="0" indent="0">
              <a:buNone/>
            </a:pPr>
            <a:r>
              <a:rPr lang="nb-NO"/>
              <a:t>		...</a:t>
            </a:r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32636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BB6506-1BEE-55B4-8656-F3B474083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Syntaks: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A66FA28-FA5B-80CB-6BC2-311F1C0A9F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r>
              <a:rPr lang="nb-NO" err="1"/>
              <a:t>class</a:t>
            </a:r>
            <a:r>
              <a:rPr lang="nb-NO"/>
              <a:t> Hund:</a:t>
            </a:r>
          </a:p>
          <a:p>
            <a:pPr marL="0" indent="0">
              <a:buNone/>
            </a:pPr>
            <a:r>
              <a:rPr lang="nb-NO"/>
              <a:t>	</a:t>
            </a:r>
          </a:p>
          <a:p>
            <a:pPr marL="0" indent="0">
              <a:buNone/>
            </a:pPr>
            <a:r>
              <a:rPr lang="nb-NO"/>
              <a:t>	</a:t>
            </a:r>
            <a:r>
              <a:rPr lang="nb-NO" err="1"/>
              <a:t>def</a:t>
            </a:r>
            <a:r>
              <a:rPr lang="nb-NO"/>
              <a:t> __</a:t>
            </a:r>
            <a:r>
              <a:rPr lang="nb-NO" err="1"/>
              <a:t>init</a:t>
            </a:r>
            <a:r>
              <a:rPr lang="nb-NO"/>
              <a:t>__(</a:t>
            </a:r>
            <a:r>
              <a:rPr lang="nb-NO" err="1"/>
              <a:t>self</a:t>
            </a:r>
            <a:r>
              <a:rPr lang="nb-NO"/>
              <a:t>, navn,  ...):</a:t>
            </a:r>
          </a:p>
          <a:p>
            <a:pPr marL="0" indent="0">
              <a:buNone/>
            </a:pPr>
            <a:r>
              <a:rPr lang="nb-NO"/>
              <a:t>		</a:t>
            </a:r>
            <a:r>
              <a:rPr lang="nb-NO" err="1"/>
              <a:t>self</a:t>
            </a:r>
            <a:r>
              <a:rPr lang="nb-NO"/>
              <a:t>._navn = navn</a:t>
            </a:r>
          </a:p>
          <a:p>
            <a:pPr marL="0" indent="0">
              <a:buNone/>
            </a:pPr>
            <a:r>
              <a:rPr lang="nb-NO"/>
              <a:t>		</a:t>
            </a:r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r>
              <a:rPr lang="nb-NO" b="1"/>
              <a:t>Oppgave! Lag en konstruktør til klassen hund med egenskapene/instansvariablene vi har funnet på tavla. </a:t>
            </a:r>
          </a:p>
          <a:p>
            <a:pPr marL="0" indent="0">
              <a:buNone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28306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BB6506-1BEE-55B4-8656-F3B474083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Syntaks: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A66FA28-FA5B-80CB-6BC2-311F1C0A9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r>
              <a:rPr lang="nb-NO" err="1"/>
              <a:t>class</a:t>
            </a:r>
            <a:r>
              <a:rPr lang="nb-NO"/>
              <a:t> Hund:</a:t>
            </a:r>
          </a:p>
          <a:p>
            <a:pPr marL="0" indent="0">
              <a:buNone/>
            </a:pPr>
            <a:r>
              <a:rPr lang="nb-NO"/>
              <a:t>	</a:t>
            </a:r>
          </a:p>
          <a:p>
            <a:pPr marL="0" indent="0">
              <a:buNone/>
            </a:pPr>
            <a:r>
              <a:rPr lang="nb-NO"/>
              <a:t>	</a:t>
            </a:r>
            <a:r>
              <a:rPr lang="nb-NO" err="1"/>
              <a:t>def</a:t>
            </a:r>
            <a:r>
              <a:rPr lang="nb-NO"/>
              <a:t> __</a:t>
            </a:r>
            <a:r>
              <a:rPr lang="nb-NO" err="1"/>
              <a:t>init</a:t>
            </a:r>
            <a:r>
              <a:rPr lang="nb-NO"/>
              <a:t>__(</a:t>
            </a:r>
            <a:r>
              <a:rPr lang="nb-NO" err="1"/>
              <a:t>self</a:t>
            </a:r>
            <a:r>
              <a:rPr lang="nb-NO"/>
              <a:t>, navn,  ...):</a:t>
            </a:r>
          </a:p>
          <a:p>
            <a:pPr marL="0" indent="0">
              <a:buNone/>
            </a:pPr>
            <a:r>
              <a:rPr lang="nb-NO"/>
              <a:t>		</a:t>
            </a:r>
            <a:r>
              <a:rPr lang="nb-NO" err="1"/>
              <a:t>self</a:t>
            </a:r>
            <a:r>
              <a:rPr lang="nb-NO"/>
              <a:t>._navn = navn</a:t>
            </a:r>
          </a:p>
          <a:p>
            <a:pPr marL="0" indent="0">
              <a:buNone/>
            </a:pPr>
            <a:r>
              <a:rPr lang="nb-NO"/>
              <a:t>		...</a:t>
            </a:r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r>
              <a:rPr lang="nb-NO"/>
              <a:t>hund1 = Hund(«Stratos», ...)</a:t>
            </a:r>
          </a:p>
          <a:p>
            <a:pPr marL="0" indent="0">
              <a:buNone/>
            </a:pPr>
            <a:r>
              <a:rPr lang="nb-NO"/>
              <a:t>hund2 = Hund(«</a:t>
            </a:r>
            <a:r>
              <a:rPr lang="nb-NO" err="1"/>
              <a:t>Simba</a:t>
            </a:r>
            <a:r>
              <a:rPr lang="nb-NO"/>
              <a:t>», ...)</a:t>
            </a:r>
          </a:p>
        </p:txBody>
      </p:sp>
    </p:spTree>
    <p:extLst>
      <p:ext uri="{BB962C8B-B14F-4D97-AF65-F5344CB8AC3E}">
        <p14:creationId xmlns:p14="http://schemas.microsoft.com/office/powerpoint/2010/main" val="3150947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BB6506-1BEE-55B4-8656-F3B474083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Syntaks: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A66FA28-FA5B-80CB-6BC2-311F1C0A9F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r>
              <a:rPr lang="nb-NO" err="1"/>
              <a:t>class</a:t>
            </a:r>
            <a:r>
              <a:rPr lang="nb-NO"/>
              <a:t> Hund:</a:t>
            </a:r>
          </a:p>
          <a:p>
            <a:pPr marL="0" indent="0">
              <a:buNone/>
            </a:pPr>
            <a:r>
              <a:rPr lang="nb-NO"/>
              <a:t>	</a:t>
            </a:r>
          </a:p>
          <a:p>
            <a:pPr marL="0" indent="0">
              <a:buNone/>
            </a:pPr>
            <a:r>
              <a:rPr lang="nb-NO"/>
              <a:t>	</a:t>
            </a:r>
            <a:r>
              <a:rPr lang="nb-NO" err="1"/>
              <a:t>def</a:t>
            </a:r>
            <a:r>
              <a:rPr lang="nb-NO"/>
              <a:t> __</a:t>
            </a:r>
            <a:r>
              <a:rPr lang="nb-NO" err="1"/>
              <a:t>init</a:t>
            </a:r>
            <a:r>
              <a:rPr lang="nb-NO"/>
              <a:t>__(</a:t>
            </a:r>
            <a:r>
              <a:rPr lang="nb-NO" err="1"/>
              <a:t>self</a:t>
            </a:r>
            <a:r>
              <a:rPr lang="nb-NO"/>
              <a:t>, navn,  ...):</a:t>
            </a:r>
          </a:p>
          <a:p>
            <a:pPr marL="0" indent="0">
              <a:buNone/>
            </a:pPr>
            <a:r>
              <a:rPr lang="nb-NO"/>
              <a:t>		</a:t>
            </a:r>
            <a:r>
              <a:rPr lang="nb-NO" err="1"/>
              <a:t>self</a:t>
            </a:r>
            <a:r>
              <a:rPr lang="nb-NO"/>
              <a:t>._navn = navn</a:t>
            </a:r>
          </a:p>
          <a:p>
            <a:pPr marL="0" indent="0">
              <a:buNone/>
            </a:pPr>
            <a:r>
              <a:rPr lang="nb-NO"/>
              <a:t>		...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B43532B8-EA43-6F28-BDD9-1596D36B84EC}"/>
              </a:ext>
            </a:extLst>
          </p:cNvPr>
          <p:cNvSpPr txBox="1"/>
          <p:nvPr/>
        </p:nvSpPr>
        <p:spPr>
          <a:xfrm>
            <a:off x="2185922" y="5788680"/>
            <a:ext cx="97393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b="1"/>
              <a:t>Oppgave: Lag ferdig klasse Hund med instansvariablene på tavla!</a:t>
            </a:r>
          </a:p>
        </p:txBody>
      </p:sp>
    </p:spTree>
    <p:extLst>
      <p:ext uri="{BB962C8B-B14F-4D97-AF65-F5344CB8AC3E}">
        <p14:creationId xmlns:p14="http://schemas.microsoft.com/office/powerpoint/2010/main" val="5095386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E17B08-0410-A5DD-10E5-17B5868B2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Metoder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FF66EF6-761B-F0EC-B59C-A02042559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/>
              <a:t>Klasser kan tilby tjenester</a:t>
            </a:r>
          </a:p>
          <a:p>
            <a:r>
              <a:rPr lang="nb-NO"/>
              <a:t>(ikke bare egenskaper (instansvariabler))</a:t>
            </a:r>
          </a:p>
          <a:p>
            <a:endParaRPr lang="nb-NO"/>
          </a:p>
          <a:p>
            <a:endParaRPr lang="nb-NO"/>
          </a:p>
          <a:p>
            <a:pPr marL="0" indent="0">
              <a:buNone/>
            </a:pPr>
            <a:r>
              <a:rPr lang="nb-NO" sz="1800" b="1" i="0" u="none" strike="noStrike" err="1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nb-NO" sz="1800" b="1" i="0" u="none" strike="noStrike">
                <a:solidFill>
                  <a:srgbClr val="880000"/>
                </a:solidFill>
                <a:effectLst/>
                <a:latin typeface="Consolas" panose="020B0609020204030204" pitchFamily="49" charset="0"/>
              </a:rPr>
              <a:t>Klasse</a:t>
            </a: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 :</a:t>
            </a:r>
          </a:p>
          <a:p>
            <a:pPr marL="0" indent="0">
              <a:buNone/>
            </a:pPr>
            <a:r>
              <a:rPr lang="nb-NO" sz="1800">
                <a:solidFill>
                  <a:srgbClr val="444444"/>
                </a:solidFill>
                <a:latin typeface="Consolas" panose="020B0609020204030204" pitchFamily="49" charset="0"/>
              </a:rPr>
              <a:t>	</a:t>
            </a:r>
            <a:r>
              <a:rPr lang="nb-NO" sz="1800" err="1"/>
              <a:t>def</a:t>
            </a:r>
            <a:r>
              <a:rPr lang="nb-NO" sz="1800"/>
              <a:t> __</a:t>
            </a:r>
            <a:r>
              <a:rPr lang="nb-NO" sz="1800" err="1"/>
              <a:t>init</a:t>
            </a:r>
            <a:r>
              <a:rPr lang="nb-NO" sz="1800"/>
              <a:t>__(</a:t>
            </a:r>
            <a:r>
              <a:rPr lang="nb-NO" sz="1800" err="1"/>
              <a:t>self</a:t>
            </a:r>
            <a:r>
              <a:rPr lang="nb-NO" sz="1800"/>
              <a:t>, parameter1, parameter2):</a:t>
            </a:r>
          </a:p>
          <a:p>
            <a:pPr marL="0" indent="0">
              <a:buNone/>
            </a:pPr>
            <a:r>
              <a:rPr lang="nb-NO" sz="1800"/>
              <a:t>		self._verdi1 = parameter1</a:t>
            </a:r>
          </a:p>
          <a:p>
            <a:pPr marL="0" indent="0">
              <a:buNone/>
            </a:pPr>
            <a:r>
              <a:rPr lang="nb-NO" sz="1800"/>
              <a:t>		self._verdi2 = parameter2</a:t>
            </a:r>
            <a:b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</a:br>
            <a:b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</a:b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	</a:t>
            </a:r>
            <a:r>
              <a:rPr lang="nb-NO" sz="1800" b="1" i="0" u="none" strike="noStrike" err="1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def</a:t>
            </a: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nb-NO" sz="1800" b="1" i="0" u="none" strike="noStrike" err="1">
                <a:solidFill>
                  <a:srgbClr val="880000"/>
                </a:solidFill>
                <a:effectLst/>
                <a:latin typeface="Consolas" panose="020B0609020204030204" pitchFamily="49" charset="0"/>
              </a:rPr>
              <a:t>metode_navn</a:t>
            </a: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nb-NO" sz="1800" b="0" i="0" u="sng" err="1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self</a:t>
            </a: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, param1, ...) :</a:t>
            </a:r>
            <a:b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</a:b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    		#gjør noe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45259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E17B08-0410-A5DD-10E5-17B5868B2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Metoder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FF66EF6-761B-F0EC-B59C-A02042559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83540" indent="-383540"/>
            <a:r>
              <a:rPr lang="nb-NO"/>
              <a:t>Klasser kan tilby tjenester</a:t>
            </a:r>
          </a:p>
          <a:p>
            <a:pPr marL="383540" indent="-383540"/>
            <a:r>
              <a:rPr lang="nb-NO"/>
              <a:t>(ikke bare egenskaper (instansvariabler))</a:t>
            </a:r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r>
              <a:rPr lang="nb-NO" sz="1800" b="1" i="0" u="none" strike="noStrike" err="1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nb-NO" sz="1800" b="1" i="0" u="none" strike="noStrike">
                <a:solidFill>
                  <a:srgbClr val="880000"/>
                </a:solidFill>
                <a:effectLst/>
                <a:latin typeface="Consolas" panose="020B0609020204030204" pitchFamily="49" charset="0"/>
              </a:rPr>
              <a:t>Hund</a:t>
            </a: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 :</a:t>
            </a:r>
          </a:p>
          <a:p>
            <a:pPr marL="0" indent="0">
              <a:buNone/>
            </a:pPr>
            <a:r>
              <a:rPr lang="nb-NO" sz="1800">
                <a:solidFill>
                  <a:srgbClr val="444444"/>
                </a:solidFill>
                <a:latin typeface="Consolas" panose="020B0609020204030204" pitchFamily="49" charset="0"/>
              </a:rPr>
              <a:t>	</a:t>
            </a:r>
            <a:r>
              <a:rPr lang="nb-NO" sz="1800" err="1"/>
              <a:t>def</a:t>
            </a:r>
            <a:r>
              <a:rPr lang="nb-NO" sz="1800"/>
              <a:t> __</a:t>
            </a:r>
            <a:r>
              <a:rPr lang="nb-NO" sz="1800" err="1"/>
              <a:t>init</a:t>
            </a:r>
            <a:r>
              <a:rPr lang="nb-NO" sz="1800"/>
              <a:t>__(</a:t>
            </a:r>
            <a:r>
              <a:rPr lang="nb-NO" sz="1800" err="1"/>
              <a:t>self</a:t>
            </a:r>
            <a:r>
              <a:rPr lang="nb-NO" sz="1800"/>
              <a:t>, navn):</a:t>
            </a:r>
          </a:p>
          <a:p>
            <a:pPr marL="0" indent="0">
              <a:buNone/>
            </a:pPr>
            <a:r>
              <a:rPr lang="nb-NO" sz="1800"/>
              <a:t>		</a:t>
            </a:r>
            <a:r>
              <a:rPr lang="nb-NO" sz="1800" err="1"/>
              <a:t>self</a:t>
            </a:r>
            <a:r>
              <a:rPr lang="nb-NO" sz="1800"/>
              <a:t>._navn = navn</a:t>
            </a:r>
            <a:b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</a:br>
            <a:b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</a:b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	</a:t>
            </a:r>
            <a:r>
              <a:rPr lang="nb-NO" sz="1800" b="1" i="0" u="none" strike="noStrike" err="1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def</a:t>
            </a: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nb-NO" sz="1800" b="1" i="0" u="none" strike="noStrike" err="1">
                <a:solidFill>
                  <a:srgbClr val="880000"/>
                </a:solidFill>
                <a:effectLst/>
                <a:latin typeface="Consolas" panose="020B0609020204030204" pitchFamily="49" charset="0"/>
              </a:rPr>
              <a:t>hent_navn</a:t>
            </a: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nb-NO" sz="1800" b="0" i="0" u="sng" err="1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self</a:t>
            </a: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):</a:t>
            </a:r>
            <a:b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</a:b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    	</a:t>
            </a:r>
            <a:r>
              <a:rPr lang="nb-NO" sz="1800">
                <a:solidFill>
                  <a:srgbClr val="444444"/>
                </a:solidFill>
                <a:latin typeface="Consolas" panose="020B0609020204030204" pitchFamily="49" charset="0"/>
              </a:rPr>
              <a:t>	</a:t>
            </a:r>
            <a:r>
              <a:rPr lang="nb-NO" sz="1800" err="1">
                <a:solidFill>
                  <a:srgbClr val="444444"/>
                </a:solidFill>
                <a:latin typeface="Consolas" panose="020B0609020204030204" pitchFamily="49" charset="0"/>
              </a:rPr>
              <a:t>return</a:t>
            </a:r>
            <a:r>
              <a:rPr lang="nb-NO" sz="1800">
                <a:solidFill>
                  <a:srgbClr val="444444"/>
                </a:solidFill>
                <a:latin typeface="Consolas" panose="020B0609020204030204" pitchFamily="49" charset="0"/>
              </a:rPr>
              <a:t> </a:t>
            </a:r>
            <a:r>
              <a:rPr lang="nb-NO" sz="1800" err="1">
                <a:solidFill>
                  <a:srgbClr val="444444"/>
                </a:solidFill>
                <a:latin typeface="Consolas" panose="020B0609020204030204" pitchFamily="49" charset="0"/>
              </a:rPr>
              <a:t>self</a:t>
            </a:r>
            <a:r>
              <a:rPr lang="nb-NO" sz="1800">
                <a:solidFill>
                  <a:srgbClr val="444444"/>
                </a:solidFill>
                <a:latin typeface="Consolas" panose="020B0609020204030204" pitchFamily="49" charset="0"/>
              </a:rPr>
              <a:t>._navn</a:t>
            </a:r>
          </a:p>
        </p:txBody>
      </p:sp>
    </p:spTree>
    <p:extLst>
      <p:ext uri="{BB962C8B-B14F-4D97-AF65-F5344CB8AC3E}">
        <p14:creationId xmlns:p14="http://schemas.microsoft.com/office/powerpoint/2010/main" val="40211856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E17B08-0410-A5DD-10E5-17B5868B2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Metoder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FF66EF6-761B-F0EC-B59C-A02042559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/>
              <a:t>Klasser kan tilby tjenester</a:t>
            </a:r>
          </a:p>
          <a:p>
            <a:r>
              <a:rPr lang="nb-NO"/>
              <a:t>(ikke bare egenskaper (instansvariabler))</a:t>
            </a:r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r>
              <a:rPr lang="nb-NO" sz="1800" b="1" i="0" u="none" strike="noStrike" err="1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nb-NO" sz="1800" b="1" i="0" u="none" strike="noStrike">
                <a:solidFill>
                  <a:srgbClr val="880000"/>
                </a:solidFill>
                <a:effectLst/>
                <a:latin typeface="Consolas" panose="020B0609020204030204" pitchFamily="49" charset="0"/>
              </a:rPr>
              <a:t>Hund</a:t>
            </a: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 :</a:t>
            </a:r>
          </a:p>
          <a:p>
            <a:pPr marL="0" indent="0">
              <a:buNone/>
            </a:pPr>
            <a:r>
              <a:rPr lang="nb-NO" sz="1800">
                <a:solidFill>
                  <a:srgbClr val="444444"/>
                </a:solidFill>
                <a:latin typeface="Consolas" panose="020B0609020204030204" pitchFamily="49" charset="0"/>
              </a:rPr>
              <a:t>	</a:t>
            </a:r>
            <a:r>
              <a:rPr lang="nb-NO" sz="1800" err="1"/>
              <a:t>def</a:t>
            </a:r>
            <a:r>
              <a:rPr lang="nb-NO" sz="1800"/>
              <a:t> __</a:t>
            </a:r>
            <a:r>
              <a:rPr lang="nb-NO" sz="1800" err="1"/>
              <a:t>init</a:t>
            </a:r>
            <a:r>
              <a:rPr lang="nb-NO" sz="1800"/>
              <a:t>__(</a:t>
            </a:r>
            <a:r>
              <a:rPr lang="nb-NO" sz="1800" err="1"/>
              <a:t>self</a:t>
            </a:r>
            <a:r>
              <a:rPr lang="nb-NO" sz="1800"/>
              <a:t>, navn):</a:t>
            </a:r>
          </a:p>
          <a:p>
            <a:pPr marL="0" indent="0">
              <a:buNone/>
            </a:pPr>
            <a:r>
              <a:rPr lang="nb-NO" sz="1800"/>
              <a:t>		</a:t>
            </a:r>
            <a:r>
              <a:rPr lang="nb-NO" sz="1800" err="1"/>
              <a:t>self</a:t>
            </a:r>
            <a:r>
              <a:rPr lang="nb-NO" sz="1800"/>
              <a:t>._navn = navn</a:t>
            </a:r>
            <a:b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</a:br>
            <a:b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</a:b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	</a:t>
            </a:r>
            <a:r>
              <a:rPr lang="nb-NO" sz="1800" b="1" i="0" u="none" strike="noStrike" err="1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def</a:t>
            </a: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nb-NO" sz="1800" b="1" i="0" u="none" strike="noStrike" err="1">
                <a:solidFill>
                  <a:srgbClr val="880000"/>
                </a:solidFill>
                <a:effectLst/>
                <a:latin typeface="Consolas" panose="020B0609020204030204" pitchFamily="49" charset="0"/>
              </a:rPr>
              <a:t>hent_navn</a:t>
            </a: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nb-NO" sz="1800" b="0" i="0" u="sng" err="1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self</a:t>
            </a: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):</a:t>
            </a:r>
            <a:b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</a:b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    	</a:t>
            </a:r>
            <a:r>
              <a:rPr lang="nb-NO" sz="1800">
                <a:solidFill>
                  <a:srgbClr val="444444"/>
                </a:solidFill>
                <a:latin typeface="Consolas" panose="020B0609020204030204" pitchFamily="49" charset="0"/>
              </a:rPr>
              <a:t>	</a:t>
            </a:r>
            <a:r>
              <a:rPr lang="nb-NO" sz="1800" err="1">
                <a:solidFill>
                  <a:srgbClr val="444444"/>
                </a:solidFill>
                <a:latin typeface="Consolas" panose="020B0609020204030204" pitchFamily="49" charset="0"/>
              </a:rPr>
              <a:t>return</a:t>
            </a:r>
            <a:r>
              <a:rPr lang="nb-NO" sz="1800">
                <a:solidFill>
                  <a:srgbClr val="444444"/>
                </a:solidFill>
                <a:latin typeface="Consolas" panose="020B0609020204030204" pitchFamily="49" charset="0"/>
              </a:rPr>
              <a:t> </a:t>
            </a:r>
            <a:r>
              <a:rPr lang="nb-NO" sz="1800" err="1">
                <a:solidFill>
                  <a:srgbClr val="444444"/>
                </a:solidFill>
                <a:latin typeface="Consolas" panose="020B0609020204030204" pitchFamily="49" charset="0"/>
              </a:rPr>
              <a:t>self</a:t>
            </a:r>
            <a:r>
              <a:rPr lang="nb-NO" sz="1800">
                <a:solidFill>
                  <a:srgbClr val="444444"/>
                </a:solidFill>
                <a:latin typeface="Consolas" panose="020B0609020204030204" pitchFamily="49" charset="0"/>
              </a:rPr>
              <a:t>._navn</a:t>
            </a:r>
          </a:p>
          <a:p>
            <a:pPr marL="0" indent="0">
              <a:buNone/>
            </a:pPr>
            <a:endParaRPr lang="nb-NO" sz="1800">
              <a:solidFill>
                <a:srgbClr val="444444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nb-NO" sz="1800">
              <a:solidFill>
                <a:srgbClr val="444444"/>
              </a:solidFill>
              <a:latin typeface="Consolas" panose="020B0609020204030204" pitchFamily="49" charset="0"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hund1 = Hund(</a:t>
            </a:r>
            <a:r>
              <a:rPr lang="nb-NO" sz="1800" b="0" i="0" u="none" strike="noStrike">
                <a:solidFill>
                  <a:srgbClr val="880000"/>
                </a:solidFill>
                <a:effectLst/>
                <a:latin typeface="Consolas" panose="020B0609020204030204" pitchFamily="49" charset="0"/>
              </a:rPr>
              <a:t>»Stratos», ...</a:t>
            </a: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)</a:t>
            </a:r>
            <a:endParaRPr lang="nb-NO" b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err="1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(hund1.metode_navn())</a:t>
            </a:r>
            <a:endParaRPr lang="nb-NO" b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955471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E17B08-0410-A5DD-10E5-17B5868B2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Metoder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FF66EF6-761B-F0EC-B59C-A02042559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/>
              <a:t>Klasser kan tilby tjenester</a:t>
            </a:r>
          </a:p>
          <a:p>
            <a:r>
              <a:rPr lang="nb-NO"/>
              <a:t>(ikke bare egenskaper (instansvariabler))</a:t>
            </a:r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r>
              <a:rPr lang="nb-NO" sz="1800" b="1" i="0" u="none" strike="noStrike" err="1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nb-NO" sz="1800" b="1" i="0" u="none" strike="noStrike">
                <a:solidFill>
                  <a:srgbClr val="880000"/>
                </a:solidFill>
                <a:effectLst/>
                <a:latin typeface="Consolas" panose="020B0609020204030204" pitchFamily="49" charset="0"/>
              </a:rPr>
              <a:t>Hund</a:t>
            </a: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 :</a:t>
            </a:r>
          </a:p>
          <a:p>
            <a:pPr marL="0" indent="0">
              <a:buNone/>
            </a:pPr>
            <a:r>
              <a:rPr lang="nb-NO" sz="1800">
                <a:solidFill>
                  <a:srgbClr val="444444"/>
                </a:solidFill>
                <a:latin typeface="Consolas" panose="020B0609020204030204" pitchFamily="49" charset="0"/>
              </a:rPr>
              <a:t>	</a:t>
            </a:r>
            <a:r>
              <a:rPr lang="nb-NO" sz="1800" err="1"/>
              <a:t>def</a:t>
            </a:r>
            <a:r>
              <a:rPr lang="nb-NO" sz="1800"/>
              <a:t> __</a:t>
            </a:r>
            <a:r>
              <a:rPr lang="nb-NO" sz="1800" err="1"/>
              <a:t>init</a:t>
            </a:r>
            <a:r>
              <a:rPr lang="nb-NO" sz="1800"/>
              <a:t>__(</a:t>
            </a:r>
            <a:r>
              <a:rPr lang="nb-NO" sz="1800" err="1"/>
              <a:t>self</a:t>
            </a:r>
            <a:r>
              <a:rPr lang="nb-NO" sz="1800"/>
              <a:t>, navn):</a:t>
            </a:r>
          </a:p>
          <a:p>
            <a:pPr marL="0" indent="0">
              <a:buNone/>
            </a:pPr>
            <a:r>
              <a:rPr lang="nb-NO" sz="1800"/>
              <a:t>		</a:t>
            </a:r>
            <a:r>
              <a:rPr lang="nb-NO" sz="1800" err="1"/>
              <a:t>self</a:t>
            </a:r>
            <a:r>
              <a:rPr lang="nb-NO" sz="1800"/>
              <a:t>._navn = navn</a:t>
            </a:r>
            <a:b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</a:br>
            <a:b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</a:b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	</a:t>
            </a:r>
            <a:r>
              <a:rPr lang="nb-NO" sz="1800" b="1" i="0" u="none" strike="noStrike" err="1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def</a:t>
            </a: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nb-NO" sz="1800" b="1" i="0" u="none" strike="noStrike" err="1">
                <a:solidFill>
                  <a:srgbClr val="880000"/>
                </a:solidFill>
                <a:effectLst/>
                <a:latin typeface="Consolas" panose="020B0609020204030204" pitchFamily="49" charset="0"/>
              </a:rPr>
              <a:t>hent_navn</a:t>
            </a: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nb-NO" sz="1800" b="0" i="0" u="sng" err="1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self</a:t>
            </a: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):</a:t>
            </a:r>
            <a:b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</a:b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    	</a:t>
            </a:r>
            <a:r>
              <a:rPr lang="nb-NO" sz="1800">
                <a:solidFill>
                  <a:srgbClr val="444444"/>
                </a:solidFill>
                <a:latin typeface="Consolas" panose="020B0609020204030204" pitchFamily="49" charset="0"/>
              </a:rPr>
              <a:t>	</a:t>
            </a:r>
            <a:r>
              <a:rPr lang="nb-NO" sz="1800" err="1">
                <a:solidFill>
                  <a:srgbClr val="444444"/>
                </a:solidFill>
                <a:latin typeface="Consolas" panose="020B0609020204030204" pitchFamily="49" charset="0"/>
              </a:rPr>
              <a:t>return</a:t>
            </a:r>
            <a:r>
              <a:rPr lang="nb-NO" sz="1800">
                <a:solidFill>
                  <a:srgbClr val="444444"/>
                </a:solidFill>
                <a:latin typeface="Consolas" panose="020B0609020204030204" pitchFamily="49" charset="0"/>
              </a:rPr>
              <a:t> </a:t>
            </a:r>
            <a:r>
              <a:rPr lang="nb-NO" sz="1800" err="1">
                <a:solidFill>
                  <a:srgbClr val="444444"/>
                </a:solidFill>
                <a:latin typeface="Consolas" panose="020B0609020204030204" pitchFamily="49" charset="0"/>
              </a:rPr>
              <a:t>self</a:t>
            </a:r>
            <a:r>
              <a:rPr lang="nb-NO" sz="1800">
                <a:solidFill>
                  <a:srgbClr val="444444"/>
                </a:solidFill>
                <a:latin typeface="Consolas" panose="020B0609020204030204" pitchFamily="49" charset="0"/>
              </a:rPr>
              <a:t>._navn</a:t>
            </a:r>
          </a:p>
          <a:p>
            <a:pPr marL="0" indent="0">
              <a:buNone/>
            </a:pPr>
            <a:endParaRPr lang="nb-NO" sz="1800">
              <a:solidFill>
                <a:srgbClr val="444444"/>
              </a:solidFill>
              <a:latin typeface="Consolas" panose="020B0609020204030204" pitchFamily="49" charset="0"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hund1 = Hund(</a:t>
            </a:r>
            <a:r>
              <a:rPr lang="nb-NO" sz="1800" b="0" i="0" u="none" strike="noStrike">
                <a:solidFill>
                  <a:srgbClr val="880000"/>
                </a:solidFill>
                <a:effectLst/>
                <a:latin typeface="Consolas" panose="020B0609020204030204" pitchFamily="49" charset="0"/>
              </a:rPr>
              <a:t>»Stratos», ...</a:t>
            </a: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)</a:t>
            </a:r>
            <a:endParaRPr lang="nb-NO" b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err="1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print</a:t>
            </a:r>
            <a:r>
              <a:rPr lang="nb-NO" sz="1800" b="0" i="0" u="none" strike="noStrike">
                <a:solidFill>
                  <a:srgbClr val="444444"/>
                </a:solidFill>
                <a:effectLst/>
                <a:latin typeface="Consolas" panose="020B0609020204030204" pitchFamily="49" charset="0"/>
              </a:rPr>
              <a:t>(hund1.metode_navn())</a:t>
            </a:r>
            <a:endParaRPr lang="nb-NO" b="0">
              <a:effectLst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698E9FC-3AD8-5625-0AF2-8848BCB3D989}"/>
              </a:ext>
            </a:extLst>
          </p:cNvPr>
          <p:cNvSpPr txBox="1"/>
          <p:nvPr/>
        </p:nvSpPr>
        <p:spPr>
          <a:xfrm>
            <a:off x="7817224" y="6311153"/>
            <a:ext cx="878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/>
              <a:t>Stratos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457892E-46A1-ECFF-0D19-F3610E60B673}"/>
              </a:ext>
            </a:extLst>
          </p:cNvPr>
          <p:cNvSpPr txBox="1"/>
          <p:nvPr/>
        </p:nvSpPr>
        <p:spPr>
          <a:xfrm>
            <a:off x="7543431" y="6126487"/>
            <a:ext cx="1152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/>
              <a:t>(Terminal)</a:t>
            </a:r>
          </a:p>
        </p:txBody>
      </p:sp>
    </p:spTree>
    <p:extLst>
      <p:ext uri="{BB962C8B-B14F-4D97-AF65-F5344CB8AC3E}">
        <p14:creationId xmlns:p14="http://schemas.microsoft.com/office/powerpoint/2010/main" val="38977890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ACFF85-8D57-14D1-4751-DE4FB8A63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Mer om klasser ...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B148F47-5C96-7D4E-53B3-B96BBD074D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Public Interface (grensesnitt tilgjengelig utenfra)</a:t>
            </a:r>
          </a:p>
          <a:p>
            <a:pPr lvl="1"/>
            <a:r>
              <a:rPr lang="nb-NO"/>
              <a:t>Hva er tilgjengelig for en person som «Ikke har noe med å systemet å gjøre/en utenforstående»?</a:t>
            </a:r>
          </a:p>
          <a:p>
            <a:r>
              <a:rPr lang="nb-NO"/>
              <a:t>Objekt Bil</a:t>
            </a:r>
          </a:p>
          <a:p>
            <a:pPr lvl="1"/>
            <a:r>
              <a:rPr lang="nb-NO"/>
              <a:t>Metode </a:t>
            </a:r>
            <a:r>
              <a:rPr lang="nb-NO" err="1"/>
              <a:t>bil.kjør</a:t>
            </a:r>
            <a:r>
              <a:rPr lang="nb-NO"/>
              <a:t>(km)</a:t>
            </a:r>
          </a:p>
          <a:p>
            <a:pPr lvl="1"/>
            <a:r>
              <a:rPr lang="nb-NO" err="1"/>
              <a:t>Aaaaaaner</a:t>
            </a:r>
            <a:r>
              <a:rPr lang="nb-NO"/>
              <a:t> ikke hva som skjer </a:t>
            </a:r>
            <a:r>
              <a:rPr lang="nb-NO" i="1"/>
              <a:t>inne i </a:t>
            </a:r>
            <a:r>
              <a:rPr lang="nb-NO"/>
              <a:t>bil</a:t>
            </a:r>
          </a:p>
          <a:p>
            <a:pPr lvl="2"/>
            <a:r>
              <a:rPr lang="nb-NO"/>
              <a:t>Noe med rattet og pedalene </a:t>
            </a:r>
            <a:r>
              <a:rPr lang="nb-NO" err="1"/>
              <a:t>ig</a:t>
            </a:r>
            <a:r>
              <a:rPr lang="nb-NO"/>
              <a:t>???</a:t>
            </a:r>
          </a:p>
          <a:p>
            <a:r>
              <a:rPr lang="nb-NO"/>
              <a:t>len()</a:t>
            </a:r>
          </a:p>
          <a:p>
            <a:pPr lvl="1"/>
            <a:r>
              <a:rPr lang="nb-NO"/>
              <a:t>Aner ikke hva som skjer på innsiden- men jeg får lengden på en liste </a:t>
            </a:r>
            <a:r>
              <a:rPr lang="nb-NO">
                <a:sym typeface="Wingdings" pitchFamily="2" charset="2"/>
              </a:rPr>
              <a:t></a:t>
            </a:r>
            <a:endParaRPr lang="nb-NO"/>
          </a:p>
          <a:p>
            <a:pPr lvl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58611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ACFF85-8D57-14D1-4751-DE4FB8A63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Mer om klasser ...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B148F47-5C96-7D4E-53B3-B96BBD074D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Public Interface (grensesnitt tilgjengelig utenfra)</a:t>
            </a:r>
          </a:p>
          <a:p>
            <a:pPr lvl="1"/>
            <a:r>
              <a:rPr lang="nb-NO"/>
              <a:t>Hva er tilgjengelig for en person som «Ikke har noe med å systemet å gjøre/en utenforstående»?</a:t>
            </a:r>
          </a:p>
          <a:p>
            <a:r>
              <a:rPr lang="nb-NO"/>
              <a:t>Objekt Bil</a:t>
            </a:r>
          </a:p>
          <a:p>
            <a:pPr lvl="1"/>
            <a:r>
              <a:rPr lang="nb-NO"/>
              <a:t>Metode </a:t>
            </a:r>
            <a:r>
              <a:rPr lang="nb-NO" err="1"/>
              <a:t>bil.kjør</a:t>
            </a:r>
            <a:r>
              <a:rPr lang="nb-NO"/>
              <a:t>(km)</a:t>
            </a:r>
          </a:p>
          <a:p>
            <a:pPr lvl="1"/>
            <a:r>
              <a:rPr lang="nb-NO" err="1"/>
              <a:t>Aaaaaaner</a:t>
            </a:r>
            <a:r>
              <a:rPr lang="nb-NO"/>
              <a:t> ikke hva som skjer </a:t>
            </a:r>
            <a:r>
              <a:rPr lang="nb-NO" i="1"/>
              <a:t>inne i </a:t>
            </a:r>
            <a:r>
              <a:rPr lang="nb-NO"/>
              <a:t>bil</a:t>
            </a:r>
          </a:p>
          <a:p>
            <a:pPr lvl="2"/>
            <a:r>
              <a:rPr lang="nb-NO"/>
              <a:t>Noe med rattet og pedalene </a:t>
            </a:r>
            <a:r>
              <a:rPr lang="nb-NO" err="1"/>
              <a:t>ig</a:t>
            </a:r>
            <a:r>
              <a:rPr lang="nb-NO"/>
              <a:t>???</a:t>
            </a:r>
          </a:p>
          <a:p>
            <a:r>
              <a:rPr lang="nb-NO"/>
              <a:t>len()</a:t>
            </a:r>
          </a:p>
          <a:p>
            <a:pPr lvl="1"/>
            <a:r>
              <a:rPr lang="nb-NO"/>
              <a:t>Aner ikke hva som skjer på innsiden- men jeg får lengden på en liste </a:t>
            </a:r>
            <a:r>
              <a:rPr lang="nb-NO">
                <a:sym typeface="Wingdings" pitchFamily="2" charset="2"/>
              </a:rPr>
              <a:t></a:t>
            </a:r>
            <a:endParaRPr lang="nb-NO"/>
          </a:p>
          <a:p>
            <a:pPr lvl="1"/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2F4927D-E634-5542-C74B-2658A42F6BF7}"/>
              </a:ext>
            </a:extLst>
          </p:cNvPr>
          <p:cNvSpPr txBox="1"/>
          <p:nvPr/>
        </p:nvSpPr>
        <p:spPr>
          <a:xfrm>
            <a:off x="2057400" y="5665569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b="1"/>
              <a:t>INNKAPSLING</a:t>
            </a:r>
          </a:p>
        </p:txBody>
      </p:sp>
    </p:spTree>
    <p:extLst>
      <p:ext uri="{BB962C8B-B14F-4D97-AF65-F5344CB8AC3E}">
        <p14:creationId xmlns:p14="http://schemas.microsoft.com/office/powerpoint/2010/main" val="25082171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ACFF85-8D57-14D1-4751-DE4FB8A63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Mer om klasser ...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B148F47-5C96-7D4E-53B3-B96BBD074D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Public Interface (grensesnitt tilgjengelig utenfra)</a:t>
            </a:r>
          </a:p>
          <a:p>
            <a:pPr lvl="1"/>
            <a:r>
              <a:rPr lang="nb-NO"/>
              <a:t>Hva er tilgjengelig for en person som «Ikke har noe med å systemet å gjøre/en utenforstående»?</a:t>
            </a:r>
          </a:p>
          <a:p>
            <a:r>
              <a:rPr lang="nb-NO"/>
              <a:t>Objekt Bil</a:t>
            </a:r>
          </a:p>
          <a:p>
            <a:pPr lvl="1"/>
            <a:r>
              <a:rPr lang="nb-NO"/>
              <a:t>Metode </a:t>
            </a:r>
            <a:r>
              <a:rPr lang="nb-NO" err="1"/>
              <a:t>bil.kjør</a:t>
            </a:r>
            <a:r>
              <a:rPr lang="nb-NO"/>
              <a:t>(km)</a:t>
            </a:r>
          </a:p>
          <a:p>
            <a:pPr lvl="1"/>
            <a:r>
              <a:rPr lang="nb-NO" err="1"/>
              <a:t>Aaaaaaner</a:t>
            </a:r>
            <a:r>
              <a:rPr lang="nb-NO"/>
              <a:t> ikke hva som skjer </a:t>
            </a:r>
            <a:r>
              <a:rPr lang="nb-NO" i="1"/>
              <a:t>inne i </a:t>
            </a:r>
            <a:r>
              <a:rPr lang="nb-NO"/>
              <a:t>bil</a:t>
            </a:r>
          </a:p>
          <a:p>
            <a:pPr lvl="2"/>
            <a:r>
              <a:rPr lang="nb-NO"/>
              <a:t>Noe med rattet og pedalene </a:t>
            </a:r>
            <a:r>
              <a:rPr lang="nb-NO" err="1"/>
              <a:t>ig</a:t>
            </a:r>
            <a:r>
              <a:rPr lang="nb-NO"/>
              <a:t>???</a:t>
            </a:r>
          </a:p>
          <a:p>
            <a:r>
              <a:rPr lang="nb-NO"/>
              <a:t>len()</a:t>
            </a:r>
          </a:p>
          <a:p>
            <a:pPr lvl="1"/>
            <a:r>
              <a:rPr lang="nb-NO"/>
              <a:t>Aner ikke hva som skjer på innsiden- men jeg får lengden på en liste </a:t>
            </a:r>
            <a:r>
              <a:rPr lang="nb-NO">
                <a:sym typeface="Wingdings" pitchFamily="2" charset="2"/>
              </a:rPr>
              <a:t></a:t>
            </a:r>
            <a:endParaRPr lang="nb-NO"/>
          </a:p>
          <a:p>
            <a:pPr lvl="1"/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2F4927D-E634-5542-C74B-2658A42F6BF7}"/>
              </a:ext>
            </a:extLst>
          </p:cNvPr>
          <p:cNvSpPr txBox="1"/>
          <p:nvPr/>
        </p:nvSpPr>
        <p:spPr>
          <a:xfrm>
            <a:off x="2057400" y="5665569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b="1"/>
              <a:t>INNKAPSLING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3AC1ADFD-A232-6761-53B9-B796BBE9DD46}"/>
              </a:ext>
            </a:extLst>
          </p:cNvPr>
          <p:cNvSpPr txBox="1"/>
          <p:nvPr/>
        </p:nvSpPr>
        <p:spPr>
          <a:xfrm>
            <a:off x="1045029" y="6273346"/>
            <a:ext cx="11146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/>
              <a:t>Vi vet ikke helt hvordan det gjøres, men vi vet hva som skjer når vi kaller på metoden.</a:t>
            </a:r>
          </a:p>
        </p:txBody>
      </p:sp>
    </p:spTree>
    <p:extLst>
      <p:ext uri="{BB962C8B-B14F-4D97-AF65-F5344CB8AC3E}">
        <p14:creationId xmlns:p14="http://schemas.microsoft.com/office/powerpoint/2010/main" val="6445389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C7D63F-5D36-8058-1C16-DD460856C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Oppgave! Vi skal nå utvide Hund-klassen vår!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04F4B91-DF02-569E-987C-C0609B2E28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nb-NO" b="0" i="0" u="none" strike="noStrike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endre_navn</a:t>
            </a:r>
            <a:r>
              <a:rPr lang="nb-NO" b="0" i="0" u="none" strike="noStrike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nb-NO" b="0" i="0" u="none" strike="noStrike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self</a:t>
            </a:r>
            <a:r>
              <a:rPr lang="nb-NO" b="0" i="0" u="none" strike="noStrike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nb-NO" b="0" i="0" u="none" strike="noStrike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nytt_navn</a:t>
            </a:r>
            <a:r>
              <a:rPr lang="nb-NO" b="0" i="0" u="none" strike="noStrike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lang="nb-NO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→ endre navnet til nytt navn.</a:t>
            </a:r>
          </a:p>
          <a:p>
            <a:pPr marL="457200" indent="-457200"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nb-NO" b="0" i="0" u="none" strike="noStrike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skriv_ut_hilsen</a:t>
            </a:r>
            <a:r>
              <a:rPr lang="nb-NO" b="0" i="0" u="none" strike="noStrike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nb-NO" b="0" i="0" u="none" strike="noStrike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self</a:t>
            </a:r>
            <a:r>
              <a:rPr lang="nb-NO" b="0" i="0" u="none" strike="noStrike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):</a:t>
            </a:r>
            <a:r>
              <a:rPr lang="nb-NO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→ skriv ut en hilsen fra hunden, på formen: “Voff, jeg heter &lt;navn&gt; og jeg er &lt;alder&gt; år gammel”. </a:t>
            </a:r>
            <a:endParaRPr lang="nb-NO" sz="6000" i="0" u="none" strike="noStrike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457200" indent="-457200"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nb-NO" b="0" i="0" u="none" strike="noStrike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feire_bursdag</a:t>
            </a:r>
            <a:r>
              <a:rPr lang="nb-NO" b="0" i="0" u="none" strike="noStrike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nb-NO" b="0" i="0" u="none" strike="noStrike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self</a:t>
            </a:r>
            <a:r>
              <a:rPr lang="nb-NO" b="0" i="0" u="none" strike="noStrike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lang="nb-NO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→</a:t>
            </a:r>
          </a:p>
          <a:p>
            <a:pPr marL="987552" lvl="1" indent="-45720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nb-NO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Øk alderen til hunden med 1.</a:t>
            </a:r>
          </a:p>
          <a:p>
            <a:pPr marL="742950" lvl="1" indent="-285750"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nb-NO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Skriv ut en bursdagshilsen med den nye alderen. </a:t>
            </a:r>
          </a:p>
        </p:txBody>
      </p:sp>
    </p:spTree>
    <p:extLst>
      <p:ext uri="{BB962C8B-B14F-4D97-AF65-F5344CB8AC3E}">
        <p14:creationId xmlns:p14="http://schemas.microsoft.com/office/powerpoint/2010/main" val="33805990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C7D63F-5D36-8058-1C16-DD460856C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Oppgave! Vi skal nå utvide Hund-klassen vår!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04F4B91-DF02-569E-987C-C0609B2E28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nb-NO" b="0" i="0" u="none" strike="noStrike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endre_navn</a:t>
            </a:r>
            <a:r>
              <a:rPr lang="nb-NO" b="0" i="0" u="none" strike="noStrike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nb-NO" b="0" i="0" u="none" strike="noStrike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self</a:t>
            </a:r>
            <a:r>
              <a:rPr lang="nb-NO" b="0" i="0" u="none" strike="noStrike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nb-NO" b="0" i="0" u="none" strike="noStrike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nytt_navn</a:t>
            </a:r>
            <a:r>
              <a:rPr lang="nb-NO" b="0" i="0" u="none" strike="noStrike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lang="nb-NO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→ endre navnet til nytt navn.</a:t>
            </a:r>
          </a:p>
          <a:p>
            <a:pPr marL="457200" indent="-457200"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nb-NO" b="0" i="0" u="none" strike="noStrike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skriv_ut_hilsen</a:t>
            </a:r>
            <a:r>
              <a:rPr lang="nb-NO" b="0" i="0" u="none" strike="noStrike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nb-NO" b="0" i="0" u="none" strike="noStrike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self</a:t>
            </a:r>
            <a:r>
              <a:rPr lang="nb-NO" b="0" i="0" u="none" strike="noStrike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):</a:t>
            </a:r>
            <a:r>
              <a:rPr lang="nb-NO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→ skriv ut en hilsen fra hunden, på formen: “Voff, jeg heter &lt;navn&gt; og jeg er &lt;alder&gt; år gammel”. </a:t>
            </a:r>
            <a:endParaRPr lang="nb-NO" sz="6000" i="0" u="none" strike="noStrike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457200" indent="-457200"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nb-NO" b="0" i="0" u="none" strike="noStrike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feire_bursdag</a:t>
            </a:r>
            <a:r>
              <a:rPr lang="nb-NO" b="0" i="0" u="none" strike="noStrike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nb-NO" b="0" i="0" u="none" strike="noStrike" err="1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self</a:t>
            </a:r>
            <a:r>
              <a:rPr lang="nb-NO" b="0" i="0" u="none" strike="noStrike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lang="nb-NO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→</a:t>
            </a:r>
          </a:p>
          <a:p>
            <a:pPr marL="987552" lvl="1" indent="-45720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nb-NO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Øk alderen til hunden med 1.</a:t>
            </a:r>
          </a:p>
          <a:p>
            <a:pPr marL="742950" lvl="1" indent="-285750"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nb-NO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Skriv ut en bursdagshilsen med den nye alderen. </a:t>
            </a:r>
          </a:p>
          <a:p>
            <a:pPr marL="742950" lvl="1" indent="-285750"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nb-NO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Hvis hunden fremdeles er under 5 år, skal også vekt økes med 6. </a:t>
            </a:r>
          </a:p>
        </p:txBody>
      </p:sp>
    </p:spTree>
    <p:extLst>
      <p:ext uri="{BB962C8B-B14F-4D97-AF65-F5344CB8AC3E}">
        <p14:creationId xmlns:p14="http://schemas.microsoft.com/office/powerpoint/2010/main" val="3557090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21B210-EE2F-0D7B-5E33-BAF067A76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Laste inn klassen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5FDDBD5-4258-2BD0-D979-D43AC69BAA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I hovedfila (ikke </a:t>
            </a:r>
            <a:r>
              <a:rPr lang="nb-NO" err="1"/>
              <a:t>hund.py</a:t>
            </a:r>
            <a:r>
              <a:rPr lang="nb-NO"/>
              <a:t>) må vi laste inn klassen</a:t>
            </a:r>
          </a:p>
          <a:p>
            <a:pPr lvl="1"/>
            <a:r>
              <a:rPr lang="nb-NO"/>
              <a:t>from &lt;filnavn/modul&gt; import &lt;Klasse&gt;</a:t>
            </a:r>
          </a:p>
          <a:p>
            <a:pPr lvl="1"/>
            <a:r>
              <a:rPr lang="nb-NO"/>
              <a:t>from hund import Hund</a:t>
            </a:r>
          </a:p>
        </p:txBody>
      </p:sp>
    </p:spTree>
    <p:extLst>
      <p:ext uri="{BB962C8B-B14F-4D97-AF65-F5344CB8AC3E}">
        <p14:creationId xmlns:p14="http://schemas.microsoft.com/office/powerpoint/2010/main" val="14466469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21B210-EE2F-0D7B-5E33-BAF067A76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Laste inn klassen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5FDDBD5-4258-2BD0-D979-D43AC69BAA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I hovedfila (ikke </a:t>
            </a:r>
            <a:r>
              <a:rPr lang="nb-NO" err="1"/>
              <a:t>hund.py</a:t>
            </a:r>
            <a:r>
              <a:rPr lang="nb-NO"/>
              <a:t>) må vi laste inn klassen</a:t>
            </a:r>
          </a:p>
          <a:p>
            <a:pPr lvl="1"/>
            <a:r>
              <a:rPr lang="nb-NO"/>
              <a:t>from &lt;filnavn/modul&gt; import &lt;Klasse&gt;</a:t>
            </a:r>
          </a:p>
          <a:p>
            <a:pPr lvl="1"/>
            <a:r>
              <a:rPr lang="nb-NO"/>
              <a:t>from hund import Hund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375864BC-B8A2-18E6-8741-7B937282B0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853218">
            <a:off x="8099395" y="3562774"/>
            <a:ext cx="4072079" cy="370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7308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BDB1193-A727-FC5C-2361-52FC88F5F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Oppgave!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3163031-568F-7EE2-43FA-5824EF9FD7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nb-NO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Opprett 3 instanser (objekter) av klassen med navn/alder/vekt/høyde du velger selv. </a:t>
            </a:r>
            <a:endParaRPr lang="nb-NO" i="0" u="none" strike="noStrike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342900" indent="-342900"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nb-NO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Skriv deretter ut en hilsen fra hver hund ved hjelp av </a:t>
            </a:r>
            <a:r>
              <a:rPr lang="nb-NO" b="0" i="0" u="none" strike="noStrike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skriv_ut_hilsen</a:t>
            </a:r>
            <a:r>
              <a:rPr lang="nb-NO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-metoden.</a:t>
            </a:r>
          </a:p>
          <a:p>
            <a:pPr marL="342900" indent="-342900"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nb-NO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Feire bursdagen til én av hundene, og skriv ut en ny hilsen fra denne hunden. </a:t>
            </a:r>
          </a:p>
          <a:p>
            <a:pPr marL="342900" indent="-342900"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nb-NO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Endre navnet til én av hundene og skriv ut en ny hilsen fra denne hunden. </a:t>
            </a:r>
          </a:p>
          <a:p>
            <a:pPr marL="0" indent="0">
              <a:buNone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04869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E80CDA-ED3B-5105-8FD0-FD7CAD27B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Ekstra-oppgave !!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9FF6DB-C742-98AF-7107-C5FA959077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1199"/>
            <a:ext cx="5257800" cy="4195763"/>
          </a:xfrm>
        </p:spPr>
        <p:txBody>
          <a:bodyPr/>
          <a:lstStyle/>
          <a:p>
            <a:pPr marL="0" indent="0">
              <a:buNone/>
            </a:pPr>
            <a:r>
              <a:rPr lang="nb-NO"/>
              <a:t>Skriv en klasse Student</a:t>
            </a:r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r>
              <a:rPr lang="nb-NO"/>
              <a:t>En student har følgende egenskaper:</a:t>
            </a:r>
          </a:p>
          <a:p>
            <a:r>
              <a:rPr lang="nb-NO"/>
              <a:t>Studieprogram</a:t>
            </a:r>
          </a:p>
          <a:p>
            <a:r>
              <a:rPr lang="nb-NO"/>
              <a:t>Antall studiepoeng </a:t>
            </a:r>
          </a:p>
          <a:p>
            <a:r>
              <a:rPr lang="nb-NO" err="1"/>
              <a:t>StudentID</a:t>
            </a:r>
            <a:endParaRPr lang="nb-NO"/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25F4F760-9BEF-FF44-FD57-990A9F1C1FA6}"/>
              </a:ext>
            </a:extLst>
          </p:cNvPr>
          <p:cNvSpPr txBox="1">
            <a:spLocks/>
          </p:cNvSpPr>
          <p:nvPr/>
        </p:nvSpPr>
        <p:spPr>
          <a:xfrm>
            <a:off x="6096000" y="73818"/>
            <a:ext cx="5257800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z="2400"/>
              <a:t>Oppgaver: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2400"/>
              <a:t>- Lag en konstruktør (</a:t>
            </a:r>
            <a:r>
              <a:rPr lang="nb-NO" sz="2400" err="1"/>
              <a:t>init</a:t>
            </a:r>
            <a:r>
              <a:rPr lang="nb-NO" sz="2400"/>
              <a:t>-metode)</a:t>
            </a:r>
          </a:p>
          <a:p>
            <a:pPr>
              <a:buFontTx/>
              <a:buChar char="-"/>
            </a:pPr>
            <a:r>
              <a:rPr lang="nb-NO" sz="2400"/>
              <a:t>Lag en metode som skriver ut 	informasjon om studenten.</a:t>
            </a:r>
          </a:p>
          <a:p>
            <a:pPr>
              <a:buFontTx/>
              <a:buChar char="-"/>
            </a:pPr>
            <a:r>
              <a:rPr lang="nb-NO" sz="2400"/>
              <a:t>Lag en metode som øker antall studiepoeng med en parameter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1F596F90-6216-D171-B103-22A5C0BEE624}"/>
              </a:ext>
            </a:extLst>
          </p:cNvPr>
          <p:cNvSpPr txBox="1">
            <a:spLocks/>
          </p:cNvSpPr>
          <p:nvPr/>
        </p:nvSpPr>
        <p:spPr>
          <a:xfrm>
            <a:off x="6096000" y="2467795"/>
            <a:ext cx="5257800" cy="41957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nb-NO" sz="24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Opprett 3 instanser (objekter) av klassen med studieprogram/</a:t>
            </a:r>
            <a:r>
              <a:rPr lang="nb-NO" sz="2400" b="0" i="0" u="none" strike="noStrike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studentID</a:t>
            </a:r>
            <a:r>
              <a:rPr lang="nb-NO" sz="24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/ studiepoeng du velger selv. </a:t>
            </a:r>
            <a:endParaRPr lang="nb-NO" sz="2400" i="0" u="none" strike="noStrike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342900" indent="-342900"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nb-NO" sz="2400">
                <a:solidFill>
                  <a:srgbClr val="000000"/>
                </a:solidFill>
                <a:latin typeface="Arial" panose="020B0604020202020204" pitchFamily="34" charset="0"/>
              </a:rPr>
              <a:t>Skriv deretter ut informasjon om hver student. </a:t>
            </a:r>
            <a:endParaRPr lang="nb-NO" sz="2400" b="0" i="0" u="none" strike="noStrike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342900" indent="-342900"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nb-NO" sz="24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Øk én av studentene sine antall studiepoeng med 10.</a:t>
            </a:r>
          </a:p>
          <a:p>
            <a:pPr marL="342900" indent="-342900"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nb-NO" sz="24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Skriv ut informasjon om hver student en gang til.</a:t>
            </a:r>
          </a:p>
        </p:txBody>
      </p:sp>
    </p:spTree>
    <p:extLst>
      <p:ext uri="{BB962C8B-B14F-4D97-AF65-F5344CB8AC3E}">
        <p14:creationId xmlns:p14="http://schemas.microsoft.com/office/powerpoint/2010/main" val="29492021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E80CDA-ED3B-5105-8FD0-FD7CAD27B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Ekstra-oppgave !!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9FF6DB-C742-98AF-7107-C5FA959077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1199"/>
            <a:ext cx="5257800" cy="4195763"/>
          </a:xfrm>
        </p:spPr>
        <p:txBody>
          <a:bodyPr/>
          <a:lstStyle/>
          <a:p>
            <a:pPr marL="0" indent="0">
              <a:buNone/>
            </a:pPr>
            <a:r>
              <a:rPr lang="nb-NO"/>
              <a:t>Skriv en klasse Student</a:t>
            </a:r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r>
              <a:rPr lang="nb-NO"/>
              <a:t>En student har følgende egenskaper:</a:t>
            </a:r>
          </a:p>
          <a:p>
            <a:r>
              <a:rPr lang="nb-NO"/>
              <a:t>Studieprogram</a:t>
            </a:r>
          </a:p>
          <a:p>
            <a:r>
              <a:rPr lang="nb-NO"/>
              <a:t>Antall studiepoeng </a:t>
            </a:r>
          </a:p>
          <a:p>
            <a:r>
              <a:rPr lang="nb-NO" err="1"/>
              <a:t>StudentID</a:t>
            </a:r>
            <a:endParaRPr lang="nb-NO"/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25F4F760-9BEF-FF44-FD57-990A9F1C1FA6}"/>
              </a:ext>
            </a:extLst>
          </p:cNvPr>
          <p:cNvSpPr txBox="1">
            <a:spLocks/>
          </p:cNvSpPr>
          <p:nvPr/>
        </p:nvSpPr>
        <p:spPr>
          <a:xfrm>
            <a:off x="6096000" y="1981199"/>
            <a:ext cx="5257800" cy="41957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nb-NO" sz="24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Opprett 3 instanser (objekter) av klassen med studieprogram/</a:t>
            </a:r>
            <a:r>
              <a:rPr lang="nb-NO" sz="2400" b="0" i="0" u="none" strike="noStrike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studentID</a:t>
            </a:r>
            <a:r>
              <a:rPr lang="nb-NO" sz="24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/ studiepoeng du velger selv. </a:t>
            </a:r>
            <a:endParaRPr lang="nb-NO" sz="2400" i="0" u="none" strike="noStrike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342900" indent="-342900"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nb-NO" sz="2400">
                <a:solidFill>
                  <a:srgbClr val="000000"/>
                </a:solidFill>
                <a:latin typeface="Arial" panose="020B0604020202020204" pitchFamily="34" charset="0"/>
              </a:rPr>
              <a:t>Skriv deretter ut informasjon om hver student. </a:t>
            </a:r>
            <a:endParaRPr lang="nb-NO" sz="2400" b="0" i="0" u="none" strike="noStrike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342900" indent="-342900"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nb-NO" sz="24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Øk én av studentene sine antall studiepoeng med 10.</a:t>
            </a:r>
          </a:p>
          <a:p>
            <a:pPr marL="342900" indent="-342900"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nb-NO" sz="2400" b="0" i="0" u="none" strike="noStrike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Skriv ut informasjon om hver student en gang til.</a:t>
            </a:r>
          </a:p>
        </p:txBody>
      </p:sp>
    </p:spTree>
    <p:extLst>
      <p:ext uri="{BB962C8B-B14F-4D97-AF65-F5344CB8AC3E}">
        <p14:creationId xmlns:p14="http://schemas.microsoft.com/office/powerpoint/2010/main" val="23552722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7A7AFD-1DC4-9962-11F1-3FCC830FE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A5592DF-4982-7C71-4C76-24D2F50785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r>
              <a:rPr lang="nb-NO"/>
              <a:t>Kontakt oss:</a:t>
            </a:r>
          </a:p>
          <a:p>
            <a:pPr marL="0" indent="0">
              <a:buNone/>
            </a:pPr>
            <a:r>
              <a:rPr lang="nb-NO">
                <a:hlinkClick r:id="rId4"/>
              </a:rPr>
              <a:t>juliegri@uio.no</a:t>
            </a:r>
            <a:endParaRPr lang="nb-NO"/>
          </a:p>
          <a:p>
            <a:pPr marL="0" indent="0">
              <a:buNone/>
            </a:pPr>
            <a:r>
              <a:rPr lang="nb-NO">
                <a:hlinkClick r:id="rId5"/>
              </a:rPr>
              <a:t>eirak@uio.no</a:t>
            </a:r>
            <a:endParaRPr lang="nb-NO"/>
          </a:p>
          <a:p>
            <a:pPr marL="0" indent="0">
              <a:buNone/>
            </a:pPr>
            <a:r>
              <a:rPr lang="nb-NO"/>
              <a:t>Mattermost</a:t>
            </a:r>
          </a:p>
        </p:txBody>
      </p:sp>
      <p:pic>
        <p:nvPicPr>
          <p:cNvPr id="4" name="IMG_2411_7AC919AC-A9BE-4455-A780-CDF56522D034.mp4">
            <a:hlinkClick r:id="" action="ppaction://media"/>
            <a:extLst>
              <a:ext uri="{FF2B5EF4-FFF2-40B4-BE49-F238E27FC236}">
                <a16:creationId xmlns:a16="http://schemas.microsoft.com/office/drawing/2014/main" id="{301F5574-5D77-BA06-92DC-74F30C42E84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92328" y="1577788"/>
            <a:ext cx="2728072" cy="484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223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eskjæring">
  <a:themeElements>
    <a:clrScheme name="Beskjæring">
      <a:dk1>
        <a:sysClr val="windowText" lastClr="000000"/>
      </a:dk1>
      <a:lt1>
        <a:sysClr val="window" lastClr="FFFFFF"/>
      </a:lt1>
      <a:dk2>
        <a:srgbClr val="432A30"/>
      </a:dk2>
      <a:lt2>
        <a:srgbClr val="F2F2F0"/>
      </a:lt2>
      <a:accent1>
        <a:srgbClr val="836C9F"/>
      </a:accent1>
      <a:accent2>
        <a:srgbClr val="BDAB56"/>
      </a:accent2>
      <a:accent3>
        <a:srgbClr val="B0565D"/>
      </a:accent3>
      <a:accent4>
        <a:srgbClr val="55B1BC"/>
      </a:accent4>
      <a:accent5>
        <a:srgbClr val="4D925F"/>
      </a:accent5>
      <a:accent6>
        <a:srgbClr val="E08C4A"/>
      </a:accent6>
      <a:hlink>
        <a:srgbClr val="55B1BC"/>
      </a:hlink>
      <a:folHlink>
        <a:srgbClr val="836C9F"/>
      </a:folHlink>
    </a:clrScheme>
    <a:fontScheme name="Beskjæring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eskjæring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9270AA94-2367-4B1E-B579-26147B222BD0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{99D01F20-2505-BA4D-831A-5D85D5784785}tf10001072</Template>
  <TotalTime>0</TotalTime>
  <Words>1271</Words>
  <Application>Microsoft Macintosh PowerPoint</Application>
  <PresentationFormat>Widescreen</PresentationFormat>
  <Paragraphs>199</Paragraphs>
  <Slides>27</Slides>
  <Notes>4</Notes>
  <HiddenSlides>0</HiddenSlides>
  <MMClips>1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27</vt:i4>
      </vt:variant>
    </vt:vector>
  </HeadingPairs>
  <TitlesOfParts>
    <vt:vector size="35" baseType="lpstr">
      <vt:lpstr>Abadi MT Condensed Light</vt:lpstr>
      <vt:lpstr>Apple Color Emoji</vt:lpstr>
      <vt:lpstr>Arial</vt:lpstr>
      <vt:lpstr>Calibri</vt:lpstr>
      <vt:lpstr>Consolas</vt:lpstr>
      <vt:lpstr>Franklin Gothic Book</vt:lpstr>
      <vt:lpstr>Wingdings</vt:lpstr>
      <vt:lpstr>Beskjæring</vt:lpstr>
      <vt:lpstr>IN1000 Gruppetime</vt:lpstr>
      <vt:lpstr>Dagens sitat:</vt:lpstr>
      <vt:lpstr>I dag:</vt:lpstr>
      <vt:lpstr>PowerPoint-presentasjon</vt:lpstr>
      <vt:lpstr>PowerPoint-presentasjon</vt:lpstr>
      <vt:lpstr>PowerPoint-presentasjon</vt:lpstr>
      <vt:lpstr>PowerPoint-presentasjon</vt:lpstr>
      <vt:lpstr>Syntaks:</vt:lpstr>
      <vt:lpstr>Syntaks:</vt:lpstr>
      <vt:lpstr>Syntaks:</vt:lpstr>
      <vt:lpstr>Syntaks:</vt:lpstr>
      <vt:lpstr>Syntaks:</vt:lpstr>
      <vt:lpstr>Metoder</vt:lpstr>
      <vt:lpstr>Metoder</vt:lpstr>
      <vt:lpstr>Metoder</vt:lpstr>
      <vt:lpstr>Metoder</vt:lpstr>
      <vt:lpstr>Mer om klasser ...</vt:lpstr>
      <vt:lpstr>Mer om klasser ...</vt:lpstr>
      <vt:lpstr>Mer om klasser ...</vt:lpstr>
      <vt:lpstr>Oppgave! Vi skal nå utvide Hund-klassen vår!</vt:lpstr>
      <vt:lpstr>Oppgave! Vi skal nå utvide Hund-klassen vår!</vt:lpstr>
      <vt:lpstr>Laste inn klassen</vt:lpstr>
      <vt:lpstr>Laste inn klassen</vt:lpstr>
      <vt:lpstr>Oppgave!</vt:lpstr>
      <vt:lpstr>Ekstra-oppgave !!</vt:lpstr>
      <vt:lpstr>Ekstra-oppgave !!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IN1000 Gruppetime – D1</dc:title>
  <dc:creator>Julie Grihamar</dc:creator>
  <cp:lastModifiedBy>Julie Grihamar</cp:lastModifiedBy>
  <cp:revision>1</cp:revision>
  <dcterms:created xsi:type="dcterms:W3CDTF">2023-10-05T20:31:05Z</dcterms:created>
  <dcterms:modified xsi:type="dcterms:W3CDTF">2024-03-20T09:31:09Z</dcterms:modified>
</cp:coreProperties>
</file>