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8" r:id="rId15"/>
    <p:sldId id="269" r:id="rId16"/>
    <p:sldId id="270" r:id="rId17"/>
    <p:sldId id="271" r:id="rId18"/>
    <p:sldId id="272" r:id="rId19"/>
    <p:sldId id="273" r:id="rId20"/>
    <p:sldId id="274" r:id="rId21"/>
    <p:sldId id="276" r:id="rId22"/>
    <p:sldId id="275" r:id="rId23"/>
    <p:sldId id="277" r:id="rId24"/>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9623" autoAdjust="0"/>
  </p:normalViewPr>
  <p:slideViewPr>
    <p:cSldViewPr snapToGrid="0">
      <p:cViewPr varScale="1">
        <p:scale>
          <a:sx n="91" d="100"/>
          <a:sy n="91" d="100"/>
        </p:scale>
        <p:origin x="57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489F4B-BC80-4D1B-A75D-B6AFA4DA07B8}" type="datetimeFigureOut">
              <a:rPr lang="nb-NO" smtClean="0"/>
              <a:t>17.09.2021</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DBFAFF-3E22-4885-AC76-6AC73EE0063E}" type="slidenum">
              <a:rPr lang="nb-NO" smtClean="0"/>
              <a:t>‹#›</a:t>
            </a:fld>
            <a:endParaRPr lang="nb-NO"/>
          </a:p>
        </p:txBody>
      </p:sp>
    </p:spTree>
    <p:extLst>
      <p:ext uri="{BB962C8B-B14F-4D97-AF65-F5344CB8AC3E}">
        <p14:creationId xmlns:p14="http://schemas.microsoft.com/office/powerpoint/2010/main" val="3917472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Analoge maskiner er datamaskiner som representerer data og verdier ved hjelp av rotasjon, spenning og andre fysiske variabler. På bildet øverst til høyere har vi da noe som kan ha vært en analog datamaskin, den ble funnet i et skipsvrak og ble trolig laget i år 100-200.</a:t>
            </a:r>
          </a:p>
          <a:p>
            <a:r>
              <a:rPr lang="nb-NO" dirty="0"/>
              <a:t>Disse maskinene dominerte helt fram til 2.verdenskrig.</a:t>
            </a:r>
          </a:p>
          <a:p>
            <a:endParaRPr lang="nb-NO" dirty="0"/>
          </a:p>
          <a:p>
            <a:r>
              <a:rPr lang="nb-NO" dirty="0"/>
              <a:t>En digital datamaskin presenterer verdier symbolsk, altså at det er lagret i en rekke bits.</a:t>
            </a:r>
          </a:p>
          <a:p>
            <a:endParaRPr lang="nb-NO" dirty="0"/>
          </a:p>
          <a:p>
            <a:endParaRPr lang="nb-NO" dirty="0"/>
          </a:p>
        </p:txBody>
      </p:sp>
      <p:sp>
        <p:nvSpPr>
          <p:cNvPr id="4" name="Plassholder for lysbildenummer 3"/>
          <p:cNvSpPr>
            <a:spLocks noGrp="1"/>
          </p:cNvSpPr>
          <p:nvPr>
            <p:ph type="sldNum" sz="quarter" idx="5"/>
          </p:nvPr>
        </p:nvSpPr>
        <p:spPr/>
        <p:txBody>
          <a:bodyPr/>
          <a:lstStyle/>
          <a:p>
            <a:fld id="{EFDBFAFF-3E22-4885-AC76-6AC73EE0063E}" type="slidenum">
              <a:rPr lang="nb-NO" smtClean="0"/>
              <a:t>2</a:t>
            </a:fld>
            <a:endParaRPr lang="nb-NO"/>
          </a:p>
        </p:txBody>
      </p:sp>
    </p:spTree>
    <p:extLst>
      <p:ext uri="{BB962C8B-B14F-4D97-AF65-F5344CB8AC3E}">
        <p14:creationId xmlns:p14="http://schemas.microsoft.com/office/powerpoint/2010/main" val="1746098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Før i tiden ble utregninger gjort på blant annet mekaniske-regnemaskiner, papir og det ble brukt mange tabeller.</a:t>
            </a:r>
          </a:p>
          <a:p>
            <a:r>
              <a:rPr lang="nb-NO" dirty="0"/>
              <a:t>Bruken av tabeller kunne gjøre at en slapp å regne like mye, og unngå noen slurvefeil.</a:t>
            </a:r>
          </a:p>
          <a:p>
            <a:r>
              <a:rPr lang="nb-NO" dirty="0"/>
              <a:t>Behovet for tabeller var enormt, de var brukt il å regne på blant annet: Renter, tidevann, astronomi, ballistikk, sinus logaritmer og mer. </a:t>
            </a:r>
          </a:p>
          <a:p>
            <a:r>
              <a:rPr lang="nb-NO" dirty="0"/>
              <a:t>Men hvordan ble disse tabellene produsert? De ble produsert av noe vi kan kalle human computer. Det er rett og slett store rom med mange mennesker som har som jobb å regne ut og fylle ut tabeller slik at andre kan slå opp i de.</a:t>
            </a:r>
          </a:p>
          <a:p>
            <a:r>
              <a:rPr lang="nb-NO" dirty="0"/>
              <a:t>Da delte vi opp mattestykkene i små oppgaver som enkeltpersoner kunne regne ut for å så slå de sammen i en tabell eller bruke dataen videre i en annen utregning. Altså det samme som en vanlig datamaskin regnet ut med CPU, regnet vi da ut med mennesker i stedet.</a:t>
            </a:r>
          </a:p>
          <a:p>
            <a:endParaRPr lang="nb-NO" dirty="0"/>
          </a:p>
          <a:p>
            <a:r>
              <a:rPr lang="nb-NO" dirty="0"/>
              <a:t>Dette kunne dessverre også by på flere utfordringer. Det var kostbart å lage tabellene, det kunne ta lang til om noe måtte endres/ behovene ble endret.</a:t>
            </a:r>
          </a:p>
          <a:p>
            <a:r>
              <a:rPr lang="nb-NO" dirty="0"/>
              <a:t>Og tabellene kunne inneholde feil! Disse kunne oppstå ved feil i trykking, regning eller så var de innbakt slik at bestilleren fikk behov for en ny tabell neste gang.</a:t>
            </a:r>
          </a:p>
        </p:txBody>
      </p:sp>
      <p:sp>
        <p:nvSpPr>
          <p:cNvPr id="4" name="Plassholder for lysbildenummer 3"/>
          <p:cNvSpPr>
            <a:spLocks noGrp="1"/>
          </p:cNvSpPr>
          <p:nvPr>
            <p:ph type="sldNum" sz="quarter" idx="5"/>
          </p:nvPr>
        </p:nvSpPr>
        <p:spPr/>
        <p:txBody>
          <a:bodyPr/>
          <a:lstStyle/>
          <a:p>
            <a:fld id="{EFDBFAFF-3E22-4885-AC76-6AC73EE0063E}" type="slidenum">
              <a:rPr lang="nb-NO" smtClean="0"/>
              <a:t>3</a:t>
            </a:fld>
            <a:endParaRPr lang="nb-NO"/>
          </a:p>
        </p:txBody>
      </p:sp>
    </p:spTree>
    <p:extLst>
      <p:ext uri="{BB962C8B-B14F-4D97-AF65-F5344CB8AC3E}">
        <p14:creationId xmlns:p14="http://schemas.microsoft.com/office/powerpoint/2010/main" val="64960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In1020 har en liste over noen kriterier vi setter for å regne en maskin som en datamaskin:</a:t>
            </a:r>
          </a:p>
          <a:p>
            <a:r>
              <a:rPr lang="nb-NO" dirty="0"/>
              <a:t>Den skal være generell: altså at den skal kunne løse alle </a:t>
            </a:r>
            <a:r>
              <a:rPr lang="nb-NO" dirty="0" err="1"/>
              <a:t>beregnbare</a:t>
            </a:r>
            <a:r>
              <a:rPr lang="nb-NO" dirty="0"/>
              <a:t> problemer.</a:t>
            </a:r>
          </a:p>
          <a:p>
            <a:r>
              <a:rPr lang="nb-NO" dirty="0"/>
              <a:t>Den er programmerbar : det skal være mulig å programmere maskinen og ha programmet i minnet på datamaskinen.</a:t>
            </a:r>
          </a:p>
          <a:p>
            <a:r>
              <a:rPr lang="nb-NO" dirty="0"/>
              <a:t>Den skal være ferdig og tatt i bruk: Altså ikke bare en ide, den skal eksistere!</a:t>
            </a:r>
          </a:p>
          <a:p>
            <a:endParaRPr lang="nb-NO" dirty="0"/>
          </a:p>
          <a:p>
            <a:r>
              <a:rPr lang="nb-NO" dirty="0"/>
              <a:t>Binær betyr at den er basert på 2-tallsystemet hvor data blir representert med 0 og 1</a:t>
            </a:r>
          </a:p>
          <a:p>
            <a:r>
              <a:rPr lang="nb-NO" dirty="0" err="1"/>
              <a:t>Ekekrtonisk</a:t>
            </a:r>
            <a:r>
              <a:rPr lang="nb-NO" dirty="0"/>
              <a:t>: ikke mekanisk, altså at det er strømmen som beveger seg og ikke noe fysisk. </a:t>
            </a:r>
          </a:p>
        </p:txBody>
      </p:sp>
      <p:sp>
        <p:nvSpPr>
          <p:cNvPr id="4" name="Plassholder for lysbildenummer 3"/>
          <p:cNvSpPr>
            <a:spLocks noGrp="1"/>
          </p:cNvSpPr>
          <p:nvPr>
            <p:ph type="sldNum" sz="quarter" idx="5"/>
          </p:nvPr>
        </p:nvSpPr>
        <p:spPr/>
        <p:txBody>
          <a:bodyPr/>
          <a:lstStyle/>
          <a:p>
            <a:fld id="{EFDBFAFF-3E22-4885-AC76-6AC73EE0063E}" type="slidenum">
              <a:rPr lang="nb-NO" smtClean="0"/>
              <a:t>4</a:t>
            </a:fld>
            <a:endParaRPr lang="nb-NO"/>
          </a:p>
        </p:txBody>
      </p:sp>
    </p:spTree>
    <p:extLst>
      <p:ext uri="{BB962C8B-B14F-4D97-AF65-F5344CB8AC3E}">
        <p14:creationId xmlns:p14="http://schemas.microsoft.com/office/powerpoint/2010/main" val="1567754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Rundt 1930 kom de første datamaskinene som fyller alle kravene vi i in1020 har satt for en datamaskin. Dette skjedde flere steder i verden på omtrent samme tidspunkt.</a:t>
            </a:r>
          </a:p>
          <a:p>
            <a:r>
              <a:rPr lang="nb-NO" dirty="0"/>
              <a:t>Et eksempel på en av disse datamaskinene er EDSAV som ble kjørt i Cambridge.</a:t>
            </a:r>
          </a:p>
          <a:p>
            <a:r>
              <a:rPr lang="nb-NO" dirty="0"/>
              <a:t>Nusse er den første norske datamaskinen. Den ble bygget rundt 1950-54</a:t>
            </a:r>
          </a:p>
        </p:txBody>
      </p:sp>
      <p:sp>
        <p:nvSpPr>
          <p:cNvPr id="4" name="Plassholder for lysbildenummer 3"/>
          <p:cNvSpPr>
            <a:spLocks noGrp="1"/>
          </p:cNvSpPr>
          <p:nvPr>
            <p:ph type="sldNum" sz="quarter" idx="5"/>
          </p:nvPr>
        </p:nvSpPr>
        <p:spPr/>
        <p:txBody>
          <a:bodyPr/>
          <a:lstStyle/>
          <a:p>
            <a:fld id="{EFDBFAFF-3E22-4885-AC76-6AC73EE0063E}" type="slidenum">
              <a:rPr lang="nb-NO" smtClean="0"/>
              <a:t>5</a:t>
            </a:fld>
            <a:endParaRPr lang="nb-NO"/>
          </a:p>
        </p:txBody>
      </p:sp>
    </p:spTree>
    <p:extLst>
      <p:ext uri="{BB962C8B-B14F-4D97-AF65-F5344CB8AC3E}">
        <p14:creationId xmlns:p14="http://schemas.microsoft.com/office/powerpoint/2010/main" val="40365283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Hva fremtiden vil bringe innenfor datateknologi er noe vi kan komme med flere teorier om.</a:t>
            </a:r>
          </a:p>
          <a:p>
            <a:r>
              <a:rPr lang="nb-NO" dirty="0"/>
              <a:t>Om vi ser hva historien har ført med seg ser vi at prosessorene blir mindre, raskere og mer effektive.</a:t>
            </a:r>
          </a:p>
          <a:p>
            <a:r>
              <a:rPr lang="nb-NO" dirty="0"/>
              <a:t>Det kommer også ny teknologi på banen som kan flytte grensene!</a:t>
            </a:r>
          </a:p>
          <a:p>
            <a:r>
              <a:rPr lang="nb-NO" dirty="0"/>
              <a:t>Kvantedatamaskiner bruker kvantemekanikk i beregningene sine. Disse skal kunne gjøre </a:t>
            </a:r>
            <a:r>
              <a:rPr lang="nb-NO" dirty="0" err="1"/>
              <a:t>beregniner</a:t>
            </a:r>
            <a:r>
              <a:rPr lang="nb-NO" dirty="0"/>
              <a:t> som dagens datamaskiner ikke klarer. De skal også bane veien for ny kryptering, samt ødeleggelse av dagens kryptering.</a:t>
            </a:r>
          </a:p>
          <a:p>
            <a:r>
              <a:rPr lang="nb-NO" dirty="0"/>
              <a:t>Men hvor nære er disse datamaskinene?  Bildet til høyere viser google sin </a:t>
            </a:r>
            <a:r>
              <a:rPr lang="nb-NO" dirty="0" err="1"/>
              <a:t>Sycamore</a:t>
            </a:r>
            <a:r>
              <a:rPr lang="nb-NO" dirty="0"/>
              <a:t> chip. Det er nok dessverre fortsatt mange år til det blir allment brukbare maskiner fra denne teknologien.</a:t>
            </a:r>
          </a:p>
          <a:p>
            <a:endParaRPr lang="nb-NO" dirty="0"/>
          </a:p>
        </p:txBody>
      </p:sp>
      <p:sp>
        <p:nvSpPr>
          <p:cNvPr id="4" name="Plassholder for lysbildenummer 3"/>
          <p:cNvSpPr>
            <a:spLocks noGrp="1"/>
          </p:cNvSpPr>
          <p:nvPr>
            <p:ph type="sldNum" sz="quarter" idx="5"/>
          </p:nvPr>
        </p:nvSpPr>
        <p:spPr/>
        <p:txBody>
          <a:bodyPr/>
          <a:lstStyle/>
          <a:p>
            <a:fld id="{EFDBFAFF-3E22-4885-AC76-6AC73EE0063E}" type="slidenum">
              <a:rPr lang="nb-NO" smtClean="0"/>
              <a:t>6</a:t>
            </a:fld>
            <a:endParaRPr lang="nb-NO"/>
          </a:p>
        </p:txBody>
      </p:sp>
    </p:spTree>
    <p:extLst>
      <p:ext uri="{BB962C8B-B14F-4D97-AF65-F5344CB8AC3E}">
        <p14:creationId xmlns:p14="http://schemas.microsoft.com/office/powerpoint/2010/main" val="394397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 dagens datamaskiner så representerer vi alt av data i form av bit. Alt fra lyd, Tekst, Bilder og video blir representert som  1 og 0 på en datamaskin, men hvordan får vi til dette?</a:t>
            </a:r>
          </a:p>
          <a:p>
            <a:endParaRPr lang="nb-NO" dirty="0"/>
          </a:p>
          <a:p>
            <a:r>
              <a:rPr lang="nb-NO" dirty="0"/>
              <a:t>Et bit er et tall som er enten 1 eller 0. Med et bit kan vi representere to tilstander, det kan være True eller False, det kan være om lyset i dette rommet er helt på eller helt av. Og for datamaskinen inne i kretsene kan det være om det er 0V i en ledning eller 5V.</a:t>
            </a:r>
          </a:p>
          <a:p>
            <a:endParaRPr lang="nb-NO" dirty="0"/>
          </a:p>
          <a:p>
            <a:r>
              <a:rPr lang="nb-NO" dirty="0"/>
              <a:t>Tabellen oppe i hjørnet viser hvilke tall vi kan representere ved hjelp av 4 bit. Dette vil da være 8 forskjellige tall.</a:t>
            </a:r>
          </a:p>
          <a:p>
            <a:r>
              <a:rPr lang="nb-NO" dirty="0"/>
              <a:t>Antallet tegn vi kan representere ved hjelp av en gitt mengde bit er gitt av formelen 2^n hvor n er antall bit.</a:t>
            </a:r>
          </a:p>
          <a:p>
            <a:endParaRPr lang="nb-NO" dirty="0"/>
          </a:p>
          <a:p>
            <a:endParaRPr lang="nb-NO" dirty="0"/>
          </a:p>
        </p:txBody>
      </p:sp>
      <p:sp>
        <p:nvSpPr>
          <p:cNvPr id="4" name="Plassholder for lysbildenummer 3"/>
          <p:cNvSpPr>
            <a:spLocks noGrp="1"/>
          </p:cNvSpPr>
          <p:nvPr>
            <p:ph type="sldNum" sz="quarter" idx="5"/>
          </p:nvPr>
        </p:nvSpPr>
        <p:spPr/>
        <p:txBody>
          <a:bodyPr/>
          <a:lstStyle/>
          <a:p>
            <a:fld id="{EFDBFAFF-3E22-4885-AC76-6AC73EE0063E}" type="slidenum">
              <a:rPr lang="nb-NO" smtClean="0"/>
              <a:t>7</a:t>
            </a:fld>
            <a:endParaRPr lang="nb-NO"/>
          </a:p>
        </p:txBody>
      </p:sp>
    </p:spTree>
    <p:extLst>
      <p:ext uri="{BB962C8B-B14F-4D97-AF65-F5344CB8AC3E}">
        <p14:creationId xmlns:p14="http://schemas.microsoft.com/office/powerpoint/2010/main" val="17431874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Når vi ser på tallsystemer kan vi si at formelen er </a:t>
            </a:r>
            <a:r>
              <a:rPr lang="nb-NO" dirty="0" err="1"/>
              <a:t>a^n</a:t>
            </a:r>
            <a:r>
              <a:rPr lang="nb-NO" dirty="0"/>
              <a:t> hvor a er systemet vi bruker og n er antall sifre vi har plass til. Når vi mennesker regner bruker vi ofte 10-tallsystemet siden det er lett å regne på med 10 fingre. Men har du noen gang prøvd å telle binært på fingrene? Da lar du 0 være at fingeren er nede, mens 1 er når fingeren er strukket ut.</a:t>
            </a:r>
          </a:p>
          <a:p>
            <a:endParaRPr lang="nb-NO" dirty="0"/>
          </a:p>
          <a:p>
            <a:r>
              <a:rPr lang="nb-NO" dirty="0"/>
              <a:t>Men hvordan konverterer vi fra de forskjellige systemene til hverandre?</a:t>
            </a:r>
          </a:p>
          <a:p>
            <a:r>
              <a:rPr lang="nb-NO" dirty="0"/>
              <a:t>La oss si at vi har tallet 25, hvordan gjør vi det om til binært? Løsningen? Jo vi ser på tallet, deler det på 2 og ser på resten som blir igjen. Repeter dette til du er på 0</a:t>
            </a:r>
          </a:p>
        </p:txBody>
      </p:sp>
      <p:sp>
        <p:nvSpPr>
          <p:cNvPr id="4" name="Plassholder for lysbildenummer 3"/>
          <p:cNvSpPr>
            <a:spLocks noGrp="1"/>
          </p:cNvSpPr>
          <p:nvPr>
            <p:ph type="sldNum" sz="quarter" idx="5"/>
          </p:nvPr>
        </p:nvSpPr>
        <p:spPr/>
        <p:txBody>
          <a:bodyPr/>
          <a:lstStyle/>
          <a:p>
            <a:fld id="{EFDBFAFF-3E22-4885-AC76-6AC73EE0063E}" type="slidenum">
              <a:rPr lang="nb-NO" smtClean="0"/>
              <a:t>10</a:t>
            </a:fld>
            <a:endParaRPr lang="nb-NO"/>
          </a:p>
        </p:txBody>
      </p:sp>
    </p:spTree>
    <p:extLst>
      <p:ext uri="{BB962C8B-B14F-4D97-AF65-F5344CB8AC3E}">
        <p14:creationId xmlns:p14="http://schemas.microsoft.com/office/powerpoint/2010/main" val="7664706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FDBFAFF-3E22-4885-AC76-6AC73EE0063E}" type="slidenum">
              <a:rPr lang="nb-NO" smtClean="0"/>
              <a:t>11</a:t>
            </a:fld>
            <a:endParaRPr lang="nb-NO"/>
          </a:p>
        </p:txBody>
      </p:sp>
    </p:spTree>
    <p:extLst>
      <p:ext uri="{BB962C8B-B14F-4D97-AF65-F5344CB8AC3E}">
        <p14:creationId xmlns:p14="http://schemas.microsoft.com/office/powerpoint/2010/main" val="1304730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For å gjøre det lettere for oss mennesker å jobbe med binære tall har vi en skrivemåte som heter </a:t>
            </a:r>
            <a:r>
              <a:rPr lang="nb-NO" dirty="0" err="1"/>
              <a:t>hexadecimal</a:t>
            </a:r>
            <a:r>
              <a:rPr lang="nb-NO" dirty="0"/>
              <a:t>. Denne skrivemetoden samler 4 og 4 bit og gir det et nummer/bokstav</a:t>
            </a:r>
          </a:p>
          <a:p>
            <a:r>
              <a:rPr lang="nb-NO" dirty="0"/>
              <a:t>Som dere ser har jeg markert 0x i rødt det er fordi dette sier at vi jobber med et </a:t>
            </a:r>
            <a:r>
              <a:rPr lang="nb-NO" dirty="0" err="1"/>
              <a:t>hexadecimal</a:t>
            </a:r>
            <a:r>
              <a:rPr lang="nb-NO" dirty="0"/>
              <a:t> tall.</a:t>
            </a:r>
          </a:p>
        </p:txBody>
      </p:sp>
      <p:sp>
        <p:nvSpPr>
          <p:cNvPr id="4" name="Plassholder for lysbildenummer 3"/>
          <p:cNvSpPr>
            <a:spLocks noGrp="1"/>
          </p:cNvSpPr>
          <p:nvPr>
            <p:ph type="sldNum" sz="quarter" idx="5"/>
          </p:nvPr>
        </p:nvSpPr>
        <p:spPr/>
        <p:txBody>
          <a:bodyPr/>
          <a:lstStyle/>
          <a:p>
            <a:fld id="{EFDBFAFF-3E22-4885-AC76-6AC73EE0063E}" type="slidenum">
              <a:rPr lang="nb-NO" smtClean="0"/>
              <a:t>12</a:t>
            </a:fld>
            <a:endParaRPr lang="nb-NO"/>
          </a:p>
        </p:txBody>
      </p:sp>
    </p:spTree>
    <p:extLst>
      <p:ext uri="{BB962C8B-B14F-4D97-AF65-F5344CB8AC3E}">
        <p14:creationId xmlns:p14="http://schemas.microsoft.com/office/powerpoint/2010/main" val="29253299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For å representere negative tall må finne en måte å gjøre dette på.</a:t>
            </a:r>
          </a:p>
          <a:p>
            <a:r>
              <a:rPr lang="nb-NO" dirty="0"/>
              <a:t>En metode er å sette første bit som + eller -, og beholde den resterende representasjonen.</a:t>
            </a:r>
          </a:p>
          <a:p>
            <a:r>
              <a:rPr lang="nb-NO" dirty="0"/>
              <a:t>Denne fremgangsmetoden har noen haker: Det blir 2 representasjoner for 0, og det vil være vanskelig å legge sammen to binære tall.</a:t>
            </a:r>
          </a:p>
          <a:p>
            <a:endParaRPr lang="nb-NO" dirty="0"/>
          </a:p>
          <a:p>
            <a:r>
              <a:rPr lang="nb-NO" dirty="0"/>
              <a:t>Metoden som vi bruker i dag setter det minste mulige tallet vi kan ha som 1 med bare nuller bak. Det betyr at når vi har 8 bit så har vi -128 som det minste mulige tallet. Videre teller vi oss oppover på normalt vis. Det gjør at tallet -1 skrives 1 1 1 1 1 1 1 1. </a:t>
            </a:r>
          </a:p>
          <a:p>
            <a:r>
              <a:rPr lang="nb-NO" dirty="0"/>
              <a:t>Legger vi så til den binære verdien for en vil summen av disse gi 1 på det 9ende bittet. Siden dette ikke eksisterer forkaster vi det bittet og sitter igjen med 8 nuller som er den binære representasjonen for 0. Altså -1 + 1=0 !</a:t>
            </a:r>
          </a:p>
        </p:txBody>
      </p:sp>
      <p:sp>
        <p:nvSpPr>
          <p:cNvPr id="4" name="Plassholder for lysbildenummer 3"/>
          <p:cNvSpPr>
            <a:spLocks noGrp="1"/>
          </p:cNvSpPr>
          <p:nvPr>
            <p:ph type="sldNum" sz="quarter" idx="5"/>
          </p:nvPr>
        </p:nvSpPr>
        <p:spPr/>
        <p:txBody>
          <a:bodyPr/>
          <a:lstStyle/>
          <a:p>
            <a:fld id="{EFDBFAFF-3E22-4885-AC76-6AC73EE0063E}" type="slidenum">
              <a:rPr lang="nb-NO" smtClean="0"/>
              <a:t>13</a:t>
            </a:fld>
            <a:endParaRPr lang="nb-NO"/>
          </a:p>
        </p:txBody>
      </p:sp>
    </p:spTree>
    <p:extLst>
      <p:ext uri="{BB962C8B-B14F-4D97-AF65-F5344CB8AC3E}">
        <p14:creationId xmlns:p14="http://schemas.microsoft.com/office/powerpoint/2010/main" val="6563500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Du får oppgitt antall bits i toerkomplementet.</a:t>
            </a:r>
          </a:p>
          <a:p>
            <a:r>
              <a:rPr lang="nb-NO" dirty="0"/>
              <a:t>I eksempelet skal vi ha -21 totalt.</a:t>
            </a:r>
          </a:p>
          <a:p>
            <a:endParaRPr lang="nb-NO" dirty="0"/>
          </a:p>
          <a:p>
            <a:r>
              <a:rPr lang="nb-NO" dirty="0"/>
              <a:t>Vi starter med å sette det øverste bittet til 1 siden tallet er negativt. Det gitt oss da -128.</a:t>
            </a:r>
          </a:p>
          <a:p>
            <a:r>
              <a:rPr lang="nb-NO" dirty="0"/>
              <a:t>Vi kombinerer så de resterende bittene for å gi en verdi vi kan legge til for å få -21.</a:t>
            </a:r>
          </a:p>
          <a:p>
            <a:r>
              <a:rPr lang="nb-NO"/>
              <a:t>Her vil -128 + 107=-21</a:t>
            </a:r>
          </a:p>
          <a:p>
            <a:endParaRPr lang="nb-NO" dirty="0"/>
          </a:p>
        </p:txBody>
      </p:sp>
      <p:sp>
        <p:nvSpPr>
          <p:cNvPr id="4" name="Plassholder for lysbildenummer 3"/>
          <p:cNvSpPr>
            <a:spLocks noGrp="1"/>
          </p:cNvSpPr>
          <p:nvPr>
            <p:ph type="sldNum" sz="quarter" idx="5"/>
          </p:nvPr>
        </p:nvSpPr>
        <p:spPr/>
        <p:txBody>
          <a:bodyPr/>
          <a:lstStyle/>
          <a:p>
            <a:fld id="{EFDBFAFF-3E22-4885-AC76-6AC73EE0063E}" type="slidenum">
              <a:rPr lang="nb-NO" smtClean="0"/>
              <a:t>14</a:t>
            </a:fld>
            <a:endParaRPr lang="nb-NO"/>
          </a:p>
        </p:txBody>
      </p:sp>
    </p:spTree>
    <p:extLst>
      <p:ext uri="{BB962C8B-B14F-4D97-AF65-F5344CB8AC3E}">
        <p14:creationId xmlns:p14="http://schemas.microsoft.com/office/powerpoint/2010/main" val="40178604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Jeg er glad i å </a:t>
            </a:r>
            <a:r>
              <a:rPr lang="nb-NO" dirty="0" err="1"/>
              <a:t>tæsje</a:t>
            </a:r>
            <a:r>
              <a:rPr lang="nb-NO" dirty="0"/>
              <a:t> slides fra forelesningene. Dette er bare en liten oversikt over de forskjellige tallene som eksisterer i </a:t>
            </a:r>
            <a:r>
              <a:rPr lang="nb-NO" dirty="0" err="1"/>
              <a:t>java</a:t>
            </a:r>
            <a:r>
              <a:rPr lang="nb-NO" dirty="0"/>
              <a:t>.</a:t>
            </a:r>
          </a:p>
        </p:txBody>
      </p:sp>
      <p:sp>
        <p:nvSpPr>
          <p:cNvPr id="4" name="Plassholder for lysbildenummer 3"/>
          <p:cNvSpPr>
            <a:spLocks noGrp="1"/>
          </p:cNvSpPr>
          <p:nvPr>
            <p:ph type="sldNum" sz="quarter" idx="5"/>
          </p:nvPr>
        </p:nvSpPr>
        <p:spPr/>
        <p:txBody>
          <a:bodyPr/>
          <a:lstStyle/>
          <a:p>
            <a:fld id="{EFDBFAFF-3E22-4885-AC76-6AC73EE0063E}" type="slidenum">
              <a:rPr lang="nb-NO" smtClean="0"/>
              <a:t>15</a:t>
            </a:fld>
            <a:endParaRPr lang="nb-NO"/>
          </a:p>
        </p:txBody>
      </p:sp>
    </p:spTree>
    <p:extLst>
      <p:ext uri="{BB962C8B-B14F-4D97-AF65-F5344CB8AC3E}">
        <p14:creationId xmlns:p14="http://schemas.microsoft.com/office/powerpoint/2010/main" val="21285681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Float er en annen metode å presentere tall på. Den gir oss 32 bit hvor vi bruker 23 bit på tallet, 8 bit på å skrive en toerpotens vi kan gange det med. Og siste bittet er for fortegn. Denne </a:t>
            </a:r>
            <a:r>
              <a:rPr lang="nb-NO" dirty="0" err="1"/>
              <a:t>representajonen</a:t>
            </a:r>
            <a:r>
              <a:rPr lang="nb-NO" dirty="0"/>
              <a:t> er mer nøyaktig jo nærmere 0 man kommer, men har også noen problemer. </a:t>
            </a:r>
          </a:p>
        </p:txBody>
      </p:sp>
      <p:sp>
        <p:nvSpPr>
          <p:cNvPr id="4" name="Plassholder for lysbildenummer 3"/>
          <p:cNvSpPr>
            <a:spLocks noGrp="1"/>
          </p:cNvSpPr>
          <p:nvPr>
            <p:ph type="sldNum" sz="quarter" idx="5"/>
          </p:nvPr>
        </p:nvSpPr>
        <p:spPr/>
        <p:txBody>
          <a:bodyPr/>
          <a:lstStyle/>
          <a:p>
            <a:fld id="{EFDBFAFF-3E22-4885-AC76-6AC73EE0063E}" type="slidenum">
              <a:rPr lang="nb-NO" smtClean="0"/>
              <a:t>16</a:t>
            </a:fld>
            <a:endParaRPr lang="nb-NO"/>
          </a:p>
        </p:txBody>
      </p:sp>
    </p:spTree>
    <p:extLst>
      <p:ext uri="{BB962C8B-B14F-4D97-AF65-F5344CB8AC3E}">
        <p14:creationId xmlns:p14="http://schemas.microsoft.com/office/powerpoint/2010/main" val="37060996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ASCII er en standard fra 1963. den har 128 tegn. (American standard </a:t>
            </a:r>
            <a:r>
              <a:rPr lang="nb-NO" dirty="0" err="1"/>
              <a:t>code</a:t>
            </a:r>
            <a:r>
              <a:rPr lang="nb-NO" dirty="0"/>
              <a:t> for </a:t>
            </a:r>
            <a:r>
              <a:rPr lang="nb-NO" dirty="0" err="1"/>
              <a:t>information</a:t>
            </a:r>
            <a:r>
              <a:rPr lang="nb-NO" dirty="0"/>
              <a:t> intercharge)</a:t>
            </a:r>
          </a:p>
        </p:txBody>
      </p:sp>
      <p:sp>
        <p:nvSpPr>
          <p:cNvPr id="4" name="Plassholder for lysbildenummer 3"/>
          <p:cNvSpPr>
            <a:spLocks noGrp="1"/>
          </p:cNvSpPr>
          <p:nvPr>
            <p:ph type="sldNum" sz="quarter" idx="5"/>
          </p:nvPr>
        </p:nvSpPr>
        <p:spPr/>
        <p:txBody>
          <a:bodyPr/>
          <a:lstStyle/>
          <a:p>
            <a:fld id="{EFDBFAFF-3E22-4885-AC76-6AC73EE0063E}" type="slidenum">
              <a:rPr lang="nb-NO" smtClean="0"/>
              <a:t>17</a:t>
            </a:fld>
            <a:endParaRPr lang="nb-NO"/>
          </a:p>
        </p:txBody>
      </p:sp>
    </p:spTree>
    <p:extLst>
      <p:ext uri="{BB962C8B-B14F-4D97-AF65-F5344CB8AC3E}">
        <p14:creationId xmlns:p14="http://schemas.microsoft.com/office/powerpoint/2010/main" val="124710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Den inneholder 1 000 000 tegn og litt over 143 000 er foreløpig definert. Det meste av ny programvare støtter </a:t>
            </a:r>
            <a:r>
              <a:rPr lang="nb-NO" dirty="0" err="1"/>
              <a:t>unicode</a:t>
            </a:r>
            <a:r>
              <a:rPr lang="nb-NO" dirty="0"/>
              <a:t>.</a:t>
            </a:r>
          </a:p>
        </p:txBody>
      </p:sp>
      <p:sp>
        <p:nvSpPr>
          <p:cNvPr id="4" name="Plassholder for lysbildenummer 3"/>
          <p:cNvSpPr>
            <a:spLocks noGrp="1"/>
          </p:cNvSpPr>
          <p:nvPr>
            <p:ph type="sldNum" sz="quarter" idx="5"/>
          </p:nvPr>
        </p:nvSpPr>
        <p:spPr/>
        <p:txBody>
          <a:bodyPr/>
          <a:lstStyle/>
          <a:p>
            <a:fld id="{EFDBFAFF-3E22-4885-AC76-6AC73EE0063E}" type="slidenum">
              <a:rPr lang="nb-NO" smtClean="0"/>
              <a:t>18</a:t>
            </a:fld>
            <a:endParaRPr lang="nb-NO"/>
          </a:p>
        </p:txBody>
      </p:sp>
    </p:spTree>
    <p:extLst>
      <p:ext uri="{BB962C8B-B14F-4D97-AF65-F5344CB8AC3E}">
        <p14:creationId xmlns:p14="http://schemas.microsoft.com/office/powerpoint/2010/main" val="35283801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Dette kan ta mye plass med høy oppløsning og mange farger.</a:t>
            </a:r>
          </a:p>
          <a:p>
            <a:r>
              <a:rPr lang="nb-NO" dirty="0"/>
              <a:t>Vi kan dele farger opp i en tabell så vi bruker mindre data.</a:t>
            </a:r>
          </a:p>
          <a:p>
            <a:endParaRPr lang="nb-NO" dirty="0"/>
          </a:p>
        </p:txBody>
      </p:sp>
      <p:sp>
        <p:nvSpPr>
          <p:cNvPr id="4" name="Plassholder for lysbildenummer 3"/>
          <p:cNvSpPr>
            <a:spLocks noGrp="1"/>
          </p:cNvSpPr>
          <p:nvPr>
            <p:ph type="sldNum" sz="quarter" idx="5"/>
          </p:nvPr>
        </p:nvSpPr>
        <p:spPr/>
        <p:txBody>
          <a:bodyPr/>
          <a:lstStyle/>
          <a:p>
            <a:fld id="{EFDBFAFF-3E22-4885-AC76-6AC73EE0063E}" type="slidenum">
              <a:rPr lang="nb-NO" smtClean="0"/>
              <a:t>19</a:t>
            </a:fld>
            <a:endParaRPr lang="nb-NO"/>
          </a:p>
        </p:txBody>
      </p:sp>
    </p:spTree>
    <p:extLst>
      <p:ext uri="{BB962C8B-B14F-4D97-AF65-F5344CB8AC3E}">
        <p14:creationId xmlns:p14="http://schemas.microsoft.com/office/powerpoint/2010/main" val="25969604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 finnes flere formater på bilder, noen lager små tabeller og setter bitsene opp på smartere metoder for å lage bildene mindre. Det går også for programmer å regne ut hva som skal komme videre i bildet for å redusere mengden. </a:t>
            </a:r>
          </a:p>
        </p:txBody>
      </p:sp>
      <p:sp>
        <p:nvSpPr>
          <p:cNvPr id="4" name="Plassholder for lysbildenummer 3"/>
          <p:cNvSpPr>
            <a:spLocks noGrp="1"/>
          </p:cNvSpPr>
          <p:nvPr>
            <p:ph type="sldNum" sz="quarter" idx="5"/>
          </p:nvPr>
        </p:nvSpPr>
        <p:spPr/>
        <p:txBody>
          <a:bodyPr/>
          <a:lstStyle/>
          <a:p>
            <a:fld id="{EFDBFAFF-3E22-4885-AC76-6AC73EE0063E}" type="slidenum">
              <a:rPr lang="nb-NO" smtClean="0"/>
              <a:t>20</a:t>
            </a:fld>
            <a:endParaRPr lang="nb-NO"/>
          </a:p>
        </p:txBody>
      </p:sp>
    </p:spTree>
    <p:extLst>
      <p:ext uri="{BB962C8B-B14F-4D97-AF65-F5344CB8AC3E}">
        <p14:creationId xmlns:p14="http://schemas.microsoft.com/office/powerpoint/2010/main" val="16149815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Lett å skalere!</a:t>
            </a:r>
          </a:p>
          <a:p>
            <a:endParaRPr lang="nb-NO" dirty="0"/>
          </a:p>
        </p:txBody>
      </p:sp>
      <p:sp>
        <p:nvSpPr>
          <p:cNvPr id="4" name="Plassholder for lysbildenummer 3"/>
          <p:cNvSpPr>
            <a:spLocks noGrp="1"/>
          </p:cNvSpPr>
          <p:nvPr>
            <p:ph type="sldNum" sz="quarter" idx="5"/>
          </p:nvPr>
        </p:nvSpPr>
        <p:spPr/>
        <p:txBody>
          <a:bodyPr/>
          <a:lstStyle/>
          <a:p>
            <a:fld id="{EFDBFAFF-3E22-4885-AC76-6AC73EE0063E}" type="slidenum">
              <a:rPr lang="nb-NO" smtClean="0"/>
              <a:t>21</a:t>
            </a:fld>
            <a:endParaRPr lang="nb-NO"/>
          </a:p>
        </p:txBody>
      </p:sp>
    </p:spTree>
    <p:extLst>
      <p:ext uri="{BB962C8B-B14F-4D97-AF65-F5344CB8AC3E}">
        <p14:creationId xmlns:p14="http://schemas.microsoft.com/office/powerpoint/2010/main" val="34503334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Når i vi lagrer lyd sampler vi lyden, det vil si at vi måler lyden hvert 1/1000 s.</a:t>
            </a:r>
          </a:p>
          <a:p>
            <a:r>
              <a:rPr lang="nb-NO" dirty="0"/>
              <a:t>Hvor ofte må vi sample? Vi mennesker kan ikke høre lyder under 20Hz og over 20 000Hz. Derfor holder det å sample 40 000 </a:t>
            </a:r>
            <a:r>
              <a:rPr lang="nb-NO" dirty="0" err="1"/>
              <a:t>hz</a:t>
            </a:r>
            <a:r>
              <a:rPr lang="nb-NO" dirty="0"/>
              <a:t> som er dobbelt av den raskeste frekvensen.</a:t>
            </a:r>
          </a:p>
          <a:p>
            <a:endParaRPr lang="nb-NO" dirty="0"/>
          </a:p>
          <a:p>
            <a:r>
              <a:rPr lang="nb-NO" dirty="0"/>
              <a:t>Vi kan også spare plass ved at svakere lyder ikke høres så godt i inntil 0,2 sekunder etter en sterk lyd.</a:t>
            </a:r>
          </a:p>
          <a:p>
            <a:endParaRPr lang="nb-NO" dirty="0"/>
          </a:p>
          <a:p>
            <a:r>
              <a:rPr lang="nb-NO" dirty="0"/>
              <a:t>Kvaliteten går ned om vi komprimerer </a:t>
            </a:r>
            <a:r>
              <a:rPr lang="nb-NO" dirty="0" err="1"/>
              <a:t>mmer</a:t>
            </a:r>
            <a:r>
              <a:rPr lang="nb-NO" dirty="0"/>
              <a:t> enn ned til </a:t>
            </a:r>
            <a:r>
              <a:rPr lang="nb-NO" dirty="0" err="1"/>
              <a:t>ca</a:t>
            </a:r>
            <a:r>
              <a:rPr lang="nb-NO" dirty="0"/>
              <a:t> 128kb/s</a:t>
            </a:r>
          </a:p>
          <a:p>
            <a:endParaRPr lang="nb-NO" dirty="0"/>
          </a:p>
          <a:p>
            <a:r>
              <a:rPr lang="nb-NO" dirty="0"/>
              <a:t> </a:t>
            </a:r>
          </a:p>
        </p:txBody>
      </p:sp>
      <p:sp>
        <p:nvSpPr>
          <p:cNvPr id="4" name="Plassholder for lysbildenummer 3"/>
          <p:cNvSpPr>
            <a:spLocks noGrp="1"/>
          </p:cNvSpPr>
          <p:nvPr>
            <p:ph type="sldNum" sz="quarter" idx="5"/>
          </p:nvPr>
        </p:nvSpPr>
        <p:spPr/>
        <p:txBody>
          <a:bodyPr/>
          <a:lstStyle/>
          <a:p>
            <a:fld id="{EFDBFAFF-3E22-4885-AC76-6AC73EE0063E}" type="slidenum">
              <a:rPr lang="nb-NO" smtClean="0"/>
              <a:t>22</a:t>
            </a:fld>
            <a:endParaRPr lang="nb-NO"/>
          </a:p>
        </p:txBody>
      </p:sp>
    </p:spTree>
    <p:extLst>
      <p:ext uri="{BB962C8B-B14F-4D97-AF65-F5344CB8AC3E}">
        <p14:creationId xmlns:p14="http://schemas.microsoft.com/office/powerpoint/2010/main" val="3462799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1D60219-CE4C-497A-B587-8F64B2ADB32D}"/>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A72D593B-6538-45E7-8405-6A506C1313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4FD9DD44-DD33-4121-8620-2DC4D5B08F89}"/>
              </a:ext>
            </a:extLst>
          </p:cNvPr>
          <p:cNvSpPr>
            <a:spLocks noGrp="1"/>
          </p:cNvSpPr>
          <p:nvPr>
            <p:ph type="dt" sz="half" idx="10"/>
          </p:nvPr>
        </p:nvSpPr>
        <p:spPr/>
        <p:txBody>
          <a:bodyPr/>
          <a:lstStyle/>
          <a:p>
            <a:fld id="{22AE7176-7D20-440B-9F0C-4560BD506E28}" type="datetimeFigureOut">
              <a:rPr lang="nb-NO" smtClean="0"/>
              <a:t>17.09.2021</a:t>
            </a:fld>
            <a:endParaRPr lang="nb-NO"/>
          </a:p>
        </p:txBody>
      </p:sp>
      <p:sp>
        <p:nvSpPr>
          <p:cNvPr id="5" name="Plassholder for bunntekst 4">
            <a:extLst>
              <a:ext uri="{FF2B5EF4-FFF2-40B4-BE49-F238E27FC236}">
                <a16:creationId xmlns:a16="http://schemas.microsoft.com/office/drawing/2014/main" id="{4B102CEE-2845-4BEF-AF0A-D45FDF83291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984A9E8-DE5B-44D2-9CBD-ED1DFAB2F643}"/>
              </a:ext>
            </a:extLst>
          </p:cNvPr>
          <p:cNvSpPr>
            <a:spLocks noGrp="1"/>
          </p:cNvSpPr>
          <p:nvPr>
            <p:ph type="sldNum" sz="quarter" idx="12"/>
          </p:nvPr>
        </p:nvSpPr>
        <p:spPr/>
        <p:txBody>
          <a:bodyPr/>
          <a:lstStyle/>
          <a:p>
            <a:fld id="{D73A0F9E-4357-44C9-ADC3-5C5930A54555}" type="slidenum">
              <a:rPr lang="nb-NO" smtClean="0"/>
              <a:t>‹#›</a:t>
            </a:fld>
            <a:endParaRPr lang="nb-NO"/>
          </a:p>
        </p:txBody>
      </p:sp>
    </p:spTree>
    <p:extLst>
      <p:ext uri="{BB962C8B-B14F-4D97-AF65-F5344CB8AC3E}">
        <p14:creationId xmlns:p14="http://schemas.microsoft.com/office/powerpoint/2010/main" val="735219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6D03485-EC12-4628-957B-CB19F3A71716}"/>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619AE05D-A02D-461A-893E-071EB31F0D97}"/>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C1E92CF-3563-424E-B804-B154E389F458}"/>
              </a:ext>
            </a:extLst>
          </p:cNvPr>
          <p:cNvSpPr>
            <a:spLocks noGrp="1"/>
          </p:cNvSpPr>
          <p:nvPr>
            <p:ph type="dt" sz="half" idx="10"/>
          </p:nvPr>
        </p:nvSpPr>
        <p:spPr/>
        <p:txBody>
          <a:bodyPr/>
          <a:lstStyle/>
          <a:p>
            <a:fld id="{22AE7176-7D20-440B-9F0C-4560BD506E28}" type="datetimeFigureOut">
              <a:rPr lang="nb-NO" smtClean="0"/>
              <a:t>17.09.2021</a:t>
            </a:fld>
            <a:endParaRPr lang="nb-NO"/>
          </a:p>
        </p:txBody>
      </p:sp>
      <p:sp>
        <p:nvSpPr>
          <p:cNvPr id="5" name="Plassholder for bunntekst 4">
            <a:extLst>
              <a:ext uri="{FF2B5EF4-FFF2-40B4-BE49-F238E27FC236}">
                <a16:creationId xmlns:a16="http://schemas.microsoft.com/office/drawing/2014/main" id="{8773BB7E-A195-426F-B7F5-86ACBAE9C7F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74FD166-6DE3-46C5-A6E8-2233E82AD954}"/>
              </a:ext>
            </a:extLst>
          </p:cNvPr>
          <p:cNvSpPr>
            <a:spLocks noGrp="1"/>
          </p:cNvSpPr>
          <p:nvPr>
            <p:ph type="sldNum" sz="quarter" idx="12"/>
          </p:nvPr>
        </p:nvSpPr>
        <p:spPr/>
        <p:txBody>
          <a:bodyPr/>
          <a:lstStyle/>
          <a:p>
            <a:fld id="{D73A0F9E-4357-44C9-ADC3-5C5930A54555}" type="slidenum">
              <a:rPr lang="nb-NO" smtClean="0"/>
              <a:t>‹#›</a:t>
            </a:fld>
            <a:endParaRPr lang="nb-NO"/>
          </a:p>
        </p:txBody>
      </p:sp>
    </p:spTree>
    <p:extLst>
      <p:ext uri="{BB962C8B-B14F-4D97-AF65-F5344CB8AC3E}">
        <p14:creationId xmlns:p14="http://schemas.microsoft.com/office/powerpoint/2010/main" val="3168081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797A1DE-A9F3-4387-9D08-F40C25D65050}"/>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8D6E50B1-E2F3-4CE9-9584-0DB9644AB7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40B36C84-F4E3-4691-B210-6F21A5399FB4}"/>
              </a:ext>
            </a:extLst>
          </p:cNvPr>
          <p:cNvSpPr>
            <a:spLocks noGrp="1"/>
          </p:cNvSpPr>
          <p:nvPr>
            <p:ph type="dt" sz="half" idx="10"/>
          </p:nvPr>
        </p:nvSpPr>
        <p:spPr/>
        <p:txBody>
          <a:bodyPr/>
          <a:lstStyle/>
          <a:p>
            <a:fld id="{22AE7176-7D20-440B-9F0C-4560BD506E28}" type="datetimeFigureOut">
              <a:rPr lang="nb-NO" smtClean="0"/>
              <a:t>17.09.2021</a:t>
            </a:fld>
            <a:endParaRPr lang="nb-NO"/>
          </a:p>
        </p:txBody>
      </p:sp>
      <p:sp>
        <p:nvSpPr>
          <p:cNvPr id="5" name="Plassholder for bunntekst 4">
            <a:extLst>
              <a:ext uri="{FF2B5EF4-FFF2-40B4-BE49-F238E27FC236}">
                <a16:creationId xmlns:a16="http://schemas.microsoft.com/office/drawing/2014/main" id="{4665B1CF-B904-435C-87B5-0077C458CC5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C22F044-719B-4BFF-B1D0-7A1F2A9F7C4D}"/>
              </a:ext>
            </a:extLst>
          </p:cNvPr>
          <p:cNvSpPr>
            <a:spLocks noGrp="1"/>
          </p:cNvSpPr>
          <p:nvPr>
            <p:ph type="sldNum" sz="quarter" idx="12"/>
          </p:nvPr>
        </p:nvSpPr>
        <p:spPr/>
        <p:txBody>
          <a:bodyPr/>
          <a:lstStyle/>
          <a:p>
            <a:fld id="{D73A0F9E-4357-44C9-ADC3-5C5930A54555}" type="slidenum">
              <a:rPr lang="nb-NO" smtClean="0"/>
              <a:t>‹#›</a:t>
            </a:fld>
            <a:endParaRPr lang="nb-NO"/>
          </a:p>
        </p:txBody>
      </p:sp>
    </p:spTree>
    <p:extLst>
      <p:ext uri="{BB962C8B-B14F-4D97-AF65-F5344CB8AC3E}">
        <p14:creationId xmlns:p14="http://schemas.microsoft.com/office/powerpoint/2010/main" val="3489161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34A6426-8C49-45E3-AD73-218D7AFFDC4D}"/>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254247A-F6FB-4B4A-B618-7AA5C67DA969}"/>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38284060-22DC-4576-B774-BF4BF9B68A37}"/>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9FAA1603-CF36-4D19-9702-8EB3DB4C1F55}"/>
              </a:ext>
            </a:extLst>
          </p:cNvPr>
          <p:cNvSpPr>
            <a:spLocks noGrp="1"/>
          </p:cNvSpPr>
          <p:nvPr>
            <p:ph type="dt" sz="half" idx="10"/>
          </p:nvPr>
        </p:nvSpPr>
        <p:spPr/>
        <p:txBody>
          <a:bodyPr/>
          <a:lstStyle/>
          <a:p>
            <a:fld id="{22AE7176-7D20-440B-9F0C-4560BD506E28}" type="datetimeFigureOut">
              <a:rPr lang="nb-NO" smtClean="0"/>
              <a:t>17.09.2021</a:t>
            </a:fld>
            <a:endParaRPr lang="nb-NO"/>
          </a:p>
        </p:txBody>
      </p:sp>
      <p:sp>
        <p:nvSpPr>
          <p:cNvPr id="6" name="Plassholder for bunntekst 5">
            <a:extLst>
              <a:ext uri="{FF2B5EF4-FFF2-40B4-BE49-F238E27FC236}">
                <a16:creationId xmlns:a16="http://schemas.microsoft.com/office/drawing/2014/main" id="{EE94DCA9-9B0F-4514-B003-0C15B3DC3AE0}"/>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DF6506C8-AA4E-4C97-82B5-967FE3ED1CE3}"/>
              </a:ext>
            </a:extLst>
          </p:cNvPr>
          <p:cNvSpPr>
            <a:spLocks noGrp="1"/>
          </p:cNvSpPr>
          <p:nvPr>
            <p:ph type="sldNum" sz="quarter" idx="12"/>
          </p:nvPr>
        </p:nvSpPr>
        <p:spPr/>
        <p:txBody>
          <a:bodyPr/>
          <a:lstStyle/>
          <a:p>
            <a:fld id="{D73A0F9E-4357-44C9-ADC3-5C5930A54555}" type="slidenum">
              <a:rPr lang="nb-NO" smtClean="0"/>
              <a:t>‹#›</a:t>
            </a:fld>
            <a:endParaRPr lang="nb-NO"/>
          </a:p>
        </p:txBody>
      </p:sp>
    </p:spTree>
    <p:extLst>
      <p:ext uri="{BB962C8B-B14F-4D97-AF65-F5344CB8AC3E}">
        <p14:creationId xmlns:p14="http://schemas.microsoft.com/office/powerpoint/2010/main" val="2350062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B8FE294-9787-4B7D-89E5-CAB89C0334EE}"/>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9C194A93-586D-4D23-8C1A-69D7305A3A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F721DB14-E3C8-44FF-961B-2872C669341F}"/>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C9A77B54-4C6E-493C-9313-8E9E3030F7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C5A120DD-178D-449B-9B83-83943AAB41BC}"/>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6041DB76-B814-46E6-9ACB-604A16B7193C}"/>
              </a:ext>
            </a:extLst>
          </p:cNvPr>
          <p:cNvSpPr>
            <a:spLocks noGrp="1"/>
          </p:cNvSpPr>
          <p:nvPr>
            <p:ph type="dt" sz="half" idx="10"/>
          </p:nvPr>
        </p:nvSpPr>
        <p:spPr/>
        <p:txBody>
          <a:bodyPr/>
          <a:lstStyle/>
          <a:p>
            <a:fld id="{22AE7176-7D20-440B-9F0C-4560BD506E28}" type="datetimeFigureOut">
              <a:rPr lang="nb-NO" smtClean="0"/>
              <a:t>17.09.2021</a:t>
            </a:fld>
            <a:endParaRPr lang="nb-NO"/>
          </a:p>
        </p:txBody>
      </p:sp>
      <p:sp>
        <p:nvSpPr>
          <p:cNvPr id="8" name="Plassholder for bunntekst 7">
            <a:extLst>
              <a:ext uri="{FF2B5EF4-FFF2-40B4-BE49-F238E27FC236}">
                <a16:creationId xmlns:a16="http://schemas.microsoft.com/office/drawing/2014/main" id="{EC3ACA6F-46C9-427A-BA18-79735F02F099}"/>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CAC0CC7B-F385-4652-BB26-F371A19D6505}"/>
              </a:ext>
            </a:extLst>
          </p:cNvPr>
          <p:cNvSpPr>
            <a:spLocks noGrp="1"/>
          </p:cNvSpPr>
          <p:nvPr>
            <p:ph type="sldNum" sz="quarter" idx="12"/>
          </p:nvPr>
        </p:nvSpPr>
        <p:spPr/>
        <p:txBody>
          <a:bodyPr/>
          <a:lstStyle/>
          <a:p>
            <a:fld id="{D73A0F9E-4357-44C9-ADC3-5C5930A54555}" type="slidenum">
              <a:rPr lang="nb-NO" smtClean="0"/>
              <a:t>‹#›</a:t>
            </a:fld>
            <a:endParaRPr lang="nb-NO"/>
          </a:p>
        </p:txBody>
      </p:sp>
    </p:spTree>
    <p:extLst>
      <p:ext uri="{BB962C8B-B14F-4D97-AF65-F5344CB8AC3E}">
        <p14:creationId xmlns:p14="http://schemas.microsoft.com/office/powerpoint/2010/main" val="3209389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538F3E0-8C5D-4D1A-9A44-C8468356FE60}"/>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F0596545-499D-477C-84DE-913916E1C6C9}"/>
              </a:ext>
            </a:extLst>
          </p:cNvPr>
          <p:cNvSpPr>
            <a:spLocks noGrp="1"/>
          </p:cNvSpPr>
          <p:nvPr>
            <p:ph type="dt" sz="half" idx="10"/>
          </p:nvPr>
        </p:nvSpPr>
        <p:spPr/>
        <p:txBody>
          <a:bodyPr/>
          <a:lstStyle/>
          <a:p>
            <a:fld id="{22AE7176-7D20-440B-9F0C-4560BD506E28}" type="datetimeFigureOut">
              <a:rPr lang="nb-NO" smtClean="0"/>
              <a:t>17.09.2021</a:t>
            </a:fld>
            <a:endParaRPr lang="nb-NO"/>
          </a:p>
        </p:txBody>
      </p:sp>
      <p:sp>
        <p:nvSpPr>
          <p:cNvPr id="4" name="Plassholder for bunntekst 3">
            <a:extLst>
              <a:ext uri="{FF2B5EF4-FFF2-40B4-BE49-F238E27FC236}">
                <a16:creationId xmlns:a16="http://schemas.microsoft.com/office/drawing/2014/main" id="{3206DB22-0692-4D25-B1AF-1F80E46896E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960F3B07-74DF-4ED9-AE19-7F34B68F33B0}"/>
              </a:ext>
            </a:extLst>
          </p:cNvPr>
          <p:cNvSpPr>
            <a:spLocks noGrp="1"/>
          </p:cNvSpPr>
          <p:nvPr>
            <p:ph type="sldNum" sz="quarter" idx="12"/>
          </p:nvPr>
        </p:nvSpPr>
        <p:spPr/>
        <p:txBody>
          <a:bodyPr/>
          <a:lstStyle/>
          <a:p>
            <a:fld id="{D73A0F9E-4357-44C9-ADC3-5C5930A54555}" type="slidenum">
              <a:rPr lang="nb-NO" smtClean="0"/>
              <a:t>‹#›</a:t>
            </a:fld>
            <a:endParaRPr lang="nb-NO"/>
          </a:p>
        </p:txBody>
      </p:sp>
    </p:spTree>
    <p:extLst>
      <p:ext uri="{BB962C8B-B14F-4D97-AF65-F5344CB8AC3E}">
        <p14:creationId xmlns:p14="http://schemas.microsoft.com/office/powerpoint/2010/main" val="3827501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001A69EA-5E47-4457-A9A9-D8388F579A22}"/>
              </a:ext>
            </a:extLst>
          </p:cNvPr>
          <p:cNvSpPr>
            <a:spLocks noGrp="1"/>
          </p:cNvSpPr>
          <p:nvPr>
            <p:ph type="dt" sz="half" idx="10"/>
          </p:nvPr>
        </p:nvSpPr>
        <p:spPr/>
        <p:txBody>
          <a:bodyPr/>
          <a:lstStyle/>
          <a:p>
            <a:fld id="{22AE7176-7D20-440B-9F0C-4560BD506E28}" type="datetimeFigureOut">
              <a:rPr lang="nb-NO" smtClean="0"/>
              <a:t>17.09.2021</a:t>
            </a:fld>
            <a:endParaRPr lang="nb-NO"/>
          </a:p>
        </p:txBody>
      </p:sp>
      <p:sp>
        <p:nvSpPr>
          <p:cNvPr id="3" name="Plassholder for bunntekst 2">
            <a:extLst>
              <a:ext uri="{FF2B5EF4-FFF2-40B4-BE49-F238E27FC236}">
                <a16:creationId xmlns:a16="http://schemas.microsoft.com/office/drawing/2014/main" id="{1EB7B5B6-42D0-4DEA-9C71-3AC2DDBB63CF}"/>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BC94B48E-E197-4AB2-AFA2-F7FC2E4314EC}"/>
              </a:ext>
            </a:extLst>
          </p:cNvPr>
          <p:cNvSpPr>
            <a:spLocks noGrp="1"/>
          </p:cNvSpPr>
          <p:nvPr>
            <p:ph type="sldNum" sz="quarter" idx="12"/>
          </p:nvPr>
        </p:nvSpPr>
        <p:spPr/>
        <p:txBody>
          <a:bodyPr/>
          <a:lstStyle/>
          <a:p>
            <a:fld id="{D73A0F9E-4357-44C9-ADC3-5C5930A54555}" type="slidenum">
              <a:rPr lang="nb-NO" smtClean="0"/>
              <a:t>‹#›</a:t>
            </a:fld>
            <a:endParaRPr lang="nb-NO"/>
          </a:p>
        </p:txBody>
      </p:sp>
    </p:spTree>
    <p:extLst>
      <p:ext uri="{BB962C8B-B14F-4D97-AF65-F5344CB8AC3E}">
        <p14:creationId xmlns:p14="http://schemas.microsoft.com/office/powerpoint/2010/main" val="2059793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BD093CE-D821-488A-8278-9E62799DD337}"/>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51A3A021-4617-41E6-B599-61D59AE380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90146A4C-1BB6-4E33-9F2C-2BF6911A92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88C2E652-B2AC-47C2-A9CD-B51715908374}"/>
              </a:ext>
            </a:extLst>
          </p:cNvPr>
          <p:cNvSpPr>
            <a:spLocks noGrp="1"/>
          </p:cNvSpPr>
          <p:nvPr>
            <p:ph type="dt" sz="half" idx="10"/>
          </p:nvPr>
        </p:nvSpPr>
        <p:spPr/>
        <p:txBody>
          <a:bodyPr/>
          <a:lstStyle/>
          <a:p>
            <a:fld id="{22AE7176-7D20-440B-9F0C-4560BD506E28}" type="datetimeFigureOut">
              <a:rPr lang="nb-NO" smtClean="0"/>
              <a:t>17.09.2021</a:t>
            </a:fld>
            <a:endParaRPr lang="nb-NO"/>
          </a:p>
        </p:txBody>
      </p:sp>
      <p:sp>
        <p:nvSpPr>
          <p:cNvPr id="6" name="Plassholder for bunntekst 5">
            <a:extLst>
              <a:ext uri="{FF2B5EF4-FFF2-40B4-BE49-F238E27FC236}">
                <a16:creationId xmlns:a16="http://schemas.microsoft.com/office/drawing/2014/main" id="{A782D874-FBED-46CE-BBA2-26FA9D01E5FD}"/>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8FDD6BB-6647-42A3-B959-6F11689597EB}"/>
              </a:ext>
            </a:extLst>
          </p:cNvPr>
          <p:cNvSpPr>
            <a:spLocks noGrp="1"/>
          </p:cNvSpPr>
          <p:nvPr>
            <p:ph type="sldNum" sz="quarter" idx="12"/>
          </p:nvPr>
        </p:nvSpPr>
        <p:spPr/>
        <p:txBody>
          <a:bodyPr/>
          <a:lstStyle/>
          <a:p>
            <a:fld id="{D73A0F9E-4357-44C9-ADC3-5C5930A54555}" type="slidenum">
              <a:rPr lang="nb-NO" smtClean="0"/>
              <a:t>‹#›</a:t>
            </a:fld>
            <a:endParaRPr lang="nb-NO"/>
          </a:p>
        </p:txBody>
      </p:sp>
    </p:spTree>
    <p:extLst>
      <p:ext uri="{BB962C8B-B14F-4D97-AF65-F5344CB8AC3E}">
        <p14:creationId xmlns:p14="http://schemas.microsoft.com/office/powerpoint/2010/main" val="912185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C71E6D-BEAA-46E2-8691-D69FEC4C1AC7}"/>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059DFEEE-4E8F-483E-9787-9C75BCA1C0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A11EAA15-4C09-4443-983A-35023D1ABA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BACCADDB-335D-4DCD-8C73-AC74238621BB}"/>
              </a:ext>
            </a:extLst>
          </p:cNvPr>
          <p:cNvSpPr>
            <a:spLocks noGrp="1"/>
          </p:cNvSpPr>
          <p:nvPr>
            <p:ph type="dt" sz="half" idx="10"/>
          </p:nvPr>
        </p:nvSpPr>
        <p:spPr/>
        <p:txBody>
          <a:bodyPr/>
          <a:lstStyle/>
          <a:p>
            <a:fld id="{22AE7176-7D20-440B-9F0C-4560BD506E28}" type="datetimeFigureOut">
              <a:rPr lang="nb-NO" smtClean="0"/>
              <a:t>17.09.2021</a:t>
            </a:fld>
            <a:endParaRPr lang="nb-NO"/>
          </a:p>
        </p:txBody>
      </p:sp>
      <p:sp>
        <p:nvSpPr>
          <p:cNvPr id="6" name="Plassholder for bunntekst 5">
            <a:extLst>
              <a:ext uri="{FF2B5EF4-FFF2-40B4-BE49-F238E27FC236}">
                <a16:creationId xmlns:a16="http://schemas.microsoft.com/office/drawing/2014/main" id="{121CA10F-B11F-4201-B294-DD1628CE161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3FBCC26-EE70-42E9-BA2D-D7DB1D13A662}"/>
              </a:ext>
            </a:extLst>
          </p:cNvPr>
          <p:cNvSpPr>
            <a:spLocks noGrp="1"/>
          </p:cNvSpPr>
          <p:nvPr>
            <p:ph type="sldNum" sz="quarter" idx="12"/>
          </p:nvPr>
        </p:nvSpPr>
        <p:spPr/>
        <p:txBody>
          <a:bodyPr/>
          <a:lstStyle/>
          <a:p>
            <a:fld id="{D73A0F9E-4357-44C9-ADC3-5C5930A54555}" type="slidenum">
              <a:rPr lang="nb-NO" smtClean="0"/>
              <a:t>‹#›</a:t>
            </a:fld>
            <a:endParaRPr lang="nb-NO"/>
          </a:p>
        </p:txBody>
      </p:sp>
    </p:spTree>
    <p:extLst>
      <p:ext uri="{BB962C8B-B14F-4D97-AF65-F5344CB8AC3E}">
        <p14:creationId xmlns:p14="http://schemas.microsoft.com/office/powerpoint/2010/main" val="283054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9C71FB0-A1E4-4B05-8463-8D6C23ED90CA}"/>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89F33F53-3883-4277-B793-ED1DA4F6DF67}"/>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B35D897-BB97-4247-80DE-54D2D96D3DCD}"/>
              </a:ext>
            </a:extLst>
          </p:cNvPr>
          <p:cNvSpPr>
            <a:spLocks noGrp="1"/>
          </p:cNvSpPr>
          <p:nvPr>
            <p:ph type="dt" sz="half" idx="10"/>
          </p:nvPr>
        </p:nvSpPr>
        <p:spPr/>
        <p:txBody>
          <a:bodyPr/>
          <a:lstStyle/>
          <a:p>
            <a:fld id="{22AE7176-7D20-440B-9F0C-4560BD506E28}" type="datetimeFigureOut">
              <a:rPr lang="nb-NO" smtClean="0"/>
              <a:t>17.09.2021</a:t>
            </a:fld>
            <a:endParaRPr lang="nb-NO"/>
          </a:p>
        </p:txBody>
      </p:sp>
      <p:sp>
        <p:nvSpPr>
          <p:cNvPr id="5" name="Plassholder for bunntekst 4">
            <a:extLst>
              <a:ext uri="{FF2B5EF4-FFF2-40B4-BE49-F238E27FC236}">
                <a16:creationId xmlns:a16="http://schemas.microsoft.com/office/drawing/2014/main" id="{25A297CD-59EE-47F6-99F0-69C3A1BE6DE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BDE696F-0B5E-430D-8DCC-1AD2AACD548D}"/>
              </a:ext>
            </a:extLst>
          </p:cNvPr>
          <p:cNvSpPr>
            <a:spLocks noGrp="1"/>
          </p:cNvSpPr>
          <p:nvPr>
            <p:ph type="sldNum" sz="quarter" idx="12"/>
          </p:nvPr>
        </p:nvSpPr>
        <p:spPr/>
        <p:txBody>
          <a:bodyPr/>
          <a:lstStyle/>
          <a:p>
            <a:fld id="{D73A0F9E-4357-44C9-ADC3-5C5930A54555}" type="slidenum">
              <a:rPr lang="nb-NO" smtClean="0"/>
              <a:t>‹#›</a:t>
            </a:fld>
            <a:endParaRPr lang="nb-NO"/>
          </a:p>
        </p:txBody>
      </p:sp>
    </p:spTree>
    <p:extLst>
      <p:ext uri="{BB962C8B-B14F-4D97-AF65-F5344CB8AC3E}">
        <p14:creationId xmlns:p14="http://schemas.microsoft.com/office/powerpoint/2010/main" val="1068453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CD0515AD-5135-4F76-9F57-B3B52EB4AD28}"/>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62040974-328D-4B16-8ECC-6260BD773C9E}"/>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6E5FBA9-3D0B-4EF6-952F-C76005888149}"/>
              </a:ext>
            </a:extLst>
          </p:cNvPr>
          <p:cNvSpPr>
            <a:spLocks noGrp="1"/>
          </p:cNvSpPr>
          <p:nvPr>
            <p:ph type="dt" sz="half" idx="10"/>
          </p:nvPr>
        </p:nvSpPr>
        <p:spPr/>
        <p:txBody>
          <a:bodyPr/>
          <a:lstStyle/>
          <a:p>
            <a:fld id="{22AE7176-7D20-440B-9F0C-4560BD506E28}" type="datetimeFigureOut">
              <a:rPr lang="nb-NO" smtClean="0"/>
              <a:t>17.09.2021</a:t>
            </a:fld>
            <a:endParaRPr lang="nb-NO"/>
          </a:p>
        </p:txBody>
      </p:sp>
      <p:sp>
        <p:nvSpPr>
          <p:cNvPr id="5" name="Plassholder for bunntekst 4">
            <a:extLst>
              <a:ext uri="{FF2B5EF4-FFF2-40B4-BE49-F238E27FC236}">
                <a16:creationId xmlns:a16="http://schemas.microsoft.com/office/drawing/2014/main" id="{BCBCA60A-28A8-4FE0-815E-431869F818E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8D64CEC-7FA4-4DFB-B68E-6F21AFCDCEF3}"/>
              </a:ext>
            </a:extLst>
          </p:cNvPr>
          <p:cNvSpPr>
            <a:spLocks noGrp="1"/>
          </p:cNvSpPr>
          <p:nvPr>
            <p:ph type="sldNum" sz="quarter" idx="12"/>
          </p:nvPr>
        </p:nvSpPr>
        <p:spPr/>
        <p:txBody>
          <a:bodyPr/>
          <a:lstStyle/>
          <a:p>
            <a:fld id="{D73A0F9E-4357-44C9-ADC3-5C5930A54555}" type="slidenum">
              <a:rPr lang="nb-NO" smtClean="0"/>
              <a:t>‹#›</a:t>
            </a:fld>
            <a:endParaRPr lang="nb-NO"/>
          </a:p>
        </p:txBody>
      </p:sp>
    </p:spTree>
    <p:extLst>
      <p:ext uri="{BB962C8B-B14F-4D97-AF65-F5344CB8AC3E}">
        <p14:creationId xmlns:p14="http://schemas.microsoft.com/office/powerpoint/2010/main" val="2234954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0835714-2B8C-4738-BB6E-4FA17D43C6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DEB21465-D541-4C69-A23A-7888DEE6DD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ED081EA-AFA6-4ACB-A027-2F38994AAE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AE7176-7D20-440B-9F0C-4560BD506E28}" type="datetimeFigureOut">
              <a:rPr lang="nb-NO" smtClean="0"/>
              <a:t>17.09.2021</a:t>
            </a:fld>
            <a:endParaRPr lang="nb-NO"/>
          </a:p>
        </p:txBody>
      </p:sp>
      <p:sp>
        <p:nvSpPr>
          <p:cNvPr id="5" name="Plassholder for bunntekst 4">
            <a:extLst>
              <a:ext uri="{FF2B5EF4-FFF2-40B4-BE49-F238E27FC236}">
                <a16:creationId xmlns:a16="http://schemas.microsoft.com/office/drawing/2014/main" id="{786FAFE9-332C-425A-A7A3-BAD686268F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1C00410D-8399-401A-831E-6527E50475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3A0F9E-4357-44C9-ADC3-5C5930A54555}" type="slidenum">
              <a:rPr lang="nb-NO" smtClean="0"/>
              <a:t>‹#›</a:t>
            </a:fld>
            <a:endParaRPr lang="nb-NO"/>
          </a:p>
        </p:txBody>
      </p:sp>
    </p:spTree>
    <p:extLst>
      <p:ext uri="{BB962C8B-B14F-4D97-AF65-F5344CB8AC3E}">
        <p14:creationId xmlns:p14="http://schemas.microsoft.com/office/powerpoint/2010/main" val="1139906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gif"/><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BD23F6BA-252A-4A60-81CA-6A197EDB68A4}"/>
              </a:ext>
            </a:extLst>
          </p:cNvPr>
          <p:cNvSpPr>
            <a:spLocks noGrp="1"/>
          </p:cNvSpPr>
          <p:nvPr>
            <p:ph type="ctrTitle"/>
          </p:nvPr>
        </p:nvSpPr>
        <p:spPr>
          <a:xfrm>
            <a:off x="643468" y="643467"/>
            <a:ext cx="4620584" cy="4567137"/>
          </a:xfrm>
        </p:spPr>
        <p:txBody>
          <a:bodyPr>
            <a:normAutofit/>
          </a:bodyPr>
          <a:lstStyle/>
          <a:p>
            <a:pPr algn="l"/>
            <a:r>
              <a:rPr lang="nb-NO" sz="4400"/>
              <a:t>Datahistorie og digital representasjon</a:t>
            </a:r>
          </a:p>
        </p:txBody>
      </p:sp>
      <p:sp>
        <p:nvSpPr>
          <p:cNvPr id="3" name="Undertittel 2">
            <a:extLst>
              <a:ext uri="{FF2B5EF4-FFF2-40B4-BE49-F238E27FC236}">
                <a16:creationId xmlns:a16="http://schemas.microsoft.com/office/drawing/2014/main" id="{035F19DB-0417-42FC-AF59-7025D1B548A5}"/>
              </a:ext>
            </a:extLst>
          </p:cNvPr>
          <p:cNvSpPr>
            <a:spLocks noGrp="1"/>
          </p:cNvSpPr>
          <p:nvPr>
            <p:ph type="subTitle" idx="1"/>
          </p:nvPr>
        </p:nvSpPr>
        <p:spPr>
          <a:xfrm>
            <a:off x="643467" y="5277684"/>
            <a:ext cx="4620584" cy="775494"/>
          </a:xfrm>
        </p:spPr>
        <p:txBody>
          <a:bodyPr>
            <a:normAutofit/>
          </a:bodyPr>
          <a:lstStyle/>
          <a:p>
            <a:pPr algn="l"/>
            <a:r>
              <a:rPr lang="nb-NO" dirty="0"/>
              <a:t>oscarhbj@ifi.uio.no</a:t>
            </a:r>
            <a:endParaRPr lang="nb-NO"/>
          </a:p>
        </p:txBody>
      </p:sp>
      <p:pic>
        <p:nvPicPr>
          <p:cNvPr id="1026" name="Picture 2" descr="Datamaskin - Norsk Teknisk Museum / DigitaltMuseum">
            <a:extLst>
              <a:ext uri="{FF2B5EF4-FFF2-40B4-BE49-F238E27FC236}">
                <a16:creationId xmlns:a16="http://schemas.microsoft.com/office/drawing/2014/main" id="{71D8FA20-0A98-432F-B023-F8A68637D1E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5978"/>
          <a:stretch/>
        </p:blipFill>
        <p:spPr bwMode="auto">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3536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599344-C1AE-4050-97D6-687D85F22288}"/>
              </a:ext>
            </a:extLst>
          </p:cNvPr>
          <p:cNvSpPr>
            <a:spLocks noGrp="1"/>
          </p:cNvSpPr>
          <p:nvPr>
            <p:ph type="title"/>
          </p:nvPr>
        </p:nvSpPr>
        <p:spPr>
          <a:xfrm>
            <a:off x="838200" y="365125"/>
            <a:ext cx="7180385" cy="1325563"/>
          </a:xfrm>
        </p:spPr>
        <p:txBody>
          <a:bodyPr/>
          <a:lstStyle/>
          <a:p>
            <a:r>
              <a:rPr lang="nb-NO" dirty="0"/>
              <a:t>Datamaskinen</a:t>
            </a:r>
          </a:p>
        </p:txBody>
      </p:sp>
      <p:sp>
        <p:nvSpPr>
          <p:cNvPr id="3" name="Plassholder for innhold 2">
            <a:extLst>
              <a:ext uri="{FF2B5EF4-FFF2-40B4-BE49-F238E27FC236}">
                <a16:creationId xmlns:a16="http://schemas.microsoft.com/office/drawing/2014/main" id="{0238467F-13B9-4770-8401-D0390CBEAA7B}"/>
              </a:ext>
            </a:extLst>
          </p:cNvPr>
          <p:cNvSpPr>
            <a:spLocks noGrp="1"/>
          </p:cNvSpPr>
          <p:nvPr>
            <p:ph idx="1"/>
          </p:nvPr>
        </p:nvSpPr>
        <p:spPr/>
        <p:txBody>
          <a:bodyPr/>
          <a:lstStyle/>
          <a:p>
            <a:r>
              <a:rPr lang="nb-NO" dirty="0"/>
              <a:t>Analoge maskiner</a:t>
            </a:r>
          </a:p>
          <a:p>
            <a:r>
              <a:rPr lang="nb-NO" dirty="0"/>
              <a:t>Digitale maskiner</a:t>
            </a:r>
          </a:p>
          <a:p>
            <a:endParaRPr lang="nb-NO" dirty="0"/>
          </a:p>
        </p:txBody>
      </p:sp>
      <p:pic>
        <p:nvPicPr>
          <p:cNvPr id="5" name="Bilde 4">
            <a:extLst>
              <a:ext uri="{FF2B5EF4-FFF2-40B4-BE49-F238E27FC236}">
                <a16:creationId xmlns:a16="http://schemas.microsoft.com/office/drawing/2014/main" id="{DCDF2F2D-622F-4A8B-9909-40F3289B16F4}"/>
              </a:ext>
            </a:extLst>
          </p:cNvPr>
          <p:cNvPicPr>
            <a:picLocks noChangeAspect="1"/>
          </p:cNvPicPr>
          <p:nvPr/>
        </p:nvPicPr>
        <p:blipFill>
          <a:blip r:embed="rId3"/>
          <a:stretch>
            <a:fillRect/>
          </a:stretch>
        </p:blipFill>
        <p:spPr>
          <a:xfrm>
            <a:off x="8581292" y="0"/>
            <a:ext cx="3610708" cy="3234740"/>
          </a:xfrm>
          <a:prstGeom prst="rect">
            <a:avLst/>
          </a:prstGeom>
        </p:spPr>
      </p:pic>
      <p:pic>
        <p:nvPicPr>
          <p:cNvPr id="7" name="Bilde 6">
            <a:extLst>
              <a:ext uri="{FF2B5EF4-FFF2-40B4-BE49-F238E27FC236}">
                <a16:creationId xmlns:a16="http://schemas.microsoft.com/office/drawing/2014/main" id="{01D3D2F9-6E3E-4DEF-B210-271D8C4AC9EE}"/>
              </a:ext>
            </a:extLst>
          </p:cNvPr>
          <p:cNvPicPr>
            <a:picLocks noChangeAspect="1"/>
          </p:cNvPicPr>
          <p:nvPr/>
        </p:nvPicPr>
        <p:blipFill>
          <a:blip r:embed="rId4"/>
          <a:stretch>
            <a:fillRect/>
          </a:stretch>
        </p:blipFill>
        <p:spPr>
          <a:xfrm>
            <a:off x="8581292" y="3234740"/>
            <a:ext cx="10012172" cy="2038635"/>
          </a:xfrm>
          <a:prstGeom prst="rect">
            <a:avLst/>
          </a:prstGeom>
        </p:spPr>
      </p:pic>
    </p:spTree>
    <p:extLst>
      <p:ext uri="{BB962C8B-B14F-4D97-AF65-F5344CB8AC3E}">
        <p14:creationId xmlns:p14="http://schemas.microsoft.com/office/powerpoint/2010/main" val="2265616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191F49A-BCAD-4D64-A00D-663A078BA980}"/>
              </a:ext>
            </a:extLst>
          </p:cNvPr>
          <p:cNvSpPr>
            <a:spLocks noGrp="1"/>
          </p:cNvSpPr>
          <p:nvPr>
            <p:ph type="title"/>
          </p:nvPr>
        </p:nvSpPr>
        <p:spPr/>
        <p:txBody>
          <a:bodyPr/>
          <a:lstStyle/>
          <a:p>
            <a:r>
              <a:rPr lang="nb-NO" dirty="0"/>
              <a:t>Hva gjorde vi før datamaskinen kom?</a:t>
            </a:r>
          </a:p>
        </p:txBody>
      </p:sp>
      <p:sp>
        <p:nvSpPr>
          <p:cNvPr id="3" name="Plassholder for innhold 2">
            <a:extLst>
              <a:ext uri="{FF2B5EF4-FFF2-40B4-BE49-F238E27FC236}">
                <a16:creationId xmlns:a16="http://schemas.microsoft.com/office/drawing/2014/main" id="{8CB27D2B-46C2-4366-8DEB-7CC9382ADAFC}"/>
              </a:ext>
            </a:extLst>
          </p:cNvPr>
          <p:cNvSpPr>
            <a:spLocks noGrp="1"/>
          </p:cNvSpPr>
          <p:nvPr>
            <p:ph idx="1"/>
          </p:nvPr>
        </p:nvSpPr>
        <p:spPr/>
        <p:txBody>
          <a:bodyPr/>
          <a:lstStyle/>
          <a:p>
            <a:r>
              <a:rPr lang="nb-NO" dirty="0"/>
              <a:t>Regne på ark</a:t>
            </a:r>
          </a:p>
          <a:p>
            <a:r>
              <a:rPr lang="nb-NO" dirty="0"/>
              <a:t>Regnemaskiner</a:t>
            </a:r>
          </a:p>
          <a:p>
            <a:r>
              <a:rPr lang="nb-NO" dirty="0"/>
              <a:t>Tabeller</a:t>
            </a:r>
          </a:p>
          <a:p>
            <a:r>
              <a:rPr lang="nb-NO" dirty="0"/>
              <a:t>Human computer</a:t>
            </a:r>
          </a:p>
        </p:txBody>
      </p:sp>
      <p:pic>
        <p:nvPicPr>
          <p:cNvPr id="5" name="Bilde 4">
            <a:extLst>
              <a:ext uri="{FF2B5EF4-FFF2-40B4-BE49-F238E27FC236}">
                <a16:creationId xmlns:a16="http://schemas.microsoft.com/office/drawing/2014/main" id="{7AAAE153-C3D9-4DA8-8BCA-8CD32F9F1BF6}"/>
              </a:ext>
            </a:extLst>
          </p:cNvPr>
          <p:cNvPicPr>
            <a:picLocks noChangeAspect="1"/>
          </p:cNvPicPr>
          <p:nvPr/>
        </p:nvPicPr>
        <p:blipFill>
          <a:blip r:embed="rId3"/>
          <a:stretch>
            <a:fillRect/>
          </a:stretch>
        </p:blipFill>
        <p:spPr>
          <a:xfrm>
            <a:off x="7961618" y="1536130"/>
            <a:ext cx="4001058" cy="2181529"/>
          </a:xfrm>
          <a:prstGeom prst="rect">
            <a:avLst/>
          </a:prstGeom>
        </p:spPr>
      </p:pic>
    </p:spTree>
    <p:extLst>
      <p:ext uri="{BB962C8B-B14F-4D97-AF65-F5344CB8AC3E}">
        <p14:creationId xmlns:p14="http://schemas.microsoft.com/office/powerpoint/2010/main" val="3164228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7C5D8A-DE56-4AC0-A03A-ABA2D8BF5035}"/>
              </a:ext>
            </a:extLst>
          </p:cNvPr>
          <p:cNvSpPr>
            <a:spLocks noGrp="1"/>
          </p:cNvSpPr>
          <p:nvPr>
            <p:ph type="title"/>
          </p:nvPr>
        </p:nvSpPr>
        <p:spPr/>
        <p:txBody>
          <a:bodyPr/>
          <a:lstStyle/>
          <a:p>
            <a:r>
              <a:rPr lang="nb-NO" dirty="0"/>
              <a:t>Datamaskinen</a:t>
            </a:r>
          </a:p>
        </p:txBody>
      </p:sp>
      <p:sp>
        <p:nvSpPr>
          <p:cNvPr id="3" name="Plassholder for innhold 2">
            <a:extLst>
              <a:ext uri="{FF2B5EF4-FFF2-40B4-BE49-F238E27FC236}">
                <a16:creationId xmlns:a16="http://schemas.microsoft.com/office/drawing/2014/main" id="{846F90CD-90D0-4761-B876-D0F6D1A855C4}"/>
              </a:ext>
            </a:extLst>
          </p:cNvPr>
          <p:cNvSpPr>
            <a:spLocks noGrp="1"/>
          </p:cNvSpPr>
          <p:nvPr>
            <p:ph idx="1"/>
          </p:nvPr>
        </p:nvSpPr>
        <p:spPr/>
        <p:txBody>
          <a:bodyPr/>
          <a:lstStyle/>
          <a:p>
            <a:r>
              <a:rPr lang="nb-NO" dirty="0"/>
              <a:t>Hva er egentlig en datamaskin?</a:t>
            </a:r>
          </a:p>
          <a:p>
            <a:r>
              <a:rPr lang="nb-NO" dirty="0"/>
              <a:t>I in1020 må en datamaskin møte følgende kriterier:</a:t>
            </a:r>
          </a:p>
          <a:p>
            <a:r>
              <a:rPr lang="nb-NO" dirty="0"/>
              <a:t>Generell</a:t>
            </a:r>
          </a:p>
          <a:p>
            <a:r>
              <a:rPr lang="nb-NO" dirty="0"/>
              <a:t>Programmerbar</a:t>
            </a:r>
          </a:p>
          <a:p>
            <a:r>
              <a:rPr lang="nb-NO" dirty="0"/>
              <a:t>Ferdig, og tatt i bruk!</a:t>
            </a:r>
          </a:p>
          <a:p>
            <a:r>
              <a:rPr lang="nb-NO" dirty="0"/>
              <a:t>Den bør også være følgende:</a:t>
            </a:r>
          </a:p>
          <a:p>
            <a:r>
              <a:rPr lang="nb-NO" dirty="0"/>
              <a:t>Binær</a:t>
            </a:r>
          </a:p>
          <a:p>
            <a:r>
              <a:rPr lang="nb-NO" dirty="0"/>
              <a:t>Elektronisk</a:t>
            </a:r>
          </a:p>
        </p:txBody>
      </p:sp>
      <p:pic>
        <p:nvPicPr>
          <p:cNvPr id="5" name="Bilde 4">
            <a:extLst>
              <a:ext uri="{FF2B5EF4-FFF2-40B4-BE49-F238E27FC236}">
                <a16:creationId xmlns:a16="http://schemas.microsoft.com/office/drawing/2014/main" id="{10DFC9B1-DEE3-4013-A528-A6E24C4035BA}"/>
              </a:ext>
            </a:extLst>
          </p:cNvPr>
          <p:cNvPicPr>
            <a:picLocks noChangeAspect="1"/>
          </p:cNvPicPr>
          <p:nvPr/>
        </p:nvPicPr>
        <p:blipFill>
          <a:blip r:embed="rId3"/>
          <a:stretch>
            <a:fillRect/>
          </a:stretch>
        </p:blipFill>
        <p:spPr>
          <a:xfrm>
            <a:off x="7221415" y="3037386"/>
            <a:ext cx="4635709" cy="3455489"/>
          </a:xfrm>
          <a:prstGeom prst="rect">
            <a:avLst/>
          </a:prstGeom>
        </p:spPr>
      </p:pic>
    </p:spTree>
    <p:extLst>
      <p:ext uri="{BB962C8B-B14F-4D97-AF65-F5344CB8AC3E}">
        <p14:creationId xmlns:p14="http://schemas.microsoft.com/office/powerpoint/2010/main" val="4140432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B727E9C-873C-4455-B237-729E86904BBD}"/>
              </a:ext>
            </a:extLst>
          </p:cNvPr>
          <p:cNvSpPr>
            <a:spLocks noGrp="1"/>
          </p:cNvSpPr>
          <p:nvPr>
            <p:ph type="title"/>
          </p:nvPr>
        </p:nvSpPr>
        <p:spPr/>
        <p:txBody>
          <a:bodyPr/>
          <a:lstStyle/>
          <a:p>
            <a:r>
              <a:rPr lang="nb-NO" dirty="0"/>
              <a:t>Når ble den funnet opp?</a:t>
            </a:r>
          </a:p>
        </p:txBody>
      </p:sp>
      <p:sp>
        <p:nvSpPr>
          <p:cNvPr id="3" name="Plassholder for innhold 2">
            <a:extLst>
              <a:ext uri="{FF2B5EF4-FFF2-40B4-BE49-F238E27FC236}">
                <a16:creationId xmlns:a16="http://schemas.microsoft.com/office/drawing/2014/main" id="{DAC45397-9453-4D8D-BA04-EE89A2623C9A}"/>
              </a:ext>
            </a:extLst>
          </p:cNvPr>
          <p:cNvSpPr>
            <a:spLocks noGrp="1"/>
          </p:cNvSpPr>
          <p:nvPr>
            <p:ph idx="1"/>
          </p:nvPr>
        </p:nvSpPr>
        <p:spPr/>
        <p:txBody>
          <a:bodyPr/>
          <a:lstStyle/>
          <a:p>
            <a:r>
              <a:rPr lang="nb-NO" dirty="0"/>
              <a:t>1930 årene</a:t>
            </a:r>
          </a:p>
          <a:p>
            <a:r>
              <a:rPr lang="nb-NO" dirty="0"/>
              <a:t>EDSAC</a:t>
            </a:r>
          </a:p>
          <a:p>
            <a:r>
              <a:rPr lang="nb-NO" dirty="0"/>
              <a:t>NUSSE</a:t>
            </a:r>
          </a:p>
        </p:txBody>
      </p:sp>
      <p:pic>
        <p:nvPicPr>
          <p:cNvPr id="5" name="Bilde 4">
            <a:extLst>
              <a:ext uri="{FF2B5EF4-FFF2-40B4-BE49-F238E27FC236}">
                <a16:creationId xmlns:a16="http://schemas.microsoft.com/office/drawing/2014/main" id="{DCA866FF-CEFD-42CE-ADBD-0A66F4972B32}"/>
              </a:ext>
            </a:extLst>
          </p:cNvPr>
          <p:cNvPicPr>
            <a:picLocks noChangeAspect="1"/>
          </p:cNvPicPr>
          <p:nvPr/>
        </p:nvPicPr>
        <p:blipFill>
          <a:blip r:embed="rId3"/>
          <a:stretch>
            <a:fillRect/>
          </a:stretch>
        </p:blipFill>
        <p:spPr>
          <a:xfrm>
            <a:off x="5144285" y="1333922"/>
            <a:ext cx="6716062" cy="2667372"/>
          </a:xfrm>
          <a:prstGeom prst="rect">
            <a:avLst/>
          </a:prstGeom>
        </p:spPr>
      </p:pic>
    </p:spTree>
    <p:extLst>
      <p:ext uri="{BB962C8B-B14F-4D97-AF65-F5344CB8AC3E}">
        <p14:creationId xmlns:p14="http://schemas.microsoft.com/office/powerpoint/2010/main" val="1797391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AA2CE29-5AD8-4749-A047-4ADE8718D4BE}"/>
              </a:ext>
            </a:extLst>
          </p:cNvPr>
          <p:cNvSpPr>
            <a:spLocks noGrp="1"/>
          </p:cNvSpPr>
          <p:nvPr>
            <p:ph type="title"/>
          </p:nvPr>
        </p:nvSpPr>
        <p:spPr/>
        <p:txBody>
          <a:bodyPr/>
          <a:lstStyle/>
          <a:p>
            <a:r>
              <a:rPr lang="nb-NO" dirty="0"/>
              <a:t>Veien videre?</a:t>
            </a:r>
          </a:p>
        </p:txBody>
      </p:sp>
      <p:sp>
        <p:nvSpPr>
          <p:cNvPr id="3" name="Plassholder for innhold 2">
            <a:extLst>
              <a:ext uri="{FF2B5EF4-FFF2-40B4-BE49-F238E27FC236}">
                <a16:creationId xmlns:a16="http://schemas.microsoft.com/office/drawing/2014/main" id="{3F5FA0E3-0B09-4C94-A881-F4FA255560AA}"/>
              </a:ext>
            </a:extLst>
          </p:cNvPr>
          <p:cNvSpPr>
            <a:spLocks noGrp="1"/>
          </p:cNvSpPr>
          <p:nvPr>
            <p:ph idx="1"/>
          </p:nvPr>
        </p:nvSpPr>
        <p:spPr/>
        <p:txBody>
          <a:bodyPr/>
          <a:lstStyle/>
          <a:p>
            <a:r>
              <a:rPr lang="nb-NO" dirty="0"/>
              <a:t>Mindre, raskere, mer effektive</a:t>
            </a:r>
          </a:p>
          <a:p>
            <a:r>
              <a:rPr lang="nb-NO" dirty="0"/>
              <a:t>Kvantedatamaskiner</a:t>
            </a:r>
          </a:p>
        </p:txBody>
      </p:sp>
      <p:pic>
        <p:nvPicPr>
          <p:cNvPr id="4" name="Bilde 3">
            <a:extLst>
              <a:ext uri="{FF2B5EF4-FFF2-40B4-BE49-F238E27FC236}">
                <a16:creationId xmlns:a16="http://schemas.microsoft.com/office/drawing/2014/main" id="{1F99D8F4-FA09-441E-85B1-2EC5B2775B7B}"/>
              </a:ext>
            </a:extLst>
          </p:cNvPr>
          <p:cNvPicPr>
            <a:picLocks noChangeAspect="1"/>
          </p:cNvPicPr>
          <p:nvPr/>
        </p:nvPicPr>
        <p:blipFill>
          <a:blip r:embed="rId3"/>
          <a:stretch>
            <a:fillRect/>
          </a:stretch>
        </p:blipFill>
        <p:spPr>
          <a:xfrm>
            <a:off x="7542660" y="121820"/>
            <a:ext cx="4424499" cy="3723349"/>
          </a:xfrm>
          <a:prstGeom prst="rect">
            <a:avLst/>
          </a:prstGeom>
        </p:spPr>
      </p:pic>
    </p:spTree>
    <p:extLst>
      <p:ext uri="{BB962C8B-B14F-4D97-AF65-F5344CB8AC3E}">
        <p14:creationId xmlns:p14="http://schemas.microsoft.com/office/powerpoint/2010/main" val="3663078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101E517-C471-4701-B2A5-D3B67510EC80}"/>
              </a:ext>
            </a:extLst>
          </p:cNvPr>
          <p:cNvSpPr>
            <a:spLocks noGrp="1"/>
          </p:cNvSpPr>
          <p:nvPr>
            <p:ph type="title"/>
          </p:nvPr>
        </p:nvSpPr>
        <p:spPr/>
        <p:txBody>
          <a:bodyPr/>
          <a:lstStyle/>
          <a:p>
            <a:r>
              <a:rPr lang="nb-NO" dirty="0"/>
              <a:t>Digital representasjon</a:t>
            </a:r>
          </a:p>
        </p:txBody>
      </p:sp>
      <p:sp>
        <p:nvSpPr>
          <p:cNvPr id="3" name="Plassholder for innhold 2">
            <a:extLst>
              <a:ext uri="{FF2B5EF4-FFF2-40B4-BE49-F238E27FC236}">
                <a16:creationId xmlns:a16="http://schemas.microsoft.com/office/drawing/2014/main" id="{DFD9AD1C-9E80-4C84-9B58-04E7F666949F}"/>
              </a:ext>
            </a:extLst>
          </p:cNvPr>
          <p:cNvSpPr>
            <a:spLocks noGrp="1"/>
          </p:cNvSpPr>
          <p:nvPr>
            <p:ph idx="1"/>
          </p:nvPr>
        </p:nvSpPr>
        <p:spPr/>
        <p:txBody>
          <a:bodyPr/>
          <a:lstStyle/>
          <a:p>
            <a:r>
              <a:rPr lang="nb-NO" dirty="0"/>
              <a:t>Hvordan lagrer vi data?</a:t>
            </a:r>
          </a:p>
          <a:p>
            <a:r>
              <a:rPr lang="nb-NO" dirty="0"/>
              <a:t>Hva er et bit?</a:t>
            </a:r>
          </a:p>
          <a:p>
            <a:r>
              <a:rPr lang="nb-NO" dirty="0"/>
              <a:t>Hvordan representere vi ting med 0 og 1?</a:t>
            </a:r>
          </a:p>
          <a:p>
            <a:r>
              <a:rPr lang="nb-NO" dirty="0"/>
              <a:t>2^n (n=bit) forskjellige kombinasjoner!</a:t>
            </a:r>
          </a:p>
          <a:p>
            <a:endParaRPr lang="nb-NO" dirty="0"/>
          </a:p>
        </p:txBody>
      </p:sp>
      <p:pic>
        <p:nvPicPr>
          <p:cNvPr id="2050" name="Picture 2" descr="Outputs of a 4-bit decimal and binary QSC. | Download Table">
            <a:extLst>
              <a:ext uri="{FF2B5EF4-FFF2-40B4-BE49-F238E27FC236}">
                <a16:creationId xmlns:a16="http://schemas.microsoft.com/office/drawing/2014/main" id="{D0143B6F-562C-4DCB-8FF1-B4FA2A87D7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3641" y="0"/>
            <a:ext cx="6028360" cy="2321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3391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C9967A7-2705-439F-BF45-945B9EF1A634}"/>
              </a:ext>
            </a:extLst>
          </p:cNvPr>
          <p:cNvSpPr>
            <a:spLocks noGrp="1"/>
          </p:cNvSpPr>
          <p:nvPr>
            <p:ph type="title"/>
          </p:nvPr>
        </p:nvSpPr>
        <p:spPr/>
        <p:txBody>
          <a:bodyPr/>
          <a:lstStyle/>
          <a:p>
            <a:r>
              <a:rPr lang="nb-NO" dirty="0"/>
              <a:t>Liten oppgave!</a:t>
            </a:r>
          </a:p>
        </p:txBody>
      </p:sp>
      <p:sp>
        <p:nvSpPr>
          <p:cNvPr id="3" name="Plassholder for innhold 2">
            <a:extLst>
              <a:ext uri="{FF2B5EF4-FFF2-40B4-BE49-F238E27FC236}">
                <a16:creationId xmlns:a16="http://schemas.microsoft.com/office/drawing/2014/main" id="{093DBA5E-6CCD-4BF5-A9DA-243B67D4EF1B}"/>
              </a:ext>
            </a:extLst>
          </p:cNvPr>
          <p:cNvSpPr>
            <a:spLocks noGrp="1"/>
          </p:cNvSpPr>
          <p:nvPr>
            <p:ph idx="1"/>
          </p:nvPr>
        </p:nvSpPr>
        <p:spPr/>
        <p:txBody>
          <a:bodyPr/>
          <a:lstStyle/>
          <a:p>
            <a:r>
              <a:rPr lang="nb-NO" dirty="0"/>
              <a:t>Hva skal stå i stedet for ?</a:t>
            </a:r>
          </a:p>
          <a:p>
            <a:endParaRPr lang="nb-NO" dirty="0"/>
          </a:p>
        </p:txBody>
      </p:sp>
      <p:pic>
        <p:nvPicPr>
          <p:cNvPr id="5" name="Bilde 4">
            <a:extLst>
              <a:ext uri="{FF2B5EF4-FFF2-40B4-BE49-F238E27FC236}">
                <a16:creationId xmlns:a16="http://schemas.microsoft.com/office/drawing/2014/main" id="{1BA77401-9657-468D-B632-4F1590AC00A2}"/>
              </a:ext>
            </a:extLst>
          </p:cNvPr>
          <p:cNvPicPr>
            <a:picLocks noChangeAspect="1"/>
          </p:cNvPicPr>
          <p:nvPr/>
        </p:nvPicPr>
        <p:blipFill>
          <a:blip r:embed="rId2"/>
          <a:stretch>
            <a:fillRect/>
          </a:stretch>
        </p:blipFill>
        <p:spPr>
          <a:xfrm>
            <a:off x="5653310" y="75365"/>
            <a:ext cx="3303121" cy="6101598"/>
          </a:xfrm>
          <a:prstGeom prst="rect">
            <a:avLst/>
          </a:prstGeom>
        </p:spPr>
      </p:pic>
    </p:spTree>
    <p:extLst>
      <p:ext uri="{BB962C8B-B14F-4D97-AF65-F5344CB8AC3E}">
        <p14:creationId xmlns:p14="http://schemas.microsoft.com/office/powerpoint/2010/main" val="3833749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D6FCFD9-512B-405B-90F4-67C228F98A4F}"/>
              </a:ext>
            </a:extLst>
          </p:cNvPr>
          <p:cNvSpPr>
            <a:spLocks noGrp="1"/>
          </p:cNvSpPr>
          <p:nvPr>
            <p:ph type="title"/>
          </p:nvPr>
        </p:nvSpPr>
        <p:spPr/>
        <p:txBody>
          <a:bodyPr/>
          <a:lstStyle/>
          <a:p>
            <a:r>
              <a:rPr lang="nb-NO" dirty="0"/>
              <a:t>Notasjon:</a:t>
            </a:r>
          </a:p>
        </p:txBody>
      </p:sp>
      <p:sp>
        <p:nvSpPr>
          <p:cNvPr id="3" name="Plassholder for innhold 2">
            <a:extLst>
              <a:ext uri="{FF2B5EF4-FFF2-40B4-BE49-F238E27FC236}">
                <a16:creationId xmlns:a16="http://schemas.microsoft.com/office/drawing/2014/main" id="{DEB536A2-DE48-4895-BA1B-55CAEFE01C89}"/>
              </a:ext>
            </a:extLst>
          </p:cNvPr>
          <p:cNvSpPr>
            <a:spLocks noGrp="1"/>
          </p:cNvSpPr>
          <p:nvPr>
            <p:ph idx="1"/>
          </p:nvPr>
        </p:nvSpPr>
        <p:spPr/>
        <p:txBody>
          <a:bodyPr/>
          <a:lstStyle/>
          <a:p>
            <a:r>
              <a:rPr lang="nb-NO" dirty="0"/>
              <a:t>Hvordan skal vi skille de forskjellige tallsystemene?</a:t>
            </a:r>
          </a:p>
          <a:p>
            <a:r>
              <a:rPr lang="nb-NO" dirty="0"/>
              <a:t>Står 1111 for 15 eller står det for 1tusen 1hundre og elleve?</a:t>
            </a:r>
          </a:p>
          <a:p>
            <a:endParaRPr lang="nb-NO" dirty="0"/>
          </a:p>
          <a:p>
            <a:endParaRPr lang="nb-NO" dirty="0"/>
          </a:p>
          <a:p>
            <a:endParaRPr lang="nb-NO" dirty="0"/>
          </a:p>
          <a:p>
            <a:endParaRPr lang="nb-NO" dirty="0"/>
          </a:p>
          <a:p>
            <a:endParaRPr lang="nb-NO" dirty="0"/>
          </a:p>
          <a:p>
            <a:endParaRPr lang="nb-NO" dirty="0"/>
          </a:p>
          <a:p>
            <a:endParaRPr lang="nb-NO" dirty="0"/>
          </a:p>
        </p:txBody>
      </p:sp>
      <p:pic>
        <p:nvPicPr>
          <p:cNvPr id="5" name="Bilde 4">
            <a:extLst>
              <a:ext uri="{FF2B5EF4-FFF2-40B4-BE49-F238E27FC236}">
                <a16:creationId xmlns:a16="http://schemas.microsoft.com/office/drawing/2014/main" id="{B03E0E06-1F29-4C8D-B752-9736368F73B3}"/>
              </a:ext>
            </a:extLst>
          </p:cNvPr>
          <p:cNvPicPr>
            <a:picLocks noChangeAspect="1"/>
          </p:cNvPicPr>
          <p:nvPr/>
        </p:nvPicPr>
        <p:blipFill>
          <a:blip r:embed="rId2"/>
          <a:stretch>
            <a:fillRect/>
          </a:stretch>
        </p:blipFill>
        <p:spPr>
          <a:xfrm>
            <a:off x="875571" y="3010294"/>
            <a:ext cx="6789732" cy="2007183"/>
          </a:xfrm>
          <a:prstGeom prst="rect">
            <a:avLst/>
          </a:prstGeom>
        </p:spPr>
      </p:pic>
    </p:spTree>
    <p:extLst>
      <p:ext uri="{BB962C8B-B14F-4D97-AF65-F5344CB8AC3E}">
        <p14:creationId xmlns:p14="http://schemas.microsoft.com/office/powerpoint/2010/main" val="245227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050C944-2B83-441C-8089-BF683921B1CD}"/>
              </a:ext>
            </a:extLst>
          </p:cNvPr>
          <p:cNvSpPr>
            <a:spLocks noGrp="1"/>
          </p:cNvSpPr>
          <p:nvPr>
            <p:ph type="title"/>
          </p:nvPr>
        </p:nvSpPr>
        <p:spPr/>
        <p:txBody>
          <a:bodyPr/>
          <a:lstStyle/>
          <a:p>
            <a:r>
              <a:rPr lang="nb-NO"/>
              <a:t>Tallsystemer</a:t>
            </a:r>
            <a:endParaRPr lang="nb-NO" dirty="0"/>
          </a:p>
        </p:txBody>
      </p:sp>
      <p:sp>
        <p:nvSpPr>
          <p:cNvPr id="3" name="Plassholder for innhold 2">
            <a:extLst>
              <a:ext uri="{FF2B5EF4-FFF2-40B4-BE49-F238E27FC236}">
                <a16:creationId xmlns:a16="http://schemas.microsoft.com/office/drawing/2014/main" id="{32976D75-83CA-4241-9135-FE1B14384353}"/>
              </a:ext>
            </a:extLst>
          </p:cNvPr>
          <p:cNvSpPr>
            <a:spLocks noGrp="1"/>
          </p:cNvSpPr>
          <p:nvPr>
            <p:ph idx="1"/>
          </p:nvPr>
        </p:nvSpPr>
        <p:spPr/>
        <p:txBody>
          <a:bodyPr/>
          <a:lstStyle/>
          <a:p>
            <a:r>
              <a:rPr lang="nb-NO"/>
              <a:t>a^n (der a er basesystemet som vi bruker)</a:t>
            </a:r>
          </a:p>
          <a:p>
            <a:r>
              <a:rPr lang="nb-NO"/>
              <a:t>2^0=1, 2^10=1024</a:t>
            </a:r>
          </a:p>
          <a:p>
            <a:r>
              <a:rPr lang="nb-NO"/>
              <a:t>10^0=1, 10^2=100, 10^3=1000</a:t>
            </a:r>
          </a:p>
          <a:p>
            <a:r>
              <a:rPr lang="nb-NO"/>
              <a:t>Hvordan gå fra Dec til bin?</a:t>
            </a:r>
            <a:endParaRPr lang="nb-NO" dirty="0"/>
          </a:p>
        </p:txBody>
      </p:sp>
      <p:pic>
        <p:nvPicPr>
          <p:cNvPr id="5" name="Bilde 4">
            <a:extLst>
              <a:ext uri="{FF2B5EF4-FFF2-40B4-BE49-F238E27FC236}">
                <a16:creationId xmlns:a16="http://schemas.microsoft.com/office/drawing/2014/main" id="{DD7B1A24-D3A9-42E3-A4D7-13526F4608BB}"/>
              </a:ext>
            </a:extLst>
          </p:cNvPr>
          <p:cNvPicPr>
            <a:picLocks noChangeAspect="1"/>
          </p:cNvPicPr>
          <p:nvPr/>
        </p:nvPicPr>
        <p:blipFill rotWithShape="1">
          <a:blip r:embed="rId3"/>
          <a:srcRect l="62501" t="45128" r="27307" b="34359"/>
          <a:stretch/>
        </p:blipFill>
        <p:spPr>
          <a:xfrm>
            <a:off x="7619999" y="3094892"/>
            <a:ext cx="2532185" cy="2866626"/>
          </a:xfrm>
          <a:prstGeom prst="rect">
            <a:avLst/>
          </a:prstGeom>
        </p:spPr>
      </p:pic>
    </p:spTree>
    <p:extLst>
      <p:ext uri="{BB962C8B-B14F-4D97-AF65-F5344CB8AC3E}">
        <p14:creationId xmlns:p14="http://schemas.microsoft.com/office/powerpoint/2010/main" val="12109527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3040D06-EA81-48ED-A1B5-18235BCB7B22}"/>
              </a:ext>
            </a:extLst>
          </p:cNvPr>
          <p:cNvSpPr>
            <a:spLocks noGrp="1"/>
          </p:cNvSpPr>
          <p:nvPr>
            <p:ph type="title"/>
          </p:nvPr>
        </p:nvSpPr>
        <p:spPr/>
        <p:txBody>
          <a:bodyPr/>
          <a:lstStyle/>
          <a:p>
            <a:r>
              <a:rPr lang="nb-NO" dirty="0"/>
              <a:t>Eksempel:</a:t>
            </a:r>
          </a:p>
        </p:txBody>
      </p:sp>
      <p:sp>
        <p:nvSpPr>
          <p:cNvPr id="3" name="Plassholder for innhold 2">
            <a:extLst>
              <a:ext uri="{FF2B5EF4-FFF2-40B4-BE49-F238E27FC236}">
                <a16:creationId xmlns:a16="http://schemas.microsoft.com/office/drawing/2014/main" id="{99432EEC-9486-4D03-8AC6-466EF6F6AF54}"/>
              </a:ext>
            </a:extLst>
          </p:cNvPr>
          <p:cNvSpPr>
            <a:spLocks noGrp="1"/>
          </p:cNvSpPr>
          <p:nvPr>
            <p:ph idx="1"/>
          </p:nvPr>
        </p:nvSpPr>
        <p:spPr>
          <a:xfrm>
            <a:off x="4525106" y="1825625"/>
            <a:ext cx="6828693" cy="4351338"/>
          </a:xfrm>
        </p:spPr>
        <p:txBody>
          <a:bodyPr/>
          <a:lstStyle/>
          <a:p>
            <a:r>
              <a:rPr lang="nb-NO" dirty="0"/>
              <a:t>Svaret her er det vi kan lese nedenifra og opp. Altså 11001</a:t>
            </a:r>
          </a:p>
          <a:p>
            <a:endParaRPr lang="nb-NO" dirty="0"/>
          </a:p>
          <a:p>
            <a:r>
              <a:rPr lang="nb-NO" dirty="0"/>
              <a:t>Og for å gå tilbake igjen så ganger vi hver bit med 2^pos, hvor pos er posisjonen til bittet. Tenk </a:t>
            </a:r>
            <a:r>
              <a:rPr lang="nb-NO" dirty="0" err="1"/>
              <a:t>index</a:t>
            </a:r>
            <a:r>
              <a:rPr lang="nb-NO" dirty="0"/>
              <a:t> her (0 er første).</a:t>
            </a:r>
          </a:p>
          <a:p>
            <a:endParaRPr lang="nb-NO" dirty="0"/>
          </a:p>
          <a:p>
            <a:pPr marL="0" indent="0">
              <a:buNone/>
            </a:pPr>
            <a:endParaRPr lang="nb-NO" dirty="0"/>
          </a:p>
        </p:txBody>
      </p:sp>
      <p:pic>
        <p:nvPicPr>
          <p:cNvPr id="5" name="Bilde 4">
            <a:extLst>
              <a:ext uri="{FF2B5EF4-FFF2-40B4-BE49-F238E27FC236}">
                <a16:creationId xmlns:a16="http://schemas.microsoft.com/office/drawing/2014/main" id="{E689F9AA-C8B4-46C8-9C61-34053AF21C88}"/>
              </a:ext>
            </a:extLst>
          </p:cNvPr>
          <p:cNvPicPr>
            <a:picLocks noChangeAspect="1"/>
          </p:cNvPicPr>
          <p:nvPr/>
        </p:nvPicPr>
        <p:blipFill rotWithShape="1">
          <a:blip r:embed="rId3"/>
          <a:srcRect l="62500" t="62223" r="27500" b="18482"/>
          <a:stretch/>
        </p:blipFill>
        <p:spPr>
          <a:xfrm>
            <a:off x="515815" y="1490540"/>
            <a:ext cx="4009292" cy="4351338"/>
          </a:xfrm>
          <a:prstGeom prst="rect">
            <a:avLst/>
          </a:prstGeom>
        </p:spPr>
      </p:pic>
      <p:pic>
        <p:nvPicPr>
          <p:cNvPr id="7" name="Bilde 6">
            <a:extLst>
              <a:ext uri="{FF2B5EF4-FFF2-40B4-BE49-F238E27FC236}">
                <a16:creationId xmlns:a16="http://schemas.microsoft.com/office/drawing/2014/main" id="{E708FFB1-A5FC-4772-9312-B1C31FD505D6}"/>
              </a:ext>
            </a:extLst>
          </p:cNvPr>
          <p:cNvPicPr>
            <a:picLocks noChangeAspect="1"/>
          </p:cNvPicPr>
          <p:nvPr/>
        </p:nvPicPr>
        <p:blipFill rotWithShape="1">
          <a:blip r:embed="rId4"/>
          <a:srcRect l="74423" t="69402" r="2500" b="20684"/>
          <a:stretch/>
        </p:blipFill>
        <p:spPr>
          <a:xfrm>
            <a:off x="4714917" y="4759569"/>
            <a:ext cx="7172283" cy="1733306"/>
          </a:xfrm>
          <a:prstGeom prst="rect">
            <a:avLst/>
          </a:prstGeom>
        </p:spPr>
      </p:pic>
    </p:spTree>
    <p:extLst>
      <p:ext uri="{BB962C8B-B14F-4D97-AF65-F5344CB8AC3E}">
        <p14:creationId xmlns:p14="http://schemas.microsoft.com/office/powerpoint/2010/main" val="699992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1A45F77-1C19-4913-8F81-91269A8F24DF}"/>
              </a:ext>
            </a:extLst>
          </p:cNvPr>
          <p:cNvSpPr>
            <a:spLocks noGrp="1"/>
          </p:cNvSpPr>
          <p:nvPr>
            <p:ph type="title"/>
          </p:nvPr>
        </p:nvSpPr>
        <p:spPr/>
        <p:txBody>
          <a:bodyPr/>
          <a:lstStyle/>
          <a:p>
            <a:r>
              <a:rPr lang="nb-NO" dirty="0" err="1"/>
              <a:t>Hex</a:t>
            </a:r>
            <a:r>
              <a:rPr lang="nb-NO" dirty="0"/>
              <a:t>?</a:t>
            </a:r>
          </a:p>
        </p:txBody>
      </p:sp>
      <p:sp>
        <p:nvSpPr>
          <p:cNvPr id="3" name="Plassholder for innhold 2">
            <a:extLst>
              <a:ext uri="{FF2B5EF4-FFF2-40B4-BE49-F238E27FC236}">
                <a16:creationId xmlns:a16="http://schemas.microsoft.com/office/drawing/2014/main" id="{5F22FA6D-4C95-4E32-A72D-DD7083272A95}"/>
              </a:ext>
            </a:extLst>
          </p:cNvPr>
          <p:cNvSpPr>
            <a:spLocks noGrp="1"/>
          </p:cNvSpPr>
          <p:nvPr>
            <p:ph idx="1"/>
          </p:nvPr>
        </p:nvSpPr>
        <p:spPr/>
        <p:txBody>
          <a:bodyPr/>
          <a:lstStyle/>
          <a:p>
            <a:r>
              <a:rPr lang="nb-NO" dirty="0" err="1"/>
              <a:t>Hexadesimal</a:t>
            </a:r>
            <a:r>
              <a:rPr lang="nb-NO" dirty="0"/>
              <a:t> notasjon samler 4 og 4 bit.</a:t>
            </a:r>
          </a:p>
          <a:p>
            <a:r>
              <a:rPr lang="nb-NO" dirty="0"/>
              <a:t>0-9 og A-F</a:t>
            </a:r>
          </a:p>
          <a:p>
            <a:endParaRPr lang="nb-NO" dirty="0"/>
          </a:p>
          <a:p>
            <a:endParaRPr lang="nb-NO" dirty="0"/>
          </a:p>
          <a:p>
            <a:r>
              <a:rPr lang="nb-NO" dirty="0"/>
              <a:t>0x=</a:t>
            </a:r>
            <a:r>
              <a:rPr lang="nb-NO" dirty="0" err="1"/>
              <a:t>hex</a:t>
            </a:r>
            <a:endParaRPr lang="nb-NO" dirty="0"/>
          </a:p>
          <a:p>
            <a:endParaRPr lang="nb-NO" dirty="0"/>
          </a:p>
        </p:txBody>
      </p:sp>
      <p:pic>
        <p:nvPicPr>
          <p:cNvPr id="7" name="Bilde 6">
            <a:extLst>
              <a:ext uri="{FF2B5EF4-FFF2-40B4-BE49-F238E27FC236}">
                <a16:creationId xmlns:a16="http://schemas.microsoft.com/office/drawing/2014/main" id="{161B1F6B-BE72-4049-8CCF-3639EFA7F035}"/>
              </a:ext>
            </a:extLst>
          </p:cNvPr>
          <p:cNvPicPr>
            <a:picLocks noChangeAspect="1"/>
          </p:cNvPicPr>
          <p:nvPr/>
        </p:nvPicPr>
        <p:blipFill rotWithShape="1">
          <a:blip r:embed="rId3"/>
          <a:srcRect l="66346" t="71453" r="20000" b="23077"/>
          <a:stretch/>
        </p:blipFill>
        <p:spPr>
          <a:xfrm>
            <a:off x="1072662" y="2849366"/>
            <a:ext cx="3118337" cy="702725"/>
          </a:xfrm>
          <a:prstGeom prst="rect">
            <a:avLst/>
          </a:prstGeom>
        </p:spPr>
      </p:pic>
      <p:pic>
        <p:nvPicPr>
          <p:cNvPr id="9" name="Bilde 8">
            <a:extLst>
              <a:ext uri="{FF2B5EF4-FFF2-40B4-BE49-F238E27FC236}">
                <a16:creationId xmlns:a16="http://schemas.microsoft.com/office/drawing/2014/main" id="{D98B6658-70CC-4CDD-8430-F0528BAFA7B1}"/>
              </a:ext>
            </a:extLst>
          </p:cNvPr>
          <p:cNvPicPr>
            <a:picLocks noChangeAspect="1"/>
          </p:cNvPicPr>
          <p:nvPr/>
        </p:nvPicPr>
        <p:blipFill rotWithShape="1">
          <a:blip r:embed="rId4"/>
          <a:srcRect l="51617" t="43490" r="3117" b="47252"/>
          <a:stretch/>
        </p:blipFill>
        <p:spPr>
          <a:xfrm>
            <a:off x="93784" y="4837460"/>
            <a:ext cx="12098216" cy="1391939"/>
          </a:xfrm>
          <a:prstGeom prst="rect">
            <a:avLst/>
          </a:prstGeom>
        </p:spPr>
      </p:pic>
    </p:spTree>
    <p:extLst>
      <p:ext uri="{BB962C8B-B14F-4D97-AF65-F5344CB8AC3E}">
        <p14:creationId xmlns:p14="http://schemas.microsoft.com/office/powerpoint/2010/main" val="2596180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844E05B-BB52-4755-B4B4-06579A7B4538}"/>
              </a:ext>
            </a:extLst>
          </p:cNvPr>
          <p:cNvSpPr>
            <a:spLocks noGrp="1"/>
          </p:cNvSpPr>
          <p:nvPr>
            <p:ph type="title"/>
          </p:nvPr>
        </p:nvSpPr>
        <p:spPr/>
        <p:txBody>
          <a:bodyPr/>
          <a:lstStyle/>
          <a:p>
            <a:r>
              <a:rPr lang="nb-NO" dirty="0"/>
              <a:t>Negative tall?</a:t>
            </a:r>
          </a:p>
        </p:txBody>
      </p:sp>
      <p:sp>
        <p:nvSpPr>
          <p:cNvPr id="3" name="Plassholder for innhold 2">
            <a:extLst>
              <a:ext uri="{FF2B5EF4-FFF2-40B4-BE49-F238E27FC236}">
                <a16:creationId xmlns:a16="http://schemas.microsoft.com/office/drawing/2014/main" id="{01174F77-306A-4ED8-B9DF-B2FCB04976D5}"/>
              </a:ext>
            </a:extLst>
          </p:cNvPr>
          <p:cNvSpPr>
            <a:spLocks noGrp="1"/>
          </p:cNvSpPr>
          <p:nvPr>
            <p:ph idx="1"/>
          </p:nvPr>
        </p:nvSpPr>
        <p:spPr/>
        <p:txBody>
          <a:bodyPr/>
          <a:lstStyle/>
          <a:p>
            <a:r>
              <a:rPr lang="nb-NO" dirty="0"/>
              <a:t>Hvordan representerer vi negative tall?</a:t>
            </a:r>
          </a:p>
          <a:p>
            <a:r>
              <a:rPr lang="nb-NO" dirty="0"/>
              <a:t>Fortegnsbit</a:t>
            </a:r>
          </a:p>
          <a:p>
            <a:r>
              <a:rPr lang="nb-NO" dirty="0"/>
              <a:t>Hvordan gjør vi det?</a:t>
            </a:r>
          </a:p>
          <a:p>
            <a:endParaRPr lang="nb-NO" dirty="0"/>
          </a:p>
        </p:txBody>
      </p:sp>
      <p:pic>
        <p:nvPicPr>
          <p:cNvPr id="5" name="Bilde 4">
            <a:extLst>
              <a:ext uri="{FF2B5EF4-FFF2-40B4-BE49-F238E27FC236}">
                <a16:creationId xmlns:a16="http://schemas.microsoft.com/office/drawing/2014/main" id="{2DB8E614-3CCD-4071-A216-0B2258DB67DC}"/>
              </a:ext>
            </a:extLst>
          </p:cNvPr>
          <p:cNvPicPr>
            <a:picLocks noChangeAspect="1"/>
          </p:cNvPicPr>
          <p:nvPr/>
        </p:nvPicPr>
        <p:blipFill>
          <a:blip r:embed="rId3"/>
          <a:stretch>
            <a:fillRect/>
          </a:stretch>
        </p:blipFill>
        <p:spPr>
          <a:xfrm>
            <a:off x="0" y="3429000"/>
            <a:ext cx="8592749" cy="3648584"/>
          </a:xfrm>
          <a:prstGeom prst="rect">
            <a:avLst/>
          </a:prstGeom>
        </p:spPr>
      </p:pic>
    </p:spTree>
    <p:extLst>
      <p:ext uri="{BB962C8B-B14F-4D97-AF65-F5344CB8AC3E}">
        <p14:creationId xmlns:p14="http://schemas.microsoft.com/office/powerpoint/2010/main" val="1542026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E0D8E0C-59F5-446A-95C4-BF2AAF5EE42E}"/>
              </a:ext>
            </a:extLst>
          </p:cNvPr>
          <p:cNvSpPr>
            <a:spLocks noGrp="1"/>
          </p:cNvSpPr>
          <p:nvPr>
            <p:ph type="title"/>
          </p:nvPr>
        </p:nvSpPr>
        <p:spPr/>
        <p:txBody>
          <a:bodyPr/>
          <a:lstStyle/>
          <a:p>
            <a:r>
              <a:rPr lang="nb-NO" dirty="0"/>
              <a:t>2-er-komplement</a:t>
            </a:r>
          </a:p>
        </p:txBody>
      </p:sp>
      <p:sp>
        <p:nvSpPr>
          <p:cNvPr id="3" name="Plassholder for innhold 2">
            <a:extLst>
              <a:ext uri="{FF2B5EF4-FFF2-40B4-BE49-F238E27FC236}">
                <a16:creationId xmlns:a16="http://schemas.microsoft.com/office/drawing/2014/main" id="{CE336946-A44A-4180-B324-419BC9789B9A}"/>
              </a:ext>
            </a:extLst>
          </p:cNvPr>
          <p:cNvSpPr>
            <a:spLocks noGrp="1"/>
          </p:cNvSpPr>
          <p:nvPr>
            <p:ph idx="1"/>
          </p:nvPr>
        </p:nvSpPr>
        <p:spPr/>
        <p:txBody>
          <a:bodyPr/>
          <a:lstStyle/>
          <a:p>
            <a:pPr marL="0" indent="0">
              <a:buNone/>
            </a:pPr>
            <a:endParaRPr lang="nb-NO" dirty="0"/>
          </a:p>
        </p:txBody>
      </p:sp>
      <p:pic>
        <p:nvPicPr>
          <p:cNvPr id="5" name="Bilde 4">
            <a:extLst>
              <a:ext uri="{FF2B5EF4-FFF2-40B4-BE49-F238E27FC236}">
                <a16:creationId xmlns:a16="http://schemas.microsoft.com/office/drawing/2014/main" id="{78A794E0-D497-4058-A47D-6CC43AAC53CB}"/>
              </a:ext>
            </a:extLst>
          </p:cNvPr>
          <p:cNvPicPr>
            <a:picLocks noChangeAspect="1"/>
          </p:cNvPicPr>
          <p:nvPr/>
        </p:nvPicPr>
        <p:blipFill>
          <a:blip r:embed="rId3"/>
          <a:stretch>
            <a:fillRect/>
          </a:stretch>
        </p:blipFill>
        <p:spPr>
          <a:xfrm>
            <a:off x="5334000" y="0"/>
            <a:ext cx="6858000" cy="6858000"/>
          </a:xfrm>
          <a:prstGeom prst="rect">
            <a:avLst/>
          </a:prstGeom>
        </p:spPr>
      </p:pic>
    </p:spTree>
    <p:extLst>
      <p:ext uri="{BB962C8B-B14F-4D97-AF65-F5344CB8AC3E}">
        <p14:creationId xmlns:p14="http://schemas.microsoft.com/office/powerpoint/2010/main" val="1636264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B6E42AD-4A88-47DD-88DE-5F9866347209}"/>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7F5BD3FE-46EF-46CF-9DFA-FAFE53C2144D}"/>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D3A2C621-CC84-4107-A702-954FE9CC9998}"/>
              </a:ext>
            </a:extLst>
          </p:cNvPr>
          <p:cNvPicPr>
            <a:picLocks noChangeAspect="1"/>
          </p:cNvPicPr>
          <p:nvPr/>
        </p:nvPicPr>
        <p:blipFill rotWithShape="1">
          <a:blip r:embed="rId3"/>
          <a:srcRect l="50656" t="22907" r="1861" b="24786"/>
          <a:stretch/>
        </p:blipFill>
        <p:spPr>
          <a:xfrm>
            <a:off x="533832" y="-17585"/>
            <a:ext cx="11124336" cy="6893169"/>
          </a:xfrm>
          <a:prstGeom prst="rect">
            <a:avLst/>
          </a:prstGeom>
        </p:spPr>
      </p:pic>
    </p:spTree>
    <p:extLst>
      <p:ext uri="{BB962C8B-B14F-4D97-AF65-F5344CB8AC3E}">
        <p14:creationId xmlns:p14="http://schemas.microsoft.com/office/powerpoint/2010/main" val="34176824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A47F74B-EEEB-413D-95CD-625210B28FFD}"/>
              </a:ext>
            </a:extLst>
          </p:cNvPr>
          <p:cNvSpPr>
            <a:spLocks noGrp="1"/>
          </p:cNvSpPr>
          <p:nvPr>
            <p:ph type="title"/>
          </p:nvPr>
        </p:nvSpPr>
        <p:spPr/>
        <p:txBody>
          <a:bodyPr/>
          <a:lstStyle/>
          <a:p>
            <a:r>
              <a:rPr lang="nb-NO" dirty="0"/>
              <a:t>Problemer ved </a:t>
            </a:r>
            <a:r>
              <a:rPr lang="nb-NO" dirty="0" err="1"/>
              <a:t>int</a:t>
            </a:r>
            <a:r>
              <a:rPr lang="nb-NO" dirty="0"/>
              <a:t>, hva er float?</a:t>
            </a:r>
          </a:p>
        </p:txBody>
      </p:sp>
      <p:sp>
        <p:nvSpPr>
          <p:cNvPr id="3" name="Plassholder for innhold 2">
            <a:extLst>
              <a:ext uri="{FF2B5EF4-FFF2-40B4-BE49-F238E27FC236}">
                <a16:creationId xmlns:a16="http://schemas.microsoft.com/office/drawing/2014/main" id="{4FF2130D-C37F-40AB-A106-E05A14C8A96E}"/>
              </a:ext>
            </a:extLst>
          </p:cNvPr>
          <p:cNvSpPr>
            <a:spLocks noGrp="1"/>
          </p:cNvSpPr>
          <p:nvPr>
            <p:ph idx="1"/>
          </p:nvPr>
        </p:nvSpPr>
        <p:spPr/>
        <p:txBody>
          <a:bodyPr/>
          <a:lstStyle/>
          <a:p>
            <a:r>
              <a:rPr lang="nb-NO" dirty="0"/>
              <a:t>Problemer med måten vi representerer tall på:</a:t>
            </a:r>
          </a:p>
          <a:p>
            <a:r>
              <a:rPr lang="nb-NO" dirty="0" err="1"/>
              <a:t>Overflow</a:t>
            </a:r>
            <a:r>
              <a:rPr lang="nb-NO" dirty="0"/>
              <a:t> kan gi feil svar</a:t>
            </a:r>
          </a:p>
          <a:p>
            <a:r>
              <a:rPr lang="nb-NO" dirty="0"/>
              <a:t>Ikke store nok tall?</a:t>
            </a:r>
          </a:p>
          <a:p>
            <a:r>
              <a:rPr lang="nb-NO" dirty="0"/>
              <a:t>Ikke kommatall?</a:t>
            </a:r>
          </a:p>
          <a:p>
            <a:r>
              <a:rPr lang="nb-NO" dirty="0"/>
              <a:t>Løsningen:</a:t>
            </a:r>
          </a:p>
          <a:p>
            <a:r>
              <a:rPr lang="nb-NO" dirty="0"/>
              <a:t>Float</a:t>
            </a:r>
          </a:p>
        </p:txBody>
      </p:sp>
      <p:pic>
        <p:nvPicPr>
          <p:cNvPr id="5" name="Bilde 4">
            <a:extLst>
              <a:ext uri="{FF2B5EF4-FFF2-40B4-BE49-F238E27FC236}">
                <a16:creationId xmlns:a16="http://schemas.microsoft.com/office/drawing/2014/main" id="{613E4DA7-4678-49A7-AAAB-2000847D2B1F}"/>
              </a:ext>
            </a:extLst>
          </p:cNvPr>
          <p:cNvPicPr>
            <a:picLocks noChangeAspect="1"/>
          </p:cNvPicPr>
          <p:nvPr/>
        </p:nvPicPr>
        <p:blipFill>
          <a:blip r:embed="rId3"/>
          <a:stretch>
            <a:fillRect/>
          </a:stretch>
        </p:blipFill>
        <p:spPr>
          <a:xfrm>
            <a:off x="589627" y="5406899"/>
            <a:ext cx="6039693" cy="905001"/>
          </a:xfrm>
          <a:prstGeom prst="rect">
            <a:avLst/>
          </a:prstGeom>
        </p:spPr>
      </p:pic>
    </p:spTree>
    <p:extLst>
      <p:ext uri="{BB962C8B-B14F-4D97-AF65-F5344CB8AC3E}">
        <p14:creationId xmlns:p14="http://schemas.microsoft.com/office/powerpoint/2010/main" val="24592142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5102C84-DE44-4646-8C00-7C18D5D37D2A}"/>
              </a:ext>
            </a:extLst>
          </p:cNvPr>
          <p:cNvSpPr>
            <a:spLocks noGrp="1"/>
          </p:cNvSpPr>
          <p:nvPr>
            <p:ph type="title"/>
          </p:nvPr>
        </p:nvSpPr>
        <p:spPr/>
        <p:txBody>
          <a:bodyPr/>
          <a:lstStyle/>
          <a:p>
            <a:r>
              <a:rPr lang="nb-NO" dirty="0"/>
              <a:t>Bokstaver?</a:t>
            </a:r>
          </a:p>
        </p:txBody>
      </p:sp>
      <p:sp>
        <p:nvSpPr>
          <p:cNvPr id="3" name="Plassholder for innhold 2">
            <a:extLst>
              <a:ext uri="{FF2B5EF4-FFF2-40B4-BE49-F238E27FC236}">
                <a16:creationId xmlns:a16="http://schemas.microsoft.com/office/drawing/2014/main" id="{6CDC1694-B054-4D54-AD00-C441CA3842CD}"/>
              </a:ext>
            </a:extLst>
          </p:cNvPr>
          <p:cNvSpPr>
            <a:spLocks noGrp="1"/>
          </p:cNvSpPr>
          <p:nvPr>
            <p:ph idx="1"/>
          </p:nvPr>
        </p:nvSpPr>
        <p:spPr/>
        <p:txBody>
          <a:bodyPr/>
          <a:lstStyle/>
          <a:p>
            <a:r>
              <a:rPr lang="nb-NO" dirty="0"/>
              <a:t>ASCII</a:t>
            </a:r>
          </a:p>
          <a:p>
            <a:r>
              <a:rPr lang="nb-NO" dirty="0"/>
              <a:t>Lett å bruke</a:t>
            </a:r>
          </a:p>
          <a:p>
            <a:r>
              <a:rPr lang="nb-NO" dirty="0"/>
              <a:t>Lett å se om siffer</a:t>
            </a:r>
          </a:p>
          <a:p>
            <a:endParaRPr lang="nb-NO" dirty="0"/>
          </a:p>
          <a:p>
            <a:endParaRPr lang="nb-NO" dirty="0"/>
          </a:p>
          <a:p>
            <a:r>
              <a:rPr lang="nb-NO" dirty="0"/>
              <a:t>Lett å konvertere fra liten til stor</a:t>
            </a:r>
          </a:p>
          <a:p>
            <a:r>
              <a:rPr lang="nb-NO" dirty="0"/>
              <a:t>-Mangler </a:t>
            </a:r>
            <a:r>
              <a:rPr lang="nb-NO" dirty="0" err="1"/>
              <a:t>æøå</a:t>
            </a:r>
            <a:endParaRPr lang="nb-NO" dirty="0"/>
          </a:p>
        </p:txBody>
      </p:sp>
      <p:pic>
        <p:nvPicPr>
          <p:cNvPr id="5" name="Bilde 4">
            <a:extLst>
              <a:ext uri="{FF2B5EF4-FFF2-40B4-BE49-F238E27FC236}">
                <a16:creationId xmlns:a16="http://schemas.microsoft.com/office/drawing/2014/main" id="{E8320D1E-43AB-486A-B8BA-374FEE1557F7}"/>
              </a:ext>
            </a:extLst>
          </p:cNvPr>
          <p:cNvPicPr>
            <a:picLocks noChangeAspect="1"/>
          </p:cNvPicPr>
          <p:nvPr/>
        </p:nvPicPr>
        <p:blipFill>
          <a:blip r:embed="rId3"/>
          <a:stretch>
            <a:fillRect/>
          </a:stretch>
        </p:blipFill>
        <p:spPr>
          <a:xfrm>
            <a:off x="3849552" y="1526561"/>
            <a:ext cx="7925906" cy="2810267"/>
          </a:xfrm>
          <a:prstGeom prst="rect">
            <a:avLst/>
          </a:prstGeom>
        </p:spPr>
      </p:pic>
    </p:spTree>
    <p:extLst>
      <p:ext uri="{BB962C8B-B14F-4D97-AF65-F5344CB8AC3E}">
        <p14:creationId xmlns:p14="http://schemas.microsoft.com/office/powerpoint/2010/main" val="14280836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1B7EC64-78A8-4CF7-BFAA-41EF6B5F73BB}"/>
              </a:ext>
            </a:extLst>
          </p:cNvPr>
          <p:cNvSpPr>
            <a:spLocks noGrp="1"/>
          </p:cNvSpPr>
          <p:nvPr>
            <p:ph type="title"/>
          </p:nvPr>
        </p:nvSpPr>
        <p:spPr/>
        <p:txBody>
          <a:bodyPr/>
          <a:lstStyle/>
          <a:p>
            <a:r>
              <a:rPr lang="nb-NO" dirty="0"/>
              <a:t>Unicode</a:t>
            </a:r>
          </a:p>
        </p:txBody>
      </p:sp>
      <p:sp>
        <p:nvSpPr>
          <p:cNvPr id="3" name="Plassholder for innhold 2">
            <a:extLst>
              <a:ext uri="{FF2B5EF4-FFF2-40B4-BE49-F238E27FC236}">
                <a16:creationId xmlns:a16="http://schemas.microsoft.com/office/drawing/2014/main" id="{5A726F8D-3BE0-411E-810D-3701AE86B672}"/>
              </a:ext>
            </a:extLst>
          </p:cNvPr>
          <p:cNvSpPr>
            <a:spLocks noGrp="1"/>
          </p:cNvSpPr>
          <p:nvPr>
            <p:ph idx="1"/>
          </p:nvPr>
        </p:nvSpPr>
        <p:spPr/>
        <p:txBody>
          <a:bodyPr/>
          <a:lstStyle/>
          <a:p>
            <a:r>
              <a:rPr lang="nb-NO" dirty="0"/>
              <a:t>Den løsningen som brukes nå er Unicode</a:t>
            </a:r>
          </a:p>
        </p:txBody>
      </p:sp>
    </p:spTree>
    <p:extLst>
      <p:ext uri="{BB962C8B-B14F-4D97-AF65-F5344CB8AC3E}">
        <p14:creationId xmlns:p14="http://schemas.microsoft.com/office/powerpoint/2010/main" val="32844689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A7F5BCF-3533-437D-8BB0-BA6FD38FB625}"/>
              </a:ext>
            </a:extLst>
          </p:cNvPr>
          <p:cNvSpPr>
            <a:spLocks noGrp="1"/>
          </p:cNvSpPr>
          <p:nvPr>
            <p:ph type="title"/>
          </p:nvPr>
        </p:nvSpPr>
        <p:spPr/>
        <p:txBody>
          <a:bodyPr/>
          <a:lstStyle/>
          <a:p>
            <a:r>
              <a:rPr lang="nb-NO" dirty="0"/>
              <a:t>Bilder:</a:t>
            </a:r>
          </a:p>
        </p:txBody>
      </p:sp>
      <p:sp>
        <p:nvSpPr>
          <p:cNvPr id="3" name="Plassholder for innhold 2">
            <a:extLst>
              <a:ext uri="{FF2B5EF4-FFF2-40B4-BE49-F238E27FC236}">
                <a16:creationId xmlns:a16="http://schemas.microsoft.com/office/drawing/2014/main" id="{F9D27113-5399-4EE9-8535-3654F58C30CF}"/>
              </a:ext>
            </a:extLst>
          </p:cNvPr>
          <p:cNvSpPr>
            <a:spLocks noGrp="1"/>
          </p:cNvSpPr>
          <p:nvPr>
            <p:ph idx="1"/>
          </p:nvPr>
        </p:nvSpPr>
        <p:spPr/>
        <p:txBody>
          <a:bodyPr/>
          <a:lstStyle/>
          <a:p>
            <a:r>
              <a:rPr lang="nb-NO" dirty="0"/>
              <a:t>Delt opp i piksler</a:t>
            </a:r>
          </a:p>
          <a:p>
            <a:r>
              <a:rPr lang="nb-NO" dirty="0"/>
              <a:t>Hver </a:t>
            </a:r>
            <a:r>
              <a:rPr lang="nb-NO" dirty="0" err="1"/>
              <a:t>pixel</a:t>
            </a:r>
            <a:r>
              <a:rPr lang="nb-NO" dirty="0"/>
              <a:t> har 3 verdier: R,G,B</a:t>
            </a:r>
          </a:p>
          <a:p>
            <a:r>
              <a:rPr lang="nb-NO" dirty="0"/>
              <a:t>Hver delverdi av en </a:t>
            </a:r>
            <a:r>
              <a:rPr lang="nb-NO" dirty="0" err="1"/>
              <a:t>pixel</a:t>
            </a:r>
            <a:r>
              <a:rPr lang="nb-NO" dirty="0"/>
              <a:t> går fra 0 til 255. (intensitet)</a:t>
            </a:r>
          </a:p>
          <a:p>
            <a:r>
              <a:rPr lang="nb-NO" dirty="0"/>
              <a:t>Alt må deles opp i piksler, runde kanter er så runde som oppløsningen</a:t>
            </a:r>
          </a:p>
          <a:p>
            <a:r>
              <a:rPr lang="nb-NO" dirty="0"/>
              <a:t>Kan dele farger opp i tabeller</a:t>
            </a:r>
          </a:p>
          <a:p>
            <a:endParaRPr lang="nb-NO" dirty="0"/>
          </a:p>
        </p:txBody>
      </p:sp>
      <p:pic>
        <p:nvPicPr>
          <p:cNvPr id="5" name="Bilde 4">
            <a:extLst>
              <a:ext uri="{FF2B5EF4-FFF2-40B4-BE49-F238E27FC236}">
                <a16:creationId xmlns:a16="http://schemas.microsoft.com/office/drawing/2014/main" id="{2C2EB9B7-5593-4981-B937-044956BB2BD5}"/>
              </a:ext>
            </a:extLst>
          </p:cNvPr>
          <p:cNvPicPr>
            <a:picLocks noChangeAspect="1"/>
          </p:cNvPicPr>
          <p:nvPr/>
        </p:nvPicPr>
        <p:blipFill rotWithShape="1">
          <a:blip r:embed="rId3"/>
          <a:srcRect l="82500" t="43077" r="3461" b="32650"/>
          <a:stretch/>
        </p:blipFill>
        <p:spPr>
          <a:xfrm>
            <a:off x="7104184" y="195567"/>
            <a:ext cx="2297724" cy="2234774"/>
          </a:xfrm>
          <a:prstGeom prst="rect">
            <a:avLst/>
          </a:prstGeom>
        </p:spPr>
      </p:pic>
      <p:pic>
        <p:nvPicPr>
          <p:cNvPr id="7" name="Bilde 6">
            <a:extLst>
              <a:ext uri="{FF2B5EF4-FFF2-40B4-BE49-F238E27FC236}">
                <a16:creationId xmlns:a16="http://schemas.microsoft.com/office/drawing/2014/main" id="{00EF5397-54CE-40A0-91A7-6DEA94A98EF4}"/>
              </a:ext>
            </a:extLst>
          </p:cNvPr>
          <p:cNvPicPr>
            <a:picLocks noChangeAspect="1"/>
          </p:cNvPicPr>
          <p:nvPr/>
        </p:nvPicPr>
        <p:blipFill rotWithShape="1">
          <a:blip r:embed="rId4"/>
          <a:srcRect l="51347" t="46495" r="1538" b="14188"/>
          <a:stretch/>
        </p:blipFill>
        <p:spPr>
          <a:xfrm>
            <a:off x="5609492" y="3966124"/>
            <a:ext cx="5744308" cy="2696309"/>
          </a:xfrm>
          <a:prstGeom prst="rect">
            <a:avLst/>
          </a:prstGeom>
        </p:spPr>
      </p:pic>
    </p:spTree>
    <p:extLst>
      <p:ext uri="{BB962C8B-B14F-4D97-AF65-F5344CB8AC3E}">
        <p14:creationId xmlns:p14="http://schemas.microsoft.com/office/powerpoint/2010/main" val="28550475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ADF786F-5BAA-4E23-97E9-7448041EAD67}"/>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CEED8084-2F44-4C5B-91EB-9FE813C95288}"/>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7A217569-767D-4FF2-98EF-7809BA5D328B}"/>
              </a:ext>
            </a:extLst>
          </p:cNvPr>
          <p:cNvPicPr>
            <a:picLocks noChangeAspect="1"/>
          </p:cNvPicPr>
          <p:nvPr/>
        </p:nvPicPr>
        <p:blipFill>
          <a:blip r:embed="rId3"/>
          <a:stretch>
            <a:fillRect/>
          </a:stretch>
        </p:blipFill>
        <p:spPr>
          <a:xfrm>
            <a:off x="211015" y="241301"/>
            <a:ext cx="11890808" cy="6440853"/>
          </a:xfrm>
          <a:prstGeom prst="rect">
            <a:avLst/>
          </a:prstGeom>
        </p:spPr>
      </p:pic>
    </p:spTree>
    <p:extLst>
      <p:ext uri="{BB962C8B-B14F-4D97-AF65-F5344CB8AC3E}">
        <p14:creationId xmlns:p14="http://schemas.microsoft.com/office/powerpoint/2010/main" val="4287584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20577B0-F602-4087-96B6-7162C552CD4E}"/>
              </a:ext>
            </a:extLst>
          </p:cNvPr>
          <p:cNvSpPr>
            <a:spLocks noGrp="1"/>
          </p:cNvSpPr>
          <p:nvPr>
            <p:ph type="title"/>
          </p:nvPr>
        </p:nvSpPr>
        <p:spPr/>
        <p:txBody>
          <a:bodyPr/>
          <a:lstStyle/>
          <a:p>
            <a:r>
              <a:rPr lang="nb-NO" dirty="0"/>
              <a:t>Vektorbilde</a:t>
            </a:r>
          </a:p>
        </p:txBody>
      </p:sp>
      <p:sp>
        <p:nvSpPr>
          <p:cNvPr id="3" name="Plassholder for innhold 2">
            <a:extLst>
              <a:ext uri="{FF2B5EF4-FFF2-40B4-BE49-F238E27FC236}">
                <a16:creationId xmlns:a16="http://schemas.microsoft.com/office/drawing/2014/main" id="{02D8A0ED-01A7-4683-88B8-58F23D379D78}"/>
              </a:ext>
            </a:extLst>
          </p:cNvPr>
          <p:cNvSpPr>
            <a:spLocks noGrp="1"/>
          </p:cNvSpPr>
          <p:nvPr>
            <p:ph idx="1"/>
          </p:nvPr>
        </p:nvSpPr>
        <p:spPr/>
        <p:txBody>
          <a:bodyPr/>
          <a:lstStyle/>
          <a:p>
            <a:r>
              <a:rPr lang="nb-NO" dirty="0"/>
              <a:t>Lagrer enkle tegninger i </a:t>
            </a:r>
            <a:r>
              <a:rPr lang="nb-NO" dirty="0" err="1"/>
              <a:t>mattematiske</a:t>
            </a:r>
            <a:r>
              <a:rPr lang="nb-NO" dirty="0"/>
              <a:t> formler.</a:t>
            </a:r>
          </a:p>
        </p:txBody>
      </p:sp>
      <p:pic>
        <p:nvPicPr>
          <p:cNvPr id="5" name="Bilde 4">
            <a:extLst>
              <a:ext uri="{FF2B5EF4-FFF2-40B4-BE49-F238E27FC236}">
                <a16:creationId xmlns:a16="http://schemas.microsoft.com/office/drawing/2014/main" id="{283D4D22-AB37-4ADE-8CA9-5BF6DF77DDB9}"/>
              </a:ext>
            </a:extLst>
          </p:cNvPr>
          <p:cNvPicPr>
            <a:picLocks noChangeAspect="1"/>
          </p:cNvPicPr>
          <p:nvPr/>
        </p:nvPicPr>
        <p:blipFill rotWithShape="1">
          <a:blip r:embed="rId3"/>
          <a:srcRect l="53268" t="30085" r="2501" b="24103"/>
          <a:stretch/>
        </p:blipFill>
        <p:spPr>
          <a:xfrm>
            <a:off x="2110155" y="2430402"/>
            <a:ext cx="5392616" cy="3141784"/>
          </a:xfrm>
          <a:prstGeom prst="rect">
            <a:avLst/>
          </a:prstGeom>
        </p:spPr>
      </p:pic>
    </p:spTree>
    <p:extLst>
      <p:ext uri="{BB962C8B-B14F-4D97-AF65-F5344CB8AC3E}">
        <p14:creationId xmlns:p14="http://schemas.microsoft.com/office/powerpoint/2010/main" val="12671250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0AB5C4B-BB2F-48C8-8591-ECECE5CF2FF5}"/>
              </a:ext>
            </a:extLst>
          </p:cNvPr>
          <p:cNvSpPr>
            <a:spLocks noGrp="1"/>
          </p:cNvSpPr>
          <p:nvPr>
            <p:ph type="title"/>
          </p:nvPr>
        </p:nvSpPr>
        <p:spPr/>
        <p:txBody>
          <a:bodyPr/>
          <a:lstStyle/>
          <a:p>
            <a:r>
              <a:rPr lang="nb-NO" dirty="0"/>
              <a:t>LYD?</a:t>
            </a:r>
          </a:p>
        </p:txBody>
      </p:sp>
      <p:sp>
        <p:nvSpPr>
          <p:cNvPr id="3" name="Plassholder for innhold 2">
            <a:extLst>
              <a:ext uri="{FF2B5EF4-FFF2-40B4-BE49-F238E27FC236}">
                <a16:creationId xmlns:a16="http://schemas.microsoft.com/office/drawing/2014/main" id="{A0B85460-7D57-4F19-B7E6-ED85C93568CE}"/>
              </a:ext>
            </a:extLst>
          </p:cNvPr>
          <p:cNvSpPr>
            <a:spLocks noGrp="1"/>
          </p:cNvSpPr>
          <p:nvPr>
            <p:ph idx="1"/>
          </p:nvPr>
        </p:nvSpPr>
        <p:spPr/>
        <p:txBody>
          <a:bodyPr/>
          <a:lstStyle/>
          <a:p>
            <a:r>
              <a:rPr lang="nb-NO" dirty="0"/>
              <a:t>Lagres ved å sample</a:t>
            </a:r>
          </a:p>
        </p:txBody>
      </p:sp>
      <p:pic>
        <p:nvPicPr>
          <p:cNvPr id="5" name="Bilde 4">
            <a:extLst>
              <a:ext uri="{FF2B5EF4-FFF2-40B4-BE49-F238E27FC236}">
                <a16:creationId xmlns:a16="http://schemas.microsoft.com/office/drawing/2014/main" id="{AC5EF634-0A1B-476F-834B-8A7FADFA6A81}"/>
              </a:ext>
            </a:extLst>
          </p:cNvPr>
          <p:cNvPicPr>
            <a:picLocks noChangeAspect="1"/>
          </p:cNvPicPr>
          <p:nvPr/>
        </p:nvPicPr>
        <p:blipFill rotWithShape="1">
          <a:blip r:embed="rId3"/>
          <a:srcRect l="51731" t="36551" r="1923" b="24445"/>
          <a:stretch/>
        </p:blipFill>
        <p:spPr>
          <a:xfrm>
            <a:off x="5251938" y="2007191"/>
            <a:ext cx="6705599" cy="3174410"/>
          </a:xfrm>
          <a:prstGeom prst="rect">
            <a:avLst/>
          </a:prstGeom>
        </p:spPr>
      </p:pic>
      <p:pic>
        <p:nvPicPr>
          <p:cNvPr id="7" name="Bilde 6">
            <a:extLst>
              <a:ext uri="{FF2B5EF4-FFF2-40B4-BE49-F238E27FC236}">
                <a16:creationId xmlns:a16="http://schemas.microsoft.com/office/drawing/2014/main" id="{CA0FBD43-3125-4012-A22C-34E50B5E55A4}"/>
              </a:ext>
            </a:extLst>
          </p:cNvPr>
          <p:cNvPicPr>
            <a:picLocks noChangeAspect="1"/>
          </p:cNvPicPr>
          <p:nvPr/>
        </p:nvPicPr>
        <p:blipFill rotWithShape="1">
          <a:blip r:embed="rId4"/>
          <a:srcRect l="53269" t="29268" r="4039" b="26956"/>
          <a:stretch/>
        </p:blipFill>
        <p:spPr>
          <a:xfrm>
            <a:off x="442547" y="3884721"/>
            <a:ext cx="4809392" cy="2773987"/>
          </a:xfrm>
          <a:prstGeom prst="rect">
            <a:avLst/>
          </a:prstGeom>
        </p:spPr>
      </p:pic>
    </p:spTree>
    <p:extLst>
      <p:ext uri="{BB962C8B-B14F-4D97-AF65-F5344CB8AC3E}">
        <p14:creationId xmlns:p14="http://schemas.microsoft.com/office/powerpoint/2010/main" val="1253627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53EB563-0510-4870-BC11-1DD04B63385A}"/>
              </a:ext>
            </a:extLst>
          </p:cNvPr>
          <p:cNvSpPr>
            <a:spLocks noGrp="1"/>
          </p:cNvSpPr>
          <p:nvPr>
            <p:ph type="title"/>
          </p:nvPr>
        </p:nvSpPr>
        <p:spPr/>
        <p:txBody>
          <a:bodyPr/>
          <a:lstStyle/>
          <a:p>
            <a:r>
              <a:rPr lang="nb-NO" dirty="0" err="1"/>
              <a:t>memes</a:t>
            </a:r>
            <a:endParaRPr lang="nb-NO" dirty="0"/>
          </a:p>
        </p:txBody>
      </p:sp>
      <p:pic>
        <p:nvPicPr>
          <p:cNvPr id="5" name="Plassholder for innhold 4" descr="Et bilde som inneholder innendørs&#10;&#10;Automatisk generert beskrivelse">
            <a:extLst>
              <a:ext uri="{FF2B5EF4-FFF2-40B4-BE49-F238E27FC236}">
                <a16:creationId xmlns:a16="http://schemas.microsoft.com/office/drawing/2014/main" id="{AC7B6B05-DF82-4B79-89F2-8134A182146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90646" y="-1"/>
            <a:ext cx="3023090" cy="3415399"/>
          </a:xfrm>
        </p:spPr>
      </p:pic>
      <p:pic>
        <p:nvPicPr>
          <p:cNvPr id="3076" name="Picture 4" descr="39 Epic Memes For Graphic Designers">
            <a:extLst>
              <a:ext uri="{FF2B5EF4-FFF2-40B4-BE49-F238E27FC236}">
                <a16:creationId xmlns:a16="http://schemas.microsoft.com/office/drawing/2014/main" id="{BCD7FFED-C44F-44C6-8F38-35EC427789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3815" y="0"/>
            <a:ext cx="457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601BDFC2-745A-4AFB-8F60-85BE67FEE8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4154" y="3325450"/>
            <a:ext cx="4133850" cy="353721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5FA24EA9-A780-4F64-B646-9AB41D045FF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446" y="4159206"/>
            <a:ext cx="3876548" cy="2731477"/>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a:extLst>
              <a:ext uri="{FF2B5EF4-FFF2-40B4-BE49-F238E27FC236}">
                <a16:creationId xmlns:a16="http://schemas.microsoft.com/office/drawing/2014/main" id="{11C9870B-6282-4E22-86AF-29238BB46B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918" y="1342398"/>
            <a:ext cx="2764221" cy="2904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396542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205</TotalTime>
  <Words>1857</Words>
  <Application>Microsoft Office PowerPoint</Application>
  <PresentationFormat>Widescreen</PresentationFormat>
  <Paragraphs>175</Paragraphs>
  <Slides>23</Slides>
  <Notes>19</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23</vt:i4>
      </vt:variant>
    </vt:vector>
  </HeadingPairs>
  <TitlesOfParts>
    <vt:vector size="27" baseType="lpstr">
      <vt:lpstr>Arial</vt:lpstr>
      <vt:lpstr>Calibri</vt:lpstr>
      <vt:lpstr>Calibri Light</vt:lpstr>
      <vt:lpstr>Office-tema</vt:lpstr>
      <vt:lpstr>Datahistorie og digital representasjon</vt:lpstr>
      <vt:lpstr>Datamaskinen</vt:lpstr>
      <vt:lpstr>Hva gjorde vi før datamaskinen kom?</vt:lpstr>
      <vt:lpstr>Datamaskinen</vt:lpstr>
      <vt:lpstr>Når ble den funnet opp?</vt:lpstr>
      <vt:lpstr>Veien videre?</vt:lpstr>
      <vt:lpstr>Digital representasjon</vt:lpstr>
      <vt:lpstr>Liten oppgave!</vt:lpstr>
      <vt:lpstr>Notasjon:</vt:lpstr>
      <vt:lpstr>Tallsystemer</vt:lpstr>
      <vt:lpstr>Eksempel:</vt:lpstr>
      <vt:lpstr>Hex?</vt:lpstr>
      <vt:lpstr>Negative tall?</vt:lpstr>
      <vt:lpstr>2-er-komplement</vt:lpstr>
      <vt:lpstr>PowerPoint-presentasjon</vt:lpstr>
      <vt:lpstr>Problemer ved int, hva er float?</vt:lpstr>
      <vt:lpstr>Bokstaver?</vt:lpstr>
      <vt:lpstr>Unicode</vt:lpstr>
      <vt:lpstr>Bilder:</vt:lpstr>
      <vt:lpstr>PowerPoint-presentasjon</vt:lpstr>
      <vt:lpstr>Vektorbilde</vt:lpstr>
      <vt:lpstr>LYD?</vt:lpstr>
      <vt:lpstr>memes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Datahistorie og digital representasjon</dc:title>
  <dc:creator>Oscar Bjørnstad</dc:creator>
  <cp:lastModifiedBy>Oscar Bjørnstad</cp:lastModifiedBy>
  <cp:revision>15</cp:revision>
  <dcterms:created xsi:type="dcterms:W3CDTF">2021-09-13T13:18:39Z</dcterms:created>
  <dcterms:modified xsi:type="dcterms:W3CDTF">2021-09-17T11:32:28Z</dcterms:modified>
</cp:coreProperties>
</file>