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108" autoAdjust="0"/>
  </p:normalViewPr>
  <p:slideViewPr>
    <p:cSldViewPr snapToGrid="0">
      <p:cViewPr>
        <p:scale>
          <a:sx n="103" d="100"/>
          <a:sy n="103" d="100"/>
        </p:scale>
        <p:origin x="12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F0E03-D71D-44CA-B32B-B4FD14800AFA}" type="datetimeFigureOut">
              <a:rPr lang="nb-NO" smtClean="0"/>
              <a:t>16.11.2021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4BF767-9629-4DC6-910D-55C6F14CFE83}" type="slidenum">
              <a:rPr lang="nb-NO" smtClean="0"/>
              <a:t>‹#›</a:t>
            </a:fld>
            <a:endParaRPr lang="nb-NO"/>
          </a:p>
        </p:txBody>
      </p:sp>
    </p:spTree>
    <p:extLst>
      <p:ext uri="{BB962C8B-B14F-4D97-AF65-F5344CB8AC3E}">
        <p14:creationId xmlns:p14="http://schemas.microsoft.com/office/powerpoint/2010/main" val="2736918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Kryptering brukes som sikkerhetstiltak for konfidensialitet, integritet og autentisering. Dette gjør vi ved å lagre data kryptert. Vi har sjekksumalgoritmer, og vi bruker digitale signaturer for å sikre at dataen vår kommer fra riktig sted.</a:t>
            </a:r>
          </a:p>
          <a:p>
            <a:r>
              <a:rPr lang="nb-NO" dirty="0"/>
              <a:t>Men kryptering kan også bli brukt imot oss, dette kan skje ved at hackere bruker det for å gjøre data utilgjengelig.</a:t>
            </a:r>
          </a:p>
          <a:p>
            <a:r>
              <a:rPr lang="nb-NO" dirty="0"/>
              <a:t>Et eksempel på dette er </a:t>
            </a:r>
            <a:r>
              <a:rPr lang="nb-NO" dirty="0" err="1"/>
              <a:t>løspengevirus</a:t>
            </a:r>
            <a:r>
              <a:rPr lang="nb-NO" dirty="0"/>
              <a:t>. Dette viruset vil kryptere filene på datamaskinen din, denne krypteringen vil kun hackeren kunne </a:t>
            </a:r>
            <a:r>
              <a:rPr lang="nb-NO" dirty="0" err="1"/>
              <a:t>dekryptere</a:t>
            </a:r>
            <a:r>
              <a:rPr lang="nb-NO" dirty="0"/>
              <a:t>. Og hackeren vil dermed kunne kreve </a:t>
            </a:r>
            <a:r>
              <a:rPr lang="nb-NO" dirty="0" err="1"/>
              <a:t>løspenger</a:t>
            </a:r>
            <a:r>
              <a:rPr lang="nb-NO" dirty="0"/>
              <a:t> for at vi skal få tilgang til filene våre. Tiltak for å sikre oss mot slike virus kan være å sikkerhetskopiere filene ofte og ha en </a:t>
            </a:r>
            <a:r>
              <a:rPr lang="nb-NO" dirty="0" err="1"/>
              <a:t>backup</a:t>
            </a:r>
            <a:r>
              <a:rPr lang="nb-NO" dirty="0"/>
              <a:t> klar som kan brukes. Her er det også smart å vite hvordan man skal kunne gjenopprette fra </a:t>
            </a:r>
            <a:r>
              <a:rPr lang="nb-NO" dirty="0" err="1"/>
              <a:t>backup</a:t>
            </a:r>
            <a:r>
              <a:rPr lang="nb-NO" dirty="0"/>
              <a:t> filene. </a:t>
            </a:r>
          </a:p>
          <a:p>
            <a:r>
              <a:rPr lang="nb-NO" dirty="0"/>
              <a:t>Brannmurer, </a:t>
            </a:r>
            <a:r>
              <a:rPr lang="nb-NO" dirty="0" err="1"/>
              <a:t>innbruddsdeteksjon</a:t>
            </a:r>
            <a:r>
              <a:rPr lang="nb-NO" dirty="0"/>
              <a:t> og antivirus er gode tiltak for å stoppe at hackeren kommer inn i det hele tatt. Men for å ha en god datasikkerhet, burde en ha </a:t>
            </a:r>
            <a:r>
              <a:rPr lang="nb-NO" dirty="0" err="1"/>
              <a:t>rendudante</a:t>
            </a:r>
            <a:r>
              <a:rPr lang="nb-NO" dirty="0"/>
              <a:t> systemer. Man burde også ha god sikkerhetskultur rundt passord, epost samt holde systemet oppdatert så en har de siste sikkerhetsoppdateringene. Vedlikehold innenfor administrasjonen er også noe som er viktig. (</a:t>
            </a:r>
            <a:r>
              <a:rPr lang="nb-NO" dirty="0" err="1"/>
              <a:t>Fjærne</a:t>
            </a:r>
            <a:r>
              <a:rPr lang="nb-NO" dirty="0"/>
              <a:t> utgåtte brukere)</a:t>
            </a:r>
          </a:p>
          <a:p>
            <a:endParaRPr lang="nb-NO" dirty="0"/>
          </a:p>
          <a:p>
            <a:endParaRPr lang="nb-NO" dirty="0"/>
          </a:p>
        </p:txBody>
      </p:sp>
      <p:sp>
        <p:nvSpPr>
          <p:cNvPr id="4" name="Plassholder for lysbildenummer 3"/>
          <p:cNvSpPr>
            <a:spLocks noGrp="1"/>
          </p:cNvSpPr>
          <p:nvPr>
            <p:ph type="sldNum" sz="quarter" idx="5"/>
          </p:nvPr>
        </p:nvSpPr>
        <p:spPr/>
        <p:txBody>
          <a:bodyPr/>
          <a:lstStyle/>
          <a:p>
            <a:fld id="{A64BF767-9629-4DC6-910D-55C6F14CFE83}" type="slidenum">
              <a:rPr lang="nb-NO" smtClean="0"/>
              <a:t>2</a:t>
            </a:fld>
            <a:endParaRPr lang="nb-NO"/>
          </a:p>
        </p:txBody>
      </p:sp>
    </p:spTree>
    <p:extLst>
      <p:ext uri="{BB962C8B-B14F-4D97-AF65-F5344CB8AC3E}">
        <p14:creationId xmlns:p14="http://schemas.microsoft.com/office/powerpoint/2010/main" val="1745894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Sikrer konfidensialitet, integritet og autentisering. Problemet her er at det bare er en nøkkel, og om den kommer på avveie så vil de med nøkkelen kunne </a:t>
            </a:r>
            <a:r>
              <a:rPr lang="nb-NO" dirty="0" err="1"/>
              <a:t>dekryptere</a:t>
            </a:r>
            <a:r>
              <a:rPr lang="nb-NO" dirty="0"/>
              <a:t> og sende data som den andre parten innenfor systemet. Forsvinner nøkkelen vil systemene bli utilgjengelige. Symmetrisk kryptering innebærer ikke </a:t>
            </a:r>
            <a:r>
              <a:rPr lang="nb-NO" dirty="0" err="1"/>
              <a:t>uavviselighet</a:t>
            </a:r>
            <a:r>
              <a:rPr lang="nb-NO" dirty="0"/>
              <a:t> av disse grunnene.</a:t>
            </a:r>
          </a:p>
        </p:txBody>
      </p:sp>
      <p:sp>
        <p:nvSpPr>
          <p:cNvPr id="4" name="Plassholder for lysbildenummer 3"/>
          <p:cNvSpPr>
            <a:spLocks noGrp="1"/>
          </p:cNvSpPr>
          <p:nvPr>
            <p:ph type="sldNum" sz="quarter" idx="5"/>
          </p:nvPr>
        </p:nvSpPr>
        <p:spPr/>
        <p:txBody>
          <a:bodyPr/>
          <a:lstStyle/>
          <a:p>
            <a:fld id="{A64BF767-9629-4DC6-910D-55C6F14CFE83}" type="slidenum">
              <a:rPr lang="nb-NO" smtClean="0"/>
              <a:t>3</a:t>
            </a:fld>
            <a:endParaRPr lang="nb-NO"/>
          </a:p>
        </p:txBody>
      </p:sp>
    </p:spTree>
    <p:extLst>
      <p:ext uri="{BB962C8B-B14F-4D97-AF65-F5344CB8AC3E}">
        <p14:creationId xmlns:p14="http://schemas.microsoft.com/office/powerpoint/2010/main" val="3873613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Asymmetrisk kryptering inneholder 2 nøkler. Her er den ene nøkkelen offentlig og den andre privat. </a:t>
            </a:r>
          </a:p>
          <a:p>
            <a:r>
              <a:rPr lang="nb-NO" dirty="0"/>
              <a:t>Dette kan sammenlignes med en postkasse. Alle kan legge brev i postkassen din med en offentlig nøkkel. Men bare du kan åpne postkassen og hente ut posten. Dette er grunnen til at den ikke sikrer autentisering av dataopprinnelse. For her kan hvem som helst gi deg posten.  </a:t>
            </a:r>
            <a:r>
              <a:rPr lang="nb-NO" dirty="0" err="1"/>
              <a:t>Uavviselighet</a:t>
            </a:r>
            <a:r>
              <a:rPr lang="nb-NO" dirty="0"/>
              <a:t> sikres heller ikke grunnet at nøkler kan komme på avveie her også. </a:t>
            </a:r>
          </a:p>
          <a:p>
            <a:r>
              <a:rPr lang="nb-NO" dirty="0"/>
              <a:t>Digital signatur er nesten det stikk motsatte. Her krypterer vi brevet med den private nøkkelen, og </a:t>
            </a:r>
            <a:r>
              <a:rPr lang="nb-NO" dirty="0" err="1"/>
              <a:t>dekrypterer</a:t>
            </a:r>
            <a:r>
              <a:rPr lang="nb-NO" dirty="0"/>
              <a:t> det med den offentlige nøkkelen. Dette betyr at bare en person kan ha sendt meldingen og det funker som autentisering a v senderen. Digital signatur ivaretar ikke konfidensialitet siden alle nå kan lese dataen. Integritet autentisering og </a:t>
            </a:r>
            <a:r>
              <a:rPr lang="nb-NO" dirty="0" err="1"/>
              <a:t>uaviselighet</a:t>
            </a:r>
            <a:r>
              <a:rPr lang="nb-NO" dirty="0"/>
              <a:t> er derimot ivaretatt. </a:t>
            </a:r>
          </a:p>
          <a:p>
            <a:endParaRPr lang="nb-NO" dirty="0"/>
          </a:p>
          <a:p>
            <a:r>
              <a:rPr lang="nb-NO" dirty="0"/>
              <a:t>For å stole på at nøkler er ekte bruker vi noe som heter digitale sertifikater. Disse blir solgt av en rekke bedrifter. </a:t>
            </a:r>
            <a:r>
              <a:rPr lang="nb-NO" dirty="0" err="1"/>
              <a:t>Hackee</a:t>
            </a:r>
            <a:r>
              <a:rPr lang="nb-NO" dirty="0"/>
              <a:t> kan </a:t>
            </a:r>
            <a:r>
              <a:rPr lang="nb-NO" dirty="0" err="1"/>
              <a:t>kogså</a:t>
            </a:r>
            <a:r>
              <a:rPr lang="nb-NO" dirty="0"/>
              <a:t> skaffe slike sertifikater for å virke ekte. Sertifikater er filer med info om sertifikatets gyldighet, eier og kryptografi. Sertifikatene blir distribuert av en CA (</a:t>
            </a:r>
            <a:r>
              <a:rPr lang="nb-NO" dirty="0" err="1"/>
              <a:t>certificate</a:t>
            </a:r>
            <a:r>
              <a:rPr lang="nb-NO" dirty="0"/>
              <a:t> </a:t>
            </a:r>
            <a:r>
              <a:rPr lang="nb-NO" dirty="0" err="1"/>
              <a:t>authority</a:t>
            </a:r>
            <a:r>
              <a:rPr lang="nb-NO" dirty="0"/>
              <a:t>).  </a:t>
            </a:r>
          </a:p>
          <a:p>
            <a:endParaRPr lang="nb-NO" dirty="0"/>
          </a:p>
          <a:p>
            <a:r>
              <a:rPr lang="nb-NO" dirty="0"/>
              <a:t>Public </a:t>
            </a:r>
            <a:r>
              <a:rPr lang="nb-NO" dirty="0" err="1"/>
              <a:t>key</a:t>
            </a:r>
            <a:r>
              <a:rPr lang="nb-NO" dirty="0"/>
              <a:t> </a:t>
            </a:r>
            <a:r>
              <a:rPr lang="nb-NO" dirty="0" err="1"/>
              <a:t>infrastructure</a:t>
            </a:r>
            <a:r>
              <a:rPr lang="nb-NO" dirty="0"/>
              <a:t> er et rammeverk om bruken og </a:t>
            </a:r>
            <a:r>
              <a:rPr lang="nb-NO" dirty="0" err="1"/>
              <a:t>destrubitasjonen</a:t>
            </a:r>
            <a:r>
              <a:rPr lang="nb-NO" dirty="0"/>
              <a:t> av offentlige nøkler. Her er hele poenget at PKI gjør det lettere å sende nøkler, samt sikre </a:t>
            </a:r>
            <a:r>
              <a:rPr lang="nb-NO" dirty="0" err="1"/>
              <a:t>ekteheten</a:t>
            </a:r>
            <a:r>
              <a:rPr lang="nb-NO" dirty="0"/>
              <a:t>. PKI brukes i bank-id og </a:t>
            </a:r>
            <a:r>
              <a:rPr lang="nb-NO" dirty="0" err="1"/>
              <a:t>https</a:t>
            </a:r>
            <a:r>
              <a:rPr lang="nb-NO" dirty="0"/>
              <a:t>.</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A64BF767-9629-4DC6-910D-55C6F14CFE83}" type="slidenum">
              <a:rPr lang="nb-NO" smtClean="0"/>
              <a:t>4</a:t>
            </a:fld>
            <a:endParaRPr lang="nb-NO"/>
          </a:p>
        </p:txBody>
      </p:sp>
    </p:spTree>
    <p:extLst>
      <p:ext uri="{BB962C8B-B14F-4D97-AF65-F5344CB8AC3E}">
        <p14:creationId xmlns:p14="http://schemas.microsoft.com/office/powerpoint/2010/main" val="2934636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Personopplysninger er noe som er viktig innat i datasikkerhet. Her skiller vi mellom alminnelige og sensitive opplysninger. Sistnevnte er opplysninger som vi må ha ekstra sikkerhet rundt så det ikke kommer offentligheten til kjenne. Dette kan være helseopplysninger, og annen personlig informasjon.</a:t>
            </a:r>
          </a:p>
          <a:p>
            <a:r>
              <a:rPr lang="nb-NO" dirty="0"/>
              <a:t>Alminnelige opplysninger er derimot mindre farlige opplysninger som navn, utseende, telefonnummer etc.</a:t>
            </a:r>
          </a:p>
          <a:p>
            <a:endParaRPr lang="nb-NO" dirty="0"/>
          </a:p>
          <a:p>
            <a:r>
              <a:rPr lang="nb-NO" dirty="0"/>
              <a:t>I </a:t>
            </a:r>
            <a:r>
              <a:rPr lang="nb-NO" dirty="0" err="1"/>
              <a:t>eu</a:t>
            </a:r>
            <a:r>
              <a:rPr lang="nb-NO" dirty="0"/>
              <a:t> har vi egne lover om dette som kalles </a:t>
            </a:r>
            <a:r>
              <a:rPr lang="nb-NO" dirty="0" err="1"/>
              <a:t>gdpr</a:t>
            </a:r>
            <a:r>
              <a:rPr lang="nb-NO" dirty="0"/>
              <a:t>. De går ut på at en har rett på innsyn i hvilke opplysninger som lagres om en selv. Den sier også at det ikke er lov å lagre opplysningene lenger enn når de er i bruk.  Her er det også flere roller som må utfylles. Det må være en behandlingsansvarlig som er ansvarlig for at loven blir fulgt. En har også en databehandler som behandler dataen. (disse kan være samme </a:t>
            </a:r>
            <a:r>
              <a:rPr lang="nb-NO" dirty="0" err="1"/>
              <a:t>bbedrift</a:t>
            </a:r>
            <a:r>
              <a:rPr lang="nb-NO" dirty="0"/>
              <a:t>, men det er ofte at det er to forskjellige bedrifter).</a:t>
            </a:r>
          </a:p>
          <a:p>
            <a:r>
              <a:rPr lang="nb-NO" dirty="0"/>
              <a:t>Dette kan forklares litt lettere med et eksempel: Om du kjøper laging hos en tjeneste og lagrer personopplysninger. Hvis det å skjer en lekkasje, så vil du selv være ansvarlig for lekkasjen selv om det ikke er du som eier lagringstjenesten.</a:t>
            </a:r>
          </a:p>
          <a:p>
            <a:r>
              <a:rPr lang="nb-NO" dirty="0"/>
              <a:t>Det er muligens litt urettferdig men det løses med en databehandleravtale. Om leverandøren ikke har en avtale har du ikke lov til å kjøpe tjenester fra denne leverandøren.</a:t>
            </a:r>
          </a:p>
          <a:p>
            <a:endParaRPr lang="nb-NO" dirty="0"/>
          </a:p>
        </p:txBody>
      </p:sp>
      <p:sp>
        <p:nvSpPr>
          <p:cNvPr id="4" name="Plassholder for lysbildenummer 3"/>
          <p:cNvSpPr>
            <a:spLocks noGrp="1"/>
          </p:cNvSpPr>
          <p:nvPr>
            <p:ph type="sldNum" sz="quarter" idx="5"/>
          </p:nvPr>
        </p:nvSpPr>
        <p:spPr/>
        <p:txBody>
          <a:bodyPr/>
          <a:lstStyle/>
          <a:p>
            <a:fld id="{A64BF767-9629-4DC6-910D-55C6F14CFE83}" type="slidenum">
              <a:rPr lang="nb-NO" smtClean="0"/>
              <a:t>5</a:t>
            </a:fld>
            <a:endParaRPr lang="nb-NO"/>
          </a:p>
        </p:txBody>
      </p:sp>
    </p:spTree>
    <p:extLst>
      <p:ext uri="{BB962C8B-B14F-4D97-AF65-F5344CB8AC3E}">
        <p14:creationId xmlns:p14="http://schemas.microsoft.com/office/powerpoint/2010/main" val="3726312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You</a:t>
            </a:r>
            <a:r>
              <a:rPr lang="nb-NO" dirty="0"/>
              <a:t> bet i stole it. </a:t>
            </a:r>
          </a:p>
          <a:p>
            <a:endParaRPr lang="nb-NO" dirty="0"/>
          </a:p>
          <a:p>
            <a:r>
              <a:rPr lang="nb-NO" dirty="0"/>
              <a:t>Innebygget informasjonssikkerhet betyr at informasjonssikkerhet blir tatt hensyn til gjennom alle stadier av systemets levetid (altså under opplæring, kravsetting, design, koding, testing, produksjonssetting og forvaltning).</a:t>
            </a:r>
          </a:p>
        </p:txBody>
      </p:sp>
      <p:sp>
        <p:nvSpPr>
          <p:cNvPr id="4" name="Plassholder for lysbildenummer 3"/>
          <p:cNvSpPr>
            <a:spLocks noGrp="1"/>
          </p:cNvSpPr>
          <p:nvPr>
            <p:ph type="sldNum" sz="quarter" idx="5"/>
          </p:nvPr>
        </p:nvSpPr>
        <p:spPr/>
        <p:txBody>
          <a:bodyPr/>
          <a:lstStyle/>
          <a:p>
            <a:fld id="{A64BF767-9629-4DC6-910D-55C6F14CFE83}" type="slidenum">
              <a:rPr lang="nb-NO" smtClean="0"/>
              <a:t>6</a:t>
            </a:fld>
            <a:endParaRPr lang="nb-NO"/>
          </a:p>
        </p:txBody>
      </p:sp>
    </p:spTree>
    <p:extLst>
      <p:ext uri="{BB962C8B-B14F-4D97-AF65-F5344CB8AC3E}">
        <p14:creationId xmlns:p14="http://schemas.microsoft.com/office/powerpoint/2010/main" val="3872062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 Før i tiden eide som regel IT-systemer alle sine egne tjenester, slik som lagring. I dag kjøper bedrifter gjerne lagring i “skyen”. (Med “sky” mener vi lagring på noen andres datamaskin.) Når man kjøper skytjenester er det viktig å gjøre seg bevisst på hvor dataene lagres og av hvem. </a:t>
            </a:r>
          </a:p>
          <a:p>
            <a:endParaRPr lang="nb-NO" dirty="0"/>
          </a:p>
          <a:p>
            <a:endParaRPr lang="nb-NO" dirty="0"/>
          </a:p>
          <a:p>
            <a:r>
              <a:rPr lang="nb-NO" dirty="0"/>
              <a:t>Tjenesteutsetting betyr at man kjøper en tjeneste, slik at noen funksjoner/tjenester blir håndtert av en annen leverandør. Dette kan gjøres på egen datamaskin, på leverandørens maskin eller en kombinasjon. Tradisjonell tjenesteutsetting innebærer fast pris på produkter. </a:t>
            </a:r>
          </a:p>
          <a:p>
            <a:endParaRPr lang="nb-NO" dirty="0"/>
          </a:p>
          <a:p>
            <a:r>
              <a:rPr lang="nb-NO" dirty="0"/>
              <a:t>Man kan ha ulike grader av ansvar for tjenestene i firmaet sitt. Uansett om et annet firma tar på seg ansvar for disse funksjonene er behandlingsansvarlig ansvarlig for at avtaler er gjort slik at alt foregår på lovlig vis. Man kan liksom ikke bare regne med at firmaet man kjøper tjenester av har alt på stell, uansett hvilken databehandler det er snakk om</a:t>
            </a:r>
          </a:p>
        </p:txBody>
      </p:sp>
      <p:sp>
        <p:nvSpPr>
          <p:cNvPr id="4" name="Plassholder for lysbildenummer 3"/>
          <p:cNvSpPr>
            <a:spLocks noGrp="1"/>
          </p:cNvSpPr>
          <p:nvPr>
            <p:ph type="sldNum" sz="quarter" idx="5"/>
          </p:nvPr>
        </p:nvSpPr>
        <p:spPr/>
        <p:txBody>
          <a:bodyPr/>
          <a:lstStyle/>
          <a:p>
            <a:fld id="{A64BF767-9629-4DC6-910D-55C6F14CFE83}" type="slidenum">
              <a:rPr lang="nb-NO" smtClean="0"/>
              <a:t>7</a:t>
            </a:fld>
            <a:endParaRPr lang="nb-NO"/>
          </a:p>
        </p:txBody>
      </p:sp>
    </p:spTree>
    <p:extLst>
      <p:ext uri="{BB962C8B-B14F-4D97-AF65-F5344CB8AC3E}">
        <p14:creationId xmlns:p14="http://schemas.microsoft.com/office/powerpoint/2010/main" val="19843632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Trusselmodellering</a:t>
            </a:r>
            <a:r>
              <a:rPr lang="nb-NO" dirty="0"/>
              <a:t> er en systematisk prosess hvor man forsøker å avdekke sårbarheter i systemet. Når man finner svakheter må man evaluere om disse er forbundet med stor risiko og om den må fikses. Ikke alle svakheter kan fikses og ikke alle er like viktige å sikre. (Det er tross alt umulig å lage et system uten svakheter.) Når man driver med </a:t>
            </a:r>
            <a:r>
              <a:rPr lang="nb-NO" dirty="0" err="1"/>
              <a:t>trusselmodellering</a:t>
            </a:r>
            <a:r>
              <a:rPr lang="nb-NO" dirty="0"/>
              <a:t> kan man ha fokus på </a:t>
            </a:r>
            <a:r>
              <a:rPr lang="nb-NO" dirty="0" err="1"/>
              <a:t>trusselaktør</a:t>
            </a:r>
            <a:r>
              <a:rPr lang="nb-NO" dirty="0"/>
              <a:t>. Altså hvem angriper kan være og hvilke interesser den/de har. Man kan også ha fokus på systemet sitt. Dette betyr at man ser på hvilke deler av systemet som kan angripes og hvordan. Siste metode er å ha fokus på verdi. Her tenker man på hvilke verdier systemet bearbeider og hvilke svakheter som kan ramme disse verdiene</a:t>
            </a:r>
          </a:p>
          <a:p>
            <a:endParaRPr lang="nb-NO" dirty="0"/>
          </a:p>
          <a:p>
            <a:r>
              <a:rPr lang="nb-NO" dirty="0"/>
              <a:t>• Identifisere </a:t>
            </a:r>
            <a:r>
              <a:rPr lang="nb-NO" dirty="0" err="1"/>
              <a:t>trusselaktørens</a:t>
            </a:r>
            <a:r>
              <a:rPr lang="nb-NO" dirty="0"/>
              <a:t> mål, hvordan går de fram for å oppnå dem, hva er angrepsvektor og </a:t>
            </a:r>
            <a:r>
              <a:rPr lang="nb-NO" dirty="0" err="1"/>
              <a:t>angrepsflate</a:t>
            </a:r>
            <a:r>
              <a:rPr lang="nb-NO" dirty="0"/>
              <a:t>.</a:t>
            </a:r>
          </a:p>
          <a:p>
            <a:endParaRPr lang="nb-NO" dirty="0"/>
          </a:p>
          <a:p>
            <a:r>
              <a:rPr lang="nb-NO" dirty="0"/>
              <a:t>«Plukke fra hverandre» systemet, identifisere de ulike delene og avdekke hvor og hvordan de kan angripes.</a:t>
            </a:r>
          </a:p>
          <a:p>
            <a:endParaRPr lang="nb-NO" dirty="0"/>
          </a:p>
          <a:p>
            <a:r>
              <a:rPr lang="nb-NO" dirty="0"/>
              <a:t>Identifisere verdiene i systemet, avdekke hvordan brudd på informasjonssikkerhet kan inntreffe.</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A64BF767-9629-4DC6-910D-55C6F14CFE83}" type="slidenum">
              <a:rPr lang="nb-NO" smtClean="0"/>
              <a:t>8</a:t>
            </a:fld>
            <a:endParaRPr lang="nb-NO"/>
          </a:p>
        </p:txBody>
      </p:sp>
    </p:spTree>
    <p:extLst>
      <p:ext uri="{BB962C8B-B14F-4D97-AF65-F5344CB8AC3E}">
        <p14:creationId xmlns:p14="http://schemas.microsoft.com/office/powerpoint/2010/main" val="97554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risikoanalyse består av to hovedelementer, sannsynligheten for at noe skjer. Og hvor mye det vil koste.</a:t>
            </a:r>
          </a:p>
        </p:txBody>
      </p:sp>
      <p:sp>
        <p:nvSpPr>
          <p:cNvPr id="4" name="Plassholder for lysbildenummer 3"/>
          <p:cNvSpPr>
            <a:spLocks noGrp="1"/>
          </p:cNvSpPr>
          <p:nvPr>
            <p:ph type="sldNum" sz="quarter" idx="5"/>
          </p:nvPr>
        </p:nvSpPr>
        <p:spPr/>
        <p:txBody>
          <a:bodyPr/>
          <a:lstStyle/>
          <a:p>
            <a:fld id="{A64BF767-9629-4DC6-910D-55C6F14CFE83}" type="slidenum">
              <a:rPr lang="nb-NO" smtClean="0"/>
              <a:t>9</a:t>
            </a:fld>
            <a:endParaRPr lang="nb-NO"/>
          </a:p>
        </p:txBody>
      </p:sp>
    </p:spTree>
    <p:extLst>
      <p:ext uri="{BB962C8B-B14F-4D97-AF65-F5344CB8AC3E}">
        <p14:creationId xmlns:p14="http://schemas.microsoft.com/office/powerpoint/2010/main" val="7778858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koster mye i kompetanse og bevissthet, styring og kontroll, drift og vedlikehold. Tjenesteutsetting, sikkerhetstiltak.</a:t>
            </a:r>
          </a:p>
          <a:p>
            <a:endParaRPr lang="nb-NO" dirty="0"/>
          </a:p>
          <a:p>
            <a:endParaRPr lang="nb-NO" dirty="0"/>
          </a:p>
        </p:txBody>
      </p:sp>
      <p:sp>
        <p:nvSpPr>
          <p:cNvPr id="4" name="Plassholder for lysbildenummer 3"/>
          <p:cNvSpPr>
            <a:spLocks noGrp="1"/>
          </p:cNvSpPr>
          <p:nvPr>
            <p:ph type="sldNum" sz="quarter" idx="5"/>
          </p:nvPr>
        </p:nvSpPr>
        <p:spPr/>
        <p:txBody>
          <a:bodyPr/>
          <a:lstStyle/>
          <a:p>
            <a:fld id="{A64BF767-9629-4DC6-910D-55C6F14CFE83}" type="slidenum">
              <a:rPr lang="nb-NO" smtClean="0"/>
              <a:t>10</a:t>
            </a:fld>
            <a:endParaRPr lang="nb-NO"/>
          </a:p>
        </p:txBody>
      </p:sp>
    </p:spTree>
    <p:extLst>
      <p:ext uri="{BB962C8B-B14F-4D97-AF65-F5344CB8AC3E}">
        <p14:creationId xmlns:p14="http://schemas.microsoft.com/office/powerpoint/2010/main" val="197839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036B23-79A0-4C33-ABED-7D88C93A9B4A}"/>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ACA21967-4566-4FA5-B514-CA71573E84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16EF1D73-4137-4EFA-84B0-2D824CCA5105}"/>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DFD82107-310C-49A1-B979-604D9AF6FFF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0A50CC54-1FA0-4A20-8A98-DA5E27AB0B18}"/>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661907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4302AF-918F-4901-B93E-1E2901B57FD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174314A-CEC7-4380-8320-A8B8CBFAFE9E}"/>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14383C3-928A-4A9A-B6E6-40AB47A953A4}"/>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04BC5823-1300-4472-9973-F09B361783CC}"/>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CD14B80-AC6C-4B1C-B211-BC08DFF75A52}"/>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305806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1733013-411D-4612-B19D-7144F0C02D0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57446B95-BDFD-4458-AB83-F7442E626D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3A64A004-6E45-4788-8C46-34DEFC672DE3}"/>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D4CD0E6E-96A2-4E10-BF33-2D7BC9ACB986}"/>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3B12B8-414F-4EAE-B4BC-43163E4A6079}"/>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856131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DCDDEA-F564-47AB-90DE-FF6FE8DAD91A}"/>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3907C6FD-81EB-47C8-8E7D-AF81589EA08C}"/>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B17D783-4F10-4C4A-93AA-B9756AB130E1}"/>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CACC7E94-9798-4EF7-ACC3-5FFDCFD8A09F}"/>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6" name="Plassholder for bunntekst 5">
            <a:extLst>
              <a:ext uri="{FF2B5EF4-FFF2-40B4-BE49-F238E27FC236}">
                <a16:creationId xmlns:a16="http://schemas.microsoft.com/office/drawing/2014/main" id="{6F171D8B-FB16-4B98-B2DA-8B6617E0C03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FA720FCB-38C0-497D-AC08-C06B01E88D78}"/>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2463338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D839AA-FBEF-4D69-80BB-03EF6566466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ACA53EE-76D4-4601-9912-7B692F5156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06C30DF5-5232-4A2E-AD4F-5B6E60389F9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6998BCC-EFB9-42AF-8426-EB5B74E165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0861F6D-3339-44F5-AA16-4B4F799250EA}"/>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72313375-0089-4496-8675-3B0EE8626948}"/>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8" name="Plassholder for bunntekst 7">
            <a:extLst>
              <a:ext uri="{FF2B5EF4-FFF2-40B4-BE49-F238E27FC236}">
                <a16:creationId xmlns:a16="http://schemas.microsoft.com/office/drawing/2014/main" id="{33FDA1B3-7655-4BB2-BE88-F855FF624970}"/>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010D879D-3CEC-4397-8D20-E533CEDE79A3}"/>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1133543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758FD0C-2EE6-426E-81C4-A7EEF3E12D7D}"/>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12319CF-0CB2-4E97-8790-12E764AA5B55}"/>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4" name="Plassholder for bunntekst 3">
            <a:extLst>
              <a:ext uri="{FF2B5EF4-FFF2-40B4-BE49-F238E27FC236}">
                <a16:creationId xmlns:a16="http://schemas.microsoft.com/office/drawing/2014/main" id="{0CF76F17-4132-4823-AAEB-244A4B61034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2D354AFE-8F3F-4B2F-B072-2222436362DB}"/>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381199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EDA60797-1D6F-40BD-B8BE-91C2E50DCF55}"/>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3" name="Plassholder for bunntekst 2">
            <a:extLst>
              <a:ext uri="{FF2B5EF4-FFF2-40B4-BE49-F238E27FC236}">
                <a16:creationId xmlns:a16="http://schemas.microsoft.com/office/drawing/2014/main" id="{51739BDE-1B06-4562-95BF-242A257CD0CD}"/>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156ACD4-2EC8-47CF-AA74-BB06A335363E}"/>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1410926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CA5A43-0D56-470A-A1E5-D30132A339E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42B33924-7055-434A-890A-A960A1C68B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F213A7D-69D5-46FA-9B02-6B4607F06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D3BB8B7-0F15-4594-AF8C-1DAE4AB02303}"/>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6" name="Plassholder for bunntekst 5">
            <a:extLst>
              <a:ext uri="{FF2B5EF4-FFF2-40B4-BE49-F238E27FC236}">
                <a16:creationId xmlns:a16="http://schemas.microsoft.com/office/drawing/2014/main" id="{F31B3A5B-7E84-40D2-9A44-856F87DB64F3}"/>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CF1E5E46-934F-44A5-AB49-9DD6F97F2166}"/>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213773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9CA554-E31A-43C3-A240-B761693E470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433C8B9C-0065-40A9-B9AE-54425908A7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D65FA925-2C4F-4F9B-B3D6-05B4F73A5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C57F8F9-3261-4ACD-A809-D20759D485EA}"/>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6" name="Plassholder for bunntekst 5">
            <a:extLst>
              <a:ext uri="{FF2B5EF4-FFF2-40B4-BE49-F238E27FC236}">
                <a16:creationId xmlns:a16="http://schemas.microsoft.com/office/drawing/2014/main" id="{2C6426B7-7A2C-4110-84B5-D38F0713874C}"/>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53DA563-57CB-4B25-A46C-F95D3A2DAA0A}"/>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839123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DB7E087-EF34-4803-8CE7-F13F8C755585}"/>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2C5FCA8-F65E-4337-B6C2-5B543665CA8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8561ACD-7C00-47F4-9F26-0AE365C661D0}"/>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62FDA6D3-F862-4822-9590-5F3D16D931F1}"/>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3F98875-803B-4828-852B-8D0D56DB6FF3}"/>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3548616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60FFACD-6438-4C22-9A53-D4A605230DC5}"/>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FEAC02F-9B47-4DDA-9C26-EA67C9DA8B14}"/>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7CC4F5A-552B-467D-9D01-3A2B3173C8C8}"/>
              </a:ext>
            </a:extLst>
          </p:cNvPr>
          <p:cNvSpPr>
            <a:spLocks noGrp="1"/>
          </p:cNvSpPr>
          <p:nvPr>
            <p:ph type="dt" sz="half" idx="10"/>
          </p:nvPr>
        </p:nvSpPr>
        <p:spPr/>
        <p:txBody>
          <a:body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12CF84A5-C19E-4F65-AD64-0D5B33FCBF0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50D4E5A-C307-43D3-942B-03DAF76D280D}"/>
              </a:ext>
            </a:extLst>
          </p:cNvPr>
          <p:cNvSpPr>
            <a:spLocks noGrp="1"/>
          </p:cNvSpPr>
          <p:nvPr>
            <p:ph type="sldNum" sz="quarter" idx="12"/>
          </p:nvPr>
        </p:nvSpPr>
        <p:spPr/>
        <p:txBody>
          <a:bodyPr/>
          <a:lstStyle/>
          <a:p>
            <a:fld id="{99CDA152-4E1E-49CA-B450-09743A56540D}" type="slidenum">
              <a:rPr lang="nb-NO" smtClean="0"/>
              <a:t>‹#›</a:t>
            </a:fld>
            <a:endParaRPr lang="nb-NO"/>
          </a:p>
        </p:txBody>
      </p:sp>
    </p:spTree>
    <p:extLst>
      <p:ext uri="{BB962C8B-B14F-4D97-AF65-F5344CB8AC3E}">
        <p14:creationId xmlns:p14="http://schemas.microsoft.com/office/powerpoint/2010/main" val="137333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E56E1C4-CF0D-4282-9A42-B52F87CCB5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31B33601-7294-46CC-A4F4-5F411BF8AA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70B269F-714F-4248-BEE1-E9774A952E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7AC2E1-87CD-48A6-A25C-EBD0445367C0}" type="datetimeFigureOut">
              <a:rPr lang="nb-NO" smtClean="0"/>
              <a:t>16.11.2021</a:t>
            </a:fld>
            <a:endParaRPr lang="nb-NO"/>
          </a:p>
        </p:txBody>
      </p:sp>
      <p:sp>
        <p:nvSpPr>
          <p:cNvPr id="5" name="Plassholder for bunntekst 4">
            <a:extLst>
              <a:ext uri="{FF2B5EF4-FFF2-40B4-BE49-F238E27FC236}">
                <a16:creationId xmlns:a16="http://schemas.microsoft.com/office/drawing/2014/main" id="{1A4040FA-3548-4DFD-8C03-81EE945ADC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185008A3-0BA7-4453-B3DD-514FE2F6FB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DA152-4E1E-49CA-B450-09743A56540D}" type="slidenum">
              <a:rPr lang="nb-NO" smtClean="0"/>
              <a:t>‹#›</a:t>
            </a:fld>
            <a:endParaRPr lang="nb-NO"/>
          </a:p>
        </p:txBody>
      </p:sp>
    </p:spTree>
    <p:extLst>
      <p:ext uri="{BB962C8B-B14F-4D97-AF65-F5344CB8AC3E}">
        <p14:creationId xmlns:p14="http://schemas.microsoft.com/office/powerpoint/2010/main" val="34969430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jpe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54C75326-BCEE-4440-BDFA-655A2495E9E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393BC2D-BDD8-416D-8AAD-5E9C6B51E6DC}"/>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nb-NO" sz="5200">
                <a:solidFill>
                  <a:srgbClr val="FFFFFF"/>
                </a:solidFill>
              </a:rPr>
              <a:t>Datateknologi og sikkerhet</a:t>
            </a:r>
          </a:p>
        </p:txBody>
      </p:sp>
      <p:sp>
        <p:nvSpPr>
          <p:cNvPr id="3" name="Undertittel 2">
            <a:extLst>
              <a:ext uri="{FF2B5EF4-FFF2-40B4-BE49-F238E27FC236}">
                <a16:creationId xmlns:a16="http://schemas.microsoft.com/office/drawing/2014/main" id="{7D305FE2-C834-46E3-A1CB-F6BE6A5FC4F1}"/>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nb-NO">
                <a:solidFill>
                  <a:srgbClr val="FFFFFF"/>
                </a:solidFill>
              </a:rPr>
              <a:t>oscarhbj@uio.ifi.no</a:t>
            </a:r>
          </a:p>
        </p:txBody>
      </p:sp>
    </p:spTree>
    <p:extLst>
      <p:ext uri="{BB962C8B-B14F-4D97-AF65-F5344CB8AC3E}">
        <p14:creationId xmlns:p14="http://schemas.microsoft.com/office/powerpoint/2010/main" val="65028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1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FB0D20-66BB-424C-97B7-09F3DE4DF8B4}"/>
              </a:ext>
            </a:extLst>
          </p:cNvPr>
          <p:cNvSpPr>
            <a:spLocks noGrp="1"/>
          </p:cNvSpPr>
          <p:nvPr>
            <p:ph type="title"/>
          </p:nvPr>
        </p:nvSpPr>
        <p:spPr/>
        <p:txBody>
          <a:bodyPr/>
          <a:lstStyle/>
          <a:p>
            <a:r>
              <a:rPr lang="nb-NO" dirty="0"/>
              <a:t>Kryptering</a:t>
            </a:r>
          </a:p>
        </p:txBody>
      </p:sp>
      <p:sp>
        <p:nvSpPr>
          <p:cNvPr id="3" name="Plassholder for innhold 2">
            <a:extLst>
              <a:ext uri="{FF2B5EF4-FFF2-40B4-BE49-F238E27FC236}">
                <a16:creationId xmlns:a16="http://schemas.microsoft.com/office/drawing/2014/main" id="{15142986-F5AE-4765-B71E-FBE5F14A9D14}"/>
              </a:ext>
            </a:extLst>
          </p:cNvPr>
          <p:cNvSpPr>
            <a:spLocks noGrp="1"/>
          </p:cNvSpPr>
          <p:nvPr>
            <p:ph idx="1"/>
          </p:nvPr>
        </p:nvSpPr>
        <p:spPr/>
        <p:txBody>
          <a:bodyPr/>
          <a:lstStyle/>
          <a:p>
            <a:r>
              <a:rPr lang="nb-NO" dirty="0"/>
              <a:t>Konfidensialitet</a:t>
            </a:r>
          </a:p>
          <a:p>
            <a:r>
              <a:rPr lang="nb-NO" dirty="0"/>
              <a:t>Integritet</a:t>
            </a:r>
          </a:p>
          <a:p>
            <a:r>
              <a:rPr lang="nb-NO" dirty="0"/>
              <a:t>Autentisering</a:t>
            </a:r>
          </a:p>
          <a:p>
            <a:r>
              <a:rPr lang="nb-NO" dirty="0" err="1"/>
              <a:t>Løspengevirus</a:t>
            </a:r>
            <a:r>
              <a:rPr lang="nb-NO" dirty="0"/>
              <a:t>.</a:t>
            </a:r>
          </a:p>
        </p:txBody>
      </p:sp>
      <p:pic>
        <p:nvPicPr>
          <p:cNvPr id="1026" name="Picture 2" descr="Kryptering blir standard på mobilen - Digi.no">
            <a:extLst>
              <a:ext uri="{FF2B5EF4-FFF2-40B4-BE49-F238E27FC236}">
                <a16:creationId xmlns:a16="http://schemas.microsoft.com/office/drawing/2014/main" id="{A7C87E19-460D-4DA1-9DF7-C2423B0B2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0457" y="227347"/>
            <a:ext cx="7286625"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964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5E72D6-832F-432B-8161-F718E7D527BB}"/>
              </a:ext>
            </a:extLst>
          </p:cNvPr>
          <p:cNvSpPr>
            <a:spLocks noGrp="1"/>
          </p:cNvSpPr>
          <p:nvPr>
            <p:ph type="title"/>
          </p:nvPr>
        </p:nvSpPr>
        <p:spPr/>
        <p:txBody>
          <a:bodyPr/>
          <a:lstStyle/>
          <a:p>
            <a:r>
              <a:rPr lang="nb-NO" dirty="0"/>
              <a:t>Symmetrisk kryptering</a:t>
            </a:r>
          </a:p>
        </p:txBody>
      </p:sp>
      <p:sp>
        <p:nvSpPr>
          <p:cNvPr id="3" name="Plassholder for innhold 2">
            <a:extLst>
              <a:ext uri="{FF2B5EF4-FFF2-40B4-BE49-F238E27FC236}">
                <a16:creationId xmlns:a16="http://schemas.microsoft.com/office/drawing/2014/main" id="{FA1F799B-270A-4D5F-9074-70E26A98510D}"/>
              </a:ext>
            </a:extLst>
          </p:cNvPr>
          <p:cNvSpPr>
            <a:spLocks noGrp="1"/>
          </p:cNvSpPr>
          <p:nvPr>
            <p:ph idx="1"/>
          </p:nvPr>
        </p:nvSpPr>
        <p:spPr/>
        <p:txBody>
          <a:bodyPr/>
          <a:lstStyle/>
          <a:p>
            <a:r>
              <a:rPr lang="nb-NO" dirty="0"/>
              <a:t>Konfidensialitet</a:t>
            </a:r>
          </a:p>
          <a:p>
            <a:r>
              <a:rPr lang="nb-NO" dirty="0"/>
              <a:t>Integritet</a:t>
            </a:r>
          </a:p>
          <a:p>
            <a:r>
              <a:rPr lang="nb-NO" dirty="0"/>
              <a:t>autentisering</a:t>
            </a:r>
          </a:p>
          <a:p>
            <a:r>
              <a:rPr lang="nb-NO" dirty="0"/>
              <a:t>En nøkkel</a:t>
            </a:r>
          </a:p>
          <a:p>
            <a:r>
              <a:rPr lang="nb-NO" dirty="0"/>
              <a:t>Nøkkel på avveie?</a:t>
            </a:r>
          </a:p>
          <a:p>
            <a:r>
              <a:rPr lang="nb-NO" dirty="0"/>
              <a:t>IKKE </a:t>
            </a:r>
            <a:r>
              <a:rPr lang="nb-NO" dirty="0" err="1"/>
              <a:t>uavviselighet</a:t>
            </a:r>
            <a:endParaRPr lang="nb-NO" dirty="0"/>
          </a:p>
        </p:txBody>
      </p:sp>
      <p:pic>
        <p:nvPicPr>
          <p:cNvPr id="2050" name="Picture 2" descr="Vigenere cipher | Definition, Table, Example, &amp;amp; Facts | Britannica">
            <a:extLst>
              <a:ext uri="{FF2B5EF4-FFF2-40B4-BE49-F238E27FC236}">
                <a16:creationId xmlns:a16="http://schemas.microsoft.com/office/drawing/2014/main" id="{F9CC65F3-EE41-4644-B353-5E4C81D67C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4922" y="365125"/>
            <a:ext cx="5127625"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6647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0C6995-C2CB-4160-A265-CF3E5005B0E6}"/>
              </a:ext>
            </a:extLst>
          </p:cNvPr>
          <p:cNvSpPr>
            <a:spLocks noGrp="1"/>
          </p:cNvSpPr>
          <p:nvPr>
            <p:ph type="title"/>
          </p:nvPr>
        </p:nvSpPr>
        <p:spPr/>
        <p:txBody>
          <a:bodyPr/>
          <a:lstStyle/>
          <a:p>
            <a:r>
              <a:rPr lang="nb-NO" dirty="0"/>
              <a:t>Asymmetrisk kryptering</a:t>
            </a:r>
          </a:p>
        </p:txBody>
      </p:sp>
      <p:sp>
        <p:nvSpPr>
          <p:cNvPr id="3" name="Plassholder for innhold 2">
            <a:extLst>
              <a:ext uri="{FF2B5EF4-FFF2-40B4-BE49-F238E27FC236}">
                <a16:creationId xmlns:a16="http://schemas.microsoft.com/office/drawing/2014/main" id="{B76D5D8D-7F86-4C3F-AAC0-9CCDBED47B41}"/>
              </a:ext>
            </a:extLst>
          </p:cNvPr>
          <p:cNvSpPr>
            <a:spLocks noGrp="1"/>
          </p:cNvSpPr>
          <p:nvPr>
            <p:ph idx="1"/>
          </p:nvPr>
        </p:nvSpPr>
        <p:spPr>
          <a:xfrm>
            <a:off x="838200" y="1524000"/>
            <a:ext cx="10515600" cy="4652963"/>
          </a:xfrm>
        </p:spPr>
        <p:txBody>
          <a:bodyPr/>
          <a:lstStyle/>
          <a:p>
            <a:r>
              <a:rPr lang="nb-NO" dirty="0"/>
              <a:t>Konfidensialitet</a:t>
            </a:r>
          </a:p>
          <a:p>
            <a:r>
              <a:rPr lang="nb-NO" dirty="0"/>
              <a:t>integritet</a:t>
            </a:r>
          </a:p>
          <a:p>
            <a:r>
              <a:rPr lang="nb-NO" dirty="0"/>
              <a:t>To nøkler (krypterer og </a:t>
            </a:r>
            <a:r>
              <a:rPr lang="nb-NO" dirty="0" err="1"/>
              <a:t>dekrypterer</a:t>
            </a:r>
            <a:r>
              <a:rPr lang="nb-NO" dirty="0"/>
              <a:t>)</a:t>
            </a:r>
          </a:p>
          <a:p>
            <a:r>
              <a:rPr lang="nb-NO" dirty="0"/>
              <a:t>Offentlig og privat nøkkel</a:t>
            </a:r>
          </a:p>
          <a:p>
            <a:r>
              <a:rPr lang="nb-NO" dirty="0"/>
              <a:t>Digital signatur</a:t>
            </a:r>
          </a:p>
          <a:p>
            <a:r>
              <a:rPr lang="nb-NO" dirty="0"/>
              <a:t>Digitale sertifikater</a:t>
            </a:r>
          </a:p>
          <a:p>
            <a:r>
              <a:rPr lang="nb-NO" dirty="0"/>
              <a:t>PKI</a:t>
            </a:r>
          </a:p>
        </p:txBody>
      </p:sp>
      <p:pic>
        <p:nvPicPr>
          <p:cNvPr id="3074" name="Picture 2" descr="BT Husby - Symmetrisk Kryptering">
            <a:extLst>
              <a:ext uri="{FF2B5EF4-FFF2-40B4-BE49-F238E27FC236}">
                <a16:creationId xmlns:a16="http://schemas.microsoft.com/office/drawing/2014/main" id="{48B94E6A-C0F9-4683-9A17-CB67D4CAFD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7631" y="2347126"/>
            <a:ext cx="4857750" cy="277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09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F795F78-26EE-40D9-A72A-06F9696F375D}"/>
              </a:ext>
            </a:extLst>
          </p:cNvPr>
          <p:cNvSpPr>
            <a:spLocks noGrp="1"/>
          </p:cNvSpPr>
          <p:nvPr>
            <p:ph type="title"/>
          </p:nvPr>
        </p:nvSpPr>
        <p:spPr/>
        <p:txBody>
          <a:bodyPr/>
          <a:lstStyle/>
          <a:p>
            <a:r>
              <a:rPr lang="nb-NO" dirty="0"/>
              <a:t>Personopplysninger</a:t>
            </a:r>
          </a:p>
        </p:txBody>
      </p:sp>
      <p:sp>
        <p:nvSpPr>
          <p:cNvPr id="3" name="Plassholder for innhold 2">
            <a:extLst>
              <a:ext uri="{FF2B5EF4-FFF2-40B4-BE49-F238E27FC236}">
                <a16:creationId xmlns:a16="http://schemas.microsoft.com/office/drawing/2014/main" id="{979B6013-333A-4D4B-9334-9B9240181B49}"/>
              </a:ext>
            </a:extLst>
          </p:cNvPr>
          <p:cNvSpPr>
            <a:spLocks noGrp="1"/>
          </p:cNvSpPr>
          <p:nvPr>
            <p:ph idx="1"/>
          </p:nvPr>
        </p:nvSpPr>
        <p:spPr/>
        <p:txBody>
          <a:bodyPr/>
          <a:lstStyle/>
          <a:p>
            <a:r>
              <a:rPr lang="nb-NO" dirty="0"/>
              <a:t>Alminnelige</a:t>
            </a:r>
          </a:p>
          <a:p>
            <a:r>
              <a:rPr lang="nb-NO" dirty="0"/>
              <a:t>Sensitive</a:t>
            </a:r>
          </a:p>
          <a:p>
            <a:r>
              <a:rPr lang="nb-NO" dirty="0"/>
              <a:t>GDPR</a:t>
            </a:r>
          </a:p>
          <a:p>
            <a:r>
              <a:rPr lang="nb-NO" dirty="0"/>
              <a:t>Behandlingsansvarlig</a:t>
            </a:r>
          </a:p>
          <a:p>
            <a:r>
              <a:rPr lang="nb-NO" dirty="0"/>
              <a:t>Databehandler</a:t>
            </a:r>
          </a:p>
          <a:p>
            <a:r>
              <a:rPr lang="nb-NO" dirty="0"/>
              <a:t>databehandleravtale</a:t>
            </a:r>
          </a:p>
        </p:txBody>
      </p:sp>
    </p:spTree>
    <p:extLst>
      <p:ext uri="{BB962C8B-B14F-4D97-AF65-F5344CB8AC3E}">
        <p14:creationId xmlns:p14="http://schemas.microsoft.com/office/powerpoint/2010/main" val="2298553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1EE330E-EE64-4468-ADD3-0738358CA520}"/>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E0437BFB-77FC-498A-BE9A-C1F9890E2CA6}"/>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5744AD07-6034-4626-8F60-3C9479B3122F}"/>
              </a:ext>
            </a:extLst>
          </p:cNvPr>
          <p:cNvPicPr>
            <a:picLocks noChangeAspect="1"/>
          </p:cNvPicPr>
          <p:nvPr/>
        </p:nvPicPr>
        <p:blipFill rotWithShape="1">
          <a:blip r:embed="rId3"/>
          <a:srcRect l="4601" t="49817" r="55359" b="11669"/>
          <a:stretch/>
        </p:blipFill>
        <p:spPr>
          <a:xfrm>
            <a:off x="419100" y="34070"/>
            <a:ext cx="11353800" cy="6142893"/>
          </a:xfrm>
          <a:prstGeom prst="rect">
            <a:avLst/>
          </a:prstGeom>
        </p:spPr>
      </p:pic>
    </p:spTree>
    <p:extLst>
      <p:ext uri="{BB962C8B-B14F-4D97-AF65-F5344CB8AC3E}">
        <p14:creationId xmlns:p14="http://schemas.microsoft.com/office/powerpoint/2010/main" val="350373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AC91A6-8CDD-4A26-8F85-B549CF0E3AD2}"/>
              </a:ext>
            </a:extLst>
          </p:cNvPr>
          <p:cNvSpPr>
            <a:spLocks noGrp="1"/>
          </p:cNvSpPr>
          <p:nvPr>
            <p:ph type="title"/>
          </p:nvPr>
        </p:nvSpPr>
        <p:spPr/>
        <p:txBody>
          <a:bodyPr/>
          <a:lstStyle/>
          <a:p>
            <a:r>
              <a:rPr lang="nb-NO" dirty="0"/>
              <a:t>Tjenesteutsetting</a:t>
            </a:r>
          </a:p>
        </p:txBody>
      </p:sp>
      <p:sp>
        <p:nvSpPr>
          <p:cNvPr id="3" name="Plassholder for innhold 2">
            <a:extLst>
              <a:ext uri="{FF2B5EF4-FFF2-40B4-BE49-F238E27FC236}">
                <a16:creationId xmlns:a16="http://schemas.microsoft.com/office/drawing/2014/main" id="{748A3273-BDDA-4A76-8075-B8BF6DB7A299}"/>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36C0885A-927F-4FFC-AF6D-5C514F047D3D}"/>
              </a:ext>
            </a:extLst>
          </p:cNvPr>
          <p:cNvPicPr>
            <a:picLocks noChangeAspect="1"/>
          </p:cNvPicPr>
          <p:nvPr/>
        </p:nvPicPr>
        <p:blipFill rotWithShape="1">
          <a:blip r:embed="rId3"/>
          <a:srcRect l="4231" t="36551" r="55577" b="22735"/>
          <a:stretch/>
        </p:blipFill>
        <p:spPr>
          <a:xfrm>
            <a:off x="0" y="1420924"/>
            <a:ext cx="8909538" cy="5076670"/>
          </a:xfrm>
          <a:prstGeom prst="rect">
            <a:avLst/>
          </a:prstGeom>
        </p:spPr>
      </p:pic>
    </p:spTree>
    <p:extLst>
      <p:ext uri="{BB962C8B-B14F-4D97-AF65-F5344CB8AC3E}">
        <p14:creationId xmlns:p14="http://schemas.microsoft.com/office/powerpoint/2010/main" val="3077014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59853E-0045-4BB2-BFB5-BCD4DC6239C4}"/>
              </a:ext>
            </a:extLst>
          </p:cNvPr>
          <p:cNvSpPr>
            <a:spLocks noGrp="1"/>
          </p:cNvSpPr>
          <p:nvPr>
            <p:ph type="title"/>
          </p:nvPr>
        </p:nvSpPr>
        <p:spPr/>
        <p:txBody>
          <a:bodyPr/>
          <a:lstStyle/>
          <a:p>
            <a:r>
              <a:rPr lang="nb-NO" dirty="0" err="1"/>
              <a:t>Trusselmodellering</a:t>
            </a:r>
            <a:endParaRPr lang="nb-NO" dirty="0"/>
          </a:p>
        </p:txBody>
      </p:sp>
      <p:sp>
        <p:nvSpPr>
          <p:cNvPr id="3" name="Plassholder for innhold 2">
            <a:extLst>
              <a:ext uri="{FF2B5EF4-FFF2-40B4-BE49-F238E27FC236}">
                <a16:creationId xmlns:a16="http://schemas.microsoft.com/office/drawing/2014/main" id="{8D13C7DA-26FB-4558-9E3E-EEE4A017861D}"/>
              </a:ext>
            </a:extLst>
          </p:cNvPr>
          <p:cNvSpPr>
            <a:spLocks noGrp="1"/>
          </p:cNvSpPr>
          <p:nvPr>
            <p:ph idx="1"/>
          </p:nvPr>
        </p:nvSpPr>
        <p:spPr/>
        <p:txBody>
          <a:bodyPr/>
          <a:lstStyle/>
          <a:p>
            <a:r>
              <a:rPr lang="nb-NO" dirty="0"/>
              <a:t>Identifisere potensielle trusler</a:t>
            </a:r>
          </a:p>
          <a:p>
            <a:r>
              <a:rPr lang="nb-NO" dirty="0"/>
              <a:t>Evaluere konsekvenser assosiert med hvert område</a:t>
            </a:r>
          </a:p>
          <a:p>
            <a:endParaRPr lang="nb-NO" dirty="0"/>
          </a:p>
          <a:p>
            <a:r>
              <a:rPr lang="nb-NO" dirty="0" err="1"/>
              <a:t>Trusselaktør</a:t>
            </a:r>
            <a:endParaRPr lang="nb-NO" dirty="0"/>
          </a:p>
          <a:p>
            <a:r>
              <a:rPr lang="nb-NO" dirty="0"/>
              <a:t>System</a:t>
            </a:r>
          </a:p>
          <a:p>
            <a:r>
              <a:rPr lang="nb-NO" dirty="0"/>
              <a:t>Verdi</a:t>
            </a:r>
          </a:p>
          <a:p>
            <a:pPr marL="0" indent="0">
              <a:buNone/>
            </a:pPr>
            <a:endParaRPr lang="nb-NO" dirty="0"/>
          </a:p>
          <a:p>
            <a:endParaRPr lang="nb-NO" dirty="0"/>
          </a:p>
        </p:txBody>
      </p:sp>
      <p:pic>
        <p:nvPicPr>
          <p:cNvPr id="4098" name="Picture 2" descr="How do hackers pick their targets? - Panda Security Mediacenter">
            <a:extLst>
              <a:ext uri="{FF2B5EF4-FFF2-40B4-BE49-F238E27FC236}">
                <a16:creationId xmlns:a16="http://schemas.microsoft.com/office/drawing/2014/main" id="{047279A2-6149-4609-9564-2C8984C6B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3429000"/>
            <a:ext cx="4572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554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AC2842-E848-4BAF-9951-A1341A75BFCA}"/>
              </a:ext>
            </a:extLst>
          </p:cNvPr>
          <p:cNvSpPr>
            <a:spLocks noGrp="1"/>
          </p:cNvSpPr>
          <p:nvPr>
            <p:ph type="title"/>
          </p:nvPr>
        </p:nvSpPr>
        <p:spPr/>
        <p:txBody>
          <a:bodyPr/>
          <a:lstStyle/>
          <a:p>
            <a:r>
              <a:rPr lang="nb-NO" dirty="0"/>
              <a:t>Risikoanalyse</a:t>
            </a:r>
          </a:p>
        </p:txBody>
      </p:sp>
      <p:sp>
        <p:nvSpPr>
          <p:cNvPr id="3" name="Plassholder for innhold 2">
            <a:extLst>
              <a:ext uri="{FF2B5EF4-FFF2-40B4-BE49-F238E27FC236}">
                <a16:creationId xmlns:a16="http://schemas.microsoft.com/office/drawing/2014/main" id="{42C4C9C6-6E0B-4798-915F-C9343935C37F}"/>
              </a:ext>
            </a:extLst>
          </p:cNvPr>
          <p:cNvSpPr>
            <a:spLocks noGrp="1"/>
          </p:cNvSpPr>
          <p:nvPr>
            <p:ph idx="1"/>
          </p:nvPr>
        </p:nvSpPr>
        <p:spPr/>
        <p:txBody>
          <a:bodyPr/>
          <a:lstStyle/>
          <a:p>
            <a:r>
              <a:rPr lang="nb-NO" dirty="0"/>
              <a:t>Konsekvens</a:t>
            </a:r>
          </a:p>
          <a:p>
            <a:r>
              <a:rPr lang="nb-NO" dirty="0"/>
              <a:t>sannsynlighet</a:t>
            </a:r>
          </a:p>
        </p:txBody>
      </p:sp>
      <p:pic>
        <p:nvPicPr>
          <p:cNvPr id="5122" name="Picture 2" descr="Hackers steal nearly $100m in Japan crypto heist - BBC News">
            <a:extLst>
              <a:ext uri="{FF2B5EF4-FFF2-40B4-BE49-F238E27FC236}">
                <a16:creationId xmlns:a16="http://schemas.microsoft.com/office/drawing/2014/main" id="{0F339AFE-EE83-4969-90D1-7F76028D9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6307" y="1406769"/>
            <a:ext cx="6117493" cy="3441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9935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D45E97-90C5-4FE4-8162-66E16B6B4699}"/>
              </a:ext>
            </a:extLst>
          </p:cNvPr>
          <p:cNvSpPr>
            <a:spLocks noGrp="1"/>
          </p:cNvSpPr>
          <p:nvPr>
            <p:ph type="title"/>
          </p:nvPr>
        </p:nvSpPr>
        <p:spPr/>
        <p:txBody>
          <a:bodyPr/>
          <a:lstStyle/>
          <a:p>
            <a:r>
              <a:rPr lang="nb-NO" dirty="0"/>
              <a:t>Administrative tiltak?</a:t>
            </a:r>
          </a:p>
        </p:txBody>
      </p:sp>
      <p:sp>
        <p:nvSpPr>
          <p:cNvPr id="3" name="Plassholder for innhold 2">
            <a:extLst>
              <a:ext uri="{FF2B5EF4-FFF2-40B4-BE49-F238E27FC236}">
                <a16:creationId xmlns:a16="http://schemas.microsoft.com/office/drawing/2014/main" id="{39D904A6-6A79-4A7C-9F98-3B79CF1C5818}"/>
              </a:ext>
            </a:extLst>
          </p:cNvPr>
          <p:cNvSpPr>
            <a:spLocks noGrp="1"/>
          </p:cNvSpPr>
          <p:nvPr>
            <p:ph idx="1"/>
          </p:nvPr>
        </p:nvSpPr>
        <p:spPr/>
        <p:txBody>
          <a:bodyPr/>
          <a:lstStyle/>
          <a:p>
            <a:r>
              <a:rPr lang="nb-NO" dirty="0"/>
              <a:t>Policy, standarder, opplæring</a:t>
            </a:r>
          </a:p>
          <a:p>
            <a:r>
              <a:rPr lang="nb-NO" dirty="0"/>
              <a:t>Koster mye!</a:t>
            </a:r>
          </a:p>
          <a:p>
            <a:r>
              <a:rPr lang="nb-NO" dirty="0"/>
              <a:t>Gir mye!</a:t>
            </a:r>
          </a:p>
          <a:p>
            <a:r>
              <a:rPr lang="nb-NO" dirty="0"/>
              <a:t>Tillit</a:t>
            </a:r>
          </a:p>
          <a:p>
            <a:r>
              <a:rPr lang="nb-NO" dirty="0"/>
              <a:t>Rykte</a:t>
            </a:r>
          </a:p>
          <a:p>
            <a:r>
              <a:rPr lang="nb-NO" dirty="0"/>
              <a:t>Redusere tap</a:t>
            </a:r>
          </a:p>
          <a:p>
            <a:r>
              <a:rPr lang="nb-NO" dirty="0"/>
              <a:t>Øker verdi!</a:t>
            </a:r>
          </a:p>
        </p:txBody>
      </p:sp>
    </p:spTree>
    <p:extLst>
      <p:ext uri="{BB962C8B-B14F-4D97-AF65-F5344CB8AC3E}">
        <p14:creationId xmlns:p14="http://schemas.microsoft.com/office/powerpoint/2010/main" val="1116268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B7EB32-1648-47B4-B518-A506D9EB7196}"/>
              </a:ext>
            </a:extLst>
          </p:cNvPr>
          <p:cNvSpPr>
            <a:spLocks noGrp="1"/>
          </p:cNvSpPr>
          <p:nvPr>
            <p:ph type="title"/>
          </p:nvPr>
        </p:nvSpPr>
        <p:spPr/>
        <p:txBody>
          <a:bodyPr/>
          <a:lstStyle/>
          <a:p>
            <a:r>
              <a:rPr lang="nb-NO" dirty="0" err="1"/>
              <a:t>memes</a:t>
            </a:r>
            <a:endParaRPr lang="nb-NO" dirty="0"/>
          </a:p>
        </p:txBody>
      </p:sp>
      <p:pic>
        <p:nvPicPr>
          <p:cNvPr id="6146" name="Picture 2">
            <a:extLst>
              <a:ext uri="{FF2B5EF4-FFF2-40B4-BE49-F238E27FC236}">
                <a16:creationId xmlns:a16="http://schemas.microsoft.com/office/drawing/2014/main" id="{BC631964-77A4-4D2A-B208-F70BE2ED0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59876"/>
            <a:ext cx="4759569" cy="557368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a:extLst>
              <a:ext uri="{FF2B5EF4-FFF2-40B4-BE49-F238E27FC236}">
                <a16:creationId xmlns:a16="http://schemas.microsoft.com/office/drawing/2014/main" id="{57D32F0F-03D4-442C-B250-F376D04066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7302" y="-351692"/>
            <a:ext cx="4343771" cy="5498123"/>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a:extLst>
              <a:ext uri="{FF2B5EF4-FFF2-40B4-BE49-F238E27FC236}">
                <a16:creationId xmlns:a16="http://schemas.microsoft.com/office/drawing/2014/main" id="{E7CD19C4-88CA-4B15-81A9-7DCC5C4B1C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5455" y="2631233"/>
            <a:ext cx="3571382" cy="4194772"/>
          </a:xfrm>
          <a:prstGeom prst="rect">
            <a:avLst/>
          </a:prstGeom>
          <a:noFill/>
          <a:extLst>
            <a:ext uri="{909E8E84-426E-40DD-AFC4-6F175D3DCCD1}">
              <a14:hiddenFill xmlns:a14="http://schemas.microsoft.com/office/drawing/2010/main">
                <a:solidFill>
                  <a:srgbClr val="FFFFFF"/>
                </a:solidFill>
              </a14:hiddenFill>
            </a:ext>
          </a:extLst>
        </p:spPr>
      </p:pic>
      <p:pic>
        <p:nvPicPr>
          <p:cNvPr id="4" name="Bilde 3">
            <a:extLst>
              <a:ext uri="{FF2B5EF4-FFF2-40B4-BE49-F238E27FC236}">
                <a16:creationId xmlns:a16="http://schemas.microsoft.com/office/drawing/2014/main" id="{DAC06409-BC22-400D-A179-7251E6C09203}"/>
              </a:ext>
            </a:extLst>
          </p:cNvPr>
          <p:cNvPicPr>
            <a:picLocks noChangeAspect="1"/>
          </p:cNvPicPr>
          <p:nvPr/>
        </p:nvPicPr>
        <p:blipFill>
          <a:blip r:embed="rId5"/>
          <a:stretch>
            <a:fillRect/>
          </a:stretch>
        </p:blipFill>
        <p:spPr>
          <a:xfrm>
            <a:off x="4759568" y="4405492"/>
            <a:ext cx="4064043" cy="2528073"/>
          </a:xfrm>
          <a:prstGeom prst="rect">
            <a:avLst/>
          </a:prstGeom>
        </p:spPr>
      </p:pic>
      <p:pic>
        <p:nvPicPr>
          <p:cNvPr id="6152" name="Picture 8" descr="Ransomware can&amp;#39;t infect your backups If you don&amp;#39;t have any - Roll Safe HD2  | Meme Generator">
            <a:extLst>
              <a:ext uri="{FF2B5EF4-FFF2-40B4-BE49-F238E27FC236}">
                <a16:creationId xmlns:a16="http://schemas.microsoft.com/office/drawing/2014/main" id="{B1DCB567-0BF1-4D29-BF8B-A69CBB23D9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55455" y="0"/>
            <a:ext cx="3636545" cy="2996017"/>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I&amp;#39;m not scared of that mouse at all, I&amp;#39;m just lovin&amp;#39; the view up here”  *Sighs* | @p0larbear.meme | Memes">
            <a:extLst>
              <a:ext uri="{FF2B5EF4-FFF2-40B4-BE49-F238E27FC236}">
                <a16:creationId xmlns:a16="http://schemas.microsoft.com/office/drawing/2014/main" id="{9A356D22-D50E-4F99-8D1A-3843B0C9FC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98670" y="563270"/>
            <a:ext cx="1818257" cy="392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152138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1289</Words>
  <Application>Microsoft Office PowerPoint</Application>
  <PresentationFormat>Widescreen</PresentationFormat>
  <Paragraphs>96</Paragraphs>
  <Slides>11</Slides>
  <Notes>9</Notes>
  <HiddenSlides>0</HiddenSlides>
  <MMClips>1</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11</vt:i4>
      </vt:variant>
    </vt:vector>
  </HeadingPairs>
  <TitlesOfParts>
    <vt:vector size="15" baseType="lpstr">
      <vt:lpstr>Arial</vt:lpstr>
      <vt:lpstr>Calibri</vt:lpstr>
      <vt:lpstr>Calibri Light</vt:lpstr>
      <vt:lpstr>Office-tema</vt:lpstr>
      <vt:lpstr>Datateknologi og sikkerhet</vt:lpstr>
      <vt:lpstr>Kryptering</vt:lpstr>
      <vt:lpstr>Symmetrisk kryptering</vt:lpstr>
      <vt:lpstr>Asymmetrisk kryptering</vt:lpstr>
      <vt:lpstr>Personopplysninger</vt:lpstr>
      <vt:lpstr>PowerPoint-presentasjon</vt:lpstr>
      <vt:lpstr>Tjenesteutsetting</vt:lpstr>
      <vt:lpstr>Trusselmodellering</vt:lpstr>
      <vt:lpstr>Risikoanalyse</vt:lpstr>
      <vt:lpstr>Administrative tiltak?</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Datateknologi og sikkerhet</dc:title>
  <dc:creator>Oscar Bjørnstad</dc:creator>
  <cp:lastModifiedBy>Oscar Bjørnstad</cp:lastModifiedBy>
  <cp:revision>8</cp:revision>
  <dcterms:created xsi:type="dcterms:W3CDTF">2021-11-16T00:03:18Z</dcterms:created>
  <dcterms:modified xsi:type="dcterms:W3CDTF">2021-11-16T01:02:16Z</dcterms:modified>
</cp:coreProperties>
</file>