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6443" autoAdjust="0"/>
  </p:normalViewPr>
  <p:slideViewPr>
    <p:cSldViewPr snapToGrid="0">
      <p:cViewPr varScale="1">
        <p:scale>
          <a:sx n="87" d="100"/>
          <a:sy n="87" d="100"/>
        </p:scale>
        <p:origin x="145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D552C-0557-4B5B-A78B-3C1928D839AF}" type="datetimeFigureOut">
              <a:rPr lang="nb-NO" smtClean="0"/>
              <a:t>27.09.2021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88D4A-5A0C-4DFE-BE9B-136CF389D524}" type="slidenum">
              <a:rPr lang="nb-NO" smtClean="0"/>
              <a:t>‹#›</a:t>
            </a:fld>
            <a:endParaRPr lang="nb-NO"/>
          </a:p>
        </p:txBody>
      </p:sp>
    </p:spTree>
    <p:extLst>
      <p:ext uri="{BB962C8B-B14F-4D97-AF65-F5344CB8AC3E}">
        <p14:creationId xmlns:p14="http://schemas.microsoft.com/office/powerpoint/2010/main" val="73776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6088D4A-5A0C-4DFE-BE9B-136CF389D524}" type="slidenum">
              <a:rPr lang="nb-NO" smtClean="0"/>
              <a:t>1</a:t>
            </a:fld>
            <a:endParaRPr lang="nb-NO"/>
          </a:p>
        </p:txBody>
      </p:sp>
    </p:spTree>
    <p:extLst>
      <p:ext uri="{BB962C8B-B14F-4D97-AF65-F5344CB8AC3E}">
        <p14:creationId xmlns:p14="http://schemas.microsoft.com/office/powerpoint/2010/main" val="3826349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X86-64 er prosessorarkitekturen som blir brukt i de fleste datamaskiner i dag. Du finner den i de fleste </a:t>
            </a:r>
            <a:r>
              <a:rPr lang="nb-NO" dirty="0" err="1"/>
              <a:t>windows</a:t>
            </a:r>
            <a:r>
              <a:rPr lang="nb-NO" dirty="0"/>
              <a:t> baserte datamaskiner og i mange </a:t>
            </a:r>
            <a:r>
              <a:rPr lang="nb-NO" dirty="0" err="1"/>
              <a:t>maccer</a:t>
            </a:r>
            <a:r>
              <a:rPr lang="nb-NO" dirty="0"/>
              <a:t>. De </a:t>
            </a:r>
            <a:r>
              <a:rPr lang="nb-NO" dirty="0" err="1"/>
              <a:t>apple</a:t>
            </a:r>
            <a:r>
              <a:rPr lang="nb-NO" dirty="0"/>
              <a:t> har i løpet av det siste året gått bort fra x86 til fordel for arm </a:t>
            </a:r>
            <a:r>
              <a:rPr lang="nb-NO" dirty="0" err="1"/>
              <a:t>cpuer</a:t>
            </a:r>
            <a:r>
              <a:rPr lang="nb-NO" dirty="0"/>
              <a:t>. Det er slike </a:t>
            </a:r>
            <a:r>
              <a:rPr lang="nb-NO" dirty="0" err="1"/>
              <a:t>cpuer</a:t>
            </a:r>
            <a:r>
              <a:rPr lang="nb-NO" dirty="0"/>
              <a:t> som ofte finnes i mobiler og andre små enheter. Disse blir brukt siden de er mere strømgjerrige og har en kombinasjon av sterke og svake kjerner. x86 følger det samme prinsippet som Von Neumann-arkitekturen. Hvor vi har en </a:t>
            </a:r>
            <a:r>
              <a:rPr lang="nb-NO" dirty="0" err="1"/>
              <a:t>cpu</a:t>
            </a:r>
            <a:r>
              <a:rPr lang="nb-NO" dirty="0"/>
              <a:t> som kommuniserer med minnet i maskinen for å finne ut hva den skal gjøre.</a:t>
            </a:r>
          </a:p>
        </p:txBody>
      </p:sp>
      <p:sp>
        <p:nvSpPr>
          <p:cNvPr id="4" name="Plassholder for lysbildenummer 3"/>
          <p:cNvSpPr>
            <a:spLocks noGrp="1"/>
          </p:cNvSpPr>
          <p:nvPr>
            <p:ph type="sldNum" sz="quarter" idx="5"/>
          </p:nvPr>
        </p:nvSpPr>
        <p:spPr/>
        <p:txBody>
          <a:bodyPr/>
          <a:lstStyle/>
          <a:p>
            <a:fld id="{D6088D4A-5A0C-4DFE-BE9B-136CF389D524}" type="slidenum">
              <a:rPr lang="nb-NO" smtClean="0"/>
              <a:t>2</a:t>
            </a:fld>
            <a:endParaRPr lang="nb-NO"/>
          </a:p>
        </p:txBody>
      </p:sp>
    </p:spTree>
    <p:extLst>
      <p:ext uri="{BB962C8B-B14F-4D97-AF65-F5344CB8AC3E}">
        <p14:creationId xmlns:p14="http://schemas.microsoft.com/office/powerpoint/2010/main" val="346561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en datamaskin skal jobbe med data er det ofte mange operasjoner som må gjøres etter hverandre. Dette gjelder alt fra henting i minnet til det å gjøre en instruksjon.  Hvis vi ser på LMC datamaskinen vår så må vi bruke en </a:t>
            </a:r>
            <a:r>
              <a:rPr lang="nb-NO" dirty="0" err="1"/>
              <a:t>klokkesykel</a:t>
            </a:r>
            <a:r>
              <a:rPr lang="nb-NO" dirty="0"/>
              <a:t> på å hente data fra minnet. Og enda en </a:t>
            </a:r>
            <a:r>
              <a:rPr lang="nb-NO" dirty="0" err="1"/>
              <a:t>klokkesykel</a:t>
            </a:r>
            <a:r>
              <a:rPr lang="nb-NO" dirty="0"/>
              <a:t> for gjøre en addisjon med dataen vi hentet fra minnet.</a:t>
            </a:r>
          </a:p>
          <a:p>
            <a:r>
              <a:rPr lang="nb-NO" dirty="0"/>
              <a:t>Datamaskinen eksekverer kode i denne rekkefølgen:</a:t>
            </a:r>
          </a:p>
          <a:p>
            <a:r>
              <a:rPr lang="nb-NO" dirty="0"/>
              <a:t>1: Hent instruksjonen i minnet</a:t>
            </a:r>
          </a:p>
          <a:p>
            <a:r>
              <a:rPr lang="nb-NO" dirty="0"/>
              <a:t>2: Dekod instruksjonen og sett adresse i adresseregisteret samt instruksjon i instruksjonsregisteret.</a:t>
            </a:r>
          </a:p>
          <a:p>
            <a:r>
              <a:rPr lang="nb-NO" dirty="0"/>
              <a:t>3: Utfør instruksjon</a:t>
            </a:r>
          </a:p>
          <a:p>
            <a:r>
              <a:rPr lang="nb-NO" dirty="0"/>
              <a:t>4: Om nødvendig lagre data fra instruksjon på angitt minneplass.</a:t>
            </a:r>
          </a:p>
          <a:p>
            <a:endParaRPr lang="nb-NO" dirty="0"/>
          </a:p>
          <a:p>
            <a:r>
              <a:rPr lang="nb-NO" dirty="0"/>
              <a:t>X86-64 har også noe som heter pipeline. Det er laget for å kunne utføre flere instruksjoner i hurtig rekkefølge av hverandre. Det går ut på at man bruker dekodings delen av prosessoren hele tiden, samt at de andre trinnene som vi nevnte over blir gjort samtidig. Her vil altså datamaskinen hente neste instruksjon samtidig som den dekoder den forrige og utfører instruksjonen før det. (Dette blir tatt bedre senere i dette semesteret)</a:t>
            </a:r>
          </a:p>
          <a:p>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3</a:t>
            </a:fld>
            <a:endParaRPr lang="nb-NO"/>
          </a:p>
        </p:txBody>
      </p:sp>
    </p:spTree>
    <p:extLst>
      <p:ext uri="{BB962C8B-B14F-4D97-AF65-F5344CB8AC3E}">
        <p14:creationId xmlns:p14="http://schemas.microsoft.com/office/powerpoint/2010/main" val="3566342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vi har jobbet med LMC har vi ett register som vi jobber med dette er akkumulatoren. Her kan vi hente dataen vi vil ha med en eneste gang og den brukes i så å si hver eneste operasjon.  Her lagrer vi verdier fra -999 til 999.</a:t>
            </a:r>
          </a:p>
          <a:p>
            <a:r>
              <a:rPr lang="nb-NO" dirty="0"/>
              <a:t>Ser vi på x86-64 arkitekturen så er det 16 registre. De kan brukes som 1,2,4 og 8 bytes registre.</a:t>
            </a:r>
          </a:p>
          <a:p>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4</a:t>
            </a:fld>
            <a:endParaRPr lang="nb-NO"/>
          </a:p>
        </p:txBody>
      </p:sp>
    </p:spTree>
    <p:extLst>
      <p:ext uri="{BB962C8B-B14F-4D97-AF65-F5344CB8AC3E}">
        <p14:creationId xmlns:p14="http://schemas.microsoft.com/office/powerpoint/2010/main" val="103113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LMC som vi har jobbet litt med her har 100 celler i minnet hvor vi kan lagre kode/data.</a:t>
            </a:r>
          </a:p>
          <a:p>
            <a:r>
              <a:rPr lang="nb-NO" dirty="0"/>
              <a:t>X86-64 arkitekturen kan teoretisk sett inneholde 16 </a:t>
            </a:r>
            <a:r>
              <a:rPr lang="nb-NO" dirty="0" err="1"/>
              <a:t>exabyte</a:t>
            </a:r>
            <a:r>
              <a:rPr lang="nb-NO" dirty="0"/>
              <a:t> med minne. Det tilsvarer 17 000 000 TB. Det er imidlertid implementasjonen av x86 og </a:t>
            </a:r>
            <a:r>
              <a:rPr lang="nb-NO" dirty="0" err="1"/>
              <a:t>minnekontrollerene</a:t>
            </a:r>
            <a:r>
              <a:rPr lang="nb-NO" dirty="0"/>
              <a:t> som ofte gjør at vi ikke kan ha så mye RAM. Teoretisk kan vi altså ha 2^64 celler i x86-64 arkitekturen, hvor hver celle inneholder en byte=8bit.</a:t>
            </a:r>
          </a:p>
          <a:p>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5</a:t>
            </a:fld>
            <a:endParaRPr lang="nb-NO"/>
          </a:p>
        </p:txBody>
      </p:sp>
    </p:spTree>
    <p:extLst>
      <p:ext uri="{BB962C8B-B14F-4D97-AF65-F5344CB8AC3E}">
        <p14:creationId xmlns:p14="http://schemas.microsoft.com/office/powerpoint/2010/main" val="482046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CISC står for </a:t>
            </a:r>
            <a:r>
              <a:rPr lang="nb-NO" dirty="0" err="1"/>
              <a:t>complex</a:t>
            </a:r>
            <a:r>
              <a:rPr lang="nb-NO" dirty="0"/>
              <a:t> </a:t>
            </a:r>
            <a:r>
              <a:rPr lang="nb-NO" dirty="0" err="1"/>
              <a:t>instruction</a:t>
            </a:r>
            <a:r>
              <a:rPr lang="nb-NO" dirty="0"/>
              <a:t> </a:t>
            </a:r>
            <a:r>
              <a:rPr lang="nb-NO" dirty="0" err="1"/>
              <a:t>set</a:t>
            </a:r>
            <a:r>
              <a:rPr lang="nb-NO" dirty="0"/>
              <a:t> computer. Disse datamaskinene inneholder veldig mange forskjellige instruksjoner og kan derfor regne de ut veldig raskt. Disse instruksjonene kan være veldig </a:t>
            </a:r>
            <a:r>
              <a:rPr lang="nb-NO" dirty="0" err="1"/>
              <a:t>kompiserte</a:t>
            </a:r>
            <a:r>
              <a:rPr lang="nb-NO" dirty="0"/>
              <a:t> og regne ut blant annet x* (log2 y +1) .</a:t>
            </a:r>
          </a:p>
          <a:p>
            <a:r>
              <a:rPr lang="nb-NO" dirty="0"/>
              <a:t>X86 er en CISC prosessor.</a:t>
            </a:r>
          </a:p>
          <a:p>
            <a:r>
              <a:rPr lang="nb-NO" dirty="0"/>
              <a:t>RISC derimot har færre instruksjoner. LMC er en </a:t>
            </a:r>
            <a:r>
              <a:rPr lang="nb-NO" dirty="0" err="1"/>
              <a:t>Risc</a:t>
            </a:r>
            <a:r>
              <a:rPr lang="nb-NO" dirty="0"/>
              <a:t> maskin som har veldig få </a:t>
            </a:r>
            <a:r>
              <a:rPr lang="nb-NO" dirty="0" err="1"/>
              <a:t>komandoer</a:t>
            </a:r>
            <a:r>
              <a:rPr lang="nb-NO" dirty="0"/>
              <a:t>. Fordelen ved </a:t>
            </a:r>
            <a:r>
              <a:rPr lang="nb-NO" dirty="0" err="1"/>
              <a:t>risc</a:t>
            </a:r>
            <a:r>
              <a:rPr lang="nb-NO" dirty="0"/>
              <a:t> arkitekturen er at datamaskinene er veldig raske på de små </a:t>
            </a:r>
            <a:r>
              <a:rPr lang="nb-NO" dirty="0" err="1"/>
              <a:t>dataopperasjonene</a:t>
            </a:r>
            <a:r>
              <a:rPr lang="nb-NO" dirty="0"/>
              <a:t> de utfører.</a:t>
            </a:r>
          </a:p>
          <a:p>
            <a:endParaRPr lang="nb-NO" dirty="0"/>
          </a:p>
          <a:p>
            <a:r>
              <a:rPr lang="nb-NO" dirty="0"/>
              <a:t>Bildet under viser først </a:t>
            </a:r>
            <a:r>
              <a:rPr lang="nb-NO" dirty="0" err="1"/>
              <a:t>python</a:t>
            </a:r>
            <a:r>
              <a:rPr lang="nb-NO" dirty="0"/>
              <a:t> kode hvor vi legger til 1 i en minnecelle. Under der så har vi hvilke koder det blir for x86-64. mens til høyere har vi hva det ville blitt i </a:t>
            </a:r>
            <a:r>
              <a:rPr lang="nb-NO" dirty="0" err="1"/>
              <a:t>lmc</a:t>
            </a:r>
            <a:r>
              <a:rPr lang="nb-NO" dirty="0"/>
              <a:t>.</a:t>
            </a:r>
          </a:p>
        </p:txBody>
      </p:sp>
      <p:sp>
        <p:nvSpPr>
          <p:cNvPr id="4" name="Plassholder for lysbildenummer 3"/>
          <p:cNvSpPr>
            <a:spLocks noGrp="1"/>
          </p:cNvSpPr>
          <p:nvPr>
            <p:ph type="sldNum" sz="quarter" idx="5"/>
          </p:nvPr>
        </p:nvSpPr>
        <p:spPr/>
        <p:txBody>
          <a:bodyPr/>
          <a:lstStyle/>
          <a:p>
            <a:fld id="{D6088D4A-5A0C-4DFE-BE9B-136CF389D524}" type="slidenum">
              <a:rPr lang="nb-NO" smtClean="0"/>
              <a:t>6</a:t>
            </a:fld>
            <a:endParaRPr lang="nb-NO"/>
          </a:p>
        </p:txBody>
      </p:sp>
    </p:spTree>
    <p:extLst>
      <p:ext uri="{BB962C8B-B14F-4D97-AF65-F5344CB8AC3E}">
        <p14:creationId xmlns:p14="http://schemas.microsoft.com/office/powerpoint/2010/main" val="1794292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Kodespråk</a:t>
            </a:r>
          </a:p>
          <a:p>
            <a:r>
              <a:rPr lang="nb-NO" dirty="0"/>
              <a:t>Maskinkode er det vi ofte kaller for </a:t>
            </a:r>
            <a:r>
              <a:rPr lang="nb-NO" dirty="0" err="1"/>
              <a:t>førstegenrasjons</a:t>
            </a:r>
            <a:r>
              <a:rPr lang="nb-NO" dirty="0"/>
              <a:t> språk. Den er meget effektiv for maskinen, men det er også lett for koderen å gjøre flere feil i koden. Man kan blant annet skrive feil adresse, feil instruksjonskode, ødelegge instruksjoner med å overskrive de, og prøve å utføre data som instruksjoner.</a:t>
            </a:r>
          </a:p>
          <a:p>
            <a:endParaRPr lang="nb-NO" dirty="0"/>
          </a:p>
          <a:p>
            <a:r>
              <a:rPr lang="nb-NO" dirty="0"/>
              <a:t>Assemblerkode regnes som andre </a:t>
            </a:r>
            <a:r>
              <a:rPr lang="nb-NO" dirty="0" err="1"/>
              <a:t>genrasjon</a:t>
            </a:r>
            <a:r>
              <a:rPr lang="nb-NO" dirty="0"/>
              <a:t>. Her slipper man å huske kodene for de forskjellige kommandoene, samt adresser håndteres automatisk av datamaskinen. Ulemper ved assemblerkode er at det ikke er noen </a:t>
            </a:r>
            <a:r>
              <a:rPr lang="nb-NO" dirty="0" err="1"/>
              <a:t>feilskjekking</a:t>
            </a:r>
            <a:r>
              <a:rPr lang="nb-NO" dirty="0"/>
              <a:t> eller begrensinger på hva en har lov til.</a:t>
            </a:r>
          </a:p>
          <a:p>
            <a:endParaRPr lang="nb-NO" dirty="0"/>
          </a:p>
          <a:p>
            <a:r>
              <a:rPr lang="nb-NO" dirty="0"/>
              <a:t>Den tredje </a:t>
            </a:r>
            <a:r>
              <a:rPr lang="nb-NO" dirty="0" err="1"/>
              <a:t>genrasjonen</a:t>
            </a:r>
            <a:r>
              <a:rPr lang="nb-NO" dirty="0"/>
              <a:t> med språk brakte med seg mye godt. De introduserte oss til </a:t>
            </a:r>
            <a:r>
              <a:rPr lang="nb-NO" dirty="0" err="1"/>
              <a:t>arrayer</a:t>
            </a:r>
            <a:r>
              <a:rPr lang="nb-NO" dirty="0"/>
              <a:t>, setninger og funksjoner. Samt at det ble mere struktur i koden. </a:t>
            </a:r>
          </a:p>
          <a:p>
            <a:r>
              <a:rPr lang="nb-NO" dirty="0"/>
              <a:t>Problemer med disse språkene var at de ikke sjekket grenser. Parametere hadde ingen krav til dataen som ble sendt. De hadde også litt rare og unødvendige funksjoner.</a:t>
            </a:r>
          </a:p>
          <a:p>
            <a:endParaRPr lang="nb-NO" dirty="0"/>
          </a:p>
          <a:p>
            <a:r>
              <a:rPr lang="nb-NO" dirty="0"/>
              <a:t>C,C++ </a:t>
            </a:r>
            <a:r>
              <a:rPr lang="nb-NO" dirty="0" err="1"/>
              <a:t>Scheme</a:t>
            </a:r>
            <a:r>
              <a:rPr lang="nb-NO" dirty="0"/>
              <a:t> Simula og andre språk kom i 1965-1980.</a:t>
            </a:r>
          </a:p>
          <a:p>
            <a:r>
              <a:rPr lang="nb-NO" dirty="0"/>
              <a:t>Disse språkene var lettere å forstå, de sjekket grenser og de droppet noen funksjoner som ikke var så gode. Blant annet </a:t>
            </a:r>
            <a:r>
              <a:rPr lang="nb-NO" dirty="0" err="1"/>
              <a:t>goto</a:t>
            </a:r>
            <a:r>
              <a:rPr lang="nb-NO" dirty="0"/>
              <a:t> ble droppet. Her fikk vi også spesialiserte programmer. Ulemper her var at mange nye språk var tregere.</a:t>
            </a:r>
          </a:p>
          <a:p>
            <a:endParaRPr lang="nb-NO" dirty="0"/>
          </a:p>
          <a:p>
            <a:r>
              <a:rPr lang="nb-NO" dirty="0"/>
              <a:t>Python er i 4 generasjon. Det er mere fleksibelt og lett for programmereren. Det sjekker ulovligheter (under kjøring) samt at de var raske for å lage programmer. De var dessverre enda tregere enn forrige </a:t>
            </a:r>
            <a:r>
              <a:rPr lang="nb-NO" dirty="0" err="1"/>
              <a:t>genrasjon</a:t>
            </a:r>
            <a:r>
              <a:rPr lang="nb-NO" dirty="0"/>
              <a:t>. </a:t>
            </a:r>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7</a:t>
            </a:fld>
            <a:endParaRPr lang="nb-NO"/>
          </a:p>
        </p:txBody>
      </p:sp>
    </p:spTree>
    <p:extLst>
      <p:ext uri="{BB962C8B-B14F-4D97-AF65-F5344CB8AC3E}">
        <p14:creationId xmlns:p14="http://schemas.microsoft.com/office/powerpoint/2010/main" val="3886029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 operativsystem er ett lag i softwaren til datamaskinen som ligger mellom programmer og hardwaren. Det sørger for at flere programmer kan kjøre samtidig, at man kan starte nye programmer. At flere kan dele samme datamaskin, samt at det er ett mellomnivå mellom programmene og hardwaren som du har.</a:t>
            </a:r>
          </a:p>
        </p:txBody>
      </p:sp>
      <p:sp>
        <p:nvSpPr>
          <p:cNvPr id="4" name="Plassholder for lysbildenummer 3"/>
          <p:cNvSpPr>
            <a:spLocks noGrp="1"/>
          </p:cNvSpPr>
          <p:nvPr>
            <p:ph type="sldNum" sz="quarter" idx="5"/>
          </p:nvPr>
        </p:nvSpPr>
        <p:spPr/>
        <p:txBody>
          <a:bodyPr/>
          <a:lstStyle/>
          <a:p>
            <a:fld id="{D6088D4A-5A0C-4DFE-BE9B-136CF389D524}" type="slidenum">
              <a:rPr lang="nb-NO" smtClean="0"/>
              <a:t>9</a:t>
            </a:fld>
            <a:endParaRPr lang="nb-NO"/>
          </a:p>
        </p:txBody>
      </p:sp>
    </p:spTree>
    <p:extLst>
      <p:ext uri="{BB962C8B-B14F-4D97-AF65-F5344CB8AC3E}">
        <p14:creationId xmlns:p14="http://schemas.microsoft.com/office/powerpoint/2010/main" val="2535109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Operativsystemet kommuniserer med hardwaren og leverer en og samme </a:t>
            </a:r>
            <a:r>
              <a:rPr lang="nb-NO" dirty="0" err="1"/>
              <a:t>platform</a:t>
            </a:r>
            <a:r>
              <a:rPr lang="nb-NO" dirty="0"/>
              <a:t> til de forskjellige programmene som vil kjøre på maskinen. Dette gjør at man kan utvikle programvare for flere maskiner med forskjellig hardware.</a:t>
            </a:r>
          </a:p>
          <a:p>
            <a:endParaRPr lang="nb-NO" dirty="0"/>
          </a:p>
          <a:p>
            <a:r>
              <a:rPr lang="nb-NO" dirty="0"/>
              <a:t>Det lar deg også utnytte maskinen bedre ved å kunne gjøre flere ting samtidig. Blant annet høre på </a:t>
            </a:r>
            <a:r>
              <a:rPr lang="nb-NO" dirty="0" err="1"/>
              <a:t>spotify</a:t>
            </a:r>
            <a:r>
              <a:rPr lang="nb-NO" dirty="0"/>
              <a:t> mens du sitter og spiller. Det lar deg kjøre prosesser i parallell. Problemer her kan ofte bli ressursfordeling og sikkerhet siden flere programmer kjører samtidig. Dermed må operativsystemet ta hensyn til dette.</a:t>
            </a:r>
          </a:p>
        </p:txBody>
      </p:sp>
      <p:sp>
        <p:nvSpPr>
          <p:cNvPr id="4" name="Plassholder for lysbildenummer 3"/>
          <p:cNvSpPr>
            <a:spLocks noGrp="1"/>
          </p:cNvSpPr>
          <p:nvPr>
            <p:ph type="sldNum" sz="quarter" idx="5"/>
          </p:nvPr>
        </p:nvSpPr>
        <p:spPr/>
        <p:txBody>
          <a:bodyPr/>
          <a:lstStyle/>
          <a:p>
            <a:fld id="{D6088D4A-5A0C-4DFE-BE9B-136CF389D524}" type="slidenum">
              <a:rPr lang="nb-NO" smtClean="0"/>
              <a:t>10</a:t>
            </a:fld>
            <a:endParaRPr lang="nb-NO"/>
          </a:p>
        </p:txBody>
      </p:sp>
    </p:spTree>
    <p:extLst>
      <p:ext uri="{BB962C8B-B14F-4D97-AF65-F5344CB8AC3E}">
        <p14:creationId xmlns:p14="http://schemas.microsoft.com/office/powerpoint/2010/main" val="276877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finner operativsystemer overalt. Vi finner det i spillkonsoller, mobiler, bilder, klokker, datamaskiner og kjøleskap! </a:t>
            </a:r>
          </a:p>
          <a:p>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11</a:t>
            </a:fld>
            <a:endParaRPr lang="nb-NO"/>
          </a:p>
        </p:txBody>
      </p:sp>
    </p:spTree>
    <p:extLst>
      <p:ext uri="{BB962C8B-B14F-4D97-AF65-F5344CB8AC3E}">
        <p14:creationId xmlns:p14="http://schemas.microsoft.com/office/powerpoint/2010/main" val="1940795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oss brukere er det noen få ting som er synlige for oss. Det er Brukergrensesnittet (GUI) Filsystemet og enhetskontrollen.</a:t>
            </a:r>
          </a:p>
          <a:p>
            <a:r>
              <a:rPr lang="nb-NO" dirty="0"/>
              <a:t>Det er også noen usynlige lag som er Prosesskontroll, minnekontroll og kommunikasjonstjenester.</a:t>
            </a:r>
          </a:p>
          <a:p>
            <a:endParaRPr lang="nb-NO" dirty="0"/>
          </a:p>
          <a:p>
            <a:r>
              <a:rPr lang="nb-NO" dirty="0"/>
              <a:t>Brukergrensesnitt: Gjør at bruker kan kommunisere med OS. Dette kan være trykking med pc mus på en knapp.</a:t>
            </a:r>
          </a:p>
          <a:p>
            <a:r>
              <a:rPr lang="nb-NO" dirty="0" err="1"/>
              <a:t>Filkontroll</a:t>
            </a:r>
            <a:r>
              <a:rPr lang="nb-NO" dirty="0"/>
              <a:t>: Lar oss redigere filer samt se de og flytte de.</a:t>
            </a:r>
          </a:p>
          <a:p>
            <a:r>
              <a:rPr lang="nb-NO" dirty="0"/>
              <a:t>Enhetskontroll: Gjør at systemet skal kunne kontrollere tilkoblede enheter som skjermer, pc mus og tastatur</a:t>
            </a:r>
          </a:p>
          <a:p>
            <a:endParaRPr lang="nb-NO" dirty="0"/>
          </a:p>
          <a:p>
            <a:r>
              <a:rPr lang="nb-NO" dirty="0"/>
              <a:t>Prosesskontroll: Fordeler resursene til datamaskinen effektivt og rettferdig.</a:t>
            </a:r>
          </a:p>
          <a:p>
            <a:r>
              <a:rPr lang="nb-NO" dirty="0"/>
              <a:t>Minnekontroll: Gir plass i minnet.</a:t>
            </a:r>
          </a:p>
          <a:p>
            <a:r>
              <a:rPr lang="nb-NO" dirty="0"/>
              <a:t>Kommunikasjonstjenester: Lar tjenester kommunisere med andre tjenester/programmer på egen og andre maskiner.</a:t>
            </a:r>
          </a:p>
        </p:txBody>
      </p:sp>
      <p:sp>
        <p:nvSpPr>
          <p:cNvPr id="4" name="Plassholder for lysbildenummer 3"/>
          <p:cNvSpPr>
            <a:spLocks noGrp="1"/>
          </p:cNvSpPr>
          <p:nvPr>
            <p:ph type="sldNum" sz="quarter" idx="5"/>
          </p:nvPr>
        </p:nvSpPr>
        <p:spPr/>
        <p:txBody>
          <a:bodyPr/>
          <a:lstStyle/>
          <a:p>
            <a:fld id="{D6088D4A-5A0C-4DFE-BE9B-136CF389D524}" type="slidenum">
              <a:rPr lang="nb-NO" smtClean="0"/>
              <a:t>12</a:t>
            </a:fld>
            <a:endParaRPr lang="nb-NO"/>
          </a:p>
        </p:txBody>
      </p:sp>
    </p:spTree>
    <p:extLst>
      <p:ext uri="{BB962C8B-B14F-4D97-AF65-F5344CB8AC3E}">
        <p14:creationId xmlns:p14="http://schemas.microsoft.com/office/powerpoint/2010/main" val="1969227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13</a:t>
            </a:fld>
            <a:endParaRPr lang="nb-NO"/>
          </a:p>
        </p:txBody>
      </p:sp>
    </p:spTree>
    <p:extLst>
      <p:ext uri="{BB962C8B-B14F-4D97-AF65-F5344CB8AC3E}">
        <p14:creationId xmlns:p14="http://schemas.microsoft.com/office/powerpoint/2010/main" val="676363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14</a:t>
            </a:fld>
            <a:endParaRPr lang="nb-NO"/>
          </a:p>
        </p:txBody>
      </p:sp>
    </p:spTree>
    <p:extLst>
      <p:ext uri="{BB962C8B-B14F-4D97-AF65-F5344CB8AC3E}">
        <p14:creationId xmlns:p14="http://schemas.microsoft.com/office/powerpoint/2010/main" val="2785721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Systemkall:</a:t>
            </a:r>
          </a:p>
          <a:p>
            <a:r>
              <a:rPr lang="nb-NO" dirty="0"/>
              <a:t>Grensesnitt mellom </a:t>
            </a:r>
            <a:r>
              <a:rPr lang="nb-NO" dirty="0" err="1"/>
              <a:t>kodesptåket</a:t>
            </a:r>
            <a:r>
              <a:rPr lang="nb-NO" dirty="0"/>
              <a:t> og operativsystemet. Det er altså de funksjonene som koden kan bruke fra operativsystemet. Den kan for eksempel spørre om </a:t>
            </a:r>
            <a:r>
              <a:rPr lang="nb-NO" dirty="0" err="1"/>
              <a:t>system.time</a:t>
            </a:r>
            <a:r>
              <a:rPr lang="nb-NO" dirty="0"/>
              <a:t> Det vil da gi ett kall til operativsystemet hvor det leverer tilbake data som sier noe om tiden som datamaskinen har i det øyeblikket. </a:t>
            </a:r>
          </a:p>
          <a:p>
            <a:r>
              <a:rPr lang="nb-NO" dirty="0"/>
              <a:t>Ett annet eksempel er </a:t>
            </a:r>
            <a:r>
              <a:rPr lang="nb-NO" dirty="0" err="1"/>
              <a:t>read</a:t>
            </a:r>
            <a:r>
              <a:rPr lang="nb-NO" dirty="0"/>
              <a:t>, hvor programmet spør operativsystemet om en fil som den får tilbake.</a:t>
            </a:r>
          </a:p>
        </p:txBody>
      </p:sp>
      <p:sp>
        <p:nvSpPr>
          <p:cNvPr id="4" name="Plassholder for lysbildenummer 3"/>
          <p:cNvSpPr>
            <a:spLocks noGrp="1"/>
          </p:cNvSpPr>
          <p:nvPr>
            <p:ph type="sldNum" sz="quarter" idx="5"/>
          </p:nvPr>
        </p:nvSpPr>
        <p:spPr/>
        <p:txBody>
          <a:bodyPr/>
          <a:lstStyle/>
          <a:p>
            <a:fld id="{D6088D4A-5A0C-4DFE-BE9B-136CF389D524}" type="slidenum">
              <a:rPr lang="nb-NO" smtClean="0"/>
              <a:t>15</a:t>
            </a:fld>
            <a:endParaRPr lang="nb-NO"/>
          </a:p>
        </p:txBody>
      </p:sp>
    </p:spTree>
    <p:extLst>
      <p:ext uri="{BB962C8B-B14F-4D97-AF65-F5344CB8AC3E}">
        <p14:creationId xmlns:p14="http://schemas.microsoft.com/office/powerpoint/2010/main" val="2418842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Tæsja</a:t>
            </a:r>
            <a:r>
              <a:rPr lang="nb-NO" dirty="0"/>
              <a:t> denne sliden </a:t>
            </a:r>
            <a:r>
              <a:rPr lang="nb-NO" dirty="0">
                <a:sym typeface="Wingdings" panose="05000000000000000000" pitchFamily="2" charset="2"/>
              </a:rPr>
              <a:t></a:t>
            </a:r>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16</a:t>
            </a:fld>
            <a:endParaRPr lang="nb-NO"/>
          </a:p>
        </p:txBody>
      </p:sp>
    </p:spTree>
    <p:extLst>
      <p:ext uri="{BB962C8B-B14F-4D97-AF65-F5344CB8AC3E}">
        <p14:creationId xmlns:p14="http://schemas.microsoft.com/office/powerpoint/2010/main" val="1179148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Tæsj</a:t>
            </a:r>
            <a:r>
              <a:rPr lang="nb-NO" dirty="0"/>
              <a:t> </a:t>
            </a:r>
            <a:r>
              <a:rPr lang="nb-NO" dirty="0" err="1"/>
              <a:t>tæsj</a:t>
            </a:r>
            <a:r>
              <a:rPr lang="nb-NO" dirty="0"/>
              <a:t> </a:t>
            </a:r>
            <a:r>
              <a:rPr lang="nb-NO" dirty="0" err="1"/>
              <a:t>tæsj</a:t>
            </a:r>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17</a:t>
            </a:fld>
            <a:endParaRPr lang="nb-NO"/>
          </a:p>
        </p:txBody>
      </p:sp>
    </p:spTree>
    <p:extLst>
      <p:ext uri="{BB962C8B-B14F-4D97-AF65-F5344CB8AC3E}">
        <p14:creationId xmlns:p14="http://schemas.microsoft.com/office/powerpoint/2010/main" val="322528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6088D4A-5A0C-4DFE-BE9B-136CF389D524}" type="slidenum">
              <a:rPr lang="nb-NO" smtClean="0"/>
              <a:t>18</a:t>
            </a:fld>
            <a:endParaRPr lang="nb-NO"/>
          </a:p>
        </p:txBody>
      </p:sp>
    </p:spTree>
    <p:extLst>
      <p:ext uri="{BB962C8B-B14F-4D97-AF65-F5344CB8AC3E}">
        <p14:creationId xmlns:p14="http://schemas.microsoft.com/office/powerpoint/2010/main" val="4091079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89A3FB-3FD6-4B3E-963E-84920D22CF6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910C7B60-C268-47E7-AEBD-9610648AA2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94D6B5B-608D-4D50-8E6A-D32732CC98B4}"/>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5" name="Plassholder for bunntekst 4">
            <a:extLst>
              <a:ext uri="{FF2B5EF4-FFF2-40B4-BE49-F238E27FC236}">
                <a16:creationId xmlns:a16="http://schemas.microsoft.com/office/drawing/2014/main" id="{4CBC82E3-E20F-47C9-B4A1-4878E7FBB8F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882E4F8-04FA-4A7D-A41B-166E61D92F98}"/>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288807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4B2D3B-CB53-40E4-8A15-DC73EE1F921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F861781-F1FC-4BBF-A9E5-44D066F160F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F82031F-2340-43DB-B2C8-DD0EF5CC4271}"/>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5" name="Plassholder for bunntekst 4">
            <a:extLst>
              <a:ext uri="{FF2B5EF4-FFF2-40B4-BE49-F238E27FC236}">
                <a16:creationId xmlns:a16="http://schemas.microsoft.com/office/drawing/2014/main" id="{517BED5E-74F7-4AE0-807D-72128BB735F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9B3D6C1-79BD-4A6F-A732-D26B3DEE4E44}"/>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2838731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8316B0-FFB1-4CC3-84A5-7AA8D56BA9EB}"/>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4198C33-D699-4131-A2DD-B89364A4EE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C0BD64E1-5ECA-4B52-AC89-4772831388AF}"/>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5" name="Plassholder for bunntekst 4">
            <a:extLst>
              <a:ext uri="{FF2B5EF4-FFF2-40B4-BE49-F238E27FC236}">
                <a16:creationId xmlns:a16="http://schemas.microsoft.com/office/drawing/2014/main" id="{3EE02A26-CAF7-4120-B0EC-75CEF064C52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DA31E24-6BFA-49F0-9791-17D970C4F686}"/>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2035011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E73BF4-E3CA-42ED-959F-61DAC1C42C9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D4D71A1-AD69-49A8-A9E4-EDF3E074528F}"/>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35F817F-7E5A-4E66-BAD1-93F056B48CFD}"/>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0A295B3-0478-40B8-AABC-DDD8F77090AD}"/>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6" name="Plassholder for bunntekst 5">
            <a:extLst>
              <a:ext uri="{FF2B5EF4-FFF2-40B4-BE49-F238E27FC236}">
                <a16:creationId xmlns:a16="http://schemas.microsoft.com/office/drawing/2014/main" id="{CCE2002E-4917-40AF-B8F9-393ED7BB339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97E6BFE-4987-41EB-89FA-EFAEA7F28FA7}"/>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1528662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BEEB7C-DE55-4408-9EE6-42769E56D9C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138A9BD9-5783-49F6-BB20-E8EEC60FCA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B384DBDD-04B5-41CE-BD41-8211DF47C68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7E8012E-1EA9-4CE0-9EEA-21AC0B6083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7FC9463-9403-4CCE-9ADA-6A82365BD8F0}"/>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D17B8D6-B255-48EF-9E0F-4786E7A4C5DB}"/>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8" name="Plassholder for bunntekst 7">
            <a:extLst>
              <a:ext uri="{FF2B5EF4-FFF2-40B4-BE49-F238E27FC236}">
                <a16:creationId xmlns:a16="http://schemas.microsoft.com/office/drawing/2014/main" id="{33C78421-67D4-419E-BAC5-75080023F56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D731D1D-AD79-4831-B43A-2A4D99CEB368}"/>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3144257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87BE66-AC0F-468F-BE88-2423FAACF7D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7AB824D-4F03-412D-A5E4-C034E3414E89}"/>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4" name="Plassholder for bunntekst 3">
            <a:extLst>
              <a:ext uri="{FF2B5EF4-FFF2-40B4-BE49-F238E27FC236}">
                <a16:creationId xmlns:a16="http://schemas.microsoft.com/office/drawing/2014/main" id="{19F63910-091B-43C8-8BE9-EF23DD19ED3C}"/>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0EF0C35-9945-4B05-8530-15DCDD65AB76}"/>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3614556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0816B72-2DC9-4E37-9D29-C4536D3155C1}"/>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3" name="Plassholder for bunntekst 2">
            <a:extLst>
              <a:ext uri="{FF2B5EF4-FFF2-40B4-BE49-F238E27FC236}">
                <a16:creationId xmlns:a16="http://schemas.microsoft.com/office/drawing/2014/main" id="{3BE5DEB8-EC3F-4A01-9BAA-E8288251769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477DB18-3ADE-488E-9F09-44E754400D56}"/>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77666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0FADED-A03B-42D5-BB3A-381E86A44AC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0D9B1F5D-2DE7-4295-8938-37D83C9DB0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303293D-41E7-4050-9FCD-77C0E2A747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EACA42B-A8CC-4B9D-A3F9-A265501CC628}"/>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6" name="Plassholder for bunntekst 5">
            <a:extLst>
              <a:ext uri="{FF2B5EF4-FFF2-40B4-BE49-F238E27FC236}">
                <a16:creationId xmlns:a16="http://schemas.microsoft.com/office/drawing/2014/main" id="{604EFBB1-6201-47DE-AEB1-39A2905CC96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9BD8046-6D8F-427E-877A-5974820F0D62}"/>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1864285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65CBA5-B0E8-4041-8E02-D7F9C8F1FB92}"/>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54DC44B-D22C-4DD5-9209-52CB8D13EB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D200C913-6B94-4914-8F07-15A5BC5ED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A81F7B2-B214-4E2F-BD49-1A80D483CA9B}"/>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6" name="Plassholder for bunntekst 5">
            <a:extLst>
              <a:ext uri="{FF2B5EF4-FFF2-40B4-BE49-F238E27FC236}">
                <a16:creationId xmlns:a16="http://schemas.microsoft.com/office/drawing/2014/main" id="{DF963C91-7758-4A15-AA41-795B0E60032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785A89E-634A-4293-81EA-CEE4A833B7E9}"/>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2309471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ADA776-F504-4283-91D0-98D3763083E6}"/>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A2026692-7DF1-4991-A1F6-09CF800BC01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850061C-6BB4-49C9-9DF3-2E8C59D28328}"/>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5" name="Plassholder for bunntekst 4">
            <a:extLst>
              <a:ext uri="{FF2B5EF4-FFF2-40B4-BE49-F238E27FC236}">
                <a16:creationId xmlns:a16="http://schemas.microsoft.com/office/drawing/2014/main" id="{8995A1F0-D180-4C1E-9B2E-CDF6C052EDC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46457A6-5478-417D-9B85-7BBB002C577B}"/>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1002856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BB33E81-80A5-42BA-8139-AC6E80119CB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F5A99F2-ABD8-482C-9435-97D5156D297E}"/>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3D6D9C1-8D65-44A1-A0DE-4CBEEF305439}"/>
              </a:ext>
            </a:extLst>
          </p:cNvPr>
          <p:cNvSpPr>
            <a:spLocks noGrp="1"/>
          </p:cNvSpPr>
          <p:nvPr>
            <p:ph type="dt" sz="half" idx="10"/>
          </p:nvPr>
        </p:nvSpPr>
        <p:spPr/>
        <p:txBody>
          <a:bodyPr/>
          <a:lstStyle/>
          <a:p>
            <a:fld id="{D682010D-1C8B-495E-8490-6F6CF8F6B9CC}" type="datetimeFigureOut">
              <a:rPr lang="nb-NO" smtClean="0"/>
              <a:t>27.09.2021</a:t>
            </a:fld>
            <a:endParaRPr lang="nb-NO"/>
          </a:p>
        </p:txBody>
      </p:sp>
      <p:sp>
        <p:nvSpPr>
          <p:cNvPr id="5" name="Plassholder for bunntekst 4">
            <a:extLst>
              <a:ext uri="{FF2B5EF4-FFF2-40B4-BE49-F238E27FC236}">
                <a16:creationId xmlns:a16="http://schemas.microsoft.com/office/drawing/2014/main" id="{54AF4B3C-6900-4DCD-A687-25D683C9594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C28BD65-13C1-431A-9DFC-7DE90608D5A9}"/>
              </a:ext>
            </a:extLst>
          </p:cNvPr>
          <p:cNvSpPr>
            <a:spLocks noGrp="1"/>
          </p:cNvSpPr>
          <p:nvPr>
            <p:ph type="sldNum" sz="quarter" idx="12"/>
          </p:nvPr>
        </p:nvSpPr>
        <p:spPr/>
        <p:txBody>
          <a:bodyPr/>
          <a:lstStyle/>
          <a:p>
            <a:fld id="{D49B5D69-D92D-4F8E-97B8-B2EE62671390}" type="slidenum">
              <a:rPr lang="nb-NO" smtClean="0"/>
              <a:t>‹#›</a:t>
            </a:fld>
            <a:endParaRPr lang="nb-NO"/>
          </a:p>
        </p:txBody>
      </p:sp>
    </p:spTree>
    <p:extLst>
      <p:ext uri="{BB962C8B-B14F-4D97-AF65-F5344CB8AC3E}">
        <p14:creationId xmlns:p14="http://schemas.microsoft.com/office/powerpoint/2010/main" val="2118344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AE85241-4485-4BDB-89EA-28D4FF3ABB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976474F-31E7-4250-9135-14105F7C1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7A23097-E22E-48EB-B0AD-FB8C05E3A0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82010D-1C8B-495E-8490-6F6CF8F6B9CC}" type="datetimeFigureOut">
              <a:rPr lang="nb-NO" smtClean="0"/>
              <a:t>27.09.2021</a:t>
            </a:fld>
            <a:endParaRPr lang="nb-NO"/>
          </a:p>
        </p:txBody>
      </p:sp>
      <p:sp>
        <p:nvSpPr>
          <p:cNvPr id="5" name="Plassholder for bunntekst 4">
            <a:extLst>
              <a:ext uri="{FF2B5EF4-FFF2-40B4-BE49-F238E27FC236}">
                <a16:creationId xmlns:a16="http://schemas.microsoft.com/office/drawing/2014/main" id="{4AF55C8D-494E-4900-9DD6-A5CAD8243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08762058-E4D4-468C-BB86-B8A5193252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9B5D69-D92D-4F8E-97B8-B2EE62671390}" type="slidenum">
              <a:rPr lang="nb-NO" smtClean="0"/>
              <a:t>‹#›</a:t>
            </a:fld>
            <a:endParaRPr lang="nb-NO"/>
          </a:p>
        </p:txBody>
      </p:sp>
    </p:spTree>
    <p:extLst>
      <p:ext uri="{BB962C8B-B14F-4D97-AF65-F5344CB8AC3E}">
        <p14:creationId xmlns:p14="http://schemas.microsoft.com/office/powerpoint/2010/main" val="2193241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MD Ryzen™ Threadripper™ PRO 3000WX Workstation Processors">
            <a:extLst>
              <a:ext uri="{FF2B5EF4-FFF2-40B4-BE49-F238E27FC236}">
                <a16:creationId xmlns:a16="http://schemas.microsoft.com/office/drawing/2014/main" id="{36162358-6B4E-4EE9-AF62-21BF0E2592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3A7378F9-1913-419D-86EC-83796E8FE822}"/>
              </a:ext>
            </a:extLst>
          </p:cNvPr>
          <p:cNvSpPr>
            <a:spLocks noGrp="1"/>
          </p:cNvSpPr>
          <p:nvPr>
            <p:ph type="ctrTitle"/>
          </p:nvPr>
        </p:nvSpPr>
        <p:spPr>
          <a:xfrm>
            <a:off x="1524000" y="163896"/>
            <a:ext cx="9144000" cy="2387600"/>
          </a:xfrm>
        </p:spPr>
        <p:txBody>
          <a:bodyPr>
            <a:normAutofit fontScale="90000"/>
          </a:bodyPr>
          <a:lstStyle/>
          <a:p>
            <a:r>
              <a:rPr lang="nb-NO" dirty="0">
                <a:solidFill>
                  <a:schemeClr val="bg1"/>
                </a:solidFill>
              </a:rPr>
              <a:t>Litt mer om prosessoren</a:t>
            </a:r>
            <a:br>
              <a:rPr lang="nb-NO" dirty="0">
                <a:solidFill>
                  <a:schemeClr val="bg1"/>
                </a:solidFill>
              </a:rPr>
            </a:br>
            <a:r>
              <a:rPr lang="nb-NO" dirty="0">
                <a:solidFill>
                  <a:schemeClr val="bg1"/>
                </a:solidFill>
              </a:rPr>
              <a:t>+ introduksjon til operativsystemer</a:t>
            </a:r>
          </a:p>
        </p:txBody>
      </p:sp>
      <p:sp>
        <p:nvSpPr>
          <p:cNvPr id="3" name="Undertittel 2">
            <a:extLst>
              <a:ext uri="{FF2B5EF4-FFF2-40B4-BE49-F238E27FC236}">
                <a16:creationId xmlns:a16="http://schemas.microsoft.com/office/drawing/2014/main" id="{D33633AE-3C9D-482B-9A2B-C4AD7F3E932C}"/>
              </a:ext>
            </a:extLst>
          </p:cNvPr>
          <p:cNvSpPr>
            <a:spLocks noGrp="1"/>
          </p:cNvSpPr>
          <p:nvPr>
            <p:ph type="subTitle" idx="1"/>
          </p:nvPr>
        </p:nvSpPr>
        <p:spPr/>
        <p:txBody>
          <a:bodyPr/>
          <a:lstStyle/>
          <a:p>
            <a:r>
              <a:rPr lang="nb-NO" dirty="0"/>
              <a:t>oscarhbj@ifi.uio.no</a:t>
            </a:r>
          </a:p>
        </p:txBody>
      </p:sp>
    </p:spTree>
    <p:extLst>
      <p:ext uri="{BB962C8B-B14F-4D97-AF65-F5344CB8AC3E}">
        <p14:creationId xmlns:p14="http://schemas.microsoft.com/office/powerpoint/2010/main" val="4242174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AC4227-BFD8-42DC-8ADE-C32109AE9255}"/>
              </a:ext>
            </a:extLst>
          </p:cNvPr>
          <p:cNvSpPr>
            <a:spLocks noGrp="1"/>
          </p:cNvSpPr>
          <p:nvPr>
            <p:ph type="title"/>
          </p:nvPr>
        </p:nvSpPr>
        <p:spPr/>
        <p:txBody>
          <a:bodyPr/>
          <a:lstStyle/>
          <a:p>
            <a:r>
              <a:rPr lang="nb-NO" dirty="0"/>
              <a:t>X86-64</a:t>
            </a:r>
          </a:p>
        </p:txBody>
      </p:sp>
      <p:sp>
        <p:nvSpPr>
          <p:cNvPr id="3" name="Plassholder for innhold 2">
            <a:extLst>
              <a:ext uri="{FF2B5EF4-FFF2-40B4-BE49-F238E27FC236}">
                <a16:creationId xmlns:a16="http://schemas.microsoft.com/office/drawing/2014/main" id="{89A07B0C-0F69-4D23-916E-900BE1265223}"/>
              </a:ext>
            </a:extLst>
          </p:cNvPr>
          <p:cNvSpPr>
            <a:spLocks noGrp="1"/>
          </p:cNvSpPr>
          <p:nvPr>
            <p:ph idx="1"/>
          </p:nvPr>
        </p:nvSpPr>
        <p:spPr/>
        <p:txBody>
          <a:bodyPr/>
          <a:lstStyle/>
          <a:p>
            <a:r>
              <a:rPr lang="nb-NO" dirty="0"/>
              <a:t>X86-64 fra Intel og AMD</a:t>
            </a:r>
          </a:p>
        </p:txBody>
      </p:sp>
      <p:pic>
        <p:nvPicPr>
          <p:cNvPr id="5" name="Bilde 4">
            <a:extLst>
              <a:ext uri="{FF2B5EF4-FFF2-40B4-BE49-F238E27FC236}">
                <a16:creationId xmlns:a16="http://schemas.microsoft.com/office/drawing/2014/main" id="{8B3236DE-9DCE-471F-B98F-391FC94788E4}"/>
              </a:ext>
            </a:extLst>
          </p:cNvPr>
          <p:cNvPicPr>
            <a:picLocks noChangeAspect="1"/>
          </p:cNvPicPr>
          <p:nvPr/>
        </p:nvPicPr>
        <p:blipFill rotWithShape="1">
          <a:blip r:embed="rId3"/>
          <a:srcRect l="4079" t="49883" r="53158" b="21404"/>
          <a:stretch/>
        </p:blipFill>
        <p:spPr>
          <a:xfrm>
            <a:off x="838200" y="2971799"/>
            <a:ext cx="7654171" cy="2890921"/>
          </a:xfrm>
          <a:prstGeom prst="rect">
            <a:avLst/>
          </a:prstGeom>
        </p:spPr>
      </p:pic>
    </p:spTree>
    <p:extLst>
      <p:ext uri="{BB962C8B-B14F-4D97-AF65-F5344CB8AC3E}">
        <p14:creationId xmlns:p14="http://schemas.microsoft.com/office/powerpoint/2010/main" val="1069569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F615FD-BE9F-4350-81FD-F5EC0828EEF1}"/>
              </a:ext>
            </a:extLst>
          </p:cNvPr>
          <p:cNvSpPr>
            <a:spLocks noGrp="1"/>
          </p:cNvSpPr>
          <p:nvPr>
            <p:ph type="title"/>
          </p:nvPr>
        </p:nvSpPr>
        <p:spPr/>
        <p:txBody>
          <a:bodyPr/>
          <a:lstStyle/>
          <a:p>
            <a:r>
              <a:rPr lang="nb-NO" dirty="0"/>
              <a:t>Eksekvering</a:t>
            </a:r>
          </a:p>
        </p:txBody>
      </p:sp>
      <p:sp>
        <p:nvSpPr>
          <p:cNvPr id="3" name="Plassholder for innhold 2">
            <a:extLst>
              <a:ext uri="{FF2B5EF4-FFF2-40B4-BE49-F238E27FC236}">
                <a16:creationId xmlns:a16="http://schemas.microsoft.com/office/drawing/2014/main" id="{340D352D-5151-43B2-AEC8-96629BCD525C}"/>
              </a:ext>
            </a:extLst>
          </p:cNvPr>
          <p:cNvSpPr>
            <a:spLocks noGrp="1"/>
          </p:cNvSpPr>
          <p:nvPr>
            <p:ph idx="1"/>
          </p:nvPr>
        </p:nvSpPr>
        <p:spPr/>
        <p:txBody>
          <a:bodyPr/>
          <a:lstStyle/>
          <a:p>
            <a:r>
              <a:rPr lang="nb-NO" dirty="0"/>
              <a:t>Utfører kode </a:t>
            </a:r>
            <a:r>
              <a:rPr lang="nb-NO" dirty="0" err="1"/>
              <a:t>iløpet</a:t>
            </a:r>
            <a:r>
              <a:rPr lang="nb-NO" dirty="0"/>
              <a:t> av flere klokkesykler.</a:t>
            </a:r>
          </a:p>
          <a:p>
            <a:r>
              <a:rPr lang="nb-NO" dirty="0"/>
              <a:t>1 Hent instruksjon i minnet</a:t>
            </a:r>
          </a:p>
          <a:p>
            <a:r>
              <a:rPr lang="nb-NO" dirty="0"/>
              <a:t>2 Dekod instruksjon</a:t>
            </a:r>
          </a:p>
          <a:p>
            <a:r>
              <a:rPr lang="nb-NO" dirty="0"/>
              <a:t>3 Utfør instruksjon</a:t>
            </a:r>
          </a:p>
          <a:p>
            <a:r>
              <a:rPr lang="nb-NO" dirty="0"/>
              <a:t>4 Om aktuelt skriv i minnet</a:t>
            </a:r>
          </a:p>
          <a:p>
            <a:endParaRPr lang="nb-NO" dirty="0"/>
          </a:p>
          <a:p>
            <a:r>
              <a:rPr lang="nb-NO" dirty="0"/>
              <a:t>Pipeline</a:t>
            </a:r>
          </a:p>
        </p:txBody>
      </p:sp>
      <p:pic>
        <p:nvPicPr>
          <p:cNvPr id="5" name="Bilde 4" descr="Et bilde som inneholder tekst, elektronikk&#10;&#10;Automatisk generert beskrivelse">
            <a:extLst>
              <a:ext uri="{FF2B5EF4-FFF2-40B4-BE49-F238E27FC236}">
                <a16:creationId xmlns:a16="http://schemas.microsoft.com/office/drawing/2014/main" id="{082D4D0E-3D77-4B04-8CC8-FA5E346CF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7969" y="-1"/>
            <a:ext cx="4994031" cy="3121269"/>
          </a:xfrm>
          <a:prstGeom prst="rect">
            <a:avLst/>
          </a:prstGeom>
        </p:spPr>
      </p:pic>
      <p:pic>
        <p:nvPicPr>
          <p:cNvPr id="7" name="Bilde 6">
            <a:extLst>
              <a:ext uri="{FF2B5EF4-FFF2-40B4-BE49-F238E27FC236}">
                <a16:creationId xmlns:a16="http://schemas.microsoft.com/office/drawing/2014/main" id="{DC72B3CA-4DFF-4B45-AE9A-418DFAA943A8}"/>
              </a:ext>
            </a:extLst>
          </p:cNvPr>
          <p:cNvPicPr>
            <a:picLocks noChangeAspect="1"/>
          </p:cNvPicPr>
          <p:nvPr/>
        </p:nvPicPr>
        <p:blipFill rotWithShape="1">
          <a:blip r:embed="rId4"/>
          <a:srcRect l="27693" t="52992" r="52884" b="18290"/>
          <a:stretch/>
        </p:blipFill>
        <p:spPr>
          <a:xfrm>
            <a:off x="7573107" y="3328542"/>
            <a:ext cx="4243754" cy="3529458"/>
          </a:xfrm>
          <a:prstGeom prst="rect">
            <a:avLst/>
          </a:prstGeom>
        </p:spPr>
      </p:pic>
    </p:spTree>
    <p:extLst>
      <p:ext uri="{BB962C8B-B14F-4D97-AF65-F5344CB8AC3E}">
        <p14:creationId xmlns:p14="http://schemas.microsoft.com/office/powerpoint/2010/main" val="1312417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AF50C3-1A65-417C-983B-F60D8F2466C3}"/>
              </a:ext>
            </a:extLst>
          </p:cNvPr>
          <p:cNvSpPr>
            <a:spLocks noGrp="1"/>
          </p:cNvSpPr>
          <p:nvPr>
            <p:ph type="title"/>
          </p:nvPr>
        </p:nvSpPr>
        <p:spPr/>
        <p:txBody>
          <a:bodyPr/>
          <a:lstStyle/>
          <a:p>
            <a:r>
              <a:rPr lang="nb-NO" dirty="0"/>
              <a:t>Registre</a:t>
            </a:r>
          </a:p>
        </p:txBody>
      </p:sp>
      <p:sp>
        <p:nvSpPr>
          <p:cNvPr id="3" name="Plassholder for innhold 2">
            <a:extLst>
              <a:ext uri="{FF2B5EF4-FFF2-40B4-BE49-F238E27FC236}">
                <a16:creationId xmlns:a16="http://schemas.microsoft.com/office/drawing/2014/main" id="{CFCFB63D-26F2-437A-BBE3-1B90BE4BB09B}"/>
              </a:ext>
            </a:extLst>
          </p:cNvPr>
          <p:cNvSpPr>
            <a:spLocks noGrp="1"/>
          </p:cNvSpPr>
          <p:nvPr>
            <p:ph idx="1"/>
          </p:nvPr>
        </p:nvSpPr>
        <p:spPr/>
        <p:txBody>
          <a:bodyPr/>
          <a:lstStyle/>
          <a:p>
            <a:r>
              <a:rPr lang="nb-NO" dirty="0"/>
              <a:t>LMC: Akkumulator</a:t>
            </a:r>
          </a:p>
          <a:p>
            <a:r>
              <a:rPr lang="nb-NO" dirty="0"/>
              <a:t>X86-64 har 16 registre.</a:t>
            </a:r>
          </a:p>
        </p:txBody>
      </p:sp>
      <p:pic>
        <p:nvPicPr>
          <p:cNvPr id="4" name="Bilde 3">
            <a:extLst>
              <a:ext uri="{FF2B5EF4-FFF2-40B4-BE49-F238E27FC236}">
                <a16:creationId xmlns:a16="http://schemas.microsoft.com/office/drawing/2014/main" id="{3668FE86-6C7D-4DA8-A24C-69C46457D007}"/>
              </a:ext>
            </a:extLst>
          </p:cNvPr>
          <p:cNvPicPr>
            <a:picLocks noChangeAspect="1"/>
          </p:cNvPicPr>
          <p:nvPr/>
        </p:nvPicPr>
        <p:blipFill rotWithShape="1">
          <a:blip r:embed="rId3"/>
          <a:srcRect t="22197" r="2993" b="33761"/>
          <a:stretch/>
        </p:blipFill>
        <p:spPr>
          <a:xfrm>
            <a:off x="504093" y="2930769"/>
            <a:ext cx="9929445" cy="3381131"/>
          </a:xfrm>
          <a:prstGeom prst="rect">
            <a:avLst/>
          </a:prstGeom>
        </p:spPr>
      </p:pic>
    </p:spTree>
    <p:extLst>
      <p:ext uri="{BB962C8B-B14F-4D97-AF65-F5344CB8AC3E}">
        <p14:creationId xmlns:p14="http://schemas.microsoft.com/office/powerpoint/2010/main" val="213685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429DFA-2778-44EC-B925-6384EA28B808}"/>
              </a:ext>
            </a:extLst>
          </p:cNvPr>
          <p:cNvSpPr>
            <a:spLocks noGrp="1"/>
          </p:cNvSpPr>
          <p:nvPr>
            <p:ph type="title"/>
          </p:nvPr>
        </p:nvSpPr>
        <p:spPr/>
        <p:txBody>
          <a:bodyPr/>
          <a:lstStyle/>
          <a:p>
            <a:r>
              <a:rPr lang="nb-NO" dirty="0"/>
              <a:t>RAM –RANDOM ACCESS MEMORY</a:t>
            </a:r>
          </a:p>
        </p:txBody>
      </p:sp>
      <p:sp>
        <p:nvSpPr>
          <p:cNvPr id="3" name="Plassholder for innhold 2">
            <a:extLst>
              <a:ext uri="{FF2B5EF4-FFF2-40B4-BE49-F238E27FC236}">
                <a16:creationId xmlns:a16="http://schemas.microsoft.com/office/drawing/2014/main" id="{EADD4F9D-0E0F-4D7C-B625-C3129206A4D4}"/>
              </a:ext>
            </a:extLst>
          </p:cNvPr>
          <p:cNvSpPr>
            <a:spLocks noGrp="1"/>
          </p:cNvSpPr>
          <p:nvPr>
            <p:ph idx="1"/>
          </p:nvPr>
        </p:nvSpPr>
        <p:spPr/>
        <p:txBody>
          <a:bodyPr/>
          <a:lstStyle/>
          <a:p>
            <a:r>
              <a:rPr lang="nb-NO" dirty="0"/>
              <a:t>LMC har 100 ram celler. De er indeksert 0-99</a:t>
            </a:r>
          </a:p>
          <a:p>
            <a:r>
              <a:rPr lang="nb-NO" dirty="0"/>
              <a:t>X86-64 kan inneholde opptil 16 </a:t>
            </a:r>
            <a:r>
              <a:rPr lang="nb-NO" dirty="0" err="1"/>
              <a:t>Exabyte</a:t>
            </a:r>
            <a:r>
              <a:rPr lang="nb-NO" dirty="0"/>
              <a:t> med data.</a:t>
            </a:r>
          </a:p>
        </p:txBody>
      </p:sp>
      <p:pic>
        <p:nvPicPr>
          <p:cNvPr id="3074" name="Picture 2" descr="HOW TO DOWNLOAD MORE RAM FOR FREE 100% WORKS!!!: memes">
            <a:extLst>
              <a:ext uri="{FF2B5EF4-FFF2-40B4-BE49-F238E27FC236}">
                <a16:creationId xmlns:a16="http://schemas.microsoft.com/office/drawing/2014/main" id="{EE7277F0-1331-4176-B73C-B0416A6F1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6276" y="2870444"/>
            <a:ext cx="3637524" cy="3622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367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0297E8-328D-4EC8-A21C-694E89D7DF30}"/>
              </a:ext>
            </a:extLst>
          </p:cNvPr>
          <p:cNvSpPr>
            <a:spLocks noGrp="1"/>
          </p:cNvSpPr>
          <p:nvPr>
            <p:ph type="title"/>
          </p:nvPr>
        </p:nvSpPr>
        <p:spPr/>
        <p:txBody>
          <a:bodyPr/>
          <a:lstStyle/>
          <a:p>
            <a:r>
              <a:rPr lang="nb-NO" dirty="0"/>
              <a:t>RISC </a:t>
            </a:r>
            <a:r>
              <a:rPr lang="nb-NO" dirty="0" err="1"/>
              <a:t>vs</a:t>
            </a:r>
            <a:r>
              <a:rPr lang="nb-NO" dirty="0"/>
              <a:t> CISC</a:t>
            </a:r>
          </a:p>
        </p:txBody>
      </p:sp>
      <p:sp>
        <p:nvSpPr>
          <p:cNvPr id="3" name="Plassholder for innhold 2">
            <a:extLst>
              <a:ext uri="{FF2B5EF4-FFF2-40B4-BE49-F238E27FC236}">
                <a16:creationId xmlns:a16="http://schemas.microsoft.com/office/drawing/2014/main" id="{CE8B9056-1A04-476A-87A2-D512015C445B}"/>
              </a:ext>
            </a:extLst>
          </p:cNvPr>
          <p:cNvSpPr>
            <a:spLocks noGrp="1"/>
          </p:cNvSpPr>
          <p:nvPr>
            <p:ph idx="1"/>
          </p:nvPr>
        </p:nvSpPr>
        <p:spPr/>
        <p:txBody>
          <a:bodyPr/>
          <a:lstStyle/>
          <a:p>
            <a:r>
              <a:rPr lang="nb-NO" dirty="0"/>
              <a:t>CISC- </a:t>
            </a:r>
            <a:r>
              <a:rPr lang="nb-NO" dirty="0" err="1"/>
              <a:t>Complex</a:t>
            </a:r>
            <a:r>
              <a:rPr lang="nb-NO" dirty="0"/>
              <a:t> </a:t>
            </a:r>
            <a:r>
              <a:rPr lang="nb-NO" dirty="0" err="1"/>
              <a:t>instruction</a:t>
            </a:r>
            <a:r>
              <a:rPr lang="nb-NO" dirty="0"/>
              <a:t> </a:t>
            </a:r>
            <a:r>
              <a:rPr lang="nb-NO" dirty="0" err="1"/>
              <a:t>set</a:t>
            </a:r>
            <a:r>
              <a:rPr lang="nb-NO" dirty="0"/>
              <a:t> computer</a:t>
            </a:r>
          </a:p>
          <a:p>
            <a:r>
              <a:rPr lang="nb-NO" dirty="0"/>
              <a:t>RISC- </a:t>
            </a:r>
            <a:r>
              <a:rPr lang="nb-NO" dirty="0" err="1"/>
              <a:t>Reduced</a:t>
            </a:r>
            <a:r>
              <a:rPr lang="nb-NO" dirty="0"/>
              <a:t> </a:t>
            </a:r>
            <a:r>
              <a:rPr lang="nb-NO" dirty="0" err="1"/>
              <a:t>instruction</a:t>
            </a:r>
            <a:r>
              <a:rPr lang="nb-NO" dirty="0"/>
              <a:t> </a:t>
            </a:r>
            <a:r>
              <a:rPr lang="nb-NO" dirty="0" err="1"/>
              <a:t>set</a:t>
            </a:r>
            <a:r>
              <a:rPr lang="nb-NO" dirty="0"/>
              <a:t> computer</a:t>
            </a:r>
          </a:p>
        </p:txBody>
      </p:sp>
      <p:pic>
        <p:nvPicPr>
          <p:cNvPr id="5" name="Bilde 4">
            <a:extLst>
              <a:ext uri="{FF2B5EF4-FFF2-40B4-BE49-F238E27FC236}">
                <a16:creationId xmlns:a16="http://schemas.microsoft.com/office/drawing/2014/main" id="{DA3C0488-DA8A-4913-B556-2D03ECD8EFEC}"/>
              </a:ext>
            </a:extLst>
          </p:cNvPr>
          <p:cNvPicPr>
            <a:picLocks noChangeAspect="1"/>
          </p:cNvPicPr>
          <p:nvPr/>
        </p:nvPicPr>
        <p:blipFill rotWithShape="1">
          <a:blip r:embed="rId3"/>
          <a:srcRect l="4231" t="39658" r="52307" b="20341"/>
          <a:stretch/>
        </p:blipFill>
        <p:spPr>
          <a:xfrm>
            <a:off x="2086707" y="2706785"/>
            <a:ext cx="8018586" cy="4151215"/>
          </a:xfrm>
          <a:prstGeom prst="rect">
            <a:avLst/>
          </a:prstGeom>
        </p:spPr>
      </p:pic>
    </p:spTree>
    <p:extLst>
      <p:ext uri="{BB962C8B-B14F-4D97-AF65-F5344CB8AC3E}">
        <p14:creationId xmlns:p14="http://schemas.microsoft.com/office/powerpoint/2010/main" val="3713245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2AB12B-685F-4E6C-BFED-85F3AAEC6640}"/>
              </a:ext>
            </a:extLst>
          </p:cNvPr>
          <p:cNvSpPr>
            <a:spLocks noGrp="1"/>
          </p:cNvSpPr>
          <p:nvPr>
            <p:ph type="title"/>
          </p:nvPr>
        </p:nvSpPr>
        <p:spPr/>
        <p:txBody>
          <a:bodyPr/>
          <a:lstStyle/>
          <a:p>
            <a:r>
              <a:rPr lang="nb-NO" dirty="0"/>
              <a:t>Kodespråk</a:t>
            </a:r>
          </a:p>
        </p:txBody>
      </p:sp>
      <p:sp>
        <p:nvSpPr>
          <p:cNvPr id="3" name="Plassholder for innhold 2">
            <a:extLst>
              <a:ext uri="{FF2B5EF4-FFF2-40B4-BE49-F238E27FC236}">
                <a16:creationId xmlns:a16="http://schemas.microsoft.com/office/drawing/2014/main" id="{BEC8D908-8552-44D6-84DA-D2DD521881AD}"/>
              </a:ext>
            </a:extLst>
          </p:cNvPr>
          <p:cNvSpPr>
            <a:spLocks noGrp="1"/>
          </p:cNvSpPr>
          <p:nvPr>
            <p:ph idx="1"/>
          </p:nvPr>
        </p:nvSpPr>
        <p:spPr/>
        <p:txBody>
          <a:bodyPr/>
          <a:lstStyle/>
          <a:p>
            <a:r>
              <a:rPr lang="nb-NO" dirty="0"/>
              <a:t>Maskinkode : 1 generasjon 1945-55</a:t>
            </a:r>
          </a:p>
          <a:p>
            <a:r>
              <a:rPr lang="nb-NO" dirty="0"/>
              <a:t>Assemblerkode: 2 generasjon </a:t>
            </a:r>
          </a:p>
          <a:p>
            <a:r>
              <a:rPr lang="nb-NO" dirty="0"/>
              <a:t>Fortran Cobol Basic: 3 generasjon 1955-65</a:t>
            </a:r>
          </a:p>
          <a:p>
            <a:r>
              <a:rPr lang="nb-NO" dirty="0"/>
              <a:t>C,C++ 	1965-80</a:t>
            </a:r>
          </a:p>
          <a:p>
            <a:r>
              <a:rPr lang="nb-NO" dirty="0"/>
              <a:t>Python Perl Ruby 4 generasjon. 1980-90</a:t>
            </a:r>
          </a:p>
          <a:p>
            <a:endParaRPr lang="nb-NO" dirty="0"/>
          </a:p>
          <a:p>
            <a:pPr marL="0" indent="0">
              <a:buNone/>
            </a:pPr>
            <a:endParaRPr lang="nb-NO" dirty="0"/>
          </a:p>
          <a:p>
            <a:endParaRPr lang="nb-NO" dirty="0"/>
          </a:p>
        </p:txBody>
      </p:sp>
      <p:pic>
        <p:nvPicPr>
          <p:cNvPr id="2050" name="Picture 2" descr="Premium Photo | Snake albino burmese python isolated on white background">
            <a:extLst>
              <a:ext uri="{FF2B5EF4-FFF2-40B4-BE49-F238E27FC236}">
                <a16:creationId xmlns:a16="http://schemas.microsoft.com/office/drawing/2014/main" id="{5259ACB9-6B84-439E-991B-3829E1EE6B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4052" y="29370"/>
            <a:ext cx="4777947" cy="3182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980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icrosoft styrer mot Windows 11-lansering i juni - Tek.no">
            <a:extLst>
              <a:ext uri="{FF2B5EF4-FFF2-40B4-BE49-F238E27FC236}">
                <a16:creationId xmlns:a16="http://schemas.microsoft.com/office/drawing/2014/main" id="{F5FD64CA-7F3E-400B-91BC-359FEFB310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853237"/>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6F6F546A-C43E-4823-9750-49BCC01B7EEE}"/>
              </a:ext>
            </a:extLst>
          </p:cNvPr>
          <p:cNvSpPr>
            <a:spLocks noGrp="1"/>
          </p:cNvSpPr>
          <p:nvPr>
            <p:ph type="title"/>
          </p:nvPr>
        </p:nvSpPr>
        <p:spPr/>
        <p:txBody>
          <a:bodyPr/>
          <a:lstStyle/>
          <a:p>
            <a:r>
              <a:rPr lang="nb-NO" dirty="0"/>
              <a:t>Operativsystemer</a:t>
            </a:r>
          </a:p>
        </p:txBody>
      </p:sp>
    </p:spTree>
    <p:extLst>
      <p:ext uri="{BB962C8B-B14F-4D97-AF65-F5344CB8AC3E}">
        <p14:creationId xmlns:p14="http://schemas.microsoft.com/office/powerpoint/2010/main" val="4281147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DC75CD-4D8C-4F02-8228-D87730AC3DC7}"/>
              </a:ext>
            </a:extLst>
          </p:cNvPr>
          <p:cNvSpPr>
            <a:spLocks noGrp="1"/>
          </p:cNvSpPr>
          <p:nvPr>
            <p:ph type="title"/>
          </p:nvPr>
        </p:nvSpPr>
        <p:spPr/>
        <p:txBody>
          <a:bodyPr/>
          <a:lstStyle/>
          <a:p>
            <a:r>
              <a:rPr lang="nb-NO" dirty="0"/>
              <a:t>Operativsystemer –dirigenten!</a:t>
            </a:r>
          </a:p>
        </p:txBody>
      </p:sp>
      <p:sp>
        <p:nvSpPr>
          <p:cNvPr id="3" name="Plassholder for innhold 2">
            <a:extLst>
              <a:ext uri="{FF2B5EF4-FFF2-40B4-BE49-F238E27FC236}">
                <a16:creationId xmlns:a16="http://schemas.microsoft.com/office/drawing/2014/main" id="{664EF11E-5178-48BF-A13B-C1C0A693134F}"/>
              </a:ext>
            </a:extLst>
          </p:cNvPr>
          <p:cNvSpPr>
            <a:spLocks noGrp="1"/>
          </p:cNvSpPr>
          <p:nvPr>
            <p:ph idx="1"/>
          </p:nvPr>
        </p:nvSpPr>
        <p:spPr/>
        <p:txBody>
          <a:bodyPr/>
          <a:lstStyle/>
          <a:p>
            <a:pPr marL="0" indent="0">
              <a:buNone/>
            </a:pPr>
            <a:r>
              <a:rPr lang="nb-NO" dirty="0"/>
              <a:t>Flere brukere</a:t>
            </a:r>
          </a:p>
          <a:p>
            <a:pPr marL="0" indent="0">
              <a:buNone/>
            </a:pPr>
            <a:r>
              <a:rPr lang="nb-NO" dirty="0"/>
              <a:t>Flere programmer</a:t>
            </a:r>
          </a:p>
          <a:p>
            <a:pPr marL="0" indent="0">
              <a:buNone/>
            </a:pPr>
            <a:r>
              <a:rPr lang="nb-NO" dirty="0"/>
              <a:t>Mellomlag</a:t>
            </a:r>
          </a:p>
        </p:txBody>
      </p:sp>
      <p:pic>
        <p:nvPicPr>
          <p:cNvPr id="5" name="Bilde 4">
            <a:extLst>
              <a:ext uri="{FF2B5EF4-FFF2-40B4-BE49-F238E27FC236}">
                <a16:creationId xmlns:a16="http://schemas.microsoft.com/office/drawing/2014/main" id="{0FB8AE9A-771B-4179-9B64-C92828B5A56A}"/>
              </a:ext>
            </a:extLst>
          </p:cNvPr>
          <p:cNvPicPr>
            <a:picLocks noChangeAspect="1"/>
          </p:cNvPicPr>
          <p:nvPr/>
        </p:nvPicPr>
        <p:blipFill rotWithShape="1">
          <a:blip r:embed="rId3"/>
          <a:srcRect l="29079" t="26621" r="56184" b="36374"/>
          <a:stretch/>
        </p:blipFill>
        <p:spPr>
          <a:xfrm>
            <a:off x="7186863" y="1281561"/>
            <a:ext cx="3561348" cy="5030340"/>
          </a:xfrm>
          <a:prstGeom prst="rect">
            <a:avLst/>
          </a:prstGeom>
        </p:spPr>
      </p:pic>
    </p:spTree>
    <p:extLst>
      <p:ext uri="{BB962C8B-B14F-4D97-AF65-F5344CB8AC3E}">
        <p14:creationId xmlns:p14="http://schemas.microsoft.com/office/powerpoint/2010/main" val="240214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FCC7B90-DC24-49C2-9EFB-36D986680C20}"/>
              </a:ext>
            </a:extLst>
          </p:cNvPr>
          <p:cNvSpPr>
            <a:spLocks noGrp="1"/>
          </p:cNvSpPr>
          <p:nvPr>
            <p:ph type="title"/>
          </p:nvPr>
        </p:nvSpPr>
        <p:spPr/>
        <p:txBody>
          <a:bodyPr/>
          <a:lstStyle/>
          <a:p>
            <a:r>
              <a:rPr lang="nb-NO" dirty="0"/>
              <a:t>Hvorfor har vi det?</a:t>
            </a:r>
          </a:p>
        </p:txBody>
      </p:sp>
      <p:sp>
        <p:nvSpPr>
          <p:cNvPr id="3" name="Plassholder for innhold 2">
            <a:extLst>
              <a:ext uri="{FF2B5EF4-FFF2-40B4-BE49-F238E27FC236}">
                <a16:creationId xmlns:a16="http://schemas.microsoft.com/office/drawing/2014/main" id="{29CB0513-8952-4ED3-8F1D-D441D11ABBD1}"/>
              </a:ext>
            </a:extLst>
          </p:cNvPr>
          <p:cNvSpPr>
            <a:spLocks noGrp="1"/>
          </p:cNvSpPr>
          <p:nvPr>
            <p:ph idx="1"/>
          </p:nvPr>
        </p:nvSpPr>
        <p:spPr/>
        <p:txBody>
          <a:bodyPr/>
          <a:lstStyle/>
          <a:p>
            <a:r>
              <a:rPr lang="nb-NO" dirty="0"/>
              <a:t>Applikasjoner kan virke på forskjellig hardware.</a:t>
            </a:r>
          </a:p>
          <a:p>
            <a:r>
              <a:rPr lang="nb-NO" dirty="0"/>
              <a:t>Parallellitet</a:t>
            </a:r>
          </a:p>
          <a:p>
            <a:r>
              <a:rPr lang="nb-NO" dirty="0"/>
              <a:t>Ressursfordeling</a:t>
            </a:r>
          </a:p>
        </p:txBody>
      </p:sp>
      <p:pic>
        <p:nvPicPr>
          <p:cNvPr id="5" name="Bilde 4">
            <a:extLst>
              <a:ext uri="{FF2B5EF4-FFF2-40B4-BE49-F238E27FC236}">
                <a16:creationId xmlns:a16="http://schemas.microsoft.com/office/drawing/2014/main" id="{787DB83C-5669-43C0-92A2-4D983506E0AC}"/>
              </a:ext>
            </a:extLst>
          </p:cNvPr>
          <p:cNvPicPr>
            <a:picLocks noChangeAspect="1"/>
          </p:cNvPicPr>
          <p:nvPr/>
        </p:nvPicPr>
        <p:blipFill rotWithShape="1">
          <a:blip r:embed="rId3"/>
          <a:srcRect l="13077" t="42052" r="60000" b="24102"/>
          <a:stretch/>
        </p:blipFill>
        <p:spPr>
          <a:xfrm>
            <a:off x="8557846" y="1690688"/>
            <a:ext cx="3282462" cy="2321170"/>
          </a:xfrm>
          <a:prstGeom prst="rect">
            <a:avLst/>
          </a:prstGeom>
        </p:spPr>
      </p:pic>
      <p:pic>
        <p:nvPicPr>
          <p:cNvPr id="7" name="Bilde 6">
            <a:extLst>
              <a:ext uri="{FF2B5EF4-FFF2-40B4-BE49-F238E27FC236}">
                <a16:creationId xmlns:a16="http://schemas.microsoft.com/office/drawing/2014/main" id="{3C391405-EA06-482A-B846-3FBCD75BFC84}"/>
              </a:ext>
            </a:extLst>
          </p:cNvPr>
          <p:cNvPicPr>
            <a:picLocks noChangeAspect="1"/>
          </p:cNvPicPr>
          <p:nvPr/>
        </p:nvPicPr>
        <p:blipFill rotWithShape="1">
          <a:blip r:embed="rId4"/>
          <a:srcRect l="2885" t="46495" r="55577" b="27180"/>
          <a:stretch/>
        </p:blipFill>
        <p:spPr>
          <a:xfrm>
            <a:off x="351691" y="3188676"/>
            <a:ext cx="7892521" cy="2813539"/>
          </a:xfrm>
          <a:prstGeom prst="rect">
            <a:avLst/>
          </a:prstGeom>
        </p:spPr>
      </p:pic>
    </p:spTree>
    <p:extLst>
      <p:ext uri="{BB962C8B-B14F-4D97-AF65-F5344CB8AC3E}">
        <p14:creationId xmlns:p14="http://schemas.microsoft.com/office/powerpoint/2010/main" val="1506597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8CF78F-89C4-4193-A8E7-D3E00F4B2F18}"/>
              </a:ext>
            </a:extLst>
          </p:cNvPr>
          <p:cNvSpPr>
            <a:spLocks noGrp="1"/>
          </p:cNvSpPr>
          <p:nvPr>
            <p:ph type="title"/>
          </p:nvPr>
        </p:nvSpPr>
        <p:spPr/>
        <p:txBody>
          <a:bodyPr/>
          <a:lstStyle/>
          <a:p>
            <a:r>
              <a:rPr lang="nb-NO" dirty="0"/>
              <a:t>OS -</a:t>
            </a:r>
            <a:r>
              <a:rPr lang="nb-NO" dirty="0" err="1"/>
              <a:t>OperativSystemer</a:t>
            </a:r>
            <a:endParaRPr lang="nb-NO" dirty="0"/>
          </a:p>
        </p:txBody>
      </p:sp>
      <p:sp>
        <p:nvSpPr>
          <p:cNvPr id="3" name="Plassholder for innhold 2">
            <a:extLst>
              <a:ext uri="{FF2B5EF4-FFF2-40B4-BE49-F238E27FC236}">
                <a16:creationId xmlns:a16="http://schemas.microsoft.com/office/drawing/2014/main" id="{2BB3A9CD-6C7E-4706-A5F8-9EE87BE0E1F2}"/>
              </a:ext>
            </a:extLst>
          </p:cNvPr>
          <p:cNvSpPr>
            <a:spLocks noGrp="1"/>
          </p:cNvSpPr>
          <p:nvPr>
            <p:ph idx="1"/>
          </p:nvPr>
        </p:nvSpPr>
        <p:spPr/>
        <p:txBody>
          <a:bodyPr/>
          <a:lstStyle/>
          <a:p>
            <a:r>
              <a:rPr lang="nb-NO" dirty="0"/>
              <a:t>Vi finner Operativsystemer overalt!</a:t>
            </a:r>
          </a:p>
        </p:txBody>
      </p:sp>
      <p:pic>
        <p:nvPicPr>
          <p:cNvPr id="5" name="Bilde 4">
            <a:extLst>
              <a:ext uri="{FF2B5EF4-FFF2-40B4-BE49-F238E27FC236}">
                <a16:creationId xmlns:a16="http://schemas.microsoft.com/office/drawing/2014/main" id="{B9C47E68-9843-4D9F-B711-336D8C0C749B}"/>
              </a:ext>
            </a:extLst>
          </p:cNvPr>
          <p:cNvPicPr>
            <a:picLocks noChangeAspect="1"/>
          </p:cNvPicPr>
          <p:nvPr/>
        </p:nvPicPr>
        <p:blipFill rotWithShape="1">
          <a:blip r:embed="rId3"/>
          <a:srcRect l="1085" t="29322" r="56581" b="27673"/>
          <a:stretch/>
        </p:blipFill>
        <p:spPr>
          <a:xfrm>
            <a:off x="398584" y="2449512"/>
            <a:ext cx="7075885" cy="4043363"/>
          </a:xfrm>
          <a:prstGeom prst="rect">
            <a:avLst/>
          </a:prstGeom>
        </p:spPr>
      </p:pic>
    </p:spTree>
    <p:extLst>
      <p:ext uri="{BB962C8B-B14F-4D97-AF65-F5344CB8AC3E}">
        <p14:creationId xmlns:p14="http://schemas.microsoft.com/office/powerpoint/2010/main" val="4289551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EC3E09-037A-4F66-873E-BD167BC6A2C8}"/>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0B6AE0A4-332B-470E-AD48-35A984BEE30F}"/>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009FFA8A-2A31-4067-AEE1-F242C420D981}"/>
              </a:ext>
            </a:extLst>
          </p:cNvPr>
          <p:cNvPicPr>
            <a:picLocks noChangeAspect="1"/>
          </p:cNvPicPr>
          <p:nvPr/>
        </p:nvPicPr>
        <p:blipFill rotWithShape="1">
          <a:blip r:embed="rId3"/>
          <a:srcRect l="1122" t="24653" r="53289" b="20702"/>
          <a:stretch/>
        </p:blipFill>
        <p:spPr>
          <a:xfrm>
            <a:off x="272716" y="0"/>
            <a:ext cx="11081084" cy="7471420"/>
          </a:xfrm>
          <a:prstGeom prst="rect">
            <a:avLst/>
          </a:prstGeom>
        </p:spPr>
      </p:pic>
    </p:spTree>
    <p:extLst>
      <p:ext uri="{BB962C8B-B14F-4D97-AF65-F5344CB8AC3E}">
        <p14:creationId xmlns:p14="http://schemas.microsoft.com/office/powerpoint/2010/main" val="3767280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2B18F3-7B45-4A55-B1A9-C19B8826F673}"/>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1AFBE450-7562-47AA-8EA9-2DC66C741567}"/>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8E4D9BC0-B98C-404A-96BB-04502995A39F}"/>
              </a:ext>
            </a:extLst>
          </p:cNvPr>
          <p:cNvPicPr>
            <a:picLocks noChangeAspect="1"/>
          </p:cNvPicPr>
          <p:nvPr/>
        </p:nvPicPr>
        <p:blipFill rotWithShape="1">
          <a:blip r:embed="rId3"/>
          <a:srcRect l="736" t="28422" r="51478" b="18633"/>
          <a:stretch/>
        </p:blipFill>
        <p:spPr>
          <a:xfrm>
            <a:off x="502627" y="47659"/>
            <a:ext cx="10851173" cy="6762682"/>
          </a:xfrm>
          <a:prstGeom prst="rect">
            <a:avLst/>
          </a:prstGeom>
        </p:spPr>
      </p:pic>
    </p:spTree>
    <p:extLst>
      <p:ext uri="{BB962C8B-B14F-4D97-AF65-F5344CB8AC3E}">
        <p14:creationId xmlns:p14="http://schemas.microsoft.com/office/powerpoint/2010/main" val="1477536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73E170-F6BE-42C7-BBCA-0A60F1B54ABC}"/>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D3C1EAC0-54B4-4A72-8D9F-728E053694A4}"/>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7D0DBAA5-1915-4ED4-A8E7-7D1078D19D6E}"/>
              </a:ext>
            </a:extLst>
          </p:cNvPr>
          <p:cNvPicPr>
            <a:picLocks noChangeAspect="1"/>
          </p:cNvPicPr>
          <p:nvPr/>
        </p:nvPicPr>
        <p:blipFill rotWithShape="1">
          <a:blip r:embed="rId3"/>
          <a:srcRect l="1579" t="19718" r="52105" b="29356"/>
          <a:stretch/>
        </p:blipFill>
        <p:spPr>
          <a:xfrm>
            <a:off x="609600" y="112294"/>
            <a:ext cx="10515600" cy="6503705"/>
          </a:xfrm>
          <a:prstGeom prst="rect">
            <a:avLst/>
          </a:prstGeom>
        </p:spPr>
      </p:pic>
    </p:spTree>
    <p:extLst>
      <p:ext uri="{BB962C8B-B14F-4D97-AF65-F5344CB8AC3E}">
        <p14:creationId xmlns:p14="http://schemas.microsoft.com/office/powerpoint/2010/main" val="322266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37C0BC-A18D-4649-A592-860150C143CC}"/>
              </a:ext>
            </a:extLst>
          </p:cNvPr>
          <p:cNvSpPr>
            <a:spLocks noGrp="1"/>
          </p:cNvSpPr>
          <p:nvPr>
            <p:ph type="title"/>
          </p:nvPr>
        </p:nvSpPr>
        <p:spPr/>
        <p:txBody>
          <a:bodyPr/>
          <a:lstStyle/>
          <a:p>
            <a:r>
              <a:rPr lang="nb-NO" dirty="0"/>
              <a:t>Systemkall</a:t>
            </a:r>
          </a:p>
        </p:txBody>
      </p:sp>
      <p:sp>
        <p:nvSpPr>
          <p:cNvPr id="3" name="Plassholder for innhold 2">
            <a:extLst>
              <a:ext uri="{FF2B5EF4-FFF2-40B4-BE49-F238E27FC236}">
                <a16:creationId xmlns:a16="http://schemas.microsoft.com/office/drawing/2014/main" id="{4270867D-6417-4ABA-91F6-1BA8A7DFE834}"/>
              </a:ext>
            </a:extLst>
          </p:cNvPr>
          <p:cNvSpPr>
            <a:spLocks noGrp="1"/>
          </p:cNvSpPr>
          <p:nvPr>
            <p:ph idx="1"/>
          </p:nvPr>
        </p:nvSpPr>
        <p:spPr/>
        <p:txBody>
          <a:bodyPr/>
          <a:lstStyle/>
          <a:p>
            <a:r>
              <a:rPr lang="nb-NO" dirty="0"/>
              <a:t>Grensesnitt mellom operativsystem og kodespråk.</a:t>
            </a:r>
          </a:p>
          <a:p>
            <a:r>
              <a:rPr lang="nb-NO" dirty="0"/>
              <a:t>Program spør datamaskin om data/input</a:t>
            </a:r>
          </a:p>
          <a:p>
            <a:r>
              <a:rPr lang="nb-NO" dirty="0" err="1"/>
              <a:t>System.time</a:t>
            </a:r>
            <a:endParaRPr lang="nb-NO" dirty="0"/>
          </a:p>
          <a:p>
            <a:r>
              <a:rPr lang="nb-NO" dirty="0"/>
              <a:t>Read(</a:t>
            </a:r>
            <a:r>
              <a:rPr lang="nb-NO" dirty="0" err="1"/>
              <a:t>fd,buffer,nbyte</a:t>
            </a:r>
            <a:r>
              <a:rPr lang="nb-NO" dirty="0"/>
              <a:t>)</a:t>
            </a:r>
          </a:p>
          <a:p>
            <a:endParaRPr lang="nb-NO" dirty="0"/>
          </a:p>
        </p:txBody>
      </p:sp>
      <p:pic>
        <p:nvPicPr>
          <p:cNvPr id="5" name="Bilde 4">
            <a:extLst>
              <a:ext uri="{FF2B5EF4-FFF2-40B4-BE49-F238E27FC236}">
                <a16:creationId xmlns:a16="http://schemas.microsoft.com/office/drawing/2014/main" id="{C55F32EC-59D8-435D-B6AA-4126942E3150}"/>
              </a:ext>
            </a:extLst>
          </p:cNvPr>
          <p:cNvPicPr>
            <a:picLocks noChangeAspect="1"/>
          </p:cNvPicPr>
          <p:nvPr/>
        </p:nvPicPr>
        <p:blipFill rotWithShape="1">
          <a:blip r:embed="rId3"/>
          <a:srcRect l="23592" t="39522" r="54677" b="24290"/>
          <a:stretch/>
        </p:blipFill>
        <p:spPr>
          <a:xfrm>
            <a:off x="4572001" y="3063875"/>
            <a:ext cx="3660540" cy="3429000"/>
          </a:xfrm>
          <a:prstGeom prst="rect">
            <a:avLst/>
          </a:prstGeom>
        </p:spPr>
      </p:pic>
    </p:spTree>
    <p:extLst>
      <p:ext uri="{BB962C8B-B14F-4D97-AF65-F5344CB8AC3E}">
        <p14:creationId xmlns:p14="http://schemas.microsoft.com/office/powerpoint/2010/main" val="250023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19EF67-BAB6-420F-8C34-64F9D0125880}"/>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B48ED83E-48BE-4418-920D-CD12B8F6362C}"/>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1BEDF4A0-10DF-4E91-BCFE-90D1CBA10C0D}"/>
              </a:ext>
            </a:extLst>
          </p:cNvPr>
          <p:cNvPicPr>
            <a:picLocks noChangeAspect="1"/>
          </p:cNvPicPr>
          <p:nvPr/>
        </p:nvPicPr>
        <p:blipFill rotWithShape="1">
          <a:blip r:embed="rId3"/>
          <a:srcRect l="1843" t="25966" r="52034" b="20235"/>
          <a:stretch/>
        </p:blipFill>
        <p:spPr>
          <a:xfrm>
            <a:off x="352926" y="0"/>
            <a:ext cx="11000874" cy="7217644"/>
          </a:xfrm>
          <a:prstGeom prst="rect">
            <a:avLst/>
          </a:prstGeom>
        </p:spPr>
      </p:pic>
    </p:spTree>
    <p:extLst>
      <p:ext uri="{BB962C8B-B14F-4D97-AF65-F5344CB8AC3E}">
        <p14:creationId xmlns:p14="http://schemas.microsoft.com/office/powerpoint/2010/main" val="96783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D4830B-F148-4AFF-9FA2-137B0A2C7AC2}"/>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4895A9AE-736F-48BE-9DA4-780620AB832F}"/>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710F7C14-3CA0-48ED-91F9-A64DE2F163A9}"/>
              </a:ext>
            </a:extLst>
          </p:cNvPr>
          <p:cNvPicPr>
            <a:picLocks noChangeAspect="1"/>
          </p:cNvPicPr>
          <p:nvPr/>
        </p:nvPicPr>
        <p:blipFill rotWithShape="1">
          <a:blip r:embed="rId3"/>
          <a:srcRect l="25263" t="15907" r="26316" b="31462"/>
          <a:stretch/>
        </p:blipFill>
        <p:spPr>
          <a:xfrm>
            <a:off x="323703" y="0"/>
            <a:ext cx="11216636" cy="6858000"/>
          </a:xfrm>
          <a:prstGeom prst="rect">
            <a:avLst/>
          </a:prstGeom>
        </p:spPr>
      </p:pic>
    </p:spTree>
    <p:extLst>
      <p:ext uri="{BB962C8B-B14F-4D97-AF65-F5344CB8AC3E}">
        <p14:creationId xmlns:p14="http://schemas.microsoft.com/office/powerpoint/2010/main" val="2699657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063939B3-6E2E-4D1F-9DBE-149B26266215}"/>
              </a:ext>
            </a:extLst>
          </p:cNvPr>
          <p:cNvPicPr>
            <a:picLocks noChangeAspect="1"/>
          </p:cNvPicPr>
          <p:nvPr/>
        </p:nvPicPr>
        <p:blipFill>
          <a:blip r:embed="rId3"/>
          <a:stretch>
            <a:fillRect/>
          </a:stretch>
        </p:blipFill>
        <p:spPr>
          <a:xfrm>
            <a:off x="5210978" y="2797668"/>
            <a:ext cx="6981022" cy="3925242"/>
          </a:xfrm>
          <a:prstGeom prst="rect">
            <a:avLst/>
          </a:prstGeom>
        </p:spPr>
      </p:pic>
      <p:sp>
        <p:nvSpPr>
          <p:cNvPr id="2" name="Tittel 1">
            <a:extLst>
              <a:ext uri="{FF2B5EF4-FFF2-40B4-BE49-F238E27FC236}">
                <a16:creationId xmlns:a16="http://schemas.microsoft.com/office/drawing/2014/main" id="{D8C7D9E0-8D3D-4C07-987B-AF1F2FC50109}"/>
              </a:ext>
            </a:extLst>
          </p:cNvPr>
          <p:cNvSpPr>
            <a:spLocks noGrp="1"/>
          </p:cNvSpPr>
          <p:nvPr>
            <p:ph type="title"/>
          </p:nvPr>
        </p:nvSpPr>
        <p:spPr/>
        <p:txBody>
          <a:bodyPr/>
          <a:lstStyle/>
          <a:p>
            <a:r>
              <a:rPr lang="nb-NO" dirty="0" err="1"/>
              <a:t>memes</a:t>
            </a:r>
            <a:endParaRPr lang="nb-NO" dirty="0"/>
          </a:p>
        </p:txBody>
      </p:sp>
      <p:pic>
        <p:nvPicPr>
          <p:cNvPr id="5122" name="Picture 2">
            <a:extLst>
              <a:ext uri="{FF2B5EF4-FFF2-40B4-BE49-F238E27FC236}">
                <a16:creationId xmlns:a16="http://schemas.microsoft.com/office/drawing/2014/main" id="{1449D3F6-EECA-4ACF-9730-A1B3748BC7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0554" y="57150"/>
            <a:ext cx="3071446" cy="43860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C8D93203-0B81-46CB-890E-1CFBB09EEB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9108" y="0"/>
            <a:ext cx="3071446" cy="307144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A4327FD7-ECD6-40F9-BE50-A7E5EB76136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9213" b="19861"/>
          <a:stretch/>
        </p:blipFill>
        <p:spPr bwMode="auto">
          <a:xfrm>
            <a:off x="2897437" y="57149"/>
            <a:ext cx="3151672" cy="394821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FF1C69C6-4192-47FC-88B5-70EC044943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33" y="3878279"/>
            <a:ext cx="5270621" cy="3425903"/>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 A Snake GIF - - Discover &amp;amp; Share GIFs">
            <a:extLst>
              <a:ext uri="{FF2B5EF4-FFF2-40B4-BE49-F238E27FC236}">
                <a16:creationId xmlns:a16="http://schemas.microsoft.com/office/drawing/2014/main" id="{C5C033AE-B110-498C-9FFE-6EB75D1A9F61}"/>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98727" y="1602581"/>
            <a:ext cx="2996164" cy="2247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23053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1394</Words>
  <Application>Microsoft Office PowerPoint</Application>
  <PresentationFormat>Widescreen</PresentationFormat>
  <Paragraphs>114</Paragraphs>
  <Slides>18</Slides>
  <Notes>17</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18</vt:i4>
      </vt:variant>
    </vt:vector>
  </HeadingPairs>
  <TitlesOfParts>
    <vt:vector size="22" baseType="lpstr">
      <vt:lpstr>Arial</vt:lpstr>
      <vt:lpstr>Calibri</vt:lpstr>
      <vt:lpstr>Calibri Light</vt:lpstr>
      <vt:lpstr>Office-tema</vt:lpstr>
      <vt:lpstr>Litt mer om prosessoren + introduksjon til operativsystemer</vt:lpstr>
      <vt:lpstr>X86-64</vt:lpstr>
      <vt:lpstr>Eksekvering</vt:lpstr>
      <vt:lpstr>Registre</vt:lpstr>
      <vt:lpstr>RAM –RANDOM ACCESS MEMORY</vt:lpstr>
      <vt:lpstr>RISC vs CISC</vt:lpstr>
      <vt:lpstr>Kodespråk</vt:lpstr>
      <vt:lpstr>Operativsystemer</vt:lpstr>
      <vt:lpstr>Operativsystemer –dirigenten!</vt:lpstr>
      <vt:lpstr>Hvorfor har vi det?</vt:lpstr>
      <vt:lpstr>OS -OperativSystemer</vt:lpstr>
      <vt:lpstr>PowerPoint-presentasjon</vt:lpstr>
      <vt:lpstr>PowerPoint-presentasjon</vt:lpstr>
      <vt:lpstr>PowerPoint-presentasjon</vt:lpstr>
      <vt:lpstr>Systemkall</vt:lpstr>
      <vt:lpstr>PowerPoint-presentasjon</vt:lpstr>
      <vt:lpstr>PowerPoint-presentasjon</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Litt mer om prosessoren + introduksjon til opprativsystemer</dc:title>
  <dc:creator>Oscar Bjørnstad</dc:creator>
  <cp:lastModifiedBy>Oscar Bjørnstad</cp:lastModifiedBy>
  <cp:revision>14</cp:revision>
  <dcterms:created xsi:type="dcterms:W3CDTF">2021-09-27T19:36:13Z</dcterms:created>
  <dcterms:modified xsi:type="dcterms:W3CDTF">2021-09-27T21:27:14Z</dcterms:modified>
</cp:coreProperties>
</file>