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2832" autoAdjust="0"/>
  </p:normalViewPr>
  <p:slideViewPr>
    <p:cSldViewPr snapToGrid="0">
      <p:cViewPr>
        <p:scale>
          <a:sx n="100" d="100"/>
          <a:sy n="100" d="100"/>
        </p:scale>
        <p:origin x="210" y="2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0DE0B7-A62F-4920-BBEA-88A78041EBD9}" type="datetimeFigureOut">
              <a:rPr lang="nb-NO" smtClean="0"/>
              <a:t>08.11.2021</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211D0A-10AE-4426-A329-789A42CE3A29}" type="slidenum">
              <a:rPr lang="nb-NO" smtClean="0"/>
              <a:t>‹#›</a:t>
            </a:fld>
            <a:endParaRPr lang="nb-NO"/>
          </a:p>
        </p:txBody>
      </p:sp>
    </p:spTree>
    <p:extLst>
      <p:ext uri="{BB962C8B-B14F-4D97-AF65-F5344CB8AC3E}">
        <p14:creationId xmlns:p14="http://schemas.microsoft.com/office/powerpoint/2010/main" val="987995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 har 5 lag i vår nettverksmodell. Applikasjonslaget, Transportlaget, Nettverkslaget, Linklaget og det Fysiske laget.</a:t>
            </a:r>
          </a:p>
          <a:p>
            <a:r>
              <a:rPr lang="nb-NO" dirty="0"/>
              <a:t>Lag 4 Transportlaget:</a:t>
            </a:r>
          </a:p>
          <a:p>
            <a:r>
              <a:rPr lang="nb-NO" dirty="0"/>
              <a:t>UDP: Strømming av video og lyd. (UDP bare </a:t>
            </a:r>
            <a:r>
              <a:rPr lang="nb-NO" dirty="0" err="1"/>
              <a:t>yeeter</a:t>
            </a:r>
            <a:r>
              <a:rPr lang="nb-NO" dirty="0"/>
              <a:t> pakken ut på internett og håper den kommer fram).</a:t>
            </a:r>
          </a:p>
          <a:p>
            <a:endParaRPr lang="nb-NO" dirty="0"/>
          </a:p>
          <a:p>
            <a:endParaRPr lang="nb-NO" dirty="0"/>
          </a:p>
          <a:p>
            <a:r>
              <a:rPr lang="nb-NO" dirty="0"/>
              <a:t>TCP: HTTP, E-post, filoverføring. (Leveres forsiktig som en liten baby).</a:t>
            </a:r>
          </a:p>
          <a:p>
            <a:endParaRPr lang="nb-NO" dirty="0"/>
          </a:p>
          <a:p>
            <a:r>
              <a:rPr lang="nb-NO" dirty="0"/>
              <a:t>Her har vi en port som unik </a:t>
            </a:r>
            <a:r>
              <a:rPr lang="nb-NO" dirty="0" err="1"/>
              <a:t>indentifikator</a:t>
            </a:r>
            <a:r>
              <a:rPr lang="nb-NO" dirty="0"/>
              <a:t>. Den representeres med et 16-bit tall. Som gir oss 65535 unike adresser.</a:t>
            </a:r>
          </a:p>
          <a:p>
            <a:endParaRPr lang="nb-NO" dirty="0"/>
          </a:p>
          <a:p>
            <a:r>
              <a:rPr lang="nb-NO" dirty="0"/>
              <a:t>TCP: 3-way hanshake. Riktig rekkefølge på levering. </a:t>
            </a:r>
            <a:r>
              <a:rPr lang="nb-NO" dirty="0" err="1"/>
              <a:t>Pålitlighet</a:t>
            </a:r>
            <a:r>
              <a:rPr lang="nb-NO" dirty="0"/>
              <a:t>, den kommer alltid frem. Flytkontroll og </a:t>
            </a:r>
            <a:r>
              <a:rPr lang="nb-NO" dirty="0" err="1"/>
              <a:t>metningskontroll</a:t>
            </a:r>
            <a:r>
              <a:rPr lang="nb-NO" dirty="0"/>
              <a:t>. Feilsjekking.</a:t>
            </a:r>
          </a:p>
          <a:p>
            <a:endParaRPr lang="nb-NO" dirty="0"/>
          </a:p>
          <a:p>
            <a:r>
              <a:rPr lang="nb-NO" dirty="0"/>
              <a:t>UDP: </a:t>
            </a:r>
            <a:r>
              <a:rPr lang="nb-NO" dirty="0" err="1"/>
              <a:t>Tilkoblingsløs</a:t>
            </a:r>
            <a:r>
              <a:rPr lang="nb-NO" dirty="0"/>
              <a:t> forbindelse, Best </a:t>
            </a:r>
            <a:r>
              <a:rPr lang="nb-NO" dirty="0" err="1"/>
              <a:t>effort</a:t>
            </a:r>
            <a:r>
              <a:rPr lang="nb-NO" dirty="0"/>
              <a:t> (håper pakken kommer fram). Har feilsjekking.</a:t>
            </a:r>
          </a:p>
          <a:p>
            <a:endParaRPr lang="nb-NO" dirty="0"/>
          </a:p>
          <a:p>
            <a:endParaRPr lang="nb-NO" dirty="0"/>
          </a:p>
          <a:p>
            <a:r>
              <a:rPr lang="nb-NO" dirty="0"/>
              <a:t>Pull: Klient ber tjeneren om en tjeneste. (Vanlig metode)</a:t>
            </a:r>
          </a:p>
          <a:p>
            <a:r>
              <a:rPr lang="nb-NO" dirty="0"/>
              <a:t>Push:  Tjeneren dytter e </a:t>
            </a:r>
            <a:r>
              <a:rPr lang="nb-NO" dirty="0" err="1"/>
              <a:t>ntjeneste</a:t>
            </a:r>
            <a:r>
              <a:rPr lang="nb-NO" dirty="0"/>
              <a:t> på klienten. Tjener forbindelse eller at klient lytter.</a:t>
            </a:r>
          </a:p>
          <a:p>
            <a:r>
              <a:rPr lang="nb-NO" dirty="0" err="1"/>
              <a:t>Publish</a:t>
            </a:r>
            <a:r>
              <a:rPr lang="nb-NO" dirty="0"/>
              <a:t> </a:t>
            </a:r>
            <a:r>
              <a:rPr lang="nb-NO" dirty="0" err="1"/>
              <a:t>subscribe</a:t>
            </a:r>
            <a:r>
              <a:rPr lang="nb-NO" dirty="0"/>
              <a:t>: tjeneren dytter ut en melding og alle som hører etter får den.</a:t>
            </a:r>
          </a:p>
          <a:p>
            <a:endParaRPr lang="nb-NO" dirty="0"/>
          </a:p>
          <a:p>
            <a:endParaRPr lang="nb-NO" dirty="0"/>
          </a:p>
          <a:p>
            <a:r>
              <a:rPr lang="nb-NO" dirty="0"/>
              <a:t>Klient tjener: en server leverer tjenesten.</a:t>
            </a:r>
          </a:p>
          <a:p>
            <a:r>
              <a:rPr lang="nb-NO" dirty="0"/>
              <a:t>CDN: Content </a:t>
            </a:r>
            <a:r>
              <a:rPr lang="nb-NO" dirty="0" err="1"/>
              <a:t>delivery</a:t>
            </a:r>
            <a:r>
              <a:rPr lang="nb-NO" dirty="0"/>
              <a:t> </a:t>
            </a:r>
            <a:r>
              <a:rPr lang="nb-NO" dirty="0" err="1"/>
              <a:t>network</a:t>
            </a:r>
            <a:r>
              <a:rPr lang="nb-NO" dirty="0"/>
              <a:t>: lokale servere som henter fra </a:t>
            </a:r>
            <a:r>
              <a:rPr lang="nb-NO" dirty="0" err="1"/>
              <a:t>hovedserveren</a:t>
            </a:r>
            <a:r>
              <a:rPr lang="nb-NO" dirty="0"/>
              <a:t> om de ikke har det.</a:t>
            </a:r>
          </a:p>
          <a:p>
            <a:endParaRPr lang="nb-NO" dirty="0"/>
          </a:p>
          <a:p>
            <a:r>
              <a:rPr lang="nb-NO" dirty="0"/>
              <a:t>P2P: ingen sentral server, men alle maskinene deler dataen. Alle er klient og tjener. (må ha egne protokoller for å finne fram til der dataen er).</a:t>
            </a:r>
          </a:p>
          <a:p>
            <a:r>
              <a:rPr lang="nb-NO" dirty="0"/>
              <a:t>Finnes hybrid P2P som har en sentral struktur også.</a:t>
            </a:r>
          </a:p>
          <a:p>
            <a:endParaRPr lang="nb-NO" dirty="0"/>
          </a:p>
          <a:p>
            <a:endParaRPr lang="nb-NO" dirty="0"/>
          </a:p>
          <a:p>
            <a:endParaRPr lang="nb-NO" dirty="0"/>
          </a:p>
          <a:p>
            <a:endParaRPr lang="nb-NO" dirty="0"/>
          </a:p>
          <a:p>
            <a:endParaRPr lang="nb-NO" dirty="0"/>
          </a:p>
          <a:p>
            <a:endParaRPr lang="nb-NO" dirty="0"/>
          </a:p>
          <a:p>
            <a:endParaRPr lang="nb-NO" dirty="0"/>
          </a:p>
          <a:p>
            <a:endParaRPr lang="nb-NO" dirty="0"/>
          </a:p>
          <a:p>
            <a:endParaRPr lang="nb-NO" dirty="0"/>
          </a:p>
          <a:p>
            <a:endParaRPr lang="nb-NO" dirty="0"/>
          </a:p>
        </p:txBody>
      </p:sp>
      <p:sp>
        <p:nvSpPr>
          <p:cNvPr id="4" name="Plassholder for lysbildenummer 3"/>
          <p:cNvSpPr>
            <a:spLocks noGrp="1"/>
          </p:cNvSpPr>
          <p:nvPr>
            <p:ph type="sldNum" sz="quarter" idx="5"/>
          </p:nvPr>
        </p:nvSpPr>
        <p:spPr/>
        <p:txBody>
          <a:bodyPr/>
          <a:lstStyle/>
          <a:p>
            <a:fld id="{60211D0A-10AE-4426-A329-789A42CE3A29}" type="slidenum">
              <a:rPr lang="nb-NO" smtClean="0"/>
              <a:t>2</a:t>
            </a:fld>
            <a:endParaRPr lang="nb-NO"/>
          </a:p>
        </p:txBody>
      </p:sp>
    </p:spTree>
    <p:extLst>
      <p:ext uri="{BB962C8B-B14F-4D97-AF65-F5344CB8AC3E}">
        <p14:creationId xmlns:p14="http://schemas.microsoft.com/office/powerpoint/2010/main" val="10038486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http følger klient tjener prinsippet. Den bruker bare TCP som transport. Her brukes port 80 for </a:t>
            </a:r>
            <a:r>
              <a:rPr lang="nb-NO" dirty="0" err="1"/>
              <a:t>tcp</a:t>
            </a:r>
            <a:r>
              <a:rPr lang="nb-NO" dirty="0"/>
              <a:t>.</a:t>
            </a:r>
          </a:p>
          <a:p>
            <a:endParaRPr lang="nb-NO" dirty="0"/>
          </a:p>
          <a:p>
            <a:r>
              <a:rPr lang="nb-NO" dirty="0"/>
              <a:t>http- klienten starter en TCP forbindelse med mn.uio.no</a:t>
            </a:r>
          </a:p>
          <a:p>
            <a:r>
              <a:rPr lang="nb-NO" dirty="0"/>
              <a:t>Mn.uio.no lytter etter forespørsler på port 80, mottar forbindelsen og gir beskjed tilbake til klienten.</a:t>
            </a:r>
          </a:p>
          <a:p>
            <a:r>
              <a:rPr lang="nb-NO" dirty="0"/>
              <a:t>Klienten sender så en http </a:t>
            </a:r>
            <a:r>
              <a:rPr lang="nb-NO" dirty="0" err="1"/>
              <a:t>request</a:t>
            </a:r>
            <a:r>
              <a:rPr lang="nb-NO" dirty="0"/>
              <a:t> </a:t>
            </a:r>
            <a:r>
              <a:rPr lang="nb-NO" dirty="0" err="1"/>
              <a:t>message</a:t>
            </a:r>
            <a:r>
              <a:rPr lang="nb-NO" dirty="0"/>
              <a:t> med url. Til </a:t>
            </a:r>
            <a:r>
              <a:rPr lang="nb-NO" dirty="0" err="1"/>
              <a:t>tcp</a:t>
            </a:r>
            <a:r>
              <a:rPr lang="nb-NO" dirty="0"/>
              <a:t> forbindelsen</a:t>
            </a:r>
          </a:p>
          <a:p>
            <a:r>
              <a:rPr lang="nb-NO" dirty="0"/>
              <a:t>Tjeneren mottar forespørselen, lager en </a:t>
            </a:r>
            <a:r>
              <a:rPr lang="nb-NO" dirty="0" err="1"/>
              <a:t>response</a:t>
            </a:r>
            <a:r>
              <a:rPr lang="nb-NO" dirty="0"/>
              <a:t> med objektet som etterspørres, og sender meldingen.</a:t>
            </a:r>
          </a:p>
          <a:p>
            <a:r>
              <a:rPr lang="nb-NO" dirty="0"/>
              <a:t>Tjeneren lukker </a:t>
            </a:r>
            <a:r>
              <a:rPr lang="nb-NO" dirty="0" err="1"/>
              <a:t>tcp</a:t>
            </a:r>
            <a:r>
              <a:rPr lang="nb-NO" dirty="0"/>
              <a:t> forbindelsen.</a:t>
            </a:r>
          </a:p>
          <a:p>
            <a:r>
              <a:rPr lang="nb-NO" dirty="0"/>
              <a:t>Klienten mottar meldingen som en html fil og viser det til brukeren.</a:t>
            </a:r>
          </a:p>
          <a:p>
            <a:endParaRPr lang="nb-NO" dirty="0"/>
          </a:p>
          <a:p>
            <a:r>
              <a:rPr lang="nb-NO" dirty="0"/>
              <a:t>DASH: Dette er utviklet for å kunne </a:t>
            </a:r>
            <a:r>
              <a:rPr lang="nb-NO" dirty="0" err="1"/>
              <a:t>streame</a:t>
            </a:r>
            <a:r>
              <a:rPr lang="nb-NO" dirty="0"/>
              <a:t> video ved hjelp av TCP. Her vil videoen deles opp i pakker på et par sekunder. Disse pakkene kan ha forskjellig oppløsning, og kvaliteten bestemmes av algoritmer som ser på nettverkshastigheten.</a:t>
            </a:r>
          </a:p>
          <a:p>
            <a:endParaRPr lang="nb-NO" dirty="0"/>
          </a:p>
          <a:p>
            <a:r>
              <a:rPr lang="nb-NO" dirty="0"/>
              <a:t>Persistente/ikke persistente forbindelser er ulike ved at </a:t>
            </a:r>
            <a:r>
              <a:rPr lang="nb-NO" dirty="0" err="1"/>
              <a:t>persistende</a:t>
            </a:r>
            <a:r>
              <a:rPr lang="nb-NO" dirty="0"/>
              <a:t> holder forbindelsen oppe etter at </a:t>
            </a:r>
            <a:r>
              <a:rPr lang="nb-NO" dirty="0" err="1"/>
              <a:t>daten</a:t>
            </a:r>
            <a:r>
              <a:rPr lang="nb-NO" dirty="0"/>
              <a:t> er sent over. Dette er i tilfelle det skal bli sendt mere data, så kan en lett bruke den samme tilkoblingen. Ikke persistente vil derimot lukke forbindelsen mellom hver forespørsel.</a:t>
            </a:r>
          </a:p>
          <a:p>
            <a:endParaRPr lang="nb-NO" dirty="0"/>
          </a:p>
          <a:p>
            <a:r>
              <a:rPr lang="nb-NO" dirty="0" err="1"/>
              <a:t>Cookies</a:t>
            </a:r>
            <a:r>
              <a:rPr lang="nb-NO" dirty="0"/>
              <a:t>: Tar vare på tilstander slik at vi kan lagre det vi gjør på nettet. </a:t>
            </a:r>
          </a:p>
          <a:p>
            <a:r>
              <a:rPr lang="nb-NO" dirty="0"/>
              <a:t>Betinget GET: ser om brukeren har data i </a:t>
            </a:r>
            <a:r>
              <a:rPr lang="nb-NO" dirty="0" err="1"/>
              <a:t>cache</a:t>
            </a:r>
            <a:r>
              <a:rPr lang="nb-NO" dirty="0"/>
              <a:t> før det sendes eller </a:t>
            </a:r>
            <a:r>
              <a:rPr lang="nb-NO" dirty="0" err="1"/>
              <a:t>forespøres</a:t>
            </a:r>
            <a:r>
              <a:rPr lang="nb-NO" dirty="0"/>
              <a:t> på nytt.</a:t>
            </a:r>
          </a:p>
          <a:p>
            <a:endParaRPr lang="nb-NO" dirty="0"/>
          </a:p>
          <a:p>
            <a:r>
              <a:rPr lang="nb-NO" dirty="0" err="1"/>
              <a:t>Dns</a:t>
            </a:r>
            <a:r>
              <a:rPr lang="nb-NO" dirty="0"/>
              <a:t> </a:t>
            </a:r>
            <a:r>
              <a:rPr lang="nb-NO" dirty="0" err="1"/>
              <a:t>prefetching</a:t>
            </a:r>
            <a:r>
              <a:rPr lang="nb-NO" dirty="0"/>
              <a:t>: en internettside vil hente alle linkene som den linker til slik at om en bruker trykker på de, så er den allerede hentet via DNS.</a:t>
            </a:r>
          </a:p>
          <a:p>
            <a:endParaRPr lang="nb-NO" dirty="0"/>
          </a:p>
          <a:p>
            <a:r>
              <a:rPr lang="nb-NO" dirty="0"/>
              <a:t>E-post: består av mail klienter og mail tjenere. Klientene bruker MUA (</a:t>
            </a:r>
            <a:r>
              <a:rPr lang="nb-NO" dirty="0" err="1"/>
              <a:t>message</a:t>
            </a:r>
            <a:r>
              <a:rPr lang="nb-NO" dirty="0"/>
              <a:t> </a:t>
            </a:r>
            <a:r>
              <a:rPr lang="nb-NO" dirty="0" err="1"/>
              <a:t>user</a:t>
            </a:r>
            <a:r>
              <a:rPr lang="nb-NO" dirty="0"/>
              <a:t> agent). Som leser og skriver eposter, samt sender de. Mailtjenere har klientens </a:t>
            </a:r>
            <a:r>
              <a:rPr lang="nb-NO" dirty="0" err="1"/>
              <a:t>inkommende</a:t>
            </a:r>
            <a:r>
              <a:rPr lang="nb-NO" dirty="0"/>
              <a:t> uleste eposter og utgående lagret. Så når en leser mail, så sender man en forespørsel til tjeneren om mailen sin. Epost bruker SMTP: simple mail transfer </a:t>
            </a:r>
            <a:r>
              <a:rPr lang="nb-NO" dirty="0" err="1"/>
              <a:t>protocol</a:t>
            </a:r>
            <a:r>
              <a:rPr lang="nb-NO" dirty="0"/>
              <a:t>. SMTP bruker TCP som transport protokoll. Hver mail har en </a:t>
            </a:r>
            <a:r>
              <a:rPr lang="nb-NO" dirty="0" err="1"/>
              <a:t>bodey</a:t>
            </a:r>
            <a:r>
              <a:rPr lang="nb-NO" dirty="0"/>
              <a:t>, og en header,. Headeren har avsender, </a:t>
            </a:r>
            <a:r>
              <a:rPr lang="nb-NO" dirty="0" err="1"/>
              <a:t>kmottaker</a:t>
            </a:r>
            <a:r>
              <a:rPr lang="nb-NO" dirty="0"/>
              <a:t>, og emne. Mens body er selve mailen.</a:t>
            </a:r>
          </a:p>
          <a:p>
            <a:endParaRPr lang="nb-NO" dirty="0"/>
          </a:p>
          <a:p>
            <a:r>
              <a:rPr lang="nb-NO" dirty="0"/>
              <a:t>IOT </a:t>
            </a:r>
            <a:r>
              <a:rPr lang="nb-NO" dirty="0" err="1"/>
              <a:t>internet</a:t>
            </a:r>
            <a:r>
              <a:rPr lang="nb-NO" dirty="0"/>
              <a:t> </a:t>
            </a:r>
            <a:r>
              <a:rPr lang="nb-NO" dirty="0" err="1"/>
              <a:t>of</a:t>
            </a:r>
            <a:r>
              <a:rPr lang="nb-NO" dirty="0"/>
              <a:t> </a:t>
            </a:r>
            <a:r>
              <a:rPr lang="nb-NO" dirty="0" err="1"/>
              <a:t>things</a:t>
            </a:r>
            <a:r>
              <a:rPr lang="nb-NO" dirty="0"/>
              <a:t> er bare en betegnelse for alt som er på internett, alt fra tv datamaskin, mobil til tv og smarthøytalere.</a:t>
            </a:r>
          </a:p>
          <a:p>
            <a:endParaRPr lang="nb-NO" dirty="0"/>
          </a:p>
          <a:p>
            <a:endParaRPr lang="nb-NO" dirty="0"/>
          </a:p>
          <a:p>
            <a:endParaRPr lang="nb-NO" dirty="0"/>
          </a:p>
          <a:p>
            <a:endParaRPr lang="nb-NO" dirty="0"/>
          </a:p>
          <a:p>
            <a:endParaRPr lang="nb-NO" dirty="0"/>
          </a:p>
          <a:p>
            <a:endParaRPr lang="nb-NO" dirty="0"/>
          </a:p>
          <a:p>
            <a:endParaRPr lang="nb-NO" dirty="0"/>
          </a:p>
          <a:p>
            <a:endParaRPr lang="nb-NO" dirty="0"/>
          </a:p>
          <a:p>
            <a:endParaRPr lang="nb-NO" dirty="0"/>
          </a:p>
          <a:p>
            <a:endParaRPr lang="nb-NO" dirty="0"/>
          </a:p>
          <a:p>
            <a:endParaRPr lang="nb-NO" dirty="0"/>
          </a:p>
        </p:txBody>
      </p:sp>
      <p:sp>
        <p:nvSpPr>
          <p:cNvPr id="4" name="Plassholder for lysbildenummer 3"/>
          <p:cNvSpPr>
            <a:spLocks noGrp="1"/>
          </p:cNvSpPr>
          <p:nvPr>
            <p:ph type="sldNum" sz="quarter" idx="5"/>
          </p:nvPr>
        </p:nvSpPr>
        <p:spPr/>
        <p:txBody>
          <a:bodyPr/>
          <a:lstStyle/>
          <a:p>
            <a:fld id="{60211D0A-10AE-4426-A329-789A42CE3A29}" type="slidenum">
              <a:rPr lang="nb-NO" smtClean="0"/>
              <a:t>3</a:t>
            </a:fld>
            <a:endParaRPr lang="nb-NO"/>
          </a:p>
        </p:txBody>
      </p:sp>
    </p:spTree>
    <p:extLst>
      <p:ext uri="{BB962C8B-B14F-4D97-AF65-F5344CB8AC3E}">
        <p14:creationId xmlns:p14="http://schemas.microsoft.com/office/powerpoint/2010/main" val="21019171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SQL-injisering: Hvis en applikasjon forventer et input fra brukeren på 16 byte, men du sender inn 20 byte, da kan det hende du overskriver noe annet av data og kan kjøre egen kode med de 4 siste bytene. En velger altså å sende inn for mye data i håp om at man kan overskrive annen data og få kjørt egen kode.</a:t>
            </a:r>
          </a:p>
          <a:p>
            <a:endParaRPr lang="nb-NO" dirty="0"/>
          </a:p>
          <a:p>
            <a:r>
              <a:rPr lang="nb-NO" dirty="0"/>
              <a:t>XSS: Cross </a:t>
            </a:r>
            <a:r>
              <a:rPr lang="nb-NO" dirty="0" err="1"/>
              <a:t>site</a:t>
            </a:r>
            <a:r>
              <a:rPr lang="nb-NO" dirty="0"/>
              <a:t> </a:t>
            </a:r>
            <a:r>
              <a:rPr lang="nb-NO" dirty="0" err="1"/>
              <a:t>scripting</a:t>
            </a:r>
            <a:r>
              <a:rPr lang="nb-NO" dirty="0"/>
              <a:t> er når en angriper plasserer kode, som brukerinput på en side, som lagres hos web-tjeneren. En annen bruker kan bli rammet av denne koden, som betyr at angriperen nå har kontroll over brukerens maskin eller data. Dette kan for eksempel skje via en gjestebok eller et kommentarfelt på en nettside.</a:t>
            </a:r>
          </a:p>
          <a:p>
            <a:endParaRPr lang="nb-NO" dirty="0"/>
          </a:p>
          <a:p>
            <a:r>
              <a:rPr lang="nb-NO" dirty="0" err="1"/>
              <a:t>Phishing</a:t>
            </a:r>
            <a:r>
              <a:rPr lang="nb-NO" dirty="0"/>
              <a:t>: En svindler utgir seg for at de er noen de ikke er, for å så få deg til å logge inn på en side som ser ut som en annen side. Dette gjøres i håp om at du skal skrive inn passord og annen </a:t>
            </a:r>
            <a:r>
              <a:rPr lang="nb-NO" dirty="0" err="1"/>
              <a:t>vikting</a:t>
            </a:r>
            <a:r>
              <a:rPr lang="nb-NO" dirty="0"/>
              <a:t> informasjon på deres side.</a:t>
            </a:r>
          </a:p>
          <a:p>
            <a:endParaRPr lang="nb-NO" dirty="0"/>
          </a:p>
          <a:p>
            <a:endParaRPr lang="nb-NO" dirty="0"/>
          </a:p>
          <a:p>
            <a:r>
              <a:rPr lang="nb-NO" dirty="0"/>
              <a:t>DNS-sikkerhet er også noe å tenke på. En DNS-server kan bli utnyttet ved at en uvedkommende legger inn feil IP knyttet til et domenenavn. I tillegg har vi man in </a:t>
            </a:r>
            <a:r>
              <a:rPr lang="nb-NO" dirty="0" err="1"/>
              <a:t>the</a:t>
            </a:r>
            <a:r>
              <a:rPr lang="nb-NO" dirty="0"/>
              <a:t> </a:t>
            </a:r>
            <a:r>
              <a:rPr lang="nb-NO" dirty="0" err="1"/>
              <a:t>middle</a:t>
            </a:r>
            <a:r>
              <a:rPr lang="nb-NO" dirty="0"/>
              <a:t>-angrep som er når en hacker plasserer seg imellom to endepunkter i en dataoverføring og tyvlytter på all data som sendes fra ende til ende. For de to som kommuniserer virker alt helt normalt, som om de kommuniserer direkte med hverandre, men i virkeligheten strømmer all data gjennom hackeren først. Hackeren kan også sende data, som for de to partene vil virke som </a:t>
            </a:r>
            <a:r>
              <a:rPr lang="nb-NO" dirty="0" err="1"/>
              <a:t>legit</a:t>
            </a:r>
            <a:r>
              <a:rPr lang="nb-NO" dirty="0"/>
              <a:t>, ufarlig data, men som egentlig er skadevare.</a:t>
            </a:r>
          </a:p>
          <a:p>
            <a:endParaRPr lang="nb-NO" dirty="0"/>
          </a:p>
          <a:p>
            <a:r>
              <a:rPr lang="nb-NO" dirty="0"/>
              <a:t>Det kan finnes sårbarheter i hardware. Et eksempel på dette er </a:t>
            </a:r>
            <a:r>
              <a:rPr lang="nb-NO" dirty="0" err="1"/>
              <a:t>spectre</a:t>
            </a:r>
            <a:r>
              <a:rPr lang="nb-NO" dirty="0"/>
              <a:t> som ble oppdaget for 1-2 år siden. Den gikk ut på at </a:t>
            </a:r>
            <a:r>
              <a:rPr lang="nb-NO" dirty="0" err="1"/>
              <a:t>intel</a:t>
            </a:r>
            <a:r>
              <a:rPr lang="nb-NO" dirty="0"/>
              <a:t> prosessorer forutså hvilke kommandoer som skulle bli kjørt før de skulle, (for å ligge i forkant og spare tid). Dette kunne bli utnyttet for å kjøre kode som ikke skulle kjøres.</a:t>
            </a:r>
          </a:p>
          <a:p>
            <a:endParaRPr lang="nb-NO" dirty="0"/>
          </a:p>
          <a:p>
            <a:r>
              <a:rPr lang="nb-NO" dirty="0"/>
              <a:t>En digital sårbarhet er en feil i et system. Det kan være en svakhet i systemet eller en feil som er lett å utnytte. Digitale sårbarheter kan være kjente av leverandørene, eller ukjente, som gjør at utnyttelse av disse sårbarhetene kommer som en </a:t>
            </a:r>
            <a:r>
              <a:rPr lang="nb-NO" dirty="0" err="1"/>
              <a:t>overaskelse</a:t>
            </a:r>
            <a:r>
              <a:rPr lang="nb-NO" dirty="0"/>
              <a:t>. </a:t>
            </a:r>
          </a:p>
          <a:p>
            <a:endParaRPr lang="nb-NO" dirty="0"/>
          </a:p>
          <a:p>
            <a:r>
              <a:rPr lang="nb-NO" dirty="0"/>
              <a:t>En Nulldags-sårbarhet er en sårbarhet som ennå ikke er kjent for leverandøren av systemet. Den kan altså være kjent av angripere, som gjør at man helst burde rette opp i den fortest mulig. En angrepsvektor er den konkrete metoden en angriper velger for å utføre et angrep på en datamaskin, et nettverk eller et system, mens en </a:t>
            </a:r>
            <a:r>
              <a:rPr lang="nb-NO" dirty="0" err="1"/>
              <a:t>exploit</a:t>
            </a:r>
            <a:r>
              <a:rPr lang="nb-NO" dirty="0"/>
              <a:t> er en konkret utnyttelse av en sårbarhet.</a:t>
            </a:r>
          </a:p>
          <a:p>
            <a:endParaRPr lang="nb-NO" dirty="0"/>
          </a:p>
          <a:p>
            <a:r>
              <a:rPr lang="nb-NO" dirty="0"/>
              <a:t>Skadevare er programvare som har som mål å ødelegge for eller utnytte personen som kjører den. Skadevare kan være et eget program eller en bestanddel av et program. Skadevare vil ofte prøve å spre seg til andre maskiner. Skadevare består som oftest av et stridshode, som er måten den infiserer et datasystem, en spredning, som er måten den sprer seg på og nyttelast, som er det konkrete den gjør. </a:t>
            </a:r>
          </a:p>
          <a:p>
            <a:endParaRPr lang="nb-NO" dirty="0"/>
          </a:p>
          <a:p>
            <a:endParaRPr lang="nb-NO" dirty="0"/>
          </a:p>
          <a:p>
            <a:endParaRPr lang="nb-NO" dirty="0"/>
          </a:p>
          <a:p>
            <a:endParaRPr lang="nb-NO" dirty="0"/>
          </a:p>
          <a:p>
            <a:endParaRPr lang="nb-NO" dirty="0"/>
          </a:p>
        </p:txBody>
      </p:sp>
      <p:sp>
        <p:nvSpPr>
          <p:cNvPr id="4" name="Plassholder for lysbildenummer 3"/>
          <p:cNvSpPr>
            <a:spLocks noGrp="1"/>
          </p:cNvSpPr>
          <p:nvPr>
            <p:ph type="sldNum" sz="quarter" idx="5"/>
          </p:nvPr>
        </p:nvSpPr>
        <p:spPr/>
        <p:txBody>
          <a:bodyPr/>
          <a:lstStyle/>
          <a:p>
            <a:fld id="{60211D0A-10AE-4426-A329-789A42CE3A29}" type="slidenum">
              <a:rPr lang="nb-NO" smtClean="0"/>
              <a:t>4</a:t>
            </a:fld>
            <a:endParaRPr lang="nb-NO"/>
          </a:p>
        </p:txBody>
      </p:sp>
    </p:spTree>
    <p:extLst>
      <p:ext uri="{BB962C8B-B14F-4D97-AF65-F5344CB8AC3E}">
        <p14:creationId xmlns:p14="http://schemas.microsoft.com/office/powerpoint/2010/main" val="1691775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Virus:  sprer seg hver gang en fil åpnes.</a:t>
            </a:r>
          </a:p>
          <a:p>
            <a:r>
              <a:rPr lang="nb-NO" dirty="0"/>
              <a:t>Dataorm: sprer seg på egenhånd og finner nye ofre.</a:t>
            </a:r>
          </a:p>
          <a:p>
            <a:r>
              <a:rPr lang="nb-NO" dirty="0"/>
              <a:t>Trojaner: utgir seg som noe den ikke er.</a:t>
            </a:r>
          </a:p>
          <a:p>
            <a:r>
              <a:rPr lang="nb-NO" dirty="0" err="1"/>
              <a:t>Backdoor</a:t>
            </a:r>
            <a:r>
              <a:rPr lang="nb-NO" dirty="0"/>
              <a:t>: en ukjent åpning som gir tilgang til systemet.</a:t>
            </a:r>
          </a:p>
          <a:p>
            <a:r>
              <a:rPr lang="nb-NO" dirty="0" err="1"/>
              <a:t>Keylogger</a:t>
            </a:r>
            <a:r>
              <a:rPr lang="nb-NO" dirty="0"/>
              <a:t>: lagrer og videresender tastetrykkene.</a:t>
            </a:r>
          </a:p>
          <a:p>
            <a:r>
              <a:rPr lang="nb-NO" dirty="0" err="1"/>
              <a:t>Rootkit</a:t>
            </a:r>
            <a:r>
              <a:rPr lang="nb-NO" dirty="0"/>
              <a:t>: </a:t>
            </a:r>
            <a:r>
              <a:rPr lang="nb-NO" dirty="0" err="1"/>
              <a:t>skadeware</a:t>
            </a:r>
            <a:r>
              <a:rPr lang="nb-NO" dirty="0"/>
              <a:t> som endrer eller erstatter funksjoner i os. Har som mål å overta maskinen.</a:t>
            </a:r>
          </a:p>
          <a:p>
            <a:r>
              <a:rPr lang="nb-NO" dirty="0" err="1"/>
              <a:t>Exploit</a:t>
            </a:r>
            <a:r>
              <a:rPr lang="nb-NO" dirty="0"/>
              <a:t>: oppskrift eller program som utnytter en sårbarhet i systemet.</a:t>
            </a:r>
          </a:p>
          <a:p>
            <a:endParaRPr lang="nb-NO" dirty="0"/>
          </a:p>
          <a:p>
            <a:endParaRPr lang="nb-NO" dirty="0"/>
          </a:p>
        </p:txBody>
      </p:sp>
      <p:sp>
        <p:nvSpPr>
          <p:cNvPr id="4" name="Plassholder for lysbildenummer 3"/>
          <p:cNvSpPr>
            <a:spLocks noGrp="1"/>
          </p:cNvSpPr>
          <p:nvPr>
            <p:ph type="sldNum" sz="quarter" idx="5"/>
          </p:nvPr>
        </p:nvSpPr>
        <p:spPr/>
        <p:txBody>
          <a:bodyPr/>
          <a:lstStyle/>
          <a:p>
            <a:fld id="{60211D0A-10AE-4426-A329-789A42CE3A29}" type="slidenum">
              <a:rPr lang="nb-NO" smtClean="0"/>
              <a:t>5</a:t>
            </a:fld>
            <a:endParaRPr lang="nb-NO"/>
          </a:p>
        </p:txBody>
      </p:sp>
    </p:spTree>
    <p:extLst>
      <p:ext uri="{BB962C8B-B14F-4D97-AF65-F5344CB8AC3E}">
        <p14:creationId xmlns:p14="http://schemas.microsoft.com/office/powerpoint/2010/main" val="7726166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Bufferoverskridelse: Når vi får mere data enn vi egentlig skal ha. Dette legges i en buffer og kan </a:t>
            </a:r>
            <a:r>
              <a:rPr lang="nb-NO" dirty="0" err="1"/>
              <a:t>overflowe</a:t>
            </a:r>
            <a:r>
              <a:rPr lang="nb-NO" dirty="0"/>
              <a:t> til plass der annen data er. Det minner litt om hvordan du kan gå fra det høyeste 2-er potens tallet til det laveste ved å legge på 1. (da kommer vi inn i fortegnsbittet).</a:t>
            </a:r>
          </a:p>
          <a:p>
            <a:endParaRPr lang="nb-NO" dirty="0"/>
          </a:p>
          <a:p>
            <a:r>
              <a:rPr lang="nb-NO" dirty="0"/>
              <a:t>TPM: </a:t>
            </a:r>
            <a:r>
              <a:rPr lang="nb-NO" dirty="0" err="1"/>
              <a:t>trusted</a:t>
            </a:r>
            <a:r>
              <a:rPr lang="nb-NO" dirty="0"/>
              <a:t> </a:t>
            </a:r>
            <a:r>
              <a:rPr lang="nb-NO" dirty="0" err="1"/>
              <a:t>platform</a:t>
            </a:r>
            <a:r>
              <a:rPr lang="nb-NO" dirty="0"/>
              <a:t> </a:t>
            </a:r>
            <a:r>
              <a:rPr lang="nb-NO" dirty="0" err="1"/>
              <a:t>module</a:t>
            </a:r>
            <a:r>
              <a:rPr lang="nb-NO" dirty="0"/>
              <a:t>: sjekker om ting kjører som forventet når datamaskinen starter opp. TPM bruker kryptografi for å sjekke integritet og autentisering av programvare.</a:t>
            </a:r>
          </a:p>
          <a:p>
            <a:endParaRPr lang="nb-NO" dirty="0"/>
          </a:p>
          <a:p>
            <a:endParaRPr lang="nb-NO" dirty="0"/>
          </a:p>
        </p:txBody>
      </p:sp>
      <p:sp>
        <p:nvSpPr>
          <p:cNvPr id="4" name="Plassholder for lysbildenummer 3"/>
          <p:cNvSpPr>
            <a:spLocks noGrp="1"/>
          </p:cNvSpPr>
          <p:nvPr>
            <p:ph type="sldNum" sz="quarter" idx="5"/>
          </p:nvPr>
        </p:nvSpPr>
        <p:spPr/>
        <p:txBody>
          <a:bodyPr/>
          <a:lstStyle/>
          <a:p>
            <a:fld id="{60211D0A-10AE-4426-A329-789A42CE3A29}" type="slidenum">
              <a:rPr lang="nb-NO" smtClean="0"/>
              <a:t>6</a:t>
            </a:fld>
            <a:endParaRPr lang="nb-NO"/>
          </a:p>
        </p:txBody>
      </p:sp>
    </p:spTree>
    <p:extLst>
      <p:ext uri="{BB962C8B-B14F-4D97-AF65-F5344CB8AC3E}">
        <p14:creationId xmlns:p14="http://schemas.microsoft.com/office/powerpoint/2010/main" val="3048590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08344C7-EF0C-4C96-A7BB-EC14A2CD78C1}"/>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85A5D4DF-2BF6-4894-AE43-64993C6748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74131996-4C04-418A-B88E-9CB5D57E4588}"/>
              </a:ext>
            </a:extLst>
          </p:cNvPr>
          <p:cNvSpPr>
            <a:spLocks noGrp="1"/>
          </p:cNvSpPr>
          <p:nvPr>
            <p:ph type="dt" sz="half" idx="10"/>
          </p:nvPr>
        </p:nvSpPr>
        <p:spPr/>
        <p:txBody>
          <a:bodyPr/>
          <a:lstStyle/>
          <a:p>
            <a:fld id="{C3D7EAFF-F5AF-4887-99FB-C1923BF9501E}" type="datetimeFigureOut">
              <a:rPr lang="nb-NO" smtClean="0"/>
              <a:t>08.11.2021</a:t>
            </a:fld>
            <a:endParaRPr lang="nb-NO"/>
          </a:p>
        </p:txBody>
      </p:sp>
      <p:sp>
        <p:nvSpPr>
          <p:cNvPr id="5" name="Plassholder for bunntekst 4">
            <a:extLst>
              <a:ext uri="{FF2B5EF4-FFF2-40B4-BE49-F238E27FC236}">
                <a16:creationId xmlns:a16="http://schemas.microsoft.com/office/drawing/2014/main" id="{6782C943-BE40-4D71-9787-B4C4FF8227C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6674268E-75B4-4E8F-9890-0CEACC67EEFD}"/>
              </a:ext>
            </a:extLst>
          </p:cNvPr>
          <p:cNvSpPr>
            <a:spLocks noGrp="1"/>
          </p:cNvSpPr>
          <p:nvPr>
            <p:ph type="sldNum" sz="quarter" idx="12"/>
          </p:nvPr>
        </p:nvSpPr>
        <p:spPr/>
        <p:txBody>
          <a:bodyPr/>
          <a:lstStyle/>
          <a:p>
            <a:fld id="{209837C7-A964-4C5C-83DD-9255D905D104}" type="slidenum">
              <a:rPr lang="nb-NO" smtClean="0"/>
              <a:t>‹#›</a:t>
            </a:fld>
            <a:endParaRPr lang="nb-NO"/>
          </a:p>
        </p:txBody>
      </p:sp>
    </p:spTree>
    <p:extLst>
      <p:ext uri="{BB962C8B-B14F-4D97-AF65-F5344CB8AC3E}">
        <p14:creationId xmlns:p14="http://schemas.microsoft.com/office/powerpoint/2010/main" val="26018494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FD0B04E-C6AA-45F7-9F96-E5698576FC23}"/>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A4745D50-5FF0-442A-B8F0-036F682BEF40}"/>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2879A88A-9FF2-48E0-A79C-BD1FDD307BE2}"/>
              </a:ext>
            </a:extLst>
          </p:cNvPr>
          <p:cNvSpPr>
            <a:spLocks noGrp="1"/>
          </p:cNvSpPr>
          <p:nvPr>
            <p:ph type="dt" sz="half" idx="10"/>
          </p:nvPr>
        </p:nvSpPr>
        <p:spPr/>
        <p:txBody>
          <a:bodyPr/>
          <a:lstStyle/>
          <a:p>
            <a:fld id="{C3D7EAFF-F5AF-4887-99FB-C1923BF9501E}" type="datetimeFigureOut">
              <a:rPr lang="nb-NO" smtClean="0"/>
              <a:t>08.11.2021</a:t>
            </a:fld>
            <a:endParaRPr lang="nb-NO"/>
          </a:p>
        </p:txBody>
      </p:sp>
      <p:sp>
        <p:nvSpPr>
          <p:cNvPr id="5" name="Plassholder for bunntekst 4">
            <a:extLst>
              <a:ext uri="{FF2B5EF4-FFF2-40B4-BE49-F238E27FC236}">
                <a16:creationId xmlns:a16="http://schemas.microsoft.com/office/drawing/2014/main" id="{6FB95895-8515-46AA-9EBC-15EF112CC4BF}"/>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661161E6-1D4C-46E2-909A-3E6975F2FA0B}"/>
              </a:ext>
            </a:extLst>
          </p:cNvPr>
          <p:cNvSpPr>
            <a:spLocks noGrp="1"/>
          </p:cNvSpPr>
          <p:nvPr>
            <p:ph type="sldNum" sz="quarter" idx="12"/>
          </p:nvPr>
        </p:nvSpPr>
        <p:spPr/>
        <p:txBody>
          <a:bodyPr/>
          <a:lstStyle/>
          <a:p>
            <a:fld id="{209837C7-A964-4C5C-83DD-9255D905D104}" type="slidenum">
              <a:rPr lang="nb-NO" smtClean="0"/>
              <a:t>‹#›</a:t>
            </a:fld>
            <a:endParaRPr lang="nb-NO"/>
          </a:p>
        </p:txBody>
      </p:sp>
    </p:spTree>
    <p:extLst>
      <p:ext uri="{BB962C8B-B14F-4D97-AF65-F5344CB8AC3E}">
        <p14:creationId xmlns:p14="http://schemas.microsoft.com/office/powerpoint/2010/main" val="772954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B8CBC23-9125-42C8-93B4-D941EAE6A547}"/>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79F708EB-F9BC-4502-AC1D-FD7CDE7DC0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649C673B-EBFE-49DC-A652-8D9DD7066464}"/>
              </a:ext>
            </a:extLst>
          </p:cNvPr>
          <p:cNvSpPr>
            <a:spLocks noGrp="1"/>
          </p:cNvSpPr>
          <p:nvPr>
            <p:ph type="dt" sz="half" idx="10"/>
          </p:nvPr>
        </p:nvSpPr>
        <p:spPr/>
        <p:txBody>
          <a:bodyPr/>
          <a:lstStyle/>
          <a:p>
            <a:fld id="{C3D7EAFF-F5AF-4887-99FB-C1923BF9501E}" type="datetimeFigureOut">
              <a:rPr lang="nb-NO" smtClean="0"/>
              <a:t>08.11.2021</a:t>
            </a:fld>
            <a:endParaRPr lang="nb-NO"/>
          </a:p>
        </p:txBody>
      </p:sp>
      <p:sp>
        <p:nvSpPr>
          <p:cNvPr id="5" name="Plassholder for bunntekst 4">
            <a:extLst>
              <a:ext uri="{FF2B5EF4-FFF2-40B4-BE49-F238E27FC236}">
                <a16:creationId xmlns:a16="http://schemas.microsoft.com/office/drawing/2014/main" id="{BFDC6629-6D84-4666-A082-F22EB4A8311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6730C8A7-F59A-4928-8E47-663786DAE9A8}"/>
              </a:ext>
            </a:extLst>
          </p:cNvPr>
          <p:cNvSpPr>
            <a:spLocks noGrp="1"/>
          </p:cNvSpPr>
          <p:nvPr>
            <p:ph type="sldNum" sz="quarter" idx="12"/>
          </p:nvPr>
        </p:nvSpPr>
        <p:spPr/>
        <p:txBody>
          <a:bodyPr/>
          <a:lstStyle/>
          <a:p>
            <a:fld id="{209837C7-A964-4C5C-83DD-9255D905D104}" type="slidenum">
              <a:rPr lang="nb-NO" smtClean="0"/>
              <a:t>‹#›</a:t>
            </a:fld>
            <a:endParaRPr lang="nb-NO"/>
          </a:p>
        </p:txBody>
      </p:sp>
    </p:spTree>
    <p:extLst>
      <p:ext uri="{BB962C8B-B14F-4D97-AF65-F5344CB8AC3E}">
        <p14:creationId xmlns:p14="http://schemas.microsoft.com/office/powerpoint/2010/main" val="2907909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C47DB6D-5AF9-460C-8082-21F47E50241C}"/>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8B370120-1500-4292-BF49-D0037D558991}"/>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C6F28EC7-5060-45B2-B256-5CA1364DB4AA}"/>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D4D5A527-6039-4253-A5DE-4AB9FA2CC29A}"/>
              </a:ext>
            </a:extLst>
          </p:cNvPr>
          <p:cNvSpPr>
            <a:spLocks noGrp="1"/>
          </p:cNvSpPr>
          <p:nvPr>
            <p:ph type="dt" sz="half" idx="10"/>
          </p:nvPr>
        </p:nvSpPr>
        <p:spPr/>
        <p:txBody>
          <a:bodyPr/>
          <a:lstStyle/>
          <a:p>
            <a:fld id="{C3D7EAFF-F5AF-4887-99FB-C1923BF9501E}" type="datetimeFigureOut">
              <a:rPr lang="nb-NO" smtClean="0"/>
              <a:t>08.11.2021</a:t>
            </a:fld>
            <a:endParaRPr lang="nb-NO"/>
          </a:p>
        </p:txBody>
      </p:sp>
      <p:sp>
        <p:nvSpPr>
          <p:cNvPr id="6" name="Plassholder for bunntekst 5">
            <a:extLst>
              <a:ext uri="{FF2B5EF4-FFF2-40B4-BE49-F238E27FC236}">
                <a16:creationId xmlns:a16="http://schemas.microsoft.com/office/drawing/2014/main" id="{02FD0C34-FD82-4D3E-BF00-6ABD9DDD6B0E}"/>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D8E15B50-3DBB-490A-A542-B5DAB9995E47}"/>
              </a:ext>
            </a:extLst>
          </p:cNvPr>
          <p:cNvSpPr>
            <a:spLocks noGrp="1"/>
          </p:cNvSpPr>
          <p:nvPr>
            <p:ph type="sldNum" sz="quarter" idx="12"/>
          </p:nvPr>
        </p:nvSpPr>
        <p:spPr/>
        <p:txBody>
          <a:bodyPr/>
          <a:lstStyle/>
          <a:p>
            <a:fld id="{209837C7-A964-4C5C-83DD-9255D905D104}" type="slidenum">
              <a:rPr lang="nb-NO" smtClean="0"/>
              <a:t>‹#›</a:t>
            </a:fld>
            <a:endParaRPr lang="nb-NO"/>
          </a:p>
        </p:txBody>
      </p:sp>
    </p:spTree>
    <p:extLst>
      <p:ext uri="{BB962C8B-B14F-4D97-AF65-F5344CB8AC3E}">
        <p14:creationId xmlns:p14="http://schemas.microsoft.com/office/powerpoint/2010/main" val="40923060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2FD3C32-D303-4D2F-9AE4-DA1E60B6F07D}"/>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CDDBDF91-21CF-4C16-A6DA-1B398F8A9CE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E4FA16DC-C639-4950-8C53-AB060815B765}"/>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81745D48-B857-472F-A2CE-3841956CEC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8271E244-9DDB-4CDD-A415-47F179A9D072}"/>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F97E1351-AC78-4451-8DD2-DDDA4AAB13FB}"/>
              </a:ext>
            </a:extLst>
          </p:cNvPr>
          <p:cNvSpPr>
            <a:spLocks noGrp="1"/>
          </p:cNvSpPr>
          <p:nvPr>
            <p:ph type="dt" sz="half" idx="10"/>
          </p:nvPr>
        </p:nvSpPr>
        <p:spPr/>
        <p:txBody>
          <a:bodyPr/>
          <a:lstStyle/>
          <a:p>
            <a:fld id="{C3D7EAFF-F5AF-4887-99FB-C1923BF9501E}" type="datetimeFigureOut">
              <a:rPr lang="nb-NO" smtClean="0"/>
              <a:t>08.11.2021</a:t>
            </a:fld>
            <a:endParaRPr lang="nb-NO"/>
          </a:p>
        </p:txBody>
      </p:sp>
      <p:sp>
        <p:nvSpPr>
          <p:cNvPr id="8" name="Plassholder for bunntekst 7">
            <a:extLst>
              <a:ext uri="{FF2B5EF4-FFF2-40B4-BE49-F238E27FC236}">
                <a16:creationId xmlns:a16="http://schemas.microsoft.com/office/drawing/2014/main" id="{0F09306F-7CA3-436E-B761-530DFA690ACB}"/>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87605C18-6FF5-47A5-8830-84F01E792F90}"/>
              </a:ext>
            </a:extLst>
          </p:cNvPr>
          <p:cNvSpPr>
            <a:spLocks noGrp="1"/>
          </p:cNvSpPr>
          <p:nvPr>
            <p:ph type="sldNum" sz="quarter" idx="12"/>
          </p:nvPr>
        </p:nvSpPr>
        <p:spPr/>
        <p:txBody>
          <a:bodyPr/>
          <a:lstStyle/>
          <a:p>
            <a:fld id="{209837C7-A964-4C5C-83DD-9255D905D104}" type="slidenum">
              <a:rPr lang="nb-NO" smtClean="0"/>
              <a:t>‹#›</a:t>
            </a:fld>
            <a:endParaRPr lang="nb-NO"/>
          </a:p>
        </p:txBody>
      </p:sp>
    </p:spTree>
    <p:extLst>
      <p:ext uri="{BB962C8B-B14F-4D97-AF65-F5344CB8AC3E}">
        <p14:creationId xmlns:p14="http://schemas.microsoft.com/office/powerpoint/2010/main" val="20585794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1A4D773-1ED6-41D0-8608-6BC2004BCADE}"/>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8DE38912-FD9F-4427-976E-881542839791}"/>
              </a:ext>
            </a:extLst>
          </p:cNvPr>
          <p:cNvSpPr>
            <a:spLocks noGrp="1"/>
          </p:cNvSpPr>
          <p:nvPr>
            <p:ph type="dt" sz="half" idx="10"/>
          </p:nvPr>
        </p:nvSpPr>
        <p:spPr/>
        <p:txBody>
          <a:bodyPr/>
          <a:lstStyle/>
          <a:p>
            <a:fld id="{C3D7EAFF-F5AF-4887-99FB-C1923BF9501E}" type="datetimeFigureOut">
              <a:rPr lang="nb-NO" smtClean="0"/>
              <a:t>08.11.2021</a:t>
            </a:fld>
            <a:endParaRPr lang="nb-NO"/>
          </a:p>
        </p:txBody>
      </p:sp>
      <p:sp>
        <p:nvSpPr>
          <p:cNvPr id="4" name="Plassholder for bunntekst 3">
            <a:extLst>
              <a:ext uri="{FF2B5EF4-FFF2-40B4-BE49-F238E27FC236}">
                <a16:creationId xmlns:a16="http://schemas.microsoft.com/office/drawing/2014/main" id="{B7158DF7-3185-4BC6-B1D1-B0A9C61794BF}"/>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C711EDAE-B1E0-4171-8C3E-3B5397F55AC8}"/>
              </a:ext>
            </a:extLst>
          </p:cNvPr>
          <p:cNvSpPr>
            <a:spLocks noGrp="1"/>
          </p:cNvSpPr>
          <p:nvPr>
            <p:ph type="sldNum" sz="quarter" idx="12"/>
          </p:nvPr>
        </p:nvSpPr>
        <p:spPr/>
        <p:txBody>
          <a:bodyPr/>
          <a:lstStyle/>
          <a:p>
            <a:fld id="{209837C7-A964-4C5C-83DD-9255D905D104}" type="slidenum">
              <a:rPr lang="nb-NO" smtClean="0"/>
              <a:t>‹#›</a:t>
            </a:fld>
            <a:endParaRPr lang="nb-NO"/>
          </a:p>
        </p:txBody>
      </p:sp>
    </p:spTree>
    <p:extLst>
      <p:ext uri="{BB962C8B-B14F-4D97-AF65-F5344CB8AC3E}">
        <p14:creationId xmlns:p14="http://schemas.microsoft.com/office/powerpoint/2010/main" val="33792335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BA57455C-2B95-4A7E-AB1D-699174B038FF}"/>
              </a:ext>
            </a:extLst>
          </p:cNvPr>
          <p:cNvSpPr>
            <a:spLocks noGrp="1"/>
          </p:cNvSpPr>
          <p:nvPr>
            <p:ph type="dt" sz="half" idx="10"/>
          </p:nvPr>
        </p:nvSpPr>
        <p:spPr/>
        <p:txBody>
          <a:bodyPr/>
          <a:lstStyle/>
          <a:p>
            <a:fld id="{C3D7EAFF-F5AF-4887-99FB-C1923BF9501E}" type="datetimeFigureOut">
              <a:rPr lang="nb-NO" smtClean="0"/>
              <a:t>08.11.2021</a:t>
            </a:fld>
            <a:endParaRPr lang="nb-NO"/>
          </a:p>
        </p:txBody>
      </p:sp>
      <p:sp>
        <p:nvSpPr>
          <p:cNvPr id="3" name="Plassholder for bunntekst 2">
            <a:extLst>
              <a:ext uri="{FF2B5EF4-FFF2-40B4-BE49-F238E27FC236}">
                <a16:creationId xmlns:a16="http://schemas.microsoft.com/office/drawing/2014/main" id="{3A29EF05-1A73-46A3-A938-5C3C240E4B95}"/>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614CAE6B-CDF7-447F-A625-8AD49D953A7F}"/>
              </a:ext>
            </a:extLst>
          </p:cNvPr>
          <p:cNvSpPr>
            <a:spLocks noGrp="1"/>
          </p:cNvSpPr>
          <p:nvPr>
            <p:ph type="sldNum" sz="quarter" idx="12"/>
          </p:nvPr>
        </p:nvSpPr>
        <p:spPr/>
        <p:txBody>
          <a:bodyPr/>
          <a:lstStyle/>
          <a:p>
            <a:fld id="{209837C7-A964-4C5C-83DD-9255D905D104}" type="slidenum">
              <a:rPr lang="nb-NO" smtClean="0"/>
              <a:t>‹#›</a:t>
            </a:fld>
            <a:endParaRPr lang="nb-NO"/>
          </a:p>
        </p:txBody>
      </p:sp>
    </p:spTree>
    <p:extLst>
      <p:ext uri="{BB962C8B-B14F-4D97-AF65-F5344CB8AC3E}">
        <p14:creationId xmlns:p14="http://schemas.microsoft.com/office/powerpoint/2010/main" val="2534765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85BC9D0-BB85-49B5-95DA-505994E44A26}"/>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9B434F0D-7D53-43A6-88E7-4FC76DC9F76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651F842C-39AA-4F1F-8E84-6BD5C6EA3E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DEF1564F-60EB-499F-99F8-D4C12BF65CBD}"/>
              </a:ext>
            </a:extLst>
          </p:cNvPr>
          <p:cNvSpPr>
            <a:spLocks noGrp="1"/>
          </p:cNvSpPr>
          <p:nvPr>
            <p:ph type="dt" sz="half" idx="10"/>
          </p:nvPr>
        </p:nvSpPr>
        <p:spPr/>
        <p:txBody>
          <a:bodyPr/>
          <a:lstStyle/>
          <a:p>
            <a:fld id="{C3D7EAFF-F5AF-4887-99FB-C1923BF9501E}" type="datetimeFigureOut">
              <a:rPr lang="nb-NO" smtClean="0"/>
              <a:t>08.11.2021</a:t>
            </a:fld>
            <a:endParaRPr lang="nb-NO"/>
          </a:p>
        </p:txBody>
      </p:sp>
      <p:sp>
        <p:nvSpPr>
          <p:cNvPr id="6" name="Plassholder for bunntekst 5">
            <a:extLst>
              <a:ext uri="{FF2B5EF4-FFF2-40B4-BE49-F238E27FC236}">
                <a16:creationId xmlns:a16="http://schemas.microsoft.com/office/drawing/2014/main" id="{201B9E87-E267-4543-A024-AEA9F534005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3015A2A1-0E46-4611-B7D2-C26C3FD34A09}"/>
              </a:ext>
            </a:extLst>
          </p:cNvPr>
          <p:cNvSpPr>
            <a:spLocks noGrp="1"/>
          </p:cNvSpPr>
          <p:nvPr>
            <p:ph type="sldNum" sz="quarter" idx="12"/>
          </p:nvPr>
        </p:nvSpPr>
        <p:spPr/>
        <p:txBody>
          <a:bodyPr/>
          <a:lstStyle/>
          <a:p>
            <a:fld id="{209837C7-A964-4C5C-83DD-9255D905D104}" type="slidenum">
              <a:rPr lang="nb-NO" smtClean="0"/>
              <a:t>‹#›</a:t>
            </a:fld>
            <a:endParaRPr lang="nb-NO"/>
          </a:p>
        </p:txBody>
      </p:sp>
    </p:spTree>
    <p:extLst>
      <p:ext uri="{BB962C8B-B14F-4D97-AF65-F5344CB8AC3E}">
        <p14:creationId xmlns:p14="http://schemas.microsoft.com/office/powerpoint/2010/main" val="16991368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82CF822-11F4-4B06-8962-08020A304A7E}"/>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59C78F38-275C-4FB8-9A01-023D46578D2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F63CC37E-F37D-47B6-BC3F-C0CFE7AC9E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8BBA5468-5691-4B48-9BB1-E78E0B3903DD}"/>
              </a:ext>
            </a:extLst>
          </p:cNvPr>
          <p:cNvSpPr>
            <a:spLocks noGrp="1"/>
          </p:cNvSpPr>
          <p:nvPr>
            <p:ph type="dt" sz="half" idx="10"/>
          </p:nvPr>
        </p:nvSpPr>
        <p:spPr/>
        <p:txBody>
          <a:bodyPr/>
          <a:lstStyle/>
          <a:p>
            <a:fld id="{C3D7EAFF-F5AF-4887-99FB-C1923BF9501E}" type="datetimeFigureOut">
              <a:rPr lang="nb-NO" smtClean="0"/>
              <a:t>08.11.2021</a:t>
            </a:fld>
            <a:endParaRPr lang="nb-NO"/>
          </a:p>
        </p:txBody>
      </p:sp>
      <p:sp>
        <p:nvSpPr>
          <p:cNvPr id="6" name="Plassholder for bunntekst 5">
            <a:extLst>
              <a:ext uri="{FF2B5EF4-FFF2-40B4-BE49-F238E27FC236}">
                <a16:creationId xmlns:a16="http://schemas.microsoft.com/office/drawing/2014/main" id="{FB0E1B37-1DAB-452D-A959-111CAFE3977B}"/>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299A19B3-AC28-446C-B3F5-C9A8DE79B03E}"/>
              </a:ext>
            </a:extLst>
          </p:cNvPr>
          <p:cNvSpPr>
            <a:spLocks noGrp="1"/>
          </p:cNvSpPr>
          <p:nvPr>
            <p:ph type="sldNum" sz="quarter" idx="12"/>
          </p:nvPr>
        </p:nvSpPr>
        <p:spPr/>
        <p:txBody>
          <a:bodyPr/>
          <a:lstStyle/>
          <a:p>
            <a:fld id="{209837C7-A964-4C5C-83DD-9255D905D104}" type="slidenum">
              <a:rPr lang="nb-NO" smtClean="0"/>
              <a:t>‹#›</a:t>
            </a:fld>
            <a:endParaRPr lang="nb-NO"/>
          </a:p>
        </p:txBody>
      </p:sp>
    </p:spTree>
    <p:extLst>
      <p:ext uri="{BB962C8B-B14F-4D97-AF65-F5344CB8AC3E}">
        <p14:creationId xmlns:p14="http://schemas.microsoft.com/office/powerpoint/2010/main" val="20520687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0AFDCCD-FDF9-494A-A771-9EAF9E34D53B}"/>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1A56490B-607C-44D9-8651-E49B278C450C}"/>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12323B85-F6D9-4A03-B930-BF5C22621442}"/>
              </a:ext>
            </a:extLst>
          </p:cNvPr>
          <p:cNvSpPr>
            <a:spLocks noGrp="1"/>
          </p:cNvSpPr>
          <p:nvPr>
            <p:ph type="dt" sz="half" idx="10"/>
          </p:nvPr>
        </p:nvSpPr>
        <p:spPr/>
        <p:txBody>
          <a:bodyPr/>
          <a:lstStyle/>
          <a:p>
            <a:fld id="{C3D7EAFF-F5AF-4887-99FB-C1923BF9501E}" type="datetimeFigureOut">
              <a:rPr lang="nb-NO" smtClean="0"/>
              <a:t>08.11.2021</a:t>
            </a:fld>
            <a:endParaRPr lang="nb-NO"/>
          </a:p>
        </p:txBody>
      </p:sp>
      <p:sp>
        <p:nvSpPr>
          <p:cNvPr id="5" name="Plassholder for bunntekst 4">
            <a:extLst>
              <a:ext uri="{FF2B5EF4-FFF2-40B4-BE49-F238E27FC236}">
                <a16:creationId xmlns:a16="http://schemas.microsoft.com/office/drawing/2014/main" id="{7886F9DD-0F37-42CA-A510-B0FAA548A52A}"/>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913CD148-869E-4E7E-9ED6-CCA1C5D97211}"/>
              </a:ext>
            </a:extLst>
          </p:cNvPr>
          <p:cNvSpPr>
            <a:spLocks noGrp="1"/>
          </p:cNvSpPr>
          <p:nvPr>
            <p:ph type="sldNum" sz="quarter" idx="12"/>
          </p:nvPr>
        </p:nvSpPr>
        <p:spPr/>
        <p:txBody>
          <a:bodyPr/>
          <a:lstStyle/>
          <a:p>
            <a:fld id="{209837C7-A964-4C5C-83DD-9255D905D104}" type="slidenum">
              <a:rPr lang="nb-NO" smtClean="0"/>
              <a:t>‹#›</a:t>
            </a:fld>
            <a:endParaRPr lang="nb-NO"/>
          </a:p>
        </p:txBody>
      </p:sp>
    </p:spTree>
    <p:extLst>
      <p:ext uri="{BB962C8B-B14F-4D97-AF65-F5344CB8AC3E}">
        <p14:creationId xmlns:p14="http://schemas.microsoft.com/office/powerpoint/2010/main" val="16871162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46B2D904-DA3C-4985-A0DC-038F8336EDFE}"/>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9DC5F860-463C-435D-B66C-E8FE4E634C3D}"/>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2C4DA83A-DB07-4C8F-A897-0A8F3E07CE52}"/>
              </a:ext>
            </a:extLst>
          </p:cNvPr>
          <p:cNvSpPr>
            <a:spLocks noGrp="1"/>
          </p:cNvSpPr>
          <p:nvPr>
            <p:ph type="dt" sz="half" idx="10"/>
          </p:nvPr>
        </p:nvSpPr>
        <p:spPr/>
        <p:txBody>
          <a:bodyPr/>
          <a:lstStyle/>
          <a:p>
            <a:fld id="{C3D7EAFF-F5AF-4887-99FB-C1923BF9501E}" type="datetimeFigureOut">
              <a:rPr lang="nb-NO" smtClean="0"/>
              <a:t>08.11.2021</a:t>
            </a:fld>
            <a:endParaRPr lang="nb-NO"/>
          </a:p>
        </p:txBody>
      </p:sp>
      <p:sp>
        <p:nvSpPr>
          <p:cNvPr id="5" name="Plassholder for bunntekst 4">
            <a:extLst>
              <a:ext uri="{FF2B5EF4-FFF2-40B4-BE49-F238E27FC236}">
                <a16:creationId xmlns:a16="http://schemas.microsoft.com/office/drawing/2014/main" id="{E5A26DDC-558B-4E5F-97D4-76ECCBC62E7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879C4C88-3642-4435-9898-7792B0329A66}"/>
              </a:ext>
            </a:extLst>
          </p:cNvPr>
          <p:cNvSpPr>
            <a:spLocks noGrp="1"/>
          </p:cNvSpPr>
          <p:nvPr>
            <p:ph type="sldNum" sz="quarter" idx="12"/>
          </p:nvPr>
        </p:nvSpPr>
        <p:spPr/>
        <p:txBody>
          <a:bodyPr/>
          <a:lstStyle/>
          <a:p>
            <a:fld id="{209837C7-A964-4C5C-83DD-9255D905D104}" type="slidenum">
              <a:rPr lang="nb-NO" smtClean="0"/>
              <a:t>‹#›</a:t>
            </a:fld>
            <a:endParaRPr lang="nb-NO"/>
          </a:p>
        </p:txBody>
      </p:sp>
    </p:spTree>
    <p:extLst>
      <p:ext uri="{BB962C8B-B14F-4D97-AF65-F5344CB8AC3E}">
        <p14:creationId xmlns:p14="http://schemas.microsoft.com/office/powerpoint/2010/main" val="1442728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833123E6-3886-4BEE-AE2B-480A1AADD9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AD4853BE-B831-4820-98C7-78E22DC358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CF9A98D-3DA0-4E69-A0F1-03E9252D1C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D7EAFF-F5AF-4887-99FB-C1923BF9501E}" type="datetimeFigureOut">
              <a:rPr lang="nb-NO" smtClean="0"/>
              <a:t>08.11.2021</a:t>
            </a:fld>
            <a:endParaRPr lang="nb-NO"/>
          </a:p>
        </p:txBody>
      </p:sp>
      <p:sp>
        <p:nvSpPr>
          <p:cNvPr id="5" name="Plassholder for bunntekst 4">
            <a:extLst>
              <a:ext uri="{FF2B5EF4-FFF2-40B4-BE49-F238E27FC236}">
                <a16:creationId xmlns:a16="http://schemas.microsoft.com/office/drawing/2014/main" id="{6CB3E022-2CEE-49B8-A4DE-7F878ADDCF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59A41B5C-D142-4D78-82B3-E8B9761A6ED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9837C7-A964-4C5C-83DD-9255D905D104}" type="slidenum">
              <a:rPr lang="nb-NO" smtClean="0"/>
              <a:t>‹#›</a:t>
            </a:fld>
            <a:endParaRPr lang="nb-NO"/>
          </a:p>
        </p:txBody>
      </p:sp>
    </p:spTree>
    <p:extLst>
      <p:ext uri="{BB962C8B-B14F-4D97-AF65-F5344CB8AC3E}">
        <p14:creationId xmlns:p14="http://schemas.microsoft.com/office/powerpoint/2010/main" val="39286223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9"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Dataskript på en skjerm">
            <a:extLst>
              <a:ext uri="{FF2B5EF4-FFF2-40B4-BE49-F238E27FC236}">
                <a16:creationId xmlns:a16="http://schemas.microsoft.com/office/drawing/2014/main" id="{48F88215-80DB-4BDB-83DE-371FDDD69D59}"/>
              </a:ext>
            </a:extLst>
          </p:cNvPr>
          <p:cNvPicPr>
            <a:picLocks noChangeAspect="1"/>
          </p:cNvPicPr>
          <p:nvPr/>
        </p:nvPicPr>
        <p:blipFill rotWithShape="1">
          <a:blip r:embed="rId2">
            <a:alphaModFix amt="50000"/>
          </a:blip>
          <a:srcRect t="5981" b="9750"/>
          <a:stretch/>
        </p:blipFill>
        <p:spPr>
          <a:xfrm>
            <a:off x="20" y="1"/>
            <a:ext cx="12191980" cy="6857999"/>
          </a:xfrm>
          <a:prstGeom prst="rect">
            <a:avLst/>
          </a:prstGeom>
        </p:spPr>
      </p:pic>
      <p:sp>
        <p:nvSpPr>
          <p:cNvPr id="2" name="Tittel 1">
            <a:extLst>
              <a:ext uri="{FF2B5EF4-FFF2-40B4-BE49-F238E27FC236}">
                <a16:creationId xmlns:a16="http://schemas.microsoft.com/office/drawing/2014/main" id="{2BB949D3-DAB0-4C7D-BEA5-9985B0724B49}"/>
              </a:ext>
            </a:extLst>
          </p:cNvPr>
          <p:cNvSpPr>
            <a:spLocks noGrp="1"/>
          </p:cNvSpPr>
          <p:nvPr>
            <p:ph type="ctrTitle"/>
          </p:nvPr>
        </p:nvSpPr>
        <p:spPr>
          <a:xfrm>
            <a:off x="1524000" y="1122362"/>
            <a:ext cx="9144000" cy="2900518"/>
          </a:xfrm>
        </p:spPr>
        <p:txBody>
          <a:bodyPr>
            <a:normAutofit/>
          </a:bodyPr>
          <a:lstStyle/>
          <a:p>
            <a:r>
              <a:rPr lang="nb-NO">
                <a:solidFill>
                  <a:srgbClr val="FFFFFF"/>
                </a:solidFill>
              </a:rPr>
              <a:t>Tjenester i internett</a:t>
            </a:r>
            <a:br>
              <a:rPr lang="nb-NO">
                <a:solidFill>
                  <a:srgbClr val="FFFFFF"/>
                </a:solidFill>
              </a:rPr>
            </a:br>
            <a:r>
              <a:rPr lang="nb-NO">
                <a:solidFill>
                  <a:srgbClr val="FFFFFF"/>
                </a:solidFill>
              </a:rPr>
              <a:t>&amp; datasikkerhet</a:t>
            </a:r>
          </a:p>
        </p:txBody>
      </p:sp>
      <p:sp>
        <p:nvSpPr>
          <p:cNvPr id="3" name="Undertittel 2">
            <a:extLst>
              <a:ext uri="{FF2B5EF4-FFF2-40B4-BE49-F238E27FC236}">
                <a16:creationId xmlns:a16="http://schemas.microsoft.com/office/drawing/2014/main" id="{176538D5-C3C2-4200-AD65-C58F837CA0E8}"/>
              </a:ext>
            </a:extLst>
          </p:cNvPr>
          <p:cNvSpPr>
            <a:spLocks noGrp="1"/>
          </p:cNvSpPr>
          <p:nvPr>
            <p:ph type="subTitle" idx="1"/>
          </p:nvPr>
        </p:nvSpPr>
        <p:spPr>
          <a:xfrm>
            <a:off x="1524000" y="4159404"/>
            <a:ext cx="9144000" cy="1098395"/>
          </a:xfrm>
        </p:spPr>
        <p:txBody>
          <a:bodyPr>
            <a:normAutofit/>
          </a:bodyPr>
          <a:lstStyle/>
          <a:p>
            <a:r>
              <a:rPr lang="nb-NO">
                <a:solidFill>
                  <a:srgbClr val="FFFFFF"/>
                </a:solidFill>
              </a:rPr>
              <a:t>oscarhbj@uio.ifi.no</a:t>
            </a:r>
          </a:p>
        </p:txBody>
      </p:sp>
      <p:sp>
        <p:nvSpPr>
          <p:cNvPr id="6" name="TekstSylinder 5">
            <a:extLst>
              <a:ext uri="{FF2B5EF4-FFF2-40B4-BE49-F238E27FC236}">
                <a16:creationId xmlns:a16="http://schemas.microsoft.com/office/drawing/2014/main" id="{282666EB-BFCE-4123-B9D0-3F380AC3D5F2}"/>
              </a:ext>
            </a:extLst>
          </p:cNvPr>
          <p:cNvSpPr txBox="1"/>
          <p:nvPr/>
        </p:nvSpPr>
        <p:spPr>
          <a:xfrm>
            <a:off x="266700" y="487124"/>
            <a:ext cx="2095500" cy="369332"/>
          </a:xfrm>
          <a:prstGeom prst="rect">
            <a:avLst/>
          </a:prstGeom>
          <a:noFill/>
        </p:spPr>
        <p:txBody>
          <a:bodyPr wrap="square" rtlCol="0">
            <a:spAutoFit/>
          </a:bodyPr>
          <a:lstStyle/>
          <a:p>
            <a:r>
              <a:rPr lang="nb-NO" dirty="0"/>
              <a:t>KAHOOT??</a:t>
            </a:r>
          </a:p>
        </p:txBody>
      </p:sp>
    </p:spTree>
    <p:extLst>
      <p:ext uri="{BB962C8B-B14F-4D97-AF65-F5344CB8AC3E}">
        <p14:creationId xmlns:p14="http://schemas.microsoft.com/office/powerpoint/2010/main" val="235992451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A5F5EDC-7927-4FBE-96C1-81F9F2FC7242}"/>
              </a:ext>
            </a:extLst>
          </p:cNvPr>
          <p:cNvSpPr>
            <a:spLocks noGrp="1"/>
          </p:cNvSpPr>
          <p:nvPr>
            <p:ph type="title"/>
          </p:nvPr>
        </p:nvSpPr>
        <p:spPr/>
        <p:txBody>
          <a:bodyPr/>
          <a:lstStyle/>
          <a:p>
            <a:r>
              <a:rPr lang="nb-NO" dirty="0"/>
              <a:t>Lynrask repetisjon</a:t>
            </a:r>
          </a:p>
        </p:txBody>
      </p:sp>
      <p:sp>
        <p:nvSpPr>
          <p:cNvPr id="3" name="Plassholder for innhold 2">
            <a:extLst>
              <a:ext uri="{FF2B5EF4-FFF2-40B4-BE49-F238E27FC236}">
                <a16:creationId xmlns:a16="http://schemas.microsoft.com/office/drawing/2014/main" id="{94E03203-B619-48B4-B6F2-2DC161976246}"/>
              </a:ext>
            </a:extLst>
          </p:cNvPr>
          <p:cNvSpPr>
            <a:spLocks noGrp="1"/>
          </p:cNvSpPr>
          <p:nvPr>
            <p:ph idx="1"/>
          </p:nvPr>
        </p:nvSpPr>
        <p:spPr>
          <a:xfrm>
            <a:off x="838200" y="1869772"/>
            <a:ext cx="10515600" cy="4351338"/>
          </a:xfrm>
        </p:spPr>
        <p:txBody>
          <a:bodyPr/>
          <a:lstStyle/>
          <a:p>
            <a:r>
              <a:rPr lang="nb-NO" dirty="0"/>
              <a:t>5 lag</a:t>
            </a:r>
          </a:p>
          <a:p>
            <a:r>
              <a:rPr lang="nb-NO" dirty="0"/>
              <a:t>TCP, UDP</a:t>
            </a:r>
          </a:p>
          <a:p>
            <a:r>
              <a:rPr lang="nb-NO" dirty="0"/>
              <a:t>Pull, Push, </a:t>
            </a:r>
            <a:r>
              <a:rPr lang="nb-NO" dirty="0" err="1"/>
              <a:t>Publish-subscribe</a:t>
            </a:r>
            <a:endParaRPr lang="nb-NO" dirty="0"/>
          </a:p>
          <a:p>
            <a:r>
              <a:rPr lang="nb-NO" dirty="0"/>
              <a:t>Klient tjener, CDN, P2P</a:t>
            </a:r>
          </a:p>
        </p:txBody>
      </p:sp>
      <p:pic>
        <p:nvPicPr>
          <p:cNvPr id="5" name="Bilde 4">
            <a:extLst>
              <a:ext uri="{FF2B5EF4-FFF2-40B4-BE49-F238E27FC236}">
                <a16:creationId xmlns:a16="http://schemas.microsoft.com/office/drawing/2014/main" id="{8527DE75-51BA-4AD7-9876-A590316DDFEC}"/>
              </a:ext>
            </a:extLst>
          </p:cNvPr>
          <p:cNvPicPr>
            <a:picLocks noChangeAspect="1"/>
          </p:cNvPicPr>
          <p:nvPr/>
        </p:nvPicPr>
        <p:blipFill>
          <a:blip r:embed="rId3"/>
          <a:stretch>
            <a:fillRect/>
          </a:stretch>
        </p:blipFill>
        <p:spPr>
          <a:xfrm>
            <a:off x="7996334" y="1"/>
            <a:ext cx="4195665" cy="3680316"/>
          </a:xfrm>
          <a:prstGeom prst="rect">
            <a:avLst/>
          </a:prstGeom>
        </p:spPr>
      </p:pic>
    </p:spTree>
    <p:extLst>
      <p:ext uri="{BB962C8B-B14F-4D97-AF65-F5344CB8AC3E}">
        <p14:creationId xmlns:p14="http://schemas.microsoft.com/office/powerpoint/2010/main" val="12152942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BBA1D65-CD50-40C1-B711-0B7F9CDB20DD}"/>
              </a:ext>
            </a:extLst>
          </p:cNvPr>
          <p:cNvSpPr>
            <a:spLocks noGrp="1"/>
          </p:cNvSpPr>
          <p:nvPr>
            <p:ph type="title"/>
          </p:nvPr>
        </p:nvSpPr>
        <p:spPr/>
        <p:txBody>
          <a:bodyPr/>
          <a:lstStyle/>
          <a:p>
            <a:r>
              <a:rPr lang="nb-NO"/>
              <a:t>World Wide Web</a:t>
            </a:r>
            <a:endParaRPr lang="nb-NO" dirty="0"/>
          </a:p>
        </p:txBody>
      </p:sp>
      <p:sp>
        <p:nvSpPr>
          <p:cNvPr id="3" name="Plassholder for innhold 2">
            <a:extLst>
              <a:ext uri="{FF2B5EF4-FFF2-40B4-BE49-F238E27FC236}">
                <a16:creationId xmlns:a16="http://schemas.microsoft.com/office/drawing/2014/main" id="{3B7333A4-2660-4797-B991-08F14060EC2C}"/>
              </a:ext>
            </a:extLst>
          </p:cNvPr>
          <p:cNvSpPr>
            <a:spLocks noGrp="1"/>
          </p:cNvSpPr>
          <p:nvPr>
            <p:ph idx="1"/>
          </p:nvPr>
        </p:nvSpPr>
        <p:spPr/>
        <p:txBody>
          <a:bodyPr/>
          <a:lstStyle/>
          <a:p>
            <a:r>
              <a:rPr lang="nb-NO" dirty="0"/>
              <a:t>http-protokollen</a:t>
            </a:r>
          </a:p>
          <a:p>
            <a:r>
              <a:rPr lang="nb-NO" dirty="0"/>
              <a:t>http-</a:t>
            </a:r>
            <a:r>
              <a:rPr lang="nb-NO" dirty="0" err="1"/>
              <a:t>streaming</a:t>
            </a:r>
            <a:r>
              <a:rPr lang="nb-NO" dirty="0"/>
              <a:t> (DASH)</a:t>
            </a:r>
          </a:p>
          <a:p>
            <a:r>
              <a:rPr lang="nb-NO" dirty="0"/>
              <a:t>Persistent/ikke-Persistent</a:t>
            </a:r>
          </a:p>
          <a:p>
            <a:r>
              <a:rPr lang="nb-NO" dirty="0" err="1"/>
              <a:t>Cookies</a:t>
            </a:r>
            <a:endParaRPr lang="nb-NO" dirty="0"/>
          </a:p>
          <a:p>
            <a:r>
              <a:rPr lang="nb-NO" dirty="0"/>
              <a:t>Betinget GET</a:t>
            </a:r>
          </a:p>
          <a:p>
            <a:r>
              <a:rPr lang="nb-NO" dirty="0"/>
              <a:t>DNS </a:t>
            </a:r>
            <a:r>
              <a:rPr lang="nb-NO" dirty="0" err="1"/>
              <a:t>prefetching</a:t>
            </a:r>
            <a:endParaRPr lang="nb-NO" dirty="0"/>
          </a:p>
          <a:p>
            <a:r>
              <a:rPr lang="nb-NO" dirty="0"/>
              <a:t>E-post</a:t>
            </a:r>
          </a:p>
          <a:p>
            <a:r>
              <a:rPr lang="nb-NO" dirty="0"/>
              <a:t>IOT- </a:t>
            </a:r>
            <a:r>
              <a:rPr lang="nb-NO" dirty="0" err="1"/>
              <a:t>Internet</a:t>
            </a:r>
            <a:r>
              <a:rPr lang="nb-NO" dirty="0"/>
              <a:t> </a:t>
            </a:r>
            <a:r>
              <a:rPr lang="nb-NO" dirty="0" err="1"/>
              <a:t>of</a:t>
            </a:r>
            <a:r>
              <a:rPr lang="nb-NO" dirty="0"/>
              <a:t> </a:t>
            </a:r>
            <a:r>
              <a:rPr lang="nb-NO" dirty="0" err="1"/>
              <a:t>things</a:t>
            </a:r>
            <a:endParaRPr lang="nb-NO" dirty="0"/>
          </a:p>
        </p:txBody>
      </p:sp>
      <p:pic>
        <p:nvPicPr>
          <p:cNvPr id="1026" name="Picture 2" descr="World Wide Web-oppfinnerens kontrakt for nettet vil prøve å redde Internett  fra seg selv – SamaGame">
            <a:extLst>
              <a:ext uri="{FF2B5EF4-FFF2-40B4-BE49-F238E27FC236}">
                <a16:creationId xmlns:a16="http://schemas.microsoft.com/office/drawing/2014/main" id="{3340AC06-9234-4F3B-8C22-CB29E51B8F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8825" y="152400"/>
            <a:ext cx="7143750" cy="4152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8414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56664AD4-297E-44B5-B68F-7071A850183B}"/>
              </a:ext>
            </a:extLst>
          </p:cNvPr>
          <p:cNvSpPr>
            <a:spLocks noGrp="1"/>
          </p:cNvSpPr>
          <p:nvPr>
            <p:ph type="title"/>
          </p:nvPr>
        </p:nvSpPr>
        <p:spPr>
          <a:xfrm>
            <a:off x="640080" y="325369"/>
            <a:ext cx="4368602" cy="1956841"/>
          </a:xfrm>
        </p:spPr>
        <p:txBody>
          <a:bodyPr anchor="b">
            <a:normAutofit/>
          </a:bodyPr>
          <a:lstStyle/>
          <a:p>
            <a:r>
              <a:rPr lang="nb-NO" sz="5400"/>
              <a:t>Datasikkerhet</a:t>
            </a:r>
          </a:p>
        </p:txBody>
      </p:sp>
      <p:sp>
        <p:nvSpPr>
          <p:cNvPr id="7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older for innhold 2">
            <a:extLst>
              <a:ext uri="{FF2B5EF4-FFF2-40B4-BE49-F238E27FC236}">
                <a16:creationId xmlns:a16="http://schemas.microsoft.com/office/drawing/2014/main" id="{F21B13BB-0817-4A7F-9515-5FED5155A2D9}"/>
              </a:ext>
            </a:extLst>
          </p:cNvPr>
          <p:cNvSpPr>
            <a:spLocks noGrp="1"/>
          </p:cNvSpPr>
          <p:nvPr>
            <p:ph idx="1"/>
          </p:nvPr>
        </p:nvSpPr>
        <p:spPr>
          <a:xfrm>
            <a:off x="640080" y="2872899"/>
            <a:ext cx="4243589" cy="3320668"/>
          </a:xfrm>
        </p:spPr>
        <p:txBody>
          <a:bodyPr>
            <a:normAutofit/>
          </a:bodyPr>
          <a:lstStyle/>
          <a:p>
            <a:r>
              <a:rPr lang="nb-NO" sz="2200"/>
              <a:t>SQL-injisering</a:t>
            </a:r>
          </a:p>
          <a:p>
            <a:r>
              <a:rPr lang="nb-NO" sz="2200"/>
              <a:t>XSS</a:t>
            </a:r>
          </a:p>
          <a:p>
            <a:r>
              <a:rPr lang="nb-NO" sz="2200"/>
              <a:t>Phising</a:t>
            </a:r>
          </a:p>
          <a:p>
            <a:r>
              <a:rPr lang="nb-NO" sz="2200"/>
              <a:t>DNS-sikkerhet (man in the middle-angrep)</a:t>
            </a:r>
          </a:p>
          <a:p>
            <a:r>
              <a:rPr lang="nb-NO" sz="2200"/>
              <a:t>Hardware sårbarheter</a:t>
            </a:r>
          </a:p>
          <a:p>
            <a:r>
              <a:rPr lang="nb-NO" sz="2200"/>
              <a:t>Digitale sårbarheter</a:t>
            </a:r>
          </a:p>
          <a:p>
            <a:r>
              <a:rPr lang="nb-NO" sz="2200"/>
              <a:t>Nulldags-sårbarhet</a:t>
            </a:r>
          </a:p>
          <a:p>
            <a:endParaRPr lang="nb-NO" sz="2200"/>
          </a:p>
        </p:txBody>
      </p:sp>
      <p:pic>
        <p:nvPicPr>
          <p:cNvPr id="2050" name="Picture 2" descr="Hacking Your Data">
            <a:extLst>
              <a:ext uri="{FF2B5EF4-FFF2-40B4-BE49-F238E27FC236}">
                <a16:creationId xmlns:a16="http://schemas.microsoft.com/office/drawing/2014/main" id="{2A54401C-FDFC-48E6-88D3-4C7206FBE51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155" r="23892" b="-1"/>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19271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099414B-0285-4B9C-A036-7BAA7478C7A3}"/>
              </a:ext>
            </a:extLst>
          </p:cNvPr>
          <p:cNvSpPr>
            <a:spLocks noGrp="1"/>
          </p:cNvSpPr>
          <p:nvPr>
            <p:ph type="title"/>
          </p:nvPr>
        </p:nvSpPr>
        <p:spPr/>
        <p:txBody>
          <a:bodyPr/>
          <a:lstStyle/>
          <a:p>
            <a:r>
              <a:rPr lang="nb-NO" dirty="0"/>
              <a:t>Farer</a:t>
            </a:r>
          </a:p>
        </p:txBody>
      </p:sp>
      <p:sp>
        <p:nvSpPr>
          <p:cNvPr id="3" name="Plassholder for innhold 2">
            <a:extLst>
              <a:ext uri="{FF2B5EF4-FFF2-40B4-BE49-F238E27FC236}">
                <a16:creationId xmlns:a16="http://schemas.microsoft.com/office/drawing/2014/main" id="{28DCF4D4-0D3E-4953-9D5D-C5FA6AE0733A}"/>
              </a:ext>
            </a:extLst>
          </p:cNvPr>
          <p:cNvSpPr>
            <a:spLocks noGrp="1"/>
          </p:cNvSpPr>
          <p:nvPr>
            <p:ph idx="1"/>
          </p:nvPr>
        </p:nvSpPr>
        <p:spPr/>
        <p:txBody>
          <a:bodyPr/>
          <a:lstStyle/>
          <a:p>
            <a:r>
              <a:rPr lang="nb-NO" dirty="0"/>
              <a:t>Virus</a:t>
            </a:r>
          </a:p>
          <a:p>
            <a:r>
              <a:rPr lang="nb-NO" dirty="0"/>
              <a:t>Dataorm</a:t>
            </a:r>
          </a:p>
          <a:p>
            <a:r>
              <a:rPr lang="nb-NO" dirty="0"/>
              <a:t>Trojansk Hest</a:t>
            </a:r>
          </a:p>
          <a:p>
            <a:r>
              <a:rPr lang="nb-NO" dirty="0" err="1"/>
              <a:t>Backdoor</a:t>
            </a:r>
            <a:endParaRPr lang="nb-NO" dirty="0"/>
          </a:p>
          <a:p>
            <a:r>
              <a:rPr lang="nb-NO" dirty="0" err="1"/>
              <a:t>Spyware</a:t>
            </a:r>
            <a:endParaRPr lang="nb-NO" dirty="0"/>
          </a:p>
          <a:p>
            <a:r>
              <a:rPr lang="nb-NO" dirty="0" err="1"/>
              <a:t>Keylogger</a:t>
            </a:r>
            <a:endParaRPr lang="nb-NO" dirty="0"/>
          </a:p>
          <a:p>
            <a:r>
              <a:rPr lang="nb-NO" dirty="0" err="1"/>
              <a:t>Rootkit</a:t>
            </a:r>
            <a:endParaRPr lang="nb-NO" dirty="0"/>
          </a:p>
          <a:p>
            <a:r>
              <a:rPr lang="nb-NO" dirty="0" err="1"/>
              <a:t>Exploit</a:t>
            </a:r>
            <a:endParaRPr lang="nb-NO" dirty="0"/>
          </a:p>
        </p:txBody>
      </p:sp>
      <p:pic>
        <p:nvPicPr>
          <p:cNvPr id="3074" name="Picture 2" descr="Datavirus - UTGÅTT - Drift og vedlikehold (SS-ISF vg2) (LK06) - NDLA">
            <a:extLst>
              <a:ext uri="{FF2B5EF4-FFF2-40B4-BE49-F238E27FC236}">
                <a16:creationId xmlns:a16="http://schemas.microsoft.com/office/drawing/2014/main" id="{AEF82756-2024-43EF-9438-E4D86CDDBB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9900" y="-98425"/>
            <a:ext cx="67754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04223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CF56A5E-BA61-4D1F-8C17-4559CBB4C5D6}"/>
              </a:ext>
            </a:extLst>
          </p:cNvPr>
          <p:cNvSpPr>
            <a:spLocks noGrp="1"/>
          </p:cNvSpPr>
          <p:nvPr>
            <p:ph type="title"/>
          </p:nvPr>
        </p:nvSpPr>
        <p:spPr/>
        <p:txBody>
          <a:bodyPr/>
          <a:lstStyle/>
          <a:p>
            <a:r>
              <a:rPr lang="nb-NO" dirty="0"/>
              <a:t>2 til utrykk </a:t>
            </a:r>
            <a:r>
              <a:rPr lang="nb-NO" dirty="0">
                <a:sym typeface="Wingdings" panose="05000000000000000000" pitchFamily="2" charset="2"/>
              </a:rPr>
              <a:t></a:t>
            </a:r>
            <a:endParaRPr lang="nb-NO" dirty="0"/>
          </a:p>
        </p:txBody>
      </p:sp>
      <p:sp>
        <p:nvSpPr>
          <p:cNvPr id="3" name="Plassholder for innhold 2">
            <a:extLst>
              <a:ext uri="{FF2B5EF4-FFF2-40B4-BE49-F238E27FC236}">
                <a16:creationId xmlns:a16="http://schemas.microsoft.com/office/drawing/2014/main" id="{EF5431AF-E47C-4185-9725-3847DC08E46E}"/>
              </a:ext>
            </a:extLst>
          </p:cNvPr>
          <p:cNvSpPr>
            <a:spLocks noGrp="1"/>
          </p:cNvSpPr>
          <p:nvPr>
            <p:ph idx="1"/>
          </p:nvPr>
        </p:nvSpPr>
        <p:spPr/>
        <p:txBody>
          <a:bodyPr/>
          <a:lstStyle/>
          <a:p>
            <a:r>
              <a:rPr lang="nb-NO" dirty="0"/>
              <a:t>Buffer-overskridelse</a:t>
            </a:r>
          </a:p>
          <a:p>
            <a:r>
              <a:rPr lang="nb-NO" dirty="0"/>
              <a:t>TPM</a:t>
            </a:r>
          </a:p>
        </p:txBody>
      </p:sp>
      <p:pic>
        <p:nvPicPr>
          <p:cNvPr id="4098" name="Picture 2" descr="Malware Notification on Laptop Vector, Spam Data, Fraud Internet Virus  Stock Vector - Illustration of security, crime: 85175842">
            <a:extLst>
              <a:ext uri="{FF2B5EF4-FFF2-40B4-BE49-F238E27FC236}">
                <a16:creationId xmlns:a16="http://schemas.microsoft.com/office/drawing/2014/main" id="{F59B151C-D7E1-4BFB-A572-D0E217D786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7175" y="0"/>
            <a:ext cx="64135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69637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1FCA6CB-8334-45DA-AE30-C91BE260B1E1}"/>
              </a:ext>
            </a:extLst>
          </p:cNvPr>
          <p:cNvSpPr>
            <a:spLocks noGrp="1"/>
          </p:cNvSpPr>
          <p:nvPr>
            <p:ph type="title"/>
          </p:nvPr>
        </p:nvSpPr>
        <p:spPr/>
        <p:txBody>
          <a:bodyPr/>
          <a:lstStyle/>
          <a:p>
            <a:r>
              <a:rPr lang="nb-NO" dirty="0" err="1"/>
              <a:t>memes</a:t>
            </a:r>
            <a:endParaRPr lang="nb-NO" dirty="0"/>
          </a:p>
        </p:txBody>
      </p:sp>
      <p:pic>
        <p:nvPicPr>
          <p:cNvPr id="5122" name="Picture 2">
            <a:extLst>
              <a:ext uri="{FF2B5EF4-FFF2-40B4-BE49-F238E27FC236}">
                <a16:creationId xmlns:a16="http://schemas.microsoft.com/office/drawing/2014/main" id="{4A6AF2BC-2BFB-415D-96AF-D850C5FAC3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1284"/>
            <a:ext cx="4298950" cy="292971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1EE22076-1295-41F0-B902-AD1BD30189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948112"/>
            <a:ext cx="4461051" cy="2909888"/>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a:extLst>
              <a:ext uri="{FF2B5EF4-FFF2-40B4-BE49-F238E27FC236}">
                <a16:creationId xmlns:a16="http://schemas.microsoft.com/office/drawing/2014/main" id="{52F7F5E4-D2D0-4129-B7A9-0736A1C9FF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3675" y="-5945"/>
            <a:ext cx="5219700" cy="1153970"/>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Online Security for Millennials - What do you Meme?">
            <a:extLst>
              <a:ext uri="{FF2B5EF4-FFF2-40B4-BE49-F238E27FC236}">
                <a16:creationId xmlns:a16="http://schemas.microsoft.com/office/drawing/2014/main" id="{8AE7B254-4B4B-4A43-9C1E-65C63E5C42B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74465" y="0"/>
            <a:ext cx="4517535" cy="2876550"/>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Spongebob memes: Mocking Spongebob, Caveman Spongebob, and more rule  internet culture - Vox">
            <a:extLst>
              <a:ext uri="{FF2B5EF4-FFF2-40B4-BE49-F238E27FC236}">
                <a16:creationId xmlns:a16="http://schemas.microsoft.com/office/drawing/2014/main" id="{D9AA1B61-6AC3-49C5-AC80-9B7995EB626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15588" y="1176520"/>
            <a:ext cx="3214744" cy="3099241"/>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descr="25 Deep-Fried Memes To Represent Your Deteriorating Mental Health | Know  Your Meme">
            <a:extLst>
              <a:ext uri="{FF2B5EF4-FFF2-40B4-BE49-F238E27FC236}">
                <a16:creationId xmlns:a16="http://schemas.microsoft.com/office/drawing/2014/main" id="{2659FA00-C8FC-475A-AC47-C1868DF3619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15588" y="4447413"/>
            <a:ext cx="4285488" cy="2410586"/>
          </a:xfrm>
          <a:prstGeom prst="rect">
            <a:avLst/>
          </a:prstGeom>
          <a:noFill/>
          <a:extLst>
            <a:ext uri="{909E8E84-426E-40DD-AFC4-6F175D3DCCD1}">
              <a14:hiddenFill xmlns:a14="http://schemas.microsoft.com/office/drawing/2010/main">
                <a:solidFill>
                  <a:srgbClr val="FFFFFF"/>
                </a:solidFill>
              </a14:hiddenFill>
            </a:ext>
          </a:extLst>
        </p:spPr>
      </p:pic>
      <p:pic>
        <p:nvPicPr>
          <p:cNvPr id="5134" name="Picture 14" descr="unlimited data is expensive | r/BikiniBottomTwitter | SpongeBob&amp;#39;s Wallet |  Know Your Meme">
            <a:extLst>
              <a:ext uri="{FF2B5EF4-FFF2-40B4-BE49-F238E27FC236}">
                <a16:creationId xmlns:a16="http://schemas.microsoft.com/office/drawing/2014/main" id="{1DCE03DB-1113-4AD2-90FC-203636EDF3F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526682" y="3267483"/>
            <a:ext cx="3665317" cy="3590515"/>
          </a:xfrm>
          <a:prstGeom prst="rect">
            <a:avLst/>
          </a:prstGeom>
          <a:noFill/>
          <a:extLst>
            <a:ext uri="{909E8E84-426E-40DD-AFC4-6F175D3DCCD1}">
              <a14:hiddenFill xmlns:a14="http://schemas.microsoft.com/office/drawing/2010/main">
                <a:solidFill>
                  <a:srgbClr val="FFFFFF"/>
                </a:solidFill>
              </a14:hiddenFill>
            </a:ext>
          </a:extLst>
        </p:spPr>
      </p:pic>
      <p:pic>
        <p:nvPicPr>
          <p:cNvPr id="5136" name="Picture 16">
            <a:extLst>
              <a:ext uri="{FF2B5EF4-FFF2-40B4-BE49-F238E27FC236}">
                <a16:creationId xmlns:a16="http://schemas.microsoft.com/office/drawing/2014/main" id="{C94A1962-5715-405C-BF92-01DA5B8DEF8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19430" y="2954442"/>
            <a:ext cx="2012858" cy="1415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5605601"/>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TotalTime>
  <Words>1429</Words>
  <Application>Microsoft Office PowerPoint</Application>
  <PresentationFormat>Widescreen</PresentationFormat>
  <Paragraphs>134</Paragraphs>
  <Slides>7</Slides>
  <Notes>5</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7</vt:i4>
      </vt:variant>
    </vt:vector>
  </HeadingPairs>
  <TitlesOfParts>
    <vt:vector size="11" baseType="lpstr">
      <vt:lpstr>Arial</vt:lpstr>
      <vt:lpstr>Calibri</vt:lpstr>
      <vt:lpstr>Calibri Light</vt:lpstr>
      <vt:lpstr>Office-tema</vt:lpstr>
      <vt:lpstr>Tjenester i internett &amp; datasikkerhet</vt:lpstr>
      <vt:lpstr>Lynrask repetisjon</vt:lpstr>
      <vt:lpstr>World Wide Web</vt:lpstr>
      <vt:lpstr>Datasikkerhet</vt:lpstr>
      <vt:lpstr>Farer</vt:lpstr>
      <vt:lpstr>2 til utrykk </vt:lpstr>
      <vt:lpstr>memes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Tjenester i internett &amp; datasikkerhet</dc:title>
  <dc:creator>Oscar Bjørnstad</dc:creator>
  <cp:lastModifiedBy>Oscar Bjørnstad</cp:lastModifiedBy>
  <cp:revision>10</cp:revision>
  <dcterms:created xsi:type="dcterms:W3CDTF">2021-11-08T19:23:41Z</dcterms:created>
  <dcterms:modified xsi:type="dcterms:W3CDTF">2021-11-08T20:50:48Z</dcterms:modified>
</cp:coreProperties>
</file>