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EB Garamond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EBGaramond-bold.fntdata"/><Relationship Id="rId16" Type="http://schemas.openxmlformats.org/officeDocument/2006/relationships/font" Target="fonts/EBGaramon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EBGaramond-boldItalic.fntdata"/><Relationship Id="rId6" Type="http://schemas.openxmlformats.org/officeDocument/2006/relationships/slide" Target="slides/slide1.xml"/><Relationship Id="rId18" Type="http://schemas.openxmlformats.org/officeDocument/2006/relationships/font" Target="fonts/EBGaramond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7d36bd10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7d36bd10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// Lagrer tall som er hentet inn i adressen til tall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// Hvis tallet er større eller lik null, hopper vi til adresse til “HOPP”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//Hvis kravet ikke er oppfylt, fortsetter programmet sekvensielt, vi subtraherer data lagret i tall fra tallet i akkumulatoren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// Vi hopper til adresse spesifisert med “loekke” for å gjenta operasjonen inntil tall i akkumulatoren er større enn null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// Endelig skrives ut tallet og programmet stopper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d36bd106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7d36bd106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</a:rPr>
              <a:t>Neste instruksjonen settes i gang før forrige instruksjonen er helt ferdig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7d36bd106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7d36bd106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7d36bd106a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7d36bd106a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</a:rPr>
              <a:t>Hvis strømmen er borte, mister man alt data i register, cache og RAM (flyktig minne). Sekundærminne er ikke-flyktig minne.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</a:rPr>
              <a:t>Primær minne er Registre, Cache og RAM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Maskinkode lagres i sekundærminne. (SSD/FLASH/HARDDISK)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7d36bd106a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7d36bd106a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 sz="1400">
                <a:solidFill>
                  <a:schemeClr val="dk1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Jo større Cache, jo lengre tid det tar å søke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rolikck8SsLSOq-29tceNytARQiwBAqb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St5VScQqeLJysFVymzSFGmOrjm-HuUlR/view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Gruppetime #3 i IN1020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725" y="2717950"/>
            <a:ext cx="3703900" cy="17703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" name="Google Shape;87;p13"/>
          <p:cNvSpPr txBox="1"/>
          <p:nvPr/>
        </p:nvSpPr>
        <p:spPr>
          <a:xfrm>
            <a:off x="711175" y="2783925"/>
            <a:ext cx="2469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11.09.23</a:t>
            </a:r>
            <a:endParaRPr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Pseudoinstruksjonen DAT og Etikett</a:t>
            </a:r>
            <a:endParaRPr>
              <a:solidFill>
                <a:schemeClr val="accen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311700" y="970400"/>
            <a:ext cx="8520600" cy="8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DAT</a:t>
            </a: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i</a:t>
            </a: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nitialiseres med en verdi i en minnecelle. Når koden er skrevet i </a:t>
            </a:r>
            <a:r>
              <a:rPr i="1"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assemblernotasjon</a:t>
            </a: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sammen med </a:t>
            </a:r>
            <a:r>
              <a:rPr i="1"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etikett</a:t>
            </a: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slipper vi å oppdattere adressene i koden vår.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4" name="Google Shape;94;p14" title="Screen Recording 2023-09-10 at 12.46.3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100" y="1791200"/>
            <a:ext cx="3102775" cy="2327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5" name="Google Shape;95;p14"/>
          <p:cNvSpPr txBox="1"/>
          <p:nvPr/>
        </p:nvSpPr>
        <p:spPr>
          <a:xfrm>
            <a:off x="325575" y="4198600"/>
            <a:ext cx="39399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Georgia"/>
                <a:ea typeface="Georgia"/>
                <a:cs typeface="Georgia"/>
                <a:sym typeface="Georgia"/>
              </a:rPr>
              <a:t>Skriv ut hvis tallet er positivt, rediger og skriv ut hvis negativt </a:t>
            </a:r>
            <a:endParaRPr sz="13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6" name="Google Shape;96;p14" title="Screen Recording 2023-09-10 at 13.29.31.mov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575" y="1791194"/>
            <a:ext cx="3102775" cy="232708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p14"/>
          <p:cNvSpPr txBox="1"/>
          <p:nvPr/>
        </p:nvSpPr>
        <p:spPr>
          <a:xfrm>
            <a:off x="4808575" y="4198600"/>
            <a:ext cx="21288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Georgia"/>
                <a:ea typeface="Georgia"/>
                <a:cs typeface="Georgia"/>
                <a:sym typeface="Georgia"/>
              </a:rPr>
              <a:t>Selvmodifiserende kode</a:t>
            </a:r>
            <a:endParaRPr sz="1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Hva er Pipeline?</a:t>
            </a:r>
            <a:endParaRPr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311700" y="1017800"/>
            <a:ext cx="6206700" cy="36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Instruksjoner deles i uavhengige deler. Som konsekvens, økes antall subinstruks som utføres per tidsenhet: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4960" lvl="0" marL="9144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-"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Pipeline Hazards: Hvis to forskjellige subinstruksjoner vil aksessere samme ressurs, oppstår </a:t>
            </a:r>
            <a:r>
              <a:rPr i="1"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Structural Hazards.</a:t>
            </a:r>
            <a:endParaRPr i="1"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Hver instruksjon tar like lang tid å utføre. Vi kan ikke kjøre samme type subinstruks parallelt. 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Trinn: 4-trinns pipeline er det korteste som fins for en CPU, så vi kan ha flere trinn. 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Hastighet: Det er ikke en direkte sammenheng mellom antall trinn og effektivitet: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14960" lvl="0" marL="9144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-"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Tid brukes til administrering av instruksjoner og håndtering av komplikasjoner.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Synkronisering gjøres med en klokkesignal</a:t>
            </a:r>
            <a:endParaRPr sz="16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 rotWithShape="1">
          <a:blip r:embed="rId3">
            <a:alphaModFix/>
          </a:blip>
          <a:srcRect b="0" l="0" r="42173" t="0"/>
          <a:stretch/>
        </p:blipFill>
        <p:spPr>
          <a:xfrm>
            <a:off x="6234675" y="1382300"/>
            <a:ext cx="2693399" cy="210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 rot="-1709357">
            <a:off x="8841836" y="1605431"/>
            <a:ext cx="67925" cy="65507"/>
          </a:xfrm>
          <a:prstGeom prst="triangle">
            <a:avLst>
              <a:gd fmla="val 50000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0000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eorgia"/>
                <a:ea typeface="Georgia"/>
                <a:cs typeface="Georgia"/>
                <a:sym typeface="Georgia"/>
              </a:rPr>
              <a:t>Hva er en BUS?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311700" y="1229875"/>
            <a:ext cx="59094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Kommunikasjonskanal mellom registre; ALU og minne; I/O enheter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Består av mange ledninger. Den kan deles mellom flere enheter, men kun én som kan sende av gangen. 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Internt i en CPU er den en eller flere bus som overfører data mellom interne registre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Von Neumann Arkitektur: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16706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-"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Parallelt: </a:t>
            </a: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Addresse</a:t>
            </a: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buss, databuss og kontrollbuss (Systembuss)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Georgia"/>
              <a:buChar char="-"/>
            </a:pPr>
            <a:r>
              <a:rPr lang="en-GB" sz="150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Flaskehals: CPU prosesserer raskt og trenger å vente på data som skal hentes fra minne. </a:t>
            </a:r>
            <a:endParaRPr sz="1500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Minnehierarki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525" y="923063"/>
            <a:ext cx="4165475" cy="308887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 txBox="1"/>
          <p:nvPr/>
        </p:nvSpPr>
        <p:spPr>
          <a:xfrm>
            <a:off x="4677925" y="1686275"/>
            <a:ext cx="4275000" cy="2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EB Garamond"/>
                <a:ea typeface="EB Garamond"/>
                <a:cs typeface="EB Garamond"/>
                <a:sym typeface="EB Garamond"/>
              </a:rPr>
              <a:t>Cache:</a:t>
            </a:r>
            <a:endParaRPr b="1"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Har mer plass men jobber tregere.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Hurtig mellomlager for instruksjoner, jevner ut hastighetsforskjellen.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Har ulike nivå, jo nærmere CPU-en, jo dyrere de blir og mindre plass de har: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Kapasitet 10 KiloByte (L1)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1 MegaByte (L2)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Flere MegaBytes (L3)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155475" y="3726075"/>
            <a:ext cx="6990000" cy="5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EB Garamond"/>
                <a:ea typeface="EB Garamond"/>
                <a:cs typeface="EB Garamond"/>
                <a:sym typeface="EB Garamond"/>
              </a:rPr>
              <a:t>RAM:</a:t>
            </a: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 Kan kjøpes fysisk og settes inn i datamaskinen. </a:t>
            </a: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Buffer mellom ekstern lagringsmedium og CPUen med rask skrive- og leseaksess. Størrelser opp til flere GigaBytes. </a:t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2639499" y="-53675"/>
            <a:ext cx="2558304" cy="1955934"/>
          </a:xfrm>
          <a:prstGeom prst="irregularSeal2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 rot="-1033491">
            <a:off x="3117940" y="624122"/>
            <a:ext cx="1738470" cy="7660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Registre, Cache og RAM er flyktig minne!!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55475" y="4279175"/>
            <a:ext cx="70230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Sekundærminne: </a:t>
            </a: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Høykapasitetsmedium for program/data. Ekstern eller intern lagringsenhet i maskinen med kapasitet opptil flere TeraByte.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4710950" y="1109950"/>
            <a:ext cx="42420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EB Garamond"/>
                <a:ea typeface="EB Garamond"/>
                <a:cs typeface="EB Garamond"/>
                <a:sym typeface="EB Garamond"/>
              </a:rPr>
              <a:t>Register: </a:t>
            </a: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Veldig liten i størrelse, brukes som mellomlager i iterasjoner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HIT or MISS?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311700" y="1229875"/>
            <a:ext cx="9084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Cache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1801050" y="1229875"/>
            <a:ext cx="9084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RAM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1" name="Google Shape;131;p18"/>
          <p:cNvSpPr txBox="1"/>
          <p:nvPr>
            <p:ph idx="1" type="body"/>
          </p:nvPr>
        </p:nvSpPr>
        <p:spPr>
          <a:xfrm>
            <a:off x="3117075" y="1229875"/>
            <a:ext cx="12060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solidFill>
                  <a:srgbClr val="000000"/>
                </a:solidFill>
                <a:latin typeface="EB Garamond"/>
                <a:ea typeface="EB Garamond"/>
                <a:cs typeface="EB Garamond"/>
                <a:sym typeface="EB Garamond"/>
              </a:rPr>
              <a:t>HardDisk</a:t>
            </a:r>
            <a:endParaRPr>
              <a:solidFill>
                <a:srgbClr val="00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1188750" y="1266325"/>
            <a:ext cx="612300" cy="45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2504775" y="1266325"/>
            <a:ext cx="612300" cy="45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1244825" y="1339100"/>
            <a:ext cx="525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EB Garamond"/>
                <a:ea typeface="EB Garamond"/>
                <a:cs typeface="EB Garamond"/>
                <a:sym typeface="EB Garamond"/>
              </a:rPr>
              <a:t>miss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2548125" y="1322575"/>
            <a:ext cx="525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EB Garamond"/>
                <a:ea typeface="EB Garamond"/>
                <a:cs typeface="EB Garamond"/>
                <a:sym typeface="EB Garamond"/>
              </a:rPr>
              <a:t>miss</a:t>
            </a:r>
            <a:endParaRPr sz="1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19550" y="1770175"/>
            <a:ext cx="3788100" cy="523800"/>
          </a:xfrm>
          <a:prstGeom prst="horizontalScroll">
            <a:avLst>
              <a:gd fmla="val 12500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3000">
                <a:latin typeface="EB Garamond"/>
                <a:ea typeface="EB Garamond"/>
                <a:cs typeface="EB Garamond"/>
                <a:sym typeface="EB Garamond"/>
              </a:rPr>
              <a:t>TIDSKREVENDE</a:t>
            </a:r>
            <a:endParaRPr i="1" sz="30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-141650" y="2506675"/>
            <a:ext cx="7014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GB">
                <a:highlight>
                  <a:srgbClr val="F4D2FF"/>
                </a:highlight>
                <a:latin typeface="EB Garamond"/>
                <a:ea typeface="EB Garamond"/>
                <a:cs typeface="EB Garamond"/>
                <a:sym typeface="EB Garamond"/>
              </a:rPr>
              <a:t>Koherens (Samsvar): </a:t>
            </a: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Å skrive til minne tar lengre tid enn å lese fra mine (elektrisk egenskap).</a:t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352875" y="3412675"/>
            <a:ext cx="6734400" cy="14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B Garamond"/>
              <a:buChar char="-"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En instruksjon utføres per sykkel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B Garamond"/>
              <a:buChar char="-"/>
            </a:pP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Klokkeperioden må være like lang som den lengste forsinkelsen for enhver instruksjon gjennom data-path (slik at den tregeste del av CPU-en har nok tid til å utføres)</a:t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B Garamond"/>
              <a:buChar char="-"/>
            </a:pP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Resultat: Raske instruksjoner tvinges til å bruke mer tid enn nødvendig</a:t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B Garamond"/>
              <a:buChar char="-"/>
            </a:pPr>
            <a:r>
              <a:rPr lang="en-GB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Mulig løsning: En klokke med variabel periode (vanskelig, uforutsigbar)</a:t>
            </a:r>
            <a:endParaRPr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311700" y="2958175"/>
            <a:ext cx="61890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Én Klokkesykkels CPU</a:t>
            </a:r>
            <a:endParaRPr sz="3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