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45" r:id="rId1"/>
    <p:sldMasterId id="2147483687" r:id="rId2"/>
  </p:sldMasterIdLst>
  <p:notesMasterIdLst>
    <p:notesMasterId r:id="rId27"/>
  </p:notesMasterIdLst>
  <p:sldIdLst>
    <p:sldId id="257" r:id="rId3"/>
    <p:sldId id="262" r:id="rId4"/>
    <p:sldId id="261" r:id="rId5"/>
    <p:sldId id="263" r:id="rId6"/>
    <p:sldId id="264" r:id="rId7"/>
    <p:sldId id="265" r:id="rId8"/>
    <p:sldId id="267" r:id="rId9"/>
    <p:sldId id="275" r:id="rId10"/>
    <p:sldId id="268" r:id="rId11"/>
    <p:sldId id="271" r:id="rId12"/>
    <p:sldId id="272" r:id="rId13"/>
    <p:sldId id="274" r:id="rId14"/>
    <p:sldId id="270" r:id="rId15"/>
    <p:sldId id="269" r:id="rId16"/>
    <p:sldId id="276" r:id="rId17"/>
    <p:sldId id="277" r:id="rId18"/>
    <p:sldId id="279" r:id="rId19"/>
    <p:sldId id="278" r:id="rId20"/>
    <p:sldId id="280" r:id="rId21"/>
    <p:sldId id="281" r:id="rId22"/>
    <p:sldId id="283" r:id="rId23"/>
    <p:sldId id="282" r:id="rId24"/>
    <p:sldId id="285" r:id="rId25"/>
    <p:sldId id="284" r:id="rId2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4"/>
    <p:restoredTop sz="80504"/>
  </p:normalViewPr>
  <p:slideViewPr>
    <p:cSldViewPr snapToGrid="0">
      <p:cViewPr varScale="1">
        <p:scale>
          <a:sx n="57" d="100"/>
          <a:sy n="57" d="100"/>
        </p:scale>
        <p:origin x="168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5CCC6F-40F7-9A44-A661-6AF8329781FF}" type="datetimeFigureOut">
              <a:rPr lang="nb-NO" smtClean="0"/>
              <a:t>17.09.2023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95EE8B-DCA3-4B40-8A5B-CC6F3243CE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2885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4076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604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5202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887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2473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8963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78931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84824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12218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0084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Denne LMC-koden tar inn en tall, legger til 1 ved hjelp av DAT-variabelen vi har laget, og skriver ut innholdet.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76079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1541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4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43979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27820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3826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72684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73034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036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8090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0065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78202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7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11860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5EE8B-DCA3-4B40-8A5B-CC6F3243CE83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6323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9/17/23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72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9/17/23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338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9/17/23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206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9/17/23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9/17/23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706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9/17/23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318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9/17/23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523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9/17/23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88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9/17/23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927669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9/17/23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004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9/17/23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73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812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974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41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878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45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096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25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2947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9492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196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1986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966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9/17/23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58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5" r:id="rId2"/>
    <p:sldLayoutId id="2147484154" r:id="rId3"/>
    <p:sldLayoutId id="2147484153" r:id="rId4"/>
    <p:sldLayoutId id="2147484152" r:id="rId5"/>
    <p:sldLayoutId id="2147484151" r:id="rId6"/>
    <p:sldLayoutId id="2147484150" r:id="rId7"/>
    <p:sldLayoutId id="2147484149" r:id="rId8"/>
    <p:sldLayoutId id="2147484148" r:id="rId9"/>
    <p:sldLayoutId id="2147484147" r:id="rId10"/>
    <p:sldLayoutId id="214748414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9/17/23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089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75" r:id="rId5"/>
    <p:sldLayoutId id="2147483676" r:id="rId6"/>
    <p:sldLayoutId id="2147483682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7B58A187-A4B1-42EB-A4C7-8635BA507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7F14E7F-3054-458C-ACF9-A8DA1757C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747C1C-97FC-4D70-A6C8-A01FBCF5A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5CDC370-AE44-4300-98BA-FE204E881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7B15501-CB9A-4642-80EE-2876EF039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AFF9525-325F-47B3-A63C-93C12253A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D071C0CD-5EFD-45A1-AAFD-61C3D4A651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A03302C-20A2-4C4F-9760-E85AE1041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10912338" cy="557107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D00F093B-0739-4429-B30D-D72924D08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702" y="809244"/>
            <a:ext cx="10579608" cy="5239512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761DC8D-A0B6-DF50-06A9-182CAC8DA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86" y="1446715"/>
            <a:ext cx="9637485" cy="32993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6800" cap="all" spc="-100" dirty="0"/>
              <a:t>Uke 3</a:t>
            </a:r>
            <a:br>
              <a:rPr lang="en-US" sz="6800" cap="all" spc="-100" dirty="0"/>
            </a:br>
            <a:endParaRPr lang="en-US" sz="2000" cap="all" spc="-100" dirty="0">
              <a:latin typeface="+mn-l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BB92999-6A40-480A-8965-2F20DFB03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640856"/>
            <a:ext cx="1920240" cy="7315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5573B87-7D61-460C-9ADA-EF63674E3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AAF6B7C-985D-4351-9564-8DBDF5BB0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88433F4-33AB-4CE1-9DE3-72A840365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048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Plan for i dag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CDD94B-8E82-5BFA-3EEE-E1EAFF8A6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512" y="2557849"/>
            <a:ext cx="9792208" cy="3407862"/>
          </a:xfrm>
        </p:spPr>
        <p:txBody>
          <a:bodyPr>
            <a:normAutofit/>
          </a:bodyPr>
          <a:lstStyle/>
          <a:p>
            <a:r>
              <a:rPr lang="nb-NO" dirty="0"/>
              <a:t>Pensum</a:t>
            </a:r>
          </a:p>
          <a:p>
            <a:r>
              <a:rPr lang="nb-NO" dirty="0"/>
              <a:t>Quiz</a:t>
            </a:r>
          </a:p>
          <a:p>
            <a:r>
              <a:rPr lang="nb-NO" dirty="0"/>
              <a:t>Pause</a:t>
            </a:r>
          </a:p>
          <a:p>
            <a:r>
              <a:rPr lang="nb-NO" dirty="0"/>
              <a:t>Ukesoppgaver/</a:t>
            </a:r>
            <a:r>
              <a:rPr lang="nb-NO" dirty="0" err="1"/>
              <a:t>oblig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71171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LMC - instruksjonskoder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4A0B34D5-1A0B-B414-4696-220F1F1DE4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903"/>
          <a:stretch/>
        </p:blipFill>
        <p:spPr>
          <a:xfrm>
            <a:off x="2495414" y="2162329"/>
            <a:ext cx="7152404" cy="4296081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52ABE28B-BED1-A632-90E2-5749D19BE2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4118" y="248823"/>
            <a:ext cx="3813874" cy="189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457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Maskinkode vs. assemblerkode</a:t>
            </a:r>
          </a:p>
        </p:txBody>
      </p:sp>
      <p:graphicFrame>
        <p:nvGraphicFramePr>
          <p:cNvPr id="11" name="Tabell 11">
            <a:extLst>
              <a:ext uri="{FF2B5EF4-FFF2-40B4-BE49-F238E27FC236}">
                <a16:creationId xmlns:a16="http://schemas.microsoft.com/office/drawing/2014/main" id="{C70C9726-DB1F-40EF-8872-5BE4CCBCFA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1073673"/>
              </p:ext>
            </p:extLst>
          </p:nvPr>
        </p:nvGraphicFramePr>
        <p:xfrm>
          <a:off x="1248360" y="1926208"/>
          <a:ext cx="8620916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0458">
                  <a:extLst>
                    <a:ext uri="{9D8B030D-6E8A-4147-A177-3AD203B41FA5}">
                      <a16:colId xmlns:a16="http://schemas.microsoft.com/office/drawing/2014/main" val="3948664532"/>
                    </a:ext>
                  </a:extLst>
                </a:gridCol>
                <a:gridCol w="4310458">
                  <a:extLst>
                    <a:ext uri="{9D8B030D-6E8A-4147-A177-3AD203B41FA5}">
                      <a16:colId xmlns:a16="http://schemas.microsoft.com/office/drawing/2014/main" val="4031279743"/>
                    </a:ext>
                  </a:extLst>
                </a:gridCol>
              </a:tblGrid>
              <a:tr h="321366">
                <a:tc>
                  <a:txBody>
                    <a:bodyPr/>
                    <a:lstStyle/>
                    <a:p>
                      <a:r>
                        <a:rPr lang="nb-NO" dirty="0"/>
                        <a:t>Maskinkode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Assemblerkode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032819"/>
                  </a:ext>
                </a:extLst>
              </a:tr>
              <a:tr h="321366">
                <a:tc>
                  <a:txBody>
                    <a:bodyPr/>
                    <a:lstStyle/>
                    <a:p>
                      <a:r>
                        <a:rPr lang="nb-NO" dirty="0"/>
                        <a:t>0xx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933147"/>
                  </a:ext>
                </a:extLst>
              </a:tr>
              <a:tr h="321366">
                <a:tc>
                  <a:txBody>
                    <a:bodyPr/>
                    <a:lstStyle/>
                    <a:p>
                      <a:r>
                        <a:rPr lang="nb-NO" dirty="0"/>
                        <a:t>1xx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ADD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670102"/>
                  </a:ext>
                </a:extLst>
              </a:tr>
              <a:tr h="321366">
                <a:tc>
                  <a:txBody>
                    <a:bodyPr/>
                    <a:lstStyle/>
                    <a:p>
                      <a:r>
                        <a:rPr lang="nb-NO" dirty="0"/>
                        <a:t>2xx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SUB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596150"/>
                  </a:ext>
                </a:extLst>
              </a:tr>
              <a:tr h="321366">
                <a:tc>
                  <a:txBody>
                    <a:bodyPr/>
                    <a:lstStyle/>
                    <a:p>
                      <a:r>
                        <a:rPr lang="nb-NO" dirty="0"/>
                        <a:t>3xx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493408"/>
                  </a:ext>
                </a:extLst>
              </a:tr>
              <a:tr h="321366">
                <a:tc>
                  <a:txBody>
                    <a:bodyPr/>
                    <a:lstStyle/>
                    <a:p>
                      <a:r>
                        <a:rPr lang="nb-NO" dirty="0"/>
                        <a:t>5xx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738674"/>
                  </a:ext>
                </a:extLst>
              </a:tr>
              <a:tr h="321366">
                <a:tc>
                  <a:txBody>
                    <a:bodyPr/>
                    <a:lstStyle/>
                    <a:p>
                      <a:r>
                        <a:rPr lang="nb-NO" dirty="0"/>
                        <a:t>6xx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BRA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287301"/>
                  </a:ext>
                </a:extLst>
              </a:tr>
              <a:tr h="321366">
                <a:tc>
                  <a:txBody>
                    <a:bodyPr/>
                    <a:lstStyle/>
                    <a:p>
                      <a:r>
                        <a:rPr lang="nb-NO" dirty="0"/>
                        <a:t>7xx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BRZ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304812"/>
                  </a:ext>
                </a:extLst>
              </a:tr>
              <a:tr h="321366">
                <a:tc>
                  <a:txBody>
                    <a:bodyPr/>
                    <a:lstStyle/>
                    <a:p>
                      <a:r>
                        <a:rPr lang="nb-NO" dirty="0"/>
                        <a:t>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BRP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254174"/>
                  </a:ext>
                </a:extLst>
              </a:tr>
              <a:tr h="321366">
                <a:tc>
                  <a:txBody>
                    <a:bodyPr/>
                    <a:lstStyle/>
                    <a:p>
                      <a:r>
                        <a:rPr lang="nb-NO" dirty="0"/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INP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719886"/>
                  </a:ext>
                </a:extLst>
              </a:tr>
              <a:tr h="321366">
                <a:tc>
                  <a:txBody>
                    <a:bodyPr/>
                    <a:lstStyle/>
                    <a:p>
                      <a:r>
                        <a:rPr lang="nb-NO" dirty="0"/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OUT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495011"/>
                  </a:ext>
                </a:extLst>
              </a:tr>
              <a:tr h="321366">
                <a:tc>
                  <a:txBody>
                    <a:bodyPr/>
                    <a:lstStyle/>
                    <a:p>
                      <a:r>
                        <a:rPr lang="nb-NO" dirty="0"/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OTC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809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7050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Maskinkode vs. assemblerkode</a:t>
            </a:r>
          </a:p>
        </p:txBody>
      </p:sp>
      <p:graphicFrame>
        <p:nvGraphicFramePr>
          <p:cNvPr id="9" name="Tabell 11">
            <a:extLst>
              <a:ext uri="{FF2B5EF4-FFF2-40B4-BE49-F238E27FC236}">
                <a16:creationId xmlns:a16="http://schemas.microsoft.com/office/drawing/2014/main" id="{A559840D-20E1-B449-4573-862ECD025D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74005"/>
              </p:ext>
            </p:extLst>
          </p:nvPr>
        </p:nvGraphicFramePr>
        <p:xfrm>
          <a:off x="1066800" y="2103437"/>
          <a:ext cx="3934408" cy="3606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4408">
                  <a:extLst>
                    <a:ext uri="{9D8B030D-6E8A-4147-A177-3AD203B41FA5}">
                      <a16:colId xmlns:a16="http://schemas.microsoft.com/office/drawing/2014/main" val="236242357"/>
                    </a:ext>
                  </a:extLst>
                </a:gridCol>
              </a:tblGrid>
              <a:tr h="516282">
                <a:tc>
                  <a:txBody>
                    <a:bodyPr/>
                    <a:lstStyle/>
                    <a:p>
                      <a:r>
                        <a:rPr lang="nb-NO" dirty="0"/>
                        <a:t>Hva gjør dette programmet?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143451"/>
                  </a:ext>
                </a:extLst>
              </a:tr>
              <a:tr h="516282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700320"/>
                  </a:ext>
                </a:extLst>
              </a:tr>
              <a:tr h="516282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517937"/>
                  </a:ext>
                </a:extLst>
              </a:tr>
              <a:tr h="516282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477637"/>
                  </a:ext>
                </a:extLst>
              </a:tr>
              <a:tr h="516282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033849"/>
                  </a:ext>
                </a:extLst>
              </a:tr>
              <a:tr h="509208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902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73501"/>
                  </a:ext>
                </a:extLst>
              </a:tr>
              <a:tr h="516282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0589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1264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Maskinkode vs. assemblerkode</a:t>
            </a:r>
          </a:p>
        </p:txBody>
      </p:sp>
      <p:graphicFrame>
        <p:nvGraphicFramePr>
          <p:cNvPr id="9" name="Tabell 11">
            <a:extLst>
              <a:ext uri="{FF2B5EF4-FFF2-40B4-BE49-F238E27FC236}">
                <a16:creationId xmlns:a16="http://schemas.microsoft.com/office/drawing/2014/main" id="{A559840D-20E1-B449-4573-862ECD025D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1916759"/>
              </p:ext>
            </p:extLst>
          </p:nvPr>
        </p:nvGraphicFramePr>
        <p:xfrm>
          <a:off x="1066800" y="2103437"/>
          <a:ext cx="3934408" cy="3606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4408">
                  <a:extLst>
                    <a:ext uri="{9D8B030D-6E8A-4147-A177-3AD203B41FA5}">
                      <a16:colId xmlns:a16="http://schemas.microsoft.com/office/drawing/2014/main" val="236242357"/>
                    </a:ext>
                  </a:extLst>
                </a:gridCol>
              </a:tblGrid>
              <a:tr h="516282">
                <a:tc>
                  <a:txBody>
                    <a:bodyPr/>
                    <a:lstStyle/>
                    <a:p>
                      <a:r>
                        <a:rPr lang="nb-NO" dirty="0"/>
                        <a:t>Hva gjør dette programmet?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143451"/>
                  </a:ext>
                </a:extLst>
              </a:tr>
              <a:tr h="516282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700320"/>
                  </a:ext>
                </a:extLst>
              </a:tr>
              <a:tr h="516282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517937"/>
                  </a:ext>
                </a:extLst>
              </a:tr>
              <a:tr h="516282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477637"/>
                  </a:ext>
                </a:extLst>
              </a:tr>
              <a:tr h="516282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033849"/>
                  </a:ext>
                </a:extLst>
              </a:tr>
              <a:tr h="509208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902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73501"/>
                  </a:ext>
                </a:extLst>
              </a:tr>
              <a:tr h="516282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058976"/>
                  </a:ext>
                </a:extLst>
              </a:tr>
            </a:tbl>
          </a:graphicData>
        </a:graphic>
      </p:graphicFrame>
      <p:graphicFrame>
        <p:nvGraphicFramePr>
          <p:cNvPr id="3" name="Tabell 11">
            <a:extLst>
              <a:ext uri="{FF2B5EF4-FFF2-40B4-BE49-F238E27FC236}">
                <a16:creationId xmlns:a16="http://schemas.microsoft.com/office/drawing/2014/main" id="{6A1EA7AF-AB36-47AA-B601-263FD7B05B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3725460"/>
              </p:ext>
            </p:extLst>
          </p:nvPr>
        </p:nvGraphicFramePr>
        <p:xfrm>
          <a:off x="6160849" y="2049624"/>
          <a:ext cx="3934408" cy="3660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4408">
                  <a:extLst>
                    <a:ext uri="{9D8B030D-6E8A-4147-A177-3AD203B41FA5}">
                      <a16:colId xmlns:a16="http://schemas.microsoft.com/office/drawing/2014/main" val="236242357"/>
                    </a:ext>
                  </a:extLst>
                </a:gridCol>
              </a:tblGrid>
              <a:tr h="570095">
                <a:tc>
                  <a:txBody>
                    <a:bodyPr/>
                    <a:lstStyle/>
                    <a:p>
                      <a:r>
                        <a:rPr lang="nb-NO" dirty="0"/>
                        <a:t>Hva gjør dette programmet?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143451"/>
                  </a:ext>
                </a:extLst>
              </a:tr>
              <a:tr h="516282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INP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700320"/>
                  </a:ext>
                </a:extLst>
              </a:tr>
              <a:tr h="516282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STA 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517937"/>
                  </a:ext>
                </a:extLst>
              </a:tr>
              <a:tr h="516282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INP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477637"/>
                  </a:ext>
                </a:extLst>
              </a:tr>
              <a:tr h="516282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ADD 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033849"/>
                  </a:ext>
                </a:extLst>
              </a:tr>
              <a:tr h="509208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OUT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73501"/>
                  </a:ext>
                </a:extLst>
              </a:tr>
              <a:tr h="516282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0589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2703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 err="1"/>
              <a:t>Assemblernotasjon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9EE2E92-EDC2-9D70-C6F8-92A74CD45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2833396" cy="32339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b="1" dirty="0"/>
              <a:t>Aritmetikk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dirty="0"/>
              <a:t>ADD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dirty="0"/>
              <a:t>SUB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b="1" dirty="0"/>
              <a:t>Lagring</a:t>
            </a:r>
            <a:r>
              <a:rPr lang="nb-NO" sz="1800" dirty="0"/>
              <a:t> </a:t>
            </a:r>
            <a:r>
              <a:rPr lang="nb-NO" sz="1800" b="1" dirty="0"/>
              <a:t>i RAM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dirty="0"/>
              <a:t>STA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dirty="0"/>
              <a:t>LDA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9B9E340F-EAD1-5A5F-6B57-F424C3E1E85D}"/>
              </a:ext>
            </a:extLst>
          </p:cNvPr>
          <p:cNvSpPr txBox="1"/>
          <p:nvPr/>
        </p:nvSpPr>
        <p:spPr>
          <a:xfrm>
            <a:off x="4441371" y="2078860"/>
            <a:ext cx="1970411" cy="37850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b="1" dirty="0"/>
              <a:t>Input/Output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INP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OUT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OTC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b="1" dirty="0"/>
              <a:t>Programflyt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BRA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BRZ</a:t>
            </a:r>
          </a:p>
          <a:p>
            <a:pPr marL="742950" lvl="1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BRP</a:t>
            </a:r>
          </a:p>
          <a:p>
            <a:pPr>
              <a:lnSpc>
                <a:spcPct val="150000"/>
              </a:lnSpc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48394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Programflyt med BRA, BRZ og BRP!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9EE2E92-EDC2-9D70-C6F8-92A74CD45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148596" cy="388474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dirty="0"/>
              <a:t>Instruksjonene BRA, BRZ og BRP kan endre på hvordan programmet flyter gjennom koden</a:t>
            </a:r>
          </a:p>
          <a:p>
            <a:pPr marL="274320" lvl="1" indent="0">
              <a:lnSpc>
                <a:spcPct val="150000"/>
              </a:lnSpc>
              <a:buNone/>
            </a:pPr>
            <a:endParaRPr lang="nb-NO" sz="1600" b="1" dirty="0"/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nb-NO" sz="1600" dirty="0"/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914908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Programflyt med BRA, BRZ og BRP!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9EE2E92-EDC2-9D70-C6F8-92A74CD45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148596" cy="388474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dirty="0"/>
              <a:t>Instruksjonene BRA, BRZ og BRP kan endre på hvordan programmet flyter gjennom koden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b="1" dirty="0"/>
              <a:t>BRA 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/>
              <a:t>Hopper alltid til den gitte adressen (6</a:t>
            </a:r>
            <a:r>
              <a:rPr lang="nb-NO" sz="1600" b="1" dirty="0"/>
              <a:t>xx</a:t>
            </a:r>
            <a:r>
              <a:rPr lang="nb-NO" sz="1600" dirty="0"/>
              <a:t>), slik at instruksjonen på adressen er den neste til å utføres</a:t>
            </a:r>
          </a:p>
          <a:p>
            <a:pPr marL="274320" lvl="1" indent="0">
              <a:lnSpc>
                <a:spcPct val="150000"/>
              </a:lnSpc>
              <a:buNone/>
            </a:pPr>
            <a:endParaRPr lang="nb-NO" sz="1600" b="1" dirty="0"/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nb-NO" sz="1600" dirty="0"/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804196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Programflyt med BRA, BRZ og BRP!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9EE2E92-EDC2-9D70-C6F8-92A74CD45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148596" cy="388474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dirty="0"/>
              <a:t>Instruksjonene BRA, BRZ og BRP kan endre på hvordan programmet flyter gjennom koden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b="1" dirty="0"/>
              <a:t>BRA 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/>
              <a:t>Hopper alltid til den gitte adressen, slik at instruksjonen på adressen er den neste til å utføres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b="1" dirty="0"/>
              <a:t>BRZ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/>
              <a:t>Hvis innholdet i akkumulatoren er 0, så er neste instruksjon på den gitte adressen (7</a:t>
            </a:r>
            <a:r>
              <a:rPr lang="nb-NO" sz="1600" b="1" dirty="0"/>
              <a:t>xx</a:t>
            </a:r>
            <a:r>
              <a:rPr lang="nb-NO" sz="1600" dirty="0"/>
              <a:t>)</a:t>
            </a:r>
          </a:p>
          <a:p>
            <a:pPr marL="274320" lvl="1" indent="0">
              <a:lnSpc>
                <a:spcPct val="150000"/>
              </a:lnSpc>
              <a:buNone/>
            </a:pPr>
            <a:endParaRPr lang="nb-NO" sz="1600" b="1" dirty="0"/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nb-NO" sz="1600" dirty="0"/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4104507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Programflyt med BRA, BRZ og BRP!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9EE2E92-EDC2-9D70-C6F8-92A74CD45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148596" cy="388474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dirty="0"/>
              <a:t>Instruksjonene BRA, BRZ og BRP kan endre på hvordan programmet flyter gjennom koden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b="1" dirty="0"/>
              <a:t>BRA 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/>
              <a:t>Hopper alltid til den gitte adressen, slik at instruksjonen på adressen er den neste til å utføres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b="1" dirty="0"/>
              <a:t>BRZ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/>
              <a:t>Hvis innholdet i akkumulatoren er 0, så er neste instruksjon på den gitte adressen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b="1" dirty="0"/>
              <a:t>BRP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/>
              <a:t>Hvis innholdet i akkumulatoren er &gt;= 0 (altså et positivt tall), så er neste instruksjon på den gitte adressen (8</a:t>
            </a:r>
            <a:r>
              <a:rPr lang="nb-NO" sz="1600" b="1" dirty="0"/>
              <a:t>xx</a:t>
            </a:r>
            <a:r>
              <a:rPr lang="nb-NO" sz="1600" dirty="0"/>
              <a:t>)</a:t>
            </a:r>
          </a:p>
          <a:p>
            <a:pPr marL="274320" lvl="1" indent="0">
              <a:lnSpc>
                <a:spcPct val="150000"/>
              </a:lnSpc>
              <a:buNone/>
            </a:pPr>
            <a:endParaRPr lang="nb-NO" sz="1600" b="1" dirty="0"/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nb-NO" sz="1600" dirty="0"/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4080614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DAT - lar deg lagre verdier i ‘variabler’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9EE2E92-EDC2-9D70-C6F8-92A74CD45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148596" cy="3884748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/>
              <a:t>Setter av en eller flere adresser til å holde på data</a:t>
            </a:r>
          </a:p>
          <a:p>
            <a:pPr marL="274320" lvl="1" indent="0">
              <a:lnSpc>
                <a:spcPct val="150000"/>
              </a:lnSpc>
              <a:buNone/>
            </a:pPr>
            <a:endParaRPr lang="nb-NO" sz="1600" dirty="0"/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500" dirty="0"/>
              <a:t>Vi har gitt variabelen etiketten/navnet ‘en’, og den holder på verdien 1</a:t>
            </a:r>
          </a:p>
          <a:p>
            <a:pPr marL="274320" lvl="1" indent="0">
              <a:lnSpc>
                <a:spcPct val="150000"/>
              </a:lnSpc>
              <a:buNone/>
            </a:pPr>
            <a:endParaRPr lang="nb-NO" sz="1600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A9BB59E-2D9F-BF70-01DB-91299156B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471" y="2697777"/>
            <a:ext cx="14986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526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DAT - lar deg lagre verdier i ‘variabler’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9EE2E92-EDC2-9D70-C6F8-92A74CD45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148596" cy="3884748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/>
              <a:t>Setter av en eller flere adresser til å holde på data</a:t>
            </a:r>
          </a:p>
          <a:p>
            <a:pPr marL="274320" lvl="1" indent="0">
              <a:lnSpc>
                <a:spcPct val="150000"/>
              </a:lnSpc>
              <a:buNone/>
            </a:pPr>
            <a:endParaRPr lang="nb-NO" sz="1600" dirty="0"/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500" dirty="0"/>
              <a:t>Vi har gitt variabelen etiketten/navnet ‘en’, og den holder på verdien 1</a:t>
            </a:r>
          </a:p>
          <a:p>
            <a:pPr marL="274320" lvl="1" indent="0">
              <a:lnSpc>
                <a:spcPct val="150000"/>
              </a:lnSpc>
              <a:buNone/>
            </a:pPr>
            <a:endParaRPr lang="nb-NO" sz="1600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A9BB59E-2D9F-BF70-01DB-91299156B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471" y="2697777"/>
            <a:ext cx="1498600" cy="3429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6F1A5850-D7F6-614F-05A8-DFD44FBE93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471" y="3731030"/>
            <a:ext cx="2476500" cy="158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344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Eksamensoppgave 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509FF855-7CB4-2DBF-4C05-43C399F981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21844" y="2248694"/>
            <a:ext cx="5638800" cy="3594100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FAC63E7F-281C-584A-FC3A-117CFE35E32A}"/>
              </a:ext>
            </a:extLst>
          </p:cNvPr>
          <p:cNvSpPr txBox="1"/>
          <p:nvPr/>
        </p:nvSpPr>
        <p:spPr>
          <a:xfrm>
            <a:off x="1026367" y="2911151"/>
            <a:ext cx="228684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Hva skrives ut når </a:t>
            </a:r>
          </a:p>
          <a:p>
            <a:r>
              <a:rPr lang="nb-NO" dirty="0"/>
              <a:t>dette programmet</a:t>
            </a:r>
          </a:p>
          <a:p>
            <a:r>
              <a:rPr lang="nb-NO" dirty="0"/>
              <a:t>kjøres og brukeren</a:t>
            </a:r>
          </a:p>
          <a:p>
            <a:r>
              <a:rPr lang="nb-NO" dirty="0"/>
              <a:t>gir følgende verdier</a:t>
            </a:r>
          </a:p>
          <a:p>
            <a:r>
              <a:rPr lang="nb-NO" dirty="0"/>
              <a:t>som input?:</a:t>
            </a:r>
          </a:p>
          <a:p>
            <a:r>
              <a:rPr lang="nb-NO" b="1" dirty="0"/>
              <a:t>5 3 3 1 0</a:t>
            </a:r>
          </a:p>
        </p:txBody>
      </p:sp>
    </p:spTree>
    <p:extLst>
      <p:ext uri="{BB962C8B-B14F-4D97-AF65-F5344CB8AC3E}">
        <p14:creationId xmlns:p14="http://schemas.microsoft.com/office/powerpoint/2010/main" val="2135993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Eksempel – gange to tall (fra forelesning)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9EE2E92-EDC2-9D70-C6F8-92A74CD45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148596" cy="3884748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</a:pPr>
            <a:r>
              <a:rPr lang="nb-NO" sz="1600" dirty="0"/>
              <a:t>Men der vi tar begge tallene som skal ganges sammen som input fra bruker</a:t>
            </a:r>
          </a:p>
        </p:txBody>
      </p:sp>
    </p:spTree>
    <p:extLst>
      <p:ext uri="{BB962C8B-B14F-4D97-AF65-F5344CB8AC3E}">
        <p14:creationId xmlns:p14="http://schemas.microsoft.com/office/powerpoint/2010/main" val="1058538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C5A144C1-3684-384E-0897-D2213DF5F3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8"/>
          <a:stretch/>
        </p:blipFill>
        <p:spPr>
          <a:xfrm>
            <a:off x="1769437" y="362961"/>
            <a:ext cx="3890627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rmAutofit/>
          </a:bodyPr>
          <a:lstStyle/>
          <a:p>
            <a:r>
              <a:rPr lang="nb-NO" dirty="0"/>
              <a:t>Eksempel – gange to tall 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B2A917CB-A86C-BA32-7FCB-2854D50608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412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 err="1"/>
              <a:t>Fetch</a:t>
            </a:r>
            <a:r>
              <a:rPr lang="nb-NO" dirty="0"/>
              <a:t> | </a:t>
            </a:r>
            <a:r>
              <a:rPr lang="nb-NO" dirty="0" err="1"/>
              <a:t>Decode</a:t>
            </a:r>
            <a:r>
              <a:rPr lang="nb-NO" dirty="0"/>
              <a:t> | </a:t>
            </a:r>
            <a:r>
              <a:rPr lang="nb-NO" dirty="0" err="1"/>
              <a:t>Execute</a:t>
            </a:r>
            <a:r>
              <a:rPr lang="nb-NO" dirty="0"/>
              <a:t> | Write back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9EE2E92-EDC2-9D70-C6F8-92A74CD45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148596" cy="3884748"/>
          </a:xfrm>
        </p:spPr>
        <p:txBody>
          <a:bodyPr>
            <a:normAutofit fontScale="92500" lnSpcReduction="10000"/>
          </a:bodyPr>
          <a:lstStyle/>
          <a:p>
            <a:pPr lvl="1">
              <a:lnSpc>
                <a:spcPct val="150000"/>
              </a:lnSpc>
            </a:pPr>
            <a:r>
              <a:rPr lang="nb-NO" sz="1600" b="1" dirty="0" err="1"/>
              <a:t>Fetch</a:t>
            </a:r>
            <a:endParaRPr lang="nb-NO" sz="1600" b="1" dirty="0"/>
          </a:p>
          <a:p>
            <a:pPr lvl="2">
              <a:lnSpc>
                <a:spcPct val="150000"/>
              </a:lnSpc>
            </a:pPr>
            <a:r>
              <a:rPr lang="nb-NO" sz="1500" dirty="0"/>
              <a:t>Hent instruksjonen og øk programtelleren</a:t>
            </a:r>
          </a:p>
          <a:p>
            <a:pPr lvl="1">
              <a:lnSpc>
                <a:spcPct val="150000"/>
              </a:lnSpc>
            </a:pPr>
            <a:r>
              <a:rPr lang="nb-NO" sz="1600" b="1" dirty="0" err="1"/>
              <a:t>Decode</a:t>
            </a:r>
            <a:endParaRPr lang="nb-NO" sz="1600" b="1" dirty="0"/>
          </a:p>
          <a:p>
            <a:pPr lvl="2">
              <a:lnSpc>
                <a:spcPct val="150000"/>
              </a:lnSpc>
            </a:pPr>
            <a:r>
              <a:rPr lang="nb-NO" sz="1500" dirty="0"/>
              <a:t>Splitt instruksjonen og hent fra minne</a:t>
            </a:r>
          </a:p>
          <a:p>
            <a:pPr lvl="1">
              <a:lnSpc>
                <a:spcPct val="150000"/>
              </a:lnSpc>
            </a:pPr>
            <a:r>
              <a:rPr lang="nb-NO" sz="1600" b="1" dirty="0" err="1"/>
              <a:t>Execute</a:t>
            </a:r>
            <a:endParaRPr lang="nb-NO" sz="1600" b="1" dirty="0"/>
          </a:p>
          <a:p>
            <a:pPr lvl="2">
              <a:lnSpc>
                <a:spcPct val="150000"/>
              </a:lnSpc>
            </a:pPr>
            <a:r>
              <a:rPr lang="nb-NO" sz="1500" dirty="0"/>
              <a:t>Utfør instruksjonen</a:t>
            </a:r>
          </a:p>
          <a:p>
            <a:pPr lvl="1">
              <a:lnSpc>
                <a:spcPct val="150000"/>
              </a:lnSpc>
            </a:pPr>
            <a:r>
              <a:rPr lang="nb-NO" sz="1600" b="1" dirty="0"/>
              <a:t>Write</a:t>
            </a:r>
            <a:r>
              <a:rPr lang="nb-NO" sz="1600" dirty="0"/>
              <a:t> </a:t>
            </a:r>
            <a:r>
              <a:rPr lang="nb-NO" sz="1600" b="1" dirty="0"/>
              <a:t>back</a:t>
            </a:r>
          </a:p>
          <a:p>
            <a:pPr lvl="2">
              <a:lnSpc>
                <a:spcPct val="150000"/>
              </a:lnSpc>
            </a:pPr>
            <a:r>
              <a:rPr lang="nb-NO" sz="1500" dirty="0"/>
              <a:t>Lagre data</a:t>
            </a:r>
          </a:p>
          <a:p>
            <a:pPr lvl="2">
              <a:lnSpc>
                <a:spcPct val="150000"/>
              </a:lnSpc>
            </a:pPr>
            <a:endParaRPr lang="nb-NO" sz="1500" dirty="0"/>
          </a:p>
          <a:p>
            <a:pPr marL="274320" lvl="1" indent="0">
              <a:lnSpc>
                <a:spcPct val="150000"/>
              </a:lnSpc>
              <a:buNone/>
            </a:pPr>
            <a:r>
              <a:rPr lang="nb-NO" sz="1600" dirty="0"/>
              <a:t>Hvordan kan man gjøre denne prosessen raskere?</a:t>
            </a:r>
          </a:p>
          <a:p>
            <a:pPr marL="548640" lvl="2" indent="0">
              <a:lnSpc>
                <a:spcPct val="150000"/>
              </a:lnSpc>
              <a:buNone/>
            </a:pPr>
            <a:endParaRPr lang="nb-NO" sz="1500" dirty="0"/>
          </a:p>
          <a:p>
            <a:pPr lvl="2">
              <a:lnSpc>
                <a:spcPct val="150000"/>
              </a:lnSpc>
            </a:pPr>
            <a:endParaRPr lang="nb-NO" sz="1500" dirty="0"/>
          </a:p>
        </p:txBody>
      </p:sp>
    </p:spTree>
    <p:extLst>
      <p:ext uri="{BB962C8B-B14F-4D97-AF65-F5344CB8AC3E}">
        <p14:creationId xmlns:p14="http://schemas.microsoft.com/office/powerpoint/2010/main" val="1262984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skjermbilde, diagram, line&#10;&#10;Automatisk generert beskrivelse">
            <a:extLst>
              <a:ext uri="{FF2B5EF4-FFF2-40B4-BE49-F238E27FC236}">
                <a16:creationId xmlns:a16="http://schemas.microsoft.com/office/drawing/2014/main" id="{3440786D-F07C-D591-D1C9-A05F41E97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9" y="292799"/>
            <a:ext cx="7696201" cy="62724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rmAutofit/>
          </a:bodyPr>
          <a:lstStyle/>
          <a:p>
            <a:r>
              <a:rPr lang="nb-NO" dirty="0"/>
              <a:t>Pipeline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9EE2E92-EDC2-9D70-C6F8-92A74CD458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 lnSpcReduction="10000"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800" dirty="0"/>
              <a:t>Konsept som går ut på å dele opp instruksjoner i uavhengige sub-instruksjoner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800" dirty="0"/>
              <a:t>Ved å gjøre dette kan man starte neste instruksjon før forrige er ferdig utført, slik at man bruker tiden mer effektivt</a:t>
            </a:r>
          </a:p>
          <a:p>
            <a:pPr lvl="1"/>
            <a:endParaRPr lang="nb-NO" sz="1800" dirty="0"/>
          </a:p>
          <a:p>
            <a:pPr lvl="1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291543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Pipeline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9EE2E92-EDC2-9D70-C6F8-92A74CD45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148596" cy="3884748"/>
          </a:xfrm>
        </p:spPr>
        <p:txBody>
          <a:bodyPr>
            <a:normAutofit fontScale="92500" lnSpcReduction="10000"/>
          </a:bodyPr>
          <a:lstStyle/>
          <a:p>
            <a:pPr lvl="1">
              <a:lnSpc>
                <a:spcPct val="150000"/>
              </a:lnSpc>
            </a:pPr>
            <a:r>
              <a:rPr lang="nb-NO" sz="1600" b="1" dirty="0" err="1"/>
              <a:t>Fetch</a:t>
            </a:r>
            <a:r>
              <a:rPr lang="nb-NO" sz="1600" b="1" dirty="0"/>
              <a:t> - IF</a:t>
            </a:r>
          </a:p>
          <a:p>
            <a:pPr lvl="2">
              <a:lnSpc>
                <a:spcPct val="150000"/>
              </a:lnSpc>
            </a:pPr>
            <a:r>
              <a:rPr lang="nb-NO" sz="1500" dirty="0"/>
              <a:t>Hent instruksjonen og øk programtelleren</a:t>
            </a:r>
          </a:p>
          <a:p>
            <a:pPr lvl="1">
              <a:lnSpc>
                <a:spcPct val="150000"/>
              </a:lnSpc>
            </a:pPr>
            <a:r>
              <a:rPr lang="nb-NO" sz="1600" b="1" dirty="0" err="1"/>
              <a:t>Decode</a:t>
            </a:r>
            <a:r>
              <a:rPr lang="nb-NO" sz="1600" b="1" dirty="0"/>
              <a:t> - DE</a:t>
            </a:r>
          </a:p>
          <a:p>
            <a:pPr lvl="2">
              <a:lnSpc>
                <a:spcPct val="150000"/>
              </a:lnSpc>
            </a:pPr>
            <a:r>
              <a:rPr lang="nb-NO" sz="1500" dirty="0"/>
              <a:t>Splitt instruksjonen og hent fra minne</a:t>
            </a:r>
          </a:p>
          <a:p>
            <a:pPr lvl="1">
              <a:lnSpc>
                <a:spcPct val="150000"/>
              </a:lnSpc>
            </a:pPr>
            <a:r>
              <a:rPr lang="nb-NO" sz="1600" b="1" dirty="0" err="1"/>
              <a:t>Execute</a:t>
            </a:r>
            <a:r>
              <a:rPr lang="nb-NO" sz="1600" b="1" dirty="0"/>
              <a:t> - EX</a:t>
            </a:r>
          </a:p>
          <a:p>
            <a:pPr lvl="2">
              <a:lnSpc>
                <a:spcPct val="150000"/>
              </a:lnSpc>
            </a:pPr>
            <a:r>
              <a:rPr lang="nb-NO" sz="1500" dirty="0"/>
              <a:t>Utfør instruksjonen</a:t>
            </a:r>
          </a:p>
          <a:p>
            <a:pPr lvl="1">
              <a:lnSpc>
                <a:spcPct val="150000"/>
              </a:lnSpc>
            </a:pPr>
            <a:r>
              <a:rPr lang="nb-NO" sz="1600" b="1" dirty="0"/>
              <a:t>Write</a:t>
            </a:r>
            <a:r>
              <a:rPr lang="nb-NO" sz="1600" dirty="0"/>
              <a:t> </a:t>
            </a:r>
            <a:r>
              <a:rPr lang="nb-NO" sz="1600" b="1" dirty="0"/>
              <a:t>back - WB</a:t>
            </a:r>
          </a:p>
          <a:p>
            <a:pPr lvl="2">
              <a:lnSpc>
                <a:spcPct val="150000"/>
              </a:lnSpc>
            </a:pPr>
            <a:r>
              <a:rPr lang="nb-NO" sz="1500" dirty="0"/>
              <a:t>Lagre data</a:t>
            </a:r>
          </a:p>
          <a:p>
            <a:pPr lvl="2">
              <a:lnSpc>
                <a:spcPct val="150000"/>
              </a:lnSpc>
            </a:pPr>
            <a:endParaRPr lang="nb-NO" sz="1500" dirty="0"/>
          </a:p>
          <a:p>
            <a:pPr marL="274320" lvl="1" indent="0">
              <a:lnSpc>
                <a:spcPct val="150000"/>
              </a:lnSpc>
              <a:buNone/>
            </a:pPr>
            <a:r>
              <a:rPr lang="nb-NO" sz="1600" dirty="0"/>
              <a:t>Pipeline effektiviserer kjøringen av instruksjoner </a:t>
            </a:r>
          </a:p>
          <a:p>
            <a:pPr marL="548640" lvl="2" indent="0">
              <a:lnSpc>
                <a:spcPct val="150000"/>
              </a:lnSpc>
              <a:buNone/>
            </a:pPr>
            <a:endParaRPr lang="nb-NO" sz="1500" dirty="0"/>
          </a:p>
          <a:p>
            <a:pPr lvl="2">
              <a:lnSpc>
                <a:spcPct val="150000"/>
              </a:lnSpc>
            </a:pPr>
            <a:endParaRPr lang="nb-NO" sz="1500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5B66BCF-CCF8-9001-69BC-93264E427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600" y="1188104"/>
            <a:ext cx="5863396" cy="448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77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Hva slags komplikasjoner kan oppstå med pipeline?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9EE2E92-EDC2-9D70-C6F8-92A74CD45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148596" cy="3884748"/>
          </a:xfrm>
        </p:spPr>
        <p:txBody>
          <a:bodyPr>
            <a:normAutofit/>
          </a:bodyPr>
          <a:lstStyle/>
          <a:p>
            <a:pPr lvl="2">
              <a:lnSpc>
                <a:spcPct val="150000"/>
              </a:lnSpc>
            </a:pPr>
            <a:endParaRPr lang="nb-NO" sz="1500" dirty="0"/>
          </a:p>
          <a:p>
            <a:pPr marL="548640" lvl="2" indent="0">
              <a:lnSpc>
                <a:spcPct val="150000"/>
              </a:lnSpc>
              <a:buNone/>
            </a:pPr>
            <a:endParaRPr lang="nb-NO" sz="1500" dirty="0"/>
          </a:p>
          <a:p>
            <a:pPr lvl="1">
              <a:lnSpc>
                <a:spcPct val="150000"/>
              </a:lnSpc>
            </a:pPr>
            <a:r>
              <a:rPr lang="nb-NO" sz="1600" dirty="0"/>
              <a:t>Hvis to sub-instruksjoner skal ha ‘tak i’ samme minnelokasjon på samme tid, så kan det oppstå problemer</a:t>
            </a:r>
          </a:p>
          <a:p>
            <a:pPr lvl="2">
              <a:lnSpc>
                <a:spcPct val="150000"/>
              </a:lnSpc>
            </a:pPr>
            <a:r>
              <a:rPr lang="nb-NO" sz="1500" dirty="0"/>
              <a:t>Hvis en sub-instruksjon skal oppdatere verdien i minnelokasjonen samtidig som at en annen sub-instruksjon skal lese fra den samme minnelokasjonen</a:t>
            </a:r>
          </a:p>
          <a:p>
            <a:pPr lvl="1">
              <a:lnSpc>
                <a:spcPct val="150000"/>
              </a:lnSpc>
            </a:pPr>
            <a:r>
              <a:rPr lang="nb-NO" sz="1600" dirty="0"/>
              <a:t>Slike feil (og flere)  er med på å gjøre en pipeline med 4 trinn mindre effektiv enn det den kunne ha vært</a:t>
            </a:r>
          </a:p>
          <a:p>
            <a:pPr lvl="1">
              <a:lnSpc>
                <a:spcPct val="150000"/>
              </a:lnSpc>
            </a:pPr>
            <a:r>
              <a:rPr lang="nb-NO" sz="1600" dirty="0"/>
              <a:t>Lenger pipeline = kan kjøre flere instruksjoner parallelt, men man er mer utsatt for komplikasjoner</a:t>
            </a:r>
          </a:p>
          <a:p>
            <a:pPr marL="548640" lvl="2" indent="0">
              <a:lnSpc>
                <a:spcPct val="150000"/>
              </a:lnSpc>
              <a:buNone/>
            </a:pPr>
            <a:endParaRPr lang="nb-NO" sz="1500" dirty="0"/>
          </a:p>
        </p:txBody>
      </p:sp>
    </p:spTree>
    <p:extLst>
      <p:ext uri="{BB962C8B-B14F-4D97-AF65-F5344CB8AC3E}">
        <p14:creationId xmlns:p14="http://schemas.microsoft.com/office/powerpoint/2010/main" val="915812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Klokkesignal</a:t>
            </a:r>
          </a:p>
        </p:txBody>
      </p:sp>
      <p:pic>
        <p:nvPicPr>
          <p:cNvPr id="3" name="Plassholder for innhold 2">
            <a:extLst>
              <a:ext uri="{FF2B5EF4-FFF2-40B4-BE49-F238E27FC236}">
                <a16:creationId xmlns:a16="http://schemas.microsoft.com/office/drawing/2014/main" id="{CD6A7785-CA48-FFA6-D7C8-4763C2AE34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97932" y="870132"/>
            <a:ext cx="5880100" cy="1917700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31F1A2D1-E5FD-45D4-9C73-4BC8AEABD7EF}"/>
              </a:ext>
            </a:extLst>
          </p:cNvPr>
          <p:cNvSpPr txBox="1"/>
          <p:nvPr/>
        </p:nvSpPr>
        <p:spPr>
          <a:xfrm>
            <a:off x="1063690" y="2519264"/>
            <a:ext cx="102450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Alle elementene i en prosessor styres av en global klokke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Signal som går fra 0 til 1 med jevn takt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Disse signalene brukes av prosessoren (CPU) for å synkronisere når instruksjoner skal utføres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Med synkronisering kan vi kjøre instruksjoner parallelt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Pipeline!</a:t>
            </a:r>
          </a:p>
          <a:p>
            <a:pPr lvl="2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588964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Bus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9EE2E92-EDC2-9D70-C6F8-92A74CD45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148596" cy="3884748"/>
          </a:xfrm>
        </p:spPr>
        <p:txBody>
          <a:bodyPr>
            <a:normAutofit/>
          </a:bodyPr>
          <a:lstStyle/>
          <a:p>
            <a:pPr lvl="2">
              <a:lnSpc>
                <a:spcPct val="150000"/>
              </a:lnSpc>
            </a:pPr>
            <a:r>
              <a:rPr lang="nb-NO" sz="1500" dirty="0"/>
              <a:t>Kommunikasjonskanal</a:t>
            </a:r>
          </a:p>
          <a:p>
            <a:pPr lvl="3">
              <a:lnSpc>
                <a:spcPct val="150000"/>
              </a:lnSpc>
            </a:pPr>
            <a:r>
              <a:rPr lang="nb-NO" sz="1500" dirty="0"/>
              <a:t>Signaler flytter seg mellom komponenter (registre, ALU, minne og I/O-enheter)</a:t>
            </a:r>
          </a:p>
          <a:p>
            <a:pPr lvl="3">
              <a:lnSpc>
                <a:spcPct val="150000"/>
              </a:lnSpc>
            </a:pPr>
            <a:r>
              <a:rPr lang="nb-NO" sz="1500" dirty="0"/>
              <a:t>Brukes til å overføre data mellom komponenter og enheter </a:t>
            </a:r>
          </a:p>
          <a:p>
            <a:pPr marL="822960" lvl="3" indent="0">
              <a:lnSpc>
                <a:spcPct val="150000"/>
              </a:lnSpc>
              <a:buNone/>
            </a:pPr>
            <a:endParaRPr lang="nb-NO" sz="1500" dirty="0"/>
          </a:p>
          <a:p>
            <a:pPr lvl="3">
              <a:lnSpc>
                <a:spcPct val="150000"/>
              </a:lnSpc>
            </a:pPr>
            <a:endParaRPr lang="nb-NO" sz="1500" dirty="0"/>
          </a:p>
        </p:txBody>
      </p:sp>
    </p:spTree>
    <p:extLst>
      <p:ext uri="{BB962C8B-B14F-4D97-AF65-F5344CB8AC3E}">
        <p14:creationId xmlns:p14="http://schemas.microsoft.com/office/powerpoint/2010/main" val="30228106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Primærminne </a:t>
            </a:r>
            <a:r>
              <a:rPr lang="nb-NO" dirty="0" err="1"/>
              <a:t>vs</a:t>
            </a:r>
            <a:r>
              <a:rPr lang="nb-NO" dirty="0"/>
              <a:t> sekundærminne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9EE2E92-EDC2-9D70-C6F8-92A74CD45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148596" cy="3884748"/>
          </a:xfrm>
        </p:spPr>
        <p:txBody>
          <a:bodyPr>
            <a:normAutofit/>
          </a:bodyPr>
          <a:lstStyle/>
          <a:p>
            <a:pPr marL="274320" lvl="1" indent="0">
              <a:lnSpc>
                <a:spcPct val="150000"/>
              </a:lnSpc>
              <a:buNone/>
            </a:pPr>
            <a:r>
              <a:rPr lang="nb-NO" sz="1600" dirty="0"/>
              <a:t>Primærminne/hovedminne: RAM, </a:t>
            </a:r>
            <a:r>
              <a:rPr lang="nb-NO" sz="1600" dirty="0" err="1"/>
              <a:t>cache</a:t>
            </a:r>
            <a:r>
              <a:rPr lang="nb-NO" sz="1600" dirty="0"/>
              <a:t> og register</a:t>
            </a:r>
          </a:p>
          <a:p>
            <a:pPr lvl="2">
              <a:lnSpc>
                <a:spcPct val="150000"/>
              </a:lnSpc>
            </a:pPr>
            <a:r>
              <a:rPr lang="nb-NO" sz="1500" dirty="0"/>
              <a:t>Flyktig minne – mister data når maskinen mister strøm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nb-NO" sz="1600" dirty="0"/>
              <a:t>Sekundærminne: eksterne minneelementer, typisk DVD, SSD-disker, minnepenn</a:t>
            </a:r>
          </a:p>
          <a:p>
            <a:pPr lvl="2">
              <a:lnSpc>
                <a:spcPct val="150000"/>
              </a:lnSpc>
            </a:pPr>
            <a:r>
              <a:rPr lang="nb-NO" sz="1500" dirty="0"/>
              <a:t>Har størst kapasitet</a:t>
            </a:r>
          </a:p>
          <a:p>
            <a:pPr lvl="2">
              <a:lnSpc>
                <a:spcPct val="150000"/>
              </a:lnSpc>
            </a:pPr>
            <a:r>
              <a:rPr lang="nb-NO" sz="1500" dirty="0"/>
              <a:t>Ikke flyktig: Beholder data selv uten tilkobling til strøm</a:t>
            </a:r>
          </a:p>
          <a:p>
            <a:pPr marL="274320" lvl="1" indent="0">
              <a:lnSpc>
                <a:spcPct val="150000"/>
              </a:lnSpc>
              <a:buNone/>
            </a:pPr>
            <a:endParaRPr lang="nb-NO" sz="1600" dirty="0"/>
          </a:p>
          <a:p>
            <a:pPr marL="1097280" lvl="4" indent="0">
              <a:lnSpc>
                <a:spcPct val="150000"/>
              </a:lnSpc>
              <a:buNone/>
            </a:pPr>
            <a:endParaRPr lang="nb-NO" sz="1500" dirty="0"/>
          </a:p>
        </p:txBody>
      </p:sp>
    </p:spTree>
    <p:extLst>
      <p:ext uri="{BB962C8B-B14F-4D97-AF65-F5344CB8AC3E}">
        <p14:creationId xmlns:p14="http://schemas.microsoft.com/office/powerpoint/2010/main" val="41413814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Minnehierarki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9EE2E92-EDC2-9D70-C6F8-92A74CD45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148596" cy="3884748"/>
          </a:xfrm>
        </p:spPr>
        <p:txBody>
          <a:bodyPr>
            <a:normAutofit/>
          </a:bodyPr>
          <a:lstStyle/>
          <a:p>
            <a:pPr lvl="3">
              <a:lnSpc>
                <a:spcPct val="150000"/>
              </a:lnSpc>
            </a:pPr>
            <a:endParaRPr lang="nb-NO" sz="1500" dirty="0"/>
          </a:p>
          <a:p>
            <a:pPr lvl="4">
              <a:lnSpc>
                <a:spcPct val="150000"/>
              </a:lnSpc>
            </a:pPr>
            <a:endParaRPr lang="nb-NO" sz="1500" dirty="0"/>
          </a:p>
          <a:p>
            <a:pPr marL="1097280" lvl="4" indent="0">
              <a:lnSpc>
                <a:spcPct val="150000"/>
              </a:lnSpc>
              <a:buNone/>
            </a:pPr>
            <a:endParaRPr lang="nb-NO" sz="1500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27D5F8A8-C7D6-6D47-4F9A-D96496654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2335251"/>
            <a:ext cx="6364285" cy="4251079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B35C7378-A83D-D04F-D3ED-972A45DA2158}"/>
              </a:ext>
            </a:extLst>
          </p:cNvPr>
          <p:cNvSpPr txBox="1"/>
          <p:nvPr/>
        </p:nvSpPr>
        <p:spPr>
          <a:xfrm>
            <a:off x="6784902" y="2511775"/>
            <a:ext cx="494327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All data er lagret, og vi har forskjellige minneenheter som kan brukes til å lagre dem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De som er raskest å aksessere er de som  koster mest, men også de som har minst lagringskapasitet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Hva vil det si at et minneelement har høy hastighet?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928680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8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l" id="{3C6DF314-2C5E-8446-92F4-FBDD8D64F7B9}" vid="{A6629B49-CFB3-6A45-925B-CD7D83275A50}"/>
    </a:ext>
  </a:extLst>
</a:theme>
</file>

<file path=ppt/theme/theme2.xml><?xml version="1.0" encoding="utf-8"?>
<a:theme xmlns:a="http://schemas.openxmlformats.org/drawingml/2006/main" name="BrushVTI">
  <a:themeElements>
    <a:clrScheme name="AnalogousFromDarkSeedLeftStep">
      <a:dk1>
        <a:srgbClr val="000000"/>
      </a:dk1>
      <a:lt1>
        <a:srgbClr val="FFFFFF"/>
      </a:lt1>
      <a:dk2>
        <a:srgbClr val="31271C"/>
      </a:dk2>
      <a:lt2>
        <a:srgbClr val="F0F2F3"/>
      </a:lt2>
      <a:accent1>
        <a:srgbClr val="E78B29"/>
      </a:accent1>
      <a:accent2>
        <a:srgbClr val="D52A17"/>
      </a:accent2>
      <a:accent3>
        <a:srgbClr val="E72965"/>
      </a:accent3>
      <a:accent4>
        <a:srgbClr val="D517A3"/>
      </a:accent4>
      <a:accent5>
        <a:srgbClr val="CA29E7"/>
      </a:accent5>
      <a:accent6>
        <a:srgbClr val="7022D7"/>
      </a:accent6>
      <a:hlink>
        <a:srgbClr val="BF3FBD"/>
      </a:hlink>
      <a:folHlink>
        <a:srgbClr val="7F7F7F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l" id="{3C6DF314-2C5E-8446-92F4-FBDD8D64F7B9}" vid="{5FF9F360-874C-2C44-9873-77CB00DBAE64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SavonVTI</Template>
  <TotalTime>4738</TotalTime>
  <Words>841</Words>
  <Application>Microsoft Macintosh PowerPoint</Application>
  <PresentationFormat>Widescreen</PresentationFormat>
  <Paragraphs>190</Paragraphs>
  <Slides>24</Slides>
  <Notes>23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24</vt:i4>
      </vt:variant>
    </vt:vector>
  </HeadingPairs>
  <TitlesOfParts>
    <vt:vector size="33" baseType="lpstr">
      <vt:lpstr>Arial</vt:lpstr>
      <vt:lpstr>Avenir Next LT Pro</vt:lpstr>
      <vt:lpstr>Avenir Next LT Pro Light</vt:lpstr>
      <vt:lpstr>Calibri</vt:lpstr>
      <vt:lpstr>Century Gothic</vt:lpstr>
      <vt:lpstr>Courier New</vt:lpstr>
      <vt:lpstr>Garamond</vt:lpstr>
      <vt:lpstr>SavonVTI</vt:lpstr>
      <vt:lpstr>BrushVTI</vt:lpstr>
      <vt:lpstr>Uke 3 </vt:lpstr>
      <vt:lpstr>Plan for i dag</vt:lpstr>
      <vt:lpstr>LMC - instruksjonskoder</vt:lpstr>
      <vt:lpstr>Maskinkode vs. assemblerkode</vt:lpstr>
      <vt:lpstr>Maskinkode vs. assemblerkode</vt:lpstr>
      <vt:lpstr>Maskinkode vs. assemblerkode</vt:lpstr>
      <vt:lpstr>Assemblernotasjon</vt:lpstr>
      <vt:lpstr>Programflyt med BRA, BRZ og BRP!</vt:lpstr>
      <vt:lpstr>Programflyt med BRA, BRZ og BRP!</vt:lpstr>
      <vt:lpstr>Programflyt med BRA, BRZ og BRP!</vt:lpstr>
      <vt:lpstr>Programflyt med BRA, BRZ og BRP!</vt:lpstr>
      <vt:lpstr>DAT - lar deg lagre verdier i ‘variabler’</vt:lpstr>
      <vt:lpstr>DAT - lar deg lagre verdier i ‘variabler’</vt:lpstr>
      <vt:lpstr>Eksamensoppgave </vt:lpstr>
      <vt:lpstr>Eksempel – gange to tall (fra forelesning)</vt:lpstr>
      <vt:lpstr>Eksempel – gange to tall </vt:lpstr>
      <vt:lpstr>Fetch | Decode | Execute | Write back</vt:lpstr>
      <vt:lpstr>Pipeline</vt:lpstr>
      <vt:lpstr>Pipeline</vt:lpstr>
      <vt:lpstr>Hva slags komplikasjoner kan oppstå med pipeline?</vt:lpstr>
      <vt:lpstr>Klokkesignal</vt:lpstr>
      <vt:lpstr>Bus</vt:lpstr>
      <vt:lpstr>Primærminne vs sekundærminne</vt:lpstr>
      <vt:lpstr>Minnehierarki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 3 </dc:title>
  <dc:creator>Therese Maria Lothe</dc:creator>
  <cp:lastModifiedBy>Therese Maria Lothe</cp:lastModifiedBy>
  <cp:revision>4</cp:revision>
  <dcterms:created xsi:type="dcterms:W3CDTF">2023-09-10T12:46:27Z</dcterms:created>
  <dcterms:modified xsi:type="dcterms:W3CDTF">2023-09-17T11:52:07Z</dcterms:modified>
</cp:coreProperties>
</file>