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5" r:id="rId1"/>
    <p:sldMasterId id="2147483687" r:id="rId2"/>
  </p:sldMasterIdLst>
  <p:notesMasterIdLst>
    <p:notesMasterId r:id="rId36"/>
  </p:notesMasterIdLst>
  <p:sldIdLst>
    <p:sldId id="257" r:id="rId3"/>
    <p:sldId id="261" r:id="rId4"/>
    <p:sldId id="262" r:id="rId5"/>
    <p:sldId id="278" r:id="rId6"/>
    <p:sldId id="291" r:id="rId7"/>
    <p:sldId id="292" r:id="rId8"/>
    <p:sldId id="268" r:id="rId9"/>
    <p:sldId id="272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81" r:id="rId18"/>
    <p:sldId id="282" r:id="rId19"/>
    <p:sldId id="280" r:id="rId20"/>
    <p:sldId id="283" r:id="rId21"/>
    <p:sldId id="290" r:id="rId22"/>
    <p:sldId id="284" r:id="rId23"/>
    <p:sldId id="286" r:id="rId24"/>
    <p:sldId id="287" r:id="rId25"/>
    <p:sldId id="289" r:id="rId26"/>
    <p:sldId id="264" r:id="rId27"/>
    <p:sldId id="288" r:id="rId28"/>
    <p:sldId id="265" r:id="rId29"/>
    <p:sldId id="263" r:id="rId30"/>
    <p:sldId id="277" r:id="rId31"/>
    <p:sldId id="266" r:id="rId32"/>
    <p:sldId id="293" r:id="rId33"/>
    <p:sldId id="267" r:id="rId34"/>
    <p:sldId id="294" r:id="rId3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5"/>
    <p:restoredTop sz="73910"/>
  </p:normalViewPr>
  <p:slideViewPr>
    <p:cSldViewPr snapToGrid="0">
      <p:cViewPr varScale="1">
        <p:scale>
          <a:sx n="83" d="100"/>
          <a:sy n="83" d="100"/>
        </p:scale>
        <p:origin x="464" y="192"/>
      </p:cViewPr>
      <p:guideLst/>
    </p:cSldViewPr>
  </p:slideViewPr>
  <p:notesTextViewPr>
    <p:cViewPr>
      <p:scale>
        <a:sx n="90" d="100"/>
        <a:sy n="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e Maria Lothe" userId="f9cbc29a-5bab-4845-9f2a-58ce2226f91c" providerId="ADAL" clId="{0982F8B4-99CB-3B43-A43C-20BB9EA078B4}"/>
    <pc:docChg chg="modSld">
      <pc:chgData name="Therese Maria Lothe" userId="f9cbc29a-5bab-4845-9f2a-58ce2226f91c" providerId="ADAL" clId="{0982F8B4-99CB-3B43-A43C-20BB9EA078B4}" dt="2023-09-27T16:46:00.544" v="1" actId="20577"/>
      <pc:docMkLst>
        <pc:docMk/>
      </pc:docMkLst>
      <pc:sldChg chg="modSp mod">
        <pc:chgData name="Therese Maria Lothe" userId="f9cbc29a-5bab-4845-9f2a-58ce2226f91c" providerId="ADAL" clId="{0982F8B4-99CB-3B43-A43C-20BB9EA078B4}" dt="2023-09-27T16:46:00.544" v="1" actId="20577"/>
        <pc:sldMkLst>
          <pc:docMk/>
          <pc:sldMk cId="208048205" sldId="257"/>
        </pc:sldMkLst>
        <pc:spChg chg="mod">
          <ac:chgData name="Therese Maria Lothe" userId="f9cbc29a-5bab-4845-9f2a-58ce2226f91c" providerId="ADAL" clId="{0982F8B4-99CB-3B43-A43C-20BB9EA078B4}" dt="2023-09-27T16:46:00.544" v="1" actId="20577"/>
          <ac:spMkLst>
            <pc:docMk/>
            <pc:sldMk cId="208048205" sldId="257"/>
            <ac:spMk id="2" creationId="{F761DC8D-A0B6-DF50-06A9-182CAC8DA737}"/>
          </ac:spMkLst>
        </pc:spChg>
      </pc:sldChg>
    </pc:docChg>
  </pc:docChgLst>
  <pc:docChgLst>
    <pc:chgData name="Therese Maria Lothe" userId="f9cbc29a-5bab-4845-9f2a-58ce2226f91c" providerId="ADAL" clId="{1D2D33A7-C20D-1148-A738-B653EE341A79}"/>
    <pc:docChg chg="undo custSel modSld">
      <pc:chgData name="Therese Maria Lothe" userId="f9cbc29a-5bab-4845-9f2a-58ce2226f91c" providerId="ADAL" clId="{1D2D33A7-C20D-1148-A738-B653EE341A79}" dt="2023-11-16T07:55:16.333" v="3" actId="20577"/>
      <pc:docMkLst>
        <pc:docMk/>
      </pc:docMkLst>
      <pc:sldChg chg="modNotesTx">
        <pc:chgData name="Therese Maria Lothe" userId="f9cbc29a-5bab-4845-9f2a-58ce2226f91c" providerId="ADAL" clId="{1D2D33A7-C20D-1148-A738-B653EE341A79}" dt="2023-11-16T07:55:16.333" v="3" actId="20577"/>
        <pc:sldMkLst>
          <pc:docMk/>
          <pc:sldMk cId="2104668165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9D477-62B1-0A4E-B637-D764FE3F9502}" type="datetimeFigureOut">
              <a:rPr lang="nb-NO" smtClean="0"/>
              <a:t>16.11.2023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6DB98-8552-9F49-84AA-5BFBC810AF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220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706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293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Høyest:</a:t>
            </a:r>
          </a:p>
          <a:p>
            <a:r>
              <a:rPr lang="nb-NO" dirty="0"/>
              <a:t>Operativsystem</a:t>
            </a:r>
          </a:p>
          <a:p>
            <a:r>
              <a:rPr lang="nb-NO" dirty="0"/>
              <a:t>Assembler</a:t>
            </a:r>
          </a:p>
          <a:p>
            <a:r>
              <a:rPr lang="nb-NO" dirty="0"/>
              <a:t>Maskinkode</a:t>
            </a:r>
          </a:p>
          <a:p>
            <a:r>
              <a:rPr lang="nb-NO" dirty="0"/>
              <a:t>ALU</a:t>
            </a:r>
          </a:p>
          <a:p>
            <a:r>
              <a:rPr lang="nb-NO" dirty="0"/>
              <a:t>Logiske porter</a:t>
            </a:r>
          </a:p>
          <a:p>
            <a:r>
              <a:rPr lang="nb-NO" dirty="0"/>
              <a:t>Strøm og spenning (transistorer)</a:t>
            </a:r>
          </a:p>
          <a:p>
            <a:endParaRPr lang="nb-NO" dirty="0"/>
          </a:p>
          <a:p>
            <a:endParaRPr lang="nb-NO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211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Høyest:</a:t>
            </a:r>
          </a:p>
          <a:p>
            <a:r>
              <a:rPr lang="nb-NO" dirty="0"/>
              <a:t>Operativsystem</a:t>
            </a:r>
          </a:p>
          <a:p>
            <a:r>
              <a:rPr lang="nb-NO" dirty="0"/>
              <a:t>Assembler</a:t>
            </a:r>
          </a:p>
          <a:p>
            <a:r>
              <a:rPr lang="nb-NO" dirty="0"/>
              <a:t>Maskinkode</a:t>
            </a:r>
          </a:p>
          <a:p>
            <a:r>
              <a:rPr lang="nb-NO" dirty="0"/>
              <a:t>ALU</a:t>
            </a:r>
          </a:p>
          <a:p>
            <a:r>
              <a:rPr lang="nb-NO" dirty="0"/>
              <a:t>Logiske porter</a:t>
            </a:r>
          </a:p>
          <a:p>
            <a:r>
              <a:rPr lang="nb-NO" dirty="0"/>
              <a:t>Strøm og spenning (transistorer)</a:t>
            </a:r>
          </a:p>
          <a:p>
            <a:endParaRPr lang="nb-NO" dirty="0"/>
          </a:p>
          <a:p>
            <a:endParaRPr lang="nb-NO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90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6189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03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2013 (oktalt) = 1035</a:t>
            </a:r>
          </a:p>
          <a:p>
            <a:r>
              <a:rPr lang="nb-NO" dirty="0"/>
              <a:t>40E (</a:t>
            </a:r>
            <a:r>
              <a:rPr lang="nb-NO" dirty="0" err="1"/>
              <a:t>hex</a:t>
            </a:r>
            <a:r>
              <a:rPr lang="nb-NO" dirty="0"/>
              <a:t>) = 1038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10000001001 (binært) = 1033</a:t>
            </a:r>
          </a:p>
          <a:p>
            <a:r>
              <a:rPr lang="nb-NO" dirty="0"/>
              <a:t>1031 (desimalt) = 1031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946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182</a:t>
            </a:r>
          </a:p>
          <a:p>
            <a:r>
              <a:rPr lang="nb-NO" dirty="0"/>
              <a:t>-74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5379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945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CPU har 99 hyller, der man lagrer både data og instruksjoner. Det som ligger i minnet er instruksjoner </a:t>
            </a:r>
            <a:r>
              <a:rPr lang="nb-NO" dirty="0" err="1"/>
              <a:t>CPUen</a:t>
            </a:r>
            <a:r>
              <a:rPr lang="nb-NO" dirty="0"/>
              <a:t> bruker for å utføre forskjellige oppgaver som må utføres for at ting skal fungere når dere bruker </a:t>
            </a:r>
            <a:r>
              <a:rPr lang="nb-NO" dirty="0" err="1"/>
              <a:t>Pcen</a:t>
            </a:r>
            <a:r>
              <a:rPr lang="nb-NO" dirty="0"/>
              <a:t> deres.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501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2421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6042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575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 dirty="0"/>
              <a:t>Eksekveringsløkken er et steg med ting som blir utført,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endParaRPr lang="nb-NO" dirty="0"/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nb-NO" dirty="0"/>
              <a:t>Hent instruksjonen i minnet; programtelleren angir hvor. 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nb-NO" dirty="0"/>
              <a:t>Dekod instruksjonen i </a:t>
            </a:r>
            <a:r>
              <a:rPr lang="nb-NO" dirty="0" err="1"/>
              <a:t>feks</a:t>
            </a:r>
            <a:r>
              <a:rPr lang="nb-NO" dirty="0"/>
              <a:t>. operasjon og adresse. 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nb-NO" dirty="0"/>
              <a:t>Utfør instruksjonen. 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r>
              <a:rPr lang="nb-NO" dirty="0"/>
              <a:t>Om aktuelt, skriv svaret i minnet/register. </a:t>
            </a:r>
          </a:p>
          <a:p>
            <a:pPr marL="228600" lvl="0" indent="-228600">
              <a:buFont typeface="Arial" panose="020B0604020202020204" pitchFamily="34" charset="0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0030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0477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488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4534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3251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2629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56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605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291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7710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  <a:p>
            <a:pPr marL="0" lv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6DB98-8552-9F49-84AA-5BFBC810AFFA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346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11/16/23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7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3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11/16/23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0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29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11/16/23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06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11/16/23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1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11/16/23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11/16/23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11/16/23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2766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0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12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7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41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7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45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96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2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94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49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9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98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66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5" r:id="rId2"/>
    <p:sldLayoutId id="2147484154" r:id="rId3"/>
    <p:sldLayoutId id="2147484153" r:id="rId4"/>
    <p:sldLayoutId id="2147484152" r:id="rId5"/>
    <p:sldLayoutId id="2147484151" r:id="rId6"/>
    <p:sldLayoutId id="2147484150" r:id="rId7"/>
    <p:sldLayoutId id="2147484149" r:id="rId8"/>
    <p:sldLayoutId id="2147484148" r:id="rId9"/>
    <p:sldLayoutId id="2147484147" r:id="rId10"/>
    <p:sldLayoutId id="214748414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11/16/23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8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5" r:id="rId5"/>
    <p:sldLayoutId id="2147483676" r:id="rId6"/>
    <p:sldLayoutId id="2147483682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61DC8D-A0B6-DF50-06A9-182CAC8D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6" y="1446715"/>
            <a:ext cx="9637485" cy="3299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 dirty="0"/>
              <a:t>Uke 5</a:t>
            </a:r>
            <a:br>
              <a:rPr lang="en-US" sz="6800" cap="all" spc="-100" dirty="0"/>
            </a:br>
            <a:endParaRPr lang="en-US" sz="2000" cap="all" spc="-100" dirty="0">
              <a:latin typeface="+mn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4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Plan for timen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nb-NO" dirty="0"/>
              <a:t>Pensum (med </a:t>
            </a:r>
            <a:r>
              <a:rPr lang="nb-NO" dirty="0" err="1"/>
              <a:t>eksamenssoppgaver</a:t>
            </a:r>
            <a:r>
              <a:rPr lang="nb-NO" dirty="0"/>
              <a:t>)</a:t>
            </a:r>
          </a:p>
          <a:p>
            <a:r>
              <a:rPr lang="nb-NO" dirty="0"/>
              <a:t>Pause</a:t>
            </a:r>
          </a:p>
          <a:p>
            <a:r>
              <a:rPr lang="nb-NO" dirty="0"/>
              <a:t>Eksamensoppgaver/Spørsmål</a:t>
            </a:r>
          </a:p>
        </p:txBody>
      </p:sp>
    </p:spTree>
    <p:extLst>
      <p:ext uri="{BB962C8B-B14F-4D97-AF65-F5344CB8AC3E}">
        <p14:creationId xmlns:p14="http://schemas.microsoft.com/office/powerpoint/2010/main" val="215945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tel 3">
            <a:extLst>
              <a:ext uri="{FF2B5EF4-FFF2-40B4-BE49-F238E27FC236}">
                <a16:creationId xmlns:a16="http://schemas.microsoft.com/office/drawing/2014/main" id="{E4993EDB-B3E9-29DB-43D6-C25995283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937" y="2471299"/>
            <a:ext cx="10058400" cy="1371600"/>
          </a:xfrm>
        </p:spPr>
        <p:txBody>
          <a:bodyPr/>
          <a:lstStyle/>
          <a:p>
            <a:r>
              <a:rPr lang="nb-NO" dirty="0"/>
              <a:t>Oppsummering av pensum</a:t>
            </a:r>
          </a:p>
        </p:txBody>
      </p:sp>
    </p:spTree>
    <p:extLst>
      <p:ext uri="{BB962C8B-B14F-4D97-AF65-F5344CB8AC3E}">
        <p14:creationId xmlns:p14="http://schemas.microsoft.com/office/powerpoint/2010/main" val="154062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tel 3">
            <a:extLst>
              <a:ext uri="{FF2B5EF4-FFF2-40B4-BE49-F238E27FC236}">
                <a16:creationId xmlns:a16="http://schemas.microsoft.com/office/drawing/2014/main" id="{E4993EDB-B3E9-29DB-43D6-C25995283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937" y="2471299"/>
            <a:ext cx="10058400" cy="1371600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2" name="Plassholder for innhold 3">
            <a:extLst>
              <a:ext uri="{FF2B5EF4-FFF2-40B4-BE49-F238E27FC236}">
                <a16:creationId xmlns:a16="http://schemas.microsoft.com/office/drawing/2014/main" id="{AD22E147-6D83-5383-4560-BC4C058BE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1612" y="1370230"/>
            <a:ext cx="5576019" cy="457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6" y="976092"/>
            <a:ext cx="10463867" cy="3838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00" dirty="0"/>
              <a:t>Ranger disse fra høyest abstraksjonsnivå til lavest (fra første forelesning!)</a:t>
            </a:r>
          </a:p>
          <a:p>
            <a:pPr marL="0" indent="0">
              <a:buNone/>
            </a:pPr>
            <a:endParaRPr lang="nb-NO" sz="2000" dirty="0"/>
          </a:p>
          <a:p>
            <a:pPr algn="ctr"/>
            <a:r>
              <a:rPr lang="nb-NO" dirty="0"/>
              <a:t>Strøm og spenning (transistorer)</a:t>
            </a:r>
          </a:p>
          <a:p>
            <a:pPr algn="ctr"/>
            <a:r>
              <a:rPr lang="nb-NO" dirty="0"/>
              <a:t>Maskinkode</a:t>
            </a:r>
          </a:p>
          <a:p>
            <a:pPr algn="ctr"/>
            <a:r>
              <a:rPr lang="nb-NO" dirty="0"/>
              <a:t>Assembler</a:t>
            </a:r>
          </a:p>
          <a:p>
            <a:pPr algn="ctr"/>
            <a:r>
              <a:rPr lang="nb-NO" dirty="0"/>
              <a:t>ALU</a:t>
            </a:r>
          </a:p>
          <a:p>
            <a:pPr algn="ctr"/>
            <a:r>
              <a:rPr lang="nb-NO" dirty="0"/>
              <a:t>Logiske porter</a:t>
            </a:r>
          </a:p>
          <a:p>
            <a:pPr algn="ctr"/>
            <a:r>
              <a:rPr lang="nb-NO" dirty="0"/>
              <a:t>Operativsystem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0860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6" y="976092"/>
            <a:ext cx="10463867" cy="3838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sz="2000" dirty="0"/>
              <a:t>Ranger disse fra høyest abstraksjonsnivå til lavest (fra første forelesning!)</a:t>
            </a:r>
          </a:p>
          <a:p>
            <a:pPr marL="0" indent="0">
              <a:buNone/>
            </a:pPr>
            <a:endParaRPr lang="nb-NO" sz="2000" dirty="0"/>
          </a:p>
          <a:p>
            <a:pPr algn="ctr"/>
            <a:r>
              <a:rPr lang="nb-NO" dirty="0"/>
              <a:t>Operativsystem</a:t>
            </a:r>
          </a:p>
          <a:p>
            <a:pPr algn="ctr"/>
            <a:r>
              <a:rPr lang="nb-NO" dirty="0"/>
              <a:t>Assembler</a:t>
            </a:r>
          </a:p>
          <a:p>
            <a:pPr algn="ctr"/>
            <a:r>
              <a:rPr lang="nb-NO" dirty="0"/>
              <a:t>Maskinkode</a:t>
            </a:r>
          </a:p>
          <a:p>
            <a:pPr algn="ctr"/>
            <a:r>
              <a:rPr lang="nb-NO" dirty="0"/>
              <a:t>ALU</a:t>
            </a:r>
          </a:p>
          <a:p>
            <a:pPr algn="ctr"/>
            <a:r>
              <a:rPr lang="nb-NO" dirty="0"/>
              <a:t>Logiske porter</a:t>
            </a:r>
          </a:p>
          <a:p>
            <a:pPr algn="ctr"/>
            <a:r>
              <a:rPr lang="nb-NO" dirty="0"/>
              <a:t>Strøm og spenning (transistorer)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009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Digital representasjon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53" y="2127380"/>
            <a:ext cx="10463867" cy="383833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dirty="0"/>
              <a:t>Det binære tallsystemet:</a:t>
            </a:r>
          </a:p>
          <a:p>
            <a:r>
              <a:rPr lang="nb-NO" dirty="0"/>
              <a:t>At noe er binært betyr at det har to tilstander</a:t>
            </a:r>
          </a:p>
          <a:p>
            <a:pPr lvl="1"/>
            <a:r>
              <a:rPr lang="nb-NO" dirty="0"/>
              <a:t>I det binære tallsystemet representerer vi tall med sifrene 0 og 1</a:t>
            </a:r>
          </a:p>
          <a:p>
            <a:pPr marL="0" indent="0">
              <a:buNone/>
            </a:pPr>
            <a:r>
              <a:rPr lang="nb-NO" b="1" dirty="0"/>
              <a:t>Heksadesimal notasjon:</a:t>
            </a:r>
          </a:p>
          <a:p>
            <a:r>
              <a:rPr lang="nb-NO" dirty="0"/>
              <a:t>Med heksadesimal notasjon representerer vi tall med 16 forskjellige siffer</a:t>
            </a:r>
          </a:p>
          <a:p>
            <a:pPr lvl="1"/>
            <a:r>
              <a:rPr lang="nb-NO" dirty="0"/>
              <a:t>0 1 2 3 4 5 6 7 8 9 A B C D E F</a:t>
            </a:r>
          </a:p>
          <a:p>
            <a:pPr lvl="1"/>
            <a:r>
              <a:rPr lang="nb-NO" dirty="0"/>
              <a:t>Representeres med 0x</a:t>
            </a:r>
          </a:p>
          <a:p>
            <a:pPr marL="0" indent="0">
              <a:buNone/>
            </a:pPr>
            <a:r>
              <a:rPr lang="nb-NO" b="1" dirty="0"/>
              <a:t>2-er komplement:</a:t>
            </a:r>
          </a:p>
          <a:p>
            <a:r>
              <a:rPr lang="nb-NO" dirty="0"/>
              <a:t>Lar oss representere negative tall</a:t>
            </a:r>
          </a:p>
          <a:p>
            <a:r>
              <a:rPr lang="nb-NO" dirty="0"/>
              <a:t>Fortegnsbittet tolkes som det negative av verdien den ellers ville hatt, og de resterende bytene legges til denne verdien</a:t>
            </a:r>
          </a:p>
          <a:p>
            <a:pPr lvl="1"/>
            <a:r>
              <a:rPr lang="nb-NO" dirty="0"/>
              <a:t>Vi må derfor huske at et binært tall kan ha to forskjellige desimale verdier </a:t>
            </a:r>
          </a:p>
          <a:p>
            <a:pPr marL="0" indent="0">
              <a:buNone/>
            </a:pPr>
            <a:r>
              <a:rPr lang="nb-NO" b="1" dirty="0"/>
              <a:t>	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1684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fra desimalt til binært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3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23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fra desimalt til binært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286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06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3654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41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/>
                    </m:sSub>
                    <m:r>
                      <m:rPr>
                        <m:nor/>
                      </m:rPr>
                      <a:rPr lang="nb-NO" sz="2000" dirty="0"/>
                      <m:t> 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?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359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41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/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1053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m:rPr>
                        <m:nor/>
                      </m:rPr>
                      <a:rPr lang="nb-NO" sz="2000" dirty="0"/>
                      <m:t> </m:t>
                    </m:r>
                  </m:oMath>
                </a14:m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9130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41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/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1053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2000" dirty="0"/>
                      <m:t> 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01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0x?</a:t>
                </a:r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2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067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Konvertering mellom tallsystemer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111011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11010010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210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nb-NO" sz="20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41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/>
                    </m:sSub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1053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2000" dirty="0"/>
                      <m:t> 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01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2000" dirty="0"/>
                  <a:t> = 0xF7</a:t>
                </a:r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ECDD94B-8E82-5BFA-3EEE-E1EAFF8A6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5512" y="2557849"/>
                <a:ext cx="9792208" cy="3407862"/>
              </a:xfrm>
              <a:blipFill>
                <a:blip r:embed="rId3"/>
                <a:stretch>
                  <a:fillRect l="-648" t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861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skjermbilde, diagram, nummer&#10;&#10;Automatisk generert beskrivelse">
            <a:extLst>
              <a:ext uri="{FF2B5EF4-FFF2-40B4-BE49-F238E27FC236}">
                <a16:creationId xmlns:a16="http://schemas.microsoft.com/office/drawing/2014/main" id="{15BBDC91-613D-6B04-4BBF-6CAF9E1AC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696849"/>
            <a:ext cx="7696201" cy="5464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CE22AB58-B16C-CD1F-C915-13E9CE5C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r>
              <a:rPr lang="en-US" sz="2400" dirty="0" err="1"/>
              <a:t>Eksamensoppgave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(4 </a:t>
            </a:r>
            <a:r>
              <a:rPr lang="en-US" sz="2400" dirty="0" err="1"/>
              <a:t>poeng</a:t>
            </a:r>
            <a:r>
              <a:rPr lang="en-US" sz="2400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0287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3397417-9418-2737-7FA0-7FC4BFF4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>
            <a:normAutofit/>
          </a:bodyPr>
          <a:lstStyle/>
          <a:p>
            <a:r>
              <a:rPr lang="en-US" sz="2400" dirty="0" err="1"/>
              <a:t>Eksamensoppgave</a:t>
            </a:r>
            <a:br>
              <a:rPr lang="en-US" sz="2400" dirty="0"/>
            </a:br>
            <a:r>
              <a:rPr lang="en-US" sz="2400" dirty="0"/>
              <a:t>(5 </a:t>
            </a:r>
            <a:r>
              <a:rPr lang="en-US" sz="2400" dirty="0" err="1"/>
              <a:t>poeng</a:t>
            </a:r>
            <a:r>
              <a:rPr lang="en-US" sz="2400" dirty="0"/>
              <a:t>)</a:t>
            </a:r>
          </a:p>
        </p:txBody>
      </p:sp>
      <p:pic>
        <p:nvPicPr>
          <p:cNvPr id="5" name="Plassholder for bilde 4" descr="Et bilde som inneholder tekst, skjermbilde, nummer, Font&#10;&#10;Automatisk generert beskrivelse">
            <a:extLst>
              <a:ext uri="{FF2B5EF4-FFF2-40B4-BE49-F238E27FC236}">
                <a16:creationId xmlns:a16="http://schemas.microsoft.com/office/drawing/2014/main" id="{E1121039-4EC9-AF72-4A59-C9B069A5D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1622108"/>
            <a:ext cx="6858000" cy="3308984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E053391-E21A-0DCB-B554-478EB6E20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333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LMC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6819BE-9F87-3ACF-4E2A-6DA1644A6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529" y="1100682"/>
            <a:ext cx="7953959" cy="492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54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LMC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193981D-9E46-74AF-237A-BA02256C2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847" y="2090001"/>
            <a:ext cx="6038473" cy="367559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40467B8-6DC8-7AB5-6648-EF2001E75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2078538"/>
            <a:ext cx="4597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68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ASCII-tabell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CDD94B-8E82-5BFA-3EEE-E1EAFF8A6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dirty="0"/>
          </a:p>
        </p:txBody>
      </p:sp>
      <p:pic>
        <p:nvPicPr>
          <p:cNvPr id="1026" name="Picture 2" descr="AS(11 Code Chart &#10;0 &#10;0 NUL &#10;1 &#10;DLE &#10;2 &#10;3 &#10;0 &#10;4 &#10;5 &#10;P &#10;6 &#10;1 &#10;50H &#10;DCI &#10;1 &#10;A &#10;0 &#10;2 &#10;STX &#10;0(2 &#10;2 &#10;B &#10;R &#10;3 &#10;ETX &#10;0(3 &#10;3 &#10;C &#10;5 &#10;S &#10;4 &#10;EOT &#10;0(4 &#10;4 &#10;0 &#10;T &#10;5 6 7 8 &#10;ENQ ACK BEL BS &#10;NAK SYN ETB CAN &#10;9 &#10;HT &#10;EM &#10;9 &#10;1 &#10;Y &#10;A &#10;LF &#10;SUB &#10;그 &#10;Z &#10;VT &#10;ESC &#10;K &#10;C &#10;FF &#10;FS &#10;L &#10;0 &#10;CR &#10;GS &#10;5 &#10;E &#10;U &#10;6 &#10;F &#10;V &#10;7 &#10;6 &#10;W &#10;8 &#10;H &#10;X &#10;E &#10;50 &#10;RS &#10;N &#10;V X y &#10;F &#10;51 &#10;US &#10;0 &#10;DEL ">
            <a:extLst>
              <a:ext uri="{FF2B5EF4-FFF2-40B4-BE49-F238E27FC236}">
                <a16:creationId xmlns:a16="http://schemas.microsoft.com/office/drawing/2014/main" id="{7E8BB930-3C77-07C4-CF0B-DE0AB9910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7" y="1906621"/>
            <a:ext cx="8674100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B76A55E-69DB-3107-FF8A-ACA628DC75EE}"/>
                  </a:ext>
                </a:extLst>
              </p:cNvPr>
              <p:cNvSpPr txBox="1"/>
              <p:nvPr/>
            </p:nvSpPr>
            <p:spPr>
              <a:xfrm>
                <a:off x="824753" y="5468471"/>
                <a:ext cx="7216334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Konverterer fra </a:t>
                </a:r>
                <a:r>
                  <a:rPr lang="nb-NO" dirty="0" err="1"/>
                  <a:t>hex</a:t>
                </a:r>
                <a:r>
                  <a:rPr lang="nb-NO" dirty="0"/>
                  <a:t> til desimal for å finne verdien som brukes i LMC</a:t>
                </a:r>
              </a:p>
              <a:p>
                <a:endParaRPr lang="nb-NO" dirty="0"/>
              </a:p>
              <a:p>
                <a:r>
                  <a:rPr lang="nb-NO" dirty="0"/>
                  <a:t>0x3C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60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endParaRPr lang="nb-NO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dirty="0"/>
                  <a:t>Vi bruker 60 til å skrive ut ‘&lt;‘ i LMC (med OTC)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BB76A55E-69DB-3107-FF8A-ACA628DC7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53" y="5468471"/>
                <a:ext cx="7216334" cy="1477328"/>
              </a:xfrm>
              <a:prstGeom prst="rect">
                <a:avLst/>
              </a:prstGeom>
              <a:blipFill>
                <a:blip r:embed="rId4"/>
                <a:stretch>
                  <a:fillRect l="-702" t="-17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796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49879-63A4-456D-443F-26352E3D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6E7F6CC-E8F9-9BC1-A945-FEE9CA3F1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684" y="1783107"/>
            <a:ext cx="7493000" cy="33782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65744BD-D610-2C1E-6DA8-CC0A6AC9D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484" y="2024407"/>
            <a:ext cx="22225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52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149879-63A4-456D-443F-26352E3D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835F24E-56D3-F4B0-EC4B-FEB1FDBF9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26" y="1257300"/>
            <a:ext cx="6946900" cy="43434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0F37991F-C1B6-2AD1-14E2-D95595F41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700" y="2014194"/>
            <a:ext cx="290676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27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Eksekveringsløkken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5906388-CCF2-A51A-7B57-D8FC20FBB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67604" y="2623875"/>
            <a:ext cx="5445685" cy="237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4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Eksekveringsløkken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21F88BF-9FD2-AF1C-BB54-702114217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E027CD2-2771-EEC6-6D33-962E481C4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650" y="1809750"/>
            <a:ext cx="66167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77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Klokkesignaler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CB8FFCE9-54AD-84A4-CCF5-AC9C38BE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Prosessoren drives av en klokke</a:t>
            </a:r>
          </a:p>
          <a:p>
            <a:r>
              <a:rPr lang="nb-NO" sz="1800" dirty="0"/>
              <a:t>Vi måler klokkefrekvens i hertz</a:t>
            </a:r>
          </a:p>
          <a:p>
            <a:r>
              <a:rPr lang="nb-NO" sz="1800" dirty="0"/>
              <a:t>Høyere klokkefrekvens = raskere CPU</a:t>
            </a:r>
          </a:p>
          <a:p>
            <a:pPr lvl="1"/>
            <a:r>
              <a:rPr lang="nb-NO" sz="1600" dirty="0"/>
              <a:t>Men for høy klokkehastighet kan føre til at </a:t>
            </a:r>
            <a:r>
              <a:rPr lang="nb-NO" sz="1600" dirty="0" err="1"/>
              <a:t>CPUen</a:t>
            </a:r>
            <a:r>
              <a:rPr lang="nb-NO" sz="1600" dirty="0"/>
              <a:t>  slutter å fungere riktig (eller i det hele tatt)</a:t>
            </a:r>
          </a:p>
          <a:p>
            <a:pPr lvl="2"/>
            <a:r>
              <a:rPr lang="nb-NO" sz="1600" dirty="0"/>
              <a:t>For eksempel pga. Overoppheting</a:t>
            </a:r>
          </a:p>
          <a:p>
            <a:pPr lvl="2"/>
            <a:endParaRPr lang="nb-NO" sz="1600" dirty="0"/>
          </a:p>
        </p:txBody>
      </p:sp>
      <p:pic>
        <p:nvPicPr>
          <p:cNvPr id="11" name="Plassholder for innhold 2">
            <a:extLst>
              <a:ext uri="{FF2B5EF4-FFF2-40B4-BE49-F238E27FC236}">
                <a16:creationId xmlns:a16="http://schemas.microsoft.com/office/drawing/2014/main" id="{F6406911-C462-F28D-47F9-2455A4619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932" y="870132"/>
            <a:ext cx="58801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28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Minnehierarki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981C4BD-16F9-9018-462D-26FBABE4E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Primærminne</a:t>
            </a:r>
          </a:p>
          <a:p>
            <a:pPr lvl="1"/>
            <a:r>
              <a:rPr lang="nb-NO" dirty="0"/>
              <a:t>RAM, </a:t>
            </a:r>
            <a:r>
              <a:rPr lang="nb-NO" dirty="0" err="1"/>
              <a:t>cache</a:t>
            </a:r>
            <a:r>
              <a:rPr lang="nb-NO" dirty="0"/>
              <a:t>, register</a:t>
            </a:r>
          </a:p>
          <a:p>
            <a:pPr lvl="1"/>
            <a:r>
              <a:rPr lang="nb-NO" dirty="0"/>
              <a:t>Flyktig minne</a:t>
            </a:r>
          </a:p>
          <a:p>
            <a:r>
              <a:rPr lang="nb-NO" dirty="0"/>
              <a:t>Sekundærminne</a:t>
            </a:r>
          </a:p>
          <a:p>
            <a:pPr lvl="1"/>
            <a:r>
              <a:rPr lang="nb-NO" dirty="0"/>
              <a:t>Eksterne minneelementer</a:t>
            </a:r>
          </a:p>
          <a:p>
            <a:pPr lvl="1"/>
            <a:r>
              <a:rPr lang="nb-NO" dirty="0"/>
              <a:t>Ikke flyktig</a:t>
            </a:r>
          </a:p>
          <a:p>
            <a:pPr lvl="1"/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3B9BD6A-564D-4386-FF56-4D9FBD4F9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389" y="2143710"/>
            <a:ext cx="5755084" cy="384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791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D071C0CD-5EFD-45A1-AAFD-61C3D4A65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3302C-20A2-4C4F-9760-E85AE1041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10912338" cy="557107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00F093B-0739-4429-B30D-D72924D08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9702" y="809244"/>
            <a:ext cx="10579608" cy="5239512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B92999-6A40-480A-8965-2F20DFB0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640856"/>
            <a:ext cx="1920240" cy="7315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573B87-7D61-460C-9ADA-EF63674E3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AAF6B7C-985D-4351-9564-8DBDF5BB0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8433F4-33AB-4CE1-9DE3-72A840365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0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tel 3">
            <a:extLst>
              <a:ext uri="{FF2B5EF4-FFF2-40B4-BE49-F238E27FC236}">
                <a16:creationId xmlns:a16="http://schemas.microsoft.com/office/drawing/2014/main" id="{E4993EDB-B3E9-29DB-43D6-C25995283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352427"/>
            <a:ext cx="10058400" cy="1371600"/>
          </a:xfrm>
        </p:spPr>
        <p:txBody>
          <a:bodyPr/>
          <a:lstStyle/>
          <a:p>
            <a:r>
              <a:rPr lang="nb-NO" dirty="0"/>
              <a:t>Avanserte prosessorer og programmering</a:t>
            </a:r>
          </a:p>
        </p:txBody>
      </p:sp>
    </p:spTree>
    <p:extLst>
      <p:ext uri="{BB962C8B-B14F-4D97-AF65-F5344CB8AC3E}">
        <p14:creationId xmlns:p14="http://schemas.microsoft.com/office/powerpoint/2010/main" val="1236195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2502E64-9AE6-37EE-D599-46138D179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66900" y="585921"/>
            <a:ext cx="8458200" cy="20955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E13C90F-0F61-8435-1666-E0824A76C4AC}"/>
              </a:ext>
            </a:extLst>
          </p:cNvPr>
          <p:cNvSpPr txBox="1"/>
          <p:nvPr/>
        </p:nvSpPr>
        <p:spPr>
          <a:xfrm>
            <a:off x="494270" y="2856011"/>
            <a:ext cx="68951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Radiorør</a:t>
            </a:r>
            <a:r>
              <a:rPr lang="nb-NO" sz="140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Kan se på radiorør som brytere (de er enten helt åpne (av) eller lukket (på))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De første binære maskinene ble bygget med radiorør.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Store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Trege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Veldig dyre</a:t>
            </a:r>
          </a:p>
          <a:p>
            <a:endParaRPr lang="nb-NO" sz="24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FFBD7E-A200-0B6A-BF22-2D40C09389A5}"/>
              </a:ext>
            </a:extLst>
          </p:cNvPr>
          <p:cNvSpPr txBox="1"/>
          <p:nvPr/>
        </p:nvSpPr>
        <p:spPr>
          <a:xfrm>
            <a:off x="407773" y="4258589"/>
            <a:ext cx="609805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 sz="1400" b="1" dirty="0"/>
              <a:t>Transistorer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Ganske likt radiorør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400" dirty="0"/>
              <a:t>Men er mye mindre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400" dirty="0"/>
              <a:t>Og raskere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Dyre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LMC kom på denne tiden, noe som betyr at maskinene som kom på denne tiden hadde de samme komponentene som LMC har (</a:t>
            </a:r>
            <a:r>
              <a:rPr lang="nb-NO" sz="1400" dirty="0" err="1"/>
              <a:t>registere</a:t>
            </a:r>
            <a:r>
              <a:rPr lang="nb-NO" sz="1400" dirty="0"/>
              <a:t>, akkumulator, minne, input, output osv.)</a:t>
            </a:r>
          </a:p>
        </p:txBody>
      </p:sp>
    </p:spTree>
    <p:extLst>
      <p:ext uri="{BB962C8B-B14F-4D97-AF65-F5344CB8AC3E}">
        <p14:creationId xmlns:p14="http://schemas.microsoft.com/office/powerpoint/2010/main" val="2313186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2502E64-9AE6-37EE-D599-46138D179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66900" y="585921"/>
            <a:ext cx="8458200" cy="20955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E13C90F-0F61-8435-1666-E0824A76C4AC}"/>
              </a:ext>
            </a:extLst>
          </p:cNvPr>
          <p:cNvSpPr txBox="1"/>
          <p:nvPr/>
        </p:nvSpPr>
        <p:spPr>
          <a:xfrm>
            <a:off x="494270" y="2694666"/>
            <a:ext cx="31431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nb-NO" sz="1400" b="1" dirty="0"/>
              <a:t>Integrerte kretser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Består av mange transistorer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Maskinene blir mye mindre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Billigere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Raskt</a:t>
            </a:r>
          </a:p>
          <a:p>
            <a:endParaRPr lang="nb-NO" sz="14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FFBD7E-A200-0B6A-BF22-2D40C09389A5}"/>
              </a:ext>
            </a:extLst>
          </p:cNvPr>
          <p:cNvSpPr txBox="1"/>
          <p:nvPr/>
        </p:nvSpPr>
        <p:spPr>
          <a:xfrm>
            <a:off x="494270" y="4122110"/>
            <a:ext cx="609805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nb-NO" sz="1400" b="1" dirty="0"/>
              <a:t>Mikroprosessorer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Maskiner er i dag bygget med mikroprosessorer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I stedet for å ha mange integrerte kretser, så legges alt i en mikroprosessor (brikke)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Mye mindre og dermed lettere å bruke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Billig(</a:t>
            </a:r>
            <a:r>
              <a:rPr lang="nb-NO" sz="1400" dirty="0" err="1"/>
              <a:t>ere</a:t>
            </a:r>
            <a:r>
              <a:rPr lang="nb-NO" sz="1400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400" dirty="0"/>
              <a:t>Veldig raske</a:t>
            </a:r>
          </a:p>
        </p:txBody>
      </p:sp>
    </p:spTree>
    <p:extLst>
      <p:ext uri="{BB962C8B-B14F-4D97-AF65-F5344CB8AC3E}">
        <p14:creationId xmlns:p14="http://schemas.microsoft.com/office/powerpoint/2010/main" val="120026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Prosessoren x86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80A50D8-236B-259C-59C8-E291DE115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Intel sin x86 prosessor er den dominerende prosessoren i dag</a:t>
            </a:r>
          </a:p>
          <a:p>
            <a:pPr lvl="1"/>
            <a:r>
              <a:rPr lang="nb-NO" dirty="0" err="1"/>
              <a:t>Bakoverkompatibel</a:t>
            </a:r>
            <a:endParaRPr lang="nb-NO" dirty="0"/>
          </a:p>
          <a:p>
            <a:r>
              <a:rPr lang="nb-NO" dirty="0"/>
              <a:t>Utfordres av </a:t>
            </a:r>
          </a:p>
          <a:p>
            <a:pPr lvl="1"/>
            <a:r>
              <a:rPr lang="nb-NO" dirty="0"/>
              <a:t>Apple, som har prosessorer med ARM-arkitektur</a:t>
            </a:r>
          </a:p>
          <a:p>
            <a:pPr lvl="1"/>
            <a:r>
              <a:rPr lang="nb-NO" dirty="0"/>
              <a:t>AMD</a:t>
            </a:r>
          </a:p>
          <a:p>
            <a:pPr marL="0" indent="0">
              <a:buNone/>
            </a:pPr>
            <a:r>
              <a:rPr lang="nb-NO" b="1" dirty="0"/>
              <a:t>x86-64-arkitekturen</a:t>
            </a:r>
          </a:p>
          <a:p>
            <a:r>
              <a:rPr lang="nb-NO" dirty="0"/>
              <a:t>AMD og Intel har samarbeidet om x86-64-arkitekturen</a:t>
            </a:r>
          </a:p>
          <a:p>
            <a:pPr lvl="1"/>
            <a:r>
              <a:rPr lang="nb-NO" dirty="0"/>
              <a:t>Bruker pipeline</a:t>
            </a:r>
          </a:p>
          <a:p>
            <a:pPr lvl="1"/>
            <a:r>
              <a:rPr lang="nb-NO" dirty="0"/>
              <a:t>Har 16 registre, som kan lagre 1, 2, 4 eller 8 bytes</a:t>
            </a:r>
          </a:p>
          <a:p>
            <a:pPr marL="274320" lvl="1" indent="0">
              <a:buNone/>
            </a:pPr>
            <a:endParaRPr lang="nb-NO" dirty="0"/>
          </a:p>
          <a:p>
            <a:pPr marL="274320" lvl="1" indent="0">
              <a:buNone/>
            </a:pP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8286F9A-EAA9-4036-C7D3-430131E5B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051" y="2095560"/>
            <a:ext cx="4586749" cy="299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4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 err="1"/>
              <a:t>Moore’s</a:t>
            </a:r>
            <a:r>
              <a:rPr lang="nb-NO" dirty="0"/>
              <a:t> lov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80A50D8-236B-259C-59C8-E291DE115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err="1"/>
              <a:t>Moore’s</a:t>
            </a:r>
            <a:r>
              <a:rPr lang="nb-NO" b="1" dirty="0"/>
              <a:t> lov</a:t>
            </a:r>
          </a:p>
          <a:p>
            <a:r>
              <a:rPr lang="nb-NO" dirty="0"/>
              <a:t>Antall transistorer i en krets dobler seg annethvert år</a:t>
            </a:r>
          </a:p>
          <a:p>
            <a:pPr lvl="1"/>
            <a:r>
              <a:rPr lang="nb-NO" dirty="0"/>
              <a:t>Transistorer blir mindre og mindre </a:t>
            </a:r>
          </a:p>
          <a:p>
            <a:pPr lvl="1"/>
            <a:r>
              <a:rPr lang="nb-NO" dirty="0"/>
              <a:t>Vet ikke hvor lenge det kommer til å fortsette</a:t>
            </a:r>
          </a:p>
          <a:p>
            <a:pPr marL="274320" lvl="1" indent="0">
              <a:buNone/>
            </a:pP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4858C57-181C-241C-B95E-2DC1F6881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395" y="1608295"/>
            <a:ext cx="5209117" cy="404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31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nb-NO" dirty="0"/>
              <a:t>Virtuelt minne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80A50D8-236B-259C-59C8-E291DE115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Hva skjer hvis vi går tom for minne?</a:t>
            </a:r>
          </a:p>
          <a:p>
            <a:pPr lvl="1"/>
            <a:r>
              <a:rPr lang="nb-NO" sz="1600" dirty="0"/>
              <a:t>Maskinen kan flytte data fra RAM til sekundærminne (f.eks. en harddisk) eller motsatt etter behov</a:t>
            </a:r>
          </a:p>
          <a:p>
            <a:pPr lvl="2"/>
            <a:r>
              <a:rPr lang="nb-NO" sz="1600" dirty="0"/>
              <a:t>Dermed blir det frigjort plass som kan brukes til å lagre ny data</a:t>
            </a:r>
          </a:p>
          <a:p>
            <a:pPr lvl="2"/>
            <a:r>
              <a:rPr lang="nb-NO" sz="1600" dirty="0"/>
              <a:t>Gjør det mulig å kjøre flere programmer samtidig</a:t>
            </a:r>
          </a:p>
          <a:p>
            <a:r>
              <a:rPr lang="nb-NO" sz="1800" dirty="0"/>
              <a:t>Med virtuelt minne kan vi sørge for at et program ikke kan ‘stjele data’ fra et annet program</a:t>
            </a:r>
          </a:p>
          <a:p>
            <a:pPr lvl="1"/>
            <a:r>
              <a:rPr lang="nb-NO" sz="1600" dirty="0"/>
              <a:t>Prosesser har kun sitt eget fysiske adresseområde </a:t>
            </a:r>
          </a:p>
          <a:p>
            <a:pPr lvl="2"/>
            <a:r>
              <a:rPr lang="nb-NO" sz="1600" dirty="0"/>
              <a:t>De kan dermed ikke aksessere eller endre minnet til andre prosesser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727706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D799CD-A708-3BB8-7FDC-600B96A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2228285"/>
            <a:ext cx="9792208" cy="1527078"/>
          </a:xfrm>
        </p:spPr>
        <p:txBody>
          <a:bodyPr>
            <a:normAutofit/>
          </a:bodyPr>
          <a:lstStyle/>
          <a:p>
            <a:pPr algn="ctr"/>
            <a:r>
              <a:rPr lang="nb-NO" sz="3600" dirty="0"/>
              <a:t>Ukesoppgaver/spørsmål</a:t>
            </a:r>
          </a:p>
        </p:txBody>
      </p:sp>
    </p:spTree>
    <p:extLst>
      <p:ext uri="{BB962C8B-B14F-4D97-AF65-F5344CB8AC3E}">
        <p14:creationId xmlns:p14="http://schemas.microsoft.com/office/powerpoint/2010/main" val="3705611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" id="{3C6DF314-2C5E-8446-92F4-FBDD8D64F7B9}" vid="{A6629B49-CFB3-6A45-925B-CD7D83275A50}"/>
    </a:ext>
  </a:extLst>
</a:theme>
</file>

<file path=ppt/theme/theme2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31271C"/>
      </a:dk2>
      <a:lt2>
        <a:srgbClr val="F0F2F3"/>
      </a:lt2>
      <a:accent1>
        <a:srgbClr val="E78B29"/>
      </a:accent1>
      <a:accent2>
        <a:srgbClr val="D52A17"/>
      </a:accent2>
      <a:accent3>
        <a:srgbClr val="E72965"/>
      </a:accent3>
      <a:accent4>
        <a:srgbClr val="D517A3"/>
      </a:accent4>
      <a:accent5>
        <a:srgbClr val="CA29E7"/>
      </a:accent5>
      <a:accent6>
        <a:srgbClr val="7022D7"/>
      </a:accent6>
      <a:hlink>
        <a:srgbClr val="BF3FBD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" id="{3C6DF314-2C5E-8446-92F4-FBDD8D64F7B9}" vid="{5FF9F360-874C-2C44-9873-77CB00DBAE6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SavonVTI</Template>
  <TotalTime>13536</TotalTime>
  <Words>830</Words>
  <Application>Microsoft Macintosh PowerPoint</Application>
  <PresentationFormat>Widescreen</PresentationFormat>
  <Paragraphs>194</Paragraphs>
  <Slides>33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33</vt:i4>
      </vt:variant>
    </vt:vector>
  </HeadingPairs>
  <TitlesOfParts>
    <vt:vector size="43" baseType="lpstr">
      <vt:lpstr>Arial</vt:lpstr>
      <vt:lpstr>Avenir Next LT Pro</vt:lpstr>
      <vt:lpstr>Avenir Next LT Pro Light</vt:lpstr>
      <vt:lpstr>Calibri</vt:lpstr>
      <vt:lpstr>Cambria Math</vt:lpstr>
      <vt:lpstr>Century Gothic</vt:lpstr>
      <vt:lpstr>Garamond</vt:lpstr>
      <vt:lpstr>Söhne</vt:lpstr>
      <vt:lpstr>SavonVTI</vt:lpstr>
      <vt:lpstr>BrushVTI</vt:lpstr>
      <vt:lpstr>Uke 5 </vt:lpstr>
      <vt:lpstr>Plan for timen</vt:lpstr>
      <vt:lpstr>Oppsummering av pensum</vt:lpstr>
      <vt:lpstr>PowerPoint-presentasjon</vt:lpstr>
      <vt:lpstr>PowerPoint-presentasjon</vt:lpstr>
      <vt:lpstr>PowerPoint-presentasjon</vt:lpstr>
      <vt:lpstr>Digital representasjon</vt:lpstr>
      <vt:lpstr>Konvertering fra desimalt til binært </vt:lpstr>
      <vt:lpstr>Konvertering fra desimalt til binært </vt:lpstr>
      <vt:lpstr>Konvertering mellom tallsystemer</vt:lpstr>
      <vt:lpstr>Konvertering mellom tallsystemer</vt:lpstr>
      <vt:lpstr>Konvertering mellom tallsystemer</vt:lpstr>
      <vt:lpstr>Konvertering mellom tallsystemer</vt:lpstr>
      <vt:lpstr>Konvertering mellom tallsystemer</vt:lpstr>
      <vt:lpstr>Konvertering mellom tallsystemer</vt:lpstr>
      <vt:lpstr>Eksamensoppgave  (4 poeng)</vt:lpstr>
      <vt:lpstr>Eksamensoppgave (5 poeng)</vt:lpstr>
      <vt:lpstr>LMC</vt:lpstr>
      <vt:lpstr>LMC</vt:lpstr>
      <vt:lpstr>ASCII-tabell</vt:lpstr>
      <vt:lpstr>PowerPoint-presentasjon</vt:lpstr>
      <vt:lpstr>PowerPoint-presentasjon</vt:lpstr>
      <vt:lpstr>Eksekveringsløkken</vt:lpstr>
      <vt:lpstr>Eksekveringsløkken</vt:lpstr>
      <vt:lpstr>Klokkesignaler</vt:lpstr>
      <vt:lpstr>Minnehierarki</vt:lpstr>
      <vt:lpstr>Avanserte prosessorer og programmering</vt:lpstr>
      <vt:lpstr>PowerPoint-presentasjon</vt:lpstr>
      <vt:lpstr>PowerPoint-presentasjon</vt:lpstr>
      <vt:lpstr>Prosessoren x86</vt:lpstr>
      <vt:lpstr>Moore’s lov</vt:lpstr>
      <vt:lpstr>Virtuelt minne</vt:lpstr>
      <vt:lpstr>Ukesoppgaver/spørsmål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4 </dc:title>
  <dc:creator>Therese Maria Lothe</dc:creator>
  <cp:lastModifiedBy>Therese Maria Lothe</cp:lastModifiedBy>
  <cp:revision>7</cp:revision>
  <dcterms:created xsi:type="dcterms:W3CDTF">2023-09-17T11:53:46Z</dcterms:created>
  <dcterms:modified xsi:type="dcterms:W3CDTF">2023-11-16T07:55:21Z</dcterms:modified>
</cp:coreProperties>
</file>