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5143500" cx="9144000"/>
  <p:notesSz cx="6858000" cy="9144000"/>
  <p:embeddedFontLst>
    <p:embeddedFont>
      <p:font typeface="Raleway"/>
      <p:regular r:id="rId49"/>
      <p:bold r:id="rId50"/>
      <p:italic r:id="rId51"/>
      <p:boldItalic r:id="rId52"/>
    </p:embeddedFont>
    <p:embeddedFont>
      <p:font typeface="Roboto"/>
      <p:regular r:id="rId53"/>
      <p:bold r:id="rId54"/>
      <p:italic r:id="rId55"/>
      <p:boldItalic r:id="rId56"/>
    </p:embeddedFont>
    <p:embeddedFont>
      <p:font typeface="Roboto Medium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Emma Tvinnereim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font" Target="fonts/Raleway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RobotoMedium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aleway-italic.fntdata"/><Relationship Id="rId50" Type="http://schemas.openxmlformats.org/officeDocument/2006/relationships/font" Target="fonts/Raleway-bold.fntdata"/><Relationship Id="rId53" Type="http://schemas.openxmlformats.org/officeDocument/2006/relationships/font" Target="fonts/Roboto-regular.fntdata"/><Relationship Id="rId52" Type="http://schemas.openxmlformats.org/officeDocument/2006/relationships/font" Target="fonts/Raleway-boldItalic.fntdata"/><Relationship Id="rId11" Type="http://schemas.openxmlformats.org/officeDocument/2006/relationships/slide" Target="slides/slide5.xml"/><Relationship Id="rId55" Type="http://schemas.openxmlformats.org/officeDocument/2006/relationships/font" Target="fonts/Roboto-italic.fntdata"/><Relationship Id="rId10" Type="http://schemas.openxmlformats.org/officeDocument/2006/relationships/slide" Target="slides/slide4.xml"/><Relationship Id="rId54" Type="http://schemas.openxmlformats.org/officeDocument/2006/relationships/font" Target="fonts/Roboto-bold.fntdata"/><Relationship Id="rId13" Type="http://schemas.openxmlformats.org/officeDocument/2006/relationships/slide" Target="slides/slide7.xml"/><Relationship Id="rId57" Type="http://schemas.openxmlformats.org/officeDocument/2006/relationships/font" Target="fonts/RobotoMedium-regular.fntdata"/><Relationship Id="rId12" Type="http://schemas.openxmlformats.org/officeDocument/2006/relationships/slide" Target="slides/slide6.xml"/><Relationship Id="rId56" Type="http://schemas.openxmlformats.org/officeDocument/2006/relationships/font" Target="fonts/Roboto-boldItalic.fntdata"/><Relationship Id="rId15" Type="http://schemas.openxmlformats.org/officeDocument/2006/relationships/slide" Target="slides/slide9.xml"/><Relationship Id="rId59" Type="http://schemas.openxmlformats.org/officeDocument/2006/relationships/font" Target="fonts/RobotoMedium-italic.fntdata"/><Relationship Id="rId14" Type="http://schemas.openxmlformats.org/officeDocument/2006/relationships/slide" Target="slides/slide8.xml"/><Relationship Id="rId58" Type="http://schemas.openxmlformats.org/officeDocument/2006/relationships/font" Target="fonts/RobotoMedium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03-17T07:31:31.747">
    <p:pos x="6000" y="0"/>
    <p:text>Lagt inn PP i mappen for uke 7 hvor man oppsummerer modul A og prøver å trekke inn Modul B, kan jo være en fin start på gruppetimen ?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3-03-17T07:35:03.233">
    <p:pos x="6000" y="0"/>
    <p:text>Jeg har puttet inn egne eksempler for noen av oppgavene, dere får se om dere ønsker å finne egne ;)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baadc8f06_1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baadc8f06_1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8e0f42bc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118e0f42b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df45df14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1df45df14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baadc8f0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baadc8f0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6e77f332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c6e77f332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abaadc8f06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abaadc8f06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baadc8f06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baadc8f06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baadc8f06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baadc8f06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baadc8f06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abaadc8f06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b="1" lang="no" sz="1200">
                <a:solidFill>
                  <a:schemeClr val="dk1"/>
                </a:solidFill>
              </a:rPr>
              <a:t>kvalitet dreier seg om mange ting</a:t>
            </a:r>
            <a:endParaRPr b="1" sz="12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b="1" lang="no" sz="1200">
                <a:solidFill>
                  <a:schemeClr val="dk1"/>
                </a:solidFill>
              </a:rPr>
              <a:t>Viktige kvalitetsegenskaper er funksjonell egenhet</a:t>
            </a:r>
            <a:endParaRPr b="1" sz="1200"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Hva kan systemet gjøre</a:t>
            </a:r>
            <a:endParaRPr sz="1200"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Effektivitet</a:t>
            </a:r>
            <a:endParaRPr sz="1200">
              <a:solidFill>
                <a:schemeClr val="dk1"/>
              </a:solidFill>
            </a:endParaRPr>
          </a:p>
          <a:p>
            <a:pPr indent="-2286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fort går det</a:t>
            </a:r>
            <a:endParaRPr sz="1200">
              <a:solidFill>
                <a:schemeClr val="dk1"/>
              </a:solidFill>
            </a:endParaRPr>
          </a:p>
          <a:p>
            <a:pPr indent="-2286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mye lagringsplass tar det?</a:t>
            </a:r>
            <a:endParaRPr sz="1200"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Pålitelighet</a:t>
            </a:r>
            <a:endParaRPr sz="1200">
              <a:solidFill>
                <a:schemeClr val="dk1"/>
              </a:solidFill>
            </a:endParaRPr>
          </a:p>
          <a:p>
            <a:pPr indent="-2286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mye feil dukker påå</a:t>
            </a:r>
            <a:endParaRPr sz="1200"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Brukskvalitet</a:t>
            </a:r>
            <a:endParaRPr sz="1200">
              <a:solidFill>
                <a:schemeClr val="dk1"/>
              </a:solidFill>
            </a:endParaRPr>
          </a:p>
          <a:p>
            <a:pPr indent="-2286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lett er det å bruke systemet for ulike type brukere</a:t>
            </a:r>
            <a:endParaRPr sz="1200"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Vedlikeholdbarhet</a:t>
            </a:r>
            <a:endParaRPr sz="1200">
              <a:solidFill>
                <a:schemeClr val="dk1"/>
              </a:solidFill>
            </a:endParaRPr>
          </a:p>
          <a:p>
            <a:pPr indent="-2286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Hvor lett er det å vedlike holde og utvide systemet?</a:t>
            </a:r>
            <a:endParaRPr sz="1200">
              <a:solidFill>
                <a:schemeClr val="dk1"/>
              </a:solidFill>
            </a:endParaRPr>
          </a:p>
          <a:p>
            <a:pPr indent="-2286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no" sz="1200">
                <a:solidFill>
                  <a:schemeClr val="dk1"/>
                </a:solidFill>
              </a:rPr>
              <a:t>Sikkerhet</a:t>
            </a:r>
            <a:endParaRPr sz="1200">
              <a:solidFill>
                <a:schemeClr val="dk1"/>
              </a:solidFill>
            </a:endParaRPr>
          </a:p>
          <a:p>
            <a:pPr indent="-2286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§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no" sz="1200">
                <a:solidFill>
                  <a:schemeClr val="dk1"/>
                </a:solidFill>
              </a:rPr>
              <a:t>Har blitt veldig viktig den siste tiden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abaadc8f06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abaadc8f06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abaadc8f06_1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abaadc8f06_1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baadc8f06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baadc8f06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Gjøres med følgende hovedaktiviteter (neste slide):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Planlegging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Kravinnsamling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Kravanalyse 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Design 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Programmering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Testing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Konfigurasjonsstyring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0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Versjonshåndtering</a:t>
            </a:r>
            <a:endParaRPr sz="10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abaadc8f06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abaadc8f06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</a:rPr>
              <a:t>Konfigurasjonsstyring og Versjonshåndtering</a:t>
            </a:r>
            <a:endParaRPr b="1" sz="12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nye versjoner av systemet</a:t>
            </a:r>
            <a:endParaRPr sz="12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</a:rPr>
              <a:t>-</a:t>
            </a:r>
            <a:r>
              <a:rPr lang="no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lang="no" sz="1200">
                <a:solidFill>
                  <a:schemeClr val="dk1"/>
                </a:solidFill>
              </a:rPr>
              <a:t>håndtere endringer til et produkt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</a:rPr>
              <a:t> 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abaadc8f06_1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abaadc8f06_1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Eksempler: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Fossefallsmodellen: spesifikasjon, utvikling, validering  og  evolusjon - separate prosessfaser: kravspesifisering, deisng, implementasjon og testing - i din rekkefølgen.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Inkrementell utvikling: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abaadc8f06_1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abaadc8f06_1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c6e77f332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c6e77f332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196b59683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196b59683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abaadc8f06_1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abaadc8f06_1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c6e77f332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c6e77f332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abaadc8f06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abaadc8f06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c6e77f332a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c6e77f332a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c6e77f332a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c6e77f332a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c6e77f332a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c6e77f332a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c6e77f332a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c6e77f332a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c6e77f332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c6e77f332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c6e77f332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c6e77f332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c6e77f332a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c6e77f332a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c6e77f332a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c6e77f332a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c6e77f332a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c6e77f332a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c6e77f332a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c6e77f332a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c6e77f332a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c6e77f332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c6e77f332a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c6e77f332a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c6e77f332a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c6e77f332a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c6e77f332a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c6e77f332a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c6e77f332a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c6e77f332a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c6e77f332a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c6e77f332a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Eksempel fra IN2000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c6e77f332a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c6e77f332a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c6e77f332a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c6e77f332a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Brukerhistorie = user story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c6e77f332a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c6e77f332a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c6e77f332a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c6e77f332a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c6e77f332a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c6e77f332a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abaadc8f06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abaadc8f06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uio.no/studier/emner/matnat/ifi/IN1030/v23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comments" Target="../comments/comment2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1118075"/>
            <a:ext cx="9144000" cy="183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 8 - Introduksjon til systemutvikling</a:t>
            </a:r>
            <a:endParaRPr>
              <a:solidFill>
                <a:srgbClr val="DD7E6B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5" y="3232825"/>
            <a:ext cx="9144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IN1030 - Gruppe 8</a:t>
            </a:r>
            <a:endParaRPr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64100" y="141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Hva skal vi i dag?</a:t>
            </a:r>
            <a:endParaRPr b="1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64100" y="2057900"/>
            <a:ext cx="8520600" cy="23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Intro Modul B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Prosess vs. prosessmodell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Systemutviklingens prosessmodeller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Char char="●"/>
            </a:pPr>
            <a:r>
              <a:rPr b="1" lang="no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Ukesoppgaver</a:t>
            </a:r>
            <a:endParaRPr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 rot="-2226699">
            <a:off x="7226187" y="-1506662"/>
            <a:ext cx="2915126" cy="5553828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74475"/>
            <a:ext cx="8520600" cy="6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no" sz="3000">
                <a:solidFill>
                  <a:srgbClr val="76A5AF"/>
                </a:solidFill>
                <a:latin typeface="Raleway"/>
                <a:ea typeface="Raleway"/>
                <a:cs typeface="Raleway"/>
                <a:sym typeface="Raleway"/>
              </a:rPr>
              <a:t>Oversikt våren 2023</a:t>
            </a:r>
            <a:endParaRPr b="1" sz="3000">
              <a:solidFill>
                <a:srgbClr val="76A5A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88125" y="4635300"/>
            <a:ext cx="1944300" cy="5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u="sng">
                <a:solidFill>
                  <a:srgbClr val="76A5A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Emnesiden V23</a:t>
            </a:r>
            <a:r>
              <a:rPr b="1" lang="no">
                <a:solidFill>
                  <a:srgbClr val="76A5AF"/>
                </a:solidFill>
              </a:rPr>
              <a:t> </a:t>
            </a:r>
            <a:endParaRPr b="1">
              <a:solidFill>
                <a:srgbClr val="76A5AF"/>
              </a:solidFill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190607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281072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3715375" y="1402163"/>
            <a:ext cx="724200" cy="14481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4839850" y="1402163"/>
            <a:ext cx="1100100" cy="14481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6120538" y="1402163"/>
            <a:ext cx="1100100" cy="14481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7401250" y="1402163"/>
            <a:ext cx="329100" cy="1448100"/>
          </a:xfrm>
          <a:prstGeom prst="rect">
            <a:avLst/>
          </a:prstGeom>
          <a:solidFill>
            <a:srgbClr val="CFC5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5" name="Google Shape;75;p15"/>
          <p:cNvCxnSpPr/>
          <p:nvPr/>
        </p:nvCxnSpPr>
        <p:spPr>
          <a:xfrm>
            <a:off x="1261775" y="3198163"/>
            <a:ext cx="65916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" name="Google Shape;76;p15"/>
          <p:cNvSpPr txBox="1"/>
          <p:nvPr/>
        </p:nvSpPr>
        <p:spPr>
          <a:xfrm>
            <a:off x="1013775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Januar</a:t>
            </a:r>
            <a:endParaRPr sz="1200"/>
          </a:p>
        </p:txBody>
      </p:sp>
      <p:sp>
        <p:nvSpPr>
          <p:cNvPr id="77" name="Google Shape;77;p15"/>
          <p:cNvSpPr txBox="1"/>
          <p:nvPr/>
        </p:nvSpPr>
        <p:spPr>
          <a:xfrm>
            <a:off x="244500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Februar</a:t>
            </a:r>
            <a:endParaRPr sz="1200"/>
          </a:p>
        </p:txBody>
      </p:sp>
      <p:sp>
        <p:nvSpPr>
          <p:cNvPr id="78" name="Google Shape;78;p15"/>
          <p:cNvSpPr txBox="1"/>
          <p:nvPr/>
        </p:nvSpPr>
        <p:spPr>
          <a:xfrm>
            <a:off x="4026675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Mars</a:t>
            </a:r>
            <a:endParaRPr sz="1200"/>
          </a:p>
        </p:txBody>
      </p:sp>
      <p:sp>
        <p:nvSpPr>
          <p:cNvPr id="79" name="Google Shape;79;p15"/>
          <p:cNvSpPr txBox="1"/>
          <p:nvPr/>
        </p:nvSpPr>
        <p:spPr>
          <a:xfrm>
            <a:off x="52273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April</a:t>
            </a:r>
            <a:endParaRPr sz="1200"/>
          </a:p>
        </p:txBody>
      </p:sp>
      <p:sp>
        <p:nvSpPr>
          <p:cNvPr id="80" name="Google Shape;80;p15"/>
          <p:cNvSpPr txBox="1"/>
          <p:nvPr/>
        </p:nvSpPr>
        <p:spPr>
          <a:xfrm>
            <a:off x="63654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Mai</a:t>
            </a:r>
            <a:endParaRPr sz="1200"/>
          </a:p>
        </p:txBody>
      </p:sp>
      <p:sp>
        <p:nvSpPr>
          <p:cNvPr id="81" name="Google Shape;81;p15"/>
          <p:cNvSpPr txBox="1"/>
          <p:nvPr/>
        </p:nvSpPr>
        <p:spPr>
          <a:xfrm>
            <a:off x="4951713" y="1515013"/>
            <a:ext cx="65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4</a:t>
            </a:r>
            <a:endParaRPr b="1" sz="1000"/>
          </a:p>
        </p:txBody>
      </p:sp>
      <p:sp>
        <p:nvSpPr>
          <p:cNvPr id="82" name="Google Shape;82;p15"/>
          <p:cNvSpPr txBox="1"/>
          <p:nvPr/>
        </p:nvSpPr>
        <p:spPr>
          <a:xfrm>
            <a:off x="6298288" y="1515013"/>
            <a:ext cx="65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5</a:t>
            </a:r>
            <a:endParaRPr b="1" sz="1000"/>
          </a:p>
        </p:txBody>
      </p:sp>
      <p:sp>
        <p:nvSpPr>
          <p:cNvPr id="83" name="Google Shape;83;p15"/>
          <p:cNvSpPr txBox="1"/>
          <p:nvPr/>
        </p:nvSpPr>
        <p:spPr>
          <a:xfrm>
            <a:off x="3715363" y="1515013"/>
            <a:ext cx="65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3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Lover og Etikk</a:t>
            </a:r>
            <a:endParaRPr sz="800"/>
          </a:p>
        </p:txBody>
      </p:sp>
      <p:sp>
        <p:nvSpPr>
          <p:cNvPr id="84" name="Google Shape;84;p15"/>
          <p:cNvSpPr txBox="1"/>
          <p:nvPr/>
        </p:nvSpPr>
        <p:spPr>
          <a:xfrm>
            <a:off x="1906075" y="1515013"/>
            <a:ext cx="785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1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Samspill og interessenter</a:t>
            </a:r>
            <a:endParaRPr sz="800"/>
          </a:p>
        </p:txBody>
      </p:sp>
      <p:sp>
        <p:nvSpPr>
          <p:cNvPr id="85" name="Google Shape;85;p15"/>
          <p:cNvSpPr txBox="1"/>
          <p:nvPr/>
        </p:nvSpPr>
        <p:spPr>
          <a:xfrm>
            <a:off x="2810725" y="1515013"/>
            <a:ext cx="785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Oblig 2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800"/>
              <a:t>Bruk og brukerunder-søkelser</a:t>
            </a:r>
            <a:endParaRPr sz="800"/>
          </a:p>
        </p:txBody>
      </p:sp>
      <p:sp>
        <p:nvSpPr>
          <p:cNvPr id="86" name="Google Shape;86;p15"/>
          <p:cNvSpPr txBox="1"/>
          <p:nvPr/>
        </p:nvSpPr>
        <p:spPr>
          <a:xfrm>
            <a:off x="4958200" y="1972313"/>
            <a:ext cx="863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800">
                <a:solidFill>
                  <a:schemeClr val="dk1"/>
                </a:solidFill>
              </a:rPr>
              <a:t>Gruppearbeid</a:t>
            </a:r>
            <a:endParaRPr b="1" sz="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87" name="Google Shape;87;p15"/>
          <p:cNvSpPr txBox="1"/>
          <p:nvPr/>
        </p:nvSpPr>
        <p:spPr>
          <a:xfrm>
            <a:off x="6238900" y="1972313"/>
            <a:ext cx="863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800">
                <a:solidFill>
                  <a:schemeClr val="dk1"/>
                </a:solidFill>
              </a:rPr>
              <a:t>Gruppearbeid</a:t>
            </a:r>
            <a:endParaRPr b="1" sz="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88" name="Google Shape;88;p15"/>
          <p:cNvSpPr txBox="1"/>
          <p:nvPr/>
        </p:nvSpPr>
        <p:spPr>
          <a:xfrm>
            <a:off x="1906075" y="2511563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8/2</a:t>
            </a:r>
            <a:endParaRPr b="1" sz="1000"/>
          </a:p>
        </p:txBody>
      </p:sp>
      <p:sp>
        <p:nvSpPr>
          <p:cNvPr id="89" name="Google Shape;89;p15"/>
          <p:cNvSpPr txBox="1"/>
          <p:nvPr/>
        </p:nvSpPr>
        <p:spPr>
          <a:xfrm>
            <a:off x="2810725" y="2511563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22/2</a:t>
            </a:r>
            <a:endParaRPr b="1" sz="1000"/>
          </a:p>
        </p:txBody>
      </p:sp>
      <p:sp>
        <p:nvSpPr>
          <p:cNvPr id="90" name="Google Shape;90;p15"/>
          <p:cNvSpPr txBox="1"/>
          <p:nvPr/>
        </p:nvSpPr>
        <p:spPr>
          <a:xfrm>
            <a:off x="3715375" y="2511550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8/3</a:t>
            </a:r>
            <a:endParaRPr b="1" sz="1000"/>
          </a:p>
        </p:txBody>
      </p:sp>
      <p:sp>
        <p:nvSpPr>
          <p:cNvPr id="91" name="Google Shape;91;p15"/>
          <p:cNvSpPr txBox="1"/>
          <p:nvPr/>
        </p:nvSpPr>
        <p:spPr>
          <a:xfrm>
            <a:off x="1865275" y="3715488"/>
            <a:ext cx="1944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MODUL A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Teknologi og samfunn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5"/>
          <p:cNvSpPr txBox="1"/>
          <p:nvPr/>
        </p:nvSpPr>
        <p:spPr>
          <a:xfrm>
            <a:off x="4830325" y="3715488"/>
            <a:ext cx="1792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MODUL B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Systemutvikling</a:t>
            </a:r>
            <a:endParaRPr sz="1200"/>
          </a:p>
        </p:txBody>
      </p:sp>
      <p:sp>
        <p:nvSpPr>
          <p:cNvPr id="93" name="Google Shape;93;p15"/>
          <p:cNvSpPr txBox="1"/>
          <p:nvPr/>
        </p:nvSpPr>
        <p:spPr>
          <a:xfrm>
            <a:off x="6874550" y="3715488"/>
            <a:ext cx="1159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Repetisjon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5"/>
          <p:cNvSpPr txBox="1"/>
          <p:nvPr/>
        </p:nvSpPr>
        <p:spPr>
          <a:xfrm flipH="1" rot="5398514">
            <a:off x="6884200" y="1980437"/>
            <a:ext cx="1388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100"/>
              <a:t>5.juni</a:t>
            </a:r>
            <a:r>
              <a:rPr lang="no" sz="1100"/>
              <a:t>   EKSAMEN</a:t>
            </a:r>
            <a:endParaRPr sz="1100"/>
          </a:p>
        </p:txBody>
      </p:sp>
      <p:sp>
        <p:nvSpPr>
          <p:cNvPr id="95" name="Google Shape;95;p15"/>
          <p:cNvSpPr txBox="1"/>
          <p:nvPr/>
        </p:nvSpPr>
        <p:spPr>
          <a:xfrm>
            <a:off x="7396950" y="3198163"/>
            <a:ext cx="94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Juni</a:t>
            </a:r>
            <a:endParaRPr sz="1200"/>
          </a:p>
        </p:txBody>
      </p:sp>
      <p:sp>
        <p:nvSpPr>
          <p:cNvPr id="96" name="Google Shape;96;p15"/>
          <p:cNvSpPr txBox="1"/>
          <p:nvPr/>
        </p:nvSpPr>
        <p:spPr>
          <a:xfrm>
            <a:off x="4875625" y="2522025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19/4</a:t>
            </a:r>
            <a:endParaRPr b="1" sz="1000"/>
          </a:p>
        </p:txBody>
      </p:sp>
      <p:sp>
        <p:nvSpPr>
          <p:cNvPr id="97" name="Google Shape;97;p15"/>
          <p:cNvSpPr txBox="1"/>
          <p:nvPr/>
        </p:nvSpPr>
        <p:spPr>
          <a:xfrm>
            <a:off x="6167550" y="2522025"/>
            <a:ext cx="46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000"/>
              <a:t>10/5</a:t>
            </a:r>
            <a:endParaRPr b="1" sz="1000"/>
          </a:p>
        </p:txBody>
      </p:sp>
      <p:sp>
        <p:nvSpPr>
          <p:cNvPr id="98" name="Google Shape;98;p15"/>
          <p:cNvSpPr/>
          <p:nvPr/>
        </p:nvSpPr>
        <p:spPr>
          <a:xfrm>
            <a:off x="4471075" y="2981025"/>
            <a:ext cx="329100" cy="329100"/>
          </a:xfrm>
          <a:prstGeom prst="ellipse">
            <a:avLst/>
          </a:prstGeom>
          <a:solidFill>
            <a:srgbClr val="DD7E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5"/>
          <p:cNvSpPr txBox="1"/>
          <p:nvPr/>
        </p:nvSpPr>
        <p:spPr>
          <a:xfrm>
            <a:off x="4530263" y="2903488"/>
            <a:ext cx="940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100"/>
              <a:t>Vi er her</a:t>
            </a:r>
            <a:endParaRPr b="1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ctrTitle"/>
          </p:nvPr>
        </p:nvSpPr>
        <p:spPr>
          <a:xfrm>
            <a:off x="311700" y="180725"/>
            <a:ext cx="8520600" cy="47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96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MODUL B</a:t>
            </a:r>
            <a:r>
              <a:rPr b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8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/>
        </p:nvSpPr>
        <p:spPr>
          <a:xfrm>
            <a:off x="379800" y="1428300"/>
            <a:ext cx="79986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marR="257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no" sz="1300">
                <a:solidFill>
                  <a:schemeClr val="dk1"/>
                </a:solidFill>
              </a:rPr>
              <a:t>Sommerville, Ian:</a:t>
            </a:r>
            <a:endParaRPr b="1" sz="1300">
              <a:solidFill>
                <a:schemeClr val="dk1"/>
              </a:solidFill>
            </a:endParaRPr>
          </a:p>
          <a:p>
            <a:pPr indent="-311150" lvl="1" marL="914400" marR="257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no" sz="1300">
                <a:solidFill>
                  <a:schemeClr val="dk1"/>
                </a:solidFill>
              </a:rPr>
              <a:t>10th ed., global ed.; 10th ed., global ed.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marR="257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no" sz="1300">
                <a:solidFill>
                  <a:schemeClr val="dk1"/>
                </a:solidFill>
              </a:rPr>
              <a:t>Følgende kapitler er pensum: 1, 2, 3, 4, 5, 8, 22 og 23</a:t>
            </a:r>
            <a:endParaRPr i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3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 txBox="1"/>
          <p:nvPr>
            <p:ph idx="4294967295" type="body"/>
          </p:nvPr>
        </p:nvSpPr>
        <p:spPr>
          <a:xfrm>
            <a:off x="379800" y="315925"/>
            <a:ext cx="8384400" cy="6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Pensum for Modul B</a:t>
            </a:r>
            <a:r>
              <a:rPr b="1" lang="no" sz="2400">
                <a:solidFill>
                  <a:srgbClr val="45818E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9000" y="699400"/>
            <a:ext cx="3117300" cy="3744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379800" y="315925"/>
            <a:ext cx="8384400" cy="6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Læringsmål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451500" y="1280225"/>
            <a:ext cx="8241000" cy="28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●"/>
            </a:pP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kjenner du til ulike </a:t>
            </a:r>
            <a:r>
              <a:rPr b="1"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faser og aktiviteter 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 inngår i systemutvikling.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●"/>
            </a:pP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 du forståelse for </a:t>
            </a:r>
            <a:r>
              <a:rPr b="1"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samspillet mellom systemutvikling og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ulike bruker og interessegrupper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Times New Roman"/>
              <a:buChar char="●"/>
            </a:pP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 du anvende metoder og teknikker for </a:t>
            </a:r>
            <a:r>
              <a:rPr b="1"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kravhåndtering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1"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utføre modellering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ved hjelp av UML, og </a:t>
            </a:r>
            <a:r>
              <a:rPr b="1"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vurdere fordeler og ulemper </a:t>
            </a:r>
            <a:r>
              <a:rPr lang="n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ved forskjellige metoder og teknologier for systemutvikling.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379800" y="315925"/>
            <a:ext cx="83844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I Modul B skal vi...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379800" y="1306525"/>
            <a:ext cx="8384400" cy="28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... jobbe med de viktigste trekkene ved systemutviklingsprosesser.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... få en innføring i verktøy for å kommunisere aspekter ved abstrakte system, både til kunder og medarbeidere.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... lære om hvordan man organiserer prosjekter.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... lære grunnleggende UML-modellering.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Lære hvordan man jobber sammen for å skape gode IT-systemer.</a:t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Alt dette </a:t>
            </a:r>
            <a:r>
              <a:rPr lang="no" sz="22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for å lette på overgangen til arbeidslivet.</a:t>
            </a:r>
            <a:endParaRPr sz="22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ctrTitle"/>
          </p:nvPr>
        </p:nvSpPr>
        <p:spPr>
          <a:xfrm>
            <a:off x="311700" y="1045800"/>
            <a:ext cx="8520600" cy="260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SYSTEMUTVIKLING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(SOFTWARE ENGINEERING)</a:t>
            </a:r>
            <a:endParaRPr b="1" sz="24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 sz="18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  HVA ER DET?</a:t>
            </a:r>
            <a:endParaRPr b="1" i="1" sz="18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ctrTitle"/>
          </p:nvPr>
        </p:nvSpPr>
        <p:spPr>
          <a:xfrm>
            <a:off x="311700" y="513025"/>
            <a:ext cx="8520600" cy="42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SYSTEMUTVIKLING: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Både et fagfelt og praktisk arbeid! 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Som fagfelt: 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Læren om utvikling og forvaltning av programvaresystemer av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høy kvalitet innen gitte tids- og kostnadsrammer.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Omhandler alle teorier, metoder og verktøy for profesjonell utvikling av programvare fra start til slutt. 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   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 praksis: 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metodisk og målrettet arbeid med å lage nye datasystem. 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ctrTitle"/>
          </p:nvPr>
        </p:nvSpPr>
        <p:spPr>
          <a:xfrm>
            <a:off x="311700" y="137100"/>
            <a:ext cx="8520600" cy="7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600">
                <a:latin typeface="Roboto"/>
                <a:ea typeface="Roboto"/>
                <a:cs typeface="Roboto"/>
                <a:sym typeface="Roboto"/>
              </a:rPr>
              <a:t>NØKKELBEGREP</a:t>
            </a:r>
            <a:endParaRPr b="1" sz="3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2448775" y="285950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Kanban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359275" y="279005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Scrum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5504825" y="358425"/>
            <a:ext cx="23133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Systemutvikling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508025" y="907500"/>
            <a:ext cx="23133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Prosessmodeller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6886425" y="1360775"/>
            <a:ext cx="23133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Reell prosess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3290075" y="1650947"/>
            <a:ext cx="31470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Plandrevet utvikling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4379775" y="2494850"/>
            <a:ext cx="30267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Fossefallsmodellen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311700" y="1511400"/>
            <a:ext cx="25572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Smidig utvikling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7" name="Google Shape;147;p22"/>
          <p:cNvCxnSpPr>
            <a:stCxn id="141" idx="2"/>
            <a:endCxn id="142" idx="3"/>
          </p:cNvCxnSpPr>
          <p:nvPr/>
        </p:nvCxnSpPr>
        <p:spPr>
          <a:xfrm flipH="1">
            <a:off x="2821175" y="819825"/>
            <a:ext cx="3840300" cy="313800"/>
          </a:xfrm>
          <a:prstGeom prst="straightConnector1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2"/>
          <p:cNvCxnSpPr>
            <a:stCxn id="141" idx="2"/>
            <a:endCxn id="143" idx="0"/>
          </p:cNvCxnSpPr>
          <p:nvPr/>
        </p:nvCxnSpPr>
        <p:spPr>
          <a:xfrm>
            <a:off x="6661475" y="819825"/>
            <a:ext cx="1381500" cy="540900"/>
          </a:xfrm>
          <a:prstGeom prst="straightConnector1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2"/>
          <p:cNvCxnSpPr>
            <a:stCxn id="144" idx="2"/>
            <a:endCxn id="145" idx="0"/>
          </p:cNvCxnSpPr>
          <p:nvPr/>
        </p:nvCxnSpPr>
        <p:spPr>
          <a:xfrm>
            <a:off x="4863575" y="1964747"/>
            <a:ext cx="1029600" cy="530100"/>
          </a:xfrm>
          <a:prstGeom prst="straightConnector1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" name="Google Shape;150;p22"/>
          <p:cNvCxnSpPr>
            <a:stCxn id="146" idx="2"/>
            <a:endCxn id="139" idx="0"/>
          </p:cNvCxnSpPr>
          <p:nvPr/>
        </p:nvCxnSpPr>
        <p:spPr>
          <a:xfrm>
            <a:off x="1590300" y="1825200"/>
            <a:ext cx="1659900" cy="1034400"/>
          </a:xfrm>
          <a:prstGeom prst="straightConnector1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2"/>
          <p:cNvCxnSpPr>
            <a:stCxn id="140" idx="0"/>
            <a:endCxn id="146" idx="2"/>
          </p:cNvCxnSpPr>
          <p:nvPr/>
        </p:nvCxnSpPr>
        <p:spPr>
          <a:xfrm flipH="1" rot="10800000">
            <a:off x="1160725" y="1825250"/>
            <a:ext cx="429600" cy="964800"/>
          </a:xfrm>
          <a:prstGeom prst="straightConnector1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2"/>
          <p:cNvCxnSpPr>
            <a:stCxn id="142" idx="2"/>
            <a:endCxn id="146" idx="0"/>
          </p:cNvCxnSpPr>
          <p:nvPr/>
        </p:nvCxnSpPr>
        <p:spPr>
          <a:xfrm flipH="1">
            <a:off x="1590275" y="1359600"/>
            <a:ext cx="74400" cy="151800"/>
          </a:xfrm>
          <a:prstGeom prst="straightConnector1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22"/>
          <p:cNvCxnSpPr>
            <a:stCxn id="142" idx="2"/>
            <a:endCxn id="144" idx="0"/>
          </p:cNvCxnSpPr>
          <p:nvPr/>
        </p:nvCxnSpPr>
        <p:spPr>
          <a:xfrm>
            <a:off x="1664675" y="1359600"/>
            <a:ext cx="3198900" cy="291300"/>
          </a:xfrm>
          <a:prstGeom prst="straightConnector1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4" name="Google Shape;154;p22"/>
          <p:cNvSpPr txBox="1"/>
          <p:nvPr/>
        </p:nvSpPr>
        <p:spPr>
          <a:xfrm>
            <a:off x="3193775" y="3961413"/>
            <a:ext cx="22185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UML modellering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257225" y="3528275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Kravanalyse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6814500" y="3778500"/>
            <a:ext cx="18438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Kravhåndtering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2601775" y="3606363"/>
            <a:ext cx="41430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Funksjonelle- og ikke-funksjonelle krav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6934950" y="4170300"/>
            <a:ext cx="16029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Risikoanalyse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508025" y="4117625"/>
            <a:ext cx="27861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Prosjektplanlegging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0" name="Google Shape;160;p22"/>
          <p:cNvCxnSpPr/>
          <p:nvPr/>
        </p:nvCxnSpPr>
        <p:spPr>
          <a:xfrm flipH="1" rot="10800000">
            <a:off x="357600" y="3473425"/>
            <a:ext cx="8428800" cy="13500"/>
          </a:xfrm>
          <a:prstGeom prst="straightConnector1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" name="Google Shape;161;p22"/>
          <p:cNvSpPr txBox="1"/>
          <p:nvPr/>
        </p:nvSpPr>
        <p:spPr>
          <a:xfrm>
            <a:off x="3241925" y="4353225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Implementering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7175100" y="4561675"/>
            <a:ext cx="15321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Vedlikehold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22"/>
          <p:cNvSpPr txBox="1"/>
          <p:nvPr/>
        </p:nvSpPr>
        <p:spPr>
          <a:xfrm>
            <a:off x="3382625" y="4670650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Testing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22"/>
          <p:cNvSpPr txBox="1"/>
          <p:nvPr/>
        </p:nvSpPr>
        <p:spPr>
          <a:xfrm>
            <a:off x="6675300" y="3473413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Kostnad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5052900" y="4561700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Produkteier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22"/>
          <p:cNvSpPr txBox="1"/>
          <p:nvPr/>
        </p:nvSpPr>
        <p:spPr>
          <a:xfrm>
            <a:off x="5163750" y="4170288"/>
            <a:ext cx="21222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Kunde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type="ctrTitle"/>
          </p:nvPr>
        </p:nvSpPr>
        <p:spPr>
          <a:xfrm>
            <a:off x="311700" y="1269450"/>
            <a:ext cx="8520600" cy="260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PROSESS</a:t>
            </a:r>
            <a:endParaRPr b="1" i="1" sz="60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>
            <p:ph idx="1" type="body"/>
          </p:nvPr>
        </p:nvSpPr>
        <p:spPr>
          <a:xfrm>
            <a:off x="311700" y="1512800"/>
            <a:ext cx="4108200" cy="30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latin typeface="Roboto"/>
                <a:ea typeface="Roboto"/>
                <a:cs typeface="Roboto"/>
                <a:sym typeface="Roboto"/>
              </a:rPr>
              <a:t>System-spesifisering: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latin typeface="Roboto"/>
                <a:ea typeface="Roboto"/>
                <a:cs typeface="Roboto"/>
                <a:sym typeface="Roboto"/>
              </a:rPr>
              <a:t>Design og implementering: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latin typeface="Roboto"/>
                <a:ea typeface="Roboto"/>
                <a:cs typeface="Roboto"/>
                <a:sym typeface="Roboto"/>
              </a:rPr>
              <a:t>System-validering: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latin typeface="Roboto"/>
                <a:ea typeface="Roboto"/>
                <a:cs typeface="Roboto"/>
                <a:sym typeface="Roboto"/>
              </a:rPr>
              <a:t>System-evolusjon: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Hvilke faser inngår i en systemutviklingsprosess?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24"/>
          <p:cNvSpPr txBox="1"/>
          <p:nvPr>
            <p:ph idx="1" type="body"/>
          </p:nvPr>
        </p:nvSpPr>
        <p:spPr>
          <a:xfrm>
            <a:off x="4299550" y="1512800"/>
            <a:ext cx="4108200" cy="30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oboto"/>
                <a:ea typeface="Roboto"/>
                <a:cs typeface="Roboto"/>
                <a:sym typeface="Roboto"/>
              </a:rPr>
              <a:t>hva som skal lages og innenfor hvilke rammer/krav.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oboto"/>
                <a:ea typeface="Roboto"/>
                <a:cs typeface="Roboto"/>
                <a:sym typeface="Roboto"/>
              </a:rPr>
              <a:t>design og programmering.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oboto"/>
                <a:ea typeface="Roboto"/>
                <a:cs typeface="Roboto"/>
                <a:sym typeface="Roboto"/>
              </a:rPr>
              <a:t>validerer at systemet er det kunden vil ha.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latin typeface="Roboto"/>
                <a:ea typeface="Roboto"/>
                <a:cs typeface="Roboto"/>
                <a:sym typeface="Roboto"/>
              </a:rPr>
              <a:t>systemet modifiseres etter kunden og markedets krav/behov.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>
            <p:ph idx="1" type="body"/>
          </p:nvPr>
        </p:nvSpPr>
        <p:spPr>
          <a:xfrm>
            <a:off x="311700" y="1512800"/>
            <a:ext cx="4108200" cy="30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Planlegging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Kravinnsamling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Kravanalyse</a:t>
            </a:r>
            <a:r>
              <a:rPr b="1" lang="no" sz="24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2400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Design </a:t>
            </a:r>
            <a:endParaRPr b="1" sz="24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Programmering</a:t>
            </a:r>
            <a:endParaRPr b="1" sz="24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Testing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Konfigurasjonsstyring</a:t>
            </a:r>
            <a:endParaRPr b="1" sz="24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Versjonshåndtering</a:t>
            </a:r>
            <a:endParaRPr b="1" sz="24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latin typeface="Roboto"/>
                <a:ea typeface="Roboto"/>
                <a:cs typeface="Roboto"/>
                <a:sym typeface="Roboto"/>
              </a:rPr>
              <a:t>Hvilke hovedaktiviteter inngår i en systemutviklingsprosess?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5"/>
          <p:cNvSpPr txBox="1"/>
          <p:nvPr>
            <p:ph idx="1" type="body"/>
          </p:nvPr>
        </p:nvSpPr>
        <p:spPr>
          <a:xfrm>
            <a:off x="3963250" y="1512800"/>
            <a:ext cx="4108200" cy="30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hva som skal lages og innenfor hvilke rammer/krav.</a:t>
            </a:r>
            <a:endParaRPr sz="1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design og programmering.</a:t>
            </a:r>
            <a:endParaRPr sz="18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validerer at systemet er det kunden vil ha.</a:t>
            </a:r>
            <a:endParaRPr sz="18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5818E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systemet modifiseres etter kunden og markedets krav/behov.</a:t>
            </a:r>
            <a:endParaRPr b="1" sz="24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/>
          <p:nvPr>
            <p:ph type="ctrTitle"/>
          </p:nvPr>
        </p:nvSpPr>
        <p:spPr>
          <a:xfrm>
            <a:off x="311700" y="1269450"/>
            <a:ext cx="8520600" cy="260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PROSESSMODELL</a:t>
            </a:r>
            <a:endParaRPr b="1" i="1" sz="60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7"/>
          <p:cNvPicPr preferRelativeResize="0"/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4" y="0"/>
            <a:ext cx="408214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7"/>
          <p:cNvSpPr txBox="1"/>
          <p:nvPr/>
        </p:nvSpPr>
        <p:spPr>
          <a:xfrm>
            <a:off x="820100" y="1641025"/>
            <a:ext cx="7445700" cy="17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4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En modell er en abstraksjon, en forenkling, som skal gi deg et slags “veikart” - et utgangspunkt for å planlegge ulike aspekter ved et prosjekt.</a:t>
            </a:r>
            <a:endParaRPr b="1" sz="24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/>
          <p:nvPr>
            <p:ph type="ctrTitle"/>
          </p:nvPr>
        </p:nvSpPr>
        <p:spPr>
          <a:xfrm>
            <a:off x="311700" y="931325"/>
            <a:ext cx="8520600" cy="18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6000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PROSESSMODELL</a:t>
            </a:r>
            <a:endParaRPr b="1" i="1" sz="60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6343050" y="2638775"/>
            <a:ext cx="262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Plandrevet vs. smidige</a:t>
            </a:r>
            <a:endParaRPr/>
          </a:p>
        </p:txBody>
      </p:sp>
      <p:sp>
        <p:nvSpPr>
          <p:cNvPr id="203" name="Google Shape;203;p28"/>
          <p:cNvSpPr txBox="1"/>
          <p:nvPr/>
        </p:nvSpPr>
        <p:spPr>
          <a:xfrm>
            <a:off x="1481650" y="4089375"/>
            <a:ext cx="262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Forenklet presentasjon av prosessen</a:t>
            </a:r>
            <a:endParaRPr/>
          </a:p>
        </p:txBody>
      </p:sp>
      <p:sp>
        <p:nvSpPr>
          <p:cNvPr id="204" name="Google Shape;204;p28"/>
          <p:cNvSpPr txBox="1"/>
          <p:nvPr/>
        </p:nvSpPr>
        <p:spPr>
          <a:xfrm>
            <a:off x="57700" y="2571750"/>
            <a:ext cx="262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Modeller for systemutvikling</a:t>
            </a:r>
            <a:endParaRPr/>
          </a:p>
        </p:txBody>
      </p:sp>
      <p:sp>
        <p:nvSpPr>
          <p:cNvPr id="205" name="Google Shape;205;p28"/>
          <p:cNvSpPr txBox="1"/>
          <p:nvPr/>
        </p:nvSpPr>
        <p:spPr>
          <a:xfrm>
            <a:off x="3200375" y="2883750"/>
            <a:ext cx="262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“Formell prosess”</a:t>
            </a:r>
            <a:endParaRPr/>
          </a:p>
        </p:txBody>
      </p:sp>
      <p:sp>
        <p:nvSpPr>
          <p:cNvPr id="206" name="Google Shape;206;p28"/>
          <p:cNvSpPr txBox="1"/>
          <p:nvPr/>
        </p:nvSpPr>
        <p:spPr>
          <a:xfrm>
            <a:off x="5133600" y="3623263"/>
            <a:ext cx="262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Ulike nivåer av prosessmodeller</a:t>
            </a:r>
            <a:endParaRPr/>
          </a:p>
        </p:txBody>
      </p:sp>
      <p:sp>
        <p:nvSpPr>
          <p:cNvPr id="207" name="Google Shape;207;p28"/>
          <p:cNvSpPr/>
          <p:nvPr/>
        </p:nvSpPr>
        <p:spPr>
          <a:xfrm>
            <a:off x="7972775" y="1919100"/>
            <a:ext cx="88425" cy="663225"/>
          </a:xfrm>
          <a:custGeom>
            <a:rect b="b" l="l" r="r" t="t"/>
            <a:pathLst>
              <a:path extrusionOk="0" h="26529" w="3537">
                <a:moveTo>
                  <a:pt x="0" y="0"/>
                </a:moveTo>
                <a:cubicBezTo>
                  <a:pt x="3987" y="7974"/>
                  <a:pt x="3387" y="17614"/>
                  <a:pt x="3387" y="26529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8" name="Google Shape;208;p28"/>
          <p:cNvSpPr/>
          <p:nvPr/>
        </p:nvSpPr>
        <p:spPr>
          <a:xfrm>
            <a:off x="7882475" y="2449700"/>
            <a:ext cx="310425" cy="199100"/>
          </a:xfrm>
          <a:custGeom>
            <a:rect b="b" l="l" r="r" t="t"/>
            <a:pathLst>
              <a:path extrusionOk="0" h="7964" w="12417">
                <a:moveTo>
                  <a:pt x="0" y="1693"/>
                </a:moveTo>
                <a:cubicBezTo>
                  <a:pt x="2589" y="3635"/>
                  <a:pt x="5613" y="9626"/>
                  <a:pt x="7902" y="7337"/>
                </a:cubicBezTo>
                <a:cubicBezTo>
                  <a:pt x="9933" y="5306"/>
                  <a:pt x="9849" y="1284"/>
                  <a:pt x="12417" y="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9" name="Google Shape;209;p28"/>
          <p:cNvSpPr/>
          <p:nvPr/>
        </p:nvSpPr>
        <p:spPr>
          <a:xfrm>
            <a:off x="5554125" y="3499550"/>
            <a:ext cx="395125" cy="233575"/>
          </a:xfrm>
          <a:custGeom>
            <a:rect b="b" l="l" r="r" t="t"/>
            <a:pathLst>
              <a:path extrusionOk="0" h="9343" w="15805">
                <a:moveTo>
                  <a:pt x="0" y="0"/>
                </a:moveTo>
                <a:cubicBezTo>
                  <a:pt x="2295" y="1836"/>
                  <a:pt x="4696" y="3567"/>
                  <a:pt x="6774" y="5645"/>
                </a:cubicBezTo>
                <a:cubicBezTo>
                  <a:pt x="7813" y="6684"/>
                  <a:pt x="8781" y="10253"/>
                  <a:pt x="9596" y="9031"/>
                </a:cubicBezTo>
                <a:cubicBezTo>
                  <a:pt x="11623" y="5992"/>
                  <a:pt x="13222" y="2583"/>
                  <a:pt x="15805" y="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0" name="Google Shape;210;p28"/>
          <p:cNvSpPr/>
          <p:nvPr/>
        </p:nvSpPr>
        <p:spPr>
          <a:xfrm>
            <a:off x="5715000" y="2286000"/>
            <a:ext cx="98775" cy="1255900"/>
          </a:xfrm>
          <a:custGeom>
            <a:rect b="b" l="l" r="r" t="t"/>
            <a:pathLst>
              <a:path extrusionOk="0" h="50236" w="3951">
                <a:moveTo>
                  <a:pt x="0" y="0"/>
                </a:moveTo>
                <a:cubicBezTo>
                  <a:pt x="0" y="16797"/>
                  <a:pt x="3951" y="33439"/>
                  <a:pt x="3951" y="50236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1" name="Google Shape;211;p28"/>
          <p:cNvSpPr/>
          <p:nvPr/>
        </p:nvSpPr>
        <p:spPr>
          <a:xfrm>
            <a:off x="3940085" y="2257775"/>
            <a:ext cx="67475" cy="578550"/>
          </a:xfrm>
          <a:custGeom>
            <a:rect b="b" l="l" r="r" t="t"/>
            <a:pathLst>
              <a:path extrusionOk="0" h="23142" w="2699">
                <a:moveTo>
                  <a:pt x="2135" y="0"/>
                </a:moveTo>
                <a:cubicBezTo>
                  <a:pt x="2135" y="7716"/>
                  <a:pt x="-2757" y="17686"/>
                  <a:pt x="2699" y="2314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2" name="Google Shape;212;p28"/>
          <p:cNvSpPr/>
          <p:nvPr/>
        </p:nvSpPr>
        <p:spPr>
          <a:xfrm>
            <a:off x="3874900" y="2751675"/>
            <a:ext cx="254000" cy="259950"/>
          </a:xfrm>
          <a:custGeom>
            <a:rect b="b" l="l" r="r" t="t"/>
            <a:pathLst>
              <a:path extrusionOk="0" h="10398" w="10160">
                <a:moveTo>
                  <a:pt x="0" y="7337"/>
                </a:moveTo>
                <a:cubicBezTo>
                  <a:pt x="2864" y="6765"/>
                  <a:pt x="7162" y="12208"/>
                  <a:pt x="8467" y="9595"/>
                </a:cubicBezTo>
                <a:cubicBezTo>
                  <a:pt x="9918" y="6690"/>
                  <a:pt x="10160" y="3248"/>
                  <a:pt x="10160" y="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3" name="Google Shape;213;p28"/>
          <p:cNvSpPr/>
          <p:nvPr/>
        </p:nvSpPr>
        <p:spPr>
          <a:xfrm>
            <a:off x="2550362" y="2314225"/>
            <a:ext cx="539975" cy="1721550"/>
          </a:xfrm>
          <a:custGeom>
            <a:rect b="b" l="l" r="r" t="t"/>
            <a:pathLst>
              <a:path extrusionOk="0" h="68862" w="21599">
                <a:moveTo>
                  <a:pt x="21599" y="0"/>
                </a:moveTo>
                <a:cubicBezTo>
                  <a:pt x="14079" y="22559"/>
                  <a:pt x="-7669" y="47597"/>
                  <a:pt x="2973" y="6886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4" name="Google Shape;214;p28"/>
          <p:cNvSpPr/>
          <p:nvPr/>
        </p:nvSpPr>
        <p:spPr>
          <a:xfrm>
            <a:off x="2511775" y="3880550"/>
            <a:ext cx="352775" cy="326100"/>
          </a:xfrm>
          <a:custGeom>
            <a:rect b="b" l="l" r="r" t="t"/>
            <a:pathLst>
              <a:path extrusionOk="0" h="13044" w="14111">
                <a:moveTo>
                  <a:pt x="0" y="8467"/>
                </a:moveTo>
                <a:cubicBezTo>
                  <a:pt x="3022" y="9222"/>
                  <a:pt x="6265" y="14620"/>
                  <a:pt x="8467" y="12418"/>
                </a:cubicBezTo>
                <a:cubicBezTo>
                  <a:pt x="11682" y="9203"/>
                  <a:pt x="10899" y="3218"/>
                  <a:pt x="14111" y="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5" name="Google Shape;215;p28"/>
          <p:cNvSpPr/>
          <p:nvPr/>
        </p:nvSpPr>
        <p:spPr>
          <a:xfrm>
            <a:off x="1034905" y="1665100"/>
            <a:ext cx="348000" cy="846675"/>
          </a:xfrm>
          <a:custGeom>
            <a:rect b="b" l="l" r="r" t="t"/>
            <a:pathLst>
              <a:path extrusionOk="0" h="33867" w="13920">
                <a:moveTo>
                  <a:pt x="13920" y="0"/>
                </a:moveTo>
                <a:cubicBezTo>
                  <a:pt x="7188" y="1683"/>
                  <a:pt x="1733" y="9001"/>
                  <a:pt x="373" y="15805"/>
                </a:cubicBezTo>
                <a:cubicBezTo>
                  <a:pt x="-809" y="21720"/>
                  <a:pt x="1502" y="27835"/>
                  <a:pt x="1502" y="33867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6" name="Google Shape;216;p28"/>
          <p:cNvSpPr/>
          <p:nvPr/>
        </p:nvSpPr>
        <p:spPr>
          <a:xfrm>
            <a:off x="869250" y="2455325"/>
            <a:ext cx="381000" cy="260125"/>
          </a:xfrm>
          <a:custGeom>
            <a:rect b="b" l="l" r="r" t="t"/>
            <a:pathLst>
              <a:path extrusionOk="0" h="10405" w="15240">
                <a:moveTo>
                  <a:pt x="0" y="1129"/>
                </a:moveTo>
                <a:cubicBezTo>
                  <a:pt x="2548" y="2828"/>
                  <a:pt x="5074" y="4790"/>
                  <a:pt x="6773" y="7338"/>
                </a:cubicBezTo>
                <a:cubicBezTo>
                  <a:pt x="7382" y="8251"/>
                  <a:pt x="7485" y="10650"/>
                  <a:pt x="8466" y="10160"/>
                </a:cubicBezTo>
                <a:cubicBezTo>
                  <a:pt x="12107" y="8341"/>
                  <a:pt x="12362" y="2878"/>
                  <a:pt x="15240" y="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7" name="Google Shape;217;p28"/>
          <p:cNvSpPr txBox="1"/>
          <p:nvPr/>
        </p:nvSpPr>
        <p:spPr>
          <a:xfrm>
            <a:off x="4314700" y="4459350"/>
            <a:ext cx="262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Prosess-samsvar</a:t>
            </a:r>
            <a:endParaRPr/>
          </a:p>
        </p:txBody>
      </p:sp>
      <p:sp>
        <p:nvSpPr>
          <p:cNvPr id="218" name="Google Shape;218;p28"/>
          <p:cNvSpPr/>
          <p:nvPr/>
        </p:nvSpPr>
        <p:spPr>
          <a:xfrm>
            <a:off x="4661820" y="2301900"/>
            <a:ext cx="496275" cy="1960475"/>
          </a:xfrm>
          <a:custGeom>
            <a:rect b="b" l="l" r="r" t="t"/>
            <a:pathLst>
              <a:path extrusionOk="0" h="78419" w="19851">
                <a:moveTo>
                  <a:pt x="18386" y="0"/>
                </a:moveTo>
                <a:cubicBezTo>
                  <a:pt x="18386" y="10137"/>
                  <a:pt x="22039" y="21332"/>
                  <a:pt x="17505" y="30399"/>
                </a:cubicBezTo>
                <a:cubicBezTo>
                  <a:pt x="9987" y="45436"/>
                  <a:pt x="-5427" y="63379"/>
                  <a:pt x="2085" y="78419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9" name="Google Shape;219;p28"/>
          <p:cNvSpPr/>
          <p:nvPr/>
        </p:nvSpPr>
        <p:spPr>
          <a:xfrm>
            <a:off x="4570775" y="4174275"/>
            <a:ext cx="330425" cy="315800"/>
          </a:xfrm>
          <a:custGeom>
            <a:rect b="b" l="l" r="r" t="t"/>
            <a:pathLst>
              <a:path extrusionOk="0" h="12632" w="13217">
                <a:moveTo>
                  <a:pt x="0" y="4846"/>
                </a:moveTo>
                <a:cubicBezTo>
                  <a:pt x="2995" y="7093"/>
                  <a:pt x="4819" y="13522"/>
                  <a:pt x="8371" y="12336"/>
                </a:cubicBezTo>
                <a:cubicBezTo>
                  <a:pt x="12562" y="10937"/>
                  <a:pt x="11239" y="3951"/>
                  <a:pt x="13217" y="0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9"/>
          <p:cNvSpPr txBox="1"/>
          <p:nvPr/>
        </p:nvSpPr>
        <p:spPr>
          <a:xfrm>
            <a:off x="232150" y="671875"/>
            <a:ext cx="8796600" cy="42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no" sz="1200">
                <a:solidFill>
                  <a:schemeClr val="dk1"/>
                </a:solidFill>
              </a:rPr>
              <a:t>Generelle prosessmodeller</a:t>
            </a:r>
            <a:endParaRPr b="1" sz="12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>
                <a:solidFill>
                  <a:schemeClr val="dk1"/>
                </a:solidFill>
              </a:rPr>
              <a:t>Scrum</a:t>
            </a:r>
            <a:endParaRPr sz="12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>
                <a:solidFill>
                  <a:schemeClr val="dk1"/>
                </a:solidFill>
              </a:rPr>
              <a:t>Fossefall</a:t>
            </a:r>
            <a:endParaRPr sz="12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>
                <a:solidFill>
                  <a:schemeClr val="dk1"/>
                </a:solidFill>
              </a:rPr>
              <a:t>Kanban</a:t>
            </a:r>
            <a:endParaRPr sz="12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no" sz="1200">
                <a:solidFill>
                  <a:schemeClr val="dk1"/>
                </a:solidFill>
              </a:rPr>
              <a:t>Firmaspesifikke prosessmodeller</a:t>
            </a:r>
            <a:endParaRPr b="1" sz="12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700">
                <a:solidFill>
                  <a:schemeClr val="dk1"/>
                </a:solidFill>
              </a:rPr>
              <a:t> </a:t>
            </a:r>
            <a:r>
              <a:rPr lang="no" sz="1200">
                <a:solidFill>
                  <a:schemeClr val="dk1"/>
                </a:solidFill>
              </a:rPr>
              <a:t>Ulike firma har ulike prosessmodeller</a:t>
            </a:r>
            <a:endParaRPr sz="12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no" sz="1200">
                <a:solidFill>
                  <a:schemeClr val="dk1"/>
                </a:solidFill>
              </a:rPr>
              <a:t>Prosjekt/gruppe spesifikke prosessmodeller</a:t>
            </a:r>
            <a:endParaRPr b="1" sz="12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>
                <a:solidFill>
                  <a:schemeClr val="dk1"/>
                </a:solidFill>
              </a:rPr>
              <a:t>Ulikt fra grupper og typer prosjekter</a:t>
            </a:r>
            <a:endParaRPr sz="12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no" sz="1200">
                <a:solidFill>
                  <a:schemeClr val="dk1"/>
                </a:solidFill>
              </a:rPr>
              <a:t>Systemutviklingsprosessen</a:t>
            </a:r>
            <a:endParaRPr b="1" sz="12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>
                <a:solidFill>
                  <a:schemeClr val="dk1"/>
                </a:solidFill>
              </a:rPr>
              <a:t>Prosess-samsvar</a:t>
            </a:r>
            <a:endParaRPr sz="1200"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no" sz="1200">
                <a:solidFill>
                  <a:schemeClr val="dk1"/>
                </a:solidFill>
              </a:rPr>
              <a:t>Hvordan man faktisk jobber og hvordan dette samsvarer med modellen</a:t>
            </a:r>
            <a:endParaRPr sz="120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no" sz="1200">
                <a:solidFill>
                  <a:schemeClr val="dk1"/>
                </a:solidFill>
              </a:rPr>
              <a:t>Dette er viktig fordi:</a:t>
            </a:r>
            <a:endParaRPr sz="1200"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no" sz="1200">
                <a:solidFill>
                  <a:schemeClr val="dk1"/>
                </a:solidFill>
              </a:rPr>
              <a:t>Hvis man mislykkes i et prosjekt og man ikke vet om man fulgte modellen, så vet men heller ikke om man må endre på modellen</a:t>
            </a:r>
            <a:endParaRPr sz="1200"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no" sz="700">
                <a:solidFill>
                  <a:schemeClr val="dk1"/>
                </a:solidFill>
              </a:rPr>
              <a:t> </a:t>
            </a:r>
            <a:r>
              <a:rPr lang="no" sz="1200">
                <a:solidFill>
                  <a:schemeClr val="dk1"/>
                </a:solidFill>
              </a:rPr>
              <a:t>Kan det hende man havner i akkurat samme fella igjen</a:t>
            </a:r>
            <a:endParaRPr sz="1200"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no" sz="1200">
                <a:solidFill>
                  <a:schemeClr val="dk1"/>
                </a:solidFill>
              </a:rPr>
              <a:t>Følger man modellen og det gikk dårlig – så burde man kanskje endre på modellen</a:t>
            </a:r>
            <a:endParaRPr/>
          </a:p>
        </p:txBody>
      </p:sp>
      <p:sp>
        <p:nvSpPr>
          <p:cNvPr id="225" name="Google Shape;225;p29"/>
          <p:cNvSpPr txBox="1"/>
          <p:nvPr>
            <p:ph idx="4294967295" type="title"/>
          </p:nvPr>
        </p:nvSpPr>
        <p:spPr>
          <a:xfrm>
            <a:off x="311700" y="347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Ulike nivåer og prosess-samsvar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/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Forskjell på prosessmodeller og reell prosess?</a:t>
            </a:r>
            <a:endParaRPr b="1" sz="1000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/>
          <p:nvPr/>
        </p:nvSpPr>
        <p:spPr>
          <a:xfrm>
            <a:off x="458675" y="2345975"/>
            <a:ext cx="7098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/>
              <a:t>Prosessmodeller og den reelle prosessen</a:t>
            </a:r>
            <a:endParaRPr sz="2000"/>
          </a:p>
        </p:txBody>
      </p:sp>
      <p:sp>
        <p:nvSpPr>
          <p:cNvPr id="236" name="Google Shape;236;p31"/>
          <p:cNvSpPr/>
          <p:nvPr/>
        </p:nvSpPr>
        <p:spPr>
          <a:xfrm>
            <a:off x="4479779" y="1467823"/>
            <a:ext cx="790775" cy="864025"/>
          </a:xfrm>
          <a:custGeom>
            <a:rect b="b" l="l" r="r" t="t"/>
            <a:pathLst>
              <a:path extrusionOk="0" h="34561" w="31631">
                <a:moveTo>
                  <a:pt x="587" y="34561"/>
                </a:moveTo>
                <a:cubicBezTo>
                  <a:pt x="587" y="23602"/>
                  <a:pt x="-1760" y="8465"/>
                  <a:pt x="7360" y="2388"/>
                </a:cubicBezTo>
                <a:cubicBezTo>
                  <a:pt x="14100" y="-2103"/>
                  <a:pt x="23532" y="1259"/>
                  <a:pt x="31631" y="1259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7" name="Google Shape;237;p31"/>
          <p:cNvSpPr/>
          <p:nvPr/>
        </p:nvSpPr>
        <p:spPr>
          <a:xfrm>
            <a:off x="5256450" y="1267875"/>
            <a:ext cx="268100" cy="451550"/>
          </a:xfrm>
          <a:custGeom>
            <a:rect b="b" l="l" r="r" t="t"/>
            <a:pathLst>
              <a:path extrusionOk="0" h="18062" w="10724">
                <a:moveTo>
                  <a:pt x="0" y="0"/>
                </a:moveTo>
                <a:cubicBezTo>
                  <a:pt x="3556" y="2846"/>
                  <a:pt x="10724" y="3912"/>
                  <a:pt x="10724" y="8467"/>
                </a:cubicBezTo>
                <a:cubicBezTo>
                  <a:pt x="10724" y="12859"/>
                  <a:pt x="4802" y="14959"/>
                  <a:pt x="1693" y="1806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8" name="Google Shape;238;p31"/>
          <p:cNvSpPr/>
          <p:nvPr/>
        </p:nvSpPr>
        <p:spPr>
          <a:xfrm>
            <a:off x="988184" y="2887825"/>
            <a:ext cx="712275" cy="682650"/>
          </a:xfrm>
          <a:custGeom>
            <a:rect b="b" l="l" r="r" t="t"/>
            <a:pathLst>
              <a:path extrusionOk="0" h="27306" w="28491">
                <a:moveTo>
                  <a:pt x="269" y="0"/>
                </a:moveTo>
                <a:cubicBezTo>
                  <a:pt x="269" y="6972"/>
                  <a:pt x="-806" y="14271"/>
                  <a:pt x="1398" y="20885"/>
                </a:cubicBezTo>
                <a:cubicBezTo>
                  <a:pt x="4314" y="29637"/>
                  <a:pt x="19266" y="26529"/>
                  <a:pt x="28491" y="26529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9" name="Google Shape;239;p31"/>
          <p:cNvSpPr/>
          <p:nvPr/>
        </p:nvSpPr>
        <p:spPr>
          <a:xfrm>
            <a:off x="1652475" y="3268825"/>
            <a:ext cx="225775" cy="606800"/>
          </a:xfrm>
          <a:custGeom>
            <a:rect b="b" l="l" r="r" t="t"/>
            <a:pathLst>
              <a:path extrusionOk="0" h="24272" w="9031">
                <a:moveTo>
                  <a:pt x="0" y="0"/>
                </a:moveTo>
                <a:cubicBezTo>
                  <a:pt x="944" y="4726"/>
                  <a:pt x="9031" y="6470"/>
                  <a:pt x="9031" y="11289"/>
                </a:cubicBezTo>
                <a:cubicBezTo>
                  <a:pt x="9031" y="16561"/>
                  <a:pt x="2356" y="19556"/>
                  <a:pt x="0" y="2427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0" name="Google Shape;240;p31"/>
          <p:cNvSpPr/>
          <p:nvPr/>
        </p:nvSpPr>
        <p:spPr>
          <a:xfrm>
            <a:off x="3317575" y="2737050"/>
            <a:ext cx="1975575" cy="148250"/>
          </a:xfrm>
          <a:custGeom>
            <a:rect b="b" l="l" r="r" t="t"/>
            <a:pathLst>
              <a:path extrusionOk="0" h="5930" w="79023">
                <a:moveTo>
                  <a:pt x="0" y="3548"/>
                </a:moveTo>
                <a:cubicBezTo>
                  <a:pt x="1440" y="2109"/>
                  <a:pt x="3149" y="-483"/>
                  <a:pt x="5080" y="161"/>
                </a:cubicBezTo>
                <a:cubicBezTo>
                  <a:pt x="7958" y="1121"/>
                  <a:pt x="10105" y="5637"/>
                  <a:pt x="12983" y="4677"/>
                </a:cubicBezTo>
                <a:cubicBezTo>
                  <a:pt x="15701" y="3770"/>
                  <a:pt x="18105" y="594"/>
                  <a:pt x="20885" y="1290"/>
                </a:cubicBezTo>
                <a:cubicBezTo>
                  <a:pt x="23421" y="1924"/>
                  <a:pt x="25122" y="5874"/>
                  <a:pt x="27658" y="5241"/>
                </a:cubicBezTo>
                <a:cubicBezTo>
                  <a:pt x="30444" y="4545"/>
                  <a:pt x="32210" y="1422"/>
                  <a:pt x="34996" y="726"/>
                </a:cubicBezTo>
                <a:cubicBezTo>
                  <a:pt x="37194" y="177"/>
                  <a:pt x="38474" y="3639"/>
                  <a:pt x="40076" y="5241"/>
                </a:cubicBezTo>
                <a:cubicBezTo>
                  <a:pt x="42399" y="7564"/>
                  <a:pt x="45990" y="2330"/>
                  <a:pt x="49107" y="1290"/>
                </a:cubicBezTo>
                <a:cubicBezTo>
                  <a:pt x="51434" y="513"/>
                  <a:pt x="52988" y="4466"/>
                  <a:pt x="55316" y="5241"/>
                </a:cubicBezTo>
                <a:cubicBezTo>
                  <a:pt x="58271" y="6225"/>
                  <a:pt x="60829" y="2276"/>
                  <a:pt x="63783" y="1290"/>
                </a:cubicBezTo>
                <a:cubicBezTo>
                  <a:pt x="66103" y="516"/>
                  <a:pt x="68235" y="3339"/>
                  <a:pt x="70556" y="4112"/>
                </a:cubicBezTo>
                <a:cubicBezTo>
                  <a:pt x="73327" y="5035"/>
                  <a:pt x="76956" y="3919"/>
                  <a:pt x="79023" y="1855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1" name="Google Shape;241;p31"/>
          <p:cNvSpPr/>
          <p:nvPr/>
        </p:nvSpPr>
        <p:spPr>
          <a:xfrm>
            <a:off x="501000" y="2678519"/>
            <a:ext cx="1933225" cy="167675"/>
          </a:xfrm>
          <a:custGeom>
            <a:rect b="b" l="l" r="r" t="t"/>
            <a:pathLst>
              <a:path extrusionOk="0" h="6707" w="77329">
                <a:moveTo>
                  <a:pt x="0" y="5889"/>
                </a:moveTo>
                <a:cubicBezTo>
                  <a:pt x="977" y="2962"/>
                  <a:pt x="4411" y="-733"/>
                  <a:pt x="7338" y="244"/>
                </a:cubicBezTo>
                <a:cubicBezTo>
                  <a:pt x="9766" y="1054"/>
                  <a:pt x="10988" y="4760"/>
                  <a:pt x="13547" y="4760"/>
                </a:cubicBezTo>
                <a:cubicBezTo>
                  <a:pt x="16980" y="4760"/>
                  <a:pt x="20450" y="1982"/>
                  <a:pt x="23707" y="3067"/>
                </a:cubicBezTo>
                <a:cubicBezTo>
                  <a:pt x="26757" y="4083"/>
                  <a:pt x="29688" y="7469"/>
                  <a:pt x="32738" y="6453"/>
                </a:cubicBezTo>
                <a:cubicBezTo>
                  <a:pt x="36015" y="5361"/>
                  <a:pt x="38493" y="280"/>
                  <a:pt x="41769" y="1373"/>
                </a:cubicBezTo>
                <a:cubicBezTo>
                  <a:pt x="44055" y="2135"/>
                  <a:pt x="45076" y="5304"/>
                  <a:pt x="47414" y="5889"/>
                </a:cubicBezTo>
                <a:cubicBezTo>
                  <a:pt x="51051" y="6799"/>
                  <a:pt x="54501" y="3412"/>
                  <a:pt x="58138" y="2502"/>
                </a:cubicBezTo>
                <a:cubicBezTo>
                  <a:pt x="61548" y="1649"/>
                  <a:pt x="64963" y="6435"/>
                  <a:pt x="68298" y="5324"/>
                </a:cubicBezTo>
                <a:cubicBezTo>
                  <a:pt x="71160" y="4371"/>
                  <a:pt x="77329" y="2873"/>
                  <a:pt x="77329" y="5889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2" name="Google Shape;242;p31"/>
          <p:cNvSpPr txBox="1"/>
          <p:nvPr/>
        </p:nvSpPr>
        <p:spPr>
          <a:xfrm>
            <a:off x="5544325" y="1301750"/>
            <a:ext cx="283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Erfaringer dere får fra prosjektet</a:t>
            </a:r>
            <a:endParaRPr/>
          </a:p>
        </p:txBody>
      </p:sp>
      <p:sp>
        <p:nvSpPr>
          <p:cNvPr id="243" name="Google Shape;243;p31"/>
          <p:cNvSpPr txBox="1"/>
          <p:nvPr/>
        </p:nvSpPr>
        <p:spPr>
          <a:xfrm>
            <a:off x="1883900" y="3372125"/>
            <a:ext cx="283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 dere skal lære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"/>
          <p:cNvSpPr txBox="1"/>
          <p:nvPr>
            <p:ph type="ctrTitle"/>
          </p:nvPr>
        </p:nvSpPr>
        <p:spPr>
          <a:xfrm>
            <a:off x="311700" y="1178325"/>
            <a:ext cx="8520600" cy="255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b="1" sz="10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3"/>
          <p:cNvSpPr txBox="1"/>
          <p:nvPr>
            <p:ph idx="4294967295" type="ctrTitle"/>
          </p:nvPr>
        </p:nvSpPr>
        <p:spPr>
          <a:xfrm>
            <a:off x="311700" y="2698475"/>
            <a:ext cx="8520600" cy="10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52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UKESOPPGAVER</a:t>
            </a:r>
            <a:endParaRPr b="1" sz="52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3900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Fasit</a:t>
            </a:r>
            <a:endParaRPr b="1" sz="3900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 txBox="1"/>
          <p:nvPr>
            <p:ph type="title"/>
          </p:nvPr>
        </p:nvSpPr>
        <p:spPr>
          <a:xfrm>
            <a:off x="311700" y="474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1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34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Hvilke </a:t>
            </a:r>
            <a:r>
              <a:rPr lang="no"/>
              <a:t>fundamentale aktiviteter </a:t>
            </a:r>
            <a:r>
              <a:rPr lang="no"/>
              <a:t>utføres i </a:t>
            </a:r>
            <a:r>
              <a:rPr lang="no"/>
              <a:t>systemutviklingen</a:t>
            </a:r>
            <a:r>
              <a:rPr lang="no"/>
              <a:t> utover programmering?</a:t>
            </a:r>
            <a:endParaRPr/>
          </a:p>
        </p:txBody>
      </p:sp>
      <p:sp>
        <p:nvSpPr>
          <p:cNvPr id="260" name="Google Shape;260;p34"/>
          <p:cNvSpPr txBox="1"/>
          <p:nvPr/>
        </p:nvSpPr>
        <p:spPr>
          <a:xfrm>
            <a:off x="437100" y="1617450"/>
            <a:ext cx="83952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Programmering er viktig, men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problemanalyse og planlegging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kravarbeid (kravinnsamling, kravanalyse, kravspesifikasjon)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utforming og design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testing, validering og dokumentering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konfigurasjonsstyring og versjonshåndtering (innføring, vedlikehold, videreutvikling)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"/>
          <p:cNvSpPr txBox="1"/>
          <p:nvPr>
            <p:ph type="title"/>
          </p:nvPr>
        </p:nvSpPr>
        <p:spPr>
          <a:xfrm>
            <a:off x="200550" y="478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2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35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Hvilke aspekter ved </a:t>
            </a:r>
            <a:r>
              <a:rPr lang="no"/>
              <a:t>systemutvikling</a:t>
            </a:r>
            <a:r>
              <a:rPr lang="no"/>
              <a:t> tilsier at det er ingeniørdisiplin?</a:t>
            </a:r>
            <a:endParaRPr/>
          </a:p>
        </p:txBody>
      </p:sp>
      <p:sp>
        <p:nvSpPr>
          <p:cNvPr id="267" name="Google Shape;267;p35"/>
          <p:cNvSpPr txBox="1"/>
          <p:nvPr/>
        </p:nvSpPr>
        <p:spPr>
          <a:xfrm>
            <a:off x="437100" y="1796525"/>
            <a:ext cx="7947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Fokus på systematisk metoder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Planlegging og forutsigbarhet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oppdeling og strukturering av problemer i mindre komplekse bestander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abstraksjon og modellering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dokumentert prosess og systematisk kvalitetssikring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3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3" name="Google Shape;273;p36"/>
          <p:cNvSpPr txBox="1"/>
          <p:nvPr/>
        </p:nvSpPr>
        <p:spPr>
          <a:xfrm>
            <a:off x="268050" y="1223850"/>
            <a:ext cx="860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Hva er en </a:t>
            </a:r>
            <a:r>
              <a:rPr lang="no"/>
              <a:t>systemutviklingsprosess</a:t>
            </a:r>
            <a:r>
              <a:rPr lang="no"/>
              <a:t>?</a:t>
            </a:r>
            <a:endParaRPr/>
          </a:p>
        </p:txBody>
      </p:sp>
      <p:sp>
        <p:nvSpPr>
          <p:cNvPr id="274" name="Google Shape;274;p36"/>
          <p:cNvSpPr txBox="1"/>
          <p:nvPr/>
        </p:nvSpPr>
        <p:spPr>
          <a:xfrm>
            <a:off x="268050" y="1765075"/>
            <a:ext cx="8520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Systemutviklingsprosessen er de aktivitetene som inngår i å utvikle et IT-system. Hvordan aktivitetene </a:t>
            </a:r>
            <a:r>
              <a:rPr b="1" lang="no">
                <a:solidFill>
                  <a:schemeClr val="dk1"/>
                </a:solidFill>
              </a:rPr>
              <a:t>organiseres, </a:t>
            </a:r>
            <a:r>
              <a:rPr lang="no">
                <a:solidFill>
                  <a:schemeClr val="dk1"/>
                </a:solidFill>
              </a:rPr>
              <a:t>hvor </a:t>
            </a:r>
            <a:r>
              <a:rPr b="1" lang="no">
                <a:solidFill>
                  <a:schemeClr val="dk1"/>
                </a:solidFill>
              </a:rPr>
              <a:t>mye </a:t>
            </a:r>
            <a:r>
              <a:rPr lang="no">
                <a:solidFill>
                  <a:schemeClr val="dk1"/>
                </a:solidFill>
              </a:rPr>
              <a:t>man gjør av </a:t>
            </a:r>
            <a:r>
              <a:rPr b="1" lang="no">
                <a:solidFill>
                  <a:schemeClr val="dk1"/>
                </a:solidFill>
              </a:rPr>
              <a:t>hva</a:t>
            </a:r>
            <a:r>
              <a:rPr lang="no">
                <a:solidFill>
                  <a:schemeClr val="dk1"/>
                </a:solidFill>
              </a:rPr>
              <a:t> og utdeling av </a:t>
            </a:r>
            <a:r>
              <a:rPr b="1" lang="no">
                <a:solidFill>
                  <a:schemeClr val="dk1"/>
                </a:solidFill>
              </a:rPr>
              <a:t>roller.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(</a:t>
            </a:r>
            <a:r>
              <a:rPr lang="no">
                <a:solidFill>
                  <a:schemeClr val="dk1"/>
                </a:solidFill>
              </a:rPr>
              <a:t>En prosessmodell er et </a:t>
            </a:r>
            <a:r>
              <a:rPr b="1" lang="no">
                <a:solidFill>
                  <a:schemeClr val="dk1"/>
                </a:solidFill>
              </a:rPr>
              <a:t>rammeverk </a:t>
            </a:r>
            <a:r>
              <a:rPr lang="no">
                <a:solidFill>
                  <a:schemeClr val="dk1"/>
                </a:solidFill>
              </a:rPr>
              <a:t>for hvordan man skal komme seg fra A til Å i utviklingen av et system)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7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4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37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Hvorfor er det viktig å ha en god </a:t>
            </a:r>
            <a:r>
              <a:rPr lang="no"/>
              <a:t>systemutviklingsprosess</a:t>
            </a:r>
            <a:r>
              <a:rPr lang="no"/>
              <a:t>?</a:t>
            </a:r>
            <a:endParaRPr b="1"/>
          </a:p>
        </p:txBody>
      </p:sp>
      <p:sp>
        <p:nvSpPr>
          <p:cNvPr id="281" name="Google Shape;281;p37"/>
          <p:cNvSpPr txBox="1"/>
          <p:nvPr/>
        </p:nvSpPr>
        <p:spPr>
          <a:xfrm>
            <a:off x="494500" y="1697950"/>
            <a:ext cx="79476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Systemutviklingsprosessen </a:t>
            </a:r>
            <a:r>
              <a:rPr b="1" lang="no">
                <a:solidFill>
                  <a:schemeClr val="dk1"/>
                </a:solidFill>
              </a:rPr>
              <a:t>påvirker resultatet</a:t>
            </a:r>
            <a:r>
              <a:rPr lang="no">
                <a:solidFill>
                  <a:schemeClr val="dk1"/>
                </a:solidFill>
              </a:rPr>
              <a:t> på ulike nivåer.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no">
                <a:solidFill>
                  <a:schemeClr val="dk1"/>
                </a:solidFill>
              </a:rPr>
              <a:t>prosjektstyring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no">
                <a:solidFill>
                  <a:schemeClr val="dk1"/>
                </a:solidFill>
              </a:rPr>
              <a:t>arbeidsmiljø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misforståelser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mangel på motivasjon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type og mengde </a:t>
            </a:r>
            <a:r>
              <a:rPr b="1" lang="no">
                <a:solidFill>
                  <a:schemeClr val="dk1"/>
                </a:solidFill>
              </a:rPr>
              <a:t>kommunikasjon </a:t>
            </a:r>
            <a:r>
              <a:rPr lang="no">
                <a:solidFill>
                  <a:schemeClr val="dk1"/>
                </a:solidFill>
              </a:rPr>
              <a:t>utviklere har med kunder og med hverandre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estimering av </a:t>
            </a:r>
            <a:r>
              <a:rPr b="1" lang="no">
                <a:solidFill>
                  <a:schemeClr val="dk1"/>
                </a:solidFill>
              </a:rPr>
              <a:t>tidsbruk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hvor godt man tar høyde for </a:t>
            </a:r>
            <a:r>
              <a:rPr b="1" lang="no">
                <a:solidFill>
                  <a:schemeClr val="dk1"/>
                </a:solidFill>
              </a:rPr>
              <a:t>endringer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8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5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" name="Google Shape;287;p38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Det er ofte stor prisvariasjon i anbud på IT-prosjekter sammenlignet med andre bransjer, slik som bygg- og anleggsbransjen. Hva kan denne prisvariasjonen skyldes?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288" name="Google Shape;288;p38"/>
          <p:cNvSpPr txBox="1"/>
          <p:nvPr/>
        </p:nvSpPr>
        <p:spPr>
          <a:xfrm>
            <a:off x="437100" y="1908700"/>
            <a:ext cx="83016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Utvikling av IT-systemer → </a:t>
            </a:r>
            <a:r>
              <a:rPr b="1" lang="no">
                <a:solidFill>
                  <a:schemeClr val="dk1"/>
                </a:solidFill>
              </a:rPr>
              <a:t>Ny disiplin</a:t>
            </a:r>
            <a:endParaRPr b="1">
              <a:solidFill>
                <a:schemeClr val="dk1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Manglende statistikk for estimering av ressursbruk</a:t>
            </a:r>
            <a:endParaRPr>
              <a:solidFill>
                <a:schemeClr val="dk1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Estimering kan være svært vanskelig!</a:t>
            </a:r>
            <a:endParaRPr>
              <a:solidFill>
                <a:schemeClr val="dk1"/>
              </a:solidFill>
            </a:endParaRPr>
          </a:p>
          <a:p>
            <a:pPr indent="-317500" lvl="0" marL="45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no">
                <a:solidFill>
                  <a:schemeClr val="dk1"/>
                </a:solidFill>
              </a:rPr>
              <a:t>Usikkerhet </a:t>
            </a:r>
            <a:r>
              <a:rPr lang="no">
                <a:solidFill>
                  <a:schemeClr val="dk1"/>
                </a:solidFill>
              </a:rPr>
              <a:t>→ hva skal lages? </a:t>
            </a:r>
            <a:endParaRPr>
              <a:solidFill>
                <a:schemeClr val="dk1"/>
              </a:solidFill>
            </a:endParaRPr>
          </a:p>
          <a:p>
            <a:pPr indent="-317499" lvl="1" marL="89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kunden må forstå hva de vil ha</a:t>
            </a:r>
            <a:endParaRPr>
              <a:solidFill>
                <a:schemeClr val="dk1"/>
              </a:solidFill>
            </a:endParaRPr>
          </a:p>
          <a:p>
            <a:pPr indent="-317499" lvl="1" marL="89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utviklere må forstå hva de skal lage</a:t>
            </a:r>
            <a:endParaRPr>
              <a:solidFill>
                <a:schemeClr val="dk1"/>
              </a:solidFill>
            </a:endParaRPr>
          </a:p>
          <a:p>
            <a:pPr indent="-317500" lvl="0" marL="45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no">
                <a:solidFill>
                  <a:schemeClr val="dk1"/>
                </a:solidFill>
              </a:rPr>
              <a:t>Kvalitet </a:t>
            </a:r>
            <a:r>
              <a:rPr lang="no">
                <a:solidFill>
                  <a:schemeClr val="dk1"/>
                </a:solidFill>
              </a:rPr>
              <a:t>→ Ulike oppfatninger av hva begrepet innebærer</a:t>
            </a:r>
            <a:endParaRPr>
              <a:solidFill>
                <a:schemeClr val="dk1"/>
              </a:solidFill>
            </a:endParaRPr>
          </a:p>
          <a:p>
            <a:pPr indent="-317499" lvl="1" marL="89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avhengig av kontekst og personlig oppfatninger</a:t>
            </a:r>
            <a:endParaRPr>
              <a:solidFill>
                <a:schemeClr val="dk1"/>
              </a:solidFill>
            </a:endParaRPr>
          </a:p>
          <a:p>
            <a:pPr indent="-317500" lvl="0" marL="45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no">
                <a:solidFill>
                  <a:schemeClr val="dk1"/>
                </a:solidFill>
              </a:rPr>
              <a:t>Ulike utviklingsprosesser/</a:t>
            </a:r>
            <a:r>
              <a:rPr lang="no">
                <a:solidFill>
                  <a:schemeClr val="dk1"/>
                </a:solidFill>
              </a:rPr>
              <a:t>måter å jobbe på</a:t>
            </a:r>
            <a:endParaRPr>
              <a:solidFill>
                <a:schemeClr val="dk1"/>
              </a:solidFill>
            </a:endParaRPr>
          </a:p>
          <a:p>
            <a:pPr indent="-317499" lvl="1" marL="89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Stor variasjon i ressurser og kostnader (eks: testing)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6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" name="Google Shape;294;p39"/>
          <p:cNvSpPr txBox="1"/>
          <p:nvPr/>
        </p:nvSpPr>
        <p:spPr>
          <a:xfrm>
            <a:off x="437100" y="122385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Hvorfor er det hensiktsmessig å definere prosessmodeller på ulike nivåer (generelle, bedriftsnivå, avdeling/prosjektnivå)?</a:t>
            </a:r>
            <a:endParaRPr b="1"/>
          </a:p>
        </p:txBody>
      </p:sp>
      <p:sp>
        <p:nvSpPr>
          <p:cNvPr id="295" name="Google Shape;295;p39"/>
          <p:cNvSpPr txBox="1"/>
          <p:nvPr/>
        </p:nvSpPr>
        <p:spPr>
          <a:xfrm>
            <a:off x="437100" y="1950500"/>
            <a:ext cx="8679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En generell prosessmodell er en </a:t>
            </a:r>
            <a:r>
              <a:rPr b="1" lang="no">
                <a:solidFill>
                  <a:schemeClr val="dk1"/>
                </a:solidFill>
              </a:rPr>
              <a:t>abstrakt</a:t>
            </a:r>
            <a:r>
              <a:rPr lang="no">
                <a:solidFill>
                  <a:schemeClr val="dk1"/>
                </a:solidFill>
              </a:rPr>
              <a:t> og </a:t>
            </a:r>
            <a:r>
              <a:rPr b="1" lang="no">
                <a:solidFill>
                  <a:schemeClr val="dk1"/>
                </a:solidFill>
              </a:rPr>
              <a:t>forenklet </a:t>
            </a:r>
            <a:r>
              <a:rPr lang="no">
                <a:solidFill>
                  <a:schemeClr val="dk1"/>
                </a:solidFill>
              </a:rPr>
              <a:t>formell </a:t>
            </a:r>
            <a:r>
              <a:rPr b="1" lang="no">
                <a:solidFill>
                  <a:schemeClr val="dk1"/>
                </a:solidFill>
              </a:rPr>
              <a:t>representasjon </a:t>
            </a:r>
            <a:r>
              <a:rPr lang="no">
                <a:solidFill>
                  <a:schemeClr val="dk1"/>
                </a:solidFill>
              </a:rPr>
              <a:t>av en prosess. Man kan for eksempel tilpasse aktiviteter, roller, ansvarsforhold og frekvens på rapporter.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Å definere ulike nivåer er hensiktsmessig fordi: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 er i større stand til å </a:t>
            </a:r>
            <a:r>
              <a:rPr b="1" lang="no">
                <a:solidFill>
                  <a:schemeClr val="dk1"/>
                </a:solidFill>
              </a:rPr>
              <a:t>tilpasse </a:t>
            </a:r>
            <a:r>
              <a:rPr lang="no">
                <a:solidFill>
                  <a:schemeClr val="dk1"/>
                </a:solidFill>
              </a:rPr>
              <a:t>seg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 skaper bedre </a:t>
            </a:r>
            <a:r>
              <a:rPr b="1" lang="no">
                <a:solidFill>
                  <a:schemeClr val="dk1"/>
                </a:solidFill>
              </a:rPr>
              <a:t>arbeidsflyt </a:t>
            </a:r>
            <a:r>
              <a:rPr lang="no">
                <a:solidFill>
                  <a:schemeClr val="dk1"/>
                </a:solidFill>
              </a:rPr>
              <a:t>ved å ta hensyn til den faktiske arbeidspraksisen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type prosessmodell bør påvirkes av </a:t>
            </a:r>
            <a:r>
              <a:rPr b="1" lang="no">
                <a:solidFill>
                  <a:schemeClr val="dk1"/>
                </a:solidFill>
              </a:rPr>
              <a:t>type prosjekt, kulturen </a:t>
            </a:r>
            <a:r>
              <a:rPr lang="no">
                <a:solidFill>
                  <a:schemeClr val="dk1"/>
                </a:solidFill>
              </a:rPr>
              <a:t>i bedriften og </a:t>
            </a:r>
            <a:r>
              <a:rPr b="1" lang="no">
                <a:solidFill>
                  <a:schemeClr val="dk1"/>
                </a:solidFill>
              </a:rPr>
              <a:t>kompetansen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no">
                <a:solidFill>
                  <a:schemeClr val="dk1"/>
                </a:solidFill>
              </a:rPr>
              <a:t>lokal </a:t>
            </a:r>
            <a:r>
              <a:rPr lang="no">
                <a:solidFill>
                  <a:schemeClr val="dk1"/>
                </a:solidFill>
              </a:rPr>
              <a:t>praksis må tas i betraktning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bedrifter er </a:t>
            </a:r>
            <a:r>
              <a:rPr b="1" lang="no">
                <a:solidFill>
                  <a:schemeClr val="dk1"/>
                </a:solidFill>
              </a:rPr>
              <a:t>ulike: </a:t>
            </a:r>
            <a:r>
              <a:rPr lang="no">
                <a:solidFill>
                  <a:schemeClr val="dk1"/>
                </a:solidFill>
              </a:rPr>
              <a:t>kompetansen, kulturen og prosjekter varierer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graden generaliserbarhet påvirkes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0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7A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p40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Beskriv fossefallsmodellen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02" name="Google Shape;302;p40"/>
          <p:cNvSpPr txBox="1"/>
          <p:nvPr/>
        </p:nvSpPr>
        <p:spPr>
          <a:xfrm>
            <a:off x="437100" y="1748475"/>
            <a:ext cx="7346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Fossefallsmodellen er en </a:t>
            </a:r>
            <a:r>
              <a:rPr b="1" lang="no">
                <a:solidFill>
                  <a:schemeClr val="dk1"/>
                </a:solidFill>
              </a:rPr>
              <a:t>plandrevet </a:t>
            </a:r>
            <a:r>
              <a:rPr lang="no">
                <a:solidFill>
                  <a:schemeClr val="dk1"/>
                </a:solidFill>
              </a:rPr>
              <a:t>prosessmodell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utviklingen styres av forhåndsspesifiserte planer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består av 5 veldefinerte </a:t>
            </a:r>
            <a:r>
              <a:rPr b="1" lang="no">
                <a:solidFill>
                  <a:schemeClr val="dk1"/>
                </a:solidFill>
              </a:rPr>
              <a:t>faser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kravspesifisering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system- og softwaredesign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implementering og enhetstesting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integrasjon- og systemtesting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installasjon og vedlikehold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om en fase er ferdig, går man ikke tilbake til den → derav </a:t>
            </a:r>
            <a:r>
              <a:rPr b="1" lang="no">
                <a:solidFill>
                  <a:schemeClr val="dk1"/>
                </a:solidFill>
              </a:rPr>
              <a:t>fossefallsmodellen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9688" y="854925"/>
            <a:ext cx="6524625" cy="36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2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7B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42"/>
          <p:cNvSpPr txBox="1"/>
          <p:nvPr/>
        </p:nvSpPr>
        <p:spPr>
          <a:xfrm>
            <a:off x="437100" y="122385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Forklar forskjellen på smidig utvikling og plandrevet utvikling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14" name="Google Shape;314;p42"/>
          <p:cNvSpPr txBox="1"/>
          <p:nvPr/>
        </p:nvSpPr>
        <p:spPr>
          <a:xfrm>
            <a:off x="466500" y="1783250"/>
            <a:ext cx="8211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 del 1: </a:t>
            </a:r>
            <a:r>
              <a:rPr lang="no">
                <a:solidFill>
                  <a:schemeClr val="dk1"/>
                </a:solidFill>
              </a:rPr>
              <a:t>Hovedforskjellen på smidig utvikling og plandrevet utvikling er dens evne til å håndtere </a:t>
            </a:r>
            <a:r>
              <a:rPr b="1" lang="no">
                <a:solidFill>
                  <a:schemeClr val="dk1"/>
                </a:solidFill>
              </a:rPr>
              <a:t>kravendringer</a:t>
            </a:r>
            <a:r>
              <a:rPr lang="no">
                <a:solidFill>
                  <a:schemeClr val="dk1"/>
                </a:solidFill>
              </a:rPr>
              <a:t> underveis. Smidig utvikling er en utviklingsmetode der man prioriterer å håndtere endringer fremfor slavisk å følge en plan. Smidig vektlegger</a:t>
            </a:r>
            <a:r>
              <a:rPr b="1" lang="no">
                <a:solidFill>
                  <a:schemeClr val="dk1"/>
                </a:solidFill>
              </a:rPr>
              <a:t> inkre</a:t>
            </a:r>
            <a:r>
              <a:rPr b="1" lang="no">
                <a:solidFill>
                  <a:schemeClr val="dk1"/>
                </a:solidFill>
              </a:rPr>
              <a:t>mentell</a:t>
            </a:r>
            <a:r>
              <a:rPr lang="no">
                <a:solidFill>
                  <a:schemeClr val="dk1"/>
                </a:solidFill>
              </a:rPr>
              <a:t> utvikling og </a:t>
            </a:r>
            <a:r>
              <a:rPr b="1" lang="no">
                <a:solidFill>
                  <a:schemeClr val="dk1"/>
                </a:solidFill>
              </a:rPr>
              <a:t>korte iterasjoner</a:t>
            </a:r>
            <a:r>
              <a:rPr lang="no">
                <a:solidFill>
                  <a:schemeClr val="dk1"/>
                </a:solidFill>
              </a:rPr>
              <a:t>. I plandrevne prosesse leveres systemet først når det er </a:t>
            </a:r>
            <a:r>
              <a:rPr b="1" lang="no">
                <a:solidFill>
                  <a:schemeClr val="dk1"/>
                </a:solidFill>
              </a:rPr>
              <a:t>helt ferdig</a:t>
            </a:r>
            <a:r>
              <a:rPr lang="no">
                <a:solidFill>
                  <a:schemeClr val="dk1"/>
                </a:solidFill>
              </a:rPr>
              <a:t>, og kravhåndtering foregår hovedsakelig i første fase av prosessen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725" y="1052450"/>
            <a:ext cx="8530548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3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7B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4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7C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44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Foreslå et utviklingsprosjekt der det kan være gunstig å benytte fossefallsmodellen. Begrunn svaret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27" name="Google Shape;327;p44"/>
          <p:cNvSpPr txBox="1"/>
          <p:nvPr/>
        </p:nvSpPr>
        <p:spPr>
          <a:xfrm>
            <a:off x="437100" y="1920300"/>
            <a:ext cx="86799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Det kan, men ikke alltid, være gunstig å benytte fossefallsmodellen hvis: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systemet som skal utvikles er </a:t>
            </a:r>
            <a:r>
              <a:rPr b="1" lang="no">
                <a:solidFill>
                  <a:schemeClr val="dk1"/>
                </a:solidFill>
              </a:rPr>
              <a:t>stort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krever koordinering og god oversikt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det er store geografiske </a:t>
            </a:r>
            <a:r>
              <a:rPr b="1" lang="no">
                <a:solidFill>
                  <a:schemeClr val="dk1"/>
                </a:solidFill>
              </a:rPr>
              <a:t>avstander </a:t>
            </a:r>
            <a:r>
              <a:rPr lang="no">
                <a:solidFill>
                  <a:schemeClr val="dk1"/>
                </a:solidFill>
              </a:rPr>
              <a:t>mellom utviklerne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systemer som skal utvikles er </a:t>
            </a:r>
            <a:r>
              <a:rPr b="1" lang="no">
                <a:solidFill>
                  <a:schemeClr val="dk1"/>
                </a:solidFill>
              </a:rPr>
              <a:t>velkjent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stabile/velkjente krav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systemer er et </a:t>
            </a:r>
            <a:r>
              <a:rPr b="1" lang="no">
                <a:solidFill>
                  <a:schemeClr val="dk1"/>
                </a:solidFill>
              </a:rPr>
              <a:t>kritisk sanntidssystem: </a:t>
            </a:r>
            <a:r>
              <a:rPr lang="no">
                <a:solidFill>
                  <a:schemeClr val="dk1"/>
                </a:solidFill>
              </a:rPr>
              <a:t>sikkerhet er viktig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Byggeprosjekter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Tunnel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5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8A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45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Hva er Scrum?</a:t>
            </a:r>
            <a:endParaRPr b="1"/>
          </a:p>
        </p:txBody>
      </p:sp>
      <p:sp>
        <p:nvSpPr>
          <p:cNvPr id="334" name="Google Shape;334;p45"/>
          <p:cNvSpPr txBox="1"/>
          <p:nvPr/>
        </p:nvSpPr>
        <p:spPr>
          <a:xfrm>
            <a:off x="437100" y="1713600"/>
            <a:ext cx="85206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 del 1: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Scrum er den </a:t>
            </a:r>
            <a:r>
              <a:rPr b="1" lang="no">
                <a:solidFill>
                  <a:schemeClr val="dk1"/>
                </a:solidFill>
              </a:rPr>
              <a:t>smidige utvklingsmetodikken </a:t>
            </a:r>
            <a:r>
              <a:rPr lang="no">
                <a:solidFill>
                  <a:schemeClr val="dk1"/>
                </a:solidFill>
              </a:rPr>
              <a:t>som benyttes mest i dag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baserer seg på </a:t>
            </a:r>
            <a:r>
              <a:rPr b="1" lang="no">
                <a:solidFill>
                  <a:schemeClr val="dk1"/>
                </a:solidFill>
              </a:rPr>
              <a:t>tidsbokser </a:t>
            </a:r>
            <a:r>
              <a:rPr lang="no">
                <a:solidFill>
                  <a:schemeClr val="dk1"/>
                </a:solidFill>
              </a:rPr>
              <a:t>også kalt sprinter, som ofte har en varighet på 2-4 uker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har definert oppstarts- og avsluttningstidspunkt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denne prosessmodellen består av tre faser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1. planleggingsfasen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overordnede mål etableres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2. gjennomføringsfasen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serie med iterasjoner (sprinter) hvor hver sprint leverer et inkrement av systemet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>
                <a:solidFill>
                  <a:schemeClr val="dk1"/>
                </a:solidFill>
              </a:rPr>
              <a:t>3. avslutningsfasen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dokumentasjon og manualer ferdigstilles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oppsummerer hva man har lært i prosjektet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6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8A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0" name="Google Shape;340;p46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Hva er Scrum?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41" name="Google Shape;341;p46"/>
          <p:cNvSpPr txBox="1"/>
          <p:nvPr/>
        </p:nvSpPr>
        <p:spPr>
          <a:xfrm>
            <a:off x="424650" y="1713550"/>
            <a:ext cx="8294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 del 2: 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Det er vanlig med </a:t>
            </a:r>
            <a:r>
              <a:rPr b="1" lang="no">
                <a:solidFill>
                  <a:schemeClr val="dk1"/>
                </a:solidFill>
              </a:rPr>
              <a:t>daily stand-ups </a:t>
            </a:r>
            <a:r>
              <a:rPr lang="no">
                <a:solidFill>
                  <a:schemeClr val="dk1"/>
                </a:solidFill>
              </a:rPr>
              <a:t>der alle på teamet kort besvarer følgende spørsmål: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Hva har jeg gjort siden i går?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Hva skal jeg gjøre i dag?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Hvilke eventuelle hindringer har jeg?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7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8B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47"/>
          <p:cNvSpPr txBox="1"/>
          <p:nvPr/>
        </p:nvSpPr>
        <p:spPr>
          <a:xfrm>
            <a:off x="437100" y="122385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Hva er en sprint, og hvilke ulike faser består den av? Beskriv disse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48" name="Google Shape;348;p47"/>
          <p:cNvSpPr txBox="1"/>
          <p:nvPr/>
        </p:nvSpPr>
        <p:spPr>
          <a:xfrm>
            <a:off x="437100" y="1602050"/>
            <a:ext cx="87687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En sprint er en iterasjon i gjennomføringsfasen (“tidsboks”) som vanligvis er på 2-4 uker og består av følgende faser: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Assess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Etablere nye, eller endre eksisterende, oppgaver (krav, brukerhistorier) i backloggen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Select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Velge oppgaver til sprint. Her velger man de mest prioriterte oppgavene i product backlog, ut fra hvor mye teamet har av kapasitet per sprint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Implement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Her skal Scrum Master beskytte teamet fra forstyrrelser og teamet skal implementere oppgavene som har blitt valgt for sprinten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Evaluation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Evaluere hvordan sprinten gikk. Ble vi ferdig med alle målene vi satte oss? Var det dette kunden ville ha?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Retrospektivt møte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275" y="725475"/>
            <a:ext cx="8589425" cy="36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9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8C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" name="Google Shape;359;p49"/>
          <p:cNvSpPr txBox="1"/>
          <p:nvPr/>
        </p:nvSpPr>
        <p:spPr>
          <a:xfrm>
            <a:off x="437100" y="1223850"/>
            <a:ext cx="8395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Hva er en backlog?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60" name="Google Shape;360;p49"/>
          <p:cNvSpPr txBox="1"/>
          <p:nvPr/>
        </p:nvSpPr>
        <p:spPr>
          <a:xfrm>
            <a:off x="437100" y="1671750"/>
            <a:ext cx="8601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 </a:t>
            </a:r>
            <a:r>
              <a:rPr lang="no">
                <a:solidFill>
                  <a:schemeClr val="dk1"/>
                </a:solidFill>
              </a:rPr>
              <a:t>En prioritert liste med </a:t>
            </a:r>
            <a:r>
              <a:rPr b="1" lang="no">
                <a:solidFill>
                  <a:schemeClr val="dk1"/>
                </a:solidFill>
              </a:rPr>
              <a:t>arbeidsoppgaver</a:t>
            </a:r>
            <a:r>
              <a:rPr lang="no">
                <a:solidFill>
                  <a:schemeClr val="dk1"/>
                </a:solidFill>
              </a:rPr>
              <a:t> som produkteieren (product owner) har ansvar for å vedlikeholde. Består ofte av brukerhistorier (om brukerhistorier kommer senere i kurset). Brukes til å </a:t>
            </a:r>
            <a:r>
              <a:rPr b="1" lang="no">
                <a:solidFill>
                  <a:schemeClr val="dk1"/>
                </a:solidFill>
              </a:rPr>
              <a:t>estimere</a:t>
            </a:r>
            <a:r>
              <a:rPr lang="no">
                <a:solidFill>
                  <a:schemeClr val="dk1"/>
                </a:solidFill>
              </a:rPr>
              <a:t> hva som kan gjennomføres i neste sprint.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1625" y="402375"/>
            <a:ext cx="6900175" cy="43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50"/>
          <p:cNvSpPr txBox="1"/>
          <p:nvPr/>
        </p:nvSpPr>
        <p:spPr>
          <a:xfrm>
            <a:off x="1331625" y="38982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1</a:t>
            </a:r>
            <a:endParaRPr sz="1200"/>
          </a:p>
        </p:txBody>
      </p:sp>
      <p:sp>
        <p:nvSpPr>
          <p:cNvPr id="367" name="Google Shape;367;p50"/>
          <p:cNvSpPr txBox="1"/>
          <p:nvPr/>
        </p:nvSpPr>
        <p:spPr>
          <a:xfrm>
            <a:off x="1331625" y="75912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2</a:t>
            </a:r>
            <a:endParaRPr sz="1200"/>
          </a:p>
        </p:txBody>
      </p:sp>
      <p:sp>
        <p:nvSpPr>
          <p:cNvPr id="368" name="Google Shape;368;p50"/>
          <p:cNvSpPr txBox="1"/>
          <p:nvPr/>
        </p:nvSpPr>
        <p:spPr>
          <a:xfrm>
            <a:off x="1348800" y="2171463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6</a:t>
            </a:r>
            <a:endParaRPr sz="1200"/>
          </a:p>
        </p:txBody>
      </p:sp>
      <p:sp>
        <p:nvSpPr>
          <p:cNvPr id="369" name="Google Shape;369;p50"/>
          <p:cNvSpPr txBox="1"/>
          <p:nvPr/>
        </p:nvSpPr>
        <p:spPr>
          <a:xfrm>
            <a:off x="1331625" y="25521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7</a:t>
            </a:r>
            <a:endParaRPr sz="1200"/>
          </a:p>
        </p:txBody>
      </p:sp>
      <p:sp>
        <p:nvSpPr>
          <p:cNvPr id="370" name="Google Shape;370;p50"/>
          <p:cNvSpPr txBox="1"/>
          <p:nvPr/>
        </p:nvSpPr>
        <p:spPr>
          <a:xfrm>
            <a:off x="1331625" y="290627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8</a:t>
            </a:r>
            <a:endParaRPr sz="1200"/>
          </a:p>
        </p:txBody>
      </p:sp>
      <p:sp>
        <p:nvSpPr>
          <p:cNvPr id="371" name="Google Shape;371;p50"/>
          <p:cNvSpPr txBox="1"/>
          <p:nvPr/>
        </p:nvSpPr>
        <p:spPr>
          <a:xfrm>
            <a:off x="1341850" y="32145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9</a:t>
            </a:r>
            <a:endParaRPr sz="1200"/>
          </a:p>
        </p:txBody>
      </p:sp>
      <p:sp>
        <p:nvSpPr>
          <p:cNvPr id="372" name="Google Shape;372;p50"/>
          <p:cNvSpPr txBox="1"/>
          <p:nvPr/>
        </p:nvSpPr>
        <p:spPr>
          <a:xfrm>
            <a:off x="1331625" y="35838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10</a:t>
            </a:r>
            <a:endParaRPr sz="1200"/>
          </a:p>
        </p:txBody>
      </p:sp>
      <p:sp>
        <p:nvSpPr>
          <p:cNvPr id="373" name="Google Shape;373;p50"/>
          <p:cNvSpPr txBox="1"/>
          <p:nvPr/>
        </p:nvSpPr>
        <p:spPr>
          <a:xfrm>
            <a:off x="1333000" y="39531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11</a:t>
            </a:r>
            <a:endParaRPr sz="1200"/>
          </a:p>
        </p:txBody>
      </p:sp>
      <p:sp>
        <p:nvSpPr>
          <p:cNvPr id="374" name="Google Shape;374;p50"/>
          <p:cNvSpPr txBox="1"/>
          <p:nvPr/>
        </p:nvSpPr>
        <p:spPr>
          <a:xfrm>
            <a:off x="1347425" y="1802163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5</a:t>
            </a:r>
            <a:endParaRPr sz="1200"/>
          </a:p>
        </p:txBody>
      </p:sp>
      <p:sp>
        <p:nvSpPr>
          <p:cNvPr id="375" name="Google Shape;375;p50"/>
          <p:cNvSpPr txBox="1"/>
          <p:nvPr/>
        </p:nvSpPr>
        <p:spPr>
          <a:xfrm>
            <a:off x="1331625" y="10960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3</a:t>
            </a:r>
            <a:endParaRPr sz="1200"/>
          </a:p>
        </p:txBody>
      </p:sp>
      <p:sp>
        <p:nvSpPr>
          <p:cNvPr id="376" name="Google Shape;376;p50"/>
          <p:cNvSpPr txBox="1"/>
          <p:nvPr/>
        </p:nvSpPr>
        <p:spPr>
          <a:xfrm>
            <a:off x="1331625" y="14653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4</a:t>
            </a:r>
            <a:endParaRPr sz="1200"/>
          </a:p>
        </p:txBody>
      </p:sp>
      <p:sp>
        <p:nvSpPr>
          <p:cNvPr id="377" name="Google Shape;377;p50"/>
          <p:cNvSpPr txBox="1"/>
          <p:nvPr/>
        </p:nvSpPr>
        <p:spPr>
          <a:xfrm>
            <a:off x="4946475" y="77812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1</a:t>
            </a:r>
            <a:endParaRPr sz="1200"/>
          </a:p>
        </p:txBody>
      </p:sp>
      <p:sp>
        <p:nvSpPr>
          <p:cNvPr id="378" name="Google Shape;378;p50"/>
          <p:cNvSpPr txBox="1"/>
          <p:nvPr/>
        </p:nvSpPr>
        <p:spPr>
          <a:xfrm>
            <a:off x="4946475" y="171335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2</a:t>
            </a:r>
            <a:endParaRPr sz="1200"/>
          </a:p>
        </p:txBody>
      </p:sp>
      <p:sp>
        <p:nvSpPr>
          <p:cNvPr id="379" name="Google Shape;379;p50"/>
          <p:cNvSpPr txBox="1"/>
          <p:nvPr/>
        </p:nvSpPr>
        <p:spPr>
          <a:xfrm>
            <a:off x="4946475" y="2648575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3</a:t>
            </a:r>
            <a:endParaRPr sz="1200"/>
          </a:p>
        </p:txBody>
      </p:sp>
      <p:sp>
        <p:nvSpPr>
          <p:cNvPr id="380" name="Google Shape;380;p50"/>
          <p:cNvSpPr txBox="1"/>
          <p:nvPr/>
        </p:nvSpPr>
        <p:spPr>
          <a:xfrm>
            <a:off x="4946475" y="3583800"/>
            <a:ext cx="1806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/>
              <a:t>Brukerhistorie 4</a:t>
            </a:r>
            <a:endParaRPr sz="1200"/>
          </a:p>
        </p:txBody>
      </p:sp>
      <p:sp>
        <p:nvSpPr>
          <p:cNvPr id="381" name="Google Shape;381;p50"/>
          <p:cNvSpPr txBox="1"/>
          <p:nvPr/>
        </p:nvSpPr>
        <p:spPr>
          <a:xfrm>
            <a:off x="6398025" y="38982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82" name="Google Shape;382;p50"/>
          <p:cNvSpPr txBox="1"/>
          <p:nvPr/>
        </p:nvSpPr>
        <p:spPr>
          <a:xfrm>
            <a:off x="7027125" y="38982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83" name="Google Shape;383;p50"/>
          <p:cNvSpPr txBox="1"/>
          <p:nvPr/>
        </p:nvSpPr>
        <p:spPr>
          <a:xfrm>
            <a:off x="7656225" y="38982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84" name="Google Shape;384;p50"/>
          <p:cNvSpPr txBox="1"/>
          <p:nvPr/>
        </p:nvSpPr>
        <p:spPr>
          <a:xfrm>
            <a:off x="6398025" y="1420250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85" name="Google Shape;385;p50"/>
          <p:cNvSpPr txBox="1"/>
          <p:nvPr/>
        </p:nvSpPr>
        <p:spPr>
          <a:xfrm>
            <a:off x="7027125" y="1420250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86" name="Google Shape;386;p50"/>
          <p:cNvSpPr txBox="1"/>
          <p:nvPr/>
        </p:nvSpPr>
        <p:spPr>
          <a:xfrm>
            <a:off x="7656225" y="1420250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87" name="Google Shape;387;p50"/>
          <p:cNvSpPr txBox="1"/>
          <p:nvPr/>
        </p:nvSpPr>
        <p:spPr>
          <a:xfrm>
            <a:off x="6398025" y="340437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88" name="Google Shape;388;p50"/>
          <p:cNvSpPr txBox="1"/>
          <p:nvPr/>
        </p:nvSpPr>
        <p:spPr>
          <a:xfrm>
            <a:off x="7027125" y="340437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89" name="Google Shape;389;p50"/>
          <p:cNvSpPr txBox="1"/>
          <p:nvPr/>
        </p:nvSpPr>
        <p:spPr>
          <a:xfrm>
            <a:off x="7656225" y="3404375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90" name="Google Shape;390;p50"/>
          <p:cNvSpPr txBox="1"/>
          <p:nvPr/>
        </p:nvSpPr>
        <p:spPr>
          <a:xfrm>
            <a:off x="6398025" y="2412313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391" name="Google Shape;391;p50"/>
          <p:cNvSpPr txBox="1"/>
          <p:nvPr/>
        </p:nvSpPr>
        <p:spPr>
          <a:xfrm>
            <a:off x="7027125" y="2412313"/>
            <a:ext cx="57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chemeClr val="lt2"/>
                </a:solidFill>
              </a:rPr>
              <a:t>Task</a:t>
            </a:r>
            <a:endParaRPr sz="12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1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9A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51"/>
          <p:cNvSpPr txBox="1"/>
          <p:nvPr/>
        </p:nvSpPr>
        <p:spPr>
          <a:xfrm>
            <a:off x="437100" y="1223850"/>
            <a:ext cx="8395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Hva er Kanban?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98" name="Google Shape;398;p51"/>
          <p:cNvSpPr txBox="1"/>
          <p:nvPr/>
        </p:nvSpPr>
        <p:spPr>
          <a:xfrm>
            <a:off x="437100" y="1588125"/>
            <a:ext cx="86934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Kanban er en </a:t>
            </a:r>
            <a:r>
              <a:rPr b="1" lang="no">
                <a:solidFill>
                  <a:schemeClr val="dk1"/>
                </a:solidFill>
              </a:rPr>
              <a:t>smidig utviklingsmetodikk</a:t>
            </a:r>
            <a:r>
              <a:rPr lang="no">
                <a:solidFill>
                  <a:schemeClr val="dk1"/>
                </a:solidFill>
              </a:rPr>
              <a:t> som ble utviklet av Toyota for å finne et system som forbedrer og opprettholder et </a:t>
            </a:r>
            <a:r>
              <a:rPr b="1" lang="no">
                <a:solidFill>
                  <a:schemeClr val="dk1"/>
                </a:solidFill>
              </a:rPr>
              <a:t>høyt nivå av produksjon</a:t>
            </a:r>
            <a:r>
              <a:rPr lang="no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 gjør en oppgave </a:t>
            </a:r>
            <a:r>
              <a:rPr b="1" lang="no">
                <a:solidFill>
                  <a:schemeClr val="dk1"/>
                </a:solidFill>
              </a:rPr>
              <a:t>(Work in progress)</a:t>
            </a:r>
            <a:r>
              <a:rPr lang="no">
                <a:solidFill>
                  <a:schemeClr val="dk1"/>
                </a:solidFill>
              </a:rPr>
              <a:t> til den er ferdig uten å nødvendigvis sette en tid for dette, slik at man </a:t>
            </a:r>
            <a:r>
              <a:rPr b="1" lang="no">
                <a:solidFill>
                  <a:schemeClr val="dk1"/>
                </a:solidFill>
              </a:rPr>
              <a:t>sikrer god utførelse</a:t>
            </a:r>
            <a:r>
              <a:rPr lang="no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Når en oppgave er utført, velger man en ny som er </a:t>
            </a:r>
            <a:r>
              <a:rPr b="1" lang="no">
                <a:solidFill>
                  <a:schemeClr val="dk1"/>
                </a:solidFill>
              </a:rPr>
              <a:t>viktigst der og da</a:t>
            </a:r>
            <a:r>
              <a:rPr lang="no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Oppstår det et </a:t>
            </a:r>
            <a:r>
              <a:rPr b="1" lang="no">
                <a:solidFill>
                  <a:schemeClr val="dk1"/>
                </a:solidFill>
              </a:rPr>
              <a:t>kritisk problem</a:t>
            </a:r>
            <a:r>
              <a:rPr lang="no">
                <a:solidFill>
                  <a:schemeClr val="dk1"/>
                </a:solidFill>
              </a:rPr>
              <a:t> underveis, </a:t>
            </a:r>
            <a:r>
              <a:rPr b="1" lang="no">
                <a:solidFill>
                  <a:schemeClr val="dk1"/>
                </a:solidFill>
              </a:rPr>
              <a:t>stopper</a:t>
            </a:r>
            <a:r>
              <a:rPr lang="no">
                <a:solidFill>
                  <a:schemeClr val="dk1"/>
                </a:solidFill>
              </a:rPr>
              <a:t> man </a:t>
            </a:r>
            <a:r>
              <a:rPr b="1" lang="no">
                <a:solidFill>
                  <a:schemeClr val="dk1"/>
                </a:solidFill>
              </a:rPr>
              <a:t>produksjonen</a:t>
            </a:r>
            <a:r>
              <a:rPr lang="no">
                <a:solidFill>
                  <a:schemeClr val="dk1"/>
                </a:solidFill>
              </a:rPr>
              <a:t> og fokuserer all energi på å </a:t>
            </a:r>
            <a:r>
              <a:rPr b="1" lang="no">
                <a:solidFill>
                  <a:schemeClr val="dk1"/>
                </a:solidFill>
              </a:rPr>
              <a:t>løse problemet</a:t>
            </a:r>
            <a:r>
              <a:rPr lang="no">
                <a:solidFill>
                  <a:schemeClr val="dk1"/>
                </a:solidFill>
              </a:rPr>
              <a:t>, før man fortsetter normal produksjon. Dette skal hindre at problemer hoper seg opp og at de blir løst.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Ved å ikke gjøre flere oppgaver til enhver tid enn teamet tåler, skal det </a:t>
            </a:r>
            <a:r>
              <a:rPr b="1" lang="no">
                <a:solidFill>
                  <a:schemeClr val="dk1"/>
                </a:solidFill>
              </a:rPr>
              <a:t>sikre prosjektet god flyt</a:t>
            </a:r>
            <a:r>
              <a:rPr lang="no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man dytter ikke, man henter når man trenger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dette er litt forskjell fra Scrum, hvor man dytter inn oppgaver i en sprint → kan bli for mye for teamet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21900"/>
            <a:ext cx="8839200" cy="3699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 txBox="1"/>
          <p:nvPr>
            <p:ph type="title"/>
          </p:nvPr>
        </p:nvSpPr>
        <p:spPr>
          <a:xfrm>
            <a:off x="311700" y="3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76A5AF"/>
                </a:solidFill>
                <a:latin typeface="Roboto"/>
                <a:ea typeface="Roboto"/>
                <a:cs typeface="Roboto"/>
                <a:sym typeface="Roboto"/>
              </a:rPr>
              <a:t>Spørsmål 9B</a:t>
            </a:r>
            <a:endParaRPr b="1">
              <a:solidFill>
                <a:srgbClr val="76A5A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9" name="Google Shape;409;p53"/>
          <p:cNvSpPr txBox="1"/>
          <p:nvPr/>
        </p:nvSpPr>
        <p:spPr>
          <a:xfrm>
            <a:off x="437100" y="1223850"/>
            <a:ext cx="839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Spørsmål: </a:t>
            </a:r>
            <a:r>
              <a:rPr lang="no"/>
              <a:t>: Beskriv forskjellene på Scrum og Kanban</a:t>
            </a:r>
            <a:endParaRPr b="1"/>
          </a:p>
        </p:txBody>
      </p:sp>
      <p:sp>
        <p:nvSpPr>
          <p:cNvPr id="410" name="Google Shape;410;p53"/>
          <p:cNvSpPr txBox="1"/>
          <p:nvPr/>
        </p:nvSpPr>
        <p:spPr>
          <a:xfrm>
            <a:off x="437100" y="1693625"/>
            <a:ext cx="8520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chemeClr val="dk1"/>
                </a:solidFill>
              </a:rPr>
              <a:t>Svar: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Kanban baserer seg på</a:t>
            </a:r>
            <a:r>
              <a:rPr b="1" lang="no">
                <a:solidFill>
                  <a:schemeClr val="dk1"/>
                </a:solidFill>
              </a:rPr>
              <a:t> tidsflyt</a:t>
            </a:r>
            <a:r>
              <a:rPr lang="no">
                <a:solidFill>
                  <a:schemeClr val="dk1"/>
                </a:solidFill>
              </a:rPr>
              <a:t> (jobber med en oppgave til den er ferdig). Kanban har mindre fokus på estimering enn Scrum, og fokuserer mer på gjennomstrømning av arbeidspakker (</a:t>
            </a:r>
            <a:r>
              <a:rPr b="1" lang="no">
                <a:solidFill>
                  <a:schemeClr val="dk1"/>
                </a:solidFill>
              </a:rPr>
              <a:t>WIP</a:t>
            </a:r>
            <a:r>
              <a:rPr lang="no">
                <a:solidFill>
                  <a:schemeClr val="dk1"/>
                </a:solidFill>
              </a:rPr>
              <a:t> = Works In Progress).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no">
                <a:solidFill>
                  <a:schemeClr val="dk1"/>
                </a:solidFill>
              </a:rPr>
              <a:t>Scrum baserer seg på </a:t>
            </a:r>
            <a:r>
              <a:rPr b="1" lang="no">
                <a:solidFill>
                  <a:schemeClr val="dk1"/>
                </a:solidFill>
              </a:rPr>
              <a:t>tidsbokser</a:t>
            </a:r>
            <a:r>
              <a:rPr lang="no">
                <a:solidFill>
                  <a:schemeClr val="dk1"/>
                </a:solidFill>
              </a:rPr>
              <a:t> (velger oppgaver til en sprint som varer et visst antall uker) med klart definerte faser og roller.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/>
          <p:nvPr>
            <p:ph type="ctrTitle"/>
          </p:nvPr>
        </p:nvSpPr>
        <p:spPr>
          <a:xfrm>
            <a:off x="311700" y="1828600"/>
            <a:ext cx="8520600" cy="10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DD7E6B"/>
                </a:solidFill>
                <a:latin typeface="Roboto"/>
                <a:ea typeface="Roboto"/>
                <a:cs typeface="Roboto"/>
                <a:sym typeface="Roboto"/>
              </a:rPr>
              <a:t>marihoyd@uio.no</a:t>
            </a:r>
            <a:endParaRPr b="1">
              <a:solidFill>
                <a:srgbClr val="DD7E6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