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673" r:id="rId2"/>
  </p:sldMasterIdLst>
  <p:notesMasterIdLst>
    <p:notesMasterId r:id="rId52"/>
  </p:notesMasterIdLst>
  <p:sldIdLst>
    <p:sldId id="256" r:id="rId3"/>
    <p:sldId id="304" r:id="rId4"/>
    <p:sldId id="259" r:id="rId5"/>
    <p:sldId id="328" r:id="rId6"/>
    <p:sldId id="260" r:id="rId7"/>
    <p:sldId id="261" r:id="rId8"/>
    <p:sldId id="262" r:id="rId9"/>
    <p:sldId id="263" r:id="rId10"/>
    <p:sldId id="257" r:id="rId11"/>
    <p:sldId id="264" r:id="rId12"/>
    <p:sldId id="265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6" r:id="rId28"/>
    <p:sldId id="323" r:id="rId29"/>
    <p:sldId id="324" r:id="rId30"/>
    <p:sldId id="326" r:id="rId31"/>
    <p:sldId id="325" r:id="rId32"/>
    <p:sldId id="291" r:id="rId33"/>
    <p:sldId id="287" r:id="rId34"/>
    <p:sldId id="289" r:id="rId35"/>
    <p:sldId id="290" r:id="rId36"/>
    <p:sldId id="321" r:id="rId37"/>
    <p:sldId id="320" r:id="rId38"/>
    <p:sldId id="292" r:id="rId39"/>
    <p:sldId id="317" r:id="rId40"/>
    <p:sldId id="315" r:id="rId41"/>
    <p:sldId id="307" r:id="rId42"/>
    <p:sldId id="308" r:id="rId43"/>
    <p:sldId id="318" r:id="rId44"/>
    <p:sldId id="311" r:id="rId45"/>
    <p:sldId id="312" r:id="rId46"/>
    <p:sldId id="310" r:id="rId47"/>
    <p:sldId id="313" r:id="rId48"/>
    <p:sldId id="314" r:id="rId49"/>
    <p:sldId id="322" r:id="rId50"/>
    <p:sldId id="296" r:id="rId5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971A11-A5BB-D64D-B003-18E30F4CB088}" v="1" dt="2025-01-28T10:11:49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1"/>
  </p:normalViewPr>
  <p:slideViewPr>
    <p:cSldViewPr snapToGrid="0">
      <p:cViewPr varScale="1">
        <p:scale>
          <a:sx n="137" d="100"/>
          <a:sy n="137" d="100"/>
        </p:scale>
        <p:origin x="8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microsoft.com/office/2016/11/relationships/changesInfo" Target="changesInfos/changesInfo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Herstad" userId="cbfd40b5-597e-4e64-b11b-33cd09ea73ab" providerId="ADAL" clId="{51971A11-A5BB-D64D-B003-18E30F4CB088}"/>
    <pc:docChg chg="undo custSel delSld modSld sldOrd">
      <pc:chgData name="Jo Herstad" userId="cbfd40b5-597e-4e64-b11b-33cd09ea73ab" providerId="ADAL" clId="{51971A11-A5BB-D64D-B003-18E30F4CB088}" dt="2025-01-30T14:40:34.439" v="544" actId="20577"/>
      <pc:docMkLst>
        <pc:docMk/>
      </pc:docMkLst>
      <pc:sldChg chg="modSp mod">
        <pc:chgData name="Jo Herstad" userId="cbfd40b5-597e-4e64-b11b-33cd09ea73ab" providerId="ADAL" clId="{51971A11-A5BB-D64D-B003-18E30F4CB088}" dt="2025-01-30T14:40:34.439" v="544" actId="20577"/>
        <pc:sldMkLst>
          <pc:docMk/>
          <pc:sldMk cId="0" sldId="256"/>
        </pc:sldMkLst>
        <pc:spChg chg="mod">
          <ac:chgData name="Jo Herstad" userId="cbfd40b5-597e-4e64-b11b-33cd09ea73ab" providerId="ADAL" clId="{51971A11-A5BB-D64D-B003-18E30F4CB088}" dt="2025-01-30T14:40:34.439" v="544" actId="20577"/>
          <ac:spMkLst>
            <pc:docMk/>
            <pc:sldMk cId="0" sldId="256"/>
            <ac:spMk id="140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9T14:58:18.429" v="536" actId="20577"/>
        <pc:sldMkLst>
          <pc:docMk/>
          <pc:sldMk cId="0" sldId="259"/>
        </pc:sldMkLst>
        <pc:spChg chg="mod">
          <ac:chgData name="Jo Herstad" userId="cbfd40b5-597e-4e64-b11b-33cd09ea73ab" providerId="ADAL" clId="{51971A11-A5BB-D64D-B003-18E30F4CB088}" dt="2025-01-29T14:58:18.429" v="536" actId="20577"/>
          <ac:spMkLst>
            <pc:docMk/>
            <pc:sldMk cId="0" sldId="259"/>
            <ac:spMk id="162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8T10:25:58.332" v="84" actId="113"/>
        <pc:sldMkLst>
          <pc:docMk/>
          <pc:sldMk cId="0" sldId="260"/>
        </pc:sldMkLst>
        <pc:spChg chg="mod">
          <ac:chgData name="Jo Herstad" userId="cbfd40b5-597e-4e64-b11b-33cd09ea73ab" providerId="ADAL" clId="{51971A11-A5BB-D64D-B003-18E30F4CB088}" dt="2025-01-28T10:25:58.332" v="84" actId="113"/>
          <ac:spMkLst>
            <pc:docMk/>
            <pc:sldMk cId="0" sldId="260"/>
            <ac:spMk id="170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9T14:03:16.940" v="162" actId="20577"/>
        <pc:sldMkLst>
          <pc:docMk/>
          <pc:sldMk cId="0" sldId="261"/>
        </pc:sldMkLst>
        <pc:spChg chg="mod">
          <ac:chgData name="Jo Herstad" userId="cbfd40b5-597e-4e64-b11b-33cd09ea73ab" providerId="ADAL" clId="{51971A11-A5BB-D64D-B003-18E30F4CB088}" dt="2025-01-29T14:03:16.940" v="162" actId="20577"/>
          <ac:spMkLst>
            <pc:docMk/>
            <pc:sldMk cId="0" sldId="261"/>
            <ac:spMk id="177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9T14:04:42.752" v="187" actId="20577"/>
        <pc:sldMkLst>
          <pc:docMk/>
          <pc:sldMk cId="0" sldId="272"/>
        </pc:sldMkLst>
        <pc:spChg chg="mod">
          <ac:chgData name="Jo Herstad" userId="cbfd40b5-597e-4e64-b11b-33cd09ea73ab" providerId="ADAL" clId="{51971A11-A5BB-D64D-B003-18E30F4CB088}" dt="2025-01-29T14:04:42.752" v="187" actId="20577"/>
          <ac:spMkLst>
            <pc:docMk/>
            <pc:sldMk cId="0" sldId="272"/>
            <ac:spMk id="255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9T14:05:05.318" v="190" actId="5793"/>
        <pc:sldMkLst>
          <pc:docMk/>
          <pc:sldMk cId="0" sldId="274"/>
        </pc:sldMkLst>
        <pc:spChg chg="mod">
          <ac:chgData name="Jo Herstad" userId="cbfd40b5-597e-4e64-b11b-33cd09ea73ab" providerId="ADAL" clId="{51971A11-A5BB-D64D-B003-18E30F4CB088}" dt="2025-01-29T14:05:05.318" v="190" actId="5793"/>
          <ac:spMkLst>
            <pc:docMk/>
            <pc:sldMk cId="0" sldId="274"/>
            <ac:spMk id="270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9T14:05:55.594" v="194" actId="20577"/>
        <pc:sldMkLst>
          <pc:docMk/>
          <pc:sldMk cId="0" sldId="275"/>
        </pc:sldMkLst>
        <pc:spChg chg="mod">
          <ac:chgData name="Jo Herstad" userId="cbfd40b5-597e-4e64-b11b-33cd09ea73ab" providerId="ADAL" clId="{51971A11-A5BB-D64D-B003-18E30F4CB088}" dt="2025-01-29T14:05:55.594" v="194" actId="20577"/>
          <ac:spMkLst>
            <pc:docMk/>
            <pc:sldMk cId="0" sldId="275"/>
            <ac:spMk id="277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9T14:06:05.822" v="195" actId="1076"/>
        <pc:sldMkLst>
          <pc:docMk/>
          <pc:sldMk cId="0" sldId="276"/>
        </pc:sldMkLst>
        <pc:picChg chg="mod">
          <ac:chgData name="Jo Herstad" userId="cbfd40b5-597e-4e64-b11b-33cd09ea73ab" providerId="ADAL" clId="{51971A11-A5BB-D64D-B003-18E30F4CB088}" dt="2025-01-29T14:06:05.822" v="195" actId="1076"/>
          <ac:picMkLst>
            <pc:docMk/>
            <pc:sldMk cId="0" sldId="276"/>
            <ac:picMk id="294" creationId="{00000000-0000-0000-0000-000000000000}"/>
          </ac:picMkLst>
        </pc:picChg>
      </pc:sldChg>
      <pc:sldChg chg="modSp mod">
        <pc:chgData name="Jo Herstad" userId="cbfd40b5-597e-4e64-b11b-33cd09ea73ab" providerId="ADAL" clId="{51971A11-A5BB-D64D-B003-18E30F4CB088}" dt="2025-01-29T14:07:26.651" v="266" actId="14100"/>
        <pc:sldMkLst>
          <pc:docMk/>
          <pc:sldMk cId="0" sldId="279"/>
        </pc:sldMkLst>
        <pc:spChg chg="mod">
          <ac:chgData name="Jo Herstad" userId="cbfd40b5-597e-4e64-b11b-33cd09ea73ab" providerId="ADAL" clId="{51971A11-A5BB-D64D-B003-18E30F4CB088}" dt="2025-01-29T14:07:26.651" v="266" actId="14100"/>
          <ac:spMkLst>
            <pc:docMk/>
            <pc:sldMk cId="0" sldId="279"/>
            <ac:spMk id="325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8T10:07:22.677" v="1" actId="113"/>
        <pc:sldMkLst>
          <pc:docMk/>
          <pc:sldMk cId="0" sldId="290"/>
        </pc:sldMkLst>
        <pc:spChg chg="mod">
          <ac:chgData name="Jo Herstad" userId="cbfd40b5-597e-4e64-b11b-33cd09ea73ab" providerId="ADAL" clId="{51971A11-A5BB-D64D-B003-18E30F4CB088}" dt="2025-01-28T10:07:22.677" v="1" actId="113"/>
          <ac:spMkLst>
            <pc:docMk/>
            <pc:sldMk cId="0" sldId="290"/>
            <ac:spMk id="463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8T10:11:02.508" v="55" actId="20577"/>
        <pc:sldMkLst>
          <pc:docMk/>
          <pc:sldMk cId="0" sldId="296"/>
        </pc:sldMkLst>
        <pc:spChg chg="mod">
          <ac:chgData name="Jo Herstad" userId="cbfd40b5-597e-4e64-b11b-33cd09ea73ab" providerId="ADAL" clId="{51971A11-A5BB-D64D-B003-18E30F4CB088}" dt="2025-01-28T10:11:02.508" v="55" actId="20577"/>
          <ac:spMkLst>
            <pc:docMk/>
            <pc:sldMk cId="0" sldId="296"/>
            <ac:spMk id="504" creationId="{00000000-0000-0000-0000-000000000000}"/>
          </ac:spMkLst>
        </pc:spChg>
      </pc:sldChg>
      <pc:sldChg chg="modSp mod">
        <pc:chgData name="Jo Herstad" userId="cbfd40b5-597e-4e64-b11b-33cd09ea73ab" providerId="ADAL" clId="{51971A11-A5BB-D64D-B003-18E30F4CB088}" dt="2025-01-29T14:02:10.117" v="126" actId="20577"/>
        <pc:sldMkLst>
          <pc:docMk/>
          <pc:sldMk cId="1023032473" sldId="304"/>
        </pc:sldMkLst>
        <pc:spChg chg="mod">
          <ac:chgData name="Jo Herstad" userId="cbfd40b5-597e-4e64-b11b-33cd09ea73ab" providerId="ADAL" clId="{51971A11-A5BB-D64D-B003-18E30F4CB088}" dt="2025-01-29T14:02:10.117" v="126" actId="20577"/>
          <ac:spMkLst>
            <pc:docMk/>
            <pc:sldMk cId="1023032473" sldId="304"/>
            <ac:spMk id="2" creationId="{4820592E-D361-B600-3A3F-87A9C7A41A68}"/>
          </ac:spMkLst>
        </pc:spChg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340708124" sldId="307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184943860" sldId="308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3655911907" sldId="310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2773333549" sldId="311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3190168339" sldId="312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2964400459" sldId="313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3438322979" sldId="314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3479947248" sldId="315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4014529143" sldId="317"/>
        </pc:sldMkLst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3144264703" sldId="318"/>
        </pc:sldMkLst>
      </pc:sldChg>
      <pc:sldChg chg="modSp mod">
        <pc:chgData name="Jo Herstad" userId="cbfd40b5-597e-4e64-b11b-33cd09ea73ab" providerId="ADAL" clId="{51971A11-A5BB-D64D-B003-18E30F4CB088}" dt="2025-01-29T14:12:52.872" v="446" actId="5793"/>
        <pc:sldMkLst>
          <pc:docMk/>
          <pc:sldMk cId="1695301109" sldId="321"/>
        </pc:sldMkLst>
        <pc:spChg chg="mod">
          <ac:chgData name="Jo Herstad" userId="cbfd40b5-597e-4e64-b11b-33cd09ea73ab" providerId="ADAL" clId="{51971A11-A5BB-D64D-B003-18E30F4CB088}" dt="2025-01-29T14:12:45.935" v="444" actId="20577"/>
          <ac:spMkLst>
            <pc:docMk/>
            <pc:sldMk cId="1695301109" sldId="321"/>
            <ac:spMk id="2" creationId="{0AB1698B-32E6-9B03-2A66-BE0457FC1A9A}"/>
          </ac:spMkLst>
        </pc:spChg>
        <pc:spChg chg="mod">
          <ac:chgData name="Jo Herstad" userId="cbfd40b5-597e-4e64-b11b-33cd09ea73ab" providerId="ADAL" clId="{51971A11-A5BB-D64D-B003-18E30F4CB088}" dt="2025-01-29T14:12:52.872" v="446" actId="5793"/>
          <ac:spMkLst>
            <pc:docMk/>
            <pc:sldMk cId="1695301109" sldId="321"/>
            <ac:spMk id="3" creationId="{5F37358C-9980-83B7-72B8-E7C8507F8FFB}"/>
          </ac:spMkLst>
        </pc:spChg>
      </pc:sldChg>
      <pc:sldChg chg="ord">
        <pc:chgData name="Jo Herstad" userId="cbfd40b5-597e-4e64-b11b-33cd09ea73ab" providerId="ADAL" clId="{51971A11-A5BB-D64D-B003-18E30F4CB088}" dt="2025-01-28T10:12:39.123" v="57" actId="20578"/>
        <pc:sldMkLst>
          <pc:docMk/>
          <pc:sldMk cId="2476644113" sldId="322"/>
        </pc:sldMkLst>
      </pc:sldChg>
      <pc:sldChg chg="modSp mod">
        <pc:chgData name="Jo Herstad" userId="cbfd40b5-597e-4e64-b11b-33cd09ea73ab" providerId="ADAL" clId="{51971A11-A5BB-D64D-B003-18E30F4CB088}" dt="2025-01-29T14:11:51.919" v="438" actId="20577"/>
        <pc:sldMkLst>
          <pc:docMk/>
          <pc:sldMk cId="1392635304" sldId="325"/>
        </pc:sldMkLst>
        <pc:spChg chg="mod">
          <ac:chgData name="Jo Herstad" userId="cbfd40b5-597e-4e64-b11b-33cd09ea73ab" providerId="ADAL" clId="{51971A11-A5BB-D64D-B003-18E30F4CB088}" dt="2025-01-29T14:11:51.919" v="438" actId="20577"/>
          <ac:spMkLst>
            <pc:docMk/>
            <pc:sldMk cId="1392635304" sldId="325"/>
            <ac:spMk id="226" creationId="{8FBA78A4-45CC-1675-D27D-5CB91C7ECE6D}"/>
          </ac:spMkLst>
        </pc:spChg>
        <pc:spChg chg="mod">
          <ac:chgData name="Jo Herstad" userId="cbfd40b5-597e-4e64-b11b-33cd09ea73ab" providerId="ADAL" clId="{51971A11-A5BB-D64D-B003-18E30F4CB088}" dt="2025-01-29T14:11:45.576" v="428" actId="113"/>
          <ac:spMkLst>
            <pc:docMk/>
            <pc:sldMk cId="1392635304" sldId="325"/>
            <ac:spMk id="227" creationId="{FFDA6F5E-49CB-0DF2-8B7D-D6563CE70A16}"/>
          </ac:spMkLst>
        </pc:spChg>
      </pc:sldChg>
      <pc:sldChg chg="modSp mod">
        <pc:chgData name="Jo Herstad" userId="cbfd40b5-597e-4e64-b11b-33cd09ea73ab" providerId="ADAL" clId="{51971A11-A5BB-D64D-B003-18E30F4CB088}" dt="2025-01-29T14:09:40.352" v="406" actId="20577"/>
        <pc:sldMkLst>
          <pc:docMk/>
          <pc:sldMk cId="811813156" sldId="326"/>
        </pc:sldMkLst>
        <pc:spChg chg="mod">
          <ac:chgData name="Jo Herstad" userId="cbfd40b5-597e-4e64-b11b-33cd09ea73ab" providerId="ADAL" clId="{51971A11-A5BB-D64D-B003-18E30F4CB088}" dt="2025-01-29T14:09:40.352" v="406" actId="20577"/>
          <ac:spMkLst>
            <pc:docMk/>
            <pc:sldMk cId="811813156" sldId="326"/>
            <ac:spMk id="234" creationId="{EF35AF72-3E4D-130E-85D7-F76155BBBB50}"/>
          </ac:spMkLst>
        </pc:spChg>
      </pc:sldChg>
      <pc:sldChg chg="del">
        <pc:chgData name="Jo Herstad" userId="cbfd40b5-597e-4e64-b11b-33cd09ea73ab" providerId="ADAL" clId="{51971A11-A5BB-D64D-B003-18E30F4CB088}" dt="2025-01-28T10:06:22.979" v="0" actId="2696"/>
        <pc:sldMkLst>
          <pc:docMk/>
          <pc:sldMk cId="1893751634" sldId="327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29:55.6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29:56.1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29:56.39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29:58.64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1,'19'84,"3"-5,4-17,-3-5,-2-10,-4-10,-3-9,-4-7,-5-5,-4-1,-1-3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7.78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2809 1536,'12'-87,"3"3,3 12,0 8,-5 8,-4 11,-4 7,-3 1,0 3,-2-4,-3-2,-5-6,-10-10,-9-1,-5 2,3 11,8 14,6 14,5 5,-3 3,-2-1,-2 1,-5-1,4 4,-1 0,3 1,0 1,1 0,-4 1,-3-2,-3 1,-3-1,-1-1,-1 3,3 0,0 2,3-2,1 0,2 0,0 0,-2 1,-3-1,-6-2,-7 0,-6-1,-3-2,-1 0,1 0,2 0,0 3,3 1,3 1,2 0,0 0,-2-1,-2 1,0 1,2-2,2 1,0 0,3 2,-2 0,-7 0,-9 0,-9 0,-1 0,2 0,1 0,-1 0,-1 0,-1 0,0 0,-2 0,3 0,3 0,6 0,7 0,3 0,0 0,0 0,-5 0,0 3,2 3,1 4,4 3,4 2,4-1,7 0,7 1,1 8,4 9,2 10,1 10,3 5,3 15,2 12,3 16,0-48,0 0,0 46,0-11,4-12,11-3,11-6,8-4,1-8,0-10,0-8,5-7,9-4,10-1,14-1,9-1,4-2,-2-5,-6-6,-5-5,-4-10,2-12,4-18,4-17,-4-9,-13 2,-16 7,-14 7,-12 7,-6 1,-5-1,-3-2,-2-9,-2-10,-1-9,-1-11,0 4,-6 6,-8 8,-13 7,-11 3,-9 4,-4 6,-1 5,-3 7,-2 5,-7 7,-4 6,2 4,3 4,11 2,9 2,10 6,8 13,9 22,7 34,7-24,1 4,0 10,2 2,1 6,3 1,3-2,4-1,3-6,6-4,2-8,5-4,32 23,2-23,-2-16,-5-11,-8-10,-6-5,-1-5,1-7,3-9,0-11,-1-11,-4-6,-6 0,-4-1,-4-1,-2-5,-2-9,-2-3,-2 0,-5 4,-6 9,-15 4,-22 5,-26 2,-23 5,32 19,-3 2,-3 2,0 2,-4 1,0 3,1 0,2 2,-45 0,18 3,24 5,16 8,14 13,6 19,2 21,5 19,9-37,2 0,1 45,3-16,0-24,0-27,0-17,-14-76,-8-8,5 14,-1-2,-1 11,0 3,-18-31,-1 12,3 12,1 6,5 8,6 6,5 7,6 4,4 6,4 3,3-3,1 0,6 2,3 2,8 6,1 4,0 1,0 2,-4 0,4 0,-5 0,6-10,-11-17,6-19,-3-17,5-1,3 1,-2 7,-3 10,-3 10,-3 13,0 5,2 1,3-2,2-1,3-2,2 0,2 1,6 2,1 2,7 0,4 1,0 2,2 3,-5 2,-2 3,2 0,3 2,6 1,-1 1,1 2,-3 0,0 0,2 0,2 0,2 0,0 3,-3 2,1 3,0 1,3 3,4 2,0 4,1 7,0 7,-1 8,2 9,-2 3,3 3,5 7,6 5,-30-29,0 2,0 1,0 2,-1-2,-2 0,28 37,-14-8,-9-2,-10 3,-5 8,-9 11,-8 8,-6-46,-1 1,-1 0,-2-1,-7 43,-8-15,-10-12,-10-12,-10-3,-8-4,-6-5,-4-1,0-2,0-2,-2-6,-6-11,-9-10,-8-7,-4-4,-1-1,3-6,-1-11,1-15,47 9,0-3,2-1,1-2,-32-28,14 8,17 12,15 11,11 8,11 5,3 1,3-7,1-12,10-11,11-12,13-1,12-1,10-3,8 2,-22 25,3-1,3 1,3 1,3 1,2 2,2 1,0 4,-6 6,-2 3,43-6,-20 12,-16 6,-8 3,-5 3,-6 6,-2 4,-2 5,0 4,0 7,0 11,-4 8,-3 11,-8 7,-8 8,-7 2,-9-4,-5-12,-8-14,-10-11,-10-8,-12-8,-10-7,-8-8,1-12,1-14,5-13,9-10,6-3,10-6,8-9,9-8,9 0,6 9,5 9,6 11,11 4,10 2,13 3,8 1,8 10,6 9,-1 8,-2 4,-6 1,-6 7,-5 10,-7 6,-7 8,-8-1,-7-8,-6-2,-5-6,-7-3,-40-5,-9-23,6-2,0-6,3-7,4-3,2-1,3-2,-20-30,18 9,12 4,8 0,6 2,4 3,3 9,1 10,2 8,0 6,0 0,8-4,9-4,14-1,11 2,6 7,3 7,0 7,-1 2,-1 0,-2 0,-2 0,3 2,6 4,4 4,2 4,-4 1,-10 1,-7-2,-6 3,-4 4,1 5,-1 3,-1 4,-4 1,-3 0,-2 3,-6 1,-4 0,-6 1,-4-1,-5-1,-6-3,-6-5,-4-6,-3-2,0-2,-4 1,-1-1,0 0,-2 0,6-4,3-1,5-3,5-3,-3-1,1-2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8.3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8.6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9.0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9.2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09.4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11.53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12.2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12.94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1-23T15:30:13.6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0f97e9bb8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0f97e9bb8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0f97e9bb8f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0f97e9bb8f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0e83a62970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10e83a62970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e83a62970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g10e83a62970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e3fcc31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e3fcc31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0f97e9bb8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0f97e9bb8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e3fcc3127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e3fcc3127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0f97e9bb8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0f97e9bb8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0421255c6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20421255c6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0421255c6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20421255c6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0421255c6e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0421255c6e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0e83a62970_0_3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10e83a62970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0e4a32680d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10e4a32680d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0e83a62970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g10e83a62970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0f97e9bb8f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0f97e9bb8f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0421255c6e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20421255c6e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0e83a62970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10e83a62970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0e83a62970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g10e83a62970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0e83a62970_0_13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g10e83a62970_0_1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0f97e9bb8f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0f97e9bb8f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e3fcc312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2e3fcc312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2a8bb56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2a8bb56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29a029e06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329a029e06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>
          <a:extLst>
            <a:ext uri="{FF2B5EF4-FFF2-40B4-BE49-F238E27FC236}">
              <a16:creationId xmlns:a16="http://schemas.microsoft.com/office/drawing/2014/main" id="{C534A28A-7767-31CB-A6EC-FBBF246C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0421255c6e_0_0:notes">
            <a:extLst>
              <a:ext uri="{FF2B5EF4-FFF2-40B4-BE49-F238E27FC236}">
                <a16:creationId xmlns:a16="http://schemas.microsoft.com/office/drawing/2014/main" id="{54117532-FCBA-98A8-DCD2-38ADF3DBE9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0421255c6e_0_0:notes">
            <a:extLst>
              <a:ext uri="{FF2B5EF4-FFF2-40B4-BE49-F238E27FC236}">
                <a16:creationId xmlns:a16="http://schemas.microsoft.com/office/drawing/2014/main" id="{185D98CA-ADDA-AD6C-0A0F-1F9692A229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25525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E5170FC9-E97E-4260-7568-13B479CCC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023f053b52_0_0:notes">
            <a:extLst>
              <a:ext uri="{FF2B5EF4-FFF2-40B4-BE49-F238E27FC236}">
                <a16:creationId xmlns:a16="http://schemas.microsoft.com/office/drawing/2014/main" id="{6F4F98F9-ABD9-46A8-257C-BF37D58725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2023f053b52_0_0:notes">
            <a:extLst>
              <a:ext uri="{FF2B5EF4-FFF2-40B4-BE49-F238E27FC236}">
                <a16:creationId xmlns:a16="http://schemas.microsoft.com/office/drawing/2014/main" id="{29AE9C4D-FF22-7069-38D8-A61EB87027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66590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>
          <a:extLst>
            <a:ext uri="{FF2B5EF4-FFF2-40B4-BE49-F238E27FC236}">
              <a16:creationId xmlns:a16="http://schemas.microsoft.com/office/drawing/2014/main" id="{3E92C5AD-98E8-68F9-E077-7CA09B73D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0421255c6e_0_25:notes">
            <a:extLst>
              <a:ext uri="{FF2B5EF4-FFF2-40B4-BE49-F238E27FC236}">
                <a16:creationId xmlns:a16="http://schemas.microsoft.com/office/drawing/2014/main" id="{B9EE2BB5-EA70-D483-8B10-DEBB6F2595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0421255c6e_0_25:notes">
            <a:extLst>
              <a:ext uri="{FF2B5EF4-FFF2-40B4-BE49-F238E27FC236}">
                <a16:creationId xmlns:a16="http://schemas.microsoft.com/office/drawing/2014/main" id="{CCB17645-9DB0-C202-E476-022EA479CB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265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>
          <a:extLst>
            <a:ext uri="{FF2B5EF4-FFF2-40B4-BE49-F238E27FC236}">
              <a16:creationId xmlns:a16="http://schemas.microsoft.com/office/drawing/2014/main" id="{09402465-1B0C-3376-E0F5-C2F6DC8A4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0421255c6e_0_18:notes">
            <a:extLst>
              <a:ext uri="{FF2B5EF4-FFF2-40B4-BE49-F238E27FC236}">
                <a16:creationId xmlns:a16="http://schemas.microsoft.com/office/drawing/2014/main" id="{1F9865A8-C040-512C-0DB4-1D9043A93A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0421255c6e_0_18:notes">
            <a:extLst>
              <a:ext uri="{FF2B5EF4-FFF2-40B4-BE49-F238E27FC236}">
                <a16:creationId xmlns:a16="http://schemas.microsoft.com/office/drawing/2014/main" id="{66A1D1D9-D0BC-5301-BE20-6F01974DA5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9644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4e8a0e0a0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4e8a0e0a0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10e4a32680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10e4a32680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0e83a6297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0e83a6297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0e4a32680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10e4a32680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f9c19525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2f9c19525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>
          <a:extLst>
            <a:ext uri="{FF2B5EF4-FFF2-40B4-BE49-F238E27FC236}">
              <a16:creationId xmlns:a16="http://schemas.microsoft.com/office/drawing/2014/main" id="{6DADFF46-10E7-60BF-3930-6BA6A5871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0421255c6e_0_42:notes">
            <a:extLst>
              <a:ext uri="{FF2B5EF4-FFF2-40B4-BE49-F238E27FC236}">
                <a16:creationId xmlns:a16="http://schemas.microsoft.com/office/drawing/2014/main" id="{C927D710-ECA1-3057-AB40-9CEE3320FD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0421255c6e_0_42:notes">
            <a:extLst>
              <a:ext uri="{FF2B5EF4-FFF2-40B4-BE49-F238E27FC236}">
                <a16:creationId xmlns:a16="http://schemas.microsoft.com/office/drawing/2014/main" id="{97800D4F-3E5E-3A44-A208-F943B3904A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85889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>
          <a:extLst>
            <a:ext uri="{FF2B5EF4-FFF2-40B4-BE49-F238E27FC236}">
              <a16:creationId xmlns:a16="http://schemas.microsoft.com/office/drawing/2014/main" id="{AF242188-D312-3F0C-6BCC-6EF49B89B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0421255c6e_0_49:notes">
            <a:extLst>
              <a:ext uri="{FF2B5EF4-FFF2-40B4-BE49-F238E27FC236}">
                <a16:creationId xmlns:a16="http://schemas.microsoft.com/office/drawing/2014/main" id="{31ABC200-E23F-E2F2-3F2D-FB8DCA5069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0421255c6e_0_49:notes">
            <a:extLst>
              <a:ext uri="{FF2B5EF4-FFF2-40B4-BE49-F238E27FC236}">
                <a16:creationId xmlns:a16="http://schemas.microsoft.com/office/drawing/2014/main" id="{DB88CFD8-2FFA-79B5-98B2-729F974E8E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780171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2e2881f41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2e2881f41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-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-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-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2984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2pPr>
            <a:lvl3pPr marL="1371600" lvl="2" indent="-2984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3pPr>
            <a:lvl4pPr marL="1828800" lvl="3" indent="-2984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4pPr>
            <a:lvl5pPr marL="2286000" lvl="4" indent="-2984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5pPr>
            <a:lvl6pPr marL="2743200" lvl="5" indent="-2984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■"/>
              <a:defRPr/>
            </a:lvl6pPr>
            <a:lvl7pPr marL="3200400" lvl="6" indent="-2984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  <a:defRPr/>
            </a:lvl7pPr>
            <a:lvl8pPr marL="3657600" lvl="7" indent="-29845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  <a:defRPr/>
            </a:lvl8pPr>
            <a:lvl9pPr marL="4114800" lvl="8" indent="-29845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lvl="0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12" name="Google Shape;112;p23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2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nl.no/interessentanalyse#:~:text=Det%20finnes%20ulike%20metoder%20for,antas%20%C3%A5%20ha%20i%20prosjektet.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3I-ndAXYW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9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24.png"/><Relationship Id="rId19" Type="http://schemas.openxmlformats.org/officeDocument/2006/relationships/image" Target="../media/image31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thereader.mitpress.mit.edu/umberto-eco-how-to-write-a-thesis/" TargetMode="External"/><Relationship Id="rId2" Type="http://schemas.openxmlformats.org/officeDocument/2006/relationships/hyperlink" Target="https://www.uio.no/studier/eksamen/kildebruk/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okogskriv.no/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customXml" Target="../ink/ink9.xml"/><Relationship Id="rId18" Type="http://schemas.openxmlformats.org/officeDocument/2006/relationships/customXml" Target="../ink/ink14.xml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12" Type="http://schemas.openxmlformats.org/officeDocument/2006/relationships/customXml" Target="../ink/ink8.xml"/><Relationship Id="rId17" Type="http://schemas.openxmlformats.org/officeDocument/2006/relationships/customXml" Target="../ink/ink13.xml"/><Relationship Id="rId2" Type="http://schemas.openxmlformats.org/officeDocument/2006/relationships/customXml" Target="../ink/ink1.xml"/><Relationship Id="rId16" Type="http://schemas.openxmlformats.org/officeDocument/2006/relationships/customXml" Target="../ink/ink12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.xml"/><Relationship Id="rId11" Type="http://schemas.openxmlformats.org/officeDocument/2006/relationships/customXml" Target="../ink/ink7.xml"/><Relationship Id="rId5" Type="http://schemas.openxmlformats.org/officeDocument/2006/relationships/customXml" Target="../ink/ink3.xml"/><Relationship Id="rId15" Type="http://schemas.openxmlformats.org/officeDocument/2006/relationships/customXml" Target="../ink/ink11.xml"/><Relationship Id="rId10" Type="http://schemas.openxmlformats.org/officeDocument/2006/relationships/customXml" Target="../ink/ink6.xml"/><Relationship Id="rId4" Type="http://schemas.openxmlformats.org/officeDocument/2006/relationships/customXml" Target="../ink/ink2.xml"/><Relationship Id="rId9" Type="http://schemas.openxmlformats.org/officeDocument/2006/relationships/image" Target="../media/image7.png"/><Relationship Id="rId14" Type="http://schemas.openxmlformats.org/officeDocument/2006/relationships/customXml" Target="../ink/ink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Samspill</a:t>
            </a:r>
            <a:endParaRPr dirty="0"/>
          </a:p>
        </p:txBody>
      </p:sp>
      <p:sp>
        <p:nvSpPr>
          <p:cNvPr id="140" name="Google Shape;140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IN1030 </a:t>
            </a:r>
            <a:r>
              <a:rPr lang="en" dirty="0" err="1"/>
              <a:t>Systemer</a:t>
            </a:r>
            <a:r>
              <a:rPr lang="en" dirty="0"/>
              <a:t>, Krav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Konsekvenser</a:t>
            </a:r>
            <a:endParaRPr lang="en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/>
              <a:t>Torsdag</a:t>
            </a:r>
            <a:r>
              <a:rPr lang="en" dirty="0"/>
              <a:t> 30 </a:t>
            </a:r>
            <a:r>
              <a:rPr lang="en" dirty="0" err="1"/>
              <a:t>Januar</a:t>
            </a:r>
            <a:r>
              <a:rPr lang="en" dirty="0"/>
              <a:t> 2025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Jo </a:t>
            </a:r>
            <a:r>
              <a:rPr lang="en" dirty="0" err="1"/>
              <a:t>og</a:t>
            </a:r>
            <a:r>
              <a:rPr lang="en"/>
              <a:t> Emma</a:t>
            </a:r>
            <a:endParaRPr dirty="0"/>
          </a:p>
        </p:txBody>
      </p:sp>
      <p:sp>
        <p:nvSpPr>
          <p:cNvPr id="141" name="Google Shape;141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0592E-D361-B600-3A3F-87A9C7A41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12381"/>
            <a:ext cx="8520600" cy="3444949"/>
          </a:xfrm>
        </p:spPr>
        <p:txBody>
          <a:bodyPr/>
          <a:lstStyle/>
          <a:p>
            <a:r>
              <a:rPr lang="nb-NO" sz="1400" noProof="0" dirty="0"/>
              <a:t>Sola og månen gjør at vi kan orientere oss</a:t>
            </a:r>
            <a:br>
              <a:rPr lang="nb-NO" sz="1400" noProof="0" dirty="0"/>
            </a:br>
            <a:br>
              <a:rPr lang="nb-NO" sz="1400" noProof="0" dirty="0"/>
            </a:br>
            <a:r>
              <a:rPr lang="nb-NO" sz="1400" noProof="0" dirty="0"/>
              <a:t>Nymånedag i går – 29 januar </a:t>
            </a:r>
            <a:r>
              <a:rPr lang="nb-NO" sz="1400" noProof="0" dirty="0" err="1"/>
              <a:t>kl</a:t>
            </a:r>
            <a:r>
              <a:rPr lang="nb-NO" sz="1400" noProof="0" dirty="0"/>
              <a:t> 13:35</a:t>
            </a:r>
            <a:br>
              <a:rPr lang="nb-NO" sz="1400" noProof="0" dirty="0"/>
            </a:br>
            <a:br>
              <a:rPr lang="nb-NO" sz="1400" noProof="0" dirty="0"/>
            </a:br>
            <a:r>
              <a:rPr lang="nb-NO" sz="1400" noProof="0" dirty="0"/>
              <a:t> Sola ”står opp” klokka 08:34, den “går ned” klokka 16:26 </a:t>
            </a:r>
            <a:r>
              <a:rPr lang="nb-NO" sz="1400" noProof="0" dirty="0" err="1"/>
              <a:t>idag</a:t>
            </a:r>
            <a:r>
              <a:rPr lang="nb-NO" sz="1400" noProof="0" dirty="0"/>
              <a:t>.  Her i Oslo.</a:t>
            </a:r>
            <a:br>
              <a:rPr lang="nb-NO" sz="1400" noProof="0" dirty="0"/>
            </a:br>
            <a:br>
              <a:rPr lang="nb-NO" sz="1400" noProof="0" dirty="0"/>
            </a:br>
            <a:r>
              <a:rPr lang="nb-NO" sz="1400" noProof="0" dirty="0"/>
              <a:t>Høyde over horisonten for Sola er ca. 13 grader i dag.  Her i Oslo.</a:t>
            </a:r>
            <a:br>
              <a:rPr lang="nb-NO" sz="1400" noProof="0" dirty="0"/>
            </a:br>
            <a:br>
              <a:rPr lang="nb-NO" sz="1400" noProof="0" dirty="0"/>
            </a:br>
            <a:r>
              <a:rPr lang="nb-NO" sz="1400" noProof="0" dirty="0"/>
              <a:t>Sola er 4:51 minutter lenger oppe enn i går; </a:t>
            </a:r>
            <a:br>
              <a:rPr lang="nb-NO" sz="1400" noProof="0" dirty="0"/>
            </a:br>
            <a:br>
              <a:rPr lang="nb-NO" sz="1400" noProof="0" dirty="0"/>
            </a:br>
            <a:r>
              <a:rPr lang="nb-NO" sz="1400" noProof="0" dirty="0"/>
              <a:t>7:52 – 5:54 = 1 time og 58 minutter lenger enn vintersolverv</a:t>
            </a:r>
            <a:br>
              <a:rPr lang="nb-NO" sz="1400" noProof="0" dirty="0"/>
            </a:br>
            <a:br>
              <a:rPr lang="nb-NO" sz="1400" noProof="0" dirty="0"/>
            </a:br>
            <a:r>
              <a:rPr lang="nb-NO" sz="1400" noProof="0" dirty="0"/>
              <a:t>Dette er universelt.  Det gjelder for alle her i Oslo!</a:t>
            </a:r>
            <a:br>
              <a:rPr lang="nb-NO" sz="1400" noProof="0" dirty="0"/>
            </a:br>
            <a:br>
              <a:rPr lang="nb-NO" sz="1400" noProof="0" dirty="0"/>
            </a:br>
            <a:r>
              <a:rPr lang="nb-NO" sz="1400" noProof="0" dirty="0"/>
              <a:t>Referanser:  Data er hentet fra egne observasjoner, bilder tatt med mobilkamera – samt tall fra  </a:t>
            </a:r>
            <a:r>
              <a:rPr lang="nb-NO" sz="1400" noProof="0" dirty="0" err="1"/>
              <a:t>https</a:t>
            </a:r>
            <a:r>
              <a:rPr lang="nb-NO" sz="1400" noProof="0" dirty="0"/>
              <a:t>://</a:t>
            </a:r>
            <a:r>
              <a:rPr lang="nb-NO" sz="1400" noProof="0" dirty="0" err="1"/>
              <a:t>www.timeanddate.com</a:t>
            </a:r>
            <a:r>
              <a:rPr lang="nb-NO" sz="1400" noProof="0" dirty="0"/>
              <a:t>/)</a:t>
            </a:r>
            <a:br>
              <a:rPr lang="nb-NO" sz="1400" noProof="0" dirty="0"/>
            </a:br>
            <a:br>
              <a:rPr lang="nb-NO" sz="1400" noProof="0" dirty="0"/>
            </a:br>
            <a:r>
              <a:rPr lang="nb-NO" sz="800" noProof="0" dirty="0"/>
              <a:t>Hvordan vet vi at dette er riktig? Er det sant?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BEFC5E-9388-FBE9-5DDD-F0209AF2DF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0" smtClean="0"/>
              <a:t>2</a:t>
            </a:fld>
            <a:endParaRPr lang="nb-NO" noProof="0" dirty="0"/>
          </a:p>
        </p:txBody>
      </p:sp>
      <p:pic>
        <p:nvPicPr>
          <p:cNvPr id="5" name="Picture 4" descr="A group of people standing in front of a fence&#10;&#10;Description automatically generated">
            <a:extLst>
              <a:ext uri="{FF2B5EF4-FFF2-40B4-BE49-F238E27FC236}">
                <a16:creationId xmlns:a16="http://schemas.microsoft.com/office/drawing/2014/main" id="{4442F2DB-8C83-C577-10EE-2589C9321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82" y="2148528"/>
            <a:ext cx="1544782" cy="1158587"/>
          </a:xfrm>
          <a:prstGeom prst="rect">
            <a:avLst/>
          </a:prstGeom>
        </p:spPr>
      </p:pic>
      <p:pic>
        <p:nvPicPr>
          <p:cNvPr id="7" name="Picture 6" descr="A window with a view of a city&#10;&#10;Description automatically generated">
            <a:extLst>
              <a:ext uri="{FF2B5EF4-FFF2-40B4-BE49-F238E27FC236}">
                <a16:creationId xmlns:a16="http://schemas.microsoft.com/office/drawing/2014/main" id="{EA53921F-F583-F40F-D151-4B02BA0CC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545" y="2571750"/>
            <a:ext cx="1193800" cy="895350"/>
          </a:xfrm>
          <a:prstGeom prst="rect">
            <a:avLst/>
          </a:prstGeom>
        </p:spPr>
      </p:pic>
      <p:pic>
        <p:nvPicPr>
          <p:cNvPr id="8" name="Google Shape;89;p18" descr="A building with trees and a snowboard&#10;&#10;Description automatically generated">
            <a:extLst>
              <a:ext uri="{FF2B5EF4-FFF2-40B4-BE49-F238E27FC236}">
                <a16:creationId xmlns:a16="http://schemas.microsoft.com/office/drawing/2014/main" id="{2D484382-00E9-C3A4-4692-C4D2A49E8C7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6563" y="206494"/>
            <a:ext cx="1544782" cy="11170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3032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Oversikt over idag</a:t>
            </a:r>
            <a:endParaRPr/>
          </a:p>
        </p:txBody>
      </p:sp>
      <p:sp>
        <p:nvSpPr>
          <p:cNvPr id="162" name="Google Shape;16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Emma om </a:t>
            </a:r>
            <a:r>
              <a:rPr lang="en-GB" sz="2000" dirty="0" err="1"/>
              <a:t>relevans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IN1030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err="1"/>
              <a:t>Rike</a:t>
            </a:r>
            <a:r>
              <a:rPr lang="en" sz="2000" dirty="0"/>
              <a:t> </a:t>
            </a:r>
            <a:r>
              <a:rPr lang="en" sz="2000" dirty="0" err="1"/>
              <a:t>bilder</a:t>
            </a:r>
            <a:endParaRPr lang="en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err="1"/>
              <a:t>Sosiotekniske</a:t>
            </a:r>
            <a:r>
              <a:rPr lang="en" sz="2000" dirty="0"/>
              <a:t> </a:t>
            </a:r>
            <a:r>
              <a:rPr lang="en" sz="2000" dirty="0" err="1"/>
              <a:t>systemer</a:t>
            </a:r>
            <a:endParaRPr lang="en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Bruk av </a:t>
            </a:r>
            <a:r>
              <a:rPr lang="en" sz="2000" dirty="0" err="1"/>
              <a:t>verktøy</a:t>
            </a:r>
            <a:endParaRPr lang="en" sz="2000" dirty="0"/>
          </a:p>
          <a:p>
            <a:pPr marL="0" indent="0">
              <a:buNone/>
            </a:pPr>
            <a:r>
              <a:rPr lang="en" sz="2000" dirty="0" err="1"/>
              <a:t>Påstander</a:t>
            </a:r>
            <a:r>
              <a:rPr lang="en" sz="2000" dirty="0"/>
              <a:t> om </a:t>
            </a:r>
            <a:r>
              <a:rPr lang="en" sz="2000" dirty="0" err="1"/>
              <a:t>samspill</a:t>
            </a:r>
            <a:endParaRPr lang="en" sz="2000" dirty="0"/>
          </a:p>
          <a:p>
            <a:pPr marL="0" indent="0">
              <a:buNone/>
            </a:pPr>
            <a:r>
              <a:rPr lang="en" sz="2000" dirty="0" err="1"/>
              <a:t>Orientering</a:t>
            </a:r>
            <a:r>
              <a:rPr lang="en" sz="2000" dirty="0"/>
              <a:t> om </a:t>
            </a:r>
            <a:r>
              <a:rPr lang="en" sz="2000" dirty="0" err="1"/>
              <a:t>referanser</a:t>
            </a:r>
            <a:endParaRPr lang="en" sz="2000" dirty="0"/>
          </a:p>
        </p:txBody>
      </p:sp>
      <p:sp>
        <p:nvSpPr>
          <p:cNvPr id="163" name="Google Shape;163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164" name="Google Shape;164;p30"/>
          <p:cNvSpPr txBox="1"/>
          <p:nvPr/>
        </p:nvSpPr>
        <p:spPr>
          <a:xfrm>
            <a:off x="5790908" y="2260007"/>
            <a:ext cx="2955900" cy="64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Pause </a:t>
            </a:r>
            <a:r>
              <a:rPr lang="en" dirty="0" err="1">
                <a:solidFill>
                  <a:schemeClr val="dk1"/>
                </a:solidFill>
              </a:rPr>
              <a:t>sirka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klokka</a:t>
            </a:r>
            <a:r>
              <a:rPr lang="en" dirty="0">
                <a:solidFill>
                  <a:schemeClr val="dk1"/>
                </a:solidFill>
              </a:rPr>
              <a:t> 11:00 - 11:15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Q&amp;A </a:t>
            </a:r>
            <a:r>
              <a:rPr lang="en" dirty="0" err="1">
                <a:solidFill>
                  <a:schemeClr val="dk1"/>
                </a:solidFill>
              </a:rPr>
              <a:t>på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slutten</a:t>
            </a:r>
            <a:r>
              <a:rPr lang="en" dirty="0">
                <a:solidFill>
                  <a:schemeClr val="dk1"/>
                </a:solidFill>
              </a:rPr>
              <a:t> av time 2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414D721-BB7D-9C4D-858B-CD4A81C1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Emma slides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B301D1-A4E1-0309-656A-6EE8FF902D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A64CF1B-D8EF-EDBB-D5E8-629B34E6F0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23920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Pensum for dette læringsmålet og oblig - </a:t>
            </a:r>
            <a:r>
              <a:rPr lang="en" b="1"/>
              <a:t>Leganto</a:t>
            </a:r>
            <a:endParaRPr b="1"/>
          </a:p>
        </p:txBody>
      </p:sp>
      <p:sp>
        <p:nvSpPr>
          <p:cNvPr id="170" name="Google Shape;170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Artikkel</a:t>
            </a:r>
            <a:r>
              <a:rPr lang="en" dirty="0"/>
              <a:t>: The rich picture:  </a:t>
            </a:r>
            <a:r>
              <a:rPr lang="en" b="1" dirty="0"/>
              <a:t>A tool</a:t>
            </a:r>
            <a:r>
              <a:rPr lang="en" dirty="0"/>
              <a:t> for </a:t>
            </a:r>
            <a:r>
              <a:rPr lang="en" b="1" dirty="0"/>
              <a:t>reasoning</a:t>
            </a:r>
            <a:r>
              <a:rPr lang="en" dirty="0"/>
              <a:t> about work </a:t>
            </a:r>
            <a:r>
              <a:rPr lang="en" b="1" dirty="0"/>
              <a:t>context</a:t>
            </a:r>
            <a:r>
              <a:rPr lang="en" dirty="0"/>
              <a:t> av Andrew Monk </a:t>
            </a:r>
            <a:r>
              <a:rPr lang="en" dirty="0" err="1"/>
              <a:t>og</a:t>
            </a:r>
            <a:r>
              <a:rPr lang="en" dirty="0"/>
              <a:t> Steve Howard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Notat</a:t>
            </a:r>
            <a:r>
              <a:rPr lang="en" dirty="0"/>
              <a:t>: </a:t>
            </a:r>
            <a:r>
              <a:rPr lang="en" dirty="0" err="1"/>
              <a:t>Notat</a:t>
            </a:r>
            <a:r>
              <a:rPr lang="en" dirty="0"/>
              <a:t> om </a:t>
            </a:r>
            <a:r>
              <a:rPr lang="en" b="1" dirty="0" err="1"/>
              <a:t>rike</a:t>
            </a:r>
            <a:r>
              <a:rPr lang="en" b="1" dirty="0"/>
              <a:t> </a:t>
            </a:r>
            <a:r>
              <a:rPr lang="en" b="1" dirty="0" err="1"/>
              <a:t>bilder</a:t>
            </a:r>
            <a:r>
              <a:rPr lang="en" dirty="0"/>
              <a:t>; </a:t>
            </a:r>
            <a:r>
              <a:rPr lang="en" dirty="0" err="1"/>
              <a:t>hjelpetekst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artikkelen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norsk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Notat</a:t>
            </a:r>
            <a:r>
              <a:rPr lang="en" dirty="0"/>
              <a:t>: </a:t>
            </a:r>
            <a:r>
              <a:rPr lang="en" b="1" dirty="0" err="1"/>
              <a:t>Innspill</a:t>
            </a:r>
            <a:r>
              <a:rPr lang="en" b="1" dirty="0"/>
              <a:t> om </a:t>
            </a:r>
            <a:r>
              <a:rPr lang="en" b="1" dirty="0" err="1"/>
              <a:t>samspill</a:t>
            </a:r>
            <a:r>
              <a:rPr lang="en" b="1" dirty="0"/>
              <a:t> - </a:t>
            </a:r>
            <a:r>
              <a:rPr lang="en" dirty="0" err="1"/>
              <a:t>velge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av de </a:t>
            </a:r>
            <a:r>
              <a:rPr lang="en" dirty="0" err="1"/>
              <a:t>ti</a:t>
            </a:r>
            <a:r>
              <a:rPr lang="en" dirty="0"/>
              <a:t> </a:t>
            </a:r>
            <a:r>
              <a:rPr lang="en" dirty="0" err="1"/>
              <a:t>påstandene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Foiler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Leganto er et “</a:t>
            </a:r>
            <a:r>
              <a:rPr lang="en" dirty="0" err="1"/>
              <a:t>nytt</a:t>
            </a:r>
            <a:r>
              <a:rPr lang="en" dirty="0"/>
              <a:t>” </a:t>
            </a:r>
            <a:r>
              <a:rPr lang="en" dirty="0" err="1"/>
              <a:t>verktøy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</a:t>
            </a:r>
            <a:r>
              <a:rPr lang="en" dirty="0" err="1"/>
              <a:t>blir</a:t>
            </a:r>
            <a:r>
              <a:rPr lang="en" dirty="0"/>
              <a:t> tatt </a:t>
            </a:r>
            <a:r>
              <a:rPr lang="en" dirty="0" err="1"/>
              <a:t>ibruk</a:t>
            </a:r>
            <a:r>
              <a:rPr lang="en" dirty="0"/>
              <a:t>; </a:t>
            </a:r>
            <a:r>
              <a:rPr lang="en" dirty="0" err="1"/>
              <a:t>utforsk</a:t>
            </a:r>
            <a:r>
              <a:rPr lang="en" dirty="0"/>
              <a:t> </a:t>
            </a:r>
            <a:r>
              <a:rPr lang="en" dirty="0" err="1"/>
              <a:t>funksjoner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ligger </a:t>
            </a:r>
            <a:r>
              <a:rPr lang="en" dirty="0" err="1"/>
              <a:t>i</a:t>
            </a:r>
            <a:r>
              <a:rPr lang="en" dirty="0"/>
              <a:t> Leganto for </a:t>
            </a:r>
            <a:r>
              <a:rPr lang="en" dirty="0" err="1"/>
              <a:t>sitering</a:t>
            </a:r>
            <a:r>
              <a:rPr lang="en" dirty="0"/>
              <a:t>!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71" name="Google Shape;171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29096" y="3316292"/>
            <a:ext cx="1876151" cy="182720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2"/>
          <p:cNvSpPr txBox="1">
            <a:spLocks noGrp="1"/>
          </p:cNvSpPr>
          <p:nvPr>
            <p:ph type="body" idx="1"/>
          </p:nvPr>
        </p:nvSpPr>
        <p:spPr>
          <a:xfrm>
            <a:off x="623408" y="15932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endParaRPr lang="en" dirty="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lang="en" dirty="0">
                <a:solidFill>
                  <a:schemeClr val="dk1"/>
                </a:solidFill>
              </a:rPr>
              <a:t>En </a:t>
            </a:r>
            <a:r>
              <a:rPr lang="en" b="1" dirty="0" err="1">
                <a:solidFill>
                  <a:schemeClr val="dk1"/>
                </a:solidFill>
              </a:rPr>
              <a:t>interessent</a:t>
            </a:r>
            <a:r>
              <a:rPr lang="en" dirty="0">
                <a:solidFill>
                  <a:schemeClr val="dk1"/>
                </a:solidFill>
              </a:rPr>
              <a:t> er </a:t>
            </a:r>
            <a:r>
              <a:rPr lang="en" dirty="0" err="1">
                <a:solidFill>
                  <a:schemeClr val="dk1"/>
                </a:solidFill>
              </a:rPr>
              <a:t>en</a:t>
            </a:r>
            <a:r>
              <a:rPr lang="en" dirty="0">
                <a:solidFill>
                  <a:schemeClr val="dk1"/>
                </a:solidFill>
              </a:rPr>
              <a:t> person, </a:t>
            </a:r>
            <a:r>
              <a:rPr lang="en" dirty="0" err="1">
                <a:solidFill>
                  <a:schemeClr val="dk1"/>
                </a:solidFill>
              </a:rPr>
              <a:t>gruppe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eller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organisasjon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som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kan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påvirke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eller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bli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påvirket</a:t>
            </a:r>
            <a:r>
              <a:rPr lang="en" dirty="0">
                <a:solidFill>
                  <a:schemeClr val="dk1"/>
                </a:solidFill>
              </a:rPr>
              <a:t> av </a:t>
            </a:r>
            <a:r>
              <a:rPr lang="en" dirty="0" err="1">
                <a:solidFill>
                  <a:schemeClr val="dk1"/>
                </a:solidFill>
              </a:rPr>
              <a:t>en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sak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eller</a:t>
            </a:r>
            <a:r>
              <a:rPr lang="en" dirty="0">
                <a:solidFill>
                  <a:schemeClr val="dk1"/>
                </a:solidFill>
              </a:rPr>
              <a:t> et </a:t>
            </a:r>
            <a:r>
              <a:rPr lang="en" dirty="0" err="1">
                <a:solidFill>
                  <a:schemeClr val="dk1"/>
                </a:solidFill>
              </a:rPr>
              <a:t>anliggende</a:t>
            </a:r>
            <a:r>
              <a:rPr lang="en" dirty="0">
                <a:solidFill>
                  <a:schemeClr val="dk1"/>
                </a:solidFill>
              </a:rPr>
              <a:t>, for </a:t>
            </a:r>
            <a:r>
              <a:rPr lang="en" dirty="0" err="1">
                <a:solidFill>
                  <a:schemeClr val="dk1"/>
                </a:solidFill>
              </a:rPr>
              <a:t>eksempel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en</a:t>
            </a:r>
            <a:r>
              <a:rPr lang="en" dirty="0">
                <a:solidFill>
                  <a:schemeClr val="dk1"/>
                </a:solidFill>
              </a:rPr>
              <a:t> digital </a:t>
            </a:r>
            <a:r>
              <a:rPr lang="en" dirty="0" err="1">
                <a:solidFill>
                  <a:schemeClr val="dk1"/>
                </a:solidFill>
              </a:rPr>
              <a:t>teknologi</a:t>
            </a:r>
            <a:r>
              <a:rPr lang="en" dirty="0">
                <a:solidFill>
                  <a:schemeClr val="dk1"/>
                </a:solidFill>
              </a:rPr>
              <a:t>.</a:t>
            </a:r>
            <a:endParaRPr dirty="0">
              <a:solidFill>
                <a:schemeClr val="dk1"/>
              </a:solidFill>
            </a:endParaRPr>
          </a:p>
          <a:p>
            <a:pPr marL="342900" lvl="0" indent="-25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dirty="0">
              <a:solidFill>
                <a:schemeClr val="dk1"/>
              </a:solidFill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lang="en" b="1" dirty="0">
                <a:solidFill>
                  <a:schemeClr val="dk1"/>
                </a:solidFill>
              </a:rPr>
              <a:t>Interesse </a:t>
            </a:r>
            <a:r>
              <a:rPr lang="en" dirty="0">
                <a:solidFill>
                  <a:schemeClr val="dk1"/>
                </a:solidFill>
              </a:rPr>
              <a:t>(</a:t>
            </a:r>
            <a:r>
              <a:rPr lang="en" dirty="0" err="1">
                <a:solidFill>
                  <a:schemeClr val="dk1"/>
                </a:solidFill>
              </a:rPr>
              <a:t>eng.</a:t>
            </a:r>
            <a:r>
              <a:rPr lang="en" dirty="0">
                <a:solidFill>
                  <a:schemeClr val="dk1"/>
                </a:solidFill>
              </a:rPr>
              <a:t> Concern), </a:t>
            </a:r>
            <a:r>
              <a:rPr lang="en" dirty="0" err="1">
                <a:solidFill>
                  <a:schemeClr val="dk1"/>
                </a:solidFill>
              </a:rPr>
              <a:t>visse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faktiske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eller</a:t>
            </a:r>
            <a:r>
              <a:rPr lang="en" dirty="0">
                <a:solidFill>
                  <a:schemeClr val="dk1"/>
                </a:solidFill>
              </a:rPr>
              <a:t> bare </a:t>
            </a:r>
            <a:r>
              <a:rPr lang="en" dirty="0" err="1">
                <a:solidFill>
                  <a:schemeClr val="dk1"/>
                </a:solidFill>
              </a:rPr>
              <a:t>forestilte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behov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som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søkes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tilfredsstilt</a:t>
            </a:r>
            <a:r>
              <a:rPr lang="en" dirty="0">
                <a:solidFill>
                  <a:schemeClr val="dk1"/>
                </a:solidFill>
              </a:rPr>
              <a:t> av </a:t>
            </a:r>
            <a:r>
              <a:rPr lang="en" dirty="0" err="1">
                <a:solidFill>
                  <a:schemeClr val="dk1"/>
                </a:solidFill>
              </a:rPr>
              <a:t>en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interessent</a:t>
            </a:r>
            <a:r>
              <a:rPr lang="en" dirty="0">
                <a:solidFill>
                  <a:schemeClr val="dk1"/>
                </a:solidFill>
              </a:rPr>
              <a:t>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78" name="Google Shape;178;p32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2200"/>
              <a:buFont typeface="Calibri"/>
              <a:buNone/>
            </a:pPr>
            <a:r>
              <a:rPr lang="en" sz="3300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Noen</a:t>
            </a:r>
            <a:r>
              <a:rPr lang="en" sz="3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3300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begreper</a:t>
            </a:r>
            <a:r>
              <a:rPr lang="en" sz="33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" sz="3300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repetisjon</a:t>
            </a:r>
            <a:endParaRPr sz="33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2"/>
          <p:cNvSpPr/>
          <p:nvPr/>
        </p:nvSpPr>
        <p:spPr>
          <a:xfrm>
            <a:off x="226208" y="1200822"/>
            <a:ext cx="25374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Interesse, interessent</a:t>
            </a:r>
            <a:endParaRPr sz="21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3"/>
          <p:cNvSpPr txBox="1">
            <a:spLocks noGrp="1"/>
          </p:cNvSpPr>
          <p:nvPr>
            <p:ph type="title"/>
          </p:nvPr>
        </p:nvSpPr>
        <p:spPr>
          <a:xfrm>
            <a:off x="311700" y="9818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/>
              <a:t>Interesse, interessent</a:t>
            </a:r>
            <a:endParaRPr b="1"/>
          </a:p>
        </p:txBody>
      </p:sp>
      <p:sp>
        <p:nvSpPr>
          <p:cNvPr id="186" name="Google Shape;186;p33"/>
          <p:cNvSpPr txBox="1">
            <a:spLocks noGrp="1"/>
          </p:cNvSpPr>
          <p:nvPr>
            <p:ph type="body" idx="1"/>
          </p:nvPr>
        </p:nvSpPr>
        <p:spPr>
          <a:xfrm>
            <a:off x="311700" y="648087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>
                <a:solidFill>
                  <a:schemeClr val="dk1"/>
                </a:solidFill>
              </a:rPr>
              <a:t>“</a:t>
            </a:r>
            <a:r>
              <a:rPr lang="en" b="1" dirty="0">
                <a:solidFill>
                  <a:schemeClr val="dk1"/>
                </a:solidFill>
              </a:rPr>
              <a:t>Interesse</a:t>
            </a:r>
            <a:r>
              <a:rPr lang="en" dirty="0">
                <a:solidFill>
                  <a:schemeClr val="dk1"/>
                </a:solidFill>
              </a:rPr>
              <a:t>, </a:t>
            </a:r>
            <a:r>
              <a:rPr lang="en" dirty="0" err="1">
                <a:solidFill>
                  <a:schemeClr val="dk1"/>
                </a:solidFill>
              </a:rPr>
              <a:t>visse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faktiske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eller</a:t>
            </a:r>
            <a:r>
              <a:rPr lang="en" dirty="0">
                <a:solidFill>
                  <a:schemeClr val="dk1"/>
                </a:solidFill>
              </a:rPr>
              <a:t> bare </a:t>
            </a:r>
            <a:r>
              <a:rPr lang="en" dirty="0" err="1">
                <a:solidFill>
                  <a:schemeClr val="dk1"/>
                </a:solidFill>
              </a:rPr>
              <a:t>forestilte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behov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som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søkes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tilfredsstilt</a:t>
            </a:r>
            <a:r>
              <a:rPr lang="en" dirty="0">
                <a:solidFill>
                  <a:schemeClr val="dk1"/>
                </a:solidFill>
              </a:rPr>
              <a:t>. Interesse </a:t>
            </a:r>
            <a:r>
              <a:rPr lang="en" dirty="0" err="1">
                <a:solidFill>
                  <a:schemeClr val="dk1"/>
                </a:solidFill>
              </a:rPr>
              <a:t>kan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også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være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en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relativt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varig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opptatthet</a:t>
            </a:r>
            <a:r>
              <a:rPr lang="en" dirty="0">
                <a:solidFill>
                  <a:schemeClr val="dk1"/>
                </a:solidFill>
              </a:rPr>
              <a:t> hos </a:t>
            </a:r>
            <a:r>
              <a:rPr lang="en" dirty="0" err="1">
                <a:solidFill>
                  <a:schemeClr val="dk1"/>
                </a:solidFill>
              </a:rPr>
              <a:t>enkeltpersoner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eller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grupper</a:t>
            </a:r>
            <a:r>
              <a:rPr lang="en" dirty="0">
                <a:solidFill>
                  <a:schemeClr val="dk1"/>
                </a:solidFill>
              </a:rPr>
              <a:t> av </a:t>
            </a:r>
            <a:r>
              <a:rPr lang="en" dirty="0" err="1">
                <a:solidFill>
                  <a:schemeClr val="dk1"/>
                </a:solidFill>
              </a:rPr>
              <a:t>visse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objekter</a:t>
            </a:r>
            <a:r>
              <a:rPr lang="en" dirty="0">
                <a:solidFill>
                  <a:schemeClr val="dk1"/>
                </a:solidFill>
              </a:rPr>
              <a:t>, </a:t>
            </a:r>
            <a:r>
              <a:rPr lang="en" dirty="0" err="1">
                <a:solidFill>
                  <a:schemeClr val="dk1"/>
                </a:solidFill>
              </a:rPr>
              <a:t>ideer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eller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aktiviteter</a:t>
            </a:r>
            <a:r>
              <a:rPr lang="en" dirty="0">
                <a:solidFill>
                  <a:schemeClr val="dk1"/>
                </a:solidFill>
              </a:rPr>
              <a:t>”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dirty="0">
                <a:solidFill>
                  <a:schemeClr val="dk1"/>
                </a:solidFill>
              </a:rPr>
              <a:t>Fra Store Norske </a:t>
            </a:r>
            <a:r>
              <a:rPr lang="en" dirty="0" err="1">
                <a:solidFill>
                  <a:schemeClr val="dk1"/>
                </a:solidFill>
              </a:rPr>
              <a:t>Leksikon</a:t>
            </a:r>
            <a:r>
              <a:rPr lang="en" dirty="0">
                <a:solidFill>
                  <a:schemeClr val="dk1"/>
                </a:solidFill>
              </a:rPr>
              <a:t> (</a:t>
            </a:r>
            <a:r>
              <a:rPr lang="en" dirty="0" err="1">
                <a:solidFill>
                  <a:schemeClr val="dk1"/>
                </a:solidFill>
              </a:rPr>
              <a:t>artikkel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skrevet</a:t>
            </a:r>
            <a:r>
              <a:rPr lang="en" dirty="0">
                <a:solidFill>
                  <a:schemeClr val="dk1"/>
                </a:solidFill>
              </a:rPr>
              <a:t> av Lars Svendsen).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2000" dirty="0" err="1">
                <a:solidFill>
                  <a:schemeClr val="dk1"/>
                </a:solidFill>
              </a:rPr>
              <a:t>Interessenter</a:t>
            </a:r>
            <a:r>
              <a:rPr lang="en" sz="2000" dirty="0">
                <a:solidFill>
                  <a:schemeClr val="dk1"/>
                </a:solidFill>
              </a:rPr>
              <a:t> er </a:t>
            </a:r>
            <a:r>
              <a:rPr lang="en" sz="2000" dirty="0" err="1">
                <a:solidFill>
                  <a:schemeClr val="dk1"/>
                </a:solidFill>
              </a:rPr>
              <a:t>mer</a:t>
            </a:r>
            <a:r>
              <a:rPr lang="en" sz="2000" dirty="0">
                <a:solidFill>
                  <a:schemeClr val="dk1"/>
                </a:solidFill>
              </a:rPr>
              <a:t> </a:t>
            </a:r>
            <a:r>
              <a:rPr lang="en" sz="2000" dirty="0" err="1">
                <a:solidFill>
                  <a:schemeClr val="dk1"/>
                </a:solidFill>
              </a:rPr>
              <a:t>enn</a:t>
            </a:r>
            <a:r>
              <a:rPr lang="en" sz="2000" dirty="0">
                <a:solidFill>
                  <a:schemeClr val="dk1"/>
                </a:solidFill>
              </a:rPr>
              <a:t> bare </a:t>
            </a:r>
            <a:r>
              <a:rPr lang="en" sz="2000" b="1" dirty="0" err="1">
                <a:solidFill>
                  <a:schemeClr val="dk1"/>
                </a:solidFill>
              </a:rPr>
              <a:t>sluttbrukere</a:t>
            </a:r>
            <a:endParaRPr sz="20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3200"/>
              </a:spcBef>
              <a:spcAft>
                <a:spcPts val="1600"/>
              </a:spcAft>
              <a:buSzPts val="1800"/>
              <a:buNone/>
            </a:pPr>
            <a:r>
              <a:rPr lang="en" b="1" dirty="0" err="1">
                <a:solidFill>
                  <a:schemeClr val="dk1"/>
                </a:solidFill>
              </a:rPr>
              <a:t>Rike</a:t>
            </a:r>
            <a:r>
              <a:rPr lang="en" b="1" dirty="0">
                <a:solidFill>
                  <a:schemeClr val="dk1"/>
                </a:solidFill>
              </a:rPr>
              <a:t> </a:t>
            </a:r>
            <a:r>
              <a:rPr lang="en" b="1" dirty="0" err="1">
                <a:solidFill>
                  <a:schemeClr val="dk1"/>
                </a:solidFill>
              </a:rPr>
              <a:t>bilder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og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beskrivelsen</a:t>
            </a:r>
            <a:r>
              <a:rPr lang="en" dirty="0">
                <a:solidFill>
                  <a:schemeClr val="dk1"/>
                </a:solidFill>
              </a:rPr>
              <a:t> av </a:t>
            </a:r>
            <a:r>
              <a:rPr lang="en" b="1" dirty="0" err="1">
                <a:solidFill>
                  <a:schemeClr val="dk1"/>
                </a:solidFill>
              </a:rPr>
              <a:t>interessenter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og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deres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b="1" dirty="0" err="1">
                <a:solidFill>
                  <a:schemeClr val="dk1"/>
                </a:solidFill>
              </a:rPr>
              <a:t>interesser</a:t>
            </a:r>
            <a:r>
              <a:rPr lang="en" dirty="0">
                <a:solidFill>
                  <a:schemeClr val="dk1"/>
                </a:solidFill>
              </a:rPr>
              <a:t> er </a:t>
            </a:r>
            <a:r>
              <a:rPr lang="en" dirty="0" err="1">
                <a:solidFill>
                  <a:schemeClr val="dk1"/>
                </a:solidFill>
              </a:rPr>
              <a:t>teknikker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dirty="0" err="1">
                <a:solidFill>
                  <a:schemeClr val="dk1"/>
                </a:solidFill>
              </a:rPr>
              <a:t>innenfor</a:t>
            </a:r>
            <a:r>
              <a:rPr lang="en" dirty="0">
                <a:solidFill>
                  <a:schemeClr val="dk1"/>
                </a:solidFill>
              </a:rPr>
              <a:t> det vi </a:t>
            </a:r>
            <a:r>
              <a:rPr lang="en" dirty="0" err="1">
                <a:solidFill>
                  <a:schemeClr val="dk1"/>
                </a:solidFill>
              </a:rPr>
              <a:t>kaller</a:t>
            </a:r>
            <a:r>
              <a:rPr lang="en" dirty="0">
                <a:solidFill>
                  <a:schemeClr val="dk1"/>
                </a:solidFill>
              </a:rPr>
              <a:t> </a:t>
            </a:r>
            <a:r>
              <a:rPr lang="en" b="1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interessentanalyse</a:t>
            </a:r>
            <a:r>
              <a:rPr lang="en" dirty="0">
                <a:solidFill>
                  <a:schemeClr val="dk1"/>
                </a:solidFill>
              </a:rPr>
              <a:t> (</a:t>
            </a:r>
            <a:r>
              <a:rPr lang="en" dirty="0" err="1">
                <a:solidFill>
                  <a:schemeClr val="dk1"/>
                </a:solidFill>
              </a:rPr>
              <a:t>eng.</a:t>
            </a:r>
            <a:r>
              <a:rPr lang="en" dirty="0">
                <a:solidFill>
                  <a:schemeClr val="dk1"/>
                </a:solidFill>
              </a:rPr>
              <a:t> stakeholder analysis). 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87" name="Google Shape;18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Rike bilder - hvor kommer det fra?</a:t>
            </a:r>
            <a:endParaRPr/>
          </a:p>
        </p:txBody>
      </p:sp>
      <p:sp>
        <p:nvSpPr>
          <p:cNvPr id="193" name="Google Shape;193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Stammer </a:t>
            </a:r>
            <a:r>
              <a:rPr lang="en" err="1"/>
              <a:t>fra</a:t>
            </a:r>
            <a:r>
              <a:rPr lang="en"/>
              <a:t> </a:t>
            </a:r>
            <a:r>
              <a:rPr lang="en" b="1" err="1"/>
              <a:t>sosioteknisk</a:t>
            </a:r>
            <a:r>
              <a:rPr lang="en" b="1"/>
              <a:t> </a:t>
            </a:r>
            <a:r>
              <a:rPr lang="en" b="1" err="1"/>
              <a:t>tilnærming</a:t>
            </a:r>
            <a:r>
              <a:rPr lang="en"/>
              <a:t> </a:t>
            </a:r>
            <a:r>
              <a:rPr lang="en" err="1"/>
              <a:t>til</a:t>
            </a:r>
            <a:r>
              <a:rPr lang="en"/>
              <a:t> </a:t>
            </a:r>
            <a:r>
              <a:rPr lang="en" err="1"/>
              <a:t>samspill</a:t>
            </a:r>
            <a:r>
              <a:rPr lang="en"/>
              <a:t> </a:t>
            </a:r>
            <a:r>
              <a:rPr lang="en" err="1"/>
              <a:t>mellom</a:t>
            </a:r>
            <a:r>
              <a:rPr lang="en"/>
              <a:t> </a:t>
            </a:r>
            <a:r>
              <a:rPr lang="en" err="1"/>
              <a:t>mennesker</a:t>
            </a:r>
            <a:r>
              <a:rPr lang="en"/>
              <a:t> </a:t>
            </a:r>
            <a:r>
              <a:rPr lang="en" err="1"/>
              <a:t>og</a:t>
            </a:r>
            <a:r>
              <a:rPr lang="en"/>
              <a:t> </a:t>
            </a:r>
            <a:r>
              <a:rPr lang="en" err="1"/>
              <a:t>teknologi</a:t>
            </a:r>
            <a:r>
              <a:rPr lang="en"/>
              <a:t>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err="1"/>
              <a:t>Og</a:t>
            </a:r>
            <a:r>
              <a:rPr lang="en"/>
              <a:t> </a:t>
            </a:r>
            <a:r>
              <a:rPr lang="en" err="1"/>
              <a:t>hva</a:t>
            </a:r>
            <a:r>
              <a:rPr lang="en"/>
              <a:t> </a:t>
            </a:r>
            <a:r>
              <a:rPr lang="en" err="1"/>
              <a:t>forstår</a:t>
            </a:r>
            <a:r>
              <a:rPr lang="en"/>
              <a:t> vi med </a:t>
            </a:r>
            <a:r>
              <a:rPr lang="en" b="1" err="1"/>
              <a:t>sosioteknisk</a:t>
            </a:r>
            <a:r>
              <a:rPr lang="en" b="1"/>
              <a:t>?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94" name="Google Shape;194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575" y="3090250"/>
            <a:ext cx="2380298" cy="178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85575" y="176000"/>
            <a:ext cx="1957254" cy="1467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0777" y="133250"/>
            <a:ext cx="3675576" cy="275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50" name="Google Shape;150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62800" y="1738150"/>
            <a:ext cx="4337275" cy="3252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Sosioteknisk = sosio+teknisk</a:t>
            </a:r>
            <a:endParaRPr/>
          </a:p>
        </p:txBody>
      </p:sp>
      <p:sp>
        <p:nvSpPr>
          <p:cNvPr id="200" name="Google Shape;200;p35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 ca 20:00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minutter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23:53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minutter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(ca 4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minutter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eksempel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forklaring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på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måte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å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samspillet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mellom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mennesker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teknologi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https://www.youtube.com/watch?v=Z3I-ndAXYWg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Hva</a:t>
            </a:r>
            <a:r>
              <a:rPr lang="en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 </a:t>
            </a:r>
            <a:r>
              <a:rPr lang="en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analyseenhet</a:t>
            </a:r>
            <a:r>
              <a:rPr lang="en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(unit of analysis)?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Subjekt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isolert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Objekt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isolert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Subjekt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objekt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</a:pP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Subjekt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objekt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+ 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omgivelse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situasjon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aktivitet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oppgave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  E  L  A  S  J  O  N  R  E  L  A  S  J  O  N  R  E  L  A  S  J  O  N  R  E  L  A  S  J  O  N  R  E  L  A  S  J 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01" name="Google Shape;201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Diskutere - egne erfaringer på samspill med teknologi?  Mindre dramatisk enn skytevåpen;)</a:t>
            </a:r>
            <a:endParaRPr/>
          </a:p>
        </p:txBody>
      </p:sp>
      <p:sp>
        <p:nvSpPr>
          <p:cNvPr id="207" name="Google Shape;207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 err="1"/>
              <a:t>Egne</a:t>
            </a:r>
            <a:r>
              <a:rPr lang="en"/>
              <a:t> </a:t>
            </a:r>
            <a:r>
              <a:rPr lang="en" err="1"/>
              <a:t>eksempler</a:t>
            </a:r>
            <a:r>
              <a:rPr lang="en"/>
              <a:t> - </a:t>
            </a:r>
            <a:r>
              <a:rPr lang="en" err="1"/>
              <a:t>på</a:t>
            </a:r>
            <a:r>
              <a:rPr lang="en"/>
              <a:t> at “du” + “</a:t>
            </a:r>
            <a:r>
              <a:rPr lang="en" err="1"/>
              <a:t>teknologi</a:t>
            </a:r>
            <a:r>
              <a:rPr lang="en"/>
              <a:t>” </a:t>
            </a:r>
            <a:r>
              <a:rPr lang="en" err="1"/>
              <a:t>blir</a:t>
            </a:r>
            <a:r>
              <a:rPr lang="en"/>
              <a:t> </a:t>
            </a:r>
            <a:r>
              <a:rPr lang="en" err="1"/>
              <a:t>til</a:t>
            </a:r>
            <a:r>
              <a:rPr lang="en"/>
              <a:t> </a:t>
            </a:r>
            <a:r>
              <a:rPr lang="en" err="1"/>
              <a:t>noe</a:t>
            </a:r>
            <a:r>
              <a:rPr lang="en"/>
              <a:t> “</a:t>
            </a:r>
            <a:r>
              <a:rPr lang="en" err="1"/>
              <a:t>nytt</a:t>
            </a:r>
            <a:r>
              <a:rPr lang="en"/>
              <a:t>”, </a:t>
            </a:r>
            <a:r>
              <a:rPr lang="en" err="1"/>
              <a:t>noe</a:t>
            </a:r>
            <a:r>
              <a:rPr lang="en"/>
              <a:t> “</a:t>
            </a:r>
            <a:r>
              <a:rPr lang="en" err="1"/>
              <a:t>annet</a:t>
            </a:r>
            <a:r>
              <a:rPr lang="en"/>
              <a:t>?”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Andre </a:t>
            </a:r>
            <a:r>
              <a:rPr lang="en" err="1"/>
              <a:t>ord</a:t>
            </a:r>
            <a:r>
              <a:rPr lang="en"/>
              <a:t> </a:t>
            </a:r>
            <a:r>
              <a:rPr lang="en" err="1"/>
              <a:t>og</a:t>
            </a:r>
            <a:r>
              <a:rPr lang="en"/>
              <a:t> </a:t>
            </a:r>
            <a:r>
              <a:rPr lang="en" err="1"/>
              <a:t>begreper</a:t>
            </a:r>
            <a:r>
              <a:rPr lang="en"/>
              <a:t> for </a:t>
            </a:r>
            <a:r>
              <a:rPr lang="en" err="1"/>
              <a:t>samspill</a:t>
            </a:r>
            <a:r>
              <a:rPr lang="en"/>
              <a:t>?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err="1"/>
              <a:t>Individ</a:t>
            </a:r>
            <a:r>
              <a:rPr lang="en"/>
              <a:t> </a:t>
            </a:r>
            <a:r>
              <a:rPr lang="en" err="1"/>
              <a:t>nivå</a:t>
            </a:r>
            <a:r>
              <a:rPr lang="en"/>
              <a:t> (</a:t>
            </a:r>
            <a:r>
              <a:rPr lang="en" err="1"/>
              <a:t>mikro</a:t>
            </a:r>
            <a:r>
              <a:rPr lang="en"/>
              <a:t>)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Gruppe </a:t>
            </a:r>
            <a:r>
              <a:rPr lang="en" err="1"/>
              <a:t>nivå</a:t>
            </a:r>
            <a:r>
              <a:rPr lang="en"/>
              <a:t> (</a:t>
            </a:r>
            <a:r>
              <a:rPr lang="en" err="1"/>
              <a:t>meso</a:t>
            </a:r>
            <a:r>
              <a:rPr lang="en"/>
              <a:t>)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err="1"/>
              <a:t>Samfunns</a:t>
            </a:r>
            <a:r>
              <a:rPr lang="en"/>
              <a:t> </a:t>
            </a:r>
            <a:r>
              <a:rPr lang="en" err="1"/>
              <a:t>nivå</a:t>
            </a:r>
            <a:r>
              <a:rPr lang="en"/>
              <a:t>  (</a:t>
            </a:r>
            <a:r>
              <a:rPr lang="en" err="1"/>
              <a:t>makro</a:t>
            </a:r>
            <a:r>
              <a:rPr lang="en"/>
              <a:t>)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5 </a:t>
            </a:r>
            <a:r>
              <a:rPr lang="en" err="1"/>
              <a:t>minutter</a:t>
            </a:r>
            <a:r>
              <a:rPr lang="en"/>
              <a:t> med </a:t>
            </a:r>
            <a:r>
              <a:rPr lang="en" err="1"/>
              <a:t>hverandre</a:t>
            </a:r>
            <a:r>
              <a:rPr lang="en"/>
              <a:t>  - </a:t>
            </a:r>
            <a:r>
              <a:rPr lang="en" err="1"/>
              <a:t>så</a:t>
            </a:r>
            <a:r>
              <a:rPr lang="en"/>
              <a:t> </a:t>
            </a:r>
            <a:r>
              <a:rPr lang="en" err="1"/>
              <a:t>oppummering</a:t>
            </a:r>
            <a:r>
              <a:rPr lang="en"/>
              <a:t> </a:t>
            </a:r>
            <a:r>
              <a:rPr lang="en" err="1"/>
              <a:t>felles</a:t>
            </a:r>
            <a:r>
              <a:rPr lang="en"/>
              <a:t>.</a:t>
            </a:r>
            <a:endParaRPr/>
          </a:p>
        </p:txBody>
      </p:sp>
      <p:sp>
        <p:nvSpPr>
          <p:cNvPr id="208" name="Google Shape;208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400"/>
              <a:t>Relasjon</a:t>
            </a:r>
            <a:endParaRPr sz="16100"/>
          </a:p>
        </p:txBody>
      </p:sp>
      <p:sp>
        <p:nvSpPr>
          <p:cNvPr id="249" name="Google Shape;249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Relasjon</a:t>
            </a:r>
            <a:endParaRPr/>
          </a:p>
        </p:txBody>
      </p:sp>
      <p:sp>
        <p:nvSpPr>
          <p:cNvPr id="255" name="Google Shape;255;p4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Synonymer</a:t>
            </a:r>
            <a:r>
              <a:rPr lang="en" dirty="0"/>
              <a:t>: </a:t>
            </a:r>
            <a:r>
              <a:rPr lang="en" dirty="0" err="1"/>
              <a:t>forbindelse</a:t>
            </a:r>
            <a:r>
              <a:rPr lang="en" dirty="0"/>
              <a:t>, </a:t>
            </a:r>
            <a:r>
              <a:rPr lang="en" dirty="0" err="1"/>
              <a:t>assosiasjon</a:t>
            </a:r>
            <a:r>
              <a:rPr lang="en" dirty="0"/>
              <a:t>, </a:t>
            </a:r>
            <a:r>
              <a:rPr lang="en" dirty="0" err="1"/>
              <a:t>befatning</a:t>
            </a:r>
            <a:r>
              <a:rPr lang="en" dirty="0"/>
              <a:t>, </a:t>
            </a:r>
            <a:r>
              <a:rPr lang="en" dirty="0" err="1"/>
              <a:t>bindeledd</a:t>
            </a:r>
            <a:r>
              <a:rPr lang="en" dirty="0"/>
              <a:t>, bro, </a:t>
            </a:r>
            <a:r>
              <a:rPr lang="en" dirty="0" err="1"/>
              <a:t>forening</a:t>
            </a:r>
            <a:r>
              <a:rPr lang="en" dirty="0"/>
              <a:t>, forhold, </a:t>
            </a:r>
            <a:r>
              <a:rPr lang="en" dirty="0" err="1"/>
              <a:t>interaksjon</a:t>
            </a:r>
            <a:r>
              <a:rPr lang="en" dirty="0"/>
              <a:t>, </a:t>
            </a:r>
            <a:r>
              <a:rPr lang="en" dirty="0" err="1"/>
              <a:t>kobling</a:t>
            </a:r>
            <a:r>
              <a:rPr lang="en" dirty="0"/>
              <a:t>, </a:t>
            </a:r>
            <a:r>
              <a:rPr lang="en" dirty="0" err="1"/>
              <a:t>konneksjon</a:t>
            </a:r>
            <a:r>
              <a:rPr lang="en" dirty="0"/>
              <a:t>, </a:t>
            </a:r>
            <a:r>
              <a:rPr lang="en" dirty="0" err="1"/>
              <a:t>kontakt</a:t>
            </a:r>
            <a:r>
              <a:rPr lang="en" dirty="0"/>
              <a:t>, </a:t>
            </a:r>
            <a:r>
              <a:rPr lang="en" dirty="0" err="1"/>
              <a:t>kontaktflate</a:t>
            </a:r>
            <a:r>
              <a:rPr lang="en" dirty="0"/>
              <a:t>, </a:t>
            </a:r>
            <a:r>
              <a:rPr lang="en" dirty="0" err="1"/>
              <a:t>sammenheng</a:t>
            </a:r>
            <a:r>
              <a:rPr lang="en" dirty="0"/>
              <a:t>, </a:t>
            </a:r>
            <a:r>
              <a:rPr lang="en" dirty="0" err="1"/>
              <a:t>tilknytning</a:t>
            </a:r>
            <a:r>
              <a:rPr lang="en" dirty="0"/>
              <a:t>, </a:t>
            </a:r>
            <a:r>
              <a:rPr lang="en" dirty="0" err="1"/>
              <a:t>samband</a:t>
            </a:r>
            <a:r>
              <a:rPr lang="en" dirty="0"/>
              <a:t>, </a:t>
            </a:r>
            <a:r>
              <a:rPr lang="en" dirty="0" err="1"/>
              <a:t>samkvem</a:t>
            </a:r>
            <a:r>
              <a:rPr lang="en" dirty="0"/>
              <a:t>, </a:t>
            </a:r>
            <a:r>
              <a:rPr lang="en" dirty="0" err="1"/>
              <a:t>referanse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Relasjon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betingelse</a:t>
            </a:r>
            <a:r>
              <a:rPr lang="en" dirty="0"/>
              <a:t> for </a:t>
            </a:r>
            <a:r>
              <a:rPr lang="en" dirty="0" err="1"/>
              <a:t>muligheten</a:t>
            </a:r>
            <a:r>
              <a:rPr lang="en" dirty="0"/>
              <a:t> av </a:t>
            </a:r>
            <a:r>
              <a:rPr lang="en" dirty="0" err="1"/>
              <a:t>samspill</a:t>
            </a:r>
            <a:r>
              <a:rPr lang="en" dirty="0"/>
              <a:t>, </a:t>
            </a:r>
            <a:r>
              <a:rPr lang="en" dirty="0" err="1"/>
              <a:t>interaksjon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bruk?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Relasjoner</a:t>
            </a:r>
            <a:r>
              <a:rPr lang="en" dirty="0"/>
              <a:t> </a:t>
            </a:r>
            <a:r>
              <a:rPr lang="en" dirty="0" err="1"/>
              <a:t>mellom</a:t>
            </a:r>
            <a:r>
              <a:rPr lang="en" dirty="0"/>
              <a:t> et </a:t>
            </a:r>
            <a:r>
              <a:rPr lang="en" dirty="0" err="1"/>
              <a:t>menneske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et </a:t>
            </a:r>
            <a:r>
              <a:rPr lang="en" dirty="0" err="1"/>
              <a:t>verktøy</a:t>
            </a:r>
            <a:r>
              <a:rPr lang="en" dirty="0"/>
              <a:t> -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individplan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Relasjoner</a:t>
            </a:r>
            <a:r>
              <a:rPr lang="en" dirty="0"/>
              <a:t> </a:t>
            </a:r>
            <a:r>
              <a:rPr lang="en" dirty="0" err="1"/>
              <a:t>mellom</a:t>
            </a:r>
            <a:r>
              <a:rPr lang="en" dirty="0"/>
              <a:t> </a:t>
            </a:r>
            <a:r>
              <a:rPr lang="en" dirty="0" err="1"/>
              <a:t>interessenter</a:t>
            </a:r>
            <a:r>
              <a:rPr lang="en" dirty="0"/>
              <a:t>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Relasjoner</a:t>
            </a:r>
            <a:r>
              <a:rPr lang="en" dirty="0"/>
              <a:t> er </a:t>
            </a:r>
            <a:r>
              <a:rPr lang="en" dirty="0" err="1"/>
              <a:t>sentralt</a:t>
            </a:r>
            <a:r>
              <a:rPr lang="en" dirty="0"/>
              <a:t> for </a:t>
            </a:r>
            <a:r>
              <a:rPr lang="en" dirty="0" err="1"/>
              <a:t>sosiotekniske</a:t>
            </a:r>
            <a:r>
              <a:rPr lang="en" dirty="0"/>
              <a:t> </a:t>
            </a:r>
            <a:r>
              <a:rPr lang="en" dirty="0" err="1"/>
              <a:t>systemer</a:t>
            </a:r>
            <a:r>
              <a:rPr lang="en" dirty="0"/>
              <a:t> – </a:t>
            </a:r>
            <a:r>
              <a:rPr lang="en" dirty="0" err="1"/>
              <a:t>og</a:t>
            </a:r>
            <a:r>
              <a:rPr lang="en" dirty="0"/>
              <a:t> for </a:t>
            </a:r>
            <a:r>
              <a:rPr lang="en" dirty="0" err="1"/>
              <a:t>rike</a:t>
            </a:r>
            <a:r>
              <a:rPr lang="en" dirty="0"/>
              <a:t> </a:t>
            </a:r>
            <a:r>
              <a:rPr lang="en" dirty="0" err="1"/>
              <a:t>bilder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56" name="Google Shape;256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err="1"/>
              <a:t>Påvirkning</a:t>
            </a:r>
            <a:r>
              <a:rPr lang="en"/>
              <a:t> </a:t>
            </a:r>
            <a:r>
              <a:rPr lang="en" err="1"/>
              <a:t>begge</a:t>
            </a:r>
            <a:r>
              <a:rPr lang="en"/>
              <a:t> </a:t>
            </a:r>
            <a:r>
              <a:rPr lang="en" err="1"/>
              <a:t>veier</a:t>
            </a:r>
            <a:r>
              <a:rPr lang="en"/>
              <a:t> - </a:t>
            </a:r>
            <a:r>
              <a:rPr lang="en" err="1"/>
              <a:t>fra</a:t>
            </a:r>
            <a:r>
              <a:rPr lang="en"/>
              <a:t> </a:t>
            </a:r>
            <a:r>
              <a:rPr lang="en" err="1"/>
              <a:t>menneske</a:t>
            </a:r>
            <a:r>
              <a:rPr lang="en"/>
              <a:t> </a:t>
            </a:r>
            <a:r>
              <a:rPr lang="en" err="1"/>
              <a:t>til</a:t>
            </a:r>
            <a:r>
              <a:rPr lang="en"/>
              <a:t> “</a:t>
            </a:r>
            <a:r>
              <a:rPr lang="en" err="1"/>
              <a:t>tingen</a:t>
            </a:r>
            <a:r>
              <a:rPr lang="en"/>
              <a:t>” - </a:t>
            </a:r>
            <a:r>
              <a:rPr lang="en" err="1"/>
              <a:t>og</a:t>
            </a:r>
            <a:r>
              <a:rPr lang="en"/>
              <a:t> </a:t>
            </a:r>
            <a:r>
              <a:rPr lang="en" err="1"/>
              <a:t>fra</a:t>
            </a:r>
            <a:r>
              <a:rPr lang="en"/>
              <a:t> “</a:t>
            </a:r>
            <a:r>
              <a:rPr lang="en" err="1"/>
              <a:t>tingen</a:t>
            </a:r>
            <a:r>
              <a:rPr lang="en"/>
              <a:t>” </a:t>
            </a:r>
            <a:r>
              <a:rPr lang="en" err="1"/>
              <a:t>til</a:t>
            </a:r>
            <a:r>
              <a:rPr lang="en"/>
              <a:t> </a:t>
            </a:r>
            <a:r>
              <a:rPr lang="en" err="1"/>
              <a:t>mennesket</a:t>
            </a:r>
            <a:r>
              <a:rPr lang="en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44"/>
          <p:cNvSpPr txBox="1">
            <a:spLocks noGrp="1"/>
          </p:cNvSpPr>
          <p:nvPr>
            <p:ph type="body" idx="1"/>
          </p:nvPr>
        </p:nvSpPr>
        <p:spPr>
          <a:xfrm>
            <a:off x="230075" y="18770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“We shape our buildings, and afterwards our buildings shape us.”</a:t>
            </a:r>
            <a:endParaRPr sz="35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800" i="1">
                <a:solidFill>
                  <a:srgbClr val="000066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Winston Churchill, London, 28 October 1943</a:t>
            </a:r>
            <a:endParaRPr sz="3500"/>
          </a:p>
        </p:txBody>
      </p:sp>
      <p:sp>
        <p:nvSpPr>
          <p:cNvPr id="263" name="Google Shape;263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5799" y="2308149"/>
            <a:ext cx="5706050" cy="269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5"/>
          <p:cNvSpPr/>
          <p:nvPr/>
        </p:nvSpPr>
        <p:spPr>
          <a:xfrm>
            <a:off x="536406" y="204358"/>
            <a:ext cx="5303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Sosio-tekniske</a:t>
            </a: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400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systemer</a:t>
            </a: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400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400" b="1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kompleksitet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45"/>
          <p:cNvSpPr/>
          <p:nvPr/>
        </p:nvSpPr>
        <p:spPr>
          <a:xfrm>
            <a:off x="458785" y="689430"/>
            <a:ext cx="7342800" cy="12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42900" marR="0" lvl="1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▪"/>
            </a:pP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</a:t>
            </a:r>
            <a:r>
              <a:rPr lang="en" sz="15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sosio-teknisk</a:t>
            </a:r>
            <a:r>
              <a:rPr lang="en" sz="1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system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innbefatter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hvordan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mennesker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teknologi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forholder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seg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til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hverandre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relasjoner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</a:p>
          <a:p>
            <a:pPr marL="342900" marR="0" lvl="1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▪"/>
            </a:pPr>
            <a:endParaRPr sz="1100" dirty="0">
              <a:solidFill>
                <a:schemeClr val="dk1"/>
              </a:solidFill>
            </a:endParaRPr>
          </a:p>
          <a:p>
            <a:pPr marL="342900" marR="0" lvl="1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▪"/>
            </a:pP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Sosio-tekniske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består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av </a:t>
            </a:r>
            <a:r>
              <a:rPr lang="en" sz="15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tekniske</a:t>
            </a:r>
            <a:r>
              <a:rPr lang="en" sz="15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men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også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prosesser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interessenter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bruker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samhandle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med det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tekniske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systemet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247650"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</a:pP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1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oto Sans Symbols"/>
              <a:buChar char="▪"/>
            </a:pP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Sosio-tekniske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systemer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 </a:t>
            </a:r>
            <a:r>
              <a:rPr lang="en" sz="15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ofte</a:t>
            </a:r>
            <a:r>
              <a:rPr lang="en" sz="15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8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komplekse</a:t>
            </a:r>
            <a:r>
              <a:rPr lang="en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(complex)</a:t>
            </a:r>
            <a:endParaRPr sz="15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Noen sentrale forhold</a:t>
            </a:r>
            <a:endParaRPr/>
          </a:p>
        </p:txBody>
      </p:sp>
      <p:sp>
        <p:nvSpPr>
          <p:cNvPr id="277" name="Google Shape;277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 err="1"/>
              <a:t>Komplekse</a:t>
            </a:r>
            <a:r>
              <a:rPr lang="en" dirty="0"/>
              <a:t> </a:t>
            </a:r>
            <a:r>
              <a:rPr lang="en" dirty="0" err="1"/>
              <a:t>systemer</a:t>
            </a:r>
            <a:r>
              <a:rPr lang="en" dirty="0"/>
              <a:t> </a:t>
            </a:r>
            <a:r>
              <a:rPr lang="en" dirty="0" err="1"/>
              <a:t>kan</a:t>
            </a:r>
            <a:r>
              <a:rPr lang="en" dirty="0"/>
              <a:t> </a:t>
            </a:r>
            <a:r>
              <a:rPr lang="en" dirty="0" err="1"/>
              <a:t>ikke</a:t>
            </a:r>
            <a:r>
              <a:rPr lang="en" dirty="0"/>
              <a:t> </a:t>
            </a:r>
            <a:r>
              <a:rPr lang="en" dirty="0" err="1"/>
              <a:t>kontrolleres</a:t>
            </a:r>
            <a:r>
              <a:rPr lang="en" dirty="0"/>
              <a:t> men </a:t>
            </a:r>
            <a:r>
              <a:rPr lang="en" b="1" dirty="0" err="1"/>
              <a:t>kartlegges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påvirkes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 err="1"/>
              <a:t>Stor</a:t>
            </a:r>
            <a:r>
              <a:rPr lang="en" b="1" dirty="0"/>
              <a:t> </a:t>
            </a:r>
            <a:r>
              <a:rPr lang="en" b="1" dirty="0" err="1"/>
              <a:t>skala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kompleksitet</a:t>
            </a:r>
            <a:r>
              <a:rPr lang="en" dirty="0"/>
              <a:t> </a:t>
            </a:r>
            <a:r>
              <a:rPr lang="en" dirty="0" err="1"/>
              <a:t>gjør</a:t>
            </a:r>
            <a:r>
              <a:rPr lang="en" dirty="0"/>
              <a:t> det </a:t>
            </a:r>
            <a:r>
              <a:rPr lang="en" dirty="0" err="1"/>
              <a:t>vanskelig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representere</a:t>
            </a:r>
            <a:r>
              <a:rPr lang="en" dirty="0"/>
              <a:t> alle </a:t>
            </a:r>
            <a:r>
              <a:rPr lang="en" b="1" dirty="0" err="1"/>
              <a:t>interessenter</a:t>
            </a:r>
            <a:r>
              <a:rPr lang="en" b="1" dirty="0"/>
              <a:t>.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dirty="0" err="1"/>
              <a:t>Rike</a:t>
            </a:r>
            <a:r>
              <a:rPr lang="en" b="1" dirty="0"/>
              <a:t> </a:t>
            </a:r>
            <a:r>
              <a:rPr lang="en" b="1" dirty="0" err="1"/>
              <a:t>bilder</a:t>
            </a:r>
            <a:r>
              <a:rPr lang="en" dirty="0"/>
              <a:t> er </a:t>
            </a:r>
            <a:r>
              <a:rPr lang="en" dirty="0" err="1"/>
              <a:t>en</a:t>
            </a:r>
            <a:r>
              <a:rPr lang="en" dirty="0"/>
              <a:t> </a:t>
            </a:r>
            <a:r>
              <a:rPr lang="en" dirty="0" err="1"/>
              <a:t>nyttig</a:t>
            </a:r>
            <a:r>
              <a:rPr lang="en" dirty="0"/>
              <a:t> </a:t>
            </a:r>
            <a:r>
              <a:rPr lang="en" b="1" dirty="0" err="1"/>
              <a:t>teknikk</a:t>
            </a:r>
            <a:r>
              <a:rPr lang="en" b="1" dirty="0"/>
              <a:t> </a:t>
            </a:r>
            <a:r>
              <a:rPr lang="en" dirty="0"/>
              <a:t>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dirty="0" err="1"/>
              <a:t>få</a:t>
            </a:r>
            <a:r>
              <a:rPr lang="en" dirty="0"/>
              <a:t> </a:t>
            </a:r>
            <a:r>
              <a:rPr lang="en" dirty="0" err="1"/>
              <a:t>oversikt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 err="1"/>
              <a:t>Digitale</a:t>
            </a:r>
            <a:r>
              <a:rPr lang="en" dirty="0"/>
              <a:t> </a:t>
            </a:r>
            <a:r>
              <a:rPr lang="en" dirty="0" err="1"/>
              <a:t>teknologier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ulike</a:t>
            </a:r>
            <a:r>
              <a:rPr lang="en" dirty="0"/>
              <a:t> </a:t>
            </a:r>
            <a:r>
              <a:rPr lang="en" dirty="0" err="1"/>
              <a:t>interessenter</a:t>
            </a:r>
            <a:r>
              <a:rPr lang="en" dirty="0"/>
              <a:t> </a:t>
            </a:r>
            <a:r>
              <a:rPr lang="en" b="1" dirty="0" err="1"/>
              <a:t>påvirker</a:t>
            </a:r>
            <a:r>
              <a:rPr lang="en" b="1" dirty="0"/>
              <a:t> </a:t>
            </a:r>
            <a:r>
              <a:rPr lang="en" b="1" dirty="0" err="1"/>
              <a:t>hverandre</a:t>
            </a:r>
            <a:r>
              <a:rPr lang="en" b="1" dirty="0"/>
              <a:t> over </a:t>
            </a:r>
            <a:r>
              <a:rPr lang="en" b="1" dirty="0" err="1"/>
              <a:t>tid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skaper</a:t>
            </a:r>
            <a:endParaRPr b="1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b="1" dirty="0" err="1"/>
              <a:t>endring</a:t>
            </a:r>
            <a:r>
              <a:rPr lang="en" b="1" dirty="0"/>
              <a:t> - </a:t>
            </a:r>
            <a:r>
              <a:rPr lang="en" b="1" dirty="0" err="1"/>
              <a:t>samspillet</a:t>
            </a:r>
            <a:r>
              <a:rPr lang="en" b="1" dirty="0"/>
              <a:t> </a:t>
            </a:r>
            <a:r>
              <a:rPr lang="en" b="1" dirty="0" err="1"/>
              <a:t>mellom</a:t>
            </a:r>
            <a:r>
              <a:rPr lang="en" b="1" dirty="0"/>
              <a:t> </a:t>
            </a:r>
            <a:r>
              <a:rPr lang="en" b="1" dirty="0" err="1"/>
              <a:t>mennesker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teknologier</a:t>
            </a:r>
            <a:r>
              <a:rPr lang="en" b="1" dirty="0"/>
              <a:t> er </a:t>
            </a:r>
            <a:r>
              <a:rPr lang="en" b="1" dirty="0" err="1"/>
              <a:t>i</a:t>
            </a:r>
            <a:r>
              <a:rPr lang="en" b="1" dirty="0"/>
              <a:t> </a:t>
            </a:r>
            <a:r>
              <a:rPr lang="en" b="1" dirty="0" err="1"/>
              <a:t>endring</a:t>
            </a:r>
            <a:r>
              <a:rPr lang="en" b="1" dirty="0"/>
              <a:t>.</a:t>
            </a:r>
            <a:endParaRPr b="1" dirty="0"/>
          </a:p>
        </p:txBody>
      </p:sp>
      <p:sp>
        <p:nvSpPr>
          <p:cNvPr id="278" name="Google Shape;278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284" name="Google Shape;284;p47"/>
          <p:cNvSpPr txBox="1"/>
          <p:nvPr/>
        </p:nvSpPr>
        <p:spPr>
          <a:xfrm>
            <a:off x="76030" y="1280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Arial"/>
              <a:buNone/>
            </a:pPr>
            <a:r>
              <a:rPr lang="e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Hvorfor </a:t>
            </a:r>
            <a:r>
              <a:rPr lang="en" sz="2800">
                <a:solidFill>
                  <a:schemeClr val="dk1"/>
                </a:solidFill>
              </a:rPr>
              <a:t>“</a:t>
            </a:r>
            <a:r>
              <a:rPr lang="e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rike</a:t>
            </a:r>
            <a:r>
              <a:rPr lang="en" sz="2800">
                <a:solidFill>
                  <a:schemeClr val="dk1"/>
                </a:solidFill>
              </a:rPr>
              <a:t>”</a:t>
            </a:r>
            <a:r>
              <a:rPr lang="en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bilder?</a:t>
            </a:r>
            <a:r>
              <a:rPr lang="en" sz="2800" b="0" i="0" u="none" strike="noStrike" cap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800" b="0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5" name="Google Shape;28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6551" y="700697"/>
            <a:ext cx="1819275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0279" y="556013"/>
            <a:ext cx="1819275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44001" y="298186"/>
            <a:ext cx="1819275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70646" y="2826024"/>
            <a:ext cx="1819275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8338" y="2278945"/>
            <a:ext cx="1819275" cy="1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7"/>
          <p:cNvSpPr txBox="1"/>
          <p:nvPr/>
        </p:nvSpPr>
        <p:spPr>
          <a:xfrm>
            <a:off x="6241238" y="4470850"/>
            <a:ext cx="19992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Ulike brukskontekster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1" name="Google Shape;291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185" y="700700"/>
            <a:ext cx="1762125" cy="20288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47"/>
          <p:cNvSpPr txBox="1"/>
          <p:nvPr/>
        </p:nvSpPr>
        <p:spPr>
          <a:xfrm>
            <a:off x="752298" y="4778650"/>
            <a:ext cx="24732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Systemutvikler/</a:t>
            </a:r>
            <a:r>
              <a:rPr lang="en"/>
              <a:t>analytiker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14476" y="3593377"/>
            <a:ext cx="1718311" cy="1060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676" y="2653322"/>
            <a:ext cx="1762125" cy="20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Mental modell - eller?</a:t>
            </a:r>
            <a:endParaRPr/>
          </a:p>
        </p:txBody>
      </p:sp>
      <p:sp>
        <p:nvSpPr>
          <p:cNvPr id="300" name="Google Shape;300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301" name="Google Shape;30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1585" y="1856650"/>
            <a:ext cx="1762125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11251" y="1894760"/>
            <a:ext cx="1819275" cy="1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8"/>
          <p:cNvSpPr txBox="1"/>
          <p:nvPr/>
        </p:nvSpPr>
        <p:spPr>
          <a:xfrm>
            <a:off x="848300" y="1916778"/>
            <a:ext cx="15381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Vaner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Kunnskaper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Ferdigheter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Holdninger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Situasjoner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Sanser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Kropper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Følelser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Metaforer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Det famiære</a:t>
            </a:r>
            <a:endParaRPr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Rike bilder</a:t>
            </a:r>
            <a:endParaRPr/>
          </a:p>
        </p:txBody>
      </p:sp>
      <p:sp>
        <p:nvSpPr>
          <p:cNvPr id="309" name="Google Shape;309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Kan brukes brukes </a:t>
            </a:r>
            <a:r>
              <a:rPr lang="en" b="1"/>
              <a:t>individuelt og i grupper/teams.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Kan brukes for å få </a:t>
            </a:r>
            <a:r>
              <a:rPr lang="en" b="1"/>
              <a:t>oversikt.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Kan brukes for å </a:t>
            </a:r>
            <a:r>
              <a:rPr lang="en" b="1"/>
              <a:t>utvikle eller endre systemer og tjenester, for å analysere eksisterende systemer, for å evaluere systemer.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Hvem har </a:t>
            </a:r>
            <a:r>
              <a:rPr lang="en" b="1"/>
              <a:t>interesser</a:t>
            </a:r>
            <a:r>
              <a:rPr lang="en"/>
              <a:t>? Hvem er </a:t>
            </a:r>
            <a:r>
              <a:rPr lang="en" b="1"/>
              <a:t>brukerne</a:t>
            </a:r>
            <a:r>
              <a:rPr lang="en"/>
              <a:t>? Hvilke </a:t>
            </a:r>
            <a:r>
              <a:rPr lang="en" b="1"/>
              <a:t>verdier</a:t>
            </a:r>
            <a:r>
              <a:rPr lang="en"/>
              <a:t> råder?  Hvem bestemmer/har </a:t>
            </a:r>
            <a:r>
              <a:rPr lang="en" b="1"/>
              <a:t>makt</a:t>
            </a:r>
            <a:r>
              <a:rPr lang="en"/>
              <a:t>?  Hvem </a:t>
            </a:r>
            <a:r>
              <a:rPr lang="en" b="1"/>
              <a:t>bestemmer hvem som bestemmer</a:t>
            </a:r>
            <a:r>
              <a:rPr lang="en"/>
              <a:t>?  Hvem sitter på informasjonen?  Hvem betaler?  Hvem er </a:t>
            </a:r>
            <a:r>
              <a:rPr lang="en" b="1"/>
              <a:t>kunden</a:t>
            </a:r>
            <a:r>
              <a:rPr lang="en"/>
              <a:t>?  Er det noen </a:t>
            </a:r>
            <a:r>
              <a:rPr lang="en" b="1"/>
              <a:t>konflikter? </a:t>
            </a:r>
            <a:r>
              <a:rPr lang="en"/>
              <a:t> Er det noe vi trenger å </a:t>
            </a:r>
            <a:r>
              <a:rPr lang="en" b="1"/>
              <a:t>undersøke mer</a:t>
            </a:r>
            <a:r>
              <a:rPr lang="en"/>
              <a:t>?  </a:t>
            </a:r>
            <a:endParaRPr/>
          </a:p>
        </p:txBody>
      </p:sp>
      <p:sp>
        <p:nvSpPr>
          <p:cNvPr id="310" name="Google Shape;310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0"/>
          <p:cNvSpPr txBox="1">
            <a:spLocks noGrp="1"/>
          </p:cNvSpPr>
          <p:nvPr>
            <p:ph type="title"/>
          </p:nvPr>
        </p:nvSpPr>
        <p:spPr>
          <a:xfrm>
            <a:off x="76030" y="12800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Hvorfor rike “bilder”? </a:t>
            </a:r>
            <a:endParaRPr/>
          </a:p>
        </p:txBody>
      </p:sp>
      <p:pic>
        <p:nvPicPr>
          <p:cNvPr id="316" name="Google Shape;316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710" y="1494275"/>
            <a:ext cx="1762125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0380" y="1796272"/>
            <a:ext cx="1819275" cy="1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50"/>
          <p:cNvSpPr txBox="1"/>
          <p:nvPr/>
        </p:nvSpPr>
        <p:spPr>
          <a:xfrm>
            <a:off x="877799" y="3246854"/>
            <a:ext cx="1525800" cy="30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Systemutvikler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93477" y="2501627"/>
            <a:ext cx="669049" cy="85685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0"/>
          <p:cNvSpPr txBox="1"/>
          <p:nvPr/>
        </p:nvSpPr>
        <p:spPr>
          <a:xfrm>
            <a:off x="2633654" y="3369211"/>
            <a:ext cx="170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Kravspesifiserer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24228" y="2477452"/>
            <a:ext cx="669049" cy="856852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50"/>
          <p:cNvSpPr txBox="1"/>
          <p:nvPr/>
        </p:nvSpPr>
        <p:spPr>
          <a:xfrm>
            <a:off x="4817704" y="3321977"/>
            <a:ext cx="170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Konsulent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50"/>
          <p:cNvSpPr/>
          <p:nvPr/>
        </p:nvSpPr>
        <p:spPr>
          <a:xfrm>
            <a:off x="176575" y="700701"/>
            <a:ext cx="4747800" cy="3877500"/>
          </a:xfrm>
          <a:prstGeom prst="ellipse">
            <a:avLst/>
          </a:prstGeom>
          <a:noFill/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50"/>
          <p:cNvSpPr/>
          <p:nvPr/>
        </p:nvSpPr>
        <p:spPr>
          <a:xfrm>
            <a:off x="4023209" y="700700"/>
            <a:ext cx="4747800" cy="3877500"/>
          </a:xfrm>
          <a:prstGeom prst="ellipse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50"/>
          <p:cNvSpPr txBox="1"/>
          <p:nvPr/>
        </p:nvSpPr>
        <p:spPr>
          <a:xfrm>
            <a:off x="563950" y="4641375"/>
            <a:ext cx="400805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Kontekst</a:t>
            </a:r>
            <a:r>
              <a:rPr lang="en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</a:t>
            </a:r>
            <a:r>
              <a:rPr lang="en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</a:t>
            </a:r>
            <a:r>
              <a:rPr lang="en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" dirty="0" err="1"/>
              <a:t>e</a:t>
            </a:r>
            <a:r>
              <a:rPr lang="en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esign</a:t>
            </a:r>
            <a:r>
              <a:rPr lang="en" dirty="0"/>
              <a:t> </a:t>
            </a:r>
            <a:r>
              <a:rPr lang="en" dirty="0" err="1"/>
              <a:t>eller</a:t>
            </a:r>
            <a:r>
              <a:rPr lang="en" dirty="0"/>
              <a:t> </a:t>
            </a:r>
            <a:r>
              <a:rPr lang="en" sz="1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evaluering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50"/>
          <p:cNvSpPr txBox="1"/>
          <p:nvPr/>
        </p:nvSpPr>
        <p:spPr>
          <a:xfrm>
            <a:off x="5960417" y="4663176"/>
            <a:ext cx="1791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Brukskontekst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7" name="Google Shape;327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66787" y="1491487"/>
            <a:ext cx="1209685" cy="6633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8" name="Google Shape;328;p50"/>
          <p:cNvCxnSpPr>
            <a:endCxn id="327" idx="2"/>
          </p:cNvCxnSpPr>
          <p:nvPr/>
        </p:nvCxnSpPr>
        <p:spPr>
          <a:xfrm rot="10800000">
            <a:off x="6071629" y="2154835"/>
            <a:ext cx="782700" cy="4701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29" name="Google Shape;329;p50"/>
          <p:cNvCxnSpPr>
            <a:stCxn id="327" idx="2"/>
            <a:endCxn id="321" idx="0"/>
          </p:cNvCxnSpPr>
          <p:nvPr/>
        </p:nvCxnSpPr>
        <p:spPr>
          <a:xfrm flipH="1">
            <a:off x="5258629" y="2154835"/>
            <a:ext cx="813000" cy="3225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30" name="Google Shape;330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0560" y="1402715"/>
            <a:ext cx="1218526" cy="6681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1" name="Google Shape;331;p50"/>
          <p:cNvCxnSpPr>
            <a:stCxn id="321" idx="0"/>
            <a:endCxn id="330" idx="2"/>
          </p:cNvCxnSpPr>
          <p:nvPr/>
        </p:nvCxnSpPr>
        <p:spPr>
          <a:xfrm rot="10800000">
            <a:off x="4479952" y="2070952"/>
            <a:ext cx="778800" cy="4065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32" name="Google Shape;332;p50"/>
          <p:cNvCxnSpPr>
            <a:endCxn id="319" idx="0"/>
          </p:cNvCxnSpPr>
          <p:nvPr/>
        </p:nvCxnSpPr>
        <p:spPr>
          <a:xfrm flipH="1">
            <a:off x="3328001" y="2154827"/>
            <a:ext cx="953100" cy="3468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33" name="Google Shape;333;p50"/>
          <p:cNvCxnSpPr/>
          <p:nvPr/>
        </p:nvCxnSpPr>
        <p:spPr>
          <a:xfrm rot="10800000">
            <a:off x="2835763" y="1863052"/>
            <a:ext cx="461100" cy="6144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34" name="Google Shape;334;p5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38690" y="1165807"/>
            <a:ext cx="1323836" cy="7259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50"/>
          <p:cNvCxnSpPr/>
          <p:nvPr/>
        </p:nvCxnSpPr>
        <p:spPr>
          <a:xfrm flipH="1">
            <a:off x="1589174" y="1959429"/>
            <a:ext cx="1118400" cy="399900"/>
          </a:xfrm>
          <a:prstGeom prst="straightConnector1">
            <a:avLst/>
          </a:prstGeom>
          <a:noFill/>
          <a:ln w="9525" cap="flat" cmpd="sng">
            <a:solidFill>
              <a:srgbClr val="FDA739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36" name="Google Shape;336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1"/>
          <p:cNvSpPr txBox="1">
            <a:spLocks noGrp="1"/>
          </p:cNvSpPr>
          <p:nvPr>
            <p:ph type="title"/>
          </p:nvPr>
        </p:nvSpPr>
        <p:spPr>
          <a:xfrm>
            <a:off x="226208" y="1540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/>
              <a:t>Hvordan lage et rikt bilde?</a:t>
            </a:r>
            <a:r>
              <a:rPr lang="en" b="1">
                <a:solidFill>
                  <a:srgbClr val="0070C0"/>
                </a:solidFill>
              </a:rPr>
              <a:t> </a:t>
            </a:r>
            <a:endParaRPr b="1">
              <a:solidFill>
                <a:srgbClr val="0070C0"/>
              </a:solidFill>
            </a:endParaRPr>
          </a:p>
        </p:txBody>
      </p:sp>
      <p:sp>
        <p:nvSpPr>
          <p:cNvPr id="342" name="Google Shape;342;p51"/>
          <p:cNvSpPr txBox="1">
            <a:spLocks noGrp="1"/>
          </p:cNvSpPr>
          <p:nvPr>
            <p:ph type="body" idx="1"/>
          </p:nvPr>
        </p:nvSpPr>
        <p:spPr>
          <a:xfrm>
            <a:off x="226208" y="778402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b="1">
                <a:solidFill>
                  <a:schemeClr val="dk1"/>
                </a:solidFill>
              </a:rPr>
              <a:t>Start;)</a:t>
            </a:r>
            <a:endParaRPr b="1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err="1">
                <a:solidFill>
                  <a:schemeClr val="dk1"/>
                </a:solidFill>
              </a:rPr>
              <a:t>Først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tegner</a:t>
            </a:r>
            <a:r>
              <a:rPr lang="en">
                <a:solidFill>
                  <a:schemeClr val="dk1"/>
                </a:solidFill>
              </a:rPr>
              <a:t> du </a:t>
            </a:r>
            <a:r>
              <a:rPr lang="en" err="1">
                <a:solidFill>
                  <a:schemeClr val="dk1"/>
                </a:solidFill>
              </a:rPr>
              <a:t>en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b="1" err="1">
                <a:solidFill>
                  <a:schemeClr val="dk1"/>
                </a:solidFill>
              </a:rPr>
              <a:t>situasjon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tilknyttet</a:t>
            </a:r>
            <a:r>
              <a:rPr lang="en">
                <a:solidFill>
                  <a:schemeClr val="dk1"/>
                </a:solidFill>
              </a:rPr>
              <a:t> et </a:t>
            </a:r>
            <a:r>
              <a:rPr lang="en" err="1">
                <a:solidFill>
                  <a:schemeClr val="dk1"/>
                </a:solidFill>
              </a:rPr>
              <a:t>digitalt</a:t>
            </a:r>
            <a:r>
              <a:rPr lang="en">
                <a:solidFill>
                  <a:schemeClr val="dk1"/>
                </a:solidFill>
              </a:rPr>
              <a:t> system. Det er den </a:t>
            </a:r>
            <a:r>
              <a:rPr lang="en" b="1" err="1">
                <a:solidFill>
                  <a:schemeClr val="dk1"/>
                </a:solidFill>
              </a:rPr>
              <a:t>nåværende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situasjonen</a:t>
            </a:r>
            <a:r>
              <a:rPr lang="en">
                <a:solidFill>
                  <a:schemeClr val="dk1"/>
                </a:solidFill>
              </a:rPr>
              <a:t> du </a:t>
            </a:r>
            <a:r>
              <a:rPr lang="en" err="1">
                <a:solidFill>
                  <a:schemeClr val="dk1"/>
                </a:solidFill>
              </a:rPr>
              <a:t>skal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tegne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err="1">
                <a:solidFill>
                  <a:schemeClr val="dk1"/>
                </a:solidFill>
              </a:rPr>
              <a:t>Hvem</a:t>
            </a:r>
            <a:r>
              <a:rPr lang="en">
                <a:solidFill>
                  <a:schemeClr val="dk1"/>
                </a:solidFill>
              </a:rPr>
              <a:t> er </a:t>
            </a:r>
            <a:r>
              <a:rPr lang="en" b="1" err="1">
                <a:solidFill>
                  <a:schemeClr val="dk1"/>
                </a:solidFill>
              </a:rPr>
              <a:t>interessentene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og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hva</a:t>
            </a:r>
            <a:r>
              <a:rPr lang="en">
                <a:solidFill>
                  <a:schemeClr val="dk1"/>
                </a:solidFill>
              </a:rPr>
              <a:t> er </a:t>
            </a:r>
            <a:r>
              <a:rPr lang="en" err="1">
                <a:solidFill>
                  <a:schemeClr val="dk1"/>
                </a:solidFill>
              </a:rPr>
              <a:t>deres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b="1" err="1">
                <a:solidFill>
                  <a:schemeClr val="dk1"/>
                </a:solidFill>
              </a:rPr>
              <a:t>relasjon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til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situasjonen</a:t>
            </a:r>
            <a:r>
              <a:rPr lang="en">
                <a:solidFill>
                  <a:schemeClr val="dk1"/>
                </a:solidFill>
              </a:rPr>
              <a:t>? 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err="1">
                <a:solidFill>
                  <a:schemeClr val="dk1"/>
                </a:solidFill>
              </a:rPr>
              <a:t>Tegn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b="1" err="1">
                <a:solidFill>
                  <a:schemeClr val="dk1"/>
                </a:solidFill>
              </a:rPr>
              <a:t>relasjonene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mellom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interessentene</a:t>
            </a:r>
            <a:r>
              <a:rPr lang="en">
                <a:solidFill>
                  <a:schemeClr val="dk1"/>
                </a:solidFill>
              </a:rPr>
              <a:t> (</a:t>
            </a:r>
            <a:r>
              <a:rPr lang="en" err="1">
                <a:solidFill>
                  <a:schemeClr val="dk1"/>
                </a:solidFill>
              </a:rPr>
              <a:t>streker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og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evt</a:t>
            </a:r>
            <a:r>
              <a:rPr lang="en">
                <a:solidFill>
                  <a:schemeClr val="dk1"/>
                </a:solidFill>
              </a:rPr>
              <a:t>. </a:t>
            </a:r>
            <a:r>
              <a:rPr lang="en" err="1">
                <a:solidFill>
                  <a:schemeClr val="dk1"/>
                </a:solidFill>
              </a:rPr>
              <a:t>hjerter</a:t>
            </a:r>
            <a:r>
              <a:rPr lang="en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err="1">
                <a:solidFill>
                  <a:schemeClr val="dk1"/>
                </a:solidFill>
              </a:rPr>
              <a:t>Illustrer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eventuelle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b="1" err="1">
                <a:solidFill>
                  <a:schemeClr val="dk1"/>
                </a:solidFill>
              </a:rPr>
              <a:t>konflikter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som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kryss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eller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kryssede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klinger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err="1">
                <a:solidFill>
                  <a:schemeClr val="dk1"/>
                </a:solidFill>
              </a:rPr>
              <a:t>Tegn</a:t>
            </a:r>
            <a:r>
              <a:rPr lang="en">
                <a:solidFill>
                  <a:schemeClr val="dk1"/>
                </a:solidFill>
              </a:rPr>
              <a:t> inn </a:t>
            </a:r>
            <a:r>
              <a:rPr lang="en" err="1">
                <a:solidFill>
                  <a:schemeClr val="dk1"/>
                </a:solidFill>
              </a:rPr>
              <a:t>relevante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elementer</a:t>
            </a:r>
            <a:r>
              <a:rPr lang="en">
                <a:solidFill>
                  <a:schemeClr val="dk1"/>
                </a:solidFill>
              </a:rPr>
              <a:t> av </a:t>
            </a:r>
            <a:r>
              <a:rPr lang="en" err="1">
                <a:solidFill>
                  <a:schemeClr val="dk1"/>
                </a:solidFill>
              </a:rPr>
              <a:t>konteksten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lang="en" err="1">
                <a:solidFill>
                  <a:schemeClr val="dk1"/>
                </a:solidFill>
              </a:rPr>
              <a:t>som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sosiale</a:t>
            </a:r>
            <a:r>
              <a:rPr lang="en">
                <a:solidFill>
                  <a:schemeClr val="dk1"/>
                </a:solidFill>
              </a:rPr>
              <a:t>, </a:t>
            </a:r>
            <a:r>
              <a:rPr lang="en" err="1">
                <a:solidFill>
                  <a:schemeClr val="dk1"/>
                </a:solidFill>
              </a:rPr>
              <a:t>økonomiske</a:t>
            </a:r>
            <a:r>
              <a:rPr lang="en">
                <a:solidFill>
                  <a:schemeClr val="dk1"/>
                </a:solidFill>
              </a:rPr>
              <a:t>,  </a:t>
            </a:r>
            <a:r>
              <a:rPr lang="en" err="1">
                <a:solidFill>
                  <a:schemeClr val="dk1"/>
                </a:solidFill>
              </a:rPr>
              <a:t>politiske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og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miljørelaterte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faktorer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Bruk </a:t>
            </a:r>
            <a:r>
              <a:rPr lang="en" b="1" err="1">
                <a:solidFill>
                  <a:schemeClr val="dk1"/>
                </a:solidFill>
              </a:rPr>
              <a:t>tankebobler</a:t>
            </a:r>
            <a:r>
              <a:rPr lang="en">
                <a:solidFill>
                  <a:schemeClr val="dk1"/>
                </a:solidFill>
              </a:rPr>
              <a:t> for </a:t>
            </a:r>
            <a:r>
              <a:rPr lang="en" err="1">
                <a:solidFill>
                  <a:schemeClr val="dk1"/>
                </a:solidFill>
              </a:rPr>
              <a:t>å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forklare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interessentenes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interesser</a:t>
            </a:r>
            <a:r>
              <a:rPr lang="en">
                <a:solidFill>
                  <a:schemeClr val="dk1"/>
                </a:solidFill>
              </a:rPr>
              <a:t> (</a:t>
            </a:r>
            <a:r>
              <a:rPr lang="en" err="1">
                <a:solidFill>
                  <a:schemeClr val="dk1"/>
                </a:solidFill>
              </a:rPr>
              <a:t>eng.</a:t>
            </a:r>
            <a:r>
              <a:rPr lang="en">
                <a:solidFill>
                  <a:schemeClr val="dk1"/>
                </a:solidFill>
              </a:rPr>
              <a:t> concerns).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err="1">
                <a:solidFill>
                  <a:schemeClr val="dk1"/>
                </a:solidFill>
              </a:rPr>
              <a:t>Forsøk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å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bruke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b="1" err="1">
                <a:solidFill>
                  <a:schemeClr val="dk1"/>
                </a:solidFill>
              </a:rPr>
              <a:t>begreper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og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ord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som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interessentene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benytter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i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 err="1">
                <a:solidFill>
                  <a:schemeClr val="dk1"/>
                </a:solidFill>
              </a:rPr>
              <a:t>tankeboblene</a:t>
            </a:r>
            <a:endParaRPr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343" name="Google Shape;343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344" name="Google Shape;344;p51"/>
          <p:cNvSpPr/>
          <p:nvPr/>
        </p:nvSpPr>
        <p:spPr>
          <a:xfrm>
            <a:off x="7606007" y="4335110"/>
            <a:ext cx="1225200" cy="525000"/>
          </a:xfrm>
          <a:prstGeom prst="cloudCallout">
            <a:avLst>
              <a:gd name="adj1" fmla="val -84593"/>
              <a:gd name="adj2" fmla="val -101010"/>
            </a:avLst>
          </a:prstGeom>
          <a:solidFill>
            <a:schemeClr val="lt1"/>
          </a:solidFill>
          <a:ln w="25400" cap="flat" cmpd="sng">
            <a:solidFill>
              <a:srgbClr val="BA7C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09595" y="2433163"/>
            <a:ext cx="410604" cy="370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0217" y="2103198"/>
            <a:ext cx="404704" cy="3834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7101" y="0"/>
            <a:ext cx="6311504" cy="5533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9382" y="2933774"/>
            <a:ext cx="1127571" cy="1119714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2"/>
          <p:cNvSpPr/>
          <p:nvPr/>
        </p:nvSpPr>
        <p:spPr>
          <a:xfrm>
            <a:off x="7639803" y="93199"/>
            <a:ext cx="1906200" cy="4089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DHIS2 støtter min arbeidsflyt!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4" name="Google Shape;354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94737" y="93206"/>
            <a:ext cx="1212393" cy="1160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55826" y="832453"/>
            <a:ext cx="2054510" cy="1043402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2"/>
          <p:cNvSpPr/>
          <p:nvPr/>
        </p:nvSpPr>
        <p:spPr>
          <a:xfrm>
            <a:off x="2810626" y="211953"/>
            <a:ext cx="1572900" cy="408900"/>
          </a:xfrm>
          <a:prstGeom prst="cloudCallout">
            <a:avLst>
              <a:gd name="adj1" fmla="val -5118"/>
              <a:gd name="adj2" fmla="val 101471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 tilpasser DHIS2 for deg!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7" name="Google Shape;357;p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52813" y="4356776"/>
            <a:ext cx="816804" cy="822536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2"/>
          <p:cNvSpPr/>
          <p:nvPr/>
        </p:nvSpPr>
        <p:spPr>
          <a:xfrm>
            <a:off x="6651200" y="3865700"/>
            <a:ext cx="2266800" cy="5721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«Open source» tjener man vel ikke penger på!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5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41766" y="3979639"/>
            <a:ext cx="271256" cy="33153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52"/>
          <p:cNvSpPr/>
          <p:nvPr/>
        </p:nvSpPr>
        <p:spPr>
          <a:xfrm>
            <a:off x="967568" y="4228561"/>
            <a:ext cx="4390200" cy="607200"/>
          </a:xfrm>
          <a:prstGeom prst="roundRect">
            <a:avLst>
              <a:gd name="adj" fmla="val 16667"/>
            </a:avLst>
          </a:prstGeom>
          <a:solidFill>
            <a:srgbClr val="595959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50"/>
              </a:srgbClr>
            </a:outerShdw>
          </a:effectLst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DHIS2 kjerne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1" name="Google Shape;361;p52" descr="https://www.dhis2.org/sites/all/themes/dhis/images/appstore/easy-visualization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15082" y="3165215"/>
            <a:ext cx="863919" cy="620038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362" name="Google Shape;362;p52" descr="https://www.dhis2.org/sites/all/themes/dhis/images/appstore/web-portal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87511" y="3193297"/>
            <a:ext cx="873014" cy="6258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363" name="Google Shape;363;p52" descr="https://www.dhis2.org/sites/all/themes/dhis/images/appstore/mobile-visualizer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746395" y="3159224"/>
            <a:ext cx="932537" cy="66881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364" name="Google Shape;364;p52" descr="https://www.dhis2.org/sites/all/themes/dhis/images/appstore/fred-ui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882151" y="3193297"/>
            <a:ext cx="841598" cy="60350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365" name="Google Shape;365;p52"/>
          <p:cNvSpPr txBox="1"/>
          <p:nvPr/>
        </p:nvSpPr>
        <p:spPr>
          <a:xfrm>
            <a:off x="967567" y="3868407"/>
            <a:ext cx="4390200" cy="284700"/>
          </a:xfrm>
          <a:prstGeom prst="rect">
            <a:avLst/>
          </a:prstGeom>
          <a:solidFill>
            <a:srgbClr val="525252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50"/>
              </a:srgbClr>
            </a:outerShdw>
          </a:effectLst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API, SDK, dokumentasjon, Design System, «App Hub»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6" name="Google Shape;366;p5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12574" y="3631987"/>
            <a:ext cx="1181160" cy="976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5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212722" y="4296310"/>
            <a:ext cx="683949" cy="617601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2"/>
          <p:cNvSpPr txBox="1"/>
          <p:nvPr/>
        </p:nvSpPr>
        <p:spPr>
          <a:xfrm>
            <a:off x="6665384" y="3447038"/>
            <a:ext cx="14292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Helsearbeider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52"/>
          <p:cNvSpPr txBox="1"/>
          <p:nvPr/>
        </p:nvSpPr>
        <p:spPr>
          <a:xfrm>
            <a:off x="7434052" y="4803598"/>
            <a:ext cx="11292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Konkurrent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52"/>
          <p:cNvSpPr txBox="1"/>
          <p:nvPr/>
        </p:nvSpPr>
        <p:spPr>
          <a:xfrm>
            <a:off x="2942336" y="1809389"/>
            <a:ext cx="1734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Konsulent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52"/>
          <p:cNvSpPr txBox="1"/>
          <p:nvPr/>
        </p:nvSpPr>
        <p:spPr>
          <a:xfrm>
            <a:off x="7434052" y="928439"/>
            <a:ext cx="1734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Analytiker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2" name="Google Shape;372;p5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36053" y="808820"/>
            <a:ext cx="1134597" cy="1027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5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50353" y="923120"/>
            <a:ext cx="1134597" cy="1027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52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64653" y="1037420"/>
            <a:ext cx="1134597" cy="10276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5" name="Google Shape;375;p52"/>
          <p:cNvCxnSpPr>
            <a:stCxn id="374" idx="2"/>
          </p:cNvCxnSpPr>
          <p:nvPr/>
        </p:nvCxnSpPr>
        <p:spPr>
          <a:xfrm>
            <a:off x="1131952" y="2065078"/>
            <a:ext cx="516900" cy="15669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376" name="Google Shape;376;p52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81393" y="2296399"/>
            <a:ext cx="565157" cy="69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52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129190" y="498377"/>
            <a:ext cx="1380108" cy="5141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8" name="Google Shape;378;p52"/>
          <p:cNvCxnSpPr/>
          <p:nvPr/>
        </p:nvCxnSpPr>
        <p:spPr>
          <a:xfrm>
            <a:off x="3945971" y="1810364"/>
            <a:ext cx="1980000" cy="3255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79" name="Google Shape;379;p52"/>
          <p:cNvCxnSpPr/>
          <p:nvPr/>
        </p:nvCxnSpPr>
        <p:spPr>
          <a:xfrm rot="10800000" flipH="1">
            <a:off x="4315691" y="1037249"/>
            <a:ext cx="2333400" cy="5502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80" name="Google Shape;380;p52"/>
          <p:cNvSpPr/>
          <p:nvPr/>
        </p:nvSpPr>
        <p:spPr>
          <a:xfrm>
            <a:off x="4661000" y="794598"/>
            <a:ext cx="1597200" cy="525000"/>
          </a:xfrm>
          <a:prstGeom prst="cloudCallout">
            <a:avLst>
              <a:gd name="adj1" fmla="val 28795"/>
              <a:gd name="adj2" fmla="val 102971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Jeg vil se om helsearbeiderne jobber!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1" name="Google Shape;381;p52"/>
          <p:cNvCxnSpPr/>
          <p:nvPr/>
        </p:nvCxnSpPr>
        <p:spPr>
          <a:xfrm rot="10800000" flipH="1">
            <a:off x="2778255" y="2093182"/>
            <a:ext cx="387900" cy="9165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pic>
        <p:nvPicPr>
          <p:cNvPr id="382" name="Google Shape;382;p5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772023" y="2369008"/>
            <a:ext cx="339232" cy="321377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2"/>
          <p:cNvSpPr/>
          <p:nvPr/>
        </p:nvSpPr>
        <p:spPr>
          <a:xfrm>
            <a:off x="507062" y="252707"/>
            <a:ext cx="1190400" cy="408900"/>
          </a:xfrm>
          <a:prstGeom prst="cloudCallout">
            <a:avLst>
              <a:gd name="adj1" fmla="val -5118"/>
              <a:gd name="adj2" fmla="val 101471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works!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4" name="Google Shape;384;p5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980022" y="1304167"/>
            <a:ext cx="355870" cy="337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52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5848046" y="1409200"/>
            <a:ext cx="801030" cy="98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52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7211062" y="1587449"/>
            <a:ext cx="1001800" cy="88300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7" name="Google Shape;387;p52"/>
          <p:cNvCxnSpPr/>
          <p:nvPr/>
        </p:nvCxnSpPr>
        <p:spPr>
          <a:xfrm rot="10800000" flipH="1">
            <a:off x="6542664" y="1917179"/>
            <a:ext cx="784500" cy="75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388" name="Google Shape;388;p52"/>
          <p:cNvCxnSpPr/>
          <p:nvPr/>
        </p:nvCxnSpPr>
        <p:spPr>
          <a:xfrm rot="10800000" flipH="1">
            <a:off x="6895692" y="2349181"/>
            <a:ext cx="673800" cy="10374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pic>
        <p:nvPicPr>
          <p:cNvPr id="389" name="Google Shape;389;p5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7141562" y="2395226"/>
            <a:ext cx="355870" cy="33714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52"/>
          <p:cNvSpPr/>
          <p:nvPr/>
        </p:nvSpPr>
        <p:spPr>
          <a:xfrm>
            <a:off x="6097921" y="2705651"/>
            <a:ext cx="2298900" cy="408900"/>
          </a:xfrm>
          <a:prstGeom prst="cloudCallout">
            <a:avLst>
              <a:gd name="adj1" fmla="val -26257"/>
              <a:gd name="adj2" fmla="val 74360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Jeg har ikke tid til å lære nye IT-greier hele tiden!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52"/>
          <p:cNvSpPr txBox="1"/>
          <p:nvPr/>
        </p:nvSpPr>
        <p:spPr>
          <a:xfrm>
            <a:off x="7874645" y="2314775"/>
            <a:ext cx="11292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Fagforening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2" name="Google Shape;392;p52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771551" y="1694672"/>
            <a:ext cx="370189" cy="33427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3" name="Google Shape;393;p52"/>
          <p:cNvCxnSpPr/>
          <p:nvPr/>
        </p:nvCxnSpPr>
        <p:spPr>
          <a:xfrm>
            <a:off x="1586130" y="967666"/>
            <a:ext cx="187500" cy="26259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94" name="Google Shape;394;p52"/>
          <p:cNvSpPr/>
          <p:nvPr/>
        </p:nvSpPr>
        <p:spPr>
          <a:xfrm>
            <a:off x="37793" y="3009667"/>
            <a:ext cx="2078100" cy="470100"/>
          </a:xfrm>
          <a:prstGeom prst="cloudCallout">
            <a:avLst>
              <a:gd name="adj1" fmla="val -2938"/>
              <a:gd name="adj2" fmla="val 81503"/>
            </a:avLst>
          </a:prstGeom>
          <a:solidFill>
            <a:schemeClr val="l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DHIS2 bør bruke de siste rammeverkene!</a:t>
            </a:r>
            <a:endParaRPr sz="11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52"/>
          <p:cNvSpPr txBox="1"/>
          <p:nvPr/>
        </p:nvSpPr>
        <p:spPr>
          <a:xfrm>
            <a:off x="5833231" y="2329937"/>
            <a:ext cx="1734000" cy="2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Leder</a:t>
            </a:r>
            <a:endParaRPr sz="1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6" name="Google Shape;396;p52"/>
          <p:cNvCxnSpPr/>
          <p:nvPr/>
        </p:nvCxnSpPr>
        <p:spPr>
          <a:xfrm rot="10800000" flipH="1">
            <a:off x="6016133" y="2375558"/>
            <a:ext cx="427200" cy="67560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pic>
        <p:nvPicPr>
          <p:cNvPr id="397" name="Google Shape;397;p52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452212" y="1142080"/>
            <a:ext cx="433955" cy="41111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5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Lage rike bilder</a:t>
            </a:r>
            <a:endParaRPr/>
          </a:p>
        </p:txBody>
      </p:sp>
      <p:sp>
        <p:nvSpPr>
          <p:cNvPr id="404" name="Google Shape;404;p5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Relasjoner</a:t>
            </a:r>
            <a:r>
              <a:rPr lang="en"/>
              <a:t> mellom interessenter - streker og hjerter.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Tankebobler, ordbruk, språk og ord som </a:t>
            </a:r>
            <a:r>
              <a:rPr lang="en" b="1"/>
              <a:t>interessentene</a:t>
            </a:r>
            <a:r>
              <a:rPr lang="en"/>
              <a:t> (aktørene/stakeholders) bruker.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</a:t>
            </a:r>
            <a:r>
              <a:rPr lang="en" b="1"/>
              <a:t>nteresser</a:t>
            </a:r>
            <a:r>
              <a:rPr lang="en"/>
              <a:t> (concerns) - som tankebobler med hjelpetekst.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Konflikter</a:t>
            </a:r>
            <a:r>
              <a:rPr lang="en"/>
              <a:t> - som kryss eller kryssede klinger.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Rike bilder er ikke rene tankekart/”mind map”.  Det er interessenter og interesser  </a:t>
            </a:r>
            <a:r>
              <a:rPr lang="en" b="1"/>
              <a:t>representert</a:t>
            </a:r>
            <a:r>
              <a:rPr lang="en"/>
              <a:t> i bilder og tekst!!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pic>
        <p:nvPicPr>
          <p:cNvPr id="406" name="Google Shape;406;p53" descr="http://www.cs.bilkent.edu.tr/~fundad/CS468/PROJECT1/group7/CS%20468%20PS1%20Group%207_files/image00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250" y="0"/>
            <a:ext cx="8520600" cy="520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Eksempler på bruk av rike bilder i praksis</a:t>
            </a:r>
            <a:endParaRPr/>
          </a:p>
        </p:txBody>
      </p:sp>
      <p:sp>
        <p:nvSpPr>
          <p:cNvPr id="412" name="Google Shape;412;p5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Ved </a:t>
            </a:r>
            <a:r>
              <a:rPr lang="en" b="1"/>
              <a:t>deltagende design </a:t>
            </a:r>
            <a:r>
              <a:rPr lang="en"/>
              <a:t>(participatory design) prosjekter: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 b="1"/>
              <a:t>Deltagerenes </a:t>
            </a:r>
            <a:r>
              <a:rPr lang="en"/>
              <a:t>interesser eller stemmer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b="1"/>
              <a:t>Kommunikasjon </a:t>
            </a:r>
            <a:r>
              <a:rPr lang="en"/>
              <a:t>i prosjekter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b="1"/>
              <a:t>Lære sammen - se ulike perspektiver og bilder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Utviklingsprosjekter</a:t>
            </a:r>
            <a:r>
              <a:rPr lang="en"/>
              <a:t> med brukere: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“Før bilder” og “etter bilder”.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 situ - i kontekst det jobbes med.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 andre kurs dere skal ha, for eksempel IN2000 blir det brukt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413" name="Google Shape;413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Rike bilder andre steder?</a:t>
            </a:r>
            <a:endParaRPr/>
          </a:p>
        </p:txBody>
      </p:sp>
      <p:sp>
        <p:nvSpPr>
          <p:cNvPr id="426" name="Google Shape;426;p5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Arbeidstegning,</a:t>
            </a:r>
            <a:r>
              <a:rPr lang="en"/>
              <a:t> skisser, ved problemdefinisjoner og problemløsing.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Utregninger;</a:t>
            </a:r>
            <a:r>
              <a:rPr lang="en"/>
              <a:t> i matematikk/fysikk/algoritmer for eksempel.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/>
              <a:t>Hjelpetegninger </a:t>
            </a:r>
            <a:r>
              <a:rPr lang="en"/>
              <a:t>for å få oversikt - og for å lære noe “nytt”.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427" name="Google Shape;427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Allsidighet og fleksibilitet til rike bilder</a:t>
            </a:r>
            <a:endParaRPr/>
          </a:p>
        </p:txBody>
      </p:sp>
      <p:sp>
        <p:nvSpPr>
          <p:cNvPr id="433" name="Google Shape;433;p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err="1"/>
              <a:t>Rike</a:t>
            </a:r>
            <a:r>
              <a:rPr lang="en"/>
              <a:t> </a:t>
            </a:r>
            <a:r>
              <a:rPr lang="en" err="1"/>
              <a:t>bilder</a:t>
            </a:r>
            <a:r>
              <a:rPr lang="en"/>
              <a:t> </a:t>
            </a:r>
            <a:r>
              <a:rPr lang="en" err="1"/>
              <a:t>har</a:t>
            </a:r>
            <a:r>
              <a:rPr lang="en"/>
              <a:t> </a:t>
            </a:r>
            <a:r>
              <a:rPr lang="en" b="1" err="1"/>
              <a:t>åpen</a:t>
            </a:r>
            <a:r>
              <a:rPr lang="en" b="1"/>
              <a:t>, </a:t>
            </a:r>
            <a:r>
              <a:rPr lang="en" b="1" err="1"/>
              <a:t>enkel</a:t>
            </a:r>
            <a:r>
              <a:rPr lang="en" b="1"/>
              <a:t> </a:t>
            </a:r>
            <a:r>
              <a:rPr lang="en" b="1" err="1"/>
              <a:t>notasjon</a:t>
            </a:r>
            <a:r>
              <a:rPr lang="en" b="1"/>
              <a:t> - </a:t>
            </a:r>
            <a:r>
              <a:rPr lang="en" b="1" err="1"/>
              <a:t>noe</a:t>
            </a:r>
            <a:r>
              <a:rPr lang="en" b="1"/>
              <a:t> </a:t>
            </a:r>
            <a:r>
              <a:rPr lang="en" b="1" err="1"/>
              <a:t>som</a:t>
            </a:r>
            <a:r>
              <a:rPr lang="en" b="1"/>
              <a:t> </a:t>
            </a:r>
            <a:r>
              <a:rPr lang="en" b="1" err="1"/>
              <a:t>gjør</a:t>
            </a:r>
            <a:r>
              <a:rPr lang="en" b="1"/>
              <a:t> de </a:t>
            </a:r>
            <a:r>
              <a:rPr lang="en" b="1" err="1"/>
              <a:t>allsidige</a:t>
            </a:r>
            <a:r>
              <a:rPr lang="en" b="1"/>
              <a:t>.</a:t>
            </a:r>
            <a:endParaRPr b="1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Kan </a:t>
            </a:r>
            <a:r>
              <a:rPr lang="en" err="1"/>
              <a:t>rike</a:t>
            </a:r>
            <a:r>
              <a:rPr lang="en"/>
              <a:t> </a:t>
            </a:r>
            <a:r>
              <a:rPr lang="en" err="1"/>
              <a:t>bilder</a:t>
            </a:r>
            <a:r>
              <a:rPr lang="en"/>
              <a:t> </a:t>
            </a:r>
            <a:r>
              <a:rPr lang="en" err="1"/>
              <a:t>forstås</a:t>
            </a:r>
            <a:r>
              <a:rPr lang="en"/>
              <a:t> av alle?  </a:t>
            </a:r>
            <a:r>
              <a:rPr lang="en" b="1" err="1"/>
              <a:t>Perspektiver</a:t>
            </a:r>
            <a:r>
              <a:rPr lang="en" b="1"/>
              <a:t>? </a:t>
            </a:r>
            <a:r>
              <a:rPr lang="en" err="1"/>
              <a:t>Øynene</a:t>
            </a:r>
            <a:r>
              <a:rPr lang="en"/>
              <a:t> </a:t>
            </a:r>
            <a:r>
              <a:rPr lang="en" err="1"/>
              <a:t>som</a:t>
            </a:r>
            <a:r>
              <a:rPr lang="en"/>
              <a:t> ser?  </a:t>
            </a:r>
            <a:r>
              <a:rPr lang="en" err="1"/>
              <a:t>Ståsted</a:t>
            </a:r>
            <a:r>
              <a:rPr lang="en"/>
              <a:t>? </a:t>
            </a:r>
            <a:r>
              <a:rPr lang="en" err="1"/>
              <a:t>Forståelseshorisont</a:t>
            </a:r>
            <a:r>
              <a:rPr lang="en"/>
              <a:t>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err="1"/>
              <a:t>Tekst</a:t>
            </a:r>
            <a:r>
              <a:rPr lang="en"/>
              <a:t> </a:t>
            </a:r>
            <a:r>
              <a:rPr lang="en" err="1"/>
              <a:t>og</a:t>
            </a:r>
            <a:r>
              <a:rPr lang="en"/>
              <a:t> </a:t>
            </a:r>
            <a:r>
              <a:rPr lang="en" err="1"/>
              <a:t>forklaring</a:t>
            </a:r>
            <a:r>
              <a:rPr lang="en"/>
              <a:t> </a:t>
            </a:r>
            <a:r>
              <a:rPr lang="en" err="1"/>
              <a:t>trengs</a:t>
            </a:r>
            <a:r>
              <a:rPr lang="en"/>
              <a:t> </a:t>
            </a:r>
            <a:r>
              <a:rPr lang="en" err="1"/>
              <a:t>også</a:t>
            </a:r>
            <a:r>
              <a:rPr lang="en"/>
              <a:t>!!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I del to av </a:t>
            </a:r>
            <a:r>
              <a:rPr lang="en" err="1"/>
              <a:t>ement</a:t>
            </a:r>
            <a:r>
              <a:rPr lang="en"/>
              <a:t> </a:t>
            </a:r>
            <a:r>
              <a:rPr lang="en" err="1"/>
              <a:t>kommer</a:t>
            </a:r>
            <a:r>
              <a:rPr lang="en"/>
              <a:t> vi </a:t>
            </a:r>
            <a:r>
              <a:rPr lang="en" err="1"/>
              <a:t>til</a:t>
            </a:r>
            <a:r>
              <a:rPr lang="en"/>
              <a:t> </a:t>
            </a:r>
            <a:r>
              <a:rPr lang="en" err="1"/>
              <a:t>a</a:t>
            </a:r>
            <a:r>
              <a:rPr lang="en" b="1" err="1"/>
              <a:t>ndre</a:t>
            </a:r>
            <a:r>
              <a:rPr lang="en" b="1"/>
              <a:t> </a:t>
            </a:r>
            <a:r>
              <a:rPr lang="en" b="1" err="1"/>
              <a:t>teknikker</a:t>
            </a:r>
            <a:r>
              <a:rPr lang="en" b="1"/>
              <a:t> </a:t>
            </a:r>
            <a:r>
              <a:rPr lang="en" b="1" err="1"/>
              <a:t>og</a:t>
            </a:r>
            <a:r>
              <a:rPr lang="en" b="1"/>
              <a:t> </a:t>
            </a:r>
            <a:r>
              <a:rPr lang="en" b="1" err="1"/>
              <a:t>metoder</a:t>
            </a:r>
            <a:r>
              <a:rPr lang="en" b="1"/>
              <a:t> for </a:t>
            </a:r>
            <a:r>
              <a:rPr lang="en" b="1" err="1"/>
              <a:t>å</a:t>
            </a:r>
            <a:r>
              <a:rPr lang="en" b="1"/>
              <a:t> </a:t>
            </a:r>
            <a:r>
              <a:rPr lang="en" b="1" err="1"/>
              <a:t>representere</a:t>
            </a:r>
            <a:r>
              <a:rPr lang="en" b="1"/>
              <a:t> </a:t>
            </a:r>
            <a:r>
              <a:rPr lang="en" b="1" err="1"/>
              <a:t>prosesser</a:t>
            </a:r>
            <a:r>
              <a:rPr lang="en" b="1"/>
              <a:t> </a:t>
            </a:r>
            <a:r>
              <a:rPr lang="en" b="1" err="1"/>
              <a:t>og</a:t>
            </a:r>
            <a:r>
              <a:rPr lang="en" b="1"/>
              <a:t> </a:t>
            </a:r>
            <a:r>
              <a:rPr lang="en" b="1" err="1"/>
              <a:t>interesser</a:t>
            </a:r>
            <a:r>
              <a:rPr lang="en"/>
              <a:t> - </a:t>
            </a:r>
            <a:r>
              <a:rPr lang="en" err="1"/>
              <a:t>som</a:t>
            </a:r>
            <a:r>
              <a:rPr lang="en"/>
              <a:t> UML (Unified Modelling Language) </a:t>
            </a:r>
            <a:r>
              <a:rPr lang="en" err="1"/>
              <a:t>som</a:t>
            </a:r>
            <a:r>
              <a:rPr lang="en"/>
              <a:t> </a:t>
            </a:r>
            <a:r>
              <a:rPr lang="en" err="1"/>
              <a:t>har</a:t>
            </a:r>
            <a:r>
              <a:rPr lang="en"/>
              <a:t> </a:t>
            </a:r>
            <a:r>
              <a:rPr lang="en" err="1"/>
              <a:t>en</a:t>
            </a:r>
            <a:r>
              <a:rPr lang="en"/>
              <a:t> </a:t>
            </a:r>
            <a:r>
              <a:rPr lang="en" err="1"/>
              <a:t>annen</a:t>
            </a:r>
            <a:r>
              <a:rPr lang="en"/>
              <a:t> </a:t>
            </a:r>
            <a:r>
              <a:rPr lang="en" err="1"/>
              <a:t>syntaks</a:t>
            </a:r>
            <a:r>
              <a:rPr lang="en"/>
              <a:t>.</a:t>
            </a:r>
            <a:endParaRPr/>
          </a:p>
        </p:txBody>
      </p:sp>
      <p:sp>
        <p:nvSpPr>
          <p:cNvPr id="434" name="Google Shape;434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>
          <a:extLst>
            <a:ext uri="{FF2B5EF4-FFF2-40B4-BE49-F238E27FC236}">
              <a16:creationId xmlns:a16="http://schemas.microsoft.com/office/drawing/2014/main" id="{32D5CE57-24DD-929A-E489-15C5DDDA1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7">
            <a:extLst>
              <a:ext uri="{FF2B5EF4-FFF2-40B4-BE49-F238E27FC236}">
                <a16:creationId xmlns:a16="http://schemas.microsoft.com/office/drawing/2014/main" id="{101FE51E-0A5A-E584-4FE2-F5F46D7240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700" err="1"/>
              <a:t>Verktøy</a:t>
            </a:r>
            <a:endParaRPr sz="19400"/>
          </a:p>
        </p:txBody>
      </p:sp>
      <p:sp>
        <p:nvSpPr>
          <p:cNvPr id="214" name="Google Shape;214;p37">
            <a:extLst>
              <a:ext uri="{FF2B5EF4-FFF2-40B4-BE49-F238E27FC236}">
                <a16:creationId xmlns:a16="http://schemas.microsoft.com/office/drawing/2014/main" id="{8F4759C7-30AE-5280-D944-6DCC57283F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6680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>
          <a:extLst>
            <a:ext uri="{FF2B5EF4-FFF2-40B4-BE49-F238E27FC236}">
              <a16:creationId xmlns:a16="http://schemas.microsoft.com/office/drawing/2014/main" id="{9A7B4B84-B6DB-047D-E9D5-5AFF39061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8">
            <a:extLst>
              <a:ext uri="{FF2B5EF4-FFF2-40B4-BE49-F238E27FC236}">
                <a16:creationId xmlns:a16="http://schemas.microsoft.com/office/drawing/2014/main" id="{08777860-B3D2-3C4E-0D1C-C00A3E313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Verktøy</a:t>
            </a:r>
            <a:endParaRPr dirty="0"/>
          </a:p>
        </p:txBody>
      </p:sp>
      <p:sp>
        <p:nvSpPr>
          <p:cNvPr id="220" name="Google Shape;220;p38">
            <a:extLst>
              <a:ext uri="{FF2B5EF4-FFF2-40B4-BE49-F238E27FC236}">
                <a16:creationId xmlns:a16="http://schemas.microsoft.com/office/drawing/2014/main" id="{4B0D39A6-DD4F-CDBD-A786-684EFF6D52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err="1"/>
              <a:t>Hvorfor</a:t>
            </a:r>
            <a:r>
              <a:rPr lang="en"/>
              <a:t> </a:t>
            </a:r>
            <a:r>
              <a:rPr lang="en" err="1"/>
              <a:t>har</a:t>
            </a:r>
            <a:r>
              <a:rPr lang="en"/>
              <a:t> vi </a:t>
            </a:r>
            <a:r>
              <a:rPr lang="en" err="1"/>
              <a:t>verktøy</a:t>
            </a:r>
            <a:r>
              <a:rPr lang="en"/>
              <a:t>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err="1"/>
              <a:t>Hva</a:t>
            </a:r>
            <a:r>
              <a:rPr lang="en"/>
              <a:t> </a:t>
            </a:r>
            <a:r>
              <a:rPr lang="en" err="1"/>
              <a:t>kan</a:t>
            </a:r>
            <a:r>
              <a:rPr lang="en"/>
              <a:t> vi </a:t>
            </a:r>
            <a:r>
              <a:rPr lang="en" err="1"/>
              <a:t>si</a:t>
            </a:r>
            <a:r>
              <a:rPr lang="en"/>
              <a:t> </a:t>
            </a:r>
            <a:r>
              <a:rPr lang="en" err="1"/>
              <a:t>generelt</a:t>
            </a:r>
            <a:r>
              <a:rPr lang="en"/>
              <a:t> om </a:t>
            </a:r>
            <a:r>
              <a:rPr lang="en" err="1"/>
              <a:t>verktøy</a:t>
            </a:r>
            <a:r>
              <a:rPr lang="en"/>
              <a:t>?</a:t>
            </a: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 err="1"/>
              <a:t>Usynlig</a:t>
            </a:r>
            <a:r>
              <a:rPr lang="en"/>
              <a:t>/</a:t>
            </a:r>
            <a:r>
              <a:rPr lang="en" err="1"/>
              <a:t>synlig</a:t>
            </a:r>
            <a:r>
              <a:rPr lang="en"/>
              <a:t>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For </a:t>
            </a:r>
            <a:r>
              <a:rPr lang="en" err="1"/>
              <a:t>å</a:t>
            </a:r>
            <a:r>
              <a:rPr lang="en"/>
              <a:t> </a:t>
            </a:r>
            <a:r>
              <a:rPr lang="en" err="1"/>
              <a:t>få</a:t>
            </a:r>
            <a:r>
              <a:rPr lang="en"/>
              <a:t> </a:t>
            </a:r>
            <a:r>
              <a:rPr lang="en" err="1"/>
              <a:t>til</a:t>
            </a:r>
            <a:r>
              <a:rPr lang="en"/>
              <a:t> x, for </a:t>
            </a:r>
            <a:r>
              <a:rPr lang="en" err="1"/>
              <a:t>å</a:t>
            </a:r>
            <a:r>
              <a:rPr lang="en"/>
              <a:t> </a:t>
            </a:r>
            <a:r>
              <a:rPr lang="en" err="1"/>
              <a:t>oppnå</a:t>
            </a:r>
            <a:r>
              <a:rPr lang="en"/>
              <a:t> y, for </a:t>
            </a:r>
            <a:r>
              <a:rPr lang="en" err="1"/>
              <a:t>å</a:t>
            </a:r>
            <a:r>
              <a:rPr lang="en"/>
              <a:t> </a:t>
            </a:r>
            <a:r>
              <a:rPr lang="en" err="1"/>
              <a:t>være</a:t>
            </a:r>
            <a:r>
              <a:rPr lang="en"/>
              <a:t> z?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err="1"/>
              <a:t>Klassifisering</a:t>
            </a:r>
            <a:r>
              <a:rPr lang="en"/>
              <a:t>:  </a:t>
            </a:r>
            <a:r>
              <a:rPr lang="en" err="1"/>
              <a:t>fysik</a:t>
            </a:r>
            <a:r>
              <a:rPr lang="en"/>
              <a:t> </a:t>
            </a:r>
            <a:r>
              <a:rPr lang="en" err="1"/>
              <a:t>støtte</a:t>
            </a:r>
            <a:r>
              <a:rPr lang="en"/>
              <a:t> (hammer), </a:t>
            </a:r>
            <a:r>
              <a:rPr lang="en" err="1"/>
              <a:t>sensorisk</a:t>
            </a:r>
            <a:r>
              <a:rPr lang="en"/>
              <a:t> (</a:t>
            </a:r>
            <a:r>
              <a:rPr lang="en" err="1"/>
              <a:t>briller</a:t>
            </a:r>
            <a:r>
              <a:rPr lang="en"/>
              <a:t>), </a:t>
            </a:r>
            <a:r>
              <a:rPr lang="en" err="1"/>
              <a:t>kognitiv</a:t>
            </a:r>
            <a:r>
              <a:rPr lang="en"/>
              <a:t> (</a:t>
            </a:r>
            <a:r>
              <a:rPr lang="en" err="1"/>
              <a:t>skrift</a:t>
            </a:r>
            <a:r>
              <a:rPr lang="en"/>
              <a:t>).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err="1"/>
              <a:t>Digitale</a:t>
            </a:r>
            <a:r>
              <a:rPr lang="en"/>
              <a:t> </a:t>
            </a:r>
            <a:r>
              <a:rPr lang="en" err="1"/>
              <a:t>tjenester</a:t>
            </a:r>
            <a:r>
              <a:rPr lang="en"/>
              <a:t>, </a:t>
            </a:r>
            <a:r>
              <a:rPr lang="en" err="1"/>
              <a:t>apper</a:t>
            </a:r>
            <a:r>
              <a:rPr lang="en"/>
              <a:t> </a:t>
            </a:r>
            <a:r>
              <a:rPr lang="en" err="1"/>
              <a:t>og</a:t>
            </a:r>
            <a:r>
              <a:rPr lang="en"/>
              <a:t> </a:t>
            </a:r>
            <a:r>
              <a:rPr lang="en" err="1"/>
              <a:t>digitale</a:t>
            </a:r>
            <a:r>
              <a:rPr lang="en"/>
              <a:t> </a:t>
            </a:r>
            <a:r>
              <a:rPr lang="en" err="1"/>
              <a:t>verktøy</a:t>
            </a:r>
            <a:r>
              <a:rPr lang="en"/>
              <a:t>?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err="1"/>
              <a:t>Hjelpemidler</a:t>
            </a:r>
            <a:r>
              <a:rPr lang="en"/>
              <a:t>? </a:t>
            </a:r>
            <a:r>
              <a:rPr lang="en" err="1"/>
              <a:t>Redskaper</a:t>
            </a:r>
            <a:r>
              <a:rPr lang="en"/>
              <a:t>?  </a:t>
            </a:r>
            <a:r>
              <a:rPr lang="en" err="1"/>
              <a:t>Maskiner</a:t>
            </a:r>
            <a:r>
              <a:rPr lang="en"/>
              <a:t>?  Ting? </a:t>
            </a:r>
            <a:endParaRPr/>
          </a:p>
        </p:txBody>
      </p:sp>
      <p:sp>
        <p:nvSpPr>
          <p:cNvPr id="221" name="Google Shape;221;p38">
            <a:extLst>
              <a:ext uri="{FF2B5EF4-FFF2-40B4-BE49-F238E27FC236}">
                <a16:creationId xmlns:a16="http://schemas.microsoft.com/office/drawing/2014/main" id="{1FD5B854-2A9B-96A5-33D6-E3E545EA802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6762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>
          <a:extLst>
            <a:ext uri="{FF2B5EF4-FFF2-40B4-BE49-F238E27FC236}">
              <a16:creationId xmlns:a16="http://schemas.microsoft.com/office/drawing/2014/main" id="{19306596-C40E-3975-D696-F4BF64D04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0">
            <a:extLst>
              <a:ext uri="{FF2B5EF4-FFF2-40B4-BE49-F238E27FC236}">
                <a16:creationId xmlns:a16="http://schemas.microsoft.com/office/drawing/2014/main" id="{999A1CF2-4D37-DBB9-0783-18455D9ACF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Verktøy</a:t>
            </a:r>
            <a:endParaRPr/>
          </a:p>
        </p:txBody>
      </p:sp>
      <p:sp>
        <p:nvSpPr>
          <p:cNvPr id="234" name="Google Shape;234;p40">
            <a:extLst>
              <a:ext uri="{FF2B5EF4-FFF2-40B4-BE49-F238E27FC236}">
                <a16:creationId xmlns:a16="http://schemas.microsoft.com/office/drawing/2014/main" id="{EF35AF72-3E4D-130E-85D7-F76155BBBB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 err="1"/>
              <a:t>Synonymer</a:t>
            </a:r>
            <a:r>
              <a:rPr lang="en" sz="1200" dirty="0"/>
              <a:t>: </a:t>
            </a:r>
            <a:r>
              <a:rPr lang="en" sz="1200" dirty="0" err="1"/>
              <a:t>Redskap</a:t>
            </a:r>
            <a:r>
              <a:rPr lang="en" sz="1200" dirty="0"/>
              <a:t>, </a:t>
            </a:r>
            <a:r>
              <a:rPr lang="en" sz="1200" dirty="0" err="1"/>
              <a:t>hjelpemiddel</a:t>
            </a:r>
            <a:r>
              <a:rPr lang="en" sz="1200" dirty="0"/>
              <a:t>, </a:t>
            </a:r>
            <a:r>
              <a:rPr lang="en" sz="1200" dirty="0" err="1"/>
              <a:t>innretning</a:t>
            </a:r>
            <a:r>
              <a:rPr lang="en" sz="1200" dirty="0"/>
              <a:t>, system, </a:t>
            </a:r>
            <a:r>
              <a:rPr lang="en" sz="1200" dirty="0" err="1"/>
              <a:t>applikasjon</a:t>
            </a:r>
            <a:r>
              <a:rPr lang="en" sz="1200" dirty="0"/>
              <a:t>, instrument, </a:t>
            </a:r>
            <a:r>
              <a:rPr lang="en" sz="1200" dirty="0" err="1"/>
              <a:t>løsning</a:t>
            </a:r>
            <a:r>
              <a:rPr lang="en" sz="1200" dirty="0"/>
              <a:t>, system…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Eksempel:  </a:t>
            </a:r>
            <a:r>
              <a:rPr lang="en" sz="1200" dirty="0" err="1"/>
              <a:t>Verktøy</a:t>
            </a:r>
            <a:r>
              <a:rPr lang="en" sz="1200" dirty="0"/>
              <a:t>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skrive</a:t>
            </a:r>
            <a:r>
              <a:rPr lang="en" sz="1200" dirty="0"/>
              <a:t> - </a:t>
            </a:r>
            <a:r>
              <a:rPr lang="en" sz="1200" dirty="0" err="1"/>
              <a:t>en</a:t>
            </a:r>
            <a:r>
              <a:rPr lang="en" sz="1200" dirty="0"/>
              <a:t> </a:t>
            </a:r>
            <a:r>
              <a:rPr lang="en" sz="1200" dirty="0" err="1"/>
              <a:t>tekst</a:t>
            </a:r>
            <a:r>
              <a:rPr lang="en" sz="1200" dirty="0"/>
              <a:t> editor.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 err="1"/>
              <a:t>Klassifisering</a:t>
            </a:r>
            <a:r>
              <a:rPr lang="en" sz="1200" dirty="0"/>
              <a:t>:  </a:t>
            </a:r>
            <a:r>
              <a:rPr lang="en" sz="1200" dirty="0" err="1"/>
              <a:t>Motorisk</a:t>
            </a:r>
            <a:r>
              <a:rPr lang="en" sz="1200" dirty="0"/>
              <a:t>, </a:t>
            </a:r>
            <a:r>
              <a:rPr lang="en" sz="1200" dirty="0" err="1"/>
              <a:t>sensorisk</a:t>
            </a:r>
            <a:r>
              <a:rPr lang="en" sz="1200" dirty="0"/>
              <a:t>, </a:t>
            </a:r>
            <a:r>
              <a:rPr lang="en" sz="1200" dirty="0" err="1"/>
              <a:t>kognitive</a:t>
            </a:r>
            <a:r>
              <a:rPr lang="en" sz="1200" dirty="0"/>
              <a:t> </a:t>
            </a:r>
            <a:r>
              <a:rPr lang="en" sz="1200" dirty="0" err="1"/>
              <a:t>verktøy</a:t>
            </a:r>
            <a:r>
              <a:rPr lang="en" sz="1200" dirty="0"/>
              <a:t>?  </a:t>
            </a:r>
            <a:r>
              <a:rPr lang="en" sz="1200" dirty="0" err="1"/>
              <a:t>Digitale</a:t>
            </a:r>
            <a:r>
              <a:rPr lang="en" sz="1200" dirty="0"/>
              <a:t> </a:t>
            </a:r>
            <a:r>
              <a:rPr lang="en" sz="1200" dirty="0" err="1"/>
              <a:t>verktøy</a:t>
            </a:r>
            <a:r>
              <a:rPr lang="en" sz="1200" dirty="0"/>
              <a:t>?  </a:t>
            </a:r>
            <a:r>
              <a:rPr lang="en" sz="1200" dirty="0" err="1"/>
              <a:t>Mekaniske</a:t>
            </a:r>
            <a:r>
              <a:rPr lang="en" sz="1200" dirty="0"/>
              <a:t> </a:t>
            </a:r>
            <a:r>
              <a:rPr lang="en" sz="1200" dirty="0" err="1"/>
              <a:t>verktøy</a:t>
            </a:r>
            <a:r>
              <a:rPr lang="en" sz="1200" dirty="0"/>
              <a:t>?  </a:t>
            </a:r>
            <a:r>
              <a:rPr lang="en" sz="1200" dirty="0" err="1"/>
              <a:t>Håndverktøy</a:t>
            </a:r>
            <a:r>
              <a:rPr lang="en" sz="1200" dirty="0"/>
              <a:t>?  </a:t>
            </a:r>
            <a:r>
              <a:rPr lang="en" sz="1200" dirty="0" err="1"/>
              <a:t>Elektriske</a:t>
            </a:r>
            <a:r>
              <a:rPr lang="en" sz="1200" dirty="0"/>
              <a:t>? “Folding bicycle for the mind…”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En </a:t>
            </a:r>
            <a:r>
              <a:rPr lang="en" sz="1200" dirty="0" err="1"/>
              <a:t>definisjon</a:t>
            </a:r>
            <a:r>
              <a:rPr lang="en" sz="1200" dirty="0"/>
              <a:t>: </a:t>
            </a:r>
            <a:r>
              <a:rPr lang="en" sz="1200" dirty="0" err="1"/>
              <a:t>Verktøy</a:t>
            </a:r>
            <a:r>
              <a:rPr lang="en" sz="1200" dirty="0"/>
              <a:t> er </a:t>
            </a:r>
            <a:r>
              <a:rPr lang="en" sz="1200" dirty="0" err="1"/>
              <a:t>spesialiserte</a:t>
            </a:r>
            <a:r>
              <a:rPr lang="en" sz="1200" dirty="0"/>
              <a:t> </a:t>
            </a:r>
            <a:r>
              <a:rPr lang="en" sz="1200" dirty="0" err="1"/>
              <a:t>redskaper</a:t>
            </a:r>
            <a:r>
              <a:rPr lang="en" sz="1200" dirty="0"/>
              <a:t> </a:t>
            </a:r>
            <a:r>
              <a:rPr lang="en" sz="1200" dirty="0" err="1"/>
              <a:t>som</a:t>
            </a:r>
            <a:r>
              <a:rPr lang="en" sz="1200" dirty="0"/>
              <a:t> </a:t>
            </a:r>
            <a:r>
              <a:rPr lang="en" sz="1200" dirty="0" err="1"/>
              <a:t>brukes</a:t>
            </a:r>
            <a:r>
              <a:rPr lang="en" sz="1200" dirty="0"/>
              <a:t>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lage</a:t>
            </a:r>
            <a:r>
              <a:rPr lang="en" sz="1200" dirty="0"/>
              <a:t> </a:t>
            </a:r>
            <a:r>
              <a:rPr lang="en" sz="1200" dirty="0" err="1"/>
              <a:t>eller</a:t>
            </a:r>
            <a:r>
              <a:rPr lang="en" sz="1200" dirty="0"/>
              <a:t> </a:t>
            </a:r>
            <a:r>
              <a:rPr lang="en" sz="1200" dirty="0" err="1"/>
              <a:t>bearbeide</a:t>
            </a:r>
            <a:r>
              <a:rPr lang="en" sz="1200" dirty="0"/>
              <a:t> et </a:t>
            </a:r>
            <a:r>
              <a:rPr lang="en" sz="1200" dirty="0" err="1"/>
              <a:t>arbeidsstykke</a:t>
            </a:r>
            <a:r>
              <a:rPr lang="en" sz="1200" dirty="0"/>
              <a:t>, for </a:t>
            </a:r>
            <a:r>
              <a:rPr lang="en" sz="1200" dirty="0" err="1"/>
              <a:t>eksempel</a:t>
            </a:r>
            <a:r>
              <a:rPr lang="en" sz="1200" dirty="0"/>
              <a:t> sag </a:t>
            </a:r>
            <a:r>
              <a:rPr lang="en" sz="1200" dirty="0" err="1"/>
              <a:t>eller</a:t>
            </a:r>
            <a:r>
              <a:rPr lang="en" sz="1200" dirty="0"/>
              <a:t> hammer. </a:t>
            </a:r>
            <a:r>
              <a:rPr lang="en" sz="1200" dirty="0" err="1"/>
              <a:t>Ordet</a:t>
            </a:r>
            <a:r>
              <a:rPr lang="en" sz="1200" dirty="0"/>
              <a:t> </a:t>
            </a:r>
            <a:r>
              <a:rPr lang="en" sz="1200" dirty="0" err="1"/>
              <a:t>verktøy</a:t>
            </a:r>
            <a:r>
              <a:rPr lang="en" sz="1200" dirty="0"/>
              <a:t> </a:t>
            </a:r>
            <a:r>
              <a:rPr lang="en" sz="1200" dirty="0" err="1"/>
              <a:t>brukes</a:t>
            </a:r>
            <a:r>
              <a:rPr lang="en" sz="1200" dirty="0"/>
              <a:t> </a:t>
            </a:r>
            <a:r>
              <a:rPr lang="en" sz="1200" dirty="0" err="1"/>
              <a:t>også</a:t>
            </a:r>
            <a:r>
              <a:rPr lang="en" sz="1200" dirty="0"/>
              <a:t> </a:t>
            </a:r>
            <a:r>
              <a:rPr lang="en" sz="1200" dirty="0" err="1"/>
              <a:t>mer</a:t>
            </a:r>
            <a:r>
              <a:rPr lang="en" sz="1200" dirty="0"/>
              <a:t> </a:t>
            </a:r>
            <a:r>
              <a:rPr lang="en" sz="1200" dirty="0" err="1"/>
              <a:t>generelt</a:t>
            </a:r>
            <a:r>
              <a:rPr lang="en" sz="1200" dirty="0"/>
              <a:t> om </a:t>
            </a:r>
            <a:r>
              <a:rPr lang="en" sz="1200" dirty="0" err="1"/>
              <a:t>hjelpemidler</a:t>
            </a:r>
            <a:r>
              <a:rPr lang="en" sz="1200" dirty="0"/>
              <a:t>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utføre</a:t>
            </a:r>
            <a:r>
              <a:rPr lang="en" sz="1200" dirty="0"/>
              <a:t> </a:t>
            </a:r>
            <a:r>
              <a:rPr lang="en" sz="1200" dirty="0" err="1"/>
              <a:t>en</a:t>
            </a:r>
            <a:r>
              <a:rPr lang="en" sz="1200" dirty="0"/>
              <a:t> </a:t>
            </a:r>
            <a:r>
              <a:rPr lang="en" sz="1200" dirty="0" err="1"/>
              <a:t>jobb</a:t>
            </a:r>
            <a:r>
              <a:rPr lang="en" sz="1200" dirty="0"/>
              <a:t>, </a:t>
            </a:r>
            <a:r>
              <a:rPr lang="en" sz="1200" dirty="0" err="1"/>
              <a:t>både</a:t>
            </a:r>
            <a:r>
              <a:rPr lang="en" sz="1200" dirty="0"/>
              <a:t> </a:t>
            </a:r>
            <a:r>
              <a:rPr lang="en" sz="1200" dirty="0" err="1"/>
              <a:t>fysiske</a:t>
            </a:r>
            <a:r>
              <a:rPr lang="en" sz="1200" dirty="0"/>
              <a:t> </a:t>
            </a:r>
            <a:r>
              <a:rPr lang="en" sz="1200" dirty="0" err="1"/>
              <a:t>redskaper</a:t>
            </a:r>
            <a:r>
              <a:rPr lang="en" sz="1200" dirty="0"/>
              <a:t>, </a:t>
            </a:r>
            <a:r>
              <a:rPr lang="en" sz="1200" dirty="0" err="1"/>
              <a:t>digitale</a:t>
            </a:r>
            <a:r>
              <a:rPr lang="en" sz="1200" dirty="0"/>
              <a:t> </a:t>
            </a:r>
            <a:r>
              <a:rPr lang="en" sz="1200" dirty="0" err="1"/>
              <a:t>hjelpemidler</a:t>
            </a:r>
            <a:r>
              <a:rPr lang="en" sz="1200" dirty="0"/>
              <a:t>, tips </a:t>
            </a:r>
            <a:r>
              <a:rPr lang="en" sz="1200" dirty="0" err="1"/>
              <a:t>og</a:t>
            </a:r>
            <a:r>
              <a:rPr lang="en" sz="1200" dirty="0"/>
              <a:t> </a:t>
            </a:r>
            <a:r>
              <a:rPr lang="en" sz="1200" dirty="0" err="1"/>
              <a:t>metoder</a:t>
            </a:r>
            <a:r>
              <a:rPr lang="en" sz="1200" dirty="0"/>
              <a:t>. (store </a:t>
            </a:r>
            <a:r>
              <a:rPr lang="en" sz="1200" dirty="0" err="1"/>
              <a:t>norske</a:t>
            </a:r>
            <a:r>
              <a:rPr lang="en" sz="1200" dirty="0"/>
              <a:t> </a:t>
            </a:r>
            <a:r>
              <a:rPr lang="en" sz="1200" dirty="0" err="1"/>
              <a:t>leksikon</a:t>
            </a:r>
            <a:r>
              <a:rPr lang="en" sz="1200" dirty="0"/>
              <a:t>)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 err="1"/>
              <a:t>Etymologisk</a:t>
            </a:r>
            <a:r>
              <a:rPr lang="en" sz="1200" dirty="0"/>
              <a:t>: Fra </a:t>
            </a:r>
            <a:r>
              <a:rPr lang="en" sz="1200" dirty="0" err="1"/>
              <a:t>verk</a:t>
            </a:r>
            <a:r>
              <a:rPr lang="en" sz="1200" dirty="0"/>
              <a:t> +‎ -</a:t>
            </a:r>
            <a:r>
              <a:rPr lang="en" sz="1200" dirty="0" err="1"/>
              <a:t>tøy</a:t>
            </a:r>
            <a:r>
              <a:rPr lang="en" sz="1200" dirty="0"/>
              <a:t>, </a:t>
            </a:r>
            <a:r>
              <a:rPr lang="en" sz="1200" dirty="0" err="1"/>
              <a:t>fra</a:t>
            </a:r>
            <a:r>
              <a:rPr lang="en" sz="1200" dirty="0"/>
              <a:t> </a:t>
            </a:r>
            <a:r>
              <a:rPr lang="en" sz="1200" dirty="0" err="1"/>
              <a:t>tysk</a:t>
            </a:r>
            <a:r>
              <a:rPr lang="en" sz="1200" dirty="0"/>
              <a:t> </a:t>
            </a:r>
            <a:r>
              <a:rPr lang="en" sz="1200" dirty="0" err="1"/>
              <a:t>Werkzeug</a:t>
            </a:r>
            <a:r>
              <a:rPr lang="en" sz="1200" dirty="0"/>
              <a:t>.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 dirty="0"/>
              <a:t>En </a:t>
            </a:r>
            <a:r>
              <a:rPr lang="en" sz="1200" dirty="0" err="1"/>
              <a:t>forklaring</a:t>
            </a:r>
            <a:r>
              <a:rPr lang="en" sz="1200" dirty="0"/>
              <a:t>:  </a:t>
            </a:r>
            <a:r>
              <a:rPr lang="en" sz="1200" dirty="0" err="1"/>
              <a:t>Verktøy</a:t>
            </a:r>
            <a:r>
              <a:rPr lang="en" sz="1200" dirty="0"/>
              <a:t> er </a:t>
            </a:r>
            <a:r>
              <a:rPr lang="en" sz="1200" dirty="0" err="1"/>
              <a:t>noe</a:t>
            </a:r>
            <a:r>
              <a:rPr lang="en" sz="1200" dirty="0"/>
              <a:t> </a:t>
            </a:r>
            <a:r>
              <a:rPr lang="en" sz="1200" dirty="0" err="1"/>
              <a:t>som</a:t>
            </a:r>
            <a:r>
              <a:rPr lang="en" sz="1200" dirty="0"/>
              <a:t> </a:t>
            </a:r>
            <a:r>
              <a:rPr lang="en" sz="1200" dirty="0" err="1"/>
              <a:t>brukes</a:t>
            </a:r>
            <a:r>
              <a:rPr lang="en" sz="1200" dirty="0"/>
              <a:t> av </a:t>
            </a:r>
            <a:r>
              <a:rPr lang="en" sz="1200" dirty="0" err="1"/>
              <a:t>noen</a:t>
            </a:r>
            <a:r>
              <a:rPr lang="en" sz="1200" dirty="0"/>
              <a:t>, </a:t>
            </a:r>
            <a:r>
              <a:rPr lang="en" sz="1200" dirty="0" err="1"/>
              <a:t>i</a:t>
            </a:r>
            <a:r>
              <a:rPr lang="en" sz="1200" dirty="0"/>
              <a:t> </a:t>
            </a:r>
            <a:r>
              <a:rPr lang="en" sz="1200" dirty="0" err="1"/>
              <a:t>en</a:t>
            </a:r>
            <a:r>
              <a:rPr lang="en" sz="1200" dirty="0"/>
              <a:t> </a:t>
            </a:r>
            <a:r>
              <a:rPr lang="en" sz="1200" dirty="0" err="1"/>
              <a:t>situasjon</a:t>
            </a:r>
            <a:r>
              <a:rPr lang="en" sz="1200" dirty="0"/>
              <a:t>,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oppnå</a:t>
            </a:r>
            <a:r>
              <a:rPr lang="en" sz="1200" dirty="0"/>
              <a:t> </a:t>
            </a:r>
            <a:r>
              <a:rPr lang="en" sz="1200" dirty="0" err="1"/>
              <a:t>noe</a:t>
            </a:r>
            <a:r>
              <a:rPr lang="en" sz="1200" dirty="0"/>
              <a:t>.  Eksempel:  En </a:t>
            </a:r>
            <a:r>
              <a:rPr lang="en" sz="1200" b="1" dirty="0"/>
              <a:t>hammer</a:t>
            </a:r>
            <a:r>
              <a:rPr lang="en" sz="1200" dirty="0"/>
              <a:t> </a:t>
            </a:r>
            <a:r>
              <a:rPr lang="en" sz="1200" dirty="0" err="1"/>
              <a:t>brukes</a:t>
            </a:r>
            <a:r>
              <a:rPr lang="en" sz="1200" dirty="0"/>
              <a:t>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banke</a:t>
            </a:r>
            <a:r>
              <a:rPr lang="en" sz="1200" dirty="0"/>
              <a:t> inn spiker,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feste</a:t>
            </a:r>
            <a:r>
              <a:rPr lang="en" sz="1200" dirty="0"/>
              <a:t> </a:t>
            </a:r>
            <a:r>
              <a:rPr lang="en" sz="1200" dirty="0" err="1"/>
              <a:t>en</a:t>
            </a:r>
            <a:r>
              <a:rPr lang="en" sz="1200" dirty="0"/>
              <a:t> </a:t>
            </a:r>
            <a:r>
              <a:rPr lang="en" sz="1200" dirty="0" err="1"/>
              <a:t>planke</a:t>
            </a:r>
            <a:r>
              <a:rPr lang="en" sz="1200" dirty="0"/>
              <a:t>,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lage</a:t>
            </a:r>
            <a:r>
              <a:rPr lang="en" sz="1200" dirty="0"/>
              <a:t> et </a:t>
            </a:r>
            <a:r>
              <a:rPr lang="en" sz="1200" dirty="0" err="1"/>
              <a:t>tak</a:t>
            </a:r>
            <a:r>
              <a:rPr lang="en" sz="1200" dirty="0"/>
              <a:t>, for at </a:t>
            </a:r>
            <a:r>
              <a:rPr lang="en" sz="1200" dirty="0" err="1"/>
              <a:t>regnet</a:t>
            </a:r>
            <a:r>
              <a:rPr lang="en" sz="1200" dirty="0"/>
              <a:t> </a:t>
            </a:r>
            <a:r>
              <a:rPr lang="en" sz="1200" dirty="0" err="1"/>
              <a:t>skal</a:t>
            </a:r>
            <a:r>
              <a:rPr lang="en" sz="1200" dirty="0"/>
              <a:t> </a:t>
            </a:r>
            <a:r>
              <a:rPr lang="en" sz="1200" dirty="0" err="1"/>
              <a:t>holdes</a:t>
            </a:r>
            <a:r>
              <a:rPr lang="en" sz="1200" dirty="0"/>
              <a:t> </a:t>
            </a:r>
            <a:r>
              <a:rPr lang="en" sz="1200" dirty="0" err="1"/>
              <a:t>ute</a:t>
            </a:r>
            <a:r>
              <a:rPr lang="en" sz="1200" dirty="0"/>
              <a:t>,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lage</a:t>
            </a:r>
            <a:r>
              <a:rPr lang="en" sz="1200" dirty="0"/>
              <a:t> et </a:t>
            </a:r>
            <a:r>
              <a:rPr lang="en" sz="1200" dirty="0" err="1"/>
              <a:t>hus</a:t>
            </a:r>
            <a:r>
              <a:rPr lang="en" sz="1200" dirty="0"/>
              <a:t>, , for at det </a:t>
            </a:r>
            <a:r>
              <a:rPr lang="en" sz="1200" dirty="0" err="1"/>
              <a:t>skal</a:t>
            </a:r>
            <a:r>
              <a:rPr lang="en" sz="1200" dirty="0"/>
              <a:t> </a:t>
            </a:r>
            <a:r>
              <a:rPr lang="en" sz="1200" dirty="0" err="1"/>
              <a:t>skapes</a:t>
            </a:r>
            <a:r>
              <a:rPr lang="en" sz="1200" dirty="0"/>
              <a:t> et </a:t>
            </a:r>
            <a:r>
              <a:rPr lang="en" sz="1200" dirty="0" err="1"/>
              <a:t>hjem</a:t>
            </a:r>
            <a:r>
              <a:rPr lang="en" sz="1200" dirty="0"/>
              <a:t>, for at </a:t>
            </a:r>
            <a:r>
              <a:rPr lang="en" sz="1200" dirty="0" err="1"/>
              <a:t>en</a:t>
            </a:r>
            <a:r>
              <a:rPr lang="en" sz="1200" dirty="0"/>
              <a:t> </a:t>
            </a:r>
            <a:r>
              <a:rPr lang="en" sz="1200" dirty="0" err="1"/>
              <a:t>kan</a:t>
            </a:r>
            <a:r>
              <a:rPr lang="en" sz="1200" dirty="0"/>
              <a:t> </a:t>
            </a:r>
            <a:r>
              <a:rPr lang="en" sz="1200" dirty="0" err="1"/>
              <a:t>bo</a:t>
            </a:r>
            <a:r>
              <a:rPr lang="en" sz="1200" dirty="0"/>
              <a:t> </a:t>
            </a:r>
            <a:r>
              <a:rPr lang="en" sz="1200" dirty="0" err="1"/>
              <a:t>og</a:t>
            </a:r>
            <a:r>
              <a:rPr lang="en" sz="1200" dirty="0"/>
              <a:t> </a:t>
            </a:r>
            <a:r>
              <a:rPr lang="en" sz="1200" dirty="0" err="1"/>
              <a:t>leve</a:t>
            </a:r>
            <a:r>
              <a:rPr lang="en" sz="1200" dirty="0"/>
              <a:t> </a:t>
            </a:r>
            <a:r>
              <a:rPr lang="en" sz="1200" dirty="0" err="1"/>
              <a:t>godt</a:t>
            </a:r>
            <a:r>
              <a:rPr lang="en" sz="1200" dirty="0"/>
              <a:t> der.  En </a:t>
            </a:r>
            <a:r>
              <a:rPr lang="en" sz="1200" dirty="0" err="1"/>
              <a:t>telefon</a:t>
            </a:r>
            <a:r>
              <a:rPr lang="en" sz="1200" dirty="0"/>
              <a:t> </a:t>
            </a:r>
            <a:r>
              <a:rPr lang="en" sz="1200" dirty="0" err="1"/>
              <a:t>brukes</a:t>
            </a:r>
            <a:r>
              <a:rPr lang="en" sz="1200" dirty="0"/>
              <a:t>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snakke</a:t>
            </a:r>
            <a:r>
              <a:rPr lang="en" sz="1200" dirty="0"/>
              <a:t> med </a:t>
            </a:r>
            <a:r>
              <a:rPr lang="en" sz="1200" dirty="0" err="1"/>
              <a:t>andre</a:t>
            </a:r>
            <a:r>
              <a:rPr lang="en" sz="1200" dirty="0"/>
              <a:t> </a:t>
            </a:r>
            <a:r>
              <a:rPr lang="en" sz="1200" dirty="0" err="1"/>
              <a:t>mennesker</a:t>
            </a:r>
            <a:r>
              <a:rPr lang="en" sz="1200" dirty="0"/>
              <a:t>, for </a:t>
            </a:r>
            <a:r>
              <a:rPr lang="en" sz="1200" dirty="0" err="1"/>
              <a:t>å</a:t>
            </a:r>
            <a:r>
              <a:rPr lang="en" sz="1200" dirty="0"/>
              <a:t> </a:t>
            </a:r>
            <a:r>
              <a:rPr lang="en" sz="1200" dirty="0" err="1"/>
              <a:t>være</a:t>
            </a:r>
            <a:r>
              <a:rPr lang="en" sz="1200" dirty="0"/>
              <a:t> </a:t>
            </a:r>
            <a:r>
              <a:rPr lang="en" sz="1200" dirty="0" err="1"/>
              <a:t>sammen</a:t>
            </a:r>
            <a:r>
              <a:rPr lang="en" sz="1200" dirty="0"/>
              <a:t>, for </a:t>
            </a:r>
            <a:r>
              <a:rPr lang="en" sz="1200" dirty="0" err="1"/>
              <a:t>å</a:t>
            </a:r>
            <a:r>
              <a:rPr lang="en" sz="1200" dirty="0"/>
              <a:t>….</a:t>
            </a:r>
            <a:endParaRPr sz="1200"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35" name="Google Shape;235;p40">
            <a:extLst>
              <a:ext uri="{FF2B5EF4-FFF2-40B4-BE49-F238E27FC236}">
                <a16:creationId xmlns:a16="http://schemas.microsoft.com/office/drawing/2014/main" id="{1DA59122-27B1-F2BC-53F7-8729B8CFB6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1813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>
          <a:extLst>
            <a:ext uri="{FF2B5EF4-FFF2-40B4-BE49-F238E27FC236}">
              <a16:creationId xmlns:a16="http://schemas.microsoft.com/office/drawing/2014/main" id="{2FE2610D-DA2A-0155-52CF-6E303EBEA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9">
            <a:extLst>
              <a:ext uri="{FF2B5EF4-FFF2-40B4-BE49-F238E27FC236}">
                <a16:creationId xmlns:a16="http://schemas.microsoft.com/office/drawing/2014/main" id="{8FBA78A4-45CC-1675-D27D-5CB91C7ECE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Refleksjon</a:t>
            </a:r>
            <a:endParaRPr dirty="0"/>
          </a:p>
        </p:txBody>
      </p:sp>
      <p:sp>
        <p:nvSpPr>
          <p:cNvPr id="227" name="Google Shape;227;p39">
            <a:extLst>
              <a:ext uri="{FF2B5EF4-FFF2-40B4-BE49-F238E27FC236}">
                <a16:creationId xmlns:a16="http://schemas.microsoft.com/office/drawing/2014/main" id="{FFDA6F5E-49CB-0DF2-8B7D-D6563CE70A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err="1"/>
              <a:t>Oppgave</a:t>
            </a:r>
            <a:r>
              <a:rPr lang="en" sz="1400" b="1" dirty="0"/>
              <a:t> 3 - </a:t>
            </a:r>
            <a:r>
              <a:rPr lang="en" sz="1400" b="1" dirty="0" err="1"/>
              <a:t>Refleksjon</a:t>
            </a:r>
            <a:r>
              <a:rPr lang="en" sz="1400" b="1" dirty="0"/>
              <a:t>  - det </a:t>
            </a:r>
            <a:r>
              <a:rPr lang="en" sz="1400" b="1" dirty="0" err="1"/>
              <a:t>som</a:t>
            </a:r>
            <a:r>
              <a:rPr lang="en" sz="1400" b="1" dirty="0"/>
              <a:t> </a:t>
            </a:r>
            <a:r>
              <a:rPr lang="en" sz="1400" b="1" dirty="0" err="1"/>
              <a:t>står</a:t>
            </a:r>
            <a:r>
              <a:rPr lang="en" sz="1400" b="1" dirty="0"/>
              <a:t> </a:t>
            </a:r>
            <a:r>
              <a:rPr lang="en" sz="1400" b="1" dirty="0" err="1"/>
              <a:t>i</a:t>
            </a:r>
            <a:r>
              <a:rPr lang="en" sz="1400" b="1" dirty="0"/>
              <a:t> </a:t>
            </a:r>
            <a:r>
              <a:rPr lang="en" sz="1400" b="1" dirty="0" err="1"/>
              <a:t>oblig</a:t>
            </a:r>
            <a:r>
              <a:rPr lang="en" sz="1400" b="1" dirty="0"/>
              <a:t> </a:t>
            </a:r>
            <a:r>
              <a:rPr lang="en" sz="1400" b="1" dirty="0" err="1"/>
              <a:t>teksten</a:t>
            </a:r>
            <a:endParaRPr sz="1400" b="1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 dirty="0" err="1"/>
              <a:t>Hvilke</a:t>
            </a:r>
            <a:r>
              <a:rPr lang="en-GB" sz="1400" dirty="0"/>
              <a:t> </a:t>
            </a:r>
            <a:r>
              <a:rPr lang="en-GB" sz="1400" dirty="0" err="1"/>
              <a:t>verktøy</a:t>
            </a:r>
            <a:r>
              <a:rPr lang="en-GB" sz="1400" dirty="0"/>
              <a:t> </a:t>
            </a:r>
            <a:r>
              <a:rPr lang="en-GB" sz="1400" dirty="0" err="1"/>
              <a:t>har</a:t>
            </a:r>
            <a:r>
              <a:rPr lang="en-GB" sz="1400" dirty="0"/>
              <a:t> du </a:t>
            </a:r>
            <a:r>
              <a:rPr lang="en-GB" sz="1400" dirty="0" err="1"/>
              <a:t>brukt</a:t>
            </a:r>
            <a:r>
              <a:rPr lang="en-GB" sz="1400" dirty="0"/>
              <a:t> for </a:t>
            </a:r>
            <a:r>
              <a:rPr lang="en-GB" sz="1400" dirty="0" err="1"/>
              <a:t>å</a:t>
            </a:r>
            <a:r>
              <a:rPr lang="en-GB" sz="1400" dirty="0"/>
              <a:t> </a:t>
            </a:r>
            <a:r>
              <a:rPr lang="en-GB" sz="1400" dirty="0" err="1"/>
              <a:t>lære</a:t>
            </a:r>
            <a:r>
              <a:rPr lang="en-GB" sz="1400" dirty="0"/>
              <a:t> om </a:t>
            </a:r>
            <a:r>
              <a:rPr lang="en-GB" sz="1400" dirty="0" err="1"/>
              <a:t>samspillet</a:t>
            </a:r>
            <a:r>
              <a:rPr lang="en-GB" sz="1400" dirty="0"/>
              <a:t> </a:t>
            </a:r>
            <a:r>
              <a:rPr lang="en-GB" sz="1400" dirty="0" err="1"/>
              <a:t>mellom</a:t>
            </a:r>
            <a:r>
              <a:rPr lang="en-GB" sz="1400" dirty="0"/>
              <a:t> digital </a:t>
            </a:r>
            <a:r>
              <a:rPr lang="en-GB" sz="1400" dirty="0" err="1"/>
              <a:t>teknologi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individer</a:t>
            </a:r>
            <a:r>
              <a:rPr lang="en-GB" sz="1400" dirty="0"/>
              <a:t>, </a:t>
            </a:r>
            <a:r>
              <a:rPr lang="en-GB" sz="1400" dirty="0" err="1"/>
              <a:t>organisasjoner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samfunnet</a:t>
            </a:r>
            <a:r>
              <a:rPr lang="en-GB" sz="1400" dirty="0"/>
              <a:t>? </a:t>
            </a:r>
            <a:r>
              <a:rPr lang="en-GB" sz="1400" dirty="0" err="1"/>
              <a:t>Eksempler</a:t>
            </a:r>
            <a:r>
              <a:rPr lang="en-GB" sz="1400" dirty="0"/>
              <a:t> </a:t>
            </a:r>
            <a:r>
              <a:rPr lang="en-GB" sz="1400" dirty="0" err="1"/>
              <a:t>på</a:t>
            </a:r>
            <a:r>
              <a:rPr lang="en-GB" sz="1400" dirty="0"/>
              <a:t> </a:t>
            </a:r>
            <a:r>
              <a:rPr lang="en-GB" sz="1400" dirty="0" err="1"/>
              <a:t>verktøy</a:t>
            </a:r>
            <a:r>
              <a:rPr lang="en-GB" sz="1400" dirty="0"/>
              <a:t> </a:t>
            </a:r>
            <a:r>
              <a:rPr lang="en-GB" sz="1400" dirty="0" err="1"/>
              <a:t>kan</a:t>
            </a:r>
            <a:r>
              <a:rPr lang="en-GB" sz="1400" dirty="0"/>
              <a:t> </a:t>
            </a:r>
            <a:r>
              <a:rPr lang="en-GB" sz="1400" dirty="0" err="1"/>
              <a:t>være</a:t>
            </a:r>
            <a:r>
              <a:rPr lang="en-GB" sz="1400" dirty="0"/>
              <a:t> GPT UiO, Grammarly, Google Scholar, Search, Word, Figma, Zotero, </a:t>
            </a:r>
            <a:r>
              <a:rPr lang="en-GB" sz="1400" dirty="0" err="1"/>
              <a:t>penn</a:t>
            </a:r>
            <a:r>
              <a:rPr lang="en-GB" sz="1400" dirty="0"/>
              <a:t>, </a:t>
            </a:r>
            <a:r>
              <a:rPr lang="en-GB" sz="1400" dirty="0" err="1"/>
              <a:t>papir</a:t>
            </a:r>
            <a:r>
              <a:rPr lang="en-GB" sz="1400" dirty="0"/>
              <a:t>, </a:t>
            </a:r>
            <a:r>
              <a:rPr lang="en-GB" sz="1400" dirty="0" err="1"/>
              <a:t>tavle</a:t>
            </a:r>
            <a:r>
              <a:rPr lang="en-GB" sz="1400" dirty="0"/>
              <a:t>, podcast, etc. </a:t>
            </a:r>
            <a:r>
              <a:rPr lang="en-GB" sz="1400" dirty="0" err="1"/>
              <a:t>Beskriv</a:t>
            </a:r>
            <a:r>
              <a:rPr lang="en-GB" sz="1400" dirty="0"/>
              <a:t> </a:t>
            </a:r>
            <a:r>
              <a:rPr lang="en-GB" sz="1400" dirty="0" err="1"/>
              <a:t>kort</a:t>
            </a:r>
            <a:r>
              <a:rPr lang="en-GB" sz="1400" dirty="0"/>
              <a:t> </a:t>
            </a:r>
            <a:r>
              <a:rPr lang="en-GB" sz="1400" dirty="0" err="1"/>
              <a:t>verktøyene</a:t>
            </a:r>
            <a:r>
              <a:rPr lang="en-GB" sz="1400" dirty="0"/>
              <a:t> </a:t>
            </a:r>
            <a:r>
              <a:rPr lang="en-GB" sz="1400" dirty="0" err="1"/>
              <a:t>som</a:t>
            </a:r>
            <a:r>
              <a:rPr lang="en-GB" sz="1400" dirty="0"/>
              <a:t> er </a:t>
            </a:r>
            <a:r>
              <a:rPr lang="en-GB" sz="1400" dirty="0" err="1"/>
              <a:t>brukt</a:t>
            </a:r>
            <a:r>
              <a:rPr lang="en-GB" sz="1400" dirty="0"/>
              <a:t>. 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 dirty="0" err="1"/>
              <a:t>Hvilke</a:t>
            </a:r>
            <a:r>
              <a:rPr lang="en-GB" sz="1400" dirty="0"/>
              <a:t> </a:t>
            </a:r>
            <a:r>
              <a:rPr lang="en-GB" sz="1400" dirty="0" err="1"/>
              <a:t>verktøy</a:t>
            </a:r>
            <a:r>
              <a:rPr lang="en-GB" sz="1400" dirty="0"/>
              <a:t> </a:t>
            </a:r>
            <a:r>
              <a:rPr lang="en-GB" sz="1400" dirty="0" err="1"/>
              <a:t>har</a:t>
            </a:r>
            <a:r>
              <a:rPr lang="en-GB" sz="1400" dirty="0"/>
              <a:t> du </a:t>
            </a:r>
            <a:r>
              <a:rPr lang="en-GB" sz="1400" dirty="0" err="1"/>
              <a:t>brukt</a:t>
            </a:r>
            <a:r>
              <a:rPr lang="en-GB" sz="1400" dirty="0"/>
              <a:t> for </a:t>
            </a:r>
            <a:r>
              <a:rPr lang="en-GB" sz="1400" dirty="0" err="1"/>
              <a:t>å</a:t>
            </a:r>
            <a:r>
              <a:rPr lang="en-GB" sz="1400" dirty="0"/>
              <a:t> </a:t>
            </a:r>
            <a:r>
              <a:rPr lang="en-GB" sz="1400" dirty="0" err="1"/>
              <a:t>lage</a:t>
            </a:r>
            <a:r>
              <a:rPr lang="en-GB" sz="1400" dirty="0"/>
              <a:t> </a:t>
            </a:r>
            <a:r>
              <a:rPr lang="en-GB" sz="1400" dirty="0" err="1"/>
              <a:t>besvarelsen</a:t>
            </a:r>
            <a:r>
              <a:rPr lang="en-GB" sz="1400" dirty="0"/>
              <a:t> </a:t>
            </a:r>
            <a:r>
              <a:rPr lang="en-GB" sz="1400" dirty="0" err="1"/>
              <a:t>til</a:t>
            </a:r>
            <a:r>
              <a:rPr lang="en-GB" sz="1400" dirty="0"/>
              <a:t> </a:t>
            </a:r>
            <a:r>
              <a:rPr lang="en-GB" sz="1400" dirty="0" err="1"/>
              <a:t>Oblig</a:t>
            </a:r>
            <a:r>
              <a:rPr lang="en-GB" sz="1400" dirty="0"/>
              <a:t> 1, </a:t>
            </a:r>
            <a:r>
              <a:rPr lang="en-GB" sz="1400" dirty="0" err="1"/>
              <a:t>altså</a:t>
            </a:r>
            <a:r>
              <a:rPr lang="en-GB" sz="1400" dirty="0"/>
              <a:t> </a:t>
            </a:r>
            <a:r>
              <a:rPr lang="en-GB" sz="1400" dirty="0" err="1"/>
              <a:t>verktøy</a:t>
            </a:r>
            <a:r>
              <a:rPr lang="en-GB" sz="1400" dirty="0"/>
              <a:t> for </a:t>
            </a:r>
            <a:r>
              <a:rPr lang="en-GB" sz="1400" dirty="0" err="1"/>
              <a:t>å</a:t>
            </a:r>
            <a:r>
              <a:rPr lang="en-GB" sz="1400" dirty="0"/>
              <a:t> </a:t>
            </a:r>
            <a:r>
              <a:rPr lang="en-GB" sz="1400" dirty="0" err="1"/>
              <a:t>lage</a:t>
            </a:r>
            <a:r>
              <a:rPr lang="en-GB" sz="1400" dirty="0"/>
              <a:t> </a:t>
            </a:r>
            <a:r>
              <a:rPr lang="en-GB" sz="1400" dirty="0" err="1"/>
              <a:t>tekst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bilder</a:t>
            </a:r>
            <a:r>
              <a:rPr lang="en-GB" sz="1400" dirty="0"/>
              <a:t>? </a:t>
            </a:r>
            <a:r>
              <a:rPr lang="en-GB" sz="1400" dirty="0" err="1"/>
              <a:t>Beskriv</a:t>
            </a:r>
            <a:r>
              <a:rPr lang="en-GB" sz="1400" dirty="0"/>
              <a:t> </a:t>
            </a:r>
            <a:r>
              <a:rPr lang="en-GB" sz="1400" dirty="0" err="1"/>
              <a:t>kort</a:t>
            </a:r>
            <a:r>
              <a:rPr lang="en-GB" sz="1400" dirty="0"/>
              <a:t> de </a:t>
            </a:r>
            <a:r>
              <a:rPr lang="en-GB" sz="1400" dirty="0" err="1"/>
              <a:t>verktøyene</a:t>
            </a:r>
            <a:r>
              <a:rPr lang="en-GB" sz="1400" dirty="0"/>
              <a:t> du </a:t>
            </a:r>
            <a:r>
              <a:rPr lang="en-GB" sz="1400" dirty="0" err="1"/>
              <a:t>har</a:t>
            </a:r>
            <a:r>
              <a:rPr lang="en-GB" sz="1400" dirty="0"/>
              <a:t> </a:t>
            </a:r>
            <a:r>
              <a:rPr lang="en-GB" sz="1400" dirty="0" err="1"/>
              <a:t>brukt</a:t>
            </a:r>
            <a:r>
              <a:rPr lang="en-GB" sz="1400" dirty="0"/>
              <a:t>. 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 dirty="0" err="1"/>
              <a:t>Reflekter</a:t>
            </a:r>
            <a:r>
              <a:rPr lang="en-GB" sz="1400" dirty="0"/>
              <a:t> over </a:t>
            </a:r>
            <a:r>
              <a:rPr lang="en-GB" sz="1400" dirty="0" err="1"/>
              <a:t>hvordan</a:t>
            </a:r>
            <a:r>
              <a:rPr lang="en-GB" sz="1400" dirty="0"/>
              <a:t> </a:t>
            </a:r>
            <a:r>
              <a:rPr lang="en-GB" sz="1400" dirty="0" err="1"/>
              <a:t>ett</a:t>
            </a:r>
            <a:r>
              <a:rPr lang="en-GB" sz="1400" dirty="0"/>
              <a:t> </a:t>
            </a:r>
            <a:r>
              <a:rPr lang="en-GB" sz="1400" dirty="0" err="1"/>
              <a:t>av</a:t>
            </a:r>
            <a:r>
              <a:rPr lang="en-GB" sz="1400" dirty="0"/>
              <a:t> </a:t>
            </a:r>
            <a:r>
              <a:rPr lang="en-GB" sz="1400" dirty="0" err="1"/>
              <a:t>disse</a:t>
            </a:r>
            <a:r>
              <a:rPr lang="en-GB" sz="1400" dirty="0"/>
              <a:t> </a:t>
            </a:r>
            <a:r>
              <a:rPr lang="en-GB" sz="1400" dirty="0" err="1"/>
              <a:t>verktøyene</a:t>
            </a:r>
            <a:r>
              <a:rPr lang="en-GB" sz="1400" dirty="0"/>
              <a:t> </a:t>
            </a:r>
            <a:r>
              <a:rPr lang="en-GB" sz="1400" dirty="0" err="1"/>
              <a:t>påvirker</a:t>
            </a:r>
            <a:r>
              <a:rPr lang="en-GB" sz="1400" dirty="0"/>
              <a:t> </a:t>
            </a:r>
            <a:r>
              <a:rPr lang="en-GB" sz="1400" dirty="0" err="1"/>
              <a:t>hvordan</a:t>
            </a:r>
            <a:r>
              <a:rPr lang="en-GB" sz="1400" dirty="0"/>
              <a:t> du </a:t>
            </a:r>
            <a:r>
              <a:rPr lang="en-GB" sz="1400" dirty="0" err="1"/>
              <a:t>lærer</a:t>
            </a:r>
            <a:r>
              <a:rPr lang="en-GB" sz="1400" dirty="0"/>
              <a:t> -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hvordan</a:t>
            </a:r>
            <a:r>
              <a:rPr lang="en-GB" sz="1400" dirty="0"/>
              <a:t> du </a:t>
            </a:r>
            <a:r>
              <a:rPr lang="en-GB" sz="1400" dirty="0" err="1"/>
              <a:t>formidler</a:t>
            </a:r>
            <a:r>
              <a:rPr lang="en-GB" sz="1400" dirty="0"/>
              <a:t>. </a:t>
            </a:r>
            <a:r>
              <a:rPr lang="en-GB" sz="1400" dirty="0" err="1"/>
              <a:t>Hvem</a:t>
            </a:r>
            <a:r>
              <a:rPr lang="en-GB" sz="1400" dirty="0"/>
              <a:t> er det du </a:t>
            </a:r>
            <a:r>
              <a:rPr lang="en-GB" sz="1400" dirty="0" err="1"/>
              <a:t>formidler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skriver</a:t>
            </a:r>
            <a:r>
              <a:rPr lang="en-GB" sz="1400" dirty="0"/>
              <a:t> </a:t>
            </a:r>
            <a:r>
              <a:rPr lang="en-GB" sz="1400" dirty="0" err="1"/>
              <a:t>til</a:t>
            </a:r>
            <a:r>
              <a:rPr lang="en-GB" sz="1400" dirty="0"/>
              <a:t>? </a:t>
            </a:r>
            <a:r>
              <a:rPr lang="en-GB" sz="1400" dirty="0" err="1"/>
              <a:t>Hva</a:t>
            </a:r>
            <a:r>
              <a:rPr lang="en-GB" sz="1400" dirty="0"/>
              <a:t> </a:t>
            </a:r>
            <a:r>
              <a:rPr lang="en-GB" sz="1400" dirty="0" err="1"/>
              <a:t>har</a:t>
            </a:r>
            <a:r>
              <a:rPr lang="en-GB" sz="1400" dirty="0"/>
              <a:t> du </a:t>
            </a:r>
            <a:r>
              <a:rPr lang="en-GB" sz="1400" dirty="0" err="1"/>
              <a:t>tenkt</a:t>
            </a:r>
            <a:r>
              <a:rPr lang="en-GB" sz="1400" dirty="0"/>
              <a:t> om </a:t>
            </a:r>
            <a:r>
              <a:rPr lang="en-GB" sz="1400" dirty="0" err="1"/>
              <a:t>tilgjengeligheten</a:t>
            </a:r>
            <a:r>
              <a:rPr lang="en-GB" sz="1400" dirty="0"/>
              <a:t> </a:t>
            </a:r>
            <a:r>
              <a:rPr lang="en-GB" sz="1400" dirty="0" err="1"/>
              <a:t>av</a:t>
            </a:r>
            <a:r>
              <a:rPr lang="en-GB" sz="1400" dirty="0"/>
              <a:t> </a:t>
            </a:r>
            <a:r>
              <a:rPr lang="en-GB" sz="1400" dirty="0" err="1"/>
              <a:t>dokumentet</a:t>
            </a:r>
            <a:r>
              <a:rPr lang="en-GB" sz="1400" dirty="0"/>
              <a:t> </a:t>
            </a:r>
            <a:r>
              <a:rPr lang="en-GB" sz="1400" dirty="0" err="1"/>
              <a:t>ditt</a:t>
            </a:r>
            <a:r>
              <a:rPr lang="en-GB" sz="1400" dirty="0"/>
              <a:t>? 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400" dirty="0" err="1"/>
              <a:t>Skriv</a:t>
            </a:r>
            <a:r>
              <a:rPr lang="en-GB" sz="1400" dirty="0"/>
              <a:t> </a:t>
            </a:r>
            <a:r>
              <a:rPr lang="en-GB" sz="1400" dirty="0" err="1"/>
              <a:t>noen</a:t>
            </a:r>
            <a:r>
              <a:rPr lang="en-GB" sz="1400" dirty="0"/>
              <a:t> </a:t>
            </a:r>
            <a:r>
              <a:rPr lang="en-GB" sz="1400" dirty="0" err="1"/>
              <a:t>setninger</a:t>
            </a:r>
            <a:r>
              <a:rPr lang="en-GB" sz="1400" dirty="0"/>
              <a:t> om </a:t>
            </a:r>
            <a:r>
              <a:rPr lang="en-GB" sz="1400" dirty="0" err="1"/>
              <a:t>hva</a:t>
            </a:r>
            <a:r>
              <a:rPr lang="en-GB" sz="1400" dirty="0"/>
              <a:t> du </a:t>
            </a:r>
            <a:r>
              <a:rPr lang="en-GB" sz="1400" dirty="0" err="1"/>
              <a:t>har</a:t>
            </a:r>
            <a:r>
              <a:rPr lang="en-GB" sz="1400" dirty="0"/>
              <a:t> </a:t>
            </a:r>
            <a:r>
              <a:rPr lang="en-GB" sz="1400" dirty="0" err="1"/>
              <a:t>lært</a:t>
            </a:r>
            <a:r>
              <a:rPr lang="en-GB" sz="1400" dirty="0"/>
              <a:t> </a:t>
            </a:r>
            <a:r>
              <a:rPr lang="en-GB" sz="1400" dirty="0" err="1"/>
              <a:t>gjennom</a:t>
            </a:r>
            <a:r>
              <a:rPr lang="en-GB" sz="1400" dirty="0"/>
              <a:t> </a:t>
            </a:r>
            <a:r>
              <a:rPr lang="en-GB" sz="1400" dirty="0" err="1"/>
              <a:t>å</a:t>
            </a:r>
            <a:r>
              <a:rPr lang="en-GB" sz="1400" dirty="0"/>
              <a:t> </a:t>
            </a:r>
            <a:r>
              <a:rPr lang="en-GB" sz="1400" dirty="0" err="1"/>
              <a:t>jobbe</a:t>
            </a:r>
            <a:r>
              <a:rPr lang="en-GB" sz="1400" dirty="0"/>
              <a:t> med </a:t>
            </a:r>
            <a:r>
              <a:rPr lang="en-GB" sz="1400" dirty="0" err="1"/>
              <a:t>denne</a:t>
            </a:r>
            <a:r>
              <a:rPr lang="en-GB" sz="1400" dirty="0"/>
              <a:t> </a:t>
            </a:r>
            <a:r>
              <a:rPr lang="en-GB" sz="1400" dirty="0" err="1"/>
              <a:t>innleveringen</a:t>
            </a:r>
            <a:r>
              <a:rPr lang="en-GB" sz="1400" dirty="0"/>
              <a:t>. Var det </a:t>
            </a:r>
            <a:r>
              <a:rPr lang="en-GB" sz="1400" dirty="0" err="1"/>
              <a:t>noe</a:t>
            </a:r>
            <a:r>
              <a:rPr lang="en-GB" sz="1400" dirty="0"/>
              <a:t> </a:t>
            </a:r>
            <a:r>
              <a:rPr lang="en-GB" sz="1400" dirty="0" err="1"/>
              <a:t>som</a:t>
            </a:r>
            <a:r>
              <a:rPr lang="en-GB" sz="1400" dirty="0"/>
              <a:t> var </a:t>
            </a:r>
            <a:r>
              <a:rPr lang="en-GB" sz="1400" dirty="0" err="1"/>
              <a:t>tankevekkende</a:t>
            </a:r>
            <a:r>
              <a:rPr lang="en-GB" sz="1400" dirty="0"/>
              <a:t> </a:t>
            </a:r>
            <a:r>
              <a:rPr lang="en-GB" sz="1400" dirty="0" err="1"/>
              <a:t>eller</a:t>
            </a:r>
            <a:r>
              <a:rPr lang="en-GB" sz="1400" dirty="0"/>
              <a:t> </a:t>
            </a:r>
            <a:r>
              <a:rPr lang="en-GB" sz="1400" dirty="0" err="1"/>
              <a:t>engasjerende</a:t>
            </a:r>
            <a:r>
              <a:rPr lang="en-GB" sz="1400" dirty="0"/>
              <a:t>?</a:t>
            </a:r>
            <a:endParaRPr sz="1400" dirty="0"/>
          </a:p>
        </p:txBody>
      </p:sp>
      <p:sp>
        <p:nvSpPr>
          <p:cNvPr id="228" name="Google Shape;228;p39">
            <a:extLst>
              <a:ext uri="{FF2B5EF4-FFF2-40B4-BE49-F238E27FC236}">
                <a16:creationId xmlns:a16="http://schemas.microsoft.com/office/drawing/2014/main" id="{10747026-FA0A-0A7B-05B4-FB0E5127DA4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2635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err="1"/>
              <a:t>Påstander</a:t>
            </a:r>
            <a:r>
              <a:rPr lang="en"/>
              <a:t> - om </a:t>
            </a:r>
            <a:r>
              <a:rPr lang="en" err="1"/>
              <a:t>hva</a:t>
            </a:r>
            <a:r>
              <a:rPr lang="en"/>
              <a:t> </a:t>
            </a:r>
            <a:r>
              <a:rPr lang="en" err="1"/>
              <a:t>samspillet</a:t>
            </a:r>
            <a:r>
              <a:rPr lang="en"/>
              <a:t> </a:t>
            </a:r>
            <a:r>
              <a:rPr lang="en" err="1"/>
              <a:t>gjør</a:t>
            </a:r>
            <a:r>
              <a:rPr lang="en"/>
              <a:t>.</a:t>
            </a:r>
            <a:endParaRPr/>
          </a:p>
        </p:txBody>
      </p:sp>
      <p:sp>
        <p:nvSpPr>
          <p:cNvPr id="470" name="Google Shape;470;p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Les </a:t>
            </a:r>
            <a:r>
              <a:rPr lang="en" dirty="0" err="1"/>
              <a:t>notatet</a:t>
            </a:r>
            <a:r>
              <a:rPr lang="en" dirty="0"/>
              <a:t> </a:t>
            </a:r>
            <a:r>
              <a:rPr lang="en" dirty="0" err="1"/>
              <a:t>Samspill</a:t>
            </a:r>
            <a:r>
              <a:rPr lang="en" dirty="0"/>
              <a:t>.  </a:t>
            </a:r>
            <a:r>
              <a:rPr lang="en" dirty="0" err="1"/>
              <a:t>Velg</a:t>
            </a:r>
            <a:r>
              <a:rPr lang="en" dirty="0"/>
              <a:t> </a:t>
            </a:r>
            <a:r>
              <a:rPr lang="en" b="1" dirty="0" err="1"/>
              <a:t>en</a:t>
            </a:r>
            <a:r>
              <a:rPr lang="en" b="1" dirty="0"/>
              <a:t> av de </a:t>
            </a:r>
            <a:r>
              <a:rPr lang="en" b="1" dirty="0" err="1"/>
              <a:t>ti</a:t>
            </a:r>
            <a:r>
              <a:rPr lang="en" b="1" dirty="0"/>
              <a:t> </a:t>
            </a:r>
            <a:r>
              <a:rPr lang="en" b="1" dirty="0" err="1"/>
              <a:t>påstandene</a:t>
            </a:r>
            <a:r>
              <a:rPr lang="en" b="1" dirty="0"/>
              <a:t> </a:t>
            </a:r>
            <a:r>
              <a:rPr lang="en" b="1" dirty="0" err="1"/>
              <a:t>i</a:t>
            </a:r>
            <a:r>
              <a:rPr lang="en" b="1" dirty="0"/>
              <a:t> </a:t>
            </a:r>
            <a:r>
              <a:rPr lang="en" b="1" dirty="0" err="1"/>
              <a:t>dette</a:t>
            </a:r>
            <a:r>
              <a:rPr lang="en" b="1" dirty="0"/>
              <a:t> </a:t>
            </a:r>
            <a:r>
              <a:rPr lang="en" b="1" dirty="0" err="1"/>
              <a:t>notatet</a:t>
            </a:r>
            <a:r>
              <a:rPr lang="en" dirty="0"/>
              <a:t>.  </a:t>
            </a:r>
            <a:r>
              <a:rPr lang="en" dirty="0" err="1"/>
              <a:t>Drøft</a:t>
            </a:r>
            <a:r>
              <a:rPr lang="en" dirty="0"/>
              <a:t> dine tanker om </a:t>
            </a:r>
            <a:r>
              <a:rPr lang="en" dirty="0" err="1"/>
              <a:t>samspill</a:t>
            </a:r>
            <a:r>
              <a:rPr lang="en" dirty="0"/>
              <a:t> </a:t>
            </a:r>
            <a:r>
              <a:rPr lang="en" dirty="0" err="1"/>
              <a:t>relatert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denne</a:t>
            </a:r>
            <a:r>
              <a:rPr lang="en" dirty="0"/>
              <a:t> </a:t>
            </a:r>
            <a:r>
              <a:rPr lang="en" dirty="0" err="1"/>
              <a:t>påstanden</a:t>
            </a:r>
            <a:r>
              <a:rPr lang="en" dirty="0"/>
              <a:t>. Ta </a:t>
            </a:r>
            <a:r>
              <a:rPr lang="en" dirty="0" err="1"/>
              <a:t>gjerne</a:t>
            </a:r>
            <a:r>
              <a:rPr lang="en" dirty="0"/>
              <a:t> </a:t>
            </a:r>
            <a:r>
              <a:rPr lang="en" dirty="0" err="1"/>
              <a:t>utgangspunkt</a:t>
            </a:r>
            <a:r>
              <a:rPr lang="en" dirty="0"/>
              <a:t> </a:t>
            </a:r>
            <a:r>
              <a:rPr lang="en" dirty="0" err="1"/>
              <a:t>i</a:t>
            </a:r>
            <a:r>
              <a:rPr lang="en" dirty="0"/>
              <a:t> </a:t>
            </a:r>
            <a:r>
              <a:rPr lang="en" dirty="0" err="1"/>
              <a:t>egne</a:t>
            </a:r>
            <a:r>
              <a:rPr lang="en" dirty="0"/>
              <a:t> </a:t>
            </a:r>
            <a:r>
              <a:rPr lang="en" dirty="0" err="1"/>
              <a:t>erfaringer</a:t>
            </a:r>
            <a:r>
              <a:rPr lang="en" dirty="0"/>
              <a:t> med </a:t>
            </a:r>
            <a:r>
              <a:rPr lang="en" dirty="0" err="1"/>
              <a:t>teknologibruk</a:t>
            </a:r>
            <a:r>
              <a:rPr lang="en" dirty="0"/>
              <a:t> 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noe</a:t>
            </a:r>
            <a:r>
              <a:rPr lang="en" dirty="0"/>
              <a:t> du er </a:t>
            </a:r>
            <a:r>
              <a:rPr lang="en" b="1" dirty="0" err="1"/>
              <a:t>interessert</a:t>
            </a:r>
            <a:r>
              <a:rPr lang="en" dirty="0"/>
              <a:t> </a:t>
            </a:r>
            <a:r>
              <a:rPr lang="en" dirty="0" err="1"/>
              <a:t>i</a:t>
            </a:r>
            <a:r>
              <a:rPr lang="en" dirty="0"/>
              <a:t>, </a:t>
            </a:r>
            <a:r>
              <a:rPr lang="en" dirty="0" err="1"/>
              <a:t>kanskje</a:t>
            </a:r>
            <a:r>
              <a:rPr lang="en" dirty="0"/>
              <a:t> </a:t>
            </a:r>
            <a:r>
              <a:rPr lang="en" dirty="0" err="1"/>
              <a:t>denne</a:t>
            </a:r>
            <a:r>
              <a:rPr lang="en" dirty="0"/>
              <a:t>!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 dirty="0" err="1"/>
              <a:t>Samspillet</a:t>
            </a:r>
            <a:r>
              <a:rPr lang="en" dirty="0"/>
              <a:t> </a:t>
            </a:r>
            <a:r>
              <a:rPr lang="en" dirty="0" err="1"/>
              <a:t>endrer</a:t>
            </a:r>
            <a:r>
              <a:rPr lang="en" dirty="0"/>
              <a:t> </a:t>
            </a:r>
            <a:r>
              <a:rPr lang="en" dirty="0" err="1"/>
              <a:t>samfunns</a:t>
            </a:r>
            <a:r>
              <a:rPr lang="en" dirty="0"/>
              <a:t>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leveforhold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måter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</a:t>
            </a:r>
            <a:r>
              <a:rPr lang="en" dirty="0" err="1"/>
              <a:t>har</a:t>
            </a:r>
            <a:r>
              <a:rPr lang="en" dirty="0"/>
              <a:t> store </a:t>
            </a:r>
            <a:r>
              <a:rPr lang="en" dirty="0" err="1"/>
              <a:t>konsekvenser</a:t>
            </a:r>
            <a:r>
              <a:rPr lang="en" dirty="0"/>
              <a:t>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dirty="0" err="1"/>
              <a:t>Egen</a:t>
            </a:r>
            <a:r>
              <a:rPr lang="en" dirty="0"/>
              <a:t> </a:t>
            </a:r>
            <a:r>
              <a:rPr lang="en" dirty="0" err="1"/>
              <a:t>erfaring</a:t>
            </a:r>
            <a:r>
              <a:rPr lang="en" dirty="0"/>
              <a:t> med (digital) </a:t>
            </a:r>
            <a:r>
              <a:rPr lang="en" dirty="0" err="1"/>
              <a:t>teknologibruk</a:t>
            </a:r>
            <a:r>
              <a:rPr lang="en" dirty="0"/>
              <a:t>: </a:t>
            </a:r>
            <a:r>
              <a:rPr lang="en" dirty="0" err="1"/>
              <a:t>Bruke</a:t>
            </a:r>
            <a:r>
              <a:rPr lang="en" dirty="0"/>
              <a:t> </a:t>
            </a:r>
            <a:r>
              <a:rPr lang="en" dirty="0" err="1"/>
              <a:t>ulike</a:t>
            </a:r>
            <a:r>
              <a:rPr lang="en" dirty="0"/>
              <a:t> </a:t>
            </a:r>
            <a:r>
              <a:rPr lang="en" dirty="0" err="1"/>
              <a:t>verktøy</a:t>
            </a:r>
            <a:r>
              <a:rPr lang="en" dirty="0"/>
              <a:t> - </a:t>
            </a:r>
            <a:r>
              <a:rPr lang="en" dirty="0" err="1"/>
              <a:t>både</a:t>
            </a:r>
            <a:r>
              <a:rPr lang="en" dirty="0"/>
              <a:t> </a:t>
            </a:r>
            <a:r>
              <a:rPr lang="en" dirty="0" err="1"/>
              <a:t>digitale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analoge</a:t>
            </a:r>
            <a:r>
              <a:rPr lang="en" dirty="0"/>
              <a:t> (</a:t>
            </a:r>
            <a:r>
              <a:rPr lang="en" dirty="0" err="1"/>
              <a:t>mappe</a:t>
            </a:r>
            <a:r>
              <a:rPr lang="en" dirty="0"/>
              <a:t> med </a:t>
            </a:r>
            <a:r>
              <a:rPr lang="en" dirty="0" err="1"/>
              <a:t>papirer</a:t>
            </a:r>
            <a:r>
              <a:rPr lang="en" dirty="0"/>
              <a:t> 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foldere</a:t>
            </a:r>
            <a:r>
              <a:rPr lang="en" dirty="0"/>
              <a:t> med </a:t>
            </a:r>
            <a:r>
              <a:rPr lang="en" dirty="0" err="1"/>
              <a:t>dokumenter</a:t>
            </a:r>
            <a:r>
              <a:rPr lang="en" dirty="0"/>
              <a:t>).  </a:t>
            </a:r>
            <a:r>
              <a:rPr lang="en" dirty="0" err="1"/>
              <a:t>Endringer</a:t>
            </a:r>
            <a:r>
              <a:rPr lang="en" dirty="0"/>
              <a:t>!.  </a:t>
            </a:r>
            <a:r>
              <a:rPr lang="en" dirty="0" err="1"/>
              <a:t>Jobbe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“</a:t>
            </a:r>
            <a:r>
              <a:rPr lang="en" dirty="0" err="1"/>
              <a:t>jobben</a:t>
            </a:r>
            <a:r>
              <a:rPr lang="en" dirty="0"/>
              <a:t>” vs. </a:t>
            </a:r>
            <a:r>
              <a:rPr lang="en" dirty="0" err="1"/>
              <a:t>jobbe</a:t>
            </a:r>
            <a:r>
              <a:rPr lang="en" dirty="0"/>
              <a:t> “</a:t>
            </a:r>
            <a:r>
              <a:rPr lang="en" dirty="0" err="1"/>
              <a:t>hjemme</a:t>
            </a:r>
            <a:r>
              <a:rPr lang="en" dirty="0"/>
              <a:t>”, </a:t>
            </a:r>
            <a:r>
              <a:rPr lang="en" dirty="0" err="1"/>
              <a:t>alltid</a:t>
            </a:r>
            <a:r>
              <a:rPr lang="en" dirty="0"/>
              <a:t> </a:t>
            </a:r>
            <a:r>
              <a:rPr lang="en" dirty="0" err="1"/>
              <a:t>være</a:t>
            </a:r>
            <a:r>
              <a:rPr lang="en" dirty="0"/>
              <a:t>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jobb</a:t>
            </a:r>
            <a:r>
              <a:rPr lang="en" dirty="0"/>
              <a:t>?</a:t>
            </a:r>
            <a:endParaRPr dirty="0"/>
          </a:p>
        </p:txBody>
      </p:sp>
      <p:sp>
        <p:nvSpPr>
          <p:cNvPr id="471" name="Google Shape;471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607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“… I only want to add that the study of information systems in their </a:t>
            </a:r>
            <a:r>
              <a:rPr lang="en" sz="1400" b="1"/>
              <a:t>social and organizational context</a:t>
            </a:r>
            <a:r>
              <a:rPr lang="en" sz="1400"/>
              <a:t> remains at the </a:t>
            </a:r>
            <a:r>
              <a:rPr lang="en" sz="1400" i="1"/>
              <a:t>heart of the discipline of informatics</a:t>
            </a:r>
            <a:r>
              <a:rPr lang="en" sz="1400"/>
              <a:t>”.</a:t>
            </a:r>
          </a:p>
          <a:p>
            <a:pPr marL="0" indent="0">
              <a:spcAft>
                <a:spcPts val="1600"/>
              </a:spcAft>
              <a:buNone/>
            </a:pPr>
            <a:r>
              <a:rPr lang="en-GB" sz="1400"/>
              <a:t>“The notion of </a:t>
            </a:r>
            <a:r>
              <a:rPr lang="en-GB" sz="1400" b="1"/>
              <a:t>perspectives</a:t>
            </a:r>
            <a:r>
              <a:rPr lang="en-GB" sz="1400"/>
              <a:t> becomes… essential in the science of informatics”</a:t>
            </a:r>
          </a:p>
        </p:txBody>
      </p:sp>
      <p:sp>
        <p:nvSpPr>
          <p:cNvPr id="440" name="Google Shape;440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441" name="Google Shape;441;p58"/>
          <p:cNvSpPr txBox="1"/>
          <p:nvPr/>
        </p:nvSpPr>
        <p:spPr>
          <a:xfrm>
            <a:off x="1714500" y="3574050"/>
            <a:ext cx="3081600" cy="6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Kristen Nygaard (</a:t>
            </a:r>
            <a:r>
              <a:rPr lang="en" sz="3000" err="1"/>
              <a:t>forordet</a:t>
            </a:r>
            <a:r>
              <a:rPr lang="en" sz="3000"/>
              <a:t> </a:t>
            </a:r>
            <a:r>
              <a:rPr lang="en" sz="3000" err="1"/>
              <a:t>i</a:t>
            </a:r>
            <a:r>
              <a:rPr lang="en" sz="3000"/>
              <a:t> </a:t>
            </a:r>
            <a:r>
              <a:rPr lang="en" sz="3000" err="1"/>
              <a:t>boka</a:t>
            </a:r>
            <a:r>
              <a:rPr lang="en" sz="3000"/>
              <a:t>)</a:t>
            </a:r>
            <a:endParaRPr sz="3000"/>
          </a:p>
        </p:txBody>
      </p:sp>
      <p:pic>
        <p:nvPicPr>
          <p:cNvPr id="442" name="Google Shape;442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9879" y="0"/>
            <a:ext cx="312539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Ståsted. Perspektiv. Forståelseshorisont.</a:t>
            </a:r>
            <a:endParaRPr/>
          </a:p>
        </p:txBody>
      </p:sp>
      <p:sp>
        <p:nvSpPr>
          <p:cNvPr id="456" name="Google Shape;456;p6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“Sciences are usually described as having three main aspects: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 i="1"/>
              <a:t>Observation.</a:t>
            </a:r>
            <a:r>
              <a:rPr lang="en" sz="1400"/>
              <a:t> The empirical study of the phenomena: their identification, observed properties and </a:t>
            </a:r>
            <a:r>
              <a:rPr lang="en" sz="1400" err="1"/>
              <a:t>behaviour</a:t>
            </a:r>
            <a:r>
              <a:rPr lang="en" sz="1400"/>
              <a:t>.</a:t>
            </a:r>
            <a:endParaRPr sz="14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 i="1"/>
              <a:t>Analysis.</a:t>
            </a:r>
            <a:r>
              <a:rPr lang="en" sz="1400" b="1"/>
              <a:t> </a:t>
            </a:r>
            <a:r>
              <a:rPr lang="en" sz="1400"/>
              <a:t>Comprehension and explanation of phenomena in terms of an underlying theory.</a:t>
            </a:r>
            <a:endParaRPr sz="14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 i="1"/>
              <a:t>Synthesis</a:t>
            </a:r>
            <a:r>
              <a:rPr lang="en" sz="1400" b="1"/>
              <a:t> </a:t>
            </a:r>
            <a:r>
              <a:rPr lang="en" sz="1400"/>
              <a:t>(or construction, technology). Knowledge organized for the purpose of designing, generating or modifying phenomena.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There is, however, a fourth aspect of sciences.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i="1" err="1"/>
              <a:t>Multiperspective</a:t>
            </a:r>
            <a:r>
              <a:rPr lang="en" b="1" i="1"/>
              <a:t> reflection</a:t>
            </a:r>
            <a:r>
              <a:rPr lang="en" i="1"/>
              <a:t>… “   </a:t>
            </a:r>
            <a:r>
              <a:rPr lang="en"/>
              <a:t>Kristen Nygaard – </a:t>
            </a:r>
            <a:r>
              <a:rPr lang="en" err="1"/>
              <a:t>samme</a:t>
            </a:r>
            <a:r>
              <a:rPr lang="en"/>
              <a:t> </a:t>
            </a:r>
            <a:r>
              <a:rPr lang="en" err="1"/>
              <a:t>bok</a:t>
            </a:r>
            <a:r>
              <a:rPr lang="en"/>
              <a:t>.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457" name="Google Shape;457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err="1"/>
              <a:t>Samspill</a:t>
            </a:r>
            <a:r>
              <a:rPr lang="en"/>
              <a:t> over </a:t>
            </a:r>
            <a:r>
              <a:rPr lang="en" err="1"/>
              <a:t>tid</a:t>
            </a:r>
            <a:r>
              <a:rPr lang="en"/>
              <a:t> – </a:t>
            </a:r>
            <a:r>
              <a:rPr lang="en" err="1"/>
              <a:t>lange</a:t>
            </a:r>
            <a:r>
              <a:rPr lang="en"/>
              <a:t> </a:t>
            </a:r>
            <a:r>
              <a:rPr lang="en" err="1"/>
              <a:t>endringsprosesser</a:t>
            </a:r>
            <a:endParaRPr/>
          </a:p>
        </p:txBody>
      </p:sp>
      <p:sp>
        <p:nvSpPr>
          <p:cNvPr id="463" name="Google Shape;463;p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Fra </a:t>
            </a:r>
            <a:r>
              <a:rPr lang="en" b="1" dirty="0" err="1"/>
              <a:t>papir</a:t>
            </a:r>
            <a:r>
              <a:rPr lang="en" b="1" dirty="0"/>
              <a:t>/</a:t>
            </a:r>
            <a:r>
              <a:rPr lang="en" b="1" dirty="0" err="1"/>
              <a:t>fysiske</a:t>
            </a:r>
            <a:r>
              <a:rPr lang="en" b="1" dirty="0"/>
              <a:t> </a:t>
            </a:r>
            <a:r>
              <a:rPr lang="en" dirty="0" err="1"/>
              <a:t>innretninger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b="1" dirty="0" err="1"/>
              <a:t>digitale</a:t>
            </a:r>
            <a:r>
              <a:rPr lang="en" b="1" dirty="0"/>
              <a:t> </a:t>
            </a:r>
            <a:r>
              <a:rPr lang="en" b="1" dirty="0" err="1"/>
              <a:t>innretninger</a:t>
            </a:r>
            <a:r>
              <a:rPr lang="en" dirty="0"/>
              <a:t> (</a:t>
            </a:r>
            <a:r>
              <a:rPr lang="en" dirty="0" err="1"/>
              <a:t>digitalisering</a:t>
            </a:r>
            <a:r>
              <a:rPr lang="en" dirty="0"/>
              <a:t>)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Fra </a:t>
            </a:r>
            <a:r>
              <a:rPr lang="en" dirty="0" err="1"/>
              <a:t>enkeltstående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i</a:t>
            </a:r>
            <a:r>
              <a:rPr lang="en" b="1" dirty="0" err="1"/>
              <a:t>ntegrerte</a:t>
            </a:r>
            <a:r>
              <a:rPr lang="en" b="1" dirty="0"/>
              <a:t> </a:t>
            </a:r>
            <a:r>
              <a:rPr lang="en" b="1" dirty="0" err="1"/>
              <a:t>systemer</a:t>
            </a:r>
            <a:r>
              <a:rPr lang="en" b="1" dirty="0"/>
              <a:t> </a:t>
            </a:r>
            <a:r>
              <a:rPr lang="en" dirty="0"/>
              <a:t>(</a:t>
            </a:r>
            <a:r>
              <a:rPr lang="en" dirty="0" err="1"/>
              <a:t>integrasjon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åpne</a:t>
            </a:r>
            <a:r>
              <a:rPr lang="en" dirty="0"/>
              <a:t> data)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Fra </a:t>
            </a:r>
            <a:r>
              <a:rPr lang="en" dirty="0" err="1"/>
              <a:t>enkelt</a:t>
            </a:r>
            <a:r>
              <a:rPr lang="en" dirty="0"/>
              <a:t>, separate </a:t>
            </a:r>
            <a:r>
              <a:rPr lang="en" dirty="0" err="1"/>
              <a:t>registre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b="1" dirty="0" err="1"/>
              <a:t>elektroniske</a:t>
            </a:r>
            <a:r>
              <a:rPr lang="en" b="1" dirty="0"/>
              <a:t> </a:t>
            </a:r>
            <a:r>
              <a:rPr lang="en" b="1" dirty="0" err="1"/>
              <a:t>registre</a:t>
            </a:r>
            <a:r>
              <a:rPr lang="en" dirty="0"/>
              <a:t> («big data»)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Fra offline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b="1" dirty="0"/>
              <a:t>online</a:t>
            </a:r>
            <a:r>
              <a:rPr lang="en" dirty="0"/>
              <a:t> (web-</a:t>
            </a:r>
            <a:r>
              <a:rPr lang="en" dirty="0" err="1"/>
              <a:t>baserte</a:t>
            </a:r>
            <a:r>
              <a:rPr lang="en" dirty="0"/>
              <a:t> </a:t>
            </a:r>
            <a:r>
              <a:rPr lang="en" dirty="0" err="1"/>
              <a:t>systemer</a:t>
            </a:r>
            <a:r>
              <a:rPr lang="en" dirty="0"/>
              <a:t>, «software as a service»)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… </a:t>
            </a:r>
            <a:r>
              <a:rPr lang="en" dirty="0" err="1"/>
              <a:t>i</a:t>
            </a:r>
            <a:r>
              <a:rPr lang="en" dirty="0"/>
              <a:t> </a:t>
            </a:r>
            <a:r>
              <a:rPr lang="en" dirty="0" err="1"/>
              <a:t>tillegg</a:t>
            </a:r>
            <a:r>
              <a:rPr lang="en" dirty="0"/>
              <a:t> </a:t>
            </a:r>
            <a:r>
              <a:rPr lang="en" dirty="0" err="1"/>
              <a:t>mønstergjenkjenning</a:t>
            </a:r>
            <a:r>
              <a:rPr lang="en" dirty="0"/>
              <a:t>, “mobile first”, ai infused systems etc. etc.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464" name="Google Shape;464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1698B-32E6-9B03-2A66-BE0457FC1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Tørre å ikke få til, mislykkes, gjøre feil, tabber </a:t>
            </a:r>
            <a:r>
              <a:rPr lang="nb-NO" dirty="0" err="1"/>
              <a:t>etc</a:t>
            </a:r>
            <a:r>
              <a:rPr lang="nb-NO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7358C-9980-83B7-72B8-E7C8507F8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16BCB-B12D-7F59-9030-898FFEE892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95301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9BBFE-65A2-FDE8-94C9-3FFCF21C9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Ekko perspektivet på læring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C35A8-D65E-9239-C3EE-E1AB22ADD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b-NO" sz="4800"/>
              <a:t>Prøve </a:t>
            </a:r>
          </a:p>
          <a:p>
            <a:pPr marL="114300" indent="0">
              <a:buNone/>
            </a:pPr>
            <a:r>
              <a:rPr lang="nb-NO" sz="4000"/>
              <a:t>	øve</a:t>
            </a:r>
            <a:r>
              <a:rPr lang="nb-NO"/>
              <a:t>, </a:t>
            </a:r>
          </a:p>
          <a:p>
            <a:pPr marL="114300" indent="0">
              <a:buNone/>
            </a:pPr>
            <a:r>
              <a:rPr lang="nb-NO" sz="2400"/>
              <a:t>		øve</a:t>
            </a:r>
            <a:r>
              <a:rPr lang="nb-NO"/>
              <a:t>, </a:t>
            </a:r>
          </a:p>
          <a:p>
            <a:pPr marL="114300" indent="0">
              <a:buNone/>
            </a:pPr>
            <a:endParaRPr lang="nb-NO" sz="1200"/>
          </a:p>
          <a:p>
            <a:pPr marL="114300" indent="0">
              <a:buNone/>
            </a:pPr>
            <a:r>
              <a:rPr lang="nb-NO" sz="1200"/>
              <a:t>			øve, </a:t>
            </a:r>
          </a:p>
          <a:p>
            <a:pPr marL="114300" indent="0">
              <a:buNone/>
            </a:pPr>
            <a:endParaRPr lang="nb-NO" sz="1200"/>
          </a:p>
          <a:p>
            <a:pPr marL="114300" indent="0">
              <a:buNone/>
            </a:pPr>
            <a:r>
              <a:rPr lang="nb-NO" sz="800"/>
              <a:t>				øve</a:t>
            </a:r>
            <a:endParaRPr lang="nb-NO" sz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77C0E-2C44-E1FA-8501-14D7CF06B2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123987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3"/>
          <p:cNvSpPr txBox="1">
            <a:spLocks noGrp="1"/>
          </p:cNvSpPr>
          <p:nvPr>
            <p:ph type="body" idx="1"/>
          </p:nvPr>
        </p:nvSpPr>
        <p:spPr>
          <a:xfrm>
            <a:off x="311700" y="11378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Læringsmål 1:</a:t>
            </a:r>
            <a:endParaRPr sz="14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/>
              <a:t>Kan du drøfte samspillet mellom digital teknologi og individer, organisasjoner og samfunnet.</a:t>
            </a:r>
            <a:endParaRPr sz="2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/>
              <a:t>Obligatorisk oppgave for dette læringsmålet:</a:t>
            </a:r>
            <a:endParaRPr sz="1900"/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/>
              <a:t>Er ment å gi trening i å kunne drøfte samspillet mellom digital teknologi og individer, organisasjoner og samfunnet.</a:t>
            </a:r>
            <a:endParaRPr sz="2000"/>
          </a:p>
        </p:txBody>
      </p:sp>
      <p:sp>
        <p:nvSpPr>
          <p:cNvPr id="477" name="Google Shape;477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>
          <a:extLst>
            <a:ext uri="{FF2B5EF4-FFF2-40B4-BE49-F238E27FC236}">
              <a16:creationId xmlns:a16="http://schemas.microsoft.com/office/drawing/2014/main" id="{8E594D45-0CBC-39AE-5C68-AFE6D5F69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8">
            <a:extLst>
              <a:ext uri="{FF2B5EF4-FFF2-40B4-BE49-F238E27FC236}">
                <a16:creationId xmlns:a16="http://schemas.microsoft.com/office/drawing/2014/main" id="{B8F8AE94-5E78-810B-3585-A96BFE6E5A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err="1"/>
              <a:t>Refererere</a:t>
            </a:r>
            <a:r>
              <a:rPr lang="en"/>
              <a:t>….</a:t>
            </a:r>
            <a:endParaRPr/>
          </a:p>
        </p:txBody>
      </p:sp>
      <p:sp>
        <p:nvSpPr>
          <p:cNvPr id="512" name="Google Shape;512;p68">
            <a:extLst>
              <a:ext uri="{FF2B5EF4-FFF2-40B4-BE49-F238E27FC236}">
                <a16:creationId xmlns:a16="http://schemas.microsoft.com/office/drawing/2014/main" id="{A62F376E-F79A-1EE2-1FB3-8E5706B5FB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Hvorfor</a:t>
            </a:r>
            <a:r>
              <a:rPr lang="en" dirty="0"/>
              <a:t> </a:t>
            </a:r>
            <a:r>
              <a:rPr lang="en" dirty="0" err="1"/>
              <a:t>referere</a:t>
            </a:r>
            <a:r>
              <a:rPr lang="en" dirty="0"/>
              <a:t> </a:t>
            </a:r>
            <a:r>
              <a:rPr lang="en" dirty="0" err="1"/>
              <a:t>til</a:t>
            </a:r>
            <a:r>
              <a:rPr lang="en" dirty="0"/>
              <a:t> </a:t>
            </a:r>
            <a:r>
              <a:rPr lang="en" dirty="0" err="1"/>
              <a:t>kilder</a:t>
            </a:r>
            <a:r>
              <a:rPr lang="en" dirty="0"/>
              <a:t>, </a:t>
            </a:r>
            <a:r>
              <a:rPr lang="en" dirty="0" err="1"/>
              <a:t>verktøy</a:t>
            </a:r>
            <a:r>
              <a:rPr lang="en" dirty="0"/>
              <a:t>, </a:t>
            </a:r>
            <a:r>
              <a:rPr lang="en" dirty="0" err="1"/>
              <a:t>materiell</a:t>
            </a:r>
            <a:r>
              <a:rPr lang="en" dirty="0"/>
              <a:t>, </a:t>
            </a:r>
            <a:r>
              <a:rPr lang="en" dirty="0" err="1"/>
              <a:t>metoder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teknikker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</a:t>
            </a:r>
            <a:r>
              <a:rPr lang="en" dirty="0" err="1"/>
              <a:t>blir</a:t>
            </a:r>
            <a:r>
              <a:rPr lang="en" dirty="0"/>
              <a:t> </a:t>
            </a:r>
            <a:r>
              <a:rPr lang="en" dirty="0" err="1"/>
              <a:t>benyttet</a:t>
            </a:r>
            <a:r>
              <a:rPr lang="en" dirty="0"/>
              <a:t>?</a:t>
            </a:r>
            <a:endParaRPr dirty="0"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For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avklare</a:t>
            </a:r>
            <a:r>
              <a:rPr lang="en" b="1" dirty="0"/>
              <a:t> </a:t>
            </a:r>
            <a:r>
              <a:rPr lang="en" b="1" dirty="0" err="1"/>
              <a:t>hva</a:t>
            </a:r>
            <a:r>
              <a:rPr lang="en" b="1" dirty="0"/>
              <a:t> </a:t>
            </a:r>
            <a:r>
              <a:rPr lang="en" b="1" dirty="0" err="1"/>
              <a:t>som</a:t>
            </a:r>
            <a:r>
              <a:rPr lang="en" b="1" dirty="0"/>
              <a:t> er </a:t>
            </a:r>
            <a:r>
              <a:rPr lang="en" b="1" dirty="0" err="1"/>
              <a:t>eget</a:t>
            </a:r>
            <a:r>
              <a:rPr lang="en" b="1" dirty="0"/>
              <a:t> </a:t>
            </a:r>
            <a:r>
              <a:rPr lang="en" b="1" dirty="0" err="1"/>
              <a:t>bidrag</a:t>
            </a:r>
            <a:r>
              <a:rPr lang="en" b="1" dirty="0"/>
              <a:t> </a:t>
            </a:r>
            <a:r>
              <a:rPr lang="en" dirty="0"/>
              <a:t>-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hva</a:t>
            </a:r>
            <a:r>
              <a:rPr lang="en" dirty="0"/>
              <a:t> </a:t>
            </a:r>
            <a:r>
              <a:rPr lang="en" dirty="0" err="1"/>
              <a:t>som</a:t>
            </a:r>
            <a:r>
              <a:rPr lang="en" dirty="0"/>
              <a:t> er </a:t>
            </a:r>
            <a:r>
              <a:rPr lang="en" b="1" dirty="0" err="1"/>
              <a:t>andres</a:t>
            </a:r>
            <a:r>
              <a:rPr lang="en" b="1" dirty="0"/>
              <a:t> </a:t>
            </a:r>
            <a:r>
              <a:rPr lang="en" b="1" dirty="0" err="1"/>
              <a:t>bidrag</a:t>
            </a:r>
            <a:r>
              <a:rPr lang="en" b="1" dirty="0"/>
              <a:t>.</a:t>
            </a:r>
            <a:endParaRPr b="1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For </a:t>
            </a:r>
            <a:r>
              <a:rPr lang="en" dirty="0" err="1"/>
              <a:t>å</a:t>
            </a:r>
            <a:r>
              <a:rPr lang="en" dirty="0"/>
              <a:t> “</a:t>
            </a:r>
            <a:r>
              <a:rPr lang="en" b="1" dirty="0" err="1"/>
              <a:t>stå</a:t>
            </a:r>
            <a:r>
              <a:rPr lang="en" b="1" dirty="0"/>
              <a:t> </a:t>
            </a:r>
            <a:r>
              <a:rPr lang="en" b="1" dirty="0" err="1"/>
              <a:t>på</a:t>
            </a:r>
            <a:r>
              <a:rPr lang="en" b="1" dirty="0"/>
              <a:t> </a:t>
            </a:r>
            <a:r>
              <a:rPr lang="en" b="1" dirty="0" err="1"/>
              <a:t>skuldrene</a:t>
            </a:r>
            <a:r>
              <a:rPr lang="en" b="1" dirty="0"/>
              <a:t> </a:t>
            </a:r>
            <a:r>
              <a:rPr lang="en" b="1" dirty="0" err="1"/>
              <a:t>til</a:t>
            </a:r>
            <a:r>
              <a:rPr lang="en" b="1" dirty="0"/>
              <a:t> </a:t>
            </a:r>
            <a:r>
              <a:rPr lang="en" b="1" dirty="0" err="1"/>
              <a:t>andre</a:t>
            </a:r>
            <a:r>
              <a:rPr lang="en" dirty="0"/>
              <a:t>”, ta </a:t>
            </a:r>
            <a:r>
              <a:rPr lang="en" dirty="0" err="1"/>
              <a:t>utganspunkt</a:t>
            </a:r>
            <a:r>
              <a:rPr lang="en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hva</a:t>
            </a:r>
            <a:r>
              <a:rPr lang="en-GB" dirty="0"/>
              <a:t> vi “vet”.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dirty="0"/>
              <a:t>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b="1" dirty="0" err="1"/>
              <a:t>fortelle</a:t>
            </a:r>
            <a:r>
              <a:rPr lang="en-GB" b="1" dirty="0"/>
              <a:t> at du </a:t>
            </a:r>
            <a:r>
              <a:rPr lang="en-GB" b="1" dirty="0" err="1"/>
              <a:t>har</a:t>
            </a:r>
            <a:r>
              <a:rPr lang="en-GB" b="1" dirty="0"/>
              <a:t> lest, </a:t>
            </a:r>
            <a:r>
              <a:rPr lang="en-GB" b="1" dirty="0" err="1"/>
              <a:t>forstått</a:t>
            </a:r>
            <a:r>
              <a:rPr lang="en-GB" b="1" dirty="0"/>
              <a:t> </a:t>
            </a:r>
            <a:r>
              <a:rPr lang="en-GB" b="1" dirty="0" err="1"/>
              <a:t>og</a:t>
            </a:r>
            <a:r>
              <a:rPr lang="en-GB" b="1" dirty="0"/>
              <a:t> </a:t>
            </a:r>
            <a:r>
              <a:rPr lang="en-GB" b="1" dirty="0" err="1"/>
              <a:t>kan</a:t>
            </a:r>
            <a:r>
              <a:rPr lang="en-GB" b="1" dirty="0"/>
              <a:t> </a:t>
            </a:r>
            <a:r>
              <a:rPr lang="en-GB" b="1" dirty="0" err="1"/>
              <a:t>noe</a:t>
            </a:r>
            <a:r>
              <a:rPr lang="en-GB" dirty="0"/>
              <a:t>;)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For </a:t>
            </a:r>
            <a:r>
              <a:rPr lang="en" dirty="0" err="1"/>
              <a:t>å</a:t>
            </a:r>
            <a:r>
              <a:rPr lang="en" dirty="0"/>
              <a:t>….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endParaRPr lang="en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dirty="0"/>
              <a:t>Og alle </a:t>
            </a:r>
            <a:r>
              <a:rPr lang="en" dirty="0" err="1"/>
              <a:t>trenger</a:t>
            </a:r>
            <a:r>
              <a:rPr lang="en" dirty="0"/>
              <a:t>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praktisere</a:t>
            </a:r>
            <a:r>
              <a:rPr lang="en" b="1" dirty="0"/>
              <a:t> </a:t>
            </a:r>
            <a:r>
              <a:rPr lang="en" b="1" dirty="0" err="1"/>
              <a:t>og</a:t>
            </a:r>
            <a:r>
              <a:rPr lang="en" b="1" dirty="0"/>
              <a:t> </a:t>
            </a:r>
            <a:r>
              <a:rPr lang="en" b="1" dirty="0" err="1"/>
              <a:t>øve</a:t>
            </a:r>
            <a:r>
              <a:rPr lang="en" b="1" dirty="0"/>
              <a:t> </a:t>
            </a:r>
            <a:r>
              <a:rPr lang="en" b="1" dirty="0" err="1"/>
              <a:t>på</a:t>
            </a:r>
            <a:r>
              <a:rPr lang="en" b="1" dirty="0"/>
              <a:t> </a:t>
            </a:r>
            <a:r>
              <a:rPr lang="en" b="1" dirty="0" err="1"/>
              <a:t>dette</a:t>
            </a:r>
            <a:r>
              <a:rPr lang="en" b="1" dirty="0"/>
              <a:t> </a:t>
            </a:r>
            <a:r>
              <a:rPr lang="en" dirty="0"/>
              <a:t>– ta </a:t>
            </a:r>
            <a:r>
              <a:rPr lang="en" dirty="0" err="1"/>
              <a:t>utganspunkt</a:t>
            </a:r>
            <a:r>
              <a:rPr lang="en" dirty="0"/>
              <a:t> </a:t>
            </a:r>
            <a:r>
              <a:rPr lang="en-GB" dirty="0" err="1"/>
              <a:t>i</a:t>
            </a:r>
            <a:r>
              <a:rPr lang="en-GB" dirty="0"/>
              <a:t> at du </a:t>
            </a:r>
            <a:r>
              <a:rPr lang="en-GB" dirty="0" err="1"/>
              <a:t>allerede</a:t>
            </a:r>
            <a:r>
              <a:rPr lang="en-GB" dirty="0"/>
              <a:t> </a:t>
            </a:r>
            <a:r>
              <a:rPr lang="en-GB" dirty="0" err="1"/>
              <a:t>gjør</a:t>
            </a:r>
            <a:r>
              <a:rPr lang="en-GB" dirty="0"/>
              <a:t> det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forskjellige</a:t>
            </a:r>
            <a:r>
              <a:rPr lang="en-GB" dirty="0"/>
              <a:t> </a:t>
            </a:r>
            <a:r>
              <a:rPr lang="en-GB" dirty="0" err="1"/>
              <a:t>måter</a:t>
            </a:r>
            <a:r>
              <a:rPr lang="en-GB" dirty="0"/>
              <a:t> –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ulike</a:t>
            </a:r>
            <a:r>
              <a:rPr lang="en-GB" dirty="0"/>
              <a:t> </a:t>
            </a:r>
            <a:r>
              <a:rPr lang="en-GB" dirty="0" err="1"/>
              <a:t>situasjoner</a:t>
            </a:r>
            <a:r>
              <a:rPr lang="en-GB" dirty="0"/>
              <a:t>!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 dirty="0" err="1"/>
              <a:t>Slurv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lett</a:t>
            </a:r>
            <a:r>
              <a:rPr lang="en-GB" dirty="0"/>
              <a:t> </a:t>
            </a:r>
            <a:r>
              <a:rPr lang="en-GB" dirty="0" err="1"/>
              <a:t>skje</a:t>
            </a:r>
            <a:r>
              <a:rPr lang="en-GB" dirty="0"/>
              <a:t> - men det er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greit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unngå</a:t>
            </a:r>
            <a:r>
              <a:rPr lang="en-GB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513" name="Google Shape;513;p68">
            <a:extLst>
              <a:ext uri="{FF2B5EF4-FFF2-40B4-BE49-F238E27FC236}">
                <a16:creationId xmlns:a16="http://schemas.microsoft.com/office/drawing/2014/main" id="{3E9FA489-456B-9432-209D-3799F7A16D2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45291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AE300-E6B5-FF93-8637-33CF6F1CD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Du refererer ofte i hverdagslivet…også når du lager programmer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9BDD3-A8C0-B510-0BF1-E1FD1AD4C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 dirty="0"/>
          </a:p>
          <a:p>
            <a:r>
              <a:rPr lang="nb-NO" noProof="0" dirty="0"/>
              <a:t>Den filmen vi så </a:t>
            </a:r>
            <a:r>
              <a:rPr lang="nb-NO" noProof="0" dirty="0" err="1"/>
              <a:t>igår</a:t>
            </a:r>
            <a:r>
              <a:rPr lang="nb-NO" noProof="0" dirty="0"/>
              <a:t> kveld på Klingenberg….</a:t>
            </a:r>
          </a:p>
          <a:p>
            <a:r>
              <a:rPr lang="nb-NO" noProof="0" dirty="0"/>
              <a:t>Han sa at han ville gå en tur langs sjøen Helga.</a:t>
            </a:r>
          </a:p>
          <a:p>
            <a:r>
              <a:rPr lang="nb-NO" noProof="0" dirty="0"/>
              <a:t>Davis konkluderer med at dette er innafor.</a:t>
            </a:r>
          </a:p>
          <a:p>
            <a:r>
              <a:rPr lang="nb-NO" noProof="0" dirty="0"/>
              <a:t>Der borte er det et bord.</a:t>
            </a:r>
          </a:p>
          <a:p>
            <a:r>
              <a:rPr lang="nb-NO" noProof="0" dirty="0"/>
              <a:t>Der borte skinner bordet.</a:t>
            </a:r>
          </a:p>
          <a:p>
            <a:r>
              <a:rPr lang="nb-NO" noProof="0" dirty="0"/>
              <a:t>Det på midten av bordet viser hva som er viktig nå.</a:t>
            </a:r>
          </a:p>
          <a:p>
            <a:r>
              <a:rPr lang="nb-NO" noProof="0" dirty="0"/>
              <a:t>Denne klokka viser 10:17, den klokka viser 10:20.</a:t>
            </a:r>
          </a:p>
          <a:p>
            <a:r>
              <a:rPr lang="nb-NO" noProof="0" dirty="0"/>
              <a:t>Pekere, lenker og referanser i koden (register, databaser, </a:t>
            </a:r>
            <a:r>
              <a:rPr lang="nb-NO" noProof="0" dirty="0" err="1"/>
              <a:t>APIer</a:t>
            </a:r>
            <a:r>
              <a:rPr lang="nb-NO" noProof="0" dirty="0"/>
              <a:t> etc.)</a:t>
            </a:r>
          </a:p>
          <a:p>
            <a:r>
              <a:rPr lang="nb-NO" noProof="0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4EC52-FC55-FA92-7DA2-52073916CA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0" smtClean="0"/>
              <a:t>39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4799472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99EB-9D48-16A2-76AB-52DA895C4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 dirty="0"/>
              <a:t>Eksempler  på referere, henvise, vise til, peke på….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2D33B-7B11-1D0D-466F-0936A181B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l" fontAlgn="base">
              <a:buNone/>
            </a:pPr>
            <a:endParaRPr lang="nb-NO" b="1" i="0" noProof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114300" indent="0" algn="l" fontAlgn="base">
              <a:buNone/>
            </a:pPr>
            <a:r>
              <a:rPr lang="nb-NO" b="1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Les Lu Chi og lag </a:t>
            </a:r>
            <a:r>
              <a:rPr lang="nb-NO" b="1" i="0" noProof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eit</a:t>
            </a:r>
            <a:r>
              <a:rPr lang="nb-NO" b="1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dikt</a:t>
            </a:r>
            <a:endParaRPr lang="nb-NO" b="0" i="0" noProof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114300" indent="0" algn="l" fontAlgn="base">
              <a:buNone/>
            </a:pPr>
            <a:endParaRPr lang="nb-NO" b="0" i="0" noProof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114300" indent="0" algn="l" fontAlgn="base">
              <a:buNone/>
            </a:pP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Les Lu Chi og lag </a:t>
            </a:r>
            <a:r>
              <a:rPr lang="nb-NO" b="0" i="0" noProof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eit</a:t>
            </a: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dikt.</a:t>
            </a:r>
            <a:b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 </a:t>
            </a:r>
            <a:r>
              <a:rPr lang="nb-NO" b="0" i="0" noProof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segjer</a:t>
            </a: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b="0" i="0" noProof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ikkje</a:t>
            </a: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korleis det skal </a:t>
            </a:r>
            <a:r>
              <a:rPr lang="nb-NO" b="0" i="0" noProof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vera</a:t>
            </a: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Mange hadde måla ei eik </a:t>
            </a:r>
            <a:r>
              <a:rPr lang="nb-NO" b="0" i="0" noProof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fyrr</a:t>
            </a: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Likevel måla Munch ei eik.</a:t>
            </a:r>
          </a:p>
          <a:p>
            <a:pPr algn="l" fontAlgn="base"/>
            <a:r>
              <a:rPr lang="nb-NO" b="0" i="0" noProof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Frå</a:t>
            </a:r>
            <a:r>
              <a:rPr lang="nb-NO" b="0" i="0" noProof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«Spør vinden» (1971), Olav H. Hauge</a:t>
            </a:r>
          </a:p>
          <a:p>
            <a:endParaRPr lang="nb-NO" noProof="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114300" indent="0">
              <a:buNone/>
            </a:pPr>
            <a:r>
              <a:rPr lang="nb-NO" noProof="0" dirty="0">
                <a:solidFill>
                  <a:srgbClr val="000000"/>
                </a:solidFill>
                <a:latin typeface="Roboto" panose="02000000000000000000" pitchFamily="2" charset="0"/>
              </a:rPr>
              <a:t>Hva er nytt?  Hva er gammelt?  For deg i </a:t>
            </a:r>
            <a:r>
              <a:rPr lang="nb-NO" noProof="0" dirty="0" err="1">
                <a:solidFill>
                  <a:srgbClr val="000000"/>
                </a:solidFill>
                <a:latin typeface="Roboto" panose="02000000000000000000" pitchFamily="2" charset="0"/>
              </a:rPr>
              <a:t>læingssituasjon</a:t>
            </a:r>
            <a:r>
              <a:rPr lang="nb-NO" noProof="0" dirty="0">
                <a:solidFill>
                  <a:srgbClr val="000000"/>
                </a:solidFill>
                <a:latin typeface="Roboto" panose="02000000000000000000" pitchFamily="2" charset="0"/>
              </a:rPr>
              <a:t>?</a:t>
            </a:r>
            <a:endParaRPr lang="nb-NO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FB68E-F432-A0D8-E295-E4D8F1E289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b-NO" noProof="0" smtClean="0"/>
              <a:t>40</a:t>
            </a:fld>
            <a:endParaRPr lang="nb-NO" noProof="0" dirty="0"/>
          </a:p>
        </p:txBody>
      </p:sp>
      <p:pic>
        <p:nvPicPr>
          <p:cNvPr id="6" name="Picture 5" descr="A body of water with trees and blue sky&#10;&#10;Description automatically generated">
            <a:extLst>
              <a:ext uri="{FF2B5EF4-FFF2-40B4-BE49-F238E27FC236}">
                <a16:creationId xmlns:a16="http://schemas.microsoft.com/office/drawing/2014/main" id="{65BC24C5-8A93-1E01-04A2-5F8C7743C82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633" y="1654582"/>
            <a:ext cx="3012280" cy="225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81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9287-E438-A541-31DB-BE5F4D075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Hente</a:t>
            </a:r>
            <a:r>
              <a:rPr lang="en-GB"/>
              <a:t>, </a:t>
            </a:r>
            <a:r>
              <a:rPr lang="en-GB" err="1"/>
              <a:t>låne</a:t>
            </a:r>
            <a:r>
              <a:rPr lang="en-GB"/>
              <a:t>, </a:t>
            </a:r>
            <a:r>
              <a:rPr lang="en-GB" err="1"/>
              <a:t>stjele</a:t>
            </a:r>
            <a:r>
              <a:rPr lang="en-GB"/>
              <a:t>, </a:t>
            </a:r>
            <a:r>
              <a:rPr lang="en-GB" err="1"/>
              <a:t>referere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, </a:t>
            </a:r>
            <a:r>
              <a:rPr lang="en-GB" err="1"/>
              <a:t>plagiere</a:t>
            </a:r>
            <a:r>
              <a:rPr lang="en-GB"/>
              <a:t>, </a:t>
            </a:r>
            <a:r>
              <a:rPr lang="en-GB" err="1"/>
              <a:t>kopiere</a:t>
            </a:r>
            <a:r>
              <a:rPr lang="en-GB"/>
              <a:t>, </a:t>
            </a:r>
            <a:r>
              <a:rPr lang="en-GB" err="1"/>
              <a:t>tekstlikhet</a:t>
            </a:r>
            <a:r>
              <a:rPr lang="en-GB"/>
              <a:t>,,,,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61B4C-4D55-A8D8-2EB4-709F7D557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 algn="l" fontAlgn="base">
              <a:buNone/>
            </a:pPr>
            <a:endParaRPr lang="en-GB" b="1">
              <a:solidFill>
                <a:srgbClr val="444444"/>
              </a:solidFill>
              <a:latin typeface="Droid Serif"/>
            </a:endParaRPr>
          </a:p>
          <a:p>
            <a:pPr marL="114300" indent="0" algn="l" fontAlgn="base">
              <a:buNone/>
            </a:pPr>
            <a:endParaRPr lang="en-GB" b="1" i="0">
              <a:solidFill>
                <a:srgbClr val="444444"/>
              </a:solidFill>
              <a:effectLst/>
              <a:latin typeface="Droid Serif"/>
            </a:endParaRPr>
          </a:p>
          <a:p>
            <a:pPr marL="114300" indent="0" algn="l" fontAlgn="base">
              <a:buNone/>
            </a:pP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I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dag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såg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eg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tvo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månar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,</a:t>
            </a:r>
            <a:br>
              <a:rPr lang="en-GB" b="0" i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</a:b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ein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ny</a:t>
            </a:r>
            <a:br>
              <a:rPr lang="en-GB" b="0" i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</a:b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og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ein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gamal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.</a:t>
            </a:r>
            <a:br>
              <a:rPr lang="en-GB" b="0" i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</a:b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Eg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har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stor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tro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på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nymånen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.</a:t>
            </a:r>
            <a:br>
              <a:rPr lang="en-GB" b="0" i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</a:b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Men det er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vel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 den </a:t>
            </a:r>
            <a:r>
              <a:rPr lang="en-GB" b="0" i="1" err="1">
                <a:solidFill>
                  <a:srgbClr val="444444"/>
                </a:solidFill>
                <a:effectLst/>
                <a:latin typeface="inherit"/>
              </a:rPr>
              <a:t>gamle</a:t>
            </a:r>
            <a:r>
              <a:rPr lang="en-GB" b="0" i="1">
                <a:solidFill>
                  <a:srgbClr val="444444"/>
                </a:solidFill>
                <a:effectLst/>
                <a:latin typeface="inherit"/>
              </a:rPr>
              <a:t>.</a:t>
            </a:r>
            <a:endParaRPr lang="en-GB" b="0" i="0">
              <a:solidFill>
                <a:srgbClr val="444444"/>
              </a:solidFill>
              <a:effectLst/>
              <a:latin typeface="Open Sans" panose="020B0606030504020204" pitchFamily="34" charset="0"/>
            </a:endParaRPr>
          </a:p>
          <a:p>
            <a:pPr algn="l" fontAlgn="base"/>
            <a:r>
              <a:rPr lang="en-GB" b="0" i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Fra </a:t>
            </a:r>
            <a:r>
              <a:rPr lang="en-GB" b="0" i="0" u="sng" err="1">
                <a:solidFill>
                  <a:srgbClr val="444444"/>
                </a:solidFill>
                <a:effectLst/>
                <a:latin typeface="inherit"/>
              </a:rPr>
              <a:t>Dropar</a:t>
            </a:r>
            <a:r>
              <a:rPr lang="en-GB" b="0" i="0" u="sng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0" u="sng" err="1">
                <a:solidFill>
                  <a:srgbClr val="444444"/>
                </a:solidFill>
                <a:effectLst/>
                <a:latin typeface="inherit"/>
              </a:rPr>
              <a:t>i</a:t>
            </a:r>
            <a:r>
              <a:rPr lang="en-GB" b="0" i="0" u="sng">
                <a:solidFill>
                  <a:srgbClr val="444444"/>
                </a:solidFill>
                <a:effectLst/>
                <a:latin typeface="inherit"/>
              </a:rPr>
              <a:t> </a:t>
            </a:r>
            <a:r>
              <a:rPr lang="en-GB" b="0" i="0" u="sng" err="1">
                <a:solidFill>
                  <a:srgbClr val="444444"/>
                </a:solidFill>
                <a:effectLst/>
                <a:latin typeface="inherit"/>
              </a:rPr>
              <a:t>austavind</a:t>
            </a:r>
            <a:r>
              <a:rPr lang="en-GB" b="0" i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, 1966, Olav H. Hauge</a:t>
            </a:r>
          </a:p>
          <a:p>
            <a:pPr algn="l" fontAlgn="base"/>
            <a:endParaRPr lang="en-GB">
              <a:solidFill>
                <a:srgbClr val="444444"/>
              </a:solidFill>
              <a:latin typeface="Open Sans" panose="020B0606030504020204" pitchFamily="34" charset="0"/>
            </a:endParaRPr>
          </a:p>
          <a:p>
            <a:pPr fontAlgn="base"/>
            <a:r>
              <a:rPr lang="en-GB" err="1">
                <a:solidFill>
                  <a:srgbClr val="000000"/>
                </a:solidFill>
                <a:latin typeface="Roboto" panose="02000000000000000000" pitchFamily="2" charset="0"/>
              </a:rPr>
              <a:t>Hva</a:t>
            </a:r>
            <a:r>
              <a:rPr lang="en-GB">
                <a:solidFill>
                  <a:srgbClr val="000000"/>
                </a:solidFill>
                <a:latin typeface="Roboto" panose="02000000000000000000" pitchFamily="2" charset="0"/>
              </a:rPr>
              <a:t> er </a:t>
            </a:r>
            <a:r>
              <a:rPr lang="en-GB" err="1">
                <a:solidFill>
                  <a:srgbClr val="000000"/>
                </a:solidFill>
                <a:latin typeface="Roboto" panose="02000000000000000000" pitchFamily="2" charset="0"/>
              </a:rPr>
              <a:t>nytt</a:t>
            </a:r>
            <a:r>
              <a:rPr lang="en-GB">
                <a:solidFill>
                  <a:srgbClr val="000000"/>
                </a:solidFill>
                <a:latin typeface="Roboto" panose="02000000000000000000" pitchFamily="2" charset="0"/>
              </a:rPr>
              <a:t>?  </a:t>
            </a:r>
            <a:r>
              <a:rPr lang="en-GB" err="1">
                <a:solidFill>
                  <a:srgbClr val="000000"/>
                </a:solidFill>
                <a:latin typeface="Roboto" panose="02000000000000000000" pitchFamily="2" charset="0"/>
              </a:rPr>
              <a:t>Hva</a:t>
            </a:r>
            <a:r>
              <a:rPr lang="en-GB">
                <a:solidFill>
                  <a:srgbClr val="000000"/>
                </a:solidFill>
                <a:latin typeface="Roboto" panose="02000000000000000000" pitchFamily="2" charset="0"/>
              </a:rPr>
              <a:t> er </a:t>
            </a:r>
            <a:r>
              <a:rPr lang="en-GB" err="1">
                <a:solidFill>
                  <a:srgbClr val="000000"/>
                </a:solidFill>
                <a:latin typeface="Roboto" panose="02000000000000000000" pitchFamily="2" charset="0"/>
              </a:rPr>
              <a:t>gammelt</a:t>
            </a:r>
            <a:r>
              <a:rPr lang="en-GB">
                <a:solidFill>
                  <a:srgbClr val="000000"/>
                </a:solidFill>
                <a:latin typeface="Roboto" panose="02000000000000000000" pitchFamily="2" charset="0"/>
              </a:rPr>
              <a:t>?  For </a:t>
            </a:r>
            <a:r>
              <a:rPr lang="en-GB" err="1">
                <a:solidFill>
                  <a:srgbClr val="000000"/>
                </a:solidFill>
                <a:latin typeface="Roboto" panose="02000000000000000000" pitchFamily="2" charset="0"/>
              </a:rPr>
              <a:t>deg</a:t>
            </a:r>
            <a:r>
              <a:rPr lang="en-GB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Roboto" panose="02000000000000000000" pitchFamily="2" charset="0"/>
              </a:rPr>
              <a:t>i</a:t>
            </a:r>
            <a:r>
              <a:rPr lang="en-GB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GB" err="1">
                <a:solidFill>
                  <a:srgbClr val="000000"/>
                </a:solidFill>
                <a:latin typeface="Roboto" panose="02000000000000000000" pitchFamily="2" charset="0"/>
              </a:rPr>
              <a:t>læingssituasjon</a:t>
            </a:r>
            <a:r>
              <a:rPr lang="en-GB">
                <a:solidFill>
                  <a:srgbClr val="000000"/>
                </a:solidFill>
                <a:latin typeface="Roboto" panose="02000000000000000000" pitchFamily="2" charset="0"/>
              </a:rPr>
              <a:t>?</a:t>
            </a:r>
            <a:endParaRPr lang="en-GB"/>
          </a:p>
          <a:p>
            <a:pPr algn="l" fontAlgn="base"/>
            <a:endParaRPr lang="en-GB" b="0" i="0">
              <a:solidFill>
                <a:srgbClr val="444444"/>
              </a:solidFill>
              <a:effectLst/>
              <a:latin typeface="Open Sans" panose="020B060603050402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DC4AB-5BCC-C049-1EDD-579B08803D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41</a:t>
            </a:fld>
            <a:endParaRPr lang="en"/>
          </a:p>
        </p:txBody>
      </p:sp>
      <p:pic>
        <p:nvPicPr>
          <p:cNvPr id="5" name="Google Shape;89;p18" descr="A building with trees and a snowboard&#10;&#10;Description automatically generated">
            <a:extLst>
              <a:ext uri="{FF2B5EF4-FFF2-40B4-BE49-F238E27FC236}">
                <a16:creationId xmlns:a16="http://schemas.microsoft.com/office/drawing/2014/main" id="{4A523148-353A-34BD-5773-BD6FDEE4DBA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63717" y="1834206"/>
            <a:ext cx="2323730" cy="1854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9438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>
          <a:extLst>
            <a:ext uri="{FF2B5EF4-FFF2-40B4-BE49-F238E27FC236}">
              <a16:creationId xmlns:a16="http://schemas.microsoft.com/office/drawing/2014/main" id="{8C215C3D-7B70-01FE-3126-57CEE3A31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69">
            <a:extLst>
              <a:ext uri="{FF2B5EF4-FFF2-40B4-BE49-F238E27FC236}">
                <a16:creationId xmlns:a16="http://schemas.microsoft.com/office/drawing/2014/main" id="{67DC4558-7AB7-BF75-C28E-436321E271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GPT UIO (gpt-4 omni) </a:t>
            </a:r>
            <a:r>
              <a:rPr lang="en" dirty="0" err="1"/>
              <a:t>gav</a:t>
            </a:r>
            <a:r>
              <a:rPr lang="en" dirty="0"/>
              <a:t> </a:t>
            </a:r>
            <a:r>
              <a:rPr lang="en" dirty="0" err="1"/>
              <a:t>dette</a:t>
            </a:r>
            <a:r>
              <a:rPr lang="en" dirty="0"/>
              <a:t> “</a:t>
            </a:r>
            <a:r>
              <a:rPr lang="en" dirty="0" err="1"/>
              <a:t>svaret</a:t>
            </a:r>
            <a:r>
              <a:rPr lang="en" dirty="0"/>
              <a:t>” 28/1-25:</a:t>
            </a:r>
            <a:endParaRPr dirty="0"/>
          </a:p>
        </p:txBody>
      </p:sp>
      <p:sp>
        <p:nvSpPr>
          <p:cNvPr id="519" name="Google Shape;519;p69">
            <a:extLst>
              <a:ext uri="{FF2B5EF4-FFF2-40B4-BE49-F238E27FC236}">
                <a16:creationId xmlns:a16="http://schemas.microsoft.com/office/drawing/2014/main" id="{D49D9F25-6A54-A4C5-AAC2-EE5D90619F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algn="l">
              <a:buNone/>
            </a:pP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Hvorfor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er det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lurt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lære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et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universitet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?</a:t>
            </a:r>
          </a:p>
          <a:p>
            <a:pPr marL="114300" indent="0" algn="l">
              <a:buNone/>
            </a:pPr>
            <a:endParaRPr lang="en-GB" sz="1100" b="0" i="0" dirty="0">
              <a:solidFill>
                <a:srgbClr val="262626"/>
              </a:solidFill>
              <a:effectLst/>
              <a:latin typeface="Helvetica" pitchFamily="2" charset="0"/>
            </a:endParaRPr>
          </a:p>
          <a:p>
            <a:pPr marL="114300" indent="0" algn="l">
              <a:buNone/>
            </a:pP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Det er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flere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grunner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til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at det er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lurt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lære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riktig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et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universitet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:</a:t>
            </a:r>
          </a:p>
          <a:p>
            <a:pPr algn="l">
              <a:buFont typeface="+mj-lt"/>
              <a:buAutoNum type="arabicPeriod"/>
            </a:pPr>
            <a:endParaRPr lang="en-GB" sz="1100" b="1" i="0" dirty="0">
              <a:solidFill>
                <a:srgbClr val="262626"/>
              </a:solidFill>
              <a:effectLst/>
              <a:latin typeface="Helvetica" pitchFamily="2" charset="0"/>
            </a:endParaRPr>
          </a:p>
          <a:p>
            <a:pPr algn="l">
              <a:buFont typeface="+mj-lt"/>
              <a:buAutoNum type="arabicPeriod"/>
            </a:pP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Anerkjennelse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av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kilder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: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korrekt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anerkjenner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arbeidet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til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de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opprinnelige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forfatterne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forskerne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,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gir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dem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kredit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for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deres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bidrag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Unngå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plagiering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: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Plagiering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er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en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alvorlig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overtredelse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i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akademiske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miljøer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. Ved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riktig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,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unngår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du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beskyldninger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om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plagiering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ved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tydelig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vise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hvilke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deler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av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arbeidet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som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er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basert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andres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ideer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Støtte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dine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argumenter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: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Referanser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gir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tyngde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til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dine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argumenter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ved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vise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at de er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støttet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av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forskning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arbeid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som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allerede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er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gjort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av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andre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innen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feltet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Muliggjør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videre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forskning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: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Nøyaktige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referanser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gjør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det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mulig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for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lesere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finne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de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opprinnelige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kildene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undersøke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dem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videre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,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noe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som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er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viktig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for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akademisk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diskusjon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videre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forskning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Utvikling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av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akademisk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integritet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: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Regelmessig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korrekt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referering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er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en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del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av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akademisk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praksis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hjelper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studenter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med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utvikle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seg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til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ansvarlige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pålitelige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forskere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.</a:t>
            </a:r>
          </a:p>
          <a:p>
            <a:pPr algn="l">
              <a:buFont typeface="+mj-lt"/>
              <a:buAutoNum type="arabicPeriod"/>
            </a:pP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Strukturerte</a:t>
            </a:r>
            <a:r>
              <a:rPr lang="en-GB" sz="1100" b="1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1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oppgaver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: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Referanser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bidrar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til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en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strukturert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profesjonelt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utformet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oppgave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eller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forskningsarbeid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,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som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styrker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troverdigheten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og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kvaliteten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på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arbeidet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ditt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.</a:t>
            </a:r>
          </a:p>
          <a:p>
            <a:pPr marL="114300" indent="0" algn="l">
              <a:buNone/>
            </a:pPr>
            <a:endParaRPr lang="en-GB" sz="1100" dirty="0">
              <a:solidFill>
                <a:srgbClr val="262626"/>
              </a:solidFill>
              <a:latin typeface="Helvetica" pitchFamily="2" charset="0"/>
            </a:endParaRPr>
          </a:p>
          <a:p>
            <a:pPr marL="114300" indent="0" algn="l">
              <a:buNone/>
            </a:pP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Å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mestre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referanseteknikkene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blir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derfor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en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essensiell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ferdighet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for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suksess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i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</a:t>
            </a:r>
            <a:r>
              <a:rPr lang="en-GB" sz="1100" b="0" i="0" dirty="0" err="1">
                <a:solidFill>
                  <a:srgbClr val="262626"/>
                </a:solidFill>
                <a:effectLst/>
                <a:latin typeface="Helvetica" pitchFamily="2" charset="0"/>
              </a:rPr>
              <a:t>akademiske</a:t>
            </a:r>
            <a:r>
              <a:rPr lang="en-GB" sz="1100" b="0" i="0" dirty="0">
                <a:solidFill>
                  <a:srgbClr val="262626"/>
                </a:solidFill>
                <a:effectLst/>
                <a:latin typeface="Helvetica" pitchFamily="2" charset="0"/>
              </a:rPr>
              <a:t> studier.</a:t>
            </a:r>
            <a:br>
              <a:rPr lang="en-GB" sz="1100" dirty="0"/>
            </a:br>
            <a:endParaRPr sz="1100" dirty="0"/>
          </a:p>
        </p:txBody>
      </p:sp>
      <p:sp>
        <p:nvSpPr>
          <p:cNvPr id="520" name="Google Shape;520;p69">
            <a:extLst>
              <a:ext uri="{FF2B5EF4-FFF2-40B4-BE49-F238E27FC236}">
                <a16:creationId xmlns:a16="http://schemas.microsoft.com/office/drawing/2014/main" id="{2D72EC80-F2CF-F6A7-A195-9134C912A62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42647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4A211-8FB4-6FFA-446C-81800256B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Stjele</a:t>
            </a:r>
            <a:r>
              <a:rPr lang="en-GB"/>
              <a:t> </a:t>
            </a:r>
            <a:r>
              <a:rPr lang="en-GB" err="1"/>
              <a:t>fysiske</a:t>
            </a:r>
            <a:r>
              <a:rPr lang="en-GB"/>
              <a:t>-ting – </a:t>
            </a:r>
            <a:r>
              <a:rPr lang="en-GB" err="1"/>
              <a:t>og</a:t>
            </a:r>
            <a:r>
              <a:rPr lang="en-GB"/>
              <a:t> ide-ting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A1C04-647E-CBFF-6677-6FA696D2F3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1200" dirty="0"/>
              <a:t>Premiss for </a:t>
            </a:r>
            <a:r>
              <a:rPr lang="en-GB" sz="1200" dirty="0" err="1"/>
              <a:t>analog</a:t>
            </a:r>
            <a:r>
              <a:rPr lang="en-GB" sz="1200" dirty="0"/>
              <a:t> </a:t>
            </a:r>
            <a:r>
              <a:rPr lang="en-GB" sz="1200" dirty="0" err="1"/>
              <a:t>stjeling</a:t>
            </a:r>
            <a:r>
              <a:rPr lang="en-GB" sz="1200" dirty="0"/>
              <a:t>:</a:t>
            </a:r>
          </a:p>
          <a:p>
            <a:pPr marL="571500" lvl="1" indent="0">
              <a:buNone/>
            </a:pPr>
            <a:r>
              <a:rPr lang="en-GB" sz="1200" dirty="0"/>
              <a:t>Jeg </a:t>
            </a:r>
            <a:r>
              <a:rPr lang="en-GB" sz="1200" dirty="0" err="1"/>
              <a:t>har</a:t>
            </a:r>
            <a:r>
              <a:rPr lang="en-GB" sz="1200" dirty="0"/>
              <a:t> </a:t>
            </a:r>
            <a:r>
              <a:rPr lang="en-GB" sz="1200" dirty="0" err="1"/>
              <a:t>ikke</a:t>
            </a:r>
            <a:r>
              <a:rPr lang="en-GB" sz="1200" dirty="0"/>
              <a:t> </a:t>
            </a:r>
            <a:r>
              <a:rPr lang="en-GB" sz="1200" dirty="0" err="1"/>
              <a:t>en</a:t>
            </a:r>
            <a:r>
              <a:rPr lang="en-GB" sz="1200" dirty="0"/>
              <a:t> </a:t>
            </a:r>
            <a:r>
              <a:rPr lang="en-GB" sz="1200" dirty="0" err="1"/>
              <a:t>sykkel</a:t>
            </a:r>
            <a:r>
              <a:rPr lang="en-GB" sz="1200" dirty="0"/>
              <a:t>.</a:t>
            </a:r>
          </a:p>
          <a:p>
            <a:pPr marL="571500" lvl="1" indent="0">
              <a:buNone/>
            </a:pPr>
            <a:r>
              <a:rPr lang="en-GB" sz="1200" dirty="0"/>
              <a:t>Du </a:t>
            </a:r>
            <a:r>
              <a:rPr lang="en-GB" sz="1200" dirty="0" err="1"/>
              <a:t>har</a:t>
            </a:r>
            <a:r>
              <a:rPr lang="en-GB" sz="1200" dirty="0"/>
              <a:t> </a:t>
            </a:r>
            <a:r>
              <a:rPr lang="en-GB" sz="1200" dirty="0" err="1"/>
              <a:t>en</a:t>
            </a:r>
            <a:r>
              <a:rPr lang="en-GB" sz="1200" dirty="0"/>
              <a:t> </a:t>
            </a:r>
            <a:r>
              <a:rPr lang="en-GB" sz="1200" dirty="0" err="1"/>
              <a:t>sykkel</a:t>
            </a:r>
            <a:r>
              <a:rPr lang="en-GB" sz="1200" dirty="0"/>
              <a:t>.</a:t>
            </a:r>
          </a:p>
          <a:p>
            <a:pPr marL="571500" lvl="1" indent="0">
              <a:buNone/>
            </a:pPr>
            <a:r>
              <a:rPr lang="en-GB" sz="1200" dirty="0"/>
              <a:t>Jeg </a:t>
            </a:r>
            <a:r>
              <a:rPr lang="en-GB" sz="1200" dirty="0" err="1"/>
              <a:t>stjeler</a:t>
            </a:r>
            <a:r>
              <a:rPr lang="en-GB" sz="1200" dirty="0"/>
              <a:t> </a:t>
            </a:r>
            <a:r>
              <a:rPr lang="en-GB" sz="1200" dirty="0" err="1"/>
              <a:t>sykkelen</a:t>
            </a:r>
            <a:r>
              <a:rPr lang="en-GB" sz="1200" dirty="0"/>
              <a:t> min.</a:t>
            </a:r>
          </a:p>
          <a:p>
            <a:pPr marL="571500" lvl="1" indent="0">
              <a:buNone/>
            </a:pPr>
            <a:r>
              <a:rPr lang="en-GB" sz="1200" dirty="0" err="1"/>
              <a:t>Resultatet</a:t>
            </a:r>
            <a:r>
              <a:rPr lang="en-GB" sz="1200" dirty="0"/>
              <a:t> </a:t>
            </a:r>
            <a:r>
              <a:rPr lang="en-GB" sz="1200" dirty="0" err="1"/>
              <a:t>blir</a:t>
            </a:r>
            <a:r>
              <a:rPr lang="en-GB" sz="1200" dirty="0"/>
              <a:t> at Jeg </a:t>
            </a:r>
            <a:r>
              <a:rPr lang="en-GB" sz="1200" dirty="0" err="1"/>
              <a:t>nå</a:t>
            </a:r>
            <a:r>
              <a:rPr lang="en-GB" sz="1200" dirty="0"/>
              <a:t> </a:t>
            </a:r>
            <a:r>
              <a:rPr lang="en-GB" sz="1200" dirty="0" err="1"/>
              <a:t>har</a:t>
            </a:r>
            <a:r>
              <a:rPr lang="en-GB" sz="1200" dirty="0"/>
              <a:t> </a:t>
            </a:r>
            <a:r>
              <a:rPr lang="en-GB" sz="1200" dirty="0" err="1"/>
              <a:t>en</a:t>
            </a:r>
            <a:r>
              <a:rPr lang="en-GB" sz="1200" dirty="0"/>
              <a:t> </a:t>
            </a:r>
            <a:r>
              <a:rPr lang="en-GB" sz="1200" dirty="0" err="1"/>
              <a:t>sykkel</a:t>
            </a:r>
            <a:r>
              <a:rPr lang="en-GB" sz="1200" dirty="0"/>
              <a:t>.</a:t>
            </a:r>
          </a:p>
          <a:p>
            <a:pPr marL="571500" lvl="1" indent="0">
              <a:buNone/>
            </a:pPr>
            <a:r>
              <a:rPr lang="en-GB" sz="1200" dirty="0" err="1"/>
              <a:t>Resultatet</a:t>
            </a:r>
            <a:r>
              <a:rPr lang="en-GB" sz="1200" dirty="0"/>
              <a:t> </a:t>
            </a:r>
            <a:r>
              <a:rPr lang="en-GB" sz="1200" dirty="0" err="1"/>
              <a:t>blir</a:t>
            </a:r>
            <a:r>
              <a:rPr lang="en-GB" sz="1200" dirty="0"/>
              <a:t> </a:t>
            </a:r>
            <a:r>
              <a:rPr lang="en-GB" sz="1200" dirty="0" err="1"/>
              <a:t>også</a:t>
            </a:r>
            <a:r>
              <a:rPr lang="en-GB" sz="1200" dirty="0"/>
              <a:t> at du </a:t>
            </a:r>
            <a:r>
              <a:rPr lang="en-GB" sz="1200" dirty="0" err="1"/>
              <a:t>ikke</a:t>
            </a:r>
            <a:r>
              <a:rPr lang="en-GB" sz="1200" dirty="0"/>
              <a:t> </a:t>
            </a:r>
            <a:r>
              <a:rPr lang="en-GB" sz="1200" dirty="0" err="1"/>
              <a:t>har</a:t>
            </a:r>
            <a:r>
              <a:rPr lang="en-GB" sz="1200" dirty="0"/>
              <a:t> </a:t>
            </a:r>
            <a:r>
              <a:rPr lang="en-GB" sz="1200" dirty="0" err="1"/>
              <a:t>noen</a:t>
            </a:r>
            <a:r>
              <a:rPr lang="en-GB" sz="1200" dirty="0"/>
              <a:t> </a:t>
            </a:r>
            <a:r>
              <a:rPr lang="en-GB" sz="1200" dirty="0" err="1"/>
              <a:t>sykkel</a:t>
            </a:r>
            <a:endParaRPr lang="en-GB" sz="1200" dirty="0"/>
          </a:p>
          <a:p>
            <a:pPr marL="114300" indent="0">
              <a:buNone/>
            </a:pPr>
            <a:endParaRPr lang="en-GB" sz="1200" dirty="0"/>
          </a:p>
          <a:p>
            <a:pPr marL="114300" indent="0">
              <a:buNone/>
            </a:pPr>
            <a:r>
              <a:rPr lang="en-GB" sz="1200" dirty="0" err="1"/>
              <a:t>Gjennom</a:t>
            </a:r>
            <a:r>
              <a:rPr lang="en-GB" sz="1200" dirty="0"/>
              <a:t> at </a:t>
            </a:r>
            <a:r>
              <a:rPr lang="en-GB" sz="1200" dirty="0" err="1"/>
              <a:t>jeg</a:t>
            </a:r>
            <a:r>
              <a:rPr lang="en-GB" sz="1200" dirty="0"/>
              <a:t> </a:t>
            </a:r>
            <a:r>
              <a:rPr lang="en-GB" sz="1200" dirty="0" err="1"/>
              <a:t>stjeler</a:t>
            </a:r>
            <a:r>
              <a:rPr lang="en-GB" sz="1200" dirty="0"/>
              <a:t> din </a:t>
            </a:r>
            <a:r>
              <a:rPr lang="en-GB" sz="1200" dirty="0" err="1"/>
              <a:t>sykkel</a:t>
            </a:r>
            <a:r>
              <a:rPr lang="en-GB" sz="1200" dirty="0"/>
              <a:t>; </a:t>
            </a:r>
            <a:r>
              <a:rPr lang="en-GB" sz="1200" dirty="0" err="1"/>
              <a:t>så</a:t>
            </a:r>
            <a:r>
              <a:rPr lang="en-GB" sz="1200" dirty="0"/>
              <a:t> </a:t>
            </a:r>
            <a:r>
              <a:rPr lang="en-GB" sz="1200" dirty="0" err="1"/>
              <a:t>blir</a:t>
            </a:r>
            <a:r>
              <a:rPr lang="en-GB" sz="1200" dirty="0"/>
              <a:t> </a:t>
            </a:r>
            <a:r>
              <a:rPr lang="en-GB" sz="1200" dirty="0" err="1"/>
              <a:t>resultatet</a:t>
            </a:r>
            <a:r>
              <a:rPr lang="en-GB" sz="1200" dirty="0"/>
              <a:t> at </a:t>
            </a:r>
            <a:r>
              <a:rPr lang="en-GB" sz="1200" dirty="0" err="1"/>
              <a:t>jeg</a:t>
            </a:r>
            <a:r>
              <a:rPr lang="en-GB" sz="1200" dirty="0"/>
              <a:t> </a:t>
            </a:r>
            <a:r>
              <a:rPr lang="en-GB" sz="1200" dirty="0" err="1"/>
              <a:t>har</a:t>
            </a:r>
            <a:r>
              <a:rPr lang="en-GB" sz="1200" dirty="0"/>
              <a:t> </a:t>
            </a:r>
            <a:r>
              <a:rPr lang="en-GB" sz="1200" dirty="0" err="1"/>
              <a:t>en</a:t>
            </a:r>
            <a:r>
              <a:rPr lang="en-GB" sz="1200" dirty="0"/>
              <a:t> </a:t>
            </a:r>
            <a:r>
              <a:rPr lang="en-GB" sz="1200" dirty="0" err="1"/>
              <a:t>sykkel</a:t>
            </a:r>
            <a:r>
              <a:rPr lang="en-GB" sz="1200" dirty="0"/>
              <a:t> – </a:t>
            </a:r>
            <a:r>
              <a:rPr lang="en-GB" sz="1200" dirty="0" err="1"/>
              <a:t>og</a:t>
            </a:r>
            <a:r>
              <a:rPr lang="en-GB" sz="1200" dirty="0"/>
              <a:t> du </a:t>
            </a:r>
            <a:r>
              <a:rPr lang="en-GB" sz="1200" dirty="0" err="1"/>
              <a:t>har</a:t>
            </a:r>
            <a:r>
              <a:rPr lang="en-GB" sz="1200" dirty="0"/>
              <a:t> </a:t>
            </a:r>
            <a:r>
              <a:rPr lang="en-GB" sz="1200" dirty="0" err="1"/>
              <a:t>ikke</a:t>
            </a:r>
            <a:r>
              <a:rPr lang="en-GB" sz="1200" dirty="0"/>
              <a:t> </a:t>
            </a:r>
            <a:r>
              <a:rPr lang="en-GB" sz="1200" dirty="0" err="1"/>
              <a:t>sykkel</a:t>
            </a:r>
            <a:r>
              <a:rPr lang="en-GB" sz="12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D75BE-D4B6-4C03-CE79-B066E236860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3333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412E1-3ADE-0CE6-E000-44D6EFFD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Kopiere</a:t>
            </a:r>
            <a:r>
              <a:rPr lang="en-GB" dirty="0"/>
              <a:t> </a:t>
            </a:r>
            <a:r>
              <a:rPr lang="en-GB" dirty="0" err="1"/>
              <a:t>informasjon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digitale</a:t>
            </a:r>
            <a:r>
              <a:rPr lang="en-GB" dirty="0"/>
              <a:t> “ting”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CEE3A-C180-B540-F169-364DBB4580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GB" sz="1200"/>
              <a:t>Premiss for “digital” </a:t>
            </a:r>
            <a:r>
              <a:rPr lang="en-GB" sz="1200" err="1"/>
              <a:t>stjeling</a:t>
            </a:r>
            <a:r>
              <a:rPr lang="en-GB" sz="1200"/>
              <a:t> - </a:t>
            </a:r>
            <a:r>
              <a:rPr lang="en-GB" sz="1200" err="1"/>
              <a:t>som</a:t>
            </a:r>
            <a:r>
              <a:rPr lang="en-GB" sz="1200"/>
              <a:t> er et </a:t>
            </a:r>
            <a:r>
              <a:rPr lang="en-GB" sz="1200" err="1"/>
              <a:t>eksempel</a:t>
            </a:r>
            <a:r>
              <a:rPr lang="en-GB" sz="1200"/>
              <a:t> </a:t>
            </a:r>
            <a:r>
              <a:rPr lang="en-GB" sz="1200" err="1"/>
              <a:t>på</a:t>
            </a:r>
            <a:r>
              <a:rPr lang="en-GB" sz="1200"/>
              <a:t> </a:t>
            </a:r>
            <a:r>
              <a:rPr lang="en-GB" sz="1200" err="1"/>
              <a:t>fusk</a:t>
            </a:r>
            <a:r>
              <a:rPr lang="en-GB" sz="1200"/>
              <a:t>/</a:t>
            </a:r>
            <a:r>
              <a:rPr lang="en-GB" sz="1200" err="1"/>
              <a:t>juks</a:t>
            </a:r>
            <a:r>
              <a:rPr lang="en-GB" sz="1200"/>
              <a:t>.</a:t>
            </a:r>
          </a:p>
          <a:p>
            <a:pPr marL="571500" lvl="1" indent="0">
              <a:buNone/>
            </a:pPr>
            <a:r>
              <a:rPr lang="en-GB" sz="1200" err="1"/>
              <a:t>Jeg</a:t>
            </a:r>
            <a:r>
              <a:rPr lang="en-GB" sz="1200"/>
              <a:t> </a:t>
            </a:r>
            <a:r>
              <a:rPr lang="en-GB" sz="1200" err="1"/>
              <a:t>har</a:t>
            </a:r>
            <a:r>
              <a:rPr lang="en-GB" sz="1200"/>
              <a:t> </a:t>
            </a:r>
            <a:r>
              <a:rPr lang="en-GB" sz="1200" err="1"/>
              <a:t>ikke</a:t>
            </a:r>
            <a:r>
              <a:rPr lang="en-GB" sz="1200"/>
              <a:t> et </a:t>
            </a:r>
            <a:r>
              <a:rPr lang="en-GB" sz="1200" err="1"/>
              <a:t>avsnitt</a:t>
            </a:r>
            <a:r>
              <a:rPr lang="en-GB" sz="1200"/>
              <a:t> med </a:t>
            </a:r>
            <a:r>
              <a:rPr lang="en-GB" sz="1200" err="1"/>
              <a:t>tekst</a:t>
            </a:r>
            <a:endParaRPr lang="en-GB" sz="1200"/>
          </a:p>
          <a:p>
            <a:pPr marL="571500" lvl="1" indent="0">
              <a:buNone/>
            </a:pPr>
            <a:r>
              <a:rPr lang="en-GB" sz="1200"/>
              <a:t>Du </a:t>
            </a:r>
            <a:r>
              <a:rPr lang="en-GB" sz="1200" err="1"/>
              <a:t>har</a:t>
            </a:r>
            <a:r>
              <a:rPr lang="en-GB" sz="1200"/>
              <a:t> et </a:t>
            </a:r>
            <a:r>
              <a:rPr lang="en-GB" sz="1200" err="1"/>
              <a:t>avsnitt</a:t>
            </a:r>
            <a:r>
              <a:rPr lang="en-GB" sz="1200"/>
              <a:t> med </a:t>
            </a:r>
            <a:r>
              <a:rPr lang="en-GB" sz="1200" err="1"/>
              <a:t>tekst</a:t>
            </a:r>
            <a:r>
              <a:rPr lang="en-GB" sz="1200"/>
              <a:t>.</a:t>
            </a:r>
          </a:p>
          <a:p>
            <a:pPr marL="571500" lvl="1" indent="0">
              <a:buNone/>
            </a:pPr>
            <a:r>
              <a:rPr lang="en-GB" sz="1200" err="1"/>
              <a:t>Jeg</a:t>
            </a:r>
            <a:r>
              <a:rPr lang="en-GB" sz="1200"/>
              <a:t> </a:t>
            </a:r>
            <a:r>
              <a:rPr lang="en-GB" sz="1200" err="1"/>
              <a:t>kopierer</a:t>
            </a:r>
            <a:r>
              <a:rPr lang="en-GB" sz="1200"/>
              <a:t> </a:t>
            </a:r>
            <a:r>
              <a:rPr lang="en-GB" sz="1200" err="1"/>
              <a:t>avsnittet</a:t>
            </a:r>
            <a:r>
              <a:rPr lang="en-GB" sz="1200"/>
              <a:t> med </a:t>
            </a:r>
            <a:r>
              <a:rPr lang="en-GB" sz="1200" err="1"/>
              <a:t>tekst</a:t>
            </a:r>
            <a:r>
              <a:rPr lang="en-GB" sz="1200"/>
              <a:t> </a:t>
            </a:r>
            <a:r>
              <a:rPr lang="en-GB" sz="1200" err="1"/>
              <a:t>som</a:t>
            </a:r>
            <a:r>
              <a:rPr lang="en-GB" sz="1200"/>
              <a:t> er </a:t>
            </a:r>
            <a:r>
              <a:rPr lang="en-GB" sz="1200" err="1"/>
              <a:t>ditt</a:t>
            </a:r>
            <a:r>
              <a:rPr lang="en-GB" sz="1200"/>
              <a:t> </a:t>
            </a:r>
            <a:r>
              <a:rPr lang="en-GB" sz="1200" b="1" err="1"/>
              <a:t>uten</a:t>
            </a:r>
            <a:r>
              <a:rPr lang="en-GB" sz="1200" b="1"/>
              <a:t> </a:t>
            </a:r>
            <a:r>
              <a:rPr lang="en-GB" sz="1200" b="1" err="1"/>
              <a:t>å</a:t>
            </a:r>
            <a:r>
              <a:rPr lang="en-GB" sz="1200" b="1"/>
              <a:t> </a:t>
            </a:r>
            <a:r>
              <a:rPr lang="en-GB" sz="1200" b="1" err="1"/>
              <a:t>referere</a:t>
            </a:r>
            <a:r>
              <a:rPr lang="en-GB" sz="1200" b="1"/>
              <a:t> (</a:t>
            </a:r>
            <a:r>
              <a:rPr lang="en-GB" sz="1200" b="1" err="1"/>
              <a:t>stjele</a:t>
            </a:r>
            <a:r>
              <a:rPr lang="en-GB" sz="1200" b="1"/>
              <a:t>) – </a:t>
            </a:r>
            <a:r>
              <a:rPr lang="en-GB" sz="1200" b="1" err="1"/>
              <a:t>eller</a:t>
            </a:r>
            <a:r>
              <a:rPr lang="en-GB" sz="1200" b="1"/>
              <a:t> </a:t>
            </a:r>
            <a:r>
              <a:rPr lang="en-GB" sz="1200" b="1" err="1"/>
              <a:t>ved</a:t>
            </a:r>
            <a:r>
              <a:rPr lang="en-GB" sz="1200" b="1"/>
              <a:t> </a:t>
            </a:r>
            <a:r>
              <a:rPr lang="en-GB" sz="1200" b="1" err="1"/>
              <a:t>å</a:t>
            </a:r>
            <a:r>
              <a:rPr lang="en-GB" sz="1200" b="1"/>
              <a:t> </a:t>
            </a:r>
            <a:r>
              <a:rPr lang="en-GB" sz="1200" b="1" err="1"/>
              <a:t>referere</a:t>
            </a:r>
            <a:r>
              <a:rPr lang="en-GB" sz="1200" b="1"/>
              <a:t> (</a:t>
            </a:r>
            <a:r>
              <a:rPr lang="en-GB" sz="1200" b="1" err="1"/>
              <a:t>følge</a:t>
            </a:r>
            <a:r>
              <a:rPr lang="en-GB" sz="1200" b="1"/>
              <a:t> god </a:t>
            </a:r>
            <a:r>
              <a:rPr lang="en-GB" sz="1200" b="1" err="1"/>
              <a:t>praksis</a:t>
            </a:r>
            <a:r>
              <a:rPr lang="en-GB" sz="1200" b="1"/>
              <a:t>).</a:t>
            </a:r>
          </a:p>
          <a:p>
            <a:pPr marL="571500" lvl="1" indent="0">
              <a:buNone/>
            </a:pPr>
            <a:r>
              <a:rPr lang="en-GB" sz="1200" err="1"/>
              <a:t>Resultatet</a:t>
            </a:r>
            <a:r>
              <a:rPr lang="en-GB" sz="1200"/>
              <a:t> </a:t>
            </a:r>
            <a:r>
              <a:rPr lang="en-GB" sz="1200" err="1"/>
              <a:t>blir</a:t>
            </a:r>
            <a:r>
              <a:rPr lang="en-GB" sz="1200"/>
              <a:t> at du </a:t>
            </a:r>
            <a:r>
              <a:rPr lang="en-GB" sz="1200" err="1"/>
              <a:t>jeg</a:t>
            </a:r>
            <a:r>
              <a:rPr lang="en-GB" sz="1200"/>
              <a:t> </a:t>
            </a:r>
            <a:r>
              <a:rPr lang="en-GB" sz="1200" err="1"/>
              <a:t>har</a:t>
            </a:r>
            <a:r>
              <a:rPr lang="en-GB" sz="1200"/>
              <a:t> et </a:t>
            </a:r>
            <a:r>
              <a:rPr lang="en-GB" sz="1200" err="1"/>
              <a:t>avsnitt</a:t>
            </a:r>
            <a:r>
              <a:rPr lang="en-GB" sz="1200"/>
              <a:t> med </a:t>
            </a:r>
            <a:r>
              <a:rPr lang="en-GB" sz="1200" err="1"/>
              <a:t>tekst</a:t>
            </a:r>
            <a:r>
              <a:rPr lang="en-GB" sz="1200"/>
              <a:t>.</a:t>
            </a:r>
          </a:p>
          <a:p>
            <a:pPr marL="571500" lvl="1" indent="0">
              <a:buNone/>
            </a:pPr>
            <a:r>
              <a:rPr lang="en-GB" sz="1200" err="1"/>
              <a:t>Reslutatet</a:t>
            </a:r>
            <a:r>
              <a:rPr lang="en-GB" sz="1200"/>
              <a:t> er </a:t>
            </a:r>
            <a:r>
              <a:rPr lang="en-GB" sz="1200" err="1"/>
              <a:t>også</a:t>
            </a:r>
            <a:r>
              <a:rPr lang="en-GB" sz="1200"/>
              <a:t> at du </a:t>
            </a:r>
            <a:r>
              <a:rPr lang="en-GB" sz="1200" err="1"/>
              <a:t>også</a:t>
            </a:r>
            <a:r>
              <a:rPr lang="en-GB" sz="1200"/>
              <a:t> </a:t>
            </a:r>
            <a:r>
              <a:rPr lang="en-GB" sz="1200" err="1"/>
              <a:t>har</a:t>
            </a:r>
            <a:r>
              <a:rPr lang="en-GB" sz="1200"/>
              <a:t> et </a:t>
            </a:r>
            <a:r>
              <a:rPr lang="en-GB" sz="1200" err="1"/>
              <a:t>avsnitt</a:t>
            </a:r>
            <a:r>
              <a:rPr lang="en-GB" sz="1200"/>
              <a:t> med </a:t>
            </a:r>
            <a:r>
              <a:rPr lang="en-GB" sz="1200" err="1"/>
              <a:t>tekst</a:t>
            </a:r>
            <a:r>
              <a:rPr lang="en-GB" sz="1200"/>
              <a:t>.</a:t>
            </a:r>
          </a:p>
          <a:p>
            <a:pPr marL="114300" indent="0">
              <a:buNone/>
            </a:pPr>
            <a:endParaRPr lang="en-GB"/>
          </a:p>
          <a:p>
            <a:pPr marL="114300" indent="0">
              <a:buNone/>
            </a:pPr>
            <a:r>
              <a:rPr lang="en-GB" sz="1200" err="1"/>
              <a:t>Gjennom</a:t>
            </a:r>
            <a:r>
              <a:rPr lang="en-GB" sz="1200"/>
              <a:t> at </a:t>
            </a:r>
            <a:r>
              <a:rPr lang="en-GB" sz="1200" err="1"/>
              <a:t>jeg</a:t>
            </a:r>
            <a:r>
              <a:rPr lang="en-GB" sz="1200"/>
              <a:t> </a:t>
            </a:r>
            <a:r>
              <a:rPr lang="en-GB" sz="1200" err="1"/>
              <a:t>kopierer</a:t>
            </a:r>
            <a:r>
              <a:rPr lang="en-GB" sz="1200"/>
              <a:t> </a:t>
            </a:r>
            <a:r>
              <a:rPr lang="en-GB" sz="1200" err="1"/>
              <a:t>teksten</a:t>
            </a:r>
            <a:r>
              <a:rPr lang="en-GB" sz="1200"/>
              <a:t> din – </a:t>
            </a:r>
            <a:r>
              <a:rPr lang="en-GB" sz="1200" err="1"/>
              <a:t>så</a:t>
            </a:r>
            <a:r>
              <a:rPr lang="en-GB" sz="1200"/>
              <a:t> </a:t>
            </a:r>
            <a:r>
              <a:rPr lang="en-GB" sz="1200" err="1"/>
              <a:t>blir</a:t>
            </a:r>
            <a:r>
              <a:rPr lang="en-GB" sz="1200"/>
              <a:t> det ”</a:t>
            </a:r>
            <a:r>
              <a:rPr lang="en-GB" sz="1200" err="1"/>
              <a:t>mer</a:t>
            </a:r>
            <a:r>
              <a:rPr lang="en-GB" sz="1200"/>
              <a:t>” </a:t>
            </a:r>
            <a:r>
              <a:rPr lang="en-GB" sz="1200" err="1"/>
              <a:t>tekst</a:t>
            </a:r>
            <a:r>
              <a:rPr lang="en-GB" sz="1200"/>
              <a:t>.</a:t>
            </a:r>
          </a:p>
          <a:p>
            <a:pPr marL="114300" indent="0">
              <a:buNone/>
            </a:pPr>
            <a:endParaRPr lang="en-GB" sz="1200"/>
          </a:p>
          <a:p>
            <a:pPr marL="114300" indent="0">
              <a:buNone/>
            </a:pPr>
            <a:r>
              <a:rPr lang="en-GB" sz="1200"/>
              <a:t>(</a:t>
            </a:r>
            <a:r>
              <a:rPr lang="en-GB" sz="1200" err="1"/>
              <a:t>samme</a:t>
            </a:r>
            <a:r>
              <a:rPr lang="en-GB" sz="1200"/>
              <a:t> for </a:t>
            </a:r>
            <a:r>
              <a:rPr lang="en-GB" sz="1200" err="1"/>
              <a:t>kjærlighet</a:t>
            </a:r>
            <a:r>
              <a:rPr lang="en-GB" sz="1200"/>
              <a:t>?  Jo </a:t>
            </a:r>
            <a:r>
              <a:rPr lang="en-GB" sz="1200" err="1"/>
              <a:t>mer</a:t>
            </a:r>
            <a:r>
              <a:rPr lang="en-GB" sz="1200"/>
              <a:t> </a:t>
            </a:r>
            <a:r>
              <a:rPr lang="en-GB" sz="1200" err="1"/>
              <a:t>av</a:t>
            </a:r>
            <a:r>
              <a:rPr lang="en-GB" sz="1200"/>
              <a:t> det du </a:t>
            </a:r>
            <a:r>
              <a:rPr lang="en-GB" sz="1200" err="1"/>
              <a:t>deler</a:t>
            </a:r>
            <a:r>
              <a:rPr lang="en-GB" sz="1200"/>
              <a:t> – jo </a:t>
            </a:r>
            <a:r>
              <a:rPr lang="en-GB" sz="1200" err="1"/>
              <a:t>mer</a:t>
            </a:r>
            <a:r>
              <a:rPr lang="en-GB" sz="1200"/>
              <a:t> </a:t>
            </a:r>
            <a:r>
              <a:rPr lang="en-GB" sz="1200" err="1"/>
              <a:t>blir</a:t>
            </a:r>
            <a:r>
              <a:rPr lang="en-GB" sz="1200"/>
              <a:t> det </a:t>
            </a:r>
            <a:r>
              <a:rPr lang="en-GB" sz="1200">
                <a:sym typeface="Wingdings" pitchFamily="2" charset="2"/>
              </a:rPr>
              <a:t> </a:t>
            </a:r>
            <a:r>
              <a:rPr lang="en-GB" sz="120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472EF-6E6D-2298-A347-C735BB43E0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44</a:t>
            </a:fld>
            <a:endParaRPr lang="en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B95E4E3-8219-36FA-B536-54FAD8639F87}"/>
              </a:ext>
            </a:extLst>
          </p:cNvPr>
          <p:cNvSpPr txBox="1">
            <a:spLocks/>
          </p:cNvSpPr>
          <p:nvPr/>
        </p:nvSpPr>
        <p:spPr>
          <a:xfrm>
            <a:off x="6589629" y="1017725"/>
            <a:ext cx="2157179" cy="1650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-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-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>
              <a:buFont typeface="Arial"/>
              <a:buNone/>
            </a:pPr>
            <a:r>
              <a:rPr lang="en-GB" sz="1200"/>
              <a:t>Er du </a:t>
            </a:r>
            <a:r>
              <a:rPr lang="en-GB" sz="1200" err="1"/>
              <a:t>i</a:t>
            </a:r>
            <a:r>
              <a:rPr lang="en-GB" sz="1200"/>
              <a:t> </a:t>
            </a:r>
            <a:r>
              <a:rPr lang="en-GB" sz="1200" err="1"/>
              <a:t>tvil</a:t>
            </a:r>
            <a:r>
              <a:rPr lang="en-GB" sz="1200"/>
              <a:t> – referrer!</a:t>
            </a:r>
          </a:p>
          <a:p>
            <a:pPr marL="114300" indent="0">
              <a:buFont typeface="Arial"/>
              <a:buNone/>
            </a:pPr>
            <a:endParaRPr lang="en-GB" sz="1200"/>
          </a:p>
          <a:p>
            <a:pPr marL="114300" indent="0">
              <a:buFont typeface="Arial"/>
              <a:buNone/>
            </a:pPr>
            <a:endParaRPr lang="en-GB" sz="1200"/>
          </a:p>
          <a:p>
            <a:pPr marL="114300" indent="0">
              <a:buFont typeface="Arial"/>
              <a:buNone/>
            </a:pPr>
            <a:r>
              <a:rPr lang="en-GB" sz="1200"/>
              <a:t>Dette </a:t>
            </a:r>
            <a:r>
              <a:rPr lang="en-GB" sz="1200" err="1"/>
              <a:t>sier</a:t>
            </a:r>
            <a:r>
              <a:rPr lang="en-GB" sz="1200"/>
              <a:t> X</a:t>
            </a:r>
          </a:p>
          <a:p>
            <a:pPr marL="114300" indent="0">
              <a:buFont typeface="Arial"/>
              <a:buNone/>
            </a:pPr>
            <a:r>
              <a:rPr lang="en-GB" sz="1200"/>
              <a:t>X </a:t>
            </a:r>
            <a:r>
              <a:rPr lang="en-GB" sz="1200" err="1"/>
              <a:t>hevder</a:t>
            </a:r>
            <a:r>
              <a:rPr lang="en-GB" sz="1200"/>
              <a:t> at….</a:t>
            </a:r>
          </a:p>
          <a:p>
            <a:pPr marL="114300" indent="0">
              <a:buFont typeface="Arial"/>
              <a:buNone/>
            </a:pPr>
            <a:r>
              <a:rPr lang="en-GB" sz="1200"/>
              <a:t>I </a:t>
            </a:r>
            <a:r>
              <a:rPr lang="en-GB" sz="1200" err="1"/>
              <a:t>boken</a:t>
            </a:r>
            <a:r>
              <a:rPr lang="en-GB" sz="1200"/>
              <a:t> X star det at</a:t>
            </a:r>
          </a:p>
          <a:p>
            <a:pPr marL="114300" indent="0">
              <a:buFont typeface="Arial"/>
              <a:buNone/>
            </a:pPr>
            <a:endParaRPr lang="en-GB" sz="1200"/>
          </a:p>
          <a:p>
            <a:pPr marL="114300" indent="0">
              <a:buFont typeface="Arial"/>
              <a:buNone/>
            </a:pPr>
            <a:r>
              <a:rPr lang="en-GB" sz="1200"/>
              <a:t> </a:t>
            </a:r>
          </a:p>
          <a:p>
            <a:pPr marL="114300" indent="0">
              <a:buFont typeface="Arial"/>
              <a:buNone/>
            </a:pPr>
            <a:endParaRPr lang="en-GB" sz="1200"/>
          </a:p>
          <a:p>
            <a:pPr marL="114300" indent="0">
              <a:buFont typeface="Arial"/>
              <a:buNone/>
            </a:pP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1901683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2C98D-233B-761F-F2CF-28DA0738F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Hva</a:t>
            </a:r>
            <a:r>
              <a:rPr lang="en-GB"/>
              <a:t> </a:t>
            </a:r>
            <a:r>
              <a:rPr lang="en-GB" err="1"/>
              <a:t>kan</a:t>
            </a:r>
            <a:r>
              <a:rPr lang="en-GB"/>
              <a:t> du </a:t>
            </a:r>
            <a:r>
              <a:rPr lang="en-GB" err="1"/>
              <a:t>gjøre</a:t>
            </a:r>
            <a:r>
              <a:rPr lang="en-GB"/>
              <a:t>?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36BAC0-2424-CF2C-C48B-97EC6551D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>
                <a:hlinkClick r:id="rId2"/>
              </a:rPr>
              <a:t>https://www.uio.no/studier/eksamen/kildebruk/</a:t>
            </a:r>
            <a:endParaRPr lang="en-GB"/>
          </a:p>
          <a:p>
            <a:r>
              <a:rPr lang="en-GB"/>
              <a:t>Er du </a:t>
            </a:r>
            <a:r>
              <a:rPr lang="en-GB" err="1"/>
              <a:t>i</a:t>
            </a:r>
            <a:r>
              <a:rPr lang="en-GB"/>
              <a:t> </a:t>
            </a:r>
            <a:r>
              <a:rPr lang="en-GB" err="1"/>
              <a:t>tvil</a:t>
            </a:r>
            <a:r>
              <a:rPr lang="en-GB"/>
              <a:t>, </a:t>
            </a:r>
            <a:r>
              <a:rPr lang="en-GB" err="1"/>
              <a:t>refererer</a:t>
            </a:r>
            <a:r>
              <a:rPr lang="en-GB"/>
              <a:t>!</a:t>
            </a:r>
          </a:p>
          <a:p>
            <a:r>
              <a:rPr lang="en-GB" b="1" err="1"/>
              <a:t>Snakke</a:t>
            </a:r>
            <a:r>
              <a:rPr lang="en-GB" b="1"/>
              <a:t> med </a:t>
            </a:r>
            <a:r>
              <a:rPr lang="en-GB" b="1" err="1"/>
              <a:t>hverandre</a:t>
            </a:r>
            <a:r>
              <a:rPr lang="en-GB" b="1"/>
              <a:t> om </a:t>
            </a:r>
            <a:r>
              <a:rPr lang="en-GB" b="1" err="1"/>
              <a:t>transparens</a:t>
            </a:r>
            <a:r>
              <a:rPr lang="en-GB" b="1"/>
              <a:t>, </a:t>
            </a:r>
            <a:r>
              <a:rPr lang="en-GB" b="1" err="1"/>
              <a:t>åpenhet</a:t>
            </a:r>
            <a:r>
              <a:rPr lang="en-GB" b="1"/>
              <a:t>, </a:t>
            </a:r>
            <a:r>
              <a:rPr lang="en-GB" b="1" err="1"/>
              <a:t>synlighet</a:t>
            </a:r>
            <a:r>
              <a:rPr lang="en-GB" b="1"/>
              <a:t>, </a:t>
            </a:r>
            <a:r>
              <a:rPr lang="en-GB" b="1" err="1"/>
              <a:t>etikk</a:t>
            </a:r>
            <a:r>
              <a:rPr lang="en-GB" b="1"/>
              <a:t>, </a:t>
            </a:r>
            <a:r>
              <a:rPr lang="en-GB" b="1" err="1"/>
              <a:t>praksis</a:t>
            </a:r>
            <a:r>
              <a:rPr lang="en-GB" b="1"/>
              <a:t>.</a:t>
            </a:r>
          </a:p>
          <a:p>
            <a:r>
              <a:rPr lang="en-GB" err="1"/>
              <a:t>Bruke</a:t>
            </a:r>
            <a:r>
              <a:rPr lang="en-GB"/>
              <a:t> </a:t>
            </a:r>
            <a:r>
              <a:rPr lang="en-GB" err="1"/>
              <a:t>verktøy</a:t>
            </a:r>
            <a:r>
              <a:rPr lang="en-GB"/>
              <a:t> for </a:t>
            </a:r>
            <a:r>
              <a:rPr lang="en-GB" err="1"/>
              <a:t>å</a:t>
            </a:r>
            <a:r>
              <a:rPr lang="en-GB"/>
              <a:t> </a:t>
            </a:r>
            <a:r>
              <a:rPr lang="en-GB" err="1"/>
              <a:t>sjekke</a:t>
            </a:r>
            <a:r>
              <a:rPr lang="en-GB"/>
              <a:t> </a:t>
            </a:r>
            <a:r>
              <a:rPr lang="en-GB" err="1"/>
              <a:t>tekstlikhet</a:t>
            </a:r>
            <a:endParaRPr lang="en-GB"/>
          </a:p>
          <a:p>
            <a:r>
              <a:rPr lang="en-GB" err="1"/>
              <a:t>Lær</a:t>
            </a:r>
            <a:r>
              <a:rPr lang="en-GB"/>
              <a:t> </a:t>
            </a:r>
            <a:r>
              <a:rPr lang="en-GB" err="1"/>
              <a:t>av</a:t>
            </a:r>
            <a:r>
              <a:rPr lang="en-GB"/>
              <a:t> </a:t>
            </a:r>
            <a:r>
              <a:rPr lang="en-GB" err="1"/>
              <a:t>noen</a:t>
            </a:r>
            <a:r>
              <a:rPr lang="en-GB"/>
              <a:t> </a:t>
            </a:r>
            <a:r>
              <a:rPr lang="en-GB" err="1"/>
              <a:t>andre</a:t>
            </a:r>
            <a:r>
              <a:rPr lang="en-GB"/>
              <a:t> – </a:t>
            </a:r>
            <a:r>
              <a:rPr lang="en-GB" err="1"/>
              <a:t>lære</a:t>
            </a:r>
            <a:r>
              <a:rPr lang="en-GB"/>
              <a:t> bort </a:t>
            </a:r>
            <a:r>
              <a:rPr lang="en-GB" err="1"/>
              <a:t>til</a:t>
            </a:r>
            <a:r>
              <a:rPr lang="en-GB"/>
              <a:t> </a:t>
            </a:r>
            <a:r>
              <a:rPr lang="en-GB" err="1"/>
              <a:t>andre</a:t>
            </a:r>
            <a:r>
              <a:rPr lang="en-GB"/>
              <a:t>.</a:t>
            </a:r>
          </a:p>
          <a:p>
            <a:r>
              <a:rPr lang="en-GB"/>
              <a:t>Umberto Eco – </a:t>
            </a:r>
            <a:r>
              <a:rPr lang="en-GB">
                <a:hlinkClick r:id="rId3"/>
              </a:rPr>
              <a:t>How to write a thesis</a:t>
            </a:r>
            <a:endParaRPr lang="en-GB">
              <a:hlinkClick r:id="rId4"/>
            </a:endParaRPr>
          </a:p>
          <a:p>
            <a:r>
              <a:rPr lang="en-GB">
                <a:hlinkClick r:id="rId4"/>
              </a:rPr>
              <a:t>Søk og Skriv</a:t>
            </a:r>
            <a:endParaRPr lang="en-GB"/>
          </a:p>
          <a:p>
            <a:r>
              <a:rPr lang="en-GB" err="1"/>
              <a:t>Biblioteket</a:t>
            </a:r>
            <a:endParaRPr lang="en-GB"/>
          </a:p>
          <a:p>
            <a:r>
              <a:rPr lang="en-GB"/>
              <a:t>Bruk “</a:t>
            </a:r>
            <a:r>
              <a:rPr lang="en-GB" err="1"/>
              <a:t>gode</a:t>
            </a:r>
            <a:r>
              <a:rPr lang="en-GB"/>
              <a:t>” </a:t>
            </a:r>
            <a:r>
              <a:rPr lang="en-GB" err="1"/>
              <a:t>verktøy</a:t>
            </a:r>
            <a:r>
              <a:rPr lang="en-GB"/>
              <a:t> – </a:t>
            </a:r>
            <a:r>
              <a:rPr lang="en-GB" err="1"/>
              <a:t>fx</a:t>
            </a:r>
            <a:r>
              <a:rPr lang="en-GB"/>
              <a:t> Zotero - </a:t>
            </a:r>
            <a:r>
              <a:rPr lang="en-GB" err="1"/>
              <a:t>og</a:t>
            </a:r>
            <a:r>
              <a:rPr lang="en-GB"/>
              <a:t> “god </a:t>
            </a:r>
            <a:r>
              <a:rPr lang="en-GB" err="1"/>
              <a:t>tid</a:t>
            </a:r>
            <a:r>
              <a:rPr lang="en-GB"/>
              <a:t>”.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607F5E-7B97-AAA4-6A00-339A5D42DC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559119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2E2D6-8460-E35F-DFEF-9473FDA91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Du </a:t>
            </a:r>
            <a:r>
              <a:rPr lang="en-GB" err="1"/>
              <a:t>kan</a:t>
            </a:r>
            <a:r>
              <a:rPr lang="en-GB"/>
              <a:t> </a:t>
            </a:r>
            <a:r>
              <a:rPr lang="en-GB" err="1"/>
              <a:t>stille</a:t>
            </a:r>
            <a:r>
              <a:rPr lang="en-GB"/>
              <a:t> </a:t>
            </a:r>
            <a:r>
              <a:rPr lang="en-GB" err="1"/>
              <a:t>spørsmål</a:t>
            </a:r>
            <a:r>
              <a:rPr lang="en-GB"/>
              <a:t> – </a:t>
            </a:r>
            <a:r>
              <a:rPr lang="en-GB" err="1"/>
              <a:t>sentralt</a:t>
            </a:r>
            <a:r>
              <a:rPr lang="en-GB"/>
              <a:t> i </a:t>
            </a:r>
            <a:r>
              <a:rPr lang="en-GB" err="1"/>
              <a:t>kritisk</a:t>
            </a:r>
            <a:r>
              <a:rPr lang="en-GB"/>
              <a:t> </a:t>
            </a:r>
            <a:r>
              <a:rPr lang="en-GB" err="1"/>
              <a:t>tenkning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2D7FD-F362-2F23-0341-6FC22AA5E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994" y="1660037"/>
            <a:ext cx="3641464" cy="3416400"/>
          </a:xfrm>
        </p:spPr>
        <p:txBody>
          <a:bodyPr/>
          <a:lstStyle/>
          <a:p>
            <a:r>
              <a:rPr lang="en-GB" err="1"/>
              <a:t>Hvorfor</a:t>
            </a:r>
            <a:r>
              <a:rPr lang="en-GB"/>
              <a:t> </a:t>
            </a:r>
            <a:r>
              <a:rPr lang="en-GB" err="1"/>
              <a:t>referere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X?</a:t>
            </a:r>
          </a:p>
          <a:p>
            <a:r>
              <a:rPr lang="en-GB" err="1"/>
              <a:t>Hvordan</a:t>
            </a:r>
            <a:r>
              <a:rPr lang="en-GB"/>
              <a:t> </a:t>
            </a:r>
            <a:r>
              <a:rPr lang="en-GB" err="1"/>
              <a:t>referere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 X?</a:t>
            </a:r>
          </a:p>
          <a:p>
            <a:r>
              <a:rPr lang="en-GB" err="1"/>
              <a:t>Hva</a:t>
            </a:r>
            <a:r>
              <a:rPr lang="en-GB"/>
              <a:t> </a:t>
            </a:r>
            <a:r>
              <a:rPr lang="en-GB" err="1"/>
              <a:t>kan</a:t>
            </a:r>
            <a:r>
              <a:rPr lang="en-GB"/>
              <a:t> du </a:t>
            </a:r>
            <a:r>
              <a:rPr lang="en-GB" err="1"/>
              <a:t>referere</a:t>
            </a:r>
            <a:r>
              <a:rPr lang="en-GB"/>
              <a:t> </a:t>
            </a:r>
            <a:r>
              <a:rPr lang="en-GB" err="1"/>
              <a:t>til</a:t>
            </a:r>
            <a:r>
              <a:rPr lang="en-GB"/>
              <a:t>?</a:t>
            </a:r>
          </a:p>
          <a:p>
            <a:r>
              <a:rPr lang="en-GB" err="1"/>
              <a:t>Hvem</a:t>
            </a:r>
            <a:r>
              <a:rPr lang="en-GB"/>
              <a:t> </a:t>
            </a:r>
            <a:r>
              <a:rPr lang="en-GB" err="1"/>
              <a:t>gjør</a:t>
            </a:r>
            <a:r>
              <a:rPr lang="en-GB"/>
              <a:t> det?</a:t>
            </a:r>
          </a:p>
          <a:p>
            <a:r>
              <a:rPr lang="en-GB" err="1"/>
              <a:t>Når</a:t>
            </a:r>
            <a:r>
              <a:rPr lang="en-GB"/>
              <a:t> </a:t>
            </a:r>
            <a:r>
              <a:rPr lang="en-GB" err="1"/>
              <a:t>gjøres</a:t>
            </a:r>
            <a:r>
              <a:rPr lang="en-GB"/>
              <a:t> det?</a:t>
            </a:r>
          </a:p>
          <a:p>
            <a:r>
              <a:rPr lang="en-GB" err="1"/>
              <a:t>Hvilke</a:t>
            </a:r>
            <a:r>
              <a:rPr lang="en-GB"/>
              <a:t>…</a:t>
            </a: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FCAC0E-94D7-94B4-D74F-DFB3B48434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46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423089-BB5C-2723-BA3C-EE8C3D1A9800}"/>
              </a:ext>
            </a:extLst>
          </p:cNvPr>
          <p:cNvSpPr txBox="1"/>
          <p:nvPr/>
        </p:nvSpPr>
        <p:spPr>
          <a:xfrm>
            <a:off x="3900458" y="1271165"/>
            <a:ext cx="457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/>
              <a:t>I keep six honest serving-men </a:t>
            </a:r>
          </a:p>
          <a:p>
            <a:r>
              <a:rPr lang="en-GB" sz="1000"/>
              <a:t>(They taught me all I knew); </a:t>
            </a:r>
          </a:p>
          <a:p>
            <a:r>
              <a:rPr lang="en-GB" sz="1000"/>
              <a:t>Their names are What and Why and When </a:t>
            </a:r>
          </a:p>
          <a:p>
            <a:r>
              <a:rPr lang="en-GB" sz="1000"/>
              <a:t>And How and Where and Who. </a:t>
            </a:r>
          </a:p>
          <a:p>
            <a:r>
              <a:rPr lang="en-GB" sz="1000"/>
              <a:t>I send them over land and sea, </a:t>
            </a:r>
          </a:p>
          <a:p>
            <a:r>
              <a:rPr lang="en-GB" sz="1000"/>
              <a:t>I send them east and west; </a:t>
            </a:r>
          </a:p>
          <a:p>
            <a:r>
              <a:rPr lang="en-GB" sz="1000"/>
              <a:t>But after they have worked for me, </a:t>
            </a:r>
          </a:p>
          <a:p>
            <a:r>
              <a:rPr lang="en-GB" sz="1000"/>
              <a:t>I give them all a rest. </a:t>
            </a:r>
          </a:p>
          <a:p>
            <a:endParaRPr lang="en-GB" sz="1000"/>
          </a:p>
          <a:p>
            <a:r>
              <a:rPr lang="en-GB" sz="1000"/>
              <a:t>I let them rest from nine till five, </a:t>
            </a:r>
          </a:p>
          <a:p>
            <a:r>
              <a:rPr lang="en-GB" sz="1000"/>
              <a:t>For I am busy then, </a:t>
            </a:r>
          </a:p>
          <a:p>
            <a:r>
              <a:rPr lang="en-GB" sz="1000"/>
              <a:t>As well as breakfast, lunch, and tea, </a:t>
            </a:r>
          </a:p>
          <a:p>
            <a:r>
              <a:rPr lang="en-GB" sz="1000"/>
              <a:t>For they are hungry men. </a:t>
            </a:r>
          </a:p>
          <a:p>
            <a:r>
              <a:rPr lang="en-GB" sz="1000"/>
              <a:t>But different folk have different views; </a:t>
            </a:r>
          </a:p>
          <a:p>
            <a:r>
              <a:rPr lang="en-GB" sz="1000"/>
              <a:t>I know a person small— </a:t>
            </a:r>
          </a:p>
          <a:p>
            <a:r>
              <a:rPr lang="en-GB" sz="1000"/>
              <a:t>She keeps ten million serving-men, </a:t>
            </a:r>
          </a:p>
          <a:p>
            <a:r>
              <a:rPr lang="en-GB" sz="1000"/>
              <a:t>Who get no rest at all! </a:t>
            </a:r>
          </a:p>
          <a:p>
            <a:endParaRPr lang="en-GB" sz="1000"/>
          </a:p>
          <a:p>
            <a:r>
              <a:rPr lang="en-GB" sz="1000"/>
              <a:t>She </a:t>
            </a:r>
            <a:r>
              <a:rPr lang="en-GB" sz="1000" err="1"/>
              <a:t>sends'em</a:t>
            </a:r>
            <a:r>
              <a:rPr lang="en-GB" sz="1000"/>
              <a:t> abroad on her own affairs, </a:t>
            </a:r>
          </a:p>
          <a:p>
            <a:r>
              <a:rPr lang="en-GB" sz="1000"/>
              <a:t>From the second she opens her eyes— </a:t>
            </a:r>
          </a:p>
          <a:p>
            <a:r>
              <a:rPr lang="en-GB" sz="1000"/>
              <a:t>One million </a:t>
            </a:r>
            <a:r>
              <a:rPr lang="en-GB" sz="1000" err="1"/>
              <a:t>Hows</a:t>
            </a:r>
            <a:r>
              <a:rPr lang="en-GB" sz="1000"/>
              <a:t>, two million </a:t>
            </a:r>
            <a:r>
              <a:rPr lang="en-GB" sz="1000" err="1"/>
              <a:t>Wheres</a:t>
            </a:r>
            <a:r>
              <a:rPr lang="en-GB" sz="1000"/>
              <a:t>, And seven million Whys! </a:t>
            </a:r>
          </a:p>
          <a:p>
            <a:endParaRPr lang="en-GB" sz="1000"/>
          </a:p>
          <a:p>
            <a:r>
              <a:rPr lang="en-GB" sz="1000"/>
              <a:t>The Elephant's Child – Kipling</a:t>
            </a:r>
          </a:p>
          <a:p>
            <a:r>
              <a:rPr lang="en-GB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44004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6BE34-4CBB-946B-F5C3-C5F59BE0E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Tenkning</a:t>
            </a:r>
            <a:r>
              <a:rPr lang="en-GB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2317A-56F3-D4A3-EC82-0E862CDC9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err="1"/>
              <a:t>Kritisk</a:t>
            </a:r>
            <a:r>
              <a:rPr lang="en-GB"/>
              <a:t> </a:t>
            </a:r>
            <a:r>
              <a:rPr lang="en-GB" err="1"/>
              <a:t>tenkning</a:t>
            </a:r>
            <a:r>
              <a:rPr lang="en-GB"/>
              <a:t> (</a:t>
            </a:r>
            <a:r>
              <a:rPr lang="en-GB" err="1"/>
              <a:t>stille</a:t>
            </a:r>
            <a:r>
              <a:rPr lang="en-GB"/>
              <a:t> </a:t>
            </a:r>
            <a:r>
              <a:rPr lang="en-GB" err="1"/>
              <a:t>spørsmål</a:t>
            </a:r>
            <a:r>
              <a:rPr lang="en-GB"/>
              <a:t>…)</a:t>
            </a:r>
          </a:p>
          <a:p>
            <a:r>
              <a:rPr lang="en-GB" err="1"/>
              <a:t>Kreativ</a:t>
            </a:r>
            <a:r>
              <a:rPr lang="en-GB"/>
              <a:t> </a:t>
            </a:r>
            <a:r>
              <a:rPr lang="en-GB" err="1"/>
              <a:t>tenkning</a:t>
            </a:r>
            <a:r>
              <a:rPr lang="en-GB"/>
              <a:t> (</a:t>
            </a:r>
            <a:r>
              <a:rPr lang="en-GB" err="1"/>
              <a:t>forestille</a:t>
            </a:r>
            <a:r>
              <a:rPr lang="en-GB"/>
              <a:t> seg…)</a:t>
            </a:r>
          </a:p>
          <a:p>
            <a:pPr marL="114300" indent="0">
              <a:buNone/>
            </a:pPr>
            <a:endParaRPr lang="en-GB"/>
          </a:p>
          <a:p>
            <a:pPr marL="114300" indent="0">
              <a:buNone/>
            </a:pPr>
            <a:r>
              <a:rPr lang="en-GB"/>
              <a:t>Harold </a:t>
            </a:r>
            <a:r>
              <a:rPr lang="en-GB" err="1"/>
              <a:t>Lasswell</a:t>
            </a:r>
            <a:r>
              <a:rPr lang="en-GB"/>
              <a:t> (</a:t>
            </a:r>
            <a:r>
              <a:rPr lang="en-GB" err="1"/>
              <a:t>og</a:t>
            </a:r>
            <a:r>
              <a:rPr lang="en-GB"/>
              <a:t> </a:t>
            </a:r>
            <a:r>
              <a:rPr lang="en-GB" err="1"/>
              <a:t>flere</a:t>
            </a:r>
            <a:r>
              <a:rPr lang="en-GB"/>
              <a:t>) </a:t>
            </a:r>
            <a:r>
              <a:rPr lang="en-GB" err="1"/>
              <a:t>formluerte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modell</a:t>
            </a:r>
            <a:r>
              <a:rPr lang="en-GB"/>
              <a:t>/</a:t>
            </a:r>
            <a:r>
              <a:rPr lang="en-GB" err="1"/>
              <a:t>setning</a:t>
            </a:r>
            <a:r>
              <a:rPr lang="en-GB"/>
              <a:t> for </a:t>
            </a:r>
            <a:r>
              <a:rPr lang="en-GB" err="1"/>
              <a:t>å</a:t>
            </a:r>
            <a:r>
              <a:rPr lang="en-GB"/>
              <a:t> </a:t>
            </a:r>
            <a:r>
              <a:rPr lang="en-GB" err="1"/>
              <a:t>belyse</a:t>
            </a:r>
            <a:r>
              <a:rPr lang="en-GB"/>
              <a:t> </a:t>
            </a:r>
            <a:r>
              <a:rPr lang="en-GB" err="1"/>
              <a:t>kommunikasjon</a:t>
            </a:r>
            <a:r>
              <a:rPr lang="en-GB"/>
              <a:t>:</a:t>
            </a:r>
          </a:p>
          <a:p>
            <a:pPr marL="114300" indent="0">
              <a:buNone/>
            </a:pPr>
            <a:endParaRPr lang="en-GB"/>
          </a:p>
          <a:p>
            <a:pPr marL="114300" indent="0">
              <a:buNone/>
            </a:pPr>
            <a:r>
              <a:rPr lang="en-GB" b="1"/>
              <a:t>«</a:t>
            </a:r>
            <a:r>
              <a:rPr lang="en-GB" b="1" err="1"/>
              <a:t>Hvem</a:t>
            </a:r>
            <a:r>
              <a:rPr lang="en-GB" b="1"/>
              <a:t> </a:t>
            </a:r>
            <a:r>
              <a:rPr lang="en-GB" b="1" err="1"/>
              <a:t>sier</a:t>
            </a:r>
            <a:r>
              <a:rPr lang="en-GB" b="1"/>
              <a:t> </a:t>
            </a:r>
            <a:r>
              <a:rPr lang="en-GB" b="1" err="1"/>
              <a:t>hva</a:t>
            </a:r>
            <a:r>
              <a:rPr lang="en-GB" b="1"/>
              <a:t>, </a:t>
            </a:r>
            <a:r>
              <a:rPr lang="en-GB" b="1" err="1"/>
              <a:t>til</a:t>
            </a:r>
            <a:r>
              <a:rPr lang="en-GB" b="1"/>
              <a:t> </a:t>
            </a:r>
            <a:r>
              <a:rPr lang="en-GB" b="1" err="1"/>
              <a:t>hvem</a:t>
            </a:r>
            <a:r>
              <a:rPr lang="en-GB" b="1"/>
              <a:t>, </a:t>
            </a:r>
            <a:r>
              <a:rPr lang="en-GB" b="1" err="1"/>
              <a:t>gjennom</a:t>
            </a:r>
            <a:r>
              <a:rPr lang="en-GB" b="1"/>
              <a:t> </a:t>
            </a:r>
            <a:r>
              <a:rPr lang="en-GB" b="1" err="1"/>
              <a:t>hvilken</a:t>
            </a:r>
            <a:r>
              <a:rPr lang="en-GB" b="1"/>
              <a:t> </a:t>
            </a:r>
            <a:r>
              <a:rPr lang="en-GB" b="1" err="1"/>
              <a:t>kanal</a:t>
            </a:r>
            <a:r>
              <a:rPr lang="en-GB" b="1"/>
              <a:t> </a:t>
            </a:r>
            <a:r>
              <a:rPr lang="en-GB" b="1" err="1"/>
              <a:t>og</a:t>
            </a:r>
            <a:r>
              <a:rPr lang="en-GB" b="1"/>
              <a:t> med </a:t>
            </a:r>
            <a:r>
              <a:rPr lang="en-GB" b="1" err="1"/>
              <a:t>hvilken</a:t>
            </a:r>
            <a:r>
              <a:rPr lang="en-GB" b="1"/>
              <a:t> </a:t>
            </a:r>
            <a:r>
              <a:rPr lang="en-GB" b="1" err="1"/>
              <a:t>virkning</a:t>
            </a:r>
            <a:r>
              <a:rPr lang="en-GB" b="1"/>
              <a:t>?»</a:t>
            </a:r>
          </a:p>
          <a:p>
            <a:pPr marL="114300" indent="0">
              <a:buNone/>
            </a:pPr>
            <a:endParaRPr lang="en-GB"/>
          </a:p>
          <a:p>
            <a:pPr marL="114300" indent="0">
              <a:buNone/>
            </a:pPr>
            <a:r>
              <a:rPr lang="en-GB" err="1"/>
              <a:t>Varianter</a:t>
            </a:r>
            <a:br>
              <a:rPr lang="en-GB"/>
            </a:br>
            <a:r>
              <a:rPr lang="en-GB" err="1"/>
              <a:t>Hvem</a:t>
            </a:r>
            <a:r>
              <a:rPr lang="en-GB"/>
              <a:t> </a:t>
            </a:r>
            <a:r>
              <a:rPr lang="en-GB" err="1"/>
              <a:t>sier</a:t>
            </a:r>
            <a:r>
              <a:rPr lang="en-GB"/>
              <a:t> </a:t>
            </a:r>
            <a:r>
              <a:rPr lang="en-GB" err="1"/>
              <a:t>hva</a:t>
            </a:r>
            <a:r>
              <a:rPr lang="en-GB"/>
              <a:t>, </a:t>
            </a:r>
            <a:r>
              <a:rPr lang="en-GB" err="1"/>
              <a:t>til</a:t>
            </a:r>
            <a:r>
              <a:rPr lang="en-GB"/>
              <a:t> </a:t>
            </a:r>
            <a:r>
              <a:rPr lang="en-GB" err="1"/>
              <a:t>hvem</a:t>
            </a:r>
            <a:r>
              <a:rPr lang="en-GB"/>
              <a:t>, I </a:t>
            </a:r>
            <a:r>
              <a:rPr lang="en-GB" err="1"/>
              <a:t>hvilken</a:t>
            </a:r>
            <a:r>
              <a:rPr lang="en-GB"/>
              <a:t> </a:t>
            </a:r>
            <a:r>
              <a:rPr lang="en-GB" err="1"/>
              <a:t>situasjon</a:t>
            </a:r>
            <a:r>
              <a:rPr lang="en-GB"/>
              <a:t>, med </a:t>
            </a:r>
            <a:r>
              <a:rPr lang="en-GB" err="1"/>
              <a:t>hvilken</a:t>
            </a:r>
            <a:r>
              <a:rPr lang="en-GB"/>
              <a:t> </a:t>
            </a:r>
            <a:r>
              <a:rPr lang="en-GB" err="1"/>
              <a:t>effekt</a:t>
            </a:r>
            <a:r>
              <a:rPr lang="en-GB"/>
              <a:t>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09D6D-A560-A786-0748-7FB632DCDC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47</a:t>
            </a:fld>
            <a:endParaRPr lang="e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A01CDAA-B075-CBE8-F6D4-8FE0386BF161}"/>
              </a:ext>
            </a:extLst>
          </p:cNvPr>
          <p:cNvSpPr/>
          <p:nvPr/>
        </p:nvSpPr>
        <p:spPr>
          <a:xfrm>
            <a:off x="4572000" y="574625"/>
            <a:ext cx="1360968" cy="11797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err="1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Kreativ</a:t>
            </a:r>
            <a:r>
              <a:rPr lang="en-GB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GB" err="1">
                <a:ln w="0"/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tenkning</a:t>
            </a:r>
            <a:endParaRPr lang="en-GB">
              <a:ln w="0"/>
              <a:solidFill>
                <a:schemeClr val="accent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FA397C4-17ED-B9E7-08D6-AF960F2F5196}"/>
              </a:ext>
            </a:extLst>
          </p:cNvPr>
          <p:cNvSpPr/>
          <p:nvPr/>
        </p:nvSpPr>
        <p:spPr>
          <a:xfrm>
            <a:off x="5575004" y="574625"/>
            <a:ext cx="1399953" cy="117974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Kritisk</a:t>
            </a:r>
            <a:r>
              <a:rPr lang="en-GB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GB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tenkning</a:t>
            </a:r>
            <a:endParaRPr lang="en-GB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A56343A-5FF3-1C8A-C6EF-6A777CF0969C}"/>
                  </a:ext>
                </a:extLst>
              </p14:cNvPr>
              <p14:cNvContentPartPr/>
              <p14:nvPr/>
            </p14:nvContentPartPr>
            <p14:xfrm>
              <a:off x="6667066" y="909159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A56343A-5FF3-1C8A-C6EF-6A777CF096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13066" y="80115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820DB87-0FBE-70A5-F665-86824FA5741D}"/>
                  </a:ext>
                </a:extLst>
              </p14:cNvPr>
              <p14:cNvContentPartPr/>
              <p14:nvPr/>
            </p14:nvContentPartPr>
            <p14:xfrm>
              <a:off x="6667066" y="909159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820DB87-0FBE-70A5-F665-86824FA5741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13066" y="80115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2DE3BB2-B40A-D22D-47AF-6EE351948DC2}"/>
                  </a:ext>
                </a:extLst>
              </p14:cNvPr>
              <p14:cNvContentPartPr/>
              <p14:nvPr/>
            </p14:nvContentPartPr>
            <p14:xfrm>
              <a:off x="6667066" y="909159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2DE3BB2-B40A-D22D-47AF-6EE351948DC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13066" y="80115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D61D0EC4-2A2A-604D-330D-4B5C5C9ACA84}"/>
                  </a:ext>
                </a:extLst>
              </p14:cNvPr>
              <p14:cNvContentPartPr/>
              <p14:nvPr/>
            </p14:nvContentPartPr>
            <p14:xfrm>
              <a:off x="6736906" y="1115439"/>
              <a:ext cx="57600" cy="165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D61D0EC4-2A2A-604D-330D-4B5C5C9ACA8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82566" y="1007204"/>
                <a:ext cx="165917" cy="3817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73E48A48-193B-A650-58E8-6DEF519727DE}"/>
                  </a:ext>
                </a:extLst>
              </p14:cNvPr>
              <p14:cNvContentPartPr/>
              <p14:nvPr/>
            </p14:nvContentPartPr>
            <p14:xfrm>
              <a:off x="5782906" y="733119"/>
              <a:ext cx="1045440" cy="756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73E48A48-193B-A650-58E8-6DEF519727D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28906" y="625119"/>
                <a:ext cx="1153080" cy="9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6A769552-C578-70B9-23ED-E2753E753408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6A769552-C578-70B9-23ED-E2753E75340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7E8CB21-952C-DA6B-0460-FADA454729EC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7E8CB21-952C-DA6B-0460-FADA454729E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C26F857-8A00-B348-DFD9-E90CC45A2C5D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C26F857-8A00-B348-DFD9-E90CC45A2C5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5F4E94EF-B11A-F5ED-79C5-9D59091CD980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5F4E94EF-B11A-F5ED-79C5-9D59091CD98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64327B2-0E2F-55AE-ED5D-992CAD1B1CA6}"/>
                  </a:ext>
                </a:extLst>
              </p14:cNvPr>
              <p14:cNvContentPartPr/>
              <p14:nvPr/>
            </p14:nvContentPartPr>
            <p14:xfrm>
              <a:off x="6659146" y="1185999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64327B2-0E2F-55AE-ED5D-992CAD1B1C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146" y="107799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BBB6335-7AC8-F80E-3C9A-E43948794B8A}"/>
                  </a:ext>
                </a:extLst>
              </p14:cNvPr>
              <p14:cNvContentPartPr/>
              <p14:nvPr/>
            </p14:nvContentPartPr>
            <p14:xfrm>
              <a:off x="5416786" y="813039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BBB6335-7AC8-F80E-3C9A-E43948794B8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62786" y="70503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807FE8F-47F7-296F-FAEC-674F94AE317B}"/>
                  </a:ext>
                </a:extLst>
              </p14:cNvPr>
              <p14:cNvContentPartPr/>
              <p14:nvPr/>
            </p14:nvContentPartPr>
            <p14:xfrm>
              <a:off x="5116906" y="813039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807FE8F-47F7-296F-FAEC-674F94AE31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62906" y="70503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E25100A-CDEE-16B8-0042-93A6B85B6109}"/>
                  </a:ext>
                </a:extLst>
              </p14:cNvPr>
              <p14:cNvContentPartPr/>
              <p14:nvPr/>
            </p14:nvContentPartPr>
            <p14:xfrm>
              <a:off x="4815226" y="1147839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E25100A-CDEE-16B8-0042-93A6B85B610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61226" y="103983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B58F653-4A31-A029-6F2E-06469BF165A5}"/>
                  </a:ext>
                </a:extLst>
              </p14:cNvPr>
              <p14:cNvContentPartPr/>
              <p14:nvPr/>
            </p14:nvContentPartPr>
            <p14:xfrm>
              <a:off x="5107546" y="1592079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B58F653-4A31-A029-6F2E-06469BF165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53546" y="1484079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83229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5F076-1895-216B-F23A-F8174F387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Selvplagiering?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E5539-B6A6-A9E2-7B17-BFD243503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Relevant for publiseringer – og ulike bransjer! </a:t>
            </a:r>
          </a:p>
          <a:p>
            <a:pPr lvl="1"/>
            <a:r>
              <a:rPr lang="nb-NO"/>
              <a:t>Publisere samme artikkel eller bok to steder?  Her kan det bli konflikt mellom forlag, økonomi, rettigheter etc.</a:t>
            </a:r>
          </a:p>
          <a:p>
            <a:r>
              <a:rPr lang="nb-NO"/>
              <a:t>Relevans for undervisning og læring?</a:t>
            </a:r>
          </a:p>
          <a:p>
            <a:pPr lvl="1"/>
            <a:r>
              <a:rPr lang="nb-NO"/>
              <a:t>Levere inn samme bacheloroppgave ved to universiteter? (ekstremtilfelle)</a:t>
            </a:r>
          </a:p>
          <a:p>
            <a:pPr lvl="1"/>
            <a:r>
              <a:rPr lang="nb-NO"/>
              <a:t>Om du skriver versjon en av et dokument i en mappe – og lager en ny, oppdatert versjon av dokumentet – må du henvise til forrige versjon? (ekstremtilfelle)</a:t>
            </a:r>
          </a:p>
          <a:p>
            <a:pPr lvl="1"/>
            <a:r>
              <a:rPr lang="nb-NO"/>
              <a:t>Diskuter!</a:t>
            </a:r>
          </a:p>
          <a:p>
            <a:endParaRPr lang="nb-NO"/>
          </a:p>
          <a:p>
            <a:r>
              <a:rPr lang="nb-NO"/>
              <a:t>Begrepene Juridisk ansvar – og Moralsk ansvar kan bidra?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7C275-2EEF-09E7-BAF6-D61AA5CE92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766441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err="1"/>
              <a:t>Veien</a:t>
            </a:r>
            <a:r>
              <a:rPr lang="en"/>
              <a:t> </a:t>
            </a:r>
            <a:r>
              <a:rPr lang="en" err="1"/>
              <a:t>videre</a:t>
            </a:r>
            <a:endParaRPr/>
          </a:p>
        </p:txBody>
      </p:sp>
      <p:sp>
        <p:nvSpPr>
          <p:cNvPr id="504" name="Google Shape;504;p6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 err="1"/>
              <a:t>Gruppetimer</a:t>
            </a:r>
            <a:r>
              <a:rPr lang="en" dirty="0"/>
              <a:t> </a:t>
            </a:r>
            <a:r>
              <a:rPr lang="en" dirty="0" err="1"/>
              <a:t>og</a:t>
            </a:r>
            <a:r>
              <a:rPr lang="en" dirty="0"/>
              <a:t> </a:t>
            </a:r>
            <a:r>
              <a:rPr lang="en" dirty="0" err="1"/>
              <a:t>arbeide</a:t>
            </a:r>
            <a:r>
              <a:rPr lang="en" dirty="0"/>
              <a:t> med </a:t>
            </a:r>
            <a:r>
              <a:rPr lang="en" dirty="0" err="1"/>
              <a:t>oblig</a:t>
            </a:r>
            <a:r>
              <a:rPr lang="en" dirty="0"/>
              <a:t>.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dirty="0"/>
              <a:t>Frist for </a:t>
            </a:r>
            <a:r>
              <a:rPr lang="en" dirty="0" err="1"/>
              <a:t>innlevering</a:t>
            </a:r>
            <a:r>
              <a:rPr lang="en" dirty="0"/>
              <a:t> av </a:t>
            </a:r>
            <a:r>
              <a:rPr lang="en" dirty="0" err="1"/>
              <a:t>første</a:t>
            </a:r>
            <a:r>
              <a:rPr lang="en" dirty="0"/>
              <a:t> </a:t>
            </a:r>
            <a:r>
              <a:rPr lang="en" dirty="0" err="1"/>
              <a:t>oblig</a:t>
            </a:r>
            <a:r>
              <a:rPr lang="en" dirty="0"/>
              <a:t> er </a:t>
            </a:r>
            <a:r>
              <a:rPr lang="en" dirty="0" err="1"/>
              <a:t>neste</a:t>
            </a:r>
            <a:r>
              <a:rPr lang="en" dirty="0"/>
              <a:t> </a:t>
            </a:r>
            <a:r>
              <a:rPr lang="en" dirty="0" err="1"/>
              <a:t>onsdag</a:t>
            </a:r>
            <a:r>
              <a:rPr lang="en" dirty="0"/>
              <a:t>.  Lykke </a:t>
            </a:r>
            <a:r>
              <a:rPr lang="en" dirty="0" err="1"/>
              <a:t>til</a:t>
            </a:r>
            <a:r>
              <a:rPr lang="en" dirty="0"/>
              <a:t>!!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 dirty="0"/>
              <a:t>Neste </a:t>
            </a:r>
            <a:r>
              <a:rPr lang="en" b="1" dirty="0" err="1"/>
              <a:t>torsdag</a:t>
            </a:r>
            <a:r>
              <a:rPr lang="en" b="1" dirty="0"/>
              <a:t> </a:t>
            </a:r>
            <a:r>
              <a:rPr lang="en" dirty="0"/>
              <a:t>starter vi </a:t>
            </a:r>
            <a:r>
              <a:rPr lang="en" dirty="0" err="1"/>
              <a:t>på</a:t>
            </a:r>
            <a:r>
              <a:rPr lang="en" dirty="0"/>
              <a:t> </a:t>
            </a:r>
            <a:r>
              <a:rPr lang="en" dirty="0" err="1"/>
              <a:t>neste</a:t>
            </a:r>
            <a:r>
              <a:rPr lang="en" dirty="0"/>
              <a:t> </a:t>
            </a:r>
            <a:r>
              <a:rPr lang="en" dirty="0" err="1"/>
              <a:t>læringsmål</a:t>
            </a:r>
            <a:r>
              <a:rPr lang="en" dirty="0"/>
              <a:t> om </a:t>
            </a:r>
            <a:r>
              <a:rPr lang="en" dirty="0" err="1"/>
              <a:t>å</a:t>
            </a:r>
            <a:r>
              <a:rPr lang="en" dirty="0"/>
              <a:t> </a:t>
            </a:r>
            <a:r>
              <a:rPr lang="en" b="1" dirty="0" err="1"/>
              <a:t>utføre</a:t>
            </a:r>
            <a:r>
              <a:rPr lang="en" b="1" dirty="0"/>
              <a:t> </a:t>
            </a:r>
            <a:r>
              <a:rPr lang="en" b="1" dirty="0" err="1"/>
              <a:t>brukerundersøkelser</a:t>
            </a:r>
            <a:r>
              <a:rPr lang="en" b="1" dirty="0"/>
              <a:t>.</a:t>
            </a: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lang="nb-NO" dirty="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nb-NO" dirty="0"/>
              <a:t>Lykke til med den første </a:t>
            </a:r>
            <a:r>
              <a:rPr lang="nb-NO" dirty="0" err="1"/>
              <a:t>obliggen</a:t>
            </a:r>
            <a:r>
              <a:rPr lang="nb-NO" dirty="0"/>
              <a:t>!</a:t>
            </a: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505" name="Google Shape;505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49</a:t>
            </a:fld>
            <a:endParaRPr/>
          </a:p>
        </p:txBody>
      </p:sp>
      <p:sp>
        <p:nvSpPr>
          <p:cNvPr id="506" name="Google Shape;506;p6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BFBC3B7-C7C1-3C4D-822F-2951E0A99571}">
  <we:reference id="wa200003915" version="2.0.0.0" store="nb-NO" storeType="OMEX"/>
  <we:alternateReferences>
    <we:reference id="wa200003915" version="2.0.0.0" store="" storeType="OMEX"/>
  </we:alternateReferences>
  <we:properties/>
  <we:bindings/>
  <we:snapshot xmlns:r="http://schemas.openxmlformats.org/officeDocument/2006/relationships"/>
</we:webextension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3510</Words>
  <Application>Microsoft Macintosh PowerPoint</Application>
  <PresentationFormat>On-screen Show (16:9)</PresentationFormat>
  <Paragraphs>416</Paragraphs>
  <Slides>49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61" baseType="lpstr">
      <vt:lpstr>Arial</vt:lpstr>
      <vt:lpstr>Calibri</vt:lpstr>
      <vt:lpstr>Droid Serif</vt:lpstr>
      <vt:lpstr>Helvetica</vt:lpstr>
      <vt:lpstr>inherit</vt:lpstr>
      <vt:lpstr>Noto Sans Symbols</vt:lpstr>
      <vt:lpstr>Open Sans</vt:lpstr>
      <vt:lpstr>Roboto</vt:lpstr>
      <vt:lpstr>Verdana</vt:lpstr>
      <vt:lpstr>Wingdings</vt:lpstr>
      <vt:lpstr>Simple Light</vt:lpstr>
      <vt:lpstr>Office Theme</vt:lpstr>
      <vt:lpstr>Samspill</vt:lpstr>
      <vt:lpstr>Sola og månen gjør at vi kan orientere oss  Nymånedag i går – 29 januar kl 13:35   Sola ”står opp” klokka 08:34, den “går ned” klokka 16:26 idag.  Her i Oslo.  Høyde over horisonten for Sola er ca. 13 grader i dag.  Her i Oslo.  Sola er 4:51 minutter lenger oppe enn i går;   7:52 – 5:54 = 1 time og 58 minutter lenger enn vintersolverv  Dette er universelt.  Det gjelder for alle her i Oslo!  Referanser:  Data er hentet fra egne observasjoner, bilder tatt med mobilkamera – samt tall fra  https://www.timeanddate.com/)  Hvordan vet vi at dette er riktig? Er det sant?</vt:lpstr>
      <vt:lpstr>Oversikt over idag</vt:lpstr>
      <vt:lpstr>Emma slides</vt:lpstr>
      <vt:lpstr>Pensum for dette læringsmålet og oblig - Leganto</vt:lpstr>
      <vt:lpstr>PowerPoint Presentation</vt:lpstr>
      <vt:lpstr>Interesse, interessent</vt:lpstr>
      <vt:lpstr>Rike bilder - hvor kommer det fra?</vt:lpstr>
      <vt:lpstr>PowerPoint Presentation</vt:lpstr>
      <vt:lpstr>Sosioteknisk = sosio+teknisk</vt:lpstr>
      <vt:lpstr>Diskutere - egne erfaringer på samspill med teknologi?  Mindre dramatisk enn skytevåpen;)</vt:lpstr>
      <vt:lpstr>PowerPoint Presentation</vt:lpstr>
      <vt:lpstr>Relasjon</vt:lpstr>
      <vt:lpstr>Påvirkning begge veier - fra menneske til “tingen” - og fra “tingen” til mennesket. </vt:lpstr>
      <vt:lpstr>PowerPoint Presentation</vt:lpstr>
      <vt:lpstr>Noen sentrale forhold</vt:lpstr>
      <vt:lpstr>PowerPoint Presentation</vt:lpstr>
      <vt:lpstr>Mental modell - eller?</vt:lpstr>
      <vt:lpstr>Rike bilder</vt:lpstr>
      <vt:lpstr>Hvorfor rike “bilder”? </vt:lpstr>
      <vt:lpstr>Hvordan lage et rikt bilde? </vt:lpstr>
      <vt:lpstr>PowerPoint Presentation</vt:lpstr>
      <vt:lpstr>Lage rike bilder</vt:lpstr>
      <vt:lpstr>Eksempler på bruk av rike bilder i praksis</vt:lpstr>
      <vt:lpstr>Rike bilder andre steder?</vt:lpstr>
      <vt:lpstr>Allsidighet og fleksibilitet til rike bilder</vt:lpstr>
      <vt:lpstr>PowerPoint Presentation</vt:lpstr>
      <vt:lpstr>Verktøy</vt:lpstr>
      <vt:lpstr>Verktøy</vt:lpstr>
      <vt:lpstr>Refleksjon</vt:lpstr>
      <vt:lpstr>Påstander - om hva samspillet gjør.</vt:lpstr>
      <vt:lpstr>PowerPoint Presentation</vt:lpstr>
      <vt:lpstr>Ståsted. Perspektiv. Forståelseshorisont.</vt:lpstr>
      <vt:lpstr>Samspill over tid – lange endringsprosesser</vt:lpstr>
      <vt:lpstr>Tørre å ikke få til, mislykkes, gjøre feil, tabber etc </vt:lpstr>
      <vt:lpstr>Ekko perspektivet på læring</vt:lpstr>
      <vt:lpstr>PowerPoint Presentation</vt:lpstr>
      <vt:lpstr>Refererere….</vt:lpstr>
      <vt:lpstr>Du refererer ofte i hverdagslivet…også når du lager programmer</vt:lpstr>
      <vt:lpstr>Eksempler  på referere, henvise, vise til, peke på….</vt:lpstr>
      <vt:lpstr>Hente, låne, stjele, referere til, plagiere, kopiere, tekstlikhet,,,,</vt:lpstr>
      <vt:lpstr>GPT UIO (gpt-4 omni) gav dette “svaret” 28/1-25:</vt:lpstr>
      <vt:lpstr>Stjele fysiske-ting – og ide-ting</vt:lpstr>
      <vt:lpstr>Kopiere informasjon og digitale “ting”</vt:lpstr>
      <vt:lpstr>Hva kan du gjøre? </vt:lpstr>
      <vt:lpstr>Du kan stille spørsmål – sentralt i kritisk tenkning</vt:lpstr>
      <vt:lpstr>Tenkning </vt:lpstr>
      <vt:lpstr>Selvplagiering?</vt:lpstr>
      <vt:lpstr>Veien videre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Samspill</dc:title>
  <cp:lastModifiedBy>Jo Herstad</cp:lastModifiedBy>
  <cp:revision>2</cp:revision>
  <dcterms:modified xsi:type="dcterms:W3CDTF">2025-01-30T14:40:39Z</dcterms:modified>
</cp:coreProperties>
</file>