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embedTrueTypeFonts="1" autoCompressPictures="0">
  <p:sldMasterIdLst>
    <p:sldMasterId id="2147483791" r:id="rId4"/>
  </p:sldMasterIdLst>
  <p:notesMasterIdLst>
    <p:notesMasterId r:id="rId67"/>
  </p:notesMasterIdLst>
  <p:handoutMasterIdLst>
    <p:handoutMasterId r:id="rId68"/>
  </p:handoutMasterIdLst>
  <p:sldIdLst>
    <p:sldId id="334" r:id="rId5"/>
    <p:sldId id="343" r:id="rId6"/>
    <p:sldId id="348" r:id="rId7"/>
    <p:sldId id="344" r:id="rId8"/>
    <p:sldId id="341" r:id="rId9"/>
    <p:sldId id="342" r:id="rId10"/>
    <p:sldId id="429" r:id="rId11"/>
    <p:sldId id="351" r:id="rId12"/>
    <p:sldId id="368" r:id="rId13"/>
    <p:sldId id="359" r:id="rId14"/>
    <p:sldId id="360" r:id="rId15"/>
    <p:sldId id="426" r:id="rId16"/>
    <p:sldId id="369" r:id="rId17"/>
    <p:sldId id="382" r:id="rId18"/>
    <p:sldId id="381" r:id="rId19"/>
    <p:sldId id="383" r:id="rId20"/>
    <p:sldId id="385" r:id="rId21"/>
    <p:sldId id="386" r:id="rId22"/>
    <p:sldId id="387" r:id="rId23"/>
    <p:sldId id="431" r:id="rId24"/>
    <p:sldId id="388" r:id="rId25"/>
    <p:sldId id="389" r:id="rId26"/>
    <p:sldId id="390" r:id="rId27"/>
    <p:sldId id="398" r:id="rId28"/>
    <p:sldId id="399" r:id="rId29"/>
    <p:sldId id="380" r:id="rId30"/>
    <p:sldId id="391" r:id="rId31"/>
    <p:sldId id="392" r:id="rId32"/>
    <p:sldId id="393" r:id="rId33"/>
    <p:sldId id="394" r:id="rId34"/>
    <p:sldId id="395" r:id="rId35"/>
    <p:sldId id="400" r:id="rId36"/>
    <p:sldId id="401" r:id="rId37"/>
    <p:sldId id="402" r:id="rId38"/>
    <p:sldId id="328" r:id="rId39"/>
    <p:sldId id="322" r:id="rId40"/>
    <p:sldId id="318" r:id="rId41"/>
    <p:sldId id="335" r:id="rId42"/>
    <p:sldId id="419" r:id="rId43"/>
    <p:sldId id="266" r:id="rId44"/>
    <p:sldId id="267" r:id="rId45"/>
    <p:sldId id="326" r:id="rId46"/>
    <p:sldId id="323" r:id="rId47"/>
    <p:sldId id="332" r:id="rId48"/>
    <p:sldId id="430" r:id="rId49"/>
    <p:sldId id="325" r:id="rId50"/>
    <p:sldId id="337" r:id="rId51"/>
    <p:sldId id="339" r:id="rId52"/>
    <p:sldId id="427" r:id="rId53"/>
    <p:sldId id="428" r:id="rId54"/>
    <p:sldId id="367" r:id="rId55"/>
    <p:sldId id="370" r:id="rId56"/>
    <p:sldId id="366" r:id="rId57"/>
    <p:sldId id="371" r:id="rId58"/>
    <p:sldId id="372" r:id="rId59"/>
    <p:sldId id="433" r:id="rId60"/>
    <p:sldId id="432" r:id="rId61"/>
    <p:sldId id="373" r:id="rId62"/>
    <p:sldId id="420" r:id="rId63"/>
    <p:sldId id="421" r:id="rId64"/>
    <p:sldId id="422" r:id="rId65"/>
    <p:sldId id="423" r:id="rId66"/>
  </p:sldIdLst>
  <p:sldSz cx="12192000" cy="6858000"/>
  <p:notesSz cx="6858000" cy="9144000"/>
  <p:embeddedFontLst>
    <p:embeddedFont>
      <p:font typeface="Aktiv Grotesk" panose="020B0604020202020204" charset="0"/>
      <p:regular r:id="rId69"/>
      <p:bold r:id="rId70"/>
      <p:italic r:id="rId71"/>
      <p:boldItalic r:id="rId72"/>
    </p:embeddedFont>
    <p:embeddedFont>
      <p:font typeface="Concourse C3" panose="020B0604020202020204" charset="0"/>
      <p:regular r:id="rId73"/>
      <p:bold r:id="rId74"/>
    </p:embeddedFont>
    <p:embeddedFont>
      <p:font typeface="Concourse T3" panose="020B0604020202020204" charset="0"/>
      <p:regular r:id="rId75"/>
      <p:bold r:id="rId76"/>
      <p:italic r:id="rId77"/>
      <p:boldItalic r:id="rId78"/>
    </p:embeddedFont>
    <p:embeddedFont>
      <p:font typeface="Fira Sans" panose="020B0503050000020004" pitchFamily="34" charset="0"/>
      <p:regular r:id="rId79"/>
      <p:bold r:id="rId80"/>
      <p:italic r:id="rId81"/>
      <p:boldItalic r:id="rId82"/>
    </p:embeddedFont>
    <p:embeddedFont>
      <p:font typeface="Valkyrie T3" panose="020B0604020202020204" charset="0"/>
      <p:regular r:id="rId83"/>
      <p:italic r:id="rId84"/>
    </p:embeddedFont>
  </p:embeddedFontLst>
  <p:defaultTextStyle>
    <a:defPPr>
      <a:defRPr lang="en-US"/>
    </a:defPPr>
    <a:lvl1pPr algn="l" rtl="0" fontAlgn="base">
      <a:spcBef>
        <a:spcPct val="0"/>
      </a:spcBef>
      <a:spcAft>
        <a:spcPct val="0"/>
      </a:spcAft>
      <a:defRPr sz="2051" kern="1200">
        <a:solidFill>
          <a:schemeClr val="tx1"/>
        </a:solidFill>
        <a:latin typeface="Arial" charset="0"/>
        <a:ea typeface="ヒラギノ角ゴ Pro W3" charset="-128"/>
        <a:cs typeface="ヒラギノ角ゴ Pro W3" charset="-128"/>
      </a:defRPr>
    </a:lvl1pPr>
    <a:lvl2pPr marL="465270" algn="l" rtl="0" fontAlgn="base">
      <a:spcBef>
        <a:spcPct val="0"/>
      </a:spcBef>
      <a:spcAft>
        <a:spcPct val="0"/>
      </a:spcAft>
      <a:defRPr sz="2051" kern="1200">
        <a:solidFill>
          <a:schemeClr val="tx1"/>
        </a:solidFill>
        <a:latin typeface="Arial" charset="0"/>
        <a:ea typeface="ヒラギノ角ゴ Pro W3" charset="-128"/>
        <a:cs typeface="ヒラギノ角ゴ Pro W3" charset="-128"/>
      </a:defRPr>
    </a:lvl2pPr>
    <a:lvl3pPr marL="930541" algn="l" rtl="0" fontAlgn="base">
      <a:spcBef>
        <a:spcPct val="0"/>
      </a:spcBef>
      <a:spcAft>
        <a:spcPct val="0"/>
      </a:spcAft>
      <a:defRPr sz="2051" kern="1200">
        <a:solidFill>
          <a:schemeClr val="tx1"/>
        </a:solidFill>
        <a:latin typeface="Arial" charset="0"/>
        <a:ea typeface="ヒラギノ角ゴ Pro W3" charset="-128"/>
        <a:cs typeface="ヒラギノ角ゴ Pro W3" charset="-128"/>
      </a:defRPr>
    </a:lvl3pPr>
    <a:lvl4pPr marL="1395811" algn="l" rtl="0" fontAlgn="base">
      <a:spcBef>
        <a:spcPct val="0"/>
      </a:spcBef>
      <a:spcAft>
        <a:spcPct val="0"/>
      </a:spcAft>
      <a:defRPr sz="2051" kern="1200">
        <a:solidFill>
          <a:schemeClr val="tx1"/>
        </a:solidFill>
        <a:latin typeface="Arial" charset="0"/>
        <a:ea typeface="ヒラギノ角ゴ Pro W3" charset="-128"/>
        <a:cs typeface="ヒラギノ角ゴ Pro W3" charset="-128"/>
      </a:defRPr>
    </a:lvl4pPr>
    <a:lvl5pPr marL="1861081" algn="l" rtl="0" fontAlgn="base">
      <a:spcBef>
        <a:spcPct val="0"/>
      </a:spcBef>
      <a:spcAft>
        <a:spcPct val="0"/>
      </a:spcAft>
      <a:defRPr sz="2051" kern="1200">
        <a:solidFill>
          <a:schemeClr val="tx1"/>
        </a:solidFill>
        <a:latin typeface="Arial" charset="0"/>
        <a:ea typeface="ヒラギノ角ゴ Pro W3" charset="-128"/>
        <a:cs typeface="ヒラギノ角ゴ Pro W3" charset="-128"/>
      </a:defRPr>
    </a:lvl5pPr>
    <a:lvl6pPr marL="2326352" algn="l" defTabSz="465270" rtl="0" eaLnBrk="1" latinLnBrk="0" hangingPunct="1">
      <a:defRPr sz="2051" kern="1200">
        <a:solidFill>
          <a:schemeClr val="tx1"/>
        </a:solidFill>
        <a:latin typeface="Arial" charset="0"/>
        <a:ea typeface="ヒラギノ角ゴ Pro W3" charset="-128"/>
        <a:cs typeface="ヒラギノ角ゴ Pro W3" charset="-128"/>
      </a:defRPr>
    </a:lvl6pPr>
    <a:lvl7pPr marL="2791622" algn="l" defTabSz="465270" rtl="0" eaLnBrk="1" latinLnBrk="0" hangingPunct="1">
      <a:defRPr sz="2051" kern="1200">
        <a:solidFill>
          <a:schemeClr val="tx1"/>
        </a:solidFill>
        <a:latin typeface="Arial" charset="0"/>
        <a:ea typeface="ヒラギノ角ゴ Pro W3" charset="-128"/>
        <a:cs typeface="ヒラギノ角ゴ Pro W3" charset="-128"/>
      </a:defRPr>
    </a:lvl7pPr>
    <a:lvl8pPr marL="3256893" algn="l" defTabSz="465270" rtl="0" eaLnBrk="1" latinLnBrk="0" hangingPunct="1">
      <a:defRPr sz="2051" kern="1200">
        <a:solidFill>
          <a:schemeClr val="tx1"/>
        </a:solidFill>
        <a:latin typeface="Arial" charset="0"/>
        <a:ea typeface="ヒラギノ角ゴ Pro W3" charset="-128"/>
        <a:cs typeface="ヒラギノ角ゴ Pro W3" charset="-128"/>
      </a:defRPr>
    </a:lvl8pPr>
    <a:lvl9pPr marL="3722163" algn="l" defTabSz="465270" rtl="0" eaLnBrk="1" latinLnBrk="0" hangingPunct="1">
      <a:defRPr sz="2051" kern="1200">
        <a:solidFill>
          <a:schemeClr val="tx1"/>
        </a:solidFill>
        <a:latin typeface="Arial" charset="0"/>
        <a:ea typeface="ヒラギノ角ゴ Pro W3" charset="-128"/>
        <a:cs typeface="ヒラギノ角ゴ Pro W3" charset="-128"/>
      </a:defRPr>
    </a:lvl9pPr>
  </p:defaultTextStyle>
  <p:extLst>
    <p:ext uri="{521415D9-36F7-43E2-AB2F-B90AF26B5E84}">
      <p14:sectionLst xmlns:p14="http://schemas.microsoft.com/office/powerpoint/2010/main">
        <p14:section name="Default Section" id="{BE8C8A5B-0F58-4AC8-A9D3-6EEF600AC1BE}">
          <p14:sldIdLst>
            <p14:sldId id="334"/>
          </p14:sldIdLst>
        </p14:section>
        <p14:section name="Review" id="{A9D61F90-ACE3-4F5B-ABE2-17132EF79BC8}">
          <p14:sldIdLst>
            <p14:sldId id="343"/>
            <p14:sldId id="348"/>
            <p14:sldId id="344"/>
          </p14:sldIdLst>
        </p14:section>
        <p14:section name="Samtykk" id="{1691CA2B-5161-43F6-8CC8-2AEF07997B52}">
          <p14:sldIdLst>
            <p14:sldId id="341"/>
            <p14:sldId id="342"/>
            <p14:sldId id="429"/>
            <p14:sldId id="351"/>
            <p14:sldId id="368"/>
            <p14:sldId id="359"/>
            <p14:sldId id="360"/>
            <p14:sldId id="426"/>
            <p14:sldId id="369"/>
          </p14:sldIdLst>
        </p14:section>
        <p14:section name="observasjon" id="{711A911D-8E8F-41F6-B60B-47B73F066581}">
          <p14:sldIdLst>
            <p14:sldId id="382"/>
            <p14:sldId id="381"/>
            <p14:sldId id="383"/>
            <p14:sldId id="385"/>
            <p14:sldId id="386"/>
            <p14:sldId id="387"/>
            <p14:sldId id="431"/>
          </p14:sldIdLst>
        </p14:section>
        <p14:section name="Sekvens av handlinger" id="{046ED5E2-BC8F-4BB7-B55A-8135F320AE96}">
          <p14:sldIdLst>
            <p14:sldId id="388"/>
            <p14:sldId id="389"/>
            <p14:sldId id="390"/>
            <p14:sldId id="398"/>
            <p14:sldId id="399"/>
            <p14:sldId id="380"/>
            <p14:sldId id="391"/>
            <p14:sldId id="392"/>
            <p14:sldId id="393"/>
            <p14:sldId id="394"/>
            <p14:sldId id="395"/>
            <p14:sldId id="400"/>
            <p14:sldId id="401"/>
            <p14:sldId id="402"/>
          </p14:sldIdLst>
        </p14:section>
        <p14:section name="Robot brukerundersøkelse" id="{3B5F261B-D0D9-4019-84EC-53AC09BA3CB8}">
          <p14:sldIdLst>
            <p14:sldId id="328"/>
            <p14:sldId id="322"/>
            <p14:sldId id="318"/>
            <p14:sldId id="335"/>
            <p14:sldId id="419"/>
            <p14:sldId id="266"/>
            <p14:sldId id="267"/>
            <p14:sldId id="326"/>
            <p14:sldId id="323"/>
            <p14:sldId id="332"/>
            <p14:sldId id="430"/>
            <p14:sldId id="325"/>
            <p14:sldId id="337"/>
            <p14:sldId id="339"/>
          </p14:sldIdLst>
        </p14:section>
        <p14:section name="Brukerstudie eksempel" id="{A35ADB31-E302-0340-AFF6-1CB80DDFAD51}">
          <p14:sldIdLst>
            <p14:sldId id="427"/>
            <p14:sldId id="428"/>
            <p14:sldId id="367"/>
            <p14:sldId id="370"/>
            <p14:sldId id="366"/>
            <p14:sldId id="371"/>
            <p14:sldId id="372"/>
            <p14:sldId id="433"/>
            <p14:sldId id="432"/>
          </p14:sldIdLst>
        </p14:section>
        <p14:section name="Oppsumering" id="{38548643-F414-4B41-82F3-3ECCC2CD5356}">
          <p14:sldIdLst>
            <p14:sldId id="373"/>
            <p14:sldId id="420"/>
            <p14:sldId id="421"/>
            <p14:sldId id="422"/>
            <p14:sldId id="423"/>
          </p14:sldIdLst>
        </p14:section>
      </p14:sectionLst>
    </p:ext>
    <p:ext uri="{EFAFB233-063F-42B5-8137-9DF3F51BA10A}">
      <p15:sldGuideLst xmlns:p15="http://schemas.microsoft.com/office/powerpoint/2012/main">
        <p15:guide id="1" orient="horz" pos="2160" userDrawn="1">
          <p15:clr>
            <a:srgbClr val="A4A3A4"/>
          </p15:clr>
        </p15:guide>
        <p15:guide id="2" pos="912" userDrawn="1">
          <p15:clr>
            <a:srgbClr val="A4A3A4"/>
          </p15:clr>
        </p15:guide>
        <p15:guide id="3" pos="7296" userDrawn="1">
          <p15:clr>
            <a:srgbClr val="A4A3A4"/>
          </p15:clr>
        </p15:guide>
        <p15:guide id="4" pos="1344" userDrawn="1">
          <p15:clr>
            <a:srgbClr val="A4A3A4"/>
          </p15:clr>
        </p15:guide>
        <p15:guide id="5" pos="15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77EB8"/>
    <a:srgbClr val="E8E8E8"/>
    <a:srgbClr val="E9E9E9"/>
    <a:srgbClr val="E41A1C"/>
    <a:srgbClr val="7570B3"/>
    <a:srgbClr val="D95F02"/>
    <a:srgbClr val="FEE6CE"/>
    <a:srgbClr val="FDAE6B"/>
    <a:srgbClr val="E655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19" y="51"/>
      </p:cViewPr>
      <p:guideLst>
        <p:guide orient="horz" pos="2160"/>
        <p:guide pos="912"/>
        <p:guide pos="7296"/>
        <p:guide pos="1344"/>
        <p:guide pos="153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handoutMaster" Target="handoutMasters/handoutMaster1.xml"/><Relationship Id="rId84" Type="http://schemas.openxmlformats.org/officeDocument/2006/relationships/font" Target="fonts/font16.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6.fntdata"/><Relationship Id="rId79" Type="http://schemas.openxmlformats.org/officeDocument/2006/relationships/font" Target="fonts/font11.fntdata"/><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font" Target="fonts/font1.fntdata"/><Relationship Id="rId77" Type="http://schemas.openxmlformats.org/officeDocument/2006/relationships/font" Target="fonts/font9.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4.fntdata"/><Relationship Id="rId80" Type="http://schemas.openxmlformats.org/officeDocument/2006/relationships/font" Target="fonts/font12.fntdata"/><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font" Target="fonts/font2.fntdata"/><Relationship Id="rId75" Type="http://schemas.openxmlformats.org/officeDocument/2006/relationships/font" Target="fonts/font7.fntdata"/><Relationship Id="rId83" Type="http://schemas.openxmlformats.org/officeDocument/2006/relationships/font" Target="fonts/font15.fntdata"/><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font" Target="fonts/font5.fntdata"/><Relationship Id="rId78" Type="http://schemas.openxmlformats.org/officeDocument/2006/relationships/font" Target="fonts/font10.fntdata"/><Relationship Id="rId81" Type="http://schemas.openxmlformats.org/officeDocument/2006/relationships/font" Target="fonts/font13.fntdata"/><Relationship Id="rId86"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8.fntdata"/><Relationship Id="rId7" Type="http://schemas.openxmlformats.org/officeDocument/2006/relationships/slide" Target="slides/slide3.xml"/><Relationship Id="rId71" Type="http://schemas.openxmlformats.org/officeDocument/2006/relationships/font" Target="fonts/font3.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font" Target="fonts/font1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0" hangingPunct="0">
              <a:defRPr sz="1200"/>
            </a:lvl1pPr>
          </a:lstStyle>
          <a:p>
            <a:pPr>
              <a:defRPr/>
            </a:pPr>
            <a:fld id="{0E72E0DB-6DC5-3B4E-9167-D3570D893DB1}" type="datetime1">
              <a:rPr lang="nb-NO"/>
              <a:pPr>
                <a:defRPr/>
              </a:pPr>
              <a:t>05.02.2025</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0" hangingPunct="0">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eaLnBrk="0" hangingPunct="0">
              <a:defRPr sz="1200"/>
            </a:lvl1pPr>
          </a:lstStyle>
          <a:p>
            <a:pPr>
              <a:defRPr/>
            </a:pPr>
            <a:fld id="{38A26176-5149-184F-90AC-02F98EEF233D}" type="slidenum">
              <a:rPr lang="nb-NO"/>
              <a:pPr>
                <a:defRPr/>
              </a:pPr>
              <a:t>‹#›</a:t>
            </a:fld>
            <a:endParaRPr lang="nb-NO"/>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F46252B1-AD53-D94B-8034-3580AC5133B7}"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82" kern="1200">
        <a:solidFill>
          <a:schemeClr val="tx1"/>
        </a:solidFill>
        <a:latin typeface="Arial" charset="0"/>
        <a:ea typeface="ヒラギノ角ゴ Pro W3" charset="-128"/>
        <a:cs typeface="ヒラギノ角ゴ Pro W3" charset="-128"/>
      </a:defRPr>
    </a:lvl1pPr>
    <a:lvl2pPr marL="465270" algn="l" rtl="0" eaLnBrk="0" fontAlgn="base" hangingPunct="0">
      <a:spcBef>
        <a:spcPct val="30000"/>
      </a:spcBef>
      <a:spcAft>
        <a:spcPct val="0"/>
      </a:spcAft>
      <a:defRPr sz="1282" kern="1200">
        <a:solidFill>
          <a:schemeClr val="tx1"/>
        </a:solidFill>
        <a:latin typeface="Arial" charset="0"/>
        <a:ea typeface="ヒラギノ角ゴ Pro W3" charset="-128"/>
        <a:cs typeface="ヒラギノ角ゴ Pro W3" charset="-128"/>
      </a:defRPr>
    </a:lvl2pPr>
    <a:lvl3pPr marL="930541" algn="l" rtl="0" eaLnBrk="0" fontAlgn="base" hangingPunct="0">
      <a:spcBef>
        <a:spcPct val="30000"/>
      </a:spcBef>
      <a:spcAft>
        <a:spcPct val="0"/>
      </a:spcAft>
      <a:defRPr sz="1282" kern="1200">
        <a:solidFill>
          <a:schemeClr val="tx1"/>
        </a:solidFill>
        <a:latin typeface="Arial" charset="0"/>
        <a:ea typeface="ヒラギノ角ゴ Pro W3" charset="-128"/>
        <a:cs typeface="ヒラギノ角ゴ Pro W3" charset="-128"/>
      </a:defRPr>
    </a:lvl3pPr>
    <a:lvl4pPr marL="1395811" algn="l" rtl="0" eaLnBrk="0" fontAlgn="base" hangingPunct="0">
      <a:spcBef>
        <a:spcPct val="30000"/>
      </a:spcBef>
      <a:spcAft>
        <a:spcPct val="0"/>
      </a:spcAft>
      <a:defRPr sz="1282" kern="1200">
        <a:solidFill>
          <a:schemeClr val="tx1"/>
        </a:solidFill>
        <a:latin typeface="Arial" charset="0"/>
        <a:ea typeface="ヒラギノ角ゴ Pro W3" charset="-128"/>
        <a:cs typeface="ヒラギノ角ゴ Pro W3" charset="-128"/>
      </a:defRPr>
    </a:lvl4pPr>
    <a:lvl5pPr marL="1861081" algn="l" rtl="0" eaLnBrk="0" fontAlgn="base" hangingPunct="0">
      <a:spcBef>
        <a:spcPct val="30000"/>
      </a:spcBef>
      <a:spcAft>
        <a:spcPct val="0"/>
      </a:spcAft>
      <a:defRPr sz="1282" kern="1200">
        <a:solidFill>
          <a:schemeClr val="tx1"/>
        </a:solidFill>
        <a:latin typeface="Arial" charset="0"/>
        <a:ea typeface="ヒラギノ角ゴ Pro W3" charset="-128"/>
        <a:cs typeface="ヒラギノ角ゴ Pro W3" charset="-128"/>
      </a:defRPr>
    </a:lvl5pPr>
    <a:lvl6pPr marL="2326352" algn="l" defTabSz="465270" rtl="0" eaLnBrk="1" latinLnBrk="0" hangingPunct="1">
      <a:defRPr sz="1282" kern="1200">
        <a:solidFill>
          <a:schemeClr val="tx1"/>
        </a:solidFill>
        <a:latin typeface="+mn-lt"/>
        <a:ea typeface="+mn-ea"/>
        <a:cs typeface="+mn-cs"/>
      </a:defRPr>
    </a:lvl6pPr>
    <a:lvl7pPr marL="2791622" algn="l" defTabSz="465270" rtl="0" eaLnBrk="1" latinLnBrk="0" hangingPunct="1">
      <a:defRPr sz="1282" kern="1200">
        <a:solidFill>
          <a:schemeClr val="tx1"/>
        </a:solidFill>
        <a:latin typeface="+mn-lt"/>
        <a:ea typeface="+mn-ea"/>
        <a:cs typeface="+mn-cs"/>
      </a:defRPr>
    </a:lvl7pPr>
    <a:lvl8pPr marL="3256893" algn="l" defTabSz="465270" rtl="0" eaLnBrk="1" latinLnBrk="0" hangingPunct="1">
      <a:defRPr sz="1282" kern="1200">
        <a:solidFill>
          <a:schemeClr val="tx1"/>
        </a:solidFill>
        <a:latin typeface="+mn-lt"/>
        <a:ea typeface="+mn-ea"/>
        <a:cs typeface="+mn-cs"/>
      </a:defRPr>
    </a:lvl8pPr>
    <a:lvl9pPr marL="3722163" algn="l" defTabSz="465270" rtl="0" eaLnBrk="1" latinLnBrk="0" hangingPunct="1">
      <a:defRPr sz="128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int.uio.no/studier/emner/matnat/ifi/IN1030/v21/pensum_modula/notat-sekvensavhandlinger2020jh.pdf"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nb-NO" noProof="0"/>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2</a:t>
            </a:fld>
            <a:endParaRPr lang="en-US"/>
          </a:p>
        </p:txBody>
      </p:sp>
    </p:spTree>
    <p:extLst>
      <p:ext uri="{BB962C8B-B14F-4D97-AF65-F5344CB8AC3E}">
        <p14:creationId xmlns:p14="http://schemas.microsoft.com/office/powerpoint/2010/main" val="1991303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3</a:t>
            </a:fld>
            <a:endParaRPr lang="en-US"/>
          </a:p>
        </p:txBody>
      </p:sp>
    </p:spTree>
    <p:extLst>
      <p:ext uri="{BB962C8B-B14F-4D97-AF65-F5344CB8AC3E}">
        <p14:creationId xmlns:p14="http://schemas.microsoft.com/office/powerpoint/2010/main" val="770675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Picture of people working with stuff, a </a:t>
            </a:r>
            <a:r>
              <a:rPr lang="en-US" err="1"/>
              <a:t>samtykk</a:t>
            </a:r>
            <a:r>
              <a:rPr lang="en-US"/>
              <a:t> </a:t>
            </a:r>
            <a:r>
              <a:rPr lang="en-US" err="1"/>
              <a:t>skjema</a:t>
            </a:r>
            <a:r>
              <a:rPr lang="en-US"/>
              <a:t>, </a:t>
            </a:r>
          </a:p>
          <a:p>
            <a:endParaRPr lang="en-US"/>
          </a:p>
          <a:p>
            <a:r>
              <a:rPr lang="en-US"/>
              <a:t>Guest speaker with </a:t>
            </a:r>
            <a:r>
              <a:rPr lang="en-US" err="1"/>
              <a:t>Vetle</a:t>
            </a:r>
            <a:r>
              <a:rPr lang="en-US"/>
              <a:t>.</a:t>
            </a:r>
          </a:p>
          <a:p>
            <a:endParaRPr lang="en-US"/>
          </a:p>
          <a:p>
            <a:r>
              <a:rPr lang="en-US"/>
              <a:t>Pause kl. 13:00</a:t>
            </a:r>
          </a:p>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4</a:t>
            </a:fld>
            <a:endParaRPr lang="en-US"/>
          </a:p>
        </p:txBody>
      </p:sp>
    </p:spTree>
    <p:extLst>
      <p:ext uri="{BB962C8B-B14F-4D97-AF65-F5344CB8AC3E}">
        <p14:creationId xmlns:p14="http://schemas.microsoft.com/office/powerpoint/2010/main" val="2880835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5</a:t>
            </a:fld>
            <a:endParaRPr lang="en-US"/>
          </a:p>
        </p:txBody>
      </p:sp>
    </p:spTree>
    <p:extLst>
      <p:ext uri="{BB962C8B-B14F-4D97-AF65-F5344CB8AC3E}">
        <p14:creationId xmlns:p14="http://schemas.microsoft.com/office/powerpoint/2010/main" val="3805441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nb-NO" noProof="0"/>
              <a:t>Tråd i kraft juni 2018</a:t>
            </a:r>
          </a:p>
          <a:p>
            <a:r>
              <a:rPr lang="nb-NO" noProof="0"/>
              <a:t>Mye av det samme som var der før men er enda mer tydelig når det gjelder personvern for personer</a:t>
            </a:r>
          </a:p>
          <a:p>
            <a:r>
              <a:rPr lang="nb-NO" noProof="0"/>
              <a:t>Inneholder</a:t>
            </a:r>
          </a:p>
          <a:p>
            <a:pPr marL="171450" indent="-171450">
              <a:buFontTx/>
              <a:buChar char="-"/>
            </a:pPr>
            <a:r>
              <a:rPr lang="nb-NO" noProof="0"/>
              <a:t>Rettigheter (inkl. retten å være glemt)</a:t>
            </a:r>
          </a:p>
          <a:p>
            <a:pPr marL="171450" indent="-171450">
              <a:buFontTx/>
              <a:buChar char="-"/>
            </a:pPr>
            <a:r>
              <a:rPr lang="nb-NO" noProof="0"/>
              <a:t>Personvern er innebygget</a:t>
            </a:r>
          </a:p>
          <a:p>
            <a:pPr marL="171450" indent="-171450">
              <a:buFontTx/>
              <a:buChar char="-"/>
            </a:pPr>
            <a:r>
              <a:rPr lang="nb-NO" noProof="0"/>
              <a:t>Dokumentasjon som må være tilstede</a:t>
            </a:r>
          </a:p>
          <a:p>
            <a:pPr marL="171450" indent="-171450">
              <a:buFontTx/>
              <a:buChar char="-"/>
            </a:pPr>
            <a:r>
              <a:rPr lang="nb-NO" noProof="0"/>
              <a:t>Rutiner for varsling</a:t>
            </a:r>
          </a:p>
          <a:p>
            <a:pPr marL="171450" indent="-171450">
              <a:buFontTx/>
              <a:buChar char="-"/>
            </a:pPr>
            <a:r>
              <a:rPr lang="nb-NO" noProof="0"/>
              <a:t>Strengere sanksjoner (10 mil EUR eller 2%, </a:t>
            </a:r>
            <a:r>
              <a:rPr lang="nb-NO" noProof="0" err="1"/>
              <a:t>whichever</a:t>
            </a:r>
            <a:r>
              <a:rPr lang="nb-NO" noProof="0"/>
              <a:t> is </a:t>
            </a:r>
            <a:r>
              <a:rPr lang="nb-NO" noProof="0" err="1"/>
              <a:t>higher</a:t>
            </a:r>
            <a:r>
              <a:rPr lang="nb-NO" noProof="0"/>
              <a:t>; 20 mil EUR eller 4%)</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46252B1-AD53-D94B-8034-3580AC5133B7}" type="slidenum">
              <a:rPr kumimoji="0" lang="en-US" sz="1200" b="0" i="0" u="none" strike="noStrike" kern="1200" cap="none" spc="0" normalizeH="0" baseline="0" noProof="0" smtClean="0">
                <a:ln>
                  <a:noFill/>
                </a:ln>
                <a:solidFill>
                  <a:srgbClr val="00000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srgbClr val="000000"/>
              </a:solidFill>
              <a:effectLst/>
              <a:uLnTx/>
              <a:uFillTx/>
              <a:latin typeface="Arial" charset="0"/>
              <a:ea typeface="ヒラギノ角ゴ Pro W3" charset="-128"/>
            </a:endParaRPr>
          </a:p>
        </p:txBody>
      </p:sp>
    </p:spTree>
    <p:extLst>
      <p:ext uri="{BB962C8B-B14F-4D97-AF65-F5344CB8AC3E}">
        <p14:creationId xmlns:p14="http://schemas.microsoft.com/office/powerpoint/2010/main" val="3920580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nb-NO" noProof="0"/>
              <a:t>Oversettelsen av GDPR ligger her også. Det er etter </a:t>
            </a:r>
            <a:r>
              <a:rPr lang="nb-NO" noProof="0" err="1"/>
              <a:t>kapitell</a:t>
            </a:r>
            <a:r>
              <a:rPr lang="nb-NO" noProof="0"/>
              <a:t> 9</a:t>
            </a:r>
          </a:p>
          <a:p>
            <a:endParaRPr lang="nb-NO" noProof="0"/>
          </a:p>
          <a:p>
            <a:pPr marL="0" marR="0" lvl="0" indent="0" algn="l" defTabSz="914400" rtl="0" eaLnBrk="0" fontAlgn="base" latinLnBrk="0" hangingPunct="0">
              <a:lnSpc>
                <a:spcPct val="100000"/>
              </a:lnSpc>
              <a:spcBef>
                <a:spcPct val="30000"/>
              </a:spcBef>
              <a:spcAft>
                <a:spcPct val="0"/>
              </a:spcAft>
              <a:buClrTx/>
              <a:buSzTx/>
              <a:buFontTx/>
              <a:buNone/>
              <a:tabLst/>
              <a:defRPr/>
            </a:pPr>
            <a:r>
              <a:rPr lang="nb-NO" sz="1800" b="0">
                <a:effectLst/>
                <a:latin typeface="Equity Text B:liga&amp;kern"/>
              </a:rPr>
              <a:t>I Norge og Europa generelt har vi strenge krav at vi må ta hensyn til personvern i informasjonssystemer. Dette inkludere når vi gjør forskning og bruker utprøvinger. Basis for dette kommer fra EUs General Data </a:t>
            </a:r>
            <a:r>
              <a:rPr lang="nb-NO" sz="1800" b="0" err="1">
                <a:effectLst/>
                <a:latin typeface="Equity Text B:liga&amp;kern"/>
              </a:rPr>
              <a:t>Protection</a:t>
            </a:r>
            <a:r>
              <a:rPr lang="nb-NO" sz="1800" b="0">
                <a:effectLst/>
                <a:latin typeface="Equity Text B:liga&amp;kern"/>
              </a:rPr>
              <a:t> </a:t>
            </a:r>
            <a:r>
              <a:rPr lang="nb-NO" sz="1800" b="0" err="1">
                <a:effectLst/>
                <a:latin typeface="Equity Text B:liga&amp;kern"/>
              </a:rPr>
              <a:t>Regulation</a:t>
            </a:r>
            <a:r>
              <a:rPr lang="nb-NO" sz="1800" b="0">
                <a:effectLst/>
                <a:latin typeface="Equity Text B:liga&amp;kern"/>
              </a:rPr>
              <a:t> (GDPR) og er iverksatt i Norge gjennom Personopplysingsloven (LOV-2018-06-15-38). </a:t>
            </a:r>
            <a:endParaRPr lang="en-US" sz="1800" b="0">
              <a:effectLst/>
              <a:latin typeface="Equity Text B:liga&amp;kern"/>
            </a:endParaRPr>
          </a:p>
          <a:p>
            <a:endParaRPr lang="nb-NO" noProof="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46252B1-AD53-D94B-8034-3580AC5133B7}" type="slidenum">
              <a:rPr kumimoji="0" lang="en-US" sz="1200" b="0" i="0" u="none" strike="noStrike" kern="1200" cap="none" spc="0" normalizeH="0" baseline="0" noProof="0" smtClean="0">
                <a:ln>
                  <a:noFill/>
                </a:ln>
                <a:solidFill>
                  <a:srgbClr val="00000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Arial" charset="0"/>
              <a:ea typeface="ヒラギノ角ゴ Pro W3" charset="-128"/>
            </a:endParaRPr>
          </a:p>
        </p:txBody>
      </p:sp>
    </p:spTree>
    <p:extLst>
      <p:ext uri="{BB962C8B-B14F-4D97-AF65-F5344CB8AC3E}">
        <p14:creationId xmlns:p14="http://schemas.microsoft.com/office/powerpoint/2010/main" val="4116973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8</a:t>
            </a:fld>
            <a:endParaRPr lang="en-US"/>
          </a:p>
        </p:txBody>
      </p:sp>
    </p:spTree>
    <p:extLst>
      <p:ext uri="{BB962C8B-B14F-4D97-AF65-F5344CB8AC3E}">
        <p14:creationId xmlns:p14="http://schemas.microsoft.com/office/powerpoint/2010/main" val="3038826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lnSpc>
                <a:spcPct val="100000"/>
              </a:lnSpc>
            </a:pPr>
            <a:r>
              <a:rPr lang="nb-NO" sz="1800" b="0" i="1">
                <a:effectLst/>
                <a:latin typeface="Valkyrie T3" pitchFamily="2" charset="0"/>
              </a:rPr>
              <a:t>Personopplysninger</a:t>
            </a:r>
            <a:r>
              <a:rPr lang="nb-NO" sz="1800" b="0">
                <a:effectLst/>
                <a:latin typeface="Valkyrie T3" pitchFamily="2" charset="0"/>
              </a:rPr>
              <a:t> er opplysninger om en identifisert eller identifiserbar fysisk person eller en person som kan direkte eller indirekte identifiseres. En persons stemme eller navn kan være personopplysninger. </a:t>
            </a:r>
            <a:endParaRPr lang="en-US" sz="1800" b="0">
              <a:effectLst/>
              <a:latin typeface="Equity Text B:liga&amp;kern"/>
            </a:endParaRPr>
          </a:p>
          <a:p>
            <a:pPr rtl="0">
              <a:lnSpc>
                <a:spcPct val="115000"/>
              </a:lnSpc>
            </a:pPr>
            <a:r>
              <a:rPr lang="nb-NO" sz="1800" b="0">
                <a:effectLst/>
                <a:latin typeface="Equity Text B:liga&amp;kern"/>
              </a:rPr>
              <a:t>Det mest vanlig måte at vi som utvikler eller forsker får lov å samle inn personopplysninger er at personen har gitt samtykket sitt for å gjøre det.</a:t>
            </a:r>
          </a:p>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9</a:t>
            </a:fld>
            <a:endParaRPr lang="en-US"/>
          </a:p>
        </p:txBody>
      </p:sp>
    </p:spTree>
    <p:extLst>
      <p:ext uri="{BB962C8B-B14F-4D97-AF65-F5344CB8AC3E}">
        <p14:creationId xmlns:p14="http://schemas.microsoft.com/office/powerpoint/2010/main" val="3993235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10</a:t>
            </a:fld>
            <a:endParaRPr lang="en-US"/>
          </a:p>
        </p:txBody>
      </p:sp>
    </p:spTree>
    <p:extLst>
      <p:ext uri="{BB962C8B-B14F-4D97-AF65-F5344CB8AC3E}">
        <p14:creationId xmlns:p14="http://schemas.microsoft.com/office/powerpoint/2010/main" val="3832170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11</a:t>
            </a:fld>
            <a:endParaRPr lang="en-US"/>
          </a:p>
        </p:txBody>
      </p:sp>
    </p:spTree>
    <p:extLst>
      <p:ext uri="{BB962C8B-B14F-4D97-AF65-F5344CB8AC3E}">
        <p14:creationId xmlns:p14="http://schemas.microsoft.com/office/powerpoint/2010/main" val="2653213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a:lnSpc>
                <a:spcPct val="115000"/>
              </a:lnSpc>
              <a:buFont typeface="+mj-lt"/>
              <a:buAutoNum type="arabicPeriod"/>
            </a:pPr>
            <a:r>
              <a:rPr lang="nb-NO" b="1">
                <a:effectLst/>
              </a:rPr>
              <a:t>Frivillig </a:t>
            </a:r>
          </a:p>
          <a:p>
            <a:pPr marL="742950" lvl="1" indent="-285750" rtl="0">
              <a:lnSpc>
                <a:spcPct val="115000"/>
              </a:lnSpc>
              <a:buFont typeface="+mj-lt"/>
              <a:buAutoNum type="arabicPeriod"/>
            </a:pPr>
            <a:r>
              <a:rPr lang="nb-NO" sz="1100" b="0">
                <a:effectLst/>
                <a:latin typeface="Equity Text B:liga&amp;kern"/>
              </a:rPr>
              <a:t>samtykket må ikke være et resultat av press. </a:t>
            </a:r>
          </a:p>
          <a:p>
            <a:pPr rtl="0">
              <a:lnSpc>
                <a:spcPct val="115000"/>
              </a:lnSpc>
              <a:buFont typeface="+mj-lt"/>
              <a:buAutoNum type="arabicPeriod"/>
            </a:pPr>
            <a:r>
              <a:rPr lang="nb-NO" b="1">
                <a:effectLst/>
              </a:rPr>
              <a:t>Spesifikt</a:t>
            </a:r>
          </a:p>
          <a:p>
            <a:pPr marL="742950" lvl="1" indent="-285750" rtl="0">
              <a:lnSpc>
                <a:spcPct val="115000"/>
              </a:lnSpc>
              <a:buFont typeface="+mj-lt"/>
              <a:buAutoNum type="arabicPeriod"/>
            </a:pPr>
            <a:r>
              <a:rPr lang="nb-NO" sz="1100" b="0">
                <a:effectLst/>
                <a:latin typeface="Equity Text B:liga&amp;kern"/>
              </a:rPr>
              <a:t>samtykket må være knyttet opp til de formål som personopplysninger behandles for. </a:t>
            </a:r>
          </a:p>
          <a:p>
            <a:pPr rtl="0">
              <a:lnSpc>
                <a:spcPct val="115000"/>
              </a:lnSpc>
              <a:buFont typeface="+mj-lt"/>
              <a:buAutoNum type="arabicPeriod"/>
            </a:pPr>
            <a:r>
              <a:rPr lang="nb-NO" b="1">
                <a:effectLst/>
              </a:rPr>
              <a:t>Informert</a:t>
            </a:r>
          </a:p>
          <a:p>
            <a:pPr marL="742950" lvl="1" indent="-285750" rtl="0">
              <a:lnSpc>
                <a:spcPct val="115000"/>
              </a:lnSpc>
              <a:buFont typeface="+mj-lt"/>
              <a:buAutoNum type="arabicPeriod"/>
            </a:pPr>
            <a:r>
              <a:rPr lang="nb-NO" sz="1100" b="0">
                <a:effectLst/>
                <a:latin typeface="Equity Text B:liga&amp;kern"/>
              </a:rPr>
              <a:t>personen har krav på å vite hvilke personopplysninger som blir samlet inn, hvordan de blir lagret, hva de skal brukes til, hvor lenge de vil bli lagret, hvordan man kan få innsyn i egne personopplysninger, og annet som er relevant. </a:t>
            </a:r>
          </a:p>
          <a:p>
            <a:pPr rtl="0">
              <a:lnSpc>
                <a:spcPct val="115000"/>
              </a:lnSpc>
              <a:buFont typeface="+mj-lt"/>
              <a:buAutoNum type="arabicPeriod"/>
            </a:pPr>
            <a:r>
              <a:rPr lang="nb-NO" b="1">
                <a:effectLst/>
              </a:rPr>
              <a:t>Utvetydig</a:t>
            </a:r>
          </a:p>
          <a:p>
            <a:pPr marL="742950" lvl="1" indent="-285750" rtl="0">
              <a:lnSpc>
                <a:spcPct val="115000"/>
              </a:lnSpc>
              <a:buFont typeface="+mj-lt"/>
              <a:buAutoNum type="arabicPeriod"/>
            </a:pPr>
            <a:r>
              <a:rPr lang="nb-NO" sz="1100" b="0">
                <a:effectLst/>
                <a:latin typeface="Equity Text B:liga&amp;kern"/>
              </a:rPr>
              <a:t>Et samtykk må bekreftes ved en </a:t>
            </a:r>
            <a:r>
              <a:rPr lang="nb-NO" sz="1100" b="1">
                <a:effectLst/>
                <a:latin typeface="Equity Text B:liga&amp;kern"/>
              </a:rPr>
              <a:t>aktiv</a:t>
            </a:r>
            <a:r>
              <a:rPr lang="nb-NO" sz="1100" b="0">
                <a:effectLst/>
                <a:latin typeface="Equity Text B:liga&amp;kern"/>
              </a:rPr>
              <a:t> handling (det vil si at det finnes ikke stille-samtykke) samtykk som «klikk-til-forsete» er sannsynligvis tilstrekkelig. </a:t>
            </a:r>
            <a:endParaRPr lang="en-US" sz="1100" b="0">
              <a:effectLst/>
              <a:latin typeface="Equity Text B:liga&amp;kern"/>
            </a:endParaRPr>
          </a:p>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13</a:t>
            </a:fld>
            <a:endParaRPr lang="en-US"/>
          </a:p>
        </p:txBody>
      </p:sp>
    </p:spTree>
    <p:extLst>
      <p:ext uri="{BB962C8B-B14F-4D97-AF65-F5344CB8AC3E}">
        <p14:creationId xmlns:p14="http://schemas.microsoft.com/office/powerpoint/2010/main" val="94565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Tx/>
              <a:buChar char="-"/>
            </a:pPr>
            <a:r>
              <a:rPr lang="en-US"/>
              <a:t>Lage </a:t>
            </a:r>
            <a:r>
              <a:rPr lang="en-US" err="1"/>
              <a:t>oppgaver</a:t>
            </a:r>
            <a:r>
              <a:rPr lang="en-US"/>
              <a:t> </a:t>
            </a:r>
            <a:r>
              <a:rPr lang="en-US" err="1"/>
              <a:t>eller</a:t>
            </a:r>
            <a:r>
              <a:rPr lang="en-US"/>
              <a:t> </a:t>
            </a:r>
            <a:r>
              <a:rPr lang="en-US" err="1"/>
              <a:t>mål</a:t>
            </a:r>
            <a:endParaRPr lang="en-US"/>
          </a:p>
          <a:p>
            <a:pPr marL="171450" indent="-171450">
              <a:buFontTx/>
              <a:buChar char="-"/>
            </a:pPr>
            <a:r>
              <a:rPr lang="en-US" err="1"/>
              <a:t>Bestemme</a:t>
            </a:r>
            <a:r>
              <a:rPr lang="en-US"/>
              <a:t> </a:t>
            </a:r>
            <a:r>
              <a:rPr lang="en-US" err="1"/>
              <a:t>hvor</a:t>
            </a:r>
            <a:r>
              <a:rPr lang="en-US"/>
              <a:t> du </a:t>
            </a:r>
            <a:r>
              <a:rPr lang="en-US" err="1"/>
              <a:t>skal</a:t>
            </a:r>
            <a:r>
              <a:rPr lang="en-US"/>
              <a:t> </a:t>
            </a:r>
            <a:r>
              <a:rPr lang="en-US" err="1"/>
              <a:t>gjøre</a:t>
            </a:r>
            <a:r>
              <a:rPr lang="en-US"/>
              <a:t> </a:t>
            </a:r>
            <a:r>
              <a:rPr lang="en-US" err="1"/>
              <a:t>studie</a:t>
            </a:r>
            <a:endParaRPr lang="en-US"/>
          </a:p>
          <a:p>
            <a:pPr marL="171450" indent="-171450">
              <a:buFontTx/>
              <a:buChar char="-"/>
            </a:pPr>
            <a:r>
              <a:rPr lang="en-US" err="1"/>
              <a:t>Prøv</a:t>
            </a:r>
            <a:r>
              <a:rPr lang="en-US"/>
              <a:t> å </a:t>
            </a:r>
            <a:r>
              <a:rPr lang="en-US" err="1"/>
              <a:t>lage</a:t>
            </a:r>
            <a:r>
              <a:rPr lang="en-US"/>
              <a:t> </a:t>
            </a:r>
            <a:r>
              <a:rPr lang="en-US" err="1"/>
              <a:t>en</a:t>
            </a:r>
            <a:r>
              <a:rPr lang="en-US"/>
              <a:t> </a:t>
            </a:r>
            <a:r>
              <a:rPr lang="en-US" err="1"/>
              <a:t>historie</a:t>
            </a:r>
            <a:endParaRPr lang="en-US"/>
          </a:p>
          <a:p>
            <a:pPr marL="171450" indent="-171450">
              <a:buFontTx/>
              <a:buChar char="-"/>
            </a:pPr>
            <a:endParaRPr lang="en-US"/>
          </a:p>
          <a:p>
            <a:pPr marL="171450" marR="0" lvl="0" indent="-171450" algn="l" defTabSz="914400" rtl="0" eaLnBrk="0" fontAlgn="base" latinLnBrk="0" hangingPunct="0">
              <a:lnSpc>
                <a:spcPct val="100000"/>
              </a:lnSpc>
              <a:spcBef>
                <a:spcPct val="30000"/>
              </a:spcBef>
              <a:spcAft>
                <a:spcPct val="0"/>
              </a:spcAft>
              <a:buClrTx/>
              <a:buSzTx/>
              <a:buFontTx/>
              <a:buChar char="-"/>
              <a:tabLst/>
              <a:defRPr/>
            </a:pPr>
            <a:r>
              <a:rPr lang="nb-NO" sz="1800" b="0">
                <a:effectLst/>
                <a:latin typeface="Equity Text B:liga&amp;kern"/>
              </a:rPr>
              <a:t>Når vi kjøre brukeutprøvinger er det viktig at brukeren kan gi et informert samtykk til å delta og at du få lov å samle inn brukerens data. Det vil si at det er viktig at personer som delta i en brukerundersøkelse vite formålet med studien, hva slags data skal samles inn, hva skjer med data og når data slettes. I tillegg skal det være frivillig å delta og personen kan ta vekk samtykk eller avslutt når som helst. Til slutt må informasjonen være enkelt for personer å forstå. Personene må si at de forstår formålet og frivillig gi deg tillatelse for å samle og bearbeide data. </a:t>
            </a:r>
          </a:p>
          <a:p>
            <a:pPr marL="171450" indent="-171450">
              <a:buFontTx/>
              <a:buChar char="-"/>
            </a:pPr>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14</a:t>
            </a:fld>
            <a:endParaRPr lang="en-US"/>
          </a:p>
        </p:txBody>
      </p:sp>
    </p:spTree>
    <p:extLst>
      <p:ext uri="{BB962C8B-B14F-4D97-AF65-F5344CB8AC3E}">
        <p14:creationId xmlns:p14="http://schemas.microsoft.com/office/powerpoint/2010/main" val="1330238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sz="1800" b="0">
                <a:effectLst/>
                <a:latin typeface="Equity Text B:liga&amp;kern"/>
              </a:rPr>
              <a:t>Det er flere måte å undersøke bruk: intervju, observasjon og spørreskjema. La oss ta et lengre titt i observasjon. </a:t>
            </a:r>
          </a:p>
          <a:p>
            <a:pPr marL="0" indent="0">
              <a:buFontTx/>
              <a:buNone/>
            </a:pPr>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15</a:t>
            </a:fld>
            <a:endParaRPr lang="en-US"/>
          </a:p>
        </p:txBody>
      </p:sp>
    </p:spTree>
    <p:extLst>
      <p:ext uri="{BB962C8B-B14F-4D97-AF65-F5344CB8AC3E}">
        <p14:creationId xmlns:p14="http://schemas.microsoft.com/office/powerpoint/2010/main" val="3949167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sz="1800" b="0">
                <a:effectLst/>
                <a:latin typeface="Equity Text B:liga&amp;kern"/>
              </a:rPr>
              <a:t>Når vi skal observere noe, prøver vi å fange opp forskjellige hendelser og aktiviteter som skjer. Hensikten er å forstå alt som skjer på en dypere måte enn da vi begynte og prøve å få noe innsikt som kan hjelpe med en oppgave senere. Det er ofte at vi har vært med i å utvikle et system og vi tror alt skal fungere akkurat etter hvordan designerne og utviklerne hadde tenkt, men med å observere hvordan personer faktisk jobber med et system kan vi oppdager store problemer i enten hvordan system er laget eller hvordan personer oppfatter det eller begge. </a:t>
            </a:r>
          </a:p>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16</a:t>
            </a:fld>
            <a:endParaRPr lang="en-US"/>
          </a:p>
        </p:txBody>
      </p:sp>
    </p:spTree>
    <p:extLst>
      <p:ext uri="{BB962C8B-B14F-4D97-AF65-F5344CB8AC3E}">
        <p14:creationId xmlns:p14="http://schemas.microsoft.com/office/powerpoint/2010/main" val="1103932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sz="1400" b="0">
                <a:effectLst/>
                <a:latin typeface="Equity Text B:liga&amp;kern"/>
              </a:rPr>
              <a:t>Når vi skal observere noe, prøver vi å fange opp forskjellige hendelser og aktiviteter som skjer. Hensikten er å forstå alt som skjer på en dypere måte enn da vi begynte og prøve å få noe innsikt som kan hjelpe med en oppgave senere. Det er ofte at vi har vært med i å utvikle et system og vi tror alt skal fungere akkurat etter hvordan designerne og utviklerne hadde tenkt, men med å observere hvordan personer faktisk jobber med et system kan vi oppdager store problemer i enten hvordan system er laget eller hvordan personer oppfatter det eller begge. </a:t>
            </a:r>
          </a:p>
          <a:p>
            <a:endParaRPr lang="en-US"/>
          </a:p>
          <a:p>
            <a:pPr marL="171450" indent="-171450">
              <a:buFontTx/>
              <a:buChar char="-"/>
            </a:pPr>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17</a:t>
            </a:fld>
            <a:endParaRPr lang="en-US"/>
          </a:p>
        </p:txBody>
      </p:sp>
    </p:spTree>
    <p:extLst>
      <p:ext uri="{BB962C8B-B14F-4D97-AF65-F5344CB8AC3E}">
        <p14:creationId xmlns:p14="http://schemas.microsoft.com/office/powerpoint/2010/main" val="1212644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a:lnSpc>
                <a:spcPct val="115000"/>
              </a:lnSpc>
            </a:pPr>
            <a:r>
              <a:rPr lang="nb-NO" sz="1100" b="0">
                <a:effectLst/>
                <a:latin typeface="Equity Text B:liga&amp;kern"/>
              </a:rPr>
              <a:t>Det er flere form for observasjoner. Generelt kan vi dele dem i tre former: </a:t>
            </a:r>
          </a:p>
          <a:p>
            <a:pPr rtl="0">
              <a:lnSpc>
                <a:spcPct val="115000"/>
              </a:lnSpc>
              <a:buFont typeface="+mj-lt"/>
              <a:buAutoNum type="arabicPeriod"/>
            </a:pPr>
            <a:r>
              <a:rPr lang="nb-NO" b="1">
                <a:effectLst/>
              </a:rPr>
              <a:t>Skjult observasjon</a:t>
            </a:r>
          </a:p>
          <a:p>
            <a:pPr marL="742950" lvl="1" indent="-285750" rtl="0">
              <a:lnSpc>
                <a:spcPct val="115000"/>
              </a:lnSpc>
              <a:buFont typeface="+mj-lt"/>
              <a:buAutoNum type="arabicPeriod"/>
            </a:pPr>
            <a:r>
              <a:rPr lang="nb-NO" sz="1100" b="0">
                <a:effectLst/>
                <a:latin typeface="Equity Text B:liga&amp;kern"/>
              </a:rPr>
              <a:t>Under skjult observasjon observere vi skjult fra de andre personer og de ikke vite at vi observere. Vi bruker ofte skjult observasjon i hverdagen vår. Vi bruker skjult observasjon ved å iaktta folk i omgivelsene, legge merke til bestemte hendelser osv. Dette er uproblematisk så lenge det ikke er snakk om forskning og systematisk datainnsamling for en bestemt bruk. Ellers trenger vi samtykket. Gamle komedieprogram som </a:t>
            </a:r>
            <a:r>
              <a:rPr lang="nb-NO" sz="1100" b="0" i="1" err="1">
                <a:effectLst/>
                <a:latin typeface="Equity Text B:liga&amp;kern"/>
              </a:rPr>
              <a:t>Candid</a:t>
            </a:r>
            <a:r>
              <a:rPr lang="nb-NO" sz="1100" b="0" i="1">
                <a:effectLst/>
                <a:latin typeface="Equity Text B:liga&amp;kern"/>
              </a:rPr>
              <a:t> </a:t>
            </a:r>
            <a:r>
              <a:rPr lang="nb-NO" sz="1100" b="0" i="1" err="1">
                <a:effectLst/>
                <a:latin typeface="Equity Text B:liga&amp;kern"/>
              </a:rPr>
              <a:t>Camera</a:t>
            </a:r>
            <a:r>
              <a:rPr lang="nb-NO" sz="1100" b="0">
                <a:effectLst/>
                <a:latin typeface="Equity Text B:liga&amp;kern"/>
              </a:rPr>
              <a:t> brukte “skjultkamera”-sketsjer med skjult observasjon som grunnlag for komedien. (Deltagerne måtte gi samtykk etterpå om det skulle vises på fjernsyn). </a:t>
            </a:r>
            <a:endParaRPr lang="en-US" sz="1100" b="0">
              <a:effectLst/>
              <a:latin typeface="Equity Text B:liga&amp;kern"/>
            </a:endParaRPr>
          </a:p>
          <a:p>
            <a:pPr rtl="0">
              <a:lnSpc>
                <a:spcPct val="115000"/>
              </a:lnSpc>
              <a:buFont typeface="+mj-lt"/>
              <a:buAutoNum type="arabicPeriod"/>
            </a:pPr>
            <a:r>
              <a:rPr lang="nb-NO" b="1">
                <a:effectLst/>
              </a:rPr>
              <a:t>Åpen, passiv observasjon</a:t>
            </a:r>
          </a:p>
          <a:p>
            <a:pPr marL="742950" lvl="1" indent="-285750" rtl="0">
              <a:lnSpc>
                <a:spcPct val="115000"/>
              </a:lnSpc>
              <a:buFont typeface="+mj-lt"/>
              <a:buAutoNum type="arabicPeriod"/>
            </a:pPr>
            <a:r>
              <a:rPr lang="nb-NO" sz="1100" b="0">
                <a:effectLst/>
                <a:latin typeface="Equity Text B:liga&amp;kern"/>
              </a:rPr>
              <a:t>Om deltagere samtykker å bli observert så kan man være mer systematisk og ta notater og opptak. Om du observere og ikke delta sier vi at observasjon er passiv. Et klassisk eksempel er et “enveisspeil” hvor man kan observere, men ikke delta med de andre personer. </a:t>
            </a:r>
          </a:p>
          <a:p>
            <a:pPr rtl="0">
              <a:lnSpc>
                <a:spcPct val="115000"/>
              </a:lnSpc>
              <a:buFont typeface="+mj-lt"/>
              <a:buAutoNum type="arabicPeriod"/>
            </a:pPr>
            <a:r>
              <a:rPr lang="nb-NO" b="1">
                <a:effectLst/>
              </a:rPr>
              <a:t>Deltagende observasjon</a:t>
            </a:r>
          </a:p>
          <a:p>
            <a:pPr marL="742950" lvl="1" indent="-285750" rtl="0">
              <a:lnSpc>
                <a:spcPct val="115000"/>
              </a:lnSpc>
              <a:buFont typeface="+mj-lt"/>
              <a:buAutoNum type="arabicPeriod"/>
            </a:pPr>
            <a:r>
              <a:rPr lang="nb-NO" sz="1100" b="0">
                <a:effectLst/>
                <a:latin typeface="Equity Text B:liga&amp;kern"/>
              </a:rPr>
              <a:t>Her skal man engasjerer seg i en aktivitet sammen med deltagere og får et blikk på situasjonen som er basert på at man er en deltaker og tilskuer, eventuelt veksler mellom disse rollene. Av og til kan workshops være en form for deltagende observasjon. </a:t>
            </a:r>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18</a:t>
            </a:fld>
            <a:endParaRPr lang="en-US"/>
          </a:p>
        </p:txBody>
      </p:sp>
    </p:spTree>
    <p:extLst>
      <p:ext uri="{BB962C8B-B14F-4D97-AF65-F5344CB8AC3E}">
        <p14:creationId xmlns:p14="http://schemas.microsoft.com/office/powerpoint/2010/main" val="2175130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a:lnSpc>
                <a:spcPct val="115000"/>
              </a:lnSpc>
            </a:pPr>
            <a:r>
              <a:rPr lang="nb-NO" sz="1800" b="0">
                <a:effectLst/>
                <a:latin typeface="Equity Text B:liga&amp;kern"/>
              </a:rPr>
              <a:t>Når vi observere bør vi ha en hovedregel: være så objektiv som mulig. Det betyr at vi skal prøve å observer ting nøytralt og ikke legge til vår egne tolkning og meninger mens vi observere. Vi kommer å gjøre dette under analyse av observasjoner senere, men det om vi gjøre dette under observasjon er det fare for at vi miste informasjon som kan være til nytte senere. Det er ikke mulig å være helt objektiv vi alltid har tanker og tolkninger som skjer ubevisst, vi kan ikke fanger alt i alle vinkler, og så videre, men vi kan prøve så godt vi kan. </a:t>
            </a:r>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19</a:t>
            </a:fld>
            <a:endParaRPr lang="en-US"/>
          </a:p>
        </p:txBody>
      </p:sp>
    </p:spTree>
    <p:extLst>
      <p:ext uri="{BB962C8B-B14F-4D97-AF65-F5344CB8AC3E}">
        <p14:creationId xmlns:p14="http://schemas.microsoft.com/office/powerpoint/2010/main" val="2192465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a:lnSpc>
                <a:spcPct val="115000"/>
              </a:lnSpc>
            </a:pPr>
            <a:r>
              <a:rPr lang="nb-NO" sz="1800" b="0">
                <a:effectLst/>
                <a:latin typeface="Equity Text B:liga&amp;kern"/>
              </a:rPr>
              <a:t>Hvordan skal vi beskrive observasjoner. Det er mange måter man kan gjøre det, men det ofte skje med </a:t>
            </a:r>
            <a:r>
              <a:rPr lang="nb-NO" sz="1800" b="0" i="1">
                <a:effectLst/>
                <a:latin typeface="Equity Text B:liga&amp;kern"/>
              </a:rPr>
              <a:t>feltnotater</a:t>
            </a:r>
            <a:r>
              <a:rPr lang="nb-NO" sz="1800" b="0">
                <a:effectLst/>
                <a:latin typeface="Equity Text B:liga&amp;kern"/>
              </a:rPr>
              <a:t> som er skrevet mens du observere. Du kan selvfølgelig ha andre opptak som kan hjelpe, f.eks., kamera eller mikrofon, men det handler om situasjonen og hva du vil observere. Det kan også endre objektivitet. For eksempel om en person vet at noen se på dem og får flere påminnelse av det skjer med å se kamera, mikrofoner og selveste observatøren vil personen nok oppfører seg annerledes enn om personen trodde han eller hun var alene. </a:t>
            </a:r>
            <a:endParaRPr lang="en-US" sz="1800" b="0">
              <a:effectLst/>
              <a:latin typeface="Equity Text B:liga&amp;kern"/>
            </a:endParaRPr>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20</a:t>
            </a:fld>
            <a:endParaRPr lang="en-US"/>
          </a:p>
        </p:txBody>
      </p:sp>
    </p:spTree>
    <p:extLst>
      <p:ext uri="{BB962C8B-B14F-4D97-AF65-F5344CB8AC3E}">
        <p14:creationId xmlns:p14="http://schemas.microsoft.com/office/powerpoint/2010/main" val="2531808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Tx/>
              <a:buChar char="-"/>
            </a:pPr>
            <a:r>
              <a:rPr lang="en-US"/>
              <a:t>Picture of field notes and a camera</a:t>
            </a:r>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22</a:t>
            </a:fld>
            <a:endParaRPr lang="en-US"/>
          </a:p>
        </p:txBody>
      </p:sp>
    </p:spTree>
    <p:extLst>
      <p:ext uri="{BB962C8B-B14F-4D97-AF65-F5344CB8AC3E}">
        <p14:creationId xmlns:p14="http://schemas.microsoft.com/office/powerpoint/2010/main" val="519768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27</a:t>
            </a:fld>
            <a:endParaRPr lang="en-US"/>
          </a:p>
        </p:txBody>
      </p:sp>
    </p:spTree>
    <p:extLst>
      <p:ext uri="{BB962C8B-B14F-4D97-AF65-F5344CB8AC3E}">
        <p14:creationId xmlns:p14="http://schemas.microsoft.com/office/powerpoint/2010/main" val="167651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a:lnSpc>
                <a:spcPct val="115000"/>
              </a:lnSpc>
            </a:pPr>
            <a:r>
              <a:rPr lang="nb-NO" sz="1800" b="0">
                <a:effectLst/>
                <a:latin typeface="Equity Text B:liga&amp;kern"/>
              </a:rPr>
              <a:t>I tillegg til videoopptak laget </a:t>
            </a:r>
            <a:r>
              <a:rPr lang="nb-NO" sz="1800" b="0" err="1">
                <a:effectLst/>
                <a:latin typeface="Equity Text B:liga&amp;kern"/>
              </a:rPr>
              <a:t>Suchman</a:t>
            </a:r>
            <a:r>
              <a:rPr lang="nb-NO" sz="1800" b="0">
                <a:effectLst/>
                <a:latin typeface="Equity Text B:liga&amp;kern"/>
              </a:rPr>
              <a:t> en metode for å modellere hva skjer mellom en kopimaskin og en person og ekstra informasjon av hva personen kjente, men maskinen ikke kunne vite og hva designere hadde tenkt da kopimaskinen visste en melding. Dette kalles </a:t>
            </a:r>
            <a:r>
              <a:rPr lang="nb-NO" sz="1800" b="0" i="1">
                <a:effectLst/>
                <a:latin typeface="Equity Text B:liga&amp;kern"/>
              </a:rPr>
              <a:t>Sekvenser av hendelser</a:t>
            </a:r>
            <a:r>
              <a:rPr lang="nb-NO" sz="1800" b="0">
                <a:effectLst/>
                <a:latin typeface="Equity Text B:liga&amp;kern"/>
              </a:rPr>
              <a:t>. Du har </a:t>
            </a:r>
            <a:r>
              <a:rPr lang="nb-NO" sz="1800" b="0" u="sng">
                <a:solidFill>
                  <a:srgbClr val="000080"/>
                </a:solidFill>
                <a:effectLst/>
                <a:latin typeface="Equity Text B:liga&amp;kern"/>
                <a:hlinkClick r:id="rId3"/>
              </a:rPr>
              <a:t>et notat</a:t>
            </a:r>
            <a:r>
              <a:rPr lang="nb-NO" sz="1800" b="0">
                <a:effectLst/>
                <a:latin typeface="Equity Text B:liga&amp;kern"/>
              </a:rPr>
              <a:t> om dette og jeg anbefaler at man lese den. Man kan også se på eksemplene i foredraget (særlig </a:t>
            </a:r>
            <a:r>
              <a:rPr lang="nb-NO" sz="1800" b="0" err="1">
                <a:effectLst/>
                <a:latin typeface="Equity Text B:liga&amp;kern"/>
              </a:rPr>
              <a:t>multi</a:t>
            </a:r>
            <a:r>
              <a:rPr lang="nb-NO" sz="1800" b="0">
                <a:effectLst/>
                <a:latin typeface="Equity Text B:liga&amp;kern"/>
              </a:rPr>
              <a:t>-faktor autentisering). </a:t>
            </a:r>
            <a:endParaRPr lang="en-US" sz="1800" b="0">
              <a:effectLst/>
              <a:latin typeface="Equity Text B:liga&amp;kern"/>
            </a:endParaRPr>
          </a:p>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33</a:t>
            </a:fld>
            <a:endParaRPr lang="en-US"/>
          </a:p>
        </p:txBody>
      </p:sp>
    </p:spTree>
    <p:extLst>
      <p:ext uri="{BB962C8B-B14F-4D97-AF65-F5344CB8AC3E}">
        <p14:creationId xmlns:p14="http://schemas.microsoft.com/office/powerpoint/2010/main" val="3338172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a:lnSpc>
                <a:spcPct val="115000"/>
              </a:lnSpc>
            </a:pPr>
            <a:r>
              <a:rPr lang="nb-NO" sz="1400" b="0">
                <a:effectLst/>
                <a:latin typeface="Equity Text B:liga&amp;kern"/>
              </a:rPr>
              <a:t>Når man skal bruke dette teknikk selv bør man huske at par ting: </a:t>
            </a:r>
          </a:p>
          <a:p>
            <a:pPr rtl="0">
              <a:lnSpc>
                <a:spcPct val="115000"/>
              </a:lnSpc>
              <a:buFont typeface="+mj-lt"/>
              <a:buAutoNum type="arabicPeriod"/>
            </a:pPr>
            <a:r>
              <a:rPr lang="nb-NO" sz="1400" b="0">
                <a:effectLst/>
                <a:latin typeface="Equity Text B:liga&amp;kern"/>
              </a:rPr>
              <a:t>Den tidligste hendelse er på toppen av tabellen og henvendelse som skjer etterpå er satt under i rekkefølge det skje. Da skal du lage en vertikal tidslinje. </a:t>
            </a:r>
          </a:p>
          <a:p>
            <a:pPr rtl="0">
              <a:lnSpc>
                <a:spcPct val="115000"/>
              </a:lnSpc>
              <a:buFont typeface="+mj-lt"/>
              <a:buAutoNum type="arabicPeriod"/>
            </a:pPr>
            <a:r>
              <a:rPr lang="nb-NO" sz="1400" b="0">
                <a:effectLst/>
                <a:latin typeface="Equity Text B:liga&amp;kern"/>
              </a:rPr>
              <a:t>Noen ting kanskje skje på samme tid i bakgrunn, men det er viktig å dokumentere hva er synlig for personen. </a:t>
            </a:r>
          </a:p>
          <a:p>
            <a:pPr rtl="0">
              <a:lnSpc>
                <a:spcPct val="115000"/>
              </a:lnSpc>
              <a:buFont typeface="+mj-lt"/>
              <a:buAutoNum type="arabicPeriod"/>
            </a:pPr>
            <a:r>
              <a:rPr lang="nb-NO" sz="1400" b="0">
                <a:effectLst/>
                <a:latin typeface="Equity Text B:liga&amp;kern"/>
              </a:rPr>
              <a:t>Design rasjonale kan være vanskelig å vite når man ikke er selveste designeren, men du kan muligens finne en forklaring til hvorfor en effekt fra maskinen er som det er. </a:t>
            </a:r>
          </a:p>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34</a:t>
            </a:fld>
            <a:endParaRPr lang="en-US"/>
          </a:p>
        </p:txBody>
      </p:sp>
    </p:spTree>
    <p:extLst>
      <p:ext uri="{BB962C8B-B14F-4D97-AF65-F5344CB8AC3E}">
        <p14:creationId xmlns:p14="http://schemas.microsoft.com/office/powerpoint/2010/main" val="3627618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35</a:t>
            </a:fld>
            <a:endParaRPr lang="en-US"/>
          </a:p>
        </p:txBody>
      </p:sp>
    </p:spTree>
    <p:extLst>
      <p:ext uri="{BB962C8B-B14F-4D97-AF65-F5344CB8AC3E}">
        <p14:creationId xmlns:p14="http://schemas.microsoft.com/office/powerpoint/2010/main" val="3263058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ln>
            <a:miter lim="800000"/>
            <a:headEnd/>
            <a:tailEnd/>
          </a:ln>
        </p:spPr>
        <p:txBody>
          <a:bodyPr/>
          <a:lstStyle>
            <a:lvl1pPr eaLnBrk="0" hangingPunct="0">
              <a:defRPr sz="2000" b="1">
                <a:solidFill>
                  <a:srgbClr val="000099"/>
                </a:solidFill>
                <a:latin typeface="Calibri" panose="020F0502020204030204" pitchFamily="34" charset="0"/>
              </a:defRPr>
            </a:lvl1pPr>
            <a:lvl2pPr marL="742950" indent="-285750" eaLnBrk="0" hangingPunct="0">
              <a:defRPr sz="2000" b="1">
                <a:solidFill>
                  <a:srgbClr val="000099"/>
                </a:solidFill>
                <a:latin typeface="Calibri" panose="020F0502020204030204" pitchFamily="34" charset="0"/>
              </a:defRPr>
            </a:lvl2pPr>
            <a:lvl3pPr marL="1143000" indent="-228600" eaLnBrk="0" hangingPunct="0">
              <a:defRPr sz="2000" b="1">
                <a:solidFill>
                  <a:srgbClr val="000099"/>
                </a:solidFill>
                <a:latin typeface="Calibri" panose="020F0502020204030204" pitchFamily="34" charset="0"/>
              </a:defRPr>
            </a:lvl3pPr>
            <a:lvl4pPr marL="1600200" indent="-228600" eaLnBrk="0" hangingPunct="0">
              <a:defRPr sz="2000" b="1">
                <a:solidFill>
                  <a:srgbClr val="000099"/>
                </a:solidFill>
                <a:latin typeface="Calibri" panose="020F0502020204030204" pitchFamily="34" charset="0"/>
              </a:defRPr>
            </a:lvl4pPr>
            <a:lvl5pPr marL="2057400" indent="-228600" eaLnBrk="0" hangingPunct="0">
              <a:defRPr sz="2000" b="1">
                <a:solidFill>
                  <a:srgbClr val="000099"/>
                </a:solidFill>
                <a:latin typeface="Calibri" panose="020F0502020204030204" pitchFamily="34" charset="0"/>
              </a:defRPr>
            </a:lvl5pPr>
            <a:lvl6pPr marL="2514600" indent="-228600" eaLnBrk="0" fontAlgn="base" hangingPunct="0">
              <a:spcBef>
                <a:spcPct val="0"/>
              </a:spcBef>
              <a:spcAft>
                <a:spcPct val="0"/>
              </a:spcAft>
              <a:defRPr sz="2000" b="1">
                <a:solidFill>
                  <a:srgbClr val="000099"/>
                </a:solidFill>
                <a:latin typeface="Calibri" panose="020F0502020204030204" pitchFamily="34" charset="0"/>
              </a:defRPr>
            </a:lvl6pPr>
            <a:lvl7pPr marL="2971800" indent="-228600" eaLnBrk="0" fontAlgn="base" hangingPunct="0">
              <a:spcBef>
                <a:spcPct val="0"/>
              </a:spcBef>
              <a:spcAft>
                <a:spcPct val="0"/>
              </a:spcAft>
              <a:defRPr sz="2000" b="1">
                <a:solidFill>
                  <a:srgbClr val="000099"/>
                </a:solidFill>
                <a:latin typeface="Calibri" panose="020F0502020204030204" pitchFamily="34" charset="0"/>
              </a:defRPr>
            </a:lvl7pPr>
            <a:lvl8pPr marL="3429000" indent="-228600" eaLnBrk="0" fontAlgn="base" hangingPunct="0">
              <a:spcBef>
                <a:spcPct val="0"/>
              </a:spcBef>
              <a:spcAft>
                <a:spcPct val="0"/>
              </a:spcAft>
              <a:defRPr sz="2000" b="1">
                <a:solidFill>
                  <a:srgbClr val="000099"/>
                </a:solidFill>
                <a:latin typeface="Calibri" panose="020F0502020204030204" pitchFamily="34" charset="0"/>
              </a:defRPr>
            </a:lvl8pPr>
            <a:lvl9pPr marL="3886200" indent="-228600" eaLnBrk="0" fontAlgn="base" hangingPunct="0">
              <a:spcBef>
                <a:spcPct val="0"/>
              </a:spcBef>
              <a:spcAft>
                <a:spcPct val="0"/>
              </a:spcAft>
              <a:defRPr sz="2000" b="1">
                <a:solidFill>
                  <a:srgbClr val="000099"/>
                </a:solidFill>
                <a:latin typeface="Calibri" panose="020F0502020204030204" pitchFamily="34" charset="0"/>
              </a:defRPr>
            </a:lvl9pPr>
          </a:lstStyle>
          <a:p>
            <a:pPr eaLnBrk="1" hangingPunct="1"/>
            <a:fld id="{D1C16B39-5FA4-45BD-968A-9F7BE6505502}" type="slidenum">
              <a:rPr lang="en-US" altLang="en-US" sz="1200" b="0">
                <a:solidFill>
                  <a:schemeClr val="tx1"/>
                </a:solidFill>
              </a:rPr>
              <a:pPr eaLnBrk="1" hangingPunct="1"/>
              <a:t>37</a:t>
            </a:fld>
            <a:endParaRPr lang="en-US" altLang="en-US" sz="1200" b="0">
              <a:solidFill>
                <a:schemeClr val="tx1"/>
              </a:solidFill>
            </a:endParaRPr>
          </a:p>
        </p:txBody>
      </p:sp>
      <p:sp>
        <p:nvSpPr>
          <p:cNvPr id="2867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Build this one out a bit more</a:t>
            </a:r>
          </a:p>
        </p:txBody>
      </p:sp>
    </p:spTree>
    <p:extLst>
      <p:ext uri="{BB962C8B-B14F-4D97-AF65-F5344CB8AC3E}">
        <p14:creationId xmlns:p14="http://schemas.microsoft.com/office/powerpoint/2010/main" val="3178513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39</a:t>
            </a:fld>
            <a:endParaRPr lang="en-US"/>
          </a:p>
        </p:txBody>
      </p:sp>
    </p:spTree>
    <p:extLst>
      <p:ext uri="{BB962C8B-B14F-4D97-AF65-F5344CB8AC3E}">
        <p14:creationId xmlns:p14="http://schemas.microsoft.com/office/powerpoint/2010/main" val="27802102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45</a:t>
            </a:fld>
            <a:endParaRPr lang="en-US"/>
          </a:p>
        </p:txBody>
      </p:sp>
    </p:spTree>
    <p:extLst>
      <p:ext uri="{BB962C8B-B14F-4D97-AF65-F5344CB8AC3E}">
        <p14:creationId xmlns:p14="http://schemas.microsoft.com/office/powerpoint/2010/main" val="9135523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nb-NO" noProof="0"/>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47</a:t>
            </a:fld>
            <a:endParaRPr lang="en-US"/>
          </a:p>
        </p:txBody>
      </p:sp>
    </p:spTree>
    <p:extLst>
      <p:ext uri="{BB962C8B-B14F-4D97-AF65-F5344CB8AC3E}">
        <p14:creationId xmlns:p14="http://schemas.microsoft.com/office/powerpoint/2010/main" val="38743375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49</a:t>
            </a:fld>
            <a:endParaRPr lang="en-US"/>
          </a:p>
        </p:txBody>
      </p:sp>
    </p:spTree>
    <p:extLst>
      <p:ext uri="{BB962C8B-B14F-4D97-AF65-F5344CB8AC3E}">
        <p14:creationId xmlns:p14="http://schemas.microsoft.com/office/powerpoint/2010/main" val="25795543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Picture of people working with stuff, a </a:t>
            </a:r>
            <a:r>
              <a:rPr lang="en-US" err="1"/>
              <a:t>samtykk</a:t>
            </a:r>
            <a:r>
              <a:rPr lang="en-US"/>
              <a:t> </a:t>
            </a:r>
            <a:r>
              <a:rPr lang="en-US" err="1"/>
              <a:t>skjema</a:t>
            </a:r>
            <a:r>
              <a:rPr lang="en-US"/>
              <a:t>, </a:t>
            </a:r>
          </a:p>
          <a:p>
            <a:endParaRPr lang="en-US"/>
          </a:p>
          <a:p>
            <a:r>
              <a:rPr lang="en-US"/>
              <a:t>Guest speaker with </a:t>
            </a:r>
            <a:r>
              <a:rPr lang="en-US" err="1"/>
              <a:t>Vetle</a:t>
            </a:r>
            <a:r>
              <a:rPr lang="en-US"/>
              <a:t>.</a:t>
            </a:r>
          </a:p>
          <a:p>
            <a:endParaRPr lang="en-US"/>
          </a:p>
          <a:p>
            <a:r>
              <a:rPr lang="en-US"/>
              <a:t>Pause kl. 13:00</a:t>
            </a:r>
          </a:p>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50</a:t>
            </a:fld>
            <a:endParaRPr lang="en-US"/>
          </a:p>
        </p:txBody>
      </p:sp>
    </p:spTree>
    <p:extLst>
      <p:ext uri="{BB962C8B-B14F-4D97-AF65-F5344CB8AC3E}">
        <p14:creationId xmlns:p14="http://schemas.microsoft.com/office/powerpoint/2010/main" val="19966048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51</a:t>
            </a:fld>
            <a:endParaRPr lang="en-US"/>
          </a:p>
        </p:txBody>
      </p:sp>
    </p:spTree>
    <p:extLst>
      <p:ext uri="{BB962C8B-B14F-4D97-AF65-F5344CB8AC3E}">
        <p14:creationId xmlns:p14="http://schemas.microsoft.com/office/powerpoint/2010/main" val="2045583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52</a:t>
            </a:fld>
            <a:endParaRPr lang="en-US"/>
          </a:p>
        </p:txBody>
      </p:sp>
    </p:spTree>
    <p:extLst>
      <p:ext uri="{BB962C8B-B14F-4D97-AF65-F5344CB8AC3E}">
        <p14:creationId xmlns:p14="http://schemas.microsoft.com/office/powerpoint/2010/main" val="2545108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Tx/>
              <a:buChar char="-"/>
            </a:pPr>
            <a:r>
              <a:rPr lang="en-US"/>
              <a:t>Lage </a:t>
            </a:r>
            <a:r>
              <a:rPr lang="en-US" err="1"/>
              <a:t>oppgaver</a:t>
            </a:r>
            <a:r>
              <a:rPr lang="en-US"/>
              <a:t> </a:t>
            </a:r>
            <a:r>
              <a:rPr lang="en-US" err="1"/>
              <a:t>eller</a:t>
            </a:r>
            <a:r>
              <a:rPr lang="en-US"/>
              <a:t> </a:t>
            </a:r>
            <a:r>
              <a:rPr lang="en-US" err="1"/>
              <a:t>mål</a:t>
            </a:r>
            <a:endParaRPr lang="en-US"/>
          </a:p>
          <a:p>
            <a:pPr marL="171450" indent="-171450">
              <a:buFontTx/>
              <a:buChar char="-"/>
            </a:pPr>
            <a:r>
              <a:rPr lang="en-US" err="1"/>
              <a:t>Bestemme</a:t>
            </a:r>
            <a:r>
              <a:rPr lang="en-US"/>
              <a:t> </a:t>
            </a:r>
            <a:r>
              <a:rPr lang="en-US" err="1"/>
              <a:t>hvor</a:t>
            </a:r>
            <a:r>
              <a:rPr lang="en-US"/>
              <a:t> du </a:t>
            </a:r>
            <a:r>
              <a:rPr lang="en-US" err="1"/>
              <a:t>skal</a:t>
            </a:r>
            <a:r>
              <a:rPr lang="en-US"/>
              <a:t> </a:t>
            </a:r>
            <a:r>
              <a:rPr lang="en-US" err="1"/>
              <a:t>gjøre</a:t>
            </a:r>
            <a:r>
              <a:rPr lang="en-US"/>
              <a:t> </a:t>
            </a:r>
            <a:r>
              <a:rPr lang="en-US" err="1"/>
              <a:t>studie</a:t>
            </a:r>
            <a:endParaRPr lang="en-US"/>
          </a:p>
          <a:p>
            <a:pPr marL="171450" indent="-171450">
              <a:buFontTx/>
              <a:buChar char="-"/>
            </a:pPr>
            <a:r>
              <a:rPr lang="en-US" err="1"/>
              <a:t>Prøv</a:t>
            </a:r>
            <a:r>
              <a:rPr lang="en-US"/>
              <a:t> </a:t>
            </a:r>
            <a:r>
              <a:rPr lang="en-US" err="1"/>
              <a:t>å</a:t>
            </a:r>
            <a:r>
              <a:rPr lang="en-US"/>
              <a:t> </a:t>
            </a:r>
            <a:r>
              <a:rPr lang="en-US" err="1"/>
              <a:t>lage</a:t>
            </a:r>
            <a:r>
              <a:rPr lang="en-US"/>
              <a:t> </a:t>
            </a:r>
            <a:r>
              <a:rPr lang="en-US" err="1"/>
              <a:t>en</a:t>
            </a:r>
            <a:r>
              <a:rPr lang="en-US"/>
              <a:t> </a:t>
            </a:r>
            <a:r>
              <a:rPr lang="en-US" err="1"/>
              <a:t>historie</a:t>
            </a:r>
            <a:endParaRPr lang="en-US"/>
          </a:p>
          <a:p>
            <a:pPr marL="171450" indent="-171450">
              <a:buFontTx/>
              <a:buChar char="-"/>
            </a:pPr>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53</a:t>
            </a:fld>
            <a:endParaRPr lang="en-US"/>
          </a:p>
        </p:txBody>
      </p:sp>
    </p:spTree>
    <p:extLst>
      <p:ext uri="{BB962C8B-B14F-4D97-AF65-F5344CB8AC3E}">
        <p14:creationId xmlns:p14="http://schemas.microsoft.com/office/powerpoint/2010/main" val="40699103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nb-NO" noProof="0"/>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54</a:t>
            </a:fld>
            <a:endParaRPr lang="en-US"/>
          </a:p>
        </p:txBody>
      </p:sp>
    </p:spTree>
    <p:extLst>
      <p:ext uri="{BB962C8B-B14F-4D97-AF65-F5344CB8AC3E}">
        <p14:creationId xmlns:p14="http://schemas.microsoft.com/office/powerpoint/2010/main" val="27980245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err="1"/>
              <a:t>Spør</a:t>
            </a:r>
            <a:r>
              <a:rPr lang="en-US"/>
              <a:t> </a:t>
            </a:r>
            <a:r>
              <a:rPr lang="en-US" err="1"/>
              <a:t>etter</a:t>
            </a:r>
            <a:r>
              <a:rPr lang="en-US"/>
              <a:t> </a:t>
            </a:r>
            <a:r>
              <a:rPr lang="en-US" err="1"/>
              <a:t>venner</a:t>
            </a:r>
            <a:r>
              <a:rPr lang="en-US"/>
              <a:t> </a:t>
            </a:r>
            <a:r>
              <a:rPr lang="en-US" err="1"/>
              <a:t>eller</a:t>
            </a:r>
            <a:r>
              <a:rPr lang="en-US"/>
              <a:t> </a:t>
            </a:r>
            <a:r>
              <a:rPr lang="en-US" err="1"/>
              <a:t>familie</a:t>
            </a:r>
            <a:endParaRPr lang="en-US"/>
          </a:p>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55</a:t>
            </a:fld>
            <a:endParaRPr lang="en-US"/>
          </a:p>
        </p:txBody>
      </p:sp>
    </p:spTree>
    <p:extLst>
      <p:ext uri="{BB962C8B-B14F-4D97-AF65-F5344CB8AC3E}">
        <p14:creationId xmlns:p14="http://schemas.microsoft.com/office/powerpoint/2010/main" val="36687746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nb-NO" noProof="0"/>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56</a:t>
            </a:fld>
            <a:endParaRPr lang="en-US"/>
          </a:p>
        </p:txBody>
      </p:sp>
    </p:spTree>
    <p:extLst>
      <p:ext uri="{BB962C8B-B14F-4D97-AF65-F5344CB8AC3E}">
        <p14:creationId xmlns:p14="http://schemas.microsoft.com/office/powerpoint/2010/main" val="30891078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59</a:t>
            </a:fld>
            <a:endParaRPr lang="en-US"/>
          </a:p>
        </p:txBody>
      </p:sp>
    </p:spTree>
    <p:extLst>
      <p:ext uri="{BB962C8B-B14F-4D97-AF65-F5344CB8AC3E}">
        <p14:creationId xmlns:p14="http://schemas.microsoft.com/office/powerpoint/2010/main" val="5466408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Tx/>
              <a:buChar char="-"/>
            </a:pPr>
            <a:r>
              <a:rPr lang="en-US"/>
              <a:t>Se min </a:t>
            </a:r>
            <a:r>
              <a:rPr lang="en-US" err="1"/>
              <a:t>personvern</a:t>
            </a:r>
            <a:r>
              <a:rPr lang="en-US"/>
              <a:t> </a:t>
            </a:r>
            <a:r>
              <a:rPr lang="en-US" err="1"/>
              <a:t>foredrag</a:t>
            </a:r>
            <a:r>
              <a:rPr lang="en-US"/>
              <a:t> </a:t>
            </a:r>
            <a:r>
              <a:rPr lang="en-US" err="1"/>
              <a:t>senere</a:t>
            </a:r>
            <a:r>
              <a:rPr lang="en-US"/>
              <a:t> </a:t>
            </a:r>
            <a:r>
              <a:rPr lang="en-US" err="1"/>
              <a:t>i</a:t>
            </a:r>
            <a:r>
              <a:rPr lang="en-US"/>
              <a:t> module A.</a:t>
            </a:r>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60</a:t>
            </a:fld>
            <a:endParaRPr lang="en-US"/>
          </a:p>
        </p:txBody>
      </p:sp>
    </p:spTree>
    <p:extLst>
      <p:ext uri="{BB962C8B-B14F-4D97-AF65-F5344CB8AC3E}">
        <p14:creationId xmlns:p14="http://schemas.microsoft.com/office/powerpoint/2010/main" val="25117741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61</a:t>
            </a:fld>
            <a:endParaRPr lang="en-US"/>
          </a:p>
        </p:txBody>
      </p:sp>
    </p:spTree>
    <p:extLst>
      <p:ext uri="{BB962C8B-B14F-4D97-AF65-F5344CB8AC3E}">
        <p14:creationId xmlns:p14="http://schemas.microsoft.com/office/powerpoint/2010/main" val="37022000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62</a:t>
            </a:fld>
            <a:endParaRPr lang="en-US"/>
          </a:p>
        </p:txBody>
      </p:sp>
    </p:spTree>
    <p:extLst>
      <p:ext uri="{BB962C8B-B14F-4D97-AF65-F5344CB8AC3E}">
        <p14:creationId xmlns:p14="http://schemas.microsoft.com/office/powerpoint/2010/main" val="16232910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63</a:t>
            </a:fld>
            <a:endParaRPr lang="en-US"/>
          </a:p>
        </p:txBody>
      </p:sp>
    </p:spTree>
    <p:extLst>
      <p:ext uri="{BB962C8B-B14F-4D97-AF65-F5344CB8AC3E}">
        <p14:creationId xmlns:p14="http://schemas.microsoft.com/office/powerpoint/2010/main" val="27682545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623888" y="2528888"/>
            <a:ext cx="10080624" cy="826900"/>
          </a:xfrm>
        </p:spPr>
        <p:txBody>
          <a:bodyPr anchor="b"/>
          <a:lstStyle>
            <a:lvl1pPr>
              <a:defRPr sz="2134"/>
            </a:lvl1pPr>
          </a:lstStyle>
          <a:p>
            <a:r>
              <a:rPr lang="en-GB"/>
              <a:t>Click to edit Master title style</a:t>
            </a:r>
            <a:endParaRPr lang="en-US"/>
          </a:p>
        </p:txBody>
      </p:sp>
      <p:sp>
        <p:nvSpPr>
          <p:cNvPr id="3075" name="Rectangle 3"/>
          <p:cNvSpPr>
            <a:spLocks noGrp="1" noChangeArrowheads="1"/>
          </p:cNvSpPr>
          <p:nvPr>
            <p:ph type="subTitle" sz="quarter" idx="1"/>
          </p:nvPr>
        </p:nvSpPr>
        <p:spPr>
          <a:xfrm>
            <a:off x="623887" y="3513138"/>
            <a:ext cx="10080625" cy="1752600"/>
          </a:xfrm>
        </p:spPr>
        <p:txBody>
          <a:bodyPr/>
          <a:lstStyle>
            <a:lvl1pPr marL="0" indent="0">
              <a:buFontTx/>
              <a:buNone/>
              <a:defRPr/>
            </a:lvl1pPr>
          </a:lstStyle>
          <a:p>
            <a:r>
              <a:rPr lang="en-GB"/>
              <a:t>Click to edit Master subtitle style</a:t>
            </a:r>
            <a:endParaRPr lang="en-US"/>
          </a:p>
        </p:txBody>
      </p:sp>
    </p:spTree>
    <p:extLst>
      <p:ext uri="{BB962C8B-B14F-4D97-AF65-F5344CB8AC3E}">
        <p14:creationId xmlns:p14="http://schemas.microsoft.com/office/powerpoint/2010/main" val="3260192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888" y="620713"/>
            <a:ext cx="11017250" cy="828675"/>
          </a:xfrm>
        </p:spPr>
        <p:txBody>
          <a:bodyPr/>
          <a:lstStyle/>
          <a:p>
            <a:r>
              <a:rPr lang="en-GB"/>
              <a:t>Click to edit Master title style</a:t>
            </a:r>
            <a:endParaRPr lang="nb-NO"/>
          </a:p>
        </p:txBody>
      </p:sp>
      <p:sp>
        <p:nvSpPr>
          <p:cNvPr id="3" name="Content Placeholder 2"/>
          <p:cNvSpPr>
            <a:spLocks noGrp="1"/>
          </p:cNvSpPr>
          <p:nvPr>
            <p:ph idx="1"/>
          </p:nvPr>
        </p:nvSpPr>
        <p:spPr>
          <a:xfrm>
            <a:off x="620528" y="1592263"/>
            <a:ext cx="11020610" cy="46085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5" name="Rectangle 12"/>
          <p:cNvSpPr>
            <a:spLocks noGrp="1" noChangeArrowheads="1"/>
          </p:cNvSpPr>
          <p:nvPr>
            <p:ph type="sldNum" sz="quarter" idx="11"/>
          </p:nvPr>
        </p:nvSpPr>
        <p:spPr>
          <a:ln/>
        </p:spPr>
        <p:txBody>
          <a:bodyPr/>
          <a:lstStyle>
            <a:lvl1pPr>
              <a:defRPr/>
            </a:lvl1pPr>
          </a:lstStyle>
          <a:p>
            <a:pPr>
              <a:defRPr/>
            </a:pPr>
            <a:fld id="{6E95BF02-F533-404A-A6F1-6896AEEAF790}" type="slidenum">
              <a:rPr lang="en-US"/>
              <a:pPr>
                <a:defRPr/>
              </a:pPr>
              <a:t>‹#›</a:t>
            </a:fld>
            <a:endParaRPr lang="en-US"/>
          </a:p>
        </p:txBody>
      </p:sp>
    </p:spTree>
    <p:extLst>
      <p:ext uri="{BB962C8B-B14F-4D97-AF65-F5344CB8AC3E}">
        <p14:creationId xmlns:p14="http://schemas.microsoft.com/office/powerpoint/2010/main" val="37530436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6"/>
          </a:xfrm>
        </p:spPr>
        <p:txBody>
          <a:bodyPr anchor="t"/>
          <a:lstStyle>
            <a:lvl1pPr algn="l">
              <a:defRPr sz="4267" b="0" cap="all">
                <a:latin typeface="Concourse C3" pitchFamily="2" charset="0"/>
              </a:defRPr>
            </a:lvl1pPr>
          </a:lstStyle>
          <a:p>
            <a:r>
              <a:rPr lang="en-GB"/>
              <a:t>Click to edit Master title style</a:t>
            </a:r>
            <a:endParaRPr lang="nb-NO"/>
          </a:p>
        </p:txBody>
      </p:sp>
      <p:sp>
        <p:nvSpPr>
          <p:cNvPr id="3" name="Text Placeholder 2"/>
          <p:cNvSpPr>
            <a:spLocks noGrp="1"/>
          </p:cNvSpPr>
          <p:nvPr>
            <p:ph type="body" idx="1"/>
          </p:nvPr>
        </p:nvSpPr>
        <p:spPr>
          <a:xfrm>
            <a:off x="963084" y="2906716"/>
            <a:ext cx="10363200" cy="1500186"/>
          </a:xfrm>
        </p:spPr>
        <p:txBody>
          <a:bodyPr anchor="b"/>
          <a:lstStyle>
            <a:lvl1pPr marL="0" indent="0">
              <a:buNone/>
              <a:defRPr sz="2134"/>
            </a:lvl1pPr>
            <a:lvl2pPr marL="483895" indent="0">
              <a:buNone/>
              <a:defRPr sz="1867"/>
            </a:lvl2pPr>
            <a:lvl3pPr marL="967792" indent="0">
              <a:buNone/>
              <a:defRPr sz="1733"/>
            </a:lvl3pPr>
            <a:lvl4pPr marL="1451687" indent="0">
              <a:buNone/>
              <a:defRPr sz="1466"/>
            </a:lvl4pPr>
            <a:lvl5pPr marL="1935582" indent="0">
              <a:buNone/>
              <a:defRPr sz="1466"/>
            </a:lvl5pPr>
            <a:lvl6pPr marL="2419478" indent="0">
              <a:buNone/>
              <a:defRPr sz="1466"/>
            </a:lvl6pPr>
            <a:lvl7pPr marL="2903374" indent="0">
              <a:buNone/>
              <a:defRPr sz="1466"/>
            </a:lvl7pPr>
            <a:lvl8pPr marL="3387270" indent="0">
              <a:buNone/>
              <a:defRPr sz="1466"/>
            </a:lvl8pPr>
            <a:lvl9pPr marL="3871165" indent="0">
              <a:buNone/>
              <a:defRPr sz="1466"/>
            </a:lvl9pPr>
          </a:lstStyle>
          <a:p>
            <a:pPr lvl="0"/>
            <a:r>
              <a:rPr lang="en-GB"/>
              <a:t>Click to edit Master text styles</a:t>
            </a:r>
          </a:p>
        </p:txBody>
      </p:sp>
      <p:sp>
        <p:nvSpPr>
          <p:cNvPr id="5" name="Rectangle 12"/>
          <p:cNvSpPr>
            <a:spLocks noGrp="1" noChangeArrowheads="1"/>
          </p:cNvSpPr>
          <p:nvPr>
            <p:ph type="sldNum" sz="quarter" idx="11"/>
          </p:nvPr>
        </p:nvSpPr>
        <p:spPr>
          <a:ln/>
        </p:spPr>
        <p:txBody>
          <a:bodyPr/>
          <a:lstStyle>
            <a:lvl1pPr>
              <a:defRPr/>
            </a:lvl1pPr>
          </a:lstStyle>
          <a:p>
            <a:pPr>
              <a:defRPr/>
            </a:pPr>
            <a:fld id="{A91F16FC-C841-3348-A072-DD3E6BEEDF3D}" type="slidenum">
              <a:rPr lang="en-US"/>
              <a:pPr>
                <a:defRPr/>
              </a:pPr>
              <a:t>‹#›</a:t>
            </a:fld>
            <a:endParaRPr lang="en-US"/>
          </a:p>
        </p:txBody>
      </p:sp>
    </p:spTree>
    <p:extLst>
      <p:ext uri="{BB962C8B-B14F-4D97-AF65-F5344CB8AC3E}">
        <p14:creationId xmlns:p14="http://schemas.microsoft.com/office/powerpoint/2010/main" val="3490417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nb-NO"/>
          </a:p>
        </p:txBody>
      </p:sp>
      <p:sp>
        <p:nvSpPr>
          <p:cNvPr id="3" name="Content Placeholder 2"/>
          <p:cNvSpPr>
            <a:spLocks noGrp="1"/>
          </p:cNvSpPr>
          <p:nvPr>
            <p:ph sz="half" idx="1"/>
          </p:nvPr>
        </p:nvSpPr>
        <p:spPr>
          <a:xfrm>
            <a:off x="623887" y="1592263"/>
            <a:ext cx="5508625" cy="4608512"/>
          </a:xfrm>
        </p:spPr>
        <p:txBody>
          <a:bodyPr/>
          <a:lstStyle>
            <a:lvl1pPr>
              <a:defRPr sz="2933"/>
            </a:lvl1pPr>
            <a:lvl2pPr>
              <a:defRPr sz="2533"/>
            </a:lvl2pPr>
            <a:lvl3pPr>
              <a:defRPr sz="2134"/>
            </a:lvl3pPr>
            <a:lvl4pPr>
              <a:defRPr sz="1867"/>
            </a:lvl4pPr>
            <a:lvl5pPr>
              <a:defRPr sz="1867"/>
            </a:lvl5pPr>
            <a:lvl6pPr>
              <a:defRPr sz="1867"/>
            </a:lvl6pPr>
            <a:lvl7pPr>
              <a:defRPr sz="1867"/>
            </a:lvl7pPr>
            <a:lvl8pPr>
              <a:defRPr sz="1867"/>
            </a:lvl8pPr>
            <a:lvl9pPr>
              <a:defRPr sz="1867"/>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Content Placeholder 3"/>
          <p:cNvSpPr>
            <a:spLocks noGrp="1"/>
          </p:cNvSpPr>
          <p:nvPr>
            <p:ph sz="half" idx="2"/>
          </p:nvPr>
        </p:nvSpPr>
        <p:spPr>
          <a:xfrm>
            <a:off x="6275388" y="1592263"/>
            <a:ext cx="5365750" cy="4608512"/>
          </a:xfrm>
        </p:spPr>
        <p:txBody>
          <a:bodyPr/>
          <a:lstStyle>
            <a:lvl1pPr>
              <a:defRPr sz="2933"/>
            </a:lvl1pPr>
            <a:lvl2pPr>
              <a:defRPr sz="2533"/>
            </a:lvl2pPr>
            <a:lvl3pPr>
              <a:defRPr sz="2134"/>
            </a:lvl3pPr>
            <a:lvl4pPr>
              <a:defRPr sz="1867"/>
            </a:lvl4pPr>
            <a:lvl5pPr>
              <a:defRPr sz="1867"/>
            </a:lvl5pPr>
            <a:lvl6pPr>
              <a:defRPr sz="1867"/>
            </a:lvl6pPr>
            <a:lvl7pPr>
              <a:defRPr sz="1867"/>
            </a:lvl7pPr>
            <a:lvl8pPr>
              <a:defRPr sz="1867"/>
            </a:lvl8pPr>
            <a:lvl9pPr>
              <a:defRPr sz="1867"/>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6" name="Rectangle 12"/>
          <p:cNvSpPr>
            <a:spLocks noGrp="1" noChangeArrowheads="1"/>
          </p:cNvSpPr>
          <p:nvPr>
            <p:ph type="sldNum" sz="quarter" idx="11"/>
          </p:nvPr>
        </p:nvSpPr>
        <p:spPr>
          <a:ln/>
        </p:spPr>
        <p:txBody>
          <a:bodyPr/>
          <a:lstStyle>
            <a:lvl1pPr>
              <a:defRPr/>
            </a:lvl1pPr>
          </a:lstStyle>
          <a:p>
            <a:pPr>
              <a:defRPr/>
            </a:pPr>
            <a:fld id="{D91F8154-7EA7-BF44-97E0-82DC62359400}" type="slidenum">
              <a:rPr lang="en-US"/>
              <a:pPr>
                <a:defRPr/>
              </a:pPr>
              <a:t>‹#›</a:t>
            </a:fld>
            <a:endParaRPr lang="en-US"/>
          </a:p>
        </p:txBody>
      </p:sp>
    </p:spTree>
    <p:extLst>
      <p:ext uri="{BB962C8B-B14F-4D97-AF65-F5344CB8AC3E}">
        <p14:creationId xmlns:p14="http://schemas.microsoft.com/office/powerpoint/2010/main" val="456773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3888" y="620713"/>
            <a:ext cx="11017250" cy="796926"/>
          </a:xfrm>
        </p:spPr>
        <p:txBody>
          <a:bodyPr/>
          <a:lstStyle>
            <a:lvl1pPr>
              <a:defRPr/>
            </a:lvl1pPr>
          </a:lstStyle>
          <a:p>
            <a:r>
              <a:rPr lang="en-GB"/>
              <a:t>Click to edit Master title style</a:t>
            </a:r>
            <a:endParaRPr lang="nb-NO"/>
          </a:p>
        </p:txBody>
      </p:sp>
      <p:sp>
        <p:nvSpPr>
          <p:cNvPr id="3" name="Text Placeholder 2"/>
          <p:cNvSpPr>
            <a:spLocks noGrp="1"/>
          </p:cNvSpPr>
          <p:nvPr>
            <p:ph type="body" idx="1"/>
          </p:nvPr>
        </p:nvSpPr>
        <p:spPr>
          <a:xfrm>
            <a:off x="623887" y="1592262"/>
            <a:ext cx="5508625" cy="828676"/>
          </a:xfrm>
        </p:spPr>
        <p:txBody>
          <a:bodyPr anchor="b"/>
          <a:lstStyle>
            <a:lvl1pPr marL="0" indent="0">
              <a:buNone/>
              <a:defRPr sz="2533" b="1"/>
            </a:lvl1pPr>
            <a:lvl2pPr marL="483895" indent="0">
              <a:buNone/>
              <a:defRPr sz="2134" b="1"/>
            </a:lvl2pPr>
            <a:lvl3pPr marL="967792" indent="0">
              <a:buNone/>
              <a:defRPr sz="1867" b="1"/>
            </a:lvl3pPr>
            <a:lvl4pPr marL="1451687" indent="0">
              <a:buNone/>
              <a:defRPr sz="1733" b="1"/>
            </a:lvl4pPr>
            <a:lvl5pPr marL="1935582" indent="0">
              <a:buNone/>
              <a:defRPr sz="1733" b="1"/>
            </a:lvl5pPr>
            <a:lvl6pPr marL="2419478" indent="0">
              <a:buNone/>
              <a:defRPr sz="1733" b="1"/>
            </a:lvl6pPr>
            <a:lvl7pPr marL="2903374" indent="0">
              <a:buNone/>
              <a:defRPr sz="1733" b="1"/>
            </a:lvl7pPr>
            <a:lvl8pPr marL="3387270" indent="0">
              <a:buNone/>
              <a:defRPr sz="1733" b="1"/>
            </a:lvl8pPr>
            <a:lvl9pPr marL="3871165" indent="0">
              <a:buNone/>
              <a:defRPr sz="1733" b="1"/>
            </a:lvl9pPr>
          </a:lstStyle>
          <a:p>
            <a:pPr lvl="0"/>
            <a:r>
              <a:rPr lang="en-GB"/>
              <a:t>Click to edit Master text styles</a:t>
            </a:r>
          </a:p>
        </p:txBody>
      </p:sp>
      <p:sp>
        <p:nvSpPr>
          <p:cNvPr id="4" name="Content Placeholder 3"/>
          <p:cNvSpPr>
            <a:spLocks noGrp="1"/>
          </p:cNvSpPr>
          <p:nvPr>
            <p:ph sz="half" idx="2"/>
          </p:nvPr>
        </p:nvSpPr>
        <p:spPr>
          <a:xfrm>
            <a:off x="623887" y="2528887"/>
            <a:ext cx="5508625" cy="3671887"/>
          </a:xfrm>
        </p:spPr>
        <p:txBody>
          <a:bodyPr/>
          <a:lstStyle>
            <a:lvl1pPr>
              <a:defRPr sz="2533"/>
            </a:lvl1pPr>
            <a:lvl2pPr>
              <a:defRPr sz="2134"/>
            </a:lvl2pPr>
            <a:lvl3pPr>
              <a:defRPr sz="1867"/>
            </a:lvl3pPr>
            <a:lvl4pPr>
              <a:defRPr sz="1733"/>
            </a:lvl4pPr>
            <a:lvl5pPr>
              <a:defRPr sz="1733"/>
            </a:lvl5pPr>
            <a:lvl6pPr>
              <a:defRPr sz="1733"/>
            </a:lvl6pPr>
            <a:lvl7pPr>
              <a:defRPr sz="1733"/>
            </a:lvl7pPr>
            <a:lvl8pPr>
              <a:defRPr sz="1733"/>
            </a:lvl8pPr>
            <a:lvl9pPr>
              <a:defRPr sz="173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5" name="Text Placeholder 4"/>
          <p:cNvSpPr>
            <a:spLocks noGrp="1"/>
          </p:cNvSpPr>
          <p:nvPr>
            <p:ph type="body" sz="quarter" idx="3"/>
          </p:nvPr>
        </p:nvSpPr>
        <p:spPr>
          <a:xfrm>
            <a:off x="6275388" y="1592262"/>
            <a:ext cx="5365750" cy="828675"/>
          </a:xfrm>
        </p:spPr>
        <p:txBody>
          <a:bodyPr anchor="b"/>
          <a:lstStyle>
            <a:lvl1pPr marL="0" indent="0">
              <a:buNone/>
              <a:defRPr sz="2533" b="1"/>
            </a:lvl1pPr>
            <a:lvl2pPr marL="483895" indent="0">
              <a:buNone/>
              <a:defRPr sz="2134" b="1"/>
            </a:lvl2pPr>
            <a:lvl3pPr marL="967792" indent="0">
              <a:buNone/>
              <a:defRPr sz="1867" b="1"/>
            </a:lvl3pPr>
            <a:lvl4pPr marL="1451687" indent="0">
              <a:buNone/>
              <a:defRPr sz="1733" b="1"/>
            </a:lvl4pPr>
            <a:lvl5pPr marL="1935582" indent="0">
              <a:buNone/>
              <a:defRPr sz="1733" b="1"/>
            </a:lvl5pPr>
            <a:lvl6pPr marL="2419478" indent="0">
              <a:buNone/>
              <a:defRPr sz="1733" b="1"/>
            </a:lvl6pPr>
            <a:lvl7pPr marL="2903374" indent="0">
              <a:buNone/>
              <a:defRPr sz="1733" b="1"/>
            </a:lvl7pPr>
            <a:lvl8pPr marL="3387270" indent="0">
              <a:buNone/>
              <a:defRPr sz="1733" b="1"/>
            </a:lvl8pPr>
            <a:lvl9pPr marL="3871165" indent="0">
              <a:buNone/>
              <a:defRPr sz="1733" b="1"/>
            </a:lvl9pPr>
          </a:lstStyle>
          <a:p>
            <a:pPr lvl="0"/>
            <a:r>
              <a:rPr lang="en-GB"/>
              <a:t>Click to edit Master text styles</a:t>
            </a:r>
          </a:p>
        </p:txBody>
      </p:sp>
      <p:sp>
        <p:nvSpPr>
          <p:cNvPr id="6" name="Content Placeholder 5"/>
          <p:cNvSpPr>
            <a:spLocks noGrp="1"/>
          </p:cNvSpPr>
          <p:nvPr>
            <p:ph sz="quarter" idx="4"/>
          </p:nvPr>
        </p:nvSpPr>
        <p:spPr>
          <a:xfrm>
            <a:off x="6275388" y="2528888"/>
            <a:ext cx="5365750" cy="3597276"/>
          </a:xfrm>
        </p:spPr>
        <p:txBody>
          <a:bodyPr/>
          <a:lstStyle>
            <a:lvl1pPr>
              <a:defRPr sz="2533"/>
            </a:lvl1pPr>
            <a:lvl2pPr>
              <a:defRPr sz="2134"/>
            </a:lvl2pPr>
            <a:lvl3pPr>
              <a:defRPr sz="1867"/>
            </a:lvl3pPr>
            <a:lvl4pPr>
              <a:defRPr sz="1733"/>
            </a:lvl4pPr>
            <a:lvl5pPr>
              <a:defRPr sz="1733"/>
            </a:lvl5pPr>
            <a:lvl6pPr>
              <a:defRPr sz="1733"/>
            </a:lvl6pPr>
            <a:lvl7pPr>
              <a:defRPr sz="1733"/>
            </a:lvl7pPr>
            <a:lvl8pPr>
              <a:defRPr sz="1733"/>
            </a:lvl8pPr>
            <a:lvl9pPr>
              <a:defRPr sz="173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8" name="Rectangle 12"/>
          <p:cNvSpPr>
            <a:spLocks noGrp="1" noChangeArrowheads="1"/>
          </p:cNvSpPr>
          <p:nvPr>
            <p:ph type="sldNum" sz="quarter" idx="11"/>
          </p:nvPr>
        </p:nvSpPr>
        <p:spPr>
          <a:ln/>
        </p:spPr>
        <p:txBody>
          <a:bodyPr/>
          <a:lstStyle>
            <a:lvl1pPr>
              <a:defRPr/>
            </a:lvl1pPr>
          </a:lstStyle>
          <a:p>
            <a:pPr>
              <a:defRPr/>
            </a:pPr>
            <a:fld id="{5E02E9D2-8A2F-E942-9C74-6FC9B1163C8A}" type="slidenum">
              <a:rPr lang="en-US"/>
              <a:pPr>
                <a:defRPr/>
              </a:pPr>
              <a:t>‹#›</a:t>
            </a:fld>
            <a:endParaRPr lang="en-US"/>
          </a:p>
        </p:txBody>
      </p:sp>
    </p:spTree>
    <p:extLst>
      <p:ext uri="{BB962C8B-B14F-4D97-AF65-F5344CB8AC3E}">
        <p14:creationId xmlns:p14="http://schemas.microsoft.com/office/powerpoint/2010/main" val="4073712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nb-NO"/>
          </a:p>
        </p:txBody>
      </p:sp>
      <p:sp>
        <p:nvSpPr>
          <p:cNvPr id="4" name="Rectangle 12"/>
          <p:cNvSpPr>
            <a:spLocks noGrp="1" noChangeArrowheads="1"/>
          </p:cNvSpPr>
          <p:nvPr>
            <p:ph type="sldNum" sz="quarter" idx="11"/>
          </p:nvPr>
        </p:nvSpPr>
        <p:spPr>
          <a:ln/>
        </p:spPr>
        <p:txBody>
          <a:bodyPr/>
          <a:lstStyle>
            <a:lvl1pPr>
              <a:defRPr/>
            </a:lvl1pPr>
          </a:lstStyle>
          <a:p>
            <a:pPr>
              <a:defRPr/>
            </a:pPr>
            <a:fld id="{7A44D903-EA51-734D-A240-C3B5B33958FC}" type="slidenum">
              <a:rPr lang="en-US"/>
              <a:pPr>
                <a:defRPr/>
              </a:pPr>
              <a:t>‹#›</a:t>
            </a:fld>
            <a:endParaRPr lang="en-US"/>
          </a:p>
        </p:txBody>
      </p:sp>
    </p:spTree>
    <p:extLst>
      <p:ext uri="{BB962C8B-B14F-4D97-AF65-F5344CB8AC3E}">
        <p14:creationId xmlns:p14="http://schemas.microsoft.com/office/powerpoint/2010/main" val="1154524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4" y="620713"/>
            <a:ext cx="4586284" cy="814388"/>
          </a:xfrm>
        </p:spPr>
        <p:txBody>
          <a:bodyPr anchor="b"/>
          <a:lstStyle>
            <a:lvl1pPr algn="l">
              <a:defRPr sz="2134" b="1"/>
            </a:lvl1pPr>
          </a:lstStyle>
          <a:p>
            <a:r>
              <a:rPr lang="en-GB"/>
              <a:t>Click to edit Master title style</a:t>
            </a:r>
            <a:endParaRPr lang="nb-NO"/>
          </a:p>
        </p:txBody>
      </p:sp>
      <p:sp>
        <p:nvSpPr>
          <p:cNvPr id="3" name="Content Placeholder 2"/>
          <p:cNvSpPr>
            <a:spLocks noGrp="1"/>
          </p:cNvSpPr>
          <p:nvPr>
            <p:ph idx="1"/>
          </p:nvPr>
        </p:nvSpPr>
        <p:spPr>
          <a:xfrm>
            <a:off x="5340350" y="620713"/>
            <a:ext cx="6300788" cy="5580062"/>
          </a:xfrm>
        </p:spPr>
        <p:txBody>
          <a:bodyPr/>
          <a:lstStyle>
            <a:lvl1pPr>
              <a:defRPr sz="3334"/>
            </a:lvl1pPr>
            <a:lvl2pPr>
              <a:defRPr sz="2933"/>
            </a:lvl2pPr>
            <a:lvl3pPr>
              <a:defRPr sz="2533"/>
            </a:lvl3pPr>
            <a:lvl4pPr>
              <a:defRPr sz="2134"/>
            </a:lvl4pPr>
            <a:lvl5pPr>
              <a:defRPr sz="2134"/>
            </a:lvl5pPr>
            <a:lvl6pPr>
              <a:defRPr sz="2134"/>
            </a:lvl6pPr>
            <a:lvl7pPr>
              <a:defRPr sz="2134"/>
            </a:lvl7pPr>
            <a:lvl8pPr>
              <a:defRPr sz="2134"/>
            </a:lvl8pPr>
            <a:lvl9pPr>
              <a:defRPr sz="2134"/>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Text Placeholder 3"/>
          <p:cNvSpPr>
            <a:spLocks noGrp="1"/>
          </p:cNvSpPr>
          <p:nvPr>
            <p:ph type="body" sz="half" idx="2"/>
          </p:nvPr>
        </p:nvSpPr>
        <p:spPr>
          <a:xfrm>
            <a:off x="623888" y="1592263"/>
            <a:ext cx="4572000" cy="4608512"/>
          </a:xfrm>
        </p:spPr>
        <p:txBody>
          <a:bodyPr/>
          <a:lstStyle>
            <a:lvl1pPr marL="0" indent="0">
              <a:buNone/>
              <a:defRPr sz="1466"/>
            </a:lvl1pPr>
            <a:lvl2pPr marL="483895" indent="0">
              <a:buNone/>
              <a:defRPr sz="1333"/>
            </a:lvl2pPr>
            <a:lvl3pPr marL="967792" indent="0">
              <a:buNone/>
              <a:defRPr sz="1067"/>
            </a:lvl3pPr>
            <a:lvl4pPr marL="1451687" indent="0">
              <a:buNone/>
              <a:defRPr sz="934"/>
            </a:lvl4pPr>
            <a:lvl5pPr marL="1935582" indent="0">
              <a:buNone/>
              <a:defRPr sz="934"/>
            </a:lvl5pPr>
            <a:lvl6pPr marL="2419478" indent="0">
              <a:buNone/>
              <a:defRPr sz="934"/>
            </a:lvl6pPr>
            <a:lvl7pPr marL="2903374" indent="0">
              <a:buNone/>
              <a:defRPr sz="934"/>
            </a:lvl7pPr>
            <a:lvl8pPr marL="3387270" indent="0">
              <a:buNone/>
              <a:defRPr sz="934"/>
            </a:lvl8pPr>
            <a:lvl9pPr marL="3871165" indent="0">
              <a:buNone/>
              <a:defRPr sz="934"/>
            </a:lvl9pPr>
          </a:lstStyle>
          <a:p>
            <a:pPr lvl="0"/>
            <a:r>
              <a:rPr lang="en-GB"/>
              <a:t>Click to edit Master text styles</a:t>
            </a:r>
          </a:p>
        </p:txBody>
      </p:sp>
      <p:sp>
        <p:nvSpPr>
          <p:cNvPr id="6" name="Rectangle 12"/>
          <p:cNvSpPr>
            <a:spLocks noGrp="1" noChangeArrowheads="1"/>
          </p:cNvSpPr>
          <p:nvPr>
            <p:ph type="sldNum" sz="quarter" idx="11"/>
          </p:nvPr>
        </p:nvSpPr>
        <p:spPr>
          <a:ln/>
        </p:spPr>
        <p:txBody>
          <a:bodyPr/>
          <a:lstStyle>
            <a:lvl1pPr>
              <a:defRPr/>
            </a:lvl1pPr>
          </a:lstStyle>
          <a:p>
            <a:pPr>
              <a:defRPr/>
            </a:pPr>
            <a:fld id="{E8AF732E-478B-F24F-BF35-52D6C186C602}" type="slidenum">
              <a:rPr lang="en-US"/>
              <a:pPr>
                <a:defRPr/>
              </a:pPr>
              <a:t>‹#›</a:t>
            </a:fld>
            <a:endParaRPr lang="en-US"/>
          </a:p>
        </p:txBody>
      </p:sp>
    </p:spTree>
    <p:extLst>
      <p:ext uri="{BB962C8B-B14F-4D97-AF65-F5344CB8AC3E}">
        <p14:creationId xmlns:p14="http://schemas.microsoft.com/office/powerpoint/2010/main" val="2668725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51087" y="4811486"/>
            <a:ext cx="7453311" cy="454252"/>
          </a:xfrm>
        </p:spPr>
        <p:txBody>
          <a:bodyPr anchor="b"/>
          <a:lstStyle>
            <a:lvl1pPr algn="l">
              <a:defRPr sz="2134" b="1"/>
            </a:lvl1pPr>
          </a:lstStyle>
          <a:p>
            <a:r>
              <a:rPr lang="en-GB"/>
              <a:t>Click to edit Master title style</a:t>
            </a:r>
            <a:endParaRPr lang="nb-NO"/>
          </a:p>
        </p:txBody>
      </p:sp>
      <p:sp>
        <p:nvSpPr>
          <p:cNvPr id="3" name="Picture Placeholder 2"/>
          <p:cNvSpPr>
            <a:spLocks noGrp="1"/>
          </p:cNvSpPr>
          <p:nvPr>
            <p:ph type="pic" idx="1"/>
          </p:nvPr>
        </p:nvSpPr>
        <p:spPr>
          <a:xfrm>
            <a:off x="2351088" y="612775"/>
            <a:ext cx="7453312" cy="4114800"/>
          </a:xfrm>
        </p:spPr>
        <p:txBody>
          <a:bodyPr/>
          <a:lstStyle>
            <a:lvl1pPr marL="0" indent="0">
              <a:buNone/>
              <a:defRPr sz="3334"/>
            </a:lvl1pPr>
            <a:lvl2pPr marL="483895" indent="0">
              <a:buNone/>
              <a:defRPr sz="2933"/>
            </a:lvl2pPr>
            <a:lvl3pPr marL="967792" indent="0">
              <a:buNone/>
              <a:defRPr sz="2533"/>
            </a:lvl3pPr>
            <a:lvl4pPr marL="1451687" indent="0">
              <a:buNone/>
              <a:defRPr sz="2134"/>
            </a:lvl4pPr>
            <a:lvl5pPr marL="1935582" indent="0">
              <a:buNone/>
              <a:defRPr sz="2134"/>
            </a:lvl5pPr>
            <a:lvl6pPr marL="2419478" indent="0">
              <a:buNone/>
              <a:defRPr sz="2134"/>
            </a:lvl6pPr>
            <a:lvl7pPr marL="2903374" indent="0">
              <a:buNone/>
              <a:defRPr sz="2134"/>
            </a:lvl7pPr>
            <a:lvl8pPr marL="3387270" indent="0">
              <a:buNone/>
              <a:defRPr sz="2134"/>
            </a:lvl8pPr>
            <a:lvl9pPr marL="3871165" indent="0">
              <a:buNone/>
              <a:defRPr sz="2134"/>
            </a:lvl9pPr>
          </a:lstStyle>
          <a:p>
            <a:pPr lvl="0"/>
            <a:r>
              <a:rPr lang="en-GB" noProof="0"/>
              <a:t>Click icon to add picture</a:t>
            </a:r>
            <a:endParaRPr lang="nb-NO" noProof="0"/>
          </a:p>
        </p:txBody>
      </p:sp>
      <p:sp>
        <p:nvSpPr>
          <p:cNvPr id="4" name="Text Placeholder 3"/>
          <p:cNvSpPr>
            <a:spLocks noGrp="1"/>
          </p:cNvSpPr>
          <p:nvPr>
            <p:ph type="body" sz="half" idx="2"/>
          </p:nvPr>
        </p:nvSpPr>
        <p:spPr>
          <a:xfrm>
            <a:off x="2389718" y="5408613"/>
            <a:ext cx="7414680" cy="792162"/>
          </a:xfrm>
        </p:spPr>
        <p:txBody>
          <a:bodyPr/>
          <a:lstStyle>
            <a:lvl1pPr marL="0" indent="0">
              <a:buNone/>
              <a:defRPr sz="1466"/>
            </a:lvl1pPr>
            <a:lvl2pPr marL="483895" indent="0">
              <a:buNone/>
              <a:defRPr sz="1333"/>
            </a:lvl2pPr>
            <a:lvl3pPr marL="967792" indent="0">
              <a:buNone/>
              <a:defRPr sz="1067"/>
            </a:lvl3pPr>
            <a:lvl4pPr marL="1451687" indent="0">
              <a:buNone/>
              <a:defRPr sz="934"/>
            </a:lvl4pPr>
            <a:lvl5pPr marL="1935582" indent="0">
              <a:buNone/>
              <a:defRPr sz="934"/>
            </a:lvl5pPr>
            <a:lvl6pPr marL="2419478" indent="0">
              <a:buNone/>
              <a:defRPr sz="934"/>
            </a:lvl6pPr>
            <a:lvl7pPr marL="2903374" indent="0">
              <a:buNone/>
              <a:defRPr sz="934"/>
            </a:lvl7pPr>
            <a:lvl8pPr marL="3387270" indent="0">
              <a:buNone/>
              <a:defRPr sz="934"/>
            </a:lvl8pPr>
            <a:lvl9pPr marL="3871165" indent="0">
              <a:buNone/>
              <a:defRPr sz="934"/>
            </a:lvl9pPr>
          </a:lstStyle>
          <a:p>
            <a:pPr lvl="0"/>
            <a:r>
              <a:rPr lang="en-GB"/>
              <a:t>Click to edit Master text styles</a:t>
            </a:r>
          </a:p>
        </p:txBody>
      </p:sp>
      <p:sp>
        <p:nvSpPr>
          <p:cNvPr id="6" name="Rectangle 12"/>
          <p:cNvSpPr>
            <a:spLocks noGrp="1" noChangeArrowheads="1"/>
          </p:cNvSpPr>
          <p:nvPr>
            <p:ph type="sldNum" sz="quarter" idx="11"/>
          </p:nvPr>
        </p:nvSpPr>
        <p:spPr>
          <a:ln/>
        </p:spPr>
        <p:txBody>
          <a:bodyPr/>
          <a:lstStyle>
            <a:lvl1pPr>
              <a:defRPr/>
            </a:lvl1pPr>
          </a:lstStyle>
          <a:p>
            <a:pPr>
              <a:defRPr/>
            </a:pPr>
            <a:fld id="{108E382B-CB99-9A49-BFB4-ADCA25A30E34}" type="slidenum">
              <a:rPr lang="en-US"/>
              <a:pPr>
                <a:defRPr/>
              </a:pPr>
              <a:t>‹#›</a:t>
            </a:fld>
            <a:endParaRPr lang="en-US"/>
          </a:p>
        </p:txBody>
      </p:sp>
    </p:spTree>
    <p:extLst>
      <p:ext uri="{BB962C8B-B14F-4D97-AF65-F5344CB8AC3E}">
        <p14:creationId xmlns:p14="http://schemas.microsoft.com/office/powerpoint/2010/main" val="1170232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5" name="Rectangle 12"/>
          <p:cNvSpPr>
            <a:spLocks noGrp="1" noChangeArrowheads="1"/>
          </p:cNvSpPr>
          <p:nvPr>
            <p:ph type="sldNum" sz="quarter" idx="11"/>
          </p:nvPr>
        </p:nvSpPr>
        <p:spPr>
          <a:ln/>
        </p:spPr>
        <p:txBody>
          <a:bodyPr/>
          <a:lstStyle>
            <a:lvl1pPr>
              <a:defRPr/>
            </a:lvl1pPr>
          </a:lstStyle>
          <a:p>
            <a:pPr>
              <a:defRPr/>
            </a:pPr>
            <a:fld id="{27F1C00D-2456-454B-A358-8022D09AC2B5}" type="slidenum">
              <a:rPr lang="en-US"/>
              <a:pPr>
                <a:defRPr/>
              </a:pPr>
              <a:t>‹#›</a:t>
            </a:fld>
            <a:endParaRPr lang="en-US"/>
          </a:p>
        </p:txBody>
      </p:sp>
    </p:spTree>
    <p:extLst>
      <p:ext uri="{BB962C8B-B14F-4D97-AF65-F5344CB8AC3E}">
        <p14:creationId xmlns:p14="http://schemas.microsoft.com/office/powerpoint/2010/main" val="2811615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17002" y="620713"/>
            <a:ext cx="2624136" cy="5580061"/>
          </a:xfrm>
        </p:spPr>
        <p:txBody>
          <a:bodyPr vert="eaVert"/>
          <a:lstStyle/>
          <a:p>
            <a:r>
              <a:rPr lang="en-GB"/>
              <a:t>Click to edit Master title style</a:t>
            </a:r>
            <a:endParaRPr lang="nb-NO"/>
          </a:p>
        </p:txBody>
      </p:sp>
      <p:sp>
        <p:nvSpPr>
          <p:cNvPr id="3" name="Vertical Text Placeholder 2"/>
          <p:cNvSpPr>
            <a:spLocks noGrp="1"/>
          </p:cNvSpPr>
          <p:nvPr>
            <p:ph type="body" orient="vert" idx="1"/>
          </p:nvPr>
        </p:nvSpPr>
        <p:spPr>
          <a:xfrm>
            <a:off x="623888" y="620713"/>
            <a:ext cx="8189914" cy="5580062"/>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5" name="Rectangle 12"/>
          <p:cNvSpPr>
            <a:spLocks noGrp="1" noChangeArrowheads="1"/>
          </p:cNvSpPr>
          <p:nvPr>
            <p:ph type="sldNum" sz="quarter" idx="11"/>
          </p:nvPr>
        </p:nvSpPr>
        <p:spPr>
          <a:ln/>
        </p:spPr>
        <p:txBody>
          <a:bodyPr/>
          <a:lstStyle>
            <a:lvl1pPr>
              <a:defRPr/>
            </a:lvl1pPr>
          </a:lstStyle>
          <a:p>
            <a:pPr>
              <a:defRPr/>
            </a:pPr>
            <a:fld id="{9F4FE057-FF92-A241-AB2A-2E369B6C3827}" type="slidenum">
              <a:rPr lang="en-US"/>
              <a:pPr>
                <a:defRPr/>
              </a:pPr>
              <a:t>‹#›</a:t>
            </a:fld>
            <a:endParaRPr lang="en-US"/>
          </a:p>
        </p:txBody>
      </p:sp>
    </p:spTree>
    <p:extLst>
      <p:ext uri="{BB962C8B-B14F-4D97-AF65-F5344CB8AC3E}">
        <p14:creationId xmlns:p14="http://schemas.microsoft.com/office/powerpoint/2010/main" val="22259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319" y="273935"/>
            <a:ext cx="10971657" cy="1144951"/>
          </a:xfrm>
          <a:prstGeom prst="rect">
            <a:avLst/>
          </a:prstGeom>
        </p:spPr>
        <p:txBody>
          <a:bodyPr lIns="0" tIns="0" rIns="0" bIns="0" anchor="ctr"/>
          <a:lstStyle>
            <a:lvl1pPr>
              <a:defRPr>
                <a:solidFill>
                  <a:schemeClr val="bg1"/>
                </a:solidFill>
              </a:defRPr>
            </a:lvl1pPr>
          </a:lstStyle>
          <a:p>
            <a:pPr algn="ctr"/>
            <a:r>
              <a:rPr lang="en-US" sz="5807" b="1" strike="noStrike" spc="-1">
                <a:solidFill>
                  <a:srgbClr val="FFFFFF"/>
                </a:solidFill>
                <a:uFill>
                  <a:solidFill>
                    <a:srgbClr val="FFFFFF"/>
                  </a:solidFill>
                </a:uFill>
                <a:latin typeface="Concourse T3"/>
              </a:rPr>
              <a:t>Click to edit Master title style</a:t>
            </a:r>
          </a:p>
        </p:txBody>
      </p:sp>
      <p:sp>
        <p:nvSpPr>
          <p:cNvPr id="7" name="PlaceHolder 2"/>
          <p:cNvSpPr>
            <a:spLocks noGrp="1"/>
          </p:cNvSpPr>
          <p:nvPr>
            <p:ph type="body"/>
          </p:nvPr>
        </p:nvSpPr>
        <p:spPr>
          <a:xfrm>
            <a:off x="609319" y="1778581"/>
            <a:ext cx="10971657" cy="3977497"/>
          </a:xfrm>
          <a:prstGeom prst="rect">
            <a:avLst/>
          </a:prstGeom>
        </p:spPr>
        <p:txBody>
          <a:bodyPr lIns="0" tIns="0" rIns="0" bIns="0"/>
          <a:lstStyle>
            <a:lvl1pPr>
              <a:defRPr>
                <a:solidFill>
                  <a:schemeClr val="bg1"/>
                </a:solidFill>
              </a:defRPr>
            </a:lvl1pPr>
          </a:lstStyle>
          <a:p>
            <a:pPr lvl="0"/>
            <a:r>
              <a:rPr lang="en-US" sz="4355" b="1" strike="noStrike" spc="-1" noProof="0">
                <a:solidFill>
                  <a:srgbClr val="FFFFFF"/>
                </a:solidFill>
                <a:uFill>
                  <a:solidFill>
                    <a:srgbClr val="FFFFFF"/>
                  </a:solidFill>
                </a:uFill>
                <a:latin typeface="Concourse T3"/>
              </a:rPr>
              <a:t>Edit Master text styles</a:t>
            </a:r>
          </a:p>
        </p:txBody>
      </p:sp>
    </p:spTree>
    <p:extLst>
      <p:ext uri="{BB962C8B-B14F-4D97-AF65-F5344CB8AC3E}">
        <p14:creationId xmlns:p14="http://schemas.microsoft.com/office/powerpoint/2010/main" val="150605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8E8E8"/>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623888" y="620713"/>
            <a:ext cx="11017250" cy="828675"/>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p>
            <a:pPr lvl="0"/>
            <a:r>
              <a:rPr lang="en-GB"/>
              <a:t>Click to edit Master title style</a:t>
            </a:r>
            <a:endParaRPr lang="en-US"/>
          </a:p>
        </p:txBody>
      </p:sp>
      <p:sp>
        <p:nvSpPr>
          <p:cNvPr id="1027" name="Rectangle 8"/>
          <p:cNvSpPr>
            <a:spLocks noGrp="1" noChangeArrowheads="1"/>
          </p:cNvSpPr>
          <p:nvPr>
            <p:ph type="body" idx="1"/>
          </p:nvPr>
        </p:nvSpPr>
        <p:spPr bwMode="auto">
          <a:xfrm>
            <a:off x="623888" y="1602015"/>
            <a:ext cx="11017250" cy="459876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36" name="Rectangle 12"/>
          <p:cNvSpPr>
            <a:spLocks noGrp="1" noChangeArrowheads="1"/>
          </p:cNvSpPr>
          <p:nvPr>
            <p:ph type="sldNum" sz="quarter" idx="4"/>
          </p:nvPr>
        </p:nvSpPr>
        <p:spPr bwMode="auto">
          <a:xfrm>
            <a:off x="10848975" y="6401102"/>
            <a:ext cx="792163" cy="456898"/>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934">
                <a:solidFill>
                  <a:schemeClr val="tx1"/>
                </a:solidFill>
              </a:defRPr>
            </a:lvl1pPr>
          </a:lstStyle>
          <a:p>
            <a:pPr>
              <a:defRPr/>
            </a:pPr>
            <a:fld id="{97531C52-9592-F147-A3C9-DA7A6BDEC79F}" type="slidenum">
              <a:rPr lang="en-US" smtClean="0"/>
              <a:pPr>
                <a:defRPr/>
              </a:pPr>
              <a:t>‹#›</a:t>
            </a:fld>
            <a:endParaRPr lang="en-US"/>
          </a:p>
        </p:txBody>
      </p:sp>
    </p:spTree>
    <p:extLst>
      <p:ext uri="{BB962C8B-B14F-4D97-AF65-F5344CB8AC3E}">
        <p14:creationId xmlns:p14="http://schemas.microsoft.com/office/powerpoint/2010/main" val="195156749"/>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hf hdr="0" ftr="0"/>
  <p:txStyles>
    <p:titleStyle>
      <a:lvl1pPr algn="l" rtl="0" eaLnBrk="1" fontAlgn="base" hangingPunct="1">
        <a:spcBef>
          <a:spcPct val="0"/>
        </a:spcBef>
        <a:spcAft>
          <a:spcPct val="0"/>
        </a:spcAft>
        <a:defRPr sz="2800" b="0">
          <a:solidFill>
            <a:schemeClr val="tx1"/>
          </a:solidFill>
          <a:latin typeface="Concourse T3" pitchFamily="2" charset="0"/>
          <a:ea typeface="+mj-ea"/>
          <a:cs typeface="+mj-cs"/>
        </a:defRPr>
      </a:lvl1pPr>
      <a:lvl2pPr algn="l" rtl="0" eaLnBrk="1" fontAlgn="base" hangingPunct="1">
        <a:spcBef>
          <a:spcPct val="0"/>
        </a:spcBef>
        <a:spcAft>
          <a:spcPct val="0"/>
        </a:spcAft>
        <a:defRPr sz="3334"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334"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334"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334" b="1">
          <a:solidFill>
            <a:schemeClr val="tx2"/>
          </a:solidFill>
          <a:latin typeface="Arial" charset="0"/>
          <a:ea typeface="ヒラギノ角ゴ Pro W3" charset="-128"/>
          <a:cs typeface="ヒラギノ角ゴ Pro W3" charset="-128"/>
        </a:defRPr>
      </a:lvl5pPr>
      <a:lvl6pPr marL="483895" algn="l" rtl="0" eaLnBrk="1" fontAlgn="base" hangingPunct="1">
        <a:spcBef>
          <a:spcPct val="0"/>
        </a:spcBef>
        <a:spcAft>
          <a:spcPct val="0"/>
        </a:spcAft>
        <a:defRPr sz="3334" b="1">
          <a:solidFill>
            <a:schemeClr val="tx2"/>
          </a:solidFill>
          <a:latin typeface="Arial" charset="0"/>
          <a:ea typeface="ヒラギノ角ゴ Pro W3" charset="-128"/>
          <a:cs typeface="ヒラギノ角ゴ Pro W3" charset="-128"/>
        </a:defRPr>
      </a:lvl6pPr>
      <a:lvl7pPr marL="967792" algn="l" rtl="0" eaLnBrk="1" fontAlgn="base" hangingPunct="1">
        <a:spcBef>
          <a:spcPct val="0"/>
        </a:spcBef>
        <a:spcAft>
          <a:spcPct val="0"/>
        </a:spcAft>
        <a:defRPr sz="3334" b="1">
          <a:solidFill>
            <a:schemeClr val="tx2"/>
          </a:solidFill>
          <a:latin typeface="Arial" charset="0"/>
          <a:ea typeface="ヒラギノ角ゴ Pro W3" charset="-128"/>
          <a:cs typeface="ヒラギノ角ゴ Pro W3" charset="-128"/>
        </a:defRPr>
      </a:lvl7pPr>
      <a:lvl8pPr marL="1451687" algn="l" rtl="0" eaLnBrk="1" fontAlgn="base" hangingPunct="1">
        <a:spcBef>
          <a:spcPct val="0"/>
        </a:spcBef>
        <a:spcAft>
          <a:spcPct val="0"/>
        </a:spcAft>
        <a:defRPr sz="3334" b="1">
          <a:solidFill>
            <a:schemeClr val="tx2"/>
          </a:solidFill>
          <a:latin typeface="Arial" charset="0"/>
          <a:ea typeface="ヒラギノ角ゴ Pro W3" charset="-128"/>
          <a:cs typeface="ヒラギノ角ゴ Pro W3" charset="-128"/>
        </a:defRPr>
      </a:lvl8pPr>
      <a:lvl9pPr marL="1935582" algn="l" rtl="0" eaLnBrk="1" fontAlgn="base" hangingPunct="1">
        <a:spcBef>
          <a:spcPct val="0"/>
        </a:spcBef>
        <a:spcAft>
          <a:spcPct val="0"/>
        </a:spcAft>
        <a:defRPr sz="3334" b="1">
          <a:solidFill>
            <a:schemeClr val="tx2"/>
          </a:solidFill>
          <a:latin typeface="Arial" charset="0"/>
          <a:ea typeface="ヒラギノ角ゴ Pro W3" charset="-128"/>
          <a:cs typeface="ヒラギノ角ゴ Pro W3" charset="-128"/>
        </a:defRPr>
      </a:lvl9pPr>
    </p:titleStyle>
    <p:bodyStyle>
      <a:lvl1pPr marL="362922" indent="-362922" algn="l" rtl="0" eaLnBrk="1" fontAlgn="base" hangingPunct="1">
        <a:spcBef>
          <a:spcPct val="20000"/>
        </a:spcBef>
        <a:spcAft>
          <a:spcPct val="0"/>
        </a:spcAft>
        <a:buChar char="•"/>
        <a:defRPr sz="2400">
          <a:solidFill>
            <a:schemeClr val="tx1"/>
          </a:solidFill>
          <a:latin typeface="Concourse T3" pitchFamily="2" charset="0"/>
          <a:ea typeface="+mn-ea"/>
          <a:cs typeface="+mn-cs"/>
        </a:defRPr>
      </a:lvl1pPr>
      <a:lvl2pPr marL="786331" indent="-302435" algn="l" rtl="0" eaLnBrk="1" fontAlgn="base" hangingPunct="1">
        <a:spcBef>
          <a:spcPct val="20000"/>
        </a:spcBef>
        <a:spcAft>
          <a:spcPct val="0"/>
        </a:spcAft>
        <a:buChar char="–"/>
        <a:defRPr sz="2000">
          <a:solidFill>
            <a:schemeClr val="tx1"/>
          </a:solidFill>
          <a:latin typeface="Concourse T3" pitchFamily="2" charset="0"/>
          <a:ea typeface="+mn-ea"/>
          <a:cs typeface="+mn-cs"/>
        </a:defRPr>
      </a:lvl2pPr>
      <a:lvl3pPr marL="1209738" indent="-241949" algn="l" rtl="0" eaLnBrk="1" fontAlgn="base" hangingPunct="1">
        <a:spcBef>
          <a:spcPct val="20000"/>
        </a:spcBef>
        <a:spcAft>
          <a:spcPct val="0"/>
        </a:spcAft>
        <a:buChar char="•"/>
        <a:defRPr sz="1800">
          <a:solidFill>
            <a:schemeClr val="tx1"/>
          </a:solidFill>
          <a:latin typeface="Concourse T3" pitchFamily="2" charset="0"/>
          <a:ea typeface="+mn-ea"/>
          <a:cs typeface="+mn-cs"/>
        </a:defRPr>
      </a:lvl3pPr>
      <a:lvl4pPr marL="1693636" indent="-241949" algn="l" rtl="0" eaLnBrk="1" fontAlgn="base" hangingPunct="1">
        <a:spcBef>
          <a:spcPct val="20000"/>
        </a:spcBef>
        <a:spcAft>
          <a:spcPct val="0"/>
        </a:spcAft>
        <a:buChar char="–"/>
        <a:defRPr sz="1600">
          <a:solidFill>
            <a:schemeClr val="tx1"/>
          </a:solidFill>
          <a:latin typeface="Concourse T3" pitchFamily="2" charset="0"/>
          <a:ea typeface="+mn-ea"/>
          <a:cs typeface="+mn-cs"/>
        </a:defRPr>
      </a:lvl4pPr>
      <a:lvl5pPr marL="2177531" indent="-241949" algn="l" rtl="0" eaLnBrk="1" fontAlgn="base" hangingPunct="1">
        <a:spcBef>
          <a:spcPct val="20000"/>
        </a:spcBef>
        <a:spcAft>
          <a:spcPct val="0"/>
        </a:spcAft>
        <a:buChar char="»"/>
        <a:defRPr sz="1400">
          <a:solidFill>
            <a:schemeClr val="tx1"/>
          </a:solidFill>
          <a:latin typeface="Concourse T3" pitchFamily="2" charset="0"/>
          <a:ea typeface="+mn-ea"/>
          <a:cs typeface="+mn-cs"/>
        </a:defRPr>
      </a:lvl5pPr>
      <a:lvl6pPr marL="2661425" indent="-241949" algn="l" rtl="0" eaLnBrk="1" fontAlgn="base" hangingPunct="1">
        <a:spcBef>
          <a:spcPct val="20000"/>
        </a:spcBef>
        <a:spcAft>
          <a:spcPct val="0"/>
        </a:spcAft>
        <a:buChar char="»"/>
        <a:defRPr sz="1733">
          <a:solidFill>
            <a:schemeClr val="tx1"/>
          </a:solidFill>
          <a:latin typeface="+mn-lt"/>
          <a:ea typeface="+mn-ea"/>
          <a:cs typeface="+mn-cs"/>
        </a:defRPr>
      </a:lvl6pPr>
      <a:lvl7pPr marL="3145322" indent="-241949" algn="l" rtl="0" eaLnBrk="1" fontAlgn="base" hangingPunct="1">
        <a:spcBef>
          <a:spcPct val="20000"/>
        </a:spcBef>
        <a:spcAft>
          <a:spcPct val="0"/>
        </a:spcAft>
        <a:buChar char="»"/>
        <a:defRPr sz="1733">
          <a:solidFill>
            <a:schemeClr val="tx1"/>
          </a:solidFill>
          <a:latin typeface="+mn-lt"/>
          <a:ea typeface="+mn-ea"/>
          <a:cs typeface="+mn-cs"/>
        </a:defRPr>
      </a:lvl7pPr>
      <a:lvl8pPr marL="3629218" indent="-241949" algn="l" rtl="0" eaLnBrk="1" fontAlgn="base" hangingPunct="1">
        <a:spcBef>
          <a:spcPct val="20000"/>
        </a:spcBef>
        <a:spcAft>
          <a:spcPct val="0"/>
        </a:spcAft>
        <a:buChar char="»"/>
        <a:defRPr sz="1733">
          <a:solidFill>
            <a:schemeClr val="tx1"/>
          </a:solidFill>
          <a:latin typeface="+mn-lt"/>
          <a:ea typeface="+mn-ea"/>
          <a:cs typeface="+mn-cs"/>
        </a:defRPr>
      </a:lvl8pPr>
      <a:lvl9pPr marL="4113114" indent="-241949" algn="l" rtl="0" eaLnBrk="1" fontAlgn="base" hangingPunct="1">
        <a:spcBef>
          <a:spcPct val="20000"/>
        </a:spcBef>
        <a:spcAft>
          <a:spcPct val="0"/>
        </a:spcAft>
        <a:buChar char="»"/>
        <a:defRPr sz="1733">
          <a:solidFill>
            <a:schemeClr val="tx1"/>
          </a:solidFill>
          <a:latin typeface="+mn-lt"/>
          <a:ea typeface="+mn-ea"/>
          <a:cs typeface="+mn-cs"/>
        </a:defRPr>
      </a:lvl9pPr>
    </p:bodyStyle>
    <p:otherStyle>
      <a:defPPr>
        <a:defRPr lang="nb-NO"/>
      </a:defPPr>
      <a:lvl1pPr marL="0" algn="l" defTabSz="483895" rtl="0" eaLnBrk="1" latinLnBrk="0" hangingPunct="1">
        <a:defRPr sz="1867" kern="1200">
          <a:solidFill>
            <a:schemeClr val="tx1"/>
          </a:solidFill>
          <a:latin typeface="+mn-lt"/>
          <a:ea typeface="+mn-ea"/>
          <a:cs typeface="+mn-cs"/>
        </a:defRPr>
      </a:lvl1pPr>
      <a:lvl2pPr marL="483895" algn="l" defTabSz="483895" rtl="0" eaLnBrk="1" latinLnBrk="0" hangingPunct="1">
        <a:defRPr sz="1867" kern="1200">
          <a:solidFill>
            <a:schemeClr val="tx1"/>
          </a:solidFill>
          <a:latin typeface="+mn-lt"/>
          <a:ea typeface="+mn-ea"/>
          <a:cs typeface="+mn-cs"/>
        </a:defRPr>
      </a:lvl2pPr>
      <a:lvl3pPr marL="967792" algn="l" defTabSz="483895" rtl="0" eaLnBrk="1" latinLnBrk="0" hangingPunct="1">
        <a:defRPr sz="1867" kern="1200">
          <a:solidFill>
            <a:schemeClr val="tx1"/>
          </a:solidFill>
          <a:latin typeface="+mn-lt"/>
          <a:ea typeface="+mn-ea"/>
          <a:cs typeface="+mn-cs"/>
        </a:defRPr>
      </a:lvl3pPr>
      <a:lvl4pPr marL="1451687" algn="l" defTabSz="483895" rtl="0" eaLnBrk="1" latinLnBrk="0" hangingPunct="1">
        <a:defRPr sz="1867" kern="1200">
          <a:solidFill>
            <a:schemeClr val="tx1"/>
          </a:solidFill>
          <a:latin typeface="+mn-lt"/>
          <a:ea typeface="+mn-ea"/>
          <a:cs typeface="+mn-cs"/>
        </a:defRPr>
      </a:lvl4pPr>
      <a:lvl5pPr marL="1935582" algn="l" defTabSz="483895" rtl="0" eaLnBrk="1" latinLnBrk="0" hangingPunct="1">
        <a:defRPr sz="1867" kern="1200">
          <a:solidFill>
            <a:schemeClr val="tx1"/>
          </a:solidFill>
          <a:latin typeface="+mn-lt"/>
          <a:ea typeface="+mn-ea"/>
          <a:cs typeface="+mn-cs"/>
        </a:defRPr>
      </a:lvl5pPr>
      <a:lvl6pPr marL="2419478" algn="l" defTabSz="483895" rtl="0" eaLnBrk="1" latinLnBrk="0" hangingPunct="1">
        <a:defRPr sz="1867" kern="1200">
          <a:solidFill>
            <a:schemeClr val="tx1"/>
          </a:solidFill>
          <a:latin typeface="+mn-lt"/>
          <a:ea typeface="+mn-ea"/>
          <a:cs typeface="+mn-cs"/>
        </a:defRPr>
      </a:lvl6pPr>
      <a:lvl7pPr marL="2903374" algn="l" defTabSz="483895" rtl="0" eaLnBrk="1" latinLnBrk="0" hangingPunct="1">
        <a:defRPr sz="1867" kern="1200">
          <a:solidFill>
            <a:schemeClr val="tx1"/>
          </a:solidFill>
          <a:latin typeface="+mn-lt"/>
          <a:ea typeface="+mn-ea"/>
          <a:cs typeface="+mn-cs"/>
        </a:defRPr>
      </a:lvl7pPr>
      <a:lvl8pPr marL="3387270" algn="l" defTabSz="483895" rtl="0" eaLnBrk="1" latinLnBrk="0" hangingPunct="1">
        <a:defRPr sz="1867" kern="1200">
          <a:solidFill>
            <a:schemeClr val="tx1"/>
          </a:solidFill>
          <a:latin typeface="+mn-lt"/>
          <a:ea typeface="+mn-ea"/>
          <a:cs typeface="+mn-cs"/>
        </a:defRPr>
      </a:lvl8pPr>
      <a:lvl9pPr marL="3871165" algn="l" defTabSz="483895"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93">
          <p15:clr>
            <a:srgbClr val="F26B43"/>
          </p15:clr>
        </p15:guide>
        <p15:guide id="4" pos="892">
          <p15:clr>
            <a:srgbClr val="F26B43"/>
          </p15:clr>
        </p15:guide>
        <p15:guide id="5" pos="1005">
          <p15:clr>
            <a:srgbClr val="F26B43"/>
          </p15:clr>
        </p15:guide>
        <p15:guide id="6" pos="1481">
          <p15:clr>
            <a:srgbClr val="F26B43"/>
          </p15:clr>
        </p15:guide>
        <p15:guide id="7" pos="1595">
          <p15:clr>
            <a:srgbClr val="F26B43"/>
          </p15:clr>
        </p15:guide>
        <p15:guide id="8" pos="2094">
          <p15:clr>
            <a:srgbClr val="F26B43"/>
          </p15:clr>
        </p15:guide>
        <p15:guide id="9" pos="2184">
          <p15:clr>
            <a:srgbClr val="F26B43"/>
          </p15:clr>
        </p15:guide>
        <p15:guide id="10" pos="2683">
          <p15:clr>
            <a:srgbClr val="F26B43"/>
          </p15:clr>
        </p15:guide>
        <p15:guide id="11" pos="2774">
          <p15:clr>
            <a:srgbClr val="F26B43"/>
          </p15:clr>
        </p15:guide>
        <p15:guide id="12" pos="3273">
          <p15:clr>
            <a:srgbClr val="F26B43"/>
          </p15:clr>
        </p15:guide>
        <p15:guide id="13" pos="3364">
          <p15:clr>
            <a:srgbClr val="F26B43"/>
          </p15:clr>
        </p15:guide>
        <p15:guide id="14" pos="3863">
          <p15:clr>
            <a:srgbClr val="F26B43"/>
          </p15:clr>
        </p15:guide>
        <p15:guide id="15" pos="3953">
          <p15:clr>
            <a:srgbClr val="F26B43"/>
          </p15:clr>
        </p15:guide>
        <p15:guide id="16" pos="4452">
          <p15:clr>
            <a:srgbClr val="F26B43"/>
          </p15:clr>
        </p15:guide>
        <p15:guide id="17" pos="4520">
          <p15:clr>
            <a:srgbClr val="F26B43"/>
          </p15:clr>
        </p15:guide>
        <p15:guide id="18" pos="5019">
          <p15:clr>
            <a:srgbClr val="F26B43"/>
          </p15:clr>
        </p15:guide>
        <p15:guide id="19" pos="5087">
          <p15:clr>
            <a:srgbClr val="F26B43"/>
          </p15:clr>
        </p15:guide>
        <p15:guide id="20" pos="5586">
          <p15:clr>
            <a:srgbClr val="F26B43"/>
          </p15:clr>
        </p15:guide>
        <p15:guide id="21" pos="5677">
          <p15:clr>
            <a:srgbClr val="F26B43"/>
          </p15:clr>
        </p15:guide>
        <p15:guide id="22" pos="6176">
          <p15:clr>
            <a:srgbClr val="F26B43"/>
          </p15:clr>
        </p15:guide>
        <p15:guide id="23" pos="6244">
          <p15:clr>
            <a:srgbClr val="F26B43"/>
          </p15:clr>
        </p15:guide>
        <p15:guide id="24" pos="6834">
          <p15:clr>
            <a:srgbClr val="F26B43"/>
          </p15:clr>
        </p15:guide>
        <p15:guide id="25" pos="6743">
          <p15:clr>
            <a:srgbClr val="F26B43"/>
          </p15:clr>
        </p15:guide>
        <p15:guide id="26" pos="7333">
          <p15:clr>
            <a:srgbClr val="F26B43"/>
          </p15:clr>
        </p15:guide>
        <p15:guide id="27" orient="horz" pos="391">
          <p15:clr>
            <a:srgbClr val="F26B43"/>
          </p15:clr>
        </p15:guide>
        <p15:guide id="28" orient="horz" pos="913">
          <p15:clr>
            <a:srgbClr val="F26B43"/>
          </p15:clr>
        </p15:guide>
        <p15:guide id="29" orient="horz" pos="1003">
          <p15:clr>
            <a:srgbClr val="F26B43"/>
          </p15:clr>
        </p15:guide>
        <p15:guide id="30" orient="horz" pos="1525">
          <p15:clr>
            <a:srgbClr val="F26B43"/>
          </p15:clr>
        </p15:guide>
        <p15:guide id="31" orient="horz" pos="1593">
          <p15:clr>
            <a:srgbClr val="F26B43"/>
          </p15:clr>
        </p15:guide>
        <p15:guide id="32" orient="horz" pos="2115">
          <p15:clr>
            <a:srgbClr val="F26B43"/>
          </p15:clr>
        </p15:guide>
        <p15:guide id="33" orient="horz" pos="2205">
          <p15:clr>
            <a:srgbClr val="F26B43"/>
          </p15:clr>
        </p15:guide>
        <p15:guide id="34" orient="horz" pos="2727">
          <p15:clr>
            <a:srgbClr val="F26B43"/>
          </p15:clr>
        </p15:guide>
        <p15:guide id="35" orient="horz" pos="2795">
          <p15:clr>
            <a:srgbClr val="F26B43"/>
          </p15:clr>
        </p15:guide>
        <p15:guide id="36" orient="horz" pos="3317">
          <p15:clr>
            <a:srgbClr val="F26B43"/>
          </p15:clr>
        </p15:guide>
        <p15:guide id="37" orient="horz" pos="3407">
          <p15:clr>
            <a:srgbClr val="F26B43"/>
          </p15:clr>
        </p15:guide>
        <p15:guide id="38" orient="horz" pos="3906">
          <p15:clr>
            <a:srgbClr val="F26B43"/>
          </p15:clr>
        </p15:guide>
        <p15:guide id="39" orient="horz" pos="4320">
          <p15:clr>
            <a:srgbClr val="F26B43"/>
          </p15:clr>
        </p15:guide>
        <p15:guide id="40" orient="horz">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unsplash.com/s/photos/waiting?utm_source=unsplash&amp;utm_medium=referral&amp;utm_content=creditCopyText" TargetMode="External"/><Relationship Id="rId4" Type="http://schemas.openxmlformats.org/officeDocument/2006/relationships/hyperlink" Target="https://unsplash.com/@andriklangfield?utm_source=unsplash&amp;utm_medium=referral&amp;utm_content=creditCopyText"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unsplash.com/s/photos/microscope?utm_source=unsplash&amp;utm_medium=referral&amp;utm_content=creditCopyText" TargetMode="External"/><Relationship Id="rId4" Type="http://schemas.openxmlformats.org/officeDocument/2006/relationships/hyperlink" Target="https://unsplash.com/@pjklimtx?utm_source=unsplash&amp;utm_medium=referral&amp;utm_content=creditCopyText"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unsplash.com/s/photos/different-viewpoints?utm_source=unsplash&amp;utm_medium=referral&amp;utm_content=creditCopyText" TargetMode="External"/><Relationship Id="rId4" Type="http://schemas.openxmlformats.org/officeDocument/2006/relationships/hyperlink" Target="https://unsplash.com/@majesticlukas?utm_source=unsplash&amp;utm_medium=referral&amp;utm_content=creditCopyText"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unsplash.com/s/photos/field-notes?utm_source=unsplash&amp;utm_medium=referral&amp;utm_content=creditCopyText" TargetMode="External"/><Relationship Id="rId4" Type="http://schemas.openxmlformats.org/officeDocument/2006/relationships/hyperlink" Target="https://unsplash.com/@karishea?utm_source=unsplash&amp;utm_medium=referral&amp;utm_content=creditCopyTex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youtu.be/nV0jY5VgymI?t=138" TargetMode="External"/><Relationship Id="rId2" Type="http://schemas.openxmlformats.org/officeDocument/2006/relationships/slideLayout" Target="../slideLayouts/slideLayout2.xml"/><Relationship Id="rId1" Type="http://schemas.openxmlformats.org/officeDocument/2006/relationships/video" Target="https://www.youtube.com/embed/nV0jY5VgymI?start=138&amp;feature=oembed" TargetMode="Externa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jpeg"/><Relationship Id="rId1" Type="http://schemas.openxmlformats.org/officeDocument/2006/relationships/slideLayout" Target="../slideLayouts/slideLayout2.xml"/><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7.jpeg"/><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s://unsplash.com/s/photos/recruit?utm_source=unsplash&amp;utm_medium=referral&amp;utm_content=creditCopyText" TargetMode="External"/><Relationship Id="rId4" Type="http://schemas.openxmlformats.org/officeDocument/2006/relationships/hyperlink" Target="https://unsplash.com/@libraryofcongress?utm_source=unsplash&amp;utm_medium=referral&amp;utm_content=creditCopyText"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s://unsplash.com/s/photos/analysis?utm_source=unsplash&amp;utm_medium=referral&amp;utm_content=creditCopyText" TargetMode="External"/><Relationship Id="rId4" Type="http://schemas.openxmlformats.org/officeDocument/2006/relationships/hyperlink" Target="https://unsplash.com/@goumbik?utm_source=unsplash&amp;utm_medium=referral&amp;utm_content=creditCopyText" TargetMode="External"/></Relationships>
</file>

<file path=ppt/slides/_rels/slide5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hyperlink" Target="https://unsplash.com/s/photos/microscope?utm_source=unsplash&amp;utm_medium=referral&amp;utm_content=creditCopyText" TargetMode="External"/><Relationship Id="rId4" Type="http://schemas.openxmlformats.org/officeDocument/2006/relationships/hyperlink" Target="https://unsplash.com/@pjklimtx?utm_source=unsplash&amp;utm_medium=referral&amp;utm_content=creditCopyText" TargetMode="Externa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vimeo.com/20959379" TargetMode="External"/><Relationship Id="rId7" Type="http://schemas.openxmlformats.org/officeDocument/2006/relationships/hyperlink" Target="https://link.springer.com/10.1007/978-3-030-78092-0_8"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hyperlink" Target="https://dx.doi.org/10.1109/RO-MAN46459.2019.8956355" TargetMode="External"/><Relationship Id="rId5" Type="http://schemas.openxmlformats.org/officeDocument/2006/relationships/hyperlink" Target="https://www.degruyter.com/document/doi/10.1515/pjbr-2021-0027/html" TargetMode="External"/><Relationship Id="rId4" Type="http://schemas.openxmlformats.org/officeDocument/2006/relationships/hyperlink" Target="https://www.youtube.com/watch?v=CT2WHOVO9i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424CB-D418-084A-8621-195243F72EB0}"/>
              </a:ext>
            </a:extLst>
          </p:cNvPr>
          <p:cNvSpPr>
            <a:spLocks noGrp="1"/>
          </p:cNvSpPr>
          <p:nvPr>
            <p:ph type="ctrTitle" sz="quarter"/>
          </p:nvPr>
        </p:nvSpPr>
        <p:spPr/>
        <p:txBody>
          <a:bodyPr/>
          <a:lstStyle/>
          <a:p>
            <a:r>
              <a:rPr lang="nb-NO" sz="3200"/>
              <a:t>Undersøkelse</a:t>
            </a:r>
            <a:r>
              <a:rPr lang="en-US" sz="3200"/>
              <a:t> av bruk</a:t>
            </a:r>
            <a:endParaRPr lang="nb-NO" sz="3200"/>
          </a:p>
        </p:txBody>
      </p:sp>
      <p:sp>
        <p:nvSpPr>
          <p:cNvPr id="3" name="Subtitle 2">
            <a:extLst>
              <a:ext uri="{FF2B5EF4-FFF2-40B4-BE49-F238E27FC236}">
                <a16:creationId xmlns:a16="http://schemas.microsoft.com/office/drawing/2014/main" id="{7101896A-95CE-D74D-AB4C-69E200944AF8}"/>
              </a:ext>
            </a:extLst>
          </p:cNvPr>
          <p:cNvSpPr>
            <a:spLocks noGrp="1"/>
          </p:cNvSpPr>
          <p:nvPr>
            <p:ph type="subTitle" sz="quarter" idx="1"/>
          </p:nvPr>
        </p:nvSpPr>
        <p:spPr/>
        <p:txBody>
          <a:bodyPr/>
          <a:lstStyle/>
          <a:p>
            <a:r>
              <a:rPr lang="nb-NO" dirty="0"/>
              <a:t>IN1030</a:t>
            </a:r>
          </a:p>
          <a:p>
            <a:r>
              <a:rPr lang="nb-NO" dirty="0"/>
              <a:t>6. februar 2025</a:t>
            </a:r>
          </a:p>
          <a:p>
            <a:r>
              <a:rPr lang="nb-NO" dirty="0"/>
              <a:t>Trenton Schulz &amp; Jo Herstad</a:t>
            </a:r>
          </a:p>
        </p:txBody>
      </p:sp>
    </p:spTree>
    <p:extLst>
      <p:ext uri="{BB962C8B-B14F-4D97-AF65-F5344CB8AC3E}">
        <p14:creationId xmlns:p14="http://schemas.microsoft.com/office/powerpoint/2010/main" val="2240592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064A1-5D6B-4790-BF30-535F463BAF34}"/>
              </a:ext>
            </a:extLst>
          </p:cNvPr>
          <p:cNvSpPr>
            <a:spLocks noGrp="1"/>
          </p:cNvSpPr>
          <p:nvPr>
            <p:ph type="title"/>
          </p:nvPr>
        </p:nvSpPr>
        <p:spPr/>
        <p:txBody>
          <a:bodyPr/>
          <a:lstStyle/>
          <a:p>
            <a:r>
              <a:rPr lang="nb-NO"/>
              <a:t>I dag skal vi snakke om samtykk, observasjoner, sekvenser av hendelser, og eksempler av brukerundersøkelse for inspirasjon</a:t>
            </a:r>
          </a:p>
        </p:txBody>
      </p:sp>
      <p:sp>
        <p:nvSpPr>
          <p:cNvPr id="5" name="Content Placeholder 4">
            <a:extLst>
              <a:ext uri="{FF2B5EF4-FFF2-40B4-BE49-F238E27FC236}">
                <a16:creationId xmlns:a16="http://schemas.microsoft.com/office/drawing/2014/main" id="{CFDF0EA1-D1BA-F2A9-4BA0-FB8C118917C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3783AB6-C708-43CD-B30E-FB07D44030E4}"/>
              </a:ext>
            </a:extLst>
          </p:cNvPr>
          <p:cNvSpPr>
            <a:spLocks noGrp="1"/>
          </p:cNvSpPr>
          <p:nvPr>
            <p:ph type="sldNum" sz="quarter" idx="11"/>
          </p:nvPr>
        </p:nvSpPr>
        <p:spPr/>
        <p:txBody>
          <a:bodyPr/>
          <a:lstStyle/>
          <a:p>
            <a:pPr>
              <a:defRPr/>
            </a:pPr>
            <a:fld id="{6E95BF02-F533-404A-A6F1-6896AEEAF790}" type="slidenum">
              <a:rPr lang="en-US" smtClean="0"/>
              <a:pPr>
                <a:defRPr/>
              </a:pPr>
              <a:t>3</a:t>
            </a:fld>
            <a:endParaRPr lang="en-US"/>
          </a:p>
        </p:txBody>
      </p:sp>
      <p:pic>
        <p:nvPicPr>
          <p:cNvPr id="9" name="Content Placeholder 7" descr="Text, application&#10;&#10;Description automatically generated">
            <a:extLst>
              <a:ext uri="{FF2B5EF4-FFF2-40B4-BE49-F238E27FC236}">
                <a16:creationId xmlns:a16="http://schemas.microsoft.com/office/drawing/2014/main" id="{3D6E261D-D3D4-4387-9CB8-991E978C2E3D}"/>
              </a:ext>
            </a:extLst>
          </p:cNvPr>
          <p:cNvPicPr>
            <a:picLocks noChangeAspect="1"/>
          </p:cNvPicPr>
          <p:nvPr/>
        </p:nvPicPr>
        <p:blipFill>
          <a:blip r:embed="rId3"/>
          <a:stretch>
            <a:fillRect/>
          </a:stretch>
        </p:blipFill>
        <p:spPr bwMode="auto">
          <a:xfrm>
            <a:off x="1416050" y="2148153"/>
            <a:ext cx="3241975" cy="4195497"/>
          </a:xfrm>
          <a:prstGeom prst="rect">
            <a:avLst/>
          </a:prstGeom>
          <a:noFill/>
          <a:ln w="9525">
            <a:noFill/>
            <a:miter lim="800000"/>
            <a:headEnd/>
            <a:tailEnd/>
          </a:ln>
          <a:effectLst>
            <a:outerShdw blurRad="50800" dist="38100" dir="2700000" algn="tl" rotWithShape="0">
              <a:prstClr val="black">
                <a:alpha val="40000"/>
              </a:prstClr>
            </a:outerShdw>
          </a:effectLst>
        </p:spPr>
      </p:pic>
      <p:graphicFrame>
        <p:nvGraphicFramePr>
          <p:cNvPr id="10" name="Table 11">
            <a:extLst>
              <a:ext uri="{FF2B5EF4-FFF2-40B4-BE49-F238E27FC236}">
                <a16:creationId xmlns:a16="http://schemas.microsoft.com/office/drawing/2014/main" id="{E2F6B529-0991-43CF-9A1C-EBFB62E8A234}"/>
              </a:ext>
            </a:extLst>
          </p:cNvPr>
          <p:cNvGraphicFramePr>
            <a:graphicFrameLocks/>
          </p:cNvGraphicFramePr>
          <p:nvPr>
            <p:extLst>
              <p:ext uri="{D42A27DB-BD31-4B8C-83A1-F6EECF244321}">
                <p14:modId xmlns:p14="http://schemas.microsoft.com/office/powerpoint/2010/main" val="1955230495"/>
              </p:ext>
            </p:extLst>
          </p:nvPr>
        </p:nvGraphicFramePr>
        <p:xfrm>
          <a:off x="5195888" y="2397125"/>
          <a:ext cx="6441929" cy="1605598"/>
        </p:xfrm>
        <a:graphic>
          <a:graphicData uri="http://schemas.openxmlformats.org/drawingml/2006/table">
            <a:tbl>
              <a:tblPr firstRow="1" bandRow="1">
                <a:tableStyleId>{5C22544A-7EE6-4342-B048-85BDC9FD1C3A}</a:tableStyleId>
              </a:tblPr>
              <a:tblGrid>
                <a:gridCol w="1166119">
                  <a:extLst>
                    <a:ext uri="{9D8B030D-6E8A-4147-A177-3AD203B41FA5}">
                      <a16:colId xmlns:a16="http://schemas.microsoft.com/office/drawing/2014/main" val="1997482615"/>
                    </a:ext>
                  </a:extLst>
                </a:gridCol>
                <a:gridCol w="1323122">
                  <a:extLst>
                    <a:ext uri="{9D8B030D-6E8A-4147-A177-3AD203B41FA5}">
                      <a16:colId xmlns:a16="http://schemas.microsoft.com/office/drawing/2014/main" val="2985137847"/>
                    </a:ext>
                  </a:extLst>
                </a:gridCol>
                <a:gridCol w="208280">
                  <a:extLst>
                    <a:ext uri="{9D8B030D-6E8A-4147-A177-3AD203B41FA5}">
                      <a16:colId xmlns:a16="http://schemas.microsoft.com/office/drawing/2014/main" val="1779928191"/>
                    </a:ext>
                  </a:extLst>
                </a:gridCol>
                <a:gridCol w="397151">
                  <a:extLst>
                    <a:ext uri="{9D8B030D-6E8A-4147-A177-3AD203B41FA5}">
                      <a16:colId xmlns:a16="http://schemas.microsoft.com/office/drawing/2014/main" val="1896688057"/>
                    </a:ext>
                  </a:extLst>
                </a:gridCol>
                <a:gridCol w="1496291">
                  <a:extLst>
                    <a:ext uri="{9D8B030D-6E8A-4147-A177-3AD203B41FA5}">
                      <a16:colId xmlns:a16="http://schemas.microsoft.com/office/drawing/2014/main" val="489255119"/>
                    </a:ext>
                  </a:extLst>
                </a:gridCol>
                <a:gridCol w="1850966">
                  <a:extLst>
                    <a:ext uri="{9D8B030D-6E8A-4147-A177-3AD203B41FA5}">
                      <a16:colId xmlns:a16="http://schemas.microsoft.com/office/drawing/2014/main" val="3356599802"/>
                    </a:ext>
                  </a:extLst>
                </a:gridCol>
              </a:tblGrid>
              <a:tr h="162079">
                <a:tc gridSpan="3">
                  <a:txBody>
                    <a:bodyPr/>
                    <a:lstStyle/>
                    <a:p>
                      <a:pPr algn="ctr"/>
                      <a:r>
                        <a:rPr lang="nb-NO" noProof="0" dirty="0">
                          <a:solidFill>
                            <a:schemeClr val="tx1"/>
                          </a:solidFill>
                          <a:latin typeface="Concourse T3" panose="020B0604020202020204" charset="0"/>
                        </a:rPr>
                        <a:t>Brukeren</a:t>
                      </a:r>
                    </a:p>
                  </a:txBody>
                  <a:tcPr>
                    <a:lnL w="12700" cmpd="sng">
                      <a:noFill/>
                    </a:lnL>
                    <a:lnR w="762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tc>
                <a:tc gridSpan="3">
                  <a:txBody>
                    <a:bodyPr/>
                    <a:lstStyle/>
                    <a:p>
                      <a:pPr algn="ctr"/>
                      <a:r>
                        <a:rPr lang="nb-NO" noProof="0">
                          <a:solidFill>
                            <a:schemeClr val="tx1"/>
                          </a:solidFill>
                          <a:latin typeface="Concourse T3" panose="020B0604020202020204" charset="0"/>
                        </a:rPr>
                        <a:t>Maskinen</a:t>
                      </a:r>
                    </a:p>
                  </a:txBody>
                  <a:tcPr>
                    <a:lnL w="76200" cap="flat" cmpd="sng" algn="ctr">
                      <a:solidFill>
                        <a:schemeClr val="bg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r"/>
                      <a:r>
                        <a:rPr lang="en-US" err="1">
                          <a:solidFill>
                            <a:schemeClr val="tx1"/>
                          </a:solidFill>
                          <a:latin typeface="Concourse T3" panose="020B0604020202020204" charset="0"/>
                        </a:rPr>
                        <a:t>Maskinen</a:t>
                      </a:r>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3064453"/>
                  </a:ext>
                </a:extLst>
              </a:tr>
              <a:tr h="388990">
                <a:tc>
                  <a:txBody>
                    <a:bodyPr/>
                    <a:lstStyle/>
                    <a:p>
                      <a:r>
                        <a:rPr lang="nb-NO" noProof="0" dirty="0">
                          <a:solidFill>
                            <a:schemeClr val="tx1"/>
                          </a:solidFill>
                          <a:latin typeface="Concourse T3" panose="020B0604020202020204" charset="0"/>
                        </a:rPr>
                        <a:t>Handling ikke synlig for maskinen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noProof="0" dirty="0">
                          <a:solidFill>
                            <a:schemeClr val="tx1"/>
                          </a:solidFill>
                          <a:latin typeface="Concourse T3" panose="020B0604020202020204" charset="0"/>
                        </a:rPr>
                        <a:t>Handling synlig for maskinen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noProof="0" dirty="0">
                        <a:solidFill>
                          <a:schemeClr val="tx1"/>
                        </a:solidFill>
                        <a:latin typeface="Concourse T3" panose="020B0604020202020204" charset="0"/>
                      </a:endParaRPr>
                    </a:p>
                  </a:txBody>
                  <a:tcPr>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noProof="0">
                        <a:solidFill>
                          <a:schemeClr val="tx1"/>
                        </a:solidFill>
                        <a:latin typeface="Concourse T3" panose="020B0604020202020204" charset="0"/>
                      </a:endParaRPr>
                    </a:p>
                  </a:txBody>
                  <a:tcPr>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362925" rtl="0" eaLnBrk="1" fontAlgn="auto" latinLnBrk="0" hangingPunct="1">
                        <a:lnSpc>
                          <a:spcPct val="100000"/>
                        </a:lnSpc>
                        <a:spcBef>
                          <a:spcPts val="0"/>
                        </a:spcBef>
                        <a:spcAft>
                          <a:spcPts val="0"/>
                        </a:spcAft>
                        <a:buClrTx/>
                        <a:buSzTx/>
                        <a:buFontTx/>
                        <a:buNone/>
                        <a:tabLst/>
                        <a:defRPr/>
                      </a:pPr>
                      <a:r>
                        <a:rPr lang="nb-NO" noProof="0" dirty="0">
                          <a:solidFill>
                            <a:schemeClr val="tx1"/>
                          </a:solidFill>
                          <a:latin typeface="Concourse T3" panose="020B0604020202020204" charset="0"/>
                        </a:rPr>
                        <a:t>Effekt synlig for brukeren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noProof="0" dirty="0">
                          <a:solidFill>
                            <a:schemeClr val="tx1"/>
                          </a:solidFill>
                          <a:latin typeface="Concourse T3" panose="020B0604020202020204" charset="0"/>
                        </a:rPr>
                        <a:t>Design rasjonale</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0982869"/>
                  </a:ext>
                </a:extLst>
              </a:tr>
            </a:tbl>
          </a:graphicData>
        </a:graphic>
      </p:graphicFrame>
      <p:pic>
        <p:nvPicPr>
          <p:cNvPr id="11" name="Picture 10">
            <a:extLst>
              <a:ext uri="{FF2B5EF4-FFF2-40B4-BE49-F238E27FC236}">
                <a16:creationId xmlns:a16="http://schemas.microsoft.com/office/drawing/2014/main" id="{3B6C2AF1-A2BE-4062-B1F9-D69047BF747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5400000">
            <a:off x="7369390" y="3832292"/>
            <a:ext cx="2654827" cy="1991120"/>
          </a:xfrm>
          <a:prstGeom prst="rect">
            <a:avLst/>
          </a:prstGeom>
        </p:spPr>
      </p:pic>
    </p:spTree>
    <p:extLst>
      <p:ext uri="{BB962C8B-B14F-4D97-AF65-F5344CB8AC3E}">
        <p14:creationId xmlns:p14="http://schemas.microsoft.com/office/powerpoint/2010/main" val="58723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8E69D5F-C593-8545-974E-3A140F0B0C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088" y="-162333"/>
            <a:ext cx="9759887" cy="703979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C681E91-BF43-4501-87F7-F01EA7C176E6}"/>
              </a:ext>
            </a:extLst>
          </p:cNvPr>
          <p:cNvSpPr>
            <a:spLocks noGrp="1"/>
          </p:cNvSpPr>
          <p:nvPr>
            <p:ph type="title"/>
          </p:nvPr>
        </p:nvSpPr>
        <p:spPr>
          <a:xfrm>
            <a:off x="1076283" y="620713"/>
            <a:ext cx="5199106" cy="828675"/>
          </a:xfrm>
          <a:solidFill>
            <a:schemeClr val="bg1">
              <a:alpha val="85000"/>
            </a:schemeClr>
          </a:solidFill>
        </p:spPr>
        <p:txBody>
          <a:bodyPr/>
          <a:lstStyle/>
          <a:p>
            <a:r>
              <a:rPr lang="nb-NO"/>
              <a:t>La oss se litt p</a:t>
            </a:r>
            <a:r>
              <a:rPr lang="en-US"/>
              <a:t>å </a:t>
            </a:r>
            <a:r>
              <a:rPr lang="en-US" err="1"/>
              <a:t>brukerundersøkelser</a:t>
            </a:r>
            <a:endParaRPr lang="nb-NO"/>
          </a:p>
        </p:txBody>
      </p:sp>
      <p:sp>
        <p:nvSpPr>
          <p:cNvPr id="6" name="Content Placeholder 5">
            <a:extLst>
              <a:ext uri="{FF2B5EF4-FFF2-40B4-BE49-F238E27FC236}">
                <a16:creationId xmlns:a16="http://schemas.microsoft.com/office/drawing/2014/main" id="{5A998741-FEE4-8A96-C9BB-E65E3BFA37DD}"/>
              </a:ext>
            </a:extLst>
          </p:cNvPr>
          <p:cNvSpPr>
            <a:spLocks noGrp="1"/>
          </p:cNvSpPr>
          <p:nvPr>
            <p:ph idx="1"/>
          </p:nvPr>
        </p:nvSpPr>
        <p:spPr/>
        <p:txBody>
          <a:bodyPr/>
          <a:lstStyle/>
          <a:p>
            <a:endParaRPr lang="en-US"/>
          </a:p>
        </p:txBody>
      </p:sp>
      <p:sp>
        <p:nvSpPr>
          <p:cNvPr id="3" name="Slide Number Placeholder 2">
            <a:extLst>
              <a:ext uri="{FF2B5EF4-FFF2-40B4-BE49-F238E27FC236}">
                <a16:creationId xmlns:a16="http://schemas.microsoft.com/office/drawing/2014/main" id="{DF6FB149-EA1A-4A94-BD8E-D5D3302CDA42}"/>
              </a:ext>
            </a:extLst>
          </p:cNvPr>
          <p:cNvSpPr>
            <a:spLocks noGrp="1"/>
          </p:cNvSpPr>
          <p:nvPr>
            <p:ph type="sldNum" sz="quarter" idx="11"/>
          </p:nvPr>
        </p:nvSpPr>
        <p:spPr/>
        <p:txBody>
          <a:bodyPr/>
          <a:lstStyle/>
          <a:p>
            <a:pPr>
              <a:defRPr/>
            </a:pPr>
            <a:fld id="{7A44D903-EA51-734D-A240-C3B5B33958FC}" type="slidenum">
              <a:rPr lang="en-US" smtClean="0"/>
              <a:pPr>
                <a:defRPr/>
              </a:pPr>
              <a:t>4</a:t>
            </a:fld>
            <a:endParaRPr lang="en-US"/>
          </a:p>
        </p:txBody>
      </p:sp>
    </p:spTree>
    <p:extLst>
      <p:ext uri="{BB962C8B-B14F-4D97-AF65-F5344CB8AC3E}">
        <p14:creationId xmlns:p14="http://schemas.microsoft.com/office/powerpoint/2010/main" val="1167111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42FAB-AB98-8C44-9E77-BE162FD50C12}"/>
              </a:ext>
            </a:extLst>
          </p:cNvPr>
          <p:cNvSpPr>
            <a:spLocks noGrp="1"/>
          </p:cNvSpPr>
          <p:nvPr>
            <p:ph type="title"/>
          </p:nvPr>
        </p:nvSpPr>
        <p:spPr/>
        <p:txBody>
          <a:bodyPr/>
          <a:lstStyle/>
          <a:p>
            <a:r>
              <a:rPr lang="nb-NO"/>
              <a:t>Det er flere steg i en brukerundersøkelse</a:t>
            </a:r>
          </a:p>
        </p:txBody>
      </p:sp>
      <p:sp>
        <p:nvSpPr>
          <p:cNvPr id="3" name="Content Placeholder 2">
            <a:extLst>
              <a:ext uri="{FF2B5EF4-FFF2-40B4-BE49-F238E27FC236}">
                <a16:creationId xmlns:a16="http://schemas.microsoft.com/office/drawing/2014/main" id="{7AD98F5C-E937-6248-998D-F3AA3B0AD628}"/>
              </a:ext>
            </a:extLst>
          </p:cNvPr>
          <p:cNvSpPr>
            <a:spLocks noGrp="1"/>
          </p:cNvSpPr>
          <p:nvPr>
            <p:ph idx="1"/>
          </p:nvPr>
        </p:nvSpPr>
        <p:spPr/>
        <p:txBody>
          <a:bodyPr numCol="2"/>
          <a:lstStyle/>
          <a:p>
            <a:pPr marL="457200" indent="-457200">
              <a:buFont typeface="+mj-lt"/>
              <a:buAutoNum type="arabicPeriod"/>
            </a:pPr>
            <a:r>
              <a:rPr lang="nb-NO"/>
              <a:t>Beskrive formålet; hvorfor?</a:t>
            </a:r>
          </a:p>
          <a:p>
            <a:pPr marL="457200" indent="-457200">
              <a:buFont typeface="+mj-lt"/>
              <a:buAutoNum type="arabicPeriod"/>
            </a:pPr>
            <a:r>
              <a:rPr lang="nb-NO"/>
              <a:t>Planlegge studie:</a:t>
            </a:r>
          </a:p>
          <a:p>
            <a:pPr marL="774760" lvl="1" indent="-457200">
              <a:buFont typeface="+mj-lt"/>
              <a:buAutoNum type="alphaLcParenR"/>
            </a:pPr>
            <a:r>
              <a:rPr lang="nb-NO"/>
              <a:t>sette oppgaver og mål</a:t>
            </a:r>
          </a:p>
          <a:p>
            <a:pPr marL="774760" lvl="1" indent="-457200">
              <a:buFont typeface="+mj-lt"/>
              <a:buAutoNum type="alphaLcParenR"/>
            </a:pPr>
            <a:r>
              <a:rPr lang="nb-NO"/>
              <a:t>samtykk</a:t>
            </a:r>
          </a:p>
          <a:p>
            <a:pPr marL="774760" lvl="1" indent="-457200">
              <a:buFont typeface="+mj-lt"/>
              <a:buAutoNum type="alphaLcParenR"/>
            </a:pPr>
            <a:r>
              <a:rPr lang="nb-NO"/>
              <a:t>pilotere</a:t>
            </a:r>
          </a:p>
          <a:p>
            <a:pPr marL="774760" lvl="1" indent="-457200">
              <a:buFont typeface="+mj-lt"/>
              <a:buAutoNum type="alphaLcParenR"/>
            </a:pPr>
            <a:r>
              <a:rPr lang="nb-NO"/>
              <a:t>rekruttere</a:t>
            </a:r>
          </a:p>
          <a:p>
            <a:pPr marL="774760" lvl="1" indent="-457200">
              <a:buFont typeface="+mj-lt"/>
              <a:buAutoNum type="alphaLcParenR"/>
            </a:pPr>
            <a:endParaRPr lang="nb-NO"/>
          </a:p>
          <a:p>
            <a:pPr marL="774760" lvl="1" indent="-457200">
              <a:buFont typeface="+mj-lt"/>
              <a:buAutoNum type="alphaLcParenR"/>
            </a:pPr>
            <a:endParaRPr lang="nb-NO"/>
          </a:p>
          <a:p>
            <a:pPr marL="774760" lvl="1" indent="-457200">
              <a:buFont typeface="+mj-lt"/>
              <a:buAutoNum type="alphaLcParenR"/>
            </a:pPr>
            <a:endParaRPr lang="nb-NO"/>
          </a:p>
          <a:p>
            <a:pPr marL="457200" indent="-457200">
              <a:buFont typeface="+mj-lt"/>
              <a:buAutoNum type="arabicPeriod"/>
            </a:pPr>
            <a:r>
              <a:rPr lang="nb-NO"/>
              <a:t>Gjennomføre</a:t>
            </a:r>
          </a:p>
          <a:p>
            <a:pPr marL="457200" indent="-457200">
              <a:buFont typeface="+mj-lt"/>
              <a:buAutoNum type="arabicPeriod"/>
            </a:pPr>
            <a:r>
              <a:rPr lang="nb-NO"/>
              <a:t>Beskrive og representere dataene</a:t>
            </a:r>
          </a:p>
          <a:p>
            <a:pPr marL="457200" indent="-457200">
              <a:buFont typeface="+mj-lt"/>
              <a:buAutoNum type="arabicPeriod"/>
            </a:pPr>
            <a:r>
              <a:rPr lang="nb-NO"/>
              <a:t>Analysere dataene</a:t>
            </a:r>
          </a:p>
          <a:p>
            <a:pPr marL="457200" indent="-457200">
              <a:buFont typeface="+mj-lt"/>
              <a:buAutoNum type="arabicPeriod"/>
            </a:pPr>
            <a:r>
              <a:rPr lang="nb-NO"/>
              <a:t>Bruk resultatene</a:t>
            </a:r>
          </a:p>
        </p:txBody>
      </p:sp>
      <p:sp>
        <p:nvSpPr>
          <p:cNvPr id="4" name="Slide Number Placeholder 3">
            <a:extLst>
              <a:ext uri="{FF2B5EF4-FFF2-40B4-BE49-F238E27FC236}">
                <a16:creationId xmlns:a16="http://schemas.microsoft.com/office/drawing/2014/main" id="{7F458DAA-C04D-574D-81BF-DE195622BF4C}"/>
              </a:ext>
            </a:extLst>
          </p:cNvPr>
          <p:cNvSpPr>
            <a:spLocks noGrp="1"/>
          </p:cNvSpPr>
          <p:nvPr>
            <p:ph type="sldNum" sz="quarter" idx="11"/>
          </p:nvPr>
        </p:nvSpPr>
        <p:spPr/>
        <p:txBody>
          <a:bodyPr/>
          <a:lstStyle/>
          <a:p>
            <a:pPr>
              <a:defRPr/>
            </a:pPr>
            <a:fld id="{6E95BF02-F533-404A-A6F1-6896AEEAF790}" type="slidenum">
              <a:rPr lang="en-US" smtClean="0"/>
              <a:pPr>
                <a:defRPr/>
              </a:pPr>
              <a:t>5</a:t>
            </a:fld>
            <a:endParaRPr lang="en-US"/>
          </a:p>
        </p:txBody>
      </p:sp>
    </p:spTree>
    <p:extLst>
      <p:ext uri="{BB962C8B-B14F-4D97-AF65-F5344CB8AC3E}">
        <p14:creationId xmlns:p14="http://schemas.microsoft.com/office/powerpoint/2010/main" val="530999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41688-B696-4DC8-B6E1-736C1139A711}"/>
              </a:ext>
            </a:extLst>
          </p:cNvPr>
          <p:cNvSpPr>
            <a:spLocks noGrp="1"/>
          </p:cNvSpPr>
          <p:nvPr>
            <p:ph type="title"/>
          </p:nvPr>
        </p:nvSpPr>
        <p:spPr/>
        <p:txBody>
          <a:bodyPr/>
          <a:lstStyle/>
          <a:p>
            <a:r>
              <a:rPr lang="nb-NO">
                <a:solidFill>
                  <a:srgbClr val="E9E9E9"/>
                </a:solidFill>
                <a:latin typeface="Aktiv Grotesk" panose="020B0504020202020204" pitchFamily="34" charset="0"/>
                <a:ea typeface="Aktiv Grotesk" panose="020B0504020202020204" pitchFamily="34" charset="0"/>
                <a:cs typeface="Aktiv Grotesk" panose="020B0504020202020204" pitchFamily="34" charset="0"/>
              </a:rPr>
              <a:t>EUs General Data </a:t>
            </a:r>
            <a:r>
              <a:rPr lang="nb-NO" err="1">
                <a:solidFill>
                  <a:srgbClr val="E9E9E9"/>
                </a:solidFill>
                <a:latin typeface="Aktiv Grotesk" panose="020B0504020202020204" pitchFamily="34" charset="0"/>
                <a:ea typeface="Aktiv Grotesk" panose="020B0504020202020204" pitchFamily="34" charset="0"/>
                <a:cs typeface="Aktiv Grotesk" panose="020B0504020202020204" pitchFamily="34" charset="0"/>
              </a:rPr>
              <a:t>Protection</a:t>
            </a:r>
            <a:r>
              <a:rPr lang="nb-NO">
                <a:solidFill>
                  <a:srgbClr val="E9E9E9"/>
                </a:solidFill>
                <a:latin typeface="Aktiv Grotesk" panose="020B0504020202020204" pitchFamily="34" charset="0"/>
                <a:ea typeface="Aktiv Grotesk" panose="020B0504020202020204" pitchFamily="34" charset="0"/>
                <a:cs typeface="Aktiv Grotesk" panose="020B0504020202020204" pitchFamily="34" charset="0"/>
              </a:rPr>
              <a:t> </a:t>
            </a:r>
            <a:r>
              <a:rPr lang="nb-NO" err="1">
                <a:solidFill>
                  <a:srgbClr val="E9E9E9"/>
                </a:solidFill>
                <a:latin typeface="Aktiv Grotesk" panose="020B0504020202020204" pitchFamily="34" charset="0"/>
                <a:ea typeface="Aktiv Grotesk" panose="020B0504020202020204" pitchFamily="34" charset="0"/>
                <a:cs typeface="Aktiv Grotesk" panose="020B0504020202020204" pitchFamily="34" charset="0"/>
              </a:rPr>
              <a:t>Regulation</a:t>
            </a:r>
            <a:r>
              <a:rPr lang="nb-NO">
                <a:solidFill>
                  <a:srgbClr val="E9E9E9"/>
                </a:solidFill>
                <a:latin typeface="Aktiv Grotesk" panose="020B0504020202020204" pitchFamily="34" charset="0"/>
                <a:ea typeface="Aktiv Grotesk" panose="020B0504020202020204" pitchFamily="34" charset="0"/>
                <a:cs typeface="Aktiv Grotesk" panose="020B0504020202020204" pitchFamily="34" charset="0"/>
              </a:rPr>
              <a:t> (</a:t>
            </a:r>
            <a:r>
              <a:rPr lang="nb-NO" spc="40">
                <a:solidFill>
                  <a:srgbClr val="E9E9E9"/>
                </a:solidFill>
                <a:latin typeface="Aktiv Grotesk" panose="020B0504020202020204" pitchFamily="34" charset="0"/>
                <a:ea typeface="Aktiv Grotesk" panose="020B0504020202020204" pitchFamily="34" charset="0"/>
                <a:cs typeface="Aktiv Grotesk" panose="020B0504020202020204" pitchFamily="34" charset="0"/>
              </a:rPr>
              <a:t>GDPR</a:t>
            </a:r>
            <a:r>
              <a:rPr lang="nb-NO">
                <a:solidFill>
                  <a:srgbClr val="E9E9E9"/>
                </a:solidFill>
                <a:latin typeface="Aktiv Grotesk" panose="020B0504020202020204" pitchFamily="34" charset="0"/>
                <a:ea typeface="Aktiv Grotesk" panose="020B0504020202020204" pitchFamily="34" charset="0"/>
                <a:cs typeface="Aktiv Grotesk" panose="020B0504020202020204" pitchFamily="34" charset="0"/>
              </a:rPr>
              <a:t>) vektlegger personvernhensynene i informasjon systemer</a:t>
            </a:r>
          </a:p>
        </p:txBody>
      </p:sp>
      <p:sp>
        <p:nvSpPr>
          <p:cNvPr id="5" name="Content Placeholder 4">
            <a:extLst>
              <a:ext uri="{FF2B5EF4-FFF2-40B4-BE49-F238E27FC236}">
                <a16:creationId xmlns:a16="http://schemas.microsoft.com/office/drawing/2014/main" id="{F1974E68-1206-2CA1-574F-C7F5B9A2B45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5E5ECC7-3E26-458F-902E-AF5B9A5619F3}"/>
              </a:ext>
            </a:extLst>
          </p:cNvPr>
          <p:cNvSpPr>
            <a:spLocks noGrp="1"/>
          </p:cNvSpPr>
          <p:nvPr>
            <p:ph type="sldNum" sz="quarter" idx="11"/>
          </p:nvPr>
        </p:nvSpPr>
        <p:spPr/>
        <p:txBody>
          <a:bodyPr/>
          <a:lstStyle/>
          <a:p>
            <a:pPr>
              <a:defRPr/>
            </a:pPr>
            <a:fld id="{6E95BF02-F533-404A-A6F1-6896AEEAF790}" type="slidenum">
              <a:rPr lang="en-US">
                <a:solidFill>
                  <a:srgbClr val="000000"/>
                </a:solidFill>
              </a:rPr>
              <a:pPr>
                <a:defRPr/>
              </a:pPr>
              <a:t>6</a:t>
            </a:fld>
            <a:endParaRPr lang="en-US">
              <a:solidFill>
                <a:srgbClr val="000000"/>
              </a:solidFill>
            </a:endParaRPr>
          </a:p>
        </p:txBody>
      </p:sp>
      <p:pic>
        <p:nvPicPr>
          <p:cNvPr id="6" name="Picture 5">
            <a:extLst>
              <a:ext uri="{FF2B5EF4-FFF2-40B4-BE49-F238E27FC236}">
                <a16:creationId xmlns:a16="http://schemas.microsoft.com/office/drawing/2014/main" id="{4224FA41-008C-4266-B1BF-6363E92AEDD2}"/>
              </a:ext>
            </a:extLst>
          </p:cNvPr>
          <p:cNvPicPr>
            <a:picLocks noChangeAspect="1"/>
          </p:cNvPicPr>
          <p:nvPr/>
        </p:nvPicPr>
        <p:blipFill>
          <a:blip r:embed="rId3"/>
          <a:stretch>
            <a:fillRect/>
          </a:stretch>
        </p:blipFill>
        <p:spPr>
          <a:xfrm rot="20819215">
            <a:off x="3432808" y="2408238"/>
            <a:ext cx="5561814" cy="5715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68566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41688-B696-4DC8-B6E1-736C1139A711}"/>
              </a:ext>
            </a:extLst>
          </p:cNvPr>
          <p:cNvSpPr>
            <a:spLocks noGrp="1"/>
          </p:cNvSpPr>
          <p:nvPr>
            <p:ph type="title"/>
          </p:nvPr>
        </p:nvSpPr>
        <p:spPr/>
        <p:txBody>
          <a:bodyPr/>
          <a:lstStyle/>
          <a:p>
            <a:r>
              <a:rPr lang="nb-NO"/>
              <a:t>I Norge er </a:t>
            </a:r>
            <a:r>
              <a:rPr lang="nb-NO">
                <a:latin typeface="Concourse C3" pitchFamily="2" charset="0"/>
              </a:rPr>
              <a:t>GDPR</a:t>
            </a:r>
            <a:r>
              <a:rPr lang="nb-NO"/>
              <a:t> implementert gjennom personopplysningsloven (</a:t>
            </a:r>
            <a:r>
              <a:rPr lang="en-US">
                <a:latin typeface="Concourse C3" pitchFamily="2" charset="0"/>
              </a:rPr>
              <a:t>LOV-2018-06-15-38</a:t>
            </a:r>
            <a:r>
              <a:rPr lang="en-US"/>
              <a:t>)</a:t>
            </a:r>
            <a:endParaRPr lang="nb-NO"/>
          </a:p>
        </p:txBody>
      </p:sp>
      <p:sp>
        <p:nvSpPr>
          <p:cNvPr id="6" name="Content Placeholder 5">
            <a:extLst>
              <a:ext uri="{FF2B5EF4-FFF2-40B4-BE49-F238E27FC236}">
                <a16:creationId xmlns:a16="http://schemas.microsoft.com/office/drawing/2014/main" id="{AD8029A6-CC89-FFEB-1197-1CD2EDDE460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5E5ECC7-3E26-458F-902E-AF5B9A5619F3}"/>
              </a:ext>
            </a:extLst>
          </p:cNvPr>
          <p:cNvSpPr>
            <a:spLocks noGrp="1"/>
          </p:cNvSpPr>
          <p:nvPr>
            <p:ph type="sldNum" sz="quarter" idx="11"/>
          </p:nvPr>
        </p:nvSpPr>
        <p:spPr/>
        <p:txBody>
          <a:bodyPr/>
          <a:lstStyle/>
          <a:p>
            <a:pPr>
              <a:defRPr/>
            </a:pPr>
            <a:fld id="{6E95BF02-F533-404A-A6F1-6896AEEAF790}" type="slidenum">
              <a:rPr lang="en-US">
                <a:solidFill>
                  <a:srgbClr val="000000"/>
                </a:solidFill>
              </a:rPr>
              <a:pPr>
                <a:defRPr/>
              </a:pPr>
              <a:t>7</a:t>
            </a:fld>
            <a:endParaRPr lang="en-US">
              <a:solidFill>
                <a:srgbClr val="000000"/>
              </a:solidFill>
            </a:endParaRPr>
          </a:p>
        </p:txBody>
      </p:sp>
      <p:pic>
        <p:nvPicPr>
          <p:cNvPr id="5" name="Picture 4">
            <a:extLst>
              <a:ext uri="{FF2B5EF4-FFF2-40B4-BE49-F238E27FC236}">
                <a16:creationId xmlns:a16="http://schemas.microsoft.com/office/drawing/2014/main" id="{8829321A-CFCC-4BF5-8BCD-3C22228DDD68}"/>
              </a:ext>
            </a:extLst>
          </p:cNvPr>
          <p:cNvPicPr>
            <a:picLocks noChangeAspect="1"/>
          </p:cNvPicPr>
          <p:nvPr/>
        </p:nvPicPr>
        <p:blipFill rotWithShape="1">
          <a:blip r:embed="rId3"/>
          <a:srcRect l="18040" t="9566" r="14869" b="52587"/>
          <a:stretch/>
        </p:blipFill>
        <p:spPr>
          <a:xfrm>
            <a:off x="3324224" y="1592262"/>
            <a:ext cx="6480175" cy="5632559"/>
          </a:xfrm>
          <a:prstGeom prst="rect">
            <a:avLst/>
          </a:prstGeom>
          <a:ln>
            <a:solidFill>
              <a:schemeClr val="tx1"/>
            </a:solidFill>
          </a:ln>
        </p:spPr>
      </p:pic>
    </p:spTree>
    <p:extLst>
      <p:ext uri="{BB962C8B-B14F-4D97-AF65-F5344CB8AC3E}">
        <p14:creationId xmlns:p14="http://schemas.microsoft.com/office/powerpoint/2010/main" val="2028521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F473E-1220-435F-8E1B-6067404A983A}"/>
              </a:ext>
            </a:extLst>
          </p:cNvPr>
          <p:cNvSpPr>
            <a:spLocks noGrp="1"/>
          </p:cNvSpPr>
          <p:nvPr>
            <p:ph type="title"/>
          </p:nvPr>
        </p:nvSpPr>
        <p:spPr/>
        <p:txBody>
          <a:bodyPr/>
          <a:lstStyle/>
          <a:p>
            <a:r>
              <a:rPr lang="nb-NO"/>
              <a:t>Informasjon rundt lovgiving er også i pensum</a:t>
            </a:r>
          </a:p>
        </p:txBody>
      </p:sp>
      <p:sp>
        <p:nvSpPr>
          <p:cNvPr id="6" name="Content Placeholder 5">
            <a:extLst>
              <a:ext uri="{FF2B5EF4-FFF2-40B4-BE49-F238E27FC236}">
                <a16:creationId xmlns:a16="http://schemas.microsoft.com/office/drawing/2014/main" id="{F8C30541-077E-218D-C415-ECBB507E599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C844DE4-08F3-43E1-94CE-651630F79ED3}"/>
              </a:ext>
            </a:extLst>
          </p:cNvPr>
          <p:cNvSpPr>
            <a:spLocks noGrp="1"/>
          </p:cNvSpPr>
          <p:nvPr>
            <p:ph type="sldNum" sz="quarter" idx="11"/>
          </p:nvPr>
        </p:nvSpPr>
        <p:spPr/>
        <p:txBody>
          <a:bodyPr/>
          <a:lstStyle/>
          <a:p>
            <a:pPr>
              <a:defRPr/>
            </a:pPr>
            <a:fld id="{6E95BF02-F533-404A-A6F1-6896AEEAF790}" type="slidenum">
              <a:rPr lang="en-US" smtClean="0"/>
              <a:pPr>
                <a:defRPr/>
              </a:pPr>
              <a:t>8</a:t>
            </a:fld>
            <a:endParaRPr lang="en-US"/>
          </a:p>
        </p:txBody>
      </p:sp>
      <p:pic>
        <p:nvPicPr>
          <p:cNvPr id="5" name="Content Placeholder 7">
            <a:extLst>
              <a:ext uri="{FF2B5EF4-FFF2-40B4-BE49-F238E27FC236}">
                <a16:creationId xmlns:a16="http://schemas.microsoft.com/office/drawing/2014/main" id="{139FB3F6-F44B-4B73-B200-7021D69D82D2}"/>
              </a:ext>
            </a:extLst>
          </p:cNvPr>
          <p:cNvPicPr>
            <a:picLocks noChangeAspect="1"/>
          </p:cNvPicPr>
          <p:nvPr/>
        </p:nvPicPr>
        <p:blipFill>
          <a:blip r:embed="rId3"/>
          <a:srcRect/>
          <a:stretch/>
        </p:blipFill>
        <p:spPr bwMode="auto">
          <a:xfrm rot="1152329">
            <a:off x="3182868" y="2144794"/>
            <a:ext cx="4953152" cy="7008774"/>
          </a:xfrm>
          <a:prstGeom prst="rect">
            <a:avLst/>
          </a:prstGeom>
          <a:noFill/>
          <a:ln w="9525">
            <a:no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72012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F473E-1220-435F-8E1B-6067404A983A}"/>
              </a:ext>
            </a:extLst>
          </p:cNvPr>
          <p:cNvSpPr>
            <a:spLocks noGrp="1"/>
          </p:cNvSpPr>
          <p:nvPr>
            <p:ph type="title"/>
          </p:nvPr>
        </p:nvSpPr>
        <p:spPr/>
        <p:txBody>
          <a:bodyPr/>
          <a:lstStyle/>
          <a:p>
            <a:r>
              <a:rPr lang="nb-NO" b="1"/>
              <a:t>1. Personopplysninger</a:t>
            </a:r>
          </a:p>
        </p:txBody>
      </p:sp>
      <p:sp>
        <p:nvSpPr>
          <p:cNvPr id="3" name="Content Placeholder 2">
            <a:extLst>
              <a:ext uri="{FF2B5EF4-FFF2-40B4-BE49-F238E27FC236}">
                <a16:creationId xmlns:a16="http://schemas.microsoft.com/office/drawing/2014/main" id="{C330A8F4-A56D-48EC-BC74-76DB24B00D89}"/>
              </a:ext>
            </a:extLst>
          </p:cNvPr>
          <p:cNvSpPr>
            <a:spLocks noGrp="1"/>
          </p:cNvSpPr>
          <p:nvPr>
            <p:ph idx="1"/>
          </p:nvPr>
        </p:nvSpPr>
        <p:spPr/>
        <p:txBody>
          <a:bodyPr/>
          <a:lstStyle/>
          <a:p>
            <a:pPr marL="0" indent="0">
              <a:buNone/>
            </a:pPr>
            <a:r>
              <a:rPr lang="nb-NO" i="1"/>
              <a:t>Personopplysning</a:t>
            </a:r>
            <a:r>
              <a:rPr lang="nb-NO"/>
              <a:t> er enhver opplysning om en identifisert eller identifiserbar fysisk person eller en person som direkte eller indirekte kan identifiseres</a:t>
            </a:r>
          </a:p>
        </p:txBody>
      </p:sp>
      <p:sp>
        <p:nvSpPr>
          <p:cNvPr id="4" name="Slide Number Placeholder 3">
            <a:extLst>
              <a:ext uri="{FF2B5EF4-FFF2-40B4-BE49-F238E27FC236}">
                <a16:creationId xmlns:a16="http://schemas.microsoft.com/office/drawing/2014/main" id="{AC844DE4-08F3-43E1-94CE-651630F79ED3}"/>
              </a:ext>
            </a:extLst>
          </p:cNvPr>
          <p:cNvSpPr>
            <a:spLocks noGrp="1"/>
          </p:cNvSpPr>
          <p:nvPr>
            <p:ph type="sldNum" sz="quarter" idx="11"/>
          </p:nvPr>
        </p:nvSpPr>
        <p:spPr/>
        <p:txBody>
          <a:bodyPr/>
          <a:lstStyle/>
          <a:p>
            <a:pPr>
              <a:defRPr/>
            </a:pPr>
            <a:fld id="{6E95BF02-F533-404A-A6F1-6896AEEAF790}" type="slidenum">
              <a:rPr lang="en-US" smtClean="0"/>
              <a:pPr>
                <a:defRPr/>
              </a:pPr>
              <a:t>9</a:t>
            </a:fld>
            <a:endParaRPr lang="en-US"/>
          </a:p>
        </p:txBody>
      </p:sp>
    </p:spTree>
    <p:extLst>
      <p:ext uri="{BB962C8B-B14F-4D97-AF65-F5344CB8AC3E}">
        <p14:creationId xmlns:p14="http://schemas.microsoft.com/office/powerpoint/2010/main" val="2194455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F473E-1220-435F-8E1B-6067404A983A}"/>
              </a:ext>
            </a:extLst>
          </p:cNvPr>
          <p:cNvSpPr>
            <a:spLocks noGrp="1"/>
          </p:cNvSpPr>
          <p:nvPr>
            <p:ph type="title"/>
          </p:nvPr>
        </p:nvSpPr>
        <p:spPr/>
        <p:txBody>
          <a:bodyPr/>
          <a:lstStyle/>
          <a:p>
            <a:r>
              <a:rPr lang="nb-NO" b="1"/>
              <a:t>Definition 11 </a:t>
            </a:r>
            <a:r>
              <a:rPr lang="nb-NO"/>
              <a:t>i personopplysningsloven handler om </a:t>
            </a:r>
            <a:r>
              <a:rPr lang="nb-NO" b="1"/>
              <a:t>samtykk</a:t>
            </a:r>
            <a:r>
              <a:rPr lang="nb-NO"/>
              <a:t>; det er hvordan vi får lov å behandle personopplysninger</a:t>
            </a:r>
          </a:p>
        </p:txBody>
      </p:sp>
      <p:sp>
        <p:nvSpPr>
          <p:cNvPr id="3" name="Content Placeholder 2">
            <a:extLst>
              <a:ext uri="{FF2B5EF4-FFF2-40B4-BE49-F238E27FC236}">
                <a16:creationId xmlns:a16="http://schemas.microsoft.com/office/drawing/2014/main" id="{C330A8F4-A56D-48EC-BC74-76DB24B00D89}"/>
              </a:ext>
            </a:extLst>
          </p:cNvPr>
          <p:cNvSpPr>
            <a:spLocks noGrp="1"/>
          </p:cNvSpPr>
          <p:nvPr>
            <p:ph idx="1"/>
          </p:nvPr>
        </p:nvSpPr>
        <p:spPr/>
        <p:txBody>
          <a:bodyPr/>
          <a:lstStyle/>
          <a:p>
            <a:pPr marL="0" indent="0">
              <a:buNone/>
            </a:pPr>
            <a:r>
              <a:rPr lang="nb-NO" i="1"/>
              <a:t>Samtykk</a:t>
            </a:r>
            <a:r>
              <a:rPr lang="nb-NO"/>
              <a:t> er enhver frivillig, spesifikk, informert og utvetydig viljesytring fra den registrerte der vedkommende ved en erklæring eller en tydelig bekreftelse gir sitt samtykk til behandling av personopplysninger som gjelder vedkommende</a:t>
            </a:r>
          </a:p>
        </p:txBody>
      </p:sp>
      <p:sp>
        <p:nvSpPr>
          <p:cNvPr id="4" name="Slide Number Placeholder 3">
            <a:extLst>
              <a:ext uri="{FF2B5EF4-FFF2-40B4-BE49-F238E27FC236}">
                <a16:creationId xmlns:a16="http://schemas.microsoft.com/office/drawing/2014/main" id="{AC844DE4-08F3-43E1-94CE-651630F79ED3}"/>
              </a:ext>
            </a:extLst>
          </p:cNvPr>
          <p:cNvSpPr>
            <a:spLocks noGrp="1"/>
          </p:cNvSpPr>
          <p:nvPr>
            <p:ph type="sldNum" sz="quarter" idx="11"/>
          </p:nvPr>
        </p:nvSpPr>
        <p:spPr/>
        <p:txBody>
          <a:bodyPr/>
          <a:lstStyle/>
          <a:p>
            <a:pPr>
              <a:defRPr/>
            </a:pPr>
            <a:fld id="{6E95BF02-F533-404A-A6F1-6896AEEAF790}" type="slidenum">
              <a:rPr lang="en-US" smtClean="0"/>
              <a:pPr>
                <a:defRPr/>
              </a:pPr>
              <a:t>10</a:t>
            </a:fld>
            <a:endParaRPr lang="en-US"/>
          </a:p>
        </p:txBody>
      </p:sp>
    </p:spTree>
    <p:extLst>
      <p:ext uri="{BB962C8B-B14F-4D97-AF65-F5344CB8AC3E}">
        <p14:creationId xmlns:p14="http://schemas.microsoft.com/office/powerpoint/2010/main" val="3655483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35D1D-7ABE-4C8E-8808-AD1CEF611325}"/>
              </a:ext>
            </a:extLst>
          </p:cNvPr>
          <p:cNvSpPr>
            <a:spLocks noGrp="1"/>
          </p:cNvSpPr>
          <p:nvPr>
            <p:ph type="title"/>
          </p:nvPr>
        </p:nvSpPr>
        <p:spPr/>
        <p:txBody>
          <a:bodyPr/>
          <a:lstStyle/>
          <a:p>
            <a:r>
              <a:rPr lang="nb-NO"/>
              <a:t>Vi må gi samtykke når vi bruker de fleste websidene som skal lagre data om oss</a:t>
            </a:r>
          </a:p>
        </p:txBody>
      </p:sp>
      <p:sp>
        <p:nvSpPr>
          <p:cNvPr id="5" name="Content Placeholder 4">
            <a:extLst>
              <a:ext uri="{FF2B5EF4-FFF2-40B4-BE49-F238E27FC236}">
                <a16:creationId xmlns:a16="http://schemas.microsoft.com/office/drawing/2014/main" id="{923A32E3-CA5E-18E5-0947-F41B4368740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D55F7FD-0644-4882-8A04-E0AE8283F1C4}"/>
              </a:ext>
            </a:extLst>
          </p:cNvPr>
          <p:cNvSpPr>
            <a:spLocks noGrp="1"/>
          </p:cNvSpPr>
          <p:nvPr>
            <p:ph type="sldNum" sz="quarter" idx="11"/>
          </p:nvPr>
        </p:nvSpPr>
        <p:spPr/>
        <p:txBody>
          <a:bodyPr/>
          <a:lstStyle/>
          <a:p>
            <a:pPr>
              <a:defRPr/>
            </a:pPr>
            <a:fld id="{6E95BF02-F533-404A-A6F1-6896AEEAF790}" type="slidenum">
              <a:rPr lang="en-US" smtClean="0"/>
              <a:pPr>
                <a:defRPr/>
              </a:pPr>
              <a:t>11</a:t>
            </a:fld>
            <a:endParaRPr lang="en-US"/>
          </a:p>
        </p:txBody>
      </p:sp>
      <p:pic>
        <p:nvPicPr>
          <p:cNvPr id="6" name="Picture 5">
            <a:extLst>
              <a:ext uri="{FF2B5EF4-FFF2-40B4-BE49-F238E27FC236}">
                <a16:creationId xmlns:a16="http://schemas.microsoft.com/office/drawing/2014/main" id="{460D70C4-8268-4DE2-BAC2-F76290995020}"/>
              </a:ext>
            </a:extLst>
          </p:cNvPr>
          <p:cNvPicPr>
            <a:picLocks noChangeAspect="1"/>
          </p:cNvPicPr>
          <p:nvPr/>
        </p:nvPicPr>
        <p:blipFill>
          <a:blip r:embed="rId3"/>
          <a:stretch>
            <a:fillRect/>
          </a:stretch>
        </p:blipFill>
        <p:spPr>
          <a:xfrm>
            <a:off x="3225336" y="1423325"/>
            <a:ext cx="6173106" cy="6343128"/>
          </a:xfrm>
          <a:prstGeom prst="rect">
            <a:avLst/>
          </a:prstGeom>
        </p:spPr>
      </p:pic>
    </p:spTree>
    <p:extLst>
      <p:ext uri="{BB962C8B-B14F-4D97-AF65-F5344CB8AC3E}">
        <p14:creationId xmlns:p14="http://schemas.microsoft.com/office/powerpoint/2010/main" val="834537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5D2D4-9259-4D1F-AA3E-0A092D9739E9}"/>
              </a:ext>
            </a:extLst>
          </p:cNvPr>
          <p:cNvSpPr>
            <a:spLocks noGrp="1"/>
          </p:cNvSpPr>
          <p:nvPr>
            <p:ph type="title"/>
          </p:nvPr>
        </p:nvSpPr>
        <p:spPr/>
        <p:txBody>
          <a:bodyPr/>
          <a:lstStyle/>
          <a:p>
            <a:r>
              <a:rPr lang="nb-NO"/>
              <a:t>Vi må gi samtykke når vi bruker de fleste websidene som skal lagre data om oss</a:t>
            </a:r>
            <a:endParaRPr lang="en-US"/>
          </a:p>
        </p:txBody>
      </p:sp>
      <p:sp>
        <p:nvSpPr>
          <p:cNvPr id="10" name="Content Placeholder 9">
            <a:extLst>
              <a:ext uri="{FF2B5EF4-FFF2-40B4-BE49-F238E27FC236}">
                <a16:creationId xmlns:a16="http://schemas.microsoft.com/office/drawing/2014/main" id="{DE617FC3-28B2-C828-32FC-6F13E2FEBB8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1689D49-4BB1-42F7-A68C-6E08298FCA09}"/>
              </a:ext>
            </a:extLst>
          </p:cNvPr>
          <p:cNvSpPr>
            <a:spLocks noGrp="1"/>
          </p:cNvSpPr>
          <p:nvPr>
            <p:ph type="sldNum" sz="quarter" idx="11"/>
          </p:nvPr>
        </p:nvSpPr>
        <p:spPr/>
        <p:txBody>
          <a:bodyPr/>
          <a:lstStyle/>
          <a:p>
            <a:fld id="{6E95BF02-F533-404A-A6F1-6896AEEAF790}" type="slidenum">
              <a:rPr lang="en-US" smtClean="0"/>
              <a:pPr/>
              <a:t>12</a:t>
            </a:fld>
            <a:endParaRPr lang="en-US"/>
          </a:p>
        </p:txBody>
      </p:sp>
      <p:pic>
        <p:nvPicPr>
          <p:cNvPr id="5" name="Picture 4">
            <a:extLst>
              <a:ext uri="{FF2B5EF4-FFF2-40B4-BE49-F238E27FC236}">
                <a16:creationId xmlns:a16="http://schemas.microsoft.com/office/drawing/2014/main" id="{FBEB6AC6-5AFA-40AD-A8E1-61440830D66A}"/>
              </a:ext>
            </a:extLst>
          </p:cNvPr>
          <p:cNvPicPr>
            <a:picLocks noChangeAspect="1"/>
          </p:cNvPicPr>
          <p:nvPr/>
        </p:nvPicPr>
        <p:blipFill>
          <a:blip r:embed="rId2"/>
          <a:stretch>
            <a:fillRect/>
          </a:stretch>
        </p:blipFill>
        <p:spPr>
          <a:xfrm>
            <a:off x="2532063" y="1483903"/>
            <a:ext cx="6335712" cy="6510214"/>
          </a:xfrm>
          <a:prstGeom prst="rect">
            <a:avLst/>
          </a:prstGeom>
        </p:spPr>
      </p:pic>
    </p:spTree>
    <p:extLst>
      <p:ext uri="{BB962C8B-B14F-4D97-AF65-F5344CB8AC3E}">
        <p14:creationId xmlns:p14="http://schemas.microsoft.com/office/powerpoint/2010/main" val="509051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AC00A-27A2-42B6-9871-B8F2772544DD}"/>
              </a:ext>
            </a:extLst>
          </p:cNvPr>
          <p:cNvSpPr>
            <a:spLocks noGrp="1"/>
          </p:cNvSpPr>
          <p:nvPr>
            <p:ph type="title"/>
          </p:nvPr>
        </p:nvSpPr>
        <p:spPr/>
        <p:txBody>
          <a:bodyPr/>
          <a:lstStyle/>
          <a:p>
            <a:r>
              <a:rPr lang="nb-NO"/>
              <a:t>Et samtykkeskjema må tilfredsstille 4 krav</a:t>
            </a:r>
          </a:p>
        </p:txBody>
      </p:sp>
      <p:sp>
        <p:nvSpPr>
          <p:cNvPr id="3" name="Content Placeholder 2">
            <a:extLst>
              <a:ext uri="{FF2B5EF4-FFF2-40B4-BE49-F238E27FC236}">
                <a16:creationId xmlns:a16="http://schemas.microsoft.com/office/drawing/2014/main" id="{91A7DFD6-72B9-4810-B864-08621F02202E}"/>
              </a:ext>
            </a:extLst>
          </p:cNvPr>
          <p:cNvSpPr>
            <a:spLocks noGrp="1"/>
          </p:cNvSpPr>
          <p:nvPr>
            <p:ph idx="1"/>
          </p:nvPr>
        </p:nvSpPr>
        <p:spPr/>
        <p:txBody>
          <a:bodyPr/>
          <a:lstStyle/>
          <a:p>
            <a:pPr marL="1257300" indent="-1257300">
              <a:buNone/>
              <a:tabLst>
                <a:tab pos="1257300" algn="l"/>
              </a:tabLst>
            </a:pPr>
            <a:r>
              <a:rPr lang="nb-NO" b="1"/>
              <a:t>Frivillig</a:t>
            </a:r>
            <a:r>
              <a:rPr lang="nb-NO"/>
              <a:t>	samtykket må ikke være et resultat av press</a:t>
            </a:r>
          </a:p>
          <a:p>
            <a:pPr marL="1257300" indent="-1257300">
              <a:buNone/>
              <a:tabLst>
                <a:tab pos="1257300" algn="l"/>
              </a:tabLst>
            </a:pPr>
            <a:r>
              <a:rPr lang="nb-NO" b="1"/>
              <a:t>Spesifikt</a:t>
            </a:r>
            <a:r>
              <a:rPr lang="nb-NO"/>
              <a:t>	må være knyttet opp til de formål som personopplysninger behandles for</a:t>
            </a:r>
          </a:p>
          <a:p>
            <a:pPr marL="1257300" indent="-1257300">
              <a:buNone/>
              <a:tabLst>
                <a:tab pos="1257300" algn="l"/>
              </a:tabLst>
            </a:pPr>
            <a:r>
              <a:rPr lang="nb-NO" b="1"/>
              <a:t>Informert</a:t>
            </a:r>
            <a:r>
              <a:rPr lang="nb-NO"/>
              <a:t>	person har krav på å vite hvilke personopplysninger som blir samlet inn, hvordan de blir lagret, hva de skal brukes til, hvor lenge de vil bli lagret, hvordan man kan få innsyn i egne personopplysninger, og annet som er relevant</a:t>
            </a:r>
          </a:p>
          <a:p>
            <a:pPr marL="1257300" indent="-1257300">
              <a:buNone/>
              <a:tabLst>
                <a:tab pos="1257300" algn="l"/>
              </a:tabLst>
            </a:pPr>
            <a:r>
              <a:rPr lang="nb-NO" b="1"/>
              <a:t>Utvetydig</a:t>
            </a:r>
            <a:r>
              <a:rPr lang="nb-NO"/>
              <a:t>	må bekreftes ved en aktiv handling (</a:t>
            </a:r>
            <a:r>
              <a:rPr lang="nb-NO" b="1"/>
              <a:t>ikke</a:t>
            </a:r>
            <a:r>
              <a:rPr lang="nb-NO"/>
              <a:t> stille-samtykke) «klikk-lisenser» er sannsynligvis tilstrekkelig</a:t>
            </a:r>
          </a:p>
        </p:txBody>
      </p:sp>
      <p:sp>
        <p:nvSpPr>
          <p:cNvPr id="4" name="Slide Number Placeholder 3">
            <a:extLst>
              <a:ext uri="{FF2B5EF4-FFF2-40B4-BE49-F238E27FC236}">
                <a16:creationId xmlns:a16="http://schemas.microsoft.com/office/drawing/2014/main" id="{EBB869CC-680C-41DC-A6B9-B295723D6DC3}"/>
              </a:ext>
            </a:extLst>
          </p:cNvPr>
          <p:cNvSpPr>
            <a:spLocks noGrp="1"/>
          </p:cNvSpPr>
          <p:nvPr>
            <p:ph type="sldNum" sz="quarter" idx="11"/>
          </p:nvPr>
        </p:nvSpPr>
        <p:spPr/>
        <p:txBody>
          <a:bodyPr/>
          <a:lstStyle/>
          <a:p>
            <a:pPr>
              <a:defRPr/>
            </a:pPr>
            <a:fld id="{6E95BF02-F533-404A-A6F1-6896AEEAF790}" type="slidenum">
              <a:rPr lang="en-US" smtClean="0"/>
              <a:pPr>
                <a:defRPr/>
              </a:pPr>
              <a:t>13</a:t>
            </a:fld>
            <a:endParaRPr lang="en-US"/>
          </a:p>
        </p:txBody>
      </p:sp>
    </p:spTree>
    <p:extLst>
      <p:ext uri="{BB962C8B-B14F-4D97-AF65-F5344CB8AC3E}">
        <p14:creationId xmlns:p14="http://schemas.microsoft.com/office/powerpoint/2010/main" val="2569543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C2C24-E479-9E4F-AD5B-DD8C7C18729B}"/>
              </a:ext>
            </a:extLst>
          </p:cNvPr>
          <p:cNvSpPr>
            <a:spLocks noGrp="1"/>
          </p:cNvSpPr>
          <p:nvPr>
            <p:ph type="title"/>
          </p:nvPr>
        </p:nvSpPr>
        <p:spPr/>
        <p:txBody>
          <a:bodyPr/>
          <a:lstStyle/>
          <a:p>
            <a:r>
              <a:rPr lang="nb-NO" i="1"/>
              <a:t>Samtykkeskjema-</a:t>
            </a:r>
            <a:r>
              <a:rPr lang="nb-NO"/>
              <a:t>malen vi ga dere bør tilfredsstille kravene</a:t>
            </a:r>
            <a:endParaRPr lang="nb-NO" i="1"/>
          </a:p>
        </p:txBody>
      </p:sp>
      <p:pic>
        <p:nvPicPr>
          <p:cNvPr id="8" name="Content Placeholder 7" descr="Text, application&#10;&#10;Description automatically generated">
            <a:extLst>
              <a:ext uri="{FF2B5EF4-FFF2-40B4-BE49-F238E27FC236}">
                <a16:creationId xmlns:a16="http://schemas.microsoft.com/office/drawing/2014/main" id="{709B0A1C-1771-1E48-8FCD-CAC2D6EE6C18}"/>
              </a:ext>
            </a:extLst>
          </p:cNvPr>
          <p:cNvPicPr>
            <a:picLocks noGrp="1" noChangeAspect="1"/>
          </p:cNvPicPr>
          <p:nvPr>
            <p:ph idx="1"/>
          </p:nvPr>
        </p:nvPicPr>
        <p:blipFill>
          <a:blip r:embed="rId3"/>
          <a:stretch>
            <a:fillRect/>
          </a:stretch>
        </p:blipFill>
        <p:spPr>
          <a:xfrm>
            <a:off x="3467100" y="1592263"/>
            <a:ext cx="5435600" cy="7034308"/>
          </a:xfrm>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2561B200-FCFA-6F40-B305-78EA2E3DA06A}"/>
              </a:ext>
            </a:extLst>
          </p:cNvPr>
          <p:cNvSpPr>
            <a:spLocks noGrp="1"/>
          </p:cNvSpPr>
          <p:nvPr>
            <p:ph type="sldNum" sz="quarter" idx="11"/>
          </p:nvPr>
        </p:nvSpPr>
        <p:spPr/>
        <p:txBody>
          <a:bodyPr/>
          <a:lstStyle/>
          <a:p>
            <a:pPr>
              <a:defRPr/>
            </a:pPr>
            <a:fld id="{6E95BF02-F533-404A-A6F1-6896AEEAF790}" type="slidenum">
              <a:rPr lang="en-US" smtClean="0"/>
              <a:pPr>
                <a:defRPr/>
              </a:pPr>
              <a:t>14</a:t>
            </a:fld>
            <a:endParaRPr lang="en-US"/>
          </a:p>
        </p:txBody>
      </p:sp>
    </p:spTree>
    <p:extLst>
      <p:ext uri="{BB962C8B-B14F-4D97-AF65-F5344CB8AC3E}">
        <p14:creationId xmlns:p14="http://schemas.microsoft.com/office/powerpoint/2010/main" val="1233440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C2C24-E479-9E4F-AD5B-DD8C7C18729B}"/>
              </a:ext>
            </a:extLst>
          </p:cNvPr>
          <p:cNvSpPr>
            <a:spLocks noGrp="1"/>
          </p:cNvSpPr>
          <p:nvPr>
            <p:ph type="title"/>
          </p:nvPr>
        </p:nvSpPr>
        <p:spPr/>
        <p:txBody>
          <a:bodyPr/>
          <a:lstStyle/>
          <a:p>
            <a:r>
              <a:rPr lang="nb-NO"/>
              <a:t>Det er flere metoder for å undersøke bruk</a:t>
            </a:r>
            <a:endParaRPr lang="nb-NO" i="1"/>
          </a:p>
        </p:txBody>
      </p:sp>
      <p:sp>
        <p:nvSpPr>
          <p:cNvPr id="3" name="Content Placeholder 2">
            <a:extLst>
              <a:ext uri="{FF2B5EF4-FFF2-40B4-BE49-F238E27FC236}">
                <a16:creationId xmlns:a16="http://schemas.microsoft.com/office/drawing/2014/main" id="{2EED2D4F-D477-2741-A8A5-AD724690AF98}"/>
              </a:ext>
            </a:extLst>
          </p:cNvPr>
          <p:cNvSpPr>
            <a:spLocks noGrp="1"/>
          </p:cNvSpPr>
          <p:nvPr>
            <p:ph idx="1"/>
          </p:nvPr>
        </p:nvSpPr>
        <p:spPr/>
        <p:txBody>
          <a:bodyPr/>
          <a:lstStyle/>
          <a:p>
            <a:pPr marL="0" indent="0">
              <a:buNone/>
              <a:tabLst>
                <a:tab pos="1654175" algn="l"/>
              </a:tabLst>
            </a:pPr>
            <a:r>
              <a:rPr lang="nb-NO" b="1"/>
              <a:t>Intervju</a:t>
            </a:r>
            <a:r>
              <a:rPr lang="nb-NO"/>
              <a:t>	Snakk med hverandre</a:t>
            </a:r>
          </a:p>
          <a:p>
            <a:pPr marL="0" indent="0">
              <a:buNone/>
              <a:tabLst>
                <a:tab pos="1654175" algn="l"/>
              </a:tabLst>
            </a:pPr>
            <a:r>
              <a:rPr lang="nb-NO" b="1"/>
              <a:t>Observasjon</a:t>
            </a:r>
            <a:r>
              <a:rPr lang="nb-NO"/>
              <a:t>	Følg med om hendelser og aktiviteter</a:t>
            </a:r>
          </a:p>
          <a:p>
            <a:pPr marL="0" indent="0">
              <a:buNone/>
              <a:tabLst>
                <a:tab pos="1654175" algn="l"/>
              </a:tabLst>
            </a:pPr>
            <a:r>
              <a:rPr lang="nb-NO" b="1"/>
              <a:t>Spørreskjema</a:t>
            </a:r>
            <a:r>
              <a:rPr lang="nb-NO"/>
              <a:t>	Svar på bestemte spørsmål fra begynnelsen</a:t>
            </a:r>
          </a:p>
          <a:p>
            <a:pPr marL="0" indent="0">
              <a:buNone/>
            </a:pPr>
            <a:endParaRPr lang="nb-NO"/>
          </a:p>
        </p:txBody>
      </p:sp>
      <p:sp>
        <p:nvSpPr>
          <p:cNvPr id="4" name="Slide Number Placeholder 3">
            <a:extLst>
              <a:ext uri="{FF2B5EF4-FFF2-40B4-BE49-F238E27FC236}">
                <a16:creationId xmlns:a16="http://schemas.microsoft.com/office/drawing/2014/main" id="{2561B200-FCFA-6F40-B305-78EA2E3DA06A}"/>
              </a:ext>
            </a:extLst>
          </p:cNvPr>
          <p:cNvSpPr>
            <a:spLocks noGrp="1"/>
          </p:cNvSpPr>
          <p:nvPr>
            <p:ph type="sldNum" sz="quarter" idx="11"/>
          </p:nvPr>
        </p:nvSpPr>
        <p:spPr/>
        <p:txBody>
          <a:bodyPr/>
          <a:lstStyle/>
          <a:p>
            <a:pPr>
              <a:defRPr/>
            </a:pPr>
            <a:fld id="{6E95BF02-F533-404A-A6F1-6896AEEAF790}" type="slidenum">
              <a:rPr lang="en-US" smtClean="0"/>
              <a:pPr>
                <a:defRPr/>
              </a:pPr>
              <a:t>15</a:t>
            </a:fld>
            <a:endParaRPr lang="en-US"/>
          </a:p>
        </p:txBody>
      </p:sp>
      <p:sp>
        <p:nvSpPr>
          <p:cNvPr id="5" name="Oval 4">
            <a:extLst>
              <a:ext uri="{FF2B5EF4-FFF2-40B4-BE49-F238E27FC236}">
                <a16:creationId xmlns:a16="http://schemas.microsoft.com/office/drawing/2014/main" id="{587212A5-32B0-40A7-966A-A4A746DFC0E3}"/>
              </a:ext>
            </a:extLst>
          </p:cNvPr>
          <p:cNvSpPr/>
          <p:nvPr/>
        </p:nvSpPr>
        <p:spPr bwMode="auto">
          <a:xfrm>
            <a:off x="250868" y="1915273"/>
            <a:ext cx="7308175" cy="675861"/>
          </a:xfrm>
          <a:prstGeom prst="ellipse">
            <a:avLst/>
          </a:prstGeom>
          <a:noFill/>
          <a:ln w="38100" cap="flat" cmpd="sng" algn="ctr">
            <a:solidFill>
              <a:srgbClr val="377EB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000"/>
          </a:p>
        </p:txBody>
      </p:sp>
    </p:spTree>
    <p:extLst>
      <p:ext uri="{BB962C8B-B14F-4D97-AF65-F5344CB8AC3E}">
        <p14:creationId xmlns:p14="http://schemas.microsoft.com/office/powerpoint/2010/main" val="1398681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group of people in a room&#10;&#10;Description automatically generated">
            <a:extLst>
              <a:ext uri="{FF2B5EF4-FFF2-40B4-BE49-F238E27FC236}">
                <a16:creationId xmlns:a16="http://schemas.microsoft.com/office/drawing/2014/main" id="{C8BFC117-749C-4790-B455-328C765DEF90}"/>
              </a:ext>
            </a:extLst>
          </p:cNvPr>
          <p:cNvPicPr>
            <a:picLocks noChangeAspect="1"/>
          </p:cNvPicPr>
          <p:nvPr/>
        </p:nvPicPr>
        <p:blipFill>
          <a:blip r:embed="rId3"/>
          <a:stretch>
            <a:fillRect/>
          </a:stretch>
        </p:blipFill>
        <p:spPr>
          <a:xfrm>
            <a:off x="-145101" y="-134744"/>
            <a:ext cx="12633530" cy="7100085"/>
          </a:xfrm>
          <a:prstGeom prst="rect">
            <a:avLst/>
          </a:prstGeom>
        </p:spPr>
      </p:pic>
      <p:sp>
        <p:nvSpPr>
          <p:cNvPr id="2" name="Title 1">
            <a:extLst>
              <a:ext uri="{FF2B5EF4-FFF2-40B4-BE49-F238E27FC236}">
                <a16:creationId xmlns:a16="http://schemas.microsoft.com/office/drawing/2014/main" id="{29A95390-40CC-420B-BF28-11F545382DE5}"/>
              </a:ext>
            </a:extLst>
          </p:cNvPr>
          <p:cNvSpPr>
            <a:spLocks noGrp="1"/>
          </p:cNvSpPr>
          <p:nvPr>
            <p:ph type="title"/>
          </p:nvPr>
        </p:nvSpPr>
        <p:spPr>
          <a:xfrm>
            <a:off x="623888" y="620713"/>
            <a:ext cx="9180512" cy="828675"/>
          </a:xfrm>
          <a:solidFill>
            <a:srgbClr val="E8E8E8">
              <a:alpha val="85000"/>
            </a:srgbClr>
          </a:solidFill>
        </p:spPr>
        <p:txBody>
          <a:bodyPr/>
          <a:lstStyle/>
          <a:p>
            <a:r>
              <a:rPr lang="nb-NO"/>
              <a:t>Å undersøke det som skjer mellom mennesker og maskiner krever interesse og tålmodighet</a:t>
            </a:r>
            <a:endParaRPr lang="en-US"/>
          </a:p>
        </p:txBody>
      </p:sp>
      <p:sp>
        <p:nvSpPr>
          <p:cNvPr id="3" name="Content Placeholder 2">
            <a:extLst>
              <a:ext uri="{FF2B5EF4-FFF2-40B4-BE49-F238E27FC236}">
                <a16:creationId xmlns:a16="http://schemas.microsoft.com/office/drawing/2014/main" id="{D89722A0-167F-49B2-8032-D9F55836140F}"/>
              </a:ext>
            </a:extLst>
          </p:cNvPr>
          <p:cNvSpPr>
            <a:spLocks noGrp="1"/>
          </p:cNvSpPr>
          <p:nvPr>
            <p:ph idx="1"/>
          </p:nvPr>
        </p:nvSpPr>
        <p:spPr>
          <a:xfrm>
            <a:off x="4413742" y="1592263"/>
            <a:ext cx="5390658" cy="828675"/>
          </a:xfrm>
          <a:solidFill>
            <a:srgbClr val="E8E8E8">
              <a:alpha val="85000"/>
            </a:srgbClr>
          </a:solidFill>
        </p:spPr>
        <p:txBody>
          <a:bodyPr/>
          <a:lstStyle/>
          <a:p>
            <a:r>
              <a:rPr lang="nb-NO"/>
              <a:t>Tålmodighet for å finne detaljene</a:t>
            </a:r>
          </a:p>
          <a:p>
            <a:r>
              <a:rPr lang="nb-NO"/>
              <a:t>Interesse for å undersøke hva som skje</a:t>
            </a:r>
            <a:endParaRPr lang="en-US"/>
          </a:p>
        </p:txBody>
      </p:sp>
      <p:sp>
        <p:nvSpPr>
          <p:cNvPr id="4" name="Slide Number Placeholder 3">
            <a:extLst>
              <a:ext uri="{FF2B5EF4-FFF2-40B4-BE49-F238E27FC236}">
                <a16:creationId xmlns:a16="http://schemas.microsoft.com/office/drawing/2014/main" id="{58588050-9618-4636-A756-92224AAA0DD2}"/>
              </a:ext>
            </a:extLst>
          </p:cNvPr>
          <p:cNvSpPr>
            <a:spLocks noGrp="1"/>
          </p:cNvSpPr>
          <p:nvPr>
            <p:ph type="sldNum" sz="quarter" idx="11"/>
          </p:nvPr>
        </p:nvSpPr>
        <p:spPr/>
        <p:txBody>
          <a:bodyPr/>
          <a:lstStyle/>
          <a:p>
            <a:pPr>
              <a:defRPr/>
            </a:pPr>
            <a:fld id="{6E95BF02-F533-404A-A6F1-6896AEEAF790}" type="slidenum">
              <a:rPr lang="en-US" smtClean="0"/>
              <a:pPr>
                <a:defRPr/>
              </a:pPr>
              <a:t>16</a:t>
            </a:fld>
            <a:endParaRPr lang="en-US"/>
          </a:p>
        </p:txBody>
      </p:sp>
      <p:sp>
        <p:nvSpPr>
          <p:cNvPr id="7" name="TextBox 6">
            <a:extLst>
              <a:ext uri="{FF2B5EF4-FFF2-40B4-BE49-F238E27FC236}">
                <a16:creationId xmlns:a16="http://schemas.microsoft.com/office/drawing/2014/main" id="{D86D343D-878F-4759-9278-1A935D5CFE19}"/>
              </a:ext>
            </a:extLst>
          </p:cNvPr>
          <p:cNvSpPr txBox="1"/>
          <p:nvPr/>
        </p:nvSpPr>
        <p:spPr>
          <a:xfrm>
            <a:off x="623888" y="5792843"/>
            <a:ext cx="3832881" cy="4079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Concourse T3"/>
                <a:ea typeface="ヒラギノ角ゴ Pro W3"/>
                <a:cs typeface="Arial"/>
              </a:rPr>
              <a:t>Foto </a:t>
            </a:r>
            <a:r>
              <a:rPr lang="en-US" sz="2000">
                <a:latin typeface="Concourse T3"/>
                <a:ea typeface="ヒラギノ角ゴ Pro W3"/>
                <a:cs typeface="Arial"/>
                <a:hlinkClick r:id="rId4"/>
              </a:rPr>
              <a:t>Andrik </a:t>
            </a:r>
            <a:r>
              <a:rPr lang="en-US" sz="2000" err="1">
                <a:latin typeface="Concourse T3"/>
                <a:ea typeface="ヒラギノ角ゴ Pro W3"/>
                <a:cs typeface="Arial"/>
                <a:hlinkClick r:id="rId4"/>
              </a:rPr>
              <a:t>Langfield</a:t>
            </a:r>
            <a:r>
              <a:rPr lang="en-US" sz="2000">
                <a:latin typeface="Concourse T3"/>
                <a:ea typeface="ヒラギノ角ゴ Pro W3"/>
                <a:cs typeface="Arial"/>
              </a:rPr>
              <a:t> </a:t>
            </a:r>
            <a:r>
              <a:rPr lang="en-US" sz="2000" err="1">
                <a:latin typeface="Concourse T3"/>
                <a:ea typeface="ヒラギノ角ゴ Pro W3"/>
                <a:cs typeface="Arial"/>
              </a:rPr>
              <a:t>på</a:t>
            </a:r>
            <a:r>
              <a:rPr lang="en-US" sz="2000">
                <a:latin typeface="Concourse T3"/>
                <a:ea typeface="ヒラギノ角ゴ Pro W3"/>
                <a:cs typeface="Arial"/>
              </a:rPr>
              <a:t> </a:t>
            </a:r>
            <a:r>
              <a:rPr lang="en-US" sz="2000" err="1">
                <a:latin typeface="Concourse T3"/>
                <a:ea typeface="ヒラギノ角ゴ Pro W3"/>
                <a:cs typeface="Arial"/>
                <a:hlinkClick r:id="rId5"/>
              </a:rPr>
              <a:t>Unsplash</a:t>
            </a:r>
            <a:endParaRPr lang="en-US" sz="2000">
              <a:latin typeface="Concourse T3"/>
            </a:endParaRPr>
          </a:p>
        </p:txBody>
      </p:sp>
    </p:spTree>
    <p:extLst>
      <p:ext uri="{BB962C8B-B14F-4D97-AF65-F5344CB8AC3E}">
        <p14:creationId xmlns:p14="http://schemas.microsoft.com/office/powerpoint/2010/main" val="2441462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close up of a light&#10;&#10;Description automatically generated">
            <a:extLst>
              <a:ext uri="{FF2B5EF4-FFF2-40B4-BE49-F238E27FC236}">
                <a16:creationId xmlns:a16="http://schemas.microsoft.com/office/drawing/2014/main" id="{90E2194F-FC26-4F75-BF5A-34125D039F43}"/>
              </a:ext>
            </a:extLst>
          </p:cNvPr>
          <p:cNvPicPr>
            <a:picLocks noGrp="1" noChangeAspect="1"/>
          </p:cNvPicPr>
          <p:nvPr>
            <p:ph idx="1"/>
          </p:nvPr>
        </p:nvPicPr>
        <p:blipFill>
          <a:blip r:embed="rId3"/>
          <a:stretch>
            <a:fillRect/>
          </a:stretch>
        </p:blipFill>
        <p:spPr>
          <a:xfrm>
            <a:off x="0" y="-1"/>
            <a:ext cx="12192000" cy="7221729"/>
          </a:xfrm>
        </p:spPr>
      </p:pic>
      <p:sp>
        <p:nvSpPr>
          <p:cNvPr id="2" name="Title 1">
            <a:extLst>
              <a:ext uri="{FF2B5EF4-FFF2-40B4-BE49-F238E27FC236}">
                <a16:creationId xmlns:a16="http://schemas.microsoft.com/office/drawing/2014/main" id="{72BC2C24-E479-9E4F-AD5B-DD8C7C18729B}"/>
              </a:ext>
            </a:extLst>
          </p:cNvPr>
          <p:cNvSpPr>
            <a:spLocks noGrp="1"/>
          </p:cNvSpPr>
          <p:nvPr>
            <p:ph type="title"/>
          </p:nvPr>
        </p:nvSpPr>
        <p:spPr>
          <a:solidFill>
            <a:srgbClr val="E8E8E8">
              <a:alpha val="80000"/>
            </a:srgbClr>
          </a:solidFill>
        </p:spPr>
        <p:txBody>
          <a:bodyPr/>
          <a:lstStyle/>
          <a:p>
            <a:r>
              <a:rPr lang="nb-NO"/>
              <a:t>Å observere er å se med et oppmerksomhet eller skjerpet blikk på en situasjon</a:t>
            </a:r>
          </a:p>
        </p:txBody>
      </p:sp>
      <p:sp>
        <p:nvSpPr>
          <p:cNvPr id="4" name="Slide Number Placeholder 3">
            <a:extLst>
              <a:ext uri="{FF2B5EF4-FFF2-40B4-BE49-F238E27FC236}">
                <a16:creationId xmlns:a16="http://schemas.microsoft.com/office/drawing/2014/main" id="{2561B200-FCFA-6F40-B305-78EA2E3DA06A}"/>
              </a:ext>
            </a:extLst>
          </p:cNvPr>
          <p:cNvSpPr>
            <a:spLocks noGrp="1"/>
          </p:cNvSpPr>
          <p:nvPr>
            <p:ph type="sldNum" sz="quarter" idx="11"/>
          </p:nvPr>
        </p:nvSpPr>
        <p:spPr/>
        <p:txBody>
          <a:bodyPr/>
          <a:lstStyle/>
          <a:p>
            <a:pPr>
              <a:defRPr/>
            </a:pPr>
            <a:fld id="{6E95BF02-F533-404A-A6F1-6896AEEAF790}" type="slidenum">
              <a:rPr lang="en-US" smtClean="0"/>
              <a:pPr>
                <a:defRPr/>
              </a:pPr>
              <a:t>17</a:t>
            </a:fld>
            <a:endParaRPr lang="en-US"/>
          </a:p>
        </p:txBody>
      </p:sp>
      <p:sp>
        <p:nvSpPr>
          <p:cNvPr id="6" name="TextBox 5">
            <a:extLst>
              <a:ext uri="{FF2B5EF4-FFF2-40B4-BE49-F238E27FC236}">
                <a16:creationId xmlns:a16="http://schemas.microsoft.com/office/drawing/2014/main" id="{1B3A85C0-8798-4D53-9031-CD3FF1BABA90}"/>
              </a:ext>
            </a:extLst>
          </p:cNvPr>
          <p:cNvSpPr txBox="1"/>
          <p:nvPr/>
        </p:nvSpPr>
        <p:spPr>
          <a:xfrm>
            <a:off x="597649" y="5867955"/>
            <a:ext cx="2869451"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latin typeface="Concourse T3"/>
                <a:ea typeface="ヒラギノ角ゴ Pro W3"/>
              </a:rPr>
              <a:t>Foto </a:t>
            </a:r>
            <a:r>
              <a:rPr lang="en-US" sz="1800">
                <a:latin typeface="Concourse T3"/>
                <a:ea typeface="ヒラギノ角ゴ Pro W3"/>
                <a:hlinkClick r:id="rId4"/>
              </a:rPr>
              <a:t>Paul Kramer</a:t>
            </a:r>
            <a:r>
              <a:rPr lang="en-US" sz="1800">
                <a:latin typeface="Concourse T3"/>
                <a:ea typeface="ヒラギノ角ゴ Pro W3"/>
              </a:rPr>
              <a:t> </a:t>
            </a:r>
            <a:r>
              <a:rPr lang="en-US" sz="1800" err="1">
                <a:latin typeface="Concourse T3"/>
                <a:ea typeface="ヒラギノ角ゴ Pro W3"/>
              </a:rPr>
              <a:t>på</a:t>
            </a:r>
            <a:r>
              <a:rPr lang="en-US" sz="1800">
                <a:latin typeface="Concourse T3"/>
                <a:ea typeface="ヒラギノ角ゴ Pro W3"/>
              </a:rPr>
              <a:t> </a:t>
            </a:r>
            <a:r>
              <a:rPr lang="en-US" sz="1800">
                <a:latin typeface="Concourse T3"/>
                <a:ea typeface="ヒラギノ角ゴ Pro W3"/>
                <a:hlinkClick r:id="rId5"/>
              </a:rPr>
              <a:t>Unsplash</a:t>
            </a:r>
            <a:endParaRPr lang="en-US" sz="1800">
              <a:latin typeface="Concourse T3"/>
              <a:ea typeface="ヒラギノ角ゴ Pro W3"/>
            </a:endParaRPr>
          </a:p>
        </p:txBody>
      </p:sp>
    </p:spTree>
    <p:extLst>
      <p:ext uri="{BB962C8B-B14F-4D97-AF65-F5344CB8AC3E}">
        <p14:creationId xmlns:p14="http://schemas.microsoft.com/office/powerpoint/2010/main" val="3150999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C2C24-E479-9E4F-AD5B-DD8C7C18729B}"/>
              </a:ext>
            </a:extLst>
          </p:cNvPr>
          <p:cNvSpPr>
            <a:spLocks noGrp="1"/>
          </p:cNvSpPr>
          <p:nvPr>
            <p:ph type="title"/>
          </p:nvPr>
        </p:nvSpPr>
        <p:spPr/>
        <p:txBody>
          <a:bodyPr/>
          <a:lstStyle/>
          <a:p>
            <a:r>
              <a:rPr lang="nb-NO"/>
              <a:t>Det er flere form for observasjon</a:t>
            </a:r>
          </a:p>
        </p:txBody>
      </p:sp>
      <p:sp>
        <p:nvSpPr>
          <p:cNvPr id="3" name="Content Placeholder 2">
            <a:extLst>
              <a:ext uri="{FF2B5EF4-FFF2-40B4-BE49-F238E27FC236}">
                <a16:creationId xmlns:a16="http://schemas.microsoft.com/office/drawing/2014/main" id="{2EED2D4F-D477-2741-A8A5-AD724690AF98}"/>
              </a:ext>
            </a:extLst>
          </p:cNvPr>
          <p:cNvSpPr>
            <a:spLocks noGrp="1"/>
          </p:cNvSpPr>
          <p:nvPr>
            <p:ph idx="1"/>
          </p:nvPr>
        </p:nvSpPr>
        <p:spPr/>
        <p:txBody>
          <a:bodyPr/>
          <a:lstStyle/>
          <a:p>
            <a:pPr marL="1828800" indent="-1828800">
              <a:buNone/>
              <a:tabLst>
                <a:tab pos="1828800" algn="l"/>
              </a:tabLst>
            </a:pPr>
            <a:r>
              <a:rPr lang="nb-NO" sz="1800" b="1"/>
              <a:t>Skjult</a:t>
            </a:r>
            <a:r>
              <a:rPr lang="nb-NO" sz="1800"/>
              <a:t> </a:t>
            </a:r>
            <a:r>
              <a:rPr lang="nb-NO" sz="1800" b="1"/>
              <a:t>observasjon</a:t>
            </a:r>
            <a:r>
              <a:rPr lang="nb-NO" sz="1800"/>
              <a:t>     I hverdagen benytter vi oss ofte av skjult observasjon ved å iaktta folk i omgivelsene, legge merke til bestemte hendelser osv. Dette er uproblematisk så lenge det ikke er snakk om forskning og systematisk datainnsamling for en bestemt bruk.</a:t>
            </a:r>
          </a:p>
          <a:p>
            <a:pPr marL="2346325" indent="-2346325">
              <a:buNone/>
              <a:tabLst>
                <a:tab pos="2346325" algn="l"/>
              </a:tabLst>
            </a:pPr>
            <a:r>
              <a:rPr lang="nb-NO" sz="1800" b="1"/>
              <a:t>Åpen, passiv observasjon	</a:t>
            </a:r>
            <a:r>
              <a:rPr lang="nb-NO" sz="1800"/>
              <a:t>Basert på de observertes samtykke gjør man en systematisk observasjon av hvordan en eller flere personer opptrer i en situasjon</a:t>
            </a:r>
          </a:p>
          <a:p>
            <a:pPr marL="2346325" indent="-2346325">
              <a:buNone/>
              <a:tabLst>
                <a:tab pos="2346325" algn="l"/>
              </a:tabLst>
            </a:pPr>
            <a:r>
              <a:rPr lang="nb-NO" sz="1800" b="1"/>
              <a:t>Deltagende observasjon</a:t>
            </a:r>
            <a:r>
              <a:rPr lang="nb-NO" sz="1800"/>
              <a:t>	En engasjerer seg i en aktivitet og får et blikk på situasjonen som både er basert på at en er deltaker og tilskuer, eventuelt veksler mellom det ene og det andre.</a:t>
            </a:r>
          </a:p>
        </p:txBody>
      </p:sp>
      <p:sp>
        <p:nvSpPr>
          <p:cNvPr id="4" name="Slide Number Placeholder 3">
            <a:extLst>
              <a:ext uri="{FF2B5EF4-FFF2-40B4-BE49-F238E27FC236}">
                <a16:creationId xmlns:a16="http://schemas.microsoft.com/office/drawing/2014/main" id="{2561B200-FCFA-6F40-B305-78EA2E3DA06A}"/>
              </a:ext>
            </a:extLst>
          </p:cNvPr>
          <p:cNvSpPr>
            <a:spLocks noGrp="1"/>
          </p:cNvSpPr>
          <p:nvPr>
            <p:ph type="sldNum" sz="quarter" idx="11"/>
          </p:nvPr>
        </p:nvSpPr>
        <p:spPr/>
        <p:txBody>
          <a:bodyPr/>
          <a:lstStyle/>
          <a:p>
            <a:pPr>
              <a:defRPr/>
            </a:pPr>
            <a:fld id="{6E95BF02-F533-404A-A6F1-6896AEEAF790}" type="slidenum">
              <a:rPr lang="en-US" smtClean="0"/>
              <a:pPr>
                <a:defRPr/>
              </a:pPr>
              <a:t>18</a:t>
            </a:fld>
            <a:endParaRPr lang="en-US"/>
          </a:p>
        </p:txBody>
      </p:sp>
    </p:spTree>
    <p:extLst>
      <p:ext uri="{BB962C8B-B14F-4D97-AF65-F5344CB8AC3E}">
        <p14:creationId xmlns:p14="http://schemas.microsoft.com/office/powerpoint/2010/main" val="797295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person riding a skateboard up the side of a road&#10;&#10;Description automatically generated">
            <a:extLst>
              <a:ext uri="{FF2B5EF4-FFF2-40B4-BE49-F238E27FC236}">
                <a16:creationId xmlns:a16="http://schemas.microsoft.com/office/drawing/2014/main" id="{F5B9D8C2-5FEA-474E-B2D9-3CA47C5E8E9F}"/>
              </a:ext>
            </a:extLst>
          </p:cNvPr>
          <p:cNvPicPr>
            <a:picLocks noGrp="1" noChangeAspect="1"/>
          </p:cNvPicPr>
          <p:nvPr>
            <p:ph idx="1"/>
          </p:nvPr>
        </p:nvPicPr>
        <p:blipFill>
          <a:blip r:embed="rId3"/>
          <a:stretch>
            <a:fillRect/>
          </a:stretch>
        </p:blipFill>
        <p:spPr>
          <a:xfrm>
            <a:off x="-40916" y="-702130"/>
            <a:ext cx="12192000" cy="9753600"/>
          </a:xfrm>
        </p:spPr>
      </p:pic>
      <p:sp>
        <p:nvSpPr>
          <p:cNvPr id="2" name="Title 1">
            <a:extLst>
              <a:ext uri="{FF2B5EF4-FFF2-40B4-BE49-F238E27FC236}">
                <a16:creationId xmlns:a16="http://schemas.microsoft.com/office/drawing/2014/main" id="{72BC2C24-E479-9E4F-AD5B-DD8C7C18729B}"/>
              </a:ext>
            </a:extLst>
          </p:cNvPr>
          <p:cNvSpPr>
            <a:spLocks noGrp="1"/>
          </p:cNvSpPr>
          <p:nvPr>
            <p:ph type="title"/>
          </p:nvPr>
        </p:nvSpPr>
        <p:spPr>
          <a:solidFill>
            <a:srgbClr val="E8E8E8">
              <a:alpha val="85000"/>
            </a:srgbClr>
          </a:solidFill>
        </p:spPr>
        <p:txBody>
          <a:bodyPr/>
          <a:lstStyle/>
          <a:p>
            <a:r>
              <a:rPr lang="nb-NO"/>
              <a:t>Observasjoner skal være </a:t>
            </a:r>
            <a:r>
              <a:rPr lang="nb-NO" i="1"/>
              <a:t>objektive …</a:t>
            </a:r>
            <a:r>
              <a:rPr lang="nb-NO"/>
              <a:t> eller så nær som vi kan</a:t>
            </a:r>
          </a:p>
        </p:txBody>
      </p:sp>
      <p:sp>
        <p:nvSpPr>
          <p:cNvPr id="4" name="Slide Number Placeholder 3">
            <a:extLst>
              <a:ext uri="{FF2B5EF4-FFF2-40B4-BE49-F238E27FC236}">
                <a16:creationId xmlns:a16="http://schemas.microsoft.com/office/drawing/2014/main" id="{2561B200-FCFA-6F40-B305-78EA2E3DA06A}"/>
              </a:ext>
            </a:extLst>
          </p:cNvPr>
          <p:cNvSpPr>
            <a:spLocks noGrp="1"/>
          </p:cNvSpPr>
          <p:nvPr>
            <p:ph type="sldNum" sz="quarter" idx="11"/>
          </p:nvPr>
        </p:nvSpPr>
        <p:spPr/>
        <p:txBody>
          <a:bodyPr/>
          <a:lstStyle/>
          <a:p>
            <a:pPr>
              <a:defRPr/>
            </a:pPr>
            <a:fld id="{6E95BF02-F533-404A-A6F1-6896AEEAF790}" type="slidenum">
              <a:rPr lang="en-US" smtClean="0"/>
              <a:pPr>
                <a:defRPr/>
              </a:pPr>
              <a:t>19</a:t>
            </a:fld>
            <a:endParaRPr lang="en-US"/>
          </a:p>
        </p:txBody>
      </p:sp>
      <p:sp>
        <p:nvSpPr>
          <p:cNvPr id="7" name="TextBox 6">
            <a:extLst>
              <a:ext uri="{FF2B5EF4-FFF2-40B4-BE49-F238E27FC236}">
                <a16:creationId xmlns:a16="http://schemas.microsoft.com/office/drawing/2014/main" id="{10602A34-C79D-43A5-89EC-5DFEC1945461}"/>
              </a:ext>
            </a:extLst>
          </p:cNvPr>
          <p:cNvSpPr txBox="1"/>
          <p:nvPr/>
        </p:nvSpPr>
        <p:spPr>
          <a:xfrm>
            <a:off x="608409" y="5831443"/>
            <a:ext cx="3650854"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latin typeface="Concourse T3"/>
                <a:ea typeface="ヒラギノ角ゴ Pro W3"/>
                <a:cs typeface="Arial"/>
              </a:rPr>
              <a:t>Foto </a:t>
            </a:r>
            <a:r>
              <a:rPr lang="en-US" sz="1800">
                <a:latin typeface="Concourse T3"/>
                <a:ea typeface="ヒラギノ角ゴ Pro W3"/>
                <a:cs typeface="Arial"/>
                <a:hlinkClick r:id="rId4"/>
              </a:rPr>
              <a:t>Lukas </a:t>
            </a:r>
            <a:r>
              <a:rPr lang="en-US" sz="1800" err="1">
                <a:latin typeface="Concourse T3"/>
                <a:ea typeface="ヒラギノ角ゴ Pro W3"/>
                <a:cs typeface="Arial"/>
                <a:hlinkClick r:id="rId4"/>
              </a:rPr>
              <a:t>Medvedevas</a:t>
            </a:r>
            <a:r>
              <a:rPr lang="en-US" sz="1800">
                <a:latin typeface="Concourse T3"/>
                <a:ea typeface="ヒラギノ角ゴ Pro W3"/>
                <a:cs typeface="Arial"/>
              </a:rPr>
              <a:t> </a:t>
            </a:r>
            <a:r>
              <a:rPr lang="en-US" sz="1800" err="1">
                <a:latin typeface="Concourse T3"/>
                <a:ea typeface="ヒラギノ角ゴ Pro W3"/>
                <a:cs typeface="Arial"/>
              </a:rPr>
              <a:t>på</a:t>
            </a:r>
            <a:r>
              <a:rPr lang="en-US" sz="1800">
                <a:latin typeface="Concourse T3"/>
                <a:ea typeface="ヒラギノ角ゴ Pro W3"/>
                <a:cs typeface="Arial"/>
              </a:rPr>
              <a:t> </a:t>
            </a:r>
            <a:r>
              <a:rPr lang="en-US" sz="1800" err="1">
                <a:latin typeface="Concourse T3"/>
                <a:ea typeface="ヒラギノ角ゴ Pro W3"/>
                <a:cs typeface="Arial"/>
                <a:hlinkClick r:id="rId5"/>
              </a:rPr>
              <a:t>Unsplash</a:t>
            </a:r>
            <a:endParaRPr lang="en-US" sz="1800">
              <a:latin typeface="Concourse T3"/>
            </a:endParaRPr>
          </a:p>
        </p:txBody>
      </p:sp>
    </p:spTree>
    <p:extLst>
      <p:ext uri="{BB962C8B-B14F-4D97-AF65-F5344CB8AC3E}">
        <p14:creationId xmlns:p14="http://schemas.microsoft.com/office/powerpoint/2010/main" val="1146516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electronics&#10;&#10;Description automatically generated">
            <a:extLst>
              <a:ext uri="{FF2B5EF4-FFF2-40B4-BE49-F238E27FC236}">
                <a16:creationId xmlns:a16="http://schemas.microsoft.com/office/drawing/2014/main" id="{7BD6BB8B-66D5-41AF-8200-6BAB7EDA7A8D}"/>
              </a:ext>
            </a:extLst>
          </p:cNvPr>
          <p:cNvPicPr>
            <a:picLocks noGrp="1" noChangeAspect="1"/>
          </p:cNvPicPr>
          <p:nvPr>
            <p:ph idx="1"/>
          </p:nvPr>
        </p:nvPicPr>
        <p:blipFill>
          <a:blip r:embed="rId3"/>
          <a:stretch>
            <a:fillRect/>
          </a:stretch>
        </p:blipFill>
        <p:spPr>
          <a:xfrm>
            <a:off x="0" y="0"/>
            <a:ext cx="12192000" cy="8128000"/>
          </a:xfrm>
        </p:spPr>
      </p:pic>
      <p:sp>
        <p:nvSpPr>
          <p:cNvPr id="2" name="Title 1">
            <a:extLst>
              <a:ext uri="{FF2B5EF4-FFF2-40B4-BE49-F238E27FC236}">
                <a16:creationId xmlns:a16="http://schemas.microsoft.com/office/drawing/2014/main" id="{72BC2C24-E479-9E4F-AD5B-DD8C7C18729B}"/>
              </a:ext>
            </a:extLst>
          </p:cNvPr>
          <p:cNvSpPr>
            <a:spLocks noGrp="1"/>
          </p:cNvSpPr>
          <p:nvPr>
            <p:ph type="title"/>
          </p:nvPr>
        </p:nvSpPr>
        <p:spPr>
          <a:solidFill>
            <a:srgbClr val="E8E8E8">
              <a:alpha val="85098"/>
            </a:srgbClr>
          </a:solidFill>
        </p:spPr>
        <p:txBody>
          <a:bodyPr/>
          <a:lstStyle/>
          <a:p>
            <a:r>
              <a:rPr lang="nb-NO"/>
              <a:t>Det er mange måter å beskrive observasjoner: alle starte med </a:t>
            </a:r>
            <a:r>
              <a:rPr lang="nb-NO" i="1"/>
              <a:t>feltnotater</a:t>
            </a:r>
          </a:p>
        </p:txBody>
      </p:sp>
      <p:sp>
        <p:nvSpPr>
          <p:cNvPr id="4" name="Slide Number Placeholder 3">
            <a:extLst>
              <a:ext uri="{FF2B5EF4-FFF2-40B4-BE49-F238E27FC236}">
                <a16:creationId xmlns:a16="http://schemas.microsoft.com/office/drawing/2014/main" id="{2561B200-FCFA-6F40-B305-78EA2E3DA06A}"/>
              </a:ext>
            </a:extLst>
          </p:cNvPr>
          <p:cNvSpPr>
            <a:spLocks noGrp="1"/>
          </p:cNvSpPr>
          <p:nvPr>
            <p:ph type="sldNum" sz="quarter" idx="11"/>
          </p:nvPr>
        </p:nvSpPr>
        <p:spPr/>
        <p:txBody>
          <a:bodyPr/>
          <a:lstStyle/>
          <a:p>
            <a:pPr>
              <a:defRPr/>
            </a:pPr>
            <a:fld id="{6E95BF02-F533-404A-A6F1-6896AEEAF790}" type="slidenum">
              <a:rPr lang="en-US" smtClean="0"/>
              <a:pPr>
                <a:defRPr/>
              </a:pPr>
              <a:t>20</a:t>
            </a:fld>
            <a:endParaRPr lang="en-US"/>
          </a:p>
        </p:txBody>
      </p:sp>
      <p:sp>
        <p:nvSpPr>
          <p:cNvPr id="7" name="TextBox 6">
            <a:extLst>
              <a:ext uri="{FF2B5EF4-FFF2-40B4-BE49-F238E27FC236}">
                <a16:creationId xmlns:a16="http://schemas.microsoft.com/office/drawing/2014/main" id="{66D76819-BCC1-412C-8ECF-5D724E0DDCB4}"/>
              </a:ext>
            </a:extLst>
          </p:cNvPr>
          <p:cNvSpPr txBox="1"/>
          <p:nvPr/>
        </p:nvSpPr>
        <p:spPr>
          <a:xfrm>
            <a:off x="581025" y="5831443"/>
            <a:ext cx="274320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err="1">
                <a:latin typeface="Concourse T3" pitchFamily="2" charset="0"/>
              </a:rPr>
              <a:t>Foto</a:t>
            </a:r>
            <a:r>
              <a:rPr lang="en-US" sz="1800">
                <a:latin typeface="Concourse T3" pitchFamily="2" charset="0"/>
              </a:rPr>
              <a:t> </a:t>
            </a:r>
            <a:r>
              <a:rPr lang="en-US" sz="1800">
                <a:latin typeface="Concourse T3" pitchFamily="2" charset="0"/>
                <a:hlinkClick r:id="rId4"/>
              </a:rPr>
              <a:t>Kari Shea</a:t>
            </a:r>
            <a:r>
              <a:rPr lang="en-US" sz="1800">
                <a:latin typeface="Concourse T3" pitchFamily="2" charset="0"/>
              </a:rPr>
              <a:t> </a:t>
            </a:r>
            <a:r>
              <a:rPr lang="en-US" sz="1800" err="1">
                <a:latin typeface="Concourse T3" pitchFamily="2" charset="0"/>
              </a:rPr>
              <a:t>på</a:t>
            </a:r>
            <a:r>
              <a:rPr lang="en-US" sz="1800">
                <a:latin typeface="Concourse T3" pitchFamily="2" charset="0"/>
              </a:rPr>
              <a:t> </a:t>
            </a:r>
            <a:r>
              <a:rPr lang="en-US" sz="1800" err="1">
                <a:latin typeface="Concourse T3" pitchFamily="2" charset="0"/>
                <a:hlinkClick r:id="rId5"/>
              </a:rPr>
              <a:t>Unsplash</a:t>
            </a:r>
            <a:endParaRPr lang="en-US" sz="1800">
              <a:latin typeface="Concourse T3" pitchFamily="2" charset="0"/>
              <a:ea typeface="ヒラギノ角ゴ Pro W3"/>
            </a:endParaRPr>
          </a:p>
        </p:txBody>
      </p:sp>
    </p:spTree>
    <p:extLst>
      <p:ext uri="{BB962C8B-B14F-4D97-AF65-F5344CB8AC3E}">
        <p14:creationId xmlns:p14="http://schemas.microsoft.com/office/powerpoint/2010/main" val="411444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C21B5-AC57-37EA-E688-3B20E326EEEA}"/>
              </a:ext>
            </a:extLst>
          </p:cNvPr>
          <p:cNvSpPr>
            <a:spLocks noGrp="1"/>
          </p:cNvSpPr>
          <p:nvPr>
            <p:ph type="title"/>
          </p:nvPr>
        </p:nvSpPr>
        <p:spPr/>
        <p:txBody>
          <a:bodyPr/>
          <a:lstStyle/>
          <a:p>
            <a:r>
              <a:rPr lang="nb-NO"/>
              <a:t>Diskusjon: snakk med din nabo</a:t>
            </a:r>
          </a:p>
        </p:txBody>
      </p:sp>
      <p:sp>
        <p:nvSpPr>
          <p:cNvPr id="3" name="Content Placeholder 2">
            <a:extLst>
              <a:ext uri="{FF2B5EF4-FFF2-40B4-BE49-F238E27FC236}">
                <a16:creationId xmlns:a16="http://schemas.microsoft.com/office/drawing/2014/main" id="{4FDB8622-AD86-70E1-B80C-A6D5D27A3624}"/>
              </a:ext>
            </a:extLst>
          </p:cNvPr>
          <p:cNvSpPr>
            <a:spLocks noGrp="1"/>
          </p:cNvSpPr>
          <p:nvPr>
            <p:ph idx="1"/>
          </p:nvPr>
        </p:nvSpPr>
        <p:spPr/>
        <p:txBody>
          <a:bodyPr/>
          <a:lstStyle/>
          <a:p>
            <a:r>
              <a:rPr lang="nb-NO"/>
              <a:t>Når ville man bruke observasjon for å forstå bruk?</a:t>
            </a:r>
          </a:p>
          <a:p>
            <a:r>
              <a:rPr lang="nb-NO"/>
              <a:t>I hvilke sammenheng ville man bruke passiv observasjon over aktiv observasjon? Trenger man samtykk til disse observasjoner?</a:t>
            </a:r>
          </a:p>
          <a:p>
            <a:endParaRPr lang="nb-NO"/>
          </a:p>
          <a:p>
            <a:endParaRPr lang="en-US"/>
          </a:p>
        </p:txBody>
      </p:sp>
      <p:sp>
        <p:nvSpPr>
          <p:cNvPr id="4" name="Slide Number Placeholder 3">
            <a:extLst>
              <a:ext uri="{FF2B5EF4-FFF2-40B4-BE49-F238E27FC236}">
                <a16:creationId xmlns:a16="http://schemas.microsoft.com/office/drawing/2014/main" id="{6E75D08D-09F4-B668-2D81-61ADEBFAA7D1}"/>
              </a:ext>
            </a:extLst>
          </p:cNvPr>
          <p:cNvSpPr>
            <a:spLocks noGrp="1"/>
          </p:cNvSpPr>
          <p:nvPr>
            <p:ph type="sldNum" sz="quarter" idx="11"/>
          </p:nvPr>
        </p:nvSpPr>
        <p:spPr/>
        <p:txBody>
          <a:bodyPr/>
          <a:lstStyle/>
          <a:p>
            <a:pPr>
              <a:defRPr/>
            </a:pPr>
            <a:fld id="{6E95BF02-F533-404A-A6F1-6896AEEAF790}" type="slidenum">
              <a:rPr lang="en-US" smtClean="0"/>
              <a:pPr>
                <a:defRPr/>
              </a:pPr>
              <a:t>21</a:t>
            </a:fld>
            <a:endParaRPr lang="en-US"/>
          </a:p>
        </p:txBody>
      </p:sp>
    </p:spTree>
    <p:extLst>
      <p:ext uri="{BB962C8B-B14F-4D97-AF65-F5344CB8AC3E}">
        <p14:creationId xmlns:p14="http://schemas.microsoft.com/office/powerpoint/2010/main" val="964479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C2C24-E479-9E4F-AD5B-DD8C7C18729B}"/>
              </a:ext>
            </a:extLst>
          </p:cNvPr>
          <p:cNvSpPr>
            <a:spLocks noGrp="1"/>
          </p:cNvSpPr>
          <p:nvPr>
            <p:ph type="title"/>
          </p:nvPr>
        </p:nvSpPr>
        <p:spPr/>
        <p:txBody>
          <a:bodyPr/>
          <a:lstStyle/>
          <a:p>
            <a:r>
              <a:rPr lang="nb-NO"/>
              <a:t>En bra måte å vise hendelser er med sekvens av handlinger…</a:t>
            </a:r>
          </a:p>
        </p:txBody>
      </p:sp>
      <p:sp>
        <p:nvSpPr>
          <p:cNvPr id="5" name="Content Placeholder 4">
            <a:extLst>
              <a:ext uri="{FF2B5EF4-FFF2-40B4-BE49-F238E27FC236}">
                <a16:creationId xmlns:a16="http://schemas.microsoft.com/office/drawing/2014/main" id="{DAFF5D26-A75D-6F08-9576-1B48B13921E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561B200-FCFA-6F40-B305-78EA2E3DA06A}"/>
              </a:ext>
            </a:extLst>
          </p:cNvPr>
          <p:cNvSpPr>
            <a:spLocks noGrp="1"/>
          </p:cNvSpPr>
          <p:nvPr>
            <p:ph type="sldNum" sz="quarter" idx="11"/>
          </p:nvPr>
        </p:nvSpPr>
        <p:spPr/>
        <p:txBody>
          <a:bodyPr/>
          <a:lstStyle/>
          <a:p>
            <a:pPr>
              <a:defRPr/>
            </a:pPr>
            <a:fld id="{6E95BF02-F533-404A-A6F1-6896AEEAF790}" type="slidenum">
              <a:rPr lang="en-US" smtClean="0"/>
              <a:pPr>
                <a:defRPr/>
              </a:pPr>
              <a:t>22</a:t>
            </a:fld>
            <a:endParaRPr lang="en-US"/>
          </a:p>
        </p:txBody>
      </p:sp>
    </p:spTree>
    <p:extLst>
      <p:ext uri="{BB962C8B-B14F-4D97-AF65-F5344CB8AC3E}">
        <p14:creationId xmlns:p14="http://schemas.microsoft.com/office/powerpoint/2010/main" val="1582668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ular Callout 11">
            <a:extLst>
              <a:ext uri="{FF2B5EF4-FFF2-40B4-BE49-F238E27FC236}">
                <a16:creationId xmlns:a16="http://schemas.microsoft.com/office/drawing/2014/main" id="{F33A93D8-B3FA-9A44-8587-0FF5EE66EB54}"/>
              </a:ext>
            </a:extLst>
          </p:cNvPr>
          <p:cNvSpPr/>
          <p:nvPr/>
        </p:nvSpPr>
        <p:spPr bwMode="auto">
          <a:xfrm>
            <a:off x="8705421" y="4120002"/>
            <a:ext cx="1224736" cy="794899"/>
          </a:xfrm>
          <a:prstGeom prst="wedgeRoundRectCallout">
            <a:avLst>
              <a:gd name="adj1" fmla="val 42997"/>
              <a:gd name="adj2" fmla="val 72789"/>
              <a:gd name="adj3" fmla="val 16667"/>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t" anchorCtr="0" compatLnSpc="1">
            <a:prstTxWarp prst="textNoShape">
              <a:avLst/>
            </a:prstTxWarp>
          </a:bodyPr>
          <a:lstStyle/>
          <a:p>
            <a:pPr eaLnBrk="0" hangingPunct="0"/>
            <a:r>
              <a:rPr lang="nb-NO" sz="2000">
                <a:solidFill>
                  <a:schemeClr val="bg1"/>
                </a:solidFill>
                <a:latin typeface="Concourse T3" pitchFamily="2" charset="0"/>
                <a:ea typeface="ヒラギノ角ゴ Pro W3" charset="-128"/>
                <a:cs typeface="ヒラギノ角ゴ Pro W3" charset="-128"/>
              </a:rPr>
              <a:t>Studerer IN1030</a:t>
            </a:r>
          </a:p>
        </p:txBody>
      </p:sp>
      <p:sp>
        <p:nvSpPr>
          <p:cNvPr id="11" name="Rounded Rectangular Callout 10">
            <a:extLst>
              <a:ext uri="{FF2B5EF4-FFF2-40B4-BE49-F238E27FC236}">
                <a16:creationId xmlns:a16="http://schemas.microsoft.com/office/drawing/2014/main" id="{64CFC9EC-232E-8E4C-ADF1-4733BA87279A}"/>
              </a:ext>
            </a:extLst>
          </p:cNvPr>
          <p:cNvSpPr/>
          <p:nvPr/>
        </p:nvSpPr>
        <p:spPr bwMode="auto">
          <a:xfrm>
            <a:off x="2276590" y="3924708"/>
            <a:ext cx="1224737" cy="794899"/>
          </a:xfrm>
          <a:prstGeom prst="wedgeRoundRectCallout">
            <a:avLst>
              <a:gd name="adj1" fmla="val -37854"/>
              <a:gd name="adj2" fmla="val 68379"/>
              <a:gd name="adj3" fmla="val 16667"/>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eaLnBrk="0" hangingPunct="0"/>
            <a:r>
              <a:rPr lang="nb-NO" sz="2000">
                <a:solidFill>
                  <a:schemeClr val="tx1"/>
                </a:solidFill>
                <a:latin typeface="Concourse T3" pitchFamily="2" charset="0"/>
                <a:ea typeface="ヒラギノ角ゴ Pro W3" charset="-128"/>
                <a:cs typeface="ヒラギノ角ゴ Pro W3" charset="-128"/>
              </a:rPr>
              <a:t>Hva skjer?</a:t>
            </a:r>
          </a:p>
        </p:txBody>
      </p:sp>
      <p:sp>
        <p:nvSpPr>
          <p:cNvPr id="2" name="Title 1">
            <a:extLst>
              <a:ext uri="{FF2B5EF4-FFF2-40B4-BE49-F238E27FC236}">
                <a16:creationId xmlns:a16="http://schemas.microsoft.com/office/drawing/2014/main" id="{AD9DEC17-51A0-5047-859B-DD8A607A41F6}"/>
              </a:ext>
            </a:extLst>
          </p:cNvPr>
          <p:cNvSpPr>
            <a:spLocks noGrp="1"/>
          </p:cNvSpPr>
          <p:nvPr>
            <p:ph type="title"/>
          </p:nvPr>
        </p:nvSpPr>
        <p:spPr/>
        <p:txBody>
          <a:bodyPr/>
          <a:lstStyle/>
          <a:p>
            <a:r>
              <a:rPr lang="nb-NO"/>
              <a:t>Tenk at vi skal lage en modell til en samtale mellom mennesker</a:t>
            </a:r>
          </a:p>
        </p:txBody>
      </p:sp>
      <p:pic>
        <p:nvPicPr>
          <p:cNvPr id="6" name="Content Placeholder 5">
            <a:extLst>
              <a:ext uri="{FF2B5EF4-FFF2-40B4-BE49-F238E27FC236}">
                <a16:creationId xmlns:a16="http://schemas.microsoft.com/office/drawing/2014/main" id="{5E0A008E-ED67-AB4C-BF33-56FD463CB570}"/>
              </a:ext>
            </a:extLst>
          </p:cNvPr>
          <p:cNvPicPr>
            <a:picLocks noGrp="1" noChangeAspect="1"/>
          </p:cNvPicPr>
          <p:nvPr>
            <p:ph idx="1"/>
          </p:nvPr>
        </p:nvPicPr>
        <p:blipFill>
          <a:blip r:embed="rId2"/>
          <a:stretch>
            <a:fillRect/>
          </a:stretch>
        </p:blipFill>
        <p:spPr>
          <a:xfrm>
            <a:off x="1621489" y="5067987"/>
            <a:ext cx="679673" cy="1132788"/>
          </a:xfrm>
        </p:spPr>
      </p:pic>
      <p:sp>
        <p:nvSpPr>
          <p:cNvPr id="4" name="Slide Number Placeholder 3">
            <a:extLst>
              <a:ext uri="{FF2B5EF4-FFF2-40B4-BE49-F238E27FC236}">
                <a16:creationId xmlns:a16="http://schemas.microsoft.com/office/drawing/2014/main" id="{AEFFEB7C-8E11-0744-A9DB-5F501014A58A}"/>
              </a:ext>
            </a:extLst>
          </p:cNvPr>
          <p:cNvSpPr>
            <a:spLocks noGrp="1"/>
          </p:cNvSpPr>
          <p:nvPr>
            <p:ph type="sldNum" sz="quarter" idx="11"/>
          </p:nvPr>
        </p:nvSpPr>
        <p:spPr/>
        <p:txBody>
          <a:bodyPr/>
          <a:lstStyle/>
          <a:p>
            <a:pPr>
              <a:defRPr/>
            </a:pPr>
            <a:fld id="{6E95BF02-F533-404A-A6F1-6896AEEAF790}" type="slidenum">
              <a:rPr lang="en-US" smtClean="0"/>
              <a:pPr>
                <a:defRPr/>
              </a:pPr>
              <a:t>23</a:t>
            </a:fld>
            <a:endParaRPr lang="en-US"/>
          </a:p>
        </p:txBody>
      </p:sp>
      <p:pic>
        <p:nvPicPr>
          <p:cNvPr id="8" name="Picture 7" descr="Icon&#10;&#10;Description automatically generated">
            <a:extLst>
              <a:ext uri="{FF2B5EF4-FFF2-40B4-BE49-F238E27FC236}">
                <a16:creationId xmlns:a16="http://schemas.microsoft.com/office/drawing/2014/main" id="{365DB311-53F4-D545-B1C3-48497F4B309F}"/>
              </a:ext>
            </a:extLst>
          </p:cNvPr>
          <p:cNvPicPr>
            <a:picLocks noChangeAspect="1"/>
          </p:cNvPicPr>
          <p:nvPr/>
        </p:nvPicPr>
        <p:blipFill>
          <a:blip r:embed="rId3"/>
          <a:stretch>
            <a:fillRect/>
          </a:stretch>
        </p:blipFill>
        <p:spPr>
          <a:xfrm flipH="1">
            <a:off x="9915135" y="5089755"/>
            <a:ext cx="749300" cy="1117600"/>
          </a:xfrm>
          <a:prstGeom prst="rect">
            <a:avLst/>
          </a:prstGeom>
        </p:spPr>
      </p:pic>
      <p:sp>
        <p:nvSpPr>
          <p:cNvPr id="9" name="Rounded Rectangular Callout 8">
            <a:extLst>
              <a:ext uri="{FF2B5EF4-FFF2-40B4-BE49-F238E27FC236}">
                <a16:creationId xmlns:a16="http://schemas.microsoft.com/office/drawing/2014/main" id="{96CB32B7-9BA0-E34D-A342-C546EEB21235}"/>
              </a:ext>
            </a:extLst>
          </p:cNvPr>
          <p:cNvSpPr/>
          <p:nvPr/>
        </p:nvSpPr>
        <p:spPr bwMode="auto">
          <a:xfrm>
            <a:off x="2381549" y="4097508"/>
            <a:ext cx="859536" cy="622099"/>
          </a:xfrm>
          <a:prstGeom prst="wedgeRoundRectCallout">
            <a:avLst>
              <a:gd name="adj1" fmla="val -37854"/>
              <a:gd name="adj2" fmla="val 68379"/>
              <a:gd name="adj3" fmla="val 16667"/>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eaLnBrk="0" hangingPunct="0"/>
            <a:r>
              <a:rPr lang="nb-NO" sz="2000">
                <a:solidFill>
                  <a:schemeClr val="tx1"/>
                </a:solidFill>
                <a:latin typeface="Concourse T3" pitchFamily="2" charset="0"/>
                <a:ea typeface="ヒラギノ角ゴ Pro W3" charset="-128"/>
                <a:cs typeface="ヒラギノ角ゴ Pro W3" charset="-128"/>
              </a:rPr>
              <a:t>Hei!</a:t>
            </a:r>
          </a:p>
        </p:txBody>
      </p:sp>
      <p:sp>
        <p:nvSpPr>
          <p:cNvPr id="10" name="Rounded Rectangular Callout 9">
            <a:extLst>
              <a:ext uri="{FF2B5EF4-FFF2-40B4-BE49-F238E27FC236}">
                <a16:creationId xmlns:a16="http://schemas.microsoft.com/office/drawing/2014/main" id="{39D88383-98C1-7647-8820-9BD90E4993B3}"/>
              </a:ext>
            </a:extLst>
          </p:cNvPr>
          <p:cNvSpPr/>
          <p:nvPr/>
        </p:nvSpPr>
        <p:spPr bwMode="auto">
          <a:xfrm>
            <a:off x="8999676" y="4312962"/>
            <a:ext cx="859536" cy="622099"/>
          </a:xfrm>
          <a:prstGeom prst="wedgeRoundRectCallout">
            <a:avLst>
              <a:gd name="adj1" fmla="val 42997"/>
              <a:gd name="adj2" fmla="val 72789"/>
              <a:gd name="adj3" fmla="val 16667"/>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t" anchorCtr="0" compatLnSpc="1">
            <a:prstTxWarp prst="textNoShape">
              <a:avLst/>
            </a:prstTxWarp>
          </a:bodyPr>
          <a:lstStyle/>
          <a:p>
            <a:pPr eaLnBrk="0" hangingPunct="0"/>
            <a:r>
              <a:rPr lang="nb-NO" sz="2000">
                <a:solidFill>
                  <a:schemeClr val="bg1"/>
                </a:solidFill>
                <a:latin typeface="Concourse T3" pitchFamily="2" charset="0"/>
                <a:ea typeface="ヒラギノ角ゴ Pro W3" charset="-128"/>
                <a:cs typeface="ヒラギノ角ゴ Pro W3" charset="-128"/>
              </a:rPr>
              <a:t>Hei!</a:t>
            </a:r>
          </a:p>
        </p:txBody>
      </p:sp>
      <p:sp>
        <p:nvSpPr>
          <p:cNvPr id="13" name="Rounded Rectangular Callout 12">
            <a:extLst>
              <a:ext uri="{FF2B5EF4-FFF2-40B4-BE49-F238E27FC236}">
                <a16:creationId xmlns:a16="http://schemas.microsoft.com/office/drawing/2014/main" id="{557BB5C5-313C-7848-8D48-E8DBF7AF6092}"/>
              </a:ext>
            </a:extLst>
          </p:cNvPr>
          <p:cNvSpPr/>
          <p:nvPr/>
        </p:nvSpPr>
        <p:spPr bwMode="auto">
          <a:xfrm>
            <a:off x="2763021" y="4803585"/>
            <a:ext cx="1224737" cy="481170"/>
          </a:xfrm>
          <a:prstGeom prst="wedgeRoundRectCallout">
            <a:avLst>
              <a:gd name="adj1" fmla="val -77109"/>
              <a:gd name="adj2" fmla="val -14635"/>
              <a:gd name="adj3" fmla="val 16667"/>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eaLnBrk="0" hangingPunct="0"/>
            <a:r>
              <a:rPr lang="nb-NO" sz="2000">
                <a:solidFill>
                  <a:schemeClr val="tx1"/>
                </a:solidFill>
                <a:latin typeface="Concourse T3" pitchFamily="2" charset="0"/>
                <a:ea typeface="ヒラギノ角ゴ Pro W3" charset="-128"/>
                <a:cs typeface="ヒラギノ角ゴ Pro W3" charset="-128"/>
              </a:rPr>
              <a:t>Så fint!</a:t>
            </a:r>
          </a:p>
        </p:txBody>
      </p:sp>
      <p:cxnSp>
        <p:nvCxnSpPr>
          <p:cNvPr id="15" name="Straight Arrow Connector 14">
            <a:extLst>
              <a:ext uri="{FF2B5EF4-FFF2-40B4-BE49-F238E27FC236}">
                <a16:creationId xmlns:a16="http://schemas.microsoft.com/office/drawing/2014/main" id="{DBFD147C-1785-D84F-A55A-31B17363556B}"/>
              </a:ext>
            </a:extLst>
          </p:cNvPr>
          <p:cNvCxnSpPr/>
          <p:nvPr/>
        </p:nvCxnSpPr>
        <p:spPr bwMode="auto">
          <a:xfrm>
            <a:off x="6207314" y="1888233"/>
            <a:ext cx="0" cy="3372671"/>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16" name="TextBox 15">
            <a:extLst>
              <a:ext uri="{FF2B5EF4-FFF2-40B4-BE49-F238E27FC236}">
                <a16:creationId xmlns:a16="http://schemas.microsoft.com/office/drawing/2014/main" id="{3B246F96-7412-1848-B3C0-F00674854819}"/>
              </a:ext>
            </a:extLst>
          </p:cNvPr>
          <p:cNvSpPr txBox="1"/>
          <p:nvPr/>
        </p:nvSpPr>
        <p:spPr>
          <a:xfrm rot="5400000">
            <a:off x="5477160" y="3249242"/>
            <a:ext cx="1916037" cy="407932"/>
          </a:xfrm>
          <a:prstGeom prst="rect">
            <a:avLst/>
          </a:prstGeom>
          <a:noFill/>
        </p:spPr>
        <p:txBody>
          <a:bodyPr wrap="none" rtlCol="0">
            <a:spAutoFit/>
          </a:bodyPr>
          <a:lstStyle/>
          <a:p>
            <a:r>
              <a:rPr lang="nb-NO" err="1">
                <a:latin typeface="Concourse T3" pitchFamily="2" charset="0"/>
              </a:rPr>
              <a:t>Samtalesekvense</a:t>
            </a:r>
            <a:endParaRPr lang="nb-NO">
              <a:latin typeface="Concourse T3" pitchFamily="2" charset="0"/>
            </a:endParaRPr>
          </a:p>
        </p:txBody>
      </p:sp>
      <p:sp>
        <p:nvSpPr>
          <p:cNvPr id="17" name="TextBox 16">
            <a:extLst>
              <a:ext uri="{FF2B5EF4-FFF2-40B4-BE49-F238E27FC236}">
                <a16:creationId xmlns:a16="http://schemas.microsoft.com/office/drawing/2014/main" id="{9CE2AADD-B4D6-694F-904C-E20863B6A399}"/>
              </a:ext>
            </a:extLst>
          </p:cNvPr>
          <p:cNvSpPr txBox="1"/>
          <p:nvPr/>
        </p:nvSpPr>
        <p:spPr>
          <a:xfrm>
            <a:off x="4403725" y="1554458"/>
            <a:ext cx="3563937" cy="407932"/>
          </a:xfrm>
          <a:prstGeom prst="rect">
            <a:avLst/>
          </a:prstGeom>
          <a:noFill/>
        </p:spPr>
        <p:txBody>
          <a:bodyPr wrap="square" rtlCol="0">
            <a:spAutoFit/>
          </a:bodyPr>
          <a:lstStyle/>
          <a:p>
            <a:pPr algn="ctr"/>
            <a:r>
              <a:rPr lang="nb-NO">
                <a:latin typeface="Concourse T3" pitchFamily="2" charset="0"/>
              </a:rPr>
              <a:t>Tidligere i samtalen</a:t>
            </a:r>
          </a:p>
        </p:txBody>
      </p:sp>
      <p:sp>
        <p:nvSpPr>
          <p:cNvPr id="18" name="TextBox 17">
            <a:extLst>
              <a:ext uri="{FF2B5EF4-FFF2-40B4-BE49-F238E27FC236}">
                <a16:creationId xmlns:a16="http://schemas.microsoft.com/office/drawing/2014/main" id="{759BEDC5-A548-D242-BF81-0ED4131310CE}"/>
              </a:ext>
            </a:extLst>
          </p:cNvPr>
          <p:cNvSpPr txBox="1"/>
          <p:nvPr/>
        </p:nvSpPr>
        <p:spPr>
          <a:xfrm>
            <a:off x="4352675" y="5303542"/>
            <a:ext cx="3614987" cy="407932"/>
          </a:xfrm>
          <a:prstGeom prst="rect">
            <a:avLst/>
          </a:prstGeom>
          <a:noFill/>
        </p:spPr>
        <p:txBody>
          <a:bodyPr wrap="square" rtlCol="0">
            <a:spAutoFit/>
          </a:bodyPr>
          <a:lstStyle/>
          <a:p>
            <a:pPr algn="ctr"/>
            <a:r>
              <a:rPr lang="nb-NO">
                <a:latin typeface="Concourse T3" pitchFamily="2" charset="0"/>
              </a:rPr>
              <a:t>Senere i samtalen</a:t>
            </a:r>
          </a:p>
        </p:txBody>
      </p:sp>
    </p:spTree>
    <p:extLst>
      <p:ext uri="{BB962C8B-B14F-4D97-AF65-F5344CB8AC3E}">
        <p14:creationId xmlns:p14="http://schemas.microsoft.com/office/powerpoint/2010/main" val="3121598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64" presetClass="path" presetSubtype="0" accel="50000" decel="50000" fill="hold" grpId="1" nodeType="withEffect">
                                  <p:stCondLst>
                                    <p:cond delay="0"/>
                                  </p:stCondLst>
                                  <p:childTnLst>
                                    <p:animMotion origin="layout" path="M 0.00209 -0.00305 L 0.00104 -0.13583 " pathEditMode="relative" rAng="0" ptsTypes="AA">
                                      <p:cBhvr>
                                        <p:cTn id="14" dur="500" fill="hold"/>
                                        <p:tgtEl>
                                          <p:spTgt spid="9"/>
                                        </p:tgtEl>
                                        <p:attrNameLst>
                                          <p:attrName>ppt_x</p:attrName>
                                          <p:attrName>ppt_y</p:attrName>
                                        </p:attrNameLst>
                                      </p:cBhvr>
                                      <p:rCtr x="-52" y="-6639"/>
                                    </p:animMotion>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64" presetClass="path" presetSubtype="0" accel="50000" decel="50000" fill="hold" grpId="2" nodeType="withEffect">
                                  <p:stCondLst>
                                    <p:cond delay="0"/>
                                  </p:stCondLst>
                                  <p:childTnLst>
                                    <p:animMotion origin="layout" path="M 0.00104 -0.13584 L -2.22222E-6 -0.25 " pathEditMode="relative" rAng="0" ptsTypes="AA">
                                      <p:cBhvr>
                                        <p:cTn id="21" dur="500" fill="hold"/>
                                        <p:tgtEl>
                                          <p:spTgt spid="9"/>
                                        </p:tgtEl>
                                        <p:attrNameLst>
                                          <p:attrName>ppt_x</p:attrName>
                                          <p:attrName>ppt_y</p:attrName>
                                        </p:attrNameLst>
                                      </p:cBhvr>
                                      <p:rCtr x="-52" y="-6111"/>
                                    </p:animMotion>
                                  </p:childTnLst>
                                </p:cTn>
                              </p:par>
                              <p:par>
                                <p:cTn id="22" presetID="64" presetClass="path" presetSubtype="0" accel="50000" decel="50000" fill="hold" grpId="1" nodeType="withEffect">
                                  <p:stCondLst>
                                    <p:cond delay="0"/>
                                  </p:stCondLst>
                                  <p:childTnLst>
                                    <p:animMotion origin="layout" path="M 3.88889E-6 4.44444E-6 L 0.00538 -0.23417 " pathEditMode="relative" rAng="0" ptsTypes="AA">
                                      <p:cBhvr>
                                        <p:cTn id="23" dur="500" fill="hold"/>
                                        <p:tgtEl>
                                          <p:spTgt spid="10"/>
                                        </p:tgtEl>
                                        <p:attrNameLst>
                                          <p:attrName>ppt_x</p:attrName>
                                          <p:attrName>ppt_y</p:attrName>
                                        </p:attrNameLst>
                                      </p:cBhvr>
                                      <p:rCtr x="260" y="-11722"/>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42" presetClass="path" presetSubtype="0" accel="50000" decel="50000" fill="hold" grpId="1" nodeType="withEffect">
                                  <p:stCondLst>
                                    <p:cond delay="0"/>
                                  </p:stCondLst>
                                  <p:childTnLst>
                                    <p:animMotion origin="layout" path="M 8.33333E-7 9.1073E-17 L -0.00747 -0.12056 " pathEditMode="relative" rAng="0" ptsTypes="AA">
                                      <p:cBhvr>
                                        <p:cTn id="30" dur="500" fill="hold"/>
                                        <p:tgtEl>
                                          <p:spTgt spid="11"/>
                                        </p:tgtEl>
                                        <p:attrNameLst>
                                          <p:attrName>ppt_x</p:attrName>
                                          <p:attrName>ppt_y</p:attrName>
                                        </p:attrNameLst>
                                      </p:cBhvr>
                                      <p:rCtr x="-382" y="-6028"/>
                                    </p:animMotion>
                                  </p:childTnLst>
                                </p:cTn>
                              </p:par>
                              <p:par>
                                <p:cTn id="31" presetID="42" presetClass="path" presetSubtype="0" accel="50000" decel="50000" fill="hold" grpId="3" nodeType="withEffect">
                                  <p:stCondLst>
                                    <p:cond delay="0"/>
                                  </p:stCondLst>
                                  <p:childTnLst>
                                    <p:animMotion origin="layout" path="M -2.22222E-6 -0.25 L -0.00416 -0.35722 " pathEditMode="relative" rAng="0" ptsTypes="AA">
                                      <p:cBhvr>
                                        <p:cTn id="32" dur="500" fill="hold"/>
                                        <p:tgtEl>
                                          <p:spTgt spid="9"/>
                                        </p:tgtEl>
                                        <p:attrNameLst>
                                          <p:attrName>ppt_x</p:attrName>
                                          <p:attrName>ppt_y</p:attrName>
                                        </p:attrNameLst>
                                      </p:cBhvr>
                                      <p:rCtr x="-208" y="-5361"/>
                                    </p:animMotion>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1" grpId="1" animBg="1"/>
      <p:bldP spid="9" grpId="0" animBg="1"/>
      <p:bldP spid="9" grpId="1" animBg="1"/>
      <p:bldP spid="9" grpId="2" animBg="1"/>
      <p:bldP spid="9" grpId="3" animBg="1"/>
      <p:bldP spid="10" grpId="0" animBg="1"/>
      <p:bldP spid="10" grpId="1" animBg="1"/>
      <p:bldP spid="13" grpId="0" animBg="1"/>
      <p:bldP spid="16" grpId="0"/>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A6AE2-AE2A-CA4A-B4D8-7F3E2CE607A5}"/>
              </a:ext>
            </a:extLst>
          </p:cNvPr>
          <p:cNvSpPr>
            <a:spLocks noGrp="1"/>
          </p:cNvSpPr>
          <p:nvPr>
            <p:ph type="title"/>
          </p:nvPr>
        </p:nvSpPr>
        <p:spPr/>
        <p:txBody>
          <a:bodyPr/>
          <a:lstStyle/>
          <a:p>
            <a:r>
              <a:rPr lang="nb-NO"/>
              <a:t>Sekvensdiagramer kan fungere for maskiner også</a:t>
            </a:r>
          </a:p>
        </p:txBody>
      </p:sp>
      <p:pic>
        <p:nvPicPr>
          <p:cNvPr id="6" name="Content Placeholder 5" descr="Diagram&#10;&#10;Description automatically generated">
            <a:extLst>
              <a:ext uri="{FF2B5EF4-FFF2-40B4-BE49-F238E27FC236}">
                <a16:creationId xmlns:a16="http://schemas.microsoft.com/office/drawing/2014/main" id="{6BD43278-F223-6A49-827F-E3156BD23D69}"/>
              </a:ext>
            </a:extLst>
          </p:cNvPr>
          <p:cNvPicPr>
            <a:picLocks noGrp="1" noChangeAspect="1"/>
          </p:cNvPicPr>
          <p:nvPr>
            <p:ph idx="1"/>
          </p:nvPr>
        </p:nvPicPr>
        <p:blipFill rotWithShape="1">
          <a:blip r:embed="rId2"/>
          <a:stretch/>
        </p:blipFill>
        <p:spPr>
          <a:xfrm>
            <a:off x="4542308" y="1597700"/>
            <a:ext cx="4233941" cy="10063701"/>
          </a:xfrm>
        </p:spPr>
      </p:pic>
      <p:sp>
        <p:nvSpPr>
          <p:cNvPr id="4" name="Slide Number Placeholder 3">
            <a:extLst>
              <a:ext uri="{FF2B5EF4-FFF2-40B4-BE49-F238E27FC236}">
                <a16:creationId xmlns:a16="http://schemas.microsoft.com/office/drawing/2014/main" id="{A560EA2F-9E82-814A-AEC4-4772A27CDCF0}"/>
              </a:ext>
            </a:extLst>
          </p:cNvPr>
          <p:cNvSpPr>
            <a:spLocks noGrp="1"/>
          </p:cNvSpPr>
          <p:nvPr>
            <p:ph type="sldNum" sz="quarter" idx="11"/>
          </p:nvPr>
        </p:nvSpPr>
        <p:spPr/>
        <p:txBody>
          <a:bodyPr/>
          <a:lstStyle/>
          <a:p>
            <a:pPr>
              <a:defRPr/>
            </a:pPr>
            <a:fld id="{6E95BF02-F533-404A-A6F1-6896AEEAF790}" type="slidenum">
              <a:rPr lang="en-US" smtClean="0"/>
              <a:pPr>
                <a:defRPr/>
              </a:pPr>
              <a:t>24</a:t>
            </a:fld>
            <a:endParaRPr lang="en-US"/>
          </a:p>
        </p:txBody>
      </p:sp>
      <p:cxnSp>
        <p:nvCxnSpPr>
          <p:cNvPr id="7" name="Straight Arrow Connector 6">
            <a:extLst>
              <a:ext uri="{FF2B5EF4-FFF2-40B4-BE49-F238E27FC236}">
                <a16:creationId xmlns:a16="http://schemas.microsoft.com/office/drawing/2014/main" id="{BB1FF354-99F9-0F47-B8B6-DC974C1DC53D}"/>
              </a:ext>
            </a:extLst>
          </p:cNvPr>
          <p:cNvCxnSpPr>
            <a:cxnSpLocks/>
          </p:cNvCxnSpPr>
          <p:nvPr/>
        </p:nvCxnSpPr>
        <p:spPr bwMode="auto">
          <a:xfrm>
            <a:off x="4021667" y="2015529"/>
            <a:ext cx="0" cy="3777314"/>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8" name="TextBox 7">
            <a:extLst>
              <a:ext uri="{FF2B5EF4-FFF2-40B4-BE49-F238E27FC236}">
                <a16:creationId xmlns:a16="http://schemas.microsoft.com/office/drawing/2014/main" id="{C79802A5-4277-D34D-A9A1-FB31982B7BB6}"/>
              </a:ext>
            </a:extLst>
          </p:cNvPr>
          <p:cNvSpPr txBox="1"/>
          <p:nvPr/>
        </p:nvSpPr>
        <p:spPr>
          <a:xfrm>
            <a:off x="2446338" y="1607597"/>
            <a:ext cx="2179507" cy="407932"/>
          </a:xfrm>
          <a:prstGeom prst="rect">
            <a:avLst/>
          </a:prstGeom>
          <a:noFill/>
        </p:spPr>
        <p:txBody>
          <a:bodyPr wrap="none" rtlCol="0">
            <a:spAutoFit/>
          </a:bodyPr>
          <a:lstStyle/>
          <a:p>
            <a:r>
              <a:rPr lang="nb-NO">
                <a:latin typeface="Concourse T3" pitchFamily="2" charset="0"/>
              </a:rPr>
              <a:t>Tidligere i samtalen</a:t>
            </a:r>
          </a:p>
        </p:txBody>
      </p:sp>
      <p:sp>
        <p:nvSpPr>
          <p:cNvPr id="9" name="TextBox 8">
            <a:extLst>
              <a:ext uri="{FF2B5EF4-FFF2-40B4-BE49-F238E27FC236}">
                <a16:creationId xmlns:a16="http://schemas.microsoft.com/office/drawing/2014/main" id="{7CD42DF7-E930-D944-8AB0-3A0C4F61B3CF}"/>
              </a:ext>
            </a:extLst>
          </p:cNvPr>
          <p:cNvSpPr txBox="1"/>
          <p:nvPr/>
        </p:nvSpPr>
        <p:spPr>
          <a:xfrm>
            <a:off x="2428376" y="5792843"/>
            <a:ext cx="1975349" cy="407932"/>
          </a:xfrm>
          <a:prstGeom prst="rect">
            <a:avLst/>
          </a:prstGeom>
          <a:noFill/>
        </p:spPr>
        <p:txBody>
          <a:bodyPr wrap="none" rtlCol="0">
            <a:spAutoFit/>
          </a:bodyPr>
          <a:lstStyle/>
          <a:p>
            <a:r>
              <a:rPr lang="nb-NO">
                <a:latin typeface="Concourse T3" pitchFamily="2" charset="0"/>
              </a:rPr>
              <a:t>Senere i samtalen</a:t>
            </a:r>
          </a:p>
        </p:txBody>
      </p:sp>
    </p:spTree>
    <p:extLst>
      <p:ext uri="{BB962C8B-B14F-4D97-AF65-F5344CB8AC3E}">
        <p14:creationId xmlns:p14="http://schemas.microsoft.com/office/powerpoint/2010/main" val="375253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A6AE2-AE2A-CA4A-B4D8-7F3E2CE607A5}"/>
              </a:ext>
            </a:extLst>
          </p:cNvPr>
          <p:cNvSpPr>
            <a:spLocks noGrp="1"/>
          </p:cNvSpPr>
          <p:nvPr>
            <p:ph type="title"/>
          </p:nvPr>
        </p:nvSpPr>
        <p:spPr/>
        <p:txBody>
          <a:bodyPr/>
          <a:lstStyle/>
          <a:p>
            <a:r>
              <a:rPr lang="nb-NO" err="1"/>
              <a:t>Sekvensdiagramer</a:t>
            </a:r>
            <a:r>
              <a:rPr lang="nb-NO"/>
              <a:t> kan fungere for objekter og </a:t>
            </a:r>
            <a:r>
              <a:rPr lang="en-US"/>
              <a:t>programmer</a:t>
            </a:r>
            <a:endParaRPr lang="nb-NO"/>
          </a:p>
        </p:txBody>
      </p:sp>
      <p:pic>
        <p:nvPicPr>
          <p:cNvPr id="11" name="Content Placeholder 10" descr="Diagram&#10;&#10;Description automatically generated">
            <a:extLst>
              <a:ext uri="{FF2B5EF4-FFF2-40B4-BE49-F238E27FC236}">
                <a16:creationId xmlns:a16="http://schemas.microsoft.com/office/drawing/2014/main" id="{3D52B772-4719-407A-AA39-29DD945E8534}"/>
              </a:ext>
            </a:extLst>
          </p:cNvPr>
          <p:cNvPicPr>
            <a:picLocks noGrp="1" noChangeAspect="1"/>
          </p:cNvPicPr>
          <p:nvPr>
            <p:ph idx="1"/>
          </p:nvPr>
        </p:nvPicPr>
        <p:blipFill>
          <a:blip r:embed="rId2"/>
          <a:stretch>
            <a:fillRect/>
          </a:stretch>
        </p:blipFill>
        <p:spPr>
          <a:xfrm>
            <a:off x="3781425" y="1592262"/>
            <a:ext cx="6939544" cy="3077537"/>
          </a:xfrm>
        </p:spPr>
      </p:pic>
      <p:sp>
        <p:nvSpPr>
          <p:cNvPr id="4" name="Slide Number Placeholder 3">
            <a:extLst>
              <a:ext uri="{FF2B5EF4-FFF2-40B4-BE49-F238E27FC236}">
                <a16:creationId xmlns:a16="http://schemas.microsoft.com/office/drawing/2014/main" id="{A560EA2F-9E82-814A-AEC4-4772A27CDCF0}"/>
              </a:ext>
            </a:extLst>
          </p:cNvPr>
          <p:cNvSpPr>
            <a:spLocks noGrp="1"/>
          </p:cNvSpPr>
          <p:nvPr>
            <p:ph type="sldNum" sz="quarter" idx="11"/>
          </p:nvPr>
        </p:nvSpPr>
        <p:spPr/>
        <p:txBody>
          <a:bodyPr/>
          <a:lstStyle/>
          <a:p>
            <a:pPr>
              <a:defRPr/>
            </a:pPr>
            <a:fld id="{6E95BF02-F533-404A-A6F1-6896AEEAF790}" type="slidenum">
              <a:rPr lang="en-US" smtClean="0"/>
              <a:pPr>
                <a:defRPr/>
              </a:pPr>
              <a:t>25</a:t>
            </a:fld>
            <a:endParaRPr lang="en-US"/>
          </a:p>
        </p:txBody>
      </p:sp>
      <p:cxnSp>
        <p:nvCxnSpPr>
          <p:cNvPr id="7" name="Straight Arrow Connector 6">
            <a:extLst>
              <a:ext uri="{FF2B5EF4-FFF2-40B4-BE49-F238E27FC236}">
                <a16:creationId xmlns:a16="http://schemas.microsoft.com/office/drawing/2014/main" id="{BB1FF354-99F9-0F47-B8B6-DC974C1DC53D}"/>
              </a:ext>
            </a:extLst>
          </p:cNvPr>
          <p:cNvCxnSpPr/>
          <p:nvPr/>
        </p:nvCxnSpPr>
        <p:spPr bwMode="auto">
          <a:xfrm>
            <a:off x="3638429" y="1975255"/>
            <a:ext cx="0" cy="3372671"/>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8" name="TextBox 7">
            <a:extLst>
              <a:ext uri="{FF2B5EF4-FFF2-40B4-BE49-F238E27FC236}">
                <a16:creationId xmlns:a16="http://schemas.microsoft.com/office/drawing/2014/main" id="{C79802A5-4277-D34D-A9A1-FB31982B7BB6}"/>
              </a:ext>
            </a:extLst>
          </p:cNvPr>
          <p:cNvSpPr txBox="1"/>
          <p:nvPr/>
        </p:nvSpPr>
        <p:spPr>
          <a:xfrm>
            <a:off x="2039194" y="1907890"/>
            <a:ext cx="1535550" cy="407932"/>
          </a:xfrm>
          <a:prstGeom prst="rect">
            <a:avLst/>
          </a:prstGeom>
          <a:noFill/>
        </p:spPr>
        <p:txBody>
          <a:bodyPr wrap="none" rtlCol="0">
            <a:spAutoFit/>
          </a:bodyPr>
          <a:lstStyle/>
          <a:p>
            <a:pPr algn="r"/>
            <a:r>
              <a:rPr lang="nb-NO">
                <a:latin typeface="Concourse T3" pitchFamily="2" charset="0"/>
              </a:rPr>
              <a:t>Tidligere i tid</a:t>
            </a:r>
          </a:p>
        </p:txBody>
      </p:sp>
      <p:sp>
        <p:nvSpPr>
          <p:cNvPr id="9" name="TextBox 8">
            <a:extLst>
              <a:ext uri="{FF2B5EF4-FFF2-40B4-BE49-F238E27FC236}">
                <a16:creationId xmlns:a16="http://schemas.microsoft.com/office/drawing/2014/main" id="{7CD42DF7-E930-D944-8AB0-3A0C4F61B3CF}"/>
              </a:ext>
            </a:extLst>
          </p:cNvPr>
          <p:cNvSpPr txBox="1"/>
          <p:nvPr/>
        </p:nvSpPr>
        <p:spPr>
          <a:xfrm>
            <a:off x="2243354" y="4778011"/>
            <a:ext cx="1331391" cy="407932"/>
          </a:xfrm>
          <a:prstGeom prst="rect">
            <a:avLst/>
          </a:prstGeom>
          <a:noFill/>
        </p:spPr>
        <p:txBody>
          <a:bodyPr wrap="none" rtlCol="0">
            <a:spAutoFit/>
          </a:bodyPr>
          <a:lstStyle/>
          <a:p>
            <a:pPr algn="r"/>
            <a:r>
              <a:rPr lang="nb-NO">
                <a:latin typeface="Concourse T3" pitchFamily="2" charset="0"/>
              </a:rPr>
              <a:t>Senere i tid</a:t>
            </a:r>
          </a:p>
        </p:txBody>
      </p:sp>
      <p:sp>
        <p:nvSpPr>
          <p:cNvPr id="12" name="TextBox 11">
            <a:extLst>
              <a:ext uri="{FF2B5EF4-FFF2-40B4-BE49-F238E27FC236}">
                <a16:creationId xmlns:a16="http://schemas.microsoft.com/office/drawing/2014/main" id="{6AE3902A-CB49-49FC-B79D-E3018F398C6F}"/>
              </a:ext>
            </a:extLst>
          </p:cNvPr>
          <p:cNvSpPr txBox="1"/>
          <p:nvPr/>
        </p:nvSpPr>
        <p:spPr>
          <a:xfrm>
            <a:off x="557592" y="5898733"/>
            <a:ext cx="5819015"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err="1">
                <a:latin typeface="Concourse T3" pitchFamily="2" charset="0"/>
                <a:ea typeface="ヒラギノ角ゴ Pro W3"/>
              </a:rPr>
              <a:t>Kilde</a:t>
            </a:r>
            <a:r>
              <a:rPr lang="en-US" sz="1600">
                <a:latin typeface="Concourse T3" pitchFamily="2" charset="0"/>
                <a:ea typeface="ヒラギノ角ゴ Pro W3"/>
              </a:rPr>
              <a:t>: Android Programming: The Big Nerd Ranch Guide 4th Edition</a:t>
            </a:r>
          </a:p>
        </p:txBody>
      </p:sp>
    </p:spTree>
    <p:extLst>
      <p:ext uri="{BB962C8B-B14F-4D97-AF65-F5344CB8AC3E}">
        <p14:creationId xmlns:p14="http://schemas.microsoft.com/office/powerpoint/2010/main" val="123760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A6AE2-AE2A-CA4A-B4D8-7F3E2CE607A5}"/>
              </a:ext>
            </a:extLst>
          </p:cNvPr>
          <p:cNvSpPr>
            <a:spLocks noGrp="1"/>
          </p:cNvSpPr>
          <p:nvPr>
            <p:ph type="title"/>
          </p:nvPr>
        </p:nvSpPr>
        <p:spPr/>
        <p:txBody>
          <a:bodyPr/>
          <a:lstStyle/>
          <a:p>
            <a:r>
              <a:rPr lang="nb-NO" err="1"/>
              <a:t>Sekvensdiagramer</a:t>
            </a:r>
            <a:r>
              <a:rPr lang="nb-NO"/>
              <a:t> kan fungere for objekter og </a:t>
            </a:r>
            <a:r>
              <a:rPr lang="en-US"/>
              <a:t>programmer </a:t>
            </a:r>
            <a:br>
              <a:rPr lang="en-US"/>
            </a:br>
            <a:r>
              <a:rPr lang="en-US"/>
              <a:t>(se </a:t>
            </a:r>
            <a:r>
              <a:rPr lang="en-US" err="1"/>
              <a:t>også</a:t>
            </a:r>
            <a:r>
              <a:rPr lang="en-US"/>
              <a:t> </a:t>
            </a:r>
            <a:r>
              <a:rPr lang="en-US" err="1"/>
              <a:t>modul</a:t>
            </a:r>
            <a:r>
              <a:rPr lang="en-US"/>
              <a:t> B)</a:t>
            </a:r>
            <a:endParaRPr lang="nb-NO"/>
          </a:p>
        </p:txBody>
      </p:sp>
      <p:pic>
        <p:nvPicPr>
          <p:cNvPr id="11" name="Content Placeholder 10">
            <a:extLst>
              <a:ext uri="{FF2B5EF4-FFF2-40B4-BE49-F238E27FC236}">
                <a16:creationId xmlns:a16="http://schemas.microsoft.com/office/drawing/2014/main" id="{3D52B772-4719-407A-AA39-29DD945E8534}"/>
              </a:ext>
            </a:extLst>
          </p:cNvPr>
          <p:cNvPicPr>
            <a:picLocks noGrp="1" noChangeAspect="1"/>
          </p:cNvPicPr>
          <p:nvPr>
            <p:ph idx="1"/>
          </p:nvPr>
        </p:nvPicPr>
        <p:blipFill>
          <a:blip r:embed="rId2"/>
          <a:stretch/>
        </p:blipFill>
        <p:spPr>
          <a:xfrm>
            <a:off x="4290246" y="1592263"/>
            <a:ext cx="6414267" cy="4608512"/>
          </a:xfrm>
        </p:spPr>
      </p:pic>
      <p:sp>
        <p:nvSpPr>
          <p:cNvPr id="4" name="Slide Number Placeholder 3">
            <a:extLst>
              <a:ext uri="{FF2B5EF4-FFF2-40B4-BE49-F238E27FC236}">
                <a16:creationId xmlns:a16="http://schemas.microsoft.com/office/drawing/2014/main" id="{A560EA2F-9E82-814A-AEC4-4772A27CDCF0}"/>
              </a:ext>
            </a:extLst>
          </p:cNvPr>
          <p:cNvSpPr>
            <a:spLocks noGrp="1"/>
          </p:cNvSpPr>
          <p:nvPr>
            <p:ph type="sldNum" sz="quarter" idx="11"/>
          </p:nvPr>
        </p:nvSpPr>
        <p:spPr/>
        <p:txBody>
          <a:bodyPr/>
          <a:lstStyle/>
          <a:p>
            <a:pPr>
              <a:defRPr/>
            </a:pPr>
            <a:fld id="{6E95BF02-F533-404A-A6F1-6896AEEAF790}" type="slidenum">
              <a:rPr lang="en-US" smtClean="0"/>
              <a:pPr>
                <a:defRPr/>
              </a:pPr>
              <a:t>26</a:t>
            </a:fld>
            <a:endParaRPr lang="en-US"/>
          </a:p>
        </p:txBody>
      </p:sp>
      <p:cxnSp>
        <p:nvCxnSpPr>
          <p:cNvPr id="7" name="Straight Arrow Connector 6">
            <a:extLst>
              <a:ext uri="{FF2B5EF4-FFF2-40B4-BE49-F238E27FC236}">
                <a16:creationId xmlns:a16="http://schemas.microsoft.com/office/drawing/2014/main" id="{BB1FF354-99F9-0F47-B8B6-DC974C1DC53D}"/>
              </a:ext>
            </a:extLst>
          </p:cNvPr>
          <p:cNvCxnSpPr/>
          <p:nvPr/>
        </p:nvCxnSpPr>
        <p:spPr bwMode="auto">
          <a:xfrm>
            <a:off x="4131298" y="2122092"/>
            <a:ext cx="0" cy="3372671"/>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8" name="TextBox 7">
            <a:extLst>
              <a:ext uri="{FF2B5EF4-FFF2-40B4-BE49-F238E27FC236}">
                <a16:creationId xmlns:a16="http://schemas.microsoft.com/office/drawing/2014/main" id="{C79802A5-4277-D34D-A9A1-FB31982B7BB6}"/>
              </a:ext>
            </a:extLst>
          </p:cNvPr>
          <p:cNvSpPr txBox="1"/>
          <p:nvPr/>
        </p:nvSpPr>
        <p:spPr>
          <a:xfrm>
            <a:off x="2532063" y="2054727"/>
            <a:ext cx="1535550" cy="407932"/>
          </a:xfrm>
          <a:prstGeom prst="rect">
            <a:avLst/>
          </a:prstGeom>
          <a:noFill/>
        </p:spPr>
        <p:txBody>
          <a:bodyPr wrap="none" rtlCol="0">
            <a:spAutoFit/>
          </a:bodyPr>
          <a:lstStyle/>
          <a:p>
            <a:pPr algn="r"/>
            <a:r>
              <a:rPr lang="nb-NO">
                <a:latin typeface="Concourse T3" pitchFamily="2" charset="0"/>
              </a:rPr>
              <a:t>Tidligere i tid</a:t>
            </a:r>
          </a:p>
        </p:txBody>
      </p:sp>
      <p:sp>
        <p:nvSpPr>
          <p:cNvPr id="9" name="TextBox 8">
            <a:extLst>
              <a:ext uri="{FF2B5EF4-FFF2-40B4-BE49-F238E27FC236}">
                <a16:creationId xmlns:a16="http://schemas.microsoft.com/office/drawing/2014/main" id="{7CD42DF7-E930-D944-8AB0-3A0C4F61B3CF}"/>
              </a:ext>
            </a:extLst>
          </p:cNvPr>
          <p:cNvSpPr txBox="1"/>
          <p:nvPr/>
        </p:nvSpPr>
        <p:spPr>
          <a:xfrm>
            <a:off x="2736223" y="4924848"/>
            <a:ext cx="1331391" cy="407932"/>
          </a:xfrm>
          <a:prstGeom prst="rect">
            <a:avLst/>
          </a:prstGeom>
          <a:noFill/>
        </p:spPr>
        <p:txBody>
          <a:bodyPr wrap="none" rtlCol="0">
            <a:spAutoFit/>
          </a:bodyPr>
          <a:lstStyle/>
          <a:p>
            <a:pPr algn="r"/>
            <a:r>
              <a:rPr lang="nb-NO">
                <a:latin typeface="Concourse T3" pitchFamily="2" charset="0"/>
              </a:rPr>
              <a:t>Senere i tid</a:t>
            </a:r>
          </a:p>
        </p:txBody>
      </p:sp>
      <p:sp>
        <p:nvSpPr>
          <p:cNvPr id="12" name="TextBox 11">
            <a:extLst>
              <a:ext uri="{FF2B5EF4-FFF2-40B4-BE49-F238E27FC236}">
                <a16:creationId xmlns:a16="http://schemas.microsoft.com/office/drawing/2014/main" id="{6AE3902A-CB49-49FC-B79D-E3018F398C6F}"/>
              </a:ext>
            </a:extLst>
          </p:cNvPr>
          <p:cNvSpPr txBox="1"/>
          <p:nvPr/>
        </p:nvSpPr>
        <p:spPr>
          <a:xfrm>
            <a:off x="558005" y="5938119"/>
            <a:ext cx="5574508"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err="1">
                <a:latin typeface="Concourse T3" pitchFamily="2" charset="0"/>
                <a:ea typeface="ヒラギノ角ゴ Pro W3"/>
              </a:rPr>
              <a:t>Kilde</a:t>
            </a:r>
            <a:r>
              <a:rPr lang="en-US" sz="1600">
                <a:latin typeface="Concourse T3" pitchFamily="2" charset="0"/>
                <a:ea typeface="ヒラギノ角ゴ Pro W3"/>
              </a:rPr>
              <a:t>: Android Programming: The Big Nerd Ranch Guide 4th Edition</a:t>
            </a:r>
          </a:p>
        </p:txBody>
      </p:sp>
    </p:spTree>
    <p:extLst>
      <p:ext uri="{BB962C8B-B14F-4D97-AF65-F5344CB8AC3E}">
        <p14:creationId xmlns:p14="http://schemas.microsoft.com/office/powerpoint/2010/main" val="124023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064A1-5D6B-4790-BF30-535F463BAF34}"/>
              </a:ext>
            </a:extLst>
          </p:cNvPr>
          <p:cNvSpPr>
            <a:spLocks noGrp="1"/>
          </p:cNvSpPr>
          <p:nvPr>
            <p:ph type="title"/>
          </p:nvPr>
        </p:nvSpPr>
        <p:spPr/>
        <p:txBody>
          <a:bodyPr/>
          <a:lstStyle/>
          <a:p>
            <a:r>
              <a:rPr lang="nb-NO"/>
              <a:t>Er det en måte vi kan gjøre det med mennesker og maskiner?</a:t>
            </a:r>
          </a:p>
        </p:txBody>
      </p:sp>
      <p:graphicFrame>
        <p:nvGraphicFramePr>
          <p:cNvPr id="11" name="Table 11">
            <a:extLst>
              <a:ext uri="{FF2B5EF4-FFF2-40B4-BE49-F238E27FC236}">
                <a16:creationId xmlns:a16="http://schemas.microsoft.com/office/drawing/2014/main" id="{FB4D75B7-6695-419E-A2E1-C5754F60F1CE}"/>
              </a:ext>
            </a:extLst>
          </p:cNvPr>
          <p:cNvGraphicFramePr>
            <a:graphicFrameLocks noGrp="1"/>
          </p:cNvGraphicFramePr>
          <p:nvPr>
            <p:ph idx="1"/>
            <p:extLst>
              <p:ext uri="{D42A27DB-BD31-4B8C-83A1-F6EECF244321}">
                <p14:modId xmlns:p14="http://schemas.microsoft.com/office/powerpoint/2010/main" val="3436407311"/>
              </p:ext>
            </p:extLst>
          </p:nvPr>
        </p:nvGraphicFramePr>
        <p:xfrm>
          <a:off x="620713" y="1592263"/>
          <a:ext cx="11020423" cy="3404299"/>
        </p:xfrm>
        <a:graphic>
          <a:graphicData uri="http://schemas.openxmlformats.org/drawingml/2006/table">
            <a:tbl>
              <a:tblPr firstRow="1" bandRow="1">
                <a:tableStyleId>{5C22544A-7EE6-4342-B048-85BDC9FD1C3A}</a:tableStyleId>
              </a:tblPr>
              <a:tblGrid>
                <a:gridCol w="2950176">
                  <a:extLst>
                    <a:ext uri="{9D8B030D-6E8A-4147-A177-3AD203B41FA5}">
                      <a16:colId xmlns:a16="http://schemas.microsoft.com/office/drawing/2014/main" val="1997482615"/>
                    </a:ext>
                  </a:extLst>
                </a:gridCol>
                <a:gridCol w="2283486">
                  <a:extLst>
                    <a:ext uri="{9D8B030D-6E8A-4147-A177-3AD203B41FA5}">
                      <a16:colId xmlns:a16="http://schemas.microsoft.com/office/drawing/2014/main" val="2985137847"/>
                    </a:ext>
                  </a:extLst>
                </a:gridCol>
                <a:gridCol w="271025">
                  <a:extLst>
                    <a:ext uri="{9D8B030D-6E8A-4147-A177-3AD203B41FA5}">
                      <a16:colId xmlns:a16="http://schemas.microsoft.com/office/drawing/2014/main" val="1779928191"/>
                    </a:ext>
                  </a:extLst>
                </a:gridCol>
                <a:gridCol w="271025">
                  <a:extLst>
                    <a:ext uri="{9D8B030D-6E8A-4147-A177-3AD203B41FA5}">
                      <a16:colId xmlns:a16="http://schemas.microsoft.com/office/drawing/2014/main" val="1896688057"/>
                    </a:ext>
                  </a:extLst>
                </a:gridCol>
                <a:gridCol w="2777101">
                  <a:extLst>
                    <a:ext uri="{9D8B030D-6E8A-4147-A177-3AD203B41FA5}">
                      <a16:colId xmlns:a16="http://schemas.microsoft.com/office/drawing/2014/main" val="489255119"/>
                    </a:ext>
                  </a:extLst>
                </a:gridCol>
                <a:gridCol w="2467610">
                  <a:extLst>
                    <a:ext uri="{9D8B030D-6E8A-4147-A177-3AD203B41FA5}">
                      <a16:colId xmlns:a16="http://schemas.microsoft.com/office/drawing/2014/main" val="3356599802"/>
                    </a:ext>
                  </a:extLst>
                </a:gridCol>
              </a:tblGrid>
              <a:tr h="370840">
                <a:tc gridSpan="3">
                  <a:txBody>
                    <a:bodyPr/>
                    <a:lstStyle/>
                    <a:p>
                      <a:pPr algn="ctr"/>
                      <a:r>
                        <a:rPr lang="nb-NO" noProof="0">
                          <a:solidFill>
                            <a:schemeClr val="tx1"/>
                          </a:solidFill>
                          <a:latin typeface="Concourse T3" panose="020B0604020202020204" charset="0"/>
                        </a:rPr>
                        <a:t>Brukeren</a:t>
                      </a:r>
                    </a:p>
                  </a:txBody>
                  <a:tcPr>
                    <a:lnL w="12700" cmpd="sng">
                      <a:noFill/>
                    </a:lnL>
                    <a:lnR w="762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tc>
                <a:tc gridSpan="3">
                  <a:txBody>
                    <a:bodyPr/>
                    <a:lstStyle/>
                    <a:p>
                      <a:pPr algn="ctr"/>
                      <a:r>
                        <a:rPr lang="nb-NO" noProof="0">
                          <a:solidFill>
                            <a:schemeClr val="tx1"/>
                          </a:solidFill>
                          <a:latin typeface="Concourse T3" panose="020B0604020202020204" charset="0"/>
                        </a:rPr>
                        <a:t>Maskinen</a:t>
                      </a:r>
                    </a:p>
                  </a:txBody>
                  <a:tcPr>
                    <a:lnL w="76200" cap="flat" cmpd="sng" algn="ctr">
                      <a:solidFill>
                        <a:schemeClr val="bg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r"/>
                      <a:r>
                        <a:rPr lang="en-US" err="1">
                          <a:solidFill>
                            <a:schemeClr val="tx1"/>
                          </a:solidFill>
                          <a:latin typeface="Concourse T3" panose="020B0604020202020204" charset="0"/>
                        </a:rPr>
                        <a:t>Maskinen</a:t>
                      </a:r>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3064453"/>
                  </a:ext>
                </a:extLst>
              </a:tr>
              <a:tr h="370840">
                <a:tc>
                  <a:txBody>
                    <a:bodyPr/>
                    <a:lstStyle/>
                    <a:p>
                      <a:r>
                        <a:rPr lang="nb-NO" noProof="0">
                          <a:solidFill>
                            <a:schemeClr val="tx1"/>
                          </a:solidFill>
                          <a:latin typeface="Concourse T3" panose="020B0604020202020204" charset="0"/>
                        </a:rPr>
                        <a:t>Handling ikke synlig for maskinen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noProof="0">
                          <a:solidFill>
                            <a:schemeClr val="tx1"/>
                          </a:solidFill>
                          <a:latin typeface="Concourse T3" panose="020B0604020202020204" charset="0"/>
                        </a:rPr>
                        <a:t>Handling synlig for maskinen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noProof="0">
                        <a:solidFill>
                          <a:schemeClr val="tx1"/>
                        </a:solidFill>
                        <a:latin typeface="Concourse T3" panose="020B0604020202020204" charset="0"/>
                      </a:endParaRPr>
                    </a:p>
                  </a:txBody>
                  <a:tcPr>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noProof="0">
                        <a:solidFill>
                          <a:schemeClr val="tx1"/>
                        </a:solidFill>
                        <a:latin typeface="Concourse T3" panose="020B0604020202020204" charset="0"/>
                      </a:endParaRPr>
                    </a:p>
                  </a:txBody>
                  <a:tcPr>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362925" rtl="0" eaLnBrk="1" fontAlgn="auto" latinLnBrk="0" hangingPunct="1">
                        <a:lnSpc>
                          <a:spcPct val="100000"/>
                        </a:lnSpc>
                        <a:spcBef>
                          <a:spcPts val="0"/>
                        </a:spcBef>
                        <a:spcAft>
                          <a:spcPts val="0"/>
                        </a:spcAft>
                        <a:buClrTx/>
                        <a:buSzTx/>
                        <a:buFontTx/>
                        <a:buNone/>
                        <a:tabLst/>
                        <a:defRPr/>
                      </a:pPr>
                      <a:r>
                        <a:rPr lang="nb-NO" noProof="0">
                          <a:solidFill>
                            <a:schemeClr val="tx1"/>
                          </a:solidFill>
                          <a:latin typeface="Concourse T3" panose="020B0604020202020204" charset="0"/>
                        </a:rPr>
                        <a:t>Effekt synlig for brukeren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noProof="0">
                          <a:solidFill>
                            <a:schemeClr val="tx1"/>
                          </a:solidFill>
                          <a:latin typeface="Concourse T3" panose="020B0604020202020204" charset="0"/>
                        </a:rPr>
                        <a:t>Design rasjonale</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0982869"/>
                  </a:ext>
                </a:extLst>
              </a:tr>
              <a:tr h="370840">
                <a:tc>
                  <a:txBody>
                    <a:bodyPr/>
                    <a:lstStyle/>
                    <a:p>
                      <a:r>
                        <a:rPr lang="nb-NO" noProof="0">
                          <a:solidFill>
                            <a:schemeClr val="tx1"/>
                          </a:solidFill>
                          <a:latin typeface="Concourse T3" panose="020B0604020202020204" charset="0"/>
                        </a:rPr>
                        <a:t>.</a:t>
                      </a:r>
                    </a:p>
                    <a:p>
                      <a:r>
                        <a:rPr lang="nb-NO" noProof="0">
                          <a:solidFill>
                            <a:schemeClr val="tx1"/>
                          </a:solidFill>
                          <a:latin typeface="Concourse T3" panose="020B0604020202020204" charset="0"/>
                        </a:rPr>
                        <a:t>.</a:t>
                      </a:r>
                    </a:p>
                    <a:p>
                      <a:r>
                        <a:rPr lang="nb-NO" noProof="0">
                          <a:solidFill>
                            <a:schemeClr val="tx1"/>
                          </a:solidFill>
                          <a:latin typeface="Concourse T3" panose="020B0604020202020204" charset="0"/>
                        </a:rPr>
                        <a:t>.</a:t>
                      </a:r>
                    </a:p>
                    <a:p>
                      <a:r>
                        <a:rPr lang="nb-NO" noProof="0">
                          <a:solidFill>
                            <a:schemeClr val="tx1"/>
                          </a:solidFill>
                          <a:latin typeface="Concourse T3" panose="020B0604020202020204" charset="0"/>
                        </a:rPr>
                        <a:t>.</a:t>
                      </a:r>
                    </a:p>
                    <a:p>
                      <a:r>
                        <a:rPr lang="nb-NO" noProof="0">
                          <a:solidFill>
                            <a:schemeClr val="tx1"/>
                          </a:solidFill>
                          <a:latin typeface="Concourse T3" panose="020B0604020202020204" charset="0"/>
                        </a:rPr>
                        <a:t>.</a:t>
                      </a:r>
                    </a:p>
                    <a:p>
                      <a:r>
                        <a:rPr lang="nb-NO" noProof="0">
                          <a:solidFill>
                            <a:schemeClr val="tx1"/>
                          </a:solidFill>
                          <a:latin typeface="Concourse T3" panose="020B0604020202020204" charset="0"/>
                        </a:rPr>
                        <a:t>.</a:t>
                      </a:r>
                    </a:p>
                    <a:p>
                      <a:r>
                        <a:rPr lang="nb-NO" noProof="0">
                          <a:solidFill>
                            <a:schemeClr val="tx1"/>
                          </a:solidFill>
                          <a:latin typeface="Concourse T3" panose="020B0604020202020204" charset="0"/>
                        </a:rPr>
                        <a:t>.</a:t>
                      </a:r>
                    </a:p>
                    <a:p>
                      <a:endParaRPr lang="nb-NO" noProof="0">
                        <a:solidFill>
                          <a:schemeClr val="tx1"/>
                        </a:solidFill>
                        <a:latin typeface="Concourse T3" panose="020B0604020202020204" charset="0"/>
                      </a:endParaRP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endParaRPr lang="en-US">
                        <a:solidFill>
                          <a:schemeClr val="tx1"/>
                        </a:solidFill>
                        <a:latin typeface="Concourse T3" panose="020B0604020202020204" charset="0"/>
                      </a:endParaRP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endParaRPr lang="en-US">
                        <a:solidFill>
                          <a:schemeClr val="tx1"/>
                        </a:solidFill>
                        <a:latin typeface="Concourse T3" panose="020B0604020202020204" charset="0"/>
                      </a:endParaRP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endParaRPr lang="en-US">
                        <a:solidFill>
                          <a:schemeClr val="tx1"/>
                        </a:solidFill>
                        <a:latin typeface="Concourse T3" panose="020B0604020202020204" charset="0"/>
                      </a:endParaRP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284507"/>
                  </a:ext>
                </a:extLst>
              </a:tr>
            </a:tbl>
          </a:graphicData>
        </a:graphic>
      </p:graphicFrame>
      <p:sp>
        <p:nvSpPr>
          <p:cNvPr id="4" name="Slide Number Placeholder 3">
            <a:extLst>
              <a:ext uri="{FF2B5EF4-FFF2-40B4-BE49-F238E27FC236}">
                <a16:creationId xmlns:a16="http://schemas.microsoft.com/office/drawing/2014/main" id="{83783AB6-C708-43CD-B30E-FB07D44030E4}"/>
              </a:ext>
            </a:extLst>
          </p:cNvPr>
          <p:cNvSpPr>
            <a:spLocks noGrp="1"/>
          </p:cNvSpPr>
          <p:nvPr>
            <p:ph type="sldNum" sz="quarter" idx="11"/>
          </p:nvPr>
        </p:nvSpPr>
        <p:spPr/>
        <p:txBody>
          <a:bodyPr/>
          <a:lstStyle/>
          <a:p>
            <a:pPr>
              <a:defRPr/>
            </a:pPr>
            <a:fld id="{6E95BF02-F533-404A-A6F1-6896AEEAF790}" type="slidenum">
              <a:rPr lang="en-US" smtClean="0"/>
              <a:pPr>
                <a:defRPr/>
              </a:pPr>
              <a:t>27</a:t>
            </a:fld>
            <a:endParaRPr lang="en-US"/>
          </a:p>
        </p:txBody>
      </p:sp>
    </p:spTree>
    <p:extLst>
      <p:ext uri="{BB962C8B-B14F-4D97-AF65-F5344CB8AC3E}">
        <p14:creationId xmlns:p14="http://schemas.microsoft.com/office/powerpoint/2010/main" val="398775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F8F634B-F6CE-46F8-36D1-4F141E0B1C23}"/>
              </a:ext>
            </a:extLst>
          </p:cNvPr>
          <p:cNvSpPr>
            <a:spLocks noGrp="1"/>
          </p:cNvSpPr>
          <p:nvPr>
            <p:ph type="title"/>
          </p:nvPr>
        </p:nvSpPr>
        <p:spPr/>
        <p:txBody>
          <a:bodyPr/>
          <a:lstStyle/>
          <a:p>
            <a:endParaRPr lang="en-US"/>
          </a:p>
        </p:txBody>
      </p:sp>
      <p:pic>
        <p:nvPicPr>
          <p:cNvPr id="5" name="Picture 5" descr="A person standing in front of a box&#10;&#10;Description automatically generated">
            <a:extLst>
              <a:ext uri="{FF2B5EF4-FFF2-40B4-BE49-F238E27FC236}">
                <a16:creationId xmlns:a16="http://schemas.microsoft.com/office/drawing/2014/main" id="{7DDB86A3-60FC-4ACD-9F90-1F3727B4E76E}"/>
              </a:ext>
            </a:extLst>
          </p:cNvPr>
          <p:cNvPicPr>
            <a:picLocks noGrp="1" noChangeAspect="1"/>
          </p:cNvPicPr>
          <p:nvPr>
            <p:ph idx="1"/>
          </p:nvPr>
        </p:nvPicPr>
        <p:blipFill>
          <a:blip r:embed="rId2"/>
          <a:stretch>
            <a:fillRect/>
          </a:stretch>
        </p:blipFill>
        <p:spPr>
          <a:xfrm>
            <a:off x="1622702" y="620713"/>
            <a:ext cx="8364136" cy="6240131"/>
          </a:xfrm>
        </p:spPr>
      </p:pic>
      <p:sp>
        <p:nvSpPr>
          <p:cNvPr id="4" name="Slide Number Placeholder 3">
            <a:extLst>
              <a:ext uri="{FF2B5EF4-FFF2-40B4-BE49-F238E27FC236}">
                <a16:creationId xmlns:a16="http://schemas.microsoft.com/office/drawing/2014/main" id="{65713097-3957-4916-AF86-EACCF9D579A1}"/>
              </a:ext>
            </a:extLst>
          </p:cNvPr>
          <p:cNvSpPr>
            <a:spLocks noGrp="1"/>
          </p:cNvSpPr>
          <p:nvPr>
            <p:ph type="sldNum" sz="quarter" idx="11"/>
          </p:nvPr>
        </p:nvSpPr>
        <p:spPr/>
        <p:txBody>
          <a:bodyPr/>
          <a:lstStyle/>
          <a:p>
            <a:pPr>
              <a:defRPr/>
            </a:pPr>
            <a:fld id="{6E95BF02-F533-404A-A6F1-6896AEEAF790}" type="slidenum">
              <a:rPr lang="en-US"/>
              <a:pPr>
                <a:defRPr/>
              </a:pPr>
              <a:t>28</a:t>
            </a:fld>
            <a:endParaRPr lang="en-US"/>
          </a:p>
        </p:txBody>
      </p:sp>
    </p:spTree>
    <p:extLst>
      <p:ext uri="{BB962C8B-B14F-4D97-AF65-F5344CB8AC3E}">
        <p14:creationId xmlns:p14="http://schemas.microsoft.com/office/powerpoint/2010/main" val="4244251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285775-B159-6EA8-14C2-92168EA33EF0}"/>
              </a:ext>
            </a:extLst>
          </p:cNvPr>
          <p:cNvSpPr>
            <a:spLocks noGrp="1"/>
          </p:cNvSpPr>
          <p:nvPr>
            <p:ph type="title"/>
          </p:nvPr>
        </p:nvSpPr>
        <p:spPr/>
        <p:txBody>
          <a:bodyPr/>
          <a:lstStyle/>
          <a:p>
            <a:endParaRPr lang="en-US"/>
          </a:p>
        </p:txBody>
      </p:sp>
      <p:pic>
        <p:nvPicPr>
          <p:cNvPr id="5" name="Picture 5" descr="A picture containing indoor, monitor, sitting, computer&#10;&#10;Description automatically generated">
            <a:extLst>
              <a:ext uri="{FF2B5EF4-FFF2-40B4-BE49-F238E27FC236}">
                <a16:creationId xmlns:a16="http://schemas.microsoft.com/office/drawing/2014/main" id="{7DDB86A3-60FC-4ACD-9F90-1F3727B4E76E}"/>
              </a:ext>
            </a:extLst>
          </p:cNvPr>
          <p:cNvPicPr>
            <a:picLocks noGrp="1" noChangeAspect="1"/>
          </p:cNvPicPr>
          <p:nvPr>
            <p:ph idx="1"/>
          </p:nvPr>
        </p:nvPicPr>
        <p:blipFill>
          <a:blip r:embed="rId2"/>
          <a:stretch>
            <a:fillRect/>
          </a:stretch>
        </p:blipFill>
        <p:spPr>
          <a:xfrm>
            <a:off x="1422400" y="369048"/>
            <a:ext cx="8489949" cy="6360388"/>
          </a:xfrm>
        </p:spPr>
      </p:pic>
      <p:sp>
        <p:nvSpPr>
          <p:cNvPr id="4" name="Slide Number Placeholder 3">
            <a:extLst>
              <a:ext uri="{FF2B5EF4-FFF2-40B4-BE49-F238E27FC236}">
                <a16:creationId xmlns:a16="http://schemas.microsoft.com/office/drawing/2014/main" id="{65713097-3957-4916-AF86-EACCF9D579A1}"/>
              </a:ext>
            </a:extLst>
          </p:cNvPr>
          <p:cNvSpPr>
            <a:spLocks noGrp="1"/>
          </p:cNvSpPr>
          <p:nvPr>
            <p:ph type="sldNum" sz="quarter" idx="11"/>
          </p:nvPr>
        </p:nvSpPr>
        <p:spPr/>
        <p:txBody>
          <a:bodyPr/>
          <a:lstStyle/>
          <a:p>
            <a:pPr>
              <a:defRPr/>
            </a:pPr>
            <a:fld id="{6E95BF02-F533-404A-A6F1-6896AEEAF790}" type="slidenum">
              <a:rPr lang="en-US"/>
              <a:pPr>
                <a:defRPr/>
              </a:pPr>
              <a:t>29</a:t>
            </a:fld>
            <a:endParaRPr lang="en-US"/>
          </a:p>
        </p:txBody>
      </p:sp>
    </p:spTree>
    <p:extLst>
      <p:ext uri="{BB962C8B-B14F-4D97-AF65-F5344CB8AC3E}">
        <p14:creationId xmlns:p14="http://schemas.microsoft.com/office/powerpoint/2010/main" val="41007277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35DCE-F207-4457-8615-420B3D7FE7E9}"/>
              </a:ext>
            </a:extLst>
          </p:cNvPr>
          <p:cNvSpPr>
            <a:spLocks noGrp="1"/>
          </p:cNvSpPr>
          <p:nvPr>
            <p:ph type="title"/>
          </p:nvPr>
        </p:nvSpPr>
        <p:spPr/>
        <p:txBody>
          <a:bodyPr/>
          <a:lstStyle/>
          <a:p>
            <a:r>
              <a:rPr lang="nb-NO">
                <a:latin typeface="Concourse T3"/>
              </a:rPr>
              <a:t>Inspirasjon fra Xerox </a:t>
            </a:r>
            <a:r>
              <a:rPr lang="nb-NO" err="1">
                <a:latin typeface="Concourse T3"/>
              </a:rPr>
              <a:t>Parc</a:t>
            </a:r>
            <a:endParaRPr lang="nb-NO" err="1"/>
          </a:p>
        </p:txBody>
      </p:sp>
      <p:sp>
        <p:nvSpPr>
          <p:cNvPr id="3" name="Content Placeholder 2">
            <a:extLst>
              <a:ext uri="{FF2B5EF4-FFF2-40B4-BE49-F238E27FC236}">
                <a16:creationId xmlns:a16="http://schemas.microsoft.com/office/drawing/2014/main" id="{2D231CB3-61B8-4BCB-833E-B7DE421CAA08}"/>
              </a:ext>
            </a:extLst>
          </p:cNvPr>
          <p:cNvSpPr>
            <a:spLocks noGrp="1"/>
          </p:cNvSpPr>
          <p:nvPr>
            <p:ph idx="1"/>
          </p:nvPr>
        </p:nvSpPr>
        <p:spPr/>
        <p:txBody>
          <a:bodyPr/>
          <a:lstStyle/>
          <a:p>
            <a:pPr marL="0" indent="0" algn="ctr">
              <a:buNone/>
            </a:pPr>
            <a:endParaRPr lang="en-US" sz="3600">
              <a:latin typeface="Concourse T3"/>
              <a:hlinkClick r:id="rId3"/>
            </a:endParaRPr>
          </a:p>
          <a:p>
            <a:pPr marL="0" indent="0" algn="ctr">
              <a:buNone/>
            </a:pPr>
            <a:endParaRPr lang="en-US" sz="3600">
              <a:latin typeface="Concourse T3"/>
              <a:hlinkClick r:id="rId3"/>
            </a:endParaRPr>
          </a:p>
          <a:p>
            <a:pPr marL="0" indent="0" algn="ctr">
              <a:buNone/>
            </a:pPr>
            <a:endParaRPr lang="en-US" sz="3600">
              <a:latin typeface="Concourse T3"/>
              <a:hlinkClick r:id="rId3"/>
            </a:endParaRPr>
          </a:p>
          <a:p>
            <a:pPr marL="0" indent="0" algn="ctr">
              <a:buNone/>
            </a:pPr>
            <a:endParaRPr lang="en-US" sz="3600">
              <a:latin typeface="Concourse T3"/>
              <a:hlinkClick r:id="rId3"/>
            </a:endParaRPr>
          </a:p>
          <a:p>
            <a:pPr marL="0" indent="0" algn="ctr">
              <a:buNone/>
            </a:pPr>
            <a:endParaRPr lang="en-US" sz="3600">
              <a:latin typeface="Concourse T3"/>
              <a:hlinkClick r:id="rId3"/>
            </a:endParaRPr>
          </a:p>
        </p:txBody>
      </p:sp>
      <p:sp>
        <p:nvSpPr>
          <p:cNvPr id="4" name="Slide Number Placeholder 3">
            <a:extLst>
              <a:ext uri="{FF2B5EF4-FFF2-40B4-BE49-F238E27FC236}">
                <a16:creationId xmlns:a16="http://schemas.microsoft.com/office/drawing/2014/main" id="{9E438EC2-B964-482C-AC92-AA99320D62E2}"/>
              </a:ext>
            </a:extLst>
          </p:cNvPr>
          <p:cNvSpPr>
            <a:spLocks noGrp="1"/>
          </p:cNvSpPr>
          <p:nvPr>
            <p:ph type="sldNum" sz="quarter" idx="11"/>
          </p:nvPr>
        </p:nvSpPr>
        <p:spPr/>
        <p:txBody>
          <a:bodyPr/>
          <a:lstStyle/>
          <a:p>
            <a:pPr>
              <a:defRPr/>
            </a:pPr>
            <a:fld id="{6E95BF02-F533-404A-A6F1-6896AEEAF790}" type="slidenum">
              <a:rPr lang="en-US"/>
              <a:pPr>
                <a:defRPr/>
              </a:pPr>
              <a:t>30</a:t>
            </a:fld>
            <a:endParaRPr lang="en-US"/>
          </a:p>
        </p:txBody>
      </p:sp>
      <p:pic>
        <p:nvPicPr>
          <p:cNvPr id="5" name="Online Media 4" title="Ethnography: Ellen Isaacs at TEDxBroadway">
            <a:hlinkClick r:id="" action="ppaction://media"/>
            <a:extLst>
              <a:ext uri="{FF2B5EF4-FFF2-40B4-BE49-F238E27FC236}">
                <a16:creationId xmlns:a16="http://schemas.microsoft.com/office/drawing/2014/main" id="{26447CB5-9D03-4091-9F25-020185255838}"/>
              </a:ext>
            </a:extLst>
          </p:cNvPr>
          <p:cNvPicPr>
            <a:picLocks noRot="1" noChangeAspect="1"/>
          </p:cNvPicPr>
          <p:nvPr>
            <a:videoFile r:link="rId1"/>
          </p:nvPr>
        </p:nvPicPr>
        <p:blipFill>
          <a:blip r:embed="rId4"/>
          <a:stretch>
            <a:fillRect/>
          </a:stretch>
        </p:blipFill>
        <p:spPr>
          <a:xfrm>
            <a:off x="1595438" y="1618829"/>
            <a:ext cx="8316912" cy="4699058"/>
          </a:xfrm>
          <a:prstGeom prst="rect">
            <a:avLst/>
          </a:prstGeom>
        </p:spPr>
      </p:pic>
      <p:sp>
        <p:nvSpPr>
          <p:cNvPr id="7" name="TextBox 6">
            <a:extLst>
              <a:ext uri="{FF2B5EF4-FFF2-40B4-BE49-F238E27FC236}">
                <a16:creationId xmlns:a16="http://schemas.microsoft.com/office/drawing/2014/main" id="{956949AF-C1D1-1E91-F628-F2585CA37780}"/>
              </a:ext>
            </a:extLst>
          </p:cNvPr>
          <p:cNvSpPr txBox="1"/>
          <p:nvPr/>
        </p:nvSpPr>
        <p:spPr>
          <a:xfrm>
            <a:off x="920223" y="6401102"/>
            <a:ext cx="6094674" cy="461665"/>
          </a:xfrm>
          <a:prstGeom prst="rect">
            <a:avLst/>
          </a:prstGeom>
          <a:noFill/>
        </p:spPr>
        <p:txBody>
          <a:bodyPr wrap="square">
            <a:spAutoFit/>
          </a:bodyPr>
          <a:lstStyle/>
          <a:p>
            <a:pPr marL="0" indent="0" algn="ctr">
              <a:buNone/>
            </a:pPr>
            <a:r>
              <a:rPr lang="en-US" sz="2400">
                <a:latin typeface="Concourse T3"/>
                <a:hlinkClick r:id="rId3"/>
              </a:rPr>
              <a:t>https://youtu.be/nV0jY5VgymI?t=138</a:t>
            </a:r>
            <a:endParaRPr lang="en-US" sz="2400"/>
          </a:p>
        </p:txBody>
      </p:sp>
    </p:spTree>
    <p:extLst>
      <p:ext uri="{BB962C8B-B14F-4D97-AF65-F5344CB8AC3E}">
        <p14:creationId xmlns:p14="http://schemas.microsoft.com/office/powerpoint/2010/main" val="2659497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35DCE-F207-4457-8615-420B3D7FE7E9}"/>
              </a:ext>
            </a:extLst>
          </p:cNvPr>
          <p:cNvSpPr>
            <a:spLocks noGrp="1"/>
          </p:cNvSpPr>
          <p:nvPr>
            <p:ph type="title"/>
          </p:nvPr>
        </p:nvSpPr>
        <p:spPr/>
        <p:txBody>
          <a:bodyPr/>
          <a:lstStyle/>
          <a:p>
            <a:r>
              <a:rPr lang="nb-NO">
                <a:latin typeface="Concourse T3"/>
              </a:rPr>
              <a:t>Inspirasjon fra Xerox </a:t>
            </a:r>
            <a:r>
              <a:rPr lang="nb-NO" err="1">
                <a:latin typeface="Concourse T3"/>
              </a:rPr>
              <a:t>Parc</a:t>
            </a:r>
            <a:endParaRPr lang="nb-NO" err="1"/>
          </a:p>
        </p:txBody>
      </p:sp>
      <p:pic>
        <p:nvPicPr>
          <p:cNvPr id="5" name="Picture 5" descr="A person standing in front of a monitor&#10;&#10;Description automatically generated">
            <a:extLst>
              <a:ext uri="{FF2B5EF4-FFF2-40B4-BE49-F238E27FC236}">
                <a16:creationId xmlns:a16="http://schemas.microsoft.com/office/drawing/2014/main" id="{2A9B5B8C-1C35-408D-A7E0-29FF85D4D3CD}"/>
              </a:ext>
            </a:extLst>
          </p:cNvPr>
          <p:cNvPicPr>
            <a:picLocks noGrp="1" noChangeAspect="1"/>
          </p:cNvPicPr>
          <p:nvPr>
            <p:ph idx="1"/>
          </p:nvPr>
        </p:nvPicPr>
        <p:blipFill>
          <a:blip r:embed="rId2"/>
          <a:stretch>
            <a:fillRect/>
          </a:stretch>
        </p:blipFill>
        <p:spPr>
          <a:xfrm>
            <a:off x="1422400" y="1592262"/>
            <a:ext cx="8804980" cy="4952801"/>
          </a:xfrm>
        </p:spPr>
      </p:pic>
      <p:sp>
        <p:nvSpPr>
          <p:cNvPr id="4" name="Slide Number Placeholder 3">
            <a:extLst>
              <a:ext uri="{FF2B5EF4-FFF2-40B4-BE49-F238E27FC236}">
                <a16:creationId xmlns:a16="http://schemas.microsoft.com/office/drawing/2014/main" id="{9E438EC2-B964-482C-AC92-AA99320D62E2}"/>
              </a:ext>
            </a:extLst>
          </p:cNvPr>
          <p:cNvSpPr>
            <a:spLocks noGrp="1"/>
          </p:cNvSpPr>
          <p:nvPr>
            <p:ph type="sldNum" sz="quarter" idx="11"/>
          </p:nvPr>
        </p:nvSpPr>
        <p:spPr/>
        <p:txBody>
          <a:bodyPr/>
          <a:lstStyle/>
          <a:p>
            <a:pPr>
              <a:defRPr/>
            </a:pPr>
            <a:fld id="{6E95BF02-F533-404A-A6F1-6896AEEAF790}" type="slidenum">
              <a:rPr lang="en-US"/>
              <a:pPr>
                <a:defRPr/>
              </a:pPr>
              <a:t>31</a:t>
            </a:fld>
            <a:endParaRPr lang="en-US"/>
          </a:p>
        </p:txBody>
      </p:sp>
      <p:sp>
        <p:nvSpPr>
          <p:cNvPr id="6" name="Oval 5">
            <a:extLst>
              <a:ext uri="{FF2B5EF4-FFF2-40B4-BE49-F238E27FC236}">
                <a16:creationId xmlns:a16="http://schemas.microsoft.com/office/drawing/2014/main" id="{20D9BA94-A9A0-46C4-B5E3-8EC6100AE335}"/>
              </a:ext>
            </a:extLst>
          </p:cNvPr>
          <p:cNvSpPr/>
          <p:nvPr/>
        </p:nvSpPr>
        <p:spPr bwMode="auto">
          <a:xfrm>
            <a:off x="4138563" y="1668066"/>
            <a:ext cx="914400" cy="914400"/>
          </a:xfrm>
          <a:prstGeom prst="ellipse">
            <a:avLst/>
          </a:prstGeom>
          <a:noFill/>
          <a:ln w="2857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000"/>
          </a:p>
        </p:txBody>
      </p:sp>
      <p:sp>
        <p:nvSpPr>
          <p:cNvPr id="7" name="Oval 6">
            <a:extLst>
              <a:ext uri="{FF2B5EF4-FFF2-40B4-BE49-F238E27FC236}">
                <a16:creationId xmlns:a16="http://schemas.microsoft.com/office/drawing/2014/main" id="{ABFC9B7B-3D40-4872-8048-93A30931C094}"/>
              </a:ext>
            </a:extLst>
          </p:cNvPr>
          <p:cNvSpPr/>
          <p:nvPr/>
        </p:nvSpPr>
        <p:spPr bwMode="auto">
          <a:xfrm>
            <a:off x="5253449" y="1759060"/>
            <a:ext cx="1050131" cy="1071562"/>
          </a:xfrm>
          <a:prstGeom prst="ellipse">
            <a:avLst/>
          </a:prstGeom>
          <a:noFill/>
          <a:ln w="2857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000"/>
          </a:p>
        </p:txBody>
      </p:sp>
      <p:sp>
        <p:nvSpPr>
          <p:cNvPr id="8" name="TextBox 7">
            <a:extLst>
              <a:ext uri="{FF2B5EF4-FFF2-40B4-BE49-F238E27FC236}">
                <a16:creationId xmlns:a16="http://schemas.microsoft.com/office/drawing/2014/main" id="{2E11E40E-5866-4F54-8CF6-A55FE6D9B3B2}"/>
              </a:ext>
            </a:extLst>
          </p:cNvPr>
          <p:cNvSpPr txBox="1"/>
          <p:nvPr/>
        </p:nvSpPr>
        <p:spPr>
          <a:xfrm>
            <a:off x="2788395" y="1971676"/>
            <a:ext cx="1321594" cy="7235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Concourse T3"/>
                <a:ea typeface="ヒラギノ角ゴ Pro W3"/>
              </a:rPr>
              <a:t>Alan Newell</a:t>
            </a:r>
            <a:endParaRPr lang="en-US"/>
          </a:p>
        </p:txBody>
      </p:sp>
      <p:sp>
        <p:nvSpPr>
          <p:cNvPr id="9" name="TextBox 8">
            <a:extLst>
              <a:ext uri="{FF2B5EF4-FFF2-40B4-BE49-F238E27FC236}">
                <a16:creationId xmlns:a16="http://schemas.microsoft.com/office/drawing/2014/main" id="{20669B5D-9E8A-44ED-8C83-79AD03805E71}"/>
              </a:ext>
            </a:extLst>
          </p:cNvPr>
          <p:cNvSpPr txBox="1"/>
          <p:nvPr/>
        </p:nvSpPr>
        <p:spPr>
          <a:xfrm>
            <a:off x="6325009" y="2026953"/>
            <a:ext cx="1321594" cy="7235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Concourse T3"/>
                <a:ea typeface="ヒラギノ角ゴ Pro W3"/>
              </a:rPr>
              <a:t>Ron Kaplan</a:t>
            </a:r>
            <a:endParaRPr lang="en-US"/>
          </a:p>
        </p:txBody>
      </p:sp>
    </p:spTree>
    <p:extLst>
      <p:ext uri="{BB962C8B-B14F-4D97-AF65-F5344CB8AC3E}">
        <p14:creationId xmlns:p14="http://schemas.microsoft.com/office/powerpoint/2010/main" val="344697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7EFC2-7537-4751-AA42-A460F96AAA50}"/>
              </a:ext>
            </a:extLst>
          </p:cNvPr>
          <p:cNvSpPr>
            <a:spLocks noGrp="1"/>
          </p:cNvSpPr>
          <p:nvPr>
            <p:ph type="title"/>
          </p:nvPr>
        </p:nvSpPr>
        <p:spPr/>
        <p:txBody>
          <a:bodyPr/>
          <a:lstStyle/>
          <a:p>
            <a:r>
              <a:rPr lang="nb-NO">
                <a:latin typeface="Concourse T3"/>
              </a:rPr>
              <a:t>Fra videoen ser vi at to eksperter  i informatikk sliter med å bruke en kopimaskin </a:t>
            </a:r>
            <a:endParaRPr lang="nb-NO"/>
          </a:p>
        </p:txBody>
      </p:sp>
      <p:sp>
        <p:nvSpPr>
          <p:cNvPr id="3" name="Content Placeholder 2">
            <a:extLst>
              <a:ext uri="{FF2B5EF4-FFF2-40B4-BE49-F238E27FC236}">
                <a16:creationId xmlns:a16="http://schemas.microsoft.com/office/drawing/2014/main" id="{E029EB76-27A4-4E68-9BC1-EF97D7B1D6EF}"/>
              </a:ext>
            </a:extLst>
          </p:cNvPr>
          <p:cNvSpPr>
            <a:spLocks noGrp="1"/>
          </p:cNvSpPr>
          <p:nvPr>
            <p:ph idx="1"/>
          </p:nvPr>
        </p:nvSpPr>
        <p:spPr/>
        <p:txBody>
          <a:bodyPr/>
          <a:lstStyle/>
          <a:p>
            <a:pPr marL="0" indent="0">
              <a:buNone/>
            </a:pPr>
            <a:r>
              <a:rPr lang="nb-NO">
                <a:latin typeface="Concourse T3"/>
              </a:rPr>
              <a:t>Videoen viser oss at det ikke er </a:t>
            </a:r>
            <a:r>
              <a:rPr lang="nb-NO" i="1">
                <a:latin typeface="Concourse T3"/>
              </a:rPr>
              <a:t>brukere </a:t>
            </a:r>
            <a:r>
              <a:rPr lang="nb-NO">
                <a:latin typeface="Concourse T3"/>
              </a:rPr>
              <a:t>som er dumme, men at teknologier kan være </a:t>
            </a:r>
            <a:r>
              <a:rPr lang="nb-NO" i="1">
                <a:latin typeface="Concourse T3"/>
              </a:rPr>
              <a:t>utformet </a:t>
            </a:r>
            <a:r>
              <a:rPr lang="nb-NO">
                <a:latin typeface="Concourse T3"/>
              </a:rPr>
              <a:t>på en måte at den er vanskelig å bruke, ikke er mulig å bruke, krevende å forstå og så videre. Innsikt og undersøkelser av dette kan informere nye løsninger.</a:t>
            </a:r>
            <a:endParaRPr lang="nb-NO"/>
          </a:p>
          <a:p>
            <a:pPr marL="271780" indent="-271780"/>
            <a:endParaRPr lang="nb-NO"/>
          </a:p>
        </p:txBody>
      </p:sp>
      <p:sp>
        <p:nvSpPr>
          <p:cNvPr id="4" name="Slide Number Placeholder 3">
            <a:extLst>
              <a:ext uri="{FF2B5EF4-FFF2-40B4-BE49-F238E27FC236}">
                <a16:creationId xmlns:a16="http://schemas.microsoft.com/office/drawing/2014/main" id="{A1EEBDE4-21DB-4CCD-AD13-7A21E80487A3}"/>
              </a:ext>
            </a:extLst>
          </p:cNvPr>
          <p:cNvSpPr>
            <a:spLocks noGrp="1"/>
          </p:cNvSpPr>
          <p:nvPr>
            <p:ph type="sldNum" sz="quarter" idx="11"/>
          </p:nvPr>
        </p:nvSpPr>
        <p:spPr/>
        <p:txBody>
          <a:bodyPr/>
          <a:lstStyle/>
          <a:p>
            <a:pPr>
              <a:defRPr/>
            </a:pPr>
            <a:fld id="{6E95BF02-F533-404A-A6F1-6896AEEAF790}" type="slidenum">
              <a:rPr lang="en-US"/>
              <a:pPr>
                <a:defRPr/>
              </a:pPr>
              <a:t>32</a:t>
            </a:fld>
            <a:endParaRPr lang="en-US"/>
          </a:p>
        </p:txBody>
      </p:sp>
    </p:spTree>
    <p:extLst>
      <p:ext uri="{BB962C8B-B14F-4D97-AF65-F5344CB8AC3E}">
        <p14:creationId xmlns:p14="http://schemas.microsoft.com/office/powerpoint/2010/main" val="41614424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064A1-5D6B-4790-BF30-535F463BAF34}"/>
              </a:ext>
            </a:extLst>
          </p:cNvPr>
          <p:cNvSpPr>
            <a:spLocks noGrp="1"/>
          </p:cNvSpPr>
          <p:nvPr>
            <p:ph type="title"/>
          </p:nvPr>
        </p:nvSpPr>
        <p:spPr/>
        <p:txBody>
          <a:bodyPr/>
          <a:lstStyle/>
          <a:p>
            <a:r>
              <a:rPr lang="nb-NO"/>
              <a:t>Man kan vise samspillet mellom menneskene og maskinen med </a:t>
            </a:r>
            <a:r>
              <a:rPr lang="nb-NO" err="1"/>
              <a:t>Suchmans</a:t>
            </a:r>
            <a:r>
              <a:rPr lang="nb-NO"/>
              <a:t> sekvenser av hendelser</a:t>
            </a:r>
          </a:p>
        </p:txBody>
      </p:sp>
      <p:sp>
        <p:nvSpPr>
          <p:cNvPr id="3" name="Content Placeholder 2">
            <a:extLst>
              <a:ext uri="{FF2B5EF4-FFF2-40B4-BE49-F238E27FC236}">
                <a16:creationId xmlns:a16="http://schemas.microsoft.com/office/drawing/2014/main" id="{49EB62ED-6BC3-8FBA-DC75-73D0CFF4213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3783AB6-C708-43CD-B30E-FB07D44030E4}"/>
              </a:ext>
            </a:extLst>
          </p:cNvPr>
          <p:cNvSpPr>
            <a:spLocks noGrp="1"/>
          </p:cNvSpPr>
          <p:nvPr>
            <p:ph type="sldNum" sz="quarter" idx="11"/>
          </p:nvPr>
        </p:nvSpPr>
        <p:spPr/>
        <p:txBody>
          <a:bodyPr/>
          <a:lstStyle/>
          <a:p>
            <a:pPr>
              <a:defRPr/>
            </a:pPr>
            <a:fld id="{6E95BF02-F533-404A-A6F1-6896AEEAF790}" type="slidenum">
              <a:rPr lang="en-US" smtClean="0"/>
              <a:pPr>
                <a:defRPr/>
              </a:pPr>
              <a:t>33</a:t>
            </a:fld>
            <a:endParaRPr lang="en-US"/>
          </a:p>
        </p:txBody>
      </p:sp>
      <p:cxnSp>
        <p:nvCxnSpPr>
          <p:cNvPr id="5" name="Straight Arrow Connector 4">
            <a:extLst>
              <a:ext uri="{FF2B5EF4-FFF2-40B4-BE49-F238E27FC236}">
                <a16:creationId xmlns:a16="http://schemas.microsoft.com/office/drawing/2014/main" id="{65E49A67-158A-4148-B962-F287972CC95A}"/>
              </a:ext>
            </a:extLst>
          </p:cNvPr>
          <p:cNvCxnSpPr/>
          <p:nvPr/>
        </p:nvCxnSpPr>
        <p:spPr bwMode="auto">
          <a:xfrm>
            <a:off x="3796566" y="2333397"/>
            <a:ext cx="0" cy="3372671"/>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6" name="TextBox 5">
            <a:extLst>
              <a:ext uri="{FF2B5EF4-FFF2-40B4-BE49-F238E27FC236}">
                <a16:creationId xmlns:a16="http://schemas.microsoft.com/office/drawing/2014/main" id="{88D90638-28E7-46E6-A457-56E743E00425}"/>
              </a:ext>
            </a:extLst>
          </p:cNvPr>
          <p:cNvSpPr txBox="1"/>
          <p:nvPr/>
        </p:nvSpPr>
        <p:spPr>
          <a:xfrm>
            <a:off x="2197331" y="2266032"/>
            <a:ext cx="1535550" cy="407932"/>
          </a:xfrm>
          <a:prstGeom prst="rect">
            <a:avLst/>
          </a:prstGeom>
          <a:noFill/>
        </p:spPr>
        <p:txBody>
          <a:bodyPr wrap="none" rtlCol="0">
            <a:spAutoFit/>
          </a:bodyPr>
          <a:lstStyle/>
          <a:p>
            <a:pPr algn="r"/>
            <a:r>
              <a:rPr lang="nb-NO">
                <a:latin typeface="Concourse T3" pitchFamily="2" charset="0"/>
              </a:rPr>
              <a:t>Tidligere i tid</a:t>
            </a:r>
          </a:p>
        </p:txBody>
      </p:sp>
      <p:sp>
        <p:nvSpPr>
          <p:cNvPr id="7" name="TextBox 6">
            <a:extLst>
              <a:ext uri="{FF2B5EF4-FFF2-40B4-BE49-F238E27FC236}">
                <a16:creationId xmlns:a16="http://schemas.microsoft.com/office/drawing/2014/main" id="{499FD554-67C1-4CBB-B7A5-7828629B7826}"/>
              </a:ext>
            </a:extLst>
          </p:cNvPr>
          <p:cNvSpPr txBox="1"/>
          <p:nvPr/>
        </p:nvSpPr>
        <p:spPr>
          <a:xfrm>
            <a:off x="2401491" y="5136153"/>
            <a:ext cx="1331391" cy="407932"/>
          </a:xfrm>
          <a:prstGeom prst="rect">
            <a:avLst/>
          </a:prstGeom>
          <a:noFill/>
        </p:spPr>
        <p:txBody>
          <a:bodyPr wrap="none" rtlCol="0">
            <a:spAutoFit/>
          </a:bodyPr>
          <a:lstStyle/>
          <a:p>
            <a:pPr algn="r"/>
            <a:r>
              <a:rPr lang="nb-NO">
                <a:latin typeface="Concourse T3" pitchFamily="2" charset="0"/>
              </a:rPr>
              <a:t>Senere i tid</a:t>
            </a:r>
          </a:p>
        </p:txBody>
      </p:sp>
      <p:pic>
        <p:nvPicPr>
          <p:cNvPr id="8" name="Picture 7">
            <a:extLst>
              <a:ext uri="{FF2B5EF4-FFF2-40B4-BE49-F238E27FC236}">
                <a16:creationId xmlns:a16="http://schemas.microsoft.com/office/drawing/2014/main" id="{FD83468E-72EF-45E5-BCB0-85C16B5AA1F8}"/>
              </a:ext>
            </a:extLst>
          </p:cNvPr>
          <p:cNvPicPr>
            <a:picLocks noChangeAspect="1"/>
          </p:cNvPicPr>
          <p:nvPr/>
        </p:nvPicPr>
        <p:blipFill>
          <a:blip r:embed="rId3"/>
          <a:stretch>
            <a:fillRect/>
          </a:stretch>
        </p:blipFill>
        <p:spPr>
          <a:xfrm>
            <a:off x="4021336" y="1592263"/>
            <a:ext cx="5003634" cy="5961143"/>
          </a:xfrm>
          <a:prstGeom prst="rect">
            <a:avLst/>
          </a:prstGeom>
        </p:spPr>
      </p:pic>
    </p:spTree>
    <p:extLst>
      <p:ext uri="{BB962C8B-B14F-4D97-AF65-F5344CB8AC3E}">
        <p14:creationId xmlns:p14="http://schemas.microsoft.com/office/powerpoint/2010/main" val="105239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064A1-5D6B-4790-BF30-535F463BAF34}"/>
              </a:ext>
            </a:extLst>
          </p:cNvPr>
          <p:cNvSpPr>
            <a:spLocks noGrp="1"/>
          </p:cNvSpPr>
          <p:nvPr>
            <p:ph type="title"/>
          </p:nvPr>
        </p:nvSpPr>
        <p:spPr/>
        <p:txBody>
          <a:bodyPr/>
          <a:lstStyle/>
          <a:p>
            <a:r>
              <a:rPr lang="nb-NO"/>
              <a:t>Man kan vise samspillet mellom menneskene og maskinen med </a:t>
            </a:r>
            <a:r>
              <a:rPr lang="nb-NO" err="1"/>
              <a:t>Suchmans</a:t>
            </a:r>
            <a:r>
              <a:rPr lang="nb-NO"/>
              <a:t> sekvenser av hendelser</a:t>
            </a:r>
          </a:p>
        </p:txBody>
      </p:sp>
      <p:graphicFrame>
        <p:nvGraphicFramePr>
          <p:cNvPr id="11" name="Table 11">
            <a:extLst>
              <a:ext uri="{FF2B5EF4-FFF2-40B4-BE49-F238E27FC236}">
                <a16:creationId xmlns:a16="http://schemas.microsoft.com/office/drawing/2014/main" id="{FB4D75B7-6695-419E-A2E1-C5754F60F1CE}"/>
              </a:ext>
            </a:extLst>
          </p:cNvPr>
          <p:cNvGraphicFramePr>
            <a:graphicFrameLocks noGrp="1"/>
          </p:cNvGraphicFramePr>
          <p:nvPr>
            <p:ph idx="1"/>
            <p:extLst>
              <p:ext uri="{D42A27DB-BD31-4B8C-83A1-F6EECF244321}">
                <p14:modId xmlns:p14="http://schemas.microsoft.com/office/powerpoint/2010/main" val="153037925"/>
              </p:ext>
            </p:extLst>
          </p:nvPr>
        </p:nvGraphicFramePr>
        <p:xfrm>
          <a:off x="2399489" y="1592263"/>
          <a:ext cx="9241644" cy="3404299"/>
        </p:xfrm>
        <a:graphic>
          <a:graphicData uri="http://schemas.openxmlformats.org/drawingml/2006/table">
            <a:tbl>
              <a:tblPr firstRow="1" bandRow="1">
                <a:tableStyleId>{5C22544A-7EE6-4342-B048-85BDC9FD1C3A}</a:tableStyleId>
              </a:tblPr>
              <a:tblGrid>
                <a:gridCol w="2441698">
                  <a:extLst>
                    <a:ext uri="{9D8B030D-6E8A-4147-A177-3AD203B41FA5}">
                      <a16:colId xmlns:a16="http://schemas.microsoft.com/office/drawing/2014/main" val="1997482615"/>
                    </a:ext>
                  </a:extLst>
                </a:gridCol>
                <a:gridCol w="1889915">
                  <a:extLst>
                    <a:ext uri="{9D8B030D-6E8A-4147-A177-3AD203B41FA5}">
                      <a16:colId xmlns:a16="http://schemas.microsoft.com/office/drawing/2014/main" val="2985137847"/>
                    </a:ext>
                  </a:extLst>
                </a:gridCol>
                <a:gridCol w="284637">
                  <a:extLst>
                    <a:ext uri="{9D8B030D-6E8A-4147-A177-3AD203B41FA5}">
                      <a16:colId xmlns:a16="http://schemas.microsoft.com/office/drawing/2014/main" val="1779928191"/>
                    </a:ext>
                  </a:extLst>
                </a:gridCol>
                <a:gridCol w="284637">
                  <a:extLst>
                    <a:ext uri="{9D8B030D-6E8A-4147-A177-3AD203B41FA5}">
                      <a16:colId xmlns:a16="http://schemas.microsoft.com/office/drawing/2014/main" val="1896688057"/>
                    </a:ext>
                  </a:extLst>
                </a:gridCol>
                <a:gridCol w="2298453">
                  <a:extLst>
                    <a:ext uri="{9D8B030D-6E8A-4147-A177-3AD203B41FA5}">
                      <a16:colId xmlns:a16="http://schemas.microsoft.com/office/drawing/2014/main" val="489255119"/>
                    </a:ext>
                  </a:extLst>
                </a:gridCol>
                <a:gridCol w="2042304">
                  <a:extLst>
                    <a:ext uri="{9D8B030D-6E8A-4147-A177-3AD203B41FA5}">
                      <a16:colId xmlns:a16="http://schemas.microsoft.com/office/drawing/2014/main" val="3356599802"/>
                    </a:ext>
                  </a:extLst>
                </a:gridCol>
              </a:tblGrid>
              <a:tr h="372491">
                <a:tc gridSpan="3">
                  <a:txBody>
                    <a:bodyPr/>
                    <a:lstStyle/>
                    <a:p>
                      <a:pPr algn="ctr"/>
                      <a:r>
                        <a:rPr lang="nb-NO" noProof="0">
                          <a:solidFill>
                            <a:schemeClr val="tx1"/>
                          </a:solidFill>
                          <a:latin typeface="Concourse T3" panose="020B0604020202020204" charset="0"/>
                        </a:rPr>
                        <a:t>Brukeren</a:t>
                      </a:r>
                    </a:p>
                  </a:txBody>
                  <a:tcPr>
                    <a:lnL w="12700" cmpd="sng">
                      <a:noFill/>
                    </a:lnL>
                    <a:lnR w="762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tc>
                <a:tc gridSpan="3">
                  <a:txBody>
                    <a:bodyPr/>
                    <a:lstStyle/>
                    <a:p>
                      <a:pPr algn="ctr"/>
                      <a:r>
                        <a:rPr lang="nb-NO" noProof="0">
                          <a:solidFill>
                            <a:schemeClr val="tx1"/>
                          </a:solidFill>
                          <a:latin typeface="Concourse T3" panose="020B0604020202020204" charset="0"/>
                        </a:rPr>
                        <a:t>Maskinen</a:t>
                      </a:r>
                    </a:p>
                  </a:txBody>
                  <a:tcPr>
                    <a:lnL w="76200" cap="flat" cmpd="sng" algn="ctr">
                      <a:solidFill>
                        <a:schemeClr val="bg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r"/>
                      <a:r>
                        <a:rPr lang="en-US" err="1">
                          <a:solidFill>
                            <a:schemeClr val="tx1"/>
                          </a:solidFill>
                          <a:latin typeface="Concourse T3" panose="020B0604020202020204" charset="0"/>
                        </a:rPr>
                        <a:t>Maskinen</a:t>
                      </a:r>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3064453"/>
                  </a:ext>
                </a:extLst>
              </a:tr>
              <a:tr h="654390">
                <a:tc>
                  <a:txBody>
                    <a:bodyPr/>
                    <a:lstStyle/>
                    <a:p>
                      <a:r>
                        <a:rPr lang="nb-NO" noProof="0">
                          <a:solidFill>
                            <a:schemeClr val="tx1"/>
                          </a:solidFill>
                          <a:latin typeface="Concourse T3" panose="020B0604020202020204" charset="0"/>
                        </a:rPr>
                        <a:t>Handling ikke synlig for maskinen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noProof="0">
                          <a:solidFill>
                            <a:schemeClr val="tx1"/>
                          </a:solidFill>
                          <a:latin typeface="Concourse T3" panose="020B0604020202020204" charset="0"/>
                        </a:rPr>
                        <a:t>Handling synlig for maskinen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noProof="0">
                        <a:solidFill>
                          <a:schemeClr val="tx1"/>
                        </a:solidFill>
                        <a:latin typeface="Concourse T3" panose="020B0604020202020204" charset="0"/>
                      </a:endParaRPr>
                    </a:p>
                  </a:txBody>
                  <a:tcPr>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noProof="0">
                        <a:solidFill>
                          <a:schemeClr val="tx1"/>
                        </a:solidFill>
                        <a:latin typeface="Concourse T3" panose="020B0604020202020204" charset="0"/>
                      </a:endParaRPr>
                    </a:p>
                  </a:txBody>
                  <a:tcPr>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362925" rtl="0" eaLnBrk="1" fontAlgn="auto" latinLnBrk="0" hangingPunct="1">
                        <a:lnSpc>
                          <a:spcPct val="100000"/>
                        </a:lnSpc>
                        <a:spcBef>
                          <a:spcPts val="0"/>
                        </a:spcBef>
                        <a:spcAft>
                          <a:spcPts val="0"/>
                        </a:spcAft>
                        <a:buClrTx/>
                        <a:buSzTx/>
                        <a:buFontTx/>
                        <a:buNone/>
                        <a:tabLst/>
                        <a:defRPr/>
                      </a:pPr>
                      <a:r>
                        <a:rPr lang="nb-NO" noProof="0">
                          <a:solidFill>
                            <a:schemeClr val="tx1"/>
                          </a:solidFill>
                          <a:latin typeface="Concourse T3" panose="020B0604020202020204" charset="0"/>
                        </a:rPr>
                        <a:t>Effekt synlig for brukeren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noProof="0">
                          <a:solidFill>
                            <a:schemeClr val="tx1"/>
                          </a:solidFill>
                          <a:latin typeface="Concourse T3" panose="020B0604020202020204" charset="0"/>
                        </a:rPr>
                        <a:t>Design rasjonale</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0982869"/>
                  </a:ext>
                </a:extLst>
              </a:tr>
              <a:tr h="2345790">
                <a:tc>
                  <a:txBody>
                    <a:bodyPr/>
                    <a:lstStyle/>
                    <a:p>
                      <a:r>
                        <a:rPr lang="nb-NO" noProof="0">
                          <a:solidFill>
                            <a:schemeClr val="tx1"/>
                          </a:solidFill>
                          <a:latin typeface="Concourse T3" panose="020B0604020202020204" charset="0"/>
                        </a:rPr>
                        <a:t>.</a:t>
                      </a:r>
                    </a:p>
                    <a:p>
                      <a:r>
                        <a:rPr lang="nb-NO" noProof="0">
                          <a:solidFill>
                            <a:schemeClr val="tx1"/>
                          </a:solidFill>
                          <a:latin typeface="Concourse T3" panose="020B0604020202020204" charset="0"/>
                        </a:rPr>
                        <a:t>.</a:t>
                      </a:r>
                    </a:p>
                    <a:p>
                      <a:r>
                        <a:rPr lang="nb-NO" noProof="0">
                          <a:solidFill>
                            <a:schemeClr val="tx1"/>
                          </a:solidFill>
                          <a:latin typeface="Concourse T3" panose="020B0604020202020204" charset="0"/>
                        </a:rPr>
                        <a:t>.</a:t>
                      </a:r>
                    </a:p>
                    <a:p>
                      <a:r>
                        <a:rPr lang="nb-NO" noProof="0">
                          <a:solidFill>
                            <a:schemeClr val="tx1"/>
                          </a:solidFill>
                          <a:latin typeface="Concourse T3" panose="020B0604020202020204" charset="0"/>
                        </a:rPr>
                        <a:t>.</a:t>
                      </a:r>
                    </a:p>
                    <a:p>
                      <a:r>
                        <a:rPr lang="nb-NO" noProof="0">
                          <a:solidFill>
                            <a:schemeClr val="tx1"/>
                          </a:solidFill>
                          <a:latin typeface="Concourse T3" panose="020B0604020202020204" charset="0"/>
                        </a:rPr>
                        <a:t>.</a:t>
                      </a:r>
                    </a:p>
                    <a:p>
                      <a:r>
                        <a:rPr lang="nb-NO" noProof="0">
                          <a:solidFill>
                            <a:schemeClr val="tx1"/>
                          </a:solidFill>
                          <a:latin typeface="Concourse T3" panose="020B0604020202020204" charset="0"/>
                        </a:rPr>
                        <a:t>.</a:t>
                      </a:r>
                    </a:p>
                    <a:p>
                      <a:r>
                        <a:rPr lang="nb-NO" noProof="0">
                          <a:solidFill>
                            <a:schemeClr val="tx1"/>
                          </a:solidFill>
                          <a:latin typeface="Concourse T3" panose="020B0604020202020204" charset="0"/>
                        </a:rPr>
                        <a:t>.</a:t>
                      </a:r>
                    </a:p>
                    <a:p>
                      <a:endParaRPr lang="nb-NO" noProof="0">
                        <a:solidFill>
                          <a:schemeClr val="tx1"/>
                        </a:solidFill>
                        <a:latin typeface="Concourse T3" panose="020B0604020202020204" charset="0"/>
                      </a:endParaRP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endParaRPr lang="en-US">
                        <a:solidFill>
                          <a:schemeClr val="tx1"/>
                        </a:solidFill>
                        <a:latin typeface="Concourse T3" panose="020B0604020202020204" charset="0"/>
                      </a:endParaRP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endParaRPr lang="en-US">
                        <a:solidFill>
                          <a:schemeClr val="tx1"/>
                        </a:solidFill>
                        <a:latin typeface="Concourse T3" panose="020B0604020202020204" charset="0"/>
                      </a:endParaRP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endParaRPr lang="en-US">
                        <a:solidFill>
                          <a:schemeClr val="tx1"/>
                        </a:solidFill>
                        <a:latin typeface="Concourse T3" panose="020B0604020202020204" charset="0"/>
                      </a:endParaRP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284507"/>
                  </a:ext>
                </a:extLst>
              </a:tr>
            </a:tbl>
          </a:graphicData>
        </a:graphic>
      </p:graphicFrame>
      <p:sp>
        <p:nvSpPr>
          <p:cNvPr id="4" name="Slide Number Placeholder 3">
            <a:extLst>
              <a:ext uri="{FF2B5EF4-FFF2-40B4-BE49-F238E27FC236}">
                <a16:creationId xmlns:a16="http://schemas.microsoft.com/office/drawing/2014/main" id="{83783AB6-C708-43CD-B30E-FB07D44030E4}"/>
              </a:ext>
            </a:extLst>
          </p:cNvPr>
          <p:cNvSpPr>
            <a:spLocks noGrp="1"/>
          </p:cNvSpPr>
          <p:nvPr>
            <p:ph type="sldNum" sz="quarter" idx="11"/>
          </p:nvPr>
        </p:nvSpPr>
        <p:spPr/>
        <p:txBody>
          <a:bodyPr/>
          <a:lstStyle/>
          <a:p>
            <a:pPr>
              <a:defRPr/>
            </a:pPr>
            <a:fld id="{6E95BF02-F533-404A-A6F1-6896AEEAF790}" type="slidenum">
              <a:rPr lang="en-US" smtClean="0"/>
              <a:pPr>
                <a:defRPr/>
              </a:pPr>
              <a:t>34</a:t>
            </a:fld>
            <a:endParaRPr lang="en-US"/>
          </a:p>
        </p:txBody>
      </p:sp>
      <p:cxnSp>
        <p:nvCxnSpPr>
          <p:cNvPr id="5" name="Straight Arrow Connector 4">
            <a:extLst>
              <a:ext uri="{FF2B5EF4-FFF2-40B4-BE49-F238E27FC236}">
                <a16:creationId xmlns:a16="http://schemas.microsoft.com/office/drawing/2014/main" id="{65E49A67-158A-4148-B962-F287972CC95A}"/>
              </a:ext>
            </a:extLst>
          </p:cNvPr>
          <p:cNvCxnSpPr/>
          <p:nvPr/>
        </p:nvCxnSpPr>
        <p:spPr bwMode="auto">
          <a:xfrm>
            <a:off x="2214917" y="1924835"/>
            <a:ext cx="0" cy="3372671"/>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6" name="TextBox 5">
            <a:extLst>
              <a:ext uri="{FF2B5EF4-FFF2-40B4-BE49-F238E27FC236}">
                <a16:creationId xmlns:a16="http://schemas.microsoft.com/office/drawing/2014/main" id="{88D90638-28E7-46E6-A457-56E743E00425}"/>
              </a:ext>
            </a:extLst>
          </p:cNvPr>
          <p:cNvSpPr txBox="1"/>
          <p:nvPr/>
        </p:nvSpPr>
        <p:spPr>
          <a:xfrm>
            <a:off x="615682" y="1857470"/>
            <a:ext cx="1535550" cy="407932"/>
          </a:xfrm>
          <a:prstGeom prst="rect">
            <a:avLst/>
          </a:prstGeom>
          <a:noFill/>
        </p:spPr>
        <p:txBody>
          <a:bodyPr wrap="none" rtlCol="0">
            <a:spAutoFit/>
          </a:bodyPr>
          <a:lstStyle/>
          <a:p>
            <a:pPr algn="r"/>
            <a:r>
              <a:rPr lang="nb-NO">
                <a:latin typeface="Concourse T3" pitchFamily="2" charset="0"/>
              </a:rPr>
              <a:t>Tidligere i tid</a:t>
            </a:r>
          </a:p>
        </p:txBody>
      </p:sp>
      <p:sp>
        <p:nvSpPr>
          <p:cNvPr id="7" name="TextBox 6">
            <a:extLst>
              <a:ext uri="{FF2B5EF4-FFF2-40B4-BE49-F238E27FC236}">
                <a16:creationId xmlns:a16="http://schemas.microsoft.com/office/drawing/2014/main" id="{499FD554-67C1-4CBB-B7A5-7828629B7826}"/>
              </a:ext>
            </a:extLst>
          </p:cNvPr>
          <p:cNvSpPr txBox="1"/>
          <p:nvPr/>
        </p:nvSpPr>
        <p:spPr>
          <a:xfrm>
            <a:off x="819842" y="4727591"/>
            <a:ext cx="1331391" cy="407932"/>
          </a:xfrm>
          <a:prstGeom prst="rect">
            <a:avLst/>
          </a:prstGeom>
          <a:noFill/>
        </p:spPr>
        <p:txBody>
          <a:bodyPr wrap="none" rtlCol="0">
            <a:spAutoFit/>
          </a:bodyPr>
          <a:lstStyle/>
          <a:p>
            <a:pPr algn="r"/>
            <a:r>
              <a:rPr lang="nb-NO">
                <a:latin typeface="Concourse T3" pitchFamily="2" charset="0"/>
              </a:rPr>
              <a:t>Senere i tid</a:t>
            </a:r>
          </a:p>
        </p:txBody>
      </p:sp>
      <p:sp>
        <p:nvSpPr>
          <p:cNvPr id="3" name="Rectangle: Rounded Corners 2">
            <a:extLst>
              <a:ext uri="{FF2B5EF4-FFF2-40B4-BE49-F238E27FC236}">
                <a16:creationId xmlns:a16="http://schemas.microsoft.com/office/drawing/2014/main" id="{E17ACC3A-A305-4820-A33C-1B17079F55DB}"/>
              </a:ext>
            </a:extLst>
          </p:cNvPr>
          <p:cNvSpPr/>
          <p:nvPr/>
        </p:nvSpPr>
        <p:spPr bwMode="auto">
          <a:xfrm>
            <a:off x="4884958" y="1879639"/>
            <a:ext cx="4127280" cy="771525"/>
          </a:xfrm>
          <a:prstGeom prst="roundRect">
            <a:avLst/>
          </a:prstGeom>
          <a:noFill/>
          <a:ln w="57150" cap="flat" cmpd="sng" algn="ctr">
            <a:solidFill>
              <a:srgbClr val="377EB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000"/>
          </a:p>
        </p:txBody>
      </p:sp>
      <p:sp>
        <p:nvSpPr>
          <p:cNvPr id="9" name="Rectangle: Rounded Corners 8">
            <a:extLst>
              <a:ext uri="{FF2B5EF4-FFF2-40B4-BE49-F238E27FC236}">
                <a16:creationId xmlns:a16="http://schemas.microsoft.com/office/drawing/2014/main" id="{28D39FE1-2A7E-4BC5-AE20-59145BFBE775}"/>
              </a:ext>
            </a:extLst>
          </p:cNvPr>
          <p:cNvSpPr/>
          <p:nvPr/>
        </p:nvSpPr>
        <p:spPr bwMode="auto">
          <a:xfrm>
            <a:off x="2463175" y="1924835"/>
            <a:ext cx="2322834" cy="771525"/>
          </a:xfrm>
          <a:prstGeom prst="roundRect">
            <a:avLst/>
          </a:prstGeom>
          <a:noFill/>
          <a:ln w="57150" cap="flat" cmpd="sng" algn="ctr">
            <a:solidFill>
              <a:srgbClr val="377EB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000"/>
          </a:p>
        </p:txBody>
      </p:sp>
      <p:sp>
        <p:nvSpPr>
          <p:cNvPr id="10" name="Rectangle: Rounded Corners 9">
            <a:extLst>
              <a:ext uri="{FF2B5EF4-FFF2-40B4-BE49-F238E27FC236}">
                <a16:creationId xmlns:a16="http://schemas.microsoft.com/office/drawing/2014/main" id="{75E2D5F4-B701-46B5-AF82-0EF14DE96C42}"/>
              </a:ext>
            </a:extLst>
          </p:cNvPr>
          <p:cNvSpPr/>
          <p:nvPr/>
        </p:nvSpPr>
        <p:spPr bwMode="auto">
          <a:xfrm>
            <a:off x="9640869" y="1879639"/>
            <a:ext cx="1695097" cy="771525"/>
          </a:xfrm>
          <a:prstGeom prst="roundRect">
            <a:avLst/>
          </a:prstGeom>
          <a:noFill/>
          <a:ln w="57150" cap="flat" cmpd="sng" algn="ctr">
            <a:solidFill>
              <a:srgbClr val="377EB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000"/>
          </a:p>
        </p:txBody>
      </p:sp>
    </p:spTree>
    <p:extLst>
      <p:ext uri="{BB962C8B-B14F-4D97-AF65-F5344CB8AC3E}">
        <p14:creationId xmlns:p14="http://schemas.microsoft.com/office/powerpoint/2010/main" val="34688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 grpId="0" animBg="1"/>
      <p:bldP spid="9"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064A1-5D6B-4790-BF30-535F463BAF34}"/>
              </a:ext>
            </a:extLst>
          </p:cNvPr>
          <p:cNvSpPr>
            <a:spLocks noGrp="1"/>
          </p:cNvSpPr>
          <p:nvPr>
            <p:ph type="title"/>
          </p:nvPr>
        </p:nvSpPr>
        <p:spPr/>
        <p:txBody>
          <a:bodyPr/>
          <a:lstStyle/>
          <a:p>
            <a:r>
              <a:rPr lang="nb-NO">
                <a:latin typeface="Concourse T3"/>
              </a:rPr>
              <a:t>Forkortet eksempel med 2-faktor autentisering</a:t>
            </a:r>
            <a:endParaRPr lang="nb-NO"/>
          </a:p>
        </p:txBody>
      </p:sp>
      <p:graphicFrame>
        <p:nvGraphicFramePr>
          <p:cNvPr id="11" name="Table 11">
            <a:extLst>
              <a:ext uri="{FF2B5EF4-FFF2-40B4-BE49-F238E27FC236}">
                <a16:creationId xmlns:a16="http://schemas.microsoft.com/office/drawing/2014/main" id="{FB4D75B7-6695-419E-A2E1-C5754F60F1CE}"/>
              </a:ext>
            </a:extLst>
          </p:cNvPr>
          <p:cNvGraphicFramePr>
            <a:graphicFrameLocks noGrp="1"/>
          </p:cNvGraphicFramePr>
          <p:nvPr>
            <p:ph idx="1"/>
            <p:extLst>
              <p:ext uri="{D42A27DB-BD31-4B8C-83A1-F6EECF244321}">
                <p14:modId xmlns:p14="http://schemas.microsoft.com/office/powerpoint/2010/main" val="3835560047"/>
              </p:ext>
            </p:extLst>
          </p:nvPr>
        </p:nvGraphicFramePr>
        <p:xfrm>
          <a:off x="620713" y="1592263"/>
          <a:ext cx="11020422" cy="3887975"/>
        </p:xfrm>
        <a:graphic>
          <a:graphicData uri="http://schemas.openxmlformats.org/drawingml/2006/table">
            <a:tbl>
              <a:tblPr firstRow="1" bandRow="1">
                <a:tableStyleId>{5C22544A-7EE6-4342-B048-85BDC9FD1C3A}</a:tableStyleId>
              </a:tblPr>
              <a:tblGrid>
                <a:gridCol w="2911663">
                  <a:extLst>
                    <a:ext uri="{9D8B030D-6E8A-4147-A177-3AD203B41FA5}">
                      <a16:colId xmlns:a16="http://schemas.microsoft.com/office/drawing/2014/main" val="1997482615"/>
                    </a:ext>
                  </a:extLst>
                </a:gridCol>
                <a:gridCol w="2253676">
                  <a:extLst>
                    <a:ext uri="{9D8B030D-6E8A-4147-A177-3AD203B41FA5}">
                      <a16:colId xmlns:a16="http://schemas.microsoft.com/office/drawing/2014/main" val="2985137847"/>
                    </a:ext>
                  </a:extLst>
                </a:gridCol>
                <a:gridCol w="339420">
                  <a:extLst>
                    <a:ext uri="{9D8B030D-6E8A-4147-A177-3AD203B41FA5}">
                      <a16:colId xmlns:a16="http://schemas.microsoft.com/office/drawing/2014/main" val="1779928191"/>
                    </a:ext>
                  </a:extLst>
                </a:gridCol>
                <a:gridCol w="339420">
                  <a:extLst>
                    <a:ext uri="{9D8B030D-6E8A-4147-A177-3AD203B41FA5}">
                      <a16:colId xmlns:a16="http://schemas.microsoft.com/office/drawing/2014/main" val="1896688057"/>
                    </a:ext>
                  </a:extLst>
                </a:gridCol>
                <a:gridCol w="2740847">
                  <a:extLst>
                    <a:ext uri="{9D8B030D-6E8A-4147-A177-3AD203B41FA5}">
                      <a16:colId xmlns:a16="http://schemas.microsoft.com/office/drawing/2014/main" val="489255119"/>
                    </a:ext>
                  </a:extLst>
                </a:gridCol>
                <a:gridCol w="2435396">
                  <a:extLst>
                    <a:ext uri="{9D8B030D-6E8A-4147-A177-3AD203B41FA5}">
                      <a16:colId xmlns:a16="http://schemas.microsoft.com/office/drawing/2014/main" val="3356599802"/>
                    </a:ext>
                  </a:extLst>
                </a:gridCol>
              </a:tblGrid>
              <a:tr h="513610">
                <a:tc gridSpan="3">
                  <a:txBody>
                    <a:bodyPr/>
                    <a:lstStyle/>
                    <a:p>
                      <a:pPr algn="ctr"/>
                      <a:r>
                        <a:rPr lang="nb-NO" noProof="0">
                          <a:solidFill>
                            <a:schemeClr val="tx1"/>
                          </a:solidFill>
                          <a:latin typeface="Concourse T3" panose="020B0604020202020204" charset="0"/>
                        </a:rPr>
                        <a:t>Brukeren</a:t>
                      </a:r>
                    </a:p>
                  </a:txBody>
                  <a:tcPr>
                    <a:lnL w="12700" cmpd="sng">
                      <a:noFill/>
                    </a:lnL>
                    <a:lnR w="762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tc>
                <a:tc gridSpan="3">
                  <a:txBody>
                    <a:bodyPr/>
                    <a:lstStyle/>
                    <a:p>
                      <a:pPr algn="ctr"/>
                      <a:r>
                        <a:rPr lang="nb-NO" noProof="0">
                          <a:solidFill>
                            <a:schemeClr val="tx1"/>
                          </a:solidFill>
                          <a:latin typeface="Concourse T3" panose="020B0604020202020204" charset="0"/>
                        </a:rPr>
                        <a:t>Maskinen</a:t>
                      </a:r>
                    </a:p>
                  </a:txBody>
                  <a:tcPr>
                    <a:lnL w="76200" cap="flat" cmpd="sng" algn="ctr">
                      <a:solidFill>
                        <a:schemeClr val="bg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r"/>
                      <a:r>
                        <a:rPr lang="en-US" err="1">
                          <a:solidFill>
                            <a:schemeClr val="tx1"/>
                          </a:solidFill>
                          <a:latin typeface="Concourse T3" panose="020B0604020202020204" charset="0"/>
                        </a:rPr>
                        <a:t>Maskinen</a:t>
                      </a:r>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3064453"/>
                  </a:ext>
                </a:extLst>
              </a:tr>
              <a:tr h="722033">
                <a:tc>
                  <a:txBody>
                    <a:bodyPr/>
                    <a:lstStyle/>
                    <a:p>
                      <a:r>
                        <a:rPr lang="nb-NO" noProof="0">
                          <a:solidFill>
                            <a:schemeClr val="tx1"/>
                          </a:solidFill>
                          <a:latin typeface="Concourse T3" panose="020B0604020202020204" charset="0"/>
                        </a:rPr>
                        <a:t>Handling ikke synlig for maskinen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noProof="0">
                          <a:solidFill>
                            <a:schemeClr val="tx1"/>
                          </a:solidFill>
                          <a:latin typeface="Concourse T3" panose="020B0604020202020204" charset="0"/>
                        </a:rPr>
                        <a:t>Handling synlig for maskinen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noProof="0">
                        <a:solidFill>
                          <a:schemeClr val="tx1"/>
                        </a:solidFill>
                        <a:latin typeface="Concourse T3" panose="020B0604020202020204" charset="0"/>
                      </a:endParaRPr>
                    </a:p>
                  </a:txBody>
                  <a:tcPr>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noProof="0">
                        <a:solidFill>
                          <a:schemeClr val="tx1"/>
                        </a:solidFill>
                        <a:latin typeface="Concourse T3" panose="020B0604020202020204" charset="0"/>
                      </a:endParaRPr>
                    </a:p>
                  </a:txBody>
                  <a:tcPr>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362925" rtl="0" eaLnBrk="1" fontAlgn="auto" latinLnBrk="0" hangingPunct="1">
                        <a:lnSpc>
                          <a:spcPct val="100000"/>
                        </a:lnSpc>
                        <a:spcBef>
                          <a:spcPts val="0"/>
                        </a:spcBef>
                        <a:spcAft>
                          <a:spcPts val="0"/>
                        </a:spcAft>
                        <a:buClrTx/>
                        <a:buSzTx/>
                        <a:buFontTx/>
                        <a:buNone/>
                        <a:tabLst/>
                        <a:defRPr/>
                      </a:pPr>
                      <a:r>
                        <a:rPr lang="nb-NO" noProof="0">
                          <a:solidFill>
                            <a:schemeClr val="tx1"/>
                          </a:solidFill>
                          <a:latin typeface="Concourse T3" panose="020B0604020202020204" charset="0"/>
                        </a:rPr>
                        <a:t>Effekt synlig for brukeren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noProof="0">
                          <a:solidFill>
                            <a:schemeClr val="tx1"/>
                          </a:solidFill>
                          <a:latin typeface="Concourse T3" panose="020B0604020202020204" charset="0"/>
                        </a:rPr>
                        <a:t>Design rasjonale</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0982869"/>
                  </a:ext>
                </a:extLst>
              </a:tr>
              <a:tr h="2486175">
                <a:tc>
                  <a:txBody>
                    <a:bodyPr/>
                    <a:lstStyle/>
                    <a:p>
                      <a:endParaRPr lang="nb-NO" noProof="0">
                        <a:solidFill>
                          <a:schemeClr val="tx1"/>
                        </a:solidFill>
                        <a:latin typeface="Concourse T3"/>
                      </a:endParaRPr>
                    </a:p>
                    <a:p>
                      <a:endParaRPr lang="nb-NO" noProof="0">
                        <a:solidFill>
                          <a:schemeClr val="tx1"/>
                        </a:solidFill>
                        <a:latin typeface="Concourse T3" panose="020B0604020202020204" charset="0"/>
                      </a:endParaRP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r>
                        <a:rPr lang="nb-NO" noProof="0">
                          <a:solidFill>
                            <a:schemeClr val="tx1"/>
                          </a:solidFill>
                          <a:latin typeface="Concourse T3"/>
                        </a:rPr>
                        <a:t>Går og finner mobil (5 min)</a:t>
                      </a: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r>
                        <a:rPr lang="nb-NO" noProof="0">
                          <a:solidFill>
                            <a:schemeClr val="tx1"/>
                          </a:solidFill>
                          <a:latin typeface="Concourse T3"/>
                        </a:rPr>
                        <a:t>Skriver inn login og passord</a:t>
                      </a: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r>
                        <a:rPr lang="nb-NO" noProof="0">
                          <a:solidFill>
                            <a:schemeClr val="tx1"/>
                          </a:solidFill>
                          <a:latin typeface="Concourse T3"/>
                        </a:rPr>
                        <a:t>Skriv inn 2. kode</a:t>
                      </a: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r>
                        <a:rPr lang="nb-NO" noProof="0">
                          <a:solidFill>
                            <a:schemeClr val="tx1"/>
                          </a:solidFill>
                          <a:latin typeface="Concourse T3"/>
                        </a:rPr>
                        <a:t>     </a:t>
                      </a:r>
                    </a:p>
                    <a:p>
                      <a:pPr lvl="0">
                        <a:buNone/>
                      </a:pPr>
                      <a:r>
                        <a:rPr lang="nb-NO" noProof="0">
                          <a:solidFill>
                            <a:schemeClr val="tx1"/>
                          </a:solidFill>
                          <a:latin typeface="Concourse T3"/>
                        </a:rPr>
                        <a:t>     Si at melding er sendt til</a:t>
                      </a:r>
                      <a:br>
                        <a:rPr lang="nb-NO" noProof="0">
                          <a:solidFill>
                            <a:schemeClr val="tx1"/>
                          </a:solidFill>
                          <a:latin typeface="Concourse T3"/>
                        </a:rPr>
                      </a:br>
                      <a:r>
                        <a:rPr lang="nb-NO" noProof="0">
                          <a:solidFill>
                            <a:schemeClr val="tx1"/>
                          </a:solidFill>
                          <a:latin typeface="Concourse T3"/>
                        </a:rPr>
                        <a:t>     mobil</a:t>
                      </a: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r>
                        <a:rPr lang="nb-NO" noProof="0">
                          <a:solidFill>
                            <a:schemeClr val="tx1"/>
                          </a:solidFill>
                          <a:latin typeface="Concourse T3"/>
                        </a:rPr>
                        <a:t>     Innlogging mislykket, timeout</a:t>
                      </a: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endParaRPr lang="nb-NO" noProof="0">
                        <a:solidFill>
                          <a:schemeClr val="tx1"/>
                        </a:solidFill>
                        <a:latin typeface="Concourse T3" panose="020B0604020202020204" charset="0"/>
                      </a:endParaRPr>
                    </a:p>
                    <a:p>
                      <a:pPr lvl="0">
                        <a:buNone/>
                      </a:pPr>
                      <a:r>
                        <a:rPr lang="nb-NO" noProof="0">
                          <a:solidFill>
                            <a:schemeClr val="tx1"/>
                          </a:solidFill>
                          <a:latin typeface="Concourse T3"/>
                        </a:rPr>
                        <a:t>Må ha 2. faktor; så viser hvor andre faktor finnes</a:t>
                      </a: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r>
                        <a:rPr lang="nb-NO" noProof="0">
                          <a:solidFill>
                            <a:schemeClr val="tx1"/>
                          </a:solidFill>
                          <a:latin typeface="Concourse T3"/>
                        </a:rPr>
                        <a:t>1-minutt tid for å skrive inn kode er sikkert!</a:t>
                      </a: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284507"/>
                  </a:ext>
                </a:extLst>
              </a:tr>
            </a:tbl>
          </a:graphicData>
        </a:graphic>
      </p:graphicFrame>
      <p:sp>
        <p:nvSpPr>
          <p:cNvPr id="4" name="Slide Number Placeholder 3">
            <a:extLst>
              <a:ext uri="{FF2B5EF4-FFF2-40B4-BE49-F238E27FC236}">
                <a16:creationId xmlns:a16="http://schemas.microsoft.com/office/drawing/2014/main" id="{83783AB6-C708-43CD-B30E-FB07D44030E4}"/>
              </a:ext>
            </a:extLst>
          </p:cNvPr>
          <p:cNvSpPr>
            <a:spLocks noGrp="1"/>
          </p:cNvSpPr>
          <p:nvPr>
            <p:ph type="sldNum" sz="quarter" idx="11"/>
          </p:nvPr>
        </p:nvSpPr>
        <p:spPr/>
        <p:txBody>
          <a:bodyPr/>
          <a:lstStyle/>
          <a:p>
            <a:pPr>
              <a:defRPr/>
            </a:pPr>
            <a:fld id="{6E95BF02-F533-404A-A6F1-6896AEEAF790}" type="slidenum">
              <a:rPr lang="en-US" smtClean="0"/>
              <a:pPr>
                <a:defRPr/>
              </a:pPr>
              <a:t>35</a:t>
            </a:fld>
            <a:endParaRPr lang="en-US"/>
          </a:p>
        </p:txBody>
      </p:sp>
      <p:sp>
        <p:nvSpPr>
          <p:cNvPr id="8" name="Rectangle 7">
            <a:extLst>
              <a:ext uri="{FF2B5EF4-FFF2-40B4-BE49-F238E27FC236}">
                <a16:creationId xmlns:a16="http://schemas.microsoft.com/office/drawing/2014/main" id="{8FF0D5FB-2177-477C-A801-7A18938F79FD}"/>
              </a:ext>
            </a:extLst>
          </p:cNvPr>
          <p:cNvSpPr/>
          <p:nvPr/>
        </p:nvSpPr>
        <p:spPr bwMode="auto">
          <a:xfrm>
            <a:off x="432494" y="2937753"/>
            <a:ext cx="11415795" cy="247086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000"/>
          </a:p>
        </p:txBody>
      </p:sp>
    </p:spTree>
    <p:extLst>
      <p:ext uri="{BB962C8B-B14F-4D97-AF65-F5344CB8AC3E}">
        <p14:creationId xmlns:p14="http://schemas.microsoft.com/office/powerpoint/2010/main" val="3750819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375E-6 -4.81481E-6 L 4.375E-6 0.11204 " pathEditMode="relative" rAng="0" ptsTypes="AA">
                                      <p:cBhvr>
                                        <p:cTn id="6" dur="1000" fill="hold"/>
                                        <p:tgtEl>
                                          <p:spTgt spid="8"/>
                                        </p:tgtEl>
                                        <p:attrNameLst>
                                          <p:attrName>ppt_x</p:attrName>
                                          <p:attrName>ppt_y</p:attrName>
                                        </p:attrNameLst>
                                      </p:cBhvr>
                                      <p:rCtr x="0" y="560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1" nodeType="clickEffect">
                                  <p:stCondLst>
                                    <p:cond delay="0"/>
                                  </p:stCondLst>
                                  <p:childTnLst>
                                    <p:animMotion origin="layout" path="M 4.375E-6 0.11204 L 4.375E-6 0.19445 " pathEditMode="relative" rAng="0" ptsTypes="AA">
                                      <p:cBhvr>
                                        <p:cTn id="10" dur="1000" fill="hold"/>
                                        <p:tgtEl>
                                          <p:spTgt spid="8"/>
                                        </p:tgtEl>
                                        <p:attrNameLst>
                                          <p:attrName>ppt_x</p:attrName>
                                          <p:attrName>ppt_y</p:attrName>
                                        </p:attrNameLst>
                                      </p:cBhvr>
                                      <p:rCtr x="0" y="4120"/>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2" nodeType="clickEffect">
                                  <p:stCondLst>
                                    <p:cond delay="0"/>
                                  </p:stCondLst>
                                  <p:childTnLst>
                                    <p:animMotion origin="layout" path="M 4.375E-6 0.19445 L 4.375E-6 0.44908 " pathEditMode="relative" rAng="0" ptsTypes="AA">
                                      <p:cBhvr>
                                        <p:cTn id="14" dur="1000" fill="hold"/>
                                        <p:tgtEl>
                                          <p:spTgt spid="8"/>
                                        </p:tgtEl>
                                        <p:attrNameLst>
                                          <p:attrName>ppt_x</p:attrName>
                                          <p:attrName>ppt_y</p:attrName>
                                        </p:attrNameLst>
                                      </p:cBhvr>
                                      <p:rCtr x="0" y="127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05DAE-8094-4B14-AEF6-43E1E884645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02CEAAF-9240-4DD1-98C9-00BB45A45D3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816F7A8-830D-48FA-9E99-12E1579A2E40}"/>
              </a:ext>
            </a:extLst>
          </p:cNvPr>
          <p:cNvSpPr>
            <a:spLocks noGrp="1"/>
          </p:cNvSpPr>
          <p:nvPr>
            <p:ph type="sldNum" sz="quarter" idx="11"/>
          </p:nvPr>
        </p:nvSpPr>
        <p:spPr/>
        <p:txBody>
          <a:bodyPr/>
          <a:lstStyle/>
          <a:p>
            <a:pPr>
              <a:defRPr/>
            </a:pPr>
            <a:fld id="{6E95BF02-F533-404A-A6F1-6896AEEAF790}" type="slidenum">
              <a:rPr lang="en-US" smtClean="0"/>
              <a:pPr>
                <a:defRPr/>
              </a:pPr>
              <a:t>36</a:t>
            </a:fld>
            <a:endParaRPr lang="en-US"/>
          </a:p>
        </p:txBody>
      </p:sp>
      <p:pic>
        <p:nvPicPr>
          <p:cNvPr id="5" name="Picture 4">
            <a:extLst>
              <a:ext uri="{FF2B5EF4-FFF2-40B4-BE49-F238E27FC236}">
                <a16:creationId xmlns:a16="http://schemas.microsoft.com/office/drawing/2014/main" id="{F33ECB43-D1B6-45CA-9828-606D40F8F1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9656"/>
            <a:ext cx="12192000" cy="9144000"/>
          </a:xfrm>
          <a:prstGeom prst="rect">
            <a:avLst/>
          </a:prstGeom>
        </p:spPr>
      </p:pic>
    </p:spTree>
    <p:extLst>
      <p:ext uri="{BB962C8B-B14F-4D97-AF65-F5344CB8AC3E}">
        <p14:creationId xmlns:p14="http://schemas.microsoft.com/office/powerpoint/2010/main" val="3026080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1F5EC80-7DBB-49D8-8365-0844E84DED95}"/>
              </a:ext>
            </a:extLst>
          </p:cNvPr>
          <p:cNvSpPr/>
          <p:nvPr/>
        </p:nvSpPr>
        <p:spPr>
          <a:xfrm>
            <a:off x="3998444" y="2377131"/>
            <a:ext cx="6158299" cy="3007326"/>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675"/>
          </a:p>
        </p:txBody>
      </p:sp>
      <p:pic>
        <p:nvPicPr>
          <p:cNvPr id="10" name="Picture 9">
            <a:extLst>
              <a:ext uri="{FF2B5EF4-FFF2-40B4-BE49-F238E27FC236}">
                <a16:creationId xmlns:a16="http://schemas.microsoft.com/office/drawing/2014/main" id="{43AE51D6-22E1-E140-B5E1-E29B02E54EF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183" t="31112" r="34183" b="37777"/>
          <a:stretch/>
        </p:blipFill>
        <p:spPr>
          <a:xfrm>
            <a:off x="4210050" y="2424504"/>
            <a:ext cx="857250" cy="1091045"/>
          </a:xfrm>
          <a:prstGeom prst="rect">
            <a:avLst/>
          </a:prstGeom>
        </p:spPr>
      </p:pic>
      <p:sp>
        <p:nvSpPr>
          <p:cNvPr id="8195" name="Rectangle 2"/>
          <p:cNvSpPr>
            <a:spLocks noGrp="1" noChangeArrowheads="1"/>
          </p:cNvSpPr>
          <p:nvPr>
            <p:ph type="title"/>
          </p:nvPr>
        </p:nvSpPr>
        <p:spPr/>
        <p:txBody>
          <a:bodyPr>
            <a:normAutofit/>
          </a:bodyPr>
          <a:lstStyle/>
          <a:p>
            <a:r>
              <a:rPr lang="nb-NO"/>
              <a:t>Formålet: Se på bruk robotbevegelse med prinsiper fra animasjon</a:t>
            </a:r>
            <a:endParaRPr lang="nb-NO" altLang="en-US">
              <a:solidFill>
                <a:schemeClr val="tx1"/>
              </a:solidFill>
            </a:endParaRPr>
          </a:p>
        </p:txBody>
      </p:sp>
      <p:sp>
        <p:nvSpPr>
          <p:cNvPr id="2" name="Content Placeholder 1">
            <a:extLst>
              <a:ext uri="{FF2B5EF4-FFF2-40B4-BE49-F238E27FC236}">
                <a16:creationId xmlns:a16="http://schemas.microsoft.com/office/drawing/2014/main" id="{BD9227A0-70FE-4303-13D9-B735008FDFD7}"/>
              </a:ext>
            </a:extLst>
          </p:cNvPr>
          <p:cNvSpPr>
            <a:spLocks noGrp="1"/>
          </p:cNvSpPr>
          <p:nvPr>
            <p:ph idx="1"/>
          </p:nvPr>
        </p:nvSpPr>
        <p:spPr/>
        <p:txBody>
          <a:bodyPr/>
          <a:lstStyle/>
          <a:p>
            <a:endParaRPr lang="en-US"/>
          </a:p>
        </p:txBody>
      </p:sp>
      <p:sp>
        <p:nvSpPr>
          <p:cNvPr id="8" name="TextBox 7">
            <a:extLst>
              <a:ext uri="{FF2B5EF4-FFF2-40B4-BE49-F238E27FC236}">
                <a16:creationId xmlns:a16="http://schemas.microsoft.com/office/drawing/2014/main" id="{56E39181-F262-423B-B146-A0845954F434}"/>
              </a:ext>
            </a:extLst>
          </p:cNvPr>
          <p:cNvSpPr txBox="1"/>
          <p:nvPr/>
        </p:nvSpPr>
        <p:spPr>
          <a:xfrm>
            <a:off x="4324350" y="2058948"/>
            <a:ext cx="857250" cy="276999"/>
          </a:xfrm>
          <a:prstGeom prst="rect">
            <a:avLst/>
          </a:prstGeom>
          <a:noFill/>
        </p:spPr>
        <p:txBody>
          <a:bodyPr wrap="square" rtlCol="0">
            <a:spAutoFit/>
          </a:bodyPr>
          <a:lstStyle/>
          <a:p>
            <a:pPr algn="ctr"/>
            <a:r>
              <a:rPr lang="nb-NO" sz="1200">
                <a:latin typeface="Concourse T3" pitchFamily="2" charset="0"/>
              </a:rPr>
              <a:t>Start</a:t>
            </a:r>
          </a:p>
        </p:txBody>
      </p:sp>
      <p:sp>
        <p:nvSpPr>
          <p:cNvPr id="9" name="TextBox 8">
            <a:extLst>
              <a:ext uri="{FF2B5EF4-FFF2-40B4-BE49-F238E27FC236}">
                <a16:creationId xmlns:a16="http://schemas.microsoft.com/office/drawing/2014/main" id="{4EFF24B5-672D-4B41-B8C7-10550BDA7D7B}"/>
              </a:ext>
            </a:extLst>
          </p:cNvPr>
          <p:cNvSpPr txBox="1"/>
          <p:nvPr/>
        </p:nvSpPr>
        <p:spPr>
          <a:xfrm>
            <a:off x="8153400" y="2059586"/>
            <a:ext cx="857250" cy="276999"/>
          </a:xfrm>
          <a:prstGeom prst="rect">
            <a:avLst/>
          </a:prstGeom>
          <a:noFill/>
        </p:spPr>
        <p:txBody>
          <a:bodyPr wrap="square" rtlCol="0">
            <a:spAutoFit/>
          </a:bodyPr>
          <a:lstStyle/>
          <a:p>
            <a:pPr algn="ctr"/>
            <a:r>
              <a:rPr lang="nb-NO" sz="1200">
                <a:latin typeface="Concourse T3" pitchFamily="2" charset="0"/>
              </a:rPr>
              <a:t>Finish</a:t>
            </a:r>
          </a:p>
        </p:txBody>
      </p:sp>
      <p:pic>
        <p:nvPicPr>
          <p:cNvPr id="12" name="Picture 11">
            <a:extLst>
              <a:ext uri="{FF2B5EF4-FFF2-40B4-BE49-F238E27FC236}">
                <a16:creationId xmlns:a16="http://schemas.microsoft.com/office/drawing/2014/main" id="{E40B3013-D946-5544-AFFE-2E31641B1F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183" t="31112" r="34183" b="37777"/>
          <a:stretch/>
        </p:blipFill>
        <p:spPr>
          <a:xfrm>
            <a:off x="4210050" y="3996225"/>
            <a:ext cx="857250" cy="1091045"/>
          </a:xfrm>
          <a:prstGeom prst="rect">
            <a:avLst/>
          </a:prstGeom>
        </p:spPr>
      </p:pic>
      <p:sp>
        <p:nvSpPr>
          <p:cNvPr id="3" name="TextBox 2">
            <a:extLst>
              <a:ext uri="{FF2B5EF4-FFF2-40B4-BE49-F238E27FC236}">
                <a16:creationId xmlns:a16="http://schemas.microsoft.com/office/drawing/2014/main" id="{B6B7107C-2F22-4B41-B02F-2FF7024EDC40}"/>
              </a:ext>
            </a:extLst>
          </p:cNvPr>
          <p:cNvSpPr txBox="1"/>
          <p:nvPr/>
        </p:nvSpPr>
        <p:spPr>
          <a:xfrm>
            <a:off x="8582025" y="4126249"/>
            <a:ext cx="742950" cy="1015663"/>
          </a:xfrm>
          <a:prstGeom prst="rect">
            <a:avLst/>
          </a:prstGeom>
          <a:noFill/>
        </p:spPr>
        <p:txBody>
          <a:bodyPr wrap="square" rtlCol="0">
            <a:spAutoFit/>
          </a:bodyPr>
          <a:lstStyle/>
          <a:p>
            <a:r>
              <a:rPr lang="en-US" sz="6000">
                <a:latin typeface="Wingdings" panose="05000000000000000000" pitchFamily="2" charset="2"/>
              </a:rPr>
              <a:t>J</a:t>
            </a:r>
            <a:endParaRPr lang="nb-NO" sz="6000"/>
          </a:p>
        </p:txBody>
      </p:sp>
      <p:sp>
        <p:nvSpPr>
          <p:cNvPr id="11" name="TextBox 10">
            <a:extLst>
              <a:ext uri="{FF2B5EF4-FFF2-40B4-BE49-F238E27FC236}">
                <a16:creationId xmlns:a16="http://schemas.microsoft.com/office/drawing/2014/main" id="{80AEFC96-5DDA-3B4A-8043-295B8EAD1520}"/>
              </a:ext>
            </a:extLst>
          </p:cNvPr>
          <p:cNvSpPr txBox="1"/>
          <p:nvPr/>
        </p:nvSpPr>
        <p:spPr>
          <a:xfrm>
            <a:off x="8594452" y="2550580"/>
            <a:ext cx="857249" cy="1015663"/>
          </a:xfrm>
          <a:prstGeom prst="rect">
            <a:avLst/>
          </a:prstGeom>
          <a:noFill/>
        </p:spPr>
        <p:txBody>
          <a:bodyPr wrap="square" rtlCol="0">
            <a:spAutoFit/>
          </a:bodyPr>
          <a:lstStyle/>
          <a:p>
            <a:r>
              <a:rPr lang="en-US" sz="6000">
                <a:latin typeface="Wingdings" panose="05000000000000000000" pitchFamily="2" charset="2"/>
              </a:rPr>
              <a:t>L</a:t>
            </a:r>
          </a:p>
        </p:txBody>
      </p:sp>
      <p:pic>
        <p:nvPicPr>
          <p:cNvPr id="6" name="Picture 5">
            <a:extLst>
              <a:ext uri="{FF2B5EF4-FFF2-40B4-BE49-F238E27FC236}">
                <a16:creationId xmlns:a16="http://schemas.microsoft.com/office/drawing/2014/main" id="{271DC13F-E97A-47B6-81FA-6C54ADF843C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382558" y="3592423"/>
            <a:ext cx="2576756" cy="1549489"/>
          </a:xfrm>
          <a:prstGeom prst="rect">
            <a:avLst/>
          </a:prstGeom>
        </p:spPr>
      </p:pic>
      <p:pic>
        <p:nvPicPr>
          <p:cNvPr id="14" name="Picture 13">
            <a:extLst>
              <a:ext uri="{FF2B5EF4-FFF2-40B4-BE49-F238E27FC236}">
                <a16:creationId xmlns:a16="http://schemas.microsoft.com/office/drawing/2014/main" id="{EDD538E7-0FF2-414D-BE05-93A4DD502A12}"/>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382558" y="2096108"/>
            <a:ext cx="2576756" cy="1549489"/>
          </a:xfrm>
          <a:prstGeom prst="rect">
            <a:avLst/>
          </a:prstGeom>
        </p:spPr>
      </p:pic>
    </p:spTree>
    <p:extLst>
      <p:ext uri="{BB962C8B-B14F-4D97-AF65-F5344CB8AC3E}">
        <p14:creationId xmlns:p14="http://schemas.microsoft.com/office/powerpoint/2010/main" val="222252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12500" decel="12500" fill="hold" nodeType="clickEffect">
                                  <p:stCondLst>
                                    <p:cond delay="0"/>
                                  </p:stCondLst>
                                  <p:childTnLst>
                                    <p:animMotion origin="layout" path="M 0.00417 0.00046 L 0.5625 0.00046 " pathEditMode="relative" rAng="0" ptsTypes="AA">
                                      <p:cBhvr>
                                        <p:cTn id="6" dur="2000" fill="hold"/>
                                        <p:tgtEl>
                                          <p:spTgt spid="10"/>
                                        </p:tgtEl>
                                        <p:attrNameLst>
                                          <p:attrName>ppt_x</p:attrName>
                                          <p:attrName>ppt_y</p:attrName>
                                        </p:attrNameLst>
                                      </p:cBhvr>
                                      <p:rCtr x="27917" y="0"/>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0417 0.00047 L 0.5625 0.00047 " pathEditMode="relative" rAng="0" ptsTypes="AA">
                                      <p:cBhvr>
                                        <p:cTn id="10" dur="2000" fill="hold"/>
                                        <p:tgtEl>
                                          <p:spTgt spid="12"/>
                                        </p:tgtEl>
                                        <p:attrNameLst>
                                          <p:attrName>ppt_x</p:attrName>
                                          <p:attrName>ppt_y</p:attrName>
                                        </p:attrNameLst>
                                      </p:cBhvr>
                                      <p:rCtr x="27917" y="0"/>
                                    </p:animMotion>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C1F8F-6A88-44EC-9FCF-4D57EA0A518A}"/>
              </a:ext>
            </a:extLst>
          </p:cNvPr>
          <p:cNvSpPr>
            <a:spLocks noGrp="1"/>
          </p:cNvSpPr>
          <p:nvPr>
            <p:ph type="title"/>
          </p:nvPr>
        </p:nvSpPr>
        <p:spPr/>
        <p:txBody>
          <a:bodyPr/>
          <a:lstStyle/>
          <a:p>
            <a:r>
              <a:rPr lang="nb-NO"/>
              <a:t>Brukerundersøkelsen var hos Robot House eide av University of Hertfordshire</a:t>
            </a:r>
          </a:p>
        </p:txBody>
      </p:sp>
      <p:sp>
        <p:nvSpPr>
          <p:cNvPr id="4" name="Content Placeholder 3">
            <a:extLst>
              <a:ext uri="{FF2B5EF4-FFF2-40B4-BE49-F238E27FC236}">
                <a16:creationId xmlns:a16="http://schemas.microsoft.com/office/drawing/2014/main" id="{48F13398-92C2-B8BF-6805-10A315CEDDC7}"/>
              </a:ext>
            </a:extLst>
          </p:cNvPr>
          <p:cNvSpPr>
            <a:spLocks noGrp="1"/>
          </p:cNvSpPr>
          <p:nvPr>
            <p:ph idx="1"/>
          </p:nvPr>
        </p:nvSpPr>
        <p:spPr/>
        <p:txBody>
          <a:bodyPr/>
          <a:lstStyle/>
          <a:p>
            <a:endParaRPr lang="en-US"/>
          </a:p>
        </p:txBody>
      </p:sp>
      <p:pic>
        <p:nvPicPr>
          <p:cNvPr id="3" name="Picture 2">
            <a:extLst>
              <a:ext uri="{FF2B5EF4-FFF2-40B4-BE49-F238E27FC236}">
                <a16:creationId xmlns:a16="http://schemas.microsoft.com/office/drawing/2014/main" id="{BA076999-7461-49B6-8297-1CD56F9E381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rot="5400000">
            <a:off x="5687218" y="2191781"/>
            <a:ext cx="4705350" cy="3529012"/>
          </a:xfrm>
          <a:prstGeom prst="rect">
            <a:avLst/>
          </a:prstGeom>
        </p:spPr>
      </p:pic>
      <p:pic>
        <p:nvPicPr>
          <p:cNvPr id="6" name="Picture 5">
            <a:extLst>
              <a:ext uri="{FF2B5EF4-FFF2-40B4-BE49-F238E27FC236}">
                <a16:creationId xmlns:a16="http://schemas.microsoft.com/office/drawing/2014/main" id="{C3077153-973D-4DEE-ADFD-462639D4CC93}"/>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595438" y="2528888"/>
            <a:ext cx="3665563" cy="642329"/>
          </a:xfrm>
          <a:prstGeom prst="rect">
            <a:avLst/>
          </a:prstGeom>
        </p:spPr>
      </p:pic>
    </p:spTree>
    <p:extLst>
      <p:ext uri="{BB962C8B-B14F-4D97-AF65-F5344CB8AC3E}">
        <p14:creationId xmlns:p14="http://schemas.microsoft.com/office/powerpoint/2010/main" val="6713069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B5F37-C1B6-4613-9BB6-1BB110D4964E}"/>
              </a:ext>
            </a:extLst>
          </p:cNvPr>
          <p:cNvSpPr>
            <a:spLocks noGrp="1"/>
          </p:cNvSpPr>
          <p:nvPr>
            <p:ph type="title"/>
          </p:nvPr>
        </p:nvSpPr>
        <p:spPr/>
        <p:txBody>
          <a:bodyPr/>
          <a:lstStyle/>
          <a:p>
            <a:r>
              <a:rPr lang="nb-NO"/>
              <a:t>Oppgaver: brukeren skal gi kopper til en robot og svar på en spørsmål</a:t>
            </a:r>
          </a:p>
        </p:txBody>
      </p:sp>
      <p:pic>
        <p:nvPicPr>
          <p:cNvPr id="5" name="Picture 4">
            <a:extLst>
              <a:ext uri="{FF2B5EF4-FFF2-40B4-BE49-F238E27FC236}">
                <a16:creationId xmlns:a16="http://schemas.microsoft.com/office/drawing/2014/main" id="{0BF0D2D6-BA12-4144-966A-6C953E4A9AB8}"/>
              </a:ext>
            </a:extLst>
          </p:cNvPr>
          <p:cNvPicPr>
            <a:picLocks noChangeAspect="1"/>
          </p:cNvPicPr>
          <p:nvPr/>
        </p:nvPicPr>
        <p:blipFill>
          <a:blip r:embed="rId3"/>
          <a:stretch>
            <a:fillRect/>
          </a:stretch>
        </p:blipFill>
        <p:spPr>
          <a:xfrm>
            <a:off x="2692503" y="1986415"/>
            <a:ext cx="7607943" cy="5251231"/>
          </a:xfrm>
          <a:prstGeom prst="rect">
            <a:avLst/>
          </a:prstGeom>
        </p:spPr>
      </p:pic>
      <p:pic>
        <p:nvPicPr>
          <p:cNvPr id="7" name="Picture 6">
            <a:extLst>
              <a:ext uri="{FF2B5EF4-FFF2-40B4-BE49-F238E27FC236}">
                <a16:creationId xmlns:a16="http://schemas.microsoft.com/office/drawing/2014/main" id="{C3185B34-985D-477A-8CAD-73596459205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8914799">
            <a:off x="4475996" y="4015887"/>
            <a:ext cx="300892" cy="283974"/>
          </a:xfrm>
          <a:prstGeom prst="rect">
            <a:avLst/>
          </a:prstGeom>
        </p:spPr>
      </p:pic>
      <p:sp>
        <p:nvSpPr>
          <p:cNvPr id="3" name="Rectangle 2">
            <a:extLst>
              <a:ext uri="{FF2B5EF4-FFF2-40B4-BE49-F238E27FC236}">
                <a16:creationId xmlns:a16="http://schemas.microsoft.com/office/drawing/2014/main" id="{ECE55727-60A0-964B-8D9E-201E87575BD4}"/>
              </a:ext>
            </a:extLst>
          </p:cNvPr>
          <p:cNvSpPr/>
          <p:nvPr/>
        </p:nvSpPr>
        <p:spPr>
          <a:xfrm flipH="1">
            <a:off x="6558856" y="2206899"/>
            <a:ext cx="110886" cy="11047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00"/>
          </a:p>
        </p:txBody>
      </p:sp>
      <p:sp>
        <p:nvSpPr>
          <p:cNvPr id="6" name="Rectangle 5">
            <a:extLst>
              <a:ext uri="{FF2B5EF4-FFF2-40B4-BE49-F238E27FC236}">
                <a16:creationId xmlns:a16="http://schemas.microsoft.com/office/drawing/2014/main" id="{345D8C0A-75CE-3E42-A7EE-59039B17AF1B}"/>
              </a:ext>
            </a:extLst>
          </p:cNvPr>
          <p:cNvSpPr/>
          <p:nvPr/>
        </p:nvSpPr>
        <p:spPr>
          <a:xfrm>
            <a:off x="8198223" y="2765612"/>
            <a:ext cx="67235" cy="712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00"/>
          </a:p>
        </p:txBody>
      </p:sp>
    </p:spTree>
    <p:extLst>
      <p:ext uri="{BB962C8B-B14F-4D97-AF65-F5344CB8AC3E}">
        <p14:creationId xmlns:p14="http://schemas.microsoft.com/office/powerpoint/2010/main" val="122775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612 -0.00046 C 0.01849 -0.01088 0.09062 0.02176 0.08854 -0.04027 C 0.08567 -0.12291 0.07174 -0.16828 0.11666 -0.19467 C 0.13958 -0.21342 0.16054 -0.20972 0.18268 -0.2169 L 0.18268 -0.21597 L 0.18437 -0.21597 " pathEditMode="relative" rAng="0" ptsTypes="AAAAAA">
                                      <p:cBhvr>
                                        <p:cTn id="6" dur="3000" fill="hold"/>
                                        <p:tgtEl>
                                          <p:spTgt spid="7"/>
                                        </p:tgtEl>
                                        <p:attrNameLst>
                                          <p:attrName>ppt_x</p:attrName>
                                          <p:attrName>ppt_y</p:attrName>
                                        </p:attrNameLst>
                                      </p:cBhvr>
                                      <p:rCtr x="9518" y="-10833"/>
                                    </p:animMotion>
                                  </p:childTnLst>
                                </p:cTn>
                              </p:par>
                              <p:par>
                                <p:cTn id="7" presetID="8" presetClass="emph" presetSubtype="0" fill="hold" nodeType="withEffect">
                                  <p:stCondLst>
                                    <p:cond delay="0"/>
                                  </p:stCondLst>
                                  <p:childTnLst>
                                    <p:animRot by="-5400000">
                                      <p:cBhvr>
                                        <p:cTn id="8" dur="3000" fill="hold"/>
                                        <p:tgtEl>
                                          <p:spTgt spid="7"/>
                                        </p:tgtEl>
                                        <p:attrNameLst>
                                          <p:attrName>r</p:attrName>
                                        </p:attrNameLst>
                                      </p:cBhvr>
                                    </p:animRot>
                                  </p:childTnLst>
                                </p:cTn>
                              </p:par>
                            </p:childTnLst>
                          </p:cTn>
                        </p:par>
                      </p:childTnLst>
                    </p:cTn>
                  </p:par>
                  <p:par>
                    <p:cTn id="9" fill="hold">
                      <p:stCondLst>
                        <p:cond delay="indefinite"/>
                      </p:stCondLst>
                      <p:childTnLst>
                        <p:par>
                          <p:cTn id="10" fill="hold">
                            <p:stCondLst>
                              <p:cond delay="0"/>
                            </p:stCondLst>
                            <p:childTnLst>
                              <p:par>
                                <p:cTn id="11" presetID="8" presetClass="emph" presetSubtype="0" fill="hold" nodeType="clickEffect">
                                  <p:stCondLst>
                                    <p:cond delay="0"/>
                                  </p:stCondLst>
                                  <p:childTnLst>
                                    <p:animRot by="6600000">
                                      <p:cBhvr>
                                        <p:cTn id="12" dur="500" fill="hold"/>
                                        <p:tgtEl>
                                          <p:spTgt spid="7"/>
                                        </p:tgtEl>
                                        <p:attrNameLst>
                                          <p:attrName>r</p:attrName>
                                        </p:attrNameLst>
                                      </p:cBhvr>
                                    </p:animRo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7" presetClass="path" presetSubtype="0" accel="50000" decel="50000" fill="hold" nodeType="clickEffect">
                                  <p:stCondLst>
                                    <p:cond delay="0"/>
                                  </p:stCondLst>
                                  <p:childTnLst>
                                    <p:animMotion origin="layout" path="M 0.18437 -0.21597 C 0.19466 -0.20116 0.20026 -0.19722 0.24075 -0.17546 C 0.26406 -0.16736 0.27708 -0.17153 0.28815 -0.16736 " pathEditMode="relative" rAng="0" ptsTypes="AAA">
                                      <p:cBhvr>
                                        <p:cTn id="19" dur="2000" fill="hold"/>
                                        <p:tgtEl>
                                          <p:spTgt spid="7"/>
                                        </p:tgtEl>
                                        <p:attrNameLst>
                                          <p:attrName>ppt_x</p:attrName>
                                          <p:attrName>ppt_y</p:attrName>
                                        </p:attrNameLst>
                                      </p:cBhvr>
                                      <p:rCtr x="5182" y="2431"/>
                                    </p:animMotion>
                                  </p:childTnLst>
                                </p:cTn>
                              </p:par>
                              <p:par>
                                <p:cTn id="20" presetID="8" presetClass="emph" presetSubtype="0" fill="hold" nodeType="withEffect">
                                  <p:stCondLst>
                                    <p:cond delay="0"/>
                                  </p:stCondLst>
                                  <p:childTnLst>
                                    <p:animRot by="-1200000">
                                      <p:cBhvr>
                                        <p:cTn id="21" dur="2000" fill="hold"/>
                                        <p:tgtEl>
                                          <p:spTgt spid="7"/>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8" presetClass="emph" presetSubtype="0" fill="hold" nodeType="clickEffect">
                                  <p:stCondLst>
                                    <p:cond delay="0"/>
                                  </p:stCondLst>
                                  <p:childTnLst>
                                    <p:animRot by="10800000">
                                      <p:cBhvr>
                                        <p:cTn id="25" dur="1000" fill="hold"/>
                                        <p:tgtEl>
                                          <p:spTgt spid="7"/>
                                        </p:tgtEl>
                                        <p:attrNameLst>
                                          <p:attrName>r</p:attrName>
                                        </p:attrNameLst>
                                      </p:cBhvr>
                                    </p:animRo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nodeType="clickEffect">
                                  <p:stCondLst>
                                    <p:cond delay="0"/>
                                  </p:stCondLst>
                                  <p:childTnLst>
                                    <p:animMotion origin="layout" path="M 0.28216 -0.17547 C 0.22343 -0.16204 0.16614 -0.18936 0.10612 -0.1345 C 0.07487 -0.09422 0.10416 -0.03913 0.08307 -0.00741 C 0.03945 -0.00371 0.02747 -0.00301 2.70833E-6 -0.0007 L 2.70833E-6 4.81481E-6 " pathEditMode="relative" rAng="0" ptsTypes="AAAAA">
                                      <p:cBhvr>
                                        <p:cTn id="32" dur="3000" fill="hold"/>
                                        <p:tgtEl>
                                          <p:spTgt spid="7"/>
                                        </p:tgtEl>
                                        <p:attrNameLst>
                                          <p:attrName>ppt_x</p:attrName>
                                          <p:attrName>ppt_y</p:attrName>
                                        </p:attrNameLst>
                                      </p:cBhvr>
                                      <p:rCtr x="-14115" y="8773"/>
                                    </p:animMotion>
                                  </p:childTnLst>
                                </p:cTn>
                              </p:par>
                            </p:childTnLst>
                          </p:cTn>
                        </p:par>
                      </p:childTnLst>
                    </p:cTn>
                  </p:par>
                  <p:par>
                    <p:cTn id="33" fill="hold">
                      <p:stCondLst>
                        <p:cond delay="indefinite"/>
                      </p:stCondLst>
                      <p:childTnLst>
                        <p:par>
                          <p:cTn id="34" fill="hold">
                            <p:stCondLst>
                              <p:cond delay="0"/>
                            </p:stCondLst>
                            <p:childTnLst>
                              <p:par>
                                <p:cTn id="35" presetID="8" presetClass="emph" presetSubtype="0" fill="hold" nodeType="clickEffect">
                                  <p:stCondLst>
                                    <p:cond delay="0"/>
                                  </p:stCondLst>
                                  <p:childTnLst>
                                    <p:animRot by="-10800000">
                                      <p:cBhvr>
                                        <p:cTn id="36" dur="1000" fill="hold"/>
                                        <p:tgtEl>
                                          <p:spTgt spid="7"/>
                                        </p:tgtEl>
                                        <p:attrNameLst>
                                          <p:attrName>r</p:attrName>
                                        </p:attrNameLst>
                                      </p:cBhvr>
                                    </p:animRot>
                                  </p:childTnLst>
                                </p:cTn>
                              </p:par>
                            </p:childTnLst>
                          </p:cTn>
                        </p:par>
                      </p:childTnLst>
                    </p:cTn>
                  </p:par>
                  <p:par>
                    <p:cTn id="37" fill="hold">
                      <p:stCondLst>
                        <p:cond delay="indefinite"/>
                      </p:stCondLst>
                      <p:childTnLst>
                        <p:par>
                          <p:cTn id="38" fill="hold">
                            <p:stCondLst>
                              <p:cond delay="0"/>
                            </p:stCondLst>
                            <p:childTnLst>
                              <p:par>
                                <p:cTn id="39" presetID="0" presetClass="path" presetSubtype="0" accel="50000" decel="50000" fill="hold" nodeType="clickEffect">
                                  <p:stCondLst>
                                    <p:cond delay="0"/>
                                  </p:stCondLst>
                                  <p:childTnLst>
                                    <p:animMotion origin="layout" path="M 2.91667E-6 0 C 0.03125 -0.00185 0.05013 0.00579 0.08398 -0.00995 C 0.09466 -0.07708 0.07031 -0.12824 0.09401 -0.18542 C 0.14622 -0.21782 0.14883 -0.2081 0.17812 -0.21574 L 0.17812 -0.21574 " pathEditMode="relative" rAng="0" ptsTypes="AAAAA">
                                      <p:cBhvr>
                                        <p:cTn id="40" dur="3000" fill="hold"/>
                                        <p:tgtEl>
                                          <p:spTgt spid="7"/>
                                        </p:tgtEl>
                                        <p:attrNameLst>
                                          <p:attrName>ppt_x</p:attrName>
                                          <p:attrName>ppt_y</p:attrName>
                                        </p:attrNameLst>
                                      </p:cBhvr>
                                      <p:rCtr x="8906" y="-10787"/>
                                    </p:animMotion>
                                  </p:childTnLst>
                                </p:cTn>
                              </p:par>
                              <p:par>
                                <p:cTn id="41" presetID="8" presetClass="emph" presetSubtype="0" fill="hold" nodeType="withEffect">
                                  <p:stCondLst>
                                    <p:cond delay="0"/>
                                  </p:stCondLst>
                                  <p:childTnLst>
                                    <p:animRot by="-5400000">
                                      <p:cBhvr>
                                        <p:cTn id="42" dur="3000" fill="hold"/>
                                        <p:tgtEl>
                                          <p:spTgt spid="7"/>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8" presetClass="emph" presetSubtype="0" fill="hold" nodeType="clickEffect">
                                  <p:stCondLst>
                                    <p:cond delay="0"/>
                                  </p:stCondLst>
                                  <p:childTnLst>
                                    <p:animRot by="6600000">
                                      <p:cBhvr>
                                        <p:cTn id="46" dur="500" fill="hold"/>
                                        <p:tgtEl>
                                          <p:spTgt spid="7"/>
                                        </p:tgtEl>
                                        <p:attrNameLst>
                                          <p:attrName>r</p:attrName>
                                        </p:attrNameLst>
                                      </p:cBhvr>
                                    </p:animRot>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nodeType="clickEffect">
                                  <p:stCondLst>
                                    <p:cond delay="0"/>
                                  </p:stCondLst>
                                  <p:childTnLst>
                                    <p:animMotion origin="layout" path="M 0.18438 -0.21598 C 0.153 -0.20255 0.11862 -0.21598 0.09167 -0.17176 C 0.06902 -0.15301 0.09167 -0.04144 0.07657 -0.0125 C 0.06133 0.01689 0.00912 -0.01644 0.00131 0.00208 " pathEditMode="relative" rAng="0" ptsTypes="AAAA">
                                      <p:cBhvr>
                                        <p:cTn id="50" dur="3000" fill="hold"/>
                                        <p:tgtEl>
                                          <p:spTgt spid="7"/>
                                        </p:tgtEl>
                                        <p:attrNameLst>
                                          <p:attrName>ppt_x</p:attrName>
                                          <p:attrName>ppt_y</p:attrName>
                                        </p:attrNameLst>
                                      </p:cBhvr>
                                      <p:rCtr x="-9154" y="10903"/>
                                    </p:animMotion>
                                  </p:childTnLst>
                                </p:cTn>
                              </p:par>
                              <p:par>
                                <p:cTn id="51" presetID="8" presetClass="emph" presetSubtype="0" fill="hold" nodeType="withEffect">
                                  <p:stCondLst>
                                    <p:cond delay="0"/>
                                  </p:stCondLst>
                                  <p:childTnLst>
                                    <p:animRot by="9600000">
                                      <p:cBhvr>
                                        <p:cTn id="52" dur="3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FA4B9-3060-4898-86D5-274DD3C46C1A}"/>
              </a:ext>
            </a:extLst>
          </p:cNvPr>
          <p:cNvSpPr>
            <a:spLocks noGrp="1"/>
          </p:cNvSpPr>
          <p:nvPr>
            <p:ph type="title"/>
          </p:nvPr>
        </p:nvSpPr>
        <p:spPr/>
        <p:txBody>
          <a:bodyPr/>
          <a:lstStyle/>
          <a:p>
            <a:r>
              <a:rPr lang="nb-NO"/>
              <a:t>Samtykkeskjema var godkjent av etikkgruppen hos universitet i Hertfordshire</a:t>
            </a:r>
          </a:p>
        </p:txBody>
      </p:sp>
      <p:sp>
        <p:nvSpPr>
          <p:cNvPr id="9" name="Content Placeholder 8">
            <a:extLst>
              <a:ext uri="{FF2B5EF4-FFF2-40B4-BE49-F238E27FC236}">
                <a16:creationId xmlns:a16="http://schemas.microsoft.com/office/drawing/2014/main" id="{EA456EDB-2A24-1DDE-4778-2AFB39761BFC}"/>
              </a:ext>
            </a:extLst>
          </p:cNvPr>
          <p:cNvSpPr>
            <a:spLocks noGrp="1"/>
          </p:cNvSpPr>
          <p:nvPr>
            <p:ph idx="1"/>
          </p:nvPr>
        </p:nvSpPr>
        <p:spPr/>
        <p:txBody>
          <a:bodyPr/>
          <a:lstStyle/>
          <a:p>
            <a:endParaRPr lang="en-US"/>
          </a:p>
        </p:txBody>
      </p:sp>
      <p:sp>
        <p:nvSpPr>
          <p:cNvPr id="3" name="Slide Number Placeholder 2">
            <a:extLst>
              <a:ext uri="{FF2B5EF4-FFF2-40B4-BE49-F238E27FC236}">
                <a16:creationId xmlns:a16="http://schemas.microsoft.com/office/drawing/2014/main" id="{FB50C362-795C-473A-A224-8C64885F16D0}"/>
              </a:ext>
            </a:extLst>
          </p:cNvPr>
          <p:cNvSpPr>
            <a:spLocks noGrp="1"/>
          </p:cNvSpPr>
          <p:nvPr>
            <p:ph type="sldNum" sz="quarter" idx="11"/>
          </p:nvPr>
        </p:nvSpPr>
        <p:spPr/>
        <p:txBody>
          <a:bodyPr/>
          <a:lstStyle/>
          <a:p>
            <a:pPr>
              <a:defRPr/>
            </a:pPr>
            <a:fld id="{7A44D903-EA51-734D-A240-C3B5B33958FC}" type="slidenum">
              <a:rPr lang="en-US" smtClean="0"/>
              <a:pPr>
                <a:defRPr/>
              </a:pPr>
              <a:t>40</a:t>
            </a:fld>
            <a:endParaRPr lang="en-US"/>
          </a:p>
        </p:txBody>
      </p:sp>
      <p:pic>
        <p:nvPicPr>
          <p:cNvPr id="4" name="Picture 3">
            <a:extLst>
              <a:ext uri="{FF2B5EF4-FFF2-40B4-BE49-F238E27FC236}">
                <a16:creationId xmlns:a16="http://schemas.microsoft.com/office/drawing/2014/main" id="{CFB68012-38C4-4233-A5B8-BFC36EED4C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8885" y="1592263"/>
            <a:ext cx="3260640" cy="4608512"/>
          </a:xfrm>
          <a:prstGeom prst="rect">
            <a:avLst/>
          </a:prstGeom>
        </p:spPr>
      </p:pic>
      <p:pic>
        <p:nvPicPr>
          <p:cNvPr id="5" name="Picture 4">
            <a:extLst>
              <a:ext uri="{FF2B5EF4-FFF2-40B4-BE49-F238E27FC236}">
                <a16:creationId xmlns:a16="http://schemas.microsoft.com/office/drawing/2014/main" id="{ADA8965E-C5CB-4CB2-8994-9B1E09442B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67539">
            <a:off x="8665314" y="1986786"/>
            <a:ext cx="2765425" cy="3913968"/>
          </a:xfrm>
          <a:prstGeom prst="rect">
            <a:avLst/>
          </a:prstGeom>
          <a:ln w="12700">
            <a:solidFill>
              <a:schemeClr val="tx1"/>
            </a:solidFill>
          </a:ln>
        </p:spPr>
      </p:pic>
      <p:pic>
        <p:nvPicPr>
          <p:cNvPr id="6" name="Picture 5">
            <a:extLst>
              <a:ext uri="{FF2B5EF4-FFF2-40B4-BE49-F238E27FC236}">
                <a16:creationId xmlns:a16="http://schemas.microsoft.com/office/drawing/2014/main" id="{ABC4EE1F-428C-471F-8FDB-BB59ACCA25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0817">
            <a:off x="6093145" y="2697308"/>
            <a:ext cx="4230973" cy="3267408"/>
          </a:xfrm>
          <a:prstGeom prst="rect">
            <a:avLst/>
          </a:prstGeom>
          <a:ln w="12700">
            <a:solidFill>
              <a:schemeClr val="tx1"/>
            </a:solidFill>
          </a:ln>
        </p:spPr>
      </p:pic>
      <p:pic>
        <p:nvPicPr>
          <p:cNvPr id="7" name="Picture 6">
            <a:extLst>
              <a:ext uri="{FF2B5EF4-FFF2-40B4-BE49-F238E27FC236}">
                <a16:creationId xmlns:a16="http://schemas.microsoft.com/office/drawing/2014/main" id="{65DF07D0-DA41-4F87-8485-DCF9EC6E48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283617">
            <a:off x="2565198" y="1982327"/>
            <a:ext cx="2910621" cy="4113802"/>
          </a:xfrm>
          <a:prstGeom prst="rect">
            <a:avLst/>
          </a:prstGeom>
          <a:ln w="12700">
            <a:solidFill>
              <a:schemeClr val="tx1"/>
            </a:solidFill>
          </a:ln>
        </p:spPr>
      </p:pic>
      <p:pic>
        <p:nvPicPr>
          <p:cNvPr id="8" name="Picture 7">
            <a:extLst>
              <a:ext uri="{FF2B5EF4-FFF2-40B4-BE49-F238E27FC236}">
                <a16:creationId xmlns:a16="http://schemas.microsoft.com/office/drawing/2014/main" id="{96C834E8-636B-4A2F-9CB7-7CB6B4B9D2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371" y="1638911"/>
            <a:ext cx="3528995" cy="4990640"/>
          </a:xfrm>
          <a:prstGeom prst="rect">
            <a:avLst/>
          </a:prstGeom>
          <a:ln w="12700">
            <a:solidFill>
              <a:schemeClr val="tx1"/>
            </a:solidFill>
          </a:ln>
        </p:spPr>
      </p:pic>
    </p:spTree>
    <p:extLst>
      <p:ext uri="{BB962C8B-B14F-4D97-AF65-F5344CB8AC3E}">
        <p14:creationId xmlns:p14="http://schemas.microsoft.com/office/powerpoint/2010/main" val="3721470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4A2754A-6217-4D89-875B-D69341628B59}"/>
              </a:ext>
            </a:extLst>
          </p:cNvPr>
          <p:cNvPicPr>
            <a:picLocks noChangeAspect="1"/>
          </p:cNvPicPr>
          <p:nvPr/>
        </p:nvPicPr>
        <p:blipFill rotWithShape="1">
          <a:blip r:embed="rId2">
            <a:extLst>
              <a:ext uri="{28A0092B-C50C-407E-A947-70E740481C1C}">
                <a14:useLocalDpi xmlns:a14="http://schemas.microsoft.com/office/drawing/2010/main" val="0"/>
              </a:ext>
            </a:extLst>
          </a:blip>
          <a:srcRect b="12692"/>
          <a:stretch/>
        </p:blipFill>
        <p:spPr>
          <a:xfrm>
            <a:off x="7030673" y="620713"/>
            <a:ext cx="4610465" cy="5689296"/>
          </a:xfrm>
          <a:prstGeom prst="rect">
            <a:avLst/>
          </a:prstGeom>
          <a:ln>
            <a:solidFill>
              <a:schemeClr val="tx1"/>
            </a:solidFill>
          </a:ln>
        </p:spPr>
      </p:pic>
      <p:pic>
        <p:nvPicPr>
          <p:cNvPr id="8" name="Picture 7">
            <a:extLst>
              <a:ext uri="{FF2B5EF4-FFF2-40B4-BE49-F238E27FC236}">
                <a16:creationId xmlns:a16="http://schemas.microsoft.com/office/drawing/2014/main" id="{C0D77575-4B5F-4258-8B53-AEACC5F6B6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5438" y="1598782"/>
            <a:ext cx="4500562" cy="4769561"/>
          </a:xfrm>
          <a:prstGeom prst="rect">
            <a:avLst/>
          </a:prstGeom>
        </p:spPr>
      </p:pic>
      <p:sp>
        <p:nvSpPr>
          <p:cNvPr id="2" name="Title 1">
            <a:extLst>
              <a:ext uri="{FF2B5EF4-FFF2-40B4-BE49-F238E27FC236}">
                <a16:creationId xmlns:a16="http://schemas.microsoft.com/office/drawing/2014/main" id="{D7F161EB-05CE-4A0D-8242-6F22A96E4B77}"/>
              </a:ext>
            </a:extLst>
          </p:cNvPr>
          <p:cNvSpPr>
            <a:spLocks noGrp="1"/>
          </p:cNvSpPr>
          <p:nvPr>
            <p:ph type="title"/>
          </p:nvPr>
        </p:nvSpPr>
        <p:spPr/>
        <p:txBody>
          <a:bodyPr/>
          <a:lstStyle/>
          <a:p>
            <a:r>
              <a:rPr lang="nb-NO" sz="2475"/>
              <a:t>Rekrutering skjedde gjennom flere sted</a:t>
            </a:r>
          </a:p>
        </p:txBody>
      </p:sp>
      <p:sp>
        <p:nvSpPr>
          <p:cNvPr id="3" name="Rectangle 2">
            <a:extLst>
              <a:ext uri="{FF2B5EF4-FFF2-40B4-BE49-F238E27FC236}">
                <a16:creationId xmlns:a16="http://schemas.microsoft.com/office/drawing/2014/main" id="{F49E5221-41DA-4802-9AB7-EA5E087DD95E}"/>
              </a:ext>
            </a:extLst>
          </p:cNvPr>
          <p:cNvSpPr/>
          <p:nvPr/>
        </p:nvSpPr>
        <p:spPr bwMode="auto">
          <a:xfrm>
            <a:off x="9198014" y="4564770"/>
            <a:ext cx="1058016" cy="625033"/>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000"/>
          </a:p>
        </p:txBody>
      </p:sp>
    </p:spTree>
    <p:extLst>
      <p:ext uri="{BB962C8B-B14F-4D97-AF65-F5344CB8AC3E}">
        <p14:creationId xmlns:p14="http://schemas.microsoft.com/office/powerpoint/2010/main" val="4808799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86DB2-98E4-4846-AB73-2CFDBD6A2DE8}"/>
              </a:ext>
            </a:extLst>
          </p:cNvPr>
          <p:cNvSpPr>
            <a:spLocks noGrp="1"/>
          </p:cNvSpPr>
          <p:nvPr>
            <p:ph type="title"/>
          </p:nvPr>
        </p:nvSpPr>
        <p:spPr/>
        <p:txBody>
          <a:bodyPr/>
          <a:lstStyle/>
          <a:p>
            <a:r>
              <a:rPr lang="en-US" err="1"/>
              <a:t>Studien</a:t>
            </a:r>
            <a:r>
              <a:rPr lang="en-US"/>
              <a:t> </a:t>
            </a:r>
            <a:r>
              <a:rPr lang="en-US" err="1"/>
              <a:t>hadde</a:t>
            </a:r>
            <a:r>
              <a:rPr lang="en-US"/>
              <a:t> 38 </a:t>
            </a:r>
            <a:r>
              <a:rPr lang="en-US" err="1"/>
              <a:t>deltager</a:t>
            </a:r>
            <a:endParaRPr lang="en-US" sz="2475" b="1"/>
          </a:p>
        </p:txBody>
      </p:sp>
      <p:sp>
        <p:nvSpPr>
          <p:cNvPr id="3" name="Content Placeholder 2">
            <a:extLst>
              <a:ext uri="{FF2B5EF4-FFF2-40B4-BE49-F238E27FC236}">
                <a16:creationId xmlns:a16="http://schemas.microsoft.com/office/drawing/2014/main" id="{AED44011-E623-BE8A-BB7D-1CCD7EF1A75C}"/>
              </a:ext>
            </a:extLst>
          </p:cNvPr>
          <p:cNvSpPr>
            <a:spLocks noGrp="1"/>
          </p:cNvSpPr>
          <p:nvPr>
            <p:ph idx="1"/>
          </p:nvPr>
        </p:nvSpPr>
        <p:spPr/>
        <p:txBody>
          <a:bodyPr/>
          <a:lstStyle/>
          <a:p>
            <a:endParaRPr lang="en-US"/>
          </a:p>
        </p:txBody>
      </p:sp>
      <p:sp>
        <p:nvSpPr>
          <p:cNvPr id="6" name="TextBox 5">
            <a:extLst>
              <a:ext uri="{FF2B5EF4-FFF2-40B4-BE49-F238E27FC236}">
                <a16:creationId xmlns:a16="http://schemas.microsoft.com/office/drawing/2014/main" id="{6F922387-98D5-904B-9E1E-8FF5F5E65021}"/>
              </a:ext>
            </a:extLst>
          </p:cNvPr>
          <p:cNvSpPr txBox="1"/>
          <p:nvPr/>
        </p:nvSpPr>
        <p:spPr>
          <a:xfrm>
            <a:off x="2351087" y="1592263"/>
            <a:ext cx="8353425" cy="3433825"/>
          </a:xfrm>
          <a:prstGeom prst="rect">
            <a:avLst/>
          </a:prstGeom>
          <a:noFill/>
        </p:spPr>
        <p:txBody>
          <a:bodyPr wrap="square" rtlCol="0">
            <a:spAutoFit/>
          </a:bodyPr>
          <a:lstStyle/>
          <a:p>
            <a:pPr>
              <a:lnSpc>
                <a:spcPct val="114000"/>
              </a:lnSpc>
              <a:tabLst>
                <a:tab pos="2743200" algn="l"/>
              </a:tabLst>
            </a:pPr>
            <a:r>
              <a:rPr lang="en-US" sz="2400">
                <a:latin typeface="Concourse T3" pitchFamily="2" charset="0"/>
              </a:rPr>
              <a:t># </a:t>
            </a:r>
            <a:r>
              <a:rPr lang="en-US" sz="2400" err="1">
                <a:latin typeface="Concourse T3" pitchFamily="2" charset="0"/>
              </a:rPr>
              <a:t>Deltager</a:t>
            </a:r>
            <a:r>
              <a:rPr lang="en-US" sz="2400">
                <a:latin typeface="Concourse T3" pitchFamily="2" charset="0"/>
              </a:rPr>
              <a:t>:	38</a:t>
            </a:r>
          </a:p>
          <a:p>
            <a:pPr>
              <a:lnSpc>
                <a:spcPct val="114000"/>
              </a:lnSpc>
              <a:tabLst>
                <a:tab pos="2743200" algn="l"/>
              </a:tabLst>
            </a:pPr>
            <a:r>
              <a:rPr lang="en-US" sz="2400" err="1">
                <a:latin typeface="Concourse T3" pitchFamily="2" charset="0"/>
              </a:rPr>
              <a:t>Kjønn</a:t>
            </a:r>
            <a:r>
              <a:rPr lang="en-US" sz="2400">
                <a:latin typeface="Concourse T3" pitchFamily="2" charset="0"/>
              </a:rPr>
              <a:t>:	19 </a:t>
            </a:r>
            <a:r>
              <a:rPr lang="en-US" sz="2400" err="1">
                <a:latin typeface="Concourse T3" pitchFamily="2" charset="0"/>
              </a:rPr>
              <a:t>Kvinner</a:t>
            </a:r>
            <a:r>
              <a:rPr lang="en-US" sz="2400">
                <a:latin typeface="Concourse T3" pitchFamily="2" charset="0"/>
              </a:rPr>
              <a:t>, 19 Man</a:t>
            </a:r>
          </a:p>
          <a:p>
            <a:pPr>
              <a:lnSpc>
                <a:spcPct val="114000"/>
              </a:lnSpc>
              <a:tabLst>
                <a:tab pos="2743200" algn="l"/>
              </a:tabLst>
            </a:pPr>
            <a:r>
              <a:rPr lang="en-US" sz="2400" err="1">
                <a:latin typeface="Concourse T3" pitchFamily="2" charset="0"/>
              </a:rPr>
              <a:t>Erfaring</a:t>
            </a:r>
            <a:r>
              <a:rPr lang="en-US" sz="2400">
                <a:latin typeface="Concourse T3" pitchFamily="2" charset="0"/>
              </a:rPr>
              <a:t> med </a:t>
            </a:r>
            <a:r>
              <a:rPr lang="en-US" sz="2400" err="1">
                <a:latin typeface="Concourse T3" pitchFamily="2" charset="0"/>
              </a:rPr>
              <a:t>roboter</a:t>
            </a:r>
            <a:r>
              <a:rPr lang="en-US" sz="2400">
                <a:latin typeface="Concourse T3" pitchFamily="2" charset="0"/>
              </a:rPr>
              <a:t>:	16 </a:t>
            </a:r>
            <a:r>
              <a:rPr lang="en-US" sz="2400" err="1">
                <a:latin typeface="Concourse T3" pitchFamily="2" charset="0"/>
              </a:rPr>
              <a:t>Nei</a:t>
            </a:r>
            <a:r>
              <a:rPr lang="en-US" sz="2400">
                <a:latin typeface="Concourse T3" pitchFamily="2" charset="0"/>
              </a:rPr>
              <a:t>, 22 Ja</a:t>
            </a:r>
          </a:p>
          <a:p>
            <a:pPr>
              <a:lnSpc>
                <a:spcPct val="114000"/>
              </a:lnSpc>
              <a:tabLst>
                <a:tab pos="2743200" algn="l"/>
              </a:tabLst>
            </a:pPr>
            <a:r>
              <a:rPr lang="en-US" sz="2400" err="1">
                <a:latin typeface="Concourse T3" pitchFamily="2" charset="0"/>
              </a:rPr>
              <a:t>Gjennomsnittsalder</a:t>
            </a:r>
            <a:r>
              <a:rPr lang="en-US" sz="2400">
                <a:latin typeface="Concourse T3" pitchFamily="2" charset="0"/>
              </a:rPr>
              <a:t>:	37.39</a:t>
            </a:r>
          </a:p>
          <a:p>
            <a:pPr>
              <a:lnSpc>
                <a:spcPct val="114000"/>
              </a:lnSpc>
              <a:tabLst>
                <a:tab pos="2743200" algn="l"/>
              </a:tabLst>
            </a:pPr>
            <a:r>
              <a:rPr lang="en-US" sz="2400" err="1">
                <a:latin typeface="Concourse T3" pitchFamily="2" charset="0"/>
              </a:rPr>
              <a:t>Medianalder</a:t>
            </a:r>
            <a:r>
              <a:rPr lang="en-US" sz="2400">
                <a:latin typeface="Concourse T3" pitchFamily="2" charset="0"/>
              </a:rPr>
              <a:t>:	34.5</a:t>
            </a:r>
          </a:p>
          <a:p>
            <a:pPr>
              <a:lnSpc>
                <a:spcPct val="114000"/>
              </a:lnSpc>
              <a:tabLst>
                <a:tab pos="2743200" algn="l"/>
              </a:tabLst>
            </a:pPr>
            <a:r>
              <a:rPr lang="en-US" sz="2400">
                <a:latin typeface="Concourse T3" pitchFamily="2" charset="0"/>
              </a:rPr>
              <a:t>Range:	18–80</a:t>
            </a:r>
          </a:p>
          <a:p>
            <a:pPr>
              <a:lnSpc>
                <a:spcPct val="114000"/>
              </a:lnSpc>
              <a:tabLst>
                <a:tab pos="2743200" algn="l"/>
              </a:tabLst>
            </a:pPr>
            <a:r>
              <a:rPr lang="en-US" sz="2400" err="1">
                <a:latin typeface="Concourse T3" pitchFamily="2" charset="0"/>
              </a:rPr>
              <a:t>Hendelser</a:t>
            </a:r>
            <a:r>
              <a:rPr lang="en-US" sz="2400">
                <a:latin typeface="Concourse T3" pitchFamily="2" charset="0"/>
              </a:rPr>
              <a:t>:	152 </a:t>
            </a:r>
            <a:br>
              <a:rPr lang="en-US" sz="2400">
                <a:latin typeface="Concourse T3" pitchFamily="2" charset="0"/>
              </a:rPr>
            </a:br>
            <a:r>
              <a:rPr lang="en-US" sz="2400">
                <a:latin typeface="Concourse T3" pitchFamily="2" charset="0"/>
              </a:rPr>
              <a:t>	(76 Linear, 76 Slow in &amp; Slow out)</a:t>
            </a:r>
          </a:p>
        </p:txBody>
      </p:sp>
    </p:spTree>
    <p:extLst>
      <p:ext uri="{BB962C8B-B14F-4D97-AF65-F5344CB8AC3E}">
        <p14:creationId xmlns:p14="http://schemas.microsoft.com/office/powerpoint/2010/main" val="2146054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86DB2-98E4-4846-AB73-2CFDBD6A2DE8}"/>
              </a:ext>
            </a:extLst>
          </p:cNvPr>
          <p:cNvSpPr>
            <a:spLocks noGrp="1"/>
          </p:cNvSpPr>
          <p:nvPr>
            <p:ph type="title"/>
          </p:nvPr>
        </p:nvSpPr>
        <p:spPr/>
        <p:txBody>
          <a:bodyPr/>
          <a:lstStyle/>
          <a:p>
            <a:r>
              <a:rPr lang="en-US" sz="2475" err="1"/>
              <a:t>Spørsmål</a:t>
            </a:r>
            <a:r>
              <a:rPr lang="en-US" sz="2475"/>
              <a:t> </a:t>
            </a:r>
            <a:r>
              <a:rPr lang="en-US" sz="2475" err="1"/>
              <a:t>stemte</a:t>
            </a:r>
            <a:r>
              <a:rPr lang="en-US" sz="2475"/>
              <a:t> med </a:t>
            </a:r>
            <a:r>
              <a:rPr lang="en-US" sz="2475" err="1"/>
              <a:t>hverandre</a:t>
            </a:r>
            <a:endParaRPr lang="en-US" sz="2475"/>
          </a:p>
        </p:txBody>
      </p:sp>
      <p:sp>
        <p:nvSpPr>
          <p:cNvPr id="3" name="Content Placeholder 2">
            <a:extLst>
              <a:ext uri="{FF2B5EF4-FFF2-40B4-BE49-F238E27FC236}">
                <a16:creationId xmlns:a16="http://schemas.microsoft.com/office/drawing/2014/main" id="{39215A59-2988-2E83-BECD-5DFE1B193E65}"/>
              </a:ext>
            </a:extLst>
          </p:cNvPr>
          <p:cNvSpPr>
            <a:spLocks noGrp="1"/>
          </p:cNvSpPr>
          <p:nvPr>
            <p:ph idx="1"/>
          </p:nvPr>
        </p:nvSpPr>
        <p:spPr/>
        <p:txBody>
          <a:bodyPr/>
          <a:lstStyle/>
          <a:p>
            <a:endParaRPr lang="en-US"/>
          </a:p>
        </p:txBody>
      </p:sp>
      <p:graphicFrame>
        <p:nvGraphicFramePr>
          <p:cNvPr id="7" name="Table 6">
            <a:extLst>
              <a:ext uri="{FF2B5EF4-FFF2-40B4-BE49-F238E27FC236}">
                <a16:creationId xmlns:a16="http://schemas.microsoft.com/office/drawing/2014/main" id="{53DDC539-034A-9D43-BFE4-BA2B9CD523B5}"/>
              </a:ext>
            </a:extLst>
          </p:cNvPr>
          <p:cNvGraphicFramePr>
            <a:graphicFrameLocks noGrp="1"/>
          </p:cNvGraphicFramePr>
          <p:nvPr>
            <p:extLst>
              <p:ext uri="{D42A27DB-BD31-4B8C-83A1-F6EECF244321}">
                <p14:modId xmlns:p14="http://schemas.microsoft.com/office/powerpoint/2010/main" val="3359032879"/>
              </p:ext>
            </p:extLst>
          </p:nvPr>
        </p:nvGraphicFramePr>
        <p:xfrm>
          <a:off x="620528" y="1932515"/>
          <a:ext cx="4719822" cy="3333224"/>
        </p:xfrm>
        <a:graphic>
          <a:graphicData uri="http://schemas.openxmlformats.org/drawingml/2006/table">
            <a:tbl>
              <a:tblPr firstRow="1" bandRow="1">
                <a:tableStyleId>{2D5ABB26-0587-4C30-8999-92F81FD0307C}</a:tableStyleId>
              </a:tblPr>
              <a:tblGrid>
                <a:gridCol w="2973463">
                  <a:extLst>
                    <a:ext uri="{9D8B030D-6E8A-4147-A177-3AD203B41FA5}">
                      <a16:colId xmlns:a16="http://schemas.microsoft.com/office/drawing/2014/main" val="201153676"/>
                    </a:ext>
                  </a:extLst>
                </a:gridCol>
                <a:gridCol w="1746359">
                  <a:extLst>
                    <a:ext uri="{9D8B030D-6E8A-4147-A177-3AD203B41FA5}">
                      <a16:colId xmlns:a16="http://schemas.microsoft.com/office/drawing/2014/main" val="840394435"/>
                    </a:ext>
                  </a:extLst>
                </a:gridCol>
              </a:tblGrid>
              <a:tr h="527255">
                <a:tc>
                  <a:txBody>
                    <a:bodyPr/>
                    <a:lstStyle/>
                    <a:p>
                      <a:r>
                        <a:rPr lang="en-US" sz="2400" b="1">
                          <a:solidFill>
                            <a:schemeClr val="tx1"/>
                          </a:solidFill>
                          <a:latin typeface="Concourse T3" pitchFamily="2" charset="0"/>
                        </a:rPr>
                        <a:t>Godspeed series</a:t>
                      </a:r>
                    </a:p>
                  </a:txBody>
                  <a:tcPr marL="34290" marR="34290" marT="17145" marB="17145">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b="1">
                          <a:solidFill>
                            <a:schemeClr val="tx1"/>
                          </a:solidFill>
                          <a:latin typeface="Concourse T3" pitchFamily="2" charset="0"/>
                        </a:rPr>
                        <a:t>Cronbach’s </a:t>
                      </a:r>
                      <a:r>
                        <a:rPr lang="el-GR" sz="2400" b="1">
                          <a:solidFill>
                            <a:schemeClr val="tx1"/>
                          </a:solidFill>
                        </a:rPr>
                        <a:t>α</a:t>
                      </a:r>
                      <a:endParaRPr lang="en-US" sz="2400" b="1">
                        <a:solidFill>
                          <a:schemeClr val="tx1"/>
                        </a:solidFill>
                        <a:latin typeface="Concourse T3" pitchFamily="2" charset="0"/>
                      </a:endParaRPr>
                    </a:p>
                  </a:txBody>
                  <a:tcPr marL="34290" marR="34290" marT="17145" marB="17145">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9623458"/>
                  </a:ext>
                </a:extLst>
              </a:tr>
              <a:tr h="527255">
                <a:tc>
                  <a:txBody>
                    <a:bodyPr/>
                    <a:lstStyle/>
                    <a:p>
                      <a:r>
                        <a:rPr lang="en-US" sz="2400" b="0">
                          <a:solidFill>
                            <a:schemeClr val="tx1"/>
                          </a:solidFill>
                          <a:latin typeface="Concourse T3" pitchFamily="2" charset="0"/>
                        </a:rPr>
                        <a:t>Anthropomorphism</a:t>
                      </a:r>
                    </a:p>
                  </a:txBody>
                  <a:tcPr marL="34290" marR="34290" marT="17145" marB="17145">
                    <a:lnT w="12700" cap="flat" cmpd="sng" algn="ctr">
                      <a:solidFill>
                        <a:schemeClr val="tx1"/>
                      </a:solidFill>
                      <a:prstDash val="solid"/>
                      <a:round/>
                      <a:headEnd type="none" w="med" len="med"/>
                      <a:tailEnd type="none" w="med" len="med"/>
                    </a:lnT>
                  </a:tcPr>
                </a:tc>
                <a:tc>
                  <a:txBody>
                    <a:bodyPr/>
                    <a:lstStyle/>
                    <a:p>
                      <a:pPr>
                        <a:tabLst>
                          <a:tab pos="2063750" algn="dec"/>
                        </a:tabLst>
                      </a:pPr>
                      <a:r>
                        <a:rPr lang="en-US" sz="2400" b="0">
                          <a:solidFill>
                            <a:schemeClr val="tx1"/>
                          </a:solidFill>
                          <a:latin typeface="Concourse T3" pitchFamily="2" charset="0"/>
                        </a:rPr>
                        <a:t>	0.86</a:t>
                      </a:r>
                    </a:p>
                  </a:txBody>
                  <a:tcPr marL="34290" marR="34290" marT="17145" marB="17145">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403385034"/>
                  </a:ext>
                </a:extLst>
              </a:tr>
              <a:tr h="527255">
                <a:tc>
                  <a:txBody>
                    <a:bodyPr/>
                    <a:lstStyle/>
                    <a:p>
                      <a:pPr marL="0" marR="0" lvl="0" indent="0" algn="l" defTabSz="2212391" rtl="0" eaLnBrk="1" fontAlgn="auto" latinLnBrk="0" hangingPunct="1">
                        <a:lnSpc>
                          <a:spcPct val="100000"/>
                        </a:lnSpc>
                        <a:spcBef>
                          <a:spcPts val="0"/>
                        </a:spcBef>
                        <a:spcAft>
                          <a:spcPts val="0"/>
                        </a:spcAft>
                        <a:buClrTx/>
                        <a:buSzTx/>
                        <a:buFontTx/>
                        <a:buNone/>
                        <a:tabLst/>
                        <a:defRPr/>
                      </a:pPr>
                      <a:r>
                        <a:rPr lang="en-US" sz="2400" b="0">
                          <a:solidFill>
                            <a:schemeClr val="tx1"/>
                          </a:solidFill>
                          <a:latin typeface="Concourse T3" pitchFamily="2" charset="0"/>
                        </a:rPr>
                        <a:t>Animacy</a:t>
                      </a:r>
                    </a:p>
                  </a:txBody>
                  <a:tcPr marL="34290" marR="34290" marT="17145" marB="17145"/>
                </a:tc>
                <a:tc>
                  <a:txBody>
                    <a:bodyPr/>
                    <a:lstStyle/>
                    <a:p>
                      <a:pPr>
                        <a:tabLst>
                          <a:tab pos="2063750" algn="dec"/>
                        </a:tabLst>
                      </a:pPr>
                      <a:r>
                        <a:rPr lang="en-US" sz="2400" b="0">
                          <a:solidFill>
                            <a:schemeClr val="tx1"/>
                          </a:solidFill>
                          <a:latin typeface="Concourse T3" pitchFamily="2" charset="0"/>
                        </a:rPr>
                        <a:t>	0.84</a:t>
                      </a:r>
                    </a:p>
                  </a:txBody>
                  <a:tcPr marL="34290" marR="34290" marT="17145" marB="17145"/>
                </a:tc>
                <a:extLst>
                  <a:ext uri="{0D108BD9-81ED-4DB2-BD59-A6C34878D82A}">
                    <a16:rowId xmlns:a16="http://schemas.microsoft.com/office/drawing/2014/main" val="327361280"/>
                  </a:ext>
                </a:extLst>
              </a:tr>
              <a:tr h="527255">
                <a:tc>
                  <a:txBody>
                    <a:bodyPr/>
                    <a:lstStyle/>
                    <a:p>
                      <a:pPr marL="0" marR="0" lvl="0" indent="0" algn="l" defTabSz="2212391" rtl="0" eaLnBrk="1" fontAlgn="auto" latinLnBrk="0" hangingPunct="1">
                        <a:lnSpc>
                          <a:spcPct val="100000"/>
                        </a:lnSpc>
                        <a:spcBef>
                          <a:spcPts val="0"/>
                        </a:spcBef>
                        <a:spcAft>
                          <a:spcPts val="0"/>
                        </a:spcAft>
                        <a:buClrTx/>
                        <a:buSzTx/>
                        <a:buFontTx/>
                        <a:buNone/>
                        <a:tabLst/>
                        <a:defRPr/>
                      </a:pPr>
                      <a:r>
                        <a:rPr lang="en-US" sz="2400" b="0">
                          <a:solidFill>
                            <a:schemeClr val="tx1"/>
                          </a:solidFill>
                          <a:latin typeface="Concourse T3" pitchFamily="2" charset="0"/>
                        </a:rPr>
                        <a:t>Likeability</a:t>
                      </a:r>
                    </a:p>
                  </a:txBody>
                  <a:tcPr marL="34290" marR="34290" marT="17145" marB="17145"/>
                </a:tc>
                <a:tc>
                  <a:txBody>
                    <a:bodyPr/>
                    <a:lstStyle/>
                    <a:p>
                      <a:pPr>
                        <a:tabLst>
                          <a:tab pos="2063750" algn="dec"/>
                        </a:tabLst>
                      </a:pPr>
                      <a:r>
                        <a:rPr lang="en-US" sz="2400" b="0">
                          <a:solidFill>
                            <a:schemeClr val="tx1"/>
                          </a:solidFill>
                          <a:latin typeface="Concourse T3" pitchFamily="2" charset="0"/>
                        </a:rPr>
                        <a:t>	0.9 </a:t>
                      </a:r>
                    </a:p>
                  </a:txBody>
                  <a:tcPr marL="34290" marR="34290" marT="17145" marB="17145"/>
                </a:tc>
                <a:extLst>
                  <a:ext uri="{0D108BD9-81ED-4DB2-BD59-A6C34878D82A}">
                    <a16:rowId xmlns:a16="http://schemas.microsoft.com/office/drawing/2014/main" val="410733034"/>
                  </a:ext>
                </a:extLst>
              </a:tr>
              <a:tr h="696949">
                <a:tc>
                  <a:txBody>
                    <a:bodyPr/>
                    <a:lstStyle/>
                    <a:p>
                      <a:pPr marL="0" marR="0" lvl="0" indent="0" algn="l" defTabSz="2212391" rtl="0" eaLnBrk="1" fontAlgn="auto" latinLnBrk="0" hangingPunct="1">
                        <a:lnSpc>
                          <a:spcPct val="100000"/>
                        </a:lnSpc>
                        <a:spcBef>
                          <a:spcPts val="0"/>
                        </a:spcBef>
                        <a:spcAft>
                          <a:spcPts val="0"/>
                        </a:spcAft>
                        <a:buClrTx/>
                        <a:buSzTx/>
                        <a:buFontTx/>
                        <a:buNone/>
                        <a:tabLst/>
                        <a:defRPr/>
                      </a:pPr>
                      <a:r>
                        <a:rPr lang="en-US" sz="2400" b="0">
                          <a:solidFill>
                            <a:schemeClr val="tx1"/>
                          </a:solidFill>
                          <a:latin typeface="Concourse T3" pitchFamily="2" charset="0"/>
                        </a:rPr>
                        <a:t>Perceived Intelligence</a:t>
                      </a:r>
                    </a:p>
                  </a:txBody>
                  <a:tcPr marL="34290" marR="34290" marT="17145" marB="17145"/>
                </a:tc>
                <a:tc>
                  <a:txBody>
                    <a:bodyPr/>
                    <a:lstStyle/>
                    <a:p>
                      <a:pPr>
                        <a:tabLst>
                          <a:tab pos="2063750" algn="dec"/>
                        </a:tabLst>
                      </a:pPr>
                      <a:r>
                        <a:rPr lang="en-US" sz="2400" b="0">
                          <a:solidFill>
                            <a:schemeClr val="tx1"/>
                          </a:solidFill>
                          <a:latin typeface="Concourse T3" pitchFamily="2" charset="0"/>
                        </a:rPr>
                        <a:t>	0.84</a:t>
                      </a:r>
                    </a:p>
                  </a:txBody>
                  <a:tcPr marL="34290" marR="34290" marT="17145" marB="17145"/>
                </a:tc>
                <a:extLst>
                  <a:ext uri="{0D108BD9-81ED-4DB2-BD59-A6C34878D82A}">
                    <a16:rowId xmlns:a16="http://schemas.microsoft.com/office/drawing/2014/main" val="2848128453"/>
                  </a:ext>
                </a:extLst>
              </a:tr>
              <a:tr h="527255">
                <a:tc>
                  <a:txBody>
                    <a:bodyPr/>
                    <a:lstStyle/>
                    <a:p>
                      <a:pPr marL="0" marR="0" lvl="0" indent="0" algn="l" defTabSz="2212391" rtl="0" eaLnBrk="1" fontAlgn="auto" latinLnBrk="0" hangingPunct="1">
                        <a:lnSpc>
                          <a:spcPct val="100000"/>
                        </a:lnSpc>
                        <a:spcBef>
                          <a:spcPts val="0"/>
                        </a:spcBef>
                        <a:spcAft>
                          <a:spcPts val="0"/>
                        </a:spcAft>
                        <a:buClrTx/>
                        <a:buSzTx/>
                        <a:buFontTx/>
                        <a:buNone/>
                        <a:tabLst/>
                        <a:defRPr/>
                      </a:pPr>
                      <a:r>
                        <a:rPr lang="en-US" sz="2400" b="0">
                          <a:solidFill>
                            <a:schemeClr val="tx1"/>
                          </a:solidFill>
                          <a:latin typeface="Concourse T3" pitchFamily="2" charset="0"/>
                        </a:rPr>
                        <a:t>Perceived Safety</a:t>
                      </a:r>
                    </a:p>
                  </a:txBody>
                  <a:tcPr marL="34290" marR="34290" marT="17145" marB="17145">
                    <a:lnB w="28575" cap="flat" cmpd="sng" algn="ctr">
                      <a:solidFill>
                        <a:schemeClr val="tx1"/>
                      </a:solidFill>
                      <a:prstDash val="solid"/>
                      <a:round/>
                      <a:headEnd type="none" w="med" len="med"/>
                      <a:tailEnd type="none" w="med" len="med"/>
                    </a:lnB>
                  </a:tcPr>
                </a:tc>
                <a:tc>
                  <a:txBody>
                    <a:bodyPr/>
                    <a:lstStyle/>
                    <a:p>
                      <a:pPr marL="0" marR="0" lvl="0" indent="0" algn="l" defTabSz="2212391" rtl="0" eaLnBrk="1" fontAlgn="auto" latinLnBrk="0" hangingPunct="1">
                        <a:lnSpc>
                          <a:spcPct val="100000"/>
                        </a:lnSpc>
                        <a:spcBef>
                          <a:spcPts val="0"/>
                        </a:spcBef>
                        <a:spcAft>
                          <a:spcPts val="0"/>
                        </a:spcAft>
                        <a:buClrTx/>
                        <a:buSzTx/>
                        <a:buFontTx/>
                        <a:buNone/>
                        <a:tabLst>
                          <a:tab pos="2063750" algn="dec"/>
                        </a:tabLst>
                        <a:defRPr/>
                      </a:pPr>
                      <a:r>
                        <a:rPr lang="en-US" sz="2400" b="0">
                          <a:solidFill>
                            <a:schemeClr val="tx1"/>
                          </a:solidFill>
                          <a:latin typeface="Concourse T3" pitchFamily="2" charset="0"/>
                        </a:rPr>
                        <a:t>	0.63</a:t>
                      </a:r>
                    </a:p>
                  </a:txBody>
                  <a:tcPr marL="34290" marR="34290" marT="17145" marB="17145">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8180647"/>
                  </a:ext>
                </a:extLst>
              </a:tr>
            </a:tbl>
          </a:graphicData>
        </a:graphic>
      </p:graphicFrame>
      <p:graphicFrame>
        <p:nvGraphicFramePr>
          <p:cNvPr id="4" name="Table 3">
            <a:extLst>
              <a:ext uri="{FF2B5EF4-FFF2-40B4-BE49-F238E27FC236}">
                <a16:creationId xmlns:a16="http://schemas.microsoft.com/office/drawing/2014/main" id="{9D74ACC2-C1AA-4141-9083-9E363C4A5D28}"/>
              </a:ext>
            </a:extLst>
          </p:cNvPr>
          <p:cNvGraphicFramePr>
            <a:graphicFrameLocks noGrp="1"/>
          </p:cNvGraphicFramePr>
          <p:nvPr>
            <p:extLst>
              <p:ext uri="{D42A27DB-BD31-4B8C-83A1-F6EECF244321}">
                <p14:modId xmlns:p14="http://schemas.microsoft.com/office/powerpoint/2010/main" val="2852366747"/>
              </p:ext>
            </p:extLst>
          </p:nvPr>
        </p:nvGraphicFramePr>
        <p:xfrm>
          <a:off x="5568093" y="1934791"/>
          <a:ext cx="6073045" cy="3201750"/>
        </p:xfrm>
        <a:graphic>
          <a:graphicData uri="http://schemas.openxmlformats.org/drawingml/2006/table">
            <a:tbl>
              <a:tblPr firstRow="1" bandRow="1">
                <a:tableStyleId>{5940675A-B579-460E-94D1-54222C63F5DA}</a:tableStyleId>
              </a:tblPr>
              <a:tblGrid>
                <a:gridCol w="2672045">
                  <a:extLst>
                    <a:ext uri="{9D8B030D-6E8A-4147-A177-3AD203B41FA5}">
                      <a16:colId xmlns:a16="http://schemas.microsoft.com/office/drawing/2014/main" val="2729882252"/>
                    </a:ext>
                  </a:extLst>
                </a:gridCol>
                <a:gridCol w="1376652">
                  <a:extLst>
                    <a:ext uri="{9D8B030D-6E8A-4147-A177-3AD203B41FA5}">
                      <a16:colId xmlns:a16="http://schemas.microsoft.com/office/drawing/2014/main" val="339141222"/>
                    </a:ext>
                  </a:extLst>
                </a:gridCol>
                <a:gridCol w="2024348">
                  <a:extLst>
                    <a:ext uri="{9D8B030D-6E8A-4147-A177-3AD203B41FA5}">
                      <a16:colId xmlns:a16="http://schemas.microsoft.com/office/drawing/2014/main" val="1390085135"/>
                    </a:ext>
                  </a:extLst>
                </a:gridCol>
              </a:tblGrid>
              <a:tr h="533625">
                <a:tc>
                  <a:txBody>
                    <a:bodyPr/>
                    <a:lstStyle/>
                    <a:p>
                      <a:r>
                        <a:rPr lang="en-US" sz="2400" b="1">
                          <a:solidFill>
                            <a:schemeClr val="tx1"/>
                          </a:solidFill>
                          <a:latin typeface="Concourse T3" pitchFamily="2" charset="0"/>
                        </a:rPr>
                        <a:t>Godspeed series</a:t>
                      </a:r>
                    </a:p>
                  </a:txBody>
                  <a:tcPr marL="34290" marR="34290" marT="17145" marB="17145">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2400" b="1">
                          <a:solidFill>
                            <a:schemeClr val="tx1"/>
                          </a:solidFill>
                          <a:latin typeface="Concourse T3" pitchFamily="2" charset="0"/>
                        </a:rPr>
                        <a:t>W</a:t>
                      </a:r>
                    </a:p>
                  </a:txBody>
                  <a:tcPr marL="34290" marR="34290" marT="17145" marB="17145">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2400" b="1" i="1">
                          <a:solidFill>
                            <a:schemeClr val="tx1"/>
                          </a:solidFill>
                          <a:latin typeface="Concourse T3" pitchFamily="2" charset="0"/>
                        </a:rPr>
                        <a:t>p</a:t>
                      </a:r>
                      <a:r>
                        <a:rPr lang="en-US" sz="2400" b="1">
                          <a:solidFill>
                            <a:schemeClr val="tx1"/>
                          </a:solidFill>
                          <a:latin typeface="Concourse T3" pitchFamily="2" charset="0"/>
                        </a:rPr>
                        <a:t>-value</a:t>
                      </a:r>
                    </a:p>
                  </a:txBody>
                  <a:tcPr marL="34290" marR="34290" marT="17145" marB="17145">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66402550"/>
                  </a:ext>
                </a:extLst>
              </a:tr>
              <a:tr h="533625">
                <a:tc>
                  <a:txBody>
                    <a:bodyPr/>
                    <a:lstStyle/>
                    <a:p>
                      <a:r>
                        <a:rPr lang="en-US" sz="2400" b="0">
                          <a:solidFill>
                            <a:schemeClr val="tx1"/>
                          </a:solidFill>
                          <a:latin typeface="Concourse T3" pitchFamily="2" charset="0"/>
                        </a:rPr>
                        <a:t>Anthropomorphism</a:t>
                      </a:r>
                    </a:p>
                  </a:txBody>
                  <a:tcPr marL="34290" marR="34290" marT="17145" marB="17145">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sz="2400">
                          <a:solidFill>
                            <a:schemeClr val="tx1"/>
                          </a:solidFill>
                          <a:latin typeface="Concourse T3" pitchFamily="2" charset="0"/>
                        </a:rPr>
                        <a:t>0.98607</a:t>
                      </a:r>
                    </a:p>
                  </a:txBody>
                  <a:tcPr marL="34290" marR="34290" marT="17145" marB="17145">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sz="2400">
                          <a:solidFill>
                            <a:schemeClr val="tx1"/>
                          </a:solidFill>
                          <a:latin typeface="Concourse T3" pitchFamily="2" charset="0"/>
                        </a:rPr>
                        <a:t>0.1397</a:t>
                      </a:r>
                    </a:p>
                  </a:txBody>
                  <a:tcPr marL="34290" marR="34290" marT="17145" marB="17145">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88406272"/>
                  </a:ext>
                </a:extLst>
              </a:tr>
              <a:tr h="533625">
                <a:tc>
                  <a:txBody>
                    <a:bodyPr/>
                    <a:lstStyle/>
                    <a:p>
                      <a:pPr marL="0" marR="0" lvl="0" indent="0" algn="l" defTabSz="2212391" rtl="0" eaLnBrk="1" fontAlgn="auto" latinLnBrk="0" hangingPunct="1">
                        <a:lnSpc>
                          <a:spcPct val="100000"/>
                        </a:lnSpc>
                        <a:spcBef>
                          <a:spcPts val="0"/>
                        </a:spcBef>
                        <a:spcAft>
                          <a:spcPts val="0"/>
                        </a:spcAft>
                        <a:buClrTx/>
                        <a:buSzTx/>
                        <a:buFontTx/>
                        <a:buNone/>
                        <a:tabLst/>
                        <a:defRPr/>
                      </a:pPr>
                      <a:r>
                        <a:rPr lang="en-US" sz="2400" b="0">
                          <a:solidFill>
                            <a:schemeClr val="tx1"/>
                          </a:solidFill>
                          <a:latin typeface="Concourse T3" pitchFamily="2" charset="0"/>
                        </a:rPr>
                        <a:t>Animacy</a:t>
                      </a:r>
                    </a:p>
                  </a:txBody>
                  <a:tcPr marL="34290" marR="34290" marT="17145" marB="17145">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sz="2400">
                          <a:solidFill>
                            <a:schemeClr val="tx1"/>
                          </a:solidFill>
                          <a:latin typeface="Concourse T3" pitchFamily="2" charset="0"/>
                        </a:rPr>
                        <a:t>0.98015</a:t>
                      </a:r>
                    </a:p>
                  </a:txBody>
                  <a:tcPr marL="34290" marR="34290" marT="17145" marB="17145">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sz="2400">
                          <a:solidFill>
                            <a:schemeClr val="tx1"/>
                          </a:solidFill>
                          <a:latin typeface="Concourse T3" pitchFamily="2" charset="0"/>
                        </a:rPr>
                        <a:t>&lt; 0.05</a:t>
                      </a:r>
                    </a:p>
                  </a:txBody>
                  <a:tcPr marL="34290" marR="34290" marT="17145" marB="17145">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91658232"/>
                  </a:ext>
                </a:extLst>
              </a:tr>
              <a:tr h="533625">
                <a:tc>
                  <a:txBody>
                    <a:bodyPr/>
                    <a:lstStyle/>
                    <a:p>
                      <a:pPr marL="0" marR="0" lvl="0" indent="0" algn="l" defTabSz="2212391" rtl="0" eaLnBrk="1" fontAlgn="auto" latinLnBrk="0" hangingPunct="1">
                        <a:lnSpc>
                          <a:spcPct val="100000"/>
                        </a:lnSpc>
                        <a:spcBef>
                          <a:spcPts val="0"/>
                        </a:spcBef>
                        <a:spcAft>
                          <a:spcPts val="0"/>
                        </a:spcAft>
                        <a:buClrTx/>
                        <a:buSzTx/>
                        <a:buFontTx/>
                        <a:buNone/>
                        <a:tabLst/>
                        <a:defRPr/>
                      </a:pPr>
                      <a:r>
                        <a:rPr lang="en-US" sz="2400" b="0">
                          <a:solidFill>
                            <a:schemeClr val="tx1"/>
                          </a:solidFill>
                          <a:latin typeface="Concourse T3" pitchFamily="2" charset="0"/>
                        </a:rPr>
                        <a:t>Likeability</a:t>
                      </a:r>
                    </a:p>
                  </a:txBody>
                  <a:tcPr marL="34290" marR="34290" marT="17145" marB="17145">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sz="2400">
                          <a:solidFill>
                            <a:schemeClr val="tx1"/>
                          </a:solidFill>
                          <a:latin typeface="Concourse T3" pitchFamily="2" charset="0"/>
                        </a:rPr>
                        <a:t>0.95497</a:t>
                      </a:r>
                    </a:p>
                  </a:txBody>
                  <a:tcPr marL="34290" marR="34290" marT="17145" marB="17145">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sz="2400">
                          <a:solidFill>
                            <a:schemeClr val="tx1"/>
                          </a:solidFill>
                          <a:latin typeface="Concourse T3" pitchFamily="2" charset="0"/>
                        </a:rPr>
                        <a:t>&lt; 0.0001</a:t>
                      </a:r>
                    </a:p>
                  </a:txBody>
                  <a:tcPr marL="34290" marR="34290" marT="17145" marB="17145">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59933489"/>
                  </a:ext>
                </a:extLst>
              </a:tr>
              <a:tr h="533625">
                <a:tc>
                  <a:txBody>
                    <a:bodyPr/>
                    <a:lstStyle/>
                    <a:p>
                      <a:pPr marL="0" marR="0" lvl="0" indent="0" algn="l" defTabSz="2212391" rtl="0" eaLnBrk="1" fontAlgn="auto" latinLnBrk="0" hangingPunct="1">
                        <a:lnSpc>
                          <a:spcPct val="100000"/>
                        </a:lnSpc>
                        <a:spcBef>
                          <a:spcPts val="0"/>
                        </a:spcBef>
                        <a:spcAft>
                          <a:spcPts val="0"/>
                        </a:spcAft>
                        <a:buClrTx/>
                        <a:buSzTx/>
                        <a:buFontTx/>
                        <a:buNone/>
                        <a:tabLst/>
                        <a:defRPr/>
                      </a:pPr>
                      <a:r>
                        <a:rPr lang="en-US" sz="2400" b="0">
                          <a:solidFill>
                            <a:schemeClr val="tx1"/>
                          </a:solidFill>
                          <a:latin typeface="Concourse T3" pitchFamily="2" charset="0"/>
                        </a:rPr>
                        <a:t>Perceived Intelligence</a:t>
                      </a:r>
                    </a:p>
                  </a:txBody>
                  <a:tcPr marL="34290" marR="34290" marT="17145" marB="17145">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2400">
                          <a:solidFill>
                            <a:schemeClr val="tx1"/>
                          </a:solidFill>
                          <a:latin typeface="Concourse T3" pitchFamily="2" charset="0"/>
                        </a:rPr>
                        <a:t>0.97635</a:t>
                      </a:r>
                    </a:p>
                  </a:txBody>
                  <a:tcPr marL="34290" marR="34290" marT="17145" marB="17145">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2400">
                          <a:solidFill>
                            <a:schemeClr val="tx1"/>
                          </a:solidFill>
                          <a:latin typeface="Concourse T3" pitchFamily="2" charset="0"/>
                        </a:rPr>
                        <a:t>&lt; 0.05</a:t>
                      </a:r>
                    </a:p>
                  </a:txBody>
                  <a:tcPr marL="34290" marR="34290" marT="17145" marB="17145">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03941088"/>
                  </a:ext>
                </a:extLst>
              </a:tr>
              <a:tr h="533625">
                <a:tc>
                  <a:txBody>
                    <a:bodyPr/>
                    <a:lstStyle/>
                    <a:p>
                      <a:pPr marL="0" marR="0" lvl="0" indent="0" algn="l" defTabSz="2212391" rtl="0" eaLnBrk="1" fontAlgn="auto" latinLnBrk="0" hangingPunct="1">
                        <a:lnSpc>
                          <a:spcPct val="100000"/>
                        </a:lnSpc>
                        <a:spcBef>
                          <a:spcPts val="0"/>
                        </a:spcBef>
                        <a:spcAft>
                          <a:spcPts val="0"/>
                        </a:spcAft>
                        <a:buClrTx/>
                        <a:buSzTx/>
                        <a:buFontTx/>
                        <a:buNone/>
                        <a:tabLst/>
                        <a:defRPr/>
                      </a:pPr>
                      <a:r>
                        <a:rPr lang="en-US" sz="2400" b="0">
                          <a:solidFill>
                            <a:schemeClr val="tx1"/>
                          </a:solidFill>
                          <a:latin typeface="Concourse T3" pitchFamily="2" charset="0"/>
                        </a:rPr>
                        <a:t>Perceived Safety</a:t>
                      </a:r>
                    </a:p>
                  </a:txBody>
                  <a:tcPr marL="34290" marR="34290" marT="17145" marB="17145">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2400">
                          <a:solidFill>
                            <a:schemeClr val="tx1"/>
                          </a:solidFill>
                          <a:latin typeface="Concourse T3" pitchFamily="2" charset="0"/>
                        </a:rPr>
                        <a:t>0.89938</a:t>
                      </a:r>
                    </a:p>
                  </a:txBody>
                  <a:tcPr marL="34290" marR="34290" marT="17145" marB="17145">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2400">
                          <a:solidFill>
                            <a:schemeClr val="tx1"/>
                          </a:solidFill>
                          <a:latin typeface="Concourse T3" pitchFamily="2" charset="0"/>
                        </a:rPr>
                        <a:t> &lt; 0.0000001</a:t>
                      </a:r>
                    </a:p>
                  </a:txBody>
                  <a:tcPr marL="34290" marR="34290" marT="17145" marB="17145">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7204639"/>
                  </a:ext>
                </a:extLst>
              </a:tr>
            </a:tbl>
          </a:graphicData>
        </a:graphic>
      </p:graphicFrame>
      <p:sp>
        <p:nvSpPr>
          <p:cNvPr id="9" name="TextBox 8">
            <a:extLst>
              <a:ext uri="{FF2B5EF4-FFF2-40B4-BE49-F238E27FC236}">
                <a16:creationId xmlns:a16="http://schemas.microsoft.com/office/drawing/2014/main" id="{717A57D2-9B5D-1345-84E1-D4ED1EB179F0}"/>
              </a:ext>
            </a:extLst>
          </p:cNvPr>
          <p:cNvSpPr txBox="1"/>
          <p:nvPr/>
        </p:nvSpPr>
        <p:spPr>
          <a:xfrm>
            <a:off x="6182713" y="1519839"/>
            <a:ext cx="4288031" cy="461665"/>
          </a:xfrm>
          <a:prstGeom prst="rect">
            <a:avLst/>
          </a:prstGeom>
          <a:noFill/>
        </p:spPr>
        <p:txBody>
          <a:bodyPr wrap="square" rtlCol="0">
            <a:spAutoFit/>
          </a:bodyPr>
          <a:lstStyle/>
          <a:p>
            <a:pPr algn="ctr"/>
            <a:r>
              <a:rPr lang="en-US" sz="2400" b="1">
                <a:latin typeface="Concourse T3" pitchFamily="2" charset="0"/>
              </a:rPr>
              <a:t>Shapiro-Wilk normality test</a:t>
            </a:r>
          </a:p>
        </p:txBody>
      </p:sp>
    </p:spTree>
    <p:extLst>
      <p:ext uri="{BB962C8B-B14F-4D97-AF65-F5344CB8AC3E}">
        <p14:creationId xmlns:p14="http://schemas.microsoft.com/office/powerpoint/2010/main" val="69079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72164-D897-4629-A1D1-0197FDA00F0A}"/>
              </a:ext>
            </a:extLst>
          </p:cNvPr>
          <p:cNvSpPr>
            <a:spLocks noGrp="1"/>
          </p:cNvSpPr>
          <p:nvPr>
            <p:ph type="title"/>
          </p:nvPr>
        </p:nvSpPr>
        <p:spPr/>
        <p:txBody>
          <a:bodyPr/>
          <a:lstStyle/>
          <a:p>
            <a:r>
              <a:rPr lang="en-US"/>
              <a:t>Men… </a:t>
            </a:r>
            <a:r>
              <a:rPr lang="en-US" err="1"/>
              <a:t>dataen</a:t>
            </a:r>
            <a:r>
              <a:rPr lang="en-US"/>
              <a:t> </a:t>
            </a:r>
            <a:r>
              <a:rPr lang="en-US" err="1"/>
              <a:t>viser</a:t>
            </a:r>
            <a:r>
              <a:rPr lang="en-US"/>
              <a:t> </a:t>
            </a:r>
            <a:r>
              <a:rPr lang="en-US" err="1"/>
              <a:t>ikke</a:t>
            </a:r>
            <a:r>
              <a:rPr lang="en-US"/>
              <a:t> </a:t>
            </a:r>
            <a:r>
              <a:rPr lang="en-US" err="1"/>
              <a:t>stor</a:t>
            </a:r>
            <a:r>
              <a:rPr lang="en-US"/>
              <a:t> </a:t>
            </a:r>
            <a:r>
              <a:rPr lang="en-US" err="1"/>
              <a:t>nok</a:t>
            </a:r>
            <a:r>
              <a:rPr lang="en-US"/>
              <a:t> </a:t>
            </a:r>
            <a:r>
              <a:rPr lang="en-US" err="1"/>
              <a:t>forskjell</a:t>
            </a:r>
            <a:endParaRPr lang="en-US"/>
          </a:p>
        </p:txBody>
      </p:sp>
      <p:sp>
        <p:nvSpPr>
          <p:cNvPr id="3" name="Content Placeholder 2">
            <a:extLst>
              <a:ext uri="{FF2B5EF4-FFF2-40B4-BE49-F238E27FC236}">
                <a16:creationId xmlns:a16="http://schemas.microsoft.com/office/drawing/2014/main" id="{546B44B0-F2FA-59EE-F875-B4D38C43291C}"/>
              </a:ext>
            </a:extLst>
          </p:cNvPr>
          <p:cNvSpPr>
            <a:spLocks noGrp="1"/>
          </p:cNvSpPr>
          <p:nvPr>
            <p:ph idx="1"/>
          </p:nvPr>
        </p:nvSpPr>
        <p:spPr/>
        <p:txBody>
          <a:bodyPr/>
          <a:lstStyle/>
          <a:p>
            <a:endParaRPr lang="en-US"/>
          </a:p>
        </p:txBody>
      </p:sp>
      <p:graphicFrame>
        <p:nvGraphicFramePr>
          <p:cNvPr id="4" name="Table 3">
            <a:extLst>
              <a:ext uri="{FF2B5EF4-FFF2-40B4-BE49-F238E27FC236}">
                <a16:creationId xmlns:a16="http://schemas.microsoft.com/office/drawing/2014/main" id="{76BED098-306B-42EE-AE63-BE8AFB8396FA}"/>
              </a:ext>
            </a:extLst>
          </p:cNvPr>
          <p:cNvGraphicFramePr>
            <a:graphicFrameLocks noGrp="1"/>
          </p:cNvGraphicFramePr>
          <p:nvPr>
            <p:extLst>
              <p:ext uri="{D42A27DB-BD31-4B8C-83A1-F6EECF244321}">
                <p14:modId xmlns:p14="http://schemas.microsoft.com/office/powerpoint/2010/main" val="4208629740"/>
              </p:ext>
            </p:extLst>
          </p:nvPr>
        </p:nvGraphicFramePr>
        <p:xfrm>
          <a:off x="6130833" y="1499871"/>
          <a:ext cx="3781516" cy="4716464"/>
        </p:xfrm>
        <a:graphic>
          <a:graphicData uri="http://schemas.openxmlformats.org/drawingml/2006/table">
            <a:tbl>
              <a:tblPr firstRow="1">
                <a:tableStyleId>{2D5ABB26-0587-4C30-8999-92F81FD0307C}</a:tableStyleId>
              </a:tblPr>
              <a:tblGrid>
                <a:gridCol w="1391219">
                  <a:extLst>
                    <a:ext uri="{9D8B030D-6E8A-4147-A177-3AD203B41FA5}">
                      <a16:colId xmlns:a16="http://schemas.microsoft.com/office/drawing/2014/main" val="622198784"/>
                    </a:ext>
                  </a:extLst>
                </a:gridCol>
                <a:gridCol w="531547">
                  <a:extLst>
                    <a:ext uri="{9D8B030D-6E8A-4147-A177-3AD203B41FA5}">
                      <a16:colId xmlns:a16="http://schemas.microsoft.com/office/drawing/2014/main" val="3628747885"/>
                    </a:ext>
                  </a:extLst>
                </a:gridCol>
                <a:gridCol w="756623">
                  <a:extLst>
                    <a:ext uri="{9D8B030D-6E8A-4147-A177-3AD203B41FA5}">
                      <a16:colId xmlns:a16="http://schemas.microsoft.com/office/drawing/2014/main" val="91580725"/>
                    </a:ext>
                  </a:extLst>
                </a:gridCol>
                <a:gridCol w="1102127">
                  <a:extLst>
                    <a:ext uri="{9D8B030D-6E8A-4147-A177-3AD203B41FA5}">
                      <a16:colId xmlns:a16="http://schemas.microsoft.com/office/drawing/2014/main" val="3055570629"/>
                    </a:ext>
                  </a:extLst>
                </a:gridCol>
              </a:tblGrid>
              <a:tr h="294779">
                <a:tc>
                  <a:txBody>
                    <a:bodyPr/>
                    <a:lstStyle/>
                    <a:p>
                      <a:r>
                        <a:rPr lang="en-US" sz="1100" b="1">
                          <a:latin typeface="Concourse T3" pitchFamily="2" charset="0"/>
                        </a:rPr>
                        <a:t>Godspeed Series</a:t>
                      </a:r>
                    </a:p>
                  </a:txBody>
                  <a:tcP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r"/>
                      <a:r>
                        <a:rPr lang="en-US" sz="1100" b="1" i="1">
                          <a:latin typeface="Concourse T3" pitchFamily="2" charset="0"/>
                        </a:rPr>
                        <a:t>n</a:t>
                      </a:r>
                    </a:p>
                  </a:txBody>
                  <a:tcP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r"/>
                      <a:r>
                        <a:rPr lang="en-US" sz="1100" b="1">
                          <a:latin typeface="Concourse T3" pitchFamily="2" charset="0"/>
                        </a:rPr>
                        <a:t>Average</a:t>
                      </a:r>
                      <a:endParaRPr lang="en-US" sz="1100" b="1" i="1">
                        <a:latin typeface="Concourse T3" pitchFamily="2" charset="0"/>
                      </a:endParaRPr>
                    </a:p>
                  </a:txBody>
                  <a:tcP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US" sz="1100" b="1">
                          <a:latin typeface="Concourse T3" pitchFamily="2" charset="0"/>
                        </a:rPr>
                        <a:t>95% CI</a:t>
                      </a:r>
                    </a:p>
                  </a:txBody>
                  <a:tcP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8095283"/>
                  </a:ext>
                </a:extLst>
              </a:tr>
              <a:tr h="294779">
                <a:tc gridSpan="4">
                  <a:txBody>
                    <a:bodyPr/>
                    <a:lstStyle/>
                    <a:p>
                      <a:r>
                        <a:rPr lang="en-US" sz="1100" b="1">
                          <a:latin typeface="Concourse T3" pitchFamily="2" charset="0"/>
                        </a:rPr>
                        <a:t>Anthropomorphism</a:t>
                      </a:r>
                      <a:endParaRPr lang="en-US" sz="1100" b="1">
                        <a:solidFill>
                          <a:schemeClr val="bg1"/>
                        </a:solidFill>
                        <a:latin typeface="Concourse T3" pitchFamily="2" charset="0"/>
                      </a:endParaRPr>
                    </a:p>
                  </a:txBody>
                  <a:tcPr>
                    <a:lnT w="19050" cap="flat" cmpd="sng" algn="ctr">
                      <a:solidFill>
                        <a:schemeClr val="tx1"/>
                      </a:solidFill>
                      <a:prstDash val="solid"/>
                      <a:round/>
                      <a:headEnd type="none" w="med" len="med"/>
                      <a:tailEnd type="none" w="med" len="med"/>
                    </a:lnT>
                    <a:noFill/>
                  </a:tcPr>
                </a:tc>
                <a:tc hMerge="1">
                  <a:txBody>
                    <a:bodyPr/>
                    <a:lstStyle/>
                    <a:p>
                      <a:endParaRPr lang="en-US" sz="3200"/>
                    </a:p>
                  </a:txBody>
                  <a:tcPr/>
                </a:tc>
                <a:tc hMerge="1">
                  <a:txBody>
                    <a:bodyPr/>
                    <a:lstStyle/>
                    <a:p>
                      <a:endParaRPr lang="en-US"/>
                    </a:p>
                  </a:txBody>
                  <a:tcPr>
                    <a:lnT w="19050" cap="flat" cmpd="sng" algn="ctr">
                      <a:solidFill>
                        <a:schemeClr val="tx1"/>
                      </a:solidFill>
                      <a:prstDash val="solid"/>
                      <a:round/>
                      <a:headEnd type="none" w="med" len="med"/>
                      <a:tailEnd type="none" w="med" len="med"/>
                    </a:lnT>
                  </a:tcPr>
                </a:tc>
                <a:tc hMerge="1">
                  <a:txBody>
                    <a:bodyPr/>
                    <a:lstStyle/>
                    <a:p>
                      <a:endParaRPr lang="en-US"/>
                    </a:p>
                  </a:txBody>
                  <a:tcP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57340769"/>
                  </a:ext>
                </a:extLst>
              </a:tr>
              <a:tr h="294779">
                <a:tc>
                  <a:txBody>
                    <a:bodyPr/>
                    <a:lstStyle/>
                    <a:p>
                      <a:r>
                        <a:rPr lang="en-US" sz="1100">
                          <a:latin typeface="Concourse T3" pitchFamily="2" charset="0"/>
                        </a:rPr>
                        <a:t>Linear</a:t>
                      </a:r>
                      <a:endParaRPr lang="en-US" sz="1100">
                        <a:solidFill>
                          <a:schemeClr val="bg1"/>
                        </a:solidFill>
                        <a:latin typeface="Concourse T3" pitchFamily="2" charset="0"/>
                      </a:endParaRPr>
                    </a:p>
                  </a:txBody>
                  <a:tcPr>
                    <a:noFill/>
                  </a:tcPr>
                </a:tc>
                <a:tc>
                  <a:txBody>
                    <a:bodyPr/>
                    <a:lstStyle/>
                    <a:p>
                      <a:pPr algn="r"/>
                      <a:r>
                        <a:rPr lang="en-US" sz="1100">
                          <a:latin typeface="Concourse T3" pitchFamily="2" charset="0"/>
                        </a:rPr>
                        <a:t>36</a:t>
                      </a:r>
                      <a:endParaRPr lang="en-US" sz="1100">
                        <a:solidFill>
                          <a:schemeClr val="bg1"/>
                        </a:solidFill>
                        <a:latin typeface="Concourse T3" pitchFamily="2" charset="0"/>
                      </a:endParaRPr>
                    </a:p>
                  </a:txBody>
                  <a:tcPr>
                    <a:noFill/>
                  </a:tcPr>
                </a:tc>
                <a:tc>
                  <a:txBody>
                    <a:bodyPr/>
                    <a:lstStyle/>
                    <a:p>
                      <a:pPr algn="r">
                        <a:tabLst/>
                      </a:pPr>
                      <a:r>
                        <a:rPr lang="en-US" sz="1100">
                          <a:latin typeface="Concourse T3" pitchFamily="2" charset="0"/>
                        </a:rPr>
                        <a:t>2.84</a:t>
                      </a:r>
                      <a:endParaRPr lang="en-US" sz="1100">
                        <a:solidFill>
                          <a:schemeClr val="bg1"/>
                        </a:solidFill>
                        <a:latin typeface="Concourse T3" pitchFamily="2" charset="0"/>
                      </a:endParaRPr>
                    </a:p>
                  </a:txBody>
                  <a:tcPr>
                    <a:noFill/>
                  </a:tcPr>
                </a:tc>
                <a:tc>
                  <a:txBody>
                    <a:bodyPr/>
                    <a:lstStyle/>
                    <a:p>
                      <a:pPr>
                        <a:tabLst>
                          <a:tab pos="231775" algn="dec"/>
                        </a:tabLst>
                      </a:pPr>
                      <a:r>
                        <a:rPr lang="en-US" sz="1100">
                          <a:latin typeface="Concourse T3" pitchFamily="2" charset="0"/>
                        </a:rPr>
                        <a:t>	(2.56, 3.06)</a:t>
                      </a:r>
                    </a:p>
                  </a:txBody>
                  <a:tcPr>
                    <a:noFill/>
                  </a:tcPr>
                </a:tc>
                <a:extLst>
                  <a:ext uri="{0D108BD9-81ED-4DB2-BD59-A6C34878D82A}">
                    <a16:rowId xmlns:a16="http://schemas.microsoft.com/office/drawing/2014/main" val="3730797627"/>
                  </a:ext>
                </a:extLst>
              </a:tr>
              <a:tr h="294779">
                <a:tc>
                  <a:txBody>
                    <a:bodyPr/>
                    <a:lstStyle/>
                    <a:p>
                      <a:r>
                        <a:rPr lang="en-US" sz="1100">
                          <a:latin typeface="Concourse T3" pitchFamily="2" charset="0"/>
                        </a:rPr>
                        <a:t>Slow in, Slow out</a:t>
                      </a:r>
                      <a:endParaRPr lang="en-US" sz="1100">
                        <a:solidFill>
                          <a:schemeClr val="bg1"/>
                        </a:solidFill>
                        <a:latin typeface="Concourse T3" pitchFamily="2" charset="0"/>
                      </a:endParaRPr>
                    </a:p>
                  </a:txBody>
                  <a:tcPr>
                    <a:lnB w="12700" cap="flat" cmpd="sng" algn="ctr">
                      <a:solidFill>
                        <a:schemeClr val="tx1"/>
                      </a:solidFill>
                      <a:prstDash val="solid"/>
                      <a:round/>
                      <a:headEnd type="none" w="med" len="med"/>
                      <a:tailEnd type="none" w="med" len="med"/>
                    </a:lnB>
                    <a:noFill/>
                  </a:tcPr>
                </a:tc>
                <a:tc>
                  <a:txBody>
                    <a:bodyPr/>
                    <a:lstStyle/>
                    <a:p>
                      <a:pPr algn="r"/>
                      <a:r>
                        <a:rPr lang="en-US" sz="1100">
                          <a:latin typeface="Concourse T3" pitchFamily="2" charset="0"/>
                        </a:rPr>
                        <a:t>37</a:t>
                      </a:r>
                      <a:endParaRPr lang="en-US" sz="1100">
                        <a:solidFill>
                          <a:schemeClr val="bg1"/>
                        </a:solidFill>
                        <a:latin typeface="Concourse T3" pitchFamily="2" charset="0"/>
                      </a:endParaRPr>
                    </a:p>
                  </a:txBody>
                  <a:tcPr>
                    <a:lnB w="12700" cap="flat" cmpd="sng" algn="ctr">
                      <a:solidFill>
                        <a:schemeClr val="tx1"/>
                      </a:solidFill>
                      <a:prstDash val="solid"/>
                      <a:round/>
                      <a:headEnd type="none" w="med" len="med"/>
                      <a:tailEnd type="none" w="med" len="med"/>
                    </a:lnB>
                    <a:noFill/>
                  </a:tcPr>
                </a:tc>
                <a:tc>
                  <a:txBody>
                    <a:bodyPr/>
                    <a:lstStyle/>
                    <a:p>
                      <a:pPr algn="r"/>
                      <a:r>
                        <a:rPr lang="en-US" sz="1100">
                          <a:latin typeface="Concourse T3" pitchFamily="2" charset="0"/>
                        </a:rPr>
                        <a:t>2.83</a:t>
                      </a:r>
                      <a:endParaRPr lang="en-US" sz="1100">
                        <a:solidFill>
                          <a:schemeClr val="bg1"/>
                        </a:solidFill>
                        <a:latin typeface="Concourse T3" pitchFamily="2" charset="0"/>
                      </a:endParaRPr>
                    </a:p>
                  </a:txBody>
                  <a:tcPr>
                    <a:lnB w="12700" cap="flat" cmpd="sng" algn="ctr">
                      <a:solidFill>
                        <a:schemeClr val="tx1"/>
                      </a:solidFill>
                      <a:prstDash val="solid"/>
                      <a:round/>
                      <a:headEnd type="none" w="med" len="med"/>
                      <a:tailEnd type="none" w="med" len="med"/>
                    </a:lnB>
                    <a:noFill/>
                  </a:tcPr>
                </a:tc>
                <a:tc>
                  <a:txBody>
                    <a:bodyPr/>
                    <a:lstStyle/>
                    <a:p>
                      <a:pPr>
                        <a:tabLst>
                          <a:tab pos="231775" algn="dec"/>
                        </a:tabLst>
                      </a:pPr>
                      <a:r>
                        <a:rPr lang="en-US" sz="1100">
                          <a:latin typeface="Concourse T3" pitchFamily="2" charset="0"/>
                        </a:rPr>
                        <a:t>	(2.60, 3.08)</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274696"/>
                  </a:ext>
                </a:extLst>
              </a:tr>
              <a:tr h="294779">
                <a:tc>
                  <a:txBody>
                    <a:bodyPr/>
                    <a:lstStyle/>
                    <a:p>
                      <a:r>
                        <a:rPr lang="en-US" sz="1100" b="1">
                          <a:latin typeface="Concourse T3" pitchFamily="2" charset="0"/>
                        </a:rPr>
                        <a:t>Animacy</a:t>
                      </a:r>
                      <a:endParaRPr lang="en-US" sz="1100" b="1">
                        <a:solidFill>
                          <a:schemeClr val="bg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endParaRPr lang="en-US" sz="1100">
                        <a:solidFill>
                          <a:schemeClr val="bg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endParaRPr lang="en-US" sz="1100">
                        <a:solidFill>
                          <a:schemeClr val="bg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endParaRPr lang="en-US" sz="1100">
                        <a:latin typeface="Concourse T3" pitchFamily="2"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3474608139"/>
                  </a:ext>
                </a:extLst>
              </a:tr>
              <a:tr h="294779">
                <a:tc>
                  <a:txBody>
                    <a:bodyPr/>
                    <a:lstStyle/>
                    <a:p>
                      <a:r>
                        <a:rPr lang="en-US" sz="1100">
                          <a:latin typeface="Concourse T3" pitchFamily="2" charset="0"/>
                        </a:rPr>
                        <a:t>Linear</a:t>
                      </a:r>
                      <a:endParaRPr lang="en-US" sz="1100">
                        <a:solidFill>
                          <a:schemeClr val="bg1"/>
                        </a:solidFill>
                        <a:latin typeface="Concourse T3" pitchFamily="2" charset="0"/>
                      </a:endParaRPr>
                    </a:p>
                  </a:txBody>
                  <a:tcPr>
                    <a:noFill/>
                  </a:tcPr>
                </a:tc>
                <a:tc>
                  <a:txBody>
                    <a:bodyPr/>
                    <a:lstStyle/>
                    <a:p>
                      <a:pPr algn="r"/>
                      <a:r>
                        <a:rPr lang="en-US" sz="1100">
                          <a:latin typeface="Concourse T3" pitchFamily="2" charset="0"/>
                        </a:rPr>
                        <a:t>36</a:t>
                      </a:r>
                      <a:endParaRPr lang="en-US" sz="1100">
                        <a:solidFill>
                          <a:schemeClr val="bg1"/>
                        </a:solidFill>
                        <a:latin typeface="Concourse T3" pitchFamily="2" charset="0"/>
                      </a:endParaRPr>
                    </a:p>
                  </a:txBody>
                  <a:tcPr>
                    <a:noFill/>
                  </a:tcPr>
                </a:tc>
                <a:tc>
                  <a:txBody>
                    <a:bodyPr/>
                    <a:lstStyle/>
                    <a:p>
                      <a:pPr algn="r"/>
                      <a:r>
                        <a:rPr lang="en-US" sz="1100">
                          <a:latin typeface="Concourse T3" pitchFamily="2" charset="0"/>
                        </a:rPr>
                        <a:t>2.88</a:t>
                      </a:r>
                      <a:endParaRPr lang="en-US" sz="1100">
                        <a:solidFill>
                          <a:schemeClr val="bg1"/>
                        </a:solidFill>
                        <a:latin typeface="Concourse T3" pitchFamily="2" charset="0"/>
                      </a:endParaRPr>
                    </a:p>
                  </a:txBody>
                  <a:tcPr>
                    <a:noFill/>
                  </a:tcPr>
                </a:tc>
                <a:tc>
                  <a:txBody>
                    <a:bodyPr/>
                    <a:lstStyle/>
                    <a:p>
                      <a:pPr>
                        <a:tabLst>
                          <a:tab pos="231775" algn="dec"/>
                        </a:tabLst>
                      </a:pPr>
                      <a:r>
                        <a:rPr lang="en-US" sz="1100">
                          <a:latin typeface="Concourse T3" pitchFamily="2" charset="0"/>
                        </a:rPr>
                        <a:t>	(2.65, 3.1)</a:t>
                      </a:r>
                    </a:p>
                  </a:txBody>
                  <a:tcPr>
                    <a:noFill/>
                  </a:tcPr>
                </a:tc>
                <a:extLst>
                  <a:ext uri="{0D108BD9-81ED-4DB2-BD59-A6C34878D82A}">
                    <a16:rowId xmlns:a16="http://schemas.microsoft.com/office/drawing/2014/main" val="3553181549"/>
                  </a:ext>
                </a:extLst>
              </a:tr>
              <a:tr h="294779">
                <a:tc>
                  <a:txBody>
                    <a:bodyPr/>
                    <a:lstStyle/>
                    <a:p>
                      <a:r>
                        <a:rPr lang="en-US" sz="1100">
                          <a:latin typeface="Concourse T3" pitchFamily="2" charset="0"/>
                        </a:rPr>
                        <a:t>Slow in, Slow out</a:t>
                      </a:r>
                      <a:endParaRPr lang="en-US" sz="1100">
                        <a:solidFill>
                          <a:schemeClr val="bg1"/>
                        </a:solidFill>
                        <a:latin typeface="Concourse T3" pitchFamily="2" charset="0"/>
                      </a:endParaRPr>
                    </a:p>
                  </a:txBody>
                  <a:tcPr>
                    <a:lnB w="12700" cap="flat" cmpd="sng" algn="ctr">
                      <a:solidFill>
                        <a:schemeClr val="tx1"/>
                      </a:solidFill>
                      <a:prstDash val="solid"/>
                      <a:round/>
                      <a:headEnd type="none" w="med" len="med"/>
                      <a:tailEnd type="none" w="med" len="med"/>
                    </a:lnB>
                    <a:noFill/>
                  </a:tcPr>
                </a:tc>
                <a:tc>
                  <a:txBody>
                    <a:bodyPr/>
                    <a:lstStyle/>
                    <a:p>
                      <a:pPr algn="r"/>
                      <a:r>
                        <a:rPr lang="en-US" sz="1100">
                          <a:latin typeface="Concourse T3" pitchFamily="2" charset="0"/>
                        </a:rPr>
                        <a:t>38</a:t>
                      </a:r>
                      <a:endParaRPr lang="en-US" sz="1100">
                        <a:solidFill>
                          <a:schemeClr val="bg1"/>
                        </a:solidFill>
                        <a:latin typeface="Concourse T3" pitchFamily="2" charset="0"/>
                      </a:endParaRPr>
                    </a:p>
                  </a:txBody>
                  <a:tcPr>
                    <a:lnB w="12700" cap="flat" cmpd="sng" algn="ctr">
                      <a:solidFill>
                        <a:schemeClr val="tx1"/>
                      </a:solidFill>
                      <a:prstDash val="solid"/>
                      <a:round/>
                      <a:headEnd type="none" w="med" len="med"/>
                      <a:tailEnd type="none" w="med" len="med"/>
                    </a:lnB>
                    <a:noFill/>
                  </a:tcPr>
                </a:tc>
                <a:tc>
                  <a:txBody>
                    <a:bodyPr/>
                    <a:lstStyle/>
                    <a:p>
                      <a:pPr algn="r"/>
                      <a:r>
                        <a:rPr lang="en-US" sz="1100">
                          <a:latin typeface="Concourse T3" pitchFamily="2" charset="0"/>
                        </a:rPr>
                        <a:t>2.87</a:t>
                      </a:r>
                      <a:endParaRPr lang="en-US" sz="1100">
                        <a:solidFill>
                          <a:schemeClr val="bg1"/>
                        </a:solidFill>
                        <a:latin typeface="Concourse T3" pitchFamily="2" charset="0"/>
                      </a:endParaRPr>
                    </a:p>
                  </a:txBody>
                  <a:tcPr>
                    <a:lnB w="12700" cap="flat" cmpd="sng" algn="ctr">
                      <a:solidFill>
                        <a:schemeClr val="tx1"/>
                      </a:solidFill>
                      <a:prstDash val="solid"/>
                      <a:round/>
                      <a:headEnd type="none" w="med" len="med"/>
                      <a:tailEnd type="none" w="med" len="med"/>
                    </a:lnB>
                    <a:noFill/>
                  </a:tcPr>
                </a:tc>
                <a:tc>
                  <a:txBody>
                    <a:bodyPr/>
                    <a:lstStyle/>
                    <a:p>
                      <a:pPr>
                        <a:tabLst>
                          <a:tab pos="231775" algn="dec"/>
                        </a:tabLst>
                      </a:pPr>
                      <a:r>
                        <a:rPr lang="en-US" sz="1100">
                          <a:latin typeface="Concourse T3" pitchFamily="2" charset="0"/>
                        </a:rPr>
                        <a:t>	(2.66, 3.1)</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6908811"/>
                  </a:ext>
                </a:extLst>
              </a:tr>
              <a:tr h="294779">
                <a:tc>
                  <a:txBody>
                    <a:bodyPr/>
                    <a:lstStyle/>
                    <a:p>
                      <a:r>
                        <a:rPr lang="en-US" sz="1100" b="1">
                          <a:latin typeface="Concourse T3" pitchFamily="2" charset="0"/>
                        </a:rPr>
                        <a:t>Likeability</a:t>
                      </a:r>
                      <a:endParaRPr lang="en-US" sz="1100" b="1">
                        <a:solidFill>
                          <a:schemeClr val="bg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endParaRPr lang="en-US" sz="1100">
                        <a:solidFill>
                          <a:schemeClr val="bg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endParaRPr lang="en-US" sz="1100">
                        <a:solidFill>
                          <a:schemeClr val="bg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endParaRPr lang="en-US" sz="1100">
                        <a:latin typeface="Concourse T3" pitchFamily="2"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480377582"/>
                  </a:ext>
                </a:extLst>
              </a:tr>
              <a:tr h="294779">
                <a:tc>
                  <a:txBody>
                    <a:bodyPr/>
                    <a:lstStyle/>
                    <a:p>
                      <a:r>
                        <a:rPr lang="en-US" sz="1100">
                          <a:latin typeface="Concourse T3" pitchFamily="2" charset="0"/>
                        </a:rPr>
                        <a:t>Linear</a:t>
                      </a:r>
                      <a:endParaRPr lang="en-US" sz="1100">
                        <a:solidFill>
                          <a:schemeClr val="bg1"/>
                        </a:solidFill>
                        <a:latin typeface="Concourse T3" pitchFamily="2" charset="0"/>
                      </a:endParaRPr>
                    </a:p>
                  </a:txBody>
                  <a:tcPr>
                    <a:noFill/>
                  </a:tcPr>
                </a:tc>
                <a:tc>
                  <a:txBody>
                    <a:bodyPr/>
                    <a:lstStyle/>
                    <a:p>
                      <a:pPr algn="r"/>
                      <a:r>
                        <a:rPr lang="en-US" sz="1100">
                          <a:latin typeface="Concourse T3" pitchFamily="2" charset="0"/>
                        </a:rPr>
                        <a:t>37</a:t>
                      </a:r>
                      <a:endParaRPr lang="en-US" sz="1100">
                        <a:solidFill>
                          <a:schemeClr val="bg1"/>
                        </a:solidFill>
                        <a:latin typeface="Concourse T3" pitchFamily="2" charset="0"/>
                      </a:endParaRPr>
                    </a:p>
                  </a:txBody>
                  <a:tcPr>
                    <a:noFill/>
                  </a:tcPr>
                </a:tc>
                <a:tc>
                  <a:txBody>
                    <a:bodyPr/>
                    <a:lstStyle/>
                    <a:p>
                      <a:pPr algn="r"/>
                      <a:r>
                        <a:rPr lang="en-US" sz="1100">
                          <a:latin typeface="Concourse T3" pitchFamily="2" charset="0"/>
                        </a:rPr>
                        <a:t>3.59</a:t>
                      </a:r>
                      <a:endParaRPr lang="en-US" sz="1100">
                        <a:solidFill>
                          <a:schemeClr val="bg1"/>
                        </a:solidFill>
                        <a:latin typeface="Concourse T3" pitchFamily="2" charset="0"/>
                      </a:endParaRPr>
                    </a:p>
                  </a:txBody>
                  <a:tcPr>
                    <a:noFill/>
                  </a:tcPr>
                </a:tc>
                <a:tc>
                  <a:txBody>
                    <a:bodyPr/>
                    <a:lstStyle/>
                    <a:p>
                      <a:pPr>
                        <a:tabLst>
                          <a:tab pos="231775" algn="dec"/>
                        </a:tabLst>
                      </a:pPr>
                      <a:r>
                        <a:rPr lang="en-US" sz="1100">
                          <a:latin typeface="Concourse T3" pitchFamily="2" charset="0"/>
                        </a:rPr>
                        <a:t>	(3.37, 3.82)</a:t>
                      </a:r>
                    </a:p>
                  </a:txBody>
                  <a:tcPr>
                    <a:noFill/>
                  </a:tcPr>
                </a:tc>
                <a:extLst>
                  <a:ext uri="{0D108BD9-81ED-4DB2-BD59-A6C34878D82A}">
                    <a16:rowId xmlns:a16="http://schemas.microsoft.com/office/drawing/2014/main" val="2701942585"/>
                  </a:ext>
                </a:extLst>
              </a:tr>
              <a:tr h="294779">
                <a:tc>
                  <a:txBody>
                    <a:bodyPr/>
                    <a:lstStyle/>
                    <a:p>
                      <a:r>
                        <a:rPr lang="en-US" sz="1100">
                          <a:latin typeface="Concourse T3" pitchFamily="2" charset="0"/>
                        </a:rPr>
                        <a:t>Slow in, slow out</a:t>
                      </a:r>
                      <a:endParaRPr lang="en-US" sz="1100">
                        <a:solidFill>
                          <a:schemeClr val="bg1"/>
                        </a:solidFill>
                        <a:latin typeface="Concourse T3" pitchFamily="2" charset="0"/>
                      </a:endParaRPr>
                    </a:p>
                  </a:txBody>
                  <a:tcPr>
                    <a:lnB w="12700" cap="flat" cmpd="sng" algn="ctr">
                      <a:solidFill>
                        <a:schemeClr val="tx1"/>
                      </a:solidFill>
                      <a:prstDash val="solid"/>
                      <a:round/>
                      <a:headEnd type="none" w="med" len="med"/>
                      <a:tailEnd type="none" w="med" len="med"/>
                    </a:lnB>
                    <a:noFill/>
                  </a:tcPr>
                </a:tc>
                <a:tc>
                  <a:txBody>
                    <a:bodyPr/>
                    <a:lstStyle/>
                    <a:p>
                      <a:pPr algn="r"/>
                      <a:r>
                        <a:rPr lang="en-US" sz="1100">
                          <a:latin typeface="Concourse T3" pitchFamily="2" charset="0"/>
                        </a:rPr>
                        <a:t>38</a:t>
                      </a:r>
                      <a:endParaRPr lang="en-US" sz="1100">
                        <a:solidFill>
                          <a:schemeClr val="bg1"/>
                        </a:solidFill>
                        <a:latin typeface="Concourse T3" pitchFamily="2" charset="0"/>
                      </a:endParaRPr>
                    </a:p>
                  </a:txBody>
                  <a:tcPr>
                    <a:lnB w="12700" cap="flat" cmpd="sng" algn="ctr">
                      <a:solidFill>
                        <a:schemeClr val="tx1"/>
                      </a:solidFill>
                      <a:prstDash val="solid"/>
                      <a:round/>
                      <a:headEnd type="none" w="med" len="med"/>
                      <a:tailEnd type="none" w="med" len="med"/>
                    </a:lnB>
                    <a:noFill/>
                  </a:tcPr>
                </a:tc>
                <a:tc>
                  <a:txBody>
                    <a:bodyPr/>
                    <a:lstStyle/>
                    <a:p>
                      <a:pPr algn="r"/>
                      <a:r>
                        <a:rPr lang="en-US" sz="1100">
                          <a:latin typeface="Concourse T3" pitchFamily="2" charset="0"/>
                        </a:rPr>
                        <a:t>3.71</a:t>
                      </a:r>
                      <a:endParaRPr lang="en-US" sz="1100">
                        <a:solidFill>
                          <a:schemeClr val="bg1"/>
                        </a:solidFill>
                        <a:latin typeface="Concourse T3" pitchFamily="2" charset="0"/>
                      </a:endParaRPr>
                    </a:p>
                  </a:txBody>
                  <a:tcPr>
                    <a:lnB w="12700" cap="flat" cmpd="sng" algn="ctr">
                      <a:solidFill>
                        <a:schemeClr val="tx1"/>
                      </a:solidFill>
                      <a:prstDash val="solid"/>
                      <a:round/>
                      <a:headEnd type="none" w="med" len="med"/>
                      <a:tailEnd type="none" w="med" len="med"/>
                    </a:lnB>
                    <a:noFill/>
                  </a:tcPr>
                </a:tc>
                <a:tc>
                  <a:txBody>
                    <a:bodyPr/>
                    <a:lstStyle/>
                    <a:p>
                      <a:pPr>
                        <a:tabLst>
                          <a:tab pos="231775" algn="dec"/>
                        </a:tabLst>
                      </a:pPr>
                      <a:r>
                        <a:rPr lang="en-US" sz="1100">
                          <a:latin typeface="Concourse T3" pitchFamily="2" charset="0"/>
                        </a:rPr>
                        <a:t>	(3.52, 3.92)</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7144245"/>
                  </a:ext>
                </a:extLst>
              </a:tr>
              <a:tr h="294779">
                <a:tc gridSpan="4">
                  <a:txBody>
                    <a:bodyPr/>
                    <a:lstStyle/>
                    <a:p>
                      <a:r>
                        <a:rPr lang="en-US" sz="1100" b="1">
                          <a:latin typeface="Concourse T3" pitchFamily="2" charset="0"/>
                        </a:rPr>
                        <a:t>Perceived Intelligence</a:t>
                      </a:r>
                      <a:endParaRPr lang="en-US" sz="1100" b="1">
                        <a:solidFill>
                          <a:schemeClr val="bg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hMerge="1">
                  <a:txBody>
                    <a:bodyPr/>
                    <a:lstStyle/>
                    <a:p>
                      <a:endParaRPr lang="en-US" sz="3200"/>
                    </a:p>
                  </a:txBody>
                  <a:tcPr/>
                </a:tc>
                <a:tc hMerge="1">
                  <a:txBody>
                    <a:bodyPr/>
                    <a:lstStyle/>
                    <a:p>
                      <a:endParaRPr lang="en-US"/>
                    </a:p>
                  </a:txBody>
                  <a:tcPr>
                    <a:lnT w="12700" cap="flat" cmpd="sng" algn="ctr">
                      <a:solidFill>
                        <a:schemeClr val="tx1"/>
                      </a:solidFill>
                      <a:prstDash val="solid"/>
                      <a:round/>
                      <a:headEnd type="none" w="med" len="med"/>
                      <a:tailEnd type="none" w="med" len="med"/>
                    </a:lnT>
                  </a:tcPr>
                </a:tc>
                <a:tc hMerge="1">
                  <a:txBody>
                    <a:bodyPr/>
                    <a:lstStyle/>
                    <a:p>
                      <a:endParaRPr lang="en-US"/>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37966998"/>
                  </a:ext>
                </a:extLst>
              </a:tr>
              <a:tr h="294779">
                <a:tc>
                  <a:txBody>
                    <a:bodyPr/>
                    <a:lstStyle/>
                    <a:p>
                      <a:r>
                        <a:rPr lang="en-US" sz="1100">
                          <a:latin typeface="Concourse T3" pitchFamily="2" charset="0"/>
                        </a:rPr>
                        <a:t>Linear</a:t>
                      </a:r>
                      <a:endParaRPr lang="en-US" sz="1100">
                        <a:solidFill>
                          <a:schemeClr val="bg1"/>
                        </a:solidFill>
                        <a:latin typeface="Concourse T3" pitchFamily="2" charset="0"/>
                      </a:endParaRPr>
                    </a:p>
                  </a:txBody>
                  <a:tcPr>
                    <a:noFill/>
                  </a:tcPr>
                </a:tc>
                <a:tc>
                  <a:txBody>
                    <a:bodyPr/>
                    <a:lstStyle/>
                    <a:p>
                      <a:pPr algn="r"/>
                      <a:r>
                        <a:rPr lang="en-US" sz="1100">
                          <a:latin typeface="Concourse T3" pitchFamily="2" charset="0"/>
                        </a:rPr>
                        <a:t>37</a:t>
                      </a:r>
                      <a:endParaRPr lang="en-US" sz="1100">
                        <a:solidFill>
                          <a:schemeClr val="bg1"/>
                        </a:solidFill>
                        <a:latin typeface="Concourse T3" pitchFamily="2" charset="0"/>
                      </a:endParaRPr>
                    </a:p>
                  </a:txBody>
                  <a:tcPr>
                    <a:noFill/>
                  </a:tcPr>
                </a:tc>
                <a:tc>
                  <a:txBody>
                    <a:bodyPr/>
                    <a:lstStyle/>
                    <a:p>
                      <a:pPr algn="r"/>
                      <a:r>
                        <a:rPr lang="en-US" sz="1100">
                          <a:latin typeface="Concourse T3" pitchFamily="2" charset="0"/>
                        </a:rPr>
                        <a:t>3.57</a:t>
                      </a:r>
                      <a:endParaRPr lang="en-US" sz="1100">
                        <a:solidFill>
                          <a:schemeClr val="bg1"/>
                        </a:solidFill>
                        <a:latin typeface="Concourse T3" pitchFamily="2" charset="0"/>
                      </a:endParaRPr>
                    </a:p>
                  </a:txBody>
                  <a:tcPr>
                    <a:noFill/>
                  </a:tcPr>
                </a:tc>
                <a:tc>
                  <a:txBody>
                    <a:bodyPr/>
                    <a:lstStyle/>
                    <a:p>
                      <a:pPr>
                        <a:tabLst>
                          <a:tab pos="231775" algn="dec"/>
                        </a:tabLst>
                      </a:pPr>
                      <a:r>
                        <a:rPr lang="en-US" sz="1100">
                          <a:latin typeface="Concourse T3" pitchFamily="2" charset="0"/>
                        </a:rPr>
                        <a:t>	(3.36, 3.77)</a:t>
                      </a:r>
                    </a:p>
                  </a:txBody>
                  <a:tcPr>
                    <a:noFill/>
                  </a:tcPr>
                </a:tc>
                <a:extLst>
                  <a:ext uri="{0D108BD9-81ED-4DB2-BD59-A6C34878D82A}">
                    <a16:rowId xmlns:a16="http://schemas.microsoft.com/office/drawing/2014/main" val="509120270"/>
                  </a:ext>
                </a:extLst>
              </a:tr>
              <a:tr h="294779">
                <a:tc>
                  <a:txBody>
                    <a:bodyPr/>
                    <a:lstStyle/>
                    <a:p>
                      <a:r>
                        <a:rPr lang="en-US" sz="1100">
                          <a:latin typeface="Concourse T3" pitchFamily="2" charset="0"/>
                        </a:rPr>
                        <a:t>Slow in, slow out</a:t>
                      </a:r>
                      <a:endParaRPr lang="en-US" sz="1100">
                        <a:solidFill>
                          <a:schemeClr val="bg1"/>
                        </a:solidFill>
                        <a:latin typeface="Concourse T3" pitchFamily="2" charset="0"/>
                      </a:endParaRPr>
                    </a:p>
                  </a:txBody>
                  <a:tcPr>
                    <a:lnB w="12700" cap="flat" cmpd="sng" algn="ctr">
                      <a:solidFill>
                        <a:schemeClr val="tx1"/>
                      </a:solidFill>
                      <a:prstDash val="solid"/>
                      <a:round/>
                      <a:headEnd type="none" w="med" len="med"/>
                      <a:tailEnd type="none" w="med" len="med"/>
                    </a:lnB>
                    <a:noFill/>
                  </a:tcPr>
                </a:tc>
                <a:tc>
                  <a:txBody>
                    <a:bodyPr/>
                    <a:lstStyle/>
                    <a:p>
                      <a:pPr algn="r"/>
                      <a:r>
                        <a:rPr lang="en-US" sz="1100">
                          <a:latin typeface="Concourse T3" pitchFamily="2" charset="0"/>
                        </a:rPr>
                        <a:t>37</a:t>
                      </a:r>
                      <a:endParaRPr lang="en-US" sz="1100">
                        <a:solidFill>
                          <a:schemeClr val="bg1"/>
                        </a:solidFill>
                        <a:latin typeface="Concourse T3" pitchFamily="2" charset="0"/>
                      </a:endParaRPr>
                    </a:p>
                  </a:txBody>
                  <a:tcPr>
                    <a:lnB w="12700" cap="flat" cmpd="sng" algn="ctr">
                      <a:solidFill>
                        <a:schemeClr val="tx1"/>
                      </a:solidFill>
                      <a:prstDash val="solid"/>
                      <a:round/>
                      <a:headEnd type="none" w="med" len="med"/>
                      <a:tailEnd type="none" w="med" len="med"/>
                    </a:lnB>
                    <a:noFill/>
                  </a:tcPr>
                </a:tc>
                <a:tc>
                  <a:txBody>
                    <a:bodyPr/>
                    <a:lstStyle/>
                    <a:p>
                      <a:pPr algn="r"/>
                      <a:r>
                        <a:rPr lang="en-US" sz="1100">
                          <a:latin typeface="Concourse T3" pitchFamily="2" charset="0"/>
                        </a:rPr>
                        <a:t>3.51</a:t>
                      </a:r>
                      <a:endParaRPr lang="en-US" sz="1100">
                        <a:solidFill>
                          <a:schemeClr val="bg1"/>
                        </a:solidFill>
                        <a:latin typeface="Concourse T3" pitchFamily="2" charset="0"/>
                      </a:endParaRPr>
                    </a:p>
                  </a:txBody>
                  <a:tcPr>
                    <a:lnB w="12700" cap="flat" cmpd="sng" algn="ctr">
                      <a:solidFill>
                        <a:schemeClr val="tx1"/>
                      </a:solidFill>
                      <a:prstDash val="solid"/>
                      <a:round/>
                      <a:headEnd type="none" w="med" len="med"/>
                      <a:tailEnd type="none" w="med" len="med"/>
                    </a:lnB>
                    <a:noFill/>
                  </a:tcPr>
                </a:tc>
                <a:tc>
                  <a:txBody>
                    <a:bodyPr/>
                    <a:lstStyle/>
                    <a:p>
                      <a:pPr>
                        <a:tabLst>
                          <a:tab pos="231775" algn="dec"/>
                        </a:tabLst>
                      </a:pPr>
                      <a:r>
                        <a:rPr lang="en-US" sz="1100">
                          <a:latin typeface="Concourse T3" pitchFamily="2" charset="0"/>
                        </a:rPr>
                        <a:t>	(3.32, 3.69)</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721282"/>
                  </a:ext>
                </a:extLst>
              </a:tr>
              <a:tr h="294779">
                <a:tc>
                  <a:txBody>
                    <a:bodyPr/>
                    <a:lstStyle/>
                    <a:p>
                      <a:r>
                        <a:rPr lang="en-US" sz="1100" b="1">
                          <a:latin typeface="Concourse T3" pitchFamily="2" charset="0"/>
                        </a:rPr>
                        <a:t>Perceived safety</a:t>
                      </a:r>
                      <a:endParaRPr lang="en-US" sz="1100" b="1">
                        <a:solidFill>
                          <a:schemeClr val="bg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pPr algn="r"/>
                      <a:endParaRPr lang="en-US" sz="1100">
                        <a:solidFill>
                          <a:schemeClr val="bg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pPr algn="r"/>
                      <a:endParaRPr lang="en-US" sz="1100">
                        <a:solidFill>
                          <a:schemeClr val="bg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endParaRPr lang="en-US" sz="1100">
                        <a:latin typeface="Concourse T3" pitchFamily="2"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4101066449"/>
                  </a:ext>
                </a:extLst>
              </a:tr>
              <a:tr h="294779">
                <a:tc>
                  <a:txBody>
                    <a:bodyPr/>
                    <a:lstStyle/>
                    <a:p>
                      <a:r>
                        <a:rPr lang="en-US" sz="1100">
                          <a:latin typeface="Concourse T3" pitchFamily="2" charset="0"/>
                        </a:rPr>
                        <a:t>Linear</a:t>
                      </a:r>
                      <a:endParaRPr lang="en-US" sz="1100">
                        <a:solidFill>
                          <a:schemeClr val="bg1"/>
                        </a:solidFill>
                        <a:latin typeface="Concourse T3" pitchFamily="2" charset="0"/>
                      </a:endParaRPr>
                    </a:p>
                  </a:txBody>
                  <a:tcPr>
                    <a:noFill/>
                  </a:tcPr>
                </a:tc>
                <a:tc>
                  <a:txBody>
                    <a:bodyPr/>
                    <a:lstStyle/>
                    <a:p>
                      <a:pPr algn="r"/>
                      <a:r>
                        <a:rPr lang="en-US" sz="1100">
                          <a:latin typeface="Concourse T3" pitchFamily="2" charset="0"/>
                        </a:rPr>
                        <a:t>38</a:t>
                      </a:r>
                      <a:endParaRPr lang="en-US" sz="1100">
                        <a:solidFill>
                          <a:schemeClr val="bg1"/>
                        </a:solidFill>
                        <a:latin typeface="Concourse T3" pitchFamily="2" charset="0"/>
                      </a:endParaRPr>
                    </a:p>
                  </a:txBody>
                  <a:tcPr>
                    <a:noFill/>
                  </a:tcPr>
                </a:tc>
                <a:tc>
                  <a:txBody>
                    <a:bodyPr/>
                    <a:lstStyle/>
                    <a:p>
                      <a:pPr algn="r"/>
                      <a:r>
                        <a:rPr lang="en-US" sz="1100">
                          <a:latin typeface="Concourse T3" pitchFamily="2" charset="0"/>
                        </a:rPr>
                        <a:t>3.93</a:t>
                      </a:r>
                      <a:endParaRPr lang="en-US" sz="1100">
                        <a:solidFill>
                          <a:schemeClr val="bg1"/>
                        </a:solidFill>
                        <a:latin typeface="Concourse T3" pitchFamily="2" charset="0"/>
                      </a:endParaRPr>
                    </a:p>
                  </a:txBody>
                  <a:tcPr>
                    <a:noFill/>
                  </a:tcPr>
                </a:tc>
                <a:tc>
                  <a:txBody>
                    <a:bodyPr/>
                    <a:lstStyle/>
                    <a:p>
                      <a:pPr>
                        <a:tabLst>
                          <a:tab pos="231775" algn="dec"/>
                        </a:tabLst>
                      </a:pPr>
                      <a:r>
                        <a:rPr lang="en-US" sz="1100">
                          <a:latin typeface="Concourse T3" pitchFamily="2" charset="0"/>
                        </a:rPr>
                        <a:t>	(3.71, 4.12)</a:t>
                      </a:r>
                    </a:p>
                  </a:txBody>
                  <a:tcPr>
                    <a:noFill/>
                  </a:tcPr>
                </a:tc>
                <a:extLst>
                  <a:ext uri="{0D108BD9-81ED-4DB2-BD59-A6C34878D82A}">
                    <a16:rowId xmlns:a16="http://schemas.microsoft.com/office/drawing/2014/main" val="2649537258"/>
                  </a:ext>
                </a:extLst>
              </a:tr>
              <a:tr h="294779">
                <a:tc>
                  <a:txBody>
                    <a:bodyPr/>
                    <a:lstStyle/>
                    <a:p>
                      <a:r>
                        <a:rPr lang="en-US" sz="1100">
                          <a:latin typeface="Concourse T3" pitchFamily="2" charset="0"/>
                        </a:rPr>
                        <a:t>Slow in, slow out</a:t>
                      </a:r>
                      <a:endParaRPr lang="en-US" sz="1100">
                        <a:solidFill>
                          <a:schemeClr val="bg1"/>
                        </a:solidFill>
                        <a:latin typeface="Concourse T3" pitchFamily="2" charset="0"/>
                      </a:endParaRPr>
                    </a:p>
                  </a:txBody>
                  <a:tcPr>
                    <a:lnB w="28575" cap="flat" cmpd="sng" algn="ctr">
                      <a:solidFill>
                        <a:schemeClr val="tx1"/>
                      </a:solidFill>
                      <a:prstDash val="solid"/>
                      <a:round/>
                      <a:headEnd type="none" w="med" len="med"/>
                      <a:tailEnd type="none" w="med" len="med"/>
                    </a:lnB>
                    <a:noFill/>
                  </a:tcPr>
                </a:tc>
                <a:tc>
                  <a:txBody>
                    <a:bodyPr/>
                    <a:lstStyle/>
                    <a:p>
                      <a:pPr algn="r"/>
                      <a:r>
                        <a:rPr lang="en-US" sz="1100">
                          <a:latin typeface="Concourse T3" pitchFamily="2" charset="0"/>
                        </a:rPr>
                        <a:t>38</a:t>
                      </a:r>
                      <a:endParaRPr lang="en-US" sz="1100">
                        <a:solidFill>
                          <a:schemeClr val="bg1"/>
                        </a:solidFill>
                        <a:latin typeface="Concourse T3" pitchFamily="2" charset="0"/>
                      </a:endParaRPr>
                    </a:p>
                  </a:txBody>
                  <a:tcPr>
                    <a:lnB w="28575" cap="flat" cmpd="sng" algn="ctr">
                      <a:solidFill>
                        <a:schemeClr val="tx1"/>
                      </a:solidFill>
                      <a:prstDash val="solid"/>
                      <a:round/>
                      <a:headEnd type="none" w="med" len="med"/>
                      <a:tailEnd type="none" w="med" len="med"/>
                    </a:lnB>
                    <a:noFill/>
                  </a:tcPr>
                </a:tc>
                <a:tc>
                  <a:txBody>
                    <a:bodyPr/>
                    <a:lstStyle/>
                    <a:p>
                      <a:pPr algn="r"/>
                      <a:r>
                        <a:rPr lang="en-US" sz="1100">
                          <a:latin typeface="Concourse T3" pitchFamily="2" charset="0"/>
                        </a:rPr>
                        <a:t>3.98</a:t>
                      </a:r>
                      <a:endParaRPr lang="en-US" sz="1100">
                        <a:solidFill>
                          <a:schemeClr val="bg1"/>
                        </a:solidFill>
                        <a:latin typeface="Concourse T3" pitchFamily="2" charset="0"/>
                      </a:endParaRPr>
                    </a:p>
                  </a:txBody>
                  <a:tcPr>
                    <a:lnB w="28575" cap="flat" cmpd="sng" algn="ctr">
                      <a:solidFill>
                        <a:schemeClr val="tx1"/>
                      </a:solidFill>
                      <a:prstDash val="solid"/>
                      <a:round/>
                      <a:headEnd type="none" w="med" len="med"/>
                      <a:tailEnd type="none" w="med" len="med"/>
                    </a:lnB>
                    <a:noFill/>
                  </a:tcPr>
                </a:tc>
                <a:tc>
                  <a:txBody>
                    <a:bodyPr/>
                    <a:lstStyle/>
                    <a:p>
                      <a:pPr>
                        <a:tabLst>
                          <a:tab pos="231775" algn="dec"/>
                        </a:tabLst>
                      </a:pPr>
                      <a:r>
                        <a:rPr lang="en-US" sz="1100">
                          <a:latin typeface="Concourse T3" pitchFamily="2" charset="0"/>
                        </a:rPr>
                        <a:t>	(3.77, 4.19)</a:t>
                      </a:r>
                    </a:p>
                  </a:txBody>
                  <a:tcPr>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744849"/>
                  </a:ext>
                </a:extLst>
              </a:tr>
            </a:tbl>
          </a:graphicData>
        </a:graphic>
      </p:graphicFrame>
      <p:pic>
        <p:nvPicPr>
          <p:cNvPr id="5" name="Picture 4">
            <a:extLst>
              <a:ext uri="{FF2B5EF4-FFF2-40B4-BE49-F238E27FC236}">
                <a16:creationId xmlns:a16="http://schemas.microsoft.com/office/drawing/2014/main" id="{DD1F94F9-D10A-497E-A46A-B9C2422ADF37}"/>
              </a:ext>
            </a:extLst>
          </p:cNvPr>
          <p:cNvPicPr>
            <a:picLocks noChangeAspect="1"/>
          </p:cNvPicPr>
          <p:nvPr/>
        </p:nvPicPr>
        <p:blipFill>
          <a:blip r:embed="rId2"/>
          <a:stretch>
            <a:fillRect/>
          </a:stretch>
        </p:blipFill>
        <p:spPr>
          <a:xfrm>
            <a:off x="623888" y="1449388"/>
            <a:ext cx="4716462" cy="4716462"/>
          </a:xfrm>
          <a:prstGeom prst="rect">
            <a:avLst/>
          </a:prstGeom>
        </p:spPr>
      </p:pic>
      <p:sp>
        <p:nvSpPr>
          <p:cNvPr id="6" name="Oval 5">
            <a:extLst>
              <a:ext uri="{FF2B5EF4-FFF2-40B4-BE49-F238E27FC236}">
                <a16:creationId xmlns:a16="http://schemas.microsoft.com/office/drawing/2014/main" id="{92D84449-9450-4204-B062-7771D563D733}"/>
              </a:ext>
            </a:extLst>
          </p:cNvPr>
          <p:cNvSpPr/>
          <p:nvPr/>
        </p:nvSpPr>
        <p:spPr>
          <a:xfrm>
            <a:off x="8647282" y="1785463"/>
            <a:ext cx="1346268" cy="4573747"/>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135672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A3CA1-34B8-4785-BF77-61D4314E4E12}"/>
              </a:ext>
            </a:extLst>
          </p:cNvPr>
          <p:cNvSpPr>
            <a:spLocks noGrp="1"/>
          </p:cNvSpPr>
          <p:nvPr>
            <p:ph type="title"/>
          </p:nvPr>
        </p:nvSpPr>
        <p:spPr/>
        <p:txBody>
          <a:bodyPr/>
          <a:lstStyle/>
          <a:p>
            <a:r>
              <a:rPr lang="nb-NO"/>
              <a:t>Kanskje måten robot beveget seg var ikke bra nok?</a:t>
            </a:r>
          </a:p>
        </p:txBody>
      </p:sp>
      <p:sp>
        <p:nvSpPr>
          <p:cNvPr id="3" name="Content Placeholder 2">
            <a:extLst>
              <a:ext uri="{FF2B5EF4-FFF2-40B4-BE49-F238E27FC236}">
                <a16:creationId xmlns:a16="http://schemas.microsoft.com/office/drawing/2014/main" id="{DA4E9B59-6C89-C67A-E3A8-6B006022367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0DB7647-C2ED-497D-9111-6203A272837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559499" y="1510443"/>
            <a:ext cx="4683557" cy="2454250"/>
          </a:xfrm>
          <a:prstGeom prst="rect">
            <a:avLst/>
          </a:prstGeom>
        </p:spPr>
      </p:pic>
      <p:pic>
        <p:nvPicPr>
          <p:cNvPr id="7" name="Picture 6">
            <a:extLst>
              <a:ext uri="{FF2B5EF4-FFF2-40B4-BE49-F238E27FC236}">
                <a16:creationId xmlns:a16="http://schemas.microsoft.com/office/drawing/2014/main" id="{273BBD6B-192E-4DAB-A52D-FF5291CD2AB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735963" y="3639046"/>
            <a:ext cx="4683557" cy="2454250"/>
          </a:xfrm>
          <a:prstGeom prst="rect">
            <a:avLst/>
          </a:prstGeom>
        </p:spPr>
      </p:pic>
      <p:pic>
        <p:nvPicPr>
          <p:cNvPr id="9" name="Picture 8">
            <a:extLst>
              <a:ext uri="{FF2B5EF4-FFF2-40B4-BE49-F238E27FC236}">
                <a16:creationId xmlns:a16="http://schemas.microsoft.com/office/drawing/2014/main" id="{C330A541-6415-439A-BD6E-B9BF5C86B618}"/>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559496" y="1340768"/>
            <a:ext cx="4572000" cy="2749296"/>
          </a:xfrm>
          <a:prstGeom prst="rect">
            <a:avLst/>
          </a:prstGeom>
        </p:spPr>
      </p:pic>
      <p:pic>
        <p:nvPicPr>
          <p:cNvPr id="11" name="Picture 10">
            <a:extLst>
              <a:ext uri="{FF2B5EF4-FFF2-40B4-BE49-F238E27FC236}">
                <a16:creationId xmlns:a16="http://schemas.microsoft.com/office/drawing/2014/main" id="{C31560F6-5094-4A80-85A1-D5A895FF2A5E}"/>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5735960" y="3279006"/>
            <a:ext cx="4572000" cy="2749296"/>
          </a:xfrm>
          <a:prstGeom prst="rect">
            <a:avLst/>
          </a:prstGeom>
        </p:spPr>
      </p:pic>
    </p:spTree>
    <p:extLst>
      <p:ext uri="{BB962C8B-B14F-4D97-AF65-F5344CB8AC3E}">
        <p14:creationId xmlns:p14="http://schemas.microsoft.com/office/powerpoint/2010/main" val="1113126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D61AF46-B8CA-8AC5-7361-177D1937026E}"/>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46CFF884-FA15-4575-3CA0-5743EDADDB6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1D9A163-0045-4F0F-B68C-2CE756A906FB}"/>
              </a:ext>
            </a:extLst>
          </p:cNvPr>
          <p:cNvSpPr>
            <a:spLocks noGrp="1"/>
          </p:cNvSpPr>
          <p:nvPr>
            <p:ph type="sldNum" sz="quarter" idx="11"/>
          </p:nvPr>
        </p:nvSpPr>
        <p:spPr/>
        <p:txBody>
          <a:bodyPr/>
          <a:lstStyle/>
          <a:p>
            <a:pPr>
              <a:defRPr/>
            </a:pPr>
            <a:fld id="{6E95BF02-F533-404A-A6F1-6896AEEAF790}" type="slidenum">
              <a:rPr lang="en-US" smtClean="0"/>
              <a:pPr>
                <a:defRPr/>
              </a:pPr>
              <a:t>46</a:t>
            </a:fld>
            <a:endParaRPr lang="en-US"/>
          </a:p>
        </p:txBody>
      </p:sp>
      <p:pic>
        <p:nvPicPr>
          <p:cNvPr id="10" name="Picture 9">
            <a:extLst>
              <a:ext uri="{FF2B5EF4-FFF2-40B4-BE49-F238E27FC236}">
                <a16:creationId xmlns:a16="http://schemas.microsoft.com/office/drawing/2014/main" id="{6FE9E23B-246E-4E30-911F-66C61020B94D}"/>
              </a:ext>
            </a:extLst>
          </p:cNvPr>
          <p:cNvPicPr>
            <a:picLocks noChangeAspect="1"/>
          </p:cNvPicPr>
          <p:nvPr/>
        </p:nvPicPr>
        <p:blipFill>
          <a:blip r:embed="rId2"/>
          <a:stretch>
            <a:fillRect/>
          </a:stretch>
        </p:blipFill>
        <p:spPr>
          <a:xfrm>
            <a:off x="1524000" y="1486951"/>
            <a:ext cx="9144000" cy="3884103"/>
          </a:xfrm>
          <a:prstGeom prst="rect">
            <a:avLst/>
          </a:prstGeom>
        </p:spPr>
      </p:pic>
    </p:spTree>
    <p:extLst>
      <p:ext uri="{BB962C8B-B14F-4D97-AF65-F5344CB8AC3E}">
        <p14:creationId xmlns:p14="http://schemas.microsoft.com/office/powerpoint/2010/main" val="2805703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72164-D897-4629-A1D1-0197FDA00F0A}"/>
              </a:ext>
            </a:extLst>
          </p:cNvPr>
          <p:cNvSpPr>
            <a:spLocks noGrp="1"/>
          </p:cNvSpPr>
          <p:nvPr>
            <p:ph type="title"/>
          </p:nvPr>
        </p:nvSpPr>
        <p:spPr>
          <a:xfrm>
            <a:off x="1708487" y="935100"/>
            <a:ext cx="4747554" cy="953130"/>
          </a:xfrm>
        </p:spPr>
        <p:txBody>
          <a:bodyPr/>
          <a:lstStyle/>
          <a:p>
            <a:r>
              <a:rPr lang="nb-NO"/>
              <a:t>En type bevegelse var </a:t>
            </a:r>
            <a:r>
              <a:rPr lang="nb-NO" err="1"/>
              <a:t>ufortsigbar</a:t>
            </a:r>
            <a:endParaRPr lang="nb-NO"/>
          </a:p>
        </p:txBody>
      </p:sp>
      <p:graphicFrame>
        <p:nvGraphicFramePr>
          <p:cNvPr id="4" name="Table 3">
            <a:extLst>
              <a:ext uri="{FF2B5EF4-FFF2-40B4-BE49-F238E27FC236}">
                <a16:creationId xmlns:a16="http://schemas.microsoft.com/office/drawing/2014/main" id="{76BED098-306B-42EE-AE63-BE8AFB8396FA}"/>
              </a:ext>
            </a:extLst>
          </p:cNvPr>
          <p:cNvGraphicFramePr>
            <a:graphicFrameLocks noGrp="1"/>
          </p:cNvGraphicFramePr>
          <p:nvPr/>
        </p:nvGraphicFramePr>
        <p:xfrm>
          <a:off x="6672064" y="908720"/>
          <a:ext cx="3271008" cy="4922520"/>
        </p:xfrm>
        <a:graphic>
          <a:graphicData uri="http://schemas.openxmlformats.org/drawingml/2006/table">
            <a:tbl>
              <a:tblPr firstRow="1">
                <a:tableStyleId>{2D5ABB26-0587-4C30-8999-92F81FD0307C}</a:tableStyleId>
              </a:tblPr>
              <a:tblGrid>
                <a:gridCol w="1233805">
                  <a:extLst>
                    <a:ext uri="{9D8B030D-6E8A-4147-A177-3AD203B41FA5}">
                      <a16:colId xmlns:a16="http://schemas.microsoft.com/office/drawing/2014/main" val="622198784"/>
                    </a:ext>
                  </a:extLst>
                </a:gridCol>
                <a:gridCol w="453027">
                  <a:extLst>
                    <a:ext uri="{9D8B030D-6E8A-4147-A177-3AD203B41FA5}">
                      <a16:colId xmlns:a16="http://schemas.microsoft.com/office/drawing/2014/main" val="3628747885"/>
                    </a:ext>
                  </a:extLst>
                </a:gridCol>
                <a:gridCol w="644855">
                  <a:extLst>
                    <a:ext uri="{9D8B030D-6E8A-4147-A177-3AD203B41FA5}">
                      <a16:colId xmlns:a16="http://schemas.microsoft.com/office/drawing/2014/main" val="91580725"/>
                    </a:ext>
                  </a:extLst>
                </a:gridCol>
                <a:gridCol w="939321">
                  <a:extLst>
                    <a:ext uri="{9D8B030D-6E8A-4147-A177-3AD203B41FA5}">
                      <a16:colId xmlns:a16="http://schemas.microsoft.com/office/drawing/2014/main" val="3055570629"/>
                    </a:ext>
                  </a:extLst>
                </a:gridCol>
              </a:tblGrid>
              <a:tr h="0">
                <a:tc>
                  <a:txBody>
                    <a:bodyPr/>
                    <a:lstStyle/>
                    <a:p>
                      <a:r>
                        <a:rPr lang="en-US" sz="1100" b="1">
                          <a:solidFill>
                            <a:schemeClr val="tx1"/>
                          </a:solidFill>
                          <a:latin typeface="Concourse T3" pitchFamily="2" charset="0"/>
                        </a:rPr>
                        <a:t>Perceived Int. Item</a:t>
                      </a:r>
                    </a:p>
                  </a:txBody>
                  <a:tcP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r"/>
                      <a:r>
                        <a:rPr lang="en-US" sz="1100" b="1" i="1">
                          <a:solidFill>
                            <a:schemeClr val="tx1"/>
                          </a:solidFill>
                          <a:latin typeface="Concourse T3" pitchFamily="2" charset="0"/>
                        </a:rPr>
                        <a:t>n</a:t>
                      </a:r>
                    </a:p>
                  </a:txBody>
                  <a:tcP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r"/>
                      <a:r>
                        <a:rPr lang="en-US" sz="1100" b="1">
                          <a:solidFill>
                            <a:schemeClr val="tx1"/>
                          </a:solidFill>
                          <a:latin typeface="Concourse T3" pitchFamily="2" charset="0"/>
                        </a:rPr>
                        <a:t>Average</a:t>
                      </a:r>
                      <a:endParaRPr lang="en-US" sz="1100" b="1" i="1">
                        <a:solidFill>
                          <a:schemeClr val="tx1"/>
                        </a:solidFill>
                        <a:latin typeface="Concourse T3" pitchFamily="2" charset="0"/>
                      </a:endParaRPr>
                    </a:p>
                  </a:txBody>
                  <a:tcP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US" sz="1100" b="1">
                          <a:solidFill>
                            <a:schemeClr val="tx1"/>
                          </a:solidFill>
                          <a:latin typeface="Concourse T3" pitchFamily="2" charset="0"/>
                        </a:rPr>
                        <a:t>95% CI</a:t>
                      </a:r>
                    </a:p>
                  </a:txBody>
                  <a:tcP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8095283"/>
                  </a:ext>
                </a:extLst>
              </a:tr>
              <a:tr h="171187">
                <a:tc gridSpan="4">
                  <a:txBody>
                    <a:bodyPr/>
                    <a:lstStyle/>
                    <a:p>
                      <a:r>
                        <a:rPr lang="en-US" sz="1100" b="1">
                          <a:solidFill>
                            <a:schemeClr val="tx1"/>
                          </a:solidFill>
                          <a:latin typeface="Concourse T3" pitchFamily="2" charset="0"/>
                        </a:rPr>
                        <a:t>Incompetent—Competent</a:t>
                      </a:r>
                    </a:p>
                  </a:txBody>
                  <a:tcPr>
                    <a:lnT w="19050" cap="flat" cmpd="sng" algn="ctr">
                      <a:solidFill>
                        <a:schemeClr val="tx1"/>
                      </a:solidFill>
                      <a:prstDash val="solid"/>
                      <a:round/>
                      <a:headEnd type="none" w="med" len="med"/>
                      <a:tailEnd type="none" w="med" len="med"/>
                    </a:lnT>
                    <a:noFill/>
                  </a:tcPr>
                </a:tc>
                <a:tc hMerge="1">
                  <a:txBody>
                    <a:bodyPr/>
                    <a:lstStyle/>
                    <a:p>
                      <a:endParaRPr lang="en-US" sz="3200"/>
                    </a:p>
                  </a:txBody>
                  <a:tcPr/>
                </a:tc>
                <a:tc hMerge="1">
                  <a:txBody>
                    <a:bodyPr/>
                    <a:lstStyle/>
                    <a:p>
                      <a:endParaRPr lang="en-US"/>
                    </a:p>
                  </a:txBody>
                  <a:tcPr>
                    <a:lnT w="19050" cap="flat" cmpd="sng" algn="ctr">
                      <a:solidFill>
                        <a:schemeClr val="tx1"/>
                      </a:solidFill>
                      <a:prstDash val="solid"/>
                      <a:round/>
                      <a:headEnd type="none" w="med" len="med"/>
                      <a:tailEnd type="none" w="med" len="med"/>
                    </a:lnT>
                  </a:tcPr>
                </a:tc>
                <a:tc hMerge="1">
                  <a:txBody>
                    <a:bodyPr/>
                    <a:lstStyle/>
                    <a:p>
                      <a:endParaRPr lang="en-US"/>
                    </a:p>
                  </a:txBody>
                  <a:tcP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57340769"/>
                  </a:ext>
                </a:extLst>
              </a:tr>
              <a:tr h="128131">
                <a:tc>
                  <a:txBody>
                    <a:bodyPr/>
                    <a:lstStyle/>
                    <a:p>
                      <a:r>
                        <a:rPr lang="en-US" sz="1100">
                          <a:solidFill>
                            <a:schemeClr val="tx1"/>
                          </a:solidFill>
                          <a:latin typeface="Concourse T3" pitchFamily="2" charset="0"/>
                        </a:rPr>
                        <a:t>Linear</a:t>
                      </a:r>
                    </a:p>
                  </a:txBody>
                  <a:tcPr>
                    <a:noFill/>
                  </a:tcPr>
                </a:tc>
                <a:tc>
                  <a:txBody>
                    <a:bodyPr/>
                    <a:lstStyle/>
                    <a:p>
                      <a:pPr algn="r"/>
                      <a:r>
                        <a:rPr lang="en-US" sz="1100">
                          <a:solidFill>
                            <a:schemeClr val="tx1"/>
                          </a:solidFill>
                          <a:latin typeface="Concourse T3" pitchFamily="2" charset="0"/>
                        </a:rPr>
                        <a:t>37</a:t>
                      </a:r>
                    </a:p>
                  </a:txBody>
                  <a:tcPr>
                    <a:noFill/>
                  </a:tcPr>
                </a:tc>
                <a:tc>
                  <a:txBody>
                    <a:bodyPr/>
                    <a:lstStyle/>
                    <a:p>
                      <a:pPr algn="r">
                        <a:tabLst/>
                      </a:pPr>
                      <a:r>
                        <a:rPr lang="en-US" sz="1100">
                          <a:solidFill>
                            <a:schemeClr val="tx1"/>
                          </a:solidFill>
                          <a:latin typeface="Concourse T3" pitchFamily="2" charset="0"/>
                        </a:rPr>
                        <a:t>3.84</a:t>
                      </a:r>
                    </a:p>
                  </a:txBody>
                  <a:tcPr>
                    <a:noFill/>
                  </a:tcPr>
                </a:tc>
                <a:tc>
                  <a:txBody>
                    <a:bodyPr/>
                    <a:lstStyle/>
                    <a:p>
                      <a:pPr>
                        <a:tabLst>
                          <a:tab pos="231775" algn="dec"/>
                        </a:tabLst>
                      </a:pPr>
                      <a:r>
                        <a:rPr lang="en-US" sz="1100">
                          <a:solidFill>
                            <a:schemeClr val="tx1"/>
                          </a:solidFill>
                          <a:latin typeface="Concourse T3" pitchFamily="2" charset="0"/>
                        </a:rPr>
                        <a:t>	(3.55, 4.04)</a:t>
                      </a:r>
                    </a:p>
                  </a:txBody>
                  <a:tcPr>
                    <a:noFill/>
                  </a:tcPr>
                </a:tc>
                <a:extLst>
                  <a:ext uri="{0D108BD9-81ED-4DB2-BD59-A6C34878D82A}">
                    <a16:rowId xmlns:a16="http://schemas.microsoft.com/office/drawing/2014/main" val="3730797627"/>
                  </a:ext>
                </a:extLst>
              </a:tr>
              <a:tr h="0">
                <a:tc>
                  <a:txBody>
                    <a:bodyPr/>
                    <a:lstStyle/>
                    <a:p>
                      <a:r>
                        <a:rPr lang="en-US" sz="1100">
                          <a:solidFill>
                            <a:schemeClr val="tx1"/>
                          </a:solidFill>
                          <a:latin typeface="Concourse T3" pitchFamily="2" charset="0"/>
                        </a:rPr>
                        <a:t>Slow in, Slow out</a:t>
                      </a:r>
                    </a:p>
                  </a:txBody>
                  <a:tcPr>
                    <a:lnB w="12700" cap="flat" cmpd="sng" algn="ctr">
                      <a:solidFill>
                        <a:schemeClr val="tx1"/>
                      </a:solidFill>
                      <a:prstDash val="solid"/>
                      <a:round/>
                      <a:headEnd type="none" w="med" len="med"/>
                      <a:tailEnd type="none" w="med" len="med"/>
                    </a:lnB>
                    <a:noFill/>
                  </a:tcPr>
                </a:tc>
                <a:tc>
                  <a:txBody>
                    <a:bodyPr/>
                    <a:lstStyle/>
                    <a:p>
                      <a:pPr algn="r"/>
                      <a:r>
                        <a:rPr lang="en-US" sz="1100">
                          <a:solidFill>
                            <a:schemeClr val="tx1"/>
                          </a:solidFill>
                          <a:latin typeface="Concourse T3" pitchFamily="2" charset="0"/>
                        </a:rPr>
                        <a:t>37</a:t>
                      </a:r>
                    </a:p>
                  </a:txBody>
                  <a:tcPr>
                    <a:lnB w="12700" cap="flat" cmpd="sng" algn="ctr">
                      <a:solidFill>
                        <a:schemeClr val="tx1"/>
                      </a:solidFill>
                      <a:prstDash val="solid"/>
                      <a:round/>
                      <a:headEnd type="none" w="med" len="med"/>
                      <a:tailEnd type="none" w="med" len="med"/>
                    </a:lnB>
                    <a:noFill/>
                  </a:tcPr>
                </a:tc>
                <a:tc>
                  <a:txBody>
                    <a:bodyPr/>
                    <a:lstStyle/>
                    <a:p>
                      <a:pPr algn="r"/>
                      <a:r>
                        <a:rPr lang="en-US" sz="1100">
                          <a:solidFill>
                            <a:schemeClr val="tx1"/>
                          </a:solidFill>
                          <a:latin typeface="Concourse T3" pitchFamily="2" charset="0"/>
                        </a:rPr>
                        <a:t>3.78</a:t>
                      </a:r>
                    </a:p>
                  </a:txBody>
                  <a:tcPr>
                    <a:lnB w="12700" cap="flat" cmpd="sng" algn="ctr">
                      <a:solidFill>
                        <a:schemeClr val="tx1"/>
                      </a:solidFill>
                      <a:prstDash val="solid"/>
                      <a:round/>
                      <a:headEnd type="none" w="med" len="med"/>
                      <a:tailEnd type="none" w="med" len="med"/>
                    </a:lnB>
                    <a:noFill/>
                  </a:tcPr>
                </a:tc>
                <a:tc>
                  <a:txBody>
                    <a:bodyPr/>
                    <a:lstStyle/>
                    <a:p>
                      <a:pPr>
                        <a:tabLst>
                          <a:tab pos="231775" algn="dec"/>
                        </a:tabLst>
                      </a:pPr>
                      <a:r>
                        <a:rPr lang="en-US" sz="1100">
                          <a:solidFill>
                            <a:schemeClr val="tx1"/>
                          </a:solidFill>
                          <a:latin typeface="Concourse T3" pitchFamily="2" charset="0"/>
                        </a:rPr>
                        <a:t>	(3.58, 3.96)</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274696"/>
                  </a:ext>
                </a:extLst>
              </a:tr>
              <a:tr h="0">
                <a:tc gridSpan="2">
                  <a:txBody>
                    <a:bodyPr/>
                    <a:lstStyle/>
                    <a:p>
                      <a:r>
                        <a:rPr lang="en-US" sz="1100" b="1">
                          <a:solidFill>
                            <a:schemeClr val="tx1"/>
                          </a:solidFill>
                          <a:latin typeface="Concourse T3" pitchFamily="2" charset="0"/>
                        </a:rPr>
                        <a:t>Ignorant—Knowledgeable</a:t>
                      </a:r>
                    </a:p>
                  </a:txBody>
                  <a:tcPr>
                    <a:lnT w="12700" cap="flat" cmpd="sng" algn="ctr">
                      <a:solidFill>
                        <a:schemeClr val="tx1"/>
                      </a:solidFill>
                      <a:prstDash val="solid"/>
                      <a:round/>
                      <a:headEnd type="none" w="med" len="med"/>
                      <a:tailEnd type="none" w="med" len="med"/>
                    </a:lnT>
                    <a:noFill/>
                  </a:tcPr>
                </a:tc>
                <a:tc hMerge="1">
                  <a:txBody>
                    <a:bodyPr/>
                    <a:lstStyle/>
                    <a:p>
                      <a:endParaRPr lang="en-US" sz="1100">
                        <a:solidFill>
                          <a:schemeClr val="bg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endParaRPr lang="en-US" sz="1100">
                        <a:solidFill>
                          <a:schemeClr val="tx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endParaRPr lang="en-US" sz="1100">
                        <a:solidFill>
                          <a:schemeClr val="tx1"/>
                        </a:solidFill>
                        <a:latin typeface="Concourse T3" pitchFamily="2"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3474608139"/>
                  </a:ext>
                </a:extLst>
              </a:tr>
              <a:tr h="0">
                <a:tc>
                  <a:txBody>
                    <a:bodyPr/>
                    <a:lstStyle/>
                    <a:p>
                      <a:r>
                        <a:rPr lang="en-US" sz="1100">
                          <a:solidFill>
                            <a:schemeClr val="tx1"/>
                          </a:solidFill>
                          <a:latin typeface="Concourse T3" pitchFamily="2" charset="0"/>
                        </a:rPr>
                        <a:t>Linear</a:t>
                      </a:r>
                    </a:p>
                  </a:txBody>
                  <a:tcPr>
                    <a:noFill/>
                  </a:tcPr>
                </a:tc>
                <a:tc>
                  <a:txBody>
                    <a:bodyPr/>
                    <a:lstStyle/>
                    <a:p>
                      <a:pPr algn="r"/>
                      <a:r>
                        <a:rPr lang="en-US" sz="1100">
                          <a:solidFill>
                            <a:schemeClr val="tx1"/>
                          </a:solidFill>
                          <a:latin typeface="Concourse T3" pitchFamily="2" charset="0"/>
                        </a:rPr>
                        <a:t>38</a:t>
                      </a:r>
                    </a:p>
                  </a:txBody>
                  <a:tcPr>
                    <a:noFill/>
                  </a:tcPr>
                </a:tc>
                <a:tc>
                  <a:txBody>
                    <a:bodyPr/>
                    <a:lstStyle/>
                    <a:p>
                      <a:pPr algn="r"/>
                      <a:r>
                        <a:rPr lang="en-US" sz="1100">
                          <a:solidFill>
                            <a:schemeClr val="tx1"/>
                          </a:solidFill>
                          <a:latin typeface="Concourse T3" pitchFamily="2" charset="0"/>
                        </a:rPr>
                        <a:t>3.28</a:t>
                      </a:r>
                    </a:p>
                  </a:txBody>
                  <a:tcPr>
                    <a:noFill/>
                  </a:tcPr>
                </a:tc>
                <a:tc>
                  <a:txBody>
                    <a:bodyPr/>
                    <a:lstStyle/>
                    <a:p>
                      <a:pPr>
                        <a:tabLst>
                          <a:tab pos="231775" algn="dec"/>
                        </a:tabLst>
                      </a:pPr>
                      <a:r>
                        <a:rPr lang="en-US" sz="1100">
                          <a:solidFill>
                            <a:schemeClr val="tx1"/>
                          </a:solidFill>
                          <a:latin typeface="Concourse T3" pitchFamily="2" charset="0"/>
                        </a:rPr>
                        <a:t>	(3.00, 3.54)</a:t>
                      </a:r>
                    </a:p>
                  </a:txBody>
                  <a:tcPr>
                    <a:noFill/>
                  </a:tcPr>
                </a:tc>
                <a:extLst>
                  <a:ext uri="{0D108BD9-81ED-4DB2-BD59-A6C34878D82A}">
                    <a16:rowId xmlns:a16="http://schemas.microsoft.com/office/drawing/2014/main" val="3553181549"/>
                  </a:ext>
                </a:extLst>
              </a:tr>
              <a:tr h="0">
                <a:tc>
                  <a:txBody>
                    <a:bodyPr/>
                    <a:lstStyle/>
                    <a:p>
                      <a:r>
                        <a:rPr lang="en-US" sz="1100">
                          <a:solidFill>
                            <a:schemeClr val="tx1"/>
                          </a:solidFill>
                          <a:latin typeface="Concourse T3" pitchFamily="2" charset="0"/>
                        </a:rPr>
                        <a:t>Slow in, Slow out</a:t>
                      </a:r>
                    </a:p>
                  </a:txBody>
                  <a:tcPr>
                    <a:lnB w="12700" cap="flat" cmpd="sng" algn="ctr">
                      <a:solidFill>
                        <a:schemeClr val="tx1"/>
                      </a:solidFill>
                      <a:prstDash val="solid"/>
                      <a:round/>
                      <a:headEnd type="none" w="med" len="med"/>
                      <a:tailEnd type="none" w="med" len="med"/>
                    </a:lnB>
                    <a:noFill/>
                  </a:tcPr>
                </a:tc>
                <a:tc>
                  <a:txBody>
                    <a:bodyPr/>
                    <a:lstStyle/>
                    <a:p>
                      <a:pPr algn="r"/>
                      <a:r>
                        <a:rPr lang="en-US" sz="1100">
                          <a:solidFill>
                            <a:schemeClr val="tx1"/>
                          </a:solidFill>
                          <a:latin typeface="Concourse T3" pitchFamily="2" charset="0"/>
                        </a:rPr>
                        <a:t>38</a:t>
                      </a:r>
                    </a:p>
                  </a:txBody>
                  <a:tcPr>
                    <a:lnB w="12700" cap="flat" cmpd="sng" algn="ctr">
                      <a:solidFill>
                        <a:schemeClr val="tx1"/>
                      </a:solidFill>
                      <a:prstDash val="solid"/>
                      <a:round/>
                      <a:headEnd type="none" w="med" len="med"/>
                      <a:tailEnd type="none" w="med" len="med"/>
                    </a:lnB>
                    <a:noFill/>
                  </a:tcPr>
                </a:tc>
                <a:tc>
                  <a:txBody>
                    <a:bodyPr/>
                    <a:lstStyle/>
                    <a:p>
                      <a:pPr algn="r"/>
                      <a:r>
                        <a:rPr lang="en-US" sz="1100">
                          <a:solidFill>
                            <a:schemeClr val="tx1"/>
                          </a:solidFill>
                          <a:latin typeface="Concourse T3" pitchFamily="2" charset="0"/>
                        </a:rPr>
                        <a:t>3.33</a:t>
                      </a:r>
                    </a:p>
                  </a:txBody>
                  <a:tcPr>
                    <a:lnB w="12700" cap="flat" cmpd="sng" algn="ctr">
                      <a:solidFill>
                        <a:schemeClr val="tx1"/>
                      </a:solidFill>
                      <a:prstDash val="solid"/>
                      <a:round/>
                      <a:headEnd type="none" w="med" len="med"/>
                      <a:tailEnd type="none" w="med" len="med"/>
                    </a:lnB>
                    <a:noFill/>
                  </a:tcPr>
                </a:tc>
                <a:tc>
                  <a:txBody>
                    <a:bodyPr/>
                    <a:lstStyle/>
                    <a:p>
                      <a:pPr>
                        <a:tabLst>
                          <a:tab pos="231775" algn="dec"/>
                        </a:tabLst>
                      </a:pPr>
                      <a:r>
                        <a:rPr lang="en-US" sz="1100">
                          <a:solidFill>
                            <a:schemeClr val="tx1"/>
                          </a:solidFill>
                          <a:latin typeface="Concourse T3" pitchFamily="2" charset="0"/>
                        </a:rPr>
                        <a:t>	(3.09, 3.55)</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6908811"/>
                  </a:ext>
                </a:extLst>
              </a:tr>
              <a:tr h="128875">
                <a:tc gridSpan="2">
                  <a:txBody>
                    <a:bodyPr/>
                    <a:lstStyle/>
                    <a:p>
                      <a:r>
                        <a:rPr lang="en-US" sz="1100" b="1">
                          <a:solidFill>
                            <a:schemeClr val="tx1"/>
                          </a:solidFill>
                          <a:latin typeface="Concourse T3" pitchFamily="2" charset="0"/>
                        </a:rPr>
                        <a:t>Irresponsible—Responsible</a:t>
                      </a:r>
                    </a:p>
                  </a:txBody>
                  <a:tcPr>
                    <a:lnT w="12700" cap="flat" cmpd="sng" algn="ctr">
                      <a:solidFill>
                        <a:schemeClr val="tx1"/>
                      </a:solidFill>
                      <a:prstDash val="solid"/>
                      <a:round/>
                      <a:headEnd type="none" w="med" len="med"/>
                      <a:tailEnd type="none" w="med" len="med"/>
                    </a:lnT>
                    <a:noFill/>
                  </a:tcPr>
                </a:tc>
                <a:tc hMerge="1">
                  <a:txBody>
                    <a:bodyPr/>
                    <a:lstStyle/>
                    <a:p>
                      <a:endParaRPr lang="en-US" sz="1100">
                        <a:solidFill>
                          <a:schemeClr val="bg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endParaRPr lang="en-US" sz="1100">
                        <a:solidFill>
                          <a:schemeClr val="tx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endParaRPr lang="en-US" sz="1100">
                        <a:solidFill>
                          <a:schemeClr val="tx1"/>
                        </a:solidFill>
                        <a:latin typeface="Concourse T3" pitchFamily="2"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480377582"/>
                  </a:ext>
                </a:extLst>
              </a:tr>
              <a:tr h="0">
                <a:tc>
                  <a:txBody>
                    <a:bodyPr/>
                    <a:lstStyle/>
                    <a:p>
                      <a:r>
                        <a:rPr lang="en-US" sz="1100">
                          <a:solidFill>
                            <a:schemeClr val="tx1"/>
                          </a:solidFill>
                          <a:latin typeface="Concourse T3" pitchFamily="2" charset="0"/>
                        </a:rPr>
                        <a:t>Linear</a:t>
                      </a:r>
                    </a:p>
                  </a:txBody>
                  <a:tcPr>
                    <a:noFill/>
                  </a:tcPr>
                </a:tc>
                <a:tc>
                  <a:txBody>
                    <a:bodyPr/>
                    <a:lstStyle/>
                    <a:p>
                      <a:pPr algn="r"/>
                      <a:r>
                        <a:rPr lang="en-US" sz="1100">
                          <a:solidFill>
                            <a:schemeClr val="tx1"/>
                          </a:solidFill>
                          <a:latin typeface="Concourse T3" pitchFamily="2" charset="0"/>
                        </a:rPr>
                        <a:t>38</a:t>
                      </a:r>
                    </a:p>
                  </a:txBody>
                  <a:tcPr>
                    <a:noFill/>
                  </a:tcPr>
                </a:tc>
                <a:tc>
                  <a:txBody>
                    <a:bodyPr/>
                    <a:lstStyle/>
                    <a:p>
                      <a:pPr algn="r"/>
                      <a:r>
                        <a:rPr lang="en-US" sz="1100">
                          <a:solidFill>
                            <a:schemeClr val="tx1"/>
                          </a:solidFill>
                          <a:latin typeface="Concourse T3" pitchFamily="2" charset="0"/>
                        </a:rPr>
                        <a:t>3.55</a:t>
                      </a:r>
                    </a:p>
                  </a:txBody>
                  <a:tcPr>
                    <a:noFill/>
                  </a:tcPr>
                </a:tc>
                <a:tc>
                  <a:txBody>
                    <a:bodyPr/>
                    <a:lstStyle/>
                    <a:p>
                      <a:pPr>
                        <a:tabLst>
                          <a:tab pos="231775" algn="dec"/>
                        </a:tabLst>
                      </a:pPr>
                      <a:r>
                        <a:rPr lang="en-US" sz="1100">
                          <a:solidFill>
                            <a:schemeClr val="tx1"/>
                          </a:solidFill>
                          <a:latin typeface="Concourse T3" pitchFamily="2" charset="0"/>
                        </a:rPr>
                        <a:t>	(3.38, 3.88)</a:t>
                      </a:r>
                    </a:p>
                  </a:txBody>
                  <a:tcPr>
                    <a:noFill/>
                  </a:tcPr>
                </a:tc>
                <a:extLst>
                  <a:ext uri="{0D108BD9-81ED-4DB2-BD59-A6C34878D82A}">
                    <a16:rowId xmlns:a16="http://schemas.microsoft.com/office/drawing/2014/main" val="2701942585"/>
                  </a:ext>
                </a:extLst>
              </a:tr>
              <a:tr h="0">
                <a:tc>
                  <a:txBody>
                    <a:bodyPr/>
                    <a:lstStyle/>
                    <a:p>
                      <a:r>
                        <a:rPr lang="en-US" sz="1100">
                          <a:solidFill>
                            <a:schemeClr val="tx1"/>
                          </a:solidFill>
                          <a:latin typeface="Concourse T3" pitchFamily="2" charset="0"/>
                        </a:rPr>
                        <a:t>Slow in, slow out</a:t>
                      </a:r>
                    </a:p>
                  </a:txBody>
                  <a:tcPr>
                    <a:lnB w="12700" cap="flat" cmpd="sng" algn="ctr">
                      <a:solidFill>
                        <a:schemeClr val="tx1"/>
                      </a:solidFill>
                      <a:prstDash val="solid"/>
                      <a:round/>
                      <a:headEnd type="none" w="med" len="med"/>
                      <a:tailEnd type="none" w="med" len="med"/>
                    </a:lnB>
                    <a:noFill/>
                  </a:tcPr>
                </a:tc>
                <a:tc>
                  <a:txBody>
                    <a:bodyPr/>
                    <a:lstStyle/>
                    <a:p>
                      <a:pPr algn="r"/>
                      <a:r>
                        <a:rPr lang="en-US" sz="1100">
                          <a:solidFill>
                            <a:schemeClr val="tx1"/>
                          </a:solidFill>
                          <a:latin typeface="Concourse T3" pitchFamily="2" charset="0"/>
                        </a:rPr>
                        <a:t>38</a:t>
                      </a:r>
                    </a:p>
                  </a:txBody>
                  <a:tcPr>
                    <a:lnB w="12700" cap="flat" cmpd="sng" algn="ctr">
                      <a:solidFill>
                        <a:schemeClr val="tx1"/>
                      </a:solidFill>
                      <a:prstDash val="solid"/>
                      <a:round/>
                      <a:headEnd type="none" w="med" len="med"/>
                      <a:tailEnd type="none" w="med" len="med"/>
                    </a:lnB>
                    <a:noFill/>
                  </a:tcPr>
                </a:tc>
                <a:tc>
                  <a:txBody>
                    <a:bodyPr/>
                    <a:lstStyle/>
                    <a:p>
                      <a:pPr algn="r"/>
                      <a:r>
                        <a:rPr lang="en-US" sz="1100">
                          <a:solidFill>
                            <a:schemeClr val="tx1"/>
                          </a:solidFill>
                          <a:latin typeface="Concourse T3" pitchFamily="2" charset="0"/>
                        </a:rPr>
                        <a:t>3.63</a:t>
                      </a:r>
                    </a:p>
                  </a:txBody>
                  <a:tcPr>
                    <a:lnB w="12700" cap="flat" cmpd="sng" algn="ctr">
                      <a:solidFill>
                        <a:schemeClr val="tx1"/>
                      </a:solidFill>
                      <a:prstDash val="solid"/>
                      <a:round/>
                      <a:headEnd type="none" w="med" len="med"/>
                      <a:tailEnd type="none" w="med" len="med"/>
                    </a:lnB>
                    <a:noFill/>
                  </a:tcPr>
                </a:tc>
                <a:tc>
                  <a:txBody>
                    <a:bodyPr/>
                    <a:lstStyle/>
                    <a:p>
                      <a:pPr>
                        <a:tabLst>
                          <a:tab pos="231775" algn="dec"/>
                        </a:tabLst>
                      </a:pPr>
                      <a:r>
                        <a:rPr lang="en-US" sz="1100">
                          <a:solidFill>
                            <a:schemeClr val="tx1"/>
                          </a:solidFill>
                          <a:latin typeface="Concourse T3" pitchFamily="2" charset="0"/>
                        </a:rPr>
                        <a:t>	(3.32, 3.79)</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7144245"/>
                  </a:ext>
                </a:extLst>
              </a:tr>
              <a:tr h="143723">
                <a:tc gridSpan="4">
                  <a:txBody>
                    <a:bodyPr/>
                    <a:lstStyle/>
                    <a:p>
                      <a:r>
                        <a:rPr lang="en-US" sz="1100" b="1">
                          <a:solidFill>
                            <a:schemeClr val="tx1"/>
                          </a:solidFill>
                          <a:latin typeface="Concourse T3" pitchFamily="2" charset="0"/>
                        </a:rPr>
                        <a:t>Unintelligent—Intelligent</a:t>
                      </a:r>
                    </a:p>
                  </a:txBody>
                  <a:tcPr>
                    <a:lnT w="12700" cap="flat" cmpd="sng" algn="ctr">
                      <a:solidFill>
                        <a:schemeClr val="tx1"/>
                      </a:solidFill>
                      <a:prstDash val="solid"/>
                      <a:round/>
                      <a:headEnd type="none" w="med" len="med"/>
                      <a:tailEnd type="none" w="med" len="med"/>
                    </a:lnT>
                    <a:noFill/>
                  </a:tcPr>
                </a:tc>
                <a:tc hMerge="1">
                  <a:txBody>
                    <a:bodyPr/>
                    <a:lstStyle/>
                    <a:p>
                      <a:endParaRPr lang="en-US" sz="3200"/>
                    </a:p>
                  </a:txBody>
                  <a:tcPr/>
                </a:tc>
                <a:tc hMerge="1">
                  <a:txBody>
                    <a:bodyPr/>
                    <a:lstStyle/>
                    <a:p>
                      <a:endParaRPr lang="en-US"/>
                    </a:p>
                  </a:txBody>
                  <a:tcPr>
                    <a:lnT w="12700" cap="flat" cmpd="sng" algn="ctr">
                      <a:solidFill>
                        <a:schemeClr val="tx1"/>
                      </a:solidFill>
                      <a:prstDash val="solid"/>
                      <a:round/>
                      <a:headEnd type="none" w="med" len="med"/>
                      <a:tailEnd type="none" w="med" len="med"/>
                    </a:lnT>
                  </a:tcPr>
                </a:tc>
                <a:tc hMerge="1">
                  <a:txBody>
                    <a:bodyPr/>
                    <a:lstStyle/>
                    <a:p>
                      <a:endParaRPr lang="en-US"/>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37966998"/>
                  </a:ext>
                </a:extLst>
              </a:tr>
              <a:tr h="0">
                <a:tc>
                  <a:txBody>
                    <a:bodyPr/>
                    <a:lstStyle/>
                    <a:p>
                      <a:r>
                        <a:rPr lang="en-US" sz="1100">
                          <a:solidFill>
                            <a:schemeClr val="tx1"/>
                          </a:solidFill>
                          <a:latin typeface="Concourse T3" pitchFamily="2" charset="0"/>
                        </a:rPr>
                        <a:t>Linear</a:t>
                      </a:r>
                    </a:p>
                  </a:txBody>
                  <a:tcPr>
                    <a:noFill/>
                  </a:tcPr>
                </a:tc>
                <a:tc>
                  <a:txBody>
                    <a:bodyPr/>
                    <a:lstStyle/>
                    <a:p>
                      <a:pPr algn="r"/>
                      <a:r>
                        <a:rPr lang="en-US" sz="1100">
                          <a:solidFill>
                            <a:schemeClr val="tx1"/>
                          </a:solidFill>
                          <a:latin typeface="Concourse T3" pitchFamily="2" charset="0"/>
                        </a:rPr>
                        <a:t>38</a:t>
                      </a:r>
                    </a:p>
                  </a:txBody>
                  <a:tcPr>
                    <a:noFill/>
                  </a:tcPr>
                </a:tc>
                <a:tc>
                  <a:txBody>
                    <a:bodyPr/>
                    <a:lstStyle/>
                    <a:p>
                      <a:pPr algn="r"/>
                      <a:r>
                        <a:rPr lang="en-US" sz="1100">
                          <a:solidFill>
                            <a:schemeClr val="tx1"/>
                          </a:solidFill>
                          <a:latin typeface="Concourse T3" pitchFamily="2" charset="0"/>
                        </a:rPr>
                        <a:t>3.39</a:t>
                      </a:r>
                    </a:p>
                  </a:txBody>
                  <a:tcPr>
                    <a:noFill/>
                  </a:tcPr>
                </a:tc>
                <a:tc>
                  <a:txBody>
                    <a:bodyPr/>
                    <a:lstStyle/>
                    <a:p>
                      <a:pPr>
                        <a:tabLst>
                          <a:tab pos="231775" algn="dec"/>
                        </a:tabLst>
                      </a:pPr>
                      <a:r>
                        <a:rPr lang="en-US" sz="1100">
                          <a:solidFill>
                            <a:schemeClr val="tx1"/>
                          </a:solidFill>
                          <a:latin typeface="Concourse T3" pitchFamily="2" charset="0"/>
                        </a:rPr>
                        <a:t>	(3.09, 3.67)</a:t>
                      </a:r>
                    </a:p>
                  </a:txBody>
                  <a:tcPr>
                    <a:noFill/>
                  </a:tcPr>
                </a:tc>
                <a:extLst>
                  <a:ext uri="{0D108BD9-81ED-4DB2-BD59-A6C34878D82A}">
                    <a16:rowId xmlns:a16="http://schemas.microsoft.com/office/drawing/2014/main" val="509120270"/>
                  </a:ext>
                </a:extLst>
              </a:tr>
              <a:tr h="129619">
                <a:tc>
                  <a:txBody>
                    <a:bodyPr/>
                    <a:lstStyle/>
                    <a:p>
                      <a:r>
                        <a:rPr lang="en-US" sz="1100">
                          <a:solidFill>
                            <a:schemeClr val="tx1"/>
                          </a:solidFill>
                          <a:latin typeface="Concourse T3" pitchFamily="2" charset="0"/>
                        </a:rPr>
                        <a:t>Slow in, slow out</a:t>
                      </a:r>
                    </a:p>
                  </a:txBody>
                  <a:tcPr>
                    <a:lnB w="12700" cap="flat" cmpd="sng" algn="ctr">
                      <a:solidFill>
                        <a:schemeClr val="tx1"/>
                      </a:solidFill>
                      <a:prstDash val="solid"/>
                      <a:round/>
                      <a:headEnd type="none" w="med" len="med"/>
                      <a:tailEnd type="none" w="med" len="med"/>
                    </a:lnB>
                    <a:noFill/>
                  </a:tcPr>
                </a:tc>
                <a:tc>
                  <a:txBody>
                    <a:bodyPr/>
                    <a:lstStyle/>
                    <a:p>
                      <a:pPr algn="r"/>
                      <a:r>
                        <a:rPr lang="en-US" sz="1100">
                          <a:solidFill>
                            <a:schemeClr val="tx1"/>
                          </a:solidFill>
                          <a:latin typeface="Concourse T3" pitchFamily="2" charset="0"/>
                        </a:rPr>
                        <a:t>38</a:t>
                      </a:r>
                    </a:p>
                  </a:txBody>
                  <a:tcPr>
                    <a:lnB w="12700" cap="flat" cmpd="sng" algn="ctr">
                      <a:solidFill>
                        <a:schemeClr val="tx1"/>
                      </a:solidFill>
                      <a:prstDash val="solid"/>
                      <a:round/>
                      <a:headEnd type="none" w="med" len="med"/>
                      <a:tailEnd type="none" w="med" len="med"/>
                    </a:lnB>
                    <a:noFill/>
                  </a:tcPr>
                </a:tc>
                <a:tc>
                  <a:txBody>
                    <a:bodyPr/>
                    <a:lstStyle/>
                    <a:p>
                      <a:pPr algn="r"/>
                      <a:r>
                        <a:rPr lang="en-US" sz="1100">
                          <a:solidFill>
                            <a:schemeClr val="tx1"/>
                          </a:solidFill>
                          <a:latin typeface="Concourse T3" pitchFamily="2" charset="0"/>
                        </a:rPr>
                        <a:t>3.30</a:t>
                      </a:r>
                    </a:p>
                  </a:txBody>
                  <a:tcPr>
                    <a:lnB w="12700" cap="flat" cmpd="sng" algn="ctr">
                      <a:solidFill>
                        <a:schemeClr val="tx1"/>
                      </a:solidFill>
                      <a:prstDash val="solid"/>
                      <a:round/>
                      <a:headEnd type="none" w="med" len="med"/>
                      <a:tailEnd type="none" w="med" len="med"/>
                    </a:lnB>
                    <a:noFill/>
                  </a:tcPr>
                </a:tc>
                <a:tc>
                  <a:txBody>
                    <a:bodyPr/>
                    <a:lstStyle/>
                    <a:p>
                      <a:pPr>
                        <a:tabLst>
                          <a:tab pos="231775" algn="dec"/>
                        </a:tabLst>
                      </a:pPr>
                      <a:r>
                        <a:rPr lang="en-US" sz="1100">
                          <a:solidFill>
                            <a:schemeClr val="tx1"/>
                          </a:solidFill>
                          <a:latin typeface="Concourse T3" pitchFamily="2" charset="0"/>
                        </a:rPr>
                        <a:t>	(3.00, 3.59)</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721282"/>
                  </a:ext>
                </a:extLst>
              </a:tr>
              <a:tr h="0">
                <a:tc>
                  <a:txBody>
                    <a:bodyPr/>
                    <a:lstStyle/>
                    <a:p>
                      <a:r>
                        <a:rPr lang="en-US" sz="1100" b="1">
                          <a:solidFill>
                            <a:schemeClr val="tx1"/>
                          </a:solidFill>
                          <a:latin typeface="Concourse T3" pitchFamily="2" charset="0"/>
                        </a:rPr>
                        <a:t>Foolish—Sensible</a:t>
                      </a:r>
                    </a:p>
                  </a:txBody>
                  <a:tcPr>
                    <a:lnT w="12700" cap="flat" cmpd="sng" algn="ctr">
                      <a:solidFill>
                        <a:schemeClr val="tx1"/>
                      </a:solidFill>
                      <a:prstDash val="solid"/>
                      <a:round/>
                      <a:headEnd type="none" w="med" len="med"/>
                      <a:tailEnd type="none" w="med" len="med"/>
                    </a:lnT>
                    <a:noFill/>
                  </a:tcPr>
                </a:tc>
                <a:tc>
                  <a:txBody>
                    <a:bodyPr/>
                    <a:lstStyle/>
                    <a:p>
                      <a:pPr algn="r"/>
                      <a:endParaRPr lang="en-US" sz="1100">
                        <a:solidFill>
                          <a:schemeClr val="tx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pPr algn="r"/>
                      <a:endParaRPr lang="en-US" sz="1100">
                        <a:solidFill>
                          <a:schemeClr val="tx1"/>
                        </a:solidFill>
                        <a:latin typeface="Concourse T3" pitchFamily="2" charset="0"/>
                      </a:endParaRPr>
                    </a:p>
                  </a:txBody>
                  <a:tcPr>
                    <a:lnT w="12700" cap="flat" cmpd="sng" algn="ctr">
                      <a:solidFill>
                        <a:schemeClr val="tx1"/>
                      </a:solidFill>
                      <a:prstDash val="solid"/>
                      <a:round/>
                      <a:headEnd type="none" w="med" len="med"/>
                      <a:tailEnd type="none" w="med" len="med"/>
                    </a:lnT>
                    <a:noFill/>
                  </a:tcPr>
                </a:tc>
                <a:tc>
                  <a:txBody>
                    <a:bodyPr/>
                    <a:lstStyle/>
                    <a:p>
                      <a:endParaRPr lang="en-US" sz="1100">
                        <a:solidFill>
                          <a:schemeClr val="tx1"/>
                        </a:solidFill>
                        <a:latin typeface="Concourse T3" pitchFamily="2"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4101066449"/>
                  </a:ext>
                </a:extLst>
              </a:tr>
              <a:tr h="0">
                <a:tc>
                  <a:txBody>
                    <a:bodyPr/>
                    <a:lstStyle/>
                    <a:p>
                      <a:r>
                        <a:rPr lang="en-US" sz="1100">
                          <a:solidFill>
                            <a:schemeClr val="tx1"/>
                          </a:solidFill>
                          <a:latin typeface="Concourse T3" pitchFamily="2" charset="0"/>
                        </a:rPr>
                        <a:t>Linear</a:t>
                      </a:r>
                    </a:p>
                  </a:txBody>
                  <a:tcPr>
                    <a:noFill/>
                  </a:tcPr>
                </a:tc>
                <a:tc>
                  <a:txBody>
                    <a:bodyPr/>
                    <a:lstStyle/>
                    <a:p>
                      <a:pPr algn="r"/>
                      <a:r>
                        <a:rPr lang="en-US" sz="1100">
                          <a:solidFill>
                            <a:schemeClr val="tx1"/>
                          </a:solidFill>
                          <a:latin typeface="Concourse T3" pitchFamily="2" charset="0"/>
                        </a:rPr>
                        <a:t>38</a:t>
                      </a:r>
                    </a:p>
                  </a:txBody>
                  <a:tcPr>
                    <a:noFill/>
                  </a:tcPr>
                </a:tc>
                <a:tc>
                  <a:txBody>
                    <a:bodyPr/>
                    <a:lstStyle/>
                    <a:p>
                      <a:pPr algn="r"/>
                      <a:r>
                        <a:rPr lang="en-US" sz="1100">
                          <a:solidFill>
                            <a:schemeClr val="tx1"/>
                          </a:solidFill>
                          <a:latin typeface="Concourse T3" pitchFamily="2" charset="0"/>
                        </a:rPr>
                        <a:t>3.47</a:t>
                      </a:r>
                    </a:p>
                  </a:txBody>
                  <a:tcPr>
                    <a:noFill/>
                  </a:tcPr>
                </a:tc>
                <a:tc>
                  <a:txBody>
                    <a:bodyPr/>
                    <a:lstStyle/>
                    <a:p>
                      <a:pPr>
                        <a:tabLst>
                          <a:tab pos="231775" algn="dec"/>
                        </a:tabLst>
                      </a:pPr>
                      <a:r>
                        <a:rPr lang="en-US" sz="1100">
                          <a:solidFill>
                            <a:schemeClr val="tx1"/>
                          </a:solidFill>
                          <a:latin typeface="Concourse T3" pitchFamily="2" charset="0"/>
                        </a:rPr>
                        <a:t>	(3.19, 3.74)</a:t>
                      </a:r>
                    </a:p>
                  </a:txBody>
                  <a:tcPr>
                    <a:noFill/>
                  </a:tcPr>
                </a:tc>
                <a:extLst>
                  <a:ext uri="{0D108BD9-81ED-4DB2-BD59-A6C34878D82A}">
                    <a16:rowId xmlns:a16="http://schemas.microsoft.com/office/drawing/2014/main" val="2649537258"/>
                  </a:ext>
                </a:extLst>
              </a:tr>
              <a:tr h="139143">
                <a:tc>
                  <a:txBody>
                    <a:bodyPr/>
                    <a:lstStyle/>
                    <a:p>
                      <a:r>
                        <a:rPr lang="en-US" sz="1100">
                          <a:solidFill>
                            <a:schemeClr val="tx1"/>
                          </a:solidFill>
                          <a:latin typeface="Concourse T3" pitchFamily="2" charset="0"/>
                        </a:rPr>
                        <a:t>Slow in, slow out</a:t>
                      </a:r>
                    </a:p>
                  </a:txBody>
                  <a:tcPr>
                    <a:lnB w="12700" cap="flat" cmpd="sng" algn="ctr">
                      <a:solidFill>
                        <a:schemeClr val="tx1"/>
                      </a:solidFill>
                      <a:prstDash val="solid"/>
                      <a:round/>
                      <a:headEnd type="none" w="med" len="med"/>
                      <a:tailEnd type="none" w="med" len="med"/>
                    </a:lnB>
                    <a:noFill/>
                  </a:tcPr>
                </a:tc>
                <a:tc>
                  <a:txBody>
                    <a:bodyPr/>
                    <a:lstStyle/>
                    <a:p>
                      <a:pPr algn="r"/>
                      <a:r>
                        <a:rPr lang="en-US" sz="1100">
                          <a:solidFill>
                            <a:schemeClr val="tx1"/>
                          </a:solidFill>
                          <a:latin typeface="Concourse T3" pitchFamily="2" charset="0"/>
                        </a:rPr>
                        <a:t>38</a:t>
                      </a:r>
                    </a:p>
                  </a:txBody>
                  <a:tcPr>
                    <a:lnB w="12700" cap="flat" cmpd="sng" algn="ctr">
                      <a:solidFill>
                        <a:schemeClr val="tx1"/>
                      </a:solidFill>
                      <a:prstDash val="solid"/>
                      <a:round/>
                      <a:headEnd type="none" w="med" len="med"/>
                      <a:tailEnd type="none" w="med" len="med"/>
                    </a:lnB>
                    <a:noFill/>
                  </a:tcPr>
                </a:tc>
                <a:tc>
                  <a:txBody>
                    <a:bodyPr/>
                    <a:lstStyle/>
                    <a:p>
                      <a:pPr algn="r"/>
                      <a:r>
                        <a:rPr lang="en-US" sz="1100">
                          <a:solidFill>
                            <a:schemeClr val="tx1"/>
                          </a:solidFill>
                          <a:latin typeface="Concourse T3" pitchFamily="2" charset="0"/>
                        </a:rPr>
                        <a:t>3.38</a:t>
                      </a:r>
                    </a:p>
                  </a:txBody>
                  <a:tcPr>
                    <a:lnB w="12700" cap="flat" cmpd="sng" algn="ctr">
                      <a:solidFill>
                        <a:schemeClr val="tx1"/>
                      </a:solidFill>
                      <a:prstDash val="solid"/>
                      <a:round/>
                      <a:headEnd type="none" w="med" len="med"/>
                      <a:tailEnd type="none" w="med" len="med"/>
                    </a:lnB>
                    <a:noFill/>
                  </a:tcPr>
                </a:tc>
                <a:tc>
                  <a:txBody>
                    <a:bodyPr/>
                    <a:lstStyle/>
                    <a:p>
                      <a:pPr>
                        <a:tabLst>
                          <a:tab pos="231775" algn="dec"/>
                        </a:tabLst>
                      </a:pPr>
                      <a:r>
                        <a:rPr lang="en-US" sz="1100">
                          <a:solidFill>
                            <a:schemeClr val="tx1"/>
                          </a:solidFill>
                          <a:latin typeface="Concourse T3" pitchFamily="2" charset="0"/>
                        </a:rPr>
                        <a:t>	(3.13, 3.61)</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744849"/>
                  </a:ext>
                </a:extLst>
              </a:tr>
              <a:tr h="139143">
                <a:tc gridSpan="3">
                  <a:txBody>
                    <a:bodyPr/>
                    <a:lstStyle/>
                    <a:p>
                      <a:r>
                        <a:rPr lang="en-US" sz="1100" b="1">
                          <a:solidFill>
                            <a:schemeClr val="tx1"/>
                          </a:solidFill>
                          <a:latin typeface="Concourse T3" pitchFamily="2" charset="0"/>
                        </a:rPr>
                        <a:t>Unpredictable—Predictable</a:t>
                      </a:r>
                    </a:p>
                  </a:txBody>
                  <a:tcPr>
                    <a:lnT w="12700" cap="flat" cmpd="sng" algn="ctr">
                      <a:solidFill>
                        <a:schemeClr val="tx1"/>
                      </a:solidFill>
                      <a:prstDash val="solid"/>
                      <a:round/>
                      <a:headEnd type="none" w="med" len="med"/>
                      <a:tailEnd type="none" w="med" len="med"/>
                    </a:lnT>
                    <a:noFill/>
                  </a:tcPr>
                </a:tc>
                <a:tc hMerge="1">
                  <a:txBody>
                    <a:bodyPr/>
                    <a:lstStyle/>
                    <a:p>
                      <a:pPr algn="r"/>
                      <a:endParaRPr lang="en-US" sz="1100">
                        <a:solidFill>
                          <a:schemeClr val="tx1"/>
                        </a:solidFill>
                        <a:latin typeface="Concourse T3" pitchFamily="2" charset="0"/>
                      </a:endParaRPr>
                    </a:p>
                  </a:txBody>
                  <a:tcPr>
                    <a:noFill/>
                  </a:tcPr>
                </a:tc>
                <a:tc hMerge="1">
                  <a:txBody>
                    <a:bodyPr/>
                    <a:lstStyle/>
                    <a:p>
                      <a:pPr algn="r"/>
                      <a:endParaRPr lang="en-US" sz="1100">
                        <a:solidFill>
                          <a:schemeClr val="tx1"/>
                        </a:solidFill>
                        <a:latin typeface="Concourse T3" pitchFamily="2" charset="0"/>
                      </a:endParaRPr>
                    </a:p>
                  </a:txBody>
                  <a:tcPr>
                    <a:noFill/>
                  </a:tcPr>
                </a:tc>
                <a:tc>
                  <a:txBody>
                    <a:bodyPr/>
                    <a:lstStyle/>
                    <a:p>
                      <a:pPr>
                        <a:tabLst>
                          <a:tab pos="231775" algn="dec"/>
                        </a:tabLst>
                      </a:pPr>
                      <a:endParaRPr lang="en-US" sz="1100">
                        <a:solidFill>
                          <a:schemeClr val="tx1"/>
                        </a:solidFill>
                        <a:latin typeface="Concourse T3" pitchFamily="2"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402932559"/>
                  </a:ext>
                </a:extLst>
              </a:tr>
              <a:tr h="139143">
                <a:tc>
                  <a:txBody>
                    <a:bodyPr/>
                    <a:lstStyle/>
                    <a:p>
                      <a:r>
                        <a:rPr lang="en-US" sz="1100">
                          <a:solidFill>
                            <a:schemeClr val="tx1"/>
                          </a:solidFill>
                          <a:latin typeface="Concourse T3" pitchFamily="2" charset="0"/>
                        </a:rPr>
                        <a:t>Linear</a:t>
                      </a:r>
                    </a:p>
                  </a:txBody>
                  <a:tcPr>
                    <a:noFill/>
                  </a:tcPr>
                </a:tc>
                <a:tc>
                  <a:txBody>
                    <a:bodyPr/>
                    <a:lstStyle/>
                    <a:p>
                      <a:pPr algn="r"/>
                      <a:r>
                        <a:rPr lang="en-US" sz="1100">
                          <a:solidFill>
                            <a:schemeClr val="tx1"/>
                          </a:solidFill>
                          <a:latin typeface="Concourse T3" pitchFamily="2" charset="0"/>
                        </a:rPr>
                        <a:t>38</a:t>
                      </a:r>
                    </a:p>
                  </a:txBody>
                  <a:tcPr>
                    <a:noFill/>
                  </a:tcPr>
                </a:tc>
                <a:tc>
                  <a:txBody>
                    <a:bodyPr/>
                    <a:lstStyle/>
                    <a:p>
                      <a:pPr algn="r"/>
                      <a:r>
                        <a:rPr lang="en-US" sz="1100">
                          <a:solidFill>
                            <a:schemeClr val="tx1"/>
                          </a:solidFill>
                          <a:latin typeface="Concourse T3" pitchFamily="2" charset="0"/>
                        </a:rPr>
                        <a:t>3.96</a:t>
                      </a:r>
                    </a:p>
                  </a:txBody>
                  <a:tcPr>
                    <a:noFill/>
                  </a:tcPr>
                </a:tc>
                <a:tc>
                  <a:txBody>
                    <a:bodyPr/>
                    <a:lstStyle/>
                    <a:p>
                      <a:pPr>
                        <a:tabLst>
                          <a:tab pos="231775" algn="dec"/>
                        </a:tabLst>
                      </a:pPr>
                      <a:r>
                        <a:rPr lang="en-US" sz="1100">
                          <a:solidFill>
                            <a:schemeClr val="tx1"/>
                          </a:solidFill>
                          <a:latin typeface="Concourse T3" pitchFamily="2" charset="0"/>
                        </a:rPr>
                        <a:t>	(3.71, 4.16)</a:t>
                      </a:r>
                    </a:p>
                  </a:txBody>
                  <a:tcPr>
                    <a:noFill/>
                  </a:tcPr>
                </a:tc>
                <a:extLst>
                  <a:ext uri="{0D108BD9-81ED-4DB2-BD59-A6C34878D82A}">
                    <a16:rowId xmlns:a16="http://schemas.microsoft.com/office/drawing/2014/main" val="3640158540"/>
                  </a:ext>
                </a:extLst>
              </a:tr>
              <a:tr h="139143">
                <a:tc>
                  <a:txBody>
                    <a:bodyPr/>
                    <a:lstStyle/>
                    <a:p>
                      <a:r>
                        <a:rPr lang="en-US" sz="1100">
                          <a:solidFill>
                            <a:schemeClr val="tx1"/>
                          </a:solidFill>
                          <a:latin typeface="Concourse T3" pitchFamily="2" charset="0"/>
                        </a:rPr>
                        <a:t>Slow in, slow out</a:t>
                      </a:r>
                    </a:p>
                  </a:txBody>
                  <a:tcPr>
                    <a:lnB w="28575" cap="flat" cmpd="sng" algn="ctr">
                      <a:solidFill>
                        <a:schemeClr val="tx1"/>
                      </a:solidFill>
                      <a:prstDash val="solid"/>
                      <a:round/>
                      <a:headEnd type="none" w="med" len="med"/>
                      <a:tailEnd type="none" w="med" len="med"/>
                    </a:lnB>
                    <a:noFill/>
                  </a:tcPr>
                </a:tc>
                <a:tc>
                  <a:txBody>
                    <a:bodyPr/>
                    <a:lstStyle/>
                    <a:p>
                      <a:pPr algn="r"/>
                      <a:r>
                        <a:rPr lang="en-US" sz="1100">
                          <a:solidFill>
                            <a:schemeClr val="tx1"/>
                          </a:solidFill>
                          <a:latin typeface="Concourse T3" pitchFamily="2" charset="0"/>
                        </a:rPr>
                        <a:t>38</a:t>
                      </a:r>
                    </a:p>
                  </a:txBody>
                  <a:tcPr>
                    <a:lnB w="28575" cap="flat" cmpd="sng" algn="ctr">
                      <a:solidFill>
                        <a:schemeClr val="tx1"/>
                      </a:solidFill>
                      <a:prstDash val="solid"/>
                      <a:round/>
                      <a:headEnd type="none" w="med" len="med"/>
                      <a:tailEnd type="none" w="med" len="med"/>
                    </a:lnB>
                    <a:noFill/>
                  </a:tcPr>
                </a:tc>
                <a:tc>
                  <a:txBody>
                    <a:bodyPr/>
                    <a:lstStyle/>
                    <a:p>
                      <a:pPr algn="r"/>
                      <a:r>
                        <a:rPr lang="en-US" sz="1100">
                          <a:solidFill>
                            <a:schemeClr val="tx1"/>
                          </a:solidFill>
                          <a:latin typeface="Concourse T3" pitchFamily="2" charset="0"/>
                        </a:rPr>
                        <a:t>3.70</a:t>
                      </a:r>
                    </a:p>
                  </a:txBody>
                  <a:tcPr>
                    <a:lnB w="28575" cap="flat" cmpd="sng" algn="ctr">
                      <a:solidFill>
                        <a:schemeClr val="tx1"/>
                      </a:solidFill>
                      <a:prstDash val="solid"/>
                      <a:round/>
                      <a:headEnd type="none" w="med" len="med"/>
                      <a:tailEnd type="none" w="med" len="med"/>
                    </a:lnB>
                    <a:noFill/>
                  </a:tcPr>
                </a:tc>
                <a:tc>
                  <a:txBody>
                    <a:bodyPr/>
                    <a:lstStyle/>
                    <a:p>
                      <a:pPr>
                        <a:tabLst>
                          <a:tab pos="231775" algn="dec"/>
                        </a:tabLst>
                      </a:pPr>
                      <a:r>
                        <a:rPr lang="en-US" sz="1100">
                          <a:solidFill>
                            <a:schemeClr val="tx1"/>
                          </a:solidFill>
                          <a:latin typeface="Concourse T3" pitchFamily="2" charset="0"/>
                        </a:rPr>
                        <a:t>	(3.42, 3.89)</a:t>
                      </a:r>
                    </a:p>
                  </a:txBody>
                  <a:tcPr>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2662000"/>
                  </a:ext>
                </a:extLst>
              </a:tr>
            </a:tbl>
          </a:graphicData>
        </a:graphic>
      </p:graphicFrame>
      <p:pic>
        <p:nvPicPr>
          <p:cNvPr id="5" name="Picture 4">
            <a:extLst>
              <a:ext uri="{FF2B5EF4-FFF2-40B4-BE49-F238E27FC236}">
                <a16:creationId xmlns:a16="http://schemas.microsoft.com/office/drawing/2014/main" id="{DD1F94F9-D10A-497E-A46A-B9C2422ADF37}"/>
              </a:ext>
            </a:extLst>
          </p:cNvPr>
          <p:cNvPicPr>
            <a:picLocks noChangeAspect="1"/>
          </p:cNvPicPr>
          <p:nvPr/>
        </p:nvPicPr>
        <p:blipFill>
          <a:blip r:embed="rId3"/>
          <a:stretch>
            <a:fillRect/>
          </a:stretch>
        </p:blipFill>
        <p:spPr>
          <a:xfrm>
            <a:off x="1708487" y="1833389"/>
            <a:ext cx="4287256" cy="4287256"/>
          </a:xfrm>
          <a:prstGeom prst="rect">
            <a:avLst/>
          </a:prstGeom>
        </p:spPr>
      </p:pic>
      <p:sp>
        <p:nvSpPr>
          <p:cNvPr id="7" name="Oval 6">
            <a:extLst>
              <a:ext uri="{FF2B5EF4-FFF2-40B4-BE49-F238E27FC236}">
                <a16:creationId xmlns:a16="http://schemas.microsoft.com/office/drawing/2014/main" id="{9BBEB4FB-5394-4DAE-958A-E5B6E64E0B1D}"/>
              </a:ext>
            </a:extLst>
          </p:cNvPr>
          <p:cNvSpPr/>
          <p:nvPr/>
        </p:nvSpPr>
        <p:spPr>
          <a:xfrm>
            <a:off x="4310764" y="1988840"/>
            <a:ext cx="561103" cy="2232248"/>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2975904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0E49D3-14E4-4793-9D7B-4FCB361584DC}"/>
              </a:ext>
            </a:extLst>
          </p:cNvPr>
          <p:cNvPicPr>
            <a:picLocks noChangeAspect="1"/>
          </p:cNvPicPr>
          <p:nvPr/>
        </p:nvPicPr>
        <p:blipFill>
          <a:blip r:embed="rId2"/>
          <a:stretch>
            <a:fillRect/>
          </a:stretch>
        </p:blipFill>
        <p:spPr>
          <a:xfrm>
            <a:off x="4655840" y="1556792"/>
            <a:ext cx="4647780" cy="4647780"/>
          </a:xfrm>
          <a:prstGeom prst="rect">
            <a:avLst/>
          </a:prstGeom>
        </p:spPr>
      </p:pic>
      <p:sp>
        <p:nvSpPr>
          <p:cNvPr id="2" name="Title 1">
            <a:extLst>
              <a:ext uri="{FF2B5EF4-FFF2-40B4-BE49-F238E27FC236}">
                <a16:creationId xmlns:a16="http://schemas.microsoft.com/office/drawing/2014/main" id="{F8A2FA45-821E-4CC7-B242-4AAC385CA2C3}"/>
              </a:ext>
            </a:extLst>
          </p:cNvPr>
          <p:cNvSpPr>
            <a:spLocks noGrp="1"/>
          </p:cNvSpPr>
          <p:nvPr>
            <p:ph type="title"/>
          </p:nvPr>
        </p:nvSpPr>
        <p:spPr/>
        <p:txBody>
          <a:bodyPr/>
          <a:lstStyle/>
          <a:p>
            <a:r>
              <a:rPr lang="nb-NO"/>
              <a:t>Det kan være greit å se på en faktor (f.eks. trygghet) </a:t>
            </a:r>
          </a:p>
        </p:txBody>
      </p:sp>
    </p:spTree>
    <p:extLst>
      <p:ext uri="{BB962C8B-B14F-4D97-AF65-F5344CB8AC3E}">
        <p14:creationId xmlns:p14="http://schemas.microsoft.com/office/powerpoint/2010/main" val="22505285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3ECB43-D1B6-45CA-9828-606D40F8F1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571500"/>
            <a:ext cx="9144000" cy="6858000"/>
          </a:xfrm>
          <a:prstGeom prst="rect">
            <a:avLst/>
          </a:prstGeom>
        </p:spPr>
      </p:pic>
      <p:sp>
        <p:nvSpPr>
          <p:cNvPr id="2" name="Title 1">
            <a:extLst>
              <a:ext uri="{FF2B5EF4-FFF2-40B4-BE49-F238E27FC236}">
                <a16:creationId xmlns:a16="http://schemas.microsoft.com/office/drawing/2014/main" id="{58A05DAE-8094-4B14-AEF6-43E1E8846457}"/>
              </a:ext>
            </a:extLst>
          </p:cNvPr>
          <p:cNvSpPr>
            <a:spLocks noGrp="1"/>
          </p:cNvSpPr>
          <p:nvPr>
            <p:ph type="title"/>
          </p:nvPr>
        </p:nvSpPr>
        <p:spPr>
          <a:solidFill>
            <a:srgbClr val="E8E8E8">
              <a:alpha val="81000"/>
            </a:srgbClr>
          </a:solidFill>
        </p:spPr>
        <p:txBody>
          <a:bodyPr/>
          <a:lstStyle/>
          <a:p>
            <a:r>
              <a:rPr lang="nb-NO"/>
              <a:t>Kvalitativdata viser til konsept av </a:t>
            </a:r>
            <a:r>
              <a:rPr lang="nb-NO" i="1" err="1"/>
              <a:t>movement</a:t>
            </a:r>
            <a:r>
              <a:rPr lang="nb-NO" i="1"/>
              <a:t> </a:t>
            </a:r>
            <a:r>
              <a:rPr lang="nb-NO" i="1" err="1"/>
              <a:t>acts</a:t>
            </a:r>
            <a:endParaRPr lang="nb-NO" i="1"/>
          </a:p>
        </p:txBody>
      </p:sp>
      <p:sp>
        <p:nvSpPr>
          <p:cNvPr id="7" name="Content Placeholder 6">
            <a:extLst>
              <a:ext uri="{FF2B5EF4-FFF2-40B4-BE49-F238E27FC236}">
                <a16:creationId xmlns:a16="http://schemas.microsoft.com/office/drawing/2014/main" id="{63C8A74C-554D-D6A0-CC6F-5CF55D45559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816F7A8-830D-48FA-9E99-12E1579A2E40}"/>
              </a:ext>
            </a:extLst>
          </p:cNvPr>
          <p:cNvSpPr>
            <a:spLocks noGrp="1"/>
          </p:cNvSpPr>
          <p:nvPr>
            <p:ph type="sldNum" sz="quarter" idx="11"/>
          </p:nvPr>
        </p:nvSpPr>
        <p:spPr/>
        <p:txBody>
          <a:bodyPr/>
          <a:lstStyle/>
          <a:p>
            <a:pPr>
              <a:defRPr/>
            </a:pPr>
            <a:fld id="{6E95BF02-F533-404A-A6F1-6896AEEAF790}" type="slidenum">
              <a:rPr lang="en-US" smtClean="0"/>
              <a:pPr>
                <a:defRPr/>
              </a:pPr>
              <a:t>49</a:t>
            </a:fld>
            <a:endParaRPr lang="en-US"/>
          </a:p>
        </p:txBody>
      </p:sp>
      <p:sp>
        <p:nvSpPr>
          <p:cNvPr id="6" name="Oval 5">
            <a:extLst>
              <a:ext uri="{FF2B5EF4-FFF2-40B4-BE49-F238E27FC236}">
                <a16:creationId xmlns:a16="http://schemas.microsoft.com/office/drawing/2014/main" id="{A7F6AF0D-259A-48EA-91A6-6AA864E67B16}"/>
              </a:ext>
            </a:extLst>
          </p:cNvPr>
          <p:cNvSpPr/>
          <p:nvPr/>
        </p:nvSpPr>
        <p:spPr>
          <a:xfrm>
            <a:off x="3647728" y="3429002"/>
            <a:ext cx="1944216" cy="792089"/>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246674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8E69D5F-C593-8545-974E-3A140F0B0C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282" y="445377"/>
            <a:ext cx="9759887" cy="703979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C681E91-BF43-4501-87F7-F01EA7C176E6}"/>
              </a:ext>
            </a:extLst>
          </p:cNvPr>
          <p:cNvSpPr>
            <a:spLocks noGrp="1"/>
          </p:cNvSpPr>
          <p:nvPr>
            <p:ph type="title"/>
          </p:nvPr>
        </p:nvSpPr>
        <p:spPr>
          <a:xfrm>
            <a:off x="2362803" y="935100"/>
            <a:ext cx="4363821" cy="953130"/>
          </a:xfrm>
          <a:solidFill>
            <a:schemeClr val="bg1">
              <a:alpha val="85000"/>
            </a:schemeClr>
          </a:solidFill>
        </p:spPr>
        <p:txBody>
          <a:bodyPr/>
          <a:lstStyle/>
          <a:p>
            <a:r>
              <a:rPr lang="nb-NO"/>
              <a:t>Eksempel: Brukerundersøkelse av webside i </a:t>
            </a:r>
            <a:r>
              <a:rPr lang="nb-NO" err="1"/>
              <a:t>covid</a:t>
            </a:r>
            <a:r>
              <a:rPr lang="nb-NO"/>
              <a:t>-tiden</a:t>
            </a:r>
          </a:p>
        </p:txBody>
      </p:sp>
      <p:sp>
        <p:nvSpPr>
          <p:cNvPr id="3" name="Slide Number Placeholder 2">
            <a:extLst>
              <a:ext uri="{FF2B5EF4-FFF2-40B4-BE49-F238E27FC236}">
                <a16:creationId xmlns:a16="http://schemas.microsoft.com/office/drawing/2014/main" id="{DF6FB149-EA1A-4A94-BD8E-D5D3302CDA42}"/>
              </a:ext>
            </a:extLst>
          </p:cNvPr>
          <p:cNvSpPr>
            <a:spLocks noGrp="1"/>
          </p:cNvSpPr>
          <p:nvPr>
            <p:ph type="sldNum" sz="quarter" idx="11"/>
          </p:nvPr>
        </p:nvSpPr>
        <p:spPr/>
        <p:txBody>
          <a:bodyPr/>
          <a:lstStyle/>
          <a:p>
            <a:pPr>
              <a:defRPr/>
            </a:pPr>
            <a:fld id="{7A44D903-EA51-734D-A240-C3B5B33958FC}" type="slidenum">
              <a:rPr lang="en-US" smtClean="0"/>
              <a:pPr>
                <a:defRPr/>
              </a:pPr>
              <a:t>50</a:t>
            </a:fld>
            <a:endParaRPr lang="en-US"/>
          </a:p>
        </p:txBody>
      </p:sp>
      <p:sp>
        <p:nvSpPr>
          <p:cNvPr id="4" name="Multiply 3">
            <a:extLst>
              <a:ext uri="{FF2B5EF4-FFF2-40B4-BE49-F238E27FC236}">
                <a16:creationId xmlns:a16="http://schemas.microsoft.com/office/drawing/2014/main" id="{1EE0D9B6-0BB7-A042-BCBD-4E9C7DB73827}"/>
              </a:ext>
            </a:extLst>
          </p:cNvPr>
          <p:cNvSpPr/>
          <p:nvPr/>
        </p:nvSpPr>
        <p:spPr bwMode="auto">
          <a:xfrm>
            <a:off x="1860334" y="935100"/>
            <a:ext cx="9059917" cy="5787888"/>
          </a:xfrm>
          <a:prstGeom prst="mathMultiply">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000"/>
          </a:p>
        </p:txBody>
      </p:sp>
    </p:spTree>
    <p:extLst>
      <p:ext uri="{BB962C8B-B14F-4D97-AF65-F5344CB8AC3E}">
        <p14:creationId xmlns:p14="http://schemas.microsoft.com/office/powerpoint/2010/main" val="2968065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320F3-8048-1645-A198-D3C2469DFA34}"/>
              </a:ext>
            </a:extLst>
          </p:cNvPr>
          <p:cNvSpPr>
            <a:spLocks noGrp="1"/>
          </p:cNvSpPr>
          <p:nvPr>
            <p:ph type="title"/>
          </p:nvPr>
        </p:nvSpPr>
        <p:spPr/>
        <p:txBody>
          <a:bodyPr/>
          <a:lstStyle/>
          <a:p>
            <a:r>
              <a:rPr lang="nb-NO"/>
              <a:t>1. Mål: Vi skal vite hvor universell utformet en webside er</a:t>
            </a:r>
          </a:p>
        </p:txBody>
      </p:sp>
      <p:pic>
        <p:nvPicPr>
          <p:cNvPr id="6" name="Content Placeholder 5" descr="A screenshot of a cell phone&#10;&#10;Description automatically generated with medium confidence">
            <a:extLst>
              <a:ext uri="{FF2B5EF4-FFF2-40B4-BE49-F238E27FC236}">
                <a16:creationId xmlns:a16="http://schemas.microsoft.com/office/drawing/2014/main" id="{DDDECC9B-0D68-2C48-9625-9BC59DD1E986}"/>
              </a:ext>
            </a:extLst>
          </p:cNvPr>
          <p:cNvPicPr>
            <a:picLocks noGrp="1" noChangeAspect="1"/>
          </p:cNvPicPr>
          <p:nvPr>
            <p:ph idx="1"/>
          </p:nvPr>
        </p:nvPicPr>
        <p:blipFill>
          <a:blip r:embed="rId3"/>
          <a:stretch>
            <a:fillRect/>
          </a:stretch>
        </p:blipFill>
        <p:spPr>
          <a:xfrm>
            <a:off x="3233683" y="1592263"/>
            <a:ext cx="5078009" cy="9013469"/>
          </a:xfrm>
        </p:spPr>
      </p:pic>
      <p:sp>
        <p:nvSpPr>
          <p:cNvPr id="4" name="Slide Number Placeholder 3">
            <a:extLst>
              <a:ext uri="{FF2B5EF4-FFF2-40B4-BE49-F238E27FC236}">
                <a16:creationId xmlns:a16="http://schemas.microsoft.com/office/drawing/2014/main" id="{85367579-D1DD-6E45-ADE7-88BBB0EF43B0}"/>
              </a:ext>
            </a:extLst>
          </p:cNvPr>
          <p:cNvSpPr>
            <a:spLocks noGrp="1"/>
          </p:cNvSpPr>
          <p:nvPr>
            <p:ph type="sldNum" sz="quarter" idx="11"/>
          </p:nvPr>
        </p:nvSpPr>
        <p:spPr/>
        <p:txBody>
          <a:bodyPr/>
          <a:lstStyle/>
          <a:p>
            <a:pPr>
              <a:defRPr/>
            </a:pPr>
            <a:fld id="{6E95BF02-F533-404A-A6F1-6896AEEAF790}" type="slidenum">
              <a:rPr lang="en-US" smtClean="0"/>
              <a:pPr>
                <a:defRPr/>
              </a:pPr>
              <a:t>51</a:t>
            </a:fld>
            <a:endParaRPr lang="en-US"/>
          </a:p>
        </p:txBody>
      </p:sp>
    </p:spTree>
    <p:extLst>
      <p:ext uri="{BB962C8B-B14F-4D97-AF65-F5344CB8AC3E}">
        <p14:creationId xmlns:p14="http://schemas.microsoft.com/office/powerpoint/2010/main" val="36914651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B543F-B879-0549-8099-B6DB2D5B2C2C}"/>
              </a:ext>
            </a:extLst>
          </p:cNvPr>
          <p:cNvSpPr>
            <a:spLocks noGrp="1"/>
          </p:cNvSpPr>
          <p:nvPr>
            <p:ph type="title"/>
          </p:nvPr>
        </p:nvSpPr>
        <p:spPr/>
        <p:txBody>
          <a:bodyPr/>
          <a:lstStyle/>
          <a:p>
            <a:r>
              <a:rPr lang="nb-NO"/>
              <a:t>2a. Vi opprettet flere oppgaver</a:t>
            </a:r>
          </a:p>
        </p:txBody>
      </p:sp>
      <p:sp>
        <p:nvSpPr>
          <p:cNvPr id="3" name="Content Placeholder 2">
            <a:extLst>
              <a:ext uri="{FF2B5EF4-FFF2-40B4-BE49-F238E27FC236}">
                <a16:creationId xmlns:a16="http://schemas.microsoft.com/office/drawing/2014/main" id="{075860EE-B527-9D41-815D-61F0F716631A}"/>
              </a:ext>
            </a:extLst>
          </p:cNvPr>
          <p:cNvSpPr>
            <a:spLocks noGrp="1"/>
          </p:cNvSpPr>
          <p:nvPr>
            <p:ph idx="1"/>
          </p:nvPr>
        </p:nvSpPr>
        <p:spPr/>
        <p:txBody>
          <a:bodyPr/>
          <a:lstStyle/>
          <a:p>
            <a:r>
              <a:rPr lang="nb-NO"/>
              <a:t>Logge seg inn</a:t>
            </a:r>
          </a:p>
          <a:p>
            <a:r>
              <a:rPr lang="nb-NO"/>
              <a:t>Sjekk profil</a:t>
            </a:r>
          </a:p>
          <a:p>
            <a:r>
              <a:rPr lang="nb-NO"/>
              <a:t>Del informasjon med bruker </a:t>
            </a:r>
            <a:r>
              <a:rPr lang="nb-NO" err="1"/>
              <a:t>X</a:t>
            </a:r>
            <a:endParaRPr lang="nb-NO"/>
          </a:p>
          <a:p>
            <a:r>
              <a:rPr lang="nb-NO"/>
              <a:t>Stopp deling informasjon med bruker Y</a:t>
            </a:r>
          </a:p>
        </p:txBody>
      </p:sp>
      <p:sp>
        <p:nvSpPr>
          <p:cNvPr id="4" name="Slide Number Placeholder 3">
            <a:extLst>
              <a:ext uri="{FF2B5EF4-FFF2-40B4-BE49-F238E27FC236}">
                <a16:creationId xmlns:a16="http://schemas.microsoft.com/office/drawing/2014/main" id="{1A8AAA5F-FE47-684D-97FD-23457ADC0CFF}"/>
              </a:ext>
            </a:extLst>
          </p:cNvPr>
          <p:cNvSpPr>
            <a:spLocks noGrp="1"/>
          </p:cNvSpPr>
          <p:nvPr>
            <p:ph type="sldNum" sz="quarter" idx="11"/>
          </p:nvPr>
        </p:nvSpPr>
        <p:spPr/>
        <p:txBody>
          <a:bodyPr/>
          <a:lstStyle/>
          <a:p>
            <a:pPr>
              <a:defRPr/>
            </a:pPr>
            <a:fld id="{6E95BF02-F533-404A-A6F1-6896AEEAF790}" type="slidenum">
              <a:rPr lang="en-US" smtClean="0"/>
              <a:pPr>
                <a:defRPr/>
              </a:pPr>
              <a:t>52</a:t>
            </a:fld>
            <a:endParaRPr lang="en-US"/>
          </a:p>
        </p:txBody>
      </p:sp>
    </p:spTree>
    <p:extLst>
      <p:ext uri="{BB962C8B-B14F-4D97-AF65-F5344CB8AC3E}">
        <p14:creationId xmlns:p14="http://schemas.microsoft.com/office/powerpoint/2010/main" val="2399132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C2C24-E479-9E4F-AD5B-DD8C7C18729B}"/>
              </a:ext>
            </a:extLst>
          </p:cNvPr>
          <p:cNvSpPr>
            <a:spLocks noGrp="1"/>
          </p:cNvSpPr>
          <p:nvPr>
            <p:ph type="title"/>
          </p:nvPr>
        </p:nvSpPr>
        <p:spPr/>
        <p:txBody>
          <a:bodyPr/>
          <a:lstStyle/>
          <a:p>
            <a:r>
              <a:rPr lang="nb-NO"/>
              <a:t>2b. Vi lagte en samtykk skjema</a:t>
            </a:r>
            <a:endParaRPr lang="nb-NO" i="1"/>
          </a:p>
        </p:txBody>
      </p:sp>
      <p:pic>
        <p:nvPicPr>
          <p:cNvPr id="8" name="Content Placeholder 7" descr="Text, application&#10;&#10;Description automatically generated">
            <a:extLst>
              <a:ext uri="{FF2B5EF4-FFF2-40B4-BE49-F238E27FC236}">
                <a16:creationId xmlns:a16="http://schemas.microsoft.com/office/drawing/2014/main" id="{709B0A1C-1771-1E48-8FCD-CAC2D6EE6C18}"/>
              </a:ext>
            </a:extLst>
          </p:cNvPr>
          <p:cNvPicPr>
            <a:picLocks noGrp="1" noChangeAspect="1"/>
          </p:cNvPicPr>
          <p:nvPr>
            <p:ph idx="1"/>
          </p:nvPr>
        </p:nvPicPr>
        <p:blipFill>
          <a:blip r:embed="rId3"/>
          <a:stretch>
            <a:fillRect/>
          </a:stretch>
        </p:blipFill>
        <p:spPr>
          <a:xfrm rot="19869287">
            <a:off x="3589677" y="2129873"/>
            <a:ext cx="4228197" cy="5471786"/>
          </a:xfrm>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2561B200-FCFA-6F40-B305-78EA2E3DA06A}"/>
              </a:ext>
            </a:extLst>
          </p:cNvPr>
          <p:cNvSpPr>
            <a:spLocks noGrp="1"/>
          </p:cNvSpPr>
          <p:nvPr>
            <p:ph type="sldNum" sz="quarter" idx="11"/>
          </p:nvPr>
        </p:nvSpPr>
        <p:spPr/>
        <p:txBody>
          <a:bodyPr/>
          <a:lstStyle/>
          <a:p>
            <a:pPr>
              <a:defRPr/>
            </a:pPr>
            <a:fld id="{6E95BF02-F533-404A-A6F1-6896AEEAF790}" type="slidenum">
              <a:rPr lang="en-US" smtClean="0"/>
              <a:pPr>
                <a:defRPr/>
              </a:pPr>
              <a:t>53</a:t>
            </a:fld>
            <a:endParaRPr lang="en-US"/>
          </a:p>
        </p:txBody>
      </p:sp>
    </p:spTree>
    <p:extLst>
      <p:ext uri="{BB962C8B-B14F-4D97-AF65-F5344CB8AC3E}">
        <p14:creationId xmlns:p14="http://schemas.microsoft.com/office/powerpoint/2010/main" val="7916928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9F26F-AFE7-754F-B9DF-4B8B139F77F8}"/>
              </a:ext>
            </a:extLst>
          </p:cNvPr>
          <p:cNvSpPr>
            <a:spLocks noGrp="1"/>
          </p:cNvSpPr>
          <p:nvPr>
            <p:ph type="title"/>
          </p:nvPr>
        </p:nvSpPr>
        <p:spPr/>
        <p:txBody>
          <a:bodyPr/>
          <a:lstStyle/>
          <a:p>
            <a:r>
              <a:rPr lang="nb-NO">
                <a:latin typeface="Concourse T3"/>
              </a:rPr>
              <a:t>2c. Pilot med en videokonferanse</a:t>
            </a:r>
            <a:endParaRPr lang="nb-NO"/>
          </a:p>
        </p:txBody>
      </p:sp>
      <p:pic>
        <p:nvPicPr>
          <p:cNvPr id="10" name="Content Placeholder 9" descr="Graphical user interface, application, Teams&#10;&#10;Description automatically generated">
            <a:extLst>
              <a:ext uri="{FF2B5EF4-FFF2-40B4-BE49-F238E27FC236}">
                <a16:creationId xmlns:a16="http://schemas.microsoft.com/office/drawing/2014/main" id="{B7806E81-BCFE-F348-BAF3-9D289E93074E}"/>
              </a:ext>
            </a:extLst>
          </p:cNvPr>
          <p:cNvPicPr>
            <a:picLocks noGrp="1" noChangeAspect="1"/>
          </p:cNvPicPr>
          <p:nvPr>
            <p:ph idx="1"/>
          </p:nvPr>
        </p:nvPicPr>
        <p:blipFill>
          <a:blip r:embed="rId3"/>
          <a:stretch>
            <a:fillRect/>
          </a:stretch>
        </p:blipFill>
        <p:spPr>
          <a:xfrm>
            <a:off x="2219693" y="1592263"/>
            <a:ext cx="7822464" cy="4608512"/>
          </a:xfrm>
        </p:spPr>
      </p:pic>
      <p:sp>
        <p:nvSpPr>
          <p:cNvPr id="4" name="Slide Number Placeholder 3">
            <a:extLst>
              <a:ext uri="{FF2B5EF4-FFF2-40B4-BE49-F238E27FC236}">
                <a16:creationId xmlns:a16="http://schemas.microsoft.com/office/drawing/2014/main" id="{B32C1C10-99F0-4D44-A117-65C67A74ED61}"/>
              </a:ext>
            </a:extLst>
          </p:cNvPr>
          <p:cNvSpPr>
            <a:spLocks noGrp="1"/>
          </p:cNvSpPr>
          <p:nvPr>
            <p:ph type="sldNum" sz="quarter" idx="11"/>
          </p:nvPr>
        </p:nvSpPr>
        <p:spPr/>
        <p:txBody>
          <a:bodyPr/>
          <a:lstStyle/>
          <a:p>
            <a:pPr>
              <a:defRPr/>
            </a:pPr>
            <a:fld id="{6E95BF02-F533-404A-A6F1-6896AEEAF790}" type="slidenum">
              <a:rPr lang="en-US" smtClean="0"/>
              <a:pPr>
                <a:defRPr/>
              </a:pPr>
              <a:t>54</a:t>
            </a:fld>
            <a:endParaRPr lang="en-US"/>
          </a:p>
        </p:txBody>
      </p:sp>
      <p:sp>
        <p:nvSpPr>
          <p:cNvPr id="6" name="Rectangle 3">
            <a:extLst>
              <a:ext uri="{FF2B5EF4-FFF2-40B4-BE49-F238E27FC236}">
                <a16:creationId xmlns:a16="http://schemas.microsoft.com/office/drawing/2014/main" id="{A1E6E761-CCE1-244C-948D-4413E9B21CCA}"/>
              </a:ext>
            </a:extLst>
          </p:cNvPr>
          <p:cNvSpPr txBox="1">
            <a:spLocks noChangeArrowheads="1"/>
          </p:cNvSpPr>
          <p:nvPr/>
        </p:nvSpPr>
        <p:spPr bwMode="auto">
          <a:xfrm>
            <a:off x="1559498" y="5517903"/>
            <a:ext cx="1740753" cy="431417"/>
          </a:xfrm>
          <a:prstGeom prst="rect">
            <a:avLst/>
          </a:prstGeom>
          <a:solidFill>
            <a:schemeClr val="bg1">
              <a:alpha val="88000"/>
            </a:schemeClr>
          </a:solidFill>
          <a:ln w="9525">
            <a:noFill/>
            <a:miter lim="800000"/>
            <a:headEnd/>
            <a:tailEnd/>
          </a:ln>
        </p:spPr>
        <p:txBody>
          <a:bodyPr vert="horz" wrap="square" lIns="72585" tIns="36293" rIns="72585" bIns="36293" numCol="1" anchor="t" anchorCtr="0" compatLnSpc="1">
            <a:prstTxWarp prst="textNoShape">
              <a:avLst/>
            </a:prstTxWarp>
          </a:bodyPr>
          <a:lstStyle>
            <a:lvl1pPr marL="0" indent="0" algn="l" rtl="0" eaLnBrk="1" fontAlgn="base" hangingPunct="1">
              <a:spcBef>
                <a:spcPct val="20000"/>
              </a:spcBef>
              <a:spcAft>
                <a:spcPct val="0"/>
              </a:spcAft>
              <a:buFontTx/>
              <a:buNone/>
              <a:defRPr sz="2200">
                <a:solidFill>
                  <a:schemeClr val="tx1"/>
                </a:solidFill>
                <a:latin typeface="Concourse T3" pitchFamily="2" charset="0"/>
                <a:ea typeface="+mn-ea"/>
                <a:cs typeface="+mn-cs"/>
              </a:defRPr>
            </a:lvl1pPr>
            <a:lvl2pPr marL="589754" indent="-226828" algn="l" rtl="0" eaLnBrk="1" fontAlgn="base" hangingPunct="1">
              <a:spcBef>
                <a:spcPct val="20000"/>
              </a:spcBef>
              <a:spcAft>
                <a:spcPct val="0"/>
              </a:spcAft>
              <a:buChar char="–"/>
              <a:defRPr sz="1900">
                <a:solidFill>
                  <a:schemeClr val="tx1"/>
                </a:solidFill>
                <a:latin typeface="Concourse T3" pitchFamily="2" charset="0"/>
                <a:ea typeface="+mn-ea"/>
                <a:cs typeface="+mn-cs"/>
              </a:defRPr>
            </a:lvl2pPr>
            <a:lvl3pPr marL="907313" indent="-181463" algn="l" rtl="0" eaLnBrk="1" fontAlgn="base" hangingPunct="1">
              <a:spcBef>
                <a:spcPct val="20000"/>
              </a:spcBef>
              <a:spcAft>
                <a:spcPct val="0"/>
              </a:spcAft>
              <a:buChar char="•"/>
              <a:defRPr sz="1600">
                <a:solidFill>
                  <a:schemeClr val="tx1"/>
                </a:solidFill>
                <a:latin typeface="Concourse T3" pitchFamily="2" charset="0"/>
                <a:ea typeface="+mn-ea"/>
                <a:cs typeface="+mn-cs"/>
              </a:defRPr>
            </a:lvl3pPr>
            <a:lvl4pPr marL="1270239" indent="-181463" algn="l" rtl="0" eaLnBrk="1" fontAlgn="base" hangingPunct="1">
              <a:spcBef>
                <a:spcPct val="20000"/>
              </a:spcBef>
              <a:spcAft>
                <a:spcPct val="0"/>
              </a:spcAft>
              <a:buChar char="–"/>
              <a:defRPr>
                <a:solidFill>
                  <a:schemeClr val="tx1"/>
                </a:solidFill>
                <a:latin typeface="Concourse T3" pitchFamily="2" charset="0"/>
                <a:ea typeface="+mn-ea"/>
                <a:cs typeface="+mn-cs"/>
              </a:defRPr>
            </a:lvl4pPr>
            <a:lvl5pPr marL="1633164" indent="-181463" algn="l" rtl="0" eaLnBrk="1" fontAlgn="base" hangingPunct="1">
              <a:spcBef>
                <a:spcPct val="20000"/>
              </a:spcBef>
              <a:spcAft>
                <a:spcPct val="0"/>
              </a:spcAft>
              <a:buChar char="»"/>
              <a:defRPr sz="1300">
                <a:solidFill>
                  <a:schemeClr val="tx1"/>
                </a:solidFill>
                <a:latin typeface="Concourse T3" pitchFamily="2" charset="0"/>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r>
              <a:rPr lang="en-GB" sz="1200" err="1"/>
              <a:t>Foto</a:t>
            </a:r>
            <a:r>
              <a:rPr lang="en-GB" sz="1200"/>
              <a:t>: Zoom</a:t>
            </a:r>
            <a:endParaRPr lang="en-US" sz="1200"/>
          </a:p>
        </p:txBody>
      </p:sp>
    </p:spTree>
    <p:extLst>
      <p:ext uri="{BB962C8B-B14F-4D97-AF65-F5344CB8AC3E}">
        <p14:creationId xmlns:p14="http://schemas.microsoft.com/office/powerpoint/2010/main" val="27303796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31F9A-D982-1046-903D-AC0964BD0A56}"/>
              </a:ext>
            </a:extLst>
          </p:cNvPr>
          <p:cNvSpPr>
            <a:spLocks noGrp="1"/>
          </p:cNvSpPr>
          <p:nvPr>
            <p:ph type="title"/>
          </p:nvPr>
        </p:nvSpPr>
        <p:spPr>
          <a:xfrm>
            <a:off x="1924141" y="935100"/>
            <a:ext cx="3330384" cy="953130"/>
          </a:xfrm>
        </p:spPr>
        <p:txBody>
          <a:bodyPr/>
          <a:lstStyle/>
          <a:p>
            <a:r>
              <a:rPr lang="nb-NO" dirty="0"/>
              <a:t>2d. Vi rekrutterte fra brukerorganisasjoner</a:t>
            </a:r>
          </a:p>
        </p:txBody>
      </p:sp>
      <p:pic>
        <p:nvPicPr>
          <p:cNvPr id="7" name="Content Placeholder 6" descr="A picture containing text&#10;&#10;Description automatically generated">
            <a:extLst>
              <a:ext uri="{FF2B5EF4-FFF2-40B4-BE49-F238E27FC236}">
                <a16:creationId xmlns:a16="http://schemas.microsoft.com/office/drawing/2014/main" id="{C4F4EFC5-60D2-C140-9950-EC965F557BA4}"/>
              </a:ext>
            </a:extLst>
          </p:cNvPr>
          <p:cNvPicPr>
            <a:picLocks noGrp="1" noChangeAspect="1"/>
          </p:cNvPicPr>
          <p:nvPr>
            <p:ph idx="1"/>
          </p:nvPr>
        </p:nvPicPr>
        <p:blipFill>
          <a:blip r:embed="rId3"/>
          <a:stretch>
            <a:fillRect/>
          </a:stretch>
        </p:blipFill>
        <p:spPr>
          <a:xfrm>
            <a:off x="5254524" y="571503"/>
            <a:ext cx="4631111" cy="6221267"/>
          </a:xfrm>
        </p:spPr>
      </p:pic>
      <p:sp>
        <p:nvSpPr>
          <p:cNvPr id="4" name="Slide Number Placeholder 3">
            <a:extLst>
              <a:ext uri="{FF2B5EF4-FFF2-40B4-BE49-F238E27FC236}">
                <a16:creationId xmlns:a16="http://schemas.microsoft.com/office/drawing/2014/main" id="{D5473A68-D6DE-CB43-A69D-F43211D60015}"/>
              </a:ext>
            </a:extLst>
          </p:cNvPr>
          <p:cNvSpPr>
            <a:spLocks noGrp="1"/>
          </p:cNvSpPr>
          <p:nvPr>
            <p:ph type="sldNum" sz="quarter" idx="11"/>
          </p:nvPr>
        </p:nvSpPr>
        <p:spPr/>
        <p:txBody>
          <a:bodyPr/>
          <a:lstStyle/>
          <a:p>
            <a:pPr>
              <a:defRPr/>
            </a:pPr>
            <a:fld id="{6E95BF02-F533-404A-A6F1-6896AEEAF790}" type="slidenum">
              <a:rPr lang="en-US" smtClean="0"/>
              <a:pPr>
                <a:defRPr/>
              </a:pPr>
              <a:t>55</a:t>
            </a:fld>
            <a:endParaRPr lang="en-US"/>
          </a:p>
        </p:txBody>
      </p:sp>
      <p:sp>
        <p:nvSpPr>
          <p:cNvPr id="6" name="Rectangle 3">
            <a:extLst>
              <a:ext uri="{FF2B5EF4-FFF2-40B4-BE49-F238E27FC236}">
                <a16:creationId xmlns:a16="http://schemas.microsoft.com/office/drawing/2014/main" id="{14692B52-32F7-6848-AC9A-6CC89B4CBF75}"/>
              </a:ext>
            </a:extLst>
          </p:cNvPr>
          <p:cNvSpPr txBox="1">
            <a:spLocks noChangeArrowheads="1"/>
          </p:cNvSpPr>
          <p:nvPr/>
        </p:nvSpPr>
        <p:spPr bwMode="auto">
          <a:xfrm>
            <a:off x="1559498" y="5517903"/>
            <a:ext cx="1740753" cy="431417"/>
          </a:xfrm>
          <a:prstGeom prst="rect">
            <a:avLst/>
          </a:prstGeom>
          <a:solidFill>
            <a:schemeClr val="bg1">
              <a:alpha val="88000"/>
            </a:schemeClr>
          </a:solidFill>
          <a:ln w="9525">
            <a:noFill/>
            <a:miter lim="800000"/>
            <a:headEnd/>
            <a:tailEnd/>
          </a:ln>
        </p:spPr>
        <p:txBody>
          <a:bodyPr vert="horz" wrap="square" lIns="72585" tIns="36293" rIns="72585" bIns="36293" numCol="1" anchor="t" anchorCtr="0" compatLnSpc="1">
            <a:prstTxWarp prst="textNoShape">
              <a:avLst/>
            </a:prstTxWarp>
          </a:bodyPr>
          <a:lstStyle>
            <a:lvl1pPr marL="0" indent="0" algn="l" rtl="0" eaLnBrk="1" fontAlgn="base" hangingPunct="1">
              <a:spcBef>
                <a:spcPct val="20000"/>
              </a:spcBef>
              <a:spcAft>
                <a:spcPct val="0"/>
              </a:spcAft>
              <a:buFontTx/>
              <a:buNone/>
              <a:defRPr sz="2200">
                <a:solidFill>
                  <a:schemeClr val="tx1"/>
                </a:solidFill>
                <a:latin typeface="Concourse T3" pitchFamily="2" charset="0"/>
                <a:ea typeface="+mn-ea"/>
                <a:cs typeface="+mn-cs"/>
              </a:defRPr>
            </a:lvl1pPr>
            <a:lvl2pPr marL="589754" indent="-226828" algn="l" rtl="0" eaLnBrk="1" fontAlgn="base" hangingPunct="1">
              <a:spcBef>
                <a:spcPct val="20000"/>
              </a:spcBef>
              <a:spcAft>
                <a:spcPct val="0"/>
              </a:spcAft>
              <a:buChar char="–"/>
              <a:defRPr sz="1900">
                <a:solidFill>
                  <a:schemeClr val="tx1"/>
                </a:solidFill>
                <a:latin typeface="Concourse T3" pitchFamily="2" charset="0"/>
                <a:ea typeface="+mn-ea"/>
                <a:cs typeface="+mn-cs"/>
              </a:defRPr>
            </a:lvl2pPr>
            <a:lvl3pPr marL="907313" indent="-181463" algn="l" rtl="0" eaLnBrk="1" fontAlgn="base" hangingPunct="1">
              <a:spcBef>
                <a:spcPct val="20000"/>
              </a:spcBef>
              <a:spcAft>
                <a:spcPct val="0"/>
              </a:spcAft>
              <a:buChar char="•"/>
              <a:defRPr sz="1600">
                <a:solidFill>
                  <a:schemeClr val="tx1"/>
                </a:solidFill>
                <a:latin typeface="Concourse T3" pitchFamily="2" charset="0"/>
                <a:ea typeface="+mn-ea"/>
                <a:cs typeface="+mn-cs"/>
              </a:defRPr>
            </a:lvl3pPr>
            <a:lvl4pPr marL="1270239" indent="-181463" algn="l" rtl="0" eaLnBrk="1" fontAlgn="base" hangingPunct="1">
              <a:spcBef>
                <a:spcPct val="20000"/>
              </a:spcBef>
              <a:spcAft>
                <a:spcPct val="0"/>
              </a:spcAft>
              <a:buChar char="–"/>
              <a:defRPr>
                <a:solidFill>
                  <a:schemeClr val="tx1"/>
                </a:solidFill>
                <a:latin typeface="Concourse T3" pitchFamily="2" charset="0"/>
                <a:ea typeface="+mn-ea"/>
                <a:cs typeface="+mn-cs"/>
              </a:defRPr>
            </a:lvl4pPr>
            <a:lvl5pPr marL="1633164" indent="-181463" algn="l" rtl="0" eaLnBrk="1" fontAlgn="base" hangingPunct="1">
              <a:spcBef>
                <a:spcPct val="20000"/>
              </a:spcBef>
              <a:spcAft>
                <a:spcPct val="0"/>
              </a:spcAft>
              <a:buChar char="»"/>
              <a:defRPr sz="1300">
                <a:solidFill>
                  <a:schemeClr val="tx1"/>
                </a:solidFill>
                <a:latin typeface="Concourse T3" pitchFamily="2" charset="0"/>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r>
              <a:rPr lang="en-GB" sz="1200"/>
              <a:t>Photo by </a:t>
            </a:r>
            <a:r>
              <a:rPr lang="en-GB" sz="1200">
                <a:hlinkClick r:id="rId4"/>
              </a:rPr>
              <a:t>Library of Congress</a:t>
            </a:r>
            <a:r>
              <a:rPr lang="en-GB" sz="1200"/>
              <a:t> on </a:t>
            </a:r>
            <a:r>
              <a:rPr lang="en-GB" sz="1200">
                <a:hlinkClick r:id="rId5"/>
              </a:rPr>
              <a:t>Unsplash</a:t>
            </a:r>
            <a:endParaRPr lang="en-US" sz="1200" kern="0">
              <a:ea typeface="Aktiv Grotesk" panose="020B0504020202020204" pitchFamily="34" charset="0"/>
              <a:cs typeface="Aktiv Grotesk" panose="020B0504020202020204" pitchFamily="34" charset="0"/>
            </a:endParaRPr>
          </a:p>
        </p:txBody>
      </p:sp>
      <p:sp>
        <p:nvSpPr>
          <p:cNvPr id="9" name="Rectangle 8">
            <a:extLst>
              <a:ext uri="{FF2B5EF4-FFF2-40B4-BE49-F238E27FC236}">
                <a16:creationId xmlns:a16="http://schemas.microsoft.com/office/drawing/2014/main" id="{82FA2322-61A4-3040-A3CD-7D7F373C9C94}"/>
              </a:ext>
            </a:extLst>
          </p:cNvPr>
          <p:cNvSpPr/>
          <p:nvPr/>
        </p:nvSpPr>
        <p:spPr bwMode="auto">
          <a:xfrm>
            <a:off x="6679547" y="5280136"/>
            <a:ext cx="2748235" cy="625619"/>
          </a:xfrm>
          <a:prstGeom prst="rect">
            <a:avLst/>
          </a:prstGeom>
          <a:solidFill>
            <a:srgbClr val="F1E0D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eaLnBrk="0" hangingPunct="0"/>
            <a:endParaRPr lang="en-US" sz="3400" b="1">
              <a:ln>
                <a:solidFill>
                  <a:srgbClr val="FF0000"/>
                </a:solidFill>
              </a:ln>
              <a:latin typeface="Fira Sans" panose="020B0503050000020004" pitchFamily="34" charset="0"/>
              <a:ea typeface="Fira Sans" panose="020B0503050000020004" pitchFamily="34" charset="0"/>
            </a:endParaRPr>
          </a:p>
        </p:txBody>
      </p:sp>
      <p:sp>
        <p:nvSpPr>
          <p:cNvPr id="8" name="Rectangle 7">
            <a:extLst>
              <a:ext uri="{FF2B5EF4-FFF2-40B4-BE49-F238E27FC236}">
                <a16:creationId xmlns:a16="http://schemas.microsoft.com/office/drawing/2014/main" id="{A43BAEDC-A86F-694F-B902-FD6075CC28C9}"/>
              </a:ext>
            </a:extLst>
          </p:cNvPr>
          <p:cNvSpPr/>
          <p:nvPr/>
        </p:nvSpPr>
        <p:spPr bwMode="auto">
          <a:xfrm>
            <a:off x="6561412" y="5238090"/>
            <a:ext cx="3460414" cy="70823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eaLnBrk="0" hangingPunct="0"/>
            <a:r>
              <a:rPr lang="en-US" sz="3600" b="1">
                <a:ln>
                  <a:solidFill>
                    <a:srgbClr val="FF0000"/>
                  </a:solidFill>
                </a:ln>
                <a:latin typeface="Fira Sans" panose="020B0503050000020004" pitchFamily="34" charset="0"/>
                <a:ea typeface="Fira Sans" panose="020B0503050000020004" pitchFamily="34" charset="0"/>
              </a:rPr>
              <a:t>USER TESTING</a:t>
            </a:r>
          </a:p>
        </p:txBody>
      </p:sp>
    </p:spTree>
    <p:extLst>
      <p:ext uri="{BB962C8B-B14F-4D97-AF65-F5344CB8AC3E}">
        <p14:creationId xmlns:p14="http://schemas.microsoft.com/office/powerpoint/2010/main" val="25904527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9F26F-AFE7-754F-B9DF-4B8B139F77F8}"/>
              </a:ext>
            </a:extLst>
          </p:cNvPr>
          <p:cNvSpPr>
            <a:spLocks noGrp="1"/>
          </p:cNvSpPr>
          <p:nvPr>
            <p:ph type="title"/>
          </p:nvPr>
        </p:nvSpPr>
        <p:spPr/>
        <p:txBody>
          <a:bodyPr/>
          <a:lstStyle/>
          <a:p>
            <a:r>
              <a:rPr lang="nb-NO"/>
              <a:t>2c. Gjennomførte med Zoom og Teams</a:t>
            </a:r>
          </a:p>
        </p:txBody>
      </p:sp>
      <p:pic>
        <p:nvPicPr>
          <p:cNvPr id="10" name="Content Placeholder 9" descr="Graphical user interface, application, Teams&#10;&#10;Description automatically generated">
            <a:extLst>
              <a:ext uri="{FF2B5EF4-FFF2-40B4-BE49-F238E27FC236}">
                <a16:creationId xmlns:a16="http://schemas.microsoft.com/office/drawing/2014/main" id="{B7806E81-BCFE-F348-BAF3-9D289E93074E}"/>
              </a:ext>
            </a:extLst>
          </p:cNvPr>
          <p:cNvPicPr>
            <a:picLocks noGrp="1" noChangeAspect="1"/>
          </p:cNvPicPr>
          <p:nvPr>
            <p:ph idx="1"/>
          </p:nvPr>
        </p:nvPicPr>
        <p:blipFill>
          <a:blip r:embed="rId3"/>
          <a:stretch>
            <a:fillRect/>
          </a:stretch>
        </p:blipFill>
        <p:spPr>
          <a:xfrm>
            <a:off x="2148491" y="1762106"/>
            <a:ext cx="8350567" cy="4919638"/>
          </a:xfrm>
        </p:spPr>
      </p:pic>
      <p:sp>
        <p:nvSpPr>
          <p:cNvPr id="4" name="Slide Number Placeholder 3">
            <a:extLst>
              <a:ext uri="{FF2B5EF4-FFF2-40B4-BE49-F238E27FC236}">
                <a16:creationId xmlns:a16="http://schemas.microsoft.com/office/drawing/2014/main" id="{B32C1C10-99F0-4D44-A117-65C67A74ED61}"/>
              </a:ext>
            </a:extLst>
          </p:cNvPr>
          <p:cNvSpPr>
            <a:spLocks noGrp="1"/>
          </p:cNvSpPr>
          <p:nvPr>
            <p:ph type="sldNum" sz="quarter" idx="11"/>
          </p:nvPr>
        </p:nvSpPr>
        <p:spPr/>
        <p:txBody>
          <a:bodyPr/>
          <a:lstStyle/>
          <a:p>
            <a:pPr>
              <a:defRPr/>
            </a:pPr>
            <a:fld id="{6E95BF02-F533-404A-A6F1-6896AEEAF790}" type="slidenum">
              <a:rPr lang="en-US" smtClean="0"/>
              <a:pPr>
                <a:defRPr/>
              </a:pPr>
              <a:t>56</a:t>
            </a:fld>
            <a:endParaRPr lang="en-US"/>
          </a:p>
        </p:txBody>
      </p:sp>
      <p:sp>
        <p:nvSpPr>
          <p:cNvPr id="5" name="Rectangle 3">
            <a:extLst>
              <a:ext uri="{FF2B5EF4-FFF2-40B4-BE49-F238E27FC236}">
                <a16:creationId xmlns:a16="http://schemas.microsoft.com/office/drawing/2014/main" id="{29707F84-D6E1-B74C-BEBF-9A416E67D077}"/>
              </a:ext>
            </a:extLst>
          </p:cNvPr>
          <p:cNvSpPr txBox="1">
            <a:spLocks noChangeArrowheads="1"/>
          </p:cNvSpPr>
          <p:nvPr/>
        </p:nvSpPr>
        <p:spPr bwMode="auto">
          <a:xfrm>
            <a:off x="1559498" y="5517903"/>
            <a:ext cx="1740753" cy="431417"/>
          </a:xfrm>
          <a:prstGeom prst="rect">
            <a:avLst/>
          </a:prstGeom>
          <a:solidFill>
            <a:schemeClr val="bg1">
              <a:alpha val="88000"/>
            </a:schemeClr>
          </a:solidFill>
          <a:ln w="9525">
            <a:noFill/>
            <a:miter lim="800000"/>
            <a:headEnd/>
            <a:tailEnd/>
          </a:ln>
        </p:spPr>
        <p:txBody>
          <a:bodyPr vert="horz" wrap="square" lIns="72585" tIns="36293" rIns="72585" bIns="36293" numCol="1" anchor="t" anchorCtr="0" compatLnSpc="1">
            <a:prstTxWarp prst="textNoShape">
              <a:avLst/>
            </a:prstTxWarp>
          </a:bodyPr>
          <a:lstStyle>
            <a:lvl1pPr marL="0" indent="0" algn="l" rtl="0" eaLnBrk="1" fontAlgn="base" hangingPunct="1">
              <a:spcBef>
                <a:spcPct val="20000"/>
              </a:spcBef>
              <a:spcAft>
                <a:spcPct val="0"/>
              </a:spcAft>
              <a:buFontTx/>
              <a:buNone/>
              <a:defRPr sz="2200">
                <a:solidFill>
                  <a:schemeClr val="tx1"/>
                </a:solidFill>
                <a:latin typeface="Concourse T3" pitchFamily="2" charset="0"/>
                <a:ea typeface="+mn-ea"/>
                <a:cs typeface="+mn-cs"/>
              </a:defRPr>
            </a:lvl1pPr>
            <a:lvl2pPr marL="589754" indent="-226828" algn="l" rtl="0" eaLnBrk="1" fontAlgn="base" hangingPunct="1">
              <a:spcBef>
                <a:spcPct val="20000"/>
              </a:spcBef>
              <a:spcAft>
                <a:spcPct val="0"/>
              </a:spcAft>
              <a:buChar char="–"/>
              <a:defRPr sz="1900">
                <a:solidFill>
                  <a:schemeClr val="tx1"/>
                </a:solidFill>
                <a:latin typeface="Concourse T3" pitchFamily="2" charset="0"/>
                <a:ea typeface="+mn-ea"/>
                <a:cs typeface="+mn-cs"/>
              </a:defRPr>
            </a:lvl2pPr>
            <a:lvl3pPr marL="907313" indent="-181463" algn="l" rtl="0" eaLnBrk="1" fontAlgn="base" hangingPunct="1">
              <a:spcBef>
                <a:spcPct val="20000"/>
              </a:spcBef>
              <a:spcAft>
                <a:spcPct val="0"/>
              </a:spcAft>
              <a:buChar char="•"/>
              <a:defRPr sz="1600">
                <a:solidFill>
                  <a:schemeClr val="tx1"/>
                </a:solidFill>
                <a:latin typeface="Concourse T3" pitchFamily="2" charset="0"/>
                <a:ea typeface="+mn-ea"/>
                <a:cs typeface="+mn-cs"/>
              </a:defRPr>
            </a:lvl3pPr>
            <a:lvl4pPr marL="1270239" indent="-181463" algn="l" rtl="0" eaLnBrk="1" fontAlgn="base" hangingPunct="1">
              <a:spcBef>
                <a:spcPct val="20000"/>
              </a:spcBef>
              <a:spcAft>
                <a:spcPct val="0"/>
              </a:spcAft>
              <a:buChar char="–"/>
              <a:defRPr>
                <a:solidFill>
                  <a:schemeClr val="tx1"/>
                </a:solidFill>
                <a:latin typeface="Concourse T3" pitchFamily="2" charset="0"/>
                <a:ea typeface="+mn-ea"/>
                <a:cs typeface="+mn-cs"/>
              </a:defRPr>
            </a:lvl4pPr>
            <a:lvl5pPr marL="1633164" indent="-181463" algn="l" rtl="0" eaLnBrk="1" fontAlgn="base" hangingPunct="1">
              <a:spcBef>
                <a:spcPct val="20000"/>
              </a:spcBef>
              <a:spcAft>
                <a:spcPct val="0"/>
              </a:spcAft>
              <a:buChar char="»"/>
              <a:defRPr sz="1300">
                <a:solidFill>
                  <a:schemeClr val="tx1"/>
                </a:solidFill>
                <a:latin typeface="Concourse T3" pitchFamily="2" charset="0"/>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r>
              <a:rPr lang="en-GB" sz="1200" err="1"/>
              <a:t>Foto</a:t>
            </a:r>
            <a:r>
              <a:rPr lang="en-GB" sz="1200"/>
              <a:t>: </a:t>
            </a:r>
            <a:r>
              <a:rPr lang="en-GB" sz="1200">
                <a:hlinkClick r:id="rId4"/>
              </a:rPr>
              <a:t>Lukas Blazek</a:t>
            </a:r>
            <a:r>
              <a:rPr lang="en-GB" sz="1200"/>
              <a:t> on </a:t>
            </a:r>
            <a:r>
              <a:rPr lang="en-GB" sz="1200">
                <a:hlinkClick r:id="rId5"/>
              </a:rPr>
              <a:t>Unsplash</a:t>
            </a:r>
            <a:endParaRPr lang="en-US" sz="1200"/>
          </a:p>
        </p:txBody>
      </p:sp>
    </p:spTree>
    <p:extLst>
      <p:ext uri="{BB962C8B-B14F-4D97-AF65-F5344CB8AC3E}">
        <p14:creationId xmlns:p14="http://schemas.microsoft.com/office/powerpoint/2010/main" val="7579114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E0299-9781-8106-9FE4-A9362D3A766D}"/>
              </a:ext>
            </a:extLst>
          </p:cNvPr>
          <p:cNvSpPr>
            <a:spLocks noGrp="1"/>
          </p:cNvSpPr>
          <p:nvPr>
            <p:ph type="title"/>
          </p:nvPr>
        </p:nvSpPr>
        <p:spPr/>
        <p:txBody>
          <a:bodyPr/>
          <a:lstStyle/>
          <a:p>
            <a:r>
              <a:rPr lang="nb-NO" dirty="0"/>
              <a:t>Det er flere måter man kan kjøre </a:t>
            </a:r>
            <a:r>
              <a:rPr lang="nb-NO"/>
              <a:t>en brukerundersøkelser</a:t>
            </a:r>
            <a:endParaRPr lang="nb-NO" dirty="0"/>
          </a:p>
        </p:txBody>
      </p:sp>
      <p:sp>
        <p:nvSpPr>
          <p:cNvPr id="3" name="Content Placeholder 2">
            <a:extLst>
              <a:ext uri="{FF2B5EF4-FFF2-40B4-BE49-F238E27FC236}">
                <a16:creationId xmlns:a16="http://schemas.microsoft.com/office/drawing/2014/main" id="{7DACF774-1D5C-6867-7B0A-40A4FD99FC59}"/>
              </a:ext>
            </a:extLst>
          </p:cNvPr>
          <p:cNvSpPr>
            <a:spLocks noGrp="1"/>
          </p:cNvSpPr>
          <p:nvPr>
            <p:ph idx="1"/>
          </p:nvPr>
        </p:nvSpPr>
        <p:spPr/>
        <p:txBody>
          <a:bodyPr/>
          <a:lstStyle/>
          <a:p>
            <a:endParaRPr lang="nb-NO"/>
          </a:p>
        </p:txBody>
      </p:sp>
      <p:sp>
        <p:nvSpPr>
          <p:cNvPr id="4" name="Slide Number Placeholder 3">
            <a:extLst>
              <a:ext uri="{FF2B5EF4-FFF2-40B4-BE49-F238E27FC236}">
                <a16:creationId xmlns:a16="http://schemas.microsoft.com/office/drawing/2014/main" id="{F8EE29EB-66C2-C9ED-DB01-38A8382684CB}"/>
              </a:ext>
            </a:extLst>
          </p:cNvPr>
          <p:cNvSpPr>
            <a:spLocks noGrp="1"/>
          </p:cNvSpPr>
          <p:nvPr>
            <p:ph type="sldNum" sz="quarter" idx="11"/>
          </p:nvPr>
        </p:nvSpPr>
        <p:spPr/>
        <p:txBody>
          <a:bodyPr/>
          <a:lstStyle/>
          <a:p>
            <a:pPr>
              <a:defRPr/>
            </a:pPr>
            <a:fld id="{6E95BF02-F533-404A-A6F1-6896AEEAF790}" type="slidenum">
              <a:rPr lang="en-US" smtClean="0"/>
              <a:pPr>
                <a:defRPr/>
              </a:pPr>
              <a:t>57</a:t>
            </a:fld>
            <a:endParaRPr lang="en-US"/>
          </a:p>
        </p:txBody>
      </p:sp>
      <p:pic>
        <p:nvPicPr>
          <p:cNvPr id="6" name="Picture 5">
            <a:extLst>
              <a:ext uri="{FF2B5EF4-FFF2-40B4-BE49-F238E27FC236}">
                <a16:creationId xmlns:a16="http://schemas.microsoft.com/office/drawing/2014/main" id="{957A7974-E0EE-9DE3-53C0-BBAC93BEFE6E}"/>
              </a:ext>
            </a:extLst>
          </p:cNvPr>
          <p:cNvPicPr>
            <a:picLocks noChangeAspect="1"/>
          </p:cNvPicPr>
          <p:nvPr/>
        </p:nvPicPr>
        <p:blipFill>
          <a:blip r:embed="rId2"/>
          <a:stretch>
            <a:fillRect/>
          </a:stretch>
        </p:blipFill>
        <p:spPr>
          <a:xfrm>
            <a:off x="867785" y="1574312"/>
            <a:ext cx="10529455" cy="5283688"/>
          </a:xfrm>
          <a:prstGeom prst="rect">
            <a:avLst/>
          </a:prstGeom>
        </p:spPr>
      </p:pic>
    </p:spTree>
    <p:extLst>
      <p:ext uri="{BB962C8B-B14F-4D97-AF65-F5344CB8AC3E}">
        <p14:creationId xmlns:p14="http://schemas.microsoft.com/office/powerpoint/2010/main" val="23610038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768B4-FF36-FD84-4E21-7F19243DD11A}"/>
              </a:ext>
            </a:extLst>
          </p:cNvPr>
          <p:cNvSpPr>
            <a:spLocks noGrp="1"/>
          </p:cNvSpPr>
          <p:nvPr>
            <p:ph type="title"/>
          </p:nvPr>
        </p:nvSpPr>
        <p:spPr/>
        <p:txBody>
          <a:bodyPr/>
          <a:lstStyle/>
          <a:p>
            <a:r>
              <a:rPr lang="nb-NO"/>
              <a:t>Diskusjon: Snakk med din nabo</a:t>
            </a:r>
            <a:endParaRPr lang="en-US"/>
          </a:p>
        </p:txBody>
      </p:sp>
      <p:sp>
        <p:nvSpPr>
          <p:cNvPr id="3" name="Content Placeholder 2">
            <a:extLst>
              <a:ext uri="{FF2B5EF4-FFF2-40B4-BE49-F238E27FC236}">
                <a16:creationId xmlns:a16="http://schemas.microsoft.com/office/drawing/2014/main" id="{B18D9E09-6364-E5C5-F300-9D7F531E7F84}"/>
              </a:ext>
            </a:extLst>
          </p:cNvPr>
          <p:cNvSpPr>
            <a:spLocks noGrp="1"/>
          </p:cNvSpPr>
          <p:nvPr>
            <p:ph idx="1"/>
          </p:nvPr>
        </p:nvSpPr>
        <p:spPr/>
        <p:txBody>
          <a:bodyPr/>
          <a:lstStyle/>
          <a:p>
            <a:r>
              <a:rPr lang="nb-NO" dirty="0"/>
              <a:t>Tenk på noen morsomme måter man kan kjøre en brukerundersøkelse</a:t>
            </a:r>
          </a:p>
          <a:p>
            <a:r>
              <a:rPr lang="nb-NO" dirty="0"/>
              <a:t>Hva er noe fordeler eller ulemper med den med bruk av videokonferanse for å utføre </a:t>
            </a:r>
            <a:r>
              <a:rPr lang="nb-NO"/>
              <a:t>en brukertest?</a:t>
            </a:r>
            <a:endParaRPr lang="nb-NO" dirty="0"/>
          </a:p>
        </p:txBody>
      </p:sp>
      <p:sp>
        <p:nvSpPr>
          <p:cNvPr id="4" name="Slide Number Placeholder 3">
            <a:extLst>
              <a:ext uri="{FF2B5EF4-FFF2-40B4-BE49-F238E27FC236}">
                <a16:creationId xmlns:a16="http://schemas.microsoft.com/office/drawing/2014/main" id="{2C8B0C1D-3E06-28F6-326C-897AAE614D84}"/>
              </a:ext>
            </a:extLst>
          </p:cNvPr>
          <p:cNvSpPr>
            <a:spLocks noGrp="1"/>
          </p:cNvSpPr>
          <p:nvPr>
            <p:ph type="sldNum" sz="quarter" idx="11"/>
          </p:nvPr>
        </p:nvSpPr>
        <p:spPr/>
        <p:txBody>
          <a:bodyPr/>
          <a:lstStyle/>
          <a:p>
            <a:pPr>
              <a:defRPr/>
            </a:pPr>
            <a:fld id="{6E95BF02-F533-404A-A6F1-6896AEEAF790}" type="slidenum">
              <a:rPr lang="en-US" smtClean="0"/>
              <a:pPr>
                <a:defRPr/>
              </a:pPr>
              <a:t>58</a:t>
            </a:fld>
            <a:endParaRPr lang="en-US"/>
          </a:p>
        </p:txBody>
      </p:sp>
    </p:spTree>
    <p:extLst>
      <p:ext uri="{BB962C8B-B14F-4D97-AF65-F5344CB8AC3E}">
        <p14:creationId xmlns:p14="http://schemas.microsoft.com/office/powerpoint/2010/main" val="16729681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BD58F-304E-D242-8E5B-C69A75BF1A81}"/>
              </a:ext>
            </a:extLst>
          </p:cNvPr>
          <p:cNvSpPr>
            <a:spLocks noGrp="1"/>
          </p:cNvSpPr>
          <p:nvPr>
            <p:ph type="title"/>
          </p:nvPr>
        </p:nvSpPr>
        <p:spPr/>
        <p:txBody>
          <a:bodyPr/>
          <a:lstStyle/>
          <a:p>
            <a:r>
              <a:rPr lang="nb-NO" sz="3600"/>
              <a:t>Oppsumering</a:t>
            </a:r>
          </a:p>
        </p:txBody>
      </p:sp>
      <p:sp>
        <p:nvSpPr>
          <p:cNvPr id="5" name="Content Placeholder 4">
            <a:extLst>
              <a:ext uri="{FF2B5EF4-FFF2-40B4-BE49-F238E27FC236}">
                <a16:creationId xmlns:a16="http://schemas.microsoft.com/office/drawing/2014/main" id="{884AF7AF-320B-377F-11BD-E41FEB8957C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23A9495-49B0-8E48-B76F-370D9B0BB7EA}"/>
              </a:ext>
            </a:extLst>
          </p:cNvPr>
          <p:cNvSpPr>
            <a:spLocks noGrp="1"/>
          </p:cNvSpPr>
          <p:nvPr>
            <p:ph type="sldNum" sz="quarter" idx="11"/>
          </p:nvPr>
        </p:nvSpPr>
        <p:spPr/>
        <p:txBody>
          <a:bodyPr/>
          <a:lstStyle/>
          <a:p>
            <a:pPr>
              <a:defRPr/>
            </a:pPr>
            <a:fld id="{6E95BF02-F533-404A-A6F1-6896AEEAF790}" type="slidenum">
              <a:rPr lang="en-US" smtClean="0"/>
              <a:pPr>
                <a:defRPr/>
              </a:pPr>
              <a:t>59</a:t>
            </a:fld>
            <a:endParaRPr lang="en-US"/>
          </a:p>
        </p:txBody>
      </p:sp>
    </p:spTree>
    <p:extLst>
      <p:ext uri="{BB962C8B-B14F-4D97-AF65-F5344CB8AC3E}">
        <p14:creationId xmlns:p14="http://schemas.microsoft.com/office/powerpoint/2010/main" val="41469149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C2C24-E479-9E4F-AD5B-DD8C7C18729B}"/>
              </a:ext>
            </a:extLst>
          </p:cNvPr>
          <p:cNvSpPr>
            <a:spLocks noGrp="1"/>
          </p:cNvSpPr>
          <p:nvPr>
            <p:ph type="title"/>
          </p:nvPr>
        </p:nvSpPr>
        <p:spPr>
          <a:solidFill>
            <a:srgbClr val="E8E8E8">
              <a:alpha val="80000"/>
            </a:srgbClr>
          </a:solidFill>
        </p:spPr>
        <p:txBody>
          <a:bodyPr/>
          <a:lstStyle/>
          <a:p>
            <a:r>
              <a:rPr lang="nb-NO"/>
              <a:t>Vi har sett på hvordan man kan gjøre observasjon</a:t>
            </a:r>
          </a:p>
        </p:txBody>
      </p:sp>
      <p:pic>
        <p:nvPicPr>
          <p:cNvPr id="5" name="Picture 5" descr="A close up of a light&#10;&#10;Description automatically generated">
            <a:extLst>
              <a:ext uri="{FF2B5EF4-FFF2-40B4-BE49-F238E27FC236}">
                <a16:creationId xmlns:a16="http://schemas.microsoft.com/office/drawing/2014/main" id="{90E2194F-FC26-4F75-BF5A-34125D039F43}"/>
              </a:ext>
            </a:extLst>
          </p:cNvPr>
          <p:cNvPicPr>
            <a:picLocks noGrp="1" noChangeAspect="1"/>
          </p:cNvPicPr>
          <p:nvPr>
            <p:ph idx="1"/>
          </p:nvPr>
        </p:nvPicPr>
        <p:blipFill>
          <a:blip r:embed="rId3"/>
          <a:stretch>
            <a:fillRect/>
          </a:stretch>
        </p:blipFill>
        <p:spPr>
          <a:xfrm>
            <a:off x="2240792" y="1592263"/>
            <a:ext cx="7780267" cy="4608512"/>
          </a:xfrm>
        </p:spPr>
      </p:pic>
      <p:sp>
        <p:nvSpPr>
          <p:cNvPr id="4" name="Slide Number Placeholder 3">
            <a:extLst>
              <a:ext uri="{FF2B5EF4-FFF2-40B4-BE49-F238E27FC236}">
                <a16:creationId xmlns:a16="http://schemas.microsoft.com/office/drawing/2014/main" id="{2561B200-FCFA-6F40-B305-78EA2E3DA06A}"/>
              </a:ext>
            </a:extLst>
          </p:cNvPr>
          <p:cNvSpPr>
            <a:spLocks noGrp="1"/>
          </p:cNvSpPr>
          <p:nvPr>
            <p:ph type="sldNum" sz="quarter" idx="11"/>
          </p:nvPr>
        </p:nvSpPr>
        <p:spPr/>
        <p:txBody>
          <a:bodyPr/>
          <a:lstStyle/>
          <a:p>
            <a:pPr>
              <a:defRPr/>
            </a:pPr>
            <a:fld id="{6E95BF02-F533-404A-A6F1-6896AEEAF790}" type="slidenum">
              <a:rPr lang="en-US" smtClean="0"/>
              <a:pPr>
                <a:defRPr/>
              </a:pPr>
              <a:t>60</a:t>
            </a:fld>
            <a:endParaRPr lang="en-US"/>
          </a:p>
        </p:txBody>
      </p:sp>
      <p:sp>
        <p:nvSpPr>
          <p:cNvPr id="6" name="TextBox 5">
            <a:extLst>
              <a:ext uri="{FF2B5EF4-FFF2-40B4-BE49-F238E27FC236}">
                <a16:creationId xmlns:a16="http://schemas.microsoft.com/office/drawing/2014/main" id="{1B3A85C0-8798-4D53-9031-CD3FF1BABA90}"/>
              </a:ext>
            </a:extLst>
          </p:cNvPr>
          <p:cNvSpPr txBox="1"/>
          <p:nvPr/>
        </p:nvSpPr>
        <p:spPr>
          <a:xfrm>
            <a:off x="1574006" y="5736433"/>
            <a:ext cx="2743200" cy="7235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oncourse T3"/>
                <a:ea typeface="ヒラギノ角ゴ Pro W3"/>
              </a:rPr>
              <a:t>Foto </a:t>
            </a:r>
            <a:r>
              <a:rPr lang="en-US">
                <a:latin typeface="Concourse T3"/>
                <a:ea typeface="ヒラギノ角ゴ Pro W3"/>
                <a:hlinkClick r:id="rId4"/>
              </a:rPr>
              <a:t>Paul Kramer</a:t>
            </a:r>
            <a:r>
              <a:rPr lang="en-US">
                <a:latin typeface="Concourse T3"/>
                <a:ea typeface="ヒラギノ角ゴ Pro W3"/>
              </a:rPr>
              <a:t> </a:t>
            </a:r>
            <a:r>
              <a:rPr lang="en-US" err="1">
                <a:latin typeface="Concourse T3"/>
                <a:ea typeface="ヒラギノ角ゴ Pro W3"/>
              </a:rPr>
              <a:t>på</a:t>
            </a:r>
            <a:r>
              <a:rPr lang="en-US">
                <a:latin typeface="Concourse T3"/>
                <a:ea typeface="ヒラギノ角ゴ Pro W3"/>
              </a:rPr>
              <a:t> </a:t>
            </a:r>
            <a:r>
              <a:rPr lang="en-US">
                <a:latin typeface="Concourse T3"/>
                <a:ea typeface="ヒラギノ角ゴ Pro W3"/>
                <a:hlinkClick r:id="rId5"/>
              </a:rPr>
              <a:t>Unsplash</a:t>
            </a:r>
            <a:endParaRPr lang="en-US">
              <a:latin typeface="Concourse T3"/>
              <a:ea typeface="ヒラギノ角ゴ Pro W3"/>
            </a:endParaRPr>
          </a:p>
        </p:txBody>
      </p:sp>
    </p:spTree>
    <p:extLst>
      <p:ext uri="{BB962C8B-B14F-4D97-AF65-F5344CB8AC3E}">
        <p14:creationId xmlns:p14="http://schemas.microsoft.com/office/powerpoint/2010/main" val="30502085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064A1-5D6B-4790-BF30-535F463BAF34}"/>
              </a:ext>
            </a:extLst>
          </p:cNvPr>
          <p:cNvSpPr>
            <a:spLocks noGrp="1"/>
          </p:cNvSpPr>
          <p:nvPr>
            <p:ph type="title"/>
          </p:nvPr>
        </p:nvSpPr>
        <p:spPr/>
        <p:txBody>
          <a:bodyPr/>
          <a:lstStyle/>
          <a:p>
            <a:r>
              <a:rPr lang="nb-NO">
                <a:latin typeface="Concourse T3"/>
              </a:rPr>
              <a:t>Vi har sett hvordan å lage en sekvens av hendelser</a:t>
            </a:r>
            <a:endParaRPr lang="nb-NO"/>
          </a:p>
        </p:txBody>
      </p:sp>
      <p:graphicFrame>
        <p:nvGraphicFramePr>
          <p:cNvPr id="11" name="Table 11">
            <a:extLst>
              <a:ext uri="{FF2B5EF4-FFF2-40B4-BE49-F238E27FC236}">
                <a16:creationId xmlns:a16="http://schemas.microsoft.com/office/drawing/2014/main" id="{FB4D75B7-6695-419E-A2E1-C5754F60F1CE}"/>
              </a:ext>
            </a:extLst>
          </p:cNvPr>
          <p:cNvGraphicFramePr>
            <a:graphicFrameLocks noGrp="1"/>
          </p:cNvGraphicFramePr>
          <p:nvPr>
            <p:ph idx="1"/>
            <p:extLst>
              <p:ext uri="{D42A27DB-BD31-4B8C-83A1-F6EECF244321}">
                <p14:modId xmlns:p14="http://schemas.microsoft.com/office/powerpoint/2010/main" val="1203578632"/>
              </p:ext>
            </p:extLst>
          </p:nvPr>
        </p:nvGraphicFramePr>
        <p:xfrm>
          <a:off x="620713" y="1592263"/>
          <a:ext cx="11020422" cy="3887975"/>
        </p:xfrm>
        <a:graphic>
          <a:graphicData uri="http://schemas.openxmlformats.org/drawingml/2006/table">
            <a:tbl>
              <a:tblPr firstRow="1" bandRow="1">
                <a:tableStyleId>{5C22544A-7EE6-4342-B048-85BDC9FD1C3A}</a:tableStyleId>
              </a:tblPr>
              <a:tblGrid>
                <a:gridCol w="2911663">
                  <a:extLst>
                    <a:ext uri="{9D8B030D-6E8A-4147-A177-3AD203B41FA5}">
                      <a16:colId xmlns:a16="http://schemas.microsoft.com/office/drawing/2014/main" val="1997482615"/>
                    </a:ext>
                  </a:extLst>
                </a:gridCol>
                <a:gridCol w="2253676">
                  <a:extLst>
                    <a:ext uri="{9D8B030D-6E8A-4147-A177-3AD203B41FA5}">
                      <a16:colId xmlns:a16="http://schemas.microsoft.com/office/drawing/2014/main" val="2985137847"/>
                    </a:ext>
                  </a:extLst>
                </a:gridCol>
                <a:gridCol w="339420">
                  <a:extLst>
                    <a:ext uri="{9D8B030D-6E8A-4147-A177-3AD203B41FA5}">
                      <a16:colId xmlns:a16="http://schemas.microsoft.com/office/drawing/2014/main" val="1779928191"/>
                    </a:ext>
                  </a:extLst>
                </a:gridCol>
                <a:gridCol w="339420">
                  <a:extLst>
                    <a:ext uri="{9D8B030D-6E8A-4147-A177-3AD203B41FA5}">
                      <a16:colId xmlns:a16="http://schemas.microsoft.com/office/drawing/2014/main" val="1896688057"/>
                    </a:ext>
                  </a:extLst>
                </a:gridCol>
                <a:gridCol w="2740847">
                  <a:extLst>
                    <a:ext uri="{9D8B030D-6E8A-4147-A177-3AD203B41FA5}">
                      <a16:colId xmlns:a16="http://schemas.microsoft.com/office/drawing/2014/main" val="489255119"/>
                    </a:ext>
                  </a:extLst>
                </a:gridCol>
                <a:gridCol w="2435396">
                  <a:extLst>
                    <a:ext uri="{9D8B030D-6E8A-4147-A177-3AD203B41FA5}">
                      <a16:colId xmlns:a16="http://schemas.microsoft.com/office/drawing/2014/main" val="3356599802"/>
                    </a:ext>
                  </a:extLst>
                </a:gridCol>
              </a:tblGrid>
              <a:tr h="513610">
                <a:tc gridSpan="3">
                  <a:txBody>
                    <a:bodyPr/>
                    <a:lstStyle/>
                    <a:p>
                      <a:pPr algn="ctr"/>
                      <a:r>
                        <a:rPr lang="nb-NO" noProof="0">
                          <a:solidFill>
                            <a:schemeClr val="tx1"/>
                          </a:solidFill>
                          <a:latin typeface="Concourse T3" panose="020B0604020202020204" charset="0"/>
                        </a:rPr>
                        <a:t>Brukeren</a:t>
                      </a:r>
                    </a:p>
                  </a:txBody>
                  <a:tcPr>
                    <a:lnL w="12700" cmpd="sng">
                      <a:noFill/>
                    </a:lnL>
                    <a:lnR w="762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tc>
                <a:tc gridSpan="3">
                  <a:txBody>
                    <a:bodyPr/>
                    <a:lstStyle/>
                    <a:p>
                      <a:pPr algn="ctr"/>
                      <a:r>
                        <a:rPr lang="nb-NO" noProof="0">
                          <a:solidFill>
                            <a:schemeClr val="tx1"/>
                          </a:solidFill>
                          <a:latin typeface="Concourse T3" panose="020B0604020202020204" charset="0"/>
                        </a:rPr>
                        <a:t>Maskinen</a:t>
                      </a:r>
                    </a:p>
                  </a:txBody>
                  <a:tcPr>
                    <a:lnL w="76200" cap="flat" cmpd="sng" algn="ctr">
                      <a:solidFill>
                        <a:schemeClr val="bg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r"/>
                      <a:r>
                        <a:rPr lang="en-US" err="1">
                          <a:solidFill>
                            <a:schemeClr val="tx1"/>
                          </a:solidFill>
                          <a:latin typeface="Concourse T3" panose="020B0604020202020204" charset="0"/>
                        </a:rPr>
                        <a:t>Maskinen</a:t>
                      </a:r>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3064453"/>
                  </a:ext>
                </a:extLst>
              </a:tr>
              <a:tr h="722033">
                <a:tc>
                  <a:txBody>
                    <a:bodyPr/>
                    <a:lstStyle/>
                    <a:p>
                      <a:r>
                        <a:rPr lang="nb-NO" noProof="0">
                          <a:solidFill>
                            <a:schemeClr val="tx1"/>
                          </a:solidFill>
                          <a:latin typeface="Concourse T3" panose="020B0604020202020204" charset="0"/>
                        </a:rPr>
                        <a:t>Handling ikke synlig for maskinen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noProof="0">
                          <a:solidFill>
                            <a:schemeClr val="tx1"/>
                          </a:solidFill>
                          <a:latin typeface="Concourse T3" panose="020B0604020202020204" charset="0"/>
                        </a:rPr>
                        <a:t>Handling synlig for maskinen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noProof="0">
                        <a:solidFill>
                          <a:schemeClr val="tx1"/>
                        </a:solidFill>
                        <a:latin typeface="Concourse T3" panose="020B0604020202020204" charset="0"/>
                      </a:endParaRPr>
                    </a:p>
                  </a:txBody>
                  <a:tcPr>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noProof="0">
                        <a:solidFill>
                          <a:schemeClr val="tx1"/>
                        </a:solidFill>
                        <a:latin typeface="Concourse T3" panose="020B0604020202020204" charset="0"/>
                      </a:endParaRPr>
                    </a:p>
                  </a:txBody>
                  <a:tcPr>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362925" rtl="0" eaLnBrk="1" fontAlgn="auto" latinLnBrk="0" hangingPunct="1">
                        <a:lnSpc>
                          <a:spcPct val="100000"/>
                        </a:lnSpc>
                        <a:spcBef>
                          <a:spcPts val="0"/>
                        </a:spcBef>
                        <a:spcAft>
                          <a:spcPts val="0"/>
                        </a:spcAft>
                        <a:buClrTx/>
                        <a:buSzTx/>
                        <a:buFontTx/>
                        <a:buNone/>
                        <a:tabLst/>
                        <a:defRPr/>
                      </a:pPr>
                      <a:r>
                        <a:rPr lang="nb-NO" noProof="0">
                          <a:solidFill>
                            <a:schemeClr val="tx1"/>
                          </a:solidFill>
                          <a:latin typeface="Concourse T3" panose="020B0604020202020204" charset="0"/>
                        </a:rPr>
                        <a:t>Effekt synlig for brukeren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noProof="0">
                          <a:solidFill>
                            <a:schemeClr val="tx1"/>
                          </a:solidFill>
                          <a:latin typeface="Concourse T3" panose="020B0604020202020204" charset="0"/>
                        </a:rPr>
                        <a:t>Design rasjonale</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0982869"/>
                  </a:ext>
                </a:extLst>
              </a:tr>
              <a:tr h="2486175">
                <a:tc>
                  <a:txBody>
                    <a:bodyPr/>
                    <a:lstStyle/>
                    <a:p>
                      <a:endParaRPr lang="nb-NO" noProof="0">
                        <a:solidFill>
                          <a:schemeClr val="tx1"/>
                        </a:solidFill>
                        <a:latin typeface="Concourse T3"/>
                      </a:endParaRPr>
                    </a:p>
                    <a:p>
                      <a:endParaRPr lang="nb-NO" noProof="0">
                        <a:solidFill>
                          <a:schemeClr val="tx1"/>
                        </a:solidFill>
                        <a:latin typeface="Concourse T3" panose="020B0604020202020204" charset="0"/>
                      </a:endParaRP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r>
                        <a:rPr lang="nb-NO" noProof="0">
                          <a:solidFill>
                            <a:schemeClr val="tx1"/>
                          </a:solidFill>
                          <a:latin typeface="Concourse T3"/>
                        </a:rPr>
                        <a:t>Går og finner mobil (5 min)</a:t>
                      </a: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r>
                        <a:rPr lang="nb-NO" noProof="0">
                          <a:solidFill>
                            <a:schemeClr val="tx1"/>
                          </a:solidFill>
                          <a:latin typeface="Concourse T3"/>
                        </a:rPr>
                        <a:t>Skriver inn login og passord</a:t>
                      </a: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r>
                        <a:rPr lang="nb-NO" noProof="0">
                          <a:solidFill>
                            <a:schemeClr val="tx1"/>
                          </a:solidFill>
                          <a:latin typeface="Concourse T3"/>
                        </a:rPr>
                        <a:t>Skriv inn 2. kode</a:t>
                      </a: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r>
                        <a:rPr lang="nb-NO" noProof="0">
                          <a:solidFill>
                            <a:schemeClr val="tx1"/>
                          </a:solidFill>
                          <a:latin typeface="Concourse T3"/>
                        </a:rPr>
                        <a:t>     </a:t>
                      </a:r>
                    </a:p>
                    <a:p>
                      <a:pPr lvl="0">
                        <a:buNone/>
                      </a:pPr>
                      <a:r>
                        <a:rPr lang="nb-NO" noProof="0">
                          <a:solidFill>
                            <a:schemeClr val="tx1"/>
                          </a:solidFill>
                          <a:latin typeface="Concourse T3"/>
                        </a:rPr>
                        <a:t>     Si at melding er sendt til</a:t>
                      </a:r>
                      <a:br>
                        <a:rPr lang="nb-NO" noProof="0">
                          <a:solidFill>
                            <a:schemeClr val="tx1"/>
                          </a:solidFill>
                          <a:latin typeface="Concourse T3"/>
                        </a:rPr>
                      </a:br>
                      <a:r>
                        <a:rPr lang="nb-NO" noProof="0">
                          <a:solidFill>
                            <a:schemeClr val="tx1"/>
                          </a:solidFill>
                          <a:latin typeface="Concourse T3"/>
                        </a:rPr>
                        <a:t>     mobil</a:t>
                      </a: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r>
                        <a:rPr lang="nb-NO" noProof="0">
                          <a:solidFill>
                            <a:schemeClr val="tx1"/>
                          </a:solidFill>
                          <a:latin typeface="Concourse T3"/>
                        </a:rPr>
                        <a:t>     Innlogging mislykket, timeout</a:t>
                      </a: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endParaRPr lang="nb-NO" noProof="0">
                        <a:solidFill>
                          <a:schemeClr val="tx1"/>
                        </a:solidFill>
                        <a:latin typeface="Concourse T3" panose="020B0604020202020204" charset="0"/>
                      </a:endParaRPr>
                    </a:p>
                    <a:p>
                      <a:pPr lvl="0">
                        <a:buNone/>
                      </a:pPr>
                      <a:r>
                        <a:rPr lang="nb-NO" noProof="0">
                          <a:solidFill>
                            <a:schemeClr val="tx1"/>
                          </a:solidFill>
                          <a:latin typeface="Concourse T3"/>
                        </a:rPr>
                        <a:t>Må ha 2. faktor; så vis hvor andre faktor finnes</a:t>
                      </a: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endParaRPr lang="nb-NO" noProof="0">
                        <a:solidFill>
                          <a:schemeClr val="tx1"/>
                        </a:solidFill>
                        <a:latin typeface="Concourse T3"/>
                      </a:endParaRPr>
                    </a:p>
                    <a:p>
                      <a:pPr lvl="0">
                        <a:buNone/>
                      </a:pPr>
                      <a:r>
                        <a:rPr lang="nb-NO" noProof="0">
                          <a:solidFill>
                            <a:schemeClr val="tx1"/>
                          </a:solidFill>
                          <a:latin typeface="Concourse T3"/>
                        </a:rPr>
                        <a:t>1-minutt tid for å skrive inn kode er sikkert!</a:t>
                      </a: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284507"/>
                  </a:ext>
                </a:extLst>
              </a:tr>
            </a:tbl>
          </a:graphicData>
        </a:graphic>
      </p:graphicFrame>
      <p:sp>
        <p:nvSpPr>
          <p:cNvPr id="4" name="Slide Number Placeholder 3">
            <a:extLst>
              <a:ext uri="{FF2B5EF4-FFF2-40B4-BE49-F238E27FC236}">
                <a16:creationId xmlns:a16="http://schemas.microsoft.com/office/drawing/2014/main" id="{83783AB6-C708-43CD-B30E-FB07D44030E4}"/>
              </a:ext>
            </a:extLst>
          </p:cNvPr>
          <p:cNvSpPr>
            <a:spLocks noGrp="1"/>
          </p:cNvSpPr>
          <p:nvPr>
            <p:ph type="sldNum" sz="quarter" idx="11"/>
          </p:nvPr>
        </p:nvSpPr>
        <p:spPr/>
        <p:txBody>
          <a:bodyPr/>
          <a:lstStyle/>
          <a:p>
            <a:pPr>
              <a:defRPr/>
            </a:pPr>
            <a:fld id="{6E95BF02-F533-404A-A6F1-6896AEEAF790}" type="slidenum">
              <a:rPr lang="en-US" smtClean="0"/>
              <a:pPr>
                <a:defRPr/>
              </a:pPr>
              <a:t>61</a:t>
            </a:fld>
            <a:endParaRPr lang="en-US"/>
          </a:p>
        </p:txBody>
      </p:sp>
    </p:spTree>
    <p:extLst>
      <p:ext uri="{BB962C8B-B14F-4D97-AF65-F5344CB8AC3E}">
        <p14:creationId xmlns:p14="http://schemas.microsoft.com/office/powerpoint/2010/main" val="34353057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3ECB43-D1B6-45CA-9828-606D40F8F1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571500"/>
            <a:ext cx="9144000" cy="6858000"/>
          </a:xfrm>
          <a:prstGeom prst="rect">
            <a:avLst/>
          </a:prstGeom>
        </p:spPr>
      </p:pic>
      <p:sp>
        <p:nvSpPr>
          <p:cNvPr id="2" name="Title 1">
            <a:extLst>
              <a:ext uri="{FF2B5EF4-FFF2-40B4-BE49-F238E27FC236}">
                <a16:creationId xmlns:a16="http://schemas.microsoft.com/office/drawing/2014/main" id="{58A05DAE-8094-4B14-AEF6-43E1E8846457}"/>
              </a:ext>
            </a:extLst>
          </p:cNvPr>
          <p:cNvSpPr>
            <a:spLocks noGrp="1"/>
          </p:cNvSpPr>
          <p:nvPr>
            <p:ph type="title"/>
          </p:nvPr>
        </p:nvSpPr>
        <p:spPr>
          <a:solidFill>
            <a:srgbClr val="E8E8E8">
              <a:alpha val="81000"/>
            </a:srgbClr>
          </a:solidFill>
        </p:spPr>
        <p:txBody>
          <a:bodyPr/>
          <a:lstStyle/>
          <a:p>
            <a:r>
              <a:rPr lang="nb-NO" dirty="0"/>
              <a:t>Vi så </a:t>
            </a:r>
            <a:r>
              <a:rPr lang="nb-NO" dirty="0" err="1"/>
              <a:t>eksempeler</a:t>
            </a:r>
            <a:r>
              <a:rPr lang="nb-NO" dirty="0"/>
              <a:t> av brukerundersøkelser</a:t>
            </a:r>
          </a:p>
        </p:txBody>
      </p:sp>
      <p:sp>
        <p:nvSpPr>
          <p:cNvPr id="7" name="Content Placeholder 6">
            <a:extLst>
              <a:ext uri="{FF2B5EF4-FFF2-40B4-BE49-F238E27FC236}">
                <a16:creationId xmlns:a16="http://schemas.microsoft.com/office/drawing/2014/main" id="{BBDE0A4E-D85B-0477-4054-3D3D73C860D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816F7A8-830D-48FA-9E99-12E1579A2E40}"/>
              </a:ext>
            </a:extLst>
          </p:cNvPr>
          <p:cNvSpPr>
            <a:spLocks noGrp="1"/>
          </p:cNvSpPr>
          <p:nvPr>
            <p:ph type="sldNum" sz="quarter" idx="11"/>
          </p:nvPr>
        </p:nvSpPr>
        <p:spPr/>
        <p:txBody>
          <a:bodyPr/>
          <a:lstStyle/>
          <a:p>
            <a:pPr>
              <a:defRPr/>
            </a:pPr>
            <a:fld id="{6E95BF02-F533-404A-A6F1-6896AEEAF790}" type="slidenum">
              <a:rPr lang="en-US" smtClean="0"/>
              <a:pPr>
                <a:defRPr/>
              </a:pPr>
              <a:t>62</a:t>
            </a:fld>
            <a:endParaRPr lang="en-US"/>
          </a:p>
        </p:txBody>
      </p:sp>
      <p:sp>
        <p:nvSpPr>
          <p:cNvPr id="6" name="Oval 5">
            <a:extLst>
              <a:ext uri="{FF2B5EF4-FFF2-40B4-BE49-F238E27FC236}">
                <a16:creationId xmlns:a16="http://schemas.microsoft.com/office/drawing/2014/main" id="{A7F6AF0D-259A-48EA-91A6-6AA864E67B16}"/>
              </a:ext>
            </a:extLst>
          </p:cNvPr>
          <p:cNvSpPr/>
          <p:nvPr/>
        </p:nvSpPr>
        <p:spPr>
          <a:xfrm>
            <a:off x="3647728" y="3429002"/>
            <a:ext cx="1944216" cy="792089"/>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85217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40BE8-CBD4-4B67-8C92-8A07A2D98C04}"/>
              </a:ext>
            </a:extLst>
          </p:cNvPr>
          <p:cNvSpPr>
            <a:spLocks noGrp="1"/>
          </p:cNvSpPr>
          <p:nvPr>
            <p:ph type="title"/>
          </p:nvPr>
        </p:nvSpPr>
        <p:spPr/>
        <p:txBody>
          <a:bodyPr/>
          <a:lstStyle/>
          <a:p>
            <a:r>
              <a:rPr lang="nb-NO"/>
              <a:t>Flere eksempler av brukerundersøkelser</a:t>
            </a:r>
          </a:p>
        </p:txBody>
      </p:sp>
      <p:sp>
        <p:nvSpPr>
          <p:cNvPr id="3" name="Content Placeholder 2">
            <a:extLst>
              <a:ext uri="{FF2B5EF4-FFF2-40B4-BE49-F238E27FC236}">
                <a16:creationId xmlns:a16="http://schemas.microsoft.com/office/drawing/2014/main" id="{EECF1673-406C-470D-B2D2-CED6CC71CF19}"/>
              </a:ext>
            </a:extLst>
          </p:cNvPr>
          <p:cNvSpPr>
            <a:spLocks noGrp="1"/>
          </p:cNvSpPr>
          <p:nvPr>
            <p:ph idx="1"/>
          </p:nvPr>
        </p:nvSpPr>
        <p:spPr/>
        <p:txBody>
          <a:bodyPr/>
          <a:lstStyle/>
          <a:p>
            <a:r>
              <a:rPr lang="en-US">
                <a:latin typeface="Concourse C3" pitchFamily="2" charset="0"/>
              </a:rPr>
              <a:t>RHYME</a:t>
            </a:r>
            <a:r>
              <a:rPr lang="en-US"/>
              <a:t> </a:t>
            </a:r>
            <a:r>
              <a:rPr lang="en-US" err="1"/>
              <a:t>prosjekt</a:t>
            </a:r>
            <a:r>
              <a:rPr lang="en-US"/>
              <a:t>: </a:t>
            </a:r>
            <a:r>
              <a:rPr lang="en-US">
                <a:hlinkClick r:id="rId3"/>
              </a:rPr>
              <a:t>https://vimeo.com/20959379</a:t>
            </a:r>
            <a:endParaRPr lang="en-US"/>
          </a:p>
          <a:p>
            <a:r>
              <a:rPr lang="en-US"/>
              <a:t>e-</a:t>
            </a:r>
            <a:r>
              <a:rPr lang="en-US" err="1"/>
              <a:t>Tikk</a:t>
            </a:r>
            <a:r>
              <a:rPr lang="en-US"/>
              <a:t>, robot-bord: </a:t>
            </a:r>
            <a:r>
              <a:rPr lang="en-US">
                <a:hlinkClick r:id="rId4"/>
              </a:rPr>
              <a:t>https://www.youtube.com/watch?v=CT2WHOVO9is</a:t>
            </a:r>
            <a:endParaRPr lang="en-US"/>
          </a:p>
          <a:p>
            <a:pPr marL="0" indent="0">
              <a:buNone/>
            </a:pPr>
            <a:r>
              <a:rPr lang="nb-NO"/>
              <a:t>Vitenskapelige artikler om eksemplene fra foredraget (på engelsk)</a:t>
            </a:r>
          </a:p>
          <a:p>
            <a:pPr lvl="1"/>
            <a:r>
              <a:rPr lang="en-US">
                <a:hlinkClick r:id="rId5"/>
              </a:rPr>
              <a:t>Movement acts in breakdown situations: How a robot's recovery procedure affects participants' opinions</a:t>
            </a:r>
            <a:r>
              <a:rPr lang="en-US"/>
              <a:t> </a:t>
            </a:r>
          </a:p>
          <a:p>
            <a:pPr lvl="1"/>
            <a:r>
              <a:rPr lang="en-US">
                <a:hlinkClick r:id="rId6"/>
              </a:rPr>
              <a:t>Differences of Human Perceptions of a Robot Moving using Linear or Slow in, Slow out Velocity Profiles When Performing a Cleaning Task</a:t>
            </a:r>
            <a:endParaRPr lang="en-US"/>
          </a:p>
          <a:p>
            <a:pPr lvl="1"/>
            <a:r>
              <a:rPr lang="en-US">
                <a:hlinkClick r:id="rId7"/>
              </a:rPr>
              <a:t>Remote Evaluation in Universal Design Using Video Conferencing Systems During the COVID-19 Pandemic</a:t>
            </a:r>
            <a:endParaRPr lang="nb-NO"/>
          </a:p>
          <a:p>
            <a:pPr lvl="1"/>
            <a:endParaRPr lang="nb-NO"/>
          </a:p>
          <a:p>
            <a:endParaRPr lang="en-US"/>
          </a:p>
          <a:p>
            <a:endParaRPr lang="en-US"/>
          </a:p>
        </p:txBody>
      </p:sp>
      <p:sp>
        <p:nvSpPr>
          <p:cNvPr id="4" name="Slide Number Placeholder 3">
            <a:extLst>
              <a:ext uri="{FF2B5EF4-FFF2-40B4-BE49-F238E27FC236}">
                <a16:creationId xmlns:a16="http://schemas.microsoft.com/office/drawing/2014/main" id="{D8EC9BFE-B98E-450C-9148-59AF678705AF}"/>
              </a:ext>
            </a:extLst>
          </p:cNvPr>
          <p:cNvSpPr>
            <a:spLocks noGrp="1"/>
          </p:cNvSpPr>
          <p:nvPr>
            <p:ph type="sldNum" sz="quarter" idx="11"/>
          </p:nvPr>
        </p:nvSpPr>
        <p:spPr/>
        <p:txBody>
          <a:bodyPr/>
          <a:lstStyle/>
          <a:p>
            <a:pPr>
              <a:defRPr/>
            </a:pPr>
            <a:fld id="{6E95BF02-F533-404A-A6F1-6896AEEAF790}" type="slidenum">
              <a:rPr lang="en-US" smtClean="0"/>
              <a:pPr>
                <a:defRPr/>
              </a:pPr>
              <a:t>63</a:t>
            </a:fld>
            <a:endParaRPr lang="en-US"/>
          </a:p>
        </p:txBody>
      </p:sp>
    </p:spTree>
    <p:extLst>
      <p:ext uri="{BB962C8B-B14F-4D97-AF65-F5344CB8AC3E}">
        <p14:creationId xmlns:p14="http://schemas.microsoft.com/office/powerpoint/2010/main" val="3420934541"/>
      </p:ext>
    </p:extLst>
  </p:cSld>
  <p:clrMapOvr>
    <a:masterClrMapping/>
  </p:clrMapOvr>
</p:sld>
</file>

<file path=ppt/theme/theme1.xml><?xml version="1.0" encoding="utf-8"?>
<a:theme xmlns:a="http://schemas.openxmlformats.org/drawingml/2006/main" name="2_Informatikk_brevik">
  <a:themeElements>
    <a:clrScheme name="Custom 2">
      <a:dk1>
        <a:srgbClr val="000000"/>
      </a:dk1>
      <a:lt1>
        <a:srgbClr val="E8E8E8"/>
      </a:lt1>
      <a:dk2>
        <a:srgbClr val="505046"/>
      </a:dk2>
      <a:lt2>
        <a:srgbClr val="EEECE1"/>
      </a:lt2>
      <a:accent1>
        <a:srgbClr val="E7210F"/>
      </a:accent1>
      <a:accent2>
        <a:srgbClr val="307CB9"/>
      </a:accent2>
      <a:accent3>
        <a:srgbClr val="46AF45"/>
      </a:accent3>
      <a:accent4>
        <a:srgbClr val="994BA4"/>
      </a:accent4>
      <a:accent5>
        <a:srgbClr val="FF8100"/>
      </a:accent5>
      <a:accent6>
        <a:srgbClr val="62A70C"/>
      </a:accent6>
      <a:hlink>
        <a:srgbClr val="307CB9"/>
      </a:hlink>
      <a:folHlink>
        <a:srgbClr val="666699"/>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7C4F2D90BC2814FA33114E83728C035" ma:contentTypeVersion="2" ma:contentTypeDescription="Opprett et nytt dokument." ma:contentTypeScope="" ma:versionID="c791e812c65f6f5f231fcc3cee35367d">
  <xsd:schema xmlns:xsd="http://www.w3.org/2001/XMLSchema" xmlns:xs="http://www.w3.org/2001/XMLSchema" xmlns:p="http://schemas.microsoft.com/office/2006/metadata/properties" xmlns:ns2="6cc3a038-92e8-4596-8c9e-5b4a4218e572" targetNamespace="http://schemas.microsoft.com/office/2006/metadata/properties" ma:root="true" ma:fieldsID="79b6beecfc25418194b44d9b70cbc4a5" ns2:_="">
    <xsd:import namespace="6cc3a038-92e8-4596-8c9e-5b4a4218e572"/>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c3a038-92e8-4596-8c9e-5b4a4218e5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FFADDE-3EF0-4F2E-9B71-1CB9A10500A3}">
  <ds:schemaRefs>
    <ds:schemaRef ds:uri="6cc3a038-92e8-4596-8c9e-5b4a4218e57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48EC9D1-BDE8-46EA-8118-08A2BAFBE9CA}">
  <ds:schemaRefs>
    <ds:schemaRef ds:uri="6cc3a038-92e8-4596-8c9e-5b4a4218e57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153E8A3-B94B-4BAB-B93D-0061AFD8A7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3207</Words>
  <Application>Microsoft Office PowerPoint</Application>
  <PresentationFormat>Widescreen</PresentationFormat>
  <Paragraphs>531</Paragraphs>
  <Slides>62</Slides>
  <Notes>40</Notes>
  <HiddenSlides>0</HiddenSlides>
  <MMClips>1</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2_Informatikk_brevik</vt:lpstr>
      <vt:lpstr>Undersøkelse av bruk</vt:lpstr>
      <vt:lpstr>I dag skal vi snakke om samtykk, observasjoner, sekvenser av hendelser, og eksempler av brukerundersøkelse for inspirasjon</vt:lpstr>
      <vt:lpstr>La oss se litt på brukerundersøkelser</vt:lpstr>
      <vt:lpstr>Det er flere steg i en brukerundersøkelse</vt:lpstr>
      <vt:lpstr>EUs General Data Protection Regulation (GDPR) vektlegger personvernhensynene i informasjon systemer</vt:lpstr>
      <vt:lpstr>I Norge er GDPR implementert gjennom personopplysningsloven (LOV-2018-06-15-38)</vt:lpstr>
      <vt:lpstr>Informasjon rundt lovgiving er også i pensum</vt:lpstr>
      <vt:lpstr>1. Personopplysninger</vt:lpstr>
      <vt:lpstr>Definition 11 i personopplysningsloven handler om samtykk; det er hvordan vi får lov å behandle personopplysninger</vt:lpstr>
      <vt:lpstr>Vi må gi samtykke når vi bruker de fleste websidene som skal lagre data om oss</vt:lpstr>
      <vt:lpstr>Vi må gi samtykke når vi bruker de fleste websidene som skal lagre data om oss</vt:lpstr>
      <vt:lpstr>Et samtykkeskjema må tilfredsstille 4 krav</vt:lpstr>
      <vt:lpstr>Samtykkeskjema-malen vi ga dere bør tilfredsstille kravene</vt:lpstr>
      <vt:lpstr>Det er flere metoder for å undersøke bruk</vt:lpstr>
      <vt:lpstr>Å undersøke det som skjer mellom mennesker og maskiner krever interesse og tålmodighet</vt:lpstr>
      <vt:lpstr>Å observere er å se med et oppmerksomhet eller skjerpet blikk på en situasjon</vt:lpstr>
      <vt:lpstr>Det er flere form for observasjon</vt:lpstr>
      <vt:lpstr>Observasjoner skal være objektive … eller så nær som vi kan</vt:lpstr>
      <vt:lpstr>Det er mange måter å beskrive observasjoner: alle starte med feltnotater</vt:lpstr>
      <vt:lpstr>Diskusjon: snakk med din nabo</vt:lpstr>
      <vt:lpstr>En bra måte å vise hendelser er med sekvens av handlinger…</vt:lpstr>
      <vt:lpstr>Tenk at vi skal lage en modell til en samtale mellom mennesker</vt:lpstr>
      <vt:lpstr>Sekvensdiagramer kan fungere for maskiner også</vt:lpstr>
      <vt:lpstr>Sekvensdiagramer kan fungere for objekter og programmer</vt:lpstr>
      <vt:lpstr>Sekvensdiagramer kan fungere for objekter og programmer  (se også modul B)</vt:lpstr>
      <vt:lpstr>Er det en måte vi kan gjøre det med mennesker og maskiner?</vt:lpstr>
      <vt:lpstr>PowerPoint Presentation</vt:lpstr>
      <vt:lpstr>PowerPoint Presentation</vt:lpstr>
      <vt:lpstr>Inspirasjon fra Xerox Parc</vt:lpstr>
      <vt:lpstr>Inspirasjon fra Xerox Parc</vt:lpstr>
      <vt:lpstr>Fra videoen ser vi at to eksperter  i informatikk sliter med å bruke en kopimaskin </vt:lpstr>
      <vt:lpstr>Man kan vise samspillet mellom menneskene og maskinen med Suchmans sekvenser av hendelser</vt:lpstr>
      <vt:lpstr>Man kan vise samspillet mellom menneskene og maskinen med Suchmans sekvenser av hendelser</vt:lpstr>
      <vt:lpstr>Forkortet eksempel med 2-faktor autentisering</vt:lpstr>
      <vt:lpstr>PowerPoint Presentation</vt:lpstr>
      <vt:lpstr>Formålet: Se på bruk robotbevegelse med prinsiper fra animasjon</vt:lpstr>
      <vt:lpstr>Brukerundersøkelsen var hos Robot House eide av University of Hertfordshire</vt:lpstr>
      <vt:lpstr>Oppgaver: brukeren skal gi kopper til en robot og svar på en spørsmål</vt:lpstr>
      <vt:lpstr>Samtykkeskjema var godkjent av etikkgruppen hos universitet i Hertfordshire</vt:lpstr>
      <vt:lpstr>Rekrutering skjedde gjennom flere sted</vt:lpstr>
      <vt:lpstr>Studien hadde 38 deltager</vt:lpstr>
      <vt:lpstr>Spørsmål stemte med hverandre</vt:lpstr>
      <vt:lpstr>Men… dataen viser ikke stor nok forskjell</vt:lpstr>
      <vt:lpstr>Kanskje måten robot beveget seg var ikke bra nok?</vt:lpstr>
      <vt:lpstr>PowerPoint Presentation</vt:lpstr>
      <vt:lpstr>En type bevegelse var ufortsigbar</vt:lpstr>
      <vt:lpstr>Det kan være greit å se på en faktor (f.eks. trygghet) </vt:lpstr>
      <vt:lpstr>Kvalitativdata viser til konsept av movement acts</vt:lpstr>
      <vt:lpstr>Eksempel: Brukerundersøkelse av webside i covid-tiden</vt:lpstr>
      <vt:lpstr>1. Mål: Vi skal vite hvor universell utformet en webside er</vt:lpstr>
      <vt:lpstr>2a. Vi opprettet flere oppgaver</vt:lpstr>
      <vt:lpstr>2b. Vi lagte en samtykk skjema</vt:lpstr>
      <vt:lpstr>2c. Pilot med en videokonferanse</vt:lpstr>
      <vt:lpstr>2d. Vi rekrutterte fra brukerorganisasjoner</vt:lpstr>
      <vt:lpstr>2c. Gjennomførte med Zoom og Teams</vt:lpstr>
      <vt:lpstr>Det er flere måter man kan kjøre en brukerundersøkelser</vt:lpstr>
      <vt:lpstr>Diskusjon: Snakk med din nabo</vt:lpstr>
      <vt:lpstr>Oppsumering</vt:lpstr>
      <vt:lpstr>Vi har sett på hvordan man kan gjøre observasjon</vt:lpstr>
      <vt:lpstr>Vi har sett hvordan å lage en sekvens av hendelser</vt:lpstr>
      <vt:lpstr>Vi så eksempeler av brukerundersøkelser</vt:lpstr>
      <vt:lpstr>Flere eksempler av brukerundersøkelser</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Moving Things in a Home Environment</dc:title>
  <dc:subject/>
  <dc:creator>Trenton Schulz</dc:creator>
  <cp:keywords/>
  <dc:description/>
  <cp:lastModifiedBy>Trenton W. Schulz</cp:lastModifiedBy>
  <cp:revision>2</cp:revision>
  <dcterms:created xsi:type="dcterms:W3CDTF">2019-09-17T06:49:18Z</dcterms:created>
  <dcterms:modified xsi:type="dcterms:W3CDTF">2025-02-05T18:00:17Z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0x01010037C4F2D90BC2814FA33114E83728C035</vt:lpwstr>
  </property>
</Properties>
</file>