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3"/>
  </p:notesMasterIdLst>
  <p:handoutMasterIdLst>
    <p:handoutMasterId r:id="rId44"/>
  </p:handoutMasterIdLst>
  <p:sldIdLst>
    <p:sldId id="261" r:id="rId2"/>
    <p:sldId id="411" r:id="rId3"/>
    <p:sldId id="413" r:id="rId4"/>
    <p:sldId id="396" r:id="rId5"/>
    <p:sldId id="398" r:id="rId6"/>
    <p:sldId id="399" r:id="rId7"/>
    <p:sldId id="401" r:id="rId8"/>
    <p:sldId id="380" r:id="rId9"/>
    <p:sldId id="412" r:id="rId10"/>
    <p:sldId id="349" r:id="rId11"/>
    <p:sldId id="352" r:id="rId12"/>
    <p:sldId id="353" r:id="rId13"/>
    <p:sldId id="354" r:id="rId14"/>
    <p:sldId id="359" r:id="rId15"/>
    <p:sldId id="414" r:id="rId16"/>
    <p:sldId id="369" r:id="rId17"/>
    <p:sldId id="370" r:id="rId18"/>
    <p:sldId id="375" r:id="rId19"/>
    <p:sldId id="379" r:id="rId20"/>
    <p:sldId id="305" r:id="rId21"/>
    <p:sldId id="306" r:id="rId22"/>
    <p:sldId id="291" r:id="rId23"/>
    <p:sldId id="404" r:id="rId24"/>
    <p:sldId id="406" r:id="rId25"/>
    <p:sldId id="407" r:id="rId26"/>
    <p:sldId id="408" r:id="rId27"/>
    <p:sldId id="409" r:id="rId28"/>
    <p:sldId id="415" r:id="rId29"/>
    <p:sldId id="400" r:id="rId30"/>
    <p:sldId id="416" r:id="rId31"/>
    <p:sldId id="294" r:id="rId32"/>
    <p:sldId id="358" r:id="rId33"/>
    <p:sldId id="417" r:id="rId34"/>
    <p:sldId id="410" r:id="rId35"/>
    <p:sldId id="362" r:id="rId36"/>
    <p:sldId id="364" r:id="rId37"/>
    <p:sldId id="363" r:id="rId38"/>
    <p:sldId id="366" r:id="rId39"/>
    <p:sldId id="381" r:id="rId40"/>
    <p:sldId id="389" r:id="rId41"/>
    <p:sldId id="392" r:id="rId42"/>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29A20C"/>
    <a:srgbClr val="1400FF"/>
    <a:srgbClr val="0070BF"/>
    <a:srgbClr val="32BF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325"/>
    <p:restoredTop sz="95603"/>
  </p:normalViewPr>
  <p:slideViewPr>
    <p:cSldViewPr>
      <p:cViewPr varScale="1">
        <p:scale>
          <a:sx n="179" d="100"/>
          <a:sy n="179" d="100"/>
        </p:scale>
        <p:origin x="1112" y="184"/>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10.02.2025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10.02.2025</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23994773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sp>
        <p:nvSpPr>
          <p:cNvPr id="2" name="Date Placeholder 1">
            <a:extLst>
              <a:ext uri="{FF2B5EF4-FFF2-40B4-BE49-F238E27FC236}">
                <a16:creationId xmlns:a16="http://schemas.microsoft.com/office/drawing/2014/main" id="{4E90CC5D-B988-8B6B-503E-92DDF660C717}"/>
              </a:ext>
            </a:extLst>
          </p:cNvPr>
          <p:cNvSpPr>
            <a:spLocks noGrp="1"/>
          </p:cNvSpPr>
          <p:nvPr>
            <p:ph type="dt" sz="half" idx="10"/>
          </p:nvPr>
        </p:nvSpPr>
        <p:spPr/>
        <p:txBody>
          <a:bodyPr/>
          <a:lstStyle/>
          <a:p>
            <a:pPr>
              <a:defRPr/>
            </a:pPr>
            <a:endParaRPr lang="nb-NO" dirty="0"/>
          </a:p>
        </p:txBody>
      </p:sp>
      <p:sp>
        <p:nvSpPr>
          <p:cNvPr id="3" name="Footer Placeholder 2">
            <a:extLst>
              <a:ext uri="{FF2B5EF4-FFF2-40B4-BE49-F238E27FC236}">
                <a16:creationId xmlns:a16="http://schemas.microsoft.com/office/drawing/2014/main" id="{4247DD90-316B-04EA-FFD8-F2F02D356B5F}"/>
              </a:ext>
            </a:extLst>
          </p:cNvPr>
          <p:cNvSpPr>
            <a:spLocks noGrp="1"/>
          </p:cNvSpPr>
          <p:nvPr>
            <p:ph type="ftr" sz="quarter" idx="11"/>
          </p:nvPr>
        </p:nvSpPr>
        <p:spPr/>
        <p:txBody>
          <a:bodyPr/>
          <a:lstStyle/>
          <a:p>
            <a:pPr>
              <a:defRPr/>
            </a:pPr>
            <a:endParaRPr lang="nb-NO"/>
          </a:p>
        </p:txBody>
      </p:sp>
      <p:sp>
        <p:nvSpPr>
          <p:cNvPr id="5" name="Slide Number Placeholder 4">
            <a:extLst>
              <a:ext uri="{FF2B5EF4-FFF2-40B4-BE49-F238E27FC236}">
                <a16:creationId xmlns:a16="http://schemas.microsoft.com/office/drawing/2014/main" id="{790E54AA-8304-C6FC-8BED-B4FD134795EF}"/>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Box 3">
            <a:extLst>
              <a:ext uri="{FF2B5EF4-FFF2-40B4-BE49-F238E27FC236}">
                <a16:creationId xmlns:a16="http://schemas.microsoft.com/office/drawing/2014/main" id="{E58E973F-2362-1ED3-2B33-FD524630EFC1}"/>
              </a:ext>
            </a:extLst>
          </p:cNvPr>
          <p:cNvSpPr txBox="1"/>
          <p:nvPr userDrawn="1"/>
        </p:nvSpPr>
        <p:spPr>
          <a:xfrm>
            <a:off x="8771467" y="431800"/>
            <a:ext cx="184731" cy="400110"/>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16F6284-B5E2-B294-5328-0B2C03C04151}"/>
              </a:ext>
            </a:extLst>
          </p:cNvPr>
          <p:cNvSpPr txBox="1"/>
          <p:nvPr userDrawn="1"/>
        </p:nvSpPr>
        <p:spPr>
          <a:xfrm>
            <a:off x="8500533" y="296333"/>
            <a:ext cx="184731" cy="400110"/>
          </a:xfrm>
          <a:prstGeom prst="rect">
            <a:avLst/>
          </a:prstGeom>
          <a:noFill/>
        </p:spPr>
        <p:txBody>
          <a:bodyPr wrap="none" rtlCol="0">
            <a:spAutoFit/>
          </a:bodyPr>
          <a:lstStyle/>
          <a:p>
            <a:endParaRPr lang="en-US"/>
          </a:p>
        </p:txBody>
      </p:sp>
      <p:sp>
        <p:nvSpPr>
          <p:cNvPr id="9" name="Date Placeholder 8">
            <a:extLst>
              <a:ext uri="{FF2B5EF4-FFF2-40B4-BE49-F238E27FC236}">
                <a16:creationId xmlns:a16="http://schemas.microsoft.com/office/drawing/2014/main" id="{1315A8DD-C3EB-B7F4-1B3E-A5C4CFC82499}"/>
              </a:ext>
            </a:extLst>
          </p:cNvPr>
          <p:cNvSpPr>
            <a:spLocks noGrp="1"/>
          </p:cNvSpPr>
          <p:nvPr>
            <p:ph type="dt" sz="half" idx="10"/>
          </p:nvPr>
        </p:nvSpPr>
        <p:spPr/>
        <p:txBody>
          <a:bodyPr/>
          <a:lstStyle/>
          <a:p>
            <a:pPr>
              <a:defRPr/>
            </a:pPr>
            <a:endParaRPr lang="nb-NO" dirty="0"/>
          </a:p>
        </p:txBody>
      </p:sp>
      <p:sp>
        <p:nvSpPr>
          <p:cNvPr id="10" name="Footer Placeholder 9">
            <a:extLst>
              <a:ext uri="{FF2B5EF4-FFF2-40B4-BE49-F238E27FC236}">
                <a16:creationId xmlns:a16="http://schemas.microsoft.com/office/drawing/2014/main" id="{32EDF888-CAB2-83F8-4A03-60C17596E50E}"/>
              </a:ext>
            </a:extLst>
          </p:cNvPr>
          <p:cNvSpPr>
            <a:spLocks noGrp="1"/>
          </p:cNvSpPr>
          <p:nvPr>
            <p:ph type="ftr" sz="quarter" idx="11"/>
          </p:nvPr>
        </p:nvSpPr>
        <p:spPr/>
        <p:txBody>
          <a:bodyPr/>
          <a:lstStyle/>
          <a:p>
            <a:pPr>
              <a:defRPr/>
            </a:pPr>
            <a:endParaRPr lang="nb-NO"/>
          </a:p>
        </p:txBody>
      </p:sp>
      <p:sp>
        <p:nvSpPr>
          <p:cNvPr id="11" name="Slide Number Placeholder 10">
            <a:extLst>
              <a:ext uri="{FF2B5EF4-FFF2-40B4-BE49-F238E27FC236}">
                <a16:creationId xmlns:a16="http://schemas.microsoft.com/office/drawing/2014/main" id="{14279A1A-1455-0E89-8E2D-B131F156CD42}"/>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
        <p:nvSpPr>
          <p:cNvPr id="4" name="Date Placeholder 3">
            <a:extLst>
              <a:ext uri="{FF2B5EF4-FFF2-40B4-BE49-F238E27FC236}">
                <a16:creationId xmlns:a16="http://schemas.microsoft.com/office/drawing/2014/main" id="{F0C5C530-C077-5E99-D787-8FBD8BEC6ED4}"/>
              </a:ext>
            </a:extLst>
          </p:cNvPr>
          <p:cNvSpPr>
            <a:spLocks noGrp="1"/>
          </p:cNvSpPr>
          <p:nvPr>
            <p:ph type="dt" sz="half" idx="10"/>
          </p:nvPr>
        </p:nvSpPr>
        <p:spPr/>
        <p:txBody>
          <a:bodyPr/>
          <a:lstStyle/>
          <a:p>
            <a:pPr>
              <a:defRPr/>
            </a:pPr>
            <a:endParaRPr lang="nb-NO" dirty="0"/>
          </a:p>
        </p:txBody>
      </p:sp>
      <p:sp>
        <p:nvSpPr>
          <p:cNvPr id="5" name="Footer Placeholder 4">
            <a:extLst>
              <a:ext uri="{FF2B5EF4-FFF2-40B4-BE49-F238E27FC236}">
                <a16:creationId xmlns:a16="http://schemas.microsoft.com/office/drawing/2014/main" id="{92A36CBE-855A-DAAB-051C-E9B3EE205001}"/>
              </a:ext>
            </a:extLst>
          </p:cNvPr>
          <p:cNvSpPr>
            <a:spLocks noGrp="1"/>
          </p:cNvSpPr>
          <p:nvPr>
            <p:ph type="ftr" sz="quarter" idx="11"/>
          </p:nvPr>
        </p:nvSpPr>
        <p:spPr/>
        <p:txBody>
          <a:bodyPr/>
          <a:lstStyle/>
          <a:p>
            <a:pPr>
              <a:defRPr/>
            </a:pPr>
            <a:endParaRPr lang="nb-NO"/>
          </a:p>
        </p:txBody>
      </p:sp>
      <p:sp>
        <p:nvSpPr>
          <p:cNvPr id="6" name="Slide Number Placeholder 5">
            <a:extLst>
              <a:ext uri="{FF2B5EF4-FFF2-40B4-BE49-F238E27FC236}">
                <a16:creationId xmlns:a16="http://schemas.microsoft.com/office/drawing/2014/main" id="{411902F8-8EEB-A065-4360-318FBB6C4709}"/>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Date Placeholder 6">
            <a:extLst>
              <a:ext uri="{FF2B5EF4-FFF2-40B4-BE49-F238E27FC236}">
                <a16:creationId xmlns:a16="http://schemas.microsoft.com/office/drawing/2014/main" id="{D7907D2C-59E8-DFD8-BDA7-9B0C563E68D8}"/>
              </a:ext>
            </a:extLst>
          </p:cNvPr>
          <p:cNvSpPr>
            <a:spLocks noGrp="1"/>
          </p:cNvSpPr>
          <p:nvPr>
            <p:ph type="dt" sz="half" idx="10"/>
          </p:nvPr>
        </p:nvSpPr>
        <p:spPr/>
        <p:txBody>
          <a:bodyPr/>
          <a:lstStyle/>
          <a:p>
            <a:pPr>
              <a:defRPr/>
            </a:pPr>
            <a:endParaRPr lang="nb-NO" dirty="0"/>
          </a:p>
        </p:txBody>
      </p:sp>
      <p:sp>
        <p:nvSpPr>
          <p:cNvPr id="8" name="Footer Placeholder 7">
            <a:extLst>
              <a:ext uri="{FF2B5EF4-FFF2-40B4-BE49-F238E27FC236}">
                <a16:creationId xmlns:a16="http://schemas.microsoft.com/office/drawing/2014/main" id="{50070A81-F5E2-EB8E-E253-0D3866710C1F}"/>
              </a:ext>
            </a:extLst>
          </p:cNvPr>
          <p:cNvSpPr>
            <a:spLocks noGrp="1"/>
          </p:cNvSpPr>
          <p:nvPr>
            <p:ph type="ftr" sz="quarter" idx="11"/>
          </p:nvPr>
        </p:nvSpPr>
        <p:spPr/>
        <p:txBody>
          <a:bodyPr/>
          <a:lstStyle/>
          <a:p>
            <a:pPr>
              <a:defRPr/>
            </a:pPr>
            <a:endParaRPr lang="nb-NO"/>
          </a:p>
        </p:txBody>
      </p:sp>
      <p:sp>
        <p:nvSpPr>
          <p:cNvPr id="9" name="Slide Number Placeholder 8">
            <a:extLst>
              <a:ext uri="{FF2B5EF4-FFF2-40B4-BE49-F238E27FC236}">
                <a16:creationId xmlns:a16="http://schemas.microsoft.com/office/drawing/2014/main" id="{D0CB485B-9779-46B2-B374-2F1E1D0E5C27}"/>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Date Placeholder 2">
            <a:extLst>
              <a:ext uri="{FF2B5EF4-FFF2-40B4-BE49-F238E27FC236}">
                <a16:creationId xmlns:a16="http://schemas.microsoft.com/office/drawing/2014/main" id="{9A0FA00B-82AF-39C4-8CE1-830E4A50E453}"/>
              </a:ext>
            </a:extLst>
          </p:cNvPr>
          <p:cNvSpPr>
            <a:spLocks noGrp="1"/>
          </p:cNvSpPr>
          <p:nvPr>
            <p:ph type="dt" sz="half" idx="10"/>
          </p:nvPr>
        </p:nvSpPr>
        <p:spPr/>
        <p:txBody>
          <a:bodyPr/>
          <a:lstStyle/>
          <a:p>
            <a:pPr>
              <a:defRPr/>
            </a:pPr>
            <a:endParaRPr lang="nb-NO" dirty="0"/>
          </a:p>
        </p:txBody>
      </p:sp>
      <p:sp>
        <p:nvSpPr>
          <p:cNvPr id="4" name="Footer Placeholder 3">
            <a:extLst>
              <a:ext uri="{FF2B5EF4-FFF2-40B4-BE49-F238E27FC236}">
                <a16:creationId xmlns:a16="http://schemas.microsoft.com/office/drawing/2014/main" id="{5EEF22C0-1865-766B-041E-FD73AAE06F61}"/>
              </a:ext>
            </a:extLst>
          </p:cNvPr>
          <p:cNvSpPr>
            <a:spLocks noGrp="1"/>
          </p:cNvSpPr>
          <p:nvPr>
            <p:ph type="ftr" sz="quarter" idx="11"/>
          </p:nvPr>
        </p:nvSpPr>
        <p:spPr/>
        <p:txBody>
          <a:bodyPr/>
          <a:lstStyle/>
          <a:p>
            <a:pPr>
              <a:defRPr/>
            </a:pPr>
            <a:endParaRPr lang="nb-NO"/>
          </a:p>
        </p:txBody>
      </p:sp>
      <p:sp>
        <p:nvSpPr>
          <p:cNvPr id="5" name="Slide Number Placeholder 4">
            <a:extLst>
              <a:ext uri="{FF2B5EF4-FFF2-40B4-BE49-F238E27FC236}">
                <a16:creationId xmlns:a16="http://schemas.microsoft.com/office/drawing/2014/main" id="{4F525CE7-4D0B-EB24-DDB5-09AE65342853}"/>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2D6332-443B-DBAB-9DA7-FABADC424A4E}"/>
              </a:ext>
            </a:extLst>
          </p:cNvPr>
          <p:cNvSpPr>
            <a:spLocks noGrp="1"/>
          </p:cNvSpPr>
          <p:nvPr>
            <p:ph type="dt" sz="half" idx="10"/>
          </p:nvPr>
        </p:nvSpPr>
        <p:spPr/>
        <p:txBody>
          <a:bodyPr/>
          <a:lstStyle/>
          <a:p>
            <a:pPr>
              <a:defRPr/>
            </a:pPr>
            <a:endParaRPr lang="nb-NO" dirty="0"/>
          </a:p>
        </p:txBody>
      </p:sp>
      <p:sp>
        <p:nvSpPr>
          <p:cNvPr id="3" name="Footer Placeholder 2">
            <a:extLst>
              <a:ext uri="{FF2B5EF4-FFF2-40B4-BE49-F238E27FC236}">
                <a16:creationId xmlns:a16="http://schemas.microsoft.com/office/drawing/2014/main" id="{619E108E-EC1B-C5F8-7572-10675EFAB2D0}"/>
              </a:ext>
            </a:extLst>
          </p:cNvPr>
          <p:cNvSpPr>
            <a:spLocks noGrp="1"/>
          </p:cNvSpPr>
          <p:nvPr>
            <p:ph type="ftr" sz="quarter" idx="11"/>
          </p:nvPr>
        </p:nvSpPr>
        <p:spPr/>
        <p:txBody>
          <a:bodyPr/>
          <a:lstStyle/>
          <a:p>
            <a:pPr>
              <a:defRPr/>
            </a:pPr>
            <a:endParaRPr lang="nb-NO"/>
          </a:p>
        </p:txBody>
      </p:sp>
      <p:sp>
        <p:nvSpPr>
          <p:cNvPr id="4" name="Slide Number Placeholder 3">
            <a:extLst>
              <a:ext uri="{FF2B5EF4-FFF2-40B4-BE49-F238E27FC236}">
                <a16:creationId xmlns:a16="http://schemas.microsoft.com/office/drawing/2014/main" id="{B05C38E1-1754-1B5A-3A03-DB9D667D231F}"/>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Date Placeholder 4">
            <a:extLst>
              <a:ext uri="{FF2B5EF4-FFF2-40B4-BE49-F238E27FC236}">
                <a16:creationId xmlns:a16="http://schemas.microsoft.com/office/drawing/2014/main" id="{D4695317-F2B7-5B99-1358-2EA989F917F2}"/>
              </a:ext>
            </a:extLst>
          </p:cNvPr>
          <p:cNvSpPr>
            <a:spLocks noGrp="1"/>
          </p:cNvSpPr>
          <p:nvPr>
            <p:ph type="dt" sz="half" idx="10"/>
          </p:nvPr>
        </p:nvSpPr>
        <p:spPr/>
        <p:txBody>
          <a:bodyPr/>
          <a:lstStyle/>
          <a:p>
            <a:pPr>
              <a:defRPr/>
            </a:pPr>
            <a:endParaRPr lang="nb-NO" dirty="0"/>
          </a:p>
        </p:txBody>
      </p:sp>
      <p:sp>
        <p:nvSpPr>
          <p:cNvPr id="6" name="Footer Placeholder 5">
            <a:extLst>
              <a:ext uri="{FF2B5EF4-FFF2-40B4-BE49-F238E27FC236}">
                <a16:creationId xmlns:a16="http://schemas.microsoft.com/office/drawing/2014/main" id="{76A735D1-6A40-A983-3460-D3B895871D28}"/>
              </a:ext>
            </a:extLst>
          </p:cNvPr>
          <p:cNvSpPr>
            <a:spLocks noGrp="1"/>
          </p:cNvSpPr>
          <p:nvPr>
            <p:ph type="ftr" sz="quarter" idx="11"/>
          </p:nvPr>
        </p:nvSpPr>
        <p:spPr/>
        <p:txBody>
          <a:bodyPr/>
          <a:lstStyle/>
          <a:p>
            <a:pPr>
              <a:defRPr/>
            </a:pPr>
            <a:endParaRPr lang="nb-NO"/>
          </a:p>
        </p:txBody>
      </p:sp>
      <p:sp>
        <p:nvSpPr>
          <p:cNvPr id="7" name="Slide Number Placeholder 6">
            <a:extLst>
              <a:ext uri="{FF2B5EF4-FFF2-40B4-BE49-F238E27FC236}">
                <a16:creationId xmlns:a16="http://schemas.microsoft.com/office/drawing/2014/main" id="{47BB99AB-1A09-8DCB-D1FF-EE52A17592D3}"/>
              </a:ext>
            </a:extLst>
          </p:cNvPr>
          <p:cNvSpPr>
            <a:spLocks noGrp="1"/>
          </p:cNvSpPr>
          <p:nvPr>
            <p:ph type="sldNum" sz="quarter" idx="12"/>
          </p:nvPr>
        </p:nvSpPr>
        <p:spPr/>
        <p:txBody>
          <a:body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endParaRPr lang="nb-NO" dirty="0"/>
          </a:p>
        </p:txBody>
      </p:sp>
      <p:pic>
        <p:nvPicPr>
          <p:cNvPr id="13" name="Picture 12" descr="UiO_MN_A_ENG.png"/>
          <p:cNvPicPr>
            <a:picLocks noChangeAspect="1"/>
          </p:cNvPicPr>
          <p:nvPr/>
        </p:nvPicPr>
        <p:blipFill>
          <a:blip r:embed="rId13"/>
          <a:stretch>
            <a:fillRect/>
          </a:stretch>
        </p:blipFill>
        <p:spPr>
          <a:xfrm>
            <a:off x="296041" y="228600"/>
            <a:ext cx="5114159" cy="393496"/>
          </a:xfrm>
          <a:prstGeom prst="rect">
            <a:avLst/>
          </a:prstGeom>
        </p:spPr>
      </p:pic>
      <p:pic>
        <p:nvPicPr>
          <p:cNvPr id="11" name="Picture 10"/>
          <p:cNvPicPr>
            <a:picLocks noChangeAspect="1"/>
          </p:cNvPicPr>
          <p:nvPr/>
        </p:nvPicPr>
        <p:blipFill>
          <a:blip r:embed="rId14"/>
          <a:stretch>
            <a:fillRect/>
          </a:stretch>
        </p:blipFill>
        <p:spPr>
          <a:xfrm>
            <a:off x="8316416" y="188640"/>
            <a:ext cx="595856" cy="405942"/>
          </a:xfrm>
          <a:prstGeom prst="rect">
            <a:avLst/>
          </a:prstGeom>
        </p:spPr>
      </p:pic>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hf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doi.org/10.1016/j.telpol.2023.102701" TargetMode="External"/><Relationship Id="rId1" Type="http://schemas.openxmlformats.org/officeDocument/2006/relationships/slideLayout" Target="../slideLayouts/slideLayout2.xml"/><Relationship Id="rId5" Type="http://schemas.openxmlformats.org/officeDocument/2006/relationships/hyperlink" Target="https://ourworldindata.org/travel-carbon-footprint" TargetMode="External"/><Relationship Id="rId4" Type="http://schemas.openxmlformats.org/officeDocument/2006/relationships/hyperlink" Target="https://8billiontrees.com/carbon-offsets-credits/carbon-footprint-of-iphone/"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tinyurl.com/mvuc939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iljodirektoratet.no/" TargetMode="External"/><Relationship Id="rId2" Type="http://schemas.openxmlformats.org/officeDocument/2006/relationships/hyperlink" Target="https://ourworldindata.org/co2-and-greenhouse-gas-emission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app.electricitymaps.com/map"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nature.com/articles/d41586-018-06610-y"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3390/su10093027" TargetMode="External"/><Relationship Id="rId2" Type="http://schemas.openxmlformats.org/officeDocument/2006/relationships/hyperlink" Target="https://doi.org/10.3390/challe6010117"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doi.org/10.30538/psrp-easl2020.0038"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koomey.com/post/654896139332616192"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doi.org/10.1016/j.telpol.2023.10270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hyperlink" Target="https://tinyurl.com/ysmkrary"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fortum.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mango.blender.org/" TargetMode="External"/><Relationship Id="rId2" Type="http://schemas.openxmlformats.org/officeDocument/2006/relationships/image" Target="../media/image17.emf"/><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sites.research.google/contrail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sciencefocus.com/planet-earth/the-thought-experiment-what-is-the-carbon-footprint-of-an-email/" TargetMode="External"/><Relationship Id="rId2" Type="http://schemas.openxmlformats.org/officeDocument/2006/relationships/hyperlink" Target="https://www.cwjobs.co.uk/insights/environmental-impact-of-email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sedna.com/whats-the-carbon-footprint-of-your-email/" TargetMode="External"/><Relationship Id="rId2" Type="http://schemas.openxmlformats.org/officeDocument/2006/relationships/hyperlink" Target="https://www.bbc.com/future/article/20200305-why-your-internet-habits-are-not-as-clean-as-you-think" TargetMode="External"/><Relationship Id="rId1" Type="http://schemas.openxmlformats.org/officeDocument/2006/relationships/slideLayout" Target="../slideLayouts/slideLayout2.xml"/><Relationship Id="rId5" Type="http://schemas.openxmlformats.org/officeDocument/2006/relationships/hyperlink" Target="https://www.bbc.com/news/technology-55002423" TargetMode="External"/><Relationship Id="rId4" Type="http://schemas.openxmlformats.org/officeDocument/2006/relationships/hyperlink" Target="https://www.ovoenergy.com/ovo-newsroom/press-releases/2019/november/think-before-you-thank-if-every-brit-sent-one-less-thank-you-email-a-day-we-would-save-16433-tonnes-of-carbon-a-year-the-same-as-81152-flights-to-madrid.html"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s://www.uio.no/english/about/regulations/personnel/core/uio-salary-policy.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tinyurl.com/22859b5e"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carbontrust.com/our-work-and-impact/guides-reports-and-tools/carbon-impact-of-video-stream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endParaRPr lang="en-US" dirty="0"/>
          </a:p>
        </p:txBody>
      </p:sp>
      <p:sp>
        <p:nvSpPr>
          <p:cNvPr id="5" name="Subtitle 4"/>
          <p:cNvSpPr>
            <a:spLocks noGrp="1"/>
          </p:cNvSpPr>
          <p:nvPr>
            <p:ph type="subTitle" sz="quarter" idx="1"/>
          </p:nvPr>
        </p:nvSpPr>
        <p:spPr>
          <a:xfrm>
            <a:off x="539552" y="2996952"/>
            <a:ext cx="8071048" cy="2088232"/>
          </a:xfrm>
        </p:spPr>
        <p:txBody>
          <a:bodyPr/>
          <a:lstStyle/>
          <a:p>
            <a:pPr algn="ctr"/>
            <a:r>
              <a:rPr lang="en-US" dirty="0"/>
              <a:t>Green Informatics</a:t>
            </a:r>
            <a:endParaRPr lang="en-US" sz="1050" dirty="0"/>
          </a:p>
          <a:p>
            <a:pPr algn="ctr"/>
            <a:br>
              <a:rPr lang="en-US" dirty="0"/>
            </a:br>
            <a:r>
              <a:rPr lang="en-US" sz="2400" b="0" i="1" dirty="0"/>
              <a:t>Michael Welzl</a:t>
            </a:r>
          </a:p>
        </p:txBody>
      </p:sp>
      <p:sp>
        <p:nvSpPr>
          <p:cNvPr id="2" name="Rectangle 1"/>
          <p:cNvSpPr/>
          <p:nvPr/>
        </p:nvSpPr>
        <p:spPr>
          <a:xfrm>
            <a:off x="3779912" y="5805264"/>
            <a:ext cx="5184576" cy="707886"/>
          </a:xfrm>
          <a:prstGeom prst="rect">
            <a:avLst/>
          </a:prstGeom>
        </p:spPr>
        <p:txBody>
          <a:bodyPr wrap="square">
            <a:spAutoFit/>
          </a:bodyPr>
          <a:lstStyle/>
          <a:p>
            <a:pPr algn="r"/>
            <a:r>
              <a:rPr lang="en-US" dirty="0"/>
              <a:t>IN1030</a:t>
            </a:r>
          </a:p>
          <a:p>
            <a:pPr algn="r"/>
            <a:r>
              <a:rPr lang="en-US" dirty="0"/>
              <a:t>13. 02. 2025</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94A22-069E-5219-3737-E0CFA57DC2E5}"/>
              </a:ext>
            </a:extLst>
          </p:cNvPr>
          <p:cNvSpPr>
            <a:spLocks noGrp="1"/>
          </p:cNvSpPr>
          <p:nvPr>
            <p:ph type="title"/>
          </p:nvPr>
        </p:nvSpPr>
        <p:spPr/>
        <p:txBody>
          <a:bodyPr/>
          <a:lstStyle/>
          <a:p>
            <a:r>
              <a:rPr lang="en-NO" dirty="0"/>
              <a:t>Outline</a:t>
            </a:r>
          </a:p>
        </p:txBody>
      </p:sp>
      <p:sp>
        <p:nvSpPr>
          <p:cNvPr id="3" name="Content Placeholder 2">
            <a:extLst>
              <a:ext uri="{FF2B5EF4-FFF2-40B4-BE49-F238E27FC236}">
                <a16:creationId xmlns:a16="http://schemas.microsoft.com/office/drawing/2014/main" id="{A8EF9854-DB2B-E716-D7FD-E6126616EED3}"/>
              </a:ext>
            </a:extLst>
          </p:cNvPr>
          <p:cNvSpPr>
            <a:spLocks noGrp="1"/>
          </p:cNvSpPr>
          <p:nvPr>
            <p:ph idx="1"/>
          </p:nvPr>
        </p:nvSpPr>
        <p:spPr/>
        <p:txBody>
          <a:bodyPr/>
          <a:lstStyle/>
          <a:p>
            <a:pPr marL="514350" indent="-514350">
              <a:buFont typeface="+mj-lt"/>
              <a:buAutoNum type="arabicPeriod"/>
            </a:pPr>
            <a:r>
              <a:rPr lang="en-NO" dirty="0"/>
              <a:t>Context, overview</a:t>
            </a:r>
          </a:p>
          <a:p>
            <a:pPr marL="514350" indent="-514350">
              <a:buFont typeface="+mj-lt"/>
              <a:buAutoNum type="arabicPeriod"/>
            </a:pPr>
            <a:endParaRPr lang="en-NO" dirty="0"/>
          </a:p>
          <a:p>
            <a:pPr marL="514350" indent="-514350">
              <a:buFont typeface="+mj-lt"/>
              <a:buAutoNum type="arabicPeriod"/>
            </a:pPr>
            <a:r>
              <a:rPr lang="en-NO" dirty="0"/>
              <a:t>A closer look</a:t>
            </a:r>
          </a:p>
          <a:p>
            <a:pPr marL="514350" indent="-514350">
              <a:buFont typeface="+mj-lt"/>
              <a:buAutoNum type="arabicPeriod"/>
            </a:pPr>
            <a:endParaRPr lang="en-NO" dirty="0"/>
          </a:p>
          <a:p>
            <a:pPr marL="514350" indent="-514350">
              <a:buFont typeface="+mj-lt"/>
              <a:buAutoNum type="arabicPeriod"/>
            </a:pPr>
            <a:r>
              <a:rPr lang="en-NO" dirty="0"/>
              <a:t>What can we do?</a:t>
            </a:r>
          </a:p>
        </p:txBody>
      </p:sp>
      <p:sp>
        <p:nvSpPr>
          <p:cNvPr id="4" name="Slide Number Placeholder 3">
            <a:extLst>
              <a:ext uri="{FF2B5EF4-FFF2-40B4-BE49-F238E27FC236}">
                <a16:creationId xmlns:a16="http://schemas.microsoft.com/office/drawing/2014/main" id="{BF98718F-4D5C-F5CA-9520-F7AF72C9661A}"/>
              </a:ext>
            </a:extLst>
          </p:cNvPr>
          <p:cNvSpPr>
            <a:spLocks noGrp="1"/>
          </p:cNvSpPr>
          <p:nvPr>
            <p:ph type="sldNum" sz="quarter" idx="12"/>
          </p:nvPr>
        </p:nvSpPr>
        <p:spPr/>
        <p:txBody>
          <a:bodyPr/>
          <a:lstStyle/>
          <a:p>
            <a:pPr>
              <a:defRPr/>
            </a:pPr>
            <a:fld id="{CDA37B57-12BB-EE40-B12F-0758C29EA9A3}" type="slidenum">
              <a:rPr lang="nb-NO" smtClean="0"/>
              <a:pPr>
                <a:defRPr/>
              </a:pPr>
              <a:t>2</a:t>
            </a:fld>
            <a:endParaRPr lang="nb-NO" dirty="0"/>
          </a:p>
        </p:txBody>
      </p:sp>
    </p:spTree>
    <p:extLst>
      <p:ext uri="{BB962C8B-B14F-4D97-AF65-F5344CB8AC3E}">
        <p14:creationId xmlns:p14="http://schemas.microsoft.com/office/powerpoint/2010/main" val="3044006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E2204-087B-45CC-56F8-47AA8B531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00D932-BA26-EDAC-BF96-92F571D5C1E6}"/>
              </a:ext>
            </a:extLst>
          </p:cNvPr>
          <p:cNvSpPr>
            <a:spLocks noGrp="1"/>
          </p:cNvSpPr>
          <p:nvPr>
            <p:ph type="title"/>
          </p:nvPr>
        </p:nvSpPr>
        <p:spPr>
          <a:xfrm>
            <a:off x="462372" y="2857500"/>
            <a:ext cx="8219256" cy="1143000"/>
          </a:xfrm>
        </p:spPr>
        <p:txBody>
          <a:bodyPr/>
          <a:lstStyle/>
          <a:p>
            <a:pPr algn="ctr"/>
            <a:r>
              <a:rPr lang="en-NO" dirty="0"/>
              <a:t>Context, overview</a:t>
            </a:r>
          </a:p>
        </p:txBody>
      </p:sp>
      <p:sp>
        <p:nvSpPr>
          <p:cNvPr id="4" name="Slide Number Placeholder 3">
            <a:extLst>
              <a:ext uri="{FF2B5EF4-FFF2-40B4-BE49-F238E27FC236}">
                <a16:creationId xmlns:a16="http://schemas.microsoft.com/office/drawing/2014/main" id="{1E4E3538-72A3-D54F-8694-4120023C10F7}"/>
              </a:ext>
            </a:extLst>
          </p:cNvPr>
          <p:cNvSpPr>
            <a:spLocks noGrp="1"/>
          </p:cNvSpPr>
          <p:nvPr>
            <p:ph type="sldNum" sz="quarter" idx="12"/>
          </p:nvPr>
        </p:nvSpPr>
        <p:spPr/>
        <p:txBody>
          <a:bodyPr/>
          <a:lstStyle/>
          <a:p>
            <a:pPr>
              <a:defRPr/>
            </a:pPr>
            <a:fld id="{CDA37B57-12BB-EE40-B12F-0758C29EA9A3}" type="slidenum">
              <a:rPr lang="nb-NO" smtClean="0"/>
              <a:pPr>
                <a:defRPr/>
              </a:pPr>
              <a:t>3</a:t>
            </a:fld>
            <a:endParaRPr lang="nb-NO" dirty="0"/>
          </a:p>
        </p:txBody>
      </p:sp>
    </p:spTree>
    <p:extLst>
      <p:ext uri="{BB962C8B-B14F-4D97-AF65-F5344CB8AC3E}">
        <p14:creationId xmlns:p14="http://schemas.microsoft.com/office/powerpoint/2010/main" val="51952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8F4A-4F98-F2D1-1B2C-98F300D02E54}"/>
              </a:ext>
            </a:extLst>
          </p:cNvPr>
          <p:cNvSpPr>
            <a:spLocks noGrp="1"/>
          </p:cNvSpPr>
          <p:nvPr>
            <p:ph type="title"/>
          </p:nvPr>
        </p:nvSpPr>
        <p:spPr/>
        <p:txBody>
          <a:bodyPr/>
          <a:lstStyle/>
          <a:p>
            <a:r>
              <a:rPr lang="en-NO" dirty="0"/>
              <a:t>Context</a:t>
            </a:r>
          </a:p>
        </p:txBody>
      </p:sp>
      <p:sp>
        <p:nvSpPr>
          <p:cNvPr id="3" name="Content Placeholder 2">
            <a:extLst>
              <a:ext uri="{FF2B5EF4-FFF2-40B4-BE49-F238E27FC236}">
                <a16:creationId xmlns:a16="http://schemas.microsoft.com/office/drawing/2014/main" id="{12B60058-68EE-40FC-7200-8C2B5E0DA78A}"/>
              </a:ext>
            </a:extLst>
          </p:cNvPr>
          <p:cNvSpPr>
            <a:spLocks noGrp="1"/>
          </p:cNvSpPr>
          <p:nvPr>
            <p:ph idx="1"/>
          </p:nvPr>
        </p:nvSpPr>
        <p:spPr>
          <a:xfrm>
            <a:off x="467544" y="1936576"/>
            <a:ext cx="8219256" cy="4876800"/>
          </a:xfrm>
        </p:spPr>
        <p:txBody>
          <a:bodyPr/>
          <a:lstStyle/>
          <a:p>
            <a:r>
              <a:rPr lang="en-NO" sz="2400" dirty="0">
                <a:solidFill>
                  <a:srgbClr val="29A20C"/>
                </a:solidFill>
              </a:rPr>
              <a:t>"Green":</a:t>
            </a:r>
            <a:br>
              <a:rPr lang="en-NO" sz="2400" dirty="0"/>
            </a:br>
            <a:r>
              <a:rPr lang="en-NO" sz="2400" u="sng" dirty="0"/>
              <a:t>environmental sustainability</a:t>
            </a:r>
            <a:r>
              <a:rPr lang="en-NO" sz="2400" dirty="0"/>
              <a:t> in a broad sense</a:t>
            </a:r>
          </a:p>
          <a:p>
            <a:pPr lvl="1"/>
            <a:r>
              <a:rPr lang="en-NO" sz="2000" dirty="0"/>
              <a:t>Only environmental: e.g., "connecting the unconnected" is also "Informatics + sustainability"</a:t>
            </a:r>
          </a:p>
          <a:p>
            <a:endParaRPr lang="en-NO" sz="2400" dirty="0"/>
          </a:p>
          <a:p>
            <a:r>
              <a:rPr lang="en-NO" sz="2400" b="1" dirty="0">
                <a:solidFill>
                  <a:srgbClr val="1400FF"/>
                </a:solidFill>
              </a:rPr>
              <a:t>Footprint: </a:t>
            </a:r>
            <a:r>
              <a:rPr lang="en-NO" sz="2400" dirty="0"/>
              <a:t>the harm done</a:t>
            </a:r>
          </a:p>
          <a:p>
            <a:pPr lvl="1"/>
            <a:r>
              <a:rPr lang="en-NO" sz="2000" dirty="0"/>
              <a:t>E.g., CO</a:t>
            </a:r>
            <a:r>
              <a:rPr lang="en-NO" sz="2000" baseline="-25000" dirty="0"/>
              <a:t>2</a:t>
            </a:r>
            <a:r>
              <a:rPr lang="en-NO" sz="2000" dirty="0"/>
              <a:t> emissions from compute electricity</a:t>
            </a:r>
          </a:p>
          <a:p>
            <a:pPr lvl="1"/>
            <a:r>
              <a:rPr lang="en-NO" sz="2000" dirty="0"/>
              <a:t>E.g., water wastage from cooling a data center</a:t>
            </a:r>
          </a:p>
          <a:p>
            <a:endParaRPr lang="en-NO" sz="2400" dirty="0"/>
          </a:p>
          <a:p>
            <a:r>
              <a:rPr lang="en-NO" sz="2400" b="1" dirty="0">
                <a:solidFill>
                  <a:srgbClr val="1400FF"/>
                </a:solidFill>
              </a:rPr>
              <a:t>Handprint: </a:t>
            </a:r>
            <a:r>
              <a:rPr lang="en-NO" sz="2400" dirty="0"/>
              <a:t>the opposite</a:t>
            </a:r>
          </a:p>
          <a:p>
            <a:pPr lvl="1"/>
            <a:r>
              <a:rPr lang="en-NO" sz="2000" dirty="0"/>
              <a:t>E.g., improving Oslo air quality, or fjord water quality</a:t>
            </a:r>
          </a:p>
          <a:p>
            <a:pPr lvl="1"/>
            <a:r>
              <a:rPr lang="en-NO" sz="2000" dirty="0"/>
              <a:t>E.g., actions to reduce CO</a:t>
            </a:r>
            <a:r>
              <a:rPr lang="en-NO" sz="2000" baseline="-25000" dirty="0"/>
              <a:t>2</a:t>
            </a:r>
            <a:r>
              <a:rPr lang="en-NO" sz="2000" dirty="0"/>
              <a:t> emissions</a:t>
            </a:r>
          </a:p>
        </p:txBody>
      </p:sp>
      <p:sp>
        <p:nvSpPr>
          <p:cNvPr id="4" name="Slide Number Placeholder 3">
            <a:extLst>
              <a:ext uri="{FF2B5EF4-FFF2-40B4-BE49-F238E27FC236}">
                <a16:creationId xmlns:a16="http://schemas.microsoft.com/office/drawing/2014/main" id="{B044511C-8801-67EE-6CF0-B332554BC2C3}"/>
              </a:ext>
            </a:extLst>
          </p:cNvPr>
          <p:cNvSpPr>
            <a:spLocks noGrp="1"/>
          </p:cNvSpPr>
          <p:nvPr>
            <p:ph type="sldNum" sz="quarter" idx="12"/>
          </p:nvPr>
        </p:nvSpPr>
        <p:spPr/>
        <p:txBody>
          <a:bodyPr/>
          <a:lstStyle/>
          <a:p>
            <a:pPr>
              <a:defRPr/>
            </a:pPr>
            <a:fld id="{CDA37B57-12BB-EE40-B12F-0758C29EA9A3}" type="slidenum">
              <a:rPr lang="nb-NO" smtClean="0"/>
              <a:pPr>
                <a:defRPr/>
              </a:pPr>
              <a:t>4</a:t>
            </a:fld>
            <a:endParaRPr lang="nb-NO" dirty="0"/>
          </a:p>
        </p:txBody>
      </p:sp>
    </p:spTree>
    <p:extLst>
      <p:ext uri="{BB962C8B-B14F-4D97-AF65-F5344CB8AC3E}">
        <p14:creationId xmlns:p14="http://schemas.microsoft.com/office/powerpoint/2010/main" val="1949042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2488-FA88-3C87-1245-4396617A6718}"/>
              </a:ext>
            </a:extLst>
          </p:cNvPr>
          <p:cNvSpPr>
            <a:spLocks noGrp="1"/>
          </p:cNvSpPr>
          <p:nvPr>
            <p:ph type="title"/>
          </p:nvPr>
        </p:nvSpPr>
        <p:spPr/>
        <p:txBody>
          <a:bodyPr/>
          <a:lstStyle/>
          <a:p>
            <a:r>
              <a:rPr lang="en-NO" dirty="0"/>
              <a:t>Focus of this talk: ICT CO</a:t>
            </a:r>
            <a:r>
              <a:rPr lang="en-NO" baseline="-25000" dirty="0"/>
              <a:t>2</a:t>
            </a:r>
            <a:r>
              <a:rPr lang="en-NO" dirty="0"/>
              <a:t> emissions</a:t>
            </a:r>
          </a:p>
        </p:txBody>
      </p:sp>
      <p:sp>
        <p:nvSpPr>
          <p:cNvPr id="3" name="Content Placeholder 2">
            <a:extLst>
              <a:ext uri="{FF2B5EF4-FFF2-40B4-BE49-F238E27FC236}">
                <a16:creationId xmlns:a16="http://schemas.microsoft.com/office/drawing/2014/main" id="{94C8F74D-F41B-3523-FFC2-98B941E473B8}"/>
              </a:ext>
            </a:extLst>
          </p:cNvPr>
          <p:cNvSpPr>
            <a:spLocks noGrp="1"/>
          </p:cNvSpPr>
          <p:nvPr>
            <p:ph idx="1"/>
          </p:nvPr>
        </p:nvSpPr>
        <p:spPr>
          <a:xfrm>
            <a:off x="179512" y="2338536"/>
            <a:ext cx="8712968" cy="4114800"/>
          </a:xfrm>
        </p:spPr>
        <p:txBody>
          <a:bodyPr/>
          <a:lstStyle/>
          <a:p>
            <a:r>
              <a:rPr lang="en-NO" sz="2400" dirty="0">
                <a:solidFill>
                  <a:srgbClr val="1400FF"/>
                </a:solidFill>
              </a:rPr>
              <a:t>... because Informatics students should know</a:t>
            </a:r>
          </a:p>
          <a:p>
            <a:pPr lvl="1"/>
            <a:r>
              <a:rPr lang="en-NO" sz="2000" dirty="0"/>
              <a:t>There is a lot of nonsense in the media; you should know better!</a:t>
            </a:r>
          </a:p>
          <a:p>
            <a:endParaRPr lang="en-NO" sz="2400" dirty="0"/>
          </a:p>
          <a:p>
            <a:r>
              <a:rPr lang="en-NO" sz="2400" dirty="0">
                <a:solidFill>
                  <a:srgbClr val="1400FF"/>
                </a:solidFill>
              </a:rPr>
              <a:t>... because some things are counter-intuitive and surprising</a:t>
            </a:r>
          </a:p>
          <a:p>
            <a:endParaRPr lang="en-NO" sz="2400" dirty="0"/>
          </a:p>
          <a:p>
            <a:r>
              <a:rPr lang="en-NO" sz="2400" dirty="0">
                <a:solidFill>
                  <a:srgbClr val="1400FF"/>
                </a:solidFill>
              </a:rPr>
              <a:t>... because otherwise, we could talk forever</a:t>
            </a:r>
          </a:p>
          <a:p>
            <a:pPr lvl="1"/>
            <a:r>
              <a:rPr lang="en-NO" sz="2000" dirty="0"/>
              <a:t>General environmental footprint and handprint are immensely broad</a:t>
            </a:r>
          </a:p>
          <a:p>
            <a:pPr marL="457200" lvl="1" indent="0">
              <a:buNone/>
            </a:pPr>
            <a:r>
              <a:rPr lang="en-NO" sz="2000" dirty="0"/>
              <a:t>    (but we'll get back to the handprint a little bit)</a:t>
            </a:r>
          </a:p>
        </p:txBody>
      </p:sp>
      <p:sp>
        <p:nvSpPr>
          <p:cNvPr id="4" name="Slide Number Placeholder 3">
            <a:extLst>
              <a:ext uri="{FF2B5EF4-FFF2-40B4-BE49-F238E27FC236}">
                <a16:creationId xmlns:a16="http://schemas.microsoft.com/office/drawing/2014/main" id="{A442544E-0648-5942-AEEA-C97342C013D1}"/>
              </a:ext>
            </a:extLst>
          </p:cNvPr>
          <p:cNvSpPr>
            <a:spLocks noGrp="1"/>
          </p:cNvSpPr>
          <p:nvPr>
            <p:ph type="sldNum" sz="quarter" idx="12"/>
          </p:nvPr>
        </p:nvSpPr>
        <p:spPr/>
        <p:txBody>
          <a:bodyPr/>
          <a:lstStyle/>
          <a:p>
            <a:pPr>
              <a:defRPr/>
            </a:pPr>
            <a:fld id="{CDA37B57-12BB-EE40-B12F-0758C29EA9A3}" type="slidenum">
              <a:rPr lang="nb-NO" smtClean="0"/>
              <a:pPr>
                <a:defRPr/>
              </a:pPr>
              <a:t>5</a:t>
            </a:fld>
            <a:endParaRPr lang="nb-NO" dirty="0"/>
          </a:p>
        </p:txBody>
      </p:sp>
    </p:spTree>
    <p:extLst>
      <p:ext uri="{BB962C8B-B14F-4D97-AF65-F5344CB8AC3E}">
        <p14:creationId xmlns:p14="http://schemas.microsoft.com/office/powerpoint/2010/main" val="21625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753D-CE08-CECA-304E-9E36BDF1BE5C}"/>
              </a:ext>
            </a:extLst>
          </p:cNvPr>
          <p:cNvSpPr>
            <a:spLocks noGrp="1"/>
          </p:cNvSpPr>
          <p:nvPr>
            <p:ph type="title"/>
          </p:nvPr>
        </p:nvSpPr>
        <p:spPr/>
        <p:txBody>
          <a:bodyPr/>
          <a:lstStyle/>
          <a:p>
            <a:r>
              <a:rPr lang="en-NO" dirty="0"/>
              <a:t>ICT CO2 emissions: two questions</a:t>
            </a:r>
          </a:p>
        </p:txBody>
      </p:sp>
      <p:sp>
        <p:nvSpPr>
          <p:cNvPr id="3" name="Content Placeholder 2">
            <a:extLst>
              <a:ext uri="{FF2B5EF4-FFF2-40B4-BE49-F238E27FC236}">
                <a16:creationId xmlns:a16="http://schemas.microsoft.com/office/drawing/2014/main" id="{D2EC529D-8496-67D7-4BA4-C94422D4A4AD}"/>
              </a:ext>
            </a:extLst>
          </p:cNvPr>
          <p:cNvSpPr>
            <a:spLocks noGrp="1"/>
          </p:cNvSpPr>
          <p:nvPr>
            <p:ph idx="1"/>
          </p:nvPr>
        </p:nvSpPr>
        <p:spPr>
          <a:xfrm>
            <a:off x="179512" y="1988840"/>
            <a:ext cx="8784976" cy="4760168"/>
          </a:xfrm>
        </p:spPr>
        <p:txBody>
          <a:bodyPr/>
          <a:lstStyle/>
          <a:p>
            <a:r>
              <a:rPr lang="en-NO" sz="2400" dirty="0">
                <a:solidFill>
                  <a:srgbClr val="1400FF"/>
                </a:solidFill>
              </a:rPr>
              <a:t>Question 1: </a:t>
            </a:r>
            <a:r>
              <a:rPr lang="en-NO" sz="2400" dirty="0">
                <a:solidFill>
                  <a:srgbClr val="C00000"/>
                </a:solidFill>
              </a:rPr>
              <a:t>what can we do, as responsible citizens?</a:t>
            </a:r>
          </a:p>
          <a:p>
            <a:endParaRPr lang="en-NO" sz="2400" dirty="0"/>
          </a:p>
          <a:p>
            <a:r>
              <a:rPr lang="en-NO" sz="2400" dirty="0">
                <a:solidFill>
                  <a:srgbClr val="1400FF"/>
                </a:solidFill>
              </a:rPr>
              <a:t>Question 2: </a:t>
            </a:r>
            <a:r>
              <a:rPr lang="en-NO" sz="2400" dirty="0">
                <a:solidFill>
                  <a:srgbClr val="C00000"/>
                </a:solidFill>
              </a:rPr>
              <a:t>what can we do, as Informatics professionals?</a:t>
            </a:r>
            <a:endParaRPr lang="en-NO" sz="2000" dirty="0"/>
          </a:p>
          <a:p>
            <a:pPr lvl="1"/>
            <a:endParaRPr lang="en-NO" sz="2000" dirty="0"/>
          </a:p>
          <a:p>
            <a:pPr lvl="1"/>
            <a:endParaRPr lang="en-NO" sz="2000" dirty="0"/>
          </a:p>
          <a:p>
            <a:r>
              <a:rPr lang="en-NO" sz="2400" dirty="0"/>
              <a:t>Let's see if </a:t>
            </a:r>
            <a:r>
              <a:rPr lang="en-NO" sz="2400" u="sng" dirty="0"/>
              <a:t>you</a:t>
            </a:r>
            <a:r>
              <a:rPr lang="en-NO" sz="2400" dirty="0"/>
              <a:t> can answer question 1 in the end!</a:t>
            </a:r>
          </a:p>
        </p:txBody>
      </p:sp>
      <p:sp>
        <p:nvSpPr>
          <p:cNvPr id="4" name="Slide Number Placeholder 3">
            <a:extLst>
              <a:ext uri="{FF2B5EF4-FFF2-40B4-BE49-F238E27FC236}">
                <a16:creationId xmlns:a16="http://schemas.microsoft.com/office/drawing/2014/main" id="{6CB10C20-5AAC-B25D-F89B-CE5D8A9A13B6}"/>
              </a:ext>
            </a:extLst>
          </p:cNvPr>
          <p:cNvSpPr>
            <a:spLocks noGrp="1"/>
          </p:cNvSpPr>
          <p:nvPr>
            <p:ph type="sldNum" sz="quarter" idx="12"/>
          </p:nvPr>
        </p:nvSpPr>
        <p:spPr/>
        <p:txBody>
          <a:bodyPr/>
          <a:lstStyle/>
          <a:p>
            <a:pPr>
              <a:defRPr/>
            </a:pPr>
            <a:fld id="{CDA37B57-12BB-EE40-B12F-0758C29EA9A3}" type="slidenum">
              <a:rPr lang="nb-NO" smtClean="0"/>
              <a:pPr>
                <a:defRPr/>
              </a:pPr>
              <a:t>6</a:t>
            </a:fld>
            <a:endParaRPr lang="nb-NO" dirty="0"/>
          </a:p>
        </p:txBody>
      </p:sp>
    </p:spTree>
    <p:extLst>
      <p:ext uri="{BB962C8B-B14F-4D97-AF65-F5344CB8AC3E}">
        <p14:creationId xmlns:p14="http://schemas.microsoft.com/office/powerpoint/2010/main" val="968301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36BEB-FC66-C5D3-CC11-E84113420452}"/>
              </a:ext>
            </a:extLst>
          </p:cNvPr>
          <p:cNvSpPr>
            <a:spLocks noGrp="1"/>
          </p:cNvSpPr>
          <p:nvPr>
            <p:ph type="title"/>
          </p:nvPr>
        </p:nvSpPr>
        <p:spPr/>
        <p:txBody>
          <a:bodyPr/>
          <a:lstStyle/>
          <a:p>
            <a:r>
              <a:rPr lang="en-NO" dirty="0"/>
              <a:t>Emotions vs. facts: magnitudes </a:t>
            </a:r>
            <a:r>
              <a:rPr lang="en-NO" u="sng" dirty="0"/>
              <a:t>matter</a:t>
            </a:r>
            <a:endParaRPr lang="en-NO" dirty="0"/>
          </a:p>
        </p:txBody>
      </p:sp>
      <p:sp>
        <p:nvSpPr>
          <p:cNvPr id="3" name="Content Placeholder 2">
            <a:extLst>
              <a:ext uri="{FF2B5EF4-FFF2-40B4-BE49-F238E27FC236}">
                <a16:creationId xmlns:a16="http://schemas.microsoft.com/office/drawing/2014/main" id="{FEDE1300-EAE4-8600-3609-174BE9A0ED4E}"/>
              </a:ext>
            </a:extLst>
          </p:cNvPr>
          <p:cNvSpPr>
            <a:spLocks noGrp="1"/>
          </p:cNvSpPr>
          <p:nvPr>
            <p:ph idx="1"/>
          </p:nvPr>
        </p:nvSpPr>
        <p:spPr>
          <a:xfrm>
            <a:off x="323528" y="1844823"/>
            <a:ext cx="8496944" cy="4876651"/>
          </a:xfrm>
        </p:spPr>
        <p:txBody>
          <a:bodyPr/>
          <a:lstStyle/>
          <a:p>
            <a:r>
              <a:rPr lang="en-NO" sz="2400" dirty="0">
                <a:solidFill>
                  <a:srgbClr val="1400FF"/>
                </a:solidFill>
              </a:rPr>
              <a:t>Saving the planet needs a </a:t>
            </a:r>
            <a:r>
              <a:rPr lang="en-NO" sz="2400" i="1" dirty="0">
                <a:solidFill>
                  <a:srgbClr val="1400FF"/>
                </a:solidFill>
              </a:rPr>
              <a:t>big</a:t>
            </a:r>
            <a:r>
              <a:rPr lang="en-NO" sz="2400" dirty="0">
                <a:solidFill>
                  <a:srgbClr val="1400FF"/>
                </a:solidFill>
              </a:rPr>
              <a:t> change</a:t>
            </a:r>
          </a:p>
          <a:p>
            <a:pPr lvl="1"/>
            <a:r>
              <a:rPr lang="en-NO" sz="2000" dirty="0"/>
              <a:t>Politicians can achieve that: via policy, and by "educating" citizens</a:t>
            </a:r>
          </a:p>
          <a:p>
            <a:pPr lvl="1"/>
            <a:r>
              <a:rPr lang="en-NO" sz="2000" dirty="0"/>
              <a:t>E.g., if we </a:t>
            </a:r>
            <a:r>
              <a:rPr lang="en-NO" sz="2000" i="1" dirty="0"/>
              <a:t>all</a:t>
            </a:r>
            <a:r>
              <a:rPr lang="en-NO" sz="2000" dirty="0"/>
              <a:t> stop driving fossil cars, the impact is huge</a:t>
            </a:r>
          </a:p>
          <a:p>
            <a:pPr lvl="2"/>
            <a:r>
              <a:rPr lang="en-NO" sz="1800" dirty="0"/>
              <a:t>This begins with every individual</a:t>
            </a:r>
          </a:p>
          <a:p>
            <a:pPr lvl="2"/>
            <a:r>
              <a:rPr lang="en-NO" sz="1800" dirty="0"/>
              <a:t>Hence, "every little bit matters" ("alle monner drar") is a part of politics, society, culture &amp; upbringing, and also </a:t>
            </a:r>
            <a:r>
              <a:rPr lang="en-NO" sz="1800" u="sng" dirty="0"/>
              <a:t>connected to feelings</a:t>
            </a:r>
          </a:p>
          <a:p>
            <a:pPr lvl="2"/>
            <a:r>
              <a:rPr lang="en-NO" sz="1800" dirty="0"/>
              <a:t>Yes it's great if we all do tiny things! But, this is the faculty of mathematics &amp; natural sciences: </a:t>
            </a:r>
            <a:r>
              <a:rPr lang="en-NO" sz="1800" b="1" dirty="0">
                <a:solidFill>
                  <a:srgbClr val="C00000"/>
                </a:solidFill>
              </a:rPr>
              <a:t>we care about facts, not feelings!</a:t>
            </a:r>
          </a:p>
          <a:p>
            <a:pPr lvl="2"/>
            <a:endParaRPr lang="en-NO" sz="1600" dirty="0"/>
          </a:p>
          <a:p>
            <a:r>
              <a:rPr lang="en-NO" sz="2400" b="1" dirty="0"/>
              <a:t>We must understand:</a:t>
            </a:r>
            <a:r>
              <a:rPr lang="en-NO" sz="2400" dirty="0"/>
              <a:t> what is an "</a:t>
            </a:r>
            <a:r>
              <a:rPr lang="en-NO" sz="2400" dirty="0">
                <a:solidFill>
                  <a:srgbClr val="1400FF"/>
                </a:solidFill>
              </a:rPr>
              <a:t>ant</a:t>
            </a:r>
            <a:r>
              <a:rPr lang="en-NO" sz="2400" dirty="0"/>
              <a:t>" vs. a "</a:t>
            </a:r>
            <a:r>
              <a:rPr lang="en-NO" sz="2400" dirty="0">
                <a:solidFill>
                  <a:srgbClr val="1400FF"/>
                </a:solidFill>
              </a:rPr>
              <a:t>whale</a:t>
            </a:r>
            <a:r>
              <a:rPr lang="en-NO" sz="2400" dirty="0"/>
              <a:t>"</a:t>
            </a:r>
          </a:p>
          <a:p>
            <a:pPr lvl="1"/>
            <a:r>
              <a:rPr lang="en-NO" sz="2000" u="sng" dirty="0"/>
              <a:t>Everything</a:t>
            </a:r>
            <a:r>
              <a:rPr lang="en-NO" sz="2000" dirty="0"/>
              <a:t> we do emits CO2: every piece of bread we eat</a:t>
            </a:r>
          </a:p>
          <a:p>
            <a:pPr lvl="1"/>
            <a:r>
              <a:rPr lang="en-NO" sz="2000" dirty="0"/>
              <a:t>As ICT professionals, we should invest time in things that matter!</a:t>
            </a:r>
          </a:p>
        </p:txBody>
      </p:sp>
      <p:sp>
        <p:nvSpPr>
          <p:cNvPr id="4" name="Slide Number Placeholder 3">
            <a:extLst>
              <a:ext uri="{FF2B5EF4-FFF2-40B4-BE49-F238E27FC236}">
                <a16:creationId xmlns:a16="http://schemas.microsoft.com/office/drawing/2014/main" id="{A3E88A6D-B59F-FFBB-FFAD-FD32070F5F56}"/>
              </a:ext>
            </a:extLst>
          </p:cNvPr>
          <p:cNvSpPr>
            <a:spLocks noGrp="1"/>
          </p:cNvSpPr>
          <p:nvPr>
            <p:ph type="sldNum" sz="quarter" idx="12"/>
          </p:nvPr>
        </p:nvSpPr>
        <p:spPr/>
        <p:txBody>
          <a:bodyPr/>
          <a:lstStyle/>
          <a:p>
            <a:pPr>
              <a:defRPr/>
            </a:pPr>
            <a:fld id="{CDA37B57-12BB-EE40-B12F-0758C29EA9A3}" type="slidenum">
              <a:rPr lang="nb-NO" smtClean="0"/>
              <a:pPr>
                <a:defRPr/>
              </a:pPr>
              <a:t>7</a:t>
            </a:fld>
            <a:endParaRPr lang="nb-NO" dirty="0"/>
          </a:p>
        </p:txBody>
      </p:sp>
    </p:spTree>
    <p:extLst>
      <p:ext uri="{BB962C8B-B14F-4D97-AF65-F5344CB8AC3E}">
        <p14:creationId xmlns:p14="http://schemas.microsoft.com/office/powerpoint/2010/main" val="224141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B83F-1B57-9EAC-DEB2-D5D5BCD9A4CD}"/>
              </a:ext>
            </a:extLst>
          </p:cNvPr>
          <p:cNvSpPr>
            <a:spLocks noGrp="1"/>
          </p:cNvSpPr>
          <p:nvPr>
            <p:ph type="title"/>
          </p:nvPr>
        </p:nvSpPr>
        <p:spPr>
          <a:xfrm>
            <a:off x="467544" y="548680"/>
            <a:ext cx="8219256" cy="1143000"/>
          </a:xfrm>
        </p:spPr>
        <p:txBody>
          <a:bodyPr/>
          <a:lstStyle/>
          <a:p>
            <a:r>
              <a:rPr lang="en-US" dirty="0"/>
              <a:t>So, what's the magnitude?</a:t>
            </a:r>
          </a:p>
        </p:txBody>
      </p:sp>
      <p:sp>
        <p:nvSpPr>
          <p:cNvPr id="3" name="Content Placeholder 2">
            <a:extLst>
              <a:ext uri="{FF2B5EF4-FFF2-40B4-BE49-F238E27FC236}">
                <a16:creationId xmlns:a16="http://schemas.microsoft.com/office/drawing/2014/main" id="{71C14670-FA48-C093-72F6-1766CC783F28}"/>
              </a:ext>
            </a:extLst>
          </p:cNvPr>
          <p:cNvSpPr>
            <a:spLocks noGrp="1"/>
          </p:cNvSpPr>
          <p:nvPr>
            <p:ph idx="1"/>
          </p:nvPr>
        </p:nvSpPr>
        <p:spPr>
          <a:xfrm>
            <a:off x="251520" y="1728192"/>
            <a:ext cx="8352928" cy="5013176"/>
          </a:xfrm>
        </p:spPr>
        <p:txBody>
          <a:bodyPr/>
          <a:lstStyle/>
          <a:p>
            <a:r>
              <a:rPr lang="en-US" sz="2000" b="1" dirty="0">
                <a:solidFill>
                  <a:srgbClr val="1400FF"/>
                </a:solidFill>
              </a:rPr>
              <a:t>2020:</a:t>
            </a:r>
            <a:r>
              <a:rPr lang="en-US" sz="2000" dirty="0">
                <a:solidFill>
                  <a:srgbClr val="1400FF"/>
                </a:solidFill>
              </a:rPr>
              <a:t> </a:t>
            </a:r>
            <a:r>
              <a:rPr lang="en-US" sz="2000" b="1" dirty="0"/>
              <a:t>ICT:</a:t>
            </a:r>
            <a:r>
              <a:rPr lang="en-US" sz="2000" dirty="0"/>
              <a:t> </a:t>
            </a:r>
            <a:r>
              <a:rPr lang="en-US" sz="2000" b="1" dirty="0"/>
              <a:t>~4% of global electricity use, </a:t>
            </a:r>
            <a:r>
              <a:rPr lang="en-US" sz="2000" b="1" dirty="0">
                <a:solidFill>
                  <a:srgbClr val="C00000"/>
                </a:solidFill>
              </a:rPr>
              <a:t>~1.4% of CO</a:t>
            </a:r>
            <a:r>
              <a:rPr lang="en-US" sz="2000" b="1" baseline="-25000" dirty="0">
                <a:solidFill>
                  <a:srgbClr val="C00000"/>
                </a:solidFill>
              </a:rPr>
              <a:t>2</a:t>
            </a:r>
            <a:r>
              <a:rPr lang="en-US" sz="2000" b="1" dirty="0">
                <a:solidFill>
                  <a:srgbClr val="C00000"/>
                </a:solidFill>
              </a:rPr>
              <a:t> emissions</a:t>
            </a:r>
            <a:br>
              <a:rPr lang="en-US" sz="2000" dirty="0"/>
            </a:br>
            <a:r>
              <a:rPr lang="en-US" sz="2000" dirty="0"/>
              <a:t>[ </a:t>
            </a:r>
            <a:r>
              <a:rPr lang="nb-NO" sz="2000" i="1" dirty="0">
                <a:hlinkClick r:id="rId2"/>
              </a:rPr>
              <a:t>https://doi.org/10.1016/j.telpol.2023.102701</a:t>
            </a:r>
            <a:r>
              <a:rPr lang="en-US" sz="2000" dirty="0"/>
              <a:t> ]</a:t>
            </a:r>
          </a:p>
          <a:p>
            <a:pPr lvl="1"/>
            <a:r>
              <a:rPr lang="en-US" sz="1800" dirty="0"/>
              <a:t>Approximately CO</a:t>
            </a:r>
            <a:r>
              <a:rPr lang="en-US" sz="1800" baseline="-25000" dirty="0"/>
              <a:t>2</a:t>
            </a:r>
            <a:r>
              <a:rPr lang="en-US" sz="1800" dirty="0"/>
              <a:t> emissions of a country like Malaysia or Pakistan</a:t>
            </a:r>
          </a:p>
          <a:p>
            <a:r>
              <a:rPr lang="en-US" sz="2000" b="1" dirty="0"/>
              <a:t>Telecommunications</a:t>
            </a:r>
            <a:r>
              <a:rPr lang="en-US" sz="2000" dirty="0"/>
              <a:t>: ~ 0.6 – 0.8 % of CO</a:t>
            </a:r>
            <a:r>
              <a:rPr lang="en-US" sz="2000" baseline="-25000" dirty="0"/>
              <a:t>2</a:t>
            </a:r>
            <a:r>
              <a:rPr lang="en-US" sz="2000" dirty="0"/>
              <a:t> emissions</a:t>
            </a:r>
          </a:p>
          <a:p>
            <a:pPr lvl="1"/>
            <a:r>
              <a:rPr lang="en-US" sz="1800" dirty="0"/>
              <a:t>Approximately CO</a:t>
            </a:r>
            <a:r>
              <a:rPr lang="en-US" sz="1800" baseline="-25000" dirty="0"/>
              <a:t>2</a:t>
            </a:r>
            <a:r>
              <a:rPr lang="en-US" sz="1800" dirty="0"/>
              <a:t> emissions of a country like the UK</a:t>
            </a:r>
          </a:p>
          <a:p>
            <a:pPr>
              <a:buFont typeface="Symbol" pitchFamily="2" charset="2"/>
              <a:buChar char="Þ"/>
            </a:pPr>
            <a:r>
              <a:rPr lang="en-US" sz="2000" u="sng" dirty="0"/>
              <a:t>Not the biggest spenders, but definitely significant!</a:t>
            </a:r>
          </a:p>
          <a:p>
            <a:pPr>
              <a:buFont typeface="Symbol" pitchFamily="2" charset="2"/>
              <a:buChar char="Þ"/>
            </a:pPr>
            <a:endParaRPr lang="en-US" sz="2000" b="1" u="sng" dirty="0"/>
          </a:p>
          <a:p>
            <a:r>
              <a:rPr lang="en-NO" sz="2000" dirty="0"/>
              <a:t>For all of ICT, </a:t>
            </a:r>
            <a:r>
              <a:rPr lang="en-NO" sz="2000" b="1" dirty="0"/>
              <a:t>embodied emissions</a:t>
            </a:r>
            <a:r>
              <a:rPr lang="en-NO" sz="2000" dirty="0"/>
              <a:t> represent 36% of the total</a:t>
            </a:r>
            <a:br>
              <a:rPr lang="en-NO" sz="2000" dirty="0"/>
            </a:br>
            <a:r>
              <a:rPr lang="en-GB" sz="1600" b="1" dirty="0">
                <a:solidFill>
                  <a:srgbClr val="009949"/>
                </a:solidFill>
              </a:rPr>
              <a:t>“</a:t>
            </a:r>
            <a:r>
              <a:rPr lang="en-GB" sz="1800" b="1" dirty="0">
                <a:solidFill>
                  <a:srgbClr val="009949"/>
                </a:solidFill>
              </a:rPr>
              <a:t>Embodied = approx. 1/3 of ICT emissions”</a:t>
            </a:r>
            <a:r>
              <a:rPr lang="en-GB" sz="1800" dirty="0"/>
              <a:t> </a:t>
            </a:r>
            <a:r>
              <a:rPr lang="en-GB" sz="1800" b="1" dirty="0"/>
              <a:t>is probably reasonable</a:t>
            </a:r>
          </a:p>
          <a:p>
            <a:pPr lvl="1"/>
            <a:r>
              <a:rPr lang="en-GB" sz="1800" dirty="0"/>
              <a:t>Note: very device dependent</a:t>
            </a:r>
            <a:endParaRPr lang="nb-NO" sz="1800" dirty="0"/>
          </a:p>
          <a:p>
            <a:pPr lvl="1"/>
            <a:r>
              <a:rPr lang="en-US" sz="1800" dirty="0"/>
              <a:t>e.g., Smartphone: 60-80kg CO</a:t>
            </a:r>
            <a:r>
              <a:rPr lang="en-US" sz="1800" baseline="-25000" dirty="0"/>
              <a:t>2</a:t>
            </a:r>
            <a:br>
              <a:rPr lang="en-US" sz="1800" baseline="-25000" dirty="0"/>
            </a:br>
            <a:r>
              <a:rPr lang="en-US" sz="1800" dirty="0"/>
              <a:t>70kg = driving ~400 km with a</a:t>
            </a:r>
            <a:br>
              <a:rPr lang="en-US" sz="1800" dirty="0"/>
            </a:br>
            <a:r>
              <a:rPr lang="en-US" sz="1800" dirty="0"/>
              <a:t>petrol car</a:t>
            </a:r>
            <a:endParaRPr lang="en-US" sz="1800" baseline="-25000" dirty="0"/>
          </a:p>
        </p:txBody>
      </p:sp>
      <p:sp>
        <p:nvSpPr>
          <p:cNvPr id="4" name="Slide Number Placeholder 3">
            <a:extLst>
              <a:ext uri="{FF2B5EF4-FFF2-40B4-BE49-F238E27FC236}">
                <a16:creationId xmlns:a16="http://schemas.microsoft.com/office/drawing/2014/main" id="{E3582436-8785-0B66-82AC-7C121C685855}"/>
              </a:ext>
            </a:extLst>
          </p:cNvPr>
          <p:cNvSpPr>
            <a:spLocks noGrp="1"/>
          </p:cNvSpPr>
          <p:nvPr>
            <p:ph type="sldNum" sz="quarter" idx="12"/>
          </p:nvPr>
        </p:nvSpPr>
        <p:spPr/>
        <p:txBody>
          <a:bodyPr/>
          <a:lstStyle/>
          <a:p>
            <a:pPr>
              <a:defRPr/>
            </a:pPr>
            <a:fld id="{CDA37B57-12BB-EE40-B12F-0758C29EA9A3}" type="slidenum">
              <a:rPr lang="nb-NO"/>
              <a:pPr>
                <a:defRPr/>
              </a:pPr>
              <a:t>8</a:t>
            </a:fld>
            <a:endParaRPr lang="nb-NO" dirty="0"/>
          </a:p>
        </p:txBody>
      </p:sp>
      <p:pic>
        <p:nvPicPr>
          <p:cNvPr id="9" name="Picture 8">
            <a:extLst>
              <a:ext uri="{FF2B5EF4-FFF2-40B4-BE49-F238E27FC236}">
                <a16:creationId xmlns:a16="http://schemas.microsoft.com/office/drawing/2014/main" id="{6B91B755-AB29-B1AF-4376-046184D5B4CF}"/>
              </a:ext>
            </a:extLst>
          </p:cNvPr>
          <p:cNvPicPr>
            <a:picLocks noChangeAspect="1"/>
          </p:cNvPicPr>
          <p:nvPr/>
        </p:nvPicPr>
        <p:blipFill rotWithShape="1">
          <a:blip r:embed="rId3"/>
          <a:srcRect t="40472" r="6050"/>
          <a:stretch/>
        </p:blipFill>
        <p:spPr>
          <a:xfrm>
            <a:off x="5076056" y="4941168"/>
            <a:ext cx="3771165" cy="1346271"/>
          </a:xfrm>
          <a:prstGeom prst="rect">
            <a:avLst/>
          </a:prstGeom>
        </p:spPr>
      </p:pic>
      <p:sp>
        <p:nvSpPr>
          <p:cNvPr id="10" name="TextBox 9">
            <a:extLst>
              <a:ext uri="{FF2B5EF4-FFF2-40B4-BE49-F238E27FC236}">
                <a16:creationId xmlns:a16="http://schemas.microsoft.com/office/drawing/2014/main" id="{5D51EA61-A38B-2BDF-27C5-E8960D261143}"/>
              </a:ext>
            </a:extLst>
          </p:cNvPr>
          <p:cNvSpPr txBox="1"/>
          <p:nvPr/>
        </p:nvSpPr>
        <p:spPr>
          <a:xfrm>
            <a:off x="5284852" y="6195614"/>
            <a:ext cx="3972394" cy="253916"/>
          </a:xfrm>
          <a:prstGeom prst="rect">
            <a:avLst/>
          </a:prstGeom>
          <a:noFill/>
        </p:spPr>
        <p:txBody>
          <a:bodyPr wrap="square">
            <a:spAutoFit/>
          </a:bodyPr>
          <a:lstStyle/>
          <a:p>
            <a:r>
              <a:rPr lang="en-GB" sz="1050" b="0" i="1" u="none" strike="noStrike" dirty="0">
                <a:effectLst/>
                <a:highlight>
                  <a:srgbClr val="FFFFFF"/>
                </a:highlight>
                <a:latin typeface="Inter"/>
              </a:rPr>
              <a:t>Source: Cisco (2020), via IAB E-impact mailing list (Carlos </a:t>
            </a:r>
            <a:r>
              <a:rPr lang="en-GB" sz="1050" b="0" i="1" u="none" strike="noStrike" dirty="0" err="1">
                <a:effectLst/>
                <a:highlight>
                  <a:srgbClr val="FFFFFF"/>
                </a:highlight>
                <a:latin typeface="Inter"/>
              </a:rPr>
              <a:t>Pignataro</a:t>
            </a:r>
            <a:r>
              <a:rPr lang="en-GB" sz="1050" b="0" i="1" u="none" strike="noStrike" dirty="0">
                <a:effectLst/>
                <a:highlight>
                  <a:srgbClr val="FFFFFF"/>
                </a:highlight>
                <a:latin typeface="Inter"/>
              </a:rPr>
              <a:t>)</a:t>
            </a:r>
            <a:endParaRPr lang="en-NO" sz="1050" i="1" dirty="0"/>
          </a:p>
        </p:txBody>
      </p:sp>
      <p:sp>
        <p:nvSpPr>
          <p:cNvPr id="12" name="TextBox 11">
            <a:extLst>
              <a:ext uri="{FF2B5EF4-FFF2-40B4-BE49-F238E27FC236}">
                <a16:creationId xmlns:a16="http://schemas.microsoft.com/office/drawing/2014/main" id="{76EF413C-F2C5-5A62-252E-B894D274B6E0}"/>
              </a:ext>
            </a:extLst>
          </p:cNvPr>
          <p:cNvSpPr txBox="1"/>
          <p:nvPr/>
        </p:nvSpPr>
        <p:spPr>
          <a:xfrm>
            <a:off x="130266" y="6227036"/>
            <a:ext cx="5170585" cy="461665"/>
          </a:xfrm>
          <a:prstGeom prst="rect">
            <a:avLst/>
          </a:prstGeom>
          <a:noFill/>
        </p:spPr>
        <p:txBody>
          <a:bodyPr wrap="square">
            <a:spAutoFit/>
          </a:bodyPr>
          <a:lstStyle/>
          <a:p>
            <a:r>
              <a:rPr lang="en-GB" sz="1200" dirty="0">
                <a:hlinkClick r:id="rId4"/>
              </a:rPr>
              <a:t>https://8billiontrees.com/carbon-offsets-credits/carbon-footprint-of-iphone/</a:t>
            </a:r>
            <a:r>
              <a:rPr lang="en-GB" sz="1200" dirty="0"/>
              <a:t> </a:t>
            </a:r>
            <a:br>
              <a:rPr lang="en-GB" sz="1200" dirty="0"/>
            </a:br>
            <a:r>
              <a:rPr lang="en-GB" sz="1200" dirty="0">
                <a:hlinkClick r:id="rId5"/>
              </a:rPr>
              <a:t>https://ourworldindata.org/travel-carbon-footprint</a:t>
            </a:r>
            <a:r>
              <a:rPr lang="en-GB" sz="1200" dirty="0"/>
              <a:t> </a:t>
            </a:r>
          </a:p>
        </p:txBody>
      </p:sp>
    </p:spTree>
    <p:extLst>
      <p:ext uri="{BB962C8B-B14F-4D97-AF65-F5344CB8AC3E}">
        <p14:creationId xmlns:p14="http://schemas.microsoft.com/office/powerpoint/2010/main" val="2125633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9A78C-A382-9645-F22A-6764FC785111}"/>
              </a:ext>
            </a:extLst>
          </p:cNvPr>
          <p:cNvSpPr>
            <a:spLocks noGrp="1"/>
          </p:cNvSpPr>
          <p:nvPr>
            <p:ph type="title"/>
          </p:nvPr>
        </p:nvSpPr>
        <p:spPr/>
        <p:txBody>
          <a:bodyPr/>
          <a:lstStyle/>
          <a:p>
            <a:r>
              <a:rPr lang="en-NO" dirty="0"/>
              <a:t>AI and data centers</a:t>
            </a:r>
          </a:p>
        </p:txBody>
      </p:sp>
      <p:sp>
        <p:nvSpPr>
          <p:cNvPr id="3" name="Content Placeholder 2">
            <a:extLst>
              <a:ext uri="{FF2B5EF4-FFF2-40B4-BE49-F238E27FC236}">
                <a16:creationId xmlns:a16="http://schemas.microsoft.com/office/drawing/2014/main" id="{FA7ECA93-1CD8-B859-A2B3-6A56C7DAEF0E}"/>
              </a:ext>
            </a:extLst>
          </p:cNvPr>
          <p:cNvSpPr>
            <a:spLocks noGrp="1"/>
          </p:cNvSpPr>
          <p:nvPr>
            <p:ph idx="1"/>
          </p:nvPr>
        </p:nvSpPr>
        <p:spPr>
          <a:xfrm>
            <a:off x="323528" y="1981200"/>
            <a:ext cx="8424936" cy="4616152"/>
          </a:xfrm>
        </p:spPr>
        <p:txBody>
          <a:bodyPr/>
          <a:lstStyle/>
          <a:p>
            <a:r>
              <a:rPr lang="en-US" sz="2000" b="1" dirty="0">
                <a:solidFill>
                  <a:srgbClr val="C00000"/>
                </a:solidFill>
              </a:rPr>
              <a:t>AI may have totally changed these numbers:</a:t>
            </a:r>
            <a:br>
              <a:rPr lang="en-US" sz="2000" dirty="0">
                <a:sym typeface="Wingdings" pitchFamily="2" charset="2"/>
              </a:rPr>
            </a:br>
            <a:r>
              <a:rPr lang="en-US" sz="2000" b="1" dirty="0">
                <a:solidFill>
                  <a:srgbClr val="1400FF"/>
                </a:solidFill>
              </a:rPr>
              <a:t>25.9.2024</a:t>
            </a:r>
            <a:r>
              <a:rPr lang="en-US" sz="2000" dirty="0"/>
              <a:t> news item: "</a:t>
            </a:r>
            <a:r>
              <a:rPr lang="en-US" sz="2000" i="1" dirty="0"/>
              <a:t>OpenAI asked US to approve energy-guzzling 5GW data centers, report says</a:t>
            </a:r>
            <a:r>
              <a:rPr lang="en-US" sz="2000" dirty="0"/>
              <a:t>"  [ </a:t>
            </a:r>
            <a:r>
              <a:rPr lang="en-US" sz="2000" dirty="0">
                <a:hlinkClick r:id="rId2"/>
              </a:rPr>
              <a:t>https://tinyurl.com/mvuc939v</a:t>
            </a:r>
            <a:r>
              <a:rPr lang="en-US" sz="2000" dirty="0"/>
              <a:t> ]</a:t>
            </a:r>
          </a:p>
          <a:p>
            <a:pPr marL="457200" lvl="1" indent="0">
              <a:buNone/>
            </a:pPr>
            <a:r>
              <a:rPr lang="en-US" sz="1800" i="1" dirty="0"/>
              <a:t>"Bloomberg reviewed an OpenAI document outlining the plan, reporting that 5 gigawatts 'is roughly the equivalent of five nuclear reactors' and warning that each data center will likely require 'more energy than is used to power an entire city or about 3 million homes.' "</a:t>
            </a:r>
          </a:p>
          <a:p>
            <a:pPr lvl="1"/>
            <a:endParaRPr lang="en-US" sz="1100" dirty="0"/>
          </a:p>
          <a:p>
            <a:r>
              <a:rPr lang="en-US" sz="2000" dirty="0">
                <a:solidFill>
                  <a:srgbClr val="1400FF"/>
                </a:solidFill>
                <a:sym typeface="Wingdings" pitchFamily="2" charset="2"/>
              </a:rPr>
              <a:t>I don't have such new CO</a:t>
            </a:r>
            <a:r>
              <a:rPr lang="en-US" sz="2000" baseline="-25000" dirty="0">
                <a:solidFill>
                  <a:srgbClr val="1400FF"/>
                </a:solidFill>
                <a:sym typeface="Wingdings" pitchFamily="2" charset="2"/>
              </a:rPr>
              <a:t>2</a:t>
            </a:r>
            <a:r>
              <a:rPr lang="en-US" sz="2000" dirty="0">
                <a:solidFill>
                  <a:srgbClr val="1400FF"/>
                </a:solidFill>
                <a:sym typeface="Wingdings" pitchFamily="2" charset="2"/>
              </a:rPr>
              <a:t> numbers</a:t>
            </a:r>
          </a:p>
          <a:p>
            <a:pPr lvl="1"/>
            <a:r>
              <a:rPr lang="en-US" sz="1800" dirty="0">
                <a:solidFill>
                  <a:srgbClr val="1400FF"/>
                </a:solidFill>
                <a:sym typeface="Wingdings" pitchFamily="2" charset="2"/>
              </a:rPr>
              <a:t>The following excludes this craziness</a:t>
            </a:r>
          </a:p>
          <a:p>
            <a:pPr lvl="1"/>
            <a:endParaRPr lang="en-US" sz="1800" dirty="0">
              <a:solidFill>
                <a:srgbClr val="1400FF"/>
              </a:solidFill>
              <a:sym typeface="Wingdings" pitchFamily="2" charset="2"/>
            </a:endParaRPr>
          </a:p>
          <a:p>
            <a:r>
              <a:rPr lang="en-US" sz="2000" dirty="0">
                <a:sym typeface="Wingdings" pitchFamily="2" charset="2"/>
              </a:rPr>
              <a:t>Note: AI operations are usually in data centers</a:t>
            </a:r>
          </a:p>
          <a:p>
            <a:pPr lvl="1"/>
            <a:r>
              <a:rPr lang="en-US" sz="1800" dirty="0">
                <a:solidFill>
                  <a:srgbClr val="29A20C"/>
                </a:solidFill>
                <a:sym typeface="Wingdings" pitchFamily="2" charset="2"/>
              </a:rPr>
              <a:t>Good: </a:t>
            </a:r>
            <a:r>
              <a:rPr lang="en-US" sz="1800" dirty="0">
                <a:sym typeface="Wingdings" pitchFamily="2" charset="2"/>
              </a:rPr>
              <a:t>energy efficient, good cooling, often run with "green" energy...</a:t>
            </a:r>
          </a:p>
          <a:p>
            <a:pPr lvl="1"/>
            <a:r>
              <a:rPr lang="en-US" sz="1800" dirty="0">
                <a:solidFill>
                  <a:srgbClr val="C00000"/>
                </a:solidFill>
                <a:sym typeface="Wingdings" pitchFamily="2" charset="2"/>
              </a:rPr>
              <a:t>Bad: </a:t>
            </a:r>
            <a:r>
              <a:rPr lang="en-US" sz="1800" dirty="0">
                <a:sym typeface="Wingdings" pitchFamily="2" charset="2"/>
              </a:rPr>
              <a:t>may have a significant environmental footprint other than CO</a:t>
            </a:r>
            <a:r>
              <a:rPr lang="en-US" sz="1800" baseline="-25000" dirty="0">
                <a:sym typeface="Wingdings" pitchFamily="2" charset="2"/>
              </a:rPr>
              <a:t>2</a:t>
            </a:r>
          </a:p>
        </p:txBody>
      </p:sp>
      <p:sp>
        <p:nvSpPr>
          <p:cNvPr id="4" name="Slide Number Placeholder 3">
            <a:extLst>
              <a:ext uri="{FF2B5EF4-FFF2-40B4-BE49-F238E27FC236}">
                <a16:creationId xmlns:a16="http://schemas.microsoft.com/office/drawing/2014/main" id="{470F5E99-3072-F926-297D-D47CC292B84F}"/>
              </a:ext>
            </a:extLst>
          </p:cNvPr>
          <p:cNvSpPr>
            <a:spLocks noGrp="1"/>
          </p:cNvSpPr>
          <p:nvPr>
            <p:ph type="sldNum" sz="quarter" idx="12"/>
          </p:nvPr>
        </p:nvSpPr>
        <p:spPr/>
        <p:txBody>
          <a:bodyPr/>
          <a:lstStyle/>
          <a:p>
            <a:pPr>
              <a:defRPr/>
            </a:pPr>
            <a:fld id="{CDA37B57-12BB-EE40-B12F-0758C29EA9A3}" type="slidenum">
              <a:rPr lang="nb-NO" smtClean="0"/>
              <a:pPr>
                <a:defRPr/>
              </a:pPr>
              <a:t>9</a:t>
            </a:fld>
            <a:endParaRPr lang="nb-NO" dirty="0"/>
          </a:p>
        </p:txBody>
      </p:sp>
      <p:sp>
        <p:nvSpPr>
          <p:cNvPr id="5" name="Rectangular Callout 4">
            <a:extLst>
              <a:ext uri="{FF2B5EF4-FFF2-40B4-BE49-F238E27FC236}">
                <a16:creationId xmlns:a16="http://schemas.microsoft.com/office/drawing/2014/main" id="{DEC54E3C-E6FA-18C9-DCB1-AFC4236D3257}"/>
              </a:ext>
            </a:extLst>
          </p:cNvPr>
          <p:cNvSpPr/>
          <p:nvPr/>
        </p:nvSpPr>
        <p:spPr bwMode="auto">
          <a:xfrm>
            <a:off x="6553200" y="4077072"/>
            <a:ext cx="1979240" cy="1315061"/>
          </a:xfrm>
          <a:prstGeom prst="wedgeRectCallout">
            <a:avLst>
              <a:gd name="adj1" fmla="val -50009"/>
              <a:gd name="adj2" fmla="val -6629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ea typeface="ヒラギノ角ゴ Pro W3" charset="-128"/>
                <a:cs typeface="ヒラギノ角ゴ Pro W3" charset="-128"/>
              </a:rPr>
              <a:t>These things change so fast! E.g. </a:t>
            </a:r>
            <a:r>
              <a:rPr kumimoji="0" lang="en-US" sz="1600" b="0" i="0" u="none" strike="noStrike" cap="none" normalizeH="0" baseline="0" dirty="0" err="1">
                <a:ln>
                  <a:noFill/>
                </a:ln>
                <a:solidFill>
                  <a:schemeClr val="tx1"/>
                </a:solidFill>
                <a:effectLst/>
                <a:latin typeface="Arial" charset="0"/>
                <a:ea typeface="ヒラギノ角ゴ Pro W3" charset="-128"/>
                <a:cs typeface="ヒラギノ角ゴ Pro W3" charset="-128"/>
              </a:rPr>
              <a:t>DeepSeek</a:t>
            </a:r>
            <a:r>
              <a:rPr kumimoji="0" lang="en-US" sz="1600" b="0" i="0" u="none" strike="noStrike" cap="none" normalizeH="0" baseline="0" dirty="0">
                <a:ln>
                  <a:noFill/>
                </a:ln>
                <a:solidFill>
                  <a:schemeClr val="tx1"/>
                </a:solidFill>
                <a:effectLst/>
                <a:latin typeface="Arial" charset="0"/>
                <a:ea typeface="ヒラギノ角ゴ Pro W3" charset="-128"/>
                <a:cs typeface="ヒラギノ角ゴ Pro W3" charset="-128"/>
              </a:rPr>
              <a:t> is much less resource-intensive</a:t>
            </a:r>
          </a:p>
        </p:txBody>
      </p:sp>
    </p:spTree>
    <p:extLst>
      <p:ext uri="{BB962C8B-B14F-4D97-AF65-F5344CB8AC3E}">
        <p14:creationId xmlns:p14="http://schemas.microsoft.com/office/powerpoint/2010/main" val="28044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77E7-42EF-5574-7E1E-714C14A6F092}"/>
              </a:ext>
            </a:extLst>
          </p:cNvPr>
          <p:cNvSpPr>
            <a:spLocks noGrp="1"/>
          </p:cNvSpPr>
          <p:nvPr>
            <p:ph type="title"/>
          </p:nvPr>
        </p:nvSpPr>
        <p:spPr/>
        <p:txBody>
          <a:bodyPr/>
          <a:lstStyle/>
          <a:p>
            <a:r>
              <a:rPr lang="en-US" dirty="0"/>
              <a:t>Yearly CO</a:t>
            </a:r>
            <a:r>
              <a:rPr lang="en-US" baseline="-25000" dirty="0"/>
              <a:t>2</a:t>
            </a:r>
            <a:r>
              <a:rPr lang="en-US" dirty="0"/>
              <a:t> emissions in Norway</a:t>
            </a:r>
          </a:p>
        </p:txBody>
      </p:sp>
      <p:sp>
        <p:nvSpPr>
          <p:cNvPr id="3" name="Content Placeholder 2">
            <a:extLst>
              <a:ext uri="{FF2B5EF4-FFF2-40B4-BE49-F238E27FC236}">
                <a16:creationId xmlns:a16="http://schemas.microsoft.com/office/drawing/2014/main" id="{19DFADAC-AF6C-5EB7-30B1-1E8F084C7D1B}"/>
              </a:ext>
            </a:extLst>
          </p:cNvPr>
          <p:cNvSpPr>
            <a:spLocks noGrp="1"/>
          </p:cNvSpPr>
          <p:nvPr>
            <p:ph idx="1"/>
          </p:nvPr>
        </p:nvSpPr>
        <p:spPr>
          <a:xfrm>
            <a:off x="467544" y="1981200"/>
            <a:ext cx="8219256" cy="4760168"/>
          </a:xfrm>
        </p:spPr>
        <p:txBody>
          <a:bodyPr/>
          <a:lstStyle/>
          <a:p>
            <a:r>
              <a:rPr lang="en-GB" sz="2400" dirty="0"/>
              <a:t>“</a:t>
            </a:r>
            <a:r>
              <a:rPr lang="en-GB" sz="2400" b="1" dirty="0"/>
              <a:t>40.8 million tons </a:t>
            </a:r>
            <a:r>
              <a:rPr lang="en-GB" sz="2400" dirty="0"/>
              <a:t>CO</a:t>
            </a:r>
            <a:r>
              <a:rPr lang="en-GB" sz="2400" baseline="-25000" dirty="0"/>
              <a:t>2</a:t>
            </a:r>
            <a:r>
              <a:rPr lang="en-GB" sz="2400" dirty="0"/>
              <a:t>-equivalents (2022)”</a:t>
            </a:r>
          </a:p>
          <a:p>
            <a:pPr lvl="1"/>
            <a:r>
              <a:rPr lang="en-GB" sz="2000" dirty="0">
                <a:hlinkClick r:id="rId2"/>
              </a:rPr>
              <a:t>https://ourworldindata.org/co2-and-greenhouse-gas-emissions</a:t>
            </a:r>
            <a:endParaRPr lang="en-GB" sz="2000" dirty="0"/>
          </a:p>
          <a:p>
            <a:endParaRPr lang="en-GB" sz="2400" dirty="0"/>
          </a:p>
          <a:p>
            <a:r>
              <a:rPr lang="en-GB" sz="2400" dirty="0"/>
              <a:t>“</a:t>
            </a:r>
            <a:r>
              <a:rPr lang="en-GB" sz="2400" b="1" dirty="0"/>
              <a:t>46,7 million tons </a:t>
            </a:r>
            <a:r>
              <a:rPr lang="en-GB" sz="2400" dirty="0"/>
              <a:t>CO</a:t>
            </a:r>
            <a:r>
              <a:rPr lang="en-GB" sz="2400" baseline="-25000" dirty="0"/>
              <a:t>2</a:t>
            </a:r>
            <a:r>
              <a:rPr lang="en-GB" sz="2400" dirty="0"/>
              <a:t>-equivalents in Norway, 2023”</a:t>
            </a:r>
          </a:p>
          <a:p>
            <a:pPr lvl="1"/>
            <a:r>
              <a:rPr lang="en-GB" sz="2000" dirty="0">
                <a:hlinkClick r:id="rId3"/>
              </a:rPr>
              <a:t>https://www.ssb.no/natur-og-miljo/forurensning-og-klima/statistikk/utslipp-til-luft</a:t>
            </a:r>
          </a:p>
          <a:p>
            <a:endParaRPr lang="en-GB" sz="2400" b="1" dirty="0">
              <a:solidFill>
                <a:srgbClr val="0000FF"/>
              </a:solidFill>
            </a:endParaRPr>
          </a:p>
          <a:p>
            <a:r>
              <a:rPr lang="en-GB" sz="2400" b="1" dirty="0">
                <a:solidFill>
                  <a:srgbClr val="0000FF"/>
                </a:solidFill>
              </a:rPr>
              <a:t>Let's say: around 50 million tons in 2024</a:t>
            </a:r>
          </a:p>
          <a:p>
            <a:pPr lvl="1"/>
            <a:r>
              <a:rPr lang="en-GB" sz="2000" dirty="0"/>
              <a:t>Quite roughly</a:t>
            </a:r>
          </a:p>
        </p:txBody>
      </p:sp>
      <p:sp>
        <p:nvSpPr>
          <p:cNvPr id="5" name="Slide Number Placeholder 3">
            <a:extLst>
              <a:ext uri="{FF2B5EF4-FFF2-40B4-BE49-F238E27FC236}">
                <a16:creationId xmlns:a16="http://schemas.microsoft.com/office/drawing/2014/main" id="{EAF2C7B6-DDB5-7F60-AD0E-B493AAF68CFC}"/>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10</a:t>
            </a:fld>
            <a:endParaRPr lang="nb-NO" dirty="0"/>
          </a:p>
        </p:txBody>
      </p:sp>
    </p:spTree>
    <p:extLst>
      <p:ext uri="{BB962C8B-B14F-4D97-AF65-F5344CB8AC3E}">
        <p14:creationId xmlns:p14="http://schemas.microsoft.com/office/powerpoint/2010/main" val="1111479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77E7-42EF-5574-7E1E-714C14A6F092}"/>
              </a:ext>
            </a:extLst>
          </p:cNvPr>
          <p:cNvSpPr>
            <a:spLocks noGrp="1"/>
          </p:cNvSpPr>
          <p:nvPr>
            <p:ph type="title"/>
          </p:nvPr>
        </p:nvSpPr>
        <p:spPr/>
        <p:txBody>
          <a:bodyPr/>
          <a:lstStyle/>
          <a:p>
            <a:r>
              <a:rPr lang="en-US" dirty="0"/>
              <a:t>Personal footprint vs. global ICT</a:t>
            </a:r>
          </a:p>
        </p:txBody>
      </p:sp>
      <p:sp>
        <p:nvSpPr>
          <p:cNvPr id="3" name="Content Placeholder 2">
            <a:extLst>
              <a:ext uri="{FF2B5EF4-FFF2-40B4-BE49-F238E27FC236}">
                <a16:creationId xmlns:a16="http://schemas.microsoft.com/office/drawing/2014/main" id="{19DFADAC-AF6C-5EB7-30B1-1E8F084C7D1B}"/>
              </a:ext>
            </a:extLst>
          </p:cNvPr>
          <p:cNvSpPr>
            <a:spLocks noGrp="1"/>
          </p:cNvSpPr>
          <p:nvPr>
            <p:ph idx="1"/>
          </p:nvPr>
        </p:nvSpPr>
        <p:spPr>
          <a:xfrm>
            <a:off x="251520" y="1981200"/>
            <a:ext cx="8784976" cy="4760168"/>
          </a:xfrm>
        </p:spPr>
        <p:txBody>
          <a:bodyPr/>
          <a:lstStyle/>
          <a:p>
            <a:r>
              <a:rPr lang="en-GB" sz="2400" b="1" dirty="0"/>
              <a:t>ICT, globally:</a:t>
            </a:r>
            <a:r>
              <a:rPr lang="en-GB" sz="2400" dirty="0"/>
              <a:t> around </a:t>
            </a:r>
            <a:r>
              <a:rPr lang="en-GB" sz="2400" b="1" dirty="0"/>
              <a:t>764 million tons</a:t>
            </a:r>
            <a:r>
              <a:rPr lang="en-GB" sz="2400" dirty="0"/>
              <a:t> of CO</a:t>
            </a:r>
            <a:r>
              <a:rPr lang="en-GB" sz="2400" baseline="-25000" dirty="0"/>
              <a:t>2</a:t>
            </a:r>
            <a:r>
              <a:rPr lang="en-GB" sz="2400" dirty="0"/>
              <a:t>-equivalents</a:t>
            </a:r>
          </a:p>
          <a:p>
            <a:pPr lvl="1"/>
            <a:r>
              <a:rPr lang="en-GB" sz="2000" dirty="0"/>
              <a:t>So, approximately </a:t>
            </a:r>
            <a:r>
              <a:rPr lang="en-GB" sz="2000" b="1" dirty="0">
                <a:solidFill>
                  <a:srgbClr val="0000FF"/>
                </a:solidFill>
              </a:rPr>
              <a:t>15 ganger Norway </a:t>
            </a:r>
            <a:r>
              <a:rPr lang="en-GB" sz="2000" i="1" dirty="0"/>
              <a:t>(all of it, not just ICT)</a:t>
            </a:r>
            <a:endParaRPr lang="nb-NO" i="1" dirty="0"/>
          </a:p>
          <a:p>
            <a:pPr lvl="1"/>
            <a:r>
              <a:rPr lang="nb-NO" sz="2000" dirty="0"/>
              <a:t>Norway has 5.55 million </a:t>
            </a:r>
            <a:r>
              <a:rPr lang="nb-NO" sz="2000" dirty="0" err="1"/>
              <a:t>citizens</a:t>
            </a:r>
            <a:endParaRPr lang="nb-NO" sz="2000" dirty="0"/>
          </a:p>
          <a:p>
            <a:pPr lvl="1"/>
            <a:r>
              <a:rPr lang="nb-NO" sz="2000" dirty="0"/>
              <a:t>50 M CO</a:t>
            </a:r>
            <a:r>
              <a:rPr lang="nb-NO" sz="2000" baseline="-25000" dirty="0"/>
              <a:t>2</a:t>
            </a:r>
            <a:r>
              <a:rPr lang="nb-NO" sz="2000" dirty="0"/>
              <a:t> / 5.55 M </a:t>
            </a:r>
            <a:r>
              <a:rPr lang="nb-NO" sz="2000" dirty="0" err="1"/>
              <a:t>people</a:t>
            </a:r>
            <a:r>
              <a:rPr lang="nb-NO" sz="2000" dirty="0"/>
              <a:t> = my personal </a:t>
            </a:r>
            <a:r>
              <a:rPr lang="nb-NO" sz="2000" dirty="0" err="1"/>
              <a:t>footprint</a:t>
            </a:r>
            <a:r>
              <a:rPr lang="nb-NO" sz="2000" dirty="0"/>
              <a:t>: </a:t>
            </a:r>
            <a:r>
              <a:rPr lang="nb-NO" sz="2000" b="1" dirty="0" err="1">
                <a:solidFill>
                  <a:srgbClr val="0000FF"/>
                </a:solidFill>
              </a:rPr>
              <a:t>around</a:t>
            </a:r>
            <a:r>
              <a:rPr lang="nb-NO" sz="2000" b="1" dirty="0">
                <a:solidFill>
                  <a:srgbClr val="0000FF"/>
                </a:solidFill>
              </a:rPr>
              <a:t> 9 t</a:t>
            </a:r>
            <a:endParaRPr lang="en-US" sz="2000" b="1" dirty="0">
              <a:solidFill>
                <a:srgbClr val="0000FF"/>
              </a:solidFill>
            </a:endParaRPr>
          </a:p>
          <a:p>
            <a:pPr lvl="1"/>
            <a:endParaRPr lang="en-US" sz="2000" dirty="0"/>
          </a:p>
          <a:p>
            <a:r>
              <a:rPr lang="en-US" sz="2400" dirty="0"/>
              <a:t>This means: if I reduce my footprint by </a:t>
            </a:r>
            <a:r>
              <a:rPr lang="en-US" sz="2400" b="1" dirty="0">
                <a:solidFill>
                  <a:srgbClr val="C00000"/>
                </a:solidFill>
              </a:rPr>
              <a:t>90%</a:t>
            </a:r>
            <a:br>
              <a:rPr lang="en-US" sz="2400" b="1" dirty="0">
                <a:solidFill>
                  <a:srgbClr val="0000FF"/>
                </a:solidFill>
              </a:rPr>
            </a:br>
            <a:r>
              <a:rPr lang="en-US" sz="2400" dirty="0">
                <a:solidFill>
                  <a:srgbClr val="0000FF"/>
                </a:solidFill>
              </a:rPr>
              <a:t>… then it's about 0.000001% of ICT's global footprint</a:t>
            </a:r>
            <a:endParaRPr lang="en-US" sz="2400" b="1" dirty="0">
              <a:solidFill>
                <a:srgbClr val="0000FF"/>
              </a:solidFill>
            </a:endParaRPr>
          </a:p>
          <a:p>
            <a:endParaRPr lang="en-US" sz="2400" b="1" dirty="0">
              <a:solidFill>
                <a:srgbClr val="FF0000"/>
              </a:solidFill>
            </a:endParaRPr>
          </a:p>
          <a:p>
            <a:r>
              <a:rPr lang="en-US" sz="2400" dirty="0"/>
              <a:t>What if we could reduce the global ICT-footprint by </a:t>
            </a:r>
            <a:r>
              <a:rPr lang="en-US" sz="2400" b="1" dirty="0">
                <a:solidFill>
                  <a:srgbClr val="C00000"/>
                </a:solidFill>
              </a:rPr>
              <a:t>1%</a:t>
            </a:r>
            <a:r>
              <a:rPr lang="en-US" sz="2400" dirty="0">
                <a:solidFill>
                  <a:srgbClr val="C00000"/>
                </a:solidFill>
              </a:rPr>
              <a:t> </a:t>
            </a:r>
            <a:r>
              <a:rPr lang="en-US" sz="2400" dirty="0"/>
              <a:t>?</a:t>
            </a:r>
            <a:br>
              <a:rPr lang="en-US" sz="2400" dirty="0"/>
            </a:br>
            <a:r>
              <a:rPr lang="en-US" sz="2400" dirty="0"/>
              <a:t>… that would be around </a:t>
            </a:r>
            <a:r>
              <a:rPr lang="en-US" sz="2400" dirty="0">
                <a:solidFill>
                  <a:srgbClr val="0000FF"/>
                </a:solidFill>
              </a:rPr>
              <a:t>850,000 Norwegians</a:t>
            </a:r>
          </a:p>
        </p:txBody>
      </p:sp>
      <p:sp>
        <p:nvSpPr>
          <p:cNvPr id="4" name="Slide Number Placeholder 3">
            <a:extLst>
              <a:ext uri="{FF2B5EF4-FFF2-40B4-BE49-F238E27FC236}">
                <a16:creationId xmlns:a16="http://schemas.microsoft.com/office/drawing/2014/main" id="{777C8B1E-70C7-D5DC-9D94-29AD36ED02D7}"/>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11</a:t>
            </a:fld>
            <a:endParaRPr lang="nb-NO" dirty="0"/>
          </a:p>
        </p:txBody>
      </p:sp>
    </p:spTree>
    <p:extLst>
      <p:ext uri="{BB962C8B-B14F-4D97-AF65-F5344CB8AC3E}">
        <p14:creationId xmlns:p14="http://schemas.microsoft.com/office/powerpoint/2010/main" val="2274699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2F10D-9E13-F896-B695-A1F6D54989B8}"/>
              </a:ext>
            </a:extLst>
          </p:cNvPr>
          <p:cNvSpPr>
            <a:spLocks noGrp="1"/>
          </p:cNvSpPr>
          <p:nvPr>
            <p:ph type="title"/>
          </p:nvPr>
        </p:nvSpPr>
        <p:spPr>
          <a:xfrm>
            <a:off x="467544" y="476672"/>
            <a:ext cx="8219256" cy="1143000"/>
          </a:xfrm>
        </p:spPr>
        <p:txBody>
          <a:bodyPr/>
          <a:lstStyle/>
          <a:p>
            <a:r>
              <a:rPr lang="en-NO" dirty="0"/>
              <a:t>850,000 is 17 times VG lista…</a:t>
            </a:r>
          </a:p>
        </p:txBody>
      </p:sp>
      <p:pic>
        <p:nvPicPr>
          <p:cNvPr id="4" name="Picture 2" descr="VG-lista, VG | VG-lista setter opp ekstrakonsert - kanskje på Hadeland">
            <a:extLst>
              <a:ext uri="{FF2B5EF4-FFF2-40B4-BE49-F238E27FC236}">
                <a16:creationId xmlns:a16="http://schemas.microsoft.com/office/drawing/2014/main" id="{5FB327C3-4F82-B84B-447F-E440EBE83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7236296" cy="48116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6E2E978-8C74-0D27-353F-F26067C02707}"/>
              </a:ext>
            </a:extLst>
          </p:cNvPr>
          <p:cNvSpPr txBox="1"/>
          <p:nvPr/>
        </p:nvSpPr>
        <p:spPr>
          <a:xfrm>
            <a:off x="3923928" y="6234083"/>
            <a:ext cx="4355976" cy="584775"/>
          </a:xfrm>
          <a:prstGeom prst="rect">
            <a:avLst/>
          </a:prstGeom>
          <a:noFill/>
        </p:spPr>
        <p:txBody>
          <a:bodyPr wrap="square">
            <a:spAutoFit/>
          </a:bodyPr>
          <a:lstStyle/>
          <a:p>
            <a:r>
              <a:rPr lang="en-NO" sz="3200" b="1" dirty="0">
                <a:solidFill>
                  <a:schemeClr val="tx2"/>
                </a:solidFill>
                <a:latin typeface="+mj-lt"/>
                <a:ea typeface="+mj-ea"/>
                <a:cs typeface="+mj-cs"/>
              </a:rPr>
              <a:t>… imagine the noise!</a:t>
            </a:r>
            <a:endParaRPr lang="en-NO" dirty="0"/>
          </a:p>
        </p:txBody>
      </p:sp>
      <p:sp>
        <p:nvSpPr>
          <p:cNvPr id="3" name="Slide Number Placeholder 3">
            <a:extLst>
              <a:ext uri="{FF2B5EF4-FFF2-40B4-BE49-F238E27FC236}">
                <a16:creationId xmlns:a16="http://schemas.microsoft.com/office/drawing/2014/main" id="{535625F2-B64D-1F5B-C550-F0EA6D0DEC1B}"/>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12</a:t>
            </a:fld>
            <a:endParaRPr lang="nb-NO" dirty="0"/>
          </a:p>
        </p:txBody>
      </p:sp>
    </p:spTree>
    <p:extLst>
      <p:ext uri="{BB962C8B-B14F-4D97-AF65-F5344CB8AC3E}">
        <p14:creationId xmlns:p14="http://schemas.microsoft.com/office/powerpoint/2010/main" val="48948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50C3B-4472-127E-E59F-FA5B2BDDD538}"/>
              </a:ext>
            </a:extLst>
          </p:cNvPr>
          <p:cNvSpPr>
            <a:spLocks noGrp="1"/>
          </p:cNvSpPr>
          <p:nvPr>
            <p:ph type="title"/>
          </p:nvPr>
        </p:nvSpPr>
        <p:spPr/>
        <p:txBody>
          <a:bodyPr/>
          <a:lstStyle/>
          <a:p>
            <a:r>
              <a:rPr lang="en-NO" dirty="0"/>
              <a:t>Therefore, it </a:t>
            </a:r>
            <a:r>
              <a:rPr lang="en-NO" u="sng" dirty="0"/>
              <a:t>is</a:t>
            </a:r>
            <a:r>
              <a:rPr lang="en-NO" dirty="0"/>
              <a:t> important to reduce the ICT CO</a:t>
            </a:r>
            <a:r>
              <a:rPr lang="en-NO" baseline="-25000" dirty="0"/>
              <a:t>2</a:t>
            </a:r>
            <a:r>
              <a:rPr lang="en-NO" dirty="0"/>
              <a:t> footprint</a:t>
            </a:r>
          </a:p>
        </p:txBody>
      </p:sp>
      <p:sp>
        <p:nvSpPr>
          <p:cNvPr id="3" name="Content Placeholder 2">
            <a:extLst>
              <a:ext uri="{FF2B5EF4-FFF2-40B4-BE49-F238E27FC236}">
                <a16:creationId xmlns:a16="http://schemas.microsoft.com/office/drawing/2014/main" id="{82CF5A29-492B-7955-CE9E-73F55A628595}"/>
              </a:ext>
            </a:extLst>
          </p:cNvPr>
          <p:cNvSpPr>
            <a:spLocks noGrp="1"/>
          </p:cNvSpPr>
          <p:nvPr>
            <p:ph idx="1"/>
          </p:nvPr>
        </p:nvSpPr>
        <p:spPr>
          <a:xfrm>
            <a:off x="467544" y="1988840"/>
            <a:ext cx="8219256" cy="4114800"/>
          </a:xfrm>
        </p:spPr>
        <p:txBody>
          <a:bodyPr/>
          <a:lstStyle/>
          <a:p>
            <a:pPr marL="0" indent="0">
              <a:buNone/>
            </a:pPr>
            <a:r>
              <a:rPr lang="en-NO" sz="2400" b="1" dirty="0">
                <a:solidFill>
                  <a:srgbClr val="0000FF"/>
                </a:solidFill>
              </a:rPr>
              <a:t>But where?</a:t>
            </a:r>
            <a:br>
              <a:rPr lang="en-NO" sz="2400" dirty="0"/>
            </a:br>
            <a:br>
              <a:rPr lang="en-NO" sz="1100" dirty="0"/>
            </a:br>
            <a:endParaRPr lang="en-NO" sz="1100" dirty="0"/>
          </a:p>
          <a:p>
            <a:pPr marL="0" indent="0">
              <a:buNone/>
            </a:pPr>
            <a:r>
              <a:rPr lang="en-NO" sz="2400" dirty="0"/>
              <a:t>At least for</a:t>
            </a:r>
            <a:br>
              <a:rPr lang="en-NO" sz="2400" dirty="0"/>
            </a:br>
            <a:r>
              <a:rPr lang="en-NO" sz="2400" dirty="0"/>
              <a:t>operational</a:t>
            </a:r>
            <a:br>
              <a:rPr lang="en-NO" sz="2400" dirty="0"/>
            </a:br>
            <a:r>
              <a:rPr lang="en-NO" sz="2400" dirty="0"/>
              <a:t>energy, ideally</a:t>
            </a:r>
            <a:br>
              <a:rPr lang="en-NO" sz="2400" dirty="0"/>
            </a:br>
            <a:r>
              <a:rPr lang="en-NO" sz="2400" u="sng" dirty="0"/>
              <a:t>not</a:t>
            </a:r>
            <a:r>
              <a:rPr lang="en-NO" sz="2400" dirty="0"/>
              <a:t> in Norway</a:t>
            </a:r>
            <a:r>
              <a:rPr lang="nb-NO" sz="2400" dirty="0"/>
              <a:t>.</a:t>
            </a:r>
            <a:endParaRPr lang="en-NO" sz="2400" dirty="0"/>
          </a:p>
        </p:txBody>
      </p:sp>
      <p:sp>
        <p:nvSpPr>
          <p:cNvPr id="4" name="Content Placeholder 2">
            <a:extLst>
              <a:ext uri="{FF2B5EF4-FFF2-40B4-BE49-F238E27FC236}">
                <a16:creationId xmlns:a16="http://schemas.microsoft.com/office/drawing/2014/main" id="{BF9313D1-26CC-2620-5533-C5FDB5BD29BF}"/>
              </a:ext>
            </a:extLst>
          </p:cNvPr>
          <p:cNvSpPr txBox="1">
            <a:spLocks/>
          </p:cNvSpPr>
          <p:nvPr/>
        </p:nvSpPr>
        <p:spPr bwMode="auto">
          <a:xfrm>
            <a:off x="3275856" y="5949280"/>
            <a:ext cx="5832648" cy="4320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buNone/>
            </a:pPr>
            <a:r>
              <a:rPr lang="en-GB" sz="2000" kern="0" dirty="0">
                <a:hlinkClick r:id="rId2"/>
              </a:rPr>
              <a:t>https://app.electricitymaps.com/map</a:t>
            </a:r>
            <a:r>
              <a:rPr lang="en-GB" sz="2000" kern="0" dirty="0"/>
              <a:t>     </a:t>
            </a:r>
            <a:r>
              <a:rPr lang="en-US" sz="2000" dirty="0"/>
              <a:t>8.5.2024</a:t>
            </a:r>
          </a:p>
          <a:p>
            <a:pPr marL="0" indent="0">
              <a:buFontTx/>
              <a:buNone/>
            </a:pPr>
            <a:endParaRPr lang="en-GB" sz="2000" kern="0" dirty="0"/>
          </a:p>
        </p:txBody>
      </p:sp>
      <p:pic>
        <p:nvPicPr>
          <p:cNvPr id="6" name="Picture 5">
            <a:extLst>
              <a:ext uri="{FF2B5EF4-FFF2-40B4-BE49-F238E27FC236}">
                <a16:creationId xmlns:a16="http://schemas.microsoft.com/office/drawing/2014/main" id="{CA21E5C9-CBC6-1091-FD0E-9C0CFB1C0B8F}"/>
              </a:ext>
            </a:extLst>
          </p:cNvPr>
          <p:cNvPicPr>
            <a:picLocks noChangeAspect="1"/>
          </p:cNvPicPr>
          <p:nvPr/>
        </p:nvPicPr>
        <p:blipFill>
          <a:blip r:embed="rId3"/>
          <a:stretch>
            <a:fillRect/>
          </a:stretch>
        </p:blipFill>
        <p:spPr>
          <a:xfrm>
            <a:off x="3245853" y="1916832"/>
            <a:ext cx="5790643" cy="3960440"/>
          </a:xfrm>
          <a:prstGeom prst="rect">
            <a:avLst/>
          </a:prstGeom>
        </p:spPr>
      </p:pic>
      <p:sp>
        <p:nvSpPr>
          <p:cNvPr id="7" name="TextBox 6">
            <a:extLst>
              <a:ext uri="{FF2B5EF4-FFF2-40B4-BE49-F238E27FC236}">
                <a16:creationId xmlns:a16="http://schemas.microsoft.com/office/drawing/2014/main" id="{75D4963C-1977-A8A8-B0DF-D22836974E67}"/>
              </a:ext>
            </a:extLst>
          </p:cNvPr>
          <p:cNvSpPr txBox="1"/>
          <p:nvPr/>
        </p:nvSpPr>
        <p:spPr>
          <a:xfrm>
            <a:off x="251520" y="4941168"/>
            <a:ext cx="2592288" cy="1569660"/>
          </a:xfrm>
          <a:prstGeom prst="rect">
            <a:avLst/>
          </a:prstGeom>
          <a:solidFill>
            <a:schemeClr val="accent1"/>
          </a:solidFill>
        </p:spPr>
        <p:txBody>
          <a:bodyPr wrap="square">
            <a:spAutoFit/>
          </a:bodyPr>
          <a:lstStyle/>
          <a:p>
            <a:r>
              <a:rPr lang="en-US" sz="1600" u="sng" dirty="0">
                <a:effectLst/>
                <a:latin typeface="Helvetica" pitchFamily="2" charset="0"/>
              </a:rPr>
              <a:t>CO</a:t>
            </a:r>
            <a:r>
              <a:rPr lang="en-US" sz="1600" u="sng" baseline="-25000" dirty="0">
                <a:effectLst/>
                <a:latin typeface="Helvetica" pitchFamily="2" charset="0"/>
              </a:rPr>
              <a:t>2</a:t>
            </a:r>
            <a:r>
              <a:rPr lang="en-US" sz="1600" u="sng" dirty="0">
                <a:effectLst/>
                <a:latin typeface="Helvetica" pitchFamily="2" charset="0"/>
              </a:rPr>
              <a:t>-impact of reducing energy use in </a:t>
            </a:r>
            <a:r>
              <a:rPr lang="en-US" sz="1600" u="sng" dirty="0">
                <a:latin typeface="Helvetica" pitchFamily="2" charset="0"/>
              </a:rPr>
              <a:t>N</a:t>
            </a:r>
            <a:r>
              <a:rPr lang="en-US" sz="1600" u="sng" dirty="0">
                <a:effectLst/>
                <a:latin typeface="Helvetica" pitchFamily="2" charset="0"/>
              </a:rPr>
              <a:t>orway: </a:t>
            </a:r>
          </a:p>
          <a:p>
            <a:endParaRPr lang="en-US" sz="1600" dirty="0">
              <a:latin typeface="Helvetica" pitchFamily="2" charset="0"/>
            </a:endParaRPr>
          </a:p>
          <a:p>
            <a:r>
              <a:rPr lang="en-US" sz="1600" dirty="0">
                <a:effectLst/>
                <a:latin typeface="Helvetica" pitchFamily="2" charset="0"/>
              </a:rPr>
              <a:t>1/10 of UK</a:t>
            </a:r>
          </a:p>
          <a:p>
            <a:r>
              <a:rPr lang="en-US" sz="1600" dirty="0">
                <a:effectLst/>
                <a:latin typeface="Helvetica" pitchFamily="2" charset="0"/>
              </a:rPr>
              <a:t>1/20 of Germany</a:t>
            </a:r>
          </a:p>
          <a:p>
            <a:r>
              <a:rPr lang="en-US" sz="1600" dirty="0">
                <a:effectLst/>
                <a:latin typeface="Helvetica" pitchFamily="2" charset="0"/>
              </a:rPr>
              <a:t>1/34 of Poland</a:t>
            </a:r>
          </a:p>
        </p:txBody>
      </p:sp>
      <p:sp>
        <p:nvSpPr>
          <p:cNvPr id="5" name="Slide Number Placeholder 3">
            <a:extLst>
              <a:ext uri="{FF2B5EF4-FFF2-40B4-BE49-F238E27FC236}">
                <a16:creationId xmlns:a16="http://schemas.microsoft.com/office/drawing/2014/main" id="{DF3081DD-0BC9-7ECA-DE45-CE6075BB2600}"/>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13</a:t>
            </a:fld>
            <a:endParaRPr lang="nb-NO" dirty="0"/>
          </a:p>
        </p:txBody>
      </p:sp>
    </p:spTree>
    <p:extLst>
      <p:ext uri="{BB962C8B-B14F-4D97-AF65-F5344CB8AC3E}">
        <p14:creationId xmlns:p14="http://schemas.microsoft.com/office/powerpoint/2010/main" val="3500687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6FE45-4FFB-C125-C5C4-7855B0BDAE7F}"/>
              </a:ext>
            </a:extLst>
          </p:cNvPr>
          <p:cNvSpPr>
            <a:spLocks noGrp="1"/>
          </p:cNvSpPr>
          <p:nvPr>
            <p:ph type="title"/>
          </p:nvPr>
        </p:nvSpPr>
        <p:spPr/>
        <p:txBody>
          <a:bodyPr/>
          <a:lstStyle/>
          <a:p>
            <a:r>
              <a:rPr lang="en-NO" dirty="0"/>
              <a:t>=&gt; Question 2 matters more </a:t>
            </a:r>
            <a:r>
              <a:rPr lang="en-NO" u="sng" dirty="0"/>
              <a:t>for you!</a:t>
            </a:r>
            <a:br>
              <a:rPr lang="en-NO" u="sng" dirty="0"/>
            </a:br>
            <a:r>
              <a:rPr lang="en-NO" sz="2400" b="0" i="1" dirty="0"/>
              <a:t>(as future ICT professionals!)</a:t>
            </a:r>
            <a:endParaRPr lang="en-NO" b="0" i="1" dirty="0"/>
          </a:p>
        </p:txBody>
      </p:sp>
      <p:sp>
        <p:nvSpPr>
          <p:cNvPr id="3" name="Content Placeholder 2">
            <a:extLst>
              <a:ext uri="{FF2B5EF4-FFF2-40B4-BE49-F238E27FC236}">
                <a16:creationId xmlns:a16="http://schemas.microsoft.com/office/drawing/2014/main" id="{CDC68427-2F6E-7FF0-66C4-5E47AF8E819B}"/>
              </a:ext>
            </a:extLst>
          </p:cNvPr>
          <p:cNvSpPr>
            <a:spLocks noGrp="1"/>
          </p:cNvSpPr>
          <p:nvPr>
            <p:ph idx="1"/>
          </p:nvPr>
        </p:nvSpPr>
        <p:spPr>
          <a:xfrm>
            <a:off x="467544" y="2296616"/>
            <a:ext cx="8496944" cy="4516760"/>
          </a:xfrm>
        </p:spPr>
        <p:txBody>
          <a:bodyPr/>
          <a:lstStyle/>
          <a:p>
            <a:r>
              <a:rPr lang="en-NO" sz="2400" dirty="0"/>
              <a:t>With ICT, we can change the world!</a:t>
            </a:r>
          </a:p>
          <a:p>
            <a:endParaRPr lang="en-NO" sz="2400" dirty="0"/>
          </a:p>
          <a:p>
            <a:r>
              <a:rPr lang="en-NO" sz="2400" dirty="0"/>
              <a:t>E.g., OO programming is used </a:t>
            </a:r>
            <a:r>
              <a:rPr lang="en-NO" sz="2400" u="sng" dirty="0"/>
              <a:t>everwhere.</a:t>
            </a:r>
          </a:p>
          <a:p>
            <a:pPr lvl="1"/>
            <a:r>
              <a:rPr lang="en-NO" sz="2000" dirty="0"/>
              <a:t>The foundation was created here </a:t>
            </a:r>
            <a:r>
              <a:rPr lang="en-GB" sz="2000" dirty="0"/>
              <a:t>(Simula language)</a:t>
            </a:r>
          </a:p>
          <a:p>
            <a:pPr lvl="1"/>
            <a:endParaRPr lang="en-GB" sz="2000" dirty="0"/>
          </a:p>
          <a:p>
            <a:r>
              <a:rPr lang="en-NO" sz="2400" u="sng" dirty="0"/>
              <a:t>So many</a:t>
            </a:r>
            <a:r>
              <a:rPr lang="en-NO" sz="2400" dirty="0"/>
              <a:t> other</a:t>
            </a:r>
            <a:br>
              <a:rPr lang="en-NO" sz="2400" dirty="0"/>
            </a:br>
            <a:r>
              <a:rPr lang="en-NO" sz="2400" dirty="0"/>
              <a:t>ICT "things" are</a:t>
            </a:r>
            <a:br>
              <a:rPr lang="en-NO" sz="2400" dirty="0"/>
            </a:br>
            <a:r>
              <a:rPr lang="en-NO" sz="2400" dirty="0"/>
              <a:t>everywhere now!</a:t>
            </a:r>
          </a:p>
          <a:p>
            <a:pPr lvl="1"/>
            <a:r>
              <a:rPr lang="en-NO" sz="2000" dirty="0"/>
              <a:t>Just look at the apps</a:t>
            </a:r>
            <a:br>
              <a:rPr lang="en-NO" sz="2000" dirty="0"/>
            </a:br>
            <a:r>
              <a:rPr lang="en-NO" sz="2000" dirty="0"/>
              <a:t>on your phone...</a:t>
            </a:r>
            <a:endParaRPr lang="en-GB" sz="2000" dirty="0"/>
          </a:p>
        </p:txBody>
      </p:sp>
      <p:pic>
        <p:nvPicPr>
          <p:cNvPr id="7" name="Picture 6">
            <a:extLst>
              <a:ext uri="{FF2B5EF4-FFF2-40B4-BE49-F238E27FC236}">
                <a16:creationId xmlns:a16="http://schemas.microsoft.com/office/drawing/2014/main" id="{0B3EAE44-32B9-AD52-E282-BD20B5D5A7B4}"/>
              </a:ext>
            </a:extLst>
          </p:cNvPr>
          <p:cNvPicPr>
            <a:picLocks noChangeAspect="1"/>
          </p:cNvPicPr>
          <p:nvPr/>
        </p:nvPicPr>
        <p:blipFill>
          <a:blip r:embed="rId2"/>
          <a:stretch>
            <a:fillRect/>
          </a:stretch>
        </p:blipFill>
        <p:spPr>
          <a:xfrm>
            <a:off x="4754968" y="4365104"/>
            <a:ext cx="4062974" cy="2004176"/>
          </a:xfrm>
          <a:prstGeom prst="rect">
            <a:avLst/>
          </a:prstGeom>
        </p:spPr>
      </p:pic>
      <p:sp>
        <p:nvSpPr>
          <p:cNvPr id="5" name="TextBox 4">
            <a:extLst>
              <a:ext uri="{FF2B5EF4-FFF2-40B4-BE49-F238E27FC236}">
                <a16:creationId xmlns:a16="http://schemas.microsoft.com/office/drawing/2014/main" id="{987706B3-80B7-19EA-FECA-16A4912D958A}"/>
              </a:ext>
            </a:extLst>
          </p:cNvPr>
          <p:cNvSpPr txBox="1"/>
          <p:nvPr/>
        </p:nvSpPr>
        <p:spPr>
          <a:xfrm>
            <a:off x="3707904" y="6369280"/>
            <a:ext cx="5184576" cy="338554"/>
          </a:xfrm>
          <a:prstGeom prst="rect">
            <a:avLst/>
          </a:prstGeom>
          <a:noFill/>
        </p:spPr>
        <p:txBody>
          <a:bodyPr wrap="square">
            <a:spAutoFit/>
          </a:bodyPr>
          <a:lstStyle/>
          <a:p>
            <a:pPr lvl="1" algn="ctr"/>
            <a:r>
              <a:rPr lang="en-GB" sz="1600" dirty="0"/>
              <a:t>Turing award 2001   ( “Nobel prize” of Informatics)</a:t>
            </a:r>
          </a:p>
        </p:txBody>
      </p:sp>
    </p:spTree>
    <p:extLst>
      <p:ext uri="{BB962C8B-B14F-4D97-AF65-F5344CB8AC3E}">
        <p14:creationId xmlns:p14="http://schemas.microsoft.com/office/powerpoint/2010/main" val="2166753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47774-CC2C-711C-8496-A66E275149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AC240-42DD-088D-8E19-C1C295C6AA3A}"/>
              </a:ext>
            </a:extLst>
          </p:cNvPr>
          <p:cNvSpPr>
            <a:spLocks noGrp="1"/>
          </p:cNvSpPr>
          <p:nvPr>
            <p:ph type="title"/>
          </p:nvPr>
        </p:nvSpPr>
        <p:spPr>
          <a:xfrm>
            <a:off x="462372" y="2857500"/>
            <a:ext cx="8219256" cy="1143000"/>
          </a:xfrm>
        </p:spPr>
        <p:txBody>
          <a:bodyPr/>
          <a:lstStyle/>
          <a:p>
            <a:pPr algn="ctr"/>
            <a:r>
              <a:rPr lang="en-NO" dirty="0"/>
              <a:t>A closer look</a:t>
            </a:r>
          </a:p>
        </p:txBody>
      </p:sp>
      <p:sp>
        <p:nvSpPr>
          <p:cNvPr id="4" name="Slide Number Placeholder 3">
            <a:extLst>
              <a:ext uri="{FF2B5EF4-FFF2-40B4-BE49-F238E27FC236}">
                <a16:creationId xmlns:a16="http://schemas.microsoft.com/office/drawing/2014/main" id="{D5BF3285-C911-4587-0675-B20B8E911506}"/>
              </a:ext>
            </a:extLst>
          </p:cNvPr>
          <p:cNvSpPr>
            <a:spLocks noGrp="1"/>
          </p:cNvSpPr>
          <p:nvPr>
            <p:ph type="sldNum" sz="quarter" idx="12"/>
          </p:nvPr>
        </p:nvSpPr>
        <p:spPr/>
        <p:txBody>
          <a:bodyPr/>
          <a:lstStyle/>
          <a:p>
            <a:pPr>
              <a:defRPr/>
            </a:pPr>
            <a:fld id="{CDA37B57-12BB-EE40-B12F-0758C29EA9A3}" type="slidenum">
              <a:rPr lang="nb-NO" smtClean="0"/>
              <a:pPr>
                <a:defRPr/>
              </a:pPr>
              <a:t>15</a:t>
            </a:fld>
            <a:endParaRPr lang="nb-NO" dirty="0"/>
          </a:p>
        </p:txBody>
      </p:sp>
    </p:spTree>
    <p:extLst>
      <p:ext uri="{BB962C8B-B14F-4D97-AF65-F5344CB8AC3E}">
        <p14:creationId xmlns:p14="http://schemas.microsoft.com/office/powerpoint/2010/main" val="1303359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C414-2CFB-ACB2-ACF6-CB0001E9E2A2}"/>
              </a:ext>
            </a:extLst>
          </p:cNvPr>
          <p:cNvSpPr>
            <a:spLocks noGrp="1"/>
          </p:cNvSpPr>
          <p:nvPr>
            <p:ph type="title"/>
          </p:nvPr>
        </p:nvSpPr>
        <p:spPr>
          <a:xfrm>
            <a:off x="467544" y="620688"/>
            <a:ext cx="8219256" cy="1143000"/>
          </a:xfrm>
        </p:spPr>
        <p:txBody>
          <a:bodyPr/>
          <a:lstStyle/>
          <a:p>
            <a:r>
              <a:rPr lang="en-US" dirty="0"/>
              <a:t>Misconceptions</a:t>
            </a:r>
            <a:endParaRPr lang="en-US" baseline="-25000" dirty="0"/>
          </a:p>
        </p:txBody>
      </p:sp>
      <p:sp>
        <p:nvSpPr>
          <p:cNvPr id="3" name="Content Placeholder 2">
            <a:extLst>
              <a:ext uri="{FF2B5EF4-FFF2-40B4-BE49-F238E27FC236}">
                <a16:creationId xmlns:a16="http://schemas.microsoft.com/office/drawing/2014/main" id="{3627B1EF-4DF3-E88D-9E49-7659C6401218}"/>
              </a:ext>
            </a:extLst>
          </p:cNvPr>
          <p:cNvSpPr>
            <a:spLocks noGrp="1"/>
          </p:cNvSpPr>
          <p:nvPr>
            <p:ph idx="1"/>
          </p:nvPr>
        </p:nvSpPr>
        <p:spPr>
          <a:xfrm>
            <a:off x="395536" y="1628800"/>
            <a:ext cx="8568952" cy="4365104"/>
          </a:xfrm>
        </p:spPr>
        <p:txBody>
          <a:bodyPr/>
          <a:lstStyle/>
          <a:p>
            <a:r>
              <a:rPr lang="en-US" sz="2000" dirty="0"/>
              <a:t>Numbers and comparisons in the media are often wrong</a:t>
            </a:r>
          </a:p>
          <a:p>
            <a:pPr lvl="1"/>
            <a:r>
              <a:rPr lang="en-US" sz="1800" dirty="0"/>
              <a:t>It does </a:t>
            </a:r>
            <a:r>
              <a:rPr lang="en-US" sz="1800" u="sng" dirty="0"/>
              <a:t>not</a:t>
            </a:r>
            <a:r>
              <a:rPr lang="en-US" sz="1800" dirty="0"/>
              <a:t> really matter how many emails we send (yes of course the effect is more than </a:t>
            </a:r>
            <a:r>
              <a:rPr lang="en-US" sz="1800" i="1" dirty="0"/>
              <a:t>zero</a:t>
            </a:r>
            <a:r>
              <a:rPr lang="en-US" sz="1800" dirty="0"/>
              <a:t>... just as with eating bread)</a:t>
            </a:r>
          </a:p>
          <a:p>
            <a:pPr lvl="1"/>
            <a:r>
              <a:rPr lang="en-US" sz="1800" dirty="0"/>
              <a:t>ICT is </a:t>
            </a:r>
            <a:r>
              <a:rPr lang="en-US" sz="1800" u="sng" dirty="0"/>
              <a:t>not</a:t>
            </a:r>
            <a:r>
              <a:rPr lang="en-US" sz="1800" dirty="0"/>
              <a:t> like aviation (different numbers for CO</a:t>
            </a:r>
            <a:r>
              <a:rPr lang="en-US" sz="1800" baseline="-25000" dirty="0"/>
              <a:t>2</a:t>
            </a:r>
            <a:r>
              <a:rPr lang="en-US" sz="1800" dirty="0"/>
              <a:t>, GHG, warming)</a:t>
            </a:r>
          </a:p>
          <a:p>
            <a:pPr lvl="1"/>
            <a:endParaRPr lang="en-US" sz="1800" dirty="0"/>
          </a:p>
          <a:p>
            <a:r>
              <a:rPr lang="en-US" sz="2000" dirty="0"/>
              <a:t>Tempting, even among scientists, even in research papers, to use numbers and statements that suit the personal narrative</a:t>
            </a:r>
          </a:p>
          <a:p>
            <a:endParaRPr lang="en-US" sz="2000" dirty="0"/>
          </a:p>
          <a:p>
            <a:r>
              <a:rPr lang="en-US" sz="2000" b="1" dirty="0"/>
              <a:t>Please stop believing these two narratives:</a:t>
            </a:r>
          </a:p>
          <a:p>
            <a:pPr marL="914400" lvl="1" indent="-457200">
              <a:buFont typeface="+mj-lt"/>
              <a:buAutoNum type="arabicPeriod"/>
            </a:pPr>
            <a:r>
              <a:rPr lang="en-US" sz="1800" b="1" dirty="0">
                <a:solidFill>
                  <a:srgbClr val="1400FF"/>
                </a:solidFill>
              </a:rPr>
              <a:t>Exponential ICT growth =&gt; exponential CO</a:t>
            </a:r>
            <a:r>
              <a:rPr lang="en-US" sz="1800" b="1" baseline="-25000" dirty="0">
                <a:solidFill>
                  <a:srgbClr val="1400FF"/>
                </a:solidFill>
              </a:rPr>
              <a:t>2</a:t>
            </a:r>
            <a:r>
              <a:rPr lang="en-US" sz="1800" b="1" dirty="0">
                <a:solidFill>
                  <a:srgbClr val="1400FF"/>
                </a:solidFill>
              </a:rPr>
              <a:t> emission growth</a:t>
            </a:r>
          </a:p>
          <a:p>
            <a:pPr marL="914400" lvl="1" indent="-457200">
              <a:buFont typeface="+mj-lt"/>
              <a:buAutoNum type="arabicPeriod"/>
            </a:pPr>
            <a:r>
              <a:rPr lang="en-US" sz="1800" b="1" dirty="0">
                <a:solidFill>
                  <a:srgbClr val="1400FF"/>
                </a:solidFill>
              </a:rPr>
              <a:t>Every single contribution matters, we must be less "wasteful"</a:t>
            </a:r>
            <a:br>
              <a:rPr lang="en-US" sz="1800" b="1" dirty="0">
                <a:solidFill>
                  <a:srgbClr val="1400FF"/>
                </a:solidFill>
              </a:rPr>
            </a:br>
            <a:r>
              <a:rPr lang="en-US" sz="1800" b="1" dirty="0">
                <a:solidFill>
                  <a:srgbClr val="1400FF"/>
                </a:solidFill>
              </a:rPr>
              <a:t>( = fewer bytes)</a:t>
            </a:r>
          </a:p>
          <a:p>
            <a:pPr marL="457200" lvl="1" indent="0">
              <a:buNone/>
            </a:pPr>
            <a:endParaRPr lang="en-US" sz="1400" b="1" dirty="0">
              <a:solidFill>
                <a:srgbClr val="0070BF"/>
              </a:solidFill>
            </a:endParaRPr>
          </a:p>
          <a:p>
            <a:pPr marL="457200" lvl="1" indent="0">
              <a:buNone/>
            </a:pPr>
            <a:r>
              <a:rPr lang="en-US" sz="2000" b="1" dirty="0">
                <a:solidFill>
                  <a:srgbClr val="C00000"/>
                </a:solidFill>
              </a:rPr>
              <a:t>For ICT, these are both wrong.</a:t>
            </a:r>
            <a:br>
              <a:rPr lang="en-US" sz="2000" b="1" dirty="0">
                <a:solidFill>
                  <a:srgbClr val="C00000"/>
                </a:solidFill>
              </a:rPr>
            </a:br>
            <a:r>
              <a:rPr lang="en-US" sz="1800" dirty="0">
                <a:solidFill>
                  <a:srgbClr val="C00000"/>
                </a:solidFill>
              </a:rPr>
              <a:t>(The second: not </a:t>
            </a:r>
            <a:r>
              <a:rPr lang="en-US" sz="1800" u="sng" dirty="0">
                <a:solidFill>
                  <a:srgbClr val="C00000"/>
                </a:solidFill>
              </a:rPr>
              <a:t>completely</a:t>
            </a:r>
            <a:r>
              <a:rPr lang="en-US" sz="1800" dirty="0">
                <a:solidFill>
                  <a:srgbClr val="C00000"/>
                </a:solidFill>
              </a:rPr>
              <a:t> wrong, but mostly – it's just not that simple.)</a:t>
            </a:r>
          </a:p>
        </p:txBody>
      </p:sp>
      <p:sp>
        <p:nvSpPr>
          <p:cNvPr id="4" name="Slide Number Placeholder 3">
            <a:extLst>
              <a:ext uri="{FF2B5EF4-FFF2-40B4-BE49-F238E27FC236}">
                <a16:creationId xmlns:a16="http://schemas.microsoft.com/office/drawing/2014/main" id="{A474A65D-26A3-B935-C208-D196198E09D3}"/>
              </a:ext>
            </a:extLst>
          </p:cNvPr>
          <p:cNvSpPr>
            <a:spLocks noGrp="1"/>
          </p:cNvSpPr>
          <p:nvPr>
            <p:ph type="sldNum" sz="quarter" idx="12"/>
          </p:nvPr>
        </p:nvSpPr>
        <p:spPr/>
        <p:txBody>
          <a:bodyPr/>
          <a:lstStyle/>
          <a:p>
            <a:pPr>
              <a:defRPr/>
            </a:pPr>
            <a:fld id="{CDA37B57-12BB-EE40-B12F-0758C29EA9A3}" type="slidenum">
              <a:rPr lang="nb-NO"/>
              <a:pPr>
                <a:defRPr/>
              </a:pPr>
              <a:t>16</a:t>
            </a:fld>
            <a:endParaRPr lang="nb-NO" dirty="0"/>
          </a:p>
        </p:txBody>
      </p:sp>
      <p:sp>
        <p:nvSpPr>
          <p:cNvPr id="5" name="Rounded Rectangular Callout 4">
            <a:extLst>
              <a:ext uri="{FF2B5EF4-FFF2-40B4-BE49-F238E27FC236}">
                <a16:creationId xmlns:a16="http://schemas.microsoft.com/office/drawing/2014/main" id="{C0952E5A-7D2E-DCC0-1DF1-9BA7FBF28161}"/>
              </a:ext>
            </a:extLst>
          </p:cNvPr>
          <p:cNvSpPr/>
          <p:nvPr/>
        </p:nvSpPr>
        <p:spPr bwMode="auto">
          <a:xfrm>
            <a:off x="3563888" y="5445224"/>
            <a:ext cx="2304256" cy="360040"/>
          </a:xfrm>
          <a:prstGeom prst="wedgeRoundRectCallout">
            <a:avLst>
              <a:gd name="adj1" fmla="val -68913"/>
              <a:gd name="adj2" fmla="val -54062"/>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1400" b="0" i="0" u="none" strike="noStrike" cap="none" normalizeH="0" baseline="0" dirty="0">
                <a:ln>
                  <a:noFill/>
                </a:ln>
                <a:solidFill>
                  <a:schemeClr val="tx1"/>
                </a:solidFill>
                <a:effectLst/>
                <a:latin typeface="Arial" charset="0"/>
                <a:ea typeface="ヒラギノ角ゴ Pro W3" charset="-128"/>
                <a:cs typeface="ヒラギノ角ゴ Pro W3" charset="-128"/>
              </a:rPr>
              <a:t>E.g.: "watch less Netflix"</a:t>
            </a:r>
          </a:p>
        </p:txBody>
      </p:sp>
    </p:spTree>
    <p:extLst>
      <p:ext uri="{BB962C8B-B14F-4D97-AF65-F5344CB8AC3E}">
        <p14:creationId xmlns:p14="http://schemas.microsoft.com/office/powerpoint/2010/main" val="3148784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D1142-5E09-AD80-B0D0-3E0D512D1C39}"/>
              </a:ext>
            </a:extLst>
          </p:cNvPr>
          <p:cNvSpPr>
            <a:spLocks noGrp="1"/>
          </p:cNvSpPr>
          <p:nvPr>
            <p:ph type="title"/>
          </p:nvPr>
        </p:nvSpPr>
        <p:spPr/>
        <p:txBody>
          <a:bodyPr/>
          <a:lstStyle/>
          <a:p>
            <a:r>
              <a:rPr lang="en-US"/>
              <a:t>Narrative 1: exponential growth</a:t>
            </a:r>
          </a:p>
        </p:txBody>
      </p:sp>
      <p:sp>
        <p:nvSpPr>
          <p:cNvPr id="3" name="Content Placeholder 2">
            <a:extLst>
              <a:ext uri="{FF2B5EF4-FFF2-40B4-BE49-F238E27FC236}">
                <a16:creationId xmlns:a16="http://schemas.microsoft.com/office/drawing/2014/main" id="{A92FEAD3-853D-C376-DEE3-5301FC036E16}"/>
              </a:ext>
            </a:extLst>
          </p:cNvPr>
          <p:cNvSpPr>
            <a:spLocks noGrp="1"/>
          </p:cNvSpPr>
          <p:nvPr>
            <p:ph idx="1"/>
          </p:nvPr>
        </p:nvSpPr>
        <p:spPr>
          <a:xfrm>
            <a:off x="179512" y="1844824"/>
            <a:ext cx="4410815" cy="4511526"/>
          </a:xfrm>
        </p:spPr>
        <p:txBody>
          <a:bodyPr/>
          <a:lstStyle/>
          <a:p>
            <a:r>
              <a:rPr lang="en-US" sz="2400"/>
              <a:t>Diagram to the right:</a:t>
            </a:r>
            <a:br>
              <a:rPr lang="en-US" sz="2400"/>
            </a:br>
            <a:r>
              <a:rPr lang="en-US" sz="2400"/>
              <a:t>often quoted as</a:t>
            </a:r>
            <a:br>
              <a:rPr lang="en-US" sz="2400"/>
            </a:br>
            <a:r>
              <a:rPr lang="en-US" sz="2400"/>
              <a:t>"Nature"</a:t>
            </a:r>
          </a:p>
          <a:p>
            <a:r>
              <a:rPr lang="en-US" sz="2400"/>
              <a:t>This is correct, but:</a:t>
            </a:r>
          </a:p>
          <a:p>
            <a:pPr lvl="1"/>
            <a:r>
              <a:rPr lang="en-US" sz="2000"/>
              <a:t>"news feature":</a:t>
            </a:r>
            <a:br>
              <a:rPr lang="en-US" sz="2000"/>
            </a:br>
            <a:r>
              <a:rPr lang="en-US" sz="2000" b="1"/>
              <a:t>not peer-reviewed!</a:t>
            </a:r>
          </a:p>
          <a:p>
            <a:pPr lvl="1"/>
            <a:r>
              <a:rPr lang="en-US" sz="2000"/>
              <a:t>Instead, "written or commissioned by the journal editors."</a:t>
            </a:r>
          </a:p>
          <a:p>
            <a:pPr lvl="1"/>
            <a:endParaRPr lang="en-US" sz="2000"/>
          </a:p>
          <a:p>
            <a:r>
              <a:rPr lang="en-US" sz="2400"/>
              <a:t>Keep in mind, it's a prediction until 2030</a:t>
            </a:r>
          </a:p>
          <a:p>
            <a:pPr lvl="1"/>
            <a:r>
              <a:rPr lang="en-US" sz="2000"/>
              <a:t>Made in 2015!</a:t>
            </a:r>
          </a:p>
        </p:txBody>
      </p:sp>
      <p:sp>
        <p:nvSpPr>
          <p:cNvPr id="4" name="Slide Number Placeholder 3">
            <a:extLst>
              <a:ext uri="{FF2B5EF4-FFF2-40B4-BE49-F238E27FC236}">
                <a16:creationId xmlns:a16="http://schemas.microsoft.com/office/drawing/2014/main" id="{81CFBFFD-8A99-37BC-2E65-0483C287BDAE}"/>
              </a:ext>
            </a:extLst>
          </p:cNvPr>
          <p:cNvSpPr>
            <a:spLocks noGrp="1"/>
          </p:cNvSpPr>
          <p:nvPr>
            <p:ph type="sldNum" sz="quarter" idx="12"/>
          </p:nvPr>
        </p:nvSpPr>
        <p:spPr/>
        <p:txBody>
          <a:bodyPr/>
          <a:lstStyle/>
          <a:p>
            <a:pPr>
              <a:defRPr/>
            </a:pPr>
            <a:fld id="{CDA37B57-12BB-EE40-B12F-0758C29EA9A3}" type="slidenum">
              <a:rPr lang="nb-NO"/>
              <a:pPr>
                <a:defRPr/>
              </a:pPr>
              <a:t>17</a:t>
            </a:fld>
            <a:endParaRPr lang="nb-NO" dirty="0"/>
          </a:p>
        </p:txBody>
      </p:sp>
      <p:pic>
        <p:nvPicPr>
          <p:cNvPr id="5" name="Picture 4">
            <a:extLst>
              <a:ext uri="{FF2B5EF4-FFF2-40B4-BE49-F238E27FC236}">
                <a16:creationId xmlns:a16="http://schemas.microsoft.com/office/drawing/2014/main" id="{0FBE143F-73BF-5BA2-E41C-181BE1C90048}"/>
              </a:ext>
            </a:extLst>
          </p:cNvPr>
          <p:cNvPicPr>
            <a:picLocks noChangeAspect="1"/>
          </p:cNvPicPr>
          <p:nvPr/>
        </p:nvPicPr>
        <p:blipFill>
          <a:blip r:embed="rId2"/>
          <a:stretch>
            <a:fillRect/>
          </a:stretch>
        </p:blipFill>
        <p:spPr>
          <a:xfrm>
            <a:off x="4524098" y="1897087"/>
            <a:ext cx="4440390" cy="4068507"/>
          </a:xfrm>
          <a:prstGeom prst="rect">
            <a:avLst/>
          </a:prstGeom>
        </p:spPr>
      </p:pic>
      <p:sp>
        <p:nvSpPr>
          <p:cNvPr id="7" name="TextBox 6">
            <a:extLst>
              <a:ext uri="{FF2B5EF4-FFF2-40B4-BE49-F238E27FC236}">
                <a16:creationId xmlns:a16="http://schemas.microsoft.com/office/drawing/2014/main" id="{29659438-39EF-28FC-0F48-4853AB64D001}"/>
              </a:ext>
            </a:extLst>
          </p:cNvPr>
          <p:cNvSpPr txBox="1"/>
          <p:nvPr/>
        </p:nvSpPr>
        <p:spPr>
          <a:xfrm>
            <a:off x="4427984" y="6001543"/>
            <a:ext cx="4536504" cy="307777"/>
          </a:xfrm>
          <a:prstGeom prst="rect">
            <a:avLst/>
          </a:prstGeom>
          <a:noFill/>
        </p:spPr>
        <p:txBody>
          <a:bodyPr wrap="square">
            <a:spAutoFit/>
          </a:bodyPr>
          <a:lstStyle/>
          <a:p>
            <a:pPr algn="r"/>
            <a:r>
              <a:rPr lang="en-US" sz="1400" dirty="0">
                <a:hlinkClick r:id="rId3"/>
              </a:rPr>
              <a:t>https://www.nature.com/articles/d41586-018-06610-y</a:t>
            </a:r>
            <a:endParaRPr lang="en-US" sz="1400" dirty="0"/>
          </a:p>
        </p:txBody>
      </p:sp>
      <p:grpSp>
        <p:nvGrpSpPr>
          <p:cNvPr id="15" name="Group 14">
            <a:extLst>
              <a:ext uri="{FF2B5EF4-FFF2-40B4-BE49-F238E27FC236}">
                <a16:creationId xmlns:a16="http://schemas.microsoft.com/office/drawing/2014/main" id="{D3D491EF-1A3D-1882-48E3-389E6D99BA51}"/>
              </a:ext>
            </a:extLst>
          </p:cNvPr>
          <p:cNvGrpSpPr/>
          <p:nvPr/>
        </p:nvGrpSpPr>
        <p:grpSpPr>
          <a:xfrm>
            <a:off x="2771800" y="5229201"/>
            <a:ext cx="2952329" cy="1368151"/>
            <a:chOff x="2771800" y="5229201"/>
            <a:chExt cx="2952329" cy="1368151"/>
          </a:xfrm>
        </p:grpSpPr>
        <p:cxnSp>
          <p:nvCxnSpPr>
            <p:cNvPr id="8" name="Straight Arrow Connector 7">
              <a:extLst>
                <a:ext uri="{FF2B5EF4-FFF2-40B4-BE49-F238E27FC236}">
                  <a16:creationId xmlns:a16="http://schemas.microsoft.com/office/drawing/2014/main" id="{8D62268F-C4A5-CBB3-8924-63F6D8009845}"/>
                </a:ext>
              </a:extLst>
            </p:cNvPr>
            <p:cNvCxnSpPr>
              <a:cxnSpLocks/>
            </p:cNvCxnSpPr>
            <p:nvPr/>
          </p:nvCxnSpPr>
          <p:spPr bwMode="auto">
            <a:xfrm flipV="1">
              <a:off x="2771800" y="5445225"/>
              <a:ext cx="2376264" cy="972516"/>
            </a:xfrm>
            <a:prstGeom prst="straightConnector1">
              <a:avLst/>
            </a:prstGeom>
            <a:solidFill>
              <a:schemeClr val="accent1"/>
            </a:solidFill>
            <a:ln w="22225" cap="flat" cmpd="sng" algn="ctr">
              <a:solidFill>
                <a:srgbClr val="FF0000"/>
              </a:solidFill>
              <a:prstDash val="solid"/>
              <a:round/>
              <a:headEnd type="none" w="med" len="med"/>
              <a:tailEnd type="triangle"/>
            </a:ln>
            <a:effectLst/>
          </p:spPr>
        </p:cxnSp>
        <p:sp>
          <p:nvSpPr>
            <p:cNvPr id="11" name="TextBox 10">
              <a:extLst>
                <a:ext uri="{FF2B5EF4-FFF2-40B4-BE49-F238E27FC236}">
                  <a16:creationId xmlns:a16="http://schemas.microsoft.com/office/drawing/2014/main" id="{1217AB1B-9735-7D0E-D30D-0A084D6AB5A3}"/>
                </a:ext>
              </a:extLst>
            </p:cNvPr>
            <p:cNvSpPr txBox="1"/>
            <p:nvPr/>
          </p:nvSpPr>
          <p:spPr>
            <a:xfrm>
              <a:off x="3198224" y="6228020"/>
              <a:ext cx="1440160" cy="369332"/>
            </a:xfrm>
            <a:prstGeom prst="rect">
              <a:avLst/>
            </a:prstGeom>
            <a:noFill/>
          </p:spPr>
          <p:txBody>
            <a:bodyPr wrap="square">
              <a:spAutoFit/>
            </a:bodyPr>
            <a:lstStyle/>
            <a:p>
              <a:r>
                <a:rPr lang="en-US" sz="1800">
                  <a:solidFill>
                    <a:srgbClr val="FF0000"/>
                  </a:solidFill>
                </a:rPr>
                <a:t>Knowledge</a:t>
              </a:r>
            </a:p>
          </p:txBody>
        </p:sp>
        <p:sp>
          <p:nvSpPr>
            <p:cNvPr id="12" name="Left Brace 11">
              <a:extLst>
                <a:ext uri="{FF2B5EF4-FFF2-40B4-BE49-F238E27FC236}">
                  <a16:creationId xmlns:a16="http://schemas.microsoft.com/office/drawing/2014/main" id="{F17E7590-CDD7-BCDC-A7EA-AB482467B886}"/>
                </a:ext>
              </a:extLst>
            </p:cNvPr>
            <p:cNvSpPr/>
            <p:nvPr/>
          </p:nvSpPr>
          <p:spPr bwMode="auto">
            <a:xfrm rot="16200000">
              <a:off x="5139227" y="4860322"/>
              <a:ext cx="216024" cy="953781"/>
            </a:xfrm>
            <a:prstGeom prst="leftBrace">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grpSp>
    </p:spTree>
    <p:extLst>
      <p:ext uri="{BB962C8B-B14F-4D97-AF65-F5344CB8AC3E}">
        <p14:creationId xmlns:p14="http://schemas.microsoft.com/office/powerpoint/2010/main" val="297629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792F2-D3BF-63B1-BE3F-79347E09A9D1}"/>
              </a:ext>
            </a:extLst>
          </p:cNvPr>
          <p:cNvSpPr>
            <a:spLocks noGrp="1"/>
          </p:cNvSpPr>
          <p:nvPr>
            <p:ph type="title"/>
          </p:nvPr>
        </p:nvSpPr>
        <p:spPr/>
        <p:txBody>
          <a:bodyPr/>
          <a:lstStyle/>
          <a:p>
            <a:r>
              <a:rPr lang="en-US"/>
              <a:t>More about this diagram</a:t>
            </a:r>
          </a:p>
        </p:txBody>
      </p:sp>
      <p:sp>
        <p:nvSpPr>
          <p:cNvPr id="3" name="Content Placeholder 2">
            <a:extLst>
              <a:ext uri="{FF2B5EF4-FFF2-40B4-BE49-F238E27FC236}">
                <a16:creationId xmlns:a16="http://schemas.microsoft.com/office/drawing/2014/main" id="{126C1CE2-3F4A-BB76-A5F4-05BDE5545F6C}"/>
              </a:ext>
            </a:extLst>
          </p:cNvPr>
          <p:cNvSpPr>
            <a:spLocks noGrp="1"/>
          </p:cNvSpPr>
          <p:nvPr>
            <p:ph idx="1"/>
          </p:nvPr>
        </p:nvSpPr>
        <p:spPr>
          <a:xfrm>
            <a:off x="199164" y="1857077"/>
            <a:ext cx="8745672" cy="4164211"/>
          </a:xfrm>
        </p:spPr>
        <p:txBody>
          <a:bodyPr/>
          <a:lstStyle/>
          <a:p>
            <a:r>
              <a:rPr lang="en-US" sz="2000"/>
              <a:t>Source and history</a:t>
            </a:r>
          </a:p>
          <a:p>
            <a:pPr lvl="1"/>
            <a:r>
              <a:rPr lang="en-US" sz="1800"/>
              <a:t>Nature editors have published this in </a:t>
            </a:r>
            <a:r>
              <a:rPr lang="en-US" sz="1800" b="1"/>
              <a:t>2018</a:t>
            </a:r>
            <a:r>
              <a:rPr lang="en-US" sz="1800"/>
              <a:t>, and taken it (referenced) from a </a:t>
            </a:r>
            <a:r>
              <a:rPr lang="en-US" sz="1800" b="1"/>
              <a:t>2015</a:t>
            </a:r>
            <a:r>
              <a:rPr lang="en-US" sz="1800"/>
              <a:t> paper: </a:t>
            </a:r>
            <a:r>
              <a:rPr lang="en-US" sz="1800">
                <a:hlinkClick r:id="rId2"/>
              </a:rPr>
              <a:t>https://doi.org/10.3390/challe6010117</a:t>
            </a:r>
            <a:endParaRPr lang="en-US" sz="1800"/>
          </a:p>
          <a:p>
            <a:pPr lvl="1"/>
            <a:r>
              <a:rPr lang="en-US" sz="1800"/>
              <a:t>Criticized in this </a:t>
            </a:r>
            <a:r>
              <a:rPr lang="en-US" sz="1800" b="1"/>
              <a:t>2018</a:t>
            </a:r>
            <a:r>
              <a:rPr lang="en-US" sz="1800"/>
              <a:t> paper: </a:t>
            </a:r>
            <a:r>
              <a:rPr lang="en-US" sz="1800">
                <a:hlinkClick r:id="rId3"/>
              </a:rPr>
              <a:t>https://doi.org/10.3390/su10093027</a:t>
            </a:r>
            <a:r>
              <a:rPr lang="en-US" sz="1800"/>
              <a:t> </a:t>
            </a:r>
          </a:p>
          <a:p>
            <a:pPr lvl="1"/>
            <a:r>
              <a:rPr lang="en-US" sz="1800" b="1"/>
              <a:t>2020</a:t>
            </a:r>
            <a:r>
              <a:rPr lang="en-US" sz="1800"/>
              <a:t> article by the original author: "New perspectives on internet electricity use in 2030" corrects the data (downward):  </a:t>
            </a:r>
            <a:r>
              <a:rPr lang="en-US" sz="1800">
                <a:hlinkClick r:id="rId4"/>
              </a:rPr>
              <a:t>https://www.doi.org/10.30538/psrp-easl2020.0038</a:t>
            </a:r>
            <a:r>
              <a:rPr lang="en-US" sz="1800"/>
              <a:t> </a:t>
            </a:r>
            <a:endParaRPr lang="en-US" sz="2000"/>
          </a:p>
          <a:p>
            <a:endParaRPr lang="en-US" sz="2000"/>
          </a:p>
          <a:p>
            <a:r>
              <a:rPr lang="en-US" sz="2000"/>
              <a:t>Haven't we all</a:t>
            </a:r>
            <a:br>
              <a:rPr lang="en-US" sz="2000"/>
            </a:br>
            <a:r>
              <a:rPr lang="en-US" sz="2000"/>
              <a:t>recently learned that</a:t>
            </a:r>
            <a:br>
              <a:rPr lang="en-US" sz="2000"/>
            </a:br>
            <a:r>
              <a:rPr lang="en-US" sz="2000"/>
              <a:t>exponential growth</a:t>
            </a:r>
            <a:br>
              <a:rPr lang="en-US" sz="2000"/>
            </a:br>
            <a:r>
              <a:rPr lang="en-US" sz="2000"/>
              <a:t>may not last</a:t>
            </a:r>
            <a:br>
              <a:rPr lang="en-US" sz="2000"/>
            </a:br>
            <a:r>
              <a:rPr lang="en-US" sz="2000"/>
              <a:t>forever?</a:t>
            </a:r>
          </a:p>
          <a:p>
            <a:endParaRPr lang="en-US" sz="2000"/>
          </a:p>
        </p:txBody>
      </p:sp>
      <p:sp>
        <p:nvSpPr>
          <p:cNvPr id="4" name="Slide Number Placeholder 3">
            <a:extLst>
              <a:ext uri="{FF2B5EF4-FFF2-40B4-BE49-F238E27FC236}">
                <a16:creationId xmlns:a16="http://schemas.microsoft.com/office/drawing/2014/main" id="{C2AD4B64-9CB0-1DE9-4A18-C5291EDA63DD}"/>
              </a:ext>
            </a:extLst>
          </p:cNvPr>
          <p:cNvSpPr>
            <a:spLocks noGrp="1"/>
          </p:cNvSpPr>
          <p:nvPr>
            <p:ph type="sldNum" sz="quarter" idx="12"/>
          </p:nvPr>
        </p:nvSpPr>
        <p:spPr/>
        <p:txBody>
          <a:bodyPr/>
          <a:lstStyle/>
          <a:p>
            <a:pPr>
              <a:defRPr/>
            </a:pPr>
            <a:fld id="{CDA37B57-12BB-EE40-B12F-0758C29EA9A3}" type="slidenum">
              <a:rPr lang="nb-NO"/>
              <a:pPr>
                <a:defRPr/>
              </a:pPr>
              <a:t>18</a:t>
            </a:fld>
            <a:endParaRPr lang="nb-NO" dirty="0"/>
          </a:p>
        </p:txBody>
      </p:sp>
      <p:pic>
        <p:nvPicPr>
          <p:cNvPr id="5" name="Picture 4">
            <a:extLst>
              <a:ext uri="{FF2B5EF4-FFF2-40B4-BE49-F238E27FC236}">
                <a16:creationId xmlns:a16="http://schemas.microsoft.com/office/drawing/2014/main" id="{02EB37D2-3333-AB35-3692-2D510827686E}"/>
              </a:ext>
            </a:extLst>
          </p:cNvPr>
          <p:cNvPicPr>
            <a:picLocks noChangeAspect="1"/>
          </p:cNvPicPr>
          <p:nvPr/>
        </p:nvPicPr>
        <p:blipFill>
          <a:blip r:embed="rId5"/>
          <a:stretch>
            <a:fillRect/>
          </a:stretch>
        </p:blipFill>
        <p:spPr>
          <a:xfrm>
            <a:off x="3707904" y="4164244"/>
            <a:ext cx="5236932" cy="2001060"/>
          </a:xfrm>
          <a:prstGeom prst="rect">
            <a:avLst/>
          </a:prstGeom>
        </p:spPr>
      </p:pic>
      <p:sp>
        <p:nvSpPr>
          <p:cNvPr id="6" name="TextBox 5">
            <a:extLst>
              <a:ext uri="{FF2B5EF4-FFF2-40B4-BE49-F238E27FC236}">
                <a16:creationId xmlns:a16="http://schemas.microsoft.com/office/drawing/2014/main" id="{24185ED2-B569-768C-95C5-2A0F251B7A15}"/>
              </a:ext>
            </a:extLst>
          </p:cNvPr>
          <p:cNvSpPr txBox="1"/>
          <p:nvPr/>
        </p:nvSpPr>
        <p:spPr>
          <a:xfrm>
            <a:off x="-1346200" y="3467100"/>
            <a:ext cx="184731" cy="400110"/>
          </a:xfrm>
          <a:prstGeom prst="rect">
            <a:avLst/>
          </a:prstGeom>
          <a:noFill/>
        </p:spPr>
        <p:txBody>
          <a:bodyPr wrap="none" rtlCol="0">
            <a:spAutoFit/>
          </a:bodyPr>
          <a:lstStyle/>
          <a:p>
            <a:endParaRPr lang="en-US"/>
          </a:p>
        </p:txBody>
      </p:sp>
      <p:sp>
        <p:nvSpPr>
          <p:cNvPr id="9" name="Content Placeholder 2">
            <a:extLst>
              <a:ext uri="{FF2B5EF4-FFF2-40B4-BE49-F238E27FC236}">
                <a16:creationId xmlns:a16="http://schemas.microsoft.com/office/drawing/2014/main" id="{13B318F5-6FDB-0EFD-224D-10CC8AB2F177}"/>
              </a:ext>
            </a:extLst>
          </p:cNvPr>
          <p:cNvSpPr txBox="1">
            <a:spLocks/>
          </p:cNvSpPr>
          <p:nvPr/>
        </p:nvSpPr>
        <p:spPr bwMode="auto">
          <a:xfrm>
            <a:off x="169168" y="6309320"/>
            <a:ext cx="8219256" cy="5401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sz="2000" kern="0">
                <a:solidFill>
                  <a:srgbClr val="1400FF"/>
                </a:solidFill>
              </a:rPr>
              <a:t>Still, people use the diagram. Perhaps because of the nice colours?</a:t>
            </a:r>
          </a:p>
        </p:txBody>
      </p:sp>
    </p:spTree>
    <p:extLst>
      <p:ext uri="{BB962C8B-B14F-4D97-AF65-F5344CB8AC3E}">
        <p14:creationId xmlns:p14="http://schemas.microsoft.com/office/powerpoint/2010/main" val="220396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3B610-D34F-8844-00ED-37C8D00C6C3B}"/>
              </a:ext>
            </a:extLst>
          </p:cNvPr>
          <p:cNvSpPr>
            <a:spLocks noGrp="1"/>
          </p:cNvSpPr>
          <p:nvPr>
            <p:ph type="title"/>
          </p:nvPr>
        </p:nvSpPr>
        <p:spPr/>
        <p:txBody>
          <a:bodyPr/>
          <a:lstStyle/>
          <a:p>
            <a:r>
              <a:rPr lang="en-US" dirty="0"/>
              <a:t>More about narrative 1</a:t>
            </a:r>
          </a:p>
        </p:txBody>
      </p:sp>
      <p:sp>
        <p:nvSpPr>
          <p:cNvPr id="3" name="Content Placeholder 2">
            <a:extLst>
              <a:ext uri="{FF2B5EF4-FFF2-40B4-BE49-F238E27FC236}">
                <a16:creationId xmlns:a16="http://schemas.microsoft.com/office/drawing/2014/main" id="{06F2593D-A759-55A8-394B-9C23915FAA57}"/>
              </a:ext>
            </a:extLst>
          </p:cNvPr>
          <p:cNvSpPr>
            <a:spLocks noGrp="1"/>
          </p:cNvSpPr>
          <p:nvPr>
            <p:ph idx="1"/>
          </p:nvPr>
        </p:nvSpPr>
        <p:spPr>
          <a:xfrm>
            <a:off x="107504" y="1981200"/>
            <a:ext cx="8784976" cy="4616152"/>
          </a:xfrm>
        </p:spPr>
        <p:txBody>
          <a:bodyPr/>
          <a:lstStyle/>
          <a:p>
            <a:r>
              <a:rPr lang="en-US" sz="2000" dirty="0">
                <a:solidFill>
                  <a:srgbClr val="0000FF"/>
                </a:solidFill>
              </a:rPr>
              <a:t>Moore’s law</a:t>
            </a:r>
            <a:r>
              <a:rPr lang="en-US" sz="2000" dirty="0"/>
              <a:t>: chip densities double every two years</a:t>
            </a:r>
          </a:p>
          <a:p>
            <a:pPr lvl="1"/>
            <a:r>
              <a:rPr lang="en-US" sz="1800" dirty="0"/>
              <a:t>Side effect: </a:t>
            </a:r>
            <a:r>
              <a:rPr lang="en-US" sz="1800" dirty="0" err="1">
                <a:solidFill>
                  <a:srgbClr val="1400FF"/>
                </a:solidFill>
              </a:rPr>
              <a:t>Koomey’s</a:t>
            </a:r>
            <a:r>
              <a:rPr lang="en-US" sz="1800" dirty="0">
                <a:solidFill>
                  <a:srgbClr val="1400FF"/>
                </a:solidFill>
              </a:rPr>
              <a:t> law:</a:t>
            </a:r>
            <a:r>
              <a:rPr lang="en-US" sz="1800" dirty="0"/>
              <a:t> “at a fixed computing load, the </a:t>
            </a:r>
            <a:r>
              <a:rPr lang="en-US" sz="1800" b="1" dirty="0"/>
              <a:t>amount of battery you need will fall by a factor of two every year and a half</a:t>
            </a:r>
            <a:r>
              <a:rPr lang="en-US" sz="1800" dirty="0"/>
              <a:t>” [Wikipedia]</a:t>
            </a:r>
          </a:p>
          <a:p>
            <a:endParaRPr lang="en-US" sz="2000" dirty="0"/>
          </a:p>
          <a:p>
            <a:r>
              <a:rPr lang="en-US" sz="2000" dirty="0">
                <a:solidFill>
                  <a:srgbClr val="0000FF"/>
                </a:solidFill>
              </a:rPr>
              <a:t>Moore’s law has been slowing down</a:t>
            </a:r>
            <a:endParaRPr lang="en-US" sz="2000" dirty="0"/>
          </a:p>
          <a:p>
            <a:pPr lvl="1"/>
            <a:r>
              <a:rPr lang="en-US" sz="1800" dirty="0" err="1">
                <a:solidFill>
                  <a:srgbClr val="0000FF"/>
                </a:solidFill>
              </a:rPr>
              <a:t>Koomey’s</a:t>
            </a:r>
            <a:r>
              <a:rPr lang="en-US" sz="1800" dirty="0">
                <a:solidFill>
                  <a:srgbClr val="0000FF"/>
                </a:solidFill>
              </a:rPr>
              <a:t> law</a:t>
            </a:r>
            <a:r>
              <a:rPr lang="en-US" sz="1800" dirty="0"/>
              <a:t> [Wikipedia]: “in 2011, </a:t>
            </a:r>
            <a:r>
              <a:rPr lang="en-US" sz="1800" dirty="0" err="1"/>
              <a:t>Koomey</a:t>
            </a:r>
            <a:r>
              <a:rPr lang="en-US" sz="1800" dirty="0"/>
              <a:t> re-examined this data and found that after 2000, the </a:t>
            </a:r>
            <a:r>
              <a:rPr lang="en-US" sz="1800" b="1" dirty="0"/>
              <a:t>doubling slowed to about once every 2.6 years</a:t>
            </a:r>
            <a:r>
              <a:rPr lang="en-US" sz="1800" dirty="0"/>
              <a:t>”</a:t>
            </a:r>
          </a:p>
          <a:p>
            <a:endParaRPr lang="en-US" sz="2000" dirty="0"/>
          </a:p>
          <a:p>
            <a:r>
              <a:rPr lang="en-US" sz="2000" dirty="0"/>
              <a:t>Internet traffic, number of users: </a:t>
            </a:r>
            <a:r>
              <a:rPr lang="en-US" sz="2000" dirty="0">
                <a:solidFill>
                  <a:srgbClr val="C00000"/>
                </a:solidFill>
              </a:rPr>
              <a:t>exponential &amp; no sign of slowing down</a:t>
            </a:r>
          </a:p>
          <a:p>
            <a:pPr lvl="1"/>
            <a:r>
              <a:rPr lang="en-US" sz="1800" b="1" dirty="0"/>
              <a:t>Could this make the Internet a huge CO</a:t>
            </a:r>
            <a:r>
              <a:rPr lang="en-US" sz="1600" b="1" dirty="0"/>
              <a:t>2</a:t>
            </a:r>
            <a:r>
              <a:rPr lang="en-US" sz="1800" b="1" dirty="0"/>
              <a:t> contributor one day?</a:t>
            </a:r>
          </a:p>
        </p:txBody>
      </p:sp>
      <p:sp>
        <p:nvSpPr>
          <p:cNvPr id="4" name="Slide Number Placeholder 3">
            <a:extLst>
              <a:ext uri="{FF2B5EF4-FFF2-40B4-BE49-F238E27FC236}">
                <a16:creationId xmlns:a16="http://schemas.microsoft.com/office/drawing/2014/main" id="{A7AEBEA4-6C0E-BB83-7064-B79167BC157E}"/>
              </a:ext>
            </a:extLst>
          </p:cNvPr>
          <p:cNvSpPr>
            <a:spLocks noGrp="1"/>
          </p:cNvSpPr>
          <p:nvPr>
            <p:ph type="sldNum" sz="quarter" idx="12"/>
          </p:nvPr>
        </p:nvSpPr>
        <p:spPr/>
        <p:txBody>
          <a:bodyPr/>
          <a:lstStyle/>
          <a:p>
            <a:pPr>
              <a:defRPr/>
            </a:pPr>
            <a:fld id="{CDA37B57-12BB-EE40-B12F-0758C29EA9A3}" type="slidenum">
              <a:rPr lang="nb-NO"/>
              <a:pPr>
                <a:defRPr/>
              </a:pPr>
              <a:t>19</a:t>
            </a:fld>
            <a:endParaRPr lang="nb-NO" dirty="0"/>
          </a:p>
        </p:txBody>
      </p:sp>
    </p:spTree>
    <p:extLst>
      <p:ext uri="{BB962C8B-B14F-4D97-AF65-F5344CB8AC3E}">
        <p14:creationId xmlns:p14="http://schemas.microsoft.com/office/powerpoint/2010/main" val="2399147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496944" cy="1143000"/>
          </a:xfrm>
        </p:spPr>
        <p:txBody>
          <a:bodyPr/>
          <a:lstStyle/>
          <a:p>
            <a:r>
              <a:rPr lang="en-US" dirty="0"/>
              <a:t>The energy efficiency of telecom hardware</a:t>
            </a:r>
          </a:p>
        </p:txBody>
      </p:sp>
      <p:pic>
        <p:nvPicPr>
          <p:cNvPr id="7" name="Picture 6"/>
          <p:cNvPicPr>
            <a:picLocks noChangeAspect="1"/>
          </p:cNvPicPr>
          <p:nvPr/>
        </p:nvPicPr>
        <p:blipFill>
          <a:blip r:embed="rId2"/>
          <a:stretch>
            <a:fillRect/>
          </a:stretch>
        </p:blipFill>
        <p:spPr>
          <a:xfrm>
            <a:off x="323528" y="1844824"/>
            <a:ext cx="6552728" cy="4215270"/>
          </a:xfrm>
          <a:prstGeom prst="rect">
            <a:avLst/>
          </a:prstGeom>
        </p:spPr>
      </p:pic>
      <p:sp>
        <p:nvSpPr>
          <p:cNvPr id="5" name="TextBox 4">
            <a:extLst>
              <a:ext uri="{FF2B5EF4-FFF2-40B4-BE49-F238E27FC236}">
                <a16:creationId xmlns:a16="http://schemas.microsoft.com/office/drawing/2014/main" id="{3B4D4BA0-F675-6043-683E-57CDD03136FB}"/>
              </a:ext>
            </a:extLst>
          </p:cNvPr>
          <p:cNvSpPr txBox="1"/>
          <p:nvPr/>
        </p:nvSpPr>
        <p:spPr>
          <a:xfrm>
            <a:off x="53752" y="6156593"/>
            <a:ext cx="8910736" cy="584775"/>
          </a:xfrm>
          <a:prstGeom prst="rect">
            <a:avLst/>
          </a:prstGeom>
          <a:noFill/>
        </p:spPr>
        <p:txBody>
          <a:bodyPr wrap="square">
            <a:spAutoFit/>
          </a:bodyPr>
          <a:lstStyle/>
          <a:p>
            <a:pPr lvl="1"/>
            <a:r>
              <a:rPr lang="en-US" sz="1600" i="1" dirty="0"/>
              <a:t>J. </a:t>
            </a:r>
            <a:r>
              <a:rPr lang="en-US" sz="1600" i="1" dirty="0" err="1"/>
              <a:t>Aslan</a:t>
            </a:r>
            <a:r>
              <a:rPr lang="en-US" sz="1600" i="1" dirty="0"/>
              <a:t>, K. </a:t>
            </a:r>
            <a:r>
              <a:rPr lang="en-US" sz="1600" i="1" dirty="0" err="1"/>
              <a:t>Mayers</a:t>
            </a:r>
            <a:r>
              <a:rPr lang="en-US" sz="1600" i="1" dirty="0"/>
              <a:t>, J. G. </a:t>
            </a:r>
            <a:r>
              <a:rPr lang="en-US" sz="1600" i="1" dirty="0" err="1"/>
              <a:t>Koomey</a:t>
            </a:r>
            <a:r>
              <a:rPr lang="en-US" sz="1600" i="1" dirty="0"/>
              <a:t>, and C. France. Electricity intensity of internet data transmission: Untangling the estimates. Journal of Industrial Ecology, 22(4):785–798, 2018</a:t>
            </a:r>
          </a:p>
        </p:txBody>
      </p:sp>
    </p:spTree>
    <p:extLst>
      <p:ext uri="{BB962C8B-B14F-4D97-AF65-F5344CB8AC3E}">
        <p14:creationId xmlns:p14="http://schemas.microsoft.com/office/powerpoint/2010/main" val="230777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ISP energy use</a:t>
            </a:r>
          </a:p>
        </p:txBody>
      </p:sp>
      <p:pic>
        <p:nvPicPr>
          <p:cNvPr id="5" name="Picture 4"/>
          <p:cNvPicPr>
            <a:picLocks noChangeAspect="1"/>
          </p:cNvPicPr>
          <p:nvPr/>
        </p:nvPicPr>
        <p:blipFill>
          <a:blip r:embed="rId2"/>
          <a:stretch>
            <a:fillRect/>
          </a:stretch>
        </p:blipFill>
        <p:spPr>
          <a:xfrm>
            <a:off x="107504" y="1918573"/>
            <a:ext cx="7092280" cy="3675166"/>
          </a:xfrm>
          <a:prstGeom prst="rect">
            <a:avLst/>
          </a:prstGeom>
        </p:spPr>
      </p:pic>
      <p:sp>
        <p:nvSpPr>
          <p:cNvPr id="6" name="Rectangle 5"/>
          <p:cNvSpPr/>
          <p:nvPr/>
        </p:nvSpPr>
        <p:spPr>
          <a:xfrm>
            <a:off x="251520" y="5581689"/>
            <a:ext cx="8568952" cy="369332"/>
          </a:xfrm>
          <a:prstGeom prst="rect">
            <a:avLst/>
          </a:prstGeom>
        </p:spPr>
        <p:txBody>
          <a:bodyPr wrap="square">
            <a:spAutoFit/>
          </a:bodyPr>
          <a:lstStyle/>
          <a:p>
            <a:r>
              <a:rPr lang="en-US" sz="1800" i="1" dirty="0"/>
              <a:t>Source: </a:t>
            </a:r>
            <a:r>
              <a:rPr lang="en-US" sz="1800" i="1" dirty="0">
                <a:hlinkClick r:id="rId3"/>
              </a:rPr>
              <a:t>https://www.koomey.com/post/654896139332616192</a:t>
            </a:r>
            <a:endParaRPr lang="en-US" sz="1800" i="1" dirty="0"/>
          </a:p>
        </p:txBody>
      </p:sp>
      <p:sp>
        <p:nvSpPr>
          <p:cNvPr id="7" name="TextBox 6">
            <a:extLst>
              <a:ext uri="{FF2B5EF4-FFF2-40B4-BE49-F238E27FC236}">
                <a16:creationId xmlns:a16="http://schemas.microsoft.com/office/drawing/2014/main" id="{7510585D-13A2-0F67-EF8A-68ABA72E3B69}"/>
              </a:ext>
            </a:extLst>
          </p:cNvPr>
          <p:cNvSpPr txBox="1"/>
          <p:nvPr/>
        </p:nvSpPr>
        <p:spPr>
          <a:xfrm>
            <a:off x="467544" y="6023029"/>
            <a:ext cx="8563793" cy="646331"/>
          </a:xfrm>
          <a:prstGeom prst="rect">
            <a:avLst/>
          </a:prstGeom>
          <a:noFill/>
        </p:spPr>
        <p:txBody>
          <a:bodyPr wrap="square">
            <a:spAutoFit/>
          </a:bodyPr>
          <a:lstStyle/>
          <a:p>
            <a:r>
              <a:rPr lang="en-US" sz="1800" dirty="0"/>
              <a:t>In contrast, the </a:t>
            </a:r>
            <a:r>
              <a:rPr lang="en-US" sz="1800" b="1" dirty="0"/>
              <a:t>entire ICT sector’s emissions have slightly grown:</a:t>
            </a:r>
            <a:br>
              <a:rPr lang="en-US" sz="1800" dirty="0"/>
            </a:br>
            <a:r>
              <a:rPr lang="en-US" sz="1800" dirty="0">
                <a:solidFill>
                  <a:srgbClr val="0000FF"/>
                </a:solidFill>
              </a:rPr>
              <a:t>about 5% from 2015 to 2020  </a:t>
            </a:r>
            <a:r>
              <a:rPr lang="en-US" sz="1800" dirty="0"/>
              <a:t>[ </a:t>
            </a:r>
            <a:r>
              <a:rPr lang="nb-NO" sz="1800" i="1" dirty="0">
                <a:hlinkClick r:id="rId4"/>
              </a:rPr>
              <a:t>https://doi.org/10.1016/j.telpol.2023.102701</a:t>
            </a:r>
            <a:r>
              <a:rPr lang="en-US" sz="1800" dirty="0"/>
              <a:t> ].</a:t>
            </a:r>
          </a:p>
        </p:txBody>
      </p:sp>
      <p:sp>
        <p:nvSpPr>
          <p:cNvPr id="3" name="Rectangular Callout 2">
            <a:extLst>
              <a:ext uri="{FF2B5EF4-FFF2-40B4-BE49-F238E27FC236}">
                <a16:creationId xmlns:a16="http://schemas.microsoft.com/office/drawing/2014/main" id="{06E44F8F-E962-00AE-07E5-41F70B92C847}"/>
              </a:ext>
            </a:extLst>
          </p:cNvPr>
          <p:cNvSpPr/>
          <p:nvPr/>
        </p:nvSpPr>
        <p:spPr bwMode="auto">
          <a:xfrm>
            <a:off x="7407308" y="4581128"/>
            <a:ext cx="1701196" cy="1315061"/>
          </a:xfrm>
          <a:prstGeom prst="wedgeRectCallout">
            <a:avLst>
              <a:gd name="adj1" fmla="val -92331"/>
              <a:gd name="adj2" fmla="val 65705"/>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rPr>
              <a:t>Note, though: ChatGPT</a:t>
            </a:r>
            <a:r>
              <a:rPr kumimoji="0" lang="en-US" sz="1800" b="0" i="0" u="none" strike="noStrike" cap="none" normalizeH="0" dirty="0">
                <a:ln>
                  <a:noFill/>
                </a:ln>
                <a:solidFill>
                  <a:schemeClr val="tx1"/>
                </a:solidFill>
                <a:effectLst/>
                <a:latin typeface="Arial" charset="0"/>
                <a:ea typeface="ヒラギノ角ゴ Pro W3" charset="-128"/>
                <a:cs typeface="ヒラギノ角ゴ Pro W3" charset="-128"/>
              </a:rPr>
              <a:t> was released in 2022</a:t>
            </a:r>
            <a:endPar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4" name="Slide Number Placeholder 3">
            <a:extLst>
              <a:ext uri="{FF2B5EF4-FFF2-40B4-BE49-F238E27FC236}">
                <a16:creationId xmlns:a16="http://schemas.microsoft.com/office/drawing/2014/main" id="{97B87B8E-7204-F47A-D3DD-AFDE88AA88E3}"/>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21</a:t>
            </a:fld>
            <a:endParaRPr lang="nb-NO" dirty="0"/>
          </a:p>
        </p:txBody>
      </p:sp>
    </p:spTree>
    <p:extLst>
      <p:ext uri="{BB962C8B-B14F-4D97-AF65-F5344CB8AC3E}">
        <p14:creationId xmlns:p14="http://schemas.microsoft.com/office/powerpoint/2010/main" val="2302702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30E6F5E-8235-5749-ED1B-63228F739F8D}"/>
              </a:ext>
            </a:extLst>
          </p:cNvPr>
          <p:cNvPicPr>
            <a:picLocks noChangeAspect="1"/>
          </p:cNvPicPr>
          <p:nvPr/>
        </p:nvPicPr>
        <p:blipFill>
          <a:blip r:embed="rId2"/>
          <a:stretch>
            <a:fillRect/>
          </a:stretch>
        </p:blipFill>
        <p:spPr>
          <a:xfrm>
            <a:off x="1475656" y="5580612"/>
            <a:ext cx="4966320" cy="833687"/>
          </a:xfrm>
          <a:prstGeom prst="rect">
            <a:avLst/>
          </a:prstGeom>
        </p:spPr>
      </p:pic>
      <p:sp>
        <p:nvSpPr>
          <p:cNvPr id="2" name="Title 1">
            <a:extLst>
              <a:ext uri="{FF2B5EF4-FFF2-40B4-BE49-F238E27FC236}">
                <a16:creationId xmlns:a16="http://schemas.microsoft.com/office/drawing/2014/main" id="{FDE9983E-6E6E-B509-B6CC-3B61BB2D25EC}"/>
              </a:ext>
            </a:extLst>
          </p:cNvPr>
          <p:cNvSpPr>
            <a:spLocks noGrp="1"/>
          </p:cNvSpPr>
          <p:nvPr>
            <p:ph type="title"/>
          </p:nvPr>
        </p:nvSpPr>
        <p:spPr/>
        <p:txBody>
          <a:bodyPr/>
          <a:lstStyle/>
          <a:p>
            <a:r>
              <a:rPr lang="en-US" dirty="0"/>
              <a:t>Narrative 2: every single contribution...</a:t>
            </a:r>
            <a:br>
              <a:rPr lang="en-US" dirty="0"/>
            </a:br>
            <a:r>
              <a:rPr lang="en-US" sz="2800" dirty="0"/>
              <a:t>... only true for power proportional hardware.</a:t>
            </a:r>
            <a:endParaRPr lang="en-NO" sz="2800" dirty="0"/>
          </a:p>
        </p:txBody>
      </p:sp>
      <p:sp>
        <p:nvSpPr>
          <p:cNvPr id="3" name="Content Placeholder 2">
            <a:extLst>
              <a:ext uri="{FF2B5EF4-FFF2-40B4-BE49-F238E27FC236}">
                <a16:creationId xmlns:a16="http://schemas.microsoft.com/office/drawing/2014/main" id="{6636BDD1-F1CF-7C54-38A1-1B561D5D7D5E}"/>
              </a:ext>
            </a:extLst>
          </p:cNvPr>
          <p:cNvSpPr>
            <a:spLocks noGrp="1"/>
          </p:cNvSpPr>
          <p:nvPr>
            <p:ph idx="1"/>
          </p:nvPr>
        </p:nvSpPr>
        <p:spPr>
          <a:xfrm>
            <a:off x="611560" y="5379985"/>
            <a:ext cx="4609085" cy="1359206"/>
          </a:xfrm>
        </p:spPr>
        <p:txBody>
          <a:bodyPr/>
          <a:lstStyle/>
          <a:p>
            <a:pPr marL="0" indent="0">
              <a:buNone/>
            </a:pPr>
            <a:r>
              <a:rPr lang="en-NO" sz="1600" b="1" kern="1200" dirty="0">
                <a:solidFill>
                  <a:srgbClr val="0070BF"/>
                </a:solidFill>
                <a:latin typeface="Arial" charset="0"/>
                <a:ea typeface="ヒラギノ角ゴ Pro W3" charset="-128"/>
              </a:rPr>
              <a:t>Measurements: server</a:t>
            </a:r>
            <a:endParaRPr lang="en-NO" dirty="0"/>
          </a:p>
        </p:txBody>
      </p:sp>
      <p:sp>
        <p:nvSpPr>
          <p:cNvPr id="18" name="Rounded Rectangular Callout 17">
            <a:extLst>
              <a:ext uri="{FF2B5EF4-FFF2-40B4-BE49-F238E27FC236}">
                <a16:creationId xmlns:a16="http://schemas.microsoft.com/office/drawing/2014/main" id="{7D70E046-60CA-D160-5176-9900AB295C5C}"/>
              </a:ext>
            </a:extLst>
          </p:cNvPr>
          <p:cNvSpPr/>
          <p:nvPr/>
        </p:nvSpPr>
        <p:spPr bwMode="auto">
          <a:xfrm>
            <a:off x="2887543" y="5120007"/>
            <a:ext cx="1900481" cy="338554"/>
          </a:xfrm>
          <a:prstGeom prst="wedgeRoundRectCallout">
            <a:avLst>
              <a:gd name="adj1" fmla="val -19404"/>
              <a:gd name="adj2" fmla="val 79959"/>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0 bit/s data </a:t>
            </a:r>
            <a:r>
              <a:rPr kumimoji="0" lang="nb-NO" sz="1200" b="0" i="0" u="none" strike="noStrike" cap="none" normalizeH="0" baseline="0" dirty="0" err="1">
                <a:ln>
                  <a:noFill/>
                </a:ln>
                <a:solidFill>
                  <a:schemeClr val="tx1"/>
                </a:solidFill>
                <a:effectLst/>
                <a:latin typeface="Arial" charset="0"/>
                <a:ea typeface="ヒラギノ角ゴ Pro W3" charset="-128"/>
                <a:cs typeface="ヒラギノ角ゴ Pro W3" charset="-128"/>
              </a:rPr>
              <a:t>transmission</a:t>
            </a:r>
            <a:endParaRPr kumimoji="0" lang="en-NO"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9" name="Rounded Rectangular Callout 18">
            <a:extLst>
              <a:ext uri="{FF2B5EF4-FFF2-40B4-BE49-F238E27FC236}">
                <a16:creationId xmlns:a16="http://schemas.microsoft.com/office/drawing/2014/main" id="{99FE7CEF-B26F-B766-3099-39F3F90FFBD2}"/>
              </a:ext>
            </a:extLst>
          </p:cNvPr>
          <p:cNvSpPr/>
          <p:nvPr/>
        </p:nvSpPr>
        <p:spPr bwMode="auto">
          <a:xfrm>
            <a:off x="5292080" y="5120007"/>
            <a:ext cx="2160240" cy="360292"/>
          </a:xfrm>
          <a:prstGeom prst="wedgeRoundRectCallout">
            <a:avLst>
              <a:gd name="adj1" fmla="val -17572"/>
              <a:gd name="adj2" fmla="val 75170"/>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200" dirty="0"/>
              <a:t>10</a:t>
            </a: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 </a:t>
            </a:r>
            <a:r>
              <a:rPr kumimoji="0" lang="nb-NO" sz="1200" b="0" i="0" u="none" strike="noStrike" cap="none" normalizeH="0" baseline="0" dirty="0" err="1">
                <a:ln>
                  <a:noFill/>
                </a:ln>
                <a:solidFill>
                  <a:schemeClr val="tx1"/>
                </a:solidFill>
                <a:effectLst/>
                <a:latin typeface="Arial" charset="0"/>
                <a:ea typeface="ヒラギノ角ゴ Pro W3" charset="-128"/>
                <a:cs typeface="ヒラギノ角ゴ Pro W3" charset="-128"/>
              </a:rPr>
              <a:t>Gbps</a:t>
            </a:r>
            <a:r>
              <a:rPr kumimoji="0" lang="nb-NO" sz="1200" b="0" i="0" u="none" strike="noStrike" cap="none" normalizeH="0" baseline="0" dirty="0">
                <a:ln>
                  <a:noFill/>
                </a:ln>
                <a:solidFill>
                  <a:schemeClr val="tx1"/>
                </a:solidFill>
                <a:effectLst/>
                <a:latin typeface="Arial" charset="0"/>
                <a:ea typeface="ヒラギノ角ゴ Pro W3" charset="-128"/>
                <a:cs typeface="ヒラギノ角ゴ Pro W3" charset="-128"/>
              </a:rPr>
              <a:t> data </a:t>
            </a:r>
            <a:r>
              <a:rPr kumimoji="0" lang="nb-NO" sz="1200" b="0" i="0" u="none" strike="noStrike" cap="none" normalizeH="0" baseline="0" dirty="0" err="1">
                <a:ln>
                  <a:noFill/>
                </a:ln>
                <a:solidFill>
                  <a:schemeClr val="tx1"/>
                </a:solidFill>
                <a:effectLst/>
                <a:latin typeface="Arial" charset="0"/>
                <a:ea typeface="ヒラギノ角ゴ Pro W3" charset="-128"/>
                <a:cs typeface="ヒラギノ角ゴ Pro W3" charset="-128"/>
              </a:rPr>
              <a:t>transmission</a:t>
            </a:r>
            <a:endParaRPr kumimoji="0" lang="en-NO" sz="12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20" name="TextBox 19">
            <a:extLst>
              <a:ext uri="{FF2B5EF4-FFF2-40B4-BE49-F238E27FC236}">
                <a16:creationId xmlns:a16="http://schemas.microsoft.com/office/drawing/2014/main" id="{0283B937-856A-FD0E-BE5F-3324747ADBFB}"/>
              </a:ext>
            </a:extLst>
          </p:cNvPr>
          <p:cNvSpPr txBox="1"/>
          <p:nvPr/>
        </p:nvSpPr>
        <p:spPr>
          <a:xfrm>
            <a:off x="902030" y="6444044"/>
            <a:ext cx="7414386" cy="369332"/>
          </a:xfrm>
          <a:prstGeom prst="rect">
            <a:avLst/>
          </a:prstGeom>
          <a:noFill/>
        </p:spPr>
        <p:txBody>
          <a:bodyPr wrap="square">
            <a:spAutoFit/>
          </a:bodyPr>
          <a:lstStyle/>
          <a:p>
            <a:r>
              <a:rPr lang="en-GB" sz="900" i="1" dirty="0" err="1"/>
              <a:t>Kristjon</a:t>
            </a:r>
            <a:r>
              <a:rPr lang="en-GB" sz="900" i="1" dirty="0"/>
              <a:t> </a:t>
            </a:r>
            <a:r>
              <a:rPr lang="en-GB" sz="900" i="1" dirty="0" err="1"/>
              <a:t>Ciko</a:t>
            </a:r>
            <a:r>
              <a:rPr lang="en-GB" sz="900" i="1" dirty="0"/>
              <a:t>, Michael Welzl, Peyman </a:t>
            </a:r>
            <a:r>
              <a:rPr lang="en-GB" sz="900" i="1" dirty="0" err="1"/>
              <a:t>Teymoori</a:t>
            </a:r>
            <a:r>
              <a:rPr lang="en-GB" sz="900" i="1" dirty="0"/>
              <a:t>: "Going Dark: A Software "Light Switch" for Internet Servers", IEEE 29th International Symposium on Local and Metropolitan Area Networks (LANMAN 2023), 10-11 July 2023, London, UK.</a:t>
            </a:r>
          </a:p>
        </p:txBody>
      </p:sp>
      <p:pic>
        <p:nvPicPr>
          <p:cNvPr id="24" name="Picture 23">
            <a:extLst>
              <a:ext uri="{FF2B5EF4-FFF2-40B4-BE49-F238E27FC236}">
                <a16:creationId xmlns:a16="http://schemas.microsoft.com/office/drawing/2014/main" id="{3F100CB7-C9F3-56A2-5D7E-4320ECC328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39"/>
          <a:stretch/>
        </p:blipFill>
        <p:spPr>
          <a:xfrm>
            <a:off x="467544" y="2242261"/>
            <a:ext cx="3589027" cy="2119067"/>
          </a:xfrm>
          <a:prstGeom prst="rect">
            <a:avLst/>
          </a:prstGeom>
        </p:spPr>
      </p:pic>
      <p:sp>
        <p:nvSpPr>
          <p:cNvPr id="25" name="TextBox 24">
            <a:extLst>
              <a:ext uri="{FF2B5EF4-FFF2-40B4-BE49-F238E27FC236}">
                <a16:creationId xmlns:a16="http://schemas.microsoft.com/office/drawing/2014/main" id="{1C9F79CF-C0BD-A33B-985B-43FABD3A0760}"/>
              </a:ext>
            </a:extLst>
          </p:cNvPr>
          <p:cNvSpPr txBox="1"/>
          <p:nvPr/>
        </p:nvSpPr>
        <p:spPr>
          <a:xfrm>
            <a:off x="322955" y="4361329"/>
            <a:ext cx="3733616" cy="507831"/>
          </a:xfrm>
          <a:prstGeom prst="rect">
            <a:avLst/>
          </a:prstGeom>
          <a:noFill/>
        </p:spPr>
        <p:txBody>
          <a:bodyPr wrap="square">
            <a:spAutoFit/>
          </a:bodyPr>
          <a:lstStyle/>
          <a:p>
            <a:r>
              <a:rPr lang="en-GB" sz="900" i="1" dirty="0"/>
              <a:t>Romain Jacob and Laurent </a:t>
            </a:r>
            <a:r>
              <a:rPr lang="en-GB" sz="900" i="1" dirty="0" err="1"/>
              <a:t>Vanbever</a:t>
            </a:r>
            <a:r>
              <a:rPr lang="en-GB" sz="900" i="1" dirty="0"/>
              <a:t>. 2023. The Internet of Tomorrow Must Sleep More and Grow Old. SIGENERGY Energy Inform. Rev. 3, 3 (October 2023), 27–32.</a:t>
            </a:r>
          </a:p>
        </p:txBody>
      </p:sp>
      <p:pic>
        <p:nvPicPr>
          <p:cNvPr id="26" name="Picture 25">
            <a:extLst>
              <a:ext uri="{FF2B5EF4-FFF2-40B4-BE49-F238E27FC236}">
                <a16:creationId xmlns:a16="http://schemas.microsoft.com/office/drawing/2014/main" id="{B37A09C4-3791-0CB8-F005-A2EE570899EF}"/>
              </a:ext>
            </a:extLst>
          </p:cNvPr>
          <p:cNvPicPr>
            <a:picLocks noChangeAspect="1"/>
          </p:cNvPicPr>
          <p:nvPr/>
        </p:nvPicPr>
        <p:blipFill>
          <a:blip r:embed="rId4"/>
          <a:stretch>
            <a:fillRect/>
          </a:stretch>
        </p:blipFill>
        <p:spPr>
          <a:xfrm>
            <a:off x="4788024" y="2242261"/>
            <a:ext cx="3454152" cy="1897788"/>
          </a:xfrm>
          <a:prstGeom prst="rect">
            <a:avLst/>
          </a:prstGeom>
        </p:spPr>
      </p:pic>
      <p:sp>
        <p:nvSpPr>
          <p:cNvPr id="27" name="TextBox 26">
            <a:extLst>
              <a:ext uri="{FF2B5EF4-FFF2-40B4-BE49-F238E27FC236}">
                <a16:creationId xmlns:a16="http://schemas.microsoft.com/office/drawing/2014/main" id="{0DD65895-9CBC-D3EE-C17F-B2C4910D8D24}"/>
              </a:ext>
            </a:extLst>
          </p:cNvPr>
          <p:cNvSpPr txBox="1"/>
          <p:nvPr/>
        </p:nvSpPr>
        <p:spPr>
          <a:xfrm>
            <a:off x="4355976" y="4237734"/>
            <a:ext cx="4464496" cy="507831"/>
          </a:xfrm>
          <a:prstGeom prst="rect">
            <a:avLst/>
          </a:prstGeom>
          <a:noFill/>
        </p:spPr>
        <p:txBody>
          <a:bodyPr wrap="square">
            <a:spAutoFit/>
          </a:bodyPr>
          <a:lstStyle/>
          <a:p>
            <a:r>
              <a:rPr lang="en-GB" sz="900" i="1" dirty="0"/>
              <a:t>Romain Jacob, Jackie Lim, and Laurent </a:t>
            </a:r>
            <a:r>
              <a:rPr lang="en-GB" sz="900" i="1" dirty="0" err="1"/>
              <a:t>Vanbever</a:t>
            </a:r>
            <a:r>
              <a:rPr lang="en-GB" sz="900" i="1" dirty="0"/>
              <a:t>. 2023. Does rate adaptation at daily timescales make sense? In Proceedings of the ACM 2nd Workshop on Sustainable Computer Systems (</a:t>
            </a:r>
            <a:r>
              <a:rPr lang="en-GB" sz="900" i="1" dirty="0" err="1"/>
              <a:t>HotCarbon</a:t>
            </a:r>
            <a:r>
              <a:rPr lang="en-GB" sz="900" i="1" dirty="0"/>
              <a:t> '23).</a:t>
            </a:r>
          </a:p>
        </p:txBody>
      </p:sp>
      <p:sp>
        <p:nvSpPr>
          <p:cNvPr id="28" name="TextBox 27">
            <a:extLst>
              <a:ext uri="{FF2B5EF4-FFF2-40B4-BE49-F238E27FC236}">
                <a16:creationId xmlns:a16="http://schemas.microsoft.com/office/drawing/2014/main" id="{3630DD0F-6F9E-32F1-833A-D6BAE9B08447}"/>
              </a:ext>
            </a:extLst>
          </p:cNvPr>
          <p:cNvSpPr txBox="1"/>
          <p:nvPr/>
        </p:nvSpPr>
        <p:spPr>
          <a:xfrm>
            <a:off x="179512" y="1882221"/>
            <a:ext cx="4320480" cy="338554"/>
          </a:xfrm>
          <a:prstGeom prst="rect">
            <a:avLst/>
          </a:prstGeom>
          <a:noFill/>
        </p:spPr>
        <p:txBody>
          <a:bodyPr wrap="square">
            <a:spAutoFit/>
          </a:bodyPr>
          <a:lstStyle/>
          <a:p>
            <a:r>
              <a:rPr lang="en-GB" sz="1600" b="1" dirty="0">
                <a:solidFill>
                  <a:srgbClr val="0070BF"/>
                </a:solidFill>
              </a:rPr>
              <a:t>General model (many equipment types)</a:t>
            </a:r>
          </a:p>
        </p:txBody>
      </p:sp>
      <p:sp>
        <p:nvSpPr>
          <p:cNvPr id="29" name="TextBox 28">
            <a:extLst>
              <a:ext uri="{FF2B5EF4-FFF2-40B4-BE49-F238E27FC236}">
                <a16:creationId xmlns:a16="http://schemas.microsoft.com/office/drawing/2014/main" id="{905C2C63-33F9-98BF-3818-7E7804374714}"/>
              </a:ext>
            </a:extLst>
          </p:cNvPr>
          <p:cNvSpPr txBox="1"/>
          <p:nvPr/>
        </p:nvSpPr>
        <p:spPr>
          <a:xfrm>
            <a:off x="4788636" y="1882221"/>
            <a:ext cx="3887820" cy="338554"/>
          </a:xfrm>
          <a:prstGeom prst="rect">
            <a:avLst/>
          </a:prstGeom>
          <a:noFill/>
        </p:spPr>
        <p:txBody>
          <a:bodyPr wrap="square">
            <a:spAutoFit/>
          </a:bodyPr>
          <a:lstStyle/>
          <a:p>
            <a:r>
              <a:rPr lang="en-GB" sz="1600" b="1" dirty="0">
                <a:solidFill>
                  <a:srgbClr val="0070BF"/>
                </a:solidFill>
              </a:rPr>
              <a:t>Measurements: Tofino network switch</a:t>
            </a:r>
          </a:p>
        </p:txBody>
      </p:sp>
      <p:sp>
        <p:nvSpPr>
          <p:cNvPr id="30" name="TextBox 29">
            <a:extLst>
              <a:ext uri="{FF2B5EF4-FFF2-40B4-BE49-F238E27FC236}">
                <a16:creationId xmlns:a16="http://schemas.microsoft.com/office/drawing/2014/main" id="{203FF10D-3CE8-9B51-5153-A0D06DDACD22}"/>
              </a:ext>
            </a:extLst>
          </p:cNvPr>
          <p:cNvSpPr txBox="1"/>
          <p:nvPr/>
        </p:nvSpPr>
        <p:spPr>
          <a:xfrm rot="16200000">
            <a:off x="-238544" y="2871332"/>
            <a:ext cx="1349896" cy="307777"/>
          </a:xfrm>
          <a:prstGeom prst="rect">
            <a:avLst/>
          </a:prstGeom>
          <a:noFill/>
        </p:spPr>
        <p:txBody>
          <a:bodyPr wrap="square">
            <a:spAutoFit/>
          </a:bodyPr>
          <a:lstStyle/>
          <a:p>
            <a:r>
              <a:rPr lang="en-GB" sz="1400" dirty="0"/>
              <a:t>Power draw</a:t>
            </a:r>
            <a:endParaRPr lang="en-NO" sz="1400" dirty="0"/>
          </a:p>
        </p:txBody>
      </p:sp>
      <p:sp>
        <p:nvSpPr>
          <p:cNvPr id="5" name="Slide Number Placeholder 3">
            <a:extLst>
              <a:ext uri="{FF2B5EF4-FFF2-40B4-BE49-F238E27FC236}">
                <a16:creationId xmlns:a16="http://schemas.microsoft.com/office/drawing/2014/main" id="{033D131C-F5C1-5377-7BF1-2041B596ACCA}"/>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22</a:t>
            </a:fld>
            <a:endParaRPr lang="nb-NO" dirty="0"/>
          </a:p>
        </p:txBody>
      </p:sp>
    </p:spTree>
    <p:extLst>
      <p:ext uri="{BB962C8B-B14F-4D97-AF65-F5344CB8AC3E}">
        <p14:creationId xmlns:p14="http://schemas.microsoft.com/office/powerpoint/2010/main" val="400599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0FBDF-9857-CF80-AA7F-201E64A49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0E81D-5E55-97C4-62B5-B5E8CB4DF643}"/>
              </a:ext>
            </a:extLst>
          </p:cNvPr>
          <p:cNvSpPr>
            <a:spLocks noGrp="1"/>
          </p:cNvSpPr>
          <p:nvPr>
            <p:ph type="title"/>
          </p:nvPr>
        </p:nvSpPr>
        <p:spPr/>
        <p:txBody>
          <a:bodyPr/>
          <a:lstStyle/>
          <a:p>
            <a:r>
              <a:rPr lang="en-US"/>
              <a:t>What about wireless systems?</a:t>
            </a:r>
          </a:p>
        </p:txBody>
      </p:sp>
      <p:sp>
        <p:nvSpPr>
          <p:cNvPr id="3" name="Content Placeholder 2">
            <a:extLst>
              <a:ext uri="{FF2B5EF4-FFF2-40B4-BE49-F238E27FC236}">
                <a16:creationId xmlns:a16="http://schemas.microsoft.com/office/drawing/2014/main" id="{765D9607-3FC2-8F48-EE5A-88DE448098EA}"/>
              </a:ext>
            </a:extLst>
          </p:cNvPr>
          <p:cNvSpPr>
            <a:spLocks noGrp="1"/>
          </p:cNvSpPr>
          <p:nvPr>
            <p:ph idx="1"/>
          </p:nvPr>
        </p:nvSpPr>
        <p:spPr>
          <a:xfrm>
            <a:off x="216024" y="1772816"/>
            <a:ext cx="8820472" cy="4740275"/>
          </a:xfrm>
        </p:spPr>
        <p:txBody>
          <a:bodyPr/>
          <a:lstStyle/>
          <a:p>
            <a:r>
              <a:rPr lang="en-US" sz="2400" dirty="0">
                <a:solidFill>
                  <a:srgbClr val="1400FF"/>
                </a:solidFill>
              </a:rPr>
              <a:t>Cellular:</a:t>
            </a:r>
            <a:r>
              <a:rPr lang="en-US" sz="2400" dirty="0"/>
              <a:t> energy has always been important, and is a major part of </a:t>
            </a:r>
            <a:r>
              <a:rPr lang="en-US" sz="2400" b="1" dirty="0"/>
              <a:t>5G and 6G; power proportionality </a:t>
            </a:r>
            <a:r>
              <a:rPr lang="en-US" sz="2400" dirty="0"/>
              <a:t>(sleep cycling) is definitely also a part of it</a:t>
            </a:r>
          </a:p>
          <a:p>
            <a:endParaRPr lang="en-US" sz="2000" dirty="0"/>
          </a:p>
          <a:p>
            <a:r>
              <a:rPr lang="en-US" sz="2400" dirty="0" err="1">
                <a:solidFill>
                  <a:srgbClr val="1400FF"/>
                </a:solidFill>
              </a:rPr>
              <a:t>WiFi</a:t>
            </a:r>
            <a:r>
              <a:rPr lang="en-US" sz="2400" dirty="0">
                <a:solidFill>
                  <a:srgbClr val="1400FF"/>
                </a:solidFill>
              </a:rPr>
              <a:t>:</a:t>
            </a:r>
            <a:r>
              <a:rPr lang="en-US" sz="2400" dirty="0"/>
              <a:t> access points are </a:t>
            </a:r>
            <a:r>
              <a:rPr lang="en-US" sz="2400" b="1" dirty="0"/>
              <a:t>somewhat power proportional</a:t>
            </a:r>
          </a:p>
          <a:p>
            <a:pPr lvl="1"/>
            <a:r>
              <a:rPr lang="en-US" sz="2000" dirty="0"/>
              <a:t>But their total system power is quite small</a:t>
            </a:r>
          </a:p>
          <a:p>
            <a:pPr lvl="1"/>
            <a:r>
              <a:rPr lang="en-US" sz="2000" b="1" dirty="0"/>
              <a:t>How much? 2023 EU document:</a:t>
            </a:r>
            <a:r>
              <a:rPr lang="en-US" sz="2000" dirty="0"/>
              <a:t> "Code of Conduct on Energy Consumption of Broadband Equipment" ... "sets the (maximum) electricity consumption for broadband equipment sold in the EU and manufactured or procured by participating companies." </a:t>
            </a:r>
            <a:r>
              <a:rPr lang="en-US" sz="2000" dirty="0">
                <a:hlinkClick r:id="rId2"/>
              </a:rPr>
              <a:t>https://tinyurl.com/ysmkrary</a:t>
            </a:r>
            <a:r>
              <a:rPr lang="en-US" sz="2000" dirty="0"/>
              <a:t>  Table 14, p.30: </a:t>
            </a:r>
            <a:r>
              <a:rPr lang="en-US" sz="2000" b="1" dirty="0"/>
              <a:t>1.9 - 5.0 W </a:t>
            </a:r>
            <a:r>
              <a:rPr lang="en-US" sz="2000" dirty="0"/>
              <a:t>range</a:t>
            </a:r>
            <a:endParaRPr lang="en-US" sz="2000" b="1" dirty="0"/>
          </a:p>
          <a:p>
            <a:pPr lvl="1"/>
            <a:endParaRPr lang="en-US" sz="2000" dirty="0"/>
          </a:p>
          <a:p>
            <a:r>
              <a:rPr lang="en-US" sz="2400" dirty="0">
                <a:solidFill>
                  <a:srgbClr val="1400FF"/>
                </a:solidFill>
              </a:rPr>
              <a:t>End systems: wireless transmission </a:t>
            </a:r>
            <a:r>
              <a:rPr lang="en-US" sz="2400" b="1" dirty="0"/>
              <a:t>somewhat power proportional</a:t>
            </a:r>
            <a:endParaRPr lang="en-US" sz="2400" dirty="0">
              <a:solidFill>
                <a:srgbClr val="1400FF"/>
              </a:solidFill>
            </a:endParaRPr>
          </a:p>
        </p:txBody>
      </p:sp>
      <p:sp>
        <p:nvSpPr>
          <p:cNvPr id="4" name="Slide Number Placeholder 3">
            <a:extLst>
              <a:ext uri="{FF2B5EF4-FFF2-40B4-BE49-F238E27FC236}">
                <a16:creationId xmlns:a16="http://schemas.microsoft.com/office/drawing/2014/main" id="{D51817AF-AD8B-5DF3-E95B-3BB49F7C6D88}"/>
              </a:ext>
            </a:extLst>
          </p:cNvPr>
          <p:cNvSpPr>
            <a:spLocks noGrp="1"/>
          </p:cNvSpPr>
          <p:nvPr>
            <p:ph type="sldNum" sz="quarter" idx="12"/>
          </p:nvPr>
        </p:nvSpPr>
        <p:spPr/>
        <p:txBody>
          <a:bodyPr/>
          <a:lstStyle/>
          <a:p>
            <a:pPr>
              <a:defRPr/>
            </a:pPr>
            <a:fld id="{CDA37B57-12BB-EE40-B12F-0758C29EA9A3}" type="slidenum">
              <a:rPr lang="nb-NO"/>
              <a:pPr>
                <a:defRPr/>
              </a:pPr>
              <a:t>23</a:t>
            </a:fld>
            <a:endParaRPr lang="nb-NO" dirty="0"/>
          </a:p>
        </p:txBody>
      </p:sp>
    </p:spTree>
    <p:extLst>
      <p:ext uri="{BB962C8B-B14F-4D97-AF65-F5344CB8AC3E}">
        <p14:creationId xmlns:p14="http://schemas.microsoft.com/office/powerpoint/2010/main" val="2874419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522E2-EA7B-1216-FA05-24725BFCA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BCFDD-21B7-FBD7-854A-F3467AB52538}"/>
              </a:ext>
            </a:extLst>
          </p:cNvPr>
          <p:cNvSpPr>
            <a:spLocks noGrp="1"/>
          </p:cNvSpPr>
          <p:nvPr>
            <p:ph type="title"/>
          </p:nvPr>
        </p:nvSpPr>
        <p:spPr/>
        <p:txBody>
          <a:bodyPr/>
          <a:lstStyle/>
          <a:p>
            <a:r>
              <a:rPr lang="en-US" dirty="0"/>
              <a:t>Should we optimize for phones?</a:t>
            </a:r>
          </a:p>
        </p:txBody>
      </p:sp>
      <p:sp>
        <p:nvSpPr>
          <p:cNvPr id="3" name="Content Placeholder 2">
            <a:extLst>
              <a:ext uri="{FF2B5EF4-FFF2-40B4-BE49-F238E27FC236}">
                <a16:creationId xmlns:a16="http://schemas.microsoft.com/office/drawing/2014/main" id="{0D46BB9B-AF03-0757-7A71-CB5BFA27DB88}"/>
              </a:ext>
            </a:extLst>
          </p:cNvPr>
          <p:cNvSpPr>
            <a:spLocks noGrp="1"/>
          </p:cNvSpPr>
          <p:nvPr>
            <p:ph idx="1"/>
          </p:nvPr>
        </p:nvSpPr>
        <p:spPr>
          <a:xfrm>
            <a:off x="323528" y="1916832"/>
            <a:ext cx="8496944" cy="4114800"/>
          </a:xfrm>
        </p:spPr>
        <p:txBody>
          <a:bodyPr/>
          <a:lstStyle/>
          <a:p>
            <a:r>
              <a:rPr lang="en-US" sz="2400" dirty="0"/>
              <a:t>Phone charger: usually ~5 W; assume: approx. 1h to fully charge, every day: </a:t>
            </a:r>
            <a:r>
              <a:rPr lang="en-US" sz="2400" b="1" dirty="0"/>
              <a:t>1.8 kWh / year</a:t>
            </a:r>
            <a:r>
              <a:rPr lang="en-US" sz="2400" dirty="0"/>
              <a:t>.</a:t>
            </a:r>
          </a:p>
          <a:p>
            <a:pPr lvl="1"/>
            <a:r>
              <a:rPr lang="en-US" sz="2000" dirty="0"/>
              <a:t>This is very, very rough (e.g., as phones age, they need longer)</a:t>
            </a:r>
          </a:p>
          <a:p>
            <a:pPr lvl="1"/>
            <a:r>
              <a:rPr lang="en-US" sz="2000" dirty="0">
                <a:hlinkClick r:id="rId2"/>
              </a:rPr>
              <a:t>https://www.fortum.com</a:t>
            </a:r>
            <a:r>
              <a:rPr lang="en-US" sz="2000" dirty="0"/>
              <a:t>: modern dishwasher: </a:t>
            </a:r>
            <a:r>
              <a:rPr lang="en-US" sz="2000" b="1" dirty="0"/>
              <a:t>0.6-1.5 kWh / cycle</a:t>
            </a:r>
            <a:endParaRPr lang="en-US" sz="2000" dirty="0"/>
          </a:p>
          <a:p>
            <a:pPr lvl="1"/>
            <a:r>
              <a:rPr lang="en-US" sz="2000" dirty="0"/>
              <a:t>Remember: a phone's emissions are primarily from manufacturing</a:t>
            </a:r>
          </a:p>
          <a:p>
            <a:pPr lvl="1"/>
            <a:endParaRPr lang="en-US" sz="2800" dirty="0"/>
          </a:p>
          <a:p>
            <a:r>
              <a:rPr lang="en-US" sz="2400" dirty="0"/>
              <a:t>So, I wondered, how about TVs? They must need more power, and they receive a large amount of data over </a:t>
            </a:r>
            <a:r>
              <a:rPr lang="en-US" sz="2400" dirty="0" err="1"/>
              <a:t>WiFi</a:t>
            </a:r>
            <a:endParaRPr lang="en-US" sz="2400" dirty="0"/>
          </a:p>
          <a:p>
            <a:pPr lvl="1"/>
            <a:r>
              <a:rPr lang="en-GB" sz="2000" dirty="0"/>
              <a:t>When I enable </a:t>
            </a:r>
            <a:r>
              <a:rPr lang="en-US" sz="2000" dirty="0" err="1"/>
              <a:t>WiFi</a:t>
            </a:r>
            <a:r>
              <a:rPr lang="en-US" sz="2000" dirty="0"/>
              <a:t> on my TV</a:t>
            </a:r>
            <a:r>
              <a:rPr lang="en-GB" sz="2000" dirty="0"/>
              <a:t>, I get a message:</a:t>
            </a:r>
            <a:br>
              <a:rPr lang="en-GB" sz="2000" dirty="0"/>
            </a:br>
            <a:r>
              <a:rPr lang="en-GB" sz="2000" dirty="0"/>
              <a:t>“</a:t>
            </a:r>
            <a:r>
              <a:rPr lang="en-GB" sz="2000" b="1" dirty="0">
                <a:solidFill>
                  <a:srgbClr val="C00000"/>
                </a:solidFill>
              </a:rPr>
              <a:t>Are you sure? This could cost more energy.</a:t>
            </a:r>
            <a:r>
              <a:rPr lang="en-GB" sz="2000" dirty="0"/>
              <a:t>”</a:t>
            </a:r>
          </a:p>
        </p:txBody>
      </p:sp>
      <p:sp>
        <p:nvSpPr>
          <p:cNvPr id="4" name="Slide Number Placeholder 3">
            <a:extLst>
              <a:ext uri="{FF2B5EF4-FFF2-40B4-BE49-F238E27FC236}">
                <a16:creationId xmlns:a16="http://schemas.microsoft.com/office/drawing/2014/main" id="{512D18EA-D146-13FC-C6D4-E0B5F59BFD13}"/>
              </a:ext>
            </a:extLst>
          </p:cNvPr>
          <p:cNvSpPr>
            <a:spLocks noGrp="1"/>
          </p:cNvSpPr>
          <p:nvPr>
            <p:ph type="sldNum" sz="quarter" idx="12"/>
          </p:nvPr>
        </p:nvSpPr>
        <p:spPr/>
        <p:txBody>
          <a:bodyPr/>
          <a:lstStyle/>
          <a:p>
            <a:pPr>
              <a:defRPr/>
            </a:pPr>
            <a:fld id="{CDA37B57-12BB-EE40-B12F-0758C29EA9A3}" type="slidenum">
              <a:rPr lang="nb-NO"/>
              <a:pPr>
                <a:defRPr/>
              </a:pPr>
              <a:t>24</a:t>
            </a:fld>
            <a:endParaRPr lang="nb-NO" dirty="0"/>
          </a:p>
        </p:txBody>
      </p:sp>
    </p:spTree>
    <p:extLst>
      <p:ext uri="{BB962C8B-B14F-4D97-AF65-F5344CB8AC3E}">
        <p14:creationId xmlns:p14="http://schemas.microsoft.com/office/powerpoint/2010/main" val="2576500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31AEC-7493-4B1E-207C-60BA61EBDF42}"/>
            </a:ext>
          </a:extLst>
        </p:cNvPr>
        <p:cNvGrpSpPr/>
        <p:nvPr/>
      </p:nvGrpSpPr>
      <p:grpSpPr>
        <a:xfrm>
          <a:off x="0" y="0"/>
          <a:ext cx="0" cy="0"/>
          <a:chOff x="0" y="0"/>
          <a:chExt cx="0" cy="0"/>
        </a:xfrm>
      </p:grpSpPr>
      <p:pic>
        <p:nvPicPr>
          <p:cNvPr id="1026" name="Picture 2" descr="Gude Expert Power Control 1105-2 - Power Control Unit - Wechselstrom 230 V - Ethernet 10/100 - Eingabe, Eingang IEC 60320 C14 - Ausgangsanschlüsse: 1 (IEC 60320 C13)">
            <a:extLst>
              <a:ext uri="{FF2B5EF4-FFF2-40B4-BE49-F238E27FC236}">
                <a16:creationId xmlns:a16="http://schemas.microsoft.com/office/drawing/2014/main" id="{2BE18ADC-7377-A9E2-6BFE-88430B59EE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842764"/>
            <a:ext cx="3035829" cy="22768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2DD431A-195E-48EA-0A01-E6E2C2F63CA3}"/>
              </a:ext>
            </a:extLst>
          </p:cNvPr>
          <p:cNvSpPr>
            <a:spLocks noGrp="1"/>
          </p:cNvSpPr>
          <p:nvPr>
            <p:ph type="title"/>
          </p:nvPr>
        </p:nvSpPr>
        <p:spPr/>
        <p:txBody>
          <a:bodyPr/>
          <a:lstStyle/>
          <a:p>
            <a:r>
              <a:rPr lang="en-NO" dirty="0"/>
              <a:t>I measured my TV</a:t>
            </a:r>
          </a:p>
        </p:txBody>
      </p:sp>
      <p:sp>
        <p:nvSpPr>
          <p:cNvPr id="3" name="Content Placeholder 2">
            <a:extLst>
              <a:ext uri="{FF2B5EF4-FFF2-40B4-BE49-F238E27FC236}">
                <a16:creationId xmlns:a16="http://schemas.microsoft.com/office/drawing/2014/main" id="{D35ED163-9AA0-E272-FC71-260EE358364E}"/>
              </a:ext>
            </a:extLst>
          </p:cNvPr>
          <p:cNvSpPr>
            <a:spLocks noGrp="1"/>
          </p:cNvSpPr>
          <p:nvPr>
            <p:ph idx="1"/>
          </p:nvPr>
        </p:nvSpPr>
        <p:spPr>
          <a:xfrm>
            <a:off x="467544" y="1981200"/>
            <a:ext cx="8219256" cy="4688160"/>
          </a:xfrm>
        </p:spPr>
        <p:txBody>
          <a:bodyPr/>
          <a:lstStyle/>
          <a:p>
            <a:r>
              <a:rPr lang="en-GB" sz="1800" dirty="0"/>
              <a:t>TCL 65'' 4K </a:t>
            </a:r>
            <a:r>
              <a:rPr lang="en-GB" sz="1800" dirty="0" err="1"/>
              <a:t>MiniLED</a:t>
            </a:r>
            <a:r>
              <a:rPr lang="en-GB" sz="1800" dirty="0"/>
              <a:t> TV, model name 65C935</a:t>
            </a:r>
          </a:p>
          <a:p>
            <a:pPr lvl="1"/>
            <a:r>
              <a:rPr lang="en-GB" sz="1600" dirty="0"/>
              <a:t>Android TV software version 11  (5.12.2022),</a:t>
            </a:r>
            <a:br>
              <a:rPr lang="en-GB" sz="1600" dirty="0"/>
            </a:br>
            <a:r>
              <a:rPr lang="en-GB" sz="1600" dirty="0"/>
              <a:t>kernel version 4.19.116+</a:t>
            </a:r>
          </a:p>
          <a:p>
            <a:pPr lvl="1"/>
            <a:r>
              <a:rPr lang="en-GB" sz="1600" dirty="0"/>
              <a:t>Everything set to default</a:t>
            </a:r>
          </a:p>
          <a:p>
            <a:pPr lvl="1"/>
            <a:r>
              <a:rPr lang="en-GB" sz="1600" dirty="0"/>
              <a:t>Energy measurements using GUDE Expert Power Control 1105</a:t>
            </a:r>
          </a:p>
          <a:p>
            <a:pPr lvl="1"/>
            <a:endParaRPr lang="en-GB" sz="1600" dirty="0"/>
          </a:p>
          <a:p>
            <a:endParaRPr lang="en-GB" sz="1800" dirty="0"/>
          </a:p>
          <a:p>
            <a:r>
              <a:rPr lang="en-GB" sz="1800" dirty="0">
                <a:solidFill>
                  <a:srgbClr val="0000FF"/>
                </a:solidFill>
              </a:rPr>
              <a:t>8 Watts </a:t>
            </a:r>
            <a:r>
              <a:rPr lang="en-GB" sz="1800" dirty="0"/>
              <a:t>in standby</a:t>
            </a:r>
          </a:p>
          <a:p>
            <a:r>
              <a:rPr lang="en-GB" sz="1800" dirty="0">
                <a:solidFill>
                  <a:srgbClr val="0000FF"/>
                </a:solidFill>
              </a:rPr>
              <a:t>240 Watts </a:t>
            </a:r>
            <a:r>
              <a:rPr lang="en-GB" sz="1800" dirty="0"/>
              <a:t>when showing the home screen</a:t>
            </a:r>
          </a:p>
          <a:p>
            <a:pPr lvl="1"/>
            <a:r>
              <a:rPr lang="en-GB" sz="1400" dirty="0"/>
              <a:t>Moving across the icons in the home screen</a:t>
            </a:r>
            <a:br>
              <a:rPr lang="en-GB" sz="1400" dirty="0"/>
            </a:br>
            <a:r>
              <a:rPr lang="en-GB" sz="1400" dirty="0"/>
              <a:t>makes the energy usage fluctuate in the order</a:t>
            </a:r>
            <a:br>
              <a:rPr lang="en-GB" sz="1400" dirty="0"/>
            </a:br>
            <a:r>
              <a:rPr lang="en-GB" sz="1400" dirty="0"/>
              <a:t>of </a:t>
            </a:r>
            <a:r>
              <a:rPr lang="en-GB" sz="1400" b="1" dirty="0"/>
              <a:t>tens of Watts</a:t>
            </a:r>
          </a:p>
          <a:p>
            <a:r>
              <a:rPr lang="en-GB" sz="1800" dirty="0"/>
              <a:t>Mostly black “no signal” screen for an</a:t>
            </a:r>
            <a:br>
              <a:rPr lang="en-GB" sz="1800" dirty="0"/>
            </a:br>
            <a:r>
              <a:rPr lang="en-GB" sz="1800" dirty="0"/>
              <a:t>unconnected HDMI port: </a:t>
            </a:r>
            <a:r>
              <a:rPr lang="en-GB" sz="1800" dirty="0">
                <a:solidFill>
                  <a:srgbClr val="0000FF"/>
                </a:solidFill>
              </a:rPr>
              <a:t>48-49 Watts</a:t>
            </a:r>
            <a:r>
              <a:rPr lang="en-GB" sz="1800" dirty="0"/>
              <a:t>.</a:t>
            </a:r>
          </a:p>
        </p:txBody>
      </p:sp>
      <p:pic>
        <p:nvPicPr>
          <p:cNvPr id="4" name="Picture 3">
            <a:extLst>
              <a:ext uri="{FF2B5EF4-FFF2-40B4-BE49-F238E27FC236}">
                <a16:creationId xmlns:a16="http://schemas.microsoft.com/office/drawing/2014/main" id="{F0579023-3173-A662-CDC6-76156184F9F2}"/>
              </a:ext>
            </a:extLst>
          </p:cNvPr>
          <p:cNvPicPr>
            <a:picLocks noChangeAspect="1"/>
          </p:cNvPicPr>
          <p:nvPr/>
        </p:nvPicPr>
        <p:blipFill>
          <a:blip r:embed="rId3"/>
          <a:stretch>
            <a:fillRect/>
          </a:stretch>
        </p:blipFill>
        <p:spPr>
          <a:xfrm>
            <a:off x="5473824" y="3590441"/>
            <a:ext cx="3502157" cy="2626618"/>
          </a:xfrm>
          <a:prstGeom prst="rect">
            <a:avLst/>
          </a:prstGeom>
        </p:spPr>
      </p:pic>
      <p:sp>
        <p:nvSpPr>
          <p:cNvPr id="5" name="Slide Number Placeholder 3">
            <a:extLst>
              <a:ext uri="{FF2B5EF4-FFF2-40B4-BE49-F238E27FC236}">
                <a16:creationId xmlns:a16="http://schemas.microsoft.com/office/drawing/2014/main" id="{667B291D-3F25-E696-2E06-8CECCEB4833A}"/>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25</a:t>
            </a:fld>
            <a:endParaRPr lang="nb-NO" dirty="0"/>
          </a:p>
        </p:txBody>
      </p:sp>
    </p:spTree>
    <p:extLst>
      <p:ext uri="{BB962C8B-B14F-4D97-AF65-F5344CB8AC3E}">
        <p14:creationId xmlns:p14="http://schemas.microsoft.com/office/powerpoint/2010/main" val="2835158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1823-7314-96A8-91C1-A97FC666781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908502-42DE-993B-BD6B-9CDC8CE6E535}"/>
              </a:ext>
            </a:extLst>
          </p:cNvPr>
          <p:cNvPicPr>
            <a:picLocks noChangeAspect="1"/>
          </p:cNvPicPr>
          <p:nvPr/>
        </p:nvPicPr>
        <p:blipFill>
          <a:blip r:embed="rId2"/>
          <a:stretch>
            <a:fillRect/>
          </a:stretch>
        </p:blipFill>
        <p:spPr>
          <a:xfrm>
            <a:off x="5148064" y="1573746"/>
            <a:ext cx="3733310" cy="2621260"/>
          </a:xfrm>
          <a:prstGeom prst="rect">
            <a:avLst/>
          </a:prstGeom>
        </p:spPr>
      </p:pic>
      <p:sp>
        <p:nvSpPr>
          <p:cNvPr id="2" name="Title 1">
            <a:extLst>
              <a:ext uri="{FF2B5EF4-FFF2-40B4-BE49-F238E27FC236}">
                <a16:creationId xmlns:a16="http://schemas.microsoft.com/office/drawing/2014/main" id="{2848BC86-D19D-D9AB-D725-C7963E1AE61C}"/>
              </a:ext>
            </a:extLst>
          </p:cNvPr>
          <p:cNvSpPr>
            <a:spLocks noGrp="1"/>
          </p:cNvSpPr>
          <p:nvPr>
            <p:ph type="title"/>
          </p:nvPr>
        </p:nvSpPr>
        <p:spPr>
          <a:xfrm>
            <a:off x="467544" y="476672"/>
            <a:ext cx="8219256" cy="1143000"/>
          </a:xfrm>
        </p:spPr>
        <p:txBody>
          <a:bodyPr/>
          <a:lstStyle/>
          <a:p>
            <a:r>
              <a:rPr lang="en-GB" sz="3200" dirty="0"/>
              <a:t>Now let’s watch “Tears of Steel”</a:t>
            </a:r>
            <a:br>
              <a:rPr lang="en-GB" sz="3200" dirty="0"/>
            </a:br>
            <a:r>
              <a:rPr lang="en-GB" sz="1600" b="0" dirty="0"/>
              <a:t>( Common test movie from </a:t>
            </a:r>
            <a:r>
              <a:rPr lang="en-GB" sz="1600" b="0" dirty="0">
                <a:hlinkClick r:id="rId3"/>
              </a:rPr>
              <a:t>https://mango.blender.org</a:t>
            </a:r>
            <a:r>
              <a:rPr lang="en-GB" sz="1600" b="0" dirty="0"/>
              <a:t> )</a:t>
            </a:r>
            <a:endParaRPr lang="en-NO" dirty="0"/>
          </a:p>
        </p:txBody>
      </p:sp>
      <p:sp>
        <p:nvSpPr>
          <p:cNvPr id="3" name="Content Placeholder 2">
            <a:extLst>
              <a:ext uri="{FF2B5EF4-FFF2-40B4-BE49-F238E27FC236}">
                <a16:creationId xmlns:a16="http://schemas.microsoft.com/office/drawing/2014/main" id="{6A817F9E-B3AD-DE37-8E3E-8BE7728D7F6D}"/>
              </a:ext>
            </a:extLst>
          </p:cNvPr>
          <p:cNvSpPr>
            <a:spLocks noGrp="1"/>
          </p:cNvSpPr>
          <p:nvPr>
            <p:ph idx="1"/>
          </p:nvPr>
        </p:nvSpPr>
        <p:spPr>
          <a:xfrm>
            <a:off x="179512" y="4120108"/>
            <a:ext cx="5026261" cy="2621260"/>
          </a:xfrm>
        </p:spPr>
        <p:txBody>
          <a:bodyPr/>
          <a:lstStyle/>
          <a:p>
            <a:r>
              <a:rPr lang="en-GB" sz="1800" dirty="0"/>
              <a:t>Standalone Chromecast (3</a:t>
            </a:r>
            <a:r>
              <a:rPr lang="en-GB" sz="1800" baseline="30000" dirty="0"/>
              <a:t>rd</a:t>
            </a:r>
            <a:r>
              <a:rPr lang="en-GB" sz="1800" dirty="0"/>
              <a:t> generation): </a:t>
            </a:r>
            <a:r>
              <a:rPr lang="en-GB" sz="1800" b="1" dirty="0"/>
              <a:t>idle 1 W, streaming 2 W</a:t>
            </a:r>
          </a:p>
          <a:p>
            <a:r>
              <a:rPr lang="en-GB" sz="1800" dirty="0"/>
              <a:t>All tests on the right: 1080p, except Airplay (1920p) and Netflix (3840p).</a:t>
            </a:r>
          </a:p>
          <a:p>
            <a:endParaRPr lang="en-GB" sz="1800" dirty="0"/>
          </a:p>
          <a:p>
            <a:pPr marL="0" indent="0">
              <a:buNone/>
            </a:pPr>
            <a:r>
              <a:rPr lang="en-GB" sz="1600" u="sng" dirty="0">
                <a:solidFill>
                  <a:srgbClr val="1400FF"/>
                </a:solidFill>
              </a:rPr>
              <a:t>Take-away:</a:t>
            </a:r>
            <a:r>
              <a:rPr lang="en-GB" sz="1600" dirty="0">
                <a:solidFill>
                  <a:srgbClr val="1400FF"/>
                </a:solidFill>
              </a:rPr>
              <a:t> HDMI cable is worst, much worse than </a:t>
            </a:r>
            <a:r>
              <a:rPr lang="en-GB" sz="1600" dirty="0" err="1">
                <a:solidFill>
                  <a:srgbClr val="1400FF"/>
                </a:solidFill>
              </a:rPr>
              <a:t>WiFi</a:t>
            </a:r>
            <a:r>
              <a:rPr lang="en-GB" sz="1600" dirty="0">
                <a:solidFill>
                  <a:srgbClr val="1400FF"/>
                </a:solidFill>
              </a:rPr>
              <a:t>; and watching HQ Netflix over </a:t>
            </a:r>
            <a:r>
              <a:rPr lang="en-GB" sz="1600" dirty="0" err="1">
                <a:solidFill>
                  <a:srgbClr val="1400FF"/>
                </a:solidFill>
              </a:rPr>
              <a:t>WiFi</a:t>
            </a:r>
            <a:r>
              <a:rPr lang="en-GB" sz="1600" dirty="0">
                <a:solidFill>
                  <a:srgbClr val="1400FF"/>
                </a:solidFill>
              </a:rPr>
              <a:t> is much </a:t>
            </a:r>
            <a:r>
              <a:rPr lang="en-GB" sz="1600" b="1" dirty="0">
                <a:solidFill>
                  <a:srgbClr val="1400FF"/>
                </a:solidFill>
              </a:rPr>
              <a:t>better</a:t>
            </a:r>
            <a:r>
              <a:rPr lang="en-GB" sz="1600" dirty="0">
                <a:solidFill>
                  <a:srgbClr val="1400FF"/>
                </a:solidFill>
              </a:rPr>
              <a:t> than leaving the TV on and idle.</a:t>
            </a:r>
          </a:p>
          <a:p>
            <a:pPr marL="0" indent="0">
              <a:buNone/>
            </a:pPr>
            <a:r>
              <a:rPr lang="en-GB" sz="1600" b="1" dirty="0">
                <a:solidFill>
                  <a:srgbClr val="C00000"/>
                </a:solidFill>
              </a:rPr>
              <a:t>=&gt; My TV really shouldn’t warn me about </a:t>
            </a:r>
            <a:r>
              <a:rPr lang="en-GB" sz="1600" b="1" dirty="0" err="1">
                <a:solidFill>
                  <a:srgbClr val="C00000"/>
                </a:solidFill>
              </a:rPr>
              <a:t>WiFi.</a:t>
            </a:r>
            <a:endParaRPr lang="en-GB" sz="1600" b="1" dirty="0">
              <a:solidFill>
                <a:srgbClr val="C00000"/>
              </a:solidFill>
            </a:endParaRPr>
          </a:p>
        </p:txBody>
      </p:sp>
      <p:pic>
        <p:nvPicPr>
          <p:cNvPr id="4" name="Picture 3">
            <a:extLst>
              <a:ext uri="{FF2B5EF4-FFF2-40B4-BE49-F238E27FC236}">
                <a16:creationId xmlns:a16="http://schemas.microsoft.com/office/drawing/2014/main" id="{7546CB58-33CE-921E-5FC7-27EF4A8E6058}"/>
              </a:ext>
            </a:extLst>
          </p:cNvPr>
          <p:cNvPicPr>
            <a:picLocks noChangeAspect="1"/>
          </p:cNvPicPr>
          <p:nvPr/>
        </p:nvPicPr>
        <p:blipFill>
          <a:blip r:embed="rId4"/>
          <a:stretch>
            <a:fillRect/>
          </a:stretch>
        </p:blipFill>
        <p:spPr>
          <a:xfrm>
            <a:off x="1475656" y="1556792"/>
            <a:ext cx="3733310" cy="2621260"/>
          </a:xfrm>
          <a:prstGeom prst="rect">
            <a:avLst/>
          </a:prstGeom>
        </p:spPr>
      </p:pic>
      <p:sp>
        <p:nvSpPr>
          <p:cNvPr id="6" name="Rectangle 5">
            <a:extLst>
              <a:ext uri="{FF2B5EF4-FFF2-40B4-BE49-F238E27FC236}">
                <a16:creationId xmlns:a16="http://schemas.microsoft.com/office/drawing/2014/main" id="{9D0F69B0-526B-C7D2-4C33-CCEEDDDC8DAE}"/>
              </a:ext>
            </a:extLst>
          </p:cNvPr>
          <p:cNvSpPr/>
          <p:nvPr/>
        </p:nvSpPr>
        <p:spPr>
          <a:xfrm>
            <a:off x="179512" y="2196202"/>
            <a:ext cx="1440160" cy="738664"/>
          </a:xfrm>
          <a:prstGeom prst="rect">
            <a:avLst/>
          </a:prstGeom>
        </p:spPr>
        <p:txBody>
          <a:bodyPr wrap="square">
            <a:spAutoFit/>
          </a:bodyPr>
          <a:lstStyle/>
          <a:p>
            <a:r>
              <a:rPr lang="en-US" sz="1400" b="1" dirty="0"/>
              <a:t>HDMI laptop: video quality doesn’t matter</a:t>
            </a:r>
          </a:p>
        </p:txBody>
      </p:sp>
      <p:sp>
        <p:nvSpPr>
          <p:cNvPr id="7" name="Rectangle 6">
            <a:extLst>
              <a:ext uri="{FF2B5EF4-FFF2-40B4-BE49-F238E27FC236}">
                <a16:creationId xmlns:a16="http://schemas.microsoft.com/office/drawing/2014/main" id="{1A7F0A05-99C3-7BAC-F658-5FC01E1F15A8}"/>
              </a:ext>
            </a:extLst>
          </p:cNvPr>
          <p:cNvSpPr/>
          <p:nvPr/>
        </p:nvSpPr>
        <p:spPr>
          <a:xfrm>
            <a:off x="4427984" y="4509120"/>
            <a:ext cx="4104456" cy="307777"/>
          </a:xfrm>
          <a:prstGeom prst="rect">
            <a:avLst/>
          </a:prstGeom>
        </p:spPr>
        <p:txBody>
          <a:bodyPr wrap="square">
            <a:spAutoFit/>
          </a:bodyPr>
          <a:lstStyle/>
          <a:p>
            <a:endParaRPr lang="en-US" sz="1400" b="1" dirty="0"/>
          </a:p>
        </p:txBody>
      </p:sp>
      <p:pic>
        <p:nvPicPr>
          <p:cNvPr id="8" name="Picture 7">
            <a:extLst>
              <a:ext uri="{FF2B5EF4-FFF2-40B4-BE49-F238E27FC236}">
                <a16:creationId xmlns:a16="http://schemas.microsoft.com/office/drawing/2014/main" id="{C19661F6-A460-95E7-9275-A39F64872B5C}"/>
              </a:ext>
            </a:extLst>
          </p:cNvPr>
          <p:cNvPicPr>
            <a:picLocks noChangeAspect="1"/>
          </p:cNvPicPr>
          <p:nvPr/>
        </p:nvPicPr>
        <p:blipFill>
          <a:blip r:embed="rId5"/>
          <a:stretch>
            <a:fillRect/>
          </a:stretch>
        </p:blipFill>
        <p:spPr>
          <a:xfrm>
            <a:off x="5064949" y="3975954"/>
            <a:ext cx="4043555" cy="2839092"/>
          </a:xfrm>
          <a:prstGeom prst="rect">
            <a:avLst/>
          </a:prstGeom>
        </p:spPr>
      </p:pic>
      <p:sp>
        <p:nvSpPr>
          <p:cNvPr id="9" name="Left Brace 8">
            <a:extLst>
              <a:ext uri="{FF2B5EF4-FFF2-40B4-BE49-F238E27FC236}">
                <a16:creationId xmlns:a16="http://schemas.microsoft.com/office/drawing/2014/main" id="{A5D6118E-1787-1F01-4944-DD0483C4F233}"/>
              </a:ext>
            </a:extLst>
          </p:cNvPr>
          <p:cNvSpPr/>
          <p:nvPr/>
        </p:nvSpPr>
        <p:spPr bwMode="auto">
          <a:xfrm rot="5400000">
            <a:off x="5918928" y="3736244"/>
            <a:ext cx="263842" cy="1008112"/>
          </a:xfrm>
          <a:prstGeom prst="leftBrace">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0" name="Up Arrow 9">
            <a:extLst>
              <a:ext uri="{FF2B5EF4-FFF2-40B4-BE49-F238E27FC236}">
                <a16:creationId xmlns:a16="http://schemas.microsoft.com/office/drawing/2014/main" id="{5829DD53-5AF6-A048-B388-9213B9350CB3}"/>
              </a:ext>
            </a:extLst>
          </p:cNvPr>
          <p:cNvSpPr/>
          <p:nvPr/>
        </p:nvSpPr>
        <p:spPr bwMode="auto">
          <a:xfrm rot="1200039">
            <a:off x="6001053" y="3892355"/>
            <a:ext cx="216024" cy="186914"/>
          </a:xfrm>
          <a:prstGeom prst="upArrow">
            <a:avLst>
              <a:gd name="adj1" fmla="val 50000"/>
              <a:gd name="adj2" fmla="val 42356"/>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3" name="Rounded Rectangular Callout 12">
            <a:extLst>
              <a:ext uri="{FF2B5EF4-FFF2-40B4-BE49-F238E27FC236}">
                <a16:creationId xmlns:a16="http://schemas.microsoft.com/office/drawing/2014/main" id="{575FFC50-D656-FC3B-61AE-AA83895A7D72}"/>
              </a:ext>
            </a:extLst>
          </p:cNvPr>
          <p:cNvSpPr/>
          <p:nvPr/>
        </p:nvSpPr>
        <p:spPr bwMode="auto">
          <a:xfrm>
            <a:off x="6732240" y="5877272"/>
            <a:ext cx="1559886" cy="426015"/>
          </a:xfrm>
          <a:prstGeom prst="wedgeRoundRectCallout">
            <a:avLst>
              <a:gd name="adj1" fmla="val -8199"/>
              <a:gd name="adj2" fmla="val 117438"/>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1100" b="0" i="0" u="none" strike="noStrike" cap="none" normalizeH="0" baseline="0" dirty="0">
                <a:ln>
                  <a:noFill/>
                </a:ln>
                <a:solidFill>
                  <a:schemeClr val="tx1"/>
                </a:solidFill>
                <a:effectLst/>
                <a:latin typeface="Arial" charset="0"/>
                <a:ea typeface="ヒラギノ角ゴ Pro W3" charset="-128"/>
                <a:cs typeface="ヒラギノ角ゴ Pro W3" charset="-128"/>
              </a:rPr>
              <a:t>From laptop via TV’s native Chromecast</a:t>
            </a:r>
          </a:p>
        </p:txBody>
      </p:sp>
    </p:spTree>
    <p:extLst>
      <p:ext uri="{BB962C8B-B14F-4D97-AF65-F5344CB8AC3E}">
        <p14:creationId xmlns:p14="http://schemas.microsoft.com/office/powerpoint/2010/main" val="1460571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C84EC-4A1B-D459-CF32-10796A7084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02619-9B10-56AB-0AB8-1BF4A20A2163}"/>
              </a:ext>
            </a:extLst>
          </p:cNvPr>
          <p:cNvSpPr>
            <a:spLocks noGrp="1"/>
          </p:cNvSpPr>
          <p:nvPr>
            <p:ph type="title"/>
          </p:nvPr>
        </p:nvSpPr>
        <p:spPr/>
        <p:txBody>
          <a:bodyPr/>
          <a:lstStyle/>
          <a:p>
            <a:r>
              <a:rPr lang="en-US"/>
              <a:t>A different TV</a:t>
            </a:r>
          </a:p>
        </p:txBody>
      </p:sp>
      <p:sp>
        <p:nvSpPr>
          <p:cNvPr id="3" name="Content Placeholder 2">
            <a:extLst>
              <a:ext uri="{FF2B5EF4-FFF2-40B4-BE49-F238E27FC236}">
                <a16:creationId xmlns:a16="http://schemas.microsoft.com/office/drawing/2014/main" id="{5A04B973-CA15-41D5-8ECB-3B98AFB3887F}"/>
              </a:ext>
            </a:extLst>
          </p:cNvPr>
          <p:cNvSpPr>
            <a:spLocks noGrp="1"/>
          </p:cNvSpPr>
          <p:nvPr>
            <p:ph idx="1"/>
          </p:nvPr>
        </p:nvSpPr>
        <p:spPr>
          <a:xfrm>
            <a:off x="467544" y="1844824"/>
            <a:ext cx="8219256" cy="1008112"/>
          </a:xfrm>
        </p:spPr>
        <p:txBody>
          <a:bodyPr/>
          <a:lstStyle/>
          <a:p>
            <a:pPr marL="0" indent="0">
              <a:buNone/>
            </a:pPr>
            <a:r>
              <a:rPr lang="en-US" sz="2000"/>
              <a:t>Samsung Q88, comparing SRD, HDR (Mandalorian, 1080p), UHD (BBC nature doc) and idle</a:t>
            </a:r>
          </a:p>
        </p:txBody>
      </p:sp>
      <p:sp>
        <p:nvSpPr>
          <p:cNvPr id="4" name="Slide Number Placeholder 3">
            <a:extLst>
              <a:ext uri="{FF2B5EF4-FFF2-40B4-BE49-F238E27FC236}">
                <a16:creationId xmlns:a16="http://schemas.microsoft.com/office/drawing/2014/main" id="{AA8C8CE1-D26D-AB0F-209A-96A89C75B8F1}"/>
              </a:ext>
            </a:extLst>
          </p:cNvPr>
          <p:cNvSpPr>
            <a:spLocks noGrp="1"/>
          </p:cNvSpPr>
          <p:nvPr>
            <p:ph type="sldNum" sz="quarter" idx="12"/>
          </p:nvPr>
        </p:nvSpPr>
        <p:spPr/>
        <p:txBody>
          <a:bodyPr/>
          <a:lstStyle/>
          <a:p>
            <a:pPr>
              <a:defRPr/>
            </a:pPr>
            <a:fld id="{CDA37B57-12BB-EE40-B12F-0758C29EA9A3}" type="slidenum">
              <a:rPr lang="nb-NO"/>
              <a:pPr>
                <a:defRPr/>
              </a:pPr>
              <a:t>27</a:t>
            </a:fld>
            <a:endParaRPr lang="nb-NO" dirty="0"/>
          </a:p>
        </p:txBody>
      </p:sp>
      <p:pic>
        <p:nvPicPr>
          <p:cNvPr id="7" name="Picture 6">
            <a:extLst>
              <a:ext uri="{FF2B5EF4-FFF2-40B4-BE49-F238E27FC236}">
                <a16:creationId xmlns:a16="http://schemas.microsoft.com/office/drawing/2014/main" id="{B291AEB9-D3F3-AB12-1A67-9B1A73EADBE5}"/>
              </a:ext>
            </a:extLst>
          </p:cNvPr>
          <p:cNvPicPr>
            <a:picLocks noChangeAspect="1"/>
          </p:cNvPicPr>
          <p:nvPr/>
        </p:nvPicPr>
        <p:blipFill>
          <a:blip r:embed="rId2"/>
          <a:stretch>
            <a:fillRect/>
          </a:stretch>
        </p:blipFill>
        <p:spPr>
          <a:xfrm>
            <a:off x="297197" y="2546945"/>
            <a:ext cx="8523275" cy="4266431"/>
          </a:xfrm>
          <a:prstGeom prst="rect">
            <a:avLst/>
          </a:prstGeom>
        </p:spPr>
      </p:pic>
      <p:sp>
        <p:nvSpPr>
          <p:cNvPr id="5" name="Slide Number Placeholder 3">
            <a:extLst>
              <a:ext uri="{FF2B5EF4-FFF2-40B4-BE49-F238E27FC236}">
                <a16:creationId xmlns:a16="http://schemas.microsoft.com/office/drawing/2014/main" id="{48E1271D-E716-BA41-787E-DF80CFEF64D7}"/>
              </a:ext>
            </a:extLst>
          </p:cNvPr>
          <p:cNvSpPr txBox="1">
            <a:spLocks/>
          </p:cNvSpPr>
          <p:nvPr/>
        </p:nvSpPr>
        <p:spPr>
          <a:xfrm>
            <a:off x="6705600" y="6508750"/>
            <a:ext cx="2133600"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800" kern="1200">
                <a:solidFill>
                  <a:schemeClr val="tx1">
                    <a:tint val="75000"/>
                  </a:schemeClr>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a:lstStyle>
          <a:p>
            <a:pPr>
              <a:defRPr/>
            </a:pPr>
            <a:fld id="{CDA37B57-12BB-EE40-B12F-0758C29EA9A3}" type="slidenum">
              <a:rPr lang="nb-NO" smtClean="0"/>
              <a:pPr>
                <a:defRPr/>
              </a:pPr>
              <a:t>27</a:t>
            </a:fld>
            <a:endParaRPr lang="nb-NO" dirty="0"/>
          </a:p>
        </p:txBody>
      </p:sp>
    </p:spTree>
    <p:extLst>
      <p:ext uri="{BB962C8B-B14F-4D97-AF65-F5344CB8AC3E}">
        <p14:creationId xmlns:p14="http://schemas.microsoft.com/office/powerpoint/2010/main" val="390478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B0A16-327F-281C-37BC-87982509D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1F4C5-BAA5-66AC-8C0C-86E167CEA41F}"/>
              </a:ext>
            </a:extLst>
          </p:cNvPr>
          <p:cNvSpPr>
            <a:spLocks noGrp="1"/>
          </p:cNvSpPr>
          <p:nvPr>
            <p:ph type="title"/>
          </p:nvPr>
        </p:nvSpPr>
        <p:spPr>
          <a:xfrm>
            <a:off x="462372" y="2857500"/>
            <a:ext cx="8219256" cy="1143000"/>
          </a:xfrm>
        </p:spPr>
        <p:txBody>
          <a:bodyPr/>
          <a:lstStyle/>
          <a:p>
            <a:pPr algn="ctr"/>
            <a:r>
              <a:rPr lang="en-NO" dirty="0"/>
              <a:t>What can we do?</a:t>
            </a:r>
          </a:p>
        </p:txBody>
      </p:sp>
      <p:sp>
        <p:nvSpPr>
          <p:cNvPr id="4" name="Slide Number Placeholder 3">
            <a:extLst>
              <a:ext uri="{FF2B5EF4-FFF2-40B4-BE49-F238E27FC236}">
                <a16:creationId xmlns:a16="http://schemas.microsoft.com/office/drawing/2014/main" id="{D25FD7CE-C98A-49E0-F1CF-3098A72B515F}"/>
              </a:ext>
            </a:extLst>
          </p:cNvPr>
          <p:cNvSpPr>
            <a:spLocks noGrp="1"/>
          </p:cNvSpPr>
          <p:nvPr>
            <p:ph type="sldNum" sz="quarter" idx="12"/>
          </p:nvPr>
        </p:nvSpPr>
        <p:spPr/>
        <p:txBody>
          <a:bodyPr/>
          <a:lstStyle/>
          <a:p>
            <a:pPr>
              <a:defRPr/>
            </a:pPr>
            <a:fld id="{CDA37B57-12BB-EE40-B12F-0758C29EA9A3}" type="slidenum">
              <a:rPr lang="nb-NO" smtClean="0"/>
              <a:pPr>
                <a:defRPr/>
              </a:pPr>
              <a:t>28</a:t>
            </a:fld>
            <a:endParaRPr lang="nb-NO" dirty="0"/>
          </a:p>
        </p:txBody>
      </p:sp>
    </p:spTree>
    <p:extLst>
      <p:ext uri="{BB962C8B-B14F-4D97-AF65-F5344CB8AC3E}">
        <p14:creationId xmlns:p14="http://schemas.microsoft.com/office/powerpoint/2010/main" val="1558989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9E337-9239-69DA-874E-4863CEC98D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CFC0B9-55E8-1CC4-A7AC-94D724F1F0DE}"/>
              </a:ext>
            </a:extLst>
          </p:cNvPr>
          <p:cNvSpPr>
            <a:spLocks noGrp="1"/>
          </p:cNvSpPr>
          <p:nvPr>
            <p:ph type="title"/>
          </p:nvPr>
        </p:nvSpPr>
        <p:spPr>
          <a:xfrm>
            <a:off x="467544" y="620688"/>
            <a:ext cx="8219256" cy="1143000"/>
          </a:xfrm>
        </p:spPr>
        <p:txBody>
          <a:bodyPr/>
          <a:lstStyle/>
          <a:p>
            <a:r>
              <a:rPr lang="en-NO" dirty="0"/>
              <a:t>... to reduce ICT CO</a:t>
            </a:r>
            <a:r>
              <a:rPr lang="en-NO" baseline="-25000" dirty="0"/>
              <a:t>2</a:t>
            </a:r>
            <a:r>
              <a:rPr lang="en-NO" dirty="0"/>
              <a:t>, as responsible citizens?  (question 1)</a:t>
            </a:r>
          </a:p>
        </p:txBody>
      </p:sp>
      <p:sp>
        <p:nvSpPr>
          <p:cNvPr id="3" name="Content Placeholder 2">
            <a:extLst>
              <a:ext uri="{FF2B5EF4-FFF2-40B4-BE49-F238E27FC236}">
                <a16:creationId xmlns:a16="http://schemas.microsoft.com/office/drawing/2014/main" id="{662D7F85-2A84-A8A6-8312-D7BF1160BDBA}"/>
              </a:ext>
            </a:extLst>
          </p:cNvPr>
          <p:cNvSpPr>
            <a:spLocks noGrp="1"/>
          </p:cNvSpPr>
          <p:nvPr>
            <p:ph idx="1"/>
          </p:nvPr>
        </p:nvSpPr>
        <p:spPr>
          <a:xfrm>
            <a:off x="467544" y="1844824"/>
            <a:ext cx="8496944" cy="4760168"/>
          </a:xfrm>
        </p:spPr>
        <p:txBody>
          <a:bodyPr/>
          <a:lstStyle/>
          <a:p>
            <a:pPr marL="0" indent="0">
              <a:buNone/>
            </a:pPr>
            <a:r>
              <a:rPr lang="en-NO" dirty="0">
                <a:solidFill>
                  <a:srgbClr val="29A20C"/>
                </a:solidFill>
              </a:rPr>
              <a:t>Some answers:</a:t>
            </a:r>
          </a:p>
          <a:p>
            <a:pPr marL="0" indent="0">
              <a:buNone/>
            </a:pPr>
            <a:endParaRPr lang="en-NO" sz="1200" dirty="0"/>
          </a:p>
          <a:p>
            <a:r>
              <a:rPr lang="en-NO" sz="2400" dirty="0">
                <a:solidFill>
                  <a:srgbClr val="1400FF"/>
                </a:solidFill>
              </a:rPr>
              <a:t>Embodied energy:</a:t>
            </a:r>
            <a:br>
              <a:rPr lang="en-NO" sz="2400" dirty="0">
                <a:solidFill>
                  <a:srgbClr val="1400FF"/>
                </a:solidFill>
              </a:rPr>
            </a:br>
            <a:r>
              <a:rPr lang="en-NO" sz="2400" dirty="0"/>
              <a:t>( maybe </a:t>
            </a:r>
            <a:r>
              <a:rPr lang="en-NO" sz="2400" i="1" dirty="0"/>
              <a:t>generally</a:t>
            </a:r>
            <a:r>
              <a:rPr lang="en-NO" sz="2400" dirty="0"/>
              <a:t> more important in Norway )</a:t>
            </a:r>
          </a:p>
          <a:p>
            <a:pPr lvl="1"/>
            <a:r>
              <a:rPr lang="en-NO" sz="2000" dirty="0"/>
              <a:t>Think twice about hardware upgrades:</a:t>
            </a:r>
            <a:br>
              <a:rPr lang="en-NO" sz="2000" dirty="0"/>
            </a:br>
            <a:r>
              <a:rPr lang="en-NO" sz="2000" dirty="0"/>
              <a:t>do you really need them?</a:t>
            </a:r>
          </a:p>
          <a:p>
            <a:pPr lvl="2"/>
            <a:r>
              <a:rPr lang="en-GB" sz="1600" dirty="0"/>
              <a:t>E.g. more Internet capacity may not even yield a "real" benefit</a:t>
            </a:r>
          </a:p>
          <a:p>
            <a:pPr lvl="2"/>
            <a:r>
              <a:rPr lang="en-GB" sz="1600" dirty="0"/>
              <a:t>Small devices (phone, tablet)</a:t>
            </a:r>
            <a:br>
              <a:rPr lang="en-GB" sz="1600" dirty="0"/>
            </a:br>
            <a:endParaRPr lang="en-NO" dirty="0"/>
          </a:p>
          <a:p>
            <a:r>
              <a:rPr lang="en-NO" sz="2400" dirty="0">
                <a:solidFill>
                  <a:srgbClr val="1400FF"/>
                </a:solidFill>
              </a:rPr>
              <a:t>Operational energy:</a:t>
            </a:r>
          </a:p>
          <a:p>
            <a:pPr lvl="1"/>
            <a:r>
              <a:rPr lang="en-NO" sz="2000" dirty="0"/>
              <a:t>Save energy by </a:t>
            </a:r>
            <a:r>
              <a:rPr lang="en-NO" sz="2000" u="sng" dirty="0"/>
              <a:t>completely</a:t>
            </a:r>
            <a:r>
              <a:rPr lang="en-NO" sz="2000" dirty="0"/>
              <a:t> turning off unused devices</a:t>
            </a:r>
          </a:p>
          <a:p>
            <a:pPr lvl="1"/>
            <a:r>
              <a:rPr lang="en-NO" sz="2000" dirty="0"/>
              <a:t>Watch movies on a phone or tablet rather than a TV</a:t>
            </a:r>
          </a:p>
          <a:p>
            <a:pPr lvl="2"/>
            <a:r>
              <a:rPr lang="en-NO" sz="1800" dirty="0"/>
              <a:t>and if possible, </a:t>
            </a:r>
            <a:r>
              <a:rPr lang="en-NO" sz="1800" b="1" dirty="0"/>
              <a:t>measure!</a:t>
            </a:r>
          </a:p>
          <a:p>
            <a:pPr lvl="1"/>
            <a:r>
              <a:rPr lang="en-NO" sz="2000" dirty="0"/>
              <a:t>I'm not sure about "don't use ChatGPT"; maybe?</a:t>
            </a:r>
          </a:p>
        </p:txBody>
      </p:sp>
      <p:sp>
        <p:nvSpPr>
          <p:cNvPr id="4" name="Slide Number Placeholder 3">
            <a:extLst>
              <a:ext uri="{FF2B5EF4-FFF2-40B4-BE49-F238E27FC236}">
                <a16:creationId xmlns:a16="http://schemas.microsoft.com/office/drawing/2014/main" id="{1E253C68-5F89-1CD4-81D5-8D62EDE051FF}"/>
              </a:ext>
            </a:extLst>
          </p:cNvPr>
          <p:cNvSpPr>
            <a:spLocks noGrp="1"/>
          </p:cNvSpPr>
          <p:nvPr>
            <p:ph type="sldNum" sz="quarter" idx="12"/>
          </p:nvPr>
        </p:nvSpPr>
        <p:spPr/>
        <p:txBody>
          <a:bodyPr/>
          <a:lstStyle/>
          <a:p>
            <a:pPr>
              <a:defRPr/>
            </a:pPr>
            <a:fld id="{CDA37B57-12BB-EE40-B12F-0758C29EA9A3}" type="slidenum">
              <a:rPr lang="nb-NO" smtClean="0"/>
              <a:pPr>
                <a:defRPr/>
              </a:pPr>
              <a:t>29</a:t>
            </a:fld>
            <a:endParaRPr lang="nb-NO" dirty="0"/>
          </a:p>
        </p:txBody>
      </p:sp>
    </p:spTree>
    <p:extLst>
      <p:ext uri="{BB962C8B-B14F-4D97-AF65-F5344CB8AC3E}">
        <p14:creationId xmlns:p14="http://schemas.microsoft.com/office/powerpoint/2010/main" val="7181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dissolve">
                                      <p:cBhvr>
                                        <p:cTn id="26" dur="500"/>
                                        <p:tgtEl>
                                          <p:spTgt spid="3">
                                            <p:txEl>
                                              <p:pRg st="6" end="6"/>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dissolve">
                                      <p:cBhvr>
                                        <p:cTn id="29" dur="500"/>
                                        <p:tgtEl>
                                          <p:spTgt spid="3">
                                            <p:txEl>
                                              <p:pRg st="7" end="7"/>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dissolve">
                                      <p:cBhvr>
                                        <p:cTn id="32" dur="500"/>
                                        <p:tgtEl>
                                          <p:spTgt spid="3">
                                            <p:txEl>
                                              <p:pRg st="8" end="8"/>
                                            </p:txEl>
                                          </p:spTgt>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dissolve">
                                      <p:cBhvr>
                                        <p:cTn id="35" dur="500"/>
                                        <p:tgtEl>
                                          <p:spTgt spid="3">
                                            <p:txEl>
                                              <p:pRg st="9" end="9"/>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animEffect transition="in" filter="dissolve">
                                      <p:cBhvr>
                                        <p:cTn id="3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60C4-8341-FE7A-0C0D-A432F506E921}"/>
              </a:ext>
            </a:extLst>
          </p:cNvPr>
          <p:cNvSpPr>
            <a:spLocks noGrp="1"/>
          </p:cNvSpPr>
          <p:nvPr>
            <p:ph type="title"/>
          </p:nvPr>
        </p:nvSpPr>
        <p:spPr/>
        <p:txBody>
          <a:bodyPr/>
          <a:lstStyle/>
          <a:p>
            <a:r>
              <a:rPr lang="en-NO" dirty="0"/>
              <a:t>...</a:t>
            </a:r>
            <a:r>
              <a:rPr lang="en-GB" dirty="0"/>
              <a:t> as an Informatics professional?</a:t>
            </a:r>
            <a:endParaRPr lang="en-NO" dirty="0"/>
          </a:p>
        </p:txBody>
      </p:sp>
      <p:sp>
        <p:nvSpPr>
          <p:cNvPr id="3" name="Content Placeholder 2">
            <a:extLst>
              <a:ext uri="{FF2B5EF4-FFF2-40B4-BE49-F238E27FC236}">
                <a16:creationId xmlns:a16="http://schemas.microsoft.com/office/drawing/2014/main" id="{0FDB8C5B-71B6-E844-5EF5-292A50FFA683}"/>
              </a:ext>
            </a:extLst>
          </p:cNvPr>
          <p:cNvSpPr>
            <a:spLocks noGrp="1"/>
          </p:cNvSpPr>
          <p:nvPr>
            <p:ph idx="1"/>
          </p:nvPr>
        </p:nvSpPr>
        <p:spPr>
          <a:xfrm>
            <a:off x="107504" y="1700808"/>
            <a:ext cx="8712968" cy="5085184"/>
          </a:xfrm>
        </p:spPr>
        <p:txBody>
          <a:bodyPr/>
          <a:lstStyle/>
          <a:p>
            <a:r>
              <a:rPr lang="en-NO" sz="2000" dirty="0">
                <a:solidFill>
                  <a:srgbClr val="0000FF"/>
                </a:solidFill>
              </a:rPr>
              <a:t>Make ICT equipment more energy efficient </a:t>
            </a:r>
            <a:r>
              <a:rPr lang="en-NO" sz="2000" b="1" dirty="0">
                <a:solidFill>
                  <a:srgbClr val="C00000"/>
                </a:solidFill>
              </a:rPr>
              <a:t>?</a:t>
            </a:r>
          </a:p>
          <a:p>
            <a:pPr lvl="1"/>
            <a:r>
              <a:rPr lang="en-NO" sz="1800" dirty="0">
                <a:solidFill>
                  <a:srgbClr val="C00000"/>
                </a:solidFill>
              </a:rPr>
              <a:t>Jevons paradox</a:t>
            </a:r>
            <a:r>
              <a:rPr lang="en-NO" sz="1800" dirty="0"/>
              <a:t>, 1865  ("</a:t>
            </a:r>
            <a:r>
              <a:rPr lang="en-NO" sz="1800" dirty="0">
                <a:solidFill>
                  <a:srgbClr val="C00000"/>
                </a:solidFill>
              </a:rPr>
              <a:t>rebound effect</a:t>
            </a:r>
            <a:r>
              <a:rPr lang="en-NO" sz="1800" dirty="0"/>
              <a:t>"):</a:t>
            </a:r>
            <a:br>
              <a:rPr lang="en-NO" sz="1800" dirty="0"/>
            </a:br>
            <a:r>
              <a:rPr lang="en-NO" sz="1800" dirty="0"/>
              <a:t>Coal use increased with technological improvements</a:t>
            </a:r>
          </a:p>
          <a:p>
            <a:pPr lvl="1"/>
            <a:r>
              <a:rPr lang="en-NO" sz="1800" dirty="0"/>
              <a:t>In general: efficiency could reduce usage, but efficiency also reduces cost  =&gt; resource demand grows, use increases, emissions increase.</a:t>
            </a:r>
          </a:p>
          <a:p>
            <a:pPr lvl="1"/>
            <a:endParaRPr lang="en-NO" sz="1800" dirty="0"/>
          </a:p>
          <a:p>
            <a:r>
              <a:rPr lang="en-NO" sz="2000" dirty="0"/>
              <a:t>Does this logic work for everything?</a:t>
            </a:r>
          </a:p>
          <a:p>
            <a:pPr lvl="1"/>
            <a:r>
              <a:rPr lang="en-NO" sz="1800" dirty="0"/>
              <a:t>Wikipedia </a:t>
            </a:r>
            <a:r>
              <a:rPr lang="en-NO" sz="1800" u="sng" dirty="0"/>
              <a:t>once</a:t>
            </a:r>
            <a:r>
              <a:rPr lang="en-NO" sz="1800" dirty="0"/>
              <a:t> said:</a:t>
            </a:r>
            <a:br>
              <a:rPr lang="en-NO" sz="1800" dirty="0"/>
            </a:br>
            <a:r>
              <a:rPr lang="en-NO" sz="1800" i="1" dirty="0"/>
              <a:t>“</a:t>
            </a:r>
            <a:r>
              <a:rPr lang="en-GB" sz="1800" i="1" dirty="0"/>
              <a:t>5G is far more energy efficient than 4G. However, the lower cost will lead to more internet use, which in turn may result in an increase of energy consumption.”</a:t>
            </a:r>
          </a:p>
          <a:p>
            <a:pPr marL="457200" lvl="1" indent="0">
              <a:buNone/>
            </a:pPr>
            <a:r>
              <a:rPr lang="en-GB" sz="1800" b="1" dirty="0"/>
              <a:t>... but this statement was removed.     </a:t>
            </a:r>
            <a:r>
              <a:rPr lang="en-GB" sz="1800" dirty="0"/>
              <a:t>- and: is this really true?</a:t>
            </a:r>
            <a:br>
              <a:rPr lang="en-GB" sz="1800" b="1" i="1" dirty="0"/>
            </a:br>
            <a:endParaRPr lang="en-NO" sz="1800" b="1" i="1" dirty="0"/>
          </a:p>
          <a:p>
            <a:r>
              <a:rPr lang="en-NO" sz="2000" dirty="0"/>
              <a:t>Anyway, </a:t>
            </a:r>
            <a:r>
              <a:rPr lang="en-NO" sz="2000" b="1" dirty="0"/>
              <a:t>ICT CO2 contributions are small, compared to many other things</a:t>
            </a:r>
            <a:r>
              <a:rPr lang="en-NO" sz="2000" dirty="0"/>
              <a:t> (e.g., transport, agriculture, heating, other power use, ..).</a:t>
            </a:r>
          </a:p>
          <a:p>
            <a:pPr lvl="1"/>
            <a:r>
              <a:rPr lang="en-NO" sz="1800" dirty="0"/>
              <a:t>Perhaps the </a:t>
            </a:r>
            <a:r>
              <a:rPr lang="en-NO" sz="1800" dirty="0">
                <a:solidFill>
                  <a:srgbClr val="29A20C"/>
                </a:solidFill>
              </a:rPr>
              <a:t>handprint</a:t>
            </a:r>
            <a:r>
              <a:rPr lang="en-NO" sz="1800" dirty="0"/>
              <a:t> matters more?</a:t>
            </a:r>
          </a:p>
        </p:txBody>
      </p:sp>
      <p:sp>
        <p:nvSpPr>
          <p:cNvPr id="4" name="Slide Number Placeholder 3">
            <a:extLst>
              <a:ext uri="{FF2B5EF4-FFF2-40B4-BE49-F238E27FC236}">
                <a16:creationId xmlns:a16="http://schemas.microsoft.com/office/drawing/2014/main" id="{DF00164F-9C54-20B5-1522-F4D39E4C9065}"/>
              </a:ext>
            </a:extLst>
          </p:cNvPr>
          <p:cNvSpPr>
            <a:spLocks noGrp="1"/>
          </p:cNvSpPr>
          <p:nvPr>
            <p:ph type="sldNum" sz="quarter" idx="12"/>
          </p:nvPr>
        </p:nvSpPr>
        <p:spPr/>
        <p:txBody>
          <a:bodyPr/>
          <a:lstStyle/>
          <a:p>
            <a:pPr>
              <a:defRPr/>
            </a:pPr>
            <a:fld id="{CDA37B57-12BB-EE40-B12F-0758C29EA9A3}" type="slidenum">
              <a:rPr lang="nb-NO" smtClean="0"/>
              <a:pPr>
                <a:defRPr/>
              </a:pPr>
              <a:t>30</a:t>
            </a:fld>
            <a:endParaRPr lang="nb-NO" dirty="0"/>
          </a:p>
        </p:txBody>
      </p:sp>
    </p:spTree>
    <p:extLst>
      <p:ext uri="{BB962C8B-B14F-4D97-AF65-F5344CB8AC3E}">
        <p14:creationId xmlns:p14="http://schemas.microsoft.com/office/powerpoint/2010/main" val="1524328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5496" y="692696"/>
            <a:ext cx="6510320" cy="6165304"/>
          </a:xfrm>
          <a:prstGeom prst="rect">
            <a:avLst/>
          </a:prstGeom>
        </p:spPr>
      </p:pic>
      <p:sp>
        <p:nvSpPr>
          <p:cNvPr id="8" name="Rectangle 7"/>
          <p:cNvSpPr/>
          <p:nvPr/>
        </p:nvSpPr>
        <p:spPr>
          <a:xfrm>
            <a:off x="6516216" y="1556792"/>
            <a:ext cx="2592288" cy="4924425"/>
          </a:xfrm>
          <a:prstGeom prst="rect">
            <a:avLst/>
          </a:prstGeom>
        </p:spPr>
        <p:txBody>
          <a:bodyPr wrap="square">
            <a:spAutoFit/>
          </a:bodyPr>
          <a:lstStyle/>
          <a:p>
            <a:r>
              <a:rPr lang="en-US" sz="1800" dirty="0"/>
              <a:t>ICT in general has a </a:t>
            </a:r>
            <a:r>
              <a:rPr lang="en-US" sz="1800" u="sng" dirty="0"/>
              <a:t>positive</a:t>
            </a:r>
            <a:r>
              <a:rPr lang="en-US" sz="1800" dirty="0"/>
              <a:t> impact on many of these factors (e.g., travel reduction)</a:t>
            </a:r>
          </a:p>
          <a:p>
            <a:endParaRPr lang="en-US" sz="1800" dirty="0"/>
          </a:p>
          <a:p>
            <a:r>
              <a:rPr lang="en-US" sz="1800" dirty="0"/>
              <a:t>Remember, ICT itself: ~1.4%</a:t>
            </a:r>
          </a:p>
          <a:p>
            <a:br>
              <a:rPr lang="en-US" sz="1800" dirty="0"/>
            </a:br>
            <a:br>
              <a:rPr lang="en-US" sz="1800" dirty="0"/>
            </a:br>
            <a:endParaRPr lang="en-US" sz="1800" dirty="0"/>
          </a:p>
          <a:p>
            <a:endParaRPr lang="en-US" sz="1800" dirty="0"/>
          </a:p>
          <a:p>
            <a:endParaRPr lang="en-US" sz="1800" dirty="0"/>
          </a:p>
          <a:p>
            <a:r>
              <a:rPr lang="en-US" sz="1800" b="1" dirty="0"/>
              <a:t>Notes:</a:t>
            </a:r>
          </a:p>
          <a:p>
            <a:pPr marL="285750" indent="-285750">
              <a:buFont typeface="Arial" panose="020B0604020202020204" pitchFamily="34" charset="0"/>
              <a:buChar char="•"/>
            </a:pPr>
            <a:r>
              <a:rPr lang="en-US" sz="1600" dirty="0"/>
              <a:t>“energy” here contains heating, electricity, transport</a:t>
            </a:r>
          </a:p>
          <a:p>
            <a:pPr marL="285750" indent="-285750">
              <a:buFont typeface="Arial" panose="020B0604020202020204" pitchFamily="34" charset="0"/>
              <a:buChar char="•"/>
            </a:pPr>
            <a:r>
              <a:rPr lang="en-US" sz="1600" dirty="0"/>
              <a:t>Relationships quite constant 1990-2021</a:t>
            </a:r>
          </a:p>
        </p:txBody>
      </p:sp>
      <p:sp>
        <p:nvSpPr>
          <p:cNvPr id="2" name="Rectangle 1"/>
          <p:cNvSpPr/>
          <p:nvPr/>
        </p:nvSpPr>
        <p:spPr bwMode="auto">
          <a:xfrm>
            <a:off x="1619672" y="1052736"/>
            <a:ext cx="288032" cy="144016"/>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350812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CAF0A-C442-0E28-D772-238422C7C75C}"/>
              </a:ext>
            </a:extLst>
          </p:cNvPr>
          <p:cNvSpPr>
            <a:spLocks noGrp="1"/>
          </p:cNvSpPr>
          <p:nvPr>
            <p:ph type="title"/>
          </p:nvPr>
        </p:nvSpPr>
        <p:spPr/>
        <p:txBody>
          <a:bodyPr/>
          <a:lstStyle/>
          <a:p>
            <a:r>
              <a:rPr lang="en-US" dirty="0"/>
              <a:t>An example: Google's </a:t>
            </a:r>
            <a:r>
              <a:rPr lang="en-US" dirty="0">
                <a:solidFill>
                  <a:srgbClr val="1400FF"/>
                </a:solidFill>
              </a:rPr>
              <a:t>Project Contrails</a:t>
            </a:r>
            <a:br>
              <a:rPr lang="en-US" dirty="0">
                <a:solidFill>
                  <a:srgbClr val="1400FF"/>
                </a:solidFill>
              </a:rPr>
            </a:br>
            <a:r>
              <a:rPr lang="en-US" sz="2400" b="0" dirty="0">
                <a:hlinkClick r:id="rId2"/>
              </a:rPr>
              <a:t>https://sites.research.google/contrails/</a:t>
            </a:r>
            <a:endParaRPr lang="en-NO" b="0" dirty="0">
              <a:solidFill>
                <a:srgbClr val="1400FF"/>
              </a:solidFill>
            </a:endParaRPr>
          </a:p>
        </p:txBody>
      </p:sp>
      <p:sp>
        <p:nvSpPr>
          <p:cNvPr id="3" name="Content Placeholder 2">
            <a:extLst>
              <a:ext uri="{FF2B5EF4-FFF2-40B4-BE49-F238E27FC236}">
                <a16:creationId xmlns:a16="http://schemas.microsoft.com/office/drawing/2014/main" id="{6D8B9A20-9765-25B5-C79F-B4A038EFB3D3}"/>
              </a:ext>
            </a:extLst>
          </p:cNvPr>
          <p:cNvSpPr>
            <a:spLocks noGrp="1"/>
          </p:cNvSpPr>
          <p:nvPr>
            <p:ph idx="1"/>
          </p:nvPr>
        </p:nvSpPr>
        <p:spPr>
          <a:xfrm>
            <a:off x="323528" y="2204864"/>
            <a:ext cx="8568952" cy="4546848"/>
          </a:xfrm>
        </p:spPr>
        <p:txBody>
          <a:bodyPr/>
          <a:lstStyle/>
          <a:p>
            <a:r>
              <a:rPr lang="en-US" sz="2000" dirty="0"/>
              <a:t>Reduces contrails by about </a:t>
            </a:r>
            <a:r>
              <a:rPr lang="en-US" sz="2000" b="1" dirty="0"/>
              <a:t>54%</a:t>
            </a:r>
            <a:r>
              <a:rPr lang="en-US" sz="2000" dirty="0"/>
              <a:t>:</a:t>
            </a:r>
            <a:br>
              <a:rPr lang="en-US" sz="2000" dirty="0"/>
            </a:br>
            <a:r>
              <a:rPr lang="en-US" sz="2000" dirty="0"/>
              <a:t>avoids flying through moist air</a:t>
            </a:r>
          </a:p>
          <a:p>
            <a:r>
              <a:rPr lang="en-US" sz="2000" dirty="0"/>
              <a:t>Air traffic contributes about </a:t>
            </a:r>
            <a:r>
              <a:rPr lang="en-US" sz="2000" b="1" dirty="0"/>
              <a:t>4%</a:t>
            </a:r>
            <a:r>
              <a:rPr lang="en-US" sz="2000" dirty="0"/>
              <a:t> to</a:t>
            </a:r>
            <a:br>
              <a:rPr lang="en-US" sz="2000" dirty="0"/>
            </a:br>
            <a:r>
              <a:rPr lang="en-US" sz="2000" dirty="0"/>
              <a:t>global warming, of which </a:t>
            </a:r>
            <a:r>
              <a:rPr lang="en-US" sz="2000" b="1" dirty="0"/>
              <a:t>~35%</a:t>
            </a:r>
            <a:r>
              <a:rPr lang="en-US" sz="2000" dirty="0"/>
              <a:t> is due to contrails</a:t>
            </a:r>
            <a:endParaRPr lang="en-US" sz="1800" dirty="0"/>
          </a:p>
          <a:p>
            <a:r>
              <a:rPr lang="en-US" sz="2000" b="1" dirty="0"/>
              <a:t>54% of 35% = 19%</a:t>
            </a:r>
            <a:r>
              <a:rPr lang="en-US" sz="2000" dirty="0"/>
              <a:t> of the air traffic contribution</a:t>
            </a:r>
          </a:p>
          <a:p>
            <a:r>
              <a:rPr lang="en-US" sz="2000" dirty="0"/>
              <a:t>... and hence </a:t>
            </a:r>
            <a:r>
              <a:rPr lang="en-US" sz="2000" b="1" dirty="0">
                <a:solidFill>
                  <a:srgbClr val="0000FF"/>
                </a:solidFill>
              </a:rPr>
              <a:t>~</a:t>
            </a:r>
            <a:r>
              <a:rPr lang="en-US" sz="1200" b="1" dirty="0">
                <a:solidFill>
                  <a:srgbClr val="0000FF"/>
                </a:solidFill>
              </a:rPr>
              <a:t> </a:t>
            </a:r>
            <a:r>
              <a:rPr lang="en-US" sz="2000" b="1" dirty="0">
                <a:solidFill>
                  <a:srgbClr val="0000FF"/>
                </a:solidFill>
              </a:rPr>
              <a:t>0.8% of the global problem</a:t>
            </a:r>
          </a:p>
          <a:p>
            <a:pPr marL="57150" indent="0">
              <a:buNone/>
            </a:pPr>
            <a:r>
              <a:rPr lang="en-US" sz="2000" b="1" dirty="0">
                <a:solidFill>
                  <a:srgbClr val="C00000"/>
                </a:solidFill>
              </a:rPr>
              <a:t>...which is approx. half of ICTs global contribution !</a:t>
            </a:r>
          </a:p>
          <a:p>
            <a:pPr marL="457200" lvl="1" indent="0">
              <a:buNone/>
            </a:pPr>
            <a:endParaRPr lang="en-US" sz="1800" b="1" dirty="0"/>
          </a:p>
          <a:p>
            <a:r>
              <a:rPr lang="en-NO" sz="2000" dirty="0"/>
              <a:t>If this uses, for example, a whole datacenter, this datacenter's negative effect is completely minimal in relation to the gain it achieves</a:t>
            </a:r>
          </a:p>
          <a:p>
            <a:pPr lvl="1"/>
            <a:r>
              <a:rPr lang="en-US" sz="1800" b="1" dirty="0"/>
              <a:t>and this is just </a:t>
            </a:r>
            <a:r>
              <a:rPr lang="en-US" sz="1800" b="1" u="sng" dirty="0"/>
              <a:t>one</a:t>
            </a:r>
            <a:r>
              <a:rPr lang="en-US" sz="1800" b="1" dirty="0"/>
              <a:t> project</a:t>
            </a:r>
            <a:endParaRPr lang="en-US" sz="1800" dirty="0"/>
          </a:p>
        </p:txBody>
      </p:sp>
      <p:pic>
        <p:nvPicPr>
          <p:cNvPr id="4098" name="Picture 2" descr="How Airplane Contrails Are Helping Make the Planet Warmer - Yale E360">
            <a:extLst>
              <a:ext uri="{FF2B5EF4-FFF2-40B4-BE49-F238E27FC236}">
                <a16:creationId xmlns:a16="http://schemas.microsoft.com/office/drawing/2014/main" id="{BA19A8CF-664A-7C16-07B0-582DE9E96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412776"/>
            <a:ext cx="2816313" cy="158417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41D9C14-011B-86ED-9165-FBBD73173CD5}"/>
              </a:ext>
            </a:extLst>
          </p:cNvPr>
          <p:cNvSpPr>
            <a:spLocks noGrp="1"/>
          </p:cNvSpPr>
          <p:nvPr>
            <p:ph type="sldNum" sz="quarter" idx="12"/>
          </p:nvPr>
        </p:nvSpPr>
        <p:spPr>
          <a:xfrm>
            <a:off x="6553200" y="6356350"/>
            <a:ext cx="2133600" cy="365125"/>
          </a:xfrm>
        </p:spPr>
        <p:txBody>
          <a:bodyPr/>
          <a:lstStyle/>
          <a:p>
            <a:pPr>
              <a:defRPr/>
            </a:pPr>
            <a:fld id="{CDA37B57-12BB-EE40-B12F-0758C29EA9A3}" type="slidenum">
              <a:rPr lang="nb-NO" smtClean="0"/>
              <a:pPr>
                <a:defRPr/>
              </a:pPr>
              <a:t>32</a:t>
            </a:fld>
            <a:endParaRPr lang="nb-NO" dirty="0"/>
          </a:p>
        </p:txBody>
      </p:sp>
    </p:spTree>
    <p:extLst>
      <p:ext uri="{BB962C8B-B14F-4D97-AF65-F5344CB8AC3E}">
        <p14:creationId xmlns:p14="http://schemas.microsoft.com/office/powerpoint/2010/main" val="310919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451C0-6B73-F638-9077-B52F5E0F8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9B01E3-B8DE-F0D0-7083-BA716CB39D50}"/>
              </a:ext>
            </a:extLst>
          </p:cNvPr>
          <p:cNvSpPr>
            <a:spLocks noGrp="1"/>
          </p:cNvSpPr>
          <p:nvPr>
            <p:ph type="title"/>
          </p:nvPr>
        </p:nvSpPr>
        <p:spPr>
          <a:xfrm>
            <a:off x="462372" y="2857500"/>
            <a:ext cx="8219256" cy="1143000"/>
          </a:xfrm>
        </p:spPr>
        <p:txBody>
          <a:bodyPr/>
          <a:lstStyle/>
          <a:p>
            <a:pPr algn="ctr"/>
            <a:r>
              <a:rPr lang="en-NO" dirty="0"/>
              <a:t>Thank you!</a:t>
            </a:r>
            <a:br>
              <a:rPr lang="en-NO" dirty="0"/>
            </a:br>
            <a:br>
              <a:rPr lang="en-NO" dirty="0"/>
            </a:br>
            <a:r>
              <a:rPr lang="en-NO" sz="2400" b="0" dirty="0"/>
              <a:t>Questions?</a:t>
            </a:r>
            <a:endParaRPr lang="en-NO" b="0" dirty="0"/>
          </a:p>
        </p:txBody>
      </p:sp>
      <p:sp>
        <p:nvSpPr>
          <p:cNvPr id="4" name="Slide Number Placeholder 3">
            <a:extLst>
              <a:ext uri="{FF2B5EF4-FFF2-40B4-BE49-F238E27FC236}">
                <a16:creationId xmlns:a16="http://schemas.microsoft.com/office/drawing/2014/main" id="{18364082-8833-C406-F949-92C3D517739C}"/>
              </a:ext>
            </a:extLst>
          </p:cNvPr>
          <p:cNvSpPr>
            <a:spLocks noGrp="1"/>
          </p:cNvSpPr>
          <p:nvPr>
            <p:ph type="sldNum" sz="quarter" idx="12"/>
          </p:nvPr>
        </p:nvSpPr>
        <p:spPr/>
        <p:txBody>
          <a:bodyPr/>
          <a:lstStyle/>
          <a:p>
            <a:pPr>
              <a:defRPr/>
            </a:pPr>
            <a:fld id="{CDA37B57-12BB-EE40-B12F-0758C29EA9A3}" type="slidenum">
              <a:rPr lang="nb-NO" smtClean="0"/>
              <a:pPr>
                <a:defRPr/>
              </a:pPr>
              <a:t>33</a:t>
            </a:fld>
            <a:endParaRPr lang="nb-NO" dirty="0"/>
          </a:p>
        </p:txBody>
      </p:sp>
    </p:spTree>
    <p:extLst>
      <p:ext uri="{BB962C8B-B14F-4D97-AF65-F5344CB8AC3E}">
        <p14:creationId xmlns:p14="http://schemas.microsoft.com/office/powerpoint/2010/main" val="1947968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FCEF0-9B32-55FC-0040-0C3DF1C6F3B9}"/>
              </a:ext>
            </a:extLst>
          </p:cNvPr>
          <p:cNvSpPr>
            <a:spLocks noGrp="1"/>
          </p:cNvSpPr>
          <p:nvPr>
            <p:ph type="title"/>
          </p:nvPr>
        </p:nvSpPr>
        <p:spPr>
          <a:xfrm>
            <a:off x="462372" y="2857500"/>
            <a:ext cx="8219256" cy="1143000"/>
          </a:xfrm>
        </p:spPr>
        <p:txBody>
          <a:bodyPr/>
          <a:lstStyle/>
          <a:p>
            <a:pPr algn="ctr"/>
            <a:r>
              <a:rPr lang="en-NO" dirty="0"/>
              <a:t>Backup slides</a:t>
            </a:r>
          </a:p>
        </p:txBody>
      </p:sp>
      <p:sp>
        <p:nvSpPr>
          <p:cNvPr id="4" name="Slide Number Placeholder 3">
            <a:extLst>
              <a:ext uri="{FF2B5EF4-FFF2-40B4-BE49-F238E27FC236}">
                <a16:creationId xmlns:a16="http://schemas.microsoft.com/office/drawing/2014/main" id="{F7B2BB32-06F6-9363-0EBD-EAC08E2E34C6}"/>
              </a:ext>
            </a:extLst>
          </p:cNvPr>
          <p:cNvSpPr>
            <a:spLocks noGrp="1"/>
          </p:cNvSpPr>
          <p:nvPr>
            <p:ph type="sldNum" sz="quarter" idx="12"/>
          </p:nvPr>
        </p:nvSpPr>
        <p:spPr/>
        <p:txBody>
          <a:bodyPr/>
          <a:lstStyle/>
          <a:p>
            <a:pPr>
              <a:defRPr/>
            </a:pPr>
            <a:fld id="{CDA37B57-12BB-EE40-B12F-0758C29EA9A3}" type="slidenum">
              <a:rPr lang="nb-NO" smtClean="0"/>
              <a:pPr>
                <a:defRPr/>
              </a:pPr>
              <a:t>34</a:t>
            </a:fld>
            <a:endParaRPr lang="nb-NO" dirty="0"/>
          </a:p>
        </p:txBody>
      </p:sp>
    </p:spTree>
    <p:extLst>
      <p:ext uri="{BB962C8B-B14F-4D97-AF65-F5344CB8AC3E}">
        <p14:creationId xmlns:p14="http://schemas.microsoft.com/office/powerpoint/2010/main" val="2825122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4771C-719C-541D-3F11-5FC2EDD42CD9}"/>
              </a:ext>
            </a:extLst>
          </p:cNvPr>
          <p:cNvSpPr>
            <a:spLocks noGrp="1"/>
          </p:cNvSpPr>
          <p:nvPr>
            <p:ph type="title"/>
          </p:nvPr>
        </p:nvSpPr>
        <p:spPr/>
        <p:txBody>
          <a:bodyPr/>
          <a:lstStyle/>
          <a:p>
            <a:r>
              <a:rPr lang="en-US" dirty="0"/>
              <a:t>Email</a:t>
            </a:r>
          </a:p>
        </p:txBody>
      </p:sp>
      <p:sp>
        <p:nvSpPr>
          <p:cNvPr id="3" name="Content Placeholder 2">
            <a:extLst>
              <a:ext uri="{FF2B5EF4-FFF2-40B4-BE49-F238E27FC236}">
                <a16:creationId xmlns:a16="http://schemas.microsoft.com/office/drawing/2014/main" id="{3F81C342-F58A-CB9A-82D4-23C8B3E3E799}"/>
              </a:ext>
            </a:extLst>
          </p:cNvPr>
          <p:cNvSpPr>
            <a:spLocks noGrp="1"/>
          </p:cNvSpPr>
          <p:nvPr>
            <p:ph idx="1"/>
          </p:nvPr>
        </p:nvSpPr>
        <p:spPr>
          <a:xfrm>
            <a:off x="467544" y="1916832"/>
            <a:ext cx="8219256" cy="4472136"/>
          </a:xfrm>
        </p:spPr>
        <p:txBody>
          <a:bodyPr/>
          <a:lstStyle/>
          <a:p>
            <a:r>
              <a:rPr lang="en-US" sz="1800" dirty="0"/>
              <a:t>“</a:t>
            </a:r>
            <a:r>
              <a:rPr lang="en-US" sz="1800" i="1" dirty="0"/>
              <a:t>A typical office worker sends and receives around 140 emails per day, which, over the course of a year, creates as much CO</a:t>
            </a:r>
            <a:r>
              <a:rPr lang="en-US" sz="1800" i="1" baseline="-25000" dirty="0"/>
              <a:t>2</a:t>
            </a:r>
            <a:r>
              <a:rPr lang="en-US" sz="1800" i="1" dirty="0"/>
              <a:t> as </a:t>
            </a:r>
            <a:r>
              <a:rPr lang="en-US" sz="1800" i="1" dirty="0">
                <a:solidFill>
                  <a:srgbClr val="0000FF"/>
                </a:solidFill>
              </a:rPr>
              <a:t>flying from London to Bruges </a:t>
            </a:r>
            <a:r>
              <a:rPr lang="en-US" sz="1800" i="1" dirty="0"/>
              <a:t>or watching </a:t>
            </a:r>
            <a:r>
              <a:rPr lang="en-US" sz="1800" i="1" dirty="0">
                <a:solidFill>
                  <a:srgbClr val="0000FF"/>
                </a:solidFill>
              </a:rPr>
              <a:t>955 movies</a:t>
            </a:r>
            <a:r>
              <a:rPr lang="en-US" sz="1800" dirty="0"/>
              <a:t>”</a:t>
            </a:r>
            <a:br>
              <a:rPr lang="en-US" sz="1800" dirty="0"/>
            </a:br>
            <a:r>
              <a:rPr lang="en-US" sz="1400" dirty="0">
                <a:hlinkClick r:id="rId2"/>
              </a:rPr>
              <a:t>https://www.cwjobs.co.uk/insights/environmental-impact-of-emails/</a:t>
            </a:r>
            <a:endParaRPr lang="en-US" sz="1800" dirty="0"/>
          </a:p>
          <a:p>
            <a:r>
              <a:rPr lang="en-US" sz="1800" dirty="0"/>
              <a:t>“</a:t>
            </a:r>
            <a:r>
              <a:rPr lang="en-US" sz="1800" i="1" dirty="0"/>
              <a:t>Sending 65 emails is roughly equivalent to driving </a:t>
            </a:r>
            <a:r>
              <a:rPr lang="en-US" sz="1800" i="1" dirty="0">
                <a:solidFill>
                  <a:srgbClr val="0000FF"/>
                </a:solidFill>
              </a:rPr>
              <a:t>1km in a car</a:t>
            </a:r>
            <a:r>
              <a:rPr lang="en-US" sz="1800" i="1" dirty="0"/>
              <a:t>. (..) Globally, the world’s email usage generates as much CO</a:t>
            </a:r>
            <a:r>
              <a:rPr lang="en-US" sz="1800" i="1" baseline="-25000" dirty="0"/>
              <a:t>2</a:t>
            </a:r>
            <a:r>
              <a:rPr lang="en-US" sz="1800" i="1" dirty="0"/>
              <a:t> as having an extra seven million cars on the roads.</a:t>
            </a:r>
            <a:r>
              <a:rPr lang="en-US" sz="1800" dirty="0"/>
              <a:t>”</a:t>
            </a:r>
            <a:br>
              <a:rPr lang="en-US" sz="1800" dirty="0"/>
            </a:br>
            <a:r>
              <a:rPr lang="en-US" sz="1400" dirty="0">
                <a:hlinkClick r:id="rId3"/>
              </a:rPr>
              <a:t>https://www.sciencefocus.com/planet-earth/the-thought-experiment-what-is-the-carbon-footprint-of-an-email/</a:t>
            </a:r>
            <a:endParaRPr lang="en-US" sz="1400" dirty="0"/>
          </a:p>
          <a:p>
            <a:pPr marL="0" indent="0">
              <a:buNone/>
            </a:pPr>
            <a:endParaRPr lang="en-US" sz="1600" i="1" dirty="0"/>
          </a:p>
          <a:p>
            <a:r>
              <a:rPr lang="en-US" sz="1800" b="1" u="sng" dirty="0"/>
              <a:t>This </a:t>
            </a:r>
            <a:r>
              <a:rPr lang="en-US" sz="1800" b="1" i="1" u="sng" dirty="0"/>
              <a:t>cannot</a:t>
            </a:r>
            <a:r>
              <a:rPr lang="en-US" sz="1800" b="1" u="sng" dirty="0"/>
              <a:t> make sense:</a:t>
            </a:r>
            <a:r>
              <a:rPr lang="en-US" sz="1800" dirty="0"/>
              <a:t> what is an "average" email? Sent over which servers, where? Carbon-efficient energy or not? What are the end systems involved? Is a phone the same as a desktop?</a:t>
            </a:r>
          </a:p>
          <a:p>
            <a:pPr lvl="1"/>
            <a:r>
              <a:rPr lang="en-US" sz="1800" dirty="0"/>
              <a:t>Also, these numbers just don't add up, and a London-Bruges</a:t>
            </a:r>
            <a:br>
              <a:rPr lang="en-US" sz="1800" dirty="0"/>
            </a:br>
            <a:r>
              <a:rPr lang="en-US" sz="1800" dirty="0"/>
              <a:t>flight doesn't even exist.</a:t>
            </a:r>
            <a:br>
              <a:rPr lang="en-US" sz="1800" dirty="0"/>
            </a:br>
            <a:endParaRPr lang="en-US" sz="1800" i="1" dirty="0"/>
          </a:p>
          <a:p>
            <a:r>
              <a:rPr lang="en-US" sz="1800" b="1" dirty="0">
                <a:solidFill>
                  <a:srgbClr val="C00000"/>
                </a:solidFill>
              </a:rPr>
              <a:t>This email stuff is everywhere. Where does it come from?</a:t>
            </a:r>
          </a:p>
        </p:txBody>
      </p:sp>
      <p:sp>
        <p:nvSpPr>
          <p:cNvPr id="4" name="Slide Number Placeholder 3">
            <a:extLst>
              <a:ext uri="{FF2B5EF4-FFF2-40B4-BE49-F238E27FC236}">
                <a16:creationId xmlns:a16="http://schemas.microsoft.com/office/drawing/2014/main" id="{B0804782-E148-8D93-2564-781AFA2319F0}"/>
              </a:ext>
            </a:extLst>
          </p:cNvPr>
          <p:cNvSpPr>
            <a:spLocks noGrp="1"/>
          </p:cNvSpPr>
          <p:nvPr>
            <p:ph type="sldNum" sz="quarter" idx="12"/>
          </p:nvPr>
        </p:nvSpPr>
        <p:spPr/>
        <p:txBody>
          <a:bodyPr/>
          <a:lstStyle/>
          <a:p>
            <a:pPr>
              <a:defRPr/>
            </a:pPr>
            <a:fld id="{CDA37B57-12BB-EE40-B12F-0758C29EA9A3}" type="slidenum">
              <a:rPr lang="nb-NO"/>
              <a:pPr>
                <a:defRPr/>
              </a:pPr>
              <a:t>35</a:t>
            </a:fld>
            <a:endParaRPr lang="nb-NO" dirty="0"/>
          </a:p>
        </p:txBody>
      </p:sp>
    </p:spTree>
    <p:extLst>
      <p:ext uri="{BB962C8B-B14F-4D97-AF65-F5344CB8AC3E}">
        <p14:creationId xmlns:p14="http://schemas.microsoft.com/office/powerpoint/2010/main" val="1678912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B6C4-C226-412F-0EDD-91C1C1A779E4}"/>
              </a:ext>
            </a:extLst>
          </p:cNvPr>
          <p:cNvSpPr>
            <a:spLocks noGrp="1"/>
          </p:cNvSpPr>
          <p:nvPr>
            <p:ph type="title"/>
          </p:nvPr>
        </p:nvSpPr>
        <p:spPr/>
        <p:txBody>
          <a:bodyPr/>
          <a:lstStyle/>
          <a:p>
            <a:r>
              <a:rPr lang="en-US"/>
              <a:t>It comes from the media, of course!</a:t>
            </a:r>
          </a:p>
        </p:txBody>
      </p:sp>
      <p:sp>
        <p:nvSpPr>
          <p:cNvPr id="3" name="Content Placeholder 2">
            <a:extLst>
              <a:ext uri="{FF2B5EF4-FFF2-40B4-BE49-F238E27FC236}">
                <a16:creationId xmlns:a16="http://schemas.microsoft.com/office/drawing/2014/main" id="{82FA1832-E40E-0819-C0F5-129D734B1DA8}"/>
              </a:ext>
            </a:extLst>
          </p:cNvPr>
          <p:cNvSpPr>
            <a:spLocks noGrp="1"/>
          </p:cNvSpPr>
          <p:nvPr>
            <p:ph idx="1"/>
          </p:nvPr>
        </p:nvSpPr>
        <p:spPr>
          <a:xfrm>
            <a:off x="467544" y="5517232"/>
            <a:ext cx="8219256" cy="1266880"/>
          </a:xfrm>
        </p:spPr>
        <p:txBody>
          <a:bodyPr/>
          <a:lstStyle/>
          <a:p>
            <a:r>
              <a:rPr lang="en-US" sz="2000"/>
              <a:t>His brother, </a:t>
            </a:r>
            <a:r>
              <a:rPr lang="en-US" sz="2000">
                <a:solidFill>
                  <a:srgbClr val="1400FF"/>
                </a:solidFill>
              </a:rPr>
              <a:t>Mike Berners-Lee</a:t>
            </a:r>
            <a:r>
              <a:rPr lang="en-US" sz="2000"/>
              <a:t>, is a professor at Lancaster University, and he has written popular books about climate change</a:t>
            </a:r>
          </a:p>
          <a:p>
            <a:r>
              <a:rPr lang="en-US" sz="2000" b="1" i="1">
                <a:solidFill>
                  <a:srgbClr val="C00000"/>
                </a:solidFill>
              </a:rPr>
              <a:t>Could it be that the media find this family interesting?</a:t>
            </a:r>
          </a:p>
        </p:txBody>
      </p:sp>
      <p:sp>
        <p:nvSpPr>
          <p:cNvPr id="4" name="Slide Number Placeholder 3">
            <a:extLst>
              <a:ext uri="{FF2B5EF4-FFF2-40B4-BE49-F238E27FC236}">
                <a16:creationId xmlns:a16="http://schemas.microsoft.com/office/drawing/2014/main" id="{E90227FD-35BA-F25F-B35E-C98233966CAA}"/>
              </a:ext>
            </a:extLst>
          </p:cNvPr>
          <p:cNvSpPr>
            <a:spLocks noGrp="1"/>
          </p:cNvSpPr>
          <p:nvPr>
            <p:ph type="sldNum" sz="quarter" idx="12"/>
          </p:nvPr>
        </p:nvSpPr>
        <p:spPr/>
        <p:txBody>
          <a:bodyPr/>
          <a:lstStyle/>
          <a:p>
            <a:pPr>
              <a:defRPr/>
            </a:pPr>
            <a:fld id="{CDA37B57-12BB-EE40-B12F-0758C29EA9A3}" type="slidenum">
              <a:rPr lang="nb-NO"/>
              <a:pPr>
                <a:defRPr/>
              </a:pPr>
              <a:t>36</a:t>
            </a:fld>
            <a:endParaRPr lang="nb-NO" dirty="0"/>
          </a:p>
        </p:txBody>
      </p:sp>
      <p:sp>
        <p:nvSpPr>
          <p:cNvPr id="6" name="TextBox 5">
            <a:extLst>
              <a:ext uri="{FF2B5EF4-FFF2-40B4-BE49-F238E27FC236}">
                <a16:creationId xmlns:a16="http://schemas.microsoft.com/office/drawing/2014/main" id="{4886809B-BD2B-7EC9-7105-2A61BA6187DA}"/>
              </a:ext>
            </a:extLst>
          </p:cNvPr>
          <p:cNvSpPr txBox="1"/>
          <p:nvPr/>
        </p:nvSpPr>
        <p:spPr>
          <a:xfrm>
            <a:off x="5617096" y="4006643"/>
            <a:ext cx="2987352" cy="400110"/>
          </a:xfrm>
          <a:prstGeom prst="rect">
            <a:avLst/>
          </a:prstGeom>
          <a:noFill/>
        </p:spPr>
        <p:txBody>
          <a:bodyPr wrap="square">
            <a:spAutoFit/>
          </a:bodyPr>
          <a:lstStyle/>
          <a:p>
            <a:r>
              <a:rPr lang="en-US" b="1" i="0">
                <a:solidFill>
                  <a:srgbClr val="C00000"/>
                </a:solidFill>
                <a:effectLst/>
                <a:latin typeface="Roboto" panose="020F0502020204030204" pitchFamily="34" charset="0"/>
              </a:rPr>
              <a:t>NOT</a:t>
            </a:r>
            <a:r>
              <a:rPr lang="en-US" b="1" i="0">
                <a:effectLst/>
                <a:latin typeface="Roboto" panose="020F0502020204030204" pitchFamily="34" charset="0"/>
              </a:rPr>
              <a:t> generated with AI</a:t>
            </a:r>
            <a:r>
              <a:rPr lang="en-US" b="1" i="0">
                <a:effectLst/>
                <a:latin typeface="Roboto" panose="02000000000000000000" pitchFamily="2" charset="0"/>
              </a:rPr>
              <a:t> !</a:t>
            </a:r>
            <a:endParaRPr lang="en-US" b="1"/>
          </a:p>
        </p:txBody>
      </p:sp>
      <p:sp>
        <p:nvSpPr>
          <p:cNvPr id="8" name="TextBox 7">
            <a:extLst>
              <a:ext uri="{FF2B5EF4-FFF2-40B4-BE49-F238E27FC236}">
                <a16:creationId xmlns:a16="http://schemas.microsoft.com/office/drawing/2014/main" id="{10A249C5-CF6D-7D96-6CDF-05428ECEDE4E}"/>
              </a:ext>
            </a:extLst>
          </p:cNvPr>
          <p:cNvSpPr txBox="1"/>
          <p:nvPr/>
        </p:nvSpPr>
        <p:spPr>
          <a:xfrm>
            <a:off x="5617096" y="1835696"/>
            <a:ext cx="2987352" cy="1323439"/>
          </a:xfrm>
          <a:prstGeom prst="rect">
            <a:avLst/>
          </a:prstGeom>
          <a:noFill/>
        </p:spPr>
        <p:txBody>
          <a:bodyPr wrap="square">
            <a:spAutoFit/>
          </a:bodyPr>
          <a:lstStyle/>
          <a:p>
            <a:r>
              <a:rPr lang="en-US" sz="2000"/>
              <a:t>Knighting of </a:t>
            </a:r>
            <a:r>
              <a:rPr lang="en-US" sz="2000">
                <a:solidFill>
                  <a:srgbClr val="1400FF"/>
                </a:solidFill>
              </a:rPr>
              <a:t>Tim Berners-Lee</a:t>
            </a:r>
            <a:r>
              <a:rPr lang="en-US" sz="2000"/>
              <a:t>, the "inventor of the WWW", by Queen Elizabeth II</a:t>
            </a:r>
            <a:endParaRPr lang="en-US"/>
          </a:p>
        </p:txBody>
      </p:sp>
      <p:grpSp>
        <p:nvGrpSpPr>
          <p:cNvPr id="11" name="Group 10">
            <a:extLst>
              <a:ext uri="{FF2B5EF4-FFF2-40B4-BE49-F238E27FC236}">
                <a16:creationId xmlns:a16="http://schemas.microsoft.com/office/drawing/2014/main" id="{FF0254B3-D5D8-91A8-E278-54E484EC9AAB}"/>
              </a:ext>
            </a:extLst>
          </p:cNvPr>
          <p:cNvGrpSpPr/>
          <p:nvPr/>
        </p:nvGrpSpPr>
        <p:grpSpPr>
          <a:xfrm>
            <a:off x="611560" y="1700808"/>
            <a:ext cx="5976664" cy="3792389"/>
            <a:chOff x="539552" y="1700808"/>
            <a:chExt cx="5976664" cy="3792389"/>
          </a:xfrm>
        </p:grpSpPr>
        <p:pic>
          <p:nvPicPr>
            <p:cNvPr id="5" name="Picture 4">
              <a:extLst>
                <a:ext uri="{FF2B5EF4-FFF2-40B4-BE49-F238E27FC236}">
                  <a16:creationId xmlns:a16="http://schemas.microsoft.com/office/drawing/2014/main" id="{E14177DA-EE87-63E4-E96A-F812773822B7}"/>
                </a:ext>
              </a:extLst>
            </p:cNvPr>
            <p:cNvPicPr>
              <a:picLocks noChangeAspect="1"/>
            </p:cNvPicPr>
            <p:nvPr/>
          </p:nvPicPr>
          <p:blipFill>
            <a:blip r:embed="rId2"/>
            <a:stretch>
              <a:fillRect/>
            </a:stretch>
          </p:blipFill>
          <p:spPr>
            <a:xfrm>
              <a:off x="587346" y="1700808"/>
              <a:ext cx="4632726" cy="3556620"/>
            </a:xfrm>
            <a:prstGeom prst="rect">
              <a:avLst/>
            </a:prstGeom>
          </p:spPr>
        </p:pic>
        <p:sp>
          <p:nvSpPr>
            <p:cNvPr id="10" name="TextBox 9">
              <a:extLst>
                <a:ext uri="{FF2B5EF4-FFF2-40B4-BE49-F238E27FC236}">
                  <a16:creationId xmlns:a16="http://schemas.microsoft.com/office/drawing/2014/main" id="{B24F0214-E660-0240-5087-4815466394C2}"/>
                </a:ext>
              </a:extLst>
            </p:cNvPr>
            <p:cNvSpPr txBox="1"/>
            <p:nvPr/>
          </p:nvSpPr>
          <p:spPr>
            <a:xfrm>
              <a:off x="539552" y="5185420"/>
              <a:ext cx="5976664" cy="307777"/>
            </a:xfrm>
            <a:prstGeom prst="rect">
              <a:avLst/>
            </a:prstGeom>
            <a:noFill/>
          </p:spPr>
          <p:txBody>
            <a:bodyPr wrap="square">
              <a:spAutoFit/>
            </a:bodyPr>
            <a:lstStyle/>
            <a:p>
              <a:r>
                <a:rPr lang="en-US" sz="1400"/>
                <a:t>https://www.pinterest.com/pin/552535448023449857/</a:t>
              </a:r>
            </a:p>
          </p:txBody>
        </p:sp>
      </p:grpSp>
    </p:spTree>
    <p:extLst>
      <p:ext uri="{BB962C8B-B14F-4D97-AF65-F5344CB8AC3E}">
        <p14:creationId xmlns:p14="http://schemas.microsoft.com/office/powerpoint/2010/main" val="390603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47CA9-C5B6-23D8-DC8D-6ABEA21B5B5D}"/>
              </a:ext>
            </a:extLst>
          </p:cNvPr>
          <p:cNvSpPr>
            <a:spLocks noGrp="1"/>
          </p:cNvSpPr>
          <p:nvPr>
            <p:ph type="title"/>
          </p:nvPr>
        </p:nvSpPr>
        <p:spPr/>
        <p:txBody>
          <a:bodyPr/>
          <a:lstStyle/>
          <a:p>
            <a:r>
              <a:rPr lang="en-US"/>
              <a:t>Mike Berners-Lee talked to the media</a:t>
            </a:r>
          </a:p>
        </p:txBody>
      </p:sp>
      <p:sp>
        <p:nvSpPr>
          <p:cNvPr id="4" name="Slide Number Placeholder 3">
            <a:extLst>
              <a:ext uri="{FF2B5EF4-FFF2-40B4-BE49-F238E27FC236}">
                <a16:creationId xmlns:a16="http://schemas.microsoft.com/office/drawing/2014/main" id="{8813784C-D35A-5F3E-E5D9-690C24C50A58}"/>
              </a:ext>
            </a:extLst>
          </p:cNvPr>
          <p:cNvSpPr>
            <a:spLocks noGrp="1"/>
          </p:cNvSpPr>
          <p:nvPr>
            <p:ph type="sldNum" sz="quarter" idx="12"/>
          </p:nvPr>
        </p:nvSpPr>
        <p:spPr/>
        <p:txBody>
          <a:bodyPr/>
          <a:lstStyle/>
          <a:p>
            <a:pPr>
              <a:defRPr/>
            </a:pPr>
            <a:fld id="{CDA37B57-12BB-EE40-B12F-0758C29EA9A3}" type="slidenum">
              <a:rPr lang="nb-NO"/>
              <a:pPr>
                <a:defRPr/>
              </a:pPr>
              <a:t>37</a:t>
            </a:fld>
            <a:endParaRPr lang="nb-NO" dirty="0"/>
          </a:p>
        </p:txBody>
      </p:sp>
      <p:sp>
        <p:nvSpPr>
          <p:cNvPr id="5" name="Content Placeholder 2">
            <a:extLst>
              <a:ext uri="{FF2B5EF4-FFF2-40B4-BE49-F238E27FC236}">
                <a16:creationId xmlns:a16="http://schemas.microsoft.com/office/drawing/2014/main" id="{1B7853CC-0C33-BB14-F230-745EC87AC88A}"/>
              </a:ext>
            </a:extLst>
          </p:cNvPr>
          <p:cNvSpPr>
            <a:spLocks noGrp="1"/>
          </p:cNvSpPr>
          <p:nvPr>
            <p:ph idx="1"/>
          </p:nvPr>
        </p:nvSpPr>
        <p:spPr>
          <a:xfrm>
            <a:off x="107504" y="1772816"/>
            <a:ext cx="8784976" cy="5013176"/>
          </a:xfrm>
        </p:spPr>
        <p:txBody>
          <a:bodyPr/>
          <a:lstStyle/>
          <a:p>
            <a:pPr>
              <a:spcAft>
                <a:spcPts val="1200"/>
              </a:spcAft>
            </a:pPr>
            <a:r>
              <a:rPr lang="en-US" sz="1600" dirty="0"/>
              <a:t>(..) the footprint of an email also varies dramatically, from </a:t>
            </a:r>
            <a:r>
              <a:rPr lang="en-US" sz="1600" dirty="0">
                <a:solidFill>
                  <a:srgbClr val="0000FF"/>
                </a:solidFill>
              </a:rPr>
              <a:t>0.3g CO</a:t>
            </a:r>
            <a:r>
              <a:rPr lang="en-US" sz="1600" baseline="-25000" dirty="0">
                <a:solidFill>
                  <a:srgbClr val="0000FF"/>
                </a:solidFill>
              </a:rPr>
              <a:t>2</a:t>
            </a:r>
            <a:r>
              <a:rPr lang="en-US" sz="1600" dirty="0">
                <a:solidFill>
                  <a:srgbClr val="0000FF"/>
                </a:solidFill>
              </a:rPr>
              <a:t> for a spam email to 4g (..) CO</a:t>
            </a:r>
            <a:r>
              <a:rPr lang="en-US" sz="1600" baseline="-25000" dirty="0">
                <a:solidFill>
                  <a:srgbClr val="0000FF"/>
                </a:solidFill>
              </a:rPr>
              <a:t>2</a:t>
            </a:r>
            <a:r>
              <a:rPr lang="en-US" sz="1600" dirty="0">
                <a:solidFill>
                  <a:srgbClr val="0000FF"/>
                </a:solidFill>
              </a:rPr>
              <a:t> for a regular email and 50g (..) CO</a:t>
            </a:r>
            <a:r>
              <a:rPr lang="en-US" sz="1600" baseline="-25000" dirty="0">
                <a:solidFill>
                  <a:srgbClr val="0000FF"/>
                </a:solidFill>
              </a:rPr>
              <a:t>2</a:t>
            </a:r>
            <a:r>
              <a:rPr lang="en-US" sz="1600" dirty="0">
                <a:solidFill>
                  <a:srgbClr val="0000FF"/>
                </a:solidFill>
              </a:rPr>
              <a:t> for one with a photo or hefty attachment</a:t>
            </a:r>
            <a:r>
              <a:rPr lang="en-US" sz="1600" dirty="0"/>
              <a:t>, according to </a:t>
            </a:r>
            <a:r>
              <a:rPr lang="en-US" sz="1600" b="1" dirty="0"/>
              <a:t>Mike Berners-Lee</a:t>
            </a:r>
            <a:r>
              <a:rPr lang="en-US" sz="1600" dirty="0"/>
              <a:t>, a fellow at Lancaster University who researches carbon footprints. These figures, however, were crunched by Berners-Lee 10 years ago. Charlotte </a:t>
            </a:r>
            <a:r>
              <a:rPr lang="en-US" sz="1600" dirty="0" err="1"/>
              <a:t>Freitag</a:t>
            </a:r>
            <a:r>
              <a:rPr lang="en-US" sz="1600" dirty="0"/>
              <a:t>, a carbon footprint expert at Small World Consulting, the company founded by Berners-Lee, says the impact of emailing may have gone up.</a:t>
            </a:r>
            <a:br>
              <a:rPr lang="en-US" sz="1600" dirty="0"/>
            </a:br>
            <a:r>
              <a:rPr lang="en-US" sz="1200" dirty="0">
                <a:hlinkClick r:id="rId2"/>
              </a:rPr>
              <a:t>https://www.bbc.com/future/article/20200305-why-your-internet-habits-are-not-as-clean-as-you-think</a:t>
            </a:r>
            <a:endParaRPr lang="en-US" sz="1600" dirty="0"/>
          </a:p>
          <a:p>
            <a:pPr>
              <a:spcAft>
                <a:spcPts val="1200"/>
              </a:spcAft>
            </a:pPr>
            <a:r>
              <a:rPr lang="en-US" sz="1600" dirty="0"/>
              <a:t>With new data in hand, </a:t>
            </a:r>
            <a:r>
              <a:rPr lang="en-US" sz="1600" b="1" dirty="0"/>
              <a:t>Berners-Lee </a:t>
            </a:r>
            <a:r>
              <a:rPr lang="en-US" sz="1600" dirty="0"/>
              <a:t>estimates that an individual email can be anywhere from from </a:t>
            </a:r>
            <a:r>
              <a:rPr lang="en-US" sz="1600" dirty="0">
                <a:solidFill>
                  <a:srgbClr val="0000FF"/>
                </a:solidFill>
              </a:rPr>
              <a:t>0.03g CO</a:t>
            </a:r>
            <a:r>
              <a:rPr lang="en-US" sz="1600" baseline="-25000" dirty="0">
                <a:solidFill>
                  <a:srgbClr val="0000FF"/>
                </a:solidFill>
              </a:rPr>
              <a:t>2</a:t>
            </a:r>
            <a:r>
              <a:rPr lang="en-US" sz="1600" dirty="0">
                <a:solidFill>
                  <a:srgbClr val="0000FF"/>
                </a:solidFill>
              </a:rPr>
              <a:t> to 26g CO</a:t>
            </a:r>
            <a:r>
              <a:rPr lang="en-US" sz="1600" baseline="-25000" dirty="0">
                <a:solidFill>
                  <a:srgbClr val="0000FF"/>
                </a:solidFill>
              </a:rPr>
              <a:t>2</a:t>
            </a:r>
            <a:r>
              <a:rPr lang="en-US" sz="1600" dirty="0"/>
              <a:t>.</a:t>
            </a:r>
            <a:br>
              <a:rPr lang="en-US" sz="1600" dirty="0"/>
            </a:br>
            <a:r>
              <a:rPr lang="en-US" sz="1200" dirty="0">
                <a:hlinkClick r:id="rId3"/>
              </a:rPr>
              <a:t>https://sedna.com/whats-the-carbon-footprint-of-your-email/</a:t>
            </a:r>
            <a:endParaRPr lang="en-US" sz="1400" dirty="0"/>
          </a:p>
          <a:p>
            <a:pPr>
              <a:spcAft>
                <a:spcPts val="1200"/>
              </a:spcAft>
            </a:pPr>
            <a:r>
              <a:rPr lang="en-US" sz="1600" dirty="0"/>
              <a:t>1 email = </a:t>
            </a:r>
            <a:r>
              <a:rPr lang="en-US" sz="1600" dirty="0">
                <a:solidFill>
                  <a:srgbClr val="0000FF"/>
                </a:solidFill>
              </a:rPr>
              <a:t>1g carbon = 0.000001 </a:t>
            </a:r>
            <a:r>
              <a:rPr lang="en-US" sz="1600" dirty="0" err="1">
                <a:solidFill>
                  <a:srgbClr val="0000FF"/>
                </a:solidFill>
              </a:rPr>
              <a:t>tonnes</a:t>
            </a:r>
            <a:r>
              <a:rPr lang="en-US" sz="1600" dirty="0">
                <a:solidFill>
                  <a:srgbClr val="0000FF"/>
                </a:solidFill>
              </a:rPr>
              <a:t> CO</a:t>
            </a:r>
            <a:r>
              <a:rPr lang="en-US" sz="1600" baseline="-25000" dirty="0">
                <a:solidFill>
                  <a:srgbClr val="0000FF"/>
                </a:solidFill>
              </a:rPr>
              <a:t>2</a:t>
            </a:r>
            <a:r>
              <a:rPr lang="en-US" sz="1600" dirty="0">
                <a:solidFill>
                  <a:srgbClr val="0000FF"/>
                </a:solidFill>
              </a:rPr>
              <a:t> </a:t>
            </a:r>
            <a:r>
              <a:rPr lang="en-US" sz="1600" dirty="0"/>
              <a:t>per email</a:t>
            </a:r>
            <a:br>
              <a:rPr lang="en-US" sz="1600" dirty="0"/>
            </a:br>
            <a:r>
              <a:rPr lang="en-US" sz="1600" dirty="0"/>
              <a:t>(Source: </a:t>
            </a:r>
            <a:r>
              <a:rPr lang="en-US" sz="1600" b="1" dirty="0"/>
              <a:t>Mike Berners-Lee</a:t>
            </a:r>
            <a:r>
              <a:rPr lang="en-US" sz="1600" dirty="0"/>
              <a:t>)</a:t>
            </a:r>
            <a:br>
              <a:rPr lang="en-US" sz="1600" dirty="0"/>
            </a:br>
            <a:r>
              <a:rPr lang="en-US" sz="1200" dirty="0">
                <a:hlinkClick r:id="rId4"/>
              </a:rPr>
              <a:t>https://www.ovoenergy.com/ovo-newsroom/press-releases/2019/november/think-before-you-thank-if-every-brit-sent-one-less-thank-you-email-a-day-we-would-save-16433-tonnes-of-carbon-a-year-the-same-as-81152-flights-to-madrid.html</a:t>
            </a:r>
            <a:endParaRPr lang="en-US" sz="1600" dirty="0"/>
          </a:p>
          <a:p>
            <a:pPr>
              <a:spcAft>
                <a:spcPts val="1200"/>
              </a:spcAft>
            </a:pPr>
            <a:r>
              <a:rPr lang="en-US" sz="1600" b="1" dirty="0"/>
              <a:t>Mike Berners-Lee</a:t>
            </a:r>
            <a:r>
              <a:rPr lang="en-US" sz="1600" dirty="0"/>
              <a:t>, a respected professor on the topic whose research was used in the </a:t>
            </a:r>
            <a:r>
              <a:rPr lang="en-US" sz="1600" dirty="0" err="1"/>
              <a:t>Ovo</a:t>
            </a:r>
            <a:r>
              <a:rPr lang="en-US" sz="1600" dirty="0"/>
              <a:t> Energy work, told the Financial Times it was based on </a:t>
            </a:r>
            <a:r>
              <a:rPr lang="en-US" sz="1600" dirty="0">
                <a:solidFill>
                  <a:srgbClr val="0000FF"/>
                </a:solidFill>
              </a:rPr>
              <a:t>"back-of-the-envelope" </a:t>
            </a:r>
            <a:r>
              <a:rPr lang="en-US" sz="1600" dirty="0" err="1">
                <a:solidFill>
                  <a:srgbClr val="0000FF"/>
                </a:solidFill>
              </a:rPr>
              <a:t>maths</a:t>
            </a:r>
            <a:r>
              <a:rPr lang="en-US" sz="1600" dirty="0">
                <a:solidFill>
                  <a:srgbClr val="0000FF"/>
                </a:solidFill>
              </a:rPr>
              <a:t> from 2010</a:t>
            </a:r>
            <a:r>
              <a:rPr lang="en-US" sz="1600" dirty="0"/>
              <a:t> - and </a:t>
            </a:r>
            <a:r>
              <a:rPr lang="en-US" sz="1600" b="1" dirty="0">
                <a:solidFill>
                  <a:srgbClr val="C00000"/>
                </a:solidFill>
              </a:rPr>
              <a:t>while useful to start conversations, there were bigger questions.</a:t>
            </a:r>
            <a:br>
              <a:rPr lang="en-US" sz="1600" b="1" dirty="0">
                <a:solidFill>
                  <a:srgbClr val="C00000"/>
                </a:solidFill>
              </a:rPr>
            </a:br>
            <a:r>
              <a:rPr lang="en-US" sz="1200" dirty="0">
                <a:hlinkClick r:id="rId5"/>
              </a:rPr>
              <a:t>https://www.bbc.com/news/technology-55002423</a:t>
            </a:r>
            <a:endParaRPr lang="en-US" sz="1400" dirty="0"/>
          </a:p>
        </p:txBody>
      </p:sp>
    </p:spTree>
    <p:extLst>
      <p:ext uri="{BB962C8B-B14F-4D97-AF65-F5344CB8AC3E}">
        <p14:creationId xmlns:p14="http://schemas.microsoft.com/office/powerpoint/2010/main" val="11800509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3310-E44A-76CE-0109-07EA53BD479C}"/>
              </a:ext>
            </a:extLst>
          </p:cNvPr>
          <p:cNvSpPr>
            <a:spLocks noGrp="1"/>
          </p:cNvSpPr>
          <p:nvPr>
            <p:ph type="title"/>
          </p:nvPr>
        </p:nvSpPr>
        <p:spPr/>
        <p:txBody>
          <a:bodyPr/>
          <a:lstStyle/>
          <a:p>
            <a:r>
              <a:rPr lang="en-US"/>
              <a:t>He Shall Be Forgiven!</a:t>
            </a:r>
          </a:p>
        </p:txBody>
      </p:sp>
      <p:sp>
        <p:nvSpPr>
          <p:cNvPr id="3" name="Content Placeholder 2">
            <a:extLst>
              <a:ext uri="{FF2B5EF4-FFF2-40B4-BE49-F238E27FC236}">
                <a16:creationId xmlns:a16="http://schemas.microsoft.com/office/drawing/2014/main" id="{5B03C91D-1F34-8DD4-E96C-D534637B7929}"/>
              </a:ext>
            </a:extLst>
          </p:cNvPr>
          <p:cNvSpPr>
            <a:spLocks noGrp="1"/>
          </p:cNvSpPr>
          <p:nvPr>
            <p:ph idx="1"/>
          </p:nvPr>
        </p:nvSpPr>
        <p:spPr>
          <a:xfrm>
            <a:off x="467544" y="1713061"/>
            <a:ext cx="8219256" cy="4740275"/>
          </a:xfrm>
        </p:spPr>
        <p:txBody>
          <a:bodyPr/>
          <a:lstStyle/>
          <a:p>
            <a:r>
              <a:rPr lang="en-US" sz="2400" dirty="0"/>
              <a:t>Informing the public = a part of our job description</a:t>
            </a:r>
          </a:p>
          <a:p>
            <a:pPr marL="457200" lvl="1" indent="0">
              <a:buNone/>
            </a:pPr>
            <a:r>
              <a:rPr lang="en-US" sz="1600" dirty="0">
                <a:hlinkClick r:id="rId2"/>
              </a:rPr>
              <a:t>https://www.uio.no/english/about/regulations/personnel/core/uio-salary-policy.html</a:t>
            </a:r>
            <a:r>
              <a:rPr lang="en-US" sz="1600" dirty="0"/>
              <a:t> </a:t>
            </a:r>
            <a:endParaRPr lang="en-US" sz="2000" dirty="0"/>
          </a:p>
          <a:p>
            <a:pPr lvl="1"/>
            <a:r>
              <a:rPr lang="en-US" sz="2000" dirty="0"/>
              <a:t>"Assessment of the salary level for the individual employee shall be based on the principles described under item 1 General principles of the salary policy; see in particular paragraphs 5 and 6. In addition, the following criteria shall be used:"</a:t>
            </a:r>
          </a:p>
          <a:p>
            <a:pPr lvl="1"/>
            <a:r>
              <a:rPr lang="en-US" sz="2000" dirty="0"/>
              <a:t>Item 4: "</a:t>
            </a:r>
            <a:r>
              <a:rPr lang="en-US" sz="2000" b="1" dirty="0"/>
              <a:t>dissemination, profiling and </a:t>
            </a:r>
            <a:r>
              <a:rPr lang="en-US" sz="2000" b="1" dirty="0" err="1"/>
              <a:t>publicising</a:t>
            </a:r>
            <a:r>
              <a:rPr lang="en-US" sz="2000" b="1" dirty="0"/>
              <a:t> of research-based knowledge</a:t>
            </a:r>
            <a:r>
              <a:rPr lang="en-US" sz="2000" dirty="0"/>
              <a:t>"</a:t>
            </a:r>
          </a:p>
          <a:p>
            <a:pPr marL="457200" lvl="1" indent="0">
              <a:buNone/>
            </a:pPr>
            <a:endParaRPr lang="en-US" sz="1600" dirty="0"/>
          </a:p>
          <a:p>
            <a:r>
              <a:rPr lang="en-US" sz="2400" dirty="0"/>
              <a:t>You know this especially well if you ever wrote a project proposal or even led a project</a:t>
            </a:r>
          </a:p>
          <a:p>
            <a:pPr lvl="1"/>
            <a:r>
              <a:rPr lang="en-US" sz="2000" dirty="0"/>
              <a:t>The EU calls it "communication" (as opposed to "dissemination")</a:t>
            </a:r>
            <a:br>
              <a:rPr lang="en-US" sz="2000" dirty="0"/>
            </a:br>
            <a:endParaRPr lang="en-US" sz="2000" dirty="0"/>
          </a:p>
          <a:p>
            <a:r>
              <a:rPr lang="en-US" sz="2400" b="1" dirty="0">
                <a:solidFill>
                  <a:srgbClr val="C00000"/>
                </a:solidFill>
              </a:rPr>
              <a:t>But: think twice about what you tell the media.</a:t>
            </a:r>
          </a:p>
        </p:txBody>
      </p:sp>
      <p:sp>
        <p:nvSpPr>
          <p:cNvPr id="4" name="Slide Number Placeholder 3">
            <a:extLst>
              <a:ext uri="{FF2B5EF4-FFF2-40B4-BE49-F238E27FC236}">
                <a16:creationId xmlns:a16="http://schemas.microsoft.com/office/drawing/2014/main" id="{7F9C458C-5271-3BD6-0F55-F134B6CBD089}"/>
              </a:ext>
            </a:extLst>
          </p:cNvPr>
          <p:cNvSpPr>
            <a:spLocks noGrp="1"/>
          </p:cNvSpPr>
          <p:nvPr>
            <p:ph type="sldNum" sz="quarter" idx="12"/>
          </p:nvPr>
        </p:nvSpPr>
        <p:spPr/>
        <p:txBody>
          <a:bodyPr/>
          <a:lstStyle/>
          <a:p>
            <a:pPr>
              <a:defRPr/>
            </a:pPr>
            <a:fld id="{CDA37B57-12BB-EE40-B12F-0758C29EA9A3}" type="slidenum">
              <a:rPr lang="nb-NO"/>
              <a:pPr>
                <a:defRPr/>
              </a:pPr>
              <a:t>38</a:t>
            </a:fld>
            <a:endParaRPr lang="nb-NO" dirty="0"/>
          </a:p>
        </p:txBody>
      </p:sp>
    </p:spTree>
    <p:extLst>
      <p:ext uri="{BB962C8B-B14F-4D97-AF65-F5344CB8AC3E}">
        <p14:creationId xmlns:p14="http://schemas.microsoft.com/office/powerpoint/2010/main" val="1237088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605E-B150-FD85-3F5B-D6CBD21E875D}"/>
              </a:ext>
            </a:extLst>
          </p:cNvPr>
          <p:cNvSpPr>
            <a:spLocks noGrp="1"/>
          </p:cNvSpPr>
          <p:nvPr>
            <p:ph type="title"/>
          </p:nvPr>
        </p:nvSpPr>
        <p:spPr/>
        <p:txBody>
          <a:bodyPr/>
          <a:lstStyle/>
          <a:p>
            <a:r>
              <a:rPr lang="en-US"/>
              <a:t>Netflix reported CO</a:t>
            </a:r>
            <a:r>
              <a:rPr lang="en-US" baseline="-25000"/>
              <a:t>2</a:t>
            </a:r>
            <a:r>
              <a:rPr lang="en-US"/>
              <a:t> emission numbers</a:t>
            </a:r>
          </a:p>
        </p:txBody>
      </p:sp>
      <p:sp>
        <p:nvSpPr>
          <p:cNvPr id="3" name="Content Placeholder 2">
            <a:extLst>
              <a:ext uri="{FF2B5EF4-FFF2-40B4-BE49-F238E27FC236}">
                <a16:creationId xmlns:a16="http://schemas.microsoft.com/office/drawing/2014/main" id="{E47D976B-7521-65EA-DEF8-F35BD4C9DEBB}"/>
              </a:ext>
            </a:extLst>
          </p:cNvPr>
          <p:cNvSpPr>
            <a:spLocks noGrp="1"/>
          </p:cNvSpPr>
          <p:nvPr>
            <p:ph idx="1"/>
          </p:nvPr>
        </p:nvSpPr>
        <p:spPr>
          <a:xfrm>
            <a:off x="467544" y="1988840"/>
            <a:ext cx="8219256" cy="4680520"/>
          </a:xfrm>
        </p:spPr>
        <p:txBody>
          <a:bodyPr/>
          <a:lstStyle/>
          <a:p>
            <a:r>
              <a:rPr lang="en-US" sz="2400"/>
              <a:t>Netflix ESG Report 2023, </a:t>
            </a:r>
            <a:r>
              <a:rPr lang="en-US" sz="2400">
                <a:hlinkClick r:id="rId2"/>
              </a:rPr>
              <a:t>https://tinyurl.com/22859b5e</a:t>
            </a:r>
            <a:r>
              <a:rPr lang="en-US" sz="2400"/>
              <a:t> </a:t>
            </a:r>
          </a:p>
          <a:p>
            <a:r>
              <a:rPr lang="en-US" sz="2400">
                <a:solidFill>
                  <a:srgbClr val="C00000"/>
                </a:solidFill>
              </a:rPr>
              <a:t>2022:</a:t>
            </a:r>
            <a:r>
              <a:rPr lang="en-US" sz="2400"/>
              <a:t> Corporate </a:t>
            </a:r>
            <a:r>
              <a:rPr lang="en-US" sz="2400">
                <a:solidFill>
                  <a:srgbClr val="1400FF"/>
                </a:solidFill>
              </a:rPr>
              <a:t>38%</a:t>
            </a:r>
            <a:r>
              <a:rPr lang="en-US" sz="2400"/>
              <a:t>, production </a:t>
            </a:r>
            <a:r>
              <a:rPr lang="en-US" sz="2400">
                <a:solidFill>
                  <a:srgbClr val="1400FF"/>
                </a:solidFill>
              </a:rPr>
              <a:t>59%</a:t>
            </a:r>
            <a:r>
              <a:rPr lang="en-US" sz="2400"/>
              <a:t>, streaming </a:t>
            </a:r>
            <a:r>
              <a:rPr lang="en-US" sz="2400">
                <a:solidFill>
                  <a:srgbClr val="1400FF"/>
                </a:solidFill>
              </a:rPr>
              <a:t>3%</a:t>
            </a:r>
          </a:p>
          <a:p>
            <a:r>
              <a:rPr lang="en-US" sz="2400">
                <a:solidFill>
                  <a:srgbClr val="C00000"/>
                </a:solidFill>
              </a:rPr>
              <a:t>2023:</a:t>
            </a:r>
            <a:r>
              <a:rPr lang="en-US" sz="2400"/>
              <a:t> Corporate </a:t>
            </a:r>
            <a:r>
              <a:rPr lang="en-US" sz="2400">
                <a:solidFill>
                  <a:srgbClr val="1400FF"/>
                </a:solidFill>
              </a:rPr>
              <a:t>61%</a:t>
            </a:r>
            <a:r>
              <a:rPr lang="en-US" sz="2400"/>
              <a:t>, production </a:t>
            </a:r>
            <a:r>
              <a:rPr lang="en-US" sz="2400">
                <a:solidFill>
                  <a:srgbClr val="1400FF"/>
                </a:solidFill>
              </a:rPr>
              <a:t>35%</a:t>
            </a:r>
            <a:r>
              <a:rPr lang="en-US" sz="2400"/>
              <a:t>, streaming </a:t>
            </a:r>
            <a:r>
              <a:rPr lang="en-US" sz="2400">
                <a:solidFill>
                  <a:srgbClr val="1400FF"/>
                </a:solidFill>
              </a:rPr>
              <a:t>5%</a:t>
            </a:r>
          </a:p>
          <a:p>
            <a:pPr lvl="1"/>
            <a:r>
              <a:rPr lang="en-US" sz="2000"/>
              <a:t>2023 production decline due to strikes</a:t>
            </a:r>
          </a:p>
          <a:p>
            <a:endParaRPr lang="en-US" sz="2400"/>
          </a:p>
          <a:p>
            <a:r>
              <a:rPr lang="en-US" sz="2400"/>
              <a:t>Streaming breakdown:</a:t>
            </a:r>
          </a:p>
          <a:p>
            <a:pPr lvl="1"/>
            <a:r>
              <a:rPr lang="en-US" sz="2000">
                <a:solidFill>
                  <a:srgbClr val="1400FF"/>
                </a:solidFill>
              </a:rPr>
              <a:t>1%</a:t>
            </a:r>
            <a:r>
              <a:rPr lang="en-US" sz="2000"/>
              <a:t> data center (encoding)</a:t>
            </a:r>
          </a:p>
          <a:p>
            <a:pPr lvl="1"/>
            <a:r>
              <a:rPr lang="en-US" sz="2000">
                <a:solidFill>
                  <a:srgbClr val="1400FF"/>
                </a:solidFill>
              </a:rPr>
              <a:t>10%</a:t>
            </a:r>
            <a:r>
              <a:rPr lang="en-US" sz="2000"/>
              <a:t> ISPs (Content Distribution Network (CDN) )</a:t>
            </a:r>
          </a:p>
          <a:p>
            <a:pPr lvl="1"/>
            <a:r>
              <a:rPr lang="en-US" sz="2000">
                <a:solidFill>
                  <a:srgbClr val="1400FF"/>
                </a:solidFill>
              </a:rPr>
              <a:t>89%</a:t>
            </a:r>
            <a:r>
              <a:rPr lang="en-US" sz="2000"/>
              <a:t> user premises</a:t>
            </a:r>
          </a:p>
          <a:p>
            <a:pPr lvl="2"/>
            <a:r>
              <a:rPr lang="en-US" sz="1800">
                <a:solidFill>
                  <a:srgbClr val="1400FF"/>
                </a:solidFill>
              </a:rPr>
              <a:t>46%</a:t>
            </a:r>
            <a:r>
              <a:rPr lang="en-US" sz="1800"/>
              <a:t> screen</a:t>
            </a:r>
          </a:p>
          <a:p>
            <a:pPr lvl="2"/>
            <a:r>
              <a:rPr lang="en-US" sz="1800">
                <a:solidFill>
                  <a:srgbClr val="1400FF"/>
                </a:solidFill>
              </a:rPr>
              <a:t>43%</a:t>
            </a:r>
            <a:r>
              <a:rPr lang="en-US" sz="1800"/>
              <a:t> home routers &amp; peripherals</a:t>
            </a:r>
            <a:endParaRPr lang="en-US" sz="1600"/>
          </a:p>
        </p:txBody>
      </p:sp>
      <p:sp>
        <p:nvSpPr>
          <p:cNvPr id="4" name="Slide Number Placeholder 3">
            <a:extLst>
              <a:ext uri="{FF2B5EF4-FFF2-40B4-BE49-F238E27FC236}">
                <a16:creationId xmlns:a16="http://schemas.microsoft.com/office/drawing/2014/main" id="{CD3BE853-BC5C-7BB5-CE94-7E3DAEFFF566}"/>
              </a:ext>
            </a:extLst>
          </p:cNvPr>
          <p:cNvSpPr>
            <a:spLocks noGrp="1"/>
          </p:cNvSpPr>
          <p:nvPr>
            <p:ph type="sldNum" sz="quarter" idx="12"/>
          </p:nvPr>
        </p:nvSpPr>
        <p:spPr/>
        <p:txBody>
          <a:bodyPr/>
          <a:lstStyle/>
          <a:p>
            <a:pPr>
              <a:defRPr/>
            </a:pPr>
            <a:fld id="{CDA37B57-12BB-EE40-B12F-0758C29EA9A3}" type="slidenum">
              <a:rPr lang="nb-NO"/>
              <a:pPr>
                <a:defRPr/>
              </a:pPr>
              <a:t>39</a:t>
            </a:fld>
            <a:endParaRPr lang="nb-NO" dirty="0"/>
          </a:p>
        </p:txBody>
      </p:sp>
    </p:spTree>
    <p:extLst>
      <p:ext uri="{BB962C8B-B14F-4D97-AF65-F5344CB8AC3E}">
        <p14:creationId xmlns:p14="http://schemas.microsoft.com/office/powerpoint/2010/main" val="186040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2AF4-9BC9-E1F6-394F-27EABA52AAE5}"/>
              </a:ext>
            </a:extLst>
          </p:cNvPr>
          <p:cNvSpPr>
            <a:spLocks noGrp="1"/>
          </p:cNvSpPr>
          <p:nvPr>
            <p:ph type="title"/>
          </p:nvPr>
        </p:nvSpPr>
        <p:spPr>
          <a:xfrm>
            <a:off x="323528" y="548680"/>
            <a:ext cx="8219256" cy="1143000"/>
          </a:xfrm>
        </p:spPr>
        <p:txBody>
          <a:bodyPr/>
          <a:lstStyle/>
          <a:p>
            <a:r>
              <a:rPr lang="en-US"/>
              <a:t>Netflix' net</a:t>
            </a:r>
          </a:p>
        </p:txBody>
      </p:sp>
      <p:sp>
        <p:nvSpPr>
          <p:cNvPr id="3" name="Content Placeholder 2">
            <a:extLst>
              <a:ext uri="{FF2B5EF4-FFF2-40B4-BE49-F238E27FC236}">
                <a16:creationId xmlns:a16="http://schemas.microsoft.com/office/drawing/2014/main" id="{0F0D3C88-31E9-E39D-1589-B57832B14BBF}"/>
              </a:ext>
            </a:extLst>
          </p:cNvPr>
          <p:cNvSpPr>
            <a:spLocks noGrp="1"/>
          </p:cNvSpPr>
          <p:nvPr>
            <p:ph idx="1"/>
          </p:nvPr>
        </p:nvSpPr>
        <p:spPr>
          <a:xfrm>
            <a:off x="179512" y="2204864"/>
            <a:ext cx="8640960" cy="4114800"/>
          </a:xfrm>
        </p:spPr>
        <p:txBody>
          <a:bodyPr/>
          <a:lstStyle/>
          <a:p>
            <a:r>
              <a:rPr lang="en-US" sz="2400"/>
              <a:t>About the 10% ISP</a:t>
            </a:r>
          </a:p>
          <a:p>
            <a:pPr lvl="1"/>
            <a:r>
              <a:rPr lang="en-US" sz="2000" b="1"/>
              <a:t>It's about CDN</a:t>
            </a:r>
            <a:br>
              <a:rPr lang="en-US" sz="2000" b="1"/>
            </a:br>
            <a:r>
              <a:rPr lang="en-US" sz="2000" b="1"/>
              <a:t>servers,</a:t>
            </a:r>
            <a:br>
              <a:rPr lang="en-US" sz="2000" b="1"/>
            </a:br>
            <a:r>
              <a:rPr lang="en-US" sz="2000" b="1"/>
              <a:t>not about</a:t>
            </a:r>
            <a:br>
              <a:rPr lang="en-US" sz="2000" b="1"/>
            </a:br>
            <a:r>
              <a:rPr lang="en-US" sz="2000" b="1"/>
              <a:t>transmission</a:t>
            </a:r>
            <a:br>
              <a:rPr lang="en-US" sz="2000" b="1"/>
            </a:br>
            <a:r>
              <a:rPr lang="en-US" sz="2000" b="1"/>
              <a:t>bitrate</a:t>
            </a:r>
          </a:p>
          <a:p>
            <a:pPr lvl="1"/>
            <a:r>
              <a:rPr lang="en-US" sz="2000"/>
              <a:t>Netflix adapts bitrate to the device: TVs ~ 10 x mobile phones</a:t>
            </a:r>
          </a:p>
          <a:p>
            <a:pPr lvl="1"/>
            <a:r>
              <a:rPr lang="en-US" sz="2000"/>
              <a:t>Restricting video resolution (as in pandemic) does </a:t>
            </a:r>
            <a:r>
              <a:rPr lang="en-US" sz="2000" u="sng"/>
              <a:t>not</a:t>
            </a:r>
            <a:r>
              <a:rPr lang="en-US" sz="2000"/>
              <a:t> reduce energy consumption or emissions by the wired network</a:t>
            </a:r>
          </a:p>
          <a:p>
            <a:pPr lvl="2"/>
            <a:r>
              <a:rPr lang="en-US" sz="1800"/>
              <a:t>Perhaps an effect in the wireless last hop, but very small</a:t>
            </a:r>
            <a:endParaRPr lang="en-US" sz="1600"/>
          </a:p>
          <a:p>
            <a:pPr lvl="1"/>
            <a:endParaRPr lang="en-US" sz="1600"/>
          </a:p>
          <a:p>
            <a:r>
              <a:rPr lang="en-US" sz="2400"/>
              <a:t>CDN also offers an opportunity to adapt to carbon efficiency</a:t>
            </a:r>
          </a:p>
          <a:p>
            <a:pPr lvl="1"/>
            <a:r>
              <a:rPr lang="en-US" sz="2000"/>
              <a:t>Transmitting packets is more efficient than transmitting power</a:t>
            </a:r>
          </a:p>
        </p:txBody>
      </p:sp>
      <p:sp>
        <p:nvSpPr>
          <p:cNvPr id="4" name="Slide Number Placeholder 3">
            <a:extLst>
              <a:ext uri="{FF2B5EF4-FFF2-40B4-BE49-F238E27FC236}">
                <a16:creationId xmlns:a16="http://schemas.microsoft.com/office/drawing/2014/main" id="{145646D0-38E3-7ED8-89B5-8D51011D007C}"/>
              </a:ext>
            </a:extLst>
          </p:cNvPr>
          <p:cNvSpPr>
            <a:spLocks noGrp="1"/>
          </p:cNvSpPr>
          <p:nvPr>
            <p:ph type="sldNum" sz="quarter" idx="12"/>
          </p:nvPr>
        </p:nvSpPr>
        <p:spPr/>
        <p:txBody>
          <a:bodyPr/>
          <a:lstStyle/>
          <a:p>
            <a:pPr>
              <a:defRPr/>
            </a:pPr>
            <a:fld id="{CDA37B57-12BB-EE40-B12F-0758C29EA9A3}" type="slidenum">
              <a:rPr lang="nb-NO"/>
              <a:pPr>
                <a:defRPr/>
              </a:pPr>
              <a:t>40</a:t>
            </a:fld>
            <a:endParaRPr lang="nb-NO" dirty="0"/>
          </a:p>
        </p:txBody>
      </p:sp>
      <p:pic>
        <p:nvPicPr>
          <p:cNvPr id="5" name="Picture 4">
            <a:extLst>
              <a:ext uri="{FF2B5EF4-FFF2-40B4-BE49-F238E27FC236}">
                <a16:creationId xmlns:a16="http://schemas.microsoft.com/office/drawing/2014/main" id="{66747BB4-0433-F24F-EB47-80D43BD291ED}"/>
              </a:ext>
            </a:extLst>
          </p:cNvPr>
          <p:cNvPicPr>
            <a:picLocks noChangeAspect="1"/>
          </p:cNvPicPr>
          <p:nvPr/>
        </p:nvPicPr>
        <p:blipFill>
          <a:blip r:embed="rId2"/>
          <a:stretch>
            <a:fillRect/>
          </a:stretch>
        </p:blipFill>
        <p:spPr>
          <a:xfrm>
            <a:off x="3275856" y="1052736"/>
            <a:ext cx="5761231" cy="3096344"/>
          </a:xfrm>
          <a:prstGeom prst="rect">
            <a:avLst/>
          </a:prstGeom>
        </p:spPr>
      </p:pic>
      <p:sp>
        <p:nvSpPr>
          <p:cNvPr id="6" name="Rectangular Callout 5">
            <a:extLst>
              <a:ext uri="{FF2B5EF4-FFF2-40B4-BE49-F238E27FC236}">
                <a16:creationId xmlns:a16="http://schemas.microsoft.com/office/drawing/2014/main" id="{24788D10-7154-05D1-50F4-059E94867607}"/>
              </a:ext>
            </a:extLst>
          </p:cNvPr>
          <p:cNvSpPr/>
          <p:nvPr/>
        </p:nvSpPr>
        <p:spPr bwMode="auto">
          <a:xfrm>
            <a:off x="323528" y="1556792"/>
            <a:ext cx="1872208" cy="457469"/>
          </a:xfrm>
          <a:prstGeom prst="wedgeRectCallout">
            <a:avLst>
              <a:gd name="adj1" fmla="val 43569"/>
              <a:gd name="adj2" fmla="val 9290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r"/>
            <a:r>
              <a:rPr lang="en-US"/>
              <a:t>10% of 3 - 5%</a:t>
            </a:r>
          </a:p>
        </p:txBody>
      </p:sp>
    </p:spTree>
    <p:extLst>
      <p:ext uri="{BB962C8B-B14F-4D97-AF65-F5344CB8AC3E}">
        <p14:creationId xmlns:p14="http://schemas.microsoft.com/office/powerpoint/2010/main" val="17453258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1C13-43DF-CEBF-B15F-68CEE5336823}"/>
              </a:ext>
            </a:extLst>
          </p:cNvPr>
          <p:cNvSpPr>
            <a:spLocks noGrp="1"/>
          </p:cNvSpPr>
          <p:nvPr>
            <p:ph type="title"/>
          </p:nvPr>
        </p:nvSpPr>
        <p:spPr/>
        <p:txBody>
          <a:bodyPr/>
          <a:lstStyle/>
          <a:p>
            <a:r>
              <a:rPr lang="en-US"/>
              <a:t>Video streaming in absolute terms</a:t>
            </a:r>
          </a:p>
        </p:txBody>
      </p:sp>
      <p:sp>
        <p:nvSpPr>
          <p:cNvPr id="3" name="Content Placeholder 2">
            <a:extLst>
              <a:ext uri="{FF2B5EF4-FFF2-40B4-BE49-F238E27FC236}">
                <a16:creationId xmlns:a16="http://schemas.microsoft.com/office/drawing/2014/main" id="{9E0DE778-D570-FF1F-5625-77D7082856CF}"/>
              </a:ext>
            </a:extLst>
          </p:cNvPr>
          <p:cNvSpPr>
            <a:spLocks noGrp="1"/>
          </p:cNvSpPr>
          <p:nvPr>
            <p:ph idx="1"/>
          </p:nvPr>
        </p:nvSpPr>
        <p:spPr>
          <a:xfrm>
            <a:off x="179512" y="1981200"/>
            <a:ext cx="8784976" cy="4876800"/>
          </a:xfrm>
        </p:spPr>
        <p:txBody>
          <a:bodyPr/>
          <a:lstStyle/>
          <a:p>
            <a:r>
              <a:rPr lang="en-US" sz="1800" i="1"/>
              <a:t>"Researchers at the University of Bristol spent a decade developing a tool to calculate the carbon footprint of streaming and other everyday internet uses, such as browsing news stories (..). The calculator uses the latest scientific protocols to measure emissions (i.e., lifecycle assessments) and data directly from the entertainment and media companies who rely on streaming delivery themselves, compared to the generic estimations of past studies."</a:t>
            </a:r>
            <a:br>
              <a:rPr lang="en-US" sz="2000"/>
            </a:br>
            <a:r>
              <a:rPr lang="en-US" sz="2000">
                <a:hlinkClick r:id="rId2"/>
              </a:rPr>
              <a:t>https://www.carbontrust.com/our-work-and-impact/guides-reports-and-tools/carbon-impact-of-video-streaming</a:t>
            </a:r>
            <a:r>
              <a:rPr lang="en-US" sz="2000"/>
              <a:t> </a:t>
            </a:r>
          </a:p>
          <a:p>
            <a:endParaRPr lang="en-US" sz="2000"/>
          </a:p>
          <a:p>
            <a:r>
              <a:rPr lang="en-US" sz="2000">
                <a:solidFill>
                  <a:srgbClr val="1400FF"/>
                </a:solidFill>
              </a:rPr>
              <a:t>1h streaming in Europe: approx. 55 gCO2e</a:t>
            </a:r>
          </a:p>
          <a:p>
            <a:pPr marL="457200" lvl="1" indent="0">
              <a:buNone/>
            </a:pPr>
            <a:r>
              <a:rPr lang="en-US" sz="1800">
                <a:solidFill>
                  <a:srgbClr val="1400FF"/>
                </a:solidFill>
              </a:rPr>
              <a:t>= microwaving 4 bags of popcorn, or three boils in an electric kettle in the UK.</a:t>
            </a:r>
          </a:p>
          <a:p>
            <a:pPr lvl="1"/>
            <a:r>
              <a:rPr lang="en-US" sz="1800"/>
              <a:t>"Previous guesswork profiled in the media had this figure as high as 3200 gCO2e, or as much as microwaving 200 bags of popcorn."</a:t>
            </a:r>
          </a:p>
          <a:p>
            <a:pPr lvl="1"/>
            <a:r>
              <a:rPr lang="en-US" sz="1800" b="1" i="1">
                <a:solidFill>
                  <a:srgbClr val="C00000"/>
                </a:solidFill>
              </a:rPr>
              <a:t>Attributional reasoning:</a:t>
            </a:r>
            <a:br>
              <a:rPr lang="en-US" sz="1800" b="1" i="1">
                <a:solidFill>
                  <a:srgbClr val="C00000"/>
                </a:solidFill>
              </a:rPr>
            </a:br>
            <a:r>
              <a:rPr lang="en-US" sz="1800" b="1" i="1">
                <a:solidFill>
                  <a:srgbClr val="C00000"/>
                </a:solidFill>
              </a:rPr>
              <a:t>If you stream 1h less tonight, you do </a:t>
            </a:r>
            <a:r>
              <a:rPr lang="en-US" sz="1800" b="1" i="1" u="sng">
                <a:solidFill>
                  <a:srgbClr val="C00000"/>
                </a:solidFill>
              </a:rPr>
              <a:t>not</a:t>
            </a:r>
            <a:r>
              <a:rPr lang="en-US" sz="1800" b="1" i="1">
                <a:solidFill>
                  <a:srgbClr val="C00000"/>
                </a:solidFill>
              </a:rPr>
              <a:t> directly save 55 gCO2e!</a:t>
            </a:r>
          </a:p>
          <a:p>
            <a:pPr lvl="1"/>
            <a:endParaRPr lang="en-US" sz="1800"/>
          </a:p>
        </p:txBody>
      </p:sp>
      <p:sp>
        <p:nvSpPr>
          <p:cNvPr id="4" name="Slide Number Placeholder 3">
            <a:extLst>
              <a:ext uri="{FF2B5EF4-FFF2-40B4-BE49-F238E27FC236}">
                <a16:creationId xmlns:a16="http://schemas.microsoft.com/office/drawing/2014/main" id="{54BEC9C3-8E63-EBE2-1D9A-375519169B45}"/>
              </a:ext>
            </a:extLst>
          </p:cNvPr>
          <p:cNvSpPr>
            <a:spLocks noGrp="1"/>
          </p:cNvSpPr>
          <p:nvPr>
            <p:ph type="sldNum" sz="quarter" idx="12"/>
          </p:nvPr>
        </p:nvSpPr>
        <p:spPr/>
        <p:txBody>
          <a:bodyPr/>
          <a:lstStyle/>
          <a:p>
            <a:pPr>
              <a:defRPr/>
            </a:pPr>
            <a:fld id="{CDA37B57-12BB-EE40-B12F-0758C29EA9A3}" type="slidenum">
              <a:rPr lang="nb-NO"/>
              <a:pPr>
                <a:defRPr/>
              </a:pPr>
              <a:t>41</a:t>
            </a:fld>
            <a:endParaRPr lang="nb-NO" dirty="0"/>
          </a:p>
        </p:txBody>
      </p:sp>
    </p:spTree>
    <p:extLst>
      <p:ext uri="{BB962C8B-B14F-4D97-AF65-F5344CB8AC3E}">
        <p14:creationId xmlns:p14="http://schemas.microsoft.com/office/powerpoint/2010/main" val="1432766038"/>
      </p:ext>
    </p:extLst>
  </p:cSld>
  <p:clrMapOvr>
    <a:masterClrMapping/>
  </p:clrMapOvr>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2F654C7-E9B3-5943-AD5C-70F6D35F0E68}">
  <we:reference id="ccb69c04-6fc1-4565-8d96-d9222a296c86" version="1.14.0.0" store="EXCatalog" storeType="EXCatalog"/>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ifi-nd.potx</Template>
  <TotalTime>4061</TotalTime>
  <Words>3567</Words>
  <Application>Microsoft Macintosh PowerPoint</Application>
  <PresentationFormat>On-screen Show (4:3)</PresentationFormat>
  <Paragraphs>340</Paragraphs>
  <Slides>41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Calibri</vt:lpstr>
      <vt:lpstr>Helvetica</vt:lpstr>
      <vt:lpstr>Inter</vt:lpstr>
      <vt:lpstr>Roboto</vt:lpstr>
      <vt:lpstr>Symbol</vt:lpstr>
      <vt:lpstr>Wingdings</vt:lpstr>
      <vt:lpstr>ifi-nd</vt:lpstr>
      <vt:lpstr>PowerPoint Presentation</vt:lpstr>
      <vt:lpstr>Outline</vt:lpstr>
      <vt:lpstr>Context, overview</vt:lpstr>
      <vt:lpstr>Context</vt:lpstr>
      <vt:lpstr>Focus of this talk: ICT CO2 emissions</vt:lpstr>
      <vt:lpstr>ICT CO2 emissions: two questions</vt:lpstr>
      <vt:lpstr>Emotions vs. facts: magnitudes matter</vt:lpstr>
      <vt:lpstr>So, what's the magnitude?</vt:lpstr>
      <vt:lpstr>AI and data centers</vt:lpstr>
      <vt:lpstr>Yearly CO2 emissions in Norway</vt:lpstr>
      <vt:lpstr>Personal footprint vs. global ICT</vt:lpstr>
      <vt:lpstr>850,000 is 17 times VG lista…</vt:lpstr>
      <vt:lpstr>Therefore, it is important to reduce the ICT CO2 footprint</vt:lpstr>
      <vt:lpstr>=&gt; Question 2 matters more for you! (as future ICT professionals!)</vt:lpstr>
      <vt:lpstr>A closer look</vt:lpstr>
      <vt:lpstr>Misconceptions</vt:lpstr>
      <vt:lpstr>Narrative 1: exponential growth</vt:lpstr>
      <vt:lpstr>More about this diagram</vt:lpstr>
      <vt:lpstr>More about narrative 1</vt:lpstr>
      <vt:lpstr>The energy efficiency of telecom hardware</vt:lpstr>
      <vt:lpstr>Real ISP energy use</vt:lpstr>
      <vt:lpstr>Narrative 2: every single contribution... ... only true for power proportional hardware.</vt:lpstr>
      <vt:lpstr>What about wireless systems?</vt:lpstr>
      <vt:lpstr>Should we optimize for phones?</vt:lpstr>
      <vt:lpstr>I measured my TV</vt:lpstr>
      <vt:lpstr>Now let’s watch “Tears of Steel” ( Common test movie from https://mango.blender.org )</vt:lpstr>
      <vt:lpstr>A different TV</vt:lpstr>
      <vt:lpstr>What can we do?</vt:lpstr>
      <vt:lpstr>... to reduce ICT CO2, as responsible citizens?  (question 1)</vt:lpstr>
      <vt:lpstr>... as an Informatics professional?</vt:lpstr>
      <vt:lpstr>PowerPoint Presentation</vt:lpstr>
      <vt:lpstr>An example: Google's Project Contrails https://sites.research.google/contrails/</vt:lpstr>
      <vt:lpstr>Thank you!  Questions?</vt:lpstr>
      <vt:lpstr>Backup slides</vt:lpstr>
      <vt:lpstr>Email</vt:lpstr>
      <vt:lpstr>It comes from the media, of course!</vt:lpstr>
      <vt:lpstr>Mike Berners-Lee talked to the media</vt:lpstr>
      <vt:lpstr>He Shall Be Forgiven!</vt:lpstr>
      <vt:lpstr>Netflix reported CO2 emission numbers</vt:lpstr>
      <vt:lpstr>Netflix' net</vt:lpstr>
      <vt:lpstr>Video streaming in absolute terms</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Michael Welzl</cp:lastModifiedBy>
  <cp:revision>689</cp:revision>
  <cp:lastPrinted>2011-08-15T11:15:31Z</cp:lastPrinted>
  <dcterms:created xsi:type="dcterms:W3CDTF">2011-02-18T08:40:46Z</dcterms:created>
  <dcterms:modified xsi:type="dcterms:W3CDTF">2025-02-10T12:12:07Z</dcterms:modified>
</cp:coreProperties>
</file>