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8"/>
  </p:notesMasterIdLst>
  <p:sldIdLst>
    <p:sldId id="256" r:id="rId2"/>
    <p:sldId id="561" r:id="rId3"/>
    <p:sldId id="562" r:id="rId4"/>
    <p:sldId id="259" r:id="rId5"/>
    <p:sldId id="558" r:id="rId6"/>
    <p:sldId id="559" r:id="rId7"/>
    <p:sldId id="560" r:id="rId8"/>
    <p:sldId id="550" r:id="rId9"/>
    <p:sldId id="555" r:id="rId10"/>
    <p:sldId id="556" r:id="rId11"/>
    <p:sldId id="554" r:id="rId12"/>
    <p:sldId id="553" r:id="rId13"/>
    <p:sldId id="551" r:id="rId14"/>
    <p:sldId id="549" r:id="rId15"/>
    <p:sldId id="557" r:id="rId16"/>
    <p:sldId id="296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1978D8-D25A-7B44-BFBE-F2E0EF4AB973}" v="34" dt="2026-02-12T09:50:13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56"/>
    <p:restoredTop sz="94651"/>
  </p:normalViewPr>
  <p:slideViewPr>
    <p:cSldViewPr snapToGrid="0">
      <p:cViewPr varScale="1">
        <p:scale>
          <a:sx n="147" d="100"/>
          <a:sy n="147" d="100"/>
        </p:scale>
        <p:origin x="1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f97e9bb8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f97e9bb8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e2881f4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e2881f4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shorts/9H6t_ubI-t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noProof="0" dirty="0"/>
              <a:t>Bruk og brukerundersøkelser</a:t>
            </a:r>
          </a:p>
        </p:txBody>
      </p:sp>
      <p:sp>
        <p:nvSpPr>
          <p:cNvPr id="140" name="Google Shape;140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8290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IN1030 Systemer, Krav og Konsekvenser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noProof="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Torsdag 12 Februar 2026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noProof="0" dirty="0"/>
              <a:t>Jo</a:t>
            </a:r>
          </a:p>
        </p:txBody>
      </p:sp>
      <p:sp>
        <p:nvSpPr>
          <p:cNvPr id="141" name="Google Shape;14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1</a:t>
            </a:fld>
            <a:endParaRPr lang="nb-NO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244DF7-C129-FC74-FBBC-3FB4794980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10" name="Bilde 9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B521C053-505F-3415-FAFF-446D4436B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992" y="1187038"/>
            <a:ext cx="4344907" cy="2789826"/>
          </a:xfrm>
          <a:prstGeom prst="rect">
            <a:avLst/>
          </a:prstGeom>
        </p:spPr>
      </p:pic>
      <p:pic>
        <p:nvPicPr>
          <p:cNvPr id="12" name="Bilde 11" descr="Et bilde som inneholder tekst, Utgivelse, papir, Font&#10;&#10;KI-generert innhold kan være feil.">
            <a:extLst>
              <a:ext uri="{FF2B5EF4-FFF2-40B4-BE49-F238E27FC236}">
                <a16:creationId xmlns:a16="http://schemas.microsoft.com/office/drawing/2014/main" id="{770B857A-1FF3-8D1F-0F24-9EFBFF43B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89" y="10201"/>
            <a:ext cx="3548503" cy="5143500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8D9385D-844E-F153-8D8A-246BE46538CE}"/>
              </a:ext>
            </a:extLst>
          </p:cNvPr>
          <p:cNvSpPr txBox="1"/>
          <p:nvPr/>
        </p:nvSpPr>
        <p:spPr>
          <a:xfrm>
            <a:off x="3967936" y="4355440"/>
            <a:ext cx="4778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Facebook ble lansert i Norge i 2006 – altså for 20 år siden</a:t>
            </a:r>
          </a:p>
        </p:txBody>
      </p:sp>
    </p:spTree>
    <p:extLst>
      <p:ext uri="{BB962C8B-B14F-4D97-AF65-F5344CB8AC3E}">
        <p14:creationId xmlns:p14="http://schemas.microsoft.com/office/powerpoint/2010/main" val="1742781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2F446-6D14-966A-5094-CC61C2B01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Trykke på en knapp...  «Hva skjer med signalene»?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8B4E4E-356C-50A4-39D7-CE58969C7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Telefoni – de første 100 årene...(opp til 1970 tallet – før digitalisering)</a:t>
            </a:r>
          </a:p>
          <a:p>
            <a:pPr lvl="1"/>
            <a:r>
              <a:rPr lang="nb-NO" dirty="0"/>
              <a:t>Telleskritt/varighet</a:t>
            </a:r>
          </a:p>
          <a:p>
            <a:pPr lvl="1"/>
            <a:r>
              <a:rPr lang="nb-NO" dirty="0"/>
              <a:t>Dimensjonering</a:t>
            </a:r>
          </a:p>
          <a:p>
            <a:pPr lvl="1"/>
            <a:r>
              <a:rPr lang="nb-NO" dirty="0"/>
              <a:t>Samle data om bruk</a:t>
            </a:r>
          </a:p>
          <a:p>
            <a:endParaRPr lang="nb-NO" dirty="0"/>
          </a:p>
          <a:p>
            <a:r>
              <a:rPr lang="nb-NO" dirty="0"/>
              <a:t>«Datasystemer»</a:t>
            </a:r>
          </a:p>
          <a:p>
            <a:pPr lvl="1"/>
            <a:r>
              <a:rPr lang="nb-NO" dirty="0"/>
              <a:t>En lokal maskin.</a:t>
            </a:r>
          </a:p>
          <a:p>
            <a:pPr lvl="1"/>
            <a:r>
              <a:rPr lang="nb-NO" dirty="0"/>
              <a:t>En maskin/terminal i et nettverk.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A802EC-7DD3-C9BC-E40B-B2536B2B24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6" name="Bilde 5" descr="Et bilde som inneholder tekst, line, Font, skjermbilde&#10;&#10;KI-generert innhold kan være feil.">
            <a:extLst>
              <a:ext uri="{FF2B5EF4-FFF2-40B4-BE49-F238E27FC236}">
                <a16:creationId xmlns:a16="http://schemas.microsoft.com/office/drawing/2014/main" id="{7CDB45C5-81C5-E8B1-8C2D-F6A54C118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502" y="1791933"/>
            <a:ext cx="5643306" cy="219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58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Oversikt</a:t>
            </a:r>
            <a:r>
              <a:rPr lang="en" dirty="0"/>
              <a:t> over </a:t>
            </a:r>
            <a:r>
              <a:rPr lang="en" dirty="0" err="1"/>
              <a:t>idag</a:t>
            </a:r>
            <a:endParaRPr dirty="0"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nb-NO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b-NO" sz="2000" noProof="0" dirty="0"/>
          </a:p>
        </p:txBody>
      </p:sp>
      <p:sp>
        <p:nvSpPr>
          <p:cNvPr id="163" name="Google Shape;16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5255211" y="3646875"/>
            <a:ext cx="29559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solidFill>
                  <a:schemeClr val="dk1"/>
                </a:solidFill>
              </a:rPr>
              <a:t>Vi avslutter tidligere i dag.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dirty="0">
                <a:solidFill>
                  <a:schemeClr val="dk1"/>
                </a:solidFill>
              </a:rPr>
              <a:t>Starte å se 2025 </a:t>
            </a:r>
            <a:r>
              <a:rPr lang="nb-NO" dirty="0" err="1">
                <a:solidFill>
                  <a:schemeClr val="dk1"/>
                </a:solidFill>
              </a:rPr>
              <a:t>Panopto</a:t>
            </a:r>
            <a:r>
              <a:rPr lang="nb-NO" dirty="0">
                <a:solidFill>
                  <a:schemeClr val="dk1"/>
                </a:solidFill>
              </a:rPr>
              <a:t> opptaket fra Forbrukerrådet/Finn Myrstad.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2A97155C-C063-B2CC-86CF-4F0B3D3299E6}"/>
              </a:ext>
            </a:extLst>
          </p:cNvPr>
          <p:cNvSpPr txBox="1">
            <a:spLocks/>
          </p:cNvSpPr>
          <p:nvPr/>
        </p:nvSpPr>
        <p:spPr>
          <a:xfrm>
            <a:off x="226208" y="1152475"/>
            <a:ext cx="8520600" cy="2058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-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b-NO" dirty="0"/>
              <a:t>Sosiale medier – sluttbrukere og andre aktører med interesser.</a:t>
            </a:r>
          </a:p>
          <a:p>
            <a:r>
              <a:rPr lang="nb-NO" dirty="0" err="1"/>
              <a:t>Zuboff</a:t>
            </a:r>
            <a:r>
              <a:rPr lang="nb-NO" dirty="0"/>
              <a:t> – og overvåkingskapitalismen</a:t>
            </a:r>
          </a:p>
          <a:p>
            <a:r>
              <a:rPr lang="nb-NO" dirty="0"/>
              <a:t>Forbrukerrådet - «digital forvitring» - </a:t>
            </a:r>
            <a:r>
              <a:rPr lang="nb-NO" b="1" dirty="0"/>
              <a:t>velkommen fredag 27 februar!</a:t>
            </a:r>
          </a:p>
          <a:p>
            <a:r>
              <a:rPr lang="nb-NO" dirty="0"/>
              <a:t>Forbrukerrådet – hva gjør de med digitale tjenester?</a:t>
            </a:r>
          </a:p>
          <a:p>
            <a:r>
              <a:rPr lang="nb-NO" dirty="0"/>
              <a:t>Undersøkelser av bruk – sosiale medier og plattformer.</a:t>
            </a:r>
          </a:p>
          <a:p>
            <a:r>
              <a:rPr lang="nb-NO" dirty="0"/>
              <a:t>Støtte til arbeide med </a:t>
            </a:r>
            <a:r>
              <a:rPr lang="nb-NO" dirty="0" err="1"/>
              <a:t>oblig</a:t>
            </a:r>
            <a:r>
              <a:rPr lang="nb-NO" dirty="0"/>
              <a:t> 2.  Spørsmålsrunde/avklaringer.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898DACB-294F-4440-5013-83F0C401C6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6" name="Bilde 5" descr="Et bilde som inneholder tekst, Menneskeansikt, mann, skjermbilde&#10;&#10;KI-generert innhold kan være feil.">
            <a:extLst>
              <a:ext uri="{FF2B5EF4-FFF2-40B4-BE49-F238E27FC236}">
                <a16:creationId xmlns:a16="http://schemas.microsoft.com/office/drawing/2014/main" id="{1D9D0C58-14CD-056E-9EB0-8AEE878C4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18" y="0"/>
            <a:ext cx="759476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0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27A1A43-288A-FB1E-BF52-3D580E0EEC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Bilde 5" descr="Et bilde som inneholder tekst, Menneskeansikt, skjermbilde, klær&#10;&#10;KI-generert innhold kan være feil.">
            <a:extLst>
              <a:ext uri="{FF2B5EF4-FFF2-40B4-BE49-F238E27FC236}">
                <a16:creationId xmlns:a16="http://schemas.microsoft.com/office/drawing/2014/main" id="{700D7AD6-EFAB-68BE-263C-8B20BDEB1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444" y="0"/>
            <a:ext cx="539311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38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71910BE-1D2D-368A-1041-13E57B9F7A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6" name="Bilde 5" descr="Et bilde som inneholder tekst, skjermbilde, Nettsted, Annonsering på nett&#10;&#10;KI-generert innhold kan være feil.">
            <a:extLst>
              <a:ext uri="{FF2B5EF4-FFF2-40B4-BE49-F238E27FC236}">
                <a16:creationId xmlns:a16="http://schemas.microsoft.com/office/drawing/2014/main" id="{6C99633C-BB4F-049A-4E62-624AA7316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27" y="0"/>
            <a:ext cx="7772400" cy="487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4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E6B77D-FE52-A621-0CB8-8A47CE09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Zuboff</a:t>
            </a:r>
            <a:r>
              <a:rPr lang="nb-NO" dirty="0"/>
              <a:t> og overvåkingskapitalisme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E3228F-C169-841A-5FC8-9C2E30721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sz="1600" dirty="0" err="1"/>
              <a:t>Shoshana</a:t>
            </a:r>
            <a:r>
              <a:rPr lang="nb-NO" sz="1600" dirty="0"/>
              <a:t> </a:t>
            </a:r>
            <a:r>
              <a:rPr lang="nb-NO" sz="1600" dirty="0" err="1"/>
              <a:t>Zuboff</a:t>
            </a:r>
            <a:r>
              <a:rPr lang="nb-NO" sz="1600" dirty="0"/>
              <a:t> kom med en «tykk bok» i 2019. </a:t>
            </a:r>
          </a:p>
          <a:p>
            <a:pPr marL="114300" indent="0">
              <a:buNone/>
            </a:pPr>
            <a:endParaRPr lang="nb-NO" sz="1600" dirty="0"/>
          </a:p>
          <a:p>
            <a:pPr marL="114300" indent="0">
              <a:buNone/>
            </a:pPr>
            <a:r>
              <a:rPr lang="nb-NO" sz="1600" dirty="0"/>
              <a:t>Empiriske undersøkelser, og </a:t>
            </a:r>
            <a:r>
              <a:rPr lang="nb-NO" sz="1600" b="1" dirty="0"/>
              <a:t>rike og detaljert bilder og beskrivelser</a:t>
            </a:r>
            <a:r>
              <a:rPr lang="nb-NO" sz="1600" dirty="0"/>
              <a:t>, av de ulike interessentene og deres interesser i flere av Google/Alphabets tjenester.</a:t>
            </a:r>
          </a:p>
          <a:p>
            <a:pPr marL="114300" indent="0">
              <a:buNone/>
            </a:pPr>
            <a:endParaRPr lang="nb-NO" sz="1600" dirty="0"/>
          </a:p>
          <a:p>
            <a:pPr marL="114300" indent="0">
              <a:buNone/>
            </a:pPr>
            <a:r>
              <a:rPr lang="nb-NO" sz="1600" b="1" dirty="0"/>
              <a:t>Overvåkingskapitalismens tidsalder; kampen for en menneskelig framtid ved maktens nye frontlinje.</a:t>
            </a:r>
          </a:p>
          <a:p>
            <a:pPr marL="114300" indent="0">
              <a:buNone/>
            </a:pPr>
            <a:r>
              <a:rPr lang="nb-NO" sz="1600" b="1" dirty="0"/>
              <a:t>(The Age </a:t>
            </a:r>
            <a:r>
              <a:rPr lang="nb-NO" sz="1600" b="1" dirty="0" err="1"/>
              <a:t>of</a:t>
            </a:r>
            <a:r>
              <a:rPr lang="nb-NO" sz="1600" b="1" dirty="0"/>
              <a:t> </a:t>
            </a:r>
            <a:r>
              <a:rPr lang="nb-NO" sz="1600" b="1" dirty="0" err="1"/>
              <a:t>Surveillance</a:t>
            </a:r>
            <a:r>
              <a:rPr lang="nb-NO" sz="1600" b="1" dirty="0"/>
              <a:t> </a:t>
            </a:r>
            <a:r>
              <a:rPr lang="nb-NO" sz="1600" b="1" dirty="0" err="1"/>
              <a:t>Capitalism</a:t>
            </a:r>
            <a:r>
              <a:rPr lang="nb-NO" sz="1600" b="1" dirty="0"/>
              <a:t>: The Fight for a Human </a:t>
            </a:r>
            <a:r>
              <a:rPr lang="nb-NO" sz="1600" b="1" dirty="0" err="1"/>
              <a:t>Future</a:t>
            </a:r>
            <a:r>
              <a:rPr lang="nb-NO" sz="1600" b="1" dirty="0"/>
              <a:t> at </a:t>
            </a:r>
            <a:r>
              <a:rPr lang="nb-NO" sz="1600" b="1" dirty="0" err="1"/>
              <a:t>the</a:t>
            </a:r>
            <a:r>
              <a:rPr lang="nb-NO" sz="1600" b="1" dirty="0"/>
              <a:t> New </a:t>
            </a:r>
            <a:r>
              <a:rPr lang="nb-NO" sz="1600" b="1" dirty="0" err="1"/>
              <a:t>Frontier</a:t>
            </a:r>
            <a:r>
              <a:rPr lang="nb-NO" sz="1600" b="1" dirty="0"/>
              <a:t> </a:t>
            </a:r>
            <a:r>
              <a:rPr lang="nb-NO" sz="1600" b="1" dirty="0" err="1"/>
              <a:t>of</a:t>
            </a:r>
            <a:r>
              <a:rPr lang="nb-NO" sz="1600" b="1" dirty="0"/>
              <a:t> Power)</a:t>
            </a:r>
          </a:p>
          <a:p>
            <a:pPr marL="114300" indent="0">
              <a:buNone/>
            </a:pPr>
            <a:endParaRPr lang="nb-NO" sz="1600" dirty="0"/>
          </a:p>
          <a:p>
            <a:pPr marL="114300" indent="0">
              <a:buNone/>
            </a:pPr>
            <a:r>
              <a:rPr lang="nb-NO" sz="1600" dirty="0"/>
              <a:t>Svært mange </a:t>
            </a:r>
            <a:r>
              <a:rPr lang="nb-NO" sz="1600" dirty="0" err="1"/>
              <a:t>podcast</a:t>
            </a:r>
            <a:r>
              <a:rPr lang="nb-NO" sz="1600" dirty="0"/>
              <a:t>, blogger, videoer, artikler – om denne boka.</a:t>
            </a:r>
          </a:p>
          <a:p>
            <a:pPr marL="114300" indent="0">
              <a:buNone/>
            </a:pPr>
            <a:r>
              <a:rPr lang="nb-NO" sz="1600" dirty="0"/>
              <a:t>Selve boka er sitert 23.333 ganger ifølge Google </a:t>
            </a:r>
            <a:r>
              <a:rPr lang="nb-NO" sz="1600" dirty="0" err="1"/>
              <a:t>Scholar</a:t>
            </a:r>
            <a:r>
              <a:rPr lang="nb-NO" sz="1600" dirty="0"/>
              <a:t> i vitenskapelige artikler.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F68D8A-BD2E-EAAE-DDAD-56F06E9C7B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8719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FA30F0-49C5-069C-D179-9A9B5256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tre spørsmålene </a:t>
            </a:r>
            <a:r>
              <a:rPr lang="nb-NO" dirty="0" err="1"/>
              <a:t>Zuboff</a:t>
            </a:r>
            <a:r>
              <a:rPr lang="nb-NO" dirty="0"/>
              <a:t> stiller er: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3CFE31D-7BD8-C1D9-22C1-4F627F11CA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400" b="1" dirty="0"/>
              <a:t>Hvem vet?  Hvem sitter med »kunnskapen».</a:t>
            </a:r>
          </a:p>
          <a:p>
            <a:pPr lvl="1"/>
            <a:r>
              <a:rPr lang="nb-NO" dirty="0"/>
              <a:t>Massiv innsamling av data, fra Google søk (fra 1998), Google Bibliotek prosjekt (</a:t>
            </a:r>
            <a:r>
              <a:rPr lang="nb-NO" dirty="0" err="1"/>
              <a:t>ca</a:t>
            </a:r>
            <a:r>
              <a:rPr lang="nb-NO" dirty="0"/>
              <a:t> 2004), Google </a:t>
            </a:r>
            <a:r>
              <a:rPr lang="nb-NO" dirty="0" err="1"/>
              <a:t>street</a:t>
            </a:r>
            <a:r>
              <a:rPr lang="nb-NO" dirty="0"/>
              <a:t> </a:t>
            </a:r>
            <a:r>
              <a:rPr lang="nb-NO" dirty="0" err="1"/>
              <a:t>view</a:t>
            </a:r>
            <a:r>
              <a:rPr lang="nb-NO" dirty="0"/>
              <a:t>,  Pokemon Go, etc.  «Kunnskap» om adferd, interesser, vaner, mønstre, følelser, aktiviteter ... samles inn.</a:t>
            </a:r>
            <a:endParaRPr lang="nb-NO" sz="1400" dirty="0"/>
          </a:p>
          <a:p>
            <a:r>
              <a:rPr lang="nb-NO" sz="1400" b="1" dirty="0"/>
              <a:t>Hvem bestemmer? </a:t>
            </a:r>
          </a:p>
          <a:p>
            <a:pPr lvl="1"/>
            <a:r>
              <a:rPr lang="nb-NO" dirty="0"/>
              <a:t>Hvem bestemmer hvordan «kunnskapen» skal benyttes?  Hvilke adferd skal analyseres og modifiseres?  Hvordan skal det profiteres fra dette?</a:t>
            </a:r>
          </a:p>
          <a:p>
            <a:r>
              <a:rPr lang="nb-NO" sz="1400" b="1" dirty="0"/>
              <a:t>Hvem bestemmer hvem som bestemmer?</a:t>
            </a:r>
          </a:p>
          <a:p>
            <a:pPr lvl="1"/>
            <a:r>
              <a:rPr lang="nb-NO" dirty="0"/>
              <a:t>Hvem bestemmer spillereglene – og gjennom det har makt?  Svaret hennes er: eierne av selskapene som samler inn data.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4272189-C17F-F7C3-A1FC-6A18F20A24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0955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D839DC-9319-0EFF-9D6D-6CBCBA929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tre spørsmålene brukes til å..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C4AD01-B797-4900-7785-C66BE4C7B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sz="2400" dirty="0"/>
          </a:p>
          <a:p>
            <a:pPr marL="114300" indent="0">
              <a:buNone/>
            </a:pPr>
            <a:r>
              <a:rPr lang="nb-NO" sz="2400" dirty="0" err="1"/>
              <a:t>Zuboff</a:t>
            </a:r>
            <a:r>
              <a:rPr lang="nb-NO" sz="2400" dirty="0"/>
              <a:t> bruker disse spørsmålene til å argumentere for at </a:t>
            </a:r>
            <a:r>
              <a:rPr lang="nb-NO" sz="2400" b="1" dirty="0"/>
              <a:t>overvåkingskapitalisme</a:t>
            </a:r>
            <a:r>
              <a:rPr lang="nb-NO" sz="2400" dirty="0"/>
              <a:t> representerer et «kupp ovenfra» som velter </a:t>
            </a:r>
            <a:r>
              <a:rPr lang="nb-NO" sz="2400" b="1" dirty="0"/>
              <a:t>forbrukersuverenitet</a:t>
            </a:r>
            <a:r>
              <a:rPr lang="nb-NO" sz="2400" dirty="0"/>
              <a:t> og </a:t>
            </a:r>
            <a:r>
              <a:rPr lang="nb-NO" sz="2400" b="1" dirty="0"/>
              <a:t>forvandler personlig erfaring til «gratis» råmateriale for «maskinell intelligens» og prediksjon.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0F88F96-F688-9404-AC9B-0DE77139AC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2831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F0845B-5B35-10FD-9A98-4E20C888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enshittification</a:t>
            </a:r>
            <a:r>
              <a:rPr lang="nb-NO" dirty="0"/>
              <a:t>» - en ny vri – forvitring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C1AD81-F903-E391-46A3-4B0EF27C02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https://www.youtube.com/shorts/9H6t_ubI-tM</a:t>
            </a:r>
            <a:endParaRPr lang="nb-NO" dirty="0"/>
          </a:p>
          <a:p>
            <a:endParaRPr lang="nb-NO" dirty="0"/>
          </a:p>
          <a:p>
            <a:r>
              <a:rPr lang="nb-NO" dirty="0"/>
              <a:t>To minutter historie om utviklingen fra aktivist og journalist </a:t>
            </a:r>
            <a:r>
              <a:rPr lang="nb-NO" dirty="0" err="1"/>
              <a:t>Cory</a:t>
            </a:r>
            <a:r>
              <a:rPr lang="nb-NO" dirty="0"/>
              <a:t> </a:t>
            </a:r>
            <a:r>
              <a:rPr lang="nb-NO" dirty="0" err="1"/>
              <a:t>Doctorow</a:t>
            </a:r>
            <a:r>
              <a:rPr lang="nb-NO" dirty="0"/>
              <a:t>.</a:t>
            </a:r>
          </a:p>
          <a:p>
            <a:endParaRPr lang="nb-NO" dirty="0"/>
          </a:p>
          <a:p>
            <a:pPr lvl="1"/>
            <a:r>
              <a:rPr lang="nb-NO" dirty="0"/>
              <a:t>Steg 1: Bra for brukere (</a:t>
            </a:r>
            <a:r>
              <a:rPr lang="nb-NO" dirty="0" err="1"/>
              <a:t>lock</a:t>
            </a:r>
            <a:r>
              <a:rPr lang="nb-NO" dirty="0"/>
              <a:t> in) – enkelt, nyttig, tilgjengelig, gratis.</a:t>
            </a:r>
          </a:p>
          <a:p>
            <a:pPr lvl="1"/>
            <a:r>
              <a:rPr lang="nb-NO" dirty="0"/>
              <a:t>Steg 2: Bra for «business» (utnytting av brukere) – mer reklame, mer irrelevant innhold.</a:t>
            </a:r>
          </a:p>
          <a:p>
            <a:pPr lvl="1"/>
            <a:r>
              <a:rPr lang="nb-NO" dirty="0"/>
              <a:t>Steg 3: Bra for </a:t>
            </a:r>
            <a:r>
              <a:rPr lang="nb-NO" dirty="0" err="1"/>
              <a:t>eierene</a:t>
            </a:r>
            <a:r>
              <a:rPr lang="nb-NO" dirty="0"/>
              <a:t> (utnytting av alle) – ender med en forverring av tjenestene.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61F7B7B-A33C-4419-950F-DA9D1B5F0F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7330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ED65E6-8DB1-EAF4-E033-AE3BE0C1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Forbrukerrådet: Overvåkningsbasert markedsføring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2F6F7E0-29BA-55C0-48B7-1C5666516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dirty="0"/>
              <a:t>Hver dag utsettes forbrukere for omfattende </a:t>
            </a:r>
            <a:r>
              <a:rPr lang="nb-NO" b="1" dirty="0"/>
              <a:t>kommersiell overvåkning </a:t>
            </a:r>
            <a:r>
              <a:rPr lang="nb-NO" dirty="0"/>
              <a:t>når vi beveger oss rundt på nett og i den fysiske verden. Informasjon om </a:t>
            </a:r>
            <a:r>
              <a:rPr lang="nb-NO" b="1" dirty="0"/>
              <a:t>hva vi liker, hva vi kjøper, vår fysiske og psykiske helse, seksuelle orientering, vårt politiske ståsted og mye mer samles inn</a:t>
            </a:r>
            <a:r>
              <a:rPr lang="nb-NO" dirty="0"/>
              <a:t>, sammenstilles og benyttes til å </a:t>
            </a:r>
            <a:r>
              <a:rPr lang="nb-NO" dirty="0" err="1"/>
              <a:t>målrette</a:t>
            </a:r>
            <a:r>
              <a:rPr lang="nb-NO" dirty="0"/>
              <a:t> reklame.</a:t>
            </a:r>
          </a:p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r>
              <a:rPr lang="nb-NO" dirty="0"/>
              <a:t>Innsamlingen og sammenstillingen av informasjon om oss bryter ikke bare med </a:t>
            </a:r>
            <a:r>
              <a:rPr lang="nb-NO" b="1" dirty="0"/>
              <a:t>vår rett til privatliv</a:t>
            </a:r>
            <a:r>
              <a:rPr lang="nb-NO" dirty="0"/>
              <a:t>, men gjør oss </a:t>
            </a:r>
            <a:r>
              <a:rPr lang="nb-NO" b="1" dirty="0"/>
              <a:t>sårbare for manipulasjon, diskriminering og svindel.</a:t>
            </a:r>
            <a:r>
              <a:rPr lang="nb-NO" dirty="0"/>
              <a:t> Dette skader både oss forbrukere og samfunnet som helhet.</a:t>
            </a:r>
          </a:p>
          <a:p>
            <a:pPr marL="11430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D7E1376-24A2-1190-0E28-AFC81480D1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3707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17EC70-83BF-CDE2-D3C0-F9E7901B7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Forbrukerrådet: Bruk av «manipulerende design»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44A74B-35C1-B515-CE66-61352E87F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sz="1400" dirty="0"/>
              <a:t>Selskaper bruker manipulerende design for å </a:t>
            </a:r>
            <a:r>
              <a:rPr lang="nb-NO" sz="1400" b="1" dirty="0"/>
              <a:t>dytte, manipulere og lure forbrukere til å ta valg som først og fremst er i selskapets interesse.</a:t>
            </a:r>
            <a:r>
              <a:rPr lang="nb-NO" sz="1400" dirty="0"/>
              <a:t> Dette fører blant annet til at forbrukere ender opp med å </a:t>
            </a:r>
            <a:r>
              <a:rPr lang="nb-NO" sz="1400" b="1" dirty="0"/>
              <a:t>bruke mer tid, penger eller dele flere personopplysninger enn ønsket.</a:t>
            </a:r>
          </a:p>
          <a:p>
            <a:endParaRPr lang="nb-NO" sz="1400" dirty="0"/>
          </a:p>
          <a:p>
            <a:pPr marL="114300" indent="0">
              <a:buNone/>
            </a:pPr>
            <a:r>
              <a:rPr lang="nb-NO" sz="1400" dirty="0"/>
              <a:t>Forbrukerrådet har i flere år dokumentert hvordan dette foregår gjennom </a:t>
            </a:r>
            <a:r>
              <a:rPr lang="nb-NO" sz="1400" b="1" dirty="0"/>
              <a:t>rapportene «</a:t>
            </a:r>
            <a:r>
              <a:rPr lang="nb-NO" sz="1400" b="1" dirty="0" err="1"/>
              <a:t>Deceived</a:t>
            </a:r>
            <a:r>
              <a:rPr lang="nb-NO" sz="1400" b="1" dirty="0"/>
              <a:t> by design», «</a:t>
            </a:r>
            <a:r>
              <a:rPr lang="nb-NO" sz="1400" b="1" dirty="0" err="1"/>
              <a:t>Every</a:t>
            </a:r>
            <a:r>
              <a:rPr lang="nb-NO" sz="1400" b="1" dirty="0"/>
              <a:t> </a:t>
            </a:r>
            <a:r>
              <a:rPr lang="nb-NO" sz="1400" b="1" dirty="0" err="1"/>
              <a:t>step</a:t>
            </a:r>
            <a:r>
              <a:rPr lang="nb-NO" sz="1400" b="1" dirty="0"/>
              <a:t> </a:t>
            </a:r>
            <a:r>
              <a:rPr lang="nb-NO" sz="1400" b="1" dirty="0" err="1"/>
              <a:t>you</a:t>
            </a:r>
            <a:r>
              <a:rPr lang="nb-NO" sz="1400" b="1" dirty="0"/>
              <a:t> </a:t>
            </a:r>
            <a:r>
              <a:rPr lang="nb-NO" sz="1400" b="1" dirty="0" err="1"/>
              <a:t>take</a:t>
            </a:r>
            <a:r>
              <a:rPr lang="nb-NO" sz="1400" b="1" dirty="0"/>
              <a:t>», «</a:t>
            </a:r>
            <a:r>
              <a:rPr lang="nb-NO" sz="1400" b="1" dirty="0" err="1"/>
              <a:t>You</a:t>
            </a:r>
            <a:r>
              <a:rPr lang="nb-NO" sz="1400" b="1" dirty="0"/>
              <a:t> </a:t>
            </a:r>
            <a:r>
              <a:rPr lang="nb-NO" sz="1400" b="1" dirty="0" err="1"/>
              <a:t>can</a:t>
            </a:r>
            <a:r>
              <a:rPr lang="nb-NO" sz="1400" b="1" dirty="0"/>
              <a:t> log </a:t>
            </a:r>
            <a:r>
              <a:rPr lang="nb-NO" sz="1400" b="1" dirty="0" err="1"/>
              <a:t>out</a:t>
            </a:r>
            <a:r>
              <a:rPr lang="nb-NO" sz="1400" b="1" dirty="0"/>
              <a:t>, </a:t>
            </a:r>
            <a:r>
              <a:rPr lang="nb-NO" sz="1400" b="1" dirty="0" err="1"/>
              <a:t>but</a:t>
            </a:r>
            <a:r>
              <a:rPr lang="nb-NO" sz="1400" b="1" dirty="0"/>
              <a:t> </a:t>
            </a:r>
            <a:r>
              <a:rPr lang="nb-NO" sz="1400" b="1" dirty="0" err="1"/>
              <a:t>you</a:t>
            </a:r>
            <a:r>
              <a:rPr lang="nb-NO" sz="1400" b="1" dirty="0"/>
              <a:t> </a:t>
            </a:r>
            <a:r>
              <a:rPr lang="nb-NO" sz="1400" b="1" dirty="0" err="1"/>
              <a:t>can</a:t>
            </a:r>
            <a:r>
              <a:rPr lang="nb-NO" sz="1400" b="1" dirty="0"/>
              <a:t> never </a:t>
            </a:r>
            <a:r>
              <a:rPr lang="nb-NO" sz="1400" b="1" dirty="0" err="1"/>
              <a:t>leave</a:t>
            </a:r>
            <a:r>
              <a:rPr lang="nb-NO" sz="1400" b="1" dirty="0"/>
              <a:t>», «</a:t>
            </a:r>
            <a:r>
              <a:rPr lang="nb-NO" sz="1400" b="1" dirty="0" err="1"/>
              <a:t>Insert</a:t>
            </a:r>
            <a:r>
              <a:rPr lang="nb-NO" sz="1400" b="1" dirty="0"/>
              <a:t> </a:t>
            </a:r>
            <a:r>
              <a:rPr lang="nb-NO" sz="1400" b="1" dirty="0" err="1"/>
              <a:t>Coin</a:t>
            </a:r>
            <a:r>
              <a:rPr lang="nb-NO" sz="1400" b="1" dirty="0"/>
              <a:t>» og «Lei av å bli lurt» </a:t>
            </a:r>
            <a:r>
              <a:rPr lang="nb-NO" sz="1400" dirty="0"/>
              <a:t>med påfølgende klager til tilsyn og brev til virksomheter.</a:t>
            </a:r>
          </a:p>
          <a:p>
            <a:endParaRPr lang="nb-NO" sz="1400" dirty="0"/>
          </a:p>
          <a:p>
            <a:pPr marL="114300" indent="0">
              <a:buNone/>
            </a:pPr>
            <a:r>
              <a:rPr lang="nb-NO" sz="1400" dirty="0"/>
              <a:t>Rapportene dokumenterer ulike måter manipulerende design utnyttes på for å oppnå virksomheters interesser, på bekostning av </a:t>
            </a:r>
            <a:r>
              <a:rPr lang="nb-NO" sz="1400" b="1" dirty="0"/>
              <a:t>forbrukeres autonomi og rettigheter</a:t>
            </a:r>
            <a:r>
              <a:rPr lang="nb-NO" sz="1400" dirty="0"/>
              <a:t>. Rapportene gjennomgår også den teoretiske bakgrunnen for manipulerende design, og hvilke skader manipulerende design kan lede til.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C1F3925-35E1-AB5B-93E8-1E9C2E77E7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65737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7CF915-A250-7564-7294-6D5C62A4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Oblig</a:t>
            </a:r>
            <a:r>
              <a:rPr lang="nb-NO" dirty="0"/>
              <a:t> 2 - spørsmålsrunde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8D104E3-B5AE-3681-766C-73914F5D9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353721-B880-FC00-0F00-5B7341A74C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4666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CA2812-9E8B-5DF3-E1CF-4BBFDF40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</a:t>
            </a:r>
            <a:r>
              <a:rPr lang="nb-NO" dirty="0" err="1"/>
              <a:t>Panopto</a:t>
            </a:r>
            <a:r>
              <a:rPr lang="nb-NO" dirty="0"/>
              <a:t> - 2025 – se sammen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05194B-CFA5-A2A7-C61C-B20B086CE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  <a:p>
            <a:pPr marL="114300" indent="0">
              <a:buNone/>
            </a:pPr>
            <a:endParaRPr lang="nb-NO" dirty="0"/>
          </a:p>
          <a:p>
            <a:r>
              <a:rPr lang="nb-NO" dirty="0"/>
              <a:t>Fra tid 45:57 til 1:28:42</a:t>
            </a:r>
          </a:p>
          <a:p>
            <a:endParaRPr lang="nb-NO" dirty="0"/>
          </a:p>
          <a:p>
            <a:r>
              <a:rPr lang="nb-NO" dirty="0"/>
              <a:t>Søke i »metadata» - spole etc.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10DF5E-D9D3-DA13-7EF4-E01DE1915C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1539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Veien</a:t>
            </a:r>
            <a:r>
              <a:rPr lang="en" dirty="0"/>
              <a:t> </a:t>
            </a:r>
            <a:r>
              <a:rPr lang="en" dirty="0" err="1"/>
              <a:t>videre</a:t>
            </a:r>
            <a:endParaRPr dirty="0"/>
          </a:p>
        </p:txBody>
      </p:sp>
      <p:sp>
        <p:nvSpPr>
          <p:cNvPr id="504" name="Google Shape;504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Bef>
                <a:spcPts val="1600"/>
              </a:spcBef>
              <a:buNone/>
            </a:pPr>
            <a:endParaRPr lang="en" b="1" dirty="0"/>
          </a:p>
          <a:p>
            <a:pPr marL="0" indent="0">
              <a:spcBef>
                <a:spcPts val="1600"/>
              </a:spcBef>
              <a:buNone/>
            </a:pPr>
            <a:r>
              <a:rPr lang="en" dirty="0" err="1"/>
              <a:t>Gruppetimer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arbeide</a:t>
            </a:r>
            <a:r>
              <a:rPr lang="en" dirty="0"/>
              <a:t> med </a:t>
            </a:r>
            <a:r>
              <a:rPr lang="en" dirty="0" err="1"/>
              <a:t>oblig</a:t>
            </a:r>
            <a:r>
              <a:rPr lang="en" dirty="0"/>
              <a:t>.  </a:t>
            </a:r>
            <a:r>
              <a:rPr lang="en" dirty="0" err="1"/>
              <a:t>Innlevering</a:t>
            </a:r>
            <a:r>
              <a:rPr lang="en" dirty="0"/>
              <a:t> av </a:t>
            </a:r>
            <a:r>
              <a:rPr lang="en" dirty="0" err="1"/>
              <a:t>oblig</a:t>
            </a:r>
            <a:r>
              <a:rPr lang="en" dirty="0"/>
              <a:t> </a:t>
            </a:r>
            <a:r>
              <a:rPr lang="en" dirty="0" err="1"/>
              <a:t>neste</a:t>
            </a:r>
            <a:r>
              <a:rPr lang="en" dirty="0"/>
              <a:t> </a:t>
            </a:r>
            <a:r>
              <a:rPr lang="en" dirty="0" err="1"/>
              <a:t>onsdag</a:t>
            </a:r>
            <a:r>
              <a:rPr lang="en" dirty="0"/>
              <a:t>.</a:t>
            </a:r>
          </a:p>
          <a:p>
            <a:pPr marL="0" indent="0">
              <a:spcBef>
                <a:spcPts val="1600"/>
              </a:spcBef>
              <a:buNone/>
            </a:pPr>
            <a:endParaRPr lang="en" dirty="0"/>
          </a:p>
          <a:p>
            <a:pPr marL="0" indent="0">
              <a:spcBef>
                <a:spcPts val="1600"/>
              </a:spcBef>
              <a:buNone/>
            </a:pPr>
            <a:r>
              <a:rPr lang="en" b="1" dirty="0"/>
              <a:t>Neste </a:t>
            </a:r>
            <a:r>
              <a:rPr lang="en" b="1" dirty="0" err="1"/>
              <a:t>torsdag</a:t>
            </a:r>
            <a:r>
              <a:rPr lang="en" b="1" dirty="0"/>
              <a:t> </a:t>
            </a:r>
            <a:r>
              <a:rPr lang="nb-NO" dirty="0"/>
              <a:t>Kristoffer Lium i NRK om Universell Utforming og tilgjengelighet</a:t>
            </a:r>
            <a:endParaRPr lang="en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Lykke </a:t>
            </a:r>
            <a:r>
              <a:rPr lang="en" dirty="0" err="1"/>
              <a:t>til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05" name="Google Shape;505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506" name="Google Shape;506;p6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BFBC3B7-C7C1-3C4D-822F-2951E0A99571}">
  <we:reference id="wa200003915" version="2.0.0.0" store="nb-NO" storeType="OMEX"/>
  <we:alternateReferences>
    <we:reference id="wa200003915" version="2.0.0.0" store="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3848</TotalTime>
  <Words>827</Words>
  <Application>Microsoft Macintosh PowerPoint</Application>
  <PresentationFormat>Skjermfremvisning (16:9)</PresentationFormat>
  <Paragraphs>93</Paragraphs>
  <Slides>16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Bruk og brukerundersøkelser</vt:lpstr>
      <vt:lpstr>PowerPoint-presentasjon</vt:lpstr>
      <vt:lpstr>Trykke på en knapp...  «Hva skjer med signalene»?</vt:lpstr>
      <vt:lpstr>Oversikt over idag</vt:lpstr>
      <vt:lpstr>PowerPoint-presentasjon</vt:lpstr>
      <vt:lpstr>PowerPoint-presentasjon</vt:lpstr>
      <vt:lpstr>PowerPoint-presentasjon</vt:lpstr>
      <vt:lpstr>Zuboff og overvåkingskapitalisme</vt:lpstr>
      <vt:lpstr>De tre spørsmålene Zuboff stiller er:</vt:lpstr>
      <vt:lpstr>De tre spørsmålene brukes til å..</vt:lpstr>
      <vt:lpstr>«enshittification» - en ny vri – forvitring</vt:lpstr>
      <vt:lpstr>Forbrukerrådet: Overvåkningsbasert markedsføring </vt:lpstr>
      <vt:lpstr>Forbrukerrådet: Bruk av «manipulerende design»</vt:lpstr>
      <vt:lpstr>Oblig 2 - spørsmålsrunde</vt:lpstr>
      <vt:lpstr>Fra Panopto - 2025 – se sammen</vt:lpstr>
      <vt:lpstr>Veien videre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Samspill</dc:title>
  <cp:lastModifiedBy>Jo Herstad</cp:lastModifiedBy>
  <cp:revision>4</cp:revision>
  <cp:lastPrinted>2026-02-12T09:37:52Z</cp:lastPrinted>
  <dcterms:modified xsi:type="dcterms:W3CDTF">2026-02-12T09:56:27Z</dcterms:modified>
</cp:coreProperties>
</file>