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notesSlides/notesSlide3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2" r:id="rId1"/>
    <p:sldMasterId id="2147483673" r:id="rId2"/>
  </p:sldMasterIdLst>
  <p:notesMasterIdLst>
    <p:notesMasterId r:id="rId59"/>
  </p:notesMasterIdLst>
  <p:sldIdLst>
    <p:sldId id="256" r:id="rId3"/>
    <p:sldId id="335" r:id="rId4"/>
    <p:sldId id="336" r:id="rId5"/>
    <p:sldId id="259" r:id="rId6"/>
    <p:sldId id="269" r:id="rId7"/>
    <p:sldId id="327" r:id="rId8"/>
    <p:sldId id="260" r:id="rId9"/>
    <p:sldId id="328" r:id="rId10"/>
    <p:sldId id="330" r:id="rId11"/>
    <p:sldId id="263" r:id="rId12"/>
    <p:sldId id="329" r:id="rId13"/>
    <p:sldId id="261" r:id="rId14"/>
    <p:sldId id="262" r:id="rId15"/>
    <p:sldId id="264" r:id="rId16"/>
    <p:sldId id="265" r:id="rId17"/>
    <p:sldId id="271" r:id="rId18"/>
    <p:sldId id="331" r:id="rId19"/>
    <p:sldId id="272" r:id="rId20"/>
    <p:sldId id="273" r:id="rId21"/>
    <p:sldId id="334" r:id="rId22"/>
    <p:sldId id="257" r:id="rId23"/>
    <p:sldId id="274" r:id="rId24"/>
    <p:sldId id="275" r:id="rId25"/>
    <p:sldId id="276" r:id="rId26"/>
    <p:sldId id="277" r:id="rId27"/>
    <p:sldId id="280" r:id="rId28"/>
    <p:sldId id="278" r:id="rId29"/>
    <p:sldId id="332" r:id="rId30"/>
    <p:sldId id="279" r:id="rId31"/>
    <p:sldId id="281" r:id="rId32"/>
    <p:sldId id="282" r:id="rId33"/>
    <p:sldId id="283" r:id="rId34"/>
    <p:sldId id="285" r:id="rId35"/>
    <p:sldId id="286" r:id="rId36"/>
    <p:sldId id="337" r:id="rId37"/>
    <p:sldId id="291" r:id="rId38"/>
    <p:sldId id="323" r:id="rId39"/>
    <p:sldId id="338" r:id="rId40"/>
    <p:sldId id="339" r:id="rId41"/>
    <p:sldId id="324" r:id="rId42"/>
    <p:sldId id="326" r:id="rId43"/>
    <p:sldId id="287" r:id="rId44"/>
    <p:sldId id="289" r:id="rId45"/>
    <p:sldId id="290" r:id="rId46"/>
    <p:sldId id="317" r:id="rId47"/>
    <p:sldId id="315" r:id="rId48"/>
    <p:sldId id="307" r:id="rId49"/>
    <p:sldId id="308" r:id="rId50"/>
    <p:sldId id="318" r:id="rId51"/>
    <p:sldId id="311" r:id="rId52"/>
    <p:sldId id="312" r:id="rId53"/>
    <p:sldId id="310" r:id="rId54"/>
    <p:sldId id="313" r:id="rId55"/>
    <p:sldId id="314" r:id="rId56"/>
    <p:sldId id="322" r:id="rId57"/>
    <p:sldId id="296" r:id="rId58"/>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A030E9-C5C3-6D43-A74B-376ABA3E4E22}" v="29" dt="2026-01-29T10:21:18.4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4052"/>
    <p:restoredTop sz="94691"/>
  </p:normalViewPr>
  <p:slideViewPr>
    <p:cSldViewPr snapToGrid="0">
      <p:cViewPr varScale="1">
        <p:scale>
          <a:sx n="285" d="100"/>
          <a:sy n="285" d="100"/>
        </p:scale>
        <p:origin x="3824"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61"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microsoft.com/office/2015/10/relationships/revisionInfo" Target="revisionInfo.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15:29:55.681"/>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15:29:56.164"/>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1,'0'0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15:29:56.398"/>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15:29:58.648"/>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1,'19'84,"3"-5,4-17,-3-5,-2-10,-4-10,-3-9,-4-7,-5-5,-4-1,-1-3</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15:30:07.781"/>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2809 1536,'12'-87,"3"3,3 12,0 8,-5 8,-4 11,-4 7,-3 1,0 3,-2-4,-3-2,-5-6,-10-10,-9-1,-5 2,3 11,8 14,6 14,5 5,-3 3,-2-1,-2 1,-5-1,4 4,-1 0,3 1,0 1,1 0,-4 1,-3-2,-3 1,-3-1,-1-1,-1 3,3 0,0 2,3-2,1 0,2 0,0 0,-2 1,-3-1,-6-2,-7 0,-6-1,-3-2,-1 0,1 0,2 0,0 3,3 1,3 1,2 0,0 0,-2-1,-2 1,0 1,2-2,2 1,0 0,3 2,-2 0,-7 0,-9 0,-9 0,-1 0,2 0,1 0,-1 0,-1 0,-1 0,0 0,-2 0,3 0,3 0,6 0,7 0,3 0,0 0,0 0,-5 0,0 3,2 3,1 4,4 3,4 2,4-1,7 0,7 1,1 8,4 9,2 10,1 10,3 5,3 15,2 12,3 16,0-48,0 0,0 46,0-11,4-12,11-3,11-6,8-4,1-8,0-10,0-8,5-7,9-4,10-1,14-1,9-1,4-2,-2-5,-6-6,-5-5,-4-10,2-12,4-18,4-17,-4-9,-13 2,-16 7,-14 7,-12 7,-6 1,-5-1,-3-2,-2-9,-2-10,-1-9,-1-11,0 4,-6 6,-8 8,-13 7,-11 3,-9 4,-4 6,-1 5,-3 7,-2 5,-7 7,-4 6,2 4,3 4,11 2,9 2,10 6,8 13,9 22,7 34,7-24,1 4,0 10,2 2,1 6,3 1,3-2,4-1,3-6,6-4,2-8,5-4,32 23,2-23,-2-16,-5-11,-8-10,-6-5,-1-5,1-7,3-9,0-11,-1-11,-4-6,-6 0,-4-1,-4-1,-2-5,-2-9,-2-3,-2 0,-5 4,-6 9,-15 4,-22 5,-26 2,-23 5,32 19,-3 2,-3 2,0 2,-4 1,0 3,1 0,2 2,-45 0,18 3,24 5,16 8,14 13,6 19,2 21,5 19,9-37,2 0,1 45,3-16,0-24,0-27,0-17,-14-76,-8-8,5 14,-1-2,-1 11,0 3,-18-31,-1 12,3 12,1 6,5 8,6 6,5 7,6 4,4 6,4 3,3-3,1 0,6 2,3 2,8 6,1 4,0 1,0 2,-4 0,4 0,-5 0,6-10,-11-17,6-19,-3-17,5-1,3 1,-2 7,-3 10,-3 10,-3 13,0 5,2 1,3-2,2-1,3-2,2 0,2 1,6 2,1 2,7 0,4 1,0 2,2 3,-5 2,-2 3,2 0,3 2,6 1,-1 1,1 2,-3 0,0 0,2 0,2 0,2 0,0 3,-3 2,1 3,0 1,3 3,4 2,0 4,1 7,0 7,-1 8,2 9,-2 3,3 3,5 7,6 5,-30-29,0 2,0 1,0 2,-1-2,-2 0,28 37,-14-8,-9-2,-10 3,-5 8,-9 11,-8 8,-6-46,-1 1,-1 0,-2-1,-7 43,-8-15,-10-12,-10-12,-10-3,-8-4,-6-5,-4-1,0-2,0-2,-2-6,-6-11,-9-10,-8-7,-4-4,-1-1,3-6,-1-11,1-15,47 9,0-3,2-1,1-2,-32-28,14 8,17 12,15 11,11 8,11 5,3 1,3-7,1-12,10-11,11-12,13-1,12-1,10-3,8 2,-22 25,3-1,3 1,3 1,3 1,2 2,2 1,0 4,-6 6,-2 3,43-6,-20 12,-16 6,-8 3,-5 3,-6 6,-2 4,-2 5,0 4,0 7,0 11,-4 8,-3 11,-8 7,-8 8,-7 2,-9-4,-5-12,-8-14,-10-11,-10-8,-12-8,-10-7,-8-8,1-12,1-14,5-13,9-10,6-3,10-6,8-9,9-8,9 0,6 9,5 9,6 11,11 4,10 2,13 3,8 1,8 10,6 9,-1 8,-2 4,-6 1,-6 7,-5 10,-7 6,-7 8,-8-1,-7-8,-6-2,-5-6,-7-3,-40-5,-9-23,6-2,0-6,3-7,4-3,2-1,3-2,-20-30,18 9,12 4,8 0,6 2,4 3,3 9,1 10,2 8,0 6,0 0,8-4,9-4,14-1,11 2,6 7,3 7,0 7,-1 2,-1 0,-2 0,-2 0,3 2,6 4,4 4,2 4,-4 1,-10 1,-7-2,-6 3,-4 4,1 5,-1 3,-1 4,-4 1,-3 0,-2 3,-6 1,-4 0,-6 1,-4-1,-5-1,-6-3,-6-5,-4-6,-3-2,0-2,-4 1,-1-1,0 0,-2 0,6-4,3-1,5-3,5-3,-3-1,1-2</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15:30:08.331"/>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0,'0'0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15:30:08.613"/>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0,'0'0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15:30:09.047"/>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0,'0'0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15:30:09.230"/>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0,'0'0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15:30:09.413"/>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0,'0'0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15:30:11.531"/>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1,'0'0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15:30:12.264"/>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1,'0'0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15:30:12.947"/>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0,'0'0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23T15:30:13.664"/>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10f97e9bb8f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10f97e9bb8f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766c81a77f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766c81a77f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10f97e9bb8f_0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10f97e9bb8f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2e3fcc312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2e3fcc312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10e83a62970_0_2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4" name="Google Shape;174;g10e83a62970_0_29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10e83a62970_0_1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3" name="Google Shape;183;g10e83a62970_0_17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2e3fcc3127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2e3fcc3127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10f97e9bb8f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10f97e9bb8f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20421255c6e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20421255c6e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20421255c6e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20421255c6e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20421255c6e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 name="Google Shape;259;g20421255c6e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10f97e9bb8f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10f97e9bb8f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10e83a62970_0_379: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6" name="Google Shape;266;g10e83a62970_0_3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10e4a32680d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g10e4a32680d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10e83a62970_0_2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1" name="Google Shape;281;g10e83a62970_0_2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10f97e9bb8f_0_1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 name="Google Shape;297;g10f97e9bb8f_0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10e83a62970_0_1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9" name="Google Shape;339;g10e83a62970_0_1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20421255c6e_0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 name="Google Shape;306;g20421255c6e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4cac5984b6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4cac5984b6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10e83a62970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3" name="Google Shape;313;g10e83a62970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10e83a62970_0_1329: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9" name="Google Shape;349;g10e83a62970_0_13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10f97e9bb8f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1" name="Google Shape;401;g10f97e9bb8f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g2e3fcc3127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2e3fcc3127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g32a8bb566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3" name="Google Shape;423;g32a8bb566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g329a029e06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0" name="Google Shape;430;g329a029e06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g4e8a0e0a00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7" name="Google Shape;467;g4e8a0e0a00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a:extLst>
            <a:ext uri="{FF2B5EF4-FFF2-40B4-BE49-F238E27FC236}">
              <a16:creationId xmlns:a16="http://schemas.microsoft.com/office/drawing/2014/main" id="{C534A28A-7767-31CB-A6EC-FBBF246C7387}"/>
            </a:ext>
          </a:extLst>
        </p:cNvPr>
        <p:cNvGrpSpPr/>
        <p:nvPr/>
      </p:nvGrpSpPr>
      <p:grpSpPr>
        <a:xfrm>
          <a:off x="0" y="0"/>
          <a:ext cx="0" cy="0"/>
          <a:chOff x="0" y="0"/>
          <a:chExt cx="0" cy="0"/>
        </a:xfrm>
      </p:grpSpPr>
      <p:sp>
        <p:nvSpPr>
          <p:cNvPr id="210" name="Google Shape;210;g20421255c6e_0_0:notes">
            <a:extLst>
              <a:ext uri="{FF2B5EF4-FFF2-40B4-BE49-F238E27FC236}">
                <a16:creationId xmlns:a16="http://schemas.microsoft.com/office/drawing/2014/main" id="{54117532-FCBA-98A8-DCD2-38ADF3DBE93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20421255c6e_0_0:notes">
            <a:extLst>
              <a:ext uri="{FF2B5EF4-FFF2-40B4-BE49-F238E27FC236}">
                <a16:creationId xmlns:a16="http://schemas.microsoft.com/office/drawing/2014/main" id="{185D98CA-ADDA-AD6C-0A0F-1F9692A2293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425525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a:extLst>
            <a:ext uri="{FF2B5EF4-FFF2-40B4-BE49-F238E27FC236}">
              <a16:creationId xmlns:a16="http://schemas.microsoft.com/office/drawing/2014/main" id="{E5170FC9-E97E-4260-7568-13B479CCC386}"/>
            </a:ext>
          </a:extLst>
        </p:cNvPr>
        <p:cNvGrpSpPr/>
        <p:nvPr/>
      </p:nvGrpSpPr>
      <p:grpSpPr>
        <a:xfrm>
          <a:off x="0" y="0"/>
          <a:ext cx="0" cy="0"/>
          <a:chOff x="0" y="0"/>
          <a:chExt cx="0" cy="0"/>
        </a:xfrm>
      </p:grpSpPr>
      <p:sp>
        <p:nvSpPr>
          <p:cNvPr id="216" name="Google Shape;216;g2023f053b52_0_0:notes">
            <a:extLst>
              <a:ext uri="{FF2B5EF4-FFF2-40B4-BE49-F238E27FC236}">
                <a16:creationId xmlns:a16="http://schemas.microsoft.com/office/drawing/2014/main" id="{6F4F98F9-ABD9-46A8-257C-BF37D587257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2023f053b52_0_0:notes">
            <a:extLst>
              <a:ext uri="{FF2B5EF4-FFF2-40B4-BE49-F238E27FC236}">
                <a16:creationId xmlns:a16="http://schemas.microsoft.com/office/drawing/2014/main" id="{29AE9C4D-FF22-7069-38D8-A61EB870273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666590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a:extLst>
            <a:ext uri="{FF2B5EF4-FFF2-40B4-BE49-F238E27FC236}">
              <a16:creationId xmlns:a16="http://schemas.microsoft.com/office/drawing/2014/main" id="{3E92C5AD-98E8-68F9-E077-7CA09B73D11E}"/>
            </a:ext>
          </a:extLst>
        </p:cNvPr>
        <p:cNvGrpSpPr/>
        <p:nvPr/>
      </p:nvGrpSpPr>
      <p:grpSpPr>
        <a:xfrm>
          <a:off x="0" y="0"/>
          <a:ext cx="0" cy="0"/>
          <a:chOff x="0" y="0"/>
          <a:chExt cx="0" cy="0"/>
        </a:xfrm>
      </p:grpSpPr>
      <p:sp>
        <p:nvSpPr>
          <p:cNvPr id="230" name="Google Shape;230;g20421255c6e_0_25:notes">
            <a:extLst>
              <a:ext uri="{FF2B5EF4-FFF2-40B4-BE49-F238E27FC236}">
                <a16:creationId xmlns:a16="http://schemas.microsoft.com/office/drawing/2014/main" id="{B9EE2BB5-EA70-D483-8B10-DEBB6F25957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20421255c6e_0_25:notes">
            <a:extLst>
              <a:ext uri="{FF2B5EF4-FFF2-40B4-BE49-F238E27FC236}">
                <a16:creationId xmlns:a16="http://schemas.microsoft.com/office/drawing/2014/main" id="{CCB17645-9DB0-C202-E476-022EA479CB6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112654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g10e4a32680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7" name="Google Shape;437;g10e4a32680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10e83a62970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10e83a62970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g10e4a32680d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0" name="Google Shape;460;g10e4a32680d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a:extLst>
            <a:ext uri="{FF2B5EF4-FFF2-40B4-BE49-F238E27FC236}">
              <a16:creationId xmlns:a16="http://schemas.microsoft.com/office/drawing/2014/main" id="{6DADFF46-10E7-60BF-3930-6BA6A587185D}"/>
            </a:ext>
          </a:extLst>
        </p:cNvPr>
        <p:cNvGrpSpPr/>
        <p:nvPr/>
      </p:nvGrpSpPr>
      <p:grpSpPr>
        <a:xfrm>
          <a:off x="0" y="0"/>
          <a:ext cx="0" cy="0"/>
          <a:chOff x="0" y="0"/>
          <a:chExt cx="0" cy="0"/>
        </a:xfrm>
      </p:grpSpPr>
      <p:sp>
        <p:nvSpPr>
          <p:cNvPr id="508" name="Google Shape;508;g20421255c6e_0_42:notes">
            <a:extLst>
              <a:ext uri="{FF2B5EF4-FFF2-40B4-BE49-F238E27FC236}">
                <a16:creationId xmlns:a16="http://schemas.microsoft.com/office/drawing/2014/main" id="{C927D710-ECA1-3057-AB40-9CEE3320FDC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9" name="Google Shape;509;g20421255c6e_0_42:notes">
            <a:extLst>
              <a:ext uri="{FF2B5EF4-FFF2-40B4-BE49-F238E27FC236}">
                <a16:creationId xmlns:a16="http://schemas.microsoft.com/office/drawing/2014/main" id="{97800D4F-3E5E-3A44-A208-F943B3904A6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285889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a:extLst>
            <a:ext uri="{FF2B5EF4-FFF2-40B4-BE49-F238E27FC236}">
              <a16:creationId xmlns:a16="http://schemas.microsoft.com/office/drawing/2014/main" id="{AF242188-D312-3F0C-6BCC-6EF49B89B06C}"/>
            </a:ext>
          </a:extLst>
        </p:cNvPr>
        <p:cNvGrpSpPr/>
        <p:nvPr/>
      </p:nvGrpSpPr>
      <p:grpSpPr>
        <a:xfrm>
          <a:off x="0" y="0"/>
          <a:ext cx="0" cy="0"/>
          <a:chOff x="0" y="0"/>
          <a:chExt cx="0" cy="0"/>
        </a:xfrm>
      </p:grpSpPr>
      <p:sp>
        <p:nvSpPr>
          <p:cNvPr id="515" name="Google Shape;515;g20421255c6e_0_49:notes">
            <a:extLst>
              <a:ext uri="{FF2B5EF4-FFF2-40B4-BE49-F238E27FC236}">
                <a16:creationId xmlns:a16="http://schemas.microsoft.com/office/drawing/2014/main" id="{31ABC200-E23F-E2F2-3F2D-FB8DCA50698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6" name="Google Shape;516;g20421255c6e_0_49:notes">
            <a:extLst>
              <a:ext uri="{FF2B5EF4-FFF2-40B4-BE49-F238E27FC236}">
                <a16:creationId xmlns:a16="http://schemas.microsoft.com/office/drawing/2014/main" id="{DB88CFD8-2FFA-79B5-98B2-729F974E8E4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078017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g2e2881f417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1" name="Google Shape;501;g2e2881f417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2"/>
        <p:cNvGrpSpPr/>
        <p:nvPr/>
      </p:nvGrpSpPr>
      <p:grpSpPr>
        <a:xfrm>
          <a:off x="0" y="0"/>
          <a:ext cx="0" cy="0"/>
          <a:chOff x="0" y="0"/>
          <a:chExt cx="0" cy="0"/>
        </a:xfrm>
      </p:grpSpPr>
      <p:sp>
        <p:nvSpPr>
          <p:cNvPr id="63" name="Google Shape;63;p15"/>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rtl="0">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4" name="Google Shape;64;p15"/>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rtl="0">
              <a:lnSpc>
                <a:spcPct val="90000"/>
              </a:lnSpc>
              <a:spcBef>
                <a:spcPts val="800"/>
              </a:spcBef>
              <a:spcAft>
                <a:spcPts val="0"/>
              </a:spcAft>
              <a:buClr>
                <a:schemeClr val="dk1"/>
              </a:buClr>
              <a:buSzPts val="1800"/>
              <a:buNone/>
              <a:defRPr sz="1800"/>
            </a:lvl1pPr>
            <a:lvl2pPr lvl="1" algn="ctr" rtl="0">
              <a:lnSpc>
                <a:spcPct val="90000"/>
              </a:lnSpc>
              <a:spcBef>
                <a:spcPts val="400"/>
              </a:spcBef>
              <a:spcAft>
                <a:spcPts val="0"/>
              </a:spcAft>
              <a:buClr>
                <a:schemeClr val="dk1"/>
              </a:buClr>
              <a:buSzPts val="1500"/>
              <a:buNone/>
              <a:defRPr sz="1500"/>
            </a:lvl2pPr>
            <a:lvl3pPr lvl="2" algn="ctr" rtl="0">
              <a:lnSpc>
                <a:spcPct val="90000"/>
              </a:lnSpc>
              <a:spcBef>
                <a:spcPts val="400"/>
              </a:spcBef>
              <a:spcAft>
                <a:spcPts val="0"/>
              </a:spcAft>
              <a:buClr>
                <a:schemeClr val="dk1"/>
              </a:buClr>
              <a:buSzPts val="1400"/>
              <a:buNone/>
              <a:defRPr sz="1400"/>
            </a:lvl3pPr>
            <a:lvl4pPr lvl="3" algn="ctr" rtl="0">
              <a:lnSpc>
                <a:spcPct val="90000"/>
              </a:lnSpc>
              <a:spcBef>
                <a:spcPts val="400"/>
              </a:spcBef>
              <a:spcAft>
                <a:spcPts val="0"/>
              </a:spcAft>
              <a:buClr>
                <a:schemeClr val="dk1"/>
              </a:buClr>
              <a:buSzPts val="1200"/>
              <a:buNone/>
              <a:defRPr sz="1200"/>
            </a:lvl4pPr>
            <a:lvl5pPr lvl="4" algn="ctr" rtl="0">
              <a:lnSpc>
                <a:spcPct val="90000"/>
              </a:lnSpc>
              <a:spcBef>
                <a:spcPts val="400"/>
              </a:spcBef>
              <a:spcAft>
                <a:spcPts val="0"/>
              </a:spcAft>
              <a:buClr>
                <a:schemeClr val="dk1"/>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65" name="Google Shape;65;p1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6" name="Google Shape;66;p1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7" name="Google Shape;67;p1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311700" y="445025"/>
            <a:ext cx="8520600" cy="572700"/>
          </a:xfrm>
          <a:prstGeom prst="rect">
            <a:avLst/>
          </a:prstGeom>
          <a:noFill/>
          <a:ln>
            <a:noFill/>
          </a:ln>
        </p:spPr>
        <p:txBody>
          <a:bodyPr spcFirstLastPara="1" wrap="square" lIns="68575" tIns="68575" rIns="68575" bIns="68575" anchor="t" anchorCtr="0">
            <a:normAutofit/>
          </a:bodyPr>
          <a:lstStyle>
            <a:lvl1pPr lvl="0" algn="l" rtl="0">
              <a:lnSpc>
                <a:spcPct val="90000"/>
              </a:lnSpc>
              <a:spcBef>
                <a:spcPts val="0"/>
              </a:spcBef>
              <a:spcAft>
                <a:spcPts val="0"/>
              </a:spcAft>
              <a:buClr>
                <a:schemeClr val="dk1"/>
              </a:buClr>
              <a:buSzPts val="2100"/>
              <a:buFont typeface="Calibri"/>
              <a:buNone/>
              <a:defRPr/>
            </a:lvl1pPr>
            <a:lvl2pPr lvl="1" rtl="0">
              <a:spcBef>
                <a:spcPts val="0"/>
              </a:spcBef>
              <a:spcAft>
                <a:spcPts val="0"/>
              </a:spcAft>
              <a:buSzPts val="2100"/>
              <a:buNone/>
              <a:defRPr/>
            </a:lvl2pPr>
            <a:lvl3pPr lvl="2" rtl="0">
              <a:spcBef>
                <a:spcPts val="0"/>
              </a:spcBef>
              <a:spcAft>
                <a:spcPts val="0"/>
              </a:spcAft>
              <a:buSzPts val="2100"/>
              <a:buNone/>
              <a:defRPr/>
            </a:lvl3pPr>
            <a:lvl4pPr lvl="3" rtl="0">
              <a:spcBef>
                <a:spcPts val="0"/>
              </a:spcBef>
              <a:spcAft>
                <a:spcPts val="0"/>
              </a:spcAft>
              <a:buSzPts val="2100"/>
              <a:buNone/>
              <a:defRPr/>
            </a:lvl4pPr>
            <a:lvl5pPr lvl="4" rtl="0">
              <a:spcBef>
                <a:spcPts val="0"/>
              </a:spcBef>
              <a:spcAft>
                <a:spcPts val="0"/>
              </a:spcAft>
              <a:buSzPts val="2100"/>
              <a:buNone/>
              <a:defRPr/>
            </a:lvl5pPr>
            <a:lvl6pPr lvl="5" rtl="0">
              <a:spcBef>
                <a:spcPts val="0"/>
              </a:spcBef>
              <a:spcAft>
                <a:spcPts val="0"/>
              </a:spcAft>
              <a:buSzPts val="2100"/>
              <a:buNone/>
              <a:defRPr/>
            </a:lvl6pPr>
            <a:lvl7pPr lvl="6" rtl="0">
              <a:spcBef>
                <a:spcPts val="0"/>
              </a:spcBef>
              <a:spcAft>
                <a:spcPts val="0"/>
              </a:spcAft>
              <a:buSzPts val="2100"/>
              <a:buNone/>
              <a:defRPr/>
            </a:lvl7pPr>
            <a:lvl8pPr lvl="7" rtl="0">
              <a:spcBef>
                <a:spcPts val="0"/>
              </a:spcBef>
              <a:spcAft>
                <a:spcPts val="0"/>
              </a:spcAft>
              <a:buSzPts val="2100"/>
              <a:buNone/>
              <a:defRPr/>
            </a:lvl8pPr>
            <a:lvl9pPr lvl="8" rtl="0">
              <a:spcBef>
                <a:spcPts val="0"/>
              </a:spcBef>
              <a:spcAft>
                <a:spcPts val="0"/>
              </a:spcAft>
              <a:buSzPts val="2100"/>
              <a:buNone/>
              <a:defRPr/>
            </a:lvl9pPr>
          </a:lstStyle>
          <a:p>
            <a:endParaRPr/>
          </a:p>
        </p:txBody>
      </p:sp>
      <p:sp>
        <p:nvSpPr>
          <p:cNvPr id="70" name="Google Shape;70;p16"/>
          <p:cNvSpPr txBox="1">
            <a:spLocks noGrp="1"/>
          </p:cNvSpPr>
          <p:nvPr>
            <p:ph type="body" idx="1"/>
          </p:nvPr>
        </p:nvSpPr>
        <p:spPr>
          <a:xfrm>
            <a:off x="311700" y="1152475"/>
            <a:ext cx="8520600" cy="3416400"/>
          </a:xfrm>
          <a:prstGeom prst="rect">
            <a:avLst/>
          </a:prstGeom>
          <a:noFill/>
          <a:ln>
            <a:noFill/>
          </a:ln>
        </p:spPr>
        <p:txBody>
          <a:bodyPr spcFirstLastPara="1" wrap="square" lIns="68575" tIns="68575" rIns="68575" bIns="68575" anchor="t" anchorCtr="0">
            <a:normAutofit/>
          </a:bodyPr>
          <a:lstStyle>
            <a:lvl1pPr marL="457200" lvl="0" indent="-317500" algn="l" rtl="0">
              <a:lnSpc>
                <a:spcPct val="90000"/>
              </a:lnSpc>
              <a:spcBef>
                <a:spcPts val="0"/>
              </a:spcBef>
              <a:spcAft>
                <a:spcPts val="0"/>
              </a:spcAft>
              <a:buClr>
                <a:schemeClr val="dk1"/>
              </a:buClr>
              <a:buSzPts val="1400"/>
              <a:buChar char="●"/>
              <a:defRPr/>
            </a:lvl1pPr>
            <a:lvl2pPr marL="914400" lvl="1" indent="-298450" algn="l" rtl="0">
              <a:lnSpc>
                <a:spcPct val="90000"/>
              </a:lnSpc>
              <a:spcBef>
                <a:spcPts val="1600"/>
              </a:spcBef>
              <a:spcAft>
                <a:spcPts val="0"/>
              </a:spcAft>
              <a:buClr>
                <a:schemeClr val="dk1"/>
              </a:buClr>
              <a:buSzPts val="1100"/>
              <a:buChar char="○"/>
              <a:defRPr/>
            </a:lvl2pPr>
            <a:lvl3pPr marL="1371600" lvl="2" indent="-298450" algn="l" rtl="0">
              <a:lnSpc>
                <a:spcPct val="90000"/>
              </a:lnSpc>
              <a:spcBef>
                <a:spcPts val="1600"/>
              </a:spcBef>
              <a:spcAft>
                <a:spcPts val="0"/>
              </a:spcAft>
              <a:buClr>
                <a:schemeClr val="dk1"/>
              </a:buClr>
              <a:buSzPts val="1100"/>
              <a:buChar char="■"/>
              <a:defRPr/>
            </a:lvl3pPr>
            <a:lvl4pPr marL="1828800" lvl="3" indent="-298450" algn="l" rtl="0">
              <a:lnSpc>
                <a:spcPct val="90000"/>
              </a:lnSpc>
              <a:spcBef>
                <a:spcPts val="1600"/>
              </a:spcBef>
              <a:spcAft>
                <a:spcPts val="0"/>
              </a:spcAft>
              <a:buClr>
                <a:schemeClr val="dk1"/>
              </a:buClr>
              <a:buSzPts val="1100"/>
              <a:buChar char="●"/>
              <a:defRPr/>
            </a:lvl4pPr>
            <a:lvl5pPr marL="2286000" lvl="4" indent="-298450" algn="l" rtl="0">
              <a:lnSpc>
                <a:spcPct val="90000"/>
              </a:lnSpc>
              <a:spcBef>
                <a:spcPts val="1600"/>
              </a:spcBef>
              <a:spcAft>
                <a:spcPts val="0"/>
              </a:spcAft>
              <a:buClr>
                <a:schemeClr val="dk1"/>
              </a:buClr>
              <a:buSzPts val="1100"/>
              <a:buChar char="○"/>
              <a:defRPr/>
            </a:lvl5pPr>
            <a:lvl6pPr marL="2743200" lvl="5" indent="-298450" algn="l" rtl="0">
              <a:lnSpc>
                <a:spcPct val="90000"/>
              </a:lnSpc>
              <a:spcBef>
                <a:spcPts val="1600"/>
              </a:spcBef>
              <a:spcAft>
                <a:spcPts val="0"/>
              </a:spcAft>
              <a:buClr>
                <a:schemeClr val="dk1"/>
              </a:buClr>
              <a:buSzPts val="1100"/>
              <a:buChar char="■"/>
              <a:defRPr/>
            </a:lvl6pPr>
            <a:lvl7pPr marL="3200400" lvl="6" indent="-298450" algn="l" rtl="0">
              <a:lnSpc>
                <a:spcPct val="90000"/>
              </a:lnSpc>
              <a:spcBef>
                <a:spcPts val="1600"/>
              </a:spcBef>
              <a:spcAft>
                <a:spcPts val="0"/>
              </a:spcAft>
              <a:buClr>
                <a:schemeClr val="dk1"/>
              </a:buClr>
              <a:buSzPts val="1100"/>
              <a:buChar char="●"/>
              <a:defRPr/>
            </a:lvl7pPr>
            <a:lvl8pPr marL="3657600" lvl="7" indent="-298450" algn="l" rtl="0">
              <a:lnSpc>
                <a:spcPct val="90000"/>
              </a:lnSpc>
              <a:spcBef>
                <a:spcPts val="1600"/>
              </a:spcBef>
              <a:spcAft>
                <a:spcPts val="0"/>
              </a:spcAft>
              <a:buClr>
                <a:schemeClr val="dk1"/>
              </a:buClr>
              <a:buSzPts val="1100"/>
              <a:buChar char="○"/>
              <a:defRPr/>
            </a:lvl8pPr>
            <a:lvl9pPr marL="4114800" lvl="8" indent="-298450" algn="l" rtl="0">
              <a:lnSpc>
                <a:spcPct val="90000"/>
              </a:lnSpc>
              <a:spcBef>
                <a:spcPts val="1600"/>
              </a:spcBef>
              <a:spcAft>
                <a:spcPts val="1600"/>
              </a:spcAft>
              <a:buClr>
                <a:schemeClr val="dk1"/>
              </a:buClr>
              <a:buSzPts val="1100"/>
              <a:buChar char="■"/>
              <a:defRPr/>
            </a:lvl9pPr>
          </a:lstStyle>
          <a:p>
            <a:endParaRPr/>
          </a:p>
        </p:txBody>
      </p:sp>
      <p:sp>
        <p:nvSpPr>
          <p:cNvPr id="71" name="Google Shape;71;p16"/>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lvl="0" indent="0" algn="r" rtl="0">
              <a:buClr>
                <a:srgbClr val="888888"/>
              </a:buClr>
              <a:buSzPts val="900"/>
              <a:buFont typeface="Calibri"/>
              <a:buNone/>
              <a:defRPr sz="900" b="0" i="0" u="none" strike="noStrike" cap="none">
                <a:solidFill>
                  <a:srgbClr val="888888"/>
                </a:solidFill>
                <a:latin typeface="Calibri"/>
                <a:ea typeface="Calibri"/>
                <a:cs typeface="Calibri"/>
                <a:sym typeface="Calibri"/>
              </a:defRPr>
            </a:lvl1pPr>
            <a:lvl2pPr marL="0" lvl="1" indent="0" algn="r" rtl="0">
              <a:buClr>
                <a:srgbClr val="888888"/>
              </a:buClr>
              <a:buSzPts val="900"/>
              <a:buFont typeface="Calibri"/>
              <a:buNone/>
              <a:defRPr sz="900" b="0" i="0" u="none" strike="noStrike" cap="none">
                <a:solidFill>
                  <a:srgbClr val="888888"/>
                </a:solidFill>
                <a:latin typeface="Calibri"/>
                <a:ea typeface="Calibri"/>
                <a:cs typeface="Calibri"/>
                <a:sym typeface="Calibri"/>
              </a:defRPr>
            </a:lvl2pPr>
            <a:lvl3pPr marL="0" lvl="2" indent="0" algn="r" rtl="0">
              <a:buClr>
                <a:srgbClr val="888888"/>
              </a:buClr>
              <a:buSzPts val="900"/>
              <a:buFont typeface="Calibri"/>
              <a:buNone/>
              <a:defRPr sz="900" b="0" i="0" u="none" strike="noStrike" cap="none">
                <a:solidFill>
                  <a:srgbClr val="888888"/>
                </a:solidFill>
                <a:latin typeface="Calibri"/>
                <a:ea typeface="Calibri"/>
                <a:cs typeface="Calibri"/>
                <a:sym typeface="Calibri"/>
              </a:defRPr>
            </a:lvl3pPr>
            <a:lvl4pPr marL="0" lvl="3" indent="0" algn="r" rtl="0">
              <a:buClr>
                <a:srgbClr val="888888"/>
              </a:buClr>
              <a:buSzPts val="900"/>
              <a:buFont typeface="Calibri"/>
              <a:buNone/>
              <a:defRPr sz="900" b="0" i="0" u="none" strike="noStrike" cap="none">
                <a:solidFill>
                  <a:srgbClr val="888888"/>
                </a:solidFill>
                <a:latin typeface="Calibri"/>
                <a:ea typeface="Calibri"/>
                <a:cs typeface="Calibri"/>
                <a:sym typeface="Calibri"/>
              </a:defRPr>
            </a:lvl4pPr>
            <a:lvl5pPr marL="0" lvl="4" indent="0" algn="r" rtl="0">
              <a:buClr>
                <a:srgbClr val="888888"/>
              </a:buClr>
              <a:buSzPts val="900"/>
              <a:buFont typeface="Calibri"/>
              <a:buNone/>
              <a:defRPr sz="900" b="0" i="0" u="none" strike="noStrike" cap="none">
                <a:solidFill>
                  <a:srgbClr val="888888"/>
                </a:solidFill>
                <a:latin typeface="Calibri"/>
                <a:ea typeface="Calibri"/>
                <a:cs typeface="Calibri"/>
                <a:sym typeface="Calibri"/>
              </a:defRPr>
            </a:lvl5pPr>
            <a:lvl6pPr marL="0" lvl="5" indent="0" algn="r" rtl="0">
              <a:buClr>
                <a:srgbClr val="888888"/>
              </a:buClr>
              <a:buSzPts val="900"/>
              <a:buFont typeface="Calibri"/>
              <a:buNone/>
              <a:defRPr sz="900" b="0" i="0" u="none" strike="noStrike" cap="none">
                <a:solidFill>
                  <a:srgbClr val="888888"/>
                </a:solidFill>
                <a:latin typeface="Calibri"/>
                <a:ea typeface="Calibri"/>
                <a:cs typeface="Calibri"/>
                <a:sym typeface="Calibri"/>
              </a:defRPr>
            </a:lvl6pPr>
            <a:lvl7pPr marL="0" lvl="6" indent="0" algn="r" rtl="0">
              <a:buClr>
                <a:srgbClr val="888888"/>
              </a:buClr>
              <a:buSzPts val="900"/>
              <a:buFont typeface="Calibri"/>
              <a:buNone/>
              <a:defRPr sz="900" b="0" i="0" u="none" strike="noStrike" cap="none">
                <a:solidFill>
                  <a:srgbClr val="888888"/>
                </a:solidFill>
                <a:latin typeface="Calibri"/>
                <a:ea typeface="Calibri"/>
                <a:cs typeface="Calibri"/>
                <a:sym typeface="Calibri"/>
              </a:defRPr>
            </a:lvl7pPr>
            <a:lvl8pPr marL="0" lvl="7" indent="0" algn="r" rtl="0">
              <a:buClr>
                <a:srgbClr val="888888"/>
              </a:buClr>
              <a:buSzPts val="900"/>
              <a:buFont typeface="Calibri"/>
              <a:buNone/>
              <a:defRPr sz="900" b="0" i="0" u="none" strike="noStrike" cap="none">
                <a:solidFill>
                  <a:srgbClr val="888888"/>
                </a:solidFill>
                <a:latin typeface="Calibri"/>
                <a:ea typeface="Calibri"/>
                <a:cs typeface="Calibri"/>
                <a:sym typeface="Calibri"/>
              </a:defRPr>
            </a:lvl8pPr>
            <a:lvl9pPr marL="0" lvl="8" indent="0" algn="r" rtl="0">
              <a:buClr>
                <a:srgbClr val="888888"/>
              </a:buClr>
              <a:buSzPts val="900"/>
              <a:buFont typeface="Calibri"/>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2"/>
        <p:cNvGrpSpPr/>
        <p:nvPr/>
      </p:nvGrpSpPr>
      <p:grpSpPr>
        <a:xfrm>
          <a:off x="0" y="0"/>
          <a:ext cx="0" cy="0"/>
          <a:chOff x="0" y="0"/>
          <a:chExt cx="0" cy="0"/>
        </a:xfrm>
      </p:grpSpPr>
      <p:sp>
        <p:nvSpPr>
          <p:cNvPr id="73" name="Google Shape;73;p17"/>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74" name="Google Shape;74;p17"/>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75" name="Google Shape;75;p1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76" name="Google Shape;76;p1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77" name="Google Shape;77;p1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0" name="Google Shape;80;p18"/>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888888"/>
              </a:buClr>
              <a:buSzPts val="1800"/>
              <a:buNone/>
              <a:defRPr sz="1800">
                <a:solidFill>
                  <a:srgbClr val="888888"/>
                </a:solidFill>
              </a:defRPr>
            </a:lvl1pPr>
            <a:lvl2pPr marL="914400" lvl="1" indent="-228600" algn="l" rtl="0">
              <a:lnSpc>
                <a:spcPct val="90000"/>
              </a:lnSpc>
              <a:spcBef>
                <a:spcPts val="400"/>
              </a:spcBef>
              <a:spcAft>
                <a:spcPts val="0"/>
              </a:spcAft>
              <a:buClr>
                <a:srgbClr val="888888"/>
              </a:buClr>
              <a:buSzPts val="1500"/>
              <a:buNone/>
              <a:defRPr sz="1500">
                <a:solidFill>
                  <a:srgbClr val="888888"/>
                </a:solidFill>
              </a:defRPr>
            </a:lvl2pPr>
            <a:lvl3pPr marL="1371600" lvl="2" indent="-228600" algn="l" rtl="0">
              <a:lnSpc>
                <a:spcPct val="90000"/>
              </a:lnSpc>
              <a:spcBef>
                <a:spcPts val="400"/>
              </a:spcBef>
              <a:spcAft>
                <a:spcPts val="0"/>
              </a:spcAft>
              <a:buClr>
                <a:srgbClr val="888888"/>
              </a:buClr>
              <a:buSzPts val="1400"/>
              <a:buNone/>
              <a:defRPr sz="1400">
                <a:solidFill>
                  <a:srgbClr val="888888"/>
                </a:solidFill>
              </a:defRPr>
            </a:lvl3pPr>
            <a:lvl4pPr marL="1828800" lvl="3" indent="-228600" algn="l" rtl="0">
              <a:lnSpc>
                <a:spcPct val="90000"/>
              </a:lnSpc>
              <a:spcBef>
                <a:spcPts val="400"/>
              </a:spcBef>
              <a:spcAft>
                <a:spcPts val="0"/>
              </a:spcAft>
              <a:buClr>
                <a:srgbClr val="888888"/>
              </a:buClr>
              <a:buSzPts val="1200"/>
              <a:buNone/>
              <a:defRPr sz="1200">
                <a:solidFill>
                  <a:srgbClr val="888888"/>
                </a:solidFill>
              </a:defRPr>
            </a:lvl4pPr>
            <a:lvl5pPr marL="2286000" lvl="4" indent="-228600" algn="l" rtl="0">
              <a:lnSpc>
                <a:spcPct val="90000"/>
              </a:lnSpc>
              <a:spcBef>
                <a:spcPts val="400"/>
              </a:spcBef>
              <a:spcAft>
                <a:spcPts val="0"/>
              </a:spcAft>
              <a:buClr>
                <a:srgbClr val="888888"/>
              </a:buClr>
              <a:buSzPts val="1200"/>
              <a:buNone/>
              <a:defRPr sz="1200">
                <a:solidFill>
                  <a:srgbClr val="888888"/>
                </a:solidFill>
              </a:defRPr>
            </a:lvl5pPr>
            <a:lvl6pPr marL="2743200" lvl="5" indent="-228600" algn="l" rtl="0">
              <a:lnSpc>
                <a:spcPct val="90000"/>
              </a:lnSpc>
              <a:spcBef>
                <a:spcPts val="400"/>
              </a:spcBef>
              <a:spcAft>
                <a:spcPts val="0"/>
              </a:spcAft>
              <a:buClr>
                <a:srgbClr val="888888"/>
              </a:buClr>
              <a:buSzPts val="1200"/>
              <a:buNone/>
              <a:defRPr sz="1200">
                <a:solidFill>
                  <a:srgbClr val="888888"/>
                </a:solidFill>
              </a:defRPr>
            </a:lvl6pPr>
            <a:lvl7pPr marL="3200400" lvl="6" indent="-228600" algn="l" rtl="0">
              <a:lnSpc>
                <a:spcPct val="90000"/>
              </a:lnSpc>
              <a:spcBef>
                <a:spcPts val="400"/>
              </a:spcBef>
              <a:spcAft>
                <a:spcPts val="0"/>
              </a:spcAft>
              <a:buClr>
                <a:srgbClr val="888888"/>
              </a:buClr>
              <a:buSzPts val="1200"/>
              <a:buNone/>
              <a:defRPr sz="1200">
                <a:solidFill>
                  <a:srgbClr val="888888"/>
                </a:solidFill>
              </a:defRPr>
            </a:lvl7pPr>
            <a:lvl8pPr marL="3657600" lvl="7" indent="-228600" algn="l" rtl="0">
              <a:lnSpc>
                <a:spcPct val="90000"/>
              </a:lnSpc>
              <a:spcBef>
                <a:spcPts val="400"/>
              </a:spcBef>
              <a:spcAft>
                <a:spcPts val="0"/>
              </a:spcAft>
              <a:buClr>
                <a:srgbClr val="888888"/>
              </a:buClr>
              <a:buSzPts val="1200"/>
              <a:buNone/>
              <a:defRPr sz="1200">
                <a:solidFill>
                  <a:srgbClr val="888888"/>
                </a:solidFill>
              </a:defRPr>
            </a:lvl8pPr>
            <a:lvl9pPr marL="4114800" lvl="8" indent="-228600" algn="l" rtl="0">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81" name="Google Shape;81;p1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82" name="Google Shape;82;p1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83" name="Google Shape;83;p1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84"/>
        <p:cNvGrpSpPr/>
        <p:nvPr/>
      </p:nvGrpSpPr>
      <p:grpSpPr>
        <a:xfrm>
          <a:off x="0" y="0"/>
          <a:ext cx="0" cy="0"/>
          <a:chOff x="0" y="0"/>
          <a:chExt cx="0" cy="0"/>
        </a:xfrm>
      </p:grpSpPr>
      <p:sp>
        <p:nvSpPr>
          <p:cNvPr id="85" name="Google Shape;85;p19"/>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6" name="Google Shape;86;p19"/>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7" name="Google Shape;87;p19"/>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8" name="Google Shape;88;p1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89" name="Google Shape;89;p1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0" name="Google Shape;90;p1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91"/>
        <p:cNvGrpSpPr/>
        <p:nvPr/>
      </p:nvGrpSpPr>
      <p:grpSpPr>
        <a:xfrm>
          <a:off x="0" y="0"/>
          <a:ext cx="0" cy="0"/>
          <a:chOff x="0" y="0"/>
          <a:chExt cx="0" cy="0"/>
        </a:xfrm>
      </p:grpSpPr>
      <p:sp>
        <p:nvSpPr>
          <p:cNvPr id="92" name="Google Shape;92;p20"/>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93" name="Google Shape;93;p20"/>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94" name="Google Shape;94;p20"/>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5" name="Google Shape;95;p20"/>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96" name="Google Shape;96;p20"/>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7" name="Google Shape;97;p2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8" name="Google Shape;98;p2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9" name="Google Shape;99;p2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00"/>
        <p:cNvGrpSpPr/>
        <p:nvPr/>
      </p:nvGrpSpPr>
      <p:grpSpPr>
        <a:xfrm>
          <a:off x="0" y="0"/>
          <a:ext cx="0" cy="0"/>
          <a:chOff x="0" y="0"/>
          <a:chExt cx="0" cy="0"/>
        </a:xfrm>
      </p:grpSpPr>
      <p:sp>
        <p:nvSpPr>
          <p:cNvPr id="101" name="Google Shape;101;p21"/>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02" name="Google Shape;102;p2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03" name="Google Shape;103;p2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04" name="Google Shape;104;p2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5"/>
        <p:cNvGrpSpPr/>
        <p:nvPr/>
      </p:nvGrpSpPr>
      <p:grpSpPr>
        <a:xfrm>
          <a:off x="0" y="0"/>
          <a:ext cx="0" cy="0"/>
          <a:chOff x="0" y="0"/>
          <a:chExt cx="0" cy="0"/>
        </a:xfrm>
      </p:grpSpPr>
      <p:sp>
        <p:nvSpPr>
          <p:cNvPr id="106" name="Google Shape;106;p2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07" name="Google Shape;107;p2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08" name="Google Shape;108;p2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09"/>
        <p:cNvGrpSpPr/>
        <p:nvPr/>
      </p:nvGrpSpPr>
      <p:grpSpPr>
        <a:xfrm>
          <a:off x="0" y="0"/>
          <a:ext cx="0" cy="0"/>
          <a:chOff x="0" y="0"/>
          <a:chExt cx="0" cy="0"/>
        </a:xfrm>
      </p:grpSpPr>
      <p:sp>
        <p:nvSpPr>
          <p:cNvPr id="110" name="Google Shape;110;p23"/>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11" name="Google Shape;111;p23"/>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rmAutofit/>
          </a:bodyPr>
          <a:lstStyle>
            <a:lvl1pPr marL="457200" lvl="0" indent="-381000" algn="l" rtl="0">
              <a:lnSpc>
                <a:spcPct val="90000"/>
              </a:lnSpc>
              <a:spcBef>
                <a:spcPts val="800"/>
              </a:spcBef>
              <a:spcAft>
                <a:spcPts val="0"/>
              </a:spcAft>
              <a:buClr>
                <a:schemeClr val="dk1"/>
              </a:buClr>
              <a:buSzPts val="2400"/>
              <a:buChar char="•"/>
              <a:defRPr sz="2400"/>
            </a:lvl1pPr>
            <a:lvl2pPr marL="914400" lvl="1" indent="-361950" algn="l" rtl="0">
              <a:lnSpc>
                <a:spcPct val="90000"/>
              </a:lnSpc>
              <a:spcBef>
                <a:spcPts val="400"/>
              </a:spcBef>
              <a:spcAft>
                <a:spcPts val="0"/>
              </a:spcAft>
              <a:buClr>
                <a:schemeClr val="dk1"/>
              </a:buClr>
              <a:buSzPts val="2100"/>
              <a:buChar char="•"/>
              <a:defRPr sz="2100"/>
            </a:lvl2pPr>
            <a:lvl3pPr marL="1371600" lvl="2" indent="-342900" algn="l" rtl="0">
              <a:lnSpc>
                <a:spcPct val="90000"/>
              </a:lnSpc>
              <a:spcBef>
                <a:spcPts val="400"/>
              </a:spcBef>
              <a:spcAft>
                <a:spcPts val="0"/>
              </a:spcAft>
              <a:buClr>
                <a:schemeClr val="dk1"/>
              </a:buClr>
              <a:buSzPts val="1800"/>
              <a:buChar char="•"/>
              <a:defRPr sz="1800"/>
            </a:lvl3pPr>
            <a:lvl4pPr marL="1828800" lvl="3" indent="-323850" algn="l" rtl="0">
              <a:lnSpc>
                <a:spcPct val="90000"/>
              </a:lnSpc>
              <a:spcBef>
                <a:spcPts val="400"/>
              </a:spcBef>
              <a:spcAft>
                <a:spcPts val="0"/>
              </a:spcAft>
              <a:buClr>
                <a:schemeClr val="dk1"/>
              </a:buClr>
              <a:buSzPts val="1500"/>
              <a:buChar char="•"/>
              <a:defRPr sz="1500"/>
            </a:lvl4pPr>
            <a:lvl5pPr marL="2286000" lvl="4" indent="-323850" algn="l" rtl="0">
              <a:lnSpc>
                <a:spcPct val="90000"/>
              </a:lnSpc>
              <a:spcBef>
                <a:spcPts val="400"/>
              </a:spcBef>
              <a:spcAft>
                <a:spcPts val="0"/>
              </a:spcAft>
              <a:buClr>
                <a:schemeClr val="dk1"/>
              </a:buClr>
              <a:buSzPts val="1500"/>
              <a:buChar char="•"/>
              <a:defRPr sz="1500"/>
            </a:lvl5pPr>
            <a:lvl6pPr marL="2743200" lvl="5" indent="-323850" algn="l" rtl="0">
              <a:lnSpc>
                <a:spcPct val="90000"/>
              </a:lnSpc>
              <a:spcBef>
                <a:spcPts val="400"/>
              </a:spcBef>
              <a:spcAft>
                <a:spcPts val="0"/>
              </a:spcAft>
              <a:buClr>
                <a:schemeClr val="dk1"/>
              </a:buClr>
              <a:buSzPts val="1500"/>
              <a:buChar char="•"/>
              <a:defRPr sz="1500"/>
            </a:lvl6pPr>
            <a:lvl7pPr marL="3200400" lvl="6" indent="-323850" algn="l" rtl="0">
              <a:lnSpc>
                <a:spcPct val="90000"/>
              </a:lnSpc>
              <a:spcBef>
                <a:spcPts val="400"/>
              </a:spcBef>
              <a:spcAft>
                <a:spcPts val="0"/>
              </a:spcAft>
              <a:buClr>
                <a:schemeClr val="dk1"/>
              </a:buClr>
              <a:buSzPts val="1500"/>
              <a:buChar char="•"/>
              <a:defRPr sz="1500"/>
            </a:lvl7pPr>
            <a:lvl8pPr marL="3657600" lvl="7" indent="-323850" algn="l" rtl="0">
              <a:lnSpc>
                <a:spcPct val="90000"/>
              </a:lnSpc>
              <a:spcBef>
                <a:spcPts val="400"/>
              </a:spcBef>
              <a:spcAft>
                <a:spcPts val="0"/>
              </a:spcAft>
              <a:buClr>
                <a:schemeClr val="dk1"/>
              </a:buClr>
              <a:buSzPts val="1500"/>
              <a:buChar char="•"/>
              <a:defRPr sz="1500"/>
            </a:lvl8pPr>
            <a:lvl9pPr marL="4114800" lvl="8" indent="-323850" algn="l" rtl="0">
              <a:lnSpc>
                <a:spcPct val="90000"/>
              </a:lnSpc>
              <a:spcBef>
                <a:spcPts val="400"/>
              </a:spcBef>
              <a:spcAft>
                <a:spcPts val="0"/>
              </a:spcAft>
              <a:buClr>
                <a:schemeClr val="dk1"/>
              </a:buClr>
              <a:buSzPts val="1500"/>
              <a:buChar char="•"/>
              <a:defRPr sz="1500"/>
            </a:lvl9pPr>
          </a:lstStyle>
          <a:p>
            <a:endParaRPr/>
          </a:p>
        </p:txBody>
      </p:sp>
      <p:sp>
        <p:nvSpPr>
          <p:cNvPr id="112" name="Google Shape;112;p23"/>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13" name="Google Shape;113;p2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4" name="Google Shape;114;p2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5" name="Google Shape;115;p2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16"/>
        <p:cNvGrpSpPr/>
        <p:nvPr/>
      </p:nvGrpSpPr>
      <p:grpSpPr>
        <a:xfrm>
          <a:off x="0" y="0"/>
          <a:ext cx="0" cy="0"/>
          <a:chOff x="0" y="0"/>
          <a:chExt cx="0" cy="0"/>
        </a:xfrm>
      </p:grpSpPr>
      <p:sp>
        <p:nvSpPr>
          <p:cNvPr id="117" name="Google Shape;117;p24"/>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18" name="Google Shape;118;p24"/>
          <p:cNvSpPr>
            <a:spLocks noGrp="1"/>
          </p:cNvSpPr>
          <p:nvPr>
            <p:ph type="pic" idx="2"/>
          </p:nvPr>
        </p:nvSpPr>
        <p:spPr>
          <a:xfrm>
            <a:off x="3887391" y="740569"/>
            <a:ext cx="4629300" cy="3655200"/>
          </a:xfrm>
          <a:prstGeom prst="rect">
            <a:avLst/>
          </a:prstGeom>
          <a:noFill/>
          <a:ln>
            <a:noFill/>
          </a:ln>
        </p:spPr>
      </p:sp>
      <p:sp>
        <p:nvSpPr>
          <p:cNvPr id="119" name="Google Shape;119;p24"/>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20" name="Google Shape;120;p2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1" name="Google Shape;121;p2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2" name="Google Shape;122;p2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23"/>
        <p:cNvGrpSpPr/>
        <p:nvPr/>
      </p:nvGrpSpPr>
      <p:grpSpPr>
        <a:xfrm>
          <a:off x="0" y="0"/>
          <a:ext cx="0" cy="0"/>
          <a:chOff x="0" y="0"/>
          <a:chExt cx="0" cy="0"/>
        </a:xfrm>
      </p:grpSpPr>
      <p:sp>
        <p:nvSpPr>
          <p:cNvPr id="124" name="Google Shape;124;p25"/>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25" name="Google Shape;125;p25"/>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26" name="Google Shape;126;p2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7" name="Google Shape;127;p2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8" name="Google Shape;128;p2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29"/>
        <p:cNvGrpSpPr/>
        <p:nvPr/>
      </p:nvGrpSpPr>
      <p:grpSpPr>
        <a:xfrm>
          <a:off x="0" y="0"/>
          <a:ext cx="0" cy="0"/>
          <a:chOff x="0" y="0"/>
          <a:chExt cx="0" cy="0"/>
        </a:xfrm>
      </p:grpSpPr>
      <p:sp>
        <p:nvSpPr>
          <p:cNvPr id="130" name="Google Shape;130;p26"/>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31" name="Google Shape;131;p26"/>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32" name="Google Shape;132;p2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33" name="Google Shape;133;p2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34" name="Google Shape;134;p2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6"/>
        <p:cNvGrpSpPr/>
        <p:nvPr/>
      </p:nvGrpSpPr>
      <p:grpSpPr>
        <a:xfrm>
          <a:off x="0" y="0"/>
          <a:ext cx="0" cy="0"/>
          <a:chOff x="0" y="0"/>
          <a:chExt cx="0" cy="0"/>
        </a:xfrm>
      </p:grpSpPr>
      <p:sp>
        <p:nvSpPr>
          <p:cNvPr id="57" name="Google Shape;57;p14"/>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58" name="Google Shape;58;p14"/>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9" name="Google Shape;59;p1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60" name="Google Shape;60;p1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61" name="Google Shape;61;p1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snl.no/interessentanalyse#:~:text=Det%20finnes%20ulike%20metoder%20for,antas%20%C3%A5%20ha%20i%20prosjektet."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Z3I-ndAXYWg"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image" Target="../media/image11.jpeg"/><Relationship Id="rId4" Type="http://schemas.openxmlformats.org/officeDocument/2006/relationships/image" Target="../media/image10.jpe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3.png"/></Relationships>
</file>

<file path=ppt/slides/_rels/slide30.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18" Type="http://schemas.openxmlformats.org/officeDocument/2006/relationships/image" Target="../media/image17.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png"/><Relationship Id="rId17" Type="http://schemas.openxmlformats.org/officeDocument/2006/relationships/image" Target="../media/image33.png"/><Relationship Id="rId2" Type="http://schemas.openxmlformats.org/officeDocument/2006/relationships/notesSlide" Target="../notesSlides/notesSlide22.xml"/><Relationship Id="rId16" Type="http://schemas.openxmlformats.org/officeDocument/2006/relationships/image" Target="../media/image32.png"/><Relationship Id="rId20" Type="http://schemas.openxmlformats.org/officeDocument/2006/relationships/image" Target="../media/image35.png"/><Relationship Id="rId1" Type="http://schemas.openxmlformats.org/officeDocument/2006/relationships/slideLayout" Target="../slideLayouts/slideLayout13.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5" Type="http://schemas.openxmlformats.org/officeDocument/2006/relationships/image" Target="../media/image31.png"/><Relationship Id="rId10" Type="http://schemas.openxmlformats.org/officeDocument/2006/relationships/image" Target="../media/image27.png"/><Relationship Id="rId19" Type="http://schemas.openxmlformats.org/officeDocument/2006/relationships/image" Target="../media/image34.pn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16.png"/></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s://thereader.mitpress.mit.edu/umberto-eco-how-to-write-a-thesis/" TargetMode="External"/><Relationship Id="rId2" Type="http://schemas.openxmlformats.org/officeDocument/2006/relationships/hyperlink" Target="https://www.uio.no/studier/eksamen/kildebruk/" TargetMode="External"/><Relationship Id="rId1" Type="http://schemas.openxmlformats.org/officeDocument/2006/relationships/slideLayout" Target="../slideLayouts/slideLayout2.xml"/><Relationship Id="rId4" Type="http://schemas.openxmlformats.org/officeDocument/2006/relationships/hyperlink" Target="https://www.sokogskriv.no/"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8" Type="http://schemas.openxmlformats.org/officeDocument/2006/relationships/customXml" Target="../ink/ink5.xml"/><Relationship Id="rId13" Type="http://schemas.openxmlformats.org/officeDocument/2006/relationships/customXml" Target="../ink/ink9.xml"/><Relationship Id="rId18" Type="http://schemas.openxmlformats.org/officeDocument/2006/relationships/customXml" Target="../ink/ink14.xml"/><Relationship Id="rId3" Type="http://schemas.openxmlformats.org/officeDocument/2006/relationships/image" Target="../media/image5.png"/><Relationship Id="rId7" Type="http://schemas.openxmlformats.org/officeDocument/2006/relationships/image" Target="../media/image60.png"/><Relationship Id="rId12" Type="http://schemas.openxmlformats.org/officeDocument/2006/relationships/customXml" Target="../ink/ink8.xml"/><Relationship Id="rId17" Type="http://schemas.openxmlformats.org/officeDocument/2006/relationships/customXml" Target="../ink/ink13.xml"/><Relationship Id="rId2" Type="http://schemas.openxmlformats.org/officeDocument/2006/relationships/customXml" Target="../ink/ink1.xml"/><Relationship Id="rId16" Type="http://schemas.openxmlformats.org/officeDocument/2006/relationships/customXml" Target="../ink/ink12.xml"/><Relationship Id="rId1" Type="http://schemas.openxmlformats.org/officeDocument/2006/relationships/slideLayout" Target="../slideLayouts/slideLayout2.xml"/><Relationship Id="rId6" Type="http://schemas.openxmlformats.org/officeDocument/2006/relationships/customXml" Target="../ink/ink4.xml"/><Relationship Id="rId11" Type="http://schemas.openxmlformats.org/officeDocument/2006/relationships/customXml" Target="../ink/ink7.xml"/><Relationship Id="rId5" Type="http://schemas.openxmlformats.org/officeDocument/2006/relationships/customXml" Target="../ink/ink3.xml"/><Relationship Id="rId15" Type="http://schemas.openxmlformats.org/officeDocument/2006/relationships/customXml" Target="../ink/ink11.xml"/><Relationship Id="rId10" Type="http://schemas.openxmlformats.org/officeDocument/2006/relationships/customXml" Target="../ink/ink6.xml"/><Relationship Id="rId4" Type="http://schemas.openxmlformats.org/officeDocument/2006/relationships/customXml" Target="../ink/ink2.xml"/><Relationship Id="rId9" Type="http://schemas.openxmlformats.org/officeDocument/2006/relationships/image" Target="../media/image70.png"/><Relationship Id="rId14" Type="http://schemas.openxmlformats.org/officeDocument/2006/relationships/customXml" Target="../ink/ink10.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7"/>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nb-NO" noProof="1"/>
              <a:t>Samspill</a:t>
            </a:r>
          </a:p>
        </p:txBody>
      </p:sp>
      <p:sp>
        <p:nvSpPr>
          <p:cNvPr id="140" name="Google Shape;140;p27"/>
          <p:cNvSpPr txBox="1">
            <a:spLocks noGrp="1"/>
          </p:cNvSpPr>
          <p:nvPr>
            <p:ph type="subTitle" idx="1"/>
          </p:nvPr>
        </p:nvSpPr>
        <p:spPr>
          <a:xfrm>
            <a:off x="311700" y="2834125"/>
            <a:ext cx="8520600" cy="1425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nb-NO" noProof="1"/>
              <a:t>IN1030 Systemer, Krav og Konsekvenser</a:t>
            </a:r>
          </a:p>
          <a:p>
            <a:pPr marL="0" lvl="0" indent="0" algn="ctr" rtl="0">
              <a:spcBef>
                <a:spcPts val="0"/>
              </a:spcBef>
              <a:spcAft>
                <a:spcPts val="0"/>
              </a:spcAft>
              <a:buClr>
                <a:schemeClr val="dk1"/>
              </a:buClr>
              <a:buSzPts val="1100"/>
              <a:buFont typeface="Arial"/>
              <a:buNone/>
            </a:pPr>
            <a:r>
              <a:rPr lang="nb-NO" noProof="1"/>
              <a:t>Torsdag 29 Januar 2026</a:t>
            </a:r>
          </a:p>
          <a:p>
            <a:pPr marL="0" lvl="0" indent="0" algn="ctr" rtl="0">
              <a:spcBef>
                <a:spcPts val="0"/>
              </a:spcBef>
              <a:spcAft>
                <a:spcPts val="0"/>
              </a:spcAft>
              <a:buClr>
                <a:schemeClr val="dk1"/>
              </a:buClr>
              <a:buSzPts val="1100"/>
              <a:buFont typeface="Arial"/>
              <a:buNone/>
            </a:pPr>
            <a:r>
              <a:rPr lang="nb-NO" noProof="1"/>
              <a:t>Jo</a:t>
            </a:r>
          </a:p>
        </p:txBody>
      </p:sp>
      <p:sp>
        <p:nvSpPr>
          <p:cNvPr id="141" name="Google Shape;141;p2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nb-NO" noProof="1" smtClean="0"/>
              <a:t>1</a:t>
            </a:fld>
            <a:endParaRPr lang="nb-NO" noProof="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a:extLst>
              <a:ext uri="{FF2B5EF4-FFF2-40B4-BE49-F238E27FC236}">
                <a16:creationId xmlns:a16="http://schemas.microsoft.com/office/drawing/2014/main" id="{680EF2B4-0FCD-3099-D53D-C7598F497D4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nb-NO" noProof="1" smtClean="0"/>
              <a:t>2</a:t>
            </a:fld>
            <a:endParaRPr lang="nb-NO" noProof="1"/>
          </a:p>
        </p:txBody>
      </p:sp>
      <p:pic>
        <p:nvPicPr>
          <p:cNvPr id="5" name="Bilde 4" descr="Et bilde av en katt som ser på fotografen">
            <a:extLst>
              <a:ext uri="{FF2B5EF4-FFF2-40B4-BE49-F238E27FC236}">
                <a16:creationId xmlns:a16="http://schemas.microsoft.com/office/drawing/2014/main" id="{F5A3F003-C14D-2759-E7E0-CA910A68A2CA}"/>
              </a:ext>
            </a:extLst>
          </p:cNvPr>
          <p:cNvPicPr>
            <a:picLocks noChangeAspect="1"/>
          </p:cNvPicPr>
          <p:nvPr/>
        </p:nvPicPr>
        <p:blipFill>
          <a:blip r:embed="rId2"/>
          <a:stretch>
            <a:fillRect/>
          </a:stretch>
        </p:blipFill>
        <p:spPr>
          <a:xfrm>
            <a:off x="997580" y="1"/>
            <a:ext cx="6857998" cy="5143500"/>
          </a:xfrm>
          <a:prstGeom prst="rect">
            <a:avLst/>
          </a:prstGeom>
        </p:spPr>
      </p:pic>
    </p:spTree>
    <p:extLst>
      <p:ext uri="{BB962C8B-B14F-4D97-AF65-F5344CB8AC3E}">
        <p14:creationId xmlns:p14="http://schemas.microsoft.com/office/powerpoint/2010/main" val="42284389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a:extLst>
              <a:ext uri="{FF2B5EF4-FFF2-40B4-BE49-F238E27FC236}">
                <a16:creationId xmlns:a16="http://schemas.microsoft.com/office/drawing/2014/main" id="{02F018D0-29F4-5C2C-21D1-56516FB0A10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nb-NO" noProof="1" smtClean="0"/>
              <a:t>3</a:t>
            </a:fld>
            <a:endParaRPr lang="nb-NO" noProof="1"/>
          </a:p>
        </p:txBody>
      </p:sp>
      <p:pic>
        <p:nvPicPr>
          <p:cNvPr id="5" name="Bilde 4" descr="Et bilde av en katt som leser">
            <a:extLst>
              <a:ext uri="{FF2B5EF4-FFF2-40B4-BE49-F238E27FC236}">
                <a16:creationId xmlns:a16="http://schemas.microsoft.com/office/drawing/2014/main" id="{72C8FEE6-4A1A-8E50-C439-9B203A79A9EE}"/>
              </a:ext>
            </a:extLst>
          </p:cNvPr>
          <p:cNvPicPr>
            <a:picLocks noChangeAspect="1"/>
          </p:cNvPicPr>
          <p:nvPr/>
        </p:nvPicPr>
        <p:blipFill>
          <a:blip r:embed="rId2"/>
          <a:stretch>
            <a:fillRect/>
          </a:stretch>
        </p:blipFill>
        <p:spPr>
          <a:xfrm>
            <a:off x="1347067" y="3368"/>
            <a:ext cx="6849014" cy="5136763"/>
          </a:xfrm>
          <a:prstGeom prst="rect">
            <a:avLst/>
          </a:prstGeom>
        </p:spPr>
      </p:pic>
    </p:spTree>
    <p:extLst>
      <p:ext uri="{BB962C8B-B14F-4D97-AF65-F5344CB8AC3E}">
        <p14:creationId xmlns:p14="http://schemas.microsoft.com/office/powerpoint/2010/main" val="38772429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noProof="1"/>
              <a:t>Oversikt over idag</a:t>
            </a:r>
          </a:p>
        </p:txBody>
      </p:sp>
      <p:sp>
        <p:nvSpPr>
          <p:cNvPr id="162" name="Google Shape;162;p30"/>
          <p:cNvSpPr txBox="1">
            <a:spLocks noGrp="1"/>
          </p:cNvSpPr>
          <p:nvPr>
            <p:ph type="body" idx="1"/>
          </p:nvPr>
        </p:nvSpPr>
        <p:spPr>
          <a:xfrm>
            <a:off x="311700" y="1152475"/>
            <a:ext cx="8520600" cy="3646500"/>
          </a:xfrm>
          <a:prstGeom prst="rect">
            <a:avLst/>
          </a:prstGeom>
        </p:spPr>
        <p:txBody>
          <a:bodyPr spcFirstLastPara="1" wrap="square" lIns="91425" tIns="91425" rIns="91425" bIns="91425" anchor="t" anchorCtr="0">
            <a:noAutofit/>
          </a:bodyPr>
          <a:lstStyle/>
          <a:p>
            <a:pPr marL="0" indent="0">
              <a:buNone/>
            </a:pPr>
            <a:endParaRPr lang="nb-NO" sz="2000" noProof="1"/>
          </a:p>
          <a:p>
            <a:pPr marL="0" lvl="0" indent="0" algn="l" rtl="0">
              <a:spcBef>
                <a:spcPts val="0"/>
              </a:spcBef>
              <a:spcAft>
                <a:spcPts val="0"/>
              </a:spcAft>
              <a:buNone/>
            </a:pPr>
            <a:r>
              <a:rPr lang="nb-NO" sz="2000" noProof="1"/>
              <a:t>Rike bilder</a:t>
            </a:r>
          </a:p>
          <a:p>
            <a:pPr marL="0" lvl="0" indent="0" algn="l" rtl="0">
              <a:spcBef>
                <a:spcPts val="0"/>
              </a:spcBef>
              <a:spcAft>
                <a:spcPts val="0"/>
              </a:spcAft>
              <a:buNone/>
            </a:pPr>
            <a:r>
              <a:rPr lang="nb-NO" sz="2000" noProof="1"/>
              <a:t>Sosiotekniske systemer</a:t>
            </a:r>
          </a:p>
          <a:p>
            <a:pPr marL="0" lvl="0" indent="0" algn="l" rtl="0">
              <a:spcBef>
                <a:spcPts val="0"/>
              </a:spcBef>
              <a:spcAft>
                <a:spcPts val="0"/>
              </a:spcAft>
              <a:buNone/>
            </a:pPr>
            <a:r>
              <a:rPr lang="nb-NO" sz="2000" noProof="1"/>
              <a:t>Relasjoner med digital teknologier</a:t>
            </a:r>
          </a:p>
          <a:p>
            <a:pPr marL="0" lvl="0" indent="0" algn="l" rtl="0">
              <a:spcBef>
                <a:spcPts val="0"/>
              </a:spcBef>
              <a:spcAft>
                <a:spcPts val="0"/>
              </a:spcAft>
              <a:buNone/>
            </a:pPr>
            <a:r>
              <a:rPr lang="nb-NO" sz="2000" noProof="1"/>
              <a:t>Situasjoner</a:t>
            </a:r>
          </a:p>
          <a:p>
            <a:pPr marL="0" lvl="0" indent="0" algn="l" rtl="0">
              <a:spcBef>
                <a:spcPts val="0"/>
              </a:spcBef>
              <a:spcAft>
                <a:spcPts val="0"/>
              </a:spcAft>
              <a:buNone/>
            </a:pPr>
            <a:r>
              <a:rPr lang="nb-NO" sz="2000" noProof="1"/>
              <a:t>Bruk av verktøy</a:t>
            </a:r>
          </a:p>
          <a:p>
            <a:pPr marL="0" indent="0">
              <a:buNone/>
            </a:pPr>
            <a:r>
              <a:rPr lang="nb-NO" sz="2000" noProof="1"/>
              <a:t>Påstander om samspill</a:t>
            </a:r>
          </a:p>
          <a:p>
            <a:pPr marL="0" indent="0">
              <a:buNone/>
            </a:pPr>
            <a:r>
              <a:rPr lang="nb-NO" sz="2000" noProof="1"/>
              <a:t>Orientering om referanser – og skriving av oblig</a:t>
            </a:r>
          </a:p>
        </p:txBody>
      </p:sp>
      <p:sp>
        <p:nvSpPr>
          <p:cNvPr id="163" name="Google Shape;163;p3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nb-NO" noProof="1" smtClean="0"/>
              <a:t>4</a:t>
            </a:fld>
            <a:endParaRPr lang="nb-NO" noProof="1"/>
          </a:p>
        </p:txBody>
      </p:sp>
      <p:sp>
        <p:nvSpPr>
          <p:cNvPr id="164" name="Google Shape;164;p30"/>
          <p:cNvSpPr txBox="1"/>
          <p:nvPr/>
        </p:nvSpPr>
        <p:spPr>
          <a:xfrm>
            <a:off x="5876400" y="1676150"/>
            <a:ext cx="2955900" cy="89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b-NO" noProof="1">
                <a:solidFill>
                  <a:schemeClr val="dk1"/>
                </a:solidFill>
              </a:rPr>
              <a:t>Pause sirka klokka 15:00 - 15:15</a:t>
            </a:r>
          </a:p>
          <a:p>
            <a:pPr marL="0" lvl="0" indent="0" algn="l" rtl="0">
              <a:lnSpc>
                <a:spcPct val="115000"/>
              </a:lnSpc>
              <a:spcBef>
                <a:spcPts val="0"/>
              </a:spcBef>
              <a:spcAft>
                <a:spcPts val="0"/>
              </a:spcAft>
              <a:buClr>
                <a:schemeClr val="dk1"/>
              </a:buClr>
              <a:buSzPts val="1100"/>
              <a:buFont typeface="Arial"/>
              <a:buNone/>
            </a:pPr>
            <a:endParaRPr lang="nb-NO" noProof="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b-NO" noProof="1">
                <a:solidFill>
                  <a:schemeClr val="dk1"/>
                </a:solidFill>
              </a:rPr>
              <a:t>Q&amp;A på slutten av time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26"/>
          <p:cNvSpPr txBox="1">
            <a:spLocks noGrp="1"/>
          </p:cNvSpPr>
          <p:nvPr>
            <p:ph type="body" idx="1"/>
          </p:nvPr>
        </p:nvSpPr>
        <p:spPr>
          <a:xfrm>
            <a:off x="311700" y="745325"/>
            <a:ext cx="8520600" cy="38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nb-NO" sz="1200" noProof="1"/>
          </a:p>
          <a:p>
            <a:pPr marL="0" lvl="0" indent="0" algn="l" rtl="0">
              <a:spcBef>
                <a:spcPts val="1600"/>
              </a:spcBef>
              <a:spcAft>
                <a:spcPts val="0"/>
              </a:spcAft>
              <a:buNone/>
            </a:pPr>
            <a:r>
              <a:rPr lang="nb-NO" noProof="1"/>
              <a:t>Læringsmål 1:</a:t>
            </a:r>
          </a:p>
          <a:p>
            <a:pPr marL="457200" lvl="0" indent="0" algn="l" rtl="0">
              <a:spcBef>
                <a:spcPts val="1600"/>
              </a:spcBef>
              <a:spcAft>
                <a:spcPts val="0"/>
              </a:spcAft>
              <a:buNone/>
            </a:pPr>
            <a:r>
              <a:rPr lang="nb-NO" noProof="1"/>
              <a:t>Kan du </a:t>
            </a:r>
            <a:r>
              <a:rPr lang="nb-NO" b="1" noProof="1"/>
              <a:t>drøfte* </a:t>
            </a:r>
            <a:r>
              <a:rPr lang="nb-NO" noProof="1"/>
              <a:t>samspillet mellom </a:t>
            </a:r>
            <a:r>
              <a:rPr lang="nb-NO" b="1" noProof="1"/>
              <a:t>digital teknologi</a:t>
            </a:r>
            <a:r>
              <a:rPr lang="nb-NO" noProof="1"/>
              <a:t> og </a:t>
            </a:r>
            <a:r>
              <a:rPr lang="nb-NO" b="1" noProof="1"/>
              <a:t>individer, organisasjoner og samfunnet.</a:t>
            </a:r>
          </a:p>
          <a:p>
            <a:pPr marL="0" lvl="0" indent="0" algn="l" rtl="0">
              <a:spcBef>
                <a:spcPts val="1600"/>
              </a:spcBef>
              <a:spcAft>
                <a:spcPts val="0"/>
              </a:spcAft>
              <a:buNone/>
            </a:pPr>
            <a:r>
              <a:rPr lang="nb-NO" noProof="1"/>
              <a:t>Obligatorisk oppgave for dette læringsmålet:</a:t>
            </a:r>
          </a:p>
          <a:p>
            <a:pPr marL="457200" lvl="0" indent="0" algn="l" rtl="0">
              <a:spcBef>
                <a:spcPts val="1600"/>
              </a:spcBef>
              <a:spcAft>
                <a:spcPts val="1600"/>
              </a:spcAft>
              <a:buNone/>
            </a:pPr>
            <a:r>
              <a:rPr lang="nb-NO" noProof="1"/>
              <a:t>Er ment å </a:t>
            </a:r>
            <a:r>
              <a:rPr lang="nb-NO" b="1" noProof="1"/>
              <a:t>gi trening i å kunne drøfte</a:t>
            </a:r>
            <a:r>
              <a:rPr lang="nb-NO" noProof="1"/>
              <a:t> samspillet mellom digital teknologi og individer, organisasjoner og samfunnet.</a:t>
            </a:r>
          </a:p>
        </p:txBody>
      </p:sp>
      <p:sp>
        <p:nvSpPr>
          <p:cNvPr id="172" name="Google Shape;172;p2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nb-NO" noProof="1" smtClean="0"/>
              <a:t>5</a:t>
            </a:fld>
            <a:endParaRPr lang="nb-NO" noProof="1"/>
          </a:p>
        </p:txBody>
      </p:sp>
      <p:sp>
        <p:nvSpPr>
          <p:cNvPr id="173" name="Google Shape;173;p26"/>
          <p:cNvSpPr txBox="1"/>
          <p:nvPr/>
        </p:nvSpPr>
        <p:spPr>
          <a:xfrm>
            <a:off x="574050" y="3949450"/>
            <a:ext cx="82581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b-NO" b="1" i="1" noProof="1"/>
              <a:t>* Drøfte</a:t>
            </a:r>
            <a:r>
              <a:rPr lang="nb-NO" i="1" noProof="1"/>
              <a:t> =&gt; diskutere =&gt; sette noe opp imot hverandre, nyansere, sammenligne, vurdere, bringe inn ulike perspektiver - også dine egne perspektiver - i teksten.</a:t>
            </a:r>
            <a:endParaRPr lang="nb-NO" b="1" i="1" noProof="1"/>
          </a:p>
        </p:txBody>
      </p:sp>
      <p:sp>
        <p:nvSpPr>
          <p:cNvPr id="174" name="Google Shape;174;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sz="2700" noProof="1"/>
              <a:t>Læringsmål 1 - samspill: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a:extLst>
              <a:ext uri="{FF2B5EF4-FFF2-40B4-BE49-F238E27FC236}">
                <a16:creationId xmlns:a16="http://schemas.microsoft.com/office/drawing/2014/main" id="{A7EA1813-E3F1-B4CC-100D-D86DF1C9746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nb-NO" noProof="1" smtClean="0"/>
              <a:t>6</a:t>
            </a:fld>
            <a:endParaRPr lang="nb-NO" noProof="1"/>
          </a:p>
        </p:txBody>
      </p:sp>
      <p:pic>
        <p:nvPicPr>
          <p:cNvPr id="6" name="Bilde 5" descr="Et bilde som inneholder tekst, papir, dokument - med penn og blyantstreker">
            <a:extLst>
              <a:ext uri="{FF2B5EF4-FFF2-40B4-BE49-F238E27FC236}">
                <a16:creationId xmlns:a16="http://schemas.microsoft.com/office/drawing/2014/main" id="{C9CB5D93-52B4-00AC-4585-528700B3FD61}"/>
              </a:ext>
            </a:extLst>
          </p:cNvPr>
          <p:cNvPicPr>
            <a:picLocks noChangeAspect="1"/>
          </p:cNvPicPr>
          <p:nvPr/>
        </p:nvPicPr>
        <p:blipFill>
          <a:blip r:embed="rId2"/>
          <a:stretch>
            <a:fillRect/>
          </a:stretch>
        </p:blipFill>
        <p:spPr>
          <a:xfrm rot="5400000">
            <a:off x="2336957" y="1889087"/>
            <a:ext cx="3620263" cy="2715197"/>
          </a:xfrm>
          <a:prstGeom prst="rect">
            <a:avLst/>
          </a:prstGeom>
        </p:spPr>
      </p:pic>
      <p:sp>
        <p:nvSpPr>
          <p:cNvPr id="7" name="Google Shape;174;p26">
            <a:extLst>
              <a:ext uri="{FF2B5EF4-FFF2-40B4-BE49-F238E27FC236}">
                <a16:creationId xmlns:a16="http://schemas.microsoft.com/office/drawing/2014/main" id="{BD0C060B-63B2-6F38-94B1-50B4AE8B0B24}"/>
              </a:ext>
            </a:extLst>
          </p:cNvPr>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sz="2700" noProof="1"/>
              <a:t>Verktøy og omgivelse  for å jobbe frem læringsmål/læringsutbyttebeskrivelsen; 2015-2016</a:t>
            </a:r>
          </a:p>
        </p:txBody>
      </p:sp>
    </p:spTree>
    <p:extLst>
      <p:ext uri="{BB962C8B-B14F-4D97-AF65-F5344CB8AC3E}">
        <p14:creationId xmlns:p14="http://schemas.microsoft.com/office/powerpoint/2010/main" val="858459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3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noProof="1"/>
              <a:t>Pensum for dette læringsmålet og oblig - </a:t>
            </a:r>
            <a:r>
              <a:rPr lang="nb-NO" b="1" noProof="1"/>
              <a:t>Leganto</a:t>
            </a:r>
          </a:p>
        </p:txBody>
      </p:sp>
      <p:sp>
        <p:nvSpPr>
          <p:cNvPr id="170" name="Google Shape;170;p3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noProof="1"/>
              <a:t>Artikkel: The rich picture:  </a:t>
            </a:r>
            <a:r>
              <a:rPr lang="nb-NO" b="1" noProof="1"/>
              <a:t>A tool</a:t>
            </a:r>
            <a:r>
              <a:rPr lang="nb-NO" noProof="1"/>
              <a:t> for </a:t>
            </a:r>
            <a:r>
              <a:rPr lang="nb-NO" b="1" noProof="1"/>
              <a:t>reasoning</a:t>
            </a:r>
            <a:r>
              <a:rPr lang="nb-NO" noProof="1"/>
              <a:t> about work </a:t>
            </a:r>
            <a:r>
              <a:rPr lang="nb-NO" b="1" noProof="1"/>
              <a:t>context</a:t>
            </a:r>
            <a:r>
              <a:rPr lang="nb-NO" noProof="1"/>
              <a:t> av Andrew Monk og Steve Howard</a:t>
            </a:r>
            <a:endParaRPr lang="nb-NO" sz="1200" noProof="1"/>
          </a:p>
          <a:p>
            <a:pPr marL="0" lvl="0" indent="0" algn="l" rtl="0">
              <a:spcBef>
                <a:spcPts val="1600"/>
              </a:spcBef>
              <a:spcAft>
                <a:spcPts val="0"/>
              </a:spcAft>
              <a:buNone/>
            </a:pPr>
            <a:r>
              <a:rPr lang="nb-NO" noProof="1"/>
              <a:t>Notat: Notat om </a:t>
            </a:r>
            <a:r>
              <a:rPr lang="nb-NO" b="1" noProof="1"/>
              <a:t>rike bilder</a:t>
            </a:r>
            <a:r>
              <a:rPr lang="nb-NO" noProof="1"/>
              <a:t>; hjelpetekst til artikkelen på norsk.</a:t>
            </a:r>
          </a:p>
          <a:p>
            <a:pPr marL="0" lvl="0" indent="0" algn="l" rtl="0">
              <a:spcBef>
                <a:spcPts val="1600"/>
              </a:spcBef>
              <a:spcAft>
                <a:spcPts val="0"/>
              </a:spcAft>
              <a:buNone/>
            </a:pPr>
            <a:r>
              <a:rPr lang="nb-NO" noProof="1"/>
              <a:t>Notat: </a:t>
            </a:r>
            <a:r>
              <a:rPr lang="nb-NO" b="1" noProof="1"/>
              <a:t>Innspill om samspill - </a:t>
            </a:r>
            <a:r>
              <a:rPr lang="nb-NO" noProof="1"/>
              <a:t>velge en av de ti påstandene.</a:t>
            </a:r>
          </a:p>
          <a:p>
            <a:pPr marL="0" lvl="0" indent="0" algn="l" rtl="0">
              <a:spcBef>
                <a:spcPts val="1600"/>
              </a:spcBef>
              <a:spcAft>
                <a:spcPts val="0"/>
              </a:spcAft>
              <a:buNone/>
            </a:pPr>
            <a:r>
              <a:rPr lang="nb-NO" noProof="1"/>
              <a:t>Foiler – og forelesningene</a:t>
            </a:r>
          </a:p>
          <a:p>
            <a:pPr marL="0" lvl="0" indent="0" algn="l" rtl="0">
              <a:spcBef>
                <a:spcPts val="1600"/>
              </a:spcBef>
              <a:spcAft>
                <a:spcPts val="0"/>
              </a:spcAft>
              <a:buNone/>
            </a:pPr>
            <a:endParaRPr lang="nb-NO" noProof="1"/>
          </a:p>
          <a:p>
            <a:pPr marL="0" lvl="0" indent="0" algn="l" rtl="0">
              <a:spcBef>
                <a:spcPts val="1600"/>
              </a:spcBef>
              <a:spcAft>
                <a:spcPts val="0"/>
              </a:spcAft>
              <a:buNone/>
            </a:pPr>
            <a:r>
              <a:rPr lang="nb-NO" noProof="1"/>
              <a:t>Leganto er et “nytt” verktøy som blir tatt ibruk; utforsk funksjoner som ligger der for å sitere, henvise eller referere til pensum.</a:t>
            </a:r>
          </a:p>
          <a:p>
            <a:pPr marL="0" lvl="0" indent="0" algn="l" rtl="0">
              <a:spcBef>
                <a:spcPts val="1600"/>
              </a:spcBef>
              <a:spcAft>
                <a:spcPts val="0"/>
              </a:spcAft>
              <a:buNone/>
            </a:pPr>
            <a:endParaRPr lang="nb-NO" noProof="1"/>
          </a:p>
          <a:p>
            <a:pPr marL="0" lvl="0" indent="0" algn="l" rtl="0">
              <a:spcBef>
                <a:spcPts val="1600"/>
              </a:spcBef>
              <a:spcAft>
                <a:spcPts val="1600"/>
              </a:spcAft>
              <a:buNone/>
            </a:pPr>
            <a:endParaRPr lang="nb-NO" noProof="1"/>
          </a:p>
        </p:txBody>
      </p:sp>
      <p:sp>
        <p:nvSpPr>
          <p:cNvPr id="171" name="Google Shape;171;p3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nb-NO" noProof="1" smtClean="0"/>
              <a:t>7</a:t>
            </a:fld>
            <a:endParaRPr lang="nb-NO" noProof="1"/>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3A47A28-6F7F-BE99-EB49-77AC481471DA}"/>
              </a:ext>
            </a:extLst>
          </p:cNvPr>
          <p:cNvSpPr>
            <a:spLocks noGrp="1"/>
          </p:cNvSpPr>
          <p:nvPr>
            <p:ph type="title"/>
          </p:nvPr>
        </p:nvSpPr>
        <p:spPr/>
        <p:txBody>
          <a:bodyPr/>
          <a:lstStyle/>
          <a:p>
            <a:r>
              <a:rPr lang="nb-NO" noProof="1"/>
              <a:t>Individer, organisasjoner og samfunn-kategorisering</a:t>
            </a:r>
          </a:p>
        </p:txBody>
      </p:sp>
      <p:sp>
        <p:nvSpPr>
          <p:cNvPr id="3" name="Plassholder for tekst 2">
            <a:extLst>
              <a:ext uri="{FF2B5EF4-FFF2-40B4-BE49-F238E27FC236}">
                <a16:creationId xmlns:a16="http://schemas.microsoft.com/office/drawing/2014/main" id="{DD56FA1C-47E8-1DBC-3B42-E3E9BCA14171}"/>
              </a:ext>
            </a:extLst>
          </p:cNvPr>
          <p:cNvSpPr>
            <a:spLocks noGrp="1"/>
          </p:cNvSpPr>
          <p:nvPr>
            <p:ph type="body" idx="1"/>
          </p:nvPr>
        </p:nvSpPr>
        <p:spPr/>
        <p:txBody>
          <a:bodyPr/>
          <a:lstStyle/>
          <a:p>
            <a:r>
              <a:rPr lang="nb-NO" sz="1200" b="1" noProof="1"/>
              <a:t>Individer:  </a:t>
            </a:r>
            <a:r>
              <a:rPr lang="nb-NO" sz="1200" noProof="1"/>
              <a:t>Mennesker, brukere, personer. Eksempel: Anne, 57 år, bruker tjenesten Vipps er et individ.</a:t>
            </a:r>
          </a:p>
          <a:p>
            <a:pPr lvl="1"/>
            <a:r>
              <a:rPr lang="nb-NO" sz="1200" noProof="1"/>
              <a:t>Vi kaller dette «mikro nivå»</a:t>
            </a:r>
          </a:p>
          <a:p>
            <a:pPr lvl="1"/>
            <a:endParaRPr lang="nb-NO" sz="1200" noProof="1"/>
          </a:p>
          <a:p>
            <a:r>
              <a:rPr lang="nb-NO" sz="1200" b="1" noProof="1"/>
              <a:t>Organisasjoner:  </a:t>
            </a:r>
            <a:r>
              <a:rPr lang="nb-NO" sz="1200" noProof="1"/>
              <a:t>Består av individer – forbund, kollokvier, assosiasjoner, offentlige organisasjoner, private, ideelle, kommersielle.....  Eksempel: UiO er en organisasjon som er satt opp med Microsoft Teams.</a:t>
            </a:r>
          </a:p>
          <a:p>
            <a:pPr lvl="1"/>
            <a:r>
              <a:rPr lang="nb-NO" sz="1200" noProof="1"/>
              <a:t>Vi kaller dette «meso nivå»</a:t>
            </a:r>
          </a:p>
          <a:p>
            <a:pPr lvl="1"/>
            <a:endParaRPr lang="nb-NO" sz="1200" noProof="1"/>
          </a:p>
          <a:p>
            <a:r>
              <a:rPr lang="nb-NO" sz="1200" b="1" noProof="1"/>
              <a:t>Samfunn:  </a:t>
            </a:r>
            <a:r>
              <a:rPr lang="nb-NO" sz="1200" noProof="1"/>
              <a:t>Består av individer og organisasjoner – fellesskap.  Eksempel:  Det norske storsamfunnet, der digitalt førstevalg er rådende.</a:t>
            </a:r>
          </a:p>
          <a:p>
            <a:pPr lvl="1"/>
            <a:r>
              <a:rPr lang="nb-NO" sz="1200" noProof="1"/>
              <a:t>Vi kaller dette «makro nivå»</a:t>
            </a:r>
          </a:p>
        </p:txBody>
      </p:sp>
      <p:sp>
        <p:nvSpPr>
          <p:cNvPr id="4" name="Plassholder for lysbildenummer 3">
            <a:extLst>
              <a:ext uri="{FF2B5EF4-FFF2-40B4-BE49-F238E27FC236}">
                <a16:creationId xmlns:a16="http://schemas.microsoft.com/office/drawing/2014/main" id="{52843205-6A39-DC3C-7E59-447D53D5283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nb-NO" noProof="1" smtClean="0"/>
              <a:t>8</a:t>
            </a:fld>
            <a:endParaRPr lang="nb-NO" noProof="1"/>
          </a:p>
        </p:txBody>
      </p:sp>
    </p:spTree>
    <p:extLst>
      <p:ext uri="{BB962C8B-B14F-4D97-AF65-F5344CB8AC3E}">
        <p14:creationId xmlns:p14="http://schemas.microsoft.com/office/powerpoint/2010/main" val="31677908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1CF6901-9DB8-C96A-3B66-136994B66D87}"/>
              </a:ext>
            </a:extLst>
          </p:cNvPr>
          <p:cNvSpPr>
            <a:spLocks noGrp="1"/>
          </p:cNvSpPr>
          <p:nvPr>
            <p:ph type="title"/>
          </p:nvPr>
        </p:nvSpPr>
        <p:spPr/>
        <p:txBody>
          <a:bodyPr/>
          <a:lstStyle/>
          <a:p>
            <a:r>
              <a:rPr lang="nb-NO" noProof="1"/>
              <a:t>Mikro, meso, makro</a:t>
            </a:r>
          </a:p>
        </p:txBody>
      </p:sp>
      <p:sp>
        <p:nvSpPr>
          <p:cNvPr id="3" name="Plassholder for tekst 2">
            <a:extLst>
              <a:ext uri="{FF2B5EF4-FFF2-40B4-BE49-F238E27FC236}">
                <a16:creationId xmlns:a16="http://schemas.microsoft.com/office/drawing/2014/main" id="{55806C7E-36F6-F117-F30E-74E3592D45E0}"/>
              </a:ext>
            </a:extLst>
          </p:cNvPr>
          <p:cNvSpPr>
            <a:spLocks noGrp="1"/>
          </p:cNvSpPr>
          <p:nvPr>
            <p:ph type="body" idx="1"/>
          </p:nvPr>
        </p:nvSpPr>
        <p:spPr/>
        <p:txBody>
          <a:bodyPr/>
          <a:lstStyle/>
          <a:p>
            <a:r>
              <a:rPr lang="nb-NO" noProof="1"/>
              <a:t>Hva snakker vi om når vi snakker om samspill med digitale teknologier?  </a:t>
            </a:r>
          </a:p>
          <a:p>
            <a:endParaRPr lang="nb-NO" noProof="1"/>
          </a:p>
          <a:p>
            <a:pPr lvl="1"/>
            <a:r>
              <a:rPr lang="nb-NO" noProof="1"/>
              <a:t>Mikro: Individnivå:  Anne som bruker en app.</a:t>
            </a:r>
          </a:p>
          <a:p>
            <a:pPr lvl="1"/>
            <a:r>
              <a:rPr lang="nb-NO" noProof="1"/>
              <a:t>Meso:  Gruppenivå:  UiO som tilrettelegger for arbeid.</a:t>
            </a:r>
          </a:p>
          <a:p>
            <a:pPr lvl="1"/>
            <a:r>
              <a:rPr lang="nb-NO" noProof="1"/>
              <a:t>Makro:  Samfunn:  Stortingsvalget som foregår delvis gjennom sosiale medier.</a:t>
            </a:r>
          </a:p>
          <a:p>
            <a:pPr lvl="1"/>
            <a:endParaRPr lang="nb-NO" noProof="1"/>
          </a:p>
        </p:txBody>
      </p:sp>
      <p:sp>
        <p:nvSpPr>
          <p:cNvPr id="4" name="Plassholder for lysbildenummer 3">
            <a:extLst>
              <a:ext uri="{FF2B5EF4-FFF2-40B4-BE49-F238E27FC236}">
                <a16:creationId xmlns:a16="http://schemas.microsoft.com/office/drawing/2014/main" id="{94388411-E25D-12C1-0A8C-BEEA1D1451D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nb-NO" noProof="1" smtClean="0"/>
              <a:t>9</a:t>
            </a:fld>
            <a:endParaRPr lang="nb-NO" noProof="1"/>
          </a:p>
        </p:txBody>
      </p:sp>
    </p:spTree>
    <p:extLst>
      <p:ext uri="{BB962C8B-B14F-4D97-AF65-F5344CB8AC3E}">
        <p14:creationId xmlns:p14="http://schemas.microsoft.com/office/powerpoint/2010/main" val="12666345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noProof="1"/>
              <a:t>Rike bilder - hvor kommer det fra?</a:t>
            </a:r>
          </a:p>
        </p:txBody>
      </p:sp>
      <p:sp>
        <p:nvSpPr>
          <p:cNvPr id="193" name="Google Shape;193;p3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nb-NO" noProof="1"/>
          </a:p>
          <a:p>
            <a:pPr marL="0" lvl="0" indent="0" algn="l" rtl="0">
              <a:spcBef>
                <a:spcPts val="1600"/>
              </a:spcBef>
              <a:spcAft>
                <a:spcPts val="0"/>
              </a:spcAft>
              <a:buNone/>
            </a:pPr>
            <a:r>
              <a:rPr lang="nb-NO" noProof="1"/>
              <a:t>Stammer fra </a:t>
            </a:r>
            <a:r>
              <a:rPr lang="nb-NO" b="1" noProof="1"/>
              <a:t>sosioteknisk tilnærming</a:t>
            </a:r>
            <a:r>
              <a:rPr lang="nb-NO" noProof="1"/>
              <a:t> til samspill mellom mennesker og teknologi.</a:t>
            </a:r>
          </a:p>
          <a:p>
            <a:pPr marL="0" lvl="0" indent="0" algn="l" rtl="0">
              <a:spcBef>
                <a:spcPts val="1600"/>
              </a:spcBef>
              <a:spcAft>
                <a:spcPts val="0"/>
              </a:spcAft>
              <a:buNone/>
            </a:pPr>
            <a:endParaRPr lang="nb-NO" noProof="1"/>
          </a:p>
          <a:p>
            <a:pPr marL="0" lvl="0" indent="0" algn="l" rtl="0">
              <a:spcBef>
                <a:spcPts val="1600"/>
              </a:spcBef>
              <a:spcAft>
                <a:spcPts val="0"/>
              </a:spcAft>
              <a:buNone/>
            </a:pPr>
            <a:r>
              <a:rPr lang="nb-NO" noProof="1"/>
              <a:t>Og hva forstår vi med </a:t>
            </a:r>
            <a:r>
              <a:rPr lang="nb-NO" b="1" noProof="1"/>
              <a:t>sosioteknisk?</a:t>
            </a:r>
          </a:p>
          <a:p>
            <a:pPr marL="0" lvl="0" indent="0" algn="l" rtl="0">
              <a:spcBef>
                <a:spcPts val="1600"/>
              </a:spcBef>
              <a:spcAft>
                <a:spcPts val="0"/>
              </a:spcAft>
              <a:buNone/>
            </a:pPr>
            <a:endParaRPr lang="nb-NO" b="1" noProof="1"/>
          </a:p>
          <a:p>
            <a:pPr marL="0" lvl="0" indent="0" algn="l" rtl="0">
              <a:spcBef>
                <a:spcPts val="1600"/>
              </a:spcBef>
              <a:spcAft>
                <a:spcPts val="1600"/>
              </a:spcAft>
              <a:buNone/>
            </a:pPr>
            <a:endParaRPr lang="nb-NO" noProof="1"/>
          </a:p>
        </p:txBody>
      </p:sp>
      <p:sp>
        <p:nvSpPr>
          <p:cNvPr id="194" name="Google Shape;194;p3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nb-NO" noProof="1" smtClean="0"/>
              <a:t>10</a:t>
            </a:fld>
            <a:endParaRPr lang="nb-NO" noProof="1"/>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53E9A67-9747-4A9D-E7AB-13B838D76EFB}"/>
              </a:ext>
            </a:extLst>
          </p:cNvPr>
          <p:cNvSpPr>
            <a:spLocks noGrp="1"/>
          </p:cNvSpPr>
          <p:nvPr>
            <p:ph type="title"/>
          </p:nvPr>
        </p:nvSpPr>
        <p:spPr/>
        <p:txBody>
          <a:bodyPr/>
          <a:lstStyle/>
          <a:p>
            <a:r>
              <a:rPr lang="nb-NO" noProof="1"/>
              <a:t>Sosiotekniske systemer – historie</a:t>
            </a:r>
          </a:p>
        </p:txBody>
      </p:sp>
      <p:sp>
        <p:nvSpPr>
          <p:cNvPr id="3" name="Plassholder for tekst 2">
            <a:extLst>
              <a:ext uri="{FF2B5EF4-FFF2-40B4-BE49-F238E27FC236}">
                <a16:creationId xmlns:a16="http://schemas.microsoft.com/office/drawing/2014/main" id="{54062E12-D1D5-A1B0-D4A6-E204B40C22EC}"/>
              </a:ext>
            </a:extLst>
          </p:cNvPr>
          <p:cNvSpPr>
            <a:spLocks noGrp="1"/>
          </p:cNvSpPr>
          <p:nvPr>
            <p:ph type="body" idx="1"/>
          </p:nvPr>
        </p:nvSpPr>
        <p:spPr/>
        <p:txBody>
          <a:bodyPr/>
          <a:lstStyle/>
          <a:p>
            <a:pPr marL="0" lvl="0" indent="0" eaLnBrk="0" fontAlgn="base" hangingPunct="0">
              <a:lnSpc>
                <a:spcPct val="100000"/>
              </a:lnSpc>
              <a:spcBef>
                <a:spcPct val="0"/>
              </a:spcBef>
              <a:spcAft>
                <a:spcPct val="0"/>
              </a:spcAft>
              <a:buClrTx/>
              <a:buSzTx/>
              <a:buNone/>
            </a:pPr>
            <a:r>
              <a:rPr lang="nb-NO" sz="1400" noProof="1">
                <a:solidFill>
                  <a:srgbClr val="0A0A0A"/>
                </a:solidFill>
                <a:latin typeface="Google Sans"/>
              </a:rPr>
              <a:t>Oppstod som en «reaksjon» på Taylorisme – også kalt Scientific Management/vitenskapelig arbeidsledelse</a:t>
            </a:r>
          </a:p>
          <a:p>
            <a:pPr marL="0" lvl="0" indent="0" eaLnBrk="0" fontAlgn="base" hangingPunct="0">
              <a:lnSpc>
                <a:spcPct val="100000"/>
              </a:lnSpc>
              <a:spcBef>
                <a:spcPct val="0"/>
              </a:spcBef>
              <a:spcAft>
                <a:spcPct val="0"/>
              </a:spcAft>
              <a:buClrTx/>
              <a:buSzTx/>
              <a:buFontTx/>
              <a:buChar char="•"/>
            </a:pPr>
            <a:endParaRPr lang="nb-NO" sz="1400" b="1" noProof="1">
              <a:solidFill>
                <a:srgbClr val="0A0A0A"/>
              </a:solidFill>
              <a:latin typeface="Google Sans"/>
            </a:endParaRPr>
          </a:p>
          <a:p>
            <a:pPr marL="0" lvl="0" indent="0" eaLnBrk="0" fontAlgn="base" hangingPunct="0">
              <a:lnSpc>
                <a:spcPct val="100000"/>
              </a:lnSpc>
              <a:spcBef>
                <a:spcPct val="0"/>
              </a:spcBef>
              <a:spcAft>
                <a:spcPct val="0"/>
              </a:spcAft>
              <a:buClrTx/>
              <a:buSzTx/>
              <a:buNone/>
            </a:pPr>
            <a:r>
              <a:rPr lang="nb-NO" sz="1400" b="1" noProof="1">
                <a:solidFill>
                  <a:srgbClr val="0A0A0A"/>
                </a:solidFill>
                <a:latin typeface="Google Sans"/>
              </a:rPr>
              <a:t>1940- og 50-tallet: Opprinnelsen i England.</a:t>
            </a:r>
            <a:r>
              <a:rPr lang="nb-NO" sz="1400" noProof="1">
                <a:solidFill>
                  <a:srgbClr val="0A0A0A"/>
                </a:solidFill>
                <a:latin typeface="Google Sans"/>
              </a:rPr>
              <a:t> Teorien ble utviklet ved Tavistock Insitute of Human Relations etter 2dre verdenskrig.</a:t>
            </a:r>
          </a:p>
          <a:p>
            <a:pPr marL="0" lvl="0" indent="0" eaLnBrk="0" fontAlgn="base" hangingPunct="0">
              <a:lnSpc>
                <a:spcPct val="100000"/>
              </a:lnSpc>
              <a:spcBef>
                <a:spcPct val="0"/>
              </a:spcBef>
              <a:spcAft>
                <a:spcPct val="0"/>
              </a:spcAft>
              <a:buClrTx/>
              <a:buSzTx/>
              <a:buFontTx/>
              <a:buChar char="•"/>
            </a:pPr>
            <a:endParaRPr lang="nb-NO" sz="1400" noProof="1">
              <a:solidFill>
                <a:srgbClr val="0A0A0A"/>
              </a:solidFill>
              <a:latin typeface="Google Sans"/>
            </a:endParaRPr>
          </a:p>
          <a:p>
            <a:pPr marL="0" lvl="0" indent="0" eaLnBrk="0" fontAlgn="base" hangingPunct="0">
              <a:lnSpc>
                <a:spcPct val="100000"/>
              </a:lnSpc>
              <a:spcBef>
                <a:spcPct val="0"/>
              </a:spcBef>
              <a:spcAft>
                <a:spcPct val="0"/>
              </a:spcAft>
              <a:buClrTx/>
              <a:buSzTx/>
              <a:buNone/>
            </a:pPr>
            <a:r>
              <a:rPr lang="nb-NO" sz="1400" b="1" noProof="1">
                <a:solidFill>
                  <a:srgbClr val="0A0A0A"/>
                </a:solidFill>
                <a:latin typeface="Google Sans"/>
              </a:rPr>
              <a:t>1960-tallet: Utbredelse til Norge og Skandinavia, også UiO.</a:t>
            </a:r>
            <a:r>
              <a:rPr lang="nb-NO" sz="1400" noProof="1">
                <a:solidFill>
                  <a:srgbClr val="0A0A0A"/>
                </a:solidFill>
                <a:latin typeface="Google Sans"/>
              </a:rPr>
              <a:t>  Dette arbeidet la grunnlaget for demokratisering av arbeidslivet og prinsippet om </a:t>
            </a:r>
            <a:r>
              <a:rPr lang="nb-NO" sz="1400" b="1" noProof="1">
                <a:solidFill>
                  <a:srgbClr val="0A0A0A"/>
                </a:solidFill>
                <a:latin typeface="Google Sans"/>
              </a:rPr>
              <a:t>selvstyrte grupper.</a:t>
            </a:r>
          </a:p>
          <a:p>
            <a:pPr marL="0" lvl="0" indent="0" eaLnBrk="0" fontAlgn="base" hangingPunct="0">
              <a:lnSpc>
                <a:spcPct val="100000"/>
              </a:lnSpc>
              <a:spcBef>
                <a:spcPct val="0"/>
              </a:spcBef>
              <a:spcAft>
                <a:spcPct val="0"/>
              </a:spcAft>
              <a:buClrTx/>
              <a:buSzTx/>
              <a:buFontTx/>
              <a:buChar char="•"/>
            </a:pPr>
            <a:endParaRPr lang="nb-NO" sz="1400" b="1" noProof="1">
              <a:solidFill>
                <a:srgbClr val="0A0A0A"/>
              </a:solidFill>
              <a:latin typeface="Google Sans"/>
            </a:endParaRPr>
          </a:p>
          <a:p>
            <a:pPr marL="0" lvl="0" indent="0" eaLnBrk="0" fontAlgn="base" hangingPunct="0">
              <a:lnSpc>
                <a:spcPct val="100000"/>
              </a:lnSpc>
              <a:spcBef>
                <a:spcPct val="0"/>
              </a:spcBef>
              <a:spcAft>
                <a:spcPct val="0"/>
              </a:spcAft>
              <a:buClrTx/>
              <a:buSzTx/>
              <a:buNone/>
            </a:pPr>
            <a:r>
              <a:rPr lang="nb-NO" sz="1400" b="1" noProof="1">
                <a:solidFill>
                  <a:srgbClr val="0A0A0A"/>
                </a:solidFill>
                <a:latin typeface="Google Sans"/>
              </a:rPr>
              <a:t>1970- og 80-tallet: Systemdesign og medbestemmelse.</a:t>
            </a:r>
            <a:r>
              <a:rPr lang="nb-NO" sz="1400" noProof="1">
                <a:solidFill>
                  <a:srgbClr val="0A0A0A"/>
                </a:solidFill>
                <a:latin typeface="Google Sans"/>
              </a:rPr>
              <a:t> Fokus flyttet seg fra industriell produksjon til kontorarbeid og utvikling, innføring og bruk av IT-systemer (den gangen het digitale systemer - IT og IKT systemer)</a:t>
            </a:r>
          </a:p>
          <a:p>
            <a:pPr marL="0" lvl="0" indent="0" eaLnBrk="0" fontAlgn="base" hangingPunct="0">
              <a:lnSpc>
                <a:spcPct val="100000"/>
              </a:lnSpc>
              <a:spcBef>
                <a:spcPct val="0"/>
              </a:spcBef>
              <a:spcAft>
                <a:spcPct val="0"/>
              </a:spcAft>
              <a:buClrTx/>
              <a:buSzTx/>
              <a:buFontTx/>
              <a:buChar char="•"/>
            </a:pPr>
            <a:endParaRPr lang="nb-NO" sz="1400" noProof="1">
              <a:solidFill>
                <a:srgbClr val="0A0A0A"/>
              </a:solidFill>
              <a:latin typeface="Google Sans"/>
            </a:endParaRPr>
          </a:p>
          <a:p>
            <a:pPr marL="0" lvl="0" indent="0" eaLnBrk="0" fontAlgn="base" hangingPunct="0">
              <a:lnSpc>
                <a:spcPct val="100000"/>
              </a:lnSpc>
              <a:spcBef>
                <a:spcPct val="0"/>
              </a:spcBef>
              <a:spcAft>
                <a:spcPct val="0"/>
              </a:spcAft>
              <a:buClrTx/>
              <a:buSzTx/>
              <a:buNone/>
            </a:pPr>
            <a:r>
              <a:rPr lang="nb-NO" sz="1400" b="1" noProof="1">
                <a:solidFill>
                  <a:srgbClr val="0A0A0A"/>
                </a:solidFill>
                <a:latin typeface="Google Sans"/>
              </a:rPr>
              <a:t>1990-tallet til i dag: Digitalisering og komplekse systemer.</a:t>
            </a:r>
            <a:r>
              <a:rPr lang="nb-NO" sz="1400" noProof="1">
                <a:solidFill>
                  <a:srgbClr val="0A0A0A"/>
                </a:solidFill>
                <a:latin typeface="Google Sans"/>
              </a:rPr>
              <a:t> Nå brukes sosiotekniske perspektiver og teori for å forstå og tilrettelegge samspillet mellom mennesker og maskiner (ofte KI), digital transformasjon, cybersikkerhet, tilgjengelighet. Det handler nå om hvordan store nettverk av teknologi, lover og regler, og mennesker gjensidig påvirker hverandre i en globalisert verden. </a:t>
            </a:r>
          </a:p>
        </p:txBody>
      </p:sp>
      <p:sp>
        <p:nvSpPr>
          <p:cNvPr id="4" name="Plassholder for lysbildenummer 3">
            <a:extLst>
              <a:ext uri="{FF2B5EF4-FFF2-40B4-BE49-F238E27FC236}">
                <a16:creationId xmlns:a16="http://schemas.microsoft.com/office/drawing/2014/main" id="{E309BA41-6861-C91B-F4A3-2C798161BCA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nb-NO" noProof="1" smtClean="0"/>
              <a:t>11</a:t>
            </a:fld>
            <a:endParaRPr lang="nb-NO" noProof="1"/>
          </a:p>
        </p:txBody>
      </p:sp>
      <p:sp>
        <p:nvSpPr>
          <p:cNvPr id="11" name="Rectangle 13">
            <a:extLst>
              <a:ext uri="{FF2B5EF4-FFF2-40B4-BE49-F238E27FC236}">
                <a16:creationId xmlns:a16="http://schemas.microsoft.com/office/drawing/2014/main" id="{D4558FEE-75CA-3409-4E35-57B4235C402D}"/>
              </a:ext>
            </a:extLst>
          </p:cNvPr>
          <p:cNvSpPr>
            <a:spLocks noChangeArrowheads="1"/>
          </p:cNvSpPr>
          <p:nvPr/>
        </p:nvSpPr>
        <p:spPr bwMode="auto">
          <a:xfrm>
            <a:off x="0" y="39622"/>
            <a:ext cx="65" cy="37795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2849" rIns="0" bIns="57132"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nb-NO" sz="1800" b="0" i="0" u="none" strike="noStrike" cap="none" normalizeH="0" baseline="0" noProof="1">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3419429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pic>
        <p:nvPicPr>
          <p:cNvPr id="176" name="Google Shape;176;p32"/>
          <p:cNvPicPr preferRelativeResize="0"/>
          <p:nvPr/>
        </p:nvPicPr>
        <p:blipFill rotWithShape="1">
          <a:blip r:embed="rId3">
            <a:alphaModFix/>
          </a:blip>
          <a:srcRect/>
          <a:stretch/>
        </p:blipFill>
        <p:spPr>
          <a:xfrm>
            <a:off x="4929096" y="3316292"/>
            <a:ext cx="1876151" cy="1827208"/>
          </a:xfrm>
          <a:prstGeom prst="rect">
            <a:avLst/>
          </a:prstGeom>
          <a:noFill/>
          <a:ln>
            <a:noFill/>
          </a:ln>
        </p:spPr>
      </p:pic>
      <p:sp>
        <p:nvSpPr>
          <p:cNvPr id="177" name="Google Shape;177;p32"/>
          <p:cNvSpPr txBox="1">
            <a:spLocks noGrp="1"/>
          </p:cNvSpPr>
          <p:nvPr>
            <p:ph type="body" idx="1"/>
          </p:nvPr>
        </p:nvSpPr>
        <p:spPr>
          <a:xfrm>
            <a:off x="623408" y="1593225"/>
            <a:ext cx="8520600" cy="3416400"/>
          </a:xfrm>
          <a:prstGeom prst="rect">
            <a:avLst/>
          </a:prstGeom>
          <a:noFill/>
          <a:ln>
            <a:noFill/>
          </a:ln>
        </p:spPr>
        <p:txBody>
          <a:bodyPr spcFirstLastPara="1" wrap="square" lIns="91425" tIns="91425" rIns="91425" bIns="91425" anchor="t" anchorCtr="0">
            <a:noAutofit/>
          </a:bodyPr>
          <a:lstStyle/>
          <a:p>
            <a:pPr marL="342900" lvl="0" indent="-342900" algn="l" rtl="0">
              <a:lnSpc>
                <a:spcPct val="90000"/>
              </a:lnSpc>
              <a:spcBef>
                <a:spcPts val="0"/>
              </a:spcBef>
              <a:spcAft>
                <a:spcPts val="0"/>
              </a:spcAft>
              <a:buClr>
                <a:schemeClr val="dk1"/>
              </a:buClr>
              <a:buSzPts val="1400"/>
              <a:buFont typeface="Noto Sans Symbols"/>
              <a:buChar char="▪"/>
            </a:pPr>
            <a:endParaRPr lang="nb-NO" noProof="1">
              <a:solidFill>
                <a:schemeClr val="dk1"/>
              </a:solidFill>
            </a:endParaRPr>
          </a:p>
          <a:p>
            <a:pPr marL="342900" lvl="0" indent="-342900" algn="l" rtl="0">
              <a:lnSpc>
                <a:spcPct val="90000"/>
              </a:lnSpc>
              <a:spcBef>
                <a:spcPts val="0"/>
              </a:spcBef>
              <a:spcAft>
                <a:spcPts val="0"/>
              </a:spcAft>
              <a:buClr>
                <a:schemeClr val="dk1"/>
              </a:buClr>
              <a:buSzPts val="1400"/>
              <a:buFont typeface="Noto Sans Symbols"/>
              <a:buChar char="▪"/>
            </a:pPr>
            <a:r>
              <a:rPr lang="nb-NO" noProof="1">
                <a:solidFill>
                  <a:schemeClr val="dk1"/>
                </a:solidFill>
              </a:rPr>
              <a:t>En </a:t>
            </a:r>
            <a:r>
              <a:rPr lang="nb-NO" b="1" noProof="1">
                <a:solidFill>
                  <a:schemeClr val="dk1"/>
                </a:solidFill>
              </a:rPr>
              <a:t>interessent</a:t>
            </a:r>
            <a:r>
              <a:rPr lang="nb-NO" noProof="1">
                <a:solidFill>
                  <a:schemeClr val="dk1"/>
                </a:solidFill>
              </a:rPr>
              <a:t> er en person, gruppe eller organisasjon som kan påvirke eller bli påvirket av en sak eller et anliggende, for eksempel en digital teknologi.</a:t>
            </a:r>
          </a:p>
          <a:p>
            <a:pPr marL="342900" lvl="0" indent="-254000" algn="l" rtl="0">
              <a:lnSpc>
                <a:spcPct val="90000"/>
              </a:lnSpc>
              <a:spcBef>
                <a:spcPts val="0"/>
              </a:spcBef>
              <a:spcAft>
                <a:spcPts val="0"/>
              </a:spcAft>
              <a:buClr>
                <a:schemeClr val="dk1"/>
              </a:buClr>
              <a:buSzPts val="1400"/>
              <a:buFont typeface="Noto Sans Symbols"/>
              <a:buNone/>
            </a:pPr>
            <a:endParaRPr lang="nb-NO" noProof="1">
              <a:solidFill>
                <a:schemeClr val="dk1"/>
              </a:solidFill>
            </a:endParaRPr>
          </a:p>
          <a:p>
            <a:pPr marL="342900" lvl="0" indent="-342900" algn="l" rtl="0">
              <a:lnSpc>
                <a:spcPct val="90000"/>
              </a:lnSpc>
              <a:spcBef>
                <a:spcPts val="0"/>
              </a:spcBef>
              <a:spcAft>
                <a:spcPts val="0"/>
              </a:spcAft>
              <a:buClr>
                <a:schemeClr val="dk1"/>
              </a:buClr>
              <a:buSzPts val="1400"/>
              <a:buFont typeface="Noto Sans Symbols"/>
              <a:buChar char="▪"/>
            </a:pPr>
            <a:r>
              <a:rPr lang="nb-NO" b="1" noProof="1">
                <a:solidFill>
                  <a:schemeClr val="dk1"/>
                </a:solidFill>
              </a:rPr>
              <a:t>Interesse </a:t>
            </a:r>
            <a:r>
              <a:rPr lang="nb-NO" noProof="1">
                <a:solidFill>
                  <a:schemeClr val="dk1"/>
                </a:solidFill>
              </a:rPr>
              <a:t>(eng. Concern), visse faktiske eller bare forestilte behov som søkes tilfredsstilt av en interessent.</a:t>
            </a:r>
          </a:p>
        </p:txBody>
      </p:sp>
      <p:sp>
        <p:nvSpPr>
          <p:cNvPr id="178" name="Google Shape;178;p32"/>
          <p:cNvSpPr txBox="1"/>
          <p:nvPr/>
        </p:nvSpPr>
        <p:spPr>
          <a:xfrm>
            <a:off x="311700" y="445025"/>
            <a:ext cx="8520600" cy="572700"/>
          </a:xfrm>
          <a:prstGeom prst="rect">
            <a:avLst/>
          </a:prstGeom>
          <a:noFill/>
          <a:ln>
            <a:noFill/>
          </a:ln>
        </p:spPr>
        <p:txBody>
          <a:bodyPr spcFirstLastPara="1" wrap="square" lIns="68575" tIns="68575" rIns="68575" bIns="68575" anchor="t" anchorCtr="0">
            <a:normAutofit lnSpcReduction="10000"/>
          </a:bodyPr>
          <a:lstStyle/>
          <a:p>
            <a:pPr marL="0" marR="0" lvl="0" indent="0" algn="l" rtl="0">
              <a:lnSpc>
                <a:spcPct val="90000"/>
              </a:lnSpc>
              <a:spcBef>
                <a:spcPts val="0"/>
              </a:spcBef>
              <a:spcAft>
                <a:spcPts val="0"/>
              </a:spcAft>
              <a:buClr>
                <a:srgbClr val="2E75B5"/>
              </a:buClr>
              <a:buSzPts val="2200"/>
              <a:buFont typeface="Calibri"/>
              <a:buNone/>
            </a:pPr>
            <a:r>
              <a:rPr lang="nb-NO" sz="3300" b="1" noProof="1">
                <a:solidFill>
                  <a:schemeClr val="dk1"/>
                </a:solidFill>
                <a:latin typeface="Calibri"/>
                <a:ea typeface="Calibri"/>
                <a:cs typeface="Calibri"/>
                <a:sym typeface="Calibri"/>
              </a:rPr>
              <a:t>Noen sentrale begreper i rike bilder</a:t>
            </a:r>
          </a:p>
        </p:txBody>
      </p:sp>
      <p:sp>
        <p:nvSpPr>
          <p:cNvPr id="179" name="Google Shape;179;p32"/>
          <p:cNvSpPr/>
          <p:nvPr/>
        </p:nvSpPr>
        <p:spPr>
          <a:xfrm>
            <a:off x="226208" y="1200822"/>
            <a:ext cx="2537400" cy="3924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nb-NO" sz="2100" b="1" i="1" noProof="1">
                <a:solidFill>
                  <a:schemeClr val="dk1"/>
                </a:solidFill>
                <a:latin typeface="Calibri"/>
                <a:ea typeface="Calibri"/>
                <a:cs typeface="Calibri"/>
                <a:sym typeface="Calibri"/>
              </a:rPr>
              <a:t>Interesse, interessent</a:t>
            </a:r>
            <a:endParaRPr lang="nb-NO" sz="2100" i="1" noProof="1">
              <a:solidFill>
                <a:schemeClr val="dk1"/>
              </a:solidFill>
              <a:latin typeface="Calibri"/>
              <a:ea typeface="Calibri"/>
              <a:cs typeface="Calibri"/>
              <a:sym typeface="Calibri"/>
            </a:endParaRPr>
          </a:p>
        </p:txBody>
      </p:sp>
      <p:sp>
        <p:nvSpPr>
          <p:cNvPr id="180" name="Google Shape;180;p3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nb-NO" noProof="1" smtClean="0"/>
              <a:t>12</a:t>
            </a:fld>
            <a:endParaRPr lang="nb-NO" noProof="1"/>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33"/>
          <p:cNvSpPr txBox="1">
            <a:spLocks noGrp="1"/>
          </p:cNvSpPr>
          <p:nvPr>
            <p:ph type="title"/>
          </p:nvPr>
        </p:nvSpPr>
        <p:spPr>
          <a:xfrm>
            <a:off x="311700" y="9818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nb-NO" b="1" noProof="1"/>
              <a:t>Interesse, interessent</a:t>
            </a:r>
          </a:p>
        </p:txBody>
      </p:sp>
      <p:sp>
        <p:nvSpPr>
          <p:cNvPr id="186" name="Google Shape;186;p33"/>
          <p:cNvSpPr txBox="1">
            <a:spLocks noGrp="1"/>
          </p:cNvSpPr>
          <p:nvPr>
            <p:ph type="body" idx="1"/>
          </p:nvPr>
        </p:nvSpPr>
        <p:spPr>
          <a:xfrm>
            <a:off x="311700" y="648087"/>
            <a:ext cx="8520600" cy="3416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800"/>
              <a:buNone/>
            </a:pPr>
            <a:endParaRPr lang="nb-NO" noProof="1">
              <a:solidFill>
                <a:schemeClr val="dk1"/>
              </a:solidFill>
            </a:endParaRPr>
          </a:p>
          <a:p>
            <a:pPr marL="0" lvl="0" indent="0" algn="l" rtl="0">
              <a:lnSpc>
                <a:spcPct val="115000"/>
              </a:lnSpc>
              <a:spcBef>
                <a:spcPts val="0"/>
              </a:spcBef>
              <a:spcAft>
                <a:spcPts val="0"/>
              </a:spcAft>
              <a:buSzPts val="1800"/>
              <a:buNone/>
            </a:pPr>
            <a:r>
              <a:rPr lang="nb-NO" noProof="1">
                <a:solidFill>
                  <a:schemeClr val="dk1"/>
                </a:solidFill>
              </a:rPr>
              <a:t>“</a:t>
            </a:r>
            <a:r>
              <a:rPr lang="nb-NO" b="1" noProof="1">
                <a:solidFill>
                  <a:schemeClr val="dk1"/>
                </a:solidFill>
              </a:rPr>
              <a:t>Interesse</a:t>
            </a:r>
            <a:r>
              <a:rPr lang="nb-NO" noProof="1">
                <a:solidFill>
                  <a:schemeClr val="dk1"/>
                </a:solidFill>
              </a:rPr>
              <a:t>, visse faktiske eller bare forestilte behov som søkes tilfredsstilt. Interesse kan også være en relativt varig opptatthet hos enkeltpersoner eller grupper av visse objekter, ideer eller aktiviteter”</a:t>
            </a:r>
          </a:p>
          <a:p>
            <a:pPr marL="0" lvl="0" indent="0" algn="l" rtl="0">
              <a:lnSpc>
                <a:spcPct val="115000"/>
              </a:lnSpc>
              <a:spcBef>
                <a:spcPts val="1600"/>
              </a:spcBef>
              <a:spcAft>
                <a:spcPts val="0"/>
              </a:spcAft>
              <a:buSzPts val="1800"/>
              <a:buNone/>
            </a:pPr>
            <a:r>
              <a:rPr lang="nb-NO" noProof="1">
                <a:solidFill>
                  <a:schemeClr val="dk1"/>
                </a:solidFill>
              </a:rPr>
              <a:t>Fra Store Norske Leksikon (artikkel skrevet av Lars Svendsen).</a:t>
            </a:r>
          </a:p>
          <a:p>
            <a:pPr marL="0" lvl="0" indent="0" algn="l" rtl="0">
              <a:lnSpc>
                <a:spcPct val="115000"/>
              </a:lnSpc>
              <a:spcBef>
                <a:spcPts val="1600"/>
              </a:spcBef>
              <a:spcAft>
                <a:spcPts val="0"/>
              </a:spcAft>
              <a:buSzPts val="1800"/>
              <a:buNone/>
            </a:pPr>
            <a:r>
              <a:rPr lang="nb-NO" sz="2000" noProof="1">
                <a:solidFill>
                  <a:schemeClr val="dk1"/>
                </a:solidFill>
              </a:rPr>
              <a:t>Interessenter er mer enn bare </a:t>
            </a:r>
            <a:r>
              <a:rPr lang="nb-NO" sz="2000" b="1" noProof="1">
                <a:solidFill>
                  <a:schemeClr val="dk1"/>
                </a:solidFill>
              </a:rPr>
              <a:t>sluttbrukere</a:t>
            </a:r>
          </a:p>
          <a:p>
            <a:pPr marL="0" lvl="0" indent="0" algn="l" rtl="0">
              <a:lnSpc>
                <a:spcPct val="115000"/>
              </a:lnSpc>
              <a:spcBef>
                <a:spcPts val="3200"/>
              </a:spcBef>
              <a:spcAft>
                <a:spcPts val="1600"/>
              </a:spcAft>
              <a:buSzPts val="1800"/>
              <a:buNone/>
            </a:pPr>
            <a:r>
              <a:rPr lang="nb-NO" b="1" noProof="1">
                <a:solidFill>
                  <a:schemeClr val="dk1"/>
                </a:solidFill>
              </a:rPr>
              <a:t>Rike bilder</a:t>
            </a:r>
            <a:r>
              <a:rPr lang="nb-NO" noProof="1">
                <a:solidFill>
                  <a:schemeClr val="dk1"/>
                </a:solidFill>
              </a:rPr>
              <a:t> og beskrivelsen av </a:t>
            </a:r>
            <a:r>
              <a:rPr lang="nb-NO" b="1" noProof="1">
                <a:solidFill>
                  <a:schemeClr val="dk1"/>
                </a:solidFill>
              </a:rPr>
              <a:t>interessenter</a:t>
            </a:r>
            <a:r>
              <a:rPr lang="nb-NO" noProof="1">
                <a:solidFill>
                  <a:schemeClr val="dk1"/>
                </a:solidFill>
              </a:rPr>
              <a:t> og deres </a:t>
            </a:r>
            <a:r>
              <a:rPr lang="nb-NO" b="1" noProof="1">
                <a:solidFill>
                  <a:schemeClr val="dk1"/>
                </a:solidFill>
              </a:rPr>
              <a:t>interesser</a:t>
            </a:r>
            <a:r>
              <a:rPr lang="nb-NO" noProof="1">
                <a:solidFill>
                  <a:schemeClr val="dk1"/>
                </a:solidFill>
              </a:rPr>
              <a:t> er teknikker innenfor det vi kaller </a:t>
            </a:r>
            <a:r>
              <a:rPr lang="nb-NO" b="1" noProof="1">
                <a:solidFill>
                  <a:schemeClr val="dk1"/>
                </a:solidFill>
                <a:uFill>
                  <a:noFill/>
                </a:uFill>
                <a:hlinkClick r:id="rId3">
                  <a:extLst>
                    <a:ext uri="{A12FA001-AC4F-418D-AE19-62706E023703}">
                      <ahyp:hlinkClr xmlns:ahyp="http://schemas.microsoft.com/office/drawing/2018/hyperlinkcolor" val="tx"/>
                    </a:ext>
                  </a:extLst>
                </a:hlinkClick>
              </a:rPr>
              <a:t>interessentanalyse</a:t>
            </a:r>
            <a:r>
              <a:rPr lang="nb-NO" noProof="1">
                <a:solidFill>
                  <a:schemeClr val="dk1"/>
                </a:solidFill>
              </a:rPr>
              <a:t> – engelsk «stakeholder analysis». </a:t>
            </a:r>
          </a:p>
        </p:txBody>
      </p:sp>
      <p:sp>
        <p:nvSpPr>
          <p:cNvPr id="187" name="Google Shape;187;p3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nb-NO" noProof="1" smtClean="0"/>
              <a:t>13</a:t>
            </a:fld>
            <a:endParaRPr lang="nb-NO" noProof="1"/>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noProof="1"/>
              <a:t>Sosioteknisk = sosio + teknisk</a:t>
            </a:r>
          </a:p>
        </p:txBody>
      </p:sp>
      <p:sp>
        <p:nvSpPr>
          <p:cNvPr id="200" name="Google Shape;200;p35"/>
          <p:cNvSpPr txBox="1">
            <a:spLocks noGrp="1"/>
          </p:cNvSpPr>
          <p:nvPr>
            <p:ph type="body" idx="1"/>
          </p:nvPr>
        </p:nvSpPr>
        <p:spPr>
          <a:xfrm>
            <a:off x="311700" y="1132275"/>
            <a:ext cx="8520600" cy="34164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nb-NO" noProof="1">
                <a:solidFill>
                  <a:schemeClr val="dk1"/>
                </a:solidFill>
                <a:latin typeface="Calibri"/>
                <a:ea typeface="Calibri"/>
                <a:cs typeface="Calibri"/>
                <a:sym typeface="Calibri"/>
              </a:rPr>
              <a:t>Fra ca 20:00 minutter til 23:53 minutter (ca 4 minutter) </a:t>
            </a:r>
          </a:p>
          <a:p>
            <a:pPr marL="0" lvl="0" indent="0" algn="l" rtl="0">
              <a:lnSpc>
                <a:spcPct val="100000"/>
              </a:lnSpc>
              <a:spcBef>
                <a:spcPts val="0"/>
              </a:spcBef>
              <a:spcAft>
                <a:spcPts val="0"/>
              </a:spcAft>
              <a:buNone/>
            </a:pPr>
            <a:endParaRPr lang="nb-NO" noProof="1">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r>
              <a:rPr lang="nb-NO" noProof="1">
                <a:solidFill>
                  <a:schemeClr val="dk1"/>
                </a:solidFill>
                <a:latin typeface="Calibri"/>
                <a:ea typeface="Calibri"/>
                <a:cs typeface="Calibri"/>
                <a:sym typeface="Calibri"/>
              </a:rPr>
              <a:t>Et eksempel og forklaring på en måte å se samspillet mellom mennesker og teknologi:</a:t>
            </a:r>
          </a:p>
          <a:p>
            <a:pPr marL="0" lvl="0" indent="0" algn="l" rtl="0">
              <a:lnSpc>
                <a:spcPct val="100000"/>
              </a:lnSpc>
              <a:spcBef>
                <a:spcPts val="0"/>
              </a:spcBef>
              <a:spcAft>
                <a:spcPts val="0"/>
              </a:spcAft>
              <a:buNone/>
            </a:pPr>
            <a:r>
              <a:rPr lang="nb-NO" u="sng" noProof="1">
                <a:solidFill>
                  <a:srgbClr val="0563C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https://www.youtube.com/watch?v=Z3I-ndAXYWg</a:t>
            </a:r>
            <a:endParaRPr lang="nb-NO" noProof="1">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endParaRPr lang="nb-NO" noProof="1">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r>
              <a:rPr lang="nb-NO" b="1" noProof="1">
                <a:solidFill>
                  <a:schemeClr val="dk1"/>
                </a:solidFill>
                <a:latin typeface="Calibri"/>
                <a:ea typeface="Calibri"/>
                <a:cs typeface="Calibri"/>
                <a:sym typeface="Calibri"/>
              </a:rPr>
              <a:t>Hva er analyseenhet </a:t>
            </a:r>
            <a:r>
              <a:rPr lang="nb-NO" noProof="1">
                <a:solidFill>
                  <a:schemeClr val="dk1"/>
                </a:solidFill>
                <a:latin typeface="Calibri"/>
                <a:ea typeface="Calibri"/>
                <a:cs typeface="Calibri"/>
                <a:sym typeface="Calibri"/>
              </a:rPr>
              <a:t>(unit of analysis)?</a:t>
            </a:r>
          </a:p>
          <a:p>
            <a:pPr marL="0" lvl="0" indent="0" algn="l" rtl="0">
              <a:lnSpc>
                <a:spcPct val="100000"/>
              </a:lnSpc>
              <a:spcBef>
                <a:spcPts val="0"/>
              </a:spcBef>
              <a:spcAft>
                <a:spcPts val="0"/>
              </a:spcAft>
              <a:buNone/>
            </a:pPr>
            <a:endParaRPr lang="nb-NO" noProof="1">
              <a:solidFill>
                <a:schemeClr val="dk1"/>
              </a:solidFill>
              <a:latin typeface="Calibri"/>
              <a:ea typeface="Calibri"/>
              <a:cs typeface="Calibri"/>
              <a:sym typeface="Calibri"/>
            </a:endParaRPr>
          </a:p>
          <a:p>
            <a:pPr marL="457200" lvl="0" indent="-342900" algn="l" rtl="0">
              <a:lnSpc>
                <a:spcPct val="100000"/>
              </a:lnSpc>
              <a:spcBef>
                <a:spcPts val="0"/>
              </a:spcBef>
              <a:spcAft>
                <a:spcPts val="0"/>
              </a:spcAft>
              <a:buClr>
                <a:schemeClr val="dk1"/>
              </a:buClr>
              <a:buSzPts val="1800"/>
              <a:buFont typeface="Calibri"/>
              <a:buChar char="●"/>
            </a:pPr>
            <a:r>
              <a:rPr lang="nb-NO" noProof="1">
                <a:solidFill>
                  <a:schemeClr val="dk1"/>
                </a:solidFill>
                <a:latin typeface="Calibri"/>
                <a:ea typeface="Calibri"/>
                <a:cs typeface="Calibri"/>
                <a:sym typeface="Calibri"/>
              </a:rPr>
              <a:t>Subjekt (isolert)? (uavhengig av situasjon)</a:t>
            </a:r>
          </a:p>
          <a:p>
            <a:pPr marL="457200" lvl="0" indent="-342900" algn="l" rtl="0">
              <a:lnSpc>
                <a:spcPct val="100000"/>
              </a:lnSpc>
              <a:spcBef>
                <a:spcPts val="0"/>
              </a:spcBef>
              <a:spcAft>
                <a:spcPts val="0"/>
              </a:spcAft>
              <a:buClr>
                <a:schemeClr val="dk1"/>
              </a:buClr>
              <a:buSzPts val="1800"/>
              <a:buFont typeface="Calibri"/>
              <a:buChar char="●"/>
            </a:pPr>
            <a:r>
              <a:rPr lang="nb-NO" noProof="1">
                <a:solidFill>
                  <a:schemeClr val="dk1"/>
                </a:solidFill>
                <a:latin typeface="Calibri"/>
                <a:ea typeface="Calibri"/>
                <a:cs typeface="Calibri"/>
                <a:sym typeface="Calibri"/>
              </a:rPr>
              <a:t>Objekt (isolert)? (uavhengig av situasjon)</a:t>
            </a:r>
          </a:p>
          <a:p>
            <a:pPr marL="457200" lvl="0" indent="-342900" algn="l" rtl="0">
              <a:lnSpc>
                <a:spcPct val="100000"/>
              </a:lnSpc>
              <a:spcBef>
                <a:spcPts val="0"/>
              </a:spcBef>
              <a:spcAft>
                <a:spcPts val="0"/>
              </a:spcAft>
              <a:buClr>
                <a:schemeClr val="dk1"/>
              </a:buClr>
              <a:buSzPts val="1800"/>
              <a:buFont typeface="Calibri"/>
              <a:buChar char="●"/>
            </a:pPr>
            <a:r>
              <a:rPr lang="nb-NO" noProof="1">
                <a:solidFill>
                  <a:schemeClr val="dk1"/>
                </a:solidFill>
                <a:latin typeface="Calibri"/>
                <a:ea typeface="Calibri"/>
                <a:cs typeface="Calibri"/>
                <a:sym typeface="Calibri"/>
              </a:rPr>
              <a:t>Subjekt + objekt? (uavhengig av situasjon)</a:t>
            </a:r>
          </a:p>
          <a:p>
            <a:pPr marL="457200" lvl="0" indent="-342900" algn="l" rtl="0">
              <a:lnSpc>
                <a:spcPct val="100000"/>
              </a:lnSpc>
              <a:spcBef>
                <a:spcPts val="0"/>
              </a:spcBef>
              <a:spcAft>
                <a:spcPts val="0"/>
              </a:spcAft>
              <a:buClr>
                <a:schemeClr val="dk1"/>
              </a:buClr>
              <a:buSzPts val="1800"/>
              <a:buFont typeface="Calibri"/>
              <a:buChar char="●"/>
            </a:pPr>
            <a:r>
              <a:rPr lang="nb-NO" noProof="1">
                <a:solidFill>
                  <a:schemeClr val="dk1"/>
                </a:solidFill>
                <a:latin typeface="Calibri"/>
                <a:ea typeface="Calibri"/>
                <a:cs typeface="Calibri"/>
                <a:sym typeface="Calibri"/>
              </a:rPr>
              <a:t>Subjekt + objekt + omgivelse/situasjon/aktivitet/oppgave?</a:t>
            </a:r>
          </a:p>
          <a:p>
            <a:pPr marL="0" lvl="0" indent="0" algn="l" rtl="0">
              <a:lnSpc>
                <a:spcPct val="100000"/>
              </a:lnSpc>
              <a:spcBef>
                <a:spcPts val="0"/>
              </a:spcBef>
              <a:spcAft>
                <a:spcPts val="0"/>
              </a:spcAft>
              <a:buNone/>
            </a:pPr>
            <a:endParaRPr lang="nb-NO" sz="1200" noProof="1">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endParaRPr lang="nb-NO" sz="1200" noProof="1">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endParaRPr lang="nb-NO" sz="1200" noProof="1">
              <a:solidFill>
                <a:schemeClr val="dk1"/>
              </a:solidFill>
              <a:latin typeface="Calibri"/>
              <a:ea typeface="Calibri"/>
              <a:cs typeface="Calibri"/>
              <a:sym typeface="Calibri"/>
            </a:endParaRPr>
          </a:p>
          <a:p>
            <a:pPr marL="0" lvl="0" indent="0" algn="l" rtl="0">
              <a:spcBef>
                <a:spcPts val="0"/>
              </a:spcBef>
              <a:spcAft>
                <a:spcPts val="0"/>
              </a:spcAft>
              <a:buNone/>
            </a:pPr>
            <a:endParaRPr lang="nb-NO" noProof="1"/>
          </a:p>
          <a:p>
            <a:pPr marL="0" lvl="0" indent="0" algn="l" rtl="0">
              <a:spcBef>
                <a:spcPts val="1600"/>
              </a:spcBef>
              <a:spcAft>
                <a:spcPts val="0"/>
              </a:spcAft>
              <a:buNone/>
            </a:pPr>
            <a:endParaRPr lang="nb-NO" noProof="1"/>
          </a:p>
          <a:p>
            <a:pPr marL="0" lvl="0" indent="0" algn="l" rtl="0">
              <a:spcBef>
                <a:spcPts val="1600"/>
              </a:spcBef>
              <a:spcAft>
                <a:spcPts val="1600"/>
              </a:spcAft>
              <a:buNone/>
            </a:pPr>
            <a:endParaRPr lang="nb-NO" noProof="1"/>
          </a:p>
        </p:txBody>
      </p:sp>
      <p:sp>
        <p:nvSpPr>
          <p:cNvPr id="201" name="Google Shape;201;p3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nb-NO" noProof="1" smtClean="0"/>
              <a:t>14</a:t>
            </a:fld>
            <a:endParaRPr lang="nb-NO" noProof="1"/>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3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noProof="1"/>
              <a:t>Diskutere - egne erfaringer på samspill med teknologi?  Mindre dramatisk enn skytevåpen;)</a:t>
            </a:r>
          </a:p>
        </p:txBody>
      </p:sp>
      <p:sp>
        <p:nvSpPr>
          <p:cNvPr id="207" name="Google Shape;207;p3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nb-NO" noProof="1"/>
          </a:p>
          <a:p>
            <a:pPr marL="457200" lvl="0" indent="-342900" algn="l" rtl="0">
              <a:spcBef>
                <a:spcPts val="1600"/>
              </a:spcBef>
              <a:spcAft>
                <a:spcPts val="0"/>
              </a:spcAft>
              <a:buSzPts val="1800"/>
              <a:buAutoNum type="arabicPeriod"/>
            </a:pPr>
            <a:r>
              <a:rPr lang="nb-NO" noProof="1"/>
              <a:t>Egne eksempler - på at “du” + “teknologi” blir til noe “nytt”, noe “annet?”</a:t>
            </a:r>
          </a:p>
          <a:p>
            <a:pPr marL="457200" lvl="0" indent="-342900" algn="l" rtl="0">
              <a:spcBef>
                <a:spcPts val="0"/>
              </a:spcBef>
              <a:spcAft>
                <a:spcPts val="0"/>
              </a:spcAft>
              <a:buSzPts val="1800"/>
              <a:buAutoNum type="arabicPeriod"/>
            </a:pPr>
            <a:r>
              <a:rPr lang="nb-NO" noProof="1"/>
              <a:t>Andre ord og begreper for samspill?</a:t>
            </a:r>
          </a:p>
          <a:p>
            <a:pPr marL="457200" lvl="0" indent="0" algn="l" rtl="0">
              <a:spcBef>
                <a:spcPts val="1600"/>
              </a:spcBef>
              <a:spcAft>
                <a:spcPts val="0"/>
              </a:spcAft>
              <a:buNone/>
            </a:pPr>
            <a:r>
              <a:rPr lang="nb-NO" noProof="1"/>
              <a:t>Individ nivå (mikro)</a:t>
            </a:r>
          </a:p>
          <a:p>
            <a:pPr marL="457200" lvl="0" indent="0" algn="l" rtl="0">
              <a:spcBef>
                <a:spcPts val="1600"/>
              </a:spcBef>
              <a:spcAft>
                <a:spcPts val="0"/>
              </a:spcAft>
              <a:buNone/>
            </a:pPr>
            <a:r>
              <a:rPr lang="nb-NO" noProof="1"/>
              <a:t>Gruppe nivå (meso)</a:t>
            </a:r>
          </a:p>
          <a:p>
            <a:pPr marL="457200" lvl="0" indent="0" algn="l" rtl="0">
              <a:spcBef>
                <a:spcPts val="1600"/>
              </a:spcBef>
              <a:spcAft>
                <a:spcPts val="0"/>
              </a:spcAft>
              <a:buNone/>
            </a:pPr>
            <a:r>
              <a:rPr lang="nb-NO" noProof="1"/>
              <a:t>Samfunns nivå  (makro)</a:t>
            </a:r>
          </a:p>
          <a:p>
            <a:pPr marL="0" lvl="0" indent="0" algn="l" rtl="0">
              <a:spcBef>
                <a:spcPts val="1600"/>
              </a:spcBef>
              <a:spcAft>
                <a:spcPts val="1600"/>
              </a:spcAft>
              <a:buNone/>
            </a:pPr>
            <a:r>
              <a:rPr lang="nb-NO" noProof="1"/>
              <a:t>5 minutter med hverandre  - så oppummering felles.</a:t>
            </a:r>
          </a:p>
        </p:txBody>
      </p:sp>
      <p:sp>
        <p:nvSpPr>
          <p:cNvPr id="208" name="Google Shape;208;p3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nb-NO" noProof="1" smtClean="0"/>
              <a:t>15</a:t>
            </a:fld>
            <a:endParaRPr lang="nb-NO" noProof="1"/>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4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noProof="1"/>
              <a:t>Relasjon og situasjon</a:t>
            </a:r>
          </a:p>
        </p:txBody>
      </p:sp>
      <p:sp>
        <p:nvSpPr>
          <p:cNvPr id="248" name="Google Shape;248;p4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nb-NO" sz="1600" b="1" noProof="1"/>
              <a:t>Relasjon:</a:t>
            </a:r>
          </a:p>
          <a:p>
            <a:pPr marL="285750" indent="-285750">
              <a:spcAft>
                <a:spcPts val="1600"/>
              </a:spcAft>
            </a:pPr>
            <a:r>
              <a:rPr lang="nb-NO" sz="1200" noProof="1"/>
              <a:t>Eksempel 1:  X = 1 + A</a:t>
            </a:r>
          </a:p>
          <a:p>
            <a:pPr marL="285750" indent="-285750">
              <a:spcAft>
                <a:spcPts val="1600"/>
              </a:spcAft>
            </a:pPr>
            <a:r>
              <a:rPr lang="nb-NO" sz="1200" noProof="1"/>
              <a:t>Eksempel fra 2: Petter er venn med Anne,</a:t>
            </a:r>
          </a:p>
          <a:p>
            <a:pPr marL="285750" indent="-285750">
              <a:spcAft>
                <a:spcPts val="1600"/>
              </a:spcAft>
            </a:pPr>
            <a:r>
              <a:rPr lang="nb-NO" sz="1200" noProof="1"/>
              <a:t>Eksempel 3: Petter bruker en chatbotten Eliza	</a:t>
            </a:r>
          </a:p>
          <a:p>
            <a:pPr marL="0" lvl="0" indent="0" algn="l" rtl="0">
              <a:spcBef>
                <a:spcPts val="0"/>
              </a:spcBef>
              <a:spcAft>
                <a:spcPts val="1600"/>
              </a:spcAft>
              <a:buNone/>
            </a:pPr>
            <a:r>
              <a:rPr lang="nb-NO" sz="1600" b="1" noProof="1"/>
              <a:t>Situasjon:</a:t>
            </a:r>
          </a:p>
          <a:p>
            <a:pPr marL="285750" indent="-285750">
              <a:spcAft>
                <a:spcPts val="1600"/>
              </a:spcAft>
            </a:pPr>
            <a:r>
              <a:rPr lang="nb-NO" sz="1200" noProof="1"/>
              <a:t>Eksempel:  Anne lytter til podkasten Lørdagsrådet når hun lager frokost.</a:t>
            </a:r>
          </a:p>
          <a:p>
            <a:pPr marL="285750" indent="-285750">
              <a:spcAft>
                <a:spcPts val="1600"/>
              </a:spcAft>
            </a:pPr>
            <a:r>
              <a:rPr lang="nb-NO" sz="1200" noProof="1"/>
              <a:t>Eksempel: Petter skriver en oblig i IN1030 ved å snakke til mobiltelefonen mens hen er på spasertur i skogen</a:t>
            </a:r>
          </a:p>
          <a:p>
            <a:pPr marL="285750" indent="-285750">
              <a:spcAft>
                <a:spcPts val="1600"/>
              </a:spcAft>
            </a:pPr>
            <a:r>
              <a:rPr lang="nb-NO" sz="1200" noProof="1"/>
              <a:t>Eksempel: Skoleverket innfører skjermer i underviningen på klassetrinn 4 på Toppen skole.</a:t>
            </a:r>
          </a:p>
        </p:txBody>
      </p:sp>
      <p:sp>
        <p:nvSpPr>
          <p:cNvPr id="249" name="Google Shape;249;p4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nb-NO" noProof="1" smtClean="0"/>
              <a:t>16</a:t>
            </a:fld>
            <a:endParaRPr lang="nb-NO" noProof="1"/>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8E84D7F-9885-1688-229D-A9C4677BEBB9}"/>
              </a:ext>
            </a:extLst>
          </p:cNvPr>
          <p:cNvSpPr>
            <a:spLocks noGrp="1"/>
          </p:cNvSpPr>
          <p:nvPr>
            <p:ph type="title"/>
          </p:nvPr>
        </p:nvSpPr>
        <p:spPr/>
        <p:txBody>
          <a:bodyPr/>
          <a:lstStyle/>
          <a:p>
            <a:r>
              <a:rPr lang="nb-NO" noProof="1"/>
              <a:t>Situasjoner – i hverdags</a:t>
            </a:r>
            <a:r>
              <a:rPr lang="nb-NO" b="1" noProof="1"/>
              <a:t>livet</a:t>
            </a:r>
            <a:r>
              <a:rPr lang="nb-NO" noProof="1"/>
              <a:t> og i arbeids</a:t>
            </a:r>
            <a:r>
              <a:rPr lang="nb-NO" b="1" noProof="1"/>
              <a:t>livet</a:t>
            </a:r>
          </a:p>
        </p:txBody>
      </p:sp>
      <p:sp>
        <p:nvSpPr>
          <p:cNvPr id="3" name="Plassholder for tekst 2">
            <a:extLst>
              <a:ext uri="{FF2B5EF4-FFF2-40B4-BE49-F238E27FC236}">
                <a16:creationId xmlns:a16="http://schemas.microsoft.com/office/drawing/2014/main" id="{6A28E8D5-F4F1-0883-CF76-334EC2322668}"/>
              </a:ext>
            </a:extLst>
          </p:cNvPr>
          <p:cNvSpPr>
            <a:spLocks noGrp="1"/>
          </p:cNvSpPr>
          <p:nvPr>
            <p:ph type="body" idx="1"/>
          </p:nvPr>
        </p:nvSpPr>
        <p:spPr/>
        <p:txBody>
          <a:bodyPr/>
          <a:lstStyle/>
          <a:p>
            <a:r>
              <a:rPr lang="nb-NO" sz="1400" b="1" noProof="1"/>
              <a:t>Kontekstualitet: </a:t>
            </a:r>
            <a:r>
              <a:rPr lang="nb-NO" sz="1400" noProof="1"/>
              <a:t>En situasjon er alltid unik «her og nå». Den består av et samspill mellom fysiske omgivelser (stedet du er), sosiale relasjoner (hvem du er sammen med) og tid (hva som skjedde rett før – og hva du forventer skal skje etterpå).</a:t>
            </a:r>
          </a:p>
          <a:p>
            <a:r>
              <a:rPr lang="nb-NO" sz="1400" b="1" noProof="1"/>
              <a:t>Mening: </a:t>
            </a:r>
            <a:r>
              <a:rPr lang="nb-NO" sz="1400" noProof="1"/>
              <a:t>Vi tolker situasjoner «raskt» for å vite hvilke normer, regler og «hva som skjer».  Vi definerer situasjoner annerledes om middagen er med en god venn – eller en potensiell arbeidsgiver. Tolkningen bestemmer hvordan vi tenker, lytter, prater, føler og oppfører oss.</a:t>
            </a:r>
          </a:p>
          <a:p>
            <a:r>
              <a:rPr lang="nb-NO" sz="1400" b="1" noProof="1"/>
              <a:t>Gjensidig avhengighet: </a:t>
            </a:r>
            <a:r>
              <a:rPr lang="nb-NO" sz="1400" noProof="1"/>
              <a:t>I en situasjon påvirker vi og omgivelsene hverandre. Du endrer situasjonen ved å gå inn i et stille bibliotekrom, og rommet påvirker og endrer din adferd.</a:t>
            </a:r>
          </a:p>
          <a:p>
            <a:endParaRPr lang="nb-NO" sz="1400" noProof="1"/>
          </a:p>
          <a:p>
            <a:r>
              <a:rPr lang="nb-NO" sz="1400" noProof="1"/>
              <a:t>En </a:t>
            </a:r>
            <a:r>
              <a:rPr lang="nb-NO" sz="1400" b="1" noProof="1"/>
              <a:t>situasjon</a:t>
            </a:r>
            <a:r>
              <a:rPr lang="nb-NO" sz="1400" noProof="1"/>
              <a:t> er den «scenen» der «livet/noe» utspiller seg, hvor du hele tiden </a:t>
            </a:r>
            <a:r>
              <a:rPr lang="nb-NO" sz="1400" b="1" noProof="1"/>
              <a:t>leser omgivelsene </a:t>
            </a:r>
            <a:r>
              <a:rPr lang="nb-NO" sz="1400" noProof="1"/>
              <a:t>for å finne ut hva du skal gjøre, tenke, føle, rette oppmerksomheten til eller ytre.</a:t>
            </a:r>
          </a:p>
          <a:p>
            <a:endParaRPr lang="nb-NO" sz="1400" noProof="1"/>
          </a:p>
          <a:p>
            <a:r>
              <a:rPr lang="nb-NO" sz="1400" b="1" noProof="1"/>
              <a:t>Situasjoner er sentralt for samspill mellom mennesker og digital teknologier</a:t>
            </a:r>
          </a:p>
          <a:p>
            <a:endParaRPr lang="nb-NO" sz="1400" noProof="1"/>
          </a:p>
          <a:p>
            <a:endParaRPr lang="nb-NO" sz="1400" noProof="1"/>
          </a:p>
          <a:p>
            <a:endParaRPr lang="nb-NO" noProof="1"/>
          </a:p>
        </p:txBody>
      </p:sp>
      <p:sp>
        <p:nvSpPr>
          <p:cNvPr id="4" name="Plassholder for lysbildenummer 3">
            <a:extLst>
              <a:ext uri="{FF2B5EF4-FFF2-40B4-BE49-F238E27FC236}">
                <a16:creationId xmlns:a16="http://schemas.microsoft.com/office/drawing/2014/main" id="{EEC0E77A-0111-A304-7A25-B1911548260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nb-NO" noProof="1" smtClean="0"/>
              <a:t>17</a:t>
            </a:fld>
            <a:endParaRPr lang="nb-NO" noProof="1"/>
          </a:p>
        </p:txBody>
      </p:sp>
      <p:sp>
        <p:nvSpPr>
          <p:cNvPr id="5" name="Rectangle 1">
            <a:extLst>
              <a:ext uri="{FF2B5EF4-FFF2-40B4-BE49-F238E27FC236}">
                <a16:creationId xmlns:a16="http://schemas.microsoft.com/office/drawing/2014/main" id="{1A1CF588-328A-6E6C-2608-18F29685189D}"/>
              </a:ext>
            </a:extLst>
          </p:cNvPr>
          <p:cNvSpPr>
            <a:spLocks noChangeArrowheads="1"/>
          </p:cNvSpPr>
          <p:nvPr/>
        </p:nvSpPr>
        <p:spPr bwMode="auto">
          <a:xfrm>
            <a:off x="811306" y="3253469"/>
            <a:ext cx="65" cy="37795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2849" rIns="0" bIns="57132"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nb-NO" sz="1800" b="0" i="0" u="none" strike="noStrike" cap="none" normalizeH="0" baseline="0" noProof="1">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1048618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4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noProof="1"/>
              <a:t>Relasjon</a:t>
            </a:r>
          </a:p>
        </p:txBody>
      </p:sp>
      <p:sp>
        <p:nvSpPr>
          <p:cNvPr id="255" name="Google Shape;255;p4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noProof="1"/>
              <a:t>Synonymer: forbindelse, assosiasjon, befatning, bindeledd, bro, forening, forhold, interaksjon, kobling, konneksjon, kontakt, kontaktflate, sammenheng, tilknytning, samband, samkvem, referanse....</a:t>
            </a:r>
          </a:p>
          <a:p>
            <a:pPr marL="0" lvl="0" indent="0" algn="l" rtl="0">
              <a:spcBef>
                <a:spcPts val="1600"/>
              </a:spcBef>
              <a:spcAft>
                <a:spcPts val="0"/>
              </a:spcAft>
              <a:buNone/>
            </a:pPr>
            <a:r>
              <a:rPr lang="nb-NO" noProof="1"/>
              <a:t>Relasjon som en betingelse for muligheten av </a:t>
            </a:r>
            <a:r>
              <a:rPr lang="nb-NO" b="1" noProof="1"/>
              <a:t>samspill, interaksjon og bruk.</a:t>
            </a:r>
          </a:p>
          <a:p>
            <a:pPr marL="0" lvl="0" indent="0" algn="l" rtl="0">
              <a:spcBef>
                <a:spcPts val="1600"/>
              </a:spcBef>
              <a:spcAft>
                <a:spcPts val="0"/>
              </a:spcAft>
              <a:buNone/>
            </a:pPr>
            <a:r>
              <a:rPr lang="nb-NO" noProof="1"/>
              <a:t>Relasjoner mellom et </a:t>
            </a:r>
            <a:r>
              <a:rPr lang="nb-NO" b="1" noProof="1"/>
              <a:t>menneske og et verktøy - på individplan</a:t>
            </a:r>
            <a:r>
              <a:rPr lang="nb-NO" noProof="1"/>
              <a:t>.</a:t>
            </a:r>
          </a:p>
          <a:p>
            <a:pPr marL="0" lvl="0" indent="0" algn="l" rtl="0">
              <a:spcBef>
                <a:spcPts val="1600"/>
              </a:spcBef>
              <a:spcAft>
                <a:spcPts val="0"/>
              </a:spcAft>
              <a:buNone/>
            </a:pPr>
            <a:r>
              <a:rPr lang="nb-NO" noProof="1"/>
              <a:t>Relasjoner </a:t>
            </a:r>
            <a:r>
              <a:rPr lang="nb-NO" b="1" noProof="1"/>
              <a:t>mellom interessenter.</a:t>
            </a:r>
          </a:p>
          <a:p>
            <a:pPr marL="0" lvl="0" indent="0" algn="l" rtl="0">
              <a:spcBef>
                <a:spcPts val="1600"/>
              </a:spcBef>
              <a:spcAft>
                <a:spcPts val="0"/>
              </a:spcAft>
              <a:buNone/>
            </a:pPr>
            <a:r>
              <a:rPr lang="nb-NO" noProof="1"/>
              <a:t>Relasjoner er sentralt for </a:t>
            </a:r>
            <a:r>
              <a:rPr lang="nb-NO" b="1" noProof="1"/>
              <a:t>sosiotekniske systemer og for rike bilder teknikken.</a:t>
            </a:r>
          </a:p>
          <a:p>
            <a:pPr marL="0" lvl="0" indent="0" algn="l" rtl="0">
              <a:spcBef>
                <a:spcPts val="1600"/>
              </a:spcBef>
              <a:spcAft>
                <a:spcPts val="0"/>
              </a:spcAft>
              <a:buNone/>
            </a:pPr>
            <a:endParaRPr lang="nb-NO" noProof="1"/>
          </a:p>
          <a:p>
            <a:pPr marL="0" lvl="0" indent="0" algn="l" rtl="0">
              <a:spcBef>
                <a:spcPts val="1600"/>
              </a:spcBef>
              <a:spcAft>
                <a:spcPts val="0"/>
              </a:spcAft>
              <a:buNone/>
            </a:pPr>
            <a:endParaRPr lang="nb-NO" noProof="1"/>
          </a:p>
          <a:p>
            <a:pPr marL="0" lvl="0" indent="0" algn="l" rtl="0">
              <a:spcBef>
                <a:spcPts val="1600"/>
              </a:spcBef>
              <a:spcAft>
                <a:spcPts val="0"/>
              </a:spcAft>
              <a:buNone/>
            </a:pPr>
            <a:endParaRPr lang="nb-NO" noProof="1"/>
          </a:p>
          <a:p>
            <a:pPr marL="0" lvl="0" indent="0" algn="l" rtl="0">
              <a:spcBef>
                <a:spcPts val="1600"/>
              </a:spcBef>
              <a:spcAft>
                <a:spcPts val="0"/>
              </a:spcAft>
              <a:buClr>
                <a:schemeClr val="dk1"/>
              </a:buClr>
              <a:buSzPts val="1100"/>
              <a:buFont typeface="Arial"/>
              <a:buNone/>
            </a:pPr>
            <a:endParaRPr lang="nb-NO" noProof="1"/>
          </a:p>
          <a:p>
            <a:pPr marL="0" lvl="0" indent="0" algn="l" rtl="0">
              <a:spcBef>
                <a:spcPts val="1600"/>
              </a:spcBef>
              <a:spcAft>
                <a:spcPts val="1600"/>
              </a:spcAft>
              <a:buNone/>
            </a:pPr>
            <a:endParaRPr lang="nb-NO" noProof="1"/>
          </a:p>
        </p:txBody>
      </p:sp>
      <p:sp>
        <p:nvSpPr>
          <p:cNvPr id="256" name="Google Shape;256;p4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nb-NO" noProof="1" smtClean="0"/>
              <a:t>18</a:t>
            </a:fld>
            <a:endParaRPr lang="nb-NO" noProof="1"/>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4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noProof="1"/>
              <a:t>Påvirkning begge veier - fra menneske til omgivelsene - og fra omgivelsene til mennesket.</a:t>
            </a:r>
          </a:p>
          <a:p>
            <a:pPr marL="0" lvl="0" indent="0" algn="l" rtl="0">
              <a:spcBef>
                <a:spcPts val="0"/>
              </a:spcBef>
              <a:spcAft>
                <a:spcPts val="0"/>
              </a:spcAft>
              <a:buNone/>
            </a:pPr>
            <a:endParaRPr lang="nb-NO" noProof="1"/>
          </a:p>
        </p:txBody>
      </p:sp>
      <p:sp>
        <p:nvSpPr>
          <p:cNvPr id="262" name="Google Shape;262;p44"/>
          <p:cNvSpPr txBox="1">
            <a:spLocks noGrp="1"/>
          </p:cNvSpPr>
          <p:nvPr>
            <p:ph type="body" idx="1"/>
          </p:nvPr>
        </p:nvSpPr>
        <p:spPr>
          <a:xfrm>
            <a:off x="230075" y="1877050"/>
            <a:ext cx="8474654" cy="2928032"/>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sz="3500" b="1" noProof="1">
                <a:solidFill>
                  <a:schemeClr val="tx1"/>
                </a:solidFill>
                <a:latin typeface="+mn-lt"/>
              </a:rPr>
              <a:t>“We shape our dwellings, thereafter they shape us”</a:t>
            </a:r>
          </a:p>
          <a:p>
            <a:pPr marL="114300" indent="0">
              <a:buNone/>
            </a:pPr>
            <a:r>
              <a:rPr lang="nb-NO" sz="1400" i="1" noProof="1">
                <a:solidFill>
                  <a:schemeClr val="tx1"/>
                </a:solidFill>
                <a:highlight>
                  <a:srgbClr val="FFFFFF"/>
                </a:highlight>
                <a:latin typeface="+mj-lt"/>
                <a:ea typeface="Verdana"/>
                <a:cs typeface="Verdana"/>
                <a:sym typeface="Verdana"/>
              </a:rPr>
              <a:t>Winston Churchill, London, 28 October 1943. </a:t>
            </a:r>
          </a:p>
          <a:p>
            <a:pPr marL="114300" indent="0">
              <a:buNone/>
            </a:pPr>
            <a:endParaRPr lang="nb-NO" sz="1400" i="1" noProof="1">
              <a:solidFill>
                <a:schemeClr val="tx1"/>
              </a:solidFill>
              <a:highlight>
                <a:srgbClr val="FFFFFF"/>
              </a:highlight>
              <a:latin typeface="+mj-lt"/>
              <a:ea typeface="Verdana"/>
              <a:cs typeface="Verdana"/>
              <a:sym typeface="Verdana"/>
            </a:endParaRPr>
          </a:p>
          <a:p>
            <a:pPr marL="114300" indent="0">
              <a:buNone/>
            </a:pPr>
            <a:r>
              <a:rPr lang="nb-NO" sz="1400" noProof="1">
                <a:solidFill>
                  <a:schemeClr val="tx1"/>
                </a:solidFill>
                <a:highlight>
                  <a:srgbClr val="FFFFFF"/>
                </a:highlight>
                <a:latin typeface="+mj-lt"/>
                <a:ea typeface="Verdana"/>
                <a:cs typeface="Verdana"/>
                <a:sym typeface="Verdana"/>
              </a:rPr>
              <a:t>(</a:t>
            </a:r>
            <a:r>
              <a:rPr lang="nb-NO" sz="1400" b="1" noProof="1">
                <a:solidFill>
                  <a:schemeClr val="tx1"/>
                </a:solidFill>
                <a:highlight>
                  <a:srgbClr val="FFFFFF"/>
                </a:highlight>
                <a:latin typeface="+mj-lt"/>
                <a:ea typeface="Verdana"/>
                <a:cs typeface="Verdana"/>
                <a:sym typeface="Verdana"/>
              </a:rPr>
              <a:t>Situasjon:  </a:t>
            </a:r>
            <a:r>
              <a:rPr lang="nb-NO" sz="1400" noProof="1">
                <a:solidFill>
                  <a:schemeClr val="tx1"/>
                </a:solidFill>
                <a:highlight>
                  <a:srgbClr val="FFFFFF"/>
                </a:highlight>
                <a:latin typeface="+mj-lt"/>
              </a:rPr>
              <a:t>Churchill insisterte på at salen/rommet som ble diskutert skulle være 1) rektangulær og 2) for trang for alle representantene. Han mente at det fysiske rommet påvirket den politiske kulturen; rommet skapte en intim, men konfronterende debattstil som han mente var hjertet i det britiske demokratiet.)</a:t>
            </a:r>
          </a:p>
        </p:txBody>
      </p:sp>
      <p:sp>
        <p:nvSpPr>
          <p:cNvPr id="263" name="Google Shape;263;p4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nb-NO" noProof="1" smtClean="0"/>
              <a:t>19</a:t>
            </a:fld>
            <a:endParaRPr lang="nb-NO" noProof="1"/>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26A345D-D5AA-5459-BCD3-0BA9884800C0}"/>
              </a:ext>
            </a:extLst>
          </p:cNvPr>
          <p:cNvSpPr>
            <a:spLocks noGrp="1"/>
          </p:cNvSpPr>
          <p:nvPr>
            <p:ph type="title"/>
          </p:nvPr>
        </p:nvSpPr>
        <p:spPr/>
        <p:txBody>
          <a:bodyPr/>
          <a:lstStyle/>
          <a:p>
            <a:r>
              <a:rPr lang="nb-NO" noProof="1"/>
              <a:t>Noen omgivelser på IfI</a:t>
            </a:r>
          </a:p>
        </p:txBody>
      </p:sp>
      <p:sp>
        <p:nvSpPr>
          <p:cNvPr id="4" name="Plassholder for lysbildenummer 3">
            <a:extLst>
              <a:ext uri="{FF2B5EF4-FFF2-40B4-BE49-F238E27FC236}">
                <a16:creationId xmlns:a16="http://schemas.microsoft.com/office/drawing/2014/main" id="{4204B9BD-CBF3-78C6-1D1B-47996C0883C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nb-NO" noProof="1" smtClean="0"/>
              <a:t>20</a:t>
            </a:fld>
            <a:endParaRPr lang="nb-NO" noProof="1"/>
          </a:p>
        </p:txBody>
      </p:sp>
      <p:pic>
        <p:nvPicPr>
          <p:cNvPr id="6" name="Bilde 5" descr="Et bilde som inneholder innendørs, vegg, møbler, utstilling&#10;&#10;KI-generert innhold kan være feil.">
            <a:extLst>
              <a:ext uri="{FF2B5EF4-FFF2-40B4-BE49-F238E27FC236}">
                <a16:creationId xmlns:a16="http://schemas.microsoft.com/office/drawing/2014/main" id="{A8472E37-DFE5-3A70-3950-56EA1FB29135}"/>
              </a:ext>
            </a:extLst>
          </p:cNvPr>
          <p:cNvPicPr>
            <a:picLocks noChangeAspect="1"/>
          </p:cNvPicPr>
          <p:nvPr/>
        </p:nvPicPr>
        <p:blipFill>
          <a:blip r:embed="rId2"/>
          <a:stretch>
            <a:fillRect/>
          </a:stretch>
        </p:blipFill>
        <p:spPr>
          <a:xfrm>
            <a:off x="311700" y="1152475"/>
            <a:ext cx="2662095" cy="1996571"/>
          </a:xfrm>
          <a:prstGeom prst="rect">
            <a:avLst/>
          </a:prstGeom>
        </p:spPr>
      </p:pic>
      <p:pic>
        <p:nvPicPr>
          <p:cNvPr id="10" name="Bilde 9" descr="Et bilde som inneholder innendørs, vegg, Kontorbygning, møbler&#10;&#10;KI-generert innhold kan være feil.">
            <a:extLst>
              <a:ext uri="{FF2B5EF4-FFF2-40B4-BE49-F238E27FC236}">
                <a16:creationId xmlns:a16="http://schemas.microsoft.com/office/drawing/2014/main" id="{94C23116-665F-3124-39B8-99A5A26A5F17}"/>
              </a:ext>
            </a:extLst>
          </p:cNvPr>
          <p:cNvPicPr>
            <a:picLocks noChangeAspect="1"/>
          </p:cNvPicPr>
          <p:nvPr/>
        </p:nvPicPr>
        <p:blipFill>
          <a:blip r:embed="rId3"/>
          <a:stretch>
            <a:fillRect/>
          </a:stretch>
        </p:blipFill>
        <p:spPr>
          <a:xfrm>
            <a:off x="699510" y="3174137"/>
            <a:ext cx="1905087" cy="1428815"/>
          </a:xfrm>
          <a:prstGeom prst="rect">
            <a:avLst/>
          </a:prstGeom>
        </p:spPr>
      </p:pic>
      <p:pic>
        <p:nvPicPr>
          <p:cNvPr id="12" name="Bilde 11" descr="Et bilde som inneholder eiendom, konstruksjon, gulv, dør&#10;&#10;KI-generert innhold kan være feil.">
            <a:extLst>
              <a:ext uri="{FF2B5EF4-FFF2-40B4-BE49-F238E27FC236}">
                <a16:creationId xmlns:a16="http://schemas.microsoft.com/office/drawing/2014/main" id="{15A8BE59-71B7-2341-464C-BE7ACBF7AF82}"/>
              </a:ext>
            </a:extLst>
          </p:cNvPr>
          <p:cNvPicPr>
            <a:picLocks noChangeAspect="1"/>
          </p:cNvPicPr>
          <p:nvPr/>
        </p:nvPicPr>
        <p:blipFill>
          <a:blip r:embed="rId4"/>
          <a:stretch>
            <a:fillRect/>
          </a:stretch>
        </p:blipFill>
        <p:spPr>
          <a:xfrm>
            <a:off x="3130710" y="1443828"/>
            <a:ext cx="3340212" cy="2505159"/>
          </a:xfrm>
          <a:prstGeom prst="rect">
            <a:avLst/>
          </a:prstGeom>
        </p:spPr>
      </p:pic>
      <p:pic>
        <p:nvPicPr>
          <p:cNvPr id="14" name="Bilde 13" descr="Et bilde som inneholder tekst, innendørs, vegg, skjermbilde&#10;&#10;KI-generert innhold kan være feil.">
            <a:extLst>
              <a:ext uri="{FF2B5EF4-FFF2-40B4-BE49-F238E27FC236}">
                <a16:creationId xmlns:a16="http://schemas.microsoft.com/office/drawing/2014/main" id="{5BCA244C-41C3-02F1-6894-6FA50BB24C7F}"/>
              </a:ext>
            </a:extLst>
          </p:cNvPr>
          <p:cNvPicPr>
            <a:picLocks noChangeAspect="1"/>
          </p:cNvPicPr>
          <p:nvPr/>
        </p:nvPicPr>
        <p:blipFill>
          <a:blip r:embed="rId5"/>
          <a:stretch>
            <a:fillRect/>
          </a:stretch>
        </p:blipFill>
        <p:spPr>
          <a:xfrm rot="5400000">
            <a:off x="6325063" y="1952350"/>
            <a:ext cx="2422202" cy="1816651"/>
          </a:xfrm>
          <a:prstGeom prst="rect">
            <a:avLst/>
          </a:prstGeom>
        </p:spPr>
      </p:pic>
    </p:spTree>
    <p:extLst>
      <p:ext uri="{BB962C8B-B14F-4D97-AF65-F5344CB8AC3E}">
        <p14:creationId xmlns:p14="http://schemas.microsoft.com/office/powerpoint/2010/main" val="6463698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pic>
        <p:nvPicPr>
          <p:cNvPr id="146" name="Google Shape;146;p28"/>
          <p:cNvPicPr preferRelativeResize="0"/>
          <p:nvPr/>
        </p:nvPicPr>
        <p:blipFill>
          <a:blip r:embed="rId3">
            <a:alphaModFix/>
          </a:blip>
          <a:stretch>
            <a:fillRect/>
          </a:stretch>
        </p:blipFill>
        <p:spPr>
          <a:xfrm>
            <a:off x="1074763" y="3391925"/>
            <a:ext cx="1695331" cy="1123745"/>
          </a:xfrm>
          <a:prstGeom prst="rect">
            <a:avLst/>
          </a:prstGeom>
          <a:noFill/>
          <a:ln>
            <a:noFill/>
          </a:ln>
        </p:spPr>
      </p:pic>
      <p:pic>
        <p:nvPicPr>
          <p:cNvPr id="147" name="Google Shape;147;p28"/>
          <p:cNvPicPr preferRelativeResize="0"/>
          <p:nvPr/>
        </p:nvPicPr>
        <p:blipFill>
          <a:blip r:embed="rId4">
            <a:alphaModFix/>
          </a:blip>
          <a:stretch>
            <a:fillRect/>
          </a:stretch>
        </p:blipFill>
        <p:spPr>
          <a:xfrm>
            <a:off x="3124200" y="3276990"/>
            <a:ext cx="1570310" cy="1204566"/>
          </a:xfrm>
          <a:prstGeom prst="rect">
            <a:avLst/>
          </a:prstGeom>
          <a:noFill/>
          <a:ln>
            <a:noFill/>
          </a:ln>
        </p:spPr>
      </p:pic>
      <p:pic>
        <p:nvPicPr>
          <p:cNvPr id="148" name="Google Shape;148;p28"/>
          <p:cNvPicPr preferRelativeResize="0"/>
          <p:nvPr/>
        </p:nvPicPr>
        <p:blipFill>
          <a:blip r:embed="rId5">
            <a:alphaModFix/>
          </a:blip>
          <a:stretch>
            <a:fillRect/>
          </a:stretch>
        </p:blipFill>
        <p:spPr>
          <a:xfrm>
            <a:off x="859610" y="969217"/>
            <a:ext cx="2328941" cy="2045174"/>
          </a:xfrm>
          <a:prstGeom prst="rect">
            <a:avLst/>
          </a:prstGeom>
          <a:noFill/>
          <a:ln>
            <a:noFill/>
          </a:ln>
        </p:spPr>
      </p:pic>
      <p:sp>
        <p:nvSpPr>
          <p:cNvPr id="149" name="Google Shape;149;p2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nb-NO" noProof="1" smtClean="0"/>
              <a:t>21</a:t>
            </a:fld>
            <a:endParaRPr lang="nb-NO" noProof="1"/>
          </a:p>
        </p:txBody>
      </p:sp>
      <p:pic>
        <p:nvPicPr>
          <p:cNvPr id="2" name="Bilde 1" descr="Et bilde som inneholder Små til mellomstore katter, innendørs, Katter, bok&#10;&#10;KI-generert innhold kan være feil.">
            <a:extLst>
              <a:ext uri="{FF2B5EF4-FFF2-40B4-BE49-F238E27FC236}">
                <a16:creationId xmlns:a16="http://schemas.microsoft.com/office/drawing/2014/main" id="{AA5658F5-1144-AD86-9B6D-5BBCDBD4AEF8}"/>
              </a:ext>
            </a:extLst>
          </p:cNvPr>
          <p:cNvPicPr>
            <a:picLocks noChangeAspect="1"/>
          </p:cNvPicPr>
          <p:nvPr/>
        </p:nvPicPr>
        <p:blipFill>
          <a:blip r:embed="rId6"/>
          <a:stretch>
            <a:fillRect/>
          </a:stretch>
        </p:blipFill>
        <p:spPr>
          <a:xfrm>
            <a:off x="4778547" y="969217"/>
            <a:ext cx="3077030" cy="2307773"/>
          </a:xfrm>
          <a:prstGeom prst="rect">
            <a:avLst/>
          </a:prstGeom>
        </p:spPr>
      </p:pic>
      <p:pic>
        <p:nvPicPr>
          <p:cNvPr id="3" name="Bilde 2" descr="Et bilde som inneholder innendørs, Små til mellomstore katter, Katter, huskatt&#10;&#10;KI-generert innhold kan være feil.">
            <a:extLst>
              <a:ext uri="{FF2B5EF4-FFF2-40B4-BE49-F238E27FC236}">
                <a16:creationId xmlns:a16="http://schemas.microsoft.com/office/drawing/2014/main" id="{311FF21B-C66E-5D9D-A6A4-FB2B97200B12}"/>
              </a:ext>
            </a:extLst>
          </p:cNvPr>
          <p:cNvPicPr>
            <a:picLocks noChangeAspect="1"/>
          </p:cNvPicPr>
          <p:nvPr/>
        </p:nvPicPr>
        <p:blipFill>
          <a:blip r:embed="rId7"/>
          <a:stretch>
            <a:fillRect/>
          </a:stretch>
        </p:blipFill>
        <p:spPr>
          <a:xfrm>
            <a:off x="6233351" y="3299000"/>
            <a:ext cx="1622226" cy="1216670"/>
          </a:xfrm>
          <a:prstGeom prst="rect">
            <a:avLst/>
          </a:prstGeom>
        </p:spPr>
      </p:pic>
      <p:sp>
        <p:nvSpPr>
          <p:cNvPr id="4" name="Tittel 1">
            <a:extLst>
              <a:ext uri="{FF2B5EF4-FFF2-40B4-BE49-F238E27FC236}">
                <a16:creationId xmlns:a16="http://schemas.microsoft.com/office/drawing/2014/main" id="{3792B82D-EBB7-3725-B255-A61606A1EFE4}"/>
              </a:ext>
            </a:extLst>
          </p:cNvPr>
          <p:cNvSpPr txBox="1">
            <a:spLocks/>
          </p:cNvSpPr>
          <p:nvPr/>
        </p:nvSpPr>
        <p:spPr>
          <a:xfrm>
            <a:off x="311700" y="445025"/>
            <a:ext cx="8520600" cy="5727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r>
              <a:rPr lang="nb-NO" sz="2800" noProof="1"/>
              <a:t>Noen omgivelser hjemme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pic>
        <p:nvPicPr>
          <p:cNvPr id="268" name="Google Shape;268;p45"/>
          <p:cNvPicPr preferRelativeResize="0"/>
          <p:nvPr/>
        </p:nvPicPr>
        <p:blipFill rotWithShape="1">
          <a:blip r:embed="rId3">
            <a:alphaModFix/>
          </a:blip>
          <a:srcRect/>
          <a:stretch/>
        </p:blipFill>
        <p:spPr>
          <a:xfrm>
            <a:off x="1225799" y="2308149"/>
            <a:ext cx="5706050" cy="2696350"/>
          </a:xfrm>
          <a:prstGeom prst="rect">
            <a:avLst/>
          </a:prstGeom>
          <a:noFill/>
          <a:ln>
            <a:noFill/>
          </a:ln>
        </p:spPr>
      </p:pic>
      <p:sp>
        <p:nvSpPr>
          <p:cNvPr id="269" name="Google Shape;269;p45"/>
          <p:cNvSpPr/>
          <p:nvPr/>
        </p:nvSpPr>
        <p:spPr>
          <a:xfrm>
            <a:off x="536406" y="204358"/>
            <a:ext cx="5303400" cy="4386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nb-NO" sz="2400" b="1" noProof="1">
                <a:solidFill>
                  <a:schemeClr val="dk1"/>
                </a:solidFill>
                <a:latin typeface="Calibri"/>
                <a:ea typeface="Calibri"/>
                <a:cs typeface="Calibri"/>
                <a:sym typeface="Calibri"/>
              </a:rPr>
              <a:t>Sosio-tekniske systemer og kompleksitet</a:t>
            </a:r>
          </a:p>
        </p:txBody>
      </p:sp>
      <p:sp>
        <p:nvSpPr>
          <p:cNvPr id="270" name="Google Shape;270;p45"/>
          <p:cNvSpPr/>
          <p:nvPr/>
        </p:nvSpPr>
        <p:spPr>
          <a:xfrm>
            <a:off x="458785" y="689430"/>
            <a:ext cx="7342800" cy="1269600"/>
          </a:xfrm>
          <a:prstGeom prst="rect">
            <a:avLst/>
          </a:prstGeom>
          <a:noFill/>
          <a:ln>
            <a:noFill/>
          </a:ln>
        </p:spPr>
        <p:txBody>
          <a:bodyPr spcFirstLastPara="1" wrap="square" lIns="68575" tIns="34275" rIns="68575" bIns="34275" anchor="t" anchorCtr="0">
            <a:noAutofit/>
          </a:bodyPr>
          <a:lstStyle/>
          <a:p>
            <a:pPr marL="342900" marR="0" lvl="1" indent="-95250" algn="l" rtl="0">
              <a:spcBef>
                <a:spcPts val="0"/>
              </a:spcBef>
              <a:spcAft>
                <a:spcPts val="0"/>
              </a:spcAft>
              <a:buClr>
                <a:schemeClr val="dk1"/>
              </a:buClr>
              <a:buSzPts val="1500"/>
              <a:buFont typeface="Noto Sans Symbols"/>
              <a:buChar char="▪"/>
            </a:pPr>
            <a:r>
              <a:rPr lang="nb-NO" sz="1500" b="0" i="0" u="none" strike="noStrike" cap="none" noProof="1">
                <a:solidFill>
                  <a:schemeClr val="dk1"/>
                </a:solidFill>
                <a:latin typeface="Calibri"/>
                <a:ea typeface="Calibri"/>
                <a:cs typeface="Calibri"/>
                <a:sym typeface="Calibri"/>
              </a:rPr>
              <a:t>Et </a:t>
            </a:r>
            <a:r>
              <a:rPr lang="nb-NO" sz="1500" b="1" i="0" u="none" strike="noStrike" cap="none" noProof="1">
                <a:solidFill>
                  <a:schemeClr val="dk1"/>
                </a:solidFill>
                <a:latin typeface="Calibri"/>
                <a:ea typeface="Calibri"/>
                <a:cs typeface="Calibri"/>
                <a:sym typeface="Calibri"/>
              </a:rPr>
              <a:t>sosio-teknisk system </a:t>
            </a:r>
            <a:r>
              <a:rPr lang="nb-NO" sz="1500" b="0" i="0" u="none" strike="noStrike" cap="none" noProof="1">
                <a:solidFill>
                  <a:schemeClr val="dk1"/>
                </a:solidFill>
                <a:latin typeface="Calibri"/>
                <a:ea typeface="Calibri"/>
                <a:cs typeface="Calibri"/>
                <a:sym typeface="Calibri"/>
              </a:rPr>
              <a:t>innbefatter hvordan mennesker og teknologi forholder seg til hverandre (relasjoner). </a:t>
            </a:r>
          </a:p>
          <a:p>
            <a:pPr marL="342900" marR="0" lvl="1" indent="-95250" algn="l" rtl="0">
              <a:spcBef>
                <a:spcPts val="0"/>
              </a:spcBef>
              <a:spcAft>
                <a:spcPts val="0"/>
              </a:spcAft>
              <a:buClr>
                <a:schemeClr val="dk1"/>
              </a:buClr>
              <a:buSzPts val="1500"/>
              <a:buFont typeface="Noto Sans Symbols"/>
              <a:buChar char="▪"/>
            </a:pPr>
            <a:endParaRPr lang="nb-NO" sz="1100" noProof="1">
              <a:solidFill>
                <a:schemeClr val="dk1"/>
              </a:solidFill>
            </a:endParaRPr>
          </a:p>
          <a:p>
            <a:pPr marL="342900" marR="0" lvl="1" indent="-95250" algn="l" rtl="0">
              <a:spcBef>
                <a:spcPts val="0"/>
              </a:spcBef>
              <a:spcAft>
                <a:spcPts val="0"/>
              </a:spcAft>
              <a:buClr>
                <a:schemeClr val="dk1"/>
              </a:buClr>
              <a:buSzPts val="1500"/>
              <a:buFont typeface="Noto Sans Symbols"/>
              <a:buChar char="▪"/>
            </a:pPr>
            <a:r>
              <a:rPr lang="nb-NO" sz="1500" b="0" i="0" u="none" strike="noStrike" cap="none" noProof="1">
                <a:solidFill>
                  <a:schemeClr val="dk1"/>
                </a:solidFill>
                <a:latin typeface="Calibri"/>
                <a:ea typeface="Calibri"/>
                <a:cs typeface="Calibri"/>
                <a:sym typeface="Calibri"/>
              </a:rPr>
              <a:t>Sosio-tekniske systemer består av </a:t>
            </a:r>
            <a:r>
              <a:rPr lang="nb-NO" sz="1500" b="1" i="0" u="none" strike="noStrike" cap="none" noProof="1">
                <a:solidFill>
                  <a:schemeClr val="dk1"/>
                </a:solidFill>
                <a:latin typeface="Calibri"/>
                <a:ea typeface="Calibri"/>
                <a:cs typeface="Calibri"/>
                <a:sym typeface="Calibri"/>
              </a:rPr>
              <a:t>tekniske systemer</a:t>
            </a:r>
            <a:r>
              <a:rPr lang="nb-NO" sz="1500" b="0" i="0" u="none" strike="noStrike" cap="none" noProof="1">
                <a:solidFill>
                  <a:schemeClr val="dk1"/>
                </a:solidFill>
                <a:latin typeface="Calibri"/>
                <a:ea typeface="Calibri"/>
                <a:cs typeface="Calibri"/>
                <a:sym typeface="Calibri"/>
              </a:rPr>
              <a:t>, men også </a:t>
            </a:r>
            <a:r>
              <a:rPr lang="nb-NO" sz="1500" b="1" i="0" u="none" strike="noStrike" cap="none" noProof="1">
                <a:solidFill>
                  <a:schemeClr val="dk1"/>
                </a:solidFill>
                <a:latin typeface="Calibri"/>
                <a:ea typeface="Calibri"/>
                <a:cs typeface="Calibri"/>
                <a:sym typeface="Calibri"/>
              </a:rPr>
              <a:t>prosesser</a:t>
            </a:r>
            <a:r>
              <a:rPr lang="nb-NO" sz="1500" b="0" i="0" u="none" strike="noStrike" cap="none" noProof="1">
                <a:solidFill>
                  <a:schemeClr val="dk1"/>
                </a:solidFill>
                <a:latin typeface="Calibri"/>
                <a:ea typeface="Calibri"/>
                <a:cs typeface="Calibri"/>
                <a:sym typeface="Calibri"/>
              </a:rPr>
              <a:t> og </a:t>
            </a:r>
            <a:r>
              <a:rPr lang="nb-NO" sz="1500" b="1" i="0" u="none" strike="noStrike" cap="none" noProof="1">
                <a:solidFill>
                  <a:schemeClr val="dk1"/>
                </a:solidFill>
                <a:latin typeface="Calibri"/>
                <a:ea typeface="Calibri"/>
                <a:cs typeface="Calibri"/>
                <a:sym typeface="Calibri"/>
              </a:rPr>
              <a:t>interessenter</a:t>
            </a:r>
            <a:r>
              <a:rPr lang="nb-NO" sz="1500" b="0" i="0" u="none" strike="noStrike" cap="none" noProof="1">
                <a:solidFill>
                  <a:schemeClr val="dk1"/>
                </a:solidFill>
                <a:latin typeface="Calibri"/>
                <a:ea typeface="Calibri"/>
                <a:cs typeface="Calibri"/>
                <a:sym typeface="Calibri"/>
              </a:rPr>
              <a:t> som bruker og samhandle med det tekniske systemet.</a:t>
            </a:r>
          </a:p>
          <a:p>
            <a:pPr marL="247650" marR="0" lvl="1" algn="l" rtl="0">
              <a:spcBef>
                <a:spcPts val="0"/>
              </a:spcBef>
              <a:spcAft>
                <a:spcPts val="0"/>
              </a:spcAft>
              <a:buClr>
                <a:schemeClr val="dk1"/>
              </a:buClr>
              <a:buSzPts val="1500"/>
            </a:pPr>
            <a:r>
              <a:rPr lang="nb-NO" sz="1500" b="0" i="0" u="none" strike="noStrike" cap="none" noProof="1">
                <a:solidFill>
                  <a:schemeClr val="dk1"/>
                </a:solidFill>
                <a:latin typeface="Calibri"/>
                <a:ea typeface="Calibri"/>
                <a:cs typeface="Calibri"/>
                <a:sym typeface="Calibri"/>
              </a:rPr>
              <a:t> </a:t>
            </a:r>
          </a:p>
          <a:p>
            <a:pPr marL="342900" marR="0" lvl="1" indent="-95250" algn="l" rtl="0">
              <a:spcBef>
                <a:spcPts val="0"/>
              </a:spcBef>
              <a:spcAft>
                <a:spcPts val="0"/>
              </a:spcAft>
              <a:buClr>
                <a:schemeClr val="dk1"/>
              </a:buClr>
              <a:buSzPts val="1500"/>
              <a:buFont typeface="Noto Sans Symbols"/>
              <a:buChar char="▪"/>
            </a:pPr>
            <a:r>
              <a:rPr lang="nb-NO" sz="1500" b="0" i="0" u="none" strike="noStrike" cap="none" noProof="1">
                <a:solidFill>
                  <a:schemeClr val="dk1"/>
                </a:solidFill>
                <a:latin typeface="Calibri"/>
                <a:ea typeface="Calibri"/>
                <a:cs typeface="Calibri"/>
                <a:sym typeface="Calibri"/>
              </a:rPr>
              <a:t>Sosio-tekniske systemer er ofte </a:t>
            </a:r>
            <a:r>
              <a:rPr lang="nb-NO" sz="1800" b="1" i="0" u="none" strike="noStrike" cap="none" noProof="1">
                <a:solidFill>
                  <a:schemeClr val="dk1"/>
                </a:solidFill>
                <a:latin typeface="Calibri"/>
                <a:ea typeface="Calibri"/>
                <a:cs typeface="Calibri"/>
                <a:sym typeface="Calibri"/>
              </a:rPr>
              <a:t>komplekse</a:t>
            </a:r>
            <a:r>
              <a:rPr lang="nb-NO" sz="1500" noProof="1">
                <a:solidFill>
                  <a:schemeClr val="dk1"/>
                </a:solidFill>
                <a:latin typeface="Calibri"/>
                <a:ea typeface="Calibri"/>
                <a:cs typeface="Calibri"/>
                <a:sym typeface="Calibri"/>
              </a:rPr>
              <a:t> (complex)</a:t>
            </a:r>
            <a:endParaRPr lang="nb-NO" sz="1500" b="0" i="0" u="none" strike="noStrike" cap="none" noProof="1">
              <a:solidFill>
                <a:schemeClr val="dk1"/>
              </a:solidFill>
              <a:latin typeface="Calibri"/>
              <a:ea typeface="Calibri"/>
              <a:cs typeface="Calibri"/>
              <a:sym typeface="Calibri"/>
            </a:endParaRPr>
          </a:p>
        </p:txBody>
      </p:sp>
      <p:sp>
        <p:nvSpPr>
          <p:cNvPr id="271" name="Google Shape;271;p4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nb-NO" noProof="1" smtClean="0"/>
              <a:t>22</a:t>
            </a:fld>
            <a:endParaRPr lang="nb-NO" noProof="1"/>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4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noProof="1"/>
              <a:t>Noen sentrale forhold</a:t>
            </a:r>
          </a:p>
        </p:txBody>
      </p:sp>
      <p:sp>
        <p:nvSpPr>
          <p:cNvPr id="277" name="Google Shape;277;p4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1600"/>
              </a:spcBef>
              <a:spcAft>
                <a:spcPts val="0"/>
              </a:spcAft>
              <a:buClr>
                <a:schemeClr val="dk1"/>
              </a:buClr>
              <a:buSzPts val="1100"/>
              <a:buFont typeface="Arial"/>
              <a:buNone/>
            </a:pPr>
            <a:r>
              <a:rPr lang="nb-NO" b="1" noProof="1"/>
              <a:t>Komplekse</a:t>
            </a:r>
            <a:r>
              <a:rPr lang="nb-NO" noProof="1"/>
              <a:t> systemer kan ikke kontrolleres men </a:t>
            </a:r>
            <a:r>
              <a:rPr lang="nb-NO" b="1" noProof="1"/>
              <a:t>kartlegges og påvirkes.</a:t>
            </a:r>
          </a:p>
          <a:p>
            <a:pPr marL="0" lvl="0" indent="0" algn="l" rtl="0">
              <a:spcBef>
                <a:spcPts val="1600"/>
              </a:spcBef>
              <a:spcAft>
                <a:spcPts val="0"/>
              </a:spcAft>
              <a:buClr>
                <a:schemeClr val="dk1"/>
              </a:buClr>
              <a:buSzPts val="1100"/>
              <a:buFont typeface="Arial"/>
              <a:buNone/>
            </a:pPr>
            <a:r>
              <a:rPr lang="nb-NO" b="1" noProof="1"/>
              <a:t>Stor skala og kompleksitet</a:t>
            </a:r>
            <a:r>
              <a:rPr lang="nb-NO" noProof="1"/>
              <a:t> gjør det vanskelig å </a:t>
            </a:r>
            <a:r>
              <a:rPr lang="nb-NO" b="1" noProof="1"/>
              <a:t>representere</a:t>
            </a:r>
            <a:r>
              <a:rPr lang="nb-NO" noProof="1"/>
              <a:t> alle </a:t>
            </a:r>
            <a:r>
              <a:rPr lang="nb-NO" b="1" noProof="1"/>
              <a:t>interessenter.</a:t>
            </a:r>
          </a:p>
          <a:p>
            <a:pPr marL="0" lvl="0" indent="0" algn="l" rtl="0">
              <a:spcBef>
                <a:spcPts val="1600"/>
              </a:spcBef>
              <a:spcAft>
                <a:spcPts val="0"/>
              </a:spcAft>
              <a:buClr>
                <a:schemeClr val="dk1"/>
              </a:buClr>
              <a:buSzPts val="1100"/>
              <a:buFont typeface="Arial"/>
              <a:buNone/>
            </a:pPr>
            <a:r>
              <a:rPr lang="nb-NO" b="1" noProof="1"/>
              <a:t>Rike bilder</a:t>
            </a:r>
            <a:r>
              <a:rPr lang="nb-NO" noProof="1"/>
              <a:t> er en nyttig </a:t>
            </a:r>
            <a:r>
              <a:rPr lang="nb-NO" b="1" noProof="1"/>
              <a:t>teknikk </a:t>
            </a:r>
            <a:r>
              <a:rPr lang="nb-NO" noProof="1"/>
              <a:t>for å få oversikt.</a:t>
            </a:r>
          </a:p>
          <a:p>
            <a:pPr marL="0" lvl="0" indent="0" algn="l" rtl="0">
              <a:spcBef>
                <a:spcPts val="1600"/>
              </a:spcBef>
              <a:spcAft>
                <a:spcPts val="0"/>
              </a:spcAft>
              <a:buClr>
                <a:schemeClr val="dk1"/>
              </a:buClr>
              <a:buSzPts val="1100"/>
              <a:buFont typeface="Arial"/>
              <a:buNone/>
            </a:pPr>
            <a:r>
              <a:rPr lang="nb-NO" noProof="1"/>
              <a:t>Digitale teknologier og ulike interessenter </a:t>
            </a:r>
            <a:r>
              <a:rPr lang="nb-NO" b="1" noProof="1"/>
              <a:t>påvirker hverandre over tid og skaper</a:t>
            </a:r>
          </a:p>
          <a:p>
            <a:pPr marL="0" lvl="0" indent="0" algn="l" rtl="0">
              <a:spcBef>
                <a:spcPts val="1600"/>
              </a:spcBef>
              <a:spcAft>
                <a:spcPts val="1600"/>
              </a:spcAft>
              <a:buNone/>
            </a:pPr>
            <a:r>
              <a:rPr lang="nb-NO" b="1" noProof="1"/>
              <a:t>endring - samspillet mellom mennesker og teknologier er i endring.</a:t>
            </a:r>
          </a:p>
        </p:txBody>
      </p:sp>
      <p:sp>
        <p:nvSpPr>
          <p:cNvPr id="278" name="Google Shape;278;p4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nb-NO" noProof="1" smtClean="0"/>
              <a:t>23</a:t>
            </a:fld>
            <a:endParaRPr lang="nb-NO" noProof="1"/>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4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nb-NO" noProof="1" smtClean="0"/>
              <a:t>24</a:t>
            </a:fld>
            <a:endParaRPr lang="nb-NO" noProof="1"/>
          </a:p>
        </p:txBody>
      </p:sp>
      <p:sp>
        <p:nvSpPr>
          <p:cNvPr id="284" name="Google Shape;284;p47"/>
          <p:cNvSpPr txBox="1"/>
          <p:nvPr/>
        </p:nvSpPr>
        <p:spPr>
          <a:xfrm>
            <a:off x="76030" y="128001"/>
            <a:ext cx="8520600" cy="572700"/>
          </a:xfrm>
          <a:prstGeom prst="rect">
            <a:avLst/>
          </a:prstGeom>
          <a:noFill/>
          <a:ln>
            <a:noFill/>
          </a:ln>
        </p:spPr>
        <p:txBody>
          <a:bodyPr spcFirstLastPara="1" wrap="square" lIns="91425" tIns="91425" rIns="91425" bIns="91425" anchor="t" anchorCtr="0">
            <a:normAutofit lnSpcReduction="10000"/>
          </a:bodyPr>
          <a:lstStyle/>
          <a:p>
            <a:pPr marL="0" marR="0" lvl="0" indent="0" algn="l" rtl="0">
              <a:lnSpc>
                <a:spcPct val="100000"/>
              </a:lnSpc>
              <a:spcBef>
                <a:spcPts val="0"/>
              </a:spcBef>
              <a:spcAft>
                <a:spcPts val="0"/>
              </a:spcAft>
              <a:buClr>
                <a:schemeClr val="dk1"/>
              </a:buClr>
              <a:buSzPts val="2872"/>
              <a:buFont typeface="Arial"/>
              <a:buNone/>
            </a:pPr>
            <a:r>
              <a:rPr lang="nb-NO" sz="2800" b="0" i="0" u="none" strike="noStrike" cap="none" noProof="1">
                <a:solidFill>
                  <a:schemeClr val="dk1"/>
                </a:solidFill>
                <a:latin typeface="Arial"/>
                <a:ea typeface="Arial"/>
                <a:cs typeface="Arial"/>
                <a:sym typeface="Arial"/>
              </a:rPr>
              <a:t>Hvorfor </a:t>
            </a:r>
            <a:r>
              <a:rPr lang="nb-NO" sz="2800" noProof="1">
                <a:solidFill>
                  <a:schemeClr val="dk1"/>
                </a:solidFill>
              </a:rPr>
              <a:t>“</a:t>
            </a:r>
            <a:r>
              <a:rPr lang="nb-NO" sz="2800" b="0" i="0" u="none" strike="noStrike" cap="none" noProof="1">
                <a:solidFill>
                  <a:schemeClr val="dk1"/>
                </a:solidFill>
                <a:latin typeface="Arial"/>
                <a:ea typeface="Arial"/>
                <a:cs typeface="Arial"/>
                <a:sym typeface="Arial"/>
              </a:rPr>
              <a:t>rike</a:t>
            </a:r>
            <a:r>
              <a:rPr lang="nb-NO" sz="2800" noProof="1">
                <a:solidFill>
                  <a:schemeClr val="dk1"/>
                </a:solidFill>
              </a:rPr>
              <a:t>”</a:t>
            </a:r>
            <a:r>
              <a:rPr lang="nb-NO" sz="2800" b="0" i="0" u="none" strike="noStrike" cap="none" noProof="1">
                <a:solidFill>
                  <a:schemeClr val="dk1"/>
                </a:solidFill>
                <a:latin typeface="Arial"/>
                <a:ea typeface="Arial"/>
                <a:cs typeface="Arial"/>
                <a:sym typeface="Arial"/>
              </a:rPr>
              <a:t> bilder?</a:t>
            </a:r>
            <a:r>
              <a:rPr lang="nb-NO" sz="2800" b="0" i="0" u="none" strike="noStrike" cap="none" noProof="1">
                <a:solidFill>
                  <a:srgbClr val="0070C0"/>
                </a:solidFill>
                <a:latin typeface="Arial"/>
                <a:ea typeface="Arial"/>
                <a:cs typeface="Arial"/>
                <a:sym typeface="Arial"/>
              </a:rPr>
              <a:t> </a:t>
            </a:r>
          </a:p>
        </p:txBody>
      </p:sp>
      <p:pic>
        <p:nvPicPr>
          <p:cNvPr id="285" name="Google Shape;285;p47"/>
          <p:cNvPicPr preferRelativeResize="0"/>
          <p:nvPr/>
        </p:nvPicPr>
        <p:blipFill rotWithShape="1">
          <a:blip r:embed="rId3">
            <a:alphaModFix/>
          </a:blip>
          <a:srcRect/>
          <a:stretch/>
        </p:blipFill>
        <p:spPr>
          <a:xfrm>
            <a:off x="2796551" y="700697"/>
            <a:ext cx="1819275" cy="1952625"/>
          </a:xfrm>
          <a:prstGeom prst="rect">
            <a:avLst/>
          </a:prstGeom>
          <a:noFill/>
          <a:ln>
            <a:noFill/>
          </a:ln>
        </p:spPr>
      </p:pic>
      <p:pic>
        <p:nvPicPr>
          <p:cNvPr id="286" name="Google Shape;286;p47"/>
          <p:cNvPicPr preferRelativeResize="0"/>
          <p:nvPr/>
        </p:nvPicPr>
        <p:blipFill rotWithShape="1">
          <a:blip r:embed="rId3">
            <a:alphaModFix/>
          </a:blip>
          <a:srcRect/>
          <a:stretch/>
        </p:blipFill>
        <p:spPr>
          <a:xfrm>
            <a:off x="4770279" y="556013"/>
            <a:ext cx="1819275" cy="1952625"/>
          </a:xfrm>
          <a:prstGeom prst="rect">
            <a:avLst/>
          </a:prstGeom>
          <a:noFill/>
          <a:ln>
            <a:noFill/>
          </a:ln>
        </p:spPr>
      </p:pic>
      <p:pic>
        <p:nvPicPr>
          <p:cNvPr id="287" name="Google Shape;287;p47"/>
          <p:cNvPicPr preferRelativeResize="0"/>
          <p:nvPr/>
        </p:nvPicPr>
        <p:blipFill rotWithShape="1">
          <a:blip r:embed="rId3">
            <a:alphaModFix/>
          </a:blip>
          <a:srcRect/>
          <a:stretch/>
        </p:blipFill>
        <p:spPr>
          <a:xfrm>
            <a:off x="6744001" y="298186"/>
            <a:ext cx="1819275" cy="1952625"/>
          </a:xfrm>
          <a:prstGeom prst="rect">
            <a:avLst/>
          </a:prstGeom>
          <a:noFill/>
          <a:ln>
            <a:noFill/>
          </a:ln>
        </p:spPr>
      </p:pic>
      <p:pic>
        <p:nvPicPr>
          <p:cNvPr id="288" name="Google Shape;288;p47"/>
          <p:cNvPicPr preferRelativeResize="0"/>
          <p:nvPr/>
        </p:nvPicPr>
        <p:blipFill rotWithShape="1">
          <a:blip r:embed="rId3">
            <a:alphaModFix/>
          </a:blip>
          <a:srcRect/>
          <a:stretch/>
        </p:blipFill>
        <p:spPr>
          <a:xfrm>
            <a:off x="3670646" y="2826024"/>
            <a:ext cx="1819275" cy="1952625"/>
          </a:xfrm>
          <a:prstGeom prst="rect">
            <a:avLst/>
          </a:prstGeom>
          <a:noFill/>
          <a:ln>
            <a:noFill/>
          </a:ln>
        </p:spPr>
      </p:pic>
      <p:pic>
        <p:nvPicPr>
          <p:cNvPr id="289" name="Google Shape;289;p47"/>
          <p:cNvPicPr preferRelativeResize="0"/>
          <p:nvPr/>
        </p:nvPicPr>
        <p:blipFill rotWithShape="1">
          <a:blip r:embed="rId3">
            <a:alphaModFix/>
          </a:blip>
          <a:srcRect/>
          <a:stretch/>
        </p:blipFill>
        <p:spPr>
          <a:xfrm>
            <a:off x="6458338" y="2278945"/>
            <a:ext cx="1819275" cy="1952625"/>
          </a:xfrm>
          <a:prstGeom prst="rect">
            <a:avLst/>
          </a:prstGeom>
          <a:noFill/>
          <a:ln>
            <a:noFill/>
          </a:ln>
        </p:spPr>
      </p:pic>
      <p:sp>
        <p:nvSpPr>
          <p:cNvPr id="290" name="Google Shape;290;p47"/>
          <p:cNvSpPr txBox="1"/>
          <p:nvPr/>
        </p:nvSpPr>
        <p:spPr>
          <a:xfrm>
            <a:off x="6241238" y="4470850"/>
            <a:ext cx="1999200" cy="30780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nb-NO" sz="1400" b="0" i="0" u="none" strike="noStrike" cap="none" noProof="1">
                <a:solidFill>
                  <a:srgbClr val="000000"/>
                </a:solidFill>
                <a:latin typeface="Arial"/>
                <a:ea typeface="Arial"/>
                <a:cs typeface="Arial"/>
                <a:sym typeface="Arial"/>
              </a:rPr>
              <a:t>Ulike brukskontekster</a:t>
            </a:r>
          </a:p>
        </p:txBody>
      </p:sp>
      <p:pic>
        <p:nvPicPr>
          <p:cNvPr id="291" name="Google Shape;291;p47"/>
          <p:cNvPicPr preferRelativeResize="0"/>
          <p:nvPr/>
        </p:nvPicPr>
        <p:blipFill rotWithShape="1">
          <a:blip r:embed="rId4">
            <a:alphaModFix/>
          </a:blip>
          <a:srcRect/>
          <a:stretch/>
        </p:blipFill>
        <p:spPr>
          <a:xfrm>
            <a:off x="136185" y="700700"/>
            <a:ext cx="1762125" cy="2028825"/>
          </a:xfrm>
          <a:prstGeom prst="rect">
            <a:avLst/>
          </a:prstGeom>
          <a:noFill/>
          <a:ln>
            <a:noFill/>
          </a:ln>
        </p:spPr>
      </p:pic>
      <p:sp>
        <p:nvSpPr>
          <p:cNvPr id="292" name="Google Shape;292;p47"/>
          <p:cNvSpPr txBox="1"/>
          <p:nvPr/>
        </p:nvSpPr>
        <p:spPr>
          <a:xfrm>
            <a:off x="752298" y="4778650"/>
            <a:ext cx="2473200" cy="30780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nb-NO" sz="1400" b="0" i="0" u="none" strike="noStrike" cap="none" noProof="1">
                <a:solidFill>
                  <a:srgbClr val="000000"/>
                </a:solidFill>
                <a:latin typeface="Arial"/>
                <a:ea typeface="Arial"/>
                <a:cs typeface="Arial"/>
                <a:sym typeface="Arial"/>
              </a:rPr>
              <a:t>Systemutvikler/</a:t>
            </a:r>
            <a:r>
              <a:rPr lang="nb-NO" noProof="1"/>
              <a:t>analytiker</a:t>
            </a:r>
            <a:endParaRPr lang="nb-NO" sz="1400" b="0" i="0" u="none" strike="noStrike" cap="none" noProof="1">
              <a:solidFill>
                <a:srgbClr val="000000"/>
              </a:solidFill>
              <a:latin typeface="Arial"/>
              <a:ea typeface="Arial"/>
              <a:cs typeface="Arial"/>
              <a:sym typeface="Arial"/>
            </a:endParaRPr>
          </a:p>
        </p:txBody>
      </p:sp>
      <p:pic>
        <p:nvPicPr>
          <p:cNvPr id="293" name="Google Shape;293;p47"/>
          <p:cNvPicPr preferRelativeResize="0"/>
          <p:nvPr/>
        </p:nvPicPr>
        <p:blipFill rotWithShape="1">
          <a:blip r:embed="rId5">
            <a:alphaModFix/>
          </a:blip>
          <a:srcRect/>
          <a:stretch/>
        </p:blipFill>
        <p:spPr>
          <a:xfrm>
            <a:off x="1414476" y="3593377"/>
            <a:ext cx="1718311" cy="1060822"/>
          </a:xfrm>
          <a:prstGeom prst="rect">
            <a:avLst/>
          </a:prstGeom>
          <a:noFill/>
          <a:ln>
            <a:noFill/>
          </a:ln>
        </p:spPr>
      </p:pic>
      <p:pic>
        <p:nvPicPr>
          <p:cNvPr id="294" name="Google Shape;294;p47"/>
          <p:cNvPicPr preferRelativeResize="0"/>
          <p:nvPr/>
        </p:nvPicPr>
        <p:blipFill rotWithShape="1">
          <a:blip r:embed="rId4">
            <a:alphaModFix/>
          </a:blip>
          <a:srcRect/>
          <a:stretch/>
        </p:blipFill>
        <p:spPr>
          <a:xfrm>
            <a:off x="-14676" y="2653322"/>
            <a:ext cx="1762125" cy="20288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4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noProof="1"/>
              <a:t>Mental modell - eller?</a:t>
            </a:r>
          </a:p>
        </p:txBody>
      </p:sp>
      <p:sp>
        <p:nvSpPr>
          <p:cNvPr id="300" name="Google Shape;300;p4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nb-NO" noProof="1" smtClean="0"/>
              <a:t>25</a:t>
            </a:fld>
            <a:endParaRPr lang="nb-NO" noProof="1"/>
          </a:p>
        </p:txBody>
      </p:sp>
      <p:pic>
        <p:nvPicPr>
          <p:cNvPr id="301" name="Google Shape;301;p48"/>
          <p:cNvPicPr preferRelativeResize="0"/>
          <p:nvPr/>
        </p:nvPicPr>
        <p:blipFill rotWithShape="1">
          <a:blip r:embed="rId3">
            <a:alphaModFix/>
          </a:blip>
          <a:srcRect/>
          <a:stretch/>
        </p:blipFill>
        <p:spPr>
          <a:xfrm>
            <a:off x="4131585" y="1856650"/>
            <a:ext cx="1762125" cy="2028825"/>
          </a:xfrm>
          <a:prstGeom prst="rect">
            <a:avLst/>
          </a:prstGeom>
          <a:noFill/>
          <a:ln>
            <a:noFill/>
          </a:ln>
        </p:spPr>
      </p:pic>
      <p:pic>
        <p:nvPicPr>
          <p:cNvPr id="302" name="Google Shape;302;p48"/>
          <p:cNvPicPr preferRelativeResize="0"/>
          <p:nvPr/>
        </p:nvPicPr>
        <p:blipFill rotWithShape="1">
          <a:blip r:embed="rId4">
            <a:alphaModFix/>
          </a:blip>
          <a:srcRect/>
          <a:stretch/>
        </p:blipFill>
        <p:spPr>
          <a:xfrm>
            <a:off x="6011251" y="1894760"/>
            <a:ext cx="1819275" cy="1952625"/>
          </a:xfrm>
          <a:prstGeom prst="rect">
            <a:avLst/>
          </a:prstGeom>
          <a:noFill/>
          <a:ln>
            <a:noFill/>
          </a:ln>
        </p:spPr>
      </p:pic>
      <p:sp>
        <p:nvSpPr>
          <p:cNvPr id="303" name="Google Shape;303;p48"/>
          <p:cNvSpPr txBox="1"/>
          <p:nvPr/>
        </p:nvSpPr>
        <p:spPr>
          <a:xfrm>
            <a:off x="848300" y="1916778"/>
            <a:ext cx="1538100" cy="233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b-NO" b="1" noProof="1"/>
              <a:t>Vaner</a:t>
            </a:r>
          </a:p>
          <a:p>
            <a:pPr marL="0" lvl="0" indent="0" algn="l" rtl="0">
              <a:spcBef>
                <a:spcPts val="0"/>
              </a:spcBef>
              <a:spcAft>
                <a:spcPts val="0"/>
              </a:spcAft>
              <a:buNone/>
            </a:pPr>
            <a:r>
              <a:rPr lang="nb-NO" b="1" noProof="1"/>
              <a:t>Kunnskaper</a:t>
            </a:r>
          </a:p>
          <a:p>
            <a:pPr marL="0" lvl="0" indent="0" algn="l" rtl="0">
              <a:spcBef>
                <a:spcPts val="0"/>
              </a:spcBef>
              <a:spcAft>
                <a:spcPts val="0"/>
              </a:spcAft>
              <a:buNone/>
            </a:pPr>
            <a:r>
              <a:rPr lang="nb-NO" b="1" noProof="1"/>
              <a:t>Ferdigheter</a:t>
            </a:r>
          </a:p>
          <a:p>
            <a:pPr marL="0" lvl="0" indent="0" algn="l" rtl="0">
              <a:spcBef>
                <a:spcPts val="0"/>
              </a:spcBef>
              <a:spcAft>
                <a:spcPts val="0"/>
              </a:spcAft>
              <a:buNone/>
            </a:pPr>
            <a:r>
              <a:rPr lang="nb-NO" b="1" noProof="1"/>
              <a:t>Holdninger</a:t>
            </a:r>
          </a:p>
          <a:p>
            <a:pPr marL="0" lvl="0" indent="0" algn="l" rtl="0">
              <a:spcBef>
                <a:spcPts val="0"/>
              </a:spcBef>
              <a:spcAft>
                <a:spcPts val="0"/>
              </a:spcAft>
              <a:buNone/>
            </a:pPr>
            <a:r>
              <a:rPr lang="nb-NO" b="1" noProof="1"/>
              <a:t>Situasjoner</a:t>
            </a:r>
          </a:p>
          <a:p>
            <a:pPr marL="0" lvl="0" indent="0" algn="l" rtl="0">
              <a:spcBef>
                <a:spcPts val="0"/>
              </a:spcBef>
              <a:spcAft>
                <a:spcPts val="0"/>
              </a:spcAft>
              <a:buNone/>
            </a:pPr>
            <a:r>
              <a:rPr lang="nb-NO" b="1" noProof="1"/>
              <a:t>Sanser</a:t>
            </a:r>
          </a:p>
          <a:p>
            <a:pPr marL="0" lvl="0" indent="0" algn="l" rtl="0">
              <a:spcBef>
                <a:spcPts val="0"/>
              </a:spcBef>
              <a:spcAft>
                <a:spcPts val="0"/>
              </a:spcAft>
              <a:buNone/>
            </a:pPr>
            <a:r>
              <a:rPr lang="nb-NO" b="1" noProof="1"/>
              <a:t>Kropper</a:t>
            </a:r>
          </a:p>
          <a:p>
            <a:pPr marL="0" lvl="0" indent="0" algn="l" rtl="0">
              <a:spcBef>
                <a:spcPts val="0"/>
              </a:spcBef>
              <a:spcAft>
                <a:spcPts val="0"/>
              </a:spcAft>
              <a:buNone/>
            </a:pPr>
            <a:r>
              <a:rPr lang="nb-NO" b="1" noProof="1"/>
              <a:t>Følelser</a:t>
            </a:r>
          </a:p>
          <a:p>
            <a:pPr marL="0" lvl="0" indent="0" algn="l" rtl="0">
              <a:spcBef>
                <a:spcPts val="0"/>
              </a:spcBef>
              <a:spcAft>
                <a:spcPts val="0"/>
              </a:spcAft>
              <a:buNone/>
            </a:pPr>
            <a:r>
              <a:rPr lang="nb-NO" b="1" noProof="1"/>
              <a:t>Metaforer</a:t>
            </a:r>
          </a:p>
          <a:p>
            <a:pPr marL="0" lvl="0" indent="0" algn="l" rtl="0">
              <a:spcBef>
                <a:spcPts val="0"/>
              </a:spcBef>
              <a:spcAft>
                <a:spcPts val="0"/>
              </a:spcAft>
              <a:buNone/>
            </a:pPr>
            <a:r>
              <a:rPr lang="nb-NO" b="1" noProof="1"/>
              <a:t>Det famiære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51"/>
          <p:cNvSpPr txBox="1">
            <a:spLocks noGrp="1"/>
          </p:cNvSpPr>
          <p:nvPr>
            <p:ph type="title"/>
          </p:nvPr>
        </p:nvSpPr>
        <p:spPr>
          <a:xfrm>
            <a:off x="226208" y="154080"/>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nb-NO" b="1" noProof="1"/>
              <a:t>Hvordan lage et rikt bilde?</a:t>
            </a:r>
            <a:r>
              <a:rPr lang="nb-NO" b="1" noProof="1">
                <a:solidFill>
                  <a:srgbClr val="0070C0"/>
                </a:solidFill>
              </a:rPr>
              <a:t> </a:t>
            </a:r>
          </a:p>
        </p:txBody>
      </p:sp>
      <p:sp>
        <p:nvSpPr>
          <p:cNvPr id="342" name="Google Shape;342;p51"/>
          <p:cNvSpPr txBox="1">
            <a:spLocks noGrp="1"/>
          </p:cNvSpPr>
          <p:nvPr>
            <p:ph type="body" idx="1"/>
          </p:nvPr>
        </p:nvSpPr>
        <p:spPr>
          <a:xfrm>
            <a:off x="226208" y="778402"/>
            <a:ext cx="8520600" cy="34164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Clr>
                <a:schemeClr val="dk1"/>
              </a:buClr>
              <a:buSzPts val="1800"/>
              <a:buChar char="●"/>
            </a:pPr>
            <a:r>
              <a:rPr lang="nb-NO" b="1" noProof="1">
                <a:solidFill>
                  <a:schemeClr val="dk1"/>
                </a:solidFill>
              </a:rPr>
              <a:t>Start;)</a:t>
            </a:r>
          </a:p>
          <a:p>
            <a:pPr marL="457200" lvl="0" indent="-342900" algn="l" rtl="0">
              <a:lnSpc>
                <a:spcPct val="115000"/>
              </a:lnSpc>
              <a:spcBef>
                <a:spcPts val="0"/>
              </a:spcBef>
              <a:spcAft>
                <a:spcPts val="0"/>
              </a:spcAft>
              <a:buClr>
                <a:schemeClr val="dk1"/>
              </a:buClr>
              <a:buSzPts val="1800"/>
              <a:buChar char="●"/>
            </a:pPr>
            <a:r>
              <a:rPr lang="nb-NO" noProof="1">
                <a:solidFill>
                  <a:schemeClr val="dk1"/>
                </a:solidFill>
              </a:rPr>
              <a:t>Først tegner du en </a:t>
            </a:r>
            <a:r>
              <a:rPr lang="nb-NO" b="1" noProof="1">
                <a:solidFill>
                  <a:schemeClr val="dk1"/>
                </a:solidFill>
              </a:rPr>
              <a:t>situasjon</a:t>
            </a:r>
            <a:r>
              <a:rPr lang="nb-NO" noProof="1">
                <a:solidFill>
                  <a:schemeClr val="dk1"/>
                </a:solidFill>
              </a:rPr>
              <a:t> tilknyttet et digitalt system. Det er den </a:t>
            </a:r>
            <a:r>
              <a:rPr lang="nb-NO" b="1" noProof="1">
                <a:solidFill>
                  <a:schemeClr val="dk1"/>
                </a:solidFill>
              </a:rPr>
              <a:t>nåværende</a:t>
            </a:r>
            <a:r>
              <a:rPr lang="nb-NO" noProof="1">
                <a:solidFill>
                  <a:schemeClr val="dk1"/>
                </a:solidFill>
              </a:rPr>
              <a:t> situasjonen du skal tegne.</a:t>
            </a:r>
          </a:p>
          <a:p>
            <a:pPr marL="457200" lvl="0" indent="-342900" algn="l" rtl="0">
              <a:lnSpc>
                <a:spcPct val="115000"/>
              </a:lnSpc>
              <a:spcBef>
                <a:spcPts val="0"/>
              </a:spcBef>
              <a:spcAft>
                <a:spcPts val="0"/>
              </a:spcAft>
              <a:buClr>
                <a:schemeClr val="dk1"/>
              </a:buClr>
              <a:buSzPts val="1800"/>
              <a:buChar char="●"/>
            </a:pPr>
            <a:r>
              <a:rPr lang="nb-NO" noProof="1">
                <a:solidFill>
                  <a:schemeClr val="dk1"/>
                </a:solidFill>
              </a:rPr>
              <a:t>Hvem er </a:t>
            </a:r>
            <a:r>
              <a:rPr lang="nb-NO" b="1" noProof="1">
                <a:solidFill>
                  <a:schemeClr val="dk1"/>
                </a:solidFill>
              </a:rPr>
              <a:t>interessentene</a:t>
            </a:r>
            <a:r>
              <a:rPr lang="nb-NO" noProof="1">
                <a:solidFill>
                  <a:schemeClr val="dk1"/>
                </a:solidFill>
              </a:rPr>
              <a:t> og hva er deres </a:t>
            </a:r>
            <a:r>
              <a:rPr lang="nb-NO" b="1" noProof="1">
                <a:solidFill>
                  <a:schemeClr val="dk1"/>
                </a:solidFill>
              </a:rPr>
              <a:t>relasjon</a:t>
            </a:r>
            <a:r>
              <a:rPr lang="nb-NO" noProof="1">
                <a:solidFill>
                  <a:schemeClr val="dk1"/>
                </a:solidFill>
              </a:rPr>
              <a:t> til situasjonen? </a:t>
            </a:r>
          </a:p>
          <a:p>
            <a:pPr marL="457200" lvl="0" indent="-342900" algn="l" rtl="0">
              <a:lnSpc>
                <a:spcPct val="115000"/>
              </a:lnSpc>
              <a:spcBef>
                <a:spcPts val="0"/>
              </a:spcBef>
              <a:spcAft>
                <a:spcPts val="0"/>
              </a:spcAft>
              <a:buClr>
                <a:schemeClr val="dk1"/>
              </a:buClr>
              <a:buSzPts val="1800"/>
              <a:buChar char="●"/>
            </a:pPr>
            <a:r>
              <a:rPr lang="nb-NO" noProof="1">
                <a:solidFill>
                  <a:schemeClr val="dk1"/>
                </a:solidFill>
              </a:rPr>
              <a:t>Tegn </a:t>
            </a:r>
            <a:r>
              <a:rPr lang="nb-NO" b="1" noProof="1">
                <a:solidFill>
                  <a:schemeClr val="dk1"/>
                </a:solidFill>
              </a:rPr>
              <a:t>relasjonene</a:t>
            </a:r>
            <a:r>
              <a:rPr lang="nb-NO" noProof="1">
                <a:solidFill>
                  <a:schemeClr val="dk1"/>
                </a:solidFill>
              </a:rPr>
              <a:t> mellom interessentene (streker og evt. hjerter)</a:t>
            </a:r>
          </a:p>
          <a:p>
            <a:pPr marL="457200" lvl="0" indent="-342900" algn="l" rtl="0">
              <a:lnSpc>
                <a:spcPct val="115000"/>
              </a:lnSpc>
              <a:spcBef>
                <a:spcPts val="0"/>
              </a:spcBef>
              <a:spcAft>
                <a:spcPts val="0"/>
              </a:spcAft>
              <a:buClr>
                <a:schemeClr val="dk1"/>
              </a:buClr>
              <a:buSzPts val="1800"/>
              <a:buChar char="●"/>
            </a:pPr>
            <a:r>
              <a:rPr lang="nb-NO" noProof="1">
                <a:solidFill>
                  <a:schemeClr val="dk1"/>
                </a:solidFill>
              </a:rPr>
              <a:t>Illustrer eventuelle </a:t>
            </a:r>
            <a:r>
              <a:rPr lang="nb-NO" b="1" noProof="1">
                <a:solidFill>
                  <a:schemeClr val="dk1"/>
                </a:solidFill>
              </a:rPr>
              <a:t>konflikter</a:t>
            </a:r>
            <a:r>
              <a:rPr lang="nb-NO" noProof="1">
                <a:solidFill>
                  <a:schemeClr val="dk1"/>
                </a:solidFill>
              </a:rPr>
              <a:t> som kryss eller kryssede klinger/sverd.</a:t>
            </a:r>
          </a:p>
          <a:p>
            <a:pPr marL="457200" lvl="0" indent="-342900" algn="l" rtl="0">
              <a:lnSpc>
                <a:spcPct val="115000"/>
              </a:lnSpc>
              <a:spcBef>
                <a:spcPts val="0"/>
              </a:spcBef>
              <a:spcAft>
                <a:spcPts val="0"/>
              </a:spcAft>
              <a:buClr>
                <a:schemeClr val="dk1"/>
              </a:buClr>
              <a:buSzPts val="1800"/>
              <a:buChar char="●"/>
            </a:pPr>
            <a:r>
              <a:rPr lang="nb-NO" noProof="1">
                <a:solidFill>
                  <a:schemeClr val="dk1"/>
                </a:solidFill>
              </a:rPr>
              <a:t>Tegn inn relevante elementer av konteksten, som sosiale, økonomiske,  politiske og miljørelaterte faktorer.</a:t>
            </a:r>
          </a:p>
          <a:p>
            <a:pPr marL="457200" lvl="0" indent="-342900" algn="l" rtl="0">
              <a:lnSpc>
                <a:spcPct val="115000"/>
              </a:lnSpc>
              <a:spcBef>
                <a:spcPts val="0"/>
              </a:spcBef>
              <a:spcAft>
                <a:spcPts val="0"/>
              </a:spcAft>
              <a:buClr>
                <a:schemeClr val="dk1"/>
              </a:buClr>
              <a:buSzPts val="1800"/>
              <a:buChar char="●"/>
            </a:pPr>
            <a:r>
              <a:rPr lang="nb-NO" noProof="1">
                <a:solidFill>
                  <a:schemeClr val="dk1"/>
                </a:solidFill>
              </a:rPr>
              <a:t>Bruk </a:t>
            </a:r>
            <a:r>
              <a:rPr lang="nb-NO" b="1" noProof="1">
                <a:solidFill>
                  <a:schemeClr val="dk1"/>
                </a:solidFill>
              </a:rPr>
              <a:t>tankebobler</a:t>
            </a:r>
            <a:r>
              <a:rPr lang="nb-NO" noProof="1">
                <a:solidFill>
                  <a:schemeClr val="dk1"/>
                </a:solidFill>
              </a:rPr>
              <a:t> for å forklare interessentenes interesser (eng. concerns).</a:t>
            </a:r>
          </a:p>
          <a:p>
            <a:pPr marL="457200" lvl="0" indent="-342900" algn="l" rtl="0">
              <a:lnSpc>
                <a:spcPct val="115000"/>
              </a:lnSpc>
              <a:spcBef>
                <a:spcPts val="0"/>
              </a:spcBef>
              <a:spcAft>
                <a:spcPts val="0"/>
              </a:spcAft>
              <a:buClr>
                <a:schemeClr val="dk1"/>
              </a:buClr>
              <a:buSzPts val="1800"/>
              <a:buChar char="●"/>
            </a:pPr>
            <a:r>
              <a:rPr lang="nb-NO" noProof="1">
                <a:solidFill>
                  <a:schemeClr val="dk1"/>
                </a:solidFill>
              </a:rPr>
              <a:t>Forsøk å bruke </a:t>
            </a:r>
            <a:r>
              <a:rPr lang="nb-NO" b="1" noProof="1">
                <a:solidFill>
                  <a:schemeClr val="dk1"/>
                </a:solidFill>
              </a:rPr>
              <a:t>begreper</a:t>
            </a:r>
            <a:r>
              <a:rPr lang="nb-NO" noProof="1">
                <a:solidFill>
                  <a:schemeClr val="dk1"/>
                </a:solidFill>
              </a:rPr>
              <a:t> og ord som interessentene benytter i tankeboblene</a:t>
            </a:r>
          </a:p>
          <a:p>
            <a:pPr marL="114300" lvl="0" indent="0" algn="l" rtl="0">
              <a:lnSpc>
                <a:spcPct val="115000"/>
              </a:lnSpc>
              <a:spcBef>
                <a:spcPts val="0"/>
              </a:spcBef>
              <a:spcAft>
                <a:spcPts val="0"/>
              </a:spcAft>
              <a:buSzPts val="1800"/>
              <a:buNone/>
            </a:pPr>
            <a:endParaRPr lang="nb-NO" noProof="1"/>
          </a:p>
          <a:p>
            <a:pPr marL="457200" lvl="0" indent="-228600" algn="l" rtl="0">
              <a:lnSpc>
                <a:spcPct val="115000"/>
              </a:lnSpc>
              <a:spcBef>
                <a:spcPts val="0"/>
              </a:spcBef>
              <a:spcAft>
                <a:spcPts val="0"/>
              </a:spcAft>
              <a:buSzPts val="1800"/>
              <a:buNone/>
            </a:pPr>
            <a:endParaRPr lang="nb-NO" noProof="1"/>
          </a:p>
        </p:txBody>
      </p:sp>
      <p:sp>
        <p:nvSpPr>
          <p:cNvPr id="343" name="Google Shape;343;p5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nb-NO" noProof="1" smtClean="0"/>
              <a:t>26</a:t>
            </a:fld>
            <a:endParaRPr lang="nb-NO" noProof="1"/>
          </a:p>
        </p:txBody>
      </p:sp>
      <p:sp>
        <p:nvSpPr>
          <p:cNvPr id="344" name="Google Shape;344;p51"/>
          <p:cNvSpPr/>
          <p:nvPr/>
        </p:nvSpPr>
        <p:spPr>
          <a:xfrm>
            <a:off x="7606007" y="4335110"/>
            <a:ext cx="1225200" cy="525000"/>
          </a:xfrm>
          <a:prstGeom prst="cloudCallout">
            <a:avLst>
              <a:gd name="adj1" fmla="val -84593"/>
              <a:gd name="adj2" fmla="val -101010"/>
            </a:avLst>
          </a:prstGeom>
          <a:solidFill>
            <a:schemeClr val="lt1"/>
          </a:solidFill>
          <a:ln w="25400" cap="flat" cmpd="sng">
            <a:solidFill>
              <a:srgbClr val="BA7C2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lang="nb-NO" sz="1400" b="1" i="0" u="none" strike="noStrike" cap="none" noProof="1">
              <a:solidFill>
                <a:schemeClr val="dk1"/>
              </a:solidFill>
              <a:latin typeface="Arial"/>
              <a:ea typeface="Arial"/>
              <a:cs typeface="Arial"/>
              <a:sym typeface="Arial"/>
            </a:endParaRPr>
          </a:p>
        </p:txBody>
      </p:sp>
      <p:pic>
        <p:nvPicPr>
          <p:cNvPr id="345" name="Google Shape;345;p51"/>
          <p:cNvPicPr preferRelativeResize="0"/>
          <p:nvPr/>
        </p:nvPicPr>
        <p:blipFill rotWithShape="1">
          <a:blip r:embed="rId3">
            <a:alphaModFix/>
          </a:blip>
          <a:srcRect/>
          <a:stretch/>
        </p:blipFill>
        <p:spPr>
          <a:xfrm>
            <a:off x="7754921" y="2399570"/>
            <a:ext cx="410604" cy="370772"/>
          </a:xfrm>
          <a:prstGeom prst="rect">
            <a:avLst/>
          </a:prstGeom>
          <a:noFill/>
          <a:ln>
            <a:noFill/>
          </a:ln>
        </p:spPr>
      </p:pic>
      <p:pic>
        <p:nvPicPr>
          <p:cNvPr id="346" name="Google Shape;346;p51"/>
          <p:cNvPicPr preferRelativeResize="0"/>
          <p:nvPr/>
        </p:nvPicPr>
        <p:blipFill rotWithShape="1">
          <a:blip r:embed="rId4">
            <a:alphaModFix/>
          </a:blip>
          <a:srcRect/>
          <a:stretch/>
        </p:blipFill>
        <p:spPr>
          <a:xfrm>
            <a:off x="7350217" y="2103198"/>
            <a:ext cx="404704" cy="38340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4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noProof="1"/>
              <a:t>Rike bilder</a:t>
            </a:r>
          </a:p>
        </p:txBody>
      </p:sp>
      <p:sp>
        <p:nvSpPr>
          <p:cNvPr id="309" name="Google Shape;309;p4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noProof="1"/>
              <a:t>Kan brukes brukes </a:t>
            </a:r>
            <a:r>
              <a:rPr lang="nb-NO" b="1" noProof="1"/>
              <a:t>individuelt og i grupper/teams.</a:t>
            </a:r>
          </a:p>
          <a:p>
            <a:pPr marL="0" lvl="0" indent="0" algn="l" rtl="0">
              <a:spcBef>
                <a:spcPts val="1600"/>
              </a:spcBef>
              <a:spcAft>
                <a:spcPts val="0"/>
              </a:spcAft>
              <a:buNone/>
            </a:pPr>
            <a:r>
              <a:rPr lang="nb-NO" noProof="1"/>
              <a:t>Kan brukes for å få </a:t>
            </a:r>
            <a:r>
              <a:rPr lang="nb-NO" b="1" noProof="1"/>
              <a:t>oversikt.</a:t>
            </a:r>
          </a:p>
          <a:p>
            <a:pPr marL="0" lvl="0" indent="0" algn="l" rtl="0">
              <a:spcBef>
                <a:spcPts val="1600"/>
              </a:spcBef>
              <a:spcAft>
                <a:spcPts val="0"/>
              </a:spcAft>
              <a:buNone/>
            </a:pPr>
            <a:r>
              <a:rPr lang="nb-NO" noProof="1"/>
              <a:t>Kan brukes for å </a:t>
            </a:r>
            <a:r>
              <a:rPr lang="nb-NO" b="1" noProof="1"/>
              <a:t>utvikle eller endre systemer og tjenester, for å analysere eksisterende systemer, for å evaluere systemer.</a:t>
            </a:r>
          </a:p>
          <a:p>
            <a:pPr marL="0" lvl="0" indent="0" algn="l" rtl="0">
              <a:spcBef>
                <a:spcPts val="1600"/>
              </a:spcBef>
              <a:spcAft>
                <a:spcPts val="1600"/>
              </a:spcAft>
              <a:buNone/>
            </a:pPr>
            <a:r>
              <a:rPr lang="nb-NO" noProof="1"/>
              <a:t>Hvem har </a:t>
            </a:r>
            <a:r>
              <a:rPr lang="nb-NO" b="1" noProof="1"/>
              <a:t>interesser</a:t>
            </a:r>
            <a:r>
              <a:rPr lang="nb-NO" noProof="1"/>
              <a:t>? Hvem er </a:t>
            </a:r>
            <a:r>
              <a:rPr lang="nb-NO" b="1" noProof="1"/>
              <a:t>brukerne</a:t>
            </a:r>
            <a:r>
              <a:rPr lang="nb-NO" noProof="1"/>
              <a:t>? Hvilke </a:t>
            </a:r>
            <a:r>
              <a:rPr lang="nb-NO" b="1" noProof="1"/>
              <a:t>verdier</a:t>
            </a:r>
            <a:r>
              <a:rPr lang="nb-NO" noProof="1"/>
              <a:t> råder?  Hvem bestemmer/har </a:t>
            </a:r>
            <a:r>
              <a:rPr lang="nb-NO" b="1" noProof="1"/>
              <a:t>makt</a:t>
            </a:r>
            <a:r>
              <a:rPr lang="nb-NO" noProof="1"/>
              <a:t>?  Hvem </a:t>
            </a:r>
            <a:r>
              <a:rPr lang="nb-NO" b="1" noProof="1"/>
              <a:t>bestemmer hvem som bestemmer</a:t>
            </a:r>
            <a:r>
              <a:rPr lang="nb-NO" noProof="1"/>
              <a:t>?  Hvem sitter på </a:t>
            </a:r>
            <a:r>
              <a:rPr lang="nb-NO" b="1" noProof="1"/>
              <a:t>informasjonen</a:t>
            </a:r>
            <a:r>
              <a:rPr lang="nb-NO" noProof="1"/>
              <a:t>?  Hvem </a:t>
            </a:r>
            <a:r>
              <a:rPr lang="nb-NO" b="1" noProof="1"/>
              <a:t>betaler?</a:t>
            </a:r>
            <a:r>
              <a:rPr lang="nb-NO" noProof="1"/>
              <a:t>  Hvem er </a:t>
            </a:r>
            <a:r>
              <a:rPr lang="nb-NO" b="1" noProof="1"/>
              <a:t>kunden</a:t>
            </a:r>
            <a:r>
              <a:rPr lang="nb-NO" noProof="1"/>
              <a:t>?  Er det noen </a:t>
            </a:r>
            <a:r>
              <a:rPr lang="nb-NO" b="1" noProof="1"/>
              <a:t>konflikter mellom interessenter? </a:t>
            </a:r>
            <a:r>
              <a:rPr lang="nb-NO" noProof="1"/>
              <a:t> Er det noe vi trenger å </a:t>
            </a:r>
            <a:r>
              <a:rPr lang="nb-NO" b="1" noProof="1"/>
              <a:t>undersøke mer</a:t>
            </a:r>
            <a:r>
              <a:rPr lang="nb-NO" noProof="1"/>
              <a:t>?</a:t>
            </a:r>
          </a:p>
        </p:txBody>
      </p:sp>
      <p:sp>
        <p:nvSpPr>
          <p:cNvPr id="310" name="Google Shape;310;p4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nb-NO" noProof="1" smtClean="0"/>
              <a:t>27</a:t>
            </a:fld>
            <a:endParaRPr lang="nb-NO" noProof="1"/>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3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noProof="1"/>
              <a:t>Få oversikt, kommunisere, forhandle, tenke...	</a:t>
            </a:r>
          </a:p>
        </p:txBody>
      </p:sp>
      <p:sp>
        <p:nvSpPr>
          <p:cNvPr id="217" name="Google Shape;217;p3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nb-NO" noProof="1"/>
          </a:p>
          <a:p>
            <a:pPr marL="0" lvl="0" indent="0" algn="l" rtl="0">
              <a:spcBef>
                <a:spcPts val="1600"/>
              </a:spcBef>
              <a:spcAft>
                <a:spcPts val="0"/>
              </a:spcAft>
              <a:buNone/>
            </a:pPr>
            <a:r>
              <a:rPr lang="nb-NO" noProof="1"/>
              <a:t>“En av de viktige grunnene til å tegne rike bilder er å </a:t>
            </a:r>
            <a:r>
              <a:rPr lang="nb-NO" b="1" noProof="1"/>
              <a:t>klargjøre</a:t>
            </a:r>
            <a:r>
              <a:rPr lang="nb-NO" noProof="1"/>
              <a:t> sine egne tanker”</a:t>
            </a:r>
          </a:p>
          <a:p>
            <a:pPr marL="0" lvl="0" indent="0" algn="l" rtl="0">
              <a:spcBef>
                <a:spcPts val="1600"/>
              </a:spcBef>
              <a:spcAft>
                <a:spcPts val="0"/>
              </a:spcAft>
              <a:buNone/>
            </a:pPr>
            <a:r>
              <a:rPr lang="nb-NO" noProof="1"/>
              <a:t>“Rike bilder kan brukes til å </a:t>
            </a:r>
            <a:r>
              <a:rPr lang="nb-NO" b="1" noProof="1"/>
              <a:t>ta opp, tenke på, kommunisere og forhandle</a:t>
            </a:r>
            <a:r>
              <a:rPr lang="nb-NO" noProof="1"/>
              <a:t> betydelige og viktige </a:t>
            </a:r>
            <a:r>
              <a:rPr lang="nb-NO" b="1" noProof="1"/>
              <a:t>problemer når de oppstår</a:t>
            </a:r>
            <a:r>
              <a:rPr lang="nb-NO" noProof="1"/>
              <a:t>”</a:t>
            </a:r>
          </a:p>
          <a:p>
            <a:pPr marL="0" lvl="0" indent="0" algn="l" rtl="0">
              <a:spcBef>
                <a:spcPts val="1600"/>
              </a:spcBef>
              <a:spcAft>
                <a:spcPts val="1600"/>
              </a:spcAft>
              <a:buNone/>
            </a:pPr>
            <a:r>
              <a:rPr lang="nb-NO" noProof="1"/>
              <a:t>(utdrag fra pensum artikkelen om rike bilder, oversatt)</a:t>
            </a:r>
          </a:p>
        </p:txBody>
      </p:sp>
      <p:sp>
        <p:nvSpPr>
          <p:cNvPr id="218" name="Google Shape;218;p3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100"/>
              <a:buFont typeface="Arial"/>
              <a:buNone/>
            </a:pPr>
            <a:fld id="{00000000-1234-1234-1234-123412341234}" type="slidenum">
              <a:rPr lang="nb-NO" noProof="1" smtClean="0"/>
              <a:t>28</a:t>
            </a:fld>
            <a:endParaRPr lang="nb-NO" noProof="1"/>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50"/>
          <p:cNvSpPr txBox="1">
            <a:spLocks noGrp="1"/>
          </p:cNvSpPr>
          <p:nvPr>
            <p:ph type="title"/>
          </p:nvPr>
        </p:nvSpPr>
        <p:spPr>
          <a:xfrm>
            <a:off x="76030" y="128001"/>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nb-NO" noProof="1"/>
              <a:t>Hvorfor rike “bilder”? </a:t>
            </a:r>
          </a:p>
        </p:txBody>
      </p:sp>
      <p:pic>
        <p:nvPicPr>
          <p:cNvPr id="316" name="Google Shape;316;p50"/>
          <p:cNvPicPr preferRelativeResize="0"/>
          <p:nvPr/>
        </p:nvPicPr>
        <p:blipFill rotWithShape="1">
          <a:blip r:embed="rId3">
            <a:alphaModFix/>
          </a:blip>
          <a:srcRect/>
          <a:stretch/>
        </p:blipFill>
        <p:spPr>
          <a:xfrm>
            <a:off x="411710" y="1494275"/>
            <a:ext cx="1762125" cy="2028825"/>
          </a:xfrm>
          <a:prstGeom prst="rect">
            <a:avLst/>
          </a:prstGeom>
          <a:noFill/>
          <a:ln>
            <a:noFill/>
          </a:ln>
        </p:spPr>
      </p:pic>
      <p:pic>
        <p:nvPicPr>
          <p:cNvPr id="317" name="Google Shape;317;p50"/>
          <p:cNvPicPr preferRelativeResize="0"/>
          <p:nvPr/>
        </p:nvPicPr>
        <p:blipFill rotWithShape="1">
          <a:blip r:embed="rId4">
            <a:alphaModFix/>
          </a:blip>
          <a:srcRect/>
          <a:stretch/>
        </p:blipFill>
        <p:spPr>
          <a:xfrm>
            <a:off x="6520380" y="1796272"/>
            <a:ext cx="1819275" cy="1952625"/>
          </a:xfrm>
          <a:prstGeom prst="rect">
            <a:avLst/>
          </a:prstGeom>
          <a:noFill/>
          <a:ln>
            <a:noFill/>
          </a:ln>
        </p:spPr>
      </p:pic>
      <p:sp>
        <p:nvSpPr>
          <p:cNvPr id="318" name="Google Shape;318;p50"/>
          <p:cNvSpPr txBox="1"/>
          <p:nvPr/>
        </p:nvSpPr>
        <p:spPr>
          <a:xfrm>
            <a:off x="877799" y="3246854"/>
            <a:ext cx="1525800" cy="30780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nb-NO" sz="1400" b="0" i="0" u="none" strike="noStrike" cap="none" noProof="1">
                <a:solidFill>
                  <a:srgbClr val="000000"/>
                </a:solidFill>
                <a:latin typeface="Arial"/>
                <a:ea typeface="Arial"/>
                <a:cs typeface="Arial"/>
                <a:sym typeface="Arial"/>
              </a:rPr>
              <a:t>Systemutvikler</a:t>
            </a:r>
          </a:p>
        </p:txBody>
      </p:sp>
      <p:pic>
        <p:nvPicPr>
          <p:cNvPr id="319" name="Google Shape;319;p50"/>
          <p:cNvPicPr preferRelativeResize="0"/>
          <p:nvPr/>
        </p:nvPicPr>
        <p:blipFill rotWithShape="1">
          <a:blip r:embed="rId5">
            <a:alphaModFix/>
          </a:blip>
          <a:srcRect/>
          <a:stretch/>
        </p:blipFill>
        <p:spPr>
          <a:xfrm>
            <a:off x="2993477" y="2501627"/>
            <a:ext cx="669049" cy="856852"/>
          </a:xfrm>
          <a:prstGeom prst="rect">
            <a:avLst/>
          </a:prstGeom>
          <a:noFill/>
          <a:ln>
            <a:noFill/>
          </a:ln>
        </p:spPr>
      </p:pic>
      <p:sp>
        <p:nvSpPr>
          <p:cNvPr id="320" name="Google Shape;320;p50"/>
          <p:cNvSpPr txBox="1"/>
          <p:nvPr/>
        </p:nvSpPr>
        <p:spPr>
          <a:xfrm>
            <a:off x="2633654" y="3369211"/>
            <a:ext cx="17028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nb-NO" sz="1400" b="0" i="0" u="none" strike="noStrike" cap="none" noProof="1">
                <a:solidFill>
                  <a:srgbClr val="000000"/>
                </a:solidFill>
                <a:latin typeface="Arial"/>
                <a:ea typeface="Arial"/>
                <a:cs typeface="Arial"/>
                <a:sym typeface="Arial"/>
              </a:rPr>
              <a:t>Kravspesifiserer</a:t>
            </a:r>
          </a:p>
        </p:txBody>
      </p:sp>
      <p:pic>
        <p:nvPicPr>
          <p:cNvPr id="321" name="Google Shape;321;p50"/>
          <p:cNvPicPr preferRelativeResize="0"/>
          <p:nvPr/>
        </p:nvPicPr>
        <p:blipFill rotWithShape="1">
          <a:blip r:embed="rId5">
            <a:alphaModFix/>
          </a:blip>
          <a:srcRect/>
          <a:stretch/>
        </p:blipFill>
        <p:spPr>
          <a:xfrm>
            <a:off x="4924228" y="2477452"/>
            <a:ext cx="669049" cy="856852"/>
          </a:xfrm>
          <a:prstGeom prst="rect">
            <a:avLst/>
          </a:prstGeom>
          <a:noFill/>
          <a:ln>
            <a:noFill/>
          </a:ln>
        </p:spPr>
      </p:pic>
      <p:sp>
        <p:nvSpPr>
          <p:cNvPr id="322" name="Google Shape;322;p50"/>
          <p:cNvSpPr txBox="1"/>
          <p:nvPr/>
        </p:nvSpPr>
        <p:spPr>
          <a:xfrm>
            <a:off x="4817704" y="3321977"/>
            <a:ext cx="17028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nb-NO" sz="1400" b="0" i="0" u="none" strike="noStrike" cap="none" noProof="1">
                <a:solidFill>
                  <a:srgbClr val="000000"/>
                </a:solidFill>
                <a:latin typeface="Arial"/>
                <a:ea typeface="Arial"/>
                <a:cs typeface="Arial"/>
                <a:sym typeface="Arial"/>
              </a:rPr>
              <a:t>Konsulent</a:t>
            </a:r>
          </a:p>
        </p:txBody>
      </p:sp>
      <p:sp>
        <p:nvSpPr>
          <p:cNvPr id="323" name="Google Shape;323;p50"/>
          <p:cNvSpPr/>
          <p:nvPr/>
        </p:nvSpPr>
        <p:spPr>
          <a:xfrm>
            <a:off x="176575" y="700701"/>
            <a:ext cx="4747800" cy="3877500"/>
          </a:xfrm>
          <a:prstGeom prst="ellipse">
            <a:avLst/>
          </a:prstGeom>
          <a:noFill/>
          <a:ln w="25400" cap="flat" cmpd="sng">
            <a:solidFill>
              <a:srgbClr val="BA7C2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lang="nb-NO" sz="1400" b="0" i="0" u="none" strike="noStrike" cap="none" noProof="1">
              <a:solidFill>
                <a:schemeClr val="lt1"/>
              </a:solidFill>
              <a:latin typeface="Arial"/>
              <a:ea typeface="Arial"/>
              <a:cs typeface="Arial"/>
              <a:sym typeface="Arial"/>
            </a:endParaRPr>
          </a:p>
        </p:txBody>
      </p:sp>
      <p:sp>
        <p:nvSpPr>
          <p:cNvPr id="324" name="Google Shape;324;p50"/>
          <p:cNvSpPr/>
          <p:nvPr/>
        </p:nvSpPr>
        <p:spPr>
          <a:xfrm>
            <a:off x="4023209" y="700700"/>
            <a:ext cx="4747800" cy="3877500"/>
          </a:xfrm>
          <a:prstGeom prst="ellipse">
            <a:avLst/>
          </a:prstGeom>
          <a:noFill/>
          <a:ln w="25400" cap="flat" cmpd="sng">
            <a:solidFill>
              <a:schemeClr val="accent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lang="nb-NO" sz="1400" b="0" i="0" u="none" strike="noStrike" cap="none" noProof="1">
              <a:solidFill>
                <a:schemeClr val="dk1"/>
              </a:solidFill>
              <a:latin typeface="Arial"/>
              <a:ea typeface="Arial"/>
              <a:cs typeface="Arial"/>
              <a:sym typeface="Arial"/>
            </a:endParaRPr>
          </a:p>
        </p:txBody>
      </p:sp>
      <p:sp>
        <p:nvSpPr>
          <p:cNvPr id="325" name="Google Shape;325;p50"/>
          <p:cNvSpPr txBox="1"/>
          <p:nvPr/>
        </p:nvSpPr>
        <p:spPr>
          <a:xfrm>
            <a:off x="563950" y="4641375"/>
            <a:ext cx="4008050" cy="30773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nb-NO" noProof="1"/>
              <a:t>Kontekst</a:t>
            </a:r>
            <a:r>
              <a:rPr lang="nb-NO" sz="1400" b="0" i="0" u="none" strike="noStrike" cap="none" noProof="1">
                <a:solidFill>
                  <a:srgbClr val="000000"/>
                </a:solidFill>
                <a:latin typeface="Arial"/>
                <a:ea typeface="Arial"/>
                <a:cs typeface="Arial"/>
                <a:sym typeface="Arial"/>
              </a:rPr>
              <a:t> for analyse, design</a:t>
            </a:r>
            <a:r>
              <a:rPr lang="nb-NO" noProof="1"/>
              <a:t> eller </a:t>
            </a:r>
            <a:r>
              <a:rPr lang="nb-NO" sz="1400" b="0" i="0" u="none" strike="noStrike" cap="none" noProof="1">
                <a:solidFill>
                  <a:srgbClr val="000000"/>
                </a:solidFill>
                <a:latin typeface="Arial"/>
                <a:ea typeface="Arial"/>
                <a:cs typeface="Arial"/>
                <a:sym typeface="Arial"/>
              </a:rPr>
              <a:t>evaluering</a:t>
            </a:r>
          </a:p>
        </p:txBody>
      </p:sp>
      <p:sp>
        <p:nvSpPr>
          <p:cNvPr id="326" name="Google Shape;326;p50"/>
          <p:cNvSpPr txBox="1"/>
          <p:nvPr/>
        </p:nvSpPr>
        <p:spPr>
          <a:xfrm>
            <a:off x="5960417" y="4663176"/>
            <a:ext cx="17910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nb-NO" sz="1400" b="0" i="0" u="none" strike="noStrike" cap="none" noProof="1">
                <a:solidFill>
                  <a:srgbClr val="000000"/>
                </a:solidFill>
                <a:latin typeface="Arial"/>
                <a:ea typeface="Arial"/>
                <a:cs typeface="Arial"/>
                <a:sym typeface="Arial"/>
              </a:rPr>
              <a:t>Brukskontekst</a:t>
            </a:r>
          </a:p>
        </p:txBody>
      </p:sp>
      <p:pic>
        <p:nvPicPr>
          <p:cNvPr id="327" name="Google Shape;327;p50"/>
          <p:cNvPicPr preferRelativeResize="0"/>
          <p:nvPr/>
        </p:nvPicPr>
        <p:blipFill rotWithShape="1">
          <a:blip r:embed="rId6">
            <a:alphaModFix/>
          </a:blip>
          <a:srcRect/>
          <a:stretch/>
        </p:blipFill>
        <p:spPr>
          <a:xfrm>
            <a:off x="5466787" y="1491487"/>
            <a:ext cx="1209685" cy="663348"/>
          </a:xfrm>
          <a:prstGeom prst="rect">
            <a:avLst/>
          </a:prstGeom>
          <a:noFill/>
          <a:ln>
            <a:noFill/>
          </a:ln>
        </p:spPr>
      </p:pic>
      <p:cxnSp>
        <p:nvCxnSpPr>
          <p:cNvPr id="328" name="Google Shape;328;p50"/>
          <p:cNvCxnSpPr>
            <a:endCxn id="327" idx="2"/>
          </p:cNvCxnSpPr>
          <p:nvPr/>
        </p:nvCxnSpPr>
        <p:spPr>
          <a:xfrm rot="10800000">
            <a:off x="6071629" y="2154835"/>
            <a:ext cx="782700" cy="470100"/>
          </a:xfrm>
          <a:prstGeom prst="straightConnector1">
            <a:avLst/>
          </a:prstGeom>
          <a:noFill/>
          <a:ln w="9525" cap="flat" cmpd="sng">
            <a:solidFill>
              <a:srgbClr val="FDA739"/>
            </a:solidFill>
            <a:prstDash val="solid"/>
            <a:round/>
            <a:headEnd type="none" w="sm" len="sm"/>
            <a:tailEnd type="triangle" w="med" len="med"/>
          </a:ln>
        </p:spPr>
      </p:cxnSp>
      <p:cxnSp>
        <p:nvCxnSpPr>
          <p:cNvPr id="329" name="Google Shape;329;p50"/>
          <p:cNvCxnSpPr>
            <a:stCxn id="327" idx="2"/>
            <a:endCxn id="321" idx="0"/>
          </p:cNvCxnSpPr>
          <p:nvPr/>
        </p:nvCxnSpPr>
        <p:spPr>
          <a:xfrm flipH="1">
            <a:off x="5258629" y="2154835"/>
            <a:ext cx="813000" cy="322500"/>
          </a:xfrm>
          <a:prstGeom prst="straightConnector1">
            <a:avLst/>
          </a:prstGeom>
          <a:noFill/>
          <a:ln w="9525" cap="flat" cmpd="sng">
            <a:solidFill>
              <a:srgbClr val="FDA739"/>
            </a:solidFill>
            <a:prstDash val="solid"/>
            <a:round/>
            <a:headEnd type="none" w="sm" len="sm"/>
            <a:tailEnd type="triangle" w="med" len="med"/>
          </a:ln>
        </p:spPr>
      </p:cxnSp>
      <p:pic>
        <p:nvPicPr>
          <p:cNvPr id="330" name="Google Shape;330;p50"/>
          <p:cNvPicPr preferRelativeResize="0"/>
          <p:nvPr/>
        </p:nvPicPr>
        <p:blipFill rotWithShape="1">
          <a:blip r:embed="rId6">
            <a:alphaModFix/>
          </a:blip>
          <a:srcRect/>
          <a:stretch/>
        </p:blipFill>
        <p:spPr>
          <a:xfrm>
            <a:off x="3870560" y="1402715"/>
            <a:ext cx="1218526" cy="668194"/>
          </a:xfrm>
          <a:prstGeom prst="rect">
            <a:avLst/>
          </a:prstGeom>
          <a:noFill/>
          <a:ln>
            <a:noFill/>
          </a:ln>
        </p:spPr>
      </p:pic>
      <p:cxnSp>
        <p:nvCxnSpPr>
          <p:cNvPr id="331" name="Google Shape;331;p50"/>
          <p:cNvCxnSpPr>
            <a:stCxn id="321" idx="0"/>
            <a:endCxn id="330" idx="2"/>
          </p:cNvCxnSpPr>
          <p:nvPr/>
        </p:nvCxnSpPr>
        <p:spPr>
          <a:xfrm rot="10800000">
            <a:off x="4479952" y="2070952"/>
            <a:ext cx="778800" cy="406500"/>
          </a:xfrm>
          <a:prstGeom prst="straightConnector1">
            <a:avLst/>
          </a:prstGeom>
          <a:noFill/>
          <a:ln w="9525" cap="flat" cmpd="sng">
            <a:solidFill>
              <a:srgbClr val="FDA739"/>
            </a:solidFill>
            <a:prstDash val="solid"/>
            <a:round/>
            <a:headEnd type="none" w="sm" len="sm"/>
            <a:tailEnd type="triangle" w="med" len="med"/>
          </a:ln>
        </p:spPr>
      </p:cxnSp>
      <p:cxnSp>
        <p:nvCxnSpPr>
          <p:cNvPr id="332" name="Google Shape;332;p50"/>
          <p:cNvCxnSpPr>
            <a:endCxn id="319" idx="0"/>
          </p:cNvCxnSpPr>
          <p:nvPr/>
        </p:nvCxnSpPr>
        <p:spPr>
          <a:xfrm flipH="1">
            <a:off x="3328001" y="2154827"/>
            <a:ext cx="953100" cy="346800"/>
          </a:xfrm>
          <a:prstGeom prst="straightConnector1">
            <a:avLst/>
          </a:prstGeom>
          <a:noFill/>
          <a:ln w="9525" cap="flat" cmpd="sng">
            <a:solidFill>
              <a:srgbClr val="FDA739"/>
            </a:solidFill>
            <a:prstDash val="solid"/>
            <a:round/>
            <a:headEnd type="none" w="sm" len="sm"/>
            <a:tailEnd type="triangle" w="med" len="med"/>
          </a:ln>
        </p:spPr>
      </p:cxnSp>
      <p:cxnSp>
        <p:nvCxnSpPr>
          <p:cNvPr id="333" name="Google Shape;333;p50"/>
          <p:cNvCxnSpPr/>
          <p:nvPr/>
        </p:nvCxnSpPr>
        <p:spPr>
          <a:xfrm rot="10800000">
            <a:off x="2835763" y="1863052"/>
            <a:ext cx="461100" cy="614400"/>
          </a:xfrm>
          <a:prstGeom prst="straightConnector1">
            <a:avLst/>
          </a:prstGeom>
          <a:noFill/>
          <a:ln w="9525" cap="flat" cmpd="sng">
            <a:solidFill>
              <a:srgbClr val="FDA739"/>
            </a:solidFill>
            <a:prstDash val="solid"/>
            <a:round/>
            <a:headEnd type="none" w="sm" len="sm"/>
            <a:tailEnd type="triangle" w="med" len="med"/>
          </a:ln>
        </p:spPr>
      </p:cxnSp>
      <p:pic>
        <p:nvPicPr>
          <p:cNvPr id="334" name="Google Shape;334;p50"/>
          <p:cNvPicPr preferRelativeResize="0"/>
          <p:nvPr/>
        </p:nvPicPr>
        <p:blipFill rotWithShape="1">
          <a:blip r:embed="rId6">
            <a:alphaModFix/>
          </a:blip>
          <a:srcRect/>
          <a:stretch/>
        </p:blipFill>
        <p:spPr>
          <a:xfrm>
            <a:off x="2338690" y="1165807"/>
            <a:ext cx="1323836" cy="725943"/>
          </a:xfrm>
          <a:prstGeom prst="rect">
            <a:avLst/>
          </a:prstGeom>
          <a:noFill/>
          <a:ln>
            <a:noFill/>
          </a:ln>
        </p:spPr>
      </p:pic>
      <p:cxnSp>
        <p:nvCxnSpPr>
          <p:cNvPr id="335" name="Google Shape;335;p50"/>
          <p:cNvCxnSpPr/>
          <p:nvPr/>
        </p:nvCxnSpPr>
        <p:spPr>
          <a:xfrm flipH="1">
            <a:off x="1589174" y="1959429"/>
            <a:ext cx="1118400" cy="399900"/>
          </a:xfrm>
          <a:prstGeom prst="straightConnector1">
            <a:avLst/>
          </a:prstGeom>
          <a:noFill/>
          <a:ln w="9525" cap="flat" cmpd="sng">
            <a:solidFill>
              <a:srgbClr val="FDA739"/>
            </a:solidFill>
            <a:prstDash val="solid"/>
            <a:round/>
            <a:headEnd type="none" w="sm" len="sm"/>
            <a:tailEnd type="triangle" w="med" len="med"/>
          </a:ln>
        </p:spPr>
      </p:cxnSp>
      <p:sp>
        <p:nvSpPr>
          <p:cNvPr id="336" name="Google Shape;336;p5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nb-NO" noProof="1" smtClean="0"/>
              <a:t>29</a:t>
            </a:fld>
            <a:endParaRPr lang="nb-NO" noProof="1"/>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pic>
        <p:nvPicPr>
          <p:cNvPr id="351" name="Google Shape;351;p52"/>
          <p:cNvPicPr preferRelativeResize="0"/>
          <p:nvPr/>
        </p:nvPicPr>
        <p:blipFill rotWithShape="1">
          <a:blip r:embed="rId3">
            <a:alphaModFix/>
          </a:blip>
          <a:srcRect/>
          <a:stretch/>
        </p:blipFill>
        <p:spPr>
          <a:xfrm>
            <a:off x="3287101" y="0"/>
            <a:ext cx="6311504" cy="5533906"/>
          </a:xfrm>
          <a:prstGeom prst="rect">
            <a:avLst/>
          </a:prstGeom>
          <a:noFill/>
          <a:ln>
            <a:noFill/>
          </a:ln>
        </p:spPr>
      </p:pic>
      <p:pic>
        <p:nvPicPr>
          <p:cNvPr id="352" name="Google Shape;352;p52"/>
          <p:cNvPicPr preferRelativeResize="0"/>
          <p:nvPr/>
        </p:nvPicPr>
        <p:blipFill rotWithShape="1">
          <a:blip r:embed="rId4">
            <a:alphaModFix/>
          </a:blip>
          <a:srcRect/>
          <a:stretch/>
        </p:blipFill>
        <p:spPr>
          <a:xfrm>
            <a:off x="5849382" y="2933774"/>
            <a:ext cx="1127571" cy="1119714"/>
          </a:xfrm>
          <a:prstGeom prst="rect">
            <a:avLst/>
          </a:prstGeom>
          <a:noFill/>
          <a:ln>
            <a:noFill/>
          </a:ln>
        </p:spPr>
      </p:pic>
      <p:sp>
        <p:nvSpPr>
          <p:cNvPr id="353" name="Google Shape;353;p52"/>
          <p:cNvSpPr/>
          <p:nvPr/>
        </p:nvSpPr>
        <p:spPr>
          <a:xfrm>
            <a:off x="7639803" y="93199"/>
            <a:ext cx="1906200" cy="408900"/>
          </a:xfrm>
          <a:prstGeom prst="cloudCallout">
            <a:avLst>
              <a:gd name="adj1" fmla="val -20833"/>
              <a:gd name="adj2" fmla="val 62500"/>
            </a:avLst>
          </a:prstGeom>
          <a:solidFill>
            <a:schemeClr val="lt1"/>
          </a:solidFill>
          <a:ln w="12700" cap="flat" cmpd="sng">
            <a:solidFill>
              <a:srgbClr val="42719B"/>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nb-NO" sz="1100" b="1" noProof="1">
                <a:solidFill>
                  <a:schemeClr val="dk1"/>
                </a:solidFill>
                <a:latin typeface="Calibri"/>
                <a:ea typeface="Calibri"/>
                <a:cs typeface="Calibri"/>
                <a:sym typeface="Calibri"/>
              </a:rPr>
              <a:t>DHIS2 støtter min arbeidsflyt!</a:t>
            </a:r>
          </a:p>
        </p:txBody>
      </p:sp>
      <p:pic>
        <p:nvPicPr>
          <p:cNvPr id="354" name="Google Shape;354;p52"/>
          <p:cNvPicPr preferRelativeResize="0"/>
          <p:nvPr/>
        </p:nvPicPr>
        <p:blipFill rotWithShape="1">
          <a:blip r:embed="rId5">
            <a:alphaModFix/>
          </a:blip>
          <a:srcRect/>
          <a:stretch/>
        </p:blipFill>
        <p:spPr>
          <a:xfrm>
            <a:off x="6494737" y="93206"/>
            <a:ext cx="1212393" cy="1160204"/>
          </a:xfrm>
          <a:prstGeom prst="rect">
            <a:avLst/>
          </a:prstGeom>
          <a:noFill/>
          <a:ln>
            <a:noFill/>
          </a:ln>
        </p:spPr>
      </p:pic>
      <p:pic>
        <p:nvPicPr>
          <p:cNvPr id="355" name="Google Shape;355;p52"/>
          <p:cNvPicPr preferRelativeResize="0"/>
          <p:nvPr/>
        </p:nvPicPr>
        <p:blipFill rotWithShape="1">
          <a:blip r:embed="rId6">
            <a:alphaModFix/>
          </a:blip>
          <a:srcRect/>
          <a:stretch/>
        </p:blipFill>
        <p:spPr>
          <a:xfrm>
            <a:off x="2355826" y="832453"/>
            <a:ext cx="2054510" cy="1043402"/>
          </a:xfrm>
          <a:prstGeom prst="rect">
            <a:avLst/>
          </a:prstGeom>
          <a:noFill/>
          <a:ln>
            <a:noFill/>
          </a:ln>
        </p:spPr>
      </p:pic>
      <p:sp>
        <p:nvSpPr>
          <p:cNvPr id="356" name="Google Shape;356;p52"/>
          <p:cNvSpPr/>
          <p:nvPr/>
        </p:nvSpPr>
        <p:spPr>
          <a:xfrm>
            <a:off x="2810626" y="211953"/>
            <a:ext cx="1572900" cy="408900"/>
          </a:xfrm>
          <a:prstGeom prst="cloudCallout">
            <a:avLst>
              <a:gd name="adj1" fmla="val -5118"/>
              <a:gd name="adj2" fmla="val 101471"/>
            </a:avLst>
          </a:prstGeom>
          <a:solidFill>
            <a:schemeClr val="lt1"/>
          </a:solidFill>
          <a:ln w="12700" cap="flat" cmpd="sng">
            <a:solidFill>
              <a:srgbClr val="42719B"/>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nb-NO" sz="1100" b="1" noProof="1">
                <a:solidFill>
                  <a:schemeClr val="dk1"/>
                </a:solidFill>
                <a:latin typeface="Calibri"/>
                <a:ea typeface="Calibri"/>
                <a:cs typeface="Calibri"/>
                <a:sym typeface="Calibri"/>
              </a:rPr>
              <a:t>Vi tilpasser DHIS2 for deg!</a:t>
            </a:r>
          </a:p>
        </p:txBody>
      </p:sp>
      <p:pic>
        <p:nvPicPr>
          <p:cNvPr id="357" name="Google Shape;357;p52"/>
          <p:cNvPicPr preferRelativeResize="0"/>
          <p:nvPr/>
        </p:nvPicPr>
        <p:blipFill rotWithShape="1">
          <a:blip r:embed="rId7">
            <a:alphaModFix/>
          </a:blip>
          <a:srcRect/>
          <a:stretch/>
        </p:blipFill>
        <p:spPr>
          <a:xfrm>
            <a:off x="6752813" y="4356776"/>
            <a:ext cx="816804" cy="822536"/>
          </a:xfrm>
          <a:prstGeom prst="rect">
            <a:avLst/>
          </a:prstGeom>
          <a:noFill/>
          <a:ln>
            <a:noFill/>
          </a:ln>
        </p:spPr>
      </p:pic>
      <p:sp>
        <p:nvSpPr>
          <p:cNvPr id="358" name="Google Shape;358;p52"/>
          <p:cNvSpPr/>
          <p:nvPr/>
        </p:nvSpPr>
        <p:spPr>
          <a:xfrm>
            <a:off x="6651200" y="3865700"/>
            <a:ext cx="2266800" cy="572100"/>
          </a:xfrm>
          <a:prstGeom prst="cloudCallout">
            <a:avLst>
              <a:gd name="adj1" fmla="val -20833"/>
              <a:gd name="adj2" fmla="val 62500"/>
            </a:avLst>
          </a:prstGeom>
          <a:solidFill>
            <a:schemeClr val="lt1"/>
          </a:solidFill>
          <a:ln w="12700" cap="flat" cmpd="sng">
            <a:solidFill>
              <a:srgbClr val="42719B"/>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nb-NO" sz="1100" b="1" noProof="1">
                <a:solidFill>
                  <a:schemeClr val="dk1"/>
                </a:solidFill>
                <a:latin typeface="Calibri"/>
                <a:ea typeface="Calibri"/>
                <a:cs typeface="Calibri"/>
                <a:sym typeface="Calibri"/>
              </a:rPr>
              <a:t>«Open source» tjener man vel ikke penger på!</a:t>
            </a:r>
          </a:p>
        </p:txBody>
      </p:sp>
      <p:pic>
        <p:nvPicPr>
          <p:cNvPr id="359" name="Google Shape;359;p52"/>
          <p:cNvPicPr preferRelativeResize="0"/>
          <p:nvPr/>
        </p:nvPicPr>
        <p:blipFill rotWithShape="1">
          <a:blip r:embed="rId8">
            <a:alphaModFix/>
          </a:blip>
          <a:srcRect/>
          <a:stretch/>
        </p:blipFill>
        <p:spPr>
          <a:xfrm>
            <a:off x="8341766" y="3979639"/>
            <a:ext cx="271256" cy="331535"/>
          </a:xfrm>
          <a:prstGeom prst="rect">
            <a:avLst/>
          </a:prstGeom>
          <a:noFill/>
          <a:ln>
            <a:noFill/>
          </a:ln>
        </p:spPr>
      </p:pic>
      <p:sp>
        <p:nvSpPr>
          <p:cNvPr id="360" name="Google Shape;360;p52"/>
          <p:cNvSpPr/>
          <p:nvPr/>
        </p:nvSpPr>
        <p:spPr>
          <a:xfrm>
            <a:off x="967568" y="4228561"/>
            <a:ext cx="4390200" cy="607200"/>
          </a:xfrm>
          <a:prstGeom prst="roundRect">
            <a:avLst>
              <a:gd name="adj" fmla="val 16667"/>
            </a:avLst>
          </a:prstGeom>
          <a:solidFill>
            <a:srgbClr val="595959"/>
          </a:solidFill>
          <a:ln>
            <a:noFill/>
          </a:ln>
          <a:effectLst>
            <a:outerShdw blurRad="57150" dist="19050" dir="5400000" algn="ctr" rotWithShape="0">
              <a:srgbClr val="000000">
                <a:alpha val="62750"/>
              </a:srgbClr>
            </a:outerShdw>
          </a:effectLst>
        </p:spPr>
        <p:txBody>
          <a:bodyPr spcFirstLastPara="1" wrap="square" lIns="68575" tIns="34275" rIns="68575" bIns="34275" anchor="b" anchorCtr="0">
            <a:noAutofit/>
          </a:bodyPr>
          <a:lstStyle/>
          <a:p>
            <a:pPr marL="0" marR="0" lvl="0" indent="0" algn="ctr" rtl="0">
              <a:spcBef>
                <a:spcPts val="0"/>
              </a:spcBef>
              <a:spcAft>
                <a:spcPts val="0"/>
              </a:spcAft>
              <a:buNone/>
            </a:pPr>
            <a:r>
              <a:rPr lang="nb-NO" sz="3000" noProof="1">
                <a:solidFill>
                  <a:schemeClr val="lt1"/>
                </a:solidFill>
                <a:latin typeface="Calibri"/>
                <a:ea typeface="Calibri"/>
                <a:cs typeface="Calibri"/>
                <a:sym typeface="Calibri"/>
              </a:rPr>
              <a:t>DHIS2 kjerne</a:t>
            </a:r>
          </a:p>
        </p:txBody>
      </p:sp>
      <p:pic>
        <p:nvPicPr>
          <p:cNvPr id="361" name="Google Shape;361;p52" descr="https://www.dhis2.org/sites/all/themes/dhis/images/appstore/easy-visualization.png"/>
          <p:cNvPicPr preferRelativeResize="0"/>
          <p:nvPr/>
        </p:nvPicPr>
        <p:blipFill rotWithShape="1">
          <a:blip r:embed="rId9">
            <a:alphaModFix/>
          </a:blip>
          <a:srcRect/>
          <a:stretch/>
        </p:blipFill>
        <p:spPr>
          <a:xfrm>
            <a:off x="4715082" y="3165215"/>
            <a:ext cx="863919" cy="620038"/>
          </a:xfrm>
          <a:prstGeom prst="rect">
            <a:avLst/>
          </a:prstGeom>
          <a:noFill/>
          <a:ln>
            <a:noFill/>
          </a:ln>
          <a:effectLst>
            <a:outerShdw blurRad="292100" dist="139700" dir="2700000" algn="tl" rotWithShape="0">
              <a:srgbClr val="333333">
                <a:alpha val="64709"/>
              </a:srgbClr>
            </a:outerShdw>
          </a:effectLst>
        </p:spPr>
      </p:pic>
      <p:pic>
        <p:nvPicPr>
          <p:cNvPr id="362" name="Google Shape;362;p52" descr="https://www.dhis2.org/sites/all/themes/dhis/images/appstore/web-portal.png"/>
          <p:cNvPicPr preferRelativeResize="0"/>
          <p:nvPr/>
        </p:nvPicPr>
        <p:blipFill rotWithShape="1">
          <a:blip r:embed="rId10">
            <a:alphaModFix/>
          </a:blip>
          <a:srcRect/>
          <a:stretch/>
        </p:blipFill>
        <p:spPr>
          <a:xfrm>
            <a:off x="2787511" y="3193297"/>
            <a:ext cx="873014" cy="625825"/>
          </a:xfrm>
          <a:prstGeom prst="rect">
            <a:avLst/>
          </a:prstGeom>
          <a:noFill/>
          <a:ln>
            <a:noFill/>
          </a:ln>
          <a:effectLst>
            <a:outerShdw blurRad="292100" dist="139700" dir="2700000" algn="tl" rotWithShape="0">
              <a:srgbClr val="333333">
                <a:alpha val="64709"/>
              </a:srgbClr>
            </a:outerShdw>
          </a:effectLst>
        </p:spPr>
      </p:pic>
      <p:pic>
        <p:nvPicPr>
          <p:cNvPr id="363" name="Google Shape;363;p52" descr="https://www.dhis2.org/sites/all/themes/dhis/images/appstore/mobile-visualizer.png"/>
          <p:cNvPicPr preferRelativeResize="0"/>
          <p:nvPr/>
        </p:nvPicPr>
        <p:blipFill rotWithShape="1">
          <a:blip r:embed="rId11">
            <a:alphaModFix/>
          </a:blip>
          <a:srcRect/>
          <a:stretch/>
        </p:blipFill>
        <p:spPr>
          <a:xfrm>
            <a:off x="3746395" y="3159224"/>
            <a:ext cx="932537" cy="668815"/>
          </a:xfrm>
          <a:prstGeom prst="rect">
            <a:avLst/>
          </a:prstGeom>
          <a:noFill/>
          <a:ln>
            <a:noFill/>
          </a:ln>
          <a:effectLst>
            <a:outerShdw blurRad="292100" dist="139700" dir="2700000" algn="tl" rotWithShape="0">
              <a:srgbClr val="333333">
                <a:alpha val="64709"/>
              </a:srgbClr>
            </a:outerShdw>
          </a:effectLst>
        </p:spPr>
      </p:pic>
      <p:pic>
        <p:nvPicPr>
          <p:cNvPr id="364" name="Google Shape;364;p52" descr="https://www.dhis2.org/sites/all/themes/dhis/images/appstore/fred-ui.png"/>
          <p:cNvPicPr preferRelativeResize="0"/>
          <p:nvPr/>
        </p:nvPicPr>
        <p:blipFill rotWithShape="1">
          <a:blip r:embed="rId12">
            <a:alphaModFix/>
          </a:blip>
          <a:srcRect/>
          <a:stretch/>
        </p:blipFill>
        <p:spPr>
          <a:xfrm>
            <a:off x="1882151" y="3193297"/>
            <a:ext cx="841598" cy="603503"/>
          </a:xfrm>
          <a:prstGeom prst="rect">
            <a:avLst/>
          </a:prstGeom>
          <a:noFill/>
          <a:ln>
            <a:noFill/>
          </a:ln>
          <a:effectLst>
            <a:outerShdw blurRad="292100" dist="139700" dir="2700000" algn="tl" rotWithShape="0">
              <a:srgbClr val="333333">
                <a:alpha val="64709"/>
              </a:srgbClr>
            </a:outerShdw>
          </a:effectLst>
        </p:spPr>
      </p:pic>
      <p:sp>
        <p:nvSpPr>
          <p:cNvPr id="365" name="Google Shape;365;p52"/>
          <p:cNvSpPr txBox="1"/>
          <p:nvPr/>
        </p:nvSpPr>
        <p:spPr>
          <a:xfrm>
            <a:off x="967567" y="3868407"/>
            <a:ext cx="4390200" cy="284700"/>
          </a:xfrm>
          <a:prstGeom prst="rect">
            <a:avLst/>
          </a:prstGeom>
          <a:solidFill>
            <a:srgbClr val="525252"/>
          </a:solidFill>
          <a:ln>
            <a:noFill/>
          </a:ln>
          <a:effectLst>
            <a:outerShdw blurRad="57150" dist="19050" dir="5400000" algn="ctr" rotWithShape="0">
              <a:srgbClr val="000000">
                <a:alpha val="62750"/>
              </a:srgbClr>
            </a:outerShdw>
          </a:effectLst>
        </p:spPr>
        <p:txBody>
          <a:bodyPr spcFirstLastPara="1" wrap="square" lIns="68575" tIns="34275" rIns="68575" bIns="34275" anchor="t" anchorCtr="0">
            <a:spAutoFit/>
          </a:bodyPr>
          <a:lstStyle/>
          <a:p>
            <a:pPr marL="0" marR="0" lvl="0" indent="0" algn="ctr" rtl="0">
              <a:spcBef>
                <a:spcPts val="0"/>
              </a:spcBef>
              <a:spcAft>
                <a:spcPts val="0"/>
              </a:spcAft>
              <a:buNone/>
            </a:pPr>
            <a:r>
              <a:rPr lang="nb-NO" sz="1400" noProof="1">
                <a:solidFill>
                  <a:schemeClr val="lt1"/>
                </a:solidFill>
                <a:latin typeface="Calibri"/>
                <a:ea typeface="Calibri"/>
                <a:cs typeface="Calibri"/>
                <a:sym typeface="Calibri"/>
              </a:rPr>
              <a:t>API, SDK, dokumentasjon, Design System, «App Hub» </a:t>
            </a:r>
          </a:p>
        </p:txBody>
      </p:sp>
      <p:pic>
        <p:nvPicPr>
          <p:cNvPr id="366" name="Google Shape;366;p52"/>
          <p:cNvPicPr preferRelativeResize="0"/>
          <p:nvPr/>
        </p:nvPicPr>
        <p:blipFill rotWithShape="1">
          <a:blip r:embed="rId13">
            <a:alphaModFix/>
          </a:blip>
          <a:srcRect/>
          <a:stretch/>
        </p:blipFill>
        <p:spPr>
          <a:xfrm>
            <a:off x="112574" y="3631987"/>
            <a:ext cx="1181160" cy="976955"/>
          </a:xfrm>
          <a:prstGeom prst="rect">
            <a:avLst/>
          </a:prstGeom>
          <a:noFill/>
          <a:ln>
            <a:noFill/>
          </a:ln>
        </p:spPr>
      </p:pic>
      <p:pic>
        <p:nvPicPr>
          <p:cNvPr id="367" name="Google Shape;367;p52"/>
          <p:cNvPicPr preferRelativeResize="0"/>
          <p:nvPr/>
        </p:nvPicPr>
        <p:blipFill rotWithShape="1">
          <a:blip r:embed="rId14">
            <a:alphaModFix/>
          </a:blip>
          <a:srcRect/>
          <a:stretch/>
        </p:blipFill>
        <p:spPr>
          <a:xfrm>
            <a:off x="6212722" y="4296310"/>
            <a:ext cx="683949" cy="617601"/>
          </a:xfrm>
          <a:prstGeom prst="rect">
            <a:avLst/>
          </a:prstGeom>
          <a:noFill/>
          <a:ln>
            <a:noFill/>
          </a:ln>
        </p:spPr>
      </p:pic>
      <p:sp>
        <p:nvSpPr>
          <p:cNvPr id="368" name="Google Shape;368;p52"/>
          <p:cNvSpPr txBox="1"/>
          <p:nvPr/>
        </p:nvSpPr>
        <p:spPr>
          <a:xfrm>
            <a:off x="6665384" y="3447038"/>
            <a:ext cx="1429200" cy="284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nb-NO" sz="1400" b="1" noProof="1">
                <a:solidFill>
                  <a:schemeClr val="dk1"/>
                </a:solidFill>
                <a:latin typeface="Calibri"/>
                <a:ea typeface="Calibri"/>
                <a:cs typeface="Calibri"/>
                <a:sym typeface="Calibri"/>
              </a:rPr>
              <a:t>Helsearbeider</a:t>
            </a:r>
          </a:p>
        </p:txBody>
      </p:sp>
      <p:sp>
        <p:nvSpPr>
          <p:cNvPr id="369" name="Google Shape;369;p52"/>
          <p:cNvSpPr txBox="1"/>
          <p:nvPr/>
        </p:nvSpPr>
        <p:spPr>
          <a:xfrm>
            <a:off x="7434052" y="4803598"/>
            <a:ext cx="1129200" cy="284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nb-NO" sz="1400" b="1" noProof="1">
                <a:solidFill>
                  <a:schemeClr val="dk1"/>
                </a:solidFill>
                <a:latin typeface="Calibri"/>
                <a:ea typeface="Calibri"/>
                <a:cs typeface="Calibri"/>
                <a:sym typeface="Calibri"/>
              </a:rPr>
              <a:t>Konkurrent</a:t>
            </a:r>
          </a:p>
        </p:txBody>
      </p:sp>
      <p:sp>
        <p:nvSpPr>
          <p:cNvPr id="370" name="Google Shape;370;p52"/>
          <p:cNvSpPr txBox="1"/>
          <p:nvPr/>
        </p:nvSpPr>
        <p:spPr>
          <a:xfrm>
            <a:off x="2942336" y="1809389"/>
            <a:ext cx="1734000" cy="284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nb-NO" sz="1400" b="1" noProof="1">
                <a:solidFill>
                  <a:schemeClr val="dk1"/>
                </a:solidFill>
                <a:latin typeface="Calibri"/>
                <a:ea typeface="Calibri"/>
                <a:cs typeface="Calibri"/>
                <a:sym typeface="Calibri"/>
              </a:rPr>
              <a:t>Konsulent</a:t>
            </a:r>
          </a:p>
        </p:txBody>
      </p:sp>
      <p:sp>
        <p:nvSpPr>
          <p:cNvPr id="371" name="Google Shape;371;p52"/>
          <p:cNvSpPr txBox="1"/>
          <p:nvPr/>
        </p:nvSpPr>
        <p:spPr>
          <a:xfrm>
            <a:off x="7434052" y="928439"/>
            <a:ext cx="1734000" cy="284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nb-NO" sz="1400" b="1" noProof="1">
                <a:solidFill>
                  <a:schemeClr val="dk1"/>
                </a:solidFill>
                <a:latin typeface="Calibri"/>
                <a:ea typeface="Calibri"/>
                <a:cs typeface="Calibri"/>
                <a:sym typeface="Calibri"/>
              </a:rPr>
              <a:t>Analytiker</a:t>
            </a:r>
          </a:p>
        </p:txBody>
      </p:sp>
      <p:pic>
        <p:nvPicPr>
          <p:cNvPr id="372" name="Google Shape;372;p52"/>
          <p:cNvPicPr preferRelativeResize="0"/>
          <p:nvPr/>
        </p:nvPicPr>
        <p:blipFill rotWithShape="1">
          <a:blip r:embed="rId15">
            <a:alphaModFix/>
          </a:blip>
          <a:srcRect/>
          <a:stretch/>
        </p:blipFill>
        <p:spPr>
          <a:xfrm>
            <a:off x="336053" y="808820"/>
            <a:ext cx="1134597" cy="1027658"/>
          </a:xfrm>
          <a:prstGeom prst="rect">
            <a:avLst/>
          </a:prstGeom>
          <a:noFill/>
          <a:ln>
            <a:noFill/>
          </a:ln>
        </p:spPr>
      </p:pic>
      <p:pic>
        <p:nvPicPr>
          <p:cNvPr id="373" name="Google Shape;373;p52"/>
          <p:cNvPicPr preferRelativeResize="0"/>
          <p:nvPr/>
        </p:nvPicPr>
        <p:blipFill rotWithShape="1">
          <a:blip r:embed="rId15">
            <a:alphaModFix/>
          </a:blip>
          <a:srcRect/>
          <a:stretch/>
        </p:blipFill>
        <p:spPr>
          <a:xfrm>
            <a:off x="450353" y="923120"/>
            <a:ext cx="1134597" cy="1027658"/>
          </a:xfrm>
          <a:prstGeom prst="rect">
            <a:avLst/>
          </a:prstGeom>
          <a:noFill/>
          <a:ln>
            <a:noFill/>
          </a:ln>
        </p:spPr>
      </p:pic>
      <p:pic>
        <p:nvPicPr>
          <p:cNvPr id="374" name="Google Shape;374;p52"/>
          <p:cNvPicPr preferRelativeResize="0"/>
          <p:nvPr/>
        </p:nvPicPr>
        <p:blipFill rotWithShape="1">
          <a:blip r:embed="rId15">
            <a:alphaModFix/>
          </a:blip>
          <a:srcRect/>
          <a:stretch/>
        </p:blipFill>
        <p:spPr>
          <a:xfrm>
            <a:off x="564653" y="1037420"/>
            <a:ext cx="1134597" cy="1027658"/>
          </a:xfrm>
          <a:prstGeom prst="rect">
            <a:avLst/>
          </a:prstGeom>
          <a:noFill/>
          <a:ln>
            <a:noFill/>
          </a:ln>
        </p:spPr>
      </p:pic>
      <p:cxnSp>
        <p:nvCxnSpPr>
          <p:cNvPr id="375" name="Google Shape;375;p52"/>
          <p:cNvCxnSpPr>
            <a:stCxn id="374" idx="2"/>
          </p:cNvCxnSpPr>
          <p:nvPr/>
        </p:nvCxnSpPr>
        <p:spPr>
          <a:xfrm>
            <a:off x="1131952" y="2065078"/>
            <a:ext cx="516900" cy="1566900"/>
          </a:xfrm>
          <a:prstGeom prst="straightConnector1">
            <a:avLst/>
          </a:prstGeom>
          <a:noFill/>
          <a:ln w="57150" cap="flat" cmpd="sng">
            <a:solidFill>
              <a:schemeClr val="accent1"/>
            </a:solidFill>
            <a:prstDash val="solid"/>
            <a:miter lim="800000"/>
            <a:headEnd type="none" w="sm" len="sm"/>
            <a:tailEnd type="triangle" w="med" len="med"/>
          </a:ln>
        </p:spPr>
      </p:cxnSp>
      <p:pic>
        <p:nvPicPr>
          <p:cNvPr id="376" name="Google Shape;376;p52"/>
          <p:cNvPicPr preferRelativeResize="0"/>
          <p:nvPr/>
        </p:nvPicPr>
        <p:blipFill rotWithShape="1">
          <a:blip r:embed="rId16">
            <a:alphaModFix/>
          </a:blip>
          <a:srcRect/>
          <a:stretch/>
        </p:blipFill>
        <p:spPr>
          <a:xfrm>
            <a:off x="1081393" y="2296399"/>
            <a:ext cx="565157" cy="693385"/>
          </a:xfrm>
          <a:prstGeom prst="rect">
            <a:avLst/>
          </a:prstGeom>
          <a:noFill/>
          <a:ln>
            <a:noFill/>
          </a:ln>
        </p:spPr>
      </p:pic>
      <p:pic>
        <p:nvPicPr>
          <p:cNvPr id="377" name="Google Shape;377;p52"/>
          <p:cNvPicPr preferRelativeResize="0"/>
          <p:nvPr/>
        </p:nvPicPr>
        <p:blipFill rotWithShape="1">
          <a:blip r:embed="rId17">
            <a:alphaModFix/>
          </a:blip>
          <a:srcRect/>
          <a:stretch/>
        </p:blipFill>
        <p:spPr>
          <a:xfrm>
            <a:off x="1129190" y="498377"/>
            <a:ext cx="1380108" cy="514187"/>
          </a:xfrm>
          <a:prstGeom prst="rect">
            <a:avLst/>
          </a:prstGeom>
          <a:noFill/>
          <a:ln>
            <a:noFill/>
          </a:ln>
        </p:spPr>
      </p:pic>
      <p:cxnSp>
        <p:nvCxnSpPr>
          <p:cNvPr id="378" name="Google Shape;378;p52"/>
          <p:cNvCxnSpPr/>
          <p:nvPr/>
        </p:nvCxnSpPr>
        <p:spPr>
          <a:xfrm>
            <a:off x="3945971" y="1810364"/>
            <a:ext cx="1980000" cy="325500"/>
          </a:xfrm>
          <a:prstGeom prst="straightConnector1">
            <a:avLst/>
          </a:prstGeom>
          <a:noFill/>
          <a:ln w="57150" cap="flat" cmpd="sng">
            <a:solidFill>
              <a:schemeClr val="accent1"/>
            </a:solidFill>
            <a:prstDash val="solid"/>
            <a:miter lim="800000"/>
            <a:headEnd type="none" w="sm" len="sm"/>
            <a:tailEnd type="triangle" w="med" len="med"/>
          </a:ln>
        </p:spPr>
      </p:cxnSp>
      <p:cxnSp>
        <p:nvCxnSpPr>
          <p:cNvPr id="379" name="Google Shape;379;p52"/>
          <p:cNvCxnSpPr/>
          <p:nvPr/>
        </p:nvCxnSpPr>
        <p:spPr>
          <a:xfrm rot="10800000" flipH="1">
            <a:off x="4315691" y="1037249"/>
            <a:ext cx="2333400" cy="550200"/>
          </a:xfrm>
          <a:prstGeom prst="straightConnector1">
            <a:avLst/>
          </a:prstGeom>
          <a:noFill/>
          <a:ln w="57150" cap="flat" cmpd="sng">
            <a:solidFill>
              <a:schemeClr val="accent1"/>
            </a:solidFill>
            <a:prstDash val="solid"/>
            <a:miter lim="800000"/>
            <a:headEnd type="none" w="sm" len="sm"/>
            <a:tailEnd type="triangle" w="med" len="med"/>
          </a:ln>
        </p:spPr>
      </p:cxnSp>
      <p:sp>
        <p:nvSpPr>
          <p:cNvPr id="380" name="Google Shape;380;p52"/>
          <p:cNvSpPr/>
          <p:nvPr/>
        </p:nvSpPr>
        <p:spPr>
          <a:xfrm>
            <a:off x="4661000" y="794598"/>
            <a:ext cx="1597200" cy="525000"/>
          </a:xfrm>
          <a:prstGeom prst="cloudCallout">
            <a:avLst>
              <a:gd name="adj1" fmla="val 28795"/>
              <a:gd name="adj2" fmla="val 102971"/>
            </a:avLst>
          </a:prstGeom>
          <a:solidFill>
            <a:schemeClr val="lt1"/>
          </a:solidFill>
          <a:ln w="12700" cap="flat" cmpd="sng">
            <a:solidFill>
              <a:srgbClr val="42719B"/>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nb-NO" sz="1100" b="1" noProof="1">
                <a:solidFill>
                  <a:schemeClr val="dk1"/>
                </a:solidFill>
                <a:latin typeface="Calibri"/>
                <a:ea typeface="Calibri"/>
                <a:cs typeface="Calibri"/>
                <a:sym typeface="Calibri"/>
              </a:rPr>
              <a:t>Jeg vil se om helsearbeiderne jobber!</a:t>
            </a:r>
          </a:p>
        </p:txBody>
      </p:sp>
      <p:cxnSp>
        <p:nvCxnSpPr>
          <p:cNvPr id="381" name="Google Shape;381;p52"/>
          <p:cNvCxnSpPr/>
          <p:nvPr/>
        </p:nvCxnSpPr>
        <p:spPr>
          <a:xfrm rot="10800000" flipH="1">
            <a:off x="2778255" y="2093182"/>
            <a:ext cx="387900" cy="916500"/>
          </a:xfrm>
          <a:prstGeom prst="straightConnector1">
            <a:avLst/>
          </a:prstGeom>
          <a:noFill/>
          <a:ln w="57150" cap="flat" cmpd="sng">
            <a:solidFill>
              <a:schemeClr val="accent1"/>
            </a:solidFill>
            <a:prstDash val="solid"/>
            <a:miter lim="800000"/>
            <a:headEnd type="triangle" w="med" len="med"/>
            <a:tailEnd type="triangle" w="med" len="med"/>
          </a:ln>
        </p:spPr>
      </p:cxnSp>
      <p:pic>
        <p:nvPicPr>
          <p:cNvPr id="382" name="Google Shape;382;p52"/>
          <p:cNvPicPr preferRelativeResize="0"/>
          <p:nvPr/>
        </p:nvPicPr>
        <p:blipFill rotWithShape="1">
          <a:blip r:embed="rId18">
            <a:alphaModFix/>
          </a:blip>
          <a:srcRect/>
          <a:stretch/>
        </p:blipFill>
        <p:spPr>
          <a:xfrm>
            <a:off x="2772023" y="2369008"/>
            <a:ext cx="339232" cy="321377"/>
          </a:xfrm>
          <a:prstGeom prst="rect">
            <a:avLst/>
          </a:prstGeom>
          <a:noFill/>
          <a:ln>
            <a:noFill/>
          </a:ln>
        </p:spPr>
      </p:pic>
      <p:sp>
        <p:nvSpPr>
          <p:cNvPr id="383" name="Google Shape;383;p52"/>
          <p:cNvSpPr/>
          <p:nvPr/>
        </p:nvSpPr>
        <p:spPr>
          <a:xfrm>
            <a:off x="507062" y="252707"/>
            <a:ext cx="1190400" cy="408900"/>
          </a:xfrm>
          <a:prstGeom prst="cloudCallout">
            <a:avLst>
              <a:gd name="adj1" fmla="val -5118"/>
              <a:gd name="adj2" fmla="val 101471"/>
            </a:avLst>
          </a:prstGeom>
          <a:solidFill>
            <a:schemeClr val="lt1"/>
          </a:solidFill>
          <a:ln w="12700" cap="flat" cmpd="sng">
            <a:solidFill>
              <a:srgbClr val="42719B"/>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nb-NO" sz="1400" b="1" noProof="1">
                <a:solidFill>
                  <a:schemeClr val="dk1"/>
                </a:solidFill>
                <a:latin typeface="Calibri"/>
                <a:ea typeface="Calibri"/>
                <a:cs typeface="Calibri"/>
                <a:sym typeface="Calibri"/>
              </a:rPr>
              <a:t>It works!</a:t>
            </a:r>
          </a:p>
        </p:txBody>
      </p:sp>
      <p:pic>
        <p:nvPicPr>
          <p:cNvPr id="384" name="Google Shape;384;p52"/>
          <p:cNvPicPr preferRelativeResize="0"/>
          <p:nvPr/>
        </p:nvPicPr>
        <p:blipFill rotWithShape="1">
          <a:blip r:embed="rId18">
            <a:alphaModFix/>
          </a:blip>
          <a:srcRect/>
          <a:stretch/>
        </p:blipFill>
        <p:spPr>
          <a:xfrm>
            <a:off x="4980022" y="1304167"/>
            <a:ext cx="355870" cy="337140"/>
          </a:xfrm>
          <a:prstGeom prst="rect">
            <a:avLst/>
          </a:prstGeom>
          <a:noFill/>
          <a:ln>
            <a:noFill/>
          </a:ln>
        </p:spPr>
      </p:pic>
      <p:pic>
        <p:nvPicPr>
          <p:cNvPr id="385" name="Google Shape;385;p52"/>
          <p:cNvPicPr preferRelativeResize="0"/>
          <p:nvPr/>
        </p:nvPicPr>
        <p:blipFill rotWithShape="1">
          <a:blip r:embed="rId19">
            <a:alphaModFix/>
          </a:blip>
          <a:srcRect/>
          <a:stretch/>
        </p:blipFill>
        <p:spPr>
          <a:xfrm>
            <a:off x="5848046" y="1409200"/>
            <a:ext cx="801030" cy="984225"/>
          </a:xfrm>
          <a:prstGeom prst="rect">
            <a:avLst/>
          </a:prstGeom>
          <a:noFill/>
          <a:ln>
            <a:noFill/>
          </a:ln>
        </p:spPr>
      </p:pic>
      <p:pic>
        <p:nvPicPr>
          <p:cNvPr id="386" name="Google Shape;386;p52"/>
          <p:cNvPicPr preferRelativeResize="0"/>
          <p:nvPr/>
        </p:nvPicPr>
        <p:blipFill rotWithShape="1">
          <a:blip r:embed="rId20">
            <a:alphaModFix/>
          </a:blip>
          <a:srcRect/>
          <a:stretch/>
        </p:blipFill>
        <p:spPr>
          <a:xfrm>
            <a:off x="7211062" y="1587449"/>
            <a:ext cx="1001800" cy="883003"/>
          </a:xfrm>
          <a:prstGeom prst="rect">
            <a:avLst/>
          </a:prstGeom>
          <a:noFill/>
          <a:ln>
            <a:noFill/>
          </a:ln>
        </p:spPr>
      </p:pic>
      <p:cxnSp>
        <p:nvCxnSpPr>
          <p:cNvPr id="387" name="Google Shape;387;p52"/>
          <p:cNvCxnSpPr/>
          <p:nvPr/>
        </p:nvCxnSpPr>
        <p:spPr>
          <a:xfrm rot="10800000" flipH="1">
            <a:off x="6542664" y="1917179"/>
            <a:ext cx="784500" cy="7500"/>
          </a:xfrm>
          <a:prstGeom prst="straightConnector1">
            <a:avLst/>
          </a:prstGeom>
          <a:noFill/>
          <a:ln w="57150" cap="flat" cmpd="sng">
            <a:solidFill>
              <a:schemeClr val="accent1"/>
            </a:solidFill>
            <a:prstDash val="solid"/>
            <a:miter lim="800000"/>
            <a:headEnd type="triangle" w="med" len="med"/>
            <a:tailEnd type="triangle" w="med" len="med"/>
          </a:ln>
        </p:spPr>
      </p:cxnSp>
      <p:cxnSp>
        <p:nvCxnSpPr>
          <p:cNvPr id="388" name="Google Shape;388;p52"/>
          <p:cNvCxnSpPr/>
          <p:nvPr/>
        </p:nvCxnSpPr>
        <p:spPr>
          <a:xfrm rot="10800000" flipH="1">
            <a:off x="6895692" y="2349181"/>
            <a:ext cx="673800" cy="1037400"/>
          </a:xfrm>
          <a:prstGeom prst="straightConnector1">
            <a:avLst/>
          </a:prstGeom>
          <a:noFill/>
          <a:ln w="57150" cap="flat" cmpd="sng">
            <a:solidFill>
              <a:schemeClr val="accent1"/>
            </a:solidFill>
            <a:prstDash val="solid"/>
            <a:miter lim="800000"/>
            <a:headEnd type="triangle" w="med" len="med"/>
            <a:tailEnd type="triangle" w="med" len="med"/>
          </a:ln>
        </p:spPr>
      </p:cxnSp>
      <p:pic>
        <p:nvPicPr>
          <p:cNvPr id="389" name="Google Shape;389;p52"/>
          <p:cNvPicPr preferRelativeResize="0"/>
          <p:nvPr/>
        </p:nvPicPr>
        <p:blipFill rotWithShape="1">
          <a:blip r:embed="rId18">
            <a:alphaModFix/>
          </a:blip>
          <a:srcRect/>
          <a:stretch/>
        </p:blipFill>
        <p:spPr>
          <a:xfrm>
            <a:off x="7141562" y="2395226"/>
            <a:ext cx="355870" cy="337140"/>
          </a:xfrm>
          <a:prstGeom prst="rect">
            <a:avLst/>
          </a:prstGeom>
          <a:noFill/>
          <a:ln>
            <a:noFill/>
          </a:ln>
        </p:spPr>
      </p:pic>
      <p:sp>
        <p:nvSpPr>
          <p:cNvPr id="390" name="Google Shape;390;p52"/>
          <p:cNvSpPr/>
          <p:nvPr/>
        </p:nvSpPr>
        <p:spPr>
          <a:xfrm>
            <a:off x="6097921" y="2705651"/>
            <a:ext cx="2298900" cy="408900"/>
          </a:xfrm>
          <a:prstGeom prst="cloudCallout">
            <a:avLst>
              <a:gd name="adj1" fmla="val -26257"/>
              <a:gd name="adj2" fmla="val 74360"/>
            </a:avLst>
          </a:prstGeom>
          <a:solidFill>
            <a:schemeClr val="lt1"/>
          </a:solidFill>
          <a:ln w="12700" cap="flat" cmpd="sng">
            <a:solidFill>
              <a:srgbClr val="42719B"/>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nb-NO" sz="1100" b="1" noProof="1">
                <a:solidFill>
                  <a:schemeClr val="dk1"/>
                </a:solidFill>
                <a:latin typeface="Calibri"/>
                <a:ea typeface="Calibri"/>
                <a:cs typeface="Calibri"/>
                <a:sym typeface="Calibri"/>
              </a:rPr>
              <a:t>Jeg har ikke tid til å lære nye IT-greier hele tiden!</a:t>
            </a:r>
          </a:p>
        </p:txBody>
      </p:sp>
      <p:sp>
        <p:nvSpPr>
          <p:cNvPr id="391" name="Google Shape;391;p52"/>
          <p:cNvSpPr txBox="1"/>
          <p:nvPr/>
        </p:nvSpPr>
        <p:spPr>
          <a:xfrm>
            <a:off x="7874645" y="2314775"/>
            <a:ext cx="1129200" cy="284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nb-NO" sz="1400" b="1" noProof="1">
                <a:solidFill>
                  <a:schemeClr val="dk1"/>
                </a:solidFill>
                <a:latin typeface="Calibri"/>
                <a:ea typeface="Calibri"/>
                <a:cs typeface="Calibri"/>
                <a:sym typeface="Calibri"/>
              </a:rPr>
              <a:t>Fagforening</a:t>
            </a:r>
          </a:p>
        </p:txBody>
      </p:sp>
      <p:pic>
        <p:nvPicPr>
          <p:cNvPr id="392" name="Google Shape;392;p52"/>
          <p:cNvPicPr preferRelativeResize="0"/>
          <p:nvPr/>
        </p:nvPicPr>
        <p:blipFill rotWithShape="1">
          <a:blip r:embed="rId14">
            <a:alphaModFix/>
          </a:blip>
          <a:srcRect/>
          <a:stretch/>
        </p:blipFill>
        <p:spPr>
          <a:xfrm>
            <a:off x="6771551" y="1694672"/>
            <a:ext cx="370189" cy="334278"/>
          </a:xfrm>
          <a:prstGeom prst="rect">
            <a:avLst/>
          </a:prstGeom>
          <a:noFill/>
          <a:ln>
            <a:noFill/>
          </a:ln>
        </p:spPr>
      </p:pic>
      <p:cxnSp>
        <p:nvCxnSpPr>
          <p:cNvPr id="393" name="Google Shape;393;p52"/>
          <p:cNvCxnSpPr/>
          <p:nvPr/>
        </p:nvCxnSpPr>
        <p:spPr>
          <a:xfrm>
            <a:off x="1586130" y="967666"/>
            <a:ext cx="187500" cy="2625900"/>
          </a:xfrm>
          <a:prstGeom prst="straightConnector1">
            <a:avLst/>
          </a:prstGeom>
          <a:noFill/>
          <a:ln w="57150" cap="flat" cmpd="sng">
            <a:solidFill>
              <a:schemeClr val="accent1"/>
            </a:solidFill>
            <a:prstDash val="solid"/>
            <a:miter lim="800000"/>
            <a:headEnd type="none" w="sm" len="sm"/>
            <a:tailEnd type="triangle" w="med" len="med"/>
          </a:ln>
        </p:spPr>
      </p:cxnSp>
      <p:sp>
        <p:nvSpPr>
          <p:cNvPr id="394" name="Google Shape;394;p52"/>
          <p:cNvSpPr/>
          <p:nvPr/>
        </p:nvSpPr>
        <p:spPr>
          <a:xfrm>
            <a:off x="37793" y="3009667"/>
            <a:ext cx="2078100" cy="470100"/>
          </a:xfrm>
          <a:prstGeom prst="cloudCallout">
            <a:avLst>
              <a:gd name="adj1" fmla="val -2938"/>
              <a:gd name="adj2" fmla="val 81503"/>
            </a:avLst>
          </a:prstGeom>
          <a:solidFill>
            <a:schemeClr val="lt1"/>
          </a:solidFill>
          <a:ln w="12700" cap="flat" cmpd="sng">
            <a:solidFill>
              <a:srgbClr val="42719B"/>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nb-NO" sz="1100" b="1" noProof="1">
                <a:solidFill>
                  <a:schemeClr val="dk1"/>
                </a:solidFill>
                <a:latin typeface="Calibri"/>
                <a:ea typeface="Calibri"/>
                <a:cs typeface="Calibri"/>
                <a:sym typeface="Calibri"/>
              </a:rPr>
              <a:t>DHIS2 bør bruke de siste rammeverkene!</a:t>
            </a:r>
          </a:p>
        </p:txBody>
      </p:sp>
      <p:sp>
        <p:nvSpPr>
          <p:cNvPr id="395" name="Google Shape;395;p52"/>
          <p:cNvSpPr txBox="1"/>
          <p:nvPr/>
        </p:nvSpPr>
        <p:spPr>
          <a:xfrm>
            <a:off x="5833231" y="2329937"/>
            <a:ext cx="1734000" cy="284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nb-NO" sz="1400" b="1" noProof="1">
                <a:solidFill>
                  <a:schemeClr val="dk1"/>
                </a:solidFill>
                <a:latin typeface="Calibri"/>
                <a:ea typeface="Calibri"/>
                <a:cs typeface="Calibri"/>
                <a:sym typeface="Calibri"/>
              </a:rPr>
              <a:t>Leder</a:t>
            </a:r>
          </a:p>
        </p:txBody>
      </p:sp>
      <p:cxnSp>
        <p:nvCxnSpPr>
          <p:cNvPr id="396" name="Google Shape;396;p52"/>
          <p:cNvCxnSpPr/>
          <p:nvPr/>
        </p:nvCxnSpPr>
        <p:spPr>
          <a:xfrm rot="10800000" flipH="1">
            <a:off x="6016133" y="2375558"/>
            <a:ext cx="427200" cy="675600"/>
          </a:xfrm>
          <a:prstGeom prst="straightConnector1">
            <a:avLst/>
          </a:prstGeom>
          <a:noFill/>
          <a:ln w="57150" cap="flat" cmpd="sng">
            <a:solidFill>
              <a:schemeClr val="accent1"/>
            </a:solidFill>
            <a:prstDash val="solid"/>
            <a:miter lim="800000"/>
            <a:headEnd type="triangle" w="med" len="med"/>
            <a:tailEnd type="triangle" w="med" len="med"/>
          </a:ln>
        </p:spPr>
      </p:cxnSp>
      <p:pic>
        <p:nvPicPr>
          <p:cNvPr id="397" name="Google Shape;397;p52"/>
          <p:cNvPicPr preferRelativeResize="0"/>
          <p:nvPr/>
        </p:nvPicPr>
        <p:blipFill rotWithShape="1">
          <a:blip r:embed="rId18">
            <a:alphaModFix/>
          </a:blip>
          <a:srcRect/>
          <a:stretch/>
        </p:blipFill>
        <p:spPr>
          <a:xfrm>
            <a:off x="1452212" y="1142080"/>
            <a:ext cx="433955" cy="411115"/>
          </a:xfrm>
          <a:prstGeom prst="rect">
            <a:avLst/>
          </a:prstGeom>
          <a:noFill/>
          <a:ln>
            <a:noFill/>
          </a:ln>
        </p:spPr>
      </p:pic>
      <p:sp>
        <p:nvSpPr>
          <p:cNvPr id="398" name="Google Shape;398;p52"/>
          <p:cNvSpPr txBox="1">
            <a:spLocks noGrp="1"/>
          </p:cNvSpPr>
          <p:nvPr>
            <p:ph type="sldNum" idx="12"/>
          </p:nvPr>
        </p:nvSpPr>
        <p:spPr>
          <a:xfrm>
            <a:off x="6457950" y="4767263"/>
            <a:ext cx="20574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nb-NO" noProof="1" smtClean="0"/>
              <a:t>30</a:t>
            </a:fld>
            <a:endParaRPr lang="nb-NO" noProof="1"/>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53"/>
          <p:cNvSpPr txBox="1">
            <a:spLocks noGrp="1"/>
          </p:cNvSpPr>
          <p:nvPr>
            <p:ph type="title"/>
          </p:nvPr>
        </p:nvSpPr>
        <p:spPr>
          <a:xfrm>
            <a:off x="311700" y="445025"/>
            <a:ext cx="8520600" cy="572700"/>
          </a:xfrm>
          <a:prstGeom prst="rect">
            <a:avLst/>
          </a:prstGeom>
        </p:spPr>
        <p:txBody>
          <a:bodyPr spcFirstLastPara="1" wrap="square" lIns="68575" tIns="68575" rIns="68575" bIns="68575" anchor="t" anchorCtr="0">
            <a:normAutofit fontScale="90000"/>
          </a:bodyPr>
          <a:lstStyle/>
          <a:p>
            <a:pPr marL="0" lvl="0" indent="0" algn="l" rtl="0">
              <a:spcBef>
                <a:spcPts val="0"/>
              </a:spcBef>
              <a:spcAft>
                <a:spcPts val="0"/>
              </a:spcAft>
              <a:buNone/>
            </a:pPr>
            <a:r>
              <a:rPr lang="nb-NO" noProof="1"/>
              <a:t>Lage rike bilder</a:t>
            </a:r>
          </a:p>
        </p:txBody>
      </p:sp>
      <p:sp>
        <p:nvSpPr>
          <p:cNvPr id="404" name="Google Shape;404;p53"/>
          <p:cNvSpPr txBox="1">
            <a:spLocks noGrp="1"/>
          </p:cNvSpPr>
          <p:nvPr>
            <p:ph type="body" idx="1"/>
          </p:nvPr>
        </p:nvSpPr>
        <p:spPr>
          <a:xfrm>
            <a:off x="311700" y="1152475"/>
            <a:ext cx="8520600" cy="3416400"/>
          </a:xfrm>
          <a:prstGeom prst="rect">
            <a:avLst/>
          </a:prstGeom>
        </p:spPr>
        <p:txBody>
          <a:bodyPr spcFirstLastPara="1" wrap="square" lIns="68575" tIns="68575" rIns="68575" bIns="68575" anchor="t" anchorCtr="0">
            <a:normAutofit/>
          </a:bodyPr>
          <a:lstStyle/>
          <a:p>
            <a:pPr marL="0" lvl="0" indent="0" algn="l" rtl="0">
              <a:spcBef>
                <a:spcPts val="0"/>
              </a:spcBef>
              <a:spcAft>
                <a:spcPts val="0"/>
              </a:spcAft>
              <a:buNone/>
            </a:pPr>
            <a:r>
              <a:rPr lang="nb-NO" b="1" noProof="1"/>
              <a:t>Relasjoner</a:t>
            </a:r>
            <a:r>
              <a:rPr lang="nb-NO" noProof="1"/>
              <a:t> mellom interessenter - streker og hjerter.</a:t>
            </a:r>
          </a:p>
          <a:p>
            <a:pPr marL="0" lvl="0" indent="0" algn="l" rtl="0">
              <a:spcBef>
                <a:spcPts val="0"/>
              </a:spcBef>
              <a:spcAft>
                <a:spcPts val="0"/>
              </a:spcAft>
              <a:buNone/>
            </a:pPr>
            <a:r>
              <a:rPr lang="nb-NO" noProof="1"/>
              <a:t>Tankebobler, ordbruk, språk og ord som </a:t>
            </a:r>
            <a:r>
              <a:rPr lang="nb-NO" b="1" noProof="1"/>
              <a:t>interessentene</a:t>
            </a:r>
            <a:r>
              <a:rPr lang="nb-NO" noProof="1"/>
              <a:t> (aktørene/stakeholders) bruker.</a:t>
            </a:r>
          </a:p>
          <a:p>
            <a:pPr marL="0" lvl="0" indent="0" algn="l" rtl="0">
              <a:spcBef>
                <a:spcPts val="0"/>
              </a:spcBef>
              <a:spcAft>
                <a:spcPts val="0"/>
              </a:spcAft>
              <a:buNone/>
            </a:pPr>
            <a:r>
              <a:rPr lang="nb-NO" noProof="1"/>
              <a:t>I</a:t>
            </a:r>
            <a:r>
              <a:rPr lang="nb-NO" b="1" noProof="1"/>
              <a:t>nteresser</a:t>
            </a:r>
            <a:r>
              <a:rPr lang="nb-NO" noProof="1"/>
              <a:t> (concerns) - som tankebobler med hjelpetekst.</a:t>
            </a:r>
          </a:p>
          <a:p>
            <a:pPr marL="0" lvl="0" indent="0" algn="l" rtl="0">
              <a:spcBef>
                <a:spcPts val="0"/>
              </a:spcBef>
              <a:spcAft>
                <a:spcPts val="0"/>
              </a:spcAft>
              <a:buNone/>
            </a:pPr>
            <a:r>
              <a:rPr lang="nb-NO" b="1" noProof="1"/>
              <a:t>Konflikter</a:t>
            </a:r>
            <a:r>
              <a:rPr lang="nb-NO" noProof="1"/>
              <a:t> - som kryss eller kryssede klinger.</a:t>
            </a:r>
          </a:p>
          <a:p>
            <a:pPr marL="0" lvl="0" indent="0" algn="l" rtl="0">
              <a:spcBef>
                <a:spcPts val="0"/>
              </a:spcBef>
              <a:spcAft>
                <a:spcPts val="0"/>
              </a:spcAft>
              <a:buNone/>
            </a:pPr>
            <a:r>
              <a:rPr lang="nb-NO" noProof="1"/>
              <a:t>Rike bilder er ikke rene tankekart/”mind map”.  Det er interessenter og interesser  </a:t>
            </a:r>
            <a:r>
              <a:rPr lang="nb-NO" b="1" noProof="1"/>
              <a:t>representert</a:t>
            </a:r>
            <a:r>
              <a:rPr lang="nb-NO" noProof="1"/>
              <a:t> i bilder og tekst!!</a:t>
            </a:r>
          </a:p>
          <a:p>
            <a:pPr marL="0" lvl="0" indent="0" algn="l" rtl="0">
              <a:spcBef>
                <a:spcPts val="0"/>
              </a:spcBef>
              <a:spcAft>
                <a:spcPts val="0"/>
              </a:spcAft>
              <a:buNone/>
            </a:pPr>
            <a:endParaRPr lang="nb-NO" noProof="1"/>
          </a:p>
          <a:p>
            <a:pPr marL="0" lvl="0" indent="0" algn="l" rtl="0">
              <a:spcBef>
                <a:spcPts val="0"/>
              </a:spcBef>
              <a:spcAft>
                <a:spcPts val="0"/>
              </a:spcAft>
              <a:buNone/>
            </a:pPr>
            <a:endParaRPr lang="nb-NO" noProof="1"/>
          </a:p>
        </p:txBody>
      </p:sp>
      <p:sp>
        <p:nvSpPr>
          <p:cNvPr id="405" name="Google Shape;405;p53"/>
          <p:cNvSpPr txBox="1">
            <a:spLocks noGrp="1"/>
          </p:cNvSpPr>
          <p:nvPr>
            <p:ph type="sldNum" idx="12"/>
          </p:nvPr>
        </p:nvSpPr>
        <p:spPr>
          <a:xfrm>
            <a:off x="8472458" y="4663217"/>
            <a:ext cx="548700" cy="393600"/>
          </a:xfrm>
          <a:prstGeom prst="rect">
            <a:avLst/>
          </a:prstGeom>
        </p:spPr>
        <p:txBody>
          <a:bodyPr spcFirstLastPara="1" wrap="square" lIns="68575" tIns="68575" rIns="68575" bIns="68575" anchor="ctr" anchorCtr="0">
            <a:noAutofit/>
          </a:bodyPr>
          <a:lstStyle/>
          <a:p>
            <a:pPr marL="0" lvl="0" indent="0" algn="r" rtl="0">
              <a:spcBef>
                <a:spcPts val="0"/>
              </a:spcBef>
              <a:spcAft>
                <a:spcPts val="0"/>
              </a:spcAft>
              <a:buClr>
                <a:srgbClr val="888888"/>
              </a:buClr>
              <a:buSzPts val="900"/>
              <a:buFont typeface="Calibri"/>
              <a:buNone/>
            </a:pPr>
            <a:fld id="{00000000-1234-1234-1234-123412341234}" type="slidenum">
              <a:rPr lang="nb-NO" noProof="1" smtClean="0"/>
              <a:t>31</a:t>
            </a:fld>
            <a:endParaRPr lang="nb-NO" noProof="1"/>
          </a:p>
        </p:txBody>
      </p:sp>
      <p:pic>
        <p:nvPicPr>
          <p:cNvPr id="406" name="Google Shape;406;p53" descr="http://www.cs.bilkent.edu.tr/~fundad/CS468/PROJECT1/group7/CS%20468%20PS1%20Group%207_files/image002.jpg"/>
          <p:cNvPicPr preferRelativeResize="0"/>
          <p:nvPr/>
        </p:nvPicPr>
        <p:blipFill rotWithShape="1">
          <a:blip r:embed="rId3">
            <a:alphaModFix/>
          </a:blip>
          <a:srcRect/>
          <a:stretch/>
        </p:blipFill>
        <p:spPr>
          <a:xfrm>
            <a:off x="166250" y="1"/>
            <a:ext cx="8520600" cy="51435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5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noProof="1"/>
              <a:t>Eksempler på bruk av rike bilder i praksis</a:t>
            </a:r>
          </a:p>
        </p:txBody>
      </p:sp>
      <p:sp>
        <p:nvSpPr>
          <p:cNvPr id="412" name="Google Shape;412;p5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noProof="1"/>
              <a:t>Ved </a:t>
            </a:r>
            <a:r>
              <a:rPr lang="nb-NO" b="1" noProof="1"/>
              <a:t>deltagende design </a:t>
            </a:r>
            <a:r>
              <a:rPr lang="nb-NO" noProof="1"/>
              <a:t>(participatory design) prosjekter:</a:t>
            </a:r>
          </a:p>
          <a:p>
            <a:pPr marL="457200" lvl="0" indent="-342900" algn="l" rtl="0">
              <a:spcBef>
                <a:spcPts val="1600"/>
              </a:spcBef>
              <a:spcAft>
                <a:spcPts val="0"/>
              </a:spcAft>
              <a:buSzPts val="1800"/>
              <a:buChar char="-"/>
            </a:pPr>
            <a:r>
              <a:rPr lang="nb-NO" b="1" noProof="1"/>
              <a:t>Deltagerenes </a:t>
            </a:r>
            <a:r>
              <a:rPr lang="nb-NO" noProof="1"/>
              <a:t>interesser eller stemmer</a:t>
            </a:r>
          </a:p>
          <a:p>
            <a:pPr marL="457200" lvl="0" indent="-342900" algn="l" rtl="0">
              <a:spcBef>
                <a:spcPts val="0"/>
              </a:spcBef>
              <a:spcAft>
                <a:spcPts val="0"/>
              </a:spcAft>
              <a:buSzPts val="1800"/>
              <a:buChar char="-"/>
            </a:pPr>
            <a:r>
              <a:rPr lang="nb-NO" b="1" noProof="1"/>
              <a:t>Kommunikasjon </a:t>
            </a:r>
            <a:r>
              <a:rPr lang="nb-NO" noProof="1"/>
              <a:t>i prosjekter</a:t>
            </a:r>
          </a:p>
          <a:p>
            <a:pPr marL="457200" lvl="0" indent="-342900" algn="l" rtl="0">
              <a:spcBef>
                <a:spcPts val="0"/>
              </a:spcBef>
              <a:spcAft>
                <a:spcPts val="0"/>
              </a:spcAft>
              <a:buSzPts val="1800"/>
              <a:buChar char="-"/>
            </a:pPr>
            <a:r>
              <a:rPr lang="nb-NO" b="1" noProof="1"/>
              <a:t>Lære sammen - se ulike perspektiver og bilder</a:t>
            </a:r>
          </a:p>
          <a:p>
            <a:pPr marL="0" lvl="0" indent="0" algn="l" rtl="0">
              <a:spcBef>
                <a:spcPts val="1600"/>
              </a:spcBef>
              <a:spcAft>
                <a:spcPts val="0"/>
              </a:spcAft>
              <a:buNone/>
            </a:pPr>
            <a:r>
              <a:rPr lang="nb-NO" b="1" noProof="1"/>
              <a:t>Utviklingsprosjekter</a:t>
            </a:r>
            <a:r>
              <a:rPr lang="nb-NO" noProof="1"/>
              <a:t> med brukere:</a:t>
            </a:r>
          </a:p>
          <a:p>
            <a:pPr marL="457200" lvl="0" indent="-342900" algn="l" rtl="0">
              <a:spcBef>
                <a:spcPts val="1600"/>
              </a:spcBef>
              <a:spcAft>
                <a:spcPts val="0"/>
              </a:spcAft>
              <a:buSzPts val="1800"/>
              <a:buChar char="-"/>
            </a:pPr>
            <a:r>
              <a:rPr lang="nb-NO" noProof="1"/>
              <a:t>“Før bilder” og “etter bilder”.</a:t>
            </a:r>
          </a:p>
          <a:p>
            <a:pPr marL="457200" lvl="0" indent="-342900" algn="l" rtl="0">
              <a:spcBef>
                <a:spcPts val="0"/>
              </a:spcBef>
              <a:spcAft>
                <a:spcPts val="0"/>
              </a:spcAft>
              <a:buSzPts val="1800"/>
              <a:buChar char="-"/>
            </a:pPr>
            <a:r>
              <a:rPr lang="nb-NO" b="1" noProof="1"/>
              <a:t>In situ </a:t>
            </a:r>
            <a:r>
              <a:rPr lang="nb-NO" noProof="1"/>
              <a:t>- i kontekst det jobbes med.</a:t>
            </a:r>
          </a:p>
          <a:p>
            <a:pPr marL="457200" lvl="0" indent="-342900" algn="l" rtl="0">
              <a:spcBef>
                <a:spcPts val="0"/>
              </a:spcBef>
              <a:spcAft>
                <a:spcPts val="0"/>
              </a:spcAft>
              <a:buSzPts val="1800"/>
              <a:buChar char="-"/>
            </a:pPr>
            <a:r>
              <a:rPr lang="nb-NO" noProof="1"/>
              <a:t>I andre kurs dere skal ha, for eksempel IN2000 blir det brukt</a:t>
            </a:r>
          </a:p>
          <a:p>
            <a:pPr marL="0" lvl="0" indent="0" algn="l" rtl="0">
              <a:spcBef>
                <a:spcPts val="1600"/>
              </a:spcBef>
              <a:spcAft>
                <a:spcPts val="1600"/>
              </a:spcAft>
              <a:buNone/>
            </a:pPr>
            <a:endParaRPr lang="nb-NO" noProof="1"/>
          </a:p>
        </p:txBody>
      </p:sp>
      <p:sp>
        <p:nvSpPr>
          <p:cNvPr id="413" name="Google Shape;413;p5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nb-NO" noProof="1" smtClean="0"/>
              <a:t>32</a:t>
            </a:fld>
            <a:endParaRPr lang="nb-NO" noProof="1"/>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5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noProof="1"/>
              <a:t>Rike bilder andre steder?</a:t>
            </a:r>
          </a:p>
        </p:txBody>
      </p:sp>
      <p:sp>
        <p:nvSpPr>
          <p:cNvPr id="426" name="Google Shape;426;p5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nb-NO" b="1" noProof="1"/>
          </a:p>
          <a:p>
            <a:pPr marL="0" lvl="0" indent="0" algn="l" rtl="0">
              <a:spcBef>
                <a:spcPts val="1600"/>
              </a:spcBef>
              <a:spcAft>
                <a:spcPts val="0"/>
              </a:spcAft>
              <a:buClr>
                <a:schemeClr val="dk1"/>
              </a:buClr>
              <a:buSzPts val="1100"/>
              <a:buFont typeface="Arial"/>
              <a:buNone/>
            </a:pPr>
            <a:r>
              <a:rPr lang="nb-NO" b="1" noProof="1"/>
              <a:t>Arbeidstegning,</a:t>
            </a:r>
            <a:r>
              <a:rPr lang="nb-NO" noProof="1"/>
              <a:t> skisser, ved problemdefinisjoner og problemløsing.</a:t>
            </a:r>
          </a:p>
          <a:p>
            <a:pPr marL="0" lvl="0" indent="0" algn="l" rtl="0">
              <a:spcBef>
                <a:spcPts val="1600"/>
              </a:spcBef>
              <a:spcAft>
                <a:spcPts val="0"/>
              </a:spcAft>
              <a:buClr>
                <a:schemeClr val="dk1"/>
              </a:buClr>
              <a:buSzPts val="1100"/>
              <a:buFont typeface="Arial"/>
              <a:buNone/>
            </a:pPr>
            <a:r>
              <a:rPr lang="nb-NO" b="1" noProof="1"/>
              <a:t>Utregninger og geometri;</a:t>
            </a:r>
            <a:r>
              <a:rPr lang="nb-NO" noProof="1"/>
              <a:t> i matematikk/fysikk/algoritmer for eksempel.</a:t>
            </a:r>
          </a:p>
          <a:p>
            <a:pPr marL="0" lvl="0" indent="0" algn="l" rtl="0">
              <a:spcBef>
                <a:spcPts val="1600"/>
              </a:spcBef>
              <a:spcAft>
                <a:spcPts val="0"/>
              </a:spcAft>
              <a:buClr>
                <a:schemeClr val="dk1"/>
              </a:buClr>
              <a:buSzPts val="1100"/>
              <a:buFont typeface="Arial"/>
              <a:buNone/>
            </a:pPr>
            <a:r>
              <a:rPr lang="nb-NO" b="1" noProof="1"/>
              <a:t>Hjelpetegninger </a:t>
            </a:r>
            <a:r>
              <a:rPr lang="nb-NO" noProof="1"/>
              <a:t>for å få oversikt - og for å lære noe “nytt”.</a:t>
            </a:r>
          </a:p>
          <a:p>
            <a:pPr marL="0" lvl="0" indent="0" algn="l" rtl="0">
              <a:spcBef>
                <a:spcPts val="1600"/>
              </a:spcBef>
              <a:spcAft>
                <a:spcPts val="1600"/>
              </a:spcAft>
              <a:buClr>
                <a:schemeClr val="dk1"/>
              </a:buClr>
              <a:buSzPts val="1100"/>
              <a:buFont typeface="Arial"/>
              <a:buNone/>
            </a:pPr>
            <a:endParaRPr lang="nb-NO" noProof="1"/>
          </a:p>
        </p:txBody>
      </p:sp>
      <p:sp>
        <p:nvSpPr>
          <p:cNvPr id="427" name="Google Shape;427;p5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nb-NO" noProof="1" smtClean="0"/>
              <a:t>33</a:t>
            </a:fld>
            <a:endParaRPr lang="nb-NO" noProof="1"/>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p5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noProof="1"/>
              <a:t>Allsidighet og fleksibilitet til rike bilder</a:t>
            </a:r>
          </a:p>
        </p:txBody>
      </p:sp>
      <p:sp>
        <p:nvSpPr>
          <p:cNvPr id="433" name="Google Shape;433;p5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1600"/>
              </a:spcBef>
              <a:spcAft>
                <a:spcPts val="0"/>
              </a:spcAft>
              <a:buNone/>
            </a:pPr>
            <a:r>
              <a:rPr lang="nb-NO" noProof="1"/>
              <a:t>Rike bilder har </a:t>
            </a:r>
            <a:r>
              <a:rPr lang="nb-NO" b="1" noProof="1"/>
              <a:t>åpen, enkel notasjon - noe som gjør de allsidige.</a:t>
            </a:r>
          </a:p>
          <a:p>
            <a:pPr marL="0" lvl="0" indent="0" algn="l" rtl="0">
              <a:spcBef>
                <a:spcPts val="1600"/>
              </a:spcBef>
              <a:spcAft>
                <a:spcPts val="0"/>
              </a:spcAft>
              <a:buNone/>
            </a:pPr>
            <a:r>
              <a:rPr lang="nb-NO" noProof="1"/>
              <a:t>Kan rike bilder forstås av alle?  </a:t>
            </a:r>
            <a:r>
              <a:rPr lang="nb-NO" b="1" noProof="1"/>
              <a:t>Perspektiver? </a:t>
            </a:r>
            <a:r>
              <a:rPr lang="nb-NO" noProof="1"/>
              <a:t>Øynene som ser?  Ståsted? Forståelseshorisont.</a:t>
            </a:r>
          </a:p>
          <a:p>
            <a:pPr marL="0" lvl="0" indent="0" algn="l" rtl="0">
              <a:spcBef>
                <a:spcPts val="1600"/>
              </a:spcBef>
              <a:spcAft>
                <a:spcPts val="0"/>
              </a:spcAft>
              <a:buNone/>
            </a:pPr>
            <a:r>
              <a:rPr lang="nb-NO" noProof="1"/>
              <a:t>Tekst og forklaring trengs også!!</a:t>
            </a:r>
          </a:p>
          <a:p>
            <a:pPr marL="0" lvl="0" indent="0" algn="l" rtl="0">
              <a:spcBef>
                <a:spcPts val="1600"/>
              </a:spcBef>
              <a:spcAft>
                <a:spcPts val="1600"/>
              </a:spcAft>
              <a:buNone/>
            </a:pPr>
            <a:r>
              <a:rPr lang="nb-NO" noProof="1"/>
              <a:t>I modul 2 kommer vi til a</a:t>
            </a:r>
            <a:r>
              <a:rPr lang="nb-NO" b="1" noProof="1"/>
              <a:t>ndre teknikker og metoder for å representere prosesser og interesser</a:t>
            </a:r>
            <a:r>
              <a:rPr lang="nb-NO" noProof="1"/>
              <a:t> - som UML (Unified Modelling Language) som har en annen syntaks.</a:t>
            </a:r>
          </a:p>
        </p:txBody>
      </p:sp>
      <p:sp>
        <p:nvSpPr>
          <p:cNvPr id="434" name="Google Shape;434;p5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nb-NO" noProof="1" smtClean="0"/>
              <a:t>34</a:t>
            </a:fld>
            <a:endParaRPr lang="nb-NO" noProof="1"/>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2F0EBAF-BFE8-B4D7-F76A-3A34D90F72E3}"/>
              </a:ext>
            </a:extLst>
          </p:cNvPr>
          <p:cNvSpPr>
            <a:spLocks noGrp="1"/>
          </p:cNvSpPr>
          <p:nvPr>
            <p:ph type="title"/>
          </p:nvPr>
        </p:nvSpPr>
        <p:spPr/>
        <p:txBody>
          <a:bodyPr/>
          <a:lstStyle/>
          <a:p>
            <a:endParaRPr lang="nb-NO" dirty="0"/>
          </a:p>
        </p:txBody>
      </p:sp>
      <p:sp>
        <p:nvSpPr>
          <p:cNvPr id="3" name="Plassholder for tekst 2">
            <a:extLst>
              <a:ext uri="{FF2B5EF4-FFF2-40B4-BE49-F238E27FC236}">
                <a16:creationId xmlns:a16="http://schemas.microsoft.com/office/drawing/2014/main" id="{CAF18D46-8961-276E-BA9A-7C6961F806FA}"/>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06AC8DFD-196E-863D-C980-CD3599B11FD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35</a:t>
            </a:fld>
            <a:endParaRPr lang="en"/>
          </a:p>
        </p:txBody>
      </p:sp>
      <p:pic>
        <p:nvPicPr>
          <p:cNvPr id="6" name="Bilde 5" descr="Et bilde som inneholder et kosedyr som leser ">
            <a:extLst>
              <a:ext uri="{FF2B5EF4-FFF2-40B4-BE49-F238E27FC236}">
                <a16:creationId xmlns:a16="http://schemas.microsoft.com/office/drawing/2014/main" id="{B56C9DD5-1582-D2C9-8A61-5E19D2531EEE}"/>
              </a:ext>
            </a:extLst>
          </p:cNvPr>
          <p:cNvPicPr>
            <a:picLocks noChangeAspect="1"/>
          </p:cNvPicPr>
          <p:nvPr/>
        </p:nvPicPr>
        <p:blipFill>
          <a:blip r:embed="rId2"/>
          <a:stretch>
            <a:fillRect/>
          </a:stretch>
        </p:blipFill>
        <p:spPr>
          <a:xfrm>
            <a:off x="49120" y="0"/>
            <a:ext cx="8783180" cy="5143500"/>
          </a:xfrm>
          <a:prstGeom prst="rect">
            <a:avLst/>
          </a:prstGeom>
        </p:spPr>
      </p:pic>
    </p:spTree>
    <p:extLst>
      <p:ext uri="{BB962C8B-B14F-4D97-AF65-F5344CB8AC3E}">
        <p14:creationId xmlns:p14="http://schemas.microsoft.com/office/powerpoint/2010/main" val="23945275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sp>
        <p:nvSpPr>
          <p:cNvPr id="469" name="Google Shape;469;p6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noProof="1"/>
              <a:t>Påstander - om hva samspillet gjør.</a:t>
            </a:r>
          </a:p>
        </p:txBody>
      </p:sp>
      <p:sp>
        <p:nvSpPr>
          <p:cNvPr id="470" name="Google Shape;470;p6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buNone/>
            </a:pPr>
            <a:r>
              <a:rPr lang="nb-NO" noProof="1"/>
              <a:t>Les notatet Samspill som du finner i Leganto. Velg én av de ti påstandene i dette notatet, og argumenter for og/eller imot påstanden med minst tre eksempler, gjerne basert på egne erfaringer med bruk av teknologi.  Kanskje denne!</a:t>
            </a:r>
          </a:p>
          <a:p>
            <a:pPr marL="457200" lvl="0" indent="-342900" algn="l" rtl="0">
              <a:spcBef>
                <a:spcPts val="1600"/>
              </a:spcBef>
              <a:spcAft>
                <a:spcPts val="0"/>
              </a:spcAft>
              <a:buSzPts val="1800"/>
              <a:buChar char="●"/>
            </a:pPr>
            <a:r>
              <a:rPr lang="nb-NO" noProof="1"/>
              <a:t>Samspillet endrer samfunns- og leveforhold på måter som har store konsekvenser.</a:t>
            </a:r>
          </a:p>
          <a:p>
            <a:pPr marL="914400" lvl="1" indent="-317500" algn="l" rtl="0">
              <a:spcBef>
                <a:spcPts val="0"/>
              </a:spcBef>
              <a:spcAft>
                <a:spcPts val="0"/>
              </a:spcAft>
              <a:buSzPts val="1400"/>
              <a:buChar char="○"/>
            </a:pPr>
            <a:r>
              <a:rPr lang="nb-NO" noProof="1"/>
              <a:t>Egen erfaringer med både analog og digital teknologibruk: Bruke ulike verktøy - både digitale og analoge (mappe med papirer - og foldere med dokumenter).  Endringer? .  Jobbe på “jobben” vs. jobbe “hjemme”, alltid være på jobb?   Bruke tale-til tekst for å skrive obligger?</a:t>
            </a:r>
          </a:p>
        </p:txBody>
      </p:sp>
      <p:sp>
        <p:nvSpPr>
          <p:cNvPr id="471" name="Google Shape;471;p6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100"/>
              <a:buFont typeface="Arial"/>
              <a:buNone/>
            </a:pPr>
            <a:fld id="{00000000-1234-1234-1234-123412341234}" type="slidenum">
              <a:rPr lang="nb-NO" noProof="1" smtClean="0"/>
              <a:t>36</a:t>
            </a:fld>
            <a:endParaRPr lang="nb-NO" noProof="1"/>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12">
          <a:extLst>
            <a:ext uri="{FF2B5EF4-FFF2-40B4-BE49-F238E27FC236}">
              <a16:creationId xmlns:a16="http://schemas.microsoft.com/office/drawing/2014/main" id="{32D5CE57-24DD-929A-E489-15C5DDDA12A0}"/>
            </a:ext>
          </a:extLst>
        </p:cNvPr>
        <p:cNvGrpSpPr/>
        <p:nvPr/>
      </p:nvGrpSpPr>
      <p:grpSpPr>
        <a:xfrm>
          <a:off x="0" y="0"/>
          <a:ext cx="0" cy="0"/>
          <a:chOff x="0" y="0"/>
          <a:chExt cx="0" cy="0"/>
        </a:xfrm>
      </p:grpSpPr>
      <p:sp>
        <p:nvSpPr>
          <p:cNvPr id="213" name="Google Shape;213;p37">
            <a:extLst>
              <a:ext uri="{FF2B5EF4-FFF2-40B4-BE49-F238E27FC236}">
                <a16:creationId xmlns:a16="http://schemas.microsoft.com/office/drawing/2014/main" id="{101FE51E-0A5A-E584-4FE2-F5F46D72401A}"/>
              </a:ext>
            </a:extLst>
          </p:cNvPr>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nb-NO" sz="18700" noProof="1"/>
              <a:t>Verktøy</a:t>
            </a:r>
            <a:endParaRPr lang="nb-NO" sz="19400" noProof="1"/>
          </a:p>
        </p:txBody>
      </p:sp>
      <p:sp>
        <p:nvSpPr>
          <p:cNvPr id="214" name="Google Shape;214;p37">
            <a:extLst>
              <a:ext uri="{FF2B5EF4-FFF2-40B4-BE49-F238E27FC236}">
                <a16:creationId xmlns:a16="http://schemas.microsoft.com/office/drawing/2014/main" id="{8F4759C7-30AE-5280-D944-6DCC57283FFC}"/>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nb-NO" noProof="1" smtClean="0"/>
              <a:t>37</a:t>
            </a:fld>
            <a:endParaRPr lang="nb-NO" noProof="1"/>
          </a:p>
        </p:txBody>
      </p:sp>
    </p:spTree>
    <p:extLst>
      <p:ext uri="{BB962C8B-B14F-4D97-AF65-F5344CB8AC3E}">
        <p14:creationId xmlns:p14="http://schemas.microsoft.com/office/powerpoint/2010/main" val="33466807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757D8D4-1B12-CF90-58A7-7C76F8B5C2DB}"/>
              </a:ext>
            </a:extLst>
          </p:cNvPr>
          <p:cNvSpPr>
            <a:spLocks noGrp="1"/>
          </p:cNvSpPr>
          <p:nvPr>
            <p:ph type="title"/>
          </p:nvPr>
        </p:nvSpPr>
        <p:spPr/>
        <p:txBody>
          <a:bodyPr/>
          <a:lstStyle/>
          <a:p>
            <a:r>
              <a:rPr lang="nb-NO" dirty="0"/>
              <a:t>Refleksjon om verktøy</a:t>
            </a:r>
          </a:p>
        </p:txBody>
      </p:sp>
      <p:sp>
        <p:nvSpPr>
          <p:cNvPr id="3" name="Plassholder for tekst 2">
            <a:extLst>
              <a:ext uri="{FF2B5EF4-FFF2-40B4-BE49-F238E27FC236}">
                <a16:creationId xmlns:a16="http://schemas.microsoft.com/office/drawing/2014/main" id="{4A7EB7C2-DB93-FB49-F664-BD31B28DAED2}"/>
              </a:ext>
            </a:extLst>
          </p:cNvPr>
          <p:cNvSpPr>
            <a:spLocks noGrp="1"/>
          </p:cNvSpPr>
          <p:nvPr>
            <p:ph type="body" idx="1"/>
          </p:nvPr>
        </p:nvSpPr>
        <p:spPr/>
        <p:txBody>
          <a:bodyPr/>
          <a:lstStyle/>
          <a:p>
            <a:pPr>
              <a:buAutoNum type="alphaUcPeriod"/>
            </a:pPr>
            <a:r>
              <a:rPr lang="nb-NO" sz="1600" dirty="0"/>
              <a:t>Hvilke verktøy har du brukt for å lære om samspillet mellom digital teknologi og individer, organisasjoner og samfunnet? Eksempler på verktøy kan være GPT UiO, Grammarly, Google </a:t>
            </a:r>
            <a:r>
              <a:rPr lang="nb-NO" sz="1600" dirty="0" err="1"/>
              <a:t>Scholar</a:t>
            </a:r>
            <a:r>
              <a:rPr lang="nb-NO" sz="1600" dirty="0"/>
              <a:t>, </a:t>
            </a:r>
            <a:r>
              <a:rPr lang="nb-NO" sz="1600" dirty="0" err="1"/>
              <a:t>Search</a:t>
            </a:r>
            <a:r>
              <a:rPr lang="nb-NO" sz="1600" dirty="0"/>
              <a:t>, Word, </a:t>
            </a:r>
            <a:r>
              <a:rPr lang="nb-NO" sz="1600" dirty="0" err="1"/>
              <a:t>Figma</a:t>
            </a:r>
            <a:r>
              <a:rPr lang="nb-NO" sz="1600" dirty="0"/>
              <a:t>, </a:t>
            </a:r>
            <a:r>
              <a:rPr lang="nb-NO" sz="1600" dirty="0" err="1"/>
              <a:t>Zotero</a:t>
            </a:r>
            <a:r>
              <a:rPr lang="nb-NO" sz="1600" dirty="0"/>
              <a:t>, penn, papir, tavle, </a:t>
            </a:r>
            <a:r>
              <a:rPr lang="nb-NO" sz="1600" dirty="0" err="1"/>
              <a:t>podcast</a:t>
            </a:r>
            <a:r>
              <a:rPr lang="nb-NO" sz="1600" dirty="0"/>
              <a:t>, etc. Beskriv kort verktøyene som er brukt. </a:t>
            </a:r>
          </a:p>
          <a:p>
            <a:pPr>
              <a:buAutoNum type="alphaUcPeriod"/>
            </a:pPr>
            <a:r>
              <a:rPr lang="nb-NO" sz="1600" dirty="0"/>
              <a:t>Hvilke verktøy har du brukt for å lage besvarelsen til </a:t>
            </a:r>
            <a:r>
              <a:rPr lang="nb-NO" sz="1600" dirty="0" err="1"/>
              <a:t>Oblig</a:t>
            </a:r>
            <a:r>
              <a:rPr lang="nb-NO" sz="1600" dirty="0"/>
              <a:t> 1, altså verktøy for å lage tekst og bilder? Beskriv kort de verktøyene du har brukt. </a:t>
            </a:r>
          </a:p>
          <a:p>
            <a:pPr>
              <a:buAutoNum type="alphaUcPeriod"/>
            </a:pPr>
            <a:r>
              <a:rPr lang="nb-NO" sz="1600" dirty="0"/>
              <a:t>Reflekter over hvordan ett av disse verktøyene påvirker hvordan du lærer - og hvordan du formidler.  Hvem er det du formidler og skriver til?  Hva har du tenkt om tilgjengeligheten av dokumentet ditt?</a:t>
            </a:r>
          </a:p>
          <a:p>
            <a:pPr>
              <a:buAutoNum type="alphaUcPeriod"/>
            </a:pPr>
            <a:r>
              <a:rPr lang="nb-NO" sz="1600" dirty="0"/>
              <a:t>Skriv noen setninger om hva du har lært gjennom å jobbe med denne innleveringen. Var det noe som var tankevekkende eller engasjerende? </a:t>
            </a:r>
          </a:p>
        </p:txBody>
      </p:sp>
      <p:sp>
        <p:nvSpPr>
          <p:cNvPr id="4" name="Plassholder for lysbildenummer 3">
            <a:extLst>
              <a:ext uri="{FF2B5EF4-FFF2-40B4-BE49-F238E27FC236}">
                <a16:creationId xmlns:a16="http://schemas.microsoft.com/office/drawing/2014/main" id="{6088C1F6-99D9-05D3-3874-0C87C85707E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38</a:t>
            </a:fld>
            <a:endParaRPr lang="en"/>
          </a:p>
        </p:txBody>
      </p:sp>
    </p:spTree>
    <p:extLst>
      <p:ext uri="{BB962C8B-B14F-4D97-AF65-F5344CB8AC3E}">
        <p14:creationId xmlns:p14="http://schemas.microsoft.com/office/powerpoint/2010/main" val="27608804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BA76947-D14A-9305-B6F9-8CA2739DDE63}"/>
              </a:ext>
            </a:extLst>
          </p:cNvPr>
          <p:cNvSpPr>
            <a:spLocks noGrp="1"/>
          </p:cNvSpPr>
          <p:nvPr>
            <p:ph type="title"/>
          </p:nvPr>
        </p:nvSpPr>
        <p:spPr/>
        <p:txBody>
          <a:bodyPr/>
          <a:lstStyle/>
          <a:p>
            <a:r>
              <a:rPr lang="nb-NO" dirty="0"/>
              <a:t>Smågrupper om verktøy</a:t>
            </a:r>
          </a:p>
        </p:txBody>
      </p:sp>
      <p:sp>
        <p:nvSpPr>
          <p:cNvPr id="3" name="Plassholder for tekst 2">
            <a:extLst>
              <a:ext uri="{FF2B5EF4-FFF2-40B4-BE49-F238E27FC236}">
                <a16:creationId xmlns:a16="http://schemas.microsoft.com/office/drawing/2014/main" id="{EECBAEC6-F10C-6A6A-E4D5-1ECCDF877E03}"/>
              </a:ext>
            </a:extLst>
          </p:cNvPr>
          <p:cNvSpPr>
            <a:spLocks noGrp="1"/>
          </p:cNvSpPr>
          <p:nvPr>
            <p:ph type="body" idx="1"/>
          </p:nvPr>
        </p:nvSpPr>
        <p:spPr/>
        <p:txBody>
          <a:bodyPr/>
          <a:lstStyle/>
          <a:p>
            <a:r>
              <a:rPr lang="nb-NO" dirty="0"/>
              <a:t>Hvilke verktøy bruker du?</a:t>
            </a:r>
          </a:p>
          <a:p>
            <a:r>
              <a:rPr lang="nb-NO" dirty="0"/>
              <a:t>Noen endringer?</a:t>
            </a:r>
          </a:p>
          <a:p>
            <a:r>
              <a:rPr lang="nb-NO" dirty="0"/>
              <a:t>Hva skulle du gjerne hatt som verktøy?</a:t>
            </a:r>
          </a:p>
          <a:p>
            <a:r>
              <a:rPr lang="nb-NO" dirty="0"/>
              <a:t>Kunne det vært annerledes?</a:t>
            </a:r>
          </a:p>
          <a:p>
            <a:r>
              <a:rPr lang="nb-NO" dirty="0"/>
              <a:t>Etc.</a:t>
            </a:r>
          </a:p>
        </p:txBody>
      </p:sp>
      <p:sp>
        <p:nvSpPr>
          <p:cNvPr id="4" name="Plassholder for lysbildenummer 3">
            <a:extLst>
              <a:ext uri="{FF2B5EF4-FFF2-40B4-BE49-F238E27FC236}">
                <a16:creationId xmlns:a16="http://schemas.microsoft.com/office/drawing/2014/main" id="{5D96D11B-857E-0F93-6AC5-2831A330E5E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39</a:t>
            </a:fld>
            <a:endParaRPr lang="en"/>
          </a:p>
        </p:txBody>
      </p:sp>
    </p:spTree>
    <p:extLst>
      <p:ext uri="{BB962C8B-B14F-4D97-AF65-F5344CB8AC3E}">
        <p14:creationId xmlns:p14="http://schemas.microsoft.com/office/powerpoint/2010/main" val="30585369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18">
          <a:extLst>
            <a:ext uri="{FF2B5EF4-FFF2-40B4-BE49-F238E27FC236}">
              <a16:creationId xmlns:a16="http://schemas.microsoft.com/office/drawing/2014/main" id="{9A7B4B84-B6DB-047D-E9D5-5AFF39061784}"/>
            </a:ext>
          </a:extLst>
        </p:cNvPr>
        <p:cNvGrpSpPr/>
        <p:nvPr/>
      </p:nvGrpSpPr>
      <p:grpSpPr>
        <a:xfrm>
          <a:off x="0" y="0"/>
          <a:ext cx="0" cy="0"/>
          <a:chOff x="0" y="0"/>
          <a:chExt cx="0" cy="0"/>
        </a:xfrm>
      </p:grpSpPr>
      <p:sp>
        <p:nvSpPr>
          <p:cNvPr id="219" name="Google Shape;219;p38">
            <a:extLst>
              <a:ext uri="{FF2B5EF4-FFF2-40B4-BE49-F238E27FC236}">
                <a16:creationId xmlns:a16="http://schemas.microsoft.com/office/drawing/2014/main" id="{08777860-B3D2-3C4E-0D1C-C00A3E313255}"/>
              </a:ext>
            </a:extLst>
          </p:cNvPr>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noProof="1"/>
              <a:t>Verktøy</a:t>
            </a:r>
          </a:p>
        </p:txBody>
      </p:sp>
      <p:sp>
        <p:nvSpPr>
          <p:cNvPr id="220" name="Google Shape;220;p38">
            <a:extLst>
              <a:ext uri="{FF2B5EF4-FFF2-40B4-BE49-F238E27FC236}">
                <a16:creationId xmlns:a16="http://schemas.microsoft.com/office/drawing/2014/main" id="{4B0D39A6-DD4F-CDBD-A786-684EFF6D527C}"/>
              </a:ext>
            </a:extLst>
          </p:cNvPr>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noProof="1"/>
              <a:t>Hvorfor har vi verktøy?</a:t>
            </a:r>
          </a:p>
          <a:p>
            <a:pPr marL="0" lvl="0" indent="0" algn="l" rtl="0">
              <a:spcBef>
                <a:spcPts val="1600"/>
              </a:spcBef>
              <a:spcAft>
                <a:spcPts val="0"/>
              </a:spcAft>
              <a:buNone/>
            </a:pPr>
            <a:r>
              <a:rPr lang="nb-NO" noProof="1"/>
              <a:t>Hva kan vi si generelt om verktøy?</a:t>
            </a:r>
          </a:p>
          <a:p>
            <a:pPr marL="457200" lvl="0" indent="-342900" algn="l" rtl="0">
              <a:spcBef>
                <a:spcPts val="1600"/>
              </a:spcBef>
              <a:spcAft>
                <a:spcPts val="0"/>
              </a:spcAft>
              <a:buSzPts val="1800"/>
              <a:buChar char="-"/>
            </a:pPr>
            <a:r>
              <a:rPr lang="nb-NO" noProof="1"/>
              <a:t>Usynlig/synlig?</a:t>
            </a:r>
          </a:p>
          <a:p>
            <a:pPr marL="457200" lvl="0" indent="-342900" algn="l" rtl="0">
              <a:spcBef>
                <a:spcPts val="0"/>
              </a:spcBef>
              <a:spcAft>
                <a:spcPts val="0"/>
              </a:spcAft>
              <a:buSzPts val="1800"/>
              <a:buChar char="-"/>
            </a:pPr>
            <a:r>
              <a:rPr lang="nb-NO" noProof="1"/>
              <a:t>For å få til x, for å oppnå y, for å være z?</a:t>
            </a:r>
          </a:p>
          <a:p>
            <a:pPr marL="457200" lvl="0" indent="-342900" algn="l" rtl="0">
              <a:spcBef>
                <a:spcPts val="0"/>
              </a:spcBef>
              <a:spcAft>
                <a:spcPts val="0"/>
              </a:spcAft>
              <a:buSzPts val="1800"/>
              <a:buChar char="-"/>
            </a:pPr>
            <a:r>
              <a:rPr lang="nb-NO" noProof="1"/>
              <a:t>Klassifisering:  fysik støtte (hammer), sensorisk (briller), kognitiv (skrift).</a:t>
            </a:r>
          </a:p>
          <a:p>
            <a:pPr marL="0" lvl="0" indent="0" algn="l" rtl="0">
              <a:spcBef>
                <a:spcPts val="1600"/>
              </a:spcBef>
              <a:spcAft>
                <a:spcPts val="0"/>
              </a:spcAft>
              <a:buNone/>
            </a:pPr>
            <a:r>
              <a:rPr lang="nb-NO" noProof="1"/>
              <a:t>Digitale tjenester, apper og digitale verktøy?</a:t>
            </a:r>
          </a:p>
          <a:p>
            <a:pPr marL="0" lvl="0" indent="0" algn="l" rtl="0">
              <a:spcBef>
                <a:spcPts val="1600"/>
              </a:spcBef>
              <a:spcAft>
                <a:spcPts val="1600"/>
              </a:spcAft>
              <a:buNone/>
            </a:pPr>
            <a:r>
              <a:rPr lang="nb-NO" noProof="1"/>
              <a:t>Hjelpemidler? Redskaper?  Maskiner?  Ting? </a:t>
            </a:r>
          </a:p>
        </p:txBody>
      </p:sp>
      <p:sp>
        <p:nvSpPr>
          <p:cNvPr id="221" name="Google Shape;221;p38">
            <a:extLst>
              <a:ext uri="{FF2B5EF4-FFF2-40B4-BE49-F238E27FC236}">
                <a16:creationId xmlns:a16="http://schemas.microsoft.com/office/drawing/2014/main" id="{1FD5B854-2A9B-96A5-33D6-E3E545EA8020}"/>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nb-NO" noProof="1" smtClean="0"/>
              <a:t>40</a:t>
            </a:fld>
            <a:endParaRPr lang="nb-NO" noProof="1"/>
          </a:p>
        </p:txBody>
      </p:sp>
    </p:spTree>
    <p:extLst>
      <p:ext uri="{BB962C8B-B14F-4D97-AF65-F5344CB8AC3E}">
        <p14:creationId xmlns:p14="http://schemas.microsoft.com/office/powerpoint/2010/main" val="18367620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32">
          <a:extLst>
            <a:ext uri="{FF2B5EF4-FFF2-40B4-BE49-F238E27FC236}">
              <a16:creationId xmlns:a16="http://schemas.microsoft.com/office/drawing/2014/main" id="{19306596-C40E-3975-D696-F4BF64D041D1}"/>
            </a:ext>
          </a:extLst>
        </p:cNvPr>
        <p:cNvGrpSpPr/>
        <p:nvPr/>
      </p:nvGrpSpPr>
      <p:grpSpPr>
        <a:xfrm>
          <a:off x="0" y="0"/>
          <a:ext cx="0" cy="0"/>
          <a:chOff x="0" y="0"/>
          <a:chExt cx="0" cy="0"/>
        </a:xfrm>
      </p:grpSpPr>
      <p:sp>
        <p:nvSpPr>
          <p:cNvPr id="233" name="Google Shape;233;p40">
            <a:extLst>
              <a:ext uri="{FF2B5EF4-FFF2-40B4-BE49-F238E27FC236}">
                <a16:creationId xmlns:a16="http://schemas.microsoft.com/office/drawing/2014/main" id="{999A1CF2-4D37-DBB9-0783-18455D9ACFAD}"/>
              </a:ext>
            </a:extLst>
          </p:cNvPr>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noProof="1"/>
              <a:t>Verktøy</a:t>
            </a:r>
          </a:p>
        </p:txBody>
      </p:sp>
      <p:sp>
        <p:nvSpPr>
          <p:cNvPr id="234" name="Google Shape;234;p40">
            <a:extLst>
              <a:ext uri="{FF2B5EF4-FFF2-40B4-BE49-F238E27FC236}">
                <a16:creationId xmlns:a16="http://schemas.microsoft.com/office/drawing/2014/main" id="{EF35AF72-3E4D-130E-85D7-F76155BBBB50}"/>
              </a:ext>
            </a:extLst>
          </p:cNvPr>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sz="1200" noProof="1"/>
              <a:t>Synonymer: Redskap, hjelpemiddel, innretning, system, applikasjon, instrument, løsning, system…</a:t>
            </a:r>
          </a:p>
          <a:p>
            <a:pPr marL="0" lvl="0" indent="0" algn="l" rtl="0">
              <a:spcBef>
                <a:spcPts val="1600"/>
              </a:spcBef>
              <a:spcAft>
                <a:spcPts val="0"/>
              </a:spcAft>
              <a:buNone/>
            </a:pPr>
            <a:r>
              <a:rPr lang="nb-NO" sz="1200" noProof="1"/>
              <a:t>Eksempel:  Verktøy for å skrive - en tekst editor.</a:t>
            </a:r>
          </a:p>
          <a:p>
            <a:pPr marL="0" lvl="0" indent="0" algn="l" rtl="0">
              <a:spcBef>
                <a:spcPts val="1600"/>
              </a:spcBef>
              <a:spcAft>
                <a:spcPts val="0"/>
              </a:spcAft>
              <a:buNone/>
            </a:pPr>
            <a:r>
              <a:rPr lang="nb-NO" sz="1200" noProof="1"/>
              <a:t>Klassifisering:  Motorisk, sensorisk, kognitive verktøy?  Digitale verktøy?  Mekaniske verktøy?  Håndverktøy?  Elektriske? “Folding bicycle for the mind…”</a:t>
            </a:r>
          </a:p>
          <a:p>
            <a:pPr marL="0" lvl="0" indent="0" algn="l" rtl="0">
              <a:spcBef>
                <a:spcPts val="1600"/>
              </a:spcBef>
              <a:spcAft>
                <a:spcPts val="0"/>
              </a:spcAft>
              <a:buNone/>
            </a:pPr>
            <a:r>
              <a:rPr lang="nb-NO" sz="1200" noProof="1"/>
              <a:t>En definisjon: Verktøy er spesialiserte redskaper som brukes for å lage eller bearbeide et arbeidsstykke, for eksempel sag eller hammer. Ordet verktøy brukes også mer generelt om hjelpemidler for å utføre en jobb, både fysiske redskaper, digitale hjelpemidler, tips og metoder. (store norske leksikon)</a:t>
            </a:r>
          </a:p>
          <a:p>
            <a:pPr marL="0" lvl="0" indent="0" algn="l" rtl="0">
              <a:spcBef>
                <a:spcPts val="1600"/>
              </a:spcBef>
              <a:spcAft>
                <a:spcPts val="0"/>
              </a:spcAft>
              <a:buNone/>
            </a:pPr>
            <a:r>
              <a:rPr lang="nb-NO" sz="1200" noProof="1"/>
              <a:t>Etymologisk: Fra verk +‎ -tøy, fra tysk Werkzeug.</a:t>
            </a:r>
          </a:p>
          <a:p>
            <a:pPr marL="0" lvl="0" indent="0" algn="l" rtl="0">
              <a:spcBef>
                <a:spcPts val="1600"/>
              </a:spcBef>
              <a:spcAft>
                <a:spcPts val="0"/>
              </a:spcAft>
              <a:buNone/>
            </a:pPr>
            <a:r>
              <a:rPr lang="nb-NO" sz="1200" noProof="1"/>
              <a:t>En forklaring:  Verktøy er noe som brukes av noen, i en situasjon, for å oppnå noe.  Eksempel:  En </a:t>
            </a:r>
            <a:r>
              <a:rPr lang="nb-NO" sz="1200" b="1" noProof="1"/>
              <a:t>hammer</a:t>
            </a:r>
            <a:r>
              <a:rPr lang="nb-NO" sz="1200" noProof="1"/>
              <a:t> brukes for å banke inn spiker, for å feste en planke, for å lage et tak, for at regnet skal holdes ute, for å lage et hus, , for at det skal skapes et hjem, for at en kan bo og leve godt der.  En telefon brukes for å snakke med andre mennesker, for å være sammen, for å….</a:t>
            </a:r>
          </a:p>
          <a:p>
            <a:pPr marL="0" lvl="0" indent="0" algn="l" rtl="0">
              <a:spcBef>
                <a:spcPts val="1600"/>
              </a:spcBef>
              <a:spcAft>
                <a:spcPts val="1600"/>
              </a:spcAft>
              <a:buNone/>
            </a:pPr>
            <a:endParaRPr lang="nb-NO" noProof="1"/>
          </a:p>
        </p:txBody>
      </p:sp>
      <p:sp>
        <p:nvSpPr>
          <p:cNvPr id="235" name="Google Shape;235;p40">
            <a:extLst>
              <a:ext uri="{FF2B5EF4-FFF2-40B4-BE49-F238E27FC236}">
                <a16:creationId xmlns:a16="http://schemas.microsoft.com/office/drawing/2014/main" id="{1DA59122-27B1-F2BC-53F7-8729B8CFB605}"/>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nb-NO" noProof="1" smtClean="0"/>
              <a:t>41</a:t>
            </a:fld>
            <a:endParaRPr lang="nb-NO" noProof="1"/>
          </a:p>
        </p:txBody>
      </p:sp>
    </p:spTree>
    <p:extLst>
      <p:ext uri="{BB962C8B-B14F-4D97-AF65-F5344CB8AC3E}">
        <p14:creationId xmlns:p14="http://schemas.microsoft.com/office/powerpoint/2010/main" val="8118131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p58"/>
          <p:cNvSpPr txBox="1">
            <a:spLocks noGrp="1"/>
          </p:cNvSpPr>
          <p:nvPr>
            <p:ph type="body" idx="1"/>
          </p:nvPr>
        </p:nvSpPr>
        <p:spPr>
          <a:xfrm>
            <a:off x="311700" y="1152475"/>
            <a:ext cx="46077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nb-NO" sz="1400" noProof="1"/>
              <a:t>“… I only want to add that the study of information systems in their </a:t>
            </a:r>
            <a:r>
              <a:rPr lang="nb-NO" sz="1400" b="1" noProof="1"/>
              <a:t>social and organizational context</a:t>
            </a:r>
            <a:r>
              <a:rPr lang="nb-NO" sz="1400" noProof="1"/>
              <a:t> remains at the </a:t>
            </a:r>
            <a:r>
              <a:rPr lang="nb-NO" sz="1400" i="1" noProof="1"/>
              <a:t>heart of the discipline of informatics</a:t>
            </a:r>
            <a:r>
              <a:rPr lang="nb-NO" sz="1400" noProof="1"/>
              <a:t>”.</a:t>
            </a:r>
          </a:p>
          <a:p>
            <a:pPr marL="0" indent="0">
              <a:spcAft>
                <a:spcPts val="1600"/>
              </a:spcAft>
              <a:buNone/>
            </a:pPr>
            <a:r>
              <a:rPr lang="nb-NO" sz="1400" noProof="1"/>
              <a:t>“The notion of </a:t>
            </a:r>
            <a:r>
              <a:rPr lang="nb-NO" sz="1400" b="1" noProof="1"/>
              <a:t>perspectives</a:t>
            </a:r>
            <a:r>
              <a:rPr lang="nb-NO" sz="1400" noProof="1"/>
              <a:t> becomes… essential in the science of informatics”</a:t>
            </a:r>
          </a:p>
        </p:txBody>
      </p:sp>
      <p:sp>
        <p:nvSpPr>
          <p:cNvPr id="440" name="Google Shape;440;p5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nb-NO" noProof="1" smtClean="0"/>
              <a:t>42</a:t>
            </a:fld>
            <a:endParaRPr lang="nb-NO" noProof="1"/>
          </a:p>
        </p:txBody>
      </p:sp>
      <p:sp>
        <p:nvSpPr>
          <p:cNvPr id="441" name="Google Shape;441;p58"/>
          <p:cNvSpPr txBox="1"/>
          <p:nvPr/>
        </p:nvSpPr>
        <p:spPr>
          <a:xfrm>
            <a:off x="1714500" y="3574050"/>
            <a:ext cx="3081600" cy="650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b-NO" sz="3000" noProof="1"/>
              <a:t>Kristen Nygaard (forordet i boka)</a:t>
            </a:r>
          </a:p>
        </p:txBody>
      </p:sp>
      <p:pic>
        <p:nvPicPr>
          <p:cNvPr id="442" name="Google Shape;442;p58"/>
          <p:cNvPicPr preferRelativeResize="0"/>
          <p:nvPr/>
        </p:nvPicPr>
        <p:blipFill>
          <a:blip r:embed="rId3">
            <a:alphaModFix/>
          </a:blip>
          <a:stretch>
            <a:fillRect/>
          </a:stretch>
        </p:blipFill>
        <p:spPr>
          <a:xfrm>
            <a:off x="5269879" y="0"/>
            <a:ext cx="3125395" cy="51435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Google Shape;455;p6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noProof="1"/>
              <a:t>Ståsted. Perspektiv. Forståelseshorisont.</a:t>
            </a:r>
          </a:p>
        </p:txBody>
      </p:sp>
      <p:sp>
        <p:nvSpPr>
          <p:cNvPr id="456" name="Google Shape;456;p6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nb-NO" noProof="1"/>
              <a:t>“Sciences are usually described as having three main aspects:</a:t>
            </a:r>
          </a:p>
          <a:p>
            <a:pPr marL="457200" lvl="0" indent="0" algn="l" rtl="0">
              <a:spcBef>
                <a:spcPts val="1600"/>
              </a:spcBef>
              <a:spcAft>
                <a:spcPts val="0"/>
              </a:spcAft>
              <a:buClr>
                <a:schemeClr val="dk1"/>
              </a:buClr>
              <a:buSzPts val="1100"/>
              <a:buFont typeface="Arial"/>
              <a:buNone/>
            </a:pPr>
            <a:r>
              <a:rPr lang="nb-NO" sz="1400" b="1" i="1" noProof="1"/>
              <a:t>Observation.</a:t>
            </a:r>
            <a:r>
              <a:rPr lang="nb-NO" sz="1400" noProof="1"/>
              <a:t> The empirical study of the phenomena: their identification, observed properties and behaviour.</a:t>
            </a:r>
          </a:p>
          <a:p>
            <a:pPr marL="457200" lvl="0" indent="0" algn="l" rtl="0">
              <a:spcBef>
                <a:spcPts val="1600"/>
              </a:spcBef>
              <a:spcAft>
                <a:spcPts val="0"/>
              </a:spcAft>
              <a:buClr>
                <a:schemeClr val="dk1"/>
              </a:buClr>
              <a:buSzPts val="1100"/>
              <a:buFont typeface="Arial"/>
              <a:buNone/>
            </a:pPr>
            <a:r>
              <a:rPr lang="nb-NO" sz="1400" b="1" i="1" noProof="1"/>
              <a:t>Analysis.</a:t>
            </a:r>
            <a:r>
              <a:rPr lang="nb-NO" sz="1400" b="1" noProof="1"/>
              <a:t> </a:t>
            </a:r>
            <a:r>
              <a:rPr lang="nb-NO" sz="1400" noProof="1"/>
              <a:t>Comprehension and explanation of phenomena in terms of an underlying theory.</a:t>
            </a:r>
          </a:p>
          <a:p>
            <a:pPr marL="457200" lvl="0" indent="0" algn="l" rtl="0">
              <a:spcBef>
                <a:spcPts val="1600"/>
              </a:spcBef>
              <a:spcAft>
                <a:spcPts val="0"/>
              </a:spcAft>
              <a:buClr>
                <a:schemeClr val="dk1"/>
              </a:buClr>
              <a:buSzPts val="1100"/>
              <a:buFont typeface="Arial"/>
              <a:buNone/>
            </a:pPr>
            <a:r>
              <a:rPr lang="nb-NO" sz="1400" b="1" i="1" noProof="1"/>
              <a:t>Synthesis</a:t>
            </a:r>
            <a:r>
              <a:rPr lang="nb-NO" sz="1400" b="1" noProof="1"/>
              <a:t> </a:t>
            </a:r>
            <a:r>
              <a:rPr lang="nb-NO" sz="1400" noProof="1"/>
              <a:t>(or construction, technology). Knowledge organized for the purpose of designing, generating or modifying phenomena.</a:t>
            </a:r>
          </a:p>
          <a:p>
            <a:pPr marL="0" lvl="0" indent="0" algn="l" rtl="0">
              <a:spcBef>
                <a:spcPts val="1600"/>
              </a:spcBef>
              <a:spcAft>
                <a:spcPts val="0"/>
              </a:spcAft>
              <a:buClr>
                <a:schemeClr val="dk1"/>
              </a:buClr>
              <a:buSzPts val="1100"/>
              <a:buFont typeface="Arial"/>
              <a:buNone/>
            </a:pPr>
            <a:r>
              <a:rPr lang="nb-NO" noProof="1"/>
              <a:t>There is, however, a fourth aspect of sciences.</a:t>
            </a:r>
          </a:p>
          <a:p>
            <a:pPr marL="0" lvl="0" indent="0" algn="l" rtl="0">
              <a:spcBef>
                <a:spcPts val="1600"/>
              </a:spcBef>
              <a:spcAft>
                <a:spcPts val="0"/>
              </a:spcAft>
              <a:buClr>
                <a:schemeClr val="dk1"/>
              </a:buClr>
              <a:buSzPts val="1100"/>
              <a:buFont typeface="Arial"/>
              <a:buNone/>
            </a:pPr>
            <a:r>
              <a:rPr lang="nb-NO" b="1" i="1" noProof="1"/>
              <a:t>Multiperspective reflection</a:t>
            </a:r>
            <a:r>
              <a:rPr lang="nb-NO" i="1" noProof="1"/>
              <a:t>… “   </a:t>
            </a:r>
            <a:r>
              <a:rPr lang="nb-NO" noProof="1"/>
              <a:t>Kristen Nygaard – samme bok.</a:t>
            </a:r>
          </a:p>
          <a:p>
            <a:pPr marL="0" lvl="0" indent="0" algn="l" rtl="0">
              <a:spcBef>
                <a:spcPts val="1600"/>
              </a:spcBef>
              <a:spcAft>
                <a:spcPts val="0"/>
              </a:spcAft>
              <a:buClr>
                <a:schemeClr val="dk1"/>
              </a:buClr>
              <a:buSzPts val="1100"/>
              <a:buFont typeface="Arial"/>
              <a:buNone/>
            </a:pPr>
            <a:endParaRPr lang="nb-NO" noProof="1"/>
          </a:p>
          <a:p>
            <a:pPr marL="0" lvl="0" indent="0" algn="l" rtl="0">
              <a:spcBef>
                <a:spcPts val="1600"/>
              </a:spcBef>
              <a:spcAft>
                <a:spcPts val="1600"/>
              </a:spcAft>
              <a:buNone/>
            </a:pPr>
            <a:endParaRPr lang="nb-NO" noProof="1"/>
          </a:p>
        </p:txBody>
      </p:sp>
      <p:sp>
        <p:nvSpPr>
          <p:cNvPr id="457" name="Google Shape;457;p6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nb-NO" noProof="1" smtClean="0"/>
              <a:t>43</a:t>
            </a:fld>
            <a:endParaRPr lang="nb-NO" noProof="1"/>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Google Shape;462;p6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noProof="1"/>
              <a:t>Samspill over tid – lange endringsprosesser</a:t>
            </a:r>
          </a:p>
        </p:txBody>
      </p:sp>
      <p:sp>
        <p:nvSpPr>
          <p:cNvPr id="463" name="Google Shape;463;p6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lang="nb-NO" noProof="1"/>
          </a:p>
          <a:p>
            <a:pPr marL="0" lvl="0" indent="0" algn="l" rtl="0">
              <a:spcBef>
                <a:spcPts val="1600"/>
              </a:spcBef>
              <a:spcAft>
                <a:spcPts val="0"/>
              </a:spcAft>
              <a:buClr>
                <a:schemeClr val="dk1"/>
              </a:buClr>
              <a:buSzPts val="1100"/>
              <a:buFont typeface="Arial"/>
              <a:buNone/>
            </a:pPr>
            <a:r>
              <a:rPr lang="nb-NO" noProof="1"/>
              <a:t>Fra </a:t>
            </a:r>
            <a:r>
              <a:rPr lang="nb-NO" b="1" noProof="1"/>
              <a:t>papir/fysiske </a:t>
            </a:r>
            <a:r>
              <a:rPr lang="nb-NO" noProof="1"/>
              <a:t>innretninger til </a:t>
            </a:r>
            <a:r>
              <a:rPr lang="nb-NO" b="1" noProof="1"/>
              <a:t>digitale innretninger</a:t>
            </a:r>
            <a:r>
              <a:rPr lang="nb-NO" noProof="1"/>
              <a:t> (digitalisering)</a:t>
            </a:r>
          </a:p>
          <a:p>
            <a:pPr marL="0" lvl="0" indent="0" algn="l" rtl="0">
              <a:spcBef>
                <a:spcPts val="1600"/>
              </a:spcBef>
              <a:spcAft>
                <a:spcPts val="0"/>
              </a:spcAft>
              <a:buClr>
                <a:schemeClr val="dk1"/>
              </a:buClr>
              <a:buSzPts val="1100"/>
              <a:buFont typeface="Arial"/>
              <a:buNone/>
            </a:pPr>
            <a:r>
              <a:rPr lang="nb-NO" noProof="1"/>
              <a:t>Fra enkeltstående til i</a:t>
            </a:r>
            <a:r>
              <a:rPr lang="nb-NO" b="1" noProof="1"/>
              <a:t>ntegrerte systemer </a:t>
            </a:r>
            <a:r>
              <a:rPr lang="nb-NO" noProof="1"/>
              <a:t>(integrasjon og åpne data)</a:t>
            </a:r>
          </a:p>
          <a:p>
            <a:pPr marL="0" lvl="0" indent="0" algn="l" rtl="0">
              <a:spcBef>
                <a:spcPts val="1600"/>
              </a:spcBef>
              <a:spcAft>
                <a:spcPts val="0"/>
              </a:spcAft>
              <a:buClr>
                <a:schemeClr val="dk1"/>
              </a:buClr>
              <a:buSzPts val="1100"/>
              <a:buFont typeface="Arial"/>
              <a:buNone/>
            </a:pPr>
            <a:r>
              <a:rPr lang="nb-NO" noProof="1"/>
              <a:t>Fra enkelt, separate registre til </a:t>
            </a:r>
            <a:r>
              <a:rPr lang="nb-NO" b="1" noProof="1"/>
              <a:t>elektroniske registre</a:t>
            </a:r>
            <a:r>
              <a:rPr lang="nb-NO" noProof="1"/>
              <a:t> («big data»)</a:t>
            </a:r>
          </a:p>
          <a:p>
            <a:pPr marL="0" lvl="0" indent="0" algn="l" rtl="0">
              <a:spcBef>
                <a:spcPts val="1600"/>
              </a:spcBef>
              <a:spcAft>
                <a:spcPts val="0"/>
              </a:spcAft>
              <a:buClr>
                <a:schemeClr val="dk1"/>
              </a:buClr>
              <a:buSzPts val="1100"/>
              <a:buFont typeface="Arial"/>
              <a:buNone/>
            </a:pPr>
            <a:r>
              <a:rPr lang="nb-NO" noProof="1"/>
              <a:t>Fra offline til </a:t>
            </a:r>
            <a:r>
              <a:rPr lang="nb-NO" b="1" noProof="1"/>
              <a:t>online</a:t>
            </a:r>
            <a:r>
              <a:rPr lang="nb-NO" noProof="1"/>
              <a:t> (web-baserte systemer, «software as a service»)</a:t>
            </a:r>
          </a:p>
          <a:p>
            <a:pPr marL="0" lvl="0" indent="0" algn="l" rtl="0">
              <a:spcBef>
                <a:spcPts val="1600"/>
              </a:spcBef>
              <a:spcAft>
                <a:spcPts val="0"/>
              </a:spcAft>
              <a:buClr>
                <a:schemeClr val="dk1"/>
              </a:buClr>
              <a:buSzPts val="1100"/>
              <a:buFont typeface="Arial"/>
              <a:buNone/>
            </a:pPr>
            <a:r>
              <a:rPr lang="nb-NO" noProof="1"/>
              <a:t>… i tillegg mønstergjenkjenning, “mobile first”, ai infused systems etc. etc.</a:t>
            </a:r>
          </a:p>
          <a:p>
            <a:pPr marL="0" lvl="0" indent="0" algn="l" rtl="0">
              <a:spcBef>
                <a:spcPts val="1600"/>
              </a:spcBef>
              <a:spcAft>
                <a:spcPts val="1600"/>
              </a:spcAft>
              <a:buNone/>
            </a:pPr>
            <a:endParaRPr lang="nb-NO" noProof="1"/>
          </a:p>
        </p:txBody>
      </p:sp>
      <p:sp>
        <p:nvSpPr>
          <p:cNvPr id="464" name="Google Shape;464;p6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nb-NO" noProof="1" smtClean="0"/>
              <a:t>44</a:t>
            </a:fld>
            <a:endParaRPr lang="nb-NO" noProof="1"/>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10">
          <a:extLst>
            <a:ext uri="{FF2B5EF4-FFF2-40B4-BE49-F238E27FC236}">
              <a16:creationId xmlns:a16="http://schemas.microsoft.com/office/drawing/2014/main" id="{8E594D45-0CBC-39AE-5C68-AFE6D5F698CB}"/>
            </a:ext>
          </a:extLst>
        </p:cNvPr>
        <p:cNvGrpSpPr/>
        <p:nvPr/>
      </p:nvGrpSpPr>
      <p:grpSpPr>
        <a:xfrm>
          <a:off x="0" y="0"/>
          <a:ext cx="0" cy="0"/>
          <a:chOff x="0" y="0"/>
          <a:chExt cx="0" cy="0"/>
        </a:xfrm>
      </p:grpSpPr>
      <p:sp>
        <p:nvSpPr>
          <p:cNvPr id="511" name="Google Shape;511;p68">
            <a:extLst>
              <a:ext uri="{FF2B5EF4-FFF2-40B4-BE49-F238E27FC236}">
                <a16:creationId xmlns:a16="http://schemas.microsoft.com/office/drawing/2014/main" id="{B8F8AE94-5E78-810B-3585-A96BFE6E5A83}"/>
              </a:ext>
            </a:extLst>
          </p:cNvPr>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noProof="1"/>
              <a:t>Refererere….</a:t>
            </a:r>
          </a:p>
        </p:txBody>
      </p:sp>
      <p:sp>
        <p:nvSpPr>
          <p:cNvPr id="512" name="Google Shape;512;p68">
            <a:extLst>
              <a:ext uri="{FF2B5EF4-FFF2-40B4-BE49-F238E27FC236}">
                <a16:creationId xmlns:a16="http://schemas.microsoft.com/office/drawing/2014/main" id="{A62F376E-F79A-1EE2-1FB3-8E5706B5FB49}"/>
              </a:ext>
            </a:extLst>
          </p:cNvPr>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noProof="1"/>
              <a:t>Hvorfor referere til kilder, verktøy, materiell, metoder og teknikker som blir benyttet?</a:t>
            </a:r>
          </a:p>
          <a:p>
            <a:pPr marL="457200" lvl="0" indent="-342900" algn="l" rtl="0">
              <a:spcBef>
                <a:spcPts val="1600"/>
              </a:spcBef>
              <a:spcAft>
                <a:spcPts val="0"/>
              </a:spcAft>
              <a:buSzPts val="1800"/>
              <a:buChar char="-"/>
            </a:pPr>
            <a:r>
              <a:rPr lang="nb-NO" noProof="1"/>
              <a:t>For å </a:t>
            </a:r>
            <a:r>
              <a:rPr lang="nb-NO" b="1" noProof="1"/>
              <a:t>avklare hva som er eget bidrag </a:t>
            </a:r>
            <a:r>
              <a:rPr lang="nb-NO" noProof="1"/>
              <a:t>- og hva som er </a:t>
            </a:r>
            <a:r>
              <a:rPr lang="nb-NO" b="1" noProof="1"/>
              <a:t>andres bidrag.</a:t>
            </a:r>
          </a:p>
          <a:p>
            <a:pPr marL="457200" lvl="0" indent="-342900" algn="l" rtl="0">
              <a:spcBef>
                <a:spcPts val="0"/>
              </a:spcBef>
              <a:spcAft>
                <a:spcPts val="0"/>
              </a:spcAft>
              <a:buSzPts val="1800"/>
              <a:buChar char="-"/>
            </a:pPr>
            <a:r>
              <a:rPr lang="nb-NO" noProof="1"/>
              <a:t>For å “</a:t>
            </a:r>
            <a:r>
              <a:rPr lang="nb-NO" b="1" noProof="1"/>
              <a:t>stå på skuldrene til andre</a:t>
            </a:r>
            <a:r>
              <a:rPr lang="nb-NO" noProof="1"/>
              <a:t>”, ta utganspunkt i hva vi “vet”.</a:t>
            </a:r>
          </a:p>
          <a:p>
            <a:pPr marL="457200" lvl="0" indent="-342900" algn="l" rtl="0">
              <a:spcBef>
                <a:spcPts val="0"/>
              </a:spcBef>
              <a:spcAft>
                <a:spcPts val="0"/>
              </a:spcAft>
              <a:buSzPts val="1800"/>
              <a:buChar char="-"/>
            </a:pPr>
            <a:r>
              <a:rPr lang="nb-NO" noProof="1"/>
              <a:t>For å </a:t>
            </a:r>
            <a:r>
              <a:rPr lang="nb-NO" b="1" noProof="1"/>
              <a:t>fortelle at du har lest, forstått og kan noe</a:t>
            </a:r>
            <a:r>
              <a:rPr lang="nb-NO" noProof="1"/>
              <a:t>;)</a:t>
            </a:r>
          </a:p>
          <a:p>
            <a:pPr marL="457200" lvl="0" indent="-342900" algn="l" rtl="0">
              <a:spcBef>
                <a:spcPts val="0"/>
              </a:spcBef>
              <a:spcAft>
                <a:spcPts val="0"/>
              </a:spcAft>
              <a:buSzPts val="1800"/>
              <a:buChar char="-"/>
            </a:pPr>
            <a:r>
              <a:rPr lang="nb-NO" noProof="1"/>
              <a:t>For å….</a:t>
            </a:r>
          </a:p>
          <a:p>
            <a:pPr marL="457200" lvl="0" indent="-342900" algn="l" rtl="0">
              <a:spcBef>
                <a:spcPts val="0"/>
              </a:spcBef>
              <a:spcAft>
                <a:spcPts val="0"/>
              </a:spcAft>
              <a:buSzPts val="1800"/>
              <a:buChar char="-"/>
            </a:pPr>
            <a:endParaRPr lang="nb-NO" noProof="1"/>
          </a:p>
          <a:p>
            <a:pPr marL="457200" lvl="0" indent="-342900" algn="l" rtl="0">
              <a:spcBef>
                <a:spcPts val="0"/>
              </a:spcBef>
              <a:spcAft>
                <a:spcPts val="0"/>
              </a:spcAft>
              <a:buSzPts val="1800"/>
              <a:buChar char="-"/>
            </a:pPr>
            <a:r>
              <a:rPr lang="nb-NO" noProof="1"/>
              <a:t>Og alle trenger å </a:t>
            </a:r>
            <a:r>
              <a:rPr lang="nb-NO" b="1" noProof="1"/>
              <a:t>praktisere og øve på dette </a:t>
            </a:r>
            <a:r>
              <a:rPr lang="nb-NO" noProof="1"/>
              <a:t>– ta utganspunkt i at du </a:t>
            </a:r>
            <a:r>
              <a:rPr lang="nb-NO" b="1" noProof="1"/>
              <a:t>allerede gjør det</a:t>
            </a:r>
            <a:r>
              <a:rPr lang="nb-NO" noProof="1"/>
              <a:t> på forskjellige måter – i ulike situasjoner!</a:t>
            </a:r>
          </a:p>
          <a:p>
            <a:pPr marL="457200" lvl="0" indent="-342900" algn="l" rtl="0">
              <a:spcBef>
                <a:spcPts val="0"/>
              </a:spcBef>
              <a:spcAft>
                <a:spcPts val="0"/>
              </a:spcAft>
              <a:buSzPts val="1800"/>
              <a:buChar char="-"/>
            </a:pPr>
            <a:r>
              <a:rPr lang="nb-NO" noProof="1"/>
              <a:t>Slurv kan lett skje - men det er også greit å unngå.</a:t>
            </a:r>
          </a:p>
          <a:p>
            <a:pPr marL="0" lvl="0" indent="0" algn="l" rtl="0">
              <a:spcBef>
                <a:spcPts val="1600"/>
              </a:spcBef>
              <a:spcAft>
                <a:spcPts val="0"/>
              </a:spcAft>
              <a:buNone/>
            </a:pPr>
            <a:endParaRPr lang="nb-NO" noProof="1"/>
          </a:p>
          <a:p>
            <a:pPr marL="0" lvl="0" indent="0" algn="l" rtl="0">
              <a:spcBef>
                <a:spcPts val="1600"/>
              </a:spcBef>
              <a:spcAft>
                <a:spcPts val="1600"/>
              </a:spcAft>
              <a:buNone/>
            </a:pPr>
            <a:endParaRPr lang="nb-NO" noProof="1"/>
          </a:p>
        </p:txBody>
      </p:sp>
      <p:sp>
        <p:nvSpPr>
          <p:cNvPr id="513" name="Google Shape;513;p68">
            <a:extLst>
              <a:ext uri="{FF2B5EF4-FFF2-40B4-BE49-F238E27FC236}">
                <a16:creationId xmlns:a16="http://schemas.microsoft.com/office/drawing/2014/main" id="{3E9FA489-456B-9432-209D-3799F7A16D28}"/>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nb-NO" noProof="1" smtClean="0"/>
              <a:t>45</a:t>
            </a:fld>
            <a:endParaRPr lang="nb-NO" noProof="1"/>
          </a:p>
        </p:txBody>
      </p:sp>
    </p:spTree>
    <p:extLst>
      <p:ext uri="{BB962C8B-B14F-4D97-AF65-F5344CB8AC3E}">
        <p14:creationId xmlns:p14="http://schemas.microsoft.com/office/powerpoint/2010/main" val="40145291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AE300-E6B5-FF93-8637-33CF6F1CDE77}"/>
              </a:ext>
            </a:extLst>
          </p:cNvPr>
          <p:cNvSpPr>
            <a:spLocks noGrp="1"/>
          </p:cNvSpPr>
          <p:nvPr>
            <p:ph type="title"/>
          </p:nvPr>
        </p:nvSpPr>
        <p:spPr/>
        <p:txBody>
          <a:bodyPr/>
          <a:lstStyle/>
          <a:p>
            <a:r>
              <a:rPr lang="nb-NO" noProof="1"/>
              <a:t>Du refererer ofte i hverdagslivet…også når du lager programmer</a:t>
            </a:r>
          </a:p>
        </p:txBody>
      </p:sp>
      <p:sp>
        <p:nvSpPr>
          <p:cNvPr id="3" name="Text Placeholder 2">
            <a:extLst>
              <a:ext uri="{FF2B5EF4-FFF2-40B4-BE49-F238E27FC236}">
                <a16:creationId xmlns:a16="http://schemas.microsoft.com/office/drawing/2014/main" id="{A019BDD3-A8C0-B510-0BF1-E1FD1AD4C987}"/>
              </a:ext>
            </a:extLst>
          </p:cNvPr>
          <p:cNvSpPr>
            <a:spLocks noGrp="1"/>
          </p:cNvSpPr>
          <p:nvPr>
            <p:ph type="body" idx="1"/>
          </p:nvPr>
        </p:nvSpPr>
        <p:spPr/>
        <p:txBody>
          <a:bodyPr/>
          <a:lstStyle/>
          <a:p>
            <a:endParaRPr lang="nb-NO" noProof="1"/>
          </a:p>
          <a:p>
            <a:r>
              <a:rPr lang="nb-NO" noProof="1"/>
              <a:t>Den filmen vi så igår kveld på Klingenberg….</a:t>
            </a:r>
          </a:p>
          <a:p>
            <a:r>
              <a:rPr lang="nb-NO" noProof="1"/>
              <a:t>Han sa at han ville gå en tur langs sjøen på lørdag.</a:t>
            </a:r>
          </a:p>
          <a:p>
            <a:r>
              <a:rPr lang="nb-NO" noProof="1"/>
              <a:t>Davis konkluderer med at dette er innafor.</a:t>
            </a:r>
          </a:p>
          <a:p>
            <a:r>
              <a:rPr lang="nb-NO" noProof="1"/>
              <a:t>Der borte er det et bord.</a:t>
            </a:r>
          </a:p>
          <a:p>
            <a:r>
              <a:rPr lang="nb-NO" noProof="1"/>
              <a:t>Der borte skinner bordet.</a:t>
            </a:r>
          </a:p>
          <a:p>
            <a:r>
              <a:rPr lang="nb-NO" noProof="1"/>
              <a:t>Det som ligger på midten av bordet viser hva som er viktig nå.</a:t>
            </a:r>
          </a:p>
          <a:p>
            <a:r>
              <a:rPr lang="nb-NO" noProof="1"/>
              <a:t>Denne klokka viser 10:17, den klokka viser 22:18.</a:t>
            </a:r>
          </a:p>
          <a:p>
            <a:r>
              <a:rPr lang="nb-NO" noProof="1"/>
              <a:t>Pekere, lenker og referanser i koden (register, databaser, APIer etc.)</a:t>
            </a:r>
          </a:p>
          <a:p>
            <a:r>
              <a:rPr lang="nb-NO" noProof="1"/>
              <a:t>…</a:t>
            </a:r>
          </a:p>
        </p:txBody>
      </p:sp>
      <p:sp>
        <p:nvSpPr>
          <p:cNvPr id="4" name="Slide Number Placeholder 3">
            <a:extLst>
              <a:ext uri="{FF2B5EF4-FFF2-40B4-BE49-F238E27FC236}">
                <a16:creationId xmlns:a16="http://schemas.microsoft.com/office/drawing/2014/main" id="{6824EC52-FC55-FA92-7DA2-52073916CAF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nb-NO" noProof="1" smtClean="0"/>
              <a:t>46</a:t>
            </a:fld>
            <a:endParaRPr lang="nb-NO" noProof="1"/>
          </a:p>
        </p:txBody>
      </p:sp>
    </p:spTree>
    <p:extLst>
      <p:ext uri="{BB962C8B-B14F-4D97-AF65-F5344CB8AC3E}">
        <p14:creationId xmlns:p14="http://schemas.microsoft.com/office/powerpoint/2010/main" val="34799472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899EB-9D48-16A2-76AB-52DA895C40FA}"/>
              </a:ext>
            </a:extLst>
          </p:cNvPr>
          <p:cNvSpPr>
            <a:spLocks noGrp="1"/>
          </p:cNvSpPr>
          <p:nvPr>
            <p:ph type="title"/>
          </p:nvPr>
        </p:nvSpPr>
        <p:spPr/>
        <p:txBody>
          <a:bodyPr/>
          <a:lstStyle/>
          <a:p>
            <a:r>
              <a:rPr lang="nb-NO" noProof="1"/>
              <a:t>Eksempler  på referere, henvise, vise til, peke på….</a:t>
            </a:r>
          </a:p>
        </p:txBody>
      </p:sp>
      <p:sp>
        <p:nvSpPr>
          <p:cNvPr id="3" name="Text Placeholder 2">
            <a:extLst>
              <a:ext uri="{FF2B5EF4-FFF2-40B4-BE49-F238E27FC236}">
                <a16:creationId xmlns:a16="http://schemas.microsoft.com/office/drawing/2014/main" id="{8302D33B-7B11-1D0D-466F-0936A181B29E}"/>
              </a:ext>
            </a:extLst>
          </p:cNvPr>
          <p:cNvSpPr>
            <a:spLocks noGrp="1"/>
          </p:cNvSpPr>
          <p:nvPr>
            <p:ph type="body" idx="1"/>
          </p:nvPr>
        </p:nvSpPr>
        <p:spPr/>
        <p:txBody>
          <a:bodyPr/>
          <a:lstStyle/>
          <a:p>
            <a:pPr marL="114300" indent="0" algn="l" fontAlgn="base">
              <a:buNone/>
            </a:pPr>
            <a:endParaRPr lang="nb-NO" b="1" i="0" noProof="1">
              <a:solidFill>
                <a:srgbClr val="000000"/>
              </a:solidFill>
              <a:effectLst/>
              <a:latin typeface="Roboto" panose="02000000000000000000" pitchFamily="2" charset="0"/>
            </a:endParaRPr>
          </a:p>
          <a:p>
            <a:pPr marL="114300" indent="0" algn="l" fontAlgn="base">
              <a:buNone/>
            </a:pPr>
            <a:r>
              <a:rPr lang="nb-NO" b="1" i="0" noProof="1">
                <a:solidFill>
                  <a:srgbClr val="000000"/>
                </a:solidFill>
                <a:effectLst/>
                <a:latin typeface="Roboto" panose="02000000000000000000" pitchFamily="2" charset="0"/>
              </a:rPr>
              <a:t>Les Lu Chi og lag eit dikt</a:t>
            </a:r>
            <a:endParaRPr lang="nb-NO" b="0" i="0" noProof="1">
              <a:solidFill>
                <a:srgbClr val="000000"/>
              </a:solidFill>
              <a:effectLst/>
              <a:latin typeface="Roboto" panose="02000000000000000000" pitchFamily="2" charset="0"/>
            </a:endParaRPr>
          </a:p>
          <a:p>
            <a:pPr marL="114300" indent="0" algn="l" fontAlgn="base">
              <a:buNone/>
            </a:pPr>
            <a:endParaRPr lang="nb-NO" b="0" i="0" noProof="1">
              <a:solidFill>
                <a:srgbClr val="000000"/>
              </a:solidFill>
              <a:effectLst/>
              <a:latin typeface="Roboto" panose="02000000000000000000" pitchFamily="2" charset="0"/>
            </a:endParaRPr>
          </a:p>
          <a:p>
            <a:pPr marL="114300" indent="0" algn="l" fontAlgn="base">
              <a:buNone/>
            </a:pPr>
            <a:r>
              <a:rPr lang="nb-NO" b="0" i="0" noProof="1">
                <a:solidFill>
                  <a:srgbClr val="000000"/>
                </a:solidFill>
                <a:effectLst/>
                <a:latin typeface="Roboto" panose="02000000000000000000" pitchFamily="2" charset="0"/>
              </a:rPr>
              <a:t>Les Lu Chi og lag eit dikt.</a:t>
            </a:r>
            <a:br>
              <a:rPr lang="nb-NO" b="0" i="0" noProof="1">
                <a:solidFill>
                  <a:srgbClr val="000000"/>
                </a:solidFill>
                <a:effectLst/>
                <a:latin typeface="Roboto" panose="02000000000000000000" pitchFamily="2" charset="0"/>
              </a:rPr>
            </a:br>
            <a:r>
              <a:rPr lang="nb-NO" b="0" i="0" noProof="1">
                <a:solidFill>
                  <a:srgbClr val="000000"/>
                </a:solidFill>
                <a:effectLst/>
                <a:latin typeface="Roboto" panose="02000000000000000000" pitchFamily="2" charset="0"/>
              </a:rPr>
              <a:t>Han segjer ikkje korleis det skal vera.</a:t>
            </a:r>
            <a:br>
              <a:rPr lang="nb-NO" b="0" i="0" noProof="1">
                <a:solidFill>
                  <a:srgbClr val="000000"/>
                </a:solidFill>
                <a:effectLst/>
                <a:latin typeface="Roboto" panose="02000000000000000000" pitchFamily="2" charset="0"/>
              </a:rPr>
            </a:br>
            <a:r>
              <a:rPr lang="nb-NO" b="0" i="0" noProof="1">
                <a:solidFill>
                  <a:srgbClr val="000000"/>
                </a:solidFill>
                <a:effectLst/>
                <a:latin typeface="Roboto" panose="02000000000000000000" pitchFamily="2" charset="0"/>
              </a:rPr>
              <a:t>Mange hadde måla ei eik fyrr.</a:t>
            </a:r>
            <a:br>
              <a:rPr lang="nb-NO" b="0" i="0" noProof="1">
                <a:solidFill>
                  <a:srgbClr val="000000"/>
                </a:solidFill>
                <a:effectLst/>
                <a:latin typeface="Roboto" panose="02000000000000000000" pitchFamily="2" charset="0"/>
              </a:rPr>
            </a:br>
            <a:r>
              <a:rPr lang="nb-NO" b="0" i="0" noProof="1">
                <a:solidFill>
                  <a:srgbClr val="000000"/>
                </a:solidFill>
                <a:effectLst/>
                <a:latin typeface="Roboto" panose="02000000000000000000" pitchFamily="2" charset="0"/>
              </a:rPr>
              <a:t>Likevel måla Munch ei eik.</a:t>
            </a:r>
          </a:p>
          <a:p>
            <a:pPr algn="l" fontAlgn="base"/>
            <a:r>
              <a:rPr lang="nb-NO" b="0" i="0" noProof="1">
                <a:solidFill>
                  <a:srgbClr val="000000"/>
                </a:solidFill>
                <a:effectLst/>
                <a:latin typeface="Roboto" panose="02000000000000000000" pitchFamily="2" charset="0"/>
              </a:rPr>
              <a:t>Frå «Spør vinden» (1971), Olav H. Hauge</a:t>
            </a:r>
          </a:p>
          <a:p>
            <a:endParaRPr lang="nb-NO" noProof="1">
              <a:solidFill>
                <a:srgbClr val="000000"/>
              </a:solidFill>
              <a:latin typeface="Roboto" panose="02000000000000000000" pitchFamily="2" charset="0"/>
            </a:endParaRPr>
          </a:p>
          <a:p>
            <a:pPr marL="114300" indent="0">
              <a:buNone/>
            </a:pPr>
            <a:r>
              <a:rPr lang="nb-NO" noProof="1">
                <a:solidFill>
                  <a:srgbClr val="000000"/>
                </a:solidFill>
                <a:latin typeface="Roboto" panose="02000000000000000000" pitchFamily="2" charset="0"/>
              </a:rPr>
              <a:t>Hva er nytt?  Hva er gammelt?  For deg i læingssituasjon?</a:t>
            </a:r>
            <a:endParaRPr lang="nb-NO" noProof="1"/>
          </a:p>
        </p:txBody>
      </p:sp>
      <p:sp>
        <p:nvSpPr>
          <p:cNvPr id="4" name="Slide Number Placeholder 3">
            <a:extLst>
              <a:ext uri="{FF2B5EF4-FFF2-40B4-BE49-F238E27FC236}">
                <a16:creationId xmlns:a16="http://schemas.microsoft.com/office/drawing/2014/main" id="{4F1FB68E-F432-A0D8-E295-E4D8F1E2893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nb-NO" noProof="1" smtClean="0"/>
              <a:t>47</a:t>
            </a:fld>
            <a:endParaRPr lang="nb-NO" noProof="1"/>
          </a:p>
        </p:txBody>
      </p:sp>
      <p:pic>
        <p:nvPicPr>
          <p:cNvPr id="6" name="Picture 5" descr="A body of water with trees and blue sky&#10;&#10;Description automatically generated">
            <a:extLst>
              <a:ext uri="{FF2B5EF4-FFF2-40B4-BE49-F238E27FC236}">
                <a16:creationId xmlns:a16="http://schemas.microsoft.com/office/drawing/2014/main" id="{65BC24C5-8A93-1E01-04A2-5F8C7743C82B}"/>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5321633" y="1654582"/>
            <a:ext cx="3012280" cy="2259210"/>
          </a:xfrm>
          <a:prstGeom prst="rect">
            <a:avLst/>
          </a:prstGeom>
        </p:spPr>
      </p:pic>
    </p:spTree>
    <p:extLst>
      <p:ext uri="{BB962C8B-B14F-4D97-AF65-F5344CB8AC3E}">
        <p14:creationId xmlns:p14="http://schemas.microsoft.com/office/powerpoint/2010/main" val="3407081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99287-E438-A541-31DB-BE5F4D075AD0}"/>
              </a:ext>
            </a:extLst>
          </p:cNvPr>
          <p:cNvSpPr>
            <a:spLocks noGrp="1"/>
          </p:cNvSpPr>
          <p:nvPr>
            <p:ph type="title"/>
          </p:nvPr>
        </p:nvSpPr>
        <p:spPr/>
        <p:txBody>
          <a:bodyPr/>
          <a:lstStyle/>
          <a:p>
            <a:r>
              <a:rPr lang="nb-NO" noProof="1"/>
              <a:t>Hente, låne, stjele, referere til, plagiere, kopiere, tekstlikhet,,,,</a:t>
            </a:r>
          </a:p>
        </p:txBody>
      </p:sp>
      <p:sp>
        <p:nvSpPr>
          <p:cNvPr id="3" name="Text Placeholder 2">
            <a:extLst>
              <a:ext uri="{FF2B5EF4-FFF2-40B4-BE49-F238E27FC236}">
                <a16:creationId xmlns:a16="http://schemas.microsoft.com/office/drawing/2014/main" id="{2DA61B4C-4D55-A8D8-2EB4-709F7D557EB8}"/>
              </a:ext>
            </a:extLst>
          </p:cNvPr>
          <p:cNvSpPr>
            <a:spLocks noGrp="1"/>
          </p:cNvSpPr>
          <p:nvPr>
            <p:ph type="body" idx="1"/>
          </p:nvPr>
        </p:nvSpPr>
        <p:spPr/>
        <p:txBody>
          <a:bodyPr/>
          <a:lstStyle/>
          <a:p>
            <a:pPr marL="114300" indent="0" algn="l" fontAlgn="base">
              <a:buNone/>
            </a:pPr>
            <a:endParaRPr lang="nb-NO" b="1" noProof="1">
              <a:solidFill>
                <a:srgbClr val="444444"/>
              </a:solidFill>
              <a:latin typeface="Droid Serif"/>
            </a:endParaRPr>
          </a:p>
          <a:p>
            <a:pPr marL="114300" indent="0" algn="l" fontAlgn="base">
              <a:buNone/>
            </a:pPr>
            <a:endParaRPr lang="nb-NO" b="1" i="0" noProof="1">
              <a:solidFill>
                <a:srgbClr val="444444"/>
              </a:solidFill>
              <a:effectLst/>
              <a:latin typeface="Droid Serif"/>
            </a:endParaRPr>
          </a:p>
          <a:p>
            <a:pPr marL="114300" indent="0" algn="l" fontAlgn="base">
              <a:buNone/>
            </a:pPr>
            <a:r>
              <a:rPr lang="nb-NO" b="0" i="1" noProof="1">
                <a:solidFill>
                  <a:srgbClr val="444444"/>
                </a:solidFill>
                <a:effectLst/>
                <a:latin typeface="inherit"/>
              </a:rPr>
              <a:t>I dag såg eg tvo månar,</a:t>
            </a:r>
            <a:br>
              <a:rPr lang="nb-NO" b="0" i="0" noProof="1">
                <a:solidFill>
                  <a:srgbClr val="444444"/>
                </a:solidFill>
                <a:effectLst/>
                <a:latin typeface="Open Sans" panose="020B0606030504020204" pitchFamily="34" charset="0"/>
              </a:rPr>
            </a:br>
            <a:r>
              <a:rPr lang="nb-NO" b="0" i="1" noProof="1">
                <a:solidFill>
                  <a:srgbClr val="444444"/>
                </a:solidFill>
                <a:effectLst/>
                <a:latin typeface="inherit"/>
              </a:rPr>
              <a:t>ein ny</a:t>
            </a:r>
            <a:br>
              <a:rPr lang="nb-NO" b="0" i="0" noProof="1">
                <a:solidFill>
                  <a:srgbClr val="444444"/>
                </a:solidFill>
                <a:effectLst/>
                <a:latin typeface="Open Sans" panose="020B0606030504020204" pitchFamily="34" charset="0"/>
              </a:rPr>
            </a:br>
            <a:r>
              <a:rPr lang="nb-NO" b="0" i="1" noProof="1">
                <a:solidFill>
                  <a:srgbClr val="444444"/>
                </a:solidFill>
                <a:effectLst/>
                <a:latin typeface="inherit"/>
              </a:rPr>
              <a:t>og ein gamal.</a:t>
            </a:r>
            <a:br>
              <a:rPr lang="nb-NO" b="0" i="0" noProof="1">
                <a:solidFill>
                  <a:srgbClr val="444444"/>
                </a:solidFill>
                <a:effectLst/>
                <a:latin typeface="Open Sans" panose="020B0606030504020204" pitchFamily="34" charset="0"/>
              </a:rPr>
            </a:br>
            <a:r>
              <a:rPr lang="nb-NO" b="0" i="1" noProof="1">
                <a:solidFill>
                  <a:srgbClr val="444444"/>
                </a:solidFill>
                <a:effectLst/>
                <a:latin typeface="inherit"/>
              </a:rPr>
              <a:t>Eg har stor tro på nymånen.</a:t>
            </a:r>
            <a:br>
              <a:rPr lang="nb-NO" b="0" i="0" noProof="1">
                <a:solidFill>
                  <a:srgbClr val="444444"/>
                </a:solidFill>
                <a:effectLst/>
                <a:latin typeface="Open Sans" panose="020B0606030504020204" pitchFamily="34" charset="0"/>
              </a:rPr>
            </a:br>
            <a:r>
              <a:rPr lang="nb-NO" b="0" i="1" noProof="1">
                <a:solidFill>
                  <a:srgbClr val="444444"/>
                </a:solidFill>
                <a:effectLst/>
                <a:latin typeface="inherit"/>
              </a:rPr>
              <a:t>Men det er vel den gamle.</a:t>
            </a:r>
            <a:endParaRPr lang="nb-NO" b="0" i="0" noProof="1">
              <a:solidFill>
                <a:srgbClr val="444444"/>
              </a:solidFill>
              <a:effectLst/>
              <a:latin typeface="Open Sans" panose="020B0606030504020204" pitchFamily="34" charset="0"/>
            </a:endParaRPr>
          </a:p>
          <a:p>
            <a:pPr algn="l" fontAlgn="base"/>
            <a:r>
              <a:rPr lang="nb-NO" b="0" i="0" noProof="1">
                <a:solidFill>
                  <a:srgbClr val="444444"/>
                </a:solidFill>
                <a:effectLst/>
                <a:latin typeface="Open Sans" panose="020B0606030504020204" pitchFamily="34" charset="0"/>
              </a:rPr>
              <a:t>Fra </a:t>
            </a:r>
            <a:r>
              <a:rPr lang="nb-NO" b="0" i="0" noProof="1">
                <a:solidFill>
                  <a:srgbClr val="444444"/>
                </a:solidFill>
                <a:effectLst/>
                <a:latin typeface="inherit"/>
              </a:rPr>
              <a:t>Dropar i austavind</a:t>
            </a:r>
            <a:r>
              <a:rPr lang="nb-NO" b="0" i="0" noProof="1">
                <a:solidFill>
                  <a:srgbClr val="444444"/>
                </a:solidFill>
                <a:effectLst/>
                <a:latin typeface="Open Sans" panose="020B0606030504020204" pitchFamily="34" charset="0"/>
              </a:rPr>
              <a:t>, 1966, Olav H. Hauge</a:t>
            </a:r>
          </a:p>
          <a:p>
            <a:pPr algn="l" fontAlgn="base"/>
            <a:endParaRPr lang="nb-NO" noProof="1">
              <a:solidFill>
                <a:srgbClr val="444444"/>
              </a:solidFill>
              <a:latin typeface="Open Sans" panose="020B0606030504020204" pitchFamily="34" charset="0"/>
            </a:endParaRPr>
          </a:p>
          <a:p>
            <a:pPr marL="114300" indent="0" fontAlgn="base">
              <a:buNone/>
            </a:pPr>
            <a:r>
              <a:rPr lang="nb-NO" noProof="1">
                <a:solidFill>
                  <a:srgbClr val="000000"/>
                </a:solidFill>
                <a:latin typeface="Roboto" panose="02000000000000000000" pitchFamily="2" charset="0"/>
              </a:rPr>
              <a:t>Hva er nytt?  Hva er gammelt?  For deg i læingssituasjon?</a:t>
            </a:r>
            <a:endParaRPr lang="nb-NO" noProof="1"/>
          </a:p>
          <a:p>
            <a:pPr algn="l" fontAlgn="base"/>
            <a:endParaRPr lang="nb-NO" b="0" i="0" noProof="1">
              <a:solidFill>
                <a:srgbClr val="444444"/>
              </a:solidFill>
              <a:effectLst/>
              <a:latin typeface="Open Sans" panose="020B0606030504020204" pitchFamily="34" charset="0"/>
            </a:endParaRPr>
          </a:p>
          <a:p>
            <a:endParaRPr lang="nb-NO" noProof="1"/>
          </a:p>
        </p:txBody>
      </p:sp>
      <p:sp>
        <p:nvSpPr>
          <p:cNvPr id="4" name="Slide Number Placeholder 3">
            <a:extLst>
              <a:ext uri="{FF2B5EF4-FFF2-40B4-BE49-F238E27FC236}">
                <a16:creationId xmlns:a16="http://schemas.microsoft.com/office/drawing/2014/main" id="{9E7DC4AB-5BCC-C049-1EDD-579B08803D8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nb-NO" noProof="1" smtClean="0"/>
              <a:t>48</a:t>
            </a:fld>
            <a:endParaRPr lang="nb-NO" noProof="1"/>
          </a:p>
        </p:txBody>
      </p:sp>
      <p:pic>
        <p:nvPicPr>
          <p:cNvPr id="5" name="Google Shape;89;p18" descr="A building with trees and a snowboard&#10;&#10;Description automatically generated">
            <a:extLst>
              <a:ext uri="{FF2B5EF4-FFF2-40B4-BE49-F238E27FC236}">
                <a16:creationId xmlns:a16="http://schemas.microsoft.com/office/drawing/2014/main" id="{4A523148-353A-34BD-5773-BD6FDEE4DBA8}"/>
              </a:ext>
            </a:extLst>
          </p:cNvPr>
          <p:cNvPicPr preferRelativeResize="0"/>
          <p:nvPr/>
        </p:nvPicPr>
        <p:blipFill>
          <a:blip r:embed="rId2">
            <a:alphaModFix/>
          </a:blip>
          <a:stretch>
            <a:fillRect/>
          </a:stretch>
        </p:blipFill>
        <p:spPr>
          <a:xfrm>
            <a:off x="5664035" y="1644470"/>
            <a:ext cx="2323730" cy="1854560"/>
          </a:xfrm>
          <a:prstGeom prst="rect">
            <a:avLst/>
          </a:prstGeom>
          <a:noFill/>
          <a:ln>
            <a:noFill/>
          </a:ln>
        </p:spPr>
      </p:pic>
    </p:spTree>
    <p:extLst>
      <p:ext uri="{BB962C8B-B14F-4D97-AF65-F5344CB8AC3E}">
        <p14:creationId xmlns:p14="http://schemas.microsoft.com/office/powerpoint/2010/main" val="1849438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17">
          <a:extLst>
            <a:ext uri="{FF2B5EF4-FFF2-40B4-BE49-F238E27FC236}">
              <a16:creationId xmlns:a16="http://schemas.microsoft.com/office/drawing/2014/main" id="{8C215C3D-7B70-01FE-3126-57CEE3A319F3}"/>
            </a:ext>
          </a:extLst>
        </p:cNvPr>
        <p:cNvGrpSpPr/>
        <p:nvPr/>
      </p:nvGrpSpPr>
      <p:grpSpPr>
        <a:xfrm>
          <a:off x="0" y="0"/>
          <a:ext cx="0" cy="0"/>
          <a:chOff x="0" y="0"/>
          <a:chExt cx="0" cy="0"/>
        </a:xfrm>
      </p:grpSpPr>
      <p:sp>
        <p:nvSpPr>
          <p:cNvPr id="518" name="Google Shape;518;p69">
            <a:extLst>
              <a:ext uri="{FF2B5EF4-FFF2-40B4-BE49-F238E27FC236}">
                <a16:creationId xmlns:a16="http://schemas.microsoft.com/office/drawing/2014/main" id="{67DC4558-7AB7-BF75-C28E-436321E271AB}"/>
              </a:ext>
            </a:extLst>
          </p:cNvPr>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noProof="1"/>
              <a:t>GPT UIO (gpt-4 omni) gav dette “svaret” 28/1-25:</a:t>
            </a:r>
          </a:p>
        </p:txBody>
      </p:sp>
      <p:sp>
        <p:nvSpPr>
          <p:cNvPr id="519" name="Google Shape;519;p69">
            <a:extLst>
              <a:ext uri="{FF2B5EF4-FFF2-40B4-BE49-F238E27FC236}">
                <a16:creationId xmlns:a16="http://schemas.microsoft.com/office/drawing/2014/main" id="{D49D9F25-6A54-A4C5-AAC2-EE5D90619F5E}"/>
              </a:ext>
            </a:extLst>
          </p:cNvPr>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114300" indent="0" algn="l">
              <a:buNone/>
            </a:pPr>
            <a:r>
              <a:rPr lang="nb-NO" sz="1100" b="0" i="0" noProof="1">
                <a:solidFill>
                  <a:srgbClr val="262626"/>
                </a:solidFill>
                <a:effectLst/>
                <a:latin typeface="Helvetica" pitchFamily="2" charset="0"/>
              </a:rPr>
              <a:t>Hvorfor er det lurt å lære å referere på et universitet?</a:t>
            </a:r>
          </a:p>
          <a:p>
            <a:pPr marL="114300" indent="0" algn="l">
              <a:buNone/>
            </a:pPr>
            <a:endParaRPr lang="nb-NO" sz="1100" b="0" i="0" noProof="1">
              <a:solidFill>
                <a:srgbClr val="262626"/>
              </a:solidFill>
              <a:effectLst/>
              <a:latin typeface="Helvetica" pitchFamily="2" charset="0"/>
            </a:endParaRPr>
          </a:p>
          <a:p>
            <a:pPr marL="114300" indent="0" algn="l">
              <a:buNone/>
            </a:pPr>
            <a:r>
              <a:rPr lang="nb-NO" sz="1100" b="0" i="0" noProof="1">
                <a:solidFill>
                  <a:srgbClr val="262626"/>
                </a:solidFill>
                <a:effectLst/>
                <a:latin typeface="Helvetica" pitchFamily="2" charset="0"/>
              </a:rPr>
              <a:t>Det er flere grunner til at det er lurt å lære å referere riktig på et universitet:</a:t>
            </a:r>
          </a:p>
          <a:p>
            <a:pPr algn="l">
              <a:buFont typeface="+mj-lt"/>
              <a:buAutoNum type="arabicPeriod"/>
            </a:pPr>
            <a:endParaRPr lang="nb-NO" sz="1100" b="1" i="0" noProof="1">
              <a:solidFill>
                <a:srgbClr val="262626"/>
              </a:solidFill>
              <a:effectLst/>
              <a:latin typeface="Helvetica" pitchFamily="2" charset="0"/>
            </a:endParaRPr>
          </a:p>
          <a:p>
            <a:pPr algn="l">
              <a:buFont typeface="+mj-lt"/>
              <a:buAutoNum type="arabicPeriod"/>
            </a:pPr>
            <a:r>
              <a:rPr lang="nb-NO" sz="1100" b="1" i="0" noProof="1">
                <a:solidFill>
                  <a:srgbClr val="262626"/>
                </a:solidFill>
                <a:effectLst/>
                <a:latin typeface="Helvetica" pitchFamily="2" charset="0"/>
              </a:rPr>
              <a:t>Anerkjennelse av kilder</a:t>
            </a:r>
            <a:r>
              <a:rPr lang="nb-NO" sz="1100" b="0" i="0" noProof="1">
                <a:solidFill>
                  <a:srgbClr val="262626"/>
                </a:solidFill>
                <a:effectLst/>
                <a:latin typeface="Helvetica" pitchFamily="2" charset="0"/>
              </a:rPr>
              <a:t>: Å referere korrekt anerkjenner arbeidet til de opprinnelige forfatterne og forskerne, og gir dem kredit for deres bidrag.</a:t>
            </a:r>
          </a:p>
          <a:p>
            <a:pPr algn="l">
              <a:buFont typeface="+mj-lt"/>
              <a:buAutoNum type="arabicPeriod"/>
            </a:pPr>
            <a:r>
              <a:rPr lang="nb-NO" sz="1100" b="1" i="0" noProof="1">
                <a:solidFill>
                  <a:srgbClr val="262626"/>
                </a:solidFill>
                <a:effectLst/>
                <a:latin typeface="Helvetica" pitchFamily="2" charset="0"/>
              </a:rPr>
              <a:t>Unngå plagiering</a:t>
            </a:r>
            <a:r>
              <a:rPr lang="nb-NO" sz="1100" b="0" i="0" noProof="1">
                <a:solidFill>
                  <a:srgbClr val="262626"/>
                </a:solidFill>
                <a:effectLst/>
                <a:latin typeface="Helvetica" pitchFamily="2" charset="0"/>
              </a:rPr>
              <a:t>: Plagiering er en alvorlig overtredelse i akademiske miljøer. Ved å referere riktig, unngår du beskyldninger om plagiering ved å tydelig vise hvilke deler av arbeidet som er basert på andres ideer.</a:t>
            </a:r>
          </a:p>
          <a:p>
            <a:pPr algn="l">
              <a:buFont typeface="+mj-lt"/>
              <a:buAutoNum type="arabicPeriod"/>
            </a:pPr>
            <a:r>
              <a:rPr lang="nb-NO" sz="1100" b="1" i="0" noProof="1">
                <a:solidFill>
                  <a:srgbClr val="262626"/>
                </a:solidFill>
                <a:effectLst/>
                <a:latin typeface="Helvetica" pitchFamily="2" charset="0"/>
              </a:rPr>
              <a:t>Støtte dine argumenter</a:t>
            </a:r>
            <a:r>
              <a:rPr lang="nb-NO" sz="1100" b="0" i="0" noProof="1">
                <a:solidFill>
                  <a:srgbClr val="262626"/>
                </a:solidFill>
                <a:effectLst/>
                <a:latin typeface="Helvetica" pitchFamily="2" charset="0"/>
              </a:rPr>
              <a:t>: Referanser gir tyngde til dine argumenter ved å vise at de er støttet av forskning og arbeid som allerede er gjort av andre innen feltet.</a:t>
            </a:r>
          </a:p>
          <a:p>
            <a:pPr algn="l">
              <a:buFont typeface="+mj-lt"/>
              <a:buAutoNum type="arabicPeriod"/>
            </a:pPr>
            <a:r>
              <a:rPr lang="nb-NO" sz="1100" b="1" i="0" noProof="1">
                <a:solidFill>
                  <a:srgbClr val="262626"/>
                </a:solidFill>
                <a:effectLst/>
                <a:latin typeface="Helvetica" pitchFamily="2" charset="0"/>
              </a:rPr>
              <a:t>Muliggjør videre forskning</a:t>
            </a:r>
            <a:r>
              <a:rPr lang="nb-NO" sz="1100" b="0" i="0" noProof="1">
                <a:solidFill>
                  <a:srgbClr val="262626"/>
                </a:solidFill>
                <a:effectLst/>
                <a:latin typeface="Helvetica" pitchFamily="2" charset="0"/>
              </a:rPr>
              <a:t>: Nøyaktige referanser gjør det mulig for lesere å finne de opprinnelige kildene og undersøke dem videre, noe som er viktig for akademisk diskusjon og videre forskning.</a:t>
            </a:r>
          </a:p>
          <a:p>
            <a:pPr algn="l">
              <a:buFont typeface="+mj-lt"/>
              <a:buAutoNum type="arabicPeriod"/>
            </a:pPr>
            <a:r>
              <a:rPr lang="nb-NO" sz="1100" b="1" i="0" noProof="1">
                <a:solidFill>
                  <a:srgbClr val="262626"/>
                </a:solidFill>
                <a:effectLst/>
                <a:latin typeface="Helvetica" pitchFamily="2" charset="0"/>
              </a:rPr>
              <a:t>Utvikling av akademisk integritet</a:t>
            </a:r>
            <a:r>
              <a:rPr lang="nb-NO" sz="1100" b="0" i="0" noProof="1">
                <a:solidFill>
                  <a:srgbClr val="262626"/>
                </a:solidFill>
                <a:effectLst/>
                <a:latin typeface="Helvetica" pitchFamily="2" charset="0"/>
              </a:rPr>
              <a:t>: Regelmessig og korrekt referering er en del av akademisk praksis og hjelper studenter med å utvikle seg til ansvarlige og pålitelige forskere.</a:t>
            </a:r>
          </a:p>
          <a:p>
            <a:pPr algn="l">
              <a:buFont typeface="+mj-lt"/>
              <a:buAutoNum type="arabicPeriod"/>
            </a:pPr>
            <a:r>
              <a:rPr lang="nb-NO" sz="1100" b="1" i="0" noProof="1">
                <a:solidFill>
                  <a:srgbClr val="262626"/>
                </a:solidFill>
                <a:effectLst/>
                <a:latin typeface="Helvetica" pitchFamily="2" charset="0"/>
              </a:rPr>
              <a:t>Strukturerte oppgaver</a:t>
            </a:r>
            <a:r>
              <a:rPr lang="nb-NO" sz="1100" b="0" i="0" noProof="1">
                <a:solidFill>
                  <a:srgbClr val="262626"/>
                </a:solidFill>
                <a:effectLst/>
                <a:latin typeface="Helvetica" pitchFamily="2" charset="0"/>
              </a:rPr>
              <a:t>: Referanser bidrar til en strukturert og profesjonelt utformet oppgave eller forskningsarbeid, som styrker troverdigheten og kvaliteten på arbeidet ditt.</a:t>
            </a:r>
          </a:p>
          <a:p>
            <a:pPr marL="114300" indent="0" algn="l">
              <a:buNone/>
            </a:pPr>
            <a:endParaRPr lang="nb-NO" sz="1100" noProof="1">
              <a:solidFill>
                <a:srgbClr val="262626"/>
              </a:solidFill>
              <a:latin typeface="Helvetica" pitchFamily="2" charset="0"/>
            </a:endParaRPr>
          </a:p>
          <a:p>
            <a:pPr marL="114300" indent="0" algn="l">
              <a:buNone/>
            </a:pPr>
            <a:r>
              <a:rPr lang="nb-NO" sz="1100" b="0" i="0" noProof="1">
                <a:solidFill>
                  <a:srgbClr val="262626"/>
                </a:solidFill>
                <a:effectLst/>
                <a:latin typeface="Helvetica" pitchFamily="2" charset="0"/>
              </a:rPr>
              <a:t>Å mestre referanseteknikkene blir derfor en essensiell ferdighet for suksess i akademiske studier.</a:t>
            </a:r>
            <a:br>
              <a:rPr lang="nb-NO" sz="1100" noProof="1"/>
            </a:br>
            <a:endParaRPr lang="nb-NO" sz="1100" noProof="1"/>
          </a:p>
        </p:txBody>
      </p:sp>
      <p:sp>
        <p:nvSpPr>
          <p:cNvPr id="520" name="Google Shape;520;p69">
            <a:extLst>
              <a:ext uri="{FF2B5EF4-FFF2-40B4-BE49-F238E27FC236}">
                <a16:creationId xmlns:a16="http://schemas.microsoft.com/office/drawing/2014/main" id="{2D72EC80-F2CF-F6A7-A195-9134C912A622}"/>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nb-NO" noProof="1" smtClean="0"/>
              <a:t>49</a:t>
            </a:fld>
            <a:endParaRPr lang="nb-NO" noProof="1"/>
          </a:p>
        </p:txBody>
      </p:sp>
    </p:spTree>
    <p:extLst>
      <p:ext uri="{BB962C8B-B14F-4D97-AF65-F5344CB8AC3E}">
        <p14:creationId xmlns:p14="http://schemas.microsoft.com/office/powerpoint/2010/main" val="31442647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4A211-8FB4-6FFA-446C-81800256B1F3}"/>
              </a:ext>
            </a:extLst>
          </p:cNvPr>
          <p:cNvSpPr>
            <a:spLocks noGrp="1"/>
          </p:cNvSpPr>
          <p:nvPr>
            <p:ph type="title"/>
          </p:nvPr>
        </p:nvSpPr>
        <p:spPr/>
        <p:txBody>
          <a:bodyPr/>
          <a:lstStyle/>
          <a:p>
            <a:r>
              <a:rPr lang="nb-NO" noProof="1"/>
              <a:t>Stjele fysiske-ting</a:t>
            </a:r>
          </a:p>
        </p:txBody>
      </p:sp>
      <p:sp>
        <p:nvSpPr>
          <p:cNvPr id="3" name="Text Placeholder 2">
            <a:extLst>
              <a:ext uri="{FF2B5EF4-FFF2-40B4-BE49-F238E27FC236}">
                <a16:creationId xmlns:a16="http://schemas.microsoft.com/office/drawing/2014/main" id="{C8EA1C04-647E-CBFF-6677-6FA696D2F3C3}"/>
              </a:ext>
            </a:extLst>
          </p:cNvPr>
          <p:cNvSpPr>
            <a:spLocks noGrp="1"/>
          </p:cNvSpPr>
          <p:nvPr>
            <p:ph type="body" idx="1"/>
          </p:nvPr>
        </p:nvSpPr>
        <p:spPr/>
        <p:txBody>
          <a:bodyPr/>
          <a:lstStyle/>
          <a:p>
            <a:pPr marL="114300" indent="0">
              <a:buNone/>
            </a:pPr>
            <a:r>
              <a:rPr lang="nb-NO" sz="1200" noProof="1"/>
              <a:t>Premiss for «analog stjeling»:</a:t>
            </a:r>
          </a:p>
          <a:p>
            <a:pPr marL="571500" lvl="1" indent="0">
              <a:buNone/>
            </a:pPr>
            <a:r>
              <a:rPr lang="nb-NO" sz="1200" noProof="1"/>
              <a:t>Jeg har ikke en sykkel.</a:t>
            </a:r>
          </a:p>
          <a:p>
            <a:pPr marL="571500" lvl="1" indent="0">
              <a:buNone/>
            </a:pPr>
            <a:r>
              <a:rPr lang="nb-NO" sz="1200" noProof="1"/>
              <a:t>Du har en sykkel.</a:t>
            </a:r>
          </a:p>
          <a:p>
            <a:pPr marL="571500" lvl="1" indent="0">
              <a:buNone/>
            </a:pPr>
            <a:r>
              <a:rPr lang="nb-NO" sz="1200" noProof="1"/>
              <a:t>Jeg tar sykkelen din.</a:t>
            </a:r>
          </a:p>
          <a:p>
            <a:pPr marL="571500" lvl="1" indent="0">
              <a:buNone/>
            </a:pPr>
            <a:r>
              <a:rPr lang="nb-NO" sz="1200" noProof="1"/>
              <a:t>Resultatet blir at jeg nå har en sykkel.</a:t>
            </a:r>
          </a:p>
          <a:p>
            <a:pPr marL="571500" lvl="1" indent="0">
              <a:buNone/>
            </a:pPr>
            <a:r>
              <a:rPr lang="nb-NO" sz="1200" noProof="1"/>
              <a:t>Resultatet blir også at du ikke har noen sykkel.</a:t>
            </a:r>
          </a:p>
          <a:p>
            <a:pPr marL="114300" indent="0">
              <a:buNone/>
            </a:pPr>
            <a:endParaRPr lang="nb-NO" sz="1200" noProof="1"/>
          </a:p>
          <a:p>
            <a:pPr marL="114300" indent="0">
              <a:buNone/>
            </a:pPr>
            <a:r>
              <a:rPr lang="nb-NO" sz="1200" noProof="1"/>
              <a:t>Gjennom at jeg tar din sykkel; så blir resultatet at jeg har en sykkel – og du har ikke har en sykkel.</a:t>
            </a:r>
          </a:p>
        </p:txBody>
      </p:sp>
      <p:sp>
        <p:nvSpPr>
          <p:cNvPr id="4" name="Slide Number Placeholder 3">
            <a:extLst>
              <a:ext uri="{FF2B5EF4-FFF2-40B4-BE49-F238E27FC236}">
                <a16:creationId xmlns:a16="http://schemas.microsoft.com/office/drawing/2014/main" id="{6BDD75BE-D4B6-4C03-CE79-B066E236860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nb-NO" noProof="1" smtClean="0"/>
              <a:t>50</a:t>
            </a:fld>
            <a:endParaRPr lang="nb-NO" noProof="1"/>
          </a:p>
        </p:txBody>
      </p:sp>
    </p:spTree>
    <p:extLst>
      <p:ext uri="{BB962C8B-B14F-4D97-AF65-F5344CB8AC3E}">
        <p14:creationId xmlns:p14="http://schemas.microsoft.com/office/powerpoint/2010/main" val="27733335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412E1-3ADE-0CE6-E000-44D6EFFDCEE9}"/>
              </a:ext>
            </a:extLst>
          </p:cNvPr>
          <p:cNvSpPr>
            <a:spLocks noGrp="1"/>
          </p:cNvSpPr>
          <p:nvPr>
            <p:ph type="title"/>
          </p:nvPr>
        </p:nvSpPr>
        <p:spPr/>
        <p:txBody>
          <a:bodyPr/>
          <a:lstStyle/>
          <a:p>
            <a:r>
              <a:rPr lang="nb-NO" noProof="1"/>
              <a:t>Hva med digitale “ting"?</a:t>
            </a:r>
          </a:p>
        </p:txBody>
      </p:sp>
      <p:sp>
        <p:nvSpPr>
          <p:cNvPr id="3" name="Text Placeholder 2">
            <a:extLst>
              <a:ext uri="{FF2B5EF4-FFF2-40B4-BE49-F238E27FC236}">
                <a16:creationId xmlns:a16="http://schemas.microsoft.com/office/drawing/2014/main" id="{A88CEE3A-C180-B540-F169-364DBB458062}"/>
              </a:ext>
            </a:extLst>
          </p:cNvPr>
          <p:cNvSpPr>
            <a:spLocks noGrp="1"/>
          </p:cNvSpPr>
          <p:nvPr>
            <p:ph type="body" idx="1"/>
          </p:nvPr>
        </p:nvSpPr>
        <p:spPr/>
        <p:txBody>
          <a:bodyPr/>
          <a:lstStyle/>
          <a:p>
            <a:pPr marL="114300" indent="0">
              <a:buNone/>
            </a:pPr>
            <a:r>
              <a:rPr lang="nb-NO" sz="1200" noProof="1"/>
              <a:t>Premiss for “digital” stjeling - som er et eksempel på fusk/juks.</a:t>
            </a:r>
          </a:p>
          <a:p>
            <a:pPr marL="571500" lvl="1" indent="0">
              <a:buNone/>
            </a:pPr>
            <a:r>
              <a:rPr lang="nb-NO" sz="1200" noProof="1"/>
              <a:t>Jeg har ikke et avsnitt med tekst, bilde, kode, lyd....</a:t>
            </a:r>
          </a:p>
          <a:p>
            <a:pPr marL="571500" lvl="1" indent="0">
              <a:buNone/>
            </a:pPr>
            <a:r>
              <a:rPr lang="nb-NO" sz="1200" noProof="1"/>
              <a:t>Du/det har et avsnitt med tekst etc.</a:t>
            </a:r>
          </a:p>
          <a:p>
            <a:pPr marL="571500" lvl="1" indent="0">
              <a:buNone/>
            </a:pPr>
            <a:r>
              <a:rPr lang="nb-NO" sz="1200" noProof="1"/>
              <a:t>Jeg kopierer avsnittet med tekst som er ditt/det </a:t>
            </a:r>
            <a:r>
              <a:rPr lang="nb-NO" sz="1200" b="1" noProof="1"/>
              <a:t>uten å referere (stjele) – eller ved å referere (følge god praksis).</a:t>
            </a:r>
          </a:p>
          <a:p>
            <a:pPr marL="571500" lvl="1" indent="0">
              <a:buNone/>
            </a:pPr>
            <a:r>
              <a:rPr lang="nb-NO" sz="1200" noProof="1"/>
              <a:t>Resultatet blir at jeg har et avsnitt med tekst etc.</a:t>
            </a:r>
          </a:p>
          <a:p>
            <a:pPr marL="571500" lvl="1" indent="0">
              <a:buNone/>
            </a:pPr>
            <a:r>
              <a:rPr lang="nb-NO" sz="1200" noProof="1"/>
              <a:t>Reslutatet er også at du/det har et avsnitt med tekst etc.</a:t>
            </a:r>
          </a:p>
          <a:p>
            <a:pPr marL="571500" lvl="1" indent="0">
              <a:buNone/>
            </a:pPr>
            <a:r>
              <a:rPr lang="nb-NO" sz="1200" noProof="1"/>
              <a:t>Sluttresultatet er at både jeg </a:t>
            </a:r>
            <a:r>
              <a:rPr lang="nb-NO" sz="1200" b="1" noProof="1"/>
              <a:t>OG</a:t>
            </a:r>
            <a:r>
              <a:rPr lang="nb-NO" sz="1200" noProof="1"/>
              <a:t> du/det har et avsnitt med tekst.</a:t>
            </a:r>
          </a:p>
          <a:p>
            <a:pPr marL="114300" indent="0">
              <a:buNone/>
            </a:pPr>
            <a:endParaRPr lang="nb-NO" sz="1200" noProof="1"/>
          </a:p>
          <a:p>
            <a:pPr marL="114300" indent="0">
              <a:buNone/>
            </a:pPr>
            <a:r>
              <a:rPr lang="nb-NO" sz="1200" noProof="1"/>
              <a:t>Samme for kjærlighet?  Jo mer av det du deler – jo mer blir det </a:t>
            </a:r>
            <a:r>
              <a:rPr lang="nb-NO" sz="1200" noProof="1">
                <a:sym typeface="Wingdings" pitchFamily="2" charset="2"/>
              </a:rPr>
              <a:t>?</a:t>
            </a:r>
            <a:endParaRPr lang="nb-NO" sz="1200" noProof="1"/>
          </a:p>
        </p:txBody>
      </p:sp>
      <p:sp>
        <p:nvSpPr>
          <p:cNvPr id="4" name="Slide Number Placeholder 3">
            <a:extLst>
              <a:ext uri="{FF2B5EF4-FFF2-40B4-BE49-F238E27FC236}">
                <a16:creationId xmlns:a16="http://schemas.microsoft.com/office/drawing/2014/main" id="{A28472EF-6E6D-2298-A347-C735BB43E08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nb-NO" noProof="1" smtClean="0"/>
              <a:t>51</a:t>
            </a:fld>
            <a:endParaRPr lang="nb-NO" noProof="1"/>
          </a:p>
        </p:txBody>
      </p:sp>
      <p:sp>
        <p:nvSpPr>
          <p:cNvPr id="5" name="Text Placeholder 2">
            <a:extLst>
              <a:ext uri="{FF2B5EF4-FFF2-40B4-BE49-F238E27FC236}">
                <a16:creationId xmlns:a16="http://schemas.microsoft.com/office/drawing/2014/main" id="{4B95E4E3-8219-36FA-B536-54FAD8639F87}"/>
              </a:ext>
            </a:extLst>
          </p:cNvPr>
          <p:cNvSpPr txBox="1">
            <a:spLocks/>
          </p:cNvSpPr>
          <p:nvPr/>
        </p:nvSpPr>
        <p:spPr>
          <a:xfrm>
            <a:off x="6675121" y="731375"/>
            <a:ext cx="2157179" cy="165056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114300" indent="0">
              <a:buFont typeface="Arial"/>
              <a:buNone/>
            </a:pPr>
            <a:r>
              <a:rPr lang="nb-NO" sz="1200" noProof="1"/>
              <a:t>Er du i tvil – referrer!</a:t>
            </a:r>
          </a:p>
          <a:p>
            <a:pPr marL="114300" indent="0">
              <a:buFont typeface="Arial"/>
              <a:buNone/>
            </a:pPr>
            <a:endParaRPr lang="nb-NO" sz="1200" noProof="1"/>
          </a:p>
          <a:p>
            <a:pPr marL="114300" indent="0">
              <a:buFont typeface="Arial"/>
              <a:buNone/>
            </a:pPr>
            <a:endParaRPr lang="nb-NO" sz="1200" noProof="1"/>
          </a:p>
          <a:p>
            <a:pPr marL="114300" indent="0">
              <a:buFont typeface="Arial"/>
              <a:buNone/>
            </a:pPr>
            <a:r>
              <a:rPr lang="nb-NO" sz="1200" noProof="1"/>
              <a:t>Dette sier X</a:t>
            </a:r>
          </a:p>
          <a:p>
            <a:pPr marL="114300" indent="0">
              <a:buFont typeface="Arial"/>
              <a:buNone/>
            </a:pPr>
            <a:r>
              <a:rPr lang="nb-NO" sz="1200" noProof="1"/>
              <a:t>X hevder at….</a:t>
            </a:r>
          </a:p>
          <a:p>
            <a:pPr marL="114300" indent="0">
              <a:buFont typeface="Arial"/>
              <a:buNone/>
            </a:pPr>
            <a:r>
              <a:rPr lang="nb-NO" sz="1200" noProof="1"/>
              <a:t>I boken X står det at...</a:t>
            </a:r>
          </a:p>
          <a:p>
            <a:pPr marL="114300" indent="0">
              <a:buFont typeface="Arial"/>
              <a:buNone/>
            </a:pPr>
            <a:endParaRPr lang="nb-NO" sz="1200" noProof="1"/>
          </a:p>
          <a:p>
            <a:pPr marL="114300" indent="0">
              <a:buFont typeface="Arial"/>
              <a:buNone/>
            </a:pPr>
            <a:r>
              <a:rPr lang="nb-NO" sz="1200" noProof="1"/>
              <a:t> </a:t>
            </a:r>
          </a:p>
          <a:p>
            <a:pPr marL="114300" indent="0">
              <a:buFont typeface="Arial"/>
              <a:buNone/>
            </a:pPr>
            <a:endParaRPr lang="nb-NO" sz="1200" noProof="1"/>
          </a:p>
          <a:p>
            <a:pPr marL="114300" indent="0">
              <a:buFont typeface="Arial"/>
              <a:buNone/>
            </a:pPr>
            <a:endParaRPr lang="nb-NO" sz="1200" noProof="1"/>
          </a:p>
        </p:txBody>
      </p:sp>
    </p:spTree>
    <p:extLst>
      <p:ext uri="{BB962C8B-B14F-4D97-AF65-F5344CB8AC3E}">
        <p14:creationId xmlns:p14="http://schemas.microsoft.com/office/powerpoint/2010/main" val="31901683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2C98D-233B-761F-F2CF-28DA0738FF98}"/>
              </a:ext>
            </a:extLst>
          </p:cNvPr>
          <p:cNvSpPr>
            <a:spLocks noGrp="1"/>
          </p:cNvSpPr>
          <p:nvPr>
            <p:ph type="title"/>
          </p:nvPr>
        </p:nvSpPr>
        <p:spPr/>
        <p:txBody>
          <a:bodyPr/>
          <a:lstStyle/>
          <a:p>
            <a:r>
              <a:rPr lang="nb-NO" noProof="1"/>
              <a:t>Hva kan du gjøre?	</a:t>
            </a:r>
          </a:p>
        </p:txBody>
      </p:sp>
      <p:sp>
        <p:nvSpPr>
          <p:cNvPr id="3" name="Text Placeholder 2">
            <a:extLst>
              <a:ext uri="{FF2B5EF4-FFF2-40B4-BE49-F238E27FC236}">
                <a16:creationId xmlns:a16="http://schemas.microsoft.com/office/drawing/2014/main" id="{9336BAC0-2424-CF2C-C48B-97EC6551D2B0}"/>
              </a:ext>
            </a:extLst>
          </p:cNvPr>
          <p:cNvSpPr>
            <a:spLocks noGrp="1"/>
          </p:cNvSpPr>
          <p:nvPr>
            <p:ph type="body" idx="1"/>
          </p:nvPr>
        </p:nvSpPr>
        <p:spPr/>
        <p:txBody>
          <a:bodyPr/>
          <a:lstStyle/>
          <a:p>
            <a:r>
              <a:rPr lang="nb-NO" noProof="1">
                <a:hlinkClick r:id="rId2"/>
              </a:rPr>
              <a:t>https://www.uio.no/studier/eksamen/kildebruk/</a:t>
            </a:r>
            <a:endParaRPr lang="nb-NO" noProof="1"/>
          </a:p>
          <a:p>
            <a:r>
              <a:rPr lang="nb-NO" noProof="1"/>
              <a:t>Er du i tvil, refererer!</a:t>
            </a:r>
          </a:p>
          <a:p>
            <a:r>
              <a:rPr lang="nb-NO" b="1" noProof="1"/>
              <a:t>Snakke med hverandre om transparens, åpenhet, synlighet, praksis.</a:t>
            </a:r>
          </a:p>
          <a:p>
            <a:r>
              <a:rPr lang="nb-NO" noProof="1"/>
              <a:t>Bruke verktøy for å sjekke tekstlikhet.</a:t>
            </a:r>
          </a:p>
          <a:p>
            <a:r>
              <a:rPr lang="nb-NO" noProof="1"/>
              <a:t>Lær av noen andre – lære bort til andre.</a:t>
            </a:r>
          </a:p>
          <a:p>
            <a:r>
              <a:rPr lang="nb-NO" noProof="1"/>
              <a:t>Umberto Eco – </a:t>
            </a:r>
            <a:r>
              <a:rPr lang="nb-NO" noProof="1">
                <a:hlinkClick r:id="rId3"/>
              </a:rPr>
              <a:t>How to write a thesis</a:t>
            </a:r>
            <a:endParaRPr lang="nb-NO" noProof="1">
              <a:hlinkClick r:id="rId4"/>
            </a:endParaRPr>
          </a:p>
          <a:p>
            <a:r>
              <a:rPr lang="nb-NO" noProof="1">
                <a:hlinkClick r:id="rId4"/>
              </a:rPr>
              <a:t>Søk og Skriv</a:t>
            </a:r>
            <a:endParaRPr lang="nb-NO" noProof="1"/>
          </a:p>
          <a:p>
            <a:r>
              <a:rPr lang="nb-NO" noProof="1"/>
              <a:t>Biblioteket</a:t>
            </a:r>
          </a:p>
          <a:p>
            <a:r>
              <a:rPr lang="nb-NO" noProof="1"/>
              <a:t>Bruk “gode” verktøy – fx Zotero - og “god tid”.</a:t>
            </a:r>
          </a:p>
          <a:p>
            <a:r>
              <a:rPr lang="nb-NO" noProof="1"/>
              <a:t>Prøve, øve, øve, øve....</a:t>
            </a:r>
          </a:p>
        </p:txBody>
      </p:sp>
      <p:sp>
        <p:nvSpPr>
          <p:cNvPr id="4" name="Slide Number Placeholder 3">
            <a:extLst>
              <a:ext uri="{FF2B5EF4-FFF2-40B4-BE49-F238E27FC236}">
                <a16:creationId xmlns:a16="http://schemas.microsoft.com/office/drawing/2014/main" id="{24607F5E-7B97-AAA4-6A00-339A5D42DCC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nb-NO" noProof="1" smtClean="0"/>
              <a:t>52</a:t>
            </a:fld>
            <a:endParaRPr lang="nb-NO" noProof="1"/>
          </a:p>
        </p:txBody>
      </p:sp>
    </p:spTree>
    <p:extLst>
      <p:ext uri="{BB962C8B-B14F-4D97-AF65-F5344CB8AC3E}">
        <p14:creationId xmlns:p14="http://schemas.microsoft.com/office/powerpoint/2010/main" val="36559119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2E2D6-8460-E35F-DFEF-9473FDA915B8}"/>
              </a:ext>
            </a:extLst>
          </p:cNvPr>
          <p:cNvSpPr>
            <a:spLocks noGrp="1"/>
          </p:cNvSpPr>
          <p:nvPr>
            <p:ph type="title"/>
          </p:nvPr>
        </p:nvSpPr>
        <p:spPr/>
        <p:txBody>
          <a:bodyPr/>
          <a:lstStyle/>
          <a:p>
            <a:r>
              <a:rPr lang="nb-NO" noProof="1"/>
              <a:t>Du kan stille spørsmål – sentralt i kritisk tenkning</a:t>
            </a:r>
          </a:p>
        </p:txBody>
      </p:sp>
      <p:sp>
        <p:nvSpPr>
          <p:cNvPr id="3" name="Text Placeholder 2">
            <a:extLst>
              <a:ext uri="{FF2B5EF4-FFF2-40B4-BE49-F238E27FC236}">
                <a16:creationId xmlns:a16="http://schemas.microsoft.com/office/drawing/2014/main" id="{FB22D7FD-F362-2F23-0341-6FC22AA5EB20}"/>
              </a:ext>
            </a:extLst>
          </p:cNvPr>
          <p:cNvSpPr>
            <a:spLocks noGrp="1"/>
          </p:cNvSpPr>
          <p:nvPr>
            <p:ph type="body" idx="1"/>
          </p:nvPr>
        </p:nvSpPr>
        <p:spPr>
          <a:xfrm>
            <a:off x="258994" y="1660037"/>
            <a:ext cx="3641464" cy="3416400"/>
          </a:xfrm>
        </p:spPr>
        <p:txBody>
          <a:bodyPr/>
          <a:lstStyle/>
          <a:p>
            <a:r>
              <a:rPr lang="nb-NO" noProof="1"/>
              <a:t>Hvorfor referere til X?</a:t>
            </a:r>
          </a:p>
          <a:p>
            <a:r>
              <a:rPr lang="nb-NO" noProof="1"/>
              <a:t>Hvordan referere til X?</a:t>
            </a:r>
          </a:p>
          <a:p>
            <a:r>
              <a:rPr lang="nb-NO" noProof="1"/>
              <a:t>Hva kan du referere til?</a:t>
            </a:r>
          </a:p>
          <a:p>
            <a:r>
              <a:rPr lang="nb-NO" noProof="1"/>
              <a:t>Hvem gjør det?</a:t>
            </a:r>
          </a:p>
          <a:p>
            <a:r>
              <a:rPr lang="nb-NO" noProof="1"/>
              <a:t>Når gjøres det?</a:t>
            </a:r>
          </a:p>
          <a:p>
            <a:r>
              <a:rPr lang="nb-NO" noProof="1"/>
              <a:t>Hvilke…</a:t>
            </a:r>
          </a:p>
          <a:p>
            <a:endParaRPr lang="nb-NO" noProof="1"/>
          </a:p>
        </p:txBody>
      </p:sp>
      <p:sp>
        <p:nvSpPr>
          <p:cNvPr id="4" name="Slide Number Placeholder 3">
            <a:extLst>
              <a:ext uri="{FF2B5EF4-FFF2-40B4-BE49-F238E27FC236}">
                <a16:creationId xmlns:a16="http://schemas.microsoft.com/office/drawing/2014/main" id="{B9FCAC0E-94D7-94B4-D74F-DFB3B484344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nb-NO" noProof="1" smtClean="0"/>
              <a:t>53</a:t>
            </a:fld>
            <a:endParaRPr lang="nb-NO" noProof="1"/>
          </a:p>
        </p:txBody>
      </p:sp>
      <p:sp>
        <p:nvSpPr>
          <p:cNvPr id="6" name="TextBox 5">
            <a:extLst>
              <a:ext uri="{FF2B5EF4-FFF2-40B4-BE49-F238E27FC236}">
                <a16:creationId xmlns:a16="http://schemas.microsoft.com/office/drawing/2014/main" id="{4F423089-BB5C-2723-BA3C-EE8C3D1A9800}"/>
              </a:ext>
            </a:extLst>
          </p:cNvPr>
          <p:cNvSpPr txBox="1"/>
          <p:nvPr/>
        </p:nvSpPr>
        <p:spPr>
          <a:xfrm>
            <a:off x="3900458" y="1271165"/>
            <a:ext cx="4572000" cy="3785652"/>
          </a:xfrm>
          <a:prstGeom prst="rect">
            <a:avLst/>
          </a:prstGeom>
          <a:noFill/>
        </p:spPr>
        <p:txBody>
          <a:bodyPr wrap="square">
            <a:spAutoFit/>
          </a:bodyPr>
          <a:lstStyle/>
          <a:p>
            <a:r>
              <a:rPr lang="nb-NO" sz="1000" noProof="1"/>
              <a:t>I keep six honest serving-men </a:t>
            </a:r>
          </a:p>
          <a:p>
            <a:r>
              <a:rPr lang="nb-NO" sz="1000" noProof="1"/>
              <a:t>(They taught me all I knew); </a:t>
            </a:r>
          </a:p>
          <a:p>
            <a:r>
              <a:rPr lang="nb-NO" sz="1000" noProof="1"/>
              <a:t>Their names are What and Why and When </a:t>
            </a:r>
          </a:p>
          <a:p>
            <a:r>
              <a:rPr lang="nb-NO" sz="1000" noProof="1"/>
              <a:t>And How and Where and Who. </a:t>
            </a:r>
          </a:p>
          <a:p>
            <a:r>
              <a:rPr lang="nb-NO" sz="1000" noProof="1"/>
              <a:t>I send them over land and sea, </a:t>
            </a:r>
          </a:p>
          <a:p>
            <a:r>
              <a:rPr lang="nb-NO" sz="1000" noProof="1"/>
              <a:t>I send them east and west; </a:t>
            </a:r>
          </a:p>
          <a:p>
            <a:r>
              <a:rPr lang="nb-NO" sz="1000" noProof="1"/>
              <a:t>But after they have worked for me, </a:t>
            </a:r>
          </a:p>
          <a:p>
            <a:r>
              <a:rPr lang="nb-NO" sz="1000" noProof="1"/>
              <a:t>I give them all a rest. </a:t>
            </a:r>
          </a:p>
          <a:p>
            <a:endParaRPr lang="nb-NO" sz="1000" noProof="1"/>
          </a:p>
          <a:p>
            <a:r>
              <a:rPr lang="nb-NO" sz="1000" noProof="1"/>
              <a:t>I let them rest from nine till five, </a:t>
            </a:r>
          </a:p>
          <a:p>
            <a:r>
              <a:rPr lang="nb-NO" sz="1000" noProof="1"/>
              <a:t>For I am busy then, </a:t>
            </a:r>
          </a:p>
          <a:p>
            <a:r>
              <a:rPr lang="nb-NO" sz="1000" noProof="1"/>
              <a:t>As well as breakfast, lunch, and tea, </a:t>
            </a:r>
          </a:p>
          <a:p>
            <a:r>
              <a:rPr lang="nb-NO" sz="1000" noProof="1"/>
              <a:t>For they are hungry men. </a:t>
            </a:r>
          </a:p>
          <a:p>
            <a:r>
              <a:rPr lang="nb-NO" sz="1000" noProof="1"/>
              <a:t>But different folk have different views; </a:t>
            </a:r>
          </a:p>
          <a:p>
            <a:r>
              <a:rPr lang="nb-NO" sz="1000" noProof="1"/>
              <a:t>I know a person small— </a:t>
            </a:r>
          </a:p>
          <a:p>
            <a:r>
              <a:rPr lang="nb-NO" sz="1000" noProof="1"/>
              <a:t>She keeps ten million serving-men, </a:t>
            </a:r>
          </a:p>
          <a:p>
            <a:r>
              <a:rPr lang="nb-NO" sz="1000" noProof="1"/>
              <a:t>Who get no rest at all! </a:t>
            </a:r>
          </a:p>
          <a:p>
            <a:endParaRPr lang="nb-NO" sz="1000" noProof="1"/>
          </a:p>
          <a:p>
            <a:r>
              <a:rPr lang="nb-NO" sz="1000" noProof="1"/>
              <a:t>She sends'em abroad on her own affairs, </a:t>
            </a:r>
          </a:p>
          <a:p>
            <a:r>
              <a:rPr lang="nb-NO" sz="1000" noProof="1"/>
              <a:t>From the second she opens her eyes— </a:t>
            </a:r>
          </a:p>
          <a:p>
            <a:r>
              <a:rPr lang="nb-NO" sz="1000" noProof="1"/>
              <a:t>One million Hows, two million Wheres, And seven million Whys! </a:t>
            </a:r>
          </a:p>
          <a:p>
            <a:endParaRPr lang="nb-NO" sz="1000" noProof="1"/>
          </a:p>
          <a:p>
            <a:r>
              <a:rPr lang="nb-NO" sz="1000" noProof="1"/>
              <a:t>The Elephant's Child – Kipling</a:t>
            </a:r>
          </a:p>
          <a:p>
            <a:r>
              <a:rPr lang="nb-NO" sz="1000" noProof="1"/>
              <a:t> </a:t>
            </a:r>
          </a:p>
        </p:txBody>
      </p:sp>
    </p:spTree>
    <p:extLst>
      <p:ext uri="{BB962C8B-B14F-4D97-AF65-F5344CB8AC3E}">
        <p14:creationId xmlns:p14="http://schemas.microsoft.com/office/powerpoint/2010/main" val="29644004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6BE34-4CBB-946B-F5C3-C5F59BE0E4EF}"/>
              </a:ext>
            </a:extLst>
          </p:cNvPr>
          <p:cNvSpPr>
            <a:spLocks noGrp="1"/>
          </p:cNvSpPr>
          <p:nvPr>
            <p:ph type="title"/>
          </p:nvPr>
        </p:nvSpPr>
        <p:spPr/>
        <p:txBody>
          <a:bodyPr/>
          <a:lstStyle/>
          <a:p>
            <a:r>
              <a:rPr lang="nb-NO" noProof="1"/>
              <a:t>Tenkning	</a:t>
            </a:r>
          </a:p>
        </p:txBody>
      </p:sp>
      <p:sp>
        <p:nvSpPr>
          <p:cNvPr id="3" name="Text Placeholder 2">
            <a:extLst>
              <a:ext uri="{FF2B5EF4-FFF2-40B4-BE49-F238E27FC236}">
                <a16:creationId xmlns:a16="http://schemas.microsoft.com/office/drawing/2014/main" id="{0582317A-56F3-D4A3-EC82-0E862CDC9D31}"/>
              </a:ext>
            </a:extLst>
          </p:cNvPr>
          <p:cNvSpPr>
            <a:spLocks noGrp="1"/>
          </p:cNvSpPr>
          <p:nvPr>
            <p:ph type="body" idx="1"/>
          </p:nvPr>
        </p:nvSpPr>
        <p:spPr/>
        <p:txBody>
          <a:bodyPr/>
          <a:lstStyle/>
          <a:p>
            <a:r>
              <a:rPr lang="nb-NO" noProof="1"/>
              <a:t>Kritisk tenkning (stille spørsmål…)</a:t>
            </a:r>
          </a:p>
          <a:p>
            <a:r>
              <a:rPr lang="nb-NO" noProof="1"/>
              <a:t>Kreativ tenkning (forestille seg…)</a:t>
            </a:r>
          </a:p>
          <a:p>
            <a:r>
              <a:rPr lang="nb-NO" noProof="1"/>
              <a:t>Konkret – og abstrakt tenkning.</a:t>
            </a:r>
          </a:p>
          <a:p>
            <a:r>
              <a:rPr lang="nb-NO" noProof="1"/>
              <a:t>Andre former for tenkning.</a:t>
            </a:r>
          </a:p>
          <a:p>
            <a:pPr marL="114300" indent="0">
              <a:buNone/>
            </a:pPr>
            <a:endParaRPr lang="nb-NO" noProof="1"/>
          </a:p>
          <a:p>
            <a:pPr marL="114300" indent="0">
              <a:buNone/>
            </a:pPr>
            <a:r>
              <a:rPr lang="nb-NO" noProof="1"/>
              <a:t>Harold Lasswell (og flere) formluerte en modell/setning for å belyse kommunikasjon:</a:t>
            </a:r>
          </a:p>
          <a:p>
            <a:pPr marL="114300" indent="0">
              <a:buNone/>
            </a:pPr>
            <a:r>
              <a:rPr lang="nb-NO" b="1" noProof="1"/>
              <a:t>«Hvem sier hva, til hvem, gjennom hvilken kanal og med hvilken virkning?»</a:t>
            </a:r>
            <a:endParaRPr lang="nb-NO" noProof="1"/>
          </a:p>
          <a:p>
            <a:pPr marL="114300" indent="0">
              <a:buNone/>
            </a:pPr>
            <a:endParaRPr lang="nb-NO" noProof="1"/>
          </a:p>
          <a:p>
            <a:pPr marL="114300" indent="0">
              <a:buNone/>
            </a:pPr>
            <a:r>
              <a:rPr lang="nb-NO" noProof="1"/>
              <a:t>Varianter:</a:t>
            </a:r>
            <a:br>
              <a:rPr lang="nb-NO" noProof="1"/>
            </a:br>
            <a:r>
              <a:rPr lang="nb-NO" noProof="1"/>
              <a:t>Hvem sier hva, til hvem, I hvilken situasjon, med hvilken effekt?</a:t>
            </a:r>
          </a:p>
        </p:txBody>
      </p:sp>
      <p:sp>
        <p:nvSpPr>
          <p:cNvPr id="4" name="Slide Number Placeholder 3">
            <a:extLst>
              <a:ext uri="{FF2B5EF4-FFF2-40B4-BE49-F238E27FC236}">
                <a16:creationId xmlns:a16="http://schemas.microsoft.com/office/drawing/2014/main" id="{DFF09D6D-A560-A786-0748-7FB632DCDC3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nb-NO" noProof="1" smtClean="0"/>
              <a:t>54</a:t>
            </a:fld>
            <a:endParaRPr lang="nb-NO" noProof="1"/>
          </a:p>
        </p:txBody>
      </p:sp>
      <p:sp>
        <p:nvSpPr>
          <p:cNvPr id="5" name="Oval 4">
            <a:extLst>
              <a:ext uri="{FF2B5EF4-FFF2-40B4-BE49-F238E27FC236}">
                <a16:creationId xmlns:a16="http://schemas.microsoft.com/office/drawing/2014/main" id="{0A01CDAA-B075-CBE8-F6D4-8FE0386BF161}"/>
              </a:ext>
            </a:extLst>
          </p:cNvPr>
          <p:cNvSpPr/>
          <p:nvPr/>
        </p:nvSpPr>
        <p:spPr>
          <a:xfrm>
            <a:off x="4572000" y="574625"/>
            <a:ext cx="1360968" cy="117974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noProof="1">
                <a:ln w="0"/>
                <a:solidFill>
                  <a:schemeClr val="accent3"/>
                </a:solidFill>
                <a:effectLst>
                  <a:outerShdw blurRad="38100" dist="25400" dir="5400000" algn="ctr" rotWithShape="0">
                    <a:srgbClr val="6E747A">
                      <a:alpha val="43000"/>
                    </a:srgbClr>
                  </a:outerShdw>
                </a:effectLst>
              </a:rPr>
              <a:t>Kreativ tenkning</a:t>
            </a:r>
          </a:p>
        </p:txBody>
      </p:sp>
      <p:sp>
        <p:nvSpPr>
          <p:cNvPr id="6" name="Oval 5">
            <a:extLst>
              <a:ext uri="{FF2B5EF4-FFF2-40B4-BE49-F238E27FC236}">
                <a16:creationId xmlns:a16="http://schemas.microsoft.com/office/drawing/2014/main" id="{EFA397C4-17ED-B9E7-08D6-AF960F2F5196}"/>
              </a:ext>
            </a:extLst>
          </p:cNvPr>
          <p:cNvSpPr/>
          <p:nvPr/>
        </p:nvSpPr>
        <p:spPr>
          <a:xfrm>
            <a:off x="5575004" y="574625"/>
            <a:ext cx="1399953" cy="117974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noProof="1">
                <a:ln w="0"/>
                <a:solidFill>
                  <a:schemeClr val="bg1"/>
                </a:solidFill>
                <a:effectLst>
                  <a:outerShdw blurRad="38100" dist="25400" dir="5400000" algn="ctr" rotWithShape="0">
                    <a:srgbClr val="6E747A">
                      <a:alpha val="43000"/>
                    </a:srgbClr>
                  </a:outerShdw>
                </a:effectLst>
              </a:rPr>
              <a:t>Kritisk tenkning</a:t>
            </a:r>
          </a:p>
        </p:txBody>
      </p:sp>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2A56343A-5FF3-1C8A-C6EF-6A777CF0969C}"/>
                  </a:ext>
                </a:extLst>
              </p14:cNvPr>
              <p14:cNvContentPartPr/>
              <p14:nvPr/>
            </p14:nvContentPartPr>
            <p14:xfrm>
              <a:off x="6667066" y="909159"/>
              <a:ext cx="360" cy="360"/>
            </p14:xfrm>
          </p:contentPart>
        </mc:Choice>
        <mc:Fallback xmlns="">
          <p:pic>
            <p:nvPicPr>
              <p:cNvPr id="7" name="Ink 6">
                <a:extLst>
                  <a:ext uri="{FF2B5EF4-FFF2-40B4-BE49-F238E27FC236}">
                    <a16:creationId xmlns:a16="http://schemas.microsoft.com/office/drawing/2014/main" id="{2A56343A-5FF3-1C8A-C6EF-6A777CF0969C}"/>
                  </a:ext>
                </a:extLst>
              </p:cNvPr>
              <p:cNvPicPr/>
              <p:nvPr/>
            </p:nvPicPr>
            <p:blipFill>
              <a:blip r:embed="rId3"/>
              <a:stretch>
                <a:fillRect/>
              </a:stretch>
            </p:blipFill>
            <p:spPr>
              <a:xfrm>
                <a:off x="6613066" y="801159"/>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8" name="Ink 7">
                <a:extLst>
                  <a:ext uri="{FF2B5EF4-FFF2-40B4-BE49-F238E27FC236}">
                    <a16:creationId xmlns:a16="http://schemas.microsoft.com/office/drawing/2014/main" id="{6820DB87-0FBE-70A5-F665-86824FA5741D}"/>
                  </a:ext>
                </a:extLst>
              </p14:cNvPr>
              <p14:cNvContentPartPr/>
              <p14:nvPr/>
            </p14:nvContentPartPr>
            <p14:xfrm>
              <a:off x="6667066" y="909159"/>
              <a:ext cx="360" cy="360"/>
            </p14:xfrm>
          </p:contentPart>
        </mc:Choice>
        <mc:Fallback xmlns="">
          <p:pic>
            <p:nvPicPr>
              <p:cNvPr id="8" name="Ink 7">
                <a:extLst>
                  <a:ext uri="{FF2B5EF4-FFF2-40B4-BE49-F238E27FC236}">
                    <a16:creationId xmlns:a16="http://schemas.microsoft.com/office/drawing/2014/main" id="{6820DB87-0FBE-70A5-F665-86824FA5741D}"/>
                  </a:ext>
                </a:extLst>
              </p:cNvPr>
              <p:cNvPicPr/>
              <p:nvPr/>
            </p:nvPicPr>
            <p:blipFill>
              <a:blip r:embed="rId3"/>
              <a:stretch>
                <a:fillRect/>
              </a:stretch>
            </p:blipFill>
            <p:spPr>
              <a:xfrm>
                <a:off x="6613066" y="801159"/>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9" name="Ink 8">
                <a:extLst>
                  <a:ext uri="{FF2B5EF4-FFF2-40B4-BE49-F238E27FC236}">
                    <a16:creationId xmlns:a16="http://schemas.microsoft.com/office/drawing/2014/main" id="{92DE3BB2-B40A-D22D-47AF-6EE351948DC2}"/>
                  </a:ext>
                </a:extLst>
              </p14:cNvPr>
              <p14:cNvContentPartPr/>
              <p14:nvPr/>
            </p14:nvContentPartPr>
            <p14:xfrm>
              <a:off x="6667066" y="909159"/>
              <a:ext cx="360" cy="360"/>
            </p14:xfrm>
          </p:contentPart>
        </mc:Choice>
        <mc:Fallback xmlns="">
          <p:pic>
            <p:nvPicPr>
              <p:cNvPr id="9" name="Ink 8">
                <a:extLst>
                  <a:ext uri="{FF2B5EF4-FFF2-40B4-BE49-F238E27FC236}">
                    <a16:creationId xmlns:a16="http://schemas.microsoft.com/office/drawing/2014/main" id="{92DE3BB2-B40A-D22D-47AF-6EE351948DC2}"/>
                  </a:ext>
                </a:extLst>
              </p:cNvPr>
              <p:cNvPicPr/>
              <p:nvPr/>
            </p:nvPicPr>
            <p:blipFill>
              <a:blip r:embed="rId3"/>
              <a:stretch>
                <a:fillRect/>
              </a:stretch>
            </p:blipFill>
            <p:spPr>
              <a:xfrm>
                <a:off x="6613066" y="801159"/>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 name="Ink 9">
                <a:extLst>
                  <a:ext uri="{FF2B5EF4-FFF2-40B4-BE49-F238E27FC236}">
                    <a16:creationId xmlns:a16="http://schemas.microsoft.com/office/drawing/2014/main" id="{D61D0EC4-2A2A-604D-330D-4B5C5C9ACA84}"/>
                  </a:ext>
                </a:extLst>
              </p14:cNvPr>
              <p14:cNvContentPartPr/>
              <p14:nvPr/>
            </p14:nvContentPartPr>
            <p14:xfrm>
              <a:off x="6736906" y="1115439"/>
              <a:ext cx="57600" cy="165600"/>
            </p14:xfrm>
          </p:contentPart>
        </mc:Choice>
        <mc:Fallback xmlns="">
          <p:pic>
            <p:nvPicPr>
              <p:cNvPr id="10" name="Ink 9">
                <a:extLst>
                  <a:ext uri="{FF2B5EF4-FFF2-40B4-BE49-F238E27FC236}">
                    <a16:creationId xmlns:a16="http://schemas.microsoft.com/office/drawing/2014/main" id="{D61D0EC4-2A2A-604D-330D-4B5C5C9ACA84}"/>
                  </a:ext>
                </a:extLst>
              </p:cNvPr>
              <p:cNvPicPr/>
              <p:nvPr/>
            </p:nvPicPr>
            <p:blipFill>
              <a:blip r:embed="rId7"/>
              <a:stretch>
                <a:fillRect/>
              </a:stretch>
            </p:blipFill>
            <p:spPr>
              <a:xfrm>
                <a:off x="6682566" y="1007204"/>
                <a:ext cx="165917" cy="38171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1" name="Ink 10">
                <a:extLst>
                  <a:ext uri="{FF2B5EF4-FFF2-40B4-BE49-F238E27FC236}">
                    <a16:creationId xmlns:a16="http://schemas.microsoft.com/office/drawing/2014/main" id="{73E48A48-193B-A650-58E8-6DEF519727DE}"/>
                  </a:ext>
                </a:extLst>
              </p14:cNvPr>
              <p14:cNvContentPartPr/>
              <p14:nvPr/>
            </p14:nvContentPartPr>
            <p14:xfrm>
              <a:off x="5782906" y="733119"/>
              <a:ext cx="1045440" cy="756360"/>
            </p14:xfrm>
          </p:contentPart>
        </mc:Choice>
        <mc:Fallback xmlns="">
          <p:pic>
            <p:nvPicPr>
              <p:cNvPr id="11" name="Ink 10">
                <a:extLst>
                  <a:ext uri="{FF2B5EF4-FFF2-40B4-BE49-F238E27FC236}">
                    <a16:creationId xmlns:a16="http://schemas.microsoft.com/office/drawing/2014/main" id="{73E48A48-193B-A650-58E8-6DEF519727DE}"/>
                  </a:ext>
                </a:extLst>
              </p:cNvPr>
              <p:cNvPicPr/>
              <p:nvPr/>
            </p:nvPicPr>
            <p:blipFill>
              <a:blip r:embed="rId9"/>
              <a:stretch>
                <a:fillRect/>
              </a:stretch>
            </p:blipFill>
            <p:spPr>
              <a:xfrm>
                <a:off x="5728906" y="625119"/>
                <a:ext cx="1153080" cy="972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2" name="Ink 11">
                <a:extLst>
                  <a:ext uri="{FF2B5EF4-FFF2-40B4-BE49-F238E27FC236}">
                    <a16:creationId xmlns:a16="http://schemas.microsoft.com/office/drawing/2014/main" id="{6A769552-C578-70B9-23ED-E2753E753408}"/>
                  </a:ext>
                </a:extLst>
              </p14:cNvPr>
              <p14:cNvContentPartPr/>
              <p14:nvPr/>
            </p14:nvContentPartPr>
            <p14:xfrm>
              <a:off x="6659146" y="1185999"/>
              <a:ext cx="360" cy="360"/>
            </p14:xfrm>
          </p:contentPart>
        </mc:Choice>
        <mc:Fallback xmlns="">
          <p:pic>
            <p:nvPicPr>
              <p:cNvPr id="12" name="Ink 11">
                <a:extLst>
                  <a:ext uri="{FF2B5EF4-FFF2-40B4-BE49-F238E27FC236}">
                    <a16:creationId xmlns:a16="http://schemas.microsoft.com/office/drawing/2014/main" id="{6A769552-C578-70B9-23ED-E2753E753408}"/>
                  </a:ext>
                </a:extLst>
              </p:cNvPr>
              <p:cNvPicPr/>
              <p:nvPr/>
            </p:nvPicPr>
            <p:blipFill>
              <a:blip r:embed="rId3"/>
              <a:stretch>
                <a:fillRect/>
              </a:stretch>
            </p:blipFill>
            <p:spPr>
              <a:xfrm>
                <a:off x="6605146" y="1077999"/>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3" name="Ink 12">
                <a:extLst>
                  <a:ext uri="{FF2B5EF4-FFF2-40B4-BE49-F238E27FC236}">
                    <a16:creationId xmlns:a16="http://schemas.microsoft.com/office/drawing/2014/main" id="{07E8CB21-952C-DA6B-0460-FADA454729EC}"/>
                  </a:ext>
                </a:extLst>
              </p14:cNvPr>
              <p14:cNvContentPartPr/>
              <p14:nvPr/>
            </p14:nvContentPartPr>
            <p14:xfrm>
              <a:off x="6659146" y="1185999"/>
              <a:ext cx="360" cy="360"/>
            </p14:xfrm>
          </p:contentPart>
        </mc:Choice>
        <mc:Fallback xmlns="">
          <p:pic>
            <p:nvPicPr>
              <p:cNvPr id="13" name="Ink 12">
                <a:extLst>
                  <a:ext uri="{FF2B5EF4-FFF2-40B4-BE49-F238E27FC236}">
                    <a16:creationId xmlns:a16="http://schemas.microsoft.com/office/drawing/2014/main" id="{07E8CB21-952C-DA6B-0460-FADA454729EC}"/>
                  </a:ext>
                </a:extLst>
              </p:cNvPr>
              <p:cNvPicPr/>
              <p:nvPr/>
            </p:nvPicPr>
            <p:blipFill>
              <a:blip r:embed="rId3"/>
              <a:stretch>
                <a:fillRect/>
              </a:stretch>
            </p:blipFill>
            <p:spPr>
              <a:xfrm>
                <a:off x="6605146" y="1077999"/>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4" name="Ink 13">
                <a:extLst>
                  <a:ext uri="{FF2B5EF4-FFF2-40B4-BE49-F238E27FC236}">
                    <a16:creationId xmlns:a16="http://schemas.microsoft.com/office/drawing/2014/main" id="{2C26F857-8A00-B348-DFD9-E90CC45A2C5D}"/>
                  </a:ext>
                </a:extLst>
              </p14:cNvPr>
              <p14:cNvContentPartPr/>
              <p14:nvPr/>
            </p14:nvContentPartPr>
            <p14:xfrm>
              <a:off x="6659146" y="1185999"/>
              <a:ext cx="360" cy="360"/>
            </p14:xfrm>
          </p:contentPart>
        </mc:Choice>
        <mc:Fallback xmlns="">
          <p:pic>
            <p:nvPicPr>
              <p:cNvPr id="14" name="Ink 13">
                <a:extLst>
                  <a:ext uri="{FF2B5EF4-FFF2-40B4-BE49-F238E27FC236}">
                    <a16:creationId xmlns:a16="http://schemas.microsoft.com/office/drawing/2014/main" id="{2C26F857-8A00-B348-DFD9-E90CC45A2C5D}"/>
                  </a:ext>
                </a:extLst>
              </p:cNvPr>
              <p:cNvPicPr/>
              <p:nvPr/>
            </p:nvPicPr>
            <p:blipFill>
              <a:blip r:embed="rId3"/>
              <a:stretch>
                <a:fillRect/>
              </a:stretch>
            </p:blipFill>
            <p:spPr>
              <a:xfrm>
                <a:off x="6605146" y="1077999"/>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5" name="Ink 14">
                <a:extLst>
                  <a:ext uri="{FF2B5EF4-FFF2-40B4-BE49-F238E27FC236}">
                    <a16:creationId xmlns:a16="http://schemas.microsoft.com/office/drawing/2014/main" id="{5F4E94EF-B11A-F5ED-79C5-9D59091CD980}"/>
                  </a:ext>
                </a:extLst>
              </p14:cNvPr>
              <p14:cNvContentPartPr/>
              <p14:nvPr/>
            </p14:nvContentPartPr>
            <p14:xfrm>
              <a:off x="6659146" y="1185999"/>
              <a:ext cx="360" cy="360"/>
            </p14:xfrm>
          </p:contentPart>
        </mc:Choice>
        <mc:Fallback xmlns="">
          <p:pic>
            <p:nvPicPr>
              <p:cNvPr id="15" name="Ink 14">
                <a:extLst>
                  <a:ext uri="{FF2B5EF4-FFF2-40B4-BE49-F238E27FC236}">
                    <a16:creationId xmlns:a16="http://schemas.microsoft.com/office/drawing/2014/main" id="{5F4E94EF-B11A-F5ED-79C5-9D59091CD980}"/>
                  </a:ext>
                </a:extLst>
              </p:cNvPr>
              <p:cNvPicPr/>
              <p:nvPr/>
            </p:nvPicPr>
            <p:blipFill>
              <a:blip r:embed="rId3"/>
              <a:stretch>
                <a:fillRect/>
              </a:stretch>
            </p:blipFill>
            <p:spPr>
              <a:xfrm>
                <a:off x="6605146" y="1077999"/>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6" name="Ink 15">
                <a:extLst>
                  <a:ext uri="{FF2B5EF4-FFF2-40B4-BE49-F238E27FC236}">
                    <a16:creationId xmlns:a16="http://schemas.microsoft.com/office/drawing/2014/main" id="{064327B2-0E2F-55AE-ED5D-992CAD1B1CA6}"/>
                  </a:ext>
                </a:extLst>
              </p14:cNvPr>
              <p14:cNvContentPartPr/>
              <p14:nvPr/>
            </p14:nvContentPartPr>
            <p14:xfrm>
              <a:off x="6659146" y="1185999"/>
              <a:ext cx="360" cy="360"/>
            </p14:xfrm>
          </p:contentPart>
        </mc:Choice>
        <mc:Fallback xmlns="">
          <p:pic>
            <p:nvPicPr>
              <p:cNvPr id="16" name="Ink 15">
                <a:extLst>
                  <a:ext uri="{FF2B5EF4-FFF2-40B4-BE49-F238E27FC236}">
                    <a16:creationId xmlns:a16="http://schemas.microsoft.com/office/drawing/2014/main" id="{064327B2-0E2F-55AE-ED5D-992CAD1B1CA6}"/>
                  </a:ext>
                </a:extLst>
              </p:cNvPr>
              <p:cNvPicPr/>
              <p:nvPr/>
            </p:nvPicPr>
            <p:blipFill>
              <a:blip r:embed="rId3"/>
              <a:stretch>
                <a:fillRect/>
              </a:stretch>
            </p:blipFill>
            <p:spPr>
              <a:xfrm>
                <a:off x="6605146" y="1077999"/>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7" name="Ink 16">
                <a:extLst>
                  <a:ext uri="{FF2B5EF4-FFF2-40B4-BE49-F238E27FC236}">
                    <a16:creationId xmlns:a16="http://schemas.microsoft.com/office/drawing/2014/main" id="{EBBB6335-7AC8-F80E-3C9A-E43948794B8A}"/>
                  </a:ext>
                </a:extLst>
              </p14:cNvPr>
              <p14:cNvContentPartPr/>
              <p14:nvPr/>
            </p14:nvContentPartPr>
            <p14:xfrm>
              <a:off x="5416786" y="813039"/>
              <a:ext cx="360" cy="360"/>
            </p14:xfrm>
          </p:contentPart>
        </mc:Choice>
        <mc:Fallback xmlns="">
          <p:pic>
            <p:nvPicPr>
              <p:cNvPr id="17" name="Ink 16">
                <a:extLst>
                  <a:ext uri="{FF2B5EF4-FFF2-40B4-BE49-F238E27FC236}">
                    <a16:creationId xmlns:a16="http://schemas.microsoft.com/office/drawing/2014/main" id="{EBBB6335-7AC8-F80E-3C9A-E43948794B8A}"/>
                  </a:ext>
                </a:extLst>
              </p:cNvPr>
              <p:cNvPicPr/>
              <p:nvPr/>
            </p:nvPicPr>
            <p:blipFill>
              <a:blip r:embed="rId3"/>
              <a:stretch>
                <a:fillRect/>
              </a:stretch>
            </p:blipFill>
            <p:spPr>
              <a:xfrm>
                <a:off x="5362786" y="705039"/>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8" name="Ink 17">
                <a:extLst>
                  <a:ext uri="{FF2B5EF4-FFF2-40B4-BE49-F238E27FC236}">
                    <a16:creationId xmlns:a16="http://schemas.microsoft.com/office/drawing/2014/main" id="{3807FE8F-47F7-296F-FAEC-674F94AE317B}"/>
                  </a:ext>
                </a:extLst>
              </p14:cNvPr>
              <p14:cNvContentPartPr/>
              <p14:nvPr/>
            </p14:nvContentPartPr>
            <p14:xfrm>
              <a:off x="5116906" y="813039"/>
              <a:ext cx="360" cy="360"/>
            </p14:xfrm>
          </p:contentPart>
        </mc:Choice>
        <mc:Fallback xmlns="">
          <p:pic>
            <p:nvPicPr>
              <p:cNvPr id="18" name="Ink 17">
                <a:extLst>
                  <a:ext uri="{FF2B5EF4-FFF2-40B4-BE49-F238E27FC236}">
                    <a16:creationId xmlns:a16="http://schemas.microsoft.com/office/drawing/2014/main" id="{3807FE8F-47F7-296F-FAEC-674F94AE317B}"/>
                  </a:ext>
                </a:extLst>
              </p:cNvPr>
              <p:cNvPicPr/>
              <p:nvPr/>
            </p:nvPicPr>
            <p:blipFill>
              <a:blip r:embed="rId3"/>
              <a:stretch>
                <a:fillRect/>
              </a:stretch>
            </p:blipFill>
            <p:spPr>
              <a:xfrm>
                <a:off x="5062906" y="705039"/>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9" name="Ink 18">
                <a:extLst>
                  <a:ext uri="{FF2B5EF4-FFF2-40B4-BE49-F238E27FC236}">
                    <a16:creationId xmlns:a16="http://schemas.microsoft.com/office/drawing/2014/main" id="{3E25100A-CDEE-16B8-0042-93A6B85B6109}"/>
                  </a:ext>
                </a:extLst>
              </p14:cNvPr>
              <p14:cNvContentPartPr/>
              <p14:nvPr/>
            </p14:nvContentPartPr>
            <p14:xfrm>
              <a:off x="4815226" y="1147839"/>
              <a:ext cx="360" cy="360"/>
            </p14:xfrm>
          </p:contentPart>
        </mc:Choice>
        <mc:Fallback xmlns="">
          <p:pic>
            <p:nvPicPr>
              <p:cNvPr id="19" name="Ink 18">
                <a:extLst>
                  <a:ext uri="{FF2B5EF4-FFF2-40B4-BE49-F238E27FC236}">
                    <a16:creationId xmlns:a16="http://schemas.microsoft.com/office/drawing/2014/main" id="{3E25100A-CDEE-16B8-0042-93A6B85B6109}"/>
                  </a:ext>
                </a:extLst>
              </p:cNvPr>
              <p:cNvPicPr/>
              <p:nvPr/>
            </p:nvPicPr>
            <p:blipFill>
              <a:blip r:embed="rId3"/>
              <a:stretch>
                <a:fillRect/>
              </a:stretch>
            </p:blipFill>
            <p:spPr>
              <a:xfrm>
                <a:off x="4761226" y="1039839"/>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0" name="Ink 19">
                <a:extLst>
                  <a:ext uri="{FF2B5EF4-FFF2-40B4-BE49-F238E27FC236}">
                    <a16:creationId xmlns:a16="http://schemas.microsoft.com/office/drawing/2014/main" id="{AB58F653-4A31-A029-6F2E-06469BF165A5}"/>
                  </a:ext>
                </a:extLst>
              </p14:cNvPr>
              <p14:cNvContentPartPr/>
              <p14:nvPr/>
            </p14:nvContentPartPr>
            <p14:xfrm>
              <a:off x="5107546" y="1592079"/>
              <a:ext cx="360" cy="360"/>
            </p14:xfrm>
          </p:contentPart>
        </mc:Choice>
        <mc:Fallback xmlns="">
          <p:pic>
            <p:nvPicPr>
              <p:cNvPr id="20" name="Ink 19">
                <a:extLst>
                  <a:ext uri="{FF2B5EF4-FFF2-40B4-BE49-F238E27FC236}">
                    <a16:creationId xmlns:a16="http://schemas.microsoft.com/office/drawing/2014/main" id="{AB58F653-4A31-A029-6F2E-06469BF165A5}"/>
                  </a:ext>
                </a:extLst>
              </p:cNvPr>
              <p:cNvPicPr/>
              <p:nvPr/>
            </p:nvPicPr>
            <p:blipFill>
              <a:blip r:embed="rId3"/>
              <a:stretch>
                <a:fillRect/>
              </a:stretch>
            </p:blipFill>
            <p:spPr>
              <a:xfrm>
                <a:off x="5053546" y="1484079"/>
                <a:ext cx="108000" cy="216000"/>
              </a:xfrm>
              <a:prstGeom prst="rect">
                <a:avLst/>
              </a:prstGeom>
            </p:spPr>
          </p:pic>
        </mc:Fallback>
      </mc:AlternateContent>
    </p:spTree>
    <p:extLst>
      <p:ext uri="{BB962C8B-B14F-4D97-AF65-F5344CB8AC3E}">
        <p14:creationId xmlns:p14="http://schemas.microsoft.com/office/powerpoint/2010/main" val="34383229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5F076-1895-216B-F23A-F8174F387975}"/>
              </a:ext>
            </a:extLst>
          </p:cNvPr>
          <p:cNvSpPr>
            <a:spLocks noGrp="1"/>
          </p:cNvSpPr>
          <p:nvPr>
            <p:ph type="title"/>
          </p:nvPr>
        </p:nvSpPr>
        <p:spPr/>
        <p:txBody>
          <a:bodyPr/>
          <a:lstStyle/>
          <a:p>
            <a:r>
              <a:rPr lang="nb-NO" noProof="1"/>
              <a:t>Selvplagiering?</a:t>
            </a:r>
          </a:p>
        </p:txBody>
      </p:sp>
      <p:sp>
        <p:nvSpPr>
          <p:cNvPr id="3" name="Text Placeholder 2">
            <a:extLst>
              <a:ext uri="{FF2B5EF4-FFF2-40B4-BE49-F238E27FC236}">
                <a16:creationId xmlns:a16="http://schemas.microsoft.com/office/drawing/2014/main" id="{F01E5539-B6A6-A9E2-7B17-BFD243503A7B}"/>
              </a:ext>
            </a:extLst>
          </p:cNvPr>
          <p:cNvSpPr>
            <a:spLocks noGrp="1"/>
          </p:cNvSpPr>
          <p:nvPr>
            <p:ph type="body" idx="1"/>
          </p:nvPr>
        </p:nvSpPr>
        <p:spPr/>
        <p:txBody>
          <a:bodyPr/>
          <a:lstStyle/>
          <a:p>
            <a:r>
              <a:rPr lang="nb-NO" noProof="1"/>
              <a:t>Relevant for publiseringer – og ulike bransjer! </a:t>
            </a:r>
          </a:p>
          <a:p>
            <a:pPr lvl="1"/>
            <a:r>
              <a:rPr lang="nb-NO" noProof="1"/>
              <a:t>Publisere samme artikkel eller bok to steder?  Her kan det bli konflikt mellom forlag, oversetter, forfatter, rettigheter etc.</a:t>
            </a:r>
          </a:p>
          <a:p>
            <a:r>
              <a:rPr lang="nb-NO" noProof="1"/>
              <a:t>Relevans for undervisning og læring?</a:t>
            </a:r>
          </a:p>
          <a:p>
            <a:pPr lvl="1"/>
            <a:r>
              <a:rPr lang="nb-NO" noProof="1"/>
              <a:t>Levere inn samme bacheloroppgave ved to universiteter?</a:t>
            </a:r>
          </a:p>
          <a:p>
            <a:pPr lvl="1"/>
            <a:r>
              <a:rPr lang="nb-NO" noProof="1"/>
              <a:t>Om du skriver versjon en av et dokument i en mappe – og lager en ny, oppdatert versjon av dokumentet – må du henvise til forrige versjon? Nei;)</a:t>
            </a:r>
          </a:p>
          <a:p>
            <a:pPr lvl="1"/>
            <a:r>
              <a:rPr lang="nb-NO" noProof="1"/>
              <a:t>Diskuter!</a:t>
            </a:r>
          </a:p>
          <a:p>
            <a:r>
              <a:rPr lang="nb-NO" noProof="1"/>
              <a:t>Begrepene Juridisk ansvar – og Moralsk ansvar kan bidra?</a:t>
            </a:r>
          </a:p>
          <a:p>
            <a:endParaRPr lang="nb-NO" noProof="1"/>
          </a:p>
          <a:p>
            <a:endParaRPr lang="nb-NO" noProof="1"/>
          </a:p>
        </p:txBody>
      </p:sp>
      <p:sp>
        <p:nvSpPr>
          <p:cNvPr id="4" name="Slide Number Placeholder 3">
            <a:extLst>
              <a:ext uri="{FF2B5EF4-FFF2-40B4-BE49-F238E27FC236}">
                <a16:creationId xmlns:a16="http://schemas.microsoft.com/office/drawing/2014/main" id="{8ED7C275-2EEF-09E7-BAF6-D61AA5CE922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nb-NO" noProof="1" smtClean="0"/>
              <a:t>55</a:t>
            </a:fld>
            <a:endParaRPr lang="nb-NO" noProof="1"/>
          </a:p>
        </p:txBody>
      </p:sp>
    </p:spTree>
    <p:extLst>
      <p:ext uri="{BB962C8B-B14F-4D97-AF65-F5344CB8AC3E}">
        <p14:creationId xmlns:p14="http://schemas.microsoft.com/office/powerpoint/2010/main" val="24766441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sp>
        <p:nvSpPr>
          <p:cNvPr id="503" name="Google Shape;503;p6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noProof="1"/>
              <a:t>Veien videre</a:t>
            </a:r>
          </a:p>
        </p:txBody>
      </p:sp>
      <p:sp>
        <p:nvSpPr>
          <p:cNvPr id="504" name="Google Shape;504;p6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1600"/>
              </a:spcBef>
              <a:spcAft>
                <a:spcPts val="0"/>
              </a:spcAft>
              <a:buNone/>
            </a:pPr>
            <a:r>
              <a:rPr lang="nb-NO" noProof="1"/>
              <a:t>Gruppetimer og arbeide med oblig.</a:t>
            </a:r>
          </a:p>
          <a:p>
            <a:pPr marL="0" lvl="0" indent="0" algn="l" rtl="0">
              <a:spcBef>
                <a:spcPts val="1600"/>
              </a:spcBef>
              <a:spcAft>
                <a:spcPts val="0"/>
              </a:spcAft>
              <a:buNone/>
            </a:pPr>
            <a:r>
              <a:rPr lang="nb-NO" noProof="1"/>
              <a:t>Frist for innlevering av første oblig er neste onsdag.</a:t>
            </a:r>
            <a:endParaRPr lang="nb-NO" b="1" noProof="1"/>
          </a:p>
          <a:p>
            <a:pPr marL="0" lvl="0" indent="0" algn="l" rtl="0">
              <a:spcBef>
                <a:spcPts val="1600"/>
              </a:spcBef>
              <a:spcAft>
                <a:spcPts val="0"/>
              </a:spcAft>
              <a:buNone/>
            </a:pPr>
            <a:r>
              <a:rPr lang="nb-NO" b="1" noProof="1"/>
              <a:t>Neste torsdag </a:t>
            </a:r>
            <a:r>
              <a:rPr lang="nb-NO" noProof="1"/>
              <a:t>starter vi på neste læringsmål om å </a:t>
            </a:r>
            <a:r>
              <a:rPr lang="nb-NO" b="1" noProof="1"/>
              <a:t>utføre brukerundersøkelser.</a:t>
            </a:r>
          </a:p>
          <a:p>
            <a:pPr marL="0" lvl="0" indent="0" algn="l" rtl="0">
              <a:spcBef>
                <a:spcPts val="1600"/>
              </a:spcBef>
              <a:spcAft>
                <a:spcPts val="0"/>
              </a:spcAft>
              <a:buNone/>
            </a:pPr>
            <a:endParaRPr lang="nb-NO" noProof="1"/>
          </a:p>
          <a:p>
            <a:pPr marL="0" lvl="0" indent="0" algn="l" rtl="0">
              <a:spcBef>
                <a:spcPts val="1600"/>
              </a:spcBef>
              <a:spcAft>
                <a:spcPts val="0"/>
              </a:spcAft>
              <a:buNone/>
            </a:pPr>
            <a:r>
              <a:rPr lang="nb-NO" noProof="1"/>
              <a:t>Lykke til med den første obliggen!</a:t>
            </a:r>
          </a:p>
          <a:p>
            <a:pPr marL="0" lvl="0" indent="0" algn="l" rtl="0">
              <a:spcBef>
                <a:spcPts val="1600"/>
              </a:spcBef>
              <a:spcAft>
                <a:spcPts val="1600"/>
              </a:spcAft>
              <a:buNone/>
            </a:pPr>
            <a:endParaRPr lang="nb-NO" noProof="1"/>
          </a:p>
        </p:txBody>
      </p:sp>
      <p:sp>
        <p:nvSpPr>
          <p:cNvPr id="505" name="Google Shape;505;p6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nb-NO" noProof="1" smtClean="0"/>
              <a:t>56</a:t>
            </a:fld>
            <a:endParaRPr lang="nb-NO" noProof="1"/>
          </a:p>
        </p:txBody>
      </p:sp>
      <p:sp>
        <p:nvSpPr>
          <p:cNvPr id="506" name="Google Shape;506;p67"/>
          <p:cNvSpPr txBox="1"/>
          <p:nvPr/>
        </p:nvSpPr>
        <p:spPr>
          <a:xfrm>
            <a:off x="0" y="0"/>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b-NO" noProof="1"/>
              <a:t> </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0BFBC3B7-C7C1-3C4D-822F-2951E0A99571}">
  <we:reference id="wa200003915" version="2.0.0.0" store="nb-NO" storeType="OMEX"/>
  <we:alternateReferences>
    <we:reference id="wa200003915" version="2.0.0.0" store="" storeType="OMEX"/>
  </we:alternateReferences>
  <we:properties/>
  <we:bindings/>
  <we:snapshot xmlns:r="http://schemas.openxmlformats.org/officeDocument/2006/relationships"/>
</we:webextension>
</file>

<file path=docMetadata/LabelInfo.xml><?xml version="1.0" encoding="utf-8"?>
<clbl:labelList xmlns:clbl="http://schemas.microsoft.com/office/2020/mipLabelMetadata">
  <clbl:label id="{463b6811-b0a4-4b2a-b932-72c4c970c5d2}" enabled="0" method="" siteId="{463b6811-b0a4-4b2a-b932-72c4c970c5d2}" removed="1"/>
</clbl:labelList>
</file>

<file path=docProps/app.xml><?xml version="1.0" encoding="utf-8"?>
<Properties xmlns="http://schemas.openxmlformats.org/officeDocument/2006/extended-properties" xmlns:vt="http://schemas.openxmlformats.org/officeDocument/2006/docPropsVTypes">
  <TotalTime>1987</TotalTime>
  <Words>4153</Words>
  <Application>Microsoft Macintosh PowerPoint</Application>
  <PresentationFormat>Skjermfremvisning (16:9)</PresentationFormat>
  <Paragraphs>470</Paragraphs>
  <Slides>56</Slides>
  <Notes>36</Notes>
  <HiddenSlides>0</HiddenSlides>
  <MMClips>0</MMClips>
  <ScaleCrop>false</ScaleCrop>
  <HeadingPairs>
    <vt:vector size="6" baseType="variant">
      <vt:variant>
        <vt:lpstr>Brukte skrifter</vt:lpstr>
      </vt:variant>
      <vt:variant>
        <vt:i4>10</vt:i4>
      </vt:variant>
      <vt:variant>
        <vt:lpstr>Tema</vt:lpstr>
      </vt:variant>
      <vt:variant>
        <vt:i4>2</vt:i4>
      </vt:variant>
      <vt:variant>
        <vt:lpstr>Lysbildetitler</vt:lpstr>
      </vt:variant>
      <vt:variant>
        <vt:i4>56</vt:i4>
      </vt:variant>
    </vt:vector>
  </HeadingPairs>
  <TitlesOfParts>
    <vt:vector size="68" baseType="lpstr">
      <vt:lpstr>Arial</vt:lpstr>
      <vt:lpstr>Calibri</vt:lpstr>
      <vt:lpstr>Droid Serif</vt:lpstr>
      <vt:lpstr>Google Sans</vt:lpstr>
      <vt:lpstr>Helvetica</vt:lpstr>
      <vt:lpstr>inherit</vt:lpstr>
      <vt:lpstr>Noto Sans Symbols</vt:lpstr>
      <vt:lpstr>Open Sans</vt:lpstr>
      <vt:lpstr>Roboto</vt:lpstr>
      <vt:lpstr>Wingdings</vt:lpstr>
      <vt:lpstr>Simple Light</vt:lpstr>
      <vt:lpstr>Office Theme</vt:lpstr>
      <vt:lpstr>Samspill</vt:lpstr>
      <vt:lpstr>PowerPoint-presentasjon</vt:lpstr>
      <vt:lpstr>PowerPoint-presentasjon</vt:lpstr>
      <vt:lpstr>Oversikt over idag</vt:lpstr>
      <vt:lpstr>Læringsmål 1 - samspill:</vt:lpstr>
      <vt:lpstr>Verktøy og omgivelse  for å jobbe frem læringsmål/læringsutbyttebeskrivelsen; 2015-2016</vt:lpstr>
      <vt:lpstr>Pensum for dette læringsmålet og oblig - Leganto</vt:lpstr>
      <vt:lpstr>Individer, organisasjoner og samfunn-kategorisering</vt:lpstr>
      <vt:lpstr>Mikro, meso, makro</vt:lpstr>
      <vt:lpstr>Rike bilder - hvor kommer det fra?</vt:lpstr>
      <vt:lpstr>Sosiotekniske systemer – historie</vt:lpstr>
      <vt:lpstr>PowerPoint-presentasjon</vt:lpstr>
      <vt:lpstr>Interesse, interessent</vt:lpstr>
      <vt:lpstr>Sosioteknisk = sosio + teknisk</vt:lpstr>
      <vt:lpstr>Diskutere - egne erfaringer på samspill med teknologi?  Mindre dramatisk enn skytevåpen;)</vt:lpstr>
      <vt:lpstr>Relasjon og situasjon</vt:lpstr>
      <vt:lpstr>Situasjoner – i hverdagslivet og i arbeidslivet</vt:lpstr>
      <vt:lpstr>Relasjon</vt:lpstr>
      <vt:lpstr>Påvirkning begge veier - fra menneske til omgivelsene - og fra omgivelsene til mennesket. </vt:lpstr>
      <vt:lpstr>Noen omgivelser på IfI</vt:lpstr>
      <vt:lpstr>PowerPoint-presentasjon</vt:lpstr>
      <vt:lpstr>PowerPoint-presentasjon</vt:lpstr>
      <vt:lpstr>Noen sentrale forhold</vt:lpstr>
      <vt:lpstr>PowerPoint-presentasjon</vt:lpstr>
      <vt:lpstr>Mental modell - eller?</vt:lpstr>
      <vt:lpstr>Hvordan lage et rikt bilde? </vt:lpstr>
      <vt:lpstr>Rike bilder</vt:lpstr>
      <vt:lpstr>Få oversikt, kommunisere, forhandle, tenke... </vt:lpstr>
      <vt:lpstr>Hvorfor rike “bilder”? </vt:lpstr>
      <vt:lpstr>PowerPoint-presentasjon</vt:lpstr>
      <vt:lpstr>Lage rike bilder</vt:lpstr>
      <vt:lpstr>Eksempler på bruk av rike bilder i praksis</vt:lpstr>
      <vt:lpstr>Rike bilder andre steder?</vt:lpstr>
      <vt:lpstr>Allsidighet og fleksibilitet til rike bilder</vt:lpstr>
      <vt:lpstr>PowerPoint-presentasjon</vt:lpstr>
      <vt:lpstr>Påstander - om hva samspillet gjør.</vt:lpstr>
      <vt:lpstr>PowerPoint-presentasjon</vt:lpstr>
      <vt:lpstr>Refleksjon om verktøy</vt:lpstr>
      <vt:lpstr>Smågrupper om verktøy</vt:lpstr>
      <vt:lpstr>Verktøy</vt:lpstr>
      <vt:lpstr>Verktøy</vt:lpstr>
      <vt:lpstr>PowerPoint-presentasjon</vt:lpstr>
      <vt:lpstr>Ståsted. Perspektiv. Forståelseshorisont.</vt:lpstr>
      <vt:lpstr>Samspill over tid – lange endringsprosesser</vt:lpstr>
      <vt:lpstr>Refererere….</vt:lpstr>
      <vt:lpstr>Du refererer ofte i hverdagslivet…også når du lager programmer</vt:lpstr>
      <vt:lpstr>Eksempler  på referere, henvise, vise til, peke på….</vt:lpstr>
      <vt:lpstr>Hente, låne, stjele, referere til, plagiere, kopiere, tekstlikhet,,,,</vt:lpstr>
      <vt:lpstr>GPT UIO (gpt-4 omni) gav dette “svaret” 28/1-25:</vt:lpstr>
      <vt:lpstr>Stjele fysiske-ting</vt:lpstr>
      <vt:lpstr>Hva med digitale “ting"?</vt:lpstr>
      <vt:lpstr>Hva kan du gjøre? </vt:lpstr>
      <vt:lpstr>Du kan stille spørsmål – sentralt i kritisk tenkning</vt:lpstr>
      <vt:lpstr>Tenkning </vt:lpstr>
      <vt:lpstr>Selvplagiering?</vt:lpstr>
      <vt:lpstr>Veien videre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Samspill</dc:title>
  <cp:lastModifiedBy>Jo Herstad</cp:lastModifiedBy>
  <cp:revision>3</cp:revision>
  <cp:lastPrinted>2026-01-29T10:33:56Z</cp:lastPrinted>
  <dcterms:modified xsi:type="dcterms:W3CDTF">2026-01-29T10:34:15Z</dcterms:modified>
</cp:coreProperties>
</file>