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57"/>
  </p:notesMasterIdLst>
  <p:sldIdLst>
    <p:sldId id="256" r:id="rId2"/>
    <p:sldId id="437" r:id="rId3"/>
    <p:sldId id="435" r:id="rId4"/>
    <p:sldId id="259" r:id="rId5"/>
    <p:sldId id="327" r:id="rId6"/>
    <p:sldId id="439" r:id="rId7"/>
    <p:sldId id="260" r:id="rId8"/>
    <p:sldId id="350" r:id="rId9"/>
    <p:sldId id="335" r:id="rId10"/>
    <p:sldId id="433" r:id="rId11"/>
    <p:sldId id="341" r:id="rId12"/>
    <p:sldId id="342" r:id="rId13"/>
    <p:sldId id="332" r:id="rId14"/>
    <p:sldId id="329" r:id="rId15"/>
    <p:sldId id="346" r:id="rId16"/>
    <p:sldId id="347" r:id="rId17"/>
    <p:sldId id="333" r:id="rId18"/>
    <p:sldId id="436" r:id="rId19"/>
    <p:sldId id="338" r:id="rId20"/>
    <p:sldId id="334" r:id="rId21"/>
    <p:sldId id="339" r:id="rId22"/>
    <p:sldId id="331" r:id="rId23"/>
    <p:sldId id="340" r:id="rId24"/>
    <p:sldId id="352" r:id="rId25"/>
    <p:sldId id="354" r:id="rId26"/>
    <p:sldId id="355" r:id="rId27"/>
    <p:sldId id="357" r:id="rId28"/>
    <p:sldId id="358" r:id="rId29"/>
    <p:sldId id="359" r:id="rId30"/>
    <p:sldId id="360" r:id="rId31"/>
    <p:sldId id="361" r:id="rId32"/>
    <p:sldId id="362" r:id="rId33"/>
    <p:sldId id="363" r:id="rId34"/>
    <p:sldId id="364" r:id="rId35"/>
    <p:sldId id="365" r:id="rId36"/>
    <p:sldId id="438" r:id="rId37"/>
    <p:sldId id="366" r:id="rId38"/>
    <p:sldId id="367" r:id="rId39"/>
    <p:sldId id="389" r:id="rId40"/>
    <p:sldId id="380" r:id="rId41"/>
    <p:sldId id="391" r:id="rId42"/>
    <p:sldId id="392" r:id="rId43"/>
    <p:sldId id="393" r:id="rId44"/>
    <p:sldId id="395" r:id="rId45"/>
    <p:sldId id="396" r:id="rId46"/>
    <p:sldId id="398" r:id="rId47"/>
    <p:sldId id="401" r:id="rId48"/>
    <p:sldId id="403" r:id="rId49"/>
    <p:sldId id="405" r:id="rId50"/>
    <p:sldId id="432" r:id="rId51"/>
    <p:sldId id="423" r:id="rId52"/>
    <p:sldId id="344" r:id="rId53"/>
    <p:sldId id="343" r:id="rId54"/>
    <p:sldId id="336" r:id="rId55"/>
    <p:sldId id="296" r:id="rId5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25CA7E-8AB2-3448-98FF-7C495E05E4D4}" v="66" dt="2026-02-05T11:54:37.6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94"/>
    <p:restoredTop sz="94696"/>
  </p:normalViewPr>
  <p:slideViewPr>
    <p:cSldViewPr snapToGrid="0">
      <p:cViewPr varScale="1">
        <p:scale>
          <a:sx n="259" d="100"/>
          <a:sy n="259" d="100"/>
        </p:scale>
        <p:origin x="5088" y="1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int.uio.no/studier/emner/matnat/ifi/IN1030/v21/pensum_modula/notat-sekvensavhandlinger2020jh.pdf"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0f97e9bb8f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0f97e9bb8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0f97e9bb8f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0f97e9bb8f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24</a:t>
            </a:fld>
            <a:endParaRPr lang="en-US"/>
          </a:p>
        </p:txBody>
      </p:sp>
    </p:spTree>
    <p:extLst>
      <p:ext uri="{BB962C8B-B14F-4D97-AF65-F5344CB8AC3E}">
        <p14:creationId xmlns:p14="http://schemas.microsoft.com/office/powerpoint/2010/main" val="3805441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b-NO" noProof="0" dirty="0"/>
              <a:t>Tråd i kraft juni 2018</a:t>
            </a:r>
          </a:p>
          <a:p>
            <a:r>
              <a:rPr lang="nb-NO" noProof="0" dirty="0"/>
              <a:t>Mye av det samme som var der før men er enda mer tydelig når det gjelder personvern for personer</a:t>
            </a:r>
          </a:p>
          <a:p>
            <a:r>
              <a:rPr lang="nb-NO" noProof="0" dirty="0"/>
              <a:t>Inneholder</a:t>
            </a:r>
          </a:p>
          <a:p>
            <a:pPr marL="171450" indent="-171450">
              <a:buFontTx/>
              <a:buChar char="-"/>
            </a:pPr>
            <a:r>
              <a:rPr lang="nb-NO" noProof="0" dirty="0"/>
              <a:t>Rettigheter (inkl. retten å være glemt)</a:t>
            </a:r>
          </a:p>
          <a:p>
            <a:pPr marL="171450" indent="-171450">
              <a:buFontTx/>
              <a:buChar char="-"/>
            </a:pPr>
            <a:r>
              <a:rPr lang="nb-NO" noProof="0" dirty="0"/>
              <a:t>Personvern er innebygget</a:t>
            </a:r>
          </a:p>
          <a:p>
            <a:pPr marL="171450" indent="-171450">
              <a:buFontTx/>
              <a:buChar char="-"/>
            </a:pPr>
            <a:r>
              <a:rPr lang="nb-NO" noProof="0" dirty="0"/>
              <a:t>Dokumentasjon som må være tilstede</a:t>
            </a:r>
          </a:p>
          <a:p>
            <a:pPr marL="171450" indent="-171450">
              <a:buFontTx/>
              <a:buChar char="-"/>
            </a:pPr>
            <a:r>
              <a:rPr lang="nb-NO" noProof="0" dirty="0"/>
              <a:t>Rutiner for varsling</a:t>
            </a:r>
          </a:p>
          <a:p>
            <a:pPr marL="171450" indent="-171450">
              <a:buFontTx/>
              <a:buChar char="-"/>
            </a:pPr>
            <a:r>
              <a:rPr lang="nb-NO" noProof="0" dirty="0"/>
              <a:t>Strengere sanksjoner (10 mil EUR eller 2%, </a:t>
            </a:r>
            <a:r>
              <a:rPr lang="nb-NO" noProof="0" dirty="0" err="1"/>
              <a:t>whichever</a:t>
            </a:r>
            <a:r>
              <a:rPr lang="nb-NO" noProof="0" dirty="0"/>
              <a:t> is </a:t>
            </a:r>
            <a:r>
              <a:rPr lang="nb-NO" noProof="0" dirty="0" err="1"/>
              <a:t>higher</a:t>
            </a:r>
            <a:r>
              <a:rPr lang="nb-NO" noProof="0" dirty="0"/>
              <a:t>; 20 mil EUR eller 4%)</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46252B1-AD53-D94B-8034-3580AC5133B7}"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Arial" charset="0"/>
              <a:ea typeface="ヒラギノ角ゴ Pro W3" charset="-128"/>
            </a:endParaRPr>
          </a:p>
        </p:txBody>
      </p:sp>
    </p:spTree>
    <p:extLst>
      <p:ext uri="{BB962C8B-B14F-4D97-AF65-F5344CB8AC3E}">
        <p14:creationId xmlns:p14="http://schemas.microsoft.com/office/powerpoint/2010/main" val="392058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958382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40</a:t>
            </a:fld>
            <a:endParaRPr lang="en-US"/>
          </a:p>
        </p:txBody>
      </p:sp>
    </p:spTree>
    <p:extLst>
      <p:ext uri="{BB962C8B-B14F-4D97-AF65-F5344CB8AC3E}">
        <p14:creationId xmlns:p14="http://schemas.microsoft.com/office/powerpoint/2010/main" val="16765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pPr>
            <a:r>
              <a:rPr lang="nb-NO" sz="1800" b="0">
                <a:effectLst/>
                <a:latin typeface="Equity Text B:liga&amp;kern"/>
              </a:rPr>
              <a:t>I tillegg til videoopptak laget </a:t>
            </a:r>
            <a:r>
              <a:rPr lang="nb-NO" sz="1800" b="0" err="1">
                <a:effectLst/>
                <a:latin typeface="Equity Text B:liga&amp;kern"/>
              </a:rPr>
              <a:t>Suchman</a:t>
            </a:r>
            <a:r>
              <a:rPr lang="nb-NO" sz="1800" b="0">
                <a:effectLst/>
                <a:latin typeface="Equity Text B:liga&amp;kern"/>
              </a:rPr>
              <a:t> en metode for å modellere hva skjer mellom en kopimaskin og en person og ekstra informasjon av hva personen kjente, men maskinen ikke kunne vite og hva designere hadde tenkt da kopimaskinen visste en melding. Dette kalles </a:t>
            </a:r>
            <a:r>
              <a:rPr lang="nb-NO" sz="1800" b="0" i="1">
                <a:effectLst/>
                <a:latin typeface="Equity Text B:liga&amp;kern"/>
              </a:rPr>
              <a:t>Sekvenser av hendelser</a:t>
            </a:r>
            <a:r>
              <a:rPr lang="nb-NO" sz="1800" b="0">
                <a:effectLst/>
                <a:latin typeface="Equity Text B:liga&amp;kern"/>
              </a:rPr>
              <a:t>. Du har </a:t>
            </a:r>
            <a:r>
              <a:rPr lang="nb-NO" sz="1800" b="0" u="sng">
                <a:solidFill>
                  <a:srgbClr val="000080"/>
                </a:solidFill>
                <a:effectLst/>
                <a:latin typeface="Equity Text B:liga&amp;kern"/>
                <a:hlinkClick r:id="rId3"/>
              </a:rPr>
              <a:t>et notat</a:t>
            </a:r>
            <a:r>
              <a:rPr lang="nb-NO" sz="1800" b="0">
                <a:effectLst/>
                <a:latin typeface="Equity Text B:liga&amp;kern"/>
              </a:rPr>
              <a:t> om dette og jeg anbefaler at man lese den. Man kan også se på eksemplene i foredraget (særlig </a:t>
            </a:r>
            <a:r>
              <a:rPr lang="nb-NO" sz="1800" b="0" err="1">
                <a:effectLst/>
                <a:latin typeface="Equity Text B:liga&amp;kern"/>
              </a:rPr>
              <a:t>multi</a:t>
            </a:r>
            <a:r>
              <a:rPr lang="nb-NO" sz="1800" b="0">
                <a:effectLst/>
                <a:latin typeface="Equity Text B:liga&amp;kern"/>
              </a:rPr>
              <a:t>-faktor autentisering). </a:t>
            </a:r>
            <a:endParaRPr lang="en-US" sz="1800" b="0">
              <a:effectLst/>
              <a:latin typeface="Equity Text B:liga&amp;kern"/>
            </a:endParaRP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47</a:t>
            </a:fld>
            <a:endParaRPr lang="en-US"/>
          </a:p>
        </p:txBody>
      </p:sp>
    </p:spTree>
    <p:extLst>
      <p:ext uri="{BB962C8B-B14F-4D97-AF65-F5344CB8AC3E}">
        <p14:creationId xmlns:p14="http://schemas.microsoft.com/office/powerpoint/2010/main" val="3338172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lnSpc>
                <a:spcPct val="115000"/>
              </a:lnSpc>
            </a:pPr>
            <a:r>
              <a:rPr lang="nb-NO" sz="1400" b="0">
                <a:effectLst/>
                <a:latin typeface="Equity Text B:liga&amp;kern"/>
              </a:rPr>
              <a:t>Når man skal bruke dette teknikk selv bør man huske at par ting: </a:t>
            </a:r>
          </a:p>
          <a:p>
            <a:pPr rtl="0">
              <a:lnSpc>
                <a:spcPct val="115000"/>
              </a:lnSpc>
              <a:buFont typeface="+mj-lt"/>
              <a:buAutoNum type="arabicPeriod"/>
            </a:pPr>
            <a:r>
              <a:rPr lang="nb-NO" sz="1400" b="0">
                <a:effectLst/>
                <a:latin typeface="Equity Text B:liga&amp;kern"/>
              </a:rPr>
              <a:t>Den tidligste hendelse er på toppen av tabellen og henvendelse som skjer etterpå er satt under i rekkefølge det skje. Da skal du lage en vertikal tidslinje. </a:t>
            </a:r>
          </a:p>
          <a:p>
            <a:pPr rtl="0">
              <a:lnSpc>
                <a:spcPct val="115000"/>
              </a:lnSpc>
              <a:buFont typeface="+mj-lt"/>
              <a:buAutoNum type="arabicPeriod"/>
            </a:pPr>
            <a:r>
              <a:rPr lang="nb-NO" sz="1400" b="0">
                <a:effectLst/>
                <a:latin typeface="Equity Text B:liga&amp;kern"/>
              </a:rPr>
              <a:t>Noen ting kanskje skje på samme tid i bakgrunn, men det er viktig å dokumentere hva er synlig for personen. </a:t>
            </a:r>
          </a:p>
          <a:p>
            <a:pPr rtl="0">
              <a:lnSpc>
                <a:spcPct val="115000"/>
              </a:lnSpc>
              <a:buFont typeface="+mj-lt"/>
              <a:buAutoNum type="arabicPeriod"/>
            </a:pPr>
            <a:r>
              <a:rPr lang="nb-NO" sz="1400" b="0">
                <a:effectLst/>
                <a:latin typeface="Equity Text B:liga&amp;kern"/>
              </a:rPr>
              <a:t>Design rasjonale kan være vanskelig å vite når man ikke er selveste designeren, men du kan muligens finne en forklaring til hvorfor en effekt fra maskinen er som det er. </a:t>
            </a:r>
          </a:p>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48</a:t>
            </a:fld>
            <a:endParaRPr lang="en-US"/>
          </a:p>
        </p:txBody>
      </p:sp>
    </p:spTree>
    <p:extLst>
      <p:ext uri="{BB962C8B-B14F-4D97-AF65-F5344CB8AC3E}">
        <p14:creationId xmlns:p14="http://schemas.microsoft.com/office/powerpoint/2010/main" val="362761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49</a:t>
            </a:fld>
            <a:endParaRPr lang="en-US"/>
          </a:p>
        </p:txBody>
      </p:sp>
    </p:spTree>
    <p:extLst>
      <p:ext uri="{BB962C8B-B14F-4D97-AF65-F5344CB8AC3E}">
        <p14:creationId xmlns:p14="http://schemas.microsoft.com/office/powerpoint/2010/main" val="326305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6252B1-AD53-D94B-8034-3580AC5133B7}" type="slidenum">
              <a:rPr lang="en-US" smtClean="0"/>
              <a:pPr>
                <a:defRPr/>
              </a:pPr>
              <a:t>51</a:t>
            </a:fld>
            <a:endParaRPr lang="en-US"/>
          </a:p>
        </p:txBody>
      </p:sp>
    </p:spTree>
    <p:extLst>
      <p:ext uri="{BB962C8B-B14F-4D97-AF65-F5344CB8AC3E}">
        <p14:creationId xmlns:p14="http://schemas.microsoft.com/office/powerpoint/2010/main" val="2768254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e2881f41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2e2881f41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7916" y="465535"/>
            <a:ext cx="8262938" cy="621506"/>
          </a:xfrm>
        </p:spPr>
        <p:txBody>
          <a:bodyPr/>
          <a:lstStyle/>
          <a:p>
            <a:r>
              <a:rPr lang="en-GB"/>
              <a:t>Click to edit Master title style</a:t>
            </a:r>
            <a:endParaRPr lang="nb-NO"/>
          </a:p>
        </p:txBody>
      </p:sp>
      <p:sp>
        <p:nvSpPr>
          <p:cNvPr id="3" name="Content Placeholder 2"/>
          <p:cNvSpPr>
            <a:spLocks noGrp="1"/>
          </p:cNvSpPr>
          <p:nvPr>
            <p:ph idx="1"/>
          </p:nvPr>
        </p:nvSpPr>
        <p:spPr>
          <a:xfrm>
            <a:off x="465396" y="1194197"/>
            <a:ext cx="8265458" cy="345638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5" name="Rectangle 12"/>
          <p:cNvSpPr>
            <a:spLocks noGrp="1" noChangeArrowheads="1"/>
          </p:cNvSpPr>
          <p:nvPr>
            <p:ph type="sldNum" sz="quarter" idx="11"/>
          </p:nvPr>
        </p:nvSpPr>
        <p:spPr>
          <a:ln/>
        </p:spPr>
        <p:txBody>
          <a:bodyPr/>
          <a:lstStyle>
            <a:lvl1pPr>
              <a:defRPr/>
            </a:lvl1pPr>
          </a:lstStyle>
          <a:p>
            <a:pPr>
              <a:defRPr/>
            </a:pPr>
            <a:fld id="{6E95BF02-F533-404A-A6F1-6896AEEAF790}" type="slidenum">
              <a:rPr lang="en-US"/>
              <a:pPr>
                <a:defRPr/>
              </a:pPr>
              <a:t>‹#›</a:t>
            </a:fld>
            <a:endParaRPr lang="en-US"/>
          </a:p>
        </p:txBody>
      </p:sp>
    </p:spTree>
    <p:extLst>
      <p:ext uri="{BB962C8B-B14F-4D97-AF65-F5344CB8AC3E}">
        <p14:creationId xmlns:p14="http://schemas.microsoft.com/office/powerpoint/2010/main" val="38029593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7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vimeo.com/20959379"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s://unsplash.com/@andriklangfield?utm_source=unsplash&amp;utm_medium=referral&amp;utm_content=creditCopyText" TargetMode="External"/><Relationship Id="rId2" Type="http://schemas.openxmlformats.org/officeDocument/2006/relationships/image" Target="../media/image9.jpeg"/><Relationship Id="rId1" Type="http://schemas.openxmlformats.org/officeDocument/2006/relationships/slideLayout" Target="../slideLayouts/slideLayout11.xml"/><Relationship Id="rId4" Type="http://schemas.openxmlformats.org/officeDocument/2006/relationships/hyperlink" Target="https://unsplash.com/s/photos/waiting?utm_source=unsplash&amp;utm_medium=referral&amp;utm_content=creditCopyText"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hyperlink" Target="https://unsplash.com/s/photos/microscope?utm_source=unsplash&amp;utm_medium=referral&amp;utm_content=creditCopyText" TargetMode="External"/><Relationship Id="rId4" Type="http://schemas.openxmlformats.org/officeDocument/2006/relationships/hyperlink" Target="https://unsplash.com/@pjklimtx?utm_source=unsplash&amp;utm_medium=referral&amp;utm_content=creditCopyText"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s://unsplash.com/@karishea?utm_source=unsplash&amp;utm_medium=referral&amp;utm_content=creditCopyText" TargetMode="External"/><Relationship Id="rId2" Type="http://schemas.openxmlformats.org/officeDocument/2006/relationships/image" Target="../media/image11.jpeg"/><Relationship Id="rId1" Type="http://schemas.openxmlformats.org/officeDocument/2006/relationships/slideLayout" Target="../slideLayouts/slideLayout11.xml"/><Relationship Id="rId4" Type="http://schemas.openxmlformats.org/officeDocument/2006/relationships/hyperlink" Target="https://unsplash.com/s/photos/field-notes?utm_source=unsplash&amp;utm_medium=referral&amp;utm_content=creditCopyText"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1.xml"/><Relationship Id="rId1" Type="http://schemas.openxmlformats.org/officeDocument/2006/relationships/video" Target="https://www.youtube.com/embed/nV0jY5VgymI?start=138&amp;feature=oembed" TargetMode="External"/><Relationship Id="rId4" Type="http://schemas.openxmlformats.org/officeDocument/2006/relationships/hyperlink" Target="https://youtu.be/nV0jY5VgymI?t=138"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CT2WHOVO9is"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hyperlink" Target="https://link.springer.com/10.1007/978-3-030-78092-0_8" TargetMode="External"/><Relationship Id="rId5" Type="http://schemas.openxmlformats.org/officeDocument/2006/relationships/hyperlink" Target="https://dx.doi.org/10.1109/RO-MAN46459.2019.8956355" TargetMode="External"/><Relationship Id="rId4" Type="http://schemas.openxmlformats.org/officeDocument/2006/relationships/hyperlink" Target="https://www.degruyter.com/document/doi/10.1515/pjbr-2021-0027/htm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b-NO" noProof="0" dirty="0"/>
              <a:t>Bruk og brukerundersøkelser</a:t>
            </a:r>
          </a:p>
        </p:txBody>
      </p:sp>
      <p:sp>
        <p:nvSpPr>
          <p:cNvPr id="140" name="Google Shape;140;p27"/>
          <p:cNvSpPr txBox="1">
            <a:spLocks noGrp="1"/>
          </p:cNvSpPr>
          <p:nvPr>
            <p:ph type="subTitle" idx="1"/>
          </p:nvPr>
        </p:nvSpPr>
        <p:spPr>
          <a:xfrm>
            <a:off x="311700" y="2834125"/>
            <a:ext cx="8520600" cy="182909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nb-NO" noProof="0" dirty="0"/>
              <a:t>IN1030 Systemer, Krav og Konsekvenser</a:t>
            </a:r>
          </a:p>
          <a:p>
            <a:pPr marL="0" lvl="0" indent="0" algn="ctr" rtl="0">
              <a:spcBef>
                <a:spcPts val="0"/>
              </a:spcBef>
              <a:spcAft>
                <a:spcPts val="0"/>
              </a:spcAft>
              <a:buClr>
                <a:schemeClr val="dk1"/>
              </a:buClr>
              <a:buSzPts val="1100"/>
              <a:buFont typeface="Arial"/>
              <a:buNone/>
            </a:pPr>
            <a:endParaRPr lang="nb-NO" noProof="0" dirty="0"/>
          </a:p>
          <a:p>
            <a:pPr marL="0" lvl="0" indent="0" algn="ctr" rtl="0">
              <a:spcBef>
                <a:spcPts val="0"/>
              </a:spcBef>
              <a:spcAft>
                <a:spcPts val="0"/>
              </a:spcAft>
              <a:buClr>
                <a:schemeClr val="dk1"/>
              </a:buClr>
              <a:buSzPts val="1100"/>
              <a:buFont typeface="Arial"/>
              <a:buNone/>
            </a:pPr>
            <a:r>
              <a:rPr lang="nb-NO" noProof="0" dirty="0"/>
              <a:t>Torsdag </a:t>
            </a:r>
            <a:r>
              <a:rPr lang="nb-NO" dirty="0"/>
              <a:t>5</a:t>
            </a:r>
            <a:r>
              <a:rPr lang="nb-NO" noProof="0" dirty="0"/>
              <a:t> Februar 2026</a:t>
            </a:r>
          </a:p>
          <a:p>
            <a:pPr marL="0" lvl="0" indent="0" algn="ctr" rtl="0">
              <a:spcBef>
                <a:spcPts val="0"/>
              </a:spcBef>
              <a:spcAft>
                <a:spcPts val="0"/>
              </a:spcAft>
              <a:buClr>
                <a:schemeClr val="dk1"/>
              </a:buClr>
              <a:buSzPts val="1100"/>
              <a:buFont typeface="Arial"/>
              <a:buNone/>
            </a:pPr>
            <a:r>
              <a:rPr lang="nb-NO" noProof="0" dirty="0"/>
              <a:t>Jo</a:t>
            </a:r>
          </a:p>
        </p:txBody>
      </p:sp>
      <p:sp>
        <p:nvSpPr>
          <p:cNvPr id="141" name="Google Shape;141;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0" smtClean="0"/>
              <a:t>1</a:t>
            </a:fld>
            <a:endParaRPr lang="nb-NO"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5AE052C6-E7A6-60F3-EF69-CC13EFA1929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pic>
        <p:nvPicPr>
          <p:cNvPr id="6" name="Bilde 5" descr="Et bilde som inneholder innendørs, tekst, vegg&#10;&#10;KI-generert innhold kan være feil.">
            <a:extLst>
              <a:ext uri="{FF2B5EF4-FFF2-40B4-BE49-F238E27FC236}">
                <a16:creationId xmlns:a16="http://schemas.microsoft.com/office/drawing/2014/main" id="{47DE8055-F005-1C49-A1B6-417EC7008EF0}"/>
              </a:ext>
            </a:extLst>
          </p:cNvPr>
          <p:cNvPicPr>
            <a:picLocks noChangeAspect="1"/>
          </p:cNvPicPr>
          <p:nvPr/>
        </p:nvPicPr>
        <p:blipFill>
          <a:blip r:embed="rId2"/>
          <a:stretch>
            <a:fillRect/>
          </a:stretch>
        </p:blipFill>
        <p:spPr>
          <a:xfrm rot="16200000">
            <a:off x="1398074" y="-857250"/>
            <a:ext cx="5143499" cy="6857999"/>
          </a:xfrm>
          <a:prstGeom prst="rect">
            <a:avLst/>
          </a:prstGeom>
        </p:spPr>
      </p:pic>
      <p:sp>
        <p:nvSpPr>
          <p:cNvPr id="7" name="TekstSylinder 6">
            <a:extLst>
              <a:ext uri="{FF2B5EF4-FFF2-40B4-BE49-F238E27FC236}">
                <a16:creationId xmlns:a16="http://schemas.microsoft.com/office/drawing/2014/main" id="{B6B9919F-390B-CD13-4E15-0390FFC41706}"/>
              </a:ext>
            </a:extLst>
          </p:cNvPr>
          <p:cNvSpPr txBox="1"/>
          <p:nvPr/>
        </p:nvSpPr>
        <p:spPr>
          <a:xfrm>
            <a:off x="7514014" y="2010696"/>
            <a:ext cx="1507144" cy="523220"/>
          </a:xfrm>
          <a:prstGeom prst="rect">
            <a:avLst/>
          </a:prstGeom>
          <a:noFill/>
        </p:spPr>
        <p:txBody>
          <a:bodyPr wrap="none" rtlCol="0">
            <a:spAutoFit/>
          </a:bodyPr>
          <a:lstStyle/>
          <a:p>
            <a:r>
              <a:rPr lang="nb-NO" dirty="0"/>
              <a:t>Feire innlevering</a:t>
            </a:r>
          </a:p>
          <a:p>
            <a:r>
              <a:rPr lang="nb-NO" dirty="0"/>
              <a:t>av </a:t>
            </a:r>
            <a:r>
              <a:rPr lang="nb-NO" dirty="0" err="1"/>
              <a:t>Oblig</a:t>
            </a:r>
            <a:r>
              <a:rPr lang="nb-NO" dirty="0"/>
              <a:t> 1</a:t>
            </a:r>
          </a:p>
        </p:txBody>
      </p:sp>
    </p:spTree>
    <p:extLst>
      <p:ext uri="{BB962C8B-B14F-4D97-AF65-F5344CB8AC3E}">
        <p14:creationId xmlns:p14="http://schemas.microsoft.com/office/powerpoint/2010/main" val="464807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E30F90-BF78-1847-6115-E95C7F8F9D07}"/>
              </a:ext>
            </a:extLst>
          </p:cNvPr>
          <p:cNvSpPr>
            <a:spLocks noGrp="1"/>
          </p:cNvSpPr>
          <p:nvPr>
            <p:ph type="title"/>
          </p:nvPr>
        </p:nvSpPr>
        <p:spPr/>
        <p:txBody>
          <a:bodyPr/>
          <a:lstStyle/>
          <a:p>
            <a:r>
              <a:rPr lang="nb-NO" dirty="0"/>
              <a:t>Et eksempel</a:t>
            </a:r>
          </a:p>
        </p:txBody>
      </p:sp>
      <p:sp>
        <p:nvSpPr>
          <p:cNvPr id="3" name="Plassholder for tekst 2">
            <a:extLst>
              <a:ext uri="{FF2B5EF4-FFF2-40B4-BE49-F238E27FC236}">
                <a16:creationId xmlns:a16="http://schemas.microsoft.com/office/drawing/2014/main" id="{954A797E-697D-E5C1-6837-AEB8E5887E93}"/>
              </a:ext>
            </a:extLst>
          </p:cNvPr>
          <p:cNvSpPr>
            <a:spLocks noGrp="1"/>
          </p:cNvSpPr>
          <p:nvPr>
            <p:ph type="body" idx="1"/>
          </p:nvPr>
        </p:nvSpPr>
        <p:spPr>
          <a:xfrm>
            <a:off x="311700" y="1152475"/>
            <a:ext cx="8520600" cy="3546000"/>
          </a:xfrm>
        </p:spPr>
        <p:txBody>
          <a:bodyPr/>
          <a:lstStyle/>
          <a:p>
            <a:pPr marL="114300" indent="0">
              <a:buNone/>
            </a:pPr>
            <a:r>
              <a:rPr lang="en-US" dirty="0">
                <a:latin typeface="Concourse C3" pitchFamily="2" charset="0"/>
              </a:rPr>
              <a:t>RHYME</a:t>
            </a:r>
            <a:r>
              <a:rPr lang="en-US" dirty="0"/>
              <a:t> </a:t>
            </a:r>
            <a:r>
              <a:rPr lang="en-US" dirty="0" err="1"/>
              <a:t>prosjekt</a:t>
            </a:r>
            <a:r>
              <a:rPr lang="en-US" dirty="0"/>
              <a:t>: </a:t>
            </a:r>
            <a:r>
              <a:rPr lang="en-US" dirty="0">
                <a:hlinkClick r:id="rId2"/>
              </a:rPr>
              <a:t>https://vimeo.com/20959379</a:t>
            </a:r>
            <a:endParaRPr lang="en-US" dirty="0"/>
          </a:p>
          <a:p>
            <a:pPr marL="114300" indent="0">
              <a:buNone/>
            </a:pPr>
            <a:r>
              <a:rPr lang="nb-NO" dirty="0"/>
              <a:t>1 minutt og 34 sekunder</a:t>
            </a:r>
          </a:p>
          <a:p>
            <a:endParaRPr lang="nb-NO" dirty="0"/>
          </a:p>
          <a:p>
            <a:pPr marL="114300" indent="0">
              <a:buNone/>
            </a:pPr>
            <a:r>
              <a:rPr lang="nb-NO" dirty="0"/>
              <a:t>Observasjoner</a:t>
            </a:r>
          </a:p>
          <a:p>
            <a:pPr marL="114300" indent="0">
              <a:buNone/>
            </a:pPr>
            <a:r>
              <a:rPr lang="nb-NO" dirty="0"/>
              <a:t>Notater</a:t>
            </a:r>
          </a:p>
          <a:p>
            <a:pPr marL="114300" indent="0">
              <a:buNone/>
            </a:pPr>
            <a:r>
              <a:rPr lang="nb-NO" dirty="0"/>
              <a:t>Anonymitet</a:t>
            </a:r>
          </a:p>
          <a:p>
            <a:pPr marL="114300" indent="0">
              <a:buNone/>
            </a:pPr>
            <a:r>
              <a:rPr lang="nb-NO" dirty="0"/>
              <a:t>Samtykke</a:t>
            </a:r>
          </a:p>
          <a:p>
            <a:pPr marL="114300" indent="0">
              <a:buNone/>
            </a:pPr>
            <a:r>
              <a:rPr lang="nb-NO" dirty="0"/>
              <a:t>Analyse</a:t>
            </a:r>
          </a:p>
          <a:p>
            <a:pPr marL="114300" indent="0">
              <a:buNone/>
            </a:pPr>
            <a:r>
              <a:rPr lang="nb-NO" dirty="0"/>
              <a:t>Hva ser vi etter</a:t>
            </a:r>
          </a:p>
          <a:p>
            <a:pPr marL="114300" indent="0">
              <a:buNone/>
            </a:pPr>
            <a:endParaRPr lang="nb-NO" dirty="0"/>
          </a:p>
          <a:p>
            <a:pPr marL="114300" indent="0">
              <a:buNone/>
            </a:pPr>
            <a:r>
              <a:rPr lang="nb-NO" dirty="0"/>
              <a:t>Hvordan i all verden skal vi kunne forstå bruk av teknologier?</a:t>
            </a:r>
          </a:p>
        </p:txBody>
      </p:sp>
      <p:sp>
        <p:nvSpPr>
          <p:cNvPr id="4" name="Plassholder for lysbildenummer 3">
            <a:extLst>
              <a:ext uri="{FF2B5EF4-FFF2-40B4-BE49-F238E27FC236}">
                <a16:creationId xmlns:a16="http://schemas.microsoft.com/office/drawing/2014/main" id="{10537997-CEDF-1C68-1BF4-0340FA4A6CF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1103849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t>Oversikt</a:t>
            </a:r>
            <a:r>
              <a:rPr lang="en" dirty="0"/>
              <a:t> over </a:t>
            </a:r>
            <a:r>
              <a:rPr lang="en" dirty="0" err="1"/>
              <a:t>idag</a:t>
            </a:r>
            <a:r>
              <a:rPr lang="en" dirty="0"/>
              <a:t> - </a:t>
            </a:r>
            <a:r>
              <a:rPr lang="en" dirty="0" err="1"/>
              <a:t>brukerundersøkelser</a:t>
            </a:r>
            <a:endParaRPr dirty="0"/>
          </a:p>
        </p:txBody>
      </p:sp>
      <p:sp>
        <p:nvSpPr>
          <p:cNvPr id="162" name="Google Shape;162;p30"/>
          <p:cNvSpPr txBox="1">
            <a:spLocks noGrp="1"/>
          </p:cNvSpPr>
          <p:nvPr>
            <p:ph type="body" idx="1"/>
          </p:nvPr>
        </p:nvSpPr>
        <p:spPr>
          <a:xfrm>
            <a:off x="311700" y="1152475"/>
            <a:ext cx="8520600" cy="3646500"/>
          </a:xfrm>
          <a:prstGeom prst="rect">
            <a:avLst/>
          </a:prstGeom>
        </p:spPr>
        <p:txBody>
          <a:bodyPr spcFirstLastPara="1" wrap="square" lIns="91425" tIns="91425" rIns="91425" bIns="91425" anchor="t" anchorCtr="0">
            <a:noAutofit/>
          </a:bodyPr>
          <a:lstStyle/>
          <a:p>
            <a:pPr marL="0" indent="0">
              <a:buNone/>
            </a:pPr>
            <a:endParaRPr lang="nb-NO" sz="2000" noProof="0" dirty="0"/>
          </a:p>
          <a:p>
            <a:pPr marL="0" indent="0">
              <a:buNone/>
            </a:pPr>
            <a:r>
              <a:rPr lang="nb-NO" sz="2000" noProof="0" dirty="0"/>
              <a:t>Personvern – og samtykke</a:t>
            </a:r>
          </a:p>
          <a:p>
            <a:pPr marL="0" lvl="0" indent="0" algn="l" rtl="0">
              <a:spcBef>
                <a:spcPts val="0"/>
              </a:spcBef>
              <a:spcAft>
                <a:spcPts val="0"/>
              </a:spcAft>
              <a:buNone/>
            </a:pPr>
            <a:r>
              <a:rPr lang="nb-NO" sz="2000" noProof="0" dirty="0"/>
              <a:t>Observasjon fra bruk</a:t>
            </a:r>
            <a:endParaRPr lang="nb-NO" sz="2000" dirty="0"/>
          </a:p>
          <a:p>
            <a:pPr marL="0" lvl="0" indent="0" algn="l" rtl="0">
              <a:spcBef>
                <a:spcPts val="0"/>
              </a:spcBef>
              <a:spcAft>
                <a:spcPts val="0"/>
              </a:spcAft>
              <a:buNone/>
            </a:pPr>
            <a:r>
              <a:rPr lang="nb-NO" sz="2000" noProof="0" dirty="0"/>
              <a:t>Sekvenstabell</a:t>
            </a:r>
            <a:endParaRPr lang="nb-NO" sz="2000" dirty="0"/>
          </a:p>
          <a:p>
            <a:pPr marL="0" indent="0">
              <a:buNone/>
            </a:pPr>
            <a:r>
              <a:rPr lang="nb-NO" sz="2000" dirty="0"/>
              <a:t>«De andre» som brukere!</a:t>
            </a:r>
            <a:endParaRPr lang="nb-NO" sz="2000" noProof="0" dirty="0"/>
          </a:p>
          <a:p>
            <a:pPr marL="0" lvl="0" indent="0" algn="l" rtl="0">
              <a:spcBef>
                <a:spcPts val="0"/>
              </a:spcBef>
              <a:spcAft>
                <a:spcPts val="0"/>
              </a:spcAft>
              <a:buNone/>
            </a:pPr>
            <a:r>
              <a:rPr lang="nb-NO" sz="2000" noProof="0" dirty="0"/>
              <a:t>«Du som bruker»</a:t>
            </a:r>
          </a:p>
          <a:p>
            <a:pPr marL="0" lvl="0" indent="0" algn="l" rtl="0">
              <a:spcBef>
                <a:spcPts val="0"/>
              </a:spcBef>
              <a:spcAft>
                <a:spcPts val="0"/>
              </a:spcAft>
              <a:buNone/>
            </a:pPr>
            <a:r>
              <a:rPr lang="nb-NO" sz="2000" noProof="0" dirty="0" err="1"/>
              <a:t>Mangfol</a:t>
            </a:r>
            <a:r>
              <a:rPr lang="nb-NO" sz="2000" dirty="0"/>
              <a:t>d av brukere og bruk</a:t>
            </a:r>
          </a:p>
          <a:p>
            <a:pPr marL="0" lvl="0" indent="0" algn="l" rtl="0">
              <a:spcBef>
                <a:spcPts val="0"/>
              </a:spcBef>
              <a:spcAft>
                <a:spcPts val="0"/>
              </a:spcAft>
              <a:buNone/>
            </a:pPr>
            <a:endParaRPr lang="nb-NO" sz="2000" dirty="0"/>
          </a:p>
          <a:p>
            <a:pPr marL="0" lvl="0" indent="0" algn="l" rtl="0">
              <a:spcBef>
                <a:spcPts val="0"/>
              </a:spcBef>
              <a:spcAft>
                <a:spcPts val="0"/>
              </a:spcAft>
              <a:buNone/>
            </a:pPr>
            <a:endParaRPr lang="nb-NO" sz="2000" noProof="0" dirty="0"/>
          </a:p>
        </p:txBody>
      </p:sp>
      <p:sp>
        <p:nvSpPr>
          <p:cNvPr id="163" name="Google Shape;163;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164" name="Google Shape;164;p30"/>
          <p:cNvSpPr txBox="1"/>
          <p:nvPr/>
        </p:nvSpPr>
        <p:spPr>
          <a:xfrm>
            <a:off x="5970829" y="2327886"/>
            <a:ext cx="2955900" cy="6155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rPr>
              <a:t>Pause </a:t>
            </a:r>
            <a:r>
              <a:rPr lang="en" dirty="0" err="1">
                <a:solidFill>
                  <a:schemeClr val="dk1"/>
                </a:solidFill>
              </a:rPr>
              <a:t>sirka</a:t>
            </a:r>
            <a:r>
              <a:rPr lang="en" dirty="0">
                <a:solidFill>
                  <a:schemeClr val="dk1"/>
                </a:solidFill>
              </a:rPr>
              <a:t> </a:t>
            </a:r>
            <a:r>
              <a:rPr lang="en" dirty="0" err="1">
                <a:solidFill>
                  <a:schemeClr val="dk1"/>
                </a:solidFill>
              </a:rPr>
              <a:t>klokka</a:t>
            </a:r>
            <a:r>
              <a:rPr lang="en" dirty="0">
                <a:solidFill>
                  <a:schemeClr val="dk1"/>
                </a:solidFill>
              </a:rPr>
              <a:t> 15:00 - 15:15</a:t>
            </a:r>
          </a:p>
          <a:p>
            <a:pPr marL="0" lvl="0" indent="0" algn="l" rtl="0">
              <a:spcBef>
                <a:spcPts val="0"/>
              </a:spcBef>
              <a:spcAft>
                <a:spcPts val="0"/>
              </a:spcAft>
              <a:buNone/>
            </a:pPr>
            <a:r>
              <a:rPr lang="en" dirty="0">
                <a:solidFill>
                  <a:schemeClr val="dk1"/>
                </a:solidFill>
              </a:rPr>
              <a:t>(</a:t>
            </a:r>
            <a:r>
              <a:rPr lang="en" dirty="0" err="1">
                <a:solidFill>
                  <a:schemeClr val="dk1"/>
                </a:solidFill>
              </a:rPr>
              <a:t>altså</a:t>
            </a:r>
            <a:r>
              <a:rPr lang="en" dirty="0">
                <a:solidFill>
                  <a:schemeClr val="dk1"/>
                </a:solidFill>
              </a:rPr>
              <a:t> </a:t>
            </a:r>
            <a:r>
              <a:rPr lang="en" dirty="0" err="1">
                <a:solidFill>
                  <a:schemeClr val="dk1"/>
                </a:solidFill>
              </a:rPr>
              <a:t>fra</a:t>
            </a:r>
            <a:r>
              <a:rPr lang="en" dirty="0">
                <a:solidFill>
                  <a:schemeClr val="dk1"/>
                </a:solidFill>
              </a:rPr>
              <a:t> </a:t>
            </a:r>
            <a:r>
              <a:rPr lang="en" dirty="0" err="1">
                <a:solidFill>
                  <a:schemeClr val="dk1"/>
                </a:solidFill>
              </a:rPr>
              <a:t>tre</a:t>
            </a:r>
            <a:r>
              <a:rPr lang="en" dirty="0">
                <a:solidFill>
                  <a:schemeClr val="dk1"/>
                </a:solidFill>
              </a:rPr>
              <a:t> </a:t>
            </a:r>
            <a:r>
              <a:rPr lang="en" dirty="0" err="1">
                <a:solidFill>
                  <a:schemeClr val="dk1"/>
                </a:solidFill>
              </a:rPr>
              <a:t>til</a:t>
            </a:r>
            <a:r>
              <a:rPr lang="en" dirty="0">
                <a:solidFill>
                  <a:schemeClr val="dk1"/>
                </a:solidFill>
              </a:rPr>
              <a:t> </a:t>
            </a:r>
            <a:r>
              <a:rPr lang="en" dirty="0" err="1">
                <a:solidFill>
                  <a:schemeClr val="dk1"/>
                </a:solidFill>
              </a:rPr>
              <a:t>kvart</a:t>
            </a:r>
            <a:r>
              <a:rPr lang="en" dirty="0">
                <a:solidFill>
                  <a:schemeClr val="dk1"/>
                </a:solidFill>
              </a:rPr>
              <a:t> over </a:t>
            </a:r>
            <a:r>
              <a:rPr lang="en" dirty="0" err="1">
                <a:solidFill>
                  <a:schemeClr val="dk1"/>
                </a:solidFill>
              </a:rPr>
              <a:t>tre</a:t>
            </a:r>
            <a:r>
              <a:rPr lang="en" dirty="0">
                <a:solidFill>
                  <a:schemeClr val="dk1"/>
                </a:solidFill>
              </a:rPr>
              <a:t>)</a:t>
            </a:r>
            <a:endParaRPr dirty="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ACE43-A738-81E2-A7DD-6DC4841D37F2}"/>
              </a:ext>
            </a:extLst>
          </p:cNvPr>
          <p:cNvSpPr>
            <a:spLocks noGrp="1"/>
          </p:cNvSpPr>
          <p:nvPr>
            <p:ph type="title"/>
          </p:nvPr>
        </p:nvSpPr>
        <p:spPr/>
        <p:txBody>
          <a:bodyPr/>
          <a:lstStyle/>
          <a:p>
            <a:r>
              <a:rPr lang="nb-NO" dirty="0"/>
              <a:t>Læringsmålet vi går over til nå er:</a:t>
            </a:r>
          </a:p>
        </p:txBody>
      </p:sp>
      <p:sp>
        <p:nvSpPr>
          <p:cNvPr id="3" name="Text Placeholder 2">
            <a:extLst>
              <a:ext uri="{FF2B5EF4-FFF2-40B4-BE49-F238E27FC236}">
                <a16:creationId xmlns:a16="http://schemas.microsoft.com/office/drawing/2014/main" id="{70B6012D-03EB-69FB-E97B-5A668D087DEF}"/>
              </a:ext>
            </a:extLst>
          </p:cNvPr>
          <p:cNvSpPr>
            <a:spLocks noGrp="1"/>
          </p:cNvSpPr>
          <p:nvPr>
            <p:ph type="body" idx="1"/>
          </p:nvPr>
        </p:nvSpPr>
        <p:spPr/>
        <p:txBody>
          <a:bodyPr/>
          <a:lstStyle/>
          <a:p>
            <a:pPr marL="114300" indent="0">
              <a:buNone/>
            </a:pPr>
            <a:endParaRPr lang="nb-NO" dirty="0"/>
          </a:p>
          <a:p>
            <a:pPr marL="114300" indent="0">
              <a:buNone/>
            </a:pPr>
            <a:endParaRPr lang="nb-NO" dirty="0"/>
          </a:p>
          <a:p>
            <a:pPr marL="114300" indent="0">
              <a:buNone/>
            </a:pPr>
            <a:endParaRPr lang="nb-NO" dirty="0"/>
          </a:p>
          <a:p>
            <a:pPr marL="114300" indent="0">
              <a:buNone/>
            </a:pPr>
            <a:endParaRPr lang="nb-NO" dirty="0"/>
          </a:p>
          <a:p>
            <a:pPr marL="114300" indent="0">
              <a:buNone/>
            </a:pPr>
            <a:r>
              <a:rPr lang="nb-NO" dirty="0"/>
              <a:t>Etter å ha fullført IN1030 </a:t>
            </a:r>
            <a:r>
              <a:rPr lang="nb-NO" b="1" dirty="0"/>
              <a:t>kan du utføre enkle brukerundersøkelser.</a:t>
            </a:r>
          </a:p>
          <a:p>
            <a:pPr marL="114300" indent="0">
              <a:buNone/>
            </a:pPr>
            <a:endParaRPr lang="nb-NO" dirty="0"/>
          </a:p>
        </p:txBody>
      </p:sp>
      <p:sp>
        <p:nvSpPr>
          <p:cNvPr id="4" name="Slide Number Placeholder 3">
            <a:extLst>
              <a:ext uri="{FF2B5EF4-FFF2-40B4-BE49-F238E27FC236}">
                <a16:creationId xmlns:a16="http://schemas.microsoft.com/office/drawing/2014/main" id="{B71DD035-F2CB-F17B-11FC-018E41C3260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249163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ADAA69-78FF-6C9D-DF20-4B5EF9F46F50}"/>
              </a:ext>
            </a:extLst>
          </p:cNvPr>
          <p:cNvSpPr>
            <a:spLocks noGrp="1"/>
          </p:cNvSpPr>
          <p:nvPr>
            <p:ph type="title"/>
          </p:nvPr>
        </p:nvSpPr>
        <p:spPr/>
        <p:txBody>
          <a:bodyPr/>
          <a:lstStyle/>
          <a:p>
            <a:r>
              <a:rPr lang="nb-NO"/>
              <a:t>Undersøkelse</a:t>
            </a:r>
            <a:endParaRPr lang="nb-NO" dirty="0"/>
          </a:p>
        </p:txBody>
      </p:sp>
      <p:sp>
        <p:nvSpPr>
          <p:cNvPr id="3" name="Plassholder for tekst 2">
            <a:extLst>
              <a:ext uri="{FF2B5EF4-FFF2-40B4-BE49-F238E27FC236}">
                <a16:creationId xmlns:a16="http://schemas.microsoft.com/office/drawing/2014/main" id="{7265B82F-F013-2B4E-7181-CCF8D6386634}"/>
              </a:ext>
            </a:extLst>
          </p:cNvPr>
          <p:cNvSpPr>
            <a:spLocks noGrp="1"/>
          </p:cNvSpPr>
          <p:nvPr>
            <p:ph type="body" idx="1"/>
          </p:nvPr>
        </p:nvSpPr>
        <p:spPr/>
        <p:txBody>
          <a:bodyPr/>
          <a:lstStyle/>
          <a:p>
            <a:r>
              <a:rPr lang="nb-NO" dirty="0"/>
              <a:t>Evaluering</a:t>
            </a:r>
          </a:p>
          <a:p>
            <a:r>
              <a:rPr lang="nb-NO" dirty="0"/>
              <a:t>Testing</a:t>
            </a:r>
          </a:p>
          <a:p>
            <a:r>
              <a:rPr lang="nb-NO" dirty="0" err="1"/>
              <a:t>Utforsing</a:t>
            </a:r>
            <a:endParaRPr lang="nb-NO" dirty="0"/>
          </a:p>
          <a:p>
            <a:r>
              <a:rPr lang="nb-NO" dirty="0"/>
              <a:t>Finne ut av</a:t>
            </a:r>
          </a:p>
          <a:p>
            <a:r>
              <a:rPr lang="nb-NO" dirty="0"/>
              <a:t>Lære om noe</a:t>
            </a:r>
          </a:p>
          <a:p>
            <a:r>
              <a:rPr lang="nb-NO" dirty="0"/>
              <a:t>Prøve ut</a:t>
            </a:r>
          </a:p>
          <a:p>
            <a:endParaRPr lang="nb-NO" dirty="0"/>
          </a:p>
        </p:txBody>
      </p:sp>
      <p:sp>
        <p:nvSpPr>
          <p:cNvPr id="4" name="Plassholder for lysbildenummer 3">
            <a:extLst>
              <a:ext uri="{FF2B5EF4-FFF2-40B4-BE49-F238E27FC236}">
                <a16:creationId xmlns:a16="http://schemas.microsoft.com/office/drawing/2014/main" id="{11B017D1-4330-C0F5-F2AA-FA840D8FFCE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435702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Pensum for dette læringsmålet og oblig - </a:t>
            </a:r>
            <a:r>
              <a:rPr lang="en" b="1"/>
              <a:t>Leganto</a:t>
            </a:r>
            <a:endParaRPr b="1"/>
          </a:p>
        </p:txBody>
      </p:sp>
      <p:sp>
        <p:nvSpPr>
          <p:cNvPr id="170" name="Google Shape;170;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dirty="0" err="1"/>
              <a:t>Foiler</a:t>
            </a:r>
            <a:endParaRPr lang="en" dirty="0"/>
          </a:p>
          <a:p>
            <a:pPr marL="0" lvl="0" indent="0" algn="l" rtl="0">
              <a:spcBef>
                <a:spcPts val="1600"/>
              </a:spcBef>
              <a:spcAft>
                <a:spcPts val="0"/>
              </a:spcAft>
              <a:buNone/>
            </a:pPr>
            <a:r>
              <a:rPr lang="en" dirty="0" err="1"/>
              <a:t>Notat</a:t>
            </a:r>
            <a:r>
              <a:rPr lang="en" dirty="0"/>
              <a:t> om </a:t>
            </a:r>
            <a:r>
              <a:rPr lang="en" b="1" dirty="0" err="1"/>
              <a:t>sekvens</a:t>
            </a:r>
            <a:r>
              <a:rPr lang="en" b="1" dirty="0"/>
              <a:t> av </a:t>
            </a:r>
            <a:r>
              <a:rPr lang="en" b="1" dirty="0" err="1"/>
              <a:t>handlinger</a:t>
            </a:r>
            <a:endParaRPr lang="en" b="1" dirty="0"/>
          </a:p>
          <a:p>
            <a:pPr marL="0" lvl="0" indent="0" algn="l" rtl="0">
              <a:spcBef>
                <a:spcPts val="1600"/>
              </a:spcBef>
              <a:spcAft>
                <a:spcPts val="0"/>
              </a:spcAft>
              <a:buNone/>
            </a:pPr>
            <a:r>
              <a:rPr lang="en" dirty="0" err="1"/>
              <a:t>Notat</a:t>
            </a:r>
            <a:r>
              <a:rPr lang="en" dirty="0"/>
              <a:t> om </a:t>
            </a:r>
            <a:r>
              <a:rPr lang="en" b="1" dirty="0" err="1"/>
              <a:t>oppmerksomhet</a:t>
            </a:r>
            <a:r>
              <a:rPr lang="en" b="1" dirty="0"/>
              <a:t> </a:t>
            </a:r>
            <a:r>
              <a:rPr lang="en" b="1" dirty="0" err="1"/>
              <a:t>og</a:t>
            </a:r>
            <a:r>
              <a:rPr lang="en" b="1" dirty="0"/>
              <a:t> </a:t>
            </a:r>
            <a:r>
              <a:rPr lang="en" b="1" dirty="0" err="1"/>
              <a:t>distraksjon</a:t>
            </a:r>
            <a:endParaRPr lang="en" b="1" dirty="0"/>
          </a:p>
          <a:p>
            <a:pPr marL="0" indent="0">
              <a:spcBef>
                <a:spcPts val="1600"/>
              </a:spcBef>
              <a:buNone/>
            </a:pPr>
            <a:r>
              <a:rPr lang="en" dirty="0" err="1"/>
              <a:t>Notat</a:t>
            </a:r>
            <a:r>
              <a:rPr lang="en" dirty="0"/>
              <a:t> om </a:t>
            </a:r>
            <a:r>
              <a:rPr lang="en" b="1" dirty="0"/>
              <a:t>m</a:t>
            </a:r>
            <a:r>
              <a:rPr lang="en-GB" b="1" dirty="0" err="1"/>
              <a:t>ålinger</a:t>
            </a:r>
            <a:r>
              <a:rPr lang="en-GB" b="1" dirty="0"/>
              <a:t>, </a:t>
            </a:r>
            <a:r>
              <a:rPr lang="en-GB" b="1" dirty="0" err="1"/>
              <a:t>nøyaktighet</a:t>
            </a:r>
            <a:r>
              <a:rPr lang="en-GB" b="1" dirty="0"/>
              <a:t> </a:t>
            </a:r>
            <a:r>
              <a:rPr lang="en-GB" b="1" dirty="0" err="1"/>
              <a:t>og</a:t>
            </a:r>
            <a:r>
              <a:rPr lang="en-GB" b="1" dirty="0"/>
              <a:t> </a:t>
            </a:r>
            <a:r>
              <a:rPr lang="en-GB" b="1" dirty="0" err="1"/>
              <a:t>representasjoner</a:t>
            </a:r>
            <a:endParaRPr lang="en-GB" b="1" dirty="0"/>
          </a:p>
          <a:p>
            <a:pPr marL="0" indent="0">
              <a:spcBef>
                <a:spcPts val="1600"/>
              </a:spcBef>
              <a:buNone/>
            </a:pPr>
            <a:r>
              <a:rPr lang="en-GB" dirty="0" err="1"/>
              <a:t>Artikkel</a:t>
            </a:r>
            <a:r>
              <a:rPr lang="en-GB" dirty="0">
                <a:latin typeface="+mj-lt"/>
              </a:rPr>
              <a:t>: </a:t>
            </a:r>
            <a:r>
              <a:rPr lang="en-GB" b="1" i="0" dirty="0">
                <a:solidFill>
                  <a:srgbClr val="222222"/>
                </a:solidFill>
                <a:effectLst/>
                <a:latin typeface="+mj-lt"/>
              </a:rPr>
              <a:t>How Can I Help You? A chatbot’s answers to citizens’ information needs</a:t>
            </a:r>
          </a:p>
          <a:p>
            <a:pPr marL="114300" indent="0" fontAlgn="ctr">
              <a:spcBef>
                <a:spcPts val="375"/>
              </a:spcBef>
              <a:buNone/>
            </a:pPr>
            <a:r>
              <a:rPr lang="en-GB" dirty="0">
                <a:effectLst/>
              </a:rPr>
              <a:t>Verne, Guri B ; Tina </a:t>
            </a:r>
            <a:r>
              <a:rPr lang="en-GB" dirty="0" err="1">
                <a:effectLst/>
              </a:rPr>
              <a:t>Steinstø</a:t>
            </a:r>
            <a:r>
              <a:rPr lang="en-GB" dirty="0">
                <a:effectLst/>
              </a:rPr>
              <a:t> Linett Simonsen ; </a:t>
            </a:r>
            <a:r>
              <a:rPr lang="en-GB" dirty="0" err="1">
                <a:effectLst/>
              </a:rPr>
              <a:t>Bratteteig</a:t>
            </a:r>
            <a:r>
              <a:rPr lang="en-GB" dirty="0">
                <a:effectLst/>
              </a:rPr>
              <a:t>, Tone, Scandinavian journal of information systems, 34(2), 2022-01-01</a:t>
            </a:r>
          </a:p>
          <a:p>
            <a:pPr marL="0" lvl="0" indent="0" algn="l" rtl="0">
              <a:spcBef>
                <a:spcPts val="1600"/>
              </a:spcBef>
              <a:spcAft>
                <a:spcPts val="0"/>
              </a:spcAft>
              <a:buNone/>
            </a:pPr>
            <a:endParaRPr lang="en-GB" b="1" dirty="0"/>
          </a:p>
        </p:txBody>
      </p:sp>
      <p:sp>
        <p:nvSpPr>
          <p:cNvPr id="171" name="Google Shape;171;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6168F5-FD7C-1620-913E-A84BEDDA46AB}"/>
              </a:ext>
            </a:extLst>
          </p:cNvPr>
          <p:cNvSpPr>
            <a:spLocks noGrp="1"/>
          </p:cNvSpPr>
          <p:nvPr>
            <p:ph type="title"/>
          </p:nvPr>
        </p:nvSpPr>
        <p:spPr/>
        <p:txBody>
          <a:bodyPr/>
          <a:lstStyle/>
          <a:p>
            <a:r>
              <a:rPr lang="nb-NO" dirty="0"/>
              <a:t>Hva er dette?</a:t>
            </a:r>
          </a:p>
        </p:txBody>
      </p:sp>
      <p:sp>
        <p:nvSpPr>
          <p:cNvPr id="4" name="Plassholder for lysbildenummer 3">
            <a:extLst>
              <a:ext uri="{FF2B5EF4-FFF2-40B4-BE49-F238E27FC236}">
                <a16:creationId xmlns:a16="http://schemas.microsoft.com/office/drawing/2014/main" id="{95AE345F-E660-602C-5691-D659A5BA62F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pic>
        <p:nvPicPr>
          <p:cNvPr id="5" name="Picture 2">
            <a:extLst>
              <a:ext uri="{FF2B5EF4-FFF2-40B4-BE49-F238E27FC236}">
                <a16:creationId xmlns:a16="http://schemas.microsoft.com/office/drawing/2014/main" id="{F1634D1C-04F5-FC68-6DD2-84943784F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0525" y="1126907"/>
            <a:ext cx="5102950" cy="368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813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3785-C1BF-6FAC-63B8-77CD5AF97F52}"/>
              </a:ext>
            </a:extLst>
          </p:cNvPr>
          <p:cNvSpPr>
            <a:spLocks noGrp="1"/>
          </p:cNvSpPr>
          <p:nvPr>
            <p:ph type="title"/>
          </p:nvPr>
        </p:nvSpPr>
        <p:spPr/>
        <p:txBody>
          <a:bodyPr/>
          <a:lstStyle/>
          <a:p>
            <a:r>
              <a:rPr lang="nb-NO" dirty="0"/>
              <a:t>Alle informatikere kommer borti undersøkelse av bruk...</a:t>
            </a:r>
          </a:p>
        </p:txBody>
      </p:sp>
      <p:sp>
        <p:nvSpPr>
          <p:cNvPr id="3" name="Text Placeholder 2">
            <a:extLst>
              <a:ext uri="{FF2B5EF4-FFF2-40B4-BE49-F238E27FC236}">
                <a16:creationId xmlns:a16="http://schemas.microsoft.com/office/drawing/2014/main" id="{97D651EE-C0EE-A41D-493C-8A428FED39DA}"/>
              </a:ext>
            </a:extLst>
          </p:cNvPr>
          <p:cNvSpPr>
            <a:spLocks noGrp="1"/>
          </p:cNvSpPr>
          <p:nvPr>
            <p:ph type="body" idx="1"/>
          </p:nvPr>
        </p:nvSpPr>
        <p:spPr>
          <a:xfrm>
            <a:off x="311700" y="1569334"/>
            <a:ext cx="8520600" cy="3416400"/>
          </a:xfrm>
        </p:spPr>
        <p:txBody>
          <a:bodyPr/>
          <a:lstStyle/>
          <a:p>
            <a:pPr marL="114300" indent="0">
              <a:buNone/>
            </a:pPr>
            <a:r>
              <a:rPr lang="nb-NO" dirty="0"/>
              <a:t>Noen blir </a:t>
            </a:r>
            <a:r>
              <a:rPr lang="nb-NO" b="1" dirty="0"/>
              <a:t>spesialister på bruk og brukerundersøkelser </a:t>
            </a:r>
            <a:r>
              <a:rPr lang="nb-NO" dirty="0"/>
              <a:t>– andre vil </a:t>
            </a:r>
            <a:r>
              <a:rPr lang="nb-NO" b="1" dirty="0"/>
              <a:t>bruke data fra brukerundersøkelser</a:t>
            </a:r>
            <a:r>
              <a:rPr lang="nb-NO" dirty="0"/>
              <a:t> eller sette ut </a:t>
            </a:r>
            <a:r>
              <a:rPr lang="nb-NO" b="1" dirty="0"/>
              <a:t>oppdrag om å undersøke bruk, brukskontekster, brukere....</a:t>
            </a:r>
          </a:p>
          <a:p>
            <a:pPr marL="114300" indent="0">
              <a:buNone/>
            </a:pPr>
            <a:endParaRPr lang="nb-NO" b="1" dirty="0"/>
          </a:p>
          <a:p>
            <a:pPr marL="114300" indent="0">
              <a:buNone/>
            </a:pPr>
            <a:r>
              <a:rPr lang="nb-NO" b="1" dirty="0"/>
              <a:t>Kortversjon av hvorfor vi gjør brukerundersøkelser:</a:t>
            </a:r>
          </a:p>
          <a:p>
            <a:pPr>
              <a:buFontTx/>
              <a:buChar char="-"/>
            </a:pPr>
            <a:r>
              <a:rPr lang="nb-NO" b="1" dirty="0"/>
              <a:t>De som skal bruke noe er «eksperter» på sitt felt – og ønsker </a:t>
            </a:r>
          </a:p>
          <a:p>
            <a:pPr>
              <a:buFontTx/>
              <a:buChar char="-"/>
            </a:pPr>
            <a:r>
              <a:rPr lang="nb-NO" b="1" dirty="0"/>
              <a:t>Forbedre kvalitet på </a:t>
            </a:r>
            <a:r>
              <a:rPr lang="nb-NO" b="1" dirty="0" err="1"/>
              <a:t>tjenster</a:t>
            </a:r>
            <a:endParaRPr lang="nb-NO" b="1" dirty="0"/>
          </a:p>
          <a:p>
            <a:pPr>
              <a:buFontTx/>
              <a:buChar char="-"/>
            </a:pPr>
            <a:r>
              <a:rPr lang="nb-NO" b="1" dirty="0"/>
              <a:t>Forstå brukerbehov</a:t>
            </a:r>
          </a:p>
          <a:p>
            <a:pPr>
              <a:buFontTx/>
              <a:buChar char="-"/>
            </a:pPr>
            <a:r>
              <a:rPr lang="nb-NO" b="1" dirty="0"/>
              <a:t>Lage «nye» tjenester</a:t>
            </a:r>
          </a:p>
          <a:p>
            <a:pPr>
              <a:buFontTx/>
              <a:buChar char="-"/>
            </a:pPr>
            <a:endParaRPr lang="nb-NO" b="1" dirty="0"/>
          </a:p>
          <a:p>
            <a:pPr>
              <a:buFontTx/>
              <a:buChar char="-"/>
            </a:pPr>
            <a:endParaRPr lang="nb-NO" b="1" dirty="0"/>
          </a:p>
          <a:p>
            <a:endParaRPr lang="nb-NO" dirty="0"/>
          </a:p>
        </p:txBody>
      </p:sp>
      <p:sp>
        <p:nvSpPr>
          <p:cNvPr id="4" name="Slide Number Placeholder 3">
            <a:extLst>
              <a:ext uri="{FF2B5EF4-FFF2-40B4-BE49-F238E27FC236}">
                <a16:creationId xmlns:a16="http://schemas.microsoft.com/office/drawing/2014/main" id="{F2EA4F94-5F36-FB74-0C35-0C98F50AC96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2100011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D87B78-A4D3-C3D2-4E5C-D5299EDA9CBE}"/>
              </a:ext>
            </a:extLst>
          </p:cNvPr>
          <p:cNvSpPr>
            <a:spLocks noGrp="1"/>
          </p:cNvSpPr>
          <p:nvPr>
            <p:ph type="title"/>
          </p:nvPr>
        </p:nvSpPr>
        <p:spPr/>
        <p:txBody>
          <a:bodyPr/>
          <a:lstStyle/>
          <a:p>
            <a:r>
              <a:rPr lang="nb-NO" dirty="0"/>
              <a:t>Hvorfor bry seg med bruk og brukere?</a:t>
            </a:r>
            <a:br>
              <a:rPr lang="nb-NO" dirty="0"/>
            </a:br>
            <a:endParaRPr lang="nb-NO" dirty="0"/>
          </a:p>
        </p:txBody>
      </p:sp>
      <p:sp>
        <p:nvSpPr>
          <p:cNvPr id="3" name="Plassholder for tekst 2">
            <a:extLst>
              <a:ext uri="{FF2B5EF4-FFF2-40B4-BE49-F238E27FC236}">
                <a16:creationId xmlns:a16="http://schemas.microsoft.com/office/drawing/2014/main" id="{4D84DC74-BECC-F287-C371-90371637241B}"/>
              </a:ext>
            </a:extLst>
          </p:cNvPr>
          <p:cNvSpPr>
            <a:spLocks noGrp="1"/>
          </p:cNvSpPr>
          <p:nvPr>
            <p:ph type="body" idx="1"/>
          </p:nvPr>
        </p:nvSpPr>
        <p:spPr/>
        <p:txBody>
          <a:bodyPr/>
          <a:lstStyle/>
          <a:p>
            <a:endParaRPr lang="nb-NO" dirty="0"/>
          </a:p>
          <a:p>
            <a:endParaRPr lang="nb-NO" dirty="0"/>
          </a:p>
          <a:p>
            <a:r>
              <a:rPr lang="nb-NO" dirty="0"/>
              <a:t>Blir det bedre systemer med informasjon fra brukerundersøkelser?</a:t>
            </a:r>
          </a:p>
          <a:p>
            <a:endParaRPr lang="nb-NO" dirty="0"/>
          </a:p>
          <a:p>
            <a:r>
              <a:rPr lang="nb-NO" dirty="0"/>
              <a:t>Hvem er ekspertene – brukeren eller utvikleren?   Hva er brukeren eksperter på?  Hva er utvikleren eksperter på?</a:t>
            </a:r>
          </a:p>
          <a:p>
            <a:endParaRPr lang="nb-NO" dirty="0"/>
          </a:p>
          <a:p>
            <a:r>
              <a:rPr lang="nb-NO" dirty="0"/>
              <a:t>Kan ikke bare «geniet» utvikle noe – og så blir det bra?</a:t>
            </a:r>
          </a:p>
          <a:p>
            <a:endParaRPr lang="nb-NO" dirty="0"/>
          </a:p>
          <a:p>
            <a:endParaRPr lang="nb-NO" dirty="0"/>
          </a:p>
          <a:p>
            <a:endParaRPr lang="nb-NO" dirty="0"/>
          </a:p>
        </p:txBody>
      </p:sp>
      <p:sp>
        <p:nvSpPr>
          <p:cNvPr id="4" name="Plassholder for lysbildenummer 3">
            <a:extLst>
              <a:ext uri="{FF2B5EF4-FFF2-40B4-BE49-F238E27FC236}">
                <a16:creationId xmlns:a16="http://schemas.microsoft.com/office/drawing/2014/main" id="{9BDD88AE-CEDE-717D-E6B4-2553F54A35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305283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5B94-852B-7987-CE3F-6CFB12B05E04}"/>
              </a:ext>
            </a:extLst>
          </p:cNvPr>
          <p:cNvSpPr>
            <a:spLocks noGrp="1"/>
          </p:cNvSpPr>
          <p:nvPr>
            <p:ph type="title"/>
          </p:nvPr>
        </p:nvSpPr>
        <p:spPr/>
        <p:txBody>
          <a:bodyPr/>
          <a:lstStyle/>
          <a:p>
            <a:r>
              <a:rPr lang="nb-NO" dirty="0"/>
              <a:t>Bruk – en relasjon som blir til i situasjoner</a:t>
            </a:r>
          </a:p>
        </p:txBody>
      </p:sp>
      <p:sp>
        <p:nvSpPr>
          <p:cNvPr id="3" name="Text Placeholder 2">
            <a:extLst>
              <a:ext uri="{FF2B5EF4-FFF2-40B4-BE49-F238E27FC236}">
                <a16:creationId xmlns:a16="http://schemas.microsoft.com/office/drawing/2014/main" id="{EA710B77-6074-CDE6-1FB9-E30507BEE8F1}"/>
              </a:ext>
            </a:extLst>
          </p:cNvPr>
          <p:cNvSpPr>
            <a:spLocks noGrp="1"/>
          </p:cNvSpPr>
          <p:nvPr>
            <p:ph type="body" idx="1"/>
          </p:nvPr>
        </p:nvSpPr>
        <p:spPr/>
        <p:txBody>
          <a:bodyPr/>
          <a:lstStyle/>
          <a:p>
            <a:pPr marL="114300" indent="0">
              <a:buNone/>
            </a:pPr>
            <a:endParaRPr lang="nb-NO" dirty="0"/>
          </a:p>
          <a:p>
            <a:r>
              <a:rPr lang="nb-NO" dirty="0"/>
              <a:t>Bruke ord og begreper</a:t>
            </a:r>
          </a:p>
          <a:p>
            <a:endParaRPr lang="nb-NO" dirty="0"/>
          </a:p>
          <a:p>
            <a:r>
              <a:rPr lang="nb-NO" dirty="0"/>
              <a:t>Bruke fysiske gjenstander – som en kopp eller en telefon</a:t>
            </a:r>
          </a:p>
          <a:p>
            <a:endParaRPr lang="nb-NO" dirty="0"/>
          </a:p>
          <a:p>
            <a:r>
              <a:rPr lang="nb-NO" dirty="0"/>
              <a:t>Bruke digitale tjenester</a:t>
            </a:r>
          </a:p>
          <a:p>
            <a:pPr lvl="1"/>
            <a:r>
              <a:rPr lang="nb-NO" dirty="0" err="1"/>
              <a:t>FINN.no</a:t>
            </a:r>
            <a:r>
              <a:rPr lang="nb-NO" dirty="0"/>
              <a:t>, 2. Mine studier, 3. Ruter, 4. Vipps, 5. Spotify, 6. Klokke ++ som registrerer og måler “data” (bevegelser, puls, posisjon </a:t>
            </a:r>
            <a:r>
              <a:rPr lang="nb-NO" dirty="0" err="1"/>
              <a:t>etc</a:t>
            </a:r>
            <a:r>
              <a:rPr lang="nb-NO" dirty="0"/>
              <a:t>).</a:t>
            </a:r>
          </a:p>
        </p:txBody>
      </p:sp>
      <p:sp>
        <p:nvSpPr>
          <p:cNvPr id="4" name="Slide Number Placeholder 3">
            <a:extLst>
              <a:ext uri="{FF2B5EF4-FFF2-40B4-BE49-F238E27FC236}">
                <a16:creationId xmlns:a16="http://schemas.microsoft.com/office/drawing/2014/main" id="{E37237BD-857F-80A8-C5B7-DE759444916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783804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3CCBB-97C3-BF58-9355-DBAF17E469A3}"/>
              </a:ext>
            </a:extLst>
          </p:cNvPr>
          <p:cNvSpPr>
            <a:spLocks noGrp="1"/>
          </p:cNvSpPr>
          <p:nvPr>
            <p:ph type="title"/>
          </p:nvPr>
        </p:nvSpPr>
        <p:spPr/>
        <p:txBody>
          <a:bodyPr/>
          <a:lstStyle/>
          <a:p>
            <a:r>
              <a:rPr lang="nb-NO" dirty="0"/>
              <a:t>Hvem er brukeren - mangfold</a:t>
            </a:r>
          </a:p>
        </p:txBody>
      </p:sp>
      <p:sp>
        <p:nvSpPr>
          <p:cNvPr id="3" name="Text Placeholder 2">
            <a:extLst>
              <a:ext uri="{FF2B5EF4-FFF2-40B4-BE49-F238E27FC236}">
                <a16:creationId xmlns:a16="http://schemas.microsoft.com/office/drawing/2014/main" id="{A8D703CF-B9BA-9801-6556-131BB4DAE52A}"/>
              </a:ext>
            </a:extLst>
          </p:cNvPr>
          <p:cNvSpPr>
            <a:spLocks noGrp="1"/>
          </p:cNvSpPr>
          <p:nvPr>
            <p:ph type="body" idx="1"/>
          </p:nvPr>
        </p:nvSpPr>
        <p:spPr/>
        <p:txBody>
          <a:bodyPr/>
          <a:lstStyle/>
          <a:p>
            <a:r>
              <a:rPr lang="nb-NO" dirty="0"/>
              <a:t>Synlige trekk:  </a:t>
            </a:r>
          </a:p>
          <a:p>
            <a:pPr lvl="1"/>
            <a:r>
              <a:rPr lang="nb-NO" dirty="0"/>
              <a:t>Alder, kultur, kjønn, etnisitet, funksjonsvariasjoner.</a:t>
            </a:r>
          </a:p>
          <a:p>
            <a:endParaRPr lang="nb-NO" dirty="0"/>
          </a:p>
          <a:p>
            <a:r>
              <a:rPr lang="nb-NO" dirty="0"/>
              <a:t>Synlig/usynlig trekk:  </a:t>
            </a:r>
          </a:p>
          <a:p>
            <a:pPr lvl="1"/>
            <a:r>
              <a:rPr lang="nb-NO" dirty="0"/>
              <a:t>Språk, interesser, religion, funksjonsvariasjoner.</a:t>
            </a:r>
          </a:p>
          <a:p>
            <a:endParaRPr lang="nb-NO" dirty="0"/>
          </a:p>
          <a:p>
            <a:r>
              <a:rPr lang="nb-NO" dirty="0"/>
              <a:t>Usynlig trekk:</a:t>
            </a:r>
          </a:p>
          <a:p>
            <a:pPr lvl="1"/>
            <a:r>
              <a:rPr lang="nb-NO" dirty="0"/>
              <a:t>Sosioøkonomisk status, livserfaring, kunnskaper, ferdigheter, verdier, utdanning, funksjonsvariasjoner.....</a:t>
            </a:r>
          </a:p>
        </p:txBody>
      </p:sp>
      <p:sp>
        <p:nvSpPr>
          <p:cNvPr id="4" name="Slide Number Placeholder 3">
            <a:extLst>
              <a:ext uri="{FF2B5EF4-FFF2-40B4-BE49-F238E27FC236}">
                <a16:creationId xmlns:a16="http://schemas.microsoft.com/office/drawing/2014/main" id="{547ACC61-14C3-9477-8359-C2EA3F87573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4091613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DB20-FA09-EACD-1AFC-44B2802B0A7E}"/>
              </a:ext>
            </a:extLst>
          </p:cNvPr>
          <p:cNvSpPr>
            <a:spLocks noGrp="1"/>
          </p:cNvSpPr>
          <p:nvPr>
            <p:ph type="title"/>
          </p:nvPr>
        </p:nvSpPr>
        <p:spPr/>
        <p:txBody>
          <a:bodyPr/>
          <a:lstStyle/>
          <a:p>
            <a:r>
              <a:rPr lang="nb-NO" dirty="0"/>
              <a:t>Oppgaver i </a:t>
            </a:r>
            <a:r>
              <a:rPr lang="nb-NO" dirty="0" err="1"/>
              <a:t>oblig</a:t>
            </a:r>
            <a:r>
              <a:rPr lang="nb-NO" dirty="0"/>
              <a:t> 2</a:t>
            </a:r>
          </a:p>
        </p:txBody>
      </p:sp>
      <p:sp>
        <p:nvSpPr>
          <p:cNvPr id="3" name="Text Placeholder 2">
            <a:extLst>
              <a:ext uri="{FF2B5EF4-FFF2-40B4-BE49-F238E27FC236}">
                <a16:creationId xmlns:a16="http://schemas.microsoft.com/office/drawing/2014/main" id="{01E8E3C8-F14C-784B-8A25-A5F47F07185E}"/>
              </a:ext>
            </a:extLst>
          </p:cNvPr>
          <p:cNvSpPr>
            <a:spLocks noGrp="1"/>
          </p:cNvSpPr>
          <p:nvPr>
            <p:ph type="body" idx="1"/>
          </p:nvPr>
        </p:nvSpPr>
        <p:spPr/>
        <p:txBody>
          <a:bodyPr/>
          <a:lstStyle/>
          <a:p>
            <a:pPr>
              <a:buFont typeface="+mj-lt"/>
              <a:buAutoNum type="arabicPeriod"/>
            </a:pPr>
            <a:r>
              <a:rPr lang="nb-NO" sz="2400" dirty="0"/>
              <a:t>Observasjon av </a:t>
            </a:r>
            <a:r>
              <a:rPr lang="nb-NO" sz="2400" b="1" dirty="0"/>
              <a:t>bruk </a:t>
            </a:r>
            <a:r>
              <a:rPr lang="nb-NO" sz="2400" dirty="0"/>
              <a:t>- du er forskeren</a:t>
            </a:r>
            <a:endParaRPr lang="nb-NO" sz="2400" b="1" dirty="0"/>
          </a:p>
          <a:p>
            <a:pPr>
              <a:buFont typeface="+mj-lt"/>
              <a:buAutoNum type="arabicPeriod"/>
            </a:pPr>
            <a:r>
              <a:rPr lang="nb-NO" sz="2400" dirty="0"/>
              <a:t>Analyser </a:t>
            </a:r>
            <a:r>
              <a:rPr lang="nb-NO" sz="2400" b="1" dirty="0"/>
              <a:t>sekvens av handlinger</a:t>
            </a:r>
          </a:p>
          <a:p>
            <a:pPr>
              <a:buFont typeface="+mj-lt"/>
              <a:buAutoNum type="arabicPeriod"/>
            </a:pPr>
            <a:r>
              <a:rPr lang="nb-NO" sz="2400" dirty="0"/>
              <a:t>Øvelse og rapportering om </a:t>
            </a:r>
            <a:r>
              <a:rPr lang="nb-NO" sz="2400" b="1" dirty="0"/>
              <a:t>oppmerksomhet og distraksjon</a:t>
            </a:r>
            <a:r>
              <a:rPr lang="nb-NO" sz="2400" dirty="0"/>
              <a:t> – du er brukeren.</a:t>
            </a:r>
            <a:endParaRPr lang="nb-NO" sz="2400" b="1" dirty="0"/>
          </a:p>
          <a:p>
            <a:pPr>
              <a:buFont typeface="+mj-lt"/>
              <a:buAutoNum type="arabicPeriod"/>
            </a:pPr>
            <a:r>
              <a:rPr lang="nb-NO" sz="2400" dirty="0"/>
              <a:t>Spørsmål til </a:t>
            </a:r>
            <a:r>
              <a:rPr lang="nb-NO" sz="2400" b="1" dirty="0"/>
              <a:t>notatet om målinger </a:t>
            </a:r>
            <a:r>
              <a:rPr lang="nb-NO" sz="2400" dirty="0"/>
              <a:t>+ artikkel som bruker sekvenstabell</a:t>
            </a:r>
          </a:p>
          <a:p>
            <a:pPr>
              <a:buFont typeface="+mj-lt"/>
              <a:buAutoNum type="arabicPeriod"/>
            </a:pPr>
            <a:r>
              <a:rPr lang="nb-NO" sz="2400" dirty="0"/>
              <a:t>Refleksjon om arbeidet ditt med </a:t>
            </a:r>
            <a:r>
              <a:rPr lang="nb-NO" sz="2400" dirty="0" err="1"/>
              <a:t>oblig</a:t>
            </a:r>
            <a:r>
              <a:rPr lang="nb-NO" sz="2400" dirty="0"/>
              <a:t>.</a:t>
            </a:r>
          </a:p>
        </p:txBody>
      </p:sp>
      <p:sp>
        <p:nvSpPr>
          <p:cNvPr id="4" name="Slide Number Placeholder 3">
            <a:extLst>
              <a:ext uri="{FF2B5EF4-FFF2-40B4-BE49-F238E27FC236}">
                <a16:creationId xmlns:a16="http://schemas.microsoft.com/office/drawing/2014/main" id="{9F0EE106-1985-9A69-7258-B3C301773A1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4016068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409AA-B22E-8D7F-C733-A902D58F9FE3}"/>
              </a:ext>
            </a:extLst>
          </p:cNvPr>
          <p:cNvSpPr>
            <a:spLocks noGrp="1"/>
          </p:cNvSpPr>
          <p:nvPr>
            <p:ph type="title"/>
          </p:nvPr>
        </p:nvSpPr>
        <p:spPr/>
        <p:txBody>
          <a:bodyPr/>
          <a:lstStyle/>
          <a:p>
            <a:r>
              <a:rPr lang="nb-NO" dirty="0"/>
              <a:t>Hva vi sier, hva vi gjør, hva vi sier vi gjør?</a:t>
            </a:r>
          </a:p>
        </p:txBody>
      </p:sp>
      <p:sp>
        <p:nvSpPr>
          <p:cNvPr id="3" name="Text Placeholder 2">
            <a:extLst>
              <a:ext uri="{FF2B5EF4-FFF2-40B4-BE49-F238E27FC236}">
                <a16:creationId xmlns:a16="http://schemas.microsoft.com/office/drawing/2014/main" id="{7E69D113-C373-2925-928C-297C70D25D01}"/>
              </a:ext>
            </a:extLst>
          </p:cNvPr>
          <p:cNvSpPr>
            <a:spLocks noGrp="1"/>
          </p:cNvSpPr>
          <p:nvPr>
            <p:ph type="body" idx="1"/>
          </p:nvPr>
        </p:nvSpPr>
        <p:spPr/>
        <p:txBody>
          <a:bodyPr/>
          <a:lstStyle/>
          <a:p>
            <a:pPr marL="114300" indent="0">
              <a:buNone/>
            </a:pPr>
            <a:endParaRPr lang="nb-NO" dirty="0"/>
          </a:p>
          <a:p>
            <a:pPr marL="114300" indent="0">
              <a:buNone/>
            </a:pPr>
            <a:r>
              <a:rPr lang="nb-NO" dirty="0"/>
              <a:t>«Hva folk </a:t>
            </a:r>
            <a:r>
              <a:rPr lang="nb-NO" b="1" dirty="0"/>
              <a:t>sier,			</a:t>
            </a:r>
            <a:r>
              <a:rPr lang="nb-NO" dirty="0"/>
              <a:t>(intervju, spørreskjema)</a:t>
            </a:r>
          </a:p>
          <a:p>
            <a:pPr marL="114300" indent="0">
              <a:buNone/>
            </a:pPr>
            <a:r>
              <a:rPr lang="nb-NO" dirty="0"/>
              <a:t>hva folk </a:t>
            </a:r>
            <a:r>
              <a:rPr lang="nb-NO" b="1" dirty="0"/>
              <a:t>gjør,			</a:t>
            </a:r>
            <a:r>
              <a:rPr lang="nb-NO" dirty="0"/>
              <a:t>(observasjoner)</a:t>
            </a:r>
          </a:p>
          <a:p>
            <a:pPr marL="114300" indent="0">
              <a:buNone/>
            </a:pPr>
            <a:r>
              <a:rPr lang="nb-NO" dirty="0"/>
              <a:t>hva folk </a:t>
            </a:r>
            <a:r>
              <a:rPr lang="nb-NO" b="1" dirty="0"/>
              <a:t>sier at de gjør		</a:t>
            </a:r>
            <a:r>
              <a:rPr lang="nb-NO" dirty="0"/>
              <a:t>(intervju, spørreskjema)</a:t>
            </a:r>
          </a:p>
          <a:p>
            <a:pPr marL="114300" indent="0">
              <a:buNone/>
            </a:pPr>
            <a:r>
              <a:rPr lang="nb-NO" dirty="0"/>
              <a:t>er helt forskjellige ting»</a:t>
            </a:r>
          </a:p>
          <a:p>
            <a:pPr marL="114300" indent="0">
              <a:buNone/>
            </a:pPr>
            <a:endParaRPr lang="nb-NO" dirty="0"/>
          </a:p>
          <a:p>
            <a:pPr marL="114300" indent="0">
              <a:buNone/>
            </a:pPr>
            <a:r>
              <a:rPr lang="nb-NO" dirty="0"/>
              <a:t>- Margaret Mead</a:t>
            </a:r>
          </a:p>
          <a:p>
            <a:pPr marL="114300" indent="0">
              <a:buNone/>
            </a:pPr>
            <a:endParaRPr lang="nb-NO" dirty="0"/>
          </a:p>
          <a:p>
            <a:pPr marL="114300" indent="0">
              <a:buNone/>
            </a:pPr>
            <a:endParaRPr lang="nb-NO" dirty="0"/>
          </a:p>
        </p:txBody>
      </p:sp>
      <p:sp>
        <p:nvSpPr>
          <p:cNvPr id="4" name="Slide Number Placeholder 3">
            <a:extLst>
              <a:ext uri="{FF2B5EF4-FFF2-40B4-BE49-F238E27FC236}">
                <a16:creationId xmlns:a16="http://schemas.microsoft.com/office/drawing/2014/main" id="{B4F3ED13-BCFE-F8E1-A79C-A6BB7A7497D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3053769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990125-7FB9-D417-C645-3A21287ABD27}"/>
              </a:ext>
            </a:extLst>
          </p:cNvPr>
          <p:cNvSpPr>
            <a:spLocks noGrp="1"/>
          </p:cNvSpPr>
          <p:nvPr>
            <p:ph type="title"/>
          </p:nvPr>
        </p:nvSpPr>
        <p:spPr/>
        <p:txBody>
          <a:bodyPr/>
          <a:lstStyle/>
          <a:p>
            <a:r>
              <a:rPr lang="nb-NO" dirty="0"/>
              <a:t>Relasjon som oppstår mellom bruker-og-system</a:t>
            </a:r>
          </a:p>
        </p:txBody>
      </p:sp>
      <p:sp>
        <p:nvSpPr>
          <p:cNvPr id="3" name="Plassholder for tekst 2">
            <a:extLst>
              <a:ext uri="{FF2B5EF4-FFF2-40B4-BE49-F238E27FC236}">
                <a16:creationId xmlns:a16="http://schemas.microsoft.com/office/drawing/2014/main" id="{F4F014F3-967A-9519-894E-CDAD39311023}"/>
              </a:ext>
            </a:extLst>
          </p:cNvPr>
          <p:cNvSpPr>
            <a:spLocks noGrp="1"/>
          </p:cNvSpPr>
          <p:nvPr>
            <p:ph type="body" idx="1"/>
          </p:nvPr>
        </p:nvSpPr>
        <p:spPr/>
        <p:txBody>
          <a:bodyPr/>
          <a:lstStyle/>
          <a:p>
            <a:pPr marL="114300" indent="0">
              <a:buNone/>
            </a:pPr>
            <a:r>
              <a:rPr lang="nb-NO" dirty="0"/>
              <a:t>Hvis jeg nå helt til slutt skal peke på ett aspekt ved hans filosofi som jeg selv anser som særlig verdifullt, faller valget på den sene Næss </a:t>
            </a:r>
            <a:r>
              <a:rPr lang="nb-NO" b="1" dirty="0" err="1"/>
              <a:t>relasjonisme</a:t>
            </a:r>
            <a:r>
              <a:rPr lang="nb-NO" b="1" dirty="0"/>
              <a:t>:</a:t>
            </a:r>
            <a:r>
              <a:rPr lang="nb-NO" dirty="0"/>
              <a:t> </a:t>
            </a:r>
          </a:p>
          <a:p>
            <a:pPr marL="114300" indent="0">
              <a:buNone/>
            </a:pPr>
            <a:endParaRPr lang="nb-NO" dirty="0"/>
          </a:p>
          <a:p>
            <a:pPr marL="114300" indent="0">
              <a:buNone/>
            </a:pPr>
            <a:r>
              <a:rPr lang="nb-NO" b="1" dirty="0"/>
              <a:t>Hva vi ser, og hvordan vi handler, avhenger både av verden der ute og hvilke ståsted vi har.</a:t>
            </a:r>
            <a:r>
              <a:rPr lang="nb-NO" dirty="0"/>
              <a:t>  Dette synet er nemlig et livskraftig alternativ til postmoderne relativisme og arrogant skråsikkerhet».</a:t>
            </a:r>
          </a:p>
          <a:p>
            <a:pPr marL="114300" indent="0">
              <a:buNone/>
            </a:pPr>
            <a:endParaRPr lang="nb-NO" dirty="0"/>
          </a:p>
          <a:p>
            <a:pPr lvl="1"/>
            <a:r>
              <a:rPr lang="nb-NO" dirty="0"/>
              <a:t>Thomas Hylland Eriksen i forordet til boka «Økologi, samfunn og livsstil» av Arne Næss.  5 utgave, bokklubbens dagens bøker Oslo, 1999.</a:t>
            </a:r>
          </a:p>
        </p:txBody>
      </p:sp>
      <p:sp>
        <p:nvSpPr>
          <p:cNvPr id="4" name="Plassholder for lysbildenummer 3">
            <a:extLst>
              <a:ext uri="{FF2B5EF4-FFF2-40B4-BE49-F238E27FC236}">
                <a16:creationId xmlns:a16="http://schemas.microsoft.com/office/drawing/2014/main" id="{E0F5346B-EA31-8D40-BA92-B39092A57D1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1793047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D6F55F-DAD9-AEBF-F16E-949DBE4BCD19}"/>
              </a:ext>
            </a:extLst>
          </p:cNvPr>
          <p:cNvSpPr>
            <a:spLocks noGrp="1"/>
          </p:cNvSpPr>
          <p:nvPr>
            <p:ph type="title"/>
          </p:nvPr>
        </p:nvSpPr>
        <p:spPr/>
        <p:txBody>
          <a:bodyPr/>
          <a:lstStyle/>
          <a:p>
            <a:r>
              <a:rPr lang="nb-NO" dirty="0"/>
              <a:t>Relasjon</a:t>
            </a:r>
          </a:p>
        </p:txBody>
      </p:sp>
      <p:sp>
        <p:nvSpPr>
          <p:cNvPr id="3" name="Plassholder for tekst 2">
            <a:extLst>
              <a:ext uri="{FF2B5EF4-FFF2-40B4-BE49-F238E27FC236}">
                <a16:creationId xmlns:a16="http://schemas.microsoft.com/office/drawing/2014/main" id="{BDB52DCF-108E-A4B1-0852-EF65A25C1E22}"/>
              </a:ext>
            </a:extLst>
          </p:cNvPr>
          <p:cNvSpPr>
            <a:spLocks noGrp="1"/>
          </p:cNvSpPr>
          <p:nvPr>
            <p:ph type="body" idx="1"/>
          </p:nvPr>
        </p:nvSpPr>
        <p:spPr/>
        <p:txBody>
          <a:bodyPr/>
          <a:lstStyle/>
          <a:p>
            <a:pPr marL="114300" indent="0">
              <a:buNone/>
            </a:pPr>
            <a:r>
              <a:rPr lang="nb-NO" sz="1400" dirty="0"/>
              <a:t>Tid:</a:t>
            </a:r>
          </a:p>
          <a:p>
            <a:r>
              <a:rPr lang="nb-NO" sz="1400" dirty="0"/>
              <a:t>Oppstår, blir til</a:t>
            </a:r>
          </a:p>
          <a:p>
            <a:r>
              <a:rPr lang="nb-NO" sz="1400" dirty="0"/>
              <a:t>Er over tid</a:t>
            </a:r>
          </a:p>
          <a:p>
            <a:r>
              <a:rPr lang="nb-NO" sz="1400" dirty="0"/>
              <a:t>Endres over tid</a:t>
            </a:r>
          </a:p>
          <a:p>
            <a:r>
              <a:rPr lang="nb-NO" sz="1400" dirty="0"/>
              <a:t>Avsluttes</a:t>
            </a:r>
          </a:p>
          <a:p>
            <a:endParaRPr lang="nb-NO" sz="1400" dirty="0"/>
          </a:p>
          <a:p>
            <a:pPr marL="114300" indent="0">
              <a:buNone/>
            </a:pPr>
            <a:r>
              <a:rPr lang="nb-NO" sz="1400" dirty="0"/>
              <a:t>Sted:</a:t>
            </a:r>
          </a:p>
          <a:p>
            <a:pPr>
              <a:buFontTx/>
              <a:buChar char="-"/>
            </a:pPr>
            <a:r>
              <a:rPr lang="nb-NO" sz="1400" dirty="0" err="1"/>
              <a:t>Context</a:t>
            </a:r>
            <a:r>
              <a:rPr lang="nb-NO" sz="1400" dirty="0"/>
              <a:t>/situasjon/sted/oppgave</a:t>
            </a:r>
          </a:p>
          <a:p>
            <a:pPr>
              <a:buFontTx/>
              <a:buChar char="-"/>
            </a:pPr>
            <a:endParaRPr lang="nb-NO" sz="1400" dirty="0"/>
          </a:p>
          <a:p>
            <a:pPr marL="114300" indent="0">
              <a:buNone/>
            </a:pPr>
            <a:r>
              <a:rPr lang="nb-NO" sz="1400" dirty="0"/>
              <a:t>Perspektiver</a:t>
            </a:r>
          </a:p>
          <a:p>
            <a:pPr marL="114300" indent="0">
              <a:buNone/>
            </a:pPr>
            <a:r>
              <a:rPr lang="nb-NO" sz="1400" dirty="0"/>
              <a:t>Fenomenologi</a:t>
            </a:r>
          </a:p>
          <a:p>
            <a:pPr marL="114300" indent="0">
              <a:buNone/>
            </a:pPr>
            <a:r>
              <a:rPr lang="nb-NO" sz="1400" dirty="0"/>
              <a:t>Etnografi</a:t>
            </a:r>
          </a:p>
          <a:p>
            <a:pPr marL="114300" indent="0">
              <a:buNone/>
            </a:pPr>
            <a:r>
              <a:rPr lang="nb-NO" sz="1400" dirty="0"/>
              <a:t>Psykologi</a:t>
            </a:r>
          </a:p>
          <a:p>
            <a:pPr marL="114300" indent="0">
              <a:buNone/>
            </a:pPr>
            <a:endParaRPr lang="nb-NO" dirty="0"/>
          </a:p>
          <a:p>
            <a:endParaRPr lang="nb-NO" dirty="0"/>
          </a:p>
          <a:p>
            <a:endParaRPr lang="nb-NO" dirty="0"/>
          </a:p>
        </p:txBody>
      </p:sp>
      <p:sp>
        <p:nvSpPr>
          <p:cNvPr id="4" name="Plassholder for lysbildenummer 3">
            <a:extLst>
              <a:ext uri="{FF2B5EF4-FFF2-40B4-BE49-F238E27FC236}">
                <a16:creationId xmlns:a16="http://schemas.microsoft.com/office/drawing/2014/main" id="{AB98D6CF-8797-FB4A-3A0F-BEC0BADE852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1079291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152C-48C1-62E8-6760-DF9C1141130E}"/>
              </a:ext>
            </a:extLst>
          </p:cNvPr>
          <p:cNvSpPr>
            <a:spLocks noGrp="1"/>
          </p:cNvSpPr>
          <p:nvPr>
            <p:ph type="title"/>
          </p:nvPr>
        </p:nvSpPr>
        <p:spPr/>
        <p:txBody>
          <a:bodyPr/>
          <a:lstStyle/>
          <a:p>
            <a:r>
              <a:rPr lang="nb-NO" dirty="0"/>
              <a:t>Observasjon</a:t>
            </a:r>
          </a:p>
        </p:txBody>
      </p:sp>
      <p:sp>
        <p:nvSpPr>
          <p:cNvPr id="3" name="Text Placeholder 2">
            <a:extLst>
              <a:ext uri="{FF2B5EF4-FFF2-40B4-BE49-F238E27FC236}">
                <a16:creationId xmlns:a16="http://schemas.microsoft.com/office/drawing/2014/main" id="{E9DE68A1-EDBB-EB19-744B-8985BC38FE43}"/>
              </a:ext>
            </a:extLst>
          </p:cNvPr>
          <p:cNvSpPr>
            <a:spLocks noGrp="1"/>
          </p:cNvSpPr>
          <p:nvPr>
            <p:ph type="body" idx="1"/>
          </p:nvPr>
        </p:nvSpPr>
        <p:spPr/>
        <p:txBody>
          <a:bodyPr/>
          <a:lstStyle/>
          <a:p>
            <a:pPr marL="114300" indent="0">
              <a:buNone/>
            </a:pPr>
            <a:endParaRPr lang="nb-NO" dirty="0"/>
          </a:p>
          <a:p>
            <a:pPr marL="114300" indent="0">
              <a:buNone/>
            </a:pPr>
            <a:endParaRPr lang="nb-NO" dirty="0"/>
          </a:p>
          <a:p>
            <a:pPr marL="114300" indent="0">
              <a:buNone/>
            </a:pPr>
            <a:endParaRPr lang="nb-NO" dirty="0"/>
          </a:p>
          <a:p>
            <a:pPr marL="114300" indent="0">
              <a:buNone/>
            </a:pPr>
            <a:endParaRPr lang="nb-NO" dirty="0"/>
          </a:p>
          <a:p>
            <a:pPr marL="114300" indent="0">
              <a:buNone/>
            </a:pPr>
            <a:r>
              <a:rPr lang="nb-NO" dirty="0"/>
              <a:t>“The </a:t>
            </a:r>
            <a:r>
              <a:rPr lang="nb-NO" dirty="0" err="1"/>
              <a:t>ability</a:t>
            </a:r>
            <a:r>
              <a:rPr lang="nb-NO" dirty="0"/>
              <a:t> to </a:t>
            </a:r>
            <a:r>
              <a:rPr lang="nb-NO" dirty="0" err="1"/>
              <a:t>observe</a:t>
            </a:r>
            <a:r>
              <a:rPr lang="nb-NO" dirty="0"/>
              <a:t> </a:t>
            </a:r>
            <a:r>
              <a:rPr lang="nb-NO" dirty="0" err="1"/>
              <a:t>without</a:t>
            </a:r>
            <a:r>
              <a:rPr lang="nb-NO" dirty="0"/>
              <a:t> </a:t>
            </a:r>
            <a:r>
              <a:rPr lang="nb-NO" dirty="0" err="1"/>
              <a:t>evaluating</a:t>
            </a:r>
            <a:r>
              <a:rPr lang="nb-NO" dirty="0"/>
              <a:t> is </a:t>
            </a:r>
            <a:r>
              <a:rPr lang="nb-NO" dirty="0" err="1"/>
              <a:t>the</a:t>
            </a:r>
            <a:r>
              <a:rPr lang="nb-NO" dirty="0"/>
              <a:t> </a:t>
            </a:r>
            <a:r>
              <a:rPr lang="nb-NO" dirty="0" err="1"/>
              <a:t>highest</a:t>
            </a:r>
            <a:r>
              <a:rPr lang="nb-NO" dirty="0"/>
              <a:t> form </a:t>
            </a:r>
            <a:r>
              <a:rPr lang="nb-NO" dirty="0" err="1"/>
              <a:t>of</a:t>
            </a:r>
            <a:r>
              <a:rPr lang="nb-NO" dirty="0"/>
              <a:t> </a:t>
            </a:r>
            <a:r>
              <a:rPr lang="nb-NO" dirty="0" err="1"/>
              <a:t>intelligence</a:t>
            </a:r>
            <a:r>
              <a:rPr lang="nb-NO" dirty="0"/>
              <a:t>.”</a:t>
            </a:r>
            <a:br>
              <a:rPr lang="nb-NO" dirty="0"/>
            </a:br>
            <a:endParaRPr lang="nb-NO" dirty="0"/>
          </a:p>
          <a:p>
            <a:pPr marL="114300" indent="0">
              <a:buNone/>
            </a:pPr>
            <a:endParaRPr lang="nb-NO" dirty="0"/>
          </a:p>
          <a:p>
            <a:pPr marL="114300" indent="0">
              <a:buNone/>
            </a:pPr>
            <a:r>
              <a:rPr lang="nb-NO" dirty="0"/>
              <a:t>J. Krishnamurti (1895-1986)</a:t>
            </a:r>
          </a:p>
        </p:txBody>
      </p:sp>
      <p:sp>
        <p:nvSpPr>
          <p:cNvPr id="4" name="Slide Number Placeholder 3">
            <a:extLst>
              <a:ext uri="{FF2B5EF4-FFF2-40B4-BE49-F238E27FC236}">
                <a16:creationId xmlns:a16="http://schemas.microsoft.com/office/drawing/2014/main" id="{070D0B9D-50DF-B271-CF5A-1FEBD44B620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370304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9A160D-C8EB-0A4A-2A19-09DEEAC97F32}"/>
              </a:ext>
            </a:extLst>
          </p:cNvPr>
          <p:cNvSpPr>
            <a:spLocks noGrp="1"/>
          </p:cNvSpPr>
          <p:nvPr>
            <p:ph type="title"/>
          </p:nvPr>
        </p:nvSpPr>
        <p:spPr/>
        <p:txBody>
          <a:bodyPr/>
          <a:lstStyle/>
          <a:p>
            <a:r>
              <a:rPr lang="nb-NO" dirty="0"/>
              <a:t>Observasjoner – subjektive og/eller objektive?</a:t>
            </a:r>
          </a:p>
        </p:txBody>
      </p:sp>
      <p:sp>
        <p:nvSpPr>
          <p:cNvPr id="3" name="Plassholder for tekst 2">
            <a:extLst>
              <a:ext uri="{FF2B5EF4-FFF2-40B4-BE49-F238E27FC236}">
                <a16:creationId xmlns:a16="http://schemas.microsoft.com/office/drawing/2014/main" id="{4990C7CE-34C0-0DAE-EAD4-89D636239FA1}"/>
              </a:ext>
            </a:extLst>
          </p:cNvPr>
          <p:cNvSpPr>
            <a:spLocks noGrp="1"/>
          </p:cNvSpPr>
          <p:nvPr>
            <p:ph type="body" idx="1"/>
          </p:nvPr>
        </p:nvSpPr>
        <p:spPr/>
        <p:txBody>
          <a:bodyPr/>
          <a:lstStyle/>
          <a:p>
            <a:r>
              <a:rPr lang="nb-NO" dirty="0"/>
              <a:t>Er observasjoner objektive?</a:t>
            </a:r>
          </a:p>
          <a:p>
            <a:r>
              <a:rPr lang="nb-NO" dirty="0"/>
              <a:t>Er observasjoner subjektive?</a:t>
            </a:r>
          </a:p>
          <a:p>
            <a:pPr marL="114300" indent="0">
              <a:buNone/>
            </a:pPr>
            <a:endParaRPr lang="nb-NO" dirty="0"/>
          </a:p>
          <a:p>
            <a:pPr marL="114300" indent="0">
              <a:buNone/>
            </a:pPr>
            <a:endParaRPr lang="nb-NO" dirty="0"/>
          </a:p>
          <a:p>
            <a:r>
              <a:rPr lang="nb-NO" dirty="0"/>
              <a:t>Ståsted</a:t>
            </a:r>
          </a:p>
          <a:p>
            <a:r>
              <a:rPr lang="nb-NO" dirty="0"/>
              <a:t>Perspektiv</a:t>
            </a:r>
          </a:p>
          <a:p>
            <a:r>
              <a:rPr lang="nb-NO" dirty="0"/>
              <a:t>Forståelseshorisont</a:t>
            </a:r>
          </a:p>
          <a:p>
            <a:r>
              <a:rPr lang="nb-NO" dirty="0"/>
              <a:t>Interesse</a:t>
            </a:r>
          </a:p>
          <a:p>
            <a:r>
              <a:rPr lang="nb-NO" dirty="0"/>
              <a:t>....</a:t>
            </a:r>
          </a:p>
        </p:txBody>
      </p:sp>
      <p:sp>
        <p:nvSpPr>
          <p:cNvPr id="4" name="Plassholder for lysbildenummer 3">
            <a:extLst>
              <a:ext uri="{FF2B5EF4-FFF2-40B4-BE49-F238E27FC236}">
                <a16:creationId xmlns:a16="http://schemas.microsoft.com/office/drawing/2014/main" id="{93211EC0-4423-5317-BFF5-4DD91298F1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504072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BBD8-0E65-6747-08AD-E1FE306DB59F}"/>
              </a:ext>
            </a:extLst>
          </p:cNvPr>
          <p:cNvSpPr>
            <a:spLocks noGrp="1"/>
          </p:cNvSpPr>
          <p:nvPr>
            <p:ph type="title"/>
          </p:nvPr>
        </p:nvSpPr>
        <p:spPr/>
        <p:txBody>
          <a:bodyPr/>
          <a:lstStyle/>
          <a:p>
            <a:r>
              <a:rPr lang="nb-NO" dirty="0"/>
              <a:t>Kvalitative og kvantitative undersøkelser</a:t>
            </a:r>
          </a:p>
        </p:txBody>
      </p:sp>
      <p:sp>
        <p:nvSpPr>
          <p:cNvPr id="3" name="Text Placeholder 2">
            <a:extLst>
              <a:ext uri="{FF2B5EF4-FFF2-40B4-BE49-F238E27FC236}">
                <a16:creationId xmlns:a16="http://schemas.microsoft.com/office/drawing/2014/main" id="{7DAC4797-E36B-D8EF-19E0-431B250DCC23}"/>
              </a:ext>
            </a:extLst>
          </p:cNvPr>
          <p:cNvSpPr>
            <a:spLocks noGrp="1"/>
          </p:cNvSpPr>
          <p:nvPr>
            <p:ph type="body" idx="1"/>
          </p:nvPr>
        </p:nvSpPr>
        <p:spPr/>
        <p:txBody>
          <a:bodyPr/>
          <a:lstStyle/>
          <a:p>
            <a:r>
              <a:rPr lang="nb-NO" dirty="0"/>
              <a:t>Kvantitative undersøkelser av bruk</a:t>
            </a:r>
          </a:p>
          <a:p>
            <a:pPr lvl="1"/>
            <a:r>
              <a:rPr lang="nb-NO" dirty="0"/>
              <a:t>Kvantiteter, tall, representasjoner</a:t>
            </a:r>
          </a:p>
          <a:p>
            <a:pPr lvl="1"/>
            <a:r>
              <a:rPr lang="nb-NO" dirty="0"/>
              <a:t>Hvor mange, hvor lang tid, hvor ofte feil, hvor store?</a:t>
            </a:r>
          </a:p>
          <a:p>
            <a:endParaRPr lang="nb-NO" dirty="0"/>
          </a:p>
          <a:p>
            <a:r>
              <a:rPr lang="nb-NO" dirty="0"/>
              <a:t>Kvalitative undersøkelser av bruk</a:t>
            </a:r>
          </a:p>
          <a:p>
            <a:pPr lvl="1"/>
            <a:r>
              <a:rPr lang="nb-NO" dirty="0"/>
              <a:t>Kvaliteter, representasjoner</a:t>
            </a:r>
          </a:p>
          <a:p>
            <a:pPr lvl="1"/>
            <a:r>
              <a:rPr lang="nb-NO" dirty="0"/>
              <a:t>På hvilke måte oppleves, hvordan fungerer det for deg, hva foregår, hvordan foregår det?</a:t>
            </a:r>
          </a:p>
          <a:p>
            <a:pPr marL="114300" indent="0">
              <a:buNone/>
            </a:pPr>
            <a:endParaRPr lang="nb-NO" dirty="0"/>
          </a:p>
          <a:p>
            <a:pPr marL="114300" indent="0">
              <a:buNone/>
            </a:pPr>
            <a:r>
              <a:rPr lang="nb-NO" dirty="0"/>
              <a:t>Analysere og diskutere funn fra både kvantitative og kvalitative undersøkelser</a:t>
            </a:r>
          </a:p>
          <a:p>
            <a:endParaRPr lang="nb-NO" dirty="0"/>
          </a:p>
        </p:txBody>
      </p:sp>
      <p:sp>
        <p:nvSpPr>
          <p:cNvPr id="4" name="Slide Number Placeholder 3">
            <a:extLst>
              <a:ext uri="{FF2B5EF4-FFF2-40B4-BE49-F238E27FC236}">
                <a16:creationId xmlns:a16="http://schemas.microsoft.com/office/drawing/2014/main" id="{61E71636-4465-F9F6-9DCB-2BDC5DCFF13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2031210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72A7C-FE33-7DA1-DC62-3C020F346014}"/>
              </a:ext>
            </a:extLst>
          </p:cNvPr>
          <p:cNvSpPr>
            <a:spLocks noGrp="1"/>
          </p:cNvSpPr>
          <p:nvPr>
            <p:ph type="title"/>
          </p:nvPr>
        </p:nvSpPr>
        <p:spPr/>
        <p:txBody>
          <a:bodyPr/>
          <a:lstStyle/>
          <a:p>
            <a:r>
              <a:rPr lang="nb-NO" dirty="0"/>
              <a:t>Brukere og bruk – klassifiseringer og kategorier</a:t>
            </a:r>
          </a:p>
        </p:txBody>
      </p:sp>
      <p:sp>
        <p:nvSpPr>
          <p:cNvPr id="3" name="Text Placeholder 2">
            <a:extLst>
              <a:ext uri="{FF2B5EF4-FFF2-40B4-BE49-F238E27FC236}">
                <a16:creationId xmlns:a16="http://schemas.microsoft.com/office/drawing/2014/main" id="{1E679413-98A2-D0AB-5AD8-8AA46270FAAC}"/>
              </a:ext>
            </a:extLst>
          </p:cNvPr>
          <p:cNvSpPr>
            <a:spLocks noGrp="1"/>
          </p:cNvSpPr>
          <p:nvPr>
            <p:ph type="body" idx="1"/>
          </p:nvPr>
        </p:nvSpPr>
        <p:spPr>
          <a:xfrm>
            <a:off x="311700" y="1152475"/>
            <a:ext cx="2972676" cy="3416400"/>
          </a:xfrm>
        </p:spPr>
        <p:txBody>
          <a:bodyPr/>
          <a:lstStyle/>
          <a:p>
            <a:pPr marL="114300" indent="0">
              <a:buNone/>
            </a:pPr>
            <a:r>
              <a:rPr lang="nb-NO" b="1" dirty="0"/>
              <a:t>Brukere - grupper</a:t>
            </a:r>
          </a:p>
          <a:p>
            <a:r>
              <a:rPr lang="nb-NO" dirty="0"/>
              <a:t>Pensjonister</a:t>
            </a:r>
          </a:p>
          <a:p>
            <a:r>
              <a:rPr lang="nb-NO" dirty="0"/>
              <a:t>Barn</a:t>
            </a:r>
          </a:p>
          <a:p>
            <a:r>
              <a:rPr lang="nb-NO" dirty="0"/>
              <a:t>Eksperter</a:t>
            </a:r>
          </a:p>
          <a:p>
            <a:r>
              <a:rPr lang="nb-NO" dirty="0"/>
              <a:t>Sykepleiere</a:t>
            </a:r>
          </a:p>
          <a:p>
            <a:r>
              <a:rPr lang="nb-NO" dirty="0"/>
              <a:t>Studenter</a:t>
            </a:r>
          </a:p>
          <a:p>
            <a:r>
              <a:rPr lang="nb-NO" dirty="0"/>
              <a:t>Skattebetalere</a:t>
            </a:r>
          </a:p>
          <a:p>
            <a:r>
              <a:rPr lang="nb-NO" dirty="0"/>
              <a:t>Blinde</a:t>
            </a:r>
          </a:p>
          <a:p>
            <a:r>
              <a:rPr lang="nb-NO" dirty="0"/>
              <a:t>Arbeidstagere</a:t>
            </a:r>
          </a:p>
          <a:p>
            <a:r>
              <a:rPr lang="nb-NO" dirty="0"/>
              <a:t>Kunder</a:t>
            </a:r>
          </a:p>
          <a:p>
            <a:r>
              <a:rPr lang="nb-NO" dirty="0"/>
              <a:t>++++</a:t>
            </a:r>
          </a:p>
          <a:p>
            <a:pPr lvl="1"/>
            <a:endParaRPr lang="nb-NO" dirty="0"/>
          </a:p>
          <a:p>
            <a:pPr lvl="1"/>
            <a:endParaRPr lang="nb-NO" dirty="0"/>
          </a:p>
        </p:txBody>
      </p:sp>
      <p:sp>
        <p:nvSpPr>
          <p:cNvPr id="4" name="Slide Number Placeholder 3">
            <a:extLst>
              <a:ext uri="{FF2B5EF4-FFF2-40B4-BE49-F238E27FC236}">
                <a16:creationId xmlns:a16="http://schemas.microsoft.com/office/drawing/2014/main" id="{5A1CEE63-240C-C365-19E2-90F9818319B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
        <p:nvSpPr>
          <p:cNvPr id="5" name="Text Placeholder 2">
            <a:extLst>
              <a:ext uri="{FF2B5EF4-FFF2-40B4-BE49-F238E27FC236}">
                <a16:creationId xmlns:a16="http://schemas.microsoft.com/office/drawing/2014/main" id="{91954E0F-0C4D-9A31-8D01-A5AE0931158C}"/>
              </a:ext>
            </a:extLst>
          </p:cNvPr>
          <p:cNvSpPr txBox="1">
            <a:spLocks/>
          </p:cNvSpPr>
          <p:nvPr/>
        </p:nvSpPr>
        <p:spPr>
          <a:xfrm>
            <a:off x="4373288" y="1151236"/>
            <a:ext cx="2972676"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None/>
            </a:pPr>
            <a:r>
              <a:rPr lang="nb-NO" b="1" dirty="0"/>
              <a:t>Bruk – aktiviteter </a:t>
            </a:r>
          </a:p>
          <a:p>
            <a:r>
              <a:rPr lang="nb-NO" dirty="0"/>
              <a:t>Innlogging, oppstart</a:t>
            </a:r>
          </a:p>
          <a:p>
            <a:r>
              <a:rPr lang="nb-NO" dirty="0"/>
              <a:t>Vedlikehold</a:t>
            </a:r>
          </a:p>
          <a:p>
            <a:r>
              <a:rPr lang="nb-NO" dirty="0"/>
              <a:t>Registrere</a:t>
            </a:r>
          </a:p>
          <a:p>
            <a:r>
              <a:rPr lang="nb-NO" dirty="0"/>
              <a:t>Lese</a:t>
            </a:r>
          </a:p>
          <a:p>
            <a:r>
              <a:rPr lang="nb-NO" dirty="0"/>
              <a:t>Skrive</a:t>
            </a:r>
          </a:p>
          <a:p>
            <a:r>
              <a:rPr lang="nb-NO" dirty="0"/>
              <a:t>Oppdatere</a:t>
            </a:r>
          </a:p>
          <a:p>
            <a:r>
              <a:rPr lang="nb-NO" dirty="0"/>
              <a:t>Få informasjon</a:t>
            </a:r>
          </a:p>
          <a:p>
            <a:r>
              <a:rPr lang="nb-NO" dirty="0"/>
              <a:t>+++</a:t>
            </a:r>
          </a:p>
          <a:p>
            <a:pPr lvl="1"/>
            <a:endParaRPr lang="nb-NO" dirty="0"/>
          </a:p>
          <a:p>
            <a:pPr lvl="1"/>
            <a:endParaRPr lang="nb-NO" dirty="0"/>
          </a:p>
        </p:txBody>
      </p:sp>
    </p:spTree>
    <p:extLst>
      <p:ext uri="{BB962C8B-B14F-4D97-AF65-F5344CB8AC3E}">
        <p14:creationId xmlns:p14="http://schemas.microsoft.com/office/powerpoint/2010/main" val="1751636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B3540-2674-1F4D-0F74-7694FD19C007}"/>
              </a:ext>
            </a:extLst>
          </p:cNvPr>
          <p:cNvSpPr>
            <a:spLocks noGrp="1"/>
          </p:cNvSpPr>
          <p:nvPr>
            <p:ph type="title"/>
          </p:nvPr>
        </p:nvSpPr>
        <p:spPr/>
        <p:txBody>
          <a:bodyPr/>
          <a:lstStyle/>
          <a:p>
            <a:r>
              <a:rPr lang="nb-NO" dirty="0"/>
              <a:t>Sekvenstabell – bruk av kopimaskiner</a:t>
            </a:r>
          </a:p>
        </p:txBody>
      </p:sp>
      <p:sp>
        <p:nvSpPr>
          <p:cNvPr id="4" name="Slide Number Placeholder 3">
            <a:extLst>
              <a:ext uri="{FF2B5EF4-FFF2-40B4-BE49-F238E27FC236}">
                <a16:creationId xmlns:a16="http://schemas.microsoft.com/office/drawing/2014/main" id="{60B2F882-0BE8-8A73-5988-DB233B611B1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cxnSp>
        <p:nvCxnSpPr>
          <p:cNvPr id="5" name="Straight Arrow Connector 4">
            <a:extLst>
              <a:ext uri="{FF2B5EF4-FFF2-40B4-BE49-F238E27FC236}">
                <a16:creationId xmlns:a16="http://schemas.microsoft.com/office/drawing/2014/main" id="{578B22DF-6222-D14D-4E4B-CB2448A563C8}"/>
              </a:ext>
            </a:extLst>
          </p:cNvPr>
          <p:cNvCxnSpPr/>
          <p:nvPr/>
        </p:nvCxnSpPr>
        <p:spPr bwMode="auto">
          <a:xfrm>
            <a:off x="2042410" y="1332034"/>
            <a:ext cx="0" cy="3372671"/>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6" name="TextBox 5">
            <a:extLst>
              <a:ext uri="{FF2B5EF4-FFF2-40B4-BE49-F238E27FC236}">
                <a16:creationId xmlns:a16="http://schemas.microsoft.com/office/drawing/2014/main" id="{E51C697A-C6DA-A125-C839-919AF6A21A54}"/>
              </a:ext>
            </a:extLst>
          </p:cNvPr>
          <p:cNvSpPr txBox="1"/>
          <p:nvPr/>
        </p:nvSpPr>
        <p:spPr>
          <a:xfrm>
            <a:off x="443175" y="1264669"/>
            <a:ext cx="1535550" cy="407932"/>
          </a:xfrm>
          <a:prstGeom prst="rect">
            <a:avLst/>
          </a:prstGeom>
          <a:noFill/>
        </p:spPr>
        <p:txBody>
          <a:bodyPr wrap="none" rtlCol="0">
            <a:spAutoFit/>
          </a:bodyPr>
          <a:lstStyle/>
          <a:p>
            <a:pPr algn="r"/>
            <a:r>
              <a:rPr lang="nb-NO">
                <a:latin typeface="Concourse T3" pitchFamily="2" charset="0"/>
              </a:rPr>
              <a:t>Tidligere i tid</a:t>
            </a:r>
          </a:p>
        </p:txBody>
      </p:sp>
      <p:sp>
        <p:nvSpPr>
          <p:cNvPr id="7" name="TextBox 6">
            <a:extLst>
              <a:ext uri="{FF2B5EF4-FFF2-40B4-BE49-F238E27FC236}">
                <a16:creationId xmlns:a16="http://schemas.microsoft.com/office/drawing/2014/main" id="{03765EFE-8AD3-E9DA-797F-6BD93D5188D3}"/>
              </a:ext>
            </a:extLst>
          </p:cNvPr>
          <p:cNvSpPr txBox="1"/>
          <p:nvPr/>
        </p:nvSpPr>
        <p:spPr>
          <a:xfrm>
            <a:off x="647335" y="4134790"/>
            <a:ext cx="1331391" cy="407932"/>
          </a:xfrm>
          <a:prstGeom prst="rect">
            <a:avLst/>
          </a:prstGeom>
          <a:noFill/>
        </p:spPr>
        <p:txBody>
          <a:bodyPr wrap="none" rtlCol="0">
            <a:spAutoFit/>
          </a:bodyPr>
          <a:lstStyle/>
          <a:p>
            <a:pPr algn="r"/>
            <a:r>
              <a:rPr lang="nb-NO">
                <a:latin typeface="Concourse T3" pitchFamily="2" charset="0"/>
              </a:rPr>
              <a:t>Senere i tid</a:t>
            </a:r>
          </a:p>
        </p:txBody>
      </p:sp>
      <p:pic>
        <p:nvPicPr>
          <p:cNvPr id="8" name="Picture 7">
            <a:extLst>
              <a:ext uri="{FF2B5EF4-FFF2-40B4-BE49-F238E27FC236}">
                <a16:creationId xmlns:a16="http://schemas.microsoft.com/office/drawing/2014/main" id="{FD83468E-72EF-45E5-BCB0-85C16B5AA1F8}"/>
              </a:ext>
            </a:extLst>
          </p:cNvPr>
          <p:cNvPicPr>
            <a:picLocks noChangeAspect="1"/>
          </p:cNvPicPr>
          <p:nvPr/>
        </p:nvPicPr>
        <p:blipFill>
          <a:blip r:embed="rId2"/>
          <a:stretch>
            <a:fillRect/>
          </a:stretch>
        </p:blipFill>
        <p:spPr>
          <a:xfrm>
            <a:off x="2712190" y="1264669"/>
            <a:ext cx="2830935" cy="3372670"/>
          </a:xfrm>
          <a:prstGeom prst="rect">
            <a:avLst/>
          </a:prstGeom>
        </p:spPr>
      </p:pic>
    </p:spTree>
    <p:extLst>
      <p:ext uri="{BB962C8B-B14F-4D97-AF65-F5344CB8AC3E}">
        <p14:creationId xmlns:p14="http://schemas.microsoft.com/office/powerpoint/2010/main" val="83789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7BAB27E-87AC-6CB5-1B67-B8064E81CD7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
        <p:nvSpPr>
          <p:cNvPr id="5" name="Title 1">
            <a:extLst>
              <a:ext uri="{FF2B5EF4-FFF2-40B4-BE49-F238E27FC236}">
                <a16:creationId xmlns:a16="http://schemas.microsoft.com/office/drawing/2014/main" id="{2F4161C6-060F-67F7-F95C-1920A957E10C}"/>
              </a:ext>
            </a:extLst>
          </p:cNvPr>
          <p:cNvSpPr txBox="1">
            <a:spLocks/>
          </p:cNvSpPr>
          <p:nvPr/>
        </p:nvSpPr>
        <p:spPr>
          <a:xfrm>
            <a:off x="623888" y="620713"/>
            <a:ext cx="11017250" cy="8286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nb-NO" dirty="0"/>
              <a:t>Sekvenser – i en sekvenstabell</a:t>
            </a:r>
          </a:p>
          <a:p>
            <a:endParaRPr lang="nb-NO" dirty="0"/>
          </a:p>
        </p:txBody>
      </p:sp>
      <p:graphicFrame>
        <p:nvGraphicFramePr>
          <p:cNvPr id="6" name="Table 11">
            <a:extLst>
              <a:ext uri="{FF2B5EF4-FFF2-40B4-BE49-F238E27FC236}">
                <a16:creationId xmlns:a16="http://schemas.microsoft.com/office/drawing/2014/main" id="{D0490586-A981-7D77-B3C8-D7CB42A9EACF}"/>
              </a:ext>
            </a:extLst>
          </p:cNvPr>
          <p:cNvGraphicFramePr>
            <a:graphicFrameLocks/>
          </p:cNvGraphicFramePr>
          <p:nvPr>
            <p:extLst>
              <p:ext uri="{D42A27DB-BD31-4B8C-83A1-F6EECF244321}">
                <p14:modId xmlns:p14="http://schemas.microsoft.com/office/powerpoint/2010/main" val="4029554681"/>
              </p:ext>
            </p:extLst>
          </p:nvPr>
        </p:nvGraphicFramePr>
        <p:xfrm>
          <a:off x="1679511" y="1449388"/>
          <a:ext cx="6132523" cy="2759875"/>
        </p:xfrm>
        <a:graphic>
          <a:graphicData uri="http://schemas.openxmlformats.org/drawingml/2006/table">
            <a:tbl>
              <a:tblPr firstRow="1" bandRow="1">
                <a:tableStyleId>{5C22544A-7EE6-4342-B048-85BDC9FD1C3A}</a:tableStyleId>
              </a:tblPr>
              <a:tblGrid>
                <a:gridCol w="1609324">
                  <a:extLst>
                    <a:ext uri="{9D8B030D-6E8A-4147-A177-3AD203B41FA5}">
                      <a16:colId xmlns:a16="http://schemas.microsoft.com/office/drawing/2014/main" val="1997482615"/>
                    </a:ext>
                  </a:extLst>
                </a:gridCol>
                <a:gridCol w="1245644">
                  <a:extLst>
                    <a:ext uri="{9D8B030D-6E8A-4147-A177-3AD203B41FA5}">
                      <a16:colId xmlns:a16="http://schemas.microsoft.com/office/drawing/2014/main" val="2985137847"/>
                    </a:ext>
                  </a:extLst>
                </a:gridCol>
                <a:gridCol w="208280">
                  <a:extLst>
                    <a:ext uri="{9D8B030D-6E8A-4147-A177-3AD203B41FA5}">
                      <a16:colId xmlns:a16="http://schemas.microsoft.com/office/drawing/2014/main" val="1779928191"/>
                    </a:ext>
                  </a:extLst>
                </a:gridCol>
                <a:gridCol w="208280">
                  <a:extLst>
                    <a:ext uri="{9D8B030D-6E8A-4147-A177-3AD203B41FA5}">
                      <a16:colId xmlns:a16="http://schemas.microsoft.com/office/drawing/2014/main" val="1896688057"/>
                    </a:ext>
                  </a:extLst>
                </a:gridCol>
                <a:gridCol w="1514911">
                  <a:extLst>
                    <a:ext uri="{9D8B030D-6E8A-4147-A177-3AD203B41FA5}">
                      <a16:colId xmlns:a16="http://schemas.microsoft.com/office/drawing/2014/main" val="489255119"/>
                    </a:ext>
                  </a:extLst>
                </a:gridCol>
                <a:gridCol w="1346084">
                  <a:extLst>
                    <a:ext uri="{9D8B030D-6E8A-4147-A177-3AD203B41FA5}">
                      <a16:colId xmlns:a16="http://schemas.microsoft.com/office/drawing/2014/main" val="3356599802"/>
                    </a:ext>
                  </a:extLst>
                </a:gridCol>
              </a:tblGrid>
              <a:tr h="346768">
                <a:tc gridSpan="3">
                  <a:txBody>
                    <a:bodyPr/>
                    <a:lstStyle/>
                    <a:p>
                      <a:pPr algn="ctr"/>
                      <a:r>
                        <a:rPr lang="nb-NO" noProof="0" dirty="0">
                          <a:solidFill>
                            <a:schemeClr val="tx1"/>
                          </a:solidFill>
                          <a:latin typeface="Concourse T3" panose="020B0604020202020204" charset="0"/>
                        </a:rPr>
                        <a:t>Brukeren</a:t>
                      </a:r>
                    </a:p>
                  </a:txBody>
                  <a:tcPr>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noProof="0">
                          <a:solidFill>
                            <a:schemeClr val="tx1"/>
                          </a:solidFill>
                          <a:latin typeface="Concourse T3" panose="020B0604020202020204" charset="0"/>
                        </a:rPr>
                        <a:t>Maskinen</a:t>
                      </a:r>
                    </a:p>
                  </a:txBody>
                  <a:tcPr>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479020">
                <a:tc>
                  <a:txBody>
                    <a:bodyPr/>
                    <a:lstStyle/>
                    <a:p>
                      <a:r>
                        <a:rPr lang="nb-NO" noProof="0">
                          <a:solidFill>
                            <a:schemeClr val="tx1"/>
                          </a:solidFill>
                          <a:latin typeface="Concourse T3" panose="020B0604020202020204" charset="0"/>
                        </a:rPr>
                        <a:t>Handling ikke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Handling synlig for maskinen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noProof="0">
                        <a:solidFill>
                          <a:schemeClr val="tx1"/>
                        </a:solidFill>
                        <a:latin typeface="Concourse T3" panose="020B0604020202020204" charset="0"/>
                      </a:endParaRPr>
                    </a:p>
                  </a:txBody>
                  <a:tcPr>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noProof="0">
                          <a:solidFill>
                            <a:schemeClr val="tx1"/>
                          </a:solidFill>
                          <a:latin typeface="Concourse T3" panose="020B0604020202020204" charset="0"/>
                        </a:rPr>
                        <a:t>Effekt synlig for brukeren</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noProof="0">
                          <a:solidFill>
                            <a:schemeClr val="tx1"/>
                          </a:solidFill>
                          <a:latin typeface="Concourse T3" panose="020B0604020202020204" charset="0"/>
                        </a:rPr>
                        <a:t>Design rasjonale</a:t>
                      </a:r>
                    </a:p>
                  </a:txBody>
                  <a:tcPr>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1681587">
                <a:tc>
                  <a:txBody>
                    <a:bodyPr/>
                    <a:lstStyle/>
                    <a:p>
                      <a:endParaRPr lang="nb-NO" noProof="0" dirty="0">
                        <a:solidFill>
                          <a:schemeClr val="tx1"/>
                        </a:solidFill>
                        <a:latin typeface="Concourse T3" panose="020B0604020202020204" charset="0"/>
                      </a:endParaRPr>
                    </a:p>
                    <a:p>
                      <a:endParaRPr lang="nb-NO" noProof="0" dirty="0">
                        <a:solidFill>
                          <a:schemeClr val="tx1"/>
                        </a:solidFill>
                        <a:latin typeface="Concourse T3" panose="020B0604020202020204" charset="0"/>
                      </a:endParaRPr>
                    </a:p>
                    <a:p>
                      <a:endParaRPr lang="nb-NO" noProof="0" dirty="0">
                        <a:solidFill>
                          <a:schemeClr val="tx1"/>
                        </a:solidFill>
                        <a:latin typeface="Concourse T3" panose="020B0604020202020204" charset="0"/>
                      </a:endParaRPr>
                    </a:p>
                    <a:p>
                      <a:endParaRPr lang="nb-NO" noProof="0" dirty="0">
                        <a:solidFill>
                          <a:schemeClr val="tx1"/>
                        </a:solidFill>
                        <a:latin typeface="Concourse T3" panose="020B0604020202020204" charset="0"/>
                      </a:endParaRPr>
                    </a:p>
                    <a:p>
                      <a:endParaRPr lang="nb-NO" noProof="0" dirty="0">
                        <a:solidFill>
                          <a:schemeClr val="tx1"/>
                        </a:solidFill>
                        <a:latin typeface="Concourse T3" panose="020B0604020202020204" charset="0"/>
                      </a:endParaRPr>
                    </a:p>
                    <a:p>
                      <a:endParaRPr lang="nb-NO" noProof="0" dirty="0">
                        <a:solidFill>
                          <a:schemeClr val="tx1"/>
                        </a:solidFill>
                        <a:latin typeface="Concourse T3" panose="020B0604020202020204" charset="0"/>
                      </a:endParaRPr>
                    </a:p>
                    <a:p>
                      <a:endParaRPr lang="nb-NO" noProof="0" dirty="0">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dirty="0">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endParaRPr lang="en-US" dirty="0">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en-US" dirty="0">
                        <a:solidFill>
                          <a:schemeClr val="tx1"/>
                        </a:solidFill>
                        <a:latin typeface="Concourse T3" panose="020B0604020202020204" charset="0"/>
                      </a:endParaRPr>
                    </a:p>
                  </a:txBody>
                  <a:tcPr>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Tree>
    <p:extLst>
      <p:ext uri="{BB962C8B-B14F-4D97-AF65-F5344CB8AC3E}">
        <p14:creationId xmlns:p14="http://schemas.microsoft.com/office/powerpoint/2010/main" val="3616605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F2226-B280-A4FA-C12C-B2BA096989D1}"/>
              </a:ext>
            </a:extLst>
          </p:cNvPr>
          <p:cNvSpPr>
            <a:spLocks noGrp="1"/>
          </p:cNvSpPr>
          <p:nvPr>
            <p:ph type="title"/>
          </p:nvPr>
        </p:nvSpPr>
        <p:spPr/>
        <p:txBody>
          <a:bodyPr/>
          <a:lstStyle/>
          <a:p>
            <a:r>
              <a:rPr lang="nb-NO" dirty="0"/>
              <a:t>Du som bruker.  Du som «ikke bruker»</a:t>
            </a:r>
          </a:p>
        </p:txBody>
      </p:sp>
      <p:sp>
        <p:nvSpPr>
          <p:cNvPr id="3" name="Text Placeholder 2">
            <a:extLst>
              <a:ext uri="{FF2B5EF4-FFF2-40B4-BE49-F238E27FC236}">
                <a16:creationId xmlns:a16="http://schemas.microsoft.com/office/drawing/2014/main" id="{1FDBD21C-CEE8-0FEE-4DBC-05F91A73EB77}"/>
              </a:ext>
            </a:extLst>
          </p:cNvPr>
          <p:cNvSpPr>
            <a:spLocks noGrp="1"/>
          </p:cNvSpPr>
          <p:nvPr>
            <p:ph type="body" idx="1"/>
          </p:nvPr>
        </p:nvSpPr>
        <p:spPr/>
        <p:txBody>
          <a:bodyPr/>
          <a:lstStyle/>
          <a:p>
            <a:r>
              <a:rPr lang="nb-NO" dirty="0"/>
              <a:t>Oppgaven – oppmerksomhet og distraksjon</a:t>
            </a:r>
          </a:p>
          <a:p>
            <a:endParaRPr lang="nb-NO" dirty="0"/>
          </a:p>
          <a:p>
            <a:r>
              <a:rPr lang="nb-NO" dirty="0"/>
              <a:t>Bruk anledningen til å reflektere over </a:t>
            </a:r>
            <a:r>
              <a:rPr lang="nb-NO" b="1" dirty="0"/>
              <a:t>dine antagelser, dine vaner, dine disposisjoner, din bruk!</a:t>
            </a:r>
          </a:p>
          <a:p>
            <a:endParaRPr lang="nb-NO" dirty="0"/>
          </a:p>
          <a:p>
            <a:r>
              <a:rPr lang="nb-NO" dirty="0"/>
              <a:t>Diskutere gjerne med hverandre.</a:t>
            </a:r>
          </a:p>
          <a:p>
            <a:endParaRPr lang="nb-NO" dirty="0"/>
          </a:p>
          <a:p>
            <a:r>
              <a:rPr lang="nb-NO" dirty="0"/>
              <a:t>«</a:t>
            </a:r>
            <a:r>
              <a:rPr lang="nb-NO" dirty="0" err="1"/>
              <a:t>Autoetnografi</a:t>
            </a:r>
            <a:r>
              <a:rPr lang="nb-NO" dirty="0"/>
              <a:t>» blir mer og mer vanlig i prosjekter.</a:t>
            </a:r>
          </a:p>
          <a:p>
            <a:endParaRPr lang="nb-NO" dirty="0"/>
          </a:p>
        </p:txBody>
      </p:sp>
      <p:sp>
        <p:nvSpPr>
          <p:cNvPr id="4" name="Slide Number Placeholder 3">
            <a:extLst>
              <a:ext uri="{FF2B5EF4-FFF2-40B4-BE49-F238E27FC236}">
                <a16:creationId xmlns:a16="http://schemas.microsoft.com/office/drawing/2014/main" id="{058FE3CD-7FF1-DCD3-3BA0-014A8145EBF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1204834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42FAB-AB98-8C44-9E77-BE162FD50C12}"/>
              </a:ext>
            </a:extLst>
          </p:cNvPr>
          <p:cNvSpPr>
            <a:spLocks noGrp="1"/>
          </p:cNvSpPr>
          <p:nvPr>
            <p:ph type="title"/>
          </p:nvPr>
        </p:nvSpPr>
        <p:spPr/>
        <p:txBody>
          <a:bodyPr/>
          <a:lstStyle/>
          <a:p>
            <a:r>
              <a:rPr lang="nb-NO" dirty="0"/>
              <a:t>Det er flere steg i en brukerundersøkelse</a:t>
            </a:r>
          </a:p>
        </p:txBody>
      </p:sp>
      <p:sp>
        <p:nvSpPr>
          <p:cNvPr id="3" name="Content Placeholder 2">
            <a:extLst>
              <a:ext uri="{FF2B5EF4-FFF2-40B4-BE49-F238E27FC236}">
                <a16:creationId xmlns:a16="http://schemas.microsoft.com/office/drawing/2014/main" id="{7AD98F5C-E937-6248-998D-F3AA3B0AD628}"/>
              </a:ext>
            </a:extLst>
          </p:cNvPr>
          <p:cNvSpPr>
            <a:spLocks noGrp="1"/>
          </p:cNvSpPr>
          <p:nvPr>
            <p:ph idx="1"/>
          </p:nvPr>
        </p:nvSpPr>
        <p:spPr/>
        <p:txBody>
          <a:bodyPr numCol="2"/>
          <a:lstStyle/>
          <a:p>
            <a:pPr marL="342900">
              <a:buFont typeface="+mj-lt"/>
              <a:buAutoNum type="arabicPeriod"/>
            </a:pPr>
            <a:r>
              <a:rPr lang="nb-NO" dirty="0"/>
              <a:t>Beskrive formålet; hvorfor?</a:t>
            </a:r>
          </a:p>
          <a:p>
            <a:pPr marL="342900">
              <a:buFont typeface="+mj-lt"/>
              <a:buAutoNum type="arabicPeriod"/>
            </a:pPr>
            <a:r>
              <a:rPr lang="nb-NO" dirty="0"/>
              <a:t>Planlegge studie:</a:t>
            </a:r>
          </a:p>
          <a:p>
            <a:pPr marL="581070" lvl="1" indent="-342900">
              <a:buFont typeface="+mj-lt"/>
              <a:buAutoNum type="alphaLcParenR"/>
            </a:pPr>
            <a:r>
              <a:rPr lang="nb-NO" dirty="0"/>
              <a:t>sette oppgaver og mål</a:t>
            </a:r>
          </a:p>
          <a:p>
            <a:pPr marL="581070" lvl="1" indent="-342900">
              <a:buFont typeface="+mj-lt"/>
              <a:buAutoNum type="alphaLcParenR"/>
            </a:pPr>
            <a:r>
              <a:rPr lang="nb-NO" dirty="0"/>
              <a:t>samtykk</a:t>
            </a:r>
          </a:p>
          <a:p>
            <a:pPr marL="581070" lvl="1" indent="-342900">
              <a:buFont typeface="+mj-lt"/>
              <a:buAutoNum type="alphaLcParenR"/>
            </a:pPr>
            <a:r>
              <a:rPr lang="nb-NO" dirty="0"/>
              <a:t>pilotere</a:t>
            </a:r>
          </a:p>
          <a:p>
            <a:pPr marL="581070" lvl="1" indent="-342900">
              <a:buFont typeface="+mj-lt"/>
              <a:buAutoNum type="alphaLcParenR"/>
            </a:pPr>
            <a:r>
              <a:rPr lang="nb-NO" dirty="0"/>
              <a:t>rekruttere</a:t>
            </a:r>
          </a:p>
          <a:p>
            <a:pPr marL="581070" lvl="1" indent="-342900">
              <a:buFont typeface="+mj-lt"/>
              <a:buAutoNum type="alphaLcParenR"/>
            </a:pPr>
            <a:endParaRPr lang="nb-NO" dirty="0"/>
          </a:p>
          <a:p>
            <a:pPr marL="581070" lvl="1" indent="-342900">
              <a:buFont typeface="+mj-lt"/>
              <a:buAutoNum type="alphaLcParenR"/>
            </a:pPr>
            <a:endParaRPr lang="nb-NO" dirty="0"/>
          </a:p>
          <a:p>
            <a:pPr marL="581070" lvl="1" indent="-342900">
              <a:buFont typeface="+mj-lt"/>
              <a:buAutoNum type="alphaLcParenR"/>
            </a:pPr>
            <a:endParaRPr lang="nb-NO" dirty="0"/>
          </a:p>
          <a:p>
            <a:pPr marL="342900">
              <a:buFont typeface="+mj-lt"/>
              <a:buAutoNum type="arabicPeriod"/>
            </a:pPr>
            <a:r>
              <a:rPr lang="nb-NO" dirty="0"/>
              <a:t>Gjennomføre</a:t>
            </a:r>
          </a:p>
          <a:p>
            <a:pPr marL="342900">
              <a:buFont typeface="+mj-lt"/>
              <a:buAutoNum type="arabicPeriod"/>
            </a:pPr>
            <a:r>
              <a:rPr lang="nb-NO" dirty="0"/>
              <a:t>Beskrive og representere dataene</a:t>
            </a:r>
          </a:p>
          <a:p>
            <a:pPr marL="342900">
              <a:buFont typeface="+mj-lt"/>
              <a:buAutoNum type="arabicPeriod"/>
            </a:pPr>
            <a:r>
              <a:rPr lang="nb-NO" dirty="0"/>
              <a:t>Analysere dataene</a:t>
            </a:r>
          </a:p>
          <a:p>
            <a:pPr marL="342900">
              <a:buFont typeface="+mj-lt"/>
              <a:buAutoNum type="arabicPeriod"/>
            </a:pPr>
            <a:r>
              <a:rPr lang="nb-NO" dirty="0"/>
              <a:t>Bruk resultatene</a:t>
            </a:r>
          </a:p>
        </p:txBody>
      </p:sp>
      <p:sp>
        <p:nvSpPr>
          <p:cNvPr id="4" name="Slide Number Placeholder 3">
            <a:extLst>
              <a:ext uri="{FF2B5EF4-FFF2-40B4-BE49-F238E27FC236}">
                <a16:creationId xmlns:a16="http://schemas.microsoft.com/office/drawing/2014/main" id="{7F458DAA-C04D-574D-81BF-DE195622BF4C}"/>
              </a:ext>
            </a:extLst>
          </p:cNvPr>
          <p:cNvSpPr>
            <a:spLocks noGrp="1"/>
          </p:cNvSpPr>
          <p:nvPr>
            <p:ph type="sldNum" sz="quarter" idx="11"/>
          </p:nvPr>
        </p:nvSpPr>
        <p:spPr/>
        <p:txBody>
          <a:bodyPr/>
          <a:lstStyle/>
          <a:p>
            <a:pPr>
              <a:defRPr/>
            </a:pPr>
            <a:fld id="{6E95BF02-F533-404A-A6F1-6896AEEAF790}" type="slidenum">
              <a:rPr lang="en-US" smtClean="0"/>
              <a:pPr>
                <a:defRPr/>
              </a:pPr>
              <a:t>24</a:t>
            </a:fld>
            <a:endParaRPr lang="en-US"/>
          </a:p>
        </p:txBody>
      </p:sp>
    </p:spTree>
    <p:extLst>
      <p:ext uri="{BB962C8B-B14F-4D97-AF65-F5344CB8AC3E}">
        <p14:creationId xmlns:p14="http://schemas.microsoft.com/office/powerpoint/2010/main" val="530999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1688-B696-4DC8-B6E1-736C1139A711}"/>
              </a:ext>
            </a:extLst>
          </p:cNvPr>
          <p:cNvSpPr>
            <a:spLocks noGrp="1"/>
          </p:cNvSpPr>
          <p:nvPr>
            <p:ph type="title"/>
          </p:nvPr>
        </p:nvSpPr>
        <p:spPr/>
        <p:txBody>
          <a:bodyPr/>
          <a:lstStyle/>
          <a:p>
            <a:r>
              <a:rPr lang="nb-NO" sz="2000" dirty="0">
                <a:solidFill>
                  <a:schemeClr val="tx1"/>
                </a:solidFill>
                <a:latin typeface="Aktiv Grotesk" panose="020B0504020202020204" pitchFamily="34" charset="0"/>
                <a:ea typeface="Aktiv Grotesk" panose="020B0504020202020204" pitchFamily="34" charset="0"/>
                <a:cs typeface="Aktiv Grotesk" panose="020B0504020202020204" pitchFamily="34" charset="0"/>
              </a:rPr>
              <a:t>EUs General Data </a:t>
            </a:r>
            <a:r>
              <a:rPr lang="nb-NO" sz="2000" dirty="0" err="1">
                <a:solidFill>
                  <a:schemeClr val="tx1"/>
                </a:solidFill>
                <a:latin typeface="Aktiv Grotesk" panose="020B0504020202020204" pitchFamily="34" charset="0"/>
                <a:ea typeface="Aktiv Grotesk" panose="020B0504020202020204" pitchFamily="34" charset="0"/>
                <a:cs typeface="Aktiv Grotesk" panose="020B0504020202020204" pitchFamily="34" charset="0"/>
              </a:rPr>
              <a:t>Protection</a:t>
            </a:r>
            <a:r>
              <a:rPr lang="nb-NO" sz="2000" dirty="0">
                <a:solidFill>
                  <a:schemeClr val="tx1"/>
                </a:solidFill>
                <a:latin typeface="Aktiv Grotesk" panose="020B0504020202020204" pitchFamily="34" charset="0"/>
                <a:ea typeface="Aktiv Grotesk" panose="020B0504020202020204" pitchFamily="34" charset="0"/>
                <a:cs typeface="Aktiv Grotesk" panose="020B0504020202020204" pitchFamily="34" charset="0"/>
              </a:rPr>
              <a:t> </a:t>
            </a:r>
            <a:r>
              <a:rPr lang="nb-NO" sz="2000" dirty="0" err="1">
                <a:solidFill>
                  <a:schemeClr val="tx1"/>
                </a:solidFill>
                <a:latin typeface="Aktiv Grotesk" panose="020B0504020202020204" pitchFamily="34" charset="0"/>
                <a:ea typeface="Aktiv Grotesk" panose="020B0504020202020204" pitchFamily="34" charset="0"/>
                <a:cs typeface="Aktiv Grotesk" panose="020B0504020202020204" pitchFamily="34" charset="0"/>
              </a:rPr>
              <a:t>Regulation</a:t>
            </a:r>
            <a:r>
              <a:rPr lang="nb-NO" sz="2000" dirty="0">
                <a:solidFill>
                  <a:schemeClr val="tx1"/>
                </a:solidFill>
                <a:latin typeface="Aktiv Grotesk" panose="020B0504020202020204" pitchFamily="34" charset="0"/>
                <a:ea typeface="Aktiv Grotesk" panose="020B0504020202020204" pitchFamily="34" charset="0"/>
                <a:cs typeface="Aktiv Grotesk" panose="020B0504020202020204" pitchFamily="34" charset="0"/>
              </a:rPr>
              <a:t> (</a:t>
            </a:r>
            <a:r>
              <a:rPr lang="nb-NO" sz="2000" spc="30" dirty="0">
                <a:solidFill>
                  <a:schemeClr val="tx1"/>
                </a:solidFill>
                <a:latin typeface="Aktiv Grotesk" panose="020B0504020202020204" pitchFamily="34" charset="0"/>
                <a:ea typeface="Aktiv Grotesk" panose="020B0504020202020204" pitchFamily="34" charset="0"/>
                <a:cs typeface="Aktiv Grotesk" panose="020B0504020202020204" pitchFamily="34" charset="0"/>
              </a:rPr>
              <a:t>GDPR</a:t>
            </a:r>
            <a:r>
              <a:rPr lang="nb-NO" sz="2000" dirty="0">
                <a:solidFill>
                  <a:schemeClr val="tx1"/>
                </a:solidFill>
                <a:latin typeface="Aktiv Grotesk" panose="020B0504020202020204" pitchFamily="34" charset="0"/>
                <a:ea typeface="Aktiv Grotesk" panose="020B0504020202020204" pitchFamily="34" charset="0"/>
                <a:cs typeface="Aktiv Grotesk" panose="020B0504020202020204" pitchFamily="34" charset="0"/>
              </a:rPr>
              <a:t>) vektlegger </a:t>
            </a:r>
            <a:r>
              <a:rPr lang="nb-NO" sz="2000" b="1" dirty="0">
                <a:solidFill>
                  <a:schemeClr val="tx1"/>
                </a:solidFill>
                <a:latin typeface="Aktiv Grotesk" panose="020B0504020202020204" pitchFamily="34" charset="0"/>
                <a:ea typeface="Aktiv Grotesk" panose="020B0504020202020204" pitchFamily="34" charset="0"/>
                <a:cs typeface="Aktiv Grotesk" panose="020B0504020202020204" pitchFamily="34" charset="0"/>
              </a:rPr>
              <a:t>personvern</a:t>
            </a:r>
          </a:p>
        </p:txBody>
      </p:sp>
      <p:sp>
        <p:nvSpPr>
          <p:cNvPr id="4" name="Slide Number Placeholder 3">
            <a:extLst>
              <a:ext uri="{FF2B5EF4-FFF2-40B4-BE49-F238E27FC236}">
                <a16:creationId xmlns:a16="http://schemas.microsoft.com/office/drawing/2014/main" id="{55E5ECC7-3E26-458F-902E-AF5B9A5619F3}"/>
              </a:ext>
            </a:extLst>
          </p:cNvPr>
          <p:cNvSpPr>
            <a:spLocks noGrp="1"/>
          </p:cNvSpPr>
          <p:nvPr>
            <p:ph type="sldNum" sz="quarter" idx="11"/>
          </p:nvPr>
        </p:nvSpPr>
        <p:spPr/>
        <p:txBody>
          <a:bodyPr/>
          <a:lstStyle/>
          <a:p>
            <a:pPr>
              <a:defRPr/>
            </a:pPr>
            <a:fld id="{6E95BF02-F533-404A-A6F1-6896AEEAF790}" type="slidenum">
              <a:rPr lang="en-US">
                <a:solidFill>
                  <a:srgbClr val="000000"/>
                </a:solidFill>
              </a:rPr>
              <a:pPr>
                <a:defRPr/>
              </a:pPr>
              <a:t>25</a:t>
            </a:fld>
            <a:endParaRPr lang="en-US">
              <a:solidFill>
                <a:srgbClr val="000000"/>
              </a:solidFill>
            </a:endParaRPr>
          </a:p>
        </p:txBody>
      </p:sp>
      <p:pic>
        <p:nvPicPr>
          <p:cNvPr id="6" name="Picture 5">
            <a:extLst>
              <a:ext uri="{FF2B5EF4-FFF2-40B4-BE49-F238E27FC236}">
                <a16:creationId xmlns:a16="http://schemas.microsoft.com/office/drawing/2014/main" id="{4224FA41-008C-4266-B1BF-6363E92AEDD2}"/>
              </a:ext>
            </a:extLst>
          </p:cNvPr>
          <p:cNvPicPr>
            <a:picLocks noChangeAspect="1"/>
          </p:cNvPicPr>
          <p:nvPr/>
        </p:nvPicPr>
        <p:blipFill>
          <a:blip r:embed="rId3"/>
          <a:stretch>
            <a:fillRect/>
          </a:stretch>
        </p:blipFill>
        <p:spPr>
          <a:xfrm rot="20819215">
            <a:off x="3496890" y="1910684"/>
            <a:ext cx="2688722" cy="27627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68566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9656B9-C04D-ADD1-7B84-339987498C71}"/>
              </a:ext>
            </a:extLst>
          </p:cNvPr>
          <p:cNvSpPr>
            <a:spLocks noGrp="1"/>
          </p:cNvSpPr>
          <p:nvPr>
            <p:ph type="title"/>
          </p:nvPr>
        </p:nvSpPr>
        <p:spPr/>
        <p:txBody>
          <a:bodyPr/>
          <a:lstStyle/>
          <a:p>
            <a:r>
              <a:rPr lang="nb-NO" dirty="0"/>
              <a:t>I Norge er </a:t>
            </a:r>
            <a:r>
              <a:rPr lang="nb-NO" dirty="0">
                <a:latin typeface="Concourse C3" pitchFamily="2" charset="0"/>
              </a:rPr>
              <a:t>GDPR</a:t>
            </a:r>
            <a:r>
              <a:rPr lang="nb-NO" dirty="0"/>
              <a:t> implementert gjennom personopplysningsloven (</a:t>
            </a:r>
            <a:r>
              <a:rPr lang="en-US" dirty="0">
                <a:latin typeface="Concourse C3" pitchFamily="2" charset="0"/>
              </a:rPr>
              <a:t>LOV-2018-06-15-38</a:t>
            </a:r>
            <a:r>
              <a:rPr lang="en-US" dirty="0"/>
              <a:t>)</a:t>
            </a:r>
            <a:endParaRPr lang="nb-NO" dirty="0"/>
          </a:p>
        </p:txBody>
      </p:sp>
      <p:sp>
        <p:nvSpPr>
          <p:cNvPr id="4" name="Plassholder for lysbildenummer 3">
            <a:extLst>
              <a:ext uri="{FF2B5EF4-FFF2-40B4-BE49-F238E27FC236}">
                <a16:creationId xmlns:a16="http://schemas.microsoft.com/office/drawing/2014/main" id="{822D6DF0-7880-4859-1140-6208C8E3D036}"/>
              </a:ext>
            </a:extLst>
          </p:cNvPr>
          <p:cNvSpPr>
            <a:spLocks noGrp="1"/>
          </p:cNvSpPr>
          <p:nvPr>
            <p:ph type="sldNum" sz="quarter" idx="11"/>
          </p:nvPr>
        </p:nvSpPr>
        <p:spPr/>
        <p:txBody>
          <a:bodyPr/>
          <a:lstStyle/>
          <a:p>
            <a:pPr>
              <a:defRPr/>
            </a:pPr>
            <a:fld id="{6E95BF02-F533-404A-A6F1-6896AEEAF790}" type="slidenum">
              <a:rPr lang="en-US" smtClean="0"/>
              <a:pPr>
                <a:defRPr/>
              </a:pPr>
              <a:t>26</a:t>
            </a:fld>
            <a:endParaRPr lang="en-US"/>
          </a:p>
        </p:txBody>
      </p:sp>
      <p:pic>
        <p:nvPicPr>
          <p:cNvPr id="5" name="Picture 4">
            <a:extLst>
              <a:ext uri="{FF2B5EF4-FFF2-40B4-BE49-F238E27FC236}">
                <a16:creationId xmlns:a16="http://schemas.microsoft.com/office/drawing/2014/main" id="{53C9D41C-3807-67DE-2429-1B3E239713B7}"/>
              </a:ext>
            </a:extLst>
          </p:cNvPr>
          <p:cNvPicPr>
            <a:picLocks noChangeAspect="1"/>
          </p:cNvPicPr>
          <p:nvPr/>
        </p:nvPicPr>
        <p:blipFill rotWithShape="1">
          <a:blip r:embed="rId2"/>
          <a:srcRect l="18040" t="9566" r="14869" b="52587"/>
          <a:stretch/>
        </p:blipFill>
        <p:spPr>
          <a:xfrm>
            <a:off x="2850777" y="1694194"/>
            <a:ext cx="3968375" cy="3449306"/>
          </a:xfrm>
          <a:prstGeom prst="rect">
            <a:avLst/>
          </a:prstGeom>
          <a:ln>
            <a:solidFill>
              <a:schemeClr val="tx1"/>
            </a:solidFill>
          </a:ln>
        </p:spPr>
      </p:pic>
    </p:spTree>
    <p:extLst>
      <p:ext uri="{BB962C8B-B14F-4D97-AF65-F5344CB8AC3E}">
        <p14:creationId xmlns:p14="http://schemas.microsoft.com/office/powerpoint/2010/main" val="1506142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0C1CE0-EF47-E9D1-A76E-C4AB3B25C3F9}"/>
              </a:ext>
            </a:extLst>
          </p:cNvPr>
          <p:cNvSpPr>
            <a:spLocks noGrp="1"/>
          </p:cNvSpPr>
          <p:nvPr>
            <p:ph type="title"/>
          </p:nvPr>
        </p:nvSpPr>
        <p:spPr/>
        <p:txBody>
          <a:bodyPr/>
          <a:lstStyle/>
          <a:p>
            <a:r>
              <a:rPr lang="nb-NO" dirty="0"/>
              <a:t>Hva er en personopplysning?</a:t>
            </a:r>
          </a:p>
        </p:txBody>
      </p:sp>
      <p:sp>
        <p:nvSpPr>
          <p:cNvPr id="3" name="Plassholder for innhold 2">
            <a:extLst>
              <a:ext uri="{FF2B5EF4-FFF2-40B4-BE49-F238E27FC236}">
                <a16:creationId xmlns:a16="http://schemas.microsoft.com/office/drawing/2014/main" id="{216210EF-6766-51E6-6B1A-FB4B2E16DFC1}"/>
              </a:ext>
            </a:extLst>
          </p:cNvPr>
          <p:cNvSpPr>
            <a:spLocks noGrp="1"/>
          </p:cNvSpPr>
          <p:nvPr>
            <p:ph idx="1"/>
          </p:nvPr>
        </p:nvSpPr>
        <p:spPr/>
        <p:txBody>
          <a:bodyPr/>
          <a:lstStyle/>
          <a:p>
            <a:r>
              <a:rPr lang="nb-NO" i="1" dirty="0"/>
              <a:t>Personopplysning</a:t>
            </a:r>
            <a:r>
              <a:rPr lang="nb-NO" dirty="0"/>
              <a:t> er enhver opplysning om en identifisert eller identifiserbar fysisk person eller en person som direkte eller indirekte kan identifiseres</a:t>
            </a:r>
          </a:p>
          <a:p>
            <a:endParaRPr lang="nb-NO" dirty="0"/>
          </a:p>
          <a:p>
            <a:pPr>
              <a:lnSpc>
                <a:spcPct val="100000"/>
              </a:lnSpc>
            </a:pPr>
            <a:r>
              <a:rPr lang="nb-NO" dirty="0">
                <a:latin typeface="Valkyrie T3" pitchFamily="2" charset="0"/>
              </a:rPr>
              <a:t>En persons stemme eller navn er personopplysninger.</a:t>
            </a:r>
          </a:p>
          <a:p>
            <a:pPr>
              <a:lnSpc>
                <a:spcPct val="100000"/>
              </a:lnSpc>
            </a:pPr>
            <a:endParaRPr lang="en-US" dirty="0">
              <a:latin typeface="Equity Text B:liga&amp;kern"/>
            </a:endParaRPr>
          </a:p>
          <a:p>
            <a:r>
              <a:rPr lang="nb-NO" dirty="0">
                <a:latin typeface="Equity Text B:liga&amp;kern"/>
              </a:rPr>
              <a:t>Det mest vanlig måte at vi som utvikler eller forsker får lov å samle inn personopplysninger er at personen </a:t>
            </a:r>
            <a:r>
              <a:rPr lang="nb-NO" b="1" dirty="0">
                <a:latin typeface="Equity Text B:liga&amp;kern"/>
              </a:rPr>
              <a:t>har gitt samtykket</a:t>
            </a:r>
            <a:r>
              <a:rPr lang="nb-NO" dirty="0">
                <a:latin typeface="Equity Text B:liga&amp;kern"/>
              </a:rPr>
              <a:t>.</a:t>
            </a:r>
          </a:p>
          <a:p>
            <a:endParaRPr lang="nb-NO" dirty="0"/>
          </a:p>
        </p:txBody>
      </p:sp>
      <p:sp>
        <p:nvSpPr>
          <p:cNvPr id="4" name="Plassholder for lysbildenummer 3">
            <a:extLst>
              <a:ext uri="{FF2B5EF4-FFF2-40B4-BE49-F238E27FC236}">
                <a16:creationId xmlns:a16="http://schemas.microsoft.com/office/drawing/2014/main" id="{167317F0-F7FC-7488-2E0B-F62E91B7B326}"/>
              </a:ext>
            </a:extLst>
          </p:cNvPr>
          <p:cNvSpPr>
            <a:spLocks noGrp="1"/>
          </p:cNvSpPr>
          <p:nvPr>
            <p:ph type="sldNum" sz="quarter" idx="11"/>
          </p:nvPr>
        </p:nvSpPr>
        <p:spPr/>
        <p:txBody>
          <a:bodyPr/>
          <a:lstStyle/>
          <a:p>
            <a:pPr>
              <a:defRPr/>
            </a:pPr>
            <a:fld id="{6E95BF02-F533-404A-A6F1-6896AEEAF790}" type="slidenum">
              <a:rPr lang="en-US" smtClean="0"/>
              <a:pPr>
                <a:defRPr/>
              </a:pPr>
              <a:t>27</a:t>
            </a:fld>
            <a:endParaRPr lang="en-US"/>
          </a:p>
        </p:txBody>
      </p:sp>
    </p:spTree>
    <p:extLst>
      <p:ext uri="{BB962C8B-B14F-4D97-AF65-F5344CB8AC3E}">
        <p14:creationId xmlns:p14="http://schemas.microsoft.com/office/powerpoint/2010/main" val="4116756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C0B206-D22A-8665-7904-7082967ADB1F}"/>
              </a:ext>
            </a:extLst>
          </p:cNvPr>
          <p:cNvSpPr>
            <a:spLocks noGrp="1"/>
          </p:cNvSpPr>
          <p:nvPr>
            <p:ph type="title"/>
          </p:nvPr>
        </p:nvSpPr>
        <p:spPr/>
        <p:txBody>
          <a:bodyPr/>
          <a:lstStyle/>
          <a:p>
            <a:r>
              <a:rPr lang="nb-NO" dirty="0"/>
              <a:t>Samtykke</a:t>
            </a:r>
          </a:p>
        </p:txBody>
      </p:sp>
      <p:sp>
        <p:nvSpPr>
          <p:cNvPr id="3" name="Plassholder for innhold 2">
            <a:extLst>
              <a:ext uri="{FF2B5EF4-FFF2-40B4-BE49-F238E27FC236}">
                <a16:creationId xmlns:a16="http://schemas.microsoft.com/office/drawing/2014/main" id="{29813288-0A2A-3EDD-2BBF-70C2394A0B40}"/>
              </a:ext>
            </a:extLst>
          </p:cNvPr>
          <p:cNvSpPr>
            <a:spLocks noGrp="1"/>
          </p:cNvSpPr>
          <p:nvPr>
            <p:ph idx="1"/>
          </p:nvPr>
        </p:nvSpPr>
        <p:spPr/>
        <p:txBody>
          <a:bodyPr/>
          <a:lstStyle/>
          <a:p>
            <a:pPr>
              <a:lnSpc>
                <a:spcPct val="100000"/>
              </a:lnSpc>
            </a:pPr>
            <a:r>
              <a:rPr lang="nb-NO" b="1" dirty="0"/>
              <a:t>Definition 11 </a:t>
            </a:r>
            <a:r>
              <a:rPr lang="nb-NO" dirty="0"/>
              <a:t>i personopplysningsloven handler om </a:t>
            </a:r>
            <a:r>
              <a:rPr lang="nb-NO" b="1" dirty="0"/>
              <a:t>samtykke</a:t>
            </a:r>
            <a:r>
              <a:rPr lang="nb-NO" dirty="0"/>
              <a:t>; det er hvordan </a:t>
            </a:r>
            <a:r>
              <a:rPr lang="nb-NO" b="1" dirty="0"/>
              <a:t>vi får lov å behandle </a:t>
            </a:r>
            <a:r>
              <a:rPr lang="nb-NO" dirty="0"/>
              <a:t>personopplysninger</a:t>
            </a:r>
          </a:p>
          <a:p>
            <a:pPr>
              <a:lnSpc>
                <a:spcPct val="100000"/>
              </a:lnSpc>
            </a:pPr>
            <a:endParaRPr lang="nb-NO" i="1" dirty="0"/>
          </a:p>
          <a:p>
            <a:pPr>
              <a:lnSpc>
                <a:spcPct val="100000"/>
              </a:lnSpc>
            </a:pPr>
            <a:r>
              <a:rPr lang="nb-NO" i="1" dirty="0"/>
              <a:t>Samtykke</a:t>
            </a:r>
            <a:r>
              <a:rPr lang="nb-NO" dirty="0"/>
              <a:t> er enhver </a:t>
            </a:r>
            <a:r>
              <a:rPr lang="nb-NO" b="1" dirty="0"/>
              <a:t>frivillig, spesifikk, informert og utvetydig </a:t>
            </a:r>
            <a:r>
              <a:rPr lang="nb-NO" dirty="0"/>
              <a:t>viljesytring fra den registrerte der vedkommende ved en erklæring eller en tydelig bekreftelse gir sitt samtykk til behandling av personopplysninger som gjelder vedkommende.</a:t>
            </a:r>
          </a:p>
          <a:p>
            <a:pPr>
              <a:lnSpc>
                <a:spcPct val="100000"/>
              </a:lnSpc>
            </a:pPr>
            <a:endParaRPr lang="nb-NO" dirty="0"/>
          </a:p>
        </p:txBody>
      </p:sp>
      <p:sp>
        <p:nvSpPr>
          <p:cNvPr id="4" name="Plassholder for lysbildenummer 3">
            <a:extLst>
              <a:ext uri="{FF2B5EF4-FFF2-40B4-BE49-F238E27FC236}">
                <a16:creationId xmlns:a16="http://schemas.microsoft.com/office/drawing/2014/main" id="{5365CD23-2987-32A5-4251-4BF09BACAABC}"/>
              </a:ext>
            </a:extLst>
          </p:cNvPr>
          <p:cNvSpPr>
            <a:spLocks noGrp="1"/>
          </p:cNvSpPr>
          <p:nvPr>
            <p:ph type="sldNum" sz="quarter" idx="11"/>
          </p:nvPr>
        </p:nvSpPr>
        <p:spPr/>
        <p:txBody>
          <a:bodyPr/>
          <a:lstStyle/>
          <a:p>
            <a:pPr>
              <a:defRPr/>
            </a:pPr>
            <a:fld id="{6E95BF02-F533-404A-A6F1-6896AEEAF790}" type="slidenum">
              <a:rPr lang="en-US" smtClean="0"/>
              <a:pPr>
                <a:defRPr/>
              </a:pPr>
              <a:t>28</a:t>
            </a:fld>
            <a:endParaRPr lang="en-US"/>
          </a:p>
        </p:txBody>
      </p:sp>
    </p:spTree>
    <p:extLst>
      <p:ext uri="{BB962C8B-B14F-4D97-AF65-F5344CB8AC3E}">
        <p14:creationId xmlns:p14="http://schemas.microsoft.com/office/powerpoint/2010/main" val="1707567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F5E052-723F-4924-D185-8C4C28F9297C}"/>
              </a:ext>
            </a:extLst>
          </p:cNvPr>
          <p:cNvSpPr>
            <a:spLocks noGrp="1"/>
          </p:cNvSpPr>
          <p:nvPr>
            <p:ph type="title"/>
          </p:nvPr>
        </p:nvSpPr>
        <p:spPr/>
        <p:txBody>
          <a:bodyPr/>
          <a:lstStyle/>
          <a:p>
            <a:r>
              <a:rPr lang="nb-NO" dirty="0"/>
              <a:t>Eksempel på samtykke ved bruk av webside</a:t>
            </a:r>
          </a:p>
        </p:txBody>
      </p:sp>
      <p:sp>
        <p:nvSpPr>
          <p:cNvPr id="4" name="Plassholder for lysbildenummer 3">
            <a:extLst>
              <a:ext uri="{FF2B5EF4-FFF2-40B4-BE49-F238E27FC236}">
                <a16:creationId xmlns:a16="http://schemas.microsoft.com/office/drawing/2014/main" id="{AEDDAF9F-636B-07DA-43F9-F5092A930DA5}"/>
              </a:ext>
            </a:extLst>
          </p:cNvPr>
          <p:cNvSpPr>
            <a:spLocks noGrp="1"/>
          </p:cNvSpPr>
          <p:nvPr>
            <p:ph type="sldNum" sz="quarter" idx="11"/>
          </p:nvPr>
        </p:nvSpPr>
        <p:spPr/>
        <p:txBody>
          <a:bodyPr/>
          <a:lstStyle/>
          <a:p>
            <a:pPr>
              <a:defRPr/>
            </a:pPr>
            <a:fld id="{6E95BF02-F533-404A-A6F1-6896AEEAF790}" type="slidenum">
              <a:rPr lang="en-US" smtClean="0"/>
              <a:pPr>
                <a:defRPr/>
              </a:pPr>
              <a:t>29</a:t>
            </a:fld>
            <a:endParaRPr lang="en-US"/>
          </a:p>
        </p:txBody>
      </p:sp>
      <p:pic>
        <p:nvPicPr>
          <p:cNvPr id="5" name="Picture 5">
            <a:extLst>
              <a:ext uri="{FF2B5EF4-FFF2-40B4-BE49-F238E27FC236}">
                <a16:creationId xmlns:a16="http://schemas.microsoft.com/office/drawing/2014/main" id="{E3BCDFF2-53E2-904A-60E0-997E64E3FB63}"/>
              </a:ext>
            </a:extLst>
          </p:cNvPr>
          <p:cNvPicPr>
            <a:picLocks noChangeAspect="1"/>
          </p:cNvPicPr>
          <p:nvPr/>
        </p:nvPicPr>
        <p:blipFill>
          <a:blip r:embed="rId2"/>
          <a:stretch>
            <a:fillRect/>
          </a:stretch>
        </p:blipFill>
        <p:spPr>
          <a:xfrm>
            <a:off x="718105" y="1087040"/>
            <a:ext cx="3545455" cy="3643107"/>
          </a:xfrm>
          <a:prstGeom prst="rect">
            <a:avLst/>
          </a:prstGeom>
        </p:spPr>
      </p:pic>
      <p:pic>
        <p:nvPicPr>
          <p:cNvPr id="6" name="Picture 4">
            <a:extLst>
              <a:ext uri="{FF2B5EF4-FFF2-40B4-BE49-F238E27FC236}">
                <a16:creationId xmlns:a16="http://schemas.microsoft.com/office/drawing/2014/main" id="{643C391D-0552-0D81-EA8C-1DEF1FB240DB}"/>
              </a:ext>
            </a:extLst>
          </p:cNvPr>
          <p:cNvPicPr>
            <a:picLocks noChangeAspect="1"/>
          </p:cNvPicPr>
          <p:nvPr/>
        </p:nvPicPr>
        <p:blipFill>
          <a:blip r:embed="rId3"/>
          <a:stretch>
            <a:fillRect/>
          </a:stretch>
        </p:blipFill>
        <p:spPr>
          <a:xfrm>
            <a:off x="4779034" y="1087041"/>
            <a:ext cx="3545456" cy="3643107"/>
          </a:xfrm>
          <a:prstGeom prst="rect">
            <a:avLst/>
          </a:prstGeom>
        </p:spPr>
      </p:pic>
    </p:spTree>
    <p:extLst>
      <p:ext uri="{BB962C8B-B14F-4D97-AF65-F5344CB8AC3E}">
        <p14:creationId xmlns:p14="http://schemas.microsoft.com/office/powerpoint/2010/main" val="1744631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4DBE2A-1DAE-A6C8-1F27-93684DC1D228}"/>
              </a:ext>
            </a:extLst>
          </p:cNvPr>
          <p:cNvSpPr>
            <a:spLocks noGrp="1"/>
          </p:cNvSpPr>
          <p:nvPr>
            <p:ph type="title"/>
          </p:nvPr>
        </p:nvSpPr>
        <p:spPr/>
        <p:txBody>
          <a:bodyPr/>
          <a:lstStyle/>
          <a:p>
            <a:r>
              <a:rPr lang="nb-NO" dirty="0"/>
              <a:t>Fire krav til et samtykkeskjema</a:t>
            </a:r>
          </a:p>
        </p:txBody>
      </p:sp>
      <p:sp>
        <p:nvSpPr>
          <p:cNvPr id="3" name="Plassholder for innhold 2">
            <a:extLst>
              <a:ext uri="{FF2B5EF4-FFF2-40B4-BE49-F238E27FC236}">
                <a16:creationId xmlns:a16="http://schemas.microsoft.com/office/drawing/2014/main" id="{4D3F305C-DE98-3AD0-A876-6398C44FDDF4}"/>
              </a:ext>
            </a:extLst>
          </p:cNvPr>
          <p:cNvSpPr>
            <a:spLocks noGrp="1"/>
          </p:cNvSpPr>
          <p:nvPr>
            <p:ph idx="1"/>
          </p:nvPr>
        </p:nvSpPr>
        <p:spPr/>
        <p:txBody>
          <a:bodyPr/>
          <a:lstStyle/>
          <a:p>
            <a:pPr marL="1257300" indent="-1257300">
              <a:buNone/>
              <a:tabLst>
                <a:tab pos="1257300" algn="l"/>
              </a:tabLst>
            </a:pPr>
            <a:r>
              <a:rPr lang="nb-NO" b="1" dirty="0"/>
              <a:t>Frivillig</a:t>
            </a:r>
            <a:r>
              <a:rPr lang="nb-NO" dirty="0"/>
              <a:t>	samtykket må ikke være et resultat av press</a:t>
            </a:r>
          </a:p>
          <a:p>
            <a:pPr marL="1257300" indent="-1257300">
              <a:buNone/>
              <a:tabLst>
                <a:tab pos="1257300" algn="l"/>
              </a:tabLst>
            </a:pPr>
            <a:r>
              <a:rPr lang="nb-NO" b="1" dirty="0"/>
              <a:t>Spesifikt</a:t>
            </a:r>
            <a:r>
              <a:rPr lang="nb-NO" dirty="0"/>
              <a:t>	må være knyttet opp til de formål som personopplysninger behandles for</a:t>
            </a:r>
          </a:p>
          <a:p>
            <a:pPr marL="1257300" indent="-1257300">
              <a:buNone/>
              <a:tabLst>
                <a:tab pos="1257300" algn="l"/>
              </a:tabLst>
            </a:pPr>
            <a:r>
              <a:rPr lang="nb-NO" b="1" dirty="0"/>
              <a:t>Informert</a:t>
            </a:r>
            <a:r>
              <a:rPr lang="nb-NO" dirty="0"/>
              <a:t>	person har krav på å vite hvilke personopplysninger som blir samlet inn, hvordan de blir lagret, hva de skal brukes til, hvor lenge de vil bli lagret, hvordan man kan få innsyn i egne personopplysninger, og annet som er relevant</a:t>
            </a:r>
          </a:p>
          <a:p>
            <a:pPr marL="1257300" indent="-1257300">
              <a:buNone/>
              <a:tabLst>
                <a:tab pos="1257300" algn="l"/>
              </a:tabLst>
            </a:pPr>
            <a:r>
              <a:rPr lang="nb-NO" b="1" dirty="0"/>
              <a:t>Utvetydig</a:t>
            </a:r>
            <a:r>
              <a:rPr lang="nb-NO" dirty="0"/>
              <a:t>	må bekreftes ved en aktiv handling (</a:t>
            </a:r>
            <a:r>
              <a:rPr lang="nb-NO" b="1" dirty="0"/>
              <a:t>ikke</a:t>
            </a:r>
            <a:r>
              <a:rPr lang="nb-NO" dirty="0"/>
              <a:t> stille-samtykke) «klikk-lisenser» er sannsynligvis tilstrekkelig</a:t>
            </a:r>
          </a:p>
          <a:p>
            <a:endParaRPr lang="nb-NO" dirty="0"/>
          </a:p>
        </p:txBody>
      </p:sp>
      <p:sp>
        <p:nvSpPr>
          <p:cNvPr id="4" name="Plassholder for lysbildenummer 3">
            <a:extLst>
              <a:ext uri="{FF2B5EF4-FFF2-40B4-BE49-F238E27FC236}">
                <a16:creationId xmlns:a16="http://schemas.microsoft.com/office/drawing/2014/main" id="{91AAEFC6-FE24-4A9C-24B3-E1D0BA3BF556}"/>
              </a:ext>
            </a:extLst>
          </p:cNvPr>
          <p:cNvSpPr>
            <a:spLocks noGrp="1"/>
          </p:cNvSpPr>
          <p:nvPr>
            <p:ph type="sldNum" sz="quarter" idx="11"/>
          </p:nvPr>
        </p:nvSpPr>
        <p:spPr/>
        <p:txBody>
          <a:bodyPr/>
          <a:lstStyle/>
          <a:p>
            <a:pPr>
              <a:defRPr/>
            </a:pPr>
            <a:fld id="{6E95BF02-F533-404A-A6F1-6896AEEAF790}" type="slidenum">
              <a:rPr lang="en-US" smtClean="0"/>
              <a:pPr>
                <a:defRPr/>
              </a:pPr>
              <a:t>30</a:t>
            </a:fld>
            <a:endParaRPr lang="en-US"/>
          </a:p>
        </p:txBody>
      </p:sp>
    </p:spTree>
    <p:extLst>
      <p:ext uri="{BB962C8B-B14F-4D97-AF65-F5344CB8AC3E}">
        <p14:creationId xmlns:p14="http://schemas.microsoft.com/office/powerpoint/2010/main" val="4202447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8735B9-39A0-4EC1-099D-A023F0E45D61}"/>
              </a:ext>
            </a:extLst>
          </p:cNvPr>
          <p:cNvSpPr>
            <a:spLocks noGrp="1"/>
          </p:cNvSpPr>
          <p:nvPr>
            <p:ph type="title"/>
          </p:nvPr>
        </p:nvSpPr>
        <p:spPr/>
        <p:txBody>
          <a:bodyPr/>
          <a:lstStyle/>
          <a:p>
            <a:r>
              <a:rPr lang="nb-NO" dirty="0"/>
              <a:t>Bruke en mal – eller lage selv</a:t>
            </a:r>
          </a:p>
        </p:txBody>
      </p:sp>
      <p:sp>
        <p:nvSpPr>
          <p:cNvPr id="4" name="Plassholder for lysbildenummer 3">
            <a:extLst>
              <a:ext uri="{FF2B5EF4-FFF2-40B4-BE49-F238E27FC236}">
                <a16:creationId xmlns:a16="http://schemas.microsoft.com/office/drawing/2014/main" id="{87FC241F-5A0C-E00E-E5A3-EE081F7A83B3}"/>
              </a:ext>
            </a:extLst>
          </p:cNvPr>
          <p:cNvSpPr>
            <a:spLocks noGrp="1"/>
          </p:cNvSpPr>
          <p:nvPr>
            <p:ph type="sldNum" sz="quarter" idx="11"/>
          </p:nvPr>
        </p:nvSpPr>
        <p:spPr/>
        <p:txBody>
          <a:bodyPr/>
          <a:lstStyle/>
          <a:p>
            <a:pPr>
              <a:defRPr/>
            </a:pPr>
            <a:fld id="{6E95BF02-F533-404A-A6F1-6896AEEAF790}" type="slidenum">
              <a:rPr lang="en-US" smtClean="0"/>
              <a:pPr>
                <a:defRPr/>
              </a:pPr>
              <a:t>31</a:t>
            </a:fld>
            <a:endParaRPr lang="en-US"/>
          </a:p>
        </p:txBody>
      </p:sp>
      <p:pic>
        <p:nvPicPr>
          <p:cNvPr id="5" name="Content Placeholder 7" descr="Text, application&#10;&#10;Description automatically generated">
            <a:extLst>
              <a:ext uri="{FF2B5EF4-FFF2-40B4-BE49-F238E27FC236}">
                <a16:creationId xmlns:a16="http://schemas.microsoft.com/office/drawing/2014/main" id="{9CD636E3-EB09-BC7A-E52D-62E5AC4F0A85}"/>
              </a:ext>
            </a:extLst>
          </p:cNvPr>
          <p:cNvPicPr>
            <a:picLocks noGrp="1" noChangeAspect="1"/>
          </p:cNvPicPr>
          <p:nvPr>
            <p:ph idx="1"/>
          </p:nvPr>
        </p:nvPicPr>
        <p:blipFill>
          <a:blip r:embed="rId2"/>
          <a:stretch>
            <a:fillRect/>
          </a:stretch>
        </p:blipFill>
        <p:spPr>
          <a:xfrm>
            <a:off x="1694329" y="1363663"/>
            <a:ext cx="2624642" cy="3396596"/>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01182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898F38-01B8-E0F3-7E98-3B582836F5C6}"/>
              </a:ext>
            </a:extLst>
          </p:cNvPr>
          <p:cNvSpPr>
            <a:spLocks noGrp="1"/>
          </p:cNvSpPr>
          <p:nvPr>
            <p:ph type="title"/>
          </p:nvPr>
        </p:nvSpPr>
        <p:spPr/>
        <p:txBody>
          <a:bodyPr/>
          <a:lstStyle/>
          <a:p>
            <a:r>
              <a:rPr lang="nb-NO" dirty="0"/>
              <a:t>Ulike metoder og teknikker</a:t>
            </a:r>
          </a:p>
        </p:txBody>
      </p:sp>
      <p:sp>
        <p:nvSpPr>
          <p:cNvPr id="4" name="Plassholder for lysbildenummer 3">
            <a:extLst>
              <a:ext uri="{FF2B5EF4-FFF2-40B4-BE49-F238E27FC236}">
                <a16:creationId xmlns:a16="http://schemas.microsoft.com/office/drawing/2014/main" id="{5D18FB35-96EA-B336-A51E-08E8269486DD}"/>
              </a:ext>
            </a:extLst>
          </p:cNvPr>
          <p:cNvSpPr>
            <a:spLocks noGrp="1"/>
          </p:cNvSpPr>
          <p:nvPr>
            <p:ph type="sldNum" sz="quarter" idx="11"/>
          </p:nvPr>
        </p:nvSpPr>
        <p:spPr/>
        <p:txBody>
          <a:bodyPr/>
          <a:lstStyle/>
          <a:p>
            <a:pPr>
              <a:defRPr/>
            </a:pPr>
            <a:fld id="{6E95BF02-F533-404A-A6F1-6896AEEAF790}" type="slidenum">
              <a:rPr lang="en-US" smtClean="0"/>
              <a:pPr>
                <a:defRPr/>
              </a:pPr>
              <a:t>32</a:t>
            </a:fld>
            <a:endParaRPr lang="en-US"/>
          </a:p>
        </p:txBody>
      </p:sp>
      <p:sp>
        <p:nvSpPr>
          <p:cNvPr id="5" name="Content Placeholder 2">
            <a:extLst>
              <a:ext uri="{FF2B5EF4-FFF2-40B4-BE49-F238E27FC236}">
                <a16:creationId xmlns:a16="http://schemas.microsoft.com/office/drawing/2014/main" id="{728173F8-F782-6783-432C-9D25BBEB10EE}"/>
              </a:ext>
            </a:extLst>
          </p:cNvPr>
          <p:cNvSpPr>
            <a:spLocks noGrp="1"/>
          </p:cNvSpPr>
          <p:nvPr>
            <p:ph idx="1"/>
          </p:nvPr>
        </p:nvSpPr>
        <p:spPr/>
        <p:txBody>
          <a:bodyPr/>
          <a:lstStyle/>
          <a:p>
            <a:pPr marL="0" indent="0">
              <a:buNone/>
              <a:tabLst>
                <a:tab pos="1654175" algn="l"/>
              </a:tabLst>
            </a:pPr>
            <a:r>
              <a:rPr lang="nb-NO" b="1" dirty="0"/>
              <a:t>Intervju</a:t>
            </a:r>
            <a:r>
              <a:rPr lang="nb-NO" dirty="0"/>
              <a:t>	Snakk sammen</a:t>
            </a:r>
          </a:p>
          <a:p>
            <a:pPr marL="0" indent="0">
              <a:buNone/>
              <a:tabLst>
                <a:tab pos="1654175" algn="l"/>
              </a:tabLst>
            </a:pPr>
            <a:endParaRPr lang="nb-NO" dirty="0"/>
          </a:p>
          <a:p>
            <a:pPr marL="0" indent="0">
              <a:buNone/>
              <a:tabLst>
                <a:tab pos="1654175" algn="l"/>
              </a:tabLst>
            </a:pPr>
            <a:endParaRPr lang="nb-NO" b="1" dirty="0"/>
          </a:p>
          <a:p>
            <a:pPr marL="0" indent="0">
              <a:buNone/>
              <a:tabLst>
                <a:tab pos="1654175" algn="l"/>
              </a:tabLst>
            </a:pPr>
            <a:endParaRPr lang="nb-NO" b="1" dirty="0"/>
          </a:p>
          <a:p>
            <a:pPr marL="0" indent="0">
              <a:buNone/>
              <a:tabLst>
                <a:tab pos="1654175" algn="l"/>
              </a:tabLst>
            </a:pPr>
            <a:r>
              <a:rPr lang="nb-NO" b="1" dirty="0"/>
              <a:t>Observasjon</a:t>
            </a:r>
            <a:r>
              <a:rPr lang="nb-NO" dirty="0"/>
              <a:t>	Følg med på hendelser – i en situasjon</a:t>
            </a:r>
          </a:p>
          <a:p>
            <a:pPr marL="0" indent="0">
              <a:buNone/>
              <a:tabLst>
                <a:tab pos="1654175" algn="l"/>
              </a:tabLst>
            </a:pPr>
            <a:endParaRPr lang="nb-NO" dirty="0"/>
          </a:p>
          <a:p>
            <a:pPr marL="0" indent="0">
              <a:buNone/>
              <a:tabLst>
                <a:tab pos="1654175" algn="l"/>
              </a:tabLst>
            </a:pPr>
            <a:endParaRPr lang="nb-NO" b="1" dirty="0"/>
          </a:p>
          <a:p>
            <a:pPr marL="0" indent="0">
              <a:buNone/>
              <a:tabLst>
                <a:tab pos="1654175" algn="l"/>
              </a:tabLst>
            </a:pPr>
            <a:endParaRPr lang="nb-NO" b="1" dirty="0"/>
          </a:p>
          <a:p>
            <a:pPr marL="0" indent="0">
              <a:buNone/>
              <a:tabLst>
                <a:tab pos="1654175" algn="l"/>
              </a:tabLst>
            </a:pPr>
            <a:r>
              <a:rPr lang="nb-NO" b="1" dirty="0"/>
              <a:t>Spørreskjema</a:t>
            </a:r>
            <a:r>
              <a:rPr lang="nb-NO" dirty="0"/>
              <a:t>	Svar på bestemte spørsmål</a:t>
            </a:r>
          </a:p>
          <a:p>
            <a:pPr marL="0" indent="0">
              <a:buNone/>
            </a:pPr>
            <a:endParaRPr lang="nb-NO" dirty="0"/>
          </a:p>
        </p:txBody>
      </p:sp>
    </p:spTree>
    <p:extLst>
      <p:ext uri="{BB962C8B-B14F-4D97-AF65-F5344CB8AC3E}">
        <p14:creationId xmlns:p14="http://schemas.microsoft.com/office/powerpoint/2010/main" val="3476966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570A7E-68C6-0378-7DE4-FA5712B4E574}"/>
              </a:ext>
            </a:extLst>
          </p:cNvPr>
          <p:cNvSpPr>
            <a:spLocks noGrp="1"/>
          </p:cNvSpPr>
          <p:nvPr>
            <p:ph type="title"/>
          </p:nvPr>
        </p:nvSpPr>
        <p:spPr/>
        <p:txBody>
          <a:bodyPr/>
          <a:lstStyle/>
          <a:p>
            <a:r>
              <a:rPr lang="nb-NO" dirty="0"/>
              <a:t>Observere - Interesse og tålmodighet</a:t>
            </a:r>
          </a:p>
        </p:txBody>
      </p:sp>
      <p:sp>
        <p:nvSpPr>
          <p:cNvPr id="4" name="Plassholder for lysbildenummer 3">
            <a:extLst>
              <a:ext uri="{FF2B5EF4-FFF2-40B4-BE49-F238E27FC236}">
                <a16:creationId xmlns:a16="http://schemas.microsoft.com/office/drawing/2014/main" id="{0E424E0D-93F4-4774-80BD-AEAFD3593546}"/>
              </a:ext>
            </a:extLst>
          </p:cNvPr>
          <p:cNvSpPr>
            <a:spLocks noGrp="1"/>
          </p:cNvSpPr>
          <p:nvPr>
            <p:ph type="sldNum" sz="quarter" idx="11"/>
          </p:nvPr>
        </p:nvSpPr>
        <p:spPr/>
        <p:txBody>
          <a:bodyPr/>
          <a:lstStyle/>
          <a:p>
            <a:pPr>
              <a:defRPr/>
            </a:pPr>
            <a:fld id="{6E95BF02-F533-404A-A6F1-6896AEEAF790}" type="slidenum">
              <a:rPr lang="en-US" smtClean="0"/>
              <a:pPr>
                <a:defRPr/>
              </a:pPr>
              <a:t>33</a:t>
            </a:fld>
            <a:endParaRPr lang="en-US"/>
          </a:p>
        </p:txBody>
      </p:sp>
      <p:pic>
        <p:nvPicPr>
          <p:cNvPr id="5" name="Picture 5" descr="A group of people in a room&#10;&#10;Description automatically generated">
            <a:extLst>
              <a:ext uri="{FF2B5EF4-FFF2-40B4-BE49-F238E27FC236}">
                <a16:creationId xmlns:a16="http://schemas.microsoft.com/office/drawing/2014/main" id="{D63477C5-2441-0216-682F-BF976EBBA77C}"/>
              </a:ext>
            </a:extLst>
          </p:cNvPr>
          <p:cNvPicPr>
            <a:picLocks noGrp="1" noChangeAspect="1"/>
          </p:cNvPicPr>
          <p:nvPr>
            <p:ph idx="1"/>
          </p:nvPr>
        </p:nvPicPr>
        <p:blipFill>
          <a:blip r:embed="rId2"/>
          <a:stretch>
            <a:fillRect/>
          </a:stretch>
        </p:blipFill>
        <p:spPr>
          <a:xfrm>
            <a:off x="1526671" y="1193800"/>
            <a:ext cx="6143045" cy="3455988"/>
          </a:xfrm>
          <a:prstGeom prst="rect">
            <a:avLst/>
          </a:prstGeom>
        </p:spPr>
      </p:pic>
      <p:sp>
        <p:nvSpPr>
          <p:cNvPr id="7" name="TextBox 6">
            <a:extLst>
              <a:ext uri="{FF2B5EF4-FFF2-40B4-BE49-F238E27FC236}">
                <a16:creationId xmlns:a16="http://schemas.microsoft.com/office/drawing/2014/main" id="{56F0325F-3740-5603-12F7-D4C5B21843F9}"/>
              </a:ext>
            </a:extLst>
          </p:cNvPr>
          <p:cNvSpPr txBox="1"/>
          <p:nvPr/>
        </p:nvSpPr>
        <p:spPr>
          <a:xfrm>
            <a:off x="1474284" y="3949700"/>
            <a:ext cx="3832881" cy="4079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oncourse T3"/>
                <a:ea typeface="ヒラギノ角ゴ Pro W3"/>
                <a:cs typeface="Arial"/>
              </a:rPr>
              <a:t>Foto </a:t>
            </a:r>
            <a:r>
              <a:rPr lang="en-US" sz="2000" dirty="0">
                <a:latin typeface="Concourse T3"/>
                <a:ea typeface="ヒラギノ角ゴ Pro W3"/>
                <a:cs typeface="Arial"/>
                <a:hlinkClick r:id="rId3"/>
              </a:rPr>
              <a:t>Andrik Langfield</a:t>
            </a:r>
            <a:r>
              <a:rPr lang="en-US" sz="2000" dirty="0">
                <a:latin typeface="Concourse T3"/>
                <a:ea typeface="ヒラギノ角ゴ Pro W3"/>
                <a:cs typeface="Arial"/>
              </a:rPr>
              <a:t> </a:t>
            </a:r>
            <a:r>
              <a:rPr lang="en-US" sz="2000" dirty="0" err="1">
                <a:latin typeface="Concourse T3"/>
                <a:ea typeface="ヒラギノ角ゴ Pro W3"/>
                <a:cs typeface="Arial"/>
              </a:rPr>
              <a:t>på</a:t>
            </a:r>
            <a:r>
              <a:rPr lang="en-US" sz="2000" dirty="0">
                <a:latin typeface="Concourse T3"/>
                <a:ea typeface="ヒラギノ角ゴ Pro W3"/>
                <a:cs typeface="Arial"/>
              </a:rPr>
              <a:t> </a:t>
            </a:r>
            <a:r>
              <a:rPr lang="en-US" sz="2000" dirty="0">
                <a:latin typeface="Concourse T3"/>
                <a:ea typeface="ヒラギノ角ゴ Pro W3"/>
                <a:cs typeface="Arial"/>
                <a:hlinkClick r:id="rId4"/>
              </a:rPr>
              <a:t>Unsplash</a:t>
            </a:r>
            <a:endParaRPr lang="en-US" sz="2000" dirty="0">
              <a:latin typeface="Concourse T3"/>
            </a:endParaRPr>
          </a:p>
        </p:txBody>
      </p:sp>
    </p:spTree>
    <p:extLst>
      <p:ext uri="{BB962C8B-B14F-4D97-AF65-F5344CB8AC3E}">
        <p14:creationId xmlns:p14="http://schemas.microsoft.com/office/powerpoint/2010/main" val="1276395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8E64A3-C8B3-A004-8353-231E3B56BCD4}"/>
              </a:ext>
            </a:extLst>
          </p:cNvPr>
          <p:cNvSpPr>
            <a:spLocks noGrp="1"/>
          </p:cNvSpPr>
          <p:nvPr>
            <p:ph type="title"/>
          </p:nvPr>
        </p:nvSpPr>
        <p:spPr/>
        <p:txBody>
          <a:bodyPr/>
          <a:lstStyle/>
          <a:p>
            <a:r>
              <a:rPr lang="nb-NO" dirty="0"/>
              <a:t>Et våkent blikk på situasjonen</a:t>
            </a:r>
          </a:p>
        </p:txBody>
      </p:sp>
      <p:sp>
        <p:nvSpPr>
          <p:cNvPr id="4" name="Plassholder for lysbildenummer 3">
            <a:extLst>
              <a:ext uri="{FF2B5EF4-FFF2-40B4-BE49-F238E27FC236}">
                <a16:creationId xmlns:a16="http://schemas.microsoft.com/office/drawing/2014/main" id="{B0D3F231-28D9-1F1B-08D0-298506BDCEF0}"/>
              </a:ext>
            </a:extLst>
          </p:cNvPr>
          <p:cNvSpPr>
            <a:spLocks noGrp="1"/>
          </p:cNvSpPr>
          <p:nvPr>
            <p:ph type="sldNum" sz="quarter" idx="11"/>
          </p:nvPr>
        </p:nvSpPr>
        <p:spPr/>
        <p:txBody>
          <a:bodyPr/>
          <a:lstStyle/>
          <a:p>
            <a:pPr>
              <a:defRPr/>
            </a:pPr>
            <a:fld id="{6E95BF02-F533-404A-A6F1-6896AEEAF790}" type="slidenum">
              <a:rPr lang="en-US" smtClean="0"/>
              <a:pPr>
                <a:defRPr/>
              </a:pPr>
              <a:t>34</a:t>
            </a:fld>
            <a:endParaRPr lang="en-US"/>
          </a:p>
        </p:txBody>
      </p:sp>
      <p:pic>
        <p:nvPicPr>
          <p:cNvPr id="5" name="Picture 5" descr="A close up of a light&#10;&#10;Description automatically generated">
            <a:extLst>
              <a:ext uri="{FF2B5EF4-FFF2-40B4-BE49-F238E27FC236}">
                <a16:creationId xmlns:a16="http://schemas.microsoft.com/office/drawing/2014/main" id="{A1768347-E514-79AC-2EED-3ECE7603CB8A}"/>
              </a:ext>
            </a:extLst>
          </p:cNvPr>
          <p:cNvPicPr>
            <a:picLocks noGrp="1" noChangeAspect="1"/>
          </p:cNvPicPr>
          <p:nvPr>
            <p:ph idx="1"/>
          </p:nvPr>
        </p:nvPicPr>
        <p:blipFill>
          <a:blip r:embed="rId3"/>
          <a:stretch>
            <a:fillRect/>
          </a:stretch>
        </p:blipFill>
        <p:spPr>
          <a:xfrm>
            <a:off x="1270660" y="1178412"/>
            <a:ext cx="6382558" cy="3780603"/>
          </a:xfrm>
        </p:spPr>
      </p:pic>
      <p:sp>
        <p:nvSpPr>
          <p:cNvPr id="7" name="TextBox 5">
            <a:extLst>
              <a:ext uri="{FF2B5EF4-FFF2-40B4-BE49-F238E27FC236}">
                <a16:creationId xmlns:a16="http://schemas.microsoft.com/office/drawing/2014/main" id="{882E4BF7-8BE7-8688-BE5F-8CA5B86B6FD4}"/>
              </a:ext>
            </a:extLst>
          </p:cNvPr>
          <p:cNvSpPr txBox="1"/>
          <p:nvPr/>
        </p:nvSpPr>
        <p:spPr>
          <a:xfrm>
            <a:off x="1615566" y="4478551"/>
            <a:ext cx="412100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latin typeface="Concourse T3"/>
                <a:ea typeface="ヒラギノ角ゴ Pro W3"/>
              </a:rPr>
              <a:t>Foto </a:t>
            </a:r>
            <a:r>
              <a:rPr lang="en-US" sz="1800" dirty="0">
                <a:latin typeface="Concourse T3"/>
                <a:ea typeface="ヒラギノ角ゴ Pro W3"/>
                <a:hlinkClick r:id="rId4"/>
              </a:rPr>
              <a:t>Paul Kramer</a:t>
            </a:r>
            <a:r>
              <a:rPr lang="en-US" sz="1800" dirty="0">
                <a:latin typeface="Concourse T3"/>
                <a:ea typeface="ヒラギノ角ゴ Pro W3"/>
              </a:rPr>
              <a:t> </a:t>
            </a:r>
            <a:r>
              <a:rPr lang="en-US" sz="1800" dirty="0" err="1">
                <a:latin typeface="Concourse T3"/>
                <a:ea typeface="ヒラギノ角ゴ Pro W3"/>
              </a:rPr>
              <a:t>på</a:t>
            </a:r>
            <a:r>
              <a:rPr lang="en-US" sz="1800" dirty="0">
                <a:latin typeface="Concourse T3"/>
                <a:ea typeface="ヒラギノ角ゴ Pro W3"/>
              </a:rPr>
              <a:t> </a:t>
            </a:r>
            <a:r>
              <a:rPr lang="en-US" sz="1800" dirty="0">
                <a:latin typeface="Concourse T3"/>
                <a:ea typeface="ヒラギノ角ゴ Pro W3"/>
                <a:hlinkClick r:id="rId5"/>
              </a:rPr>
              <a:t>Unsplash</a:t>
            </a:r>
            <a:endParaRPr lang="en-US" sz="1800" dirty="0">
              <a:latin typeface="Concourse T3"/>
              <a:ea typeface="ヒラギノ角ゴ Pro W3"/>
            </a:endParaRPr>
          </a:p>
        </p:txBody>
      </p:sp>
    </p:spTree>
    <p:extLst>
      <p:ext uri="{BB962C8B-B14F-4D97-AF65-F5344CB8AC3E}">
        <p14:creationId xmlns:p14="http://schemas.microsoft.com/office/powerpoint/2010/main" val="908473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9F514702-444B-9145-9946-25892C87E91F}"/>
              </a:ext>
            </a:extLst>
          </p:cNvPr>
          <p:cNvSpPr>
            <a:spLocks noGrp="1"/>
          </p:cNvSpPr>
          <p:nvPr>
            <p:ph type="sldNum" sz="quarter" idx="11"/>
          </p:nvPr>
        </p:nvSpPr>
        <p:spPr/>
        <p:txBody>
          <a:bodyPr/>
          <a:lstStyle/>
          <a:p>
            <a:pPr>
              <a:defRPr/>
            </a:pPr>
            <a:fld id="{6E95BF02-F533-404A-A6F1-6896AEEAF790}" type="slidenum">
              <a:rPr lang="en-US" smtClean="0"/>
              <a:pPr>
                <a:defRPr/>
              </a:pPr>
              <a:t>35</a:t>
            </a:fld>
            <a:endParaRPr lang="en-US"/>
          </a:p>
        </p:txBody>
      </p:sp>
      <p:sp>
        <p:nvSpPr>
          <p:cNvPr id="9" name="TekstSylinder 8">
            <a:extLst>
              <a:ext uri="{FF2B5EF4-FFF2-40B4-BE49-F238E27FC236}">
                <a16:creationId xmlns:a16="http://schemas.microsoft.com/office/drawing/2014/main" id="{166EF246-7E08-F67F-7540-22CB2A852A9D}"/>
              </a:ext>
            </a:extLst>
          </p:cNvPr>
          <p:cNvSpPr txBox="1"/>
          <p:nvPr/>
        </p:nvSpPr>
        <p:spPr>
          <a:xfrm>
            <a:off x="629727" y="1985561"/>
            <a:ext cx="7125419" cy="2677656"/>
          </a:xfrm>
          <a:prstGeom prst="rect">
            <a:avLst/>
          </a:prstGeom>
          <a:noFill/>
        </p:spPr>
        <p:txBody>
          <a:bodyPr wrap="square">
            <a:spAutoFit/>
          </a:bodyPr>
          <a:lstStyle/>
          <a:p>
            <a:pPr marL="1828800" indent="-1828800">
              <a:buNone/>
              <a:tabLst>
                <a:tab pos="1828800" algn="l"/>
              </a:tabLst>
            </a:pPr>
            <a:r>
              <a:rPr lang="nb-NO" sz="1400" b="1" dirty="0"/>
              <a:t>Skjult</a:t>
            </a:r>
            <a:r>
              <a:rPr lang="nb-NO" sz="1400" dirty="0"/>
              <a:t> </a:t>
            </a:r>
            <a:r>
              <a:rPr lang="nb-NO" sz="1400" b="1" dirty="0"/>
              <a:t>observasjon</a:t>
            </a:r>
            <a:r>
              <a:rPr lang="nb-NO" sz="1400" dirty="0"/>
              <a:t>     I hverdagen benytter vi oss ofte av skjult observasjon ved å iaktta folk i omgivelsene</a:t>
            </a:r>
            <a:r>
              <a:rPr lang="nb-NO" dirty="0"/>
              <a:t> </a:t>
            </a:r>
            <a:r>
              <a:rPr lang="nb-NO" sz="1400" dirty="0"/>
              <a:t>legge merke til bestemte hendelser osv. Dette er uproblematisk så lenge det ikke er snakk om forskning og systematisk datainnsamling for en bestemt bruk.</a:t>
            </a:r>
          </a:p>
          <a:p>
            <a:pPr marL="1828800" indent="-1828800">
              <a:buNone/>
              <a:tabLst>
                <a:tab pos="1828800" algn="l"/>
              </a:tabLst>
            </a:pPr>
            <a:endParaRPr lang="nb-NO" sz="1400" dirty="0"/>
          </a:p>
          <a:p>
            <a:pPr marL="2346325" indent="-2346325">
              <a:buNone/>
              <a:tabLst>
                <a:tab pos="2346325" algn="l"/>
              </a:tabLst>
            </a:pPr>
            <a:r>
              <a:rPr lang="nb-NO" sz="1400" b="1" dirty="0"/>
              <a:t>Åpen, passiv observasjon	</a:t>
            </a:r>
            <a:r>
              <a:rPr lang="nb-NO" sz="1400" dirty="0"/>
              <a:t>Basert på de observertes samtykke gjør man en systematisk observasjon av hvordan en eller flere personer opptrer i en situasjon</a:t>
            </a:r>
          </a:p>
          <a:p>
            <a:pPr marL="2346325" indent="-2346325">
              <a:buNone/>
              <a:tabLst>
                <a:tab pos="2346325" algn="l"/>
              </a:tabLst>
            </a:pPr>
            <a:endParaRPr lang="nb-NO" sz="1400" dirty="0"/>
          </a:p>
          <a:p>
            <a:pPr marL="2346325" indent="-2346325">
              <a:buNone/>
              <a:tabLst>
                <a:tab pos="2346325" algn="l"/>
              </a:tabLst>
            </a:pPr>
            <a:r>
              <a:rPr lang="nb-NO" sz="1400" b="1" dirty="0"/>
              <a:t>Deltagende observasjon</a:t>
            </a:r>
            <a:r>
              <a:rPr lang="nb-NO" sz="1400" dirty="0"/>
              <a:t>	En engasjerer seg i en aktivitet og får et blikk på situasjonen som både er basert på at en er deltaker og tilskuer, eventuelt veksler mellom det ene og det andre.</a:t>
            </a:r>
          </a:p>
        </p:txBody>
      </p:sp>
      <p:sp>
        <p:nvSpPr>
          <p:cNvPr id="10" name="Tittel 1">
            <a:extLst>
              <a:ext uri="{FF2B5EF4-FFF2-40B4-BE49-F238E27FC236}">
                <a16:creationId xmlns:a16="http://schemas.microsoft.com/office/drawing/2014/main" id="{FC0B7E3C-AFEF-4EFD-D4E3-1E2D980E5F88}"/>
              </a:ext>
            </a:extLst>
          </p:cNvPr>
          <p:cNvSpPr>
            <a:spLocks noGrp="1"/>
          </p:cNvSpPr>
          <p:nvPr>
            <p:ph type="title"/>
          </p:nvPr>
        </p:nvSpPr>
        <p:spPr>
          <a:xfrm>
            <a:off x="467916" y="465535"/>
            <a:ext cx="8262938" cy="621506"/>
          </a:xfrm>
        </p:spPr>
        <p:txBody>
          <a:bodyPr/>
          <a:lstStyle/>
          <a:p>
            <a:r>
              <a:rPr lang="nb-NO" dirty="0"/>
              <a:t>Skjult, åpen, passiv, aktiv - observasjon</a:t>
            </a:r>
          </a:p>
        </p:txBody>
      </p:sp>
    </p:spTree>
    <p:extLst>
      <p:ext uri="{BB962C8B-B14F-4D97-AF65-F5344CB8AC3E}">
        <p14:creationId xmlns:p14="http://schemas.microsoft.com/office/powerpoint/2010/main" val="1807441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B02ACC-01BD-4463-0C9D-871730AA2766}"/>
              </a:ext>
            </a:extLst>
          </p:cNvPr>
          <p:cNvSpPr>
            <a:spLocks noGrp="1"/>
          </p:cNvSpPr>
          <p:nvPr>
            <p:ph type="title"/>
          </p:nvPr>
        </p:nvSpPr>
        <p:spPr/>
        <p:txBody>
          <a:bodyPr/>
          <a:lstStyle/>
          <a:p>
            <a:r>
              <a:rPr lang="nb-NO" dirty="0"/>
              <a:t>A/B testing – en form for observasjon</a:t>
            </a:r>
          </a:p>
        </p:txBody>
      </p:sp>
      <p:sp>
        <p:nvSpPr>
          <p:cNvPr id="3" name="Plassholder for innhold 2">
            <a:extLst>
              <a:ext uri="{FF2B5EF4-FFF2-40B4-BE49-F238E27FC236}">
                <a16:creationId xmlns:a16="http://schemas.microsoft.com/office/drawing/2014/main" id="{ED9ABEFA-2AA5-A627-BDC2-18EC35E89E01}"/>
              </a:ext>
            </a:extLst>
          </p:cNvPr>
          <p:cNvSpPr>
            <a:spLocks noGrp="1"/>
          </p:cNvSpPr>
          <p:nvPr>
            <p:ph idx="1"/>
          </p:nvPr>
        </p:nvSpPr>
        <p:spPr/>
        <p:txBody>
          <a:bodyPr/>
          <a:lstStyle/>
          <a:p>
            <a:r>
              <a:rPr lang="nb-NO" dirty="0"/>
              <a:t>Akkurat nå – ulike versjoner av funksjoner/knapper/tjenester – som for eksempel «dine algoritmer filter» i sosiale medier.</a:t>
            </a:r>
          </a:p>
          <a:p>
            <a:r>
              <a:rPr lang="nb-NO" dirty="0"/>
              <a:t>Ofte to versjoner, derfor A og B; men også mange varianter.</a:t>
            </a:r>
          </a:p>
          <a:p>
            <a:r>
              <a:rPr lang="nb-NO" dirty="0"/>
              <a:t>Ulike brukere får ulike versjoner – og måledata registreres.</a:t>
            </a:r>
          </a:p>
          <a:p>
            <a:r>
              <a:rPr lang="nb-NO" dirty="0"/>
              <a:t>Måledata analyseres.</a:t>
            </a:r>
          </a:p>
          <a:p>
            <a:r>
              <a:rPr lang="nb-NO" dirty="0"/>
              <a:t>Beslutninger basert på analyse – og målsetting – fattes.</a:t>
            </a:r>
          </a:p>
          <a:p>
            <a:pPr marL="114300" indent="0">
              <a:buNone/>
            </a:pPr>
            <a:endParaRPr lang="nb-NO" dirty="0"/>
          </a:p>
          <a:p>
            <a:pPr marL="114300" indent="0">
              <a:buNone/>
            </a:pPr>
            <a:endParaRPr lang="nb-NO" dirty="0"/>
          </a:p>
          <a:p>
            <a:pPr marL="114300" indent="0">
              <a:buNone/>
            </a:pPr>
            <a:endParaRPr lang="nb-NO" dirty="0"/>
          </a:p>
        </p:txBody>
      </p:sp>
      <p:sp>
        <p:nvSpPr>
          <p:cNvPr id="4" name="Plassholder for lysbildenummer 3">
            <a:extLst>
              <a:ext uri="{FF2B5EF4-FFF2-40B4-BE49-F238E27FC236}">
                <a16:creationId xmlns:a16="http://schemas.microsoft.com/office/drawing/2014/main" id="{21BBDD17-2764-834A-C134-07659A85C9CB}"/>
              </a:ext>
            </a:extLst>
          </p:cNvPr>
          <p:cNvSpPr>
            <a:spLocks noGrp="1"/>
          </p:cNvSpPr>
          <p:nvPr>
            <p:ph type="sldNum" sz="quarter" idx="11"/>
          </p:nvPr>
        </p:nvSpPr>
        <p:spPr/>
        <p:txBody>
          <a:bodyPr/>
          <a:lstStyle/>
          <a:p>
            <a:pPr>
              <a:defRPr/>
            </a:pPr>
            <a:fld id="{6E95BF02-F533-404A-A6F1-6896AEEAF790}" type="slidenum">
              <a:rPr lang="en-US" smtClean="0"/>
              <a:pPr>
                <a:defRPr/>
              </a:pPr>
              <a:t>36</a:t>
            </a:fld>
            <a:endParaRPr lang="en-US"/>
          </a:p>
        </p:txBody>
      </p:sp>
    </p:spTree>
    <p:extLst>
      <p:ext uri="{BB962C8B-B14F-4D97-AF65-F5344CB8AC3E}">
        <p14:creationId xmlns:p14="http://schemas.microsoft.com/office/powerpoint/2010/main" val="3475610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A12912-E43D-CCE2-1294-822D32AA0B13}"/>
              </a:ext>
            </a:extLst>
          </p:cNvPr>
          <p:cNvSpPr>
            <a:spLocks noGrp="1"/>
          </p:cNvSpPr>
          <p:nvPr>
            <p:ph type="title"/>
          </p:nvPr>
        </p:nvSpPr>
        <p:spPr/>
        <p:txBody>
          <a:bodyPr/>
          <a:lstStyle/>
          <a:p>
            <a:r>
              <a:rPr lang="nb-NO" dirty="0"/>
              <a:t>Feltnotater fra observasjon</a:t>
            </a:r>
          </a:p>
        </p:txBody>
      </p:sp>
      <p:sp>
        <p:nvSpPr>
          <p:cNvPr id="4" name="Plassholder for lysbildenummer 3">
            <a:extLst>
              <a:ext uri="{FF2B5EF4-FFF2-40B4-BE49-F238E27FC236}">
                <a16:creationId xmlns:a16="http://schemas.microsoft.com/office/drawing/2014/main" id="{AEB85EC7-3F7E-F1D0-78BD-E51266C90265}"/>
              </a:ext>
            </a:extLst>
          </p:cNvPr>
          <p:cNvSpPr>
            <a:spLocks noGrp="1"/>
          </p:cNvSpPr>
          <p:nvPr>
            <p:ph type="sldNum" sz="quarter" idx="11"/>
          </p:nvPr>
        </p:nvSpPr>
        <p:spPr/>
        <p:txBody>
          <a:bodyPr/>
          <a:lstStyle/>
          <a:p>
            <a:pPr>
              <a:defRPr/>
            </a:pPr>
            <a:fld id="{6E95BF02-F533-404A-A6F1-6896AEEAF790}" type="slidenum">
              <a:rPr lang="en-US" smtClean="0"/>
              <a:pPr>
                <a:defRPr/>
              </a:pPr>
              <a:t>37</a:t>
            </a:fld>
            <a:endParaRPr lang="en-US"/>
          </a:p>
        </p:txBody>
      </p:sp>
      <p:pic>
        <p:nvPicPr>
          <p:cNvPr id="6" name="Content Placeholder 5" descr="A picture containing text, electronics&#10;&#10;Description automatically generated">
            <a:extLst>
              <a:ext uri="{FF2B5EF4-FFF2-40B4-BE49-F238E27FC236}">
                <a16:creationId xmlns:a16="http://schemas.microsoft.com/office/drawing/2014/main" id="{A0016DD2-FB33-0F26-31B9-F4603B65B41D}"/>
              </a:ext>
            </a:extLst>
          </p:cNvPr>
          <p:cNvPicPr>
            <a:picLocks noChangeAspect="1"/>
          </p:cNvPicPr>
          <p:nvPr/>
        </p:nvPicPr>
        <p:blipFill>
          <a:blip r:embed="rId2"/>
          <a:stretch>
            <a:fillRect/>
          </a:stretch>
        </p:blipFill>
        <p:spPr>
          <a:xfrm>
            <a:off x="1579522" y="1256467"/>
            <a:ext cx="5551817" cy="3701211"/>
          </a:xfrm>
          <a:prstGeom prst="rect">
            <a:avLst/>
          </a:prstGeom>
          <a:noFill/>
          <a:ln>
            <a:noFill/>
          </a:ln>
        </p:spPr>
      </p:pic>
      <p:sp>
        <p:nvSpPr>
          <p:cNvPr id="7" name="TextBox 6">
            <a:extLst>
              <a:ext uri="{FF2B5EF4-FFF2-40B4-BE49-F238E27FC236}">
                <a16:creationId xmlns:a16="http://schemas.microsoft.com/office/drawing/2014/main" id="{CE7B25CD-9C1A-4246-205A-F5D41193400E}"/>
              </a:ext>
            </a:extLst>
          </p:cNvPr>
          <p:cNvSpPr txBox="1"/>
          <p:nvPr/>
        </p:nvSpPr>
        <p:spPr>
          <a:xfrm>
            <a:off x="6057900" y="5744206"/>
            <a:ext cx="274320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latin typeface="Concourse T3" pitchFamily="2" charset="0"/>
              </a:rPr>
              <a:t>Foto </a:t>
            </a:r>
            <a:r>
              <a:rPr lang="en-US" sz="1800" dirty="0">
                <a:latin typeface="Concourse T3" pitchFamily="2" charset="0"/>
                <a:hlinkClick r:id="rId3"/>
              </a:rPr>
              <a:t>Kari Shea</a:t>
            </a:r>
            <a:r>
              <a:rPr lang="en-US" sz="1800" dirty="0">
                <a:latin typeface="Concourse T3" pitchFamily="2" charset="0"/>
              </a:rPr>
              <a:t> </a:t>
            </a:r>
            <a:r>
              <a:rPr lang="en-US" sz="1800" dirty="0" err="1">
                <a:latin typeface="Concourse T3" pitchFamily="2" charset="0"/>
              </a:rPr>
              <a:t>på</a:t>
            </a:r>
            <a:r>
              <a:rPr lang="en-US" sz="1800" dirty="0">
                <a:latin typeface="Concourse T3" pitchFamily="2" charset="0"/>
              </a:rPr>
              <a:t> </a:t>
            </a:r>
            <a:r>
              <a:rPr lang="en-US" sz="1800" dirty="0">
                <a:latin typeface="Concourse T3" pitchFamily="2" charset="0"/>
                <a:hlinkClick r:id="rId4"/>
              </a:rPr>
              <a:t>Unsplash</a:t>
            </a:r>
            <a:endParaRPr lang="en-US" sz="1800" dirty="0">
              <a:latin typeface="Concourse T3" pitchFamily="2" charset="0"/>
              <a:ea typeface="ヒラギノ角ゴ Pro W3"/>
            </a:endParaRPr>
          </a:p>
        </p:txBody>
      </p:sp>
    </p:spTree>
    <p:extLst>
      <p:ext uri="{BB962C8B-B14F-4D97-AF65-F5344CB8AC3E}">
        <p14:creationId xmlns:p14="http://schemas.microsoft.com/office/powerpoint/2010/main" val="424374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A98BBB-32D4-3A47-742E-E2DC10DB6A96}"/>
              </a:ext>
            </a:extLst>
          </p:cNvPr>
          <p:cNvSpPr>
            <a:spLocks noGrp="1"/>
          </p:cNvSpPr>
          <p:nvPr>
            <p:ph type="title"/>
          </p:nvPr>
        </p:nvSpPr>
        <p:spPr/>
        <p:txBody>
          <a:bodyPr/>
          <a:lstStyle/>
          <a:p>
            <a:r>
              <a:rPr lang="nb-NO" dirty="0"/>
              <a:t>Diskusjon</a:t>
            </a:r>
          </a:p>
        </p:txBody>
      </p:sp>
      <p:sp>
        <p:nvSpPr>
          <p:cNvPr id="3" name="Plassholder for tekst 2">
            <a:extLst>
              <a:ext uri="{FF2B5EF4-FFF2-40B4-BE49-F238E27FC236}">
                <a16:creationId xmlns:a16="http://schemas.microsoft.com/office/drawing/2014/main" id="{3A1DA726-9348-2D47-C4C3-AC6D63295531}"/>
              </a:ext>
            </a:extLst>
          </p:cNvPr>
          <p:cNvSpPr>
            <a:spLocks noGrp="1"/>
          </p:cNvSpPr>
          <p:nvPr>
            <p:ph type="body" idx="1"/>
          </p:nvPr>
        </p:nvSpPr>
        <p:spPr/>
        <p:txBody>
          <a:bodyPr/>
          <a:lstStyle/>
          <a:p>
            <a:endParaRPr lang="nb-NO" dirty="0"/>
          </a:p>
          <a:p>
            <a:r>
              <a:rPr lang="nb-NO" dirty="0"/>
              <a:t>Når ville du brukt observasjon for å forstå bruk av en digital teknologi?</a:t>
            </a:r>
          </a:p>
          <a:p>
            <a:endParaRPr lang="nb-NO" dirty="0"/>
          </a:p>
          <a:p>
            <a:endParaRPr lang="nb-NO" dirty="0"/>
          </a:p>
          <a:p>
            <a:r>
              <a:rPr lang="nb-NO" dirty="0"/>
              <a:t>I hvilke sammenhenger vil du bruke aktiv observasjon?  Trenger du samtykke for aktiv observasjon?</a:t>
            </a:r>
          </a:p>
        </p:txBody>
      </p:sp>
      <p:sp>
        <p:nvSpPr>
          <p:cNvPr id="4" name="Plassholder for lysbildenummer 3">
            <a:extLst>
              <a:ext uri="{FF2B5EF4-FFF2-40B4-BE49-F238E27FC236}">
                <a16:creationId xmlns:a16="http://schemas.microsoft.com/office/drawing/2014/main" id="{590FB74F-083F-E200-E64B-8E2385ADA9E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29290211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ular Callout 11">
            <a:extLst>
              <a:ext uri="{FF2B5EF4-FFF2-40B4-BE49-F238E27FC236}">
                <a16:creationId xmlns:a16="http://schemas.microsoft.com/office/drawing/2014/main" id="{F33A93D8-B3FA-9A44-8587-0FF5EE66EB54}"/>
              </a:ext>
            </a:extLst>
          </p:cNvPr>
          <p:cNvSpPr/>
          <p:nvPr/>
        </p:nvSpPr>
        <p:spPr bwMode="auto">
          <a:xfrm>
            <a:off x="6529066" y="3090002"/>
            <a:ext cx="918552" cy="596174"/>
          </a:xfrm>
          <a:prstGeom prst="wedgeRoundRectCallout">
            <a:avLst>
              <a:gd name="adj1" fmla="val 42997"/>
              <a:gd name="adj2" fmla="val 72789"/>
              <a:gd name="adj3" fmla="val 16667"/>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t" anchorCtr="0" compatLnSpc="1">
            <a:prstTxWarp prst="textNoShape">
              <a:avLst/>
            </a:prstTxWarp>
          </a:bodyPr>
          <a:lstStyle/>
          <a:p>
            <a:pPr eaLnBrk="0" hangingPunct="0"/>
            <a:r>
              <a:rPr lang="nb-NO" sz="1500">
                <a:solidFill>
                  <a:schemeClr val="bg1"/>
                </a:solidFill>
                <a:latin typeface="Concourse T3" pitchFamily="2" charset="0"/>
                <a:ea typeface="ヒラギノ角ゴ Pro W3" charset="-128"/>
                <a:cs typeface="ヒラギノ角ゴ Pro W3" charset="-128"/>
              </a:rPr>
              <a:t>Studerer IN1030</a:t>
            </a:r>
          </a:p>
        </p:txBody>
      </p:sp>
      <p:sp>
        <p:nvSpPr>
          <p:cNvPr id="11" name="Rounded Rectangular Callout 10">
            <a:extLst>
              <a:ext uri="{FF2B5EF4-FFF2-40B4-BE49-F238E27FC236}">
                <a16:creationId xmlns:a16="http://schemas.microsoft.com/office/drawing/2014/main" id="{64CFC9EC-232E-8E4C-ADF1-4733BA87279A}"/>
              </a:ext>
            </a:extLst>
          </p:cNvPr>
          <p:cNvSpPr/>
          <p:nvPr/>
        </p:nvSpPr>
        <p:spPr bwMode="auto">
          <a:xfrm>
            <a:off x="1707443" y="2943532"/>
            <a:ext cx="918553" cy="596174"/>
          </a:xfrm>
          <a:prstGeom prst="wedgeRoundRectCallout">
            <a:avLst>
              <a:gd name="adj1" fmla="val -37854"/>
              <a:gd name="adj2" fmla="val 68379"/>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68580" tIns="34290" rIns="68580" bIns="34290" numCol="1" rtlCol="0" anchor="t" anchorCtr="0" compatLnSpc="1">
            <a:prstTxWarp prst="textNoShape">
              <a:avLst/>
            </a:prstTxWarp>
          </a:bodyPr>
          <a:lstStyle/>
          <a:p>
            <a:pPr eaLnBrk="0" hangingPunct="0"/>
            <a:r>
              <a:rPr lang="nb-NO" sz="1500">
                <a:solidFill>
                  <a:schemeClr val="tx1"/>
                </a:solidFill>
                <a:latin typeface="Concourse T3" pitchFamily="2" charset="0"/>
                <a:ea typeface="ヒラギノ角ゴ Pro W3" charset="-128"/>
                <a:cs typeface="ヒラギノ角ゴ Pro W3" charset="-128"/>
              </a:rPr>
              <a:t>Hva skjer?</a:t>
            </a:r>
          </a:p>
        </p:txBody>
      </p:sp>
      <p:sp>
        <p:nvSpPr>
          <p:cNvPr id="2" name="Title 1">
            <a:extLst>
              <a:ext uri="{FF2B5EF4-FFF2-40B4-BE49-F238E27FC236}">
                <a16:creationId xmlns:a16="http://schemas.microsoft.com/office/drawing/2014/main" id="{AD9DEC17-51A0-5047-859B-DD8A607A41F6}"/>
              </a:ext>
            </a:extLst>
          </p:cNvPr>
          <p:cNvSpPr>
            <a:spLocks noGrp="1"/>
          </p:cNvSpPr>
          <p:nvPr>
            <p:ph type="title"/>
          </p:nvPr>
        </p:nvSpPr>
        <p:spPr/>
        <p:txBody>
          <a:bodyPr/>
          <a:lstStyle/>
          <a:p>
            <a:r>
              <a:rPr lang="nb-NO"/>
              <a:t>Tenk at vi skal lage en modell til en samtale mellom mennesker</a:t>
            </a:r>
          </a:p>
        </p:txBody>
      </p:sp>
      <p:pic>
        <p:nvPicPr>
          <p:cNvPr id="6" name="Content Placeholder 5">
            <a:extLst>
              <a:ext uri="{FF2B5EF4-FFF2-40B4-BE49-F238E27FC236}">
                <a16:creationId xmlns:a16="http://schemas.microsoft.com/office/drawing/2014/main" id="{5E0A008E-ED67-AB4C-BF33-56FD463CB570}"/>
              </a:ext>
            </a:extLst>
          </p:cNvPr>
          <p:cNvPicPr>
            <a:picLocks noGrp="1" noChangeAspect="1"/>
          </p:cNvPicPr>
          <p:nvPr>
            <p:ph idx="1"/>
          </p:nvPr>
        </p:nvPicPr>
        <p:blipFill>
          <a:blip r:embed="rId2"/>
          <a:stretch>
            <a:fillRect/>
          </a:stretch>
        </p:blipFill>
        <p:spPr>
          <a:xfrm>
            <a:off x="1216117" y="3800990"/>
            <a:ext cx="509755" cy="849591"/>
          </a:xfrm>
        </p:spPr>
      </p:pic>
      <p:sp>
        <p:nvSpPr>
          <p:cNvPr id="4" name="Slide Number Placeholder 3">
            <a:extLst>
              <a:ext uri="{FF2B5EF4-FFF2-40B4-BE49-F238E27FC236}">
                <a16:creationId xmlns:a16="http://schemas.microsoft.com/office/drawing/2014/main" id="{AEFFEB7C-8E11-0744-A9DB-5F501014A58A}"/>
              </a:ext>
            </a:extLst>
          </p:cNvPr>
          <p:cNvSpPr>
            <a:spLocks noGrp="1"/>
          </p:cNvSpPr>
          <p:nvPr>
            <p:ph type="sldNum" sz="quarter" idx="11"/>
          </p:nvPr>
        </p:nvSpPr>
        <p:spPr/>
        <p:txBody>
          <a:bodyPr/>
          <a:lstStyle/>
          <a:p>
            <a:pPr>
              <a:defRPr/>
            </a:pPr>
            <a:fld id="{6E95BF02-F533-404A-A6F1-6896AEEAF790}" type="slidenum">
              <a:rPr lang="en-US" smtClean="0"/>
              <a:pPr>
                <a:defRPr/>
              </a:pPr>
              <a:t>39</a:t>
            </a:fld>
            <a:endParaRPr lang="en-US"/>
          </a:p>
        </p:txBody>
      </p:sp>
      <p:pic>
        <p:nvPicPr>
          <p:cNvPr id="8" name="Picture 7" descr="Icon&#10;&#10;Description automatically generated">
            <a:extLst>
              <a:ext uri="{FF2B5EF4-FFF2-40B4-BE49-F238E27FC236}">
                <a16:creationId xmlns:a16="http://schemas.microsoft.com/office/drawing/2014/main" id="{365DB311-53F4-D545-B1C3-48497F4B309F}"/>
              </a:ext>
            </a:extLst>
          </p:cNvPr>
          <p:cNvPicPr>
            <a:picLocks noChangeAspect="1"/>
          </p:cNvPicPr>
          <p:nvPr/>
        </p:nvPicPr>
        <p:blipFill>
          <a:blip r:embed="rId3"/>
          <a:stretch>
            <a:fillRect/>
          </a:stretch>
        </p:blipFill>
        <p:spPr>
          <a:xfrm flipH="1">
            <a:off x="7436351" y="3817316"/>
            <a:ext cx="561975" cy="838200"/>
          </a:xfrm>
          <a:prstGeom prst="rect">
            <a:avLst/>
          </a:prstGeom>
        </p:spPr>
      </p:pic>
      <p:sp>
        <p:nvSpPr>
          <p:cNvPr id="9" name="Rounded Rectangular Callout 8">
            <a:extLst>
              <a:ext uri="{FF2B5EF4-FFF2-40B4-BE49-F238E27FC236}">
                <a16:creationId xmlns:a16="http://schemas.microsoft.com/office/drawing/2014/main" id="{96CB32B7-9BA0-E34D-A342-C546EEB21235}"/>
              </a:ext>
            </a:extLst>
          </p:cNvPr>
          <p:cNvSpPr/>
          <p:nvPr/>
        </p:nvSpPr>
        <p:spPr bwMode="auto">
          <a:xfrm>
            <a:off x="1786162" y="3073132"/>
            <a:ext cx="644652" cy="466574"/>
          </a:xfrm>
          <a:prstGeom prst="wedgeRoundRectCallout">
            <a:avLst>
              <a:gd name="adj1" fmla="val -37854"/>
              <a:gd name="adj2" fmla="val 68379"/>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68580" tIns="34290" rIns="68580" bIns="34290" numCol="1" rtlCol="0" anchor="t" anchorCtr="0" compatLnSpc="1">
            <a:prstTxWarp prst="textNoShape">
              <a:avLst/>
            </a:prstTxWarp>
          </a:bodyPr>
          <a:lstStyle/>
          <a:p>
            <a:pPr eaLnBrk="0" hangingPunct="0"/>
            <a:r>
              <a:rPr lang="nb-NO" sz="1500">
                <a:solidFill>
                  <a:schemeClr val="tx1"/>
                </a:solidFill>
                <a:latin typeface="Concourse T3" pitchFamily="2" charset="0"/>
                <a:ea typeface="ヒラギノ角ゴ Pro W3" charset="-128"/>
                <a:cs typeface="ヒラギノ角ゴ Pro W3" charset="-128"/>
              </a:rPr>
              <a:t>Hei!</a:t>
            </a:r>
          </a:p>
        </p:txBody>
      </p:sp>
      <p:sp>
        <p:nvSpPr>
          <p:cNvPr id="10" name="Rounded Rectangular Callout 9">
            <a:extLst>
              <a:ext uri="{FF2B5EF4-FFF2-40B4-BE49-F238E27FC236}">
                <a16:creationId xmlns:a16="http://schemas.microsoft.com/office/drawing/2014/main" id="{39D88383-98C1-7647-8820-9BD90E4993B3}"/>
              </a:ext>
            </a:extLst>
          </p:cNvPr>
          <p:cNvSpPr/>
          <p:nvPr/>
        </p:nvSpPr>
        <p:spPr bwMode="auto">
          <a:xfrm>
            <a:off x="6749757" y="3234722"/>
            <a:ext cx="644652" cy="466574"/>
          </a:xfrm>
          <a:prstGeom prst="wedgeRoundRectCallout">
            <a:avLst>
              <a:gd name="adj1" fmla="val 42997"/>
              <a:gd name="adj2" fmla="val 72789"/>
              <a:gd name="adj3" fmla="val 16667"/>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68580" tIns="34290" rIns="68580" bIns="34290" numCol="1" rtlCol="0" anchor="t" anchorCtr="0" compatLnSpc="1">
            <a:prstTxWarp prst="textNoShape">
              <a:avLst/>
            </a:prstTxWarp>
          </a:bodyPr>
          <a:lstStyle/>
          <a:p>
            <a:pPr eaLnBrk="0" hangingPunct="0"/>
            <a:r>
              <a:rPr lang="nb-NO" sz="1500">
                <a:solidFill>
                  <a:schemeClr val="bg1"/>
                </a:solidFill>
                <a:latin typeface="Concourse T3" pitchFamily="2" charset="0"/>
                <a:ea typeface="ヒラギノ角ゴ Pro W3" charset="-128"/>
                <a:cs typeface="ヒラギノ角ゴ Pro W3" charset="-128"/>
              </a:rPr>
              <a:t>Hei!</a:t>
            </a:r>
          </a:p>
        </p:txBody>
      </p:sp>
      <p:sp>
        <p:nvSpPr>
          <p:cNvPr id="13" name="Rounded Rectangular Callout 12">
            <a:extLst>
              <a:ext uri="{FF2B5EF4-FFF2-40B4-BE49-F238E27FC236}">
                <a16:creationId xmlns:a16="http://schemas.microsoft.com/office/drawing/2014/main" id="{557BB5C5-313C-7848-8D48-E8DBF7AF6092}"/>
              </a:ext>
            </a:extLst>
          </p:cNvPr>
          <p:cNvSpPr/>
          <p:nvPr/>
        </p:nvSpPr>
        <p:spPr bwMode="auto">
          <a:xfrm>
            <a:off x="2072266" y="3602689"/>
            <a:ext cx="918553" cy="360878"/>
          </a:xfrm>
          <a:prstGeom prst="wedgeRoundRectCallout">
            <a:avLst>
              <a:gd name="adj1" fmla="val -77109"/>
              <a:gd name="adj2" fmla="val -14635"/>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68580" tIns="34290" rIns="68580" bIns="34290" numCol="1" rtlCol="0" anchor="t" anchorCtr="0" compatLnSpc="1">
            <a:prstTxWarp prst="textNoShape">
              <a:avLst/>
            </a:prstTxWarp>
          </a:bodyPr>
          <a:lstStyle/>
          <a:p>
            <a:pPr eaLnBrk="0" hangingPunct="0"/>
            <a:r>
              <a:rPr lang="nb-NO" sz="1500">
                <a:solidFill>
                  <a:schemeClr val="tx1"/>
                </a:solidFill>
                <a:latin typeface="Concourse T3" pitchFamily="2" charset="0"/>
                <a:ea typeface="ヒラギノ角ゴ Pro W3" charset="-128"/>
                <a:cs typeface="ヒラギノ角ゴ Pro W3" charset="-128"/>
              </a:rPr>
              <a:t>Så fint!</a:t>
            </a:r>
          </a:p>
        </p:txBody>
      </p:sp>
      <p:cxnSp>
        <p:nvCxnSpPr>
          <p:cNvPr id="15" name="Straight Arrow Connector 14">
            <a:extLst>
              <a:ext uri="{FF2B5EF4-FFF2-40B4-BE49-F238E27FC236}">
                <a16:creationId xmlns:a16="http://schemas.microsoft.com/office/drawing/2014/main" id="{DBFD147C-1785-D84F-A55A-31B17363556B}"/>
              </a:ext>
            </a:extLst>
          </p:cNvPr>
          <p:cNvCxnSpPr/>
          <p:nvPr/>
        </p:nvCxnSpPr>
        <p:spPr bwMode="auto">
          <a:xfrm>
            <a:off x="4655486" y="1416175"/>
            <a:ext cx="0" cy="2529503"/>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16" name="TextBox 15">
            <a:extLst>
              <a:ext uri="{FF2B5EF4-FFF2-40B4-BE49-F238E27FC236}">
                <a16:creationId xmlns:a16="http://schemas.microsoft.com/office/drawing/2014/main" id="{3B246F96-7412-1848-B3C0-F00674854819}"/>
              </a:ext>
            </a:extLst>
          </p:cNvPr>
          <p:cNvSpPr txBox="1"/>
          <p:nvPr/>
        </p:nvSpPr>
        <p:spPr>
          <a:xfrm rot="5400000">
            <a:off x="4263570" y="2462949"/>
            <a:ext cx="1125629" cy="253916"/>
          </a:xfrm>
          <a:prstGeom prst="rect">
            <a:avLst/>
          </a:prstGeom>
          <a:noFill/>
        </p:spPr>
        <p:txBody>
          <a:bodyPr wrap="none" rtlCol="0">
            <a:spAutoFit/>
          </a:bodyPr>
          <a:lstStyle/>
          <a:p>
            <a:r>
              <a:rPr lang="nb-NO" sz="1050" err="1">
                <a:latin typeface="Concourse T3" pitchFamily="2" charset="0"/>
              </a:rPr>
              <a:t>Samtalesekvense</a:t>
            </a:r>
            <a:endParaRPr lang="nb-NO" sz="1050">
              <a:latin typeface="Concourse T3" pitchFamily="2" charset="0"/>
            </a:endParaRPr>
          </a:p>
        </p:txBody>
      </p:sp>
      <p:sp>
        <p:nvSpPr>
          <p:cNvPr id="17" name="TextBox 16">
            <a:extLst>
              <a:ext uri="{FF2B5EF4-FFF2-40B4-BE49-F238E27FC236}">
                <a16:creationId xmlns:a16="http://schemas.microsoft.com/office/drawing/2014/main" id="{9CE2AADD-B4D6-694F-904C-E20863B6A399}"/>
              </a:ext>
            </a:extLst>
          </p:cNvPr>
          <p:cNvSpPr txBox="1"/>
          <p:nvPr/>
        </p:nvSpPr>
        <p:spPr>
          <a:xfrm>
            <a:off x="3302794" y="1165844"/>
            <a:ext cx="2672953" cy="253916"/>
          </a:xfrm>
          <a:prstGeom prst="rect">
            <a:avLst/>
          </a:prstGeom>
          <a:noFill/>
        </p:spPr>
        <p:txBody>
          <a:bodyPr wrap="square" rtlCol="0">
            <a:spAutoFit/>
          </a:bodyPr>
          <a:lstStyle/>
          <a:p>
            <a:pPr algn="ctr"/>
            <a:r>
              <a:rPr lang="nb-NO" sz="1050">
                <a:latin typeface="Concourse T3" pitchFamily="2" charset="0"/>
              </a:rPr>
              <a:t>Tidligere i samtalen</a:t>
            </a:r>
          </a:p>
        </p:txBody>
      </p:sp>
      <p:sp>
        <p:nvSpPr>
          <p:cNvPr id="18" name="TextBox 17">
            <a:extLst>
              <a:ext uri="{FF2B5EF4-FFF2-40B4-BE49-F238E27FC236}">
                <a16:creationId xmlns:a16="http://schemas.microsoft.com/office/drawing/2014/main" id="{759BEDC5-A548-D242-BF81-0ED4131310CE}"/>
              </a:ext>
            </a:extLst>
          </p:cNvPr>
          <p:cNvSpPr txBox="1"/>
          <p:nvPr/>
        </p:nvSpPr>
        <p:spPr>
          <a:xfrm>
            <a:off x="3264507" y="3977657"/>
            <a:ext cx="2711240" cy="253916"/>
          </a:xfrm>
          <a:prstGeom prst="rect">
            <a:avLst/>
          </a:prstGeom>
          <a:noFill/>
        </p:spPr>
        <p:txBody>
          <a:bodyPr wrap="square" rtlCol="0">
            <a:spAutoFit/>
          </a:bodyPr>
          <a:lstStyle/>
          <a:p>
            <a:pPr algn="ctr"/>
            <a:r>
              <a:rPr lang="nb-NO" sz="1050">
                <a:latin typeface="Concourse T3" pitchFamily="2" charset="0"/>
              </a:rPr>
              <a:t>Senere i samtalen</a:t>
            </a:r>
          </a:p>
        </p:txBody>
      </p:sp>
    </p:spTree>
    <p:extLst>
      <p:ext uri="{BB962C8B-B14F-4D97-AF65-F5344CB8AC3E}">
        <p14:creationId xmlns:p14="http://schemas.microsoft.com/office/powerpoint/2010/main" val="312159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64" presetClass="path" presetSubtype="0" accel="50000" decel="50000" fill="hold" grpId="1" nodeType="withEffect">
                                  <p:stCondLst>
                                    <p:cond delay="0"/>
                                  </p:stCondLst>
                                  <p:childTnLst>
                                    <p:animMotion origin="layout" path="M 0.00209 -0.00305 L 0.00104 -0.13583 " pathEditMode="relative" rAng="0" ptsTypes="AA">
                                      <p:cBhvr>
                                        <p:cTn id="14" dur="500" fill="hold"/>
                                        <p:tgtEl>
                                          <p:spTgt spid="9"/>
                                        </p:tgtEl>
                                        <p:attrNameLst>
                                          <p:attrName>ppt_x</p:attrName>
                                          <p:attrName>ppt_y</p:attrName>
                                        </p:attrNameLst>
                                      </p:cBhvr>
                                      <p:rCtr x="-52" y="-6639"/>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64" presetClass="path" presetSubtype="0" accel="50000" decel="50000" fill="hold" grpId="2" nodeType="withEffect">
                                  <p:stCondLst>
                                    <p:cond delay="0"/>
                                  </p:stCondLst>
                                  <p:childTnLst>
                                    <p:animMotion origin="layout" path="M 0.00104 -0.13584 L -2.22222E-6 -0.25 " pathEditMode="relative" rAng="0" ptsTypes="AA">
                                      <p:cBhvr>
                                        <p:cTn id="21" dur="500" fill="hold"/>
                                        <p:tgtEl>
                                          <p:spTgt spid="9"/>
                                        </p:tgtEl>
                                        <p:attrNameLst>
                                          <p:attrName>ppt_x</p:attrName>
                                          <p:attrName>ppt_y</p:attrName>
                                        </p:attrNameLst>
                                      </p:cBhvr>
                                      <p:rCtr x="-52" y="-6111"/>
                                    </p:animMotion>
                                  </p:childTnLst>
                                </p:cTn>
                              </p:par>
                              <p:par>
                                <p:cTn id="22" presetID="64" presetClass="path" presetSubtype="0" accel="50000" decel="50000" fill="hold" grpId="1" nodeType="withEffect">
                                  <p:stCondLst>
                                    <p:cond delay="0"/>
                                  </p:stCondLst>
                                  <p:childTnLst>
                                    <p:animMotion origin="layout" path="M 3.88889E-6 4.44444E-6 L 0.00538 -0.23417 " pathEditMode="relative" rAng="0" ptsTypes="AA">
                                      <p:cBhvr>
                                        <p:cTn id="23" dur="500" fill="hold"/>
                                        <p:tgtEl>
                                          <p:spTgt spid="10"/>
                                        </p:tgtEl>
                                        <p:attrNameLst>
                                          <p:attrName>ppt_x</p:attrName>
                                          <p:attrName>ppt_y</p:attrName>
                                        </p:attrNameLst>
                                      </p:cBhvr>
                                      <p:rCtr x="260" y="-11722"/>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42" presetClass="path" presetSubtype="0" accel="50000" decel="50000" fill="hold" grpId="1" nodeType="withEffect">
                                  <p:stCondLst>
                                    <p:cond delay="0"/>
                                  </p:stCondLst>
                                  <p:childTnLst>
                                    <p:animMotion origin="layout" path="M 8.33333E-7 9.1073E-17 L -0.00747 -0.12056 " pathEditMode="relative" rAng="0" ptsTypes="AA">
                                      <p:cBhvr>
                                        <p:cTn id="30" dur="500" fill="hold"/>
                                        <p:tgtEl>
                                          <p:spTgt spid="11"/>
                                        </p:tgtEl>
                                        <p:attrNameLst>
                                          <p:attrName>ppt_x</p:attrName>
                                          <p:attrName>ppt_y</p:attrName>
                                        </p:attrNameLst>
                                      </p:cBhvr>
                                      <p:rCtr x="-382" y="-6028"/>
                                    </p:animMotion>
                                  </p:childTnLst>
                                </p:cTn>
                              </p:par>
                              <p:par>
                                <p:cTn id="31" presetID="42" presetClass="path" presetSubtype="0" accel="50000" decel="50000" fill="hold" grpId="3" nodeType="withEffect">
                                  <p:stCondLst>
                                    <p:cond delay="0"/>
                                  </p:stCondLst>
                                  <p:childTnLst>
                                    <p:animMotion origin="layout" path="M -2.22222E-6 -0.25 L -0.00416 -0.35722 " pathEditMode="relative" rAng="0" ptsTypes="AA">
                                      <p:cBhvr>
                                        <p:cTn id="32" dur="500" fill="hold"/>
                                        <p:tgtEl>
                                          <p:spTgt spid="9"/>
                                        </p:tgtEl>
                                        <p:attrNameLst>
                                          <p:attrName>ppt_x</p:attrName>
                                          <p:attrName>ppt_y</p:attrName>
                                        </p:attrNameLst>
                                      </p:cBhvr>
                                      <p:rCtr x="-208" y="-5361"/>
                                    </p:animMotion>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1" grpId="1" animBg="1"/>
      <p:bldP spid="9" grpId="0" animBg="1"/>
      <p:bldP spid="9" grpId="1" animBg="1"/>
      <p:bldP spid="9" grpId="2" animBg="1"/>
      <p:bldP spid="9" grpId="3" animBg="1"/>
      <p:bldP spid="10" grpId="0" animBg="1"/>
      <p:bldP spid="10" grpId="1" animBg="1"/>
      <p:bldP spid="13" grpId="0" animBg="1"/>
      <p:bldP spid="16" grpId="0"/>
      <p:bldP spid="17"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dirty="0"/>
              <a:t>Mennesker – og maskiner - sammen</a:t>
            </a:r>
          </a:p>
        </p:txBody>
      </p:sp>
      <p:graphicFrame>
        <p:nvGraphicFramePr>
          <p:cNvPr id="11" name="Table 11">
            <a:extLst>
              <a:ext uri="{FF2B5EF4-FFF2-40B4-BE49-F238E27FC236}">
                <a16:creationId xmlns:a16="http://schemas.microsoft.com/office/drawing/2014/main" id="{FB4D75B7-6695-419E-A2E1-C5754F60F1CE}"/>
              </a:ext>
            </a:extLst>
          </p:cNvPr>
          <p:cNvGraphicFramePr>
            <a:graphicFrameLocks noGrp="1"/>
          </p:cNvGraphicFramePr>
          <p:nvPr>
            <p:ph idx="1"/>
            <p:extLst>
              <p:ext uri="{D42A27DB-BD31-4B8C-83A1-F6EECF244321}">
                <p14:modId xmlns:p14="http://schemas.microsoft.com/office/powerpoint/2010/main" val="456261232"/>
              </p:ext>
            </p:extLst>
          </p:nvPr>
        </p:nvGraphicFramePr>
        <p:xfrm>
          <a:off x="439340" y="2373293"/>
          <a:ext cx="8265319" cy="2091690"/>
        </p:xfrm>
        <a:graphic>
          <a:graphicData uri="http://schemas.openxmlformats.org/drawingml/2006/table">
            <a:tbl>
              <a:tblPr firstRow="1" bandRow="1">
                <a:tableStyleId>{5C22544A-7EE6-4342-B048-85BDC9FD1C3A}</a:tableStyleId>
              </a:tblPr>
              <a:tblGrid>
                <a:gridCol w="2212632">
                  <a:extLst>
                    <a:ext uri="{9D8B030D-6E8A-4147-A177-3AD203B41FA5}">
                      <a16:colId xmlns:a16="http://schemas.microsoft.com/office/drawing/2014/main" val="1997482615"/>
                    </a:ext>
                  </a:extLst>
                </a:gridCol>
                <a:gridCol w="1712615">
                  <a:extLst>
                    <a:ext uri="{9D8B030D-6E8A-4147-A177-3AD203B41FA5}">
                      <a16:colId xmlns:a16="http://schemas.microsoft.com/office/drawing/2014/main" val="2985137847"/>
                    </a:ext>
                  </a:extLst>
                </a:gridCol>
                <a:gridCol w="203269">
                  <a:extLst>
                    <a:ext uri="{9D8B030D-6E8A-4147-A177-3AD203B41FA5}">
                      <a16:colId xmlns:a16="http://schemas.microsoft.com/office/drawing/2014/main" val="1779928191"/>
                    </a:ext>
                  </a:extLst>
                </a:gridCol>
                <a:gridCol w="203269">
                  <a:extLst>
                    <a:ext uri="{9D8B030D-6E8A-4147-A177-3AD203B41FA5}">
                      <a16:colId xmlns:a16="http://schemas.microsoft.com/office/drawing/2014/main" val="1896688057"/>
                    </a:ext>
                  </a:extLst>
                </a:gridCol>
                <a:gridCol w="2082826">
                  <a:extLst>
                    <a:ext uri="{9D8B030D-6E8A-4147-A177-3AD203B41FA5}">
                      <a16:colId xmlns:a16="http://schemas.microsoft.com/office/drawing/2014/main" val="489255119"/>
                    </a:ext>
                  </a:extLst>
                </a:gridCol>
                <a:gridCol w="1850708">
                  <a:extLst>
                    <a:ext uri="{9D8B030D-6E8A-4147-A177-3AD203B41FA5}">
                      <a16:colId xmlns:a16="http://schemas.microsoft.com/office/drawing/2014/main" val="3356599802"/>
                    </a:ext>
                  </a:extLst>
                </a:gridCol>
              </a:tblGrid>
              <a:tr h="278130">
                <a:tc gridSpan="3">
                  <a:txBody>
                    <a:bodyPr/>
                    <a:lstStyle/>
                    <a:p>
                      <a:pPr algn="ctr"/>
                      <a:r>
                        <a:rPr lang="nb-NO" sz="1100" noProof="0">
                          <a:solidFill>
                            <a:schemeClr val="tx1"/>
                          </a:solidFill>
                          <a:latin typeface="Concourse T3" panose="020B0604020202020204" charset="0"/>
                        </a:rPr>
                        <a:t>Brukeren</a:t>
                      </a:r>
                    </a:p>
                  </a:txBody>
                  <a:tcPr marL="68580" marR="68580" marT="34290" marB="34290">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sz="1100" noProof="0">
                          <a:solidFill>
                            <a:schemeClr val="tx1"/>
                          </a:solidFill>
                          <a:latin typeface="Concourse T3" panose="020B0604020202020204" charset="0"/>
                        </a:rPr>
                        <a:t>Maskinen</a:t>
                      </a:r>
                    </a:p>
                  </a:txBody>
                  <a:tcPr marL="68580" marR="68580" marT="34290" marB="34290">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278130">
                <a:tc>
                  <a:txBody>
                    <a:bodyPr/>
                    <a:lstStyle/>
                    <a:p>
                      <a:r>
                        <a:rPr lang="nb-NO" sz="1100" noProof="0" dirty="0">
                          <a:solidFill>
                            <a:schemeClr val="tx1"/>
                          </a:solidFill>
                          <a:latin typeface="Concourse T3" panose="020B0604020202020204" charset="0"/>
                        </a:rPr>
                        <a:t>Handling ikke synlig for maskinen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sz="1100" noProof="0">
                          <a:solidFill>
                            <a:schemeClr val="tx1"/>
                          </a:solidFill>
                          <a:latin typeface="Concourse T3" panose="020B0604020202020204" charset="0"/>
                        </a:rPr>
                        <a:t>Handling synlig for maskinen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sz="1100" noProof="0">
                          <a:solidFill>
                            <a:schemeClr val="tx1"/>
                          </a:solidFill>
                          <a:latin typeface="Concourse T3" panose="020B0604020202020204" charset="0"/>
                        </a:rPr>
                        <a:t>Effekt synlig for brukeren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sz="1100" noProof="0">
                          <a:solidFill>
                            <a:schemeClr val="tx1"/>
                          </a:solidFill>
                          <a:latin typeface="Concourse T3" panose="020B0604020202020204" charset="0"/>
                        </a:rPr>
                        <a:t>Design rasjonale</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1348740">
                <a:tc>
                  <a:txBody>
                    <a:bodyPr/>
                    <a:lstStyle/>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10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endParaRPr lang="en-US" sz="110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en-US" sz="1100" dirty="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40</a:t>
            </a:fld>
            <a:endParaRPr lang="en-US"/>
          </a:p>
        </p:txBody>
      </p:sp>
    </p:spTree>
    <p:extLst>
      <p:ext uri="{BB962C8B-B14F-4D97-AF65-F5344CB8AC3E}">
        <p14:creationId xmlns:p14="http://schemas.microsoft.com/office/powerpoint/2010/main" val="398775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A6AE2-AE2A-CA4A-B4D8-7F3E2CE607A5}"/>
              </a:ext>
            </a:extLst>
          </p:cNvPr>
          <p:cNvSpPr>
            <a:spLocks noGrp="1"/>
          </p:cNvSpPr>
          <p:nvPr>
            <p:ph type="title"/>
          </p:nvPr>
        </p:nvSpPr>
        <p:spPr/>
        <p:txBody>
          <a:bodyPr/>
          <a:lstStyle/>
          <a:p>
            <a:r>
              <a:rPr lang="nb-NO"/>
              <a:t>Sekvensdiagramer kan fungere for maskiner også</a:t>
            </a:r>
          </a:p>
        </p:txBody>
      </p:sp>
      <p:pic>
        <p:nvPicPr>
          <p:cNvPr id="6" name="Content Placeholder 5" descr="Diagram&#10;&#10;Description automatically generated">
            <a:extLst>
              <a:ext uri="{FF2B5EF4-FFF2-40B4-BE49-F238E27FC236}">
                <a16:creationId xmlns:a16="http://schemas.microsoft.com/office/drawing/2014/main" id="{6BD43278-F223-6A49-827F-E3156BD23D69}"/>
              </a:ext>
            </a:extLst>
          </p:cNvPr>
          <p:cNvPicPr>
            <a:picLocks noGrp="1" noChangeAspect="1"/>
          </p:cNvPicPr>
          <p:nvPr>
            <p:ph idx="1"/>
          </p:nvPr>
        </p:nvPicPr>
        <p:blipFill rotWithShape="1">
          <a:blip r:embed="rId2"/>
          <a:stretch/>
        </p:blipFill>
        <p:spPr>
          <a:xfrm>
            <a:off x="3406731" y="1198275"/>
            <a:ext cx="3175456" cy="7547776"/>
          </a:xfrm>
        </p:spPr>
      </p:pic>
      <p:sp>
        <p:nvSpPr>
          <p:cNvPr id="4" name="Slide Number Placeholder 3">
            <a:extLst>
              <a:ext uri="{FF2B5EF4-FFF2-40B4-BE49-F238E27FC236}">
                <a16:creationId xmlns:a16="http://schemas.microsoft.com/office/drawing/2014/main" id="{A560EA2F-9E82-814A-AEC4-4772A27CDCF0}"/>
              </a:ext>
            </a:extLst>
          </p:cNvPr>
          <p:cNvSpPr>
            <a:spLocks noGrp="1"/>
          </p:cNvSpPr>
          <p:nvPr>
            <p:ph type="sldNum" sz="quarter" idx="11"/>
          </p:nvPr>
        </p:nvSpPr>
        <p:spPr/>
        <p:txBody>
          <a:bodyPr/>
          <a:lstStyle/>
          <a:p>
            <a:pPr>
              <a:defRPr/>
            </a:pPr>
            <a:fld id="{6E95BF02-F533-404A-A6F1-6896AEEAF790}" type="slidenum">
              <a:rPr lang="en-US" smtClean="0"/>
              <a:pPr>
                <a:defRPr/>
              </a:pPr>
              <a:t>41</a:t>
            </a:fld>
            <a:endParaRPr lang="en-US"/>
          </a:p>
        </p:txBody>
      </p:sp>
      <p:cxnSp>
        <p:nvCxnSpPr>
          <p:cNvPr id="7" name="Straight Arrow Connector 6">
            <a:extLst>
              <a:ext uri="{FF2B5EF4-FFF2-40B4-BE49-F238E27FC236}">
                <a16:creationId xmlns:a16="http://schemas.microsoft.com/office/drawing/2014/main" id="{BB1FF354-99F9-0F47-B8B6-DC974C1DC53D}"/>
              </a:ext>
            </a:extLst>
          </p:cNvPr>
          <p:cNvCxnSpPr>
            <a:cxnSpLocks/>
          </p:cNvCxnSpPr>
          <p:nvPr/>
        </p:nvCxnSpPr>
        <p:spPr bwMode="auto">
          <a:xfrm>
            <a:off x="3016250" y="1511647"/>
            <a:ext cx="0" cy="2832986"/>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C79802A5-4277-D34D-A9A1-FB31982B7BB6}"/>
              </a:ext>
            </a:extLst>
          </p:cNvPr>
          <p:cNvSpPr txBox="1"/>
          <p:nvPr/>
        </p:nvSpPr>
        <p:spPr>
          <a:xfrm>
            <a:off x="1834754" y="1205698"/>
            <a:ext cx="1250663" cy="253916"/>
          </a:xfrm>
          <a:prstGeom prst="rect">
            <a:avLst/>
          </a:prstGeom>
          <a:noFill/>
        </p:spPr>
        <p:txBody>
          <a:bodyPr wrap="none" rtlCol="0">
            <a:spAutoFit/>
          </a:bodyPr>
          <a:lstStyle/>
          <a:p>
            <a:r>
              <a:rPr lang="nb-NO" sz="1050">
                <a:latin typeface="Concourse T3" pitchFamily="2" charset="0"/>
              </a:rPr>
              <a:t>Tidligere i samtalen</a:t>
            </a:r>
          </a:p>
        </p:txBody>
      </p:sp>
      <p:sp>
        <p:nvSpPr>
          <p:cNvPr id="9" name="TextBox 8">
            <a:extLst>
              <a:ext uri="{FF2B5EF4-FFF2-40B4-BE49-F238E27FC236}">
                <a16:creationId xmlns:a16="http://schemas.microsoft.com/office/drawing/2014/main" id="{7CD42DF7-E930-D944-8AB0-3A0C4F61B3CF}"/>
              </a:ext>
            </a:extLst>
          </p:cNvPr>
          <p:cNvSpPr txBox="1"/>
          <p:nvPr/>
        </p:nvSpPr>
        <p:spPr>
          <a:xfrm>
            <a:off x="1821282" y="4344632"/>
            <a:ext cx="1159292" cy="253916"/>
          </a:xfrm>
          <a:prstGeom prst="rect">
            <a:avLst/>
          </a:prstGeom>
          <a:noFill/>
        </p:spPr>
        <p:txBody>
          <a:bodyPr wrap="none" rtlCol="0">
            <a:spAutoFit/>
          </a:bodyPr>
          <a:lstStyle/>
          <a:p>
            <a:r>
              <a:rPr lang="nb-NO" sz="1050">
                <a:latin typeface="Concourse T3" pitchFamily="2" charset="0"/>
              </a:rPr>
              <a:t>Senere i samtalen</a:t>
            </a:r>
          </a:p>
        </p:txBody>
      </p:sp>
    </p:spTree>
    <p:extLst>
      <p:ext uri="{BB962C8B-B14F-4D97-AF65-F5344CB8AC3E}">
        <p14:creationId xmlns:p14="http://schemas.microsoft.com/office/powerpoint/2010/main" val="375253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2F0FE1-8A91-AE6E-C27A-207311849DE4}"/>
              </a:ext>
            </a:extLst>
          </p:cNvPr>
          <p:cNvSpPr>
            <a:spLocks noGrp="1"/>
          </p:cNvSpPr>
          <p:nvPr>
            <p:ph type="title"/>
          </p:nvPr>
        </p:nvSpPr>
        <p:spPr/>
        <p:txBody>
          <a:bodyPr/>
          <a:lstStyle/>
          <a:p>
            <a:r>
              <a:rPr lang="nb-NO" dirty="0"/>
              <a:t>Menneske - maskin</a:t>
            </a:r>
          </a:p>
        </p:txBody>
      </p:sp>
      <p:sp>
        <p:nvSpPr>
          <p:cNvPr id="4" name="Plassholder for lysbildenummer 3">
            <a:extLst>
              <a:ext uri="{FF2B5EF4-FFF2-40B4-BE49-F238E27FC236}">
                <a16:creationId xmlns:a16="http://schemas.microsoft.com/office/drawing/2014/main" id="{0ED7A212-BC6F-F9BC-169F-66B6D92D6539}"/>
              </a:ext>
            </a:extLst>
          </p:cNvPr>
          <p:cNvSpPr>
            <a:spLocks noGrp="1"/>
          </p:cNvSpPr>
          <p:nvPr>
            <p:ph type="sldNum" sz="quarter" idx="11"/>
          </p:nvPr>
        </p:nvSpPr>
        <p:spPr/>
        <p:txBody>
          <a:bodyPr/>
          <a:lstStyle/>
          <a:p>
            <a:pPr>
              <a:defRPr/>
            </a:pPr>
            <a:fld id="{6E95BF02-F533-404A-A6F1-6896AEEAF790}" type="slidenum">
              <a:rPr lang="en-US" smtClean="0"/>
              <a:pPr>
                <a:defRPr/>
              </a:pPr>
              <a:t>42</a:t>
            </a:fld>
            <a:endParaRPr lang="en-US"/>
          </a:p>
        </p:txBody>
      </p:sp>
      <p:pic>
        <p:nvPicPr>
          <p:cNvPr id="5" name="Picture 5" descr="A person standing in front of a box&#10;&#10;Description automatically generated">
            <a:extLst>
              <a:ext uri="{FF2B5EF4-FFF2-40B4-BE49-F238E27FC236}">
                <a16:creationId xmlns:a16="http://schemas.microsoft.com/office/drawing/2014/main" id="{1D1BE6CF-8003-88EC-BD73-327588EFCEA7}"/>
              </a:ext>
            </a:extLst>
          </p:cNvPr>
          <p:cNvPicPr>
            <a:picLocks noGrp="1" noChangeAspect="1"/>
          </p:cNvPicPr>
          <p:nvPr>
            <p:ph idx="1"/>
          </p:nvPr>
        </p:nvPicPr>
        <p:blipFill>
          <a:blip r:embed="rId2"/>
          <a:stretch>
            <a:fillRect/>
          </a:stretch>
        </p:blipFill>
        <p:spPr>
          <a:xfrm>
            <a:off x="1776631" y="1087042"/>
            <a:ext cx="5437189" cy="4056458"/>
          </a:xfrm>
        </p:spPr>
      </p:pic>
    </p:spTree>
    <p:extLst>
      <p:ext uri="{BB962C8B-B14F-4D97-AF65-F5344CB8AC3E}">
        <p14:creationId xmlns:p14="http://schemas.microsoft.com/office/powerpoint/2010/main" val="29210297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ED723F-471A-95B6-36FB-BDD5795A13FC}"/>
              </a:ext>
            </a:extLst>
          </p:cNvPr>
          <p:cNvSpPr>
            <a:spLocks noGrp="1"/>
          </p:cNvSpPr>
          <p:nvPr>
            <p:ph type="title"/>
          </p:nvPr>
        </p:nvSpPr>
        <p:spPr/>
        <p:txBody>
          <a:bodyPr/>
          <a:lstStyle/>
          <a:p>
            <a:r>
              <a:rPr lang="nb-NO" dirty="0"/>
              <a:t>Dialog system</a:t>
            </a:r>
          </a:p>
        </p:txBody>
      </p:sp>
      <p:sp>
        <p:nvSpPr>
          <p:cNvPr id="4" name="Plassholder for lysbildenummer 3">
            <a:extLst>
              <a:ext uri="{FF2B5EF4-FFF2-40B4-BE49-F238E27FC236}">
                <a16:creationId xmlns:a16="http://schemas.microsoft.com/office/drawing/2014/main" id="{3143D4E9-5486-9583-9ECF-2896C4CEEAE4}"/>
              </a:ext>
            </a:extLst>
          </p:cNvPr>
          <p:cNvSpPr>
            <a:spLocks noGrp="1"/>
          </p:cNvSpPr>
          <p:nvPr>
            <p:ph type="sldNum" sz="quarter" idx="11"/>
          </p:nvPr>
        </p:nvSpPr>
        <p:spPr/>
        <p:txBody>
          <a:bodyPr/>
          <a:lstStyle/>
          <a:p>
            <a:pPr>
              <a:defRPr/>
            </a:pPr>
            <a:fld id="{6E95BF02-F533-404A-A6F1-6896AEEAF790}" type="slidenum">
              <a:rPr lang="en-US" smtClean="0"/>
              <a:pPr>
                <a:defRPr/>
              </a:pPr>
              <a:t>43</a:t>
            </a:fld>
            <a:endParaRPr lang="en-US"/>
          </a:p>
        </p:txBody>
      </p:sp>
      <p:pic>
        <p:nvPicPr>
          <p:cNvPr id="5" name="Picture 5" descr="A picture containing indoor, monitor, sitting, computer&#10;&#10;Description automatically generated">
            <a:extLst>
              <a:ext uri="{FF2B5EF4-FFF2-40B4-BE49-F238E27FC236}">
                <a16:creationId xmlns:a16="http://schemas.microsoft.com/office/drawing/2014/main" id="{251C20F0-25D4-EB3F-A0F6-ACDD4B2DC449}"/>
              </a:ext>
            </a:extLst>
          </p:cNvPr>
          <p:cNvPicPr>
            <a:picLocks noGrp="1" noChangeAspect="1"/>
          </p:cNvPicPr>
          <p:nvPr>
            <p:ph idx="1"/>
          </p:nvPr>
        </p:nvPicPr>
        <p:blipFill>
          <a:blip r:embed="rId2"/>
          <a:stretch>
            <a:fillRect/>
          </a:stretch>
        </p:blipFill>
        <p:spPr>
          <a:xfrm>
            <a:off x="2227781" y="1131385"/>
            <a:ext cx="5355436" cy="4012115"/>
          </a:xfrm>
        </p:spPr>
      </p:pic>
    </p:spTree>
    <p:extLst>
      <p:ext uri="{BB962C8B-B14F-4D97-AF65-F5344CB8AC3E}">
        <p14:creationId xmlns:p14="http://schemas.microsoft.com/office/powerpoint/2010/main" val="2098144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F970FC-362B-83E2-388E-279162E98F9F}"/>
              </a:ext>
            </a:extLst>
          </p:cNvPr>
          <p:cNvSpPr>
            <a:spLocks noGrp="1"/>
          </p:cNvSpPr>
          <p:nvPr>
            <p:ph type="title"/>
          </p:nvPr>
        </p:nvSpPr>
        <p:spPr/>
        <p:txBody>
          <a:bodyPr/>
          <a:lstStyle/>
          <a:p>
            <a:r>
              <a:rPr lang="nb-NO" dirty="0"/>
              <a:t>Inspirasjon fra Xerox </a:t>
            </a:r>
            <a:r>
              <a:rPr lang="nb-NO" dirty="0" err="1"/>
              <a:t>Parc</a:t>
            </a:r>
            <a:endParaRPr lang="nb-NO" dirty="0"/>
          </a:p>
        </p:txBody>
      </p:sp>
      <p:sp>
        <p:nvSpPr>
          <p:cNvPr id="4" name="Plassholder for lysbildenummer 3">
            <a:extLst>
              <a:ext uri="{FF2B5EF4-FFF2-40B4-BE49-F238E27FC236}">
                <a16:creationId xmlns:a16="http://schemas.microsoft.com/office/drawing/2014/main" id="{38A8266A-C566-DD3F-C5E1-885B1F02A1CA}"/>
              </a:ext>
            </a:extLst>
          </p:cNvPr>
          <p:cNvSpPr>
            <a:spLocks noGrp="1"/>
          </p:cNvSpPr>
          <p:nvPr>
            <p:ph type="sldNum" sz="quarter" idx="11"/>
          </p:nvPr>
        </p:nvSpPr>
        <p:spPr/>
        <p:txBody>
          <a:bodyPr/>
          <a:lstStyle/>
          <a:p>
            <a:pPr>
              <a:defRPr/>
            </a:pPr>
            <a:fld id="{6E95BF02-F533-404A-A6F1-6896AEEAF790}" type="slidenum">
              <a:rPr lang="en-US" smtClean="0"/>
              <a:pPr>
                <a:defRPr/>
              </a:pPr>
              <a:t>44</a:t>
            </a:fld>
            <a:endParaRPr lang="en-US"/>
          </a:p>
        </p:txBody>
      </p:sp>
      <p:pic>
        <p:nvPicPr>
          <p:cNvPr id="5" name="Online Media 4" title="Ethnography: Ellen Isaacs at TEDxBroadway">
            <a:hlinkClick r:id="" action="ppaction://media"/>
            <a:extLst>
              <a:ext uri="{FF2B5EF4-FFF2-40B4-BE49-F238E27FC236}">
                <a16:creationId xmlns:a16="http://schemas.microsoft.com/office/drawing/2014/main" id="{4C64E8D2-C74E-F94C-AC97-749CB35D4127}"/>
              </a:ext>
            </a:extLst>
          </p:cNvPr>
          <p:cNvPicPr>
            <a:picLocks noRot="1" noChangeAspect="1"/>
          </p:cNvPicPr>
          <p:nvPr>
            <a:videoFile r:link="rId1"/>
          </p:nvPr>
        </p:nvPicPr>
        <p:blipFill>
          <a:blip r:embed="rId3"/>
          <a:stretch>
            <a:fillRect/>
          </a:stretch>
        </p:blipFill>
        <p:spPr>
          <a:xfrm>
            <a:off x="1242204" y="1233477"/>
            <a:ext cx="4813539" cy="2719651"/>
          </a:xfrm>
          <a:prstGeom prst="rect">
            <a:avLst/>
          </a:prstGeom>
        </p:spPr>
      </p:pic>
      <p:sp>
        <p:nvSpPr>
          <p:cNvPr id="7" name="TekstSylinder 6">
            <a:extLst>
              <a:ext uri="{FF2B5EF4-FFF2-40B4-BE49-F238E27FC236}">
                <a16:creationId xmlns:a16="http://schemas.microsoft.com/office/drawing/2014/main" id="{8250F5C3-CE2C-33A2-DAF8-AAA3CEE137BF}"/>
              </a:ext>
            </a:extLst>
          </p:cNvPr>
          <p:cNvSpPr txBox="1"/>
          <p:nvPr/>
        </p:nvSpPr>
        <p:spPr>
          <a:xfrm>
            <a:off x="369794" y="4279200"/>
            <a:ext cx="4572000" cy="307777"/>
          </a:xfrm>
          <a:prstGeom prst="rect">
            <a:avLst/>
          </a:prstGeom>
          <a:noFill/>
        </p:spPr>
        <p:txBody>
          <a:bodyPr wrap="square">
            <a:spAutoFit/>
          </a:bodyPr>
          <a:lstStyle/>
          <a:p>
            <a:pPr marL="0" indent="0" algn="ctr">
              <a:buNone/>
            </a:pPr>
            <a:r>
              <a:rPr lang="en-US" sz="1400" dirty="0">
                <a:latin typeface="Concourse T3"/>
                <a:hlinkClick r:id="rId4"/>
              </a:rPr>
              <a:t>https://youtu.be/nV0jY5VgymI?t=138</a:t>
            </a:r>
            <a:endParaRPr lang="en-US" sz="1400" dirty="0"/>
          </a:p>
        </p:txBody>
      </p:sp>
      <p:sp>
        <p:nvSpPr>
          <p:cNvPr id="10" name="TekstSylinder 9">
            <a:extLst>
              <a:ext uri="{FF2B5EF4-FFF2-40B4-BE49-F238E27FC236}">
                <a16:creationId xmlns:a16="http://schemas.microsoft.com/office/drawing/2014/main" id="{A784C9D7-F639-642E-B2BD-7696DCC0D3D6}"/>
              </a:ext>
            </a:extLst>
          </p:cNvPr>
          <p:cNvSpPr txBox="1"/>
          <p:nvPr/>
        </p:nvSpPr>
        <p:spPr>
          <a:xfrm>
            <a:off x="6186458" y="1575124"/>
            <a:ext cx="4572000" cy="738664"/>
          </a:xfrm>
          <a:prstGeom prst="rect">
            <a:avLst/>
          </a:prstGeom>
          <a:noFill/>
        </p:spPr>
        <p:txBody>
          <a:bodyPr wrap="square">
            <a:spAutoFit/>
          </a:bodyPr>
          <a:lstStyle/>
          <a:p>
            <a:pPr marL="114300" indent="0">
              <a:buNone/>
            </a:pPr>
            <a:r>
              <a:rPr lang="nb-NO" dirty="0"/>
              <a:t>Ellen Isaacs om observasjoner:</a:t>
            </a:r>
          </a:p>
          <a:p>
            <a:pPr marL="114300" indent="0">
              <a:buNone/>
            </a:pPr>
            <a:endParaRPr lang="nb-NO" dirty="0"/>
          </a:p>
          <a:p>
            <a:pPr marL="114300" indent="0">
              <a:buNone/>
            </a:pPr>
            <a:r>
              <a:rPr lang="nb-NO" dirty="0"/>
              <a:t>– fra 2:00 til  6:30</a:t>
            </a:r>
          </a:p>
        </p:txBody>
      </p:sp>
    </p:spTree>
    <p:extLst>
      <p:ext uri="{BB962C8B-B14F-4D97-AF65-F5344CB8AC3E}">
        <p14:creationId xmlns:p14="http://schemas.microsoft.com/office/powerpoint/2010/main" val="125226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9C518EE4-030D-B9F7-855C-678508BE96E9}"/>
              </a:ext>
            </a:extLst>
          </p:cNvPr>
          <p:cNvSpPr>
            <a:spLocks noGrp="1"/>
          </p:cNvSpPr>
          <p:nvPr>
            <p:ph type="sldNum" sz="quarter" idx="11"/>
          </p:nvPr>
        </p:nvSpPr>
        <p:spPr/>
        <p:txBody>
          <a:bodyPr/>
          <a:lstStyle/>
          <a:p>
            <a:pPr>
              <a:defRPr/>
            </a:pPr>
            <a:fld id="{6E95BF02-F533-404A-A6F1-6896AEEAF790}" type="slidenum">
              <a:rPr lang="en-US" smtClean="0"/>
              <a:pPr>
                <a:defRPr/>
              </a:pPr>
              <a:t>45</a:t>
            </a:fld>
            <a:endParaRPr lang="en-US"/>
          </a:p>
        </p:txBody>
      </p:sp>
      <p:pic>
        <p:nvPicPr>
          <p:cNvPr id="8" name="Picture 5" descr="A person standing in front of a monitor&#10;&#10;Description automatically generated">
            <a:extLst>
              <a:ext uri="{FF2B5EF4-FFF2-40B4-BE49-F238E27FC236}">
                <a16:creationId xmlns:a16="http://schemas.microsoft.com/office/drawing/2014/main" id="{8B769006-B8D1-8396-F1C2-505745B529BD}"/>
              </a:ext>
            </a:extLst>
          </p:cNvPr>
          <p:cNvPicPr>
            <a:picLocks noGrp="1" noChangeAspect="1"/>
          </p:cNvPicPr>
          <p:nvPr>
            <p:ph idx="1"/>
          </p:nvPr>
        </p:nvPicPr>
        <p:blipFill>
          <a:blip r:embed="rId2"/>
          <a:stretch>
            <a:fillRect/>
          </a:stretch>
        </p:blipFill>
        <p:spPr>
          <a:xfrm>
            <a:off x="1051464" y="0"/>
            <a:ext cx="8804980" cy="4952801"/>
          </a:xfrm>
        </p:spPr>
      </p:pic>
      <p:sp>
        <p:nvSpPr>
          <p:cNvPr id="9" name="TextBox 7">
            <a:extLst>
              <a:ext uri="{FF2B5EF4-FFF2-40B4-BE49-F238E27FC236}">
                <a16:creationId xmlns:a16="http://schemas.microsoft.com/office/drawing/2014/main" id="{CE0B5D50-1CCB-41A0-4DC0-5FD1125729F5}"/>
              </a:ext>
            </a:extLst>
          </p:cNvPr>
          <p:cNvSpPr txBox="1"/>
          <p:nvPr/>
        </p:nvSpPr>
        <p:spPr>
          <a:xfrm>
            <a:off x="2472389" y="257176"/>
            <a:ext cx="1595346"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Concourse T3"/>
                <a:ea typeface="ヒラギノ角ゴ Pro W3"/>
              </a:rPr>
              <a:t>Alan Newell</a:t>
            </a:r>
            <a:endParaRPr lang="en-US" dirty="0"/>
          </a:p>
        </p:txBody>
      </p:sp>
      <p:sp>
        <p:nvSpPr>
          <p:cNvPr id="10" name="TextBox 8">
            <a:extLst>
              <a:ext uri="{FF2B5EF4-FFF2-40B4-BE49-F238E27FC236}">
                <a16:creationId xmlns:a16="http://schemas.microsoft.com/office/drawing/2014/main" id="{521C414E-F0BC-1BC1-2254-C5C43385298D}"/>
              </a:ext>
            </a:extLst>
          </p:cNvPr>
          <p:cNvSpPr txBox="1"/>
          <p:nvPr/>
        </p:nvSpPr>
        <p:spPr>
          <a:xfrm>
            <a:off x="6103133" y="257176"/>
            <a:ext cx="1393602"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Concourse T3"/>
                <a:ea typeface="ヒラギノ角ゴ Pro W3"/>
              </a:rPr>
              <a:t>Ron Kaplan</a:t>
            </a:r>
            <a:endParaRPr lang="en-US" dirty="0"/>
          </a:p>
        </p:txBody>
      </p:sp>
    </p:spTree>
    <p:extLst>
      <p:ext uri="{BB962C8B-B14F-4D97-AF65-F5344CB8AC3E}">
        <p14:creationId xmlns:p14="http://schemas.microsoft.com/office/powerpoint/2010/main" val="2724181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EFC2-7537-4751-AA42-A460F96AAA50}"/>
              </a:ext>
            </a:extLst>
          </p:cNvPr>
          <p:cNvSpPr>
            <a:spLocks noGrp="1"/>
          </p:cNvSpPr>
          <p:nvPr>
            <p:ph type="title"/>
          </p:nvPr>
        </p:nvSpPr>
        <p:spPr/>
        <p:txBody>
          <a:bodyPr/>
          <a:lstStyle/>
          <a:p>
            <a:r>
              <a:rPr lang="nb-NO" dirty="0">
                <a:latin typeface="Concourse T3"/>
              </a:rPr>
              <a:t>Fra videoen ser vi at to eksperter  i informatikk sliter med å bruke en kopimaskin </a:t>
            </a:r>
            <a:endParaRPr lang="nb-NO" dirty="0"/>
          </a:p>
        </p:txBody>
      </p:sp>
      <p:sp>
        <p:nvSpPr>
          <p:cNvPr id="3" name="Content Placeholder 2">
            <a:extLst>
              <a:ext uri="{FF2B5EF4-FFF2-40B4-BE49-F238E27FC236}">
                <a16:creationId xmlns:a16="http://schemas.microsoft.com/office/drawing/2014/main" id="{E029EB76-27A4-4E68-9BC1-EF97D7B1D6EF}"/>
              </a:ext>
            </a:extLst>
          </p:cNvPr>
          <p:cNvSpPr>
            <a:spLocks noGrp="1"/>
          </p:cNvSpPr>
          <p:nvPr>
            <p:ph idx="1"/>
          </p:nvPr>
        </p:nvSpPr>
        <p:spPr>
          <a:xfrm>
            <a:off x="439271" y="1752250"/>
            <a:ext cx="8265458" cy="1918797"/>
          </a:xfrm>
        </p:spPr>
        <p:txBody>
          <a:bodyPr/>
          <a:lstStyle/>
          <a:p>
            <a:pPr marL="0" indent="0">
              <a:buNone/>
            </a:pPr>
            <a:r>
              <a:rPr lang="nb-NO" dirty="0">
                <a:latin typeface="Concourse T3"/>
              </a:rPr>
              <a:t>Videoen viser oss at det </a:t>
            </a:r>
            <a:r>
              <a:rPr lang="nb-NO" b="1" dirty="0">
                <a:latin typeface="Concourse T3"/>
              </a:rPr>
              <a:t>ikke er </a:t>
            </a:r>
            <a:r>
              <a:rPr lang="nb-NO" b="1" i="1" dirty="0">
                <a:latin typeface="Concourse T3"/>
              </a:rPr>
              <a:t>brukere </a:t>
            </a:r>
            <a:r>
              <a:rPr lang="nb-NO" b="1" dirty="0">
                <a:latin typeface="Concourse T3"/>
              </a:rPr>
              <a:t>som er dumme</a:t>
            </a:r>
            <a:r>
              <a:rPr lang="nb-NO" dirty="0">
                <a:latin typeface="Concourse T3"/>
              </a:rPr>
              <a:t>, men at teknologier kan være </a:t>
            </a:r>
            <a:r>
              <a:rPr lang="nb-NO" i="1" dirty="0">
                <a:latin typeface="Concourse T3"/>
              </a:rPr>
              <a:t>utformet </a:t>
            </a:r>
            <a:r>
              <a:rPr lang="nb-NO" dirty="0">
                <a:latin typeface="Concourse T3"/>
              </a:rPr>
              <a:t>på en måte at den er vanskelig å bruke, ikke er mulig å bruke, krevende å forstå og så videre. </a:t>
            </a:r>
          </a:p>
          <a:p>
            <a:pPr marL="0" indent="0">
              <a:buNone/>
            </a:pPr>
            <a:endParaRPr lang="nb-NO" dirty="0">
              <a:latin typeface="Concourse T3"/>
            </a:endParaRPr>
          </a:p>
          <a:p>
            <a:pPr marL="0" indent="0">
              <a:buNone/>
            </a:pPr>
            <a:r>
              <a:rPr lang="nb-NO" dirty="0">
                <a:latin typeface="Concourse T3"/>
              </a:rPr>
              <a:t>Innsikt og undersøkelser av dette kan informere nye løsninger.</a:t>
            </a:r>
            <a:endParaRPr lang="nb-NO" dirty="0"/>
          </a:p>
          <a:p>
            <a:pPr marL="203835" indent="-203835"/>
            <a:endParaRPr lang="nb-NO" dirty="0"/>
          </a:p>
        </p:txBody>
      </p:sp>
      <p:sp>
        <p:nvSpPr>
          <p:cNvPr id="4" name="Slide Number Placeholder 3">
            <a:extLst>
              <a:ext uri="{FF2B5EF4-FFF2-40B4-BE49-F238E27FC236}">
                <a16:creationId xmlns:a16="http://schemas.microsoft.com/office/drawing/2014/main" id="{A1EEBDE4-21DB-4CCD-AD13-7A21E80487A3}"/>
              </a:ext>
            </a:extLst>
          </p:cNvPr>
          <p:cNvSpPr>
            <a:spLocks noGrp="1"/>
          </p:cNvSpPr>
          <p:nvPr>
            <p:ph type="sldNum" sz="quarter" idx="11"/>
          </p:nvPr>
        </p:nvSpPr>
        <p:spPr/>
        <p:txBody>
          <a:bodyPr/>
          <a:lstStyle/>
          <a:p>
            <a:pPr>
              <a:defRPr/>
            </a:pPr>
            <a:fld id="{6E95BF02-F533-404A-A6F1-6896AEEAF790}" type="slidenum">
              <a:rPr lang="en-US"/>
              <a:pPr>
                <a:defRPr/>
              </a:pPr>
              <a:t>46</a:t>
            </a:fld>
            <a:endParaRPr lang="en-US"/>
          </a:p>
        </p:txBody>
      </p:sp>
    </p:spTree>
    <p:extLst>
      <p:ext uri="{BB962C8B-B14F-4D97-AF65-F5344CB8AC3E}">
        <p14:creationId xmlns:p14="http://schemas.microsoft.com/office/powerpoint/2010/main" val="4161442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dirty="0"/>
              <a:t>Vi kan vise samspillet mellom menneskene og maskinen med </a:t>
            </a:r>
            <a:r>
              <a:rPr lang="nb-NO" dirty="0" err="1"/>
              <a:t>Suchmans</a:t>
            </a:r>
            <a:r>
              <a:rPr lang="nb-NO" dirty="0"/>
              <a:t> sekvenser av hendelser</a:t>
            </a:r>
          </a:p>
        </p:txBody>
      </p:sp>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47</a:t>
            </a:fld>
            <a:endParaRPr lang="en-US"/>
          </a:p>
        </p:txBody>
      </p:sp>
      <p:cxnSp>
        <p:nvCxnSpPr>
          <p:cNvPr id="5" name="Straight Arrow Connector 4">
            <a:extLst>
              <a:ext uri="{FF2B5EF4-FFF2-40B4-BE49-F238E27FC236}">
                <a16:creationId xmlns:a16="http://schemas.microsoft.com/office/drawing/2014/main" id="{65E49A67-158A-4148-B962-F287972CC95A}"/>
              </a:ext>
            </a:extLst>
          </p:cNvPr>
          <p:cNvCxnSpPr/>
          <p:nvPr/>
        </p:nvCxnSpPr>
        <p:spPr bwMode="auto">
          <a:xfrm>
            <a:off x="2847425" y="1750048"/>
            <a:ext cx="0" cy="2529503"/>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6" name="TextBox 5">
            <a:extLst>
              <a:ext uri="{FF2B5EF4-FFF2-40B4-BE49-F238E27FC236}">
                <a16:creationId xmlns:a16="http://schemas.microsoft.com/office/drawing/2014/main" id="{88D90638-28E7-46E6-A457-56E743E00425}"/>
              </a:ext>
            </a:extLst>
          </p:cNvPr>
          <p:cNvSpPr txBox="1"/>
          <p:nvPr/>
        </p:nvSpPr>
        <p:spPr>
          <a:xfrm>
            <a:off x="1904864" y="1699524"/>
            <a:ext cx="894797" cy="253916"/>
          </a:xfrm>
          <a:prstGeom prst="rect">
            <a:avLst/>
          </a:prstGeom>
          <a:noFill/>
        </p:spPr>
        <p:txBody>
          <a:bodyPr wrap="none" rtlCol="0">
            <a:spAutoFit/>
          </a:bodyPr>
          <a:lstStyle/>
          <a:p>
            <a:pPr algn="r"/>
            <a:r>
              <a:rPr lang="nb-NO" sz="1050" dirty="0">
                <a:latin typeface="Concourse T3" pitchFamily="2" charset="0"/>
              </a:rPr>
              <a:t>Tidligere i tid</a:t>
            </a:r>
          </a:p>
        </p:txBody>
      </p:sp>
      <p:sp>
        <p:nvSpPr>
          <p:cNvPr id="7" name="TextBox 6">
            <a:extLst>
              <a:ext uri="{FF2B5EF4-FFF2-40B4-BE49-F238E27FC236}">
                <a16:creationId xmlns:a16="http://schemas.microsoft.com/office/drawing/2014/main" id="{499FD554-67C1-4CBB-B7A5-7828629B7826}"/>
              </a:ext>
            </a:extLst>
          </p:cNvPr>
          <p:cNvSpPr txBox="1"/>
          <p:nvPr/>
        </p:nvSpPr>
        <p:spPr>
          <a:xfrm>
            <a:off x="1996237" y="3852115"/>
            <a:ext cx="803425" cy="253916"/>
          </a:xfrm>
          <a:prstGeom prst="rect">
            <a:avLst/>
          </a:prstGeom>
          <a:noFill/>
        </p:spPr>
        <p:txBody>
          <a:bodyPr wrap="none" rtlCol="0">
            <a:spAutoFit/>
          </a:bodyPr>
          <a:lstStyle/>
          <a:p>
            <a:pPr algn="r"/>
            <a:r>
              <a:rPr lang="nb-NO" sz="1050">
                <a:latin typeface="Concourse T3" pitchFamily="2" charset="0"/>
              </a:rPr>
              <a:t>Senere i tid</a:t>
            </a:r>
          </a:p>
        </p:txBody>
      </p:sp>
      <p:pic>
        <p:nvPicPr>
          <p:cNvPr id="8" name="Picture 7">
            <a:extLst>
              <a:ext uri="{FF2B5EF4-FFF2-40B4-BE49-F238E27FC236}">
                <a16:creationId xmlns:a16="http://schemas.microsoft.com/office/drawing/2014/main" id="{FD83468E-72EF-45E5-BCB0-85C16B5AA1F8}"/>
              </a:ext>
            </a:extLst>
          </p:cNvPr>
          <p:cNvPicPr>
            <a:picLocks noChangeAspect="1"/>
          </p:cNvPicPr>
          <p:nvPr/>
        </p:nvPicPr>
        <p:blipFill>
          <a:blip r:embed="rId3"/>
          <a:stretch>
            <a:fillRect/>
          </a:stretch>
        </p:blipFill>
        <p:spPr>
          <a:xfrm>
            <a:off x="3016002" y="1439858"/>
            <a:ext cx="3752726" cy="4470857"/>
          </a:xfrm>
          <a:prstGeom prst="rect">
            <a:avLst/>
          </a:prstGeom>
        </p:spPr>
      </p:pic>
    </p:spTree>
    <p:extLst>
      <p:ext uri="{BB962C8B-B14F-4D97-AF65-F5344CB8AC3E}">
        <p14:creationId xmlns:p14="http://schemas.microsoft.com/office/powerpoint/2010/main" val="105239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dirty="0"/>
              <a:t>Du kan vise samspillet mellom menneskene og maskinen med </a:t>
            </a:r>
            <a:r>
              <a:rPr lang="nb-NO" dirty="0" err="1"/>
              <a:t>Suchmans</a:t>
            </a:r>
            <a:r>
              <a:rPr lang="nb-NO" dirty="0"/>
              <a:t> sekvenser av hendelser</a:t>
            </a:r>
          </a:p>
        </p:txBody>
      </p:sp>
      <p:graphicFrame>
        <p:nvGraphicFramePr>
          <p:cNvPr id="11" name="Table 11">
            <a:extLst>
              <a:ext uri="{FF2B5EF4-FFF2-40B4-BE49-F238E27FC236}">
                <a16:creationId xmlns:a16="http://schemas.microsoft.com/office/drawing/2014/main" id="{FB4D75B7-6695-419E-A2E1-C5754F60F1CE}"/>
              </a:ext>
            </a:extLst>
          </p:cNvPr>
          <p:cNvGraphicFramePr>
            <a:graphicFrameLocks noGrp="1"/>
          </p:cNvGraphicFramePr>
          <p:nvPr>
            <p:ph idx="1"/>
            <p:extLst>
              <p:ext uri="{D42A27DB-BD31-4B8C-83A1-F6EECF244321}">
                <p14:modId xmlns:p14="http://schemas.microsoft.com/office/powerpoint/2010/main" val="3782476536"/>
              </p:ext>
            </p:extLst>
          </p:nvPr>
        </p:nvGraphicFramePr>
        <p:xfrm>
          <a:off x="1745828" y="1819487"/>
          <a:ext cx="6931234" cy="2529504"/>
        </p:xfrm>
        <a:graphic>
          <a:graphicData uri="http://schemas.openxmlformats.org/drawingml/2006/table">
            <a:tbl>
              <a:tblPr firstRow="1" bandRow="1">
                <a:tableStyleId>{5C22544A-7EE6-4342-B048-85BDC9FD1C3A}</a:tableStyleId>
              </a:tblPr>
              <a:tblGrid>
                <a:gridCol w="1831274">
                  <a:extLst>
                    <a:ext uri="{9D8B030D-6E8A-4147-A177-3AD203B41FA5}">
                      <a16:colId xmlns:a16="http://schemas.microsoft.com/office/drawing/2014/main" val="1997482615"/>
                    </a:ext>
                  </a:extLst>
                </a:gridCol>
                <a:gridCol w="1417436">
                  <a:extLst>
                    <a:ext uri="{9D8B030D-6E8A-4147-A177-3AD203B41FA5}">
                      <a16:colId xmlns:a16="http://schemas.microsoft.com/office/drawing/2014/main" val="2985137847"/>
                    </a:ext>
                  </a:extLst>
                </a:gridCol>
                <a:gridCol w="213478">
                  <a:extLst>
                    <a:ext uri="{9D8B030D-6E8A-4147-A177-3AD203B41FA5}">
                      <a16:colId xmlns:a16="http://schemas.microsoft.com/office/drawing/2014/main" val="1779928191"/>
                    </a:ext>
                  </a:extLst>
                </a:gridCol>
                <a:gridCol w="213478">
                  <a:extLst>
                    <a:ext uri="{9D8B030D-6E8A-4147-A177-3AD203B41FA5}">
                      <a16:colId xmlns:a16="http://schemas.microsoft.com/office/drawing/2014/main" val="1896688057"/>
                    </a:ext>
                  </a:extLst>
                </a:gridCol>
                <a:gridCol w="1723840">
                  <a:extLst>
                    <a:ext uri="{9D8B030D-6E8A-4147-A177-3AD203B41FA5}">
                      <a16:colId xmlns:a16="http://schemas.microsoft.com/office/drawing/2014/main" val="489255119"/>
                    </a:ext>
                  </a:extLst>
                </a:gridCol>
                <a:gridCol w="1531728">
                  <a:extLst>
                    <a:ext uri="{9D8B030D-6E8A-4147-A177-3AD203B41FA5}">
                      <a16:colId xmlns:a16="http://schemas.microsoft.com/office/drawing/2014/main" val="3356599802"/>
                    </a:ext>
                  </a:extLst>
                </a:gridCol>
              </a:tblGrid>
              <a:tr h="279368">
                <a:tc gridSpan="3">
                  <a:txBody>
                    <a:bodyPr/>
                    <a:lstStyle/>
                    <a:p>
                      <a:pPr algn="ctr"/>
                      <a:r>
                        <a:rPr lang="nb-NO" sz="1100" noProof="0">
                          <a:solidFill>
                            <a:schemeClr val="tx1"/>
                          </a:solidFill>
                          <a:latin typeface="Concourse T3" panose="020B0604020202020204" charset="0"/>
                        </a:rPr>
                        <a:t>Brukeren</a:t>
                      </a:r>
                    </a:p>
                  </a:txBody>
                  <a:tcPr marL="68580" marR="68580" marT="34290" marB="34290">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sz="1100" noProof="0" dirty="0">
                          <a:solidFill>
                            <a:schemeClr val="tx1"/>
                          </a:solidFill>
                          <a:latin typeface="Concourse T3" panose="020B0604020202020204" charset="0"/>
                        </a:rPr>
                        <a:t>Maskinen</a:t>
                      </a:r>
                    </a:p>
                  </a:txBody>
                  <a:tcPr marL="68580" marR="68580" marT="34290" marB="34290">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490793">
                <a:tc>
                  <a:txBody>
                    <a:bodyPr/>
                    <a:lstStyle/>
                    <a:p>
                      <a:r>
                        <a:rPr lang="nb-NO" sz="1100" noProof="0" dirty="0">
                          <a:solidFill>
                            <a:schemeClr val="tx1"/>
                          </a:solidFill>
                          <a:latin typeface="Concourse T3" panose="020B0604020202020204" charset="0"/>
                        </a:rPr>
                        <a:t>Handling ikke synlig for maskinen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sz="1100" noProof="0">
                          <a:solidFill>
                            <a:schemeClr val="tx1"/>
                          </a:solidFill>
                          <a:latin typeface="Concourse T3" panose="020B0604020202020204" charset="0"/>
                        </a:rPr>
                        <a:t>Handling synlig for maskinen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sz="1100" noProof="0">
                          <a:solidFill>
                            <a:schemeClr val="tx1"/>
                          </a:solidFill>
                          <a:latin typeface="Concourse T3" panose="020B0604020202020204" charset="0"/>
                        </a:rPr>
                        <a:t>Effekt synlig for brukeren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sz="1100" noProof="0">
                          <a:solidFill>
                            <a:schemeClr val="tx1"/>
                          </a:solidFill>
                          <a:latin typeface="Concourse T3" panose="020B0604020202020204" charset="0"/>
                        </a:rPr>
                        <a:t>Design rasjonale</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1759343">
                <a:tc>
                  <a:txBody>
                    <a:bodyPr/>
                    <a:lstStyle/>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r>
                        <a:rPr lang="nb-NO" sz="1100" noProof="0">
                          <a:solidFill>
                            <a:schemeClr val="tx1"/>
                          </a:solidFill>
                          <a:latin typeface="Concourse T3" panose="020B0604020202020204" charset="0"/>
                        </a:rPr>
                        <a:t>.</a:t>
                      </a:r>
                    </a:p>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100" dirty="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endParaRPr lang="en-US" sz="1100" dirty="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en-US" sz="1100" dirty="0">
                        <a:solidFill>
                          <a:schemeClr val="tx1"/>
                        </a:solidFill>
                        <a:latin typeface="Concourse T3" panose="020B0604020202020204" charset="0"/>
                      </a:endParaRP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48</a:t>
            </a:fld>
            <a:endParaRPr lang="en-US"/>
          </a:p>
        </p:txBody>
      </p:sp>
      <p:cxnSp>
        <p:nvCxnSpPr>
          <p:cNvPr id="5" name="Straight Arrow Connector 4">
            <a:extLst>
              <a:ext uri="{FF2B5EF4-FFF2-40B4-BE49-F238E27FC236}">
                <a16:creationId xmlns:a16="http://schemas.microsoft.com/office/drawing/2014/main" id="{65E49A67-158A-4148-B962-F287972CC95A}"/>
              </a:ext>
            </a:extLst>
          </p:cNvPr>
          <p:cNvCxnSpPr/>
          <p:nvPr/>
        </p:nvCxnSpPr>
        <p:spPr bwMode="auto">
          <a:xfrm>
            <a:off x="1607399" y="2068916"/>
            <a:ext cx="0" cy="2529503"/>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
        <p:nvSpPr>
          <p:cNvPr id="6" name="TextBox 5">
            <a:extLst>
              <a:ext uri="{FF2B5EF4-FFF2-40B4-BE49-F238E27FC236}">
                <a16:creationId xmlns:a16="http://schemas.microsoft.com/office/drawing/2014/main" id="{88D90638-28E7-46E6-A457-56E743E00425}"/>
              </a:ext>
            </a:extLst>
          </p:cNvPr>
          <p:cNvSpPr txBox="1"/>
          <p:nvPr/>
        </p:nvSpPr>
        <p:spPr>
          <a:xfrm>
            <a:off x="664838" y="2018392"/>
            <a:ext cx="894797" cy="253916"/>
          </a:xfrm>
          <a:prstGeom prst="rect">
            <a:avLst/>
          </a:prstGeom>
          <a:noFill/>
        </p:spPr>
        <p:txBody>
          <a:bodyPr wrap="none" rtlCol="0">
            <a:spAutoFit/>
          </a:bodyPr>
          <a:lstStyle/>
          <a:p>
            <a:pPr algn="r"/>
            <a:r>
              <a:rPr lang="nb-NO" sz="1050">
                <a:latin typeface="Concourse T3" pitchFamily="2" charset="0"/>
              </a:rPr>
              <a:t>Tidligere i tid</a:t>
            </a:r>
          </a:p>
        </p:txBody>
      </p:sp>
      <p:sp>
        <p:nvSpPr>
          <p:cNvPr id="7" name="TextBox 6">
            <a:extLst>
              <a:ext uri="{FF2B5EF4-FFF2-40B4-BE49-F238E27FC236}">
                <a16:creationId xmlns:a16="http://schemas.microsoft.com/office/drawing/2014/main" id="{499FD554-67C1-4CBB-B7A5-7828629B7826}"/>
              </a:ext>
            </a:extLst>
          </p:cNvPr>
          <p:cNvSpPr txBox="1"/>
          <p:nvPr/>
        </p:nvSpPr>
        <p:spPr>
          <a:xfrm>
            <a:off x="756211" y="4170982"/>
            <a:ext cx="803425" cy="253916"/>
          </a:xfrm>
          <a:prstGeom prst="rect">
            <a:avLst/>
          </a:prstGeom>
          <a:noFill/>
        </p:spPr>
        <p:txBody>
          <a:bodyPr wrap="none" rtlCol="0">
            <a:spAutoFit/>
          </a:bodyPr>
          <a:lstStyle/>
          <a:p>
            <a:pPr algn="r"/>
            <a:r>
              <a:rPr lang="nb-NO" sz="1050">
                <a:latin typeface="Concourse T3" pitchFamily="2" charset="0"/>
              </a:rPr>
              <a:t>Senere i tid</a:t>
            </a:r>
          </a:p>
        </p:txBody>
      </p:sp>
      <p:sp>
        <p:nvSpPr>
          <p:cNvPr id="3" name="Rectangle: Rounded Corners 2">
            <a:extLst>
              <a:ext uri="{FF2B5EF4-FFF2-40B4-BE49-F238E27FC236}">
                <a16:creationId xmlns:a16="http://schemas.microsoft.com/office/drawing/2014/main" id="{E17ACC3A-A305-4820-A33C-1B17079F55DB}"/>
              </a:ext>
            </a:extLst>
          </p:cNvPr>
          <p:cNvSpPr/>
          <p:nvPr/>
        </p:nvSpPr>
        <p:spPr bwMode="auto">
          <a:xfrm>
            <a:off x="3609930" y="2035019"/>
            <a:ext cx="3095460" cy="578644"/>
          </a:xfrm>
          <a:prstGeom prst="roundRect">
            <a:avLst/>
          </a:prstGeom>
          <a:noFill/>
          <a:ln w="57150" cap="flat" cmpd="sng" algn="ctr">
            <a:solidFill>
              <a:srgbClr val="377EB8"/>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500"/>
          </a:p>
        </p:txBody>
      </p:sp>
      <p:sp>
        <p:nvSpPr>
          <p:cNvPr id="9" name="Rectangle: Rounded Corners 8">
            <a:extLst>
              <a:ext uri="{FF2B5EF4-FFF2-40B4-BE49-F238E27FC236}">
                <a16:creationId xmlns:a16="http://schemas.microsoft.com/office/drawing/2014/main" id="{28D39FE1-2A7E-4BC5-AE20-59145BFBE775}"/>
              </a:ext>
            </a:extLst>
          </p:cNvPr>
          <p:cNvSpPr/>
          <p:nvPr/>
        </p:nvSpPr>
        <p:spPr bwMode="auto">
          <a:xfrm>
            <a:off x="1793592" y="2068916"/>
            <a:ext cx="1742126" cy="578644"/>
          </a:xfrm>
          <a:prstGeom prst="roundRect">
            <a:avLst/>
          </a:prstGeom>
          <a:noFill/>
          <a:ln w="57150" cap="flat" cmpd="sng" algn="ctr">
            <a:solidFill>
              <a:srgbClr val="377EB8"/>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500"/>
          </a:p>
        </p:txBody>
      </p:sp>
      <p:sp>
        <p:nvSpPr>
          <p:cNvPr id="10" name="Rectangle: Rounded Corners 9">
            <a:extLst>
              <a:ext uri="{FF2B5EF4-FFF2-40B4-BE49-F238E27FC236}">
                <a16:creationId xmlns:a16="http://schemas.microsoft.com/office/drawing/2014/main" id="{75E2D5F4-B701-46B5-AF82-0EF14DE96C42}"/>
              </a:ext>
            </a:extLst>
          </p:cNvPr>
          <p:cNvSpPr/>
          <p:nvPr/>
        </p:nvSpPr>
        <p:spPr bwMode="auto">
          <a:xfrm>
            <a:off x="7176863" y="2035019"/>
            <a:ext cx="1271323" cy="578644"/>
          </a:xfrm>
          <a:prstGeom prst="roundRect">
            <a:avLst/>
          </a:prstGeom>
          <a:noFill/>
          <a:ln w="57150" cap="flat" cmpd="sng" algn="ctr">
            <a:solidFill>
              <a:srgbClr val="377EB8"/>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500"/>
          </a:p>
        </p:txBody>
      </p:sp>
    </p:spTree>
    <p:extLst>
      <p:ext uri="{BB962C8B-B14F-4D97-AF65-F5344CB8AC3E}">
        <p14:creationId xmlns:p14="http://schemas.microsoft.com/office/powerpoint/2010/main" val="34688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animBg="1"/>
      <p:bldP spid="9"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64A1-5D6B-4790-BF30-535F463BAF34}"/>
              </a:ext>
            </a:extLst>
          </p:cNvPr>
          <p:cNvSpPr>
            <a:spLocks noGrp="1"/>
          </p:cNvSpPr>
          <p:nvPr>
            <p:ph type="title"/>
          </p:nvPr>
        </p:nvSpPr>
        <p:spPr/>
        <p:txBody>
          <a:bodyPr/>
          <a:lstStyle/>
          <a:p>
            <a:r>
              <a:rPr lang="nb-NO" dirty="0">
                <a:latin typeface="Concourse T3"/>
              </a:rPr>
              <a:t>Eksempel med 2-faktor autentisering</a:t>
            </a:r>
            <a:endParaRPr lang="nb-NO" dirty="0"/>
          </a:p>
        </p:txBody>
      </p:sp>
      <p:graphicFrame>
        <p:nvGraphicFramePr>
          <p:cNvPr id="11" name="Table 11">
            <a:extLst>
              <a:ext uri="{FF2B5EF4-FFF2-40B4-BE49-F238E27FC236}">
                <a16:creationId xmlns:a16="http://schemas.microsoft.com/office/drawing/2014/main" id="{FB4D75B7-6695-419E-A2E1-C5754F60F1CE}"/>
              </a:ext>
            </a:extLst>
          </p:cNvPr>
          <p:cNvGraphicFramePr>
            <a:graphicFrameLocks noGrp="1"/>
          </p:cNvGraphicFramePr>
          <p:nvPr>
            <p:ph idx="1"/>
          </p:nvPr>
        </p:nvGraphicFramePr>
        <p:xfrm>
          <a:off x="465535" y="1194198"/>
          <a:ext cx="8265316" cy="2791364"/>
        </p:xfrm>
        <a:graphic>
          <a:graphicData uri="http://schemas.openxmlformats.org/drawingml/2006/table">
            <a:tbl>
              <a:tblPr firstRow="1" bandRow="1">
                <a:tableStyleId>{5C22544A-7EE6-4342-B048-85BDC9FD1C3A}</a:tableStyleId>
              </a:tblPr>
              <a:tblGrid>
                <a:gridCol w="2183747">
                  <a:extLst>
                    <a:ext uri="{9D8B030D-6E8A-4147-A177-3AD203B41FA5}">
                      <a16:colId xmlns:a16="http://schemas.microsoft.com/office/drawing/2014/main" val="1997482615"/>
                    </a:ext>
                  </a:extLst>
                </a:gridCol>
                <a:gridCol w="1690257">
                  <a:extLst>
                    <a:ext uri="{9D8B030D-6E8A-4147-A177-3AD203B41FA5}">
                      <a16:colId xmlns:a16="http://schemas.microsoft.com/office/drawing/2014/main" val="2985137847"/>
                    </a:ext>
                  </a:extLst>
                </a:gridCol>
                <a:gridCol w="254565">
                  <a:extLst>
                    <a:ext uri="{9D8B030D-6E8A-4147-A177-3AD203B41FA5}">
                      <a16:colId xmlns:a16="http://schemas.microsoft.com/office/drawing/2014/main" val="1779928191"/>
                    </a:ext>
                  </a:extLst>
                </a:gridCol>
                <a:gridCol w="254565">
                  <a:extLst>
                    <a:ext uri="{9D8B030D-6E8A-4147-A177-3AD203B41FA5}">
                      <a16:colId xmlns:a16="http://schemas.microsoft.com/office/drawing/2014/main" val="1896688057"/>
                    </a:ext>
                  </a:extLst>
                </a:gridCol>
                <a:gridCol w="2055635">
                  <a:extLst>
                    <a:ext uri="{9D8B030D-6E8A-4147-A177-3AD203B41FA5}">
                      <a16:colId xmlns:a16="http://schemas.microsoft.com/office/drawing/2014/main" val="489255119"/>
                    </a:ext>
                  </a:extLst>
                </a:gridCol>
                <a:gridCol w="1826547">
                  <a:extLst>
                    <a:ext uri="{9D8B030D-6E8A-4147-A177-3AD203B41FA5}">
                      <a16:colId xmlns:a16="http://schemas.microsoft.com/office/drawing/2014/main" val="3356599802"/>
                    </a:ext>
                  </a:extLst>
                </a:gridCol>
              </a:tblGrid>
              <a:tr h="385208">
                <a:tc gridSpan="3">
                  <a:txBody>
                    <a:bodyPr/>
                    <a:lstStyle/>
                    <a:p>
                      <a:pPr algn="ctr"/>
                      <a:r>
                        <a:rPr lang="nb-NO" sz="1100" noProof="0">
                          <a:solidFill>
                            <a:schemeClr val="tx1"/>
                          </a:solidFill>
                          <a:latin typeface="Concourse T3" panose="020B0604020202020204" charset="0"/>
                        </a:rPr>
                        <a:t>Brukeren</a:t>
                      </a:r>
                    </a:p>
                  </a:txBody>
                  <a:tcPr marL="68580" marR="68580" marT="34290" marB="34290">
                    <a:lnL w="12700" cmpd="sng">
                      <a:noFill/>
                    </a:lnL>
                    <a:lnR w="762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ctr"/>
                      <a:r>
                        <a:rPr lang="nb-NO" sz="1100" noProof="0">
                          <a:solidFill>
                            <a:schemeClr val="tx1"/>
                          </a:solidFill>
                          <a:latin typeface="Concourse T3" panose="020B0604020202020204" charset="0"/>
                        </a:rPr>
                        <a:t>Maskinen</a:t>
                      </a:r>
                    </a:p>
                  </a:txBody>
                  <a:tcPr marL="68580" marR="68580" marT="34290" marB="34290">
                    <a:lnL w="76200" cap="flat" cmpd="sng" algn="ctr">
                      <a:solidFill>
                        <a:schemeClr val="bg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r"/>
                      <a:r>
                        <a:rPr lang="en-US" err="1">
                          <a:solidFill>
                            <a:schemeClr val="tx1"/>
                          </a:solidFill>
                          <a:latin typeface="Concourse T3" panose="020B0604020202020204" charset="0"/>
                        </a:rPr>
                        <a:t>Maskinen</a:t>
                      </a:r>
                      <a:endParaRPr lang="en-US">
                        <a:solidFill>
                          <a:schemeClr val="tx1"/>
                        </a:solidFill>
                        <a:latin typeface="Concourse T3" panose="020B060402020202020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3064453"/>
                  </a:ext>
                </a:extLst>
              </a:tr>
              <a:tr h="541525">
                <a:tc>
                  <a:txBody>
                    <a:bodyPr/>
                    <a:lstStyle/>
                    <a:p>
                      <a:r>
                        <a:rPr lang="nb-NO" sz="1100" noProof="0">
                          <a:solidFill>
                            <a:schemeClr val="tx1"/>
                          </a:solidFill>
                          <a:latin typeface="Concourse T3" panose="020B0604020202020204" charset="0"/>
                        </a:rPr>
                        <a:t>Handling ikke synlig for maskinen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sz="1100" noProof="0">
                          <a:solidFill>
                            <a:schemeClr val="tx1"/>
                          </a:solidFill>
                          <a:latin typeface="Concourse T3" panose="020B0604020202020204" charset="0"/>
                        </a:rPr>
                        <a:t>Handling synlig for maskinen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b-NO" sz="1100" noProof="0">
                        <a:solidFill>
                          <a:schemeClr val="tx1"/>
                        </a:solidFill>
                        <a:latin typeface="Concourse T3" panose="020B0604020202020204" charset="0"/>
                      </a:endParaRPr>
                    </a:p>
                  </a:txBody>
                  <a:tcPr marL="68580" marR="68580" marT="34290" marB="34290">
                    <a:lnL w="12700" cmpd="sng">
                      <a:noFill/>
                    </a:lnL>
                    <a:lnR w="12700" cmpd="sng">
                      <a:noFill/>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62925" rtl="0" eaLnBrk="1" fontAlgn="auto" latinLnBrk="0" hangingPunct="1">
                        <a:lnSpc>
                          <a:spcPct val="100000"/>
                        </a:lnSpc>
                        <a:spcBef>
                          <a:spcPts val="0"/>
                        </a:spcBef>
                        <a:spcAft>
                          <a:spcPts val="0"/>
                        </a:spcAft>
                        <a:buClrTx/>
                        <a:buSzTx/>
                        <a:buFontTx/>
                        <a:buNone/>
                        <a:tabLst/>
                        <a:defRPr/>
                      </a:pPr>
                      <a:r>
                        <a:rPr lang="nb-NO" sz="1100" noProof="0">
                          <a:solidFill>
                            <a:schemeClr val="tx1"/>
                          </a:solidFill>
                          <a:latin typeface="Concourse T3" panose="020B0604020202020204" charset="0"/>
                        </a:rPr>
                        <a:t>Effekt synlig for brukeren</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b-NO" sz="1100" noProof="0">
                          <a:solidFill>
                            <a:schemeClr val="tx1"/>
                          </a:solidFill>
                          <a:latin typeface="Concourse T3" panose="020B0604020202020204" charset="0"/>
                        </a:rPr>
                        <a:t>Design rasjonale</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982869"/>
                  </a:ext>
                </a:extLst>
              </a:tr>
              <a:tr h="1864631">
                <a:tc>
                  <a:txBody>
                    <a:bodyPr/>
                    <a:lstStyle/>
                    <a:p>
                      <a:endParaRPr lang="nb-NO" sz="1100" noProof="0">
                        <a:solidFill>
                          <a:schemeClr val="tx1"/>
                        </a:solidFill>
                        <a:latin typeface="Concourse T3"/>
                      </a:endParaRPr>
                    </a:p>
                    <a:p>
                      <a:endParaRPr lang="nb-NO" sz="1100" noProof="0">
                        <a:solidFill>
                          <a:schemeClr val="tx1"/>
                        </a:solidFill>
                        <a:latin typeface="Concourse T3" panose="020B0604020202020204" charset="0"/>
                      </a:endParaRP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r>
                        <a:rPr lang="nb-NO" sz="1100" noProof="0">
                          <a:solidFill>
                            <a:schemeClr val="tx1"/>
                          </a:solidFill>
                          <a:latin typeface="Concourse T3"/>
                        </a:rPr>
                        <a:t>Går og finner mobil (5 min)</a:t>
                      </a: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lang="nb-NO" sz="1100" noProof="0">
                          <a:solidFill>
                            <a:schemeClr val="tx1"/>
                          </a:solidFill>
                          <a:latin typeface="Concourse T3"/>
                        </a:rPr>
                        <a:t>Skriver inn login og passord</a:t>
                      </a: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r>
                        <a:rPr lang="nb-NO" sz="1100" noProof="0">
                          <a:solidFill>
                            <a:schemeClr val="tx1"/>
                          </a:solidFill>
                          <a:latin typeface="Concourse T3"/>
                        </a:rPr>
                        <a:t>Skriv inn 2. kode</a:t>
                      </a: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r>
                        <a:rPr lang="nb-NO" sz="1100" noProof="0">
                          <a:solidFill>
                            <a:schemeClr val="tx1"/>
                          </a:solidFill>
                          <a:latin typeface="Concourse T3"/>
                        </a:rPr>
                        <a:t>     </a:t>
                      </a:r>
                    </a:p>
                    <a:p>
                      <a:pPr lvl="0">
                        <a:buNone/>
                      </a:pPr>
                      <a:r>
                        <a:rPr lang="nb-NO" sz="1100" noProof="0">
                          <a:solidFill>
                            <a:schemeClr val="tx1"/>
                          </a:solidFill>
                          <a:latin typeface="Concourse T3"/>
                        </a:rPr>
                        <a:t>     Si at melding er sendt til</a:t>
                      </a:r>
                      <a:br>
                        <a:rPr lang="nb-NO" sz="1100" noProof="0">
                          <a:solidFill>
                            <a:schemeClr val="tx1"/>
                          </a:solidFill>
                          <a:latin typeface="Concourse T3"/>
                        </a:rPr>
                      </a:br>
                      <a:r>
                        <a:rPr lang="nb-NO" sz="1100" noProof="0">
                          <a:solidFill>
                            <a:schemeClr val="tx1"/>
                          </a:solidFill>
                          <a:latin typeface="Concourse T3"/>
                        </a:rPr>
                        <a:t>     mobil</a:t>
                      </a: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r>
                        <a:rPr lang="nb-NO" sz="1100" noProof="0">
                          <a:solidFill>
                            <a:schemeClr val="tx1"/>
                          </a:solidFill>
                          <a:latin typeface="Concourse T3"/>
                        </a:rPr>
                        <a:t>     Innlogging mislykket, timeout</a:t>
                      </a: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endParaRPr lang="nb-NO" sz="1100" noProof="0">
                        <a:solidFill>
                          <a:schemeClr val="tx1"/>
                        </a:solidFill>
                        <a:latin typeface="Concourse T3" panose="020B0604020202020204" charset="0"/>
                      </a:endParaRPr>
                    </a:p>
                    <a:p>
                      <a:pPr lvl="0">
                        <a:buNone/>
                      </a:pPr>
                      <a:r>
                        <a:rPr lang="nb-NO" sz="1100" noProof="0">
                          <a:solidFill>
                            <a:schemeClr val="tx1"/>
                          </a:solidFill>
                          <a:latin typeface="Concourse T3"/>
                        </a:rPr>
                        <a:t>Må ha 2. faktor; så viser hvor andre faktor finnes</a:t>
                      </a: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endParaRPr lang="nb-NO" sz="1100" noProof="0">
                        <a:solidFill>
                          <a:schemeClr val="tx1"/>
                        </a:solidFill>
                        <a:latin typeface="Concourse T3"/>
                      </a:endParaRPr>
                    </a:p>
                    <a:p>
                      <a:pPr lvl="0">
                        <a:buNone/>
                      </a:pPr>
                      <a:r>
                        <a:rPr lang="nb-NO" sz="1100" noProof="0">
                          <a:solidFill>
                            <a:schemeClr val="tx1"/>
                          </a:solidFill>
                          <a:latin typeface="Concourse T3"/>
                        </a:rPr>
                        <a:t>1-minutt tid for å skrive inn kode er sikkert!</a:t>
                      </a:r>
                    </a:p>
                  </a:txBody>
                  <a:tcPr marL="68580" marR="68580" marT="34290" marB="34290">
                    <a:lnL w="12700" cmpd="sng">
                      <a:noFill/>
                    </a:lnL>
                    <a:lnR w="12700" cmpd="sng">
                      <a:noFill/>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284507"/>
                  </a:ext>
                </a:extLst>
              </a:tr>
            </a:tbl>
          </a:graphicData>
        </a:graphic>
      </p:graphicFrame>
      <p:sp>
        <p:nvSpPr>
          <p:cNvPr id="4" name="Slide Number Placeholder 3">
            <a:extLst>
              <a:ext uri="{FF2B5EF4-FFF2-40B4-BE49-F238E27FC236}">
                <a16:creationId xmlns:a16="http://schemas.microsoft.com/office/drawing/2014/main" id="{83783AB6-C708-43CD-B30E-FB07D44030E4}"/>
              </a:ext>
            </a:extLst>
          </p:cNvPr>
          <p:cNvSpPr>
            <a:spLocks noGrp="1"/>
          </p:cNvSpPr>
          <p:nvPr>
            <p:ph type="sldNum" sz="quarter" idx="11"/>
          </p:nvPr>
        </p:nvSpPr>
        <p:spPr/>
        <p:txBody>
          <a:bodyPr/>
          <a:lstStyle/>
          <a:p>
            <a:pPr>
              <a:defRPr/>
            </a:pPr>
            <a:fld id="{6E95BF02-F533-404A-A6F1-6896AEEAF790}" type="slidenum">
              <a:rPr lang="en-US" smtClean="0"/>
              <a:pPr>
                <a:defRPr/>
              </a:pPr>
              <a:t>49</a:t>
            </a:fld>
            <a:endParaRPr lang="en-US"/>
          </a:p>
        </p:txBody>
      </p:sp>
      <p:sp>
        <p:nvSpPr>
          <p:cNvPr id="8" name="Rectangle 7">
            <a:extLst>
              <a:ext uri="{FF2B5EF4-FFF2-40B4-BE49-F238E27FC236}">
                <a16:creationId xmlns:a16="http://schemas.microsoft.com/office/drawing/2014/main" id="{8FF0D5FB-2177-477C-A801-7A18938F79FD}"/>
              </a:ext>
            </a:extLst>
          </p:cNvPr>
          <p:cNvSpPr/>
          <p:nvPr/>
        </p:nvSpPr>
        <p:spPr bwMode="auto">
          <a:xfrm>
            <a:off x="324371" y="2203315"/>
            <a:ext cx="8561846" cy="1853145"/>
          </a:xfrm>
          <a:prstGeom prst="rect">
            <a:avLst/>
          </a:prstGeom>
          <a:solidFill>
            <a:schemeClr val="bg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n-US" sz="1500"/>
          </a:p>
        </p:txBody>
      </p:sp>
    </p:spTree>
    <p:extLst>
      <p:ext uri="{BB962C8B-B14F-4D97-AF65-F5344CB8AC3E}">
        <p14:creationId xmlns:p14="http://schemas.microsoft.com/office/powerpoint/2010/main" val="375081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375E-6 -4.81481E-6 L 4.375E-6 0.11204 " pathEditMode="relative" rAng="0" ptsTypes="AA">
                                      <p:cBhvr>
                                        <p:cTn id="6" dur="1000" fill="hold"/>
                                        <p:tgtEl>
                                          <p:spTgt spid="8"/>
                                        </p:tgtEl>
                                        <p:attrNameLst>
                                          <p:attrName>ppt_x</p:attrName>
                                          <p:attrName>ppt_y</p:attrName>
                                        </p:attrNameLst>
                                      </p:cBhvr>
                                      <p:rCtr x="0" y="560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1" nodeType="clickEffect">
                                  <p:stCondLst>
                                    <p:cond delay="0"/>
                                  </p:stCondLst>
                                  <p:childTnLst>
                                    <p:animMotion origin="layout" path="M 4.375E-6 0.11204 L 4.375E-6 0.19445 " pathEditMode="relative" rAng="0" ptsTypes="AA">
                                      <p:cBhvr>
                                        <p:cTn id="10" dur="1000" fill="hold"/>
                                        <p:tgtEl>
                                          <p:spTgt spid="8"/>
                                        </p:tgtEl>
                                        <p:attrNameLst>
                                          <p:attrName>ppt_x</p:attrName>
                                          <p:attrName>ppt_y</p:attrName>
                                        </p:attrNameLst>
                                      </p:cBhvr>
                                      <p:rCtr x="0" y="4120"/>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2" nodeType="clickEffect">
                                  <p:stCondLst>
                                    <p:cond delay="0"/>
                                  </p:stCondLst>
                                  <p:childTnLst>
                                    <p:animMotion origin="layout" path="M 4.375E-6 0.19445 L 4.375E-6 0.44908 " pathEditMode="relative" rAng="0" ptsTypes="AA">
                                      <p:cBhvr>
                                        <p:cTn id="14" dur="1000" fill="hold"/>
                                        <p:tgtEl>
                                          <p:spTgt spid="8"/>
                                        </p:tgtEl>
                                        <p:attrNameLst>
                                          <p:attrName>ppt_x</p:attrName>
                                          <p:attrName>ppt_y</p:attrName>
                                        </p:attrNameLst>
                                      </p:cBhvr>
                                      <p:rCtr x="0" y="127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68B4-FF36-FD84-4E21-7F19243DD11A}"/>
              </a:ext>
            </a:extLst>
          </p:cNvPr>
          <p:cNvSpPr>
            <a:spLocks noGrp="1"/>
          </p:cNvSpPr>
          <p:nvPr>
            <p:ph type="title"/>
          </p:nvPr>
        </p:nvSpPr>
        <p:spPr/>
        <p:txBody>
          <a:bodyPr/>
          <a:lstStyle/>
          <a:p>
            <a:r>
              <a:rPr lang="nb-NO" dirty="0"/>
              <a:t>Diskusjon: Snakk sammen</a:t>
            </a:r>
            <a:endParaRPr lang="en-US" dirty="0"/>
          </a:p>
        </p:txBody>
      </p:sp>
      <p:sp>
        <p:nvSpPr>
          <p:cNvPr id="3" name="Content Placeholder 2">
            <a:extLst>
              <a:ext uri="{FF2B5EF4-FFF2-40B4-BE49-F238E27FC236}">
                <a16:creationId xmlns:a16="http://schemas.microsoft.com/office/drawing/2014/main" id="{B18D9E09-6364-E5C5-F300-9D7F531E7F84}"/>
              </a:ext>
            </a:extLst>
          </p:cNvPr>
          <p:cNvSpPr>
            <a:spLocks noGrp="1"/>
          </p:cNvSpPr>
          <p:nvPr>
            <p:ph idx="1"/>
          </p:nvPr>
        </p:nvSpPr>
        <p:spPr/>
        <p:txBody>
          <a:bodyPr/>
          <a:lstStyle/>
          <a:p>
            <a:endParaRPr lang="nb-NO" dirty="0"/>
          </a:p>
          <a:p>
            <a:endParaRPr lang="nb-NO" dirty="0"/>
          </a:p>
          <a:p>
            <a:r>
              <a:rPr lang="nb-NO" dirty="0"/>
              <a:t>Tenk på noen morsomme måter dere kan gjøre en brukerundersøkelse</a:t>
            </a:r>
          </a:p>
          <a:p>
            <a:endParaRPr lang="nb-NO" dirty="0"/>
          </a:p>
          <a:p>
            <a:r>
              <a:rPr lang="nb-NO" dirty="0"/>
              <a:t>Hva er noen fordeler og noen ulemper med bruk av videokonferanse for å utføre en brukerundersøkelse?</a:t>
            </a:r>
          </a:p>
        </p:txBody>
      </p:sp>
      <p:sp>
        <p:nvSpPr>
          <p:cNvPr id="4" name="Slide Number Placeholder 3">
            <a:extLst>
              <a:ext uri="{FF2B5EF4-FFF2-40B4-BE49-F238E27FC236}">
                <a16:creationId xmlns:a16="http://schemas.microsoft.com/office/drawing/2014/main" id="{2C8B0C1D-3E06-28F6-326C-897AAE614D84}"/>
              </a:ext>
            </a:extLst>
          </p:cNvPr>
          <p:cNvSpPr>
            <a:spLocks noGrp="1"/>
          </p:cNvSpPr>
          <p:nvPr>
            <p:ph type="sldNum" sz="quarter" idx="11"/>
          </p:nvPr>
        </p:nvSpPr>
        <p:spPr/>
        <p:txBody>
          <a:bodyPr/>
          <a:lstStyle/>
          <a:p>
            <a:pPr>
              <a:defRPr/>
            </a:pPr>
            <a:fld id="{6E95BF02-F533-404A-A6F1-6896AEEAF790}" type="slidenum">
              <a:rPr lang="en-US" smtClean="0"/>
              <a:pPr>
                <a:defRPr/>
              </a:pPr>
              <a:t>50</a:t>
            </a:fld>
            <a:endParaRPr lang="en-US"/>
          </a:p>
        </p:txBody>
      </p:sp>
    </p:spTree>
    <p:extLst>
      <p:ext uri="{BB962C8B-B14F-4D97-AF65-F5344CB8AC3E}">
        <p14:creationId xmlns:p14="http://schemas.microsoft.com/office/powerpoint/2010/main" val="16729681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40BE8-CBD4-4B67-8C92-8A07A2D98C04}"/>
              </a:ext>
            </a:extLst>
          </p:cNvPr>
          <p:cNvSpPr>
            <a:spLocks noGrp="1"/>
          </p:cNvSpPr>
          <p:nvPr>
            <p:ph type="title"/>
          </p:nvPr>
        </p:nvSpPr>
        <p:spPr/>
        <p:txBody>
          <a:bodyPr/>
          <a:lstStyle/>
          <a:p>
            <a:r>
              <a:rPr lang="nb-NO" dirty="0"/>
              <a:t>Flere eksempler av brukerundersøkelser</a:t>
            </a:r>
          </a:p>
        </p:txBody>
      </p:sp>
      <p:sp>
        <p:nvSpPr>
          <p:cNvPr id="3" name="Content Placeholder 2">
            <a:extLst>
              <a:ext uri="{FF2B5EF4-FFF2-40B4-BE49-F238E27FC236}">
                <a16:creationId xmlns:a16="http://schemas.microsoft.com/office/drawing/2014/main" id="{EECF1673-406C-470D-B2D2-CED6CC71CF19}"/>
              </a:ext>
            </a:extLst>
          </p:cNvPr>
          <p:cNvSpPr>
            <a:spLocks noGrp="1"/>
          </p:cNvSpPr>
          <p:nvPr>
            <p:ph idx="1"/>
          </p:nvPr>
        </p:nvSpPr>
        <p:spPr/>
        <p:txBody>
          <a:bodyPr/>
          <a:lstStyle/>
          <a:p>
            <a:r>
              <a:rPr lang="en-US" dirty="0"/>
              <a:t>MECS </a:t>
            </a:r>
            <a:r>
              <a:rPr lang="en-US" dirty="0" err="1"/>
              <a:t>prosjekt</a:t>
            </a:r>
            <a:r>
              <a:rPr lang="en-US" dirty="0"/>
              <a:t> - e-Tikk, robot-bord: </a:t>
            </a:r>
            <a:r>
              <a:rPr lang="en-US" dirty="0">
                <a:hlinkClick r:id="rId3"/>
              </a:rPr>
              <a:t>https://www.youtube.com/watch?v=CT2WHOVO9is</a:t>
            </a:r>
            <a:endParaRPr lang="en-US" dirty="0"/>
          </a:p>
          <a:p>
            <a:pPr marL="0" indent="0">
              <a:buNone/>
            </a:pPr>
            <a:r>
              <a:rPr lang="nb-NO" dirty="0"/>
              <a:t>Vitenskapelige artikler om eksemplene fra andre undersøkelser:</a:t>
            </a:r>
          </a:p>
          <a:p>
            <a:pPr marL="285750" indent="-285750"/>
            <a:r>
              <a:rPr lang="en-US" dirty="0">
                <a:hlinkClick r:id="rId4"/>
              </a:rPr>
              <a:t>Movement acts in breakdown situations: How a robot's recovery procedure affects participants' opinions</a:t>
            </a:r>
            <a:r>
              <a:rPr lang="en-US" dirty="0"/>
              <a:t> </a:t>
            </a:r>
          </a:p>
          <a:p>
            <a:pPr marL="285750" indent="-285750"/>
            <a:r>
              <a:rPr lang="en-US" dirty="0">
                <a:hlinkClick r:id="rId5"/>
              </a:rPr>
              <a:t>Differences of Human Perceptions of a Robot Moving using Linear or Slow in, Slow out Velocity Profiles When Performing a Cleaning Task</a:t>
            </a:r>
            <a:endParaRPr lang="en-US" dirty="0"/>
          </a:p>
          <a:p>
            <a:pPr marL="285750" indent="-285750"/>
            <a:r>
              <a:rPr lang="en-US" dirty="0">
                <a:hlinkClick r:id="rId6"/>
              </a:rPr>
              <a:t>Remote Evaluation in Universal Design Using Video Conferencing Systems During the COVID-19 Pandemic</a:t>
            </a:r>
            <a:endParaRPr lang="nb-NO" dirty="0"/>
          </a:p>
          <a:p>
            <a:pPr lvl="1"/>
            <a:endParaRPr lang="nb-NO" dirty="0"/>
          </a:p>
          <a:p>
            <a:endParaRPr lang="en-US" dirty="0"/>
          </a:p>
          <a:p>
            <a:endParaRPr lang="en-US" dirty="0"/>
          </a:p>
        </p:txBody>
      </p:sp>
      <p:sp>
        <p:nvSpPr>
          <p:cNvPr id="4" name="Slide Number Placeholder 3">
            <a:extLst>
              <a:ext uri="{FF2B5EF4-FFF2-40B4-BE49-F238E27FC236}">
                <a16:creationId xmlns:a16="http://schemas.microsoft.com/office/drawing/2014/main" id="{D8EC9BFE-B98E-450C-9148-59AF678705AF}"/>
              </a:ext>
            </a:extLst>
          </p:cNvPr>
          <p:cNvSpPr>
            <a:spLocks noGrp="1"/>
          </p:cNvSpPr>
          <p:nvPr>
            <p:ph type="sldNum" sz="quarter" idx="11"/>
          </p:nvPr>
        </p:nvSpPr>
        <p:spPr/>
        <p:txBody>
          <a:bodyPr/>
          <a:lstStyle/>
          <a:p>
            <a:pPr>
              <a:defRPr/>
            </a:pPr>
            <a:fld id="{6E95BF02-F533-404A-A6F1-6896AEEAF790}" type="slidenum">
              <a:rPr lang="en-US" smtClean="0"/>
              <a:pPr>
                <a:defRPr/>
              </a:pPr>
              <a:t>51</a:t>
            </a:fld>
            <a:endParaRPr lang="en-US"/>
          </a:p>
        </p:txBody>
      </p:sp>
    </p:spTree>
    <p:extLst>
      <p:ext uri="{BB962C8B-B14F-4D97-AF65-F5344CB8AC3E}">
        <p14:creationId xmlns:p14="http://schemas.microsoft.com/office/powerpoint/2010/main" val="34209345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6E535-E149-1B9D-4DB6-A77E90D74863}"/>
              </a:ext>
            </a:extLst>
          </p:cNvPr>
          <p:cNvSpPr>
            <a:spLocks noGrp="1"/>
          </p:cNvSpPr>
          <p:nvPr>
            <p:ph type="title"/>
          </p:nvPr>
        </p:nvSpPr>
        <p:spPr/>
        <p:txBody>
          <a:bodyPr/>
          <a:lstStyle/>
          <a:p>
            <a:r>
              <a:rPr lang="nb-NO" dirty="0"/>
              <a:t>Refleksjon – snakke sammen</a:t>
            </a:r>
          </a:p>
        </p:txBody>
      </p:sp>
      <p:sp>
        <p:nvSpPr>
          <p:cNvPr id="3" name="Text Placeholder 2">
            <a:extLst>
              <a:ext uri="{FF2B5EF4-FFF2-40B4-BE49-F238E27FC236}">
                <a16:creationId xmlns:a16="http://schemas.microsoft.com/office/drawing/2014/main" id="{3C8A753A-D6D5-D509-1028-42DB23A6491A}"/>
              </a:ext>
            </a:extLst>
          </p:cNvPr>
          <p:cNvSpPr>
            <a:spLocks noGrp="1"/>
          </p:cNvSpPr>
          <p:nvPr>
            <p:ph type="body" idx="1"/>
          </p:nvPr>
        </p:nvSpPr>
        <p:spPr/>
        <p:txBody>
          <a:bodyPr/>
          <a:lstStyle/>
          <a:p>
            <a:endParaRPr lang="nb-NO" dirty="0"/>
          </a:p>
          <a:p>
            <a:endParaRPr lang="nb-NO" dirty="0"/>
          </a:p>
          <a:p>
            <a:r>
              <a:rPr lang="nb-NO" dirty="0"/>
              <a:t>Hva legger du i begrepet «bruk»?</a:t>
            </a:r>
          </a:p>
          <a:p>
            <a:endParaRPr lang="nb-NO" dirty="0"/>
          </a:p>
          <a:p>
            <a:r>
              <a:rPr lang="nb-NO" dirty="0"/>
              <a:t>Hva er viktig for deg når du bruker digitale tjenester?</a:t>
            </a:r>
          </a:p>
          <a:p>
            <a:endParaRPr lang="nb-NO" dirty="0"/>
          </a:p>
          <a:p>
            <a:r>
              <a:rPr lang="nb-NO" dirty="0"/>
              <a:t>Har du blitt overasket over andres bruk av digital teknologi?</a:t>
            </a:r>
          </a:p>
          <a:p>
            <a:endParaRPr lang="nb-NO" dirty="0"/>
          </a:p>
          <a:p>
            <a:pPr marL="114300" indent="0">
              <a:buNone/>
            </a:pPr>
            <a:endParaRPr lang="nb-NO" dirty="0"/>
          </a:p>
        </p:txBody>
      </p:sp>
      <p:sp>
        <p:nvSpPr>
          <p:cNvPr id="4" name="Slide Number Placeholder 3">
            <a:extLst>
              <a:ext uri="{FF2B5EF4-FFF2-40B4-BE49-F238E27FC236}">
                <a16:creationId xmlns:a16="http://schemas.microsoft.com/office/drawing/2014/main" id="{41DB9593-1958-5D28-665D-1D7AEBA6D9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52</a:t>
            </a:fld>
            <a:endParaRPr lang="en"/>
          </a:p>
        </p:txBody>
      </p:sp>
    </p:spTree>
    <p:extLst>
      <p:ext uri="{BB962C8B-B14F-4D97-AF65-F5344CB8AC3E}">
        <p14:creationId xmlns:p14="http://schemas.microsoft.com/office/powerpoint/2010/main" val="1101013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55B9-1239-D4D6-1743-B28062F7500B}"/>
              </a:ext>
            </a:extLst>
          </p:cNvPr>
          <p:cNvSpPr>
            <a:spLocks noGrp="1"/>
          </p:cNvSpPr>
          <p:nvPr>
            <p:ph type="title"/>
          </p:nvPr>
        </p:nvSpPr>
        <p:spPr/>
        <p:txBody>
          <a:bodyPr/>
          <a:lstStyle/>
          <a:p>
            <a:r>
              <a:rPr lang="nb-NO" dirty="0"/>
              <a:t>Hvordan brukes digital teknologi</a:t>
            </a:r>
          </a:p>
        </p:txBody>
      </p:sp>
      <p:sp>
        <p:nvSpPr>
          <p:cNvPr id="3" name="Text Placeholder 2">
            <a:extLst>
              <a:ext uri="{FF2B5EF4-FFF2-40B4-BE49-F238E27FC236}">
                <a16:creationId xmlns:a16="http://schemas.microsoft.com/office/drawing/2014/main" id="{BD0EE671-0D84-F39D-4CB2-123E0B8F7C84}"/>
              </a:ext>
            </a:extLst>
          </p:cNvPr>
          <p:cNvSpPr>
            <a:spLocks noGrp="1"/>
          </p:cNvSpPr>
          <p:nvPr>
            <p:ph type="body" idx="1"/>
          </p:nvPr>
        </p:nvSpPr>
        <p:spPr/>
        <p:txBody>
          <a:bodyPr/>
          <a:lstStyle/>
          <a:p>
            <a:endParaRPr lang="nb-NO" dirty="0"/>
          </a:p>
          <a:p>
            <a:r>
              <a:rPr lang="nb-NO" dirty="0"/>
              <a:t>Som programmerere og designere tenker at det skal brukes?</a:t>
            </a:r>
          </a:p>
          <a:p>
            <a:endParaRPr lang="nb-NO" dirty="0"/>
          </a:p>
          <a:p>
            <a:endParaRPr lang="nb-NO" dirty="0"/>
          </a:p>
          <a:p>
            <a:r>
              <a:rPr lang="nb-NO" dirty="0"/>
              <a:t>På andre måter – og til andre formål en det som var tiltenkt?</a:t>
            </a:r>
          </a:p>
          <a:p>
            <a:endParaRPr lang="nb-NO" dirty="0"/>
          </a:p>
          <a:p>
            <a:endParaRPr lang="nb-NO" dirty="0"/>
          </a:p>
          <a:p>
            <a:r>
              <a:rPr lang="nb-NO" dirty="0"/>
              <a:t>Hva kan vi lære av </a:t>
            </a:r>
            <a:r>
              <a:rPr lang="nb-NO" dirty="0" err="1"/>
              <a:t>brukerene</a:t>
            </a:r>
            <a:r>
              <a:rPr lang="nb-NO" dirty="0"/>
              <a:t>?</a:t>
            </a:r>
          </a:p>
          <a:p>
            <a:endParaRPr lang="nb-NO" dirty="0"/>
          </a:p>
        </p:txBody>
      </p:sp>
      <p:sp>
        <p:nvSpPr>
          <p:cNvPr id="4" name="Slide Number Placeholder 3">
            <a:extLst>
              <a:ext uri="{FF2B5EF4-FFF2-40B4-BE49-F238E27FC236}">
                <a16:creationId xmlns:a16="http://schemas.microsoft.com/office/drawing/2014/main" id="{0B5F61B9-778B-FA92-961A-7F5E48DF6A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53</a:t>
            </a:fld>
            <a:endParaRPr lang="en"/>
          </a:p>
        </p:txBody>
      </p:sp>
    </p:spTree>
    <p:extLst>
      <p:ext uri="{BB962C8B-B14F-4D97-AF65-F5344CB8AC3E}">
        <p14:creationId xmlns:p14="http://schemas.microsoft.com/office/powerpoint/2010/main" val="29619759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5A14E-2DB0-B4B4-495E-E6A4A45EF219}"/>
              </a:ext>
            </a:extLst>
          </p:cNvPr>
          <p:cNvSpPr>
            <a:spLocks noGrp="1"/>
          </p:cNvSpPr>
          <p:nvPr>
            <p:ph type="title"/>
          </p:nvPr>
        </p:nvSpPr>
        <p:spPr/>
        <p:txBody>
          <a:bodyPr/>
          <a:lstStyle/>
          <a:p>
            <a:r>
              <a:rPr lang="nb-NO" dirty="0"/>
              <a:t>Ett steg tilbake:  Hvorfor bruke digital teknologi?</a:t>
            </a:r>
          </a:p>
        </p:txBody>
      </p:sp>
      <p:sp>
        <p:nvSpPr>
          <p:cNvPr id="3" name="Text Placeholder 2">
            <a:extLst>
              <a:ext uri="{FF2B5EF4-FFF2-40B4-BE49-F238E27FC236}">
                <a16:creationId xmlns:a16="http://schemas.microsoft.com/office/drawing/2014/main" id="{E2D571B6-B8BD-93BD-3EA3-F8A6E655ADA4}"/>
              </a:ext>
            </a:extLst>
          </p:cNvPr>
          <p:cNvSpPr>
            <a:spLocks noGrp="1"/>
          </p:cNvSpPr>
          <p:nvPr>
            <p:ph type="body" idx="1"/>
          </p:nvPr>
        </p:nvSpPr>
        <p:spPr/>
        <p:txBody>
          <a:bodyPr/>
          <a:lstStyle/>
          <a:p>
            <a:pPr marL="114300" indent="0">
              <a:buNone/>
            </a:pPr>
            <a:endParaRPr lang="nb-NO" dirty="0"/>
          </a:p>
          <a:p>
            <a:pPr marL="114300" indent="0">
              <a:buNone/>
            </a:pPr>
            <a:r>
              <a:rPr lang="nb-NO" sz="1600" dirty="0"/>
              <a:t>Hvorfor brukes digital teknologi?</a:t>
            </a:r>
          </a:p>
          <a:p>
            <a:pPr marL="114300" indent="0">
              <a:buNone/>
            </a:pPr>
            <a:endParaRPr lang="nb-NO" sz="1600" dirty="0"/>
          </a:p>
          <a:p>
            <a:pPr marL="114300" indent="0">
              <a:buNone/>
            </a:pPr>
            <a:r>
              <a:rPr lang="nb-NO" sz="1600" dirty="0"/>
              <a:t>Opplagte svar?</a:t>
            </a:r>
          </a:p>
          <a:p>
            <a:pPr marL="114300" indent="0">
              <a:buNone/>
            </a:pPr>
            <a:r>
              <a:rPr lang="nb-NO" sz="1600" dirty="0"/>
              <a:t>..... </a:t>
            </a:r>
          </a:p>
          <a:p>
            <a:pPr marL="114300" indent="0">
              <a:buNone/>
            </a:pPr>
            <a:r>
              <a:rPr lang="nb-NO" sz="1600" dirty="0"/>
              <a:t>For å gjøre...</a:t>
            </a:r>
          </a:p>
          <a:p>
            <a:pPr marL="114300" indent="0">
              <a:buNone/>
            </a:pPr>
            <a:r>
              <a:rPr lang="nb-NO" sz="1600" dirty="0"/>
              <a:t>for å oppnå....</a:t>
            </a:r>
          </a:p>
          <a:p>
            <a:pPr marL="114300" indent="0">
              <a:buNone/>
            </a:pPr>
            <a:r>
              <a:rPr lang="nb-NO" sz="1600" dirty="0"/>
              <a:t>for å få til....</a:t>
            </a:r>
          </a:p>
          <a:p>
            <a:pPr marL="114300" indent="0">
              <a:buNone/>
            </a:pPr>
            <a:r>
              <a:rPr lang="nb-NO" sz="1600" dirty="0"/>
              <a:t>for å lære....</a:t>
            </a:r>
          </a:p>
          <a:p>
            <a:pPr marL="114300" indent="0">
              <a:buNone/>
            </a:pPr>
            <a:r>
              <a:rPr lang="nb-NO" sz="1600" dirty="0"/>
              <a:t>for å kommunisere...</a:t>
            </a:r>
          </a:p>
          <a:p>
            <a:pPr marL="114300" indent="0">
              <a:buNone/>
            </a:pPr>
            <a:r>
              <a:rPr lang="nb-NO" sz="1600" dirty="0"/>
              <a:t>for å vise seg frem....</a:t>
            </a:r>
          </a:p>
          <a:p>
            <a:pPr marL="114300" indent="0">
              <a:buNone/>
            </a:pPr>
            <a:r>
              <a:rPr lang="nb-NO" sz="1600" dirty="0"/>
              <a:t>for å </a:t>
            </a:r>
            <a:r>
              <a:rPr lang="nb-NO" sz="1600" dirty="0" err="1"/>
              <a:t>bemøte</a:t>
            </a:r>
            <a:r>
              <a:rPr lang="nb-NO" sz="1600" dirty="0"/>
              <a:t> behov en har....</a:t>
            </a:r>
          </a:p>
          <a:p>
            <a:pPr marL="114300" indent="0">
              <a:buNone/>
            </a:pPr>
            <a:r>
              <a:rPr lang="nb-NO" sz="1600" dirty="0"/>
              <a:t>....</a:t>
            </a:r>
          </a:p>
        </p:txBody>
      </p:sp>
      <p:sp>
        <p:nvSpPr>
          <p:cNvPr id="4" name="Slide Number Placeholder 3">
            <a:extLst>
              <a:ext uri="{FF2B5EF4-FFF2-40B4-BE49-F238E27FC236}">
                <a16:creationId xmlns:a16="http://schemas.microsoft.com/office/drawing/2014/main" id="{355E5DF6-9A79-30C5-1515-1CD7DCC88B6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54</a:t>
            </a:fld>
            <a:endParaRPr lang="en"/>
          </a:p>
        </p:txBody>
      </p:sp>
    </p:spTree>
    <p:extLst>
      <p:ext uri="{BB962C8B-B14F-4D97-AF65-F5344CB8AC3E}">
        <p14:creationId xmlns:p14="http://schemas.microsoft.com/office/powerpoint/2010/main" val="3212971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t>Veien</a:t>
            </a:r>
            <a:r>
              <a:rPr lang="en" dirty="0"/>
              <a:t> </a:t>
            </a:r>
            <a:r>
              <a:rPr lang="en" dirty="0" err="1"/>
              <a:t>videre</a:t>
            </a:r>
            <a:endParaRPr dirty="0"/>
          </a:p>
        </p:txBody>
      </p:sp>
      <p:sp>
        <p:nvSpPr>
          <p:cNvPr id="504" name="Google Shape;504;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spcBef>
                <a:spcPts val="1600"/>
              </a:spcBef>
              <a:buNone/>
            </a:pPr>
            <a:endParaRPr lang="en" b="1" dirty="0"/>
          </a:p>
          <a:p>
            <a:pPr marL="0" indent="0">
              <a:spcBef>
                <a:spcPts val="1600"/>
              </a:spcBef>
              <a:buNone/>
            </a:pPr>
            <a:r>
              <a:rPr lang="en" b="1" dirty="0"/>
              <a:t>Neste </a:t>
            </a:r>
            <a:r>
              <a:rPr lang="en" b="1" dirty="0" err="1"/>
              <a:t>torsdag</a:t>
            </a:r>
            <a:r>
              <a:rPr lang="en" b="1" dirty="0"/>
              <a:t> </a:t>
            </a:r>
            <a:r>
              <a:rPr lang="nb-NO" dirty="0"/>
              <a:t>Finn Myrstad i Forbrukerrådet</a:t>
            </a:r>
          </a:p>
          <a:p>
            <a:pPr marL="0" lvl="0" indent="0" algn="l" rtl="0">
              <a:spcBef>
                <a:spcPts val="1600"/>
              </a:spcBef>
              <a:spcAft>
                <a:spcPts val="0"/>
              </a:spcAft>
              <a:buNone/>
            </a:pPr>
            <a:endParaRPr lang="en" dirty="0"/>
          </a:p>
          <a:p>
            <a:pPr marL="0" lvl="0" indent="0" algn="l" rtl="0">
              <a:spcBef>
                <a:spcPts val="1600"/>
              </a:spcBef>
              <a:spcAft>
                <a:spcPts val="0"/>
              </a:spcAft>
              <a:buNone/>
            </a:pPr>
            <a:r>
              <a:rPr lang="en" dirty="0" err="1"/>
              <a:t>Gruppetimer</a:t>
            </a:r>
            <a:r>
              <a:rPr lang="en" dirty="0"/>
              <a:t> </a:t>
            </a:r>
            <a:r>
              <a:rPr lang="en" dirty="0" err="1"/>
              <a:t>og</a:t>
            </a:r>
            <a:r>
              <a:rPr lang="en" dirty="0"/>
              <a:t> </a:t>
            </a:r>
            <a:r>
              <a:rPr lang="en" dirty="0" err="1"/>
              <a:t>arbeide</a:t>
            </a:r>
            <a:r>
              <a:rPr lang="en" dirty="0"/>
              <a:t> med </a:t>
            </a:r>
            <a:r>
              <a:rPr lang="en" dirty="0" err="1"/>
              <a:t>oblig</a:t>
            </a:r>
            <a:endParaRPr lang="en" dirty="0"/>
          </a:p>
          <a:p>
            <a:pPr marL="0" lvl="0" indent="0" algn="l" rtl="0">
              <a:spcBef>
                <a:spcPts val="1600"/>
              </a:spcBef>
              <a:spcAft>
                <a:spcPts val="0"/>
              </a:spcAft>
              <a:buNone/>
            </a:pPr>
            <a:endParaRPr lang="en" dirty="0"/>
          </a:p>
          <a:p>
            <a:pPr marL="0" lvl="0" indent="0" algn="l" rtl="0">
              <a:spcBef>
                <a:spcPts val="1600"/>
              </a:spcBef>
              <a:spcAft>
                <a:spcPts val="0"/>
              </a:spcAft>
              <a:buNone/>
            </a:pPr>
            <a:r>
              <a:rPr lang="en" dirty="0"/>
              <a:t>Lykke </a:t>
            </a:r>
            <a:r>
              <a:rPr lang="en" dirty="0" err="1"/>
              <a:t>til</a:t>
            </a:r>
            <a:endParaRPr dirty="0"/>
          </a:p>
          <a:p>
            <a:pPr marL="0" lvl="0" indent="0" algn="l" rtl="0">
              <a:spcBef>
                <a:spcPts val="1600"/>
              </a:spcBef>
              <a:spcAft>
                <a:spcPts val="0"/>
              </a:spcAft>
              <a:buNone/>
            </a:pPr>
            <a:endParaRPr dirty="0"/>
          </a:p>
        </p:txBody>
      </p:sp>
      <p:sp>
        <p:nvSpPr>
          <p:cNvPr id="505" name="Google Shape;505;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55</a:t>
            </a:fld>
            <a:endParaRPr/>
          </a:p>
        </p:txBody>
      </p:sp>
      <p:sp>
        <p:nvSpPr>
          <p:cNvPr id="506" name="Google Shape;506;p67"/>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 </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BFBC3B7-C7C1-3C4D-822F-2951E0A99571}">
  <we:reference id="wa200003915" version="2.0.0.0" store="nb-NO" storeType="OMEX"/>
  <we:alternateReferences>
    <we:reference id="wa200003915" version="2.0.0.0" stor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3643</TotalTime>
  <Words>2282</Words>
  <Application>Microsoft Macintosh PowerPoint</Application>
  <PresentationFormat>Skjermfremvisning (16:9)</PresentationFormat>
  <Paragraphs>476</Paragraphs>
  <Slides>55</Slides>
  <Notes>12</Notes>
  <HiddenSlides>0</HiddenSlides>
  <MMClips>1</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55</vt:i4>
      </vt:variant>
    </vt:vector>
  </HeadingPairs>
  <TitlesOfParts>
    <vt:vector size="62" baseType="lpstr">
      <vt:lpstr>Aktiv Grotesk</vt:lpstr>
      <vt:lpstr>Arial</vt:lpstr>
      <vt:lpstr>Concourse C3</vt:lpstr>
      <vt:lpstr>Concourse T3</vt:lpstr>
      <vt:lpstr>Equity Text B:liga&amp;kern</vt:lpstr>
      <vt:lpstr>Valkyrie T3</vt:lpstr>
      <vt:lpstr>Simple Light</vt:lpstr>
      <vt:lpstr>Bruk og brukerundersøkelser</vt:lpstr>
      <vt:lpstr>PowerPoint-presentasjon</vt:lpstr>
      <vt:lpstr>Et eksempel</vt:lpstr>
      <vt:lpstr>Oversikt over idag - brukerundersøkelser</vt:lpstr>
      <vt:lpstr>Læringsmålet vi går over til nå er:</vt:lpstr>
      <vt:lpstr>Undersøkelse</vt:lpstr>
      <vt:lpstr>Pensum for dette læringsmålet og oblig - Leganto</vt:lpstr>
      <vt:lpstr>Hva er dette?</vt:lpstr>
      <vt:lpstr>Alle informatikere kommer borti undersøkelse av bruk...</vt:lpstr>
      <vt:lpstr>Hvorfor bry seg med bruk og brukere? </vt:lpstr>
      <vt:lpstr>Bruk – en relasjon som blir til i situasjoner</vt:lpstr>
      <vt:lpstr>Hvem er brukeren - mangfold</vt:lpstr>
      <vt:lpstr>Oppgaver i oblig 2</vt:lpstr>
      <vt:lpstr>Hva vi sier, hva vi gjør, hva vi sier vi gjør?</vt:lpstr>
      <vt:lpstr>Relasjon som oppstår mellom bruker-og-system</vt:lpstr>
      <vt:lpstr>Relasjon</vt:lpstr>
      <vt:lpstr>Observasjon</vt:lpstr>
      <vt:lpstr>Observasjoner – subjektive og/eller objektive?</vt:lpstr>
      <vt:lpstr>Kvalitative og kvantitative undersøkelser</vt:lpstr>
      <vt:lpstr>Brukere og bruk – klassifiseringer og kategorier</vt:lpstr>
      <vt:lpstr>Sekvenstabell – bruk av kopimaskiner</vt:lpstr>
      <vt:lpstr>PowerPoint-presentasjon</vt:lpstr>
      <vt:lpstr>Du som bruker.  Du som «ikke bruker»</vt:lpstr>
      <vt:lpstr>Det er flere steg i en brukerundersøkelse</vt:lpstr>
      <vt:lpstr>EUs General Data Protection Regulation (GDPR) vektlegger personvern</vt:lpstr>
      <vt:lpstr>I Norge er GDPR implementert gjennom personopplysningsloven (LOV-2018-06-15-38)</vt:lpstr>
      <vt:lpstr>Hva er en personopplysning?</vt:lpstr>
      <vt:lpstr>Samtykke</vt:lpstr>
      <vt:lpstr>Eksempel på samtykke ved bruk av webside</vt:lpstr>
      <vt:lpstr>Fire krav til et samtykkeskjema</vt:lpstr>
      <vt:lpstr>Bruke en mal – eller lage selv</vt:lpstr>
      <vt:lpstr>Ulike metoder og teknikker</vt:lpstr>
      <vt:lpstr>Observere - Interesse og tålmodighet</vt:lpstr>
      <vt:lpstr>Et våkent blikk på situasjonen</vt:lpstr>
      <vt:lpstr>Skjult, åpen, passiv, aktiv - observasjon</vt:lpstr>
      <vt:lpstr>A/B testing – en form for observasjon</vt:lpstr>
      <vt:lpstr>Feltnotater fra observasjon</vt:lpstr>
      <vt:lpstr>Diskusjon</vt:lpstr>
      <vt:lpstr>Tenk at vi skal lage en modell til en samtale mellom mennesker</vt:lpstr>
      <vt:lpstr>Mennesker – og maskiner - sammen</vt:lpstr>
      <vt:lpstr>Sekvensdiagramer kan fungere for maskiner også</vt:lpstr>
      <vt:lpstr>Menneske - maskin</vt:lpstr>
      <vt:lpstr>Dialog system</vt:lpstr>
      <vt:lpstr>Inspirasjon fra Xerox Parc</vt:lpstr>
      <vt:lpstr>PowerPoint-presentasjon</vt:lpstr>
      <vt:lpstr>Fra videoen ser vi at to eksperter  i informatikk sliter med å bruke en kopimaskin </vt:lpstr>
      <vt:lpstr>Vi kan vise samspillet mellom menneskene og maskinen med Suchmans sekvenser av hendelser</vt:lpstr>
      <vt:lpstr>Du kan vise samspillet mellom menneskene og maskinen med Suchmans sekvenser av hendelser</vt:lpstr>
      <vt:lpstr>Eksempel med 2-faktor autentisering</vt:lpstr>
      <vt:lpstr>Diskusjon: Snakk sammen</vt:lpstr>
      <vt:lpstr>Flere eksempler av brukerundersøkelser</vt:lpstr>
      <vt:lpstr>Refleksjon – snakke sammen</vt:lpstr>
      <vt:lpstr>Hvordan brukes digital teknologi</vt:lpstr>
      <vt:lpstr>Ett steg tilbake:  Hvorfor bruke digital teknologi?</vt:lpstr>
      <vt:lpstr>Veien videre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Samspill</dc:title>
  <cp:lastModifiedBy>Jo Herstad</cp:lastModifiedBy>
  <cp:revision>4</cp:revision>
  <cp:lastPrinted>2026-02-04T14:05:50Z</cp:lastPrinted>
  <dcterms:modified xsi:type="dcterms:W3CDTF">2026-02-05T12:04:11Z</dcterms:modified>
</cp:coreProperties>
</file>