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5143500" cx="9144000"/>
  <p:notesSz cx="6858000" cy="9144000"/>
  <p:embeddedFontLst>
    <p:embeddedFont>
      <p:font typeface="Raleway"/>
      <p:regular r:id="rId31"/>
      <p:bold r:id="rId32"/>
      <p:italic r:id="rId33"/>
      <p:boldItalic r:id="rId34"/>
    </p:embeddedFont>
    <p:embeddedFont>
      <p:font typeface="Roboto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aleway-regular.fntdata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Raleway-italic.fntdata"/><Relationship Id="rId10" Type="http://schemas.openxmlformats.org/officeDocument/2006/relationships/slide" Target="slides/slide5.xml"/><Relationship Id="rId32" Type="http://schemas.openxmlformats.org/officeDocument/2006/relationships/font" Target="fonts/Raleway-bold.fntdata"/><Relationship Id="rId13" Type="http://schemas.openxmlformats.org/officeDocument/2006/relationships/slide" Target="slides/slide8.xml"/><Relationship Id="rId35" Type="http://schemas.openxmlformats.org/officeDocument/2006/relationships/font" Target="fonts/Roboto-regular.fntdata"/><Relationship Id="rId12" Type="http://schemas.openxmlformats.org/officeDocument/2006/relationships/slide" Target="slides/slide7.xml"/><Relationship Id="rId34" Type="http://schemas.openxmlformats.org/officeDocument/2006/relationships/font" Target="fonts/Raleway-boldItalic.fntdata"/><Relationship Id="rId15" Type="http://schemas.openxmlformats.org/officeDocument/2006/relationships/slide" Target="slides/slide10.xml"/><Relationship Id="rId37" Type="http://schemas.openxmlformats.org/officeDocument/2006/relationships/font" Target="fonts/Roboto-italic.fntdata"/><Relationship Id="rId14" Type="http://schemas.openxmlformats.org/officeDocument/2006/relationships/slide" Target="slides/slide9.xml"/><Relationship Id="rId36" Type="http://schemas.openxmlformats.org/officeDocument/2006/relationships/font" Target="fonts/Roboto-bold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38" Type="http://schemas.openxmlformats.org/officeDocument/2006/relationships/font" Target="fonts/Roboto-bold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3434ef57f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gb3434ef57f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29f3e3c44c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29f3e3c44c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b3434ef57f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" name="Google Shape;64;gb3434ef57f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29f3e3c44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29f3e3c44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bc09e21b2f_1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bc09e21b2f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bc09e21b2f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bc09e21b2f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b3434ef57f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" name="Google Shape;94;gb3434ef57f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o"/>
              <a:t>Ta det i plenum eller over menti - tilpass gruppedynamikken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bc09e21b2f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bc09e21b2f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29f3e3c44c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29f3e3c44c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105808738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g1105808738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29f3e3c44c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29f3e3c44c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105808738b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1105808738b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bc09e21b2f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bc09e21b2f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b3434ef57f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" name="Google Shape;170;gb3434ef57f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29f3e3c44c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29f3e3c44c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29f3e3c44c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29f3e3c44c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b3434ef57f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gb3434ef57f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Tips kan være å tegne et rikt bilde sammen på tavla - dette er det mer tid til neste uke også hvis det blir lite tid ;)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bc09e21b2f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bc09e21b2f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105808738b_0_2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1105808738b_0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29f3e3c44c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29f3e3c44c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29f3e3c44c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29f3e3c44c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29f3e3c44c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29f3e3c44c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1105808738b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1105808738b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29f3e3c44c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329f3e3c44c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bc09e21b2f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3bc09e21b2f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mailto:krisbald@uio.no" TargetMode="External"/><Relationship Id="rId4" Type="http://schemas.openxmlformats.org/officeDocument/2006/relationships/image" Target="../media/image7.jpg"/><Relationship Id="rId5" Type="http://schemas.openxmlformats.org/officeDocument/2006/relationships/hyperlink" Target="mailto:isabelrl@uio.no" TargetMode="External"/><Relationship Id="rId6" Type="http://schemas.openxmlformats.org/officeDocument/2006/relationships/image" Target="../media/image1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menti.com/alpdty4oxkkt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menti.com/alpdty4oxkkt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www.uio.no/studier/emner/matnat/ifi/IN1030/v26/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www.uio.no/studier/emner/matnat/ifi/IN1030/v25/" TargetMode="External"/><Relationship Id="rId4" Type="http://schemas.openxmlformats.org/officeDocument/2006/relationships/image" Target="../media/image12.png"/><Relationship Id="rId5" Type="http://schemas.openxmlformats.org/officeDocument/2006/relationships/hyperlink" Target="https://www.uio.no/studier/emner/matnat/ifi/IN1030/v26/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www.karakterweb.no/uio/in1030" TargetMode="External"/><Relationship Id="rId4" Type="http://schemas.openxmlformats.org/officeDocument/2006/relationships/hyperlink" Target="https://www.karakterweb.no/uio/in1030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bibsys-k.alma.exlibrisgroup.com/leganto/nui/lists/23533068550002204?institute=47BIBSYS_UBO&amp;auth=SAML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www.uio.no/studier/emner/matnat/ifi/IN1030/v26/obligatoriske-oppgaver/oblig-1-in1030-v26.pdf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9" Type="http://schemas.openxmlformats.org/officeDocument/2006/relationships/hyperlink" Target="https://www.sokogskriv.no/" TargetMode="External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2.png"/><Relationship Id="rId8" Type="http://schemas.openxmlformats.org/officeDocument/2006/relationships/image" Target="../media/image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0" y="1735838"/>
            <a:ext cx="9144000" cy="959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no" sz="6000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VELKOMMEN</a:t>
            </a:r>
            <a:endParaRPr b="1" sz="6000">
              <a:solidFill>
                <a:srgbClr val="DD7E6B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0" y="2615063"/>
            <a:ext cx="91440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IN1030 Gruppe 1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8424" y="256613"/>
            <a:ext cx="3360250" cy="463027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 txBox="1"/>
          <p:nvPr/>
        </p:nvSpPr>
        <p:spPr>
          <a:xfrm>
            <a:off x="752325" y="759250"/>
            <a:ext cx="3360300" cy="14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4100">
                <a:solidFill>
                  <a:schemeClr val="dk2"/>
                </a:solidFill>
              </a:rPr>
              <a:t>Bli med i mentien vår!</a:t>
            </a:r>
            <a:endParaRPr sz="41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464100" y="1108700"/>
            <a:ext cx="4511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no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Hva skal vi i dag?</a:t>
            </a:r>
            <a:endParaRPr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464100" y="1753100"/>
            <a:ext cx="4634700" cy="23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</a:pPr>
            <a:r>
              <a:rPr lang="no">
                <a:latin typeface="Raleway"/>
                <a:ea typeface="Raleway"/>
                <a:cs typeface="Raleway"/>
                <a:sym typeface="Raleway"/>
              </a:rPr>
              <a:t>Bli kjent :)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</a:pPr>
            <a:r>
              <a:rPr lang="no">
                <a:latin typeface="Raleway"/>
                <a:ea typeface="Raleway"/>
                <a:cs typeface="Raleway"/>
                <a:sym typeface="Raleway"/>
              </a:rPr>
              <a:t>Hvilke forventninger har vi til dere?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</a:pPr>
            <a:r>
              <a:rPr lang="no">
                <a:latin typeface="Raleway"/>
                <a:ea typeface="Raleway"/>
                <a:cs typeface="Raleway"/>
                <a:sym typeface="Raleway"/>
              </a:rPr>
              <a:t>Hva er deres forventninger til faget?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</a:pPr>
            <a:r>
              <a:rPr lang="no">
                <a:latin typeface="Raleway"/>
                <a:ea typeface="Raleway"/>
                <a:cs typeface="Raleway"/>
                <a:sym typeface="Raleway"/>
              </a:rPr>
              <a:t>Repetisjon av pensum 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●"/>
            </a:pPr>
            <a:r>
              <a:rPr lang="no">
                <a:latin typeface="Raleway"/>
                <a:ea typeface="Raleway"/>
                <a:cs typeface="Raleway"/>
                <a:sym typeface="Raleway"/>
              </a:rPr>
              <a:t>Oblig 1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5"/>
          <p:cNvSpPr/>
          <p:nvPr/>
        </p:nvSpPr>
        <p:spPr>
          <a:xfrm rot="-2226699">
            <a:off x="7226187" y="-1506662"/>
            <a:ext cx="2915126" cy="5553828"/>
          </a:xfrm>
          <a:prstGeom prst="rect">
            <a:avLst/>
          </a:prstGeom>
          <a:solidFill>
            <a:srgbClr val="E6B8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481725" y="384225"/>
            <a:ext cx="3796200" cy="8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4700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Litt om oss</a:t>
            </a:r>
            <a:endParaRPr sz="1500"/>
          </a:p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481725" y="3352975"/>
            <a:ext cx="4191000" cy="3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no"/>
              <a:t>Kristin Baldvinsdottir - </a:t>
            </a:r>
            <a:r>
              <a:rPr lang="no" sz="1700" u="sng">
                <a:solidFill>
                  <a:schemeClr val="hlink"/>
                </a:solidFill>
                <a:hlinkClick r:id="rId3"/>
              </a:rPr>
              <a:t>krisbald@uio.no</a:t>
            </a:r>
            <a:endParaRPr/>
          </a:p>
        </p:txBody>
      </p:sp>
      <p:pic>
        <p:nvPicPr>
          <p:cNvPr id="75" name="Google Shape;75;p16"/>
          <p:cNvPicPr preferRelativeResize="0"/>
          <p:nvPr/>
        </p:nvPicPr>
        <p:blipFill rotWithShape="1">
          <a:blip r:embed="rId4">
            <a:alphaModFix/>
          </a:blip>
          <a:srcRect b="22999" l="0" r="0" t="0"/>
          <a:stretch/>
        </p:blipFill>
        <p:spPr>
          <a:xfrm>
            <a:off x="5739925" y="3352975"/>
            <a:ext cx="2932050" cy="1693148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6"/>
          <p:cNvSpPr txBox="1"/>
          <p:nvPr/>
        </p:nvSpPr>
        <p:spPr>
          <a:xfrm>
            <a:off x="481725" y="1292275"/>
            <a:ext cx="459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2"/>
                </a:solidFill>
              </a:rPr>
              <a:t>Isabelle - </a:t>
            </a:r>
            <a:r>
              <a:rPr lang="no" sz="1800" u="sng">
                <a:solidFill>
                  <a:schemeClr val="hlink"/>
                </a:solidFill>
                <a:hlinkClick r:id="rId5"/>
              </a:rPr>
              <a:t>isabelrl@uio.no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77" name="Google Shape;77;p16" title="IMG_6245.JPG"/>
          <p:cNvPicPr preferRelativeResize="0"/>
          <p:nvPr/>
        </p:nvPicPr>
        <p:blipFill rotWithShape="1">
          <a:blip r:embed="rId6">
            <a:alphaModFix/>
          </a:blip>
          <a:srcRect b="24638" l="0" r="28734" t="18355"/>
          <a:stretch/>
        </p:blipFill>
        <p:spPr>
          <a:xfrm rot="-5400000">
            <a:off x="6359366" y="672825"/>
            <a:ext cx="1693151" cy="293205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/>
          <p:cNvSpPr txBox="1"/>
          <p:nvPr/>
        </p:nvSpPr>
        <p:spPr>
          <a:xfrm>
            <a:off x="481725" y="3738775"/>
            <a:ext cx="4461600" cy="10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-"/>
            </a:pPr>
            <a:r>
              <a:rPr lang="no" sz="1700">
                <a:solidFill>
                  <a:schemeClr val="dk2"/>
                </a:solidFill>
              </a:rPr>
              <a:t>Bachelor i design 3.året</a:t>
            </a:r>
            <a:endParaRPr sz="1700">
              <a:solidFill>
                <a:schemeClr val="dk2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-"/>
            </a:pPr>
            <a:r>
              <a:rPr lang="no" sz="1700">
                <a:solidFill>
                  <a:schemeClr val="dk2"/>
                </a:solidFill>
              </a:rPr>
              <a:t>Gruppelærer i IN1030 V25</a:t>
            </a:r>
            <a:endParaRPr sz="1700">
              <a:solidFill>
                <a:schemeClr val="dk2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-"/>
            </a:pPr>
            <a:r>
              <a:rPr lang="no" sz="1700">
                <a:solidFill>
                  <a:schemeClr val="dk2"/>
                </a:solidFill>
              </a:rPr>
              <a:t>Utveksling til Australia</a:t>
            </a:r>
            <a:endParaRPr i="1" sz="1700">
              <a:solidFill>
                <a:srgbClr val="6D9EEB"/>
              </a:solidFill>
            </a:endParaRPr>
          </a:p>
        </p:txBody>
      </p:sp>
      <p:sp>
        <p:nvSpPr>
          <p:cNvPr id="79" name="Google Shape;79;p16"/>
          <p:cNvSpPr txBox="1"/>
          <p:nvPr/>
        </p:nvSpPr>
        <p:spPr>
          <a:xfrm>
            <a:off x="481725" y="1694400"/>
            <a:ext cx="50256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-"/>
            </a:pPr>
            <a:r>
              <a:rPr lang="no" sz="1700">
                <a:solidFill>
                  <a:schemeClr val="dk2"/>
                </a:solidFill>
              </a:rPr>
              <a:t>Bachelor i design og nå første året på prosa master</a:t>
            </a:r>
            <a:endParaRPr sz="1700">
              <a:solidFill>
                <a:schemeClr val="dk2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-"/>
            </a:pPr>
            <a:r>
              <a:rPr lang="no" sz="1700">
                <a:solidFill>
                  <a:schemeClr val="dk2"/>
                </a:solidFill>
              </a:rPr>
              <a:t>Vært gruppelærer i IN1050 og retter i IN1030</a:t>
            </a:r>
            <a:endParaRPr sz="1700">
              <a:solidFill>
                <a:schemeClr val="dk2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-"/>
            </a:pPr>
            <a:r>
              <a:rPr lang="no" sz="1700">
                <a:solidFill>
                  <a:schemeClr val="dk2"/>
                </a:solidFill>
              </a:rPr>
              <a:t>Liker hunden min, lesing, foto og synger i kor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1429825" y="459500"/>
            <a:ext cx="5469600" cy="8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4700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Litt om dere!</a:t>
            </a:r>
            <a:endParaRPr sz="1500"/>
          </a:p>
        </p:txBody>
      </p:sp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2735125" y="1915575"/>
            <a:ext cx="2859000" cy="19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2300"/>
              <a:t>Navn?</a:t>
            </a:r>
            <a:endParaRPr sz="23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no" sz="2300"/>
              <a:t>Hvilken linje går du?</a:t>
            </a:r>
            <a:endParaRPr sz="23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no" sz="2300"/>
              <a:t>Ditt favorittemne?</a:t>
            </a:r>
            <a:endParaRPr sz="23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>
            <p:ph type="title"/>
          </p:nvPr>
        </p:nvSpPr>
        <p:spPr>
          <a:xfrm>
            <a:off x="1794900" y="1754695"/>
            <a:ext cx="5554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latin typeface="Raleway"/>
                <a:ea typeface="Raleway"/>
                <a:cs typeface="Raleway"/>
                <a:sym typeface="Raleway"/>
              </a:rPr>
              <a:t>Hva vil dere gjøre/gå igjennom i gruppetimene fremover?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1" name="Google Shape;91;p18"/>
          <p:cNvSpPr txBox="1"/>
          <p:nvPr>
            <p:ph idx="1" type="body"/>
          </p:nvPr>
        </p:nvSpPr>
        <p:spPr>
          <a:xfrm>
            <a:off x="311700" y="3075775"/>
            <a:ext cx="8520600" cy="86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600" u="sng">
                <a:solidFill>
                  <a:schemeClr val="hlink"/>
                </a:solidFill>
                <a:hlinkClick r:id="rId3"/>
              </a:rPr>
              <a:t>MENTI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title"/>
          </p:nvPr>
        </p:nvSpPr>
        <p:spPr>
          <a:xfrm>
            <a:off x="2196000" y="1186450"/>
            <a:ext cx="4752000" cy="12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o" sz="3000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Hva er det dere tror dere skal lære i dette emnet?</a:t>
            </a:r>
            <a:endParaRPr b="1" sz="3000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3000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7" name="Google Shape;97;p19"/>
          <p:cNvSpPr txBox="1"/>
          <p:nvPr/>
        </p:nvSpPr>
        <p:spPr>
          <a:xfrm>
            <a:off x="3837600" y="2962100"/>
            <a:ext cx="1428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 sz="2600" u="sng">
                <a:solidFill>
                  <a:schemeClr val="hlink"/>
                </a:solidFill>
                <a:hlinkClick r:id="rId3"/>
              </a:rPr>
              <a:t>MENTI</a:t>
            </a:r>
            <a:endParaRPr sz="2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/>
          <p:nvPr>
            <p:ph type="title"/>
          </p:nvPr>
        </p:nvSpPr>
        <p:spPr>
          <a:xfrm>
            <a:off x="640150" y="724200"/>
            <a:ext cx="4543800" cy="171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3600">
                <a:latin typeface="Raleway"/>
                <a:ea typeface="Raleway"/>
                <a:cs typeface="Raleway"/>
                <a:sym typeface="Raleway"/>
              </a:rPr>
              <a:t>La oss bli litt kjent med semesteret som kommer</a:t>
            </a:r>
            <a:endParaRPr sz="36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3" name="Google Shape;103;p20"/>
          <p:cNvSpPr/>
          <p:nvPr/>
        </p:nvSpPr>
        <p:spPr>
          <a:xfrm rot="9757906">
            <a:off x="2297875" y="3003860"/>
            <a:ext cx="8707502" cy="4650289"/>
          </a:xfrm>
          <a:prstGeom prst="flowChartDocument">
            <a:avLst/>
          </a:prstGeom>
          <a:solidFill>
            <a:srgbClr val="E6B8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1"/>
          <p:cNvSpPr txBox="1"/>
          <p:nvPr>
            <p:ph type="title"/>
          </p:nvPr>
        </p:nvSpPr>
        <p:spPr>
          <a:xfrm>
            <a:off x="623400" y="465725"/>
            <a:ext cx="8520600" cy="8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4700">
                <a:solidFill>
                  <a:srgbClr val="DD7E6B"/>
                </a:solidFill>
              </a:rPr>
              <a:t>Litt om emnet</a:t>
            </a:r>
            <a:endParaRPr b="1" sz="4700">
              <a:solidFill>
                <a:srgbClr val="DD7E6B"/>
              </a:solidFill>
            </a:endParaRPr>
          </a:p>
        </p:txBody>
      </p:sp>
      <p:sp>
        <p:nvSpPr>
          <p:cNvPr id="109" name="Google Shape;109;p21"/>
          <p:cNvSpPr txBox="1"/>
          <p:nvPr>
            <p:ph idx="1" type="body"/>
          </p:nvPr>
        </p:nvSpPr>
        <p:spPr>
          <a:xfrm>
            <a:off x="793725" y="1276925"/>
            <a:ext cx="6729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/>
              <a:t>Veldig generelt innhold:</a:t>
            </a:r>
            <a:endParaRPr b="1"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Alt det strukturelle rundt en software engineering prosess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Det som må/bør gjøres før, underveis, og etter at et system utvikles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Lage modeller for systemer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no"/>
              <a:t>Viktig fag!</a:t>
            </a:r>
            <a:endParaRPr b="1"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Populært blant arbeidsgivere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Setter grunnlag for IN2000 - Software Engineering med Prosjektarbeid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2"/>
          <p:cNvSpPr txBox="1"/>
          <p:nvPr>
            <p:ph type="title"/>
          </p:nvPr>
        </p:nvSpPr>
        <p:spPr>
          <a:xfrm>
            <a:off x="311700" y="274475"/>
            <a:ext cx="8520600" cy="6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no" sz="3000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Oversikt våren 2026</a:t>
            </a:r>
            <a:endParaRPr b="1" sz="3000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5" name="Google Shape;115;p22"/>
          <p:cNvSpPr/>
          <p:nvPr/>
        </p:nvSpPr>
        <p:spPr>
          <a:xfrm>
            <a:off x="1906075" y="1402163"/>
            <a:ext cx="724200" cy="1448100"/>
          </a:xfrm>
          <a:prstGeom prst="rect">
            <a:avLst/>
          </a:prstGeom>
          <a:solidFill>
            <a:srgbClr val="D0E0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2"/>
          <p:cNvSpPr/>
          <p:nvPr/>
        </p:nvSpPr>
        <p:spPr>
          <a:xfrm>
            <a:off x="2810725" y="1402163"/>
            <a:ext cx="724200" cy="1448100"/>
          </a:xfrm>
          <a:prstGeom prst="rect">
            <a:avLst/>
          </a:prstGeom>
          <a:solidFill>
            <a:srgbClr val="D0E0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22"/>
          <p:cNvSpPr/>
          <p:nvPr/>
        </p:nvSpPr>
        <p:spPr>
          <a:xfrm>
            <a:off x="3715375" y="1402163"/>
            <a:ext cx="724200" cy="1448100"/>
          </a:xfrm>
          <a:prstGeom prst="rect">
            <a:avLst/>
          </a:prstGeom>
          <a:solidFill>
            <a:srgbClr val="D0E0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2"/>
          <p:cNvSpPr/>
          <p:nvPr/>
        </p:nvSpPr>
        <p:spPr>
          <a:xfrm>
            <a:off x="4839850" y="1402163"/>
            <a:ext cx="1100100" cy="1448100"/>
          </a:xfrm>
          <a:prstGeom prst="rect">
            <a:avLst/>
          </a:prstGeom>
          <a:solidFill>
            <a:srgbClr val="E6B8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22"/>
          <p:cNvSpPr/>
          <p:nvPr/>
        </p:nvSpPr>
        <p:spPr>
          <a:xfrm>
            <a:off x="6120538" y="1402163"/>
            <a:ext cx="1100100" cy="1448100"/>
          </a:xfrm>
          <a:prstGeom prst="rect">
            <a:avLst/>
          </a:prstGeom>
          <a:solidFill>
            <a:srgbClr val="E6B8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22"/>
          <p:cNvSpPr/>
          <p:nvPr/>
        </p:nvSpPr>
        <p:spPr>
          <a:xfrm>
            <a:off x="7401250" y="1402163"/>
            <a:ext cx="329100" cy="1448100"/>
          </a:xfrm>
          <a:prstGeom prst="rect">
            <a:avLst/>
          </a:prstGeom>
          <a:solidFill>
            <a:srgbClr val="CFC5B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1" name="Google Shape;121;p22"/>
          <p:cNvCxnSpPr/>
          <p:nvPr/>
        </p:nvCxnSpPr>
        <p:spPr>
          <a:xfrm>
            <a:off x="1261775" y="3198163"/>
            <a:ext cx="6591600" cy="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2" name="Google Shape;122;p22"/>
          <p:cNvSpPr txBox="1"/>
          <p:nvPr/>
        </p:nvSpPr>
        <p:spPr>
          <a:xfrm>
            <a:off x="1013775" y="3198163"/>
            <a:ext cx="940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Januar</a:t>
            </a:r>
            <a:endParaRPr sz="1200"/>
          </a:p>
        </p:txBody>
      </p:sp>
      <p:sp>
        <p:nvSpPr>
          <p:cNvPr id="123" name="Google Shape;123;p22"/>
          <p:cNvSpPr txBox="1"/>
          <p:nvPr/>
        </p:nvSpPr>
        <p:spPr>
          <a:xfrm>
            <a:off x="2445000" y="3198163"/>
            <a:ext cx="940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Februar</a:t>
            </a:r>
            <a:endParaRPr sz="1200"/>
          </a:p>
        </p:txBody>
      </p:sp>
      <p:sp>
        <p:nvSpPr>
          <p:cNvPr id="124" name="Google Shape;124;p22"/>
          <p:cNvSpPr txBox="1"/>
          <p:nvPr/>
        </p:nvSpPr>
        <p:spPr>
          <a:xfrm>
            <a:off x="4026675" y="3198163"/>
            <a:ext cx="940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Mars</a:t>
            </a:r>
            <a:endParaRPr sz="1200"/>
          </a:p>
        </p:txBody>
      </p:sp>
      <p:sp>
        <p:nvSpPr>
          <p:cNvPr id="125" name="Google Shape;125;p22"/>
          <p:cNvSpPr txBox="1"/>
          <p:nvPr/>
        </p:nvSpPr>
        <p:spPr>
          <a:xfrm>
            <a:off x="5227350" y="3198163"/>
            <a:ext cx="940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April</a:t>
            </a:r>
            <a:endParaRPr sz="1200"/>
          </a:p>
        </p:txBody>
      </p:sp>
      <p:sp>
        <p:nvSpPr>
          <p:cNvPr id="126" name="Google Shape;126;p22"/>
          <p:cNvSpPr txBox="1"/>
          <p:nvPr/>
        </p:nvSpPr>
        <p:spPr>
          <a:xfrm>
            <a:off x="6365450" y="3198163"/>
            <a:ext cx="940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Mai</a:t>
            </a:r>
            <a:endParaRPr sz="1200"/>
          </a:p>
        </p:txBody>
      </p:sp>
      <p:sp>
        <p:nvSpPr>
          <p:cNvPr id="127" name="Google Shape;127;p22"/>
          <p:cNvSpPr txBox="1"/>
          <p:nvPr/>
        </p:nvSpPr>
        <p:spPr>
          <a:xfrm>
            <a:off x="4951713" y="1515013"/>
            <a:ext cx="656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000"/>
              <a:t>Oblig 4</a:t>
            </a:r>
            <a:endParaRPr b="1" sz="1000"/>
          </a:p>
        </p:txBody>
      </p:sp>
      <p:sp>
        <p:nvSpPr>
          <p:cNvPr id="128" name="Google Shape;128;p22"/>
          <p:cNvSpPr txBox="1"/>
          <p:nvPr/>
        </p:nvSpPr>
        <p:spPr>
          <a:xfrm>
            <a:off x="6298288" y="1515013"/>
            <a:ext cx="656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000"/>
              <a:t>Oblig 5</a:t>
            </a:r>
            <a:endParaRPr b="1" sz="1000"/>
          </a:p>
        </p:txBody>
      </p:sp>
      <p:sp>
        <p:nvSpPr>
          <p:cNvPr id="129" name="Google Shape;129;p22"/>
          <p:cNvSpPr txBox="1"/>
          <p:nvPr/>
        </p:nvSpPr>
        <p:spPr>
          <a:xfrm>
            <a:off x="3715363" y="1515013"/>
            <a:ext cx="656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000"/>
              <a:t>Oblig 3</a:t>
            </a:r>
            <a:endParaRPr b="1"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800"/>
              <a:t>Lover og Etikk</a:t>
            </a:r>
            <a:endParaRPr sz="800"/>
          </a:p>
        </p:txBody>
      </p:sp>
      <p:sp>
        <p:nvSpPr>
          <p:cNvPr id="130" name="Google Shape;130;p22"/>
          <p:cNvSpPr txBox="1"/>
          <p:nvPr/>
        </p:nvSpPr>
        <p:spPr>
          <a:xfrm>
            <a:off x="1906075" y="1515013"/>
            <a:ext cx="7851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000"/>
              <a:t>Oblig 1</a:t>
            </a:r>
            <a:endParaRPr b="1"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800"/>
              <a:t>Samspill og interessenter</a:t>
            </a:r>
            <a:endParaRPr sz="800"/>
          </a:p>
        </p:txBody>
      </p:sp>
      <p:sp>
        <p:nvSpPr>
          <p:cNvPr id="131" name="Google Shape;131;p22"/>
          <p:cNvSpPr txBox="1"/>
          <p:nvPr/>
        </p:nvSpPr>
        <p:spPr>
          <a:xfrm>
            <a:off x="2810725" y="1515013"/>
            <a:ext cx="7851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000"/>
              <a:t>Oblig 2</a:t>
            </a:r>
            <a:endParaRPr b="1"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800"/>
              <a:t>Bruk og </a:t>
            </a:r>
            <a:r>
              <a:rPr lang="no" sz="800"/>
              <a:t>brukerunder-søkelser</a:t>
            </a:r>
            <a:endParaRPr sz="800"/>
          </a:p>
        </p:txBody>
      </p:sp>
      <p:sp>
        <p:nvSpPr>
          <p:cNvPr id="132" name="Google Shape;132;p22"/>
          <p:cNvSpPr txBox="1"/>
          <p:nvPr/>
        </p:nvSpPr>
        <p:spPr>
          <a:xfrm>
            <a:off x="4958200" y="1972313"/>
            <a:ext cx="863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o" sz="800">
                <a:solidFill>
                  <a:schemeClr val="dk1"/>
                </a:solidFill>
              </a:rPr>
              <a:t>Gruppearbeid</a:t>
            </a:r>
            <a:endParaRPr b="1" sz="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/>
          </a:p>
        </p:txBody>
      </p:sp>
      <p:sp>
        <p:nvSpPr>
          <p:cNvPr id="133" name="Google Shape;133;p22"/>
          <p:cNvSpPr txBox="1"/>
          <p:nvPr/>
        </p:nvSpPr>
        <p:spPr>
          <a:xfrm>
            <a:off x="6238900" y="1972313"/>
            <a:ext cx="863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800">
                <a:solidFill>
                  <a:schemeClr val="dk1"/>
                </a:solidFill>
              </a:rPr>
              <a:t>Gruppearbeid</a:t>
            </a:r>
            <a:endParaRPr b="1" sz="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/>
          </a:p>
        </p:txBody>
      </p:sp>
      <p:sp>
        <p:nvSpPr>
          <p:cNvPr id="134" name="Google Shape;134;p22"/>
          <p:cNvSpPr txBox="1"/>
          <p:nvPr/>
        </p:nvSpPr>
        <p:spPr>
          <a:xfrm>
            <a:off x="1906075" y="2511563"/>
            <a:ext cx="468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000"/>
              <a:t>4/2</a:t>
            </a:r>
            <a:endParaRPr b="1" sz="1000"/>
          </a:p>
        </p:txBody>
      </p:sp>
      <p:sp>
        <p:nvSpPr>
          <p:cNvPr id="135" name="Google Shape;135;p22"/>
          <p:cNvSpPr txBox="1"/>
          <p:nvPr/>
        </p:nvSpPr>
        <p:spPr>
          <a:xfrm>
            <a:off x="2810725" y="2511563"/>
            <a:ext cx="468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000"/>
              <a:t>18/2</a:t>
            </a:r>
            <a:endParaRPr b="1" sz="1000"/>
          </a:p>
        </p:txBody>
      </p:sp>
      <p:sp>
        <p:nvSpPr>
          <p:cNvPr id="136" name="Google Shape;136;p22"/>
          <p:cNvSpPr txBox="1"/>
          <p:nvPr/>
        </p:nvSpPr>
        <p:spPr>
          <a:xfrm>
            <a:off x="3715375" y="2511550"/>
            <a:ext cx="468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000"/>
              <a:t>4/3</a:t>
            </a:r>
            <a:endParaRPr b="1" sz="1000"/>
          </a:p>
        </p:txBody>
      </p:sp>
      <p:sp>
        <p:nvSpPr>
          <p:cNvPr id="137" name="Google Shape;137;p22"/>
          <p:cNvSpPr txBox="1"/>
          <p:nvPr/>
        </p:nvSpPr>
        <p:spPr>
          <a:xfrm>
            <a:off x="1865275" y="3715488"/>
            <a:ext cx="1944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/>
              <a:t>MODUL A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Teknologi og samfunn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22"/>
          <p:cNvSpPr txBox="1"/>
          <p:nvPr/>
        </p:nvSpPr>
        <p:spPr>
          <a:xfrm>
            <a:off x="4830325" y="3715488"/>
            <a:ext cx="1792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/>
              <a:t>MODUL B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Systemutvikling</a:t>
            </a:r>
            <a:endParaRPr sz="1200"/>
          </a:p>
        </p:txBody>
      </p:sp>
      <p:sp>
        <p:nvSpPr>
          <p:cNvPr id="139" name="Google Shape;139;p22"/>
          <p:cNvSpPr txBox="1"/>
          <p:nvPr/>
        </p:nvSpPr>
        <p:spPr>
          <a:xfrm>
            <a:off x="6874550" y="3715488"/>
            <a:ext cx="1159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Repetisjon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2"/>
          <p:cNvSpPr txBox="1"/>
          <p:nvPr/>
        </p:nvSpPr>
        <p:spPr>
          <a:xfrm flipH="1" rot="5398514">
            <a:off x="6884200" y="1980437"/>
            <a:ext cx="1388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100"/>
              <a:t>5.juni</a:t>
            </a:r>
            <a:r>
              <a:rPr lang="no" sz="1100"/>
              <a:t>   EKSAMEN</a:t>
            </a:r>
            <a:endParaRPr sz="1100"/>
          </a:p>
        </p:txBody>
      </p:sp>
      <p:sp>
        <p:nvSpPr>
          <p:cNvPr id="141" name="Google Shape;141;p22"/>
          <p:cNvSpPr txBox="1"/>
          <p:nvPr/>
        </p:nvSpPr>
        <p:spPr>
          <a:xfrm>
            <a:off x="7396950" y="3198163"/>
            <a:ext cx="940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Juni</a:t>
            </a:r>
            <a:endParaRPr sz="1200"/>
          </a:p>
        </p:txBody>
      </p:sp>
      <p:sp>
        <p:nvSpPr>
          <p:cNvPr id="142" name="Google Shape;142;p22"/>
          <p:cNvSpPr txBox="1"/>
          <p:nvPr/>
        </p:nvSpPr>
        <p:spPr>
          <a:xfrm>
            <a:off x="4875625" y="2522025"/>
            <a:ext cx="468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000"/>
              <a:t>??</a:t>
            </a:r>
            <a:endParaRPr b="1" sz="1000"/>
          </a:p>
        </p:txBody>
      </p:sp>
      <p:sp>
        <p:nvSpPr>
          <p:cNvPr id="143" name="Google Shape;143;p22"/>
          <p:cNvSpPr txBox="1"/>
          <p:nvPr/>
        </p:nvSpPr>
        <p:spPr>
          <a:xfrm>
            <a:off x="6167550" y="2522025"/>
            <a:ext cx="468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000"/>
              <a:t>??</a:t>
            </a:r>
            <a:endParaRPr b="1" sz="1000"/>
          </a:p>
        </p:txBody>
      </p:sp>
      <p:sp>
        <p:nvSpPr>
          <p:cNvPr id="144" name="Google Shape;144;p22"/>
          <p:cNvSpPr txBox="1"/>
          <p:nvPr/>
        </p:nvSpPr>
        <p:spPr>
          <a:xfrm>
            <a:off x="311700" y="4448525"/>
            <a:ext cx="8188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 u="sng">
                <a:solidFill>
                  <a:schemeClr val="hlink"/>
                </a:solidFill>
                <a:hlinkClick r:id="rId3"/>
              </a:rPr>
              <a:t>Emnesiden V26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3"/>
          <p:cNvSpPr txBox="1"/>
          <p:nvPr>
            <p:ph type="title"/>
          </p:nvPr>
        </p:nvSpPr>
        <p:spPr>
          <a:xfrm>
            <a:off x="311700" y="2046300"/>
            <a:ext cx="8520600" cy="10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o" sz="53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PRAKTISK INFORMASJON</a:t>
            </a:r>
            <a:endParaRPr sz="2100"/>
          </a:p>
        </p:txBody>
      </p:sp>
      <p:sp>
        <p:nvSpPr>
          <p:cNvPr id="150" name="Google Shape;150;p23"/>
          <p:cNvSpPr txBox="1"/>
          <p:nvPr/>
        </p:nvSpPr>
        <p:spPr>
          <a:xfrm>
            <a:off x="174550" y="4528025"/>
            <a:ext cx="3000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000" u="sng">
                <a:solidFill>
                  <a:schemeClr val="hlink"/>
                </a:solidFill>
                <a:hlinkClick r:id="rId3"/>
              </a:rPr>
              <a:t>Emnesiden V25</a:t>
            </a:r>
            <a:endParaRPr b="1"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1"/>
              </a:solidFill>
            </a:endParaRPr>
          </a:p>
        </p:txBody>
      </p:sp>
      <p:pic>
        <p:nvPicPr>
          <p:cNvPr id="151" name="Google Shape;15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37701" y="0"/>
            <a:ext cx="981939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3"/>
          <p:cNvSpPr txBox="1"/>
          <p:nvPr/>
        </p:nvSpPr>
        <p:spPr>
          <a:xfrm>
            <a:off x="311700" y="4543475"/>
            <a:ext cx="8188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 u="sng">
                <a:solidFill>
                  <a:schemeClr val="hlink"/>
                </a:solidFill>
                <a:hlinkClick r:id="rId5"/>
              </a:rPr>
              <a:t>Emnesiden V26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4"/>
          <p:cNvSpPr txBox="1"/>
          <p:nvPr/>
        </p:nvSpPr>
        <p:spPr>
          <a:xfrm>
            <a:off x="2749375" y="1490800"/>
            <a:ext cx="3971100" cy="140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60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EKSAMEN</a:t>
            </a:r>
            <a:endParaRPr b="1" sz="6000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8" name="Google Shape;158;p24"/>
          <p:cNvSpPr txBox="1"/>
          <p:nvPr/>
        </p:nvSpPr>
        <p:spPr>
          <a:xfrm>
            <a:off x="2749375" y="2571750"/>
            <a:ext cx="3971100" cy="7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800">
                <a:solidFill>
                  <a:srgbClr val="444444"/>
                </a:solidFill>
                <a:highlight>
                  <a:srgbClr val="FFFFFF"/>
                </a:highlight>
              </a:rPr>
              <a:t>Tid:</a:t>
            </a:r>
            <a:r>
              <a:rPr lang="no" sz="1800">
                <a:solidFill>
                  <a:srgbClr val="444444"/>
                </a:solidFill>
                <a:highlight>
                  <a:srgbClr val="FFFFFF"/>
                </a:highlight>
              </a:rPr>
              <a:t> 5. juni kl. 09:00-13:00</a:t>
            </a:r>
            <a:endParaRPr sz="1800">
              <a:solidFill>
                <a:srgbClr val="444444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800">
                <a:solidFill>
                  <a:srgbClr val="444444"/>
                </a:solidFill>
                <a:highlight>
                  <a:srgbClr val="FFFFFF"/>
                </a:highlight>
              </a:rPr>
              <a:t>Sted: </a:t>
            </a:r>
            <a:r>
              <a:rPr lang="no" sz="1800">
                <a:solidFill>
                  <a:srgbClr val="444444"/>
                </a:solidFill>
                <a:highlight>
                  <a:srgbClr val="FFFFFF"/>
                </a:highlight>
              </a:rPr>
              <a:t>Silurveien 2</a:t>
            </a:r>
            <a:endParaRPr sz="1800">
              <a:solidFill>
                <a:srgbClr val="444444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C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CC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9" name="Google Shape;159;p24"/>
          <p:cNvSpPr/>
          <p:nvPr/>
        </p:nvSpPr>
        <p:spPr>
          <a:xfrm rot="-8288262">
            <a:off x="-1335478" y="2906197"/>
            <a:ext cx="5456622" cy="2943723"/>
          </a:xfrm>
          <a:prstGeom prst="flowChartDocument">
            <a:avLst/>
          </a:prstGeom>
          <a:solidFill>
            <a:srgbClr val="D0E0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4"/>
          <p:cNvSpPr txBox="1"/>
          <p:nvPr/>
        </p:nvSpPr>
        <p:spPr>
          <a:xfrm>
            <a:off x="6464950" y="4460525"/>
            <a:ext cx="2381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 u="sng">
                <a:solidFill>
                  <a:schemeClr val="hlink"/>
                </a:solidFill>
                <a:hlinkClick r:id="rId3"/>
              </a:rPr>
              <a:t>Se tidligere r</a:t>
            </a:r>
            <a:r>
              <a:rPr lang="no" sz="1800" u="sng">
                <a:solidFill>
                  <a:schemeClr val="hlink"/>
                </a:solidFill>
                <a:hlinkClick r:id="rId4"/>
              </a:rPr>
              <a:t>esultater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5"/>
          <p:cNvSpPr/>
          <p:nvPr/>
        </p:nvSpPr>
        <p:spPr>
          <a:xfrm rot="10800000">
            <a:off x="-451362" y="2872648"/>
            <a:ext cx="9745812" cy="2943702"/>
          </a:xfrm>
          <a:prstGeom prst="flowChartDocument">
            <a:avLst/>
          </a:prstGeom>
          <a:solidFill>
            <a:srgbClr val="E6B8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25"/>
          <p:cNvSpPr txBox="1"/>
          <p:nvPr>
            <p:ph idx="4294967295" type="ctrTitle"/>
          </p:nvPr>
        </p:nvSpPr>
        <p:spPr>
          <a:xfrm>
            <a:off x="311700" y="2017636"/>
            <a:ext cx="8520600" cy="959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no" sz="60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3"/>
              </a:rPr>
              <a:t>Pensum</a:t>
            </a:r>
            <a:endParaRPr sz="6000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7" name="Google Shape;167;p25"/>
          <p:cNvSpPr txBox="1"/>
          <p:nvPr/>
        </p:nvSpPr>
        <p:spPr>
          <a:xfrm>
            <a:off x="585400" y="4990700"/>
            <a:ext cx="8360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6"/>
          <p:cNvSpPr txBox="1"/>
          <p:nvPr>
            <p:ph type="title"/>
          </p:nvPr>
        </p:nvSpPr>
        <p:spPr>
          <a:xfrm>
            <a:off x="2388150" y="2236200"/>
            <a:ext cx="4367700" cy="6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no" sz="3000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Hva er en interessent?</a:t>
            </a:r>
            <a:endParaRPr b="1" sz="3000">
              <a:solidFill>
                <a:srgbClr val="DD7E6B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700"/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1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3" name="Google Shape;173;p26"/>
          <p:cNvSpPr txBox="1"/>
          <p:nvPr/>
        </p:nvSpPr>
        <p:spPr>
          <a:xfrm>
            <a:off x="6730800" y="4780500"/>
            <a:ext cx="24132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5818E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1452" y="0"/>
            <a:ext cx="4692545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7"/>
          <p:cNvSpPr txBox="1"/>
          <p:nvPr/>
        </p:nvSpPr>
        <p:spPr>
          <a:xfrm>
            <a:off x="0" y="307800"/>
            <a:ext cx="4342500" cy="45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rgbClr val="134F5C"/>
                </a:solidFill>
                <a:latin typeface="Raleway"/>
                <a:ea typeface="Raleway"/>
                <a:cs typeface="Raleway"/>
                <a:sym typeface="Raleway"/>
              </a:rPr>
              <a:t>Hvem:</a:t>
            </a:r>
            <a:r>
              <a:rPr b="1"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“En </a:t>
            </a:r>
            <a:r>
              <a:rPr b="1"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interessent 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kan være en </a:t>
            </a:r>
            <a:r>
              <a:rPr b="1"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person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b="1"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gruppe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b="1"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organisasjon 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eller </a:t>
            </a:r>
            <a:r>
              <a:rPr b="1"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institusjon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.”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no">
                <a:solidFill>
                  <a:srgbClr val="134F5C"/>
                </a:solidFill>
                <a:latin typeface="Raleway"/>
                <a:ea typeface="Raleway"/>
                <a:cs typeface="Raleway"/>
                <a:sym typeface="Raleway"/>
              </a:rPr>
              <a:t>Interesse / behov: </a:t>
            </a:r>
            <a:r>
              <a:rPr b="1"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“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For en interessent har </a:t>
            </a:r>
            <a:r>
              <a:rPr b="1"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utformingen 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av en løsning eller </a:t>
            </a:r>
            <a:r>
              <a:rPr b="1"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utfallet 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av en hendelse </a:t>
            </a:r>
            <a:r>
              <a:rPr b="1"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betydning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 De har derfor et </a:t>
            </a:r>
            <a:r>
              <a:rPr b="1"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uttalt 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eller </a:t>
            </a:r>
            <a:r>
              <a:rPr b="1"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u-uttalt 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ønske om eller behov for å </a:t>
            </a:r>
            <a:r>
              <a:rPr b="1"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påvirke utformingen 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eller </a:t>
            </a:r>
            <a:r>
              <a:rPr b="1"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utfallet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.”</a:t>
            </a:r>
            <a:endParaRPr b="1">
              <a:solidFill>
                <a:srgbClr val="134F5C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no">
                <a:solidFill>
                  <a:srgbClr val="134F5C"/>
                </a:solidFill>
                <a:latin typeface="Raleway"/>
                <a:ea typeface="Raleway"/>
                <a:cs typeface="Raleway"/>
                <a:sym typeface="Raleway"/>
              </a:rPr>
              <a:t>Relasjonsforhold:</a:t>
            </a:r>
            <a:r>
              <a:rPr b="1"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“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Interessentenes ønsker kan være </a:t>
            </a:r>
            <a:r>
              <a:rPr b="1"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sammenfallende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b="1"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forenlige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b="1"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delvis motstridende 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eller stå i et klart </a:t>
            </a:r>
            <a:r>
              <a:rPr b="1"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motsetningsforhold</a:t>
            </a:r>
            <a:r>
              <a:rPr lang="no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 De som er bærer av ønskene kan noen ganger samhandle direkte og forhandle om løsninger, de kan bringes i kontakt med hverandre via en tredjepart eller de kan være ukjente for hverandre.”</a:t>
            </a:r>
            <a:endParaRPr sz="1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8"/>
          <p:cNvSpPr txBox="1"/>
          <p:nvPr>
            <p:ph type="title"/>
          </p:nvPr>
        </p:nvSpPr>
        <p:spPr>
          <a:xfrm>
            <a:off x="793750" y="445025"/>
            <a:ext cx="8038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4700">
                <a:solidFill>
                  <a:srgbClr val="DD7E6B"/>
                </a:solidFill>
              </a:rPr>
              <a:t>Aktør vs interessent</a:t>
            </a:r>
            <a:endParaRPr b="1" sz="4700">
              <a:solidFill>
                <a:srgbClr val="DD7E6B"/>
              </a:solidFill>
            </a:endParaRPr>
          </a:p>
        </p:txBody>
      </p:sp>
      <p:sp>
        <p:nvSpPr>
          <p:cNvPr id="185" name="Google Shape;185;p28"/>
          <p:cNvSpPr txBox="1"/>
          <p:nvPr>
            <p:ph idx="1" type="body"/>
          </p:nvPr>
        </p:nvSpPr>
        <p:spPr>
          <a:xfrm>
            <a:off x="793750" y="1963500"/>
            <a:ext cx="7322400" cy="121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no" sz="1500">
                <a:solidFill>
                  <a:schemeClr val="dk1"/>
                </a:solidFill>
              </a:rPr>
              <a:t>aktør deltar aktivt i prosessen, imens en interessent kan være en aktør eller kun ha interesse av resultatene </a:t>
            </a:r>
            <a:endParaRPr i="1" sz="18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9"/>
          <p:cNvSpPr txBox="1"/>
          <p:nvPr>
            <p:ph type="title"/>
          </p:nvPr>
        </p:nvSpPr>
        <p:spPr>
          <a:xfrm>
            <a:off x="1017000" y="672200"/>
            <a:ext cx="6652500" cy="3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no" sz="3000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Oppgave</a:t>
            </a:r>
            <a:endParaRPr b="1" sz="3000">
              <a:solidFill>
                <a:schemeClr val="accent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18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1. Bruk 5 min på å identifisere noen av </a:t>
            </a:r>
            <a:r>
              <a:rPr lang="no" sz="18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Netflix</a:t>
            </a:r>
            <a:r>
              <a:rPr lang="no" sz="18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sine interessenter</a:t>
            </a:r>
            <a:endParaRPr sz="18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18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no" sz="18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2. Identifiser følgende: </a:t>
            </a:r>
            <a:endParaRPr sz="18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-"/>
            </a:pPr>
            <a:r>
              <a:rPr lang="no" sz="18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relasjoner mellom interessentene </a:t>
            </a:r>
            <a:endParaRPr sz="18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-"/>
            </a:pPr>
            <a:r>
              <a:rPr lang="no" sz="18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interessentenes interesser i systemet</a:t>
            </a:r>
            <a:endParaRPr sz="18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-"/>
            </a:pPr>
            <a:r>
              <a:rPr lang="no" sz="18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eventuelle konflikter mellom interessentene</a:t>
            </a:r>
            <a:endParaRPr sz="18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1" name="Google Shape;191;p29"/>
          <p:cNvSpPr txBox="1"/>
          <p:nvPr/>
        </p:nvSpPr>
        <p:spPr>
          <a:xfrm>
            <a:off x="6730800" y="4780500"/>
            <a:ext cx="24132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45818E"/>
                </a:solidFill>
              </a:rPr>
              <a:t>Relevant til Oblig 1 (Rike bilder)</a:t>
            </a:r>
            <a:endParaRPr sz="1200">
              <a:solidFill>
                <a:srgbClr val="45818E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30" title="12aa9fda-e0b7-4265-aa95-e946256f8ca6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000" y="0"/>
            <a:ext cx="68579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1"/>
          <p:cNvSpPr/>
          <p:nvPr/>
        </p:nvSpPr>
        <p:spPr>
          <a:xfrm rot="10800000">
            <a:off x="-451362" y="2872648"/>
            <a:ext cx="9745812" cy="2943702"/>
          </a:xfrm>
          <a:prstGeom prst="flowChartDocument">
            <a:avLst/>
          </a:prstGeom>
          <a:solidFill>
            <a:srgbClr val="D0E0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D0E0E3"/>
              </a:solidFill>
            </a:endParaRPr>
          </a:p>
        </p:txBody>
      </p:sp>
      <p:sp>
        <p:nvSpPr>
          <p:cNvPr id="202" name="Google Shape;202;p31"/>
          <p:cNvSpPr txBox="1"/>
          <p:nvPr>
            <p:ph idx="4294967295" type="ctrTitle"/>
          </p:nvPr>
        </p:nvSpPr>
        <p:spPr>
          <a:xfrm>
            <a:off x="311700" y="2092050"/>
            <a:ext cx="8520600" cy="959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no" sz="6000">
                <a:solidFill>
                  <a:srgbClr val="DD7E6B"/>
                </a:solidFill>
                <a:latin typeface="Raleway"/>
                <a:ea typeface="Raleway"/>
                <a:cs typeface="Raleway"/>
                <a:sym typeface="Raleway"/>
              </a:rPr>
              <a:t>Spørsmål?</a:t>
            </a:r>
            <a:endParaRPr b="1" sz="6000">
              <a:solidFill>
                <a:srgbClr val="DD7E6B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2"/>
          <p:cNvSpPr txBox="1"/>
          <p:nvPr>
            <p:ph type="title"/>
          </p:nvPr>
        </p:nvSpPr>
        <p:spPr>
          <a:xfrm>
            <a:off x="311700" y="371275"/>
            <a:ext cx="8520600" cy="7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4700">
                <a:solidFill>
                  <a:srgbClr val="DD7E6B"/>
                </a:solidFill>
              </a:rPr>
              <a:t>Rike bilder</a:t>
            </a:r>
            <a:endParaRPr b="1" sz="4700">
              <a:solidFill>
                <a:srgbClr val="DD7E6B"/>
              </a:solidFill>
            </a:endParaRPr>
          </a:p>
        </p:txBody>
      </p:sp>
      <p:sp>
        <p:nvSpPr>
          <p:cNvPr id="208" name="Google Shape;208;p32"/>
          <p:cNvSpPr txBox="1"/>
          <p:nvPr>
            <p:ph idx="1" type="body"/>
          </p:nvPr>
        </p:nvSpPr>
        <p:spPr>
          <a:xfrm>
            <a:off x="311700" y="1401600"/>
            <a:ext cx="8520600" cy="23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no">
                <a:solidFill>
                  <a:schemeClr val="dk1"/>
                </a:solidFill>
              </a:rPr>
              <a:t>Visuelt kartlegger interessentene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no">
                <a:solidFill>
                  <a:schemeClr val="dk1"/>
                </a:solidFill>
              </a:rPr>
              <a:t>Rike bilder brukes for å få oversikt, for å utvikle eller endre systemer og tjenester, for å analysere systemer 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no">
                <a:solidFill>
                  <a:schemeClr val="dk1"/>
                </a:solidFill>
              </a:rPr>
              <a:t>Hvem har interesser? Hvem er brukerne? Hvilke verdier råder? Hvem bestemmer? Hvem betaler? Hvem er kunden? Konflikter? Noe vi ikke vet?</a:t>
            </a:r>
            <a:endParaRPr sz="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7624" y="-76200"/>
            <a:ext cx="9261626" cy="52270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1993528" y="-847440"/>
            <a:ext cx="5156950" cy="6824925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4"/>
          <p:cNvSpPr txBox="1"/>
          <p:nvPr/>
        </p:nvSpPr>
        <p:spPr>
          <a:xfrm>
            <a:off x="268650" y="229575"/>
            <a:ext cx="1699800" cy="65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800">
                <a:solidFill>
                  <a:schemeClr val="dk2"/>
                </a:solidFill>
              </a:rPr>
              <a:t>Eksempel</a:t>
            </a:r>
            <a:endParaRPr b="1"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5"/>
          <p:cNvSpPr/>
          <p:nvPr/>
        </p:nvSpPr>
        <p:spPr>
          <a:xfrm rot="10800000">
            <a:off x="-451362" y="2872648"/>
            <a:ext cx="9745812" cy="2943702"/>
          </a:xfrm>
          <a:prstGeom prst="flowChartDocument">
            <a:avLst/>
          </a:prstGeom>
          <a:solidFill>
            <a:srgbClr val="E6B8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35"/>
          <p:cNvSpPr txBox="1"/>
          <p:nvPr>
            <p:ph idx="4294967295" type="ctrTitle"/>
          </p:nvPr>
        </p:nvSpPr>
        <p:spPr>
          <a:xfrm>
            <a:off x="311700" y="2092050"/>
            <a:ext cx="8520600" cy="959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no" sz="60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3"/>
              </a:rPr>
              <a:t>Oblig 1</a:t>
            </a:r>
            <a:endParaRPr b="1" sz="6000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5750" y="0"/>
            <a:ext cx="3432750" cy="286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65751" y="2378275"/>
            <a:ext cx="3000000" cy="2765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88705" y="0"/>
            <a:ext cx="2434569" cy="2495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51525" y="2449600"/>
            <a:ext cx="2571750" cy="139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51525" y="1345378"/>
            <a:ext cx="1242250" cy="110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3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451525" y="3826964"/>
            <a:ext cx="2571750" cy="1343025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36"/>
          <p:cNvSpPr txBox="1"/>
          <p:nvPr/>
        </p:nvSpPr>
        <p:spPr>
          <a:xfrm>
            <a:off x="468925" y="978600"/>
            <a:ext cx="3000000" cy="40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Husk</a:t>
            </a:r>
            <a:endParaRPr b="1" sz="1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aleway"/>
              <a:buChar char="●"/>
            </a:pPr>
            <a:r>
              <a:rPr lang="no" sz="1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Filformat: pdf</a:t>
            </a:r>
            <a:endParaRPr sz="15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aleway"/>
              <a:buChar char="●"/>
            </a:pPr>
            <a:r>
              <a:rPr lang="no" sz="1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Navn på fil:</a:t>
            </a:r>
            <a:r>
              <a:rPr lang="no" sz="1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brukernavn</a:t>
            </a:r>
            <a:r>
              <a:rPr lang="no" sz="1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.pdf</a:t>
            </a:r>
            <a:endParaRPr sz="15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aleway"/>
              <a:buChar char="●"/>
            </a:pPr>
            <a:r>
              <a:rPr lang="no" sz="1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Innleveringsplattform: Devilry </a:t>
            </a:r>
            <a:endParaRPr sz="15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aleway"/>
              <a:buChar char="●"/>
            </a:pPr>
            <a:r>
              <a:rPr lang="no" sz="1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Navn på dokument: Skriv navnet ditt på første side i dokumentet. </a:t>
            </a:r>
            <a:endParaRPr sz="15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aleway"/>
              <a:buChar char="●"/>
            </a:pPr>
            <a:r>
              <a:rPr lang="no" sz="17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MAX 7 SIDER!</a:t>
            </a:r>
            <a:r>
              <a:rPr lang="no" sz="1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!</a:t>
            </a:r>
            <a:endParaRPr sz="15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Før vi avslutter: </a:t>
            </a:r>
            <a:endParaRPr b="1" sz="1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-"/>
            </a:pPr>
            <a:r>
              <a:rPr lang="no"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Har dere spørsmål til oblig 1?</a:t>
            </a:r>
            <a:endParaRPr sz="1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-"/>
            </a:pPr>
            <a:r>
              <a:rPr lang="no" sz="18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9"/>
              </a:rPr>
              <a:t>Søk&amp;skriv</a:t>
            </a:r>
            <a:endParaRPr sz="1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7"/>
          <p:cNvSpPr txBox="1"/>
          <p:nvPr>
            <p:ph type="title"/>
          </p:nvPr>
        </p:nvSpPr>
        <p:spPr>
          <a:xfrm>
            <a:off x="311700" y="1965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43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Takk for i dag!</a:t>
            </a:r>
            <a:endParaRPr b="1" sz="4300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2" name="Google Shape;242;p37"/>
          <p:cNvSpPr txBox="1"/>
          <p:nvPr/>
        </p:nvSpPr>
        <p:spPr>
          <a:xfrm>
            <a:off x="4572000" y="4555450"/>
            <a:ext cx="31887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22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krisbald@uio.no</a:t>
            </a:r>
            <a:endParaRPr sz="2200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43" name="Google Shape;243;p37"/>
          <p:cNvSpPr txBox="1"/>
          <p:nvPr/>
        </p:nvSpPr>
        <p:spPr>
          <a:xfrm>
            <a:off x="916350" y="4555450"/>
            <a:ext cx="31887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 sz="22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isabelrl</a:t>
            </a:r>
            <a:r>
              <a:rPr lang="no" sz="22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@uio.no</a:t>
            </a:r>
            <a:endParaRPr sz="2200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44" name="Google Shape;244;p37" title="IMG_6548.JPG"/>
          <p:cNvPicPr preferRelativeResize="0"/>
          <p:nvPr/>
        </p:nvPicPr>
        <p:blipFill rotWithShape="1">
          <a:blip r:embed="rId3">
            <a:alphaModFix/>
          </a:blip>
          <a:srcRect b="19728" l="0" r="0" t="4422"/>
          <a:stretch/>
        </p:blipFill>
        <p:spPr>
          <a:xfrm>
            <a:off x="3208225" y="1151300"/>
            <a:ext cx="2395650" cy="3230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