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8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61"/>
    <p:restoredTop sz="64948"/>
  </p:normalViewPr>
  <p:slideViewPr>
    <p:cSldViewPr snapToGrid="0">
      <p:cViewPr varScale="1">
        <p:scale>
          <a:sx n="85" d="100"/>
          <a:sy n="85" d="100"/>
        </p:scale>
        <p:origin x="20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57AF1E-1903-4846-A6A5-66BA265D421B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650E3-F7B2-B942-A9D6-700E869CD4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392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Hverandre og kurset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650E3-F7B2-B942-A9D6-700E869CD46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417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Hvordan kommer folk seg til Silurveien?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650E3-F7B2-B942-A9D6-700E869CD46F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333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 </a:t>
            </a:r>
            <a:r>
              <a:rPr lang="nb-NO" dirty="0" err="1"/>
              <a:t>voi</a:t>
            </a:r>
            <a:r>
              <a:rPr lang="nb-NO" dirty="0"/>
              <a:t> som eksempel. </a:t>
            </a:r>
          </a:p>
          <a:p>
            <a:r>
              <a:rPr lang="nb-NO" dirty="0"/>
              <a:t>Som privatbruker/individ -&gt; kjempe </a:t>
            </a:r>
            <a:r>
              <a:rPr lang="nb-NO" dirty="0" err="1"/>
              <a:t>nice</a:t>
            </a:r>
            <a:r>
              <a:rPr lang="nb-NO" dirty="0"/>
              <a:t> for å komme seg fort frem.</a:t>
            </a:r>
          </a:p>
          <a:p>
            <a:r>
              <a:rPr lang="nb-NO" dirty="0"/>
              <a:t>Gruppe-&gt; Nabolag, irriterende at de syklende står overalt. De kan ønske «</a:t>
            </a:r>
            <a:r>
              <a:rPr lang="nb-NO" dirty="0" err="1"/>
              <a:t>geo</a:t>
            </a:r>
            <a:r>
              <a:rPr lang="nb-NO" dirty="0"/>
              <a:t> </a:t>
            </a:r>
            <a:r>
              <a:rPr lang="nb-NO" dirty="0" err="1"/>
              <a:t>fencing</a:t>
            </a:r>
            <a:r>
              <a:rPr lang="nb-NO" dirty="0"/>
              <a:t>»</a:t>
            </a:r>
          </a:p>
          <a:p>
            <a:r>
              <a:rPr lang="nb-NO" dirty="0"/>
              <a:t>Organisasjon -&gt; Bedrift / </a:t>
            </a:r>
            <a:r>
              <a:rPr lang="nb-NO" dirty="0" err="1"/>
              <a:t>fotballlag</a:t>
            </a:r>
            <a:r>
              <a:rPr lang="nb-NO" dirty="0"/>
              <a:t>. </a:t>
            </a:r>
            <a:r>
              <a:rPr lang="nb-NO" dirty="0" err="1"/>
              <a:t>Voi</a:t>
            </a:r>
            <a:r>
              <a:rPr lang="nb-NO" dirty="0"/>
              <a:t> er bedriften og ønsker at det skal gå så bra som mulig. Fotballaget håper å kunne bruke </a:t>
            </a:r>
            <a:r>
              <a:rPr lang="nb-NO" dirty="0" err="1"/>
              <a:t>elsparkesykler</a:t>
            </a:r>
            <a:r>
              <a:rPr lang="nb-NO" dirty="0"/>
              <a:t> for å komme seg fort mellom kamper.</a:t>
            </a:r>
          </a:p>
          <a:p>
            <a:r>
              <a:rPr lang="nb-NO" dirty="0"/>
              <a:t>Institusjon -&gt; Skole / sykehus. Sykehus kan bli frustrerte på feilparkerte </a:t>
            </a:r>
            <a:r>
              <a:rPr lang="nb-NO" dirty="0" err="1"/>
              <a:t>elsparkesykler</a:t>
            </a:r>
            <a:r>
              <a:rPr lang="nb-NO" dirty="0"/>
              <a:t> på deres områder og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650E3-F7B2-B942-A9D6-700E869CD46F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72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Bruke eksempel om bestefar med mobiltelefon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650E3-F7B2-B942-A9D6-700E869CD46F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9107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Pass på å ikke skrive punkter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650E3-F7B2-B942-A9D6-700E869CD46F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008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45164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9461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832482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8691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938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588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0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00512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700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3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533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434307C-0679-7844-9F3C-320364AD6B1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7826C51-BEFD-9546-BB62-7F9F00F308D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24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kogskriv.no/skriving/struktu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682DF7-DCFF-D11A-A5A0-737D4CC18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914" y="1852608"/>
            <a:ext cx="8951655" cy="2098226"/>
          </a:xfrm>
        </p:spPr>
        <p:txBody>
          <a:bodyPr/>
          <a:lstStyle/>
          <a:p>
            <a:r>
              <a:rPr lang="nb-NO" dirty="0"/>
              <a:t>Gruppetime IN1030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09C875-EB0F-423B-5F67-1D290A5BE3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357843"/>
          </a:xfrm>
        </p:spPr>
        <p:txBody>
          <a:bodyPr/>
          <a:lstStyle/>
          <a:p>
            <a:r>
              <a:rPr lang="nb-NO" dirty="0"/>
              <a:t>Fredag 30.01. 2026</a:t>
            </a:r>
          </a:p>
          <a:p>
            <a:r>
              <a:rPr lang="nb-NO" dirty="0"/>
              <a:t>Gruppe 7</a:t>
            </a:r>
          </a:p>
          <a:p>
            <a:r>
              <a:rPr lang="nb-NO" dirty="0" err="1"/>
              <a:t>juliegri@uio.no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7142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4D6D09-5439-FC83-AFFD-CEA94E7F8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444603"/>
            <a:ext cx="9601200" cy="1485900"/>
          </a:xfrm>
        </p:spPr>
        <p:txBody>
          <a:bodyPr/>
          <a:lstStyle/>
          <a:p>
            <a:r>
              <a:rPr lang="nb-NO" dirty="0"/>
              <a:t>Hvem er jeg?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1175EFEE-D0ED-C358-7681-0A979476EAFA}"/>
              </a:ext>
            </a:extLst>
          </p:cNvPr>
          <p:cNvSpPr txBox="1">
            <a:spLocks/>
          </p:cNvSpPr>
          <p:nvPr/>
        </p:nvSpPr>
        <p:spPr>
          <a:xfrm>
            <a:off x="6340494" y="1329783"/>
            <a:ext cx="5133725" cy="8419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D9A3B447-9E7E-EF3E-E28F-ECDBC3FD6D8F}"/>
              </a:ext>
            </a:extLst>
          </p:cNvPr>
          <p:cNvSpPr txBox="1">
            <a:spLocks/>
          </p:cNvSpPr>
          <p:nvPr/>
        </p:nvSpPr>
        <p:spPr>
          <a:xfrm>
            <a:off x="4544355" y="1881639"/>
            <a:ext cx="5609062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Julie Grihamar</a:t>
            </a:r>
          </a:p>
          <a:p>
            <a:r>
              <a:rPr lang="nb-NO" dirty="0"/>
              <a:t>Bachelor Programmering og Systemarkitektur</a:t>
            </a:r>
          </a:p>
          <a:p>
            <a:pPr lvl="1"/>
            <a:r>
              <a:rPr lang="nb-NO" dirty="0"/>
              <a:t>(++)</a:t>
            </a:r>
          </a:p>
          <a:p>
            <a:r>
              <a:rPr lang="nb-NO" dirty="0"/>
              <a:t>Hadde 1030 for 3 år siden &gt;</a:t>
            </a:r>
            <a:r>
              <a:rPr lang="nb-NO" dirty="0">
                <a:sym typeface="Wingdings" pitchFamily="2" charset="2"/>
              </a:rPr>
              <a:t>:)</a:t>
            </a:r>
          </a:p>
          <a:p>
            <a:r>
              <a:rPr lang="nb-NO" dirty="0">
                <a:sym typeface="Wingdings" pitchFamily="2" charset="2"/>
              </a:rPr>
              <a:t>Tidligere gruppelærer i IN1000 &amp; IN1030</a:t>
            </a:r>
          </a:p>
          <a:p>
            <a:r>
              <a:rPr lang="nb-NO" dirty="0">
                <a:sym typeface="Wingdings" pitchFamily="2" charset="2"/>
              </a:rPr>
              <a:t>Foreningsaktiv</a:t>
            </a:r>
          </a:p>
          <a:p>
            <a:pPr lvl="1"/>
            <a:r>
              <a:rPr lang="nb-NO" dirty="0">
                <a:sym typeface="Wingdings" pitchFamily="2" charset="2"/>
              </a:rPr>
              <a:t>Kjellermogul i CYB 🐧</a:t>
            </a:r>
          </a:p>
          <a:p>
            <a:pPr lvl="1"/>
            <a:r>
              <a:rPr lang="nb-NO" dirty="0">
                <a:sym typeface="Wingdings" pitchFamily="2" charset="2"/>
              </a:rPr>
              <a:t>Fagutvalget (FUI) 🎓</a:t>
            </a:r>
          </a:p>
          <a:p>
            <a:endParaRPr lang="nb-NO" dirty="0"/>
          </a:p>
        </p:txBody>
      </p:sp>
      <p:pic>
        <p:nvPicPr>
          <p:cNvPr id="5" name="Bilde 4" descr="Et bilde som inneholder klær, Menneskeansikt, person, utendørs&#10;&#10;KI-generert innhold kan være feil.">
            <a:extLst>
              <a:ext uri="{FF2B5EF4-FFF2-40B4-BE49-F238E27FC236}">
                <a16:creationId xmlns:a16="http://schemas.microsoft.com/office/drawing/2014/main" id="{CCD9AAD6-2081-77A6-36C3-C4A12261C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28025" y="2958027"/>
            <a:ext cx="2603264" cy="1952448"/>
          </a:xfrm>
          <a:prstGeom prst="rect">
            <a:avLst/>
          </a:prstGeom>
        </p:spPr>
      </p:pic>
      <p:pic>
        <p:nvPicPr>
          <p:cNvPr id="1026" name="Picture 2" descr="Profile photo for Julie Grihamar">
            <a:extLst>
              <a:ext uri="{FF2B5EF4-FFF2-40B4-BE49-F238E27FC236}">
                <a16:creationId xmlns:a16="http://schemas.microsoft.com/office/drawing/2014/main" id="{6A1D1DB3-AE2A-B553-EE90-18AC7F6023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" b="37502"/>
          <a:stretch>
            <a:fillRect/>
          </a:stretch>
        </p:blipFill>
        <p:spPr bwMode="auto">
          <a:xfrm>
            <a:off x="910172" y="1930502"/>
            <a:ext cx="1578122" cy="181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e 7" descr="Et bilde som inneholder utendørs, klær, person, himmel&#10;&#10;KI-generert innhold kan være feil.">
            <a:extLst>
              <a:ext uri="{FF2B5EF4-FFF2-40B4-BE49-F238E27FC236}">
                <a16:creationId xmlns:a16="http://schemas.microsoft.com/office/drawing/2014/main" id="{FA2EBCED-E427-C292-C361-464F19EB9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525000" y="2924692"/>
            <a:ext cx="2895600" cy="2171700"/>
          </a:xfrm>
          <a:prstGeom prst="rect">
            <a:avLst/>
          </a:prstGeom>
        </p:spPr>
      </p:pic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76ED882-9D14-D98A-7D35-E8277DD3DC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913816" y="4850183"/>
            <a:ext cx="2144834" cy="2007817"/>
          </a:xfrm>
          <a:prstGeom prst="rect">
            <a:avLst/>
          </a:prstGeom>
        </p:spPr>
      </p:pic>
      <p:pic>
        <p:nvPicPr>
          <p:cNvPr id="11" name="Bilde 10" descr="Et bilde som inneholder kaffe, mat, drikk, Latte&#10;&#10;KI-generert innhold kan være feil.">
            <a:extLst>
              <a:ext uri="{FF2B5EF4-FFF2-40B4-BE49-F238E27FC236}">
                <a16:creationId xmlns:a16="http://schemas.microsoft.com/office/drawing/2014/main" id="{B48C7D77-9801-B8A1-B394-FCDC059FB0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213525" y="4492950"/>
            <a:ext cx="2200048" cy="1650036"/>
          </a:xfrm>
          <a:prstGeom prst="rect">
            <a:avLst/>
          </a:prstGeom>
        </p:spPr>
      </p:pic>
      <p:pic>
        <p:nvPicPr>
          <p:cNvPr id="13" name="Bilde 12" descr="Et bilde som inneholder himmel, sky, utendørs, konsert&#10;&#10;KI-generert innhold kan være feil.">
            <a:extLst>
              <a:ext uri="{FF2B5EF4-FFF2-40B4-BE49-F238E27FC236}">
                <a16:creationId xmlns:a16="http://schemas.microsoft.com/office/drawing/2014/main" id="{798DCD12-2FAB-1950-C0D1-8C9EED7F07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717" y="5093258"/>
            <a:ext cx="2028888" cy="152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8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A85494-D360-B526-26FE-E87C3908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40022">
            <a:off x="1371600" y="685800"/>
            <a:ext cx="9601200" cy="1485900"/>
          </a:xfrm>
        </p:spPr>
        <p:txBody>
          <a:bodyPr/>
          <a:lstStyle/>
          <a:p>
            <a:r>
              <a:rPr lang="nb-NO" dirty="0"/>
              <a:t>📌Dagens sitat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6F5C8799-0C7E-3BC2-907F-D2044A313EED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1323260">
            <a:off x="1316038" y="2720975"/>
            <a:ext cx="9601200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600" dirty="0">
                <a:effectLst/>
                <a:latin typeface="STLiti" panose="02010800040101010101" pitchFamily="2" charset="-122"/>
                <a:ea typeface="STLiti" panose="02010800040101010101" pitchFamily="2" charset="-122"/>
              </a:rPr>
              <a:t>✨</a:t>
            </a:r>
            <a:r>
              <a:rPr lang="nb-NO" sz="3600" dirty="0" err="1">
                <a:effectLst/>
                <a:latin typeface="STLiti" panose="02010800040101010101" pitchFamily="2" charset="-122"/>
                <a:ea typeface="STLiti" panose="02010800040101010101" pitchFamily="2" charset="-122"/>
              </a:rPr>
              <a:t>Okei</a:t>
            </a:r>
            <a:r>
              <a:rPr lang="nb-NO" sz="3600" dirty="0">
                <a:effectLst/>
                <a:latin typeface="STLiti" panose="02010800040101010101" pitchFamily="2" charset="-122"/>
                <a:ea typeface="STLiti" panose="02010800040101010101" pitchFamily="2" charset="-122"/>
              </a:rPr>
              <a:t>, programmering dreper hjernen din litt, men det funker✨</a:t>
            </a:r>
          </a:p>
        </p:txBody>
      </p:sp>
    </p:spTree>
    <p:extLst>
      <p:ext uri="{BB962C8B-B14F-4D97-AF65-F5344CB8AC3E}">
        <p14:creationId xmlns:p14="http://schemas.microsoft.com/office/powerpoint/2010/main" val="3329473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34EBEE-55C3-453D-8820-7DF5CB5F0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16342D-A3EE-38BE-5516-7C8E3985B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Bli litt kjent!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5742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1CFCD0-DF72-6EEC-1B6D-813218DFB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Bli kjent &lt;3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632A149-2B72-FE42-9C63-9EB44C2BD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 sannheter og 1 løgn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E9F3190-2C82-A158-0165-8B2D19DAA6E1}"/>
              </a:ext>
            </a:extLst>
          </p:cNvPr>
          <p:cNvSpPr txBox="1"/>
          <p:nvPr/>
        </p:nvSpPr>
        <p:spPr>
          <a:xfrm>
            <a:off x="956930" y="5082363"/>
            <a:ext cx="1169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200" dirty="0"/>
              <a:t>☕️</a:t>
            </a:r>
          </a:p>
        </p:txBody>
      </p:sp>
    </p:spTree>
    <p:extLst>
      <p:ext uri="{BB962C8B-B14F-4D97-AF65-F5344CB8AC3E}">
        <p14:creationId xmlns:p14="http://schemas.microsoft.com/office/powerpoint/2010/main" val="3775111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F4AEF9-9871-9A4B-9D39-0461E6C0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914" y="685800"/>
            <a:ext cx="5127172" cy="1485900"/>
          </a:xfrm>
        </p:spPr>
        <p:txBody>
          <a:bodyPr>
            <a:normAutofit/>
          </a:bodyPr>
          <a:lstStyle/>
          <a:p>
            <a:r>
              <a:rPr lang="nb-NO" dirty="0"/>
              <a:t>Jeg starter!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7CEACD-43EB-4D37-8FEC-74016C33D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5" name="Picture 2" descr="Moomins | Moomin, Vintage cartoon, Tove jansson">
            <a:extLst>
              <a:ext uri="{FF2B5EF4-FFF2-40B4-BE49-F238E27FC236}">
                <a16:creationId xmlns:a16="http://schemas.microsoft.com/office/drawing/2014/main" id="{7BD5187D-C9F9-5061-8102-B62331D1A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562" y="1438256"/>
            <a:ext cx="5071256" cy="366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8DB2B4-ED2A-8619-3067-DE01C47C0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914" y="2286000"/>
            <a:ext cx="5127172" cy="3581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Jeg har vært i finske </a:t>
            </a:r>
            <a:r>
              <a:rPr lang="nb-NO" dirty="0" err="1"/>
              <a:t>Mummiland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Jeg har bodd i et fransk kloster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Jeg har vært i Disneyworld</a:t>
            </a:r>
          </a:p>
        </p:txBody>
      </p:sp>
    </p:spTree>
    <p:extLst>
      <p:ext uri="{BB962C8B-B14F-4D97-AF65-F5344CB8AC3E}">
        <p14:creationId xmlns:p14="http://schemas.microsoft.com/office/powerpoint/2010/main" val="4229686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4CB587-35F0-CABE-2664-63E4E385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181" y="685800"/>
            <a:ext cx="6562905" cy="1485900"/>
          </a:xfrm>
        </p:spPr>
        <p:txBody>
          <a:bodyPr>
            <a:normAutofit/>
          </a:bodyPr>
          <a:lstStyle/>
          <a:p>
            <a:r>
              <a:rPr lang="nb-NO" dirty="0"/>
              <a:t>Deres tur!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585174-79BD-423C-9BE5-74C3A3907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5" name="Picture 2" descr="Moomin this aint what you want muumit GIF - Trouver sur GIFER">
            <a:extLst>
              <a:ext uri="{FF2B5EF4-FFF2-40B4-BE49-F238E27FC236}">
                <a16:creationId xmlns:a16="http://schemas.microsoft.com/office/drawing/2014/main" id="{C33C3366-342D-5A39-1CD2-8C0F1D553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562" y="1811159"/>
            <a:ext cx="3613752" cy="291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91CD87-4653-8018-068A-AA4B7745C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4181" y="2286000"/>
            <a:ext cx="6562905" cy="3581400"/>
          </a:xfrm>
        </p:spPr>
        <p:txBody>
          <a:bodyPr>
            <a:normAutofit/>
          </a:bodyPr>
          <a:lstStyle/>
          <a:p>
            <a:r>
              <a:rPr lang="nb-NO" dirty="0"/>
              <a:t>Start med å presentere dere med navn og studieretning </a:t>
            </a:r>
          </a:p>
          <a:p>
            <a:r>
              <a:rPr lang="nb-NO" dirty="0"/>
              <a:t>Deretter kjører dere på med 2 sannheter og 1 løgn</a:t>
            </a:r>
          </a:p>
          <a:p>
            <a:r>
              <a:rPr lang="nb-NO" dirty="0"/>
              <a:t>En på hver gruppe presenterer til resten av rommet 🧩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7995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E11603-82E8-3EE6-9CAD-DF66F1DF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7464D3-AC25-8C5B-49DC-29DE8F8CF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5701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27D26-A4E8-0A48-8B7F-7200271A0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BF0627-3563-CE90-A86E-6D4A6B57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8BA3DF-024A-1CC9-F26F-71F031C2F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deres forventninger til kurset?</a:t>
            </a:r>
          </a:p>
          <a:p>
            <a:r>
              <a:rPr lang="nb-NO" dirty="0"/>
              <a:t>Hva tror dere at dere kommer til å lære?</a:t>
            </a:r>
          </a:p>
          <a:p>
            <a:r>
              <a:rPr lang="nb-NO" dirty="0"/>
              <a:t>Er det noe dere lurer på?</a:t>
            </a:r>
          </a:p>
        </p:txBody>
      </p:sp>
    </p:spTree>
    <p:extLst>
      <p:ext uri="{BB962C8B-B14F-4D97-AF65-F5344CB8AC3E}">
        <p14:creationId xmlns:p14="http://schemas.microsoft.com/office/powerpoint/2010/main" val="1836709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03360-88B1-8B26-AD58-FD9D5DBF5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B00061-8006-F88C-2BEC-6B40DF23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293BC4-1F63-8193-96B1-2C4A94D1B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At dere har deltatt/sett forelesningen</a:t>
            </a:r>
          </a:p>
          <a:p>
            <a:r>
              <a:rPr lang="nb-NO" dirty="0"/>
              <a:t>Deltar aktivt &lt;3</a:t>
            </a:r>
          </a:p>
        </p:txBody>
      </p:sp>
    </p:spTree>
    <p:extLst>
      <p:ext uri="{BB962C8B-B14F-4D97-AF65-F5344CB8AC3E}">
        <p14:creationId xmlns:p14="http://schemas.microsoft.com/office/powerpoint/2010/main" val="161648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F84B0A-F001-9F10-4140-78B396527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praktisk informasjon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491DE4-2481-0AD0-CA5E-E1C671079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06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E3798-75A1-AD22-5723-7EAB5EBDC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DB71E3-89BE-8E74-63CD-3D61B2442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praktisk informasjon - </a:t>
            </a:r>
            <a:r>
              <a:rPr lang="nb-NO" dirty="0" err="1"/>
              <a:t>Obliger</a:t>
            </a:r>
            <a:r>
              <a:rPr lang="nb-NO" dirty="0"/>
              <a:t> </a:t>
            </a:r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DBF8C60E-A4BE-06F8-B390-A384936616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248116"/>
              </p:ext>
            </p:extLst>
          </p:nvPr>
        </p:nvGraphicFramePr>
        <p:xfrm>
          <a:off x="882638" y="2755126"/>
          <a:ext cx="10919363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5216">
                  <a:extLst>
                    <a:ext uri="{9D8B030D-6E8A-4147-A177-3AD203B41FA5}">
                      <a16:colId xmlns:a16="http://schemas.microsoft.com/office/drawing/2014/main" val="3102328224"/>
                    </a:ext>
                  </a:extLst>
                </a:gridCol>
                <a:gridCol w="1614571">
                  <a:extLst>
                    <a:ext uri="{9D8B030D-6E8A-4147-A177-3AD203B41FA5}">
                      <a16:colId xmlns:a16="http://schemas.microsoft.com/office/drawing/2014/main" val="2543413583"/>
                    </a:ext>
                  </a:extLst>
                </a:gridCol>
                <a:gridCol w="1819894">
                  <a:extLst>
                    <a:ext uri="{9D8B030D-6E8A-4147-A177-3AD203B41FA5}">
                      <a16:colId xmlns:a16="http://schemas.microsoft.com/office/drawing/2014/main" val="2474233089"/>
                    </a:ext>
                  </a:extLst>
                </a:gridCol>
                <a:gridCol w="1819894">
                  <a:extLst>
                    <a:ext uri="{9D8B030D-6E8A-4147-A177-3AD203B41FA5}">
                      <a16:colId xmlns:a16="http://schemas.microsoft.com/office/drawing/2014/main" val="2816808645"/>
                    </a:ext>
                  </a:extLst>
                </a:gridCol>
                <a:gridCol w="1819894">
                  <a:extLst>
                    <a:ext uri="{9D8B030D-6E8A-4147-A177-3AD203B41FA5}">
                      <a16:colId xmlns:a16="http://schemas.microsoft.com/office/drawing/2014/main" val="1582543989"/>
                    </a:ext>
                  </a:extLst>
                </a:gridCol>
                <a:gridCol w="1819894">
                  <a:extLst>
                    <a:ext uri="{9D8B030D-6E8A-4147-A177-3AD203B41FA5}">
                      <a16:colId xmlns:a16="http://schemas.microsoft.com/office/drawing/2014/main" val="1747095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Oblig</a:t>
                      </a:r>
                      <a:r>
                        <a:rPr lang="nb-NO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Oblig</a:t>
                      </a:r>
                      <a:r>
                        <a:rPr lang="nb-NO" dirty="0"/>
                        <a:t>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Oblig</a:t>
                      </a:r>
                      <a:r>
                        <a:rPr lang="nb-NO" dirty="0"/>
                        <a:t>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Oblig</a:t>
                      </a:r>
                      <a:r>
                        <a:rPr lang="nb-NO" dirty="0"/>
                        <a:t>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Oblig</a:t>
                      </a:r>
                      <a:r>
                        <a:rPr lang="nb-NO" dirty="0"/>
                        <a:t>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09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Individuell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Individuell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Individuell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Gruppe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73654"/>
                  </a:ext>
                </a:extLst>
              </a:tr>
              <a:tr h="1350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Innleveringsfrist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04. Februar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18. Februar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4. mars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13.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27. mai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91384"/>
                  </a:ext>
                </a:extLst>
              </a:tr>
            </a:tbl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A7C236DC-A759-38E6-E5BE-4A312E58C702}"/>
              </a:ext>
            </a:extLst>
          </p:cNvPr>
          <p:cNvSpPr txBox="1"/>
          <p:nvPr/>
        </p:nvSpPr>
        <p:spPr>
          <a:xfrm>
            <a:off x="10327341" y="5396753"/>
            <a:ext cx="953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✏️</a:t>
            </a:r>
          </a:p>
        </p:txBody>
      </p:sp>
    </p:spTree>
    <p:extLst>
      <p:ext uri="{BB962C8B-B14F-4D97-AF65-F5344CB8AC3E}">
        <p14:creationId xmlns:p14="http://schemas.microsoft.com/office/powerpoint/2010/main" val="1835826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18C65-4AB9-4228-10B6-39EB5A307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DA7BA4-2A4A-F122-4751-702B4611A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praktisk informasjon - </a:t>
            </a:r>
            <a:r>
              <a:rPr lang="nb-NO" dirty="0" err="1"/>
              <a:t>Obliger</a:t>
            </a:r>
            <a:r>
              <a:rPr lang="nb-NO" dirty="0"/>
              <a:t>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6EF0511-D4FE-5621-3AB9-CF08FCE40112}"/>
              </a:ext>
            </a:extLst>
          </p:cNvPr>
          <p:cNvSpPr txBox="1"/>
          <p:nvPr/>
        </p:nvSpPr>
        <p:spPr>
          <a:xfrm>
            <a:off x="10327341" y="5396753"/>
            <a:ext cx="953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✏️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E36B6C-254F-1871-20E5-A9A79294F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178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Valg av Case:</a:t>
            </a:r>
          </a:p>
          <a:p>
            <a:pPr marL="0" indent="0">
              <a:buNone/>
            </a:pPr>
            <a:r>
              <a:rPr lang="nb-NO" dirty="0"/>
              <a:t>1. </a:t>
            </a:r>
            <a:r>
              <a:rPr lang="nb-NO" dirty="0" err="1"/>
              <a:t>FINN.no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/>
              <a:t>2. Mine studier </a:t>
            </a:r>
          </a:p>
          <a:p>
            <a:pPr marL="0" indent="0">
              <a:buNone/>
            </a:pPr>
            <a:r>
              <a:rPr lang="nb-NO" dirty="0"/>
              <a:t>3. Ruter </a:t>
            </a:r>
          </a:p>
          <a:p>
            <a:pPr marL="0" indent="0">
              <a:buNone/>
            </a:pPr>
            <a:r>
              <a:rPr lang="nb-NO" dirty="0"/>
              <a:t>4. Vipps </a:t>
            </a:r>
          </a:p>
          <a:p>
            <a:pPr marL="0" indent="0">
              <a:buNone/>
            </a:pPr>
            <a:r>
              <a:rPr lang="nb-NO" dirty="0"/>
              <a:t>5. Spotify </a:t>
            </a:r>
          </a:p>
          <a:p>
            <a:pPr marL="0" indent="0">
              <a:buNone/>
            </a:pPr>
            <a:r>
              <a:rPr lang="nb-NO" dirty="0"/>
              <a:t>6. Klokke, brille eller annen kroppsbåren teknologi som registrerer og viser noe. For dette trenger du også et “system”, for eksempel en helseapp, tale-til-tekst tjeneste eller annet.</a:t>
            </a:r>
          </a:p>
          <a:p>
            <a:pPr marL="0" indent="0">
              <a:buNone/>
            </a:pPr>
            <a:r>
              <a:rPr lang="nb-NO" dirty="0"/>
              <a:t>NB! Merk at du skal jobbe med dette systemet i </a:t>
            </a:r>
            <a:r>
              <a:rPr lang="nb-NO" dirty="0" err="1"/>
              <a:t>oblig</a:t>
            </a:r>
            <a:r>
              <a:rPr lang="nb-NO" dirty="0"/>
              <a:t> 1, 2 og 3 (de individuelle)</a:t>
            </a:r>
          </a:p>
        </p:txBody>
      </p:sp>
    </p:spTree>
    <p:extLst>
      <p:ext uri="{BB962C8B-B14F-4D97-AF65-F5344CB8AC3E}">
        <p14:creationId xmlns:p14="http://schemas.microsoft.com/office/powerpoint/2010/main" val="3665129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3FBFB-7B4D-CE79-FFB3-9DF10474B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FCE7A2-2BA9-54D6-B58A-5936F897F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praktisk informasjon - </a:t>
            </a:r>
            <a:r>
              <a:rPr lang="nb-NO" dirty="0" err="1"/>
              <a:t>Obliger</a:t>
            </a:r>
            <a:r>
              <a:rPr lang="nb-NO" dirty="0"/>
              <a:t>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8665FB0-E0D7-12E1-CEDB-C7B8E8799E96}"/>
              </a:ext>
            </a:extLst>
          </p:cNvPr>
          <p:cNvSpPr txBox="1"/>
          <p:nvPr/>
        </p:nvSpPr>
        <p:spPr>
          <a:xfrm>
            <a:off x="10327341" y="5396753"/>
            <a:ext cx="953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✏️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85BEDBB-03D1-623D-C260-CC633773F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Husk!</a:t>
            </a:r>
          </a:p>
          <a:p>
            <a:r>
              <a:rPr lang="nb-NO" dirty="0"/>
              <a:t>Pass på å levere som </a:t>
            </a:r>
            <a:r>
              <a:rPr lang="nb-NO" dirty="0" err="1"/>
              <a:t>pdf</a:t>
            </a:r>
            <a:r>
              <a:rPr lang="nb-NO" dirty="0"/>
              <a:t>!</a:t>
            </a:r>
          </a:p>
          <a:p>
            <a:r>
              <a:rPr lang="nb-NO" dirty="0"/>
              <a:t>Navn på fil: </a:t>
            </a:r>
            <a:r>
              <a:rPr lang="nb-NO" dirty="0" err="1"/>
              <a:t>brukernavn.pdf</a:t>
            </a:r>
            <a:endParaRPr lang="nb-NO" dirty="0"/>
          </a:p>
          <a:p>
            <a:r>
              <a:rPr lang="nb-NO" dirty="0"/>
              <a:t>Gjennomgang av </a:t>
            </a:r>
            <a:r>
              <a:rPr lang="nb-NO" dirty="0" err="1"/>
              <a:t>oblig</a:t>
            </a:r>
            <a:r>
              <a:rPr lang="nb-NO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076801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366E38-0F70-D562-FDAE-414359D52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685800"/>
            <a:ext cx="9886950" cy="1485900"/>
          </a:xfrm>
        </p:spPr>
        <p:txBody>
          <a:bodyPr>
            <a:normAutofit/>
          </a:bodyPr>
          <a:lstStyle/>
          <a:p>
            <a:r>
              <a:rPr lang="nb-NO" dirty="0"/>
              <a:t>Eksamen</a:t>
            </a:r>
          </a:p>
        </p:txBody>
      </p:sp>
      <p:pic>
        <p:nvPicPr>
          <p:cNvPr id="4" name="Picture 2" descr="Silurveien 2 - Universitetet i Oslo">
            <a:extLst>
              <a:ext uri="{FF2B5EF4-FFF2-40B4-BE49-F238E27FC236}">
                <a16:creationId xmlns:a16="http://schemas.microsoft.com/office/drawing/2014/main" id="{C4EB6E4A-E2F6-DF08-F01D-409A37D53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" r="9808" b="2"/>
          <a:stretch/>
        </p:blipFill>
        <p:spPr bwMode="auto">
          <a:xfrm>
            <a:off x="-1" y="2401556"/>
            <a:ext cx="4602146" cy="346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E8E4C66-C226-407D-AA86-D299B46B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4CB375-54D9-8539-5A44-D9C9F784D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en-US" sz="3200" dirty="0"/>
              <a:t>05. Juni kl. 09:00 – 13:00</a:t>
            </a:r>
          </a:p>
          <a:p>
            <a:r>
              <a:rPr lang="en-US" sz="3200" dirty="0" err="1"/>
              <a:t>Silurveien</a:t>
            </a:r>
            <a:r>
              <a:rPr lang="en-US" sz="3200" dirty="0"/>
              <a:t> 2</a:t>
            </a:r>
          </a:p>
          <a:p>
            <a:r>
              <a:rPr lang="en-US" sz="3200" dirty="0"/>
              <a:t>Alle obliger </a:t>
            </a:r>
            <a:r>
              <a:rPr lang="en-US" sz="3200" dirty="0" err="1"/>
              <a:t>bestått</a:t>
            </a:r>
            <a:r>
              <a:rPr lang="en-US" sz="3200" dirty="0"/>
              <a:t> ✅</a:t>
            </a:r>
          </a:p>
        </p:txBody>
      </p:sp>
    </p:spTree>
    <p:extLst>
      <p:ext uri="{BB962C8B-B14F-4D97-AF65-F5344CB8AC3E}">
        <p14:creationId xmlns:p14="http://schemas.microsoft.com/office/powerpoint/2010/main" val="3435434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FAD70F-7C1B-0D2A-242C-CAADC6EBF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Lurer du på noe?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B9518D-2737-1800-89A1-2BB12CA6DE1E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164096">
            <a:off x="5135525" y="2853460"/>
            <a:ext cx="4348716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4000" dirty="0"/>
              <a:t>--&gt; </a:t>
            </a:r>
            <a:r>
              <a:rPr lang="nb-NO" sz="4000" dirty="0" err="1"/>
              <a:t>Discourse</a:t>
            </a:r>
            <a:r>
              <a:rPr lang="nb-NO" sz="4000" dirty="0"/>
              <a:t> 🦜🗣️</a:t>
            </a:r>
          </a:p>
        </p:txBody>
      </p:sp>
    </p:spTree>
    <p:extLst>
      <p:ext uri="{BB962C8B-B14F-4D97-AF65-F5344CB8AC3E}">
        <p14:creationId xmlns:p14="http://schemas.microsoft.com/office/powerpoint/2010/main" val="1864311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2B8C78-1541-29DA-B813-31EE7A7E4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interessent?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E20585-771A-E55C-4C6F-2DB115498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1397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D6803-177A-4DD7-B676-41C2206C2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581E8A-EAD0-B5E4-9486-1501981BC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Interessent </a:t>
            </a:r>
            <a:r>
              <a:rPr lang="nb-NO" sz="1800" dirty="0"/>
              <a:t>– Hentet fra «Notat om samspill»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2C5D17-B3B3-0714-0E6B-0DAB1335A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42391"/>
          </a:xfrm>
        </p:spPr>
        <p:txBody>
          <a:bodyPr>
            <a:normAutofit fontScale="92500" lnSpcReduction="10000"/>
          </a:bodyPr>
          <a:lstStyle/>
          <a:p>
            <a:pPr rtl="0">
              <a:spcAft>
                <a:spcPts val="1600"/>
              </a:spcAft>
            </a:pPr>
            <a:r>
              <a:rPr lang="nb-NO" sz="2400" b="1" i="0" u="none" strike="noStrike" dirty="0">
                <a:solidFill>
                  <a:srgbClr val="134F5C"/>
                </a:solidFill>
                <a:effectLst/>
                <a:latin typeface="Raleway" panose="020F0502020204030204" pitchFamily="34" charset="0"/>
              </a:rPr>
              <a:t>Hvem: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“En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interessent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kan være en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person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,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gruppe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,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organisasjon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eller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institusjon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.”</a:t>
            </a:r>
            <a:endParaRPr lang="nb-NO" sz="2800" b="0" dirty="0">
              <a:effectLst/>
            </a:endParaRPr>
          </a:p>
          <a:p>
            <a:pPr rtl="0">
              <a:spcAft>
                <a:spcPts val="1600"/>
              </a:spcAft>
            </a:pPr>
            <a:r>
              <a:rPr lang="nb-NO" sz="2400" b="1" i="0" u="none" strike="noStrike" dirty="0">
                <a:solidFill>
                  <a:srgbClr val="134F5C"/>
                </a:solidFill>
                <a:effectLst/>
                <a:latin typeface="Raleway" panose="020F0502020204030204" pitchFamily="34" charset="0"/>
              </a:rPr>
              <a:t>Interesse / behov: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“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For en interessent har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utformingen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av en løsning eller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utfallet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av en hendelse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betydning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. De har derfor et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uttalt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eller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u-uttalt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ønske om eller behov for å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påvirke utformingen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eller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utfallet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.”</a:t>
            </a:r>
            <a:endParaRPr lang="nb-NO" sz="2800" b="0" dirty="0">
              <a:effectLst/>
            </a:endParaRPr>
          </a:p>
          <a:p>
            <a:pPr rtl="0"/>
            <a:r>
              <a:rPr lang="nb-NO" sz="2400" b="1" i="0" u="none" strike="noStrike" dirty="0">
                <a:solidFill>
                  <a:srgbClr val="134F5C"/>
                </a:solidFill>
                <a:effectLst/>
                <a:latin typeface="Raleway" panose="020F0502020204030204" pitchFamily="34" charset="0"/>
              </a:rPr>
              <a:t>Relasjonsforhold: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 “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Interessentenes ønsker kan være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sammenfallende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,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forenlige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,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delvis motstridende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eller stå i et klart </a:t>
            </a:r>
            <a:r>
              <a:rPr lang="nb-NO" sz="2400" b="1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motsetningsforhold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aleway" panose="020F0502020204030204" pitchFamily="34" charset="0"/>
              </a:rPr>
              <a:t>. De som er bærer av ønskene kan noen ganger samhandle direkte og forhandle om løsninger, de kan bringes i kontakt med hverandre via en tredjepart eller de kan være ukjente for hverandre.”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882208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883D30-8429-E0BA-C70A-DB777697B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E54E89-FDE5-BC55-0081-54F48EBA7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 5 minutter på å identifisere noen av </a:t>
            </a:r>
            <a:r>
              <a:rPr lang="nb-NO" dirty="0" err="1"/>
              <a:t>Netflix</a:t>
            </a:r>
            <a:r>
              <a:rPr lang="nb-NO" dirty="0"/>
              <a:t> sine interessenter. På hvilken måte er disse interessent?</a:t>
            </a:r>
          </a:p>
          <a:p>
            <a:r>
              <a:rPr lang="nb-NO" dirty="0"/>
              <a:t>Identifiser følgende</a:t>
            </a:r>
          </a:p>
          <a:p>
            <a:pPr lvl="1"/>
            <a:r>
              <a:rPr lang="nb-NO" dirty="0"/>
              <a:t>Relasjoner mellom interessentene</a:t>
            </a:r>
          </a:p>
          <a:p>
            <a:pPr lvl="1"/>
            <a:r>
              <a:rPr lang="nb-NO" dirty="0"/>
              <a:t>Interessentenes interesser i systemet</a:t>
            </a:r>
          </a:p>
          <a:p>
            <a:pPr lvl="1"/>
            <a:r>
              <a:rPr lang="nb-NO" dirty="0"/>
              <a:t>Eventuelle konflikter mellom interessentene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4ADB087-E359-DD89-2CD3-5315E582293E}"/>
              </a:ext>
            </a:extLst>
          </p:cNvPr>
          <p:cNvSpPr txBox="1"/>
          <p:nvPr/>
        </p:nvSpPr>
        <p:spPr>
          <a:xfrm>
            <a:off x="10649634" y="584903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📺</a:t>
            </a:r>
          </a:p>
        </p:txBody>
      </p:sp>
    </p:spTree>
    <p:extLst>
      <p:ext uri="{BB962C8B-B14F-4D97-AF65-F5344CB8AC3E}">
        <p14:creationId xmlns:p14="http://schemas.microsoft.com/office/powerpoint/2010/main" val="3741606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2A9EE0-C6C8-442E-C483-5ECBAB75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«Innspill om samspill - Om vekselvirkningen mellom mennesker og teknologi»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065848-AE6C-3698-67CA-472316AA2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Logg dere inn på </a:t>
            </a:r>
            <a:r>
              <a:rPr lang="nb-NO" dirty="0" err="1"/>
              <a:t>Leganto</a:t>
            </a:r>
            <a:r>
              <a:rPr lang="nb-NO" dirty="0"/>
              <a:t>, bruk et par minutter på å lese gjennom artikkelen.</a:t>
            </a:r>
          </a:p>
          <a:p>
            <a:pPr lvl="1"/>
            <a:r>
              <a:rPr lang="nb-NO" dirty="0"/>
              <a:t>(Må være innlogget for å få tilgang til artiklene ☺️)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6212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340006-A602-18BF-B0F9-0272756E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Refleksjoner fra notatet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258F4C-2A51-A517-A254-E5F227F1B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tenker dere at samspill mellom digital teknologi og individer, organisasjoner og samfunnet handler om?</a:t>
            </a:r>
          </a:p>
          <a:p>
            <a:r>
              <a:rPr lang="nb-NO" dirty="0"/>
              <a:t>Hvordan påvirkes samfunnet av ulike teknologier? Hvilke konsekvenser kan digitaliseringen av samfunnet være?</a:t>
            </a:r>
          </a:p>
        </p:txBody>
      </p:sp>
    </p:spTree>
    <p:extLst>
      <p:ext uri="{BB962C8B-B14F-4D97-AF65-F5344CB8AC3E}">
        <p14:creationId xmlns:p14="http://schemas.microsoft.com/office/powerpoint/2010/main" val="4118672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4996FB-61E5-7C62-D380-2BCA4094F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07" y="129341"/>
            <a:ext cx="9601200" cy="1485900"/>
          </a:xfrm>
        </p:spPr>
        <p:txBody>
          <a:bodyPr/>
          <a:lstStyle/>
          <a:p>
            <a:r>
              <a:rPr lang="nb-NO" dirty="0"/>
              <a:t>Påstander fra notatet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7C915C-AD4C-22FA-540A-536432976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07" y="1617034"/>
            <a:ext cx="5353493" cy="5240965"/>
          </a:xfrm>
        </p:spPr>
        <p:txBody>
          <a:bodyPr>
            <a:normAutofit lnSpcReduction="10000"/>
          </a:bodyPr>
          <a:lstStyle/>
          <a:p>
            <a:pPr marL="0" indent="0" rtl="0">
              <a:spcAft>
                <a:spcPts val="1600"/>
              </a:spcAft>
              <a:buNone/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1. Samspillet endrer samfunns- og leveforhold på måter som har store konsekvenser. 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indent="0" rtl="0">
              <a:spcAft>
                <a:spcPts val="1600"/>
              </a:spcAft>
              <a:buNone/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2. Disse endringene er vanskelige fullt ut å planlegge, styre og forutse. 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indent="0" rtl="0">
              <a:spcAft>
                <a:spcPts val="1600"/>
              </a:spcAft>
              <a:buNone/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3. Samspillet involverer mange ulike aktører eller interessenter. 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indent="0" rtl="0">
              <a:spcAft>
                <a:spcPts val="1600"/>
              </a:spcAft>
              <a:buNone/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4. Disse interessentene deltar i (</a:t>
            </a:r>
            <a:r>
              <a:rPr lang="nb-NO" sz="1800" b="0" i="0" u="none" strike="noStrike" dirty="0" err="1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sam</a:t>
            </a: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)spillet med ulike ressurser, de har ulike motiver og de får ulike gevinster av å involvere seg. 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indent="0" rtl="0">
              <a:spcAft>
                <a:spcPts val="1600"/>
              </a:spcAft>
              <a:buNone/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5. Mellom interessentene kan det oppstå konflikter og motsetninger, men også dannes allianser og ulike mer eller mindre stabile nettverk.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indent="0" rtl="0">
              <a:spcAft>
                <a:spcPts val="1600"/>
              </a:spcAft>
              <a:buNone/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6. Samspillet utvikler seg gjennom valg og prioriteringer. 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ECAA424-7BE4-9D43-4E25-E9D9FB69A1AC}"/>
              </a:ext>
            </a:extLst>
          </p:cNvPr>
          <p:cNvSpPr txBox="1"/>
          <p:nvPr/>
        </p:nvSpPr>
        <p:spPr>
          <a:xfrm>
            <a:off x="6172200" y="1613448"/>
            <a:ext cx="6007395" cy="562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1600"/>
              </a:spcAft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7. Men kan også noen ganger fremstå som situasjoner preget av delvis tvang, fristelser en ikke kan motstå eller nye rutiner som er vanskelige å endre. 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rtl="0">
              <a:spcAft>
                <a:spcPts val="1600"/>
              </a:spcAft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8. Teknologiske endringer kan være sterke eller svake sosiale hint der konsekvensene av å ikke ”ta dette hintet” kan være mer eller mindre alvorlige. 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rtl="0">
              <a:spcAft>
                <a:spcPts val="1600"/>
              </a:spcAft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9. Når noe går galt i samspillet vil en lete etter den eller de ansvarlige – bebreide selve teknologien, det systemet der teknologien iverksettes i eller brukerne av systemet. 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rtl="0">
              <a:spcAft>
                <a:spcPts val="1600"/>
              </a:spcAft>
            </a:pPr>
            <a:r>
              <a:rPr lang="nb-NO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Raleway" pitchFamily="2" charset="77"/>
              </a:rPr>
              <a:t>10. Samspillet utvikler seg som en opplærings- og oppdragelsesprosess der en både modifiserer og tilpasser teknologien, men også utvikler ”nye” mennesker med andre verdier, kapasiteter og ferdigheter enn tidligere</a:t>
            </a:r>
            <a:endParaRPr lang="nb-NO" b="0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endParaRPr lang="nb-NO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89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9C1F33-6AA3-0072-05AB-F27B2C77C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 til oppbygging av besvarelse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D958F1-6C5F-AB98-AA94-1CFE7D5BB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24763"/>
            <a:ext cx="9601200" cy="5433237"/>
          </a:xfrm>
        </p:spPr>
        <p:txBody>
          <a:bodyPr>
            <a:normAutofit/>
          </a:bodyPr>
          <a:lstStyle/>
          <a:p>
            <a:r>
              <a:rPr lang="nb-NO" dirty="0"/>
              <a:t>TUR-modellen (</a:t>
            </a:r>
            <a:r>
              <a:rPr lang="nb-NO" dirty="0">
                <a:hlinkClick r:id="rId3"/>
              </a:rPr>
              <a:t>https://www.sokogskriv.no/skriving/struktur</a:t>
            </a:r>
            <a:r>
              <a:rPr lang="nb-NO" dirty="0"/>
              <a:t>)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Hvordan argumenterer vi??</a:t>
            </a:r>
          </a:p>
          <a:p>
            <a:r>
              <a:rPr lang="nb-NO" dirty="0"/>
              <a:t>Hvordan skriver vi en diskusjonsoppgave??</a:t>
            </a:r>
          </a:p>
          <a:p>
            <a:endParaRPr lang="nb-NO" dirty="0"/>
          </a:p>
          <a:p>
            <a:r>
              <a:rPr lang="nb-NO" dirty="0"/>
              <a:t>Hva? </a:t>
            </a:r>
          </a:p>
          <a:p>
            <a:pPr lvl="1"/>
            <a:r>
              <a:rPr lang="nb-NO" dirty="0"/>
              <a:t>Argumentasjon: Påstand + begrunnelse</a:t>
            </a:r>
          </a:p>
          <a:p>
            <a:pPr lvl="1"/>
            <a:r>
              <a:rPr lang="nb-NO" dirty="0"/>
              <a:t>Diskusjon: Egne påstander som drives gjennom argumentasjon</a:t>
            </a:r>
          </a:p>
          <a:p>
            <a:r>
              <a:rPr lang="nb-NO" dirty="0"/>
              <a:t>Tips til god drøfting</a:t>
            </a:r>
          </a:p>
          <a:p>
            <a:pPr lvl="1"/>
            <a:r>
              <a:rPr lang="nb-NO" dirty="0"/>
              <a:t>Ikke still en masse spørsmål</a:t>
            </a:r>
          </a:p>
          <a:p>
            <a:pPr lvl="1"/>
            <a:r>
              <a:rPr lang="nb-NO" dirty="0"/>
              <a:t>Gå systematisk til verks</a:t>
            </a:r>
          </a:p>
          <a:p>
            <a:pPr lvl="1"/>
            <a:r>
              <a:rPr lang="nb-NO" dirty="0"/>
              <a:t>Relevant konklusjon</a:t>
            </a:r>
          </a:p>
          <a:p>
            <a:pPr lvl="1"/>
            <a:r>
              <a:rPr lang="nb-NO" dirty="0"/>
              <a:t>Flere tips? </a:t>
            </a:r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www.sokogskriv.no</a:t>
            </a:r>
            <a:r>
              <a:rPr lang="nb-NO" dirty="0"/>
              <a:t>/skriving/argumentere-</a:t>
            </a:r>
            <a:r>
              <a:rPr lang="nb-NO" dirty="0" err="1"/>
              <a:t>redegjore</a:t>
            </a:r>
            <a:r>
              <a:rPr lang="nb-NO" dirty="0"/>
              <a:t>-</a:t>
            </a:r>
            <a:r>
              <a:rPr lang="nb-NO" dirty="0" err="1"/>
              <a:t>drofte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197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38154A-0016-53AD-883F-19A9CA00F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10820400" cy="2971800"/>
          </a:xfrm>
        </p:spPr>
        <p:txBody>
          <a:bodyPr>
            <a:normAutofit/>
          </a:bodyPr>
          <a:lstStyle/>
          <a:p>
            <a:r>
              <a:rPr lang="nb-NO" sz="8800" dirty="0" err="1">
                <a:solidFill>
                  <a:schemeClr val="accent1">
                    <a:lumMod val="75000"/>
                  </a:schemeClr>
                </a:solidFill>
              </a:rPr>
              <a:t>Oblig</a:t>
            </a:r>
            <a:r>
              <a:rPr lang="nb-NO" sz="8800" dirty="0">
                <a:solidFill>
                  <a:schemeClr val="accent1">
                    <a:lumMod val="75000"/>
                  </a:schemeClr>
                </a:solidFill>
              </a:rPr>
              <a:t>-jobbing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CD8A08-278A-F795-798E-AFAA05DBE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920" y="4990342"/>
            <a:ext cx="5212080" cy="4405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i="1" dirty="0"/>
              <a:t>«</a:t>
            </a:r>
            <a:r>
              <a:rPr lang="nb-NO" dirty="0"/>
              <a:t>Jeg liker ikke kulde. Den gir meg en dårlig følelse… bokstavelig talt.» - Chad G. Pete Januar 2026</a:t>
            </a:r>
            <a:endParaRPr lang="nb-NO" i="1" dirty="0"/>
          </a:p>
        </p:txBody>
      </p:sp>
      <p:pic>
        <p:nvPicPr>
          <p:cNvPr id="1026" name="Picture 2" descr="New Year Dog GIF by JustViral">
            <a:extLst>
              <a:ext uri="{FF2B5EF4-FFF2-40B4-BE49-F238E27FC236}">
                <a16:creationId xmlns:a16="http://schemas.microsoft.com/office/drawing/2014/main" id="{CB961C31-3224-BA4E-2C22-8FA24B2FA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088" y="2368402"/>
            <a:ext cx="2394098" cy="239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607907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194</TotalTime>
  <Words>1015</Words>
  <Application>Microsoft Macintosh PowerPoint</Application>
  <PresentationFormat>Widescreen</PresentationFormat>
  <Paragraphs>137</Paragraphs>
  <Slides>24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31" baseType="lpstr">
      <vt:lpstr>STLiti</vt:lpstr>
      <vt:lpstr>Aptos</vt:lpstr>
      <vt:lpstr>Arial</vt:lpstr>
      <vt:lpstr>Franklin Gothic Book</vt:lpstr>
      <vt:lpstr>Raleway</vt:lpstr>
      <vt:lpstr>Wingdings</vt:lpstr>
      <vt:lpstr>Beskjæring</vt:lpstr>
      <vt:lpstr>Gruppetime IN1030</vt:lpstr>
      <vt:lpstr>Hvem er jeg?</vt:lpstr>
      <vt:lpstr>📌Dagens sitat</vt:lpstr>
      <vt:lpstr>Planen i dag</vt:lpstr>
      <vt:lpstr>Bli kjent &lt;3</vt:lpstr>
      <vt:lpstr>Jeg starter!</vt:lpstr>
      <vt:lpstr>Deres tur!</vt:lpstr>
      <vt:lpstr>Forventninger</vt:lpstr>
      <vt:lpstr>Forventninger</vt:lpstr>
      <vt:lpstr>Forventninger</vt:lpstr>
      <vt:lpstr>Litt praktisk informasjon </vt:lpstr>
      <vt:lpstr>Litt praktisk informasjon - Obliger </vt:lpstr>
      <vt:lpstr>Litt praktisk informasjon - Obliger </vt:lpstr>
      <vt:lpstr>Litt praktisk informasjon - Obliger </vt:lpstr>
      <vt:lpstr>Eksamen</vt:lpstr>
      <vt:lpstr>Lurer du på noe?</vt:lpstr>
      <vt:lpstr>Hva er en interessent?</vt:lpstr>
      <vt:lpstr>Interessent – Hentet fra «Notat om samspill»</vt:lpstr>
      <vt:lpstr>Oppgave 1</vt:lpstr>
      <vt:lpstr>«Innspill om samspill - Om vekselvirkningen mellom mennesker og teknologi»</vt:lpstr>
      <vt:lpstr>Refleksjoner fra notatet </vt:lpstr>
      <vt:lpstr>Påstander fra notatet</vt:lpstr>
      <vt:lpstr>Tips til oppbygging av besvarelse</vt:lpstr>
      <vt:lpstr>Oblig-jobbing &lt;3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G</dc:creator>
  <cp:lastModifiedBy>Julie Grihamar</cp:lastModifiedBy>
  <cp:revision>2</cp:revision>
  <dcterms:created xsi:type="dcterms:W3CDTF">2025-01-27T20:44:47Z</dcterms:created>
  <dcterms:modified xsi:type="dcterms:W3CDTF">2026-01-30T01:15:28Z</dcterms:modified>
</cp:coreProperties>
</file>