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52"/>
  </p:notesMasterIdLst>
  <p:handoutMasterIdLst>
    <p:handoutMasterId r:id="rId53"/>
  </p:handoutMasterIdLst>
  <p:sldIdLst>
    <p:sldId id="287" r:id="rId2"/>
    <p:sldId id="288" r:id="rId3"/>
    <p:sldId id="424" r:id="rId4"/>
    <p:sldId id="428" r:id="rId5"/>
    <p:sldId id="429" r:id="rId6"/>
    <p:sldId id="439" r:id="rId7"/>
    <p:sldId id="441" r:id="rId8"/>
    <p:sldId id="442" r:id="rId9"/>
    <p:sldId id="443" r:id="rId10"/>
    <p:sldId id="489" r:id="rId11"/>
    <p:sldId id="423" r:id="rId12"/>
    <p:sldId id="444" r:id="rId13"/>
    <p:sldId id="430" r:id="rId14"/>
    <p:sldId id="426" r:id="rId15"/>
    <p:sldId id="487" r:id="rId16"/>
    <p:sldId id="390" r:id="rId17"/>
    <p:sldId id="387" r:id="rId18"/>
    <p:sldId id="358" r:id="rId19"/>
    <p:sldId id="388" r:id="rId20"/>
    <p:sldId id="359" r:id="rId21"/>
    <p:sldId id="389" r:id="rId22"/>
    <p:sldId id="391" r:id="rId23"/>
    <p:sldId id="392" r:id="rId24"/>
    <p:sldId id="402" r:id="rId25"/>
    <p:sldId id="491" r:id="rId26"/>
    <p:sldId id="397" r:id="rId27"/>
    <p:sldId id="492" r:id="rId28"/>
    <p:sldId id="396" r:id="rId29"/>
    <p:sldId id="493" r:id="rId30"/>
    <p:sldId id="494" r:id="rId31"/>
    <p:sldId id="495" r:id="rId32"/>
    <p:sldId id="420" r:id="rId33"/>
    <p:sldId id="434" r:id="rId34"/>
    <p:sldId id="408" r:id="rId35"/>
    <p:sldId id="503" r:id="rId36"/>
    <p:sldId id="501" r:id="rId37"/>
    <p:sldId id="506" r:id="rId38"/>
    <p:sldId id="418" r:id="rId39"/>
    <p:sldId id="507" r:id="rId40"/>
    <p:sldId id="502" r:id="rId41"/>
    <p:sldId id="496" r:id="rId42"/>
    <p:sldId id="497" r:id="rId43"/>
    <p:sldId id="498" r:id="rId44"/>
    <p:sldId id="499" r:id="rId45"/>
    <p:sldId id="414" r:id="rId46"/>
    <p:sldId id="395" r:id="rId47"/>
    <p:sldId id="504" r:id="rId48"/>
    <p:sldId id="490" r:id="rId49"/>
    <p:sldId id="488" r:id="rId50"/>
    <p:sldId id="500" r:id="rId51"/>
  </p:sldIdLst>
  <p:sldSz cx="104013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0" autoAdjust="0"/>
    <p:restoredTop sz="94714" autoAdjust="0"/>
  </p:normalViewPr>
  <p:slideViewPr>
    <p:cSldViewPr>
      <p:cViewPr varScale="1">
        <p:scale>
          <a:sx n="148" d="100"/>
          <a:sy n="148" d="100"/>
        </p:scale>
        <p:origin x="1476" y="120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774700"/>
            <a:ext cx="54371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41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54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6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06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91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976514" y="6664960"/>
            <a:ext cx="2088231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8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10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2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0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8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470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26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4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73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27.01.2021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27.01.2021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126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90.pn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38.jp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560.png"/><Relationship Id="rId4" Type="http://schemas.openxmlformats.org/officeDocument/2006/relationships/image" Target="../media/image5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0.emf"/><Relationship Id="rId4" Type="http://schemas.openxmlformats.org/officeDocument/2006/relationships/oleObject" Target="../embeddings/oleObject1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8.jpe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1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71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72.wmf"/><Relationship Id="rId4" Type="http://schemas.openxmlformats.org/officeDocument/2006/relationships/oleObject" Target="../embeddings/oleObject1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7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 dirty="0"/>
              <a:t>Forelesning  nr.4 IN 1080 </a:t>
            </a:r>
            <a:br>
              <a:rPr lang="nb-NO" b="0" dirty="0"/>
            </a:br>
            <a:r>
              <a:rPr lang="nb-NO" b="0" dirty="0"/>
              <a:t>Mekatronikk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Norton- og </a:t>
            </a:r>
            <a:r>
              <a:rPr lang="en-US" dirty="0" err="1"/>
              <a:t>Thévenins</a:t>
            </a:r>
            <a:r>
              <a:rPr lang="en-US" dirty="0"/>
              <a:t> </a:t>
            </a:r>
            <a:r>
              <a:rPr lang="en-US" dirty="0" err="1"/>
              <a:t>teoremer</a:t>
            </a:r>
            <a:endParaRPr lang="en-US" dirty="0"/>
          </a:p>
          <a:p>
            <a:r>
              <a:rPr lang="en-US" dirty="0"/>
              <a:t>ac-</a:t>
            </a:r>
            <a:r>
              <a:rPr lang="en-US" dirty="0" err="1"/>
              <a:t>analyse</a:t>
            </a:r>
            <a:r>
              <a:rPr lang="en-US" dirty="0"/>
              <a:t> </a:t>
            </a:r>
          </a:p>
          <a:p>
            <a:r>
              <a:rPr lang="en-US" dirty="0" err="1"/>
              <a:t>Kondensatorer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reaktans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300278"/>
            <a:ext cx="8234363" cy="442915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Nortons og Thévenins teoremer</a:t>
            </a:r>
          </a:p>
          <a:p>
            <a:pPr>
              <a:lnSpc>
                <a:spcPct val="150000"/>
              </a:lnSpc>
            </a:pPr>
            <a:r>
              <a:rPr lang="nb-NO" dirty="0"/>
              <a:t>Representasjon av sinussignaler</a:t>
            </a:r>
          </a:p>
          <a:p>
            <a:pPr>
              <a:lnSpc>
                <a:spcPct val="150000"/>
              </a:lnSpc>
            </a:pPr>
            <a:r>
              <a:rPr lang="nb-NO" dirty="0"/>
              <a:t>Kondensatorer</a:t>
            </a:r>
          </a:p>
          <a:p>
            <a:pPr>
              <a:lnSpc>
                <a:spcPct val="150000"/>
              </a:lnSpc>
            </a:pPr>
            <a:r>
              <a:rPr lang="nb-NO" dirty="0"/>
              <a:t>Kapasitiv reaktans</a:t>
            </a:r>
          </a:p>
          <a:p>
            <a:pPr>
              <a:lnSpc>
                <a:spcPct val="150000"/>
              </a:lnSpc>
            </a:pPr>
            <a:r>
              <a:rPr lang="nb-NO" dirty="0"/>
              <a:t>Tidsrespons til RC-krets</a:t>
            </a:r>
          </a:p>
          <a:p>
            <a:pPr>
              <a:lnSpc>
                <a:spcPct val="150000"/>
              </a:lnSpc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1472312"/>
          </a:xfrm>
        </p:spPr>
        <p:txBody>
          <a:bodyPr/>
          <a:lstStyle/>
          <a:p>
            <a:r>
              <a:rPr lang="nb-NO" sz="2000" dirty="0"/>
              <a:t>«Ethvert lineært to-terminalers nettverk bestående av strømkilder, spenningskilder og resistorer kan erstattes av en ekvivalent krets med én spenningskilde i serie med én resistor»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258" y="3778900"/>
            <a:ext cx="5452976" cy="269275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106" y="1863419"/>
            <a:ext cx="9577064" cy="2506289"/>
          </a:xfrm>
        </p:spPr>
        <p:txBody>
          <a:bodyPr/>
          <a:lstStyle/>
          <a:p>
            <a:r>
              <a:rPr lang="nb-NO" sz="2000" dirty="0"/>
              <a:t>Fremgangsmåte</a:t>
            </a:r>
          </a:p>
          <a:p>
            <a:pPr lvl="1"/>
            <a:r>
              <a:rPr lang="nb-NO" sz="1800" dirty="0"/>
              <a:t>Identifiser (del)kretsen som skal erstattes av en Thévenin-ekvivalent</a:t>
            </a:r>
          </a:p>
          <a:p>
            <a:pPr lvl="1"/>
            <a:r>
              <a:rPr lang="nb-NO" sz="1800" dirty="0" err="1"/>
              <a:t>Beregn</a:t>
            </a:r>
            <a:r>
              <a:rPr lang="nb-NO" sz="1800" dirty="0"/>
              <a:t> </a:t>
            </a:r>
            <a:r>
              <a:rPr lang="nb-NO" sz="1800" dirty="0" err="1"/>
              <a:t>V</a:t>
            </a:r>
            <a:r>
              <a:rPr lang="nb-NO" sz="1800" baseline="-25000" dirty="0" err="1"/>
              <a:t>th</a:t>
            </a:r>
            <a:r>
              <a:rPr lang="nb-NO" sz="1800" dirty="0"/>
              <a:t> og </a:t>
            </a:r>
            <a:r>
              <a:rPr lang="nb-NO" sz="1800" dirty="0" err="1"/>
              <a:t>R</a:t>
            </a:r>
            <a:r>
              <a:rPr lang="nb-NO" sz="1800" baseline="-25000" dirty="0" err="1"/>
              <a:t>th</a:t>
            </a:r>
            <a:r>
              <a:rPr lang="nb-NO" sz="1800" dirty="0"/>
              <a:t> </a:t>
            </a:r>
          </a:p>
          <a:p>
            <a:pPr lvl="2"/>
            <a:r>
              <a:rPr lang="nb-NO" sz="1600" dirty="0" err="1"/>
              <a:t>V</a:t>
            </a:r>
            <a:r>
              <a:rPr lang="nb-NO" sz="1600" baseline="-25000" dirty="0" err="1"/>
              <a:t>th</a:t>
            </a:r>
            <a:r>
              <a:rPr lang="nb-NO" sz="1600" dirty="0"/>
              <a:t>: Spenningen V</a:t>
            </a:r>
            <a:r>
              <a:rPr lang="nb-NO" sz="1600" baseline="-25000" dirty="0"/>
              <a:t>AB</a:t>
            </a:r>
            <a:r>
              <a:rPr lang="nb-NO" sz="1600" dirty="0"/>
              <a:t> mellom A og B etter at resten av kretsen er fjernet</a:t>
            </a:r>
          </a:p>
          <a:p>
            <a:pPr lvl="2"/>
            <a:r>
              <a:rPr lang="nb-NO" sz="1600" dirty="0" err="1"/>
              <a:t>R</a:t>
            </a:r>
            <a:r>
              <a:rPr lang="nb-NO" sz="1600" baseline="-25000" dirty="0" err="1"/>
              <a:t>th</a:t>
            </a:r>
            <a:r>
              <a:rPr lang="nb-NO" sz="1600" dirty="0"/>
              <a:t>: Resistansen mellom A og B når spenningskildene kortsluttes og strømkildene åpnes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1E02A9F-A820-44EB-858C-AE089EFA7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63" y="4521696"/>
            <a:ext cx="4032448" cy="19912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52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 (forts)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C1AE5D-E6B1-4F66-BAF3-7F8CD6616CCE}"/>
                  </a:ext>
                </a:extLst>
              </p:cNvPr>
              <p:cNvSpPr txBox="1"/>
              <p:nvPr/>
            </p:nvSpPr>
            <p:spPr>
              <a:xfrm>
                <a:off x="1435800" y="4018720"/>
                <a:ext cx="3123484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𝑉𝑜𝑐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C1AE5D-E6B1-4F66-BAF3-7F8CD6616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800" y="4018720"/>
                <a:ext cx="3123484" cy="7518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13E2010-AF23-41D3-87D9-E902198E8357}"/>
                  </a:ext>
                </a:extLst>
              </p:cNvPr>
              <p:cNvSpPr txBox="1"/>
              <p:nvPr/>
            </p:nvSpPr>
            <p:spPr>
              <a:xfrm>
                <a:off x="1420274" y="5153872"/>
                <a:ext cx="1957523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13E2010-AF23-41D3-87D9-E902198E8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274" y="5153872"/>
                <a:ext cx="1957523" cy="751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371747-D67A-4912-99A1-C6640657E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0" y="1990215"/>
            <a:ext cx="5703906" cy="2891521"/>
          </a:xfrm>
        </p:spPr>
        <p:txBody>
          <a:bodyPr/>
          <a:lstStyle/>
          <a:p>
            <a:r>
              <a:rPr lang="nb-NO" sz="2000" dirty="0"/>
              <a:t>Eksempel</a:t>
            </a:r>
            <a:r>
              <a:rPr lang="nb-NO" sz="2000" u="sng" dirty="0"/>
              <a:t> </a:t>
            </a:r>
            <a:r>
              <a:rPr lang="nb-NO" sz="2000" dirty="0"/>
              <a:t> </a:t>
            </a:r>
          </a:p>
          <a:p>
            <a:pPr lvl="1"/>
            <a:r>
              <a:rPr lang="nb-NO" sz="1800" dirty="0" err="1"/>
              <a:t>V</a:t>
            </a:r>
            <a:r>
              <a:rPr lang="nb-NO" sz="1800" baseline="-25000" dirty="0" err="1"/>
              <a:t>th</a:t>
            </a:r>
            <a:r>
              <a:rPr lang="nb-NO" sz="1800" dirty="0"/>
              <a:t>: Spenningen mellom A og B etter at resten av kretsen er fjernet (OC = «</a:t>
            </a:r>
            <a:r>
              <a:rPr lang="nb-NO" sz="1800" u="sng" dirty="0"/>
              <a:t>O</a:t>
            </a:r>
            <a:r>
              <a:rPr lang="nb-NO" sz="1800" dirty="0"/>
              <a:t>pen </a:t>
            </a:r>
            <a:r>
              <a:rPr lang="nb-NO" sz="1800" u="sng" dirty="0"/>
              <a:t>C</a:t>
            </a:r>
            <a:r>
              <a:rPr lang="nb-NO" sz="1800" dirty="0"/>
              <a:t>ircuit»)</a:t>
            </a:r>
          </a:p>
          <a:p>
            <a:pPr lvl="1"/>
            <a:r>
              <a:rPr lang="nb-NO" sz="1800" dirty="0" err="1"/>
              <a:t>R</a:t>
            </a:r>
            <a:r>
              <a:rPr lang="nb-NO" sz="1800" baseline="-25000" dirty="0" err="1"/>
              <a:t>th</a:t>
            </a:r>
            <a:r>
              <a:rPr lang="nb-NO" sz="1800" dirty="0"/>
              <a:t>: Resistansen mellom A og B når </a:t>
            </a:r>
            <a:r>
              <a:rPr lang="nb-NO" sz="1800" dirty="0" err="1"/>
              <a:t>V</a:t>
            </a:r>
            <a:r>
              <a:rPr lang="nb-NO" sz="1800" baseline="-25000" dirty="0" err="1"/>
              <a:t>s</a:t>
            </a:r>
            <a:r>
              <a:rPr lang="nb-NO" sz="1800" dirty="0"/>
              <a:t> kortsluttes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3F0081-1A31-42EC-B83E-22C4429CA9CC}"/>
              </a:ext>
            </a:extLst>
          </p:cNvPr>
          <p:cNvGrpSpPr/>
          <p:nvPr/>
        </p:nvGrpSpPr>
        <p:grpSpPr>
          <a:xfrm>
            <a:off x="6178609" y="4833515"/>
            <a:ext cx="3441602" cy="1884282"/>
            <a:chOff x="6564561" y="4570537"/>
            <a:chExt cx="3441602" cy="188428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742CB12-C019-4B4E-A5DF-B4AC6FAF1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4561" y="4694760"/>
              <a:ext cx="3441602" cy="176005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FC1686-70C5-43A2-9FF1-6B908AA01A98}"/>
                </a:ext>
              </a:extLst>
            </p:cNvPr>
            <p:cNvSpPr txBox="1"/>
            <p:nvPr/>
          </p:nvSpPr>
          <p:spPr>
            <a:xfrm>
              <a:off x="8369002" y="4570537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61FB85-C2AC-477A-8C6C-2C5019E68204}"/>
                </a:ext>
              </a:extLst>
            </p:cNvPr>
            <p:cNvSpPr txBox="1"/>
            <p:nvPr/>
          </p:nvSpPr>
          <p:spPr>
            <a:xfrm>
              <a:off x="8369002" y="5618719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B</a:t>
              </a: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0C2FFB2-B734-484C-8CA9-4AC2A4C68159}"/>
              </a:ext>
            </a:extLst>
          </p:cNvPr>
          <p:cNvSpPr/>
          <p:nvPr/>
        </p:nvSpPr>
        <p:spPr bwMode="auto">
          <a:xfrm rot="5400000">
            <a:off x="6704649" y="3887515"/>
            <a:ext cx="869542" cy="2771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CBEF57-3359-43C1-BE43-E44DE7E8B5B1}"/>
              </a:ext>
            </a:extLst>
          </p:cNvPr>
          <p:cNvGrpSpPr/>
          <p:nvPr/>
        </p:nvGrpSpPr>
        <p:grpSpPr>
          <a:xfrm>
            <a:off x="6372165" y="1019687"/>
            <a:ext cx="3054489" cy="2243140"/>
            <a:chOff x="6696697" y="1837151"/>
            <a:chExt cx="3138487" cy="224632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237DC0F-344B-4163-A894-34EB389E06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87"/>
            <a:stretch/>
          </p:blipFill>
          <p:spPr>
            <a:xfrm>
              <a:off x="6696697" y="1933824"/>
              <a:ext cx="3138487" cy="214965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0BB281E-C5DF-42AE-9C90-89828D40E5EE}"/>
                </a:ext>
              </a:extLst>
            </p:cNvPr>
            <p:cNvSpPr txBox="1"/>
            <p:nvPr/>
          </p:nvSpPr>
          <p:spPr>
            <a:xfrm>
              <a:off x="8369002" y="1837151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7E63E9-3F31-49F6-B125-805AC05D9977}"/>
                </a:ext>
              </a:extLst>
            </p:cNvPr>
            <p:cNvSpPr txBox="1"/>
            <p:nvPr/>
          </p:nvSpPr>
          <p:spPr>
            <a:xfrm>
              <a:off x="8369002" y="320937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B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2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Finn V</a:t>
            </a:r>
            <a:r>
              <a:rPr lang="nb-NO" baseline="-25000" dirty="0"/>
              <a:t>th </a:t>
            </a:r>
            <a:r>
              <a:rPr lang="nb-NO" dirty="0"/>
              <a:t>og R</a:t>
            </a:r>
            <a:r>
              <a:rPr lang="nb-NO" baseline="-25000" dirty="0"/>
              <a:t>th </a:t>
            </a:r>
            <a:r>
              <a:rPr lang="nb-NO" dirty="0"/>
              <a:t>for den blå delen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                 </a:t>
            </a:r>
            <a:r>
              <a:rPr lang="nb-NO" sz="2000" dirty="0"/>
              <a:t>Fjerner kretsen som ikke skal inngå (dvs tar bort R</a:t>
            </a:r>
            <a:r>
              <a:rPr lang="nb-NO" sz="2000" baseline="-25000" dirty="0"/>
              <a:t>L</a:t>
            </a:r>
            <a:r>
              <a:rPr lang="nb-NO" sz="2000" dirty="0"/>
              <a:t>)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16" y="2855600"/>
            <a:ext cx="3776812" cy="2687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78" y="2871604"/>
            <a:ext cx="3034632" cy="2704475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 flipH="1">
            <a:off x="3832498" y="2505472"/>
            <a:ext cx="1008112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cxnSpLocks/>
          </p:cNvCxnSpPr>
          <p:nvPr/>
        </p:nvCxnSpPr>
        <p:spPr bwMode="auto">
          <a:xfrm flipV="1">
            <a:off x="5316491" y="4231595"/>
            <a:ext cx="28176" cy="1344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Right Arrow 17"/>
          <p:cNvSpPr/>
          <p:nvPr/>
        </p:nvSpPr>
        <p:spPr bwMode="auto">
          <a:xfrm>
            <a:off x="4912618" y="3801616"/>
            <a:ext cx="1224136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CEC46C-9B35-4ADD-8184-11F515C07683}"/>
              </a:ext>
            </a:extLst>
          </p:cNvPr>
          <p:cNvSpPr txBox="1">
            <a:spLocks/>
          </p:cNvSpPr>
          <p:nvPr/>
        </p:nvSpPr>
        <p:spPr bwMode="auto">
          <a:xfrm>
            <a:off x="715425" y="883892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Thévenins teorem (forts)</a:t>
            </a:r>
          </a:p>
        </p:txBody>
      </p:sp>
    </p:spTree>
    <p:extLst>
      <p:ext uri="{BB962C8B-B14F-4D97-AF65-F5344CB8AC3E}">
        <p14:creationId xmlns:p14="http://schemas.microsoft.com/office/powerpoint/2010/main" val="20608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113280"/>
            <a:ext cx="6624736" cy="438912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Nuller ut kilden(e): Kortslutter V1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Beregner  R</a:t>
            </a:r>
            <a:r>
              <a:rPr lang="nb-NO" baseline="-25000" dirty="0"/>
              <a:t>th</a:t>
            </a:r>
            <a:r>
              <a:rPr lang="nb-NO" dirty="0"/>
              <a:t> mellom node a og b:</a:t>
            </a:r>
          </a:p>
          <a:p>
            <a:pPr marL="949061" lvl="2" indent="0">
              <a:buNone/>
            </a:pPr>
            <a:r>
              <a:rPr lang="nb-NO" sz="1600" dirty="0"/>
              <a:t>R1||R2=(R1*R2)/(R1+R2)=(3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*6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)/(3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+6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)=2</a:t>
            </a:r>
            <a:r>
              <a:rPr lang="el-GR" sz="1600" dirty="0">
                <a:cs typeface="Calibri"/>
              </a:rPr>
              <a:t>Ω</a:t>
            </a:r>
            <a:endParaRPr lang="en-GB" sz="1600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sz="2000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cs typeface="Calibri"/>
              </a:rPr>
              <a:t>Setter </a:t>
            </a:r>
            <a:r>
              <a:rPr lang="en-GB" dirty="0" err="1">
                <a:cs typeface="Calibri"/>
              </a:rPr>
              <a:t>tilbake</a:t>
            </a:r>
            <a:r>
              <a:rPr lang="en-GB" dirty="0">
                <a:cs typeface="Calibri"/>
              </a:rPr>
              <a:t> V1 </a:t>
            </a:r>
            <a:r>
              <a:rPr lang="en-GB" dirty="0" err="1">
                <a:cs typeface="Calibri"/>
              </a:rPr>
              <a:t>og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finner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Vab</a:t>
            </a:r>
            <a:r>
              <a:rPr lang="en-GB" dirty="0">
                <a:cs typeface="Calibri"/>
              </a:rPr>
              <a:t>:</a:t>
            </a:r>
          </a:p>
          <a:p>
            <a:pPr marL="442895" lvl="1" indent="0">
              <a:buNone/>
            </a:pPr>
            <a:r>
              <a:rPr lang="en-GB" sz="1200" dirty="0">
                <a:cs typeface="Calibri"/>
              </a:rPr>
              <a:t>	</a:t>
            </a:r>
            <a:r>
              <a:rPr lang="en-GB" sz="1600" dirty="0" err="1">
                <a:cs typeface="Calibri"/>
              </a:rPr>
              <a:t>Vab</a:t>
            </a:r>
            <a:r>
              <a:rPr lang="en-GB" sz="1600" dirty="0">
                <a:cs typeface="Calibri"/>
              </a:rPr>
              <a:t>=Vth=V1*(R2/(R1+R2)=9v*(6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)/(3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+6</a:t>
            </a:r>
            <a:r>
              <a:rPr lang="el-GR" sz="1600" dirty="0">
                <a:cs typeface="Calibri"/>
              </a:rPr>
              <a:t>Ω</a:t>
            </a:r>
            <a:r>
              <a:rPr lang="en-GB" sz="1600" dirty="0">
                <a:cs typeface="Calibri"/>
              </a:rPr>
              <a:t>)=6v </a:t>
            </a:r>
          </a:p>
          <a:p>
            <a:endParaRPr lang="en-GB" sz="2000" dirty="0">
              <a:cs typeface="Calibri"/>
            </a:endParaRPr>
          </a:p>
          <a:p>
            <a:endParaRPr lang="en-GB" sz="2000" dirty="0">
              <a:cs typeface="Calibri"/>
            </a:endParaRPr>
          </a:p>
          <a:p>
            <a:endParaRPr lang="nb-NO" sz="2000" dirty="0"/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642" y="2001416"/>
            <a:ext cx="2504204" cy="2231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858" y="4665712"/>
            <a:ext cx="2469042" cy="220041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71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113280"/>
            <a:ext cx="9577064" cy="464200"/>
          </a:xfrm>
        </p:spPr>
        <p:txBody>
          <a:bodyPr/>
          <a:lstStyle/>
          <a:p>
            <a:r>
              <a:rPr lang="nb-NO" dirty="0"/>
              <a:t>Setter sammen ekvivalenten og kobler til resten: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For ulike verdier av den variable resistoren RL er det nå enklere å beregne f.eks hvordan strømmen gjennom den varierer</a:t>
            </a:r>
          </a:p>
          <a:p>
            <a:endParaRPr lang="nb-NO" dirty="0"/>
          </a:p>
          <a:p>
            <a:endParaRPr lang="en-GB" sz="2000" dirty="0">
              <a:cs typeface="Calibri"/>
            </a:endParaRPr>
          </a:p>
          <a:p>
            <a:endParaRPr lang="en-GB" sz="2000" dirty="0">
              <a:cs typeface="Calibri"/>
            </a:endParaRPr>
          </a:p>
          <a:p>
            <a:endParaRPr lang="nb-NO" sz="2000" dirty="0"/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4" y="2793504"/>
            <a:ext cx="3128740" cy="222655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747296"/>
          </a:xfrm>
        </p:spPr>
        <p:txBody>
          <a:bodyPr/>
          <a:lstStyle/>
          <a:p>
            <a:r>
              <a:rPr lang="nb-NO" dirty="0" err="1"/>
              <a:t>Thévenins</a:t>
            </a:r>
            <a:r>
              <a:rPr lang="nb-NO" dirty="0"/>
              <a:t> teorem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4960" y="4602123"/>
            <a:ext cx="3672408" cy="2016224"/>
          </a:xfrm>
        </p:spPr>
        <p:txBody>
          <a:bodyPr/>
          <a:lstStyle/>
          <a:p>
            <a:pPr marL="63271" indent="0">
              <a:buNone/>
            </a:pPr>
            <a:r>
              <a:rPr lang="nb-NO" sz="1200" dirty="0"/>
              <a:t>IL=Vth/(Rth + RL)</a:t>
            </a:r>
          </a:p>
          <a:p>
            <a:pPr marL="63271" indent="0">
              <a:buNone/>
            </a:pPr>
            <a:r>
              <a:rPr lang="nb-NO" sz="1200" dirty="0"/>
              <a:t>RL=2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: IL= 6v/(</a:t>
            </a:r>
            <a:r>
              <a:rPr lang="nb-NO" sz="1200" dirty="0"/>
              <a:t>2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+ </a:t>
            </a:r>
            <a:r>
              <a:rPr lang="nb-NO" sz="1200" dirty="0"/>
              <a:t>2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)=1.5A</a:t>
            </a:r>
          </a:p>
          <a:p>
            <a:pPr marL="63271" indent="0">
              <a:buNone/>
            </a:pPr>
            <a:r>
              <a:rPr lang="nb-NO" sz="1200" dirty="0"/>
              <a:t>RL=10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: IL= 6v/(</a:t>
            </a:r>
            <a:r>
              <a:rPr lang="nb-NO" sz="1200" dirty="0"/>
              <a:t>2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+ </a:t>
            </a:r>
            <a:r>
              <a:rPr lang="nb-NO" sz="1200" dirty="0"/>
              <a:t>10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)=0.5A </a:t>
            </a:r>
            <a:endParaRPr lang="nb-NO" sz="1200" dirty="0"/>
          </a:p>
          <a:p>
            <a:pPr marL="63271" indent="0">
              <a:buNone/>
            </a:pPr>
            <a:r>
              <a:rPr lang="nb-NO" sz="1200" dirty="0"/>
              <a:t>RL=100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: 6v/(</a:t>
            </a:r>
            <a:r>
              <a:rPr lang="nb-NO" sz="1200" dirty="0"/>
              <a:t>2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 + </a:t>
            </a:r>
            <a:r>
              <a:rPr lang="nb-NO" sz="1200" dirty="0"/>
              <a:t>100</a:t>
            </a:r>
            <a:r>
              <a:rPr lang="el-GR" sz="1200" dirty="0">
                <a:cs typeface="Calibri"/>
              </a:rPr>
              <a:t>Ω</a:t>
            </a:r>
            <a:r>
              <a:rPr lang="en-GB" sz="1200" dirty="0">
                <a:cs typeface="Calibri"/>
              </a:rPr>
              <a:t>)=0.06A</a:t>
            </a:r>
            <a:endParaRPr lang="nb-NO" sz="1200" dirty="0"/>
          </a:p>
          <a:p>
            <a:pPr marL="0" indent="0">
              <a:buNone/>
            </a:pPr>
            <a:endParaRPr lang="en-GB" sz="1200" dirty="0">
              <a:cs typeface="Calibri"/>
            </a:endParaRPr>
          </a:p>
          <a:p>
            <a:pPr marL="0" indent="0">
              <a:buNone/>
            </a:pPr>
            <a:endParaRPr lang="en-GB" sz="1200" dirty="0">
              <a:cs typeface="Calibri"/>
            </a:endParaRP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506166" lvl="1" indent="0">
              <a:buNone/>
            </a:pPr>
            <a:endParaRPr lang="nb-NO" sz="1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794" y="2352267"/>
            <a:ext cx="3128740" cy="222655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B4CB17-0255-4E51-9C67-435D1AC82530}"/>
              </a:ext>
            </a:extLst>
          </p:cNvPr>
          <p:cNvSpPr txBox="1"/>
          <p:nvPr/>
        </p:nvSpPr>
        <p:spPr>
          <a:xfrm>
            <a:off x="6352778" y="1701563"/>
            <a:ext cx="3571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Med </a:t>
            </a:r>
            <a:r>
              <a:rPr lang="nb-NO" dirty="0" err="1">
                <a:latin typeface="+mn-lt"/>
              </a:rPr>
              <a:t>Thévenin</a:t>
            </a:r>
            <a:r>
              <a:rPr lang="nb-NO" dirty="0">
                <a:latin typeface="+mn-lt"/>
              </a:rPr>
              <a:t>-forenkling</a:t>
            </a:r>
            <a:endParaRPr lang="en-GB" dirty="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B8B8A-DF5D-49A2-B1E7-85A1A31DF779}"/>
              </a:ext>
            </a:extLst>
          </p:cNvPr>
          <p:cNvGrpSpPr/>
          <p:nvPr/>
        </p:nvGrpSpPr>
        <p:grpSpPr>
          <a:xfrm>
            <a:off x="232098" y="1661145"/>
            <a:ext cx="5750043" cy="4759975"/>
            <a:chOff x="4651257" y="1730605"/>
            <a:chExt cx="5750043" cy="47599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7727" y="2350304"/>
              <a:ext cx="3128738" cy="2226552"/>
            </a:xfrm>
            <a:prstGeom prst="rect">
              <a:avLst/>
            </a:prstGeom>
          </p:spPr>
        </p:pic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4651257" y="4474356"/>
              <a:ext cx="5750043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01233" tIns="50617" rIns="101233" bIns="50617" numCol="1" anchor="t" anchorCtr="0" compatLnSpc="1">
              <a:prstTxWarp prst="textNoShape">
                <a:avLst/>
              </a:prstTxWarp>
            </a:bodyPr>
            <a:lstStyle>
              <a:lvl1pPr marL="379625" indent="-379625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22520" indent="-316354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65415" indent="-253083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771581" indent="-253083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har char="–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77748" indent="-253083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83914" indent="-25308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90080" indent="-25308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796246" indent="-25308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02412" indent="-25308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Tx/>
                <a:buNone/>
              </a:pPr>
              <a:r>
                <a:rPr lang="nb-NO" sz="1200" kern="0" dirty="0"/>
                <a:t>IL = Vab/RL og Vab = V1*R1/(R1 + R2||RL)</a:t>
              </a:r>
            </a:p>
            <a:p>
              <a:pPr marL="0" indent="0">
                <a:buFontTx/>
                <a:buNone/>
              </a:pPr>
              <a:r>
                <a:rPr lang="nb-NO" sz="1200" kern="0" dirty="0"/>
                <a:t>IL = V1*R1/(R1+R2*RL/(R2+RL))/RL</a:t>
              </a:r>
            </a:p>
            <a:p>
              <a:pPr marL="0" indent="0">
                <a:buNone/>
              </a:pPr>
              <a:r>
                <a:rPr lang="nb-NO" sz="1200" kern="0" dirty="0"/>
                <a:t>RL=</a:t>
              </a:r>
              <a:r>
                <a:rPr lang="nb-NO" sz="1200" dirty="0"/>
                <a:t>2</a:t>
              </a:r>
              <a:r>
                <a:rPr lang="el-GR" sz="1200" dirty="0">
                  <a:cs typeface="Calibri"/>
                </a:rPr>
                <a:t>Ω</a:t>
              </a:r>
              <a:r>
                <a:rPr lang="en-GB" sz="1200" dirty="0">
                  <a:cs typeface="Calibri"/>
                </a:rPr>
                <a:t> : IL = </a:t>
              </a:r>
              <a:r>
                <a:rPr lang="nb-NO" sz="1200" kern="0" dirty="0"/>
                <a:t>9v*3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*2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+2</a:t>
              </a:r>
              <a:r>
                <a:rPr lang="el-GR" sz="1200" dirty="0">
                  <a:cs typeface="Calibri"/>
                </a:rPr>
                <a:t> Ω</a:t>
              </a:r>
              <a:r>
                <a:rPr lang="nb-NO" sz="1200" kern="0" dirty="0"/>
                <a:t>))/2</a:t>
              </a:r>
              <a:r>
                <a:rPr lang="el-GR" sz="1200" dirty="0">
                  <a:cs typeface="Calibri"/>
                </a:rPr>
                <a:t> Ω</a:t>
              </a:r>
              <a:r>
                <a:rPr lang="en-GB" sz="1200" dirty="0">
                  <a:cs typeface="Calibri"/>
                </a:rPr>
                <a:t>=1.5A</a:t>
              </a:r>
            </a:p>
            <a:p>
              <a:pPr marL="0" indent="0">
                <a:buNone/>
              </a:pPr>
              <a:r>
                <a:rPr lang="nb-NO" sz="1200" kern="0" dirty="0"/>
                <a:t>RL=</a:t>
              </a:r>
              <a:r>
                <a:rPr lang="nb-NO" sz="1200" dirty="0"/>
                <a:t>10</a:t>
              </a:r>
              <a:r>
                <a:rPr lang="el-GR" sz="1200" dirty="0">
                  <a:cs typeface="Calibri"/>
                </a:rPr>
                <a:t>Ω</a:t>
              </a:r>
              <a:r>
                <a:rPr lang="en-GB" sz="1200" dirty="0">
                  <a:cs typeface="Calibri"/>
                </a:rPr>
                <a:t> : IL = </a:t>
              </a:r>
              <a:r>
                <a:rPr lang="nb-NO" sz="1200" kern="0" dirty="0"/>
                <a:t>9v*3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*10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+10</a:t>
              </a:r>
              <a:r>
                <a:rPr lang="el-GR" sz="1200" dirty="0">
                  <a:cs typeface="Calibri"/>
                </a:rPr>
                <a:t> Ω</a:t>
              </a:r>
              <a:r>
                <a:rPr lang="nb-NO" sz="1200" kern="0" dirty="0"/>
                <a:t>))/10</a:t>
              </a:r>
              <a:r>
                <a:rPr lang="el-GR" sz="1200" dirty="0">
                  <a:cs typeface="Calibri"/>
                </a:rPr>
                <a:t> Ω</a:t>
              </a:r>
              <a:r>
                <a:rPr lang="en-GB" sz="1200" dirty="0">
                  <a:cs typeface="Calibri"/>
                </a:rPr>
                <a:t>=0.5A</a:t>
              </a:r>
              <a:endParaRPr lang="nb-NO" sz="1200" kern="0" dirty="0"/>
            </a:p>
            <a:p>
              <a:pPr marL="0" indent="0">
                <a:buNone/>
              </a:pPr>
              <a:r>
                <a:rPr lang="nb-NO" sz="1200" kern="0" dirty="0"/>
                <a:t>RL=</a:t>
              </a:r>
              <a:r>
                <a:rPr lang="nb-NO" sz="1200" dirty="0"/>
                <a:t>100</a:t>
              </a:r>
              <a:r>
                <a:rPr lang="el-GR" sz="1200" dirty="0">
                  <a:cs typeface="Calibri"/>
                </a:rPr>
                <a:t>Ω</a:t>
              </a:r>
              <a:r>
                <a:rPr lang="en-GB" sz="1200" dirty="0">
                  <a:cs typeface="Calibri"/>
                </a:rPr>
                <a:t> : IL = </a:t>
              </a:r>
              <a:r>
                <a:rPr lang="nb-NO" sz="1200" kern="0" dirty="0"/>
                <a:t>9v*3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/(3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*100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/(6</a:t>
              </a:r>
              <a:r>
                <a:rPr lang="el-GR" sz="1200" dirty="0">
                  <a:cs typeface="Calibri"/>
                </a:rPr>
                <a:t> Ω </a:t>
              </a:r>
              <a:r>
                <a:rPr lang="nb-NO" sz="1200" kern="0" dirty="0"/>
                <a:t>+100</a:t>
              </a:r>
              <a:r>
                <a:rPr lang="el-GR" sz="1200" dirty="0">
                  <a:cs typeface="Calibri"/>
                </a:rPr>
                <a:t> Ω</a:t>
              </a:r>
              <a:r>
                <a:rPr lang="nb-NO" sz="1200" kern="0" dirty="0"/>
                <a:t>))/100</a:t>
              </a:r>
              <a:r>
                <a:rPr lang="el-GR" sz="1200" dirty="0">
                  <a:cs typeface="Calibri"/>
                </a:rPr>
                <a:t> Ω</a:t>
              </a:r>
              <a:r>
                <a:rPr lang="en-GB" sz="1200" dirty="0">
                  <a:cs typeface="Calibri"/>
                </a:rPr>
                <a:t>=0.06A</a:t>
              </a:r>
              <a:endParaRPr lang="nb-NO" sz="1200" kern="0" dirty="0"/>
            </a:p>
            <a:p>
              <a:pPr marL="0" indent="0">
                <a:buNone/>
              </a:pPr>
              <a:endParaRPr lang="nb-NO" sz="1200" kern="0" dirty="0"/>
            </a:p>
            <a:p>
              <a:pPr marL="0" indent="0">
                <a:buFontTx/>
                <a:buNone/>
              </a:pPr>
              <a:endParaRPr lang="nb-NO" sz="1200" kern="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C6A897-92C7-43F2-A845-102B7D0D25E7}"/>
                </a:ext>
              </a:extLst>
            </p:cNvPr>
            <p:cNvSpPr txBox="1"/>
            <p:nvPr/>
          </p:nvSpPr>
          <p:spPr>
            <a:xfrm>
              <a:off x="4969352" y="1730605"/>
              <a:ext cx="3622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+mn-lt"/>
                </a:rPr>
                <a:t>Uten </a:t>
              </a:r>
              <a:r>
                <a:rPr lang="nb-NO" dirty="0" err="1">
                  <a:latin typeface="+mn-lt"/>
                </a:rPr>
                <a:t>Thévenin</a:t>
              </a:r>
              <a:r>
                <a:rPr lang="nb-NO" dirty="0">
                  <a:latin typeface="+mn-lt"/>
                </a:rPr>
                <a:t>-forenkling</a:t>
              </a:r>
              <a:endParaRPr lang="en-GB" dirty="0">
                <a:latin typeface="+mn-lt"/>
              </a:endParaRPr>
            </a:p>
          </p:txBody>
        </p:sp>
      </p:grp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7D6D088-78EB-4933-A769-37D6ABEAD194}"/>
              </a:ext>
            </a:extLst>
          </p:cNvPr>
          <p:cNvSpPr/>
          <p:nvPr/>
        </p:nvSpPr>
        <p:spPr bwMode="auto">
          <a:xfrm>
            <a:off x="4480570" y="3225552"/>
            <a:ext cx="1656184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80AB3D9-CAEE-430D-9111-819D81314E67}"/>
              </a:ext>
            </a:extLst>
          </p:cNvPr>
          <p:cNvSpPr/>
          <p:nvPr/>
        </p:nvSpPr>
        <p:spPr bwMode="auto">
          <a:xfrm>
            <a:off x="5056634" y="5452104"/>
            <a:ext cx="1008112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37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E2B4F-30C3-4C1C-847E-DC523CF8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Eksempel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D6A7D-80C4-4074-BDFA-8B9F3DDBA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22" y="2361456"/>
            <a:ext cx="8672065" cy="3168352"/>
          </a:xfrm>
        </p:spPr>
        <p:txBody>
          <a:bodyPr/>
          <a:lstStyle/>
          <a:p>
            <a:r>
              <a:rPr lang="en-GB" sz="1800" dirty="0">
                <a:solidFill>
                  <a:srgbClr val="0070C0"/>
                </a:solidFill>
              </a:rPr>
              <a:t>Finn </a:t>
            </a:r>
            <a:r>
              <a:rPr lang="en-GB" sz="1800" dirty="0" err="1">
                <a:solidFill>
                  <a:srgbClr val="0070C0"/>
                </a:solidFill>
              </a:rPr>
              <a:t>Thévenin-ekvivalenten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til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kretsen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innenfor</a:t>
            </a:r>
            <a:r>
              <a:rPr lang="en-GB" sz="1800" dirty="0">
                <a:solidFill>
                  <a:srgbClr val="0070C0"/>
                </a:solidFill>
              </a:rPr>
              <a:t> den </a:t>
            </a:r>
            <a:r>
              <a:rPr lang="en-GB" sz="1800" dirty="0" err="1">
                <a:solidFill>
                  <a:srgbClr val="0070C0"/>
                </a:solidFill>
              </a:rPr>
              <a:t>røde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stiplede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firkanten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når</a:t>
            </a:r>
            <a:r>
              <a:rPr lang="en-GB" sz="1800" dirty="0">
                <a:solidFill>
                  <a:srgbClr val="0070C0"/>
                </a:solidFill>
              </a:rPr>
              <a:t> Vx=12v, R1=10 </a:t>
            </a:r>
            <a:r>
              <a:rPr lang="en-GB" sz="1800" dirty="0" err="1">
                <a:solidFill>
                  <a:srgbClr val="0070C0"/>
                </a:solidFill>
              </a:rPr>
              <a:t>kOhm</a:t>
            </a:r>
            <a:r>
              <a:rPr lang="en-GB" sz="1800" dirty="0">
                <a:solidFill>
                  <a:srgbClr val="0070C0"/>
                </a:solidFill>
              </a:rPr>
              <a:t>, R2=40kOhm </a:t>
            </a:r>
            <a:r>
              <a:rPr lang="en-GB" sz="1800" dirty="0" err="1">
                <a:solidFill>
                  <a:srgbClr val="0070C0"/>
                </a:solidFill>
              </a:rPr>
              <a:t>og</a:t>
            </a:r>
            <a:r>
              <a:rPr lang="en-GB" sz="1800" dirty="0">
                <a:solidFill>
                  <a:srgbClr val="0070C0"/>
                </a:solidFill>
              </a:rPr>
              <a:t> R3=2kOhm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99EAF-DAA6-47C5-AEE6-929F6CEA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E694C-EBFC-4F78-9554-CDA07B94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38C3D6-DE24-4F75-9C5D-F99929960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017" y="3982597"/>
            <a:ext cx="4186262" cy="18216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E87C30-58E2-4F76-9904-44410A8F1046}"/>
              </a:ext>
            </a:extLst>
          </p:cNvPr>
          <p:cNvSpPr/>
          <p:nvPr/>
        </p:nvSpPr>
        <p:spPr bwMode="auto">
          <a:xfrm>
            <a:off x="1960290" y="3478301"/>
            <a:ext cx="3312368" cy="294281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312368"/>
                      <a:gd name="connsiteY0" fmla="*/ 0 h 2942819"/>
                      <a:gd name="connsiteX1" fmla="*/ 518938 w 3312368"/>
                      <a:gd name="connsiteY1" fmla="*/ 0 h 2942819"/>
                      <a:gd name="connsiteX2" fmla="*/ 971628 w 3312368"/>
                      <a:gd name="connsiteY2" fmla="*/ 0 h 2942819"/>
                      <a:gd name="connsiteX3" fmla="*/ 1589937 w 3312368"/>
                      <a:gd name="connsiteY3" fmla="*/ 0 h 2942819"/>
                      <a:gd name="connsiteX4" fmla="*/ 2108874 w 3312368"/>
                      <a:gd name="connsiteY4" fmla="*/ 0 h 2942819"/>
                      <a:gd name="connsiteX5" fmla="*/ 2627812 w 3312368"/>
                      <a:gd name="connsiteY5" fmla="*/ 0 h 2942819"/>
                      <a:gd name="connsiteX6" fmla="*/ 3312368 w 3312368"/>
                      <a:gd name="connsiteY6" fmla="*/ 0 h 2942819"/>
                      <a:gd name="connsiteX7" fmla="*/ 3312368 w 3312368"/>
                      <a:gd name="connsiteY7" fmla="*/ 529707 h 2942819"/>
                      <a:gd name="connsiteX8" fmla="*/ 3312368 w 3312368"/>
                      <a:gd name="connsiteY8" fmla="*/ 1118271 h 2942819"/>
                      <a:gd name="connsiteX9" fmla="*/ 3312368 w 3312368"/>
                      <a:gd name="connsiteY9" fmla="*/ 1647979 h 2942819"/>
                      <a:gd name="connsiteX10" fmla="*/ 3312368 w 3312368"/>
                      <a:gd name="connsiteY10" fmla="*/ 2177686 h 2942819"/>
                      <a:gd name="connsiteX11" fmla="*/ 3312368 w 3312368"/>
                      <a:gd name="connsiteY11" fmla="*/ 2942819 h 2942819"/>
                      <a:gd name="connsiteX12" fmla="*/ 2727183 w 3312368"/>
                      <a:gd name="connsiteY12" fmla="*/ 2942819 h 2942819"/>
                      <a:gd name="connsiteX13" fmla="*/ 2108874 w 3312368"/>
                      <a:gd name="connsiteY13" fmla="*/ 2942819 h 2942819"/>
                      <a:gd name="connsiteX14" fmla="*/ 1490566 w 3312368"/>
                      <a:gd name="connsiteY14" fmla="*/ 2942819 h 2942819"/>
                      <a:gd name="connsiteX15" fmla="*/ 1004752 w 3312368"/>
                      <a:gd name="connsiteY15" fmla="*/ 2942819 h 2942819"/>
                      <a:gd name="connsiteX16" fmla="*/ 0 w 3312368"/>
                      <a:gd name="connsiteY16" fmla="*/ 2942819 h 2942819"/>
                      <a:gd name="connsiteX17" fmla="*/ 0 w 3312368"/>
                      <a:gd name="connsiteY17" fmla="*/ 2295399 h 2942819"/>
                      <a:gd name="connsiteX18" fmla="*/ 0 w 3312368"/>
                      <a:gd name="connsiteY18" fmla="*/ 1795120 h 2942819"/>
                      <a:gd name="connsiteX19" fmla="*/ 0 w 3312368"/>
                      <a:gd name="connsiteY19" fmla="*/ 1265412 h 2942819"/>
                      <a:gd name="connsiteX20" fmla="*/ 0 w 3312368"/>
                      <a:gd name="connsiteY20" fmla="*/ 735705 h 2942819"/>
                      <a:gd name="connsiteX21" fmla="*/ 0 w 3312368"/>
                      <a:gd name="connsiteY21" fmla="*/ 0 h 2942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312368" h="2942819" extrusionOk="0">
                        <a:moveTo>
                          <a:pt x="0" y="0"/>
                        </a:moveTo>
                        <a:cubicBezTo>
                          <a:pt x="213679" y="-41840"/>
                          <a:pt x="286933" y="51125"/>
                          <a:pt x="518938" y="0"/>
                        </a:cubicBezTo>
                        <a:cubicBezTo>
                          <a:pt x="750943" y="-51125"/>
                          <a:pt x="750074" y="12540"/>
                          <a:pt x="971628" y="0"/>
                        </a:cubicBezTo>
                        <a:cubicBezTo>
                          <a:pt x="1193182" y="-12540"/>
                          <a:pt x="1302170" y="73026"/>
                          <a:pt x="1589937" y="0"/>
                        </a:cubicBezTo>
                        <a:cubicBezTo>
                          <a:pt x="1877704" y="-73026"/>
                          <a:pt x="1987762" y="41226"/>
                          <a:pt x="2108874" y="0"/>
                        </a:cubicBezTo>
                        <a:cubicBezTo>
                          <a:pt x="2229986" y="-41226"/>
                          <a:pt x="2469319" y="21385"/>
                          <a:pt x="2627812" y="0"/>
                        </a:cubicBezTo>
                        <a:cubicBezTo>
                          <a:pt x="2786305" y="-21385"/>
                          <a:pt x="3075874" y="10384"/>
                          <a:pt x="3312368" y="0"/>
                        </a:cubicBezTo>
                        <a:cubicBezTo>
                          <a:pt x="3341957" y="217302"/>
                          <a:pt x="3293015" y="369743"/>
                          <a:pt x="3312368" y="529707"/>
                        </a:cubicBezTo>
                        <a:cubicBezTo>
                          <a:pt x="3331721" y="689671"/>
                          <a:pt x="3277991" y="861378"/>
                          <a:pt x="3312368" y="1118271"/>
                        </a:cubicBezTo>
                        <a:cubicBezTo>
                          <a:pt x="3346745" y="1375164"/>
                          <a:pt x="3264701" y="1449167"/>
                          <a:pt x="3312368" y="1647979"/>
                        </a:cubicBezTo>
                        <a:cubicBezTo>
                          <a:pt x="3360035" y="1846791"/>
                          <a:pt x="3281925" y="1913408"/>
                          <a:pt x="3312368" y="2177686"/>
                        </a:cubicBezTo>
                        <a:cubicBezTo>
                          <a:pt x="3342811" y="2441964"/>
                          <a:pt x="3311886" y="2666349"/>
                          <a:pt x="3312368" y="2942819"/>
                        </a:cubicBezTo>
                        <a:cubicBezTo>
                          <a:pt x="3097732" y="3001117"/>
                          <a:pt x="2861779" y="2933382"/>
                          <a:pt x="2727183" y="2942819"/>
                        </a:cubicBezTo>
                        <a:cubicBezTo>
                          <a:pt x="2592588" y="2952256"/>
                          <a:pt x="2313215" y="2885306"/>
                          <a:pt x="2108874" y="2942819"/>
                        </a:cubicBezTo>
                        <a:cubicBezTo>
                          <a:pt x="1904533" y="3000332"/>
                          <a:pt x="1747926" y="2933743"/>
                          <a:pt x="1490566" y="2942819"/>
                        </a:cubicBezTo>
                        <a:cubicBezTo>
                          <a:pt x="1233206" y="2951895"/>
                          <a:pt x="1171381" y="2924737"/>
                          <a:pt x="1004752" y="2942819"/>
                        </a:cubicBezTo>
                        <a:cubicBezTo>
                          <a:pt x="838123" y="2960901"/>
                          <a:pt x="336557" y="2909619"/>
                          <a:pt x="0" y="2942819"/>
                        </a:cubicBezTo>
                        <a:cubicBezTo>
                          <a:pt x="-44742" y="2644656"/>
                          <a:pt x="39028" y="2455567"/>
                          <a:pt x="0" y="2295399"/>
                        </a:cubicBezTo>
                        <a:cubicBezTo>
                          <a:pt x="-39028" y="2135231"/>
                          <a:pt x="57264" y="1958319"/>
                          <a:pt x="0" y="1795120"/>
                        </a:cubicBezTo>
                        <a:cubicBezTo>
                          <a:pt x="-57264" y="1631921"/>
                          <a:pt x="3621" y="1467323"/>
                          <a:pt x="0" y="1265412"/>
                        </a:cubicBezTo>
                        <a:cubicBezTo>
                          <a:pt x="-3621" y="1063501"/>
                          <a:pt x="46989" y="873484"/>
                          <a:pt x="0" y="735705"/>
                        </a:cubicBezTo>
                        <a:cubicBezTo>
                          <a:pt x="-46989" y="597926"/>
                          <a:pt x="35559" y="342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1935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Nortons teorem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930908"/>
            <a:ext cx="9433048" cy="1616328"/>
          </a:xfrm>
        </p:spPr>
        <p:txBody>
          <a:bodyPr/>
          <a:lstStyle/>
          <a:p>
            <a:r>
              <a:rPr lang="nb-NO" sz="2000" dirty="0"/>
              <a:t>Variant av Thévenins teorem</a:t>
            </a:r>
          </a:p>
          <a:p>
            <a:r>
              <a:rPr lang="nb-NO" sz="2000" dirty="0"/>
              <a:t>«Ethvert lineært to-terminalers nettverk bestående av strømkilder, spenningskilder og resistorer kan erstattes av en ekvivalent krets med én strømkilde i parallell med én resistor»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4586" y="6664960"/>
            <a:ext cx="2166937" cy="48768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98" y="3741558"/>
            <a:ext cx="5526388" cy="272908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0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Nortons</a:t>
            </a:r>
            <a:r>
              <a:rPr lang="en-GB" dirty="0"/>
              <a:t> </a:t>
            </a:r>
            <a:r>
              <a:rPr lang="en-GB" dirty="0" err="1"/>
              <a:t>teorem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1976368"/>
          </a:xfrm>
        </p:spPr>
        <p:txBody>
          <a:bodyPr/>
          <a:lstStyle/>
          <a:p>
            <a:r>
              <a:rPr lang="nb-NO" sz="2000" dirty="0"/>
              <a:t>Samme metode som for Thévenins teorem</a:t>
            </a:r>
          </a:p>
          <a:p>
            <a:pPr lvl="1"/>
            <a:r>
              <a:rPr lang="nb-NO" sz="1800" dirty="0"/>
              <a:t>Likhet: Kildene kortsluttes (spenningskilder) eller åpnes (strømkilder)</a:t>
            </a:r>
          </a:p>
          <a:p>
            <a:pPr lvl="1"/>
            <a:r>
              <a:rPr lang="nb-NO" sz="1800" dirty="0"/>
              <a:t>Forskjell: Terminalene A og B kortsluttes for å finne strømmen gjennom dem (istedenfor å beregne spenningen over dem)</a:t>
            </a:r>
          </a:p>
          <a:p>
            <a:r>
              <a:rPr lang="nb-NO" sz="2000" dirty="0"/>
              <a:t>Sammenhengen mellom Norton- og </a:t>
            </a:r>
            <a:r>
              <a:rPr lang="nb-NO" sz="2000" dirty="0" err="1"/>
              <a:t>Thévenin</a:t>
            </a:r>
            <a:r>
              <a:rPr lang="nb-NO" sz="2000" dirty="0"/>
              <a:t>-ekvivalenter: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704706" y="4245585"/>
            <a:ext cx="3816424" cy="2263438"/>
            <a:chOff x="5148238" y="2849436"/>
            <a:chExt cx="4224554" cy="274461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238" y="2849436"/>
              <a:ext cx="4224554" cy="2744614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 bwMode="auto">
            <a:xfrm flipH="1">
              <a:off x="7000851" y="4737720"/>
              <a:ext cx="504055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10" name="Rectangle 9"/>
            <p:cNvSpPr/>
            <p:nvPr/>
          </p:nvSpPr>
          <p:spPr bwMode="auto">
            <a:xfrm>
              <a:off x="7000850" y="4233664"/>
              <a:ext cx="504056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000850" y="3729608"/>
              <a:ext cx="519330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696249" y="4204527"/>
                <a:ext cx="1815562" cy="29698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th</m:t>
                        </m:r>
                      </m:sub>
                    </m:sSub>
                    <m:r>
                      <a:rPr lang="nb-NO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no</m:t>
                        </m:r>
                      </m:sub>
                    </m:sSub>
                  </m:oMath>
                </a14:m>
                <a:endParaRPr lang="nb-NO" dirty="0">
                  <a:latin typeface="+mj-lt"/>
                </a:endParaRPr>
              </a:p>
              <a:p>
                <a:endParaRPr lang="nb-NO" dirty="0"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lang="nb-NO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no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no</m:t>
                          </m:r>
                        </m:sub>
                      </m:sSub>
                    </m:oMath>
                  </m:oMathPara>
                </a14:m>
                <a:endParaRPr lang="nb-NO" dirty="0">
                  <a:latin typeface="+mj-lt"/>
                </a:endParaRPr>
              </a:p>
              <a:p>
                <a:endParaRPr lang="nb-NO" dirty="0"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</m:den>
                      </m:f>
                      <m:r>
                        <a:rPr lang="nb-NO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no</m:t>
                          </m:r>
                        </m:sub>
                      </m:sSub>
                    </m:oMath>
                  </m:oMathPara>
                </a14:m>
                <a:endParaRPr lang="nb-NO" dirty="0">
                  <a:latin typeface="+mj-lt"/>
                </a:endParaRPr>
              </a:p>
              <a:p>
                <a:endParaRPr lang="nb-NO" dirty="0">
                  <a:latin typeface="+mj-lt"/>
                </a:endParaRPr>
              </a:p>
              <a:p>
                <a:endParaRPr lang="nb-NO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249" y="4204527"/>
                <a:ext cx="1815562" cy="2969852"/>
              </a:xfrm>
              <a:prstGeom prst="rect">
                <a:avLst/>
              </a:prstGeom>
              <a:blipFill>
                <a:blip r:embed="rId3"/>
                <a:stretch>
                  <a:fillRect l="-10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Nortons teorem (forts)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4586" y="6664960"/>
            <a:ext cx="2166937" cy="48768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62" y="4665712"/>
            <a:ext cx="3816424" cy="188465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37DDBA-7D5F-4B32-8ECC-44901983F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64" y="2064554"/>
            <a:ext cx="9422589" cy="2486563"/>
          </a:xfrm>
        </p:spPr>
        <p:txBody>
          <a:bodyPr/>
          <a:lstStyle/>
          <a:p>
            <a:r>
              <a:rPr lang="nb-NO" dirty="0"/>
              <a:t>Fremgangsmåte</a:t>
            </a:r>
          </a:p>
          <a:p>
            <a:pPr lvl="1"/>
            <a:r>
              <a:rPr lang="nb-NO" dirty="0"/>
              <a:t>Identifiser (del)kretsen som skal erstattes av en Norton-ekvivalent</a:t>
            </a:r>
          </a:p>
          <a:p>
            <a:pPr lvl="1"/>
            <a:r>
              <a:rPr lang="nb-NO" dirty="0" err="1"/>
              <a:t>Beregn</a:t>
            </a:r>
            <a:r>
              <a:rPr lang="nb-NO" dirty="0"/>
              <a:t> </a:t>
            </a:r>
            <a:r>
              <a:rPr lang="nb-NO" dirty="0" err="1"/>
              <a:t>I</a:t>
            </a:r>
            <a:r>
              <a:rPr lang="nb-NO" baseline="-25000" dirty="0" err="1"/>
              <a:t>no</a:t>
            </a:r>
            <a:r>
              <a:rPr lang="nb-NO" dirty="0"/>
              <a:t> og </a:t>
            </a:r>
            <a:r>
              <a:rPr lang="nb-NO" dirty="0" err="1"/>
              <a:t>R</a:t>
            </a:r>
            <a:r>
              <a:rPr lang="nb-NO" baseline="-25000" dirty="0" err="1"/>
              <a:t>no</a:t>
            </a:r>
            <a:r>
              <a:rPr lang="nb-NO" dirty="0"/>
              <a:t> </a:t>
            </a:r>
          </a:p>
          <a:p>
            <a:pPr lvl="2"/>
            <a:r>
              <a:rPr lang="nb-NO" dirty="0" err="1"/>
              <a:t>I</a:t>
            </a:r>
            <a:r>
              <a:rPr lang="nb-NO" baseline="-25000" dirty="0" err="1"/>
              <a:t>no</a:t>
            </a:r>
            <a:r>
              <a:rPr lang="nb-NO" dirty="0"/>
              <a:t>: Strømmen fra A til B når </a:t>
            </a:r>
            <a:r>
              <a:rPr lang="nb-NO" dirty="0" err="1"/>
              <a:t>resistorene</a:t>
            </a:r>
            <a:r>
              <a:rPr lang="nb-NO" dirty="0"/>
              <a:t> erstattes med </a:t>
            </a:r>
            <a:r>
              <a:rPr lang="nb-NO" dirty="0" err="1"/>
              <a:t>R</a:t>
            </a:r>
            <a:r>
              <a:rPr lang="nb-NO" baseline="-25000" dirty="0" err="1"/>
              <a:t>th</a:t>
            </a:r>
            <a:r>
              <a:rPr lang="nb-NO" dirty="0"/>
              <a:t> og kildene med </a:t>
            </a:r>
            <a:r>
              <a:rPr lang="nb-NO" dirty="0" err="1"/>
              <a:t>V</a:t>
            </a:r>
            <a:r>
              <a:rPr lang="nb-NO" baseline="-25000" dirty="0" err="1"/>
              <a:t>th</a:t>
            </a:r>
            <a:endParaRPr lang="nb-NO" baseline="-25000" dirty="0"/>
          </a:p>
          <a:p>
            <a:pPr lvl="2"/>
            <a:r>
              <a:rPr lang="nb-NO" dirty="0" err="1"/>
              <a:t>R</a:t>
            </a:r>
            <a:r>
              <a:rPr lang="nb-NO" baseline="-25000" dirty="0" err="1"/>
              <a:t>no</a:t>
            </a:r>
            <a:r>
              <a:rPr lang="nb-NO" dirty="0"/>
              <a:t>: Samme som Thévenin-resistansen </a:t>
            </a:r>
            <a:r>
              <a:rPr lang="nb-NO" dirty="0" err="1"/>
              <a:t>R</a:t>
            </a:r>
            <a:r>
              <a:rPr lang="nb-NO" baseline="-25000" dirty="0" err="1"/>
              <a:t>th</a:t>
            </a:r>
            <a:endParaRPr lang="nb-NO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Nortons teorem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7" y="1930908"/>
            <a:ext cx="6199385" cy="1616328"/>
          </a:xfrm>
        </p:spPr>
        <p:txBody>
          <a:bodyPr/>
          <a:lstStyle/>
          <a:p>
            <a:r>
              <a:rPr lang="nb-NO" sz="2000" u="sng" dirty="0"/>
              <a:t>Eksempel</a:t>
            </a:r>
          </a:p>
          <a:p>
            <a:pPr lvl="1"/>
            <a:r>
              <a:rPr lang="nb-NO" sz="1800" dirty="0"/>
              <a:t>Identifiser (del)kretsen som skal erstattes med Norton-ekvivalenten</a:t>
            </a:r>
          </a:p>
          <a:p>
            <a:pPr lvl="1"/>
            <a:r>
              <a:rPr lang="nb-NO" sz="1800" dirty="0" err="1"/>
              <a:t>Beregn</a:t>
            </a:r>
            <a:r>
              <a:rPr lang="nb-NO" sz="1800" dirty="0"/>
              <a:t> </a:t>
            </a:r>
            <a:r>
              <a:rPr lang="nb-NO" sz="1800" dirty="0" err="1"/>
              <a:t>I</a:t>
            </a:r>
            <a:r>
              <a:rPr lang="nb-NO" sz="1800" baseline="-25000" dirty="0" err="1"/>
              <a:t>no</a:t>
            </a:r>
            <a:r>
              <a:rPr lang="nb-NO" sz="1800" dirty="0"/>
              <a:t> og </a:t>
            </a:r>
            <a:r>
              <a:rPr lang="nb-NO" sz="1800" dirty="0" err="1"/>
              <a:t>R</a:t>
            </a:r>
            <a:r>
              <a:rPr lang="nb-NO" sz="1800" baseline="-25000" dirty="0" err="1"/>
              <a:t>no</a:t>
            </a:r>
            <a:endParaRPr lang="nb-NO" sz="1800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4586" y="6664960"/>
            <a:ext cx="2166937" cy="48768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73FDE4-9A63-4EE8-B6C3-3E4E60B9000E}"/>
              </a:ext>
            </a:extLst>
          </p:cNvPr>
          <p:cNvGrpSpPr/>
          <p:nvPr/>
        </p:nvGrpSpPr>
        <p:grpSpPr>
          <a:xfrm>
            <a:off x="7042705" y="561255"/>
            <a:ext cx="2766458" cy="1829595"/>
            <a:chOff x="6696697" y="1837151"/>
            <a:chExt cx="3138487" cy="224632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950A4C-651E-40BE-B417-20EC6D0C7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87"/>
            <a:stretch/>
          </p:blipFill>
          <p:spPr>
            <a:xfrm>
              <a:off x="6696697" y="1933824"/>
              <a:ext cx="3138487" cy="214965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AA3737-5230-48BD-AEBD-867426EB2D34}"/>
                </a:ext>
              </a:extLst>
            </p:cNvPr>
            <p:cNvSpPr txBox="1"/>
            <p:nvPr/>
          </p:nvSpPr>
          <p:spPr>
            <a:xfrm>
              <a:off x="8369002" y="1837151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0D0AC0-AC5C-467F-B943-F86A7085C1E4}"/>
                </a:ext>
              </a:extLst>
            </p:cNvPr>
            <p:cNvSpPr txBox="1"/>
            <p:nvPr/>
          </p:nvSpPr>
          <p:spPr>
            <a:xfrm>
              <a:off x="8369002" y="320937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i="1" dirty="0">
                  <a:latin typeface="+mj-lt"/>
                </a:rPr>
                <a:t>B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BCC66A-E8BE-48D4-9692-0BC550CD3BEA}"/>
              </a:ext>
            </a:extLst>
          </p:cNvPr>
          <p:cNvCxnSpPr>
            <a:cxnSpLocks/>
            <a:endCxn id="9" idx="1"/>
          </p:cNvCxnSpPr>
          <p:nvPr/>
        </p:nvCxnSpPr>
        <p:spPr bwMode="auto">
          <a:xfrm flipV="1">
            <a:off x="6280769" y="1515422"/>
            <a:ext cx="761936" cy="6773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C7D2EA-3FBD-4913-93DE-21D5590F7707}"/>
                  </a:ext>
                </a:extLst>
              </p:cNvPr>
              <p:cNvSpPr txBox="1"/>
              <p:nvPr/>
            </p:nvSpPr>
            <p:spPr>
              <a:xfrm>
                <a:off x="1384226" y="3767965"/>
                <a:ext cx="2844625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𝑛𝑜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C7D2EA-3FBD-4913-93DE-21D5590F7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226" y="3767965"/>
                <a:ext cx="2844625" cy="751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4A8259B-44BE-4A02-B7DC-C33E43B4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08" y="5102873"/>
            <a:ext cx="3054489" cy="15620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D080D4-02FF-45B0-907C-71D2DBB563B4}"/>
                  </a:ext>
                </a:extLst>
              </p:cNvPr>
              <p:cNvSpPr txBox="1"/>
              <p:nvPr/>
            </p:nvSpPr>
            <p:spPr>
              <a:xfrm>
                <a:off x="1600250" y="4763815"/>
                <a:ext cx="1328377" cy="753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𝑛𝑜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D080D4-02FF-45B0-907C-71D2DBB56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50" y="4763815"/>
                <a:ext cx="1328377" cy="753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BB875B3A-E938-493E-A79E-11E38F83E3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903" y="3201728"/>
            <a:ext cx="3116976" cy="1562087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60B6AA6B-4719-4B36-BFEF-570AAD72B5FC}"/>
              </a:ext>
            </a:extLst>
          </p:cNvPr>
          <p:cNvSpPr/>
          <p:nvPr/>
        </p:nvSpPr>
        <p:spPr bwMode="auto">
          <a:xfrm rot="5400000">
            <a:off x="7632942" y="2477185"/>
            <a:ext cx="597132" cy="2771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7E83279-8548-4B78-B70E-9937C7702FC8}"/>
              </a:ext>
            </a:extLst>
          </p:cNvPr>
          <p:cNvSpPr/>
          <p:nvPr/>
        </p:nvSpPr>
        <p:spPr bwMode="auto">
          <a:xfrm rot="12366052">
            <a:off x="3790616" y="5254002"/>
            <a:ext cx="1667938" cy="2771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675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8B7B-AC39-4B09-A9DD-44F2741B5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Eksempel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86FF1-F338-402E-B4A5-C23EEDD2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095C4-F0A9-4C46-A392-90EC5147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90D404-9BF8-42DA-8FCE-99C5376D504A}"/>
              </a:ext>
            </a:extLst>
          </p:cNvPr>
          <p:cNvSpPr txBox="1">
            <a:spLocks/>
          </p:cNvSpPr>
          <p:nvPr/>
        </p:nvSpPr>
        <p:spPr bwMode="auto">
          <a:xfrm>
            <a:off x="448122" y="2361456"/>
            <a:ext cx="867206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kern="0" dirty="0">
                <a:solidFill>
                  <a:srgbClr val="0070C0"/>
                </a:solidFill>
              </a:rPr>
              <a:t>Finn Norton-</a:t>
            </a:r>
            <a:r>
              <a:rPr lang="en-GB" sz="1800" kern="0" dirty="0" err="1">
                <a:solidFill>
                  <a:srgbClr val="0070C0"/>
                </a:solidFill>
              </a:rPr>
              <a:t>ekvivalenten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til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kretsen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innenfor</a:t>
            </a:r>
            <a:r>
              <a:rPr lang="en-GB" sz="1800" kern="0" dirty="0">
                <a:solidFill>
                  <a:srgbClr val="0070C0"/>
                </a:solidFill>
              </a:rPr>
              <a:t> den </a:t>
            </a:r>
            <a:r>
              <a:rPr lang="en-GB" sz="1800" kern="0" dirty="0" err="1">
                <a:solidFill>
                  <a:srgbClr val="0070C0"/>
                </a:solidFill>
              </a:rPr>
              <a:t>røde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stiplede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firkanten</a:t>
            </a:r>
            <a:r>
              <a:rPr lang="en-GB" sz="1800" kern="0" dirty="0">
                <a:solidFill>
                  <a:srgbClr val="0070C0"/>
                </a:solidFill>
              </a:rPr>
              <a:t> </a:t>
            </a:r>
            <a:r>
              <a:rPr lang="en-GB" sz="1800" kern="0" dirty="0" err="1">
                <a:solidFill>
                  <a:srgbClr val="0070C0"/>
                </a:solidFill>
              </a:rPr>
              <a:t>når</a:t>
            </a:r>
            <a:r>
              <a:rPr lang="en-GB" sz="1800" kern="0" dirty="0">
                <a:solidFill>
                  <a:srgbClr val="0070C0"/>
                </a:solidFill>
              </a:rPr>
              <a:t> Vx=12v, R1=10 </a:t>
            </a:r>
            <a:r>
              <a:rPr lang="en-GB" sz="1800" kern="0" dirty="0" err="1">
                <a:solidFill>
                  <a:srgbClr val="0070C0"/>
                </a:solidFill>
              </a:rPr>
              <a:t>kOhm</a:t>
            </a:r>
            <a:r>
              <a:rPr lang="en-GB" sz="1800" kern="0" dirty="0">
                <a:solidFill>
                  <a:srgbClr val="0070C0"/>
                </a:solidFill>
              </a:rPr>
              <a:t>, R2=40kOhm </a:t>
            </a:r>
            <a:r>
              <a:rPr lang="en-GB" sz="1800" kern="0" dirty="0" err="1">
                <a:solidFill>
                  <a:srgbClr val="0070C0"/>
                </a:solidFill>
              </a:rPr>
              <a:t>og</a:t>
            </a:r>
            <a:r>
              <a:rPr lang="en-GB" sz="1800" kern="0" dirty="0">
                <a:solidFill>
                  <a:srgbClr val="0070C0"/>
                </a:solidFill>
              </a:rPr>
              <a:t> R3=2kOhm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4C1E97-6B8B-48C6-9A78-5BD21160F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401" y="3873624"/>
            <a:ext cx="4186262" cy="1821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78C4F3-81F2-4657-943B-2F8BFDE47BFE}"/>
              </a:ext>
            </a:extLst>
          </p:cNvPr>
          <p:cNvSpPr/>
          <p:nvPr/>
        </p:nvSpPr>
        <p:spPr bwMode="auto">
          <a:xfrm>
            <a:off x="1960290" y="3478301"/>
            <a:ext cx="3312368" cy="294281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312368"/>
                      <a:gd name="connsiteY0" fmla="*/ 0 h 2942819"/>
                      <a:gd name="connsiteX1" fmla="*/ 518938 w 3312368"/>
                      <a:gd name="connsiteY1" fmla="*/ 0 h 2942819"/>
                      <a:gd name="connsiteX2" fmla="*/ 971628 w 3312368"/>
                      <a:gd name="connsiteY2" fmla="*/ 0 h 2942819"/>
                      <a:gd name="connsiteX3" fmla="*/ 1589937 w 3312368"/>
                      <a:gd name="connsiteY3" fmla="*/ 0 h 2942819"/>
                      <a:gd name="connsiteX4" fmla="*/ 2108874 w 3312368"/>
                      <a:gd name="connsiteY4" fmla="*/ 0 h 2942819"/>
                      <a:gd name="connsiteX5" fmla="*/ 2627812 w 3312368"/>
                      <a:gd name="connsiteY5" fmla="*/ 0 h 2942819"/>
                      <a:gd name="connsiteX6" fmla="*/ 3312368 w 3312368"/>
                      <a:gd name="connsiteY6" fmla="*/ 0 h 2942819"/>
                      <a:gd name="connsiteX7" fmla="*/ 3312368 w 3312368"/>
                      <a:gd name="connsiteY7" fmla="*/ 529707 h 2942819"/>
                      <a:gd name="connsiteX8" fmla="*/ 3312368 w 3312368"/>
                      <a:gd name="connsiteY8" fmla="*/ 1118271 h 2942819"/>
                      <a:gd name="connsiteX9" fmla="*/ 3312368 w 3312368"/>
                      <a:gd name="connsiteY9" fmla="*/ 1647979 h 2942819"/>
                      <a:gd name="connsiteX10" fmla="*/ 3312368 w 3312368"/>
                      <a:gd name="connsiteY10" fmla="*/ 2177686 h 2942819"/>
                      <a:gd name="connsiteX11" fmla="*/ 3312368 w 3312368"/>
                      <a:gd name="connsiteY11" fmla="*/ 2942819 h 2942819"/>
                      <a:gd name="connsiteX12" fmla="*/ 2727183 w 3312368"/>
                      <a:gd name="connsiteY12" fmla="*/ 2942819 h 2942819"/>
                      <a:gd name="connsiteX13" fmla="*/ 2108874 w 3312368"/>
                      <a:gd name="connsiteY13" fmla="*/ 2942819 h 2942819"/>
                      <a:gd name="connsiteX14" fmla="*/ 1490566 w 3312368"/>
                      <a:gd name="connsiteY14" fmla="*/ 2942819 h 2942819"/>
                      <a:gd name="connsiteX15" fmla="*/ 1004752 w 3312368"/>
                      <a:gd name="connsiteY15" fmla="*/ 2942819 h 2942819"/>
                      <a:gd name="connsiteX16" fmla="*/ 0 w 3312368"/>
                      <a:gd name="connsiteY16" fmla="*/ 2942819 h 2942819"/>
                      <a:gd name="connsiteX17" fmla="*/ 0 w 3312368"/>
                      <a:gd name="connsiteY17" fmla="*/ 2295399 h 2942819"/>
                      <a:gd name="connsiteX18" fmla="*/ 0 w 3312368"/>
                      <a:gd name="connsiteY18" fmla="*/ 1795120 h 2942819"/>
                      <a:gd name="connsiteX19" fmla="*/ 0 w 3312368"/>
                      <a:gd name="connsiteY19" fmla="*/ 1265412 h 2942819"/>
                      <a:gd name="connsiteX20" fmla="*/ 0 w 3312368"/>
                      <a:gd name="connsiteY20" fmla="*/ 735705 h 2942819"/>
                      <a:gd name="connsiteX21" fmla="*/ 0 w 3312368"/>
                      <a:gd name="connsiteY21" fmla="*/ 0 h 2942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3312368" h="2942819" extrusionOk="0">
                        <a:moveTo>
                          <a:pt x="0" y="0"/>
                        </a:moveTo>
                        <a:cubicBezTo>
                          <a:pt x="213679" y="-41840"/>
                          <a:pt x="286933" y="51125"/>
                          <a:pt x="518938" y="0"/>
                        </a:cubicBezTo>
                        <a:cubicBezTo>
                          <a:pt x="750943" y="-51125"/>
                          <a:pt x="750074" y="12540"/>
                          <a:pt x="971628" y="0"/>
                        </a:cubicBezTo>
                        <a:cubicBezTo>
                          <a:pt x="1193182" y="-12540"/>
                          <a:pt x="1302170" y="73026"/>
                          <a:pt x="1589937" y="0"/>
                        </a:cubicBezTo>
                        <a:cubicBezTo>
                          <a:pt x="1877704" y="-73026"/>
                          <a:pt x="1987762" y="41226"/>
                          <a:pt x="2108874" y="0"/>
                        </a:cubicBezTo>
                        <a:cubicBezTo>
                          <a:pt x="2229986" y="-41226"/>
                          <a:pt x="2469319" y="21385"/>
                          <a:pt x="2627812" y="0"/>
                        </a:cubicBezTo>
                        <a:cubicBezTo>
                          <a:pt x="2786305" y="-21385"/>
                          <a:pt x="3075874" y="10384"/>
                          <a:pt x="3312368" y="0"/>
                        </a:cubicBezTo>
                        <a:cubicBezTo>
                          <a:pt x="3341957" y="217302"/>
                          <a:pt x="3293015" y="369743"/>
                          <a:pt x="3312368" y="529707"/>
                        </a:cubicBezTo>
                        <a:cubicBezTo>
                          <a:pt x="3331721" y="689671"/>
                          <a:pt x="3277991" y="861378"/>
                          <a:pt x="3312368" y="1118271"/>
                        </a:cubicBezTo>
                        <a:cubicBezTo>
                          <a:pt x="3346745" y="1375164"/>
                          <a:pt x="3264701" y="1449167"/>
                          <a:pt x="3312368" y="1647979"/>
                        </a:cubicBezTo>
                        <a:cubicBezTo>
                          <a:pt x="3360035" y="1846791"/>
                          <a:pt x="3281925" y="1913408"/>
                          <a:pt x="3312368" y="2177686"/>
                        </a:cubicBezTo>
                        <a:cubicBezTo>
                          <a:pt x="3342811" y="2441964"/>
                          <a:pt x="3311886" y="2666349"/>
                          <a:pt x="3312368" y="2942819"/>
                        </a:cubicBezTo>
                        <a:cubicBezTo>
                          <a:pt x="3097732" y="3001117"/>
                          <a:pt x="2861779" y="2933382"/>
                          <a:pt x="2727183" y="2942819"/>
                        </a:cubicBezTo>
                        <a:cubicBezTo>
                          <a:pt x="2592588" y="2952256"/>
                          <a:pt x="2313215" y="2885306"/>
                          <a:pt x="2108874" y="2942819"/>
                        </a:cubicBezTo>
                        <a:cubicBezTo>
                          <a:pt x="1904533" y="3000332"/>
                          <a:pt x="1747926" y="2933743"/>
                          <a:pt x="1490566" y="2942819"/>
                        </a:cubicBezTo>
                        <a:cubicBezTo>
                          <a:pt x="1233206" y="2951895"/>
                          <a:pt x="1171381" y="2924737"/>
                          <a:pt x="1004752" y="2942819"/>
                        </a:cubicBezTo>
                        <a:cubicBezTo>
                          <a:pt x="838123" y="2960901"/>
                          <a:pt x="336557" y="2909619"/>
                          <a:pt x="0" y="2942819"/>
                        </a:cubicBezTo>
                        <a:cubicBezTo>
                          <a:pt x="-44742" y="2644656"/>
                          <a:pt x="39028" y="2455567"/>
                          <a:pt x="0" y="2295399"/>
                        </a:cubicBezTo>
                        <a:cubicBezTo>
                          <a:pt x="-39028" y="2135231"/>
                          <a:pt x="57264" y="1958319"/>
                          <a:pt x="0" y="1795120"/>
                        </a:cubicBezTo>
                        <a:cubicBezTo>
                          <a:pt x="-57264" y="1631921"/>
                          <a:pt x="3621" y="1467323"/>
                          <a:pt x="0" y="1265412"/>
                        </a:cubicBezTo>
                        <a:cubicBezTo>
                          <a:pt x="-3621" y="1063501"/>
                          <a:pt x="46989" y="873484"/>
                          <a:pt x="0" y="735705"/>
                        </a:cubicBezTo>
                        <a:cubicBezTo>
                          <a:pt x="-46989" y="597926"/>
                          <a:pt x="35559" y="34295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8055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92138" y="777280"/>
            <a:ext cx="8686800" cy="650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2pPr>
            <a:lvl3pPr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3pPr>
            <a:lvl4pPr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4pPr>
            <a:lvl5pPr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5pPr>
            <a:lvl6pPr marL="457200"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6pPr>
            <a:lvl7pPr marL="914400"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7pPr>
            <a:lvl8pPr marL="1371600"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8pPr>
            <a:lvl9pPr marL="1828800" algn="l" defTabSz="808038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0033"/>
                </a:solidFill>
                <a:latin typeface="Concorde BE Regular" pitchFamily="18" charset="0"/>
              </a:defRPr>
            </a:lvl9pPr>
          </a:lstStyle>
          <a:p>
            <a:r>
              <a:rPr lang="nb-NO" dirty="0"/>
              <a:t>Signaler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878651" y="1711960"/>
            <a:ext cx="8643998" cy="495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nb-NO" sz="2000" dirty="0"/>
              <a:t>Et </a:t>
            </a:r>
            <a:r>
              <a:rPr lang="nb-NO" sz="2000" i="1" dirty="0"/>
              <a:t>signal </a:t>
            </a:r>
            <a:r>
              <a:rPr lang="nb-NO" sz="2000" dirty="0"/>
              <a:t>er en strøm eller spenning som overfører informasjon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Signaler som varierer over tid kalles </a:t>
            </a:r>
            <a:r>
              <a:rPr lang="nb-NO" sz="2000" dirty="0" err="1"/>
              <a:t>ac</a:t>
            </a:r>
            <a:r>
              <a:rPr lang="nb-NO" sz="2000" dirty="0"/>
              <a:t>-signaler</a:t>
            </a:r>
          </a:p>
          <a:p>
            <a:pPr lvl="1">
              <a:lnSpc>
                <a:spcPct val="120000"/>
              </a:lnSpc>
            </a:pPr>
            <a:r>
              <a:rPr lang="nb-NO" sz="1700" dirty="0"/>
              <a:t>Informasjonsinnholdet kan ligge i tidsvariasjonen</a:t>
            </a:r>
          </a:p>
          <a:p>
            <a:pPr lvl="1">
              <a:lnSpc>
                <a:spcPct val="120000"/>
              </a:lnSpc>
            </a:pPr>
            <a:r>
              <a:rPr lang="nb-NO" sz="1700" dirty="0"/>
              <a:t>Variasjonen kan være </a:t>
            </a:r>
            <a:r>
              <a:rPr lang="nb-NO" sz="1700" i="1" dirty="0"/>
              <a:t>periodisk </a:t>
            </a:r>
            <a:r>
              <a:rPr lang="nb-NO" sz="1700" dirty="0"/>
              <a:t>(b), dvs. den gjentar seg med faste mellomrom, eller </a:t>
            </a:r>
            <a:r>
              <a:rPr lang="nb-NO" sz="1700" i="1" dirty="0"/>
              <a:t>ikke-periodisk</a:t>
            </a:r>
            <a:r>
              <a:rPr lang="nb-NO" sz="1700" dirty="0"/>
              <a:t> ((a) og (c))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dc-signaler også kan variere over tid, men dette er som regel ikke tilsiktet (f.eks. batteri som lades ut)</a:t>
            </a:r>
          </a:p>
          <a:p>
            <a:pPr>
              <a:buFont typeface="Wingdings" pitchFamily="2" charset="2"/>
              <a:buNone/>
            </a:pPr>
            <a:endParaRPr lang="nb-NO" sz="2000" dirty="0"/>
          </a:p>
        </p:txBody>
      </p:sp>
      <p:pic>
        <p:nvPicPr>
          <p:cNvPr id="9" name="Picture 8" descr="krets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4346" y="4990216"/>
            <a:ext cx="5904656" cy="138813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47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Sinussignaler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45432"/>
            <a:ext cx="9505056" cy="4101088"/>
          </a:xfrm>
        </p:spPr>
        <p:txBody>
          <a:bodyPr/>
          <a:lstStyle/>
          <a:p>
            <a:r>
              <a:rPr lang="nb-NO" sz="2000" dirty="0"/>
              <a:t>Mange naturlige fenomener varierer med sinus-karakteristikk</a:t>
            </a:r>
          </a:p>
          <a:p>
            <a:r>
              <a:rPr lang="nb-NO" sz="2000" dirty="0"/>
              <a:t>Sinussignaler og deres egenskaper  kan beskrives presist matematisk</a:t>
            </a:r>
          </a:p>
          <a:p>
            <a:r>
              <a:rPr lang="nb-NO" sz="2000" dirty="0"/>
              <a:t>Vilkårlige signaler kan representeres som summer av sinusformede signaler</a:t>
            </a:r>
          </a:p>
          <a:p>
            <a:r>
              <a:rPr lang="nb-NO" sz="2000" dirty="0"/>
              <a:t>Sinussignaler er viktige i bla lyd- og bildebehandling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0" y="4449688"/>
            <a:ext cx="5904656" cy="208823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295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Amplitude og periode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En enkel variant av et sinussignal er gitt av </a:t>
            </a:r>
            <a:r>
              <a:rPr lang="nb-NO" sz="2000" i="1" dirty="0"/>
              <a:t>f(t) = A*sin(t)</a:t>
            </a:r>
          </a:p>
          <a:p>
            <a:r>
              <a:rPr lang="nb-NO" sz="2000" dirty="0"/>
              <a:t>Skaleringsfaktoren </a:t>
            </a:r>
            <a:r>
              <a:rPr lang="nb-NO" sz="2000" i="1" dirty="0"/>
              <a:t>A </a:t>
            </a:r>
            <a:r>
              <a:rPr lang="nb-NO" sz="2000" dirty="0"/>
              <a:t>kalles </a:t>
            </a:r>
            <a:r>
              <a:rPr lang="nb-NO" sz="2000" i="1" dirty="0"/>
              <a:t>amplitude </a:t>
            </a:r>
            <a:r>
              <a:rPr lang="nb-NO" sz="2000" dirty="0"/>
              <a:t> og er den maksimale verdien f(t) kan ha</a:t>
            </a:r>
            <a:endParaRPr lang="nb-NO" sz="2000" i="1" dirty="0"/>
          </a:p>
          <a:p>
            <a:r>
              <a:rPr lang="nb-NO" sz="2000" i="1" dirty="0"/>
              <a:t>T </a:t>
            </a:r>
            <a:r>
              <a:rPr lang="nb-NO" sz="2000" dirty="0"/>
              <a:t>kalles </a:t>
            </a:r>
            <a:r>
              <a:rPr lang="nb-NO" sz="2000" i="1" dirty="0"/>
              <a:t>perioden </a:t>
            </a:r>
            <a:r>
              <a:rPr lang="nb-NO" sz="2000" dirty="0"/>
              <a:t>og er tiden det tar før (sinus)signalet gjentar seg </a:t>
            </a:r>
          </a:p>
          <a:p>
            <a:pPr marL="0" indent="0">
              <a:buNone/>
            </a:pPr>
            <a:endParaRPr lang="nb-NO" sz="20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63987F-ED14-4EBF-93EE-462A93E672BA}"/>
              </a:ext>
            </a:extLst>
          </p:cNvPr>
          <p:cNvGrpSpPr/>
          <p:nvPr/>
        </p:nvGrpSpPr>
        <p:grpSpPr>
          <a:xfrm>
            <a:off x="4656190" y="4020752"/>
            <a:ext cx="3622499" cy="2400368"/>
            <a:chOff x="5200650" y="3892077"/>
            <a:chExt cx="3622499" cy="2400368"/>
          </a:xfrm>
        </p:grpSpPr>
        <p:sp>
          <p:nvSpPr>
            <p:cNvPr id="16" name="Text Box 25"/>
            <p:cNvSpPr txBox="1">
              <a:spLocks noChangeArrowheads="1"/>
            </p:cNvSpPr>
            <p:nvPr/>
          </p:nvSpPr>
          <p:spPr bwMode="auto">
            <a:xfrm>
              <a:off x="6329511" y="5892335"/>
              <a:ext cx="50405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 dirty="0">
                  <a:latin typeface="+mn-lt"/>
                </a:rPr>
                <a:t>T</a:t>
              </a:r>
              <a:endParaRPr lang="en-US" sz="2000" baseline="-25000" dirty="0">
                <a:latin typeface="+mn-lt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00650" y="3892077"/>
              <a:ext cx="3622499" cy="2210213"/>
              <a:chOff x="2680370" y="3886553"/>
              <a:chExt cx="4464496" cy="2754721"/>
            </a:xfrm>
          </p:grpSpPr>
          <p:graphicFrame>
            <p:nvGraphicFramePr>
              <p:cNvPr id="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969884"/>
                  </p:ext>
                </p:extLst>
              </p:nvPr>
            </p:nvGraphicFramePr>
            <p:xfrm>
              <a:off x="2680370" y="3886553"/>
              <a:ext cx="4464496" cy="2738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6578" name="CorelDRAW" r:id="rId4" imgW="4324350" imgH="2657475" progId="CorelDRAW.Graphic.12">
                      <p:embed/>
                    </p:oleObj>
                  </mc:Choice>
                  <mc:Fallback>
                    <p:oleObj name="CorelDRAW" r:id="rId4" imgW="4324350" imgH="2657475" progId="CorelDRAW.Graphic.12">
                      <p:embed/>
                      <p:pic>
                        <p:nvPicPr>
                          <p:cNvPr id="7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0370" y="3886553"/>
                            <a:ext cx="4464496" cy="2738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 Box 25"/>
              <p:cNvSpPr txBox="1">
                <a:spLocks noChangeArrowheads="1"/>
              </p:cNvSpPr>
              <p:nvPr/>
            </p:nvSpPr>
            <p:spPr bwMode="auto">
              <a:xfrm>
                <a:off x="3786990" y="4462616"/>
                <a:ext cx="50405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i="1" dirty="0">
                    <a:latin typeface="+mn-lt"/>
                  </a:rPr>
                  <a:t>A</a:t>
                </a:r>
                <a:endParaRPr lang="en-US" sz="2000" baseline="-25000" dirty="0">
                  <a:latin typeface="+mn-lt"/>
                </a:endParaRP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 bwMode="auto">
              <a:xfrm flipV="1">
                <a:off x="3988664" y="3998763"/>
                <a:ext cx="0" cy="50405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4004324" y="4862726"/>
                <a:ext cx="0" cy="3921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H="1">
                <a:off x="3208280" y="6606508"/>
                <a:ext cx="89434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6521094" y="5254838"/>
                <a:ext cx="6927" cy="138643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Arrow Connector 22"/>
              <p:cNvCxnSpPr/>
              <p:nvPr/>
            </p:nvCxnSpPr>
            <p:spPr bwMode="auto">
              <a:xfrm>
                <a:off x="4504424" y="6624130"/>
                <a:ext cx="2015646" cy="124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824386" y="4639732"/>
            <a:ext cx="1410806" cy="8056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None/>
            </a:pPr>
            <a:r>
              <a:rPr lang="nb-NO" sz="1800" dirty="0"/>
              <a:t>A = 20 volt</a:t>
            </a:r>
          </a:p>
          <a:p>
            <a:pPr marL="0" indent="0">
              <a:buNone/>
            </a:pPr>
            <a:r>
              <a:rPr lang="nb-NO" sz="1800" dirty="0"/>
              <a:t>T=50 µs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32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1328296"/>
          </a:xfrm>
        </p:spPr>
        <p:txBody>
          <a:bodyPr/>
          <a:lstStyle/>
          <a:p>
            <a:r>
              <a:rPr lang="nb-NO" sz="2000" dirty="0"/>
              <a:t>Et </a:t>
            </a:r>
            <a:r>
              <a:rPr lang="nb-NO" sz="2000" i="1" dirty="0"/>
              <a:t>balansert</a:t>
            </a:r>
            <a:r>
              <a:rPr lang="nb-NO" sz="2000" dirty="0"/>
              <a:t> sinussignal er sentrert rundt 0: Maksimal positiv verdi =  maksimal negativ verdi (absoluttverdi).</a:t>
            </a:r>
          </a:p>
          <a:p>
            <a:r>
              <a:rPr lang="nb-NO" sz="2000" dirty="0"/>
              <a:t>Amplituden er den positive maksimumsverdien</a:t>
            </a:r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52" name="Picture 4" descr="fg08_00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91" y="3657600"/>
            <a:ext cx="3589713" cy="24390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92138" y="3513584"/>
            <a:ext cx="4320480" cy="132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kern="0" dirty="0"/>
              <a:t>Gjennomsnittsverdien over en hel periode er lik 0 hvis signalet er balansert</a:t>
            </a:r>
          </a:p>
          <a:p>
            <a:endParaRPr lang="nb-NO" kern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A5952AC-390E-4222-9554-557B70516753}"/>
              </a:ext>
            </a:extLst>
          </p:cNvPr>
          <p:cNvSpPr txBox="1">
            <a:spLocks/>
          </p:cNvSpPr>
          <p:nvPr/>
        </p:nvSpPr>
        <p:spPr bwMode="auto">
          <a:xfrm>
            <a:off x="715425" y="858148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Amplitude og periode (forts)</a:t>
            </a:r>
            <a:endParaRPr lang="en-US" kern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1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periode og frekvens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596" y="2001416"/>
            <a:ext cx="9001000" cy="4389120"/>
          </a:xfrm>
        </p:spPr>
        <p:txBody>
          <a:bodyPr/>
          <a:lstStyle/>
          <a:p>
            <a:r>
              <a:rPr lang="nb-NO" sz="1800" dirty="0"/>
              <a:t>Mens perioden er tiden det tar før signalformen gjentas, er </a:t>
            </a:r>
            <a:r>
              <a:rPr lang="nb-NO" sz="1800" i="1" dirty="0"/>
              <a:t>frekvensen</a:t>
            </a:r>
            <a:r>
              <a:rPr lang="nb-NO" sz="1800" dirty="0"/>
              <a:t> antallet ganger signalformen gjentar seg per sekund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Frekvens måles i Hertz:  1Hz = 1/s</a:t>
            </a:r>
          </a:p>
          <a:p>
            <a:r>
              <a:rPr lang="nb-NO" sz="1800" dirty="0"/>
              <a:t>Perioden</a:t>
            </a:r>
            <a:r>
              <a:rPr lang="nb-NO" sz="1800" i="1" dirty="0"/>
              <a:t> T </a:t>
            </a:r>
            <a:r>
              <a:rPr lang="nb-NO" sz="1800" dirty="0"/>
              <a:t>og frekvensen </a:t>
            </a:r>
            <a:r>
              <a:rPr lang="nb-NO" sz="1800" i="1" dirty="0"/>
              <a:t>f</a:t>
            </a:r>
            <a:r>
              <a:rPr lang="nb-NO" sz="1800" dirty="0"/>
              <a:t> er omvendt proporsjonale:</a:t>
            </a: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grpSp>
        <p:nvGrpSpPr>
          <p:cNvPr id="7" name="Group 6"/>
          <p:cNvGrpSpPr/>
          <p:nvPr/>
        </p:nvGrpSpPr>
        <p:grpSpPr>
          <a:xfrm>
            <a:off x="1888283" y="2937520"/>
            <a:ext cx="5472608" cy="1749492"/>
            <a:chOff x="3495865" y="2505472"/>
            <a:chExt cx="6025265" cy="2203936"/>
          </a:xfrm>
        </p:grpSpPr>
        <p:pic>
          <p:nvPicPr>
            <p:cNvPr id="11" name="Picture 4" descr="fg08_008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7043" y="2505472"/>
              <a:ext cx="5688632" cy="21288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 bwMode="auto">
            <a:xfrm>
              <a:off x="3495865" y="4473092"/>
              <a:ext cx="2808312" cy="22041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712818" y="4488994"/>
              <a:ext cx="2808312" cy="22041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260652"/>
              </p:ext>
            </p:extLst>
          </p:nvPr>
        </p:nvGraphicFramePr>
        <p:xfrm>
          <a:off x="6640810" y="5318772"/>
          <a:ext cx="1722809" cy="78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04" name="Equation" r:id="rId5" imgW="863280" imgH="393480" progId="Equation.3">
                  <p:embed/>
                </p:oleObj>
              </mc:Choice>
              <mc:Fallback>
                <p:oleObj name="Equation" r:id="rId5" imgW="863280" imgH="39348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0810" y="5318772"/>
                        <a:ext cx="1722809" cy="783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30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Strøm- og spenningsretning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et balansert sinussignal endres strømretningen og/eller polariteten til spenningen én gang per periode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Signalet er positivt halve perioden og negativ den andre halve perioden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10" name="Picture 4" descr="fg08_003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6"/>
          <a:stretch/>
        </p:blipFill>
        <p:spPr bwMode="auto">
          <a:xfrm>
            <a:off x="1420230" y="3225552"/>
            <a:ext cx="6696744" cy="18409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880170" y="4566645"/>
            <a:ext cx="3888432" cy="3329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09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Øyeblikksverdi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361040" cy="4389120"/>
          </a:xfrm>
        </p:spPr>
        <p:txBody>
          <a:bodyPr/>
          <a:lstStyle/>
          <a:p>
            <a:r>
              <a:rPr lang="nb-NO" sz="2000" i="1" dirty="0" err="1"/>
              <a:t>Øyeblikksverdien</a:t>
            </a:r>
            <a:r>
              <a:rPr lang="nb-NO" dirty="0"/>
              <a:t> er amplituden på et bestemt tidspunkt t</a:t>
            </a:r>
            <a:r>
              <a:rPr lang="nb-NO" baseline="-25000" dirty="0"/>
              <a:t>i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60130" y="5224980"/>
            <a:ext cx="3888432" cy="3329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00650" y="5224980"/>
            <a:ext cx="3981128" cy="3329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" name="Picture 4" descr="fg08_01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330" y="3009528"/>
            <a:ext cx="6541750" cy="30475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076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Peak-til-peak verdi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5472608" cy="4389120"/>
          </a:xfrm>
        </p:spPr>
        <p:txBody>
          <a:bodyPr/>
          <a:lstStyle/>
          <a:p>
            <a:r>
              <a:rPr lang="nb-NO" sz="2000" dirty="0"/>
              <a:t>Amplitude kalles også </a:t>
            </a:r>
            <a:r>
              <a:rPr lang="nb-NO" sz="2000" i="1" dirty="0"/>
              <a:t>magnitude</a:t>
            </a:r>
            <a:r>
              <a:rPr lang="nb-NO" sz="2000" dirty="0"/>
              <a:t> eller </a:t>
            </a:r>
            <a:r>
              <a:rPr lang="nb-NO" sz="2000" i="1" dirty="0"/>
              <a:t>peak</a:t>
            </a:r>
            <a:r>
              <a:rPr lang="nb-NO" sz="2000" dirty="0"/>
              <a:t>-</a:t>
            </a:r>
            <a:r>
              <a:rPr lang="nb-NO" sz="2000" i="1" dirty="0"/>
              <a:t>verdi</a:t>
            </a:r>
            <a:r>
              <a:rPr lang="nb-NO" sz="2000" dirty="0"/>
              <a:t> </a:t>
            </a:r>
            <a:r>
              <a:rPr lang="nb-NO" sz="2000" i="1" dirty="0"/>
              <a:t>V</a:t>
            </a:r>
            <a:r>
              <a:rPr lang="nb-NO" sz="2000" i="1" baseline="-25000" dirty="0"/>
              <a:t>p</a:t>
            </a:r>
          </a:p>
          <a:p>
            <a:pPr marL="0" indent="0">
              <a:buNone/>
            </a:pPr>
            <a:endParaRPr lang="nb-NO" sz="2000" i="1" baseline="-25000" dirty="0"/>
          </a:p>
          <a:p>
            <a:r>
              <a:rPr lang="nb-NO" sz="2000" i="1" dirty="0"/>
              <a:t>Peak-til-peak</a:t>
            </a:r>
            <a:r>
              <a:rPr lang="nb-NO" sz="2000" dirty="0"/>
              <a:t> verdi er definert som 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10" name="Picture 4" descr="fg08_0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794" y="1569368"/>
            <a:ext cx="3349451" cy="19213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 descr="fg08_01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794" y="3789591"/>
            <a:ext cx="3612823" cy="1770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56952"/>
              </p:ext>
            </p:extLst>
          </p:nvPr>
        </p:nvGraphicFramePr>
        <p:xfrm>
          <a:off x="1456234" y="3945632"/>
          <a:ext cx="271780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25" name="Equation" r:id="rId6" imgW="1091880" imgH="228600" progId="Equation.3">
                  <p:embed/>
                </p:oleObj>
              </mc:Choice>
              <mc:Fallback>
                <p:oleObj name="Equation" r:id="rId6" imgW="1091880" imgH="2286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6234" y="3945632"/>
                        <a:ext cx="2717800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897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Sinussignaler med dc-offset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sinussignalet har en dc-komponent, forskyves amplituden opp eller ned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i="1" dirty="0"/>
          </a:p>
          <a:p>
            <a:r>
              <a:rPr lang="nb-NO" i="1" dirty="0"/>
              <a:t>V</a:t>
            </a:r>
            <a:r>
              <a:rPr lang="nb-NO" i="1" baseline="-25000" dirty="0"/>
              <a:t>p</a:t>
            </a:r>
            <a:r>
              <a:rPr lang="nb-NO" dirty="0"/>
              <a:t> defineres relativt til dc-offset, og ikke fra 0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8" name="Picture 4" descr="fg08_035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62" y="3569281"/>
            <a:ext cx="2808312" cy="14155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fg08_036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38" y="3081536"/>
            <a:ext cx="4808015" cy="23910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4192538" y="4896495"/>
            <a:ext cx="2376264" cy="57606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624289" y="5053244"/>
            <a:ext cx="2376264" cy="41931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713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F6DFF-FDF5-4A54-B169-1169A55F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 om </a:t>
            </a:r>
            <a:r>
              <a:rPr lang="en-GB" dirty="0" err="1"/>
              <a:t>sinusfunksjonen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125ACF-B91C-4AFC-91FF-F262069DEE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2668" y="1957552"/>
                <a:ext cx="6654206" cy="4497104"/>
              </a:xfrm>
            </p:spPr>
            <p:txBody>
              <a:bodyPr/>
              <a:lstStyle/>
              <a:p>
                <a:r>
                  <a:rPr lang="en-GB" sz="2000" dirty="0" err="1"/>
                  <a:t>Så</a:t>
                </a:r>
                <a:r>
                  <a:rPr lang="en-GB" sz="2000" dirty="0"/>
                  <a:t> </a:t>
                </a:r>
                <a:r>
                  <a:rPr lang="en-GB" sz="2000" dirty="0" err="1"/>
                  <a:t>langt</a:t>
                </a:r>
                <a:r>
                  <a:rPr lang="en-GB" sz="2000" dirty="0"/>
                  <a:t> har vi </a:t>
                </a:r>
                <a:r>
                  <a:rPr lang="en-GB" sz="2000" dirty="0" err="1"/>
                  <a:t>betraktet</a:t>
                </a:r>
                <a:r>
                  <a:rPr lang="en-GB" sz="2000" dirty="0"/>
                  <a:t> sinus </a:t>
                </a:r>
                <a:r>
                  <a:rPr lang="en-GB" sz="2000" dirty="0" err="1"/>
                  <a:t>som</a:t>
                </a:r>
                <a:r>
                  <a:rPr lang="en-GB" sz="2000" dirty="0"/>
                  <a:t> </a:t>
                </a:r>
                <a:r>
                  <a:rPr lang="en-GB" sz="2000" dirty="0" err="1"/>
                  <a:t>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funksjon</a:t>
                </a:r>
                <a:r>
                  <a:rPr lang="en-GB" sz="2000" dirty="0"/>
                  <a:t> med </a:t>
                </a:r>
                <a:r>
                  <a:rPr lang="en-GB" sz="2000" dirty="0" err="1"/>
                  <a:t>tid</a:t>
                </a:r>
                <a:r>
                  <a:rPr lang="en-GB" sz="2000" dirty="0"/>
                  <a:t> </a:t>
                </a:r>
                <a:r>
                  <a:rPr lang="en-GB" sz="2000" dirty="0" err="1"/>
                  <a:t>som</a:t>
                </a:r>
                <a:r>
                  <a:rPr lang="en-GB" sz="2000" dirty="0"/>
                  <a:t> den </a:t>
                </a:r>
                <a:r>
                  <a:rPr lang="en-GB" sz="2000" dirty="0" err="1"/>
                  <a:t>uavhengige</a:t>
                </a:r>
                <a:r>
                  <a:rPr lang="en-GB" sz="2000" dirty="0"/>
                  <a:t> </a:t>
                </a:r>
                <a:r>
                  <a:rPr lang="en-GB" sz="2000" dirty="0" err="1"/>
                  <a:t>variabelen</a:t>
                </a:r>
                <a:r>
                  <a:rPr lang="en-GB" sz="2000" dirty="0"/>
                  <a:t> (</a:t>
                </a:r>
                <a:r>
                  <a:rPr lang="en-GB" sz="2000" dirty="0" err="1"/>
                  <a:t>tiden</a:t>
                </a:r>
                <a:r>
                  <a:rPr lang="en-GB" sz="2000" dirty="0"/>
                  <a:t> </a:t>
                </a:r>
                <a:r>
                  <a:rPr lang="en-GB" sz="2000" i="1" dirty="0"/>
                  <a:t>t</a:t>
                </a:r>
                <a:r>
                  <a:rPr lang="en-GB" sz="2000" dirty="0"/>
                  <a:t> </a:t>
                </a:r>
                <a:r>
                  <a:rPr lang="en-GB" sz="2000" dirty="0" err="1"/>
                  <a:t>går</a:t>
                </a:r>
                <a:r>
                  <a:rPr lang="en-GB" sz="2000" dirty="0"/>
                  <a:t> </a:t>
                </a:r>
                <a:r>
                  <a:rPr lang="en-GB" sz="2000" dirty="0" err="1"/>
                  <a:t>langs</a:t>
                </a:r>
                <a:r>
                  <a:rPr lang="en-GB" sz="2000" dirty="0"/>
                  <a:t> den </a:t>
                </a:r>
                <a:r>
                  <a:rPr lang="en-GB" sz="2000" dirty="0" err="1"/>
                  <a:t>horisontale</a:t>
                </a:r>
                <a:r>
                  <a:rPr lang="en-GB" sz="2000" dirty="0"/>
                  <a:t> </a:t>
                </a:r>
                <a:r>
                  <a:rPr lang="en-GB" sz="2000" dirty="0" err="1"/>
                  <a:t>aksen</a:t>
                </a:r>
                <a:r>
                  <a:rPr lang="en-GB" sz="2000" dirty="0"/>
                  <a:t>): </a:t>
                </a:r>
                <a:r>
                  <a:rPr lang="en-GB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f(t)=sin(t)</a:t>
                </a:r>
              </a:p>
              <a:p>
                <a:pPr marL="0" indent="0">
                  <a:buNone/>
                </a:pPr>
                <a:endParaRPr lang="en-GB" sz="2000" dirty="0"/>
              </a:p>
              <a:p>
                <a:r>
                  <a:rPr lang="en-GB" sz="2000" dirty="0"/>
                  <a:t>Vi </a:t>
                </a:r>
                <a:r>
                  <a:rPr lang="en-GB" sz="2000" dirty="0" err="1"/>
                  <a:t>kan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også</a:t>
                </a:r>
                <a:r>
                  <a:rPr lang="en-GB" sz="2000" dirty="0"/>
                  <a:t> </a:t>
                </a:r>
                <a:r>
                  <a:rPr lang="en-GB" sz="2000" dirty="0" err="1"/>
                  <a:t>bruke</a:t>
                </a:r>
                <a:r>
                  <a:rPr lang="en-GB" sz="2000" dirty="0"/>
                  <a:t> </a:t>
                </a:r>
                <a:r>
                  <a:rPr lang="en-GB" sz="2000" dirty="0" err="1"/>
                  <a:t>definisjonen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ut</a:t>
                </a:r>
                <a:r>
                  <a:rPr lang="en-GB" sz="2000" dirty="0"/>
                  <a:t> </a:t>
                </a:r>
                <a:r>
                  <a:rPr lang="en-GB" sz="2000" dirty="0" err="1"/>
                  <a:t>fra</a:t>
                </a:r>
                <a:r>
                  <a:rPr lang="en-GB" sz="2000" dirty="0"/>
                  <a:t> </a:t>
                </a:r>
                <a:r>
                  <a:rPr lang="en-GB" sz="2000" dirty="0" err="1"/>
                  <a:t>enhetssirkelen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og</a:t>
                </a:r>
                <a:r>
                  <a:rPr lang="en-GB" sz="2000" dirty="0"/>
                  <a:t> la </a:t>
                </a:r>
                <a:r>
                  <a:rPr lang="en-GB" sz="2000" dirty="0" err="1"/>
                  <a:t>vinkelen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mellom</a:t>
                </a:r>
                <a:r>
                  <a:rPr lang="en-GB" sz="2000" dirty="0"/>
                  <a:t> den </a:t>
                </a:r>
                <a:r>
                  <a:rPr lang="en-GB" sz="2000" dirty="0" err="1"/>
                  <a:t>horisontale</a:t>
                </a:r>
                <a:r>
                  <a:rPr lang="en-GB" sz="2000" dirty="0"/>
                  <a:t> </a:t>
                </a:r>
                <a:r>
                  <a:rPr lang="en-GB" sz="2000" dirty="0" err="1"/>
                  <a:t>aksen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og</a:t>
                </a:r>
                <a:r>
                  <a:rPr lang="en-GB" sz="2000" dirty="0"/>
                  <a:t> </a:t>
                </a:r>
                <a:r>
                  <a:rPr lang="en-GB" sz="2000" dirty="0" err="1"/>
                  <a:t>vektoren</a:t>
                </a:r>
                <a:r>
                  <a:rPr lang="en-GB" sz="2000" dirty="0"/>
                  <a:t> </a:t>
                </a:r>
                <a:r>
                  <a:rPr lang="en-GB" sz="2000" dirty="0" err="1"/>
                  <a:t>som</a:t>
                </a:r>
                <a:r>
                  <a:rPr lang="en-GB" sz="2000" dirty="0"/>
                  <a:t> </a:t>
                </a:r>
                <a:r>
                  <a:rPr lang="en-GB" sz="2000" dirty="0" err="1"/>
                  <a:t>utgjør</a:t>
                </a:r>
                <a:r>
                  <a:rPr lang="en-GB" sz="2000" dirty="0"/>
                  <a:t> radius </a:t>
                </a:r>
                <a:r>
                  <a:rPr lang="en-GB" sz="2000" dirty="0" err="1"/>
                  <a:t>være</a:t>
                </a:r>
                <a:r>
                  <a:rPr lang="en-GB" sz="2000" dirty="0"/>
                  <a:t> argument </a:t>
                </a:r>
                <a:r>
                  <a:rPr lang="en-GB" sz="2000" dirty="0" err="1"/>
                  <a:t>til</a:t>
                </a:r>
                <a:r>
                  <a:rPr lang="en-GB" sz="2000" dirty="0"/>
                  <a:t> sinus: </a:t>
                </a:r>
                <a:r>
                  <a:rPr lang="en-GB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g(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sin(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125ACF-B91C-4AFC-91FF-F262069DEE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2668" y="1957552"/>
                <a:ext cx="6654206" cy="4497104"/>
              </a:xfrm>
              <a:blipFill>
                <a:blip r:embed="rId2"/>
                <a:stretch>
                  <a:fillRect l="-6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C32C9-B6D9-47FE-9229-326BB59AA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0174-C3FA-4CB3-8D4D-4EF42BBB7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21D2F5-B7B1-47E4-903D-AF01A67A6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898" y="1325233"/>
            <a:ext cx="2376264" cy="1576094"/>
          </a:xfrm>
          <a:prstGeom prst="rect">
            <a:avLst/>
          </a:prstGeom>
        </p:spPr>
      </p:pic>
      <p:pic>
        <p:nvPicPr>
          <p:cNvPr id="11" name="Picture 10" descr="A picture containing clock, mirror&#10;&#10;Description automatically generated">
            <a:extLst>
              <a:ext uri="{FF2B5EF4-FFF2-40B4-BE49-F238E27FC236}">
                <a16:creationId xmlns:a16="http://schemas.microsoft.com/office/drawing/2014/main" id="{BC2E5390-0847-4F5C-8371-8809011F8C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22" y="3672647"/>
            <a:ext cx="2269757" cy="22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93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Mer om </a:t>
            </a:r>
            <a:r>
              <a:rPr lang="en-GB" sz="3200" dirty="0" err="1"/>
              <a:t>sinusfunksjonen</a:t>
            </a:r>
            <a:r>
              <a:rPr lang="en-GB" sz="3200" dirty="0"/>
              <a:t> (forts)</a:t>
            </a:r>
            <a:endParaRPr lang="en-US" sz="3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106" y="1857400"/>
                <a:ext cx="9865096" cy="4645000"/>
              </a:xfrm>
            </p:spPr>
            <p:txBody>
              <a:bodyPr/>
              <a:lstStyle/>
              <a:p>
                <a:r>
                  <a:rPr lang="nb-NO" sz="2000" dirty="0"/>
                  <a:t>Istedenfor å la tiden </a:t>
                </a:r>
                <a:r>
                  <a:rPr lang="nb-NO" sz="2000" i="1" dirty="0"/>
                  <a:t>t </a:t>
                </a:r>
                <a:r>
                  <a:rPr lang="nb-NO" sz="2000" dirty="0"/>
                  <a:t>øke for å vise endringen over tid, kan vi la vinkelen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sz="2000" dirty="0"/>
                  <a:t> øke, som betyr at vi roterer vektoren som utgjør hypotenusen i trekanten hvor sinus(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sz="2000" dirty="0"/>
                  <a:t>) er lengden på motstående katet</a:t>
                </a:r>
              </a:p>
              <a:p>
                <a:r>
                  <a:rPr lang="nb-NO" sz="2000" dirty="0"/>
                  <a:t>Etter en hel omdreining, dvs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000" dirty="0"/>
                  <a:t>=2</a:t>
                </a:r>
                <a:r>
                  <a:rPr lang="el-GR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π</a:t>
                </a:r>
                <a:r>
                  <a:rPr lang="en-GB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  <a:r>
                  <a:rPr lang="en-GB" sz="2000" dirty="0"/>
                  <a:t> </a:t>
                </a:r>
                <a:r>
                  <a:rPr lang="nb-NO" sz="2000" dirty="0"/>
                  <a:t>er vi tilbake til utgangspunktet  </a:t>
                </a:r>
              </a:p>
              <a:p>
                <a:r>
                  <a:rPr lang="nb-NO" sz="2000" dirty="0"/>
                  <a:t>Om endepunktet projiseres horisontalt på en rett linje, får man en «vanlig» sinuskurve: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106" y="1857400"/>
                <a:ext cx="9865096" cy="4645000"/>
              </a:xfrm>
              <a:blipFill>
                <a:blip r:embed="rId3"/>
                <a:stretch>
                  <a:fillRect l="-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10" name="Picture 4" descr="fg08_027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86" y="4665712"/>
            <a:ext cx="4875398" cy="1555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68" name="Picture 52" descr="http://upload.wikimedia.org/wikipedia/commons/8/89/Unfasor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63454" y="3850144"/>
            <a:ext cx="1677082" cy="33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49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02726-224A-475D-8474-CEDCD9931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03280"/>
          </a:xfrm>
        </p:spPr>
        <p:txBody>
          <a:bodyPr/>
          <a:lstStyle/>
          <a:p>
            <a:r>
              <a:rPr lang="en-GB" dirty="0"/>
              <a:t>Mer om sinus (forts)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08E82B-C70F-44AA-96AD-AF7FF4DEEF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2138" y="1641376"/>
                <a:ext cx="7272808" cy="4640664"/>
              </a:xfrm>
            </p:spPr>
            <p:txBody>
              <a:bodyPr/>
              <a:lstStyle/>
              <a:p>
                <a:r>
                  <a:rPr lang="en-GB" sz="1800" i="1" dirty="0"/>
                  <a:t>Radian 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lengden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som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spissen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av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vektoren</a:t>
                </a:r>
                <a:r>
                  <a:rPr lang="en-GB" sz="1800" dirty="0"/>
                  <a:t> har </a:t>
                </a:r>
                <a:r>
                  <a:rPr lang="en-GB" sz="1800" dirty="0" err="1"/>
                  <a:t>tilbakelagt</a:t>
                </a:r>
                <a:r>
                  <a:rPr lang="en-GB" sz="1800" dirty="0"/>
                  <a:t>; 1 radian </a:t>
                </a:r>
                <a:r>
                  <a:rPr lang="en-GB" sz="1800" dirty="0" err="1"/>
                  <a:t>tilsvarer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lengden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på</a:t>
                </a:r>
                <a:r>
                  <a:rPr lang="en-GB" sz="1800" dirty="0"/>
                  <a:t> radius</a:t>
                </a:r>
              </a:p>
              <a:p>
                <a:r>
                  <a:rPr lang="en-GB" sz="1800" dirty="0" err="1"/>
                  <a:t>Sammenhengen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mellom</a:t>
                </a:r>
                <a:r>
                  <a:rPr lang="en-GB" sz="1800" dirty="0"/>
                  <a:t> grader </a:t>
                </a:r>
                <a:r>
                  <a:rPr lang="en-GB" sz="1800" dirty="0" err="1"/>
                  <a:t>og</a:t>
                </a:r>
                <a:r>
                  <a:rPr lang="en-GB" sz="1800" dirty="0"/>
                  <a:t> </a:t>
                </a:r>
                <a:r>
                  <a:rPr lang="en-GB" sz="1800" dirty="0" err="1"/>
                  <a:t>radianer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er</a:t>
                </a:r>
                <a:endParaRPr lang="en-GB" sz="1800" dirty="0"/>
              </a:p>
              <a:p>
                <a:endParaRPr lang="en-GB" sz="1800" dirty="0"/>
              </a:p>
              <a:p>
                <a:endParaRPr lang="en-GB" sz="1800" dirty="0"/>
              </a:p>
              <a:p>
                <a:r>
                  <a:rPr lang="en-GB" sz="1800" i="1" dirty="0" err="1"/>
                  <a:t>Vinkelhastighet</a:t>
                </a:r>
                <a:r>
                  <a:rPr lang="en-GB" sz="1800" dirty="0"/>
                  <a:t> (“angular velocity”) </a:t>
                </a:r>
                <a:r>
                  <a:rPr lang="en-GB" sz="1800" dirty="0" err="1"/>
                  <a:t>sier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hvor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hurtig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vektoren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roterer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rundt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enhetssirkelen</a:t>
                </a:r>
                <a:r>
                  <a:rPr lang="en-GB" sz="1800" dirty="0"/>
                  <a:t>: </a:t>
                </a:r>
              </a:p>
              <a:p>
                <a:endParaRPr lang="en-GB" sz="1800" dirty="0"/>
              </a:p>
              <a:p>
                <a:pPr marL="0" indent="0">
                  <a:buNone/>
                </a:pPr>
                <a:endParaRPr lang="en-GB" sz="1800" dirty="0"/>
              </a:p>
              <a:p>
                <a:r>
                  <a:rPr lang="en-GB" sz="1800" dirty="0" err="1"/>
                  <a:t>Vinkelhastigheten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som</a:t>
                </a:r>
                <a:r>
                  <a:rPr lang="en-GB" sz="1800" dirty="0"/>
                  <a:t> </a:t>
                </a:r>
                <a:r>
                  <a:rPr lang="en-GB" sz="1800" dirty="0" err="1"/>
                  <a:t>behøves</a:t>
                </a:r>
                <a:r>
                  <a:rPr lang="en-GB" sz="1800" dirty="0"/>
                  <a:t> for å </a:t>
                </a:r>
                <a:r>
                  <a:rPr lang="en-GB" sz="1800" dirty="0" err="1"/>
                  <a:t>fullføre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en</a:t>
                </a:r>
                <a:r>
                  <a:rPr lang="en-GB" sz="1800" dirty="0"/>
                  <a:t> </a:t>
                </a:r>
                <a:r>
                  <a:rPr lang="en-GB" sz="1800" dirty="0" err="1"/>
                  <a:t>hel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periode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er</a:t>
                </a:r>
                <a:r>
                  <a:rPr lang="en-GB" sz="1800" dirty="0"/>
                  <a:t> </a:t>
                </a:r>
                <a:r>
                  <a:rPr lang="en-GB" sz="1800" dirty="0" err="1"/>
                  <a:t>gitt</a:t>
                </a:r>
                <a:r>
                  <a:rPr lang="en-GB" sz="1800" dirty="0"/>
                  <a:t> </a:t>
                </a:r>
                <a:r>
                  <a:rPr lang="en-GB" sz="1800" dirty="0" err="1"/>
                  <a:t>av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en-GB" sz="1800" dirty="0"/>
              </a:p>
              <a:p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800" dirty="0"/>
                  <a:t> </a:t>
                </a:r>
                <a:r>
                  <a:rPr lang="en-GB" sz="1800" dirty="0" err="1"/>
                  <a:t>kalles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også</a:t>
                </a:r>
                <a:r>
                  <a:rPr lang="en-GB" sz="1800" dirty="0"/>
                  <a:t> </a:t>
                </a:r>
                <a:r>
                  <a:rPr lang="en-GB" sz="1800" i="1" dirty="0" err="1"/>
                  <a:t>vinkelfrekvens</a:t>
                </a:r>
                <a:r>
                  <a:rPr lang="en-GB" sz="1800" dirty="0"/>
                  <a:t> </a:t>
                </a:r>
                <a:endParaRPr lang="en-GB" sz="18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08E82B-C70F-44AA-96AD-AF7FF4DEEF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2138" y="1641376"/>
                <a:ext cx="7272808" cy="4640664"/>
              </a:xfrm>
              <a:blipFill>
                <a:blip r:embed="rId2"/>
                <a:stretch>
                  <a:fillRect l="-503" r="-419" b="-1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E441B-6707-4F26-9052-C97C6050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F3AFE-0DE3-43C2-9760-FFCB2D78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2BF4D9E-9AFE-4B9E-97FD-97DD5F96FA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507" y="2146572"/>
            <a:ext cx="2580642" cy="258064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C135B8-958C-46BC-9F92-28DE10997777}"/>
                  </a:ext>
                </a:extLst>
              </p:cNvPr>
              <p:cNvSpPr txBox="1"/>
              <p:nvPr/>
            </p:nvSpPr>
            <p:spPr>
              <a:xfrm>
                <a:off x="1315567" y="2949104"/>
                <a:ext cx="4468339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800" i="1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360</m:t>
                      </m:r>
                      <m:r>
                        <m:rPr>
                          <m:sty m:val="p"/>
                        </m:rPr>
                        <a:rPr lang="nb-NO" sz="1800" b="0" i="0" baseline="3000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n-GB" sz="1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180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baseline="30000" smtClean="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sz="1800" i="1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den>
                          </m:f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𝑔𝑟𝑎𝑑𝑒𝑟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C135B8-958C-46BC-9F92-28DE10997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567" y="2949104"/>
                <a:ext cx="4468339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9F684D-E1DF-42FD-AD5B-FB754BA766F5}"/>
                  </a:ext>
                </a:extLst>
              </p:cNvPr>
              <p:cNvSpPr txBox="1"/>
              <p:nvPr/>
            </p:nvSpPr>
            <p:spPr>
              <a:xfrm>
                <a:off x="1102811" y="4505487"/>
                <a:ext cx="5819414" cy="443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80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sty m:val="p"/>
                      </m:rPr>
                      <a:rPr lang="en-GB" sz="1800" b="0" i="0" smtClean="0">
                        <a:latin typeface="Cambria Math" panose="02040503050406030204" pitchFamily="18" charset="0"/>
                      </a:rPr>
                      <m:t>inkelhastighet</m:t>
                    </m:r>
                    <m:r>
                      <a:rPr lang="en-GB" sz="1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avstand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å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lt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grader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eller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radianer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tid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å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lt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sekunder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 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GB" sz="18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9F684D-E1DF-42FD-AD5B-FB754BA76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811" y="4505487"/>
                <a:ext cx="5819414" cy="443455"/>
              </a:xfrm>
              <a:prstGeom prst="rect">
                <a:avLst/>
              </a:prstGeom>
              <a:blipFill>
                <a:blip r:embed="rId5"/>
                <a:stretch>
                  <a:fillRect l="-1047" t="-2740" b="-17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5925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sinus (forts)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2137" y="2001416"/>
                <a:ext cx="9241285" cy="2884255"/>
              </a:xfrm>
            </p:spPr>
            <p:txBody>
              <a:bodyPr/>
              <a:lstStyle/>
              <a:p>
                <a:r>
                  <a:rPr lang="nb-NO" sz="2000" dirty="0"/>
                  <a:t>Dette gjør at vi kan skrive sinusformede strømmer og spenninger som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r>
                  <a:rPr lang="nb-NO" sz="2000" dirty="0"/>
                  <a:t>Tilslutt trenger vi å ta hensyn til at sinuskurven ikke alltid starter i (0,0)</a:t>
                </a:r>
              </a:p>
              <a:p>
                <a:pPr lvl="1"/>
                <a:r>
                  <a:rPr lang="nb-NO" sz="1600" dirty="0"/>
                  <a:t>Forskyves kurven horisontalt (mot venstre eller høyre) kalles dette </a:t>
                </a:r>
                <a:r>
                  <a:rPr lang="nb-NO" sz="1600" i="1" dirty="0"/>
                  <a:t>faseskift</a:t>
                </a:r>
                <a:r>
                  <a:rPr lang="nb-NO" sz="1600" dirty="0"/>
                  <a:t> eller </a:t>
                </a:r>
                <a:r>
                  <a:rPr lang="nb-NO" sz="1600" i="1" dirty="0"/>
                  <a:t>fasedreining</a:t>
                </a:r>
              </a:p>
              <a:p>
                <a:pPr lvl="1"/>
                <a:r>
                  <a:rPr lang="nb-NO" sz="1600" dirty="0"/>
                  <a:t>Fasedreiningen angis ved å legge til en vinkel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nb-NO" sz="16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2137" y="2001416"/>
                <a:ext cx="9241285" cy="2884255"/>
              </a:xfrm>
              <a:blipFill>
                <a:blip r:embed="rId3"/>
                <a:stretch>
                  <a:fillRect l="-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E7B322-2F63-4D06-827E-416C0AB3ECBD}"/>
                  </a:ext>
                </a:extLst>
              </p:cNvPr>
              <p:cNvSpPr txBox="1"/>
              <p:nvPr/>
            </p:nvSpPr>
            <p:spPr>
              <a:xfrm>
                <a:off x="1485056" y="5111240"/>
                <a:ext cx="2340513" cy="72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i="1" dirty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E7B322-2F63-4D06-827E-416C0AB3E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056" y="5111240"/>
                <a:ext cx="2340513" cy="725724"/>
              </a:xfrm>
              <a:prstGeom prst="rect">
                <a:avLst/>
              </a:prstGeom>
              <a:blipFill>
                <a:blip r:embed="rId4"/>
                <a:stretch>
                  <a:fillRect l="-6771" t="-10833" r="-44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28443EA-8A8F-43F5-9163-3F92904F3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032" y="4259698"/>
            <a:ext cx="4074162" cy="170308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525ED4-86A1-4368-90EA-C3D1004505F1}"/>
                  </a:ext>
                </a:extLst>
              </p:cNvPr>
              <p:cNvSpPr txBox="1"/>
              <p:nvPr/>
            </p:nvSpPr>
            <p:spPr>
              <a:xfrm>
                <a:off x="6213364" y="6219632"/>
                <a:ext cx="34944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b="1" dirty="0" err="1">
                    <a:latin typeface="+mj-lt"/>
                  </a:rPr>
                  <a:t>Positiv</a:t>
                </a:r>
                <a:r>
                  <a:rPr lang="en-GB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dirty="0" err="1">
                    <a:latin typeface="+mj-lt"/>
                  </a:rPr>
                  <a:t>flytter</a:t>
                </a:r>
                <a:r>
                  <a:rPr lang="en-GB" sz="1600" dirty="0">
                    <a:latin typeface="+mj-lt"/>
                  </a:rPr>
                  <a:t> </a:t>
                </a:r>
                <a:r>
                  <a:rPr lang="en-GB" sz="1600" dirty="0" err="1">
                    <a:latin typeface="+mj-lt"/>
                  </a:rPr>
                  <a:t>kurven</a:t>
                </a:r>
                <a:r>
                  <a:rPr lang="en-GB" sz="1600" dirty="0">
                    <a:latin typeface="+mj-lt"/>
                  </a:rPr>
                  <a:t> mot </a:t>
                </a:r>
                <a:r>
                  <a:rPr lang="en-GB" sz="1600" b="1" u="sng" dirty="0" err="1">
                    <a:latin typeface="+mj-lt"/>
                  </a:rPr>
                  <a:t>venstre</a:t>
                </a:r>
                <a:endParaRPr lang="en-GB" sz="1600" b="1" u="sng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525ED4-86A1-4368-90EA-C3D100450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364" y="6219632"/>
                <a:ext cx="3494483" cy="338554"/>
              </a:xfrm>
              <a:prstGeom prst="rect">
                <a:avLst/>
              </a:prstGeom>
              <a:blipFill>
                <a:blip r:embed="rId6"/>
                <a:stretch>
                  <a:fillRect l="-873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17FA52-5056-40A1-A07E-A06D84763543}"/>
                  </a:ext>
                </a:extLst>
              </p:cNvPr>
              <p:cNvSpPr txBox="1"/>
              <p:nvPr/>
            </p:nvSpPr>
            <p:spPr>
              <a:xfrm>
                <a:off x="1501369" y="2448557"/>
                <a:ext cx="18539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0" i="1" dirty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17FA52-5056-40A1-A07E-A06D84763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369" y="2448557"/>
                <a:ext cx="1853905" cy="307777"/>
              </a:xfrm>
              <a:prstGeom prst="rect">
                <a:avLst/>
              </a:prstGeom>
              <a:blipFill>
                <a:blip r:embed="rId7"/>
                <a:stretch>
                  <a:fillRect l="-8224" t="-26000" r="-592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2B70FB-73AA-48D8-8CE9-2C4BA6930C58}"/>
                  </a:ext>
                </a:extLst>
              </p:cNvPr>
              <p:cNvSpPr txBox="1"/>
              <p:nvPr/>
            </p:nvSpPr>
            <p:spPr>
              <a:xfrm>
                <a:off x="1461683" y="2834878"/>
                <a:ext cx="1914627" cy="4506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i="1" dirty="0"/>
                  <a:t>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2B70FB-73AA-48D8-8CE9-2C4BA6930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683" y="2834878"/>
                <a:ext cx="1914627" cy="450617"/>
              </a:xfrm>
              <a:prstGeom prst="rect">
                <a:avLst/>
              </a:prstGeom>
              <a:blipFill>
                <a:blip r:embed="rId8"/>
                <a:stretch>
                  <a:fillRect l="-8280" t="-17568" r="-5732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871197-AAAA-42E6-982A-EA6B307F2576}"/>
                  </a:ext>
                </a:extLst>
              </p:cNvPr>
              <p:cNvSpPr txBox="1"/>
              <p:nvPr/>
            </p:nvSpPr>
            <p:spPr>
              <a:xfrm>
                <a:off x="1461683" y="5529187"/>
                <a:ext cx="23872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0" i="1" dirty="0"/>
                  <a:t>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871197-AAAA-42E6-982A-EA6B307F2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683" y="5529187"/>
                <a:ext cx="2387257" cy="307777"/>
              </a:xfrm>
              <a:prstGeom prst="rect">
                <a:avLst/>
              </a:prstGeom>
              <a:blipFill>
                <a:blip r:embed="rId9"/>
                <a:stretch>
                  <a:fillRect l="-6650" t="-25490" r="-5115" b="-49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4082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705272"/>
            <a:ext cx="8754428" cy="675288"/>
          </a:xfrm>
        </p:spPr>
        <p:txBody>
          <a:bodyPr/>
          <a:lstStyle/>
          <a:p>
            <a:r>
              <a:rPr lang="nb-NO" sz="3400" dirty="0"/>
              <a:t>Kondensatorer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353344"/>
            <a:ext cx="5532363" cy="5159216"/>
          </a:xfrm>
        </p:spPr>
        <p:txBody>
          <a:bodyPr/>
          <a:lstStyle/>
          <a:p>
            <a:r>
              <a:rPr lang="nb-NO" sz="1800" dirty="0"/>
              <a:t>Kondensatorer er viktige i elektronikk og har mange bruksområder</a:t>
            </a:r>
          </a:p>
          <a:p>
            <a:pPr lvl="1"/>
            <a:r>
              <a:rPr lang="nb-NO" sz="1400" dirty="0"/>
              <a:t>Lagring av energi (ladninger) </a:t>
            </a:r>
          </a:p>
          <a:p>
            <a:pPr lvl="1"/>
            <a:r>
              <a:rPr lang="nb-NO" sz="1400" dirty="0"/>
              <a:t>Utglatting av signaler som endrer seg hurtig</a:t>
            </a:r>
          </a:p>
          <a:p>
            <a:pPr lvl="1"/>
            <a:r>
              <a:rPr lang="nb-NO" sz="1400" dirty="0"/>
              <a:t>Blokkering av signaler med bestemte frekvenser </a:t>
            </a:r>
          </a:p>
          <a:p>
            <a:pPr lvl="1"/>
            <a:r>
              <a:rPr lang="nb-NO" sz="1400" dirty="0"/>
              <a:t>Omvandling av likestrøm til vekselstrøm – og omvendt (dc-</a:t>
            </a:r>
            <a:r>
              <a:rPr lang="nb-NO" sz="1400" dirty="0" err="1"/>
              <a:t>ac</a:t>
            </a:r>
            <a:r>
              <a:rPr lang="nb-NO" sz="1400" dirty="0"/>
              <a:t> og ac-dc omformere)</a:t>
            </a:r>
          </a:p>
          <a:p>
            <a:pPr lvl="1"/>
            <a:r>
              <a:rPr lang="nb-NO" sz="1400" dirty="0"/>
              <a:t>Spenningsregulatorer, batterier etc</a:t>
            </a:r>
          </a:p>
          <a:p>
            <a:pPr lvl="1"/>
            <a:r>
              <a:rPr lang="nb-NO" sz="1400" dirty="0"/>
              <a:t>Beskyttelse mot høye og kortvarige spenningspulser</a:t>
            </a:r>
          </a:p>
          <a:p>
            <a:r>
              <a:rPr lang="nb-NO" sz="1800" dirty="0"/>
              <a:t>Impedansen til </a:t>
            </a:r>
            <a:r>
              <a:rPr lang="nb-NO" sz="1800" b="1" dirty="0"/>
              <a:t>resistorerer</a:t>
            </a:r>
            <a:r>
              <a:rPr lang="nb-NO" sz="1800" dirty="0"/>
              <a:t> er UAVHENGIG av frekvensen til strømmen som går gjennom dem</a:t>
            </a:r>
          </a:p>
          <a:p>
            <a:r>
              <a:rPr lang="nb-NO" sz="1800" dirty="0"/>
              <a:t>Impedansen til </a:t>
            </a:r>
            <a:r>
              <a:rPr lang="nb-NO" sz="1800" b="1" dirty="0"/>
              <a:t>kondensatorer</a:t>
            </a:r>
            <a:r>
              <a:rPr lang="nb-NO" sz="1800" dirty="0"/>
              <a:t> VARIERER med frekvensen til strømmen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/>
          </a:p>
        </p:txBody>
      </p:sp>
      <p:sp>
        <p:nvSpPr>
          <p:cNvPr id="7" name="AutoShape 2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4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307975" y="-25908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8" descr="http://upload.wikimedia.org/wikipedia/commons/3/31/Condensador_electrolitico_150_microF_400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24930" name="Picture 2" descr="Bilderesultat for industrial capacitor ban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15" y="2251036"/>
            <a:ext cx="2934974" cy="179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32" name="Picture 4" descr="Bilderesultat for capacit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386" y="4676632"/>
            <a:ext cx="3105162" cy="11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20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Kondensatorer (forts)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2113280"/>
            <a:ext cx="5028307" cy="4389120"/>
          </a:xfrm>
        </p:spPr>
        <p:txBody>
          <a:bodyPr/>
          <a:lstStyle/>
          <a:p>
            <a:r>
              <a:rPr lang="nb-NO" sz="2000" dirty="0"/>
              <a:t>En kondensator kan lagre elektrisk ladning</a:t>
            </a:r>
          </a:p>
          <a:p>
            <a:r>
              <a:rPr lang="nb-NO" sz="2000" dirty="0"/>
              <a:t>En kondensator består av to plater av ledende materiale med isolasjon i mellom</a:t>
            </a:r>
          </a:p>
          <a:p>
            <a:r>
              <a:rPr lang="nb-NO" sz="2000" dirty="0"/>
              <a:t>Kondensatorer kan lages av ulike materialer</a:t>
            </a:r>
          </a:p>
          <a:p>
            <a:r>
              <a:rPr lang="nb-NO" sz="2000" dirty="0"/>
              <a:t>Noen har «+» og «-» terminal; disse kan eksplodere hvis de kobles feil!</a:t>
            </a:r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12" name="Picture 3" descr="hay6611X_07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4710" y="3266993"/>
            <a:ext cx="2286016" cy="98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7990" y="475498"/>
            <a:ext cx="2143140" cy="249630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7" name="AutoShape 2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4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307975" y="-25908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8" descr="http://upload.wikimedia.org/wikipedia/commons/3/31/Condensador_electrolitico_150_microF_400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2493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55" y="4324525"/>
            <a:ext cx="4170040" cy="234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605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8754428" cy="1219200"/>
          </a:xfrm>
        </p:spPr>
        <p:txBody>
          <a:bodyPr/>
          <a:lstStyle/>
          <a:p>
            <a:r>
              <a:rPr lang="nb-NO" sz="3400" dirty="0"/>
              <a:t>Kondensatorer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32098" y="1569368"/>
            <a:ext cx="9649072" cy="5040560"/>
          </a:xfrm>
        </p:spPr>
        <p:txBody>
          <a:bodyPr/>
          <a:lstStyle/>
          <a:p>
            <a:r>
              <a:rPr lang="nb-NO" sz="1800" dirty="0"/>
              <a:t>En kondensator kan sammenlignes med et vannrør med en elastisk membran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Hvis vannet beveger seg vil membranen også bevege seg (et stykke), slik det ser ut som det renner vann igjennom røret (vann = elektrisk strøm)</a:t>
            </a:r>
          </a:p>
          <a:p>
            <a:r>
              <a:rPr lang="nb-NO" sz="1800" dirty="0"/>
              <a:t>Hvis vannet endrer retning, vil membranen gå tilbake til sin opprinnelige posisjon og presse vannet tilbake</a:t>
            </a:r>
          </a:p>
          <a:p>
            <a:r>
              <a:rPr lang="nb-NO" sz="1800" dirty="0"/>
              <a:t>Det vil være trykkforskjell på hver side av membranen når vannet beveger seg (trykkforskjell = spenning)</a:t>
            </a:r>
          </a:p>
          <a:p>
            <a:r>
              <a:rPr lang="nb-NO" sz="1800" dirty="0"/>
              <a:t>Uten bevegelse i vannet vil membranen ikke bevege seg (dc-spenning gir ingen strøm gjennom kondensatoren)</a:t>
            </a:r>
          </a:p>
          <a:p>
            <a:pPr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5575" y="-4794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307975" y="-3270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10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386" y="2145432"/>
            <a:ext cx="43624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34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705272"/>
            <a:ext cx="8754428" cy="963320"/>
          </a:xfrm>
        </p:spPr>
        <p:txBody>
          <a:bodyPr/>
          <a:lstStyle/>
          <a:p>
            <a:r>
              <a:rPr lang="nb-NO" sz="3400" dirty="0"/>
              <a:t>Kondensatorer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8083" y="2361456"/>
            <a:ext cx="4752528" cy="3669040"/>
          </a:xfrm>
        </p:spPr>
        <p:txBody>
          <a:bodyPr/>
          <a:lstStyle/>
          <a:p>
            <a:r>
              <a:rPr lang="nb-NO" sz="1800" dirty="0"/>
              <a:t>Hvis platene kobles til en spenning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, oppstår et elektrisk felt mellom platene</a:t>
            </a:r>
          </a:p>
          <a:p>
            <a:r>
              <a:rPr lang="nb-NO" sz="1800" dirty="0"/>
              <a:t>Feltet gjør at elektroner beveger seg fra den ene platen over til den andre</a:t>
            </a:r>
          </a:p>
          <a:p>
            <a:r>
              <a:rPr lang="nb-NO" sz="1800" dirty="0"/>
              <a:t>Når spenningen mellom platene har nådd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 vil ikke lenger elektroner bevege seg</a:t>
            </a:r>
          </a:p>
          <a:p>
            <a:endParaRPr lang="nb-NO" sz="1800" dirty="0"/>
          </a:p>
          <a:p>
            <a:pPr>
              <a:buNone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11" name="Picture 4" descr="fg09_00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658" y="1641375"/>
            <a:ext cx="5040561" cy="46855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5575" y="-4794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307975" y="-3270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2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652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705272"/>
            <a:ext cx="8754428" cy="963320"/>
          </a:xfrm>
        </p:spPr>
        <p:txBody>
          <a:bodyPr/>
          <a:lstStyle/>
          <a:p>
            <a:r>
              <a:rPr lang="nb-NO" sz="3400" dirty="0"/>
              <a:t>Kondensatorer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36154" y="2073424"/>
            <a:ext cx="9001000" cy="4032448"/>
          </a:xfrm>
        </p:spPr>
        <p:txBody>
          <a:bodyPr/>
          <a:lstStyle/>
          <a:p>
            <a:r>
              <a:rPr lang="nb-NO" sz="2000" dirty="0"/>
              <a:t>Hvis spenningskilden fjernes vil en </a:t>
            </a:r>
            <a:r>
              <a:rPr lang="nb-NO" sz="2000" i="1" dirty="0"/>
              <a:t>ideell </a:t>
            </a:r>
            <a:r>
              <a:rPr lang="nb-NO" sz="2000" dirty="0"/>
              <a:t>kondensator beholde spenningen til evig tid</a:t>
            </a:r>
          </a:p>
          <a:p>
            <a:r>
              <a:rPr lang="nb-NO" sz="2000" dirty="0"/>
              <a:t>I en </a:t>
            </a:r>
            <a:r>
              <a:rPr lang="nb-NO" sz="2000" i="1" dirty="0"/>
              <a:t>fysisk</a:t>
            </a:r>
            <a:r>
              <a:rPr lang="nb-NO" sz="2000" dirty="0"/>
              <a:t> kondensator derimot «lekker» platene ladninger slik at kondensatoren utlades</a:t>
            </a:r>
          </a:p>
          <a:p>
            <a:r>
              <a:rPr lang="nb-NO" sz="2000" dirty="0"/>
              <a:t>Denne effekten kan modelleres med en resistor i parallell: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Hvis frekvensene blir høye (~10</a:t>
            </a:r>
            <a:r>
              <a:rPr lang="nb-NO" sz="2000" baseline="30000" dirty="0"/>
              <a:t>9</a:t>
            </a:r>
            <a:r>
              <a:rPr lang="nb-NO" sz="2000" dirty="0"/>
              <a:t> Hertz)  blir oppførselen mer komplisert</a:t>
            </a:r>
          </a:p>
          <a:p>
            <a:endParaRPr lang="nb-NO" sz="2000" dirty="0"/>
          </a:p>
          <a:p>
            <a:pPr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12" name="Picture 4" descr="fg09_004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418" y="4192941"/>
            <a:ext cx="1234207" cy="13193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5575" y="-4794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307975" y="-327025"/>
            <a:ext cx="43624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2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9219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Kondensatorer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505056" cy="4389120"/>
          </a:xfrm>
        </p:spPr>
        <p:txBody>
          <a:bodyPr/>
          <a:lstStyle/>
          <a:p>
            <a:r>
              <a:rPr lang="nb-NO" sz="2000" dirty="0"/>
              <a:t>Evnen til å lagre ladninger kalles </a:t>
            </a:r>
            <a:r>
              <a:rPr lang="nb-NO" sz="2000" i="1" dirty="0"/>
              <a:t>kapasitans C, </a:t>
            </a:r>
            <a:r>
              <a:rPr lang="nb-NO" sz="2000" dirty="0"/>
              <a:t>som måles i </a:t>
            </a:r>
            <a:r>
              <a:rPr lang="nb-NO" sz="2000" i="1" dirty="0"/>
              <a:t>Farad </a:t>
            </a:r>
            <a:r>
              <a:rPr lang="nb-NO" sz="2000" dirty="0"/>
              <a:t> og er definert ved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1 Farad er lagring av 1 Coulomb med 1 volt potensialforskjell mellom platene</a:t>
            </a:r>
          </a:p>
          <a:p>
            <a:r>
              <a:rPr lang="nb-NO" sz="2000" dirty="0"/>
              <a:t>Kapasitansen bestemmes as plateareal </a:t>
            </a:r>
            <a:r>
              <a:rPr lang="nb-NO" sz="2000" i="1" dirty="0"/>
              <a:t>A</a:t>
            </a:r>
            <a:r>
              <a:rPr lang="nb-NO" sz="2000" dirty="0"/>
              <a:t>, plateavstand </a:t>
            </a:r>
            <a:r>
              <a:rPr lang="nb-NO" sz="2000" i="1" dirty="0"/>
              <a:t>d</a:t>
            </a:r>
            <a:r>
              <a:rPr lang="nb-NO" sz="2000" dirty="0"/>
              <a:t> og permettiviteten </a:t>
            </a:r>
            <a:r>
              <a:rPr lang="el-GR" sz="2000" dirty="0">
                <a:latin typeface="Times New Roman"/>
                <a:cs typeface="Times New Roman"/>
              </a:rPr>
              <a:t>ε</a:t>
            </a:r>
            <a:r>
              <a:rPr lang="nb-NO" sz="2000" dirty="0">
                <a:latin typeface="Times New Roman"/>
                <a:cs typeface="Times New Roman"/>
              </a:rPr>
              <a:t> </a:t>
            </a:r>
            <a:endParaRPr lang="nb-NO" sz="2000" dirty="0"/>
          </a:p>
          <a:p>
            <a:endParaRPr lang="nb-NO" sz="2000" dirty="0"/>
          </a:p>
          <a:p>
            <a:pPr lvl="1"/>
            <a:endParaRPr lang="en-GB" sz="1600" dirty="0">
              <a:latin typeface="Times New Roman"/>
              <a:cs typeface="Times New Roman"/>
            </a:endParaRPr>
          </a:p>
          <a:p>
            <a:pPr lvl="1"/>
            <a:r>
              <a:rPr lang="el-GR" sz="1800" dirty="0">
                <a:latin typeface="Times New Roman"/>
                <a:cs typeface="Times New Roman"/>
              </a:rPr>
              <a:t>ε</a:t>
            </a:r>
            <a:r>
              <a:rPr lang="nb-NO" sz="1800" dirty="0">
                <a:latin typeface="Times New Roman"/>
                <a:cs typeface="Times New Roman"/>
              </a:rPr>
              <a:t> </a:t>
            </a:r>
            <a:r>
              <a:rPr lang="nb-NO" sz="1800" dirty="0">
                <a:cs typeface="Times New Roman"/>
              </a:rPr>
              <a:t>er en egenskap ved materialet mellom platene og måles i Farad/meter</a:t>
            </a:r>
            <a:r>
              <a:rPr lang="nb-NO" sz="1800" dirty="0"/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34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077104"/>
              </p:ext>
            </p:extLst>
          </p:nvPr>
        </p:nvGraphicFramePr>
        <p:xfrm>
          <a:off x="3351213" y="2771775"/>
          <a:ext cx="30480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94" name="Equation" r:id="rId4" imgW="1765080" imgH="393480" progId="Equation.3">
                  <p:embed/>
                </p:oleObj>
              </mc:Choice>
              <mc:Fallback>
                <p:oleObj name="Equation" r:id="rId4" imgW="1765080" imgH="3934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3" y="2771775"/>
                        <a:ext cx="30480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218331"/>
              </p:ext>
            </p:extLst>
          </p:nvPr>
        </p:nvGraphicFramePr>
        <p:xfrm>
          <a:off x="4714081" y="4449688"/>
          <a:ext cx="973138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95" name="Equation" r:id="rId6" imgW="457200" imgH="368280" progId="Equation.3">
                  <p:embed/>
                </p:oleObj>
              </mc:Choice>
              <mc:Fallback>
                <p:oleObj name="Equation" r:id="rId6" imgW="457200" imgH="36828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081" y="4449688"/>
                        <a:ext cx="973138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074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Sammenheng strøm, spenning og impedans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4389120"/>
          </a:xfrm>
        </p:spPr>
        <p:txBody>
          <a:bodyPr/>
          <a:lstStyle/>
          <a:p>
            <a:r>
              <a:rPr lang="nb-NO" sz="2000" dirty="0"/>
              <a:t>Sammenhengen mellom strømmen </a:t>
            </a:r>
            <a:r>
              <a:rPr lang="nb-NO" sz="2000" u="sng" dirty="0"/>
              <a:t>gjennom</a:t>
            </a:r>
            <a:r>
              <a:rPr lang="nb-NO" sz="2000" dirty="0"/>
              <a:t> og spenningen </a:t>
            </a:r>
            <a:r>
              <a:rPr lang="nb-NO" sz="2000" u="sng" dirty="0"/>
              <a:t>over</a:t>
            </a:r>
            <a:r>
              <a:rPr lang="nb-NO" sz="2000" dirty="0"/>
              <a:t> en kondensator er gitt av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Impedansen til en kondensator heter </a:t>
            </a:r>
            <a:r>
              <a:rPr lang="nb-NO" sz="2000" i="1" dirty="0"/>
              <a:t>kapasitiv reaktans </a:t>
            </a:r>
            <a:r>
              <a:rPr lang="nb-NO" sz="2000" dirty="0"/>
              <a:t>og er gitt av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En sinusformet strøm og –spenning gjennom/i en kondensator ikke er i fase, men forskjøvet i forhold til hverandre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35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641587"/>
              </p:ext>
            </p:extLst>
          </p:nvPr>
        </p:nvGraphicFramePr>
        <p:xfrm>
          <a:off x="3832498" y="2937520"/>
          <a:ext cx="2170113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01" name="Equation" r:id="rId4" imgW="1257120" imgH="393480" progId="Equation.3">
                  <p:embed/>
                </p:oleObj>
              </mc:Choice>
              <mc:Fallback>
                <p:oleObj name="Equation" r:id="rId4" imgW="1257120" imgH="3934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498" y="2937520"/>
                        <a:ext cx="2170113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3276C84-CFF9-4DE6-9A1E-54BF71F49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8561"/>
              </p:ext>
            </p:extLst>
          </p:nvPr>
        </p:nvGraphicFramePr>
        <p:xfrm>
          <a:off x="4192538" y="4024491"/>
          <a:ext cx="12985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02" name="Equation" r:id="rId6" imgW="609336" imgH="393529" progId="Equation.3">
                  <p:embed/>
                </p:oleObj>
              </mc:Choice>
              <mc:Fallback>
                <p:oleObj name="Equation" r:id="rId6" imgW="609336" imgH="393529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2538" y="4024491"/>
                        <a:ext cx="1298575" cy="836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7838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RC-kretser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dirty="0"/>
              <a:t>En enkel RC-krets består av en resistor og en kondensator</a:t>
            </a:r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r>
              <a:rPr lang="nb-NO" sz="2200" dirty="0"/>
              <a:t>Resistoren og kondensatoren kan være i serie eller i parallell</a:t>
            </a:r>
          </a:p>
          <a:p>
            <a:r>
              <a:rPr lang="nb-NO" sz="2200" dirty="0"/>
              <a:t>Skal analysere oppførselen for to ulike typer innsignal:</a:t>
            </a:r>
          </a:p>
          <a:p>
            <a:pPr lvl="1"/>
            <a:r>
              <a:rPr lang="nb-NO" sz="1800" dirty="0"/>
              <a:t>Sinusformet</a:t>
            </a:r>
          </a:p>
          <a:p>
            <a:pPr lvl="1"/>
            <a:r>
              <a:rPr lang="nb-NO" sz="1800" dirty="0"/>
              <a:t>Pulsformet (firkantpulser)</a:t>
            </a:r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7" name="AutoShape 2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5575" y="-1401763"/>
            <a:ext cx="4048125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4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307975" y="-1249363"/>
            <a:ext cx="4048125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6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460375" y="-1096963"/>
            <a:ext cx="4048125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73066" name="Picture 10" descr="http://upload.wikimedia.org/wikipedia/commons/thumb/e/e0/RC_Series_Filter_%28with_V%26I_Labels%29.svg/250px-RC_Series_Filter_%28with_V%26I_Labels%29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498" y="2649488"/>
            <a:ext cx="23812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10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9433048" cy="944776"/>
          </a:xfrm>
        </p:spPr>
        <p:txBody>
          <a:bodyPr/>
          <a:lstStyle/>
          <a:p>
            <a:r>
              <a:rPr lang="nb-NO" sz="3200" dirty="0"/>
              <a:t>Sammenheng strøm-spenning i en kondensator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4896544" cy="4389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1600" b="1" dirty="0"/>
              <a:t>Resistor:</a:t>
            </a:r>
            <a:r>
              <a:rPr lang="nb-NO" sz="1600" dirty="0"/>
              <a:t> Ingen faseforskyvning mellom strøm og spenning, dvs </a:t>
            </a:r>
            <a:r>
              <a:rPr lang="el-GR" sz="1600" dirty="0">
                <a:cs typeface="Times New Roman"/>
              </a:rPr>
              <a:t>φ</a:t>
            </a:r>
            <a:r>
              <a:rPr lang="nb-NO" sz="1600" dirty="0">
                <a:cs typeface="Times New Roman"/>
              </a:rPr>
              <a:t> = 0</a:t>
            </a:r>
          </a:p>
          <a:p>
            <a:pPr lvl="1">
              <a:lnSpc>
                <a:spcPct val="100000"/>
              </a:lnSpc>
            </a:pPr>
            <a:r>
              <a:rPr lang="nb-NO" sz="1400" dirty="0">
                <a:cs typeface="Times New Roman"/>
              </a:rPr>
              <a:t>Maksimal spenningsforskjell gir maksimal strøm</a:t>
            </a:r>
          </a:p>
          <a:p>
            <a:pPr lvl="1">
              <a:lnSpc>
                <a:spcPct val="100000"/>
              </a:lnSpc>
            </a:pPr>
            <a:r>
              <a:rPr lang="nb-NO" sz="1400" dirty="0">
                <a:cs typeface="Times New Roman"/>
              </a:rPr>
              <a:t>Null spenningsforskjell gir null strøm</a:t>
            </a:r>
          </a:p>
          <a:p>
            <a:pPr lvl="1">
              <a:lnSpc>
                <a:spcPct val="100000"/>
              </a:lnSpc>
            </a:pPr>
            <a:endParaRPr lang="nb-NO" sz="1400" dirty="0"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lang="nb-NO" sz="1600" b="1" dirty="0">
                <a:cs typeface="Times New Roman"/>
              </a:rPr>
              <a:t>Kondensator:</a:t>
            </a:r>
            <a:r>
              <a:rPr lang="nb-NO" sz="1600" dirty="0">
                <a:cs typeface="Times New Roman"/>
              </a:rPr>
              <a:t> Spenning og strøm er faseforskjøvet, dvs</a:t>
            </a:r>
            <a:r>
              <a:rPr lang="nb-NO" sz="1600" dirty="0"/>
              <a:t> </a:t>
            </a:r>
            <a:r>
              <a:rPr lang="el-GR" sz="1600" dirty="0">
                <a:cs typeface="Times New Roman"/>
              </a:rPr>
              <a:t>φ</a:t>
            </a:r>
            <a:r>
              <a:rPr lang="nb-NO" sz="1600" dirty="0">
                <a:cs typeface="Times New Roman"/>
              </a:rPr>
              <a:t> ǂ 0</a:t>
            </a:r>
          </a:p>
          <a:p>
            <a:pPr lvl="1">
              <a:lnSpc>
                <a:spcPct val="100000"/>
              </a:lnSpc>
            </a:pPr>
            <a:r>
              <a:rPr lang="nb-NO" sz="1400" dirty="0">
                <a:cs typeface="Times New Roman"/>
              </a:rPr>
              <a:t>Maksimal spenningsforskjell gir </a:t>
            </a:r>
            <a:r>
              <a:rPr lang="nb-NO" sz="1400" u="sng" dirty="0">
                <a:cs typeface="Times New Roman"/>
              </a:rPr>
              <a:t>ikke</a:t>
            </a:r>
            <a:r>
              <a:rPr lang="nb-NO" sz="1400" dirty="0">
                <a:cs typeface="Times New Roman"/>
              </a:rPr>
              <a:t> maksimal strøm</a:t>
            </a:r>
          </a:p>
          <a:p>
            <a:pPr lvl="1">
              <a:lnSpc>
                <a:spcPct val="100000"/>
              </a:lnSpc>
            </a:pPr>
            <a:r>
              <a:rPr lang="nb-NO" sz="1400" dirty="0">
                <a:cs typeface="Times New Roman"/>
              </a:rPr>
              <a:t>Null spenningsforskjell gir </a:t>
            </a:r>
            <a:r>
              <a:rPr lang="nb-NO" sz="1400" u="sng" dirty="0">
                <a:cs typeface="Times New Roman"/>
              </a:rPr>
              <a:t>ikke</a:t>
            </a:r>
            <a:r>
              <a:rPr lang="nb-NO" sz="1400" dirty="0">
                <a:cs typeface="Times New Roman"/>
              </a:rPr>
              <a:t> null strøm</a:t>
            </a:r>
          </a:p>
          <a:p>
            <a:pPr marL="506166" lvl="1" indent="0">
              <a:lnSpc>
                <a:spcPct val="100000"/>
              </a:lnSpc>
              <a:buNone/>
            </a:pPr>
            <a:endParaRPr lang="nb-NO" sz="1200" dirty="0"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lang="nb-NO" sz="1600" dirty="0">
                <a:cs typeface="Times New Roman"/>
              </a:rPr>
              <a:t>Fasedreiningen mellom strøm og spenning kan forstås ved å observere når </a:t>
            </a:r>
            <a:r>
              <a:rPr lang="nb-NO" sz="1600" i="1" dirty="0">
                <a:cs typeface="Times New Roman"/>
              </a:rPr>
              <a:t>endringen </a:t>
            </a:r>
            <a:r>
              <a:rPr lang="nb-NO" sz="1600" dirty="0">
                <a:cs typeface="Times New Roman"/>
              </a:rPr>
              <a:t>langs en sinus-kurve er </a:t>
            </a:r>
            <a:r>
              <a:rPr lang="nb-NO" sz="1600" i="1" dirty="0">
                <a:cs typeface="Times New Roman"/>
              </a:rPr>
              <a:t>størst</a:t>
            </a:r>
            <a:r>
              <a:rPr lang="nb-NO" sz="1600" dirty="0">
                <a:cs typeface="Times New Roman"/>
              </a:rPr>
              <a:t> og når den er </a:t>
            </a:r>
            <a:r>
              <a:rPr lang="nb-NO" sz="1600" i="1" dirty="0">
                <a:cs typeface="Times New Roman"/>
              </a:rPr>
              <a:t>minst</a:t>
            </a:r>
          </a:p>
          <a:p>
            <a:pPr>
              <a:lnSpc>
                <a:spcPct val="100000"/>
              </a:lnSpc>
            </a:pPr>
            <a:endParaRPr lang="nb-NO" sz="1600" i="1" dirty="0"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lang="nb-NO" sz="1600" dirty="0">
                <a:cs typeface="Times New Roman"/>
              </a:rPr>
              <a:t>(Faseforskyvning = fasedreining = faseforskjell)</a:t>
            </a:r>
            <a:endParaRPr lang="nb-NO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15" name="Picture 4" descr="fg09_047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714" y="3081536"/>
            <a:ext cx="4083278" cy="29773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8961" name="Object 1"/>
          <p:cNvGraphicFramePr>
            <a:graphicFrameLocks noChangeAspect="1"/>
          </p:cNvGraphicFramePr>
          <p:nvPr/>
        </p:nvGraphicFramePr>
        <p:xfrm>
          <a:off x="6064746" y="2001416"/>
          <a:ext cx="1354551" cy="847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07" name="Ekvation" r:id="rId5" imgW="647640" imgH="406080" progId="Equation.3">
                  <p:embed/>
                </p:oleObj>
              </mc:Choice>
              <mc:Fallback>
                <p:oleObj name="Ekvation" r:id="rId5" imgW="647640" imgH="406080" progId="Equation.3">
                  <p:embed/>
                  <p:pic>
                    <p:nvPicPr>
                      <p:cNvPr id="16896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746" y="2001416"/>
                        <a:ext cx="1354551" cy="8479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2401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9145016" cy="1219200"/>
          </a:xfrm>
        </p:spPr>
        <p:txBody>
          <a:bodyPr/>
          <a:lstStyle/>
          <a:p>
            <a:r>
              <a:rPr lang="nb-NO" sz="3200" dirty="0"/>
              <a:t>Sammenheng strøm-spenning i en kondensator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90" y="2073424"/>
            <a:ext cx="8754428" cy="4389120"/>
          </a:xfrm>
        </p:spPr>
        <p:txBody>
          <a:bodyPr/>
          <a:lstStyle/>
          <a:p>
            <a:r>
              <a:rPr lang="nb-NO" sz="1800" dirty="0"/>
              <a:t>Strømmen gjennom en kondensator er størst når </a:t>
            </a:r>
            <a:r>
              <a:rPr lang="nb-NO" sz="1800" i="1" dirty="0"/>
              <a:t>endringen</a:t>
            </a:r>
            <a:r>
              <a:rPr lang="nb-NO" sz="1800" dirty="0"/>
              <a:t> i spenningen over den er størst, og minst når </a:t>
            </a:r>
            <a:r>
              <a:rPr lang="nb-NO" sz="1800" i="1" dirty="0"/>
              <a:t>endringen</a:t>
            </a:r>
            <a:r>
              <a:rPr lang="nb-NO" sz="1800" dirty="0"/>
              <a:t> i spenningen er minst</a:t>
            </a:r>
          </a:p>
          <a:p>
            <a:pPr>
              <a:buNone/>
            </a:pP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38</a:t>
            </a:fld>
            <a:endParaRPr lang="nb-NO"/>
          </a:p>
        </p:txBody>
      </p:sp>
      <p:pic>
        <p:nvPicPr>
          <p:cNvPr id="8" name="Picture 4" descr="fg09_048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937520"/>
            <a:ext cx="3270498" cy="33492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 bwMode="auto">
              <a:xfrm>
                <a:off x="402710" y="3137173"/>
                <a:ext cx="4566642" cy="36004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nb-NO" sz="1800" dirty="0"/>
                  <a:t>Når spenningsforskjellen er på det mest positive (eller mest negative) er </a:t>
                </a:r>
                <a:r>
                  <a:rPr lang="nb-NO" sz="1800" i="1" dirty="0"/>
                  <a:t>endringen</a:t>
                </a:r>
                <a:r>
                  <a:rPr lang="nb-NO" sz="1800" dirty="0"/>
                  <a:t> lik 0, dvs strømmen lik 0</a:t>
                </a:r>
              </a:p>
              <a:p>
                <a:endParaRPr lang="nb-NO" sz="1800" dirty="0"/>
              </a:p>
              <a:p>
                <a:r>
                  <a:rPr lang="nb-NO" sz="1800" dirty="0"/>
                  <a:t>Når spenningsforskjellen er 0, er </a:t>
                </a:r>
                <a:r>
                  <a:rPr lang="nb-NO" sz="1800" i="1" dirty="0"/>
                  <a:t>endringen</a:t>
                </a:r>
                <a:r>
                  <a:rPr lang="nb-NO" sz="1800" dirty="0"/>
                  <a:t> størst, dvs strømmen er størst </a:t>
                </a:r>
              </a:p>
              <a:p>
                <a:endParaRPr lang="nb-NO" sz="1800" dirty="0"/>
              </a:p>
              <a:p>
                <a:r>
                  <a:rPr lang="nb-NO" sz="1800" dirty="0"/>
                  <a:t>Vi sier at i</a:t>
                </a:r>
                <a:r>
                  <a:rPr lang="nb-NO" sz="1800" baseline="-25000" dirty="0"/>
                  <a:t>c </a:t>
                </a:r>
                <a:r>
                  <a:rPr lang="nb-NO" sz="1800" u="sng" dirty="0"/>
                  <a:t>leder over </a:t>
                </a:r>
                <a:r>
                  <a:rPr lang="nb-NO" sz="1800" dirty="0"/>
                  <a:t>v</a:t>
                </a:r>
                <a:r>
                  <a:rPr lang="nb-NO" sz="1800" baseline="-25000" dirty="0"/>
                  <a:t>c </a:t>
                </a:r>
                <a:r>
                  <a:rPr lang="nb-NO" sz="1800" dirty="0"/>
                  <a:t>med 90</a:t>
                </a:r>
                <a:r>
                  <a:rPr lang="nb-NO" sz="1800" baseline="30000" dirty="0"/>
                  <a:t>o</a:t>
                </a:r>
                <a:r>
                  <a:rPr lang="nb-NO" sz="18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800" dirty="0"/>
                  <a:t>/2) </a:t>
                </a:r>
              </a:p>
              <a:p>
                <a:r>
                  <a:rPr lang="en-US" sz="1800" dirty="0" err="1"/>
                  <a:t>Dermed</a:t>
                </a:r>
                <a:r>
                  <a:rPr lang="en-US" sz="1800" dirty="0"/>
                  <a:t> ligger </a:t>
                </a:r>
                <a:r>
                  <a:rPr lang="en-US" sz="1800" dirty="0" err="1"/>
                  <a:t>v</a:t>
                </a:r>
                <a:r>
                  <a:rPr lang="en-US" sz="1800" baseline="-25000" dirty="0" err="1"/>
                  <a:t>c</a:t>
                </a:r>
                <a:r>
                  <a:rPr lang="en-US" sz="1800" dirty="0"/>
                  <a:t> </a:t>
                </a:r>
                <a:r>
                  <a:rPr lang="en-US" sz="1800" u="sng" dirty="0" err="1"/>
                  <a:t>bak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</a:t>
                </a:r>
                <a:r>
                  <a:rPr lang="en-US" sz="1800" baseline="-25000" dirty="0" err="1"/>
                  <a:t>c</a:t>
                </a:r>
                <a:r>
                  <a:rPr lang="en-US" sz="1800" dirty="0"/>
                  <a:t> med </a:t>
                </a:r>
                <a:r>
                  <a:rPr lang="nb-NO" sz="1800" dirty="0"/>
                  <a:t>90</a:t>
                </a:r>
                <a:r>
                  <a:rPr lang="nb-NO" sz="1800" baseline="30000" dirty="0"/>
                  <a:t>o </a:t>
                </a:r>
                <a:r>
                  <a:rPr lang="nb-NO" sz="18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800" dirty="0"/>
                  <a:t>/2) 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710" y="3137173"/>
                <a:ext cx="4566642" cy="3600400"/>
              </a:xfrm>
              <a:prstGeom prst="rect">
                <a:avLst/>
              </a:prstGeom>
              <a:blipFill>
                <a:blip r:embed="rId5"/>
                <a:stretch>
                  <a:fillRect t="-1017" r="-1602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6913" name="Object 1"/>
          <p:cNvGraphicFramePr>
            <a:graphicFrameLocks noChangeAspect="1"/>
          </p:cNvGraphicFramePr>
          <p:nvPr/>
        </p:nvGraphicFramePr>
        <p:xfrm>
          <a:off x="8729042" y="4089648"/>
          <a:ext cx="135413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30" name="Ekvation" r:id="rId6" imgW="647640" imgH="406080" progId="Equation.3">
                  <p:embed/>
                </p:oleObj>
              </mc:Choice>
              <mc:Fallback>
                <p:oleObj name="Ekvation" r:id="rId6" imgW="647640" imgH="406080" progId="Equation.3">
                  <p:embed/>
                  <p:pic>
                    <p:nvPicPr>
                      <p:cNvPr id="16691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9042" y="4089648"/>
                        <a:ext cx="1354138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949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667" y="777280"/>
            <a:ext cx="9685829" cy="907567"/>
          </a:xfrm>
        </p:spPr>
        <p:txBody>
          <a:bodyPr/>
          <a:lstStyle/>
          <a:p>
            <a:r>
              <a:rPr lang="nb-NO" sz="3200" dirty="0"/>
              <a:t>Sammenheng strøm-spenning i seriell RC-krets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39</a:t>
            </a:fld>
            <a:endParaRPr lang="nb-NO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128643" y="2721496"/>
          <a:ext cx="5119854" cy="2752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53" name="CorelDRAW" r:id="rId4" imgW="2906640" imgH="1583280" progId="">
                  <p:embed/>
                </p:oleObj>
              </mc:Choice>
              <mc:Fallback>
                <p:oleObj name="CorelDRAW" r:id="rId4" imgW="2906640" imgH="15832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8643" y="2721496"/>
                        <a:ext cx="5119854" cy="27525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76114" y="2217440"/>
            <a:ext cx="5184577" cy="4536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800" dirty="0"/>
              <a:t>Spenningen </a:t>
            </a:r>
            <a:r>
              <a:rPr lang="nb-NO" sz="1800" i="1" dirty="0"/>
              <a:t>V</a:t>
            </a:r>
            <a:r>
              <a:rPr lang="nb-NO" sz="1800" i="1" baseline="-25000" dirty="0"/>
              <a:t>R</a:t>
            </a:r>
            <a:r>
              <a:rPr lang="nb-NO" sz="1800" dirty="0"/>
              <a:t> over motstanden </a:t>
            </a:r>
            <a:r>
              <a:rPr lang="nb-NO" sz="1800" i="1" dirty="0"/>
              <a:t>R</a:t>
            </a:r>
            <a:r>
              <a:rPr lang="nb-NO" sz="1800" dirty="0"/>
              <a:t> er i fase med strømmen </a:t>
            </a:r>
            <a:r>
              <a:rPr lang="nb-NO" sz="1800" i="1" dirty="0"/>
              <a:t>I</a:t>
            </a:r>
            <a:r>
              <a:rPr lang="nb-NO" sz="1800" dirty="0"/>
              <a:t>, og leder over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, dvs </a:t>
            </a:r>
            <a:r>
              <a:rPr lang="el-GR" sz="1800" dirty="0">
                <a:cs typeface="Times New Roman"/>
              </a:rPr>
              <a:t>φ</a:t>
            </a:r>
            <a:r>
              <a:rPr lang="nb-NO" sz="1800" dirty="0">
                <a:cs typeface="Times New Roman"/>
              </a:rPr>
              <a:t>&gt;0</a:t>
            </a:r>
          </a:p>
          <a:p>
            <a:endParaRPr lang="nb-NO" sz="1800" dirty="0">
              <a:cs typeface="Times New Roman"/>
            </a:endParaRPr>
          </a:p>
          <a:p>
            <a:r>
              <a:rPr lang="nb-NO" sz="1800" i="1" dirty="0"/>
              <a:t>V</a:t>
            </a:r>
            <a:r>
              <a:rPr lang="nb-NO" sz="1800" i="1" baseline="-25000" dirty="0"/>
              <a:t>R</a:t>
            </a:r>
            <a:r>
              <a:rPr lang="nb-NO" sz="1800" dirty="0"/>
              <a:t> og </a:t>
            </a:r>
            <a:r>
              <a:rPr lang="nb-NO" sz="1800" i="1" dirty="0"/>
              <a:t>V</a:t>
            </a:r>
            <a:r>
              <a:rPr lang="nb-NO" sz="1800" i="1" baseline="-25000" dirty="0"/>
              <a:t>C</a:t>
            </a:r>
            <a:r>
              <a:rPr lang="nb-NO" sz="1800" dirty="0"/>
              <a:t> har 90</a:t>
            </a:r>
            <a:r>
              <a:rPr lang="nb-NO" sz="1800" baseline="30000" dirty="0"/>
              <a:t>o</a:t>
            </a:r>
            <a:r>
              <a:rPr lang="nb-NO" sz="1800" dirty="0"/>
              <a:t> fasedreining</a:t>
            </a:r>
          </a:p>
          <a:p>
            <a:endParaRPr lang="nb-NO" sz="1800" dirty="0"/>
          </a:p>
          <a:p>
            <a:r>
              <a:rPr lang="nb-NO" sz="1800" dirty="0"/>
              <a:t>For å finne </a:t>
            </a:r>
          </a:p>
          <a:p>
            <a:pPr lvl="1"/>
            <a:r>
              <a:rPr lang="nb-NO" sz="1600" dirty="0"/>
              <a:t>fasedreiningen mellom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 og </a:t>
            </a:r>
            <a:r>
              <a:rPr lang="nb-NO" sz="1600" i="1" dirty="0"/>
              <a:t>V</a:t>
            </a:r>
            <a:r>
              <a:rPr lang="nb-NO" sz="1600" i="1" baseline="-25000" dirty="0"/>
              <a:t>C</a:t>
            </a:r>
            <a:r>
              <a:rPr lang="nb-NO" sz="1600" dirty="0"/>
              <a:t> </a:t>
            </a:r>
          </a:p>
          <a:p>
            <a:pPr lvl="1"/>
            <a:r>
              <a:rPr lang="nb-NO" sz="1600" dirty="0"/>
              <a:t>fasedreining mellom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 og </a:t>
            </a:r>
            <a:r>
              <a:rPr lang="nb-NO" sz="1600" i="1" dirty="0"/>
              <a:t>I</a:t>
            </a:r>
          </a:p>
          <a:p>
            <a:r>
              <a:rPr lang="nb-NO" sz="1900" dirty="0"/>
              <a:t>må vi beregne den totale frekvensavhengige impedansen</a:t>
            </a:r>
          </a:p>
          <a:p>
            <a:endParaRPr lang="nb-NO" sz="1900" i="1" dirty="0"/>
          </a:p>
          <a:p>
            <a:r>
              <a:rPr lang="nb-NO" sz="1900" dirty="0"/>
              <a:t>KVL, KCL og Ohms lov gjelder fortsatt</a:t>
            </a:r>
          </a:p>
          <a:p>
            <a:pPr lvl="1"/>
            <a:r>
              <a:rPr lang="nb-NO" sz="1600" dirty="0"/>
              <a:t>Men vi må ta hensyn til avhengigheten til frekvensen</a:t>
            </a:r>
          </a:p>
        </p:txBody>
      </p:sp>
    </p:spTree>
    <p:extLst>
      <p:ext uri="{BB962C8B-B14F-4D97-AF65-F5344CB8AC3E}">
        <p14:creationId xmlns:p14="http://schemas.microsoft.com/office/powerpoint/2010/main" val="3576071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931699"/>
            <a:ext cx="8754428" cy="675288"/>
          </a:xfrm>
        </p:spPr>
        <p:txBody>
          <a:bodyPr/>
          <a:lstStyle/>
          <a:p>
            <a:r>
              <a:rPr lang="nb-NO" sz="3200" dirty="0"/>
              <a:t>Analyse av RC-kretser med digitale signaler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785392"/>
            <a:ext cx="9785350" cy="4146919"/>
          </a:xfrm>
        </p:spPr>
        <p:txBody>
          <a:bodyPr/>
          <a:lstStyle/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7" name="AutoShape 2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4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736154" y="1667248"/>
            <a:ext cx="9168780" cy="20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8" descr="http://upload.wikimedia.org/wikipedia/commons/3/31/Condensador_electrolitico_150_microF_400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86DD36C-8200-425C-AC57-C48A77226D4D}"/>
              </a:ext>
            </a:extLst>
          </p:cNvPr>
          <p:cNvSpPr txBox="1">
            <a:spLocks/>
          </p:cNvSpPr>
          <p:nvPr/>
        </p:nvSpPr>
        <p:spPr bwMode="auto">
          <a:xfrm>
            <a:off x="592138" y="1785392"/>
            <a:ext cx="9073008" cy="1752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kern="0" dirty="0"/>
              <a:t>For digitale kretser er det viktig å forstå sammenhengen mellom strøm og spenning i kondensatorer (signalene er ikke sinusformede, men firkantpulser)</a:t>
            </a:r>
          </a:p>
          <a:p>
            <a:r>
              <a:rPr lang="nb-NO" sz="1800" kern="0" dirty="0"/>
              <a:t>Det enkleste tilfellet: Spenningskilden er en dc-kilde som </a:t>
            </a:r>
            <a:r>
              <a:rPr lang="nb-NO" sz="1800" b="1" kern="0" dirty="0"/>
              <a:t>kobles inn </a:t>
            </a:r>
            <a:r>
              <a:rPr lang="nb-NO" sz="1800" kern="0" dirty="0"/>
              <a:t>(a) eller </a:t>
            </a:r>
            <a:r>
              <a:rPr lang="nb-NO" sz="1800" b="1" kern="0" dirty="0"/>
              <a:t>kortsluttes </a:t>
            </a:r>
            <a:r>
              <a:rPr lang="nb-NO" sz="1800" kern="0" dirty="0"/>
              <a:t>(b) ved tidspunktet t=t</a:t>
            </a:r>
            <a:r>
              <a:rPr lang="nb-NO" sz="1800" kern="0" baseline="-25000" dirty="0"/>
              <a:t>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32AA02-9B80-426B-9F20-CDB000C75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06" y="4028783"/>
            <a:ext cx="3724275" cy="17335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9882B8-2EE9-4568-BE5B-996874210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58" y="4059666"/>
            <a:ext cx="3505200" cy="17145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D9CD0EC-964C-48B9-BB18-25A1A8628305}"/>
              </a:ext>
            </a:extLst>
          </p:cNvPr>
          <p:cNvSpPr txBox="1"/>
          <p:nvPr/>
        </p:nvSpPr>
        <p:spPr>
          <a:xfrm>
            <a:off x="366810" y="5923850"/>
            <a:ext cx="4386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(a) </a:t>
            </a:r>
            <a:r>
              <a:rPr lang="en-GB" sz="1600" dirty="0" err="1">
                <a:latin typeface="+mn-lt"/>
              </a:rPr>
              <a:t>Spenningskilden</a:t>
            </a:r>
            <a:r>
              <a:rPr lang="en-GB" sz="1600" dirty="0">
                <a:latin typeface="+mn-lt"/>
              </a:rPr>
              <a:t> </a:t>
            </a:r>
            <a:r>
              <a:rPr lang="en-GB" sz="1600" dirty="0" err="1">
                <a:latin typeface="+mn-lt"/>
              </a:rPr>
              <a:t>kobles</a:t>
            </a:r>
            <a:r>
              <a:rPr lang="en-GB" sz="1600" dirty="0">
                <a:latin typeface="+mn-lt"/>
              </a:rPr>
              <a:t> inn, V</a:t>
            </a:r>
            <a:r>
              <a:rPr lang="en-GB" sz="1600" baseline="-25000" dirty="0">
                <a:latin typeface="+mn-lt"/>
              </a:rPr>
              <a:t>C</a:t>
            </a:r>
            <a:r>
              <a:rPr lang="en-GB" sz="1600" dirty="0">
                <a:latin typeface="+mn-lt"/>
              </a:rPr>
              <a:t>=0 for t&lt;t</a:t>
            </a:r>
            <a:r>
              <a:rPr lang="en-GB" sz="1600" baseline="-25000" dirty="0">
                <a:latin typeface="+mn-lt"/>
              </a:rPr>
              <a:t>0</a:t>
            </a:r>
            <a:endParaRPr lang="en-GB" sz="1600" dirty="0"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A0395B-889C-45B8-B484-8D09DDD36CEA}"/>
              </a:ext>
            </a:extLst>
          </p:cNvPr>
          <p:cNvSpPr txBox="1"/>
          <p:nvPr/>
        </p:nvSpPr>
        <p:spPr>
          <a:xfrm>
            <a:off x="5439784" y="5868083"/>
            <a:ext cx="4465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(b) </a:t>
            </a:r>
            <a:r>
              <a:rPr lang="en-GB" sz="1600" dirty="0" err="1">
                <a:latin typeface="+mn-lt"/>
              </a:rPr>
              <a:t>Spenningskilden</a:t>
            </a:r>
            <a:r>
              <a:rPr lang="en-GB" sz="1600" dirty="0">
                <a:latin typeface="+mn-lt"/>
              </a:rPr>
              <a:t> </a:t>
            </a:r>
            <a:r>
              <a:rPr lang="en-GB" sz="1600" dirty="0" err="1">
                <a:latin typeface="+mn-lt"/>
              </a:rPr>
              <a:t>kortsluttes</a:t>
            </a:r>
            <a:r>
              <a:rPr lang="en-GB" sz="1600" dirty="0">
                <a:latin typeface="+mn-lt"/>
              </a:rPr>
              <a:t>, V</a:t>
            </a:r>
            <a:r>
              <a:rPr lang="en-GB" sz="1600" baseline="-25000" dirty="0">
                <a:latin typeface="+mn-lt"/>
              </a:rPr>
              <a:t>C</a:t>
            </a:r>
            <a:r>
              <a:rPr lang="en-GB" sz="1600" dirty="0">
                <a:latin typeface="+mn-lt"/>
              </a:rPr>
              <a:t>=V</a:t>
            </a:r>
            <a:r>
              <a:rPr lang="en-GB" sz="1600" baseline="-25000" dirty="0">
                <a:latin typeface="+mn-lt"/>
              </a:rPr>
              <a:t>s </a:t>
            </a:r>
            <a:r>
              <a:rPr lang="en-GB" sz="1600" dirty="0">
                <a:latin typeface="+mn-lt"/>
              </a:rPr>
              <a:t> for t&lt;t</a:t>
            </a:r>
            <a:r>
              <a:rPr lang="en-GB" sz="1600" baseline="-25000" dirty="0">
                <a:latin typeface="+mn-lt"/>
              </a:rPr>
              <a:t>0</a:t>
            </a:r>
            <a:endParaRPr lang="en-GB" sz="1600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538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Oppladning og utladning av kondensator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Ladninger kan bare bevege seg når spenningen over kondensatoren er forskjellig fra spenningskilden</a:t>
            </a:r>
          </a:p>
          <a:p>
            <a:r>
              <a:rPr lang="nb-NO" sz="2000" dirty="0"/>
              <a:t>Når kretsen har nådd stabil dc-spenning, vil kondensatoren blokkere for strøm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41</a:t>
            </a:fld>
            <a:endParaRPr lang="nb-NO"/>
          </a:p>
        </p:txBody>
      </p:sp>
      <p:pic>
        <p:nvPicPr>
          <p:cNvPr id="7" name="Picture 4" descr="fg09_027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86" y="4301504"/>
            <a:ext cx="8229600" cy="158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489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Tidskonstant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32098" y="2116406"/>
            <a:ext cx="7272808" cy="4389120"/>
          </a:xfrm>
        </p:spPr>
        <p:txBody>
          <a:bodyPr/>
          <a:lstStyle/>
          <a:p>
            <a:r>
              <a:rPr lang="nb-NO" sz="2000" dirty="0"/>
              <a:t>Hvis spenningen er pulsformet er vi interessert i å beregne </a:t>
            </a:r>
          </a:p>
          <a:p>
            <a:pPr lvl="1"/>
            <a:r>
              <a:rPr lang="nb-NO" sz="1800" dirty="0"/>
              <a:t>Hvor raskt den lades </a:t>
            </a:r>
            <a:r>
              <a:rPr lang="nb-NO" sz="1800" i="1" dirty="0"/>
              <a:t>opp</a:t>
            </a:r>
            <a:r>
              <a:rPr lang="nb-NO" sz="1800" dirty="0"/>
              <a:t> når spenningskilden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 kobles </a:t>
            </a:r>
            <a:r>
              <a:rPr lang="nb-NO" sz="1800" i="1" dirty="0"/>
              <a:t>til</a:t>
            </a:r>
            <a:r>
              <a:rPr lang="nb-NO" sz="1800" dirty="0"/>
              <a:t> i serie med R og C</a:t>
            </a:r>
          </a:p>
          <a:p>
            <a:pPr lvl="1"/>
            <a:r>
              <a:rPr lang="nb-NO" sz="1800" dirty="0"/>
              <a:t>Hvor raskt den lades </a:t>
            </a:r>
            <a:r>
              <a:rPr lang="nb-NO" sz="1800" i="1" dirty="0"/>
              <a:t>ut</a:t>
            </a:r>
            <a:r>
              <a:rPr lang="nb-NO" sz="1800" dirty="0"/>
              <a:t> til 0 når spenningskilden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 kobles </a:t>
            </a:r>
            <a:r>
              <a:rPr lang="nb-NO" sz="1800" i="1" dirty="0"/>
              <a:t>fra </a:t>
            </a:r>
            <a:r>
              <a:rPr lang="nb-NO" sz="1800" dirty="0"/>
              <a:t>og kortsluttes slik at bare R og C er i serie</a:t>
            </a:r>
            <a:endParaRPr lang="nb-NO" sz="1800" i="1" dirty="0"/>
          </a:p>
          <a:p>
            <a:endParaRPr lang="nb-NO" sz="2000" dirty="0"/>
          </a:p>
          <a:p>
            <a:r>
              <a:rPr lang="nb-NO" sz="2000" dirty="0"/>
              <a:t>Tidskonstanten  </a:t>
            </a:r>
            <a:r>
              <a:rPr lang="nb-NO" sz="2000" i="1" dirty="0"/>
              <a:t>  </a:t>
            </a:r>
            <a:r>
              <a:rPr lang="nb-NO" sz="2000" dirty="0"/>
              <a:t>sier hvor lang tid det tar å lade opp eller ut kondensatoren (når den er koblet i serie med en ohmsk motstand). </a:t>
            </a:r>
          </a:p>
          <a:p>
            <a:r>
              <a:rPr lang="nb-NO" sz="2000" dirty="0"/>
              <a:t>Tidskonstanten måles i sekunder og er definert som </a:t>
            </a:r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42</a:t>
            </a:fld>
            <a:endParaRPr lang="nb-NO"/>
          </a:p>
        </p:txBody>
      </p:sp>
      <p:pic>
        <p:nvPicPr>
          <p:cNvPr id="9" name="Picture 3" descr="hay6611X_0862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0366" y="2865512"/>
            <a:ext cx="2467914" cy="21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390526"/>
              </p:ext>
            </p:extLst>
          </p:nvPr>
        </p:nvGraphicFramePr>
        <p:xfrm>
          <a:off x="6568802" y="5601816"/>
          <a:ext cx="86518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6" name="Equation" r:id="rId5" imgW="406080" imgH="164880" progId="Equation.3">
                  <p:embed/>
                </p:oleObj>
              </mc:Choice>
              <mc:Fallback>
                <p:oleObj name="Equation" r:id="rId5" imgW="406080" imgH="1648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8802" y="5601816"/>
                        <a:ext cx="865188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270601"/>
              </p:ext>
            </p:extLst>
          </p:nvPr>
        </p:nvGraphicFramePr>
        <p:xfrm>
          <a:off x="2464346" y="4521696"/>
          <a:ext cx="2698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7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4346" y="4521696"/>
                        <a:ext cx="269875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14979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Tidskonstant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43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104306" y="1785392"/>
          <a:ext cx="7842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92" name="Equation" r:id="rId4" imgW="368280" imgH="152280" progId="Equation.3">
                  <p:embed/>
                </p:oleObj>
              </mc:Choice>
              <mc:Fallback>
                <p:oleObj name="Equation" r:id="rId4" imgW="368280" imgH="1522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4306" y="1785392"/>
                        <a:ext cx="7842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168202" y="1709694"/>
            <a:ext cx="8358246" cy="48965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Når	          betyr det at </a:t>
            </a:r>
          </a:p>
          <a:p>
            <a:pPr lvl="1"/>
            <a:r>
              <a:rPr lang="nb-NO" sz="2000" dirty="0"/>
              <a:t>En fullt </a:t>
            </a:r>
            <a:r>
              <a:rPr lang="nb-NO" sz="2000" b="1" dirty="0"/>
              <a:t>utladet</a:t>
            </a:r>
            <a:r>
              <a:rPr lang="nb-NO" sz="2000" dirty="0"/>
              <a:t> kondensator har nådd ca 63% av maksimal spenning etter at den er koblet til en spenningkilde</a:t>
            </a:r>
          </a:p>
          <a:p>
            <a:pPr lvl="1"/>
            <a:r>
              <a:rPr lang="nb-NO" sz="2000" dirty="0"/>
              <a:t>En fullt </a:t>
            </a:r>
            <a:r>
              <a:rPr lang="nb-NO" sz="2000" b="1" dirty="0"/>
              <a:t>oppladet</a:t>
            </a:r>
            <a:r>
              <a:rPr lang="nb-NO" sz="2000" dirty="0"/>
              <a:t> kondensator har falt til ca 37% av den opprinnelige spenningen etter at kilden er koblet fra</a:t>
            </a:r>
          </a:p>
          <a:p>
            <a:r>
              <a:rPr lang="nb-NO" sz="2000" dirty="0"/>
              <a:t>Opp- og utladningskurvene er eksponensielle	 </a:t>
            </a:r>
          </a:p>
          <a:p>
            <a:pPr marL="0" indent="0">
              <a:buFont typeface="Wingdings" pitchFamily="2" charset="2"/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dirty="0"/>
          </a:p>
        </p:txBody>
      </p:sp>
      <p:pic>
        <p:nvPicPr>
          <p:cNvPr id="11" name="Picture 4" descr="fg09_03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4139468"/>
            <a:ext cx="8358246" cy="22653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169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8754428" cy="1008112"/>
          </a:xfrm>
        </p:spPr>
        <p:txBody>
          <a:bodyPr/>
          <a:lstStyle/>
          <a:p>
            <a:r>
              <a:rPr lang="nb-NO" sz="3400" dirty="0"/>
              <a:t>Tidskonstant (forts)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44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3976514" y="2505472"/>
          <a:ext cx="1872208" cy="857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08" name="Equation" r:id="rId4" imgW="1079280" imgH="495000" progId="Equation.3">
                  <p:embed/>
                </p:oleObj>
              </mc:Choice>
              <mc:Fallback>
                <p:oleObj name="Equation" r:id="rId4" imgW="1079280" imgH="4950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514" y="2505472"/>
                        <a:ext cx="1872208" cy="8572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736154" y="1641376"/>
            <a:ext cx="9505056" cy="49685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De generelle formlene for oppladning og utladning av en kondensator som lades opp/ut via en resistor er gitt av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2000" dirty="0"/>
              <a:t>der </a:t>
            </a:r>
            <a:r>
              <a:rPr lang="nb-NO" sz="2000" i="1" dirty="0"/>
              <a:t>V</a:t>
            </a:r>
            <a:r>
              <a:rPr lang="nb-NO" sz="2000" i="1" baseline="-25000" dirty="0"/>
              <a:t>F</a:t>
            </a:r>
            <a:r>
              <a:rPr lang="nb-NO" sz="2000" dirty="0"/>
              <a:t> og </a:t>
            </a:r>
            <a:r>
              <a:rPr lang="nb-NO" sz="2000" i="1" dirty="0"/>
              <a:t>I</a:t>
            </a:r>
            <a:r>
              <a:rPr lang="nb-NO" sz="2000" i="1" baseline="-25000" dirty="0"/>
              <a:t>F</a:t>
            </a:r>
            <a:r>
              <a:rPr lang="nb-NO" sz="2000" dirty="0"/>
              <a:t> er slutt-verdiene, og </a:t>
            </a:r>
            <a:r>
              <a:rPr lang="nb-NO" sz="2000" i="1" dirty="0"/>
              <a:t>V</a:t>
            </a:r>
            <a:r>
              <a:rPr lang="nb-NO" sz="2000" i="1" baseline="-25000" dirty="0"/>
              <a:t>i</a:t>
            </a:r>
            <a:r>
              <a:rPr lang="nb-NO" sz="2000" dirty="0"/>
              <a:t> og </a:t>
            </a:r>
            <a:r>
              <a:rPr lang="nb-NO" sz="2000" i="1" dirty="0"/>
              <a:t>I</a:t>
            </a:r>
            <a:r>
              <a:rPr lang="nb-NO" sz="2000" i="1" baseline="-25000" dirty="0"/>
              <a:t>i</a:t>
            </a:r>
            <a:r>
              <a:rPr lang="nb-NO" sz="2000" dirty="0"/>
              <a:t> er startverdiene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man lader </a:t>
            </a:r>
            <a:r>
              <a:rPr lang="nb-NO" i="1" dirty="0"/>
              <a:t>opp</a:t>
            </a:r>
            <a:r>
              <a:rPr lang="nb-NO" dirty="0"/>
              <a:t> fra </a:t>
            </a:r>
            <a:r>
              <a:rPr lang="nb-NO" i="1" dirty="0"/>
              <a:t>V</a:t>
            </a:r>
            <a:r>
              <a:rPr lang="nb-NO" i="1" baseline="-25000" dirty="0"/>
              <a:t>i </a:t>
            </a:r>
            <a:r>
              <a:rPr lang="nb-NO" i="1" dirty="0"/>
              <a:t>= 0</a:t>
            </a:r>
            <a:r>
              <a:rPr lang="nb-NO" dirty="0"/>
              <a:t>, blir formelen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Hvis man lader </a:t>
            </a:r>
            <a:r>
              <a:rPr lang="nb-NO" i="1" dirty="0"/>
              <a:t>ut</a:t>
            </a:r>
            <a:r>
              <a:rPr lang="nb-NO" dirty="0"/>
              <a:t> til </a:t>
            </a:r>
            <a:r>
              <a:rPr lang="nb-NO" i="1" dirty="0"/>
              <a:t>V</a:t>
            </a:r>
            <a:r>
              <a:rPr lang="nb-NO" i="1" baseline="-25000" dirty="0"/>
              <a:t>F </a:t>
            </a:r>
            <a:r>
              <a:rPr lang="nb-NO" i="1" dirty="0"/>
              <a:t>= 0</a:t>
            </a:r>
            <a:r>
              <a:rPr lang="nb-NO" dirty="0"/>
              <a:t> blir formelen  	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120530" y="4737720"/>
          <a:ext cx="1811338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09" name="Equation" r:id="rId6" imgW="850680" imgH="241200" progId="Equation.3">
                  <p:embed/>
                </p:oleObj>
              </mc:Choice>
              <mc:Fallback>
                <p:oleObj name="Equation" r:id="rId6" imgW="850680" imgH="2412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0530" y="4737720"/>
                        <a:ext cx="1811338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480570" y="5953150"/>
          <a:ext cx="1189038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10" name="Equation" r:id="rId8" imgW="558720" imgH="241200" progId="Equation.3">
                  <p:embed/>
                </p:oleObj>
              </mc:Choice>
              <mc:Fallback>
                <p:oleObj name="Equation" r:id="rId8" imgW="558720" imgH="2412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0570" y="5953150"/>
                        <a:ext cx="1189038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3056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Kapasitiv reaktans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45</a:t>
            </a:fld>
            <a:endParaRPr lang="nb-NO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80170" y="2073424"/>
            <a:ext cx="7926198" cy="46805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En kondensator har en motstand mot elektrisk strøm som er avhengig av frekvensen til spenningen/strømmen</a:t>
            </a:r>
          </a:p>
          <a:p>
            <a:endParaRPr lang="nb-NO" sz="2000" dirty="0"/>
          </a:p>
          <a:p>
            <a:r>
              <a:rPr lang="nb-NO" sz="2000" dirty="0"/>
              <a:t>Denne motstanden kalles </a:t>
            </a:r>
            <a:r>
              <a:rPr lang="nb-NO" sz="2000" i="1" dirty="0"/>
              <a:t>kapasitiv reaktans X</a:t>
            </a:r>
            <a:r>
              <a:rPr lang="nb-NO" sz="2000" i="1" baseline="-25000" dirty="0"/>
              <a:t>c</a:t>
            </a:r>
            <a:r>
              <a:rPr lang="nb-NO" sz="2000" i="1" dirty="0"/>
              <a:t> </a:t>
            </a:r>
            <a:r>
              <a:rPr lang="nb-NO" sz="2000" dirty="0"/>
              <a:t>og er definert ved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Jo større frekvens, desto mindre kapasitiv reaktans</a:t>
            </a:r>
          </a:p>
          <a:p>
            <a:r>
              <a:rPr lang="nb-NO" sz="2000" dirty="0"/>
              <a:t>Jo større kapasitans, desto mindre kapasitiv reaktans	 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237936"/>
              </p:ext>
            </p:extLst>
          </p:nvPr>
        </p:nvGraphicFramePr>
        <p:xfrm>
          <a:off x="4371341" y="3729608"/>
          <a:ext cx="12985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1" name="Equation" r:id="rId4" imgW="609480" imgH="393480" progId="Equation.3">
                  <p:embed/>
                </p:oleObj>
              </mc:Choice>
              <mc:Fallback>
                <p:oleObj name="Equation" r:id="rId4" imgW="609480" imgH="3934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1341" y="3729608"/>
                        <a:ext cx="1298575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7409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>
                <a:solidFill>
                  <a:srgbClr val="0070C0"/>
                </a:solidFill>
              </a:rPr>
              <a:t>Spm</a:t>
            </a:r>
            <a:r>
              <a:rPr lang="nb-NO" sz="2000" dirty="0">
                <a:solidFill>
                  <a:srgbClr val="0070C0"/>
                </a:solidFill>
              </a:rPr>
              <a:t> 1: Hva sier gjennomsnittverdien til et sinussignal?</a:t>
            </a:r>
          </a:p>
          <a:p>
            <a:r>
              <a:rPr lang="nb-NO" sz="2000" dirty="0">
                <a:solidFill>
                  <a:srgbClr val="0070C0"/>
                </a:solidFill>
              </a:rPr>
              <a:t>Spm 2: Over hvilket tidsintervall bør vi beregne gjennomsnittsverdien?</a:t>
            </a:r>
          </a:p>
          <a:p>
            <a:r>
              <a:rPr lang="nb-NO" sz="2000" dirty="0">
                <a:solidFill>
                  <a:srgbClr val="0070C0"/>
                </a:solidFill>
              </a:rPr>
              <a:t>Spm 3: Vis at gjennomsnittsspenningen er gitt av formelen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pic>
        <p:nvPicPr>
          <p:cNvPr id="9" name="Picture 4" descr="fg08_015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738" y="3945632"/>
            <a:ext cx="3456384" cy="2104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977148"/>
              </p:ext>
            </p:extLst>
          </p:nvPr>
        </p:nvGraphicFramePr>
        <p:xfrm>
          <a:off x="2546234" y="3945632"/>
          <a:ext cx="25400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77" name="Equation" r:id="rId5" imgW="1447560" imgH="634680" progId="Equation.3">
                  <p:embed/>
                </p:oleObj>
              </mc:Choice>
              <mc:Fallback>
                <p:oleObj name="Equation" r:id="rId5" imgW="1447560" imgH="63468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234" y="3945632"/>
                        <a:ext cx="254000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776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5770-EEA3-4743-B094-85EC9D52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Oppgaver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9D708-7C19-454F-82F0-07212427C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1625600"/>
            <a:ext cx="8804110" cy="4912320"/>
          </a:xfrm>
        </p:spPr>
        <p:txBody>
          <a:bodyPr/>
          <a:lstStyle/>
          <a:p>
            <a:r>
              <a:rPr lang="en-GB" sz="1800" b="1" dirty="0" err="1">
                <a:solidFill>
                  <a:srgbClr val="0070C0"/>
                </a:solidFill>
              </a:rPr>
              <a:t>Spm</a:t>
            </a:r>
            <a:r>
              <a:rPr lang="en-GB" sz="1800" b="1" dirty="0">
                <a:solidFill>
                  <a:srgbClr val="0070C0"/>
                </a:solidFill>
              </a:rPr>
              <a:t> 1</a:t>
            </a:r>
            <a:r>
              <a:rPr lang="en-GB" sz="1800" dirty="0">
                <a:solidFill>
                  <a:srgbClr val="0070C0"/>
                </a:solidFill>
              </a:rPr>
              <a:t>: </a:t>
            </a:r>
            <a:r>
              <a:rPr lang="en-GB" sz="1800" dirty="0" err="1">
                <a:solidFill>
                  <a:srgbClr val="0070C0"/>
                </a:solidFill>
              </a:rPr>
              <a:t>Utled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formelen</a:t>
            </a:r>
            <a:r>
              <a:rPr lang="en-GB" sz="1800" dirty="0">
                <a:solidFill>
                  <a:srgbClr val="0070C0"/>
                </a:solidFill>
              </a:rPr>
              <a:t> for </a:t>
            </a:r>
            <a:r>
              <a:rPr lang="en-GB" sz="1800" dirty="0" err="1">
                <a:solidFill>
                  <a:srgbClr val="0070C0"/>
                </a:solidFill>
              </a:rPr>
              <a:t>sammenhengen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mellom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strøm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og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spenning</a:t>
            </a:r>
            <a:r>
              <a:rPr lang="en-GB" sz="1800" dirty="0">
                <a:solidFill>
                  <a:srgbClr val="0070C0"/>
                </a:solidFill>
              </a:rPr>
              <a:t> for </a:t>
            </a:r>
            <a:r>
              <a:rPr lang="en-GB" sz="1800" dirty="0" err="1">
                <a:solidFill>
                  <a:srgbClr val="0070C0"/>
                </a:solidFill>
              </a:rPr>
              <a:t>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kondesator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ved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hjelp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av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formelen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i="1" dirty="0">
                <a:solidFill>
                  <a:srgbClr val="0070C0"/>
                </a:solidFill>
              </a:rPr>
              <a:t>Q=VC</a:t>
            </a:r>
          </a:p>
          <a:p>
            <a:r>
              <a:rPr lang="en-GB" sz="1800" b="1" dirty="0" err="1">
                <a:solidFill>
                  <a:srgbClr val="0070C0"/>
                </a:solidFill>
              </a:rPr>
              <a:t>Spm</a:t>
            </a:r>
            <a:r>
              <a:rPr lang="en-GB" sz="1800" b="1" dirty="0">
                <a:solidFill>
                  <a:srgbClr val="0070C0"/>
                </a:solidFill>
              </a:rPr>
              <a:t> 2</a:t>
            </a:r>
            <a:r>
              <a:rPr lang="en-GB" sz="1800" dirty="0">
                <a:solidFill>
                  <a:srgbClr val="0070C0"/>
                </a:solidFill>
              </a:rPr>
              <a:t>: Ta </a:t>
            </a:r>
            <a:r>
              <a:rPr lang="en-GB" sz="1800" dirty="0" err="1">
                <a:solidFill>
                  <a:srgbClr val="0070C0"/>
                </a:solidFill>
              </a:rPr>
              <a:t>utgangspunkt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i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formelen</a:t>
            </a:r>
            <a:r>
              <a:rPr lang="en-GB" sz="1800" dirty="0">
                <a:solidFill>
                  <a:srgbClr val="0070C0"/>
                </a:solidFill>
              </a:rPr>
              <a:t> for I-V </a:t>
            </a:r>
            <a:r>
              <a:rPr lang="en-GB" sz="1800" dirty="0" err="1">
                <a:solidFill>
                  <a:srgbClr val="0070C0"/>
                </a:solidFill>
              </a:rPr>
              <a:t>sammenhengen</a:t>
            </a:r>
            <a:r>
              <a:rPr lang="en-GB" sz="1800" dirty="0">
                <a:solidFill>
                  <a:srgbClr val="0070C0"/>
                </a:solidFill>
              </a:rPr>
              <a:t> for </a:t>
            </a:r>
            <a:r>
              <a:rPr lang="en-GB" sz="1800" dirty="0" err="1">
                <a:solidFill>
                  <a:srgbClr val="0070C0"/>
                </a:solidFill>
              </a:rPr>
              <a:t>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kondensator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og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forklar</a:t>
            </a:r>
            <a:endParaRPr lang="en-GB" sz="1800" dirty="0">
              <a:solidFill>
                <a:srgbClr val="0070C0"/>
              </a:solidFill>
            </a:endParaRPr>
          </a:p>
          <a:p>
            <a:pPr lvl="1"/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2-1: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impedansen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kondensator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det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likespenning</a:t>
            </a:r>
            <a:r>
              <a:rPr lang="en-GB" sz="1400" dirty="0">
                <a:solidFill>
                  <a:srgbClr val="0070C0"/>
                </a:solidFill>
              </a:rPr>
              <a:t> over </a:t>
            </a:r>
            <a:r>
              <a:rPr lang="en-GB" sz="1400" dirty="0" err="1">
                <a:solidFill>
                  <a:srgbClr val="0070C0"/>
                </a:solidFill>
              </a:rPr>
              <a:t>kondensatoren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pPr lvl="2"/>
            <a:r>
              <a:rPr lang="en-GB" sz="1200" b="1" dirty="0" err="1">
                <a:solidFill>
                  <a:srgbClr val="0070C0"/>
                </a:solidFill>
              </a:rPr>
              <a:t>Spm</a:t>
            </a:r>
            <a:r>
              <a:rPr lang="en-GB" sz="1200" b="1" dirty="0">
                <a:solidFill>
                  <a:srgbClr val="0070C0"/>
                </a:solidFill>
              </a:rPr>
              <a:t> 2-1-1: </a:t>
            </a:r>
            <a:r>
              <a:rPr lang="en-GB" sz="1200" dirty="0" err="1">
                <a:solidFill>
                  <a:srgbClr val="0070C0"/>
                </a:solidFill>
              </a:rPr>
              <a:t>Hva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kan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kondensatoren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erstattes</a:t>
            </a:r>
            <a:r>
              <a:rPr lang="en-GB" sz="1200" dirty="0">
                <a:solidFill>
                  <a:srgbClr val="0070C0"/>
                </a:solidFill>
              </a:rPr>
              <a:t> med </a:t>
            </a:r>
            <a:r>
              <a:rPr lang="en-GB" sz="1200" dirty="0" err="1">
                <a:solidFill>
                  <a:srgbClr val="0070C0"/>
                </a:solidFill>
              </a:rPr>
              <a:t>i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dette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tilfellet</a:t>
            </a:r>
            <a:r>
              <a:rPr lang="en-GB" sz="1200" dirty="0">
                <a:solidFill>
                  <a:srgbClr val="0070C0"/>
                </a:solidFill>
              </a:rPr>
              <a:t>?</a:t>
            </a:r>
          </a:p>
          <a:p>
            <a:pPr lvl="1"/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2-2: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impedansen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det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vekselspenning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veldig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høy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pPr lvl="2"/>
            <a:r>
              <a:rPr lang="en-GB" sz="1200" b="1" dirty="0" err="1">
                <a:solidFill>
                  <a:srgbClr val="0070C0"/>
                </a:solidFill>
              </a:rPr>
              <a:t>Spm</a:t>
            </a:r>
            <a:r>
              <a:rPr lang="en-GB" sz="1200" b="1" dirty="0">
                <a:solidFill>
                  <a:srgbClr val="0070C0"/>
                </a:solidFill>
              </a:rPr>
              <a:t> 2-2-1: </a:t>
            </a:r>
            <a:r>
              <a:rPr lang="en-GB" sz="1200" dirty="0" err="1">
                <a:solidFill>
                  <a:srgbClr val="0070C0"/>
                </a:solidFill>
              </a:rPr>
              <a:t>Hva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kan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kondensatoren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ersattes</a:t>
            </a:r>
            <a:r>
              <a:rPr lang="en-GB" sz="1200" dirty="0">
                <a:solidFill>
                  <a:srgbClr val="0070C0"/>
                </a:solidFill>
              </a:rPr>
              <a:t> med </a:t>
            </a:r>
            <a:r>
              <a:rPr lang="en-GB" sz="1200" dirty="0" err="1">
                <a:solidFill>
                  <a:srgbClr val="0070C0"/>
                </a:solidFill>
              </a:rPr>
              <a:t>i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dette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en-GB" sz="1200" dirty="0" err="1">
                <a:solidFill>
                  <a:srgbClr val="0070C0"/>
                </a:solidFill>
              </a:rPr>
              <a:t>tilfellet</a:t>
            </a:r>
            <a:r>
              <a:rPr lang="en-GB" sz="1200" dirty="0">
                <a:solidFill>
                  <a:srgbClr val="0070C0"/>
                </a:solidFill>
              </a:rPr>
              <a:t>? </a:t>
            </a:r>
          </a:p>
          <a:p>
            <a:r>
              <a:rPr lang="en-GB" sz="1800" b="1" dirty="0" err="1">
                <a:solidFill>
                  <a:srgbClr val="0070C0"/>
                </a:solidFill>
              </a:rPr>
              <a:t>Spm</a:t>
            </a:r>
            <a:r>
              <a:rPr lang="en-GB" sz="1800" b="1" dirty="0">
                <a:solidFill>
                  <a:srgbClr val="0070C0"/>
                </a:solidFill>
              </a:rPr>
              <a:t> 3</a:t>
            </a:r>
            <a:r>
              <a:rPr lang="en-GB" sz="1800" dirty="0">
                <a:solidFill>
                  <a:srgbClr val="0070C0"/>
                </a:solidFill>
              </a:rPr>
              <a:t>: </a:t>
            </a:r>
            <a:r>
              <a:rPr lang="en-GB" sz="1800" dirty="0" err="1">
                <a:solidFill>
                  <a:srgbClr val="0070C0"/>
                </a:solidFill>
              </a:rPr>
              <a:t>Hva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skjer</a:t>
            </a:r>
            <a:r>
              <a:rPr lang="en-GB" sz="1800" dirty="0">
                <a:solidFill>
                  <a:srgbClr val="0070C0"/>
                </a:solidFill>
              </a:rPr>
              <a:t> med </a:t>
            </a:r>
            <a:r>
              <a:rPr lang="en-GB" sz="1800" dirty="0" err="1">
                <a:solidFill>
                  <a:srgbClr val="0070C0"/>
                </a:solidFill>
              </a:rPr>
              <a:t>impedansen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til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kondensator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når</a:t>
            </a:r>
            <a:r>
              <a:rPr lang="en-GB" sz="1800" dirty="0">
                <a:solidFill>
                  <a:srgbClr val="0070C0"/>
                </a:solidFill>
              </a:rPr>
              <a:t> man </a:t>
            </a:r>
            <a:r>
              <a:rPr lang="en-GB" sz="1800" dirty="0" err="1">
                <a:solidFill>
                  <a:srgbClr val="0070C0"/>
                </a:solidFill>
              </a:rPr>
              <a:t>dobler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frekvensen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til</a:t>
            </a:r>
            <a:r>
              <a:rPr lang="en-GB" sz="1800" dirty="0">
                <a:solidFill>
                  <a:srgbClr val="0070C0"/>
                </a:solidFill>
              </a:rPr>
              <a:t> ac-</a:t>
            </a:r>
            <a:r>
              <a:rPr lang="en-GB" sz="1800" dirty="0" err="1">
                <a:solidFill>
                  <a:srgbClr val="0070C0"/>
                </a:solidFill>
              </a:rPr>
              <a:t>spenningen</a:t>
            </a:r>
            <a:r>
              <a:rPr lang="en-GB" sz="1800" dirty="0">
                <a:solidFill>
                  <a:srgbClr val="0070C0"/>
                </a:solidFill>
              </a:rPr>
              <a:t> over den? </a:t>
            </a:r>
            <a:r>
              <a:rPr lang="en-GB" sz="1800" dirty="0" err="1">
                <a:solidFill>
                  <a:srgbClr val="0070C0"/>
                </a:solidFill>
              </a:rPr>
              <a:t>Når</a:t>
            </a:r>
            <a:r>
              <a:rPr lang="en-GB" sz="1800" dirty="0">
                <a:solidFill>
                  <a:srgbClr val="0070C0"/>
                </a:solidFill>
              </a:rPr>
              <a:t> man </a:t>
            </a:r>
            <a:r>
              <a:rPr lang="en-GB" sz="1800" dirty="0" err="1">
                <a:solidFill>
                  <a:srgbClr val="0070C0"/>
                </a:solidFill>
              </a:rPr>
              <a:t>reduserer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frekvensen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til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halvparten</a:t>
            </a:r>
            <a:r>
              <a:rPr lang="en-GB" sz="1800" dirty="0">
                <a:solidFill>
                  <a:srgbClr val="0070C0"/>
                </a:solidFill>
              </a:rPr>
              <a:t>?</a:t>
            </a:r>
          </a:p>
          <a:p>
            <a:r>
              <a:rPr lang="en-GB" sz="1800" b="1" dirty="0" err="1">
                <a:solidFill>
                  <a:srgbClr val="0070C0"/>
                </a:solidFill>
              </a:rPr>
              <a:t>Spm</a:t>
            </a:r>
            <a:r>
              <a:rPr lang="en-GB" sz="1800" b="1" dirty="0">
                <a:solidFill>
                  <a:srgbClr val="0070C0"/>
                </a:solidFill>
              </a:rPr>
              <a:t> 4: </a:t>
            </a:r>
            <a:r>
              <a:rPr lang="en-GB" sz="1800" dirty="0">
                <a:solidFill>
                  <a:srgbClr val="0070C0"/>
                </a:solidFill>
              </a:rPr>
              <a:t>Finn den </a:t>
            </a:r>
            <a:r>
              <a:rPr lang="en-GB" sz="1800" dirty="0" err="1">
                <a:solidFill>
                  <a:srgbClr val="0070C0"/>
                </a:solidFill>
              </a:rPr>
              <a:t>kapasitive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reaktansen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err="1">
                <a:solidFill>
                  <a:srgbClr val="0070C0"/>
                </a:solidFill>
              </a:rPr>
              <a:t>når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i="1" dirty="0">
                <a:solidFill>
                  <a:srgbClr val="0070C0"/>
                </a:solidFill>
              </a:rPr>
              <a:t>C=0,0047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l-GR" sz="1800" i="1" dirty="0">
                <a:solidFill>
                  <a:srgbClr val="0070C0"/>
                </a:solidFill>
              </a:rPr>
              <a:t>μ</a:t>
            </a:r>
            <a:r>
              <a:rPr lang="en-GB" sz="1800" i="1" dirty="0">
                <a:solidFill>
                  <a:srgbClr val="0070C0"/>
                </a:solidFill>
              </a:rPr>
              <a:t>F </a:t>
            </a:r>
            <a:r>
              <a:rPr lang="en-GB" sz="1800" dirty="0" err="1">
                <a:solidFill>
                  <a:srgbClr val="0070C0"/>
                </a:solidFill>
              </a:rPr>
              <a:t>og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i="1" dirty="0">
                <a:solidFill>
                  <a:srgbClr val="0070C0"/>
                </a:solidFill>
              </a:rPr>
              <a:t>f=1 kHz</a:t>
            </a:r>
          </a:p>
          <a:p>
            <a:endParaRPr lang="en-GB" sz="18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01BC9-8DD3-41CC-85E1-FDC68219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E9A18-EE27-40B6-A11E-B365368F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1692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36AF-B857-4C2C-B2B6-3FE84FE3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Oppgave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CC119-35BB-4D0D-B68F-DD373AABB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1: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er </a:t>
            </a:r>
            <a:r>
              <a:rPr lang="en-GB" sz="1600" dirty="0" err="1">
                <a:solidFill>
                  <a:srgbClr val="0070C0"/>
                </a:solidFill>
              </a:rPr>
              <a:t>definisjonen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av</a:t>
            </a:r>
            <a:r>
              <a:rPr lang="en-GB" sz="1600" dirty="0">
                <a:solidFill>
                  <a:srgbClr val="0070C0"/>
                </a:solidFill>
              </a:rPr>
              <a:t> 1 radian?</a:t>
            </a:r>
          </a:p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2: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måleenheten</a:t>
            </a:r>
            <a:r>
              <a:rPr lang="en-GB" sz="1600" dirty="0">
                <a:solidFill>
                  <a:srgbClr val="0070C0"/>
                </a:solidFill>
              </a:rPr>
              <a:t> for </a:t>
            </a:r>
            <a:r>
              <a:rPr lang="en-GB" sz="1600" dirty="0" err="1">
                <a:solidFill>
                  <a:srgbClr val="0070C0"/>
                </a:solidFill>
              </a:rPr>
              <a:t>radianer</a:t>
            </a:r>
            <a:r>
              <a:rPr lang="en-GB" sz="1600" dirty="0">
                <a:solidFill>
                  <a:srgbClr val="0070C0"/>
                </a:solidFill>
              </a:rPr>
              <a:t>?</a:t>
            </a:r>
          </a:p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3: </a:t>
            </a:r>
            <a:r>
              <a:rPr lang="en-GB" sz="1600" dirty="0" err="1">
                <a:solidFill>
                  <a:srgbClr val="0070C0"/>
                </a:solidFill>
              </a:rPr>
              <a:t>Hvordan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definerer</a:t>
            </a:r>
            <a:r>
              <a:rPr lang="en-GB" sz="1600" dirty="0">
                <a:solidFill>
                  <a:srgbClr val="0070C0"/>
                </a:solidFill>
              </a:rPr>
              <a:t> vi </a:t>
            </a:r>
            <a:r>
              <a:rPr lang="en-GB" sz="1600" dirty="0" err="1">
                <a:solidFill>
                  <a:srgbClr val="0070C0"/>
                </a:solidFill>
              </a:rPr>
              <a:t>vinkelhastighet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og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er </a:t>
            </a:r>
            <a:r>
              <a:rPr lang="en-GB" sz="1600" dirty="0" err="1">
                <a:solidFill>
                  <a:srgbClr val="0070C0"/>
                </a:solidFill>
              </a:rPr>
              <a:t>måleenheten</a:t>
            </a:r>
            <a:r>
              <a:rPr lang="en-GB" sz="1600" dirty="0">
                <a:solidFill>
                  <a:srgbClr val="0070C0"/>
                </a:solidFill>
              </a:rPr>
              <a:t>?</a:t>
            </a:r>
          </a:p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4: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er et </a:t>
            </a:r>
            <a:r>
              <a:rPr lang="en-GB" sz="1600" dirty="0" err="1">
                <a:solidFill>
                  <a:srgbClr val="0070C0"/>
                </a:solidFill>
              </a:rPr>
              <a:t>annet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navn</a:t>
            </a:r>
            <a:r>
              <a:rPr lang="en-GB" sz="1600" dirty="0">
                <a:solidFill>
                  <a:srgbClr val="0070C0"/>
                </a:solidFill>
              </a:rPr>
              <a:t> for </a:t>
            </a:r>
            <a:r>
              <a:rPr lang="en-GB" sz="1600" dirty="0" err="1">
                <a:solidFill>
                  <a:srgbClr val="0070C0"/>
                </a:solidFill>
              </a:rPr>
              <a:t>vinkelhastighet</a:t>
            </a:r>
            <a:r>
              <a:rPr lang="en-GB" sz="1600" dirty="0">
                <a:solidFill>
                  <a:srgbClr val="0070C0"/>
                </a:solidFill>
              </a:rPr>
              <a:t>?</a:t>
            </a:r>
          </a:p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5: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er </a:t>
            </a:r>
            <a:r>
              <a:rPr lang="en-GB" sz="1600" dirty="0" err="1">
                <a:solidFill>
                  <a:srgbClr val="0070C0"/>
                </a:solidFill>
              </a:rPr>
              <a:t>vinkelhastigheten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til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sinusbølge</a:t>
            </a:r>
            <a:r>
              <a:rPr lang="en-GB" sz="1600" dirty="0">
                <a:solidFill>
                  <a:srgbClr val="0070C0"/>
                </a:solidFill>
              </a:rPr>
              <a:t> med f=60Hz?</a:t>
            </a:r>
          </a:p>
          <a:p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6: </a:t>
            </a:r>
            <a:r>
              <a:rPr lang="en-GB" sz="1600" dirty="0" err="1">
                <a:solidFill>
                  <a:srgbClr val="0070C0"/>
                </a:solidFill>
              </a:rPr>
              <a:t>Gitt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sinusbølge</a:t>
            </a:r>
            <a:r>
              <a:rPr lang="en-GB" sz="1600" dirty="0">
                <a:solidFill>
                  <a:srgbClr val="0070C0"/>
                </a:solidFill>
              </a:rPr>
              <a:t> med </a:t>
            </a:r>
            <a:r>
              <a:rPr lang="en-GB" sz="1600" dirty="0" err="1">
                <a:solidFill>
                  <a:srgbClr val="0070C0"/>
                </a:solidFill>
              </a:rPr>
              <a:t>vinkelfrekvens</a:t>
            </a:r>
            <a:r>
              <a:rPr lang="en-GB" sz="1600" dirty="0">
                <a:solidFill>
                  <a:srgbClr val="0070C0"/>
                </a:solidFill>
              </a:rPr>
              <a:t> = 500 rad/s.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er </a:t>
            </a:r>
            <a:r>
              <a:rPr lang="en-GB" sz="1600" dirty="0" err="1">
                <a:solidFill>
                  <a:srgbClr val="0070C0"/>
                </a:solidFill>
              </a:rPr>
              <a:t>frekvensen</a:t>
            </a:r>
            <a:r>
              <a:rPr lang="en-GB" sz="1600" dirty="0">
                <a:solidFill>
                  <a:srgbClr val="0070C0"/>
                </a:solidFill>
              </a:rPr>
              <a:t>  </a:t>
            </a:r>
            <a:r>
              <a:rPr lang="en-GB" sz="1600" dirty="0" err="1">
                <a:solidFill>
                  <a:srgbClr val="0070C0"/>
                </a:solidFill>
              </a:rPr>
              <a:t>målt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i</a:t>
            </a:r>
            <a:r>
              <a:rPr lang="en-GB" sz="1600" dirty="0">
                <a:solidFill>
                  <a:srgbClr val="0070C0"/>
                </a:solidFill>
              </a:rPr>
              <a:t> Hertz </a:t>
            </a:r>
            <a:r>
              <a:rPr lang="en-GB" sz="1600" dirty="0" err="1">
                <a:solidFill>
                  <a:srgbClr val="0070C0"/>
                </a:solidFill>
              </a:rPr>
              <a:t>og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perioden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målt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i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sekunder</a:t>
            </a:r>
            <a:r>
              <a:rPr lang="en-GB" sz="1600" dirty="0">
                <a:solidFill>
                  <a:srgbClr val="0070C0"/>
                </a:solidFill>
              </a:rPr>
              <a:t>? </a:t>
            </a:r>
            <a:endParaRPr lang="en-GB" sz="18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EE704-52DB-42FD-9EEC-33375613E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5265B-3C66-4317-8351-F24E2607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899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92D8-FDBC-4B4F-ABC1-875C7C8B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Oppgave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F74CF-F4BF-4F78-B710-BEC7D4380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114" y="2113280"/>
            <a:ext cx="6048672" cy="4389120"/>
          </a:xfrm>
        </p:spPr>
        <p:txBody>
          <a:bodyPr/>
          <a:lstStyle/>
          <a:p>
            <a:r>
              <a:rPr lang="en-GB" sz="2000" dirty="0" err="1">
                <a:solidFill>
                  <a:srgbClr val="0070C0"/>
                </a:solidFill>
              </a:rPr>
              <a:t>Gitt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sinussignalet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til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err="1">
                <a:solidFill>
                  <a:srgbClr val="0070C0"/>
                </a:solidFill>
              </a:rPr>
              <a:t>høyre</a:t>
            </a:r>
            <a:endParaRPr lang="en-GB" sz="2000" dirty="0">
              <a:solidFill>
                <a:srgbClr val="0070C0"/>
              </a:solidFill>
            </a:endParaRP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1: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perioden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hvis</a:t>
            </a:r>
            <a:r>
              <a:rPr lang="en-GB" sz="1600" dirty="0">
                <a:solidFill>
                  <a:srgbClr val="0070C0"/>
                </a:solidFill>
              </a:rPr>
              <a:t> t</a:t>
            </a:r>
            <a:r>
              <a:rPr lang="en-GB" sz="1600" baseline="-25000" dirty="0">
                <a:solidFill>
                  <a:srgbClr val="0070C0"/>
                </a:solidFill>
              </a:rPr>
              <a:t>3</a:t>
            </a:r>
            <a:r>
              <a:rPr lang="en-GB" sz="1600" dirty="0">
                <a:solidFill>
                  <a:srgbClr val="0070C0"/>
                </a:solidFill>
              </a:rPr>
              <a:t>=0,01s?</a:t>
            </a: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2: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frekvensen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hvis</a:t>
            </a:r>
            <a:r>
              <a:rPr lang="en-GB" sz="1600" dirty="0">
                <a:solidFill>
                  <a:srgbClr val="0070C0"/>
                </a:solidFill>
              </a:rPr>
              <a:t> t</a:t>
            </a:r>
            <a:r>
              <a:rPr lang="en-GB" sz="1600" baseline="-25000" dirty="0">
                <a:solidFill>
                  <a:srgbClr val="0070C0"/>
                </a:solidFill>
              </a:rPr>
              <a:t>3</a:t>
            </a:r>
            <a:r>
              <a:rPr lang="en-GB" sz="1600" dirty="0">
                <a:solidFill>
                  <a:srgbClr val="0070C0"/>
                </a:solidFill>
              </a:rPr>
              <a:t>=0,002s?</a:t>
            </a: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3: </a:t>
            </a:r>
            <a:r>
              <a:rPr lang="en-GB" sz="1600" dirty="0" err="1">
                <a:solidFill>
                  <a:srgbClr val="0070C0"/>
                </a:solidFill>
              </a:rPr>
              <a:t>Hvordan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finner</a:t>
            </a:r>
            <a:r>
              <a:rPr lang="en-GB" sz="1600" dirty="0">
                <a:solidFill>
                  <a:srgbClr val="0070C0"/>
                </a:solidFill>
              </a:rPr>
              <a:t> vi </a:t>
            </a:r>
            <a:r>
              <a:rPr lang="en-GB" sz="1600" dirty="0" err="1">
                <a:solidFill>
                  <a:srgbClr val="0070C0"/>
                </a:solidFill>
              </a:rPr>
              <a:t>amplituden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til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signalet</a:t>
            </a:r>
            <a:r>
              <a:rPr lang="en-GB" sz="1600" dirty="0">
                <a:solidFill>
                  <a:srgbClr val="0070C0"/>
                </a:solidFill>
              </a:rPr>
              <a:t>?</a:t>
            </a: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4: </a:t>
            </a:r>
            <a:r>
              <a:rPr lang="en-GB" sz="1600" dirty="0" err="1">
                <a:solidFill>
                  <a:srgbClr val="0070C0"/>
                </a:solidFill>
              </a:rPr>
              <a:t>Hva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gjennomsnittsverdien</a:t>
            </a:r>
            <a:r>
              <a:rPr lang="en-GB" sz="1600" dirty="0">
                <a:solidFill>
                  <a:srgbClr val="0070C0"/>
                </a:solidFill>
              </a:rPr>
              <a:t> over </a:t>
            </a:r>
            <a:r>
              <a:rPr lang="en-GB" sz="1600" dirty="0" err="1">
                <a:solidFill>
                  <a:srgbClr val="0070C0"/>
                </a:solidFill>
              </a:rPr>
              <a:t>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hel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periode</a:t>
            </a:r>
            <a:r>
              <a:rPr lang="en-GB" sz="1600" dirty="0">
                <a:solidFill>
                  <a:srgbClr val="0070C0"/>
                </a:solidFill>
              </a:rPr>
              <a:t>?</a:t>
            </a: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5: Vis </a:t>
            </a:r>
            <a:r>
              <a:rPr lang="en-GB" sz="1600" dirty="0" err="1">
                <a:solidFill>
                  <a:srgbClr val="0070C0"/>
                </a:solidFill>
              </a:rPr>
              <a:t>grafisk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når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er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u="sng" dirty="0" err="1">
                <a:solidFill>
                  <a:srgbClr val="0070C0"/>
                </a:solidFill>
              </a:rPr>
              <a:t>endringen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i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signalet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minst</a:t>
            </a:r>
            <a:r>
              <a:rPr lang="en-GB" sz="1600" dirty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en-GB" sz="1600" dirty="0" err="1">
                <a:solidFill>
                  <a:srgbClr val="0070C0"/>
                </a:solidFill>
              </a:rPr>
              <a:t>Spm</a:t>
            </a:r>
            <a:r>
              <a:rPr lang="en-GB" sz="1600" dirty="0">
                <a:solidFill>
                  <a:srgbClr val="0070C0"/>
                </a:solidFill>
              </a:rPr>
              <a:t> 6: </a:t>
            </a:r>
            <a:r>
              <a:rPr lang="en-GB" sz="1600" dirty="0" err="1">
                <a:solidFill>
                  <a:srgbClr val="0070C0"/>
                </a:solidFill>
              </a:rPr>
              <a:t>Begrunn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matematisk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når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u="sng" dirty="0" err="1">
                <a:solidFill>
                  <a:srgbClr val="0070C0"/>
                </a:solidFill>
              </a:rPr>
              <a:t>endringen</a:t>
            </a:r>
            <a:r>
              <a:rPr lang="en-GB" sz="1600" u="sng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i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signalet</a:t>
            </a:r>
            <a:r>
              <a:rPr lang="en-GB" sz="1600" dirty="0">
                <a:solidFill>
                  <a:srgbClr val="0070C0"/>
                </a:solidFill>
              </a:rPr>
              <a:t> </a:t>
            </a:r>
            <a:r>
              <a:rPr lang="en-GB" sz="1600" dirty="0" err="1">
                <a:solidFill>
                  <a:srgbClr val="0070C0"/>
                </a:solidFill>
              </a:rPr>
              <a:t>størst</a:t>
            </a:r>
            <a:r>
              <a:rPr lang="en-GB" sz="16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37AE6-A54A-4A56-8444-B48110B2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 Mekatronikk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1E623-1F71-41BA-8BD6-DB17039B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4" descr="fg08_01100">
            <a:extLst>
              <a:ext uri="{FF2B5EF4-FFF2-40B4-BE49-F238E27FC236}">
                <a16:creationId xmlns:a16="http://schemas.microsoft.com/office/drawing/2014/main" id="{FE1A62ED-9085-454F-9037-17CBE84FF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67" b="760"/>
          <a:stretch/>
        </p:blipFill>
        <p:spPr bwMode="auto">
          <a:xfrm>
            <a:off x="6568802" y="1891004"/>
            <a:ext cx="3744417" cy="34947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831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 Mekatronikk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50</a:t>
            </a:fld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A186F-A251-40BD-B492-9815E21E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/>
          <a:p>
            <a:r>
              <a:rPr lang="nb-NO" dirty="0"/>
              <a:t>Nøtt til neste gang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9EE9B38-D1FA-42DD-89ED-5FC7EF81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968256"/>
          </a:xfrm>
        </p:spPr>
        <p:txBody>
          <a:bodyPr/>
          <a:lstStyle/>
          <a:p>
            <a:r>
              <a:rPr lang="nb-NO" dirty="0"/>
              <a:t>Hva er dette?</a:t>
            </a:r>
          </a:p>
        </p:txBody>
      </p:sp>
      <p:pic>
        <p:nvPicPr>
          <p:cNvPr id="17" name="Picture 2" descr="https://www.surplussales.com/Images/Capacitors/VariableCapacitors/cav-160-110-21_.jpg">
            <a:extLst>
              <a:ext uri="{FF2B5EF4-FFF2-40B4-BE49-F238E27FC236}">
                <a16:creationId xmlns:a16="http://schemas.microsoft.com/office/drawing/2014/main" id="{B3A3A95F-8CC0-4C4C-AD5E-770E46D41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378" y="3081536"/>
            <a:ext cx="43529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72508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23059</TotalTime>
  <Pages>12214176</Pages>
  <Words>2935</Words>
  <Application>Microsoft Office PowerPoint</Application>
  <PresentationFormat>Custom</PresentationFormat>
  <Paragraphs>515</Paragraphs>
  <Slides>50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Cambria Math</vt:lpstr>
      <vt:lpstr>Times New Roman</vt:lpstr>
      <vt:lpstr>Wingdings</vt:lpstr>
      <vt:lpstr>uio-ppt-mal-norsk-1</vt:lpstr>
      <vt:lpstr>CorelDRAW</vt:lpstr>
      <vt:lpstr>Equation</vt:lpstr>
      <vt:lpstr>Ekvation</vt:lpstr>
      <vt:lpstr>Forelesning  nr.4 IN 1080  Mekatronikk</vt:lpstr>
      <vt:lpstr>Dagens temaer</vt:lpstr>
      <vt:lpstr>Thévenins teorem</vt:lpstr>
      <vt:lpstr>Thévenins teorem (forts)</vt:lpstr>
      <vt:lpstr>Thévenins teorem (forts)</vt:lpstr>
      <vt:lpstr>PowerPoint Presentation</vt:lpstr>
      <vt:lpstr>Thévenins teorem (forts)</vt:lpstr>
      <vt:lpstr>Thévenins teorem (forts)</vt:lpstr>
      <vt:lpstr>Thévenins teorem (forts)</vt:lpstr>
      <vt:lpstr>Eksempel</vt:lpstr>
      <vt:lpstr>Nortons teorem</vt:lpstr>
      <vt:lpstr>Nortons teorem </vt:lpstr>
      <vt:lpstr>Nortons teorem (forts)</vt:lpstr>
      <vt:lpstr>Nortons teorem (forts)</vt:lpstr>
      <vt:lpstr>Eksempel</vt:lpstr>
      <vt:lpstr>PowerPoint Presentation</vt:lpstr>
      <vt:lpstr>Sinussignaler</vt:lpstr>
      <vt:lpstr>Amplitude og periode</vt:lpstr>
      <vt:lpstr>PowerPoint Presentation</vt:lpstr>
      <vt:lpstr>Mer om periode og frekvens</vt:lpstr>
      <vt:lpstr>Strøm- og spenningsretning </vt:lpstr>
      <vt:lpstr>Øyeblikksverdi</vt:lpstr>
      <vt:lpstr>Peak-til-peak verdi</vt:lpstr>
      <vt:lpstr>Sinussignaler med dc-offset</vt:lpstr>
      <vt:lpstr>Mer om sinusfunksjonen</vt:lpstr>
      <vt:lpstr>Mer om sinusfunksjonen (forts)</vt:lpstr>
      <vt:lpstr>Mer om sinus (forts)</vt:lpstr>
      <vt:lpstr>Mer om sinus (forts)</vt:lpstr>
      <vt:lpstr>Kondensatorer</vt:lpstr>
      <vt:lpstr>Kondensatorer (forts)</vt:lpstr>
      <vt:lpstr>Kondensatorer (forts)</vt:lpstr>
      <vt:lpstr>Kondensatorer (forts)</vt:lpstr>
      <vt:lpstr>Kondensatorer (forts)</vt:lpstr>
      <vt:lpstr>Kondensatorer (forts)</vt:lpstr>
      <vt:lpstr>Sammenheng strøm, spenning og impedans</vt:lpstr>
      <vt:lpstr>RC-kretser</vt:lpstr>
      <vt:lpstr>Sammenheng strøm-spenning i en kondensator</vt:lpstr>
      <vt:lpstr>Sammenheng strøm-spenning i en kondensator</vt:lpstr>
      <vt:lpstr>Sammenheng strøm-spenning i seriell RC-krets</vt:lpstr>
      <vt:lpstr>Analyse av RC-kretser med digitale signaler</vt:lpstr>
      <vt:lpstr>Oppladning og utladning av kondensator</vt:lpstr>
      <vt:lpstr>Tidskonstant</vt:lpstr>
      <vt:lpstr>Tidskonstant (forts)</vt:lpstr>
      <vt:lpstr>Tidskonstant (forts)</vt:lpstr>
      <vt:lpstr>Kapasitiv reaktans</vt:lpstr>
      <vt:lpstr>Oppgave</vt:lpstr>
      <vt:lpstr>Oppgaver</vt:lpstr>
      <vt:lpstr>Oppgave</vt:lpstr>
      <vt:lpstr>Oppgave</vt:lpstr>
      <vt:lpstr>Nøtt til neste gang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552</cp:revision>
  <cp:lastPrinted>2006-05-28T18:10:13Z</cp:lastPrinted>
  <dcterms:created xsi:type="dcterms:W3CDTF">2004-08-10T12:08:57Z</dcterms:created>
  <dcterms:modified xsi:type="dcterms:W3CDTF">2022-02-15T19:16:44Z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