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61" r:id="rId1"/>
  </p:sldMasterIdLst>
  <p:notesMasterIdLst>
    <p:notesMasterId r:id="rId56"/>
  </p:notesMasterIdLst>
  <p:handoutMasterIdLst>
    <p:handoutMasterId r:id="rId57"/>
  </p:handoutMasterIdLst>
  <p:sldIdLst>
    <p:sldId id="287" r:id="rId2"/>
    <p:sldId id="288" r:id="rId3"/>
    <p:sldId id="504" r:id="rId4"/>
    <p:sldId id="387" r:id="rId5"/>
    <p:sldId id="415" r:id="rId6"/>
    <p:sldId id="418" r:id="rId7"/>
    <p:sldId id="507" r:id="rId8"/>
    <p:sldId id="526" r:id="rId9"/>
    <p:sldId id="527" r:id="rId10"/>
    <p:sldId id="423" r:id="rId11"/>
    <p:sldId id="396" r:id="rId12"/>
    <p:sldId id="424" r:id="rId13"/>
    <p:sldId id="528" r:id="rId14"/>
    <p:sldId id="429" r:id="rId15"/>
    <p:sldId id="430" r:id="rId16"/>
    <p:sldId id="431" r:id="rId17"/>
    <p:sldId id="512" r:id="rId18"/>
    <p:sldId id="432" r:id="rId19"/>
    <p:sldId id="433" r:id="rId20"/>
    <p:sldId id="513" r:id="rId21"/>
    <p:sldId id="514" r:id="rId22"/>
    <p:sldId id="435" r:id="rId23"/>
    <p:sldId id="516" r:id="rId24"/>
    <p:sldId id="478" r:id="rId25"/>
    <p:sldId id="547" r:id="rId26"/>
    <p:sldId id="481" r:id="rId27"/>
    <p:sldId id="548" r:id="rId28"/>
    <p:sldId id="545" r:id="rId29"/>
    <p:sldId id="546" r:id="rId30"/>
    <p:sldId id="522" r:id="rId31"/>
    <p:sldId id="397" r:id="rId32"/>
    <p:sldId id="399" r:id="rId33"/>
    <p:sldId id="398" r:id="rId34"/>
    <p:sldId id="400" r:id="rId35"/>
    <p:sldId id="404" r:id="rId36"/>
    <p:sldId id="405" r:id="rId37"/>
    <p:sldId id="524" r:id="rId38"/>
    <p:sldId id="518" r:id="rId39"/>
    <p:sldId id="519" r:id="rId40"/>
    <p:sldId id="521" r:id="rId41"/>
    <p:sldId id="458" r:id="rId42"/>
    <p:sldId id="459" r:id="rId43"/>
    <p:sldId id="421" r:id="rId44"/>
    <p:sldId id="450" r:id="rId45"/>
    <p:sldId id="451" r:id="rId46"/>
    <p:sldId id="452" r:id="rId47"/>
    <p:sldId id="453" r:id="rId48"/>
    <p:sldId id="454" r:id="rId49"/>
    <p:sldId id="455" r:id="rId50"/>
    <p:sldId id="456" r:id="rId51"/>
    <p:sldId id="457" r:id="rId52"/>
    <p:sldId id="525" r:id="rId53"/>
    <p:sldId id="523" r:id="rId54"/>
    <p:sldId id="517" r:id="rId55"/>
  </p:sldIdLst>
  <p:sldSz cx="10401300" cy="7315200"/>
  <p:notesSz cx="7099300" cy="10234613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nb-NO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76">
          <p15:clr>
            <a:srgbClr val="A4A3A4"/>
          </p15:clr>
        </p15:guide>
        <p15:guide id="2" pos="32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3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FF"/>
    <a:srgbClr val="0099CC"/>
    <a:srgbClr val="FCC92D"/>
    <a:srgbClr val="008EBC"/>
    <a:srgbClr val="04BAC8"/>
    <a:srgbClr val="04ADC1"/>
    <a:srgbClr val="01A1BC"/>
    <a:srgbClr val="FF3300"/>
    <a:srgbClr val="008A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33" autoAdjust="0"/>
    <p:restoredTop sz="94714" autoAdjust="0"/>
  </p:normalViewPr>
  <p:slideViewPr>
    <p:cSldViewPr>
      <p:cViewPr varScale="1">
        <p:scale>
          <a:sx n="145" d="100"/>
          <a:sy n="145" d="100"/>
        </p:scale>
        <p:origin x="594" y="120"/>
      </p:cViewPr>
      <p:guideLst>
        <p:guide orient="horz" pos="2976"/>
        <p:guide pos="32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4" d="100"/>
          <a:sy n="84" d="100"/>
        </p:scale>
        <p:origin x="-1980" y="-96"/>
      </p:cViewPr>
      <p:guideLst>
        <p:guide orient="horz" pos="3223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4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08608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31850" y="774700"/>
            <a:ext cx="5437188" cy="38242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sp>
      <p:sp>
        <p:nvSpPr>
          <p:cNvPr id="2051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4563" y="4857750"/>
            <a:ext cx="5207000" cy="46053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8017" tIns="48148" rIns="98017" bIns="4814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8461032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7493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4025" algn="l" defTabSz="7493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08050" algn="l" defTabSz="7493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60488" algn="l" defTabSz="7493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12925" algn="l" defTabSz="7493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3300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503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7166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7789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96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300162" y="2145432"/>
            <a:ext cx="8581073" cy="1219200"/>
          </a:xfrm>
        </p:spPr>
        <p:txBody>
          <a:bodyPr anchor="b"/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00162" y="3945632"/>
            <a:ext cx="8581073" cy="1869440"/>
          </a:xfrm>
        </p:spPr>
        <p:txBody>
          <a:bodyPr/>
          <a:lstStyle>
            <a:lvl1pPr marL="0" indent="0" algn="l">
              <a:spcBef>
                <a:spcPts val="0"/>
              </a:spcBef>
              <a:buFontTx/>
              <a:buNone/>
              <a:defRPr sz="2400"/>
            </a:lvl1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098" y="5995597"/>
            <a:ext cx="1188720" cy="1109472"/>
          </a:xfrm>
          <a:prstGeom prst="rect">
            <a:avLst/>
          </a:prstGeom>
        </p:spPr>
      </p:pic>
      <p:pic>
        <p:nvPicPr>
          <p:cNvPr id="6" name="Picture 5" descr="Medical Device Design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2698" y="201216"/>
            <a:ext cx="4536504" cy="1282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15333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138" y="894080"/>
            <a:ext cx="8754428" cy="1219200"/>
          </a:xfrm>
        </p:spPr>
        <p:txBody>
          <a:bodyPr/>
          <a:lstStyle>
            <a:lvl1pPr>
              <a:defRPr b="0"/>
            </a:lvl1pPr>
          </a:lstStyle>
          <a:p>
            <a:r>
              <a:rPr lang="en-US" dirty="0"/>
              <a:t>Click to edit Master title style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138" y="2113280"/>
            <a:ext cx="8754428" cy="4389120"/>
          </a:xfrm>
        </p:spPr>
        <p:txBody>
          <a:bodyPr/>
          <a:lstStyle>
            <a:lvl1pPr>
              <a:lnSpc>
                <a:spcPts val="3000"/>
              </a:lnSpc>
              <a:spcBef>
                <a:spcPts val="0"/>
              </a:spcBef>
              <a:defRPr sz="2400"/>
            </a:lvl1pPr>
            <a:lvl2pPr>
              <a:lnSpc>
                <a:spcPts val="3000"/>
              </a:lnSpc>
              <a:spcBef>
                <a:spcPts val="0"/>
              </a:spcBef>
              <a:defRPr sz="2000"/>
            </a:lvl2pPr>
            <a:lvl3pPr>
              <a:lnSpc>
                <a:spcPts val="3000"/>
              </a:lnSpc>
              <a:spcBef>
                <a:spcPts val="0"/>
              </a:spcBef>
              <a:defRPr sz="1800"/>
            </a:lvl3pPr>
            <a:lvl4pPr>
              <a:lnSpc>
                <a:spcPts val="3000"/>
              </a:lnSpc>
              <a:spcBef>
                <a:spcPts val="0"/>
              </a:spcBef>
              <a:defRPr sz="1400"/>
            </a:lvl4pPr>
            <a:lvl5pPr>
              <a:lnSpc>
                <a:spcPts val="3000"/>
              </a:lnSpc>
              <a:spcBef>
                <a:spcPts val="0"/>
              </a:spcBef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b-NO" dirty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xfrm>
            <a:off x="232098" y="6664960"/>
            <a:ext cx="2166938" cy="487680"/>
          </a:xfrm>
        </p:spPr>
        <p:txBody>
          <a:bodyPr/>
          <a:lstStyle>
            <a:lvl1pPr>
              <a:defRPr sz="1400">
                <a:latin typeface="+mj-lt"/>
              </a:defRPr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>
          <a:xfrm>
            <a:off x="4624587" y="6664960"/>
            <a:ext cx="936104" cy="487680"/>
          </a:xfrm>
        </p:spPr>
        <p:txBody>
          <a:bodyPr/>
          <a:lstStyle>
            <a:lvl1pPr>
              <a:defRPr sz="1400">
                <a:latin typeface="+mj-lt"/>
              </a:defRPr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317096" y="6664960"/>
            <a:ext cx="780098" cy="487680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642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1631" y="4700695"/>
            <a:ext cx="8841105" cy="1452880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1631" y="3100496"/>
            <a:ext cx="8841105" cy="1600199"/>
          </a:xfrm>
        </p:spPr>
        <p:txBody>
          <a:bodyPr anchor="b"/>
          <a:lstStyle>
            <a:lvl1pPr marL="0" indent="0">
              <a:buNone/>
              <a:defRPr sz="2200"/>
            </a:lvl1pPr>
            <a:lvl2pPr marL="506132" indent="0">
              <a:buNone/>
              <a:defRPr sz="2000"/>
            </a:lvl2pPr>
            <a:lvl3pPr marL="1012264" indent="0">
              <a:buNone/>
              <a:defRPr sz="1800"/>
            </a:lvl3pPr>
            <a:lvl4pPr marL="1518395" indent="0">
              <a:buNone/>
              <a:defRPr sz="1500"/>
            </a:lvl4pPr>
            <a:lvl5pPr marL="2024528" indent="0">
              <a:buNone/>
              <a:defRPr sz="1500"/>
            </a:lvl5pPr>
            <a:lvl6pPr marL="2530661" indent="0">
              <a:buNone/>
              <a:defRPr sz="1500"/>
            </a:lvl6pPr>
            <a:lvl7pPr marL="3036793" indent="0">
              <a:buNone/>
              <a:defRPr sz="1500"/>
            </a:lvl7pPr>
            <a:lvl8pPr marL="3542925" indent="0">
              <a:buNone/>
              <a:defRPr sz="1500"/>
            </a:lvl8pPr>
            <a:lvl9pPr marL="4049057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937757-576B-EF4D-9700-0443DE01088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9449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6808" y="2113280"/>
            <a:ext cx="4290536" cy="4389120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0699" y="2113280"/>
            <a:ext cx="4290536" cy="4389120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81D97-6BD2-DD4A-97EA-2D5D2169287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827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065" y="292947"/>
            <a:ext cx="9361170" cy="1219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065" y="1637455"/>
            <a:ext cx="4595714" cy="682413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06132" indent="0">
              <a:buNone/>
              <a:defRPr sz="2200" b="1"/>
            </a:lvl2pPr>
            <a:lvl3pPr marL="1012264" indent="0">
              <a:buNone/>
              <a:defRPr sz="2000" b="1"/>
            </a:lvl3pPr>
            <a:lvl4pPr marL="1518395" indent="0">
              <a:buNone/>
              <a:defRPr sz="1800" b="1"/>
            </a:lvl4pPr>
            <a:lvl5pPr marL="2024528" indent="0">
              <a:buNone/>
              <a:defRPr sz="1800" b="1"/>
            </a:lvl5pPr>
            <a:lvl6pPr marL="2530661" indent="0">
              <a:buNone/>
              <a:defRPr sz="1800" b="1"/>
            </a:lvl6pPr>
            <a:lvl7pPr marL="3036793" indent="0">
              <a:buNone/>
              <a:defRPr sz="1800" b="1"/>
            </a:lvl7pPr>
            <a:lvl8pPr marL="3542925" indent="0">
              <a:buNone/>
              <a:defRPr sz="1800" b="1"/>
            </a:lvl8pPr>
            <a:lvl9pPr marL="4049057" indent="0">
              <a:buNone/>
              <a:defRPr sz="1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065" y="2319868"/>
            <a:ext cx="4595714" cy="4214707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83718" y="1637455"/>
            <a:ext cx="4597519" cy="682413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06132" indent="0">
              <a:buNone/>
              <a:defRPr sz="2200" b="1"/>
            </a:lvl2pPr>
            <a:lvl3pPr marL="1012264" indent="0">
              <a:buNone/>
              <a:defRPr sz="2000" b="1"/>
            </a:lvl3pPr>
            <a:lvl4pPr marL="1518395" indent="0">
              <a:buNone/>
              <a:defRPr sz="1800" b="1"/>
            </a:lvl4pPr>
            <a:lvl5pPr marL="2024528" indent="0">
              <a:buNone/>
              <a:defRPr sz="1800" b="1"/>
            </a:lvl5pPr>
            <a:lvl6pPr marL="2530661" indent="0">
              <a:buNone/>
              <a:defRPr sz="1800" b="1"/>
            </a:lvl6pPr>
            <a:lvl7pPr marL="3036793" indent="0">
              <a:buNone/>
              <a:defRPr sz="1800" b="1"/>
            </a:lvl7pPr>
            <a:lvl8pPr marL="3542925" indent="0">
              <a:buNone/>
              <a:defRPr sz="1800" b="1"/>
            </a:lvl8pPr>
            <a:lvl9pPr marL="4049057" indent="0">
              <a:buNone/>
              <a:defRPr sz="1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83718" y="2319868"/>
            <a:ext cx="4597519" cy="4214707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8245E3-F26D-5F48-9B3C-B613005A7A0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2985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DD5A85-2DB4-A94A-9780-56D67215FF1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1569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1D3BC9-7EE2-3642-912D-4C42C29ED7A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4368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067" y="291253"/>
            <a:ext cx="3421956" cy="1239520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6619" y="291255"/>
            <a:ext cx="5814616" cy="6243321"/>
          </a:xfrm>
        </p:spPr>
        <p:txBody>
          <a:bodyPr/>
          <a:lstStyle>
            <a:lvl1pPr>
              <a:defRPr sz="3500"/>
            </a:lvl1pPr>
            <a:lvl2pPr>
              <a:defRPr sz="3100"/>
            </a:lvl2pPr>
            <a:lvl3pPr>
              <a:defRPr sz="27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067" y="1530775"/>
            <a:ext cx="3421956" cy="5003801"/>
          </a:xfrm>
        </p:spPr>
        <p:txBody>
          <a:bodyPr/>
          <a:lstStyle>
            <a:lvl1pPr marL="0" indent="0">
              <a:buNone/>
              <a:defRPr sz="1500"/>
            </a:lvl1pPr>
            <a:lvl2pPr marL="506132" indent="0">
              <a:buNone/>
              <a:defRPr sz="1300"/>
            </a:lvl2pPr>
            <a:lvl3pPr marL="1012264" indent="0">
              <a:buNone/>
              <a:defRPr sz="1100"/>
            </a:lvl3pPr>
            <a:lvl4pPr marL="1518395" indent="0">
              <a:buNone/>
              <a:defRPr sz="1000"/>
            </a:lvl4pPr>
            <a:lvl5pPr marL="2024528" indent="0">
              <a:buNone/>
              <a:defRPr sz="1000"/>
            </a:lvl5pPr>
            <a:lvl6pPr marL="2530661" indent="0">
              <a:buNone/>
              <a:defRPr sz="1000"/>
            </a:lvl6pPr>
            <a:lvl7pPr marL="3036793" indent="0">
              <a:buNone/>
              <a:defRPr sz="1000"/>
            </a:lvl7pPr>
            <a:lvl8pPr marL="3542925" indent="0">
              <a:buNone/>
              <a:defRPr sz="1000"/>
            </a:lvl8pPr>
            <a:lvl9pPr marL="4049057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FEEEDA-D3B5-9F46-A138-1B4482F6105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048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8728" y="5120641"/>
            <a:ext cx="6240780" cy="604521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38728" y="653627"/>
            <a:ext cx="6240780" cy="4389120"/>
          </a:xfrm>
        </p:spPr>
        <p:txBody>
          <a:bodyPr/>
          <a:lstStyle>
            <a:lvl1pPr marL="0" indent="0">
              <a:buNone/>
              <a:defRPr sz="3500"/>
            </a:lvl1pPr>
            <a:lvl2pPr marL="506132" indent="0">
              <a:buNone/>
              <a:defRPr sz="3100"/>
            </a:lvl2pPr>
            <a:lvl3pPr marL="1012264" indent="0">
              <a:buNone/>
              <a:defRPr sz="2700"/>
            </a:lvl3pPr>
            <a:lvl4pPr marL="1518395" indent="0">
              <a:buNone/>
              <a:defRPr sz="2200"/>
            </a:lvl4pPr>
            <a:lvl5pPr marL="2024528" indent="0">
              <a:buNone/>
              <a:defRPr sz="2200"/>
            </a:lvl5pPr>
            <a:lvl6pPr marL="2530661" indent="0">
              <a:buNone/>
              <a:defRPr sz="2200"/>
            </a:lvl6pPr>
            <a:lvl7pPr marL="3036793" indent="0">
              <a:buNone/>
              <a:defRPr sz="2200"/>
            </a:lvl7pPr>
            <a:lvl8pPr marL="3542925" indent="0">
              <a:buNone/>
              <a:defRPr sz="2200"/>
            </a:lvl8pPr>
            <a:lvl9pPr marL="4049057" indent="0">
              <a:buNone/>
              <a:defRPr sz="22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38728" y="5725162"/>
            <a:ext cx="6240780" cy="858519"/>
          </a:xfrm>
        </p:spPr>
        <p:txBody>
          <a:bodyPr/>
          <a:lstStyle>
            <a:lvl1pPr marL="0" indent="0">
              <a:buNone/>
              <a:defRPr sz="1500"/>
            </a:lvl1pPr>
            <a:lvl2pPr marL="506132" indent="0">
              <a:buNone/>
              <a:defRPr sz="1300"/>
            </a:lvl2pPr>
            <a:lvl3pPr marL="1012264" indent="0">
              <a:buNone/>
              <a:defRPr sz="1100"/>
            </a:lvl3pPr>
            <a:lvl4pPr marL="1518395" indent="0">
              <a:buNone/>
              <a:defRPr sz="1000"/>
            </a:lvl4pPr>
            <a:lvl5pPr marL="2024528" indent="0">
              <a:buNone/>
              <a:defRPr sz="1000"/>
            </a:lvl5pPr>
            <a:lvl6pPr marL="2530661" indent="0">
              <a:buNone/>
              <a:defRPr sz="1000"/>
            </a:lvl6pPr>
            <a:lvl7pPr marL="3036793" indent="0">
              <a:buNone/>
              <a:defRPr sz="1000"/>
            </a:lvl7pPr>
            <a:lvl8pPr marL="3542925" indent="0">
              <a:buNone/>
              <a:defRPr sz="1000"/>
            </a:lvl8pPr>
            <a:lvl9pPr marL="4049057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010E2D-38FA-BF43-85AB-BFE78B7D4C4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4132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80C108-D860-4D4B-87C4-6FA8FD0ACA5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8093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92628" y="894080"/>
            <a:ext cx="2188607" cy="560832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26807" y="894080"/>
            <a:ext cx="6392466" cy="56083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4F558-6264-5343-A297-CD062983759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85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01D0F7-F390-4255-93D2-736830AEF35D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79934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1126807" y="894080"/>
            <a:ext cx="8754428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26807" y="2113280"/>
            <a:ext cx="8754428" cy="4389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26807" y="6664960"/>
            <a:ext cx="2166938" cy="487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67100" y="6664960"/>
            <a:ext cx="5460683" cy="487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101137" y="6664960"/>
            <a:ext cx="780098" cy="487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>
              <a:defRPr/>
            </a:pPr>
            <a:fld id="{BEDEB640-6874-6A40-8044-0F9FD6D4E97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1031" name="Picture 7" descr="MN_IFI_A.png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346710" y="243841"/>
            <a:ext cx="4220111" cy="384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4197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FF0033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506166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1012332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518498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2024664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79625" indent="-379625" algn="l" rtl="0" eaLnBrk="1" fontAlgn="base" hangingPunct="1">
        <a:spcBef>
          <a:spcPct val="20000"/>
        </a:spcBef>
        <a:spcAft>
          <a:spcPct val="0"/>
        </a:spcAft>
        <a:buChar char="•"/>
        <a:defRPr sz="3100">
          <a:solidFill>
            <a:schemeClr val="tx1"/>
          </a:solidFill>
          <a:latin typeface="+mn-lt"/>
          <a:ea typeface="+mn-ea"/>
          <a:cs typeface="+mn-cs"/>
        </a:defRPr>
      </a:lvl1pPr>
      <a:lvl2pPr marL="822520" indent="-316354" algn="l" rtl="0" eaLnBrk="1" fontAlgn="base" hangingPunct="1">
        <a:spcBef>
          <a:spcPct val="20000"/>
        </a:spcBef>
        <a:spcAft>
          <a:spcPct val="0"/>
        </a:spcAft>
        <a:buChar char="–"/>
        <a:defRPr sz="2700">
          <a:solidFill>
            <a:schemeClr val="tx1"/>
          </a:solidFill>
          <a:latin typeface="+mn-lt"/>
          <a:ea typeface="+mn-ea"/>
          <a:cs typeface="+mn-cs"/>
        </a:defRPr>
      </a:lvl2pPr>
      <a:lvl3pPr marL="1265415" indent="-25308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3pPr>
      <a:lvl4pPr marL="1771581" indent="-253083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277748" indent="-253083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783914" indent="-253083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3290080" indent="-253083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796246" indent="-253083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4302412" indent="-253083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50616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6166" algn="l" defTabSz="50616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2332" algn="l" defTabSz="50616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18498" algn="l" defTabSz="50616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24664" algn="l" defTabSz="50616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30831" algn="l" defTabSz="50616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36997" algn="l" defTabSz="50616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43163" algn="l" defTabSz="50616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49329" algn="l" defTabSz="50616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u-jigaMJT10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oleObject2.bin"/><Relationship Id="rId12" Type="http://schemas.openxmlformats.org/officeDocument/2006/relationships/image" Target="../media/image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11" Type="http://schemas.openxmlformats.org/officeDocument/2006/relationships/oleObject" Target="../embeddings/oleObject4.bin"/><Relationship Id="rId5" Type="http://schemas.openxmlformats.org/officeDocument/2006/relationships/oleObject" Target="../embeddings/oleObject1.bin"/><Relationship Id="rId10" Type="http://schemas.openxmlformats.org/officeDocument/2006/relationships/image" Target="../media/image6.wmf"/><Relationship Id="rId4" Type="http://schemas.openxmlformats.org/officeDocument/2006/relationships/image" Target="../media/image8.wmf"/><Relationship Id="rId9" Type="http://schemas.openxmlformats.org/officeDocument/2006/relationships/oleObject" Target="../embeddings/oleObject3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1.jpeg"/><Relationship Id="rId5" Type="http://schemas.openxmlformats.org/officeDocument/2006/relationships/image" Target="../media/image9.wmf"/><Relationship Id="rId4" Type="http://schemas.openxmlformats.org/officeDocument/2006/relationships/oleObject" Target="../embeddings/oleObject5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73.pn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4.emf"/><Relationship Id="rId4" Type="http://schemas.openxmlformats.org/officeDocument/2006/relationships/oleObject" Target="../embeddings/oleObject8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9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20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81.png"/><Relationship Id="rId5" Type="http://schemas.openxmlformats.org/officeDocument/2006/relationships/image" Target="../media/image29.wmf"/><Relationship Id="rId4" Type="http://schemas.openxmlformats.org/officeDocument/2006/relationships/oleObject" Target="../embeddings/oleObject10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7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50.png"/><Relationship Id="rId5" Type="http://schemas.openxmlformats.org/officeDocument/2006/relationships/image" Target="../media/image30.wmf"/><Relationship Id="rId4" Type="http://schemas.openxmlformats.org/officeDocument/2006/relationships/oleObject" Target="../embeddings/oleObject11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gi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44.w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45.wmf"/><Relationship Id="rId4" Type="http://schemas.openxmlformats.org/officeDocument/2006/relationships/oleObject" Target="../embeddings/oleObject13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48.png"/><Relationship Id="rId4" Type="http://schemas.openxmlformats.org/officeDocument/2006/relationships/image" Target="../media/image47.w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50.jpeg"/><Relationship Id="rId4" Type="http://schemas.openxmlformats.org/officeDocument/2006/relationships/image" Target="../media/image49.w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gif"/><Relationship Id="rId2" Type="http://schemas.openxmlformats.org/officeDocument/2006/relationships/image" Target="../media/image51.w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gif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nb-NO" b="0" dirty="0"/>
              <a:t>Forelesning  nr.5 IN 1080 </a:t>
            </a:r>
            <a:br>
              <a:rPr lang="nb-NO" b="0" dirty="0"/>
            </a:br>
            <a:r>
              <a:rPr lang="nb-NO" b="0" dirty="0"/>
              <a:t>Mekatronikk</a:t>
            </a:r>
            <a:endParaRPr lang="en-US" b="0" dirty="0"/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r>
              <a:rPr lang="en-US" dirty="0" err="1"/>
              <a:t>Analyse</a:t>
            </a:r>
            <a:r>
              <a:rPr lang="en-US" dirty="0"/>
              <a:t> av RC-</a:t>
            </a:r>
            <a:r>
              <a:rPr lang="en-US" dirty="0" err="1"/>
              <a:t>kretser</a:t>
            </a:r>
            <a:endParaRPr lang="en-US" dirty="0"/>
          </a:p>
          <a:p>
            <a:r>
              <a:rPr lang="en-US" dirty="0" err="1"/>
              <a:t>Induksjon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138" y="894080"/>
            <a:ext cx="8754428" cy="675288"/>
          </a:xfrm>
        </p:spPr>
        <p:txBody>
          <a:bodyPr/>
          <a:lstStyle/>
          <a:p>
            <a:r>
              <a:rPr lang="nb-NO" dirty="0"/>
              <a:t>Dagens temaer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138" y="1625600"/>
            <a:ext cx="8754428" cy="438912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nb-NO" dirty="0"/>
              <a:t>Mer om kondensator</a:t>
            </a:r>
          </a:p>
          <a:p>
            <a:pPr>
              <a:lnSpc>
                <a:spcPct val="150000"/>
              </a:lnSpc>
            </a:pPr>
            <a:r>
              <a:rPr lang="nb-NO" dirty="0"/>
              <a:t>Analyse av RC-kretser i tidsplanet</a:t>
            </a:r>
          </a:p>
          <a:p>
            <a:pPr>
              <a:lnSpc>
                <a:spcPct val="150000"/>
              </a:lnSpc>
            </a:pPr>
            <a:r>
              <a:rPr lang="nb-NO" dirty="0"/>
              <a:t>Frekvens </a:t>
            </a:r>
            <a:r>
              <a:rPr lang="nb-NO" dirty="0" err="1"/>
              <a:t>vs</a:t>
            </a:r>
            <a:r>
              <a:rPr lang="nb-NO" dirty="0"/>
              <a:t> tid</a:t>
            </a:r>
          </a:p>
          <a:p>
            <a:pPr>
              <a:lnSpc>
                <a:spcPct val="150000"/>
              </a:lnSpc>
            </a:pPr>
            <a:r>
              <a:rPr lang="nb-NO" dirty="0"/>
              <a:t>Induksjon</a:t>
            </a:r>
          </a:p>
          <a:p>
            <a:pPr lvl="1">
              <a:lnSpc>
                <a:spcPct val="150000"/>
              </a:lnSpc>
            </a:pPr>
            <a:r>
              <a:rPr lang="nb-NO" dirty="0"/>
              <a:t>Induktorer</a:t>
            </a:r>
          </a:p>
          <a:p>
            <a:pPr lvl="1">
              <a:lnSpc>
                <a:spcPct val="150000"/>
              </a:lnSpc>
            </a:pPr>
            <a:r>
              <a:rPr lang="nb-NO" dirty="0"/>
              <a:t>Elektromotorer</a:t>
            </a:r>
          </a:p>
          <a:p>
            <a:pPr lvl="1">
              <a:lnSpc>
                <a:spcPct val="150000"/>
              </a:lnSpc>
            </a:pP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2</a:t>
            </a:fld>
            <a:endParaRPr lang="nb-NO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43EA8-C36E-424C-B3C2-C8D49163C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Repetisjon</a:t>
            </a:r>
            <a:r>
              <a:rPr lang="en-GB" dirty="0"/>
              <a:t> </a:t>
            </a:r>
            <a:r>
              <a:rPr lang="en-GB" dirty="0" err="1"/>
              <a:t>kondensatorens</a:t>
            </a:r>
            <a:r>
              <a:rPr lang="en-GB" dirty="0"/>
              <a:t> </a:t>
            </a:r>
            <a:r>
              <a:rPr lang="en-GB" dirty="0" err="1"/>
              <a:t>virkemåte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98B5EE-C0C6-451C-A4C4-F41392E6E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122" y="2001416"/>
            <a:ext cx="9721080" cy="4536504"/>
          </a:xfrm>
        </p:spPr>
        <p:txBody>
          <a:bodyPr/>
          <a:lstStyle/>
          <a:p>
            <a:pPr marL="0" indent="0">
              <a:buNone/>
            </a:pPr>
            <a:r>
              <a:rPr lang="en-GB" dirty="0">
                <a:hlinkClick r:id="rId2"/>
              </a:rPr>
              <a:t>https://www.youtube.com/watch?v=u-jigaMJT10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r>
              <a:rPr lang="en-GB" sz="2200" dirty="0" err="1"/>
              <a:t>Viktige</a:t>
            </a:r>
            <a:r>
              <a:rPr lang="en-GB" sz="2200" dirty="0"/>
              <a:t> </a:t>
            </a:r>
            <a:r>
              <a:rPr lang="en-GB" sz="2200" dirty="0" err="1"/>
              <a:t>punkter</a:t>
            </a:r>
            <a:r>
              <a:rPr lang="en-GB" sz="2200" dirty="0"/>
              <a:t> :</a:t>
            </a:r>
          </a:p>
          <a:p>
            <a:pPr lvl="1"/>
            <a:r>
              <a:rPr lang="en-GB" sz="1400" dirty="0" err="1"/>
              <a:t>Elektronene</a:t>
            </a:r>
            <a:r>
              <a:rPr lang="en-GB" sz="1400" dirty="0"/>
              <a:t> “</a:t>
            </a:r>
            <a:r>
              <a:rPr lang="en-GB" sz="1400" b="1" dirty="0" err="1"/>
              <a:t>trekkes</a:t>
            </a:r>
            <a:r>
              <a:rPr lang="en-GB" sz="1400" b="1" dirty="0"/>
              <a:t>” </a:t>
            </a:r>
            <a:r>
              <a:rPr lang="en-GB" sz="1400" dirty="0" err="1"/>
              <a:t>fra</a:t>
            </a:r>
            <a:r>
              <a:rPr lang="en-GB" sz="1400" dirty="0"/>
              <a:t> </a:t>
            </a:r>
            <a:r>
              <a:rPr lang="en-GB" sz="1400" dirty="0" err="1"/>
              <a:t>kondensatoren</a:t>
            </a:r>
            <a:r>
              <a:rPr lang="en-GB" sz="1400" dirty="0"/>
              <a:t> mot den positive </a:t>
            </a:r>
            <a:r>
              <a:rPr lang="en-GB" sz="1400" dirty="0" err="1"/>
              <a:t>terminalen</a:t>
            </a:r>
            <a:r>
              <a:rPr lang="en-GB" sz="1400" dirty="0"/>
              <a:t> </a:t>
            </a:r>
            <a:r>
              <a:rPr lang="en-GB" sz="1400" dirty="0" err="1"/>
              <a:t>på</a:t>
            </a:r>
            <a:r>
              <a:rPr lang="en-GB" sz="1400" dirty="0"/>
              <a:t> </a:t>
            </a:r>
            <a:r>
              <a:rPr lang="en-GB" sz="1400" dirty="0" err="1"/>
              <a:t>batteriet</a:t>
            </a:r>
            <a:endParaRPr lang="en-GB" sz="1400" dirty="0"/>
          </a:p>
          <a:p>
            <a:pPr lvl="1"/>
            <a:r>
              <a:rPr lang="en-GB" sz="1400" dirty="0" err="1"/>
              <a:t>Elektronene</a:t>
            </a:r>
            <a:r>
              <a:rPr lang="en-GB" sz="1400" dirty="0"/>
              <a:t>  “</a:t>
            </a:r>
            <a:r>
              <a:rPr lang="en-GB" sz="1400" b="1" dirty="0" err="1"/>
              <a:t>skyves</a:t>
            </a:r>
            <a:r>
              <a:rPr lang="en-GB" sz="1400" b="1" dirty="0"/>
              <a:t>” </a:t>
            </a:r>
            <a:r>
              <a:rPr lang="en-GB" sz="1400" dirty="0" err="1"/>
              <a:t>fra</a:t>
            </a:r>
            <a:r>
              <a:rPr lang="en-GB" sz="1400" b="1" dirty="0"/>
              <a:t> </a:t>
            </a:r>
            <a:r>
              <a:rPr lang="en-GB" sz="1400" dirty="0"/>
              <a:t>den negative </a:t>
            </a:r>
            <a:r>
              <a:rPr lang="en-GB" sz="1400" dirty="0" err="1"/>
              <a:t>terminalen</a:t>
            </a:r>
            <a:r>
              <a:rPr lang="en-GB" sz="1400" dirty="0"/>
              <a:t> </a:t>
            </a:r>
            <a:r>
              <a:rPr lang="en-GB" sz="1400" dirty="0" err="1"/>
              <a:t>på</a:t>
            </a:r>
            <a:r>
              <a:rPr lang="en-GB" sz="1400" dirty="0"/>
              <a:t> </a:t>
            </a:r>
            <a:r>
              <a:rPr lang="en-GB" sz="1400" dirty="0" err="1"/>
              <a:t>batteriet</a:t>
            </a:r>
            <a:r>
              <a:rPr lang="en-GB" sz="1400" dirty="0"/>
              <a:t> mot </a:t>
            </a:r>
            <a:r>
              <a:rPr lang="en-GB" sz="1400" dirty="0" err="1"/>
              <a:t>kondensatoren</a:t>
            </a:r>
            <a:r>
              <a:rPr lang="en-GB" sz="1400" dirty="0"/>
              <a:t> </a:t>
            </a:r>
          </a:p>
          <a:p>
            <a:pPr lvl="1"/>
            <a:r>
              <a:rPr lang="en-GB" sz="1400" dirty="0" err="1"/>
              <a:t>Etterhvert</a:t>
            </a:r>
            <a:r>
              <a:rPr lang="en-GB" sz="1400" dirty="0"/>
              <a:t> </a:t>
            </a:r>
            <a:r>
              <a:rPr lang="en-GB" sz="1400" dirty="0" err="1"/>
              <a:t>blir</a:t>
            </a:r>
            <a:r>
              <a:rPr lang="en-GB" sz="1400" dirty="0"/>
              <a:t> det </a:t>
            </a:r>
            <a:r>
              <a:rPr lang="en-GB" sz="1400" dirty="0" err="1"/>
              <a:t>så</a:t>
            </a:r>
            <a:r>
              <a:rPr lang="en-GB" sz="1400" dirty="0"/>
              <a:t> mange negative </a:t>
            </a:r>
            <a:r>
              <a:rPr lang="en-GB" sz="1400" dirty="0" err="1"/>
              <a:t>ladninger</a:t>
            </a:r>
            <a:r>
              <a:rPr lang="en-GB" sz="1400" dirty="0"/>
              <a:t> </a:t>
            </a:r>
            <a:r>
              <a:rPr lang="en-GB" sz="1400" dirty="0" err="1"/>
              <a:t>på</a:t>
            </a:r>
            <a:r>
              <a:rPr lang="en-GB" sz="1400" dirty="0"/>
              <a:t> ÷ </a:t>
            </a:r>
            <a:r>
              <a:rPr lang="en-GB" sz="1400" dirty="0" err="1"/>
              <a:t>siden</a:t>
            </a:r>
            <a:r>
              <a:rPr lang="en-GB" sz="1400" dirty="0"/>
              <a:t> at </a:t>
            </a:r>
            <a:r>
              <a:rPr lang="en-GB" sz="1400" dirty="0" err="1"/>
              <a:t>elektronene</a:t>
            </a:r>
            <a:r>
              <a:rPr lang="en-GB" sz="1400" dirty="0"/>
              <a:t> </a:t>
            </a:r>
            <a:r>
              <a:rPr lang="en-GB" sz="1400" dirty="0" err="1"/>
              <a:t>beveger</a:t>
            </a:r>
            <a:r>
              <a:rPr lang="en-GB" sz="1400" dirty="0"/>
              <a:t> seg </a:t>
            </a:r>
            <a:r>
              <a:rPr lang="en-GB" sz="1400" dirty="0" err="1"/>
              <a:t>langsommere</a:t>
            </a:r>
            <a:r>
              <a:rPr lang="en-GB" sz="1400" dirty="0"/>
              <a:t> mot </a:t>
            </a:r>
            <a:r>
              <a:rPr lang="en-GB" sz="1400" dirty="0" err="1"/>
              <a:t>kondesatorens</a:t>
            </a:r>
            <a:r>
              <a:rPr lang="en-GB" sz="1400" dirty="0"/>
              <a:t> ÷plate </a:t>
            </a:r>
            <a:r>
              <a:rPr lang="en-GB" sz="1400" dirty="0" err="1"/>
              <a:t>og</a:t>
            </a:r>
            <a:r>
              <a:rPr lang="en-GB" sz="1400" dirty="0"/>
              <a:t> </a:t>
            </a:r>
            <a:r>
              <a:rPr lang="en-GB" sz="1400" dirty="0" err="1"/>
              <a:t>til</a:t>
            </a:r>
            <a:r>
              <a:rPr lang="en-GB" sz="1400" dirty="0"/>
              <a:t> </a:t>
            </a:r>
            <a:r>
              <a:rPr lang="en-GB" sz="1400" dirty="0" err="1"/>
              <a:t>slutt</a:t>
            </a:r>
            <a:r>
              <a:rPr lang="en-GB" sz="1400" dirty="0"/>
              <a:t> stopper </a:t>
            </a:r>
            <a:r>
              <a:rPr lang="en-GB" sz="1400" dirty="0" err="1"/>
              <a:t>elektronstrømmen</a:t>
            </a:r>
            <a:endParaRPr lang="en-GB" sz="1400" dirty="0"/>
          </a:p>
          <a:p>
            <a:pPr lvl="1"/>
            <a:r>
              <a:rPr lang="en-GB" sz="1400" dirty="0" err="1"/>
              <a:t>Tilsvarende</a:t>
            </a:r>
            <a:r>
              <a:rPr lang="en-GB" sz="1400" dirty="0"/>
              <a:t> </a:t>
            </a:r>
            <a:r>
              <a:rPr lang="en-GB" sz="1400" dirty="0" err="1"/>
              <a:t>blir</a:t>
            </a:r>
            <a:r>
              <a:rPr lang="en-GB" sz="1400" dirty="0"/>
              <a:t> det </a:t>
            </a:r>
            <a:r>
              <a:rPr lang="en-GB" sz="1400" dirty="0" err="1"/>
              <a:t>overskudd</a:t>
            </a:r>
            <a:r>
              <a:rPr lang="en-GB" sz="1400" dirty="0"/>
              <a:t> </a:t>
            </a:r>
            <a:r>
              <a:rPr lang="en-GB" sz="1400" dirty="0" err="1"/>
              <a:t>av</a:t>
            </a:r>
            <a:r>
              <a:rPr lang="en-GB" sz="1400" dirty="0"/>
              <a:t> positive </a:t>
            </a:r>
            <a:r>
              <a:rPr lang="en-GB" sz="1400" dirty="0" err="1"/>
              <a:t>landinger</a:t>
            </a:r>
            <a:r>
              <a:rPr lang="en-GB" sz="1400" dirty="0"/>
              <a:t> </a:t>
            </a:r>
            <a:r>
              <a:rPr lang="en-GB" sz="1400" dirty="0" err="1"/>
              <a:t>på</a:t>
            </a:r>
            <a:r>
              <a:rPr lang="en-GB" sz="1400" dirty="0"/>
              <a:t> +</a:t>
            </a:r>
            <a:r>
              <a:rPr lang="en-GB" sz="1400" dirty="0" err="1"/>
              <a:t>siden</a:t>
            </a:r>
            <a:r>
              <a:rPr lang="en-GB" sz="1400" dirty="0"/>
              <a:t> </a:t>
            </a:r>
            <a:r>
              <a:rPr lang="en-GB" sz="1400" dirty="0" err="1"/>
              <a:t>av</a:t>
            </a:r>
            <a:r>
              <a:rPr lang="en-GB" sz="1400" dirty="0"/>
              <a:t> </a:t>
            </a:r>
            <a:r>
              <a:rPr lang="en-GB" sz="1400" dirty="0" err="1"/>
              <a:t>kondensatoren</a:t>
            </a:r>
            <a:r>
              <a:rPr lang="en-GB" sz="1400" dirty="0"/>
              <a:t> </a:t>
            </a:r>
            <a:r>
              <a:rPr lang="en-GB" sz="1400" dirty="0" err="1"/>
              <a:t>slik</a:t>
            </a:r>
            <a:r>
              <a:rPr lang="en-GB" sz="1400" dirty="0"/>
              <a:t> at </a:t>
            </a:r>
            <a:r>
              <a:rPr lang="en-GB" sz="1400" dirty="0" err="1"/>
              <a:t>elektronene</a:t>
            </a:r>
            <a:r>
              <a:rPr lang="en-GB" sz="1400" dirty="0"/>
              <a:t> </a:t>
            </a:r>
            <a:r>
              <a:rPr lang="en-GB" sz="1400" dirty="0" err="1"/>
              <a:t>beveger</a:t>
            </a:r>
            <a:r>
              <a:rPr lang="en-GB" sz="1400" dirty="0"/>
              <a:t> seg </a:t>
            </a:r>
            <a:r>
              <a:rPr lang="en-GB" sz="1400" dirty="0" err="1"/>
              <a:t>langsommere</a:t>
            </a:r>
            <a:r>
              <a:rPr lang="en-GB" sz="1400" dirty="0"/>
              <a:t> mot </a:t>
            </a:r>
            <a:r>
              <a:rPr lang="en-GB" sz="1400" dirty="0" err="1"/>
              <a:t>batteriet</a:t>
            </a:r>
            <a:endParaRPr lang="en-GB" sz="1400" dirty="0"/>
          </a:p>
          <a:p>
            <a:pPr lvl="1"/>
            <a:r>
              <a:rPr lang="en-GB" sz="1400" dirty="0" err="1"/>
              <a:t>Kondensatorer</a:t>
            </a:r>
            <a:r>
              <a:rPr lang="en-GB" sz="1400" dirty="0"/>
              <a:t> lades </a:t>
            </a:r>
            <a:r>
              <a:rPr lang="en-GB" sz="1400" dirty="0" err="1"/>
              <a:t>hurtig</a:t>
            </a:r>
            <a:r>
              <a:rPr lang="en-GB" sz="1400" dirty="0"/>
              <a:t> </a:t>
            </a:r>
            <a:r>
              <a:rPr lang="en-GB" sz="1400" dirty="0" err="1"/>
              <a:t>opp</a:t>
            </a:r>
            <a:r>
              <a:rPr lang="en-GB" sz="1400" dirty="0"/>
              <a:t> </a:t>
            </a:r>
            <a:r>
              <a:rPr lang="en-GB" sz="1400" dirty="0" err="1"/>
              <a:t>til</a:t>
            </a:r>
            <a:r>
              <a:rPr lang="en-GB" sz="1400" dirty="0"/>
              <a:t> å </a:t>
            </a:r>
            <a:r>
              <a:rPr lang="en-GB" sz="1400" dirty="0" err="1"/>
              <a:t>begynne</a:t>
            </a:r>
            <a:r>
              <a:rPr lang="en-GB" sz="1400" dirty="0"/>
              <a:t> med </a:t>
            </a:r>
            <a:r>
              <a:rPr lang="en-GB" sz="1400" dirty="0" err="1"/>
              <a:t>og</a:t>
            </a:r>
            <a:r>
              <a:rPr lang="en-GB" sz="1400" dirty="0"/>
              <a:t> </a:t>
            </a:r>
            <a:r>
              <a:rPr lang="en-GB" sz="1400" dirty="0" err="1"/>
              <a:t>deretter</a:t>
            </a:r>
            <a:r>
              <a:rPr lang="en-GB" sz="1400" dirty="0"/>
              <a:t> </a:t>
            </a:r>
            <a:r>
              <a:rPr lang="en-GB" sz="1400" dirty="0" err="1"/>
              <a:t>langsommere</a:t>
            </a:r>
            <a:r>
              <a:rPr lang="en-GB" sz="1400" dirty="0"/>
              <a:t> </a:t>
            </a:r>
            <a:r>
              <a:rPr lang="en-GB" sz="1400" dirty="0" err="1"/>
              <a:t>og</a:t>
            </a:r>
            <a:r>
              <a:rPr lang="en-GB" sz="1400" dirty="0"/>
              <a:t> </a:t>
            </a:r>
            <a:r>
              <a:rPr lang="en-GB" sz="1400" dirty="0" err="1"/>
              <a:t>langsommere</a:t>
            </a:r>
            <a:endParaRPr lang="en-GB" sz="1400" dirty="0"/>
          </a:p>
          <a:p>
            <a:pPr lvl="1"/>
            <a:r>
              <a:rPr lang="en-GB" sz="1400" dirty="0" err="1"/>
              <a:t>Samme</a:t>
            </a:r>
            <a:r>
              <a:rPr lang="en-GB" sz="1400" dirty="0"/>
              <a:t> for </a:t>
            </a:r>
            <a:r>
              <a:rPr lang="en-GB" sz="1400" dirty="0" err="1"/>
              <a:t>utladning</a:t>
            </a:r>
            <a:r>
              <a:rPr lang="en-GB" sz="1400" dirty="0"/>
              <a:t>: </a:t>
            </a:r>
            <a:r>
              <a:rPr lang="en-GB" sz="1400" dirty="0" err="1"/>
              <a:t>Først</a:t>
            </a:r>
            <a:r>
              <a:rPr lang="en-GB" sz="1400" dirty="0"/>
              <a:t> </a:t>
            </a:r>
            <a:r>
              <a:rPr lang="en-GB" sz="1400" dirty="0" err="1"/>
              <a:t>hurtig</a:t>
            </a:r>
            <a:r>
              <a:rPr lang="en-GB" sz="1400" dirty="0"/>
              <a:t> </a:t>
            </a:r>
            <a:r>
              <a:rPr lang="en-GB" sz="1400" dirty="0" err="1"/>
              <a:t>og</a:t>
            </a:r>
            <a:r>
              <a:rPr lang="en-GB" sz="1400" dirty="0"/>
              <a:t> </a:t>
            </a:r>
            <a:r>
              <a:rPr lang="en-GB" sz="1400" dirty="0" err="1"/>
              <a:t>deretter</a:t>
            </a:r>
            <a:r>
              <a:rPr lang="en-GB" sz="1400" dirty="0"/>
              <a:t> </a:t>
            </a:r>
            <a:r>
              <a:rPr lang="en-GB" sz="1400" dirty="0" err="1"/>
              <a:t>langsommere</a:t>
            </a:r>
            <a:r>
              <a:rPr lang="en-GB" sz="1400" dirty="0"/>
              <a:t> </a:t>
            </a:r>
            <a:r>
              <a:rPr lang="en-GB" sz="1400" dirty="0" err="1"/>
              <a:t>og</a:t>
            </a:r>
            <a:r>
              <a:rPr lang="en-GB" sz="1400" dirty="0"/>
              <a:t> </a:t>
            </a:r>
            <a:r>
              <a:rPr lang="en-GB" sz="1400" dirty="0" err="1"/>
              <a:t>langsommere</a:t>
            </a:r>
            <a:r>
              <a:rPr lang="en-GB" sz="1400" dirty="0"/>
              <a:t> 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451721-CEFF-46DD-9BF4-0EFC4C09B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31B537-A1FE-47B2-859E-2969045F8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6932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000" dirty="0"/>
              <a:t>Kapasitans for seriekoblede kondensatorer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138" y="3237792"/>
            <a:ext cx="9433048" cy="3228120"/>
          </a:xfrm>
        </p:spPr>
        <p:txBody>
          <a:bodyPr/>
          <a:lstStyle/>
          <a:p>
            <a:r>
              <a:rPr lang="nb-NO" sz="2000" dirty="0"/>
              <a:t>Hver kondensator lagrer samme ladning fordi strømmen mellom hvert element er den samme:</a:t>
            </a:r>
          </a:p>
          <a:p>
            <a:r>
              <a:rPr lang="nb-NO" sz="2000" dirty="0"/>
              <a:t>KVL gir at</a:t>
            </a:r>
          </a:p>
          <a:p>
            <a:r>
              <a:rPr lang="nb-NO" sz="2000" dirty="0"/>
              <a:t>Dette gir</a:t>
            </a:r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r>
              <a:rPr lang="nb-NO" sz="2000" dirty="0"/>
              <a:t>Utrykket har samme form som resistorer i </a:t>
            </a:r>
            <a:r>
              <a:rPr lang="nb-NO" sz="2000" i="1" dirty="0"/>
              <a:t>parallell</a:t>
            </a:r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4</a:t>
            </a:fld>
            <a:endParaRPr lang="nb-NO"/>
          </a:p>
        </p:txBody>
      </p:sp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4466" y="1929408"/>
            <a:ext cx="2736304" cy="127069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6395352"/>
              </p:ext>
            </p:extLst>
          </p:nvPr>
        </p:nvGraphicFramePr>
        <p:xfrm>
          <a:off x="2752378" y="3648687"/>
          <a:ext cx="3143250" cy="436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86" name="Equation" r:id="rId5" imgW="1459866" imgH="203112" progId="Equation.3">
                  <p:embed/>
                </p:oleObj>
              </mc:Choice>
              <mc:Fallback>
                <p:oleObj name="Equation" r:id="rId5" imgW="1459866" imgH="203112" progId="Equation.3">
                  <p:embed/>
                  <p:pic>
                    <p:nvPicPr>
                      <p:cNvPr id="8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52378" y="3648687"/>
                        <a:ext cx="3143250" cy="4365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5435641"/>
              </p:ext>
            </p:extLst>
          </p:nvPr>
        </p:nvGraphicFramePr>
        <p:xfrm>
          <a:off x="2208690" y="4017151"/>
          <a:ext cx="2760662" cy="436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87" name="Equation" r:id="rId7" imgW="1282700" imgH="203200" progId="Equation.3">
                  <p:embed/>
                </p:oleObj>
              </mc:Choice>
              <mc:Fallback>
                <p:oleObj name="Equation" r:id="rId7" imgW="1282700" imgH="203200" progId="Equation.3">
                  <p:embed/>
                  <p:pic>
                    <p:nvPicPr>
                      <p:cNvPr id="9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8690" y="4017151"/>
                        <a:ext cx="2760662" cy="4365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1096194" y="4881736"/>
          <a:ext cx="7877150" cy="10250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88" name="Equation" r:id="rId9" imgW="4381500" imgH="571500" progId="Equation.3">
                  <p:embed/>
                </p:oleObj>
              </mc:Choice>
              <mc:Fallback>
                <p:oleObj name="Equation" r:id="rId9" imgW="4381500" imgH="571500" progId="Equation.3">
                  <p:embed/>
                  <p:pic>
                    <p:nvPicPr>
                      <p:cNvPr id="1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6194" y="4881736"/>
                        <a:ext cx="7877150" cy="10250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889429" y="2333923"/>
            <a:ext cx="1116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i="1" dirty="0">
                <a:latin typeface="+mn-lt"/>
              </a:rPr>
              <a:t>V=Q/C</a:t>
            </a:r>
            <a:endParaRPr lang="nb-NO" dirty="0">
              <a:latin typeface="+mn-lt"/>
            </a:endParaRPr>
          </a:p>
        </p:txBody>
      </p:sp>
      <p:graphicFrame>
        <p:nvGraphicFramePr>
          <p:cNvPr id="125026" name="Object 98"/>
          <p:cNvGraphicFramePr>
            <a:graphicFrameLocks noChangeAspect="1"/>
          </p:cNvGraphicFramePr>
          <p:nvPr/>
        </p:nvGraphicFramePr>
        <p:xfrm>
          <a:off x="6784826" y="1976987"/>
          <a:ext cx="108012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89" name="Equation" r:id="rId11" imgW="355320" imgH="393480" progId="Equation.3">
                  <p:embed/>
                </p:oleObj>
              </mc:Choice>
              <mc:Fallback>
                <p:oleObj name="Equation" r:id="rId11" imgW="355320" imgH="393480" progId="Equation.3">
                  <p:embed/>
                  <p:pic>
                    <p:nvPicPr>
                      <p:cNvPr id="125026" name="Object 9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84826" y="1976987"/>
                        <a:ext cx="1080120" cy="927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61367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000" dirty="0"/>
              <a:t>Kapasitans for parallellkoblede kondensatorer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138" y="3441576"/>
            <a:ext cx="9505056" cy="3168352"/>
          </a:xfrm>
        </p:spPr>
        <p:txBody>
          <a:bodyPr/>
          <a:lstStyle/>
          <a:p>
            <a:r>
              <a:rPr lang="nb-NO" sz="2000" dirty="0"/>
              <a:t>Den totale ladningen er lik summen av ladningene over hver kondensator:</a:t>
            </a:r>
          </a:p>
          <a:p>
            <a:endParaRPr lang="nb-NO" sz="2000" dirty="0"/>
          </a:p>
          <a:p>
            <a:endParaRPr lang="nb-NO" sz="2000" dirty="0"/>
          </a:p>
          <a:p>
            <a:r>
              <a:rPr lang="nb-NO" sz="2000" dirty="0"/>
              <a:t>Siden </a:t>
            </a:r>
            <a:r>
              <a:rPr lang="nb-NO" sz="2000" i="1" dirty="0"/>
              <a:t>Q=CV</a:t>
            </a:r>
            <a:r>
              <a:rPr lang="nb-NO" sz="2000" dirty="0"/>
              <a:t>, blir </a:t>
            </a:r>
          </a:p>
          <a:p>
            <a:endParaRPr lang="nb-NO" sz="2000" dirty="0"/>
          </a:p>
          <a:p>
            <a:r>
              <a:rPr lang="nb-NO" sz="2000" dirty="0"/>
              <a:t>Uttrykket har samme form som resistorer i </a:t>
            </a:r>
            <a:r>
              <a:rPr lang="nb-NO" sz="2000" i="1" dirty="0"/>
              <a:t>serie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5</a:t>
            </a:fld>
            <a:endParaRPr lang="nb-NO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3040410" y="3873624"/>
          <a:ext cx="2898105" cy="40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938" name="Equation" r:id="rId4" imgW="1447172" imgH="203112" progId="Equation.3">
                  <p:embed/>
                </p:oleObj>
              </mc:Choice>
              <mc:Fallback>
                <p:oleObj name="Equation" r:id="rId4" imgW="1447172" imgH="203112" progId="Equation.3">
                  <p:embed/>
                  <p:pic>
                    <p:nvPicPr>
                      <p:cNvPr id="7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0410" y="3873624"/>
                        <a:ext cx="2898105" cy="40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4" descr="fg09_0250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6434" y="2001416"/>
            <a:ext cx="2838078" cy="113380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2483192"/>
              </p:ext>
            </p:extLst>
          </p:nvPr>
        </p:nvGraphicFramePr>
        <p:xfrm>
          <a:off x="3035677" y="4646391"/>
          <a:ext cx="6380162" cy="414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939" name="Equation" r:id="rId7" imgW="3124200" imgH="203200" progId="Equation.3">
                  <p:embed/>
                </p:oleObj>
              </mc:Choice>
              <mc:Fallback>
                <p:oleObj name="Equation" r:id="rId7" imgW="3124200" imgH="203200" progId="Equation.3">
                  <p:embed/>
                  <p:pic>
                    <p:nvPicPr>
                      <p:cNvPr id="1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35677" y="4646391"/>
                        <a:ext cx="6380162" cy="4143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555330" y="2368265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i="1" dirty="0">
                <a:latin typeface="+mn-lt"/>
              </a:rPr>
              <a:t>V</a:t>
            </a:r>
            <a:r>
              <a:rPr lang="nb-NO" sz="2000" i="1" baseline="-25000" dirty="0">
                <a:latin typeface="+mn-lt"/>
              </a:rPr>
              <a:t>S</a:t>
            </a:r>
            <a:endParaRPr lang="nb-NO" sz="2000" i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383189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138" y="894080"/>
            <a:ext cx="9145016" cy="1219200"/>
          </a:xfrm>
        </p:spPr>
        <p:txBody>
          <a:bodyPr/>
          <a:lstStyle/>
          <a:p>
            <a:r>
              <a:rPr lang="nb-NO" sz="3200" dirty="0"/>
              <a:t>Repetisjon av I-V i en kondensator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90" y="2073424"/>
            <a:ext cx="8754428" cy="4389120"/>
          </a:xfrm>
        </p:spPr>
        <p:txBody>
          <a:bodyPr/>
          <a:lstStyle/>
          <a:p>
            <a:r>
              <a:rPr lang="nb-NO" sz="1800" dirty="0"/>
              <a:t>Strømmen gjennom en kondensator er størst når </a:t>
            </a:r>
            <a:r>
              <a:rPr lang="nb-NO" sz="1800" i="1" dirty="0"/>
              <a:t>endringen</a:t>
            </a:r>
            <a:r>
              <a:rPr lang="nb-NO" sz="1800" dirty="0"/>
              <a:t> i spenningen over den er størst, og minst når </a:t>
            </a:r>
            <a:r>
              <a:rPr lang="nb-NO" sz="1800" i="1" dirty="0"/>
              <a:t>endringen</a:t>
            </a:r>
            <a:r>
              <a:rPr lang="nb-NO" sz="1800" dirty="0"/>
              <a:t> i spenningen er minst</a:t>
            </a:r>
          </a:p>
          <a:p>
            <a:pPr>
              <a:buNone/>
            </a:pPr>
            <a:endParaRPr lang="en-US" sz="18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6</a:t>
            </a:fld>
            <a:endParaRPr lang="nb-NO"/>
          </a:p>
        </p:txBody>
      </p:sp>
      <p:pic>
        <p:nvPicPr>
          <p:cNvPr id="8" name="Picture 4" descr="fg09_0480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0650" y="2937520"/>
            <a:ext cx="3270498" cy="334920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/>
              <p:cNvSpPr txBox="1">
                <a:spLocks/>
              </p:cNvSpPr>
              <p:nvPr/>
            </p:nvSpPr>
            <p:spPr bwMode="auto">
              <a:xfrm>
                <a:off x="402710" y="3137173"/>
                <a:ext cx="4566642" cy="3600400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6030" tIns="47172" rIns="96030" bIns="47172" numCol="1" anchor="t" anchorCtr="0" compatLnSpc="1">
                <a:prstTxWarp prst="textNoShape">
                  <a:avLst/>
                </a:prstTxWarp>
              </a:bodyPr>
              <a:lstStyle>
                <a:lvl1pPr marL="311150" indent="-311150" algn="l" defTabSz="808038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25000"/>
                  <a:buFont typeface="Wingdings" pitchFamily="2" charset="2"/>
                  <a:buChar char="l"/>
                  <a:defRPr sz="2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3250" indent="-88900" algn="l" defTabSz="808038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25000"/>
                  <a:buFont typeface="Wingdings" pitchFamily="2" charset="2"/>
                  <a:buChar char="l"/>
                  <a:defRPr sz="2100">
                    <a:solidFill>
                      <a:schemeClr val="tx1"/>
                    </a:solidFill>
                    <a:latin typeface="+mn-lt"/>
                  </a:defRPr>
                </a:lvl2pPr>
                <a:lvl3pPr marL="966788" indent="-161925" algn="l" defTabSz="808038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25000"/>
                  <a:buFont typeface="Wingdings" pitchFamily="2" charset="2"/>
                  <a:buChar char="l"/>
                  <a:defRPr sz="1700">
                    <a:solidFill>
                      <a:schemeClr val="tx1"/>
                    </a:solidFill>
                    <a:latin typeface="+mn-lt"/>
                  </a:defRPr>
                </a:lvl3pPr>
                <a:lvl4pPr marL="1803400" indent="-242888" algn="l" defTabSz="808038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93000"/>
                  <a:buFont typeface="Marlett" pitchFamily="2" charset="2"/>
                  <a:buChar char="i"/>
                  <a:defRPr sz="21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247900" indent="-242888" algn="l" defTabSz="808038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93000"/>
                  <a:buFont typeface="Marlett" pitchFamily="2" charset="2"/>
                  <a:buChar char="i"/>
                  <a:defRPr sz="21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705100" indent="-242888" algn="l" defTabSz="808038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93000"/>
                  <a:buFont typeface="Marlett" pitchFamily="2" charset="2"/>
                  <a:buChar char="i"/>
                  <a:defRPr sz="21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3162300" indent="-242888" algn="l" defTabSz="808038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93000"/>
                  <a:buFont typeface="Marlett" pitchFamily="2" charset="2"/>
                  <a:buChar char="i"/>
                  <a:defRPr sz="21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619500" indent="-242888" algn="l" defTabSz="808038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93000"/>
                  <a:buFont typeface="Marlett" pitchFamily="2" charset="2"/>
                  <a:buChar char="i"/>
                  <a:defRPr sz="21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4076700" indent="-242888" algn="l" defTabSz="808038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93000"/>
                  <a:buFont typeface="Marlett" pitchFamily="2" charset="2"/>
                  <a:buChar char="i"/>
                  <a:defRPr sz="21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r>
                  <a:rPr lang="nb-NO" sz="1800" dirty="0"/>
                  <a:t>Når spenningsforskjellen er på det mest positive (eller mest negative) er </a:t>
                </a:r>
                <a:r>
                  <a:rPr lang="nb-NO" sz="1800" i="1" dirty="0"/>
                  <a:t>endringen</a:t>
                </a:r>
                <a:r>
                  <a:rPr lang="nb-NO" sz="1800" dirty="0"/>
                  <a:t> lik 0, dvs strømmen lik 0</a:t>
                </a:r>
              </a:p>
              <a:p>
                <a:endParaRPr lang="nb-NO" sz="1800" dirty="0"/>
              </a:p>
              <a:p>
                <a:r>
                  <a:rPr lang="nb-NO" sz="1800" dirty="0"/>
                  <a:t>Når spenningsforskjellen er 0, er </a:t>
                </a:r>
                <a:r>
                  <a:rPr lang="nb-NO" sz="1800" i="1" dirty="0"/>
                  <a:t>endringen</a:t>
                </a:r>
                <a:r>
                  <a:rPr lang="nb-NO" sz="1800" dirty="0"/>
                  <a:t> størst, dvs strømmen gjennom er størst </a:t>
                </a:r>
              </a:p>
              <a:p>
                <a:endParaRPr lang="nb-NO" sz="1800" dirty="0"/>
              </a:p>
              <a:p>
                <a:r>
                  <a:rPr lang="nb-NO" sz="1800" dirty="0"/>
                  <a:t>Vi sier at i</a:t>
                </a:r>
                <a:r>
                  <a:rPr lang="nb-NO" sz="1800" baseline="-25000" dirty="0"/>
                  <a:t>c </a:t>
                </a:r>
                <a:r>
                  <a:rPr lang="nb-NO" sz="1800" u="sng" dirty="0"/>
                  <a:t>leder over </a:t>
                </a:r>
                <a:r>
                  <a:rPr lang="nb-NO" sz="1800" dirty="0"/>
                  <a:t>v</a:t>
                </a:r>
                <a:r>
                  <a:rPr lang="nb-NO" sz="1800" baseline="-25000" dirty="0"/>
                  <a:t>c </a:t>
                </a:r>
                <a:r>
                  <a:rPr lang="nb-NO" sz="1800" dirty="0"/>
                  <a:t>med 90</a:t>
                </a:r>
                <a:r>
                  <a:rPr lang="nb-NO" sz="1800" baseline="30000" dirty="0"/>
                  <a:t>o</a:t>
                </a:r>
                <a:r>
                  <a:rPr lang="nb-NO" sz="1800" dirty="0"/>
                  <a:t> 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800" i="1">
                        <a:latin typeface="Cambria Math" panose="02040503050406030204" pitchFamily="18" charset="0"/>
                      </a:rPr>
                      <m:t>π</m:t>
                    </m:r>
                  </m:oMath>
                </a14:m>
                <a:r>
                  <a:rPr lang="en-US" sz="1800" dirty="0"/>
                  <a:t>/2) </a:t>
                </a:r>
              </a:p>
              <a:p>
                <a:r>
                  <a:rPr lang="en-US" sz="1800" dirty="0" err="1"/>
                  <a:t>Dermed</a:t>
                </a:r>
                <a:r>
                  <a:rPr lang="en-US" sz="1800" dirty="0"/>
                  <a:t> ligger </a:t>
                </a:r>
                <a:r>
                  <a:rPr lang="en-US" sz="1800" dirty="0" err="1"/>
                  <a:t>v</a:t>
                </a:r>
                <a:r>
                  <a:rPr lang="en-US" sz="1800" baseline="-25000" dirty="0" err="1"/>
                  <a:t>c</a:t>
                </a:r>
                <a:r>
                  <a:rPr lang="en-US" sz="1800" dirty="0"/>
                  <a:t> </a:t>
                </a:r>
                <a:r>
                  <a:rPr lang="en-US" sz="1800" u="sng" dirty="0" err="1"/>
                  <a:t>bak</a:t>
                </a:r>
                <a:r>
                  <a:rPr lang="en-US" sz="1800" dirty="0"/>
                  <a:t> </a:t>
                </a:r>
                <a:r>
                  <a:rPr lang="en-US" sz="1800" dirty="0" err="1"/>
                  <a:t>i</a:t>
                </a:r>
                <a:r>
                  <a:rPr lang="en-US" sz="1800" baseline="-25000" dirty="0" err="1"/>
                  <a:t>c</a:t>
                </a:r>
                <a:r>
                  <a:rPr lang="en-US" sz="1800" dirty="0"/>
                  <a:t> med </a:t>
                </a:r>
                <a:r>
                  <a:rPr lang="nb-NO" sz="1800" dirty="0"/>
                  <a:t>90</a:t>
                </a:r>
                <a:r>
                  <a:rPr lang="nb-NO" sz="1800" baseline="30000" dirty="0"/>
                  <a:t>o </a:t>
                </a:r>
                <a:r>
                  <a:rPr lang="nb-NO" sz="1800" dirty="0"/>
                  <a:t>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800" i="1">
                        <a:latin typeface="Cambria Math" panose="02040503050406030204" pitchFamily="18" charset="0"/>
                      </a:rPr>
                      <m:t>π</m:t>
                    </m:r>
                  </m:oMath>
                </a14:m>
                <a:r>
                  <a:rPr lang="en-US" sz="1800" dirty="0"/>
                  <a:t>/2) </a:t>
                </a:r>
              </a:p>
              <a:p>
                <a:endParaRPr lang="en-US" sz="1800" dirty="0"/>
              </a:p>
            </p:txBody>
          </p:sp>
        </mc:Choice>
        <mc:Fallback xmlns="">
          <p:sp>
            <p:nvSpPr>
              <p:cNvPr id="9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2710" y="3137173"/>
                <a:ext cx="4566642" cy="3600400"/>
              </a:xfrm>
              <a:prstGeom prst="rect">
                <a:avLst/>
              </a:prstGeom>
              <a:blipFill>
                <a:blip r:embed="rId5"/>
                <a:stretch>
                  <a:fillRect t="-1017" r="-1602"/>
                </a:stretch>
              </a:blipFill>
              <a:ln w="12700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66913" name="Object 1"/>
          <p:cNvGraphicFramePr>
            <a:graphicFrameLocks noChangeAspect="1"/>
          </p:cNvGraphicFramePr>
          <p:nvPr/>
        </p:nvGraphicFramePr>
        <p:xfrm>
          <a:off x="8729042" y="4089648"/>
          <a:ext cx="1354138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342" name="Ekvation" r:id="rId6" imgW="647640" imgH="406080" progId="Equation.3">
                  <p:embed/>
                </p:oleObj>
              </mc:Choice>
              <mc:Fallback>
                <p:oleObj name="Ekvation" r:id="rId6" imgW="647640" imgH="406080" progId="Equation.3">
                  <p:embed/>
                  <p:pic>
                    <p:nvPicPr>
                      <p:cNvPr id="166913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29042" y="4089648"/>
                        <a:ext cx="1354138" cy="847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419492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2668" y="777280"/>
            <a:ext cx="8754428" cy="907567"/>
          </a:xfrm>
        </p:spPr>
        <p:txBody>
          <a:bodyPr/>
          <a:lstStyle/>
          <a:p>
            <a:r>
              <a:rPr lang="nb-NO" dirty="0"/>
              <a:t>Repetisjon av I-V i en seriell RC-krets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7</a:t>
            </a:fld>
            <a:endParaRPr lang="nb-NO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3753956"/>
              </p:ext>
            </p:extLst>
          </p:nvPr>
        </p:nvGraphicFramePr>
        <p:xfrm>
          <a:off x="5200650" y="2393790"/>
          <a:ext cx="5119854" cy="27525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371" name="CorelDRAW" r:id="rId4" imgW="2906640" imgH="1583280" progId="">
                  <p:embed/>
                </p:oleObj>
              </mc:Choice>
              <mc:Fallback>
                <p:oleObj name="CorelDRAW" r:id="rId4" imgW="2906640" imgH="1583280" progId="">
                  <p:embed/>
                  <p:pic>
                    <p:nvPicPr>
                      <p:cNvPr id="8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00650" y="2393790"/>
                        <a:ext cx="5119854" cy="275255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224812" y="2217440"/>
            <a:ext cx="5335879" cy="456504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6030" tIns="47172" rIns="96030" bIns="47172" numCol="1" anchor="t" anchorCtr="0" compatLnSpc="1">
            <a:prstTxWarp prst="textNoShape">
              <a:avLst/>
            </a:prstTxWarp>
          </a:bodyPr>
          <a:lstStyle>
            <a:lvl1pPr marL="311150" indent="-311150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3250" indent="-88900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2100">
                <a:solidFill>
                  <a:schemeClr val="tx1"/>
                </a:solidFill>
                <a:latin typeface="+mn-lt"/>
              </a:defRPr>
            </a:lvl2pPr>
            <a:lvl3pPr marL="966788" indent="-161925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1700">
                <a:solidFill>
                  <a:schemeClr val="tx1"/>
                </a:solidFill>
                <a:latin typeface="+mn-lt"/>
              </a:defRPr>
            </a:lvl3pPr>
            <a:lvl4pPr marL="18034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4pPr>
            <a:lvl5pPr marL="22479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5pPr>
            <a:lvl6pPr marL="27051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6pPr>
            <a:lvl7pPr marL="31623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7pPr>
            <a:lvl8pPr marL="36195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8pPr>
            <a:lvl9pPr marL="40767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nb-NO" sz="1600" dirty="0"/>
              <a:t>Spenningen </a:t>
            </a:r>
            <a:r>
              <a:rPr lang="nb-NO" sz="1600" i="1" dirty="0"/>
              <a:t>V</a:t>
            </a:r>
            <a:r>
              <a:rPr lang="nb-NO" sz="1600" i="1" baseline="-25000" dirty="0"/>
              <a:t>R</a:t>
            </a:r>
            <a:r>
              <a:rPr lang="nb-NO" sz="1600" dirty="0"/>
              <a:t> over motstanden </a:t>
            </a:r>
            <a:r>
              <a:rPr lang="nb-NO" sz="1600" i="1" dirty="0"/>
              <a:t>R</a:t>
            </a:r>
            <a:r>
              <a:rPr lang="nb-NO" sz="1600" dirty="0"/>
              <a:t> er i fase med strømmen </a:t>
            </a:r>
            <a:r>
              <a:rPr lang="nb-NO" sz="1600" i="1" dirty="0"/>
              <a:t>I</a:t>
            </a:r>
            <a:r>
              <a:rPr lang="nb-NO" sz="1600" dirty="0"/>
              <a:t>, og leder over </a:t>
            </a:r>
            <a:r>
              <a:rPr lang="nb-NO" sz="1600" i="1" dirty="0"/>
              <a:t>V</a:t>
            </a:r>
            <a:r>
              <a:rPr lang="nb-NO" sz="1600" i="1" baseline="-25000" dirty="0"/>
              <a:t>s</a:t>
            </a:r>
            <a:r>
              <a:rPr lang="nb-NO" sz="1600" dirty="0"/>
              <a:t>, dvs </a:t>
            </a:r>
            <a:r>
              <a:rPr lang="el-GR" sz="1600" dirty="0">
                <a:cs typeface="Times New Roman"/>
              </a:rPr>
              <a:t>φ</a:t>
            </a:r>
            <a:r>
              <a:rPr lang="nb-NO" sz="1600" dirty="0">
                <a:cs typeface="Times New Roman"/>
              </a:rPr>
              <a:t>&gt;0 (hvorfor?)</a:t>
            </a:r>
          </a:p>
          <a:p>
            <a:endParaRPr lang="nb-NO" sz="1600" dirty="0">
              <a:cs typeface="Times New Roman"/>
            </a:endParaRPr>
          </a:p>
          <a:p>
            <a:r>
              <a:rPr lang="nb-NO" sz="1600" i="1" dirty="0"/>
              <a:t>V</a:t>
            </a:r>
            <a:r>
              <a:rPr lang="nb-NO" sz="1600" i="1" baseline="-25000" dirty="0"/>
              <a:t>R</a:t>
            </a:r>
            <a:r>
              <a:rPr lang="nb-NO" sz="1600" dirty="0"/>
              <a:t> og </a:t>
            </a:r>
            <a:r>
              <a:rPr lang="nb-NO" sz="1600" i="1" dirty="0"/>
              <a:t>V</a:t>
            </a:r>
            <a:r>
              <a:rPr lang="nb-NO" sz="1600" i="1" baseline="-25000" dirty="0"/>
              <a:t>C</a:t>
            </a:r>
            <a:r>
              <a:rPr lang="nb-NO" sz="1600" dirty="0"/>
              <a:t> har 90</a:t>
            </a:r>
            <a:r>
              <a:rPr lang="nb-NO" sz="1600" baseline="30000" dirty="0"/>
              <a:t>o</a:t>
            </a:r>
            <a:r>
              <a:rPr lang="nb-NO" sz="1600" dirty="0"/>
              <a:t> fasedreining (hvorfor?)</a:t>
            </a:r>
          </a:p>
          <a:p>
            <a:endParaRPr lang="nb-NO" sz="1600" dirty="0"/>
          </a:p>
          <a:p>
            <a:r>
              <a:rPr lang="nb-NO" sz="1600" dirty="0"/>
              <a:t>Vi må beregne den totale, frekvensavhengige impedansen i kretsen for å finne </a:t>
            </a:r>
          </a:p>
          <a:p>
            <a:pPr lvl="1"/>
            <a:r>
              <a:rPr lang="nb-NO" sz="1400" dirty="0"/>
              <a:t>fasedreiningen mellom </a:t>
            </a:r>
            <a:r>
              <a:rPr lang="nb-NO" sz="1400" i="1" dirty="0"/>
              <a:t>V</a:t>
            </a:r>
            <a:r>
              <a:rPr lang="nb-NO" sz="1400" i="1" baseline="-25000" dirty="0"/>
              <a:t>S</a:t>
            </a:r>
            <a:r>
              <a:rPr lang="nb-NO" sz="1400" dirty="0"/>
              <a:t> og </a:t>
            </a:r>
            <a:r>
              <a:rPr lang="nb-NO" sz="1400" i="1" dirty="0"/>
              <a:t>V</a:t>
            </a:r>
            <a:r>
              <a:rPr lang="nb-NO" sz="1400" i="1" baseline="-25000" dirty="0"/>
              <a:t>C</a:t>
            </a:r>
            <a:r>
              <a:rPr lang="nb-NO" sz="1400" dirty="0"/>
              <a:t> </a:t>
            </a:r>
          </a:p>
          <a:p>
            <a:pPr lvl="1"/>
            <a:r>
              <a:rPr lang="nb-NO" sz="1400" dirty="0"/>
              <a:t>fasedreining mellom </a:t>
            </a:r>
            <a:r>
              <a:rPr lang="nb-NO" sz="1400" i="1" dirty="0"/>
              <a:t>V</a:t>
            </a:r>
            <a:r>
              <a:rPr lang="nb-NO" sz="1400" i="1" baseline="-25000" dirty="0"/>
              <a:t>S</a:t>
            </a:r>
            <a:r>
              <a:rPr lang="nb-NO" sz="1400" dirty="0"/>
              <a:t> og </a:t>
            </a:r>
            <a:r>
              <a:rPr lang="nb-NO" sz="1400" i="1" dirty="0"/>
              <a:t>I</a:t>
            </a:r>
          </a:p>
          <a:p>
            <a:pPr lvl="1"/>
            <a:endParaRPr lang="nb-NO" sz="1400" i="1" dirty="0"/>
          </a:p>
          <a:p>
            <a:r>
              <a:rPr lang="nb-NO" sz="1600" dirty="0"/>
              <a:t>For å representere fasedreining som funksjon av frekvens  må vi tenke på strøm, spenning og impedans som vektorer.</a:t>
            </a:r>
          </a:p>
          <a:p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35760714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Total impedans i seriell RC-krets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138" y="2113280"/>
            <a:ext cx="9001000" cy="4389120"/>
          </a:xfrm>
        </p:spPr>
        <p:txBody>
          <a:bodyPr/>
          <a:lstStyle/>
          <a:p>
            <a:r>
              <a:rPr lang="nb-NO" sz="2000" b="1" i="1" dirty="0"/>
              <a:t>Z</a:t>
            </a:r>
            <a:r>
              <a:rPr lang="nb-NO" sz="2000" dirty="0"/>
              <a:t> er den samlede impedansen mot vekselstrøm i en krets</a:t>
            </a:r>
          </a:p>
          <a:p>
            <a:r>
              <a:rPr lang="nb-NO" sz="2000" dirty="0"/>
              <a:t>Impedansen har en frekvensuavhengig </a:t>
            </a:r>
            <a:r>
              <a:rPr lang="nb-NO" sz="2000" i="1" dirty="0"/>
              <a:t>resistiv</a:t>
            </a:r>
            <a:r>
              <a:rPr lang="nb-NO" sz="2000" dirty="0"/>
              <a:t> del </a:t>
            </a:r>
            <a:r>
              <a:rPr lang="nb-NO" sz="2000" b="1" i="1" dirty="0"/>
              <a:t>R</a:t>
            </a:r>
            <a:r>
              <a:rPr lang="nb-NO" sz="2000" dirty="0"/>
              <a:t> og en frekvensavhengig </a:t>
            </a:r>
            <a:r>
              <a:rPr lang="nb-NO" sz="2000" i="1" dirty="0"/>
              <a:t>reaktiv</a:t>
            </a:r>
            <a:r>
              <a:rPr lang="nb-NO" sz="2000" dirty="0"/>
              <a:t> del  </a:t>
            </a:r>
            <a:r>
              <a:rPr lang="nb-NO" sz="2000" b="1" i="1" dirty="0"/>
              <a:t>X</a:t>
            </a:r>
            <a:r>
              <a:rPr lang="nb-NO" sz="2000" b="1" i="1" baseline="-25000" dirty="0"/>
              <a:t>C</a:t>
            </a:r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r>
              <a:rPr lang="nb-NO" sz="2000" dirty="0"/>
              <a:t>Den resistive og reaktive delen har en fasedreining på -90</a:t>
            </a:r>
            <a:r>
              <a:rPr lang="nb-NO" sz="2000" baseline="30000" dirty="0"/>
              <a:t>o</a:t>
            </a:r>
            <a:r>
              <a:rPr lang="nb-NO" sz="2000" dirty="0"/>
              <a:t> i forhold til hverandre</a:t>
            </a:r>
            <a:r>
              <a:rPr lang="nb-NO" sz="2000" baseline="-25000" dirty="0"/>
              <a:t> </a:t>
            </a:r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8</a:t>
            </a:fld>
            <a:endParaRPr lang="nb-NO"/>
          </a:p>
        </p:txBody>
      </p:sp>
      <p:pic>
        <p:nvPicPr>
          <p:cNvPr id="8" name="Picture 4" descr="fg10_0020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1010" y="3801616"/>
            <a:ext cx="6336704" cy="146194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39629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Total impedans i seriell RC-krets (forts)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138" y="2113280"/>
            <a:ext cx="9649072" cy="4389120"/>
          </a:xfrm>
        </p:spPr>
        <p:txBody>
          <a:bodyPr/>
          <a:lstStyle/>
          <a:p>
            <a:r>
              <a:rPr lang="nb-NO" sz="2000" dirty="0"/>
              <a:t>Den totale impedansen er gitt av </a:t>
            </a:r>
            <a:r>
              <a:rPr lang="nb-NO" sz="2000" b="1" dirty="0"/>
              <a:t>Z=R+X</a:t>
            </a:r>
            <a:r>
              <a:rPr lang="nb-NO" sz="2000" b="1" baseline="-25000" dirty="0"/>
              <a:t>C </a:t>
            </a:r>
            <a:r>
              <a:rPr lang="nb-NO" sz="2000" dirty="0"/>
              <a:t>der </a:t>
            </a:r>
            <a:r>
              <a:rPr lang="nb-NO" sz="2000" b="1" dirty="0"/>
              <a:t>R</a:t>
            </a:r>
            <a:r>
              <a:rPr lang="nb-NO" sz="2000" dirty="0"/>
              <a:t> og </a:t>
            </a:r>
            <a:r>
              <a:rPr lang="nb-NO" sz="2000" b="1" dirty="0"/>
              <a:t>X</a:t>
            </a:r>
            <a:r>
              <a:rPr lang="nb-NO" sz="2000" b="1" baseline="-25000" dirty="0"/>
              <a:t>C</a:t>
            </a:r>
            <a:r>
              <a:rPr lang="nb-NO" sz="2000" dirty="0"/>
              <a:t> er vektorer («phasors»).  </a:t>
            </a:r>
            <a:endParaRPr lang="nb-NO" sz="2000" baseline="-25000" dirty="0"/>
          </a:p>
          <a:p>
            <a:r>
              <a:rPr lang="nb-NO" sz="2000" b="1" i="1" dirty="0"/>
              <a:t>Z</a:t>
            </a:r>
            <a:r>
              <a:rPr lang="nb-NO" sz="2000" i="1" dirty="0"/>
              <a:t> </a:t>
            </a:r>
            <a:r>
              <a:rPr lang="nb-NO" sz="2000" dirty="0"/>
              <a:t>finner man ved vektorsummasjon</a:t>
            </a:r>
          </a:p>
          <a:p>
            <a:endParaRPr lang="nb-NO" sz="2000" dirty="0"/>
          </a:p>
          <a:p>
            <a:endParaRPr lang="nb-NO" sz="2000" dirty="0"/>
          </a:p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endParaRPr lang="nb-NO" sz="2000" dirty="0"/>
          </a:p>
          <a:p>
            <a:endParaRPr lang="nb-NO" sz="2000" dirty="0"/>
          </a:p>
          <a:p>
            <a:r>
              <a:rPr lang="nb-NO" sz="2000" b="1" i="1" dirty="0"/>
              <a:t>Z</a:t>
            </a:r>
            <a:r>
              <a:rPr lang="nb-NO" sz="2000" dirty="0"/>
              <a:t> har en fasevinkel </a:t>
            </a:r>
            <a:r>
              <a:rPr lang="el-GR" sz="2000" dirty="0">
                <a:cs typeface="Times New Roman"/>
              </a:rPr>
              <a:t>θ</a:t>
            </a:r>
            <a:r>
              <a:rPr lang="nb-NO" sz="2000" dirty="0">
                <a:cs typeface="Times New Roman"/>
              </a:rPr>
              <a:t> i forhold </a:t>
            </a:r>
            <a:r>
              <a:rPr lang="nb-NO" sz="2000" b="1" dirty="0">
                <a:cs typeface="Times New Roman"/>
              </a:rPr>
              <a:t>R </a:t>
            </a:r>
            <a:r>
              <a:rPr lang="nb-NO" sz="2000" dirty="0">
                <a:cs typeface="Times New Roman"/>
              </a:rPr>
              <a:t>og </a:t>
            </a:r>
            <a:r>
              <a:rPr lang="el-GR" sz="2000" dirty="0">
                <a:cs typeface="Times New Roman"/>
              </a:rPr>
              <a:t>φ</a:t>
            </a:r>
            <a:r>
              <a:rPr lang="en-GB" sz="2000" dirty="0">
                <a:cs typeface="Times New Roman"/>
              </a:rPr>
              <a:t> = </a:t>
            </a:r>
            <a:r>
              <a:rPr lang="nb-NO" sz="2000" dirty="0">
                <a:cs typeface="Times New Roman"/>
              </a:rPr>
              <a:t>90</a:t>
            </a:r>
            <a:r>
              <a:rPr lang="nb-NO" sz="2000" baseline="30000" dirty="0">
                <a:cs typeface="Times New Roman"/>
              </a:rPr>
              <a:t>o</a:t>
            </a:r>
            <a:r>
              <a:rPr lang="nb-NO" sz="2000" dirty="0">
                <a:cs typeface="Times New Roman"/>
              </a:rPr>
              <a:t>- </a:t>
            </a:r>
            <a:r>
              <a:rPr lang="el-GR" sz="2000" dirty="0">
                <a:cs typeface="Times New Roman"/>
              </a:rPr>
              <a:t>θ</a:t>
            </a:r>
            <a:r>
              <a:rPr lang="en-GB" sz="2000" dirty="0">
                <a:cs typeface="Times New Roman"/>
              </a:rPr>
              <a:t> </a:t>
            </a:r>
            <a:r>
              <a:rPr lang="en-GB" sz="2000" dirty="0" err="1">
                <a:cs typeface="Times New Roman"/>
              </a:rPr>
              <a:t>i</a:t>
            </a:r>
            <a:r>
              <a:rPr lang="en-GB" sz="2000" dirty="0">
                <a:cs typeface="Times New Roman"/>
              </a:rPr>
              <a:t> forhold </a:t>
            </a:r>
            <a:r>
              <a:rPr lang="en-GB" sz="2000" dirty="0" err="1">
                <a:cs typeface="Times New Roman"/>
              </a:rPr>
              <a:t>til</a:t>
            </a:r>
            <a:r>
              <a:rPr lang="en-GB" sz="2000" dirty="0">
                <a:cs typeface="Times New Roman"/>
              </a:rPr>
              <a:t> </a:t>
            </a:r>
            <a:r>
              <a:rPr lang="en-GB" sz="2000" b="1" dirty="0" err="1">
                <a:cs typeface="Times New Roman"/>
              </a:rPr>
              <a:t>X</a:t>
            </a:r>
            <a:r>
              <a:rPr lang="en-GB" sz="2000" b="1" baseline="-25000" dirty="0" err="1">
                <a:cs typeface="Times New Roman"/>
              </a:rPr>
              <a:t>c</a:t>
            </a:r>
            <a:endParaRPr lang="nb-NO" sz="2000" b="1" baseline="-25000" dirty="0">
              <a:cs typeface="Times New Roman"/>
            </a:endParaRPr>
          </a:p>
          <a:p>
            <a:r>
              <a:rPr lang="nb-NO" sz="2000" b="1" i="1" dirty="0">
                <a:cs typeface="Times New Roman"/>
              </a:rPr>
              <a:t>|Z|</a:t>
            </a:r>
            <a:r>
              <a:rPr lang="nb-NO" sz="2000" dirty="0">
                <a:cs typeface="Times New Roman"/>
              </a:rPr>
              <a:t> måles i Ohm (</a:t>
            </a:r>
            <a:r>
              <a:rPr lang="el-GR" sz="2000" dirty="0">
                <a:cs typeface="Times New Roman"/>
              </a:rPr>
              <a:t>Ω</a:t>
            </a:r>
            <a:r>
              <a:rPr lang="nb-NO" sz="2000" dirty="0">
                <a:cs typeface="Times New Roman"/>
              </a:rPr>
              <a:t>)</a:t>
            </a:r>
            <a:endParaRPr lang="nb-NO" sz="2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9</a:t>
            </a:fld>
            <a:endParaRPr lang="nb-NO"/>
          </a:p>
        </p:txBody>
      </p:sp>
      <p:pic>
        <p:nvPicPr>
          <p:cNvPr id="9" name="Picture 4" descr="fg10_0030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0290" y="3153544"/>
            <a:ext cx="5607546" cy="151005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016E18A-101E-4278-BEE4-F67443CEF12F}"/>
              </a:ext>
            </a:extLst>
          </p:cNvPr>
          <p:cNvSpPr/>
          <p:nvPr/>
        </p:nvSpPr>
        <p:spPr>
          <a:xfrm>
            <a:off x="4192538" y="3369568"/>
            <a:ext cx="32879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600" dirty="0"/>
              <a:t>φ</a:t>
            </a:r>
            <a:endParaRPr lang="nb-NO" sz="160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4C5DF0F2-785D-4629-8FA7-A919398C47EE}"/>
              </a:ext>
            </a:extLst>
          </p:cNvPr>
          <p:cNvSpPr/>
          <p:nvPr/>
        </p:nvSpPr>
        <p:spPr bwMode="auto">
          <a:xfrm>
            <a:off x="4251427" y="3593656"/>
            <a:ext cx="211015" cy="127888"/>
          </a:xfrm>
          <a:custGeom>
            <a:avLst/>
            <a:gdLst>
              <a:gd name="connsiteX0" fmla="*/ 211015 w 211015"/>
              <a:gd name="connsiteY0" fmla="*/ 0 h 127888"/>
              <a:gd name="connsiteX1" fmla="*/ 127888 w 211015"/>
              <a:gd name="connsiteY1" fmla="*/ 95916 h 127888"/>
              <a:gd name="connsiteX2" fmla="*/ 0 w 211015"/>
              <a:gd name="connsiteY2" fmla="*/ 127888 h 127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1015" h="127888">
                <a:moveTo>
                  <a:pt x="211015" y="0"/>
                </a:moveTo>
                <a:cubicBezTo>
                  <a:pt x="187036" y="37300"/>
                  <a:pt x="163057" y="74601"/>
                  <a:pt x="127888" y="95916"/>
                </a:cubicBezTo>
                <a:cubicBezTo>
                  <a:pt x="92719" y="117231"/>
                  <a:pt x="46359" y="122559"/>
                  <a:pt x="0" y="127888"/>
                </a:cubicBez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096581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138" y="894080"/>
            <a:ext cx="8754428" cy="713624"/>
          </a:xfrm>
        </p:spPr>
        <p:txBody>
          <a:bodyPr/>
          <a:lstStyle/>
          <a:p>
            <a:r>
              <a:rPr lang="nb-NO" dirty="0"/>
              <a:t>Total impedans i seriell RC-krets (forts)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138" y="1857400"/>
            <a:ext cx="8754428" cy="4807560"/>
          </a:xfrm>
        </p:spPr>
        <p:txBody>
          <a:bodyPr/>
          <a:lstStyle/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pPr marL="0" indent="0">
              <a:buNone/>
            </a:pPr>
            <a:endParaRPr lang="nb-NO" sz="2000" dirty="0"/>
          </a:p>
          <a:p>
            <a:r>
              <a:rPr lang="nb-NO" sz="2000" dirty="0"/>
              <a:t>Lengden til </a:t>
            </a:r>
            <a:r>
              <a:rPr lang="nb-NO" sz="2000" b="1" i="1" dirty="0"/>
              <a:t>Z</a:t>
            </a:r>
            <a:r>
              <a:rPr lang="nb-NO" sz="2000" dirty="0"/>
              <a:t> (magnituden)  finnes ved Pythagoras:</a:t>
            </a:r>
          </a:p>
          <a:p>
            <a:pPr marL="0" indent="0">
              <a:buNone/>
            </a:pPr>
            <a:endParaRPr lang="nb-NO" sz="2000" dirty="0"/>
          </a:p>
          <a:p>
            <a:r>
              <a:rPr lang="nb-NO" sz="2000" dirty="0"/>
              <a:t>Fasedreiningen </a:t>
            </a:r>
            <a:r>
              <a:rPr lang="el-GR" sz="2000" i="1" dirty="0">
                <a:cs typeface="Times New Roman"/>
              </a:rPr>
              <a:t>θ</a:t>
            </a:r>
            <a:r>
              <a:rPr lang="en-GB" sz="2000" dirty="0">
                <a:cs typeface="Times New Roman"/>
              </a:rPr>
              <a:t> </a:t>
            </a:r>
            <a:r>
              <a:rPr lang="en-GB" sz="2000" dirty="0" err="1">
                <a:cs typeface="Times New Roman"/>
              </a:rPr>
              <a:t>mellom</a:t>
            </a:r>
            <a:r>
              <a:rPr lang="en-GB" sz="2000" dirty="0">
                <a:cs typeface="Times New Roman"/>
              </a:rPr>
              <a:t> </a:t>
            </a:r>
            <a:r>
              <a:rPr lang="en-GB" sz="2000" b="1" dirty="0">
                <a:cs typeface="Times New Roman"/>
              </a:rPr>
              <a:t>R</a:t>
            </a:r>
            <a:r>
              <a:rPr lang="en-GB" sz="2000" dirty="0">
                <a:cs typeface="Times New Roman"/>
              </a:rPr>
              <a:t> </a:t>
            </a:r>
            <a:r>
              <a:rPr lang="en-GB" sz="2000" dirty="0" err="1">
                <a:cs typeface="Times New Roman"/>
              </a:rPr>
              <a:t>og</a:t>
            </a:r>
            <a:r>
              <a:rPr lang="en-GB" sz="2000" dirty="0">
                <a:cs typeface="Times New Roman"/>
              </a:rPr>
              <a:t> </a:t>
            </a:r>
            <a:r>
              <a:rPr lang="en-GB" sz="2000" b="1" dirty="0">
                <a:cs typeface="Times New Roman"/>
              </a:rPr>
              <a:t>Z</a:t>
            </a:r>
            <a:r>
              <a:rPr lang="en-GB" sz="2000" baseline="-25000" dirty="0">
                <a:cs typeface="Times New Roman"/>
              </a:rPr>
              <a:t> </a:t>
            </a:r>
            <a:r>
              <a:rPr lang="en-GB" sz="2000" dirty="0">
                <a:cs typeface="Times New Roman"/>
              </a:rPr>
              <a:t>er </a:t>
            </a:r>
            <a:r>
              <a:rPr lang="en-GB" sz="2000" dirty="0" err="1">
                <a:cs typeface="Times New Roman"/>
              </a:rPr>
              <a:t>gitt</a:t>
            </a:r>
            <a:r>
              <a:rPr lang="en-GB" sz="2000" dirty="0">
                <a:cs typeface="Times New Roman"/>
              </a:rPr>
              <a:t> </a:t>
            </a:r>
            <a:r>
              <a:rPr lang="en-GB" sz="2000" dirty="0" err="1">
                <a:cs typeface="Times New Roman"/>
              </a:rPr>
              <a:t>av</a:t>
            </a:r>
            <a:endParaRPr lang="en-GB" sz="2000" dirty="0">
              <a:cs typeface="Times New Roman"/>
            </a:endParaRPr>
          </a:p>
          <a:p>
            <a:endParaRPr lang="en-GB" sz="2000" dirty="0">
              <a:cs typeface="Times New Roman"/>
            </a:endParaRPr>
          </a:p>
          <a:p>
            <a:r>
              <a:rPr lang="en-GB" sz="2000" dirty="0" err="1">
                <a:cs typeface="Times New Roman"/>
              </a:rPr>
              <a:t>Fasedreiningen</a:t>
            </a:r>
            <a:r>
              <a:rPr lang="en-GB" sz="2000" dirty="0">
                <a:cs typeface="Times New Roman"/>
              </a:rPr>
              <a:t> </a:t>
            </a:r>
            <a:r>
              <a:rPr lang="el-GR" sz="2000" i="1" dirty="0"/>
              <a:t>φ</a:t>
            </a:r>
            <a:r>
              <a:rPr lang="nb-NO" sz="2000" i="1" dirty="0"/>
              <a:t> </a:t>
            </a:r>
            <a:r>
              <a:rPr lang="nb-NO" sz="2000" dirty="0"/>
              <a:t>mellom </a:t>
            </a:r>
            <a:r>
              <a:rPr lang="nb-NO" sz="2000" b="1" dirty="0" err="1"/>
              <a:t>X</a:t>
            </a:r>
            <a:r>
              <a:rPr lang="nb-NO" sz="2000" b="1" baseline="-25000" dirty="0" err="1"/>
              <a:t>c</a:t>
            </a:r>
            <a:r>
              <a:rPr lang="nb-NO" sz="2000" dirty="0"/>
              <a:t> og </a:t>
            </a:r>
            <a:r>
              <a:rPr lang="nb-NO" sz="2000" b="1" dirty="0"/>
              <a:t>Z</a:t>
            </a:r>
            <a:r>
              <a:rPr lang="nb-NO" sz="2000" dirty="0"/>
              <a:t> er gitt av </a:t>
            </a:r>
            <a:endParaRPr lang="nb-NO" sz="2000" i="1" dirty="0"/>
          </a:p>
          <a:p>
            <a:endParaRPr lang="nb-NO" sz="2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10</a:t>
            </a:fld>
            <a:endParaRPr lang="nb-NO"/>
          </a:p>
        </p:txBody>
      </p:sp>
      <p:pic>
        <p:nvPicPr>
          <p:cNvPr id="9" name="Picture 4" descr="fg10_0030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798" y="1682889"/>
            <a:ext cx="6831682" cy="183970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48645F3-1527-4519-9DAF-89878DC12C2C}"/>
                  </a:ext>
                </a:extLst>
              </p:cNvPr>
              <p:cNvSpPr txBox="1"/>
              <p:nvPr/>
            </p:nvSpPr>
            <p:spPr>
              <a:xfrm>
                <a:off x="6856833" y="3594628"/>
                <a:ext cx="2193164" cy="75155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GB" b="1" i="1" smtClean="0">
                          <a:latin typeface="Cambria Math" panose="02040503050406030204" pitchFamily="18" charset="0"/>
                        </a:rPr>
                        <m:t>𝒁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|=</m:t>
                      </m:r>
                      <m:rad>
                        <m:radPr>
                          <m:degHide m:val="on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sub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ra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48645F3-1527-4519-9DAF-89878DC12C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6833" y="3594628"/>
                <a:ext cx="2193164" cy="75155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5472F47-F4B3-4F0C-A8BC-52EC5430C6EB}"/>
                  </a:ext>
                </a:extLst>
              </p:cNvPr>
              <p:cNvSpPr txBox="1"/>
              <p:nvPr/>
            </p:nvSpPr>
            <p:spPr>
              <a:xfrm>
                <a:off x="5821132" y="4398723"/>
                <a:ext cx="2071401" cy="6890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GB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tan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fName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f>
                            <m:fPr>
                              <m:ctrlPr>
                                <a:rPr lang="en-GB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GB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den>
                          </m:f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5472F47-F4B3-4F0C-A8BC-52EC5430C6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1132" y="4398723"/>
                <a:ext cx="2071401" cy="68903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DB0AB1AA-3053-4458-93E3-FF1FA1919668}"/>
              </a:ext>
            </a:extLst>
          </p:cNvPr>
          <p:cNvSpPr/>
          <p:nvPr/>
        </p:nvSpPr>
        <p:spPr>
          <a:xfrm>
            <a:off x="4480338" y="2193407"/>
            <a:ext cx="32879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600" dirty="0"/>
              <a:t>φ</a:t>
            </a:r>
            <a:endParaRPr lang="nb-NO" sz="160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2C5EB01-F922-45DA-80EA-A1DF8B9865EC}"/>
              </a:ext>
            </a:extLst>
          </p:cNvPr>
          <p:cNvSpPr/>
          <p:nvPr/>
        </p:nvSpPr>
        <p:spPr bwMode="auto">
          <a:xfrm>
            <a:off x="4475369" y="2154377"/>
            <a:ext cx="211015" cy="127888"/>
          </a:xfrm>
          <a:custGeom>
            <a:avLst/>
            <a:gdLst>
              <a:gd name="connsiteX0" fmla="*/ 211015 w 211015"/>
              <a:gd name="connsiteY0" fmla="*/ 0 h 127888"/>
              <a:gd name="connsiteX1" fmla="*/ 127888 w 211015"/>
              <a:gd name="connsiteY1" fmla="*/ 95916 h 127888"/>
              <a:gd name="connsiteX2" fmla="*/ 0 w 211015"/>
              <a:gd name="connsiteY2" fmla="*/ 127888 h 127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1015" h="127888">
                <a:moveTo>
                  <a:pt x="211015" y="0"/>
                </a:moveTo>
                <a:cubicBezTo>
                  <a:pt x="187036" y="37300"/>
                  <a:pt x="163057" y="74601"/>
                  <a:pt x="127888" y="95916"/>
                </a:cubicBezTo>
                <a:cubicBezTo>
                  <a:pt x="92719" y="117231"/>
                  <a:pt x="46359" y="122559"/>
                  <a:pt x="0" y="127888"/>
                </a:cubicBez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CF2464F-CB92-441D-A3B8-3A950C7F0CD1}"/>
                  </a:ext>
                </a:extLst>
              </p:cNvPr>
              <p:cNvSpPr txBox="1"/>
              <p:nvPr/>
            </p:nvSpPr>
            <p:spPr>
              <a:xfrm>
                <a:off x="5920730" y="5087758"/>
                <a:ext cx="4392677" cy="6890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l-GR" i="1" dirty="0" smtClean="0"/>
                        <m:t>φ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90</m:t>
                      </m:r>
                      <m:r>
                        <a:rPr lang="nb-NO" b="0" i="1" baseline="3000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90</m:t>
                      </m:r>
                      <m:r>
                        <a:rPr lang="nb-NO" b="0" i="1" baseline="3000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unc>
                        <m:funcPr>
                          <m:ctrlP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GB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tan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fName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f>
                            <m:fPr>
                              <m:ctrlPr>
                                <a:rPr lang="en-GB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GB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den>
                          </m:f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CF2464F-CB92-441D-A3B8-3A950C7F0C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0730" y="5087758"/>
                <a:ext cx="4392677" cy="68903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390631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Faseforskjell strøm - spenning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I en seriell RC-krets er strømmen gjennom resistoren og kondensatoren den samme</a:t>
            </a:r>
          </a:p>
          <a:p>
            <a:r>
              <a:rPr lang="nb-NO" sz="2000" dirty="0"/>
              <a:t>For å finne sammenhengen mellom </a:t>
            </a:r>
            <a:r>
              <a:rPr lang="nb-NO" sz="2000" b="1" i="1" dirty="0"/>
              <a:t>V</a:t>
            </a:r>
            <a:r>
              <a:rPr lang="nb-NO" sz="2000" b="1" i="1" baseline="-25000" dirty="0"/>
              <a:t>s</a:t>
            </a:r>
            <a:r>
              <a:rPr lang="nb-NO" sz="2000" b="1" i="1" dirty="0"/>
              <a:t>, V</a:t>
            </a:r>
            <a:r>
              <a:rPr lang="nb-NO" sz="2000" b="1" i="1" baseline="-25000" dirty="0"/>
              <a:t>R</a:t>
            </a:r>
            <a:r>
              <a:rPr lang="nb-NO" sz="2000" b="1" i="1" dirty="0"/>
              <a:t> </a:t>
            </a:r>
            <a:r>
              <a:rPr lang="nb-NO" sz="2000" dirty="0"/>
              <a:t>og</a:t>
            </a:r>
            <a:r>
              <a:rPr lang="nb-NO" sz="2000" i="1" dirty="0"/>
              <a:t> </a:t>
            </a:r>
            <a:r>
              <a:rPr lang="nb-NO" sz="2000" b="1" i="1" dirty="0"/>
              <a:t>V</a:t>
            </a:r>
            <a:r>
              <a:rPr lang="nb-NO" sz="2000" b="1" i="1" baseline="-25000" dirty="0"/>
              <a:t>C</a:t>
            </a:r>
            <a:r>
              <a:rPr lang="nb-NO" sz="2000" i="1" dirty="0"/>
              <a:t> </a:t>
            </a:r>
            <a:r>
              <a:rPr lang="nb-NO" sz="2000" dirty="0"/>
              <a:t>bruker man KVL og vektoraddisjon (samme som for å finne </a:t>
            </a:r>
            <a:r>
              <a:rPr lang="nb-NO" sz="2000" b="1" i="1" dirty="0"/>
              <a:t>Z</a:t>
            </a:r>
            <a:r>
              <a:rPr lang="nb-NO" sz="2000" dirty="0"/>
              <a:t>)</a:t>
            </a:r>
          </a:p>
          <a:p>
            <a:pPr marL="0" indent="0">
              <a:buNone/>
            </a:pPr>
            <a:endParaRPr lang="nb-NO" sz="2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11</a:t>
            </a:fld>
            <a:endParaRPr lang="nb-NO"/>
          </a:p>
        </p:txBody>
      </p:sp>
      <p:pic>
        <p:nvPicPr>
          <p:cNvPr id="11" name="Picture 4" descr="fg10_0110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9190" y="3987929"/>
            <a:ext cx="3672408" cy="18312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ACCFFC1-8C5E-4A1A-AB93-34DCBE3685C3}"/>
                  </a:ext>
                </a:extLst>
              </p:cNvPr>
              <p:cNvSpPr txBox="1"/>
              <p:nvPr/>
            </p:nvSpPr>
            <p:spPr>
              <a:xfrm>
                <a:off x="5720067" y="4111640"/>
                <a:ext cx="2314993" cy="75155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en-GB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GB" b="1" i="1" smtClean="0">
                              <a:latin typeface="Cambria Math" panose="02040503050406030204" pitchFamily="18" charset="0"/>
                            </a:rPr>
                            <m:t>𝑺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|=</m:t>
                      </m:r>
                      <m:rad>
                        <m:radPr>
                          <m:degHide m:val="on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bSup>
                            <m:sSubSup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sub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sub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ra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ACCFFC1-8C5E-4A1A-AB93-34DCBE3685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0067" y="4111640"/>
                <a:ext cx="2314993" cy="75155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D6983EF-B0E1-4395-A004-F427784BF698}"/>
                  </a:ext>
                </a:extLst>
              </p:cNvPr>
              <p:cNvSpPr txBox="1"/>
              <p:nvPr/>
            </p:nvSpPr>
            <p:spPr>
              <a:xfrm>
                <a:off x="6136754" y="5025752"/>
                <a:ext cx="2019335" cy="7518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tan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fName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f>
                            <m:fPr>
                              <m:ctrlPr>
                                <a:rPr lang="en-GB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GB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GB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sub>
                              </m:sSub>
                            </m:den>
                          </m:f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D6983EF-B0E1-4395-A004-F427784BF6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6754" y="5025752"/>
                <a:ext cx="2019335" cy="75187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940827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Faseforskjell strøm - spenning (forts)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Siden strømmen </a:t>
            </a:r>
            <a:r>
              <a:rPr lang="nb-NO" sz="2000" b="1" i="1" dirty="0"/>
              <a:t>I</a:t>
            </a:r>
            <a:r>
              <a:rPr lang="nb-NO" sz="2000" dirty="0"/>
              <a:t> og resistorspenning </a:t>
            </a:r>
            <a:r>
              <a:rPr lang="nb-NO" sz="2000" b="1" i="1" dirty="0"/>
              <a:t>V</a:t>
            </a:r>
            <a:r>
              <a:rPr lang="nb-NO" sz="2000" b="1" i="1" baseline="-25000" dirty="0"/>
              <a:t>R</a:t>
            </a:r>
            <a:r>
              <a:rPr lang="nb-NO" sz="2000" i="1" dirty="0"/>
              <a:t> </a:t>
            </a:r>
            <a:r>
              <a:rPr lang="nb-NO" sz="2000" dirty="0"/>
              <a:t>er i fase, er fase-dreiningen mellom </a:t>
            </a:r>
            <a:r>
              <a:rPr lang="nb-NO" sz="2000" b="1" i="1" dirty="0"/>
              <a:t>I</a:t>
            </a:r>
            <a:r>
              <a:rPr lang="nb-NO" sz="2000" dirty="0"/>
              <a:t> og </a:t>
            </a:r>
            <a:r>
              <a:rPr lang="nb-NO" sz="2000" b="1" i="1" dirty="0"/>
              <a:t>V</a:t>
            </a:r>
            <a:r>
              <a:rPr lang="nb-NO" sz="2000" b="1" i="1" baseline="-25000" dirty="0"/>
              <a:t>S</a:t>
            </a:r>
            <a:r>
              <a:rPr lang="nb-NO" sz="2000" dirty="0"/>
              <a:t>  lik fasedreiningen mellom </a:t>
            </a:r>
            <a:r>
              <a:rPr lang="nb-NO" sz="2000" b="1" i="1" dirty="0"/>
              <a:t>V</a:t>
            </a:r>
            <a:r>
              <a:rPr lang="nb-NO" sz="2000" b="1" i="1" baseline="-25000" dirty="0"/>
              <a:t>R</a:t>
            </a:r>
            <a:r>
              <a:rPr lang="nb-NO" sz="2000" dirty="0"/>
              <a:t> og </a:t>
            </a:r>
            <a:r>
              <a:rPr lang="nb-NO" sz="2000" b="1" i="1" dirty="0"/>
              <a:t>V</a:t>
            </a:r>
            <a:r>
              <a:rPr lang="nb-NO" sz="2000" b="1" i="1" baseline="-25000" dirty="0"/>
              <a:t>S</a:t>
            </a:r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pPr marL="0" indent="0">
              <a:buNone/>
            </a:pPr>
            <a:endParaRPr lang="nb-NO" sz="2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12</a:t>
            </a:fld>
            <a:endParaRPr lang="nb-NO"/>
          </a:p>
        </p:txBody>
      </p:sp>
      <p:pic>
        <p:nvPicPr>
          <p:cNvPr id="10" name="Picture 4" descr="fg10_0120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5370" y="3225552"/>
            <a:ext cx="1966720" cy="201622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38E10C3-9A2D-40E2-BE5C-84430B617A52}"/>
                  </a:ext>
                </a:extLst>
              </p:cNvPr>
              <p:cNvSpPr txBox="1"/>
              <p:nvPr/>
            </p:nvSpPr>
            <p:spPr>
              <a:xfrm>
                <a:off x="5704706" y="3955810"/>
                <a:ext cx="2019335" cy="7518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GB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tan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fName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f>
                            <m:fPr>
                              <m:ctrlPr>
                                <a:rPr lang="en-GB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GB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GB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sub>
                              </m:sSub>
                            </m:den>
                          </m:f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38E10C3-9A2D-40E2-BE5C-84430B617A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4706" y="3955810"/>
                <a:ext cx="2019335" cy="75187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982436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400" dirty="0"/>
              <a:t>Impedans, fasedreining og frekvens</a:t>
            </a:r>
            <a:endParaRPr lang="en-US" sz="3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Jo større kapasitiv reaktans </a:t>
            </a:r>
            <a:r>
              <a:rPr lang="nb-NO" sz="2000" dirty="0" err="1"/>
              <a:t>X</a:t>
            </a:r>
            <a:r>
              <a:rPr lang="nb-NO" sz="2000" baseline="-25000" dirty="0" err="1"/>
              <a:t>c</a:t>
            </a:r>
            <a:r>
              <a:rPr lang="nb-NO" sz="2000" baseline="-25000" dirty="0"/>
              <a:t> </a:t>
            </a:r>
            <a:r>
              <a:rPr lang="nb-NO" sz="2000" dirty="0"/>
              <a:t>målt i forhold til R, desto større fasedreining mellom strøm og spenning</a:t>
            </a:r>
          </a:p>
          <a:p>
            <a:r>
              <a:rPr lang="nb-NO" sz="2000" dirty="0"/>
              <a:t>Når frekvensen synker blir fasedreiningen mindre </a:t>
            </a:r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pPr marL="0" indent="0">
              <a:buNone/>
            </a:pPr>
            <a:endParaRPr lang="nb-NO" sz="2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13</a:t>
            </a:fld>
            <a:endParaRPr lang="nb-NO"/>
          </a:p>
        </p:txBody>
      </p:sp>
      <p:pic>
        <p:nvPicPr>
          <p:cNvPr id="12" name="Picture 4" descr="fg10_0170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0450" y="3597345"/>
            <a:ext cx="2808312" cy="25106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91893957-0F43-4E6F-97D8-B095147E124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1653899"/>
              </p:ext>
            </p:extLst>
          </p:nvPr>
        </p:nvGraphicFramePr>
        <p:xfrm>
          <a:off x="7128376" y="4161656"/>
          <a:ext cx="1298575" cy="836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6935" name="Equation" r:id="rId5" imgW="609480" imgH="393480" progId="Equation.3">
                  <p:embed/>
                </p:oleObj>
              </mc:Choice>
              <mc:Fallback>
                <p:oleObj name="Equation" r:id="rId5" imgW="609480" imgH="393480" progId="Equation.3">
                  <p:embed/>
                  <p:pic>
                    <p:nvPicPr>
                      <p:cNvPr id="9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28376" y="4161656"/>
                        <a:ext cx="1298575" cy="836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233495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Respons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z="1800" dirty="0"/>
              <a:t>Respons betyr hvordan en krets oppfører seg for en gitt type </a:t>
            </a:r>
            <a:r>
              <a:rPr lang="de-DE" sz="1800" dirty="0" err="1"/>
              <a:t>input</a:t>
            </a:r>
            <a:endParaRPr lang="de-DE" sz="1800" dirty="0"/>
          </a:p>
          <a:p>
            <a:r>
              <a:rPr lang="de-DE" sz="1800" dirty="0" err="1"/>
              <a:t>Det</a:t>
            </a:r>
            <a:r>
              <a:rPr lang="de-DE" sz="1800" dirty="0"/>
              <a:t> er </a:t>
            </a:r>
            <a:r>
              <a:rPr lang="de-DE" sz="1800" dirty="0" err="1"/>
              <a:t>vanligst</a:t>
            </a:r>
            <a:r>
              <a:rPr lang="de-DE" sz="1800" dirty="0"/>
              <a:t> å se </a:t>
            </a:r>
            <a:r>
              <a:rPr lang="de-DE" sz="1800" dirty="0" err="1"/>
              <a:t>på</a:t>
            </a:r>
            <a:r>
              <a:rPr lang="de-DE" sz="1800" dirty="0"/>
              <a:t> </a:t>
            </a:r>
            <a:r>
              <a:rPr lang="de-DE" sz="1800" dirty="0" err="1"/>
              <a:t>forholdet</a:t>
            </a:r>
            <a:r>
              <a:rPr lang="de-DE" sz="1800" dirty="0"/>
              <a:t> </a:t>
            </a:r>
            <a:r>
              <a:rPr lang="de-DE" sz="1800" dirty="0" err="1"/>
              <a:t>mellom</a:t>
            </a:r>
            <a:r>
              <a:rPr lang="de-DE" sz="1800" dirty="0"/>
              <a:t> </a:t>
            </a:r>
            <a:r>
              <a:rPr lang="de-DE" sz="1800" dirty="0" err="1"/>
              <a:t>strøm</a:t>
            </a:r>
            <a:r>
              <a:rPr lang="de-DE" sz="1800" dirty="0"/>
              <a:t> </a:t>
            </a:r>
            <a:r>
              <a:rPr lang="de-DE" sz="1800" dirty="0" err="1"/>
              <a:t>og</a:t>
            </a:r>
            <a:r>
              <a:rPr lang="de-DE" sz="1800" dirty="0"/>
              <a:t>/</a:t>
            </a:r>
            <a:r>
              <a:rPr lang="de-DE" sz="1800" dirty="0" err="1"/>
              <a:t>eller</a:t>
            </a:r>
            <a:r>
              <a:rPr lang="de-DE" sz="1800" dirty="0"/>
              <a:t> </a:t>
            </a:r>
            <a:r>
              <a:rPr lang="de-DE" sz="1800" dirty="0" err="1"/>
              <a:t>spenning</a:t>
            </a:r>
            <a:r>
              <a:rPr lang="de-DE" sz="1800" dirty="0"/>
              <a:t> </a:t>
            </a:r>
            <a:r>
              <a:rPr lang="de-DE" sz="1800" dirty="0" err="1"/>
              <a:t>på</a:t>
            </a:r>
            <a:r>
              <a:rPr lang="de-DE" sz="1800" dirty="0"/>
              <a:t> </a:t>
            </a:r>
            <a:r>
              <a:rPr lang="de-DE" sz="1800" dirty="0" err="1"/>
              <a:t>inngang</a:t>
            </a:r>
            <a:r>
              <a:rPr lang="de-DE" sz="1800" dirty="0"/>
              <a:t> </a:t>
            </a:r>
            <a:r>
              <a:rPr lang="de-DE" sz="1800" dirty="0" err="1"/>
              <a:t>og</a:t>
            </a:r>
            <a:r>
              <a:rPr lang="de-DE" sz="1800" dirty="0"/>
              <a:t> </a:t>
            </a:r>
            <a:r>
              <a:rPr lang="de-DE" sz="1800" dirty="0" err="1"/>
              <a:t>utgang</a:t>
            </a:r>
            <a:r>
              <a:rPr lang="de-DE" sz="1800" dirty="0"/>
              <a:t> enten </a:t>
            </a:r>
            <a:r>
              <a:rPr lang="de-DE" sz="1800" dirty="0" err="1"/>
              <a:t>som</a:t>
            </a:r>
            <a:r>
              <a:rPr lang="de-DE" sz="1800" dirty="0"/>
              <a:t> </a:t>
            </a:r>
            <a:r>
              <a:rPr lang="de-DE" sz="1800" dirty="0" err="1"/>
              <a:t>funksjon</a:t>
            </a:r>
            <a:r>
              <a:rPr lang="de-DE" sz="1800" dirty="0"/>
              <a:t> </a:t>
            </a:r>
            <a:r>
              <a:rPr lang="de-DE" sz="1800" dirty="0" err="1"/>
              <a:t>av</a:t>
            </a:r>
            <a:r>
              <a:rPr lang="de-DE" sz="1800" dirty="0"/>
              <a:t> </a:t>
            </a:r>
            <a:r>
              <a:rPr lang="de-DE" sz="1800" b="1" dirty="0" err="1"/>
              <a:t>tid</a:t>
            </a:r>
            <a:r>
              <a:rPr lang="de-DE" sz="1800" b="1" dirty="0"/>
              <a:t> </a:t>
            </a:r>
            <a:r>
              <a:rPr lang="de-DE" sz="1800" dirty="0" err="1"/>
              <a:t>eller</a:t>
            </a:r>
            <a:r>
              <a:rPr lang="de-DE" sz="1800" dirty="0"/>
              <a:t> </a:t>
            </a:r>
            <a:r>
              <a:rPr lang="de-DE" sz="1800" b="1" dirty="0" err="1"/>
              <a:t>frekvens</a:t>
            </a:r>
            <a:endParaRPr lang="de-DE" sz="1800" dirty="0"/>
          </a:p>
          <a:p>
            <a:r>
              <a:rPr lang="de-DE" sz="1800" dirty="0"/>
              <a:t>Har </a:t>
            </a:r>
            <a:r>
              <a:rPr lang="de-DE" sz="1800" dirty="0" err="1"/>
              <a:t>sett</a:t>
            </a:r>
            <a:r>
              <a:rPr lang="de-DE" sz="1800" dirty="0"/>
              <a:t> </a:t>
            </a:r>
            <a:r>
              <a:rPr lang="de-DE" sz="1800" dirty="0" err="1"/>
              <a:t>på</a:t>
            </a:r>
            <a:r>
              <a:rPr lang="de-DE" sz="1800" dirty="0"/>
              <a:t> </a:t>
            </a:r>
            <a:r>
              <a:rPr lang="de-DE" sz="1800" dirty="0" err="1"/>
              <a:t>sammenhengen</a:t>
            </a:r>
            <a:r>
              <a:rPr lang="de-DE" sz="1800" dirty="0"/>
              <a:t> mellom strøm og spenning i en RC-krets når kilden var en </a:t>
            </a:r>
            <a:r>
              <a:rPr lang="de-DE" sz="1800" b="1" dirty="0"/>
              <a:t>sinusformet </a:t>
            </a:r>
            <a:r>
              <a:rPr lang="de-DE" sz="1800" dirty="0" err="1"/>
              <a:t>spenning</a:t>
            </a:r>
            <a:endParaRPr lang="de-DE" sz="1800" dirty="0"/>
          </a:p>
          <a:p>
            <a:r>
              <a:rPr lang="de-DE" sz="1800" dirty="0" err="1"/>
              <a:t>Oppførselen</a:t>
            </a:r>
            <a:r>
              <a:rPr lang="de-DE" sz="1800" dirty="0"/>
              <a:t> </a:t>
            </a:r>
            <a:r>
              <a:rPr lang="de-DE" sz="1800" dirty="0" err="1"/>
              <a:t>til</a:t>
            </a:r>
            <a:r>
              <a:rPr lang="de-DE" sz="1800" dirty="0"/>
              <a:t> en RC-</a:t>
            </a:r>
            <a:r>
              <a:rPr lang="de-DE" sz="1800" dirty="0" err="1"/>
              <a:t>krets</a:t>
            </a:r>
            <a:r>
              <a:rPr lang="de-DE" sz="1800" dirty="0"/>
              <a:t> </a:t>
            </a:r>
            <a:r>
              <a:rPr lang="de-DE" sz="1800" dirty="0" err="1"/>
              <a:t>når</a:t>
            </a:r>
            <a:r>
              <a:rPr lang="de-DE" sz="1800" dirty="0"/>
              <a:t> kilden genererer en </a:t>
            </a:r>
            <a:r>
              <a:rPr lang="de-DE" sz="1800" dirty="0" err="1"/>
              <a:t>firkantpuls</a:t>
            </a:r>
            <a:r>
              <a:rPr lang="de-DE" sz="1800" dirty="0"/>
              <a:t> </a:t>
            </a:r>
            <a:r>
              <a:rPr lang="de-DE" sz="1800" dirty="0" err="1"/>
              <a:t>kalles</a:t>
            </a:r>
            <a:r>
              <a:rPr lang="de-DE" sz="1800" dirty="0"/>
              <a:t> </a:t>
            </a:r>
            <a:r>
              <a:rPr lang="de-DE" sz="1800" b="1" dirty="0" err="1"/>
              <a:t>pulsrespons</a:t>
            </a:r>
            <a:endParaRPr lang="de-DE" sz="1800" b="1" dirty="0"/>
          </a:p>
          <a:p>
            <a:r>
              <a:rPr lang="de-DE" sz="1800" dirty="0"/>
              <a:t>Et spesialtilfelle av pulsrespons kalles </a:t>
            </a:r>
            <a:r>
              <a:rPr lang="de-DE" sz="1800" b="1" dirty="0"/>
              <a:t>naturlig respons</a:t>
            </a:r>
            <a:r>
              <a:rPr lang="de-DE" sz="1800" dirty="0"/>
              <a:t>, hvor man ser på hvordan kretsens oppførsel når kilden er </a:t>
            </a:r>
            <a:r>
              <a:rPr lang="de-DE" sz="1800" dirty="0" err="1"/>
              <a:t>fjernet</a:t>
            </a:r>
            <a:endParaRPr lang="de-DE" sz="1800" dirty="0"/>
          </a:p>
          <a:p>
            <a:r>
              <a:rPr lang="de-DE" sz="1800" b="1" dirty="0" err="1"/>
              <a:t>Frekvensrespons</a:t>
            </a:r>
            <a:r>
              <a:rPr lang="de-DE" sz="1800" dirty="0"/>
              <a:t> </a:t>
            </a:r>
            <a:r>
              <a:rPr lang="de-DE" sz="1800" dirty="0" err="1"/>
              <a:t>betyr</a:t>
            </a:r>
            <a:r>
              <a:rPr lang="de-DE" sz="1800" dirty="0"/>
              <a:t> at vi </a:t>
            </a:r>
            <a:r>
              <a:rPr lang="de-DE" sz="1800" dirty="0" err="1"/>
              <a:t>analyser</a:t>
            </a:r>
            <a:r>
              <a:rPr lang="de-DE" sz="1800" dirty="0"/>
              <a:t> </a:t>
            </a:r>
            <a:r>
              <a:rPr lang="de-DE" sz="1800" dirty="0" err="1"/>
              <a:t>oppførelen</a:t>
            </a:r>
            <a:r>
              <a:rPr lang="de-DE" sz="1800" dirty="0"/>
              <a:t> </a:t>
            </a:r>
            <a:r>
              <a:rPr lang="de-DE" sz="1800" dirty="0" err="1"/>
              <a:t>til</a:t>
            </a:r>
            <a:r>
              <a:rPr lang="de-DE" sz="1800" dirty="0"/>
              <a:t> </a:t>
            </a:r>
            <a:r>
              <a:rPr lang="de-DE" sz="1800" dirty="0" err="1"/>
              <a:t>kretsen</a:t>
            </a:r>
            <a:r>
              <a:rPr lang="de-DE" sz="1800" dirty="0"/>
              <a:t> </a:t>
            </a:r>
            <a:r>
              <a:rPr lang="de-DE" sz="1800" dirty="0" err="1"/>
              <a:t>når</a:t>
            </a:r>
            <a:r>
              <a:rPr lang="de-DE" sz="1800" dirty="0"/>
              <a:t> </a:t>
            </a:r>
            <a:r>
              <a:rPr lang="de-DE" sz="1800" dirty="0" err="1"/>
              <a:t>frekvensen</a:t>
            </a:r>
            <a:r>
              <a:rPr lang="de-DE" sz="1800" dirty="0"/>
              <a:t> </a:t>
            </a:r>
            <a:r>
              <a:rPr lang="de-DE" sz="1800" dirty="0" err="1"/>
              <a:t>til</a:t>
            </a:r>
            <a:r>
              <a:rPr lang="de-DE" sz="1800" dirty="0"/>
              <a:t> input-</a:t>
            </a:r>
            <a:r>
              <a:rPr lang="de-DE" sz="1800" dirty="0" err="1"/>
              <a:t>signalet</a:t>
            </a:r>
            <a:r>
              <a:rPr lang="de-DE" sz="1800" dirty="0"/>
              <a:t> </a:t>
            </a:r>
            <a:r>
              <a:rPr lang="de-DE" sz="1800" dirty="0" err="1"/>
              <a:t>varierer</a:t>
            </a:r>
            <a:r>
              <a:rPr lang="de-DE" sz="1800" dirty="0"/>
              <a:t> </a:t>
            </a:r>
            <a:r>
              <a:rPr lang="de-DE" sz="1800" dirty="0" err="1"/>
              <a:t>istedenfor</a:t>
            </a:r>
            <a:r>
              <a:rPr lang="de-DE" sz="1800" dirty="0"/>
              <a:t> å la </a:t>
            </a:r>
            <a:r>
              <a:rPr lang="de-DE" sz="1800" dirty="0" err="1"/>
              <a:t>tiden</a:t>
            </a:r>
            <a:r>
              <a:rPr lang="de-DE" sz="1800" dirty="0"/>
              <a:t> </a:t>
            </a:r>
            <a:r>
              <a:rPr lang="de-DE" sz="1800" dirty="0" err="1"/>
              <a:t>variere</a:t>
            </a:r>
            <a:r>
              <a:rPr lang="de-DE" sz="1800" dirty="0"/>
              <a:t>.</a:t>
            </a:r>
          </a:p>
          <a:p>
            <a:endParaRPr lang="de-DE" sz="18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14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30621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Naturlig</a:t>
            </a:r>
            <a:r>
              <a:rPr lang="de-DE" dirty="0"/>
              <a:t> </a:t>
            </a:r>
            <a:r>
              <a:rPr lang="de-DE" dirty="0" err="1"/>
              <a:t>respons</a:t>
            </a:r>
            <a:r>
              <a:rPr lang="de-DE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z="2000" dirty="0"/>
              <a:t>Naturlig respons er oppførselen når kretsen ikke lenger er utsatt for ytre påvirkning fra </a:t>
            </a:r>
            <a:r>
              <a:rPr lang="de-DE" sz="2000" dirty="0" err="1"/>
              <a:t>strøm</a:t>
            </a:r>
            <a:r>
              <a:rPr lang="de-DE" sz="2000" dirty="0"/>
              <a:t>- </a:t>
            </a:r>
            <a:r>
              <a:rPr lang="de-DE" sz="2000" dirty="0" err="1"/>
              <a:t>eller</a:t>
            </a:r>
            <a:r>
              <a:rPr lang="de-DE" sz="2000" dirty="0"/>
              <a:t> spenningskilder</a:t>
            </a:r>
          </a:p>
          <a:p>
            <a:endParaRPr lang="de-DE" sz="2000" dirty="0"/>
          </a:p>
          <a:p>
            <a:r>
              <a:rPr lang="de-DE" sz="2000" dirty="0" err="1"/>
              <a:t>Vi</a:t>
            </a:r>
            <a:r>
              <a:rPr lang="de-DE" sz="2000" dirty="0"/>
              <a:t> </a:t>
            </a:r>
            <a:r>
              <a:rPr lang="de-DE" sz="2000" dirty="0" err="1"/>
              <a:t>antar</a:t>
            </a:r>
            <a:r>
              <a:rPr lang="de-DE" sz="2000" dirty="0"/>
              <a:t> at det har vært en påvirkning som gjør at det f.eks fortsatt går en strøm eller at en kondensator er oppladet. </a:t>
            </a:r>
          </a:p>
          <a:p>
            <a:endParaRPr lang="de-DE" sz="2000" dirty="0"/>
          </a:p>
          <a:p>
            <a:r>
              <a:rPr lang="de-DE" sz="2000" dirty="0"/>
              <a:t>Ved tidspunkt t=0 </a:t>
            </a:r>
            <a:r>
              <a:rPr lang="de-DE" sz="2000" dirty="0" err="1"/>
              <a:t>fjernes</a:t>
            </a:r>
            <a:r>
              <a:rPr lang="de-DE" sz="2000" dirty="0"/>
              <a:t> </a:t>
            </a:r>
            <a:r>
              <a:rPr lang="de-DE" sz="2000" dirty="0" err="1"/>
              <a:t>strøm</a:t>
            </a:r>
            <a:r>
              <a:rPr lang="de-DE" sz="2000" dirty="0"/>
              <a:t>-  </a:t>
            </a:r>
            <a:r>
              <a:rPr lang="de-DE" sz="2000" dirty="0" err="1"/>
              <a:t>og</a:t>
            </a:r>
            <a:r>
              <a:rPr lang="de-DE" sz="2000" dirty="0"/>
              <a:t> </a:t>
            </a:r>
            <a:r>
              <a:rPr lang="de-DE" sz="2000" dirty="0" err="1"/>
              <a:t>spenningskilder</a:t>
            </a:r>
            <a:r>
              <a:rPr lang="de-DE" sz="2000" dirty="0"/>
              <a:t> </a:t>
            </a:r>
            <a:r>
              <a:rPr lang="de-DE" sz="2000" dirty="0" err="1"/>
              <a:t>og</a:t>
            </a:r>
            <a:r>
              <a:rPr lang="de-DE" sz="2000" dirty="0"/>
              <a:t> videre oppførsel bestemmes bare av kretsens „naturlige“ </a:t>
            </a:r>
            <a:r>
              <a:rPr lang="de-DE" sz="2000" dirty="0" err="1"/>
              <a:t>egenskaper</a:t>
            </a:r>
            <a:endParaRPr lang="de-DE" sz="2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15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4695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Naturlig</a:t>
            </a:r>
            <a:r>
              <a:rPr lang="de-DE" dirty="0"/>
              <a:t> </a:t>
            </a:r>
            <a:r>
              <a:rPr lang="de-DE" dirty="0" err="1"/>
              <a:t>respons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RC-</a:t>
            </a:r>
            <a:r>
              <a:rPr lang="de-DE" dirty="0" err="1"/>
              <a:t>krets</a:t>
            </a:r>
            <a:r>
              <a:rPr lang="de-DE" dirty="0"/>
              <a:t> (1)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32098" y="1938120"/>
                <a:ext cx="7128792" cy="4726840"/>
              </a:xfrm>
            </p:spPr>
            <p:txBody>
              <a:bodyPr/>
              <a:lstStyle/>
              <a:p>
                <a:r>
                  <a:rPr lang="de-DE" sz="2000" dirty="0"/>
                  <a:t>Antar at </a:t>
                </a:r>
                <a:r>
                  <a:rPr lang="de-DE" sz="2000" dirty="0" err="1"/>
                  <a:t>kondensatoren</a:t>
                </a:r>
                <a:r>
                  <a:rPr lang="de-DE" sz="2000" dirty="0"/>
                  <a:t> er helt oppladet ved tidspunkt t=0 med spenningen v</a:t>
                </a:r>
                <a:r>
                  <a:rPr lang="de-DE" sz="2000" baseline="-25000" dirty="0"/>
                  <a:t>c</a:t>
                </a:r>
                <a:r>
                  <a:rPr lang="de-DE" sz="2000" dirty="0"/>
                  <a:t>=V</a:t>
                </a:r>
                <a:r>
                  <a:rPr lang="de-DE" sz="2000" baseline="-25000" dirty="0"/>
                  <a:t>0</a:t>
                </a:r>
              </a:p>
              <a:p>
                <a:endParaRPr lang="de-DE" sz="2000" dirty="0"/>
              </a:p>
              <a:p>
                <a:r>
                  <a:rPr lang="de-DE" sz="2000" dirty="0"/>
                  <a:t>Kondensatoren </a:t>
                </a:r>
                <a:r>
                  <a:rPr lang="de-DE" sz="2000" dirty="0" err="1"/>
                  <a:t>vil</a:t>
                </a:r>
                <a:r>
                  <a:rPr lang="de-DE" sz="2000" dirty="0"/>
                  <a:t> </a:t>
                </a:r>
                <a:r>
                  <a:rPr lang="de-DE" sz="2000" dirty="0" err="1"/>
                  <a:t>utlades</a:t>
                </a:r>
                <a:r>
                  <a:rPr lang="de-DE" sz="2000" dirty="0"/>
                  <a:t> </a:t>
                </a:r>
                <a:r>
                  <a:rPr lang="de-DE" sz="2000" dirty="0" err="1"/>
                  <a:t>gjennom</a:t>
                </a:r>
                <a:r>
                  <a:rPr lang="de-DE" sz="2000" dirty="0"/>
                  <a:t> R </a:t>
                </a:r>
                <a:r>
                  <a:rPr lang="de-DE" sz="2000" dirty="0" err="1"/>
                  <a:t>og</a:t>
                </a:r>
                <a:r>
                  <a:rPr lang="de-DE" sz="2000" dirty="0"/>
                  <a:t> vi </a:t>
                </a:r>
                <a:r>
                  <a:rPr lang="de-DE" sz="2000" dirty="0" err="1"/>
                  <a:t>ønsker</a:t>
                </a:r>
                <a:r>
                  <a:rPr lang="de-DE" sz="2000" dirty="0"/>
                  <a:t> et uttrykk for hvordan v</a:t>
                </a:r>
                <a:r>
                  <a:rPr lang="de-DE" sz="2000" baseline="-25000" dirty="0"/>
                  <a:t>c</a:t>
                </a:r>
                <a:r>
                  <a:rPr lang="de-DE" sz="2000" dirty="0"/>
                  <a:t> endrer seg over </a:t>
                </a:r>
                <a:r>
                  <a:rPr lang="de-DE" sz="2000" dirty="0" err="1"/>
                  <a:t>tid</a:t>
                </a:r>
                <a:r>
                  <a:rPr lang="de-DE" sz="2000" dirty="0"/>
                  <a:t> </a:t>
                </a:r>
                <a:r>
                  <a:rPr lang="de-DE" sz="2000" dirty="0" err="1"/>
                  <a:t>som</a:t>
                </a:r>
                <a:r>
                  <a:rPr lang="de-DE" sz="2000" dirty="0"/>
                  <a:t> </a:t>
                </a:r>
                <a:r>
                  <a:rPr lang="de-DE" sz="2000" dirty="0" err="1"/>
                  <a:t>funksjon</a:t>
                </a:r>
                <a:r>
                  <a:rPr lang="de-DE" sz="2000" dirty="0"/>
                  <a:t> </a:t>
                </a:r>
                <a:r>
                  <a:rPr lang="de-DE" sz="2000" dirty="0" err="1"/>
                  <a:t>av</a:t>
                </a:r>
                <a:r>
                  <a:rPr lang="de-DE" sz="2000" dirty="0"/>
                  <a:t>  V</a:t>
                </a:r>
                <a:r>
                  <a:rPr lang="de-DE" sz="2000" baseline="-25000" dirty="0"/>
                  <a:t>0</a:t>
                </a:r>
                <a:r>
                  <a:rPr lang="de-DE" sz="2000" dirty="0"/>
                  <a:t>, R og C</a:t>
                </a:r>
              </a:p>
              <a:p>
                <a:endParaRPr lang="de-DE" sz="2000" dirty="0"/>
              </a:p>
              <a:p>
                <a:r>
                  <a:rPr lang="de-DE" sz="2000" dirty="0"/>
                  <a:t>Bruker KCL mot node </a:t>
                </a:r>
                <a:r>
                  <a:rPr lang="de-DE" sz="2000" dirty="0">
                    <a:solidFill>
                      <a:srgbClr val="FF0000"/>
                    </a:solidFill>
                  </a:rPr>
                  <a:t>a</a:t>
                </a:r>
                <a:r>
                  <a:rPr lang="de-DE" sz="2000" dirty="0"/>
                  <a:t>:</a:t>
                </a:r>
              </a:p>
              <a:p>
                <a:endParaRPr lang="de-DE" sz="2000" dirty="0"/>
              </a:p>
              <a:p>
                <a:pPr marL="0" indent="0">
                  <a:buNone/>
                </a:pPr>
                <a:endParaRPr lang="de-DE" sz="2000" dirty="0"/>
              </a:p>
              <a:p>
                <a:r>
                  <a:rPr lang="de-DE" sz="2000" dirty="0" err="1"/>
                  <a:t>Løsningen</a:t>
                </a:r>
                <a:r>
                  <a:rPr lang="de-DE" sz="2000" dirty="0"/>
                  <a:t> til denne differential-ligningen 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GB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000" i="1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GB" sz="20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num>
                          <m:den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𝑅𝐶</m:t>
                            </m:r>
                          </m:den>
                        </m:f>
                      </m:sup>
                    </m:sSup>
                    <m:r>
                      <a:rPr lang="nb-NO" sz="20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de-DE" sz="2000" dirty="0"/>
              </a:p>
              <a:p>
                <a:pPr marL="0" indent="0">
                  <a:buNone/>
                </a:pPr>
                <a:r>
                  <a:rPr lang="de-DE" sz="2000" dirty="0"/>
                  <a:t>      (skal ikke vise fremgangsmåten for å løse den)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2098" y="1938120"/>
                <a:ext cx="7128792" cy="4726840"/>
              </a:xfrm>
              <a:blipFill>
                <a:blip r:embed="rId2"/>
                <a:stretch>
                  <a:fillRect l="-599" r="-428" b="-3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16</a:t>
            </a:fld>
            <a:endParaRPr lang="en-US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ECCD4AE-B6FC-400F-9017-BAA1905D35C0}"/>
                  </a:ext>
                </a:extLst>
              </p:cNvPr>
              <p:cNvSpPr txBox="1"/>
              <p:nvPr/>
            </p:nvSpPr>
            <p:spPr>
              <a:xfrm>
                <a:off x="1826688" y="5070411"/>
                <a:ext cx="8465429" cy="53194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GB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sub>
                        </m:sSub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den>
                    </m:f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=0⟹</m:t>
                    </m:r>
                  </m:oMath>
                </a14:m>
                <a:r>
                  <a:rPr lang="en-GB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den>
                    </m:f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⟺</m:t>
                    </m:r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nb-NO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</m:num>
                      <m:den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</m:t>
                        </m:r>
                      </m:den>
                    </m:f>
                    <m:r>
                      <a:rPr lang="en-GB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endParaRPr lang="en-GB" b="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ECCD4AE-B6FC-400F-9017-BAA1905D35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6688" y="5070411"/>
                <a:ext cx="8465429" cy="53194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Picture 18" descr="A picture containing clock&#10;&#10;Description automatically generated">
            <a:extLst>
              <a:ext uri="{FF2B5EF4-FFF2-40B4-BE49-F238E27FC236}">
                <a16:creationId xmlns:a16="http://schemas.microsoft.com/office/drawing/2014/main" id="{5FC5943F-4C1F-4DE4-9D54-8B7DB1D0A8B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2898" y="2472794"/>
            <a:ext cx="2818854" cy="1819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5615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Naturlig</a:t>
            </a:r>
            <a:r>
              <a:rPr lang="de-DE" dirty="0"/>
              <a:t> </a:t>
            </a:r>
            <a:r>
              <a:rPr lang="de-DE" dirty="0" err="1"/>
              <a:t>respons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RC-</a:t>
            </a:r>
            <a:r>
              <a:rPr lang="de-DE" dirty="0" err="1"/>
              <a:t>krets</a:t>
            </a:r>
            <a:r>
              <a:rPr lang="de-DE" dirty="0"/>
              <a:t> (2)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04106" y="2361456"/>
                <a:ext cx="4725094" cy="3965784"/>
              </a:xfrm>
            </p:spPr>
            <p:txBody>
              <a:bodyPr/>
              <a:lstStyle/>
              <a:p>
                <a:r>
                  <a:rPr lang="nb-NO" sz="2000" dirty="0"/>
                  <a:t>Vi kaller </a:t>
                </a:r>
                <a14:m>
                  <m:oMath xmlns:m="http://schemas.openxmlformats.org/officeDocument/2006/math">
                    <m:r>
                      <a:rPr lang="el-GR" sz="2000" i="1" dirty="0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nb-NO" sz="20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000" i="1" dirty="0" smtClean="0">
                        <a:latin typeface="Cambria Math" panose="02040503050406030204" pitchFamily="18" charset="0"/>
                      </a:rPr>
                      <m:t>𝑅𝐶</m:t>
                    </m:r>
                  </m:oMath>
                </a14:m>
                <a:r>
                  <a:rPr lang="de-DE" sz="2000" dirty="0"/>
                  <a:t> </a:t>
                </a:r>
                <a:r>
                  <a:rPr lang="de-DE" sz="2000" dirty="0" err="1"/>
                  <a:t>for</a:t>
                </a:r>
                <a:r>
                  <a:rPr lang="de-DE" sz="2000" dirty="0"/>
                  <a:t> </a:t>
                </a:r>
                <a:r>
                  <a:rPr lang="de-DE" sz="2000" i="1" dirty="0" err="1"/>
                  <a:t>tidskonstanten</a:t>
                </a:r>
                <a:endParaRPr lang="de-DE" sz="2000" i="1" dirty="0"/>
              </a:p>
              <a:p>
                <a:pPr marL="0" indent="0">
                  <a:buNone/>
                </a:pPr>
                <a:endParaRPr lang="de-DE" sz="20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de-DE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GB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GB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000" i="1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GB" sz="20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GB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num>
                          <m:den>
                            <m:r>
                              <a:rPr lang="nb-NO" sz="2000" i="1">
                                <a:latin typeface="Cambria Math" panose="02040503050406030204" pitchFamily="18" charset="0"/>
                              </a:rPr>
                              <m:t>𝑅𝐶</m:t>
                            </m:r>
                          </m:den>
                        </m:f>
                      </m:sup>
                    </m:sSup>
                    <m:r>
                      <a:rPr lang="nb-NO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en-GB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000" i="1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GB" sz="20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GB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num>
                          <m:den>
                            <m:r>
                              <a:rPr lang="en-GB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</m:den>
                        </m:f>
                      </m:sup>
                    </m:sSup>
                  </m:oMath>
                </a14:m>
                <a:endParaRPr lang="de-DE" sz="2000" dirty="0"/>
              </a:p>
              <a:p>
                <a:endParaRPr lang="de-DE" sz="2000" dirty="0"/>
              </a:p>
              <a:p>
                <a:r>
                  <a:rPr lang="de-DE" sz="2000" dirty="0" err="1"/>
                  <a:t>Tidskonstanten</a:t>
                </a:r>
                <a:r>
                  <a:rPr lang="de-DE" sz="2000" dirty="0"/>
                  <a:t> </a:t>
                </a:r>
                <a:r>
                  <a:rPr lang="de-DE" sz="2000" dirty="0" err="1"/>
                  <a:t>gjør</a:t>
                </a:r>
                <a:r>
                  <a:rPr lang="de-DE" sz="2000" dirty="0"/>
                  <a:t> at alle RC-</a:t>
                </a:r>
                <a:r>
                  <a:rPr lang="de-DE" sz="2000" dirty="0" err="1"/>
                  <a:t>kretser</a:t>
                </a:r>
                <a:r>
                  <a:rPr lang="de-DE" sz="2000" dirty="0"/>
                  <a:t> </a:t>
                </a:r>
                <a:r>
                  <a:rPr lang="de-DE" sz="2000" dirty="0" err="1"/>
                  <a:t>får</a:t>
                </a:r>
                <a:r>
                  <a:rPr lang="de-DE" sz="2000" dirty="0"/>
                  <a:t> </a:t>
                </a:r>
                <a:r>
                  <a:rPr lang="de-DE" sz="2000" dirty="0" err="1"/>
                  <a:t>samme</a:t>
                </a:r>
                <a:r>
                  <a:rPr lang="de-DE" sz="2000" dirty="0"/>
                  <a:t> form </a:t>
                </a:r>
                <a:r>
                  <a:rPr lang="de-DE" sz="2000" dirty="0" err="1"/>
                  <a:t>på</a:t>
                </a:r>
                <a:r>
                  <a:rPr lang="de-DE" sz="2000" dirty="0"/>
                  <a:t> </a:t>
                </a:r>
                <a:r>
                  <a:rPr lang="de-DE" sz="2000" dirty="0" err="1"/>
                  <a:t>utladningskurven</a:t>
                </a:r>
                <a:r>
                  <a:rPr lang="de-DE" sz="2000" dirty="0"/>
                  <a:t>, </a:t>
                </a:r>
                <a:r>
                  <a:rPr lang="de-DE" sz="2000" dirty="0" err="1"/>
                  <a:t>uavhengig</a:t>
                </a:r>
                <a:r>
                  <a:rPr lang="de-DE" sz="2000" dirty="0"/>
                  <a:t> </a:t>
                </a:r>
                <a:r>
                  <a:rPr lang="de-DE" sz="2000" dirty="0" err="1"/>
                  <a:t>av</a:t>
                </a:r>
                <a:r>
                  <a:rPr lang="de-DE" sz="2000" dirty="0"/>
                  <a:t> verdien </a:t>
                </a:r>
                <a:r>
                  <a:rPr lang="de-DE" sz="2000" dirty="0" err="1"/>
                  <a:t>til</a:t>
                </a:r>
                <a:r>
                  <a:rPr lang="de-DE" sz="2000" dirty="0"/>
                  <a:t> R </a:t>
                </a:r>
                <a:r>
                  <a:rPr lang="de-DE" sz="2000" dirty="0" err="1"/>
                  <a:t>og</a:t>
                </a:r>
                <a:r>
                  <a:rPr lang="de-DE" sz="2000" dirty="0"/>
                  <a:t> C</a:t>
                </a:r>
              </a:p>
              <a:p>
                <a:endParaRPr lang="de-DE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106" y="2361456"/>
                <a:ext cx="4725094" cy="3965784"/>
              </a:xfrm>
              <a:blipFill>
                <a:blip r:embed="rId2"/>
                <a:stretch>
                  <a:fillRect l="-103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17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036" name="Picture 12" descr="rc discharging circuit curve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579"/>
          <a:stretch/>
        </p:blipFill>
        <p:spPr bwMode="auto">
          <a:xfrm>
            <a:off x="5200650" y="3141575"/>
            <a:ext cx="5029200" cy="3410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 bwMode="auto">
          <a:xfrm>
            <a:off x="5488682" y="3369568"/>
            <a:ext cx="386021" cy="40678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429664" y="3234407"/>
            <a:ext cx="5040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</a:t>
            </a:r>
            <a:r>
              <a:rPr lang="nb-NO" sz="1600" baseline="-25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0</a:t>
            </a:r>
            <a:endParaRPr lang="en-GB" sz="16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175" y="2326011"/>
            <a:ext cx="2967921" cy="1450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4894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Pulsrespons </a:t>
            </a:r>
            <a:r>
              <a:rPr lang="de-DE" dirty="0" err="1"/>
              <a:t>for</a:t>
            </a:r>
            <a:r>
              <a:rPr lang="de-DE" dirty="0"/>
              <a:t> RC-</a:t>
            </a:r>
            <a:r>
              <a:rPr lang="de-DE" dirty="0" err="1"/>
              <a:t>krets</a:t>
            </a:r>
            <a:r>
              <a:rPr lang="de-DE" dirty="0"/>
              <a:t> (1)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138" y="2113280"/>
            <a:ext cx="9505056" cy="4389120"/>
          </a:xfrm>
        </p:spPr>
        <p:txBody>
          <a:bodyPr/>
          <a:lstStyle/>
          <a:p>
            <a:r>
              <a:rPr lang="nb-NO" sz="2000" dirty="0"/>
              <a:t>Formelen for den naturlige responsen kan «utvides» for å finne </a:t>
            </a:r>
            <a:r>
              <a:rPr lang="nb-NO" sz="2000" i="1" dirty="0"/>
              <a:t>pulsresponse</a:t>
            </a:r>
            <a:r>
              <a:rPr lang="nb-NO" sz="2000" dirty="0"/>
              <a:t>n til en RC-krets</a:t>
            </a:r>
          </a:p>
          <a:p>
            <a:r>
              <a:rPr lang="nb-NO" sz="2000" dirty="0"/>
              <a:t>Spenningskilden er en dc-kilde som går fra 0 volt til V</a:t>
            </a:r>
            <a:r>
              <a:rPr lang="nb-NO" sz="2000" baseline="-25000" dirty="0"/>
              <a:t>F</a:t>
            </a:r>
            <a:r>
              <a:rPr lang="nb-NO" sz="2000" dirty="0"/>
              <a:t> volt</a:t>
            </a:r>
          </a:p>
          <a:p>
            <a:r>
              <a:rPr lang="nb-NO" sz="2000" dirty="0"/>
              <a:t>Vi skal se hvordan kondensatoren </a:t>
            </a:r>
            <a:r>
              <a:rPr lang="nb-NO" sz="2000" i="1" dirty="0"/>
              <a:t>lades opp </a:t>
            </a:r>
            <a:r>
              <a:rPr lang="nb-NO" sz="2000" dirty="0"/>
              <a:t>fra 0v til V</a:t>
            </a:r>
            <a:r>
              <a:rPr lang="nb-NO" sz="2000" baseline="-25000" dirty="0"/>
              <a:t>F</a:t>
            </a:r>
            <a:r>
              <a:rPr lang="nb-NO" sz="2000" dirty="0"/>
              <a:t> gjennom en resistor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18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69992" name="Picture 8" descr="Bilderesultat for step response symb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0570" y="4308246"/>
            <a:ext cx="3810000" cy="191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024186" y="4737720"/>
                <a:ext cx="2506337" cy="73866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=0;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   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&lt;0</m:t>
                      </m:r>
                    </m:oMath>
                  </m:oMathPara>
                </a14:m>
                <a:endParaRPr lang="nb-NO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;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≥0</m:t>
                      </m:r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4186" y="4737720"/>
                <a:ext cx="2506337" cy="738664"/>
              </a:xfrm>
              <a:prstGeom prst="rect">
                <a:avLst/>
              </a:prstGeom>
              <a:blipFill>
                <a:blip r:embed="rId3"/>
                <a:stretch>
                  <a:fillRect b="-743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4001224" y="4803843"/>
            <a:ext cx="4812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latin typeface="Cambria Math" panose="02040503050406030204" pitchFamily="18" charset="0"/>
                <a:ea typeface="Cambria Math" panose="02040503050406030204" pitchFamily="18" charset="0"/>
              </a:rPr>
              <a:t>V</a:t>
            </a:r>
            <a:r>
              <a:rPr lang="nb-NO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4132119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Pulsrespons </a:t>
            </a:r>
            <a:r>
              <a:rPr lang="de-DE" dirty="0" err="1"/>
              <a:t>for</a:t>
            </a:r>
            <a:r>
              <a:rPr lang="de-DE" dirty="0"/>
              <a:t> RC-</a:t>
            </a:r>
            <a:r>
              <a:rPr lang="de-DE" dirty="0" err="1"/>
              <a:t>krets</a:t>
            </a:r>
            <a:r>
              <a:rPr lang="de-DE" dirty="0"/>
              <a:t> (2)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276" y="1995408"/>
            <a:ext cx="9577064" cy="1237417"/>
          </a:xfrm>
        </p:spPr>
        <p:txBody>
          <a:bodyPr/>
          <a:lstStyle/>
          <a:p>
            <a:r>
              <a:rPr lang="de-DE" sz="2000" dirty="0"/>
              <a:t>Pulsrespons </a:t>
            </a:r>
            <a:r>
              <a:rPr lang="de-DE" sz="2000" dirty="0" err="1"/>
              <a:t>kan</a:t>
            </a:r>
            <a:r>
              <a:rPr lang="de-DE" sz="2000" dirty="0"/>
              <a:t> </a:t>
            </a:r>
            <a:r>
              <a:rPr lang="de-DE" sz="2000" dirty="0" err="1"/>
              <a:t>lages</a:t>
            </a:r>
            <a:r>
              <a:rPr lang="de-DE" sz="2000" dirty="0"/>
              <a:t> </a:t>
            </a:r>
            <a:r>
              <a:rPr lang="de-DE" sz="2000" dirty="0" err="1"/>
              <a:t>ved</a:t>
            </a:r>
            <a:r>
              <a:rPr lang="de-DE" sz="2000" dirty="0"/>
              <a:t> en </a:t>
            </a:r>
            <a:r>
              <a:rPr lang="de-DE" sz="2000" dirty="0" err="1"/>
              <a:t>ideel</a:t>
            </a:r>
            <a:r>
              <a:rPr lang="de-DE" sz="2000" dirty="0"/>
              <a:t> </a:t>
            </a:r>
            <a:r>
              <a:rPr lang="de-DE" sz="2000" dirty="0" err="1"/>
              <a:t>bryter</a:t>
            </a:r>
            <a:r>
              <a:rPr lang="de-DE" sz="2000" dirty="0"/>
              <a:t> </a:t>
            </a:r>
            <a:r>
              <a:rPr lang="de-DE" sz="2000" dirty="0" err="1"/>
              <a:t>som</a:t>
            </a:r>
            <a:r>
              <a:rPr lang="de-DE" sz="2000" dirty="0"/>
              <a:t> </a:t>
            </a:r>
            <a:r>
              <a:rPr lang="de-DE" sz="2000" dirty="0" err="1"/>
              <a:t>kobler</a:t>
            </a:r>
            <a:r>
              <a:rPr lang="de-DE" sz="2000" dirty="0"/>
              <a:t> en dc-</a:t>
            </a:r>
            <a:r>
              <a:rPr lang="de-DE" sz="2000" dirty="0" err="1"/>
              <a:t>kilde</a:t>
            </a:r>
            <a:r>
              <a:rPr lang="de-DE" sz="2000" dirty="0"/>
              <a:t> </a:t>
            </a:r>
            <a:r>
              <a:rPr lang="de-DE" sz="2000" dirty="0" err="1"/>
              <a:t>med</a:t>
            </a:r>
            <a:r>
              <a:rPr lang="de-DE" sz="2000" dirty="0"/>
              <a:t> </a:t>
            </a:r>
            <a:r>
              <a:rPr lang="de-DE" sz="2000" dirty="0" err="1"/>
              <a:t>spenning</a:t>
            </a:r>
            <a:r>
              <a:rPr lang="de-DE" sz="2000" dirty="0"/>
              <a:t> V</a:t>
            </a:r>
            <a:r>
              <a:rPr lang="de-DE" sz="2000" baseline="-25000" dirty="0"/>
              <a:t>F</a:t>
            </a:r>
            <a:r>
              <a:rPr lang="de-DE" sz="2000" dirty="0"/>
              <a:t> </a:t>
            </a:r>
            <a:r>
              <a:rPr lang="de-DE" sz="2000" dirty="0" err="1"/>
              <a:t>til</a:t>
            </a:r>
            <a:r>
              <a:rPr lang="de-DE" sz="2000" dirty="0"/>
              <a:t> </a:t>
            </a:r>
            <a:r>
              <a:rPr lang="de-DE" sz="2000" dirty="0" err="1"/>
              <a:t>kretsen</a:t>
            </a:r>
            <a:r>
              <a:rPr lang="de-DE" sz="2000" dirty="0"/>
              <a:t> </a:t>
            </a:r>
            <a:r>
              <a:rPr lang="de-DE" sz="2000" dirty="0" err="1"/>
              <a:t>ved</a:t>
            </a:r>
            <a:r>
              <a:rPr lang="de-DE" sz="2000" dirty="0"/>
              <a:t> </a:t>
            </a:r>
            <a:r>
              <a:rPr lang="de-DE" sz="2000" dirty="0" err="1"/>
              <a:t>tidspunkt</a:t>
            </a:r>
            <a:r>
              <a:rPr lang="de-DE" sz="2000" dirty="0"/>
              <a:t> t=0. Antar </a:t>
            </a:r>
            <a:r>
              <a:rPr lang="de-DE" sz="2000" dirty="0" err="1"/>
              <a:t>v</a:t>
            </a:r>
            <a:r>
              <a:rPr lang="de-DE" sz="2000" baseline="-25000" dirty="0" err="1"/>
              <a:t>c</a:t>
            </a:r>
            <a:r>
              <a:rPr lang="de-DE" sz="2000" dirty="0"/>
              <a:t>=0v </a:t>
            </a:r>
            <a:r>
              <a:rPr lang="de-DE" sz="2000" dirty="0" err="1"/>
              <a:t>over</a:t>
            </a:r>
            <a:r>
              <a:rPr lang="de-DE" sz="2000" dirty="0"/>
              <a:t> </a:t>
            </a:r>
            <a:r>
              <a:rPr lang="de-DE" sz="2000" dirty="0" err="1"/>
              <a:t>kondensatoren</a:t>
            </a:r>
            <a:r>
              <a:rPr lang="de-DE" sz="2000" dirty="0"/>
              <a:t> </a:t>
            </a:r>
            <a:r>
              <a:rPr lang="de-DE" sz="2000" dirty="0" err="1"/>
              <a:t>for</a:t>
            </a:r>
            <a:r>
              <a:rPr lang="de-DE" sz="2000" dirty="0"/>
              <a:t> t&lt;0</a:t>
            </a:r>
          </a:p>
          <a:p>
            <a:r>
              <a:rPr lang="de-DE" sz="2000" dirty="0" err="1"/>
              <a:t>Oppladningskurven</a:t>
            </a:r>
            <a:r>
              <a:rPr lang="de-DE" sz="2000" dirty="0"/>
              <a:t> er </a:t>
            </a:r>
            <a:r>
              <a:rPr lang="de-DE" sz="2000" dirty="0" err="1"/>
              <a:t>gitt</a:t>
            </a:r>
            <a:r>
              <a:rPr lang="de-DE" sz="2000" dirty="0"/>
              <a:t> </a:t>
            </a:r>
            <a:r>
              <a:rPr lang="de-DE" sz="2000" dirty="0" err="1"/>
              <a:t>av</a:t>
            </a:r>
            <a:endParaRPr lang="de-DE" sz="2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19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71012" name="Picture 4" descr="rc charging circuit curve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397"/>
          <a:stretch/>
        </p:blipFill>
        <p:spPr bwMode="auto">
          <a:xfrm>
            <a:off x="5560690" y="3297560"/>
            <a:ext cx="4392488" cy="2911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 bwMode="auto">
          <a:xfrm>
            <a:off x="5560690" y="6033864"/>
            <a:ext cx="864096" cy="36004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128642" y="3466837"/>
            <a:ext cx="7920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</a:t>
            </a:r>
            <a:r>
              <a:rPr lang="nb-NO" sz="1600" baseline="-250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F</a:t>
            </a:r>
            <a:r>
              <a:rPr lang="nb-NO" sz="160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=V</a:t>
            </a:r>
            <a:endParaRPr lang="en-GB" sz="1600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5920730" y="3339088"/>
            <a:ext cx="216024" cy="36004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669" y="4200031"/>
            <a:ext cx="3960440" cy="198606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327887" y="3383224"/>
                <a:ext cx="2775641" cy="5120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(1−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num>
                          <m:den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</m:den>
                        </m:f>
                      </m:sup>
                    </m:sSup>
                  </m:oMath>
                </a14:m>
                <a:r>
                  <a:rPr lang="nb-NO" dirty="0"/>
                  <a:t>)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7887" y="3383224"/>
                <a:ext cx="2775641" cy="512000"/>
              </a:xfrm>
              <a:prstGeom prst="rect">
                <a:avLst/>
              </a:prstGeom>
              <a:blipFill>
                <a:blip r:embed="rId4"/>
                <a:stretch>
                  <a:fillRect b="-3571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134756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20</a:t>
            </a:fld>
            <a:endParaRPr lang="nb-NO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648873" y="1743948"/>
            <a:ext cx="8928992" cy="48622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6030" tIns="47172" rIns="96030" bIns="47172" numCol="1" anchor="t" anchorCtr="0" compatLnSpc="1">
            <a:prstTxWarp prst="textNoShape">
              <a:avLst/>
            </a:prstTxWarp>
          </a:bodyPr>
          <a:lstStyle>
            <a:lvl1pPr marL="311150" indent="-311150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3250" indent="-88900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2100">
                <a:solidFill>
                  <a:schemeClr val="tx1"/>
                </a:solidFill>
                <a:latin typeface="+mn-lt"/>
              </a:defRPr>
            </a:lvl2pPr>
            <a:lvl3pPr marL="966788" indent="-161925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1700">
                <a:solidFill>
                  <a:schemeClr val="tx1"/>
                </a:solidFill>
                <a:latin typeface="+mn-lt"/>
              </a:defRPr>
            </a:lvl3pPr>
            <a:lvl4pPr marL="18034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4pPr>
            <a:lvl5pPr marL="22479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5pPr>
            <a:lvl6pPr marL="27051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6pPr>
            <a:lvl7pPr marL="31623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7pPr>
            <a:lvl8pPr marL="36195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8pPr>
            <a:lvl9pPr marL="40767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nb-NO" sz="2000" dirty="0"/>
              <a:t>Når	          betyr det at </a:t>
            </a:r>
          </a:p>
          <a:p>
            <a:pPr lvl="1"/>
            <a:r>
              <a:rPr lang="nb-NO" sz="1800" dirty="0"/>
              <a:t>En helt utladet kondensator har </a:t>
            </a:r>
            <a:r>
              <a:rPr lang="nb-NO" sz="1800" dirty="0" err="1"/>
              <a:t>ca</a:t>
            </a:r>
            <a:r>
              <a:rPr lang="nb-NO" sz="1800" dirty="0"/>
              <a:t> 63% av den maksimale spenningen etter at den er koblet til en spenningkilde</a:t>
            </a:r>
          </a:p>
          <a:p>
            <a:pPr lvl="1"/>
            <a:r>
              <a:rPr lang="nb-NO" sz="1800" dirty="0"/>
              <a:t>En fullt oppladet kondensator har </a:t>
            </a:r>
            <a:r>
              <a:rPr lang="nb-NO" sz="1800" dirty="0" err="1"/>
              <a:t>ca</a:t>
            </a:r>
            <a:r>
              <a:rPr lang="nb-NO" sz="1800" dirty="0"/>
              <a:t> 37% av den opprinnelige spenningen etter at kilden er koblet fra</a:t>
            </a:r>
            <a:endParaRPr lang="nb-NO" sz="2000" dirty="0"/>
          </a:p>
          <a:p>
            <a:r>
              <a:rPr lang="nb-NO" sz="2000" dirty="0"/>
              <a:t>Opp/utladningskurvene er eksponensielle</a:t>
            </a:r>
            <a:r>
              <a:rPr lang="nb-NO" dirty="0"/>
              <a:t>	 </a:t>
            </a:r>
          </a:p>
          <a:p>
            <a:pPr marL="0" indent="0">
              <a:buFont typeface="Wingdings" pitchFamily="2" charset="2"/>
              <a:buNone/>
            </a:pPr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pic>
        <p:nvPicPr>
          <p:cNvPr id="11" name="Picture 4" descr="fg09_030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033" y="3873624"/>
            <a:ext cx="9281130" cy="274640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28033" y="587504"/>
            <a:ext cx="8754428" cy="1219200"/>
          </a:xfrm>
        </p:spPr>
        <p:txBody>
          <a:bodyPr/>
          <a:lstStyle/>
          <a:p>
            <a:r>
              <a:rPr lang="de-DE" dirty="0"/>
              <a:t>Pulsrespons </a:t>
            </a:r>
            <a:r>
              <a:rPr lang="de-DE" dirty="0" err="1"/>
              <a:t>for</a:t>
            </a:r>
            <a:r>
              <a:rPr lang="de-DE" dirty="0"/>
              <a:t> RC-</a:t>
            </a:r>
            <a:r>
              <a:rPr lang="de-DE" dirty="0" err="1"/>
              <a:t>krets</a:t>
            </a:r>
            <a:r>
              <a:rPr lang="de-DE" dirty="0"/>
              <a:t> (3)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456234" y="1721484"/>
                <a:ext cx="79470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  <m:r>
                        <a:rPr lang="nb-NO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6234" y="1721484"/>
                <a:ext cx="794705" cy="369332"/>
              </a:xfrm>
              <a:prstGeom prst="rect">
                <a:avLst/>
              </a:prstGeom>
              <a:blipFill>
                <a:blip r:embed="rId4"/>
                <a:stretch>
                  <a:fillRect l="-4615" r="-8462" b="-819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61085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21</a:t>
            </a:fld>
            <a:endParaRPr lang="nb-NO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0944416"/>
              </p:ext>
            </p:extLst>
          </p:nvPr>
        </p:nvGraphicFramePr>
        <p:xfrm>
          <a:off x="4033248" y="5045319"/>
          <a:ext cx="1872208" cy="8572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634" name="Equation" r:id="rId4" imgW="1079280" imgH="495000" progId="Equation.3">
                  <p:embed/>
                </p:oleObj>
              </mc:Choice>
              <mc:Fallback>
                <p:oleObj name="Equation" r:id="rId4" imgW="1079280" imgH="495000" progId="Equation.3">
                  <p:embed/>
                  <p:pic>
                    <p:nvPicPr>
                      <p:cNvPr id="3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3248" y="5045319"/>
                        <a:ext cx="1872208" cy="85723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808163" y="1641376"/>
            <a:ext cx="9505056" cy="46085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6030" tIns="47172" rIns="96030" bIns="47172" numCol="1" anchor="t" anchorCtr="0" compatLnSpc="1">
            <a:prstTxWarp prst="textNoShape">
              <a:avLst/>
            </a:prstTxWarp>
          </a:bodyPr>
          <a:lstStyle>
            <a:lvl1pPr marL="311150" indent="-311150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3250" indent="-88900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2100">
                <a:solidFill>
                  <a:schemeClr val="tx1"/>
                </a:solidFill>
                <a:latin typeface="+mn-lt"/>
              </a:defRPr>
            </a:lvl2pPr>
            <a:lvl3pPr marL="966788" indent="-161925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1700">
                <a:solidFill>
                  <a:schemeClr val="tx1"/>
                </a:solidFill>
                <a:latin typeface="+mn-lt"/>
              </a:defRPr>
            </a:lvl3pPr>
            <a:lvl4pPr marL="18034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4pPr>
            <a:lvl5pPr marL="22479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5pPr>
            <a:lvl6pPr marL="27051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6pPr>
            <a:lvl7pPr marL="31623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7pPr>
            <a:lvl8pPr marL="36195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8pPr>
            <a:lvl9pPr marL="40767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nb-NO" sz="2200" dirty="0"/>
              <a:t>Generelt benytter man indeksene ‘F’ = «Final» og ‘i’=«initial»</a:t>
            </a:r>
          </a:p>
          <a:p>
            <a:endParaRPr lang="nb-NO" sz="2200" dirty="0"/>
          </a:p>
          <a:p>
            <a:r>
              <a:rPr lang="nb-NO" sz="2200" dirty="0"/>
              <a:t>Hvis man lader </a:t>
            </a:r>
            <a:r>
              <a:rPr lang="nb-NO" sz="2200" i="1" dirty="0"/>
              <a:t>ut</a:t>
            </a:r>
            <a:r>
              <a:rPr lang="nb-NO" sz="2200" dirty="0"/>
              <a:t> fra </a:t>
            </a:r>
            <a:r>
              <a:rPr lang="nb-NO" sz="2200" i="1" dirty="0"/>
              <a:t>V</a:t>
            </a:r>
            <a:r>
              <a:rPr lang="nb-NO" sz="2200" i="1" baseline="-25000" dirty="0"/>
              <a:t>F </a:t>
            </a:r>
            <a:r>
              <a:rPr lang="nb-NO" sz="2200" i="1" dirty="0"/>
              <a:t>til 0</a:t>
            </a:r>
            <a:r>
              <a:rPr lang="nb-NO" sz="2200" dirty="0"/>
              <a:t> blir formelen </a:t>
            </a:r>
          </a:p>
          <a:p>
            <a:endParaRPr lang="nb-NO" sz="2200" dirty="0"/>
          </a:p>
          <a:p>
            <a:r>
              <a:rPr lang="nb-NO" sz="2200" dirty="0"/>
              <a:t>Hvis man lader </a:t>
            </a:r>
            <a:r>
              <a:rPr lang="nb-NO" sz="2200" i="1" dirty="0"/>
              <a:t>opp</a:t>
            </a:r>
            <a:r>
              <a:rPr lang="nb-NO" sz="2200" dirty="0"/>
              <a:t> fra </a:t>
            </a:r>
            <a:r>
              <a:rPr lang="nb-NO" sz="2200" i="1" dirty="0"/>
              <a:t>0  til V</a:t>
            </a:r>
            <a:r>
              <a:rPr lang="nb-NO" sz="2200" i="1" baseline="-25000" dirty="0"/>
              <a:t>F </a:t>
            </a:r>
            <a:r>
              <a:rPr lang="nb-NO" sz="2200" dirty="0"/>
              <a:t>, blir formelen </a:t>
            </a:r>
          </a:p>
          <a:p>
            <a:pPr marL="0" indent="0">
              <a:buNone/>
            </a:pPr>
            <a:endParaRPr lang="nb-NO" sz="2200" dirty="0"/>
          </a:p>
          <a:p>
            <a:r>
              <a:rPr lang="nb-NO" sz="2200" dirty="0"/>
              <a:t>De generelle formlene for oppladning og utladning av en kondensator som lades opp/ut via en resistor er gitt av</a:t>
            </a:r>
          </a:p>
          <a:p>
            <a:endParaRPr lang="nb-NO" sz="2200" dirty="0"/>
          </a:p>
          <a:p>
            <a:pPr marL="0" indent="0">
              <a:buNone/>
            </a:pPr>
            <a:endParaRPr lang="nb-NO" sz="2200" dirty="0"/>
          </a:p>
          <a:p>
            <a:pPr marL="0" indent="0">
              <a:buNone/>
            </a:pPr>
            <a:r>
              <a:rPr lang="nb-NO" sz="2200" dirty="0"/>
              <a:t>	</a:t>
            </a:r>
          </a:p>
          <a:p>
            <a:pPr marL="0" indent="0">
              <a:buNone/>
            </a:pPr>
            <a:r>
              <a:rPr lang="nb-NO" sz="2200" dirty="0"/>
              <a:t>der </a:t>
            </a:r>
            <a:r>
              <a:rPr lang="nb-NO" sz="2200" i="1" dirty="0"/>
              <a:t>V</a:t>
            </a:r>
            <a:r>
              <a:rPr lang="nb-NO" sz="2200" i="1" baseline="-25000" dirty="0"/>
              <a:t>F</a:t>
            </a:r>
            <a:r>
              <a:rPr lang="nb-NO" sz="2200" dirty="0"/>
              <a:t> og </a:t>
            </a:r>
            <a:r>
              <a:rPr lang="nb-NO" sz="2200" i="1" dirty="0"/>
              <a:t>I</a:t>
            </a:r>
            <a:r>
              <a:rPr lang="nb-NO" sz="2200" i="1" baseline="-25000" dirty="0"/>
              <a:t>F</a:t>
            </a:r>
            <a:r>
              <a:rPr lang="nb-NO" sz="2200" dirty="0"/>
              <a:t> er slutt-verdiene, og </a:t>
            </a:r>
            <a:r>
              <a:rPr lang="nb-NO" sz="2200" i="1" dirty="0"/>
              <a:t>V</a:t>
            </a:r>
            <a:r>
              <a:rPr lang="nb-NO" sz="2200" i="1" baseline="-25000" dirty="0"/>
              <a:t>i</a:t>
            </a:r>
            <a:r>
              <a:rPr lang="nb-NO" sz="2200" dirty="0"/>
              <a:t> og </a:t>
            </a:r>
            <a:r>
              <a:rPr lang="nb-NO" sz="2200" i="1" dirty="0"/>
              <a:t>I</a:t>
            </a:r>
            <a:r>
              <a:rPr lang="nb-NO" sz="2200" i="1" baseline="-25000" dirty="0"/>
              <a:t>i</a:t>
            </a:r>
            <a:r>
              <a:rPr lang="nb-NO" sz="2200" dirty="0"/>
              <a:t> er startverdiene</a:t>
            </a:r>
          </a:p>
          <a:p>
            <a:pPr marL="0" indent="0">
              <a:buNone/>
            </a:pPr>
            <a:endParaRPr lang="nb-NO" sz="2200" dirty="0"/>
          </a:p>
          <a:p>
            <a:endParaRPr lang="nb-NO" sz="2200" dirty="0"/>
          </a:p>
          <a:p>
            <a:endParaRPr lang="nb-NO" sz="2200" dirty="0"/>
          </a:p>
          <a:p>
            <a:endParaRPr lang="nb-NO" sz="2200" dirty="0"/>
          </a:p>
          <a:p>
            <a:endParaRPr lang="nb-NO" sz="2200" dirty="0"/>
          </a:p>
          <a:p>
            <a:endParaRPr lang="nb-NO" sz="2200" dirty="0"/>
          </a:p>
          <a:p>
            <a:endParaRPr lang="nb-NO" sz="2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6208762" y="2227774"/>
                <a:ext cx="1788182" cy="6256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sub>
                          </m:s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num>
                            <m:den>
                              <m:r>
                                <a:rPr lang="nb-NO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den>
                          </m:f>
                        </m:sup>
                      </m:sSup>
                      <m:r>
                        <a:rPr lang="nb-NO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8762" y="2227774"/>
                <a:ext cx="1788182" cy="6256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itle 1"/>
          <p:cNvSpPr txBox="1">
            <a:spLocks/>
          </p:cNvSpPr>
          <p:nvPr/>
        </p:nvSpPr>
        <p:spPr bwMode="auto">
          <a:xfrm>
            <a:off x="715425" y="521922"/>
            <a:ext cx="8754428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500" b="0">
                <a:solidFill>
                  <a:srgbClr val="FF0033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506166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1012332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518498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2024664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de-DE" kern="0" dirty="0"/>
              <a:t>Pulsrespons </a:t>
            </a:r>
            <a:r>
              <a:rPr lang="de-DE" kern="0" dirty="0" err="1"/>
              <a:t>for</a:t>
            </a:r>
            <a:r>
              <a:rPr lang="de-DE" kern="0" dirty="0"/>
              <a:t> RC-</a:t>
            </a:r>
            <a:r>
              <a:rPr lang="de-DE" kern="0" dirty="0" err="1"/>
              <a:t>krets</a:t>
            </a:r>
            <a:r>
              <a:rPr lang="de-DE" kern="0" dirty="0"/>
              <a:t> (4)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6568802" y="3030528"/>
                <a:ext cx="2668808" cy="6433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(1−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num>
                            <m:den>
                              <m:r>
                                <a:rPr lang="nb-NO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den>
                          </m:f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nb-NO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8802" y="3030528"/>
                <a:ext cx="2668808" cy="64331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954092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Pulsrespons </a:t>
            </a:r>
            <a:r>
              <a:rPr lang="de-DE" dirty="0" err="1"/>
              <a:t>for</a:t>
            </a:r>
            <a:r>
              <a:rPr lang="de-DE" dirty="0"/>
              <a:t> RC-</a:t>
            </a:r>
            <a:r>
              <a:rPr lang="de-DE" dirty="0" err="1"/>
              <a:t>krets</a:t>
            </a:r>
            <a:r>
              <a:rPr lang="de-DE" dirty="0"/>
              <a:t> (5)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138" y="2113280"/>
            <a:ext cx="9577064" cy="4389120"/>
          </a:xfrm>
        </p:spPr>
        <p:txBody>
          <a:bodyPr/>
          <a:lstStyle/>
          <a:p>
            <a:r>
              <a:rPr lang="de-DE" dirty="0" err="1"/>
              <a:t>Vi</a:t>
            </a:r>
            <a:r>
              <a:rPr lang="de-DE" dirty="0"/>
              <a:t> </a:t>
            </a:r>
            <a:r>
              <a:rPr lang="de-DE" dirty="0" err="1"/>
              <a:t>kan</a:t>
            </a:r>
            <a:r>
              <a:rPr lang="de-DE" dirty="0"/>
              <a:t> </a:t>
            </a:r>
            <a:r>
              <a:rPr lang="de-DE" dirty="0" err="1"/>
              <a:t>nå</a:t>
            </a:r>
            <a:r>
              <a:rPr lang="de-DE" dirty="0"/>
              <a:t> </a:t>
            </a:r>
            <a:r>
              <a:rPr lang="de-DE" dirty="0" err="1"/>
              <a:t>generalisere</a:t>
            </a:r>
            <a:r>
              <a:rPr lang="de-DE" dirty="0"/>
              <a:t> </a:t>
            </a:r>
            <a:r>
              <a:rPr lang="de-DE" dirty="0" err="1"/>
              <a:t>til</a:t>
            </a:r>
            <a:r>
              <a:rPr lang="de-DE" dirty="0"/>
              <a:t> en generell puls </a:t>
            </a:r>
            <a:r>
              <a:rPr lang="de-DE" dirty="0" err="1"/>
              <a:t>og</a:t>
            </a:r>
            <a:r>
              <a:rPr lang="de-DE" dirty="0"/>
              <a:t> </a:t>
            </a:r>
            <a:r>
              <a:rPr lang="de-DE" dirty="0" err="1"/>
              <a:t>ta</a:t>
            </a:r>
            <a:r>
              <a:rPr lang="de-DE" dirty="0"/>
              <a:t> </a:t>
            </a:r>
            <a:r>
              <a:rPr lang="de-DE" dirty="0" err="1"/>
              <a:t>hensyn</a:t>
            </a:r>
            <a:r>
              <a:rPr lang="de-DE" dirty="0"/>
              <a:t> </a:t>
            </a:r>
            <a:r>
              <a:rPr lang="de-DE" dirty="0" err="1"/>
              <a:t>til</a:t>
            </a:r>
            <a:r>
              <a:rPr lang="de-DE" dirty="0"/>
              <a:t> at </a:t>
            </a:r>
            <a:r>
              <a:rPr lang="de-DE" dirty="0" err="1"/>
              <a:t>kondensatoren</a:t>
            </a:r>
            <a:r>
              <a:rPr lang="de-DE" dirty="0"/>
              <a:t> </a:t>
            </a:r>
            <a:r>
              <a:rPr lang="de-DE" dirty="0" err="1"/>
              <a:t>eventuelt</a:t>
            </a:r>
            <a:r>
              <a:rPr lang="de-DE" dirty="0"/>
              <a:t> </a:t>
            </a:r>
            <a:r>
              <a:rPr lang="de-DE" dirty="0" err="1"/>
              <a:t>ikke</a:t>
            </a:r>
            <a:r>
              <a:rPr lang="de-DE" dirty="0"/>
              <a:t> </a:t>
            </a:r>
            <a:r>
              <a:rPr lang="de-DE" dirty="0" err="1"/>
              <a:t>lades</a:t>
            </a:r>
            <a:r>
              <a:rPr lang="de-DE" dirty="0"/>
              <a:t> </a:t>
            </a:r>
            <a:r>
              <a:rPr lang="de-DE" dirty="0" err="1"/>
              <a:t>helt</a:t>
            </a:r>
            <a:r>
              <a:rPr lang="de-DE" dirty="0"/>
              <a:t> </a:t>
            </a:r>
            <a:r>
              <a:rPr lang="de-DE" dirty="0" err="1"/>
              <a:t>opp</a:t>
            </a:r>
            <a:r>
              <a:rPr lang="de-DE" dirty="0"/>
              <a:t>/</a:t>
            </a:r>
            <a:r>
              <a:rPr lang="de-DE" dirty="0" err="1"/>
              <a:t>helt</a:t>
            </a:r>
            <a:r>
              <a:rPr lang="de-DE" dirty="0"/>
              <a:t> </a:t>
            </a:r>
            <a:r>
              <a:rPr lang="de-DE" dirty="0" err="1"/>
              <a:t>ut</a:t>
            </a:r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560690" y="6033864"/>
            <a:ext cx="864096" cy="36004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5560690" y="3333564"/>
            <a:ext cx="216024" cy="36004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173058" name="Picture 2" descr="square wave rc wavefor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339" y="3577061"/>
            <a:ext cx="4524375" cy="25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6208762" y="3153544"/>
          <a:ext cx="2159000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584" name="Equation" r:id="rId4" imgW="1244520" imgH="533160" progId="Equation.3">
                  <p:embed/>
                </p:oleObj>
              </mc:Choice>
              <mc:Fallback>
                <p:oleObj name="Equation" r:id="rId4" imgW="1244520" imgH="533160" progId="Equation.3">
                  <p:embed/>
                  <p:pic>
                    <p:nvPicPr>
                      <p:cNvPr id="9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08762" y="3153544"/>
                        <a:ext cx="2159000" cy="923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8729042" y="3346229"/>
            <a:ext cx="13660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latin typeface="+mn-lt"/>
              </a:rPr>
              <a:t>Generelt</a:t>
            </a:r>
            <a:endParaRPr lang="en-GB" dirty="0">
              <a:latin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585026" y="4593704"/>
            <a:ext cx="176202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latin typeface="+mn-lt"/>
              </a:rPr>
              <a:t>Oppladning</a:t>
            </a:r>
          </a:p>
          <a:p>
            <a:r>
              <a:rPr lang="nb-NO" dirty="0">
                <a:latin typeface="+mn-lt"/>
              </a:rPr>
              <a:t>fra 0 til V</a:t>
            </a:r>
            <a:r>
              <a:rPr lang="nb-NO" baseline="-25000" dirty="0">
                <a:latin typeface="+mn-lt"/>
              </a:rPr>
              <a:t>F</a:t>
            </a:r>
            <a:endParaRPr lang="en-GB" baseline="-25000" dirty="0">
              <a:latin typeface="+mn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585026" y="5618365"/>
            <a:ext cx="149592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>
                <a:latin typeface="+mn-lt"/>
              </a:rPr>
              <a:t>Utladning</a:t>
            </a:r>
          </a:p>
          <a:p>
            <a:r>
              <a:rPr lang="nb-NO" dirty="0">
                <a:latin typeface="+mn-lt"/>
              </a:rPr>
              <a:t>fra V</a:t>
            </a:r>
            <a:r>
              <a:rPr lang="nb-NO" baseline="-25000" dirty="0">
                <a:latin typeface="+mn-lt"/>
              </a:rPr>
              <a:t>F </a:t>
            </a:r>
            <a:r>
              <a:rPr lang="nb-NO" dirty="0">
                <a:latin typeface="+mn-lt"/>
              </a:rPr>
              <a:t>til 0</a:t>
            </a:r>
            <a:endParaRPr lang="en-GB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6349800" y="5659480"/>
                <a:ext cx="1720856" cy="6256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sub>
                          </m:s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num>
                            <m:den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9800" y="5659480"/>
                <a:ext cx="1720856" cy="6256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094663" y="4774204"/>
                <a:ext cx="2775641" cy="51244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(1−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nb-NO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num>
                          <m:den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</m:den>
                        </m:f>
                      </m:sup>
                    </m:sSup>
                  </m:oMath>
                </a14:m>
                <a:r>
                  <a:rPr lang="nb-NO" dirty="0"/>
                  <a:t>)</a:t>
                </a: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4663" y="4774204"/>
                <a:ext cx="2775641" cy="512448"/>
              </a:xfrm>
              <a:prstGeom prst="rect">
                <a:avLst/>
              </a:prstGeom>
              <a:blipFill>
                <a:blip r:embed="rId7"/>
                <a:stretch>
                  <a:fillRect b="-3690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674155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138" y="633264"/>
            <a:ext cx="8754428" cy="1008112"/>
          </a:xfrm>
        </p:spPr>
        <p:txBody>
          <a:bodyPr/>
          <a:lstStyle/>
          <a:p>
            <a:r>
              <a:rPr lang="de-DE" sz="3200" dirty="0" err="1"/>
              <a:t>Oppsummering</a:t>
            </a:r>
            <a:r>
              <a:rPr lang="de-DE" sz="3200" dirty="0"/>
              <a:t> puls- </a:t>
            </a:r>
            <a:r>
              <a:rPr lang="de-DE" sz="3200" dirty="0" err="1"/>
              <a:t>og</a:t>
            </a:r>
            <a:r>
              <a:rPr lang="de-DE" sz="3200" dirty="0"/>
              <a:t> </a:t>
            </a:r>
            <a:r>
              <a:rPr lang="de-DE" sz="3200" dirty="0" err="1"/>
              <a:t>naturlig</a:t>
            </a:r>
            <a:r>
              <a:rPr lang="de-DE" sz="3200" dirty="0"/>
              <a:t> </a:t>
            </a:r>
            <a:r>
              <a:rPr lang="de-DE" sz="3200" dirty="0" err="1"/>
              <a:t>respons</a:t>
            </a:r>
            <a:endParaRPr lang="en-US" sz="3400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23</a:t>
            </a:fld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/>
              <p:cNvSpPr txBox="1">
                <a:spLocks/>
              </p:cNvSpPr>
              <p:nvPr/>
            </p:nvSpPr>
            <p:spPr bwMode="auto">
              <a:xfrm>
                <a:off x="750874" y="1497360"/>
                <a:ext cx="9202303" cy="5167600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6030" tIns="47172" rIns="96030" bIns="47172" numCol="1" anchor="t" anchorCtr="0" compatLnSpc="1">
                <a:prstTxWarp prst="textNoShape">
                  <a:avLst/>
                </a:prstTxWarp>
              </a:bodyPr>
              <a:lstStyle>
                <a:lvl1pPr marL="311150" indent="-311150" algn="l" defTabSz="808038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25000"/>
                  <a:buFont typeface="Wingdings" pitchFamily="2" charset="2"/>
                  <a:buChar char="l"/>
                  <a:defRPr sz="2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3250" indent="-88900" algn="l" defTabSz="808038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25000"/>
                  <a:buFont typeface="Wingdings" pitchFamily="2" charset="2"/>
                  <a:buChar char="l"/>
                  <a:defRPr sz="2100">
                    <a:solidFill>
                      <a:schemeClr val="tx1"/>
                    </a:solidFill>
                    <a:latin typeface="+mn-lt"/>
                  </a:defRPr>
                </a:lvl2pPr>
                <a:lvl3pPr marL="966788" indent="-161925" algn="l" defTabSz="808038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25000"/>
                  <a:buFont typeface="Wingdings" pitchFamily="2" charset="2"/>
                  <a:buChar char="l"/>
                  <a:defRPr sz="1700">
                    <a:solidFill>
                      <a:schemeClr val="tx1"/>
                    </a:solidFill>
                    <a:latin typeface="+mn-lt"/>
                  </a:defRPr>
                </a:lvl3pPr>
                <a:lvl4pPr marL="1803400" indent="-242888" algn="l" defTabSz="808038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93000"/>
                  <a:buFont typeface="Marlett" pitchFamily="2" charset="2"/>
                  <a:buChar char="i"/>
                  <a:defRPr sz="21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247900" indent="-242888" algn="l" defTabSz="808038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93000"/>
                  <a:buFont typeface="Marlett" pitchFamily="2" charset="2"/>
                  <a:buChar char="i"/>
                  <a:defRPr sz="21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705100" indent="-242888" algn="l" defTabSz="808038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93000"/>
                  <a:buFont typeface="Marlett" pitchFamily="2" charset="2"/>
                  <a:buChar char="i"/>
                  <a:defRPr sz="21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3162300" indent="-242888" algn="l" defTabSz="808038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93000"/>
                  <a:buFont typeface="Marlett" pitchFamily="2" charset="2"/>
                  <a:buChar char="i"/>
                  <a:defRPr sz="21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619500" indent="-242888" algn="l" defTabSz="808038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93000"/>
                  <a:buFont typeface="Marlett" pitchFamily="2" charset="2"/>
                  <a:buChar char="i"/>
                  <a:defRPr sz="21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4076700" indent="-242888" algn="l" defTabSz="808038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93000"/>
                  <a:buFont typeface="Marlett" pitchFamily="2" charset="2"/>
                  <a:buChar char="i"/>
                  <a:defRPr sz="21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r>
                  <a:rPr lang="nb-NO" sz="2000" dirty="0"/>
                  <a:t>Hva er viktig å kunne/huske:</a:t>
                </a:r>
              </a:p>
              <a:p>
                <a:pPr lvl="1"/>
                <a:r>
                  <a:rPr lang="nb-NO" sz="2000" b="1" dirty="0"/>
                  <a:t>Oppladning</a:t>
                </a:r>
                <a:r>
                  <a:rPr lang="nb-NO" sz="2000" dirty="0"/>
                  <a:t> og </a:t>
                </a:r>
                <a:r>
                  <a:rPr lang="nb-NO" sz="2000" b="1" dirty="0"/>
                  <a:t>utladning</a:t>
                </a:r>
                <a:r>
                  <a:rPr lang="nb-NO" sz="2000" dirty="0"/>
                  <a:t> skjer ikke momentant</a:t>
                </a:r>
              </a:p>
              <a:p>
                <a:pPr lvl="1"/>
                <a:r>
                  <a:rPr lang="nb-NO" sz="2000" dirty="0"/>
                  <a:t>Opp- og utladningskurvene er </a:t>
                </a:r>
                <a:r>
                  <a:rPr lang="nb-NO" sz="2000" b="1" dirty="0" err="1"/>
                  <a:t>eksponensielle</a:t>
                </a:r>
                <a:r>
                  <a:rPr lang="nb-NO" sz="2000" dirty="0"/>
                  <a:t>, og ikke lineære</a:t>
                </a:r>
              </a:p>
              <a:p>
                <a:pPr lvl="1"/>
                <a:r>
                  <a:rPr lang="nb-NO" sz="2000" b="1" dirty="0"/>
                  <a:t>Naturlig respons </a:t>
                </a:r>
                <a:r>
                  <a:rPr lang="nb-NO" sz="2000" dirty="0"/>
                  <a:t>er oppførselen ETTER at spenningskilden er kortsluttet (ingen påvirkning fra eksterne kilder)</a:t>
                </a:r>
              </a:p>
              <a:p>
                <a:pPr lvl="1"/>
                <a:r>
                  <a:rPr lang="nb-NO" sz="2000" b="1" dirty="0"/>
                  <a:t>Pulsrespons</a:t>
                </a:r>
                <a:r>
                  <a:rPr lang="nb-NO" sz="2000" dirty="0"/>
                  <a:t> er oppførselen når</a:t>
                </a:r>
              </a:p>
              <a:p>
                <a:pPr marL="1147763" lvl="2" indent="-342900">
                  <a:buSzPct val="100000"/>
                  <a:buFont typeface="+mj-lt"/>
                  <a:buAutoNum type="arabicPeriod"/>
                </a:pPr>
                <a:r>
                  <a:rPr lang="nb-NO" sz="1600" dirty="0"/>
                  <a:t>spenningskilden går fra </a:t>
                </a:r>
                <a:r>
                  <a:rPr lang="nb-NO" sz="1600" dirty="0" err="1"/>
                  <a:t>max</a:t>
                </a:r>
                <a:r>
                  <a:rPr lang="nb-NO" sz="1600" dirty="0"/>
                  <a:t> spenning til 0 (tilsvarer naturlig respons) </a:t>
                </a:r>
              </a:p>
              <a:p>
                <a:pPr marL="1147763" lvl="2" indent="-342900">
                  <a:buSzPct val="100000"/>
                  <a:buFont typeface="+mj-lt"/>
                  <a:buAutoNum type="arabicPeriod"/>
                </a:pPr>
                <a:r>
                  <a:rPr lang="nb-NO" sz="1600" dirty="0"/>
                  <a:t>spenningskilden går fra 0 til </a:t>
                </a:r>
                <a:r>
                  <a:rPr lang="nb-NO" sz="1600" dirty="0" err="1"/>
                  <a:t>max</a:t>
                </a:r>
                <a:r>
                  <a:rPr lang="nb-NO" sz="1600" dirty="0"/>
                  <a:t> spenning</a:t>
                </a:r>
              </a:p>
              <a:p>
                <a:pPr marL="492125" indent="-342900"/>
                <a:r>
                  <a:rPr lang="nb-NO" sz="1800" b="1" dirty="0"/>
                  <a:t>Tidskonstanten</a:t>
                </a:r>
                <a:r>
                  <a:rPr lang="nb-NO" sz="1800" dirty="0"/>
                  <a:t> </a:t>
                </a:r>
                <a14:m>
                  <m:oMath xmlns:m="http://schemas.openxmlformats.org/officeDocument/2006/math">
                    <m:r>
                      <a:rPr lang="nb-NO" sz="1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𝜏</m:t>
                    </m:r>
                  </m:oMath>
                </a14:m>
                <a:r>
                  <a:rPr lang="nb-NO" sz="1800" dirty="0"/>
                  <a:t>=RC sier hvor raskt utladningen eller oppladningen skjer</a:t>
                </a:r>
              </a:p>
              <a:p>
                <a:pPr marL="492125" indent="-342900"/>
                <a:endParaRPr lang="nb-NO" sz="1800" dirty="0"/>
              </a:p>
              <a:p>
                <a:pPr marL="492125" indent="-342900"/>
                <a:r>
                  <a:rPr lang="nb-NO" sz="1800" dirty="0"/>
                  <a:t>Ligningen for </a:t>
                </a:r>
                <a:r>
                  <a:rPr lang="nb-NO" sz="1800" b="1" dirty="0"/>
                  <a:t>utladning</a:t>
                </a:r>
                <a:r>
                  <a:rPr lang="nb-NO" sz="1800" dirty="0"/>
                  <a:t> er </a:t>
                </a:r>
              </a:p>
              <a:p>
                <a:pPr marL="492125" indent="-342900"/>
                <a:r>
                  <a:rPr lang="nb-NO" sz="1800" dirty="0"/>
                  <a:t>Ligningen for </a:t>
                </a:r>
                <a:r>
                  <a:rPr lang="nb-NO" sz="1800" b="1" dirty="0"/>
                  <a:t>oppladning</a:t>
                </a:r>
                <a:r>
                  <a:rPr lang="nb-NO" sz="1800" dirty="0"/>
                  <a:t> er</a:t>
                </a:r>
              </a:p>
              <a:p>
                <a:pPr marL="492125" indent="-342900"/>
                <a:r>
                  <a:rPr lang="nb-NO" sz="1800" dirty="0"/>
                  <a:t>Etter </a:t>
                </a:r>
                <a14:m>
                  <m:oMath xmlns:m="http://schemas.openxmlformats.org/officeDocument/2006/math">
                    <m:r>
                      <a:rPr lang="en-GB" sz="1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𝒕</m:t>
                    </m:r>
                    <m:r>
                      <a:rPr lang="en-GB" sz="1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nb-NO" sz="18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𝝉</m:t>
                    </m:r>
                  </m:oMath>
                </a14:m>
                <a:r>
                  <a:rPr lang="nb-NO" sz="1800" b="1" dirty="0"/>
                  <a:t>5 </a:t>
                </a:r>
                <a:r>
                  <a:rPr lang="nb-NO" sz="1800" dirty="0"/>
                  <a:t>er kondensatoren nesten helt oppladet eller helt utladet</a:t>
                </a:r>
              </a:p>
              <a:p>
                <a:pPr marL="492125" indent="-342900"/>
                <a:r>
                  <a:rPr lang="nb-NO" sz="1800" dirty="0"/>
                  <a:t>Vi må </a:t>
                </a:r>
                <a:r>
                  <a:rPr lang="nb-NO" sz="1800" b="1" dirty="0"/>
                  <a:t>regne ut RC </a:t>
                </a:r>
                <a:r>
                  <a:rPr lang="nb-NO" sz="1800" dirty="0"/>
                  <a:t>for å finne opp/utladningstiden for en konkret RC-krets</a:t>
                </a:r>
              </a:p>
              <a:p>
                <a:pPr marL="149225" indent="0">
                  <a:buNone/>
                </a:pPr>
                <a:r>
                  <a:rPr lang="nb-NO" sz="1800" dirty="0"/>
                  <a:t> </a:t>
                </a:r>
              </a:p>
              <a:p>
                <a:endParaRPr lang="nb-NO" sz="2000" dirty="0"/>
              </a:p>
              <a:p>
                <a:endParaRPr lang="nb-NO" sz="2000" dirty="0"/>
              </a:p>
              <a:p>
                <a:endParaRPr lang="nb-NO" sz="2000" dirty="0"/>
              </a:p>
              <a:p>
                <a:endParaRPr lang="nb-NO" sz="2000" dirty="0"/>
              </a:p>
            </p:txBody>
          </p:sp>
        </mc:Choice>
        <mc:Fallback xmlns="">
          <p:sp>
            <p:nvSpPr>
              <p:cNvPr id="10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0874" y="1497360"/>
                <a:ext cx="9202303" cy="5167600"/>
              </a:xfrm>
              <a:prstGeom prst="rect">
                <a:avLst/>
              </a:prstGeom>
              <a:blipFill>
                <a:blip r:embed="rId3"/>
                <a:stretch>
                  <a:fillRect t="-590"/>
                </a:stretch>
              </a:blipFill>
              <a:ln w="12700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4457934" y="4543326"/>
                <a:ext cx="1788182" cy="6256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sub>
                          </m:s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num>
                            <m:den>
                              <m:r>
                                <a:rPr lang="nb-NO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den>
                          </m:f>
                        </m:sup>
                      </m:sSup>
                      <m:r>
                        <a:rPr lang="nb-NO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7934" y="4543326"/>
                <a:ext cx="1788182" cy="6256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457934" y="4937416"/>
                <a:ext cx="2513317" cy="6256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sub>
                          </m:s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(1−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num>
                            <m:den>
                              <m:r>
                                <a:rPr lang="el-GR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den>
                          </m:f>
                        </m:sup>
                      </m:sSup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7934" y="4937416"/>
                <a:ext cx="2513317" cy="6256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060119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138" y="894080"/>
            <a:ext cx="8754428" cy="981281"/>
          </a:xfrm>
        </p:spPr>
        <p:txBody>
          <a:bodyPr/>
          <a:lstStyle/>
          <a:p>
            <a:r>
              <a:rPr lang="nb-NO" dirty="0"/>
              <a:t>Fouriers teorem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32098" y="1695424"/>
            <a:ext cx="5472608" cy="3744416"/>
          </a:xfrm>
        </p:spPr>
        <p:txBody>
          <a:bodyPr/>
          <a:lstStyle/>
          <a:p>
            <a:r>
              <a:rPr lang="nb-NO" sz="1800" dirty="0"/>
              <a:t>Et periodisk signal kan skrives som en sum av sinus- og cosinussignaler vha Fourier-transform</a:t>
            </a:r>
          </a:p>
          <a:p>
            <a:pPr lvl="1">
              <a:lnSpc>
                <a:spcPct val="150000"/>
              </a:lnSpc>
            </a:pPr>
            <a:r>
              <a:rPr lang="nb-NO" sz="1400" dirty="0"/>
              <a:t>Vi skal ikke bevise dette; kun se på et eksempel og bruke resultatet</a:t>
            </a:r>
          </a:p>
          <a:p>
            <a:r>
              <a:rPr lang="nb-NO" sz="1800" i="1" dirty="0"/>
              <a:t>Fourier-serien</a:t>
            </a:r>
            <a:r>
              <a:rPr lang="nb-NO" sz="1800" dirty="0"/>
              <a:t> beskriver hvordan et periodisk signal </a:t>
            </a:r>
            <a:r>
              <a:rPr lang="nb-NO" sz="1800" i="1" dirty="0"/>
              <a:t>f(t) </a:t>
            </a:r>
            <a:r>
              <a:rPr lang="nb-NO" sz="1800" dirty="0"/>
              <a:t>kan skrives som en funksjon </a:t>
            </a:r>
            <a:r>
              <a:rPr lang="nb-NO" sz="1800" i="1" dirty="0"/>
              <a:t>g(t) </a:t>
            </a:r>
            <a:r>
              <a:rPr lang="nb-NO" sz="1800" dirty="0"/>
              <a:t>som er en (uendelig) sum av sinus- og cosinusledd</a:t>
            </a:r>
          </a:p>
          <a:p>
            <a:r>
              <a:rPr lang="nb-NO" sz="1800" i="1" dirty="0"/>
              <a:t>Fourier-transform </a:t>
            </a:r>
            <a:r>
              <a:rPr lang="nb-NO" sz="1800" dirty="0"/>
              <a:t>er prosessen med å finne Fourier-serien</a:t>
            </a:r>
            <a:endParaRPr lang="nb-NO" sz="1800" i="1" dirty="0"/>
          </a:p>
          <a:p>
            <a:r>
              <a:rPr lang="nb-NO" sz="1800" dirty="0"/>
              <a:t>Vi antar derfor at ethvert periodisk inputsignal kan skrives på denne formen:</a:t>
            </a:r>
          </a:p>
          <a:p>
            <a:pPr lvl="1"/>
            <a:r>
              <a:rPr lang="nb-NO" sz="1400" dirty="0"/>
              <a:t>Det kan også vises at vi strengt tatt kun trenger bare sinus eller bare cosinus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10.02.2021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pic>
        <p:nvPicPr>
          <p:cNvPr id="12" name="Picture 10" descr="fourier series is an infinite sum of sinusoid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2498" y="3326522"/>
            <a:ext cx="4196704" cy="1610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24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5CD3499C-5E05-45A9-95A3-B0D1B1781F20}"/>
              </a:ext>
            </a:extLst>
          </p:cNvPr>
          <p:cNvSpPr/>
          <p:nvPr/>
        </p:nvSpPr>
        <p:spPr bwMode="auto">
          <a:xfrm>
            <a:off x="3832498" y="4937379"/>
            <a:ext cx="3672408" cy="852642"/>
          </a:xfrm>
          <a:custGeom>
            <a:avLst/>
            <a:gdLst>
              <a:gd name="connsiteX0" fmla="*/ 0 w 3002145"/>
              <a:gd name="connsiteY0" fmla="*/ 865848 h 981281"/>
              <a:gd name="connsiteX1" fmla="*/ 1885444 w 3002145"/>
              <a:gd name="connsiteY1" fmla="*/ 906308 h 981281"/>
              <a:gd name="connsiteX2" fmla="*/ 3002145 w 3002145"/>
              <a:gd name="connsiteY2" fmla="*/ 0 h 981281"/>
              <a:gd name="connsiteX3" fmla="*/ 3002145 w 3002145"/>
              <a:gd name="connsiteY3" fmla="*/ 0 h 981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02145" h="981281">
                <a:moveTo>
                  <a:pt x="0" y="865848"/>
                </a:moveTo>
                <a:cubicBezTo>
                  <a:pt x="692543" y="958232"/>
                  <a:pt x="1385087" y="1050616"/>
                  <a:pt x="1885444" y="906308"/>
                </a:cubicBezTo>
                <a:cubicBezTo>
                  <a:pt x="2385801" y="762000"/>
                  <a:pt x="3002145" y="0"/>
                  <a:pt x="3002145" y="0"/>
                </a:cubicBezTo>
                <a:lnTo>
                  <a:pt x="3002145" y="0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935618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138" y="650634"/>
            <a:ext cx="8754428" cy="720080"/>
          </a:xfrm>
        </p:spPr>
        <p:txBody>
          <a:bodyPr/>
          <a:lstStyle/>
          <a:p>
            <a:r>
              <a:rPr lang="nb-NO" dirty="0"/>
              <a:t>Fouriers teorem: eksempel 1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10.02.2021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pic>
        <p:nvPicPr>
          <p:cNvPr id="31" name="Picture 8" descr="first 4 frequency components of the wave, producing the original waveform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13" t="5398" b="5884"/>
          <a:stretch/>
        </p:blipFill>
        <p:spPr bwMode="auto">
          <a:xfrm>
            <a:off x="7144865" y="1425352"/>
            <a:ext cx="3096343" cy="2518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E6915B04-FC7A-4F68-B7BF-EBF6316087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098" y="1412797"/>
            <a:ext cx="6912767" cy="2679299"/>
          </a:xfrm>
        </p:spPr>
        <p:txBody>
          <a:bodyPr/>
          <a:lstStyle/>
          <a:p>
            <a:r>
              <a:rPr lang="nb-NO" sz="1800" dirty="0"/>
              <a:t>Ønsker å finne hvilke sinuskomponenter som trengs for å beskrive f(t) som g(t), dvs Fourierserien til f(t)</a:t>
            </a:r>
          </a:p>
          <a:p>
            <a:r>
              <a:rPr lang="nb-NO" sz="1800" dirty="0"/>
              <a:t>For å vise prosessen skal vi gradvis prøve med flere og flere ledd i g(t) og så se om g(t) er en god tilnærming til f(t)</a:t>
            </a:r>
          </a:p>
          <a:p>
            <a:r>
              <a:rPr lang="nb-NO" sz="1800" dirty="0"/>
              <a:t>Starter med g(t) med ett enkelt ledd </a:t>
            </a:r>
          </a:p>
          <a:p>
            <a:r>
              <a:rPr lang="nb-NO" sz="1800" dirty="0"/>
              <a:t>a</a:t>
            </a:r>
            <a:r>
              <a:rPr lang="nb-NO" sz="1800" baseline="-25000" dirty="0"/>
              <a:t>i</a:t>
            </a:r>
            <a:r>
              <a:rPr lang="nb-NO" sz="1800" dirty="0"/>
              <a:t> = 0.3, T=2</a:t>
            </a:r>
            <a:r>
              <a:rPr lang="el-GR" sz="1800" dirty="0"/>
              <a:t>π</a:t>
            </a:r>
            <a:r>
              <a:rPr lang="nb-NO" sz="1800" dirty="0"/>
              <a:t> og </a:t>
            </a:r>
            <a:r>
              <a:rPr lang="el-GR" sz="1800" dirty="0"/>
              <a:t>θ</a:t>
            </a:r>
            <a:r>
              <a:rPr lang="en-GB" sz="1800" dirty="0"/>
              <a:t>=1/</a:t>
            </a:r>
            <a:r>
              <a:rPr lang="nb-NO" sz="1800" dirty="0"/>
              <a:t>2</a:t>
            </a:r>
            <a:r>
              <a:rPr lang="el-GR" sz="1800" dirty="0"/>
              <a:t>π</a:t>
            </a:r>
            <a:endParaRPr lang="nb-NO" sz="1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3BBF49-DE50-4963-BA85-14B7C7566840}"/>
              </a:ext>
            </a:extLst>
          </p:cNvPr>
          <p:cNvSpPr txBox="1"/>
          <p:nvPr/>
        </p:nvSpPr>
        <p:spPr>
          <a:xfrm>
            <a:off x="8213419" y="1747721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>
                <a:latin typeface="+mn-lt"/>
              </a:rPr>
              <a:t>f(t)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047C2FEA-D4A8-4739-BEAC-B0C9243E875F}"/>
              </a:ext>
            </a:extLst>
          </p:cNvPr>
          <p:cNvCxnSpPr/>
          <p:nvPr/>
        </p:nvCxnSpPr>
        <p:spPr bwMode="auto">
          <a:xfrm flipH="1">
            <a:off x="8080970" y="2107761"/>
            <a:ext cx="360040" cy="36004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26" name="Picture 2" descr="first frequency component of wave">
            <a:extLst>
              <a:ext uri="{FF2B5EF4-FFF2-40B4-BE49-F238E27FC236}">
                <a16:creationId xmlns:a16="http://schemas.microsoft.com/office/drawing/2014/main" id="{B02675D4-1EC9-411B-AC9D-9831630A21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78" b="7824"/>
          <a:stretch/>
        </p:blipFill>
        <p:spPr bwMode="auto">
          <a:xfrm>
            <a:off x="2126274" y="4452136"/>
            <a:ext cx="4996626" cy="2158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B9738486-2030-4980-9007-792F82B31380}"/>
              </a:ext>
            </a:extLst>
          </p:cNvPr>
          <p:cNvSpPr txBox="1"/>
          <p:nvPr/>
        </p:nvSpPr>
        <p:spPr>
          <a:xfrm>
            <a:off x="266513" y="4452136"/>
            <a:ext cx="14382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i="1" dirty="0">
                <a:solidFill>
                  <a:schemeClr val="accent6">
                    <a:lumMod val="60000"/>
                    <a:lumOff val="40000"/>
                  </a:schemeClr>
                </a:solidFill>
                <a:latin typeface="+mn-lt"/>
              </a:rPr>
              <a:t>1. iterasjon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EFBE443-4504-492C-BDF7-93FD2D81ACDF}"/>
              </a:ext>
            </a:extLst>
          </p:cNvPr>
          <p:cNvSpPr txBox="1"/>
          <p:nvPr/>
        </p:nvSpPr>
        <p:spPr>
          <a:xfrm>
            <a:off x="266513" y="5785996"/>
            <a:ext cx="11496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srgbClr val="04BAC8"/>
                </a:solidFill>
                <a:latin typeface="+mn-lt"/>
              </a:rPr>
              <a:t>a</a:t>
            </a:r>
            <a:r>
              <a:rPr lang="en-GB" sz="1600" baseline="-25000" dirty="0">
                <a:solidFill>
                  <a:srgbClr val="04BAC8"/>
                </a:solidFill>
                <a:latin typeface="+mn-lt"/>
              </a:rPr>
              <a:t>1</a:t>
            </a:r>
            <a:r>
              <a:rPr lang="en-GB" sz="1600" dirty="0">
                <a:solidFill>
                  <a:srgbClr val="04BAC8"/>
                </a:solidFill>
                <a:latin typeface="+mn-lt"/>
              </a:rPr>
              <a:t>sinus(</a:t>
            </a:r>
            <a:r>
              <a:rPr lang="en-GB" sz="1600" dirty="0">
                <a:solidFill>
                  <a:srgbClr val="04BAC8"/>
                </a:solidFill>
                <a:latin typeface="+mn-lt"/>
                <a:cs typeface="Times New Roman" panose="02020603050405020304" pitchFamily="18" charset="0"/>
              </a:rPr>
              <a:t>Ɵ</a:t>
            </a:r>
            <a:r>
              <a:rPr lang="en-GB" sz="1600" dirty="0">
                <a:solidFill>
                  <a:srgbClr val="04BAC8"/>
                </a:solidFill>
                <a:latin typeface="+mn-lt"/>
              </a:rPr>
              <a:t>)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0C6F9446-B1B2-4737-84CF-CE16C754624B}"/>
              </a:ext>
            </a:extLst>
          </p:cNvPr>
          <p:cNvCxnSpPr>
            <a:cxnSpLocks/>
            <a:stCxn id="30" idx="3"/>
          </p:cNvCxnSpPr>
          <p:nvPr/>
        </p:nvCxnSpPr>
        <p:spPr bwMode="auto">
          <a:xfrm flipV="1">
            <a:off x="1416187" y="5531231"/>
            <a:ext cx="1435190" cy="42404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34BBAE26-B402-40CD-9CC5-C129158E746D}"/>
              </a:ext>
            </a:extLst>
          </p:cNvPr>
          <p:cNvSpPr txBox="1"/>
          <p:nvPr/>
        </p:nvSpPr>
        <p:spPr>
          <a:xfrm>
            <a:off x="7601352" y="4667580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>
                <a:latin typeface="+mn-lt"/>
              </a:rPr>
              <a:t>f(t)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000AF1B7-A3B7-4858-90BF-3E2DC9645A5A}"/>
              </a:ext>
            </a:extLst>
          </p:cNvPr>
          <p:cNvCxnSpPr>
            <a:cxnSpLocks/>
          </p:cNvCxnSpPr>
          <p:nvPr/>
        </p:nvCxnSpPr>
        <p:spPr bwMode="auto">
          <a:xfrm flipH="1">
            <a:off x="6280770" y="4868208"/>
            <a:ext cx="1320582" cy="41941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E503635E-6CED-438B-8C52-723D879DC64C}"/>
              </a:ext>
            </a:extLst>
          </p:cNvPr>
          <p:cNvSpPr txBox="1"/>
          <p:nvPr/>
        </p:nvSpPr>
        <p:spPr>
          <a:xfrm>
            <a:off x="7670001" y="5361952"/>
            <a:ext cx="15664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srgbClr val="04BAC8"/>
                </a:solidFill>
                <a:latin typeface="+mn-lt"/>
              </a:rPr>
              <a:t>g(t)=a</a:t>
            </a:r>
            <a:r>
              <a:rPr lang="en-GB" sz="1600" baseline="-25000" dirty="0">
                <a:solidFill>
                  <a:srgbClr val="04BAC8"/>
                </a:solidFill>
                <a:latin typeface="+mn-lt"/>
              </a:rPr>
              <a:t>1</a:t>
            </a:r>
            <a:r>
              <a:rPr lang="en-GB" sz="1600" dirty="0">
                <a:solidFill>
                  <a:srgbClr val="04BAC8"/>
                </a:solidFill>
                <a:latin typeface="+mn-lt"/>
              </a:rPr>
              <a:t>sinus(</a:t>
            </a:r>
            <a:r>
              <a:rPr lang="en-GB" sz="1600" dirty="0">
                <a:solidFill>
                  <a:srgbClr val="04BAC8"/>
                </a:solidFill>
                <a:latin typeface="+mn-lt"/>
                <a:cs typeface="Times New Roman" panose="02020603050405020304" pitchFamily="18" charset="0"/>
              </a:rPr>
              <a:t>Ɵ</a:t>
            </a:r>
            <a:r>
              <a:rPr lang="en-GB" sz="1600" dirty="0">
                <a:solidFill>
                  <a:srgbClr val="04BAC8"/>
                </a:solidFill>
                <a:latin typeface="+mn-lt"/>
              </a:rPr>
              <a:t>)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03EB6B77-173B-4271-8C33-A956B2CE516D}"/>
              </a:ext>
            </a:extLst>
          </p:cNvPr>
          <p:cNvCxnSpPr>
            <a:stCxn id="38" idx="1"/>
          </p:cNvCxnSpPr>
          <p:nvPr/>
        </p:nvCxnSpPr>
        <p:spPr bwMode="auto">
          <a:xfrm flipH="1" flipV="1">
            <a:off x="6941061" y="5431635"/>
            <a:ext cx="728940" cy="9959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9" name="Slide Number Placeholder 38">
            <a:extLst>
              <a:ext uri="{FF2B5EF4-FFF2-40B4-BE49-F238E27FC236}">
                <a16:creationId xmlns:a16="http://schemas.microsoft.com/office/drawing/2014/main" id="{5BDD04B9-D4D2-41F2-9A06-47B4C5C1D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25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64363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10.02.2021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pic>
        <p:nvPicPr>
          <p:cNvPr id="124932" name="Picture 4" descr="first and second frequency components of wav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64" b="4885"/>
          <a:stretch/>
        </p:blipFill>
        <p:spPr bwMode="auto">
          <a:xfrm>
            <a:off x="2248919" y="1492626"/>
            <a:ext cx="5148730" cy="2062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341429" y="2739488"/>
            <a:ext cx="12634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srgbClr val="04BAC8"/>
                </a:solidFill>
                <a:latin typeface="+mn-lt"/>
              </a:rPr>
              <a:t>a</a:t>
            </a:r>
            <a:r>
              <a:rPr lang="en-GB" sz="1600" baseline="-25000" dirty="0">
                <a:solidFill>
                  <a:srgbClr val="04BAC8"/>
                </a:solidFill>
                <a:latin typeface="+mn-lt"/>
              </a:rPr>
              <a:t>3</a:t>
            </a:r>
            <a:r>
              <a:rPr lang="en-GB" sz="1600" dirty="0">
                <a:solidFill>
                  <a:srgbClr val="04BAC8"/>
                </a:solidFill>
                <a:latin typeface="+mn-lt"/>
              </a:rPr>
              <a:t>sinus(3</a:t>
            </a:r>
            <a:r>
              <a:rPr lang="en-GB" sz="1600" dirty="0">
                <a:solidFill>
                  <a:srgbClr val="04BAC8"/>
                </a:solidFill>
                <a:latin typeface="+mn-lt"/>
                <a:cs typeface="Times New Roman" panose="02020603050405020304" pitchFamily="18" charset="0"/>
              </a:rPr>
              <a:t>Ɵ</a:t>
            </a:r>
            <a:r>
              <a:rPr lang="en-GB" sz="1600" dirty="0">
                <a:solidFill>
                  <a:srgbClr val="04BAC8"/>
                </a:solidFill>
                <a:latin typeface="+mn-lt"/>
              </a:rPr>
              <a:t>)</a:t>
            </a:r>
          </a:p>
        </p:txBody>
      </p:sp>
      <p:cxnSp>
        <p:nvCxnSpPr>
          <p:cNvPr id="30" name="Straight Arrow Connector 29"/>
          <p:cNvCxnSpPr>
            <a:cxnSpLocks/>
          </p:cNvCxnSpPr>
          <p:nvPr/>
        </p:nvCxnSpPr>
        <p:spPr bwMode="auto">
          <a:xfrm flipV="1">
            <a:off x="1630564" y="2500158"/>
            <a:ext cx="1306060" cy="45072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A5CF3BD-2EF8-401E-86DA-2268ACD13739}"/>
              </a:ext>
            </a:extLst>
          </p:cNvPr>
          <p:cNvSpPr txBox="1"/>
          <p:nvPr/>
        </p:nvSpPr>
        <p:spPr>
          <a:xfrm>
            <a:off x="8252957" y="1748756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>
                <a:latin typeface="+mn-lt"/>
              </a:rPr>
              <a:t>f(t)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13281A94-BEE8-4B33-B837-3CC4807BB592}"/>
              </a:ext>
            </a:extLst>
          </p:cNvPr>
          <p:cNvCxnSpPr>
            <a:cxnSpLocks/>
            <a:stCxn id="33" idx="1"/>
          </p:cNvCxnSpPr>
          <p:nvPr/>
        </p:nvCxnSpPr>
        <p:spPr bwMode="auto">
          <a:xfrm flipH="1">
            <a:off x="6989741" y="1933422"/>
            <a:ext cx="1263216" cy="80009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B95D2DF0-85CD-4B44-9E3F-91539F3EAECD}"/>
              </a:ext>
            </a:extLst>
          </p:cNvPr>
          <p:cNvSpPr txBox="1"/>
          <p:nvPr/>
        </p:nvSpPr>
        <p:spPr>
          <a:xfrm>
            <a:off x="482292" y="1459264"/>
            <a:ext cx="14382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i="1" dirty="0">
                <a:solidFill>
                  <a:schemeClr val="accent6">
                    <a:lumMod val="60000"/>
                    <a:lumOff val="40000"/>
                  </a:schemeClr>
                </a:solidFill>
                <a:latin typeface="+mn-lt"/>
              </a:rPr>
              <a:t>2. iterasjon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43FDF5B-BC94-4C45-A6E8-D591C65B9EF6}"/>
              </a:ext>
            </a:extLst>
          </p:cNvPr>
          <p:cNvSpPr txBox="1"/>
          <p:nvPr/>
        </p:nvSpPr>
        <p:spPr>
          <a:xfrm>
            <a:off x="7650032" y="2843163"/>
            <a:ext cx="22165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04BAC8"/>
                </a:solidFill>
                <a:latin typeface="+mn-lt"/>
              </a:rPr>
              <a:t>g(t)= a</a:t>
            </a:r>
            <a:r>
              <a:rPr lang="en-GB" sz="1600" baseline="-25000" dirty="0">
                <a:solidFill>
                  <a:srgbClr val="04BAC8"/>
                </a:solidFill>
                <a:latin typeface="+mn-lt"/>
              </a:rPr>
              <a:t>1</a:t>
            </a:r>
            <a:r>
              <a:rPr lang="en-GB" sz="1600" dirty="0">
                <a:solidFill>
                  <a:srgbClr val="04BAC8"/>
                </a:solidFill>
                <a:latin typeface="+mn-lt"/>
              </a:rPr>
              <a:t>sinus(</a:t>
            </a:r>
            <a:r>
              <a:rPr lang="en-GB" sz="1600" dirty="0">
                <a:solidFill>
                  <a:srgbClr val="04BAC8"/>
                </a:solidFill>
                <a:latin typeface="+mn-lt"/>
                <a:cs typeface="Times New Roman" panose="02020603050405020304" pitchFamily="18" charset="0"/>
              </a:rPr>
              <a:t>Ɵ</a:t>
            </a:r>
            <a:r>
              <a:rPr lang="en-GB" sz="1600" dirty="0">
                <a:solidFill>
                  <a:srgbClr val="04BAC8"/>
                </a:solidFill>
                <a:latin typeface="+mn-lt"/>
              </a:rPr>
              <a:t>) +</a:t>
            </a:r>
          </a:p>
          <a:p>
            <a:r>
              <a:rPr lang="en-GB" sz="1600" dirty="0">
                <a:solidFill>
                  <a:srgbClr val="04BAC8"/>
                </a:solidFill>
                <a:latin typeface="+mn-lt"/>
              </a:rPr>
              <a:t>         a</a:t>
            </a:r>
            <a:r>
              <a:rPr lang="en-GB" sz="1600" baseline="-25000" dirty="0">
                <a:solidFill>
                  <a:srgbClr val="04BAC8"/>
                </a:solidFill>
                <a:latin typeface="+mn-lt"/>
              </a:rPr>
              <a:t>3</a:t>
            </a:r>
            <a:r>
              <a:rPr lang="en-GB" sz="1600" dirty="0">
                <a:solidFill>
                  <a:srgbClr val="04BAC8"/>
                </a:solidFill>
                <a:latin typeface="+mn-lt"/>
              </a:rPr>
              <a:t>sinus(3</a:t>
            </a:r>
            <a:r>
              <a:rPr lang="en-GB" sz="1600" dirty="0">
                <a:solidFill>
                  <a:srgbClr val="04BAC8"/>
                </a:solidFill>
                <a:latin typeface="+mn-lt"/>
                <a:cs typeface="Times New Roman" panose="02020603050405020304" pitchFamily="18" charset="0"/>
              </a:rPr>
              <a:t>Ɵ</a:t>
            </a:r>
            <a:r>
              <a:rPr lang="en-GB" sz="1600" dirty="0">
                <a:solidFill>
                  <a:srgbClr val="04BAC8"/>
                </a:solidFill>
                <a:latin typeface="+mn-lt"/>
              </a:rPr>
              <a:t>)</a:t>
            </a:r>
          </a:p>
          <a:p>
            <a:endParaRPr lang="en-GB" sz="1600" dirty="0">
              <a:solidFill>
                <a:srgbClr val="04BAC8"/>
              </a:solidFill>
              <a:latin typeface="+mn-lt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2D35C87-7906-4392-9F7F-A2BB3691A528}"/>
              </a:ext>
            </a:extLst>
          </p:cNvPr>
          <p:cNvCxnSpPr>
            <a:cxnSpLocks/>
          </p:cNvCxnSpPr>
          <p:nvPr/>
        </p:nvCxnSpPr>
        <p:spPr bwMode="auto">
          <a:xfrm flipH="1">
            <a:off x="5993848" y="3078042"/>
            <a:ext cx="1656184" cy="18062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9CBDB79A-B0CA-4E37-8920-126345BE0D26}"/>
              </a:ext>
            </a:extLst>
          </p:cNvPr>
          <p:cNvSpPr txBox="1"/>
          <p:nvPr/>
        </p:nvSpPr>
        <p:spPr>
          <a:xfrm>
            <a:off x="341429" y="5710009"/>
            <a:ext cx="13478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04BAC8"/>
                </a:solidFill>
                <a:latin typeface="+mn-lt"/>
              </a:rPr>
              <a:t>a</a:t>
            </a:r>
            <a:r>
              <a:rPr lang="en-GB" sz="1600" baseline="-25000" dirty="0">
                <a:solidFill>
                  <a:srgbClr val="04BAC8"/>
                </a:solidFill>
                <a:latin typeface="+mn-lt"/>
              </a:rPr>
              <a:t>5</a:t>
            </a:r>
            <a:r>
              <a:rPr lang="en-GB" sz="1600" dirty="0">
                <a:solidFill>
                  <a:srgbClr val="04BAC8"/>
                </a:solidFill>
                <a:latin typeface="+mn-lt"/>
              </a:rPr>
              <a:t>sinus(5</a:t>
            </a:r>
            <a:r>
              <a:rPr lang="en-GB" sz="1600" dirty="0">
                <a:solidFill>
                  <a:srgbClr val="04BAC8"/>
                </a:solidFill>
                <a:latin typeface="+mn-lt"/>
                <a:cs typeface="Times New Roman" panose="02020603050405020304" pitchFamily="18" charset="0"/>
              </a:rPr>
              <a:t>Ɵ</a:t>
            </a:r>
            <a:r>
              <a:rPr lang="en-GB" sz="1600" dirty="0">
                <a:solidFill>
                  <a:srgbClr val="04BAC8"/>
                </a:solidFill>
                <a:latin typeface="+mn-lt"/>
              </a:rPr>
              <a:t>)</a:t>
            </a:r>
          </a:p>
        </p:txBody>
      </p:sp>
      <p:pic>
        <p:nvPicPr>
          <p:cNvPr id="44" name="Picture 6" descr="first three frequency components of a wave">
            <a:extLst>
              <a:ext uri="{FF2B5EF4-FFF2-40B4-BE49-F238E27FC236}">
                <a16:creationId xmlns:a16="http://schemas.microsoft.com/office/drawing/2014/main" id="{C56B7BFC-EF51-480C-A06E-83F7C5C909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74" b="6583"/>
          <a:stretch/>
        </p:blipFill>
        <p:spPr bwMode="auto">
          <a:xfrm>
            <a:off x="2201643" y="4466482"/>
            <a:ext cx="5176473" cy="1987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9205EAB6-D658-4A66-B027-2164925757F5}"/>
              </a:ext>
            </a:extLst>
          </p:cNvPr>
          <p:cNvCxnSpPr>
            <a:cxnSpLocks/>
            <a:stCxn id="42" idx="3"/>
          </p:cNvCxnSpPr>
          <p:nvPr/>
        </p:nvCxnSpPr>
        <p:spPr bwMode="auto">
          <a:xfrm flipV="1">
            <a:off x="1689288" y="5540732"/>
            <a:ext cx="1135098" cy="33855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A3B89CE1-D76F-4EAB-9476-D308F0EE8006}"/>
              </a:ext>
            </a:extLst>
          </p:cNvPr>
          <p:cNvSpPr txBox="1"/>
          <p:nvPr/>
        </p:nvSpPr>
        <p:spPr>
          <a:xfrm>
            <a:off x="596460" y="4844148"/>
            <a:ext cx="14382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i="1" dirty="0">
                <a:solidFill>
                  <a:schemeClr val="accent6">
                    <a:lumMod val="60000"/>
                    <a:lumOff val="40000"/>
                  </a:schemeClr>
                </a:solidFill>
                <a:latin typeface="+mn-lt"/>
              </a:rPr>
              <a:t>3. iterasjon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F13A47E-C69F-4099-92FA-A6468140275E}"/>
              </a:ext>
            </a:extLst>
          </p:cNvPr>
          <p:cNvSpPr txBox="1"/>
          <p:nvPr/>
        </p:nvSpPr>
        <p:spPr>
          <a:xfrm>
            <a:off x="7650031" y="5418465"/>
            <a:ext cx="221652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04BAC8"/>
                </a:solidFill>
                <a:latin typeface="+mn-lt"/>
              </a:rPr>
              <a:t>g(t)= a</a:t>
            </a:r>
            <a:r>
              <a:rPr lang="en-GB" sz="1600" baseline="-25000" dirty="0">
                <a:solidFill>
                  <a:srgbClr val="04BAC8"/>
                </a:solidFill>
                <a:latin typeface="+mn-lt"/>
              </a:rPr>
              <a:t>1</a:t>
            </a:r>
            <a:r>
              <a:rPr lang="en-GB" sz="1600" dirty="0">
                <a:solidFill>
                  <a:srgbClr val="04BAC8"/>
                </a:solidFill>
                <a:latin typeface="+mn-lt"/>
              </a:rPr>
              <a:t>sinus(</a:t>
            </a:r>
            <a:r>
              <a:rPr lang="en-GB" sz="1600" dirty="0">
                <a:solidFill>
                  <a:srgbClr val="04BAC8"/>
                </a:solidFill>
                <a:latin typeface="+mn-lt"/>
                <a:cs typeface="Times New Roman" panose="02020603050405020304" pitchFamily="18" charset="0"/>
              </a:rPr>
              <a:t>Ɵ</a:t>
            </a:r>
            <a:r>
              <a:rPr lang="en-GB" sz="1600" dirty="0">
                <a:solidFill>
                  <a:srgbClr val="04BAC8"/>
                </a:solidFill>
                <a:latin typeface="+mn-lt"/>
              </a:rPr>
              <a:t>) +</a:t>
            </a:r>
          </a:p>
          <a:p>
            <a:r>
              <a:rPr lang="en-GB" sz="1600" dirty="0">
                <a:solidFill>
                  <a:srgbClr val="04BAC8"/>
                </a:solidFill>
                <a:latin typeface="+mn-lt"/>
              </a:rPr>
              <a:t>         a</a:t>
            </a:r>
            <a:r>
              <a:rPr lang="en-GB" sz="1600" baseline="-25000" dirty="0">
                <a:solidFill>
                  <a:srgbClr val="04BAC8"/>
                </a:solidFill>
                <a:latin typeface="+mn-lt"/>
              </a:rPr>
              <a:t>3</a:t>
            </a:r>
            <a:r>
              <a:rPr lang="en-GB" sz="1600" dirty="0">
                <a:solidFill>
                  <a:srgbClr val="04BAC8"/>
                </a:solidFill>
                <a:latin typeface="+mn-lt"/>
              </a:rPr>
              <a:t>sinus(3</a:t>
            </a:r>
            <a:r>
              <a:rPr lang="en-GB" sz="1600" dirty="0">
                <a:solidFill>
                  <a:srgbClr val="04BAC8"/>
                </a:solidFill>
                <a:latin typeface="+mn-lt"/>
                <a:cs typeface="Times New Roman" panose="02020603050405020304" pitchFamily="18" charset="0"/>
              </a:rPr>
              <a:t>Ɵ</a:t>
            </a:r>
            <a:r>
              <a:rPr lang="en-GB" sz="1600" dirty="0">
                <a:solidFill>
                  <a:srgbClr val="04BAC8"/>
                </a:solidFill>
                <a:latin typeface="+mn-lt"/>
              </a:rPr>
              <a:t>) +</a:t>
            </a:r>
          </a:p>
          <a:p>
            <a:r>
              <a:rPr lang="en-GB" sz="1600" dirty="0">
                <a:solidFill>
                  <a:srgbClr val="04BAC8"/>
                </a:solidFill>
                <a:latin typeface="+mn-lt"/>
              </a:rPr>
              <a:t>         a</a:t>
            </a:r>
            <a:r>
              <a:rPr lang="en-GB" sz="1600" baseline="-25000" dirty="0">
                <a:solidFill>
                  <a:srgbClr val="04BAC8"/>
                </a:solidFill>
                <a:latin typeface="+mn-lt"/>
              </a:rPr>
              <a:t>5</a:t>
            </a:r>
            <a:r>
              <a:rPr lang="en-GB" sz="1600" dirty="0">
                <a:solidFill>
                  <a:srgbClr val="04BAC8"/>
                </a:solidFill>
                <a:latin typeface="+mn-lt"/>
              </a:rPr>
              <a:t>sinus(5</a:t>
            </a:r>
            <a:r>
              <a:rPr lang="en-GB" sz="1600" dirty="0">
                <a:solidFill>
                  <a:srgbClr val="04BAC8"/>
                </a:solidFill>
                <a:latin typeface="+mn-lt"/>
                <a:cs typeface="Times New Roman" panose="02020603050405020304" pitchFamily="18" charset="0"/>
              </a:rPr>
              <a:t>Ɵ</a:t>
            </a:r>
            <a:r>
              <a:rPr lang="en-GB" sz="1600" dirty="0">
                <a:solidFill>
                  <a:srgbClr val="04BAC8"/>
                </a:solidFill>
                <a:latin typeface="+mn-lt"/>
              </a:rPr>
              <a:t>) </a:t>
            </a:r>
          </a:p>
          <a:p>
            <a:endParaRPr lang="en-GB" sz="1600" dirty="0">
              <a:solidFill>
                <a:srgbClr val="04BAC8"/>
              </a:solidFill>
              <a:latin typeface="+mn-lt"/>
            </a:endParaRPr>
          </a:p>
          <a:p>
            <a:endParaRPr lang="en-GB" sz="1600" dirty="0">
              <a:solidFill>
                <a:srgbClr val="04BAC8"/>
              </a:solidFill>
              <a:latin typeface="+mn-lt"/>
            </a:endParaRPr>
          </a:p>
          <a:p>
            <a:endParaRPr lang="en-GB" sz="1600" dirty="0">
              <a:solidFill>
                <a:srgbClr val="04BAC8"/>
              </a:solidFill>
              <a:latin typeface="+mn-lt"/>
            </a:endParaRP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24C52AE9-E8F2-4816-B9E7-CA906DA8FC7C}"/>
              </a:ext>
            </a:extLst>
          </p:cNvPr>
          <p:cNvCxnSpPr>
            <a:cxnSpLocks/>
          </p:cNvCxnSpPr>
          <p:nvPr/>
        </p:nvCxnSpPr>
        <p:spPr bwMode="auto">
          <a:xfrm flipH="1">
            <a:off x="6821939" y="6003194"/>
            <a:ext cx="1068532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5F48DB16-91D4-4010-8C15-4506EC103640}"/>
              </a:ext>
            </a:extLst>
          </p:cNvPr>
          <p:cNvSpPr txBox="1"/>
          <p:nvPr/>
        </p:nvSpPr>
        <p:spPr>
          <a:xfrm>
            <a:off x="8091027" y="4435532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>
                <a:latin typeface="+mn-lt"/>
              </a:rPr>
              <a:t>f(t)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A12F051F-A050-4442-90F2-C526161D1C0D}"/>
              </a:ext>
            </a:extLst>
          </p:cNvPr>
          <p:cNvCxnSpPr>
            <a:cxnSpLocks/>
          </p:cNvCxnSpPr>
          <p:nvPr/>
        </p:nvCxnSpPr>
        <p:spPr bwMode="auto">
          <a:xfrm flipH="1">
            <a:off x="6989741" y="4665712"/>
            <a:ext cx="1135098" cy="94773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8" name="Title 1">
            <a:extLst>
              <a:ext uri="{FF2B5EF4-FFF2-40B4-BE49-F238E27FC236}">
                <a16:creationId xmlns:a16="http://schemas.microsoft.com/office/drawing/2014/main" id="{867A4537-65DF-4A8A-8302-4D70671F3AE9}"/>
              </a:ext>
            </a:extLst>
          </p:cNvPr>
          <p:cNvSpPr txBox="1">
            <a:spLocks/>
          </p:cNvSpPr>
          <p:nvPr/>
        </p:nvSpPr>
        <p:spPr bwMode="auto">
          <a:xfrm>
            <a:off x="592138" y="650634"/>
            <a:ext cx="8754428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500" b="0">
                <a:solidFill>
                  <a:srgbClr val="FF0033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506166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1012332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518498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2024664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nb-NO" kern="0" dirty="0"/>
              <a:t>Fouriers teorem: eksempel 1 (forts)</a:t>
            </a:r>
          </a:p>
        </p:txBody>
      </p:sp>
    </p:spTree>
    <p:extLst>
      <p:ext uri="{BB962C8B-B14F-4D97-AF65-F5344CB8AC3E}">
        <p14:creationId xmlns:p14="http://schemas.microsoft.com/office/powerpoint/2010/main" val="27261535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10.02.2021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95D2DF0-85CD-4B44-9E3F-91539F3EAECD}"/>
              </a:ext>
            </a:extLst>
          </p:cNvPr>
          <p:cNvSpPr txBox="1"/>
          <p:nvPr/>
        </p:nvSpPr>
        <p:spPr>
          <a:xfrm>
            <a:off x="340833" y="1571740"/>
            <a:ext cx="14382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i="1" dirty="0">
                <a:solidFill>
                  <a:schemeClr val="accent6">
                    <a:lumMod val="60000"/>
                    <a:lumOff val="40000"/>
                  </a:schemeClr>
                </a:solidFill>
                <a:latin typeface="+mn-lt"/>
              </a:rPr>
              <a:t>4. iterasjon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FD671DB-CB93-4E0D-9C01-13BECCAE3410}"/>
              </a:ext>
            </a:extLst>
          </p:cNvPr>
          <p:cNvSpPr txBox="1"/>
          <p:nvPr/>
        </p:nvSpPr>
        <p:spPr>
          <a:xfrm>
            <a:off x="387663" y="2788975"/>
            <a:ext cx="1579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04BAC8"/>
                </a:solidFill>
                <a:latin typeface="+mn-lt"/>
              </a:rPr>
              <a:t>a</a:t>
            </a:r>
            <a:r>
              <a:rPr lang="en-GB" sz="1600" baseline="-25000" dirty="0">
                <a:solidFill>
                  <a:srgbClr val="04BAC8"/>
                </a:solidFill>
                <a:latin typeface="+mn-lt"/>
              </a:rPr>
              <a:t>7</a:t>
            </a:r>
            <a:r>
              <a:rPr lang="en-GB" sz="1600" dirty="0">
                <a:solidFill>
                  <a:srgbClr val="04BAC8"/>
                </a:solidFill>
                <a:latin typeface="+mn-lt"/>
              </a:rPr>
              <a:t>sinus(7</a:t>
            </a:r>
            <a:r>
              <a:rPr lang="en-GB" sz="1600" dirty="0">
                <a:solidFill>
                  <a:srgbClr val="04BAC8"/>
                </a:solidFill>
                <a:latin typeface="+mn-lt"/>
                <a:cs typeface="Times New Roman" panose="02020603050405020304" pitchFamily="18" charset="0"/>
              </a:rPr>
              <a:t>Ɵ</a:t>
            </a:r>
            <a:r>
              <a:rPr lang="en-GB" sz="1600" dirty="0">
                <a:solidFill>
                  <a:srgbClr val="04BAC8"/>
                </a:solidFill>
                <a:latin typeface="+mn-lt"/>
              </a:rPr>
              <a:t>)</a:t>
            </a:r>
          </a:p>
        </p:txBody>
      </p:sp>
      <p:pic>
        <p:nvPicPr>
          <p:cNvPr id="29" name="Picture 8" descr="first 4 frequency components of the wave, producing the original waveform">
            <a:extLst>
              <a:ext uri="{FF2B5EF4-FFF2-40B4-BE49-F238E27FC236}">
                <a16:creationId xmlns:a16="http://schemas.microsoft.com/office/drawing/2014/main" id="{06640A4C-63C5-47FB-ABBB-5C53AFE774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98" b="5884"/>
          <a:stretch/>
        </p:blipFill>
        <p:spPr bwMode="auto">
          <a:xfrm>
            <a:off x="2248322" y="1576405"/>
            <a:ext cx="5148729" cy="2081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AD6734AE-26AC-43F3-8B32-4A680CA7EDFD}"/>
              </a:ext>
            </a:extLst>
          </p:cNvPr>
          <p:cNvCxnSpPr>
            <a:cxnSpLocks/>
          </p:cNvCxnSpPr>
          <p:nvPr/>
        </p:nvCxnSpPr>
        <p:spPr bwMode="auto">
          <a:xfrm flipV="1">
            <a:off x="1650000" y="2697267"/>
            <a:ext cx="1054260" cy="24680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D25F56AE-72FE-4AE1-8F9C-C573E98B9C5F}"/>
              </a:ext>
            </a:extLst>
          </p:cNvPr>
          <p:cNvSpPr txBox="1"/>
          <p:nvPr/>
        </p:nvSpPr>
        <p:spPr>
          <a:xfrm>
            <a:off x="7641843" y="2784799"/>
            <a:ext cx="202270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04BAC8"/>
                </a:solidFill>
                <a:latin typeface="+mn-lt"/>
              </a:rPr>
              <a:t>g(t)= a</a:t>
            </a:r>
            <a:r>
              <a:rPr lang="en-GB" sz="1600" baseline="-25000" dirty="0">
                <a:solidFill>
                  <a:srgbClr val="04BAC8"/>
                </a:solidFill>
                <a:latin typeface="+mn-lt"/>
              </a:rPr>
              <a:t>1</a:t>
            </a:r>
            <a:r>
              <a:rPr lang="en-GB" sz="1600" dirty="0">
                <a:solidFill>
                  <a:srgbClr val="04BAC8"/>
                </a:solidFill>
                <a:latin typeface="+mn-lt"/>
              </a:rPr>
              <a:t>sinus(</a:t>
            </a:r>
            <a:r>
              <a:rPr lang="en-GB" sz="1600" dirty="0">
                <a:solidFill>
                  <a:srgbClr val="04BAC8"/>
                </a:solidFill>
                <a:latin typeface="+mn-lt"/>
                <a:cs typeface="Times New Roman" panose="02020603050405020304" pitchFamily="18" charset="0"/>
              </a:rPr>
              <a:t>Ɵ</a:t>
            </a:r>
            <a:r>
              <a:rPr lang="en-GB" sz="1600" dirty="0">
                <a:solidFill>
                  <a:srgbClr val="04BAC8"/>
                </a:solidFill>
                <a:latin typeface="+mn-lt"/>
              </a:rPr>
              <a:t>) +</a:t>
            </a:r>
          </a:p>
          <a:p>
            <a:r>
              <a:rPr lang="en-GB" sz="1600" dirty="0">
                <a:solidFill>
                  <a:srgbClr val="04BAC8"/>
                </a:solidFill>
                <a:latin typeface="+mn-lt"/>
              </a:rPr>
              <a:t>         a</a:t>
            </a:r>
            <a:r>
              <a:rPr lang="en-GB" sz="1600" baseline="-25000" dirty="0">
                <a:solidFill>
                  <a:srgbClr val="04BAC8"/>
                </a:solidFill>
                <a:latin typeface="+mn-lt"/>
              </a:rPr>
              <a:t>3</a:t>
            </a:r>
            <a:r>
              <a:rPr lang="en-GB" sz="1600" dirty="0">
                <a:solidFill>
                  <a:srgbClr val="04BAC8"/>
                </a:solidFill>
                <a:latin typeface="+mn-lt"/>
              </a:rPr>
              <a:t>sinus(3</a:t>
            </a:r>
            <a:r>
              <a:rPr lang="en-GB" sz="1600" dirty="0">
                <a:solidFill>
                  <a:srgbClr val="04BAC8"/>
                </a:solidFill>
                <a:latin typeface="+mn-lt"/>
                <a:cs typeface="Times New Roman" panose="02020603050405020304" pitchFamily="18" charset="0"/>
              </a:rPr>
              <a:t>Ɵ</a:t>
            </a:r>
            <a:r>
              <a:rPr lang="en-GB" sz="1600" dirty="0">
                <a:solidFill>
                  <a:srgbClr val="04BAC8"/>
                </a:solidFill>
                <a:latin typeface="+mn-lt"/>
              </a:rPr>
              <a:t>) +</a:t>
            </a:r>
          </a:p>
          <a:p>
            <a:r>
              <a:rPr lang="en-GB" sz="1600" dirty="0">
                <a:solidFill>
                  <a:srgbClr val="04BAC8"/>
                </a:solidFill>
                <a:latin typeface="+mn-lt"/>
              </a:rPr>
              <a:t>         a</a:t>
            </a:r>
            <a:r>
              <a:rPr lang="en-GB" sz="1600" baseline="-25000" dirty="0">
                <a:solidFill>
                  <a:srgbClr val="04BAC8"/>
                </a:solidFill>
                <a:latin typeface="+mn-lt"/>
              </a:rPr>
              <a:t>5</a:t>
            </a:r>
            <a:r>
              <a:rPr lang="en-GB" sz="1600" dirty="0">
                <a:solidFill>
                  <a:srgbClr val="04BAC8"/>
                </a:solidFill>
                <a:latin typeface="+mn-lt"/>
              </a:rPr>
              <a:t>sinus(5</a:t>
            </a:r>
            <a:r>
              <a:rPr lang="en-GB" sz="1600" dirty="0">
                <a:solidFill>
                  <a:srgbClr val="04BAC8"/>
                </a:solidFill>
                <a:latin typeface="+mn-lt"/>
                <a:cs typeface="Times New Roman" panose="02020603050405020304" pitchFamily="18" charset="0"/>
              </a:rPr>
              <a:t>Ɵ</a:t>
            </a:r>
            <a:r>
              <a:rPr lang="en-GB" sz="1600" dirty="0">
                <a:solidFill>
                  <a:srgbClr val="04BAC8"/>
                </a:solidFill>
                <a:latin typeface="+mn-lt"/>
              </a:rPr>
              <a:t>) +</a:t>
            </a:r>
          </a:p>
          <a:p>
            <a:r>
              <a:rPr lang="en-GB" sz="1600" dirty="0">
                <a:solidFill>
                  <a:srgbClr val="04BAC8"/>
                </a:solidFill>
                <a:latin typeface="+mn-lt"/>
              </a:rPr>
              <a:t>         a</a:t>
            </a:r>
            <a:r>
              <a:rPr lang="en-GB" sz="1600" baseline="-25000" dirty="0">
                <a:solidFill>
                  <a:srgbClr val="04BAC8"/>
                </a:solidFill>
                <a:latin typeface="+mn-lt"/>
              </a:rPr>
              <a:t>7</a:t>
            </a:r>
            <a:r>
              <a:rPr lang="en-GB" sz="1600" dirty="0">
                <a:solidFill>
                  <a:srgbClr val="04BAC8"/>
                </a:solidFill>
                <a:latin typeface="+mn-lt"/>
              </a:rPr>
              <a:t>sinus(7</a:t>
            </a:r>
            <a:r>
              <a:rPr lang="en-GB" sz="1600" dirty="0">
                <a:solidFill>
                  <a:srgbClr val="04BAC8"/>
                </a:solidFill>
                <a:latin typeface="+mn-lt"/>
                <a:cs typeface="Times New Roman" panose="02020603050405020304" pitchFamily="18" charset="0"/>
              </a:rPr>
              <a:t>Ɵ</a:t>
            </a:r>
            <a:r>
              <a:rPr lang="en-GB" sz="1600" dirty="0">
                <a:solidFill>
                  <a:srgbClr val="04BAC8"/>
                </a:solidFill>
                <a:latin typeface="+mn-lt"/>
              </a:rPr>
              <a:t>) 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8E4A533-E68D-4C0C-9AC6-9B60F4AA897E}"/>
              </a:ext>
            </a:extLst>
          </p:cNvPr>
          <p:cNvSpPr txBox="1"/>
          <p:nvPr/>
        </p:nvSpPr>
        <p:spPr>
          <a:xfrm>
            <a:off x="7866326" y="1629828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>
                <a:latin typeface="+mn-lt"/>
              </a:rPr>
              <a:t>f(t)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29716B72-9F57-41F9-92F5-15FDCE47E682}"/>
              </a:ext>
            </a:extLst>
          </p:cNvPr>
          <p:cNvCxnSpPr>
            <a:cxnSpLocks/>
            <a:stCxn id="38" idx="1"/>
          </p:cNvCxnSpPr>
          <p:nvPr/>
        </p:nvCxnSpPr>
        <p:spPr bwMode="auto">
          <a:xfrm flipH="1">
            <a:off x="6603110" y="1814494"/>
            <a:ext cx="1263216" cy="80009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4E64A8F3-CFF2-4FAF-B74D-E9B677405710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6568959" y="2733106"/>
            <a:ext cx="1080477" cy="22514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5027B2AC-9257-470F-9BAE-C4E325BEBB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06" y="4064937"/>
            <a:ext cx="8946090" cy="2679299"/>
          </a:xfrm>
        </p:spPr>
        <p:txBody>
          <a:bodyPr/>
          <a:lstStyle/>
          <a:p>
            <a:r>
              <a:rPr lang="en-GB" sz="1800" dirty="0"/>
              <a:t>For at g(t) ≈ f(t) </a:t>
            </a:r>
            <a:r>
              <a:rPr lang="en-GB" sz="1800" dirty="0" err="1"/>
              <a:t>trengte</a:t>
            </a:r>
            <a:r>
              <a:rPr lang="en-GB" sz="1800" dirty="0"/>
              <a:t> vi fire </a:t>
            </a:r>
            <a:r>
              <a:rPr lang="en-GB" sz="1800" dirty="0" err="1"/>
              <a:t>sinusledd</a:t>
            </a:r>
            <a:r>
              <a:rPr lang="en-GB" sz="1800" dirty="0"/>
              <a:t> med fire </a:t>
            </a:r>
            <a:r>
              <a:rPr lang="en-GB" sz="1800" dirty="0" err="1"/>
              <a:t>ulike</a:t>
            </a:r>
            <a:r>
              <a:rPr lang="en-GB" sz="1800" dirty="0"/>
              <a:t> </a:t>
            </a:r>
            <a:r>
              <a:rPr lang="en-GB" sz="1800" dirty="0" err="1"/>
              <a:t>frekvenser</a:t>
            </a:r>
            <a:r>
              <a:rPr lang="en-GB" sz="1800" dirty="0"/>
              <a:t> </a:t>
            </a:r>
            <a:r>
              <a:rPr lang="en-GB" sz="1800" dirty="0" err="1"/>
              <a:t>som</a:t>
            </a:r>
            <a:r>
              <a:rPr lang="en-GB" sz="1800" dirty="0"/>
              <a:t> </a:t>
            </a:r>
            <a:r>
              <a:rPr lang="en-GB" sz="1800" dirty="0" err="1"/>
              <a:t>er</a:t>
            </a:r>
            <a:r>
              <a:rPr lang="en-GB" sz="1800" dirty="0"/>
              <a:t> et </a:t>
            </a:r>
            <a:r>
              <a:rPr lang="en-GB" sz="1800" dirty="0" err="1"/>
              <a:t>helt</a:t>
            </a:r>
            <a:r>
              <a:rPr lang="en-GB" sz="1800" dirty="0"/>
              <a:t> </a:t>
            </a:r>
            <a:r>
              <a:rPr lang="en-GB" sz="1800" dirty="0" err="1"/>
              <a:t>antall</a:t>
            </a:r>
            <a:r>
              <a:rPr lang="en-GB" sz="1800" dirty="0"/>
              <a:t> ganger </a:t>
            </a:r>
            <a:r>
              <a:rPr lang="en-GB" sz="1800" dirty="0" err="1"/>
              <a:t>grunnfrekvensen</a:t>
            </a:r>
            <a:r>
              <a:rPr lang="en-GB" sz="1800" dirty="0"/>
              <a:t> </a:t>
            </a:r>
            <a:r>
              <a:rPr lang="el-GR" sz="1800" dirty="0"/>
              <a:t>θ</a:t>
            </a:r>
            <a:r>
              <a:rPr lang="en-GB" sz="1800" dirty="0"/>
              <a:t> (3</a:t>
            </a:r>
            <a:r>
              <a:rPr lang="el-GR" sz="1800" dirty="0"/>
              <a:t>θ</a:t>
            </a:r>
            <a:r>
              <a:rPr lang="en-GB" sz="1800" dirty="0"/>
              <a:t>, 5</a:t>
            </a:r>
            <a:r>
              <a:rPr lang="el-GR" sz="1800" dirty="0"/>
              <a:t>θ</a:t>
            </a:r>
            <a:r>
              <a:rPr lang="en-GB" sz="1800" dirty="0"/>
              <a:t> </a:t>
            </a:r>
            <a:r>
              <a:rPr lang="en-GB" sz="1800" dirty="0" err="1"/>
              <a:t>osv</a:t>
            </a:r>
            <a:r>
              <a:rPr lang="en-GB" sz="1800" dirty="0"/>
              <a:t>)</a:t>
            </a:r>
          </a:p>
          <a:p>
            <a:r>
              <a:rPr lang="en-GB" sz="1800" dirty="0" err="1"/>
              <a:t>Hvor</a:t>
            </a:r>
            <a:r>
              <a:rPr lang="en-GB" sz="1800" dirty="0"/>
              <a:t> mange </a:t>
            </a:r>
            <a:r>
              <a:rPr lang="en-GB" sz="1800" dirty="0" err="1"/>
              <a:t>ledd</a:t>
            </a:r>
            <a:r>
              <a:rPr lang="en-GB" sz="1800" dirty="0"/>
              <a:t> vi </a:t>
            </a:r>
            <a:r>
              <a:rPr lang="en-GB" sz="1800" dirty="0" err="1"/>
              <a:t>trenger</a:t>
            </a:r>
            <a:r>
              <a:rPr lang="en-GB" sz="1800" dirty="0"/>
              <a:t> </a:t>
            </a:r>
            <a:r>
              <a:rPr lang="en-GB" sz="1800" dirty="0" err="1"/>
              <a:t>avhenger</a:t>
            </a:r>
            <a:r>
              <a:rPr lang="en-GB" sz="1800" dirty="0"/>
              <a:t> </a:t>
            </a:r>
            <a:r>
              <a:rPr lang="en-GB" sz="1800" dirty="0" err="1"/>
              <a:t>bla</a:t>
            </a:r>
            <a:r>
              <a:rPr lang="en-GB" sz="1800" dirty="0"/>
              <a:t> </a:t>
            </a:r>
            <a:r>
              <a:rPr lang="en-GB" sz="1800" dirty="0" err="1"/>
              <a:t>av</a:t>
            </a:r>
            <a:r>
              <a:rPr lang="en-GB" sz="1800" dirty="0"/>
              <a:t> </a:t>
            </a:r>
            <a:r>
              <a:rPr lang="en-GB" sz="1800" dirty="0" err="1"/>
              <a:t>hvor</a:t>
            </a:r>
            <a:r>
              <a:rPr lang="en-GB" sz="1800" dirty="0"/>
              <a:t> </a:t>
            </a:r>
            <a:r>
              <a:rPr lang="en-GB" sz="1800" dirty="0" err="1"/>
              <a:t>nøyaktig</a:t>
            </a:r>
            <a:r>
              <a:rPr lang="en-GB" sz="1800" dirty="0"/>
              <a:t> vi </a:t>
            </a:r>
            <a:r>
              <a:rPr lang="en-GB" sz="1800" dirty="0" err="1"/>
              <a:t>trenger</a:t>
            </a:r>
            <a:r>
              <a:rPr lang="en-GB" sz="1800" dirty="0"/>
              <a:t> å </a:t>
            </a:r>
            <a:r>
              <a:rPr lang="en-GB" sz="1800" dirty="0" err="1"/>
              <a:t>være</a:t>
            </a:r>
            <a:endParaRPr lang="en-GB" sz="1800" dirty="0"/>
          </a:p>
          <a:p>
            <a:r>
              <a:rPr lang="en-GB" sz="1800" dirty="0"/>
              <a:t>Legg </a:t>
            </a:r>
            <a:r>
              <a:rPr lang="en-GB" sz="1800" dirty="0" err="1"/>
              <a:t>merke</a:t>
            </a:r>
            <a:r>
              <a:rPr lang="en-GB" sz="1800" dirty="0"/>
              <a:t> </a:t>
            </a:r>
            <a:r>
              <a:rPr lang="en-GB" sz="1800" dirty="0" err="1"/>
              <a:t>til</a:t>
            </a:r>
            <a:r>
              <a:rPr lang="en-GB" sz="1800" dirty="0"/>
              <a:t> at vi </a:t>
            </a:r>
            <a:r>
              <a:rPr lang="en-GB" sz="1800" dirty="0" err="1"/>
              <a:t>ikke</a:t>
            </a:r>
            <a:r>
              <a:rPr lang="en-GB" sz="1800" dirty="0"/>
              <a:t> har </a:t>
            </a:r>
            <a:r>
              <a:rPr lang="en-GB" sz="1800" dirty="0" err="1"/>
              <a:t>vist</a:t>
            </a:r>
            <a:r>
              <a:rPr lang="en-GB" sz="1800" dirty="0"/>
              <a:t> </a:t>
            </a:r>
            <a:r>
              <a:rPr lang="en-GB" sz="1800" dirty="0" err="1"/>
              <a:t>hvordan</a:t>
            </a:r>
            <a:r>
              <a:rPr lang="en-GB" sz="1800" dirty="0"/>
              <a:t> man </a:t>
            </a:r>
            <a:r>
              <a:rPr lang="en-GB" sz="1800" dirty="0" err="1"/>
              <a:t>går</a:t>
            </a:r>
            <a:r>
              <a:rPr lang="en-GB" sz="1800" dirty="0"/>
              <a:t> </a:t>
            </a:r>
            <a:r>
              <a:rPr lang="en-GB" sz="1800" dirty="0" err="1"/>
              <a:t>frem</a:t>
            </a:r>
            <a:r>
              <a:rPr lang="en-GB" sz="1800" dirty="0"/>
              <a:t> for å </a:t>
            </a:r>
            <a:r>
              <a:rPr lang="en-GB" sz="1800" dirty="0" err="1"/>
              <a:t>finne</a:t>
            </a:r>
            <a:r>
              <a:rPr lang="en-GB" sz="1800" dirty="0"/>
              <a:t> g(t) </a:t>
            </a:r>
            <a:r>
              <a:rPr lang="en-GB" sz="1800" dirty="0" err="1"/>
              <a:t>generelt</a:t>
            </a:r>
            <a:r>
              <a:rPr lang="en-GB" sz="1800" dirty="0"/>
              <a:t>.</a:t>
            </a:r>
            <a:endParaRPr lang="nb-NO" sz="1800" dirty="0"/>
          </a:p>
        </p:txBody>
      </p:sp>
      <p:sp>
        <p:nvSpPr>
          <p:cNvPr id="50" name="Title 1">
            <a:extLst>
              <a:ext uri="{FF2B5EF4-FFF2-40B4-BE49-F238E27FC236}">
                <a16:creationId xmlns:a16="http://schemas.microsoft.com/office/drawing/2014/main" id="{CA507B3E-C66B-4118-8A7D-EACF35362B58}"/>
              </a:ext>
            </a:extLst>
          </p:cNvPr>
          <p:cNvSpPr txBox="1">
            <a:spLocks/>
          </p:cNvSpPr>
          <p:nvPr/>
        </p:nvSpPr>
        <p:spPr bwMode="auto">
          <a:xfrm>
            <a:off x="592138" y="650634"/>
            <a:ext cx="8754428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500" b="0">
                <a:solidFill>
                  <a:srgbClr val="FF0033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506166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1012332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518498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2024664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nb-NO" kern="0" dirty="0"/>
              <a:t>Fouriers teorem: eksempel 1 (forts)</a:t>
            </a:r>
          </a:p>
        </p:txBody>
      </p:sp>
    </p:spTree>
    <p:extLst>
      <p:ext uri="{BB962C8B-B14F-4D97-AF65-F5344CB8AC3E}">
        <p14:creationId xmlns:p14="http://schemas.microsoft.com/office/powerpoint/2010/main" val="31039963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48122" y="1723650"/>
            <a:ext cx="9505056" cy="4940916"/>
          </a:xfrm>
        </p:spPr>
        <p:txBody>
          <a:bodyPr/>
          <a:lstStyle/>
          <a:p>
            <a:pPr marL="0" indent="0">
              <a:buNone/>
            </a:pPr>
            <a:r>
              <a:rPr lang="nb-NO" sz="2000" dirty="0"/>
              <a:t>Tilnærming til firkantbølge og sagtannbølge som sum av fire grunnfrekvenser </a:t>
            </a:r>
          </a:p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r>
              <a:rPr lang="nb-NO" sz="2000" dirty="0"/>
              <a:t>Vi kan defor beskrive digitale signaler som en fourier-serie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10.02.2021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pic>
        <p:nvPicPr>
          <p:cNvPr id="135170" name="Picture 2" descr="https://upload.wikimedia.org/wikipedia/commons/1/1a/Fourier_series_square_wave_circles_animation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170" y="2361456"/>
            <a:ext cx="3086472" cy="3086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5172" name="Picture 4" descr="https://upload.wikimedia.org/wikipedia/commons/7/7e/Fourier_series_sawtooth_wave_circles_animation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4746" y="2361456"/>
            <a:ext cx="3168352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F3D82606-304D-4D31-A9F8-2D999ACE6F7E}"/>
              </a:ext>
            </a:extLst>
          </p:cNvPr>
          <p:cNvSpPr txBox="1">
            <a:spLocks/>
          </p:cNvSpPr>
          <p:nvPr/>
        </p:nvSpPr>
        <p:spPr bwMode="auto">
          <a:xfrm>
            <a:off x="592138" y="650634"/>
            <a:ext cx="8754428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233" tIns="50617" rIns="101233" bIns="50617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500" b="0">
                <a:solidFill>
                  <a:srgbClr val="FF0033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506166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1012332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518498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2024664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nb-NO" kern="0" dirty="0"/>
              <a:t>Fouriers teorem: eksempel 2 </a:t>
            </a:r>
          </a:p>
        </p:txBody>
      </p:sp>
    </p:spTree>
    <p:extLst>
      <p:ext uri="{BB962C8B-B14F-4D97-AF65-F5344CB8AC3E}">
        <p14:creationId xmlns:p14="http://schemas.microsoft.com/office/powerpoint/2010/main" val="9930052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138" y="894080"/>
            <a:ext cx="8754428" cy="891312"/>
          </a:xfrm>
        </p:spPr>
        <p:txBody>
          <a:bodyPr/>
          <a:lstStyle/>
          <a:p>
            <a:r>
              <a:rPr lang="nb-NO" dirty="0"/>
              <a:t>Sammenheng mellom frekvens og tid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138" y="2113280"/>
            <a:ext cx="9649072" cy="4389120"/>
          </a:xfrm>
        </p:spPr>
        <p:txBody>
          <a:bodyPr/>
          <a:lstStyle/>
          <a:p>
            <a:r>
              <a:rPr lang="nb-NO" sz="2000" dirty="0"/>
              <a:t>Når vi beskriver et ac-signal er det noen ganger som funksjon av tid, andre ganger som funksjon av frekvens</a:t>
            </a:r>
          </a:p>
          <a:p>
            <a:r>
              <a:rPr lang="nb-NO" sz="2000" dirty="0"/>
              <a:t>Signalets amplitude er den samme i begge tilfeller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10.02.2021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pic>
        <p:nvPicPr>
          <p:cNvPr id="123908" name="Picture 4" descr="http://testrf.com/wp-content/uploads/2010/10/time_vs_freq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0610" y="3297560"/>
            <a:ext cx="4945221" cy="2657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910" name="Picture 6" descr="http://upload.wikimedia.org/wikipedia/commons/7/72/Fourier_transform_time_and_frequency_domains_%28small%29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937" y="3945632"/>
            <a:ext cx="3384376" cy="2347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29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8871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3F0F6-0A17-41EA-85C1-7B10AE13C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Magnetfelt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induksjon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84C079-91EC-4F83-A9F3-B5795AA813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138" y="2113280"/>
            <a:ext cx="9073008" cy="4389120"/>
          </a:xfrm>
        </p:spPr>
        <p:txBody>
          <a:bodyPr/>
          <a:lstStyle/>
          <a:p>
            <a:r>
              <a:rPr lang="en-GB" sz="1800" b="1" i="1" dirty="0" err="1"/>
              <a:t>Induktorer</a:t>
            </a:r>
            <a:r>
              <a:rPr lang="en-GB" sz="1800" b="1" i="1" dirty="0"/>
              <a:t> </a:t>
            </a:r>
            <a:r>
              <a:rPr lang="en-GB" sz="1800" dirty="0"/>
              <a:t>(</a:t>
            </a:r>
            <a:r>
              <a:rPr lang="en-GB" sz="1800" dirty="0" err="1"/>
              <a:t>norsk</a:t>
            </a:r>
            <a:r>
              <a:rPr lang="en-GB" sz="1800" dirty="0"/>
              <a:t>: </a:t>
            </a:r>
            <a:r>
              <a:rPr lang="en-GB" sz="1800" dirty="0" err="1"/>
              <a:t>spole</a:t>
            </a:r>
            <a:r>
              <a:rPr lang="en-GB" sz="1800" dirty="0"/>
              <a:t>) er et </a:t>
            </a:r>
            <a:r>
              <a:rPr lang="en-GB" sz="1800" dirty="0" err="1"/>
              <a:t>passivt</a:t>
            </a:r>
            <a:r>
              <a:rPr lang="en-GB" sz="1800" dirty="0"/>
              <a:t>, </a:t>
            </a:r>
            <a:r>
              <a:rPr lang="en-GB" sz="1800" b="1" i="1" dirty="0" err="1"/>
              <a:t>frekvensavhengig</a:t>
            </a:r>
            <a:r>
              <a:rPr lang="en-GB" sz="1800" dirty="0"/>
              <a:t> </a:t>
            </a:r>
            <a:r>
              <a:rPr lang="en-GB" sz="1800" dirty="0" err="1"/>
              <a:t>kretselement</a:t>
            </a:r>
            <a:r>
              <a:rPr lang="en-GB" sz="1800" dirty="0"/>
              <a:t> </a:t>
            </a:r>
          </a:p>
          <a:p>
            <a:r>
              <a:rPr lang="en-GB" sz="1800" dirty="0" err="1"/>
              <a:t>Inne</a:t>
            </a:r>
            <a:r>
              <a:rPr lang="en-GB" sz="1800" dirty="0"/>
              <a:t> </a:t>
            </a:r>
            <a:r>
              <a:rPr lang="en-GB" sz="1800" dirty="0" err="1"/>
              <a:t>i</a:t>
            </a:r>
            <a:r>
              <a:rPr lang="en-GB" sz="1800" dirty="0"/>
              <a:t>  </a:t>
            </a:r>
            <a:r>
              <a:rPr lang="en-GB" sz="1800" dirty="0" err="1"/>
              <a:t>induktoren</a:t>
            </a:r>
            <a:r>
              <a:rPr lang="en-GB" sz="1800" dirty="0"/>
              <a:t> lager </a:t>
            </a:r>
            <a:r>
              <a:rPr lang="en-GB" sz="1800" dirty="0" err="1"/>
              <a:t>elektromagnetisk</a:t>
            </a:r>
            <a:r>
              <a:rPr lang="en-GB" sz="1800" dirty="0"/>
              <a:t> </a:t>
            </a:r>
            <a:r>
              <a:rPr lang="en-GB" sz="1800" dirty="0" err="1"/>
              <a:t>induksjon</a:t>
            </a:r>
            <a:r>
              <a:rPr lang="en-GB" sz="1800" dirty="0"/>
              <a:t> et </a:t>
            </a:r>
            <a:r>
              <a:rPr lang="en-GB" sz="1800" dirty="0" err="1"/>
              <a:t>magnetfelt</a:t>
            </a:r>
            <a:r>
              <a:rPr lang="en-GB" sz="1800" dirty="0"/>
              <a:t> </a:t>
            </a:r>
            <a:r>
              <a:rPr lang="en-GB" sz="1800" dirty="0" err="1"/>
              <a:t>som</a:t>
            </a:r>
            <a:r>
              <a:rPr lang="en-GB" sz="1800" dirty="0"/>
              <a:t> </a:t>
            </a:r>
            <a:r>
              <a:rPr lang="en-GB" sz="1800" dirty="0" err="1"/>
              <a:t>gir</a:t>
            </a:r>
            <a:r>
              <a:rPr lang="en-GB" sz="1800" dirty="0"/>
              <a:t> et </a:t>
            </a:r>
            <a:r>
              <a:rPr lang="en-GB" sz="1800" dirty="0" err="1"/>
              <a:t>elektrisk</a:t>
            </a:r>
            <a:r>
              <a:rPr lang="en-GB" sz="1800" dirty="0"/>
              <a:t> felt (</a:t>
            </a:r>
            <a:r>
              <a:rPr lang="en-GB" sz="1800" dirty="0" err="1"/>
              <a:t>spenning</a:t>
            </a:r>
            <a:r>
              <a:rPr lang="en-GB" sz="1800" dirty="0"/>
              <a:t>) </a:t>
            </a:r>
            <a:r>
              <a:rPr lang="en-GB" sz="1800" dirty="0" err="1"/>
              <a:t>fordi</a:t>
            </a:r>
            <a:r>
              <a:rPr lang="en-GB" sz="1800" dirty="0"/>
              <a:t> </a:t>
            </a:r>
            <a:r>
              <a:rPr lang="en-GB" sz="1800" dirty="0" err="1"/>
              <a:t>en</a:t>
            </a:r>
            <a:r>
              <a:rPr lang="en-GB" sz="1800" dirty="0"/>
              <a:t> </a:t>
            </a:r>
            <a:r>
              <a:rPr lang="en-GB" sz="1800" dirty="0" err="1"/>
              <a:t>strøm</a:t>
            </a:r>
            <a:r>
              <a:rPr lang="en-GB" sz="1800" dirty="0"/>
              <a:t> </a:t>
            </a:r>
            <a:r>
              <a:rPr lang="en-GB" sz="1800" dirty="0" err="1"/>
              <a:t>varierer</a:t>
            </a:r>
            <a:endParaRPr lang="en-GB" sz="1800" dirty="0"/>
          </a:p>
          <a:p>
            <a:r>
              <a:rPr lang="en-GB" sz="1800" dirty="0" err="1"/>
              <a:t>Magnetfeltet</a:t>
            </a:r>
            <a:r>
              <a:rPr lang="en-GB" sz="1800" dirty="0"/>
              <a:t> </a:t>
            </a:r>
            <a:r>
              <a:rPr lang="en-GB" sz="1800" dirty="0" err="1"/>
              <a:t>kan</a:t>
            </a:r>
            <a:r>
              <a:rPr lang="en-GB" sz="1800" dirty="0"/>
              <a:t> </a:t>
            </a:r>
            <a:r>
              <a:rPr lang="en-GB" sz="1800" dirty="0" err="1"/>
              <a:t>også</a:t>
            </a:r>
            <a:r>
              <a:rPr lang="en-GB" sz="1800" dirty="0"/>
              <a:t> </a:t>
            </a:r>
            <a:r>
              <a:rPr lang="en-GB" sz="1800" dirty="0" err="1"/>
              <a:t>generere</a:t>
            </a:r>
            <a:r>
              <a:rPr lang="en-GB" sz="1800" dirty="0"/>
              <a:t> </a:t>
            </a:r>
            <a:r>
              <a:rPr lang="en-GB" sz="1800" dirty="0" err="1"/>
              <a:t>en</a:t>
            </a:r>
            <a:r>
              <a:rPr lang="en-GB" sz="1800" dirty="0"/>
              <a:t> </a:t>
            </a:r>
            <a:r>
              <a:rPr lang="en-GB" sz="1800" dirty="0" err="1"/>
              <a:t>ny</a:t>
            </a:r>
            <a:r>
              <a:rPr lang="en-GB" sz="1800" dirty="0"/>
              <a:t> </a:t>
            </a:r>
            <a:r>
              <a:rPr lang="en-GB" sz="1800" dirty="0" err="1"/>
              <a:t>elektrisk</a:t>
            </a:r>
            <a:r>
              <a:rPr lang="en-GB" sz="1800" dirty="0"/>
              <a:t> </a:t>
            </a:r>
            <a:r>
              <a:rPr lang="en-GB" sz="1800" dirty="0" err="1"/>
              <a:t>strøm</a:t>
            </a:r>
            <a:r>
              <a:rPr lang="en-GB" sz="1800" dirty="0"/>
              <a:t> </a:t>
            </a:r>
            <a:r>
              <a:rPr lang="en-GB" sz="1800" dirty="0" err="1"/>
              <a:t>i</a:t>
            </a:r>
            <a:r>
              <a:rPr lang="en-GB" sz="1800" dirty="0"/>
              <a:t> </a:t>
            </a:r>
            <a:r>
              <a:rPr lang="en-GB" sz="1800" dirty="0" err="1"/>
              <a:t>en</a:t>
            </a:r>
            <a:r>
              <a:rPr lang="en-GB" sz="1800" dirty="0"/>
              <a:t> </a:t>
            </a:r>
            <a:r>
              <a:rPr lang="en-GB" sz="1800" dirty="0" err="1"/>
              <a:t>annen</a:t>
            </a:r>
            <a:r>
              <a:rPr lang="en-GB" sz="1800" dirty="0"/>
              <a:t> </a:t>
            </a:r>
            <a:r>
              <a:rPr lang="en-GB" sz="1800" dirty="0" err="1"/>
              <a:t>leder</a:t>
            </a:r>
            <a:r>
              <a:rPr lang="en-GB" sz="1800" dirty="0"/>
              <a:t> </a:t>
            </a:r>
            <a:r>
              <a:rPr lang="en-GB" sz="1800" dirty="0" err="1"/>
              <a:t>i</a:t>
            </a:r>
            <a:r>
              <a:rPr lang="en-GB" sz="1800" dirty="0"/>
              <a:t> </a:t>
            </a:r>
            <a:r>
              <a:rPr lang="en-GB" sz="1800" dirty="0" err="1"/>
              <a:t>nærheten</a:t>
            </a:r>
            <a:r>
              <a:rPr lang="en-GB" sz="1800" dirty="0"/>
              <a:t> </a:t>
            </a:r>
            <a:r>
              <a:rPr lang="en-GB" sz="1800" dirty="0" err="1"/>
              <a:t>og</a:t>
            </a:r>
            <a:r>
              <a:rPr lang="en-GB" sz="1800" dirty="0"/>
              <a:t> </a:t>
            </a:r>
            <a:r>
              <a:rPr lang="en-GB" sz="1800" dirty="0" err="1"/>
              <a:t>dette</a:t>
            </a:r>
            <a:r>
              <a:rPr lang="en-GB" sz="1800" dirty="0"/>
              <a:t> </a:t>
            </a:r>
            <a:r>
              <a:rPr lang="en-GB" sz="1800" dirty="0" err="1"/>
              <a:t>kan</a:t>
            </a:r>
            <a:r>
              <a:rPr lang="en-GB" sz="1800" dirty="0"/>
              <a:t> </a:t>
            </a:r>
            <a:r>
              <a:rPr lang="en-GB" sz="1800" dirty="0" err="1"/>
              <a:t>brukes</a:t>
            </a:r>
            <a:r>
              <a:rPr lang="en-GB" sz="1800" dirty="0"/>
              <a:t> </a:t>
            </a:r>
            <a:r>
              <a:rPr lang="en-GB" sz="1800" dirty="0" err="1"/>
              <a:t>til</a:t>
            </a:r>
            <a:r>
              <a:rPr lang="en-GB" sz="1800" dirty="0"/>
              <a:t> å </a:t>
            </a:r>
            <a:r>
              <a:rPr lang="en-GB" sz="1800" dirty="0" err="1"/>
              <a:t>lage</a:t>
            </a:r>
            <a:r>
              <a:rPr lang="en-GB" sz="1800" dirty="0"/>
              <a:t> </a:t>
            </a:r>
            <a:r>
              <a:rPr lang="en-GB" sz="1800" dirty="0" err="1"/>
              <a:t>en</a:t>
            </a:r>
            <a:r>
              <a:rPr lang="en-GB" sz="1800" dirty="0"/>
              <a:t> </a:t>
            </a:r>
            <a:r>
              <a:rPr lang="en-GB" sz="1800" b="1" i="1" dirty="0" err="1"/>
              <a:t>transformator</a:t>
            </a:r>
            <a:endParaRPr lang="en-GB" sz="1800" b="1" i="1" dirty="0"/>
          </a:p>
          <a:p>
            <a:r>
              <a:rPr lang="en-GB" sz="1800" dirty="0"/>
              <a:t>I </a:t>
            </a:r>
            <a:r>
              <a:rPr lang="en-GB" sz="1800" dirty="0" err="1"/>
              <a:t>en</a:t>
            </a:r>
            <a:r>
              <a:rPr lang="en-GB" sz="1800" dirty="0"/>
              <a:t> </a:t>
            </a:r>
            <a:r>
              <a:rPr lang="en-GB" sz="1800" b="1" i="1" dirty="0" err="1"/>
              <a:t>elektromotor</a:t>
            </a:r>
            <a:r>
              <a:rPr lang="en-GB" sz="1800" b="1" dirty="0"/>
              <a:t> </a:t>
            </a:r>
            <a:r>
              <a:rPr lang="en-GB" sz="1800" dirty="0"/>
              <a:t>lager vi et </a:t>
            </a:r>
            <a:r>
              <a:rPr lang="en-GB" sz="1800" dirty="0" err="1"/>
              <a:t>varierende</a:t>
            </a:r>
            <a:r>
              <a:rPr lang="en-GB" sz="1800" dirty="0"/>
              <a:t> </a:t>
            </a:r>
            <a:r>
              <a:rPr lang="en-GB" sz="1800" dirty="0" err="1"/>
              <a:t>magnetfelt</a:t>
            </a:r>
            <a:r>
              <a:rPr lang="en-GB" sz="1800" dirty="0"/>
              <a:t> </a:t>
            </a:r>
            <a:r>
              <a:rPr lang="en-GB" sz="1800" dirty="0" err="1"/>
              <a:t>vha</a:t>
            </a:r>
            <a:r>
              <a:rPr lang="en-GB" sz="1800" dirty="0"/>
              <a:t> </a:t>
            </a:r>
            <a:r>
              <a:rPr lang="en-GB" sz="1800" dirty="0" err="1"/>
              <a:t>en</a:t>
            </a:r>
            <a:r>
              <a:rPr lang="en-GB" sz="1800" dirty="0"/>
              <a:t> </a:t>
            </a:r>
            <a:r>
              <a:rPr lang="en-GB" sz="1800" dirty="0" err="1"/>
              <a:t>elektrisk</a:t>
            </a:r>
            <a:r>
              <a:rPr lang="en-GB" sz="1800" dirty="0"/>
              <a:t> </a:t>
            </a:r>
            <a:r>
              <a:rPr lang="en-GB" sz="1800" dirty="0" err="1"/>
              <a:t>strøm</a:t>
            </a:r>
            <a:r>
              <a:rPr lang="en-GB" sz="1800" dirty="0"/>
              <a:t>, </a:t>
            </a:r>
            <a:r>
              <a:rPr lang="en-GB" sz="1800" dirty="0" err="1"/>
              <a:t>hvor</a:t>
            </a:r>
            <a:r>
              <a:rPr lang="en-GB" sz="1800" dirty="0"/>
              <a:t> </a:t>
            </a:r>
            <a:r>
              <a:rPr lang="en-GB" sz="1800" dirty="0" err="1"/>
              <a:t>magnetfeltet</a:t>
            </a:r>
            <a:r>
              <a:rPr lang="en-GB" sz="1800" dirty="0"/>
              <a:t> </a:t>
            </a:r>
            <a:r>
              <a:rPr lang="en-GB" sz="1800" dirty="0" err="1"/>
              <a:t>brukes</a:t>
            </a:r>
            <a:r>
              <a:rPr lang="en-GB" sz="1800" dirty="0"/>
              <a:t> </a:t>
            </a:r>
            <a:r>
              <a:rPr lang="en-GB" sz="1800" dirty="0" err="1"/>
              <a:t>til</a:t>
            </a:r>
            <a:r>
              <a:rPr lang="en-GB" sz="1800" dirty="0"/>
              <a:t> å </a:t>
            </a:r>
            <a:r>
              <a:rPr lang="en-GB" sz="1800" dirty="0" err="1"/>
              <a:t>få</a:t>
            </a:r>
            <a:r>
              <a:rPr lang="en-GB" sz="1800" dirty="0"/>
              <a:t> </a:t>
            </a:r>
            <a:r>
              <a:rPr lang="en-GB" sz="1800" dirty="0" err="1"/>
              <a:t>en</a:t>
            </a:r>
            <a:r>
              <a:rPr lang="en-GB" sz="1800" dirty="0"/>
              <a:t> </a:t>
            </a:r>
            <a:r>
              <a:rPr lang="en-GB" sz="1800" dirty="0" err="1"/>
              <a:t>annen</a:t>
            </a:r>
            <a:r>
              <a:rPr lang="en-GB" sz="1800" dirty="0"/>
              <a:t> magnet </a:t>
            </a:r>
            <a:r>
              <a:rPr lang="en-GB" sz="1800" dirty="0" err="1"/>
              <a:t>til</a:t>
            </a:r>
            <a:r>
              <a:rPr lang="en-GB" sz="1800" dirty="0"/>
              <a:t> å </a:t>
            </a:r>
            <a:r>
              <a:rPr lang="en-GB" sz="1800" dirty="0" err="1"/>
              <a:t>dreie</a:t>
            </a:r>
            <a:r>
              <a:rPr lang="en-GB" sz="1800" dirty="0"/>
              <a:t> </a:t>
            </a:r>
            <a:r>
              <a:rPr lang="en-GB" sz="1800" dirty="0" err="1"/>
              <a:t>rundt</a:t>
            </a:r>
            <a:endParaRPr lang="en-GB" sz="1800" dirty="0"/>
          </a:p>
          <a:p>
            <a:r>
              <a:rPr lang="en-GB" sz="1800" dirty="0"/>
              <a:t>I </a:t>
            </a:r>
            <a:r>
              <a:rPr lang="en-GB" sz="1800" dirty="0" err="1"/>
              <a:t>en</a:t>
            </a:r>
            <a:r>
              <a:rPr lang="en-GB" sz="1800" dirty="0"/>
              <a:t> </a:t>
            </a:r>
            <a:r>
              <a:rPr lang="en-GB" sz="1800" b="1" i="1" dirty="0"/>
              <a:t>generator</a:t>
            </a:r>
            <a:r>
              <a:rPr lang="en-GB" sz="1800" dirty="0"/>
              <a:t> </a:t>
            </a:r>
            <a:r>
              <a:rPr lang="en-GB" sz="1800" dirty="0" err="1"/>
              <a:t>lages</a:t>
            </a:r>
            <a:r>
              <a:rPr lang="en-GB" sz="1800" dirty="0"/>
              <a:t> </a:t>
            </a:r>
            <a:r>
              <a:rPr lang="en-GB" sz="1800" dirty="0" err="1"/>
              <a:t>en</a:t>
            </a:r>
            <a:r>
              <a:rPr lang="en-GB" sz="1800" dirty="0"/>
              <a:t> </a:t>
            </a:r>
            <a:r>
              <a:rPr lang="en-GB" sz="1800" dirty="0" err="1"/>
              <a:t>elektrisk</a:t>
            </a:r>
            <a:r>
              <a:rPr lang="en-GB" sz="1800" dirty="0"/>
              <a:t> </a:t>
            </a:r>
            <a:r>
              <a:rPr lang="en-GB" sz="1800" dirty="0" err="1"/>
              <a:t>strøm</a:t>
            </a:r>
            <a:r>
              <a:rPr lang="en-GB" sz="1800" dirty="0"/>
              <a:t> </a:t>
            </a:r>
            <a:r>
              <a:rPr lang="en-GB" sz="1800" dirty="0" err="1"/>
              <a:t>ved</a:t>
            </a:r>
            <a:r>
              <a:rPr lang="en-GB" sz="1800" dirty="0"/>
              <a:t> at </a:t>
            </a:r>
            <a:r>
              <a:rPr lang="en-GB" sz="1800" dirty="0" err="1"/>
              <a:t>en</a:t>
            </a:r>
            <a:r>
              <a:rPr lang="en-GB" sz="1800" dirty="0"/>
              <a:t> </a:t>
            </a:r>
            <a:r>
              <a:rPr lang="en-GB" sz="1800" dirty="0" err="1"/>
              <a:t>permanentmagnet</a:t>
            </a:r>
            <a:r>
              <a:rPr lang="en-GB" sz="1800" dirty="0"/>
              <a:t> </a:t>
            </a:r>
            <a:r>
              <a:rPr lang="en-GB" sz="1800" dirty="0" err="1"/>
              <a:t>roteres</a:t>
            </a:r>
            <a:r>
              <a:rPr lang="en-GB" sz="1800" dirty="0"/>
              <a:t> </a:t>
            </a:r>
            <a:r>
              <a:rPr lang="en-GB" sz="1800" dirty="0" err="1"/>
              <a:t>vha</a:t>
            </a:r>
            <a:r>
              <a:rPr lang="en-GB" sz="1800" dirty="0"/>
              <a:t> </a:t>
            </a:r>
            <a:r>
              <a:rPr lang="en-GB" sz="1800" dirty="0" err="1"/>
              <a:t>en</a:t>
            </a:r>
            <a:r>
              <a:rPr lang="en-GB" sz="1800" dirty="0"/>
              <a:t> </a:t>
            </a:r>
            <a:r>
              <a:rPr lang="en-GB" sz="1800" dirty="0" err="1"/>
              <a:t>mekanisk</a:t>
            </a:r>
            <a:r>
              <a:rPr lang="en-GB" sz="1800" dirty="0"/>
              <a:t> </a:t>
            </a:r>
            <a:r>
              <a:rPr lang="en-GB" sz="1800" dirty="0" err="1"/>
              <a:t>kraft</a:t>
            </a:r>
            <a:r>
              <a:rPr lang="en-GB" sz="1800" dirty="0"/>
              <a:t> (</a:t>
            </a:r>
            <a:r>
              <a:rPr lang="en-GB" sz="1800" dirty="0" err="1"/>
              <a:t>vind</a:t>
            </a:r>
            <a:r>
              <a:rPr lang="en-GB" sz="1800" dirty="0"/>
              <a:t>, </a:t>
            </a:r>
            <a:r>
              <a:rPr lang="en-GB" sz="1800" dirty="0" err="1"/>
              <a:t>fossefall</a:t>
            </a:r>
            <a:r>
              <a:rPr lang="en-GB" sz="1800" dirty="0"/>
              <a:t>, </a:t>
            </a:r>
            <a:r>
              <a:rPr lang="en-GB" sz="1800" dirty="0" err="1"/>
              <a:t>bølger</a:t>
            </a:r>
            <a:r>
              <a:rPr lang="en-GB" sz="1800" dirty="0"/>
              <a:t> etc) </a:t>
            </a:r>
            <a:r>
              <a:rPr lang="en-GB" sz="1800" dirty="0" err="1"/>
              <a:t>og</a:t>
            </a:r>
            <a:r>
              <a:rPr lang="en-GB" sz="1800" dirty="0"/>
              <a:t> lager </a:t>
            </a:r>
            <a:r>
              <a:rPr lang="en-GB" sz="1800" dirty="0" err="1"/>
              <a:t>en</a:t>
            </a:r>
            <a:r>
              <a:rPr lang="en-GB" sz="1800" dirty="0"/>
              <a:t> </a:t>
            </a:r>
            <a:r>
              <a:rPr lang="en-GB" sz="1800" dirty="0" err="1"/>
              <a:t>elektrisk</a:t>
            </a:r>
            <a:r>
              <a:rPr lang="en-GB" sz="1800" dirty="0"/>
              <a:t> </a:t>
            </a:r>
            <a:r>
              <a:rPr lang="en-GB" sz="1800" dirty="0" err="1"/>
              <a:t>strøm</a:t>
            </a:r>
            <a:r>
              <a:rPr lang="en-GB" sz="1800" dirty="0"/>
              <a:t> </a:t>
            </a:r>
            <a:r>
              <a:rPr lang="en-GB" sz="1800" dirty="0" err="1"/>
              <a:t>i</a:t>
            </a:r>
            <a:r>
              <a:rPr lang="en-GB" sz="1800" dirty="0"/>
              <a:t> </a:t>
            </a:r>
            <a:r>
              <a:rPr lang="en-GB" sz="1800" dirty="0" err="1"/>
              <a:t>en</a:t>
            </a:r>
            <a:r>
              <a:rPr lang="en-GB" sz="1800" dirty="0"/>
              <a:t> </a:t>
            </a:r>
            <a:r>
              <a:rPr lang="en-GB" sz="1800" dirty="0" err="1"/>
              <a:t>spole</a:t>
            </a:r>
            <a:endParaRPr lang="en-GB" sz="18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3E7E4B-B0A6-4E18-9F4F-900DC1702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AB51B2-6551-4C61-8857-8100BD0D9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30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94304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138" y="894080"/>
            <a:ext cx="8754428" cy="603280"/>
          </a:xfrm>
        </p:spPr>
        <p:txBody>
          <a:bodyPr/>
          <a:lstStyle/>
          <a:p>
            <a:r>
              <a:rPr lang="nb-NO" dirty="0"/>
              <a:t>Induktorer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31</a:t>
            </a:fld>
            <a:endParaRPr lang="nb-NO"/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743032" y="1641376"/>
            <a:ext cx="9354162" cy="485175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6030" tIns="47172" rIns="96030" bIns="47172" numCol="1" anchor="t" anchorCtr="0" compatLnSpc="1">
            <a:prstTxWarp prst="textNoShape">
              <a:avLst/>
            </a:prstTxWarp>
          </a:bodyPr>
          <a:lstStyle>
            <a:lvl1pPr marL="311150" indent="-311150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3250" indent="-88900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2100">
                <a:solidFill>
                  <a:schemeClr val="tx1"/>
                </a:solidFill>
                <a:latin typeface="+mn-lt"/>
              </a:defRPr>
            </a:lvl2pPr>
            <a:lvl3pPr marL="966788" indent="-161925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1700">
                <a:solidFill>
                  <a:schemeClr val="tx1"/>
                </a:solidFill>
                <a:latin typeface="+mn-lt"/>
              </a:defRPr>
            </a:lvl3pPr>
            <a:lvl4pPr marL="18034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4pPr>
            <a:lvl5pPr marL="22479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5pPr>
            <a:lvl6pPr marL="27051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6pPr>
            <a:lvl7pPr marL="31623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7pPr>
            <a:lvl8pPr marL="36195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8pPr>
            <a:lvl9pPr marL="40767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nb-NO" sz="1800" dirty="0"/>
              <a:t>En induktor (spole) består av en isolert elektrisk leder surret rundt en metallkjerne eller et ikke-magnetisk materiale</a:t>
            </a:r>
          </a:p>
          <a:p>
            <a:endParaRPr lang="nb-NO" sz="1800" dirty="0"/>
          </a:p>
          <a:p>
            <a:endParaRPr lang="nb-NO" sz="1800" dirty="0"/>
          </a:p>
          <a:p>
            <a:endParaRPr lang="nb-NO" sz="1800" dirty="0"/>
          </a:p>
          <a:p>
            <a:endParaRPr lang="nb-NO" sz="1800" dirty="0"/>
          </a:p>
          <a:p>
            <a:endParaRPr lang="nb-NO" sz="1800" dirty="0"/>
          </a:p>
          <a:p>
            <a:endParaRPr lang="nb-NO" sz="1800" dirty="0"/>
          </a:p>
          <a:p>
            <a:endParaRPr lang="nb-NO" sz="1800" dirty="0"/>
          </a:p>
          <a:p>
            <a:endParaRPr lang="nb-NO" sz="1800" dirty="0"/>
          </a:p>
          <a:p>
            <a:r>
              <a:rPr lang="nb-NO" sz="1800" dirty="0"/>
              <a:t>Hver vinding rundt kjernen gir en magnetisk  feltlinje; jo flere vindinger desto flere feltlinjer og sterkere magnetfelt</a:t>
            </a:r>
          </a:p>
          <a:p>
            <a:r>
              <a:rPr lang="nb-NO" sz="1800" dirty="0"/>
              <a:t>En spole kan derfor tenkes på som en </a:t>
            </a:r>
            <a:r>
              <a:rPr lang="nb-NO" sz="1800" i="1" dirty="0"/>
              <a:t>elektromagnet</a:t>
            </a:r>
            <a:r>
              <a:rPr lang="nb-NO" sz="1800" dirty="0"/>
              <a:t>, dvs en type magnet hvor magnetfeltet lages vha en elektrisk strøm</a:t>
            </a:r>
          </a:p>
          <a:p>
            <a:endParaRPr lang="nb-NO" sz="1800" dirty="0"/>
          </a:p>
          <a:p>
            <a:endParaRPr lang="nb-NO" sz="1800" dirty="0"/>
          </a:p>
          <a:p>
            <a:endParaRPr lang="nb-NO" sz="1800" dirty="0"/>
          </a:p>
          <a:p>
            <a:endParaRPr lang="nb-NO" sz="1800" dirty="0">
              <a:latin typeface="+mj-lt"/>
            </a:endParaRPr>
          </a:p>
          <a:p>
            <a:endParaRPr lang="nb-NO" sz="1800" dirty="0"/>
          </a:p>
          <a:p>
            <a:endParaRPr lang="nb-NO" sz="1800" dirty="0"/>
          </a:p>
        </p:txBody>
      </p:sp>
      <p:pic>
        <p:nvPicPr>
          <p:cNvPr id="10" name="Picture 9"/>
          <p:cNvPicPr>
            <a:picLocks noGrp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146" y="2416171"/>
            <a:ext cx="2298640" cy="201894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882" name="Picture 2" descr="http://upload.wikimedia.org/wikipedia/commons/a/a1/Electronic_component_inductor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6874" y="2648344"/>
            <a:ext cx="1571980" cy="1394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A close up of a device&#10;&#10;Description automatically generated">
            <a:extLst>
              <a:ext uri="{FF2B5EF4-FFF2-40B4-BE49-F238E27FC236}">
                <a16:creationId xmlns:a16="http://schemas.microsoft.com/office/drawing/2014/main" id="{C371EEDC-D5FD-4061-88D9-77C73D7AFC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450" y="2648344"/>
            <a:ext cx="2871670" cy="1772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3127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Induktorer (forts)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32</a:t>
            </a:fld>
            <a:endParaRPr lang="nb-NO"/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553143" y="2505472"/>
            <a:ext cx="9295013" cy="452111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6030" tIns="47172" rIns="96030" bIns="47172" numCol="1" anchor="t" anchorCtr="0" compatLnSpc="1">
            <a:prstTxWarp prst="textNoShape">
              <a:avLst/>
            </a:prstTxWarp>
          </a:bodyPr>
          <a:lstStyle>
            <a:lvl1pPr marL="311150" indent="-311150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3250" indent="-88900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2100">
                <a:solidFill>
                  <a:schemeClr val="tx1"/>
                </a:solidFill>
                <a:latin typeface="+mn-lt"/>
              </a:defRPr>
            </a:lvl2pPr>
            <a:lvl3pPr marL="966788" indent="-161925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1700">
                <a:solidFill>
                  <a:schemeClr val="tx1"/>
                </a:solidFill>
                <a:latin typeface="+mn-lt"/>
              </a:defRPr>
            </a:lvl3pPr>
            <a:lvl4pPr marL="18034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4pPr>
            <a:lvl5pPr marL="22479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5pPr>
            <a:lvl6pPr marL="27051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6pPr>
            <a:lvl7pPr marL="31623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7pPr>
            <a:lvl8pPr marL="36195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8pPr>
            <a:lvl9pPr marL="40767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nb-NO" sz="2000" dirty="0"/>
          </a:p>
          <a:p>
            <a:r>
              <a:rPr lang="nb-NO" sz="2000" dirty="0"/>
              <a:t>Magnetfeltet lager (induserer) en elektrisk spenning som motarbeider </a:t>
            </a:r>
            <a:r>
              <a:rPr lang="nb-NO" sz="2000" i="1" dirty="0"/>
              <a:t>endringer</a:t>
            </a:r>
            <a:r>
              <a:rPr lang="nb-NO" sz="2000" dirty="0"/>
              <a:t> i strømmer gjennom spolen</a:t>
            </a:r>
          </a:p>
          <a:p>
            <a:r>
              <a:rPr lang="nb-NO" sz="2000" dirty="0"/>
              <a:t>Styrken på magnetfeltet er proporsjonal med endringen i strømmen gjennom spolen</a:t>
            </a:r>
          </a:p>
          <a:p>
            <a:r>
              <a:rPr lang="nb-NO" sz="2000" dirty="0"/>
              <a:t>Den induserte spenningen er proporsjonal med </a:t>
            </a:r>
            <a:r>
              <a:rPr lang="nb-NO" sz="2000" i="1" dirty="0"/>
              <a:t>endringen</a:t>
            </a:r>
            <a:r>
              <a:rPr lang="nb-NO" sz="2000" dirty="0"/>
              <a:t> i strømmen</a:t>
            </a:r>
          </a:p>
          <a:p>
            <a:endParaRPr lang="nb-NO" sz="2000" dirty="0"/>
          </a:p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endParaRPr lang="nb-NO" sz="2000" dirty="0"/>
          </a:p>
          <a:p>
            <a:r>
              <a:rPr lang="nb-NO" sz="2000" dirty="0"/>
              <a:t>Ved likestrøm vil en spole ha null induktiv impedans, mens den øker med økende frekvens</a:t>
            </a:r>
          </a:p>
          <a:p>
            <a:endParaRPr lang="nb-NO" sz="2000" dirty="0"/>
          </a:p>
          <a:p>
            <a:endParaRPr lang="nb-NO" sz="2000" dirty="0">
              <a:latin typeface="+mj-lt"/>
            </a:endParaRPr>
          </a:p>
          <a:p>
            <a:endParaRPr lang="nb-NO" sz="2000" dirty="0"/>
          </a:p>
          <a:p>
            <a:endParaRPr lang="nb-NO" sz="2000" dirty="0"/>
          </a:p>
        </p:txBody>
      </p:sp>
      <p:graphicFrame>
        <p:nvGraphicFramePr>
          <p:cNvPr id="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6802960"/>
              </p:ext>
            </p:extLst>
          </p:nvPr>
        </p:nvGraphicFramePr>
        <p:xfrm>
          <a:off x="4330379" y="4593704"/>
          <a:ext cx="1230312" cy="976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623" name="Equation" r:id="rId3" imgW="495000" imgH="393480" progId="Equation.3">
                  <p:embed/>
                </p:oleObj>
              </mc:Choice>
              <mc:Fallback>
                <p:oleObj name="Equation" r:id="rId3" imgW="495000" imgH="393480" progId="Equation.3">
                  <p:embed/>
                  <p:pic>
                    <p:nvPicPr>
                      <p:cNvPr id="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30379" y="4593704"/>
                        <a:ext cx="1230312" cy="976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11059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Induktorer (forts)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33</a:t>
            </a:fld>
            <a:endParaRPr lang="nb-NO"/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448122" y="2001416"/>
            <a:ext cx="9110246" cy="165618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6030" tIns="47172" rIns="96030" bIns="47172" numCol="1" anchor="t" anchorCtr="0" compatLnSpc="1">
            <a:prstTxWarp prst="textNoShape">
              <a:avLst/>
            </a:prstTxWarp>
          </a:bodyPr>
          <a:lstStyle>
            <a:lvl1pPr marL="311150" indent="-311150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3250" indent="-88900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2100">
                <a:solidFill>
                  <a:schemeClr val="tx1"/>
                </a:solidFill>
                <a:latin typeface="+mn-lt"/>
              </a:defRPr>
            </a:lvl2pPr>
            <a:lvl3pPr marL="966788" indent="-161925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1700">
                <a:solidFill>
                  <a:schemeClr val="tx1"/>
                </a:solidFill>
                <a:latin typeface="+mn-lt"/>
              </a:defRPr>
            </a:lvl3pPr>
            <a:lvl4pPr marL="18034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4pPr>
            <a:lvl5pPr marL="22479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5pPr>
            <a:lvl6pPr marL="27051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6pPr>
            <a:lvl7pPr marL="31623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7pPr>
            <a:lvl8pPr marL="36195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8pPr>
            <a:lvl9pPr marL="40767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nb-NO" sz="2000" i="1" dirty="0"/>
              <a:t>Induktans </a:t>
            </a:r>
            <a:r>
              <a:rPr lang="nb-NO" sz="2000" dirty="0"/>
              <a:t>L</a:t>
            </a:r>
            <a:r>
              <a:rPr lang="nb-NO" sz="2000" i="1" dirty="0"/>
              <a:t> </a:t>
            </a:r>
            <a:r>
              <a:rPr lang="nb-NO" sz="2000" dirty="0"/>
              <a:t>måles i </a:t>
            </a:r>
            <a:r>
              <a:rPr lang="nb-NO" sz="2000" i="1" dirty="0"/>
              <a:t>Henry=</a:t>
            </a:r>
            <a:r>
              <a:rPr lang="el-GR" sz="2000" i="1" dirty="0"/>
              <a:t>Ω</a:t>
            </a:r>
            <a:r>
              <a:rPr lang="en-GB" sz="2000" i="1" dirty="0"/>
              <a:t>s</a:t>
            </a:r>
            <a:r>
              <a:rPr lang="nb-NO" sz="2000" i="1" dirty="0"/>
              <a:t> </a:t>
            </a:r>
            <a:r>
              <a:rPr lang="nb-NO" sz="2000" dirty="0"/>
              <a:t>og uttrykker spolens evne til å indusere   spenning etterhvert som strømmen gjennom spolen endrer seg</a:t>
            </a:r>
          </a:p>
          <a:p>
            <a:r>
              <a:rPr lang="nb-NO" sz="2000" dirty="0"/>
              <a:t>Merk likheten mellom L og C, og forskjellen til R</a:t>
            </a:r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>
              <a:latin typeface="+mj-lt"/>
            </a:endParaRPr>
          </a:p>
          <a:p>
            <a:endParaRPr lang="nb-NO" sz="2000" dirty="0"/>
          </a:p>
          <a:p>
            <a:endParaRPr lang="nb-NO" sz="2000" dirty="0"/>
          </a:p>
        </p:txBody>
      </p:sp>
      <p:pic>
        <p:nvPicPr>
          <p:cNvPr id="8" name="Picture 7"/>
          <p:cNvPicPr>
            <a:picLocks noGrp="1"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2618" y="3801616"/>
            <a:ext cx="3409129" cy="1944216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1816274" y="4521696"/>
          <a:ext cx="1316038" cy="803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46" name="Equation" r:id="rId4" imgW="685800" imgH="419040" progId="Equation.3">
                  <p:embed/>
                </p:oleObj>
              </mc:Choice>
              <mc:Fallback>
                <p:oleObj name="Equation" r:id="rId4" imgW="685800" imgH="419040" progId="Equation.3">
                  <p:embed/>
                  <p:pic>
                    <p:nvPicPr>
                      <p:cNvPr id="9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16274" y="4521696"/>
                        <a:ext cx="1316038" cy="803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0231824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Induktorer (forts)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34</a:t>
            </a:fld>
            <a:endParaRPr lang="nb-NO"/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1200122" y="2001416"/>
            <a:ext cx="8358246" cy="38884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6030" tIns="47172" rIns="96030" bIns="47172" numCol="1" anchor="t" anchorCtr="0" compatLnSpc="1">
            <a:prstTxWarp prst="textNoShape">
              <a:avLst/>
            </a:prstTxWarp>
          </a:bodyPr>
          <a:lstStyle>
            <a:lvl1pPr marL="311150" indent="-311150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3250" indent="-88900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2100">
                <a:solidFill>
                  <a:schemeClr val="tx1"/>
                </a:solidFill>
                <a:latin typeface="+mn-lt"/>
              </a:defRPr>
            </a:lvl2pPr>
            <a:lvl3pPr marL="966788" indent="-161925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1700">
                <a:solidFill>
                  <a:schemeClr val="tx1"/>
                </a:solidFill>
                <a:latin typeface="+mn-lt"/>
              </a:defRPr>
            </a:lvl3pPr>
            <a:lvl4pPr marL="18034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4pPr>
            <a:lvl5pPr marL="22479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5pPr>
            <a:lvl6pPr marL="27051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6pPr>
            <a:lvl7pPr marL="31623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7pPr>
            <a:lvl8pPr marL="36195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8pPr>
            <a:lvl9pPr marL="40767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nb-NO" dirty="0"/>
              <a:t>Motstanden mot strøm kalles for </a:t>
            </a:r>
            <a:r>
              <a:rPr lang="nb-NO" i="1" dirty="0"/>
              <a:t>induktiv reaktans </a:t>
            </a:r>
            <a:r>
              <a:rPr lang="nb-NO" dirty="0"/>
              <a:t>og er gitt av</a:t>
            </a:r>
          </a:p>
          <a:p>
            <a:endParaRPr lang="nb-NO" i="1" dirty="0"/>
          </a:p>
          <a:p>
            <a:r>
              <a:rPr lang="nb-NO" dirty="0"/>
              <a:t>Spoler har i tillegg resistans som kalles viklingsresistans </a:t>
            </a:r>
            <a:r>
              <a:rPr lang="nb-NO" i="1" dirty="0"/>
              <a:t>R</a:t>
            </a:r>
            <a:r>
              <a:rPr lang="nb-NO" i="1" baseline="-25000" dirty="0"/>
              <a:t>w</a:t>
            </a:r>
            <a:r>
              <a:rPr lang="nb-NO" dirty="0"/>
              <a:t> og skyldes at lederen har ohmsk motstand</a:t>
            </a:r>
          </a:p>
          <a:p>
            <a:endParaRPr lang="nb-NO" dirty="0"/>
          </a:p>
          <a:p>
            <a:endParaRPr lang="nb-NO" dirty="0"/>
          </a:p>
          <a:p>
            <a:endParaRPr lang="nb-NO" dirty="0">
              <a:latin typeface="+mj-lt"/>
            </a:endParaRPr>
          </a:p>
          <a:p>
            <a:endParaRPr lang="nb-NO" dirty="0"/>
          </a:p>
          <a:p>
            <a:endParaRPr lang="nb-NO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4083440" y="2721496"/>
          <a:ext cx="1317301" cy="4149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670" name="Equation" r:id="rId3" imgW="685800" imgH="215640" progId="Equation.3">
                  <p:embed/>
                </p:oleObj>
              </mc:Choice>
              <mc:Fallback>
                <p:oleObj name="Equation" r:id="rId3" imgW="685800" imgH="215640" progId="Equation.3">
                  <p:embed/>
                  <p:pic>
                    <p:nvPicPr>
                      <p:cNvPr id="3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83440" y="2721496"/>
                        <a:ext cx="1317301" cy="4149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7"/>
          <p:cNvPicPr>
            <a:picLocks noGrp="1"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2939" y="4507996"/>
            <a:ext cx="5779999" cy="18682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1888282" y="5842347"/>
            <a:ext cx="6192688" cy="4863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47138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138" y="705272"/>
            <a:ext cx="8754428" cy="1219200"/>
          </a:xfrm>
        </p:spPr>
        <p:txBody>
          <a:bodyPr/>
          <a:lstStyle/>
          <a:p>
            <a:r>
              <a:rPr lang="nb-NO" dirty="0"/>
              <a:t>Tidskonstant i RL-kretser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10.02.2021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35</a:t>
            </a:fld>
            <a:endParaRPr lang="nb-NO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1672258" y="3295698"/>
          <a:ext cx="1070442" cy="1008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939" name="Equation" r:id="rId3" imgW="419040" imgH="393480" progId="Equation.3">
                  <p:embed/>
                </p:oleObj>
              </mc:Choice>
              <mc:Fallback>
                <p:oleObj name="Equation" r:id="rId3" imgW="419040" imgH="393480" progId="Equation.3">
                  <p:embed/>
                  <p:pic>
                    <p:nvPicPr>
                      <p:cNvPr id="3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2258" y="3295698"/>
                        <a:ext cx="1070442" cy="1008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5769" name="Picture 57" descr="http://cnx.org/content/m38605/latest/graphics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0530" y="2133907"/>
            <a:ext cx="3888432" cy="2915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448122" y="2001416"/>
            <a:ext cx="9793088" cy="453650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6030" tIns="47172" rIns="96030" bIns="47172" numCol="1" anchor="t" anchorCtr="0" compatLnSpc="1">
            <a:prstTxWarp prst="textNoShape">
              <a:avLst/>
            </a:prstTxWarp>
          </a:bodyPr>
          <a:lstStyle>
            <a:lvl1pPr marL="311150" indent="-311150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3250" indent="-88900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2100">
                <a:solidFill>
                  <a:schemeClr val="tx1"/>
                </a:solidFill>
                <a:latin typeface="+mn-lt"/>
              </a:defRPr>
            </a:lvl2pPr>
            <a:lvl3pPr marL="966788" indent="-161925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1700">
                <a:solidFill>
                  <a:schemeClr val="tx1"/>
                </a:solidFill>
                <a:latin typeface="+mn-lt"/>
              </a:defRPr>
            </a:lvl3pPr>
            <a:lvl4pPr marL="18034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4pPr>
            <a:lvl5pPr marL="22479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5pPr>
            <a:lvl6pPr marL="27051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6pPr>
            <a:lvl7pPr marL="31623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7pPr>
            <a:lvl8pPr marL="36195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8pPr>
            <a:lvl9pPr marL="40767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nb-NO" sz="2000" dirty="0"/>
              <a:t>RL-tidskonstanten er forholdet mellom induktansen og resistansen:</a:t>
            </a:r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r>
              <a:rPr lang="nb-NO" sz="2000" dirty="0"/>
              <a:t>Tidskonstanten angir hvor fort strømmen kan endre seg i en spole: Jo større induktans, desto lengre tid tar det å endre strømmen</a:t>
            </a:r>
          </a:p>
          <a:p>
            <a:endParaRPr lang="nb-NO" sz="2000" strike="sngStrike" dirty="0"/>
          </a:p>
        </p:txBody>
      </p:sp>
    </p:spTree>
    <p:extLst>
      <p:ext uri="{BB962C8B-B14F-4D97-AF65-F5344CB8AC3E}">
        <p14:creationId xmlns:p14="http://schemas.microsoft.com/office/powerpoint/2010/main" val="10004501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Strøm i RL-kretser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10.02.2021</a:t>
            </a:r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36</a:t>
            </a:fld>
            <a:endParaRPr lang="nb-NO"/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592138" y="2001416"/>
            <a:ext cx="8966230" cy="453650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6030" tIns="47172" rIns="96030" bIns="47172" numCol="1" anchor="t" anchorCtr="0" compatLnSpc="1">
            <a:prstTxWarp prst="textNoShape">
              <a:avLst/>
            </a:prstTxWarp>
          </a:bodyPr>
          <a:lstStyle>
            <a:lvl1pPr marL="311150" indent="-311150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3250" indent="-88900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2100">
                <a:solidFill>
                  <a:schemeClr val="tx1"/>
                </a:solidFill>
                <a:latin typeface="+mn-lt"/>
              </a:defRPr>
            </a:lvl2pPr>
            <a:lvl3pPr marL="966788" indent="-161925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1700">
                <a:solidFill>
                  <a:schemeClr val="tx1"/>
                </a:solidFill>
                <a:latin typeface="+mn-lt"/>
              </a:defRPr>
            </a:lvl3pPr>
            <a:lvl4pPr marL="18034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4pPr>
            <a:lvl5pPr marL="22479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5pPr>
            <a:lvl6pPr marL="27051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6pPr>
            <a:lvl7pPr marL="31623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7pPr>
            <a:lvl8pPr marL="36195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8pPr>
            <a:lvl9pPr marL="40767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nb-NO" dirty="0"/>
              <a:t>Hvis en spole kobles </a:t>
            </a:r>
            <a:r>
              <a:rPr lang="nb-NO" i="1" dirty="0"/>
              <a:t>til</a:t>
            </a:r>
            <a:r>
              <a:rPr lang="nb-NO" dirty="0"/>
              <a:t> en spenningskilde vil strømmen gjennom spolen </a:t>
            </a:r>
            <a:r>
              <a:rPr lang="nb-NO" i="1" dirty="0"/>
              <a:t>øke</a:t>
            </a:r>
            <a:r>
              <a:rPr lang="nb-NO" dirty="0"/>
              <a:t> eksponensielt:</a:t>
            </a:r>
          </a:p>
          <a:p>
            <a:endParaRPr lang="nb-NO" strike="sngStrike" dirty="0"/>
          </a:p>
        </p:txBody>
      </p:sp>
      <p:pic>
        <p:nvPicPr>
          <p:cNvPr id="8" name="Picture 7"/>
          <p:cNvPicPr>
            <a:picLocks noGrp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1160" y="3081535"/>
            <a:ext cx="5842992" cy="296658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3906" name="Picture 2" descr="https://www.rose-hulman.edu/cleo/video/streamer.php?id=37&amp;action=attr&amp;attr=statement_diagra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122" y="3657600"/>
            <a:ext cx="3171825" cy="2038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157850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35168B-DC72-4ECE-9703-61AE2F372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Forholdet</a:t>
            </a:r>
            <a:r>
              <a:rPr lang="en-GB" dirty="0"/>
              <a:t> I-V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spole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E7889E-EED6-412B-9E97-3B937DCACA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138" y="2113280"/>
            <a:ext cx="9505056" cy="1112272"/>
          </a:xfrm>
        </p:spPr>
        <p:txBody>
          <a:bodyPr/>
          <a:lstStyle/>
          <a:p>
            <a:r>
              <a:rPr lang="en-GB" sz="2000" dirty="0" err="1"/>
              <a:t>Mens</a:t>
            </a:r>
            <a:r>
              <a:rPr lang="en-GB" sz="2000" dirty="0"/>
              <a:t> </a:t>
            </a:r>
            <a:r>
              <a:rPr lang="en-GB" sz="2000" i="1" dirty="0" err="1"/>
              <a:t>i</a:t>
            </a:r>
            <a:r>
              <a:rPr lang="en-GB" sz="2000" i="1" baseline="-25000" dirty="0" err="1"/>
              <a:t>c</a:t>
            </a:r>
            <a:r>
              <a:rPr lang="en-GB" sz="2000" dirty="0"/>
              <a:t> ligger 90</a:t>
            </a:r>
            <a:r>
              <a:rPr lang="en-GB" sz="2000" baseline="30000" dirty="0"/>
              <a:t>o </a:t>
            </a:r>
            <a:r>
              <a:rPr lang="en-GB" sz="2000" b="1" dirty="0" err="1"/>
              <a:t>foran</a:t>
            </a:r>
            <a:r>
              <a:rPr lang="en-GB" sz="2000" baseline="30000" dirty="0"/>
              <a:t> </a:t>
            </a:r>
            <a:r>
              <a:rPr lang="en-GB" sz="2000" i="1" dirty="0" err="1"/>
              <a:t>v</a:t>
            </a:r>
            <a:r>
              <a:rPr lang="en-GB" sz="2000" i="1" baseline="-25000" dirty="0" err="1"/>
              <a:t>c</a:t>
            </a:r>
            <a:r>
              <a:rPr lang="en-GB" sz="2000" i="1" dirty="0"/>
              <a:t> </a:t>
            </a:r>
            <a:r>
              <a:rPr lang="en-GB" sz="2000" dirty="0"/>
              <a:t> </a:t>
            </a:r>
            <a:r>
              <a:rPr lang="en-GB" sz="2000" dirty="0" err="1"/>
              <a:t>i</a:t>
            </a:r>
            <a:r>
              <a:rPr lang="en-GB" sz="2000" dirty="0"/>
              <a:t> </a:t>
            </a:r>
            <a:r>
              <a:rPr lang="en-GB" sz="2000" dirty="0" err="1"/>
              <a:t>en</a:t>
            </a:r>
            <a:r>
              <a:rPr lang="en-GB" sz="2000" dirty="0"/>
              <a:t> </a:t>
            </a:r>
            <a:r>
              <a:rPr lang="en-GB" sz="2000" dirty="0" err="1"/>
              <a:t>kondensator</a:t>
            </a:r>
            <a:r>
              <a:rPr lang="en-GB" sz="2000" dirty="0"/>
              <a:t> </a:t>
            </a:r>
            <a:r>
              <a:rPr lang="en-GB" sz="2000" dirty="0" err="1"/>
              <a:t>er</a:t>
            </a:r>
            <a:r>
              <a:rPr lang="en-GB" sz="2000" dirty="0"/>
              <a:t> det </a:t>
            </a:r>
            <a:r>
              <a:rPr lang="en-GB" sz="2000" dirty="0" err="1"/>
              <a:t>motsatt</a:t>
            </a:r>
            <a:r>
              <a:rPr lang="en-GB" sz="2000" dirty="0"/>
              <a:t> </a:t>
            </a:r>
            <a:r>
              <a:rPr lang="en-GB" sz="2000" dirty="0" err="1"/>
              <a:t>i</a:t>
            </a:r>
            <a:r>
              <a:rPr lang="en-GB" sz="2000" dirty="0"/>
              <a:t> </a:t>
            </a:r>
            <a:r>
              <a:rPr lang="en-GB" sz="2000" dirty="0" err="1"/>
              <a:t>en</a:t>
            </a:r>
            <a:r>
              <a:rPr lang="en-GB" sz="2000" dirty="0"/>
              <a:t> </a:t>
            </a:r>
            <a:r>
              <a:rPr lang="en-GB" sz="2000" dirty="0" err="1"/>
              <a:t>spole</a:t>
            </a:r>
            <a:r>
              <a:rPr lang="en-GB" sz="2000" dirty="0"/>
              <a:t>: </a:t>
            </a:r>
            <a:r>
              <a:rPr lang="en-GB" sz="2000" i="1" dirty="0" err="1"/>
              <a:t>i</a:t>
            </a:r>
            <a:r>
              <a:rPr lang="en-GB" sz="2000" i="1" baseline="-25000" dirty="0" err="1"/>
              <a:t>L</a:t>
            </a:r>
            <a:r>
              <a:rPr lang="en-GB" sz="2000" i="1" baseline="-25000" dirty="0"/>
              <a:t> </a:t>
            </a:r>
            <a:r>
              <a:rPr lang="en-GB" sz="2000" dirty="0"/>
              <a:t>ligger 90</a:t>
            </a:r>
            <a:r>
              <a:rPr lang="en-GB" sz="2000" baseline="30000" dirty="0"/>
              <a:t>o </a:t>
            </a:r>
            <a:r>
              <a:rPr lang="en-GB" sz="2000" b="1" dirty="0" err="1"/>
              <a:t>bak</a:t>
            </a:r>
            <a:r>
              <a:rPr lang="en-GB" sz="2000" baseline="30000" dirty="0"/>
              <a:t> </a:t>
            </a:r>
            <a:r>
              <a:rPr lang="en-GB" sz="2000" i="1" dirty="0" err="1"/>
              <a:t>v</a:t>
            </a:r>
            <a:r>
              <a:rPr lang="en-GB" sz="2000" i="1" baseline="-25000" dirty="0" err="1"/>
              <a:t>L</a:t>
            </a:r>
            <a:r>
              <a:rPr lang="en-GB" sz="2000" dirty="0"/>
              <a:t>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26CA1B-2F4B-42CE-9B9F-C2C023765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10.02.2021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AE23CA-5026-4B7D-96A5-C17C2645A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C0C757-C0FE-46A6-8297-DC77462B3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37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0" name="Picture 9" descr="A picture containing meter, light&#10;&#10;Description automatically generated">
            <a:extLst>
              <a:ext uri="{FF2B5EF4-FFF2-40B4-BE49-F238E27FC236}">
                <a16:creationId xmlns:a16="http://schemas.microsoft.com/office/drawing/2014/main" id="{5CA35E45-0113-450E-B66E-02965193A2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034" y="3332479"/>
            <a:ext cx="4942385" cy="308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2257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6114" y="894080"/>
            <a:ext cx="8754428" cy="1219200"/>
          </a:xfrm>
        </p:spPr>
        <p:txBody>
          <a:bodyPr/>
          <a:lstStyle/>
          <a:p>
            <a:r>
              <a:rPr lang="nb-NO" dirty="0"/>
              <a:t>Anvendelse av spoler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38</a:t>
            </a:fld>
            <a:endParaRPr lang="nb-NO"/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376114" y="2145432"/>
            <a:ext cx="9145016" cy="417646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6030" tIns="47172" rIns="96030" bIns="47172" numCol="1" anchor="t" anchorCtr="0" compatLnSpc="1">
            <a:prstTxWarp prst="textNoShape">
              <a:avLst/>
            </a:prstTxWarp>
          </a:bodyPr>
          <a:lstStyle>
            <a:lvl1pPr marL="311150" indent="-311150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3250" indent="-88900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2100">
                <a:solidFill>
                  <a:schemeClr val="tx1"/>
                </a:solidFill>
                <a:latin typeface="+mn-lt"/>
              </a:defRPr>
            </a:lvl2pPr>
            <a:lvl3pPr marL="966788" indent="-161925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1700">
                <a:solidFill>
                  <a:schemeClr val="tx1"/>
                </a:solidFill>
                <a:latin typeface="+mn-lt"/>
              </a:defRPr>
            </a:lvl3pPr>
            <a:lvl4pPr marL="18034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4pPr>
            <a:lvl5pPr marL="22479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5pPr>
            <a:lvl6pPr marL="27051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6pPr>
            <a:lvl7pPr marL="31623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7pPr>
            <a:lvl8pPr marL="36195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8pPr>
            <a:lvl9pPr marL="40767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nb-NO" sz="2000" dirty="0"/>
              <a:t>Spoler brukes mindre enn kondensatorer, men svært nyttige i noen anvendelser:</a:t>
            </a:r>
          </a:p>
          <a:p>
            <a:pPr lvl="1"/>
            <a:r>
              <a:rPr lang="nb-NO" sz="2000" dirty="0"/>
              <a:t>Fjerning av uønskede høyfrekvenssignaler i lange ledere</a:t>
            </a:r>
          </a:p>
          <a:p>
            <a:pPr lvl="1"/>
            <a:r>
              <a:rPr lang="nb-NO" sz="2000" dirty="0"/>
              <a:t>Aktive og passive filtre</a:t>
            </a:r>
          </a:p>
          <a:p>
            <a:pPr lvl="1"/>
            <a:r>
              <a:rPr lang="nb-NO" sz="2000" dirty="0"/>
              <a:t>Frekvenstuning i trådløs kommunikasjon (oscillatorer og </a:t>
            </a:r>
            <a:r>
              <a:rPr lang="nb-NO" sz="2000" dirty="0" err="1"/>
              <a:t>syntesisere</a:t>
            </a:r>
            <a:r>
              <a:rPr lang="nb-NO" sz="2000" dirty="0"/>
              <a:t>)</a:t>
            </a:r>
          </a:p>
          <a:p>
            <a:pPr lvl="1"/>
            <a:endParaRPr lang="nb-NO" sz="2000" dirty="0"/>
          </a:p>
          <a:p>
            <a:r>
              <a:rPr lang="nb-NO" sz="2000" dirty="0"/>
              <a:t>Induktiv reaktans må kontrolleres i alle elektroniske systemer</a:t>
            </a:r>
          </a:p>
          <a:p>
            <a:pPr lvl="1"/>
            <a:r>
              <a:rPr lang="nb-NO" sz="2000" dirty="0"/>
              <a:t> Setter begrensinger på bla  maksimal lengde på ledere</a:t>
            </a:r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pPr marL="0" indent="0">
              <a:buNone/>
            </a:pPr>
            <a:endParaRPr lang="nb-NO" sz="2000" dirty="0"/>
          </a:p>
          <a:p>
            <a:endParaRPr lang="nb-NO" sz="2000" dirty="0"/>
          </a:p>
          <a:p>
            <a:endParaRPr lang="nb-NO" sz="2000" dirty="0">
              <a:latin typeface="+mj-lt"/>
            </a:endParaRPr>
          </a:p>
          <a:p>
            <a:endParaRPr lang="nb-NO" sz="2000" dirty="0"/>
          </a:p>
          <a:p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234569533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Eksempel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bruk</a:t>
            </a:r>
            <a:r>
              <a:rPr lang="en-GB" dirty="0"/>
              <a:t>: </a:t>
            </a:r>
            <a:r>
              <a:rPr lang="en-GB" dirty="0" err="1"/>
              <a:t>Delefilter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høytaler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138" y="2113280"/>
            <a:ext cx="9217024" cy="536208"/>
          </a:xfrm>
        </p:spPr>
        <p:txBody>
          <a:bodyPr/>
          <a:lstStyle/>
          <a:p>
            <a:r>
              <a:rPr lang="nb-NO"/>
              <a:t>Hvert høyttalerelement er laget for et bestemt frekvensområde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39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2390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09"/>
          <a:stretch/>
        </p:blipFill>
        <p:spPr bwMode="auto">
          <a:xfrm rot="10680000">
            <a:off x="514786" y="2614281"/>
            <a:ext cx="3863817" cy="3887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908" name="Picture 4" descr="http://cdn.stereophile.com/images/styles/600_wide/public/115wharf.promo_.jpg?itok=3pGq_Pwv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0690" y="2740780"/>
            <a:ext cx="4031274" cy="3634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879511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Eksempel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bruk</a:t>
            </a:r>
            <a:r>
              <a:rPr lang="en-GB" dirty="0"/>
              <a:t>: </a:t>
            </a:r>
            <a:r>
              <a:rPr lang="en-GB" dirty="0" err="1"/>
              <a:t>Jordfeilbryter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138" y="2113280"/>
            <a:ext cx="9217024" cy="1544320"/>
          </a:xfrm>
        </p:spPr>
        <p:txBody>
          <a:bodyPr/>
          <a:lstStyle/>
          <a:p>
            <a:r>
              <a:rPr lang="nb-NO"/>
              <a:t>Løser ut en sikring hvis det er jordfeil, dvs hvis én av de to lederne har forbindelse mot jord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40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21858" name="Picture 2" descr="https://upload.wikimedia.org/wikipedia/commons/a/a7/ResidualCurrentCircuitBrea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6394" y="4449688"/>
            <a:ext cx="3333750" cy="1628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4" descr="Bilderesultat for jordfeilautoma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2186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146" y="4161656"/>
            <a:ext cx="1584176" cy="2001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1863" name="Picture 7" descr="Bilderesulta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8882" y="4321172"/>
            <a:ext cx="2095500" cy="1838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070603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138" y="894080"/>
            <a:ext cx="8754428" cy="675288"/>
          </a:xfrm>
        </p:spPr>
        <p:txBody>
          <a:bodyPr/>
          <a:lstStyle/>
          <a:p>
            <a:r>
              <a:rPr lang="en-GB" dirty="0" err="1"/>
              <a:t>Elektromotorer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138" y="1785392"/>
            <a:ext cx="6912768" cy="4389120"/>
          </a:xfrm>
        </p:spPr>
        <p:txBody>
          <a:bodyPr/>
          <a:lstStyle/>
          <a:p>
            <a:r>
              <a:rPr lang="en-GB" sz="2000" dirty="0" err="1"/>
              <a:t>Grunnlaget</a:t>
            </a:r>
            <a:r>
              <a:rPr lang="en-GB" sz="2000" dirty="0"/>
              <a:t> for den </a:t>
            </a:r>
            <a:r>
              <a:rPr lang="en-GB" sz="2000" dirty="0" err="1"/>
              <a:t>industrielle</a:t>
            </a:r>
            <a:r>
              <a:rPr lang="en-GB" sz="2000" dirty="0"/>
              <a:t> </a:t>
            </a:r>
            <a:r>
              <a:rPr lang="en-GB" sz="2000" dirty="0" err="1"/>
              <a:t>revolusjonen</a:t>
            </a:r>
            <a:r>
              <a:rPr lang="en-GB" sz="2000" dirty="0"/>
              <a:t> </a:t>
            </a:r>
            <a:r>
              <a:rPr lang="en-GB" sz="2000" dirty="0" err="1"/>
              <a:t>på</a:t>
            </a:r>
            <a:r>
              <a:rPr lang="en-GB" sz="2000" dirty="0"/>
              <a:t> </a:t>
            </a:r>
            <a:r>
              <a:rPr lang="en-GB" sz="2000" dirty="0" err="1"/>
              <a:t>slutten</a:t>
            </a:r>
            <a:r>
              <a:rPr lang="en-GB" sz="2000" dirty="0"/>
              <a:t> </a:t>
            </a:r>
            <a:r>
              <a:rPr lang="en-GB" sz="2000" dirty="0" err="1"/>
              <a:t>av</a:t>
            </a:r>
            <a:r>
              <a:rPr lang="en-GB" sz="2000" dirty="0"/>
              <a:t> 1800-tallet</a:t>
            </a:r>
          </a:p>
          <a:p>
            <a:r>
              <a:rPr lang="en-GB" sz="2000" dirty="0"/>
              <a:t>Den </a:t>
            </a:r>
            <a:r>
              <a:rPr lang="en-GB" sz="2000" dirty="0" err="1"/>
              <a:t>effekten</a:t>
            </a:r>
            <a:r>
              <a:rPr lang="en-GB" sz="2000" dirty="0"/>
              <a:t> </a:t>
            </a:r>
            <a:r>
              <a:rPr lang="en-GB" sz="2000" dirty="0" err="1"/>
              <a:t>en</a:t>
            </a:r>
            <a:r>
              <a:rPr lang="en-GB" sz="2000" dirty="0"/>
              <a:t> motor </a:t>
            </a:r>
            <a:r>
              <a:rPr lang="en-GB" sz="2000" dirty="0" err="1"/>
              <a:t>leverer</a:t>
            </a:r>
            <a:r>
              <a:rPr lang="en-GB" sz="2000" dirty="0"/>
              <a:t> </a:t>
            </a:r>
            <a:r>
              <a:rPr lang="en-GB" sz="2000" dirty="0" err="1"/>
              <a:t>måles</a:t>
            </a:r>
            <a:r>
              <a:rPr lang="en-GB" sz="2000" dirty="0"/>
              <a:t> </a:t>
            </a:r>
            <a:r>
              <a:rPr lang="en-GB" sz="2000" dirty="0" err="1"/>
              <a:t>i</a:t>
            </a:r>
            <a:r>
              <a:rPr lang="en-GB" sz="2000" dirty="0"/>
              <a:t> kW </a:t>
            </a:r>
            <a:r>
              <a:rPr lang="en-GB" sz="2000" dirty="0" err="1"/>
              <a:t>eller</a:t>
            </a:r>
            <a:r>
              <a:rPr lang="en-GB" sz="2000" dirty="0"/>
              <a:t> </a:t>
            </a:r>
            <a:r>
              <a:rPr lang="en-GB" sz="2000" dirty="0" err="1"/>
              <a:t>hestekrefter</a:t>
            </a:r>
            <a:r>
              <a:rPr lang="en-GB" sz="2000" dirty="0"/>
              <a:t> (</a:t>
            </a:r>
            <a:r>
              <a:rPr lang="en-GB" sz="2000" dirty="0" err="1"/>
              <a:t>historisk</a:t>
            </a:r>
            <a:r>
              <a:rPr lang="en-GB" sz="2000" dirty="0"/>
              <a:t>)</a:t>
            </a:r>
          </a:p>
          <a:p>
            <a:pPr lvl="1"/>
            <a:r>
              <a:rPr lang="en-GB" sz="1600" dirty="0"/>
              <a:t>1 </a:t>
            </a:r>
            <a:r>
              <a:rPr lang="en-GB" sz="1600" dirty="0" err="1"/>
              <a:t>Hk</a:t>
            </a:r>
            <a:r>
              <a:rPr lang="en-GB" sz="1600" dirty="0"/>
              <a:t> ≈ 736 W</a:t>
            </a:r>
          </a:p>
          <a:p>
            <a:r>
              <a:rPr lang="en-GB" sz="2000" dirty="0" err="1"/>
              <a:t>Utviklingen</a:t>
            </a:r>
            <a:r>
              <a:rPr lang="en-GB" sz="2000" dirty="0"/>
              <a:t> </a:t>
            </a:r>
            <a:r>
              <a:rPr lang="en-GB" sz="2000" dirty="0" err="1"/>
              <a:t>av</a:t>
            </a:r>
            <a:r>
              <a:rPr lang="en-GB" sz="2000" dirty="0"/>
              <a:t> </a:t>
            </a:r>
            <a:r>
              <a:rPr lang="en-GB" sz="2000" dirty="0" err="1"/>
              <a:t>effektive</a:t>
            </a:r>
            <a:r>
              <a:rPr lang="en-GB" sz="2000" dirty="0"/>
              <a:t> (</a:t>
            </a:r>
            <a:r>
              <a:rPr lang="en-GB" sz="2000" dirty="0" err="1"/>
              <a:t>mest</a:t>
            </a:r>
            <a:r>
              <a:rPr lang="en-GB" sz="2000" dirty="0"/>
              <a:t> </a:t>
            </a:r>
            <a:r>
              <a:rPr lang="en-GB" sz="2000" dirty="0" err="1"/>
              <a:t>mulig</a:t>
            </a:r>
            <a:r>
              <a:rPr lang="en-GB" sz="2000" dirty="0"/>
              <a:t> </a:t>
            </a:r>
            <a:r>
              <a:rPr lang="en-GB" sz="2000" dirty="0" err="1"/>
              <a:t>av</a:t>
            </a:r>
            <a:r>
              <a:rPr lang="en-GB" sz="2000" dirty="0"/>
              <a:t> </a:t>
            </a:r>
            <a:r>
              <a:rPr lang="en-GB" sz="2000" dirty="0" err="1"/>
              <a:t>strøm</a:t>
            </a:r>
            <a:r>
              <a:rPr lang="en-GB" sz="2000" dirty="0"/>
              <a:t> </a:t>
            </a:r>
            <a:r>
              <a:rPr lang="en-GB" sz="2000" dirty="0" err="1"/>
              <a:t>omdannes</a:t>
            </a:r>
            <a:r>
              <a:rPr lang="en-GB" sz="2000" dirty="0"/>
              <a:t> </a:t>
            </a:r>
            <a:r>
              <a:rPr lang="en-GB" sz="2000" dirty="0" err="1"/>
              <a:t>til</a:t>
            </a:r>
            <a:r>
              <a:rPr lang="en-GB" sz="2000" dirty="0"/>
              <a:t> </a:t>
            </a:r>
            <a:r>
              <a:rPr lang="en-GB" sz="2000" dirty="0" err="1"/>
              <a:t>bevegelse</a:t>
            </a:r>
            <a:r>
              <a:rPr lang="en-GB" sz="2000" dirty="0"/>
              <a:t>, </a:t>
            </a:r>
            <a:r>
              <a:rPr lang="en-GB" sz="2000" dirty="0" err="1"/>
              <a:t>ikke</a:t>
            </a:r>
            <a:r>
              <a:rPr lang="en-GB" sz="2000" dirty="0"/>
              <a:t> </a:t>
            </a:r>
            <a:r>
              <a:rPr lang="en-GB" sz="2000" dirty="0" err="1"/>
              <a:t>varme</a:t>
            </a:r>
            <a:r>
              <a:rPr lang="en-GB" sz="2000" dirty="0"/>
              <a:t>) er </a:t>
            </a:r>
            <a:r>
              <a:rPr lang="en-GB" sz="2000" dirty="0" err="1"/>
              <a:t>en</a:t>
            </a:r>
            <a:r>
              <a:rPr lang="en-GB" sz="2000" dirty="0"/>
              <a:t> </a:t>
            </a:r>
            <a:r>
              <a:rPr lang="en-GB" sz="2000" dirty="0" err="1"/>
              <a:t>viktig</a:t>
            </a:r>
            <a:r>
              <a:rPr lang="en-GB" sz="2000" dirty="0"/>
              <a:t> for tog og </a:t>
            </a:r>
            <a:r>
              <a:rPr lang="en-GB" sz="2000" dirty="0" err="1"/>
              <a:t>elbiler</a:t>
            </a:r>
            <a:endParaRPr lang="en-GB" sz="2000" dirty="0"/>
          </a:p>
          <a:p>
            <a:endParaRPr lang="en-GB" sz="2000" dirty="0"/>
          </a:p>
          <a:p>
            <a:r>
              <a:rPr lang="en-GB" sz="2000" dirty="0" err="1"/>
              <a:t>Elektromotorer</a:t>
            </a:r>
            <a:r>
              <a:rPr lang="en-GB" sz="2000" dirty="0"/>
              <a:t> </a:t>
            </a:r>
            <a:r>
              <a:rPr lang="en-GB" sz="2000" dirty="0" err="1"/>
              <a:t>lages</a:t>
            </a:r>
            <a:r>
              <a:rPr lang="en-GB" sz="2000" dirty="0"/>
              <a:t> </a:t>
            </a:r>
            <a:r>
              <a:rPr lang="en-GB" sz="2000" dirty="0" err="1"/>
              <a:t>i</a:t>
            </a:r>
            <a:r>
              <a:rPr lang="en-GB" sz="2000" dirty="0"/>
              <a:t> </a:t>
            </a:r>
            <a:r>
              <a:rPr lang="en-GB" sz="2000" dirty="0" err="1"/>
              <a:t>størrelser</a:t>
            </a:r>
            <a:r>
              <a:rPr lang="en-GB" sz="2000" dirty="0"/>
              <a:t> </a:t>
            </a:r>
            <a:r>
              <a:rPr lang="en-GB" sz="2000" dirty="0" err="1"/>
              <a:t>fra</a:t>
            </a:r>
            <a:r>
              <a:rPr lang="en-GB" sz="2000" dirty="0"/>
              <a:t> </a:t>
            </a:r>
            <a:r>
              <a:rPr lang="en-GB" sz="2000" dirty="0" err="1"/>
              <a:t>milliWatt</a:t>
            </a:r>
            <a:r>
              <a:rPr lang="en-GB" sz="2000" dirty="0"/>
              <a:t> (0.001W) </a:t>
            </a:r>
            <a:r>
              <a:rPr lang="en-GB" sz="2000" dirty="0" err="1"/>
              <a:t>til</a:t>
            </a:r>
            <a:r>
              <a:rPr lang="en-GB" sz="2000" dirty="0"/>
              <a:t> 100 </a:t>
            </a:r>
            <a:r>
              <a:rPr lang="en-GB" sz="2000" dirty="0" err="1"/>
              <a:t>MegaWatt</a:t>
            </a:r>
            <a:r>
              <a:rPr lang="en-GB" sz="2000" dirty="0"/>
              <a:t> (100 000 000 W) 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41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1268" name="Picture 4" descr="https://www.elektromotoren-online.nl/data/articles/images/big/b_17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8297" y="417240"/>
            <a:ext cx="2557661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https://i.ebayimg.com/images/g/aAUAAOSwMKpUZcWs/s-l16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0970" y="5169768"/>
            <a:ext cx="1741292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4" name="Picture 10" descr="http://img.directindustry.com/images_di/photo-mg/30286-254307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8962" y="2654019"/>
            <a:ext cx="2065412" cy="2065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349039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138" y="894080"/>
            <a:ext cx="8754428" cy="819304"/>
          </a:xfrm>
        </p:spPr>
        <p:txBody>
          <a:bodyPr/>
          <a:lstStyle/>
          <a:p>
            <a:r>
              <a:rPr lang="en-GB" dirty="0" err="1"/>
              <a:t>Prinsipp</a:t>
            </a:r>
            <a:r>
              <a:rPr lang="en-GB" dirty="0"/>
              <a:t> for </a:t>
            </a:r>
            <a:r>
              <a:rPr lang="en-GB" dirty="0" err="1"/>
              <a:t>elektromotorer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4478" y="1633205"/>
            <a:ext cx="5472608" cy="3104516"/>
          </a:xfrm>
        </p:spPr>
        <p:txBody>
          <a:bodyPr/>
          <a:lstStyle/>
          <a:p>
            <a:r>
              <a:rPr lang="en-GB" sz="2000" dirty="0"/>
              <a:t>I </a:t>
            </a:r>
            <a:r>
              <a:rPr lang="en-GB" sz="2000" dirty="0" err="1"/>
              <a:t>en</a:t>
            </a:r>
            <a:r>
              <a:rPr lang="en-GB" sz="2000" dirty="0"/>
              <a:t> </a:t>
            </a:r>
            <a:r>
              <a:rPr lang="en-GB" sz="2000" dirty="0" err="1"/>
              <a:t>elektromotor</a:t>
            </a:r>
            <a:r>
              <a:rPr lang="en-GB" sz="2000" dirty="0"/>
              <a:t> er </a:t>
            </a:r>
            <a:r>
              <a:rPr lang="en-GB" sz="2000" dirty="0" err="1"/>
              <a:t>det</a:t>
            </a:r>
            <a:r>
              <a:rPr lang="en-GB" sz="2000" dirty="0"/>
              <a:t> </a:t>
            </a:r>
            <a:r>
              <a:rPr lang="en-GB" sz="2000" dirty="0" err="1"/>
              <a:t>magnefelt</a:t>
            </a:r>
            <a:r>
              <a:rPr lang="en-GB" sz="2000" dirty="0"/>
              <a:t> </a:t>
            </a:r>
            <a:r>
              <a:rPr lang="en-GB" sz="2000" dirty="0" err="1"/>
              <a:t>som</a:t>
            </a:r>
            <a:r>
              <a:rPr lang="en-GB" sz="2000" dirty="0"/>
              <a:t> </a:t>
            </a:r>
            <a:r>
              <a:rPr lang="en-GB" sz="2000" dirty="0" err="1"/>
              <a:t>endrer</a:t>
            </a:r>
            <a:r>
              <a:rPr lang="en-GB" sz="2000" dirty="0"/>
              <a:t> </a:t>
            </a:r>
            <a:r>
              <a:rPr lang="en-GB" sz="2000" dirty="0" err="1"/>
              <a:t>retning</a:t>
            </a:r>
            <a:r>
              <a:rPr lang="en-GB" sz="2000" dirty="0"/>
              <a:t> </a:t>
            </a:r>
            <a:r>
              <a:rPr lang="en-GB" sz="2000" dirty="0" err="1"/>
              <a:t>som</a:t>
            </a:r>
            <a:r>
              <a:rPr lang="en-GB" sz="2000" dirty="0"/>
              <a:t> </a:t>
            </a:r>
            <a:r>
              <a:rPr lang="en-GB" sz="2000" dirty="0" err="1"/>
              <a:t>får</a:t>
            </a:r>
            <a:r>
              <a:rPr lang="en-GB" sz="2000" dirty="0"/>
              <a:t> </a:t>
            </a:r>
            <a:r>
              <a:rPr lang="en-GB" sz="2000" dirty="0" err="1"/>
              <a:t>en</a:t>
            </a:r>
            <a:r>
              <a:rPr lang="en-GB" sz="2000" dirty="0"/>
              <a:t> </a:t>
            </a:r>
            <a:r>
              <a:rPr lang="en-GB" sz="2000" dirty="0" err="1"/>
              <a:t>aksel</a:t>
            </a:r>
            <a:r>
              <a:rPr lang="en-GB" sz="2000" dirty="0"/>
              <a:t> </a:t>
            </a:r>
            <a:r>
              <a:rPr lang="en-GB" sz="2000" dirty="0" err="1"/>
              <a:t>til</a:t>
            </a:r>
            <a:r>
              <a:rPr lang="en-GB" sz="2000" dirty="0"/>
              <a:t> å </a:t>
            </a:r>
            <a:r>
              <a:rPr lang="en-GB" sz="2000" dirty="0" err="1"/>
              <a:t>rotere</a:t>
            </a:r>
            <a:endParaRPr lang="en-GB" sz="2000" dirty="0"/>
          </a:p>
          <a:p>
            <a:r>
              <a:rPr lang="en-GB" sz="2000" dirty="0" err="1"/>
              <a:t>Magnetfeltet</a:t>
            </a:r>
            <a:r>
              <a:rPr lang="en-GB" sz="2000" dirty="0"/>
              <a:t> </a:t>
            </a:r>
            <a:r>
              <a:rPr lang="en-GB" sz="2000" dirty="0" err="1"/>
              <a:t>lages</a:t>
            </a:r>
            <a:r>
              <a:rPr lang="en-GB" sz="2000" dirty="0"/>
              <a:t> </a:t>
            </a:r>
            <a:r>
              <a:rPr lang="en-GB" sz="2000" dirty="0" err="1"/>
              <a:t>av</a:t>
            </a:r>
            <a:r>
              <a:rPr lang="en-GB" sz="2000" dirty="0"/>
              <a:t> </a:t>
            </a:r>
            <a:r>
              <a:rPr lang="en-GB" sz="2000" dirty="0" err="1"/>
              <a:t>elektromagneter</a:t>
            </a:r>
            <a:r>
              <a:rPr lang="en-GB" sz="2000" dirty="0"/>
              <a:t> (</a:t>
            </a:r>
            <a:r>
              <a:rPr lang="en-GB" sz="2000" dirty="0" err="1"/>
              <a:t>spoler</a:t>
            </a:r>
            <a:r>
              <a:rPr lang="en-GB" sz="2000" dirty="0"/>
              <a:t>)</a:t>
            </a:r>
          </a:p>
          <a:p>
            <a:r>
              <a:rPr lang="en-GB" sz="2000" dirty="0" err="1"/>
              <a:t>Motoren</a:t>
            </a:r>
            <a:r>
              <a:rPr lang="en-GB" sz="2000" dirty="0"/>
              <a:t> er </a:t>
            </a:r>
            <a:r>
              <a:rPr lang="en-GB" sz="2000" dirty="0" err="1"/>
              <a:t>bygd</a:t>
            </a:r>
            <a:r>
              <a:rPr lang="en-GB" sz="2000" dirty="0"/>
              <a:t> </a:t>
            </a:r>
            <a:r>
              <a:rPr lang="en-GB" sz="2000" dirty="0" err="1"/>
              <a:t>opp</a:t>
            </a:r>
            <a:r>
              <a:rPr lang="en-GB" sz="2000" dirty="0"/>
              <a:t> </a:t>
            </a:r>
            <a:r>
              <a:rPr lang="en-GB" sz="2000" dirty="0" err="1"/>
              <a:t>av</a:t>
            </a:r>
            <a:r>
              <a:rPr lang="en-GB" sz="2000" dirty="0"/>
              <a:t> to </a:t>
            </a:r>
            <a:r>
              <a:rPr lang="en-GB" sz="2000" dirty="0" err="1"/>
              <a:t>hoveddeler</a:t>
            </a:r>
            <a:endParaRPr lang="en-GB" sz="2000" dirty="0"/>
          </a:p>
          <a:p>
            <a:pPr lvl="1"/>
            <a:r>
              <a:rPr lang="en-GB" sz="1800" dirty="0" err="1"/>
              <a:t>Statoren</a:t>
            </a:r>
            <a:r>
              <a:rPr lang="en-GB" sz="1800" dirty="0"/>
              <a:t> er fast</a:t>
            </a:r>
          </a:p>
          <a:p>
            <a:pPr lvl="1"/>
            <a:r>
              <a:rPr lang="en-GB" sz="1800" dirty="0" err="1"/>
              <a:t>Rotoren</a:t>
            </a:r>
            <a:r>
              <a:rPr lang="en-GB" sz="1800" dirty="0"/>
              <a:t> er </a:t>
            </a:r>
            <a:r>
              <a:rPr lang="en-GB" sz="1800" dirty="0" err="1"/>
              <a:t>bevegelig</a:t>
            </a:r>
            <a:r>
              <a:rPr lang="en-GB" sz="1800" dirty="0"/>
              <a:t> og </a:t>
            </a:r>
            <a:r>
              <a:rPr lang="en-GB" sz="1800" dirty="0" err="1"/>
              <a:t>roterer</a:t>
            </a:r>
            <a:r>
              <a:rPr lang="en-GB" sz="2000" dirty="0"/>
              <a:t> </a:t>
            </a:r>
          </a:p>
          <a:p>
            <a:r>
              <a:rPr lang="en-GB" sz="2000" dirty="0" err="1"/>
              <a:t>Elektromotorer</a:t>
            </a:r>
            <a:r>
              <a:rPr lang="en-GB" sz="2000" dirty="0"/>
              <a:t> </a:t>
            </a:r>
            <a:r>
              <a:rPr lang="en-GB" sz="2000" dirty="0" err="1"/>
              <a:t>finnes</a:t>
            </a:r>
            <a:r>
              <a:rPr lang="en-GB" sz="2000" dirty="0"/>
              <a:t> </a:t>
            </a:r>
            <a:r>
              <a:rPr lang="en-GB" sz="2000" dirty="0" err="1"/>
              <a:t>både</a:t>
            </a:r>
            <a:r>
              <a:rPr lang="en-GB" sz="2000" dirty="0"/>
              <a:t> dc og ac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42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2290" name="Picture 2" descr="https://upload.wikimedia.org/wikipedia/commons/thumb/a/a9/Rotterdam_Ahoy_Europort_2011_%2814%29.JPG/1280px-Rotterdam_Ahoy_Europort_2011_%2814%2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7086" y="2001416"/>
            <a:ext cx="4379991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Arrow Connector 7"/>
          <p:cNvCxnSpPr/>
          <p:nvPr/>
        </p:nvCxnSpPr>
        <p:spPr bwMode="auto">
          <a:xfrm flipH="1" flipV="1">
            <a:off x="7897081" y="3441576"/>
            <a:ext cx="975977" cy="288032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8513018" y="6379095"/>
            <a:ext cx="9380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+mn-lt"/>
              </a:rPr>
              <a:t>Rotor</a:t>
            </a:r>
          </a:p>
        </p:txBody>
      </p:sp>
      <p:cxnSp>
        <p:nvCxnSpPr>
          <p:cNvPr id="11" name="Straight Arrow Connector 10"/>
          <p:cNvCxnSpPr/>
          <p:nvPr/>
        </p:nvCxnSpPr>
        <p:spPr bwMode="auto">
          <a:xfrm flipV="1">
            <a:off x="6424786" y="2865512"/>
            <a:ext cx="1224136" cy="309634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4" name="TextBox 13"/>
          <p:cNvSpPr txBox="1"/>
          <p:nvPr/>
        </p:nvSpPr>
        <p:spPr>
          <a:xfrm>
            <a:off x="5955747" y="5975096"/>
            <a:ext cx="10054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+mn-lt"/>
              </a:rPr>
              <a:t>Stator</a:t>
            </a:r>
          </a:p>
        </p:txBody>
      </p:sp>
      <p:pic>
        <p:nvPicPr>
          <p:cNvPr id="11266" name="Picture 2" descr="https://upload.wikimedia.org/wikipedia/commons/thumb/9/9e/Asynchronmotor_animation.gif/250px-Asynchronmotor_animation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4266" y="4665712"/>
            <a:ext cx="238125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096808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Nøtt til neste gang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Hva gjør denne kretsen? (dvs hva er sammenhengen mellom V</a:t>
            </a:r>
            <a:r>
              <a:rPr lang="nb-NO" baseline="-25000" dirty="0"/>
              <a:t>in</a:t>
            </a:r>
            <a:r>
              <a:rPr lang="nb-NO" dirty="0"/>
              <a:t> og V</a:t>
            </a:r>
            <a:r>
              <a:rPr lang="nb-NO" baseline="-25000" dirty="0"/>
              <a:t>o</a:t>
            </a:r>
            <a:r>
              <a:rPr lang="nb-NO" dirty="0"/>
              <a:t> når bryterene åpnes og lukkes?)  Anta ideelle kondensatorer</a:t>
            </a:r>
            <a:endParaRPr lang="nb-NO" i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 1080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43</a:t>
            </a:fld>
            <a:endParaRPr lang="nb-NO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650" y="3441576"/>
            <a:ext cx="7620000" cy="287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73962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138" y="894080"/>
            <a:ext cx="9505056" cy="1219200"/>
          </a:xfrm>
        </p:spPr>
        <p:txBody>
          <a:bodyPr/>
          <a:lstStyle/>
          <a:p>
            <a:r>
              <a:rPr lang="nb-NO" sz="3200" dirty="0"/>
              <a:t>Resistorer, kondensatorer, spoler og ledere ved høye frekvenser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138" y="2220808"/>
            <a:ext cx="9505056" cy="4389120"/>
          </a:xfrm>
        </p:spPr>
        <p:txBody>
          <a:bodyPr/>
          <a:lstStyle/>
          <a:p>
            <a:r>
              <a:rPr lang="nb-NO" dirty="0"/>
              <a:t>Har antatt hittil at ledere null resistans, og at resistans er konstant og frekvensuavhengig </a:t>
            </a:r>
          </a:p>
          <a:p>
            <a:r>
              <a:rPr lang="nb-NO" dirty="0"/>
              <a:t>Virkelighetens verden er mer kompleks:</a:t>
            </a:r>
          </a:p>
          <a:p>
            <a:pPr lvl="1"/>
            <a:r>
              <a:rPr lang="nb-NO" dirty="0"/>
              <a:t>Resistansen i ledere er frekvensavhengig</a:t>
            </a:r>
          </a:p>
          <a:p>
            <a:pPr lvl="1"/>
            <a:r>
              <a:rPr lang="nb-NO" dirty="0"/>
              <a:t>Kondensatorer blir til spoler ved høye frekvenser</a:t>
            </a:r>
          </a:p>
          <a:p>
            <a:pPr lvl="1"/>
            <a:r>
              <a:rPr lang="nb-NO" dirty="0"/>
              <a:t>Spoler blir til kondensatorer ved høye frekvenser</a:t>
            </a:r>
          </a:p>
          <a:p>
            <a:pPr lvl="1"/>
            <a:r>
              <a:rPr lang="nb-NO" dirty="0"/>
              <a:t>Resistorer blir til kondensatorer ved middels høye frekvenser og spoler ved veldig høye frekvenser</a:t>
            </a:r>
          </a:p>
          <a:p>
            <a:r>
              <a:rPr lang="nb-NO" b="1" dirty="0"/>
              <a:t>Konsekvens: </a:t>
            </a:r>
            <a:r>
              <a:rPr lang="nb-NO" dirty="0"/>
              <a:t>En krets må designes for et bestemt frekvensområde og vil ikke nødvendigvis fungere utenfor dette!</a:t>
            </a:r>
          </a:p>
          <a:p>
            <a:pPr lvl="1"/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44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607804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098" y="899810"/>
            <a:ext cx="6264696" cy="1219200"/>
          </a:xfrm>
        </p:spPr>
        <p:txBody>
          <a:bodyPr/>
          <a:lstStyle/>
          <a:p>
            <a:r>
              <a:rPr lang="nb-NO" dirty="0"/>
              <a:t>Nøyaktigere modell av ledere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180" y="2073424"/>
            <a:ext cx="6505646" cy="4466456"/>
          </a:xfrm>
        </p:spPr>
        <p:txBody>
          <a:bodyPr/>
          <a:lstStyle/>
          <a:p>
            <a:r>
              <a:rPr lang="nb-NO" sz="1900" dirty="0"/>
              <a:t>Ideell: Ledere har ikke kapasitans eller induktans, men noe resistans</a:t>
            </a:r>
          </a:p>
          <a:p>
            <a:r>
              <a:rPr lang="nb-NO" sz="1900" dirty="0"/>
              <a:t>Fysisk leder: Nærhet til andre ledere og hvordan den er plassert kan lage parasittkapasitans og -induktans </a:t>
            </a:r>
          </a:p>
          <a:p>
            <a:r>
              <a:rPr lang="nb-NO" sz="1900" dirty="0"/>
              <a:t>Eddystrømmer går på tvers av magnetfeltet ved ac</a:t>
            </a:r>
          </a:p>
          <a:p>
            <a:r>
              <a:rPr lang="nb-NO" sz="1900" dirty="0"/>
              <a:t>Skin-effekten skyldes </a:t>
            </a:r>
            <a:r>
              <a:rPr lang="nb-NO" sz="1900" dirty="0" err="1"/>
              <a:t>Eddystrømmer</a:t>
            </a:r>
            <a:r>
              <a:rPr lang="nb-NO" sz="1900" dirty="0"/>
              <a:t> som reduserer det effektive tverrsnittet med frekvensen (strømmen går bare langs ytterkanten av lederen); resistansen øker med økende frekvens</a:t>
            </a:r>
          </a:p>
          <a:p>
            <a:r>
              <a:rPr lang="nb-NO" sz="1900" dirty="0"/>
              <a:t>Signaler med ulike frekvenser vil  møte ulik resistans gjennom samme leder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45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8882" y="3729608"/>
            <a:ext cx="2833238" cy="345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https://upload.wikimedia.org/wikipedia/commons/thumb/c/c7/Skineffect_reason.svg/220px-Skineffect_reason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8296" y="-79413"/>
            <a:ext cx="1584176" cy="259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upload.wikimedia.org/wikipedia/commons/thumb/6/61/Skin_depth.svg/325px-Skin_depth.sv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2397" y="2220549"/>
            <a:ext cx="1847486" cy="1705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9" name="Straight Arrow Connector 18"/>
          <p:cNvCxnSpPr>
            <a:cxnSpLocks/>
          </p:cNvCxnSpPr>
          <p:nvPr/>
        </p:nvCxnSpPr>
        <p:spPr bwMode="auto">
          <a:xfrm flipV="1">
            <a:off x="6310160" y="3513584"/>
            <a:ext cx="1208883" cy="33855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1" name="Straight Arrow Connector 20"/>
          <p:cNvCxnSpPr>
            <a:endCxn id="4098" idx="1"/>
          </p:cNvCxnSpPr>
          <p:nvPr/>
        </p:nvCxnSpPr>
        <p:spPr bwMode="auto">
          <a:xfrm>
            <a:off x="4336554" y="5313784"/>
            <a:ext cx="2952328" cy="14401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7000850" y="1569368"/>
            <a:ext cx="13708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err="1">
                <a:latin typeface="+mn-lt"/>
              </a:rPr>
              <a:t>Strømretning</a:t>
            </a:r>
            <a:endParaRPr lang="en-GB" sz="1600" dirty="0">
              <a:latin typeface="+mn-lt"/>
            </a:endParaRPr>
          </a:p>
        </p:txBody>
      </p:sp>
      <p:cxnSp>
        <p:nvCxnSpPr>
          <p:cNvPr id="11" name="Straight Arrow Connector 10"/>
          <p:cNvCxnSpPr>
            <a:stCxn id="9" idx="3"/>
          </p:cNvCxnSpPr>
          <p:nvPr/>
        </p:nvCxnSpPr>
        <p:spPr bwMode="auto">
          <a:xfrm flipV="1">
            <a:off x="8371738" y="1641376"/>
            <a:ext cx="429312" cy="9726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7" name="TextBox 16"/>
          <p:cNvSpPr txBox="1"/>
          <p:nvPr/>
        </p:nvSpPr>
        <p:spPr>
          <a:xfrm>
            <a:off x="7000850" y="201216"/>
            <a:ext cx="11432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err="1">
                <a:latin typeface="+mn-lt"/>
              </a:rPr>
              <a:t>Magnetfelt</a:t>
            </a:r>
            <a:endParaRPr lang="en-GB" sz="1600" dirty="0">
              <a:latin typeface="+mn-lt"/>
            </a:endParaRPr>
          </a:p>
        </p:txBody>
      </p:sp>
      <p:cxnSp>
        <p:nvCxnSpPr>
          <p:cNvPr id="13" name="Straight Arrow Connector 12"/>
          <p:cNvCxnSpPr>
            <a:stCxn id="17" idx="3"/>
          </p:cNvCxnSpPr>
          <p:nvPr/>
        </p:nvCxnSpPr>
        <p:spPr bwMode="auto">
          <a:xfrm>
            <a:off x="8144112" y="370493"/>
            <a:ext cx="1024521" cy="40678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2" name="TextBox 21"/>
          <p:cNvSpPr txBox="1"/>
          <p:nvPr/>
        </p:nvSpPr>
        <p:spPr>
          <a:xfrm>
            <a:off x="7004248" y="904412"/>
            <a:ext cx="11769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err="1">
                <a:latin typeface="+mn-lt"/>
              </a:rPr>
              <a:t>Eddystrøm</a:t>
            </a:r>
            <a:endParaRPr lang="en-GB" sz="1600" dirty="0">
              <a:latin typeface="+mn-lt"/>
            </a:endParaRPr>
          </a:p>
        </p:txBody>
      </p:sp>
      <p:cxnSp>
        <p:nvCxnSpPr>
          <p:cNvPr id="16" name="Straight Arrow Connector 15"/>
          <p:cNvCxnSpPr>
            <a:stCxn id="22" idx="3"/>
          </p:cNvCxnSpPr>
          <p:nvPr/>
        </p:nvCxnSpPr>
        <p:spPr bwMode="auto">
          <a:xfrm>
            <a:off x="8181173" y="1073689"/>
            <a:ext cx="524328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10803127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Nøyaktigere modell av resistor (1)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138" y="1929408"/>
            <a:ext cx="9186476" cy="2016224"/>
          </a:xfrm>
        </p:spPr>
        <p:txBody>
          <a:bodyPr/>
          <a:lstStyle/>
          <a:p>
            <a:r>
              <a:rPr lang="nb-NO" sz="1800" dirty="0"/>
              <a:t>Ideell: Impedans er uavhengig av frekvens</a:t>
            </a:r>
          </a:p>
          <a:p>
            <a:r>
              <a:rPr lang="nb-NO" sz="1800" dirty="0"/>
              <a:t>I praksis blir resistorer kompliserte kretser når frekvensen blir høy (GHz)</a:t>
            </a:r>
          </a:p>
          <a:p>
            <a:r>
              <a:rPr lang="nb-NO" sz="1800" dirty="0"/>
              <a:t>Årsak: Resistorer bygges med flere ulike materialer med ulike egenskaper for å gi ideell resistans innenfor et bestemt frekvensområde</a:t>
            </a:r>
          </a:p>
          <a:p>
            <a:r>
              <a:rPr lang="nb-NO" sz="1800" dirty="0"/>
              <a:t>Utenfor dette området er karakteristikken langt fra ideell</a:t>
            </a:r>
          </a:p>
          <a:p>
            <a:r>
              <a:rPr lang="nb-NO" sz="1800" dirty="0"/>
              <a:t>Signaler med ulike frekvenser vil  møte ulik resistans gjennom samme leder</a:t>
            </a:r>
          </a:p>
          <a:p>
            <a:endParaRPr lang="nb-NO" sz="18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46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6394" y="4424358"/>
            <a:ext cx="3984493" cy="22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33201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Nøyaktigere modell av resistor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1118" y="3081536"/>
            <a:ext cx="4752528" cy="2981325"/>
          </a:xfrm>
        </p:spPr>
        <p:txBody>
          <a:bodyPr/>
          <a:lstStyle/>
          <a:p>
            <a:r>
              <a:rPr lang="nb-NO" sz="2000" dirty="0"/>
              <a:t>Ideell karakteristikk</a:t>
            </a:r>
          </a:p>
          <a:p>
            <a:r>
              <a:rPr lang="nb-NO" sz="2000" dirty="0"/>
              <a:t>Fysisk karakteristikk</a:t>
            </a:r>
          </a:p>
          <a:p>
            <a:pPr lvl="1"/>
            <a:r>
              <a:rPr lang="nb-NO" sz="1800" dirty="0"/>
              <a:t>0 til 20 MHz: Ideell</a:t>
            </a:r>
          </a:p>
          <a:p>
            <a:pPr lvl="1"/>
            <a:r>
              <a:rPr lang="nb-NO" sz="1800" dirty="0"/>
              <a:t>100Mhz til 10GHz: Kapasitansen dominerer</a:t>
            </a:r>
          </a:p>
          <a:p>
            <a:pPr lvl="1"/>
            <a:r>
              <a:rPr lang="nb-NO" sz="1800" dirty="0"/>
              <a:t>10-30 GHz: Brått fall i Z (resonans)</a:t>
            </a:r>
          </a:p>
          <a:p>
            <a:pPr lvl="1"/>
            <a:r>
              <a:rPr lang="nb-NO" sz="1800" dirty="0"/>
              <a:t>Fra 30 GHz : Induktans dominerer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47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5846" y="1785392"/>
            <a:ext cx="3024336" cy="1700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6009991" y="3641066"/>
            <a:ext cx="4381500" cy="2981325"/>
            <a:chOff x="5229486" y="3628603"/>
            <a:chExt cx="4381500" cy="2981325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29486" y="3628603"/>
              <a:ext cx="4381500" cy="2981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8" name="Straight Connector 7"/>
            <p:cNvCxnSpPr/>
            <p:nvPr/>
          </p:nvCxnSpPr>
          <p:spPr bwMode="auto">
            <a:xfrm>
              <a:off x="5920730" y="3934173"/>
              <a:ext cx="3312368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12" name="Straight Arrow Connector 11"/>
          <p:cNvCxnSpPr>
            <a:cxnSpLocks/>
          </p:cNvCxnSpPr>
          <p:nvPr/>
        </p:nvCxnSpPr>
        <p:spPr bwMode="auto">
          <a:xfrm>
            <a:off x="3256434" y="3297560"/>
            <a:ext cx="5544616" cy="6490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>
            <a:cxnSpLocks/>
          </p:cNvCxnSpPr>
          <p:nvPr/>
        </p:nvCxnSpPr>
        <p:spPr bwMode="auto">
          <a:xfrm>
            <a:off x="3328442" y="3729608"/>
            <a:ext cx="4872299" cy="64807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2555763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Nøyaktigere modell av kondensator (1)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48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0370" y="3729608"/>
            <a:ext cx="4096826" cy="2104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592138" y="2361456"/>
            <a:ext cx="8755062" cy="4176464"/>
          </a:xfrm>
        </p:spPr>
        <p:txBody>
          <a:bodyPr/>
          <a:lstStyle/>
          <a:p>
            <a:r>
              <a:rPr lang="nb-NO" sz="2000" dirty="0"/>
              <a:t>Ideell karakteristikk: Impedansen faller proporsjonalt med frekvensen</a:t>
            </a:r>
          </a:p>
          <a:p>
            <a:r>
              <a:rPr lang="nb-NO" sz="2000" dirty="0"/>
              <a:t>I praksis blir også kondensatoren en komplisert krets etter hvert som frekvensen øker</a:t>
            </a:r>
          </a:p>
        </p:txBody>
      </p:sp>
    </p:spTree>
    <p:extLst>
      <p:ext uri="{BB962C8B-B14F-4D97-AF65-F5344CB8AC3E}">
        <p14:creationId xmlns:p14="http://schemas.microsoft.com/office/powerpoint/2010/main" val="396410415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Nøyaktigere modell av kondensator (2)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49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3985" y="2001416"/>
            <a:ext cx="3600400" cy="1849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5823" y="3801616"/>
            <a:ext cx="4276725" cy="288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138" y="3183070"/>
            <a:ext cx="4968552" cy="3021135"/>
          </a:xfrm>
        </p:spPr>
        <p:txBody>
          <a:bodyPr/>
          <a:lstStyle/>
          <a:p>
            <a:r>
              <a:rPr lang="nb-NO" sz="2000" dirty="0"/>
              <a:t>Ideell karakteristikk</a:t>
            </a:r>
          </a:p>
          <a:p>
            <a:r>
              <a:rPr lang="nb-NO" sz="2000" dirty="0"/>
              <a:t>Fysisk karakteristikk</a:t>
            </a:r>
          </a:p>
          <a:p>
            <a:pPr lvl="1"/>
            <a:r>
              <a:rPr lang="nb-NO" sz="1600" dirty="0"/>
              <a:t>Under 1 GHz: Nær ideell kondensator</a:t>
            </a:r>
          </a:p>
          <a:p>
            <a:pPr lvl="1"/>
            <a:r>
              <a:rPr lang="nb-NO" sz="1600" dirty="0"/>
              <a:t>1 til 10 GHz: Fall i impedansen (resonans)</a:t>
            </a:r>
          </a:p>
          <a:p>
            <a:pPr lvl="1"/>
            <a:r>
              <a:rPr lang="nb-NO" sz="1600" dirty="0"/>
              <a:t>Over 10 GHz: Induktiv impedans dominerer og kondensatoren oppfører seg mer som en spole</a:t>
            </a:r>
          </a:p>
        </p:txBody>
      </p:sp>
      <p:sp>
        <p:nvSpPr>
          <p:cNvPr id="14" name="Freeform 13"/>
          <p:cNvSpPr/>
          <p:nvPr/>
        </p:nvSpPr>
        <p:spPr bwMode="auto">
          <a:xfrm>
            <a:off x="3256434" y="3456461"/>
            <a:ext cx="5366571" cy="1849186"/>
          </a:xfrm>
          <a:custGeom>
            <a:avLst/>
            <a:gdLst>
              <a:gd name="connsiteX0" fmla="*/ 0 w 4869712"/>
              <a:gd name="connsiteY0" fmla="*/ 0 h 2923954"/>
              <a:gd name="connsiteX1" fmla="*/ 1786270 w 4869712"/>
              <a:gd name="connsiteY1" fmla="*/ 691116 h 2923954"/>
              <a:gd name="connsiteX2" fmla="*/ 4178595 w 4869712"/>
              <a:gd name="connsiteY2" fmla="*/ 1307805 h 2923954"/>
              <a:gd name="connsiteX3" fmla="*/ 4869712 w 4869712"/>
              <a:gd name="connsiteY3" fmla="*/ 2923954 h 2923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69712" h="2923954">
                <a:moveTo>
                  <a:pt x="0" y="0"/>
                </a:moveTo>
                <a:cubicBezTo>
                  <a:pt x="544919" y="236574"/>
                  <a:pt x="1089838" y="473149"/>
                  <a:pt x="1786270" y="691116"/>
                </a:cubicBezTo>
                <a:cubicBezTo>
                  <a:pt x="2482702" y="909083"/>
                  <a:pt x="3664688" y="935665"/>
                  <a:pt x="4178595" y="1307805"/>
                </a:cubicBezTo>
                <a:cubicBezTo>
                  <a:pt x="4692502" y="1679945"/>
                  <a:pt x="4781107" y="2301949"/>
                  <a:pt x="4869712" y="2923954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5" name="Freeform 14"/>
          <p:cNvSpPr/>
          <p:nvPr/>
        </p:nvSpPr>
        <p:spPr bwMode="auto">
          <a:xfrm>
            <a:off x="3415130" y="3801615"/>
            <a:ext cx="4869712" cy="1656184"/>
          </a:xfrm>
          <a:custGeom>
            <a:avLst/>
            <a:gdLst>
              <a:gd name="connsiteX0" fmla="*/ 0 w 4614531"/>
              <a:gd name="connsiteY0" fmla="*/ 0 h 2994968"/>
              <a:gd name="connsiteX1" fmla="*/ 2509284 w 4614531"/>
              <a:gd name="connsiteY1" fmla="*/ 2764465 h 2994968"/>
              <a:gd name="connsiteX2" fmla="*/ 4614531 w 4614531"/>
              <a:gd name="connsiteY2" fmla="*/ 2647507 h 2994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14531" h="2994968">
                <a:moveTo>
                  <a:pt x="0" y="0"/>
                </a:moveTo>
                <a:cubicBezTo>
                  <a:pt x="870098" y="1161607"/>
                  <a:pt x="1740196" y="2323214"/>
                  <a:pt x="2509284" y="2764465"/>
                </a:cubicBezTo>
                <a:cubicBezTo>
                  <a:pt x="3278372" y="3205716"/>
                  <a:pt x="3946451" y="2926611"/>
                  <a:pt x="4614531" y="2647507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670973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Nøyaktigere modell av induktor (1)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138" y="2113280"/>
            <a:ext cx="8754428" cy="1616328"/>
          </a:xfrm>
        </p:spPr>
        <p:txBody>
          <a:bodyPr/>
          <a:lstStyle/>
          <a:p>
            <a:r>
              <a:rPr lang="nb-NO" sz="2000" dirty="0"/>
              <a:t>Ideell induktor: Lineær sammenheng mellom impedans og frekvens</a:t>
            </a:r>
          </a:p>
          <a:p>
            <a:r>
              <a:rPr lang="nb-NO" sz="2000" dirty="0"/>
              <a:t>I praksis mer komplisert, men allikevel enklere enn resistorer og kondensatorer</a:t>
            </a:r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50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6676" y="4017640"/>
            <a:ext cx="3971925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604643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Nøyaktigere modell av induktor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122" y="2617336"/>
            <a:ext cx="4608512" cy="3920584"/>
          </a:xfrm>
        </p:spPr>
        <p:txBody>
          <a:bodyPr/>
          <a:lstStyle/>
          <a:p>
            <a:r>
              <a:rPr lang="nb-NO" sz="2000" dirty="0"/>
              <a:t>Ideell karakteristikk:</a:t>
            </a:r>
          </a:p>
          <a:p>
            <a:r>
              <a:rPr lang="nb-NO" sz="2000" dirty="0"/>
              <a:t>Fysisk karakteristikk</a:t>
            </a:r>
          </a:p>
          <a:p>
            <a:pPr lvl="1"/>
            <a:endParaRPr lang="nb-NO" sz="1600" dirty="0"/>
          </a:p>
          <a:p>
            <a:pPr lvl="1"/>
            <a:r>
              <a:rPr lang="nb-NO" sz="1600" dirty="0"/>
              <a:t>Under 1GHz: Følger ideell induktor</a:t>
            </a:r>
          </a:p>
          <a:p>
            <a:pPr lvl="1"/>
            <a:r>
              <a:rPr lang="nb-NO" sz="1600" dirty="0"/>
              <a:t>1-10 GHz: Sterkt økning i impedansen (resonans)</a:t>
            </a:r>
          </a:p>
          <a:p>
            <a:pPr lvl="1"/>
            <a:r>
              <a:rPr lang="nb-NO" sz="1600" dirty="0"/>
              <a:t>Over 10 GHz: Parasittkapasitansen </a:t>
            </a:r>
            <a:r>
              <a:rPr lang="nb-NO" sz="1800" dirty="0"/>
              <a:t>dominerer</a:t>
            </a:r>
            <a:r>
              <a:rPr lang="nb-NO" sz="1600" dirty="0"/>
              <a:t> fullstendig og spolen oppfører seg som en kondensator</a:t>
            </a:r>
            <a:endParaRPr lang="en-US" sz="16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51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8682" y="3369568"/>
            <a:ext cx="4896544" cy="332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6754" y="1962217"/>
            <a:ext cx="3600400" cy="1407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Arrow Connector 7"/>
          <p:cNvCxnSpPr/>
          <p:nvPr/>
        </p:nvCxnSpPr>
        <p:spPr bwMode="auto">
          <a:xfrm>
            <a:off x="3616474" y="2865512"/>
            <a:ext cx="5616624" cy="136815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" name="Straight Arrow Connector 10"/>
          <p:cNvCxnSpPr/>
          <p:nvPr/>
        </p:nvCxnSpPr>
        <p:spPr bwMode="auto">
          <a:xfrm>
            <a:off x="3688482" y="3297560"/>
            <a:ext cx="4176464" cy="122413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75522007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5E7AE-85A2-47E0-B604-4F59485E1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692" y="633264"/>
            <a:ext cx="8754428" cy="1219200"/>
          </a:xfrm>
        </p:spPr>
        <p:txBody>
          <a:bodyPr/>
          <a:lstStyle/>
          <a:p>
            <a:r>
              <a:rPr lang="en-GB" dirty="0" err="1">
                <a:solidFill>
                  <a:srgbClr val="0070C0"/>
                </a:solidFill>
              </a:rPr>
              <a:t>Oppgaver</a:t>
            </a: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D8676F-7BA4-46AB-A4D4-72C9C99F1C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138" y="1895988"/>
            <a:ext cx="8754428" cy="4785948"/>
          </a:xfrm>
        </p:spPr>
        <p:txBody>
          <a:bodyPr/>
          <a:lstStyle/>
          <a:p>
            <a:r>
              <a:rPr lang="en-GB" sz="1400" b="1" dirty="0" err="1">
                <a:solidFill>
                  <a:srgbClr val="0070C0"/>
                </a:solidFill>
              </a:rPr>
              <a:t>Spm</a:t>
            </a:r>
            <a:r>
              <a:rPr lang="en-GB" sz="1400" b="1" dirty="0">
                <a:solidFill>
                  <a:srgbClr val="0070C0"/>
                </a:solidFill>
              </a:rPr>
              <a:t> 1: </a:t>
            </a:r>
            <a:r>
              <a:rPr lang="en-GB" sz="1400" dirty="0" err="1">
                <a:solidFill>
                  <a:srgbClr val="0070C0"/>
                </a:solidFill>
              </a:rPr>
              <a:t>Gitt</a:t>
            </a:r>
            <a:r>
              <a:rPr lang="en-GB" sz="1400" dirty="0">
                <a:solidFill>
                  <a:srgbClr val="0070C0"/>
                </a:solidFill>
              </a:rPr>
              <a:t> RC-</a:t>
            </a:r>
            <a:r>
              <a:rPr lang="en-GB" sz="1400" dirty="0" err="1">
                <a:solidFill>
                  <a:srgbClr val="0070C0"/>
                </a:solidFill>
              </a:rPr>
              <a:t>kretsen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oppe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til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høyre</a:t>
            </a:r>
            <a:r>
              <a:rPr lang="en-GB" sz="1400" dirty="0">
                <a:solidFill>
                  <a:srgbClr val="0070C0"/>
                </a:solidFill>
              </a:rPr>
              <a:t>. </a:t>
            </a:r>
            <a:r>
              <a:rPr lang="en-GB" sz="1400" dirty="0" err="1">
                <a:solidFill>
                  <a:srgbClr val="0070C0"/>
                </a:solidFill>
              </a:rPr>
              <a:t>Hva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er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sammenhengen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mellom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V</a:t>
            </a:r>
            <a:r>
              <a:rPr lang="en-GB" sz="1400" baseline="-25000" dirty="0" err="1">
                <a:solidFill>
                  <a:srgbClr val="0070C0"/>
                </a:solidFill>
              </a:rPr>
              <a:t>out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og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V</a:t>
            </a:r>
            <a:r>
              <a:rPr lang="en-GB" sz="1400" baseline="-25000" dirty="0" err="1">
                <a:solidFill>
                  <a:srgbClr val="0070C0"/>
                </a:solidFill>
              </a:rPr>
              <a:t>c</a:t>
            </a:r>
            <a:r>
              <a:rPr lang="en-GB" sz="1400" dirty="0">
                <a:solidFill>
                  <a:srgbClr val="0070C0"/>
                </a:solidFill>
              </a:rPr>
              <a:t>?</a:t>
            </a:r>
          </a:p>
          <a:p>
            <a:r>
              <a:rPr lang="en-GB" sz="1400" b="1" dirty="0" err="1">
                <a:solidFill>
                  <a:srgbClr val="0070C0"/>
                </a:solidFill>
              </a:rPr>
              <a:t>Spm</a:t>
            </a:r>
            <a:r>
              <a:rPr lang="en-GB" sz="1400" b="1" dirty="0">
                <a:solidFill>
                  <a:srgbClr val="0070C0"/>
                </a:solidFill>
              </a:rPr>
              <a:t> 2: </a:t>
            </a:r>
            <a:r>
              <a:rPr lang="en-GB" sz="1400" dirty="0" err="1">
                <a:solidFill>
                  <a:srgbClr val="0070C0"/>
                </a:solidFill>
              </a:rPr>
              <a:t>Hvordan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kan</a:t>
            </a:r>
            <a:r>
              <a:rPr lang="en-GB" sz="1400" dirty="0">
                <a:solidFill>
                  <a:srgbClr val="0070C0"/>
                </a:solidFill>
              </a:rPr>
              <a:t> vi </a:t>
            </a:r>
            <a:r>
              <a:rPr lang="en-GB" sz="1400" dirty="0" err="1">
                <a:solidFill>
                  <a:srgbClr val="0070C0"/>
                </a:solidFill>
              </a:rPr>
              <a:t>finne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fasevinkelen</a:t>
            </a:r>
            <a:r>
              <a:rPr lang="en-GB" sz="1400" dirty="0">
                <a:solidFill>
                  <a:srgbClr val="0070C0"/>
                </a:solidFill>
              </a:rPr>
              <a:t> (</a:t>
            </a:r>
            <a:r>
              <a:rPr lang="en-GB" sz="1400" dirty="0" err="1">
                <a:solidFill>
                  <a:srgbClr val="0070C0"/>
                </a:solidFill>
              </a:rPr>
              <a:t>faseforskyvning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mellom</a:t>
            </a:r>
            <a:r>
              <a:rPr lang="en-GB" sz="1400" dirty="0">
                <a:solidFill>
                  <a:srgbClr val="0070C0"/>
                </a:solidFill>
              </a:rPr>
              <a:t> Z</a:t>
            </a:r>
            <a:r>
              <a:rPr lang="en-GB" sz="1400" baseline="-250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og</a:t>
            </a:r>
            <a:r>
              <a:rPr lang="en-GB" sz="1400" dirty="0">
                <a:solidFill>
                  <a:srgbClr val="0070C0"/>
                </a:solidFill>
              </a:rPr>
              <a:t> R) for </a:t>
            </a:r>
            <a:r>
              <a:rPr lang="en-GB" sz="1400" dirty="0" err="1">
                <a:solidFill>
                  <a:srgbClr val="0070C0"/>
                </a:solidFill>
              </a:rPr>
              <a:t>denne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kretsen</a:t>
            </a:r>
            <a:r>
              <a:rPr lang="en-GB" sz="1400" dirty="0">
                <a:solidFill>
                  <a:srgbClr val="0070C0"/>
                </a:solidFill>
              </a:rPr>
              <a:t>?</a:t>
            </a:r>
          </a:p>
          <a:p>
            <a:r>
              <a:rPr lang="en-GB" sz="1400" b="1" dirty="0" err="1">
                <a:solidFill>
                  <a:srgbClr val="0070C0"/>
                </a:solidFill>
              </a:rPr>
              <a:t>Spm</a:t>
            </a:r>
            <a:r>
              <a:rPr lang="en-GB" sz="1400" b="1" dirty="0">
                <a:solidFill>
                  <a:srgbClr val="0070C0"/>
                </a:solidFill>
              </a:rPr>
              <a:t> 3:</a:t>
            </a:r>
            <a:r>
              <a:rPr lang="en-GB" sz="1400" dirty="0">
                <a:solidFill>
                  <a:srgbClr val="0070C0"/>
                </a:solidFill>
              </a:rPr>
              <a:t> Anta at R=1k</a:t>
            </a:r>
            <a:r>
              <a:rPr lang="el-GR" sz="1400" dirty="0">
                <a:solidFill>
                  <a:srgbClr val="0070C0"/>
                </a:solidFill>
              </a:rPr>
              <a:t>Ω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og</a:t>
            </a:r>
            <a:r>
              <a:rPr lang="en-GB" sz="1400" dirty="0">
                <a:solidFill>
                  <a:srgbClr val="0070C0"/>
                </a:solidFill>
              </a:rPr>
              <a:t> C=0,01</a:t>
            </a:r>
            <a:r>
              <a:rPr lang="el-GR" sz="1400" dirty="0">
                <a:solidFill>
                  <a:srgbClr val="0070C0"/>
                </a:solidFill>
              </a:rPr>
              <a:t>μ</a:t>
            </a:r>
            <a:r>
              <a:rPr lang="en-GB" sz="1400" dirty="0">
                <a:solidFill>
                  <a:srgbClr val="0070C0"/>
                </a:solidFill>
              </a:rPr>
              <a:t>F. Finn den </a:t>
            </a:r>
            <a:r>
              <a:rPr lang="en-GB" sz="1400" dirty="0" err="1">
                <a:solidFill>
                  <a:srgbClr val="0070C0"/>
                </a:solidFill>
              </a:rPr>
              <a:t>totale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impedansen</a:t>
            </a:r>
            <a:r>
              <a:rPr lang="en-GB" sz="1400" dirty="0">
                <a:solidFill>
                  <a:srgbClr val="0070C0"/>
                </a:solidFill>
              </a:rPr>
              <a:t> Z </a:t>
            </a:r>
            <a:r>
              <a:rPr lang="en-GB" sz="1400" dirty="0" err="1">
                <a:solidFill>
                  <a:srgbClr val="0070C0"/>
                </a:solidFill>
              </a:rPr>
              <a:t>og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fasevinkelen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l-GR" sz="1400" dirty="0">
                <a:solidFill>
                  <a:srgbClr val="0070C0"/>
                </a:solidFill>
              </a:rPr>
              <a:t>θ 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mellom</a:t>
            </a:r>
            <a:r>
              <a:rPr lang="en-GB" sz="1400" dirty="0">
                <a:solidFill>
                  <a:srgbClr val="0070C0"/>
                </a:solidFill>
              </a:rPr>
              <a:t> R </a:t>
            </a:r>
            <a:r>
              <a:rPr lang="en-GB" sz="1400" dirty="0" err="1">
                <a:solidFill>
                  <a:srgbClr val="0070C0"/>
                </a:solidFill>
              </a:rPr>
              <a:t>og</a:t>
            </a:r>
            <a:r>
              <a:rPr lang="en-GB" sz="1400" dirty="0">
                <a:solidFill>
                  <a:srgbClr val="0070C0"/>
                </a:solidFill>
              </a:rPr>
              <a:t> Z for </a:t>
            </a:r>
            <a:r>
              <a:rPr lang="en-GB" sz="1400" dirty="0" err="1">
                <a:solidFill>
                  <a:srgbClr val="0070C0"/>
                </a:solidFill>
              </a:rPr>
              <a:t>følgende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tre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frekvenser</a:t>
            </a:r>
            <a:r>
              <a:rPr lang="en-GB" sz="1400" dirty="0">
                <a:solidFill>
                  <a:srgbClr val="0070C0"/>
                </a:solidFill>
              </a:rPr>
              <a:t>:</a:t>
            </a:r>
          </a:p>
          <a:p>
            <a:pPr lvl="1"/>
            <a:r>
              <a:rPr lang="en-GB" sz="1100" dirty="0" err="1">
                <a:solidFill>
                  <a:srgbClr val="0070C0"/>
                </a:solidFill>
              </a:rPr>
              <a:t>Spm</a:t>
            </a:r>
            <a:r>
              <a:rPr lang="en-GB" sz="1100" dirty="0">
                <a:solidFill>
                  <a:srgbClr val="0070C0"/>
                </a:solidFill>
              </a:rPr>
              <a:t> 3.1: 10 kHz</a:t>
            </a:r>
          </a:p>
          <a:p>
            <a:pPr lvl="1"/>
            <a:r>
              <a:rPr lang="en-GB" sz="1100" dirty="0" err="1">
                <a:solidFill>
                  <a:srgbClr val="0070C0"/>
                </a:solidFill>
              </a:rPr>
              <a:t>Spm</a:t>
            </a:r>
            <a:r>
              <a:rPr lang="en-GB" sz="1100" dirty="0">
                <a:solidFill>
                  <a:srgbClr val="0070C0"/>
                </a:solidFill>
              </a:rPr>
              <a:t> 3.2: 20 kHz</a:t>
            </a:r>
          </a:p>
          <a:p>
            <a:pPr lvl="1"/>
            <a:r>
              <a:rPr lang="en-GB" sz="1100" dirty="0" err="1">
                <a:solidFill>
                  <a:srgbClr val="0070C0"/>
                </a:solidFill>
              </a:rPr>
              <a:t>Spm</a:t>
            </a:r>
            <a:r>
              <a:rPr lang="en-GB" sz="1100" dirty="0">
                <a:solidFill>
                  <a:srgbClr val="0070C0"/>
                </a:solidFill>
              </a:rPr>
              <a:t> 3.3: 30 kHz</a:t>
            </a:r>
          </a:p>
          <a:p>
            <a:r>
              <a:rPr lang="en-GB" sz="1400" b="1" dirty="0" err="1">
                <a:solidFill>
                  <a:srgbClr val="0070C0"/>
                </a:solidFill>
              </a:rPr>
              <a:t>Spm</a:t>
            </a:r>
            <a:r>
              <a:rPr lang="en-GB" sz="1400" b="1" dirty="0">
                <a:solidFill>
                  <a:srgbClr val="0070C0"/>
                </a:solidFill>
              </a:rPr>
              <a:t> 4: </a:t>
            </a:r>
            <a:r>
              <a:rPr lang="en-GB" sz="1400" dirty="0" err="1">
                <a:solidFill>
                  <a:srgbClr val="0070C0"/>
                </a:solidFill>
              </a:rPr>
              <a:t>Hva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er</a:t>
            </a:r>
            <a:r>
              <a:rPr lang="en-GB" sz="1400" b="1" dirty="0">
                <a:solidFill>
                  <a:srgbClr val="0070C0"/>
                </a:solidFill>
              </a:rPr>
              <a:t> </a:t>
            </a:r>
            <a:r>
              <a:rPr lang="en-GB" sz="1400" b="1" dirty="0" err="1">
                <a:solidFill>
                  <a:srgbClr val="0070C0"/>
                </a:solidFill>
              </a:rPr>
              <a:t>V</a:t>
            </a:r>
            <a:r>
              <a:rPr lang="en-GB" sz="1400" b="1" baseline="-25000" dirty="0" err="1">
                <a:solidFill>
                  <a:srgbClr val="0070C0"/>
                </a:solidFill>
              </a:rPr>
              <a:t>out</a:t>
            </a:r>
            <a:r>
              <a:rPr lang="en-GB" sz="1400" b="1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uttrykt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ved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b="1" dirty="0">
                <a:solidFill>
                  <a:srgbClr val="0070C0"/>
                </a:solidFill>
              </a:rPr>
              <a:t>V</a:t>
            </a:r>
            <a:r>
              <a:rPr lang="en-GB" sz="1400" b="1" baseline="-25000" dirty="0">
                <a:solidFill>
                  <a:srgbClr val="0070C0"/>
                </a:solidFill>
              </a:rPr>
              <a:t>in</a:t>
            </a:r>
            <a:r>
              <a:rPr lang="en-GB" sz="1400" b="1" dirty="0">
                <a:solidFill>
                  <a:srgbClr val="0070C0"/>
                </a:solidFill>
              </a:rPr>
              <a:t>, R 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og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b="1" dirty="0" err="1">
                <a:solidFill>
                  <a:srgbClr val="0070C0"/>
                </a:solidFill>
              </a:rPr>
              <a:t>X</a:t>
            </a:r>
            <a:r>
              <a:rPr lang="en-GB" sz="1400" b="1" baseline="-25000" dirty="0" err="1">
                <a:solidFill>
                  <a:srgbClr val="0070C0"/>
                </a:solidFill>
              </a:rPr>
              <a:t>c</a:t>
            </a:r>
            <a:r>
              <a:rPr lang="en-GB" sz="1400" dirty="0">
                <a:solidFill>
                  <a:srgbClr val="0070C0"/>
                </a:solidFill>
              </a:rPr>
              <a:t>?</a:t>
            </a:r>
          </a:p>
          <a:p>
            <a:r>
              <a:rPr lang="en-GB" sz="1400" b="1" dirty="0" err="1">
                <a:solidFill>
                  <a:srgbClr val="0070C0"/>
                </a:solidFill>
              </a:rPr>
              <a:t>Spm</a:t>
            </a:r>
            <a:r>
              <a:rPr lang="en-GB" sz="1400" b="1" dirty="0">
                <a:solidFill>
                  <a:srgbClr val="0070C0"/>
                </a:solidFill>
              </a:rPr>
              <a:t> 5: </a:t>
            </a:r>
            <a:r>
              <a:rPr lang="en-GB" sz="1400" dirty="0" err="1">
                <a:solidFill>
                  <a:srgbClr val="0070C0"/>
                </a:solidFill>
              </a:rPr>
              <a:t>Forklar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hva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som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skjer</a:t>
            </a:r>
            <a:r>
              <a:rPr lang="en-GB" sz="1400" dirty="0">
                <a:solidFill>
                  <a:srgbClr val="0070C0"/>
                </a:solidFill>
              </a:rPr>
              <a:t> med </a:t>
            </a:r>
            <a:r>
              <a:rPr lang="en-GB" sz="1400" dirty="0" err="1">
                <a:solidFill>
                  <a:srgbClr val="0070C0"/>
                </a:solidFill>
              </a:rPr>
              <a:t>amplituden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til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b="1" dirty="0" err="1">
                <a:solidFill>
                  <a:srgbClr val="0070C0"/>
                </a:solidFill>
              </a:rPr>
              <a:t>V</a:t>
            </a:r>
            <a:r>
              <a:rPr lang="en-GB" sz="1400" b="1" baseline="-25000" dirty="0" err="1">
                <a:solidFill>
                  <a:srgbClr val="0070C0"/>
                </a:solidFill>
              </a:rPr>
              <a:t>out</a:t>
            </a:r>
            <a:r>
              <a:rPr lang="en-GB" sz="1400" b="1" baseline="-250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når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frekvensen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til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b="1" dirty="0">
                <a:solidFill>
                  <a:srgbClr val="0070C0"/>
                </a:solidFill>
              </a:rPr>
              <a:t>V</a:t>
            </a:r>
            <a:r>
              <a:rPr lang="en-GB" sz="1400" b="1" baseline="-25000" dirty="0">
                <a:solidFill>
                  <a:srgbClr val="0070C0"/>
                </a:solidFill>
              </a:rPr>
              <a:t>in</a:t>
            </a:r>
            <a:r>
              <a:rPr lang="en-GB" sz="1400" baseline="-250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øker</a:t>
            </a:r>
            <a:endParaRPr lang="en-GB" sz="1400" dirty="0">
              <a:solidFill>
                <a:srgbClr val="0070C0"/>
              </a:solidFill>
            </a:endParaRPr>
          </a:p>
          <a:p>
            <a:r>
              <a:rPr lang="en-GB" sz="1400" b="1" dirty="0" err="1">
                <a:solidFill>
                  <a:srgbClr val="0070C0"/>
                </a:solidFill>
              </a:rPr>
              <a:t>Spm</a:t>
            </a:r>
            <a:r>
              <a:rPr lang="en-GB" sz="1400" b="1" dirty="0">
                <a:solidFill>
                  <a:srgbClr val="0070C0"/>
                </a:solidFill>
              </a:rPr>
              <a:t> 6: </a:t>
            </a:r>
            <a:r>
              <a:rPr lang="en-GB" sz="1400" dirty="0" err="1">
                <a:solidFill>
                  <a:srgbClr val="0070C0"/>
                </a:solidFill>
              </a:rPr>
              <a:t>Forklar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hva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som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skjer</a:t>
            </a:r>
            <a:r>
              <a:rPr lang="en-GB" sz="1400" dirty="0">
                <a:solidFill>
                  <a:srgbClr val="0070C0"/>
                </a:solidFill>
              </a:rPr>
              <a:t> med </a:t>
            </a:r>
            <a:r>
              <a:rPr lang="en-GB" sz="1400" dirty="0" err="1">
                <a:solidFill>
                  <a:srgbClr val="0070C0"/>
                </a:solidFill>
              </a:rPr>
              <a:t>fasevinkelen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mellom</a:t>
            </a:r>
            <a:r>
              <a:rPr lang="en-GB" sz="1400" dirty="0">
                <a:solidFill>
                  <a:srgbClr val="0070C0"/>
                </a:solidFill>
              </a:rPr>
              <a:t> V</a:t>
            </a:r>
            <a:r>
              <a:rPr lang="en-GB" sz="1400" baseline="-25000" dirty="0">
                <a:solidFill>
                  <a:srgbClr val="0070C0"/>
                </a:solidFill>
              </a:rPr>
              <a:t>in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og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V</a:t>
            </a:r>
            <a:r>
              <a:rPr lang="en-GB" sz="1400" baseline="-25000" dirty="0" err="1">
                <a:solidFill>
                  <a:srgbClr val="0070C0"/>
                </a:solidFill>
              </a:rPr>
              <a:t>out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når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frekvensen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til</a:t>
            </a:r>
            <a:r>
              <a:rPr lang="en-GB" sz="1400" dirty="0">
                <a:solidFill>
                  <a:srgbClr val="0070C0"/>
                </a:solidFill>
              </a:rPr>
              <a:t> V</a:t>
            </a:r>
            <a:r>
              <a:rPr lang="en-GB" sz="1400" baseline="-25000" dirty="0">
                <a:solidFill>
                  <a:srgbClr val="0070C0"/>
                </a:solidFill>
              </a:rPr>
              <a:t>in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øker</a:t>
            </a:r>
            <a:endParaRPr lang="en-GB" sz="1400" dirty="0">
              <a:solidFill>
                <a:srgbClr val="0070C0"/>
              </a:solidFill>
            </a:endParaRPr>
          </a:p>
          <a:p>
            <a:r>
              <a:rPr lang="en-GB" sz="1400" b="1" dirty="0" err="1">
                <a:solidFill>
                  <a:srgbClr val="0070C0"/>
                </a:solidFill>
              </a:rPr>
              <a:t>Spm</a:t>
            </a:r>
            <a:r>
              <a:rPr lang="en-GB" sz="1400" b="1" dirty="0">
                <a:solidFill>
                  <a:srgbClr val="0070C0"/>
                </a:solidFill>
              </a:rPr>
              <a:t> 7</a:t>
            </a:r>
            <a:r>
              <a:rPr lang="en-GB" sz="1400" dirty="0">
                <a:solidFill>
                  <a:srgbClr val="0070C0"/>
                </a:solidFill>
              </a:rPr>
              <a:t>: </a:t>
            </a:r>
            <a:r>
              <a:rPr lang="en-GB" sz="1400" dirty="0" err="1">
                <a:solidFill>
                  <a:srgbClr val="0070C0"/>
                </a:solidFill>
              </a:rPr>
              <a:t>Hva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skjer</a:t>
            </a:r>
            <a:r>
              <a:rPr lang="en-GB" sz="1400" dirty="0">
                <a:solidFill>
                  <a:srgbClr val="0070C0"/>
                </a:solidFill>
              </a:rPr>
              <a:t> med </a:t>
            </a:r>
            <a:r>
              <a:rPr lang="en-GB" sz="1400" dirty="0" err="1">
                <a:solidFill>
                  <a:srgbClr val="0070C0"/>
                </a:solidFill>
              </a:rPr>
              <a:t>tidsforsinkelsen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mellom</a:t>
            </a:r>
            <a:r>
              <a:rPr lang="en-GB" sz="1400" dirty="0">
                <a:solidFill>
                  <a:srgbClr val="0070C0"/>
                </a:solidFill>
              </a:rPr>
              <a:t> V</a:t>
            </a:r>
            <a:r>
              <a:rPr lang="en-GB" sz="1400" baseline="-25000" dirty="0">
                <a:solidFill>
                  <a:srgbClr val="0070C0"/>
                </a:solidFill>
              </a:rPr>
              <a:t>in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og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V</a:t>
            </a:r>
            <a:r>
              <a:rPr lang="en-GB" sz="1400" baseline="-25000" dirty="0" err="1">
                <a:solidFill>
                  <a:srgbClr val="0070C0"/>
                </a:solidFill>
              </a:rPr>
              <a:t>out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når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frekvensen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til</a:t>
            </a:r>
            <a:r>
              <a:rPr lang="en-GB" sz="1400" dirty="0">
                <a:solidFill>
                  <a:srgbClr val="0070C0"/>
                </a:solidFill>
              </a:rPr>
              <a:t> V</a:t>
            </a:r>
            <a:r>
              <a:rPr lang="en-GB" sz="1400" baseline="-25000" dirty="0">
                <a:solidFill>
                  <a:srgbClr val="0070C0"/>
                </a:solidFill>
              </a:rPr>
              <a:t>in</a:t>
            </a:r>
            <a:r>
              <a:rPr lang="en-GB" sz="1400" dirty="0">
                <a:solidFill>
                  <a:srgbClr val="0070C0"/>
                </a:solidFill>
              </a:rPr>
              <a:t> </a:t>
            </a:r>
            <a:r>
              <a:rPr lang="en-GB" sz="1400" dirty="0" err="1">
                <a:solidFill>
                  <a:srgbClr val="0070C0"/>
                </a:solidFill>
              </a:rPr>
              <a:t>øker</a:t>
            </a:r>
            <a:r>
              <a:rPr lang="en-GB" sz="1400" dirty="0">
                <a:solidFill>
                  <a:srgbClr val="0070C0"/>
                </a:solidFill>
              </a:rPr>
              <a:t>?</a:t>
            </a:r>
          </a:p>
          <a:p>
            <a:pPr lvl="1"/>
            <a:endParaRPr lang="en-GB" sz="1100" dirty="0">
              <a:solidFill>
                <a:srgbClr val="0070C0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FB4B24-F62E-4261-8428-D684DE841D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30DBD6-8345-4110-84DC-3FA94E691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52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2" name="Picture 11" descr="A close up of text on a black background&#10;&#10;Description automatically generated">
            <a:extLst>
              <a:ext uri="{FF2B5EF4-FFF2-40B4-BE49-F238E27FC236}">
                <a16:creationId xmlns:a16="http://schemas.microsoft.com/office/drawing/2014/main" id="{E627AE2D-7AA6-4264-B58F-6A38668CFB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0716" y="110024"/>
            <a:ext cx="3240360" cy="1763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99710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F6738-7590-4E32-8D28-6AAC9AEFC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>
                <a:solidFill>
                  <a:srgbClr val="0070C0"/>
                </a:solidFill>
              </a:rPr>
              <a:t>Oppgaver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2E36AD-7ADB-4E59-82CF-3FC5D7D2E0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1400" b="1" dirty="0" err="1">
                <a:solidFill>
                  <a:srgbClr val="0070C0"/>
                </a:solidFill>
              </a:rPr>
              <a:t>Spm</a:t>
            </a:r>
            <a:r>
              <a:rPr lang="nb-NO" sz="1400" b="1" dirty="0">
                <a:solidFill>
                  <a:srgbClr val="0070C0"/>
                </a:solidFill>
              </a:rPr>
              <a:t> 1 </a:t>
            </a:r>
            <a:r>
              <a:rPr lang="nb-NO" sz="1400" dirty="0">
                <a:solidFill>
                  <a:srgbClr val="0070C0"/>
                </a:solidFill>
              </a:rPr>
              <a:t>: Hva er faseforskjellen mellom strøm og spenning gjennom en kondensator?</a:t>
            </a:r>
          </a:p>
          <a:p>
            <a:r>
              <a:rPr lang="nb-NO" sz="1400" b="1" dirty="0" err="1">
                <a:solidFill>
                  <a:srgbClr val="0070C0"/>
                </a:solidFill>
              </a:rPr>
              <a:t>Spm</a:t>
            </a:r>
            <a:r>
              <a:rPr lang="nb-NO" sz="1400" b="1" dirty="0">
                <a:solidFill>
                  <a:srgbClr val="0070C0"/>
                </a:solidFill>
              </a:rPr>
              <a:t> 2: </a:t>
            </a:r>
            <a:r>
              <a:rPr lang="nb-NO" sz="1400" dirty="0">
                <a:solidFill>
                  <a:srgbClr val="0070C0"/>
                </a:solidFill>
              </a:rPr>
              <a:t>Hva er formelen for tidskonstanten til en spole, og hva sier den?</a:t>
            </a:r>
          </a:p>
          <a:p>
            <a:r>
              <a:rPr lang="nb-NO" sz="1400" b="1" dirty="0" err="1">
                <a:solidFill>
                  <a:srgbClr val="0070C0"/>
                </a:solidFill>
              </a:rPr>
              <a:t>Spm</a:t>
            </a:r>
            <a:r>
              <a:rPr lang="nb-NO" sz="1400" b="1" dirty="0">
                <a:solidFill>
                  <a:srgbClr val="0070C0"/>
                </a:solidFill>
              </a:rPr>
              <a:t> 3-1 </a:t>
            </a:r>
            <a:r>
              <a:rPr lang="nb-NO" sz="1400" dirty="0">
                <a:solidFill>
                  <a:srgbClr val="0070C0"/>
                </a:solidFill>
              </a:rPr>
              <a:t>: Hva er en kondensators impedans ved f = 0 Hz, og hva kan den erstattes med i dette tilfellet?</a:t>
            </a:r>
          </a:p>
          <a:p>
            <a:r>
              <a:rPr lang="nb-NO" sz="1400" b="1" dirty="0" err="1">
                <a:solidFill>
                  <a:srgbClr val="0070C0"/>
                </a:solidFill>
              </a:rPr>
              <a:t>Spm</a:t>
            </a:r>
            <a:r>
              <a:rPr lang="nb-NO" sz="1400" b="1" dirty="0">
                <a:solidFill>
                  <a:srgbClr val="0070C0"/>
                </a:solidFill>
              </a:rPr>
              <a:t> 3-2 </a:t>
            </a:r>
            <a:r>
              <a:rPr lang="nb-NO" sz="1400" dirty="0">
                <a:solidFill>
                  <a:srgbClr val="0070C0"/>
                </a:solidFill>
              </a:rPr>
              <a:t>: Hva er en kondensators impedans ved  f ≈ ∞ og hva kan den erstattes med i dette tilfellet?</a:t>
            </a:r>
          </a:p>
          <a:p>
            <a:r>
              <a:rPr lang="nb-NO" sz="1400" b="1" dirty="0" err="1">
                <a:solidFill>
                  <a:srgbClr val="0070C0"/>
                </a:solidFill>
              </a:rPr>
              <a:t>Spm</a:t>
            </a:r>
            <a:r>
              <a:rPr lang="nb-NO" sz="1400" b="1" dirty="0">
                <a:solidFill>
                  <a:srgbClr val="0070C0"/>
                </a:solidFill>
              </a:rPr>
              <a:t> 4-1 </a:t>
            </a:r>
            <a:r>
              <a:rPr lang="nb-NO" sz="1400" dirty="0">
                <a:solidFill>
                  <a:srgbClr val="0070C0"/>
                </a:solidFill>
              </a:rPr>
              <a:t>Hva er en spoles impedans ved f = 0 Hz, og hva kan den erstattes med i dette tilfellet?</a:t>
            </a:r>
          </a:p>
          <a:p>
            <a:r>
              <a:rPr lang="nb-NO" sz="1400" b="1" dirty="0" err="1">
                <a:solidFill>
                  <a:srgbClr val="0070C0"/>
                </a:solidFill>
              </a:rPr>
              <a:t>Spm</a:t>
            </a:r>
            <a:r>
              <a:rPr lang="nb-NO" sz="1400" b="1" dirty="0">
                <a:solidFill>
                  <a:srgbClr val="0070C0"/>
                </a:solidFill>
              </a:rPr>
              <a:t> 4-2 </a:t>
            </a:r>
            <a:r>
              <a:rPr lang="nb-NO" sz="1400" dirty="0">
                <a:solidFill>
                  <a:srgbClr val="0070C0"/>
                </a:solidFill>
              </a:rPr>
              <a:t>: Hva er en spoles impedans ved  f ≈ ∞ og hva kan den erstattes med i dette tilfellet?</a:t>
            </a:r>
          </a:p>
          <a:p>
            <a:r>
              <a:rPr lang="nb-NO" sz="1400" b="1" dirty="0" err="1">
                <a:solidFill>
                  <a:srgbClr val="0070C0"/>
                </a:solidFill>
              </a:rPr>
              <a:t>Spm</a:t>
            </a:r>
            <a:r>
              <a:rPr lang="nb-NO" sz="1400" b="1" dirty="0">
                <a:solidFill>
                  <a:srgbClr val="0070C0"/>
                </a:solidFill>
              </a:rPr>
              <a:t> 5</a:t>
            </a:r>
            <a:r>
              <a:rPr lang="nb-NO" sz="1400" dirty="0">
                <a:solidFill>
                  <a:srgbClr val="0070C0"/>
                </a:solidFill>
              </a:rPr>
              <a:t>: Hva er måleenheten for induktans?</a:t>
            </a:r>
          </a:p>
          <a:p>
            <a:r>
              <a:rPr lang="nb-NO" sz="1400" b="1" dirty="0" err="1">
                <a:solidFill>
                  <a:srgbClr val="0070C0"/>
                </a:solidFill>
              </a:rPr>
              <a:t>Spm</a:t>
            </a:r>
            <a:r>
              <a:rPr lang="nb-NO" sz="1400" b="1" dirty="0">
                <a:solidFill>
                  <a:srgbClr val="0070C0"/>
                </a:solidFill>
              </a:rPr>
              <a:t> 6 : </a:t>
            </a:r>
            <a:r>
              <a:rPr lang="nb-NO" sz="1400" dirty="0">
                <a:solidFill>
                  <a:srgbClr val="0070C0"/>
                </a:solidFill>
              </a:rPr>
              <a:t>Hva er faseforskyvningen mellom strøm og spenning i en spole?</a:t>
            </a:r>
          </a:p>
          <a:p>
            <a:endParaRPr lang="nb-NO" sz="1400" dirty="0">
              <a:solidFill>
                <a:srgbClr val="0070C0"/>
              </a:solidFill>
            </a:endParaRPr>
          </a:p>
          <a:p>
            <a:endParaRPr lang="nb-NO" sz="1400" dirty="0">
              <a:solidFill>
                <a:srgbClr val="0070C0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9EA9F7-A1BF-46D6-9CA4-69E8E973F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19B798-129D-47DD-BA6E-594A28092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53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86071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138" y="894080"/>
            <a:ext cx="8754428" cy="387256"/>
          </a:xfrm>
        </p:spPr>
        <p:txBody>
          <a:bodyPr/>
          <a:lstStyle/>
          <a:p>
            <a:r>
              <a:rPr lang="nb-NO" sz="2800" dirty="0">
                <a:solidFill>
                  <a:srgbClr val="0070C0"/>
                </a:solidFill>
              </a:rPr>
              <a:t>Oppgaver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72102" y="1785392"/>
                <a:ext cx="9265051" cy="4951576"/>
              </a:xfrm>
            </p:spPr>
            <p:txBody>
              <a:bodyPr/>
              <a:lstStyle/>
              <a:p>
                <a:r>
                  <a:rPr lang="nb-NO" sz="1200" b="1" dirty="0">
                    <a:solidFill>
                      <a:srgbClr val="0070C0"/>
                    </a:solidFill>
                  </a:rPr>
                  <a:t>Spm 1</a:t>
                </a:r>
                <a:r>
                  <a:rPr lang="nb-NO" sz="1200" dirty="0">
                    <a:solidFill>
                      <a:srgbClr val="0070C0"/>
                    </a:solidFill>
                  </a:rPr>
                  <a:t>: Hva sier tidskonstanten?</a:t>
                </a:r>
              </a:p>
              <a:p>
                <a:r>
                  <a:rPr lang="nb-NO" sz="1200" b="1" dirty="0" err="1">
                    <a:solidFill>
                      <a:srgbClr val="0070C0"/>
                    </a:solidFill>
                  </a:rPr>
                  <a:t>Spm</a:t>
                </a:r>
                <a:r>
                  <a:rPr lang="nb-NO" sz="1200" b="1" dirty="0">
                    <a:solidFill>
                      <a:srgbClr val="0070C0"/>
                    </a:solidFill>
                  </a:rPr>
                  <a:t> 2</a:t>
                </a:r>
                <a:r>
                  <a:rPr lang="nb-NO" sz="1200" dirty="0">
                    <a:solidFill>
                      <a:srgbClr val="0070C0"/>
                    </a:solidFill>
                  </a:rPr>
                  <a:t>: Hvis en kondensator lades ut gjennom en resistor, hvor mye har spenningen falt til etter </a:t>
                </a:r>
                <a14:m>
                  <m:oMath xmlns:m="http://schemas.openxmlformats.org/officeDocument/2006/math">
                    <m:r>
                      <a:rPr lang="en-GB" sz="12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𝜏</m:t>
                    </m:r>
                  </m:oMath>
                </a14:m>
                <a:r>
                  <a:rPr lang="nb-NO" sz="1200" dirty="0">
                    <a:solidFill>
                      <a:srgbClr val="0070C0"/>
                    </a:solidFill>
                  </a:rPr>
                  <a:t>=1?</a:t>
                </a:r>
              </a:p>
              <a:p>
                <a:r>
                  <a:rPr lang="nb-NO" sz="1200" b="1" dirty="0" err="1">
                    <a:solidFill>
                      <a:srgbClr val="0070C0"/>
                    </a:solidFill>
                  </a:rPr>
                  <a:t>Spm</a:t>
                </a:r>
                <a:r>
                  <a:rPr lang="nb-NO" sz="1200" b="1" dirty="0">
                    <a:solidFill>
                      <a:srgbClr val="0070C0"/>
                    </a:solidFill>
                  </a:rPr>
                  <a:t> 3</a:t>
                </a:r>
                <a:r>
                  <a:rPr lang="nb-NO" sz="1200" dirty="0">
                    <a:solidFill>
                      <a:srgbClr val="0070C0"/>
                    </a:solidFill>
                  </a:rPr>
                  <a:t>: Hvis en kondensator lades opp gjennom en resistor, hvor mye har spenningen økt etter </a:t>
                </a:r>
                <a14:m>
                  <m:oMath xmlns:m="http://schemas.openxmlformats.org/officeDocument/2006/math">
                    <m:r>
                      <a:rPr lang="en-GB" sz="12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𝜏</m:t>
                    </m:r>
                  </m:oMath>
                </a14:m>
                <a:r>
                  <a:rPr lang="nb-NO" sz="1200" dirty="0">
                    <a:solidFill>
                      <a:srgbClr val="0070C0"/>
                    </a:solidFill>
                  </a:rPr>
                  <a:t>=1?</a:t>
                </a:r>
              </a:p>
              <a:p>
                <a:r>
                  <a:rPr lang="nb-NO" sz="1200" b="1" dirty="0" err="1">
                    <a:solidFill>
                      <a:srgbClr val="0070C0"/>
                    </a:solidFill>
                  </a:rPr>
                  <a:t>Spm</a:t>
                </a:r>
                <a:r>
                  <a:rPr lang="nb-NO" sz="1200" b="1" dirty="0">
                    <a:solidFill>
                      <a:srgbClr val="0070C0"/>
                    </a:solidFill>
                  </a:rPr>
                  <a:t> 4</a:t>
                </a:r>
                <a:r>
                  <a:rPr lang="nb-NO" sz="1200" dirty="0">
                    <a:solidFill>
                      <a:srgbClr val="0070C0"/>
                    </a:solidFill>
                  </a:rPr>
                  <a:t>: For hvilken </a:t>
                </a:r>
                <a14:m>
                  <m:oMath xmlns:m="http://schemas.openxmlformats.org/officeDocument/2006/math">
                    <m:r>
                      <a:rPr lang="en-GB" sz="12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𝜏</m:t>
                    </m:r>
                  </m:oMath>
                </a14:m>
                <a:r>
                  <a:rPr lang="nb-NO" sz="1200" dirty="0">
                    <a:solidFill>
                      <a:srgbClr val="0070C0"/>
                    </a:solidFill>
                  </a:rPr>
                  <a:t> regner man at kondensatoren er enten helt oppladet eller utladet, og hvorfor?</a:t>
                </a:r>
              </a:p>
              <a:p>
                <a:r>
                  <a:rPr lang="nb-NO" sz="1200" b="1" dirty="0">
                    <a:solidFill>
                      <a:srgbClr val="0070C0"/>
                    </a:solidFill>
                  </a:rPr>
                  <a:t>Spm 5:</a:t>
                </a:r>
                <a:r>
                  <a:rPr lang="nb-NO" sz="1200" dirty="0">
                    <a:solidFill>
                      <a:srgbClr val="0070C0"/>
                    </a:solidFill>
                  </a:rPr>
                  <a:t> Hvis vi ønsker </a:t>
                </a:r>
                <a14:m>
                  <m:oMath xmlns:m="http://schemas.openxmlformats.org/officeDocument/2006/math">
                    <m:r>
                      <a:rPr lang="en-GB" sz="12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𝜏</m:t>
                    </m:r>
                  </m:oMath>
                </a14:m>
                <a:r>
                  <a:rPr lang="nb-NO" sz="1200" dirty="0">
                    <a:solidFill>
                      <a:srgbClr val="0070C0"/>
                    </a:solidFill>
                  </a:rPr>
                  <a:t>=16ms for R=4k</a:t>
                </a:r>
                <a:r>
                  <a:rPr lang="el-GR" sz="1200" dirty="0">
                    <a:solidFill>
                      <a:srgbClr val="0070C0"/>
                    </a:solidFill>
                  </a:rPr>
                  <a:t>Ω</a:t>
                </a:r>
                <a:r>
                  <a:rPr lang="en-GB" sz="1200" dirty="0">
                    <a:solidFill>
                      <a:srgbClr val="0070C0"/>
                    </a:solidFill>
                  </a:rPr>
                  <a:t>, </a:t>
                </a:r>
                <a:r>
                  <a:rPr lang="nb-NO" sz="1200" dirty="0">
                    <a:solidFill>
                      <a:srgbClr val="0070C0"/>
                    </a:solidFill>
                  </a:rPr>
                  <a:t>hva må da kapasitansen være?</a:t>
                </a:r>
              </a:p>
              <a:p>
                <a:r>
                  <a:rPr lang="en-GB" sz="1200" b="1" dirty="0" err="1">
                    <a:solidFill>
                      <a:srgbClr val="0070C0"/>
                    </a:solidFill>
                  </a:rPr>
                  <a:t>Spm</a:t>
                </a:r>
                <a:r>
                  <a:rPr lang="en-GB" sz="1200" b="1" dirty="0">
                    <a:solidFill>
                      <a:srgbClr val="0070C0"/>
                    </a:solidFill>
                  </a:rPr>
                  <a:t> 6</a:t>
                </a:r>
                <a:r>
                  <a:rPr lang="en-GB" sz="1200" dirty="0">
                    <a:solidFill>
                      <a:srgbClr val="0070C0"/>
                    </a:solidFill>
                  </a:rPr>
                  <a:t>: </a:t>
                </a:r>
                <a:r>
                  <a:rPr lang="nb-NO" sz="1200" dirty="0">
                    <a:solidFill>
                      <a:srgbClr val="0070C0"/>
                    </a:solidFill>
                  </a:rPr>
                  <a:t>Hva er tidskonstanten til kretsen til høyre</a:t>
                </a:r>
                <a:r>
                  <a:rPr lang="en-GB" sz="1200" dirty="0">
                    <a:solidFill>
                      <a:srgbClr val="0070C0"/>
                    </a:solidFill>
                  </a:rPr>
                  <a:t>?</a:t>
                </a:r>
              </a:p>
              <a:p>
                <a:r>
                  <a:rPr lang="en-GB" sz="1200" b="1" dirty="0" err="1">
                    <a:solidFill>
                      <a:srgbClr val="0070C0"/>
                    </a:solidFill>
                  </a:rPr>
                  <a:t>Spm</a:t>
                </a:r>
                <a:r>
                  <a:rPr lang="en-GB" sz="1200" b="1" dirty="0">
                    <a:solidFill>
                      <a:srgbClr val="0070C0"/>
                    </a:solidFill>
                  </a:rPr>
                  <a:t> 7</a:t>
                </a:r>
                <a:r>
                  <a:rPr lang="en-GB" sz="1200" dirty="0">
                    <a:solidFill>
                      <a:srgbClr val="0070C0"/>
                    </a:solidFill>
                  </a:rPr>
                  <a:t>: </a:t>
                </a:r>
                <a:r>
                  <a:rPr lang="nb-NO" sz="1200" dirty="0">
                    <a:solidFill>
                      <a:srgbClr val="0070C0"/>
                    </a:solidFill>
                  </a:rPr>
                  <a:t>Anta at kondensatoren er helt utladet før batteriet kobles inn ved t=0s. Hva er ligningene for </a:t>
                </a:r>
                <a:r>
                  <a:rPr lang="nb-NO" sz="1200" dirty="0" err="1">
                    <a:solidFill>
                      <a:srgbClr val="0070C0"/>
                    </a:solidFill>
                  </a:rPr>
                  <a:t>v</a:t>
                </a:r>
                <a:r>
                  <a:rPr lang="nb-NO" sz="1200" baseline="-25000" dirty="0" err="1">
                    <a:solidFill>
                      <a:srgbClr val="0070C0"/>
                    </a:solidFill>
                  </a:rPr>
                  <a:t>c</a:t>
                </a:r>
                <a:r>
                  <a:rPr lang="nb-NO" sz="1200" dirty="0">
                    <a:solidFill>
                      <a:srgbClr val="0070C0"/>
                    </a:solidFill>
                  </a:rPr>
                  <a:t>(t), </a:t>
                </a:r>
                <a:r>
                  <a:rPr lang="nb-NO" sz="1200" dirty="0" err="1">
                    <a:solidFill>
                      <a:srgbClr val="0070C0"/>
                    </a:solidFill>
                  </a:rPr>
                  <a:t>i</a:t>
                </a:r>
                <a:r>
                  <a:rPr lang="nb-NO" sz="1200" baseline="-25000" dirty="0" err="1">
                    <a:solidFill>
                      <a:srgbClr val="0070C0"/>
                    </a:solidFill>
                  </a:rPr>
                  <a:t>c</a:t>
                </a:r>
                <a:r>
                  <a:rPr lang="nb-NO" sz="1200" dirty="0">
                    <a:solidFill>
                      <a:srgbClr val="0070C0"/>
                    </a:solidFill>
                  </a:rPr>
                  <a:t>(t) og </a:t>
                </a:r>
                <a:r>
                  <a:rPr lang="nb-NO" sz="1200" dirty="0" err="1">
                    <a:solidFill>
                      <a:srgbClr val="0070C0"/>
                    </a:solidFill>
                  </a:rPr>
                  <a:t>v</a:t>
                </a:r>
                <a:r>
                  <a:rPr lang="nb-NO" sz="1200" baseline="-25000" dirty="0" err="1">
                    <a:solidFill>
                      <a:srgbClr val="0070C0"/>
                    </a:solidFill>
                  </a:rPr>
                  <a:t>R</a:t>
                </a:r>
                <a:r>
                  <a:rPr lang="nb-NO" sz="1200" dirty="0">
                    <a:solidFill>
                      <a:srgbClr val="0070C0"/>
                    </a:solidFill>
                  </a:rPr>
                  <a:t>(t) når t&gt;0?</a:t>
                </a:r>
              </a:p>
              <a:p>
                <a:r>
                  <a:rPr lang="en-GB" sz="1200" b="1" dirty="0" err="1">
                    <a:solidFill>
                      <a:srgbClr val="0070C0"/>
                    </a:solidFill>
                  </a:rPr>
                  <a:t>Spm</a:t>
                </a:r>
                <a:r>
                  <a:rPr lang="en-GB" sz="1200" b="1" dirty="0">
                    <a:solidFill>
                      <a:srgbClr val="0070C0"/>
                    </a:solidFill>
                  </a:rPr>
                  <a:t> 8</a:t>
                </a:r>
                <a:r>
                  <a:rPr lang="en-GB" sz="1200" dirty="0">
                    <a:solidFill>
                      <a:srgbClr val="0070C0"/>
                    </a:solidFill>
                  </a:rPr>
                  <a:t>: </a:t>
                </a:r>
                <a:r>
                  <a:rPr lang="nb-NO" sz="1200" dirty="0">
                    <a:solidFill>
                      <a:srgbClr val="0070C0"/>
                    </a:solidFill>
                  </a:rPr>
                  <a:t>Hva er verdien til </a:t>
                </a:r>
                <a:r>
                  <a:rPr lang="nb-NO" sz="1200" dirty="0" err="1">
                    <a:solidFill>
                      <a:srgbClr val="0070C0"/>
                    </a:solidFill>
                  </a:rPr>
                  <a:t>v</a:t>
                </a:r>
                <a:r>
                  <a:rPr lang="nb-NO" sz="1200" baseline="-25000" dirty="0" err="1">
                    <a:solidFill>
                      <a:srgbClr val="0070C0"/>
                    </a:solidFill>
                  </a:rPr>
                  <a:t>c</a:t>
                </a:r>
                <a:r>
                  <a:rPr lang="nb-NO" sz="1200" baseline="-25000" dirty="0">
                    <a:solidFill>
                      <a:srgbClr val="0070C0"/>
                    </a:solidFill>
                  </a:rPr>
                  <a:t> </a:t>
                </a:r>
                <a:r>
                  <a:rPr lang="nb-NO" sz="1200" dirty="0">
                    <a:solidFill>
                      <a:srgbClr val="0070C0"/>
                    </a:solidFill>
                  </a:rPr>
                  <a:t>etter 20ms?</a:t>
                </a:r>
              </a:p>
              <a:p>
                <a:r>
                  <a:rPr lang="nb-NO" sz="1200" b="1" dirty="0" err="1">
                    <a:solidFill>
                      <a:srgbClr val="0070C0"/>
                    </a:solidFill>
                  </a:rPr>
                  <a:t>Spm</a:t>
                </a:r>
                <a:r>
                  <a:rPr lang="nb-NO" sz="1200" b="1" dirty="0">
                    <a:solidFill>
                      <a:srgbClr val="0070C0"/>
                    </a:solidFill>
                  </a:rPr>
                  <a:t> 9:</a:t>
                </a:r>
                <a:r>
                  <a:rPr lang="nb-NO" sz="1200" dirty="0">
                    <a:solidFill>
                      <a:srgbClr val="0070C0"/>
                    </a:solidFill>
                  </a:rPr>
                  <a:t> Hvor mye ladning er på kondensatoren etter t=2</a:t>
                </a:r>
                <a14:m>
                  <m:oMath xmlns:m="http://schemas.openxmlformats.org/officeDocument/2006/math">
                    <m:r>
                      <a:rPr lang="nb-NO" sz="120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𝜏</m:t>
                    </m:r>
                  </m:oMath>
                </a14:m>
                <a:r>
                  <a:rPr lang="nb-NO" sz="1200" dirty="0">
                    <a:solidFill>
                      <a:srgbClr val="0070C0"/>
                    </a:solidFill>
                  </a:rPr>
                  <a:t> ?</a:t>
                </a:r>
              </a:p>
              <a:p>
                <a:r>
                  <a:rPr lang="nb-NO" sz="1200" b="1" dirty="0" err="1">
                    <a:solidFill>
                      <a:srgbClr val="0070C0"/>
                    </a:solidFill>
                  </a:rPr>
                  <a:t>Spm</a:t>
                </a:r>
                <a:r>
                  <a:rPr lang="nb-NO" sz="1200" b="1" dirty="0">
                    <a:solidFill>
                      <a:srgbClr val="0070C0"/>
                    </a:solidFill>
                  </a:rPr>
                  <a:t> 10: </a:t>
                </a:r>
                <a:r>
                  <a:rPr lang="nb-NO" sz="1200" dirty="0">
                    <a:solidFill>
                      <a:srgbClr val="0070C0"/>
                    </a:solidFill>
                  </a:rPr>
                  <a:t>Hvor stor er ladningen når kondensatoren er helt oppladet?</a:t>
                </a:r>
              </a:p>
              <a:p>
                <a:endParaRPr lang="nb-NO" sz="12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72102" y="1785392"/>
                <a:ext cx="9265051" cy="4951576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 1080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54</a:t>
            </a:fld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8" name="Picture 7" descr="A picture containing clock&#10;&#10;Description automatically generated">
            <a:extLst>
              <a:ext uri="{FF2B5EF4-FFF2-40B4-BE49-F238E27FC236}">
                <a16:creationId xmlns:a16="http://schemas.microsoft.com/office/drawing/2014/main" id="{49C97AB0-B6F2-45BB-91B8-DED1597ADFE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8762" y="5013134"/>
            <a:ext cx="3183636" cy="1287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415025"/>
      </p:ext>
    </p:extLst>
  </p:cSld>
  <p:clrMapOvr>
    <a:masterClrMapping/>
  </p:clrMapOvr>
</p:sld>
</file>

<file path=ppt/theme/theme1.xml><?xml version="1.0" encoding="utf-8"?>
<a:theme xmlns:a="http://schemas.openxmlformats.org/drawingml/2006/main" name="uio-ppt-mal-norsk-1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46448</TotalTime>
  <Pages>12214176</Pages>
  <Words>3496</Words>
  <Application>Microsoft Office PowerPoint</Application>
  <PresentationFormat>Custom</PresentationFormat>
  <Paragraphs>574</Paragraphs>
  <Slides>54</Slides>
  <Notes>15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54</vt:i4>
      </vt:variant>
    </vt:vector>
  </HeadingPairs>
  <TitlesOfParts>
    <vt:vector size="63" baseType="lpstr">
      <vt:lpstr>Arial</vt:lpstr>
      <vt:lpstr>Cambria Math</vt:lpstr>
      <vt:lpstr>Segoe UI</vt:lpstr>
      <vt:lpstr>Times New Roman</vt:lpstr>
      <vt:lpstr>Wingdings</vt:lpstr>
      <vt:lpstr>uio-ppt-mal-norsk-1</vt:lpstr>
      <vt:lpstr>Equation</vt:lpstr>
      <vt:lpstr>Ekvation</vt:lpstr>
      <vt:lpstr>CorelDRAW</vt:lpstr>
      <vt:lpstr>Forelesning  nr.5 IN 1080  Mekatronikk</vt:lpstr>
      <vt:lpstr>Dagens temaer</vt:lpstr>
      <vt:lpstr>Repetisjon kondensatorens virkemåte</vt:lpstr>
      <vt:lpstr>Kapasitans for seriekoblede kondensatorer</vt:lpstr>
      <vt:lpstr>Kapasitans for parallellkoblede kondensatorer</vt:lpstr>
      <vt:lpstr>Repetisjon av I-V i en kondensator</vt:lpstr>
      <vt:lpstr>Repetisjon av I-V i en seriell RC-krets</vt:lpstr>
      <vt:lpstr>Total impedans i seriell RC-krets</vt:lpstr>
      <vt:lpstr>Total impedans i seriell RC-krets (forts)</vt:lpstr>
      <vt:lpstr>Total impedans i seriell RC-krets (forts)</vt:lpstr>
      <vt:lpstr>Faseforskjell strøm - spenning</vt:lpstr>
      <vt:lpstr>Faseforskjell strøm - spenning (forts)</vt:lpstr>
      <vt:lpstr>Impedans, fasedreining og frekvens</vt:lpstr>
      <vt:lpstr>Respons</vt:lpstr>
      <vt:lpstr>Naturlig respons </vt:lpstr>
      <vt:lpstr>Naturlig respons for RC-krets (1) </vt:lpstr>
      <vt:lpstr>Naturlig respons for RC-krets (2) </vt:lpstr>
      <vt:lpstr>Pulsrespons for RC-krets (1) </vt:lpstr>
      <vt:lpstr>Pulsrespons for RC-krets (2) </vt:lpstr>
      <vt:lpstr>Pulsrespons for RC-krets (3) </vt:lpstr>
      <vt:lpstr>PowerPoint Presentation</vt:lpstr>
      <vt:lpstr>Pulsrespons for RC-krets (5) </vt:lpstr>
      <vt:lpstr>Oppsummering puls- og naturlig respons</vt:lpstr>
      <vt:lpstr>Fouriers teorem</vt:lpstr>
      <vt:lpstr>Fouriers teorem: eksempel 1</vt:lpstr>
      <vt:lpstr>PowerPoint Presentation</vt:lpstr>
      <vt:lpstr>PowerPoint Presentation</vt:lpstr>
      <vt:lpstr>PowerPoint Presentation</vt:lpstr>
      <vt:lpstr>Sammenheng mellom frekvens og tid</vt:lpstr>
      <vt:lpstr>Magnetfelt og induksjon</vt:lpstr>
      <vt:lpstr>Induktorer</vt:lpstr>
      <vt:lpstr>Induktorer (forts)</vt:lpstr>
      <vt:lpstr>Induktorer (forts)</vt:lpstr>
      <vt:lpstr>Induktorer (forts)</vt:lpstr>
      <vt:lpstr>Tidskonstant i RL-kretser</vt:lpstr>
      <vt:lpstr>Strøm i RL-kretser</vt:lpstr>
      <vt:lpstr>Forholdet I-V i en spole</vt:lpstr>
      <vt:lpstr>Anvendelse av spoler</vt:lpstr>
      <vt:lpstr>Eksempel på bruk: Delefilter til høytaler</vt:lpstr>
      <vt:lpstr>Eksempel på bruk: Jordfeilbryter</vt:lpstr>
      <vt:lpstr>Elektromotorer</vt:lpstr>
      <vt:lpstr>Prinsipp for elektromotorer</vt:lpstr>
      <vt:lpstr>Nøtt til neste gang</vt:lpstr>
      <vt:lpstr>Resistorer, kondensatorer, spoler og ledere ved høye frekvenser</vt:lpstr>
      <vt:lpstr>Nøyaktigere modell av ledere</vt:lpstr>
      <vt:lpstr>Nøyaktigere modell av resistor (1)</vt:lpstr>
      <vt:lpstr>Nøyaktigere modell av resistor (2)</vt:lpstr>
      <vt:lpstr>Nøyaktigere modell av kondensator (1)</vt:lpstr>
      <vt:lpstr>Nøyaktigere modell av kondensator (2)</vt:lpstr>
      <vt:lpstr>Nøyaktigere modell av induktor (1)</vt:lpstr>
      <vt:lpstr>Nøyaktigere modell av induktor (2)</vt:lpstr>
      <vt:lpstr>Oppgaver</vt:lpstr>
      <vt:lpstr>Oppgaver</vt:lpstr>
      <vt:lpstr>Oppgaver</vt:lpstr>
    </vt:vector>
  </TitlesOfParts>
  <Company>UiO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2</dc:title>
  <dc:creator>aeb</dc:creator>
  <cp:lastModifiedBy>Sigbjørn Næss</cp:lastModifiedBy>
  <cp:revision>686</cp:revision>
  <cp:lastPrinted>2006-05-28T18:10:13Z</cp:lastPrinted>
  <dcterms:created xsi:type="dcterms:W3CDTF">2004-08-10T12:08:57Z</dcterms:created>
  <dcterms:modified xsi:type="dcterms:W3CDTF">2022-02-20T18:16:21Z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1</vt:i4>
  </property>
  <property fmtid="{D5CDD505-2E9C-101B-9397-08002B2CF9AE}" pid="6" name="ScreenUsage">
    <vt:i4>3</vt:i4>
  </property>
  <property fmtid="{D5CDD505-2E9C-101B-9397-08002B2CF9AE}" pid="7" name="MailAddress">
    <vt:lpwstr>informasjon@uio.no</vt:lpwstr>
  </property>
  <property fmtid="{D5CDD505-2E9C-101B-9397-08002B2CF9AE}" pid="8" name="HomePage">
    <vt:lpwstr/>
  </property>
  <property fmtid="{D5CDD505-2E9C-101B-9397-08002B2CF9AE}" pid="9" name="Other">
    <vt:lpwstr/>
  </property>
  <property fmtid="{D5CDD505-2E9C-101B-9397-08002B2CF9AE}" pid="10" name="DownloadOriginal">
    <vt:bool>false</vt:bool>
  </property>
  <property fmtid="{D5CDD505-2E9C-101B-9397-08002B2CF9AE}" pid="11" name="DownloadIEButton">
    <vt:bool>false</vt:bool>
  </property>
  <property fmtid="{D5CDD505-2E9C-101B-9397-08002B2CF9AE}" pid="12" name="UseBrowserColor">
    <vt:bool>true</vt:bool>
  </property>
  <property fmtid="{D5CDD505-2E9C-101B-9397-08002B2CF9AE}" pid="13" name="BackColor">
    <vt:i4>15132390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1</vt:i4>
  </property>
  <property fmtid="{D5CDD505-2E9C-101B-9397-08002B2CF9AE}" pid="19" name="ShowNotes">
    <vt:bool>false</vt:bool>
  </property>
  <property fmtid="{D5CDD505-2E9C-101B-9397-08002B2CF9AE}" pid="20" name="NavBtnPos">
    <vt:i4>3</vt:i4>
  </property>
  <property fmtid="{D5CDD505-2E9C-101B-9397-08002B2CF9AE}" pid="21" name="OutputDir">
    <vt:lpwstr>F:\lysark\2001\680n</vt:lpwstr>
  </property>
  <property fmtid="{D5CDD505-2E9C-101B-9397-08002B2CF9AE}" pid="22" name="Language">
    <vt:lpwstr>Norwegian</vt:lpwstr>
  </property>
</Properties>
</file>