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3" r:id="rId5"/>
  </p:sldMasterIdLst>
  <p:notesMasterIdLst>
    <p:notesMasterId r:id="rId34"/>
  </p:notesMasterIdLst>
  <p:handoutMasterIdLst>
    <p:handoutMasterId r:id="rId35"/>
  </p:handoutMasterIdLst>
  <p:sldIdLst>
    <p:sldId id="257" r:id="rId6"/>
    <p:sldId id="258" r:id="rId7"/>
    <p:sldId id="449" r:id="rId8"/>
    <p:sldId id="266" r:id="rId9"/>
    <p:sldId id="268" r:id="rId10"/>
    <p:sldId id="260" r:id="rId11"/>
    <p:sldId id="261" r:id="rId12"/>
    <p:sldId id="264" r:id="rId13"/>
    <p:sldId id="450" r:id="rId14"/>
    <p:sldId id="262" r:id="rId15"/>
    <p:sldId id="263" r:id="rId16"/>
    <p:sldId id="451" r:id="rId17"/>
    <p:sldId id="269" r:id="rId18"/>
    <p:sldId id="267" r:id="rId19"/>
    <p:sldId id="363" r:id="rId20"/>
    <p:sldId id="342" r:id="rId21"/>
    <p:sldId id="343" r:id="rId22"/>
    <p:sldId id="344" r:id="rId23"/>
    <p:sldId id="367" r:id="rId24"/>
    <p:sldId id="265" r:id="rId25"/>
    <p:sldId id="447" r:id="rId26"/>
    <p:sldId id="446" r:id="rId27"/>
    <p:sldId id="298" r:id="rId28"/>
    <p:sldId id="259" r:id="rId29"/>
    <p:sldId id="345" r:id="rId30"/>
    <p:sldId id="443" r:id="rId31"/>
    <p:sldId id="444" r:id="rId32"/>
    <p:sldId id="448" r:id="rId33"/>
  </p:sldIdLst>
  <p:sldSz cx="12192000" cy="6858000"/>
  <p:notesSz cx="6858000" cy="9144000"/>
  <p:custDataLst>
    <p:tags r:id="rId36"/>
  </p:custDataLst>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a:srgbClr val="FFFFFF"/>
    <a:srgbClr val="E87AB9"/>
    <a:srgbClr val="EA788B"/>
    <a:srgbClr val="E47EDF"/>
    <a:srgbClr val="0A0000"/>
    <a:srgbClr val="020000"/>
    <a:srgbClr val="010000"/>
    <a:srgbClr val="CEFFDF"/>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24" autoAdjust="0"/>
    <p:restoredTop sz="94660"/>
  </p:normalViewPr>
  <p:slideViewPr>
    <p:cSldViewPr snapToGrid="0">
      <p:cViewPr varScale="1">
        <p:scale>
          <a:sx n="153" d="100"/>
          <a:sy n="153" d="100"/>
        </p:scale>
        <p:origin x="156" y="192"/>
      </p:cViewPr>
      <p:guideLst/>
    </p:cSldViewPr>
  </p:slideViewPr>
  <p:notesTextViewPr>
    <p:cViewPr>
      <p:scale>
        <a:sx n="1" d="1"/>
        <a:sy n="1" d="1"/>
      </p:scale>
      <p:origin x="0" y="0"/>
    </p:cViewPr>
  </p:notesTextViewPr>
  <p:notesViewPr>
    <p:cSldViewPr snapToGrid="0">
      <p:cViewPr varScale="1">
        <p:scale>
          <a:sx n="83" d="100"/>
          <a:sy n="83" d="100"/>
        </p:scale>
        <p:origin x="3180"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heme" Target="theme/theme1.xml"/><Relationship Id="rId21" Type="http://schemas.openxmlformats.org/officeDocument/2006/relationships/slide" Target="slides/slide16.xml"/><Relationship Id="rId34" Type="http://schemas.openxmlformats.org/officeDocument/2006/relationships/notesMaster" Target="notesMasters/notesMaster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handoutMaster" Target="handoutMasters/handoutMaster1.xml"/><Relationship Id="rId8" Type="http://schemas.openxmlformats.org/officeDocument/2006/relationships/slide" Target="slides/slide3.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1/4/2026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50323518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5603066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25072134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32790058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extLst>
      <p:ext uri="{BB962C8B-B14F-4D97-AF65-F5344CB8AC3E}">
        <p14:creationId xmlns:p14="http://schemas.microsoft.com/office/powerpoint/2010/main" val="113024476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image" Target="../media/image4.jpg"/><Relationship Id="rId1" Type="http://schemas.openxmlformats.org/officeDocument/2006/relationships/slideMaster" Target="../slideMasters/slideMaster1.xml"/><Relationship Id="rId6" Type="http://schemas.openxmlformats.org/officeDocument/2006/relationships/image" Target="../media/image8.svg"/><Relationship Id="rId5" Type="http://schemas.openxmlformats.org/officeDocument/2006/relationships/image" Target="../media/image7.png"/><Relationship Id="rId4" Type="http://schemas.openxmlformats.org/officeDocument/2006/relationships/image" Target="../media/image6.sv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9.png"/><Relationship Id="rId7" Type="http://schemas.openxmlformats.org/officeDocument/2006/relationships/image" Target="../media/image5.png"/><Relationship Id="rId2" Type="http://schemas.openxmlformats.org/officeDocument/2006/relationships/image" Target="../media/image13.jpg"/><Relationship Id="rId1" Type="http://schemas.openxmlformats.org/officeDocument/2006/relationships/slideMaster" Target="../slideMasters/slideMaster1.xml"/><Relationship Id="rId6" Type="http://schemas.openxmlformats.org/officeDocument/2006/relationships/image" Target="../media/image12.svg"/><Relationship Id="rId5" Type="http://schemas.openxmlformats.org/officeDocument/2006/relationships/image" Target="../media/image11.png"/><Relationship Id="rId10" Type="http://schemas.openxmlformats.org/officeDocument/2006/relationships/image" Target="../media/image8.svg"/><Relationship Id="rId4" Type="http://schemas.openxmlformats.org/officeDocument/2006/relationships/image" Target="../media/image10.svg"/><Relationship Id="rId9"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svg"/><Relationship Id="rId7" Type="http://schemas.openxmlformats.org/officeDocument/2006/relationships/image" Target="../media/image8.svg"/><Relationship Id="rId2" Type="http://schemas.openxmlformats.org/officeDocument/2006/relationships/image" Target="../media/image11.png"/><Relationship Id="rId1" Type="http://schemas.openxmlformats.org/officeDocument/2006/relationships/slideMaster" Target="../slideMasters/slideMaster1.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 Id="rId9" Type="http://schemas.openxmlformats.org/officeDocument/2006/relationships/image" Target="../media/image10.svg"/></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0.svg"/><Relationship Id="rId7" Type="http://schemas.openxmlformats.org/officeDocument/2006/relationships/image" Target="../media/image6.svg"/><Relationship Id="rId2" Type="http://schemas.openxmlformats.org/officeDocument/2006/relationships/image" Target="../media/image9.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12.svg"/><Relationship Id="rId4" Type="http://schemas.openxmlformats.org/officeDocument/2006/relationships/image" Target="../media/image11.png"/><Relationship Id="rId9" Type="http://schemas.openxmlformats.org/officeDocument/2006/relationships/image" Target="../media/image8.sv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6.sv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15.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em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Master" Target="../slideMasters/slideMaster1.xml"/><Relationship Id="rId4" Type="http://schemas.openxmlformats.org/officeDocument/2006/relationships/image" Target="../media/image16.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7">
              <a:extLst>
                <a:ext uri="{96DAC541-7B7A-43D3-8B79-37D633B846F1}">
                  <asvg:svgBlip xmlns:asvg="http://schemas.microsoft.com/office/drawing/2016/SVG/main" r:embed="rId8"/>
                </a:ext>
              </a:extLst>
            </a:blip>
            <a:stretch>
              <a:fillRect/>
            </a:stretch>
          </a:blipFill>
        </p:spPr>
        <p:txBody>
          <a:bodyPr/>
          <a:lstStyle>
            <a:lvl1pPr>
              <a:buNone/>
              <a:defRPr/>
            </a:lvl1pPr>
          </a:lstStyle>
          <a:p>
            <a:pPr lvl="0"/>
            <a:r>
              <a:rPr lang="nb-NO" dirty="0"/>
              <a:t> </a:t>
            </a:r>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3">
              <a:extLst>
                <a:ext uri="{96DAC541-7B7A-43D3-8B79-37D633B846F1}">
                  <asvg:svgBlip xmlns:asvg="http://schemas.microsoft.com/office/drawing/2016/SVG/main" r:embed="rId4"/>
                </a:ext>
              </a:extLst>
            </a:blip>
            <a:stretch>
              <a:fillRect/>
            </a:stretch>
          </a:blipFill>
        </p:spPr>
        <p:txBody>
          <a:bodyPr/>
          <a:lstStyle>
            <a:lvl1pPr>
              <a:buNone/>
              <a:defRPr sz="100"/>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955469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Forside halv UiO Innhold">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80CF6147-1B60-436B-ABD0-E426D3DDF3EE}"/>
              </a:ext>
            </a:extLst>
          </p:cNvPr>
          <p:cNvSpPr>
            <a:spLocks noGrp="1"/>
          </p:cNvSpPr>
          <p:nvPr>
            <p:ph type="body" sz="quarter" idx="18" hasCustomPrompt="1"/>
          </p:nvPr>
        </p:nvSpPr>
        <p:spPr>
          <a:xfrm>
            <a:off x="6214641" y="0"/>
            <a:ext cx="5973955" cy="6858000"/>
          </a:xfrm>
          <a:solidFill>
            <a:schemeClr val="accent1"/>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sp>
        <p:nvSpPr>
          <p:cNvPr id="20" name="Text Placeholder 6" descr="Logo Universitetet i oslo">
            <a:extLst>
              <a:ext uri="{FF2B5EF4-FFF2-40B4-BE49-F238E27FC236}">
                <a16:creationId xmlns:a16="http://schemas.microsoft.com/office/drawing/2014/main" id="{36E824D8-5207-4DF5-BD9E-C1307AD980A6}"/>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35" name="Text Placeholder 4" descr="UiO segl">
            <a:extLst>
              <a:ext uri="{FF2B5EF4-FFF2-40B4-BE49-F238E27FC236}">
                <a16:creationId xmlns:a16="http://schemas.microsoft.com/office/drawing/2014/main" id="{F9A19FD8-51AB-4838-9B3F-0C4ED0CDF7B7}"/>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26" name="addin_colorlist" hidden="1">
            <a:extLst>
              <a:ext uri="{FF2B5EF4-FFF2-40B4-BE49-F238E27FC236}">
                <a16:creationId xmlns:a16="http://schemas.microsoft.com/office/drawing/2014/main" id="{9C89DC5C-C295-4993-8094-F0B8D6618A6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27" name="addin_colorbox" hidden="1">
            <a:extLst>
              <a:ext uri="{FF2B5EF4-FFF2-40B4-BE49-F238E27FC236}">
                <a16:creationId xmlns:a16="http://schemas.microsoft.com/office/drawing/2014/main" id="{2CC73354-08EE-44A2-AB48-A462E1508E46}"/>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8" name="addin_title" hidden="1">
            <a:extLst>
              <a:ext uri="{FF2B5EF4-FFF2-40B4-BE49-F238E27FC236}">
                <a16:creationId xmlns:a16="http://schemas.microsoft.com/office/drawing/2014/main" id="{26C6DF9C-269B-4A64-898A-65E2DB4E195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DEF32610-8099-45EC-A831-EA132BB98DEB}"/>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BF301A-51A4-47F6-A13E-EA0C05B5707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31339D77-A008-41C5-8746-5E52634CF5F3}"/>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826D203C-01F5-46E6-8CA5-6E8C2BD4380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33" name="logo_hvit" descr="UiO Segl" hidden="1">
            <a:extLst>
              <a:ext uri="{FF2B5EF4-FFF2-40B4-BE49-F238E27FC236}">
                <a16:creationId xmlns:a16="http://schemas.microsoft.com/office/drawing/2014/main" id="{D427F631-71AD-40A0-9DBF-5B89C6D6AF8F}"/>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34" name="logo_sort" descr="UiO Segl" hidden="1">
            <a:extLst>
              <a:ext uri="{FF2B5EF4-FFF2-40B4-BE49-F238E27FC236}">
                <a16:creationId xmlns:a16="http://schemas.microsoft.com/office/drawing/2014/main" id="{79A0A5BE-15A5-45D3-AAD4-DA46706180E2}"/>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5" name="Title 1">
            <a:extLst>
              <a:ext uri="{FF2B5EF4-FFF2-40B4-BE49-F238E27FC236}">
                <a16:creationId xmlns:a16="http://schemas.microsoft.com/office/drawing/2014/main" id="{EFBE860A-1A40-435A-88FE-0EADB0DB8F79}"/>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7" name="Text Placeholder 3">
            <a:extLst>
              <a:ext uri="{FF2B5EF4-FFF2-40B4-BE49-F238E27FC236}">
                <a16:creationId xmlns:a16="http://schemas.microsoft.com/office/drawing/2014/main" id="{05F523C6-A45B-4665-9FA1-E4FAB65FE5EE}"/>
              </a:ext>
            </a:extLst>
          </p:cNvPr>
          <p:cNvSpPr>
            <a:spLocks noGrp="1"/>
          </p:cNvSpPr>
          <p:nvPr>
            <p:ph type="body" sz="quarter" idx="20" hasCustomPrompt="1"/>
          </p:nvPr>
        </p:nvSpPr>
        <p:spPr>
          <a:xfrm>
            <a:off x="379038" y="4237730"/>
            <a:ext cx="5716962" cy="757238"/>
          </a:xfrm>
        </p:spPr>
        <p:txBody>
          <a:bodyPr/>
          <a:lstStyle>
            <a:lvl1pPr marL="0" indent="0">
              <a:spcBef>
                <a:spcPts val="0"/>
              </a:spcBef>
              <a:buNone/>
              <a:defRPr/>
            </a:lvl1pPr>
          </a:lstStyle>
          <a:p>
            <a:pPr lvl="0"/>
            <a:r>
              <a:rPr lang="en-US" dirty="0" err="1"/>
              <a:t>Underoverskrift</a:t>
            </a:r>
            <a:endParaRPr lang="en-US" dirty="0"/>
          </a:p>
        </p:txBody>
      </p:sp>
      <p:sp>
        <p:nvSpPr>
          <p:cNvPr id="24" name="Subtitle 2">
            <a:extLst>
              <a:ext uri="{FF2B5EF4-FFF2-40B4-BE49-F238E27FC236}">
                <a16:creationId xmlns:a16="http://schemas.microsoft.com/office/drawing/2014/main" id="{502EFC6A-E5AE-4CDD-893A-8151185CCF90}"/>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2" name="Text Placeholder 8">
            <a:extLst>
              <a:ext uri="{FF2B5EF4-FFF2-40B4-BE49-F238E27FC236}">
                <a16:creationId xmlns:a16="http://schemas.microsoft.com/office/drawing/2014/main" id="{38E5FEA3-8D79-4D56-9664-2703F65E1EC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23" name="Text Placeholder 8">
            <a:extLst>
              <a:ext uri="{FF2B5EF4-FFF2-40B4-BE49-F238E27FC236}">
                <a16:creationId xmlns:a16="http://schemas.microsoft.com/office/drawing/2014/main" id="{74BFEE26-19F8-420D-B230-46123EBE4C12}"/>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1" name="Date Placeholder 3">
            <a:extLst>
              <a:ext uri="{FF2B5EF4-FFF2-40B4-BE49-F238E27FC236}">
                <a16:creationId xmlns:a16="http://schemas.microsoft.com/office/drawing/2014/main" id="{F7CD78E4-773D-43A0-AF45-F06FF64BD1C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5100098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orside fullbredde UiO Bilde">
    <p:bg>
      <p:bgPr>
        <a:solidFill>
          <a:schemeClr val="lt1"/>
        </a:solidFill>
        <a:effectLst/>
      </p:bgPr>
    </p:bg>
    <p:spTree>
      <p:nvGrpSpPr>
        <p:cNvPr id="1" name=""/>
        <p:cNvGrpSpPr/>
        <p:nvPr/>
      </p:nvGrpSpPr>
      <p:grpSpPr>
        <a:xfrm>
          <a:off x="0" y="0"/>
          <a:ext cx="0" cy="0"/>
          <a:chOff x="0" y="0"/>
          <a:chExt cx="0" cy="0"/>
        </a:xfrm>
      </p:grpSpPr>
      <p:sp>
        <p:nvSpPr>
          <p:cNvPr id="36" name="Text Placeholder 2" descr="Bakgrunn">
            <a:extLst>
              <a:ext uri="{FF2B5EF4-FFF2-40B4-BE49-F238E27FC236}">
                <a16:creationId xmlns:a16="http://schemas.microsoft.com/office/drawing/2014/main" id="{659A8DBD-BD7A-4EDC-B67F-D66D4E02E6CF}"/>
              </a:ext>
            </a:extLst>
          </p:cNvPr>
          <p:cNvSpPr>
            <a:spLocks noGrp="1"/>
          </p:cNvSpPr>
          <p:nvPr>
            <p:ph type="body" sz="quarter" idx="18" hasCustomPrompt="1"/>
          </p:nvPr>
        </p:nvSpPr>
        <p:spPr>
          <a:xfrm>
            <a:off x="1845483" y="12355"/>
            <a:ext cx="10343114" cy="6833287"/>
          </a:xfrm>
          <a:solidFill>
            <a:schemeClr val="accent4"/>
          </a:solidFill>
        </p:spPr>
        <p:txBody>
          <a:bodyPr/>
          <a:lstStyle>
            <a:lvl1pPr marL="0" indent="0">
              <a:buNone/>
              <a:defRPr sz="200">
                <a:solidFill>
                  <a:srgbClr val="010000"/>
                </a:solidFill>
              </a:defRPr>
            </a:lvl1pPr>
          </a:lstStyle>
          <a:p>
            <a:pPr lvl="0"/>
            <a:r>
              <a:rPr lang="en-US" dirty="0"/>
              <a:t> </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184891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44" name="Picture Placeholder 2">
            <a:extLst>
              <a:ext uri="{FF2B5EF4-FFF2-40B4-BE49-F238E27FC236}">
                <a16:creationId xmlns:a16="http://schemas.microsoft.com/office/drawing/2014/main" id="{3C950E19-2396-52AE-F5D7-281EEFFE2034}"/>
              </a:ext>
              <a:ext uri="{C183D7F6-B498-43B3-948B-1728B52AA6E4}">
                <adec:decorative xmlns:adec="http://schemas.microsoft.com/office/drawing/2017/decorative" val="1"/>
              </a:ext>
            </a:extLst>
          </p:cNvPr>
          <p:cNvSpPr>
            <a:spLocks noGrp="1"/>
          </p:cNvSpPr>
          <p:nvPr>
            <p:ph type="pic" sz="quarter" idx="22"/>
          </p:nvPr>
        </p:nvSpPr>
        <p:spPr>
          <a:xfrm>
            <a:off x="1846263" y="12356"/>
            <a:ext cx="10345737" cy="6832943"/>
          </a:xfrm>
          <a:blipFill dpi="0" rotWithShape="1">
            <a:blip r:embed="rId2">
              <a:extLst>
                <a:ext uri="{28A0092B-C50C-407E-A947-70E740481C1C}">
                  <a14:useLocalDpi xmlns:a14="http://schemas.microsoft.com/office/drawing/2010/main" val="0"/>
                </a:ext>
              </a:extLst>
            </a:blip>
            <a:srcRect/>
            <a:stretch>
              <a:fillRect/>
            </a:stretch>
          </a:blipFill>
        </p:spPr>
        <p:txBody>
          <a:bodyPr/>
          <a:lstStyle/>
          <a:p>
            <a:r>
              <a:rPr lang="en-US"/>
              <a:t>Click icon to add picture</a:t>
            </a:r>
            <a:endParaRPr lang="en-US" dirty="0"/>
          </a:p>
        </p:txBody>
      </p:sp>
      <p:sp>
        <p:nvSpPr>
          <p:cNvPr id="37" name="Text Placeholder 6" descr="Logo Universitetet i oslo">
            <a:extLst>
              <a:ext uri="{FF2B5EF4-FFF2-40B4-BE49-F238E27FC236}">
                <a16:creationId xmlns:a16="http://schemas.microsoft.com/office/drawing/2014/main" id="{F29784C4-AE21-4452-BCC9-BC75C914498F}"/>
              </a:ext>
            </a:extLst>
          </p:cNvPr>
          <p:cNvSpPr>
            <a:spLocks noGrp="1"/>
          </p:cNvSpPr>
          <p:nvPr>
            <p:ph type="body" sz="quarter" idx="23"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38" name="Text Placeholder 4">
            <a:extLst>
              <a:ext uri="{FF2B5EF4-FFF2-40B4-BE49-F238E27FC236}">
                <a16:creationId xmlns:a16="http://schemas.microsoft.com/office/drawing/2014/main" id="{17DA3A3C-41C9-4BB1-8AF6-64A31B42E67A}"/>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5" name="addin_colorbox" hidden="1">
            <a:extLst>
              <a:ext uri="{FF2B5EF4-FFF2-40B4-BE49-F238E27FC236}">
                <a16:creationId xmlns:a16="http://schemas.microsoft.com/office/drawing/2014/main" id="{49401EE1-2446-4FF1-9952-199B1AD33AA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7838A1EF-4F8F-4E02-84A8-CBDE742A016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1520438F-077B-4383-9B2E-BA087AF71C6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AA4849A-5DB1-449C-B5F9-8D23CAAC0678}"/>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6FF82BAB-E28F-4E02-86D8-FEDC0BED1A1D}"/>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EA3D402A-5E41-4E74-BCFE-6ECD172AE4E3}"/>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addin_colorbox" hidden="1">
            <a:extLst>
              <a:ext uri="{FF2B5EF4-FFF2-40B4-BE49-F238E27FC236}">
                <a16:creationId xmlns:a16="http://schemas.microsoft.com/office/drawing/2014/main" id="{B21C5878-1C16-4124-B18E-3FD702004B13}"/>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7" name="addin_title" hidden="1">
            <a:extLst>
              <a:ext uri="{FF2B5EF4-FFF2-40B4-BE49-F238E27FC236}">
                <a16:creationId xmlns:a16="http://schemas.microsoft.com/office/drawing/2014/main" id="{25090456-9625-456B-9BF8-33469B9C80F5}"/>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8" name="addin_text" hidden="1">
            <a:extLst>
              <a:ext uri="{FF2B5EF4-FFF2-40B4-BE49-F238E27FC236}">
                <a16:creationId xmlns:a16="http://schemas.microsoft.com/office/drawing/2014/main" id="{335F99C5-F1AA-4F79-BB95-80F64E93637D}"/>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9" name="addin_image" hidden="1">
            <a:extLst>
              <a:ext uri="{FF2B5EF4-FFF2-40B4-BE49-F238E27FC236}">
                <a16:creationId xmlns:a16="http://schemas.microsoft.com/office/drawing/2014/main" id="{8F68B54B-8B5A-4C05-93DB-7F2DC877EF5E}"/>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0" name="addin_grouplist" hidden="1">
            <a:extLst>
              <a:ext uri="{FF2B5EF4-FFF2-40B4-BE49-F238E27FC236}">
                <a16:creationId xmlns:a16="http://schemas.microsoft.com/office/drawing/2014/main" id="{F2089761-1A50-4072-9872-C62B5CA9E1F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pic>
        <p:nvPicPr>
          <p:cNvPr id="31" name="logo_hvit" descr="UiO Segl" hidden="1">
            <a:extLst>
              <a:ext uri="{FF2B5EF4-FFF2-40B4-BE49-F238E27FC236}">
                <a16:creationId xmlns:a16="http://schemas.microsoft.com/office/drawing/2014/main" id="{27B17C39-2B30-4789-8BEA-4AE4B2320B77}"/>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3" y="5458074"/>
            <a:ext cx="1025436" cy="1025436"/>
          </a:xfrm>
          <a:prstGeom prst="rect">
            <a:avLst/>
          </a:prstGeom>
        </p:spPr>
      </p:pic>
      <p:pic>
        <p:nvPicPr>
          <p:cNvPr id="32" name="logo_sort" descr="UiO segl" hidden="1">
            <a:extLst>
              <a:ext uri="{FF2B5EF4-FFF2-40B4-BE49-F238E27FC236}">
                <a16:creationId xmlns:a16="http://schemas.microsoft.com/office/drawing/2014/main" id="{46600C4D-987E-4F2B-917A-380F2324CB51}"/>
              </a:ext>
            </a:extLst>
          </p:cNvPr>
          <p:cNvPicPr>
            <a:picLocks noChangeAspect="1"/>
          </p:cNvPicPr>
          <p:nvPr userDrawn="1"/>
        </p:nvPicPr>
        <p:blipFill>
          <a:blip r:embed="rId9">
            <a:extLst>
              <a:ext uri="{96DAC541-7B7A-43D3-8B79-37D633B846F1}">
                <asvg:svgBlip xmlns:asvg="http://schemas.microsoft.com/office/drawing/2016/SVG/main" r:embed="rId10"/>
              </a:ext>
            </a:extLst>
          </a:blip>
          <a:stretch>
            <a:fillRect/>
          </a:stretch>
        </p:blipFill>
        <p:spPr>
          <a:xfrm>
            <a:off x="10785613" y="5456640"/>
            <a:ext cx="1025421" cy="1025421"/>
          </a:xfrm>
          <a:prstGeom prst="rect">
            <a:avLst/>
          </a:prstGeom>
        </p:spPr>
      </p:pic>
      <p:sp>
        <p:nvSpPr>
          <p:cNvPr id="34" name="addin_logo" hidden="1">
            <a:extLst>
              <a:ext uri="{FF2B5EF4-FFF2-40B4-BE49-F238E27FC236}">
                <a16:creationId xmlns:a16="http://schemas.microsoft.com/office/drawing/2014/main" id="{E5963F14-DFC9-40C0-BCD0-4A837E431DF5}"/>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5" name="addin_colorlist" hidden="1">
            <a:extLst>
              <a:ext uri="{FF2B5EF4-FFF2-40B4-BE49-F238E27FC236}">
                <a16:creationId xmlns:a16="http://schemas.microsoft.com/office/drawing/2014/main" id="{B73620FB-5D82-4728-A1F9-C75D53925F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39" name="Title 6">
            <a:extLst>
              <a:ext uri="{FF2B5EF4-FFF2-40B4-BE49-F238E27FC236}">
                <a16:creationId xmlns:a16="http://schemas.microsoft.com/office/drawing/2014/main" id="{5D15D34C-2B62-4A4C-AEE9-82137A8B1D88}"/>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3" name="Text Placeholder 3">
            <a:extLst>
              <a:ext uri="{FF2B5EF4-FFF2-40B4-BE49-F238E27FC236}">
                <a16:creationId xmlns:a16="http://schemas.microsoft.com/office/drawing/2014/main" id="{09EEDD50-63E6-41B4-83C0-DB199267B4E5}"/>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40" name="Subtitle 2">
            <a:extLst>
              <a:ext uri="{FF2B5EF4-FFF2-40B4-BE49-F238E27FC236}">
                <a16:creationId xmlns:a16="http://schemas.microsoft.com/office/drawing/2014/main" id="{291ADE13-A8F2-46E2-995A-5B5A00B970CE}"/>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42" name="Text Placeholder 8">
            <a:extLst>
              <a:ext uri="{FF2B5EF4-FFF2-40B4-BE49-F238E27FC236}">
                <a16:creationId xmlns:a16="http://schemas.microsoft.com/office/drawing/2014/main" id="{7E6BC4FE-C55B-40DF-BE2C-B4A366CA9E99}"/>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43" name="Text Placeholder 8">
            <a:extLst>
              <a:ext uri="{FF2B5EF4-FFF2-40B4-BE49-F238E27FC236}">
                <a16:creationId xmlns:a16="http://schemas.microsoft.com/office/drawing/2014/main" id="{2A5C5038-A44D-4A5A-B6E6-4A3A6640788E}"/>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1" name="Date Placeholder 3">
            <a:extLst>
              <a:ext uri="{FF2B5EF4-FFF2-40B4-BE49-F238E27FC236}">
                <a16:creationId xmlns:a16="http://schemas.microsoft.com/office/drawing/2014/main" id="{6D771372-9AD5-430D-A81A-2E8203086FDD}"/>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22612476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1_Forside fullbredde UiO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45483" y="0"/>
            <a:ext cx="10343114"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6858000"/>
          </a:xfrm>
          <a:prstGeom prst="rect">
            <a:avLst/>
          </a:prstGeom>
          <a:noFill/>
        </p:spPr>
        <p:txBody>
          <a:bodyPr lIns="0" tIns="0" rIns="0" bIns="0"/>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2">
              <a:extLst>
                <a:ext uri="{96DAC541-7B7A-43D3-8B79-37D633B846F1}">
                  <asvg:svgBlip xmlns:asvg="http://schemas.microsoft.com/office/drawing/2016/SVG/main" r:embed="rId3"/>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8">
              <a:extLst>
                <a:ext uri="{96DAC541-7B7A-43D3-8B79-37D633B846F1}">
                  <asvg:svgBlip xmlns:asvg="http://schemas.microsoft.com/office/drawing/2016/SVG/main" r:embed="rId9"/>
                </a:ext>
              </a:extLst>
            </a:blip>
            <a:stretch>
              <a:fillRect/>
            </a:stretch>
          </a:blipFill>
        </p:spPr>
        <p:txBody>
          <a:bodyPr/>
          <a:lstStyle>
            <a:lvl1pPr>
              <a:buNone/>
              <a:defRPr/>
            </a:lvl1pPr>
          </a:lstStyle>
          <a:p>
            <a:pPr lvl="0"/>
            <a:r>
              <a:rPr lang="nb-NO" dirty="0"/>
              <a:t> </a:t>
            </a:r>
            <a:endParaRPr lang="en-US" dirty="0"/>
          </a:p>
        </p:txBody>
      </p:sp>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6350289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fullbredde UiO Innhold (Ful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9469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92000" cy="6946900"/>
          </a:xfrm>
          <a:prstGeom prst="rect">
            <a:avLst/>
          </a:prstGeom>
          <a:noFill/>
        </p:spPr>
        <p:txBody>
          <a:bodyPr lIns="0" tIns="0" rIns="0" bIns="0"/>
          <a:lstStyle>
            <a:lvl1pPr>
              <a:buNone/>
              <a:defRPr/>
            </a:lvl1pPr>
          </a:lstStyle>
          <a:p>
            <a:pPr lvl="0"/>
            <a:r>
              <a:rPr lang="nb-NO" dirty="0"/>
              <a:t> </a:t>
            </a:r>
            <a:endParaRPr lang="en-US" dirty="0"/>
          </a:p>
        </p:txBody>
      </p:sp>
      <p:sp>
        <p:nvSpPr>
          <p:cNvPr id="25" name="Text Placeholder 6" descr="Logo Universitetet i oslo">
            <a:extLst>
              <a:ext uri="{FF2B5EF4-FFF2-40B4-BE49-F238E27FC236}">
                <a16:creationId xmlns:a16="http://schemas.microsoft.com/office/drawing/2014/main" id="{50027A71-34C3-4277-9DC8-33989675B439}"/>
              </a:ext>
            </a:extLst>
          </p:cNvPr>
          <p:cNvSpPr>
            <a:spLocks noGrp="1"/>
          </p:cNvSpPr>
          <p:nvPr>
            <p:ph type="body" sz="quarter" idx="19" hasCustomPrompt="1"/>
          </p:nvPr>
        </p:nvSpPr>
        <p:spPr>
          <a:xfrm>
            <a:off x="386112" y="381854"/>
            <a:ext cx="5619582" cy="1116919"/>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24" name="Text Placeholder 4" descr="UiO segl">
            <a:extLst>
              <a:ext uri="{FF2B5EF4-FFF2-40B4-BE49-F238E27FC236}">
                <a16:creationId xmlns:a16="http://schemas.microsoft.com/office/drawing/2014/main" id="{4826FBBD-4B21-4F4F-940C-B2F17405B175}"/>
              </a:ext>
            </a:extLst>
          </p:cNvPr>
          <p:cNvSpPr>
            <a:spLocks noGrp="1"/>
          </p:cNvSpPr>
          <p:nvPr>
            <p:ph type="body" sz="quarter" idx="14" hasCustomPrompt="1"/>
          </p:nvPr>
        </p:nvSpPr>
        <p:spPr>
          <a:xfrm>
            <a:off x="10785613" y="5457092"/>
            <a:ext cx="1025436" cy="1025421"/>
          </a:xfrm>
          <a:blipFill>
            <a:blip r:embed="rId4">
              <a:extLst>
                <a:ext uri="{96DAC541-7B7A-43D3-8B79-37D633B846F1}">
                  <asvg:svgBlip xmlns:asvg="http://schemas.microsoft.com/office/drawing/2016/SVG/main" r:embed="rId5"/>
                </a:ext>
              </a:extLst>
            </a:blip>
            <a:stretch>
              <a:fillRect/>
            </a:stretch>
          </a:blipFill>
        </p:spPr>
        <p:txBody>
          <a:bodyPr/>
          <a:lstStyle>
            <a:lvl1pPr>
              <a:buNone/>
              <a:defRPr sz="100"/>
            </a:lvl1pPr>
          </a:lstStyle>
          <a:p>
            <a:pPr lvl="0"/>
            <a:r>
              <a:rPr lang="nb-NO" dirty="0"/>
              <a:t> </a:t>
            </a:r>
            <a:endParaRPr lang="en-US" dirty="0"/>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descr="UiO Segl" hidden="1">
            <a:extLst>
              <a:ext uri="{FF2B5EF4-FFF2-40B4-BE49-F238E27FC236}">
                <a16:creationId xmlns:a16="http://schemas.microsoft.com/office/drawing/2014/main" id="{A35AF58C-1F83-4C12-A068-80E9CC39843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3" y="5457092"/>
            <a:ext cx="1025436" cy="1025436"/>
          </a:xfrm>
          <a:prstGeom prst="rect">
            <a:avLst/>
          </a:prstGeom>
        </p:spPr>
      </p:pic>
      <p:pic>
        <p:nvPicPr>
          <p:cNvPr id="21" name="logo_sort" descr="UiO Segl" hidden="1">
            <a:extLst>
              <a:ext uri="{FF2B5EF4-FFF2-40B4-BE49-F238E27FC236}">
                <a16:creationId xmlns:a16="http://schemas.microsoft.com/office/drawing/2014/main" id="{D7BA3FF9-8E23-4D04-8078-E40403A8D745}"/>
              </a:ext>
            </a:extLst>
          </p:cNvPr>
          <p:cNvPicPr>
            <a:picLocks noChangeAspect="1"/>
          </p:cNvPicPr>
          <p:nvPr userDrawn="1"/>
        </p:nvPicPr>
        <p:blipFill>
          <a:blip r:embed="rId8">
            <a:extLst>
              <a:ext uri="{96DAC541-7B7A-43D3-8B79-37D633B846F1}">
                <asvg:svgBlip xmlns:asvg="http://schemas.microsoft.com/office/drawing/2016/SVG/main" r:embed="rId9"/>
              </a:ext>
            </a:extLst>
          </a:blip>
          <a:stretch>
            <a:fillRect/>
          </a:stretch>
        </p:blipFill>
        <p:spPr>
          <a:xfrm>
            <a:off x="10785614" y="5457093"/>
            <a:ext cx="1025421" cy="1025421"/>
          </a:xfrm>
          <a:prstGeom prst="rect">
            <a:avLst/>
          </a:prstGeom>
        </p:spPr>
      </p:pic>
      <p:sp>
        <p:nvSpPr>
          <p:cNvPr id="22" name="Title 6">
            <a:extLst>
              <a:ext uri="{FF2B5EF4-FFF2-40B4-BE49-F238E27FC236}">
                <a16:creationId xmlns:a16="http://schemas.microsoft.com/office/drawing/2014/main" id="{C84774D4-5C7C-4730-82A6-82F5EF820D5C}"/>
              </a:ext>
            </a:extLst>
          </p:cNvPr>
          <p:cNvSpPr>
            <a:spLocks noGrp="1"/>
          </p:cNvSpPr>
          <p:nvPr>
            <p:ph type="title"/>
          </p:nvPr>
        </p:nvSpPr>
        <p:spPr>
          <a:xfrm>
            <a:off x="2463594" y="2235549"/>
            <a:ext cx="5611203" cy="1797779"/>
          </a:xfrm>
        </p:spPr>
        <p:txBody>
          <a:bodyPr/>
          <a:lstStyle>
            <a:lvl1pPr>
              <a:lnSpc>
                <a:spcPct val="100000"/>
              </a:lnSpc>
              <a:defRPr sz="4500">
                <a:highlight>
                  <a:srgbClr val="FFFFFF"/>
                </a:highlight>
              </a:defRPr>
            </a:lvl1pPr>
          </a:lstStyle>
          <a:p>
            <a:r>
              <a:rPr lang="en-US"/>
              <a:t>Click to edit Master title style</a:t>
            </a:r>
            <a:endParaRPr lang="en-US" dirty="0"/>
          </a:p>
        </p:txBody>
      </p:sp>
      <p:sp>
        <p:nvSpPr>
          <p:cNvPr id="30" name="Text Placeholder 3">
            <a:extLst>
              <a:ext uri="{FF2B5EF4-FFF2-40B4-BE49-F238E27FC236}">
                <a16:creationId xmlns:a16="http://schemas.microsoft.com/office/drawing/2014/main" id="{2E575EDC-3ABC-432B-9C97-25626161EF0B}"/>
              </a:ext>
            </a:extLst>
          </p:cNvPr>
          <p:cNvSpPr>
            <a:spLocks noGrp="1"/>
          </p:cNvSpPr>
          <p:nvPr>
            <p:ph type="body" sz="quarter" idx="20" hasCustomPrompt="1"/>
          </p:nvPr>
        </p:nvSpPr>
        <p:spPr>
          <a:xfrm>
            <a:off x="2463594" y="4237773"/>
            <a:ext cx="5716962" cy="757238"/>
          </a:xfrm>
        </p:spPr>
        <p:txBody>
          <a:bodyPr/>
          <a:lstStyle>
            <a:lvl1pPr marL="0" indent="0">
              <a:spcBef>
                <a:spcPts val="0"/>
              </a:spcBef>
              <a:buNone/>
              <a:defRPr>
                <a:highlight>
                  <a:srgbClr val="FFFFFF"/>
                </a:highlight>
              </a:defRPr>
            </a:lvl1pPr>
          </a:lstStyle>
          <a:p>
            <a:pPr lvl="0"/>
            <a:r>
              <a:rPr lang="en-US" dirty="0" err="1"/>
              <a:t>Underoverskrift</a:t>
            </a:r>
            <a:endParaRPr lang="en-US" dirty="0"/>
          </a:p>
        </p:txBody>
      </p:sp>
      <p:sp>
        <p:nvSpPr>
          <p:cNvPr id="26" name="Subtitle 2">
            <a:extLst>
              <a:ext uri="{FF2B5EF4-FFF2-40B4-BE49-F238E27FC236}">
                <a16:creationId xmlns:a16="http://schemas.microsoft.com/office/drawing/2014/main" id="{A1A5E3CB-F490-44A3-9769-374F0F9201A1}"/>
              </a:ext>
            </a:extLst>
          </p:cNvPr>
          <p:cNvSpPr>
            <a:spLocks noGrp="1"/>
          </p:cNvSpPr>
          <p:nvPr>
            <p:ph type="subTitle" idx="1" hasCustomPrompt="1"/>
          </p:nvPr>
        </p:nvSpPr>
        <p:spPr>
          <a:xfrm>
            <a:off x="2463595" y="5199013"/>
            <a:ext cx="1584852"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3F93262B-E88D-4BFD-9D4B-7AD8BFDC480A}"/>
              </a:ext>
            </a:extLst>
          </p:cNvPr>
          <p:cNvSpPr>
            <a:spLocks noGrp="1"/>
          </p:cNvSpPr>
          <p:nvPr>
            <p:ph type="body" sz="quarter" idx="16" hasCustomPrompt="1"/>
          </p:nvPr>
        </p:nvSpPr>
        <p:spPr>
          <a:xfrm>
            <a:off x="2463594" y="5468760"/>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830548DB-AABB-4BB8-A24A-769595E8EB4C}"/>
              </a:ext>
            </a:extLst>
          </p:cNvPr>
          <p:cNvSpPr>
            <a:spLocks noGrp="1"/>
          </p:cNvSpPr>
          <p:nvPr>
            <p:ph type="body" sz="quarter" idx="17" hasCustomPrompt="1"/>
          </p:nvPr>
        </p:nvSpPr>
        <p:spPr>
          <a:xfrm>
            <a:off x="2463594" y="5735491"/>
            <a:ext cx="1097540"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7600F748-6DC4-4BF6-91DC-8B5B90204822}"/>
              </a:ext>
            </a:extLst>
          </p:cNvPr>
          <p:cNvSpPr>
            <a:spLocks noGrp="1"/>
          </p:cNvSpPr>
          <p:nvPr>
            <p:ph type="dt" sz="half" idx="10"/>
          </p:nvPr>
        </p:nvSpPr>
        <p:spPr>
          <a:xfrm>
            <a:off x="2463595" y="6264544"/>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Tree>
    <p:extLst>
      <p:ext uri="{BB962C8B-B14F-4D97-AF65-F5344CB8AC3E}">
        <p14:creationId xmlns:p14="http://schemas.microsoft.com/office/powerpoint/2010/main" val="3024930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Forside fakultet Bilde">
    <p:bg>
      <p:bgPr>
        <a:solidFill>
          <a:schemeClr val="lt1"/>
        </a:solidFill>
        <a:effectLst/>
      </p:bgPr>
    </p:bg>
    <p:spTree>
      <p:nvGrpSpPr>
        <p:cNvPr id="1" name=""/>
        <p:cNvGrpSpPr/>
        <p:nvPr/>
      </p:nvGrpSpPr>
      <p:grpSpPr>
        <a:xfrm>
          <a:off x="0" y="0"/>
          <a:ext cx="0" cy="0"/>
          <a:chOff x="0" y="0"/>
          <a:chExt cx="0" cy="0"/>
        </a:xfrm>
      </p:grpSpPr>
      <p:sp>
        <p:nvSpPr>
          <p:cNvPr id="22" name="Picture Placeholder 1">
            <a:extLst>
              <a:ext uri="{FF2B5EF4-FFF2-40B4-BE49-F238E27FC236}">
                <a16:creationId xmlns:a16="http://schemas.microsoft.com/office/drawing/2014/main" id="{8F36C119-AFC3-655F-C788-84AAE9762870}"/>
              </a:ext>
              <a:ext uri="{C183D7F6-B498-43B3-948B-1728B52AA6E4}">
                <adec:decorative xmlns:adec="http://schemas.microsoft.com/office/drawing/2017/decorative" val="1"/>
              </a:ext>
            </a:extLst>
          </p:cNvPr>
          <p:cNvSpPr>
            <a:spLocks noGrp="1"/>
          </p:cNvSpPr>
          <p:nvPr>
            <p:ph type="pic" sz="quarter" idx="13"/>
          </p:nvPr>
        </p:nvSpPr>
        <p:spPr>
          <a:xfrm>
            <a:off x="6209880" y="0"/>
            <a:ext cx="5982120" cy="6858000"/>
          </a:xfrm>
          <a:prstGeom prst="rect">
            <a:avLst/>
          </a:prstGeom>
          <a:blipFill dpi="0" rotWithShape="1">
            <a:blip r:embed="rId3">
              <a:extLst>
                <a:ext uri="{28A0092B-C50C-407E-A947-70E740481C1C}">
                  <a14:useLocalDpi xmlns:a14="http://schemas.microsoft.com/office/drawing/2010/main" val="0"/>
                </a:ext>
              </a:extLst>
            </a:blip>
            <a:srcRect/>
            <a:stretch>
              <a:fillRect l="-21892" r="-49642"/>
            </a:stretch>
          </a:blipFill>
        </p:spPr>
        <p:txBody>
          <a:bodyPr lIns="0" tIns="0" rIns="0" bIns="0"/>
          <a:lstStyle/>
          <a:p>
            <a:r>
              <a:rPr lang="en-US"/>
              <a:t>Click icon to add picture</a:t>
            </a:r>
          </a:p>
        </p:txBody>
      </p:sp>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39" imgH="343" progId="TCLayout.ActiveDocument.1">
                  <p:embed/>
                </p:oleObj>
              </mc:Choice>
              <mc:Fallback>
                <p:oleObj name="think-cell Slide" r:id="rId4" imgW="339" imgH="343" progId="TCLayout.ActiveDocument.1">
                  <p:embed/>
                  <p:pic>
                    <p:nvPicPr>
                      <p:cNvPr id="0" name=""/>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14918201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Forside fakultet Innhold">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7" name="Text Placeholder 8">
            <a:extLst>
              <a:ext uri="{FF2B5EF4-FFF2-40B4-BE49-F238E27FC236}">
                <a16:creationId xmlns:a16="http://schemas.microsoft.com/office/drawing/2014/main" id="{D0FDCF8F-A008-4CFD-BFC2-4B8B6F9B51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5" name="Text Placeholder 8">
            <a:extLst>
              <a:ext uri="{FF2B5EF4-FFF2-40B4-BE49-F238E27FC236}">
                <a16:creationId xmlns:a16="http://schemas.microsoft.com/office/drawing/2014/main" id="{2127E9DC-8728-47D2-950F-5610AB44AE59}"/>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6" name="Text Placeholder 8">
            <a:extLst>
              <a:ext uri="{FF2B5EF4-FFF2-40B4-BE49-F238E27FC236}">
                <a16:creationId xmlns:a16="http://schemas.microsoft.com/office/drawing/2014/main" id="{212AB716-EA8C-40F3-9E5E-FADFDE5B68A9}"/>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4" name="Date Placeholder 3">
            <a:extLst>
              <a:ext uri="{FF2B5EF4-FFF2-40B4-BE49-F238E27FC236}">
                <a16:creationId xmlns:a16="http://schemas.microsoft.com/office/drawing/2014/main" id="{C0D51CD3-9F1B-45C4-9816-FCEC12A47AF7}"/>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graphicFrame>
        <p:nvGraphicFramePr>
          <p:cNvPr id="3" name="Object 2" hidden="1">
            <a:extLst>
              <a:ext uri="{FF2B5EF4-FFF2-40B4-BE49-F238E27FC236}">
                <a16:creationId xmlns:a16="http://schemas.microsoft.com/office/drawing/2014/main" id="{4C57EEA8-87A3-4F4A-8A88-C8CF94340B45}"/>
              </a:ext>
            </a:extLst>
          </p:cNvPr>
          <p:cNvGraphicFramePr>
            <a:graphicFrameLocks noChangeAspect="1"/>
          </p:cNvGraphicFramePr>
          <p:nvPr userDrawn="1">
            <p:custDataLst>
              <p:tags r:id="rId1"/>
            </p:custDataLst>
            <p:extLst>
              <p:ext uri="{D42A27DB-BD31-4B8C-83A1-F6EECF244321}">
                <p14:modId xmlns:p14="http://schemas.microsoft.com/office/powerpoint/2010/main" val="18995528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0" name=""/>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28" name="Graphic 27" descr="UiO segl">
            <a:extLst>
              <a:ext uri="{FF2B5EF4-FFF2-40B4-BE49-F238E27FC236}">
                <a16:creationId xmlns:a16="http://schemas.microsoft.com/office/drawing/2014/main" id="{AECCD3CC-AC27-4207-85D4-8056C1F5FDD3}"/>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9366813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fakulte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16BE45C5-2FD6-4365-884E-E7211BA9F811}"/>
              </a:ext>
            </a:extLst>
          </p:cNvPr>
          <p:cNvSpPr>
            <a:spLocks noGrp="1"/>
          </p:cNvSpPr>
          <p:nvPr>
            <p:ph type="body" sz="quarter" idx="19"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6" name="Picture Placeholder 5">
            <a:extLst>
              <a:ext uri="{FF2B5EF4-FFF2-40B4-BE49-F238E27FC236}">
                <a16:creationId xmlns:a16="http://schemas.microsoft.com/office/drawing/2014/main" id="{8FC80015-4906-4750-9E68-18BCB837A813}"/>
              </a:ext>
            </a:extLst>
          </p:cNvPr>
          <p:cNvSpPr>
            <a:spLocks noGrp="1"/>
          </p:cNvSpPr>
          <p:nvPr>
            <p:ph type="pic" sz="quarter" idx="20"/>
          </p:nvPr>
        </p:nvSpPr>
        <p:spPr>
          <a:xfrm>
            <a:off x="6215063" y="0"/>
            <a:ext cx="5976937" cy="6858000"/>
          </a:xfrm>
        </p:spPr>
        <p:txBody>
          <a:bodyPr/>
          <a:lstStyle>
            <a:lvl1pPr marL="0" indent="0">
              <a:buNone/>
              <a:defRPr/>
            </a:lvl1pPr>
          </a:lstStyle>
          <a:p>
            <a:r>
              <a:rPr lang="en-US"/>
              <a:t>Click icon to add picture</a:t>
            </a:r>
            <a:endParaRPr lang="en-US" dirty="0"/>
          </a:p>
        </p:txBody>
      </p:sp>
      <p:sp>
        <p:nvSpPr>
          <p:cNvPr id="29" name="Text Placeholder 8">
            <a:extLst>
              <a:ext uri="{FF2B5EF4-FFF2-40B4-BE49-F238E27FC236}">
                <a16:creationId xmlns:a16="http://schemas.microsoft.com/office/drawing/2014/main" id="{B116A28A-122D-47FC-B20F-2DE6D034FBA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pic>
        <p:nvPicPr>
          <p:cNvPr id="30" name="Graphic 29" descr="UiO segl">
            <a:extLst>
              <a:ext uri="{FF2B5EF4-FFF2-40B4-BE49-F238E27FC236}">
                <a16:creationId xmlns:a16="http://schemas.microsoft.com/office/drawing/2014/main" id="{E981D0C6-9965-4EA6-835B-007DA74548C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1" name="addin_colorlist" hidden="1">
            <a:extLst>
              <a:ext uri="{FF2B5EF4-FFF2-40B4-BE49-F238E27FC236}">
                <a16:creationId xmlns:a16="http://schemas.microsoft.com/office/drawing/2014/main" id="{FB8D8BF6-D27B-473E-8C7F-5564EC4E8842}"/>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2" name="addin_colorbox" hidden="1">
            <a:extLst>
              <a:ext uri="{FF2B5EF4-FFF2-40B4-BE49-F238E27FC236}">
                <a16:creationId xmlns:a16="http://schemas.microsoft.com/office/drawing/2014/main" id="{AEA2A8D1-CC8A-49D7-B5F3-4D3D31E797B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FA762AA7-0630-463D-983A-714A0FDC6D6B}"/>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BADFE346-6D41-462E-B93E-8A458125843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F05EFBC-3D55-4A55-AC99-18A584A64FD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2529F69-78C3-4EA5-A8EF-DAED9CFEB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26D5A990-E30B-4E3A-A5A7-8F106A934EC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p:nvPr>
        </p:nvSpPr>
        <p:spPr>
          <a:xfrm>
            <a:off x="375634" y="2283763"/>
            <a:ext cx="5075367" cy="1650530"/>
          </a:xfrm>
        </p:spPr>
        <p:txBody>
          <a:bodyPr anchor="t"/>
          <a:lstStyle>
            <a:lvl1pPr algn="l">
              <a:lnSpc>
                <a:spcPct val="100000"/>
              </a:lnSpc>
              <a:defRPr sz="4501"/>
            </a:lvl1pPr>
          </a:lstStyle>
          <a:p>
            <a:r>
              <a:rPr lang="en-US" noProof="0"/>
              <a:t>Click to edit Master title style</a:t>
            </a:r>
            <a:endParaRPr lang="nb-NO" noProof="0" dirty="0"/>
          </a:p>
        </p:txBody>
      </p:sp>
      <p:sp>
        <p:nvSpPr>
          <p:cNvPr id="28" name="Text Placeholder 8">
            <a:extLst>
              <a:ext uri="{FF2B5EF4-FFF2-40B4-BE49-F238E27FC236}">
                <a16:creationId xmlns:a16="http://schemas.microsoft.com/office/drawing/2014/main" id="{16F080F3-F66D-44E1-A274-51E675B7D76D}"/>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2B993451-3DED-457B-B2BA-C0AD678BC4F0}"/>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E4C943B6-9D87-4707-9BC0-AB5D348B81A6}"/>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9138817D-ECF3-4F24-AB4D-EE86A7D38EC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2760581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 uri="{C183D7F6-B498-43B3-948B-1728B52AA6E4}">
                <adec:decorative xmlns:adec="http://schemas.microsoft.com/office/drawing/2017/decorative" val="1"/>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25691721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institutt innhold">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14" name="Content Placeholder 17">
            <a:extLst>
              <a:ext uri="{FF2B5EF4-FFF2-40B4-BE49-F238E27FC236}">
                <a16:creationId xmlns:a16="http://schemas.microsoft.com/office/drawing/2014/main" id="{F839063B-4438-46C0-A11A-618196F76696}"/>
              </a:ext>
            </a:extLst>
          </p:cNvPr>
          <p:cNvSpPr>
            <a:spLocks noGrp="1"/>
          </p:cNvSpPr>
          <p:nvPr>
            <p:ph sz="quarter" idx="12" hasCustomPrompt="1"/>
          </p:nvPr>
        </p:nvSpPr>
        <p:spPr>
          <a:xfrm>
            <a:off x="6209880" y="0"/>
            <a:ext cx="5982120" cy="6858000"/>
          </a:xfrm>
          <a:prstGeom prst="rect">
            <a:avLst/>
          </a:prstGeom>
          <a:noFill/>
        </p:spPr>
        <p:txBody>
          <a:bodyPr lIns="0" tIns="0" rIns="0" bIns="0"/>
          <a:lstStyle>
            <a:lvl1pPr>
              <a:buNone/>
              <a:defRPr/>
            </a:lvl1pPr>
          </a:lstStyle>
          <a:p>
            <a:pPr lvl="0"/>
            <a:r>
              <a:rPr lang="nb-NO" dirty="0"/>
              <a:t> </a:t>
            </a:r>
            <a:endParaRPr lang="en-US" dirty="0"/>
          </a:p>
        </p:txBody>
      </p:sp>
      <p:pic>
        <p:nvPicPr>
          <p:cNvPr id="30" name="Graphic 29" descr="UiO segl">
            <a:extLst>
              <a:ext uri="{FF2B5EF4-FFF2-40B4-BE49-F238E27FC236}">
                <a16:creationId xmlns:a16="http://schemas.microsoft.com/office/drawing/2014/main" id="{6E45B275-2917-4791-9D93-B119E57F1E0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5" name="Text Placeholder 8">
            <a:extLst>
              <a:ext uri="{FF2B5EF4-FFF2-40B4-BE49-F238E27FC236}">
                <a16:creationId xmlns:a16="http://schemas.microsoft.com/office/drawing/2014/main" id="{542A6449-D96E-414F-A604-C4E12FC569EA}"/>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5" name="Text Placeholder 4">
            <a:extLst>
              <a:ext uri="{FF2B5EF4-FFF2-40B4-BE49-F238E27FC236}">
                <a16:creationId xmlns:a16="http://schemas.microsoft.com/office/drawing/2014/main" id="{03E20FF9-F861-400C-878F-01B664860162}"/>
              </a:ext>
            </a:extLst>
          </p:cNvPr>
          <p:cNvSpPr>
            <a:spLocks noGrp="1"/>
          </p:cNvSpPr>
          <p:nvPr>
            <p:ph type="body" sz="quarter" idx="19"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29" name="Text Placeholder 8">
            <a:extLst>
              <a:ext uri="{FF2B5EF4-FFF2-40B4-BE49-F238E27FC236}">
                <a16:creationId xmlns:a16="http://schemas.microsoft.com/office/drawing/2014/main" id="{D729F8AC-6A5E-427F-BADE-EA072C6164CF}"/>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7" name="Text Placeholder 8">
            <a:extLst>
              <a:ext uri="{FF2B5EF4-FFF2-40B4-BE49-F238E27FC236}">
                <a16:creationId xmlns:a16="http://schemas.microsoft.com/office/drawing/2014/main" id="{548DDD7D-1EE4-480A-9DFC-6999E44EAAFE}"/>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8" name="Text Placeholder 8">
            <a:extLst>
              <a:ext uri="{FF2B5EF4-FFF2-40B4-BE49-F238E27FC236}">
                <a16:creationId xmlns:a16="http://schemas.microsoft.com/office/drawing/2014/main" id="{94EC4BF0-912D-4C74-897D-7058B1C43F41}"/>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4387C63E-1139-41C5-A5DA-C79344301899}"/>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3367778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Forside institutt bilde og tittel">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25" name="Picture Placeholder 2">
            <a:extLst>
              <a:ext uri="{FF2B5EF4-FFF2-40B4-BE49-F238E27FC236}">
                <a16:creationId xmlns:a16="http://schemas.microsoft.com/office/drawing/2014/main" id="{B080593B-46D5-4272-829F-0AB9BB0A72E9}"/>
              </a:ext>
            </a:extLst>
          </p:cNvPr>
          <p:cNvSpPr>
            <a:spLocks noGrp="1"/>
          </p:cNvSpPr>
          <p:nvPr>
            <p:ph type="pic" sz="quarter" idx="20"/>
          </p:nvPr>
        </p:nvSpPr>
        <p:spPr>
          <a:xfrm>
            <a:off x="6209880" y="0"/>
            <a:ext cx="5982120" cy="6858000"/>
          </a:xfrm>
          <a:prstGeom prst="rect">
            <a:avLst/>
          </a:prstGeom>
        </p:spPr>
        <p:txBody>
          <a:bodyPr lIns="0" tIns="0" rIns="0" bIns="0"/>
          <a:lstStyle/>
          <a:p>
            <a:r>
              <a:rPr lang="en-US"/>
              <a:t>Click icon to add picture</a:t>
            </a:r>
          </a:p>
        </p:txBody>
      </p:sp>
      <p:pic>
        <p:nvPicPr>
          <p:cNvPr id="31" name="Graphic 30" descr="UiO segl">
            <a:extLst>
              <a:ext uri="{FF2B5EF4-FFF2-40B4-BE49-F238E27FC236}">
                <a16:creationId xmlns:a16="http://schemas.microsoft.com/office/drawing/2014/main" id="{27D749C7-8972-4648-8357-FE945BD1129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5046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4" name="Text Placeholder 8">
            <a:extLst>
              <a:ext uri="{FF2B5EF4-FFF2-40B4-BE49-F238E27FC236}">
                <a16:creationId xmlns:a16="http://schemas.microsoft.com/office/drawing/2014/main" id="{AA9DF7D4-90D1-427E-86F5-96B8E6DDF5C0}"/>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7" name="Text Placeholder 4">
            <a:extLst>
              <a:ext uri="{FF2B5EF4-FFF2-40B4-BE49-F238E27FC236}">
                <a16:creationId xmlns:a16="http://schemas.microsoft.com/office/drawing/2014/main" id="{05359BE4-B9E6-44C9-994B-4B43BA31858B}"/>
              </a:ext>
            </a:extLst>
          </p:cNvPr>
          <p:cNvSpPr>
            <a:spLocks noGrp="1"/>
          </p:cNvSpPr>
          <p:nvPr>
            <p:ph type="body" sz="quarter" idx="21" hasCustomPrompt="1"/>
          </p:nvPr>
        </p:nvSpPr>
        <p:spPr>
          <a:xfrm>
            <a:off x="379038" y="653143"/>
            <a:ext cx="5075367" cy="1204686"/>
          </a:xfrm>
        </p:spPr>
        <p:txBody>
          <a:bodyPr/>
          <a:lstStyle>
            <a:lvl1pPr marL="0" indent="0">
              <a:buNone/>
              <a:defRPr lang="en-US" sz="2000" kern="1200" dirty="0">
                <a:solidFill>
                  <a:schemeClr val="tx1"/>
                </a:solidFill>
                <a:latin typeface="+mj-lt"/>
                <a:ea typeface="+mj-ea"/>
                <a:cs typeface="+mj-cs"/>
              </a:defRPr>
            </a:lvl1pPr>
          </a:lstStyle>
          <a:p>
            <a:pPr lvl="0"/>
            <a:r>
              <a:rPr lang="nb-NO" dirty="0"/>
              <a:t>Navn på institutt</a:t>
            </a:r>
            <a:endParaRPr lang="en-US" dirty="0"/>
          </a:p>
        </p:txBody>
      </p:sp>
      <p:sp>
        <p:nvSpPr>
          <p:cNvPr id="7" name="Text Placeholder 6">
            <a:extLst>
              <a:ext uri="{FF2B5EF4-FFF2-40B4-BE49-F238E27FC236}">
                <a16:creationId xmlns:a16="http://schemas.microsoft.com/office/drawing/2014/main" id="{8B8A0E4F-1BA9-45F5-9553-E579F5F1C2D8}"/>
              </a:ext>
            </a:extLst>
          </p:cNvPr>
          <p:cNvSpPr>
            <a:spLocks noGrp="1"/>
          </p:cNvSpPr>
          <p:nvPr>
            <p:ph type="body" sz="quarter" idx="19"/>
          </p:nvPr>
        </p:nvSpPr>
        <p:spPr>
          <a:xfrm>
            <a:off x="379039" y="2302849"/>
            <a:ext cx="5080128" cy="1702414"/>
          </a:xfrm>
        </p:spPr>
        <p:txBody>
          <a:bodyPr/>
          <a:lstStyle>
            <a:lvl1pPr marL="0" indent="0">
              <a:buNone/>
              <a:defRPr sz="4500"/>
            </a:lvl1pPr>
          </a:lstStyle>
          <a:p>
            <a:pPr lvl="0"/>
            <a:r>
              <a:rPr lang="en-US"/>
              <a:t>Click to edit Master text styles</a:t>
            </a:r>
          </a:p>
        </p:txBody>
      </p:sp>
      <p:sp>
        <p:nvSpPr>
          <p:cNvPr id="30" name="Text Placeholder 8">
            <a:extLst>
              <a:ext uri="{FF2B5EF4-FFF2-40B4-BE49-F238E27FC236}">
                <a16:creationId xmlns:a16="http://schemas.microsoft.com/office/drawing/2014/main" id="{88EA911F-B545-4F74-AF42-9EC2B355D8F1}"/>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4E55111D-AB70-4D2B-9C10-0B91F296CDF4}"/>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DB45DBF-1D97-4017-83BE-AD48141222A5}"/>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6" name="Date Placeholder 3">
            <a:extLst>
              <a:ext uri="{FF2B5EF4-FFF2-40B4-BE49-F238E27FC236}">
                <a16:creationId xmlns:a16="http://schemas.microsoft.com/office/drawing/2014/main" id="{88916788-1A25-4BF7-B2F3-11CED5D74CB4}"/>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spTree>
    <p:extLst>
      <p:ext uri="{BB962C8B-B14F-4D97-AF65-F5344CB8AC3E}">
        <p14:creationId xmlns:p14="http://schemas.microsoft.com/office/powerpoint/2010/main" val="4537975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Tree>
    <p:extLst>
      <p:ext uri="{BB962C8B-B14F-4D97-AF65-F5344CB8AC3E}">
        <p14:creationId xmlns:p14="http://schemas.microsoft.com/office/powerpoint/2010/main" val="17905658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
        <p:nvSpPr>
          <p:cNvPr id="2" name="Title 1"/>
          <p:cNvSpPr>
            <a:spLocks noGrp="1"/>
          </p:cNvSpPr>
          <p:nvPr>
            <p:ph type="title"/>
          </p:nvPr>
        </p:nvSpPr>
        <p:spPr>
          <a:xfrm>
            <a:off x="360045" y="2503593"/>
            <a:ext cx="3717652" cy="1325563"/>
          </a:xfrm>
        </p:spPr>
        <p:txBody>
          <a:bodyPr/>
          <a:lstStyle>
            <a:lvl1pPr>
              <a:defRPr sz="4501"/>
            </a:lvl1pPr>
          </a:lstStyle>
          <a:p>
            <a:r>
              <a:rPr lang="en-US" noProof="0"/>
              <a:t>Click to edit Master title style</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4"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Tree>
    <p:extLst>
      <p:ext uri="{BB962C8B-B14F-4D97-AF65-F5344CB8AC3E}">
        <p14:creationId xmlns:p14="http://schemas.microsoft.com/office/powerpoint/2010/main" val="31726267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8" name="Text Placeholder 4" descr="Logo Universite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en-US" noProof="0"/>
              <a:t>Click to edit Master title style</a:t>
            </a:r>
            <a:endParaRPr lang="nb-NO" noProof="0"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noProof="0"/>
              <a:t>Click to edit Master subtitle style</a:t>
            </a:r>
            <a:endParaRPr lang="nb-NO" noProof="0" dirty="0"/>
          </a:p>
        </p:txBody>
      </p:sp>
    </p:spTree>
    <p:extLst>
      <p:ext uri="{BB962C8B-B14F-4D97-AF65-F5344CB8AC3E}">
        <p14:creationId xmlns:p14="http://schemas.microsoft.com/office/powerpoint/2010/main" val="13586852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11" name="Text Placeholder 4" descr="Logo Universite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Tree>
    <p:extLst>
      <p:ext uri="{BB962C8B-B14F-4D97-AF65-F5344CB8AC3E}">
        <p14:creationId xmlns:p14="http://schemas.microsoft.com/office/powerpoint/2010/main" val="13314716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E82207EF-1A49-4BEC-B35C-772E1E2EFECD}"/>
              </a:ext>
            </a:extLst>
          </p:cNvPr>
          <p:cNvSpPr>
            <a:spLocks noGrp="1"/>
          </p:cNvSpPr>
          <p:nvPr>
            <p:ph type="ftr" sz="quarter" idx="32"/>
          </p:nvPr>
        </p:nvSpPr>
        <p:spPr/>
        <p:txBody>
          <a:bodyPr/>
          <a:lstStyle/>
          <a:p>
            <a:r>
              <a:rPr lang="nb-NO"/>
              <a:t>IN1080 Forelesning 1</a:t>
            </a:r>
            <a:endParaRPr lang="nb-NO" dirty="0"/>
          </a:p>
        </p:txBody>
      </p:sp>
      <p:sp>
        <p:nvSpPr>
          <p:cNvPr id="7" name="Slide Number Placeholder 6">
            <a:extLst>
              <a:ext uri="{FF2B5EF4-FFF2-40B4-BE49-F238E27FC236}">
                <a16:creationId xmlns:a16="http://schemas.microsoft.com/office/drawing/2014/main" id="{23134CF4-4951-4824-A36D-2B6BAEF472C0}"/>
              </a:ext>
            </a:extLst>
          </p:cNvPr>
          <p:cNvSpPr>
            <a:spLocks noGrp="1"/>
          </p:cNvSpPr>
          <p:nvPr>
            <p:ph type="sldNum" sz="quarter" idx="33"/>
          </p:nvPr>
        </p:nvSpPr>
        <p:spPr/>
        <p:txBody>
          <a:bodyPr/>
          <a:lstStyle/>
          <a:p>
            <a:r>
              <a:rPr lang="en-US" dirty="0"/>
              <a:t>Side </a:t>
            </a:r>
            <a:fld id="{5251F420-7306-4E7C-A79E-F31A38F7D392}" type="slidenum">
              <a:rPr lang="en-US" smtClean="0"/>
              <a:pPr/>
              <a:t>‹#›</a:t>
            </a:fld>
            <a:endParaRPr lang="en-US" dirty="0"/>
          </a:p>
        </p:txBody>
      </p:sp>
      <p:sp>
        <p:nvSpPr>
          <p:cNvPr id="2" name="Rectangle 1" hidden="1">
            <a:extLst>
              <a:ext uri="{FF2B5EF4-FFF2-40B4-BE49-F238E27FC236}">
                <a16:creationId xmlns:a16="http://schemas.microsoft.com/office/drawing/2014/main" id="{D2E7BD1C-79CF-4E20-AC8F-E2817B8B3D12}"/>
              </a:ext>
            </a:extLst>
          </p:cNvPr>
          <p:cNvSpPr/>
          <p:nvPr userDrawn="1"/>
        </p:nvSpPr>
        <p:spPr>
          <a:xfrm>
            <a:off x="540068" y="0"/>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hidden="1">
            <a:extLst>
              <a:ext uri="{FF2B5EF4-FFF2-40B4-BE49-F238E27FC236}">
                <a16:creationId xmlns:a16="http://schemas.microsoft.com/office/drawing/2014/main" id="{AD8EE3EE-092D-4B85-A85F-E434A4CB9A2F}"/>
              </a:ext>
            </a:extLst>
          </p:cNvPr>
          <p:cNvSpPr/>
          <p:nvPr userDrawn="1"/>
        </p:nvSpPr>
        <p:spPr>
          <a:xfrm>
            <a:off x="0" y="337731"/>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hidden="1">
            <a:extLst>
              <a:ext uri="{FF2B5EF4-FFF2-40B4-BE49-F238E27FC236}">
                <a16:creationId xmlns:a16="http://schemas.microsoft.com/office/drawing/2014/main" id="{33BC282A-3B9D-407C-B9DA-F5A304A0AE2D}"/>
              </a:ext>
            </a:extLst>
          </p:cNvPr>
          <p:cNvSpPr/>
          <p:nvPr userDrawn="1"/>
        </p:nvSpPr>
        <p:spPr>
          <a:xfrm>
            <a:off x="11831955" y="482939"/>
            <a:ext cx="360045" cy="3600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hidden="1">
            <a:extLst>
              <a:ext uri="{FF2B5EF4-FFF2-40B4-BE49-F238E27FC236}">
                <a16:creationId xmlns:a16="http://schemas.microsoft.com/office/drawing/2014/main" id="{7DC556F4-6EA1-44E3-8D60-1261088C71C7}"/>
              </a:ext>
            </a:extLst>
          </p:cNvPr>
          <p:cNvSpPr/>
          <p:nvPr userDrawn="1"/>
        </p:nvSpPr>
        <p:spPr>
          <a:xfrm>
            <a:off x="1" y="902703"/>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hidden="1">
            <a:extLst>
              <a:ext uri="{FF2B5EF4-FFF2-40B4-BE49-F238E27FC236}">
                <a16:creationId xmlns:a16="http://schemas.microsoft.com/office/drawing/2014/main" id="{74E62C8F-7CC6-4F3A-88DB-ADB3F3D757CE}"/>
              </a:ext>
            </a:extLst>
          </p:cNvPr>
          <p:cNvSpPr/>
          <p:nvPr userDrawn="1"/>
        </p:nvSpPr>
        <p:spPr>
          <a:xfrm>
            <a:off x="1" y="1577475"/>
            <a:ext cx="1170466" cy="18002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addin_colorlist" hidden="1">
            <a:extLst>
              <a:ext uri="{FF2B5EF4-FFF2-40B4-BE49-F238E27FC236}">
                <a16:creationId xmlns:a16="http://schemas.microsoft.com/office/drawing/2014/main" id="{FACBECEF-96F4-495B-97F3-507EB7C28F6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3" name="addin_colorbox" hidden="1">
            <a:extLst>
              <a:ext uri="{FF2B5EF4-FFF2-40B4-BE49-F238E27FC236}">
                <a16:creationId xmlns:a16="http://schemas.microsoft.com/office/drawing/2014/main" id="{114C26A2-23E4-405F-85D9-DD9C9C54205E}"/>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5" name="addin_title" hidden="1">
            <a:extLst>
              <a:ext uri="{FF2B5EF4-FFF2-40B4-BE49-F238E27FC236}">
                <a16:creationId xmlns:a16="http://schemas.microsoft.com/office/drawing/2014/main" id="{5EC6F0C5-ECE2-4737-B2DF-8CF464166E20}"/>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421DB65A-BA84-4BFC-81D8-7771342E61A9}"/>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40EF0D78-486F-42E9-A20F-95C640555A5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DA2EA4FB-50DF-4085-A18C-D17518B88B8F}"/>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2409EBBA-4570-4718-9302-6A3DA50E3B8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3996591B-A5CC-4B02-887B-B726000BC3C6}"/>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background" hidden="1">
            <a:extLst>
              <a:ext uri="{FF2B5EF4-FFF2-40B4-BE49-F238E27FC236}">
                <a16:creationId xmlns:a16="http://schemas.microsoft.com/office/drawing/2014/main" id="{C04B5D41-8647-414B-A9F9-26967E7A232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4" name="Title 1">
            <a:extLst>
              <a:ext uri="{FF2B5EF4-FFF2-40B4-BE49-F238E27FC236}">
                <a16:creationId xmlns:a16="http://schemas.microsoft.com/office/drawing/2014/main" id="{56C04064-582F-4194-A0D4-8D33390FD5C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47" name="Subtitle 2">
            <a:extLst>
              <a:ext uri="{FF2B5EF4-FFF2-40B4-BE49-F238E27FC236}">
                <a16:creationId xmlns:a16="http://schemas.microsoft.com/office/drawing/2014/main" id="{A3A431AF-BD4A-47F9-9ACD-109F83F1426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18" name="Content Placeholder 3">
            <a:extLst>
              <a:ext uri="{FF2B5EF4-FFF2-40B4-BE49-F238E27FC236}">
                <a16:creationId xmlns:a16="http://schemas.microsoft.com/office/drawing/2014/main" id="{387AD4FF-2A17-41D2-9989-72E3EE53EDB7}"/>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8291441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57AAA207-8E55-477B-AF05-92D6F597A5B7}"/>
              </a:ext>
            </a:extLst>
          </p:cNvPr>
          <p:cNvSpPr>
            <a:spLocks noGrp="1"/>
          </p:cNvSpPr>
          <p:nvPr>
            <p:ph type="ftr" sz="quarter" idx="34"/>
          </p:nvPr>
        </p:nvSpPr>
        <p:spPr/>
        <p:txBody>
          <a:bodyPr/>
          <a:lstStyle/>
          <a:p>
            <a:r>
              <a:rPr lang="nb-NO"/>
              <a:t>IN1080 Forelesning 1</a:t>
            </a:r>
            <a:endParaRPr lang="nb-NO" dirty="0"/>
          </a:p>
        </p:txBody>
      </p:sp>
      <p:sp>
        <p:nvSpPr>
          <p:cNvPr id="10" name="Slide Number Placeholder 9">
            <a:extLst>
              <a:ext uri="{FF2B5EF4-FFF2-40B4-BE49-F238E27FC236}">
                <a16:creationId xmlns:a16="http://schemas.microsoft.com/office/drawing/2014/main" id="{FA7972B2-D533-401B-8556-469D52E0F4DD}"/>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2" name="addin_colorbox" hidden="1">
            <a:extLst>
              <a:ext uri="{FF2B5EF4-FFF2-40B4-BE49-F238E27FC236}">
                <a16:creationId xmlns:a16="http://schemas.microsoft.com/office/drawing/2014/main" id="{1F56F7F2-0BBD-484C-9008-B8C0CB7D240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BE45413D-3777-488C-9081-98CD311209B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4BD0960F-BF1F-4126-A3F8-B418D42FDE7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C39DDD84-E44A-46C8-A71C-34C426FB8C92}"/>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EDE561B-E28A-4695-BEA3-2B6278A31E9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2AAC8E8D-4887-45BD-9C03-DA53C4A7934B}"/>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CBAE5DC2-094D-4983-A93E-68A430FDFDA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colorlist" hidden="1">
            <a:extLst>
              <a:ext uri="{FF2B5EF4-FFF2-40B4-BE49-F238E27FC236}">
                <a16:creationId xmlns:a16="http://schemas.microsoft.com/office/drawing/2014/main" id="{9821EDDB-6D76-4A0C-A80A-8E839D9FFA7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0" name="addin_background" hidden="1">
            <a:extLst>
              <a:ext uri="{FF2B5EF4-FFF2-40B4-BE49-F238E27FC236}">
                <a16:creationId xmlns:a16="http://schemas.microsoft.com/office/drawing/2014/main" id="{F537A33B-63F9-4866-8A22-F1702265B04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1" name="Title 1">
            <a:extLst>
              <a:ext uri="{FF2B5EF4-FFF2-40B4-BE49-F238E27FC236}">
                <a16:creationId xmlns:a16="http://schemas.microsoft.com/office/drawing/2014/main" id="{9602F61A-9452-4566-BD44-010DF2575066}"/>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2" name="Subtitle 2">
            <a:extLst>
              <a:ext uri="{FF2B5EF4-FFF2-40B4-BE49-F238E27FC236}">
                <a16:creationId xmlns:a16="http://schemas.microsoft.com/office/drawing/2014/main" id="{3374CAD7-B62E-4CF1-AD5A-43232DD10E25}"/>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9" name="Content Placeholder 3">
            <a:extLst>
              <a:ext uri="{FF2B5EF4-FFF2-40B4-BE49-F238E27FC236}">
                <a16:creationId xmlns:a16="http://schemas.microsoft.com/office/drawing/2014/main" id="{E8C4F134-43A3-438E-88E2-D8FF0EDE7A13}"/>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 name="Text Placeholder 2">
            <a:extLst>
              <a:ext uri="{FF2B5EF4-FFF2-40B4-BE49-F238E27FC236}">
                <a16:creationId xmlns:a16="http://schemas.microsoft.com/office/drawing/2014/main" id="{3B4003BB-F04C-4A8B-BC54-5FDD5D30356E}"/>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en-US"/>
              <a:t>Click to edit Master text styles</a:t>
            </a:r>
          </a:p>
        </p:txBody>
      </p:sp>
      <p:sp>
        <p:nvSpPr>
          <p:cNvPr id="7" name="Content Placeholder 3">
            <a:extLst>
              <a:ext uri="{FF2B5EF4-FFF2-40B4-BE49-F238E27FC236}">
                <a16:creationId xmlns:a16="http://schemas.microsoft.com/office/drawing/2014/main" id="{A0524D80-7434-47CB-8898-52900F44078A}"/>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31200161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Title 1">
            <a:extLst>
              <a:ext uri="{FF2B5EF4-FFF2-40B4-BE49-F238E27FC236}">
                <a16:creationId xmlns:a16="http://schemas.microsoft.com/office/drawing/2014/main" id="{3E75BE49-6169-4B52-B8E0-67F87720CC1B}"/>
              </a:ext>
            </a:extLst>
          </p:cNvPr>
          <p:cNvSpPr>
            <a:spLocks noGrp="1"/>
          </p:cNvSpPr>
          <p:nvPr>
            <p:ph type="title"/>
          </p:nvPr>
        </p:nvSpPr>
        <p:spPr>
          <a:xfrm>
            <a:off x="360044" y="360045"/>
            <a:ext cx="5489214" cy="542658"/>
          </a:xfrm>
        </p:spPr>
        <p:txBody>
          <a:bodyPr/>
          <a:lstStyle>
            <a:lvl1pPr>
              <a:defRPr sz="3500"/>
            </a:lvl1pPr>
          </a:lstStyle>
          <a:p>
            <a:r>
              <a:rPr lang="en-US" noProof="0"/>
              <a:t>Click to edit Master title style</a:t>
            </a:r>
            <a:endParaRPr lang="nb-NO" noProof="0" dirty="0"/>
          </a:p>
        </p:txBody>
      </p:sp>
      <p:sp>
        <p:nvSpPr>
          <p:cNvPr id="13" name="Subtitle 2">
            <a:extLst>
              <a:ext uri="{FF2B5EF4-FFF2-40B4-BE49-F238E27FC236}">
                <a16:creationId xmlns:a16="http://schemas.microsoft.com/office/drawing/2014/main" id="{DF549456-9E1A-4F2D-AB8B-11B375FF1CCA}"/>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Content Placeholder 1">
            <a:extLst>
              <a:ext uri="{FF2B5EF4-FFF2-40B4-BE49-F238E27FC236}">
                <a16:creationId xmlns:a16="http://schemas.microsoft.com/office/drawing/2014/main" id="{32305472-2CA1-4284-9F6B-FAE83898D055}"/>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7679219" y="360045"/>
            <a:ext cx="4152735" cy="5325998"/>
          </a:xfrm>
          <a:noFill/>
        </p:spPr>
        <p:txBody>
          <a:bodyPr/>
          <a:lstStyle>
            <a:lvl1pPr>
              <a:buNone/>
              <a:defRPr/>
            </a:lvl1pPr>
          </a:lstStyle>
          <a:p>
            <a:r>
              <a:rPr lang="en-US"/>
              <a:t>Click icon to add picture</a:t>
            </a:r>
            <a:endParaRPr lang="en-US" dirty="0"/>
          </a:p>
        </p:txBody>
      </p:sp>
      <p:sp>
        <p:nvSpPr>
          <p:cNvPr id="18" name="Text Placeholder 12">
            <a:extLst>
              <a:ext uri="{FF2B5EF4-FFF2-40B4-BE49-F238E27FC236}">
                <a16:creationId xmlns:a16="http://schemas.microsoft.com/office/drawing/2014/main" id="{51192628-F328-404D-8EFE-7A0B924C214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0" name="addin_colorbox" hidden="1">
            <a:extLst>
              <a:ext uri="{FF2B5EF4-FFF2-40B4-BE49-F238E27FC236}">
                <a16:creationId xmlns:a16="http://schemas.microsoft.com/office/drawing/2014/main" id="{FFC296E0-39D4-4AF3-8EEB-7A54677345E2}"/>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89F5F7C1-30CB-486A-A1AB-777F98EC9EB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6" name="addin_text" hidden="1">
            <a:extLst>
              <a:ext uri="{FF2B5EF4-FFF2-40B4-BE49-F238E27FC236}">
                <a16:creationId xmlns:a16="http://schemas.microsoft.com/office/drawing/2014/main" id="{146F2B9F-A380-47D0-81A1-BF6A05CCD5A3}"/>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7" name="addin_image" hidden="1">
            <a:extLst>
              <a:ext uri="{FF2B5EF4-FFF2-40B4-BE49-F238E27FC236}">
                <a16:creationId xmlns:a16="http://schemas.microsoft.com/office/drawing/2014/main" id="{B18746CE-F568-4AB2-858E-6BA5E8D117B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A968A5A2-9154-4A90-8322-5433B94336E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B3EE9CD2-1CBB-48EF-8EDE-E560A4F427D0}"/>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1" name="addin_fillplaceholders" hidden="1">
            <a:extLst>
              <a:ext uri="{FF2B5EF4-FFF2-40B4-BE49-F238E27FC236}">
                <a16:creationId xmlns:a16="http://schemas.microsoft.com/office/drawing/2014/main" id="{69CC9A44-6E07-4DB9-A3DF-6C14488300B1}"/>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2" name="addin_colorlist" hidden="1">
            <a:extLst>
              <a:ext uri="{FF2B5EF4-FFF2-40B4-BE49-F238E27FC236}">
                <a16:creationId xmlns:a16="http://schemas.microsoft.com/office/drawing/2014/main" id="{216821DD-975F-4F3D-9D04-19B2277FA237}"/>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3" name="addin_background" hidden="1">
            <a:extLst>
              <a:ext uri="{FF2B5EF4-FFF2-40B4-BE49-F238E27FC236}">
                <a16:creationId xmlns:a16="http://schemas.microsoft.com/office/drawing/2014/main" id="{982A5CB8-CD5B-4CA2-8CE7-B095D5C741A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499861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9" name="addin_colorbox" hidden="1">
            <a:extLst>
              <a:ext uri="{FF2B5EF4-FFF2-40B4-BE49-F238E27FC236}">
                <a16:creationId xmlns:a16="http://schemas.microsoft.com/office/drawing/2014/main" id="{03278B68-CC85-45D7-BC07-7A767805E255}"/>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0" name="addin_title" hidden="1">
            <a:extLst>
              <a:ext uri="{FF2B5EF4-FFF2-40B4-BE49-F238E27FC236}">
                <a16:creationId xmlns:a16="http://schemas.microsoft.com/office/drawing/2014/main" id="{8FCE75F0-EE57-496E-8BA4-489EBB8E5AF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1" name="addin_text" hidden="1">
            <a:extLst>
              <a:ext uri="{FF2B5EF4-FFF2-40B4-BE49-F238E27FC236}">
                <a16:creationId xmlns:a16="http://schemas.microsoft.com/office/drawing/2014/main" id="{269FBB4E-8C52-436E-BA48-6940B6731E12}"/>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2" name="addin_image" hidden="1">
            <a:extLst>
              <a:ext uri="{FF2B5EF4-FFF2-40B4-BE49-F238E27FC236}">
                <a16:creationId xmlns:a16="http://schemas.microsoft.com/office/drawing/2014/main" id="{42EA8043-85A0-4D8F-8348-BA355A7B5FF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3" name="addin_grouplist" hidden="1">
            <a:extLst>
              <a:ext uri="{FF2B5EF4-FFF2-40B4-BE49-F238E27FC236}">
                <a16:creationId xmlns:a16="http://schemas.microsoft.com/office/drawing/2014/main" id="{E563CD6A-A576-44D3-8CC3-9114D591672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4" name="addin_logo" hidden="1">
            <a:extLst>
              <a:ext uri="{FF2B5EF4-FFF2-40B4-BE49-F238E27FC236}">
                <a16:creationId xmlns:a16="http://schemas.microsoft.com/office/drawing/2014/main" id="{9CF18725-D8DB-4F08-9D16-41237AACFD4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6" name="addin_fillplaceholders" hidden="1">
            <a:extLst>
              <a:ext uri="{FF2B5EF4-FFF2-40B4-BE49-F238E27FC236}">
                <a16:creationId xmlns:a16="http://schemas.microsoft.com/office/drawing/2014/main" id="{991EC08D-EFD8-4694-9D89-D08AFA1A309F}"/>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7" name="addin_colorlist" hidden="1">
            <a:extLst>
              <a:ext uri="{FF2B5EF4-FFF2-40B4-BE49-F238E27FC236}">
                <a16:creationId xmlns:a16="http://schemas.microsoft.com/office/drawing/2014/main" id="{FD0BFB97-1416-4EB5-9378-C644C455BF7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background" hidden="1">
            <a:extLst>
              <a:ext uri="{FF2B5EF4-FFF2-40B4-BE49-F238E27FC236}">
                <a16:creationId xmlns:a16="http://schemas.microsoft.com/office/drawing/2014/main" id="{1EE69F7B-96E4-4D08-8544-715743B31CD2}"/>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8" name="Title 1">
            <a:extLst>
              <a:ext uri="{FF2B5EF4-FFF2-40B4-BE49-F238E27FC236}">
                <a16:creationId xmlns:a16="http://schemas.microsoft.com/office/drawing/2014/main" id="{EA672648-934A-4F12-93E6-1D228EB52827}"/>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 name="Content Placeholder 1">
            <a:extLst>
              <a:ext uri="{FF2B5EF4-FFF2-40B4-BE49-F238E27FC236}">
                <a16:creationId xmlns:a16="http://schemas.microsoft.com/office/drawing/2014/main" id="{B44269EB-52A0-4947-98BF-6FDC43498788}"/>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2400" b="0" i="0" u="none" cap="none">
                <a:solidFill>
                  <a:srgbClr val="000000"/>
                </a:solidFill>
                <a:latin typeface="+mn-lt"/>
              </a:defRPr>
            </a:lvl1pPr>
          </a:lstStyle>
          <a:p>
            <a:pPr lvl="0"/>
            <a:r>
              <a:rPr lang="en-US"/>
              <a:t>Click to edit Master text styles</a:t>
            </a:r>
          </a:p>
        </p:txBody>
      </p:sp>
    </p:spTree>
    <p:extLst>
      <p:ext uri="{BB962C8B-B14F-4D97-AF65-F5344CB8AC3E}">
        <p14:creationId xmlns:p14="http://schemas.microsoft.com/office/powerpoint/2010/main" val="1586701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1" name="addin_colorbox" hidden="1">
            <a:extLst>
              <a:ext uri="{FF2B5EF4-FFF2-40B4-BE49-F238E27FC236}">
                <a16:creationId xmlns:a16="http://schemas.microsoft.com/office/drawing/2014/main" id="{85B29458-A561-422C-8B22-C9C8019F05A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2" name="addin_title" hidden="1">
            <a:extLst>
              <a:ext uri="{FF2B5EF4-FFF2-40B4-BE49-F238E27FC236}">
                <a16:creationId xmlns:a16="http://schemas.microsoft.com/office/drawing/2014/main" id="{6DA48910-8F44-454E-B43A-1B5C4C20B2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36112E3C-28E7-406C-A89C-679F16136B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6A60E72D-08B9-476D-AFC3-4789C7CAB3E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21C3A9AD-504F-4B89-8A17-FC25321E0370}"/>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E4836D3F-D357-451D-AE6E-7EB69FA7FED5}"/>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0F33A6D9-8DA0-41B8-8049-5CD7B9C6A30E}"/>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539226-B5F3-4B78-ACC7-33FC0BA3232C}"/>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733187ED-462E-47AF-B84E-AD47047EA58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0" name="Title 1">
            <a:extLst>
              <a:ext uri="{FF2B5EF4-FFF2-40B4-BE49-F238E27FC236}">
                <a16:creationId xmlns:a16="http://schemas.microsoft.com/office/drawing/2014/main" id="{69DB1BE3-558A-48DC-BDC0-99721DB83C28}"/>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4" name="Text Placeholder 21">
            <a:extLst>
              <a:ext uri="{FF2B5EF4-FFF2-40B4-BE49-F238E27FC236}">
                <a16:creationId xmlns:a16="http://schemas.microsoft.com/office/drawing/2014/main" id="{A53454CC-87E9-4EB8-A148-E8917C513AF2}"/>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Text Placeholder 7">
            <a:extLst>
              <a:ext uri="{FF2B5EF4-FFF2-40B4-BE49-F238E27FC236}">
                <a16:creationId xmlns:a16="http://schemas.microsoft.com/office/drawing/2014/main" id="{D9B68EB7-26DD-44B0-B503-B133010AD6D9}"/>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Content Placeholder 1">
            <a:extLst>
              <a:ext uri="{FF2B5EF4-FFF2-40B4-BE49-F238E27FC236}">
                <a16:creationId xmlns:a16="http://schemas.microsoft.com/office/drawing/2014/main" id="{57060C8D-FB51-4745-B5BA-28C1605AFCAA}"/>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16" name="Text Placeholder 21">
            <a:extLst>
              <a:ext uri="{FF2B5EF4-FFF2-40B4-BE49-F238E27FC236}">
                <a16:creationId xmlns:a16="http://schemas.microsoft.com/office/drawing/2014/main" id="{04FE8AE5-898D-4838-B222-D9178BD54890}"/>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1" name="Text Placeholder 10">
            <a:extLst>
              <a:ext uri="{FF2B5EF4-FFF2-40B4-BE49-F238E27FC236}">
                <a16:creationId xmlns:a16="http://schemas.microsoft.com/office/drawing/2014/main" id="{23871769-9C00-4F59-9847-667CD9B433BA}"/>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89CBB1FA-9857-4CD5-A348-3131F0AEB2D9}"/>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Text Placeholder 21">
            <a:extLst>
              <a:ext uri="{FF2B5EF4-FFF2-40B4-BE49-F238E27FC236}">
                <a16:creationId xmlns:a16="http://schemas.microsoft.com/office/drawing/2014/main" id="{734C1ED4-971E-4006-9901-E3C5A2D1ADFA}"/>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2" name="Text Placeholder 11">
            <a:extLst>
              <a:ext uri="{FF2B5EF4-FFF2-40B4-BE49-F238E27FC236}">
                <a16:creationId xmlns:a16="http://schemas.microsoft.com/office/drawing/2014/main" id="{17F28ED8-40A8-43F5-9C35-FA0A7A4B7B0A}"/>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F835DB0-47DB-4C8D-91B7-06E75EAC9A45}"/>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7071523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9" name="addin_colorbox" hidden="1">
            <a:extLst>
              <a:ext uri="{FF2B5EF4-FFF2-40B4-BE49-F238E27FC236}">
                <a16:creationId xmlns:a16="http://schemas.microsoft.com/office/drawing/2014/main" id="{8CF651E2-DD60-4E17-88DC-C480178AFF58}"/>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011245F7-98B6-4B20-8174-39F84E37606A}"/>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EF2396E3-07AF-47C0-BEC4-D981BDC140A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70F848C3-1BE5-4A26-AC5E-2192AC85CDF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CCBBBF12-7B28-49C5-B8F6-E0FB7DE6EC0C}"/>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353CF5D9-1BFC-418E-90A2-3300A6EAE3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30BAAD75-8F68-4A50-98F1-FAB2F09878E0}"/>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9818083F-C741-41DF-96D3-CC32C9FA32A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55AE3439-8B84-48C9-BD26-13BD97C0EA2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8" name="Title 1">
            <a:extLst>
              <a:ext uri="{FF2B5EF4-FFF2-40B4-BE49-F238E27FC236}">
                <a16:creationId xmlns:a16="http://schemas.microsoft.com/office/drawing/2014/main" id="{15333E61-2FC3-40D9-82CA-9B321075AF5F}"/>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37" name="Picture Placeholder 4">
            <a:extLst>
              <a:ext uri="{FF2B5EF4-FFF2-40B4-BE49-F238E27FC236}">
                <a16:creationId xmlns:a16="http://schemas.microsoft.com/office/drawing/2014/main" id="{8DB62B9B-DA6F-4B28-8109-CB17B37FC575}"/>
              </a:ext>
            </a:extLst>
          </p:cNvPr>
          <p:cNvSpPr>
            <a:spLocks noGrp="1"/>
          </p:cNvSpPr>
          <p:nvPr>
            <p:ph type="pic" sz="quarter" idx="30"/>
          </p:nvPr>
        </p:nvSpPr>
        <p:spPr>
          <a:xfrm>
            <a:off x="360044" y="1085197"/>
            <a:ext cx="3576295" cy="1523583"/>
          </a:xfrm>
          <a:noFill/>
        </p:spPr>
        <p:txBody>
          <a:bodyPr/>
          <a:lstStyle>
            <a:lvl1pPr>
              <a:buNone/>
              <a:defRPr/>
            </a:lvl1pPr>
          </a:lstStyle>
          <a:p>
            <a:r>
              <a:rPr lang="en-US"/>
              <a:t>Click icon to add picture</a:t>
            </a:r>
            <a:endParaRPr lang="en-US" dirty="0"/>
          </a:p>
        </p:txBody>
      </p:sp>
      <p:sp>
        <p:nvSpPr>
          <p:cNvPr id="35" name="Text Placeholder 21">
            <a:extLst>
              <a:ext uri="{FF2B5EF4-FFF2-40B4-BE49-F238E27FC236}">
                <a16:creationId xmlns:a16="http://schemas.microsoft.com/office/drawing/2014/main" id="{D77A5E11-842C-4FB6-815C-DFB3ABB62700}"/>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6" name="Content Placeholder 3">
            <a:extLst>
              <a:ext uri="{FF2B5EF4-FFF2-40B4-BE49-F238E27FC236}">
                <a16:creationId xmlns:a16="http://schemas.microsoft.com/office/drawing/2014/main" id="{608D3BA1-A495-4A81-AEDF-108083B425F7}"/>
              </a:ext>
            </a:extLst>
          </p:cNvPr>
          <p:cNvSpPr>
            <a:spLocks noGrp="1"/>
          </p:cNvSpPr>
          <p:nvPr>
            <p:ph sz="half" idx="29"/>
          </p:nvPr>
        </p:nvSpPr>
        <p:spPr>
          <a:xfrm>
            <a:off x="360044" y="3466045"/>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34" name="Picture Placeholder 4">
            <a:extLst>
              <a:ext uri="{FF2B5EF4-FFF2-40B4-BE49-F238E27FC236}">
                <a16:creationId xmlns:a16="http://schemas.microsoft.com/office/drawing/2014/main" id="{8DBA5C73-7C13-4B90-AB3C-33800055D04C}"/>
              </a:ext>
            </a:extLst>
          </p:cNvPr>
          <p:cNvSpPr>
            <a:spLocks noGrp="1"/>
          </p:cNvSpPr>
          <p:nvPr>
            <p:ph type="pic" sz="quarter" idx="27"/>
          </p:nvPr>
        </p:nvSpPr>
        <p:spPr>
          <a:xfrm>
            <a:off x="4319317" y="1085197"/>
            <a:ext cx="3576295" cy="1523583"/>
          </a:xfrm>
          <a:noFill/>
        </p:spPr>
        <p:txBody>
          <a:bodyPr/>
          <a:lstStyle>
            <a:lvl1pPr>
              <a:buNone/>
              <a:defRPr/>
            </a:lvl1pPr>
          </a:lstStyle>
          <a:p>
            <a:r>
              <a:rPr lang="en-US"/>
              <a:t>Click icon to add picture</a:t>
            </a:r>
            <a:endParaRPr lang="en-US" dirty="0"/>
          </a:p>
        </p:txBody>
      </p:sp>
      <p:sp>
        <p:nvSpPr>
          <p:cNvPr id="32" name="Text Placeholder 21">
            <a:extLst>
              <a:ext uri="{FF2B5EF4-FFF2-40B4-BE49-F238E27FC236}">
                <a16:creationId xmlns:a16="http://schemas.microsoft.com/office/drawing/2014/main" id="{A5F10688-3BD3-4100-93E4-DF84C9CFDBE2}"/>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33" name="Content Placeholder 3">
            <a:extLst>
              <a:ext uri="{FF2B5EF4-FFF2-40B4-BE49-F238E27FC236}">
                <a16:creationId xmlns:a16="http://schemas.microsoft.com/office/drawing/2014/main" id="{3F640CBC-9652-48BE-BF08-FD238D950C8A}"/>
              </a:ext>
            </a:extLst>
          </p:cNvPr>
          <p:cNvSpPr>
            <a:spLocks noGrp="1"/>
          </p:cNvSpPr>
          <p:nvPr>
            <p:ph sz="half" idx="26"/>
          </p:nvPr>
        </p:nvSpPr>
        <p:spPr>
          <a:xfrm>
            <a:off x="4319318"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4" name="Picture Placeholder 4">
            <a:extLst>
              <a:ext uri="{FF2B5EF4-FFF2-40B4-BE49-F238E27FC236}">
                <a16:creationId xmlns:a16="http://schemas.microsoft.com/office/drawing/2014/main" id="{A93925D5-5699-4BE0-AEE8-00634046ACBA}"/>
              </a:ext>
            </a:extLst>
          </p:cNvPr>
          <p:cNvSpPr>
            <a:spLocks noGrp="1"/>
          </p:cNvSpPr>
          <p:nvPr>
            <p:ph type="pic" sz="quarter" idx="24"/>
          </p:nvPr>
        </p:nvSpPr>
        <p:spPr>
          <a:xfrm>
            <a:off x="8255658" y="1085197"/>
            <a:ext cx="3576295" cy="1523583"/>
          </a:xfrm>
          <a:noFill/>
        </p:spPr>
        <p:txBody>
          <a:bodyPr/>
          <a:lstStyle>
            <a:lvl1pPr>
              <a:buNone/>
              <a:defRPr/>
            </a:lvl1pPr>
          </a:lstStyle>
          <a:p>
            <a:r>
              <a:rPr lang="en-US"/>
              <a:t>Click icon to add picture</a:t>
            </a:r>
            <a:endParaRPr lang="en-US" dirty="0"/>
          </a:p>
        </p:txBody>
      </p:sp>
      <p:sp>
        <p:nvSpPr>
          <p:cNvPr id="23" name="Text Placeholder 21">
            <a:extLst>
              <a:ext uri="{FF2B5EF4-FFF2-40B4-BE49-F238E27FC236}">
                <a16:creationId xmlns:a16="http://schemas.microsoft.com/office/drawing/2014/main" id="{7F0F2B16-0190-4211-A226-C7673C0595F2}"/>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8255659" y="3466046"/>
            <a:ext cx="3576295" cy="2202913"/>
          </a:xfrm>
          <a:effectLst>
            <a:outerShdw blurRad="50800" dist="50800" dir="5400000" algn="ctr" rotWithShape="0">
              <a:srgbClr val="010000">
                <a:alpha val="0"/>
              </a:srgbClr>
            </a:outerShdw>
          </a:effectLst>
        </p:spPr>
        <p:txBody>
          <a:bodyPr/>
          <a:lstStyle>
            <a:lvl1pPr>
              <a:defRPr sz="2400"/>
            </a:lvl1pPr>
            <a:lvl2pPr>
              <a:defRPr sz="2400"/>
            </a:lvl2pPr>
            <a:lvl3pPr>
              <a:defRPr sz="2400"/>
            </a:lvl3pPr>
            <a:lvl4pPr>
              <a:defRPr sz="2400"/>
            </a:lvl4pPr>
            <a:lvl5pPr>
              <a:defRPr sz="24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Tree>
    <p:extLst>
      <p:ext uri="{BB962C8B-B14F-4D97-AF65-F5344CB8AC3E}">
        <p14:creationId xmlns:p14="http://schemas.microsoft.com/office/powerpoint/2010/main" val="281845996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addin_colorbox" hidden="1">
            <a:extLst>
              <a:ext uri="{FF2B5EF4-FFF2-40B4-BE49-F238E27FC236}">
                <a16:creationId xmlns:a16="http://schemas.microsoft.com/office/drawing/2014/main" id="{68D8861A-56FC-49BC-BC70-59F04372E49F}"/>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9" name="addin_title" hidden="1">
            <a:extLst>
              <a:ext uri="{FF2B5EF4-FFF2-40B4-BE49-F238E27FC236}">
                <a16:creationId xmlns:a16="http://schemas.microsoft.com/office/drawing/2014/main" id="{3435CB16-27EC-4FA8-AFCE-C153EAACC1A8}"/>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0" name="addin_text" hidden="1">
            <a:extLst>
              <a:ext uri="{FF2B5EF4-FFF2-40B4-BE49-F238E27FC236}">
                <a16:creationId xmlns:a16="http://schemas.microsoft.com/office/drawing/2014/main" id="{EAA5BB91-F0F7-40F1-B570-8C015BFB6B1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1" name="addin_image" hidden="1">
            <a:extLst>
              <a:ext uri="{FF2B5EF4-FFF2-40B4-BE49-F238E27FC236}">
                <a16:creationId xmlns:a16="http://schemas.microsoft.com/office/drawing/2014/main" id="{314857CC-CD3A-4093-9A62-A81D04F21733}"/>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2" name="addin_grouplist" hidden="1">
            <a:extLst>
              <a:ext uri="{FF2B5EF4-FFF2-40B4-BE49-F238E27FC236}">
                <a16:creationId xmlns:a16="http://schemas.microsoft.com/office/drawing/2014/main" id="{CD991C7D-082B-4C2A-9D04-5C93FD4BFAF9}"/>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CDE1D328-C358-480F-B3D9-0D7F90E1FCD9}"/>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F6A83423-DC11-43BA-B76B-FDF05773D562}"/>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colorlist" hidden="1">
            <a:extLst>
              <a:ext uri="{FF2B5EF4-FFF2-40B4-BE49-F238E27FC236}">
                <a16:creationId xmlns:a16="http://schemas.microsoft.com/office/drawing/2014/main" id="{6A73BA5A-B3F5-4DE9-BB13-AF73702D706D}"/>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29" name="addin_background" hidden="1">
            <a:extLst>
              <a:ext uri="{FF2B5EF4-FFF2-40B4-BE49-F238E27FC236}">
                <a16:creationId xmlns:a16="http://schemas.microsoft.com/office/drawing/2014/main" id="{9FE72A3E-01F8-412E-8E98-2BDAA4A674B4}"/>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58AF55B9-1670-44D0-B63B-7F29554D4D1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4" name="Subtitle 2">
            <a:extLst>
              <a:ext uri="{FF2B5EF4-FFF2-40B4-BE49-F238E27FC236}">
                <a16:creationId xmlns:a16="http://schemas.microsoft.com/office/drawing/2014/main" id="{91211FBE-673D-4273-A607-B348AAB51CAD}"/>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46" name="Text Placeholder 21">
            <a:extLst>
              <a:ext uri="{FF2B5EF4-FFF2-40B4-BE49-F238E27FC236}">
                <a16:creationId xmlns:a16="http://schemas.microsoft.com/office/drawing/2014/main" id="{B72D2E40-18A8-4D11-A79B-F130A143E05C}"/>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5" name="Content Placeholder 3">
            <a:extLst>
              <a:ext uri="{FF2B5EF4-FFF2-40B4-BE49-F238E27FC236}">
                <a16:creationId xmlns:a16="http://schemas.microsoft.com/office/drawing/2014/main" id="{FBF46E5C-C7CD-4024-B778-D17BB07C10CB}"/>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4" name="Text Placeholder 21">
            <a:extLst>
              <a:ext uri="{FF2B5EF4-FFF2-40B4-BE49-F238E27FC236}">
                <a16:creationId xmlns:a16="http://schemas.microsoft.com/office/drawing/2014/main" id="{3E2AF5D0-334B-4117-BADC-AC9D08C21C55}"/>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3" name="Content Placeholder 3">
            <a:extLst>
              <a:ext uri="{FF2B5EF4-FFF2-40B4-BE49-F238E27FC236}">
                <a16:creationId xmlns:a16="http://schemas.microsoft.com/office/drawing/2014/main" id="{542EDCC5-87FC-4341-AA76-9AE955848C54}"/>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42" name="Text Placeholder 21">
            <a:extLst>
              <a:ext uri="{FF2B5EF4-FFF2-40B4-BE49-F238E27FC236}">
                <a16:creationId xmlns:a16="http://schemas.microsoft.com/office/drawing/2014/main" id="{B6D298D6-0193-4F36-B987-5B03BFD64A79}"/>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41" name="Content Placeholder 3">
            <a:extLst>
              <a:ext uri="{FF2B5EF4-FFF2-40B4-BE49-F238E27FC236}">
                <a16:creationId xmlns:a16="http://schemas.microsoft.com/office/drawing/2014/main" id="{E25FBBCD-FAB3-496C-9023-BEA9649A7EA4}"/>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Text Placeholder 21">
            <a:extLst>
              <a:ext uri="{FF2B5EF4-FFF2-40B4-BE49-F238E27FC236}">
                <a16:creationId xmlns:a16="http://schemas.microsoft.com/office/drawing/2014/main" id="{84EBD52D-9372-4482-9683-865699B9658F}"/>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58911089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4" name="addin_colorbox" hidden="1">
            <a:extLst>
              <a:ext uri="{FF2B5EF4-FFF2-40B4-BE49-F238E27FC236}">
                <a16:creationId xmlns:a16="http://schemas.microsoft.com/office/drawing/2014/main" id="{CCB23F58-B073-414A-9542-826ED845D63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31" name="addin_title" hidden="1">
            <a:extLst>
              <a:ext uri="{FF2B5EF4-FFF2-40B4-BE49-F238E27FC236}">
                <a16:creationId xmlns:a16="http://schemas.microsoft.com/office/drawing/2014/main" id="{E0B8CF1B-2796-41B4-98A5-9AA3E93611FE}"/>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32" name="addin_text" hidden="1">
            <a:extLst>
              <a:ext uri="{FF2B5EF4-FFF2-40B4-BE49-F238E27FC236}">
                <a16:creationId xmlns:a16="http://schemas.microsoft.com/office/drawing/2014/main" id="{F306296F-A7F1-41BF-B943-C7D7FA14781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3" name="addin_image" hidden="1">
            <a:extLst>
              <a:ext uri="{FF2B5EF4-FFF2-40B4-BE49-F238E27FC236}">
                <a16:creationId xmlns:a16="http://schemas.microsoft.com/office/drawing/2014/main" id="{C5CBAE70-7714-47C3-82CB-B11634DACAEB}"/>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4" name="addin_grouplist" hidden="1">
            <a:extLst>
              <a:ext uri="{FF2B5EF4-FFF2-40B4-BE49-F238E27FC236}">
                <a16:creationId xmlns:a16="http://schemas.microsoft.com/office/drawing/2014/main" id="{99881E91-E858-4E37-8704-3C1818D3175A}"/>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5" name="addin_logo" hidden="1">
            <a:extLst>
              <a:ext uri="{FF2B5EF4-FFF2-40B4-BE49-F238E27FC236}">
                <a16:creationId xmlns:a16="http://schemas.microsoft.com/office/drawing/2014/main" id="{D574164F-9CA4-4A10-8C31-D4E2B17D20C6}"/>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6" name="addin_fillplaceholders" hidden="1">
            <a:extLst>
              <a:ext uri="{FF2B5EF4-FFF2-40B4-BE49-F238E27FC236}">
                <a16:creationId xmlns:a16="http://schemas.microsoft.com/office/drawing/2014/main" id="{36B7DCBD-44E1-493E-85B0-E828E93D937C}"/>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7" name="addin_colorlist" hidden="1">
            <a:extLst>
              <a:ext uri="{FF2B5EF4-FFF2-40B4-BE49-F238E27FC236}">
                <a16:creationId xmlns:a16="http://schemas.microsoft.com/office/drawing/2014/main" id="{E563F0D4-11F4-42DD-9931-F4F51432C39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38" name="addin_background" hidden="1">
            <a:extLst>
              <a:ext uri="{FF2B5EF4-FFF2-40B4-BE49-F238E27FC236}">
                <a16:creationId xmlns:a16="http://schemas.microsoft.com/office/drawing/2014/main" id="{6A47E99E-21A0-4BFE-92CC-423622BC33AB}"/>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3" name="Title 1">
            <a:extLst>
              <a:ext uri="{FF2B5EF4-FFF2-40B4-BE49-F238E27FC236}">
                <a16:creationId xmlns:a16="http://schemas.microsoft.com/office/drawing/2014/main" id="{EF847B60-F309-4884-9832-357BAAD65810}"/>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21" name="Picture Placeholder 4">
            <a:extLst>
              <a:ext uri="{FF2B5EF4-FFF2-40B4-BE49-F238E27FC236}">
                <a16:creationId xmlns:a16="http://schemas.microsoft.com/office/drawing/2014/main" id="{DC80BDF2-BFAE-4432-9B71-EC93BBDB2643}"/>
              </a:ext>
            </a:extLst>
          </p:cNvPr>
          <p:cNvSpPr>
            <a:spLocks noGrp="1"/>
          </p:cNvSpPr>
          <p:nvPr>
            <p:ph type="pic" sz="quarter" idx="23"/>
          </p:nvPr>
        </p:nvSpPr>
        <p:spPr>
          <a:xfrm>
            <a:off x="360043" y="1081366"/>
            <a:ext cx="2736980" cy="1523583"/>
          </a:xfrm>
          <a:noFill/>
        </p:spPr>
        <p:txBody>
          <a:bodyPr/>
          <a:lstStyle>
            <a:lvl1pPr>
              <a:buNone/>
              <a:defRPr/>
            </a:lvl1pPr>
          </a:lstStyle>
          <a:p>
            <a:r>
              <a:rPr lang="en-US"/>
              <a:t>Click icon to add picture</a:t>
            </a:r>
            <a:endParaRPr lang="en-US" dirty="0"/>
          </a:p>
        </p:txBody>
      </p:sp>
      <p:sp>
        <p:nvSpPr>
          <p:cNvPr id="16" name="Subtitle 2">
            <a:extLst>
              <a:ext uri="{FF2B5EF4-FFF2-40B4-BE49-F238E27FC236}">
                <a16:creationId xmlns:a16="http://schemas.microsoft.com/office/drawing/2014/main" id="{11FE7522-682F-43A2-922B-D0B51A4624B9}"/>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30" name="Content Placeholder 3">
            <a:extLst>
              <a:ext uri="{FF2B5EF4-FFF2-40B4-BE49-F238E27FC236}">
                <a16:creationId xmlns:a16="http://schemas.microsoft.com/office/drawing/2014/main" id="{480D74DD-4A50-49DD-9306-A23A22079643}"/>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5" name="Picture Placeholder 4">
            <a:extLst>
              <a:ext uri="{FF2B5EF4-FFF2-40B4-BE49-F238E27FC236}">
                <a16:creationId xmlns:a16="http://schemas.microsoft.com/office/drawing/2014/main" id="{E388075E-3AFC-4298-92EB-455858EE4D00}"/>
              </a:ext>
            </a:extLst>
          </p:cNvPr>
          <p:cNvSpPr>
            <a:spLocks noGrp="1"/>
          </p:cNvSpPr>
          <p:nvPr>
            <p:ph type="pic" sz="quarter" idx="22"/>
          </p:nvPr>
        </p:nvSpPr>
        <p:spPr>
          <a:xfrm>
            <a:off x="3286576" y="1081366"/>
            <a:ext cx="2736980" cy="1523583"/>
          </a:xfrm>
          <a:noFill/>
        </p:spPr>
        <p:txBody>
          <a:bodyPr/>
          <a:lstStyle>
            <a:lvl1pPr>
              <a:buNone/>
              <a:defRPr/>
            </a:lvl1pPr>
          </a:lstStyle>
          <a:p>
            <a:r>
              <a:rPr lang="en-US"/>
              <a:t>Click icon to add picture</a:t>
            </a:r>
            <a:endParaRPr lang="en-US" dirty="0"/>
          </a:p>
        </p:txBody>
      </p:sp>
      <p:sp>
        <p:nvSpPr>
          <p:cNvPr id="22" name="Text Placeholder 21">
            <a:extLst>
              <a:ext uri="{FF2B5EF4-FFF2-40B4-BE49-F238E27FC236}">
                <a16:creationId xmlns:a16="http://schemas.microsoft.com/office/drawing/2014/main" id="{C5EE1A38-0897-4573-99F1-2AAFFB9267F8}"/>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9" name="Content Placeholder 3">
            <a:extLst>
              <a:ext uri="{FF2B5EF4-FFF2-40B4-BE49-F238E27FC236}">
                <a16:creationId xmlns:a16="http://schemas.microsoft.com/office/drawing/2014/main" id="{71E44F0B-F496-4E85-AC77-361685F3DAE7}"/>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5" name="Picture Placeholder 4">
            <a:extLst>
              <a:ext uri="{FF2B5EF4-FFF2-40B4-BE49-F238E27FC236}">
                <a16:creationId xmlns:a16="http://schemas.microsoft.com/office/drawing/2014/main" id="{3D1BDEE6-8393-45A2-903D-6459074B303C}"/>
              </a:ext>
            </a:extLst>
          </p:cNvPr>
          <p:cNvSpPr>
            <a:spLocks noGrp="1"/>
          </p:cNvSpPr>
          <p:nvPr>
            <p:ph type="pic" sz="quarter" idx="25"/>
          </p:nvPr>
        </p:nvSpPr>
        <p:spPr>
          <a:xfrm>
            <a:off x="6192987" y="1081366"/>
            <a:ext cx="2736980" cy="1523583"/>
          </a:xfrm>
          <a:noFill/>
        </p:spPr>
        <p:txBody>
          <a:bodyPr/>
          <a:lstStyle>
            <a:lvl1pPr>
              <a:buNone/>
              <a:defRPr/>
            </a:lvl1pPr>
          </a:lstStyle>
          <a:p>
            <a:r>
              <a:rPr lang="en-US"/>
              <a:t>Click icon to add picture</a:t>
            </a:r>
            <a:endParaRPr lang="en-US" dirty="0"/>
          </a:p>
        </p:txBody>
      </p:sp>
      <p:sp>
        <p:nvSpPr>
          <p:cNvPr id="20" name="Text Placeholder 21">
            <a:extLst>
              <a:ext uri="{FF2B5EF4-FFF2-40B4-BE49-F238E27FC236}">
                <a16:creationId xmlns:a16="http://schemas.microsoft.com/office/drawing/2014/main" id="{2D7B525A-A39D-4409-889F-3E50319F94F3}"/>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28" name="Content Placeholder 3">
            <a:extLst>
              <a:ext uri="{FF2B5EF4-FFF2-40B4-BE49-F238E27FC236}">
                <a16:creationId xmlns:a16="http://schemas.microsoft.com/office/drawing/2014/main" id="{A3C6FFF7-1BD6-4C2E-949A-7AEAD2340CC4}"/>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9094974" y="1081366"/>
            <a:ext cx="2736980" cy="1523583"/>
          </a:xfrm>
          <a:noFill/>
        </p:spPr>
        <p:txBody>
          <a:bodyPr/>
          <a:lstStyle>
            <a:lvl1pPr>
              <a:buNone/>
              <a:defRPr/>
            </a:lvl1pPr>
          </a:lstStyle>
          <a:p>
            <a:r>
              <a:rPr lang="en-US"/>
              <a:t>Click icon to add picture</a:t>
            </a:r>
            <a:endParaRPr lang="en-US" dirty="0"/>
          </a:p>
        </p:txBody>
      </p:sp>
      <p:sp>
        <p:nvSpPr>
          <p:cNvPr id="26" name="Text Placeholder 21">
            <a:extLst>
              <a:ext uri="{FF2B5EF4-FFF2-40B4-BE49-F238E27FC236}">
                <a16:creationId xmlns:a16="http://schemas.microsoft.com/office/drawing/2014/main" id="{22AA6F0B-4FE7-4E1E-A833-9372AA448897}"/>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en-US"/>
              <a:t>Click to edit Master text styles</a:t>
            </a:r>
          </a:p>
        </p:txBody>
      </p:sp>
      <p:sp>
        <p:nvSpPr>
          <p:cNvPr id="17" name="Content Placeholder 3">
            <a:extLst>
              <a:ext uri="{FF2B5EF4-FFF2-40B4-BE49-F238E27FC236}">
                <a16:creationId xmlns:a16="http://schemas.microsoft.com/office/drawing/2014/main" id="{586DB7C2-F2F4-4198-835C-1F0811212739}"/>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nb-NO" noProof="0" dirty="0"/>
          </a:p>
        </p:txBody>
      </p:sp>
    </p:spTree>
    <p:extLst>
      <p:ext uri="{BB962C8B-B14F-4D97-AF65-F5344CB8AC3E}">
        <p14:creationId xmlns:p14="http://schemas.microsoft.com/office/powerpoint/2010/main" val="102899497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Title 1">
            <a:extLst>
              <a:ext uri="{FF2B5EF4-FFF2-40B4-BE49-F238E27FC236}">
                <a16:creationId xmlns:a16="http://schemas.microsoft.com/office/drawing/2014/main" id="{84C2A117-22FA-459F-976D-25DB69F1580C}"/>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Subtitle 2">
            <a:extLst>
              <a:ext uri="{FF2B5EF4-FFF2-40B4-BE49-F238E27FC236}">
                <a16:creationId xmlns:a16="http://schemas.microsoft.com/office/drawing/2014/main" id="{547B788B-9E9A-45A9-B357-364F5972A24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endParaRPr lang="en-US" dirty="0"/>
          </a:p>
        </p:txBody>
      </p:sp>
      <p:sp>
        <p:nvSpPr>
          <p:cNvPr id="2" name="Picture Placeholder 1">
            <a:extLst>
              <a:ext uri="{FF2B5EF4-FFF2-40B4-BE49-F238E27FC236}">
                <a16:creationId xmlns:a16="http://schemas.microsoft.com/office/drawing/2014/main" id="{D0001077-9CBF-4E3B-BC21-E948C160E969}"/>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3" name="Text Placeholder 12">
            <a:extLst>
              <a:ext uri="{FF2B5EF4-FFF2-40B4-BE49-F238E27FC236}">
                <a16:creationId xmlns:a16="http://schemas.microsoft.com/office/drawing/2014/main" id="{D41D3FFA-A749-48E7-93B6-E3608A598DAF}"/>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3" name="Picture Placeholder 2">
            <a:extLst>
              <a:ext uri="{FF2B5EF4-FFF2-40B4-BE49-F238E27FC236}">
                <a16:creationId xmlns:a16="http://schemas.microsoft.com/office/drawing/2014/main" id="{BB89F89F-F92D-4257-8097-9A576478EB5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en-US"/>
              <a:t>Click icon to add picture</a:t>
            </a:r>
            <a:endParaRPr lang="en-US" dirty="0"/>
          </a:p>
        </p:txBody>
      </p:sp>
      <p:sp>
        <p:nvSpPr>
          <p:cNvPr id="14" name="Text Placeholder 12">
            <a:extLst>
              <a:ext uri="{FF2B5EF4-FFF2-40B4-BE49-F238E27FC236}">
                <a16:creationId xmlns:a16="http://schemas.microsoft.com/office/drawing/2014/main" id="{BD368394-9DFE-49F7-8B3A-C5D11ABAF3C1}"/>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addin_colorlist" hidden="1">
            <a:extLst>
              <a:ext uri="{FF2B5EF4-FFF2-40B4-BE49-F238E27FC236}">
                <a16:creationId xmlns:a16="http://schemas.microsoft.com/office/drawing/2014/main" id="{12E1D021-9BB6-483B-B0CA-ABB02941583E}"/>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6" name="addin_background" hidden="1">
            <a:extLst>
              <a:ext uri="{FF2B5EF4-FFF2-40B4-BE49-F238E27FC236}">
                <a16:creationId xmlns:a16="http://schemas.microsoft.com/office/drawing/2014/main" id="{AE6A6AFF-72F2-4BDB-94A3-D92B38AC6AE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91390369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8" name="addin_colorlist" hidden="1">
            <a:extLst>
              <a:ext uri="{FF2B5EF4-FFF2-40B4-BE49-F238E27FC236}">
                <a16:creationId xmlns:a16="http://schemas.microsoft.com/office/drawing/2014/main" id="{192BE3FC-33A9-40BC-A479-57A961956F2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19" name="addin_background" hidden="1">
            <a:extLst>
              <a:ext uri="{FF2B5EF4-FFF2-40B4-BE49-F238E27FC236}">
                <a16:creationId xmlns:a16="http://schemas.microsoft.com/office/drawing/2014/main" id="{0622262C-05D6-4FA9-AC81-A220F534330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16" name="Title 1">
            <a:extLst>
              <a:ext uri="{FF2B5EF4-FFF2-40B4-BE49-F238E27FC236}">
                <a16:creationId xmlns:a16="http://schemas.microsoft.com/office/drawing/2014/main" id="{1457E567-3EF4-4752-87D8-A632A0518AA3}"/>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
        <p:nvSpPr>
          <p:cNvPr id="12" name="Text Placeholder 21">
            <a:extLst>
              <a:ext uri="{FF2B5EF4-FFF2-40B4-BE49-F238E27FC236}">
                <a16:creationId xmlns:a16="http://schemas.microsoft.com/office/drawing/2014/main" id="{BCBAFB08-AF77-436F-9BD6-4080968E01EC}"/>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8" name="Picture Placeholder 7">
            <a:extLst>
              <a:ext uri="{FF2B5EF4-FFF2-40B4-BE49-F238E27FC236}">
                <a16:creationId xmlns:a16="http://schemas.microsoft.com/office/drawing/2014/main" id="{E37AE244-E30D-4FB2-98A6-B9EC37B05A95}"/>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en-US"/>
              <a:t>Click icon to add picture</a:t>
            </a:r>
            <a:endParaRPr lang="en-US" dirty="0"/>
          </a:p>
        </p:txBody>
      </p:sp>
      <p:sp>
        <p:nvSpPr>
          <p:cNvPr id="13" name="Text Placeholder 21">
            <a:extLst>
              <a:ext uri="{FF2B5EF4-FFF2-40B4-BE49-F238E27FC236}">
                <a16:creationId xmlns:a16="http://schemas.microsoft.com/office/drawing/2014/main" id="{C92CEF28-9974-4654-BC4B-16683224EB29}"/>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9" name="Picture Placeholder 8">
            <a:extLst>
              <a:ext uri="{FF2B5EF4-FFF2-40B4-BE49-F238E27FC236}">
                <a16:creationId xmlns:a16="http://schemas.microsoft.com/office/drawing/2014/main" id="{4CA0C917-5130-4608-85A6-627EB2AFD5D9}"/>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en-US"/>
              <a:t>Click icon to add picture</a:t>
            </a:r>
            <a:endParaRPr lang="en-US" dirty="0"/>
          </a:p>
        </p:txBody>
      </p:sp>
      <p:sp>
        <p:nvSpPr>
          <p:cNvPr id="14" name="Text Placeholder 21">
            <a:extLst>
              <a:ext uri="{FF2B5EF4-FFF2-40B4-BE49-F238E27FC236}">
                <a16:creationId xmlns:a16="http://schemas.microsoft.com/office/drawing/2014/main" id="{74EB04B7-23CB-400A-AA85-FD8B359FC6B7}"/>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en-US"/>
              <a:t>Click to edit Master text styles</a:t>
            </a:r>
          </a:p>
        </p:txBody>
      </p:sp>
      <p:sp>
        <p:nvSpPr>
          <p:cNvPr id="10" name="Picture Placeholder 9">
            <a:extLst>
              <a:ext uri="{FF2B5EF4-FFF2-40B4-BE49-F238E27FC236}">
                <a16:creationId xmlns:a16="http://schemas.microsoft.com/office/drawing/2014/main" id="{B0C61C4C-3830-4483-B223-21FD6F02122E}"/>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en-US"/>
              <a:t>Click icon to add picture</a:t>
            </a:r>
            <a:endParaRPr lang="en-US" dirty="0"/>
          </a:p>
        </p:txBody>
      </p:sp>
    </p:spTree>
    <p:extLst>
      <p:ext uri="{BB962C8B-B14F-4D97-AF65-F5344CB8AC3E}">
        <p14:creationId xmlns:p14="http://schemas.microsoft.com/office/powerpoint/2010/main" val="21092121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27" name="Picture Placeholder 4">
            <a:extLst>
              <a:ext uri="{FF2B5EF4-FFF2-40B4-BE49-F238E27FC236}">
                <a16:creationId xmlns:a16="http://schemas.microsoft.com/office/drawing/2014/main" id="{BBC24B24-8D61-4F79-AC7E-CAEA322622F9}"/>
              </a:ext>
            </a:extLst>
          </p:cNvPr>
          <p:cNvSpPr>
            <a:spLocks noGrp="1"/>
          </p:cNvSpPr>
          <p:nvPr>
            <p:ph type="pic" sz="quarter" idx="27"/>
          </p:nvPr>
        </p:nvSpPr>
        <p:spPr>
          <a:xfrm>
            <a:off x="0" y="1262748"/>
            <a:ext cx="12192000" cy="5595252"/>
          </a:xfrm>
          <a:noFill/>
        </p:spPr>
        <p:txBody>
          <a:bodyPr/>
          <a:lstStyle>
            <a:lvl1pPr>
              <a:buNone/>
              <a:defRPr/>
            </a:lvl1pPr>
          </a:lstStyle>
          <a:p>
            <a:r>
              <a:rPr lang="en-US"/>
              <a:t>Click icon to add picture</a:t>
            </a:r>
            <a:endParaRPr lang="en-US" dirty="0"/>
          </a:p>
        </p:txBody>
      </p:sp>
      <p:sp>
        <p:nvSpPr>
          <p:cNvPr id="5" name="Text Placeholder 4" descr="Logo Universite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6" name="addin_colorlist" hidden="1">
            <a:extLst>
              <a:ext uri="{FF2B5EF4-FFF2-40B4-BE49-F238E27FC236}">
                <a16:creationId xmlns:a16="http://schemas.microsoft.com/office/drawing/2014/main" id="{9A57ABF8-B03C-45E1-8D60-C254AB41F39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8" name="addin_background" hidden="1">
            <a:extLst>
              <a:ext uri="{FF2B5EF4-FFF2-40B4-BE49-F238E27FC236}">
                <a16:creationId xmlns:a16="http://schemas.microsoft.com/office/drawing/2014/main" id="{055166DC-2EAE-49E7-B441-171CC1D8ADC6}"/>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7" name="Title 1">
            <a:extLst>
              <a:ext uri="{FF2B5EF4-FFF2-40B4-BE49-F238E27FC236}">
                <a16:creationId xmlns:a16="http://schemas.microsoft.com/office/drawing/2014/main" id="{E61FD05B-C54B-4336-9FA5-A6AE69EA8389}"/>
              </a:ext>
            </a:extLst>
          </p:cNvPr>
          <p:cNvSpPr>
            <a:spLocks noGrp="1"/>
          </p:cNvSpPr>
          <p:nvPr>
            <p:ph type="title"/>
          </p:nvPr>
        </p:nvSpPr>
        <p:spPr>
          <a:xfrm>
            <a:off x="360044" y="360045"/>
            <a:ext cx="11471910" cy="542658"/>
          </a:xfrm>
        </p:spPr>
        <p:txBody>
          <a:bodyPr/>
          <a:lstStyle>
            <a:lvl1pPr>
              <a:defRPr sz="3500"/>
            </a:lvl1pPr>
          </a:lstStyle>
          <a:p>
            <a:r>
              <a:rPr lang="en-US" noProof="0"/>
              <a:t>Click to edit Master title style</a:t>
            </a:r>
            <a:endParaRPr lang="nb-NO" noProof="0" dirty="0"/>
          </a:p>
        </p:txBody>
      </p:sp>
    </p:spTree>
    <p:extLst>
      <p:ext uri="{BB962C8B-B14F-4D97-AF65-F5344CB8AC3E}">
        <p14:creationId xmlns:p14="http://schemas.microsoft.com/office/powerpoint/2010/main" val="370555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38BD289F-AA6B-4FB2-A81B-530238144847}"/>
              </a:ext>
            </a:extLst>
          </p:cNvPr>
          <p:cNvSpPr>
            <a:spLocks noGrp="1"/>
          </p:cNvSpPr>
          <p:nvPr>
            <p:ph type="ftr" sz="quarter" idx="11"/>
          </p:nvPr>
        </p:nvSpPr>
        <p:spPr/>
        <p:txBody>
          <a:bodyPr/>
          <a:lstStyle/>
          <a:p>
            <a:r>
              <a:rPr lang="nb-NO"/>
              <a:t>IN1080 Forelesning 1</a:t>
            </a:r>
            <a:endParaRPr lang="nb-NO" dirty="0"/>
          </a:p>
        </p:txBody>
      </p:sp>
      <p:sp>
        <p:nvSpPr>
          <p:cNvPr id="7" name="Slide Number Placeholder 6">
            <a:extLst>
              <a:ext uri="{FF2B5EF4-FFF2-40B4-BE49-F238E27FC236}">
                <a16:creationId xmlns:a16="http://schemas.microsoft.com/office/drawing/2014/main" id="{5AD1492D-B242-4BDE-940A-6ED6C625F811}"/>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D3E5644C-DB70-4CBC-AC2B-038E4820ABBB}"/>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3749FA81-9AD1-411B-9F14-0795464A48CC}"/>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7498942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lvl1pPr>
              <a:defRPr i="0">
                <a:latin typeface="Arial" panose="020B0604020202020204" pitchFamily="34" charset="0"/>
                <a:cs typeface="Arial" panose="020B0604020202020204" pitchFamily="34" charset="0"/>
              </a:defRPr>
            </a:lvl1pPr>
          </a:lstStyle>
          <a:p>
            <a:endParaRPr lang="nb-NO"/>
          </a:p>
        </p:txBody>
      </p:sp>
      <p:sp>
        <p:nvSpPr>
          <p:cNvPr id="5" name="Footer Placeholder 4"/>
          <p:cNvSpPr>
            <a:spLocks noGrp="1"/>
          </p:cNvSpPr>
          <p:nvPr>
            <p:ph type="ftr" sz="quarter" idx="11"/>
          </p:nvPr>
        </p:nvSpPr>
        <p:spPr/>
        <p:txBody>
          <a:bodyPr/>
          <a:lstStyle>
            <a:lvl1pPr>
              <a:defRPr b="0" i="0">
                <a:latin typeface="Arial" panose="020B0604020202020204" pitchFamily="34" charset="0"/>
                <a:cs typeface="Arial" panose="020B0604020202020204" pitchFamily="34" charset="0"/>
              </a:defRPr>
            </a:lvl1pPr>
          </a:lstStyle>
          <a:p>
            <a:r>
              <a:rPr lang="nb-NO"/>
              <a:t>IN1080   Forelesning 1</a:t>
            </a:r>
            <a:endParaRPr lang="nb-NO" dirty="0"/>
          </a:p>
        </p:txBody>
      </p:sp>
      <p:sp>
        <p:nvSpPr>
          <p:cNvPr id="6" name="Slide Number Placeholder 5"/>
          <p:cNvSpPr>
            <a:spLocks noGrp="1"/>
          </p:cNvSpPr>
          <p:nvPr>
            <p:ph type="sldNum" sz="quarter" idx="12"/>
          </p:nvPr>
        </p:nvSpPr>
        <p:spPr>
          <a:xfrm>
            <a:off x="10329624" y="6331823"/>
            <a:ext cx="1674725" cy="333375"/>
          </a:xfrm>
        </p:spPr>
        <p:txBody>
          <a:bodyPr/>
          <a:lstStyle>
            <a:lvl1pPr>
              <a:defRPr i="0">
                <a:solidFill>
                  <a:schemeClr val="tx1"/>
                </a:solidFill>
                <a:latin typeface="Arial" panose="020B0604020202020204" pitchFamily="34" charset="0"/>
                <a:cs typeface="Arial" panose="020B0604020202020204" pitchFamily="34" charset="0"/>
              </a:defRPr>
            </a:lvl1pPr>
          </a:lstStyle>
          <a:p>
            <a:fld id="{F961E463-F9D5-4353-8BA6-45543CC5320E}" type="slidenum">
              <a:rPr lang="nb-NO" smtClean="0"/>
              <a:pPr/>
              <a:t>‹#›</a:t>
            </a:fld>
            <a:endParaRPr lang="nb-NO"/>
          </a:p>
        </p:txBody>
      </p:sp>
    </p:spTree>
    <p:extLst>
      <p:ext uri="{BB962C8B-B14F-4D97-AF65-F5344CB8AC3E}">
        <p14:creationId xmlns:p14="http://schemas.microsoft.com/office/powerpoint/2010/main" val="1338355791"/>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image" Target="../media/image3.sv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1.emf"/><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oleObject" Target="../embeddings/oleObject1.bin"/><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ags" Target="../tags/tag2.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A22D069C-C025-484F-B809-F6C0328593D2}"/>
              </a:ext>
            </a:extLst>
          </p:cNvPr>
          <p:cNvGraphicFramePr>
            <a:graphicFrameLocks noChangeAspect="1"/>
          </p:cNvGraphicFramePr>
          <p:nvPr userDrawn="1">
            <p:custDataLst>
              <p:tags r:id="rId30"/>
            </p:custDataLst>
            <p:extLst>
              <p:ext uri="{D42A27DB-BD31-4B8C-83A1-F6EECF244321}">
                <p14:modId xmlns:p14="http://schemas.microsoft.com/office/powerpoint/2010/main" val="280170919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1" imgW="339" imgH="343" progId="TCLayout.ActiveDocument.1">
                  <p:embed/>
                </p:oleObj>
              </mc:Choice>
              <mc:Fallback>
                <p:oleObj name="think-cell Slide" r:id="rId31" imgW="339" imgH="343" progId="TCLayout.ActiveDocument.1">
                  <p:embed/>
                  <p:pic>
                    <p:nvPicPr>
                      <p:cNvPr id="0" name=""/>
                      <p:cNvPicPr/>
                      <p:nvPr/>
                    </p:nvPicPr>
                    <p:blipFill>
                      <a:blip r:embed="rId32"/>
                      <a:stretch>
                        <a:fillRect/>
                      </a:stretch>
                    </p:blipFill>
                    <p:spPr>
                      <a:xfrm>
                        <a:off x="1588" y="1588"/>
                        <a:ext cx="1588" cy="1588"/>
                      </a:xfrm>
                      <a:prstGeom prst="rect">
                        <a:avLst/>
                      </a:prstGeom>
                    </p:spPr>
                  </p:pic>
                </p:oleObj>
              </mc:Fallback>
            </mc:AlternateContent>
          </a:graphicData>
        </a:graphic>
      </p:graphicFrame>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3">
            <a:extLst>
              <a:ext uri="{96DAC541-7B7A-43D3-8B79-37D633B846F1}">
                <asvg:svgBlip xmlns:asvg="http://schemas.microsoft.com/office/drawing/2016/SVG/main" r:embed="rId34"/>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IN1080 Forelesning 1</a:t>
            </a:r>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9" r:id="rId5"/>
    <p:sldLayoutId id="2147483726" r:id="rId6"/>
    <p:sldLayoutId id="2147483727" r:id="rId7"/>
    <p:sldLayoutId id="2147483728" r:id="rId8"/>
    <p:sldLayoutId id="2147483721" r:id="rId9"/>
    <p:sldLayoutId id="2147483720" r:id="rId10"/>
    <p:sldLayoutId id="2147483719" r:id="rId11"/>
    <p:sldLayoutId id="2147483701" r:id="rId12"/>
    <p:sldLayoutId id="2147483702" r:id="rId13"/>
    <p:sldLayoutId id="2147483704" r:id="rId14"/>
    <p:sldLayoutId id="2147483706" r:id="rId15"/>
    <p:sldLayoutId id="2147483716" r:id="rId16"/>
    <p:sldLayoutId id="2147483717" r:id="rId17"/>
    <p:sldLayoutId id="2147483713" r:id="rId18"/>
    <p:sldLayoutId id="2147483714" r:id="rId19"/>
    <p:sldLayoutId id="2147483709" r:id="rId20"/>
    <p:sldLayoutId id="2147483710" r:id="rId21"/>
    <p:sldLayoutId id="2147483711" r:id="rId22"/>
    <p:sldLayoutId id="2147483712" r:id="rId23"/>
    <p:sldLayoutId id="2147483707" r:id="rId24"/>
    <p:sldLayoutId id="2147483708" r:id="rId25"/>
    <p:sldLayoutId id="2147483715" r:id="rId26"/>
    <p:sldLayoutId id="2147483718" r:id="rId27"/>
    <p:sldLayoutId id="2147483730" r:id="rId28"/>
  </p:sldLayoutIdLst>
  <p:hf hdr="0" dt="0"/>
  <p:txStyles>
    <p:titleStyle>
      <a:lvl1pPr algn="l" defTabSz="914446" rtl="0" eaLnBrk="1" latinLnBrk="0" hangingPunct="1">
        <a:lnSpc>
          <a:spcPct val="90000"/>
        </a:lnSpc>
        <a:spcBef>
          <a:spcPct val="0"/>
        </a:spcBef>
        <a:buNone/>
        <a:defRPr sz="3500"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9.xml"/></Relationships>
</file>

<file path=ppt/slides/_rels/slide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9.xml"/><Relationship Id="rId4" Type="http://schemas.openxmlformats.org/officeDocument/2006/relationships/image" Target="../media/image27.png"/></Relationships>
</file>

<file path=ppt/slides/_rels/slide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9.xml"/></Relationships>
</file>

<file path=ppt/slides/_rels/slide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9.xml"/></Relationships>
</file>

<file path=ppt/slides/_rels/slide7.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31.emf"/><Relationship Id="rId7" Type="http://schemas.openxmlformats.org/officeDocument/2006/relationships/image" Target="../media/image33.wmf"/><Relationship Id="rId2" Type="http://schemas.openxmlformats.org/officeDocument/2006/relationships/oleObject" Target="../embeddings/oleObject4.bin"/><Relationship Id="rId1" Type="http://schemas.openxmlformats.org/officeDocument/2006/relationships/slideLayout" Target="../slideLayouts/slideLayout19.xml"/><Relationship Id="rId6" Type="http://schemas.openxmlformats.org/officeDocument/2006/relationships/oleObject" Target="../embeddings/oleObject6.bin"/><Relationship Id="rId5" Type="http://schemas.openxmlformats.org/officeDocument/2006/relationships/image" Target="../media/image32.emf"/><Relationship Id="rId4" Type="http://schemas.openxmlformats.org/officeDocument/2006/relationships/oleObject" Target="../embeddings/oleObject5.bin"/></Relationships>
</file>

<file path=ppt/slides/_rels/slide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9.xml"/></Relationships>
</file>

<file path=ppt/slides/_rels/slide10.xml.rels><?xml version="1.0" encoding="UTF-8" standalone="yes"?>
<Relationships xmlns="http://schemas.openxmlformats.org/package/2006/relationships"><Relationship Id="rId3" Type="http://schemas.openxmlformats.org/officeDocument/2006/relationships/image" Target="../media/image340.png"/><Relationship Id="rId2" Type="http://schemas.openxmlformats.org/officeDocument/2006/relationships/image" Target="../media/image33.png"/><Relationship Id="rId1" Type="http://schemas.openxmlformats.org/officeDocument/2006/relationships/slideLayout" Target="../slideLayouts/slideLayout19.xml"/><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19.xml"/></Relationships>
</file>

<file path=ppt/slides/_rels/slide1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9.xml"/></Relationships>
</file>

<file path=ppt/slides/_rels/slide1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notesSlide" Target="../notesSlides/notesSlide1.xml"/><Relationship Id="rId1" Type="http://schemas.openxmlformats.org/officeDocument/2006/relationships/slideLayout" Target="../slideLayouts/slideLayout28.xml"/><Relationship Id="rId4" Type="http://schemas.openxmlformats.org/officeDocument/2006/relationships/image" Target="../media/image41.jpeg"/></Relationships>
</file>

<file path=ppt/slides/_rels/slide1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8.xml"/></Relationships>
</file>

<file path=ppt/slides/_rels/slide1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4.xml"/><Relationship Id="rId1" Type="http://schemas.openxmlformats.org/officeDocument/2006/relationships/slideLayout" Target="../slideLayouts/slideLayout2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6.xml"/><Relationship Id="rId1" Type="http://schemas.openxmlformats.org/officeDocument/2006/relationships/slideLayout" Target="../slideLayouts/slideLayout28.xml"/><Relationship Id="rId6" Type="http://schemas.openxmlformats.org/officeDocument/2006/relationships/image" Target="../media/image47.gif"/><Relationship Id="rId5" Type="http://schemas.openxmlformats.org/officeDocument/2006/relationships/image" Target="../media/image46.jpeg"/><Relationship Id="rId4" Type="http://schemas.openxmlformats.org/officeDocument/2006/relationships/image" Target="../media/image45.png"/></Relationships>
</file>

<file path=ppt/slides/_rels/slide2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7.xml"/><Relationship Id="rId1" Type="http://schemas.openxmlformats.org/officeDocument/2006/relationships/slideLayout" Target="../slideLayouts/slideLayout28.xml"/></Relationships>
</file>

<file path=ppt/slides/_rels/slide23.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8.xml"/><Relationship Id="rId1" Type="http://schemas.openxmlformats.org/officeDocument/2006/relationships/slideLayout" Target="../slideLayouts/slideLayout28.xml"/></Relationships>
</file>

<file path=ppt/slides/_rels/slide2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9.xml"/><Relationship Id="rId1" Type="http://schemas.openxmlformats.org/officeDocument/2006/relationships/slideLayout" Target="../slideLayouts/slideLayout28.xml"/><Relationship Id="rId4" Type="http://schemas.openxmlformats.org/officeDocument/2006/relationships/image" Target="../media/image52.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 Placeholder 1">
            <a:extLst>
              <a:ext uri="{FF2B5EF4-FFF2-40B4-BE49-F238E27FC236}">
                <a16:creationId xmlns:a16="http://schemas.microsoft.com/office/drawing/2014/main" id="{E4FD183C-60B4-A497-4733-4A9EA8F9B64B}"/>
              </a:ext>
            </a:extLst>
          </p:cNvPr>
          <p:cNvSpPr>
            <a:spLocks noGrp="1"/>
          </p:cNvSpPr>
          <p:nvPr>
            <p:ph type="body" sz="quarter" idx="19"/>
          </p:nvPr>
        </p:nvSpPr>
        <p:spPr>
          <a:xfrm>
            <a:off x="6214641" y="0"/>
            <a:ext cx="5973955" cy="6858000"/>
          </a:xfrm>
        </p:spPr>
        <p:txBody>
          <a:bodyPr/>
          <a:lstStyle/>
          <a:p>
            <a:endParaRPr lang="en-US"/>
          </a:p>
        </p:txBody>
      </p:sp>
      <p:pic>
        <p:nvPicPr>
          <p:cNvPr id="2" name="Content Placeholder 1" descr="A close up of a circuit board&#10;&#10;Description automatically generated">
            <a:extLst>
              <a:ext uri="{FF2B5EF4-FFF2-40B4-BE49-F238E27FC236}">
                <a16:creationId xmlns:a16="http://schemas.microsoft.com/office/drawing/2014/main" id="{505A8230-E63A-BCE2-8A4D-E884FD681D96}"/>
              </a:ext>
            </a:extLst>
          </p:cNvPr>
          <p:cNvPicPr>
            <a:picLocks noGrp="1" noChangeAspect="1"/>
          </p:cNvPicPr>
          <p:nvPr>
            <p:ph type="pic" sz="quarter" idx="20"/>
          </p:nvPr>
        </p:nvPicPr>
        <p:blipFill rotWithShape="1">
          <a:blip r:embed="rId2"/>
          <a:srcRect l="26936" r="14888" b="-1"/>
          <a:stretch/>
        </p:blipFill>
        <p:spPr>
          <a:xfrm>
            <a:off x="6215063" y="10"/>
            <a:ext cx="5976937" cy="6857990"/>
          </a:xfrm>
          <a:prstGeom prst="rect">
            <a:avLst/>
          </a:prstGeom>
          <a:noFill/>
        </p:spPr>
      </p:pic>
      <p:sp>
        <p:nvSpPr>
          <p:cNvPr id="22" name="Text Placeholder 21">
            <a:extLst>
              <a:ext uri="{FF2B5EF4-FFF2-40B4-BE49-F238E27FC236}">
                <a16:creationId xmlns:a16="http://schemas.microsoft.com/office/drawing/2014/main" id="{22E153C4-911E-D80A-F2D7-CB9018293D51}"/>
              </a:ext>
            </a:extLst>
          </p:cNvPr>
          <p:cNvSpPr>
            <a:spLocks noGrp="1"/>
          </p:cNvSpPr>
          <p:nvPr>
            <p:ph type="body" sz="quarter" idx="14"/>
          </p:nvPr>
        </p:nvSpPr>
        <p:spPr>
          <a:xfrm>
            <a:off x="382847" y="341458"/>
            <a:ext cx="5071557" cy="207999"/>
          </a:xfrm>
        </p:spPr>
        <p:txBody>
          <a:bodyPr>
            <a:normAutofit/>
          </a:bodyPr>
          <a:lstStyle/>
          <a:p>
            <a:r>
              <a:rPr lang="nb-NO"/>
              <a:t>Institutt for informatikk</a:t>
            </a:r>
          </a:p>
          <a:p>
            <a:endParaRPr lang="nb-NO" dirty="0"/>
          </a:p>
        </p:txBody>
      </p:sp>
      <p:sp>
        <p:nvSpPr>
          <p:cNvPr id="37" name="Title 4">
            <a:extLst>
              <a:ext uri="{FF2B5EF4-FFF2-40B4-BE49-F238E27FC236}">
                <a16:creationId xmlns:a16="http://schemas.microsoft.com/office/drawing/2014/main" id="{DF8BCED5-1775-64F6-3B6A-A2EA7F5ED42A}"/>
              </a:ext>
            </a:extLst>
          </p:cNvPr>
          <p:cNvSpPr>
            <a:spLocks noGrp="1"/>
          </p:cNvSpPr>
          <p:nvPr>
            <p:ph type="ctrTitle"/>
          </p:nvPr>
        </p:nvSpPr>
        <p:spPr>
          <a:xfrm>
            <a:off x="375634" y="2283763"/>
            <a:ext cx="5075367" cy="1650530"/>
          </a:xfrm>
        </p:spPr>
        <p:txBody>
          <a:bodyPr/>
          <a:lstStyle/>
          <a:p>
            <a:r>
              <a:rPr lang="nb-NO" sz="4800" dirty="0"/>
              <a:t>IN 1080 Mekatronikk</a:t>
            </a:r>
            <a:br>
              <a:rPr lang="nb-NO" sz="4800" dirty="0"/>
            </a:br>
            <a:endParaRPr lang="en-US" dirty="0"/>
          </a:p>
        </p:txBody>
      </p:sp>
      <p:sp>
        <p:nvSpPr>
          <p:cNvPr id="30" name="Text Placeholder 29">
            <a:extLst>
              <a:ext uri="{FF2B5EF4-FFF2-40B4-BE49-F238E27FC236}">
                <a16:creationId xmlns:a16="http://schemas.microsoft.com/office/drawing/2014/main" id="{8382BE8E-E0C6-36C2-4DD4-66CA6B848044}"/>
              </a:ext>
            </a:extLst>
          </p:cNvPr>
          <p:cNvSpPr>
            <a:spLocks noGrp="1"/>
          </p:cNvSpPr>
          <p:nvPr>
            <p:ph type="body" sz="quarter" idx="17"/>
          </p:nvPr>
        </p:nvSpPr>
        <p:spPr>
          <a:xfrm>
            <a:off x="383800" y="4646043"/>
            <a:ext cx="5075238" cy="839787"/>
          </a:xfrm>
        </p:spPr>
        <p:txBody>
          <a:bodyPr>
            <a:normAutofit/>
          </a:bodyPr>
          <a:lstStyle/>
          <a:p>
            <a:r>
              <a:rPr lang="nb-NO" dirty="0"/>
              <a:t>Del 1: Analog elektronikk</a:t>
            </a:r>
          </a:p>
          <a:p>
            <a:r>
              <a:rPr lang="nb-NO" dirty="0"/>
              <a:t>Forelesning 1</a:t>
            </a:r>
          </a:p>
        </p:txBody>
      </p:sp>
    </p:spTree>
    <p:extLst>
      <p:ext uri="{BB962C8B-B14F-4D97-AF65-F5344CB8AC3E}">
        <p14:creationId xmlns:p14="http://schemas.microsoft.com/office/powerpoint/2010/main" val="20215294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CF83F2A-9CB6-CF1A-B054-FFF679E37526}"/>
              </a:ext>
            </a:extLst>
          </p:cNvPr>
          <p:cNvSpPr>
            <a:spLocks noGrp="1"/>
          </p:cNvSpPr>
          <p:nvPr>
            <p:ph type="title"/>
          </p:nvPr>
        </p:nvSpPr>
        <p:spPr/>
        <p:txBody>
          <a:bodyPr/>
          <a:lstStyle/>
          <a:p>
            <a:r>
              <a:rPr lang="nb-NO" dirty="0">
                <a:solidFill>
                  <a:srgbClr val="FF0000"/>
                </a:solidFill>
              </a:rPr>
              <a:t>Om dagens forelesning</a:t>
            </a:r>
          </a:p>
        </p:txBody>
      </p:sp>
      <p:sp>
        <p:nvSpPr>
          <p:cNvPr id="11" name="Content Placeholder 10">
            <a:extLst>
              <a:ext uri="{FF2B5EF4-FFF2-40B4-BE49-F238E27FC236}">
                <a16:creationId xmlns:a16="http://schemas.microsoft.com/office/drawing/2014/main" id="{85CA140A-66AC-227B-A480-CED465516D03}"/>
              </a:ext>
            </a:extLst>
          </p:cNvPr>
          <p:cNvSpPr>
            <a:spLocks noGrp="1"/>
          </p:cNvSpPr>
          <p:nvPr>
            <p:ph sz="quarter" idx="28"/>
          </p:nvPr>
        </p:nvSpPr>
        <p:spPr>
          <a:xfrm>
            <a:off x="360044" y="1906840"/>
            <a:ext cx="7706718" cy="3845770"/>
          </a:xfrm>
        </p:spPr>
        <p:txBody>
          <a:bodyPr/>
          <a:lstStyle/>
          <a:p>
            <a:pPr marL="285750" indent="-285750">
              <a:buFont typeface="Arial" panose="020B0604020202020204" pitchFamily="34" charset="0"/>
              <a:buChar char="•"/>
            </a:pPr>
            <a:r>
              <a:rPr lang="nb-NO" sz="1800" dirty="0"/>
              <a:t>I denne forelesningen skal vi se noen grunnleggende egenskaper og fenomener knyttet til elektronikk og elektrisitet</a:t>
            </a:r>
          </a:p>
          <a:p>
            <a:pPr marL="285750" indent="-285750">
              <a:buFont typeface="Arial" panose="020B0604020202020204" pitchFamily="34" charset="0"/>
              <a:buChar char="•"/>
            </a:pPr>
            <a:r>
              <a:rPr lang="nb-NO" sz="1800" dirty="0"/>
              <a:t>For å forstå hvordan ting henger sammen, trenger vi å se på flere grunnleggende egenskaper som ikke er del av pensum</a:t>
            </a:r>
          </a:p>
          <a:p>
            <a:pPr marL="846146" lvl="1" indent="-285750">
              <a:buFont typeface="Arial" panose="020B0604020202020204" pitchFamily="34" charset="0"/>
              <a:buChar char="•"/>
            </a:pPr>
            <a:r>
              <a:rPr lang="nb-NO" sz="1600" dirty="0"/>
              <a:t>Det hjelper å skjønne sammenhenger, bla for å bruke formler riktig</a:t>
            </a:r>
          </a:p>
          <a:p>
            <a:pPr marL="285750" indent="-285750">
              <a:buFont typeface="Arial" panose="020B0604020202020204" pitchFamily="34" charset="0"/>
              <a:buChar char="•"/>
            </a:pPr>
            <a:r>
              <a:rPr lang="nb-NO" sz="1800" dirty="0"/>
              <a:t>Vi starter med å forklare sammenhengene mellom fysiske fenomener som gir </a:t>
            </a:r>
            <a:r>
              <a:rPr lang="nb-NO" sz="1800" i="1" dirty="0"/>
              <a:t>elektrisk strøm, spenning, ladning og motstand</a:t>
            </a:r>
            <a:endParaRPr lang="nb-NO" sz="1800" dirty="0"/>
          </a:p>
          <a:p>
            <a:pPr marL="285750" indent="-285750">
              <a:buFont typeface="Arial" panose="020B0604020202020204" pitchFamily="34" charset="0"/>
              <a:buChar char="•"/>
            </a:pPr>
            <a:r>
              <a:rPr lang="nb-NO" sz="1800" dirty="0"/>
              <a:t>Trening i bruk av formler og annen teori får dere på regneøvelsen og gjennom de obligatoriske oppgavene</a:t>
            </a:r>
          </a:p>
          <a:p>
            <a:pPr marL="285750" indent="-285750">
              <a:buFont typeface="Arial" panose="020B0604020202020204" pitchFamily="34" charset="0"/>
              <a:buChar char="•"/>
            </a:pPr>
            <a:endParaRPr lang="nb-NO" sz="1800" dirty="0"/>
          </a:p>
        </p:txBody>
      </p:sp>
      <p:sp>
        <p:nvSpPr>
          <p:cNvPr id="13" name="Footer Placeholder 12">
            <a:extLst>
              <a:ext uri="{FF2B5EF4-FFF2-40B4-BE49-F238E27FC236}">
                <a16:creationId xmlns:a16="http://schemas.microsoft.com/office/drawing/2014/main" id="{E464356B-C02E-52D9-289D-0DD496E4B5D1}"/>
              </a:ext>
            </a:extLst>
          </p:cNvPr>
          <p:cNvSpPr>
            <a:spLocks noGrp="1"/>
          </p:cNvSpPr>
          <p:nvPr>
            <p:ph type="ftr" sz="quarter" idx="3"/>
          </p:nvPr>
        </p:nvSpPr>
        <p:spPr/>
        <p:txBody>
          <a:bodyPr/>
          <a:lstStyle/>
          <a:p>
            <a:r>
              <a:rPr lang="nb-NO"/>
              <a:t>IN1080 Forelesning 1</a:t>
            </a:r>
            <a:endParaRPr lang="nb-NO" dirty="0"/>
          </a:p>
        </p:txBody>
      </p:sp>
      <p:sp>
        <p:nvSpPr>
          <p:cNvPr id="14" name="Slide Number Placeholder 13">
            <a:extLst>
              <a:ext uri="{FF2B5EF4-FFF2-40B4-BE49-F238E27FC236}">
                <a16:creationId xmlns:a16="http://schemas.microsoft.com/office/drawing/2014/main" id="{61FFC0A3-4802-C05A-D953-FAB65F8A0B1C}"/>
              </a:ext>
            </a:extLst>
          </p:cNvPr>
          <p:cNvSpPr>
            <a:spLocks noGrp="1"/>
          </p:cNvSpPr>
          <p:nvPr>
            <p:ph type="sldNum" sz="quarter" idx="12"/>
          </p:nvPr>
        </p:nvSpPr>
        <p:spPr/>
        <p:txBody>
          <a:bodyPr/>
          <a:lstStyle/>
          <a:p>
            <a:r>
              <a:rPr lang="en-US"/>
              <a:t>Side </a:t>
            </a:r>
            <a:fld id="{5251F420-7306-4E7C-A79E-F31A38F7D392}" type="slidenum">
              <a:rPr lang="en-US" smtClean="0"/>
              <a:pPr/>
              <a:t>2</a:t>
            </a:fld>
            <a:endParaRPr lang="en-US" dirty="0"/>
          </a:p>
        </p:txBody>
      </p:sp>
      <p:pic>
        <p:nvPicPr>
          <p:cNvPr id="3" name="Picture 2" descr="A green head with a light bulb above it&#10;&#10;Description automatically generated">
            <a:extLst>
              <a:ext uri="{FF2B5EF4-FFF2-40B4-BE49-F238E27FC236}">
                <a16:creationId xmlns:a16="http://schemas.microsoft.com/office/drawing/2014/main" id="{275098ED-7B07-49F2-503E-389B0ED170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84974" y="1595697"/>
            <a:ext cx="3845770" cy="3845770"/>
          </a:xfrm>
          <a:prstGeom prst="rect">
            <a:avLst/>
          </a:prstGeom>
        </p:spPr>
      </p:pic>
    </p:spTree>
    <p:extLst>
      <p:ext uri="{BB962C8B-B14F-4D97-AF65-F5344CB8AC3E}">
        <p14:creationId xmlns:p14="http://schemas.microsoft.com/office/powerpoint/2010/main" val="25898864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CF83F2A-9CB6-CF1A-B054-FFF679E37526}"/>
              </a:ext>
            </a:extLst>
          </p:cNvPr>
          <p:cNvSpPr>
            <a:spLocks noGrp="1"/>
          </p:cNvSpPr>
          <p:nvPr>
            <p:ph type="title"/>
          </p:nvPr>
        </p:nvSpPr>
        <p:spPr/>
        <p:txBody>
          <a:bodyPr/>
          <a:lstStyle/>
          <a:p>
            <a:r>
              <a:rPr lang="nb-NO" dirty="0">
                <a:solidFill>
                  <a:srgbClr val="FF0000"/>
                </a:solidFill>
              </a:rPr>
              <a:t>Elektrisk ladning, strøm, spenning og motstand</a:t>
            </a:r>
          </a:p>
        </p:txBody>
      </p:sp>
      <p:sp>
        <p:nvSpPr>
          <p:cNvPr id="11" name="Content Placeholder 10">
            <a:extLst>
              <a:ext uri="{FF2B5EF4-FFF2-40B4-BE49-F238E27FC236}">
                <a16:creationId xmlns:a16="http://schemas.microsoft.com/office/drawing/2014/main" id="{85CA140A-66AC-227B-A480-CED465516D03}"/>
              </a:ext>
            </a:extLst>
          </p:cNvPr>
          <p:cNvSpPr>
            <a:spLocks noGrp="1"/>
          </p:cNvSpPr>
          <p:nvPr>
            <p:ph sz="quarter" idx="28"/>
          </p:nvPr>
        </p:nvSpPr>
        <p:spPr>
          <a:xfrm>
            <a:off x="368187" y="1142199"/>
            <a:ext cx="5941519" cy="4832716"/>
          </a:xfrm>
        </p:spPr>
        <p:txBody>
          <a:bodyPr/>
          <a:lstStyle/>
          <a:p>
            <a:r>
              <a:rPr lang="nb-NO" sz="1800" i="1" dirty="0"/>
              <a:t>Ladning, strøm, spenning </a:t>
            </a:r>
            <a:r>
              <a:rPr lang="nb-NO" sz="1800" dirty="0"/>
              <a:t>og </a:t>
            </a:r>
            <a:r>
              <a:rPr lang="nb-NO" sz="1800" i="1" dirty="0"/>
              <a:t>motstand </a:t>
            </a:r>
            <a:r>
              <a:rPr lang="nb-NO" sz="1800" dirty="0"/>
              <a:t>er grunnleggende i elektronikk:</a:t>
            </a:r>
          </a:p>
          <a:p>
            <a:pPr marL="903296" lvl="1" indent="-342900">
              <a:buClr>
                <a:srgbClr val="FF0000"/>
              </a:buClr>
              <a:buFont typeface="Arial" panose="020B0604020202020204" pitchFamily="34" charset="0"/>
              <a:buChar char="•"/>
            </a:pPr>
            <a:r>
              <a:rPr lang="nb-NO" sz="1600" b="1" dirty="0"/>
              <a:t>Ladning: </a:t>
            </a:r>
            <a:r>
              <a:rPr lang="nb-NO" sz="1600" dirty="0"/>
              <a:t>fysisk egenskap ved et materiale som gjør at det blir utsatt for en kraft i et elektromagnetisk felt </a:t>
            </a:r>
            <a:endParaRPr lang="nb-NO" sz="1600" b="1" dirty="0"/>
          </a:p>
          <a:p>
            <a:pPr marL="903296" lvl="1" indent="-342900">
              <a:buClr>
                <a:srgbClr val="FF0000"/>
              </a:buClr>
              <a:buFont typeface="Arial" panose="020B0604020202020204" pitchFamily="34" charset="0"/>
              <a:buChar char="•"/>
            </a:pPr>
            <a:r>
              <a:rPr lang="nb-NO" sz="1600" b="1" dirty="0"/>
              <a:t>Strøm: </a:t>
            </a:r>
            <a:r>
              <a:rPr lang="nb-NO" sz="1600" dirty="0"/>
              <a:t>Elektrisk ladede partikler i </a:t>
            </a:r>
            <a:r>
              <a:rPr lang="nb-NO" sz="1600" dirty="0" err="1"/>
              <a:t>bebegelse</a:t>
            </a:r>
            <a:endParaRPr lang="nb-NO" sz="1600" dirty="0"/>
          </a:p>
          <a:p>
            <a:pPr marL="903296" lvl="1" indent="-342900">
              <a:buClr>
                <a:srgbClr val="FF0000"/>
              </a:buClr>
              <a:buFont typeface="Arial" panose="020B0604020202020204" pitchFamily="34" charset="0"/>
              <a:buChar char="•"/>
            </a:pPr>
            <a:r>
              <a:rPr lang="nb-NO" sz="1600" b="1" dirty="0"/>
              <a:t>Spenning: </a:t>
            </a:r>
            <a:r>
              <a:rPr lang="nb-NO" sz="1600" dirty="0"/>
              <a:t>Forskjell i elektromagnetisk felt som får elektrisk ladede partikler til å bevege seg</a:t>
            </a:r>
          </a:p>
          <a:p>
            <a:pPr marL="903296" lvl="1" indent="-342900">
              <a:buClr>
                <a:srgbClr val="FF0000"/>
              </a:buClr>
              <a:buFont typeface="Arial" panose="020B0604020202020204" pitchFamily="34" charset="0"/>
              <a:buChar char="•"/>
            </a:pPr>
            <a:r>
              <a:rPr lang="nb-NO" sz="1600" b="1" dirty="0"/>
              <a:t>Motstand </a:t>
            </a:r>
            <a:r>
              <a:rPr lang="nb-NO" sz="1600" dirty="0"/>
              <a:t>Egenskap som bremser bevegelsen til elektrisk ladede partikler</a:t>
            </a:r>
          </a:p>
          <a:p>
            <a:pPr marL="342900" indent="-342900">
              <a:buClr>
                <a:srgbClr val="FF0000"/>
              </a:buClr>
              <a:buFont typeface="Arial" panose="020B0604020202020204" pitchFamily="34" charset="0"/>
              <a:buChar char="•"/>
            </a:pPr>
            <a:r>
              <a:rPr lang="nb-NO" sz="1800" dirty="0"/>
              <a:t>I elektronikk bruker vi ofte ordet </a:t>
            </a:r>
            <a:r>
              <a:rPr lang="nb-NO" sz="1800" i="1" dirty="0"/>
              <a:t>impedans </a:t>
            </a:r>
            <a:r>
              <a:rPr lang="nb-NO" sz="1800" dirty="0"/>
              <a:t>istedenfor </a:t>
            </a:r>
            <a:r>
              <a:rPr lang="nb-NO" sz="1800" i="1" dirty="0"/>
              <a:t>motstand</a:t>
            </a:r>
          </a:p>
          <a:p>
            <a:pPr marL="342900" indent="-342900">
              <a:buClr>
                <a:srgbClr val="FF0000"/>
              </a:buClr>
              <a:buFont typeface="Arial" panose="020B0604020202020204" pitchFamily="34" charset="0"/>
              <a:buChar char="•"/>
            </a:pPr>
            <a:r>
              <a:rPr lang="nb-NO" sz="1800" dirty="0"/>
              <a:t>Dere vil også støte på ordet </a:t>
            </a:r>
            <a:r>
              <a:rPr lang="nb-NO" sz="1800" i="1" dirty="0"/>
              <a:t>resistans, </a:t>
            </a:r>
            <a:r>
              <a:rPr lang="nb-NO" sz="1800" dirty="0"/>
              <a:t>som er en bestemt type motstand eller impedans</a:t>
            </a:r>
          </a:p>
          <a:p>
            <a:pPr marL="903296" lvl="1" indent="-342900">
              <a:buClr>
                <a:srgbClr val="FF0000"/>
              </a:buClr>
              <a:buFont typeface="Arial" panose="020B0604020202020204" pitchFamily="34" charset="0"/>
              <a:buChar char="•"/>
            </a:pPr>
            <a:r>
              <a:rPr lang="nb-NO" sz="1600" dirty="0"/>
              <a:t>Noen typer impedans varierer med endringer i strøm og/eller spenning</a:t>
            </a:r>
          </a:p>
          <a:p>
            <a:pPr marL="903296" lvl="1" indent="-342900">
              <a:buClr>
                <a:srgbClr val="FF0000"/>
              </a:buClr>
              <a:buFont typeface="Arial" panose="020B0604020202020204" pitchFamily="34" charset="0"/>
              <a:buChar char="•"/>
            </a:pPr>
            <a:r>
              <a:rPr lang="nb-NO" sz="1600" dirty="0"/>
              <a:t>Mer om dette senere i kurset</a:t>
            </a:r>
          </a:p>
        </p:txBody>
      </p:sp>
      <p:pic>
        <p:nvPicPr>
          <p:cNvPr id="12" name="Picture 11">
            <a:extLst>
              <a:ext uri="{FF2B5EF4-FFF2-40B4-BE49-F238E27FC236}">
                <a16:creationId xmlns:a16="http://schemas.microsoft.com/office/drawing/2014/main" id="{2FF29119-3C27-9898-D1F1-7A3D31FC7987}"/>
              </a:ext>
            </a:extLst>
          </p:cNvPr>
          <p:cNvPicPr>
            <a:picLocks noChangeAspect="1"/>
          </p:cNvPicPr>
          <p:nvPr/>
        </p:nvPicPr>
        <p:blipFill rotWithShape="1">
          <a:blip r:embed="rId2"/>
          <a:srcRect l="18500" r="15980" b="32990"/>
          <a:stretch/>
        </p:blipFill>
        <p:spPr>
          <a:xfrm>
            <a:off x="6545529" y="1730922"/>
            <a:ext cx="4485419" cy="3058313"/>
          </a:xfrm>
          <a:prstGeom prst="rect">
            <a:avLst/>
          </a:prstGeom>
        </p:spPr>
      </p:pic>
      <p:sp>
        <p:nvSpPr>
          <p:cNvPr id="13" name="Footer Placeholder 12">
            <a:extLst>
              <a:ext uri="{FF2B5EF4-FFF2-40B4-BE49-F238E27FC236}">
                <a16:creationId xmlns:a16="http://schemas.microsoft.com/office/drawing/2014/main" id="{E464356B-C02E-52D9-289D-0DD496E4B5D1}"/>
              </a:ext>
            </a:extLst>
          </p:cNvPr>
          <p:cNvSpPr>
            <a:spLocks noGrp="1"/>
          </p:cNvSpPr>
          <p:nvPr>
            <p:ph type="ftr" sz="quarter" idx="3"/>
          </p:nvPr>
        </p:nvSpPr>
        <p:spPr/>
        <p:txBody>
          <a:bodyPr/>
          <a:lstStyle/>
          <a:p>
            <a:r>
              <a:rPr lang="nb-NO"/>
              <a:t>IN1080 Forelesning 1</a:t>
            </a:r>
            <a:endParaRPr lang="nb-NO" dirty="0"/>
          </a:p>
        </p:txBody>
      </p:sp>
      <p:sp>
        <p:nvSpPr>
          <p:cNvPr id="14" name="Slide Number Placeholder 13">
            <a:extLst>
              <a:ext uri="{FF2B5EF4-FFF2-40B4-BE49-F238E27FC236}">
                <a16:creationId xmlns:a16="http://schemas.microsoft.com/office/drawing/2014/main" id="{61FFC0A3-4802-C05A-D953-FAB65F8A0B1C}"/>
              </a:ext>
            </a:extLst>
          </p:cNvPr>
          <p:cNvSpPr>
            <a:spLocks noGrp="1"/>
          </p:cNvSpPr>
          <p:nvPr>
            <p:ph type="sldNum" sz="quarter" idx="12"/>
          </p:nvPr>
        </p:nvSpPr>
        <p:spPr/>
        <p:txBody>
          <a:bodyPr/>
          <a:lstStyle/>
          <a:p>
            <a:r>
              <a:rPr lang="en-US"/>
              <a:t>Side </a:t>
            </a:r>
            <a:fld id="{5251F420-7306-4E7C-A79E-F31A38F7D392}" type="slidenum">
              <a:rPr lang="en-US" smtClean="0"/>
              <a:pPr/>
              <a:t>3</a:t>
            </a:fld>
            <a:endParaRPr lang="en-US" dirty="0"/>
          </a:p>
        </p:txBody>
      </p:sp>
    </p:spTree>
    <p:extLst>
      <p:ext uri="{BB962C8B-B14F-4D97-AF65-F5344CB8AC3E}">
        <p14:creationId xmlns:p14="http://schemas.microsoft.com/office/powerpoint/2010/main" val="17528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8C9721-0567-15B9-BC8F-66378A47558B}"/>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9B3E99D4-1BB5-A5D7-179D-0BD88720FDE9}"/>
              </a:ext>
            </a:extLst>
          </p:cNvPr>
          <p:cNvSpPr>
            <a:spLocks noGrp="1"/>
          </p:cNvSpPr>
          <p:nvPr>
            <p:ph type="sldNum" sz="quarter" idx="12"/>
          </p:nvPr>
        </p:nvSpPr>
        <p:spPr/>
        <p:txBody>
          <a:bodyPr/>
          <a:lstStyle/>
          <a:p>
            <a:r>
              <a:rPr lang="en-US"/>
              <a:t>Side </a:t>
            </a:r>
            <a:fld id="{5251F420-7306-4E7C-A79E-F31A38F7D392}" type="slidenum">
              <a:rPr lang="en-US" smtClean="0"/>
              <a:pPr/>
              <a:t>4</a:t>
            </a:fld>
            <a:endParaRPr lang="en-US" dirty="0"/>
          </a:p>
        </p:txBody>
      </p:sp>
      <p:sp>
        <p:nvSpPr>
          <p:cNvPr id="4" name="Title 3">
            <a:extLst>
              <a:ext uri="{FF2B5EF4-FFF2-40B4-BE49-F238E27FC236}">
                <a16:creationId xmlns:a16="http://schemas.microsoft.com/office/drawing/2014/main" id="{95A5108C-E6A2-FF7D-92A5-234B87371233}"/>
              </a:ext>
            </a:extLst>
          </p:cNvPr>
          <p:cNvSpPr>
            <a:spLocks noGrp="1"/>
          </p:cNvSpPr>
          <p:nvPr>
            <p:ph type="title"/>
          </p:nvPr>
        </p:nvSpPr>
        <p:spPr/>
        <p:txBody>
          <a:bodyPr/>
          <a:lstStyle/>
          <a:p>
            <a:r>
              <a:rPr lang="nb-NO" dirty="0">
                <a:solidFill>
                  <a:srgbClr val="FF0000"/>
                </a:solidFill>
              </a:rPr>
              <a:t>Atomers oppbygging</a:t>
            </a:r>
          </a:p>
        </p:txBody>
      </p:sp>
      <p:sp>
        <p:nvSpPr>
          <p:cNvPr id="5" name="Content Placeholder 4">
            <a:extLst>
              <a:ext uri="{FF2B5EF4-FFF2-40B4-BE49-F238E27FC236}">
                <a16:creationId xmlns:a16="http://schemas.microsoft.com/office/drawing/2014/main" id="{FE6AF908-5406-C6D0-6B72-3434055B4DF8}"/>
              </a:ext>
            </a:extLst>
          </p:cNvPr>
          <p:cNvSpPr>
            <a:spLocks noGrp="1"/>
          </p:cNvSpPr>
          <p:nvPr>
            <p:ph sz="quarter" idx="28"/>
          </p:nvPr>
        </p:nvSpPr>
        <p:spPr>
          <a:xfrm>
            <a:off x="360044" y="1897490"/>
            <a:ext cx="7706718" cy="3225453"/>
          </a:xfrm>
        </p:spPr>
        <p:txBody>
          <a:bodyPr/>
          <a:lstStyle/>
          <a:p>
            <a:pPr marL="342900" indent="-342900">
              <a:buClr>
                <a:srgbClr val="FF0000"/>
              </a:buClr>
              <a:buFont typeface="Arial" panose="020B0604020202020204" pitchFamily="34" charset="0"/>
              <a:buChar char="•"/>
            </a:pPr>
            <a:r>
              <a:rPr lang="nb-NO" sz="1600" dirty="0"/>
              <a:t>For å forstå hva som forårsaker elektrisk strøm, ser vi nærmere på hvordan atomer er bygget opp</a:t>
            </a:r>
          </a:p>
          <a:p>
            <a:pPr marL="342900" indent="-342900">
              <a:buClr>
                <a:srgbClr val="FF0000"/>
              </a:buClr>
              <a:buFont typeface="Arial" panose="020B0604020202020204" pitchFamily="34" charset="0"/>
              <a:buChar char="•"/>
            </a:pPr>
            <a:r>
              <a:rPr lang="nb-NO" sz="1600" dirty="0"/>
              <a:t>Atomkjernen består av </a:t>
            </a:r>
            <a:r>
              <a:rPr lang="nb-NO" sz="1600" i="1" dirty="0"/>
              <a:t>positivt</a:t>
            </a:r>
            <a:r>
              <a:rPr lang="nb-NO" sz="1600" dirty="0"/>
              <a:t> ladede </a:t>
            </a:r>
            <a:r>
              <a:rPr lang="nb-NO" sz="1600" i="1" dirty="0"/>
              <a:t>protoner</a:t>
            </a:r>
            <a:r>
              <a:rPr lang="nb-NO" sz="1600" dirty="0"/>
              <a:t> og </a:t>
            </a:r>
            <a:r>
              <a:rPr lang="nb-NO" sz="1600" i="1" dirty="0"/>
              <a:t>nøytroner</a:t>
            </a:r>
            <a:r>
              <a:rPr lang="nb-NO" sz="1600" dirty="0"/>
              <a:t> uten ladning</a:t>
            </a:r>
          </a:p>
          <a:p>
            <a:pPr marL="342900" indent="-342900">
              <a:buClr>
                <a:srgbClr val="FF0000"/>
              </a:buClr>
              <a:buFont typeface="Arial" panose="020B0604020202020204" pitchFamily="34" charset="0"/>
              <a:buChar char="•"/>
            </a:pPr>
            <a:r>
              <a:rPr lang="nb-NO" sz="1600" dirty="0"/>
              <a:t>Rundt atomkjernen svever </a:t>
            </a:r>
            <a:r>
              <a:rPr lang="nb-NO" sz="1600" i="1" dirty="0"/>
              <a:t>negativt</a:t>
            </a:r>
            <a:r>
              <a:rPr lang="nb-NO" sz="1600" dirty="0"/>
              <a:t> ladede </a:t>
            </a:r>
            <a:r>
              <a:rPr lang="nb-NO" sz="1600" i="1" dirty="0"/>
              <a:t>elektroner</a:t>
            </a:r>
            <a:r>
              <a:rPr lang="nb-NO" sz="1600" dirty="0"/>
              <a:t> i faste baner eller skall, som kun har plass til et bestemt antall elektroner</a:t>
            </a:r>
          </a:p>
          <a:p>
            <a:pPr marL="342900" indent="-342900">
              <a:buClr>
                <a:srgbClr val="FF0000"/>
              </a:buClr>
              <a:buFont typeface="Arial" panose="020B0604020202020204" pitchFamily="34" charset="0"/>
              <a:buChar char="•"/>
            </a:pPr>
            <a:r>
              <a:rPr lang="nb-NO" sz="1600" dirty="0"/>
              <a:t>I et </a:t>
            </a:r>
            <a:r>
              <a:rPr lang="nb-NO" sz="1600" i="1" dirty="0"/>
              <a:t>elektrisk nøytralt </a:t>
            </a:r>
            <a:r>
              <a:rPr lang="nb-NO" sz="1600" dirty="0"/>
              <a:t>atom er antall elektroner og protoner likt</a:t>
            </a:r>
          </a:p>
          <a:p>
            <a:pPr marL="342900" indent="-342900">
              <a:buClr>
                <a:srgbClr val="FF0000"/>
              </a:buClr>
              <a:buFont typeface="Arial" panose="020B0604020202020204" pitchFamily="34" charset="0"/>
              <a:buChar char="•"/>
            </a:pPr>
            <a:r>
              <a:rPr lang="nb-NO" sz="1600" dirty="0"/>
              <a:t>Elektronene i det ytterste skallet, </a:t>
            </a:r>
            <a:r>
              <a:rPr lang="nb-NO" sz="1600" i="1" dirty="0"/>
              <a:t>valensbåndet,</a:t>
            </a:r>
            <a:r>
              <a:rPr lang="nb-NO" sz="1600" dirty="0"/>
              <a:t> er med på å bestemme elektriske egenskaper til atomet</a:t>
            </a:r>
          </a:p>
          <a:p>
            <a:pPr marL="342900" indent="-342900">
              <a:buClr>
                <a:srgbClr val="FF0000"/>
              </a:buClr>
              <a:buFont typeface="Arial" panose="020B0604020202020204" pitchFamily="34" charset="0"/>
              <a:buChar char="•"/>
            </a:pPr>
            <a:r>
              <a:rPr lang="nb-NO" sz="1600" dirty="0"/>
              <a:t>Elektronene i valensbåndet har høyere energi og lavere binding til kjernen enn elektroner i indre skall</a:t>
            </a:r>
          </a:p>
          <a:p>
            <a:pPr marL="342900" indent="-342900">
              <a:buClr>
                <a:srgbClr val="FF0000"/>
              </a:buClr>
              <a:buFont typeface="Arial" panose="020B0604020202020204" pitchFamily="34" charset="0"/>
              <a:buChar char="•"/>
            </a:pPr>
            <a:endParaRPr lang="nb-NO" sz="1600" dirty="0"/>
          </a:p>
          <a:p>
            <a:pPr>
              <a:buClr>
                <a:srgbClr val="FF0000"/>
              </a:buClr>
            </a:pPr>
            <a:endParaRPr lang="nb-NO" sz="2000" dirty="0"/>
          </a:p>
        </p:txBody>
      </p:sp>
      <p:pic>
        <p:nvPicPr>
          <p:cNvPr id="15" name="Picture 14">
            <a:extLst>
              <a:ext uri="{FF2B5EF4-FFF2-40B4-BE49-F238E27FC236}">
                <a16:creationId xmlns:a16="http://schemas.microsoft.com/office/drawing/2014/main" id="{4EF5179E-DC8B-07D5-0C9A-B7932137FF17}"/>
              </a:ext>
            </a:extLst>
          </p:cNvPr>
          <p:cNvPicPr>
            <a:picLocks noChangeAspect="1"/>
          </p:cNvPicPr>
          <p:nvPr/>
        </p:nvPicPr>
        <p:blipFill>
          <a:blip r:embed="rId2"/>
          <a:stretch>
            <a:fillRect/>
          </a:stretch>
        </p:blipFill>
        <p:spPr>
          <a:xfrm>
            <a:off x="8539892" y="226034"/>
            <a:ext cx="2456274" cy="1635309"/>
          </a:xfrm>
          <a:prstGeom prst="rect">
            <a:avLst/>
          </a:prstGeom>
        </p:spPr>
      </p:pic>
      <p:pic>
        <p:nvPicPr>
          <p:cNvPr id="16" name="Picture 15">
            <a:extLst>
              <a:ext uri="{FF2B5EF4-FFF2-40B4-BE49-F238E27FC236}">
                <a16:creationId xmlns:a16="http://schemas.microsoft.com/office/drawing/2014/main" id="{A7A2D966-A0E0-525B-F726-9EC6DB841A0A}"/>
              </a:ext>
            </a:extLst>
          </p:cNvPr>
          <p:cNvPicPr>
            <a:picLocks noChangeAspect="1"/>
          </p:cNvPicPr>
          <p:nvPr/>
        </p:nvPicPr>
        <p:blipFill>
          <a:blip r:embed="rId3"/>
          <a:stretch>
            <a:fillRect/>
          </a:stretch>
        </p:blipFill>
        <p:spPr>
          <a:xfrm>
            <a:off x="8539892" y="2273006"/>
            <a:ext cx="2371615" cy="1718936"/>
          </a:xfrm>
          <a:prstGeom prst="rect">
            <a:avLst/>
          </a:prstGeom>
        </p:spPr>
      </p:pic>
      <p:pic>
        <p:nvPicPr>
          <p:cNvPr id="17" name="Picture 16">
            <a:extLst>
              <a:ext uri="{FF2B5EF4-FFF2-40B4-BE49-F238E27FC236}">
                <a16:creationId xmlns:a16="http://schemas.microsoft.com/office/drawing/2014/main" id="{16AC3F48-CBDD-2018-A150-190FA8FAD9F8}"/>
              </a:ext>
            </a:extLst>
          </p:cNvPr>
          <p:cNvPicPr>
            <a:picLocks noChangeAspect="1"/>
          </p:cNvPicPr>
          <p:nvPr/>
        </p:nvPicPr>
        <p:blipFill>
          <a:blip r:embed="rId4"/>
          <a:stretch>
            <a:fillRect/>
          </a:stretch>
        </p:blipFill>
        <p:spPr>
          <a:xfrm>
            <a:off x="8625981" y="4512019"/>
            <a:ext cx="2414027" cy="1635309"/>
          </a:xfrm>
          <a:prstGeom prst="rect">
            <a:avLst/>
          </a:prstGeom>
        </p:spPr>
      </p:pic>
    </p:spTree>
    <p:extLst>
      <p:ext uri="{BB962C8B-B14F-4D97-AF65-F5344CB8AC3E}">
        <p14:creationId xmlns:p14="http://schemas.microsoft.com/office/powerpoint/2010/main" val="35327736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58C9721-0567-15B9-BC8F-66378A47558B}"/>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9B3E99D4-1BB5-A5D7-179D-0BD88720FDE9}"/>
              </a:ext>
            </a:extLst>
          </p:cNvPr>
          <p:cNvSpPr>
            <a:spLocks noGrp="1"/>
          </p:cNvSpPr>
          <p:nvPr>
            <p:ph type="sldNum" sz="quarter" idx="12"/>
          </p:nvPr>
        </p:nvSpPr>
        <p:spPr/>
        <p:txBody>
          <a:bodyPr/>
          <a:lstStyle/>
          <a:p>
            <a:r>
              <a:rPr lang="en-US"/>
              <a:t>Side </a:t>
            </a:r>
            <a:fld id="{5251F420-7306-4E7C-A79E-F31A38F7D392}" type="slidenum">
              <a:rPr lang="en-US" smtClean="0"/>
              <a:pPr/>
              <a:t>5</a:t>
            </a:fld>
            <a:endParaRPr lang="en-US" dirty="0"/>
          </a:p>
        </p:txBody>
      </p:sp>
      <p:sp>
        <p:nvSpPr>
          <p:cNvPr id="4" name="Title 3">
            <a:extLst>
              <a:ext uri="{FF2B5EF4-FFF2-40B4-BE49-F238E27FC236}">
                <a16:creationId xmlns:a16="http://schemas.microsoft.com/office/drawing/2014/main" id="{95A5108C-E6A2-FF7D-92A5-234B87371233}"/>
              </a:ext>
            </a:extLst>
          </p:cNvPr>
          <p:cNvSpPr>
            <a:spLocks noGrp="1"/>
          </p:cNvSpPr>
          <p:nvPr>
            <p:ph type="title"/>
          </p:nvPr>
        </p:nvSpPr>
        <p:spPr/>
        <p:txBody>
          <a:bodyPr/>
          <a:lstStyle/>
          <a:p>
            <a:r>
              <a:rPr lang="nb-NO" dirty="0">
                <a:solidFill>
                  <a:srgbClr val="FF0000"/>
                </a:solidFill>
              </a:rPr>
              <a:t>Atomer (forts)</a:t>
            </a:r>
          </a:p>
        </p:txBody>
      </p:sp>
      <p:sp>
        <p:nvSpPr>
          <p:cNvPr id="5" name="Content Placeholder 4">
            <a:extLst>
              <a:ext uri="{FF2B5EF4-FFF2-40B4-BE49-F238E27FC236}">
                <a16:creationId xmlns:a16="http://schemas.microsoft.com/office/drawing/2014/main" id="{FE6AF908-5406-C6D0-6B72-3434055B4DF8}"/>
              </a:ext>
            </a:extLst>
          </p:cNvPr>
          <p:cNvSpPr>
            <a:spLocks noGrp="1"/>
          </p:cNvSpPr>
          <p:nvPr>
            <p:ph sz="quarter" idx="28"/>
          </p:nvPr>
        </p:nvSpPr>
        <p:spPr>
          <a:xfrm>
            <a:off x="360044" y="2079320"/>
            <a:ext cx="7387304" cy="3526333"/>
          </a:xfrm>
        </p:spPr>
        <p:txBody>
          <a:bodyPr/>
          <a:lstStyle/>
          <a:p>
            <a:pPr marL="342900" indent="-342900">
              <a:buClr>
                <a:srgbClr val="FF0000"/>
              </a:buClr>
              <a:buFont typeface="Arial" panose="020B0604020202020204" pitchFamily="34" charset="0"/>
              <a:buChar char="•"/>
            </a:pPr>
            <a:r>
              <a:rPr lang="nb-NO" sz="1600" dirty="0"/>
              <a:t>Hvis det er få elektroner i det ytterste båndet, kan de forlate atomet og bli </a:t>
            </a:r>
            <a:r>
              <a:rPr lang="nb-NO" sz="1600" i="1" dirty="0"/>
              <a:t>frie</a:t>
            </a:r>
            <a:r>
              <a:rPr lang="nb-NO" sz="1600" dirty="0"/>
              <a:t> elektroner</a:t>
            </a:r>
          </a:p>
          <a:p>
            <a:pPr marL="342900" indent="-342900">
              <a:buClr>
                <a:srgbClr val="FF0000"/>
              </a:buClr>
              <a:buFont typeface="Arial" panose="020B0604020202020204" pitchFamily="34" charset="0"/>
              <a:buChar char="•"/>
            </a:pPr>
            <a:r>
              <a:rPr lang="nb-NO" sz="1600" dirty="0"/>
              <a:t>Frie elektroner kan fanges inn av et naboatom hvis det er ledig plass i valensbåndet – eventuelt hoppe videre til et nytt atom</a:t>
            </a:r>
          </a:p>
          <a:p>
            <a:pPr marL="285750" indent="-285750">
              <a:buClr>
                <a:srgbClr val="FF0000"/>
              </a:buClr>
              <a:buFont typeface="Arial" panose="020B0604020202020204" pitchFamily="34" charset="0"/>
              <a:buChar char="•"/>
            </a:pPr>
            <a:r>
              <a:rPr lang="nb-NO" sz="1600" dirty="0"/>
              <a:t>Hvis elektroner ikke påvirkes av et elektromagnetisk felt, er det tilfeldig hvilken retning de beveger seg i </a:t>
            </a:r>
          </a:p>
          <a:p>
            <a:pPr marL="342900" indent="-342900">
              <a:buClr>
                <a:srgbClr val="FF0000"/>
              </a:buClr>
              <a:buFont typeface="Arial" panose="020B0604020202020204" pitchFamily="34" charset="0"/>
              <a:buChar char="•"/>
            </a:pPr>
            <a:r>
              <a:rPr lang="nb-NO" sz="1600" dirty="0"/>
              <a:t>Hvis frie elektroner påvirkes av et elektromagnetisk felt, vil de bevege seg i en felles retning som bestemmes av feltet og gi elektrisk strøm</a:t>
            </a:r>
          </a:p>
          <a:p>
            <a:pPr marL="342900" indent="-342900">
              <a:buClr>
                <a:srgbClr val="FF0000"/>
              </a:buClr>
              <a:buFont typeface="Arial" panose="020B0604020202020204" pitchFamily="34" charset="0"/>
              <a:buChar char="•"/>
            </a:pPr>
            <a:endParaRPr lang="nb-NO" sz="1600" dirty="0"/>
          </a:p>
          <a:p>
            <a:pPr marL="342900" indent="-342900">
              <a:buClr>
                <a:srgbClr val="FF0000"/>
              </a:buClr>
              <a:buFont typeface="Arial" panose="020B0604020202020204" pitchFamily="34" charset="0"/>
              <a:buChar char="•"/>
            </a:pPr>
            <a:endParaRPr lang="nb-NO" sz="1600" dirty="0"/>
          </a:p>
          <a:p>
            <a:pPr>
              <a:buClr>
                <a:srgbClr val="FF0000"/>
              </a:buClr>
            </a:pPr>
            <a:endParaRPr lang="nb-NO" sz="2000" dirty="0"/>
          </a:p>
        </p:txBody>
      </p:sp>
      <p:pic>
        <p:nvPicPr>
          <p:cNvPr id="6" name="Picture 5">
            <a:extLst>
              <a:ext uri="{FF2B5EF4-FFF2-40B4-BE49-F238E27FC236}">
                <a16:creationId xmlns:a16="http://schemas.microsoft.com/office/drawing/2014/main" id="{AD0F5F81-FE8A-BE99-8E2F-E99BF34B3C78}"/>
              </a:ext>
            </a:extLst>
          </p:cNvPr>
          <p:cNvPicPr>
            <a:picLocks noChangeAspect="1"/>
          </p:cNvPicPr>
          <p:nvPr/>
        </p:nvPicPr>
        <p:blipFill rotWithShape="1">
          <a:blip r:embed="rId2"/>
          <a:srcRect b="55534"/>
          <a:stretch/>
        </p:blipFill>
        <p:spPr>
          <a:xfrm>
            <a:off x="8233057" y="1572845"/>
            <a:ext cx="3228975" cy="1414612"/>
          </a:xfrm>
          <a:prstGeom prst="rect">
            <a:avLst/>
          </a:prstGeom>
        </p:spPr>
      </p:pic>
      <p:pic>
        <p:nvPicPr>
          <p:cNvPr id="7" name="Picture 6">
            <a:extLst>
              <a:ext uri="{FF2B5EF4-FFF2-40B4-BE49-F238E27FC236}">
                <a16:creationId xmlns:a16="http://schemas.microsoft.com/office/drawing/2014/main" id="{E1F22995-2A9A-E70D-2EF9-7EAAC497492D}"/>
              </a:ext>
            </a:extLst>
          </p:cNvPr>
          <p:cNvPicPr>
            <a:picLocks noChangeAspect="1"/>
          </p:cNvPicPr>
          <p:nvPr/>
        </p:nvPicPr>
        <p:blipFill rotWithShape="1">
          <a:blip r:embed="rId2"/>
          <a:srcRect t="53071" b="8934"/>
          <a:stretch/>
        </p:blipFill>
        <p:spPr>
          <a:xfrm>
            <a:off x="8337126" y="4396892"/>
            <a:ext cx="3228975" cy="1208762"/>
          </a:xfrm>
          <a:prstGeom prst="rect">
            <a:avLst/>
          </a:prstGeom>
        </p:spPr>
      </p:pic>
      <p:cxnSp>
        <p:nvCxnSpPr>
          <p:cNvPr id="9" name="Straight Arrow Connector 8">
            <a:extLst>
              <a:ext uri="{FF2B5EF4-FFF2-40B4-BE49-F238E27FC236}">
                <a16:creationId xmlns:a16="http://schemas.microsoft.com/office/drawing/2014/main" id="{8E845D14-1581-646C-F1AE-D2B23830CFB1}"/>
              </a:ext>
            </a:extLst>
          </p:cNvPr>
          <p:cNvCxnSpPr>
            <a:cxnSpLocks/>
          </p:cNvCxnSpPr>
          <p:nvPr/>
        </p:nvCxnSpPr>
        <p:spPr>
          <a:xfrm flipV="1">
            <a:off x="7246307" y="2536521"/>
            <a:ext cx="845507" cy="8267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49658129-2060-EE6F-A36E-5A43E8BFEB52}"/>
              </a:ext>
            </a:extLst>
          </p:cNvPr>
          <p:cNvCxnSpPr>
            <a:cxnSpLocks/>
          </p:cNvCxnSpPr>
          <p:nvPr/>
        </p:nvCxnSpPr>
        <p:spPr>
          <a:xfrm>
            <a:off x="7158625" y="4270066"/>
            <a:ext cx="1002082" cy="73120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378380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6</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ladning</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360043" y="2246476"/>
            <a:ext cx="5452033" cy="3903801"/>
          </a:xfrm>
        </p:spPr>
        <p:txBody>
          <a:bodyPr/>
          <a:lstStyle/>
          <a:p>
            <a:pPr marL="342900" indent="-342900">
              <a:buClr>
                <a:srgbClr val="FF0000"/>
              </a:buClr>
              <a:buFont typeface="Arial" panose="020B0604020202020204" pitchFamily="34" charset="0"/>
              <a:buChar char="•"/>
            </a:pPr>
            <a:r>
              <a:rPr lang="nb-NO" sz="1600" dirty="0"/>
              <a:t>Et elektrisk felt oppstår rundt ladede partikler som er i ro</a:t>
            </a:r>
          </a:p>
          <a:p>
            <a:pPr marL="342900" indent="-342900">
              <a:buClr>
                <a:srgbClr val="FF0000"/>
              </a:buClr>
              <a:buFont typeface="Arial" panose="020B0604020202020204" pitchFamily="34" charset="0"/>
              <a:buChar char="•"/>
            </a:pPr>
            <a:r>
              <a:rPr lang="nb-NO" sz="1600" dirty="0"/>
              <a:t>Et magnetisk felt oppstår når ladede partikler beveger seg</a:t>
            </a:r>
          </a:p>
          <a:p>
            <a:pPr marL="342900" indent="-342900">
              <a:buClr>
                <a:srgbClr val="FF0000"/>
              </a:buClr>
              <a:buFont typeface="Arial" panose="020B0604020202020204" pitchFamily="34" charset="0"/>
              <a:buChar char="•"/>
            </a:pPr>
            <a:r>
              <a:rPr lang="nb-NO" sz="1600" dirty="0"/>
              <a:t>Elektromagnetisk felt er kombinasjonen av elektriske og magnetiske felt</a:t>
            </a:r>
          </a:p>
          <a:p>
            <a:pPr marL="342900" indent="-342900">
              <a:buClr>
                <a:srgbClr val="FF0000"/>
              </a:buClr>
              <a:buFont typeface="Arial" panose="020B0604020202020204" pitchFamily="34" charset="0"/>
              <a:buChar char="•"/>
            </a:pPr>
            <a:r>
              <a:rPr lang="nb-NO" sz="1600" dirty="0"/>
              <a:t>Elektriske og magnetiske felt utøver krefter på elektrisk ladede partikler</a:t>
            </a:r>
          </a:p>
          <a:p>
            <a:pPr marL="342900" indent="-342900">
              <a:buClr>
                <a:srgbClr val="FF0000"/>
              </a:buClr>
              <a:buFont typeface="Arial" panose="020B0604020202020204" pitchFamily="34" charset="0"/>
              <a:buChar char="•"/>
            </a:pPr>
            <a:r>
              <a:rPr lang="nb-NO" sz="1600" dirty="0"/>
              <a:t>Elektromagnetisme er ikke pensum i IN1080</a:t>
            </a:r>
          </a:p>
          <a:p>
            <a:pPr marL="342900" indent="-342900">
              <a:buClr>
                <a:srgbClr val="FF0000"/>
              </a:buClr>
              <a:buFont typeface="Arial" panose="020B0604020202020204" pitchFamily="34" charset="0"/>
              <a:buChar char="•"/>
            </a:pPr>
            <a:r>
              <a:rPr lang="nb-NO" sz="1600" b="1" dirty="0"/>
              <a:t>Refleksjonsspørsmål: </a:t>
            </a:r>
            <a:r>
              <a:rPr lang="nb-NO" sz="1600" dirty="0"/>
              <a:t>Hva gjør at protonene i atomkjernen ikke frastøter hver og splitter kjernen?</a:t>
            </a:r>
          </a:p>
        </p:txBody>
      </p:sp>
      <p:sp>
        <p:nvSpPr>
          <p:cNvPr id="29" name="TextBox 28">
            <a:extLst>
              <a:ext uri="{FF2B5EF4-FFF2-40B4-BE49-F238E27FC236}">
                <a16:creationId xmlns:a16="http://schemas.microsoft.com/office/drawing/2014/main" id="{B5A96975-37F1-3EEB-72EE-9CC717174D3E}"/>
              </a:ext>
            </a:extLst>
          </p:cNvPr>
          <p:cNvSpPr txBox="1"/>
          <p:nvPr/>
        </p:nvSpPr>
        <p:spPr>
          <a:xfrm>
            <a:off x="6569242" y="4202086"/>
            <a:ext cx="1555957" cy="461665"/>
          </a:xfrm>
          <a:prstGeom prst="rect">
            <a:avLst/>
          </a:prstGeom>
          <a:noFill/>
        </p:spPr>
        <p:txBody>
          <a:bodyPr wrap="square" rtlCol="0">
            <a:spAutoFit/>
          </a:bodyPr>
          <a:lstStyle/>
          <a:p>
            <a:pPr algn="ctr"/>
            <a:r>
              <a:rPr lang="en-GB" sz="1200" i="1" dirty="0">
                <a:latin typeface="Arial" panose="020B0604020202020204" pitchFamily="34" charset="0"/>
                <a:cs typeface="Arial" panose="020B0604020202020204" pitchFamily="34" charset="0"/>
              </a:rPr>
              <a:t>To </a:t>
            </a:r>
            <a:r>
              <a:rPr lang="en-GB" sz="1200" i="1" dirty="0" err="1">
                <a:latin typeface="Arial" panose="020B0604020202020204" pitchFamily="34" charset="0"/>
                <a:cs typeface="Arial" panose="020B0604020202020204" pitchFamily="34" charset="0"/>
              </a:rPr>
              <a:t>protoner</a:t>
            </a:r>
            <a:r>
              <a:rPr lang="en-GB" sz="1200" i="1" dirty="0">
                <a:latin typeface="Arial" panose="020B0604020202020204" pitchFamily="34" charset="0"/>
                <a:cs typeface="Arial" panose="020B0604020202020204" pitchFamily="34" charset="0"/>
              </a:rPr>
              <a:t> (+)</a:t>
            </a:r>
          </a:p>
          <a:p>
            <a:pPr algn="ctr"/>
            <a:r>
              <a:rPr lang="en-GB" sz="1200" i="1" dirty="0" err="1">
                <a:latin typeface="Arial" panose="020B0604020202020204" pitchFamily="34" charset="0"/>
                <a:cs typeface="Arial" panose="020B0604020202020204" pitchFamily="34" charset="0"/>
              </a:rPr>
              <a:t>frastøter</a:t>
            </a:r>
            <a:r>
              <a:rPr lang="en-GB" sz="1200" i="1" dirty="0">
                <a:latin typeface="Arial" panose="020B0604020202020204" pitchFamily="34" charset="0"/>
                <a:cs typeface="Arial" panose="020B0604020202020204" pitchFamily="34" charset="0"/>
              </a:rPr>
              <a:t> </a:t>
            </a:r>
            <a:r>
              <a:rPr lang="en-GB" sz="1200" i="1" dirty="0" err="1">
                <a:latin typeface="Arial" panose="020B0604020202020204" pitchFamily="34" charset="0"/>
                <a:cs typeface="Arial" panose="020B0604020202020204" pitchFamily="34" charset="0"/>
              </a:rPr>
              <a:t>hverandre</a:t>
            </a:r>
            <a:endParaRPr lang="en-GB" sz="1200" i="1" dirty="0">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E9736CAB-4787-1467-601C-C8D5BE832AD3}"/>
              </a:ext>
            </a:extLst>
          </p:cNvPr>
          <p:cNvSpPr txBox="1"/>
          <p:nvPr/>
        </p:nvSpPr>
        <p:spPr>
          <a:xfrm>
            <a:off x="6325643" y="2246476"/>
            <a:ext cx="2341371" cy="461665"/>
          </a:xfrm>
          <a:prstGeom prst="rect">
            <a:avLst/>
          </a:prstGeom>
          <a:noFill/>
        </p:spPr>
        <p:txBody>
          <a:bodyPr wrap="square" rtlCol="0">
            <a:spAutoFit/>
          </a:bodyPr>
          <a:lstStyle/>
          <a:p>
            <a:pPr algn="ctr"/>
            <a:r>
              <a:rPr lang="en-GB" sz="1200" i="1" dirty="0">
                <a:latin typeface="Arial" panose="020B0604020202020204" pitchFamily="34" charset="0"/>
                <a:cs typeface="Arial" panose="020B0604020202020204" pitchFamily="34" charset="0"/>
              </a:rPr>
              <a:t>Et proton (+) og et </a:t>
            </a:r>
            <a:r>
              <a:rPr lang="en-GB" sz="1200" i="1" dirty="0" err="1">
                <a:latin typeface="Arial" panose="020B0604020202020204" pitchFamily="34" charset="0"/>
                <a:cs typeface="Arial" panose="020B0604020202020204" pitchFamily="34" charset="0"/>
              </a:rPr>
              <a:t>elektron</a:t>
            </a:r>
            <a:r>
              <a:rPr lang="en-GB" sz="1200" i="1" dirty="0">
                <a:latin typeface="Arial" panose="020B0604020202020204" pitchFamily="34" charset="0"/>
                <a:cs typeface="Arial" panose="020B0604020202020204" pitchFamily="34" charset="0"/>
              </a:rPr>
              <a:t> (-)</a:t>
            </a:r>
          </a:p>
          <a:p>
            <a:pPr algn="ctr"/>
            <a:r>
              <a:rPr lang="en-GB" sz="1200" i="1" dirty="0" err="1">
                <a:latin typeface="Arial" panose="020B0604020202020204" pitchFamily="34" charset="0"/>
                <a:cs typeface="Arial" panose="020B0604020202020204" pitchFamily="34" charset="0"/>
              </a:rPr>
              <a:t>tiltrekker</a:t>
            </a:r>
            <a:r>
              <a:rPr lang="en-GB" sz="1200" i="1" dirty="0">
                <a:latin typeface="Arial" panose="020B0604020202020204" pitchFamily="34" charset="0"/>
                <a:cs typeface="Arial" panose="020B0604020202020204" pitchFamily="34" charset="0"/>
              </a:rPr>
              <a:t> </a:t>
            </a:r>
            <a:r>
              <a:rPr lang="en-GB" sz="1200" i="1" dirty="0" err="1">
                <a:latin typeface="Arial" panose="020B0604020202020204" pitchFamily="34" charset="0"/>
                <a:cs typeface="Arial" panose="020B0604020202020204" pitchFamily="34" charset="0"/>
              </a:rPr>
              <a:t>hverandre</a:t>
            </a:r>
            <a:endParaRPr lang="en-GB" sz="1200" i="1" dirty="0">
              <a:latin typeface="Arial" panose="020B060402020202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C32248E2-D281-AE52-C44A-60B2BB08CED7}"/>
              </a:ext>
            </a:extLst>
          </p:cNvPr>
          <p:cNvSpPr txBox="1"/>
          <p:nvPr/>
        </p:nvSpPr>
        <p:spPr>
          <a:xfrm>
            <a:off x="6569242" y="3224281"/>
            <a:ext cx="1555957" cy="461665"/>
          </a:xfrm>
          <a:prstGeom prst="rect">
            <a:avLst/>
          </a:prstGeom>
          <a:noFill/>
        </p:spPr>
        <p:txBody>
          <a:bodyPr wrap="square" rtlCol="0">
            <a:spAutoFit/>
          </a:bodyPr>
          <a:lstStyle/>
          <a:p>
            <a:pPr algn="ctr"/>
            <a:r>
              <a:rPr lang="en-GB" sz="1200" i="1" dirty="0">
                <a:latin typeface="Arial" panose="020B0604020202020204" pitchFamily="34" charset="0"/>
                <a:cs typeface="Arial" panose="020B0604020202020204" pitchFamily="34" charset="0"/>
              </a:rPr>
              <a:t>To </a:t>
            </a:r>
            <a:r>
              <a:rPr lang="en-GB" sz="1200" i="1" dirty="0" err="1">
                <a:latin typeface="Arial" panose="020B0604020202020204" pitchFamily="34" charset="0"/>
                <a:cs typeface="Arial" panose="020B0604020202020204" pitchFamily="34" charset="0"/>
              </a:rPr>
              <a:t>elektroner</a:t>
            </a:r>
            <a:r>
              <a:rPr lang="en-GB" sz="1200" i="1" dirty="0">
                <a:latin typeface="Arial" panose="020B0604020202020204" pitchFamily="34" charset="0"/>
                <a:cs typeface="Arial" panose="020B0604020202020204" pitchFamily="34" charset="0"/>
              </a:rPr>
              <a:t> (-) </a:t>
            </a:r>
          </a:p>
          <a:p>
            <a:pPr algn="ctr"/>
            <a:r>
              <a:rPr lang="en-GB" sz="1200" i="1" dirty="0" err="1">
                <a:latin typeface="Arial" panose="020B0604020202020204" pitchFamily="34" charset="0"/>
                <a:cs typeface="Arial" panose="020B0604020202020204" pitchFamily="34" charset="0"/>
              </a:rPr>
              <a:t>frastøter</a:t>
            </a:r>
            <a:r>
              <a:rPr lang="en-GB" sz="1200" i="1" dirty="0">
                <a:latin typeface="Arial" panose="020B0604020202020204" pitchFamily="34" charset="0"/>
                <a:cs typeface="Arial" panose="020B0604020202020204" pitchFamily="34" charset="0"/>
              </a:rPr>
              <a:t> </a:t>
            </a:r>
            <a:r>
              <a:rPr lang="en-GB" sz="1200" i="1" dirty="0" err="1">
                <a:latin typeface="Arial" panose="020B0604020202020204" pitchFamily="34" charset="0"/>
                <a:cs typeface="Arial" panose="020B0604020202020204" pitchFamily="34" charset="0"/>
              </a:rPr>
              <a:t>hverandre</a:t>
            </a:r>
            <a:endParaRPr lang="en-GB" sz="1200" i="1" dirty="0">
              <a:latin typeface="Arial" panose="020B0604020202020204" pitchFamily="34" charset="0"/>
              <a:cs typeface="Arial" panose="020B0604020202020204" pitchFamily="34" charset="0"/>
            </a:endParaRPr>
          </a:p>
        </p:txBody>
      </p:sp>
      <p:pic>
        <p:nvPicPr>
          <p:cNvPr id="40" name="Picture 39" descr="A group of circles with white crosses&#10;&#10;Description automatically generated">
            <a:extLst>
              <a:ext uri="{FF2B5EF4-FFF2-40B4-BE49-F238E27FC236}">
                <a16:creationId xmlns:a16="http://schemas.microsoft.com/office/drawing/2014/main" id="{76FC69B8-1C6E-6259-A275-201197CE3B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65469" y="1917156"/>
            <a:ext cx="3976608" cy="3023688"/>
          </a:xfrm>
          <a:prstGeom prst="rect">
            <a:avLst/>
          </a:prstGeom>
        </p:spPr>
      </p:pic>
    </p:spTree>
    <p:extLst>
      <p:ext uri="{BB962C8B-B14F-4D97-AF65-F5344CB8AC3E}">
        <p14:creationId xmlns:p14="http://schemas.microsoft.com/office/powerpoint/2010/main" val="3641284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7</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ladning (forts)</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360044" y="1146582"/>
            <a:ext cx="8696274" cy="4947330"/>
          </a:xfrm>
        </p:spPr>
        <p:txBody>
          <a:bodyPr/>
          <a:lstStyle/>
          <a:p>
            <a:pPr marL="342900" indent="-342900">
              <a:buClr>
                <a:srgbClr val="FF0000"/>
              </a:buClr>
              <a:buFont typeface="Arial" panose="020B0604020202020204" pitchFamily="34" charset="0"/>
              <a:buChar char="•"/>
            </a:pPr>
            <a:r>
              <a:rPr lang="nb-NO" sz="1600" dirty="0"/>
              <a:t>Ladning måles i </a:t>
            </a:r>
            <a:r>
              <a:rPr lang="nb-NO" sz="1600" i="1" dirty="0"/>
              <a:t>coulomb (C): </a:t>
            </a:r>
            <a:r>
              <a:rPr lang="nb-NO" sz="1600" dirty="0"/>
              <a:t>1 C</a:t>
            </a:r>
            <a:r>
              <a:rPr lang="nb-NO" sz="1600" i="1" dirty="0"/>
              <a:t> </a:t>
            </a:r>
            <a:r>
              <a:rPr lang="nb-NO" sz="1600" dirty="0"/>
              <a:t>er den samlede  ladningen til </a:t>
            </a:r>
            <a:r>
              <a:rPr lang="nb-NO" sz="1400" dirty="0"/>
              <a:t>≈ </a:t>
            </a:r>
            <a:r>
              <a:rPr lang="en-GB" sz="1400" dirty="0"/>
              <a:t>6.24</a:t>
            </a:r>
            <a:r>
              <a:rPr lang="en-GB" sz="1400" dirty="0">
                <a:effectLst/>
              </a:rPr>
              <a:t>×</a:t>
            </a:r>
            <a:r>
              <a:rPr lang="en-GB" sz="1400" dirty="0"/>
              <a:t>10</a:t>
            </a:r>
            <a:r>
              <a:rPr lang="en-GB" sz="1400" baseline="30000" dirty="0"/>
              <a:t>18</a:t>
            </a:r>
            <a:r>
              <a:rPr lang="en-GB" sz="1200" dirty="0"/>
              <a:t> </a:t>
            </a:r>
            <a:r>
              <a:rPr lang="nb-NO" sz="1600" baseline="30000" dirty="0"/>
              <a:t> </a:t>
            </a:r>
            <a:r>
              <a:rPr lang="nb-NO" sz="1600" dirty="0"/>
              <a:t>elektroner</a:t>
            </a:r>
          </a:p>
          <a:p>
            <a:pPr marL="342900" indent="-342900">
              <a:buClr>
                <a:srgbClr val="FF0000"/>
              </a:buClr>
              <a:buFont typeface="Arial" panose="020B0604020202020204" pitchFamily="34" charset="0"/>
              <a:buChar char="•"/>
            </a:pPr>
            <a:r>
              <a:rPr lang="nb-NO" sz="1600" dirty="0"/>
              <a:t>Elektroner og protoner har like stor ladning men med motsatte fortegn:</a:t>
            </a:r>
          </a:p>
          <a:p>
            <a:pPr marL="903296" lvl="1" indent="-342900">
              <a:buClr>
                <a:srgbClr val="FF0000"/>
              </a:buClr>
              <a:buFont typeface="Arial" panose="020B0604020202020204" pitchFamily="34" charset="0"/>
              <a:buChar char="•"/>
            </a:pPr>
            <a:r>
              <a:rPr lang="nb-NO" sz="1400" dirty="0"/>
              <a:t>Elektronet har en ladning på -</a:t>
            </a:r>
            <a:r>
              <a:rPr lang="en-GB" sz="1400" dirty="0"/>
              <a:t>1.602176634 × 10</a:t>
            </a:r>
            <a:r>
              <a:rPr lang="en-GB" sz="1400" baseline="30000" dirty="0"/>
              <a:t>−19</a:t>
            </a:r>
            <a:r>
              <a:rPr lang="nb-NO" sz="1400" baseline="30000" dirty="0"/>
              <a:t> </a:t>
            </a:r>
            <a:r>
              <a:rPr lang="nb-NO" sz="1400" dirty="0"/>
              <a:t>C ≈ -</a:t>
            </a:r>
            <a:r>
              <a:rPr lang="en-GB" sz="1400" dirty="0"/>
              <a:t>1.602 × 10</a:t>
            </a:r>
            <a:r>
              <a:rPr lang="en-GB" sz="1400" baseline="30000" dirty="0"/>
              <a:t>−19</a:t>
            </a:r>
            <a:r>
              <a:rPr lang="nb-NO" sz="1400" baseline="30000" dirty="0"/>
              <a:t> </a:t>
            </a:r>
            <a:endParaRPr lang="nb-NO" sz="1400" dirty="0"/>
          </a:p>
          <a:p>
            <a:pPr marL="903296" lvl="1" indent="-342900">
              <a:buClr>
                <a:srgbClr val="FF0000"/>
              </a:buClr>
              <a:buFont typeface="Arial" panose="020B0604020202020204" pitchFamily="34" charset="0"/>
              <a:buChar char="•"/>
            </a:pPr>
            <a:r>
              <a:rPr lang="nb-NO" sz="1400" dirty="0"/>
              <a:t>Protonet har en ladning på +</a:t>
            </a:r>
            <a:r>
              <a:rPr lang="en-GB" sz="1400" dirty="0"/>
              <a:t>1.602176634 × 10</a:t>
            </a:r>
            <a:r>
              <a:rPr lang="en-GB" sz="1400" baseline="30000" dirty="0"/>
              <a:t>−19 </a:t>
            </a:r>
            <a:r>
              <a:rPr lang="nb-NO" sz="1400" dirty="0"/>
              <a:t>C ≈ </a:t>
            </a:r>
            <a:r>
              <a:rPr lang="en-GB" sz="1400" dirty="0"/>
              <a:t>1.602 × 10</a:t>
            </a:r>
            <a:r>
              <a:rPr lang="en-GB" sz="1400" baseline="30000" dirty="0"/>
              <a:t>−19</a:t>
            </a:r>
            <a:r>
              <a:rPr lang="nb-NO" sz="1400" baseline="30000" dirty="0"/>
              <a:t> </a:t>
            </a:r>
            <a:endParaRPr lang="nb-NO" sz="1400" dirty="0"/>
          </a:p>
          <a:p>
            <a:pPr marL="342900" indent="-342900">
              <a:buClr>
                <a:srgbClr val="FF0000"/>
              </a:buClr>
              <a:buFont typeface="Arial" panose="020B0604020202020204" pitchFamily="34" charset="0"/>
              <a:buChar char="•"/>
            </a:pPr>
            <a:r>
              <a:rPr lang="nb-NO" sz="1600" dirty="0"/>
              <a:t>Ladninger summerer seg opp</a:t>
            </a:r>
          </a:p>
          <a:p>
            <a:pPr lvl="1">
              <a:buClr>
                <a:srgbClr val="FF0000"/>
              </a:buClr>
              <a:buFont typeface="Arial" panose="020B0604020202020204" pitchFamily="34" charset="0"/>
              <a:buChar char="•"/>
            </a:pPr>
            <a:r>
              <a:rPr lang="nb-NO" sz="1400" dirty="0"/>
              <a:t>F.eks. er 3 protoner og 2 elektroner er samlet sett positive med +1.602 x 10 </a:t>
            </a:r>
            <a:r>
              <a:rPr lang="nb-NO" sz="1400" baseline="30000" dirty="0"/>
              <a:t>-19 </a:t>
            </a:r>
            <a:r>
              <a:rPr lang="nb-NO" sz="1400" dirty="0"/>
              <a:t>C ladning</a:t>
            </a:r>
          </a:p>
          <a:p>
            <a:pPr marL="342900" indent="-342900">
              <a:buClr>
                <a:srgbClr val="FF0000"/>
              </a:buClr>
              <a:buFont typeface="Arial" panose="020B0604020202020204" pitchFamily="34" charset="0"/>
              <a:buChar char="•"/>
            </a:pPr>
            <a:r>
              <a:rPr lang="nb-NO" sz="1600" dirty="0"/>
              <a:t>Ladning skrives enten som </a:t>
            </a:r>
            <a:r>
              <a:rPr lang="nb-NO" sz="1600" i="1" dirty="0"/>
              <a:t>Q</a:t>
            </a:r>
            <a:r>
              <a:rPr lang="nb-NO" sz="1600" dirty="0"/>
              <a:t> eller </a:t>
            </a:r>
            <a:r>
              <a:rPr lang="nb-NO" sz="1600" i="1" dirty="0"/>
              <a:t>q(t)</a:t>
            </a:r>
          </a:p>
          <a:p>
            <a:pPr marL="903296" lvl="1" indent="-342900">
              <a:buClr>
                <a:srgbClr val="FF0000"/>
              </a:buClr>
              <a:buFont typeface="Arial" panose="020B0604020202020204" pitchFamily="34" charset="0"/>
              <a:buChar char="•"/>
            </a:pPr>
            <a:r>
              <a:rPr lang="nb-NO" sz="1400" dirty="0"/>
              <a:t>Q brukes når antall ladninger er konstant</a:t>
            </a:r>
          </a:p>
          <a:p>
            <a:pPr marL="903296" lvl="1" indent="-342900">
              <a:buClr>
                <a:srgbClr val="FF0000"/>
              </a:buClr>
              <a:buFont typeface="Arial" panose="020B0604020202020204" pitchFamily="34" charset="0"/>
              <a:buChar char="•"/>
            </a:pPr>
            <a:r>
              <a:rPr lang="nb-NO" sz="1400" dirty="0"/>
              <a:t>q(t) brukes når antall ladninger varierer som funksjon av tid </a:t>
            </a:r>
          </a:p>
          <a:p>
            <a:pPr marL="342900" indent="-342900">
              <a:buClr>
                <a:srgbClr val="FF0000"/>
              </a:buClr>
              <a:buFont typeface="Arial" panose="020B0604020202020204" pitchFamily="34" charset="0"/>
              <a:buChar char="•"/>
            </a:pPr>
            <a:r>
              <a:rPr lang="nb-NO" sz="1600" b="1" dirty="0"/>
              <a:t>Merk: </a:t>
            </a:r>
            <a:r>
              <a:rPr lang="nb-NO" sz="1600" dirty="0"/>
              <a:t>Man må ikke blande </a:t>
            </a:r>
            <a:r>
              <a:rPr lang="nb-NO" sz="1600" i="1" dirty="0"/>
              <a:t>fysisk størrelse </a:t>
            </a:r>
            <a:r>
              <a:rPr lang="nb-NO" sz="1600" dirty="0"/>
              <a:t>med </a:t>
            </a:r>
            <a:r>
              <a:rPr lang="nb-NO" sz="1600" i="1" dirty="0"/>
              <a:t>måleenhet</a:t>
            </a:r>
          </a:p>
          <a:p>
            <a:pPr marL="903296" lvl="1" indent="-342900">
              <a:buClr>
                <a:srgbClr val="FF0000"/>
              </a:buClr>
              <a:buFont typeface="Arial" panose="020B0604020202020204" pitchFamily="34" charset="0"/>
              <a:buChar char="•"/>
            </a:pPr>
            <a:r>
              <a:rPr lang="nb-NO" sz="1400" dirty="0"/>
              <a:t>Fysisk størrelse: Egenskap til et fysisk objekt</a:t>
            </a:r>
          </a:p>
          <a:p>
            <a:pPr marL="903296" lvl="1" indent="-342900">
              <a:buClr>
                <a:srgbClr val="FF0000"/>
              </a:buClr>
              <a:buFont typeface="Arial" panose="020B0604020202020204" pitchFamily="34" charset="0"/>
              <a:buChar char="•"/>
            </a:pPr>
            <a:r>
              <a:rPr lang="nb-NO" sz="1400" dirty="0"/>
              <a:t>Måleenhet: Hvor mye vi har av en fysisk enhet (måltall), etterfulgt av navnet på måleenheten</a:t>
            </a:r>
          </a:p>
          <a:p>
            <a:pPr marL="1360519" lvl="2" indent="-342900">
              <a:buClr>
                <a:srgbClr val="FF0000"/>
              </a:buClr>
              <a:buFont typeface="Arial" panose="020B0604020202020204" pitchFamily="34" charset="0"/>
              <a:buChar char="•"/>
            </a:pPr>
            <a:r>
              <a:rPr lang="nb-NO" sz="1400" dirty="0"/>
              <a:t>Eksempel: Q = 10</a:t>
            </a:r>
            <a:r>
              <a:rPr lang="nb-NO" sz="1400" baseline="30000" dirty="0"/>
              <a:t>-9 </a:t>
            </a:r>
            <a:r>
              <a:rPr lang="nb-NO" sz="1400" dirty="0"/>
              <a:t>C</a:t>
            </a:r>
          </a:p>
          <a:p>
            <a:pPr marL="1360519" lvl="2" indent="-342900">
              <a:buClr>
                <a:srgbClr val="FF0000"/>
              </a:buClr>
              <a:buFont typeface="Arial" panose="020B0604020202020204" pitchFamily="34" charset="0"/>
              <a:buChar char="•"/>
            </a:pPr>
            <a:endParaRPr lang="nb-NO" sz="1400" baseline="30000" dirty="0"/>
          </a:p>
          <a:p>
            <a:pPr marL="1017619" lvl="2" indent="0">
              <a:buClr>
                <a:srgbClr val="FF0000"/>
              </a:buClr>
              <a:buNone/>
            </a:pPr>
            <a:endParaRPr lang="nb-NO" sz="1400" baseline="30000" dirty="0"/>
          </a:p>
          <a:p>
            <a:pPr marL="1360519" lvl="2" indent="-342900">
              <a:buClr>
                <a:srgbClr val="FF0000"/>
              </a:buClr>
              <a:buFont typeface="Arial" panose="020B0604020202020204" pitchFamily="34" charset="0"/>
              <a:buChar char="•"/>
            </a:pPr>
            <a:r>
              <a:rPr lang="nb-NO" sz="1400" dirty="0"/>
              <a:t>Måleenheten står alltid </a:t>
            </a:r>
            <a:r>
              <a:rPr lang="nb-NO" sz="1400" i="1" dirty="0"/>
              <a:t>etter </a:t>
            </a:r>
            <a:r>
              <a:rPr lang="nb-NO" sz="1400" dirty="0"/>
              <a:t>et tall</a:t>
            </a:r>
          </a:p>
          <a:p>
            <a:pPr marL="0" indent="0">
              <a:buClr>
                <a:srgbClr val="FF0000"/>
              </a:buClr>
            </a:pPr>
            <a:r>
              <a:rPr lang="nb-NO" sz="1050" dirty="0"/>
              <a:t> </a:t>
            </a:r>
          </a:p>
        </p:txBody>
      </p:sp>
      <p:pic>
        <p:nvPicPr>
          <p:cNvPr id="32" name="Picture 31">
            <a:extLst>
              <a:ext uri="{FF2B5EF4-FFF2-40B4-BE49-F238E27FC236}">
                <a16:creationId xmlns:a16="http://schemas.microsoft.com/office/drawing/2014/main" id="{C003F434-48DF-BE6C-6554-66438968A28E}"/>
              </a:ext>
            </a:extLst>
          </p:cNvPr>
          <p:cNvPicPr>
            <a:picLocks noChangeAspect="1"/>
          </p:cNvPicPr>
          <p:nvPr/>
        </p:nvPicPr>
        <p:blipFill>
          <a:blip r:embed="rId2"/>
          <a:stretch>
            <a:fillRect/>
          </a:stretch>
        </p:blipFill>
        <p:spPr>
          <a:xfrm>
            <a:off x="9072054" y="1790328"/>
            <a:ext cx="2759900" cy="2069925"/>
          </a:xfrm>
          <a:prstGeom prst="rect">
            <a:avLst/>
          </a:prstGeom>
        </p:spPr>
      </p:pic>
      <p:sp>
        <p:nvSpPr>
          <p:cNvPr id="6" name="TextBox 5">
            <a:extLst>
              <a:ext uri="{FF2B5EF4-FFF2-40B4-BE49-F238E27FC236}">
                <a16:creationId xmlns:a16="http://schemas.microsoft.com/office/drawing/2014/main" id="{9BB2D4B7-F96E-12E8-7318-8130F8D5F38B}"/>
              </a:ext>
            </a:extLst>
          </p:cNvPr>
          <p:cNvSpPr txBox="1"/>
          <p:nvPr/>
        </p:nvSpPr>
        <p:spPr>
          <a:xfrm>
            <a:off x="2213950" y="5307833"/>
            <a:ext cx="595035" cy="230832"/>
          </a:xfrm>
          <a:prstGeom prst="rect">
            <a:avLst/>
          </a:prstGeom>
          <a:noFill/>
        </p:spPr>
        <p:txBody>
          <a:bodyPr wrap="none" rtlCol="0">
            <a:spAutoFit/>
          </a:bodyPr>
          <a:lstStyle/>
          <a:p>
            <a:r>
              <a:rPr lang="de-DE" dirty="0" err="1"/>
              <a:t>Ladning</a:t>
            </a:r>
            <a:endParaRPr lang="de-DE" dirty="0"/>
          </a:p>
        </p:txBody>
      </p:sp>
      <p:sp>
        <p:nvSpPr>
          <p:cNvPr id="7" name="TextBox 6">
            <a:extLst>
              <a:ext uri="{FF2B5EF4-FFF2-40B4-BE49-F238E27FC236}">
                <a16:creationId xmlns:a16="http://schemas.microsoft.com/office/drawing/2014/main" id="{E4DE11CE-EFB9-9F8C-69C2-B836FDB4BCED}"/>
              </a:ext>
            </a:extLst>
          </p:cNvPr>
          <p:cNvSpPr txBox="1"/>
          <p:nvPr/>
        </p:nvSpPr>
        <p:spPr>
          <a:xfrm>
            <a:off x="3106503" y="5314355"/>
            <a:ext cx="1345786" cy="230832"/>
          </a:xfrm>
          <a:prstGeom prst="rect">
            <a:avLst/>
          </a:prstGeom>
          <a:noFill/>
        </p:spPr>
        <p:txBody>
          <a:bodyPr wrap="square" rtlCol="0">
            <a:spAutoFit/>
          </a:bodyPr>
          <a:lstStyle/>
          <a:p>
            <a:r>
              <a:rPr lang="de-DE" dirty="0" err="1"/>
              <a:t>Måleenhet</a:t>
            </a:r>
            <a:r>
              <a:rPr lang="de-DE" dirty="0"/>
              <a:t> </a:t>
            </a:r>
            <a:r>
              <a:rPr lang="de-DE" dirty="0" err="1"/>
              <a:t>for</a:t>
            </a:r>
            <a:r>
              <a:rPr lang="de-DE" dirty="0"/>
              <a:t> </a:t>
            </a:r>
            <a:r>
              <a:rPr lang="de-DE" dirty="0" err="1"/>
              <a:t>ladning</a:t>
            </a:r>
            <a:r>
              <a:rPr lang="de-DE" dirty="0"/>
              <a:t> </a:t>
            </a:r>
          </a:p>
        </p:txBody>
      </p:sp>
      <p:cxnSp>
        <p:nvCxnSpPr>
          <p:cNvPr id="9" name="Straight Arrow Connector 8">
            <a:extLst>
              <a:ext uri="{FF2B5EF4-FFF2-40B4-BE49-F238E27FC236}">
                <a16:creationId xmlns:a16="http://schemas.microsoft.com/office/drawing/2014/main" id="{88A64020-5FE2-9B7A-56CA-E3B201CEC3BF}"/>
              </a:ext>
            </a:extLst>
          </p:cNvPr>
          <p:cNvCxnSpPr>
            <a:cxnSpLocks/>
          </p:cNvCxnSpPr>
          <p:nvPr/>
        </p:nvCxnSpPr>
        <p:spPr>
          <a:xfrm flipV="1">
            <a:off x="2511468" y="5195763"/>
            <a:ext cx="125260" cy="1528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DFE4D01F-A89A-6C9C-0FCA-54DCC14D67FD}"/>
              </a:ext>
            </a:extLst>
          </p:cNvPr>
          <p:cNvCxnSpPr>
            <a:cxnSpLocks/>
          </p:cNvCxnSpPr>
          <p:nvPr/>
        </p:nvCxnSpPr>
        <p:spPr>
          <a:xfrm flipH="1" flipV="1">
            <a:off x="3398445" y="5169782"/>
            <a:ext cx="194154" cy="1424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0324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dirty="0"/>
              <a:t>IN1080 Forelesning 1</a:t>
            </a:r>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8</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spenning</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360044" y="1844384"/>
            <a:ext cx="7147510" cy="4262054"/>
          </a:xfrm>
        </p:spPr>
        <p:txBody>
          <a:bodyPr/>
          <a:lstStyle/>
          <a:p>
            <a:pPr marL="171450" indent="-171450">
              <a:buClr>
                <a:srgbClr val="FF0000"/>
              </a:buClr>
              <a:buFont typeface="Arial" panose="020B0604020202020204" pitchFamily="34" charset="0"/>
              <a:buChar char="•"/>
            </a:pPr>
            <a:r>
              <a:rPr lang="nb-NO" sz="1600" dirty="0"/>
              <a:t>For at ladninger skal bevege seg, må det være en </a:t>
            </a:r>
            <a:r>
              <a:rPr lang="nb-NO" sz="1600" i="1" dirty="0"/>
              <a:t>potensial- </a:t>
            </a:r>
            <a:r>
              <a:rPr lang="nb-NO" sz="1600" dirty="0"/>
              <a:t>eller </a:t>
            </a:r>
            <a:r>
              <a:rPr lang="nb-NO" sz="1600" i="1" dirty="0"/>
              <a:t>spenningsforskjell </a:t>
            </a:r>
            <a:r>
              <a:rPr lang="nb-NO" sz="1600" dirty="0"/>
              <a:t>mellom punktene (eller flatene) ladningene beveger seg mellom</a:t>
            </a:r>
            <a:endParaRPr lang="nb-NO" sz="1600" i="1" dirty="0"/>
          </a:p>
          <a:p>
            <a:pPr marL="171450" indent="-171450">
              <a:buClr>
                <a:srgbClr val="FF0000"/>
              </a:buClr>
              <a:buFont typeface="Arial" panose="020B0604020202020204" pitchFamily="34" charset="0"/>
              <a:buChar char="•"/>
            </a:pPr>
            <a:r>
              <a:rPr lang="nb-NO" sz="1600" dirty="0"/>
              <a:t>Spenningsforskjellen</a:t>
            </a:r>
            <a:r>
              <a:rPr lang="nb-NO" sz="1600" i="1" dirty="0"/>
              <a:t> </a:t>
            </a:r>
            <a:r>
              <a:rPr lang="nb-NO" sz="1600" dirty="0"/>
              <a:t>er et mål på arbeidet som kreves for å flytte ladninger fra </a:t>
            </a:r>
            <a:r>
              <a:rPr lang="nb-NO" sz="1600" i="1" dirty="0"/>
              <a:t>a</a:t>
            </a:r>
            <a:r>
              <a:rPr lang="nb-NO" sz="1600" dirty="0"/>
              <a:t> til </a:t>
            </a:r>
            <a:r>
              <a:rPr lang="nb-NO" sz="1600" i="1" dirty="0"/>
              <a:t>b</a:t>
            </a:r>
          </a:p>
          <a:p>
            <a:pPr marL="171450" indent="-171450">
              <a:buClr>
                <a:srgbClr val="FF0000"/>
              </a:buClr>
              <a:buFont typeface="Arial" panose="020B0604020202020204" pitchFamily="34" charset="0"/>
              <a:buChar char="•"/>
            </a:pPr>
            <a:r>
              <a:rPr lang="nb-NO" sz="1600" dirty="0"/>
              <a:t>Spenning måles i </a:t>
            </a:r>
            <a:r>
              <a:rPr lang="nb-NO" sz="1600" i="1" dirty="0"/>
              <a:t>volt</a:t>
            </a:r>
            <a:r>
              <a:rPr lang="nb-NO" sz="1600" dirty="0"/>
              <a:t> og er definert ved ligningen</a:t>
            </a:r>
          </a:p>
          <a:p>
            <a:pPr marL="171450" indent="-171450">
              <a:buClr>
                <a:srgbClr val="FF0000"/>
              </a:buClr>
              <a:buFont typeface="Arial" panose="020B0604020202020204" pitchFamily="34" charset="0"/>
              <a:buChar char="•"/>
            </a:pPr>
            <a:endParaRPr lang="nb-NO" sz="1600" dirty="0"/>
          </a:p>
          <a:p>
            <a:pPr marL="171450" indent="-171450">
              <a:buClr>
                <a:srgbClr val="FF0000"/>
              </a:buClr>
              <a:buFont typeface="Arial" panose="020B0604020202020204" pitchFamily="34" charset="0"/>
              <a:buChar char="•"/>
            </a:pPr>
            <a:endParaRPr lang="nb-NO" sz="1600" dirty="0"/>
          </a:p>
          <a:p>
            <a:pPr marL="171450" indent="-171450">
              <a:buClr>
                <a:srgbClr val="FF0000"/>
              </a:buClr>
              <a:buFont typeface="Arial" panose="020B0604020202020204" pitchFamily="34" charset="0"/>
              <a:buChar char="•"/>
            </a:pPr>
            <a:r>
              <a:rPr lang="nb-NO" sz="1600" b="1" dirty="0"/>
              <a:t>1 volt </a:t>
            </a:r>
            <a:r>
              <a:rPr lang="nb-NO" sz="1600" dirty="0"/>
              <a:t>er spenningsdifferansen mellom punkt </a:t>
            </a:r>
            <a:r>
              <a:rPr lang="nb-NO" sz="1600" b="1" dirty="0">
                <a:solidFill>
                  <a:srgbClr val="FF0000"/>
                </a:solidFill>
              </a:rPr>
              <a:t>a</a:t>
            </a:r>
            <a:r>
              <a:rPr lang="nb-NO" sz="1600" dirty="0"/>
              <a:t> og </a:t>
            </a:r>
            <a:r>
              <a:rPr lang="nb-NO" sz="1600" b="1" dirty="0">
                <a:solidFill>
                  <a:srgbClr val="FF0000"/>
                </a:solidFill>
              </a:rPr>
              <a:t>b</a:t>
            </a:r>
            <a:r>
              <a:rPr lang="nb-NO" sz="1600" dirty="0"/>
              <a:t> når </a:t>
            </a:r>
            <a:r>
              <a:rPr lang="nb-NO" sz="1600" b="1" dirty="0"/>
              <a:t>1 joule </a:t>
            </a:r>
            <a:r>
              <a:rPr lang="nb-NO" sz="1600" dirty="0"/>
              <a:t>brukes for å flytte en ladning på </a:t>
            </a:r>
            <a:r>
              <a:rPr lang="nb-NO" sz="1600" b="1" dirty="0"/>
              <a:t>1 coulomb </a:t>
            </a:r>
            <a:r>
              <a:rPr lang="nb-NO" sz="1600" dirty="0"/>
              <a:t>fra </a:t>
            </a:r>
            <a:r>
              <a:rPr lang="nb-NO" sz="1600" b="1" dirty="0">
                <a:solidFill>
                  <a:srgbClr val="FF0000"/>
                </a:solidFill>
              </a:rPr>
              <a:t>a</a:t>
            </a:r>
            <a:r>
              <a:rPr lang="nb-NO" sz="1600" dirty="0"/>
              <a:t> til </a:t>
            </a:r>
            <a:r>
              <a:rPr lang="nb-NO" sz="1600" b="1" dirty="0">
                <a:solidFill>
                  <a:srgbClr val="FF0000"/>
                </a:solidFill>
              </a:rPr>
              <a:t>b </a:t>
            </a:r>
            <a:endParaRPr lang="nb-NO" sz="1600" dirty="0"/>
          </a:p>
        </p:txBody>
      </p:sp>
      <p:grpSp>
        <p:nvGrpSpPr>
          <p:cNvPr id="6" name="Group 5">
            <a:extLst>
              <a:ext uri="{FF2B5EF4-FFF2-40B4-BE49-F238E27FC236}">
                <a16:creationId xmlns:a16="http://schemas.microsoft.com/office/drawing/2014/main" id="{915B5762-23E0-7446-F012-47AF06E39D64}"/>
              </a:ext>
            </a:extLst>
          </p:cNvPr>
          <p:cNvGrpSpPr/>
          <p:nvPr/>
        </p:nvGrpSpPr>
        <p:grpSpPr>
          <a:xfrm>
            <a:off x="8025566" y="1190506"/>
            <a:ext cx="3135313" cy="4140116"/>
            <a:chOff x="577056" y="2308527"/>
            <a:chExt cx="3135313" cy="4140116"/>
          </a:xfrm>
        </p:grpSpPr>
        <p:grpSp>
          <p:nvGrpSpPr>
            <p:cNvPr id="7" name="Group 28">
              <a:extLst>
                <a:ext uri="{FF2B5EF4-FFF2-40B4-BE49-F238E27FC236}">
                  <a16:creationId xmlns:a16="http://schemas.microsoft.com/office/drawing/2014/main" id="{8500F16F-0726-2403-2D48-D146E3EB0B5D}"/>
                </a:ext>
              </a:extLst>
            </p:cNvPr>
            <p:cNvGrpSpPr>
              <a:grpSpLocks/>
            </p:cNvGrpSpPr>
            <p:nvPr/>
          </p:nvGrpSpPr>
          <p:grpSpPr bwMode="auto">
            <a:xfrm>
              <a:off x="1077913" y="2438400"/>
              <a:ext cx="2133600" cy="3352800"/>
              <a:chOff x="3552" y="1920"/>
              <a:chExt cx="864" cy="1584"/>
            </a:xfrm>
          </p:grpSpPr>
          <p:sp>
            <p:nvSpPr>
              <p:cNvPr id="11" name="Line 16">
                <a:extLst>
                  <a:ext uri="{FF2B5EF4-FFF2-40B4-BE49-F238E27FC236}">
                    <a16:creationId xmlns:a16="http://schemas.microsoft.com/office/drawing/2014/main" id="{EDB8F85E-A830-A41E-3AF3-C484FFD9161F}"/>
                  </a:ext>
                </a:extLst>
              </p:cNvPr>
              <p:cNvSpPr>
                <a:spLocks noChangeShapeType="1"/>
              </p:cNvSpPr>
              <p:nvPr/>
            </p:nvSpPr>
            <p:spPr bwMode="auto">
              <a:xfrm>
                <a:off x="3552" y="1920"/>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2" name="Line 17">
                <a:extLst>
                  <a:ext uri="{FF2B5EF4-FFF2-40B4-BE49-F238E27FC236}">
                    <a16:creationId xmlns:a16="http://schemas.microsoft.com/office/drawing/2014/main" id="{15583045-81A2-A1F0-1801-33E286D01D6F}"/>
                  </a:ext>
                </a:extLst>
              </p:cNvPr>
              <p:cNvSpPr>
                <a:spLocks noChangeShapeType="1"/>
              </p:cNvSpPr>
              <p:nvPr/>
            </p:nvSpPr>
            <p:spPr bwMode="auto">
              <a:xfrm>
                <a:off x="3552" y="2064"/>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3" name="Line 18">
                <a:extLst>
                  <a:ext uri="{FF2B5EF4-FFF2-40B4-BE49-F238E27FC236}">
                    <a16:creationId xmlns:a16="http://schemas.microsoft.com/office/drawing/2014/main" id="{53708428-EE22-8AA9-B7C0-1CC3DE257E4B}"/>
                  </a:ext>
                </a:extLst>
              </p:cNvPr>
              <p:cNvSpPr>
                <a:spLocks noChangeShapeType="1"/>
              </p:cNvSpPr>
              <p:nvPr/>
            </p:nvSpPr>
            <p:spPr bwMode="auto">
              <a:xfrm>
                <a:off x="3552" y="2208"/>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4" name="Line 19">
                <a:extLst>
                  <a:ext uri="{FF2B5EF4-FFF2-40B4-BE49-F238E27FC236}">
                    <a16:creationId xmlns:a16="http://schemas.microsoft.com/office/drawing/2014/main" id="{8D7CE1C1-011D-5C12-8FAD-D0A6E71DB070}"/>
                  </a:ext>
                </a:extLst>
              </p:cNvPr>
              <p:cNvSpPr>
                <a:spLocks noChangeShapeType="1"/>
              </p:cNvSpPr>
              <p:nvPr/>
            </p:nvSpPr>
            <p:spPr bwMode="auto">
              <a:xfrm>
                <a:off x="3552" y="2352"/>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5" name="Line 20">
                <a:extLst>
                  <a:ext uri="{FF2B5EF4-FFF2-40B4-BE49-F238E27FC236}">
                    <a16:creationId xmlns:a16="http://schemas.microsoft.com/office/drawing/2014/main" id="{9CDBDD87-2C21-0CF9-FC39-983EC2C8192A}"/>
                  </a:ext>
                </a:extLst>
              </p:cNvPr>
              <p:cNvSpPr>
                <a:spLocks noChangeShapeType="1"/>
              </p:cNvSpPr>
              <p:nvPr/>
            </p:nvSpPr>
            <p:spPr bwMode="auto">
              <a:xfrm>
                <a:off x="3552" y="2496"/>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6" name="Line 21">
                <a:extLst>
                  <a:ext uri="{FF2B5EF4-FFF2-40B4-BE49-F238E27FC236}">
                    <a16:creationId xmlns:a16="http://schemas.microsoft.com/office/drawing/2014/main" id="{32BD6BD7-CC4A-6493-B6D8-14E09EE72274}"/>
                  </a:ext>
                </a:extLst>
              </p:cNvPr>
              <p:cNvSpPr>
                <a:spLocks noChangeShapeType="1"/>
              </p:cNvSpPr>
              <p:nvPr/>
            </p:nvSpPr>
            <p:spPr bwMode="auto">
              <a:xfrm>
                <a:off x="3552" y="2640"/>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7" name="Line 22">
                <a:extLst>
                  <a:ext uri="{FF2B5EF4-FFF2-40B4-BE49-F238E27FC236}">
                    <a16:creationId xmlns:a16="http://schemas.microsoft.com/office/drawing/2014/main" id="{CCCCC719-6406-CB19-CD5E-044237C421CF}"/>
                  </a:ext>
                </a:extLst>
              </p:cNvPr>
              <p:cNvSpPr>
                <a:spLocks noChangeShapeType="1"/>
              </p:cNvSpPr>
              <p:nvPr/>
            </p:nvSpPr>
            <p:spPr bwMode="auto">
              <a:xfrm>
                <a:off x="3552" y="2784"/>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8" name="Line 23">
                <a:extLst>
                  <a:ext uri="{FF2B5EF4-FFF2-40B4-BE49-F238E27FC236}">
                    <a16:creationId xmlns:a16="http://schemas.microsoft.com/office/drawing/2014/main" id="{664DBD0E-BD9C-800E-C39A-CEE348F0BEC3}"/>
                  </a:ext>
                </a:extLst>
              </p:cNvPr>
              <p:cNvSpPr>
                <a:spLocks noChangeShapeType="1"/>
              </p:cNvSpPr>
              <p:nvPr/>
            </p:nvSpPr>
            <p:spPr bwMode="auto">
              <a:xfrm>
                <a:off x="3552" y="2928"/>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19" name="Line 24">
                <a:extLst>
                  <a:ext uri="{FF2B5EF4-FFF2-40B4-BE49-F238E27FC236}">
                    <a16:creationId xmlns:a16="http://schemas.microsoft.com/office/drawing/2014/main" id="{EA9DA8A3-C495-1587-F842-8A9A04A9B7D1}"/>
                  </a:ext>
                </a:extLst>
              </p:cNvPr>
              <p:cNvSpPr>
                <a:spLocks noChangeShapeType="1"/>
              </p:cNvSpPr>
              <p:nvPr/>
            </p:nvSpPr>
            <p:spPr bwMode="auto">
              <a:xfrm>
                <a:off x="3552" y="3072"/>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0" name="Line 25">
                <a:extLst>
                  <a:ext uri="{FF2B5EF4-FFF2-40B4-BE49-F238E27FC236}">
                    <a16:creationId xmlns:a16="http://schemas.microsoft.com/office/drawing/2014/main" id="{5DDCE6CC-8FCE-708D-A08D-38A5F7BF6153}"/>
                  </a:ext>
                </a:extLst>
              </p:cNvPr>
              <p:cNvSpPr>
                <a:spLocks noChangeShapeType="1"/>
              </p:cNvSpPr>
              <p:nvPr/>
            </p:nvSpPr>
            <p:spPr bwMode="auto">
              <a:xfrm>
                <a:off x="3552" y="3216"/>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1" name="Line 26">
                <a:extLst>
                  <a:ext uri="{FF2B5EF4-FFF2-40B4-BE49-F238E27FC236}">
                    <a16:creationId xmlns:a16="http://schemas.microsoft.com/office/drawing/2014/main" id="{7980FC75-03AD-769A-7FBD-D7743751A365}"/>
                  </a:ext>
                </a:extLst>
              </p:cNvPr>
              <p:cNvSpPr>
                <a:spLocks noChangeShapeType="1"/>
              </p:cNvSpPr>
              <p:nvPr/>
            </p:nvSpPr>
            <p:spPr bwMode="auto">
              <a:xfrm>
                <a:off x="3552" y="3360"/>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22" name="Line 27">
                <a:extLst>
                  <a:ext uri="{FF2B5EF4-FFF2-40B4-BE49-F238E27FC236}">
                    <a16:creationId xmlns:a16="http://schemas.microsoft.com/office/drawing/2014/main" id="{6DD098C9-4E97-42D3-E17C-6E0C7A9DF309}"/>
                  </a:ext>
                </a:extLst>
              </p:cNvPr>
              <p:cNvSpPr>
                <a:spLocks noChangeShapeType="1"/>
              </p:cNvSpPr>
              <p:nvPr/>
            </p:nvSpPr>
            <p:spPr bwMode="auto">
              <a:xfrm>
                <a:off x="3552" y="3504"/>
                <a:ext cx="864" cy="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graphicFrame>
          <p:nvGraphicFramePr>
            <p:cNvPr id="8" name="Object 14">
              <a:extLst>
                <a:ext uri="{FF2B5EF4-FFF2-40B4-BE49-F238E27FC236}">
                  <a16:creationId xmlns:a16="http://schemas.microsoft.com/office/drawing/2014/main" id="{A08F17CB-F20B-750A-6787-7C9B4497CCD3}"/>
                </a:ext>
              </a:extLst>
            </p:cNvPr>
            <p:cNvGraphicFramePr>
              <a:graphicFrameLocks noChangeAspect="1"/>
            </p:cNvGraphicFramePr>
            <p:nvPr>
              <p:extLst>
                <p:ext uri="{D42A27DB-BD31-4B8C-83A1-F6EECF244321}">
                  <p14:modId xmlns:p14="http://schemas.microsoft.com/office/powerpoint/2010/main" val="3466756981"/>
                </p:ext>
              </p:extLst>
            </p:nvPr>
          </p:nvGraphicFramePr>
          <p:xfrm>
            <a:off x="577056" y="2308527"/>
            <a:ext cx="3135313" cy="3886200"/>
          </p:xfrm>
          <a:graphic>
            <a:graphicData uri="http://schemas.openxmlformats.org/presentationml/2006/ole">
              <mc:AlternateContent xmlns:mc="http://schemas.openxmlformats.org/markup-compatibility/2006">
                <mc:Choice xmlns:v="urn:schemas-microsoft-com:vml" Requires="v">
                  <p:oleObj name="CorelDRAW" r:id="rId2" imgW="2301850" imgH="2853538" progId="CorelDRAW.Graphic.12">
                    <p:embed/>
                  </p:oleObj>
                </mc:Choice>
                <mc:Fallback>
                  <p:oleObj name="CorelDRAW" r:id="rId2" imgW="2301850" imgH="2853538" progId="CorelDRAW.Graphic.12">
                    <p:embed/>
                    <p:pic>
                      <p:nvPicPr>
                        <p:cNvPr id="22" name="Object 1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056" y="2308527"/>
                          <a:ext cx="3135313"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9" name="TextBox 8">
              <a:extLst>
                <a:ext uri="{FF2B5EF4-FFF2-40B4-BE49-F238E27FC236}">
                  <a16:creationId xmlns:a16="http://schemas.microsoft.com/office/drawing/2014/main" id="{9ABA101E-D930-F689-DD52-1D8F5AD67DD8}"/>
                </a:ext>
              </a:extLst>
            </p:cNvPr>
            <p:cNvSpPr txBox="1"/>
            <p:nvPr/>
          </p:nvSpPr>
          <p:spPr>
            <a:xfrm>
              <a:off x="644956" y="6194727"/>
              <a:ext cx="184731" cy="253916"/>
            </a:xfrm>
            <a:prstGeom prst="rect">
              <a:avLst/>
            </a:prstGeom>
            <a:noFill/>
          </p:spPr>
          <p:txBody>
            <a:bodyPr wrap="none" rtlCol="0">
              <a:spAutoFit/>
            </a:bodyPr>
            <a:lstStyle/>
            <a:p>
              <a:endParaRPr lang="en-US" sz="1050" dirty="0">
                <a:latin typeface="Concorde BE Regular"/>
              </a:endParaRPr>
            </a:p>
          </p:txBody>
        </p:sp>
      </p:grpSp>
      <p:graphicFrame>
        <p:nvGraphicFramePr>
          <p:cNvPr id="23" name="Object 22">
            <a:extLst>
              <a:ext uri="{FF2B5EF4-FFF2-40B4-BE49-F238E27FC236}">
                <a16:creationId xmlns:a16="http://schemas.microsoft.com/office/drawing/2014/main" id="{E0B57781-2783-AE4F-422C-47214BA037D7}"/>
              </a:ext>
            </a:extLst>
          </p:cNvPr>
          <p:cNvGraphicFramePr>
            <a:graphicFrameLocks noChangeAspect="1"/>
          </p:cNvGraphicFramePr>
          <p:nvPr>
            <p:extLst>
              <p:ext uri="{D42A27DB-BD31-4B8C-83A1-F6EECF244321}">
                <p14:modId xmlns:p14="http://schemas.microsoft.com/office/powerpoint/2010/main" val="4225700810"/>
              </p:ext>
            </p:extLst>
          </p:nvPr>
        </p:nvGraphicFramePr>
        <p:xfrm>
          <a:off x="9593222" y="2958680"/>
          <a:ext cx="941388" cy="952500"/>
        </p:xfrm>
        <a:graphic>
          <a:graphicData uri="http://schemas.openxmlformats.org/presentationml/2006/ole">
            <mc:AlternateContent xmlns:mc="http://schemas.openxmlformats.org/markup-compatibility/2006">
              <mc:Choice xmlns:v="urn:schemas-microsoft-com:vml" Requires="v">
                <p:oleObj name="CorelDRAW" r:id="rId4" imgW="940613" imgH="952195" progId="CorelDRAW.Graphic.12">
                  <p:embed/>
                </p:oleObj>
              </mc:Choice>
              <mc:Fallback>
                <p:oleObj name="CorelDRAW" r:id="rId4" imgW="940613" imgH="952195" progId="CorelDRAW.Graphic.12">
                  <p:embed/>
                  <p:pic>
                    <p:nvPicPr>
                      <p:cNvPr id="23" name="Object 2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593222" y="2958680"/>
                        <a:ext cx="941388" cy="952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24" name="Object 2">
            <a:extLst>
              <a:ext uri="{FF2B5EF4-FFF2-40B4-BE49-F238E27FC236}">
                <a16:creationId xmlns:a16="http://schemas.microsoft.com/office/drawing/2014/main" id="{89C0137C-C021-17FD-04BB-342476866FA5}"/>
              </a:ext>
            </a:extLst>
          </p:cNvPr>
          <p:cNvGraphicFramePr>
            <a:graphicFrameLocks noChangeAspect="1"/>
          </p:cNvGraphicFramePr>
          <p:nvPr>
            <p:extLst>
              <p:ext uri="{D42A27DB-BD31-4B8C-83A1-F6EECF244321}">
                <p14:modId xmlns:p14="http://schemas.microsoft.com/office/powerpoint/2010/main" val="1170867574"/>
              </p:ext>
            </p:extLst>
          </p:nvPr>
        </p:nvGraphicFramePr>
        <p:xfrm>
          <a:off x="2706361" y="3661846"/>
          <a:ext cx="1870075" cy="742950"/>
        </p:xfrm>
        <a:graphic>
          <a:graphicData uri="http://schemas.openxmlformats.org/presentationml/2006/ole">
            <mc:AlternateContent xmlns:mc="http://schemas.openxmlformats.org/markup-compatibility/2006">
              <mc:Choice xmlns:v="urn:schemas-microsoft-com:vml" Requires="v">
                <p:oleObj name="Equation" r:id="rId6" imgW="990360" imgH="393480" progId="Equation.3">
                  <p:embed/>
                </p:oleObj>
              </mc:Choice>
              <mc:Fallback>
                <p:oleObj name="Equation" r:id="rId6" imgW="990360" imgH="393480" progId="Equation.3">
                  <p:embed/>
                  <p:pic>
                    <p:nvPicPr>
                      <p:cNvPr id="39938" name="Object 2"/>
                      <p:cNvPicPr>
                        <a:picLocks noChangeAspect="1" noChangeArrowheads="1"/>
                      </p:cNvPicPr>
                      <p:nvPr/>
                    </p:nvPicPr>
                    <p:blipFill>
                      <a:blip r:embed="rId7"/>
                      <a:srcRect/>
                      <a:stretch>
                        <a:fillRect/>
                      </a:stretch>
                    </p:blipFill>
                    <p:spPr bwMode="auto">
                      <a:xfrm>
                        <a:off x="2706361" y="3661846"/>
                        <a:ext cx="1870075" cy="742950"/>
                      </a:xfrm>
                      <a:prstGeom prst="rect">
                        <a:avLst/>
                      </a:prstGeom>
                      <a:noFill/>
                    </p:spPr>
                  </p:pic>
                </p:oleObj>
              </mc:Fallback>
            </mc:AlternateContent>
          </a:graphicData>
        </a:graphic>
      </p:graphicFrame>
      <p:sp>
        <p:nvSpPr>
          <p:cNvPr id="25" name="TextBox 24">
            <a:extLst>
              <a:ext uri="{FF2B5EF4-FFF2-40B4-BE49-F238E27FC236}">
                <a16:creationId xmlns:a16="http://schemas.microsoft.com/office/drawing/2014/main" id="{D9027C3E-84A4-74CD-6698-A935ED2010C2}"/>
              </a:ext>
            </a:extLst>
          </p:cNvPr>
          <p:cNvSpPr txBox="1"/>
          <p:nvPr/>
        </p:nvSpPr>
        <p:spPr>
          <a:xfrm>
            <a:off x="8093466" y="5145956"/>
            <a:ext cx="312906" cy="369332"/>
          </a:xfrm>
          <a:prstGeom prst="rect">
            <a:avLst/>
          </a:prstGeom>
          <a:noFill/>
        </p:spPr>
        <p:txBody>
          <a:bodyPr wrap="none" rtlCol="0">
            <a:spAutoFit/>
          </a:bodyPr>
          <a:lstStyle/>
          <a:p>
            <a:r>
              <a:rPr lang="nb-NO" sz="1800" b="1" dirty="0">
                <a:solidFill>
                  <a:srgbClr val="FF0000"/>
                </a:solidFill>
              </a:rPr>
              <a:t>a</a:t>
            </a:r>
          </a:p>
        </p:txBody>
      </p:sp>
      <p:sp>
        <p:nvSpPr>
          <p:cNvPr id="26" name="TextBox 25">
            <a:extLst>
              <a:ext uri="{FF2B5EF4-FFF2-40B4-BE49-F238E27FC236}">
                <a16:creationId xmlns:a16="http://schemas.microsoft.com/office/drawing/2014/main" id="{A9ABEEF5-94D3-5390-E946-EBA1B6AA03E4}"/>
              </a:ext>
            </a:extLst>
          </p:cNvPr>
          <p:cNvSpPr txBox="1"/>
          <p:nvPr/>
        </p:nvSpPr>
        <p:spPr>
          <a:xfrm>
            <a:off x="10783503" y="5138356"/>
            <a:ext cx="325730" cy="369332"/>
          </a:xfrm>
          <a:prstGeom prst="rect">
            <a:avLst/>
          </a:prstGeom>
          <a:noFill/>
        </p:spPr>
        <p:txBody>
          <a:bodyPr wrap="none" rtlCol="0">
            <a:spAutoFit/>
          </a:bodyPr>
          <a:lstStyle/>
          <a:p>
            <a:r>
              <a:rPr lang="nb-NO" sz="1800" b="1" dirty="0">
                <a:solidFill>
                  <a:srgbClr val="FF0000"/>
                </a:solidFill>
              </a:rPr>
              <a:t>b</a:t>
            </a:r>
          </a:p>
        </p:txBody>
      </p:sp>
      <p:cxnSp>
        <p:nvCxnSpPr>
          <p:cNvPr id="28" name="Straight Arrow Connector 27">
            <a:extLst>
              <a:ext uri="{FF2B5EF4-FFF2-40B4-BE49-F238E27FC236}">
                <a16:creationId xmlns:a16="http://schemas.microsoft.com/office/drawing/2014/main" id="{D395DA25-67AD-7AB6-BEFA-EE993124CBE3}"/>
              </a:ext>
            </a:extLst>
          </p:cNvPr>
          <p:cNvCxnSpPr>
            <a:cxnSpLocks/>
          </p:cNvCxnSpPr>
          <p:nvPr/>
        </p:nvCxnSpPr>
        <p:spPr>
          <a:xfrm flipV="1">
            <a:off x="9277829" y="3679664"/>
            <a:ext cx="806498" cy="158754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24DF3CAC-4E02-60B3-3AE3-4E29DD712A41}"/>
              </a:ext>
            </a:extLst>
          </p:cNvPr>
          <p:cNvSpPr txBox="1"/>
          <p:nvPr/>
        </p:nvSpPr>
        <p:spPr>
          <a:xfrm>
            <a:off x="7507554" y="5607940"/>
            <a:ext cx="4171335" cy="276999"/>
          </a:xfrm>
          <a:prstGeom prst="rect">
            <a:avLst/>
          </a:prstGeom>
          <a:noFill/>
        </p:spPr>
        <p:txBody>
          <a:bodyPr wrap="none" rtlCol="0">
            <a:spAutoFit/>
          </a:bodyPr>
          <a:lstStyle/>
          <a:p>
            <a:r>
              <a:rPr lang="nb-NO" sz="1200" dirty="0"/>
              <a:t>Arbeidet består i å «dytte elektronet mot sin vilje» fra </a:t>
            </a:r>
            <a:r>
              <a:rPr lang="nb-NO" sz="1200" b="1" dirty="0">
                <a:solidFill>
                  <a:srgbClr val="FF0000"/>
                </a:solidFill>
              </a:rPr>
              <a:t>a</a:t>
            </a:r>
            <a:r>
              <a:rPr lang="nb-NO" sz="1200" dirty="0"/>
              <a:t> til </a:t>
            </a:r>
            <a:r>
              <a:rPr lang="nb-NO" sz="1200" b="1" dirty="0">
                <a:solidFill>
                  <a:srgbClr val="FF0000"/>
                </a:solidFill>
              </a:rPr>
              <a:t>b</a:t>
            </a:r>
          </a:p>
        </p:txBody>
      </p:sp>
    </p:spTree>
    <p:extLst>
      <p:ext uri="{BB962C8B-B14F-4D97-AF65-F5344CB8AC3E}">
        <p14:creationId xmlns:p14="http://schemas.microsoft.com/office/powerpoint/2010/main" val="38568512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dirty="0"/>
              <a:t>IN1080 Forelesning 1</a:t>
            </a:r>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9</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spenning (forts)</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620038" y="1941534"/>
            <a:ext cx="6501009" cy="4164903"/>
          </a:xfrm>
        </p:spPr>
        <p:txBody>
          <a:bodyPr/>
          <a:lstStyle/>
          <a:p>
            <a:pPr marL="171450" indent="-171450">
              <a:buClr>
                <a:srgbClr val="FF0000"/>
              </a:buClr>
              <a:buFont typeface="Arial" panose="020B0604020202020204" pitchFamily="34" charset="0"/>
              <a:buChar char="•"/>
            </a:pPr>
            <a:r>
              <a:rPr lang="nb-NO" sz="1600" dirty="0"/>
              <a:t>Den fysiske størrelsen </a:t>
            </a:r>
            <a:r>
              <a:rPr lang="nb-NO" sz="1600" i="1" dirty="0"/>
              <a:t>spenning</a:t>
            </a:r>
            <a:r>
              <a:rPr lang="nb-NO" sz="1600" dirty="0"/>
              <a:t> betegnes med symbolet ‘U’ eller ‘V’, mens måleenheten er ‘volt’ eller ‘v’ </a:t>
            </a:r>
          </a:p>
          <a:p>
            <a:pPr marL="171450" indent="-171450">
              <a:buClr>
                <a:srgbClr val="FF0000"/>
              </a:buClr>
              <a:buFont typeface="Arial" panose="020B0604020202020204" pitchFamily="34" charset="0"/>
              <a:buChar char="•"/>
            </a:pPr>
            <a:r>
              <a:rPr lang="nb-NO" sz="1600" dirty="0"/>
              <a:t>Spenning måles alltid som </a:t>
            </a:r>
            <a:r>
              <a:rPr lang="nb-NO" sz="1600" i="1" dirty="0"/>
              <a:t>forskjellen</a:t>
            </a:r>
            <a:r>
              <a:rPr lang="nb-NO" sz="1600" dirty="0"/>
              <a:t> i det elektriske feltet mellom to punkter </a:t>
            </a:r>
          </a:p>
          <a:p>
            <a:pPr marL="731846" lvl="1" indent="-171450">
              <a:buClr>
                <a:srgbClr val="FF0000"/>
              </a:buClr>
              <a:buFont typeface="Arial" panose="020B0604020202020204" pitchFamily="34" charset="0"/>
              <a:buChar char="•"/>
            </a:pPr>
            <a:r>
              <a:rPr lang="nb-NO" sz="1400" dirty="0"/>
              <a:t>‘Punkt’ er det samme som ‘flate’ i denne sammenhengen</a:t>
            </a:r>
          </a:p>
          <a:p>
            <a:pPr marL="731846" lvl="1" indent="-171450">
              <a:buClr>
                <a:srgbClr val="FF0000"/>
              </a:buClr>
              <a:buFont typeface="Arial" panose="020B0604020202020204" pitchFamily="34" charset="0"/>
              <a:buChar char="•"/>
            </a:pPr>
            <a:r>
              <a:rPr lang="nb-NO" sz="1400" dirty="0"/>
              <a:t>Vi bruker noen ganger ordet ‘node’ om punkt eller flate</a:t>
            </a:r>
          </a:p>
          <a:p>
            <a:pPr marL="731846" lvl="1" indent="-171450">
              <a:buClr>
                <a:srgbClr val="FF0000"/>
              </a:buClr>
              <a:buFont typeface="Arial" panose="020B0604020202020204" pitchFamily="34" charset="0"/>
              <a:buChar char="•"/>
            </a:pPr>
            <a:r>
              <a:rPr lang="nb-NO" sz="1400" dirty="0"/>
              <a:t>En kabel som består av et ledende metall er ett punkt (eller en node eller en flate) i vår sammenheng, fordi det ikke vil være spenningsforskjell mellom ulike deler av kabelen.</a:t>
            </a:r>
          </a:p>
          <a:p>
            <a:pPr marL="731846" lvl="1" indent="-171450">
              <a:buClr>
                <a:srgbClr val="FF0000"/>
              </a:buClr>
              <a:buFont typeface="Arial" panose="020B0604020202020204" pitchFamily="34" charset="0"/>
              <a:buChar char="•"/>
            </a:pPr>
            <a:r>
              <a:rPr lang="nb-NO" sz="1400" dirty="0"/>
              <a:t>Det gir ingen mening å snakke om spenningen i ett punkt uten å angi et referansepunkt som man måler spenningen i forhold til.</a:t>
            </a:r>
          </a:p>
          <a:p>
            <a:pPr marL="1189069" lvl="2" indent="-171450">
              <a:buClr>
                <a:srgbClr val="FF0000"/>
              </a:buClr>
              <a:buFont typeface="Arial" panose="020B0604020202020204" pitchFamily="34" charset="0"/>
              <a:buChar char="•"/>
            </a:pPr>
            <a:r>
              <a:rPr lang="nb-NO" sz="1200" dirty="0"/>
              <a:t>Et vanlig referansepunkt er ‘jord’ (mer om dette senere)</a:t>
            </a:r>
          </a:p>
        </p:txBody>
      </p:sp>
      <p:pic>
        <p:nvPicPr>
          <p:cNvPr id="27" name="Picture 26" descr="A power lines and a tower&#10;&#10;Description automatically generated">
            <a:extLst>
              <a:ext uri="{FF2B5EF4-FFF2-40B4-BE49-F238E27FC236}">
                <a16:creationId xmlns:a16="http://schemas.microsoft.com/office/drawing/2014/main" id="{860AF18F-0376-A048-DD11-1D9055F3F93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742472" y="2459665"/>
            <a:ext cx="4123364" cy="2748253"/>
          </a:xfrm>
          <a:prstGeom prst="rect">
            <a:avLst/>
          </a:prstGeom>
        </p:spPr>
      </p:pic>
    </p:spTree>
    <p:extLst>
      <p:ext uri="{BB962C8B-B14F-4D97-AF65-F5344CB8AC3E}">
        <p14:creationId xmlns:p14="http://schemas.microsoft.com/office/powerpoint/2010/main" val="27081581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10</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strøm</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360044" y="1070973"/>
            <a:ext cx="11471910" cy="5110621"/>
          </a:xfrm>
        </p:spPr>
        <p:txBody>
          <a:bodyPr/>
          <a:lstStyle/>
          <a:p>
            <a:pPr marL="342900" indent="-342900">
              <a:buClr>
                <a:srgbClr val="FF0000"/>
              </a:buClr>
              <a:buFont typeface="Arial" panose="020B0604020202020204" pitchFamily="34" charset="0"/>
              <a:buChar char="•"/>
            </a:pPr>
            <a:r>
              <a:rPr lang="nb-NO" sz="1800" dirty="0"/>
              <a:t>Hvis elektrisk ladde partikler påvirkes av et elektromagnetisk felt vil de bevege seg → elektrisk strøm</a:t>
            </a:r>
          </a:p>
          <a:p>
            <a:pPr marL="342900" indent="-342900">
              <a:buClr>
                <a:srgbClr val="FF0000"/>
              </a:buClr>
              <a:buFont typeface="Arial" panose="020B0604020202020204" pitchFamily="34" charset="0"/>
              <a:buChar char="•"/>
            </a:pPr>
            <a:endParaRPr lang="nb-NO" sz="1800" dirty="0"/>
          </a:p>
          <a:p>
            <a:pPr marL="0" indent="0">
              <a:buClr>
                <a:srgbClr val="FF0000"/>
              </a:buClr>
            </a:pPr>
            <a:endParaRPr lang="nb-NO" sz="1800" dirty="0"/>
          </a:p>
          <a:p>
            <a:pPr marL="0" indent="0">
              <a:buClr>
                <a:srgbClr val="FF0000"/>
              </a:buClr>
            </a:pPr>
            <a:endParaRPr lang="nb-NO" sz="1800" dirty="0"/>
          </a:p>
          <a:p>
            <a:pPr marL="342900" indent="-342900">
              <a:buClr>
                <a:srgbClr val="FF0000"/>
              </a:buClr>
              <a:buFont typeface="Arial" panose="020B0604020202020204" pitchFamily="34" charset="0"/>
              <a:buChar char="•"/>
            </a:pPr>
            <a:endParaRPr lang="nb-NO" sz="1800" dirty="0"/>
          </a:p>
          <a:p>
            <a:pPr marL="342900" indent="-342900">
              <a:buClr>
                <a:srgbClr val="FF0000"/>
              </a:buClr>
              <a:buFont typeface="Arial" panose="020B0604020202020204" pitchFamily="34" charset="0"/>
              <a:buChar char="•"/>
            </a:pPr>
            <a:r>
              <a:rPr lang="nb-NO" sz="1800" dirty="0"/>
              <a:t>Elektrisk strøm </a:t>
            </a:r>
            <a:r>
              <a:rPr lang="nb-NO" sz="1800" i="1" dirty="0"/>
              <a:t>I</a:t>
            </a:r>
            <a:r>
              <a:rPr lang="nb-NO" sz="1800" dirty="0"/>
              <a:t> er mengden ladning </a:t>
            </a:r>
            <a:r>
              <a:rPr lang="nb-NO" sz="1800" i="1" dirty="0"/>
              <a:t>Q</a:t>
            </a:r>
            <a:r>
              <a:rPr lang="nb-NO" sz="1800" dirty="0"/>
              <a:t> som beveger seg gjennom et tverrsnitt per tidsintervall </a:t>
            </a:r>
            <a:r>
              <a:rPr lang="nb-NO" sz="1800" i="1" dirty="0"/>
              <a:t>t </a:t>
            </a:r>
            <a:endParaRPr lang="nb-NO" sz="1800" dirty="0"/>
          </a:p>
          <a:p>
            <a:pPr marL="0" indent="0">
              <a:buClr>
                <a:srgbClr val="FF0000"/>
              </a:buClr>
            </a:pPr>
            <a:endParaRPr lang="nb-NO" sz="1800" dirty="0"/>
          </a:p>
          <a:p>
            <a:pPr marL="342900" indent="-342900">
              <a:buClr>
                <a:srgbClr val="FF0000"/>
              </a:buClr>
              <a:buFont typeface="Arial" panose="020B0604020202020204" pitchFamily="34" charset="0"/>
              <a:buChar char="•"/>
            </a:pPr>
            <a:r>
              <a:rPr lang="nb-NO" sz="1800" dirty="0"/>
              <a:t>Strøm måles i </a:t>
            </a:r>
            <a:r>
              <a:rPr lang="nb-NO" sz="1800" i="1" dirty="0"/>
              <a:t>ampere</a:t>
            </a:r>
            <a:r>
              <a:rPr lang="nb-NO" sz="1800" dirty="0"/>
              <a:t>: 1A betyr at en total ladning på 1C passerer et vilkårlig tverrsnitt i en elektrisk leder i løpet av 1sekund</a:t>
            </a:r>
          </a:p>
          <a:p>
            <a:pPr marL="342900" indent="-342900">
              <a:buClr>
                <a:srgbClr val="FF0000"/>
              </a:buClr>
              <a:buFont typeface="Arial" panose="020B0604020202020204" pitchFamily="34" charset="0"/>
              <a:buChar char="•"/>
            </a:pPr>
            <a:endParaRPr lang="nb-NO" sz="1800" dirty="0"/>
          </a:p>
          <a:p>
            <a:pPr marL="342900" indent="-342900">
              <a:buClr>
                <a:srgbClr val="FF0000"/>
              </a:buClr>
              <a:buFont typeface="Arial" panose="020B0604020202020204" pitchFamily="34" charset="0"/>
              <a:buChar char="•"/>
            </a:pPr>
            <a:r>
              <a:rPr lang="nb-NO" sz="1800" b="1" dirty="0"/>
              <a:t>Refleksjonsspørsmål:</a:t>
            </a:r>
            <a:r>
              <a:rPr lang="nb-NO" sz="1800" dirty="0"/>
              <a:t> Hvor fort beveger elektrisk strøm seg?</a:t>
            </a:r>
          </a:p>
          <a:p>
            <a:pPr marL="560396" lvl="1" indent="0">
              <a:buClr>
                <a:srgbClr val="FF0000"/>
              </a:buClr>
              <a:buNone/>
            </a:pPr>
            <a:endParaRPr lang="nb-NO" sz="1400"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A76529CB-22FA-CDDA-0EFB-97C71D266707}"/>
                  </a:ext>
                </a:extLst>
              </p:cNvPr>
              <p:cNvSpPr txBox="1"/>
              <p:nvPr/>
            </p:nvSpPr>
            <p:spPr>
              <a:xfrm>
                <a:off x="4756493" y="4505933"/>
                <a:ext cx="1855645" cy="52046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r>
                        <a:rPr lang="nb-NO" sz="1800" i="1" smtClean="0">
                          <a:latin typeface="Cambria Math" panose="02040503050406030204" pitchFamily="18" charset="0"/>
                        </a:rPr>
                        <m:t>𝐴</m:t>
                      </m:r>
                      <m:r>
                        <a:rPr lang="nb-NO" sz="1800" i="1" smtClean="0">
                          <a:latin typeface="Cambria Math" panose="02040503050406030204" pitchFamily="18" charset="0"/>
                        </a:rPr>
                        <m:t>=</m:t>
                      </m:r>
                      <m:f>
                        <m:fPr>
                          <m:ctrlPr>
                            <a:rPr lang="nb-NO" sz="1800" i="1" smtClean="0">
                              <a:latin typeface="Cambria Math" panose="02040503050406030204" pitchFamily="18" charset="0"/>
                            </a:rPr>
                          </m:ctrlPr>
                        </m:fPr>
                        <m:num>
                          <m:r>
                            <a:rPr lang="nb-NO" sz="1800" b="0" i="1" smtClean="0">
                              <a:latin typeface="Cambria Math" panose="02040503050406030204" pitchFamily="18" charset="0"/>
                            </a:rPr>
                            <m:t>𝐶</m:t>
                          </m:r>
                        </m:num>
                        <m:den>
                          <m:r>
                            <a:rPr lang="nb-NO" sz="1800" b="0" i="1" smtClean="0">
                              <a:latin typeface="Cambria Math" panose="02040503050406030204" pitchFamily="18" charset="0"/>
                            </a:rPr>
                            <m:t>𝑠</m:t>
                          </m:r>
                        </m:den>
                      </m:f>
                      <m:r>
                        <a:rPr lang="nb-NO" sz="1800" i="1" smtClean="0">
                          <a:latin typeface="Cambria Math" panose="02040503050406030204" pitchFamily="18" charset="0"/>
                          <a:ea typeface="Cambria Math" panose="02040503050406030204" pitchFamily="18" charset="0"/>
                        </a:rPr>
                        <m:t>⇔</m:t>
                      </m:r>
                      <m:r>
                        <a:rPr lang="nb-NO" sz="1800" b="0" i="1" smtClean="0">
                          <a:latin typeface="Cambria Math" panose="02040503050406030204" pitchFamily="18" charset="0"/>
                          <a:ea typeface="Cambria Math" panose="02040503050406030204" pitchFamily="18" charset="0"/>
                        </a:rPr>
                        <m:t>𝐶</m:t>
                      </m:r>
                      <m:r>
                        <a:rPr lang="nb-NO" sz="1800" b="0" i="1" smtClean="0">
                          <a:latin typeface="Cambria Math" panose="02040503050406030204" pitchFamily="18" charset="0"/>
                          <a:ea typeface="Cambria Math" panose="02040503050406030204" pitchFamily="18" charset="0"/>
                        </a:rPr>
                        <m:t>=</m:t>
                      </m:r>
                      <m:r>
                        <a:rPr lang="nb-NO" sz="1800" b="0" i="1" smtClean="0">
                          <a:latin typeface="Cambria Math" panose="02040503050406030204" pitchFamily="18" charset="0"/>
                          <a:ea typeface="Cambria Math" panose="02040503050406030204" pitchFamily="18" charset="0"/>
                        </a:rPr>
                        <m:t>𝐴𝑠</m:t>
                      </m:r>
                    </m:oMath>
                  </m:oMathPara>
                </a14:m>
                <a:endParaRPr lang="nb-NO" sz="1800" dirty="0"/>
              </a:p>
            </p:txBody>
          </p:sp>
        </mc:Choice>
        <mc:Fallback xmlns="">
          <p:sp>
            <p:nvSpPr>
              <p:cNvPr id="9" name="TextBox 8">
                <a:extLst>
                  <a:ext uri="{FF2B5EF4-FFF2-40B4-BE49-F238E27FC236}">
                    <a16:creationId xmlns:a16="http://schemas.microsoft.com/office/drawing/2014/main" id="{A76529CB-22FA-CDDA-0EFB-97C71D266707}"/>
                  </a:ext>
                </a:extLst>
              </p:cNvPr>
              <p:cNvSpPr txBox="1">
                <a:spLocks noRot="1" noChangeAspect="1" noMove="1" noResize="1" noEditPoints="1" noAdjustHandles="1" noChangeArrowheads="1" noChangeShapeType="1" noTextEdit="1"/>
              </p:cNvSpPr>
              <p:nvPr/>
            </p:nvSpPr>
            <p:spPr>
              <a:xfrm>
                <a:off x="4756493" y="4505933"/>
                <a:ext cx="1855645" cy="520463"/>
              </a:xfrm>
              <a:prstGeom prst="rect">
                <a:avLst/>
              </a:prstGeom>
              <a:blipFill>
                <a:blip r:embed="rId2"/>
                <a:stretch>
                  <a:fillRect/>
                </a:stretch>
              </a:blipFill>
            </p:spPr>
            <p:txBody>
              <a:bodyPr/>
              <a:lstStyle/>
              <a:p>
                <a:r>
                  <a:rPr lang="nb-NO">
                    <a:noFill/>
                  </a:rPr>
                  <a:t> </a:t>
                </a:r>
              </a:p>
            </p:txBody>
          </p:sp>
        </mc:Fallback>
      </mc:AlternateContent>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4B152E5E-B820-27BA-F1D3-C73F1E75C686}"/>
                  </a:ext>
                </a:extLst>
              </p:cNvPr>
              <p:cNvSpPr txBox="1"/>
              <p:nvPr/>
            </p:nvSpPr>
            <p:spPr>
              <a:xfrm>
                <a:off x="4810774" y="3416845"/>
                <a:ext cx="1211802" cy="6127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nb-NO" sz="1800" b="0" i="1" smtClean="0">
                          <a:latin typeface="Cambria Math" panose="02040503050406030204" pitchFamily="18" charset="0"/>
                        </a:rPr>
                        <m:t>𝐼</m:t>
                      </m:r>
                      <m:r>
                        <a:rPr lang="nb-NO" sz="1800" i="1" smtClean="0">
                          <a:latin typeface="Cambria Math" panose="02040503050406030204" pitchFamily="18" charset="0"/>
                        </a:rPr>
                        <m:t>=</m:t>
                      </m:r>
                      <m:f>
                        <m:fPr>
                          <m:ctrlPr>
                            <a:rPr lang="nb-NO" sz="1800" i="1" smtClean="0">
                              <a:latin typeface="Cambria Math" panose="02040503050406030204" pitchFamily="18" charset="0"/>
                            </a:rPr>
                          </m:ctrlPr>
                        </m:fPr>
                        <m:num>
                          <m:r>
                            <a:rPr lang="nb-NO" sz="1800" b="0" i="1" smtClean="0">
                              <a:latin typeface="Cambria Math" panose="02040503050406030204" pitchFamily="18" charset="0"/>
                            </a:rPr>
                            <m:t>𝑄</m:t>
                          </m:r>
                        </m:num>
                        <m:den>
                          <m:r>
                            <a:rPr lang="nb-NO" sz="1800" b="0" i="1" smtClean="0">
                              <a:latin typeface="Cambria Math" panose="02040503050406030204" pitchFamily="18" charset="0"/>
                            </a:rPr>
                            <m:t>𝑡</m:t>
                          </m:r>
                        </m:den>
                      </m:f>
                    </m:oMath>
                  </m:oMathPara>
                </a14:m>
                <a:endParaRPr lang="nb-NO" sz="1800" dirty="0"/>
              </a:p>
            </p:txBody>
          </p:sp>
        </mc:Choice>
        <mc:Fallback xmlns="">
          <p:sp>
            <p:nvSpPr>
              <p:cNvPr id="11" name="TextBox 10">
                <a:extLst>
                  <a:ext uri="{FF2B5EF4-FFF2-40B4-BE49-F238E27FC236}">
                    <a16:creationId xmlns:a16="http://schemas.microsoft.com/office/drawing/2014/main" id="{4B152E5E-B820-27BA-F1D3-C73F1E75C686}"/>
                  </a:ext>
                </a:extLst>
              </p:cNvPr>
              <p:cNvSpPr txBox="1">
                <a:spLocks noRot="1" noChangeAspect="1" noMove="1" noResize="1" noEditPoints="1" noAdjustHandles="1" noChangeArrowheads="1" noChangeShapeType="1" noTextEdit="1"/>
              </p:cNvSpPr>
              <p:nvPr/>
            </p:nvSpPr>
            <p:spPr>
              <a:xfrm>
                <a:off x="4810774" y="3416845"/>
                <a:ext cx="1211802" cy="612732"/>
              </a:xfrm>
              <a:prstGeom prst="rect">
                <a:avLst/>
              </a:prstGeom>
              <a:blipFill>
                <a:blip r:embed="rId3"/>
                <a:stretch>
                  <a:fillRect/>
                </a:stretch>
              </a:blipFill>
            </p:spPr>
            <p:txBody>
              <a:bodyPr/>
              <a:lstStyle/>
              <a:p>
                <a:r>
                  <a:rPr lang="nb-NO">
                    <a:noFill/>
                  </a:rPr>
                  <a:t> </a:t>
                </a:r>
              </a:p>
            </p:txBody>
          </p:sp>
        </mc:Fallback>
      </mc:AlternateContent>
      <p:grpSp>
        <p:nvGrpSpPr>
          <p:cNvPr id="20" name="Group 19">
            <a:extLst>
              <a:ext uri="{FF2B5EF4-FFF2-40B4-BE49-F238E27FC236}">
                <a16:creationId xmlns:a16="http://schemas.microsoft.com/office/drawing/2014/main" id="{D1E04F71-7170-22AE-CA91-BF596D22868D}"/>
              </a:ext>
            </a:extLst>
          </p:cNvPr>
          <p:cNvGrpSpPr/>
          <p:nvPr/>
        </p:nvGrpSpPr>
        <p:grpSpPr>
          <a:xfrm>
            <a:off x="3424009" y="1728591"/>
            <a:ext cx="4210606" cy="1278939"/>
            <a:chOff x="2536354" y="3514136"/>
            <a:chExt cx="4474840" cy="1498312"/>
          </a:xfrm>
        </p:grpSpPr>
        <p:pic>
          <p:nvPicPr>
            <p:cNvPr id="21" name="Picture 20" descr="2-18">
              <a:extLst>
                <a:ext uri="{FF2B5EF4-FFF2-40B4-BE49-F238E27FC236}">
                  <a16:creationId xmlns:a16="http://schemas.microsoft.com/office/drawing/2014/main" id="{DB2C932D-3274-5BEB-A24C-051C41F4C29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36354" y="3514136"/>
              <a:ext cx="4474840" cy="1498312"/>
            </a:xfrm>
            <a:prstGeom prst="rect">
              <a:avLst/>
            </a:prstGeom>
            <a:noFill/>
            <a:extLst>
              <a:ext uri="{909E8E84-426E-40DD-AFC4-6F175D3DCCD1}">
                <a14:hiddenFill xmlns:a14="http://schemas.microsoft.com/office/drawing/2010/main">
                  <a:solidFill>
                    <a:srgbClr val="FFFFFF"/>
                  </a:solidFill>
                </a14:hiddenFill>
              </a:ext>
            </a:extLst>
          </p:spPr>
        </p:pic>
        <p:sp>
          <p:nvSpPr>
            <p:cNvPr id="22" name="Rectangle 21">
              <a:extLst>
                <a:ext uri="{FF2B5EF4-FFF2-40B4-BE49-F238E27FC236}">
                  <a16:creationId xmlns:a16="http://schemas.microsoft.com/office/drawing/2014/main" id="{9A6747FE-4E49-DC70-9468-2768E8657D0A}"/>
                </a:ext>
              </a:extLst>
            </p:cNvPr>
            <p:cNvSpPr/>
            <p:nvPr/>
          </p:nvSpPr>
          <p:spPr bwMode="auto">
            <a:xfrm>
              <a:off x="2901566" y="4737758"/>
              <a:ext cx="3744416" cy="274690"/>
            </a:xfrm>
            <a:prstGeom prst="rect">
              <a:avLst/>
            </a:prstGeom>
            <a:solidFill>
              <a:schemeClr val="bg1"/>
            </a:solidFill>
            <a:ln w="12700"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8" charset="0"/>
              </a:endParaRPr>
            </a:p>
          </p:txBody>
        </p:sp>
      </p:grpSp>
      <p:sp>
        <p:nvSpPr>
          <p:cNvPr id="23" name="TextBox 22">
            <a:extLst>
              <a:ext uri="{FF2B5EF4-FFF2-40B4-BE49-F238E27FC236}">
                <a16:creationId xmlns:a16="http://schemas.microsoft.com/office/drawing/2014/main" id="{494579D6-00FA-A3AA-F60A-2B220D9645B3}"/>
              </a:ext>
            </a:extLst>
          </p:cNvPr>
          <p:cNvSpPr txBox="1"/>
          <p:nvPr/>
        </p:nvSpPr>
        <p:spPr>
          <a:xfrm>
            <a:off x="3771015" y="2703013"/>
            <a:ext cx="3459601" cy="253916"/>
          </a:xfrm>
          <a:prstGeom prst="rect">
            <a:avLst/>
          </a:prstGeom>
          <a:noFill/>
        </p:spPr>
        <p:txBody>
          <a:bodyPr wrap="none" rtlCol="0">
            <a:spAutoFit/>
          </a:bodyPr>
          <a:lstStyle/>
          <a:p>
            <a:r>
              <a:rPr lang="nb-NO" sz="1050" dirty="0"/>
              <a:t>Antall elektroner som passerer et tverrsnitt per sekund </a:t>
            </a:r>
          </a:p>
        </p:txBody>
      </p:sp>
    </p:spTree>
    <p:extLst>
      <p:ext uri="{BB962C8B-B14F-4D97-AF65-F5344CB8AC3E}">
        <p14:creationId xmlns:p14="http://schemas.microsoft.com/office/powerpoint/2010/main" val="602816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a:xfrm>
            <a:off x="1766849" y="6263528"/>
            <a:ext cx="1501215" cy="259232"/>
          </a:xfrm>
        </p:spPr>
        <p:txBody>
          <a:bodyPr/>
          <a:lstStyle/>
          <a:p>
            <a:r>
              <a:rPr lang="nb-NO" dirty="0"/>
              <a:t>IN1080 Forelesning 1</a:t>
            </a:r>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11</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strøm (forts)</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360044" y="1160135"/>
            <a:ext cx="11626393" cy="2480154"/>
          </a:xfrm>
        </p:spPr>
        <p:txBody>
          <a:bodyPr/>
          <a:lstStyle/>
          <a:p>
            <a:pPr marL="342900" indent="-342900">
              <a:buClr>
                <a:srgbClr val="FF0000"/>
              </a:buClr>
              <a:buFont typeface="Arial" panose="020B0604020202020204" pitchFamily="34" charset="0"/>
              <a:buChar char="•"/>
            </a:pPr>
            <a:r>
              <a:rPr lang="nb-NO" sz="1600" dirty="0"/>
              <a:t>I elektronikk er vi oftere interessert i raten som ladninger forflytter seg med per tidsenhet</a:t>
            </a:r>
            <a:r>
              <a:rPr lang="nb-NO" sz="1600" i="1" dirty="0"/>
              <a:t>:</a:t>
            </a:r>
          </a:p>
          <a:p>
            <a:pPr marL="342900" indent="-342900">
              <a:buClr>
                <a:srgbClr val="FF0000"/>
              </a:buClr>
              <a:buFont typeface="Arial" panose="020B0604020202020204" pitchFamily="34" charset="0"/>
              <a:buChar char="•"/>
            </a:pPr>
            <a:endParaRPr lang="nb-NO" sz="1800" i="1" dirty="0"/>
          </a:p>
          <a:p>
            <a:pPr marL="560396" lvl="1" indent="0">
              <a:buClr>
                <a:srgbClr val="FF0000"/>
              </a:buClr>
              <a:buNone/>
            </a:pPr>
            <a:r>
              <a:rPr lang="nb-NO" sz="1800" dirty="0"/>
              <a:t> </a:t>
            </a:r>
          </a:p>
          <a:p>
            <a:pPr marL="342900" indent="-342900">
              <a:buClr>
                <a:srgbClr val="FF0000"/>
              </a:buClr>
              <a:buFont typeface="Arial" panose="020B0604020202020204" pitchFamily="34" charset="0"/>
              <a:buChar char="•"/>
            </a:pPr>
            <a:r>
              <a:rPr lang="nb-NO" sz="1600" dirty="0"/>
              <a:t>I faste stoffer ved «normale» temperaturer det kun elektroner som kan bevege seg fritt</a:t>
            </a:r>
          </a:p>
          <a:p>
            <a:pPr marL="903296" lvl="1" indent="-342900">
              <a:buClr>
                <a:srgbClr val="FF0000"/>
              </a:buClr>
              <a:buFont typeface="Arial" panose="020B0604020202020204" pitchFamily="34" charset="0"/>
              <a:buChar char="•"/>
            </a:pPr>
            <a:r>
              <a:rPr lang="nb-NO" sz="1400" dirty="0"/>
              <a:t>Protoner kan bevege seg fritt i plasmatilstand (flere millioner grader)</a:t>
            </a:r>
          </a:p>
          <a:p>
            <a:pPr marL="903296" lvl="1" indent="-342900">
              <a:buClr>
                <a:srgbClr val="FF0000"/>
              </a:buClr>
              <a:buFont typeface="Arial" panose="020B0604020202020204" pitchFamily="34" charset="0"/>
              <a:buChar char="•"/>
            </a:pPr>
            <a:r>
              <a:rPr lang="nb-NO" sz="1400" dirty="0"/>
              <a:t>Molekyler kan også bevege seg i elektriske felt hvis de har overskudd eller underskudd på elektroner (ioner)</a:t>
            </a:r>
          </a:p>
          <a:p>
            <a:pPr marL="342900" indent="-342900">
              <a:buClr>
                <a:srgbClr val="FF0000"/>
              </a:buClr>
              <a:buFont typeface="Arial" panose="020B0604020202020204" pitchFamily="34" charset="0"/>
              <a:buChar char="•"/>
            </a:pPr>
            <a:r>
              <a:rPr lang="nb-NO" sz="1600" dirty="0"/>
              <a:t>Strøm har både en </a:t>
            </a:r>
            <a:r>
              <a:rPr lang="nb-NO" sz="1600" i="1" dirty="0"/>
              <a:t>verdi</a:t>
            </a:r>
            <a:r>
              <a:rPr lang="nb-NO" sz="1600" dirty="0"/>
              <a:t> og en </a:t>
            </a:r>
            <a:r>
              <a:rPr lang="nb-NO" sz="1600" i="1" dirty="0"/>
              <a:t>retning</a:t>
            </a:r>
            <a:endParaRPr lang="nb-NO" sz="1600" dirty="0"/>
          </a:p>
          <a:p>
            <a:pPr marL="342900" indent="-342900">
              <a:buClr>
                <a:srgbClr val="FF0000"/>
              </a:buClr>
              <a:buFont typeface="Arial" panose="020B0604020202020204" pitchFamily="34" charset="0"/>
              <a:buChar char="•"/>
            </a:pPr>
            <a:endParaRPr lang="nb-NO" sz="1800" dirty="0"/>
          </a:p>
          <a:p>
            <a:pPr marL="342900" indent="-342900">
              <a:buClr>
                <a:srgbClr val="FF0000"/>
              </a:buClr>
              <a:buFont typeface="Arial" panose="020B0604020202020204" pitchFamily="34" charset="0"/>
              <a:buChar char="•"/>
            </a:pPr>
            <a:endParaRPr lang="nb-NO" sz="1100"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BC9B20A1-B174-C579-5583-57281A40360B}"/>
                  </a:ext>
                </a:extLst>
              </p:cNvPr>
              <p:cNvSpPr txBox="1"/>
              <p:nvPr/>
            </p:nvSpPr>
            <p:spPr>
              <a:xfrm>
                <a:off x="4621752" y="1557048"/>
                <a:ext cx="1146661" cy="469039"/>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rPr>
                        <m:t>𝑖</m:t>
                      </m:r>
                      <m:r>
                        <a:rPr lang="nb-NO" sz="1600" b="0" i="1" smtClean="0">
                          <a:latin typeface="Cambria Math" panose="02040503050406030204" pitchFamily="18" charset="0"/>
                        </a:rPr>
                        <m:t>(</m:t>
                      </m:r>
                      <m:r>
                        <a:rPr lang="nb-NO" sz="1600" b="0" i="1" smtClean="0">
                          <a:latin typeface="Cambria Math" panose="02040503050406030204" pitchFamily="18" charset="0"/>
                        </a:rPr>
                        <m:t>𝑡</m:t>
                      </m:r>
                      <m:r>
                        <a:rPr lang="nb-NO" sz="1600" b="0" i="1" smtClean="0">
                          <a:latin typeface="Cambria Math" panose="02040503050406030204" pitchFamily="18" charset="0"/>
                        </a:rPr>
                        <m:t>)=</m:t>
                      </m:r>
                      <m:f>
                        <m:fPr>
                          <m:ctrlPr>
                            <a:rPr lang="nb-NO" sz="1600" i="1" smtClean="0">
                              <a:latin typeface="Cambria Math" panose="02040503050406030204" pitchFamily="18" charset="0"/>
                            </a:rPr>
                          </m:ctrlPr>
                        </m:fPr>
                        <m:num>
                          <m:r>
                            <a:rPr lang="nb-NO" sz="1600" b="0" i="1" smtClean="0">
                              <a:latin typeface="Cambria Math" panose="02040503050406030204" pitchFamily="18" charset="0"/>
                            </a:rPr>
                            <m:t>𝑑𝑞</m:t>
                          </m:r>
                          <m:r>
                            <a:rPr lang="nb-NO" sz="1600" b="0" i="1" smtClean="0">
                              <a:latin typeface="Cambria Math" panose="02040503050406030204" pitchFamily="18" charset="0"/>
                            </a:rPr>
                            <m:t>(</m:t>
                          </m:r>
                          <m:r>
                            <a:rPr lang="nb-NO" sz="1600" b="0" i="1" smtClean="0">
                              <a:latin typeface="Cambria Math" panose="02040503050406030204" pitchFamily="18" charset="0"/>
                            </a:rPr>
                            <m:t>𝑡</m:t>
                          </m:r>
                          <m:r>
                            <a:rPr lang="nb-NO" sz="1600" b="0" i="1" smtClean="0">
                              <a:latin typeface="Cambria Math" panose="02040503050406030204" pitchFamily="18" charset="0"/>
                            </a:rPr>
                            <m:t>)</m:t>
                          </m:r>
                        </m:num>
                        <m:den>
                          <m:r>
                            <a:rPr lang="nb-NO" sz="1600" b="0" i="1" smtClean="0">
                              <a:latin typeface="Cambria Math" panose="02040503050406030204" pitchFamily="18" charset="0"/>
                            </a:rPr>
                            <m:t>𝑑𝑡</m:t>
                          </m:r>
                        </m:den>
                      </m:f>
                    </m:oMath>
                  </m:oMathPara>
                </a14:m>
                <a:endParaRPr lang="nb-NO" sz="1600" dirty="0"/>
              </a:p>
            </p:txBody>
          </p:sp>
        </mc:Choice>
        <mc:Fallback xmlns="">
          <p:sp>
            <p:nvSpPr>
              <p:cNvPr id="10" name="TextBox 9">
                <a:extLst>
                  <a:ext uri="{FF2B5EF4-FFF2-40B4-BE49-F238E27FC236}">
                    <a16:creationId xmlns:a16="http://schemas.microsoft.com/office/drawing/2014/main" id="{BC9B20A1-B174-C579-5583-57281A40360B}"/>
                  </a:ext>
                </a:extLst>
              </p:cNvPr>
              <p:cNvSpPr txBox="1">
                <a:spLocks noRot="1" noChangeAspect="1" noMove="1" noResize="1" noEditPoints="1" noAdjustHandles="1" noChangeArrowheads="1" noChangeShapeType="1" noTextEdit="1"/>
              </p:cNvSpPr>
              <p:nvPr/>
            </p:nvSpPr>
            <p:spPr>
              <a:xfrm>
                <a:off x="4621752" y="1557048"/>
                <a:ext cx="1146661" cy="469039"/>
              </a:xfrm>
              <a:prstGeom prst="rect">
                <a:avLst/>
              </a:prstGeom>
              <a:blipFill>
                <a:blip r:embed="rId2"/>
                <a:stretch>
                  <a:fillRect/>
                </a:stretch>
              </a:blipFill>
            </p:spPr>
            <p:txBody>
              <a:bodyPr/>
              <a:lstStyle/>
              <a:p>
                <a:r>
                  <a:rPr lang="nb-NO">
                    <a:noFill/>
                  </a:rPr>
                  <a:t> </a:t>
                </a:r>
              </a:p>
            </p:txBody>
          </p:sp>
        </mc:Fallback>
      </mc:AlternateContent>
      <p:cxnSp>
        <p:nvCxnSpPr>
          <p:cNvPr id="6" name="Straight Arrow Connector 5">
            <a:extLst>
              <a:ext uri="{FF2B5EF4-FFF2-40B4-BE49-F238E27FC236}">
                <a16:creationId xmlns:a16="http://schemas.microsoft.com/office/drawing/2014/main" id="{2CEEEC86-309B-3DAB-3AC6-1FD8AB7142BD}"/>
              </a:ext>
            </a:extLst>
          </p:cNvPr>
          <p:cNvCxnSpPr/>
          <p:nvPr/>
        </p:nvCxnSpPr>
        <p:spPr bwMode="auto">
          <a:xfrm>
            <a:off x="4394618" y="4995937"/>
            <a:ext cx="1661747"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cxnSp>
        <p:nvCxnSpPr>
          <p:cNvPr id="7" name="Straight Arrow Connector 6">
            <a:extLst>
              <a:ext uri="{FF2B5EF4-FFF2-40B4-BE49-F238E27FC236}">
                <a16:creationId xmlns:a16="http://schemas.microsoft.com/office/drawing/2014/main" id="{30C869C3-C721-827B-A45A-8C26AE89A395}"/>
              </a:ext>
            </a:extLst>
          </p:cNvPr>
          <p:cNvCxnSpPr/>
          <p:nvPr/>
        </p:nvCxnSpPr>
        <p:spPr bwMode="auto">
          <a:xfrm flipH="1">
            <a:off x="4394618" y="4129297"/>
            <a:ext cx="1498089"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8" name="TextBox 7">
            <a:extLst>
              <a:ext uri="{FF2B5EF4-FFF2-40B4-BE49-F238E27FC236}">
                <a16:creationId xmlns:a16="http://schemas.microsoft.com/office/drawing/2014/main" id="{C9402D4E-5B50-96EF-7FD3-0EF715E74291}"/>
              </a:ext>
            </a:extLst>
          </p:cNvPr>
          <p:cNvSpPr txBox="1"/>
          <p:nvPr/>
        </p:nvSpPr>
        <p:spPr>
          <a:xfrm>
            <a:off x="4912250" y="5015875"/>
            <a:ext cx="686645" cy="307777"/>
          </a:xfrm>
          <a:prstGeom prst="rect">
            <a:avLst/>
          </a:prstGeom>
          <a:noFill/>
        </p:spPr>
        <p:txBody>
          <a:bodyPr wrap="square" rtlCol="0">
            <a:spAutoFit/>
          </a:bodyPr>
          <a:lstStyle/>
          <a:p>
            <a:r>
              <a:rPr lang="nb-NO" sz="1400" dirty="0">
                <a:latin typeface="Calibri" pitchFamily="34" charset="0"/>
              </a:rPr>
              <a:t>I= 2 A</a:t>
            </a:r>
            <a:endParaRPr lang="en-US" sz="1400" dirty="0">
              <a:latin typeface="Calibri" pitchFamily="34" charset="0"/>
            </a:endParaRPr>
          </a:p>
        </p:txBody>
      </p:sp>
      <p:sp>
        <p:nvSpPr>
          <p:cNvPr id="9" name="TextBox 8">
            <a:extLst>
              <a:ext uri="{FF2B5EF4-FFF2-40B4-BE49-F238E27FC236}">
                <a16:creationId xmlns:a16="http://schemas.microsoft.com/office/drawing/2014/main" id="{17164BA1-D8E3-39D7-4FB6-B3BA2BBB8F37}"/>
              </a:ext>
            </a:extLst>
          </p:cNvPr>
          <p:cNvSpPr txBox="1"/>
          <p:nvPr/>
        </p:nvSpPr>
        <p:spPr>
          <a:xfrm>
            <a:off x="4969695" y="4137848"/>
            <a:ext cx="788091" cy="307777"/>
          </a:xfrm>
          <a:prstGeom prst="rect">
            <a:avLst/>
          </a:prstGeom>
          <a:noFill/>
        </p:spPr>
        <p:txBody>
          <a:bodyPr wrap="square" rtlCol="0">
            <a:spAutoFit/>
          </a:bodyPr>
          <a:lstStyle/>
          <a:p>
            <a:r>
              <a:rPr lang="nb-NO" sz="1400" dirty="0">
                <a:latin typeface="Calibri" pitchFamily="34" charset="0"/>
              </a:rPr>
              <a:t>I=2 A</a:t>
            </a:r>
            <a:endParaRPr lang="en-US" sz="1400" dirty="0">
              <a:latin typeface="Calibri" pitchFamily="34" charset="0"/>
            </a:endParaRPr>
          </a:p>
        </p:txBody>
      </p:sp>
      <p:sp>
        <p:nvSpPr>
          <p:cNvPr id="15" name="Can 16">
            <a:extLst>
              <a:ext uri="{FF2B5EF4-FFF2-40B4-BE49-F238E27FC236}">
                <a16:creationId xmlns:a16="http://schemas.microsoft.com/office/drawing/2014/main" id="{37EB3F6A-B05C-E199-17D6-8B7F005D3FCA}"/>
              </a:ext>
            </a:extLst>
          </p:cNvPr>
          <p:cNvSpPr/>
          <p:nvPr/>
        </p:nvSpPr>
        <p:spPr bwMode="auto">
          <a:xfrm rot="16200000">
            <a:off x="5052818" y="954717"/>
            <a:ext cx="191027" cy="5941442"/>
          </a:xfrm>
          <a:prstGeom prst="can">
            <a:avLst>
              <a:gd name="adj" fmla="val 38125"/>
            </a:avLst>
          </a:prstGeom>
          <a:solidFill>
            <a:schemeClr val="accent1"/>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
        <p:nvSpPr>
          <p:cNvPr id="16" name="Can 17">
            <a:extLst>
              <a:ext uri="{FF2B5EF4-FFF2-40B4-BE49-F238E27FC236}">
                <a16:creationId xmlns:a16="http://schemas.microsoft.com/office/drawing/2014/main" id="{BB116FA9-FEF0-D37D-E2AC-E643F0E0C921}"/>
              </a:ext>
            </a:extLst>
          </p:cNvPr>
          <p:cNvSpPr/>
          <p:nvPr/>
        </p:nvSpPr>
        <p:spPr bwMode="auto">
          <a:xfrm rot="16200000">
            <a:off x="5052453" y="1810410"/>
            <a:ext cx="191027" cy="5941442"/>
          </a:xfrm>
          <a:prstGeom prst="can">
            <a:avLst>
              <a:gd name="adj" fmla="val 38125"/>
            </a:avLst>
          </a:prstGeom>
          <a:solidFill>
            <a:schemeClr val="accent3">
              <a:lumMod val="60000"/>
              <a:lumOff val="4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
        <p:nvSpPr>
          <p:cNvPr id="18" name="TextBox 17">
            <a:extLst>
              <a:ext uri="{FF2B5EF4-FFF2-40B4-BE49-F238E27FC236}">
                <a16:creationId xmlns:a16="http://schemas.microsoft.com/office/drawing/2014/main" id="{250C167C-D7E8-5CC4-782E-B799AE80744F}"/>
              </a:ext>
            </a:extLst>
          </p:cNvPr>
          <p:cNvSpPr txBox="1"/>
          <p:nvPr/>
        </p:nvSpPr>
        <p:spPr>
          <a:xfrm>
            <a:off x="8145147" y="3751735"/>
            <a:ext cx="319318" cy="369332"/>
          </a:xfrm>
          <a:prstGeom prst="rect">
            <a:avLst/>
          </a:prstGeom>
          <a:noFill/>
        </p:spPr>
        <p:txBody>
          <a:bodyPr wrap="none" rtlCol="0">
            <a:spAutoFit/>
          </a:bodyPr>
          <a:lstStyle/>
          <a:p>
            <a:r>
              <a:rPr lang="nb-NO" sz="1800" dirty="0"/>
              <a:t>+</a:t>
            </a:r>
          </a:p>
        </p:txBody>
      </p:sp>
      <p:sp>
        <p:nvSpPr>
          <p:cNvPr id="19" name="TextBox 18">
            <a:extLst>
              <a:ext uri="{FF2B5EF4-FFF2-40B4-BE49-F238E27FC236}">
                <a16:creationId xmlns:a16="http://schemas.microsoft.com/office/drawing/2014/main" id="{50DDD52E-AC1D-CB93-01CB-AFAF390C1D76}"/>
              </a:ext>
            </a:extLst>
          </p:cNvPr>
          <p:cNvSpPr txBox="1"/>
          <p:nvPr/>
        </p:nvSpPr>
        <p:spPr>
          <a:xfrm>
            <a:off x="1821985" y="4602680"/>
            <a:ext cx="319318" cy="369332"/>
          </a:xfrm>
          <a:prstGeom prst="rect">
            <a:avLst/>
          </a:prstGeom>
          <a:noFill/>
        </p:spPr>
        <p:txBody>
          <a:bodyPr wrap="none" rtlCol="0">
            <a:spAutoFit/>
          </a:bodyPr>
          <a:lstStyle/>
          <a:p>
            <a:r>
              <a:rPr lang="nb-NO" sz="1800" dirty="0"/>
              <a:t>+</a:t>
            </a:r>
          </a:p>
        </p:txBody>
      </p:sp>
      <p:sp>
        <p:nvSpPr>
          <p:cNvPr id="20" name="TextBox 19">
            <a:extLst>
              <a:ext uri="{FF2B5EF4-FFF2-40B4-BE49-F238E27FC236}">
                <a16:creationId xmlns:a16="http://schemas.microsoft.com/office/drawing/2014/main" id="{E7B69A0C-F67A-EEC8-39CA-0355D68518B1}"/>
              </a:ext>
            </a:extLst>
          </p:cNvPr>
          <p:cNvSpPr txBox="1"/>
          <p:nvPr/>
        </p:nvSpPr>
        <p:spPr>
          <a:xfrm>
            <a:off x="8145147" y="4551115"/>
            <a:ext cx="261610" cy="369332"/>
          </a:xfrm>
          <a:prstGeom prst="rect">
            <a:avLst/>
          </a:prstGeom>
          <a:noFill/>
        </p:spPr>
        <p:txBody>
          <a:bodyPr wrap="none" rtlCol="0">
            <a:spAutoFit/>
          </a:bodyPr>
          <a:lstStyle/>
          <a:p>
            <a:r>
              <a:rPr lang="nb-NO" sz="1800" dirty="0"/>
              <a:t>-</a:t>
            </a:r>
          </a:p>
        </p:txBody>
      </p:sp>
      <p:sp>
        <p:nvSpPr>
          <p:cNvPr id="21" name="TextBox 20">
            <a:extLst>
              <a:ext uri="{FF2B5EF4-FFF2-40B4-BE49-F238E27FC236}">
                <a16:creationId xmlns:a16="http://schemas.microsoft.com/office/drawing/2014/main" id="{733F5BC2-938D-5218-62E0-A3C35B4D85A8}"/>
              </a:ext>
            </a:extLst>
          </p:cNvPr>
          <p:cNvSpPr txBox="1"/>
          <p:nvPr/>
        </p:nvSpPr>
        <p:spPr>
          <a:xfrm>
            <a:off x="1916000" y="3691728"/>
            <a:ext cx="261610" cy="369332"/>
          </a:xfrm>
          <a:prstGeom prst="rect">
            <a:avLst/>
          </a:prstGeom>
          <a:noFill/>
        </p:spPr>
        <p:txBody>
          <a:bodyPr wrap="none" rtlCol="0">
            <a:spAutoFit/>
          </a:bodyPr>
          <a:lstStyle/>
          <a:p>
            <a:r>
              <a:rPr lang="nb-NO" sz="1800" dirty="0"/>
              <a:t>-</a:t>
            </a:r>
          </a:p>
        </p:txBody>
      </p:sp>
      <p:cxnSp>
        <p:nvCxnSpPr>
          <p:cNvPr id="22" name="Straight Arrow Connector 21">
            <a:extLst>
              <a:ext uri="{FF2B5EF4-FFF2-40B4-BE49-F238E27FC236}">
                <a16:creationId xmlns:a16="http://schemas.microsoft.com/office/drawing/2014/main" id="{C52983D1-55CC-C055-1F7C-AE63BD535AF8}"/>
              </a:ext>
            </a:extLst>
          </p:cNvPr>
          <p:cNvCxnSpPr>
            <a:cxnSpLocks/>
          </p:cNvCxnSpPr>
          <p:nvPr/>
        </p:nvCxnSpPr>
        <p:spPr bwMode="auto">
          <a:xfrm flipH="1">
            <a:off x="4415145" y="5859466"/>
            <a:ext cx="1680853" cy="0"/>
          </a:xfrm>
          <a:prstGeom prst="straightConnector1">
            <a:avLst/>
          </a:prstGeom>
          <a:solidFill>
            <a:schemeClr val="accent1"/>
          </a:solidFill>
          <a:ln w="12700" cap="flat" cmpd="sng" algn="ctr">
            <a:solidFill>
              <a:schemeClr val="tx1"/>
            </a:solidFill>
            <a:prstDash val="solid"/>
            <a:round/>
            <a:headEnd type="none" w="med" len="med"/>
            <a:tailEnd type="arrow"/>
          </a:ln>
          <a:effectLst/>
        </p:spPr>
      </p:cxnSp>
      <p:sp>
        <p:nvSpPr>
          <p:cNvPr id="23" name="TextBox 22">
            <a:extLst>
              <a:ext uri="{FF2B5EF4-FFF2-40B4-BE49-F238E27FC236}">
                <a16:creationId xmlns:a16="http://schemas.microsoft.com/office/drawing/2014/main" id="{F2355F8E-056F-F561-22BE-307EE51A70D8}"/>
              </a:ext>
            </a:extLst>
          </p:cNvPr>
          <p:cNvSpPr txBox="1"/>
          <p:nvPr/>
        </p:nvSpPr>
        <p:spPr>
          <a:xfrm>
            <a:off x="4969695" y="5903259"/>
            <a:ext cx="686645" cy="307777"/>
          </a:xfrm>
          <a:prstGeom prst="rect">
            <a:avLst/>
          </a:prstGeom>
          <a:noFill/>
        </p:spPr>
        <p:txBody>
          <a:bodyPr wrap="square" rtlCol="0">
            <a:spAutoFit/>
          </a:bodyPr>
          <a:lstStyle/>
          <a:p>
            <a:r>
              <a:rPr lang="nb-NO" sz="1400" dirty="0">
                <a:latin typeface="Calibri" pitchFamily="34" charset="0"/>
              </a:rPr>
              <a:t>I= -2 A</a:t>
            </a:r>
            <a:endParaRPr lang="en-US" sz="1400" dirty="0">
              <a:latin typeface="Calibri" pitchFamily="34" charset="0"/>
            </a:endParaRPr>
          </a:p>
        </p:txBody>
      </p:sp>
      <p:sp>
        <p:nvSpPr>
          <p:cNvPr id="24" name="Can 17">
            <a:extLst>
              <a:ext uri="{FF2B5EF4-FFF2-40B4-BE49-F238E27FC236}">
                <a16:creationId xmlns:a16="http://schemas.microsoft.com/office/drawing/2014/main" id="{FAFD2EAB-B7FA-FC20-B6C9-C9CE0CB281FE}"/>
              </a:ext>
            </a:extLst>
          </p:cNvPr>
          <p:cNvSpPr/>
          <p:nvPr/>
        </p:nvSpPr>
        <p:spPr bwMode="auto">
          <a:xfrm rot="16200000">
            <a:off x="5051951" y="2676412"/>
            <a:ext cx="191027" cy="5941442"/>
          </a:xfrm>
          <a:prstGeom prst="can">
            <a:avLst>
              <a:gd name="adj" fmla="val 38125"/>
            </a:avLst>
          </a:prstGeom>
          <a:solidFill>
            <a:schemeClr val="accent2">
              <a:lumMod val="50000"/>
            </a:schemeClr>
          </a:solidFill>
          <a:ln w="127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GB" sz="2400" b="0" i="0" u="none" strike="noStrike" cap="none" normalizeH="0" baseline="0">
              <a:ln>
                <a:noFill/>
              </a:ln>
              <a:solidFill>
                <a:schemeClr val="tx1"/>
              </a:solidFill>
              <a:effectLst/>
              <a:latin typeface="Times New Roman" pitchFamily="18" charset="0"/>
            </a:endParaRPr>
          </a:p>
        </p:txBody>
      </p:sp>
      <p:sp>
        <p:nvSpPr>
          <p:cNvPr id="25" name="TextBox 24">
            <a:extLst>
              <a:ext uri="{FF2B5EF4-FFF2-40B4-BE49-F238E27FC236}">
                <a16:creationId xmlns:a16="http://schemas.microsoft.com/office/drawing/2014/main" id="{CFFE871B-FF51-25ED-4874-63174930D774}"/>
              </a:ext>
            </a:extLst>
          </p:cNvPr>
          <p:cNvSpPr txBox="1"/>
          <p:nvPr/>
        </p:nvSpPr>
        <p:spPr>
          <a:xfrm>
            <a:off x="1858292" y="5487263"/>
            <a:ext cx="319318" cy="369332"/>
          </a:xfrm>
          <a:prstGeom prst="rect">
            <a:avLst/>
          </a:prstGeom>
          <a:noFill/>
        </p:spPr>
        <p:txBody>
          <a:bodyPr wrap="none" rtlCol="0">
            <a:spAutoFit/>
          </a:bodyPr>
          <a:lstStyle/>
          <a:p>
            <a:r>
              <a:rPr lang="nb-NO" sz="1800" dirty="0"/>
              <a:t>+</a:t>
            </a:r>
          </a:p>
        </p:txBody>
      </p:sp>
      <p:sp>
        <p:nvSpPr>
          <p:cNvPr id="26" name="TextBox 25">
            <a:extLst>
              <a:ext uri="{FF2B5EF4-FFF2-40B4-BE49-F238E27FC236}">
                <a16:creationId xmlns:a16="http://schemas.microsoft.com/office/drawing/2014/main" id="{C0257049-47AF-296D-337E-A4C687D37FEB}"/>
              </a:ext>
            </a:extLst>
          </p:cNvPr>
          <p:cNvSpPr txBox="1"/>
          <p:nvPr/>
        </p:nvSpPr>
        <p:spPr>
          <a:xfrm>
            <a:off x="8181454" y="5435698"/>
            <a:ext cx="261610" cy="369332"/>
          </a:xfrm>
          <a:prstGeom prst="rect">
            <a:avLst/>
          </a:prstGeom>
          <a:noFill/>
        </p:spPr>
        <p:txBody>
          <a:bodyPr wrap="none" rtlCol="0">
            <a:spAutoFit/>
          </a:bodyPr>
          <a:lstStyle/>
          <a:p>
            <a:r>
              <a:rPr lang="nb-NO" sz="1800" dirty="0"/>
              <a:t>-</a:t>
            </a:r>
          </a:p>
        </p:txBody>
      </p:sp>
    </p:spTree>
    <p:extLst>
      <p:ext uri="{BB962C8B-B14F-4D97-AF65-F5344CB8AC3E}">
        <p14:creationId xmlns:p14="http://schemas.microsoft.com/office/powerpoint/2010/main" val="23276870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dirty="0"/>
              <a:t>IN1080 Forelesning 1</a:t>
            </a:r>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12</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strøm (forts)</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360044" y="1375144"/>
            <a:ext cx="11626393" cy="4731294"/>
          </a:xfrm>
        </p:spPr>
        <p:txBody>
          <a:bodyPr/>
          <a:lstStyle/>
          <a:p>
            <a:pPr marL="342900" indent="-342900">
              <a:buClr>
                <a:srgbClr val="FF0000"/>
              </a:buClr>
              <a:buFont typeface="Arial" panose="020B0604020202020204" pitchFamily="34" charset="0"/>
              <a:buChar char="•"/>
            </a:pPr>
            <a:r>
              <a:rPr lang="nb-NO" sz="1800" dirty="0"/>
              <a:t>Retningen på det elektriske feltet bestemmer hvilken vei elektronene beveger seg</a:t>
            </a:r>
          </a:p>
          <a:p>
            <a:pPr marL="342900" indent="-342900">
              <a:buClr>
                <a:srgbClr val="FF0000"/>
              </a:buClr>
              <a:buFont typeface="Arial" panose="020B0604020202020204" pitchFamily="34" charset="0"/>
              <a:buChar char="•"/>
            </a:pPr>
            <a:r>
              <a:rPr lang="nb-NO" sz="1800" dirty="0"/>
              <a:t>To måter å definere strømretning på</a:t>
            </a:r>
          </a:p>
          <a:p>
            <a:pPr marL="903296" lvl="1" indent="-342900">
              <a:buClr>
                <a:srgbClr val="FF0000"/>
              </a:buClr>
              <a:buFont typeface="Arial" panose="020B0604020202020204" pitchFamily="34" charset="0"/>
              <a:buChar char="•"/>
            </a:pPr>
            <a:r>
              <a:rPr lang="nb-NO" sz="1400" dirty="0"/>
              <a:t>Alternativ 1: Retningen som elektronene beveger seg i</a:t>
            </a:r>
          </a:p>
          <a:p>
            <a:pPr marL="903296" lvl="1" indent="-342900">
              <a:buClr>
                <a:srgbClr val="FF0000"/>
              </a:buClr>
              <a:buFont typeface="Arial" panose="020B0604020202020204" pitchFamily="34" charset="0"/>
              <a:buChar char="•"/>
            </a:pPr>
            <a:r>
              <a:rPr lang="nb-NO" sz="1400" dirty="0"/>
              <a:t>Alternativ 2: Motsatt av retningen til elektronene, dvs. retningen til «hullene» som elektronene etterlater seg når de beveger seg</a:t>
            </a:r>
          </a:p>
          <a:p>
            <a:pPr marL="903296" lvl="1" indent="-342900">
              <a:buClr>
                <a:srgbClr val="FF0000"/>
              </a:buClr>
              <a:buFont typeface="Arial" panose="020B0604020202020204" pitchFamily="34" charset="0"/>
              <a:buChar char="•"/>
            </a:pPr>
            <a:endParaRPr lang="nb-NO" sz="1400" dirty="0"/>
          </a:p>
          <a:p>
            <a:pPr marL="903296" lvl="1" indent="-342900">
              <a:buClr>
                <a:srgbClr val="FF0000"/>
              </a:buClr>
              <a:buFont typeface="Arial" panose="020B0604020202020204" pitchFamily="34" charset="0"/>
              <a:buChar char="•"/>
            </a:pPr>
            <a:endParaRPr lang="nb-NO" sz="1400" dirty="0"/>
          </a:p>
          <a:p>
            <a:pPr marL="903296" lvl="1" indent="-342900">
              <a:buClr>
                <a:srgbClr val="FF0000"/>
              </a:buClr>
              <a:buFont typeface="Arial" panose="020B0604020202020204" pitchFamily="34" charset="0"/>
              <a:buChar char="•"/>
            </a:pPr>
            <a:endParaRPr lang="nb-NO" sz="1400" dirty="0"/>
          </a:p>
          <a:p>
            <a:pPr marL="903296" lvl="1" indent="-342900">
              <a:buClr>
                <a:srgbClr val="FF0000"/>
              </a:buClr>
              <a:buFont typeface="Arial" panose="020B0604020202020204" pitchFamily="34" charset="0"/>
              <a:buChar char="•"/>
            </a:pPr>
            <a:endParaRPr lang="nb-NO" sz="1400" dirty="0"/>
          </a:p>
          <a:p>
            <a:pPr marL="903296" lvl="1" indent="-342900">
              <a:buClr>
                <a:srgbClr val="FF0000"/>
              </a:buClr>
              <a:buFont typeface="Arial" panose="020B0604020202020204" pitchFamily="34" charset="0"/>
              <a:buChar char="•"/>
            </a:pPr>
            <a:endParaRPr lang="nb-NO" sz="1400" dirty="0"/>
          </a:p>
          <a:p>
            <a:pPr marL="903296" lvl="1" indent="-342900">
              <a:buClr>
                <a:srgbClr val="FF0000"/>
              </a:buClr>
              <a:buFont typeface="Arial" panose="020B0604020202020204" pitchFamily="34" charset="0"/>
              <a:buChar char="•"/>
            </a:pPr>
            <a:endParaRPr lang="nb-NO" sz="1400" dirty="0"/>
          </a:p>
          <a:p>
            <a:pPr marL="903296" lvl="1" indent="-342900">
              <a:buClr>
                <a:srgbClr val="FF0000"/>
              </a:buClr>
              <a:buFont typeface="Arial" panose="020B0604020202020204" pitchFamily="34" charset="0"/>
              <a:buChar char="•"/>
            </a:pPr>
            <a:endParaRPr lang="nb-NO" sz="1400" dirty="0"/>
          </a:p>
          <a:p>
            <a:pPr marL="342900" indent="-342900">
              <a:buClr>
                <a:srgbClr val="FF0000"/>
              </a:buClr>
              <a:buFont typeface="Arial" panose="020B0604020202020204" pitchFamily="34" charset="0"/>
              <a:buChar char="•"/>
            </a:pPr>
            <a:r>
              <a:rPr lang="nb-NO" sz="1800" dirty="0"/>
              <a:t>Alternativ 2 er vanligst: vi sier at strømmen beveger seg fra ‘+’ til ‘—’</a:t>
            </a:r>
          </a:p>
          <a:p>
            <a:pPr marL="903296" lvl="1" indent="-342900">
              <a:buClr>
                <a:srgbClr val="FF0000"/>
              </a:buClr>
              <a:buFont typeface="Arial" panose="020B0604020202020204" pitchFamily="34" charset="0"/>
              <a:buChar char="•"/>
            </a:pPr>
            <a:r>
              <a:rPr lang="nb-NO" sz="1400" dirty="0"/>
              <a:t>Historisk årsak: I elektrisitetens barndom trodde man at elektrisk strøm skyldtes </a:t>
            </a:r>
            <a:r>
              <a:rPr lang="nb-NO" sz="1400" b="1" dirty="0"/>
              <a:t>positivt</a:t>
            </a:r>
            <a:r>
              <a:rPr lang="nb-NO" sz="1400" dirty="0"/>
              <a:t> ladde partikler som beveget seg</a:t>
            </a:r>
          </a:p>
          <a:p>
            <a:pPr marL="342900" indent="-342900">
              <a:buClr>
                <a:srgbClr val="FF0000"/>
              </a:buClr>
              <a:buFont typeface="Arial" panose="020B0604020202020204" pitchFamily="34" charset="0"/>
              <a:buChar char="•"/>
            </a:pPr>
            <a:r>
              <a:rPr lang="nb-NO" sz="1800" b="1" dirty="0"/>
              <a:t>Husk:</a:t>
            </a:r>
            <a:r>
              <a:rPr lang="nb-NO" sz="1800" dirty="0"/>
              <a:t> Uten et elektrisk felt som «drar» i elektronene blir det ingen elektrisk strøm</a:t>
            </a:r>
          </a:p>
          <a:p>
            <a:pPr marL="342900" indent="-342900">
              <a:buClr>
                <a:srgbClr val="FF0000"/>
              </a:buClr>
              <a:buFont typeface="Arial" panose="020B0604020202020204" pitchFamily="34" charset="0"/>
              <a:buChar char="•"/>
            </a:pPr>
            <a:endParaRPr lang="nb-NO" sz="1100" dirty="0"/>
          </a:p>
        </p:txBody>
      </p:sp>
      <p:grpSp>
        <p:nvGrpSpPr>
          <p:cNvPr id="14" name="Group 13">
            <a:extLst>
              <a:ext uri="{FF2B5EF4-FFF2-40B4-BE49-F238E27FC236}">
                <a16:creationId xmlns:a16="http://schemas.microsoft.com/office/drawing/2014/main" id="{179065AA-9436-4A04-B3A3-BE8428377FDE}"/>
              </a:ext>
            </a:extLst>
          </p:cNvPr>
          <p:cNvGrpSpPr/>
          <p:nvPr/>
        </p:nvGrpSpPr>
        <p:grpSpPr>
          <a:xfrm>
            <a:off x="3978352" y="3040663"/>
            <a:ext cx="3076745" cy="1270378"/>
            <a:chOff x="7516799" y="4972803"/>
            <a:chExt cx="3076745" cy="1270378"/>
          </a:xfrm>
        </p:grpSpPr>
        <p:pic>
          <p:nvPicPr>
            <p:cNvPr id="12" name="Picture 11" descr="Diagram of a diagram of a battery&#10;&#10;Description automatically generated">
              <a:extLst>
                <a:ext uri="{FF2B5EF4-FFF2-40B4-BE49-F238E27FC236}">
                  <a16:creationId xmlns:a16="http://schemas.microsoft.com/office/drawing/2014/main" id="{99AD53B7-E02B-BAEB-57FF-7E319C0EAA01}"/>
                </a:ext>
              </a:extLst>
            </p:cNvPr>
            <p:cNvPicPr>
              <a:picLocks noChangeAspect="1"/>
            </p:cNvPicPr>
            <p:nvPr/>
          </p:nvPicPr>
          <p:blipFill rotWithShape="1">
            <a:blip r:embed="rId2">
              <a:extLst>
                <a:ext uri="{28A0092B-C50C-407E-A947-70E740481C1C}">
                  <a14:useLocalDpi xmlns:a14="http://schemas.microsoft.com/office/drawing/2010/main" val="0"/>
                </a:ext>
              </a:extLst>
            </a:blip>
            <a:srcRect l="3251" b="51024"/>
            <a:stretch/>
          </p:blipFill>
          <p:spPr>
            <a:xfrm>
              <a:off x="7516799" y="4972803"/>
              <a:ext cx="3076745" cy="1175070"/>
            </a:xfrm>
            <a:prstGeom prst="rect">
              <a:avLst/>
            </a:prstGeom>
          </p:spPr>
        </p:pic>
        <p:sp>
          <p:nvSpPr>
            <p:cNvPr id="13" name="Rectangle 12">
              <a:extLst>
                <a:ext uri="{FF2B5EF4-FFF2-40B4-BE49-F238E27FC236}">
                  <a16:creationId xmlns:a16="http://schemas.microsoft.com/office/drawing/2014/main" id="{A26048E3-5202-7EBC-A10E-6FFB49AE2067}"/>
                </a:ext>
              </a:extLst>
            </p:cNvPr>
            <p:cNvSpPr/>
            <p:nvPr/>
          </p:nvSpPr>
          <p:spPr>
            <a:xfrm>
              <a:off x="10144800" y="5695200"/>
              <a:ext cx="448744" cy="54798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grpSp>
    </p:spTree>
    <p:extLst>
      <p:ext uri="{BB962C8B-B14F-4D97-AF65-F5344CB8AC3E}">
        <p14:creationId xmlns:p14="http://schemas.microsoft.com/office/powerpoint/2010/main" val="39915392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dirty="0"/>
              <a:t>IN1080 Forelesning 1</a:t>
            </a:r>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13</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Elektrisk strøm (forts)</a:t>
            </a:r>
          </a:p>
        </p:txBody>
      </p:sp>
      <p:sp>
        <p:nvSpPr>
          <p:cNvPr id="6" name="Content Placeholder 2">
            <a:extLst>
              <a:ext uri="{FF2B5EF4-FFF2-40B4-BE49-F238E27FC236}">
                <a16:creationId xmlns:a16="http://schemas.microsoft.com/office/drawing/2014/main" id="{E936D6A9-91D8-14FA-B629-9039C9FB7940}"/>
              </a:ext>
            </a:extLst>
          </p:cNvPr>
          <p:cNvSpPr txBox="1">
            <a:spLocks/>
          </p:cNvSpPr>
          <p:nvPr/>
        </p:nvSpPr>
        <p:spPr>
          <a:xfrm>
            <a:off x="212652" y="2285481"/>
            <a:ext cx="5280837" cy="3864080"/>
          </a:xfrm>
          <a:prstGeom prst="rect">
            <a:avLst/>
          </a:prstGeom>
        </p:spPr>
        <p:txBody>
          <a:bodyPr/>
          <a:lst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rgbClr val="FF0000"/>
              </a:buClr>
              <a:buFont typeface="Arial" panose="020B0604020202020204" pitchFamily="34" charset="0"/>
              <a:buChar char="•"/>
            </a:pPr>
            <a:r>
              <a:rPr lang="nb-NO" sz="1600" dirty="0"/>
              <a:t>En </a:t>
            </a:r>
            <a:r>
              <a:rPr lang="nb-NO" sz="1600" i="1" dirty="0"/>
              <a:t>likestrøm</a:t>
            </a:r>
            <a:r>
              <a:rPr lang="nb-NO" sz="1600" dirty="0"/>
              <a:t> holder seg konstant som funksjon av tid</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marL="0" indent="0">
              <a:buClr>
                <a:srgbClr val="FF0000"/>
              </a:buClr>
              <a:buNone/>
            </a:pPr>
            <a:endParaRPr lang="nb-NO" sz="1600" dirty="0"/>
          </a:p>
          <a:p>
            <a:pPr>
              <a:buClr>
                <a:srgbClr val="FF0000"/>
              </a:buClr>
              <a:buFont typeface="Arial" panose="020B0604020202020204" pitchFamily="34" charset="0"/>
              <a:buChar char="•"/>
            </a:pPr>
            <a:r>
              <a:rPr lang="nb-NO" sz="1600" dirty="0"/>
              <a:t>Hva slags type strøm vi har med å gjøre er viktig både når vi skal analysere og konstruere kretser</a:t>
            </a:r>
          </a:p>
          <a:p>
            <a:pPr>
              <a:buClr>
                <a:srgbClr val="FF0000"/>
              </a:buClr>
              <a:buFont typeface="Arial" panose="020B0604020202020204" pitchFamily="34" charset="0"/>
              <a:buChar char="•"/>
            </a:pPr>
            <a:r>
              <a:rPr lang="nb-NO" sz="1600" dirty="0"/>
              <a:t>Oppførselen og analysen er enklere når vi har bare likestrøm </a:t>
            </a:r>
          </a:p>
        </p:txBody>
      </p:sp>
      <p:sp>
        <p:nvSpPr>
          <p:cNvPr id="7" name="Content Placeholder 2">
            <a:extLst>
              <a:ext uri="{FF2B5EF4-FFF2-40B4-BE49-F238E27FC236}">
                <a16:creationId xmlns:a16="http://schemas.microsoft.com/office/drawing/2014/main" id="{B0AFADFB-2D54-54BA-4891-7541EDECC9BA}"/>
              </a:ext>
            </a:extLst>
          </p:cNvPr>
          <p:cNvSpPr txBox="1">
            <a:spLocks/>
          </p:cNvSpPr>
          <p:nvPr/>
        </p:nvSpPr>
        <p:spPr bwMode="auto">
          <a:xfrm>
            <a:off x="5965678" y="2179271"/>
            <a:ext cx="5749279" cy="3749509"/>
          </a:xfrm>
          <a:prstGeom prst="rect">
            <a:avLst/>
          </a:prstGeom>
          <a:noFill/>
          <a:ln w="12700">
            <a:noFill/>
            <a:miter lim="800000"/>
            <a:headEnd/>
            <a:tailEnd/>
          </a:ln>
          <a:effectLst/>
        </p:spPr>
        <p:txBody>
          <a:bodyPr vert="horz" wrap="square" lIns="96030" tIns="47172" rIns="96030" bIns="47172" numCol="1" anchor="t" anchorCtr="0" compatLnSpc="1">
            <a:prstTxWarp prst="textNoShape">
              <a:avLst/>
            </a:prstTxWarp>
          </a:bodyPr>
          <a:lstStyle>
            <a:lvl1pPr marL="311150" indent="-311150" algn="l" defTabSz="808038" rtl="0" eaLnBrk="0" fontAlgn="base" hangingPunct="0">
              <a:spcBef>
                <a:spcPct val="20000"/>
              </a:spcBef>
              <a:spcAft>
                <a:spcPct val="0"/>
              </a:spcAft>
              <a:buClr>
                <a:schemeClr val="tx1"/>
              </a:buClr>
              <a:buSzPct val="25000"/>
              <a:buFont typeface="Wingdings" pitchFamily="2" charset="2"/>
              <a:buChar char="l"/>
              <a:defRPr sz="2400">
                <a:solidFill>
                  <a:schemeClr val="tx1"/>
                </a:solidFill>
                <a:latin typeface="Arial" panose="020B0604020202020204" pitchFamily="34" charset="0"/>
                <a:ea typeface="+mn-ea"/>
                <a:cs typeface="Arial" panose="020B0604020202020204" pitchFamily="34" charset="0"/>
              </a:defRPr>
            </a:lvl1pPr>
            <a:lvl2pPr marL="603250" indent="-88900" algn="l" defTabSz="808038" rtl="0" eaLnBrk="0" fontAlgn="base" hangingPunct="0">
              <a:spcBef>
                <a:spcPct val="20000"/>
              </a:spcBef>
              <a:spcAft>
                <a:spcPct val="0"/>
              </a:spcAft>
              <a:buClr>
                <a:schemeClr val="tx1"/>
              </a:buClr>
              <a:buSzPct val="25000"/>
              <a:buFont typeface="Wingdings" pitchFamily="2" charset="2"/>
              <a:buChar char="l"/>
              <a:defRPr sz="2100">
                <a:solidFill>
                  <a:schemeClr val="tx1"/>
                </a:solidFill>
                <a:latin typeface="Arial" panose="020B0604020202020204" pitchFamily="34" charset="0"/>
                <a:cs typeface="Arial" panose="020B0604020202020204" pitchFamily="34" charset="0"/>
              </a:defRPr>
            </a:lvl2pPr>
            <a:lvl3pPr marL="966788" indent="-161925" algn="l" defTabSz="808038" rtl="0" eaLnBrk="0" fontAlgn="base" hangingPunct="0">
              <a:spcBef>
                <a:spcPct val="20000"/>
              </a:spcBef>
              <a:spcAft>
                <a:spcPct val="0"/>
              </a:spcAft>
              <a:buClr>
                <a:schemeClr val="tx1"/>
              </a:buClr>
              <a:buSzPct val="25000"/>
              <a:buFont typeface="Wingdings" pitchFamily="2" charset="2"/>
              <a:buChar char="l"/>
              <a:defRPr sz="1700">
                <a:solidFill>
                  <a:schemeClr val="tx1"/>
                </a:solidFill>
                <a:latin typeface="Arial" panose="020B0604020202020204" pitchFamily="34" charset="0"/>
                <a:cs typeface="Arial" panose="020B0604020202020204" pitchFamily="34" charset="0"/>
              </a:defRPr>
            </a:lvl3pPr>
            <a:lvl4pPr marL="1803400" indent="-242888" algn="l" defTabSz="808038" rtl="0" eaLnBrk="0" fontAlgn="base" hangingPunct="0">
              <a:spcBef>
                <a:spcPct val="20000"/>
              </a:spcBef>
              <a:spcAft>
                <a:spcPct val="0"/>
              </a:spcAft>
              <a:buSzPct val="93000"/>
              <a:buFont typeface="Marlett" pitchFamily="2" charset="2"/>
              <a:buChar char="i"/>
              <a:defRPr sz="2100">
                <a:solidFill>
                  <a:schemeClr val="tx1"/>
                </a:solidFill>
                <a:latin typeface="Arial" panose="020B0604020202020204" pitchFamily="34" charset="0"/>
                <a:cs typeface="Arial" panose="020B0604020202020204" pitchFamily="34" charset="0"/>
              </a:defRPr>
            </a:lvl4pPr>
            <a:lvl5pPr marL="2247900" indent="-242888" algn="l" defTabSz="808038" rtl="0" eaLnBrk="0" fontAlgn="base" hangingPunct="0">
              <a:spcBef>
                <a:spcPct val="20000"/>
              </a:spcBef>
              <a:spcAft>
                <a:spcPct val="0"/>
              </a:spcAft>
              <a:buSzPct val="93000"/>
              <a:buFont typeface="Marlett" pitchFamily="2" charset="2"/>
              <a:buChar char="i"/>
              <a:defRPr sz="2100">
                <a:solidFill>
                  <a:schemeClr val="tx1"/>
                </a:solidFill>
                <a:latin typeface="Arial" panose="020B0604020202020204" pitchFamily="34" charset="0"/>
                <a:cs typeface="Arial" panose="020B0604020202020204" pitchFamily="34" charset="0"/>
              </a:defRPr>
            </a:lvl5pPr>
            <a:lvl6pPr marL="2705100" indent="-242888" algn="l" defTabSz="808038" rtl="0" eaLnBrk="0" fontAlgn="base" hangingPunct="0">
              <a:spcBef>
                <a:spcPct val="20000"/>
              </a:spcBef>
              <a:spcAft>
                <a:spcPct val="0"/>
              </a:spcAft>
              <a:buSzPct val="93000"/>
              <a:buFont typeface="Marlett" pitchFamily="2" charset="2"/>
              <a:buChar char="i"/>
              <a:defRPr sz="2100">
                <a:solidFill>
                  <a:schemeClr val="tx1"/>
                </a:solidFill>
                <a:latin typeface="Times New Roman" pitchFamily="18" charset="0"/>
              </a:defRPr>
            </a:lvl6pPr>
            <a:lvl7pPr marL="3162300" indent="-242888" algn="l" defTabSz="808038" rtl="0" eaLnBrk="0" fontAlgn="base" hangingPunct="0">
              <a:spcBef>
                <a:spcPct val="20000"/>
              </a:spcBef>
              <a:spcAft>
                <a:spcPct val="0"/>
              </a:spcAft>
              <a:buSzPct val="93000"/>
              <a:buFont typeface="Marlett" pitchFamily="2" charset="2"/>
              <a:buChar char="i"/>
              <a:defRPr sz="2100">
                <a:solidFill>
                  <a:schemeClr val="tx1"/>
                </a:solidFill>
                <a:latin typeface="Times New Roman" pitchFamily="18" charset="0"/>
              </a:defRPr>
            </a:lvl7pPr>
            <a:lvl8pPr marL="3619500" indent="-242888" algn="l" defTabSz="808038" rtl="0" eaLnBrk="0" fontAlgn="base" hangingPunct="0">
              <a:spcBef>
                <a:spcPct val="20000"/>
              </a:spcBef>
              <a:spcAft>
                <a:spcPct val="0"/>
              </a:spcAft>
              <a:buSzPct val="93000"/>
              <a:buFont typeface="Marlett" pitchFamily="2" charset="2"/>
              <a:buChar char="i"/>
              <a:defRPr sz="2100">
                <a:solidFill>
                  <a:schemeClr val="tx1"/>
                </a:solidFill>
                <a:latin typeface="Times New Roman" pitchFamily="18" charset="0"/>
              </a:defRPr>
            </a:lvl8pPr>
            <a:lvl9pPr marL="4076700" indent="-242888" algn="l" defTabSz="808038" rtl="0" eaLnBrk="0" fontAlgn="base" hangingPunct="0">
              <a:spcBef>
                <a:spcPct val="20000"/>
              </a:spcBef>
              <a:spcAft>
                <a:spcPct val="0"/>
              </a:spcAft>
              <a:buSzPct val="93000"/>
              <a:buFont typeface="Marlett" pitchFamily="2" charset="2"/>
              <a:buChar char="i"/>
              <a:defRPr sz="2100">
                <a:solidFill>
                  <a:schemeClr val="tx1"/>
                </a:solidFill>
                <a:latin typeface="Times New Roman" pitchFamily="18" charset="0"/>
              </a:defRPr>
            </a:lvl9pPr>
          </a:lstStyle>
          <a:p>
            <a:pPr>
              <a:buClr>
                <a:srgbClr val="FF0000"/>
              </a:buClr>
              <a:buSzPct val="100000"/>
              <a:buFont typeface="Arial" panose="020B0604020202020204" pitchFamily="34" charset="0"/>
              <a:buChar char="•"/>
            </a:pPr>
            <a:r>
              <a:rPr lang="nb-NO" sz="1600" kern="0" dirty="0"/>
              <a:t>En </a:t>
            </a:r>
            <a:r>
              <a:rPr lang="nb-NO" sz="1600" i="1" kern="0" dirty="0"/>
              <a:t>vekselstrøm</a:t>
            </a:r>
            <a:r>
              <a:rPr lang="nb-NO" sz="1600" kern="0" dirty="0"/>
              <a:t> varierer som funksjon av tid</a:t>
            </a:r>
          </a:p>
          <a:p>
            <a:pPr>
              <a:buClr>
                <a:srgbClr val="FF0000"/>
              </a:buClr>
              <a:buSzPct val="100000"/>
              <a:buFont typeface="Arial" panose="020B0604020202020204" pitchFamily="34" charset="0"/>
              <a:buChar char="•"/>
            </a:pPr>
            <a:r>
              <a:rPr lang="nb-NO" sz="1600" kern="0" dirty="0"/>
              <a:t>Variasjonen kan enten være </a:t>
            </a:r>
            <a:r>
              <a:rPr lang="nb-NO" sz="1600" i="1" kern="0" dirty="0"/>
              <a:t>periodisk </a:t>
            </a:r>
            <a:r>
              <a:rPr lang="nb-NO" sz="1600" kern="0" dirty="0"/>
              <a:t>eller </a:t>
            </a:r>
            <a:r>
              <a:rPr lang="nb-NO" sz="1600" i="1" kern="0" dirty="0"/>
              <a:t>ikke-periodisk</a:t>
            </a:r>
          </a:p>
          <a:p>
            <a:pPr>
              <a:buClr>
                <a:srgbClr val="FF0000"/>
              </a:buClr>
              <a:buSzPct val="100000"/>
              <a:buFont typeface="Arial" panose="020B0604020202020204" pitchFamily="34" charset="0"/>
              <a:buChar char="•"/>
            </a:pPr>
            <a:endParaRPr lang="nb-NO" sz="1600" kern="0" dirty="0"/>
          </a:p>
          <a:p>
            <a:pPr>
              <a:buClr>
                <a:srgbClr val="FF0000"/>
              </a:buClr>
              <a:buSzPct val="100000"/>
              <a:buFont typeface="Arial" panose="020B0604020202020204" pitchFamily="34" charset="0"/>
              <a:buChar char="•"/>
            </a:pPr>
            <a:endParaRPr lang="nb-NO" sz="1600" kern="0" dirty="0"/>
          </a:p>
          <a:p>
            <a:pPr>
              <a:buClr>
                <a:srgbClr val="FF0000"/>
              </a:buClr>
              <a:buSzPct val="100000"/>
              <a:buFont typeface="Arial" panose="020B0604020202020204" pitchFamily="34" charset="0"/>
              <a:buChar char="•"/>
            </a:pPr>
            <a:endParaRPr lang="nb-NO" sz="1600" kern="0" dirty="0"/>
          </a:p>
          <a:p>
            <a:pPr>
              <a:buClr>
                <a:srgbClr val="FF0000"/>
              </a:buClr>
              <a:buSzPct val="100000"/>
              <a:buFont typeface="Arial" panose="020B0604020202020204" pitchFamily="34" charset="0"/>
              <a:buChar char="•"/>
            </a:pPr>
            <a:endParaRPr lang="nb-NO" sz="1600" kern="0" dirty="0"/>
          </a:p>
          <a:p>
            <a:pPr>
              <a:buClr>
                <a:srgbClr val="FF0000"/>
              </a:buClr>
              <a:buSzPct val="100000"/>
              <a:buFont typeface="Arial" panose="020B0604020202020204" pitchFamily="34" charset="0"/>
              <a:buChar char="•"/>
            </a:pPr>
            <a:endParaRPr lang="nb-NO" sz="1600" kern="0" dirty="0"/>
          </a:p>
          <a:p>
            <a:pPr>
              <a:buClr>
                <a:srgbClr val="FF0000"/>
              </a:buClr>
              <a:buSzPct val="100000"/>
              <a:buFont typeface="Arial" panose="020B0604020202020204" pitchFamily="34" charset="0"/>
              <a:buChar char="•"/>
            </a:pPr>
            <a:r>
              <a:rPr lang="nb-NO" sz="1600" kern="0" dirty="0"/>
              <a:t>Hvis variasjonen er langsom eller tidsvinduet lite, kan en vekselstrøm anses som likestrøm</a:t>
            </a:r>
          </a:p>
          <a:p>
            <a:pPr>
              <a:buClr>
                <a:srgbClr val="FF0000"/>
              </a:buClr>
              <a:buSzPct val="100000"/>
              <a:buFont typeface="Arial" panose="020B0604020202020204" pitchFamily="34" charset="0"/>
              <a:buChar char="•"/>
            </a:pPr>
            <a:r>
              <a:rPr lang="nb-NO" sz="1600" kern="0" dirty="0"/>
              <a:t>Legg merke til at strømmen både kan endre retning (b), eller variere i samme retning (a) og (c)</a:t>
            </a:r>
            <a:endParaRPr lang="en-US" sz="1600" kern="0" dirty="0"/>
          </a:p>
        </p:txBody>
      </p:sp>
      <p:pic>
        <p:nvPicPr>
          <p:cNvPr id="11" name="Picture 4">
            <a:extLst>
              <a:ext uri="{FF2B5EF4-FFF2-40B4-BE49-F238E27FC236}">
                <a16:creationId xmlns:a16="http://schemas.microsoft.com/office/drawing/2014/main" id="{38C2C2BA-9CAD-7F93-8618-F4CDB5E6ECA5}"/>
              </a:ext>
            </a:extLst>
          </p:cNvPr>
          <p:cNvPicPr>
            <a:picLocks noChangeAspect="1" noChangeArrowheads="1"/>
          </p:cNvPicPr>
          <p:nvPr/>
        </p:nvPicPr>
        <p:blipFill>
          <a:blip r:embed="rId2" cstate="print"/>
          <a:srcRect/>
          <a:stretch>
            <a:fillRect/>
          </a:stretch>
        </p:blipFill>
        <p:spPr bwMode="auto">
          <a:xfrm>
            <a:off x="1513305" y="2844096"/>
            <a:ext cx="2647570" cy="1298808"/>
          </a:xfrm>
          <a:prstGeom prst="rect">
            <a:avLst/>
          </a:prstGeom>
          <a:noFill/>
          <a:ln w="12700">
            <a:noFill/>
            <a:miter lim="800000"/>
            <a:headEnd type="none" w="sm" len="sm"/>
            <a:tailEnd type="none" w="sm" len="sm"/>
          </a:ln>
          <a:effectLst/>
        </p:spPr>
      </p:pic>
      <p:pic>
        <p:nvPicPr>
          <p:cNvPr id="12" name="Picture 11" descr="krets-2">
            <a:extLst>
              <a:ext uri="{FF2B5EF4-FFF2-40B4-BE49-F238E27FC236}">
                <a16:creationId xmlns:a16="http://schemas.microsoft.com/office/drawing/2014/main" id="{9368D8EC-AE73-853B-8B6B-F14952D9B620}"/>
              </a:ext>
            </a:extLst>
          </p:cNvPr>
          <p:cNvPicPr>
            <a:picLocks noChangeAspect="1" noChangeArrowheads="1"/>
          </p:cNvPicPr>
          <p:nvPr/>
        </p:nvPicPr>
        <p:blipFill>
          <a:blip r:embed="rId3" cstate="print"/>
          <a:srcRect/>
          <a:stretch>
            <a:fillRect/>
          </a:stretch>
        </p:blipFill>
        <p:spPr bwMode="auto">
          <a:xfrm>
            <a:off x="6181659" y="2868471"/>
            <a:ext cx="5317315" cy="1250057"/>
          </a:xfrm>
          <a:prstGeom prst="rect">
            <a:avLst/>
          </a:prstGeom>
          <a:noFill/>
        </p:spPr>
      </p:pic>
      <p:sp>
        <p:nvSpPr>
          <p:cNvPr id="15" name="Content Placeholder 14">
            <a:extLst>
              <a:ext uri="{FF2B5EF4-FFF2-40B4-BE49-F238E27FC236}">
                <a16:creationId xmlns:a16="http://schemas.microsoft.com/office/drawing/2014/main" id="{7F5CEA68-1A82-E40B-D2F9-7130C643D5CB}"/>
              </a:ext>
            </a:extLst>
          </p:cNvPr>
          <p:cNvSpPr>
            <a:spLocks noGrp="1"/>
          </p:cNvSpPr>
          <p:nvPr>
            <p:ph sz="quarter" idx="28"/>
          </p:nvPr>
        </p:nvSpPr>
        <p:spPr>
          <a:xfrm>
            <a:off x="360044" y="1348925"/>
            <a:ext cx="11471910" cy="761797"/>
          </a:xfrm>
        </p:spPr>
        <p:txBody>
          <a:bodyPr/>
          <a:lstStyle/>
          <a:p>
            <a:pPr marL="342900" indent="-342900">
              <a:buClr>
                <a:srgbClr val="FF0000"/>
              </a:buClr>
              <a:buFont typeface="Arial" panose="020B0604020202020204" pitchFamily="34" charset="0"/>
              <a:buChar char="•"/>
            </a:pPr>
            <a:r>
              <a:rPr lang="nb-NO" sz="1800" dirty="0"/>
              <a:t>Vi skiller mellom strømmer som ikke varierer over tid (</a:t>
            </a:r>
            <a:r>
              <a:rPr lang="nb-NO" sz="1800" i="1" dirty="0"/>
              <a:t>‘DC’ = </a:t>
            </a:r>
            <a:r>
              <a:rPr lang="nb-NO" sz="1800" i="1" dirty="0" err="1"/>
              <a:t>direct</a:t>
            </a:r>
            <a:r>
              <a:rPr lang="nb-NO" sz="1800" i="1" dirty="0"/>
              <a:t> </a:t>
            </a:r>
            <a:r>
              <a:rPr lang="nb-NO" sz="1800" i="1" dirty="0" err="1"/>
              <a:t>current</a:t>
            </a:r>
            <a:r>
              <a:rPr lang="nb-NO" sz="1800" i="1" dirty="0"/>
              <a:t>, likestrøm</a:t>
            </a:r>
            <a:r>
              <a:rPr lang="nb-NO" sz="1800" dirty="0"/>
              <a:t>) og strømmer som varierer (</a:t>
            </a:r>
            <a:r>
              <a:rPr lang="nb-NO" sz="1800" i="1" dirty="0"/>
              <a:t>‘AC’= alternating </a:t>
            </a:r>
            <a:r>
              <a:rPr lang="nb-NO" sz="1800" i="1" dirty="0" err="1"/>
              <a:t>current</a:t>
            </a:r>
            <a:r>
              <a:rPr lang="nb-NO" sz="1800" i="1" dirty="0"/>
              <a:t>, vekselstrøm</a:t>
            </a:r>
            <a:r>
              <a:rPr lang="nb-NO" sz="1800" dirty="0"/>
              <a:t>)</a:t>
            </a:r>
          </a:p>
        </p:txBody>
      </p:sp>
    </p:spTree>
    <p:extLst>
      <p:ext uri="{BB962C8B-B14F-4D97-AF65-F5344CB8AC3E}">
        <p14:creationId xmlns:p14="http://schemas.microsoft.com/office/powerpoint/2010/main" val="187603562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68B8AD97-9DBF-5FF8-59EF-1A7913512581}"/>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BB7C24EA-9C39-4DEC-9723-E921F8B4F602}"/>
              </a:ext>
            </a:extLst>
          </p:cNvPr>
          <p:cNvSpPr>
            <a:spLocks noGrp="1"/>
          </p:cNvSpPr>
          <p:nvPr>
            <p:ph type="sldNum" sz="quarter" idx="12"/>
          </p:nvPr>
        </p:nvSpPr>
        <p:spPr/>
        <p:txBody>
          <a:bodyPr/>
          <a:lstStyle/>
          <a:p>
            <a:r>
              <a:rPr lang="en-US"/>
              <a:t>Side </a:t>
            </a:r>
            <a:fld id="{5251F420-7306-4E7C-A79E-F31A38F7D392}" type="slidenum">
              <a:rPr lang="en-US" smtClean="0"/>
              <a:pPr/>
              <a:t>14</a:t>
            </a:fld>
            <a:endParaRPr lang="en-US" dirty="0"/>
          </a:p>
        </p:txBody>
      </p:sp>
      <p:sp>
        <p:nvSpPr>
          <p:cNvPr id="4" name="Title 3">
            <a:extLst>
              <a:ext uri="{FF2B5EF4-FFF2-40B4-BE49-F238E27FC236}">
                <a16:creationId xmlns:a16="http://schemas.microsoft.com/office/drawing/2014/main" id="{9D271E54-45A8-ECF5-C721-59422CAEB6A7}"/>
              </a:ext>
            </a:extLst>
          </p:cNvPr>
          <p:cNvSpPr>
            <a:spLocks noGrp="1"/>
          </p:cNvSpPr>
          <p:nvPr>
            <p:ph type="title"/>
          </p:nvPr>
        </p:nvSpPr>
        <p:spPr/>
        <p:txBody>
          <a:bodyPr/>
          <a:lstStyle/>
          <a:p>
            <a:r>
              <a:rPr lang="nb-NO" dirty="0">
                <a:solidFill>
                  <a:srgbClr val="FF0000"/>
                </a:solidFill>
              </a:rPr>
              <a:t>Elektriske egenskaper</a:t>
            </a:r>
          </a:p>
        </p:txBody>
      </p:sp>
      <p:sp>
        <p:nvSpPr>
          <p:cNvPr id="5" name="Content Placeholder 4">
            <a:extLst>
              <a:ext uri="{FF2B5EF4-FFF2-40B4-BE49-F238E27FC236}">
                <a16:creationId xmlns:a16="http://schemas.microsoft.com/office/drawing/2014/main" id="{3E388F5B-ED7A-39B0-029C-AC2F2B2DBFCC}"/>
              </a:ext>
            </a:extLst>
          </p:cNvPr>
          <p:cNvSpPr>
            <a:spLocks noGrp="1"/>
          </p:cNvSpPr>
          <p:nvPr>
            <p:ph sz="quarter" idx="28"/>
          </p:nvPr>
        </p:nvSpPr>
        <p:spPr>
          <a:xfrm>
            <a:off x="360043" y="1891429"/>
            <a:ext cx="7656615" cy="4008607"/>
          </a:xfrm>
        </p:spPr>
        <p:txBody>
          <a:bodyPr/>
          <a:lstStyle/>
          <a:p>
            <a:pPr marL="342900" indent="-342900">
              <a:buClr>
                <a:srgbClr val="FF0000"/>
              </a:buClr>
              <a:buFont typeface="Arial" panose="020B0604020202020204" pitchFamily="34" charset="0"/>
              <a:buChar char="•"/>
            </a:pPr>
            <a:r>
              <a:rPr lang="nb-NO" sz="1600" dirty="0"/>
              <a:t>Antall elektroner i valensbåndet bestemmer hvor godt et materiale leder </a:t>
            </a:r>
            <a:r>
              <a:rPr lang="nb-NO" sz="1600" i="1" dirty="0"/>
              <a:t>elektrisk strøm</a:t>
            </a:r>
            <a:r>
              <a:rPr lang="nb-NO" sz="1600" dirty="0"/>
              <a:t>:</a:t>
            </a:r>
          </a:p>
          <a:p>
            <a:pPr lvl="1">
              <a:buClr>
                <a:srgbClr val="FF0000"/>
              </a:buClr>
              <a:buFont typeface="Arial" panose="020B0604020202020204" pitchFamily="34" charset="0"/>
              <a:buChar char="•"/>
            </a:pPr>
            <a:r>
              <a:rPr lang="nb-NO" sz="1400" b="1" dirty="0"/>
              <a:t>Ledere: </a:t>
            </a:r>
            <a:r>
              <a:rPr lang="nb-NO" sz="1400" dirty="0"/>
              <a:t>Materiale med mange ledige elektronplasser i det ytterste valensbåndet, typisk. Kopper og sølv er eksempler på metaller som leder elektrisk strøm godt («lede godt» = «strømmen flyter lett»)</a:t>
            </a:r>
          </a:p>
          <a:p>
            <a:pPr lvl="1">
              <a:buClr>
                <a:srgbClr val="FF0000"/>
              </a:buClr>
              <a:buFont typeface="Arial" panose="020B0604020202020204" pitchFamily="34" charset="0"/>
              <a:buChar char="•"/>
            </a:pPr>
            <a:r>
              <a:rPr lang="nb-NO" sz="1400" b="1" dirty="0"/>
              <a:t>Halvledere: </a:t>
            </a:r>
            <a:r>
              <a:rPr lang="nb-NO" sz="1400" dirty="0"/>
              <a:t>Vanligvis fire valenselektroner i det ytterste skallet. Silisium og germanium er halvledere som leder strøm passe godt. Halvleder har spesielle egenskaper som utnyttes i elektronikk </a:t>
            </a:r>
          </a:p>
          <a:p>
            <a:pPr lvl="1">
              <a:buClr>
                <a:srgbClr val="FF0000"/>
              </a:buClr>
              <a:buFont typeface="Arial" panose="020B0604020202020204" pitchFamily="34" charset="0"/>
              <a:buChar char="•"/>
            </a:pPr>
            <a:r>
              <a:rPr lang="nb-NO" sz="1400" b="1" dirty="0"/>
              <a:t>Isolatorer: </a:t>
            </a:r>
            <a:r>
              <a:rPr lang="nb-NO" sz="1400" dirty="0"/>
              <a:t>Ingen valenselektroner eller valenselektroner som er sterkt bundet til kjernen. Leder ikke strøm</a:t>
            </a:r>
            <a:endParaRPr lang="nb-NO" sz="1600" dirty="0"/>
          </a:p>
          <a:p>
            <a:pPr marL="342900" indent="-342900">
              <a:buClr>
                <a:srgbClr val="FF0000"/>
              </a:buClr>
              <a:buFont typeface="Arial" panose="020B0604020202020204" pitchFamily="34" charset="0"/>
              <a:buChar char="•"/>
            </a:pPr>
            <a:r>
              <a:rPr lang="nb-NO" sz="1600" dirty="0"/>
              <a:t>I elektronikk trenger vi både ledere, halvledere og isolatorer</a:t>
            </a:r>
          </a:p>
          <a:p>
            <a:pPr marL="903296" lvl="1" indent="-342900">
              <a:buClr>
                <a:srgbClr val="FF0000"/>
              </a:buClr>
              <a:buFont typeface="Arial" panose="020B0604020202020204" pitchFamily="34" charset="0"/>
              <a:buChar char="•"/>
            </a:pPr>
            <a:r>
              <a:rPr lang="nb-NO" sz="1400" dirty="0"/>
              <a:t>Halvledere er kanskje de viktigste byggeblokkene i elektronikk – mer om halvledere senere i kurset.</a:t>
            </a:r>
          </a:p>
        </p:txBody>
      </p:sp>
      <p:pic>
        <p:nvPicPr>
          <p:cNvPr id="9" name="Picture 8">
            <a:extLst>
              <a:ext uri="{FF2B5EF4-FFF2-40B4-BE49-F238E27FC236}">
                <a16:creationId xmlns:a16="http://schemas.microsoft.com/office/drawing/2014/main" id="{FAC52D3B-BD3D-C636-58E6-5C8A2FF99BF6}"/>
              </a:ext>
            </a:extLst>
          </p:cNvPr>
          <p:cNvPicPr>
            <a:picLocks noChangeAspect="1"/>
          </p:cNvPicPr>
          <p:nvPr/>
        </p:nvPicPr>
        <p:blipFill>
          <a:blip r:embed="rId2"/>
          <a:stretch>
            <a:fillRect/>
          </a:stretch>
        </p:blipFill>
        <p:spPr>
          <a:xfrm>
            <a:off x="8179982" y="2128840"/>
            <a:ext cx="3774218" cy="2406186"/>
          </a:xfrm>
          <a:prstGeom prst="rect">
            <a:avLst/>
          </a:prstGeom>
        </p:spPr>
      </p:pic>
    </p:spTree>
    <p:extLst>
      <p:ext uri="{BB962C8B-B14F-4D97-AF65-F5344CB8AC3E}">
        <p14:creationId xmlns:p14="http://schemas.microsoft.com/office/powerpoint/2010/main" val="2109079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227" y="355587"/>
            <a:ext cx="8143875" cy="610195"/>
          </a:xfrm>
        </p:spPr>
        <p:txBody>
          <a:bodyPr/>
          <a:lstStyle/>
          <a:p>
            <a:r>
              <a:rPr lang="nb-NO" dirty="0">
                <a:solidFill>
                  <a:srgbClr val="FF0000"/>
                </a:solidFill>
              </a:rPr>
              <a:t>Spenningskilder</a:t>
            </a:r>
            <a:endParaRPr lang="en-US" dirty="0">
              <a:solidFill>
                <a:srgbClr val="FF0000"/>
              </a:solidFill>
            </a:endParaRPr>
          </a:p>
        </p:txBody>
      </p:sp>
      <p:sp>
        <p:nvSpPr>
          <p:cNvPr id="3" name="Content Placeholder 2"/>
          <p:cNvSpPr>
            <a:spLocks noGrp="1"/>
          </p:cNvSpPr>
          <p:nvPr>
            <p:ph idx="1"/>
          </p:nvPr>
        </p:nvSpPr>
        <p:spPr>
          <a:xfrm>
            <a:off x="455701" y="1347274"/>
            <a:ext cx="7604797" cy="4721586"/>
          </a:xfrm>
        </p:spPr>
        <p:txBody>
          <a:bodyPr/>
          <a:lstStyle/>
          <a:p>
            <a:pPr>
              <a:buClr>
                <a:srgbClr val="FF0000"/>
              </a:buClr>
              <a:buFont typeface="Arial" panose="020B0604020202020204" pitchFamily="34" charset="0"/>
              <a:buChar char="•"/>
            </a:pPr>
            <a:r>
              <a:rPr lang="nb-NO" sz="1600" dirty="0"/>
              <a:t>For å lage en elektrisk spenning eller felt trengs en </a:t>
            </a:r>
            <a:r>
              <a:rPr lang="nb-NO" sz="1600" i="1" dirty="0"/>
              <a:t>spenningskilde</a:t>
            </a:r>
          </a:p>
          <a:p>
            <a:pPr>
              <a:buClr>
                <a:srgbClr val="FF0000"/>
              </a:buClr>
              <a:buFont typeface="Arial" panose="020B0604020202020204" pitchFamily="34" charset="0"/>
              <a:buChar char="•"/>
            </a:pPr>
            <a:r>
              <a:rPr lang="nb-NO" sz="1600" dirty="0"/>
              <a:t>Spenning (akkurat som strøm) kan enten være konstant eller variere over tid:</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r>
              <a:rPr lang="nb-NO" sz="1600" dirty="0"/>
              <a:t>Batterier og solceller er likespenningskilder hvor spenning kommer fra kjemiske reaksjoner eller konvertering av lys</a:t>
            </a:r>
          </a:p>
          <a:p>
            <a:pPr>
              <a:buClr>
                <a:srgbClr val="FF0000"/>
              </a:buClr>
              <a:buFont typeface="Arial" panose="020B0604020202020204" pitchFamily="34" charset="0"/>
              <a:buChar char="•"/>
            </a:pPr>
            <a:r>
              <a:rPr lang="nb-NO" sz="1600" dirty="0"/>
              <a:t>Generatorer lager vekselspenning ved omdanning av mekanisk bevegelsesenergi, f.eks vind, fossefall eller havbølger</a:t>
            </a:r>
          </a:p>
          <a:p>
            <a:pPr lvl="1">
              <a:buClr>
                <a:srgbClr val="FF0000"/>
              </a:buClr>
              <a:buFont typeface="Arial" panose="020B0604020202020204" pitchFamily="34" charset="0"/>
              <a:buChar char="•"/>
            </a:pPr>
            <a:r>
              <a:rPr lang="nb-NO" sz="1400" dirty="0"/>
              <a:t>Vi kan lage elektronikk som omdanner vekselspenning til likespenning og omvendt</a:t>
            </a:r>
          </a:p>
        </p:txBody>
      </p:sp>
      <p:pic>
        <p:nvPicPr>
          <p:cNvPr id="65538" name="Picture 2" descr="http://images.tutorvista.com/content/electricity/ac-dc-voltage-time-graph.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1669" y="2281938"/>
            <a:ext cx="3070057" cy="135791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Related imag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52102" y="2169982"/>
            <a:ext cx="3072271" cy="321820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E797663B-4AD3-4BEC-AC5B-329C747A3743}"/>
              </a:ext>
            </a:extLst>
          </p:cNvPr>
          <p:cNvSpPr>
            <a:spLocks noGrp="1"/>
          </p:cNvSpPr>
          <p:nvPr>
            <p:ph type="ftr" sz="quarter" idx="11"/>
          </p:nvPr>
        </p:nvSpPr>
        <p:spPr/>
        <p:txBody>
          <a:bodyPr/>
          <a:lstStyle/>
          <a:p>
            <a:r>
              <a:rPr lang="nb-NO"/>
              <a:t>IN1080   Forelesning 1</a:t>
            </a:r>
            <a:endParaRPr lang="nb-NO" dirty="0"/>
          </a:p>
        </p:txBody>
      </p:sp>
      <p:sp>
        <p:nvSpPr>
          <p:cNvPr id="6" name="Slide Number Placeholder 5">
            <a:extLst>
              <a:ext uri="{FF2B5EF4-FFF2-40B4-BE49-F238E27FC236}">
                <a16:creationId xmlns:a16="http://schemas.microsoft.com/office/drawing/2014/main" id="{0B9B8B2D-84B1-4D9B-AE40-C026B3D2B1C2}"/>
              </a:ext>
            </a:extLst>
          </p:cNvPr>
          <p:cNvSpPr>
            <a:spLocks noGrp="1"/>
          </p:cNvSpPr>
          <p:nvPr>
            <p:ph type="sldNum" sz="quarter" idx="12"/>
          </p:nvPr>
        </p:nvSpPr>
        <p:spPr/>
        <p:txBody>
          <a:bodyPr/>
          <a:lstStyle/>
          <a:p>
            <a:fld id="{F961E463-F9D5-4353-8BA6-45543CC5320E}" type="slidenum">
              <a:rPr lang="nb-NO" smtClean="0"/>
              <a:pPr/>
              <a:t>15</a:t>
            </a:fld>
            <a:endParaRPr lang="nb-NO"/>
          </a:p>
        </p:txBody>
      </p:sp>
    </p:spTree>
    <p:extLst>
      <p:ext uri="{BB962C8B-B14F-4D97-AF65-F5344CB8AC3E}">
        <p14:creationId xmlns:p14="http://schemas.microsoft.com/office/powerpoint/2010/main" val="3939180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09" y="302903"/>
            <a:ext cx="10515600" cy="613489"/>
          </a:xfrm>
        </p:spPr>
        <p:txBody>
          <a:bodyPr/>
          <a:lstStyle/>
          <a:p>
            <a:r>
              <a:rPr lang="nb-NO" dirty="0">
                <a:solidFill>
                  <a:srgbClr val="FF0000"/>
                </a:solidFill>
              </a:rPr>
              <a:t>Spenningskilder (forts)</a:t>
            </a:r>
            <a:endParaRPr lang="en-US" dirty="0">
              <a:solidFill>
                <a:srgbClr val="FF0000"/>
              </a:solidFill>
            </a:endParaRPr>
          </a:p>
        </p:txBody>
      </p:sp>
      <p:sp>
        <p:nvSpPr>
          <p:cNvPr id="3" name="Content Placeholder 2"/>
          <p:cNvSpPr>
            <a:spLocks noGrp="1"/>
          </p:cNvSpPr>
          <p:nvPr>
            <p:ph idx="1"/>
          </p:nvPr>
        </p:nvSpPr>
        <p:spPr>
          <a:xfrm>
            <a:off x="584391" y="2134657"/>
            <a:ext cx="5681730" cy="3395583"/>
          </a:xfrm>
        </p:spPr>
        <p:txBody>
          <a:bodyPr/>
          <a:lstStyle/>
          <a:p>
            <a:pPr>
              <a:buClr>
                <a:srgbClr val="FF0000"/>
              </a:buClr>
              <a:buFont typeface="Arial" panose="020B0604020202020204" pitchFamily="34" charset="0"/>
              <a:buChar char="•"/>
            </a:pPr>
            <a:r>
              <a:rPr lang="nb-NO" sz="1600" dirty="0"/>
              <a:t>En annen viktig egenskap ved spenningskilder er om de er </a:t>
            </a:r>
            <a:r>
              <a:rPr lang="nb-NO" sz="1600" b="1" dirty="0"/>
              <a:t>ideelle</a:t>
            </a:r>
            <a:r>
              <a:rPr lang="nb-NO" sz="1600" dirty="0"/>
              <a:t> eller </a:t>
            </a:r>
            <a:r>
              <a:rPr lang="nb-NO" sz="1600" b="1" dirty="0"/>
              <a:t>ikke-ideelle</a:t>
            </a:r>
            <a:r>
              <a:rPr lang="nb-NO" sz="1600" i="1" dirty="0"/>
              <a:t> </a:t>
            </a:r>
            <a:r>
              <a:rPr lang="nb-NO" sz="1600" dirty="0"/>
              <a:t>(også kalt ‘praktiske’ eller ‘fysiske’)</a:t>
            </a:r>
          </a:p>
          <a:p>
            <a:pPr>
              <a:buClr>
                <a:srgbClr val="FF0000"/>
              </a:buClr>
              <a:buFont typeface="Arial" panose="020B0604020202020204" pitchFamily="34" charset="0"/>
              <a:buChar char="•"/>
            </a:pPr>
            <a:endParaRPr lang="nb-NO" sz="1600" i="1" dirty="0"/>
          </a:p>
          <a:p>
            <a:pPr>
              <a:buClr>
                <a:srgbClr val="FF0000"/>
              </a:buClr>
              <a:buFont typeface="Arial" panose="020B0604020202020204" pitchFamily="34" charset="0"/>
              <a:buChar char="•"/>
            </a:pPr>
            <a:r>
              <a:rPr lang="nb-NO" sz="1600" dirty="0"/>
              <a:t>En ideell spenningskilde leverer konstant spenning, uavhengig av strømmen gjennom den</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r>
              <a:rPr lang="nb-NO" sz="1600" dirty="0"/>
              <a:t>I virkeligheten vil spenningen synke når strømmen øker (dvs. ikke-ideell oppførsel)</a:t>
            </a:r>
          </a:p>
          <a:p>
            <a:pPr lvl="1">
              <a:buClr>
                <a:srgbClr val="FF0000"/>
              </a:buClr>
              <a:buFont typeface="Arial" panose="020B0604020202020204" pitchFamily="34" charset="0"/>
              <a:buChar char="•"/>
            </a:pPr>
            <a:r>
              <a:rPr lang="nb-NO" sz="1400" dirty="0"/>
              <a:t>Dette skyldes at en fysisk kilde har litt indre motstand, mens en ideell kilde ikke har indre motstand</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p:txBody>
      </p:sp>
      <p:pic>
        <p:nvPicPr>
          <p:cNvPr id="37" name="Picture 36" descr="2-9"/>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6875968" y="2297440"/>
            <a:ext cx="4731641" cy="2497625"/>
          </a:xfrm>
          <a:prstGeom prst="rect">
            <a:avLst/>
          </a:prstGeom>
          <a:noFill/>
          <a:extLst>
            <a:ext uri="{909E8E84-426E-40DD-AFC4-6F175D3DCCD1}">
              <a14:hiddenFill xmlns:a14="http://schemas.microsoft.com/office/drawing/2010/main">
                <a:solidFill>
                  <a:srgbClr val="FFFFFF"/>
                </a:solidFill>
              </a14:hiddenFill>
            </a:ext>
          </a:extLst>
        </p:spPr>
      </p:pic>
      <p:sp>
        <p:nvSpPr>
          <p:cNvPr id="5" name="Footer Placeholder 4">
            <a:extLst>
              <a:ext uri="{FF2B5EF4-FFF2-40B4-BE49-F238E27FC236}">
                <a16:creationId xmlns:a16="http://schemas.microsoft.com/office/drawing/2014/main" id="{69ADBBB9-03C2-48E5-A472-0671928CC66A}"/>
              </a:ext>
            </a:extLst>
          </p:cNvPr>
          <p:cNvSpPr>
            <a:spLocks noGrp="1"/>
          </p:cNvSpPr>
          <p:nvPr>
            <p:ph type="ftr" sz="quarter" idx="11"/>
          </p:nvPr>
        </p:nvSpPr>
        <p:spPr/>
        <p:txBody>
          <a:bodyPr/>
          <a:lstStyle/>
          <a:p>
            <a:r>
              <a:rPr lang="nb-NO"/>
              <a:t>IN1080   Forelesning 1</a:t>
            </a:r>
            <a:endParaRPr lang="nb-NO" dirty="0"/>
          </a:p>
        </p:txBody>
      </p:sp>
      <p:sp>
        <p:nvSpPr>
          <p:cNvPr id="6" name="Slide Number Placeholder 5">
            <a:extLst>
              <a:ext uri="{FF2B5EF4-FFF2-40B4-BE49-F238E27FC236}">
                <a16:creationId xmlns:a16="http://schemas.microsoft.com/office/drawing/2014/main" id="{BC534D96-0A5F-4087-A895-24317579B5C8}"/>
              </a:ext>
            </a:extLst>
          </p:cNvPr>
          <p:cNvSpPr>
            <a:spLocks noGrp="1"/>
          </p:cNvSpPr>
          <p:nvPr>
            <p:ph type="sldNum" sz="quarter" idx="12"/>
          </p:nvPr>
        </p:nvSpPr>
        <p:spPr/>
        <p:txBody>
          <a:bodyPr/>
          <a:lstStyle/>
          <a:p>
            <a:fld id="{F961E463-F9D5-4353-8BA6-45543CC5320E}" type="slidenum">
              <a:rPr lang="nb-NO" smtClean="0"/>
              <a:pPr/>
              <a:t>16</a:t>
            </a:fld>
            <a:endParaRPr lang="nb-NO"/>
          </a:p>
        </p:txBody>
      </p:sp>
    </p:spTree>
    <p:extLst>
      <p:ext uri="{BB962C8B-B14F-4D97-AF65-F5344CB8AC3E}">
        <p14:creationId xmlns:p14="http://schemas.microsoft.com/office/powerpoint/2010/main" val="1512263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8609" y="456627"/>
            <a:ext cx="10515600" cy="579546"/>
          </a:xfrm>
        </p:spPr>
        <p:txBody>
          <a:bodyPr/>
          <a:lstStyle/>
          <a:p>
            <a:r>
              <a:rPr lang="nb-NO" dirty="0">
                <a:solidFill>
                  <a:srgbClr val="FF0000"/>
                </a:solidFill>
              </a:rPr>
              <a:t>Spenningskilder (forts)</a:t>
            </a:r>
            <a:endParaRPr lang="en-US" dirty="0">
              <a:solidFill>
                <a:srgbClr val="FF0000"/>
              </a:solidFill>
            </a:endParaRPr>
          </a:p>
        </p:txBody>
      </p:sp>
      <p:sp>
        <p:nvSpPr>
          <p:cNvPr id="3" name="Content Placeholder 2"/>
          <p:cNvSpPr>
            <a:spLocks noGrp="1"/>
          </p:cNvSpPr>
          <p:nvPr>
            <p:ph idx="1"/>
          </p:nvPr>
        </p:nvSpPr>
        <p:spPr>
          <a:xfrm>
            <a:off x="393638" y="1403497"/>
            <a:ext cx="9771088" cy="4431823"/>
          </a:xfrm>
        </p:spPr>
        <p:txBody>
          <a:bodyPr/>
          <a:lstStyle/>
          <a:p>
            <a:pPr>
              <a:buClr>
                <a:srgbClr val="FF0000"/>
              </a:buClr>
              <a:buFont typeface="Arial" panose="020B0604020202020204" pitchFamily="34" charset="0"/>
              <a:buChar char="•"/>
            </a:pPr>
            <a:r>
              <a:rPr lang="nb-NO" sz="1800" dirty="0"/>
              <a:t>Symboler for spenningskilder er</a:t>
            </a:r>
          </a:p>
          <a:p>
            <a:pPr marL="0" indent="0">
              <a:buClr>
                <a:srgbClr val="FF0000"/>
              </a:buClr>
              <a:buNone/>
            </a:pPr>
            <a:endParaRPr lang="nb-NO" sz="18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r>
              <a:rPr lang="nb-NO" sz="1600" dirty="0"/>
              <a:t>’+’ terminalen er V</a:t>
            </a:r>
            <a:r>
              <a:rPr lang="nb-NO" sz="1600" baseline="-25000" dirty="0"/>
              <a:t>s </a:t>
            </a:r>
            <a:r>
              <a:rPr lang="nb-NO" sz="1600" dirty="0"/>
              <a:t> (eller v</a:t>
            </a:r>
            <a:r>
              <a:rPr lang="nb-NO" sz="1600" baseline="-25000" dirty="0"/>
              <a:t>s </a:t>
            </a:r>
            <a:r>
              <a:rPr lang="nb-NO" sz="1600" dirty="0"/>
              <a:t>) volt mer </a:t>
            </a:r>
            <a:r>
              <a:rPr lang="nb-NO" sz="1600" i="1" dirty="0"/>
              <a:t>positiv</a:t>
            </a:r>
            <a:r>
              <a:rPr lang="nb-NO" sz="1600" dirty="0"/>
              <a:t> enn ’-’ terminalen. </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r>
              <a:rPr lang="nb-NO" sz="1600" dirty="0"/>
              <a:t>Hvis </a:t>
            </a:r>
            <a:r>
              <a:rPr lang="nb-NO" sz="1600" dirty="0" err="1"/>
              <a:t>V</a:t>
            </a:r>
            <a:r>
              <a:rPr lang="nb-NO" sz="1600" baseline="-25000" dirty="0" err="1"/>
              <a:t>s</a:t>
            </a:r>
            <a:r>
              <a:rPr lang="nb-NO" sz="1600" baseline="-25000" dirty="0"/>
              <a:t> </a:t>
            </a:r>
            <a:r>
              <a:rPr lang="nb-NO" sz="1600" dirty="0"/>
              <a:t>er &lt; 0, er ’+’ terminalen </a:t>
            </a:r>
            <a:r>
              <a:rPr lang="nb-NO" sz="1600" i="1" dirty="0"/>
              <a:t>negativ</a:t>
            </a:r>
            <a:r>
              <a:rPr lang="nb-NO" sz="1600" dirty="0"/>
              <a:t> i forhold til ’-’ terminalen</a:t>
            </a:r>
            <a:endParaRPr lang="en-US" sz="1600" dirty="0"/>
          </a:p>
        </p:txBody>
      </p:sp>
      <p:grpSp>
        <p:nvGrpSpPr>
          <p:cNvPr id="24" name="Group 23"/>
          <p:cNvGrpSpPr/>
          <p:nvPr/>
        </p:nvGrpSpPr>
        <p:grpSpPr>
          <a:xfrm>
            <a:off x="789614" y="2235804"/>
            <a:ext cx="1596912" cy="1185455"/>
            <a:chOff x="1574397" y="2649488"/>
            <a:chExt cx="1703373" cy="1264484"/>
          </a:xfrm>
        </p:grpSpPr>
        <p:grpSp>
          <p:nvGrpSpPr>
            <p:cNvPr id="7" name="Group 206"/>
            <p:cNvGrpSpPr>
              <a:grpSpLocks/>
            </p:cNvGrpSpPr>
            <p:nvPr/>
          </p:nvGrpSpPr>
          <p:grpSpPr bwMode="auto">
            <a:xfrm>
              <a:off x="2385992" y="2649488"/>
              <a:ext cx="304800" cy="762000"/>
              <a:chOff x="4224" y="2400"/>
              <a:chExt cx="192" cy="480"/>
            </a:xfrm>
          </p:grpSpPr>
          <p:sp>
            <p:nvSpPr>
              <p:cNvPr id="8" name="Oval 20"/>
              <p:cNvSpPr>
                <a:spLocks noChangeAspect="1" noChangeArrowheads="1"/>
              </p:cNvSpPr>
              <p:nvPr/>
            </p:nvSpPr>
            <p:spPr bwMode="auto">
              <a:xfrm>
                <a:off x="4224" y="2544"/>
                <a:ext cx="192" cy="192"/>
              </a:xfrm>
              <a:prstGeom prst="ellipse">
                <a:avLst/>
              </a:prstGeom>
              <a:noFill/>
              <a:ln w="6350">
                <a:solidFill>
                  <a:schemeClr val="tx1"/>
                </a:solidFill>
                <a:round/>
                <a:headEnd/>
                <a:tailEnd/>
              </a:ln>
              <a:effectLst/>
            </p:spPr>
            <p:txBody>
              <a:bodyPr wrap="none" anchor="ctr"/>
              <a:lstStyle/>
              <a:p>
                <a:pPr algn="ctr"/>
                <a:endParaRPr lang="en-US" sz="1800"/>
              </a:p>
            </p:txBody>
          </p:sp>
          <p:sp>
            <p:nvSpPr>
              <p:cNvPr id="9" name="Line 21"/>
              <p:cNvSpPr>
                <a:spLocks noChangeAspect="1" noChangeShapeType="1"/>
              </p:cNvSpPr>
              <p:nvPr/>
            </p:nvSpPr>
            <p:spPr bwMode="auto">
              <a:xfrm flipV="1">
                <a:off x="4320" y="2400"/>
                <a:ext cx="0" cy="144"/>
              </a:xfrm>
              <a:prstGeom prst="line">
                <a:avLst/>
              </a:prstGeom>
              <a:noFill/>
              <a:ln w="6350">
                <a:solidFill>
                  <a:schemeClr val="tx1"/>
                </a:solidFill>
                <a:round/>
                <a:headEnd/>
                <a:tailEnd/>
              </a:ln>
              <a:effectLst/>
            </p:spPr>
            <p:txBody>
              <a:bodyPr/>
              <a:lstStyle/>
              <a:p>
                <a:endParaRPr lang="en-US" sz="800"/>
              </a:p>
            </p:txBody>
          </p:sp>
          <p:sp>
            <p:nvSpPr>
              <p:cNvPr id="10" name="Line 22"/>
              <p:cNvSpPr>
                <a:spLocks noChangeAspect="1" noChangeShapeType="1"/>
              </p:cNvSpPr>
              <p:nvPr/>
            </p:nvSpPr>
            <p:spPr bwMode="auto">
              <a:xfrm flipV="1">
                <a:off x="4320" y="2736"/>
                <a:ext cx="0" cy="144"/>
              </a:xfrm>
              <a:prstGeom prst="line">
                <a:avLst/>
              </a:prstGeom>
              <a:noFill/>
              <a:ln w="6350">
                <a:solidFill>
                  <a:schemeClr val="tx1"/>
                </a:solidFill>
                <a:round/>
                <a:headEnd/>
                <a:tailEnd/>
              </a:ln>
              <a:effectLst/>
            </p:spPr>
            <p:txBody>
              <a:bodyPr/>
              <a:lstStyle/>
              <a:p>
                <a:endParaRPr lang="en-US" sz="800"/>
              </a:p>
            </p:txBody>
          </p:sp>
          <p:sp>
            <p:nvSpPr>
              <p:cNvPr id="11" name="Line 23"/>
              <p:cNvSpPr>
                <a:spLocks noChangeAspect="1" noChangeShapeType="1"/>
              </p:cNvSpPr>
              <p:nvPr/>
            </p:nvSpPr>
            <p:spPr bwMode="auto">
              <a:xfrm>
                <a:off x="4296" y="2592"/>
                <a:ext cx="48" cy="0"/>
              </a:xfrm>
              <a:prstGeom prst="line">
                <a:avLst/>
              </a:prstGeom>
              <a:noFill/>
              <a:ln w="6350">
                <a:solidFill>
                  <a:schemeClr val="tx1"/>
                </a:solidFill>
                <a:round/>
                <a:headEnd/>
                <a:tailEnd/>
              </a:ln>
              <a:effectLst/>
            </p:spPr>
            <p:txBody>
              <a:bodyPr/>
              <a:lstStyle/>
              <a:p>
                <a:endParaRPr lang="en-US" sz="800"/>
              </a:p>
            </p:txBody>
          </p:sp>
          <p:sp>
            <p:nvSpPr>
              <p:cNvPr id="12" name="Line 24"/>
              <p:cNvSpPr>
                <a:spLocks noChangeAspect="1" noChangeShapeType="1"/>
              </p:cNvSpPr>
              <p:nvPr/>
            </p:nvSpPr>
            <p:spPr bwMode="auto">
              <a:xfrm>
                <a:off x="4320" y="2568"/>
                <a:ext cx="0" cy="48"/>
              </a:xfrm>
              <a:prstGeom prst="line">
                <a:avLst/>
              </a:prstGeom>
              <a:noFill/>
              <a:ln w="6350">
                <a:solidFill>
                  <a:schemeClr val="tx1"/>
                </a:solidFill>
                <a:round/>
                <a:headEnd/>
                <a:tailEnd/>
              </a:ln>
              <a:effectLst/>
            </p:spPr>
            <p:txBody>
              <a:bodyPr/>
              <a:lstStyle/>
              <a:p>
                <a:endParaRPr lang="en-US" sz="800"/>
              </a:p>
            </p:txBody>
          </p:sp>
          <p:sp>
            <p:nvSpPr>
              <p:cNvPr id="13" name="Line 25"/>
              <p:cNvSpPr>
                <a:spLocks noChangeAspect="1" noChangeShapeType="1"/>
              </p:cNvSpPr>
              <p:nvPr/>
            </p:nvSpPr>
            <p:spPr bwMode="auto">
              <a:xfrm>
                <a:off x="4296" y="2688"/>
                <a:ext cx="48" cy="0"/>
              </a:xfrm>
              <a:prstGeom prst="line">
                <a:avLst/>
              </a:prstGeom>
              <a:noFill/>
              <a:ln w="6350">
                <a:solidFill>
                  <a:schemeClr val="tx1"/>
                </a:solidFill>
                <a:round/>
                <a:headEnd/>
                <a:tailEnd/>
              </a:ln>
              <a:effectLst/>
            </p:spPr>
            <p:txBody>
              <a:bodyPr/>
              <a:lstStyle/>
              <a:p>
                <a:endParaRPr lang="en-US" sz="800"/>
              </a:p>
            </p:txBody>
          </p:sp>
        </p:grpSp>
        <p:sp>
          <p:nvSpPr>
            <p:cNvPr id="48" name="TextBox 47"/>
            <p:cNvSpPr txBox="1"/>
            <p:nvPr/>
          </p:nvSpPr>
          <p:spPr>
            <a:xfrm>
              <a:off x="1574397" y="3421530"/>
              <a:ext cx="1703373" cy="492442"/>
            </a:xfrm>
            <a:prstGeom prst="rect">
              <a:avLst/>
            </a:prstGeom>
            <a:noFill/>
          </p:spPr>
          <p:txBody>
            <a:bodyPr wrap="none" rtlCol="0">
              <a:spAutoFit/>
            </a:bodyPr>
            <a:lstStyle/>
            <a:p>
              <a:r>
                <a:rPr lang="nb-NO" sz="1200" dirty="0"/>
                <a:t>Likespenningsskilde </a:t>
              </a:r>
            </a:p>
            <a:p>
              <a:r>
                <a:rPr lang="nb-NO" sz="1200" dirty="0"/>
                <a:t>(DC-spenning)</a:t>
              </a:r>
              <a:endParaRPr lang="en-US" sz="1200" dirty="0"/>
            </a:p>
          </p:txBody>
        </p:sp>
        <p:sp>
          <p:nvSpPr>
            <p:cNvPr id="51" name="TextBox 50"/>
            <p:cNvSpPr txBox="1"/>
            <p:nvPr/>
          </p:nvSpPr>
          <p:spPr>
            <a:xfrm>
              <a:off x="1885926" y="2863802"/>
              <a:ext cx="415840" cy="361124"/>
            </a:xfrm>
            <a:prstGeom prst="rect">
              <a:avLst/>
            </a:prstGeom>
            <a:noFill/>
          </p:spPr>
          <p:txBody>
            <a:bodyPr wrap="none" rtlCol="0">
              <a:spAutoFit/>
            </a:bodyPr>
            <a:lstStyle/>
            <a:p>
              <a:r>
                <a:rPr lang="nb-NO" sz="1600" i="1" dirty="0"/>
                <a:t>V</a:t>
              </a:r>
              <a:r>
                <a:rPr lang="nb-NO" sz="1600" i="1" baseline="-25000" dirty="0"/>
                <a:t>s</a:t>
              </a:r>
              <a:endParaRPr lang="en-US" sz="1600" i="1" dirty="0"/>
            </a:p>
          </p:txBody>
        </p:sp>
      </p:grpSp>
      <p:sp>
        <p:nvSpPr>
          <p:cNvPr id="15" name="Oval 111"/>
          <p:cNvSpPr>
            <a:spLocks noChangeAspect="1" noChangeArrowheads="1"/>
          </p:cNvSpPr>
          <p:nvPr/>
        </p:nvSpPr>
        <p:spPr bwMode="auto">
          <a:xfrm>
            <a:off x="6111514" y="2333612"/>
            <a:ext cx="285750" cy="285750"/>
          </a:xfrm>
          <a:prstGeom prst="ellipse">
            <a:avLst/>
          </a:prstGeom>
          <a:noFill/>
          <a:ln w="6350">
            <a:solidFill>
              <a:schemeClr val="tx1"/>
            </a:solidFill>
            <a:round/>
            <a:headEnd/>
            <a:tailEnd/>
          </a:ln>
          <a:effectLst/>
        </p:spPr>
        <p:txBody>
          <a:bodyPr wrap="none" anchor="ctr"/>
          <a:lstStyle/>
          <a:p>
            <a:pPr algn="ctr"/>
            <a:endParaRPr lang="en-US" sz="1800"/>
          </a:p>
        </p:txBody>
      </p:sp>
      <p:sp>
        <p:nvSpPr>
          <p:cNvPr id="16" name="Line 112"/>
          <p:cNvSpPr>
            <a:spLocks noChangeAspect="1" noChangeShapeType="1"/>
          </p:cNvSpPr>
          <p:nvPr/>
        </p:nvSpPr>
        <p:spPr bwMode="auto">
          <a:xfrm flipV="1">
            <a:off x="6254389" y="2119300"/>
            <a:ext cx="0" cy="214313"/>
          </a:xfrm>
          <a:prstGeom prst="line">
            <a:avLst/>
          </a:prstGeom>
          <a:noFill/>
          <a:ln w="6350">
            <a:solidFill>
              <a:schemeClr val="tx1"/>
            </a:solidFill>
            <a:round/>
            <a:headEnd/>
            <a:tailEnd/>
          </a:ln>
          <a:effectLst/>
        </p:spPr>
        <p:txBody>
          <a:bodyPr/>
          <a:lstStyle/>
          <a:p>
            <a:endParaRPr lang="en-US" sz="800"/>
          </a:p>
        </p:txBody>
      </p:sp>
      <p:sp>
        <p:nvSpPr>
          <p:cNvPr id="17" name="Line 113"/>
          <p:cNvSpPr>
            <a:spLocks noChangeAspect="1" noChangeShapeType="1"/>
          </p:cNvSpPr>
          <p:nvPr/>
        </p:nvSpPr>
        <p:spPr bwMode="auto">
          <a:xfrm flipV="1">
            <a:off x="6254389" y="2619362"/>
            <a:ext cx="0" cy="214313"/>
          </a:xfrm>
          <a:prstGeom prst="line">
            <a:avLst/>
          </a:prstGeom>
          <a:noFill/>
          <a:ln w="6350">
            <a:solidFill>
              <a:schemeClr val="tx1"/>
            </a:solidFill>
            <a:round/>
            <a:headEnd/>
            <a:tailEnd/>
          </a:ln>
          <a:effectLst/>
        </p:spPr>
        <p:txBody>
          <a:bodyPr/>
          <a:lstStyle/>
          <a:p>
            <a:endParaRPr lang="en-US" sz="800"/>
          </a:p>
        </p:txBody>
      </p:sp>
      <p:grpSp>
        <p:nvGrpSpPr>
          <p:cNvPr id="21" name="Group 117"/>
          <p:cNvGrpSpPr>
            <a:grpSpLocks noChangeAspect="1"/>
          </p:cNvGrpSpPr>
          <p:nvPr/>
        </p:nvGrpSpPr>
        <p:grpSpPr bwMode="auto">
          <a:xfrm>
            <a:off x="6182952" y="2405050"/>
            <a:ext cx="142875" cy="142875"/>
            <a:chOff x="2929" y="3217"/>
            <a:chExt cx="383" cy="191"/>
          </a:xfrm>
        </p:grpSpPr>
        <p:sp>
          <p:nvSpPr>
            <p:cNvPr id="22" name="Arc 118"/>
            <p:cNvSpPr>
              <a:spLocks noChangeAspect="1"/>
            </p:cNvSpPr>
            <p:nvPr/>
          </p:nvSpPr>
          <p:spPr bwMode="auto">
            <a:xfrm>
              <a:off x="2929" y="3217"/>
              <a:ext cx="192" cy="96"/>
            </a:xfrm>
            <a:custGeom>
              <a:avLst/>
              <a:gdLst>
                <a:gd name="G0" fmla="+- 21600 0 0"/>
                <a:gd name="G1" fmla="+- 21600 0 0"/>
                <a:gd name="G2" fmla="+- 21600 0 0"/>
                <a:gd name="T0" fmla="*/ 0 w 43200"/>
                <a:gd name="T1" fmla="*/ 21600 h 21600"/>
                <a:gd name="T2" fmla="*/ 43200 w 43200"/>
                <a:gd name="T3" fmla="*/ 21600 h 21600"/>
                <a:gd name="T4" fmla="*/ 21600 w 43200"/>
                <a:gd name="T5" fmla="*/ 21600 h 21600"/>
              </a:gdLst>
              <a:ahLst/>
              <a:cxnLst>
                <a:cxn ang="0">
                  <a:pos x="T0" y="T1"/>
                </a:cxn>
                <a:cxn ang="0">
                  <a:pos x="T2" y="T3"/>
                </a:cxn>
                <a:cxn ang="0">
                  <a:pos x="T4" y="T5"/>
                </a:cxn>
              </a:cxnLst>
              <a:rect l="0" t="0" r="r" b="b"/>
              <a:pathLst>
                <a:path w="43200" h="21600" fill="none" extrusionOk="0">
                  <a:moveTo>
                    <a:pt x="0" y="21600"/>
                  </a:moveTo>
                  <a:cubicBezTo>
                    <a:pt x="0" y="9670"/>
                    <a:pt x="9670" y="0"/>
                    <a:pt x="21600" y="0"/>
                  </a:cubicBezTo>
                  <a:cubicBezTo>
                    <a:pt x="33529" y="0"/>
                    <a:pt x="43200" y="9670"/>
                    <a:pt x="43200" y="21600"/>
                  </a:cubicBezTo>
                </a:path>
                <a:path w="43200" h="21600" stroke="0" extrusionOk="0">
                  <a:moveTo>
                    <a:pt x="0" y="21600"/>
                  </a:moveTo>
                  <a:cubicBezTo>
                    <a:pt x="0" y="9670"/>
                    <a:pt x="9670" y="0"/>
                    <a:pt x="21600" y="0"/>
                  </a:cubicBezTo>
                  <a:cubicBezTo>
                    <a:pt x="33529" y="0"/>
                    <a:pt x="43200" y="9670"/>
                    <a:pt x="43200" y="21600"/>
                  </a:cubicBezTo>
                  <a:lnTo>
                    <a:pt x="21600" y="21600"/>
                  </a:lnTo>
                  <a:close/>
                </a:path>
              </a:pathLst>
            </a:custGeom>
            <a:noFill/>
            <a:ln w="9525">
              <a:solidFill>
                <a:schemeClr val="tx1"/>
              </a:solidFill>
              <a:round/>
              <a:headEnd/>
              <a:tailEnd/>
            </a:ln>
            <a:effectLst/>
          </p:spPr>
          <p:txBody>
            <a:bodyPr wrap="none" anchor="ctr"/>
            <a:lstStyle/>
            <a:p>
              <a:endParaRPr lang="en-US" sz="800"/>
            </a:p>
          </p:txBody>
        </p:sp>
        <p:sp>
          <p:nvSpPr>
            <p:cNvPr id="23" name="Arc 119"/>
            <p:cNvSpPr>
              <a:spLocks noChangeAspect="1"/>
            </p:cNvSpPr>
            <p:nvPr/>
          </p:nvSpPr>
          <p:spPr bwMode="auto">
            <a:xfrm flipV="1">
              <a:off x="3120" y="3312"/>
              <a:ext cx="192" cy="96"/>
            </a:xfrm>
            <a:custGeom>
              <a:avLst/>
              <a:gdLst>
                <a:gd name="G0" fmla="+- 21600 0 0"/>
                <a:gd name="G1" fmla="+- 21600 0 0"/>
                <a:gd name="G2" fmla="+- 21600 0 0"/>
                <a:gd name="T0" fmla="*/ 0 w 43200"/>
                <a:gd name="T1" fmla="*/ 21600 h 21600"/>
                <a:gd name="T2" fmla="*/ 43200 w 43200"/>
                <a:gd name="T3" fmla="*/ 21600 h 21600"/>
                <a:gd name="T4" fmla="*/ 21600 w 43200"/>
                <a:gd name="T5" fmla="*/ 21600 h 21600"/>
              </a:gdLst>
              <a:ahLst/>
              <a:cxnLst>
                <a:cxn ang="0">
                  <a:pos x="T0" y="T1"/>
                </a:cxn>
                <a:cxn ang="0">
                  <a:pos x="T2" y="T3"/>
                </a:cxn>
                <a:cxn ang="0">
                  <a:pos x="T4" y="T5"/>
                </a:cxn>
              </a:cxnLst>
              <a:rect l="0" t="0" r="r" b="b"/>
              <a:pathLst>
                <a:path w="43200" h="21600" fill="none" extrusionOk="0">
                  <a:moveTo>
                    <a:pt x="0" y="21600"/>
                  </a:moveTo>
                  <a:cubicBezTo>
                    <a:pt x="0" y="9670"/>
                    <a:pt x="9670" y="0"/>
                    <a:pt x="21600" y="0"/>
                  </a:cubicBezTo>
                  <a:cubicBezTo>
                    <a:pt x="33529" y="0"/>
                    <a:pt x="43200" y="9670"/>
                    <a:pt x="43200" y="21600"/>
                  </a:cubicBezTo>
                </a:path>
                <a:path w="43200" h="21600" stroke="0" extrusionOk="0">
                  <a:moveTo>
                    <a:pt x="0" y="21600"/>
                  </a:moveTo>
                  <a:cubicBezTo>
                    <a:pt x="0" y="9670"/>
                    <a:pt x="9670" y="0"/>
                    <a:pt x="21600" y="0"/>
                  </a:cubicBezTo>
                  <a:cubicBezTo>
                    <a:pt x="33529" y="0"/>
                    <a:pt x="43200" y="9670"/>
                    <a:pt x="43200" y="21600"/>
                  </a:cubicBezTo>
                  <a:lnTo>
                    <a:pt x="21600" y="21600"/>
                  </a:lnTo>
                  <a:close/>
                </a:path>
              </a:pathLst>
            </a:custGeom>
            <a:noFill/>
            <a:ln w="9525">
              <a:solidFill>
                <a:schemeClr val="tx1"/>
              </a:solidFill>
              <a:round/>
              <a:headEnd/>
              <a:tailEnd/>
            </a:ln>
            <a:effectLst/>
          </p:spPr>
          <p:txBody>
            <a:bodyPr wrap="none" anchor="ctr"/>
            <a:lstStyle/>
            <a:p>
              <a:endParaRPr lang="en-US" sz="800"/>
            </a:p>
          </p:txBody>
        </p:sp>
      </p:grpSp>
      <p:sp>
        <p:nvSpPr>
          <p:cNvPr id="49" name="TextBox 48"/>
          <p:cNvSpPr txBox="1"/>
          <p:nvPr/>
        </p:nvSpPr>
        <p:spPr>
          <a:xfrm>
            <a:off x="5439040" y="2949937"/>
            <a:ext cx="1647759" cy="461665"/>
          </a:xfrm>
          <a:prstGeom prst="rect">
            <a:avLst/>
          </a:prstGeom>
          <a:noFill/>
        </p:spPr>
        <p:txBody>
          <a:bodyPr wrap="none" rtlCol="0">
            <a:spAutoFit/>
          </a:bodyPr>
          <a:lstStyle/>
          <a:p>
            <a:r>
              <a:rPr lang="nb-NO" sz="1200" dirty="0"/>
              <a:t>Vekselspenningskilde</a:t>
            </a:r>
          </a:p>
          <a:p>
            <a:r>
              <a:rPr lang="nb-NO" sz="1200" dirty="0"/>
              <a:t>(AC-spenning)</a:t>
            </a:r>
            <a:endParaRPr lang="en-US" sz="1200" dirty="0"/>
          </a:p>
        </p:txBody>
      </p:sp>
      <p:sp>
        <p:nvSpPr>
          <p:cNvPr id="52" name="TextBox 51"/>
          <p:cNvSpPr txBox="1"/>
          <p:nvPr/>
        </p:nvSpPr>
        <p:spPr>
          <a:xfrm>
            <a:off x="5662635" y="2419865"/>
            <a:ext cx="356188" cy="338554"/>
          </a:xfrm>
          <a:prstGeom prst="rect">
            <a:avLst/>
          </a:prstGeom>
          <a:noFill/>
        </p:spPr>
        <p:txBody>
          <a:bodyPr wrap="none" rtlCol="0">
            <a:spAutoFit/>
          </a:bodyPr>
          <a:lstStyle/>
          <a:p>
            <a:r>
              <a:rPr lang="nb-NO" sz="1600" i="1" dirty="0"/>
              <a:t>v</a:t>
            </a:r>
            <a:r>
              <a:rPr lang="nb-NO" sz="1600" i="1" baseline="-25000" dirty="0"/>
              <a:t>s</a:t>
            </a:r>
            <a:endParaRPr lang="en-US" sz="1600" i="1" dirty="0"/>
          </a:p>
        </p:txBody>
      </p:sp>
      <p:grpSp>
        <p:nvGrpSpPr>
          <p:cNvPr id="25" name="Group 24"/>
          <p:cNvGrpSpPr/>
          <p:nvPr/>
        </p:nvGrpSpPr>
        <p:grpSpPr>
          <a:xfrm>
            <a:off x="3181294" y="2235803"/>
            <a:ext cx="1218603" cy="1312680"/>
            <a:chOff x="4125520" y="2649488"/>
            <a:chExt cx="1299843" cy="1400192"/>
          </a:xfrm>
        </p:grpSpPr>
        <p:grpSp>
          <p:nvGrpSpPr>
            <p:cNvPr id="41" name="Group 255"/>
            <p:cNvGrpSpPr>
              <a:grpSpLocks/>
            </p:cNvGrpSpPr>
            <p:nvPr/>
          </p:nvGrpSpPr>
          <p:grpSpPr bwMode="auto">
            <a:xfrm>
              <a:off x="4853759" y="2649488"/>
              <a:ext cx="304800" cy="762000"/>
              <a:chOff x="4800" y="144"/>
              <a:chExt cx="384" cy="1824"/>
            </a:xfrm>
          </p:grpSpPr>
          <p:sp>
            <p:nvSpPr>
              <p:cNvPr id="42" name="Line 256"/>
              <p:cNvSpPr>
                <a:spLocks noChangeShapeType="1"/>
              </p:cNvSpPr>
              <p:nvPr/>
            </p:nvSpPr>
            <p:spPr bwMode="auto">
              <a:xfrm>
                <a:off x="4992" y="1200"/>
                <a:ext cx="0" cy="768"/>
              </a:xfrm>
              <a:prstGeom prst="line">
                <a:avLst/>
              </a:prstGeom>
              <a:noFill/>
              <a:ln w="6350">
                <a:solidFill>
                  <a:schemeClr val="tx1"/>
                </a:solidFill>
                <a:round/>
                <a:headEnd/>
                <a:tailEnd/>
              </a:ln>
              <a:effectLst/>
            </p:spPr>
            <p:txBody>
              <a:bodyPr/>
              <a:lstStyle/>
              <a:p>
                <a:endParaRPr lang="en-US" sz="800"/>
              </a:p>
            </p:txBody>
          </p:sp>
          <p:sp>
            <p:nvSpPr>
              <p:cNvPr id="43" name="Line 257"/>
              <p:cNvSpPr>
                <a:spLocks noChangeShapeType="1"/>
              </p:cNvSpPr>
              <p:nvPr/>
            </p:nvSpPr>
            <p:spPr bwMode="auto">
              <a:xfrm>
                <a:off x="4800" y="912"/>
                <a:ext cx="384" cy="0"/>
              </a:xfrm>
              <a:prstGeom prst="line">
                <a:avLst/>
              </a:prstGeom>
              <a:noFill/>
              <a:ln w="6350">
                <a:solidFill>
                  <a:schemeClr val="tx1"/>
                </a:solidFill>
                <a:round/>
                <a:headEnd/>
                <a:tailEnd/>
              </a:ln>
              <a:effectLst/>
            </p:spPr>
            <p:txBody>
              <a:bodyPr/>
              <a:lstStyle/>
              <a:p>
                <a:endParaRPr lang="en-US" sz="800"/>
              </a:p>
            </p:txBody>
          </p:sp>
          <p:sp>
            <p:nvSpPr>
              <p:cNvPr id="44" name="Line 258"/>
              <p:cNvSpPr>
                <a:spLocks noChangeShapeType="1"/>
              </p:cNvSpPr>
              <p:nvPr/>
            </p:nvSpPr>
            <p:spPr bwMode="auto">
              <a:xfrm>
                <a:off x="4944" y="1008"/>
                <a:ext cx="96" cy="0"/>
              </a:xfrm>
              <a:prstGeom prst="line">
                <a:avLst/>
              </a:prstGeom>
              <a:noFill/>
              <a:ln w="6350">
                <a:solidFill>
                  <a:schemeClr val="tx1"/>
                </a:solidFill>
                <a:round/>
                <a:headEnd/>
                <a:tailEnd/>
              </a:ln>
              <a:effectLst/>
            </p:spPr>
            <p:txBody>
              <a:bodyPr wrap="none" anchor="ctr"/>
              <a:lstStyle/>
              <a:p>
                <a:endParaRPr lang="en-US" sz="800"/>
              </a:p>
            </p:txBody>
          </p:sp>
          <p:sp>
            <p:nvSpPr>
              <p:cNvPr id="45" name="Line 259"/>
              <p:cNvSpPr>
                <a:spLocks noChangeShapeType="1"/>
              </p:cNvSpPr>
              <p:nvPr/>
            </p:nvSpPr>
            <p:spPr bwMode="auto">
              <a:xfrm>
                <a:off x="4944" y="1200"/>
                <a:ext cx="96" cy="0"/>
              </a:xfrm>
              <a:prstGeom prst="line">
                <a:avLst/>
              </a:prstGeom>
              <a:noFill/>
              <a:ln w="6350">
                <a:solidFill>
                  <a:schemeClr val="tx1"/>
                </a:solidFill>
                <a:round/>
                <a:headEnd/>
                <a:tailEnd/>
              </a:ln>
              <a:effectLst/>
            </p:spPr>
            <p:txBody>
              <a:bodyPr wrap="none" anchor="ctr"/>
              <a:lstStyle/>
              <a:p>
                <a:endParaRPr lang="en-US" sz="800"/>
              </a:p>
            </p:txBody>
          </p:sp>
          <p:sp>
            <p:nvSpPr>
              <p:cNvPr id="46" name="Line 260"/>
              <p:cNvSpPr>
                <a:spLocks noChangeShapeType="1"/>
              </p:cNvSpPr>
              <p:nvPr/>
            </p:nvSpPr>
            <p:spPr bwMode="auto">
              <a:xfrm>
                <a:off x="4800" y="1104"/>
                <a:ext cx="384" cy="0"/>
              </a:xfrm>
              <a:prstGeom prst="line">
                <a:avLst/>
              </a:prstGeom>
              <a:noFill/>
              <a:ln w="6350">
                <a:solidFill>
                  <a:schemeClr val="tx1"/>
                </a:solidFill>
                <a:round/>
                <a:headEnd/>
                <a:tailEnd/>
              </a:ln>
              <a:effectLst/>
            </p:spPr>
            <p:txBody>
              <a:bodyPr/>
              <a:lstStyle/>
              <a:p>
                <a:endParaRPr lang="en-US" sz="800"/>
              </a:p>
            </p:txBody>
          </p:sp>
          <p:sp>
            <p:nvSpPr>
              <p:cNvPr id="47" name="Line 261"/>
              <p:cNvSpPr>
                <a:spLocks noChangeShapeType="1"/>
              </p:cNvSpPr>
              <p:nvPr/>
            </p:nvSpPr>
            <p:spPr bwMode="auto">
              <a:xfrm>
                <a:off x="4992" y="144"/>
                <a:ext cx="0" cy="768"/>
              </a:xfrm>
              <a:prstGeom prst="line">
                <a:avLst/>
              </a:prstGeom>
              <a:noFill/>
              <a:ln w="6350">
                <a:solidFill>
                  <a:schemeClr val="tx1"/>
                </a:solidFill>
                <a:round/>
                <a:headEnd/>
                <a:tailEnd/>
              </a:ln>
              <a:effectLst/>
            </p:spPr>
            <p:txBody>
              <a:bodyPr/>
              <a:lstStyle/>
              <a:p>
                <a:endParaRPr lang="en-US" sz="800"/>
              </a:p>
            </p:txBody>
          </p:sp>
        </p:grpSp>
        <p:sp>
          <p:nvSpPr>
            <p:cNvPr id="50" name="TextBox 49"/>
            <p:cNvSpPr txBox="1"/>
            <p:nvPr/>
          </p:nvSpPr>
          <p:spPr>
            <a:xfrm>
              <a:off x="4125520" y="3411488"/>
              <a:ext cx="1299843" cy="638192"/>
            </a:xfrm>
            <a:prstGeom prst="rect">
              <a:avLst/>
            </a:prstGeom>
            <a:noFill/>
          </p:spPr>
          <p:txBody>
            <a:bodyPr wrap="none" rtlCol="0">
              <a:spAutoFit/>
            </a:bodyPr>
            <a:lstStyle/>
            <a:p>
              <a:r>
                <a:rPr lang="nb-NO" sz="1200" dirty="0"/>
                <a:t>Batteri</a:t>
              </a:r>
              <a:r>
                <a:rPr lang="nb-NO" sz="1600" dirty="0"/>
                <a:t> </a:t>
              </a:r>
            </a:p>
            <a:p>
              <a:r>
                <a:rPr lang="nb-NO" sz="1600" dirty="0"/>
                <a:t>(</a:t>
              </a:r>
              <a:r>
                <a:rPr lang="nb-NO" sz="1200" dirty="0"/>
                <a:t>DC-spenning</a:t>
              </a:r>
              <a:r>
                <a:rPr lang="nb-NO" sz="1600" dirty="0"/>
                <a:t>)</a:t>
              </a:r>
              <a:endParaRPr lang="en-US" sz="1600" dirty="0"/>
            </a:p>
          </p:txBody>
        </p:sp>
        <p:sp>
          <p:nvSpPr>
            <p:cNvPr id="53" name="TextBox 52"/>
            <p:cNvSpPr txBox="1"/>
            <p:nvPr/>
          </p:nvSpPr>
          <p:spPr>
            <a:xfrm>
              <a:off x="4414832" y="2865875"/>
              <a:ext cx="342317" cy="361124"/>
            </a:xfrm>
            <a:prstGeom prst="rect">
              <a:avLst/>
            </a:prstGeom>
            <a:noFill/>
          </p:spPr>
          <p:txBody>
            <a:bodyPr wrap="none" rtlCol="0">
              <a:spAutoFit/>
            </a:bodyPr>
            <a:lstStyle/>
            <a:p>
              <a:r>
                <a:rPr lang="nb-NO" sz="1600" i="1" dirty="0"/>
                <a:t>V</a:t>
              </a:r>
              <a:endParaRPr lang="en-US" sz="1600" i="1" dirty="0"/>
            </a:p>
          </p:txBody>
        </p:sp>
      </p:grpSp>
      <p:sp>
        <p:nvSpPr>
          <p:cNvPr id="5" name="Footer Placeholder 4">
            <a:extLst>
              <a:ext uri="{FF2B5EF4-FFF2-40B4-BE49-F238E27FC236}">
                <a16:creationId xmlns:a16="http://schemas.microsoft.com/office/drawing/2014/main" id="{EB236FE6-19F8-4653-999A-16C848EFC303}"/>
              </a:ext>
            </a:extLst>
          </p:cNvPr>
          <p:cNvSpPr>
            <a:spLocks noGrp="1"/>
          </p:cNvSpPr>
          <p:nvPr>
            <p:ph type="ftr" sz="quarter" idx="11"/>
          </p:nvPr>
        </p:nvSpPr>
        <p:spPr/>
        <p:txBody>
          <a:bodyPr/>
          <a:lstStyle/>
          <a:p>
            <a:r>
              <a:rPr lang="nb-NO"/>
              <a:t>IN1080   Forelesning 1</a:t>
            </a:r>
            <a:endParaRPr lang="nb-NO" dirty="0"/>
          </a:p>
        </p:txBody>
      </p:sp>
      <p:sp>
        <p:nvSpPr>
          <p:cNvPr id="6" name="Slide Number Placeholder 5">
            <a:extLst>
              <a:ext uri="{FF2B5EF4-FFF2-40B4-BE49-F238E27FC236}">
                <a16:creationId xmlns:a16="http://schemas.microsoft.com/office/drawing/2014/main" id="{98C4F6B6-41DE-4F68-9B84-8A6A01BC356C}"/>
              </a:ext>
            </a:extLst>
          </p:cNvPr>
          <p:cNvSpPr>
            <a:spLocks noGrp="1"/>
          </p:cNvSpPr>
          <p:nvPr>
            <p:ph type="sldNum" sz="quarter" idx="12"/>
          </p:nvPr>
        </p:nvSpPr>
        <p:spPr/>
        <p:txBody>
          <a:bodyPr/>
          <a:lstStyle/>
          <a:p>
            <a:fld id="{F961E463-F9D5-4353-8BA6-45543CC5320E}" type="slidenum">
              <a:rPr lang="nb-NO" smtClean="0"/>
              <a:pPr/>
              <a:t>17</a:t>
            </a:fld>
            <a:endParaRPr lang="nb-NO"/>
          </a:p>
        </p:txBody>
      </p:sp>
    </p:spTree>
    <p:extLst>
      <p:ext uri="{BB962C8B-B14F-4D97-AF65-F5344CB8AC3E}">
        <p14:creationId xmlns:p14="http://schemas.microsoft.com/office/powerpoint/2010/main" val="33037576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0255" y="432409"/>
            <a:ext cx="10515600" cy="613333"/>
          </a:xfrm>
        </p:spPr>
        <p:txBody>
          <a:bodyPr/>
          <a:lstStyle/>
          <a:p>
            <a:r>
              <a:rPr lang="nb-NO" dirty="0">
                <a:solidFill>
                  <a:srgbClr val="FF0000"/>
                </a:solidFill>
              </a:rPr>
              <a:t>Strømkilder</a:t>
            </a:r>
            <a:endParaRPr lang="en-US" dirty="0">
              <a:solidFill>
                <a:srgbClr val="FF0000"/>
              </a:solidFill>
            </a:endParaRPr>
          </a:p>
        </p:txBody>
      </p:sp>
      <p:sp>
        <p:nvSpPr>
          <p:cNvPr id="3" name="Content Placeholder 2"/>
          <p:cNvSpPr>
            <a:spLocks noGrp="1"/>
          </p:cNvSpPr>
          <p:nvPr>
            <p:ph idx="1"/>
          </p:nvPr>
        </p:nvSpPr>
        <p:spPr>
          <a:xfrm>
            <a:off x="493391" y="1146936"/>
            <a:ext cx="10886505" cy="4984553"/>
          </a:xfrm>
        </p:spPr>
        <p:txBody>
          <a:bodyPr/>
          <a:lstStyle/>
          <a:p>
            <a:pPr>
              <a:buClr>
                <a:srgbClr val="FF0000"/>
              </a:buClr>
              <a:buFont typeface="Arial" panose="020B0604020202020204" pitchFamily="34" charset="0"/>
              <a:buChar char="•"/>
            </a:pPr>
            <a:r>
              <a:rPr lang="nb-NO" sz="1600" dirty="0"/>
              <a:t>Akkurat som spenningskilder er strømkilder enten </a:t>
            </a:r>
            <a:r>
              <a:rPr lang="nb-NO" sz="1600" b="1" dirty="0"/>
              <a:t>ideelle</a:t>
            </a:r>
            <a:r>
              <a:rPr lang="nb-NO" sz="1600" dirty="0"/>
              <a:t> eller </a:t>
            </a:r>
            <a:r>
              <a:rPr lang="nb-NO" sz="1600" b="1" dirty="0"/>
              <a:t>ikke-ideelle</a:t>
            </a:r>
            <a:r>
              <a:rPr lang="nb-NO" sz="1600" i="1" dirty="0"/>
              <a:t> </a:t>
            </a:r>
          </a:p>
          <a:p>
            <a:pPr>
              <a:buClr>
                <a:srgbClr val="FF0000"/>
              </a:buClr>
              <a:buFont typeface="Arial" panose="020B0604020202020204" pitchFamily="34" charset="0"/>
              <a:buChar char="•"/>
            </a:pPr>
            <a:r>
              <a:rPr lang="nb-NO" sz="1600" dirty="0"/>
              <a:t>En ideell strømkilde leverer </a:t>
            </a:r>
            <a:r>
              <a:rPr lang="nb-NO" sz="1600" b="1" dirty="0"/>
              <a:t>konstant</a:t>
            </a:r>
            <a:r>
              <a:rPr lang="nb-NO" sz="1600" dirty="0"/>
              <a:t> strøm, uavhengig av spenningen over kilden</a:t>
            </a:r>
            <a:endParaRPr lang="nb-NO" sz="1200" dirty="0"/>
          </a:p>
          <a:p>
            <a:pPr>
              <a:buClr>
                <a:srgbClr val="FF0000"/>
              </a:buClr>
              <a:buFont typeface="Arial" panose="020B0604020202020204" pitchFamily="34" charset="0"/>
              <a:buChar char="•"/>
            </a:pPr>
            <a:r>
              <a:rPr lang="nb-NO" sz="1600" dirty="0"/>
              <a:t>I virkeligheten vil strømmen </a:t>
            </a:r>
            <a:r>
              <a:rPr lang="nb-NO" sz="1600" b="1" dirty="0"/>
              <a:t>synke</a:t>
            </a:r>
            <a:r>
              <a:rPr lang="nb-NO" sz="1600" dirty="0"/>
              <a:t> når spenningen øker (dvs. ikke-ideell oppførsel)</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r>
              <a:rPr lang="nb-NO" sz="1600" dirty="0"/>
              <a:t>Legg merke til at en spenningskilde også kan betraktes som en strømkilde fordi den lager et elektrisk felt som får elektroner til å bevege seg</a:t>
            </a:r>
          </a:p>
          <a:p>
            <a:pPr>
              <a:buClr>
                <a:srgbClr val="FF0000"/>
              </a:buClr>
              <a:buFont typeface="Arial" panose="020B0604020202020204" pitchFamily="34" charset="0"/>
              <a:buChar char="•"/>
            </a:pPr>
            <a:r>
              <a:rPr lang="nb-NO" sz="1600" dirty="0"/>
              <a:t>Tilsvarende vil en strømkilde gi opphav til en spenning fordi den setter elektroner i bevegelse</a:t>
            </a:r>
          </a:p>
          <a:p>
            <a:pPr lvl="1">
              <a:buClr>
                <a:srgbClr val="FF0000"/>
              </a:buClr>
              <a:buFont typeface="Arial" panose="020B0604020202020204" pitchFamily="34" charset="0"/>
              <a:buChar char="•"/>
            </a:pPr>
            <a:r>
              <a:rPr lang="nb-NO" sz="1400" dirty="0"/>
              <a:t>Men: strømkilder er vanskeligere å lage enn spenningskilder og paradoksal ved analyse (den kan både ha null og uendelig indre motstand!)  </a:t>
            </a:r>
          </a:p>
        </p:txBody>
      </p:sp>
      <p:pic>
        <p:nvPicPr>
          <p:cNvPr id="7" name="Picture 6" descr="2-19"/>
          <p:cNvPicPr>
            <a:picLocks noChangeAspect="1" noChangeArrowheads="1"/>
          </p:cNvPicPr>
          <p:nvPr/>
        </p:nvPicPr>
        <p:blipFill rotWithShape="1">
          <a:blip r:embed="rId3">
            <a:extLst>
              <a:ext uri="{28A0092B-C50C-407E-A947-70E740481C1C}">
                <a14:useLocalDpi xmlns:a14="http://schemas.microsoft.com/office/drawing/2010/main" val="0"/>
              </a:ext>
            </a:extLst>
          </a:blip>
          <a:srcRect l="14293" b="9545"/>
          <a:stretch/>
        </p:blipFill>
        <p:spPr bwMode="auto">
          <a:xfrm>
            <a:off x="3948808" y="2563436"/>
            <a:ext cx="3973902" cy="18637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p:nvSpPr>
        <p:spPr bwMode="auto">
          <a:xfrm>
            <a:off x="4070775" y="6196808"/>
            <a:ext cx="270030" cy="228783"/>
          </a:xfrm>
          <a:prstGeom prst="rect">
            <a:avLst/>
          </a:prstGeom>
          <a:solidFill>
            <a:schemeClr val="bg1"/>
          </a:solidFill>
          <a:ln w="12700" cap="flat" cmpd="sng" algn="ctr">
            <a:noFill/>
            <a:prstDash val="solid"/>
            <a:round/>
            <a:headEnd type="none" w="med" len="med"/>
            <a:tailEnd type="none" w="med" len="med"/>
          </a:ln>
          <a:effectLst/>
        </p:spPr>
        <p:txBody>
          <a:bodyPr vert="horz" wrap="square" lIns="85725" tIns="42863" rIns="85725" bIns="42863" numCol="1" rtlCol="0" anchor="t" anchorCtr="0" compatLnSpc="1">
            <a:prstTxWarp prst="textNoShape">
              <a:avLst/>
            </a:prstTxWarp>
          </a:bodyPr>
          <a:lstStyle/>
          <a:p>
            <a:pPr defTabSz="857250" eaLnBrk="0" fontAlgn="base" hangingPunct="0">
              <a:spcBef>
                <a:spcPct val="0"/>
              </a:spcBef>
              <a:spcAft>
                <a:spcPct val="0"/>
              </a:spcAft>
            </a:pPr>
            <a:endParaRPr lang="en-US" sz="2250">
              <a:latin typeface="Times New Roman" pitchFamily="18" charset="0"/>
            </a:endParaRPr>
          </a:p>
        </p:txBody>
      </p:sp>
      <p:grpSp>
        <p:nvGrpSpPr>
          <p:cNvPr id="20" name="Group 19"/>
          <p:cNvGrpSpPr/>
          <p:nvPr/>
        </p:nvGrpSpPr>
        <p:grpSpPr>
          <a:xfrm>
            <a:off x="2818372" y="2711884"/>
            <a:ext cx="1130436" cy="1301709"/>
            <a:chOff x="1208870" y="4975589"/>
            <a:chExt cx="1257986" cy="1456328"/>
          </a:xfrm>
        </p:grpSpPr>
        <p:grpSp>
          <p:nvGrpSpPr>
            <p:cNvPr id="11" name="Group 10"/>
            <p:cNvGrpSpPr/>
            <p:nvPr/>
          </p:nvGrpSpPr>
          <p:grpSpPr>
            <a:xfrm>
              <a:off x="1502579" y="4975589"/>
              <a:ext cx="579606" cy="762000"/>
              <a:chOff x="4387678" y="3362543"/>
              <a:chExt cx="579606" cy="762000"/>
            </a:xfrm>
          </p:grpSpPr>
          <p:grpSp>
            <p:nvGrpSpPr>
              <p:cNvPr id="12" name="Group 205"/>
              <p:cNvGrpSpPr>
                <a:grpSpLocks/>
              </p:cNvGrpSpPr>
              <p:nvPr/>
            </p:nvGrpSpPr>
            <p:grpSpPr bwMode="auto">
              <a:xfrm>
                <a:off x="4662484" y="3362543"/>
                <a:ext cx="304800" cy="762000"/>
                <a:chOff x="3888" y="2400"/>
                <a:chExt cx="192" cy="480"/>
              </a:xfrm>
            </p:grpSpPr>
            <p:sp>
              <p:nvSpPr>
                <p:cNvPr id="14" name="Oval 40"/>
                <p:cNvSpPr>
                  <a:spLocks noChangeAspect="1" noChangeArrowheads="1"/>
                </p:cNvSpPr>
                <p:nvPr/>
              </p:nvSpPr>
              <p:spPr bwMode="auto">
                <a:xfrm>
                  <a:off x="3888" y="2544"/>
                  <a:ext cx="192" cy="192"/>
                </a:xfrm>
                <a:prstGeom prst="ellipse">
                  <a:avLst/>
                </a:prstGeom>
                <a:noFill/>
                <a:ln w="6350">
                  <a:solidFill>
                    <a:schemeClr val="tx1"/>
                  </a:solidFill>
                  <a:round/>
                  <a:headEnd/>
                  <a:tailEnd/>
                </a:ln>
                <a:effectLst/>
              </p:spPr>
              <p:txBody>
                <a:bodyPr wrap="none" anchor="ctr"/>
                <a:lstStyle/>
                <a:p>
                  <a:pPr algn="ctr"/>
                  <a:endParaRPr lang="en-US" sz="1875"/>
                </a:p>
              </p:txBody>
            </p:sp>
            <p:sp>
              <p:nvSpPr>
                <p:cNvPr id="15" name="Line 41"/>
                <p:cNvSpPr>
                  <a:spLocks noChangeAspect="1" noChangeShapeType="1"/>
                </p:cNvSpPr>
                <p:nvPr/>
              </p:nvSpPr>
              <p:spPr bwMode="auto">
                <a:xfrm flipV="1">
                  <a:off x="3984" y="2400"/>
                  <a:ext cx="0" cy="144"/>
                </a:xfrm>
                <a:prstGeom prst="line">
                  <a:avLst/>
                </a:prstGeom>
                <a:noFill/>
                <a:ln w="6350">
                  <a:solidFill>
                    <a:schemeClr val="tx1"/>
                  </a:solidFill>
                  <a:round/>
                  <a:headEnd/>
                  <a:tailEnd/>
                </a:ln>
                <a:effectLst/>
              </p:spPr>
              <p:txBody>
                <a:bodyPr/>
                <a:lstStyle/>
                <a:p>
                  <a:endParaRPr lang="en-US" sz="844"/>
                </a:p>
              </p:txBody>
            </p:sp>
            <p:sp>
              <p:nvSpPr>
                <p:cNvPr id="16" name="Line 42"/>
                <p:cNvSpPr>
                  <a:spLocks noChangeAspect="1" noChangeShapeType="1"/>
                </p:cNvSpPr>
                <p:nvPr/>
              </p:nvSpPr>
              <p:spPr bwMode="auto">
                <a:xfrm flipV="1">
                  <a:off x="3984" y="2736"/>
                  <a:ext cx="0" cy="144"/>
                </a:xfrm>
                <a:prstGeom prst="line">
                  <a:avLst/>
                </a:prstGeom>
                <a:noFill/>
                <a:ln w="6350">
                  <a:solidFill>
                    <a:schemeClr val="tx1"/>
                  </a:solidFill>
                  <a:round/>
                  <a:headEnd/>
                  <a:tailEnd/>
                </a:ln>
                <a:effectLst/>
              </p:spPr>
              <p:txBody>
                <a:bodyPr/>
                <a:lstStyle/>
                <a:p>
                  <a:endParaRPr lang="en-US" sz="844"/>
                </a:p>
              </p:txBody>
            </p:sp>
            <p:sp>
              <p:nvSpPr>
                <p:cNvPr id="17" name="Line 43"/>
                <p:cNvSpPr>
                  <a:spLocks noChangeAspect="1" noChangeShapeType="1"/>
                </p:cNvSpPr>
                <p:nvPr/>
              </p:nvSpPr>
              <p:spPr bwMode="auto">
                <a:xfrm>
                  <a:off x="3984" y="2568"/>
                  <a:ext cx="0" cy="120"/>
                </a:xfrm>
                <a:prstGeom prst="line">
                  <a:avLst/>
                </a:prstGeom>
                <a:noFill/>
                <a:ln w="6350">
                  <a:solidFill>
                    <a:schemeClr val="tx1"/>
                  </a:solidFill>
                  <a:round/>
                  <a:headEnd/>
                  <a:tailEnd type="none" w="sm" len="med"/>
                </a:ln>
                <a:effectLst/>
              </p:spPr>
              <p:txBody>
                <a:bodyPr/>
                <a:lstStyle/>
                <a:p>
                  <a:endParaRPr lang="en-US" sz="844"/>
                </a:p>
              </p:txBody>
            </p:sp>
            <p:sp>
              <p:nvSpPr>
                <p:cNvPr id="18" name="Freeform 44"/>
                <p:cNvSpPr>
                  <a:spLocks noChangeAspect="1"/>
                </p:cNvSpPr>
                <p:nvPr/>
              </p:nvSpPr>
              <p:spPr bwMode="auto">
                <a:xfrm rot="5400000" flipH="1">
                  <a:off x="3960" y="2664"/>
                  <a:ext cx="48" cy="48"/>
                </a:xfrm>
                <a:custGeom>
                  <a:avLst/>
                  <a:gdLst/>
                  <a:ahLst/>
                  <a:cxnLst>
                    <a:cxn ang="0">
                      <a:pos x="0" y="48"/>
                    </a:cxn>
                    <a:cxn ang="0">
                      <a:pos x="96" y="0"/>
                    </a:cxn>
                    <a:cxn ang="0">
                      <a:pos x="96" y="96"/>
                    </a:cxn>
                    <a:cxn ang="0">
                      <a:pos x="0" y="48"/>
                    </a:cxn>
                  </a:cxnLst>
                  <a:rect l="0" t="0" r="r" b="b"/>
                  <a:pathLst>
                    <a:path w="96" h="96">
                      <a:moveTo>
                        <a:pt x="0" y="48"/>
                      </a:moveTo>
                      <a:lnTo>
                        <a:pt x="96" y="0"/>
                      </a:lnTo>
                      <a:lnTo>
                        <a:pt x="96" y="96"/>
                      </a:lnTo>
                      <a:lnTo>
                        <a:pt x="0" y="48"/>
                      </a:lnTo>
                      <a:close/>
                    </a:path>
                  </a:pathLst>
                </a:custGeom>
                <a:solidFill>
                  <a:schemeClr val="tx1"/>
                </a:solidFill>
                <a:ln w="6350" cmpd="sng">
                  <a:solidFill>
                    <a:schemeClr val="tx1"/>
                  </a:solidFill>
                  <a:round/>
                  <a:headEnd/>
                  <a:tailEnd/>
                </a:ln>
                <a:effectLst/>
              </p:spPr>
              <p:txBody>
                <a:bodyPr/>
                <a:lstStyle/>
                <a:p>
                  <a:endParaRPr lang="en-US" sz="844"/>
                </a:p>
              </p:txBody>
            </p:sp>
          </p:grpSp>
          <p:sp>
            <p:nvSpPr>
              <p:cNvPr id="13" name="TextBox 12"/>
              <p:cNvSpPr txBox="1"/>
              <p:nvPr/>
            </p:nvSpPr>
            <p:spPr>
              <a:xfrm>
                <a:off x="4387678" y="3586162"/>
                <a:ext cx="325218" cy="375556"/>
              </a:xfrm>
              <a:prstGeom prst="rect">
                <a:avLst/>
              </a:prstGeom>
              <a:noFill/>
            </p:spPr>
            <p:txBody>
              <a:bodyPr wrap="none" rtlCol="0">
                <a:spAutoFit/>
              </a:bodyPr>
              <a:lstStyle/>
              <a:p>
                <a:r>
                  <a:rPr lang="nb-NO" sz="1688" i="1" dirty="0"/>
                  <a:t>i</a:t>
                </a:r>
                <a:r>
                  <a:rPr lang="nb-NO" sz="1688" i="1" baseline="-25000" dirty="0"/>
                  <a:t>s</a:t>
                </a:r>
                <a:endParaRPr lang="en-US" sz="1688" i="1" dirty="0"/>
              </a:p>
            </p:txBody>
          </p:sp>
        </p:grpSp>
        <p:sp>
          <p:nvSpPr>
            <p:cNvPr id="19" name="TextBox 18"/>
            <p:cNvSpPr txBox="1"/>
            <p:nvPr/>
          </p:nvSpPr>
          <p:spPr>
            <a:xfrm>
              <a:off x="1208870" y="5779294"/>
              <a:ext cx="1257986" cy="652623"/>
            </a:xfrm>
            <a:prstGeom prst="rect">
              <a:avLst/>
            </a:prstGeom>
            <a:noFill/>
          </p:spPr>
          <p:txBody>
            <a:bodyPr wrap="none" rtlCol="0">
              <a:spAutoFit/>
            </a:bodyPr>
            <a:lstStyle/>
            <a:p>
              <a:r>
                <a:rPr lang="nb-NO" sz="1688" dirty="0">
                  <a:latin typeface="Concorde BE Regular"/>
                </a:rPr>
                <a:t>Symbol for </a:t>
              </a:r>
            </a:p>
            <a:p>
              <a:r>
                <a:rPr lang="nb-NO" sz="1688" dirty="0">
                  <a:latin typeface="Concorde BE Regular"/>
                </a:rPr>
                <a:t>strømkilde</a:t>
              </a:r>
              <a:endParaRPr lang="en-US" sz="1688" dirty="0">
                <a:latin typeface="Concorde BE Regular"/>
              </a:endParaRPr>
            </a:p>
          </p:txBody>
        </p:sp>
      </p:grpSp>
      <p:sp>
        <p:nvSpPr>
          <p:cNvPr id="5" name="Footer Placeholder 4">
            <a:extLst>
              <a:ext uri="{FF2B5EF4-FFF2-40B4-BE49-F238E27FC236}">
                <a16:creationId xmlns:a16="http://schemas.microsoft.com/office/drawing/2014/main" id="{7AE1E6BA-BBA4-430F-937B-F288AD0C455F}"/>
              </a:ext>
            </a:extLst>
          </p:cNvPr>
          <p:cNvSpPr>
            <a:spLocks noGrp="1"/>
          </p:cNvSpPr>
          <p:nvPr>
            <p:ph type="ftr" sz="quarter" idx="11"/>
          </p:nvPr>
        </p:nvSpPr>
        <p:spPr/>
        <p:txBody>
          <a:bodyPr/>
          <a:lstStyle/>
          <a:p>
            <a:r>
              <a:rPr lang="nb-NO"/>
              <a:t>IN1080   Forelesning 1</a:t>
            </a:r>
            <a:endParaRPr lang="nb-NO" dirty="0"/>
          </a:p>
        </p:txBody>
      </p:sp>
      <p:sp>
        <p:nvSpPr>
          <p:cNvPr id="6" name="Slide Number Placeholder 5">
            <a:extLst>
              <a:ext uri="{FF2B5EF4-FFF2-40B4-BE49-F238E27FC236}">
                <a16:creationId xmlns:a16="http://schemas.microsoft.com/office/drawing/2014/main" id="{8AEE965E-9278-4846-AC23-2075EACB0606}"/>
              </a:ext>
            </a:extLst>
          </p:cNvPr>
          <p:cNvSpPr>
            <a:spLocks noGrp="1"/>
          </p:cNvSpPr>
          <p:nvPr>
            <p:ph type="sldNum" sz="quarter" idx="12"/>
          </p:nvPr>
        </p:nvSpPr>
        <p:spPr/>
        <p:txBody>
          <a:bodyPr/>
          <a:lstStyle/>
          <a:p>
            <a:fld id="{F961E463-F9D5-4353-8BA6-45543CC5320E}" type="slidenum">
              <a:rPr lang="nb-NO" smtClean="0"/>
              <a:pPr/>
              <a:t>18</a:t>
            </a:fld>
            <a:endParaRPr lang="nb-NO"/>
          </a:p>
        </p:txBody>
      </p:sp>
    </p:spTree>
    <p:extLst>
      <p:ext uri="{BB962C8B-B14F-4D97-AF65-F5344CB8AC3E}">
        <p14:creationId xmlns:p14="http://schemas.microsoft.com/office/powerpoint/2010/main" val="39666311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520" y="355587"/>
            <a:ext cx="10515600" cy="611835"/>
          </a:xfrm>
        </p:spPr>
        <p:txBody>
          <a:bodyPr/>
          <a:lstStyle/>
          <a:p>
            <a:r>
              <a:rPr lang="nb-NO" dirty="0">
                <a:solidFill>
                  <a:srgbClr val="FF0000"/>
                </a:solidFill>
              </a:rPr>
              <a:t>Avhengige og uavhengige  kilder</a:t>
            </a:r>
            <a:endParaRPr lang="en-US" dirty="0">
              <a:solidFill>
                <a:srgbClr val="FF0000"/>
              </a:solidFill>
            </a:endParaRPr>
          </a:p>
        </p:txBody>
      </p:sp>
      <p:sp>
        <p:nvSpPr>
          <p:cNvPr id="3" name="Content Placeholder 2"/>
          <p:cNvSpPr>
            <a:spLocks noGrp="1"/>
          </p:cNvSpPr>
          <p:nvPr>
            <p:ph idx="1"/>
          </p:nvPr>
        </p:nvSpPr>
        <p:spPr>
          <a:xfrm>
            <a:off x="421972" y="1680035"/>
            <a:ext cx="11220970" cy="4244776"/>
          </a:xfrm>
        </p:spPr>
        <p:txBody>
          <a:bodyPr/>
          <a:lstStyle/>
          <a:p>
            <a:pPr>
              <a:buClr>
                <a:srgbClr val="FF0000"/>
              </a:buClr>
              <a:buFont typeface="Arial" panose="020B0604020202020204" pitchFamily="34" charset="0"/>
              <a:buChar char="•"/>
            </a:pPr>
            <a:endParaRPr lang="nb-NO" sz="2000" dirty="0"/>
          </a:p>
          <a:p>
            <a:pPr>
              <a:buClr>
                <a:srgbClr val="FF0000"/>
              </a:buClr>
              <a:buFont typeface="Arial" panose="020B0604020202020204" pitchFamily="34" charset="0"/>
              <a:buChar char="•"/>
            </a:pPr>
            <a:r>
              <a:rPr lang="nb-NO" sz="2000" dirty="0"/>
              <a:t>Kilder klassifiseres også ut fra en annen egenskap:</a:t>
            </a:r>
          </a:p>
          <a:p>
            <a:pPr lvl="1">
              <a:buClr>
                <a:srgbClr val="FF0000"/>
              </a:buClr>
              <a:buFont typeface="Arial" panose="020B0604020202020204" pitchFamily="34" charset="0"/>
              <a:buChar char="•"/>
            </a:pPr>
            <a:r>
              <a:rPr lang="nb-NO" sz="1600" b="1" dirty="0"/>
              <a:t>Uavhengig</a:t>
            </a:r>
            <a:r>
              <a:rPr lang="nb-NO" sz="1600" dirty="0"/>
              <a:t>: Strømmen eller spenningen er ikke avhengig av andre strømmer eller spenninger</a:t>
            </a:r>
          </a:p>
          <a:p>
            <a:pPr lvl="1">
              <a:buClr>
                <a:srgbClr val="FF0000"/>
              </a:buClr>
              <a:buFont typeface="Arial" panose="020B0604020202020204" pitchFamily="34" charset="0"/>
              <a:buChar char="•"/>
            </a:pPr>
            <a:r>
              <a:rPr lang="nb-NO" sz="1600" b="1" dirty="0"/>
              <a:t>Avhengig</a:t>
            </a:r>
            <a:r>
              <a:rPr lang="nb-NO" sz="1600" dirty="0"/>
              <a:t>: Strømmen eller spenningen varierer i takt med en annen strøm eller spenning</a:t>
            </a:r>
          </a:p>
        </p:txBody>
      </p:sp>
      <p:grpSp>
        <p:nvGrpSpPr>
          <p:cNvPr id="15" name="Group 14"/>
          <p:cNvGrpSpPr/>
          <p:nvPr/>
        </p:nvGrpSpPr>
        <p:grpSpPr>
          <a:xfrm>
            <a:off x="945403" y="3674499"/>
            <a:ext cx="1457450" cy="1259926"/>
            <a:chOff x="478631" y="3800476"/>
            <a:chExt cx="1554614" cy="1343920"/>
          </a:xfrm>
        </p:grpSpPr>
        <p:grpSp>
          <p:nvGrpSpPr>
            <p:cNvPr id="16" name="Group 15"/>
            <p:cNvGrpSpPr/>
            <p:nvPr/>
          </p:nvGrpSpPr>
          <p:grpSpPr>
            <a:xfrm>
              <a:off x="557180" y="3800476"/>
              <a:ext cx="771594" cy="762000"/>
              <a:chOff x="1733460" y="4300542"/>
              <a:chExt cx="771594" cy="762000"/>
            </a:xfrm>
          </p:grpSpPr>
          <p:grpSp>
            <p:nvGrpSpPr>
              <p:cNvPr id="18" name="Group 203"/>
              <p:cNvGrpSpPr>
                <a:grpSpLocks/>
              </p:cNvGrpSpPr>
              <p:nvPr/>
            </p:nvGrpSpPr>
            <p:grpSpPr bwMode="auto">
              <a:xfrm>
                <a:off x="2200254" y="4300542"/>
                <a:ext cx="304800" cy="762000"/>
                <a:chOff x="3216" y="2400"/>
                <a:chExt cx="192" cy="480"/>
              </a:xfrm>
            </p:grpSpPr>
            <p:sp>
              <p:nvSpPr>
                <p:cNvPr id="20" name="Line 46"/>
                <p:cNvSpPr>
                  <a:spLocks noChangeAspect="1" noChangeShapeType="1"/>
                </p:cNvSpPr>
                <p:nvPr/>
              </p:nvSpPr>
              <p:spPr bwMode="auto">
                <a:xfrm flipV="1">
                  <a:off x="3312" y="2400"/>
                  <a:ext cx="0" cy="96"/>
                </a:xfrm>
                <a:prstGeom prst="line">
                  <a:avLst/>
                </a:prstGeom>
                <a:noFill/>
                <a:ln w="6350">
                  <a:solidFill>
                    <a:schemeClr val="tx1"/>
                  </a:solidFill>
                  <a:round/>
                  <a:headEnd/>
                  <a:tailEnd/>
                </a:ln>
                <a:effectLst/>
              </p:spPr>
              <p:txBody>
                <a:bodyPr/>
                <a:lstStyle/>
                <a:p>
                  <a:endParaRPr lang="en-US" sz="700"/>
                </a:p>
              </p:txBody>
            </p:sp>
            <p:sp>
              <p:nvSpPr>
                <p:cNvPr id="21" name="Line 47"/>
                <p:cNvSpPr>
                  <a:spLocks noChangeAspect="1" noChangeShapeType="1"/>
                </p:cNvSpPr>
                <p:nvPr/>
              </p:nvSpPr>
              <p:spPr bwMode="auto">
                <a:xfrm flipV="1">
                  <a:off x="3312" y="2784"/>
                  <a:ext cx="0" cy="96"/>
                </a:xfrm>
                <a:prstGeom prst="line">
                  <a:avLst/>
                </a:prstGeom>
                <a:noFill/>
                <a:ln w="6350">
                  <a:solidFill>
                    <a:schemeClr val="tx1"/>
                  </a:solidFill>
                  <a:round/>
                  <a:headEnd/>
                  <a:tailEnd/>
                </a:ln>
                <a:effectLst/>
              </p:spPr>
              <p:txBody>
                <a:bodyPr/>
                <a:lstStyle/>
                <a:p>
                  <a:endParaRPr lang="en-US" sz="700"/>
                </a:p>
              </p:txBody>
            </p:sp>
            <p:sp>
              <p:nvSpPr>
                <p:cNvPr id="22" name="Line 48"/>
                <p:cNvSpPr>
                  <a:spLocks noChangeAspect="1" noChangeShapeType="1"/>
                </p:cNvSpPr>
                <p:nvPr/>
              </p:nvSpPr>
              <p:spPr bwMode="auto">
                <a:xfrm>
                  <a:off x="3312" y="2568"/>
                  <a:ext cx="0" cy="120"/>
                </a:xfrm>
                <a:prstGeom prst="line">
                  <a:avLst/>
                </a:prstGeom>
                <a:noFill/>
                <a:ln w="6350">
                  <a:solidFill>
                    <a:schemeClr val="tx1"/>
                  </a:solidFill>
                  <a:round/>
                  <a:headEnd/>
                  <a:tailEnd type="none" w="sm" len="med"/>
                </a:ln>
                <a:effectLst/>
              </p:spPr>
              <p:txBody>
                <a:bodyPr/>
                <a:lstStyle/>
                <a:p>
                  <a:endParaRPr lang="en-US" sz="700"/>
                </a:p>
              </p:txBody>
            </p:sp>
            <p:sp>
              <p:nvSpPr>
                <p:cNvPr id="23" name="Freeform 49"/>
                <p:cNvSpPr>
                  <a:spLocks noChangeAspect="1"/>
                </p:cNvSpPr>
                <p:nvPr/>
              </p:nvSpPr>
              <p:spPr bwMode="auto">
                <a:xfrm rot="5400000" flipH="1">
                  <a:off x="3288" y="2664"/>
                  <a:ext cx="48" cy="48"/>
                </a:xfrm>
                <a:custGeom>
                  <a:avLst/>
                  <a:gdLst/>
                  <a:ahLst/>
                  <a:cxnLst>
                    <a:cxn ang="0">
                      <a:pos x="0" y="48"/>
                    </a:cxn>
                    <a:cxn ang="0">
                      <a:pos x="96" y="0"/>
                    </a:cxn>
                    <a:cxn ang="0">
                      <a:pos x="96" y="96"/>
                    </a:cxn>
                    <a:cxn ang="0">
                      <a:pos x="0" y="48"/>
                    </a:cxn>
                  </a:cxnLst>
                  <a:rect l="0" t="0" r="r" b="b"/>
                  <a:pathLst>
                    <a:path w="96" h="96">
                      <a:moveTo>
                        <a:pt x="0" y="48"/>
                      </a:moveTo>
                      <a:lnTo>
                        <a:pt x="96" y="0"/>
                      </a:lnTo>
                      <a:lnTo>
                        <a:pt x="96" y="96"/>
                      </a:lnTo>
                      <a:lnTo>
                        <a:pt x="0" y="48"/>
                      </a:lnTo>
                      <a:close/>
                    </a:path>
                  </a:pathLst>
                </a:custGeom>
                <a:solidFill>
                  <a:schemeClr val="tx1"/>
                </a:solidFill>
                <a:ln w="6350" cmpd="sng">
                  <a:solidFill>
                    <a:schemeClr val="tx1"/>
                  </a:solidFill>
                  <a:round/>
                  <a:headEnd/>
                  <a:tailEnd/>
                </a:ln>
                <a:effectLst/>
              </p:spPr>
              <p:txBody>
                <a:bodyPr/>
                <a:lstStyle/>
                <a:p>
                  <a:endParaRPr lang="en-US" sz="700"/>
                </a:p>
              </p:txBody>
            </p:sp>
            <p:sp>
              <p:nvSpPr>
                <p:cNvPr id="24" name="Freeform 50"/>
                <p:cNvSpPr>
                  <a:spLocks noChangeAspect="1"/>
                </p:cNvSpPr>
                <p:nvPr/>
              </p:nvSpPr>
              <p:spPr bwMode="auto">
                <a:xfrm>
                  <a:off x="3216" y="2496"/>
                  <a:ext cx="192" cy="288"/>
                </a:xfrm>
                <a:custGeom>
                  <a:avLst/>
                  <a:gdLst/>
                  <a:ahLst/>
                  <a:cxnLst>
                    <a:cxn ang="0">
                      <a:pos x="192" y="0"/>
                    </a:cxn>
                    <a:cxn ang="0">
                      <a:pos x="0" y="288"/>
                    </a:cxn>
                    <a:cxn ang="0">
                      <a:pos x="192" y="576"/>
                    </a:cxn>
                    <a:cxn ang="0">
                      <a:pos x="384" y="288"/>
                    </a:cxn>
                    <a:cxn ang="0">
                      <a:pos x="192" y="0"/>
                    </a:cxn>
                  </a:cxnLst>
                  <a:rect l="0" t="0" r="r" b="b"/>
                  <a:pathLst>
                    <a:path w="384" h="576">
                      <a:moveTo>
                        <a:pt x="192" y="0"/>
                      </a:moveTo>
                      <a:lnTo>
                        <a:pt x="0" y="288"/>
                      </a:lnTo>
                      <a:lnTo>
                        <a:pt x="192" y="576"/>
                      </a:lnTo>
                      <a:lnTo>
                        <a:pt x="384" y="288"/>
                      </a:lnTo>
                      <a:lnTo>
                        <a:pt x="192" y="0"/>
                      </a:lnTo>
                      <a:close/>
                    </a:path>
                  </a:pathLst>
                </a:custGeom>
                <a:noFill/>
                <a:ln w="6350" cmpd="sng">
                  <a:solidFill>
                    <a:schemeClr val="tx1"/>
                  </a:solidFill>
                  <a:round/>
                  <a:headEnd/>
                  <a:tailEnd/>
                </a:ln>
                <a:effectLst/>
              </p:spPr>
              <p:txBody>
                <a:bodyPr/>
                <a:lstStyle/>
                <a:p>
                  <a:endParaRPr lang="en-US" sz="700"/>
                </a:p>
              </p:txBody>
            </p:sp>
          </p:grpSp>
          <p:sp>
            <p:nvSpPr>
              <p:cNvPr id="19" name="TextBox 18"/>
              <p:cNvSpPr txBox="1"/>
              <p:nvPr/>
            </p:nvSpPr>
            <p:spPr>
              <a:xfrm>
                <a:off x="1733460" y="4502714"/>
                <a:ext cx="431230" cy="328295"/>
              </a:xfrm>
              <a:prstGeom prst="rect">
                <a:avLst/>
              </a:prstGeom>
              <a:noFill/>
            </p:spPr>
            <p:txBody>
              <a:bodyPr wrap="none" rtlCol="0">
                <a:spAutoFit/>
              </a:bodyPr>
              <a:lstStyle/>
              <a:p>
                <a:r>
                  <a:rPr lang="nb-NO" sz="1400" i="1" dirty="0"/>
                  <a:t>Ki</a:t>
                </a:r>
                <a:r>
                  <a:rPr lang="nb-NO" sz="1400" i="1" baseline="-25000" dirty="0"/>
                  <a:t>s</a:t>
                </a:r>
                <a:endParaRPr lang="en-US" sz="1400" i="1" dirty="0"/>
              </a:p>
            </p:txBody>
          </p:sp>
        </p:grpSp>
        <p:sp>
          <p:nvSpPr>
            <p:cNvPr id="17" name="TextBox 16"/>
            <p:cNvSpPr txBox="1"/>
            <p:nvPr/>
          </p:nvSpPr>
          <p:spPr>
            <a:xfrm>
              <a:off x="478631" y="4586295"/>
              <a:ext cx="1554614" cy="558101"/>
            </a:xfrm>
            <a:prstGeom prst="rect">
              <a:avLst/>
            </a:prstGeom>
            <a:noFill/>
          </p:spPr>
          <p:txBody>
            <a:bodyPr wrap="none" rtlCol="0">
              <a:spAutoFit/>
            </a:bodyPr>
            <a:lstStyle/>
            <a:p>
              <a:pPr algn="ctr"/>
              <a:r>
                <a:rPr lang="nb-NO" sz="1400" dirty="0"/>
                <a:t>Strømkontrollert</a:t>
              </a:r>
            </a:p>
            <a:p>
              <a:pPr algn="ctr"/>
              <a:r>
                <a:rPr lang="nb-NO" sz="1400" dirty="0"/>
                <a:t>strømkilde</a:t>
              </a:r>
              <a:endParaRPr lang="en-US" sz="1400" dirty="0"/>
            </a:p>
          </p:txBody>
        </p:sp>
      </p:grpSp>
      <p:grpSp>
        <p:nvGrpSpPr>
          <p:cNvPr id="25" name="Group 24"/>
          <p:cNvGrpSpPr/>
          <p:nvPr/>
        </p:nvGrpSpPr>
        <p:grpSpPr>
          <a:xfrm>
            <a:off x="2826326" y="3674499"/>
            <a:ext cx="1816523" cy="1259926"/>
            <a:chOff x="2484949" y="3800476"/>
            <a:chExt cx="1937625" cy="1343920"/>
          </a:xfrm>
        </p:grpSpPr>
        <p:grpSp>
          <p:nvGrpSpPr>
            <p:cNvPr id="26" name="Group 25"/>
            <p:cNvGrpSpPr/>
            <p:nvPr/>
          </p:nvGrpSpPr>
          <p:grpSpPr>
            <a:xfrm>
              <a:off x="2881362" y="3800476"/>
              <a:ext cx="804866" cy="762000"/>
              <a:chOff x="3343262" y="4300542"/>
              <a:chExt cx="804866" cy="762000"/>
            </a:xfrm>
          </p:grpSpPr>
          <p:grpSp>
            <p:nvGrpSpPr>
              <p:cNvPr id="28" name="Group 203"/>
              <p:cNvGrpSpPr>
                <a:grpSpLocks/>
              </p:cNvGrpSpPr>
              <p:nvPr/>
            </p:nvGrpSpPr>
            <p:grpSpPr bwMode="auto">
              <a:xfrm>
                <a:off x="3843328" y="4300542"/>
                <a:ext cx="304800" cy="762000"/>
                <a:chOff x="3216" y="2400"/>
                <a:chExt cx="192" cy="480"/>
              </a:xfrm>
            </p:grpSpPr>
            <p:sp>
              <p:nvSpPr>
                <p:cNvPr id="30" name="Line 46"/>
                <p:cNvSpPr>
                  <a:spLocks noChangeAspect="1" noChangeShapeType="1"/>
                </p:cNvSpPr>
                <p:nvPr/>
              </p:nvSpPr>
              <p:spPr bwMode="auto">
                <a:xfrm flipV="1">
                  <a:off x="3312" y="2400"/>
                  <a:ext cx="0" cy="96"/>
                </a:xfrm>
                <a:prstGeom prst="line">
                  <a:avLst/>
                </a:prstGeom>
                <a:noFill/>
                <a:ln w="6350">
                  <a:solidFill>
                    <a:schemeClr val="tx1"/>
                  </a:solidFill>
                  <a:round/>
                  <a:headEnd/>
                  <a:tailEnd/>
                </a:ln>
                <a:effectLst/>
              </p:spPr>
              <p:txBody>
                <a:bodyPr/>
                <a:lstStyle/>
                <a:p>
                  <a:endParaRPr lang="en-US" sz="700"/>
                </a:p>
              </p:txBody>
            </p:sp>
            <p:sp>
              <p:nvSpPr>
                <p:cNvPr id="31" name="Line 47"/>
                <p:cNvSpPr>
                  <a:spLocks noChangeAspect="1" noChangeShapeType="1"/>
                </p:cNvSpPr>
                <p:nvPr/>
              </p:nvSpPr>
              <p:spPr bwMode="auto">
                <a:xfrm flipV="1">
                  <a:off x="3312" y="2784"/>
                  <a:ext cx="0" cy="96"/>
                </a:xfrm>
                <a:prstGeom prst="line">
                  <a:avLst/>
                </a:prstGeom>
                <a:noFill/>
                <a:ln w="6350">
                  <a:solidFill>
                    <a:schemeClr val="tx1"/>
                  </a:solidFill>
                  <a:round/>
                  <a:headEnd/>
                  <a:tailEnd/>
                </a:ln>
                <a:effectLst/>
              </p:spPr>
              <p:txBody>
                <a:bodyPr/>
                <a:lstStyle/>
                <a:p>
                  <a:endParaRPr lang="en-US" sz="700"/>
                </a:p>
              </p:txBody>
            </p:sp>
            <p:sp>
              <p:nvSpPr>
                <p:cNvPr id="32" name="Line 48"/>
                <p:cNvSpPr>
                  <a:spLocks noChangeAspect="1" noChangeShapeType="1"/>
                </p:cNvSpPr>
                <p:nvPr/>
              </p:nvSpPr>
              <p:spPr bwMode="auto">
                <a:xfrm>
                  <a:off x="3312" y="2568"/>
                  <a:ext cx="0" cy="120"/>
                </a:xfrm>
                <a:prstGeom prst="line">
                  <a:avLst/>
                </a:prstGeom>
                <a:noFill/>
                <a:ln w="6350">
                  <a:solidFill>
                    <a:schemeClr val="tx1"/>
                  </a:solidFill>
                  <a:round/>
                  <a:headEnd/>
                  <a:tailEnd type="none" w="sm" len="med"/>
                </a:ln>
                <a:effectLst/>
              </p:spPr>
              <p:txBody>
                <a:bodyPr/>
                <a:lstStyle/>
                <a:p>
                  <a:endParaRPr lang="en-US" sz="700"/>
                </a:p>
              </p:txBody>
            </p:sp>
            <p:sp>
              <p:nvSpPr>
                <p:cNvPr id="33" name="Freeform 49"/>
                <p:cNvSpPr>
                  <a:spLocks noChangeAspect="1"/>
                </p:cNvSpPr>
                <p:nvPr/>
              </p:nvSpPr>
              <p:spPr bwMode="auto">
                <a:xfrm rot="5400000" flipH="1">
                  <a:off x="3288" y="2664"/>
                  <a:ext cx="48" cy="48"/>
                </a:xfrm>
                <a:custGeom>
                  <a:avLst/>
                  <a:gdLst/>
                  <a:ahLst/>
                  <a:cxnLst>
                    <a:cxn ang="0">
                      <a:pos x="0" y="48"/>
                    </a:cxn>
                    <a:cxn ang="0">
                      <a:pos x="96" y="0"/>
                    </a:cxn>
                    <a:cxn ang="0">
                      <a:pos x="96" y="96"/>
                    </a:cxn>
                    <a:cxn ang="0">
                      <a:pos x="0" y="48"/>
                    </a:cxn>
                  </a:cxnLst>
                  <a:rect l="0" t="0" r="r" b="b"/>
                  <a:pathLst>
                    <a:path w="96" h="96">
                      <a:moveTo>
                        <a:pt x="0" y="48"/>
                      </a:moveTo>
                      <a:lnTo>
                        <a:pt x="96" y="0"/>
                      </a:lnTo>
                      <a:lnTo>
                        <a:pt x="96" y="96"/>
                      </a:lnTo>
                      <a:lnTo>
                        <a:pt x="0" y="48"/>
                      </a:lnTo>
                      <a:close/>
                    </a:path>
                  </a:pathLst>
                </a:custGeom>
                <a:solidFill>
                  <a:schemeClr val="tx1"/>
                </a:solidFill>
                <a:ln w="6350" cmpd="sng">
                  <a:solidFill>
                    <a:schemeClr val="tx1"/>
                  </a:solidFill>
                  <a:round/>
                  <a:headEnd/>
                  <a:tailEnd/>
                </a:ln>
                <a:effectLst/>
              </p:spPr>
              <p:txBody>
                <a:bodyPr/>
                <a:lstStyle/>
                <a:p>
                  <a:endParaRPr lang="en-US" sz="700"/>
                </a:p>
              </p:txBody>
            </p:sp>
            <p:sp>
              <p:nvSpPr>
                <p:cNvPr id="34" name="Freeform 50"/>
                <p:cNvSpPr>
                  <a:spLocks noChangeAspect="1"/>
                </p:cNvSpPr>
                <p:nvPr/>
              </p:nvSpPr>
              <p:spPr bwMode="auto">
                <a:xfrm>
                  <a:off x="3216" y="2496"/>
                  <a:ext cx="192" cy="288"/>
                </a:xfrm>
                <a:custGeom>
                  <a:avLst/>
                  <a:gdLst/>
                  <a:ahLst/>
                  <a:cxnLst>
                    <a:cxn ang="0">
                      <a:pos x="192" y="0"/>
                    </a:cxn>
                    <a:cxn ang="0">
                      <a:pos x="0" y="288"/>
                    </a:cxn>
                    <a:cxn ang="0">
                      <a:pos x="192" y="576"/>
                    </a:cxn>
                    <a:cxn ang="0">
                      <a:pos x="384" y="288"/>
                    </a:cxn>
                    <a:cxn ang="0">
                      <a:pos x="192" y="0"/>
                    </a:cxn>
                  </a:cxnLst>
                  <a:rect l="0" t="0" r="r" b="b"/>
                  <a:pathLst>
                    <a:path w="384" h="576">
                      <a:moveTo>
                        <a:pt x="192" y="0"/>
                      </a:moveTo>
                      <a:lnTo>
                        <a:pt x="0" y="288"/>
                      </a:lnTo>
                      <a:lnTo>
                        <a:pt x="192" y="576"/>
                      </a:lnTo>
                      <a:lnTo>
                        <a:pt x="384" y="288"/>
                      </a:lnTo>
                      <a:lnTo>
                        <a:pt x="192" y="0"/>
                      </a:lnTo>
                      <a:close/>
                    </a:path>
                  </a:pathLst>
                </a:custGeom>
                <a:noFill/>
                <a:ln w="6350" cmpd="sng">
                  <a:solidFill>
                    <a:schemeClr val="tx1"/>
                  </a:solidFill>
                  <a:round/>
                  <a:headEnd/>
                  <a:tailEnd/>
                </a:ln>
                <a:effectLst/>
              </p:spPr>
              <p:txBody>
                <a:bodyPr/>
                <a:lstStyle/>
                <a:p>
                  <a:endParaRPr lang="en-US" sz="700"/>
                </a:p>
              </p:txBody>
            </p:sp>
          </p:grpSp>
          <p:sp>
            <p:nvSpPr>
              <p:cNvPr id="29" name="TextBox 28"/>
              <p:cNvSpPr txBox="1"/>
              <p:nvPr/>
            </p:nvSpPr>
            <p:spPr>
              <a:xfrm>
                <a:off x="3343262" y="4514856"/>
                <a:ext cx="462007" cy="328295"/>
              </a:xfrm>
              <a:prstGeom prst="rect">
                <a:avLst/>
              </a:prstGeom>
              <a:noFill/>
            </p:spPr>
            <p:txBody>
              <a:bodyPr wrap="none" rtlCol="0">
                <a:spAutoFit/>
              </a:bodyPr>
              <a:lstStyle/>
              <a:p>
                <a:r>
                  <a:rPr lang="nb-NO" sz="1400" i="1" dirty="0"/>
                  <a:t>gv</a:t>
                </a:r>
                <a:r>
                  <a:rPr lang="nb-NO" sz="1400" i="1" baseline="-25000" dirty="0"/>
                  <a:t>x</a:t>
                </a:r>
                <a:endParaRPr lang="en-US" sz="1400" i="1" dirty="0"/>
              </a:p>
            </p:txBody>
          </p:sp>
        </p:grpSp>
        <p:sp>
          <p:nvSpPr>
            <p:cNvPr id="27" name="TextBox 26"/>
            <p:cNvSpPr txBox="1"/>
            <p:nvPr/>
          </p:nvSpPr>
          <p:spPr>
            <a:xfrm>
              <a:off x="2484949" y="4586295"/>
              <a:ext cx="1937625" cy="558101"/>
            </a:xfrm>
            <a:prstGeom prst="rect">
              <a:avLst/>
            </a:prstGeom>
            <a:noFill/>
          </p:spPr>
          <p:txBody>
            <a:bodyPr wrap="none" rtlCol="0">
              <a:spAutoFit/>
            </a:bodyPr>
            <a:lstStyle/>
            <a:p>
              <a:pPr algn="ctr"/>
              <a:r>
                <a:rPr lang="nb-NO" sz="1400" dirty="0"/>
                <a:t>Spenningskontrollert</a:t>
              </a:r>
            </a:p>
            <a:p>
              <a:pPr algn="ctr"/>
              <a:r>
                <a:rPr lang="nb-NO" sz="1400" dirty="0"/>
                <a:t>strømkilde</a:t>
              </a:r>
              <a:endParaRPr lang="en-US" sz="1400" dirty="0"/>
            </a:p>
          </p:txBody>
        </p:sp>
      </p:grpSp>
      <p:grpSp>
        <p:nvGrpSpPr>
          <p:cNvPr id="35" name="Group 34"/>
          <p:cNvGrpSpPr/>
          <p:nvPr/>
        </p:nvGrpSpPr>
        <p:grpSpPr>
          <a:xfrm>
            <a:off x="5237357" y="3674499"/>
            <a:ext cx="1816523" cy="1259926"/>
            <a:chOff x="5056717" y="3800476"/>
            <a:chExt cx="1937625" cy="1343920"/>
          </a:xfrm>
        </p:grpSpPr>
        <p:grpSp>
          <p:nvGrpSpPr>
            <p:cNvPr id="36" name="Group 35"/>
            <p:cNvGrpSpPr/>
            <p:nvPr/>
          </p:nvGrpSpPr>
          <p:grpSpPr>
            <a:xfrm>
              <a:off x="5381692" y="3800476"/>
              <a:ext cx="804866" cy="762000"/>
              <a:chOff x="5629278" y="4300542"/>
              <a:chExt cx="804866" cy="762000"/>
            </a:xfrm>
          </p:grpSpPr>
          <p:grpSp>
            <p:nvGrpSpPr>
              <p:cNvPr id="38" name="Group 204"/>
              <p:cNvGrpSpPr>
                <a:grpSpLocks/>
              </p:cNvGrpSpPr>
              <p:nvPr/>
            </p:nvGrpSpPr>
            <p:grpSpPr bwMode="auto">
              <a:xfrm>
                <a:off x="6129344" y="4300542"/>
                <a:ext cx="304800" cy="762000"/>
                <a:chOff x="3552" y="2400"/>
                <a:chExt cx="192" cy="480"/>
              </a:xfrm>
            </p:grpSpPr>
            <p:sp>
              <p:nvSpPr>
                <p:cNvPr id="40" name="Line 52"/>
                <p:cNvSpPr>
                  <a:spLocks noChangeAspect="1" noChangeShapeType="1"/>
                </p:cNvSpPr>
                <p:nvPr/>
              </p:nvSpPr>
              <p:spPr bwMode="auto">
                <a:xfrm flipV="1">
                  <a:off x="3648" y="2400"/>
                  <a:ext cx="0" cy="96"/>
                </a:xfrm>
                <a:prstGeom prst="line">
                  <a:avLst/>
                </a:prstGeom>
                <a:noFill/>
                <a:ln w="6350">
                  <a:solidFill>
                    <a:schemeClr val="tx1"/>
                  </a:solidFill>
                  <a:round/>
                  <a:headEnd/>
                  <a:tailEnd/>
                </a:ln>
                <a:effectLst/>
              </p:spPr>
              <p:txBody>
                <a:bodyPr/>
                <a:lstStyle/>
                <a:p>
                  <a:endParaRPr lang="en-US" sz="700"/>
                </a:p>
              </p:txBody>
            </p:sp>
            <p:sp>
              <p:nvSpPr>
                <p:cNvPr id="41" name="Line 53"/>
                <p:cNvSpPr>
                  <a:spLocks noChangeAspect="1" noChangeShapeType="1"/>
                </p:cNvSpPr>
                <p:nvPr/>
              </p:nvSpPr>
              <p:spPr bwMode="auto">
                <a:xfrm flipV="1">
                  <a:off x="3648" y="2784"/>
                  <a:ext cx="0" cy="96"/>
                </a:xfrm>
                <a:prstGeom prst="line">
                  <a:avLst/>
                </a:prstGeom>
                <a:noFill/>
                <a:ln w="6350">
                  <a:solidFill>
                    <a:schemeClr val="tx1"/>
                  </a:solidFill>
                  <a:round/>
                  <a:headEnd/>
                  <a:tailEnd/>
                </a:ln>
                <a:effectLst/>
              </p:spPr>
              <p:txBody>
                <a:bodyPr/>
                <a:lstStyle/>
                <a:p>
                  <a:endParaRPr lang="en-US" sz="700"/>
                </a:p>
              </p:txBody>
            </p:sp>
            <p:sp>
              <p:nvSpPr>
                <p:cNvPr id="42" name="Line 54"/>
                <p:cNvSpPr>
                  <a:spLocks noChangeAspect="1" noChangeShapeType="1"/>
                </p:cNvSpPr>
                <p:nvPr/>
              </p:nvSpPr>
              <p:spPr bwMode="auto">
                <a:xfrm>
                  <a:off x="3624" y="2592"/>
                  <a:ext cx="48" cy="0"/>
                </a:xfrm>
                <a:prstGeom prst="line">
                  <a:avLst/>
                </a:prstGeom>
                <a:noFill/>
                <a:ln w="6350">
                  <a:solidFill>
                    <a:schemeClr val="tx1"/>
                  </a:solidFill>
                  <a:round/>
                  <a:headEnd/>
                  <a:tailEnd/>
                </a:ln>
                <a:effectLst/>
              </p:spPr>
              <p:txBody>
                <a:bodyPr/>
                <a:lstStyle/>
                <a:p>
                  <a:endParaRPr lang="en-US" sz="700"/>
                </a:p>
              </p:txBody>
            </p:sp>
            <p:sp>
              <p:nvSpPr>
                <p:cNvPr id="43" name="Line 55"/>
                <p:cNvSpPr>
                  <a:spLocks noChangeAspect="1" noChangeShapeType="1"/>
                </p:cNvSpPr>
                <p:nvPr/>
              </p:nvSpPr>
              <p:spPr bwMode="auto">
                <a:xfrm>
                  <a:off x="3648" y="2568"/>
                  <a:ext cx="0" cy="48"/>
                </a:xfrm>
                <a:prstGeom prst="line">
                  <a:avLst/>
                </a:prstGeom>
                <a:noFill/>
                <a:ln w="6350">
                  <a:solidFill>
                    <a:schemeClr val="tx1"/>
                  </a:solidFill>
                  <a:round/>
                  <a:headEnd/>
                  <a:tailEnd/>
                </a:ln>
                <a:effectLst/>
              </p:spPr>
              <p:txBody>
                <a:bodyPr/>
                <a:lstStyle/>
                <a:p>
                  <a:endParaRPr lang="en-US" sz="700"/>
                </a:p>
              </p:txBody>
            </p:sp>
            <p:sp>
              <p:nvSpPr>
                <p:cNvPr id="44" name="Line 56"/>
                <p:cNvSpPr>
                  <a:spLocks noChangeAspect="1" noChangeShapeType="1"/>
                </p:cNvSpPr>
                <p:nvPr/>
              </p:nvSpPr>
              <p:spPr bwMode="auto">
                <a:xfrm>
                  <a:off x="3624" y="2688"/>
                  <a:ext cx="48" cy="0"/>
                </a:xfrm>
                <a:prstGeom prst="line">
                  <a:avLst/>
                </a:prstGeom>
                <a:noFill/>
                <a:ln w="6350">
                  <a:solidFill>
                    <a:schemeClr val="tx1"/>
                  </a:solidFill>
                  <a:round/>
                  <a:headEnd/>
                  <a:tailEnd/>
                </a:ln>
                <a:effectLst/>
              </p:spPr>
              <p:txBody>
                <a:bodyPr/>
                <a:lstStyle/>
                <a:p>
                  <a:endParaRPr lang="en-US" sz="700"/>
                </a:p>
              </p:txBody>
            </p:sp>
            <p:sp>
              <p:nvSpPr>
                <p:cNvPr id="45" name="Freeform 57"/>
                <p:cNvSpPr>
                  <a:spLocks noChangeAspect="1"/>
                </p:cNvSpPr>
                <p:nvPr/>
              </p:nvSpPr>
              <p:spPr bwMode="auto">
                <a:xfrm>
                  <a:off x="3552" y="2496"/>
                  <a:ext cx="192" cy="288"/>
                </a:xfrm>
                <a:custGeom>
                  <a:avLst/>
                  <a:gdLst/>
                  <a:ahLst/>
                  <a:cxnLst>
                    <a:cxn ang="0">
                      <a:pos x="192" y="0"/>
                    </a:cxn>
                    <a:cxn ang="0">
                      <a:pos x="0" y="288"/>
                    </a:cxn>
                    <a:cxn ang="0">
                      <a:pos x="192" y="576"/>
                    </a:cxn>
                    <a:cxn ang="0">
                      <a:pos x="384" y="288"/>
                    </a:cxn>
                    <a:cxn ang="0">
                      <a:pos x="192" y="0"/>
                    </a:cxn>
                  </a:cxnLst>
                  <a:rect l="0" t="0" r="r" b="b"/>
                  <a:pathLst>
                    <a:path w="384" h="576">
                      <a:moveTo>
                        <a:pt x="192" y="0"/>
                      </a:moveTo>
                      <a:lnTo>
                        <a:pt x="0" y="288"/>
                      </a:lnTo>
                      <a:lnTo>
                        <a:pt x="192" y="576"/>
                      </a:lnTo>
                      <a:lnTo>
                        <a:pt x="384" y="288"/>
                      </a:lnTo>
                      <a:lnTo>
                        <a:pt x="192" y="0"/>
                      </a:lnTo>
                      <a:close/>
                    </a:path>
                  </a:pathLst>
                </a:custGeom>
                <a:noFill/>
                <a:ln w="6350" cmpd="sng">
                  <a:solidFill>
                    <a:schemeClr val="tx1"/>
                  </a:solidFill>
                  <a:round/>
                  <a:headEnd/>
                  <a:tailEnd/>
                </a:ln>
                <a:effectLst/>
              </p:spPr>
              <p:txBody>
                <a:bodyPr/>
                <a:lstStyle/>
                <a:p>
                  <a:endParaRPr lang="en-US" sz="700"/>
                </a:p>
              </p:txBody>
            </p:sp>
          </p:grpSp>
          <p:sp>
            <p:nvSpPr>
              <p:cNvPr id="39" name="TextBox 38"/>
              <p:cNvSpPr txBox="1"/>
              <p:nvPr/>
            </p:nvSpPr>
            <p:spPr>
              <a:xfrm>
                <a:off x="5629278" y="4514856"/>
                <a:ext cx="484235" cy="328295"/>
              </a:xfrm>
              <a:prstGeom prst="rect">
                <a:avLst/>
              </a:prstGeom>
              <a:noFill/>
            </p:spPr>
            <p:txBody>
              <a:bodyPr wrap="none" rtlCol="0">
                <a:spAutoFit/>
              </a:bodyPr>
              <a:lstStyle/>
              <a:p>
                <a:r>
                  <a:rPr lang="nb-NO" sz="1400" i="1" dirty="0"/>
                  <a:t>Kv</a:t>
                </a:r>
                <a:r>
                  <a:rPr lang="nb-NO" sz="1400" i="1" baseline="-25000" dirty="0"/>
                  <a:t>x</a:t>
                </a:r>
                <a:endParaRPr lang="en-US" sz="1400" i="1" dirty="0"/>
              </a:p>
            </p:txBody>
          </p:sp>
        </p:grpSp>
        <p:sp>
          <p:nvSpPr>
            <p:cNvPr id="37" name="TextBox 36"/>
            <p:cNvSpPr txBox="1"/>
            <p:nvPr/>
          </p:nvSpPr>
          <p:spPr>
            <a:xfrm>
              <a:off x="5056717" y="4586295"/>
              <a:ext cx="1937625" cy="558101"/>
            </a:xfrm>
            <a:prstGeom prst="rect">
              <a:avLst/>
            </a:prstGeom>
            <a:noFill/>
          </p:spPr>
          <p:txBody>
            <a:bodyPr wrap="none" rtlCol="0">
              <a:spAutoFit/>
            </a:bodyPr>
            <a:lstStyle/>
            <a:p>
              <a:pPr algn="ctr"/>
              <a:r>
                <a:rPr lang="nb-NO" sz="1400" dirty="0"/>
                <a:t>Spenningskontrollert</a:t>
              </a:r>
            </a:p>
            <a:p>
              <a:pPr algn="ctr"/>
              <a:r>
                <a:rPr lang="nb-NO" sz="1400" dirty="0"/>
                <a:t>spenningskilde</a:t>
              </a:r>
              <a:endParaRPr lang="en-US" sz="1400" dirty="0"/>
            </a:p>
          </p:txBody>
        </p:sp>
      </p:grpSp>
      <p:grpSp>
        <p:nvGrpSpPr>
          <p:cNvPr id="46" name="Group 45"/>
          <p:cNvGrpSpPr/>
          <p:nvPr/>
        </p:nvGrpSpPr>
        <p:grpSpPr>
          <a:xfrm>
            <a:off x="7611521" y="3674499"/>
            <a:ext cx="1457450" cy="1259926"/>
            <a:chOff x="7589159" y="3800476"/>
            <a:chExt cx="1554614" cy="1343920"/>
          </a:xfrm>
        </p:grpSpPr>
        <p:grpSp>
          <p:nvGrpSpPr>
            <p:cNvPr id="47" name="Group 46"/>
            <p:cNvGrpSpPr/>
            <p:nvPr/>
          </p:nvGrpSpPr>
          <p:grpSpPr>
            <a:xfrm>
              <a:off x="8024898" y="3800476"/>
              <a:ext cx="661990" cy="762000"/>
              <a:chOff x="6843724" y="4300542"/>
              <a:chExt cx="661990" cy="762000"/>
            </a:xfrm>
          </p:grpSpPr>
          <p:grpSp>
            <p:nvGrpSpPr>
              <p:cNvPr id="49" name="Group 204"/>
              <p:cNvGrpSpPr>
                <a:grpSpLocks/>
              </p:cNvGrpSpPr>
              <p:nvPr/>
            </p:nvGrpSpPr>
            <p:grpSpPr bwMode="auto">
              <a:xfrm>
                <a:off x="7200914" y="4300542"/>
                <a:ext cx="304800" cy="762000"/>
                <a:chOff x="3552" y="2400"/>
                <a:chExt cx="192" cy="480"/>
              </a:xfrm>
            </p:grpSpPr>
            <p:sp>
              <p:nvSpPr>
                <p:cNvPr id="51" name="Line 52"/>
                <p:cNvSpPr>
                  <a:spLocks noChangeAspect="1" noChangeShapeType="1"/>
                </p:cNvSpPr>
                <p:nvPr/>
              </p:nvSpPr>
              <p:spPr bwMode="auto">
                <a:xfrm flipV="1">
                  <a:off x="3648" y="2400"/>
                  <a:ext cx="0" cy="96"/>
                </a:xfrm>
                <a:prstGeom prst="line">
                  <a:avLst/>
                </a:prstGeom>
                <a:noFill/>
                <a:ln w="6350">
                  <a:solidFill>
                    <a:schemeClr val="tx1"/>
                  </a:solidFill>
                  <a:round/>
                  <a:headEnd/>
                  <a:tailEnd/>
                </a:ln>
                <a:effectLst/>
              </p:spPr>
              <p:txBody>
                <a:bodyPr/>
                <a:lstStyle/>
                <a:p>
                  <a:endParaRPr lang="en-US" sz="700"/>
                </a:p>
              </p:txBody>
            </p:sp>
            <p:sp>
              <p:nvSpPr>
                <p:cNvPr id="52" name="Line 53"/>
                <p:cNvSpPr>
                  <a:spLocks noChangeAspect="1" noChangeShapeType="1"/>
                </p:cNvSpPr>
                <p:nvPr/>
              </p:nvSpPr>
              <p:spPr bwMode="auto">
                <a:xfrm flipV="1">
                  <a:off x="3648" y="2784"/>
                  <a:ext cx="0" cy="96"/>
                </a:xfrm>
                <a:prstGeom prst="line">
                  <a:avLst/>
                </a:prstGeom>
                <a:noFill/>
                <a:ln w="6350">
                  <a:solidFill>
                    <a:schemeClr val="tx1"/>
                  </a:solidFill>
                  <a:round/>
                  <a:headEnd/>
                  <a:tailEnd/>
                </a:ln>
                <a:effectLst/>
              </p:spPr>
              <p:txBody>
                <a:bodyPr/>
                <a:lstStyle/>
                <a:p>
                  <a:endParaRPr lang="en-US" sz="700"/>
                </a:p>
              </p:txBody>
            </p:sp>
            <p:sp>
              <p:nvSpPr>
                <p:cNvPr id="53" name="Line 54"/>
                <p:cNvSpPr>
                  <a:spLocks noChangeAspect="1" noChangeShapeType="1"/>
                </p:cNvSpPr>
                <p:nvPr/>
              </p:nvSpPr>
              <p:spPr bwMode="auto">
                <a:xfrm>
                  <a:off x="3624" y="2592"/>
                  <a:ext cx="48" cy="0"/>
                </a:xfrm>
                <a:prstGeom prst="line">
                  <a:avLst/>
                </a:prstGeom>
                <a:noFill/>
                <a:ln w="6350">
                  <a:solidFill>
                    <a:schemeClr val="tx1"/>
                  </a:solidFill>
                  <a:round/>
                  <a:headEnd/>
                  <a:tailEnd/>
                </a:ln>
                <a:effectLst/>
              </p:spPr>
              <p:txBody>
                <a:bodyPr/>
                <a:lstStyle/>
                <a:p>
                  <a:endParaRPr lang="en-US" sz="700"/>
                </a:p>
              </p:txBody>
            </p:sp>
            <p:sp>
              <p:nvSpPr>
                <p:cNvPr id="54" name="Line 55"/>
                <p:cNvSpPr>
                  <a:spLocks noChangeAspect="1" noChangeShapeType="1"/>
                </p:cNvSpPr>
                <p:nvPr/>
              </p:nvSpPr>
              <p:spPr bwMode="auto">
                <a:xfrm>
                  <a:off x="3648" y="2568"/>
                  <a:ext cx="0" cy="48"/>
                </a:xfrm>
                <a:prstGeom prst="line">
                  <a:avLst/>
                </a:prstGeom>
                <a:noFill/>
                <a:ln w="6350">
                  <a:solidFill>
                    <a:schemeClr val="tx1"/>
                  </a:solidFill>
                  <a:round/>
                  <a:headEnd/>
                  <a:tailEnd/>
                </a:ln>
                <a:effectLst/>
              </p:spPr>
              <p:txBody>
                <a:bodyPr/>
                <a:lstStyle/>
                <a:p>
                  <a:endParaRPr lang="en-US" sz="700"/>
                </a:p>
              </p:txBody>
            </p:sp>
            <p:sp>
              <p:nvSpPr>
                <p:cNvPr id="55" name="Line 56"/>
                <p:cNvSpPr>
                  <a:spLocks noChangeAspect="1" noChangeShapeType="1"/>
                </p:cNvSpPr>
                <p:nvPr/>
              </p:nvSpPr>
              <p:spPr bwMode="auto">
                <a:xfrm>
                  <a:off x="3624" y="2688"/>
                  <a:ext cx="48" cy="0"/>
                </a:xfrm>
                <a:prstGeom prst="line">
                  <a:avLst/>
                </a:prstGeom>
                <a:noFill/>
                <a:ln w="6350">
                  <a:solidFill>
                    <a:schemeClr val="tx1"/>
                  </a:solidFill>
                  <a:round/>
                  <a:headEnd/>
                  <a:tailEnd/>
                </a:ln>
                <a:effectLst/>
              </p:spPr>
              <p:txBody>
                <a:bodyPr/>
                <a:lstStyle/>
                <a:p>
                  <a:endParaRPr lang="en-US" sz="700"/>
                </a:p>
              </p:txBody>
            </p:sp>
            <p:sp>
              <p:nvSpPr>
                <p:cNvPr id="56" name="Freeform 57"/>
                <p:cNvSpPr>
                  <a:spLocks noChangeAspect="1"/>
                </p:cNvSpPr>
                <p:nvPr/>
              </p:nvSpPr>
              <p:spPr bwMode="auto">
                <a:xfrm>
                  <a:off x="3552" y="2496"/>
                  <a:ext cx="192" cy="288"/>
                </a:xfrm>
                <a:custGeom>
                  <a:avLst/>
                  <a:gdLst/>
                  <a:ahLst/>
                  <a:cxnLst>
                    <a:cxn ang="0">
                      <a:pos x="192" y="0"/>
                    </a:cxn>
                    <a:cxn ang="0">
                      <a:pos x="0" y="288"/>
                    </a:cxn>
                    <a:cxn ang="0">
                      <a:pos x="192" y="576"/>
                    </a:cxn>
                    <a:cxn ang="0">
                      <a:pos x="384" y="288"/>
                    </a:cxn>
                    <a:cxn ang="0">
                      <a:pos x="192" y="0"/>
                    </a:cxn>
                  </a:cxnLst>
                  <a:rect l="0" t="0" r="r" b="b"/>
                  <a:pathLst>
                    <a:path w="384" h="576">
                      <a:moveTo>
                        <a:pt x="192" y="0"/>
                      </a:moveTo>
                      <a:lnTo>
                        <a:pt x="0" y="288"/>
                      </a:lnTo>
                      <a:lnTo>
                        <a:pt x="192" y="576"/>
                      </a:lnTo>
                      <a:lnTo>
                        <a:pt x="384" y="288"/>
                      </a:lnTo>
                      <a:lnTo>
                        <a:pt x="192" y="0"/>
                      </a:lnTo>
                      <a:close/>
                    </a:path>
                  </a:pathLst>
                </a:custGeom>
                <a:noFill/>
                <a:ln w="6350" cmpd="sng">
                  <a:solidFill>
                    <a:schemeClr val="tx1"/>
                  </a:solidFill>
                  <a:round/>
                  <a:headEnd/>
                  <a:tailEnd/>
                </a:ln>
                <a:effectLst/>
              </p:spPr>
              <p:txBody>
                <a:bodyPr/>
                <a:lstStyle/>
                <a:p>
                  <a:endParaRPr lang="en-US" sz="700"/>
                </a:p>
              </p:txBody>
            </p:sp>
          </p:grpSp>
          <p:sp>
            <p:nvSpPr>
              <p:cNvPr id="50" name="TextBox 49"/>
              <p:cNvSpPr txBox="1"/>
              <p:nvPr/>
            </p:nvSpPr>
            <p:spPr>
              <a:xfrm>
                <a:off x="6843724" y="4514856"/>
                <a:ext cx="366255" cy="328295"/>
              </a:xfrm>
              <a:prstGeom prst="rect">
                <a:avLst/>
              </a:prstGeom>
              <a:noFill/>
            </p:spPr>
            <p:txBody>
              <a:bodyPr wrap="none" rtlCol="0">
                <a:spAutoFit/>
              </a:bodyPr>
              <a:lstStyle/>
              <a:p>
                <a:r>
                  <a:rPr lang="nb-NO" sz="1400" i="1" dirty="0"/>
                  <a:t>ri</a:t>
                </a:r>
                <a:r>
                  <a:rPr lang="nb-NO" sz="1400" i="1" baseline="-25000" dirty="0"/>
                  <a:t>x</a:t>
                </a:r>
                <a:endParaRPr lang="en-US" sz="1400" i="1" dirty="0"/>
              </a:p>
            </p:txBody>
          </p:sp>
        </p:grpSp>
        <p:sp>
          <p:nvSpPr>
            <p:cNvPr id="48" name="TextBox 47"/>
            <p:cNvSpPr txBox="1"/>
            <p:nvPr/>
          </p:nvSpPr>
          <p:spPr>
            <a:xfrm>
              <a:off x="7589159" y="4586295"/>
              <a:ext cx="1554614" cy="558101"/>
            </a:xfrm>
            <a:prstGeom prst="rect">
              <a:avLst/>
            </a:prstGeom>
            <a:noFill/>
          </p:spPr>
          <p:txBody>
            <a:bodyPr wrap="none" rtlCol="0">
              <a:spAutoFit/>
            </a:bodyPr>
            <a:lstStyle/>
            <a:p>
              <a:pPr algn="ctr"/>
              <a:r>
                <a:rPr lang="nb-NO" sz="1400" dirty="0"/>
                <a:t>Strømkontrollert</a:t>
              </a:r>
            </a:p>
            <a:p>
              <a:pPr algn="ctr"/>
              <a:r>
                <a:rPr lang="nb-NO" sz="1400" dirty="0"/>
                <a:t>spenningskilde</a:t>
              </a:r>
              <a:endParaRPr lang="en-US" sz="1400" dirty="0"/>
            </a:p>
          </p:txBody>
        </p:sp>
      </p:grpSp>
      <p:sp>
        <p:nvSpPr>
          <p:cNvPr id="5" name="Footer Placeholder 4">
            <a:extLst>
              <a:ext uri="{FF2B5EF4-FFF2-40B4-BE49-F238E27FC236}">
                <a16:creationId xmlns:a16="http://schemas.microsoft.com/office/drawing/2014/main" id="{7542D7DF-19B6-4B9E-9099-17284E1645B7}"/>
              </a:ext>
            </a:extLst>
          </p:cNvPr>
          <p:cNvSpPr>
            <a:spLocks noGrp="1"/>
          </p:cNvSpPr>
          <p:nvPr>
            <p:ph type="ftr" sz="quarter" idx="11"/>
          </p:nvPr>
        </p:nvSpPr>
        <p:spPr/>
        <p:txBody>
          <a:bodyPr/>
          <a:lstStyle/>
          <a:p>
            <a:r>
              <a:rPr lang="nb-NO"/>
              <a:t>IN1080   Forelesning 1</a:t>
            </a:r>
            <a:endParaRPr lang="nb-NO" dirty="0"/>
          </a:p>
        </p:txBody>
      </p:sp>
      <p:sp>
        <p:nvSpPr>
          <p:cNvPr id="6" name="Slide Number Placeholder 5">
            <a:extLst>
              <a:ext uri="{FF2B5EF4-FFF2-40B4-BE49-F238E27FC236}">
                <a16:creationId xmlns:a16="http://schemas.microsoft.com/office/drawing/2014/main" id="{652873C0-48AA-4DC2-9494-F9CACD872807}"/>
              </a:ext>
            </a:extLst>
          </p:cNvPr>
          <p:cNvSpPr>
            <a:spLocks noGrp="1"/>
          </p:cNvSpPr>
          <p:nvPr>
            <p:ph type="sldNum" sz="quarter" idx="12"/>
          </p:nvPr>
        </p:nvSpPr>
        <p:spPr/>
        <p:txBody>
          <a:bodyPr/>
          <a:lstStyle/>
          <a:p>
            <a:fld id="{F961E463-F9D5-4353-8BA6-45543CC5320E}" type="slidenum">
              <a:rPr lang="nb-NO" smtClean="0"/>
              <a:pPr/>
              <a:t>19</a:t>
            </a:fld>
            <a:endParaRPr lang="nb-NO"/>
          </a:p>
        </p:txBody>
      </p:sp>
    </p:spTree>
    <p:extLst>
      <p:ext uri="{BB962C8B-B14F-4D97-AF65-F5344CB8AC3E}">
        <p14:creationId xmlns:p14="http://schemas.microsoft.com/office/powerpoint/2010/main" val="30463817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7595B02-84D3-81F3-15B4-D61E34DFBFA2}"/>
              </a:ext>
            </a:extLst>
          </p:cNvPr>
          <p:cNvSpPr>
            <a:spLocks noGrp="1"/>
          </p:cNvSpPr>
          <p:nvPr>
            <p:ph type="ftr" sz="quarter" idx="3"/>
          </p:nvPr>
        </p:nvSpPr>
        <p:spPr/>
        <p:txBody>
          <a:bodyPr/>
          <a:lstStyle/>
          <a:p>
            <a:r>
              <a:rPr lang="nb-NO"/>
              <a:t>IN1080 Forelesning 1</a:t>
            </a:r>
            <a:endParaRPr lang="nb-NO" dirty="0"/>
          </a:p>
        </p:txBody>
      </p:sp>
      <p:sp>
        <p:nvSpPr>
          <p:cNvPr id="3" name="Slide Number Placeholder 2">
            <a:extLst>
              <a:ext uri="{FF2B5EF4-FFF2-40B4-BE49-F238E27FC236}">
                <a16:creationId xmlns:a16="http://schemas.microsoft.com/office/drawing/2014/main" id="{D68EBBDA-72AF-C233-8B2C-C8221F4B3813}"/>
              </a:ext>
            </a:extLst>
          </p:cNvPr>
          <p:cNvSpPr>
            <a:spLocks noGrp="1"/>
          </p:cNvSpPr>
          <p:nvPr>
            <p:ph type="sldNum" sz="quarter" idx="12"/>
          </p:nvPr>
        </p:nvSpPr>
        <p:spPr/>
        <p:txBody>
          <a:bodyPr/>
          <a:lstStyle/>
          <a:p>
            <a:r>
              <a:rPr lang="en-US"/>
              <a:t>Side </a:t>
            </a:r>
            <a:fld id="{5251F420-7306-4E7C-A79E-F31A38F7D392}" type="slidenum">
              <a:rPr lang="en-US" smtClean="0"/>
              <a:pPr/>
              <a:t>20</a:t>
            </a:fld>
            <a:endParaRPr lang="en-US" dirty="0"/>
          </a:p>
        </p:txBody>
      </p:sp>
      <p:sp>
        <p:nvSpPr>
          <p:cNvPr id="4" name="Title 3">
            <a:extLst>
              <a:ext uri="{FF2B5EF4-FFF2-40B4-BE49-F238E27FC236}">
                <a16:creationId xmlns:a16="http://schemas.microsoft.com/office/drawing/2014/main" id="{B949E311-8644-FF49-0092-796B3610497D}"/>
              </a:ext>
            </a:extLst>
          </p:cNvPr>
          <p:cNvSpPr>
            <a:spLocks noGrp="1"/>
          </p:cNvSpPr>
          <p:nvPr>
            <p:ph type="title"/>
          </p:nvPr>
        </p:nvSpPr>
        <p:spPr/>
        <p:txBody>
          <a:bodyPr/>
          <a:lstStyle/>
          <a:p>
            <a:r>
              <a:rPr lang="nb-NO" dirty="0">
                <a:solidFill>
                  <a:srgbClr val="FF0000"/>
                </a:solidFill>
              </a:rPr>
              <a:t>Motstand (impedans)</a:t>
            </a:r>
          </a:p>
        </p:txBody>
      </p:sp>
      <p:sp>
        <p:nvSpPr>
          <p:cNvPr id="5" name="Content Placeholder 4">
            <a:extLst>
              <a:ext uri="{FF2B5EF4-FFF2-40B4-BE49-F238E27FC236}">
                <a16:creationId xmlns:a16="http://schemas.microsoft.com/office/drawing/2014/main" id="{4DB307F1-E214-A20E-BD3C-9DD5DB625490}"/>
              </a:ext>
            </a:extLst>
          </p:cNvPr>
          <p:cNvSpPr>
            <a:spLocks noGrp="1"/>
          </p:cNvSpPr>
          <p:nvPr>
            <p:ph sz="quarter" idx="28"/>
          </p:nvPr>
        </p:nvSpPr>
        <p:spPr>
          <a:xfrm>
            <a:off x="601248" y="1468824"/>
            <a:ext cx="7582451" cy="4382207"/>
          </a:xfrm>
        </p:spPr>
        <p:txBody>
          <a:bodyPr/>
          <a:lstStyle/>
          <a:p>
            <a:pPr marL="171450" indent="-171450">
              <a:buClr>
                <a:srgbClr val="FF0000"/>
              </a:buClr>
              <a:buFont typeface="Arial" panose="020B0604020202020204" pitchFamily="34" charset="0"/>
              <a:buChar char="•"/>
            </a:pPr>
            <a:r>
              <a:rPr lang="nb-NO" sz="1600" dirty="0"/>
              <a:t>Når elektroner beveger gjennom et materiale, vil de bremses opp av ulike årsaker, bla </a:t>
            </a:r>
            <a:r>
              <a:rPr lang="nb-NO" sz="1600" dirty="0" err="1"/>
              <a:t>pga</a:t>
            </a:r>
            <a:r>
              <a:rPr lang="nb-NO" sz="1600" dirty="0"/>
              <a:t> temperatur og materialegenskaper</a:t>
            </a:r>
          </a:p>
          <a:p>
            <a:pPr marL="171450" indent="-171450">
              <a:buClr>
                <a:srgbClr val="FF0000"/>
              </a:buClr>
              <a:buFont typeface="Arial" panose="020B0604020202020204" pitchFamily="34" charset="0"/>
              <a:buChar char="•"/>
            </a:pPr>
            <a:r>
              <a:rPr lang="nb-NO" sz="1600" dirty="0"/>
              <a:t>Denne oppbremsingen kalles </a:t>
            </a:r>
            <a:r>
              <a:rPr lang="nb-NO" sz="1600" b="1" dirty="0"/>
              <a:t>motstand </a:t>
            </a:r>
            <a:r>
              <a:rPr lang="nb-NO" sz="1600" dirty="0"/>
              <a:t> eller </a:t>
            </a:r>
            <a:r>
              <a:rPr lang="nb-NO" sz="1600" b="1" dirty="0"/>
              <a:t>impedans</a:t>
            </a:r>
          </a:p>
          <a:p>
            <a:pPr marL="171450" indent="-171450">
              <a:buClr>
                <a:srgbClr val="FF0000"/>
              </a:buClr>
              <a:buFont typeface="Arial" panose="020B0604020202020204" pitchFamily="34" charset="0"/>
              <a:buChar char="•"/>
            </a:pPr>
            <a:r>
              <a:rPr lang="nb-NO" sz="1600" dirty="0"/>
              <a:t>Vi skiller mellom tre ulike typer impedans, som skyldes forskjellige fysiske fenomener og om strømmen er </a:t>
            </a:r>
            <a:r>
              <a:rPr lang="nb-NO" sz="1600" dirty="0" err="1"/>
              <a:t>ac</a:t>
            </a:r>
            <a:r>
              <a:rPr lang="nb-NO" sz="1600" dirty="0"/>
              <a:t> eller dc </a:t>
            </a:r>
          </a:p>
          <a:p>
            <a:pPr marL="731846" lvl="1" indent="-171450">
              <a:buClr>
                <a:srgbClr val="FF0000"/>
              </a:buClr>
              <a:buFont typeface="Arial" panose="020B0604020202020204" pitchFamily="34" charset="0"/>
              <a:buChar char="•"/>
            </a:pPr>
            <a:r>
              <a:rPr lang="nb-NO" sz="1200" b="1" dirty="0"/>
              <a:t>Resistiv impedans (</a:t>
            </a:r>
            <a:r>
              <a:rPr lang="nb-NO" sz="1200" dirty="0"/>
              <a:t>vanligvis kalt </a:t>
            </a:r>
            <a:r>
              <a:rPr lang="nb-NO" sz="1200" b="1" dirty="0"/>
              <a:t>resistans</a:t>
            </a:r>
            <a:r>
              <a:rPr lang="nb-NO" sz="1200" b="1" i="1" dirty="0"/>
              <a:t> </a:t>
            </a:r>
            <a:r>
              <a:rPr lang="nb-NO" sz="1200" dirty="0"/>
              <a:t>eller (noe upresist)  </a:t>
            </a:r>
            <a:r>
              <a:rPr lang="nb-NO" sz="1200" b="1" dirty="0"/>
              <a:t>motstand) </a:t>
            </a:r>
          </a:p>
          <a:p>
            <a:pPr marL="731846" lvl="1" indent="-171450">
              <a:buClr>
                <a:srgbClr val="FF0000"/>
              </a:buClr>
              <a:buFont typeface="Arial" panose="020B0604020202020204" pitchFamily="34" charset="0"/>
              <a:buChar char="•"/>
            </a:pPr>
            <a:r>
              <a:rPr lang="nb-NO" sz="1200" b="1" dirty="0"/>
              <a:t>Kapasitiv impedans (</a:t>
            </a:r>
            <a:r>
              <a:rPr lang="nb-NO" sz="1200" dirty="0"/>
              <a:t>også kalt </a:t>
            </a:r>
            <a:r>
              <a:rPr lang="nb-NO" sz="1200" b="1" dirty="0"/>
              <a:t>kapasitiv reaktans)</a:t>
            </a:r>
          </a:p>
          <a:p>
            <a:pPr marL="731846" lvl="1" indent="-171450">
              <a:buClr>
                <a:srgbClr val="FF0000"/>
              </a:buClr>
              <a:buFont typeface="Arial" panose="020B0604020202020204" pitchFamily="34" charset="0"/>
              <a:buChar char="•"/>
            </a:pPr>
            <a:r>
              <a:rPr lang="nb-NO" sz="1200" b="1" dirty="0"/>
              <a:t>Induktiv impedans (</a:t>
            </a:r>
            <a:r>
              <a:rPr lang="nb-NO" sz="1200" dirty="0"/>
              <a:t>også kalt </a:t>
            </a:r>
            <a:r>
              <a:rPr lang="nb-NO" sz="1200" b="1" dirty="0"/>
              <a:t>induktiv reaktans) </a:t>
            </a:r>
          </a:p>
          <a:p>
            <a:pPr marL="171450" indent="-171450">
              <a:buClr>
                <a:srgbClr val="FF0000"/>
              </a:buClr>
              <a:buFont typeface="Arial" panose="020B0604020202020204" pitchFamily="34" charset="0"/>
              <a:buChar char="•"/>
            </a:pPr>
            <a:r>
              <a:rPr lang="nb-NO" sz="1600" dirty="0"/>
              <a:t>Resistans bremser likestrømmer og vekselstrømmer like mye</a:t>
            </a:r>
          </a:p>
          <a:p>
            <a:pPr marL="171450" indent="-171450">
              <a:buClr>
                <a:srgbClr val="FF0000"/>
              </a:buClr>
              <a:buFont typeface="Arial" panose="020B0604020202020204" pitchFamily="34" charset="0"/>
              <a:buChar char="•"/>
            </a:pPr>
            <a:r>
              <a:rPr lang="nb-NO" sz="1600" dirty="0"/>
              <a:t>Kapasitiv og induktiv impedans bremser vekselstrømmer og likestrømmer ulikt</a:t>
            </a:r>
          </a:p>
          <a:p>
            <a:pPr marL="171450" indent="-171450">
              <a:buClr>
                <a:srgbClr val="FF0000"/>
              </a:buClr>
              <a:buFont typeface="Arial" panose="020B0604020202020204" pitchFamily="34" charset="0"/>
              <a:buChar char="•"/>
            </a:pPr>
            <a:r>
              <a:rPr lang="nb-NO" sz="1600" dirty="0"/>
              <a:t>Vi skal først studere resistans</a:t>
            </a:r>
          </a:p>
          <a:p>
            <a:pPr marL="731846" lvl="1" indent="-171450">
              <a:buClr>
                <a:srgbClr val="FF0000"/>
              </a:buClr>
              <a:buFont typeface="Arial" panose="020B0604020202020204" pitchFamily="34" charset="0"/>
              <a:buChar char="•"/>
            </a:pPr>
            <a:endParaRPr lang="nb-NO" sz="1400" b="1" dirty="0"/>
          </a:p>
          <a:p>
            <a:pPr marL="731846" lvl="1" indent="-171450">
              <a:buClr>
                <a:srgbClr val="FF0000"/>
              </a:buClr>
              <a:buFont typeface="Arial" panose="020B0604020202020204" pitchFamily="34" charset="0"/>
              <a:buChar char="•"/>
            </a:pPr>
            <a:endParaRPr lang="nb-NO" sz="1400" b="1" dirty="0"/>
          </a:p>
          <a:p>
            <a:pPr marL="731846" lvl="1" indent="-171450">
              <a:buClr>
                <a:srgbClr val="FF0000"/>
              </a:buClr>
              <a:buFont typeface="Arial" panose="020B0604020202020204" pitchFamily="34" charset="0"/>
              <a:buChar char="•"/>
            </a:pPr>
            <a:endParaRPr lang="nb-NO" sz="1400" b="1" dirty="0"/>
          </a:p>
          <a:p>
            <a:pPr marL="171450" indent="-171450">
              <a:buClr>
                <a:srgbClr val="FF0000"/>
              </a:buClr>
              <a:buFont typeface="Arial" panose="020B0604020202020204" pitchFamily="34" charset="0"/>
              <a:buChar char="•"/>
            </a:pPr>
            <a:endParaRPr lang="nb-NO" sz="1600" dirty="0"/>
          </a:p>
        </p:txBody>
      </p:sp>
      <p:sp>
        <p:nvSpPr>
          <p:cNvPr id="12" name="Oval 11">
            <a:extLst>
              <a:ext uri="{FF2B5EF4-FFF2-40B4-BE49-F238E27FC236}">
                <a16:creationId xmlns:a16="http://schemas.microsoft.com/office/drawing/2014/main" id="{FF265E80-F5D0-0566-BBFE-FC8E6BA607B1}"/>
              </a:ext>
            </a:extLst>
          </p:cNvPr>
          <p:cNvSpPr/>
          <p:nvPr/>
        </p:nvSpPr>
        <p:spPr>
          <a:xfrm>
            <a:off x="8329808" y="2453604"/>
            <a:ext cx="3709210" cy="3377262"/>
          </a:xfrm>
          <a:prstGeom prst="ellipse">
            <a:avLst/>
          </a:prstGeom>
          <a:solidFill>
            <a:srgbClr val="FFFFFF"/>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2800" dirty="0">
                <a:solidFill>
                  <a:schemeClr val="tx1"/>
                </a:solidFill>
              </a:rPr>
              <a:t>Impedans</a:t>
            </a:r>
          </a:p>
          <a:p>
            <a:pPr algn="ctr"/>
            <a:endParaRPr lang="nb-NO" sz="2800" dirty="0"/>
          </a:p>
        </p:txBody>
      </p:sp>
      <p:sp>
        <p:nvSpPr>
          <p:cNvPr id="13" name="Oval 12">
            <a:extLst>
              <a:ext uri="{FF2B5EF4-FFF2-40B4-BE49-F238E27FC236}">
                <a16:creationId xmlns:a16="http://schemas.microsoft.com/office/drawing/2014/main" id="{CF4FD12C-3155-0322-F3C7-986CB68063FB}"/>
              </a:ext>
            </a:extLst>
          </p:cNvPr>
          <p:cNvSpPr/>
          <p:nvPr/>
        </p:nvSpPr>
        <p:spPr>
          <a:xfrm>
            <a:off x="9463414" y="2770580"/>
            <a:ext cx="1440493" cy="889348"/>
          </a:xfrm>
          <a:prstGeom prst="ellipse">
            <a:avLst/>
          </a:prstGeom>
          <a:solidFill>
            <a:schemeClr val="accent2">
              <a:lumMod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dirty="0"/>
              <a:t>Resistans</a:t>
            </a:r>
          </a:p>
        </p:txBody>
      </p:sp>
      <p:sp>
        <p:nvSpPr>
          <p:cNvPr id="14" name="Oval 13">
            <a:extLst>
              <a:ext uri="{FF2B5EF4-FFF2-40B4-BE49-F238E27FC236}">
                <a16:creationId xmlns:a16="http://schemas.microsoft.com/office/drawing/2014/main" id="{E83B3035-7A3B-0897-E3FC-EAEC01C3DC0A}"/>
              </a:ext>
            </a:extLst>
          </p:cNvPr>
          <p:cNvSpPr/>
          <p:nvPr/>
        </p:nvSpPr>
        <p:spPr>
          <a:xfrm>
            <a:off x="8638428" y="4321481"/>
            <a:ext cx="1495128" cy="88934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dirty="0"/>
              <a:t>Kapasitiv</a:t>
            </a:r>
          </a:p>
          <a:p>
            <a:pPr algn="ctr"/>
            <a:r>
              <a:rPr lang="nb-NO" sz="1200" dirty="0"/>
              <a:t>impedans</a:t>
            </a:r>
          </a:p>
        </p:txBody>
      </p:sp>
      <p:sp>
        <p:nvSpPr>
          <p:cNvPr id="15" name="Oval 14">
            <a:extLst>
              <a:ext uri="{FF2B5EF4-FFF2-40B4-BE49-F238E27FC236}">
                <a16:creationId xmlns:a16="http://schemas.microsoft.com/office/drawing/2014/main" id="{14BD28B5-F189-DF3C-F0DF-5EB12FDEE5CB}"/>
              </a:ext>
            </a:extLst>
          </p:cNvPr>
          <p:cNvSpPr/>
          <p:nvPr/>
        </p:nvSpPr>
        <p:spPr>
          <a:xfrm>
            <a:off x="10279664" y="4300723"/>
            <a:ext cx="1495128" cy="889348"/>
          </a:xfrm>
          <a:prstGeom prst="ellipse">
            <a:avLst/>
          </a:prstGeom>
          <a:solidFill>
            <a:srgbClr val="0070C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b-NO" sz="1200" dirty="0"/>
              <a:t>Induktiv impedans</a:t>
            </a:r>
          </a:p>
        </p:txBody>
      </p:sp>
    </p:spTree>
    <p:extLst>
      <p:ext uri="{BB962C8B-B14F-4D97-AF65-F5344CB8AC3E}">
        <p14:creationId xmlns:p14="http://schemas.microsoft.com/office/powerpoint/2010/main" val="209167989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8" y="411910"/>
            <a:ext cx="8143875" cy="610195"/>
          </a:xfrm>
        </p:spPr>
        <p:txBody>
          <a:bodyPr/>
          <a:lstStyle/>
          <a:p>
            <a:r>
              <a:rPr lang="nb-NO" dirty="0">
                <a:solidFill>
                  <a:srgbClr val="FF0000"/>
                </a:solidFill>
              </a:rPr>
              <a:t>Resistans</a:t>
            </a:r>
            <a:endParaRPr lang="en-US" dirty="0">
              <a:solidFill>
                <a:srgbClr val="FF0000"/>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67546" y="1592990"/>
                <a:ext cx="7386755" cy="4853100"/>
              </a:xfrm>
            </p:spPr>
            <p:txBody>
              <a:bodyPr/>
              <a:lstStyle/>
              <a:p>
                <a:pPr>
                  <a:buClr>
                    <a:srgbClr val="FF0000"/>
                  </a:buClr>
                  <a:buFont typeface="Arial" panose="020B0604020202020204" pitchFamily="34" charset="0"/>
                  <a:buChar char="•"/>
                </a:pPr>
                <a:r>
                  <a:rPr lang="nb-NO" sz="1600" dirty="0"/>
                  <a:t>Resistans er et materiales motstand mot elektrisk strøm og er definert som forholdet mellom spenning og strøm, også kalt Ohms lov: </a:t>
                </a:r>
              </a:p>
              <a:p>
                <a:pPr>
                  <a:buClr>
                    <a:srgbClr val="FF0000"/>
                  </a:buClr>
                  <a:buFont typeface="Arial" panose="020B0604020202020204" pitchFamily="34" charset="0"/>
                  <a:buChar char="•"/>
                </a:pPr>
                <a:endParaRPr lang="nb-NO" sz="1600" dirty="0"/>
              </a:p>
              <a:p>
                <a:pPr marL="0" indent="0">
                  <a:buClr>
                    <a:srgbClr val="FF0000"/>
                  </a:buClr>
                  <a:buNone/>
                </a:pPr>
                <a14:m>
                  <m:oMathPara xmlns:m="http://schemas.openxmlformats.org/officeDocument/2006/math">
                    <m:oMathParaPr>
                      <m:jc m:val="centerGroup"/>
                    </m:oMathParaPr>
                    <m:oMath xmlns:m="http://schemas.openxmlformats.org/officeDocument/2006/math">
                      <m:r>
                        <a:rPr lang="nb-NO" sz="1600" b="0" i="1" smtClean="0">
                          <a:latin typeface="Cambria Math" panose="02040503050406030204" pitchFamily="18" charset="0"/>
                          <a:ea typeface="Cambria Math" panose="02040503050406030204" pitchFamily="18" charset="0"/>
                        </a:rPr>
                        <m:t>𝑅</m:t>
                      </m:r>
                      <m:r>
                        <a:rPr lang="nb-NO" sz="1600" b="0" i="1" smtClean="0">
                          <a:latin typeface="Cambria Math" panose="02040503050406030204" pitchFamily="18" charset="0"/>
                          <a:ea typeface="Cambria Math" panose="02040503050406030204" pitchFamily="18" charset="0"/>
                        </a:rPr>
                        <m:t>=</m:t>
                      </m:r>
                      <m:f>
                        <m:fPr>
                          <m:ctrlPr>
                            <a:rPr lang="nb-NO" sz="1600" b="0" i="1" smtClean="0">
                              <a:latin typeface="Cambria Math" panose="02040503050406030204" pitchFamily="18" charset="0"/>
                              <a:ea typeface="Cambria Math" panose="02040503050406030204" pitchFamily="18" charset="0"/>
                            </a:rPr>
                          </m:ctrlPr>
                        </m:fPr>
                        <m:num>
                          <m:r>
                            <a:rPr lang="nb-NO" sz="1600" b="0" i="1" smtClean="0">
                              <a:latin typeface="Cambria Math" panose="02040503050406030204" pitchFamily="18" charset="0"/>
                              <a:ea typeface="Cambria Math" panose="02040503050406030204" pitchFamily="18" charset="0"/>
                            </a:rPr>
                            <m:t>𝑉</m:t>
                          </m:r>
                        </m:num>
                        <m:den>
                          <m:r>
                            <a:rPr lang="nb-NO" sz="1600" b="0" i="1" smtClean="0">
                              <a:latin typeface="Cambria Math" panose="02040503050406030204" pitchFamily="18" charset="0"/>
                              <a:ea typeface="Cambria Math" panose="02040503050406030204" pitchFamily="18" charset="0"/>
                            </a:rPr>
                            <m:t>𝐼</m:t>
                          </m:r>
                        </m:den>
                      </m:f>
                      <m:r>
                        <a:rPr lang="nb-NO" sz="1600" i="1" smtClean="0">
                          <a:latin typeface="Cambria Math" panose="02040503050406030204" pitchFamily="18" charset="0"/>
                          <a:ea typeface="Cambria Math" panose="02040503050406030204" pitchFamily="18" charset="0"/>
                        </a:rPr>
                        <m:t>⇔</m:t>
                      </m:r>
                      <m:r>
                        <a:rPr lang="nb-NO" sz="1600" b="0" i="1" smtClean="0">
                          <a:latin typeface="Cambria Math" panose="02040503050406030204" pitchFamily="18" charset="0"/>
                          <a:ea typeface="Cambria Math" panose="02040503050406030204" pitchFamily="18" charset="0"/>
                        </a:rPr>
                        <m:t>𝑉</m:t>
                      </m:r>
                      <m:r>
                        <a:rPr lang="nb-NO" sz="1600" b="0" i="1" smtClean="0">
                          <a:latin typeface="Cambria Math" panose="02040503050406030204" pitchFamily="18" charset="0"/>
                          <a:ea typeface="Cambria Math" panose="02040503050406030204" pitchFamily="18" charset="0"/>
                        </a:rPr>
                        <m:t>=</m:t>
                      </m:r>
                      <m:r>
                        <a:rPr lang="nb-NO" sz="1600" b="0" i="1" smtClean="0">
                          <a:latin typeface="Cambria Math" panose="02040503050406030204" pitchFamily="18" charset="0"/>
                          <a:ea typeface="Cambria Math" panose="02040503050406030204" pitchFamily="18" charset="0"/>
                        </a:rPr>
                        <m:t>𝑅𝐼</m:t>
                      </m:r>
                      <m:r>
                        <a:rPr lang="nb-NO" sz="1600" b="0" i="1" smtClean="0">
                          <a:latin typeface="Cambria Math" panose="02040503050406030204" pitchFamily="18" charset="0"/>
                          <a:ea typeface="Cambria Math" panose="02040503050406030204" pitchFamily="18" charset="0"/>
                        </a:rPr>
                        <m:t>⇔</m:t>
                      </m:r>
                      <m:r>
                        <a:rPr lang="nb-NO" sz="1600" b="0" i="1" smtClean="0">
                          <a:latin typeface="Cambria Math" panose="02040503050406030204" pitchFamily="18" charset="0"/>
                          <a:ea typeface="Cambria Math" panose="02040503050406030204" pitchFamily="18" charset="0"/>
                        </a:rPr>
                        <m:t>𝐼</m:t>
                      </m:r>
                      <m:r>
                        <a:rPr lang="nb-NO" sz="1600" b="0" i="1" smtClean="0">
                          <a:latin typeface="Cambria Math" panose="02040503050406030204" pitchFamily="18" charset="0"/>
                          <a:ea typeface="Cambria Math" panose="02040503050406030204" pitchFamily="18" charset="0"/>
                        </a:rPr>
                        <m:t>=</m:t>
                      </m:r>
                      <m:f>
                        <m:fPr>
                          <m:ctrlPr>
                            <a:rPr lang="nb-NO" sz="1600" b="0" i="1" smtClean="0">
                              <a:latin typeface="Cambria Math" panose="02040503050406030204" pitchFamily="18" charset="0"/>
                              <a:ea typeface="Cambria Math" panose="02040503050406030204" pitchFamily="18" charset="0"/>
                            </a:rPr>
                          </m:ctrlPr>
                        </m:fPr>
                        <m:num>
                          <m:r>
                            <a:rPr lang="nb-NO" sz="1600" b="0" i="1" smtClean="0">
                              <a:latin typeface="Cambria Math" panose="02040503050406030204" pitchFamily="18" charset="0"/>
                              <a:ea typeface="Cambria Math" panose="02040503050406030204" pitchFamily="18" charset="0"/>
                            </a:rPr>
                            <m:t>𝑉</m:t>
                          </m:r>
                        </m:num>
                        <m:den>
                          <m:r>
                            <a:rPr lang="nb-NO" sz="1600" b="0" i="1" smtClean="0">
                              <a:latin typeface="Cambria Math" panose="02040503050406030204" pitchFamily="18" charset="0"/>
                              <a:ea typeface="Cambria Math" panose="02040503050406030204" pitchFamily="18" charset="0"/>
                            </a:rPr>
                            <m:t>𝑅</m:t>
                          </m:r>
                        </m:den>
                      </m:f>
                    </m:oMath>
                  </m:oMathPara>
                </a14:m>
                <a:endParaRPr lang="nb-NO" sz="1600" dirty="0"/>
              </a:p>
              <a:p>
                <a:pPr>
                  <a:buClr>
                    <a:srgbClr val="FF0000"/>
                  </a:buClr>
                  <a:buFont typeface="Arial" panose="020B0604020202020204" pitchFamily="34" charset="0"/>
                  <a:buChar char="•"/>
                </a:pPr>
                <a:r>
                  <a:rPr lang="nb-NO" sz="1600" dirty="0"/>
                  <a:t>Resistans måles i enheten </a:t>
                </a:r>
                <a:r>
                  <a:rPr lang="el-GR" sz="1600" dirty="0"/>
                  <a:t>Ω</a:t>
                </a:r>
                <a:r>
                  <a:rPr lang="nb-NO" sz="1600" dirty="0"/>
                  <a:t> (Ohm): </a:t>
                </a:r>
                <a:r>
                  <a:rPr lang="nb-NO" sz="1600" b="1" dirty="0"/>
                  <a:t>1 </a:t>
                </a:r>
                <a:r>
                  <a:rPr lang="el-GR" sz="1600" b="1" dirty="0"/>
                  <a:t>Ω</a:t>
                </a:r>
                <a:r>
                  <a:rPr lang="nb-NO" sz="1600" b="1" dirty="0"/>
                  <a:t> </a:t>
                </a:r>
                <a:r>
                  <a:rPr lang="nb-NO" sz="1600" dirty="0"/>
                  <a:t>er motstanden når det går en strøm på </a:t>
                </a:r>
                <a:r>
                  <a:rPr lang="nb-NO" sz="1600" b="1" dirty="0"/>
                  <a:t>1 ampere </a:t>
                </a:r>
                <a:r>
                  <a:rPr lang="nb-NO" sz="1600" dirty="0"/>
                  <a:t>gjennom et materiale med </a:t>
                </a:r>
                <a:r>
                  <a:rPr lang="nb-NO" sz="1600" b="1" dirty="0"/>
                  <a:t>1 volt </a:t>
                </a:r>
                <a:r>
                  <a:rPr lang="nb-NO" sz="1600" dirty="0"/>
                  <a:t>spenningsforskjell</a:t>
                </a:r>
              </a:p>
              <a:p>
                <a:pPr>
                  <a:buClr>
                    <a:srgbClr val="FF0000"/>
                  </a:buClr>
                  <a:buFont typeface="Arial" panose="020B0604020202020204" pitchFamily="34" charset="0"/>
                  <a:buChar char="•"/>
                </a:pPr>
                <a:r>
                  <a:rPr lang="nb-NO" sz="1600" dirty="0"/>
                  <a:t>I elektronikk trenger vi </a:t>
                </a:r>
                <a:r>
                  <a:rPr lang="nb-NO" sz="1600" i="1" dirty="0"/>
                  <a:t>resistorer</a:t>
                </a:r>
                <a:r>
                  <a:rPr lang="nb-NO" sz="1600" dirty="0"/>
                  <a:t>, som er fysiske komponenter («duppeditter») med en bestemt resistans for bla å begrense mengden strøm som flyter eller skalere ned en spenning</a:t>
                </a:r>
              </a:p>
              <a:p>
                <a:pPr>
                  <a:buClr>
                    <a:srgbClr val="FF0000"/>
                  </a:buClr>
                  <a:buFont typeface="Arial" panose="020B0604020202020204" pitchFamily="34" charset="0"/>
                  <a:buChar char="•"/>
                </a:pPr>
                <a:r>
                  <a:rPr lang="nb-NO" sz="1600" dirty="0"/>
                  <a:t>To alternative symboler for resistor når vi tegner kretser (velg den du liker best)</a:t>
                </a:r>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6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endParaRPr lang="nb-NO" sz="1800" dirty="0"/>
              </a:p>
              <a:p>
                <a:pPr>
                  <a:buClr>
                    <a:srgbClr val="FF0000"/>
                  </a:buClr>
                  <a:buFont typeface="Arial" panose="020B0604020202020204" pitchFamily="34" charset="0"/>
                  <a:buChar char="•"/>
                </a:pPr>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67546" y="1592990"/>
                <a:ext cx="7386755" cy="4853100"/>
              </a:xfrm>
              <a:blipFill>
                <a:blip r:embed="rId3"/>
                <a:stretch>
                  <a:fillRect l="-1569" t="-1256" r="-1321"/>
                </a:stretch>
              </a:blipFill>
            </p:spPr>
            <p:txBody>
              <a:bodyPr/>
              <a:lstStyle/>
              <a:p>
                <a:r>
                  <a:rPr lang="de-DE">
                    <a:noFill/>
                  </a:rPr>
                  <a:t> </a:t>
                </a:r>
              </a:p>
            </p:txBody>
          </p:sp>
        </mc:Fallback>
      </mc:AlternateContent>
      <p:sp>
        <p:nvSpPr>
          <p:cNvPr id="4" name="Date Placeholder 3"/>
          <p:cNvSpPr>
            <a:spLocks noGrp="1"/>
          </p:cNvSpPr>
          <p:nvPr>
            <p:ph type="dt" sz="half" idx="10"/>
          </p:nvPr>
        </p:nvSpPr>
        <p:spPr/>
        <p:txBody>
          <a:bodyPr/>
          <a:lstStyle/>
          <a:p>
            <a:r>
              <a:rPr lang="en-US"/>
              <a:t>16.01.2018</a:t>
            </a:r>
            <a:endParaRPr lang="nb-NO"/>
          </a:p>
        </p:txBody>
      </p:sp>
      <p:sp>
        <p:nvSpPr>
          <p:cNvPr id="5" name="Slide Number Placeholder 4"/>
          <p:cNvSpPr>
            <a:spLocks noGrp="1"/>
          </p:cNvSpPr>
          <p:nvPr>
            <p:ph type="sldNum" sz="quarter" idx="12"/>
          </p:nvPr>
        </p:nvSpPr>
        <p:spPr/>
        <p:txBody>
          <a:bodyPr/>
          <a:lstStyle/>
          <a:p>
            <a:fld id="{F961E463-F9D5-4353-8BA6-45543CC5320E}" type="slidenum">
              <a:rPr lang="nb-NO" smtClean="0"/>
              <a:pPr/>
              <a:t>21</a:t>
            </a:fld>
            <a:endParaRPr lang="nb-NO"/>
          </a:p>
        </p:txBody>
      </p:sp>
      <p:sp>
        <p:nvSpPr>
          <p:cNvPr id="6" name="Footer Placeholder 5"/>
          <p:cNvSpPr>
            <a:spLocks noGrp="1"/>
          </p:cNvSpPr>
          <p:nvPr>
            <p:ph type="ftr" sz="quarter" idx="11"/>
          </p:nvPr>
        </p:nvSpPr>
        <p:spPr/>
        <p:txBody>
          <a:bodyPr/>
          <a:lstStyle/>
          <a:p>
            <a:r>
              <a:rPr lang="nb-NO"/>
              <a:t>IN1080</a:t>
            </a:r>
            <a:endParaRPr lang="nb-NO" dirty="0"/>
          </a:p>
        </p:txBody>
      </p:sp>
      <p:pic>
        <p:nvPicPr>
          <p:cNvPr id="7" name="Picture 8" descr="Image result for resistor">
            <a:extLst>
              <a:ext uri="{FF2B5EF4-FFF2-40B4-BE49-F238E27FC236}">
                <a16:creationId xmlns:a16="http://schemas.microsoft.com/office/drawing/2014/main" id="{DE631C4E-530C-17D4-A7ED-73D03D16EFC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4923" y="4791684"/>
            <a:ext cx="1501215" cy="145602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result for resistor">
            <a:extLst>
              <a:ext uri="{FF2B5EF4-FFF2-40B4-BE49-F238E27FC236}">
                <a16:creationId xmlns:a16="http://schemas.microsoft.com/office/drawing/2014/main" id="{3FA4E870-6EA8-C805-1141-2AAE6442773D}"/>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2340" t="2456" r="1196" b="4725"/>
          <a:stretch/>
        </p:blipFill>
        <p:spPr bwMode="auto">
          <a:xfrm>
            <a:off x="8229600" y="1515746"/>
            <a:ext cx="3353503" cy="1913253"/>
          </a:xfrm>
          <a:prstGeom prst="rect">
            <a:avLst/>
          </a:prstGeom>
          <a:noFill/>
          <a:extLst>
            <a:ext uri="{909E8E84-426E-40DD-AFC4-6F175D3DCCD1}">
              <a14:hiddenFill xmlns:a14="http://schemas.microsoft.com/office/drawing/2010/main">
                <a:solidFill>
                  <a:srgbClr val="FFFFFF"/>
                </a:solidFill>
              </a14:hiddenFill>
            </a:ext>
          </a:extLst>
        </p:spPr>
      </p:pic>
      <p:grpSp>
        <p:nvGrpSpPr>
          <p:cNvPr id="12" name="Group 11">
            <a:extLst>
              <a:ext uri="{FF2B5EF4-FFF2-40B4-BE49-F238E27FC236}">
                <a16:creationId xmlns:a16="http://schemas.microsoft.com/office/drawing/2014/main" id="{C6AF5CA3-82AC-8DC3-2168-AC1B4A0231CA}"/>
              </a:ext>
            </a:extLst>
          </p:cNvPr>
          <p:cNvGrpSpPr/>
          <p:nvPr/>
        </p:nvGrpSpPr>
        <p:grpSpPr>
          <a:xfrm>
            <a:off x="8093624" y="3922640"/>
            <a:ext cx="3625453" cy="2254700"/>
            <a:chOff x="7009521" y="4099719"/>
            <a:chExt cx="3625453" cy="2254700"/>
          </a:xfrm>
        </p:grpSpPr>
        <p:pic>
          <p:nvPicPr>
            <p:cNvPr id="13" name="Picture 4" descr="carbon resistor type">
              <a:extLst>
                <a:ext uri="{FF2B5EF4-FFF2-40B4-BE49-F238E27FC236}">
                  <a16:creationId xmlns:a16="http://schemas.microsoft.com/office/drawing/2014/main" id="{77FD264C-DBAD-975C-9F72-B694670EA02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09521" y="4171582"/>
              <a:ext cx="3625453" cy="1607344"/>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a:extLst>
                <a:ext uri="{FF2B5EF4-FFF2-40B4-BE49-F238E27FC236}">
                  <a16:creationId xmlns:a16="http://schemas.microsoft.com/office/drawing/2014/main" id="{927EA580-955A-83FE-8C1D-ABFE6997113A}"/>
                </a:ext>
              </a:extLst>
            </p:cNvPr>
            <p:cNvSpPr/>
            <p:nvPr/>
          </p:nvSpPr>
          <p:spPr bwMode="auto">
            <a:xfrm>
              <a:off x="8731363" y="4171582"/>
              <a:ext cx="1010042" cy="202523"/>
            </a:xfrm>
            <a:prstGeom prst="rect">
              <a:avLst/>
            </a:prstGeom>
            <a:solidFill>
              <a:schemeClr val="bg1"/>
            </a:solidFill>
            <a:ln w="12700" cap="flat" cmpd="sng" algn="ctr">
              <a:noFill/>
              <a:prstDash val="solid"/>
              <a:round/>
              <a:headEnd type="none" w="med" len="med"/>
              <a:tailEnd type="none" w="med" len="med"/>
            </a:ln>
            <a:effectLst/>
          </p:spPr>
          <p:txBody>
            <a:bodyPr vert="horz" wrap="square" lIns="85725" tIns="42863" rIns="85725" bIns="42863" numCol="1" rtlCol="0" anchor="t" anchorCtr="0" compatLnSpc="1">
              <a:prstTxWarp prst="textNoShape">
                <a:avLst/>
              </a:prstTxWarp>
            </a:bodyPr>
            <a:lstStyle/>
            <a:p>
              <a:pPr defTabSz="857250" eaLnBrk="0" fontAlgn="base" hangingPunct="0">
                <a:spcBef>
                  <a:spcPct val="0"/>
                </a:spcBef>
                <a:spcAft>
                  <a:spcPct val="0"/>
                </a:spcAft>
              </a:pPr>
              <a:endParaRPr lang="nb-NO" sz="1600" dirty="0">
                <a:latin typeface="Times New Roman" pitchFamily="18" charset="0"/>
              </a:endParaRPr>
            </a:p>
          </p:txBody>
        </p:sp>
        <p:sp>
          <p:nvSpPr>
            <p:cNvPr id="15" name="Rectangle 14">
              <a:extLst>
                <a:ext uri="{FF2B5EF4-FFF2-40B4-BE49-F238E27FC236}">
                  <a16:creationId xmlns:a16="http://schemas.microsoft.com/office/drawing/2014/main" id="{9F3E3F54-A07B-0870-0C86-D3B32014E9F1}"/>
                </a:ext>
              </a:extLst>
            </p:cNvPr>
            <p:cNvSpPr/>
            <p:nvPr/>
          </p:nvSpPr>
          <p:spPr bwMode="auto">
            <a:xfrm>
              <a:off x="7108612" y="5576404"/>
              <a:ext cx="1010042" cy="202523"/>
            </a:xfrm>
            <a:prstGeom prst="rect">
              <a:avLst/>
            </a:prstGeom>
            <a:solidFill>
              <a:schemeClr val="bg1"/>
            </a:solidFill>
            <a:ln w="12700" cap="flat" cmpd="sng" algn="ctr">
              <a:noFill/>
              <a:prstDash val="solid"/>
              <a:round/>
              <a:headEnd type="none" w="med" len="med"/>
              <a:tailEnd type="none" w="med" len="med"/>
            </a:ln>
            <a:effectLst/>
          </p:spPr>
          <p:txBody>
            <a:bodyPr vert="horz" wrap="square" lIns="85725" tIns="42863" rIns="85725" bIns="42863" numCol="1" rtlCol="0" anchor="t" anchorCtr="0" compatLnSpc="1">
              <a:prstTxWarp prst="textNoShape">
                <a:avLst/>
              </a:prstTxWarp>
            </a:bodyPr>
            <a:lstStyle/>
            <a:p>
              <a:pPr defTabSz="857250" eaLnBrk="0" fontAlgn="base" hangingPunct="0">
                <a:spcBef>
                  <a:spcPct val="0"/>
                </a:spcBef>
                <a:spcAft>
                  <a:spcPct val="0"/>
                </a:spcAft>
              </a:pPr>
              <a:endParaRPr lang="nb-NO" sz="1600" dirty="0">
                <a:latin typeface="Times New Roman" pitchFamily="18" charset="0"/>
              </a:endParaRPr>
            </a:p>
          </p:txBody>
        </p:sp>
        <p:sp>
          <p:nvSpPr>
            <p:cNvPr id="16" name="Rectangle 15">
              <a:extLst>
                <a:ext uri="{FF2B5EF4-FFF2-40B4-BE49-F238E27FC236}">
                  <a16:creationId xmlns:a16="http://schemas.microsoft.com/office/drawing/2014/main" id="{A7545D70-5D95-46DD-FF56-EBD7CFCCB6C6}"/>
                </a:ext>
              </a:extLst>
            </p:cNvPr>
            <p:cNvSpPr/>
            <p:nvPr/>
          </p:nvSpPr>
          <p:spPr bwMode="auto">
            <a:xfrm>
              <a:off x="8458762" y="5589786"/>
              <a:ext cx="1010042" cy="202523"/>
            </a:xfrm>
            <a:prstGeom prst="rect">
              <a:avLst/>
            </a:prstGeom>
            <a:solidFill>
              <a:schemeClr val="bg1"/>
            </a:solidFill>
            <a:ln w="12700" cap="flat" cmpd="sng" algn="ctr">
              <a:noFill/>
              <a:prstDash val="solid"/>
              <a:round/>
              <a:headEnd type="none" w="med" len="med"/>
              <a:tailEnd type="none" w="med" len="med"/>
            </a:ln>
            <a:effectLst/>
          </p:spPr>
          <p:txBody>
            <a:bodyPr vert="horz" wrap="square" lIns="85725" tIns="42863" rIns="85725" bIns="42863" numCol="1" rtlCol="0" anchor="t" anchorCtr="0" compatLnSpc="1">
              <a:prstTxWarp prst="textNoShape">
                <a:avLst/>
              </a:prstTxWarp>
            </a:bodyPr>
            <a:lstStyle/>
            <a:p>
              <a:pPr defTabSz="857250" eaLnBrk="0" fontAlgn="base" hangingPunct="0">
                <a:spcBef>
                  <a:spcPct val="0"/>
                </a:spcBef>
                <a:spcAft>
                  <a:spcPct val="0"/>
                </a:spcAft>
              </a:pPr>
              <a:endParaRPr lang="nb-NO" sz="1600" dirty="0">
                <a:latin typeface="Times New Roman" pitchFamily="18" charset="0"/>
              </a:endParaRPr>
            </a:p>
          </p:txBody>
        </p:sp>
        <p:sp>
          <p:nvSpPr>
            <p:cNvPr id="17" name="TextBox 16">
              <a:extLst>
                <a:ext uri="{FF2B5EF4-FFF2-40B4-BE49-F238E27FC236}">
                  <a16:creationId xmlns:a16="http://schemas.microsoft.com/office/drawing/2014/main" id="{79E6790B-AF9B-DCA6-3E3C-048C134CD2E0}"/>
                </a:ext>
              </a:extLst>
            </p:cNvPr>
            <p:cNvSpPr txBox="1"/>
            <p:nvPr/>
          </p:nvSpPr>
          <p:spPr>
            <a:xfrm>
              <a:off x="7215634" y="5589787"/>
              <a:ext cx="942887" cy="461665"/>
            </a:xfrm>
            <a:prstGeom prst="rect">
              <a:avLst/>
            </a:prstGeom>
            <a:noFill/>
          </p:spPr>
          <p:txBody>
            <a:bodyPr wrap="none" rtlCol="0">
              <a:spAutoFit/>
            </a:bodyPr>
            <a:lstStyle/>
            <a:p>
              <a:r>
                <a:rPr lang="nb-NO" sz="1200" dirty="0">
                  <a:latin typeface="Arial" panose="020B0604020202020204" pitchFamily="34" charset="0"/>
                  <a:cs typeface="Arial" panose="020B0604020202020204" pitchFamily="34" charset="0"/>
                </a:rPr>
                <a:t>Isolerende </a:t>
              </a:r>
            </a:p>
            <a:p>
              <a:r>
                <a:rPr lang="nb-NO" sz="1200" dirty="0">
                  <a:latin typeface="Arial" panose="020B0604020202020204" pitchFamily="34" charset="0"/>
                  <a:cs typeface="Arial" panose="020B0604020202020204" pitchFamily="34" charset="0"/>
                </a:rPr>
                <a:t>materiale</a:t>
              </a:r>
            </a:p>
          </p:txBody>
        </p:sp>
        <p:sp>
          <p:nvSpPr>
            <p:cNvPr id="18" name="TextBox 17">
              <a:extLst>
                <a:ext uri="{FF2B5EF4-FFF2-40B4-BE49-F238E27FC236}">
                  <a16:creationId xmlns:a16="http://schemas.microsoft.com/office/drawing/2014/main" id="{7DCC4B17-AC83-9525-9747-34DAB46752B7}"/>
                </a:ext>
              </a:extLst>
            </p:cNvPr>
            <p:cNvSpPr txBox="1"/>
            <p:nvPr/>
          </p:nvSpPr>
          <p:spPr>
            <a:xfrm>
              <a:off x="8662624" y="4099719"/>
              <a:ext cx="824969" cy="276999"/>
            </a:xfrm>
            <a:prstGeom prst="rect">
              <a:avLst/>
            </a:prstGeom>
            <a:noFill/>
          </p:spPr>
          <p:txBody>
            <a:bodyPr wrap="none" rtlCol="0">
              <a:spAutoFit/>
            </a:bodyPr>
            <a:lstStyle/>
            <a:p>
              <a:r>
                <a:rPr lang="nb-NO" sz="1200" dirty="0">
                  <a:latin typeface="Arial" panose="020B0604020202020204" pitchFamily="34" charset="0"/>
                  <a:cs typeface="Arial" panose="020B0604020202020204" pitchFamily="34" charset="0"/>
                </a:rPr>
                <a:t>Tilkobling</a:t>
              </a:r>
            </a:p>
          </p:txBody>
        </p:sp>
        <p:sp>
          <p:nvSpPr>
            <p:cNvPr id="19" name="TextBox 18">
              <a:extLst>
                <a:ext uri="{FF2B5EF4-FFF2-40B4-BE49-F238E27FC236}">
                  <a16:creationId xmlns:a16="http://schemas.microsoft.com/office/drawing/2014/main" id="{A3C4C517-ABAF-9D09-1235-6B94C3AEFCC0}"/>
                </a:ext>
              </a:extLst>
            </p:cNvPr>
            <p:cNvSpPr txBox="1"/>
            <p:nvPr/>
          </p:nvSpPr>
          <p:spPr>
            <a:xfrm>
              <a:off x="8897423" y="5432677"/>
              <a:ext cx="1255472" cy="276999"/>
            </a:xfrm>
            <a:prstGeom prst="rect">
              <a:avLst/>
            </a:prstGeom>
            <a:noFill/>
          </p:spPr>
          <p:txBody>
            <a:bodyPr wrap="none" rtlCol="0">
              <a:spAutoFit/>
            </a:bodyPr>
            <a:lstStyle/>
            <a:p>
              <a:r>
                <a:rPr lang="nb-NO" sz="1200" dirty="0">
                  <a:latin typeface="Arial" panose="020B0604020202020204" pitchFamily="34" charset="0"/>
                  <a:cs typeface="Arial" panose="020B0604020202020204" pitchFamily="34" charset="0"/>
                </a:rPr>
                <a:t>Karbonblanding</a:t>
              </a:r>
            </a:p>
          </p:txBody>
        </p:sp>
        <p:cxnSp>
          <p:nvCxnSpPr>
            <p:cNvPr id="20" name="Straight Arrow Connector 19">
              <a:extLst>
                <a:ext uri="{FF2B5EF4-FFF2-40B4-BE49-F238E27FC236}">
                  <a16:creationId xmlns:a16="http://schemas.microsoft.com/office/drawing/2014/main" id="{C3873668-0BE8-2F33-E790-C3C56B9463EB}"/>
                </a:ext>
              </a:extLst>
            </p:cNvPr>
            <p:cNvCxnSpPr/>
            <p:nvPr/>
          </p:nvCxnSpPr>
          <p:spPr bwMode="auto">
            <a:xfrm flipH="1" flipV="1">
              <a:off x="8526270" y="5319210"/>
              <a:ext cx="205093" cy="573544"/>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sp>
          <p:nvSpPr>
            <p:cNvPr id="21" name="TextBox 20">
              <a:extLst>
                <a:ext uri="{FF2B5EF4-FFF2-40B4-BE49-F238E27FC236}">
                  <a16:creationId xmlns:a16="http://schemas.microsoft.com/office/drawing/2014/main" id="{00FAB5C6-9357-576A-30D3-2C5D8352F1AF}"/>
                </a:ext>
              </a:extLst>
            </p:cNvPr>
            <p:cNvSpPr txBox="1"/>
            <p:nvPr/>
          </p:nvSpPr>
          <p:spPr>
            <a:xfrm>
              <a:off x="8458763" y="5892754"/>
              <a:ext cx="1106393" cy="461665"/>
            </a:xfrm>
            <a:prstGeom prst="rect">
              <a:avLst/>
            </a:prstGeom>
            <a:noFill/>
          </p:spPr>
          <p:txBody>
            <a:bodyPr wrap="none" rtlCol="0">
              <a:spAutoFit/>
            </a:bodyPr>
            <a:lstStyle/>
            <a:p>
              <a:r>
                <a:rPr lang="nb-NO" sz="1200" dirty="0">
                  <a:latin typeface="Arial" panose="020B0604020202020204" pitchFamily="34" charset="0"/>
                  <a:cs typeface="Arial" panose="020B0604020202020204" pitchFamily="34" charset="0"/>
                </a:rPr>
                <a:t>Fargekoding</a:t>
              </a:r>
            </a:p>
            <a:p>
              <a:r>
                <a:rPr lang="nb-NO" sz="1200" dirty="0">
                  <a:latin typeface="Arial" panose="020B0604020202020204" pitchFamily="34" charset="0"/>
                  <a:cs typeface="Arial" panose="020B0604020202020204" pitchFamily="34" charset="0"/>
                </a:rPr>
                <a:t>av Ohm-verdi</a:t>
              </a:r>
            </a:p>
          </p:txBody>
        </p:sp>
      </p:grpSp>
    </p:spTree>
    <p:extLst>
      <p:ext uri="{BB962C8B-B14F-4D97-AF65-F5344CB8AC3E}">
        <p14:creationId xmlns:p14="http://schemas.microsoft.com/office/powerpoint/2010/main" val="11002567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4432" y="269358"/>
            <a:ext cx="10515600" cy="875281"/>
          </a:xfrm>
        </p:spPr>
        <p:txBody>
          <a:bodyPr/>
          <a:lstStyle/>
          <a:p>
            <a:r>
              <a:rPr lang="nb-NO" dirty="0">
                <a:solidFill>
                  <a:srgbClr val="FF0000"/>
                </a:solidFill>
              </a:rPr>
              <a:t>Resistans (forts)</a:t>
            </a:r>
            <a:endParaRPr lang="en-US" dirty="0">
              <a:solidFill>
                <a:srgbClr val="FF0000"/>
              </a:solidFill>
            </a:endParaRPr>
          </a:p>
        </p:txBody>
      </p:sp>
      <p:sp>
        <p:nvSpPr>
          <p:cNvPr id="3" name="Content Placeholder 2"/>
          <p:cNvSpPr>
            <a:spLocks noGrp="1"/>
          </p:cNvSpPr>
          <p:nvPr>
            <p:ph idx="1"/>
          </p:nvPr>
        </p:nvSpPr>
        <p:spPr>
          <a:xfrm>
            <a:off x="588091" y="1194661"/>
            <a:ext cx="11309477" cy="4738710"/>
          </a:xfrm>
        </p:spPr>
        <p:txBody>
          <a:bodyPr/>
          <a:lstStyle/>
          <a:p>
            <a:pPr>
              <a:buClr>
                <a:srgbClr val="FF0000"/>
              </a:buClr>
              <a:buFont typeface="Arial" panose="020B0604020202020204" pitchFamily="34" charset="0"/>
              <a:buChar char="•"/>
            </a:pPr>
            <a:r>
              <a:rPr lang="nb-NO" sz="1800" dirty="0"/>
              <a:t>Resistans omdanner noe av bevegelsesenergien til elektronene til lys og/eller varme</a:t>
            </a:r>
          </a:p>
          <a:p>
            <a:pPr>
              <a:buClr>
                <a:srgbClr val="FF0000"/>
              </a:buClr>
              <a:buFont typeface="Arial" panose="020B0604020202020204" pitchFamily="34" charset="0"/>
              <a:buChar char="•"/>
            </a:pPr>
            <a:r>
              <a:rPr lang="nb-NO" sz="1600" dirty="0"/>
              <a:t>Resistorer lages i ulike varianter, avhengig av bruksområde og med ulike egenskaper (f.eks. maksimal strøm/spenning/effekt, fysisk størrelse/form, nøyaktighet)</a:t>
            </a:r>
          </a:p>
          <a:p>
            <a:pPr>
              <a:buClr>
                <a:srgbClr val="FF0000"/>
              </a:buClr>
              <a:buFont typeface="Arial" panose="020B0604020202020204" pitchFamily="34" charset="0"/>
              <a:buChar char="•"/>
            </a:pPr>
            <a:r>
              <a:rPr lang="nb-NO" sz="1600" dirty="0"/>
              <a:t>Noen typer resistorer endrer motstand som funksjon av temperatur, fysisk påvirkning (trykk, strekk)</a:t>
            </a:r>
          </a:p>
          <a:p>
            <a:pPr lvl="1">
              <a:buClr>
                <a:srgbClr val="FF0000"/>
              </a:buClr>
              <a:buFont typeface="Arial" panose="020B0604020202020204" pitchFamily="34" charset="0"/>
              <a:buChar char="•"/>
            </a:pPr>
            <a:r>
              <a:rPr lang="nb-NO" sz="1400" dirty="0"/>
              <a:t>Brukes til å lage termometre, trykkmålere, elektroniske vekter etc.</a:t>
            </a:r>
          </a:p>
          <a:p>
            <a:pPr lvl="1">
              <a:buClr>
                <a:srgbClr val="FF0000"/>
              </a:buClr>
              <a:buFont typeface="Arial" panose="020B0604020202020204" pitchFamily="34" charset="0"/>
              <a:buChar char="•"/>
            </a:pPr>
            <a:r>
              <a:rPr lang="nb-NO" sz="1400" dirty="0"/>
              <a:t>Andre ganger ønsker vi at resistansen skal være konstant og ikke avhengig av omgivelsene</a:t>
            </a:r>
            <a:endParaRPr lang="nb-NO" sz="1600" dirty="0"/>
          </a:p>
          <a:p>
            <a:pPr>
              <a:buClr>
                <a:srgbClr val="FF0000"/>
              </a:buClr>
              <a:buFont typeface="Arial" panose="020B0604020202020204" pitchFamily="34" charset="0"/>
              <a:buChar char="•"/>
            </a:pPr>
            <a:r>
              <a:rPr lang="nb-NO" sz="1600" i="1" dirty="0"/>
              <a:t>Ledere</a:t>
            </a:r>
            <a:r>
              <a:rPr lang="nb-NO" sz="1600" dirty="0"/>
              <a:t> ønsker man skal ha veldig lav eller ingen resistans for å unngå tap av energi</a:t>
            </a:r>
          </a:p>
          <a:p>
            <a:pPr lvl="1">
              <a:buClr>
                <a:srgbClr val="FF0000"/>
              </a:buClr>
              <a:buFont typeface="Arial" panose="020B0604020202020204" pitchFamily="34" charset="0"/>
              <a:buChar char="•"/>
            </a:pPr>
            <a:r>
              <a:rPr lang="nb-NO" sz="1400" dirty="0"/>
              <a:t>I praksis har selv gode leder noen få ohm motstand</a:t>
            </a:r>
          </a:p>
          <a:p>
            <a:pPr lvl="1">
              <a:buClr>
                <a:srgbClr val="FF0000"/>
              </a:buClr>
              <a:buFont typeface="Arial" panose="020B0604020202020204" pitchFamily="34" charset="0"/>
              <a:buChar char="•"/>
            </a:pPr>
            <a:r>
              <a:rPr lang="nb-NO" sz="1400" dirty="0"/>
              <a:t>Vi skal anta at leder er ideelle, dvs 0 ohm </a:t>
            </a:r>
            <a:endParaRPr lang="nb-NO" sz="1600" dirty="0"/>
          </a:p>
          <a:p>
            <a:pPr>
              <a:buClr>
                <a:srgbClr val="FF0000"/>
              </a:buClr>
              <a:buFont typeface="Arial" panose="020B0604020202020204" pitchFamily="34" charset="0"/>
              <a:buChar char="•"/>
            </a:pPr>
            <a:r>
              <a:rPr lang="nb-NO" sz="1600" i="1" dirty="0"/>
              <a:t>Isolatorer</a:t>
            </a:r>
            <a:r>
              <a:rPr lang="nb-NO" sz="1600" dirty="0"/>
              <a:t> må ha veldig høy resistans</a:t>
            </a:r>
          </a:p>
          <a:p>
            <a:pPr>
              <a:buClr>
                <a:srgbClr val="FF0000"/>
              </a:buClr>
              <a:buFont typeface="Arial" panose="020B0604020202020204" pitchFamily="34" charset="0"/>
              <a:buChar char="•"/>
            </a:pPr>
            <a:r>
              <a:rPr lang="nb-NO" sz="1600" dirty="0"/>
              <a:t>Det motsatte av resistans kalles </a:t>
            </a:r>
            <a:r>
              <a:rPr lang="nb-NO" sz="1600" i="1" dirty="0"/>
              <a:t>konduktans</a:t>
            </a:r>
            <a:r>
              <a:rPr lang="nb-NO" sz="1600" dirty="0"/>
              <a:t> eller </a:t>
            </a:r>
            <a:r>
              <a:rPr lang="nb-NO" sz="1600" i="1" dirty="0"/>
              <a:t>ledningsevne </a:t>
            </a:r>
            <a:r>
              <a:rPr lang="nb-NO" sz="1600" dirty="0"/>
              <a:t>og er definert som den inverse av resistans:</a:t>
            </a:r>
          </a:p>
          <a:p>
            <a:pPr>
              <a:buClr>
                <a:srgbClr val="FF0000"/>
              </a:buClr>
              <a:buFont typeface="Arial" panose="020B0604020202020204" pitchFamily="34" charset="0"/>
              <a:buChar char="•"/>
            </a:pPr>
            <a:endParaRPr lang="nb-NO" sz="1600" i="1" dirty="0"/>
          </a:p>
          <a:p>
            <a:pPr>
              <a:buClr>
                <a:srgbClr val="FF0000"/>
              </a:buClr>
              <a:buFont typeface="Arial" panose="020B0604020202020204" pitchFamily="34" charset="0"/>
              <a:buChar char="•"/>
            </a:pPr>
            <a:endParaRPr lang="nb-NO" sz="1600" i="1" dirty="0"/>
          </a:p>
          <a:p>
            <a:pPr>
              <a:buClr>
                <a:srgbClr val="FF0000"/>
              </a:buClr>
              <a:buFont typeface="Arial" panose="020B0604020202020204" pitchFamily="34" charset="0"/>
              <a:buChar char="•"/>
            </a:pPr>
            <a:r>
              <a:rPr lang="nb-NO" sz="1600" dirty="0"/>
              <a:t>Konduktans måles i enheten </a:t>
            </a:r>
            <a:r>
              <a:rPr lang="nb-NO" sz="1600" i="1" dirty="0"/>
              <a:t>Siemens </a:t>
            </a:r>
            <a:endParaRPr lang="nb-NO" sz="1600" dirty="0"/>
          </a:p>
          <a:p>
            <a:pPr>
              <a:buClr>
                <a:srgbClr val="FF0000"/>
              </a:buClr>
              <a:buFont typeface="Arial" panose="020B0604020202020204" pitchFamily="34" charset="0"/>
              <a:buChar char="•"/>
            </a:pPr>
            <a:endParaRPr lang="en-US" sz="1875" dirty="0"/>
          </a:p>
        </p:txBody>
      </p:sp>
      <p:sp>
        <p:nvSpPr>
          <p:cNvPr id="5" name="Footer Placeholder 4">
            <a:extLst>
              <a:ext uri="{FF2B5EF4-FFF2-40B4-BE49-F238E27FC236}">
                <a16:creationId xmlns:a16="http://schemas.microsoft.com/office/drawing/2014/main" id="{17B9B471-837F-48D9-A1ED-BF7CA9B8AB39}"/>
              </a:ext>
            </a:extLst>
          </p:cNvPr>
          <p:cNvSpPr>
            <a:spLocks noGrp="1"/>
          </p:cNvSpPr>
          <p:nvPr>
            <p:ph type="ftr" sz="quarter" idx="11"/>
          </p:nvPr>
        </p:nvSpPr>
        <p:spPr/>
        <p:txBody>
          <a:bodyPr/>
          <a:lstStyle/>
          <a:p>
            <a:r>
              <a:rPr lang="nb-NO"/>
              <a:t>IN1080   Forelesning 1</a:t>
            </a:r>
            <a:endParaRPr lang="nb-NO" dirty="0"/>
          </a:p>
        </p:txBody>
      </p:sp>
      <p:sp>
        <p:nvSpPr>
          <p:cNvPr id="6" name="Slide Number Placeholder 5">
            <a:extLst>
              <a:ext uri="{FF2B5EF4-FFF2-40B4-BE49-F238E27FC236}">
                <a16:creationId xmlns:a16="http://schemas.microsoft.com/office/drawing/2014/main" id="{B6F56810-B862-4A00-865D-458C4C2A255E}"/>
              </a:ext>
            </a:extLst>
          </p:cNvPr>
          <p:cNvSpPr>
            <a:spLocks noGrp="1"/>
          </p:cNvSpPr>
          <p:nvPr>
            <p:ph type="sldNum" sz="quarter" idx="12"/>
          </p:nvPr>
        </p:nvSpPr>
        <p:spPr/>
        <p:txBody>
          <a:bodyPr/>
          <a:lstStyle/>
          <a:p>
            <a:fld id="{F961E463-F9D5-4353-8BA6-45543CC5320E}" type="slidenum">
              <a:rPr lang="nb-NO" smtClean="0"/>
              <a:pPr/>
              <a:t>22</a:t>
            </a:fld>
            <a:endParaRPr lang="nb-NO"/>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68D7A36-7F27-21D8-D7B8-4A42691C7406}"/>
                  </a:ext>
                </a:extLst>
              </p:cNvPr>
              <p:cNvSpPr txBox="1"/>
              <p:nvPr/>
            </p:nvSpPr>
            <p:spPr>
              <a:xfrm>
                <a:off x="5177450" y="4912387"/>
                <a:ext cx="749564" cy="57618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nb-NO" sz="2000" b="0" i="1" smtClean="0">
                          <a:latin typeface="Cambria Math" panose="02040503050406030204" pitchFamily="18" charset="0"/>
                        </a:rPr>
                        <m:t>𝐺</m:t>
                      </m:r>
                      <m:r>
                        <a:rPr lang="nb-NO" sz="2000" b="0" i="1" smtClean="0">
                          <a:latin typeface="Cambria Math" panose="02040503050406030204" pitchFamily="18" charset="0"/>
                        </a:rPr>
                        <m:t>=</m:t>
                      </m:r>
                      <m:f>
                        <m:fPr>
                          <m:ctrlPr>
                            <a:rPr lang="nb-NO" sz="2000" b="0" i="1" smtClean="0">
                              <a:latin typeface="Cambria Math" panose="02040503050406030204" pitchFamily="18" charset="0"/>
                            </a:rPr>
                          </m:ctrlPr>
                        </m:fPr>
                        <m:num>
                          <m:r>
                            <a:rPr lang="nb-NO" sz="2000" b="0" i="1" smtClean="0">
                              <a:latin typeface="Cambria Math" panose="02040503050406030204" pitchFamily="18" charset="0"/>
                            </a:rPr>
                            <m:t>1</m:t>
                          </m:r>
                        </m:num>
                        <m:den>
                          <m:r>
                            <a:rPr lang="nb-NO" sz="2000" b="0" i="1" smtClean="0">
                              <a:latin typeface="Cambria Math" panose="02040503050406030204" pitchFamily="18" charset="0"/>
                            </a:rPr>
                            <m:t>𝑅</m:t>
                          </m:r>
                        </m:den>
                      </m:f>
                    </m:oMath>
                  </m:oMathPara>
                </a14:m>
                <a:endParaRPr lang="nb-NO" sz="2000" dirty="0"/>
              </a:p>
            </p:txBody>
          </p:sp>
        </mc:Choice>
        <mc:Fallback xmlns="">
          <p:sp>
            <p:nvSpPr>
              <p:cNvPr id="9" name="TextBox 8">
                <a:extLst>
                  <a:ext uri="{FF2B5EF4-FFF2-40B4-BE49-F238E27FC236}">
                    <a16:creationId xmlns:a16="http://schemas.microsoft.com/office/drawing/2014/main" id="{D68D7A36-7F27-21D8-D7B8-4A42691C7406}"/>
                  </a:ext>
                </a:extLst>
              </p:cNvPr>
              <p:cNvSpPr txBox="1">
                <a:spLocks noRot="1" noChangeAspect="1" noMove="1" noResize="1" noEditPoints="1" noAdjustHandles="1" noChangeArrowheads="1" noChangeShapeType="1" noTextEdit="1"/>
              </p:cNvSpPr>
              <p:nvPr/>
            </p:nvSpPr>
            <p:spPr>
              <a:xfrm>
                <a:off x="5177450" y="4912387"/>
                <a:ext cx="749564" cy="576183"/>
              </a:xfrm>
              <a:prstGeom prst="rect">
                <a:avLst/>
              </a:prstGeom>
              <a:blipFill>
                <a:blip r:embed="rId3"/>
                <a:stretch>
                  <a:fillRect/>
                </a:stretch>
              </a:blipFill>
            </p:spPr>
            <p:txBody>
              <a:bodyPr/>
              <a:lstStyle/>
              <a:p>
                <a:r>
                  <a:rPr lang="de-DE">
                    <a:noFill/>
                  </a:rPr>
                  <a:t> </a:t>
                </a:r>
              </a:p>
            </p:txBody>
          </p:sp>
        </mc:Fallback>
      </mc:AlternateContent>
    </p:spTree>
    <p:extLst>
      <p:ext uri="{BB962C8B-B14F-4D97-AF65-F5344CB8AC3E}">
        <p14:creationId xmlns:p14="http://schemas.microsoft.com/office/powerpoint/2010/main" val="29288060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3997" y="355587"/>
            <a:ext cx="8143875" cy="610195"/>
          </a:xfrm>
        </p:spPr>
        <p:txBody>
          <a:bodyPr/>
          <a:lstStyle/>
          <a:p>
            <a:r>
              <a:rPr lang="nb-NO" dirty="0">
                <a:solidFill>
                  <a:srgbClr val="FF0000"/>
                </a:solidFill>
              </a:rPr>
              <a:t>Resistivitet og resistans</a:t>
            </a:r>
            <a:endParaRPr lang="en-US" dirty="0">
              <a:solidFill>
                <a:srgbClr val="FF0000"/>
              </a:solidFill>
            </a:endParaRPr>
          </a:p>
        </p:txBody>
      </p:sp>
      <p:sp>
        <p:nvSpPr>
          <p:cNvPr id="3" name="Content Placeholder 2"/>
          <p:cNvSpPr>
            <a:spLocks noGrp="1"/>
          </p:cNvSpPr>
          <p:nvPr>
            <p:ph idx="1"/>
          </p:nvPr>
        </p:nvSpPr>
        <p:spPr>
          <a:xfrm>
            <a:off x="503997" y="1800446"/>
            <a:ext cx="11106756" cy="4125753"/>
          </a:xfrm>
        </p:spPr>
        <p:txBody>
          <a:bodyPr/>
          <a:lstStyle/>
          <a:p>
            <a:pPr>
              <a:buClr>
                <a:srgbClr val="FF0000"/>
              </a:buClr>
              <a:buFont typeface="Arial" panose="020B0604020202020204" pitchFamily="34" charset="0"/>
              <a:buChar char="•"/>
            </a:pPr>
            <a:r>
              <a:rPr lang="nb-NO" sz="1600" b="1" dirty="0"/>
              <a:t>Resistivitet </a:t>
            </a:r>
            <a:r>
              <a:rPr lang="el-GR" sz="1600" b="1" i="1" dirty="0"/>
              <a:t>ρ</a:t>
            </a:r>
            <a:r>
              <a:rPr lang="en-GB" sz="1600" b="1" dirty="0"/>
              <a:t> </a:t>
            </a:r>
            <a:r>
              <a:rPr lang="nb-NO" sz="1600" dirty="0"/>
              <a:t>er en egenskap ved et bestemt materiale og sier noe om hvor stor motstand det har mot elektrisk strøm. Resistiviteten er ikke avhengig av størrelsen på materialet, kun hva det er laget av. Måleenheten er </a:t>
            </a:r>
            <a:r>
              <a:rPr lang="el-GR" sz="1600" dirty="0"/>
              <a:t>Ω</a:t>
            </a:r>
            <a:r>
              <a:rPr lang="nb-NO" sz="1600" dirty="0"/>
              <a:t>m (Ohm*meter) </a:t>
            </a:r>
          </a:p>
          <a:p>
            <a:pPr>
              <a:buClr>
                <a:srgbClr val="FF0000"/>
              </a:buClr>
              <a:buFont typeface="Arial" panose="020B0604020202020204" pitchFamily="34" charset="0"/>
              <a:buChar char="•"/>
            </a:pPr>
            <a:r>
              <a:rPr lang="nb-NO" sz="1600" b="1" dirty="0"/>
              <a:t>Resistans </a:t>
            </a:r>
            <a:r>
              <a:rPr lang="nb-NO" sz="1600" b="1" i="1" dirty="0"/>
              <a:t>R</a:t>
            </a:r>
            <a:r>
              <a:rPr lang="nb-NO" sz="1600" dirty="0"/>
              <a:t> er motstanden mot elektrisk strøm til et bestemt stykke av et materiale (</a:t>
            </a:r>
            <a:r>
              <a:rPr lang="nb-NO" sz="1600" dirty="0" err="1"/>
              <a:t>f.eks</a:t>
            </a:r>
            <a:r>
              <a:rPr lang="nb-NO" sz="1600" dirty="0"/>
              <a:t> en resistor) og er avhengig av resistiviteten til materialet i tillegg til bla lengden og tverrsnittet som strømmen. </a:t>
            </a:r>
          </a:p>
          <a:p>
            <a:pPr>
              <a:buClr>
                <a:srgbClr val="FF0000"/>
              </a:buClr>
              <a:buFont typeface="Arial" panose="020B0604020202020204" pitchFamily="34" charset="0"/>
              <a:buChar char="•"/>
            </a:pPr>
            <a:r>
              <a:rPr lang="nb-NO" sz="1600" dirty="0"/>
              <a:t>Eksempel: Hvis resistoren er sylinderformet med lengde L og tverrsnitt A, er sammenhengen mellom </a:t>
            </a:r>
            <a:r>
              <a:rPr lang="el-GR" sz="1600" b="1" i="1" dirty="0"/>
              <a:t>ρ</a:t>
            </a:r>
            <a:r>
              <a:rPr lang="en-GB" sz="1600" b="1" i="1" dirty="0"/>
              <a:t> </a:t>
            </a:r>
            <a:r>
              <a:rPr lang="en-GB" sz="1600" dirty="0" err="1"/>
              <a:t>og</a:t>
            </a:r>
            <a:r>
              <a:rPr lang="en-GB" sz="1600" dirty="0"/>
              <a:t> </a:t>
            </a:r>
            <a:r>
              <a:rPr lang="en-GB" sz="1600" b="1" i="1" dirty="0"/>
              <a:t>R</a:t>
            </a:r>
          </a:p>
          <a:p>
            <a:pPr>
              <a:buClr>
                <a:srgbClr val="FF0000"/>
              </a:buClr>
              <a:buFont typeface="Arial" panose="020B0604020202020204" pitchFamily="34" charset="0"/>
              <a:buChar char="•"/>
            </a:pPr>
            <a:endParaRPr lang="en-GB" sz="1688" b="1" i="1" dirty="0"/>
          </a:p>
          <a:p>
            <a:pPr>
              <a:buClr>
                <a:srgbClr val="FF0000"/>
              </a:buClr>
              <a:buFont typeface="Arial" panose="020B0604020202020204" pitchFamily="34" charset="0"/>
              <a:buChar char="•"/>
            </a:pPr>
            <a:endParaRPr lang="en-GB" sz="1688" b="1" i="1" dirty="0"/>
          </a:p>
          <a:p>
            <a:pPr>
              <a:buClr>
                <a:srgbClr val="FF0000"/>
              </a:buClr>
              <a:buFont typeface="Arial" panose="020B0604020202020204" pitchFamily="34" charset="0"/>
              <a:buChar char="•"/>
            </a:pPr>
            <a:endParaRPr lang="en-GB" sz="1688" b="1" i="1" dirty="0"/>
          </a:p>
          <a:p>
            <a:pPr>
              <a:buClr>
                <a:srgbClr val="FF0000"/>
              </a:buClr>
              <a:buFont typeface="Arial" panose="020B0604020202020204" pitchFamily="34" charset="0"/>
              <a:buChar char="•"/>
            </a:pPr>
            <a:endParaRPr lang="en-GB" sz="1688" b="1" i="1" dirty="0"/>
          </a:p>
          <a:p>
            <a:pPr>
              <a:buClr>
                <a:srgbClr val="FF0000"/>
              </a:buClr>
              <a:buFont typeface="Arial" panose="020B0604020202020204" pitchFamily="34" charset="0"/>
              <a:buChar char="•"/>
            </a:pPr>
            <a:endParaRPr lang="nb-NO" sz="1688" dirty="0"/>
          </a:p>
          <a:p>
            <a:pPr>
              <a:buClr>
                <a:srgbClr val="FF0000"/>
              </a:buClr>
              <a:buFont typeface="Arial" panose="020B0604020202020204" pitchFamily="34" charset="0"/>
              <a:buChar char="•"/>
            </a:pPr>
            <a:endParaRPr lang="en-US" sz="1875" dirty="0"/>
          </a:p>
        </p:txBody>
      </p:sp>
      <p:pic>
        <p:nvPicPr>
          <p:cNvPr id="6" name="Picture 5" descr="A picture containing graphical user interface&#10;&#10;Description automatically generated">
            <a:extLst>
              <a:ext uri="{FF2B5EF4-FFF2-40B4-BE49-F238E27FC236}">
                <a16:creationId xmlns:a16="http://schemas.microsoft.com/office/drawing/2014/main" id="{3837E3EA-7601-4172-89D6-1C525DD654B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62520" y="3926926"/>
            <a:ext cx="2902823" cy="1438510"/>
          </a:xfrm>
          <a:prstGeom prst="rect">
            <a:avLst/>
          </a:prstGeom>
        </p:spPr>
      </p:pic>
      <p:sp>
        <p:nvSpPr>
          <p:cNvPr id="5" name="Footer Placeholder 4">
            <a:extLst>
              <a:ext uri="{FF2B5EF4-FFF2-40B4-BE49-F238E27FC236}">
                <a16:creationId xmlns:a16="http://schemas.microsoft.com/office/drawing/2014/main" id="{5F8CA1BE-6A3D-4FAD-A5C6-2C55E717D426}"/>
              </a:ext>
            </a:extLst>
          </p:cNvPr>
          <p:cNvSpPr>
            <a:spLocks noGrp="1"/>
          </p:cNvSpPr>
          <p:nvPr>
            <p:ph type="ftr" sz="quarter" idx="11"/>
          </p:nvPr>
        </p:nvSpPr>
        <p:spPr/>
        <p:txBody>
          <a:bodyPr/>
          <a:lstStyle/>
          <a:p>
            <a:r>
              <a:rPr lang="nb-NO"/>
              <a:t>IN1080   Forelesning 1</a:t>
            </a:r>
            <a:endParaRPr lang="nb-NO" dirty="0"/>
          </a:p>
        </p:txBody>
      </p:sp>
      <p:sp>
        <p:nvSpPr>
          <p:cNvPr id="9" name="Slide Number Placeholder 8">
            <a:extLst>
              <a:ext uri="{FF2B5EF4-FFF2-40B4-BE49-F238E27FC236}">
                <a16:creationId xmlns:a16="http://schemas.microsoft.com/office/drawing/2014/main" id="{211C67A8-0246-43DC-86D8-284CAA2ADF71}"/>
              </a:ext>
            </a:extLst>
          </p:cNvPr>
          <p:cNvSpPr>
            <a:spLocks noGrp="1"/>
          </p:cNvSpPr>
          <p:nvPr>
            <p:ph type="sldNum" sz="quarter" idx="12"/>
          </p:nvPr>
        </p:nvSpPr>
        <p:spPr/>
        <p:txBody>
          <a:bodyPr/>
          <a:lstStyle/>
          <a:p>
            <a:fld id="{F961E463-F9D5-4353-8BA6-45543CC5320E}" type="slidenum">
              <a:rPr lang="nb-NO" smtClean="0"/>
              <a:pPr/>
              <a:t>23</a:t>
            </a:fld>
            <a:endParaRPr lang="nb-NO"/>
          </a:p>
        </p:txBody>
      </p:sp>
    </p:spTree>
    <p:extLst>
      <p:ext uri="{BB962C8B-B14F-4D97-AF65-F5344CB8AC3E}">
        <p14:creationId xmlns:p14="http://schemas.microsoft.com/office/powerpoint/2010/main" val="1161974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7CF83F2A-9CB6-CF1A-B054-FFF679E37526}"/>
              </a:ext>
            </a:extLst>
          </p:cNvPr>
          <p:cNvSpPr>
            <a:spLocks noGrp="1"/>
          </p:cNvSpPr>
          <p:nvPr>
            <p:ph type="title"/>
          </p:nvPr>
        </p:nvSpPr>
        <p:spPr/>
        <p:txBody>
          <a:bodyPr/>
          <a:lstStyle/>
          <a:p>
            <a:r>
              <a:rPr lang="nb-NO" dirty="0">
                <a:solidFill>
                  <a:srgbClr val="FF0000"/>
                </a:solidFill>
              </a:rPr>
              <a:t>Strøm, spenning og motstand– en sammenligning</a:t>
            </a:r>
          </a:p>
        </p:txBody>
      </p:sp>
      <p:sp>
        <p:nvSpPr>
          <p:cNvPr id="11" name="Content Placeholder 10">
            <a:extLst>
              <a:ext uri="{FF2B5EF4-FFF2-40B4-BE49-F238E27FC236}">
                <a16:creationId xmlns:a16="http://schemas.microsoft.com/office/drawing/2014/main" id="{85CA140A-66AC-227B-A480-CED465516D03}"/>
              </a:ext>
            </a:extLst>
          </p:cNvPr>
          <p:cNvSpPr>
            <a:spLocks noGrp="1"/>
          </p:cNvSpPr>
          <p:nvPr>
            <p:ph sz="quarter" idx="28"/>
          </p:nvPr>
        </p:nvSpPr>
        <p:spPr>
          <a:xfrm>
            <a:off x="360043" y="1506114"/>
            <a:ext cx="6967485" cy="4483559"/>
          </a:xfrm>
        </p:spPr>
        <p:txBody>
          <a:bodyPr/>
          <a:lstStyle/>
          <a:p>
            <a:pPr marL="342900" indent="-342900">
              <a:buClr>
                <a:srgbClr val="FF0000"/>
              </a:buClr>
              <a:buFont typeface="Arial" panose="020B0604020202020204" pitchFamily="34" charset="0"/>
              <a:buChar char="•"/>
            </a:pPr>
            <a:r>
              <a:rPr lang="nb-NO" sz="1800" dirty="0"/>
              <a:t>For å forstå mer intuitivt hva strøm og spenning er, kan vi sammenligne det med vann som renner ut av et kar.</a:t>
            </a:r>
          </a:p>
          <a:p>
            <a:pPr marL="342900" indent="-342900">
              <a:buClr>
                <a:srgbClr val="FF0000"/>
              </a:buClr>
              <a:buFont typeface="Arial" panose="020B0604020202020204" pitchFamily="34" charset="0"/>
              <a:buChar char="•"/>
            </a:pPr>
            <a:r>
              <a:rPr lang="nb-NO" sz="1800" dirty="0"/>
              <a:t>Spenning: Trykket til vannet</a:t>
            </a:r>
          </a:p>
          <a:p>
            <a:pPr marL="342900" indent="-342900">
              <a:buClr>
                <a:srgbClr val="FF0000"/>
              </a:buClr>
              <a:buFont typeface="Arial" panose="020B0604020202020204" pitchFamily="34" charset="0"/>
              <a:buChar char="•"/>
            </a:pPr>
            <a:r>
              <a:rPr lang="nb-NO" sz="1800" dirty="0"/>
              <a:t>Strøm: Antall liter vann som renner ut per sekund</a:t>
            </a:r>
          </a:p>
          <a:p>
            <a:pPr marL="342900" indent="-342900">
              <a:buClr>
                <a:srgbClr val="FF0000"/>
              </a:buClr>
              <a:buFont typeface="Arial" panose="020B0604020202020204" pitchFamily="34" charset="0"/>
              <a:buChar char="•"/>
            </a:pPr>
            <a:r>
              <a:rPr lang="nb-NO" sz="1800" dirty="0"/>
              <a:t>Motstand: Tverrsnittet til røret vannet som</a:t>
            </a:r>
          </a:p>
          <a:p>
            <a:pPr marL="342900" indent="-342900">
              <a:buClr>
                <a:srgbClr val="FF0000"/>
              </a:buClr>
              <a:buFont typeface="Arial" panose="020B0604020202020204" pitchFamily="34" charset="0"/>
              <a:buChar char="•"/>
            </a:pPr>
            <a:r>
              <a:rPr lang="nb-NO" sz="1800" dirty="0"/>
              <a:t>Fra denne modellen kan vi se at</a:t>
            </a:r>
          </a:p>
          <a:p>
            <a:pPr marL="903296" lvl="1" indent="-342900">
              <a:buClr>
                <a:srgbClr val="FF0000"/>
              </a:buClr>
              <a:buFont typeface="Arial" panose="020B0604020202020204" pitchFamily="34" charset="0"/>
              <a:buChar char="•"/>
            </a:pPr>
            <a:r>
              <a:rPr lang="nb-NO" sz="1600" dirty="0"/>
              <a:t>Høyt vanntrykk (spenning) gir mer vann per sekund ut av røret (strøm) enn lavt vanntrykk</a:t>
            </a:r>
          </a:p>
          <a:p>
            <a:pPr marL="903296" lvl="1" indent="-342900">
              <a:buClr>
                <a:srgbClr val="FF0000"/>
              </a:buClr>
              <a:buFont typeface="Arial" panose="020B0604020202020204" pitchFamily="34" charset="0"/>
              <a:buChar char="•"/>
            </a:pPr>
            <a:r>
              <a:rPr lang="nb-NO" sz="1600" dirty="0"/>
              <a:t>Et tynt (høy motstand) rør bremser vannet (strømmen) mer enn et tykt rør</a:t>
            </a:r>
          </a:p>
          <a:p>
            <a:pPr marL="903296" lvl="1" indent="-342900">
              <a:buClr>
                <a:srgbClr val="FF0000"/>
              </a:buClr>
              <a:buFont typeface="Arial" panose="020B0604020202020204" pitchFamily="34" charset="0"/>
              <a:buChar char="•"/>
            </a:pPr>
            <a:r>
              <a:rPr lang="nb-NO" sz="1600" dirty="0"/>
              <a:t>Et langt rør har høyere motstand enn et kort rør</a:t>
            </a:r>
          </a:p>
          <a:p>
            <a:pPr marL="560396" lvl="1" indent="0">
              <a:buClr>
                <a:srgbClr val="FF0000"/>
              </a:buClr>
              <a:buNone/>
            </a:pPr>
            <a:endParaRPr lang="nb-NO" sz="1400" dirty="0"/>
          </a:p>
        </p:txBody>
      </p:sp>
      <p:pic>
        <p:nvPicPr>
          <p:cNvPr id="4" name="Picture 3" descr="Diagram of a diagram showing current and current&#10;&#10;Description automatically generated">
            <a:extLst>
              <a:ext uri="{FF2B5EF4-FFF2-40B4-BE49-F238E27FC236}">
                <a16:creationId xmlns:a16="http://schemas.microsoft.com/office/drawing/2014/main" id="{7A744898-BA73-AABB-2398-FB63302F63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7529" y="2881666"/>
            <a:ext cx="4538307" cy="2800986"/>
          </a:xfrm>
          <a:prstGeom prst="rect">
            <a:avLst/>
          </a:prstGeom>
        </p:spPr>
      </p:pic>
      <p:pic>
        <p:nvPicPr>
          <p:cNvPr id="6" name="Picture 5">
            <a:extLst>
              <a:ext uri="{FF2B5EF4-FFF2-40B4-BE49-F238E27FC236}">
                <a16:creationId xmlns:a16="http://schemas.microsoft.com/office/drawing/2014/main" id="{36E17749-0CFA-95B9-D757-0760F4769EE4}"/>
              </a:ext>
            </a:extLst>
          </p:cNvPr>
          <p:cNvPicPr>
            <a:picLocks noChangeAspect="1"/>
          </p:cNvPicPr>
          <p:nvPr/>
        </p:nvPicPr>
        <p:blipFill rotWithShape="1">
          <a:blip r:embed="rId3"/>
          <a:srcRect l="20194"/>
          <a:stretch/>
        </p:blipFill>
        <p:spPr>
          <a:xfrm>
            <a:off x="8938945" y="1389569"/>
            <a:ext cx="2747658" cy="1642010"/>
          </a:xfrm>
          <a:prstGeom prst="rect">
            <a:avLst/>
          </a:prstGeom>
        </p:spPr>
      </p:pic>
      <p:sp>
        <p:nvSpPr>
          <p:cNvPr id="7" name="Footer Placeholder 6">
            <a:extLst>
              <a:ext uri="{FF2B5EF4-FFF2-40B4-BE49-F238E27FC236}">
                <a16:creationId xmlns:a16="http://schemas.microsoft.com/office/drawing/2014/main" id="{B6333270-FD7D-37AC-24BF-A42D33ACF955}"/>
              </a:ext>
            </a:extLst>
          </p:cNvPr>
          <p:cNvSpPr>
            <a:spLocks noGrp="1"/>
          </p:cNvSpPr>
          <p:nvPr>
            <p:ph type="ftr" sz="quarter" idx="3"/>
          </p:nvPr>
        </p:nvSpPr>
        <p:spPr/>
        <p:txBody>
          <a:bodyPr/>
          <a:lstStyle/>
          <a:p>
            <a:r>
              <a:rPr lang="nb-NO"/>
              <a:t>IN1080 Forelesning 1</a:t>
            </a:r>
            <a:endParaRPr lang="nb-NO" dirty="0"/>
          </a:p>
        </p:txBody>
      </p:sp>
      <p:sp>
        <p:nvSpPr>
          <p:cNvPr id="8" name="Slide Number Placeholder 7">
            <a:extLst>
              <a:ext uri="{FF2B5EF4-FFF2-40B4-BE49-F238E27FC236}">
                <a16:creationId xmlns:a16="http://schemas.microsoft.com/office/drawing/2014/main" id="{37F9E8A7-B429-FCFF-C221-14365F0571FB}"/>
              </a:ext>
            </a:extLst>
          </p:cNvPr>
          <p:cNvSpPr>
            <a:spLocks noGrp="1"/>
          </p:cNvSpPr>
          <p:nvPr>
            <p:ph type="sldNum" sz="quarter" idx="12"/>
          </p:nvPr>
        </p:nvSpPr>
        <p:spPr/>
        <p:txBody>
          <a:bodyPr/>
          <a:lstStyle/>
          <a:p>
            <a:r>
              <a:rPr lang="en-US"/>
              <a:t>Side </a:t>
            </a:r>
            <a:fld id="{5251F420-7306-4E7C-A79E-F31A38F7D392}" type="slidenum">
              <a:rPr lang="en-US" smtClean="0"/>
              <a:pPr/>
              <a:t>24</a:t>
            </a:fld>
            <a:endParaRPr lang="en-US" dirty="0"/>
          </a:p>
        </p:txBody>
      </p:sp>
    </p:spTree>
    <p:extLst>
      <p:ext uri="{BB962C8B-B14F-4D97-AF65-F5344CB8AC3E}">
        <p14:creationId xmlns:p14="http://schemas.microsoft.com/office/powerpoint/2010/main" val="291641634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44" y="437416"/>
            <a:ext cx="10515600" cy="536511"/>
          </a:xfrm>
        </p:spPr>
        <p:txBody>
          <a:bodyPr/>
          <a:lstStyle/>
          <a:p>
            <a:r>
              <a:rPr lang="nb-NO" dirty="0">
                <a:solidFill>
                  <a:srgbClr val="FF0000"/>
                </a:solidFill>
              </a:rPr>
              <a:t>Elektrisk krets</a:t>
            </a:r>
            <a:endParaRPr lang="en-US" dirty="0">
              <a:solidFill>
                <a:srgbClr val="FF0000"/>
              </a:solidFill>
            </a:endParaRPr>
          </a:p>
        </p:txBody>
      </p:sp>
      <p:sp>
        <p:nvSpPr>
          <p:cNvPr id="3" name="Content Placeholder 2"/>
          <p:cNvSpPr>
            <a:spLocks noGrp="1"/>
          </p:cNvSpPr>
          <p:nvPr>
            <p:ph idx="1"/>
          </p:nvPr>
        </p:nvSpPr>
        <p:spPr>
          <a:xfrm>
            <a:off x="494746" y="1489598"/>
            <a:ext cx="10442612" cy="1289465"/>
          </a:xfrm>
        </p:spPr>
        <p:txBody>
          <a:bodyPr/>
          <a:lstStyle/>
          <a:p>
            <a:pPr>
              <a:buClr>
                <a:srgbClr val="FF0000"/>
              </a:buClr>
              <a:buFont typeface="Arial" panose="020B0604020202020204" pitchFamily="34" charset="0"/>
              <a:buChar char="•"/>
            </a:pPr>
            <a:r>
              <a:rPr lang="nb-NO" sz="1800" dirty="0"/>
              <a:t>En </a:t>
            </a:r>
            <a:r>
              <a:rPr lang="nb-NO" sz="1800" b="1" dirty="0"/>
              <a:t>elektrisk krets </a:t>
            </a:r>
            <a:r>
              <a:rPr lang="nb-NO" sz="1800" dirty="0"/>
              <a:t>er en  sammenkopling av elektriske elementer hvor det kan gå elektrisk strøm</a:t>
            </a:r>
          </a:p>
          <a:p>
            <a:pPr>
              <a:buClr>
                <a:srgbClr val="FF0000"/>
              </a:buClr>
              <a:buFont typeface="Arial" panose="020B0604020202020204" pitchFamily="34" charset="0"/>
              <a:buChar char="•"/>
            </a:pPr>
            <a:r>
              <a:rPr lang="nb-NO" sz="1800" dirty="0">
                <a:cs typeface="Times New Roman"/>
              </a:rPr>
              <a:t>Vi definerer nesten alltid at strømretningen fra spenningskildens ‘+’ til ‘-’, selv om elektronene beveger seg i motsatt retning</a:t>
            </a:r>
          </a:p>
          <a:p>
            <a:pPr>
              <a:buClr>
                <a:srgbClr val="FF0000"/>
              </a:buClr>
              <a:buFont typeface="Arial" panose="020B0604020202020204" pitchFamily="34" charset="0"/>
              <a:buChar char="•"/>
            </a:pPr>
            <a:endParaRPr lang="nb-NO" sz="1800" b="1" dirty="0">
              <a:cs typeface="Times New Roman"/>
            </a:endParaRPr>
          </a:p>
        </p:txBody>
      </p:sp>
      <p:grpSp>
        <p:nvGrpSpPr>
          <p:cNvPr id="9" name="Group 8"/>
          <p:cNvGrpSpPr/>
          <p:nvPr/>
        </p:nvGrpSpPr>
        <p:grpSpPr>
          <a:xfrm>
            <a:off x="631939" y="2982617"/>
            <a:ext cx="3964781" cy="2509242"/>
            <a:chOff x="323850" y="1773238"/>
            <a:chExt cx="4229100" cy="2676525"/>
          </a:xfrm>
        </p:grpSpPr>
        <p:pic>
          <p:nvPicPr>
            <p:cNvPr id="10" name="Content Placeholder 9" descr="krets-1"/>
            <p:cNvPicPr>
              <a:picLocks noGrp="1" noChangeAspect="1" noChangeArrowheads="1"/>
            </p:cNvPicPr>
            <p:nvPr>
              <p:ph idx="4294967295"/>
            </p:nvPr>
          </p:nvPicPr>
          <p:blipFill>
            <a:blip r:embed="rId3" cstate="print"/>
            <a:srcRect/>
            <a:stretch>
              <a:fillRect/>
            </a:stretch>
          </p:blipFill>
          <p:spPr>
            <a:xfrm>
              <a:off x="323850" y="1773238"/>
              <a:ext cx="4229100" cy="2676525"/>
            </a:xfrm>
            <a:noFill/>
            <a:ln/>
          </p:spPr>
        </p:pic>
        <p:sp>
          <p:nvSpPr>
            <p:cNvPr id="11" name="Text Box 17"/>
            <p:cNvSpPr txBox="1">
              <a:spLocks noChangeArrowheads="1"/>
            </p:cNvSpPr>
            <p:nvPr/>
          </p:nvSpPr>
          <p:spPr bwMode="auto">
            <a:xfrm>
              <a:off x="346075" y="2924175"/>
              <a:ext cx="606793" cy="335989"/>
            </a:xfrm>
            <a:prstGeom prst="rect">
              <a:avLst/>
            </a:prstGeom>
            <a:noFill/>
            <a:ln w="12700" algn="ctr">
              <a:noFill/>
              <a:miter lim="800000"/>
              <a:headEnd/>
              <a:tailEnd/>
            </a:ln>
            <a:effectLst/>
          </p:spPr>
          <p:txBody>
            <a:bodyPr wrap="none" lIns="84833" tIns="41672" rIns="84833" bIns="41672">
              <a:spAutoFit/>
            </a:bodyPr>
            <a:lstStyle/>
            <a:p>
              <a:r>
                <a:rPr lang="nb-NO" sz="1500" dirty="0"/>
                <a:t>kilde</a:t>
              </a:r>
            </a:p>
          </p:txBody>
        </p:sp>
        <p:sp>
          <p:nvSpPr>
            <p:cNvPr id="12" name="Text Box 18"/>
            <p:cNvSpPr txBox="1">
              <a:spLocks noChangeArrowheads="1"/>
            </p:cNvSpPr>
            <p:nvPr/>
          </p:nvSpPr>
          <p:spPr bwMode="auto">
            <a:xfrm>
              <a:off x="3678238" y="2924175"/>
              <a:ext cx="502491" cy="335989"/>
            </a:xfrm>
            <a:prstGeom prst="rect">
              <a:avLst/>
            </a:prstGeom>
            <a:noFill/>
            <a:ln w="12700" algn="ctr">
              <a:noFill/>
              <a:miter lim="800000"/>
              <a:headEnd/>
              <a:tailEnd/>
            </a:ln>
            <a:effectLst/>
          </p:spPr>
          <p:txBody>
            <a:bodyPr wrap="none" lIns="84833" tIns="41672" rIns="84833" bIns="41672">
              <a:spAutoFit/>
            </a:bodyPr>
            <a:lstStyle/>
            <a:p>
              <a:r>
                <a:rPr lang="nb-NO" sz="1500" dirty="0"/>
                <a:t>last</a:t>
              </a:r>
            </a:p>
          </p:txBody>
        </p:sp>
        <p:sp>
          <p:nvSpPr>
            <p:cNvPr id="13" name="Text Box 20"/>
            <p:cNvSpPr txBox="1">
              <a:spLocks noChangeArrowheads="1"/>
            </p:cNvSpPr>
            <p:nvPr/>
          </p:nvSpPr>
          <p:spPr bwMode="auto">
            <a:xfrm>
              <a:off x="1979613" y="4005263"/>
              <a:ext cx="847885" cy="335989"/>
            </a:xfrm>
            <a:prstGeom prst="rect">
              <a:avLst/>
            </a:prstGeom>
            <a:noFill/>
            <a:ln w="12700" algn="ctr">
              <a:noFill/>
              <a:miter lim="800000"/>
              <a:headEnd/>
              <a:tailEnd/>
            </a:ln>
            <a:effectLst/>
          </p:spPr>
          <p:txBody>
            <a:bodyPr wrap="none" lIns="84833" tIns="41672" rIns="84833" bIns="41672">
              <a:spAutoFit/>
            </a:bodyPr>
            <a:lstStyle/>
            <a:p>
              <a:r>
                <a:rPr lang="nb-NO" sz="1500" dirty="0"/>
                <a:t>ledning</a:t>
              </a:r>
            </a:p>
          </p:txBody>
        </p:sp>
        <p:sp>
          <p:nvSpPr>
            <p:cNvPr id="14" name="Text Box 21"/>
            <p:cNvSpPr txBox="1">
              <a:spLocks noChangeArrowheads="1"/>
            </p:cNvSpPr>
            <p:nvPr/>
          </p:nvSpPr>
          <p:spPr bwMode="auto">
            <a:xfrm>
              <a:off x="2051050" y="1773238"/>
              <a:ext cx="847885" cy="335989"/>
            </a:xfrm>
            <a:prstGeom prst="rect">
              <a:avLst/>
            </a:prstGeom>
            <a:noFill/>
            <a:ln w="12700" algn="ctr">
              <a:noFill/>
              <a:miter lim="800000"/>
              <a:headEnd/>
              <a:tailEnd/>
            </a:ln>
            <a:effectLst/>
          </p:spPr>
          <p:txBody>
            <a:bodyPr wrap="none" lIns="84833" tIns="41672" rIns="84833" bIns="41672">
              <a:spAutoFit/>
            </a:bodyPr>
            <a:lstStyle/>
            <a:p>
              <a:r>
                <a:rPr lang="nb-NO" sz="1500"/>
                <a:t>ledning</a:t>
              </a:r>
            </a:p>
          </p:txBody>
        </p:sp>
      </p:grpSp>
      <p:pic>
        <p:nvPicPr>
          <p:cNvPr id="15" name="Picture 14" descr="2-4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3991" y="3429000"/>
            <a:ext cx="4191748" cy="222595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8148211" y="5942843"/>
            <a:ext cx="3018775" cy="307777"/>
          </a:xfrm>
          <a:prstGeom prst="rect">
            <a:avLst/>
          </a:prstGeom>
          <a:noFill/>
        </p:spPr>
        <p:txBody>
          <a:bodyPr wrap="none" rtlCol="0">
            <a:spAutoFit/>
          </a:bodyPr>
          <a:lstStyle/>
          <a:p>
            <a:r>
              <a:rPr lang="nb-NO" sz="1400" dirty="0"/>
              <a:t>Retningen elektronene beveger seg</a:t>
            </a:r>
          </a:p>
        </p:txBody>
      </p:sp>
      <p:sp>
        <p:nvSpPr>
          <p:cNvPr id="20" name="TextBox 19">
            <a:extLst>
              <a:ext uri="{FF2B5EF4-FFF2-40B4-BE49-F238E27FC236}">
                <a16:creationId xmlns:a16="http://schemas.microsoft.com/office/drawing/2014/main" id="{E61DFC71-610B-431B-9DB4-3EB953AEF6D4}"/>
              </a:ext>
            </a:extLst>
          </p:cNvPr>
          <p:cNvSpPr txBox="1"/>
          <p:nvPr/>
        </p:nvSpPr>
        <p:spPr>
          <a:xfrm>
            <a:off x="5291381" y="4899833"/>
            <a:ext cx="2190278" cy="738664"/>
          </a:xfrm>
          <a:prstGeom prst="rect">
            <a:avLst/>
          </a:prstGeom>
          <a:noFill/>
        </p:spPr>
        <p:txBody>
          <a:bodyPr wrap="square" rtlCol="0">
            <a:spAutoFit/>
          </a:bodyPr>
          <a:lstStyle/>
          <a:p>
            <a:r>
              <a:rPr lang="nb-NO" sz="1400" b="1" dirty="0">
                <a:latin typeface="+mj-lt"/>
              </a:rPr>
              <a:t>Jord:</a:t>
            </a:r>
            <a:r>
              <a:rPr lang="nb-NO" sz="1400" dirty="0">
                <a:latin typeface="+mj-lt"/>
              </a:rPr>
              <a:t> Referansepunkt som spenninger i kretsen måles i forhold til</a:t>
            </a:r>
          </a:p>
        </p:txBody>
      </p:sp>
      <p:sp>
        <p:nvSpPr>
          <p:cNvPr id="5" name="Footer Placeholder 4">
            <a:extLst>
              <a:ext uri="{FF2B5EF4-FFF2-40B4-BE49-F238E27FC236}">
                <a16:creationId xmlns:a16="http://schemas.microsoft.com/office/drawing/2014/main" id="{B88D6744-8C89-4312-8BC2-D5EC37533BA1}"/>
              </a:ext>
            </a:extLst>
          </p:cNvPr>
          <p:cNvSpPr>
            <a:spLocks noGrp="1"/>
          </p:cNvSpPr>
          <p:nvPr>
            <p:ph type="ftr" sz="quarter" idx="11"/>
          </p:nvPr>
        </p:nvSpPr>
        <p:spPr/>
        <p:txBody>
          <a:bodyPr/>
          <a:lstStyle/>
          <a:p>
            <a:r>
              <a:rPr lang="nb-NO"/>
              <a:t>IN1080   Forelesning 1</a:t>
            </a:r>
            <a:endParaRPr lang="nb-NO" dirty="0"/>
          </a:p>
        </p:txBody>
      </p:sp>
      <p:sp>
        <p:nvSpPr>
          <p:cNvPr id="18" name="Slide Number Placeholder 17">
            <a:extLst>
              <a:ext uri="{FF2B5EF4-FFF2-40B4-BE49-F238E27FC236}">
                <a16:creationId xmlns:a16="http://schemas.microsoft.com/office/drawing/2014/main" id="{F5E98BF3-7496-44B1-BE61-842A2D523986}"/>
              </a:ext>
            </a:extLst>
          </p:cNvPr>
          <p:cNvSpPr>
            <a:spLocks noGrp="1"/>
          </p:cNvSpPr>
          <p:nvPr>
            <p:ph type="sldNum" sz="quarter" idx="12"/>
          </p:nvPr>
        </p:nvSpPr>
        <p:spPr/>
        <p:txBody>
          <a:bodyPr/>
          <a:lstStyle/>
          <a:p>
            <a:fld id="{F961E463-F9D5-4353-8BA6-45543CC5320E}" type="slidenum">
              <a:rPr lang="nb-NO" smtClean="0"/>
              <a:pPr/>
              <a:t>25</a:t>
            </a:fld>
            <a:endParaRPr lang="nb-NO" dirty="0"/>
          </a:p>
        </p:txBody>
      </p:sp>
      <p:sp>
        <p:nvSpPr>
          <p:cNvPr id="17" name="TextBox 16">
            <a:extLst>
              <a:ext uri="{FF2B5EF4-FFF2-40B4-BE49-F238E27FC236}">
                <a16:creationId xmlns:a16="http://schemas.microsoft.com/office/drawing/2014/main" id="{FDCA53C9-CDA6-7E56-3110-9E0EEF3792DE}"/>
              </a:ext>
            </a:extLst>
          </p:cNvPr>
          <p:cNvSpPr txBox="1"/>
          <p:nvPr/>
        </p:nvSpPr>
        <p:spPr>
          <a:xfrm>
            <a:off x="6256371" y="4061620"/>
            <a:ext cx="1274270" cy="307777"/>
          </a:xfrm>
          <a:prstGeom prst="rect">
            <a:avLst/>
          </a:prstGeom>
          <a:noFill/>
        </p:spPr>
        <p:txBody>
          <a:bodyPr wrap="square" rtlCol="0">
            <a:spAutoFit/>
          </a:bodyPr>
          <a:lstStyle/>
          <a:p>
            <a:r>
              <a:rPr lang="nb-NO" sz="1400" b="1" dirty="0">
                <a:latin typeface="+mj-lt"/>
              </a:rPr>
              <a:t>Kilde: </a:t>
            </a:r>
            <a:r>
              <a:rPr lang="nb-NO" sz="1400" dirty="0">
                <a:latin typeface="+mj-lt"/>
              </a:rPr>
              <a:t>Batteri</a:t>
            </a:r>
          </a:p>
        </p:txBody>
      </p:sp>
      <p:sp>
        <p:nvSpPr>
          <p:cNvPr id="19" name="TextBox 18">
            <a:extLst>
              <a:ext uri="{FF2B5EF4-FFF2-40B4-BE49-F238E27FC236}">
                <a16:creationId xmlns:a16="http://schemas.microsoft.com/office/drawing/2014/main" id="{F68568A0-DEA6-3602-2A11-5624666CD2E7}"/>
              </a:ext>
            </a:extLst>
          </p:cNvPr>
          <p:cNvSpPr txBox="1"/>
          <p:nvPr/>
        </p:nvSpPr>
        <p:spPr>
          <a:xfrm>
            <a:off x="10662088" y="2510876"/>
            <a:ext cx="1401762" cy="307777"/>
          </a:xfrm>
          <a:prstGeom prst="rect">
            <a:avLst/>
          </a:prstGeom>
          <a:noFill/>
        </p:spPr>
        <p:txBody>
          <a:bodyPr wrap="square" rtlCol="0">
            <a:spAutoFit/>
          </a:bodyPr>
          <a:lstStyle/>
          <a:p>
            <a:r>
              <a:rPr lang="nb-NO" sz="1400" b="1" dirty="0">
                <a:latin typeface="+mj-lt"/>
              </a:rPr>
              <a:t>Last:</a:t>
            </a:r>
            <a:r>
              <a:rPr lang="nb-NO" sz="1400" dirty="0">
                <a:latin typeface="+mj-lt"/>
              </a:rPr>
              <a:t> Lyspære</a:t>
            </a:r>
          </a:p>
        </p:txBody>
      </p:sp>
      <p:cxnSp>
        <p:nvCxnSpPr>
          <p:cNvPr id="22" name="Straight Arrow Connector 21">
            <a:extLst>
              <a:ext uri="{FF2B5EF4-FFF2-40B4-BE49-F238E27FC236}">
                <a16:creationId xmlns:a16="http://schemas.microsoft.com/office/drawing/2014/main" id="{06729FE0-423A-B5FB-74F0-0E876483BC5C}"/>
              </a:ext>
            </a:extLst>
          </p:cNvPr>
          <p:cNvCxnSpPr>
            <a:cxnSpLocks/>
          </p:cNvCxnSpPr>
          <p:nvPr/>
        </p:nvCxnSpPr>
        <p:spPr>
          <a:xfrm flipH="1">
            <a:off x="11362969" y="2818653"/>
            <a:ext cx="152136" cy="124296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EC2CD489-B41A-C768-D8A2-0628B5180EB5}"/>
              </a:ext>
            </a:extLst>
          </p:cNvPr>
          <p:cNvCxnSpPr/>
          <p:nvPr/>
        </p:nvCxnSpPr>
        <p:spPr>
          <a:xfrm flipH="1" flipV="1">
            <a:off x="8818244" y="3894313"/>
            <a:ext cx="1247553" cy="199523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a:extLst>
              <a:ext uri="{FF2B5EF4-FFF2-40B4-BE49-F238E27FC236}">
                <a16:creationId xmlns:a16="http://schemas.microsoft.com/office/drawing/2014/main" id="{9A16D8CA-B382-0730-8D85-70636F8B2C3C}"/>
              </a:ext>
            </a:extLst>
          </p:cNvPr>
          <p:cNvCxnSpPr/>
          <p:nvPr/>
        </p:nvCxnSpPr>
        <p:spPr>
          <a:xfrm>
            <a:off x="7386392" y="5075140"/>
            <a:ext cx="737191" cy="2049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EB3DA20A-1F25-0E9D-8793-D8F579B19871}"/>
              </a:ext>
            </a:extLst>
          </p:cNvPr>
          <p:cNvCxnSpPr>
            <a:stCxn id="17" idx="3"/>
          </p:cNvCxnSpPr>
          <p:nvPr/>
        </p:nvCxnSpPr>
        <p:spPr>
          <a:xfrm>
            <a:off x="7530641" y="4215509"/>
            <a:ext cx="359026" cy="3264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8A0B79B-CB6E-5FCE-032B-C52C2D7CE12B}"/>
              </a:ext>
            </a:extLst>
          </p:cNvPr>
          <p:cNvCxnSpPr/>
          <p:nvPr/>
        </p:nvCxnSpPr>
        <p:spPr>
          <a:xfrm>
            <a:off x="8223617" y="3239386"/>
            <a:ext cx="2596827" cy="0"/>
          </a:xfrm>
          <a:prstGeom prst="straightConnector1">
            <a:avLst/>
          </a:prstGeom>
          <a:ln w="22225">
            <a:solidFill>
              <a:srgbClr val="E87AB9"/>
            </a:solidFill>
            <a:tailEnd type="stealth" w="med" len="lg"/>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1DA298D6-C1DA-47DC-F438-02489824E192}"/>
              </a:ext>
            </a:extLst>
          </p:cNvPr>
          <p:cNvSpPr txBox="1"/>
          <p:nvPr/>
        </p:nvSpPr>
        <p:spPr>
          <a:xfrm>
            <a:off x="8648421" y="2872528"/>
            <a:ext cx="1218603" cy="307777"/>
          </a:xfrm>
          <a:prstGeom prst="rect">
            <a:avLst/>
          </a:prstGeom>
          <a:noFill/>
        </p:spPr>
        <p:txBody>
          <a:bodyPr wrap="none" rtlCol="0">
            <a:spAutoFit/>
          </a:bodyPr>
          <a:lstStyle/>
          <a:p>
            <a:r>
              <a:rPr lang="nb-NO" sz="1400" dirty="0"/>
              <a:t>Strømretning</a:t>
            </a:r>
          </a:p>
        </p:txBody>
      </p:sp>
    </p:spTree>
    <p:extLst>
      <p:ext uri="{BB962C8B-B14F-4D97-AF65-F5344CB8AC3E}">
        <p14:creationId xmlns:p14="http://schemas.microsoft.com/office/powerpoint/2010/main" val="40288853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4C2A9F-EB79-477E-A8EB-D74C9EE81744}"/>
              </a:ext>
            </a:extLst>
          </p:cNvPr>
          <p:cNvSpPr>
            <a:spLocks noGrp="1"/>
          </p:cNvSpPr>
          <p:nvPr>
            <p:ph type="title"/>
          </p:nvPr>
        </p:nvSpPr>
        <p:spPr>
          <a:xfrm>
            <a:off x="307394" y="418802"/>
            <a:ext cx="10515600" cy="637366"/>
          </a:xfrm>
        </p:spPr>
        <p:txBody>
          <a:bodyPr/>
          <a:lstStyle/>
          <a:p>
            <a:r>
              <a:rPr lang="nb-NO">
                <a:solidFill>
                  <a:srgbClr val="0070C0"/>
                </a:solidFill>
              </a:rPr>
              <a:t>Oppgave a: Resistorer</a:t>
            </a:r>
          </a:p>
        </p:txBody>
      </p:sp>
      <p:sp>
        <p:nvSpPr>
          <p:cNvPr id="3" name="Content Placeholder 2">
            <a:extLst>
              <a:ext uri="{FF2B5EF4-FFF2-40B4-BE49-F238E27FC236}">
                <a16:creationId xmlns:a16="http://schemas.microsoft.com/office/drawing/2014/main" id="{C828D1B2-A1B2-46FD-82DF-81E4665AE92D}"/>
              </a:ext>
            </a:extLst>
          </p:cNvPr>
          <p:cNvSpPr>
            <a:spLocks noGrp="1"/>
          </p:cNvSpPr>
          <p:nvPr>
            <p:ph idx="1"/>
          </p:nvPr>
        </p:nvSpPr>
        <p:spPr>
          <a:xfrm>
            <a:off x="414899" y="1086119"/>
            <a:ext cx="10203482" cy="4354619"/>
          </a:xfrm>
        </p:spPr>
        <p:txBody>
          <a:bodyPr/>
          <a:lstStyle/>
          <a:p>
            <a:pPr marL="0" indent="0">
              <a:buNone/>
            </a:pPr>
            <a:endParaRPr lang="nb-NO" sz="1688" dirty="0"/>
          </a:p>
          <a:p>
            <a:pPr lvl="1"/>
            <a:endParaRPr lang="nb-NO" sz="1500" dirty="0"/>
          </a:p>
          <a:p>
            <a:pPr marL="0" indent="0">
              <a:buNone/>
            </a:pPr>
            <a:r>
              <a:rPr lang="nb-NO" sz="1688" b="1" dirty="0">
                <a:solidFill>
                  <a:srgbClr val="0070C0"/>
                </a:solidFill>
              </a:rPr>
              <a:t> </a:t>
            </a:r>
            <a:r>
              <a:rPr lang="nb-NO" sz="1688" dirty="0">
                <a:solidFill>
                  <a:srgbClr val="0070C0"/>
                </a:solidFill>
              </a:rPr>
              <a:t>Vi måler spenningene til de to tilkoblingspunktene til en resistor.</a:t>
            </a:r>
          </a:p>
          <a:p>
            <a:pPr marL="457223" lvl="1" indent="0">
              <a:buNone/>
            </a:pPr>
            <a:r>
              <a:rPr lang="nb-NO" sz="1500" dirty="0">
                <a:solidFill>
                  <a:srgbClr val="0070C0"/>
                </a:solidFill>
              </a:rPr>
              <a:t>1) Siden spenning alltid er definert som </a:t>
            </a:r>
            <a:r>
              <a:rPr lang="nb-NO" sz="1500" i="1" dirty="0">
                <a:solidFill>
                  <a:srgbClr val="0070C0"/>
                </a:solidFill>
              </a:rPr>
              <a:t>forskjell </a:t>
            </a:r>
            <a:r>
              <a:rPr lang="nb-NO" sz="1500" dirty="0">
                <a:solidFill>
                  <a:srgbClr val="0070C0"/>
                </a:solidFill>
              </a:rPr>
              <a:t>i det elektromagnetiske feltet, hvordan er v1 og v2 målt?</a:t>
            </a:r>
          </a:p>
          <a:p>
            <a:pPr lvl="1"/>
            <a:endParaRPr lang="nb-NO" sz="1500" dirty="0">
              <a:solidFill>
                <a:srgbClr val="0070C0"/>
              </a:solidFill>
            </a:endParaRPr>
          </a:p>
          <a:p>
            <a:pPr lvl="1"/>
            <a:endParaRPr lang="nb-NO" sz="1500" dirty="0">
              <a:solidFill>
                <a:srgbClr val="0070C0"/>
              </a:solidFill>
            </a:endParaRPr>
          </a:p>
          <a:p>
            <a:pPr lvl="1"/>
            <a:endParaRPr lang="nb-NO" sz="1500" dirty="0">
              <a:solidFill>
                <a:srgbClr val="0070C0"/>
              </a:solidFill>
            </a:endParaRPr>
          </a:p>
          <a:p>
            <a:pPr marL="482203" lvl="1" indent="0">
              <a:buNone/>
            </a:pPr>
            <a:r>
              <a:rPr lang="nb-NO" sz="1125" dirty="0">
                <a:solidFill>
                  <a:srgbClr val="0070C0"/>
                </a:solidFill>
              </a:rPr>
              <a:t> </a:t>
            </a:r>
          </a:p>
          <a:p>
            <a:pPr marL="457223" lvl="1" indent="0">
              <a:buNone/>
            </a:pPr>
            <a:r>
              <a:rPr lang="nb-NO" sz="1500" dirty="0">
                <a:solidFill>
                  <a:srgbClr val="0070C0"/>
                </a:solidFill>
              </a:rPr>
              <a:t>2) Finn resistansen til to resistorer gitt strømmene og spenningsfallene: </a:t>
            </a:r>
          </a:p>
          <a:p>
            <a:endParaRPr lang="nb-NO" sz="1594" dirty="0"/>
          </a:p>
          <a:p>
            <a:endParaRPr lang="nb-NO" sz="1875" dirty="0"/>
          </a:p>
        </p:txBody>
      </p:sp>
      <p:grpSp>
        <p:nvGrpSpPr>
          <p:cNvPr id="27" name="Group 26">
            <a:extLst>
              <a:ext uri="{FF2B5EF4-FFF2-40B4-BE49-F238E27FC236}">
                <a16:creationId xmlns:a16="http://schemas.microsoft.com/office/drawing/2014/main" id="{200DACBD-0A3B-46EE-828B-0B10CE21B21C}"/>
              </a:ext>
            </a:extLst>
          </p:cNvPr>
          <p:cNvGrpSpPr/>
          <p:nvPr/>
        </p:nvGrpSpPr>
        <p:grpSpPr>
          <a:xfrm>
            <a:off x="2486355" y="2396148"/>
            <a:ext cx="3442883" cy="775623"/>
            <a:chOff x="3197002" y="4362697"/>
            <a:chExt cx="4367336" cy="1208089"/>
          </a:xfrm>
        </p:grpSpPr>
        <p:sp>
          <p:nvSpPr>
            <p:cNvPr id="17" name="Rectangle 16">
              <a:extLst>
                <a:ext uri="{FF2B5EF4-FFF2-40B4-BE49-F238E27FC236}">
                  <a16:creationId xmlns:a16="http://schemas.microsoft.com/office/drawing/2014/main" id="{C04B9815-7C4A-4B96-ABE9-164C2210D383}"/>
                </a:ext>
              </a:extLst>
            </p:cNvPr>
            <p:cNvSpPr/>
            <p:nvPr/>
          </p:nvSpPr>
          <p:spPr bwMode="auto">
            <a:xfrm>
              <a:off x="4048522" y="5066730"/>
              <a:ext cx="2664296" cy="504056"/>
            </a:xfrm>
            <a:prstGeom prst="rect">
              <a:avLst/>
            </a:prstGeom>
            <a:noFill/>
            <a:ln w="12700" cap="flat" cmpd="sng" algn="ctr">
              <a:solidFill>
                <a:schemeClr val="tx1"/>
              </a:solidFill>
              <a:prstDash val="solid"/>
              <a:round/>
              <a:headEnd type="none" w="med" len="med"/>
              <a:tailEnd type="none" w="med" len="med"/>
            </a:ln>
            <a:effectLst/>
          </p:spPr>
          <p:txBody>
            <a:bodyPr vert="horz" wrap="square" lIns="85725" tIns="42863" rIns="85725" bIns="42863" numCol="1" rtlCol="0" anchor="t" anchorCtr="0" compatLnSpc="1">
              <a:prstTxWarp prst="textNoShape">
                <a:avLst/>
              </a:prstTxWarp>
            </a:bodyPr>
            <a:lstStyle/>
            <a:p>
              <a:pPr defTabSz="857250" eaLnBrk="0" fontAlgn="base" hangingPunct="0">
                <a:spcBef>
                  <a:spcPct val="0"/>
                </a:spcBef>
                <a:spcAft>
                  <a:spcPct val="0"/>
                </a:spcAft>
              </a:pPr>
              <a:endParaRPr lang="en-GB" sz="2250" dirty="0">
                <a:latin typeface="Times New Roman" pitchFamily="18" charset="0"/>
              </a:endParaRPr>
            </a:p>
          </p:txBody>
        </p:sp>
        <p:cxnSp>
          <p:nvCxnSpPr>
            <p:cNvPr id="19" name="Straight Arrow Connector 18">
              <a:extLst>
                <a:ext uri="{FF2B5EF4-FFF2-40B4-BE49-F238E27FC236}">
                  <a16:creationId xmlns:a16="http://schemas.microsoft.com/office/drawing/2014/main" id="{E0023D1C-A5AD-41E0-B431-FDFEEC5AD008}"/>
                </a:ext>
              </a:extLst>
            </p:cNvPr>
            <p:cNvCxnSpPr>
              <a:endCxn id="17" idx="1"/>
            </p:cNvCxnSpPr>
            <p:nvPr/>
          </p:nvCxnSpPr>
          <p:spPr bwMode="auto">
            <a:xfrm>
              <a:off x="3197002" y="5318758"/>
              <a:ext cx="851520" cy="0"/>
            </a:xfrm>
            <a:prstGeom prst="straightConnector1">
              <a:avLst/>
            </a:prstGeom>
            <a:solidFill>
              <a:schemeClr val="accent1"/>
            </a:solidFill>
            <a:ln w="12700" cap="flat" cmpd="sng" algn="ctr">
              <a:solidFill>
                <a:schemeClr val="tx1"/>
              </a:solidFill>
              <a:prstDash val="solid"/>
              <a:round/>
              <a:headEnd type="none" w="med" len="med"/>
              <a:tailEnd type="none"/>
            </a:ln>
            <a:effectLst/>
          </p:spPr>
        </p:cxnSp>
        <p:cxnSp>
          <p:nvCxnSpPr>
            <p:cNvPr id="20" name="Straight Arrow Connector 19">
              <a:extLst>
                <a:ext uri="{FF2B5EF4-FFF2-40B4-BE49-F238E27FC236}">
                  <a16:creationId xmlns:a16="http://schemas.microsoft.com/office/drawing/2014/main" id="{48F71CB4-633A-4EBC-9D0E-6C3933C5519D}"/>
                </a:ext>
              </a:extLst>
            </p:cNvPr>
            <p:cNvCxnSpPr/>
            <p:nvPr/>
          </p:nvCxnSpPr>
          <p:spPr bwMode="auto">
            <a:xfrm>
              <a:off x="6712818" y="5282754"/>
              <a:ext cx="851520" cy="0"/>
            </a:xfrm>
            <a:prstGeom prst="straightConnector1">
              <a:avLst/>
            </a:prstGeom>
            <a:solidFill>
              <a:schemeClr val="accent1"/>
            </a:solidFill>
            <a:ln w="12700" cap="flat" cmpd="sng" algn="ctr">
              <a:solidFill>
                <a:schemeClr val="tx1"/>
              </a:solidFill>
              <a:prstDash val="solid"/>
              <a:round/>
              <a:headEnd type="none" w="med" len="med"/>
              <a:tailEnd type="none"/>
            </a:ln>
            <a:effectLst/>
          </p:spPr>
        </p:cxnSp>
        <p:sp>
          <p:nvSpPr>
            <p:cNvPr id="21" name="TextBox 20">
              <a:extLst>
                <a:ext uri="{FF2B5EF4-FFF2-40B4-BE49-F238E27FC236}">
                  <a16:creationId xmlns:a16="http://schemas.microsoft.com/office/drawing/2014/main" id="{71775862-A56C-4B90-9103-D9D277427A35}"/>
                </a:ext>
              </a:extLst>
            </p:cNvPr>
            <p:cNvSpPr txBox="1"/>
            <p:nvPr/>
          </p:nvSpPr>
          <p:spPr>
            <a:xfrm>
              <a:off x="3470825" y="4812557"/>
              <a:ext cx="474195" cy="548396"/>
            </a:xfrm>
            <a:prstGeom prst="rect">
              <a:avLst/>
            </a:prstGeom>
            <a:noFill/>
          </p:spPr>
          <p:txBody>
            <a:bodyPr wrap="none" rtlCol="0">
              <a:spAutoFit/>
            </a:bodyPr>
            <a:lstStyle/>
            <a:p>
              <a:r>
                <a:rPr lang="en-GB" sz="1688" dirty="0">
                  <a:latin typeface="+mj-lt"/>
                </a:rPr>
                <a:t>v</a:t>
              </a:r>
              <a:r>
                <a:rPr lang="en-GB" sz="1688" baseline="-25000" dirty="0">
                  <a:latin typeface="+mj-lt"/>
                </a:rPr>
                <a:t>1</a:t>
              </a:r>
            </a:p>
          </p:txBody>
        </p:sp>
        <p:sp>
          <p:nvSpPr>
            <p:cNvPr id="22" name="TextBox 21">
              <a:extLst>
                <a:ext uri="{FF2B5EF4-FFF2-40B4-BE49-F238E27FC236}">
                  <a16:creationId xmlns:a16="http://schemas.microsoft.com/office/drawing/2014/main" id="{9125B553-7DB2-453C-96CE-B7F935213474}"/>
                </a:ext>
              </a:extLst>
            </p:cNvPr>
            <p:cNvSpPr txBox="1"/>
            <p:nvPr/>
          </p:nvSpPr>
          <p:spPr>
            <a:xfrm>
              <a:off x="6753690" y="4763984"/>
              <a:ext cx="474195" cy="548396"/>
            </a:xfrm>
            <a:prstGeom prst="rect">
              <a:avLst/>
            </a:prstGeom>
            <a:noFill/>
          </p:spPr>
          <p:txBody>
            <a:bodyPr wrap="none" rtlCol="0">
              <a:spAutoFit/>
            </a:bodyPr>
            <a:lstStyle/>
            <a:p>
              <a:r>
                <a:rPr lang="en-GB" sz="1688" dirty="0">
                  <a:latin typeface="+mj-lt"/>
                </a:rPr>
                <a:t>v</a:t>
              </a:r>
              <a:r>
                <a:rPr lang="en-GB" sz="1688" baseline="-25000" dirty="0">
                  <a:latin typeface="+mj-lt"/>
                </a:rPr>
                <a:t>2</a:t>
              </a:r>
            </a:p>
          </p:txBody>
        </p:sp>
        <p:sp>
          <p:nvSpPr>
            <p:cNvPr id="24" name="TextBox 23">
              <a:extLst>
                <a:ext uri="{FF2B5EF4-FFF2-40B4-BE49-F238E27FC236}">
                  <a16:creationId xmlns:a16="http://schemas.microsoft.com/office/drawing/2014/main" id="{D94BCDA7-4E71-4020-82BE-01B80A776A9C}"/>
                </a:ext>
              </a:extLst>
            </p:cNvPr>
            <p:cNvSpPr txBox="1"/>
            <p:nvPr/>
          </p:nvSpPr>
          <p:spPr>
            <a:xfrm>
              <a:off x="5178324" y="4362697"/>
              <a:ext cx="299320" cy="575261"/>
            </a:xfrm>
            <a:prstGeom prst="rect">
              <a:avLst/>
            </a:prstGeom>
            <a:noFill/>
          </p:spPr>
          <p:txBody>
            <a:bodyPr wrap="none" rtlCol="0">
              <a:spAutoFit/>
            </a:bodyPr>
            <a:lstStyle/>
            <a:p>
              <a:r>
                <a:rPr lang="en-GB" sz="1800" dirty="0" err="1">
                  <a:latin typeface="+mj-lt"/>
                </a:rPr>
                <a:t>i</a:t>
              </a:r>
              <a:endParaRPr lang="en-GB" sz="1800" baseline="-25000" dirty="0">
                <a:latin typeface="+mj-lt"/>
              </a:endParaRPr>
            </a:p>
          </p:txBody>
        </p:sp>
        <p:cxnSp>
          <p:nvCxnSpPr>
            <p:cNvPr id="25" name="Straight Arrow Connector 24">
              <a:extLst>
                <a:ext uri="{FF2B5EF4-FFF2-40B4-BE49-F238E27FC236}">
                  <a16:creationId xmlns:a16="http://schemas.microsoft.com/office/drawing/2014/main" id="{ACE3D5D0-9B97-4556-9E3B-6406B08B15E9}"/>
                </a:ext>
              </a:extLst>
            </p:cNvPr>
            <p:cNvCxnSpPr/>
            <p:nvPr/>
          </p:nvCxnSpPr>
          <p:spPr bwMode="auto">
            <a:xfrm>
              <a:off x="4552578" y="4857092"/>
              <a:ext cx="1656184" cy="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sp>
        <p:nvSpPr>
          <p:cNvPr id="26" name="TextBox 25">
            <a:extLst>
              <a:ext uri="{FF2B5EF4-FFF2-40B4-BE49-F238E27FC236}">
                <a16:creationId xmlns:a16="http://schemas.microsoft.com/office/drawing/2014/main" id="{71CC9852-A7A0-4D8D-8FE6-A7D342DD5816}"/>
              </a:ext>
            </a:extLst>
          </p:cNvPr>
          <p:cNvSpPr txBox="1"/>
          <p:nvPr/>
        </p:nvSpPr>
        <p:spPr>
          <a:xfrm>
            <a:off x="1922726" y="4110498"/>
            <a:ext cx="7108733" cy="553998"/>
          </a:xfrm>
          <a:prstGeom prst="rect">
            <a:avLst/>
          </a:prstGeom>
          <a:noFill/>
        </p:spPr>
        <p:txBody>
          <a:bodyPr wrap="square" rtlCol="0">
            <a:spAutoFit/>
          </a:bodyPr>
          <a:lstStyle/>
          <a:p>
            <a:r>
              <a:rPr lang="en-GB" sz="1500" dirty="0">
                <a:solidFill>
                  <a:srgbClr val="0070C0"/>
                </a:solidFill>
                <a:latin typeface="+mj-lt"/>
              </a:rPr>
              <a:t>Resistor 1: v</a:t>
            </a:r>
            <a:r>
              <a:rPr lang="en-GB" sz="1500" baseline="-25000" dirty="0">
                <a:solidFill>
                  <a:srgbClr val="0070C0"/>
                </a:solidFill>
                <a:latin typeface="+mj-lt"/>
              </a:rPr>
              <a:t>1 </a:t>
            </a:r>
            <a:r>
              <a:rPr lang="en-GB" sz="1500" dirty="0">
                <a:solidFill>
                  <a:srgbClr val="0070C0"/>
                </a:solidFill>
                <a:latin typeface="+mj-lt"/>
              </a:rPr>
              <a:t>= 1.5 volt, v</a:t>
            </a:r>
            <a:r>
              <a:rPr lang="en-GB" sz="1500" baseline="-25000" dirty="0">
                <a:solidFill>
                  <a:srgbClr val="0070C0"/>
                </a:solidFill>
                <a:latin typeface="+mj-lt"/>
              </a:rPr>
              <a:t>2 </a:t>
            </a:r>
            <a:r>
              <a:rPr lang="en-GB" sz="1500" dirty="0">
                <a:solidFill>
                  <a:srgbClr val="0070C0"/>
                </a:solidFill>
                <a:latin typeface="+mj-lt"/>
              </a:rPr>
              <a:t>= 1 volt, </a:t>
            </a:r>
            <a:r>
              <a:rPr lang="en-GB" sz="1500" dirty="0" err="1">
                <a:solidFill>
                  <a:srgbClr val="0070C0"/>
                </a:solidFill>
                <a:latin typeface="+mj-lt"/>
              </a:rPr>
              <a:t>i</a:t>
            </a:r>
            <a:r>
              <a:rPr lang="en-GB" sz="1500" dirty="0">
                <a:solidFill>
                  <a:srgbClr val="0070C0"/>
                </a:solidFill>
                <a:latin typeface="+mj-lt"/>
              </a:rPr>
              <a:t>= 0.1 ampere</a:t>
            </a:r>
          </a:p>
          <a:p>
            <a:r>
              <a:rPr lang="en-GB" sz="1500" dirty="0">
                <a:solidFill>
                  <a:srgbClr val="0070C0"/>
                </a:solidFill>
                <a:latin typeface="+mj-lt"/>
              </a:rPr>
              <a:t>Resistor 2: v</a:t>
            </a:r>
            <a:r>
              <a:rPr lang="en-GB" sz="1500" baseline="-25000" dirty="0">
                <a:solidFill>
                  <a:srgbClr val="0070C0"/>
                </a:solidFill>
                <a:latin typeface="+mj-lt"/>
              </a:rPr>
              <a:t>1</a:t>
            </a:r>
            <a:r>
              <a:rPr lang="en-GB" sz="1500" dirty="0">
                <a:solidFill>
                  <a:srgbClr val="0070C0"/>
                </a:solidFill>
                <a:latin typeface="+mj-lt"/>
              </a:rPr>
              <a:t> = 5.6 volt, v</a:t>
            </a:r>
            <a:r>
              <a:rPr lang="en-GB" sz="1500" baseline="-25000" dirty="0">
                <a:solidFill>
                  <a:srgbClr val="0070C0"/>
                </a:solidFill>
                <a:latin typeface="+mj-lt"/>
              </a:rPr>
              <a:t>2</a:t>
            </a:r>
            <a:r>
              <a:rPr lang="en-GB" sz="1500" dirty="0">
                <a:solidFill>
                  <a:srgbClr val="0070C0"/>
                </a:solidFill>
                <a:latin typeface="+mj-lt"/>
              </a:rPr>
              <a:t>= 2,6 volt, </a:t>
            </a:r>
            <a:r>
              <a:rPr lang="en-GB" sz="1500" dirty="0" err="1">
                <a:solidFill>
                  <a:srgbClr val="0070C0"/>
                </a:solidFill>
                <a:latin typeface="+mj-lt"/>
              </a:rPr>
              <a:t>i</a:t>
            </a:r>
            <a:r>
              <a:rPr lang="en-GB" sz="1500" dirty="0">
                <a:solidFill>
                  <a:srgbClr val="0070C0"/>
                </a:solidFill>
                <a:latin typeface="+mj-lt"/>
              </a:rPr>
              <a:t>= 0.06 ampere</a:t>
            </a:r>
          </a:p>
        </p:txBody>
      </p:sp>
      <p:sp>
        <p:nvSpPr>
          <p:cNvPr id="7" name="Footer Placeholder 6">
            <a:extLst>
              <a:ext uri="{FF2B5EF4-FFF2-40B4-BE49-F238E27FC236}">
                <a16:creationId xmlns:a16="http://schemas.microsoft.com/office/drawing/2014/main" id="{B6D8D911-1524-4740-81EE-DB67BE8BEC13}"/>
              </a:ext>
            </a:extLst>
          </p:cNvPr>
          <p:cNvSpPr>
            <a:spLocks noGrp="1"/>
          </p:cNvSpPr>
          <p:nvPr>
            <p:ph type="ftr" sz="quarter" idx="11"/>
          </p:nvPr>
        </p:nvSpPr>
        <p:spPr/>
        <p:txBody>
          <a:bodyPr/>
          <a:lstStyle/>
          <a:p>
            <a:r>
              <a:rPr lang="nb-NO"/>
              <a:t>IN1080   Forelesning 1</a:t>
            </a:r>
            <a:endParaRPr lang="nb-NO" dirty="0"/>
          </a:p>
        </p:txBody>
      </p:sp>
      <p:sp>
        <p:nvSpPr>
          <p:cNvPr id="9" name="Slide Number Placeholder 8">
            <a:extLst>
              <a:ext uri="{FF2B5EF4-FFF2-40B4-BE49-F238E27FC236}">
                <a16:creationId xmlns:a16="http://schemas.microsoft.com/office/drawing/2014/main" id="{9D6C718D-4D4D-42DB-BC8E-713A88A30D9C}"/>
              </a:ext>
            </a:extLst>
          </p:cNvPr>
          <p:cNvSpPr>
            <a:spLocks noGrp="1"/>
          </p:cNvSpPr>
          <p:nvPr>
            <p:ph type="sldNum" sz="quarter" idx="12"/>
          </p:nvPr>
        </p:nvSpPr>
        <p:spPr/>
        <p:txBody>
          <a:bodyPr/>
          <a:lstStyle/>
          <a:p>
            <a:fld id="{F961E463-F9D5-4353-8BA6-45543CC5320E}" type="slidenum">
              <a:rPr lang="nb-NO" smtClean="0"/>
              <a:pPr/>
              <a:t>26</a:t>
            </a:fld>
            <a:endParaRPr lang="nb-NO"/>
          </a:p>
        </p:txBody>
      </p:sp>
    </p:spTree>
    <p:extLst>
      <p:ext uri="{BB962C8B-B14F-4D97-AF65-F5344CB8AC3E}">
        <p14:creationId xmlns:p14="http://schemas.microsoft.com/office/powerpoint/2010/main" val="15885863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813" y="451913"/>
            <a:ext cx="8143875" cy="610195"/>
          </a:xfrm>
        </p:spPr>
        <p:txBody>
          <a:bodyPr/>
          <a:lstStyle/>
          <a:p>
            <a:r>
              <a:rPr lang="nb-NO" dirty="0">
                <a:solidFill>
                  <a:srgbClr val="0070C0"/>
                </a:solidFill>
              </a:rPr>
              <a:t>Oppgave b: Ledningsevne</a:t>
            </a:r>
            <a:endParaRPr lang="en-US" dirty="0">
              <a:solidFill>
                <a:srgbClr val="0070C0"/>
              </a:solidFill>
            </a:endParaRPr>
          </a:p>
        </p:txBody>
      </p:sp>
      <p:sp>
        <p:nvSpPr>
          <p:cNvPr id="7" name="Content Placeholder 6"/>
          <p:cNvSpPr>
            <a:spLocks noGrp="1"/>
          </p:cNvSpPr>
          <p:nvPr>
            <p:ph idx="1"/>
          </p:nvPr>
        </p:nvSpPr>
        <p:spPr>
          <a:xfrm>
            <a:off x="391616" y="1478572"/>
            <a:ext cx="8708468" cy="3900855"/>
          </a:xfrm>
        </p:spPr>
        <p:txBody>
          <a:bodyPr/>
          <a:lstStyle/>
          <a:p>
            <a:pPr marL="0" indent="0">
              <a:buNone/>
            </a:pPr>
            <a:r>
              <a:rPr lang="nb-NO" sz="1688" dirty="0">
                <a:solidFill>
                  <a:srgbClr val="0070C0"/>
                </a:solidFill>
              </a:rPr>
              <a:t>Vi ønsker å klassifisere ledningsevnen til tre ulike materialer som er bygget som resistorer og får oppgitt målinger av strømmen for ulike spenningsforskjeller.  Er de ulike materialene gode ledere, gode isolatorer eller noe midt i mellom?</a:t>
            </a:r>
          </a:p>
          <a:p>
            <a:pPr lvl="1"/>
            <a:endParaRPr lang="nb-NO" sz="1594" b="1" dirty="0">
              <a:solidFill>
                <a:srgbClr val="0070C0"/>
              </a:solidFill>
            </a:endParaRPr>
          </a:p>
          <a:p>
            <a:pPr lvl="1"/>
            <a:endParaRPr lang="nb-NO" sz="1594" b="1" dirty="0">
              <a:solidFill>
                <a:srgbClr val="0070C0"/>
              </a:solidFill>
            </a:endParaRPr>
          </a:p>
          <a:p>
            <a:pPr lvl="1"/>
            <a:endParaRPr lang="nb-NO" sz="1594" b="1" dirty="0">
              <a:solidFill>
                <a:srgbClr val="0070C0"/>
              </a:solidFill>
            </a:endParaRPr>
          </a:p>
          <a:p>
            <a:pPr lvl="1"/>
            <a:endParaRPr lang="nb-NO" sz="1594" b="1" dirty="0">
              <a:solidFill>
                <a:srgbClr val="0070C0"/>
              </a:solidFill>
            </a:endParaRPr>
          </a:p>
          <a:p>
            <a:pPr lvl="1"/>
            <a:endParaRPr lang="nb-NO" sz="1594" b="1" dirty="0">
              <a:solidFill>
                <a:srgbClr val="0070C0"/>
              </a:solidFill>
            </a:endParaRPr>
          </a:p>
          <a:p>
            <a:pPr marL="457223" lvl="1" indent="0">
              <a:buNone/>
            </a:pPr>
            <a:r>
              <a:rPr lang="nb-NO" sz="1313" dirty="0">
                <a:solidFill>
                  <a:srgbClr val="0070C0"/>
                </a:solidFill>
              </a:rPr>
              <a:t>1) Materiale 1: v</a:t>
            </a:r>
            <a:r>
              <a:rPr lang="nb-NO" sz="1313" baseline="-25000" dirty="0">
                <a:solidFill>
                  <a:srgbClr val="0070C0"/>
                </a:solidFill>
              </a:rPr>
              <a:t>1 </a:t>
            </a:r>
            <a:r>
              <a:rPr lang="nb-NO" sz="1313" dirty="0">
                <a:solidFill>
                  <a:srgbClr val="0070C0"/>
                </a:solidFill>
              </a:rPr>
              <a:t>= 10 volt, v</a:t>
            </a:r>
            <a:r>
              <a:rPr lang="nb-NO" sz="1313" baseline="-25000" dirty="0">
                <a:solidFill>
                  <a:srgbClr val="0070C0"/>
                </a:solidFill>
              </a:rPr>
              <a:t>2</a:t>
            </a:r>
            <a:r>
              <a:rPr lang="nb-NO" sz="1313" dirty="0">
                <a:solidFill>
                  <a:srgbClr val="0070C0"/>
                </a:solidFill>
              </a:rPr>
              <a:t>=9 volt, i= 10</a:t>
            </a:r>
            <a:r>
              <a:rPr lang="nb-NO" sz="1313" baseline="30000" dirty="0">
                <a:solidFill>
                  <a:srgbClr val="0070C0"/>
                </a:solidFill>
              </a:rPr>
              <a:t>-15</a:t>
            </a:r>
            <a:r>
              <a:rPr lang="nb-NO" sz="1313" dirty="0">
                <a:solidFill>
                  <a:srgbClr val="0070C0"/>
                </a:solidFill>
              </a:rPr>
              <a:t> ampere</a:t>
            </a:r>
          </a:p>
          <a:p>
            <a:pPr marL="457223" lvl="1" indent="0">
              <a:buNone/>
            </a:pPr>
            <a:r>
              <a:rPr lang="nb-NO" sz="1313" dirty="0">
                <a:solidFill>
                  <a:srgbClr val="0070C0"/>
                </a:solidFill>
              </a:rPr>
              <a:t>2) Materiale 2: v</a:t>
            </a:r>
            <a:r>
              <a:rPr lang="nb-NO" sz="1313" baseline="-25000" dirty="0">
                <a:solidFill>
                  <a:srgbClr val="0070C0"/>
                </a:solidFill>
              </a:rPr>
              <a:t>1</a:t>
            </a:r>
            <a:r>
              <a:rPr lang="nb-NO" sz="1313" dirty="0">
                <a:solidFill>
                  <a:srgbClr val="0070C0"/>
                </a:solidFill>
              </a:rPr>
              <a:t> = 1 volt, v</a:t>
            </a:r>
            <a:r>
              <a:rPr lang="nb-NO" sz="1313" baseline="-25000" dirty="0">
                <a:solidFill>
                  <a:srgbClr val="0070C0"/>
                </a:solidFill>
              </a:rPr>
              <a:t>2</a:t>
            </a:r>
            <a:r>
              <a:rPr lang="nb-NO" sz="1313" dirty="0">
                <a:solidFill>
                  <a:srgbClr val="0070C0"/>
                </a:solidFill>
              </a:rPr>
              <a:t>=0.99 volt, i= 1 ampere</a:t>
            </a:r>
          </a:p>
          <a:p>
            <a:pPr marL="457223" lvl="1" indent="0">
              <a:buNone/>
            </a:pPr>
            <a:r>
              <a:rPr lang="nb-NO" sz="1313" dirty="0">
                <a:solidFill>
                  <a:srgbClr val="0070C0"/>
                </a:solidFill>
              </a:rPr>
              <a:t>3) Materiale 3: v</a:t>
            </a:r>
            <a:r>
              <a:rPr lang="nb-NO" sz="1313" baseline="-25000" dirty="0">
                <a:solidFill>
                  <a:srgbClr val="0070C0"/>
                </a:solidFill>
              </a:rPr>
              <a:t>1</a:t>
            </a:r>
            <a:r>
              <a:rPr lang="nb-NO" sz="1313" dirty="0">
                <a:solidFill>
                  <a:srgbClr val="0070C0"/>
                </a:solidFill>
              </a:rPr>
              <a:t> = 10 volt, v</a:t>
            </a:r>
            <a:r>
              <a:rPr lang="nb-NO" sz="1313" baseline="-25000" dirty="0">
                <a:solidFill>
                  <a:srgbClr val="0070C0"/>
                </a:solidFill>
              </a:rPr>
              <a:t>2</a:t>
            </a:r>
            <a:r>
              <a:rPr lang="nb-NO" sz="1313" dirty="0">
                <a:solidFill>
                  <a:srgbClr val="0070C0"/>
                </a:solidFill>
              </a:rPr>
              <a:t>=9.999999 volt, i= 10</a:t>
            </a:r>
            <a:r>
              <a:rPr lang="nb-NO" sz="1313" baseline="30000" dirty="0">
                <a:solidFill>
                  <a:srgbClr val="0070C0"/>
                </a:solidFill>
              </a:rPr>
              <a:t>-12</a:t>
            </a:r>
            <a:r>
              <a:rPr lang="nb-NO" sz="1313" dirty="0">
                <a:solidFill>
                  <a:srgbClr val="0070C0"/>
                </a:solidFill>
              </a:rPr>
              <a:t> ampere</a:t>
            </a:r>
            <a:endParaRPr lang="en-US" sz="1313" dirty="0">
              <a:solidFill>
                <a:srgbClr val="0070C0"/>
              </a:solidFill>
            </a:endParaRPr>
          </a:p>
        </p:txBody>
      </p:sp>
      <p:grpSp>
        <p:nvGrpSpPr>
          <p:cNvPr id="4" name="Group 3">
            <a:extLst>
              <a:ext uri="{FF2B5EF4-FFF2-40B4-BE49-F238E27FC236}">
                <a16:creationId xmlns:a16="http://schemas.microsoft.com/office/drawing/2014/main" id="{44B11908-3EF4-4BA3-EB9E-30850637808C}"/>
              </a:ext>
            </a:extLst>
          </p:cNvPr>
          <p:cNvGrpSpPr/>
          <p:nvPr/>
        </p:nvGrpSpPr>
        <p:grpSpPr>
          <a:xfrm>
            <a:off x="1608387" y="2296415"/>
            <a:ext cx="4094378" cy="1132584"/>
            <a:chOff x="3947550" y="3174014"/>
            <a:chExt cx="4094378" cy="1132584"/>
          </a:xfrm>
        </p:grpSpPr>
        <p:sp>
          <p:nvSpPr>
            <p:cNvPr id="9" name="Rectangle 8">
              <a:extLst>
                <a:ext uri="{FF2B5EF4-FFF2-40B4-BE49-F238E27FC236}">
                  <a16:creationId xmlns:a16="http://schemas.microsoft.com/office/drawing/2014/main" id="{89765D36-F453-4F51-A866-202AE15AE506}"/>
                </a:ext>
              </a:extLst>
            </p:cNvPr>
            <p:cNvSpPr/>
            <p:nvPr/>
          </p:nvSpPr>
          <p:spPr bwMode="auto">
            <a:xfrm>
              <a:off x="4745850" y="3834045"/>
              <a:ext cx="2497778" cy="472553"/>
            </a:xfrm>
            <a:prstGeom prst="rect">
              <a:avLst/>
            </a:prstGeom>
            <a:noFill/>
            <a:ln w="12700" cap="flat" cmpd="sng" algn="ctr">
              <a:solidFill>
                <a:schemeClr val="tx1"/>
              </a:solidFill>
              <a:prstDash val="solid"/>
              <a:round/>
              <a:headEnd type="none" w="med" len="med"/>
              <a:tailEnd type="none" w="med" len="med"/>
            </a:ln>
            <a:effectLst/>
          </p:spPr>
          <p:txBody>
            <a:bodyPr vert="horz" wrap="square" lIns="85725" tIns="42863" rIns="85725" bIns="42863" numCol="1" rtlCol="0" anchor="t" anchorCtr="0" compatLnSpc="1">
              <a:prstTxWarp prst="textNoShape">
                <a:avLst/>
              </a:prstTxWarp>
            </a:bodyPr>
            <a:lstStyle/>
            <a:p>
              <a:pPr defTabSz="857250" eaLnBrk="0" fontAlgn="base" hangingPunct="0">
                <a:spcBef>
                  <a:spcPct val="0"/>
                </a:spcBef>
                <a:spcAft>
                  <a:spcPct val="0"/>
                </a:spcAft>
              </a:pPr>
              <a:endParaRPr lang="en-GB" sz="5400" dirty="0">
                <a:latin typeface="Times New Roman" pitchFamily="18" charset="0"/>
              </a:endParaRPr>
            </a:p>
          </p:txBody>
        </p:sp>
        <p:cxnSp>
          <p:nvCxnSpPr>
            <p:cNvPr id="10" name="Straight Arrow Connector 9">
              <a:extLst>
                <a:ext uri="{FF2B5EF4-FFF2-40B4-BE49-F238E27FC236}">
                  <a16:creationId xmlns:a16="http://schemas.microsoft.com/office/drawing/2014/main" id="{29F21EA5-EEB6-495D-A4A8-615981710D56}"/>
                </a:ext>
              </a:extLst>
            </p:cNvPr>
            <p:cNvCxnSpPr>
              <a:endCxn id="9" idx="1"/>
            </p:cNvCxnSpPr>
            <p:nvPr/>
          </p:nvCxnSpPr>
          <p:spPr bwMode="auto">
            <a:xfrm>
              <a:off x="3947550" y="4070321"/>
              <a:ext cx="798300" cy="0"/>
            </a:xfrm>
            <a:prstGeom prst="straightConnector1">
              <a:avLst/>
            </a:prstGeom>
            <a:solidFill>
              <a:schemeClr val="accent1"/>
            </a:solidFill>
            <a:ln w="12700" cap="flat" cmpd="sng" algn="ctr">
              <a:solidFill>
                <a:schemeClr val="tx1"/>
              </a:solidFill>
              <a:prstDash val="solid"/>
              <a:round/>
              <a:headEnd type="none" w="med" len="med"/>
              <a:tailEnd type="none"/>
            </a:ln>
            <a:effectLst/>
          </p:spPr>
        </p:cxnSp>
        <p:cxnSp>
          <p:nvCxnSpPr>
            <p:cNvPr id="11" name="Straight Arrow Connector 10">
              <a:extLst>
                <a:ext uri="{FF2B5EF4-FFF2-40B4-BE49-F238E27FC236}">
                  <a16:creationId xmlns:a16="http://schemas.microsoft.com/office/drawing/2014/main" id="{A33AB8C2-C1C0-4567-A2B4-046612B925FF}"/>
                </a:ext>
              </a:extLst>
            </p:cNvPr>
            <p:cNvCxnSpPr/>
            <p:nvPr/>
          </p:nvCxnSpPr>
          <p:spPr bwMode="auto">
            <a:xfrm>
              <a:off x="7243628" y="4036568"/>
              <a:ext cx="798300" cy="0"/>
            </a:xfrm>
            <a:prstGeom prst="straightConnector1">
              <a:avLst/>
            </a:prstGeom>
            <a:solidFill>
              <a:schemeClr val="accent1"/>
            </a:solidFill>
            <a:ln w="12700" cap="flat" cmpd="sng" algn="ctr">
              <a:solidFill>
                <a:schemeClr val="tx1"/>
              </a:solidFill>
              <a:prstDash val="solid"/>
              <a:round/>
              <a:headEnd type="none" w="med" len="med"/>
              <a:tailEnd type="none"/>
            </a:ln>
            <a:effectLst/>
          </p:spPr>
        </p:cxnSp>
        <p:sp>
          <p:nvSpPr>
            <p:cNvPr id="12" name="TextBox 11">
              <a:extLst>
                <a:ext uri="{FF2B5EF4-FFF2-40B4-BE49-F238E27FC236}">
                  <a16:creationId xmlns:a16="http://schemas.microsoft.com/office/drawing/2014/main" id="{0EAA56EC-DA5B-42DF-8EEC-4B6E29688042}"/>
                </a:ext>
              </a:extLst>
            </p:cNvPr>
            <p:cNvSpPr txBox="1"/>
            <p:nvPr/>
          </p:nvSpPr>
          <p:spPr>
            <a:xfrm>
              <a:off x="4204260" y="3595757"/>
              <a:ext cx="385042" cy="369332"/>
            </a:xfrm>
            <a:prstGeom prst="rect">
              <a:avLst/>
            </a:prstGeom>
            <a:noFill/>
          </p:spPr>
          <p:txBody>
            <a:bodyPr wrap="none" rtlCol="0">
              <a:spAutoFit/>
            </a:bodyPr>
            <a:lstStyle/>
            <a:p>
              <a:r>
                <a:rPr lang="en-GB" sz="1800" dirty="0">
                  <a:latin typeface="+mj-lt"/>
                </a:rPr>
                <a:t>v</a:t>
              </a:r>
              <a:r>
                <a:rPr lang="en-GB" sz="1800" baseline="-25000" dirty="0">
                  <a:latin typeface="+mj-lt"/>
                </a:rPr>
                <a:t>1</a:t>
              </a:r>
            </a:p>
          </p:txBody>
        </p:sp>
        <p:sp>
          <p:nvSpPr>
            <p:cNvPr id="13" name="TextBox 12">
              <a:extLst>
                <a:ext uri="{FF2B5EF4-FFF2-40B4-BE49-F238E27FC236}">
                  <a16:creationId xmlns:a16="http://schemas.microsoft.com/office/drawing/2014/main" id="{0B8694E7-AABC-4A66-9222-8581D1D7A4B7}"/>
                </a:ext>
              </a:extLst>
            </p:cNvPr>
            <p:cNvSpPr txBox="1"/>
            <p:nvPr/>
          </p:nvSpPr>
          <p:spPr>
            <a:xfrm>
              <a:off x="7243516" y="3637509"/>
              <a:ext cx="385042" cy="369332"/>
            </a:xfrm>
            <a:prstGeom prst="rect">
              <a:avLst/>
            </a:prstGeom>
            <a:noFill/>
          </p:spPr>
          <p:txBody>
            <a:bodyPr wrap="none" rtlCol="0">
              <a:spAutoFit/>
            </a:bodyPr>
            <a:lstStyle/>
            <a:p>
              <a:r>
                <a:rPr lang="en-GB" sz="1800" dirty="0">
                  <a:latin typeface="+mj-lt"/>
                </a:rPr>
                <a:t>v</a:t>
              </a:r>
              <a:r>
                <a:rPr lang="en-GB" sz="1800" baseline="-25000" dirty="0">
                  <a:latin typeface="+mj-lt"/>
                </a:rPr>
                <a:t>2</a:t>
              </a:r>
            </a:p>
          </p:txBody>
        </p:sp>
        <p:sp>
          <p:nvSpPr>
            <p:cNvPr id="14" name="TextBox 13">
              <a:extLst>
                <a:ext uri="{FF2B5EF4-FFF2-40B4-BE49-F238E27FC236}">
                  <a16:creationId xmlns:a16="http://schemas.microsoft.com/office/drawing/2014/main" id="{401214A6-927E-4C82-B217-1DCF5534D8B2}"/>
                </a:ext>
              </a:extLst>
            </p:cNvPr>
            <p:cNvSpPr txBox="1"/>
            <p:nvPr/>
          </p:nvSpPr>
          <p:spPr>
            <a:xfrm>
              <a:off x="5805040" y="3174014"/>
              <a:ext cx="235962" cy="369332"/>
            </a:xfrm>
            <a:prstGeom prst="rect">
              <a:avLst/>
            </a:prstGeom>
            <a:noFill/>
          </p:spPr>
          <p:txBody>
            <a:bodyPr wrap="none" rtlCol="0">
              <a:spAutoFit/>
            </a:bodyPr>
            <a:lstStyle/>
            <a:p>
              <a:r>
                <a:rPr lang="en-GB" sz="1800" dirty="0" err="1">
                  <a:latin typeface="+mj-lt"/>
                </a:rPr>
                <a:t>i</a:t>
              </a:r>
              <a:endParaRPr lang="en-GB" sz="1800" baseline="-25000" dirty="0">
                <a:latin typeface="+mj-lt"/>
              </a:endParaRPr>
            </a:p>
          </p:txBody>
        </p:sp>
        <p:cxnSp>
          <p:nvCxnSpPr>
            <p:cNvPr id="15" name="Straight Arrow Connector 14">
              <a:extLst>
                <a:ext uri="{FF2B5EF4-FFF2-40B4-BE49-F238E27FC236}">
                  <a16:creationId xmlns:a16="http://schemas.microsoft.com/office/drawing/2014/main" id="{2119F17C-8A5D-4812-80D0-ABC9BAB70A7A}"/>
                </a:ext>
              </a:extLst>
            </p:cNvPr>
            <p:cNvCxnSpPr/>
            <p:nvPr/>
          </p:nvCxnSpPr>
          <p:spPr bwMode="auto">
            <a:xfrm>
              <a:off x="5184649" y="3631523"/>
              <a:ext cx="1552673" cy="0"/>
            </a:xfrm>
            <a:prstGeom prst="straightConnector1">
              <a:avLst/>
            </a:prstGeom>
            <a:solidFill>
              <a:schemeClr val="accent1"/>
            </a:solidFill>
            <a:ln w="12700" cap="flat" cmpd="sng" algn="ctr">
              <a:solidFill>
                <a:schemeClr val="tx1"/>
              </a:solidFill>
              <a:prstDash val="solid"/>
              <a:round/>
              <a:headEnd type="none" w="med" len="med"/>
              <a:tailEnd type="triangle"/>
            </a:ln>
            <a:effectLst/>
          </p:spPr>
        </p:cxnSp>
      </p:grpSp>
      <p:sp>
        <p:nvSpPr>
          <p:cNvPr id="3" name="Footer Placeholder 2">
            <a:extLst>
              <a:ext uri="{FF2B5EF4-FFF2-40B4-BE49-F238E27FC236}">
                <a16:creationId xmlns:a16="http://schemas.microsoft.com/office/drawing/2014/main" id="{E42153D9-4A20-4153-81E6-434FDA631D2F}"/>
              </a:ext>
            </a:extLst>
          </p:cNvPr>
          <p:cNvSpPr>
            <a:spLocks noGrp="1"/>
          </p:cNvSpPr>
          <p:nvPr>
            <p:ph type="ftr" sz="quarter" idx="11"/>
          </p:nvPr>
        </p:nvSpPr>
        <p:spPr/>
        <p:txBody>
          <a:bodyPr/>
          <a:lstStyle/>
          <a:p>
            <a:r>
              <a:rPr lang="nb-NO"/>
              <a:t>IN1080   Forelesning 1</a:t>
            </a:r>
            <a:endParaRPr lang="nb-NO" dirty="0"/>
          </a:p>
        </p:txBody>
      </p:sp>
      <p:sp>
        <p:nvSpPr>
          <p:cNvPr id="5" name="Slide Number Placeholder 4">
            <a:extLst>
              <a:ext uri="{FF2B5EF4-FFF2-40B4-BE49-F238E27FC236}">
                <a16:creationId xmlns:a16="http://schemas.microsoft.com/office/drawing/2014/main" id="{EE7BF03B-EE02-41F7-AA18-B04DB12F3613}"/>
              </a:ext>
            </a:extLst>
          </p:cNvPr>
          <p:cNvSpPr>
            <a:spLocks noGrp="1"/>
          </p:cNvSpPr>
          <p:nvPr>
            <p:ph type="sldNum" sz="quarter" idx="12"/>
          </p:nvPr>
        </p:nvSpPr>
        <p:spPr/>
        <p:txBody>
          <a:bodyPr/>
          <a:lstStyle/>
          <a:p>
            <a:fld id="{F961E463-F9D5-4353-8BA6-45543CC5320E}" type="slidenum">
              <a:rPr lang="nb-NO" smtClean="0"/>
              <a:pPr/>
              <a:t>27</a:t>
            </a:fld>
            <a:endParaRPr lang="nb-NO"/>
          </a:p>
        </p:txBody>
      </p:sp>
    </p:spTree>
    <p:extLst>
      <p:ext uri="{BB962C8B-B14F-4D97-AF65-F5344CB8AC3E}">
        <p14:creationId xmlns:p14="http://schemas.microsoft.com/office/powerpoint/2010/main" val="5768990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1FF0D-6FCF-4044-A05E-D07E13D0CFF1}"/>
              </a:ext>
            </a:extLst>
          </p:cNvPr>
          <p:cNvSpPr>
            <a:spLocks noGrp="1"/>
          </p:cNvSpPr>
          <p:nvPr>
            <p:ph type="title"/>
          </p:nvPr>
        </p:nvSpPr>
        <p:spPr>
          <a:xfrm>
            <a:off x="347716" y="355587"/>
            <a:ext cx="8600661" cy="610195"/>
          </a:xfrm>
        </p:spPr>
        <p:txBody>
          <a:bodyPr/>
          <a:lstStyle/>
          <a:p>
            <a:r>
              <a:rPr lang="nb-NO" sz="3000" dirty="0">
                <a:solidFill>
                  <a:srgbClr val="0070C0"/>
                </a:solidFill>
              </a:rPr>
              <a:t>Oppgave c : Lineære vs. ikke-lineære resistorer</a:t>
            </a:r>
          </a:p>
        </p:txBody>
      </p:sp>
      <p:sp>
        <p:nvSpPr>
          <p:cNvPr id="3" name="Content Placeholder 2">
            <a:extLst>
              <a:ext uri="{FF2B5EF4-FFF2-40B4-BE49-F238E27FC236}">
                <a16:creationId xmlns:a16="http://schemas.microsoft.com/office/drawing/2014/main" id="{9D02006A-69C4-4DE4-87E5-E87D34319D01}"/>
              </a:ext>
            </a:extLst>
          </p:cNvPr>
          <p:cNvSpPr>
            <a:spLocks noGrp="1"/>
          </p:cNvSpPr>
          <p:nvPr>
            <p:ph idx="1"/>
          </p:nvPr>
        </p:nvSpPr>
        <p:spPr>
          <a:xfrm>
            <a:off x="466002" y="1665766"/>
            <a:ext cx="11259996" cy="4148747"/>
          </a:xfrm>
        </p:spPr>
        <p:txBody>
          <a:bodyPr/>
          <a:lstStyle/>
          <a:p>
            <a:pPr marL="0" indent="0">
              <a:buNone/>
            </a:pPr>
            <a:r>
              <a:rPr lang="nb-NO" sz="1800" dirty="0">
                <a:solidFill>
                  <a:srgbClr val="0070C0"/>
                </a:solidFill>
              </a:rPr>
              <a:t>Resistansen R til en </a:t>
            </a:r>
            <a:r>
              <a:rPr lang="nb-NO" sz="1800" b="1" dirty="0">
                <a:solidFill>
                  <a:srgbClr val="0070C0"/>
                </a:solidFill>
              </a:rPr>
              <a:t>ideell </a:t>
            </a:r>
            <a:r>
              <a:rPr lang="nb-NO" sz="1800" dirty="0">
                <a:solidFill>
                  <a:srgbClr val="0070C0"/>
                </a:solidFill>
              </a:rPr>
              <a:t> resistor er konstant og uavhengig av  strøm- og spenningsnivå, temperatur eller fysisk påvirkning. </a:t>
            </a:r>
          </a:p>
          <a:p>
            <a:pPr marL="0" indent="0">
              <a:buNone/>
            </a:pPr>
            <a:r>
              <a:rPr lang="nb-NO" sz="1800" dirty="0">
                <a:solidFill>
                  <a:srgbClr val="0070C0"/>
                </a:solidFill>
              </a:rPr>
              <a:t>Resistansen til en </a:t>
            </a:r>
            <a:r>
              <a:rPr lang="nb-NO" sz="1800" b="1" dirty="0">
                <a:solidFill>
                  <a:srgbClr val="0070C0"/>
                </a:solidFill>
              </a:rPr>
              <a:t>fysisk </a:t>
            </a:r>
            <a:r>
              <a:rPr lang="nb-NO" sz="1800" dirty="0">
                <a:solidFill>
                  <a:srgbClr val="0070C0"/>
                </a:solidFill>
              </a:rPr>
              <a:t>resistor er som regel konstant bare innenfor avgrensede spennings- og strømintervall, bestemte temperaturområdet etc.</a:t>
            </a:r>
          </a:p>
          <a:p>
            <a:pPr marL="457223" lvl="1" indent="0">
              <a:buNone/>
            </a:pPr>
            <a:endParaRPr lang="nb-NO" sz="1875" dirty="0"/>
          </a:p>
          <a:p>
            <a:pPr marL="457223" lvl="1" indent="0">
              <a:buNone/>
            </a:pPr>
            <a:r>
              <a:rPr lang="nb-NO" sz="1600" dirty="0">
                <a:solidFill>
                  <a:srgbClr val="0070C0"/>
                </a:solidFill>
              </a:rPr>
              <a:t>1) Hvorfor ønsker vi at R skal være konstant?</a:t>
            </a:r>
          </a:p>
          <a:p>
            <a:pPr marL="457223" lvl="1" indent="0">
              <a:buNone/>
            </a:pPr>
            <a:r>
              <a:rPr lang="nb-NO" sz="1600" dirty="0">
                <a:solidFill>
                  <a:srgbClr val="0070C0"/>
                </a:solidFill>
              </a:rPr>
              <a:t>2)  Hvorfor er det ikke nødvendigvis  et problem at R kan variere i praksis?</a:t>
            </a:r>
          </a:p>
          <a:p>
            <a:pPr marL="457223" lvl="1" indent="0">
              <a:buNone/>
            </a:pPr>
            <a:r>
              <a:rPr lang="nb-NO" sz="1600" dirty="0">
                <a:solidFill>
                  <a:srgbClr val="0070C0"/>
                </a:solidFill>
              </a:rPr>
              <a:t>3) Hva må vi derfor ta hensyn til når vi velger resistor?</a:t>
            </a:r>
          </a:p>
          <a:p>
            <a:pPr marL="457223" lvl="1" indent="0">
              <a:buNone/>
            </a:pPr>
            <a:r>
              <a:rPr lang="nb-NO" sz="1600" dirty="0">
                <a:solidFill>
                  <a:srgbClr val="0070C0"/>
                </a:solidFill>
              </a:rPr>
              <a:t>4) Hva kan man bruke en motstand til hvis resistansen er en funksjon av</a:t>
            </a:r>
          </a:p>
          <a:p>
            <a:pPr marL="914446" lvl="2" indent="0">
              <a:buNone/>
            </a:pPr>
            <a:r>
              <a:rPr lang="nb-NO" sz="1400" dirty="0">
                <a:solidFill>
                  <a:srgbClr val="0070C0"/>
                </a:solidFill>
              </a:rPr>
              <a:t>a) Temperatur?</a:t>
            </a:r>
          </a:p>
          <a:p>
            <a:pPr marL="914446" lvl="2" indent="0">
              <a:buNone/>
            </a:pPr>
            <a:r>
              <a:rPr lang="nb-NO" sz="1400" dirty="0">
                <a:solidFill>
                  <a:srgbClr val="0070C0"/>
                </a:solidFill>
              </a:rPr>
              <a:t>b) Mekanisk påvirkning?</a:t>
            </a:r>
          </a:p>
        </p:txBody>
      </p:sp>
      <p:sp>
        <p:nvSpPr>
          <p:cNvPr id="7" name="Footer Placeholder 6">
            <a:extLst>
              <a:ext uri="{FF2B5EF4-FFF2-40B4-BE49-F238E27FC236}">
                <a16:creationId xmlns:a16="http://schemas.microsoft.com/office/drawing/2014/main" id="{CD762868-5294-4A68-85E8-3F3F099D9B54}"/>
              </a:ext>
            </a:extLst>
          </p:cNvPr>
          <p:cNvSpPr>
            <a:spLocks noGrp="1"/>
          </p:cNvSpPr>
          <p:nvPr>
            <p:ph type="ftr" sz="quarter" idx="11"/>
          </p:nvPr>
        </p:nvSpPr>
        <p:spPr/>
        <p:txBody>
          <a:bodyPr/>
          <a:lstStyle/>
          <a:p>
            <a:r>
              <a:rPr lang="nb-NO"/>
              <a:t>IN1080   Forelesning 1</a:t>
            </a:r>
            <a:endParaRPr lang="nb-NO" dirty="0"/>
          </a:p>
        </p:txBody>
      </p:sp>
      <p:sp>
        <p:nvSpPr>
          <p:cNvPr id="8" name="Slide Number Placeholder 7">
            <a:extLst>
              <a:ext uri="{FF2B5EF4-FFF2-40B4-BE49-F238E27FC236}">
                <a16:creationId xmlns:a16="http://schemas.microsoft.com/office/drawing/2014/main" id="{25E1EF5B-5775-447B-8919-D3CC5189F431}"/>
              </a:ext>
            </a:extLst>
          </p:cNvPr>
          <p:cNvSpPr>
            <a:spLocks noGrp="1"/>
          </p:cNvSpPr>
          <p:nvPr>
            <p:ph type="sldNum" sz="quarter" idx="12"/>
          </p:nvPr>
        </p:nvSpPr>
        <p:spPr/>
        <p:txBody>
          <a:bodyPr/>
          <a:lstStyle/>
          <a:p>
            <a:fld id="{F961E463-F9D5-4353-8BA6-45543CC5320E}" type="slidenum">
              <a:rPr lang="nb-NO" smtClean="0"/>
              <a:pPr/>
              <a:t>28</a:t>
            </a:fld>
            <a:endParaRPr lang="nb-NO"/>
          </a:p>
        </p:txBody>
      </p:sp>
    </p:spTree>
    <p:extLst>
      <p:ext uri="{BB962C8B-B14F-4D97-AF65-F5344CB8AC3E}">
        <p14:creationId xmlns:p14="http://schemas.microsoft.com/office/powerpoint/2010/main" val="555748961"/>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UiO_PPT_NO.potx" id="{1743C27B-9688-4D04-AF9C-788DD1657B6E}" vid="{2CEB4690-DFC0-4F66-8E22-21C9E6A1EB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2.xml><?xml version="1.0" encoding="utf-8"?>
<ct:contentTypeSchema xmlns:ct="http://schemas.microsoft.com/office/2006/metadata/contentType" xmlns:ma="http://schemas.microsoft.com/office/2006/metadata/properties/metaAttributes" ct:_="" ma:_="" ma:contentTypeName="Dokument" ma:contentTypeID="0x0101003A0108F0405CBB4CAF0A4935735FBDAF" ma:contentTypeVersion="3" ma:contentTypeDescription="Opprett et nytt dokument." ma:contentTypeScope="" ma:versionID="5455942cb6f0bea4a5be7aed3bead13f">
  <xsd:schema xmlns:xsd="http://www.w3.org/2001/XMLSchema" xmlns:xs="http://www.w3.org/2001/XMLSchema" xmlns:p="http://schemas.microsoft.com/office/2006/metadata/properties" xmlns:ns2="e5e35b8c-bb2a-40e7-acd7-beed1d1f14b8" xmlns:ns3="45a9c032-1c21-4297-bc4a-1b0e359a6c15" targetNamespace="http://schemas.microsoft.com/office/2006/metadata/properties" ma:root="true" ma:fieldsID="5fb6ac5289525f1f15273a3106bcccc3" ns2:_="" ns3:_="">
    <xsd:import namespace="e5e35b8c-bb2a-40e7-acd7-beed1d1f14b8"/>
    <xsd:import namespace="45a9c032-1c21-4297-bc4a-1b0e359a6c15"/>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5e35b8c-bb2a-40e7-acd7-beed1d1f14b8" elementFormDefault="qualified">
    <xsd:import namespace="http://schemas.microsoft.com/office/2006/documentManagement/types"/>
    <xsd:import namespace="http://schemas.microsoft.com/office/infopath/2007/PartnerControls"/>
    <xsd:element name="_dlc_DocId" ma:index="8" nillable="true" ma:displayName="Dokument-ID-verdi" ma:description="Verdien for dokument-IDen som er tilordnet elementet." ma:internalName="_dlc_DocId" ma:readOnly="true">
      <xsd:simpleType>
        <xsd:restriction base="dms:Text"/>
      </xsd:simpleType>
    </xsd:element>
    <xsd:element name="_dlc_DocIdUrl" ma:index="9" nillable="true" ma:displayName="Dokument-ID" ma:description="Fast kobling til dokumente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45a9c032-1c21-4297-bc4a-1b0e359a6c15"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dlc_DocId xmlns="e5e35b8c-bb2a-40e7-acd7-beed1d1f14b8">JAJEJYK5CVUX-448798232-25</_dlc_DocId>
    <_dlc_DocIdUrl xmlns="e5e35b8c-bb2a-40e7-acd7-beed1d1f14b8">
      <Url>https://uio.sharepoint.com/sites/GrafiskUttrykk/_layouts/15/DocIdRedir.aspx?ID=JAJEJYK5CVUX-448798232-25</Url>
      <Description>JAJEJYK5CVUX-448798232-25</Description>
    </_dlc_DocIdUrl>
  </documentManagement>
</p: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1821DCD-2816-4F67-91A6-4B2280A84407}">
  <ds:schemaRefs>
    <ds:schemaRef ds:uri="http://schemas.microsoft.com/sharepoint/events"/>
  </ds:schemaRefs>
</ds:datastoreItem>
</file>

<file path=customXml/itemProps2.xml><?xml version="1.0" encoding="utf-8"?>
<ds:datastoreItem xmlns:ds="http://schemas.openxmlformats.org/officeDocument/2006/customXml" ds:itemID="{C72580FF-7F01-4AAE-8F7B-56E7B47502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5e35b8c-bb2a-40e7-acd7-beed1d1f14b8"/>
    <ds:schemaRef ds:uri="45a9c032-1c21-4297-bc4a-1b0e359a6c1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9B9CF10-6C6A-444C-B05E-E78C1785A52C}">
  <ds:schemaRefs>
    <ds:schemaRef ds:uri="e5e35b8c-bb2a-40e7-acd7-beed1d1f14b8"/>
    <ds:schemaRef ds:uri="45a9c032-1c21-4297-bc4a-1b0e359a6c15"/>
    <ds:schemaRef ds:uri="http://schemas.microsoft.com/office/2006/metadata/properties"/>
    <ds:schemaRef ds:uri="http://www.w3.org/XML/1998/namespace"/>
    <ds:schemaRef ds:uri="http://schemas.openxmlformats.org/package/2006/metadata/core-properties"/>
    <ds:schemaRef ds:uri="http://purl.org/dc/dcmitype/"/>
    <ds:schemaRef ds:uri="http://schemas.microsoft.com/office/2006/documentManagement/types"/>
    <ds:schemaRef ds:uri="http://schemas.microsoft.com/office/infopath/2007/PartnerControls"/>
    <ds:schemaRef ds:uri="http://purl.org/dc/terms/"/>
    <ds:schemaRef ds:uri="http://purl.org/dc/elements/1.1/"/>
  </ds:schemaRefs>
</ds:datastoreItem>
</file>

<file path=customXml/itemProps4.xml><?xml version="1.0" encoding="utf-8"?>
<ds:datastoreItem xmlns:ds="http://schemas.openxmlformats.org/officeDocument/2006/customXml" ds:itemID="{684213E5-2D10-47A0-9EC6-16DB2B77A2C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UiO Norsk</Template>
  <TotalTime>38344</TotalTime>
  <Words>2859</Words>
  <Application>Microsoft Office PowerPoint</Application>
  <PresentationFormat>Widescreen</PresentationFormat>
  <Paragraphs>397</Paragraphs>
  <Slides>28</Slides>
  <Notes>10</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3</vt:i4>
      </vt:variant>
      <vt:variant>
        <vt:lpstr>Slide Titles</vt:lpstr>
      </vt:variant>
      <vt:variant>
        <vt:i4>28</vt:i4>
      </vt:variant>
    </vt:vector>
  </HeadingPairs>
  <TitlesOfParts>
    <vt:vector size="39" baseType="lpstr">
      <vt:lpstr>Arial</vt:lpstr>
      <vt:lpstr>Arial, sans-serif</vt:lpstr>
      <vt:lpstr>Calibri</vt:lpstr>
      <vt:lpstr>Cambria Math</vt:lpstr>
      <vt:lpstr>Concorde BE Regular</vt:lpstr>
      <vt:lpstr>Times New Roman</vt:lpstr>
      <vt:lpstr>Wingdings</vt:lpstr>
      <vt:lpstr>Office Theme</vt:lpstr>
      <vt:lpstr>think-cell Slide</vt:lpstr>
      <vt:lpstr>CorelDRAW</vt:lpstr>
      <vt:lpstr>Equation</vt:lpstr>
      <vt:lpstr>IN 1080 Mekatronikk </vt:lpstr>
      <vt:lpstr>Om dagens forelesning</vt:lpstr>
      <vt:lpstr>Elektrisk ladning, strøm, spenning og motstand</vt:lpstr>
      <vt:lpstr>Atomers oppbygging</vt:lpstr>
      <vt:lpstr>Atomer (forts)</vt:lpstr>
      <vt:lpstr>Elektrisk ladning</vt:lpstr>
      <vt:lpstr>Elektrisk ladning (forts)</vt:lpstr>
      <vt:lpstr>Elektrisk spenning</vt:lpstr>
      <vt:lpstr>Elektrisk spenning (forts)</vt:lpstr>
      <vt:lpstr>Elektrisk strøm</vt:lpstr>
      <vt:lpstr>Elektrisk strøm (forts)</vt:lpstr>
      <vt:lpstr>Elektrisk strøm (forts)</vt:lpstr>
      <vt:lpstr>Elektrisk strøm (forts)</vt:lpstr>
      <vt:lpstr>Elektriske egenskaper</vt:lpstr>
      <vt:lpstr>Spenningskilder</vt:lpstr>
      <vt:lpstr>Spenningskilder (forts)</vt:lpstr>
      <vt:lpstr>Spenningskilder (forts)</vt:lpstr>
      <vt:lpstr>Strømkilder</vt:lpstr>
      <vt:lpstr>Avhengige og uavhengige  kilder</vt:lpstr>
      <vt:lpstr>Motstand (impedans)</vt:lpstr>
      <vt:lpstr>Resistans</vt:lpstr>
      <vt:lpstr>Resistans (forts)</vt:lpstr>
      <vt:lpstr>Resistivitet og resistans</vt:lpstr>
      <vt:lpstr>Strøm, spenning og motstand– en sammenligning</vt:lpstr>
      <vt:lpstr>Elektrisk krets</vt:lpstr>
      <vt:lpstr>Oppgave a: Resistorer</vt:lpstr>
      <vt:lpstr>Oppgave b: Ledningsevne</vt:lpstr>
      <vt:lpstr>Oppgave c : Lineære vs. ikke-lineære resistorer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Sigbjørn Næss</dc:creator>
  <cp:lastModifiedBy>Sigbjørn Næss</cp:lastModifiedBy>
  <cp:revision>47</cp:revision>
  <dcterms:created xsi:type="dcterms:W3CDTF">2023-12-12T12:43:39Z</dcterms:created>
  <dcterms:modified xsi:type="dcterms:W3CDTF">2026-01-04T13:27:57Z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0x0101003A0108F0405CBB4CAF0A4935735FBDAF</vt:lpwstr>
  </property>
  <property fmtid="{D5CDD505-2E9C-101B-9397-08002B2CF9AE}" pid="3" name="MediaServiceImageTags">
    <vt:lpwstr/>
  </property>
  <property fmtid="{D5CDD505-2E9C-101B-9397-08002B2CF9AE}" pid="4" name="_dlc_DocIdItemGuid">
    <vt:lpwstr>e1ba8df5-1c55-4d83-8486-5b6b738896d5</vt:lpwstr>
  </property>
</Properties>
</file>