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54"/>
  </p:notesMasterIdLst>
  <p:handoutMasterIdLst>
    <p:handoutMasterId r:id="rId55"/>
  </p:handoutMasterIdLst>
  <p:sldIdLst>
    <p:sldId id="257" r:id="rId6"/>
    <p:sldId id="258" r:id="rId7"/>
    <p:sldId id="266" r:id="rId8"/>
    <p:sldId id="268" r:id="rId9"/>
    <p:sldId id="260" r:id="rId10"/>
    <p:sldId id="261" r:id="rId11"/>
    <p:sldId id="264" r:id="rId12"/>
    <p:sldId id="451" r:id="rId13"/>
    <p:sldId id="450" r:id="rId14"/>
    <p:sldId id="452" r:id="rId15"/>
    <p:sldId id="454" r:id="rId16"/>
    <p:sldId id="453" r:id="rId17"/>
    <p:sldId id="455" r:id="rId18"/>
    <p:sldId id="456" r:id="rId19"/>
    <p:sldId id="449" r:id="rId20"/>
    <p:sldId id="458" r:id="rId21"/>
    <p:sldId id="457" r:id="rId22"/>
    <p:sldId id="460" r:id="rId23"/>
    <p:sldId id="459" r:id="rId24"/>
    <p:sldId id="461" r:id="rId25"/>
    <p:sldId id="462" r:id="rId26"/>
    <p:sldId id="463" r:id="rId27"/>
    <p:sldId id="387" r:id="rId28"/>
    <p:sldId id="358" r:id="rId29"/>
    <p:sldId id="388" r:id="rId30"/>
    <p:sldId id="421" r:id="rId31"/>
    <p:sldId id="359" r:id="rId32"/>
    <p:sldId id="389" r:id="rId33"/>
    <p:sldId id="464" r:id="rId34"/>
    <p:sldId id="465" r:id="rId35"/>
    <p:sldId id="408" r:id="rId36"/>
    <p:sldId id="414" r:id="rId37"/>
    <p:sldId id="415" r:id="rId38"/>
    <p:sldId id="393" r:id="rId39"/>
    <p:sldId id="395" r:id="rId40"/>
    <p:sldId id="397" r:id="rId41"/>
    <p:sldId id="422" r:id="rId42"/>
    <p:sldId id="400" r:id="rId43"/>
    <p:sldId id="425" r:id="rId44"/>
    <p:sldId id="426" r:id="rId45"/>
    <p:sldId id="404" r:id="rId46"/>
    <p:sldId id="405" r:id="rId47"/>
    <p:sldId id="406" r:id="rId48"/>
    <p:sldId id="407" r:id="rId49"/>
    <p:sldId id="398" r:id="rId50"/>
    <p:sldId id="381" r:id="rId51"/>
    <p:sldId id="378" r:id="rId52"/>
    <p:sldId id="424" r:id="rId53"/>
  </p:sldIdLst>
  <p:sldSz cx="12192000" cy="6858000"/>
  <p:notesSz cx="6858000" cy="9144000"/>
  <p:custDataLst>
    <p:tags r:id="rId5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FFFF"/>
    <a:srgbClr val="E87AB9"/>
    <a:srgbClr val="EA788B"/>
    <a:srgbClr val="E47EDF"/>
    <a:srgbClr val="0A0000"/>
    <a:srgbClr val="020000"/>
    <a:srgbClr val="010000"/>
    <a:srgbClr val="CEFFD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4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gs" Target="tags/tag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9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16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8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06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0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07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74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18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2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7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53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00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44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86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24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23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42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967" y="6357937"/>
            <a:ext cx="1674725" cy="261938"/>
          </a:xfrm>
          <a:prstGeom prst="rect">
            <a:avLst/>
          </a:prstGeom>
        </p:spPr>
        <p:txBody>
          <a:bodyPr/>
          <a:lstStyle>
            <a:lvl1pPr>
              <a:defRPr sz="1125" i="0">
                <a:latin typeface="+mj-lt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5253" y="6357937"/>
            <a:ext cx="2545582" cy="261938"/>
          </a:xfrm>
          <a:prstGeom prst="rect">
            <a:avLst/>
          </a:prstGeom>
        </p:spPr>
        <p:txBody>
          <a:bodyPr/>
          <a:lstStyle>
            <a:lvl1pPr>
              <a:defRPr sz="1125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9624" y="6331823"/>
            <a:ext cx="1674725" cy="333375"/>
          </a:xfrm>
          <a:prstGeom prst="rect">
            <a:avLst/>
          </a:prstGeom>
        </p:spPr>
        <p:txBody>
          <a:bodyPr/>
          <a:lstStyle>
            <a:lvl1pPr>
              <a:defRPr sz="1125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04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gif"/><Relationship Id="rId4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64.png"/><Relationship Id="rId4" Type="http://schemas.openxmlformats.org/officeDocument/2006/relationships/image" Target="../media/image5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8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6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60.jpeg"/><Relationship Id="rId4" Type="http://schemas.openxmlformats.org/officeDocument/2006/relationships/image" Target="../media/image5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6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64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66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1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72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215063" y="10"/>
            <a:ext cx="5976937" cy="6857990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847" y="341458"/>
            <a:ext cx="5071557" cy="207999"/>
          </a:xfrm>
        </p:spPr>
        <p:txBody>
          <a:bodyPr>
            <a:normAutofit/>
          </a:bodyPr>
          <a:lstStyle/>
          <a:p>
            <a:r>
              <a:rPr lang="nb-NO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/>
          <a:lstStyle/>
          <a:p>
            <a:r>
              <a:rPr lang="nb-NO" sz="4800" dirty="0"/>
              <a:t>IN 1080 Mekatronikk</a:t>
            </a:r>
            <a:br>
              <a:rPr lang="nb-NO" sz="4800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800" y="4646043"/>
            <a:ext cx="5075238" cy="839787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2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7254" y="1835887"/>
            <a:ext cx="8550379" cy="3515997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I denne forelesningen skal vi se på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i="1" dirty="0"/>
              <a:t>Nettverkstopologier: </a:t>
            </a:r>
            <a:r>
              <a:rPr lang="nb-NO" sz="1600" dirty="0"/>
              <a:t>ulike måter å koble sammen kretselementer på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Hvordan vi kan bruke </a:t>
            </a:r>
            <a:r>
              <a:rPr lang="nb-NO" sz="1600" i="1" dirty="0"/>
              <a:t>Ohms lov </a:t>
            </a:r>
            <a:r>
              <a:rPr lang="nb-NO" sz="1600" dirty="0"/>
              <a:t>til å finne en ukjent spenning, strøm eller motstand 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Sammenhengen mellom strøm og spenning i </a:t>
            </a:r>
            <a:r>
              <a:rPr lang="nb-NO" sz="1600" i="1" dirty="0"/>
              <a:t>serielle kretser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Hva </a:t>
            </a:r>
            <a:r>
              <a:rPr lang="nb-NO" sz="1600" i="1" dirty="0"/>
              <a:t>Kirchhoffs strøm- og spenningslover</a:t>
            </a:r>
            <a:r>
              <a:rPr lang="nb-NO" sz="1600" dirty="0"/>
              <a:t> sier og hvordan vi kan bruke dem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Hvordan man beregner </a:t>
            </a:r>
            <a:r>
              <a:rPr lang="nb-NO" sz="1600" i="1" dirty="0"/>
              <a:t>samlet resistans </a:t>
            </a:r>
            <a:r>
              <a:rPr lang="nb-NO" sz="1600" dirty="0"/>
              <a:t>når resistorer er koblet i parallell og i serie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Hvordan vi kan </a:t>
            </a:r>
            <a:r>
              <a:rPr lang="nb-NO" sz="1600" i="1" dirty="0"/>
              <a:t>måle</a:t>
            </a:r>
            <a:r>
              <a:rPr lang="nb-NO" sz="1600" dirty="0"/>
              <a:t> strøm og spenning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Eksempel på </a:t>
            </a:r>
            <a:r>
              <a:rPr lang="nb-NO" sz="1600" i="1" dirty="0"/>
              <a:t>kretsanalyse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64356B-C02E-52D9-289D-0DD496E4B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65" y="1660230"/>
            <a:ext cx="3845770" cy="38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8C9721-0567-15B9-BC8F-66378A475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E99D4-1BB5-A5D7-179D-0BD88720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A5108C-E6A2-FF7D-92A5-234B8737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Nettverkstopologier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6AF908-5406-C6D0-6B72-3434055B4DF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287889"/>
            <a:ext cx="10074137" cy="4975639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Det er sjelden vi studerer og lager enkle kretser med bare én kilde og ett element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Når vi skal lage eller analysere større kretser, er det nyttig å kunne gjenkjenne hvor og hvordan elementene er koblet sammen. Dette kalles for </a:t>
            </a:r>
            <a:r>
              <a:rPr lang="nb-NO" sz="1600" i="1" dirty="0"/>
              <a:t>kretstopologien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dirty="0"/>
              <a:t>Her bryr vi oss f.eks. ikke om hvor mange Ohm en resistor er eller hvor mange volt en spenningskilde leverer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En del topologier har egne navn: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Nettverk: </a:t>
            </a:r>
            <a:r>
              <a:rPr lang="nb-NO" sz="1300" dirty="0"/>
              <a:t>En samling av elementer som er koblet sammen (</a:t>
            </a:r>
            <a:r>
              <a:rPr lang="nb-NO" sz="1300" dirty="0" err="1"/>
              <a:t>mao</a:t>
            </a:r>
            <a:r>
              <a:rPr lang="nb-NO" sz="1300" dirty="0"/>
              <a:t>. et annet ord for krets eller delkrets)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Node: </a:t>
            </a:r>
            <a:r>
              <a:rPr lang="nb-NO" sz="1300" dirty="0"/>
              <a:t>Et punkt hvor to eller flere elementer er koblet sammen (med null motstand)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Sti: </a:t>
            </a:r>
            <a:r>
              <a:rPr lang="nb-NO" sz="1300" dirty="0"/>
              <a:t>En vei mellom to noder gjennom et nettverk hvor en node besøkes bare én gang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Løkke: </a:t>
            </a:r>
            <a:r>
              <a:rPr lang="nb-NO" sz="1300" dirty="0"/>
              <a:t>En lukket sti: Sti hvor start- og sluttnode er identisk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Gren: </a:t>
            </a:r>
            <a:r>
              <a:rPr lang="nb-NO" sz="1300" dirty="0"/>
              <a:t>En sti som består av ett enkelt element og nodene i hver ende av elementet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Lineær(t) krets(element): </a:t>
            </a:r>
            <a:r>
              <a:rPr lang="nb-NO" sz="1300" dirty="0"/>
              <a:t>Krets eller element med lineær sammenheng mellom strøm og spenning </a:t>
            </a:r>
          </a:p>
          <a:p>
            <a:pPr marL="1360519" lvl="2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200" dirty="0"/>
              <a:t>Her trengs bare Ohms lov for å beskrive sammenhengen mellom strøm og spenning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Parallell krets</a:t>
            </a:r>
            <a:r>
              <a:rPr lang="nb-NO" sz="1300" dirty="0"/>
              <a:t>: (Del)krets med elementer koblet i parallell hvor strømmen forgreiner seg i mindre delstrømmer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Seriell krets</a:t>
            </a:r>
            <a:r>
              <a:rPr lang="nb-NO" sz="1300" dirty="0"/>
              <a:t>: (Del)krets med elementer koblet i serie hvor samme strøm går gjennom alle elementene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Passivt element: </a:t>
            </a:r>
            <a:r>
              <a:rPr lang="nb-NO" sz="1300" dirty="0"/>
              <a:t>Kretselement som «forbruker» strøm 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Aktivt element: </a:t>
            </a:r>
            <a:r>
              <a:rPr lang="nb-NO" sz="1300" dirty="0"/>
              <a:t>Kretselement som «produserer» strøm eller spenning til kretsen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300" b="1" dirty="0"/>
              <a:t>Terminal: </a:t>
            </a:r>
            <a:r>
              <a:rPr lang="nb-NO" sz="1300" dirty="0"/>
              <a:t>Tilkoblingspunkt, f.eks. mellom to kretser eller endepunktene på et element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</a:pPr>
            <a:endParaRPr lang="nb-NO" sz="2000" dirty="0"/>
          </a:p>
        </p:txBody>
      </p:sp>
      <p:pic>
        <p:nvPicPr>
          <p:cNvPr id="7" name="Picture 6" descr="A blue and silver knot&#10;&#10;Description automatically generated with medium confidence">
            <a:extLst>
              <a:ext uri="{FF2B5EF4-FFF2-40B4-BE49-F238E27FC236}">
                <a16:creationId xmlns:a16="http://schemas.microsoft.com/office/drawing/2014/main" id="{9F3CF0B2-5999-0464-4740-D0B882294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104" y="2457777"/>
            <a:ext cx="2743825" cy="26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7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8C9721-0567-15B9-BC8F-66378A475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E99D4-1BB5-A5D7-179D-0BD88720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A5108C-E6A2-FF7D-92A5-234B8737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Nettverkstopologier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6AF908-5406-C6D0-6B72-3434055B4DF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488557"/>
            <a:ext cx="8026131" cy="4543648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Topologien kan hjelpe oss til å beskrive sammenhengen mellom strøm og spenning: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Kirchhoffs spenningslov: brukes for å finne spenninger over elementer i løkker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Kirchhoffs strømlov: brukes for finne strømmer ut av eller inn i noder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«Branch </a:t>
            </a:r>
            <a:r>
              <a:rPr lang="nb-NO" sz="1400" dirty="0" err="1"/>
              <a:t>current</a:t>
            </a:r>
            <a:r>
              <a:rPr lang="nb-NO" sz="1400" dirty="0"/>
              <a:t>»: Finner uttrykk for strømmene i grener eller stier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«</a:t>
            </a:r>
            <a:r>
              <a:rPr lang="nb-NO" sz="1400" dirty="0" err="1"/>
              <a:t>Mesh</a:t>
            </a:r>
            <a:r>
              <a:rPr lang="nb-NO" sz="1400" dirty="0"/>
              <a:t> </a:t>
            </a:r>
            <a:r>
              <a:rPr lang="nb-NO" sz="1400" dirty="0" err="1"/>
              <a:t>current</a:t>
            </a:r>
            <a:r>
              <a:rPr lang="nb-NO" sz="1400" dirty="0"/>
              <a:t>»: Finner strømmene rundt løkker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Nortons teorem og </a:t>
            </a:r>
            <a:r>
              <a:rPr lang="nb-NO" sz="1400" dirty="0" err="1"/>
              <a:t>Thèvenins</a:t>
            </a:r>
            <a:r>
              <a:rPr lang="nb-NO" sz="1400" dirty="0"/>
              <a:t> teoremer brukes for å forenkle lineære nettverk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Superposisjon: Summering av bidrag fra enkelt-kilder i et nettverk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 dette kurset skal vi bruke Ohms lov og Kirchhoffs to lover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Hvis kretsen i tillegg består av ikke-lineære elementer (bla halvledere), kan teknikkene over bare benyttes på de delene er lineære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Store kretser (både lineære og ikke-lineære) analyserer vi med dataverktøy, f.eks. </a:t>
            </a:r>
            <a:r>
              <a:rPr lang="nb-NO" sz="1600" dirty="0" err="1"/>
              <a:t>LtSpice</a:t>
            </a:r>
            <a:endParaRPr lang="nb-NO" sz="1600" dirty="0"/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Men: Viktig å kunne analysere små kretser «for hånd» for å forstå virkemåten og kvalitetssikre dataassistert analyse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</a:pPr>
            <a:endParaRPr lang="nb-NO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39EEE2-B60D-7087-3E37-70980CFDE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174" y="2332011"/>
            <a:ext cx="3557643" cy="250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3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på krets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9017FDA-5933-FC29-17A3-8B593B898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354" y="2500325"/>
            <a:ext cx="825260" cy="73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B701844-5661-CC3D-885A-0EAB9667F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705" y="2500324"/>
            <a:ext cx="825260" cy="73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638FD01-E37B-295E-4F80-3F9B93696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38" y="4022023"/>
            <a:ext cx="825260" cy="73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902056B-A46F-B28E-FA75-48CB4E2F4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335" y="4022023"/>
            <a:ext cx="825260" cy="73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C57D47C-2CB5-08DE-A0FA-64BDCFC49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890" y="3140718"/>
            <a:ext cx="825260" cy="73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281D6F-F85C-426E-955C-D45DD042C7FE}"/>
              </a:ext>
            </a:extLst>
          </p:cNvPr>
          <p:cNvCxnSpPr>
            <a:stCxn id="8" idx="3"/>
            <a:endCxn id="9" idx="1"/>
          </p:cNvCxnSpPr>
          <p:nvPr/>
        </p:nvCxnSpPr>
        <p:spPr bwMode="auto">
          <a:xfrm flipV="1">
            <a:off x="3361614" y="2865797"/>
            <a:ext cx="1458091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7FD613E3-5026-BA26-CAD8-E3E2FDB99081}"/>
              </a:ext>
            </a:extLst>
          </p:cNvPr>
          <p:cNvCxnSpPr>
            <a:stCxn id="9" idx="3"/>
            <a:endCxn id="12" idx="1"/>
          </p:cNvCxnSpPr>
          <p:nvPr/>
        </p:nvCxnSpPr>
        <p:spPr bwMode="auto">
          <a:xfrm>
            <a:off x="5644965" y="2865797"/>
            <a:ext cx="1715925" cy="640394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Picture 3">
            <a:extLst>
              <a:ext uri="{FF2B5EF4-FFF2-40B4-BE49-F238E27FC236}">
                <a16:creationId xmlns:a16="http://schemas.microsoft.com/office/drawing/2014/main" id="{ED69A855-756E-936B-64AA-71BC1B449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84" y="3111502"/>
            <a:ext cx="5143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F7FCAE-B787-05AF-17F6-FCD8B9DB6518}"/>
              </a:ext>
            </a:extLst>
          </p:cNvPr>
          <p:cNvCxnSpPr/>
          <p:nvPr/>
        </p:nvCxnSpPr>
        <p:spPr bwMode="auto">
          <a:xfrm>
            <a:off x="4083986" y="4378327"/>
            <a:ext cx="114834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" name="Picture 3">
            <a:extLst>
              <a:ext uri="{FF2B5EF4-FFF2-40B4-BE49-F238E27FC236}">
                <a16:creationId xmlns:a16="http://schemas.microsoft.com/office/drawing/2014/main" id="{5B76F5DA-876A-0EE9-139B-0D307318B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93398" y="3754083"/>
            <a:ext cx="5143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0A01C1E-BBB8-F2D4-2AB8-5C2312F93353}"/>
              </a:ext>
            </a:extLst>
          </p:cNvPr>
          <p:cNvCxnSpPr>
            <a:stCxn id="15" idx="0"/>
          </p:cNvCxnSpPr>
          <p:nvPr/>
        </p:nvCxnSpPr>
        <p:spPr bwMode="auto">
          <a:xfrm flipV="1">
            <a:off x="4090659" y="2865798"/>
            <a:ext cx="0" cy="24570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613A69-39A6-31AD-A81D-13C265F31938}"/>
              </a:ext>
            </a:extLst>
          </p:cNvPr>
          <p:cNvCxnSpPr>
            <a:stCxn id="11" idx="3"/>
            <a:endCxn id="10" idx="1"/>
          </p:cNvCxnSpPr>
          <p:nvPr/>
        </p:nvCxnSpPr>
        <p:spPr bwMode="auto">
          <a:xfrm>
            <a:off x="6057595" y="4387496"/>
            <a:ext cx="128394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89720-2AE8-D0D6-1BB8-5D590704922F}"/>
              </a:ext>
            </a:extLst>
          </p:cNvPr>
          <p:cNvCxnSpPr>
            <a:stCxn id="8" idx="1"/>
          </p:cNvCxnSpPr>
          <p:nvPr/>
        </p:nvCxnSpPr>
        <p:spPr bwMode="auto">
          <a:xfrm flipH="1">
            <a:off x="2032298" y="2865798"/>
            <a:ext cx="50405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EE251F-CCE9-55BC-5FCD-336ACC23D105}"/>
              </a:ext>
            </a:extLst>
          </p:cNvPr>
          <p:cNvCxnSpPr>
            <a:stCxn id="17" idx="2"/>
          </p:cNvCxnSpPr>
          <p:nvPr/>
        </p:nvCxnSpPr>
        <p:spPr bwMode="auto">
          <a:xfrm flipH="1">
            <a:off x="2032298" y="4387496"/>
            <a:ext cx="78486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FB13944-45AA-6714-7D99-BE9352F03B36}"/>
              </a:ext>
            </a:extLst>
          </p:cNvPr>
          <p:cNvCxnSpPr/>
          <p:nvPr/>
        </p:nvCxnSpPr>
        <p:spPr bwMode="auto">
          <a:xfrm flipH="1">
            <a:off x="8186150" y="3506191"/>
            <a:ext cx="78486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272BB03-CB40-0268-5DB0-76A244410506}"/>
              </a:ext>
            </a:extLst>
          </p:cNvPr>
          <p:cNvCxnSpPr/>
          <p:nvPr/>
        </p:nvCxnSpPr>
        <p:spPr bwMode="auto">
          <a:xfrm flipH="1">
            <a:off x="8166798" y="4387496"/>
            <a:ext cx="78486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A660246B-D1B5-4204-42B7-0A83AA867A77}"/>
              </a:ext>
            </a:extLst>
          </p:cNvPr>
          <p:cNvSpPr/>
          <p:nvPr/>
        </p:nvSpPr>
        <p:spPr bwMode="auto">
          <a:xfrm>
            <a:off x="4054655" y="2824932"/>
            <a:ext cx="72008" cy="72008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136A1BE-FFBE-A08C-9F41-0BDD0C0AE22A}"/>
              </a:ext>
            </a:extLst>
          </p:cNvPr>
          <p:cNvSpPr/>
          <p:nvPr/>
        </p:nvSpPr>
        <p:spPr bwMode="auto">
          <a:xfrm>
            <a:off x="4047982" y="4351491"/>
            <a:ext cx="72008" cy="72008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655C36A-59DE-B672-359E-369D66C44659}"/>
              </a:ext>
            </a:extLst>
          </p:cNvPr>
          <p:cNvSpPr/>
          <p:nvPr/>
        </p:nvSpPr>
        <p:spPr bwMode="auto">
          <a:xfrm>
            <a:off x="6466923" y="2824932"/>
            <a:ext cx="72008" cy="72008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D837DA4-94FF-F2E9-F089-D81314A2E2EC}"/>
              </a:ext>
            </a:extLst>
          </p:cNvPr>
          <p:cNvSpPr/>
          <p:nvPr/>
        </p:nvSpPr>
        <p:spPr bwMode="auto">
          <a:xfrm>
            <a:off x="6712933" y="4351491"/>
            <a:ext cx="72008" cy="72008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63E3DD9-ACA2-E9A9-AABC-3A4BC0CC2586}"/>
              </a:ext>
            </a:extLst>
          </p:cNvPr>
          <p:cNvSpPr/>
          <p:nvPr/>
        </p:nvSpPr>
        <p:spPr bwMode="auto">
          <a:xfrm>
            <a:off x="8953400" y="3470187"/>
            <a:ext cx="72008" cy="7200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7914EF2-5E98-B91F-89F7-2EBCE92AA242}"/>
              </a:ext>
            </a:extLst>
          </p:cNvPr>
          <p:cNvSpPr/>
          <p:nvPr/>
        </p:nvSpPr>
        <p:spPr bwMode="auto">
          <a:xfrm>
            <a:off x="8935009" y="4351491"/>
            <a:ext cx="72008" cy="7200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D6B3832-896C-CE36-0B09-1668683E558A}"/>
              </a:ext>
            </a:extLst>
          </p:cNvPr>
          <p:cNvSpPr/>
          <p:nvPr/>
        </p:nvSpPr>
        <p:spPr bwMode="auto">
          <a:xfrm>
            <a:off x="1024186" y="3624895"/>
            <a:ext cx="72008" cy="72008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6D1C6C-F232-3A1D-37D4-38FAF19DAA60}"/>
              </a:ext>
            </a:extLst>
          </p:cNvPr>
          <p:cNvSpPr txBox="1"/>
          <p:nvPr/>
        </p:nvSpPr>
        <p:spPr>
          <a:xfrm>
            <a:off x="4973934" y="343721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node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782820E-C046-069E-66ED-82AB7E5B3ED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248469" y="2955266"/>
            <a:ext cx="687039" cy="6986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Left Brace 35">
            <a:extLst>
              <a:ext uri="{FF2B5EF4-FFF2-40B4-BE49-F238E27FC236}">
                <a16:creationId xmlns:a16="http://schemas.microsoft.com/office/drawing/2014/main" id="{D326EE76-83F2-4CC7-0053-82CAF1003294}"/>
              </a:ext>
            </a:extLst>
          </p:cNvPr>
          <p:cNvSpPr/>
          <p:nvPr/>
        </p:nvSpPr>
        <p:spPr bwMode="auto">
          <a:xfrm rot="5400000">
            <a:off x="7595846" y="1878988"/>
            <a:ext cx="576064" cy="2211052"/>
          </a:xfrm>
          <a:prstGeom prst="leftBrace">
            <a:avLst>
              <a:gd name="adj1" fmla="val 8333"/>
              <a:gd name="adj2" fmla="val 49519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D2C9E9-62E9-0A27-95EF-F3B6F19F00B9}"/>
              </a:ext>
            </a:extLst>
          </p:cNvPr>
          <p:cNvSpPr txBox="1"/>
          <p:nvPr/>
        </p:nvSpPr>
        <p:spPr>
          <a:xfrm>
            <a:off x="7552333" y="223481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gren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C65F4F1-CB19-2AC4-0890-57A8C5DB8070}"/>
              </a:ext>
            </a:extLst>
          </p:cNvPr>
          <p:cNvCxnSpPr/>
          <p:nvPr/>
        </p:nvCxnSpPr>
        <p:spPr bwMode="auto">
          <a:xfrm>
            <a:off x="2032298" y="2860936"/>
            <a:ext cx="0" cy="152656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5D770FAC-C3BB-9FBB-659C-DD55047E3BC1}"/>
              </a:ext>
            </a:extLst>
          </p:cNvPr>
          <p:cNvSpPr/>
          <p:nvPr/>
        </p:nvSpPr>
        <p:spPr bwMode="auto">
          <a:xfrm>
            <a:off x="1996294" y="3617955"/>
            <a:ext cx="72008" cy="72008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90FBF02-E085-0937-AF64-30A655D7508F}"/>
              </a:ext>
            </a:extLst>
          </p:cNvPr>
          <p:cNvCxnSpPr/>
          <p:nvPr/>
        </p:nvCxnSpPr>
        <p:spPr bwMode="auto">
          <a:xfrm flipH="1">
            <a:off x="1096194" y="3662184"/>
            <a:ext cx="93610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Left Brace 41">
            <a:extLst>
              <a:ext uri="{FF2B5EF4-FFF2-40B4-BE49-F238E27FC236}">
                <a16:creationId xmlns:a16="http://schemas.microsoft.com/office/drawing/2014/main" id="{9A6B8F49-07BD-7B34-E1C4-F8E4B9A6C136}"/>
              </a:ext>
            </a:extLst>
          </p:cNvPr>
          <p:cNvSpPr/>
          <p:nvPr/>
        </p:nvSpPr>
        <p:spPr bwMode="auto">
          <a:xfrm rot="16200000">
            <a:off x="5461008" y="1756020"/>
            <a:ext cx="288031" cy="6641395"/>
          </a:xfrm>
          <a:prstGeom prst="leftBrace">
            <a:avLst>
              <a:gd name="adj1" fmla="val 8333"/>
              <a:gd name="adj2" fmla="val 49519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8A1135-1E93-DF81-FD50-202E16B85A4F}"/>
              </a:ext>
            </a:extLst>
          </p:cNvPr>
          <p:cNvSpPr txBox="1"/>
          <p:nvPr/>
        </p:nvSpPr>
        <p:spPr>
          <a:xfrm>
            <a:off x="5153259" y="523148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sti</a:t>
            </a:r>
          </a:p>
        </p:txBody>
      </p:sp>
      <p:sp>
        <p:nvSpPr>
          <p:cNvPr id="44" name="Freeform 59">
            <a:extLst>
              <a:ext uri="{FF2B5EF4-FFF2-40B4-BE49-F238E27FC236}">
                <a16:creationId xmlns:a16="http://schemas.microsoft.com/office/drawing/2014/main" id="{9938F4D6-A17F-F6BA-69D0-25E3EAE8C673}"/>
              </a:ext>
            </a:extLst>
          </p:cNvPr>
          <p:cNvSpPr/>
          <p:nvPr/>
        </p:nvSpPr>
        <p:spPr bwMode="auto">
          <a:xfrm>
            <a:off x="2189398" y="3153828"/>
            <a:ext cx="1366258" cy="914899"/>
          </a:xfrm>
          <a:custGeom>
            <a:avLst/>
            <a:gdLst>
              <a:gd name="connsiteX0" fmla="*/ 98877 w 1644745"/>
              <a:gd name="connsiteY0" fmla="*/ 1009062 h 1118138"/>
              <a:gd name="connsiteX1" fmla="*/ 134503 w 1644745"/>
              <a:gd name="connsiteY1" fmla="*/ 284667 h 1118138"/>
              <a:gd name="connsiteX2" fmla="*/ 1405163 w 1644745"/>
              <a:gd name="connsiteY2" fmla="*/ 35285 h 1118138"/>
              <a:gd name="connsiteX3" fmla="*/ 1547667 w 1644745"/>
              <a:gd name="connsiteY3" fmla="*/ 997186 h 1118138"/>
              <a:gd name="connsiteX4" fmla="*/ 312633 w 1644745"/>
              <a:gd name="connsiteY4" fmla="*/ 1104064 h 1118138"/>
              <a:gd name="connsiteX5" fmla="*/ 312633 w 1644745"/>
              <a:gd name="connsiteY5" fmla="*/ 1104064 h 111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745" h="1118138">
                <a:moveTo>
                  <a:pt x="98877" y="1009062"/>
                </a:moveTo>
                <a:cubicBezTo>
                  <a:pt x="7833" y="728012"/>
                  <a:pt x="-83211" y="446963"/>
                  <a:pt x="134503" y="284667"/>
                </a:cubicBezTo>
                <a:cubicBezTo>
                  <a:pt x="352217" y="122371"/>
                  <a:pt x="1169636" y="-83468"/>
                  <a:pt x="1405163" y="35285"/>
                </a:cubicBezTo>
                <a:cubicBezTo>
                  <a:pt x="1640690" y="154038"/>
                  <a:pt x="1729755" y="819056"/>
                  <a:pt x="1547667" y="997186"/>
                </a:cubicBezTo>
                <a:cubicBezTo>
                  <a:pt x="1365579" y="1175316"/>
                  <a:pt x="312633" y="1104064"/>
                  <a:pt x="312633" y="1104064"/>
                </a:cubicBezTo>
                <a:lnTo>
                  <a:pt x="312633" y="1104064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6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26EBC4-1BE2-20BA-EC6B-7A58DB80D038}"/>
              </a:ext>
            </a:extLst>
          </p:cNvPr>
          <p:cNvSpPr txBox="1"/>
          <p:nvPr/>
        </p:nvSpPr>
        <p:spPr>
          <a:xfrm>
            <a:off x="2536354" y="3398476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løkke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07EC89C-54C1-E1C9-120E-C11E04CE291F}"/>
              </a:ext>
            </a:extLst>
          </p:cNvPr>
          <p:cNvCxnSpPr>
            <a:cxnSpLocks/>
          </p:cNvCxnSpPr>
          <p:nvPr/>
        </p:nvCxnSpPr>
        <p:spPr bwMode="auto">
          <a:xfrm flipV="1">
            <a:off x="5853701" y="2971790"/>
            <a:ext cx="494452" cy="6707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12A2BB4-13AA-7C73-27CD-27400C9AAB07}"/>
              </a:ext>
            </a:extLst>
          </p:cNvPr>
          <p:cNvSpPr txBox="1"/>
          <p:nvPr/>
        </p:nvSpPr>
        <p:spPr>
          <a:xfrm>
            <a:off x="2704242" y="1336813"/>
            <a:ext cx="6256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(Kondensator, et kretselement vi kommer tilbake til senere i kurset)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17F0415-9BE7-B485-BEC1-5E1A2BAC9A51}"/>
              </a:ext>
            </a:extLst>
          </p:cNvPr>
          <p:cNvCxnSpPr>
            <a:cxnSpLocks/>
          </p:cNvCxnSpPr>
          <p:nvPr/>
        </p:nvCxnSpPr>
        <p:spPr>
          <a:xfrm>
            <a:off x="3486046" y="1695799"/>
            <a:ext cx="434574" cy="1643719"/>
          </a:xfrm>
          <a:prstGeom prst="straightConnector1">
            <a:avLst/>
          </a:prstGeom>
          <a:ln w="15875">
            <a:solidFill>
              <a:schemeClr val="accent3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55FD8BF2-765C-D530-0329-A97092A4B3CE}"/>
              </a:ext>
            </a:extLst>
          </p:cNvPr>
          <p:cNvSpPr/>
          <p:nvPr/>
        </p:nvSpPr>
        <p:spPr>
          <a:xfrm>
            <a:off x="3726722" y="3392781"/>
            <a:ext cx="730945" cy="730945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0C5A600-2BD5-4ECD-674C-AF41552F2850}"/>
              </a:ext>
            </a:extLst>
          </p:cNvPr>
          <p:cNvCxnSpPr>
            <a:cxnSpLocks/>
          </p:cNvCxnSpPr>
          <p:nvPr/>
        </p:nvCxnSpPr>
        <p:spPr bwMode="auto">
          <a:xfrm flipH="1">
            <a:off x="4248469" y="3837320"/>
            <a:ext cx="812629" cy="4086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01EA101-A519-6E77-51C7-65FEDC6F1303}"/>
              </a:ext>
            </a:extLst>
          </p:cNvPr>
          <p:cNvCxnSpPr>
            <a:cxnSpLocks/>
          </p:cNvCxnSpPr>
          <p:nvPr/>
        </p:nvCxnSpPr>
        <p:spPr bwMode="auto">
          <a:xfrm>
            <a:off x="5893173" y="3764107"/>
            <a:ext cx="806393" cy="55604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E7994D4-973C-2433-73C8-3E9677DDD127}"/>
              </a:ext>
            </a:extLst>
          </p:cNvPr>
          <p:cNvSpPr txBox="1"/>
          <p:nvPr/>
        </p:nvSpPr>
        <p:spPr>
          <a:xfrm>
            <a:off x="9843412" y="3764107"/>
            <a:ext cx="1096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terminal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2791009-D231-EA18-55DC-205478B00CC2}"/>
              </a:ext>
            </a:extLst>
          </p:cNvPr>
          <p:cNvCxnSpPr>
            <a:cxnSpLocks/>
            <a:stCxn id="51" idx="1"/>
          </p:cNvCxnSpPr>
          <p:nvPr/>
        </p:nvCxnSpPr>
        <p:spPr bwMode="auto">
          <a:xfrm flipH="1" flipV="1">
            <a:off x="9272879" y="3648212"/>
            <a:ext cx="570533" cy="3159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C2952B4-B138-55E6-8C9D-5FBE587D67D6}"/>
              </a:ext>
            </a:extLst>
          </p:cNvPr>
          <p:cNvCxnSpPr>
            <a:cxnSpLocks/>
          </p:cNvCxnSpPr>
          <p:nvPr/>
        </p:nvCxnSpPr>
        <p:spPr bwMode="auto">
          <a:xfrm flipH="1">
            <a:off x="9179535" y="4130320"/>
            <a:ext cx="663877" cy="24800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4128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33093" y="1602050"/>
            <a:ext cx="6026481" cy="3675505"/>
          </a:xfrm>
        </p:spPr>
        <p:txBody>
          <a:bodyPr/>
          <a:lstStyle/>
          <a:p>
            <a:pPr marL="0" indent="0">
              <a:buClr>
                <a:srgbClr val="FF0000"/>
              </a:buClr>
            </a:pPr>
            <a:r>
              <a:rPr lang="nb-NO" sz="2000" dirty="0">
                <a:solidFill>
                  <a:srgbClr val="0070C0"/>
                </a:solidFill>
              </a:rPr>
              <a:t>Gitt kretsen til høyre: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Hva kan kretsen også kalles?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Hva kalles hvert av de ulike kretselementene?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Hvor mange noder har den?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Hvor mange elementer har den totalt?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Hvor mange hhv aktive og passive elementer har den?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Hva kalles topologien til delen som ligger innenfor sirkelen til venstre (del a)?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Hva kalles topologien til delen som ligger innenfor sirkelen til høyre (del b)? 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Hvor mange løkker har kretsen totalt?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Hva kalles tilkoblingspunktene mellom a og b?</a:t>
            </a:r>
          </a:p>
          <a:p>
            <a:pPr marL="903296" lvl="1" indent="-342900">
              <a:buClr>
                <a:srgbClr val="0070C0"/>
              </a:buClr>
              <a:buFont typeface="+mj-lt"/>
              <a:buAutoNum type="arabicParenR"/>
            </a:pPr>
            <a:r>
              <a:rPr lang="nb-NO" sz="1400" dirty="0">
                <a:solidFill>
                  <a:srgbClr val="0070C0"/>
                </a:solidFill>
              </a:rPr>
              <a:t>Er kretsen lineær eller ikke-lineær?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EE8027E-C0A1-7B46-4AF2-B405F5906278}"/>
              </a:ext>
            </a:extLst>
          </p:cNvPr>
          <p:cNvGrpSpPr/>
          <p:nvPr/>
        </p:nvGrpSpPr>
        <p:grpSpPr>
          <a:xfrm>
            <a:off x="6897284" y="1998580"/>
            <a:ext cx="4968552" cy="2757900"/>
            <a:chOff x="6897284" y="1998580"/>
            <a:chExt cx="4968552" cy="2757900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A5A6D602-5A13-CA61-FEBC-CDAC07A4E50A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10061150" y="2077247"/>
              <a:ext cx="266894" cy="135506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210">
              <a:extLst>
                <a:ext uri="{FF2B5EF4-FFF2-40B4-BE49-F238E27FC236}">
                  <a16:creationId xmlns:a16="http://schemas.microsoft.com/office/drawing/2014/main" id="{25E10443-13AE-9A3A-7891-154ACFD6DCB3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0574150" y="3689083"/>
              <a:ext cx="355858" cy="813036"/>
              <a:chOff x="3216" y="1728"/>
              <a:chExt cx="192" cy="480"/>
            </a:xfrm>
          </p:grpSpPr>
          <p:sp>
            <p:nvSpPr>
              <p:cNvPr id="45" name="Line 8">
                <a:extLst>
                  <a:ext uri="{FF2B5EF4-FFF2-40B4-BE49-F238E27FC236}">
                    <a16:creationId xmlns:a16="http://schemas.microsoft.com/office/drawing/2014/main" id="{7A49AFCB-C14A-6F5A-FE49-3C784ADE14A1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312" y="1728"/>
                <a:ext cx="0" cy="21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9">
                <a:extLst>
                  <a:ext uri="{FF2B5EF4-FFF2-40B4-BE49-F238E27FC236}">
                    <a16:creationId xmlns:a16="http://schemas.microsoft.com/office/drawing/2014/main" id="{513221AF-1A51-6580-5E99-40FEA935174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312" y="1992"/>
                <a:ext cx="0" cy="21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10">
                <a:extLst>
                  <a:ext uri="{FF2B5EF4-FFF2-40B4-BE49-F238E27FC236}">
                    <a16:creationId xmlns:a16="http://schemas.microsoft.com/office/drawing/2014/main" id="{96798EC1-F910-ED7D-F481-4A140E92759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216" y="1944"/>
                <a:ext cx="192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11">
                <a:extLst>
                  <a:ext uri="{FF2B5EF4-FFF2-40B4-BE49-F238E27FC236}">
                    <a16:creationId xmlns:a16="http://schemas.microsoft.com/office/drawing/2014/main" id="{C26933AE-E2E1-0D50-91CE-038EEF08B5A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216" y="1992"/>
                <a:ext cx="192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209">
              <a:extLst>
                <a:ext uri="{FF2B5EF4-FFF2-40B4-BE49-F238E27FC236}">
                  <a16:creationId xmlns:a16="http://schemas.microsoft.com/office/drawing/2014/main" id="{6CCF3D3F-320D-B4C4-892D-7229FFD1BEBF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8044705" y="3418071"/>
              <a:ext cx="355858" cy="1355060"/>
              <a:chOff x="3935" y="1728"/>
              <a:chExt cx="96" cy="480"/>
            </a:xfrm>
          </p:grpSpPr>
          <p:sp>
            <p:nvSpPr>
              <p:cNvPr id="31" name="Arc 59">
                <a:extLst>
                  <a:ext uri="{FF2B5EF4-FFF2-40B4-BE49-F238E27FC236}">
                    <a16:creationId xmlns:a16="http://schemas.microsoft.com/office/drawing/2014/main" id="{60DD62F8-1398-8C5E-AAF9-C74E585CC7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V="1">
                <a:off x="3947" y="1895"/>
                <a:ext cx="24" cy="48"/>
              </a:xfrm>
              <a:custGeom>
                <a:avLst/>
                <a:gdLst>
                  <a:gd name="G0" fmla="+- 21580 0 0"/>
                  <a:gd name="G1" fmla="+- 21600 0 0"/>
                  <a:gd name="G2" fmla="+- 21600 0 0"/>
                  <a:gd name="T0" fmla="*/ 0 w 43180"/>
                  <a:gd name="T1" fmla="*/ 20662 h 21600"/>
                  <a:gd name="T2" fmla="*/ 43180 w 43180"/>
                  <a:gd name="T3" fmla="*/ 21600 h 21600"/>
                  <a:gd name="T4" fmla="*/ 21580 w 431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0" h="21600" fill="none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</a:path>
                  <a:path w="43180" h="21600" stroke="0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  <a:lnTo>
                      <a:pt x="2158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Arc 60">
                <a:extLst>
                  <a:ext uri="{FF2B5EF4-FFF2-40B4-BE49-F238E27FC236}">
                    <a16:creationId xmlns:a16="http://schemas.microsoft.com/office/drawing/2014/main" id="{83E14EE4-A53A-FB07-64D5-135BABEA14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V="1">
                <a:off x="3947" y="1943"/>
                <a:ext cx="24" cy="48"/>
              </a:xfrm>
              <a:custGeom>
                <a:avLst/>
                <a:gdLst>
                  <a:gd name="G0" fmla="+- 21580 0 0"/>
                  <a:gd name="G1" fmla="+- 21600 0 0"/>
                  <a:gd name="G2" fmla="+- 21600 0 0"/>
                  <a:gd name="T0" fmla="*/ 0 w 43180"/>
                  <a:gd name="T1" fmla="*/ 20662 h 21600"/>
                  <a:gd name="T2" fmla="*/ 43180 w 43180"/>
                  <a:gd name="T3" fmla="*/ 21600 h 21600"/>
                  <a:gd name="T4" fmla="*/ 21580 w 431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0" h="21600" fill="none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</a:path>
                  <a:path w="43180" h="21600" stroke="0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  <a:lnTo>
                      <a:pt x="2158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Arc 61">
                <a:extLst>
                  <a:ext uri="{FF2B5EF4-FFF2-40B4-BE49-F238E27FC236}">
                    <a16:creationId xmlns:a16="http://schemas.microsoft.com/office/drawing/2014/main" id="{5273416D-00B8-A23C-4220-9376F71150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V="1">
                <a:off x="3946" y="1991"/>
                <a:ext cx="25" cy="48"/>
              </a:xfrm>
              <a:custGeom>
                <a:avLst/>
                <a:gdLst>
                  <a:gd name="G0" fmla="+- 21580 0 0"/>
                  <a:gd name="G1" fmla="+- 21600 0 0"/>
                  <a:gd name="G2" fmla="+- 21600 0 0"/>
                  <a:gd name="T0" fmla="*/ 0 w 43180"/>
                  <a:gd name="T1" fmla="*/ 20662 h 21600"/>
                  <a:gd name="T2" fmla="*/ 43180 w 43180"/>
                  <a:gd name="T3" fmla="*/ 21600 h 21600"/>
                  <a:gd name="T4" fmla="*/ 21580 w 431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0" h="21600" fill="none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</a:path>
                  <a:path w="43180" h="21600" stroke="0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  <a:lnTo>
                      <a:pt x="2158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Arc 62">
                <a:extLst>
                  <a:ext uri="{FF2B5EF4-FFF2-40B4-BE49-F238E27FC236}">
                    <a16:creationId xmlns:a16="http://schemas.microsoft.com/office/drawing/2014/main" id="{E7CAD28D-09EF-0613-7B1B-60E3D7CB6C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V="1">
                <a:off x="3947" y="1847"/>
                <a:ext cx="24" cy="48"/>
              </a:xfrm>
              <a:custGeom>
                <a:avLst/>
                <a:gdLst>
                  <a:gd name="G0" fmla="+- 21580 0 0"/>
                  <a:gd name="G1" fmla="+- 21600 0 0"/>
                  <a:gd name="G2" fmla="+- 21600 0 0"/>
                  <a:gd name="T0" fmla="*/ 0 w 43180"/>
                  <a:gd name="T1" fmla="*/ 20662 h 21600"/>
                  <a:gd name="T2" fmla="*/ 43180 w 43180"/>
                  <a:gd name="T3" fmla="*/ 21600 h 21600"/>
                  <a:gd name="T4" fmla="*/ 21580 w 431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0" h="21600" fill="none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</a:path>
                  <a:path w="43180" h="21600" stroke="0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  <a:lnTo>
                      <a:pt x="2158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63">
                <a:extLst>
                  <a:ext uri="{FF2B5EF4-FFF2-40B4-BE49-F238E27FC236}">
                    <a16:creationId xmlns:a16="http://schemas.microsoft.com/office/drawing/2014/main" id="{BEFB7C79-235D-38C5-22E8-9AF616C9E3DA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3941" y="1770"/>
                <a:ext cx="8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64">
                <a:extLst>
                  <a:ext uri="{FF2B5EF4-FFF2-40B4-BE49-F238E27FC236}">
                    <a16:creationId xmlns:a16="http://schemas.microsoft.com/office/drawing/2014/main" id="{7F9453EE-F6FB-D963-2973-00A435D546CA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3940" y="2166"/>
                <a:ext cx="85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Arc 65">
                <a:extLst>
                  <a:ext uri="{FF2B5EF4-FFF2-40B4-BE49-F238E27FC236}">
                    <a16:creationId xmlns:a16="http://schemas.microsoft.com/office/drawing/2014/main" id="{E1B8EE84-CBD9-84FC-B7AB-6DB3091E68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70" y="1870"/>
                <a:ext cx="72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rc 66">
                <a:extLst>
                  <a:ext uri="{FF2B5EF4-FFF2-40B4-BE49-F238E27FC236}">
                    <a16:creationId xmlns:a16="http://schemas.microsoft.com/office/drawing/2014/main" id="{B4E1821B-EFF5-E980-8C00-48834FAD57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70" y="1918"/>
                <a:ext cx="72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Arc 67">
                <a:extLst>
                  <a:ext uri="{FF2B5EF4-FFF2-40B4-BE49-F238E27FC236}">
                    <a16:creationId xmlns:a16="http://schemas.microsoft.com/office/drawing/2014/main" id="{2B9CAAB0-593D-44C1-1BA3-E80B6BD132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V="1">
                <a:off x="3947" y="2039"/>
                <a:ext cx="24" cy="48"/>
              </a:xfrm>
              <a:custGeom>
                <a:avLst/>
                <a:gdLst>
                  <a:gd name="G0" fmla="+- 21580 0 0"/>
                  <a:gd name="G1" fmla="+- 21600 0 0"/>
                  <a:gd name="G2" fmla="+- 21600 0 0"/>
                  <a:gd name="T0" fmla="*/ 0 w 43180"/>
                  <a:gd name="T1" fmla="*/ 20662 h 21600"/>
                  <a:gd name="T2" fmla="*/ 43180 w 43180"/>
                  <a:gd name="T3" fmla="*/ 21600 h 21600"/>
                  <a:gd name="T4" fmla="*/ 21580 w 431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0" h="21600" fill="none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</a:path>
                  <a:path w="43180" h="21600" stroke="0" extrusionOk="0">
                    <a:moveTo>
                      <a:pt x="0" y="20662"/>
                    </a:moveTo>
                    <a:cubicBezTo>
                      <a:pt x="502" y="9108"/>
                      <a:pt x="10015" y="-1"/>
                      <a:pt x="21580" y="0"/>
                    </a:cubicBezTo>
                    <a:cubicBezTo>
                      <a:pt x="33509" y="0"/>
                      <a:pt x="43180" y="9670"/>
                      <a:pt x="43180" y="21600"/>
                    </a:cubicBezTo>
                    <a:lnTo>
                      <a:pt x="2158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Arc 68">
                <a:extLst>
                  <a:ext uri="{FF2B5EF4-FFF2-40B4-BE49-F238E27FC236}">
                    <a16:creationId xmlns:a16="http://schemas.microsoft.com/office/drawing/2014/main" id="{B2B8976A-8B67-198C-9E89-9BA86ACF1D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70" y="1966"/>
                <a:ext cx="72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Arc 69">
                <a:extLst>
                  <a:ext uri="{FF2B5EF4-FFF2-40B4-BE49-F238E27FC236}">
                    <a16:creationId xmlns:a16="http://schemas.microsoft.com/office/drawing/2014/main" id="{8F5ADBDA-2064-51E3-AB1E-F4315BCC6DA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70" y="2014"/>
                <a:ext cx="72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rc 70">
                <a:extLst>
                  <a:ext uri="{FF2B5EF4-FFF2-40B4-BE49-F238E27FC236}">
                    <a16:creationId xmlns:a16="http://schemas.microsoft.com/office/drawing/2014/main" id="{C9D60DD3-1124-8D2A-E9C2-2303F8933D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69" y="1823"/>
                <a:ext cx="73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Arc 71">
                <a:extLst>
                  <a:ext uri="{FF2B5EF4-FFF2-40B4-BE49-F238E27FC236}">
                    <a16:creationId xmlns:a16="http://schemas.microsoft.com/office/drawing/2014/main" id="{EB4E3875-044A-0066-7E71-35350372B5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>
                <a:off x="3969" y="2063"/>
                <a:ext cx="73" cy="5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8 w 43200"/>
                  <a:gd name="T1" fmla="*/ 22481 h 22481"/>
                  <a:gd name="T2" fmla="*/ 43200 w 43200"/>
                  <a:gd name="T3" fmla="*/ 21600 h 22481"/>
                  <a:gd name="T4" fmla="*/ 21600 w 43200"/>
                  <a:gd name="T5" fmla="*/ 21600 h 22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481" fill="none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481" stroke="0" extrusionOk="0">
                    <a:moveTo>
                      <a:pt x="17" y="22481"/>
                    </a:moveTo>
                    <a:cubicBezTo>
                      <a:pt x="5" y="22187"/>
                      <a:pt x="0" y="2189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206">
              <a:extLst>
                <a:ext uri="{FF2B5EF4-FFF2-40B4-BE49-F238E27FC236}">
                  <a16:creationId xmlns:a16="http://schemas.microsoft.com/office/drawing/2014/main" id="{6B6EBFF3-8EE7-FBF9-E055-3B30C2884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48971" y="2758589"/>
              <a:ext cx="385436" cy="948948"/>
              <a:chOff x="4224" y="2400"/>
              <a:chExt cx="192" cy="480"/>
            </a:xfrm>
          </p:grpSpPr>
          <p:sp>
            <p:nvSpPr>
              <p:cNvPr id="25" name="Oval 20">
                <a:extLst>
                  <a:ext uri="{FF2B5EF4-FFF2-40B4-BE49-F238E27FC236}">
                    <a16:creationId xmlns:a16="http://schemas.microsoft.com/office/drawing/2014/main" id="{8C0A584B-2BF3-E9A2-ED2E-26943E183CD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6" name="Line 21">
                <a:extLst>
                  <a:ext uri="{FF2B5EF4-FFF2-40B4-BE49-F238E27FC236}">
                    <a16:creationId xmlns:a16="http://schemas.microsoft.com/office/drawing/2014/main" id="{1C8F7E76-0DB8-83CF-A344-89890249261A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22">
                <a:extLst>
                  <a:ext uri="{FF2B5EF4-FFF2-40B4-BE49-F238E27FC236}">
                    <a16:creationId xmlns:a16="http://schemas.microsoft.com/office/drawing/2014/main" id="{965B3D6B-E28A-6D15-5DF6-38ECBEFD2EF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23">
                <a:extLst>
                  <a:ext uri="{FF2B5EF4-FFF2-40B4-BE49-F238E27FC236}">
                    <a16:creationId xmlns:a16="http://schemas.microsoft.com/office/drawing/2014/main" id="{93456375-2B0F-6C04-1DBF-A0E9570831B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4">
                <a:extLst>
                  <a:ext uri="{FF2B5EF4-FFF2-40B4-BE49-F238E27FC236}">
                    <a16:creationId xmlns:a16="http://schemas.microsoft.com/office/drawing/2014/main" id="{45281C36-A256-C0CA-F1DC-F2CD8674D9BE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EC8234F8-C043-9C9F-39BC-C0810EDE279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205">
              <a:extLst>
                <a:ext uri="{FF2B5EF4-FFF2-40B4-BE49-F238E27FC236}">
                  <a16:creationId xmlns:a16="http://schemas.microsoft.com/office/drawing/2014/main" id="{FD029AAC-EF92-FB04-3632-A659D94E84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62463" y="3155119"/>
              <a:ext cx="385436" cy="948948"/>
              <a:chOff x="3888" y="2400"/>
              <a:chExt cx="192" cy="480"/>
            </a:xfrm>
          </p:grpSpPr>
          <p:sp>
            <p:nvSpPr>
              <p:cNvPr id="20" name="Oval 40">
                <a:extLst>
                  <a:ext uri="{FF2B5EF4-FFF2-40B4-BE49-F238E27FC236}">
                    <a16:creationId xmlns:a16="http://schemas.microsoft.com/office/drawing/2014/main" id="{1CFDF232-5C73-2ADC-C52C-5164818CBD9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88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1" name="Line 41">
                <a:extLst>
                  <a:ext uri="{FF2B5EF4-FFF2-40B4-BE49-F238E27FC236}">
                    <a16:creationId xmlns:a16="http://schemas.microsoft.com/office/drawing/2014/main" id="{644CADC4-7276-7C12-5B1E-9ADDB4BEC70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3984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42">
                <a:extLst>
                  <a:ext uri="{FF2B5EF4-FFF2-40B4-BE49-F238E27FC236}">
                    <a16:creationId xmlns:a16="http://schemas.microsoft.com/office/drawing/2014/main" id="{66708A94-824F-FB63-2F0A-98753B81277F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3984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43">
                <a:extLst>
                  <a:ext uri="{FF2B5EF4-FFF2-40B4-BE49-F238E27FC236}">
                    <a16:creationId xmlns:a16="http://schemas.microsoft.com/office/drawing/2014/main" id="{845C9F8D-4CEB-ECF8-2984-336F02775A6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3984" y="2568"/>
                <a:ext cx="0" cy="12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none" w="sm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44">
                <a:extLst>
                  <a:ext uri="{FF2B5EF4-FFF2-40B4-BE49-F238E27FC236}">
                    <a16:creationId xmlns:a16="http://schemas.microsoft.com/office/drawing/2014/main" id="{99B589CC-2FAD-ADF6-FCF1-5039E70DBF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5400000" flipH="1">
                <a:off x="3960" y="2664"/>
                <a:ext cx="48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96" h="96">
                    <a:moveTo>
                      <a:pt x="0" y="48"/>
                    </a:moveTo>
                    <a:lnTo>
                      <a:pt x="96" y="0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7CE68B-603F-CD88-E797-E6A7E650B6C3}"/>
                </a:ext>
              </a:extLst>
            </p:cNvPr>
            <p:cNvCxnSpPr/>
            <p:nvPr/>
          </p:nvCxnSpPr>
          <p:spPr bwMode="auto">
            <a:xfrm rot="10800000">
              <a:off x="7545106" y="2746957"/>
              <a:ext cx="197196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2BBED8A-99AE-5250-6AD9-BC1ADE62025E}"/>
                </a:ext>
              </a:extLst>
            </p:cNvPr>
            <p:cNvCxnSpPr>
              <a:stCxn id="27" idx="0"/>
              <a:endCxn id="36" idx="1"/>
            </p:cNvCxnSpPr>
            <p:nvPr/>
          </p:nvCxnSpPr>
          <p:spPr bwMode="auto">
            <a:xfrm rot="16200000" flipH="1">
              <a:off x="7349143" y="3900082"/>
              <a:ext cx="389917" cy="482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58BF315-C80A-F6B4-F840-74A56339CEF6}"/>
                </a:ext>
              </a:extLst>
            </p:cNvPr>
            <p:cNvCxnSpPr/>
            <p:nvPr/>
          </p:nvCxnSpPr>
          <p:spPr bwMode="auto">
            <a:xfrm rot="10800000">
              <a:off x="8900164" y="4095601"/>
              <a:ext cx="144539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D57E781-44E2-C7BF-D691-D6468181424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>
              <a:off x="8809827" y="2761133"/>
              <a:ext cx="271012" cy="133447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0D4D875-C10D-5790-A556-C4915E65C85D}"/>
                </a:ext>
              </a:extLst>
            </p:cNvPr>
            <p:cNvCxnSpPr/>
            <p:nvPr/>
          </p:nvCxnSpPr>
          <p:spPr bwMode="auto">
            <a:xfrm rot="10800000">
              <a:off x="10781790" y="2761133"/>
              <a:ext cx="37680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A5CD7BA-126A-B815-BAC3-F685505C4092}"/>
                </a:ext>
              </a:extLst>
            </p:cNvPr>
            <p:cNvCxnSpPr>
              <a:endCxn id="21" idx="1"/>
            </p:cNvCxnSpPr>
            <p:nvPr/>
          </p:nvCxnSpPr>
          <p:spPr bwMode="auto">
            <a:xfrm rot="16200000" flipH="1">
              <a:off x="10953497" y="2953435"/>
              <a:ext cx="399064" cy="430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66F8C0D-8341-AC8F-E8F6-C8C926BC02A1}"/>
                </a:ext>
              </a:extLst>
            </p:cNvPr>
            <p:cNvSpPr/>
            <p:nvPr/>
          </p:nvSpPr>
          <p:spPr bwMode="auto">
            <a:xfrm>
              <a:off x="6897284" y="2354438"/>
              <a:ext cx="2619782" cy="2402042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211B492-7955-62D0-36A5-66A255A5B0EB}"/>
                </a:ext>
              </a:extLst>
            </p:cNvPr>
            <p:cNvSpPr/>
            <p:nvPr/>
          </p:nvSpPr>
          <p:spPr bwMode="auto">
            <a:xfrm>
              <a:off x="9517066" y="1998580"/>
              <a:ext cx="2348770" cy="2402042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5B3B68-7967-B29D-0E8B-048FF359BA5F}"/>
                </a:ext>
              </a:extLst>
            </p:cNvPr>
            <p:cNvSpPr txBox="1"/>
            <p:nvPr/>
          </p:nvSpPr>
          <p:spPr>
            <a:xfrm>
              <a:off x="8085979" y="3122761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latin typeface="+mn-lt"/>
                </a:rPr>
                <a:t>a</a:t>
              </a:r>
              <a:endParaRPr lang="de-DE" sz="3200" dirty="0">
                <a:latin typeface="+mn-lt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A864B05-A56C-59A8-FD32-C46919354E3F}"/>
                </a:ext>
              </a:extLst>
            </p:cNvPr>
            <p:cNvSpPr txBox="1"/>
            <p:nvPr/>
          </p:nvSpPr>
          <p:spPr>
            <a:xfrm>
              <a:off x="10505281" y="2955587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latin typeface="+mn-lt"/>
                </a:rPr>
                <a:t>b</a:t>
              </a:r>
              <a:endParaRPr lang="de-DE" sz="3200" dirty="0">
                <a:latin typeface="+mn-lt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0E7F2A8-07A1-AA37-BF32-8145817F96D0}"/>
              </a:ext>
            </a:extLst>
          </p:cNvPr>
          <p:cNvSpPr txBox="1"/>
          <p:nvPr/>
        </p:nvSpPr>
        <p:spPr>
          <a:xfrm>
            <a:off x="6310943" y="5365649"/>
            <a:ext cx="5638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(Spole: kretselement vi ikke skal studere nærmere i IN1080)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94CFC06-CAFA-CAB0-9BF4-A79587AFB8CB}"/>
              </a:ext>
            </a:extLst>
          </p:cNvPr>
          <p:cNvCxnSpPr>
            <a:stCxn id="52" idx="0"/>
          </p:cNvCxnSpPr>
          <p:nvPr/>
        </p:nvCxnSpPr>
        <p:spPr>
          <a:xfrm flipH="1" flipV="1">
            <a:off x="8287563" y="4278792"/>
            <a:ext cx="842421" cy="1086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32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Ohms lov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90388" y="1451872"/>
            <a:ext cx="11052507" cy="1423951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Ohms lov gir sammenhengen mellom spenning, strøm og impedans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antar for enkelhets skyld at ‘motstand’ = ‘impedans’ = ‘resistans’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Ohms lov gjelder også for de to andre typene impedans (kapasitiv og induktiv), men formelen må da endres noe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Ohms lov brukes for å finne den ene størrelsen når de to andre er kjent</a:t>
            </a:r>
          </a:p>
          <a:p>
            <a:pPr marL="560396" lvl="1" indent="0">
              <a:buClr>
                <a:srgbClr val="FF0000"/>
              </a:buClr>
              <a:buNone/>
            </a:pPr>
            <a:endParaRPr lang="nb-NO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9C3BB26-65D4-5C2E-CF53-4DF212BEF743}"/>
                  </a:ext>
                </a:extLst>
              </p:cNvPr>
              <p:cNvSpPr txBox="1"/>
              <p:nvPr/>
            </p:nvSpPr>
            <p:spPr>
              <a:xfrm>
                <a:off x="4158983" y="3008919"/>
                <a:ext cx="2946448" cy="574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𝑅𝐼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9C3BB26-65D4-5C2E-CF53-4DF212BEF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983" y="3008919"/>
                <a:ext cx="2946448" cy="5741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 descr="A diagram of a circuit&#10;&#10;Description automatically generated">
            <a:extLst>
              <a:ext uri="{FF2B5EF4-FFF2-40B4-BE49-F238E27FC236}">
                <a16:creationId xmlns:a16="http://schemas.microsoft.com/office/drawing/2014/main" id="{BDFAB080-98DF-A1AD-8077-DC17EF97E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56" y="3926337"/>
            <a:ext cx="2262386" cy="1566045"/>
          </a:xfrm>
          <a:prstGeom prst="rect">
            <a:avLst/>
          </a:prstGeom>
        </p:spPr>
      </p:pic>
      <p:sp>
        <p:nvSpPr>
          <p:cNvPr id="47" name="Content Placeholder 10">
            <a:extLst>
              <a:ext uri="{FF2B5EF4-FFF2-40B4-BE49-F238E27FC236}">
                <a16:creationId xmlns:a16="http://schemas.microsoft.com/office/drawing/2014/main" id="{00105626-3540-5E5D-F089-83F002D71841}"/>
              </a:ext>
            </a:extLst>
          </p:cNvPr>
          <p:cNvSpPr txBox="1">
            <a:spLocks/>
          </p:cNvSpPr>
          <p:nvPr/>
        </p:nvSpPr>
        <p:spPr>
          <a:xfrm>
            <a:off x="611603" y="4270061"/>
            <a:ext cx="7094760" cy="156604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</a:pPr>
            <a:r>
              <a:rPr lang="nb-NO" sz="1800" dirty="0">
                <a:solidFill>
                  <a:srgbClr val="0070C0"/>
                </a:solidFill>
              </a:rPr>
              <a:t>Oppgave: Gitt kretsen til høyre. </a:t>
            </a:r>
          </a:p>
          <a:p>
            <a:pPr marL="560396" lvl="1" indent="0">
              <a:buClr>
                <a:srgbClr val="FF0000"/>
              </a:buClr>
              <a:buNone/>
            </a:pPr>
            <a:r>
              <a:rPr lang="nb-NO" sz="1600" dirty="0">
                <a:solidFill>
                  <a:srgbClr val="0070C0"/>
                </a:solidFill>
              </a:rPr>
              <a:t>1) Hva er strømmen I hvis V = 5v og R = 10</a:t>
            </a:r>
            <a:r>
              <a:rPr lang="el-GR" sz="1600" dirty="0">
                <a:solidFill>
                  <a:srgbClr val="0070C0"/>
                </a:solidFill>
              </a:rPr>
              <a:t>Ω</a:t>
            </a:r>
            <a:r>
              <a:rPr lang="nb-NO" sz="1600" dirty="0">
                <a:solidFill>
                  <a:srgbClr val="0070C0"/>
                </a:solidFill>
              </a:rPr>
              <a:t>?</a:t>
            </a:r>
          </a:p>
          <a:p>
            <a:pPr marL="560396" lvl="1" indent="0">
              <a:buClr>
                <a:srgbClr val="FF0000"/>
              </a:buClr>
              <a:buNone/>
            </a:pPr>
            <a:r>
              <a:rPr lang="nb-NO" sz="1600" dirty="0">
                <a:solidFill>
                  <a:srgbClr val="0070C0"/>
                </a:solidFill>
              </a:rPr>
              <a:t>2) Hva er resistansen R hvis I = 1A og V = 15v?</a:t>
            </a:r>
          </a:p>
          <a:p>
            <a:pPr marL="560396" lvl="1" indent="0">
              <a:buClr>
                <a:srgbClr val="FF0000"/>
              </a:buClr>
              <a:buNone/>
            </a:pPr>
            <a:r>
              <a:rPr lang="nb-NO" sz="1600" dirty="0">
                <a:solidFill>
                  <a:srgbClr val="0070C0"/>
                </a:solidFill>
              </a:rPr>
              <a:t>3) Hva er spenningen V hvis I = 2,5 A og R = 100</a:t>
            </a:r>
            <a:r>
              <a:rPr lang="el-GR" sz="1600" dirty="0">
                <a:solidFill>
                  <a:srgbClr val="0070C0"/>
                </a:solidFill>
              </a:rPr>
              <a:t>Ω</a:t>
            </a:r>
            <a:r>
              <a:rPr lang="nb-NO" sz="1600" dirty="0">
                <a:solidFill>
                  <a:srgbClr val="0070C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6851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CF6B57-AFDE-6C98-7267-8DB1D5537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D29D55-9CFB-8DD1-08BA-18F1B6FC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E812D6-98C4-5FCF-C532-464A74C6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Måling av spenning, strøm og resistans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A90650-9973-5049-9209-F26DD4090EA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9358" y="1068386"/>
            <a:ext cx="8669079" cy="4863684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Strøm, spenning og motstand kan måles med et </a:t>
            </a:r>
            <a:r>
              <a:rPr lang="nb-NO" sz="1600" i="1" dirty="0"/>
              <a:t>multimeter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måler spenningen </a:t>
            </a:r>
            <a:r>
              <a:rPr lang="nb-NO" sz="1600" i="1" dirty="0"/>
              <a:t>over</a:t>
            </a:r>
            <a:r>
              <a:rPr lang="nb-NO" sz="1600" dirty="0"/>
              <a:t> og strømmen </a:t>
            </a:r>
            <a:r>
              <a:rPr lang="nb-NO" sz="1600" i="1" dirty="0"/>
              <a:t>gjennom</a:t>
            </a:r>
            <a:r>
              <a:rPr lang="nb-NO" sz="1600" dirty="0"/>
              <a:t> et element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Viktig at multimeteret </a:t>
            </a:r>
            <a:r>
              <a:rPr lang="nb-NO" sz="1600" b="1" dirty="0"/>
              <a:t>IKKE </a:t>
            </a:r>
            <a:r>
              <a:rPr lang="nb-NO" sz="1600" dirty="0"/>
              <a:t>påvirker måleresultatet.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Kommer tilbake til hvordan et måleinstrument kan påvirke målinger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Strøm måles ved å koble inn multimeteret som en del av kretsen slik at strømmen går gjennom måleinstrumentet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Spørsmål: Hva må motstanden gjennom multimetret være for at målingen ikke skal påvirke strømmen gjennom kretsen?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Spenning måles ved å koble multimeteret parallelt med elementet vi skal måle spenningsfallet over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Spørsmål: Hva må motstanden gjennom multimeteret være for at målingen ikke skal påvirke spenningen over elementet?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0" indent="0">
              <a:buClr>
                <a:srgbClr val="FF0000"/>
              </a:buClr>
            </a:pPr>
            <a:endParaRPr lang="nb-NO" sz="1600" dirty="0"/>
          </a:p>
        </p:txBody>
      </p:sp>
      <p:pic>
        <p:nvPicPr>
          <p:cNvPr id="6" name="Picture 5" descr="Digital_Multimeter_Aka.jpg">
            <a:extLst>
              <a:ext uri="{FF2B5EF4-FFF2-40B4-BE49-F238E27FC236}">
                <a16:creationId xmlns:a16="http://schemas.microsoft.com/office/drawing/2014/main" id="{12599A47-0968-63B5-F75A-31653C98A9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02637" y="556174"/>
            <a:ext cx="2913614" cy="346858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4C76FFD-59B5-BFE7-0438-813D09E69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3765" y="4735867"/>
            <a:ext cx="4899762" cy="15073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263191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Serielle kretser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3" y="1396408"/>
                <a:ext cx="7657957" cy="4773991"/>
              </a:xfrm>
            </p:spPr>
            <p:txBody>
              <a:bodyPr/>
              <a:lstStyle/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En seriell krets kjennetegnes ved at</a:t>
                </a:r>
              </a:p>
              <a:p>
                <a:pPr marL="903296" lvl="1" indent="-3429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nb-NO" sz="1600" dirty="0"/>
                  <a:t>den har minst én kilde </a:t>
                </a:r>
                <a:r>
                  <a:rPr lang="nb-NO" sz="1600" b="1" dirty="0"/>
                  <a:t>og</a:t>
                </a:r>
              </a:p>
              <a:p>
                <a:pPr marL="903296" lvl="1" indent="-342900">
                  <a:buClr>
                    <a:srgbClr val="FF0000"/>
                  </a:buClr>
                  <a:buFont typeface="+mj-lt"/>
                  <a:buAutoNum type="arabicPeriod"/>
                </a:pPr>
                <a:r>
                  <a:rPr lang="nb-NO" sz="1600" dirty="0"/>
                  <a:t>det er én felles løkke som strømmen går gjennom</a:t>
                </a:r>
                <a:endParaRPr lang="nb-NO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Vi finner den totale resistansen ved å summere enkeltresistansene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Vi kan erstatte de tre opprinnelige resistorene med en ny resistor som har resistans lik summen av de tre opprinnelige:</a:t>
                </a:r>
              </a:p>
              <a:p>
                <a:pPr marL="560396" lvl="1" indent="0">
                  <a:buClr>
                    <a:srgbClr val="FF0000"/>
                  </a:buClr>
                  <a:buNone/>
                </a:pPr>
                <a:endParaRPr lang="nb-NO" sz="1400" dirty="0"/>
              </a:p>
              <a:p>
                <a:pPr marL="560396" lvl="1" indent="0">
                  <a:buClr>
                    <a:srgbClr val="FF0000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 to kretsene kalles </a:t>
                </a:r>
                <a:r>
                  <a:rPr lang="nb-NO" sz="1800" i="1" dirty="0"/>
                  <a:t>elektrisk ekvivalente </a:t>
                </a:r>
                <a:r>
                  <a:rPr lang="nb-NO" sz="1800" dirty="0"/>
                  <a:t>fordi det er samme strøm, spenning og resistans i kretsen (selv om antallet resistorer er forskjellig)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Den totale resistansen </a:t>
                </a:r>
                <a:r>
                  <a:rPr lang="nb-NO" sz="1800" i="1" dirty="0"/>
                  <a:t>R</a:t>
                </a:r>
                <a:r>
                  <a:rPr lang="nb-NO" sz="1800" i="1" baseline="-25000" dirty="0"/>
                  <a:t>S</a:t>
                </a:r>
                <a:r>
                  <a:rPr lang="nb-NO" sz="1800" dirty="0"/>
                  <a:t> for </a:t>
                </a:r>
                <a:r>
                  <a:rPr lang="nb-NO" sz="1800" i="1" dirty="0"/>
                  <a:t>n</a:t>
                </a:r>
                <a:r>
                  <a:rPr lang="nb-NO" sz="1800" dirty="0"/>
                  <a:t> resistanser i serie er </a:t>
                </a:r>
                <a:r>
                  <a:rPr lang="nb-NO" sz="1800" i="1" dirty="0"/>
                  <a:t>R</a:t>
                </a:r>
                <a:r>
                  <a:rPr lang="nb-NO" sz="1800" i="1" baseline="-25000" dirty="0"/>
                  <a:t>S</a:t>
                </a:r>
                <a:r>
                  <a:rPr lang="nb-NO" sz="1800" i="1" dirty="0"/>
                  <a:t>=R</a:t>
                </a:r>
                <a:r>
                  <a:rPr lang="nb-NO" sz="1800" i="1" baseline="-25000" dirty="0"/>
                  <a:t>1</a:t>
                </a:r>
                <a:r>
                  <a:rPr lang="nb-NO" sz="1800" i="1" dirty="0"/>
                  <a:t>+R</a:t>
                </a:r>
                <a:r>
                  <a:rPr lang="nb-NO" sz="1800" i="1" baseline="-25000" dirty="0"/>
                  <a:t>2</a:t>
                </a:r>
                <a:r>
                  <a:rPr lang="nb-NO" sz="1800" i="1" dirty="0"/>
                  <a:t>+....+</a:t>
                </a:r>
                <a:r>
                  <a:rPr lang="nb-NO" sz="1800" i="1" dirty="0" err="1"/>
                  <a:t>R</a:t>
                </a:r>
                <a:r>
                  <a:rPr lang="nb-NO" sz="1800" i="1" baseline="-25000" dirty="0" err="1"/>
                  <a:t>n</a:t>
                </a:r>
                <a:endParaRPr lang="nb-NO" sz="1800" i="1" baseline="-250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3" y="1396408"/>
                <a:ext cx="7657957" cy="477399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9BCB797-E1F1-BDA0-8949-3E6877DD3F40}"/>
              </a:ext>
            </a:extLst>
          </p:cNvPr>
          <p:cNvGrpSpPr/>
          <p:nvPr/>
        </p:nvGrpSpPr>
        <p:grpSpPr>
          <a:xfrm>
            <a:off x="8562265" y="1396408"/>
            <a:ext cx="2363930" cy="1640950"/>
            <a:chOff x="1451008" y="2472011"/>
            <a:chExt cx="2363930" cy="1640950"/>
          </a:xfrm>
        </p:grpSpPr>
        <p:pic>
          <p:nvPicPr>
            <p:cNvPr id="43" name="Picture 42" descr="A diagram of a circuit&#10;&#10;Description automatically generated">
              <a:extLst>
                <a:ext uri="{FF2B5EF4-FFF2-40B4-BE49-F238E27FC236}">
                  <a16:creationId xmlns:a16="http://schemas.microsoft.com/office/drawing/2014/main" id="{BE6C62FF-6E3F-CD55-DBFB-501742060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45"/>
            <a:stretch/>
          </p:blipFill>
          <p:spPr>
            <a:xfrm>
              <a:off x="1537048" y="2472011"/>
              <a:ext cx="2277890" cy="1572578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7F6522-1058-65A7-A952-74359FBADDE5}"/>
                </a:ext>
              </a:extLst>
            </p:cNvPr>
            <p:cNvSpPr/>
            <p:nvPr/>
          </p:nvSpPr>
          <p:spPr>
            <a:xfrm>
              <a:off x="3444376" y="3562189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184B3B-DFC8-446A-105C-CB929CA81BBE}"/>
                </a:ext>
              </a:extLst>
            </p:cNvPr>
            <p:cNvSpPr/>
            <p:nvPr/>
          </p:nvSpPr>
          <p:spPr>
            <a:xfrm>
              <a:off x="3442619" y="2566800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543B4B9-C883-521E-ADA2-2A6D0E76D1F1}"/>
                </a:ext>
              </a:extLst>
            </p:cNvPr>
            <p:cNvSpPr/>
            <p:nvPr/>
          </p:nvSpPr>
          <p:spPr>
            <a:xfrm>
              <a:off x="1451008" y="2476070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FA7541F-5303-40FD-F396-9ED0FE5D6C65}"/>
                </a:ext>
              </a:extLst>
            </p:cNvPr>
            <p:cNvSpPr/>
            <p:nvPr/>
          </p:nvSpPr>
          <p:spPr>
            <a:xfrm>
              <a:off x="1465313" y="3630561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3759DC-1B0F-1E66-2428-509E099B5CA7}"/>
              </a:ext>
            </a:extLst>
          </p:cNvPr>
          <p:cNvGrpSpPr/>
          <p:nvPr/>
        </p:nvGrpSpPr>
        <p:grpSpPr>
          <a:xfrm>
            <a:off x="8648305" y="4148399"/>
            <a:ext cx="2399687" cy="1646093"/>
            <a:chOff x="5548949" y="2533669"/>
            <a:chExt cx="2399687" cy="1646093"/>
          </a:xfrm>
        </p:grpSpPr>
        <p:pic>
          <p:nvPicPr>
            <p:cNvPr id="6" name="Picture 5" descr="A diagram of a circuit&#10;&#10;Description automatically generated">
              <a:extLst>
                <a:ext uri="{FF2B5EF4-FFF2-40B4-BE49-F238E27FC236}">
                  <a16:creationId xmlns:a16="http://schemas.microsoft.com/office/drawing/2014/main" id="{F040D56E-68F4-ABCE-7F80-53C74C2C42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45"/>
            <a:stretch/>
          </p:blipFill>
          <p:spPr>
            <a:xfrm>
              <a:off x="5640215" y="2533669"/>
              <a:ext cx="2277890" cy="157257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2A58E2D-F102-CD85-A535-701D404F7396}"/>
                </a:ext>
              </a:extLst>
            </p:cNvPr>
            <p:cNvSpPr/>
            <p:nvPr/>
          </p:nvSpPr>
          <p:spPr>
            <a:xfrm>
              <a:off x="6317038" y="2533669"/>
              <a:ext cx="879499" cy="6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6E50CAC-9EBB-DBE9-CC66-6096052F2B62}"/>
                </a:ext>
              </a:extLst>
            </p:cNvPr>
            <p:cNvSpPr/>
            <p:nvPr/>
          </p:nvSpPr>
          <p:spPr>
            <a:xfrm>
              <a:off x="6317037" y="3444232"/>
              <a:ext cx="879499" cy="6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5DEE85-DA8B-66C6-CF92-C1C5A2DD93F1}"/>
                </a:ext>
              </a:extLst>
            </p:cNvPr>
            <p:cNvSpPr/>
            <p:nvPr/>
          </p:nvSpPr>
          <p:spPr>
            <a:xfrm>
              <a:off x="7524703" y="3063818"/>
              <a:ext cx="423933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</a:rPr>
                <a:t>R</a:t>
              </a:r>
              <a:r>
                <a:rPr lang="nb-NO" sz="1050" baseline="-25000" dirty="0">
                  <a:solidFill>
                    <a:schemeClr val="tx1"/>
                  </a:solidFill>
                </a:rPr>
                <a:t>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214EBC-F412-155E-FDEB-9C9F0F30957D}"/>
                </a:ext>
              </a:extLst>
            </p:cNvPr>
            <p:cNvCxnSpPr/>
            <p:nvPr/>
          </p:nvCxnSpPr>
          <p:spPr>
            <a:xfrm>
              <a:off x="6242400" y="2808000"/>
              <a:ext cx="1015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243BF97-3D36-7E13-B5C5-8257D51655B4}"/>
                </a:ext>
              </a:extLst>
            </p:cNvPr>
            <p:cNvCxnSpPr/>
            <p:nvPr/>
          </p:nvCxnSpPr>
          <p:spPr>
            <a:xfrm>
              <a:off x="6242400" y="3752400"/>
              <a:ext cx="1015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CB630E5-4A79-20D1-65E3-084391F805B4}"/>
                </a:ext>
              </a:extLst>
            </p:cNvPr>
            <p:cNvSpPr/>
            <p:nvPr/>
          </p:nvSpPr>
          <p:spPr>
            <a:xfrm>
              <a:off x="5548949" y="2545200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D70DE7-A017-131E-F1A7-34F5A60FBCCB}"/>
                </a:ext>
              </a:extLst>
            </p:cNvPr>
            <p:cNvSpPr/>
            <p:nvPr/>
          </p:nvSpPr>
          <p:spPr>
            <a:xfrm>
              <a:off x="5559675" y="3562189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6D3799-FF24-DC8C-955E-5F2BBA0A5956}"/>
                </a:ext>
              </a:extLst>
            </p:cNvPr>
            <p:cNvSpPr/>
            <p:nvPr/>
          </p:nvSpPr>
          <p:spPr>
            <a:xfrm>
              <a:off x="7515961" y="3697362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4CD130A-3636-F24F-BA60-37983A77B01A}"/>
                </a:ext>
              </a:extLst>
            </p:cNvPr>
            <p:cNvSpPr/>
            <p:nvPr/>
          </p:nvSpPr>
          <p:spPr>
            <a:xfrm>
              <a:off x="7540693" y="2633116"/>
              <a:ext cx="332667" cy="48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A51023A-7B1C-8D83-D1C9-E10C010E7A05}"/>
              </a:ext>
            </a:extLst>
          </p:cNvPr>
          <p:cNvCxnSpPr>
            <a:cxnSpLocks/>
          </p:cNvCxnSpPr>
          <p:nvPr/>
        </p:nvCxnSpPr>
        <p:spPr>
          <a:xfrm>
            <a:off x="9787250" y="3129186"/>
            <a:ext cx="0" cy="911814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335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Serielle kretser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396408"/>
            <a:ext cx="10605668" cy="388945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Det kan kreve litt øvelse å se at en krets er seriell: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55127C-8A8B-C7AF-D368-0288E093398F}"/>
              </a:ext>
            </a:extLst>
          </p:cNvPr>
          <p:cNvGrpSpPr/>
          <p:nvPr/>
        </p:nvGrpSpPr>
        <p:grpSpPr>
          <a:xfrm>
            <a:off x="735519" y="1653495"/>
            <a:ext cx="7731893" cy="2015193"/>
            <a:chOff x="1240210" y="3297560"/>
            <a:chExt cx="7731893" cy="2015193"/>
          </a:xfrm>
        </p:grpSpPr>
        <p:graphicFrame>
          <p:nvGraphicFramePr>
            <p:cNvPr id="27" name="Object 19">
              <a:extLst>
                <a:ext uri="{FF2B5EF4-FFF2-40B4-BE49-F238E27FC236}">
                  <a16:creationId xmlns:a16="http://schemas.microsoft.com/office/drawing/2014/main" id="{2D2678B9-1AB8-8898-3262-B76D33EC9A5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56903" y="3558282"/>
            <a:ext cx="7315200" cy="163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3733059" imgH="831657" progId="CorelDRAW.Graphic.12">
                    <p:embed/>
                  </p:oleObj>
                </mc:Choice>
                <mc:Fallback>
                  <p:oleObj name="CorelDRAW" r:id="rId2" imgW="3733059" imgH="831657" progId="CorelDRAW.Graphic.12">
                    <p:embed/>
                    <p:pic>
                      <p:nvPicPr>
                        <p:cNvPr id="27" name="Object 19">
                          <a:extLst>
                            <a:ext uri="{FF2B5EF4-FFF2-40B4-BE49-F238E27FC236}">
                              <a16:creationId xmlns:a16="http://schemas.microsoft.com/office/drawing/2014/main" id="{2D2678B9-1AB8-8898-3262-B76D33EC9A5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6903" y="3558282"/>
                          <a:ext cx="7315200" cy="16303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Text Box 20">
              <a:extLst>
                <a:ext uri="{FF2B5EF4-FFF2-40B4-BE49-F238E27FC236}">
                  <a16:creationId xmlns:a16="http://schemas.microsoft.com/office/drawing/2014/main" id="{5267103A-22F1-81B4-B0BF-516CEC3BB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0210" y="4100881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V</a:t>
              </a:r>
              <a:r>
                <a:rPr lang="nb-NO" sz="1600" baseline="-25000" dirty="0">
                  <a:latin typeface="+mj-lt"/>
                </a:rPr>
                <a:t>S</a:t>
              </a:r>
            </a:p>
          </p:txBody>
        </p:sp>
        <p:sp>
          <p:nvSpPr>
            <p:cNvPr id="31" name="Text Box 21">
              <a:extLst>
                <a:ext uri="{FF2B5EF4-FFF2-40B4-BE49-F238E27FC236}">
                  <a16:creationId xmlns:a16="http://schemas.microsoft.com/office/drawing/2014/main" id="{86ACCF52-3974-7F38-8A74-EE190E4E7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1507" y="459520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V</a:t>
              </a:r>
              <a:r>
                <a:rPr lang="nb-NO" sz="1600" baseline="-25000" dirty="0">
                  <a:latin typeface="+mj-lt"/>
                </a:rPr>
                <a:t>S</a:t>
              </a:r>
            </a:p>
          </p:txBody>
        </p:sp>
        <p:sp>
          <p:nvSpPr>
            <p:cNvPr id="32" name="Text Box 22">
              <a:extLst>
                <a:ext uri="{FF2B5EF4-FFF2-40B4-BE49-F238E27FC236}">
                  <a16:creationId xmlns:a16="http://schemas.microsoft.com/office/drawing/2014/main" id="{882B0541-9FA8-0788-D937-7B3FF5F9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8842" y="4152290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V</a:t>
              </a:r>
              <a:r>
                <a:rPr lang="nb-NO" sz="1600" baseline="-25000" dirty="0">
                  <a:latin typeface="+mj-lt"/>
                </a:rPr>
                <a:t>S</a:t>
              </a:r>
            </a:p>
          </p:txBody>
        </p:sp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ED4098C1-53BE-FE91-8D80-22CB770C8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707" y="375700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1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D075FD4F-60A7-5834-259A-C426BEABB3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181" y="416975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1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05A41757-09C8-7C00-D33F-B286A0936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4907" y="3297560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1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2C2828FE-4328-8499-BB1A-2DFAE7FBD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907" y="4171691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2</a:t>
              </a:r>
            </a:p>
          </p:txBody>
        </p:sp>
        <p:sp>
          <p:nvSpPr>
            <p:cNvPr id="37" name="Text Box 27">
              <a:extLst>
                <a:ext uri="{FF2B5EF4-FFF2-40B4-BE49-F238E27FC236}">
                  <a16:creationId xmlns:a16="http://schemas.microsoft.com/office/drawing/2014/main" id="{09F4DEDF-3281-77B9-9139-10A8F85FD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1574" y="4137855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2</a:t>
              </a:r>
            </a:p>
          </p:txBody>
        </p:sp>
        <p:sp>
          <p:nvSpPr>
            <p:cNvPr id="38" name="Text Box 28">
              <a:extLst>
                <a:ext uri="{FF2B5EF4-FFF2-40B4-BE49-F238E27FC236}">
                  <a16:creationId xmlns:a16="http://schemas.microsoft.com/office/drawing/2014/main" id="{D1EC67C1-5254-0EB4-F123-251401B1D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2978" y="3854947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2</a:t>
              </a:r>
            </a:p>
          </p:txBody>
        </p:sp>
        <p:sp>
          <p:nvSpPr>
            <p:cNvPr id="39" name="Text Box 29">
              <a:extLst>
                <a:ext uri="{FF2B5EF4-FFF2-40B4-BE49-F238E27FC236}">
                  <a16:creationId xmlns:a16="http://schemas.microsoft.com/office/drawing/2014/main" id="{DF824CF4-8A43-7690-B2CB-7E0DCE3BB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707" y="497620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3</a:t>
              </a:r>
            </a:p>
          </p:txBody>
        </p:sp>
        <p:sp>
          <p:nvSpPr>
            <p:cNvPr id="40" name="Text Box 30">
              <a:extLst>
                <a:ext uri="{FF2B5EF4-FFF2-40B4-BE49-F238E27FC236}">
                  <a16:creationId xmlns:a16="http://schemas.microsoft.com/office/drawing/2014/main" id="{BF74E0FA-861D-9E94-CC31-DA691BD9A6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8757" y="4171691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3</a:t>
              </a:r>
            </a:p>
          </p:txBody>
        </p:sp>
        <p:sp>
          <p:nvSpPr>
            <p:cNvPr id="41" name="Text Box 31">
              <a:extLst>
                <a:ext uri="{FF2B5EF4-FFF2-40B4-BE49-F238E27FC236}">
                  <a16:creationId xmlns:a16="http://schemas.microsoft.com/office/drawing/2014/main" id="{C013A176-2793-3F7B-6786-A8B24EFCE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4907" y="4446310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600" i="1" dirty="0">
                  <a:latin typeface="+mj-lt"/>
                </a:rPr>
                <a:t>R</a:t>
              </a:r>
              <a:r>
                <a:rPr lang="nb-NO" sz="1600" baseline="-25000" dirty="0">
                  <a:latin typeface="+mj-lt"/>
                </a:rPr>
                <a:t>3</a:t>
              </a:r>
            </a:p>
          </p:txBody>
        </p:sp>
      </p:grp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8341C9C-296F-1548-ABD0-70D30F214CFC}"/>
              </a:ext>
            </a:extLst>
          </p:cNvPr>
          <p:cNvSpPr txBox="1">
            <a:spLocks/>
          </p:cNvSpPr>
          <p:nvPr/>
        </p:nvSpPr>
        <p:spPr>
          <a:xfrm>
            <a:off x="469714" y="3332138"/>
            <a:ext cx="9596776" cy="2530043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1" indent="0">
              <a:buFont typeface="Wingdings" panose="05000000000000000000" pitchFamily="2" charset="2"/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>
                <a:solidFill>
                  <a:srgbClr val="0070C0"/>
                </a:solidFill>
              </a:rPr>
              <a:t>Oppgave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1) Hvor mange aktive og passive elementer har kretsene over?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2) Hvor mange noder har kretsene?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3) Hva er den funksjonelle forskjellen mellom dem?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4) Hva er sammenhengen mellom strømmene som går gjennom R</a:t>
            </a:r>
            <a:r>
              <a:rPr lang="nb-NO" sz="1400" baseline="-25000" dirty="0">
                <a:solidFill>
                  <a:srgbClr val="0070C0"/>
                </a:solidFill>
              </a:rPr>
              <a:t>1</a:t>
            </a:r>
            <a:r>
              <a:rPr lang="nb-NO" sz="1400" dirty="0">
                <a:solidFill>
                  <a:srgbClr val="0070C0"/>
                </a:solidFill>
              </a:rPr>
              <a:t>, R</a:t>
            </a:r>
            <a:r>
              <a:rPr lang="nb-NO" sz="1400" baseline="-25000" dirty="0">
                <a:solidFill>
                  <a:srgbClr val="0070C0"/>
                </a:solidFill>
              </a:rPr>
              <a:t>2,</a:t>
            </a:r>
            <a:r>
              <a:rPr lang="nb-NO" sz="1400" dirty="0">
                <a:solidFill>
                  <a:srgbClr val="0070C0"/>
                </a:solidFill>
              </a:rPr>
              <a:t> R</a:t>
            </a:r>
            <a:r>
              <a:rPr lang="nb-NO" sz="1400" baseline="-25000" dirty="0">
                <a:solidFill>
                  <a:srgbClr val="0070C0"/>
                </a:solidFill>
              </a:rPr>
              <a:t>3</a:t>
            </a:r>
            <a:r>
              <a:rPr lang="nb-NO" sz="1400" dirty="0">
                <a:solidFill>
                  <a:srgbClr val="0070C0"/>
                </a:solidFill>
              </a:rPr>
              <a:t> og kilden </a:t>
            </a:r>
            <a:r>
              <a:rPr lang="nb-NO" sz="1400" dirty="0" err="1">
                <a:solidFill>
                  <a:srgbClr val="0070C0"/>
                </a:solidFill>
              </a:rPr>
              <a:t>V</a:t>
            </a:r>
            <a:r>
              <a:rPr lang="nb-NO" sz="1400" baseline="-25000" dirty="0" err="1">
                <a:solidFill>
                  <a:srgbClr val="0070C0"/>
                </a:solidFill>
              </a:rPr>
              <a:t>s</a:t>
            </a:r>
            <a:r>
              <a:rPr lang="nb-NO" sz="1400" dirty="0">
                <a:solidFill>
                  <a:srgbClr val="0070C0"/>
                </a:solidFill>
              </a:rPr>
              <a:t>?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5) Hvis vi ønsker å måle strømmen som går i kretsen: hvor må vi gjøre dette?</a:t>
            </a:r>
          </a:p>
          <a:p>
            <a:pPr marL="514350" lvl="1" indent="0">
              <a:buFont typeface="Wingdings" panose="05000000000000000000" pitchFamily="2" charset="2"/>
              <a:buNone/>
            </a:pPr>
            <a:r>
              <a:rPr lang="nb-NO" sz="1400" dirty="0">
                <a:solidFill>
                  <a:srgbClr val="0070C0"/>
                </a:solidFill>
              </a:rPr>
              <a:t>6) Er det forskjell i topologi </a:t>
            </a:r>
            <a:r>
              <a:rPr lang="nb-NO" sz="1400" dirty="0" err="1">
                <a:solidFill>
                  <a:srgbClr val="0070C0"/>
                </a:solidFill>
              </a:rPr>
              <a:t>mellon</a:t>
            </a:r>
            <a:r>
              <a:rPr lang="nb-NO" sz="1400" dirty="0">
                <a:solidFill>
                  <a:srgbClr val="0070C0"/>
                </a:solidFill>
              </a:rPr>
              <a:t> de tre kretsene?</a:t>
            </a:r>
          </a:p>
        </p:txBody>
      </p:sp>
    </p:spTree>
    <p:extLst>
      <p:ext uri="{BB962C8B-B14F-4D97-AF65-F5344CB8AC3E}">
        <p14:creationId xmlns:p14="http://schemas.microsoft.com/office/powerpoint/2010/main" val="93118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Kirchhoffs spenningslov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195250"/>
            <a:ext cx="11471910" cy="5068278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kan finne spenningen over hvert enkelt element i en seriell krets ved å bruke Kirchhoffs spenningslov (KVL)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KVL: ”Den algebraiske summen av spenningene rundt en løkke er 0”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For å bruke KVL for å finne en ukjent spenning, må den ukjente spenningen være over et element som er del av en løkke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Spenningen over de andre kretselementene i løkken må være kjente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09228D-3072-0ACD-5653-F953FD4D2887}"/>
              </a:ext>
            </a:extLst>
          </p:cNvPr>
          <p:cNvSpPr txBox="1"/>
          <p:nvPr/>
        </p:nvSpPr>
        <p:spPr>
          <a:xfrm>
            <a:off x="5226258" y="6028223"/>
            <a:ext cx="4718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Vilkårlig kretselement som har spenningsfall over seg (</a:t>
            </a:r>
            <a:r>
              <a:rPr lang="nb-NO" sz="1400" dirty="0"/>
              <a:t>dvs</a:t>
            </a:r>
            <a:r>
              <a:rPr lang="nb-NO" sz="1400" dirty="0">
                <a:latin typeface="+mn-lt"/>
              </a:rPr>
              <a:t>. et aktivt eller et passivt kretselement)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4948BC-79B7-1CAD-D358-14AD6C17C759}"/>
              </a:ext>
            </a:extLst>
          </p:cNvPr>
          <p:cNvGrpSpPr/>
          <p:nvPr/>
        </p:nvGrpSpPr>
        <p:grpSpPr>
          <a:xfrm>
            <a:off x="1926193" y="3167377"/>
            <a:ext cx="5283019" cy="2761219"/>
            <a:chOff x="1926193" y="3167377"/>
            <a:chExt cx="5283019" cy="276121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67616B-5907-BB35-C850-A245B2A0A3D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597715" y="3451238"/>
              <a:ext cx="4929" cy="5026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D72C25-4E9B-04F4-AF07-D588BC314C34}"/>
                </a:ext>
              </a:extLst>
            </p:cNvPr>
            <p:cNvSpPr/>
            <p:nvPr/>
          </p:nvSpPr>
          <p:spPr bwMode="auto">
            <a:xfrm>
              <a:off x="2568605" y="3427083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BC8983-BD19-11E5-8B63-B7C475EEE845}"/>
                </a:ext>
              </a:extLst>
            </p:cNvPr>
            <p:cNvSpPr/>
            <p:nvPr/>
          </p:nvSpPr>
          <p:spPr bwMode="auto">
            <a:xfrm>
              <a:off x="6502671" y="3408321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418B47-9B5C-6CEA-D144-A4E1B9576DB7}"/>
                </a:ext>
              </a:extLst>
            </p:cNvPr>
            <p:cNvCxnSpPr/>
            <p:nvPr/>
          </p:nvCxnSpPr>
          <p:spPr bwMode="auto">
            <a:xfrm rot="16200000" flipH="1">
              <a:off x="3594416" y="2497738"/>
              <a:ext cx="1715" cy="194398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Elbow Connector 35">
              <a:extLst>
                <a:ext uri="{FF2B5EF4-FFF2-40B4-BE49-F238E27FC236}">
                  <a16:creationId xmlns:a16="http://schemas.microsoft.com/office/drawing/2014/main" id="{33C47B1B-3042-7C52-811F-F5A7F0E2176E}"/>
                </a:ext>
              </a:extLst>
            </p:cNvPr>
            <p:cNvCxnSpPr>
              <a:cxnSpLocks/>
              <a:stCxn id="40" idx="2"/>
              <a:endCxn id="49" idx="0"/>
            </p:cNvCxnSpPr>
            <p:nvPr/>
          </p:nvCxnSpPr>
          <p:spPr bwMode="auto">
            <a:xfrm rot="5400000">
              <a:off x="5580518" y="4413943"/>
              <a:ext cx="436420" cy="1454253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Elbow Connector 39">
              <a:extLst>
                <a:ext uri="{FF2B5EF4-FFF2-40B4-BE49-F238E27FC236}">
                  <a16:creationId xmlns:a16="http://schemas.microsoft.com/office/drawing/2014/main" id="{EC20E03D-BF18-A515-B00E-09E97CA87BEB}"/>
                </a:ext>
              </a:extLst>
            </p:cNvPr>
            <p:cNvCxnSpPr/>
            <p:nvPr/>
          </p:nvCxnSpPr>
          <p:spPr bwMode="auto">
            <a:xfrm>
              <a:off x="2649944" y="4895568"/>
              <a:ext cx="1500198" cy="500066"/>
            </a:xfrm>
            <a:prstGeom prst="bentConnector3">
              <a:avLst>
                <a:gd name="adj1" fmla="val -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581366-7D1C-9CF2-B062-BC4F971148CC}"/>
                </a:ext>
              </a:extLst>
            </p:cNvPr>
            <p:cNvSpPr/>
            <p:nvPr/>
          </p:nvSpPr>
          <p:spPr bwMode="auto">
            <a:xfrm>
              <a:off x="6479611" y="5319352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54F3B5-A8E0-1D37-4506-5A647C6D7DE7}"/>
                </a:ext>
              </a:extLst>
            </p:cNvPr>
            <p:cNvSpPr/>
            <p:nvPr/>
          </p:nvSpPr>
          <p:spPr bwMode="auto">
            <a:xfrm>
              <a:off x="2611482" y="5355890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C92FE4-B26D-D960-4AA9-12FAC65A5D79}"/>
                </a:ext>
              </a:extLst>
            </p:cNvPr>
            <p:cNvSpPr txBox="1"/>
            <p:nvPr/>
          </p:nvSpPr>
          <p:spPr>
            <a:xfrm>
              <a:off x="2292754" y="3181056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A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424178-A4EE-B888-AFAF-78E412AAB0A8}"/>
                </a:ext>
              </a:extLst>
            </p:cNvPr>
            <p:cNvSpPr txBox="1"/>
            <p:nvPr/>
          </p:nvSpPr>
          <p:spPr>
            <a:xfrm>
              <a:off x="6507596" y="3181056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B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FEE7481-5F4E-9494-2F16-57DFF1CF6C19}"/>
                </a:ext>
              </a:extLst>
            </p:cNvPr>
            <p:cNvSpPr txBox="1"/>
            <p:nvPr/>
          </p:nvSpPr>
          <p:spPr>
            <a:xfrm>
              <a:off x="2364192" y="5324196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D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B0B2E1-483F-C9F4-8DE1-2FDFED0D6F75}"/>
                </a:ext>
              </a:extLst>
            </p:cNvPr>
            <p:cNvSpPr txBox="1"/>
            <p:nvPr/>
          </p:nvSpPr>
          <p:spPr>
            <a:xfrm>
              <a:off x="6499993" y="5279623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C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04A8F2-A760-9F3C-9DDB-E8116E2A24FB}"/>
                </a:ext>
              </a:extLst>
            </p:cNvPr>
            <p:cNvSpPr txBox="1"/>
            <p:nvPr/>
          </p:nvSpPr>
          <p:spPr>
            <a:xfrm>
              <a:off x="1926193" y="4206390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K1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6C008C-BBBC-8D3F-A8CA-E566DD426D79}"/>
                </a:ext>
              </a:extLst>
            </p:cNvPr>
            <p:cNvSpPr txBox="1"/>
            <p:nvPr/>
          </p:nvSpPr>
          <p:spPr>
            <a:xfrm>
              <a:off x="4411312" y="3692940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K2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7DBFF8-41F6-5C76-DB27-98138AFBC78F}"/>
                </a:ext>
              </a:extLst>
            </p:cNvPr>
            <p:cNvSpPr txBox="1"/>
            <p:nvPr/>
          </p:nvSpPr>
          <p:spPr>
            <a:xfrm>
              <a:off x="4359670" y="559004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K4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5A0F71-21DF-82AA-5DD6-02345A5D68D7}"/>
                </a:ext>
              </a:extLst>
            </p:cNvPr>
            <p:cNvSpPr txBox="1"/>
            <p:nvPr/>
          </p:nvSpPr>
          <p:spPr>
            <a:xfrm>
              <a:off x="1997686" y="3707898"/>
              <a:ext cx="34247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8332C8-DAC8-2FF2-2C07-D1BE2478B9B3}"/>
                </a:ext>
              </a:extLst>
            </p:cNvPr>
            <p:cNvSpPr txBox="1"/>
            <p:nvPr/>
          </p:nvSpPr>
          <p:spPr>
            <a:xfrm>
              <a:off x="6869054" y="3746223"/>
              <a:ext cx="30008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C3A7E69-8C22-9862-10F9-6FD682F1C538}"/>
                </a:ext>
              </a:extLst>
            </p:cNvPr>
            <p:cNvSpPr txBox="1"/>
            <p:nvPr/>
          </p:nvSpPr>
          <p:spPr>
            <a:xfrm>
              <a:off x="3920171" y="3690285"/>
              <a:ext cx="14125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+                  -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7C1FDB-DA76-6C37-A6B2-D5250CBDDAC7}"/>
                </a:ext>
              </a:extLst>
            </p:cNvPr>
            <p:cNvSpPr txBox="1"/>
            <p:nvPr/>
          </p:nvSpPr>
          <p:spPr>
            <a:xfrm>
              <a:off x="3892099" y="5590042"/>
              <a:ext cx="16695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-                   +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482BF4-E3DB-02D6-5E9B-CF9FA16A56F5}"/>
                </a:ext>
              </a:extLst>
            </p:cNvPr>
            <p:cNvSpPr/>
            <p:nvPr/>
          </p:nvSpPr>
          <p:spPr bwMode="auto">
            <a:xfrm>
              <a:off x="2393690" y="3953915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B811C2A-90AE-E133-0E6D-FD7C28B71040}"/>
                </a:ext>
              </a:extLst>
            </p:cNvPr>
            <p:cNvSpPr/>
            <p:nvPr/>
          </p:nvSpPr>
          <p:spPr bwMode="auto">
            <a:xfrm rot="5400000">
              <a:off x="4366614" y="2955119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E2CF81D-8218-8B74-B292-CD21DB8E2A95}"/>
                </a:ext>
              </a:extLst>
            </p:cNvPr>
            <p:cNvSpPr/>
            <p:nvPr/>
          </p:nvSpPr>
          <p:spPr bwMode="auto">
            <a:xfrm>
              <a:off x="6272343" y="3991322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K3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13E1BD3-D75F-070E-A1F9-C89B00D76F22}"/>
                </a:ext>
              </a:extLst>
            </p:cNvPr>
            <p:cNvCxnSpPr/>
            <p:nvPr/>
          </p:nvCxnSpPr>
          <p:spPr bwMode="auto">
            <a:xfrm flipV="1">
              <a:off x="2153178" y="3953915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64243-2E8E-9F5F-62DE-7FF13DA9F409}"/>
                </a:ext>
              </a:extLst>
            </p:cNvPr>
            <p:cNvCxnSpPr/>
            <p:nvPr/>
          </p:nvCxnSpPr>
          <p:spPr bwMode="auto">
            <a:xfrm>
              <a:off x="2153178" y="4544944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A14EEC-4B94-5392-BAEC-E0007E4556CB}"/>
                </a:ext>
              </a:extLst>
            </p:cNvPr>
            <p:cNvSpPr txBox="1"/>
            <p:nvPr/>
          </p:nvSpPr>
          <p:spPr>
            <a:xfrm>
              <a:off x="6792110" y="4262894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K3</a:t>
              </a:r>
              <a:endParaRPr lang="en-US" sz="1600" dirty="0">
                <a:latin typeface="+mn-lt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CF2672F-3F59-3A4A-EC7E-F402D9097E07}"/>
                </a:ext>
              </a:extLst>
            </p:cNvPr>
            <p:cNvCxnSpPr/>
            <p:nvPr/>
          </p:nvCxnSpPr>
          <p:spPr bwMode="auto">
            <a:xfrm flipV="1">
              <a:off x="7019095" y="4010419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3E84B17-3EF7-1BB4-3A23-704DFFC3F7E8}"/>
                </a:ext>
              </a:extLst>
            </p:cNvPr>
            <p:cNvCxnSpPr/>
            <p:nvPr/>
          </p:nvCxnSpPr>
          <p:spPr bwMode="auto">
            <a:xfrm>
              <a:off x="7019095" y="4601448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736DC9F-E9EC-33D4-8704-E0590F1649DB}"/>
                </a:ext>
              </a:extLst>
            </p:cNvPr>
            <p:cNvCxnSpPr/>
            <p:nvPr/>
          </p:nvCxnSpPr>
          <p:spPr bwMode="auto">
            <a:xfrm>
              <a:off x="4761557" y="3855816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9B57340-D9CB-2549-9D8A-359A255FFB1E}"/>
                </a:ext>
              </a:extLst>
            </p:cNvPr>
            <p:cNvCxnSpPr/>
            <p:nvPr/>
          </p:nvCxnSpPr>
          <p:spPr bwMode="auto">
            <a:xfrm flipH="1">
              <a:off x="4154356" y="3862217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84F8805D-F169-B4C8-F0A8-F6061C37992F}"/>
                </a:ext>
              </a:extLst>
            </p:cNvPr>
            <p:cNvCxnSpPr>
              <a:stCxn id="39" idx="0"/>
              <a:endCxn id="40" idx="0"/>
            </p:cNvCxnSpPr>
            <p:nvPr/>
          </p:nvCxnSpPr>
          <p:spPr bwMode="auto">
            <a:xfrm>
              <a:off x="5085894" y="3420888"/>
              <a:ext cx="1439960" cy="570434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C13507F-07C6-C69E-3641-ADFFBF40EB50}"/>
                </a:ext>
              </a:extLst>
            </p:cNvPr>
            <p:cNvSpPr/>
            <p:nvPr/>
          </p:nvSpPr>
          <p:spPr bwMode="auto">
            <a:xfrm rot="5400000">
              <a:off x="4352321" y="4893510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K4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6FFAC70-F4AA-AF69-A917-B3D8EBB4F1EC}"/>
                </a:ext>
              </a:extLst>
            </p:cNvPr>
            <p:cNvCxnSpPr/>
            <p:nvPr/>
          </p:nvCxnSpPr>
          <p:spPr bwMode="auto">
            <a:xfrm>
              <a:off x="4747264" y="5794207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9C90A5A-DFD7-AFA1-1B9F-0485B475CABE}"/>
                </a:ext>
              </a:extLst>
            </p:cNvPr>
            <p:cNvCxnSpPr/>
            <p:nvPr/>
          </p:nvCxnSpPr>
          <p:spPr bwMode="auto">
            <a:xfrm flipH="1">
              <a:off x="4140063" y="5800608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8BD7CA3B-E722-15E2-F9A8-F4CEAB61AACF}"/>
              </a:ext>
            </a:extLst>
          </p:cNvPr>
          <p:cNvSpPr txBox="1"/>
          <p:nvPr/>
        </p:nvSpPr>
        <p:spPr>
          <a:xfrm>
            <a:off x="7324858" y="3106259"/>
            <a:ext cx="821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Node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10FD8C-8AB2-9793-8AAF-0C8FF70B6A02}"/>
              </a:ext>
            </a:extLst>
          </p:cNvPr>
          <p:cNvCxnSpPr>
            <a:cxnSpLocks/>
          </p:cNvCxnSpPr>
          <p:nvPr/>
        </p:nvCxnSpPr>
        <p:spPr>
          <a:xfrm flipH="1" flipV="1">
            <a:off x="7209212" y="3991322"/>
            <a:ext cx="1438843" cy="370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E0365-54ED-90DF-DFE8-C3903F9C9097}"/>
              </a:ext>
            </a:extLst>
          </p:cNvPr>
          <p:cNvCxnSpPr/>
          <p:nvPr/>
        </p:nvCxnSpPr>
        <p:spPr>
          <a:xfrm flipH="1">
            <a:off x="7246080" y="4601448"/>
            <a:ext cx="1478919" cy="438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C526CDC-5A68-BCF6-433D-FAB117B70101}"/>
              </a:ext>
            </a:extLst>
          </p:cNvPr>
          <p:cNvSpPr txBox="1"/>
          <p:nvPr/>
        </p:nvSpPr>
        <p:spPr>
          <a:xfrm>
            <a:off x="9067576" y="4376331"/>
            <a:ext cx="2430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Angir retningen på spenningen over elementet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C31B73-BB72-4D1C-80A1-FB6C7A4203B5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6515330" y="4700444"/>
            <a:ext cx="1070121" cy="1327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B37D94-8FAA-7132-3E40-9ED232F2AF30}"/>
              </a:ext>
            </a:extLst>
          </p:cNvPr>
          <p:cNvCxnSpPr>
            <a:stCxn id="53" idx="1"/>
            <a:endCxn id="27" idx="3"/>
          </p:cNvCxnSpPr>
          <p:nvPr/>
        </p:nvCxnSpPr>
        <p:spPr>
          <a:xfrm flipH="1">
            <a:off x="6828518" y="3260148"/>
            <a:ext cx="496340" cy="90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90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Kirchhoffs spenningslov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344543"/>
            <a:ext cx="10906323" cy="5101547"/>
          </a:xfrm>
        </p:spPr>
        <p:txBody>
          <a:bodyPr/>
          <a:lstStyle/>
          <a:p>
            <a:pPr marL="342900" marR="0" lvl="0" indent="-34290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nb-NO" sz="1800" kern="0" dirty="0">
                <a:solidFill>
                  <a:schemeClr val="tx1"/>
                </a:solidFill>
              </a:rPr>
              <a:t>Vi skal nå se hvordan vi kan sette opp ligningen for KVL</a:t>
            </a: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Starter i en vilkårlig node og velger en retning som vi skal gå i rundt løkken og summere opp spenningene over </a:t>
            </a:r>
            <a:endParaRPr kumimoji="0" lang="nb-NO" sz="1800" b="0" i="0" u="none" strike="noStrike" kern="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defTabSz="808038">
              <a:spcBef>
                <a:spcPct val="20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Hvis man treffer på «+» på et element først, er spenningen over elementet positiv</a:t>
            </a:r>
          </a:p>
          <a:p>
            <a:pPr marL="800100" lvl="1" indent="-342900" defTabSz="808038">
              <a:spcBef>
                <a:spcPct val="20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Hvis man treffer på «–» på et element først, er spenningen over elementet negativ</a:t>
            </a:r>
          </a:p>
          <a:p>
            <a:pPr marL="1257323" lvl="2" indent="-342900" defTabSz="808038">
              <a:spcBef>
                <a:spcPct val="20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400" b="1" dirty="0"/>
              <a:t>NB:</a:t>
            </a:r>
            <a:r>
              <a:rPr lang="nb-NO" sz="1400" dirty="0"/>
              <a:t> Spiller ingen rolle om man går med eller mot klokken eller i hvilken node man starter</a:t>
            </a:r>
            <a:endParaRPr lang="de-DE" sz="1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A865970-5842-8AA2-4FCF-577A0AE01BB4}"/>
              </a:ext>
            </a:extLst>
          </p:cNvPr>
          <p:cNvGrpSpPr/>
          <p:nvPr/>
        </p:nvGrpSpPr>
        <p:grpSpPr>
          <a:xfrm>
            <a:off x="2862193" y="3429000"/>
            <a:ext cx="5283019" cy="2761219"/>
            <a:chOff x="2190883" y="1929409"/>
            <a:chExt cx="5283019" cy="276121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67616B-5907-BB35-C850-A245B2A0A3D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62405" y="2213270"/>
              <a:ext cx="4929" cy="5026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D72C25-4E9B-04F4-AF07-D588BC314C34}"/>
                </a:ext>
              </a:extLst>
            </p:cNvPr>
            <p:cNvSpPr/>
            <p:nvPr/>
          </p:nvSpPr>
          <p:spPr bwMode="auto">
            <a:xfrm>
              <a:off x="2833295" y="2189115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BC8983-BD19-11E5-8B63-B7C475EEE845}"/>
                </a:ext>
              </a:extLst>
            </p:cNvPr>
            <p:cNvSpPr/>
            <p:nvPr/>
          </p:nvSpPr>
          <p:spPr bwMode="auto">
            <a:xfrm>
              <a:off x="6767361" y="2170353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418B47-9B5C-6CEA-D144-A4E1B9576DB7}"/>
                </a:ext>
              </a:extLst>
            </p:cNvPr>
            <p:cNvCxnSpPr/>
            <p:nvPr/>
          </p:nvCxnSpPr>
          <p:spPr bwMode="auto">
            <a:xfrm rot="16200000" flipH="1">
              <a:off x="3859106" y="1259770"/>
              <a:ext cx="1715" cy="194398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Elbow Connector 35">
              <a:extLst>
                <a:ext uri="{FF2B5EF4-FFF2-40B4-BE49-F238E27FC236}">
                  <a16:creationId xmlns:a16="http://schemas.microsoft.com/office/drawing/2014/main" id="{33C47B1B-3042-7C52-811F-F5A7F0E2176E}"/>
                </a:ext>
              </a:extLst>
            </p:cNvPr>
            <p:cNvCxnSpPr>
              <a:cxnSpLocks/>
              <a:stCxn id="40" idx="2"/>
              <a:endCxn id="49" idx="0"/>
            </p:cNvCxnSpPr>
            <p:nvPr/>
          </p:nvCxnSpPr>
          <p:spPr bwMode="auto">
            <a:xfrm rot="5400000">
              <a:off x="5845208" y="3175975"/>
              <a:ext cx="436420" cy="1454253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Elbow Connector 39">
              <a:extLst>
                <a:ext uri="{FF2B5EF4-FFF2-40B4-BE49-F238E27FC236}">
                  <a16:creationId xmlns:a16="http://schemas.microsoft.com/office/drawing/2014/main" id="{EC20E03D-BF18-A515-B00E-09E97CA87BEB}"/>
                </a:ext>
              </a:extLst>
            </p:cNvPr>
            <p:cNvCxnSpPr/>
            <p:nvPr/>
          </p:nvCxnSpPr>
          <p:spPr bwMode="auto">
            <a:xfrm>
              <a:off x="2914634" y="3657600"/>
              <a:ext cx="1500198" cy="500066"/>
            </a:xfrm>
            <a:prstGeom prst="bentConnector3">
              <a:avLst>
                <a:gd name="adj1" fmla="val -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581366-7D1C-9CF2-B062-BC4F971148CC}"/>
                </a:ext>
              </a:extLst>
            </p:cNvPr>
            <p:cNvSpPr/>
            <p:nvPr/>
          </p:nvSpPr>
          <p:spPr bwMode="auto">
            <a:xfrm>
              <a:off x="6761529" y="4171511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54F3B5-A8E0-1D37-4506-5A647C6D7DE7}"/>
                </a:ext>
              </a:extLst>
            </p:cNvPr>
            <p:cNvSpPr/>
            <p:nvPr/>
          </p:nvSpPr>
          <p:spPr bwMode="auto">
            <a:xfrm>
              <a:off x="2876172" y="4117922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C92FE4-B26D-D960-4AA9-12FAC65A5D79}"/>
                </a:ext>
              </a:extLst>
            </p:cNvPr>
            <p:cNvSpPr txBox="1"/>
            <p:nvPr/>
          </p:nvSpPr>
          <p:spPr>
            <a:xfrm>
              <a:off x="2557444" y="1943088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A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424178-A4EE-B888-AFAF-78E412AAB0A8}"/>
                </a:ext>
              </a:extLst>
            </p:cNvPr>
            <p:cNvSpPr txBox="1"/>
            <p:nvPr/>
          </p:nvSpPr>
          <p:spPr>
            <a:xfrm>
              <a:off x="6772286" y="1943088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B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FEE7481-5F4E-9494-2F16-57DFF1CF6C19}"/>
                </a:ext>
              </a:extLst>
            </p:cNvPr>
            <p:cNvSpPr txBox="1"/>
            <p:nvPr/>
          </p:nvSpPr>
          <p:spPr>
            <a:xfrm>
              <a:off x="2628882" y="4086228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D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B0B2E1-483F-C9F4-8DE1-2FDFED0D6F75}"/>
                </a:ext>
              </a:extLst>
            </p:cNvPr>
            <p:cNvSpPr txBox="1"/>
            <p:nvPr/>
          </p:nvSpPr>
          <p:spPr>
            <a:xfrm>
              <a:off x="6772286" y="4086228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C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04A8F2-A760-9F3C-9DDB-E8116E2A24FB}"/>
                </a:ext>
              </a:extLst>
            </p:cNvPr>
            <p:cNvSpPr txBox="1"/>
            <p:nvPr/>
          </p:nvSpPr>
          <p:spPr>
            <a:xfrm>
              <a:off x="2190883" y="296842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K1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6C008C-BBBC-8D3F-A8CA-E566DD426D79}"/>
                </a:ext>
              </a:extLst>
            </p:cNvPr>
            <p:cNvSpPr txBox="1"/>
            <p:nvPr/>
          </p:nvSpPr>
          <p:spPr>
            <a:xfrm>
              <a:off x="4676002" y="245497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K2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7DBFF8-41F6-5C76-DB27-98138AFBC78F}"/>
                </a:ext>
              </a:extLst>
            </p:cNvPr>
            <p:cNvSpPr txBox="1"/>
            <p:nvPr/>
          </p:nvSpPr>
          <p:spPr>
            <a:xfrm>
              <a:off x="4624360" y="4352074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K4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5A0F71-21DF-82AA-5DD6-02345A5D68D7}"/>
                </a:ext>
              </a:extLst>
            </p:cNvPr>
            <p:cNvSpPr txBox="1"/>
            <p:nvPr/>
          </p:nvSpPr>
          <p:spPr>
            <a:xfrm>
              <a:off x="2262376" y="2469930"/>
              <a:ext cx="34247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8332C8-DAC8-2FF2-2C07-D1BE2478B9B3}"/>
                </a:ext>
              </a:extLst>
            </p:cNvPr>
            <p:cNvSpPr txBox="1"/>
            <p:nvPr/>
          </p:nvSpPr>
          <p:spPr>
            <a:xfrm>
              <a:off x="7133744" y="2508255"/>
              <a:ext cx="30008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C3A7E69-8C22-9862-10F9-6FD682F1C538}"/>
                </a:ext>
              </a:extLst>
            </p:cNvPr>
            <p:cNvSpPr txBox="1"/>
            <p:nvPr/>
          </p:nvSpPr>
          <p:spPr>
            <a:xfrm>
              <a:off x="4184861" y="2452317"/>
              <a:ext cx="13548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+                 -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7C1FDB-DA76-6C37-A6B2-D5250CBDDAC7}"/>
                </a:ext>
              </a:extLst>
            </p:cNvPr>
            <p:cNvSpPr txBox="1"/>
            <p:nvPr/>
          </p:nvSpPr>
          <p:spPr>
            <a:xfrm>
              <a:off x="4156788" y="4352074"/>
              <a:ext cx="17443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-                   +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482BF4-E3DB-02D6-5E9B-CF9FA16A56F5}"/>
                </a:ext>
              </a:extLst>
            </p:cNvPr>
            <p:cNvSpPr/>
            <p:nvPr/>
          </p:nvSpPr>
          <p:spPr bwMode="auto">
            <a:xfrm>
              <a:off x="2658380" y="2715947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B811C2A-90AE-E133-0E6D-FD7C28B71040}"/>
                </a:ext>
              </a:extLst>
            </p:cNvPr>
            <p:cNvSpPr/>
            <p:nvPr/>
          </p:nvSpPr>
          <p:spPr bwMode="auto">
            <a:xfrm rot="5400000">
              <a:off x="4631304" y="1717151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E2CF81D-8218-8B74-B292-CD21DB8E2A95}"/>
                </a:ext>
              </a:extLst>
            </p:cNvPr>
            <p:cNvSpPr/>
            <p:nvPr/>
          </p:nvSpPr>
          <p:spPr bwMode="auto">
            <a:xfrm>
              <a:off x="6537033" y="2753354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K3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13E1BD3-D75F-070E-A1F9-C89B00D76F22}"/>
                </a:ext>
              </a:extLst>
            </p:cNvPr>
            <p:cNvCxnSpPr/>
            <p:nvPr/>
          </p:nvCxnSpPr>
          <p:spPr bwMode="auto">
            <a:xfrm flipV="1">
              <a:off x="2417868" y="2715947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64243-2E8E-9F5F-62DE-7FF13DA9F409}"/>
                </a:ext>
              </a:extLst>
            </p:cNvPr>
            <p:cNvCxnSpPr/>
            <p:nvPr/>
          </p:nvCxnSpPr>
          <p:spPr bwMode="auto">
            <a:xfrm>
              <a:off x="2417868" y="3306976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A14EEC-4B94-5392-BAEC-E0007E4556CB}"/>
                </a:ext>
              </a:extLst>
            </p:cNvPr>
            <p:cNvSpPr txBox="1"/>
            <p:nvPr/>
          </p:nvSpPr>
          <p:spPr>
            <a:xfrm>
              <a:off x="7056800" y="3024926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K3</a:t>
              </a:r>
              <a:endParaRPr lang="en-US" sz="1600" dirty="0">
                <a:latin typeface="+mn-lt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CF2672F-3F59-3A4A-EC7E-F402D9097E07}"/>
                </a:ext>
              </a:extLst>
            </p:cNvPr>
            <p:cNvCxnSpPr/>
            <p:nvPr/>
          </p:nvCxnSpPr>
          <p:spPr bwMode="auto">
            <a:xfrm flipV="1">
              <a:off x="7283785" y="2772451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3E84B17-3EF7-1BB4-3A23-704DFFC3F7E8}"/>
                </a:ext>
              </a:extLst>
            </p:cNvPr>
            <p:cNvCxnSpPr/>
            <p:nvPr/>
          </p:nvCxnSpPr>
          <p:spPr bwMode="auto">
            <a:xfrm>
              <a:off x="7283785" y="3363480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736DC9F-E9EC-33D4-8704-E0590F1649DB}"/>
                </a:ext>
              </a:extLst>
            </p:cNvPr>
            <p:cNvCxnSpPr/>
            <p:nvPr/>
          </p:nvCxnSpPr>
          <p:spPr bwMode="auto">
            <a:xfrm>
              <a:off x="5026247" y="2617848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9B57340-D9CB-2549-9D8A-359A255FFB1E}"/>
                </a:ext>
              </a:extLst>
            </p:cNvPr>
            <p:cNvCxnSpPr/>
            <p:nvPr/>
          </p:nvCxnSpPr>
          <p:spPr bwMode="auto">
            <a:xfrm flipH="1">
              <a:off x="4419046" y="2624249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84F8805D-F169-B4C8-F0A8-F6061C37992F}"/>
                </a:ext>
              </a:extLst>
            </p:cNvPr>
            <p:cNvCxnSpPr>
              <a:stCxn id="39" idx="0"/>
              <a:endCxn id="40" idx="0"/>
            </p:cNvCxnSpPr>
            <p:nvPr/>
          </p:nvCxnSpPr>
          <p:spPr bwMode="auto">
            <a:xfrm>
              <a:off x="5350584" y="2182920"/>
              <a:ext cx="1439960" cy="570434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C13507F-07C6-C69E-3641-ADFFBF40EB50}"/>
                </a:ext>
              </a:extLst>
            </p:cNvPr>
            <p:cNvSpPr/>
            <p:nvPr/>
          </p:nvSpPr>
          <p:spPr bwMode="auto">
            <a:xfrm rot="5400000">
              <a:off x="4617011" y="3655542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K4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6FFAC70-F4AA-AF69-A917-B3D8EBB4F1EC}"/>
                </a:ext>
              </a:extLst>
            </p:cNvPr>
            <p:cNvCxnSpPr/>
            <p:nvPr/>
          </p:nvCxnSpPr>
          <p:spPr bwMode="auto">
            <a:xfrm>
              <a:off x="5011954" y="4556239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9C90A5A-DFD7-AFA1-1B9F-0485B475CABE}"/>
                </a:ext>
              </a:extLst>
            </p:cNvPr>
            <p:cNvCxnSpPr/>
            <p:nvPr/>
          </p:nvCxnSpPr>
          <p:spPr bwMode="auto">
            <a:xfrm flipH="1">
              <a:off x="4404753" y="4562640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57240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Kirchhoffs spenningslov (forts)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4" y="1344543"/>
                <a:ext cx="10906323" cy="4708927"/>
              </a:xfrm>
            </p:spPr>
            <p:txBody>
              <a:bodyPr/>
              <a:lstStyle/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800" kern="0" dirty="0">
                    <a:solidFill>
                      <a:schemeClr val="tx1"/>
                    </a:solidFill>
                  </a:rPr>
                  <a:t>Vi ønsker å finne spenningen V</a:t>
                </a:r>
                <a:r>
                  <a:rPr lang="nb-NO" sz="1800" kern="0" baseline="-25000" dirty="0">
                    <a:solidFill>
                      <a:schemeClr val="tx1"/>
                    </a:solidFill>
                  </a:rPr>
                  <a:t>K3</a:t>
                </a:r>
                <a:r>
                  <a:rPr lang="nb-NO" sz="1800" kern="0" dirty="0">
                    <a:solidFill>
                      <a:schemeClr val="tx1"/>
                    </a:solidFill>
                  </a:rPr>
                  <a:t> over element K3 uttrykt ved V</a:t>
                </a:r>
                <a:r>
                  <a:rPr lang="nb-NO" sz="1800" kern="0" baseline="-25000" dirty="0">
                    <a:solidFill>
                      <a:schemeClr val="tx1"/>
                    </a:solidFill>
                  </a:rPr>
                  <a:t>K1, </a:t>
                </a:r>
                <a:r>
                  <a:rPr lang="nb-NO" sz="1800" kern="0" dirty="0">
                    <a:solidFill>
                      <a:schemeClr val="tx1"/>
                    </a:solidFill>
                  </a:rPr>
                  <a:t>V</a:t>
                </a:r>
                <a:r>
                  <a:rPr lang="nb-NO" sz="1800" kern="0" baseline="-25000" dirty="0">
                    <a:solidFill>
                      <a:schemeClr val="tx1"/>
                    </a:solidFill>
                  </a:rPr>
                  <a:t>K2 og </a:t>
                </a:r>
                <a:r>
                  <a:rPr lang="nb-NO" sz="1800" kern="0" dirty="0">
                    <a:solidFill>
                      <a:schemeClr val="tx1"/>
                    </a:solidFill>
                  </a:rPr>
                  <a:t>V</a:t>
                </a:r>
                <a:r>
                  <a:rPr lang="nb-NO" sz="1800" kern="0" baseline="-25000" dirty="0">
                    <a:solidFill>
                      <a:schemeClr val="tx1"/>
                    </a:solidFill>
                  </a:rPr>
                  <a:t>K4</a:t>
                </a: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800" kern="0" dirty="0">
                    <a:solidFill>
                      <a:schemeClr val="tx1"/>
                    </a:solidFill>
                  </a:rPr>
                  <a:t>Starter i node A og går rundt løkken </a:t>
                </a:r>
                <a:r>
                  <a:rPr lang="nb-NO" sz="1800" b="1" kern="0" dirty="0">
                    <a:solidFill>
                      <a:schemeClr val="tx1"/>
                    </a:solidFill>
                  </a:rPr>
                  <a:t>med</a:t>
                </a:r>
                <a:r>
                  <a:rPr lang="nb-NO" sz="1800" kern="0" dirty="0">
                    <a:solidFill>
                      <a:schemeClr val="tx1"/>
                    </a:solidFill>
                  </a:rPr>
                  <a:t> klokken</a:t>
                </a: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de-DE" sz="1600" dirty="0"/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600" dirty="0"/>
                  <a:t>KVL gir følgende ligning: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de-DE" sz="16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4" y="1344543"/>
                <a:ext cx="10906323" cy="470892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A865970-5842-8AA2-4FCF-577A0AE01BB4}"/>
              </a:ext>
            </a:extLst>
          </p:cNvPr>
          <p:cNvGrpSpPr/>
          <p:nvPr/>
        </p:nvGrpSpPr>
        <p:grpSpPr>
          <a:xfrm>
            <a:off x="2790193" y="2280052"/>
            <a:ext cx="5283019" cy="2768103"/>
            <a:chOff x="2190883" y="1929409"/>
            <a:chExt cx="5283019" cy="2768103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67616B-5907-BB35-C850-A245B2A0A3D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62405" y="2213270"/>
              <a:ext cx="4929" cy="5026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D72C25-4E9B-04F4-AF07-D588BC314C34}"/>
                </a:ext>
              </a:extLst>
            </p:cNvPr>
            <p:cNvSpPr/>
            <p:nvPr/>
          </p:nvSpPr>
          <p:spPr bwMode="auto">
            <a:xfrm>
              <a:off x="2833295" y="2189115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BC8983-BD19-11E5-8B63-B7C475EEE845}"/>
                </a:ext>
              </a:extLst>
            </p:cNvPr>
            <p:cNvSpPr/>
            <p:nvPr/>
          </p:nvSpPr>
          <p:spPr bwMode="auto">
            <a:xfrm>
              <a:off x="6767361" y="2170353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F418B47-9B5C-6CEA-D144-A4E1B9576DB7}"/>
                </a:ext>
              </a:extLst>
            </p:cNvPr>
            <p:cNvCxnSpPr/>
            <p:nvPr/>
          </p:nvCxnSpPr>
          <p:spPr bwMode="auto">
            <a:xfrm rot="16200000" flipH="1">
              <a:off x="3859106" y="1259770"/>
              <a:ext cx="1715" cy="194398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Elbow Connector 35">
              <a:extLst>
                <a:ext uri="{FF2B5EF4-FFF2-40B4-BE49-F238E27FC236}">
                  <a16:creationId xmlns:a16="http://schemas.microsoft.com/office/drawing/2014/main" id="{33C47B1B-3042-7C52-811F-F5A7F0E2176E}"/>
                </a:ext>
              </a:extLst>
            </p:cNvPr>
            <p:cNvCxnSpPr>
              <a:cxnSpLocks/>
              <a:stCxn id="40" idx="2"/>
              <a:endCxn id="49" idx="0"/>
            </p:cNvCxnSpPr>
            <p:nvPr/>
          </p:nvCxnSpPr>
          <p:spPr bwMode="auto">
            <a:xfrm rot="5400000">
              <a:off x="5845208" y="3175975"/>
              <a:ext cx="436420" cy="1454253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Elbow Connector 39">
              <a:extLst>
                <a:ext uri="{FF2B5EF4-FFF2-40B4-BE49-F238E27FC236}">
                  <a16:creationId xmlns:a16="http://schemas.microsoft.com/office/drawing/2014/main" id="{EC20E03D-BF18-A515-B00E-09E97CA87BEB}"/>
                </a:ext>
              </a:extLst>
            </p:cNvPr>
            <p:cNvCxnSpPr/>
            <p:nvPr/>
          </p:nvCxnSpPr>
          <p:spPr bwMode="auto">
            <a:xfrm>
              <a:off x="2914634" y="3657600"/>
              <a:ext cx="1500198" cy="500066"/>
            </a:xfrm>
            <a:prstGeom prst="bentConnector3">
              <a:avLst>
                <a:gd name="adj1" fmla="val -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581366-7D1C-9CF2-B062-BC4F971148CC}"/>
                </a:ext>
              </a:extLst>
            </p:cNvPr>
            <p:cNvSpPr/>
            <p:nvPr/>
          </p:nvSpPr>
          <p:spPr bwMode="auto">
            <a:xfrm>
              <a:off x="6761529" y="4171511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54F3B5-A8E0-1D37-4506-5A647C6D7DE7}"/>
                </a:ext>
              </a:extLst>
            </p:cNvPr>
            <p:cNvSpPr/>
            <p:nvPr/>
          </p:nvSpPr>
          <p:spPr bwMode="auto">
            <a:xfrm>
              <a:off x="2876172" y="4117922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C92FE4-B26D-D960-4AA9-12FAC65A5D79}"/>
                </a:ext>
              </a:extLst>
            </p:cNvPr>
            <p:cNvSpPr txBox="1"/>
            <p:nvPr/>
          </p:nvSpPr>
          <p:spPr>
            <a:xfrm>
              <a:off x="2557444" y="1943088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A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424178-A4EE-B888-AFAF-78E412AAB0A8}"/>
                </a:ext>
              </a:extLst>
            </p:cNvPr>
            <p:cNvSpPr txBox="1"/>
            <p:nvPr/>
          </p:nvSpPr>
          <p:spPr>
            <a:xfrm>
              <a:off x="6772286" y="1943088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B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FEE7481-5F4E-9494-2F16-57DFF1CF6C19}"/>
                </a:ext>
              </a:extLst>
            </p:cNvPr>
            <p:cNvSpPr txBox="1"/>
            <p:nvPr/>
          </p:nvSpPr>
          <p:spPr>
            <a:xfrm>
              <a:off x="2628882" y="4086228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D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B0B2E1-483F-C9F4-8DE1-2FDFED0D6F75}"/>
                </a:ext>
              </a:extLst>
            </p:cNvPr>
            <p:cNvSpPr txBox="1"/>
            <p:nvPr/>
          </p:nvSpPr>
          <p:spPr>
            <a:xfrm>
              <a:off x="6772286" y="4086228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C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04A8F2-A760-9F3C-9DDB-E8116E2A24FB}"/>
                </a:ext>
              </a:extLst>
            </p:cNvPr>
            <p:cNvSpPr txBox="1"/>
            <p:nvPr/>
          </p:nvSpPr>
          <p:spPr>
            <a:xfrm>
              <a:off x="2190883" y="296842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K1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6C008C-BBBC-8D3F-A8CA-E566DD426D79}"/>
                </a:ext>
              </a:extLst>
            </p:cNvPr>
            <p:cNvSpPr txBox="1"/>
            <p:nvPr/>
          </p:nvSpPr>
          <p:spPr>
            <a:xfrm>
              <a:off x="4676002" y="2454972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K2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7DBFF8-41F6-5C76-DB27-98138AFBC78F}"/>
                </a:ext>
              </a:extLst>
            </p:cNvPr>
            <p:cNvSpPr txBox="1"/>
            <p:nvPr/>
          </p:nvSpPr>
          <p:spPr>
            <a:xfrm>
              <a:off x="4624360" y="4352074"/>
              <a:ext cx="453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K4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5A0F71-21DF-82AA-5DD6-02345A5D68D7}"/>
                </a:ext>
              </a:extLst>
            </p:cNvPr>
            <p:cNvSpPr txBox="1"/>
            <p:nvPr/>
          </p:nvSpPr>
          <p:spPr>
            <a:xfrm>
              <a:off x="2262376" y="2469930"/>
              <a:ext cx="34247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8332C8-DAC8-2FF2-2C07-D1BE2478B9B3}"/>
                </a:ext>
              </a:extLst>
            </p:cNvPr>
            <p:cNvSpPr txBox="1"/>
            <p:nvPr/>
          </p:nvSpPr>
          <p:spPr>
            <a:xfrm>
              <a:off x="7133744" y="2508255"/>
              <a:ext cx="30008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-</a:t>
              </a: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endParaRPr lang="nb-NO" sz="1800" dirty="0">
                <a:latin typeface="+mn-lt"/>
              </a:endParaRPr>
            </a:p>
            <a:p>
              <a:r>
                <a:rPr lang="nb-NO" sz="1800" dirty="0">
                  <a:latin typeface="+mn-lt"/>
                </a:rPr>
                <a:t>+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C3A7E69-8C22-9862-10F9-6FD682F1C538}"/>
                </a:ext>
              </a:extLst>
            </p:cNvPr>
            <p:cNvSpPr txBox="1"/>
            <p:nvPr/>
          </p:nvSpPr>
          <p:spPr>
            <a:xfrm>
              <a:off x="4184861" y="2452317"/>
              <a:ext cx="14702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+                   -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7C1FDB-DA76-6C37-A6B2-D5250CBDDAC7}"/>
                </a:ext>
              </a:extLst>
            </p:cNvPr>
            <p:cNvSpPr txBox="1"/>
            <p:nvPr/>
          </p:nvSpPr>
          <p:spPr>
            <a:xfrm>
              <a:off x="4077252" y="4358958"/>
              <a:ext cx="17155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-                     +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482BF4-E3DB-02D6-5E9B-CF9FA16A56F5}"/>
                </a:ext>
              </a:extLst>
            </p:cNvPr>
            <p:cNvSpPr/>
            <p:nvPr/>
          </p:nvSpPr>
          <p:spPr bwMode="auto">
            <a:xfrm>
              <a:off x="2658380" y="2715947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B811C2A-90AE-E133-0E6D-FD7C28B71040}"/>
                </a:ext>
              </a:extLst>
            </p:cNvPr>
            <p:cNvSpPr/>
            <p:nvPr/>
          </p:nvSpPr>
          <p:spPr bwMode="auto">
            <a:xfrm rot="5400000">
              <a:off x="4631304" y="1717151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E2CF81D-8218-8B74-B292-CD21DB8E2A95}"/>
                </a:ext>
              </a:extLst>
            </p:cNvPr>
            <p:cNvSpPr/>
            <p:nvPr/>
          </p:nvSpPr>
          <p:spPr bwMode="auto">
            <a:xfrm>
              <a:off x="6537033" y="2753354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K3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13E1BD3-D75F-070E-A1F9-C89B00D76F22}"/>
                </a:ext>
              </a:extLst>
            </p:cNvPr>
            <p:cNvCxnSpPr/>
            <p:nvPr/>
          </p:nvCxnSpPr>
          <p:spPr bwMode="auto">
            <a:xfrm flipV="1">
              <a:off x="2417868" y="2715947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9664243-2E8E-9F5F-62DE-7FF13DA9F409}"/>
                </a:ext>
              </a:extLst>
            </p:cNvPr>
            <p:cNvCxnSpPr/>
            <p:nvPr/>
          </p:nvCxnSpPr>
          <p:spPr bwMode="auto">
            <a:xfrm>
              <a:off x="2417868" y="3306976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A14EEC-4B94-5392-BAEC-E0007E4556CB}"/>
                </a:ext>
              </a:extLst>
            </p:cNvPr>
            <p:cNvSpPr txBox="1"/>
            <p:nvPr/>
          </p:nvSpPr>
          <p:spPr>
            <a:xfrm>
              <a:off x="7056800" y="3024926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+mn-lt"/>
                </a:rPr>
                <a:t>v</a:t>
              </a:r>
              <a:r>
                <a:rPr lang="nb-NO" sz="1600" baseline="-25000" dirty="0">
                  <a:latin typeface="+mn-lt"/>
                </a:rPr>
                <a:t>K3</a:t>
              </a:r>
              <a:endParaRPr lang="en-US" sz="1600" dirty="0">
                <a:latin typeface="+mn-lt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CF2672F-3F59-3A4A-EC7E-F402D9097E07}"/>
                </a:ext>
              </a:extLst>
            </p:cNvPr>
            <p:cNvCxnSpPr/>
            <p:nvPr/>
          </p:nvCxnSpPr>
          <p:spPr bwMode="auto">
            <a:xfrm flipV="1">
              <a:off x="7283785" y="2772451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3E84B17-3EF7-1BB4-3A23-704DFFC3F7E8}"/>
                </a:ext>
              </a:extLst>
            </p:cNvPr>
            <p:cNvCxnSpPr/>
            <p:nvPr/>
          </p:nvCxnSpPr>
          <p:spPr bwMode="auto">
            <a:xfrm>
              <a:off x="7283785" y="3363480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736DC9F-E9EC-33D4-8704-E0590F1649DB}"/>
                </a:ext>
              </a:extLst>
            </p:cNvPr>
            <p:cNvCxnSpPr/>
            <p:nvPr/>
          </p:nvCxnSpPr>
          <p:spPr bwMode="auto">
            <a:xfrm>
              <a:off x="5026247" y="2617848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9B57340-D9CB-2549-9D8A-359A255FFB1E}"/>
                </a:ext>
              </a:extLst>
            </p:cNvPr>
            <p:cNvCxnSpPr/>
            <p:nvPr/>
          </p:nvCxnSpPr>
          <p:spPr bwMode="auto">
            <a:xfrm flipH="1">
              <a:off x="4419046" y="2624249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84F8805D-F169-B4C8-F0A8-F6061C37992F}"/>
                </a:ext>
              </a:extLst>
            </p:cNvPr>
            <p:cNvCxnSpPr>
              <a:stCxn id="39" idx="0"/>
              <a:endCxn id="40" idx="0"/>
            </p:cNvCxnSpPr>
            <p:nvPr/>
          </p:nvCxnSpPr>
          <p:spPr bwMode="auto">
            <a:xfrm>
              <a:off x="5350584" y="2182920"/>
              <a:ext cx="1439960" cy="570434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C13507F-07C6-C69E-3641-ADFFBF40EB50}"/>
                </a:ext>
              </a:extLst>
            </p:cNvPr>
            <p:cNvSpPr/>
            <p:nvPr/>
          </p:nvSpPr>
          <p:spPr bwMode="auto">
            <a:xfrm rot="5400000">
              <a:off x="4617011" y="3655542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K4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6FFAC70-F4AA-AF69-A917-B3D8EBB4F1EC}"/>
                </a:ext>
              </a:extLst>
            </p:cNvPr>
            <p:cNvCxnSpPr/>
            <p:nvPr/>
          </p:nvCxnSpPr>
          <p:spPr bwMode="auto">
            <a:xfrm>
              <a:off x="5011954" y="4556239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9C90A5A-DFD7-AFA1-1B9F-0485B475CABE}"/>
                </a:ext>
              </a:extLst>
            </p:cNvPr>
            <p:cNvCxnSpPr/>
            <p:nvPr/>
          </p:nvCxnSpPr>
          <p:spPr bwMode="auto">
            <a:xfrm flipH="1">
              <a:off x="4404753" y="4562640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" name="Arrow: U-Turn 7">
            <a:extLst>
              <a:ext uri="{FF2B5EF4-FFF2-40B4-BE49-F238E27FC236}">
                <a16:creationId xmlns:a16="http://schemas.microsoft.com/office/drawing/2014/main" id="{25F18CC6-82EF-D07A-6A9B-9B28AF9748FB}"/>
              </a:ext>
            </a:extLst>
          </p:cNvPr>
          <p:cNvSpPr/>
          <p:nvPr/>
        </p:nvSpPr>
        <p:spPr>
          <a:xfrm rot="5400000">
            <a:off x="5185905" y="2533979"/>
            <a:ext cx="696899" cy="2300784"/>
          </a:xfrm>
          <a:prstGeom prst="uturnArrow">
            <a:avLst>
              <a:gd name="adj1" fmla="val 9503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032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Oppgave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4" y="1344543"/>
                <a:ext cx="10906323" cy="4772722"/>
              </a:xfrm>
            </p:spPr>
            <p:txBody>
              <a:bodyPr/>
              <a:lstStyle/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800" kern="0" dirty="0">
                    <a:solidFill>
                      <a:schemeClr val="accent3">
                        <a:lumMod val="75000"/>
                      </a:schemeClr>
                    </a:solidFill>
                  </a:rPr>
                  <a:t>Hvis vi antar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og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endParaRPr lang="nb-NO" sz="1800" kern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342900" lvl="0" indent="-342900" defTabSz="80803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defRPr/>
                </a:pPr>
                <a:r>
                  <a:rPr lang="nb-NO" sz="1800" kern="0" dirty="0">
                    <a:solidFill>
                      <a:schemeClr val="accent3">
                        <a:lumMod val="75000"/>
                      </a:schemeClr>
                    </a:solidFill>
                  </a:rPr>
                  <a:t>Tenk nå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=−2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=−5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og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nb-NO" sz="1800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b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marL="903296" lvl="1" indent="-342900" defTabSz="80803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3">
                      <a:lumMod val="75000"/>
                    </a:schemeClr>
                  </a:buClr>
                  <a:buSzPct val="100000"/>
                  <a:buAutoNum type="arabicParenR"/>
                  <a:defRPr/>
                </a:pPr>
                <a:r>
                  <a:rPr lang="nb-NO" sz="1600" kern="0" dirty="0">
                    <a:solidFill>
                      <a:schemeClr val="accent3">
                        <a:lumMod val="75000"/>
                      </a:schemeClr>
                    </a:solidFill>
                  </a:rPr>
                  <a:t>Hva blir nå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kern="0" dirty="0">
                    <a:solidFill>
                      <a:schemeClr val="accent3">
                        <a:lumMod val="75000"/>
                      </a:schemeClr>
                    </a:solidFill>
                  </a:rPr>
                  <a:t>?</a:t>
                </a:r>
              </a:p>
              <a:p>
                <a:pPr marL="903296" lvl="1" indent="-342900" defTabSz="80803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3">
                      <a:lumMod val="75000"/>
                    </a:schemeClr>
                  </a:buClr>
                  <a:buSzPct val="100000"/>
                  <a:buAutoNum type="arabicParenR"/>
                  <a:defRPr/>
                </a:pPr>
                <a:r>
                  <a:rPr lang="nb-NO" sz="1600" kern="0" dirty="0">
                    <a:solidFill>
                      <a:schemeClr val="accent3">
                        <a:lumMod val="75000"/>
                      </a:schemeClr>
                    </a:solidFill>
                  </a:rPr>
                  <a:t>Hva det betyr negative spenninger i dette tilfellet (</a:t>
                </a:r>
                <a:r>
                  <a:rPr lang="nb-NO" sz="1600" kern="0" dirty="0" err="1">
                    <a:solidFill>
                      <a:schemeClr val="accent3">
                        <a:lumMod val="75000"/>
                      </a:schemeClr>
                    </a:solidFill>
                  </a:rPr>
                  <a:t>mhp</a:t>
                </a:r>
                <a:r>
                  <a:rPr lang="nb-NO" sz="1600" kern="0" dirty="0">
                    <a:solidFill>
                      <a:schemeClr val="accent3">
                        <a:lumMod val="75000"/>
                      </a:schemeClr>
                    </a:solidFill>
                  </a:rPr>
                  <a:t>. slik kretsen er tegnet) ?</a:t>
                </a:r>
              </a:p>
              <a:p>
                <a:pPr marL="0" marR="0" lvl="0" indent="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0" marR="0" lvl="0" indent="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tabLst/>
                  <a:defRPr/>
                </a:pPr>
                <a:endParaRPr lang="de-DE" sz="1600" dirty="0"/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6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4" y="1344543"/>
                <a:ext cx="10906323" cy="477272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1EF68F5-2CEB-4848-7723-E3B24FB55944}"/>
              </a:ext>
            </a:extLst>
          </p:cNvPr>
          <p:cNvGrpSpPr/>
          <p:nvPr/>
        </p:nvGrpSpPr>
        <p:grpSpPr>
          <a:xfrm>
            <a:off x="2578967" y="1975864"/>
            <a:ext cx="5283019" cy="2768103"/>
            <a:chOff x="2790193" y="2280052"/>
            <a:chExt cx="5283019" cy="276810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A865970-5842-8AA2-4FCF-577A0AE01BB4}"/>
                </a:ext>
              </a:extLst>
            </p:cNvPr>
            <p:cNvGrpSpPr/>
            <p:nvPr/>
          </p:nvGrpSpPr>
          <p:grpSpPr>
            <a:xfrm>
              <a:off x="2790193" y="2280052"/>
              <a:ext cx="5283019" cy="2768103"/>
              <a:chOff x="2190883" y="1929409"/>
              <a:chExt cx="5283019" cy="2768103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967616B-5907-BB35-C850-A245B2A0A3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2862405" y="2213270"/>
                <a:ext cx="4929" cy="50267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7D72C25-4E9B-04F4-AF07-D588BC314C34}"/>
                  </a:ext>
                </a:extLst>
              </p:cNvPr>
              <p:cNvSpPr/>
              <p:nvPr/>
            </p:nvSpPr>
            <p:spPr bwMode="auto">
              <a:xfrm>
                <a:off x="2833295" y="2189115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3BC8983-BD19-11E5-8B63-B7C475EEE845}"/>
                  </a:ext>
                </a:extLst>
              </p:cNvPr>
              <p:cNvSpPr/>
              <p:nvPr/>
            </p:nvSpPr>
            <p:spPr bwMode="auto">
              <a:xfrm>
                <a:off x="6767361" y="2170353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F418B47-9B5C-6CEA-D144-A4E1B9576DB7}"/>
                  </a:ext>
                </a:extLst>
              </p:cNvPr>
              <p:cNvCxnSpPr/>
              <p:nvPr/>
            </p:nvCxnSpPr>
            <p:spPr bwMode="auto">
              <a:xfrm rot="16200000" flipH="1">
                <a:off x="3859106" y="1259770"/>
                <a:ext cx="1715" cy="1943982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Elbow Connector 35">
                <a:extLst>
                  <a:ext uri="{FF2B5EF4-FFF2-40B4-BE49-F238E27FC236}">
                    <a16:creationId xmlns:a16="http://schemas.microsoft.com/office/drawing/2014/main" id="{33C47B1B-3042-7C52-811F-F5A7F0E2176E}"/>
                  </a:ext>
                </a:extLst>
              </p:cNvPr>
              <p:cNvCxnSpPr>
                <a:cxnSpLocks/>
                <a:stCxn id="40" idx="2"/>
                <a:endCxn id="49" idx="0"/>
              </p:cNvCxnSpPr>
              <p:nvPr/>
            </p:nvCxnSpPr>
            <p:spPr bwMode="auto">
              <a:xfrm rot="5400000">
                <a:off x="5845208" y="3175975"/>
                <a:ext cx="436420" cy="1454253"/>
              </a:xfrm>
              <a:prstGeom prst="bent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Elbow Connector 39">
                <a:extLst>
                  <a:ext uri="{FF2B5EF4-FFF2-40B4-BE49-F238E27FC236}">
                    <a16:creationId xmlns:a16="http://schemas.microsoft.com/office/drawing/2014/main" id="{EC20E03D-BF18-A515-B00E-09E97CA87BEB}"/>
                  </a:ext>
                </a:extLst>
              </p:cNvPr>
              <p:cNvCxnSpPr/>
              <p:nvPr/>
            </p:nvCxnSpPr>
            <p:spPr bwMode="auto">
              <a:xfrm>
                <a:off x="2914634" y="3657600"/>
                <a:ext cx="1500198" cy="500066"/>
              </a:xfrm>
              <a:prstGeom prst="bentConnector3">
                <a:avLst>
                  <a:gd name="adj1" fmla="val -27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3581366-7D1C-9CF2-B062-BC4F971148CC}"/>
                  </a:ext>
                </a:extLst>
              </p:cNvPr>
              <p:cNvSpPr/>
              <p:nvPr/>
            </p:nvSpPr>
            <p:spPr bwMode="auto">
              <a:xfrm>
                <a:off x="6761529" y="4171511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D54F3B5-A8E0-1D37-4506-5A647C6D7DE7}"/>
                  </a:ext>
                </a:extLst>
              </p:cNvPr>
              <p:cNvSpPr/>
              <p:nvPr/>
            </p:nvSpPr>
            <p:spPr bwMode="auto">
              <a:xfrm>
                <a:off x="2876172" y="4117922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C92FE4-B26D-D960-4AA9-12FAC65A5D79}"/>
                  </a:ext>
                </a:extLst>
              </p:cNvPr>
              <p:cNvSpPr txBox="1"/>
              <p:nvPr/>
            </p:nvSpPr>
            <p:spPr>
              <a:xfrm>
                <a:off x="2557444" y="1943088"/>
                <a:ext cx="3209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A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8424178-A4EE-B888-AFAF-78E412AAB0A8}"/>
                  </a:ext>
                </a:extLst>
              </p:cNvPr>
              <p:cNvSpPr txBox="1"/>
              <p:nvPr/>
            </p:nvSpPr>
            <p:spPr>
              <a:xfrm>
                <a:off x="6772286" y="1943088"/>
                <a:ext cx="3209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B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FEE7481-5F4E-9494-2F16-57DFF1CF6C19}"/>
                  </a:ext>
                </a:extLst>
              </p:cNvPr>
              <p:cNvSpPr txBox="1"/>
              <p:nvPr/>
            </p:nvSpPr>
            <p:spPr>
              <a:xfrm>
                <a:off x="2628882" y="4086228"/>
                <a:ext cx="3321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D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B0B2E1-483F-C9F4-8DE1-2FDFED0D6F75}"/>
                  </a:ext>
                </a:extLst>
              </p:cNvPr>
              <p:cNvSpPr txBox="1"/>
              <p:nvPr/>
            </p:nvSpPr>
            <p:spPr>
              <a:xfrm>
                <a:off x="6772286" y="4086228"/>
                <a:ext cx="3321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C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04A8F2-A760-9F3C-9DDB-E8116E2A24FB}"/>
                  </a:ext>
                </a:extLst>
              </p:cNvPr>
              <p:cNvSpPr txBox="1"/>
              <p:nvPr/>
            </p:nvSpPr>
            <p:spPr>
              <a:xfrm>
                <a:off x="2190883" y="2968422"/>
                <a:ext cx="4539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v</a:t>
                </a:r>
                <a:r>
                  <a:rPr lang="nb-NO" sz="1600" baseline="-25000" dirty="0">
                    <a:latin typeface="+mn-lt"/>
                  </a:rPr>
                  <a:t>K1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6C008C-BBBC-8D3F-A8CA-E566DD426D79}"/>
                  </a:ext>
                </a:extLst>
              </p:cNvPr>
              <p:cNvSpPr txBox="1"/>
              <p:nvPr/>
            </p:nvSpPr>
            <p:spPr>
              <a:xfrm>
                <a:off x="4676002" y="2454972"/>
                <a:ext cx="4539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v</a:t>
                </a:r>
                <a:r>
                  <a:rPr lang="nb-NO" sz="1600" baseline="-25000" dirty="0">
                    <a:latin typeface="+mn-lt"/>
                  </a:rPr>
                  <a:t>K2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7DBFF8-41F6-5C76-DB27-98138AFBC78F}"/>
                  </a:ext>
                </a:extLst>
              </p:cNvPr>
              <p:cNvSpPr txBox="1"/>
              <p:nvPr/>
            </p:nvSpPr>
            <p:spPr>
              <a:xfrm>
                <a:off x="4624360" y="4352074"/>
                <a:ext cx="4539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v</a:t>
                </a:r>
                <a:r>
                  <a:rPr lang="nb-NO" sz="1600" baseline="-25000" dirty="0">
                    <a:latin typeface="+mn-lt"/>
                  </a:rPr>
                  <a:t>K4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5A0F71-21DF-82AA-5DD6-02345A5D68D7}"/>
                  </a:ext>
                </a:extLst>
              </p:cNvPr>
              <p:cNvSpPr txBox="1"/>
              <p:nvPr/>
            </p:nvSpPr>
            <p:spPr>
              <a:xfrm>
                <a:off x="2262376" y="2469930"/>
                <a:ext cx="34247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800" dirty="0">
                    <a:latin typeface="+mn-lt"/>
                  </a:rPr>
                  <a:t>-</a:t>
                </a:r>
              </a:p>
              <a:p>
                <a:endParaRPr lang="nb-NO" sz="1800" dirty="0">
                  <a:latin typeface="+mn-lt"/>
                </a:endParaRPr>
              </a:p>
              <a:p>
                <a:endParaRPr lang="nb-NO" sz="1800" dirty="0">
                  <a:latin typeface="+mn-lt"/>
                </a:endParaRPr>
              </a:p>
              <a:p>
                <a:endParaRPr lang="nb-NO" sz="1800" dirty="0">
                  <a:latin typeface="+mn-lt"/>
                </a:endParaRPr>
              </a:p>
              <a:p>
                <a:r>
                  <a:rPr lang="nb-NO" sz="1800" dirty="0">
                    <a:latin typeface="+mn-lt"/>
                  </a:rPr>
                  <a:t>+</a:t>
                </a:r>
                <a:endParaRPr lang="en-US" sz="1800" dirty="0">
                  <a:latin typeface="+mn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C8332C8-DAC8-2FF2-2C07-D1BE2478B9B3}"/>
                  </a:ext>
                </a:extLst>
              </p:cNvPr>
              <p:cNvSpPr txBox="1"/>
              <p:nvPr/>
            </p:nvSpPr>
            <p:spPr>
              <a:xfrm>
                <a:off x="7133744" y="2508255"/>
                <a:ext cx="300082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800" dirty="0">
                    <a:latin typeface="+mn-lt"/>
                  </a:rPr>
                  <a:t>-</a:t>
                </a:r>
              </a:p>
              <a:p>
                <a:endParaRPr lang="nb-NO" sz="1800" dirty="0">
                  <a:latin typeface="+mn-lt"/>
                </a:endParaRPr>
              </a:p>
              <a:p>
                <a:endParaRPr lang="nb-NO" sz="1800" dirty="0">
                  <a:latin typeface="+mn-lt"/>
                </a:endParaRPr>
              </a:p>
              <a:p>
                <a:endParaRPr lang="nb-NO" sz="1800" dirty="0">
                  <a:latin typeface="+mn-lt"/>
                </a:endParaRPr>
              </a:p>
              <a:p>
                <a:r>
                  <a:rPr lang="nb-NO" sz="1800" dirty="0">
                    <a:latin typeface="+mn-lt"/>
                  </a:rPr>
                  <a:t>+</a:t>
                </a:r>
                <a:endParaRPr lang="en-US" sz="1800" dirty="0">
                  <a:latin typeface="+mn-lt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3A7E69-8C22-9862-10F9-6FD682F1C538}"/>
                  </a:ext>
                </a:extLst>
              </p:cNvPr>
              <p:cNvSpPr txBox="1"/>
              <p:nvPr/>
            </p:nvSpPr>
            <p:spPr>
              <a:xfrm>
                <a:off x="4184861" y="2452317"/>
                <a:ext cx="14702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+                   -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F7C1FDB-DA76-6C37-A6B2-D5250CBDDAC7}"/>
                  </a:ext>
                </a:extLst>
              </p:cNvPr>
              <p:cNvSpPr txBox="1"/>
              <p:nvPr/>
            </p:nvSpPr>
            <p:spPr>
              <a:xfrm>
                <a:off x="4077252" y="4358958"/>
                <a:ext cx="17155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-                     +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B482BF4-E3DB-02D6-5E9B-CF9FA16A56F5}"/>
                  </a:ext>
                </a:extLst>
              </p:cNvPr>
              <p:cNvSpPr/>
              <p:nvPr/>
            </p:nvSpPr>
            <p:spPr bwMode="auto">
              <a:xfrm>
                <a:off x="2658380" y="2715947"/>
                <a:ext cx="507022" cy="93153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K1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B811C2A-90AE-E133-0E6D-FD7C28B71040}"/>
                  </a:ext>
                </a:extLst>
              </p:cNvPr>
              <p:cNvSpPr/>
              <p:nvPr/>
            </p:nvSpPr>
            <p:spPr bwMode="auto">
              <a:xfrm rot="5400000">
                <a:off x="4631304" y="1717151"/>
                <a:ext cx="507022" cy="93153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K2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E2CF81D-8218-8B74-B292-CD21DB8E2A95}"/>
                  </a:ext>
                </a:extLst>
              </p:cNvPr>
              <p:cNvSpPr/>
              <p:nvPr/>
            </p:nvSpPr>
            <p:spPr bwMode="auto">
              <a:xfrm>
                <a:off x="6537033" y="2753354"/>
                <a:ext cx="507022" cy="93153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K3</a:t>
                </a:r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413E1BD3-D75F-070E-A1F9-C89B00D76F22}"/>
                  </a:ext>
                </a:extLst>
              </p:cNvPr>
              <p:cNvCxnSpPr/>
              <p:nvPr/>
            </p:nvCxnSpPr>
            <p:spPr bwMode="auto">
              <a:xfrm flipV="1">
                <a:off x="2417868" y="2715947"/>
                <a:ext cx="0" cy="365589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29664243-2E8E-9F5F-62DE-7FF13DA9F409}"/>
                  </a:ext>
                </a:extLst>
              </p:cNvPr>
              <p:cNvCxnSpPr/>
              <p:nvPr/>
            </p:nvCxnSpPr>
            <p:spPr bwMode="auto">
              <a:xfrm>
                <a:off x="2417868" y="3306976"/>
                <a:ext cx="0" cy="35062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FA14EEC-4B94-5392-BAEC-E0007E4556CB}"/>
                  </a:ext>
                </a:extLst>
              </p:cNvPr>
              <p:cNvSpPr txBox="1"/>
              <p:nvPr/>
            </p:nvSpPr>
            <p:spPr>
              <a:xfrm>
                <a:off x="7056800" y="3024926"/>
                <a:ext cx="417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>
                    <a:latin typeface="+mn-lt"/>
                  </a:rPr>
                  <a:t>v</a:t>
                </a:r>
                <a:r>
                  <a:rPr lang="nb-NO" sz="1600" baseline="-25000" dirty="0">
                    <a:latin typeface="+mn-lt"/>
                  </a:rPr>
                  <a:t>K3</a:t>
                </a:r>
                <a:endParaRPr lang="en-US" sz="1600" dirty="0">
                  <a:latin typeface="+mn-lt"/>
                </a:endParaRP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7CF2672F-3F59-3A4A-EC7E-F402D9097E07}"/>
                  </a:ext>
                </a:extLst>
              </p:cNvPr>
              <p:cNvCxnSpPr/>
              <p:nvPr/>
            </p:nvCxnSpPr>
            <p:spPr bwMode="auto">
              <a:xfrm flipV="1">
                <a:off x="7283785" y="2772451"/>
                <a:ext cx="0" cy="365589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83E84B17-3EF7-1BB4-3A23-704DFFC3F7E8}"/>
                  </a:ext>
                </a:extLst>
              </p:cNvPr>
              <p:cNvCxnSpPr/>
              <p:nvPr/>
            </p:nvCxnSpPr>
            <p:spPr bwMode="auto">
              <a:xfrm>
                <a:off x="7283785" y="3363480"/>
                <a:ext cx="0" cy="35062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1736DC9F-E9EC-33D4-8704-E0590F1649DB}"/>
                  </a:ext>
                </a:extLst>
              </p:cNvPr>
              <p:cNvCxnSpPr/>
              <p:nvPr/>
            </p:nvCxnSpPr>
            <p:spPr bwMode="auto">
              <a:xfrm>
                <a:off x="5026247" y="2617848"/>
                <a:ext cx="27708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C9B57340-D9CB-2549-9D8A-359A255FFB1E}"/>
                  </a:ext>
                </a:extLst>
              </p:cNvPr>
              <p:cNvCxnSpPr/>
              <p:nvPr/>
            </p:nvCxnSpPr>
            <p:spPr bwMode="auto">
              <a:xfrm flipH="1">
                <a:off x="4419046" y="2624249"/>
                <a:ext cx="256956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8" name="Connector: Elbow 47">
                <a:extLst>
                  <a:ext uri="{FF2B5EF4-FFF2-40B4-BE49-F238E27FC236}">
                    <a16:creationId xmlns:a16="http://schemas.microsoft.com/office/drawing/2014/main" id="{84F8805D-F169-B4C8-F0A8-F6061C37992F}"/>
                  </a:ext>
                </a:extLst>
              </p:cNvPr>
              <p:cNvCxnSpPr>
                <a:stCxn id="39" idx="0"/>
                <a:endCxn id="40" idx="0"/>
              </p:cNvCxnSpPr>
              <p:nvPr/>
            </p:nvCxnSpPr>
            <p:spPr bwMode="auto">
              <a:xfrm>
                <a:off x="5350584" y="2182920"/>
                <a:ext cx="1439960" cy="570434"/>
              </a:xfrm>
              <a:prstGeom prst="bentConnector2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C13507F-07C6-C69E-3641-ADFFBF40EB50}"/>
                  </a:ext>
                </a:extLst>
              </p:cNvPr>
              <p:cNvSpPr/>
              <p:nvPr/>
            </p:nvSpPr>
            <p:spPr bwMode="auto">
              <a:xfrm rot="5400000">
                <a:off x="4617011" y="3655542"/>
                <a:ext cx="507022" cy="93153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K4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56FFAC70-F4AA-AF69-A917-B3D8EBB4F1EC}"/>
                  </a:ext>
                </a:extLst>
              </p:cNvPr>
              <p:cNvCxnSpPr/>
              <p:nvPr/>
            </p:nvCxnSpPr>
            <p:spPr bwMode="auto">
              <a:xfrm>
                <a:off x="5011954" y="4556239"/>
                <a:ext cx="27708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C9C90A5A-DFD7-AFA1-1B9F-0485B475CABE}"/>
                  </a:ext>
                </a:extLst>
              </p:cNvPr>
              <p:cNvCxnSpPr/>
              <p:nvPr/>
            </p:nvCxnSpPr>
            <p:spPr bwMode="auto">
              <a:xfrm flipH="1">
                <a:off x="4404753" y="4562640"/>
                <a:ext cx="256956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8" name="Arrow: U-Turn 7">
              <a:extLst>
                <a:ext uri="{FF2B5EF4-FFF2-40B4-BE49-F238E27FC236}">
                  <a16:creationId xmlns:a16="http://schemas.microsoft.com/office/drawing/2014/main" id="{25F18CC6-82EF-D07A-6A9B-9B28AF9748FB}"/>
                </a:ext>
              </a:extLst>
            </p:cNvPr>
            <p:cNvSpPr/>
            <p:nvPr/>
          </p:nvSpPr>
          <p:spPr>
            <a:xfrm rot="5400000">
              <a:off x="5185905" y="2533979"/>
              <a:ext cx="696899" cy="2300784"/>
            </a:xfrm>
            <a:prstGeom prst="uturnArrow">
              <a:avLst>
                <a:gd name="adj1" fmla="val 9503"/>
                <a:gd name="adj2" fmla="val 25000"/>
                <a:gd name="adj3" fmla="val 25000"/>
                <a:gd name="adj4" fmla="val 43750"/>
                <a:gd name="adj5" fmla="val 10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221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2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Seriekobling av spenningskilder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344543"/>
            <a:ext cx="11471910" cy="4446657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krets kan bestå av mer enn én spenningskilde</a:t>
            </a:r>
            <a:endParaRPr lang="nb-NO" sz="2000" dirty="0"/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F.eks. kan batteridrevne kretser ha flere batterier koblet i serie</a:t>
            </a:r>
            <a:r>
              <a:rPr lang="nb-NO" sz="1800" dirty="0"/>
              <a:t>:</a:t>
            </a:r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Lommelykt med 1,5 volt enkeltbatterier, eks AA- eller AAA-størrelse</a:t>
            </a:r>
          </a:p>
          <a:p>
            <a:pPr marL="1090613" lvl="2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1090613" lvl="2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1090613" lvl="2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804863" lvl="2" indent="0">
              <a:buClr>
                <a:srgbClr val="FF0000"/>
              </a:buClr>
              <a:buNone/>
            </a:pPr>
            <a:endParaRPr lang="nb-NO" sz="1400" dirty="0"/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Elbilbatterier (400-800 volt) er bygd opp av enkeltbatterier som hver gir ca. 3,6 volt </a:t>
            </a:r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</a:pPr>
            <a:endParaRPr lang="nb-NO" sz="1800" b="1" dirty="0"/>
          </a:p>
        </p:txBody>
      </p:sp>
      <p:pic>
        <p:nvPicPr>
          <p:cNvPr id="7" name="Picture 4" descr="fg04_02300">
            <a:extLst>
              <a:ext uri="{FF2B5EF4-FFF2-40B4-BE49-F238E27FC236}">
                <a16:creationId xmlns:a16="http://schemas.microsoft.com/office/drawing/2014/main" id="{BEE7E3D5-A070-D468-7D6A-91D9AA643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4"/>
          <a:stretch/>
        </p:blipFill>
        <p:spPr bwMode="auto">
          <a:xfrm>
            <a:off x="4734075" y="2510872"/>
            <a:ext cx="5400600" cy="89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7D4EB3-BABA-6E2F-68C6-1E3C989056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3" t="8955" r="28488" b="19006"/>
          <a:stretch/>
        </p:blipFill>
        <p:spPr>
          <a:xfrm>
            <a:off x="2758873" y="2510872"/>
            <a:ext cx="361314" cy="76866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EBAF88-C4E8-0E4A-5DE6-41D4AC814707}"/>
              </a:ext>
            </a:extLst>
          </p:cNvPr>
          <p:cNvCxnSpPr/>
          <p:nvPr/>
        </p:nvCxnSpPr>
        <p:spPr bwMode="auto">
          <a:xfrm>
            <a:off x="3299570" y="2953030"/>
            <a:ext cx="99237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57F0308-DA47-667C-6337-0D5FF7BC9C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3" t="8955" r="28488" b="19006"/>
          <a:stretch/>
        </p:blipFill>
        <p:spPr>
          <a:xfrm>
            <a:off x="2357153" y="2510872"/>
            <a:ext cx="361314" cy="7686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577ACF-F4F9-37FA-F5CB-B53E8817EB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3" t="8955" r="28488" b="19006"/>
          <a:stretch/>
        </p:blipFill>
        <p:spPr>
          <a:xfrm>
            <a:off x="1940370" y="2504828"/>
            <a:ext cx="361314" cy="7686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8D6482-6F85-F1B2-6DF8-39A1E63814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12" y="4247165"/>
            <a:ext cx="1154095" cy="10673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870F99-D36C-A6B6-36DC-1EFA1B37BA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80" y="4231160"/>
            <a:ext cx="1814770" cy="12060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26CB2F-BEB7-1C9A-FE12-A50D7A705F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491" y="4034498"/>
            <a:ext cx="2736293" cy="145365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BD0B70F-F35A-FD6F-6F65-521D40F4E21A}"/>
              </a:ext>
            </a:extLst>
          </p:cNvPr>
          <p:cNvCxnSpPr/>
          <p:nvPr/>
        </p:nvCxnSpPr>
        <p:spPr bwMode="auto">
          <a:xfrm>
            <a:off x="3400705" y="4943255"/>
            <a:ext cx="93610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99248F9-7607-8020-B813-7536C08E63AB}"/>
              </a:ext>
            </a:extLst>
          </p:cNvPr>
          <p:cNvCxnSpPr/>
          <p:nvPr/>
        </p:nvCxnSpPr>
        <p:spPr bwMode="auto">
          <a:xfrm>
            <a:off x="6300425" y="4937507"/>
            <a:ext cx="70551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95330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Spenningsdeling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4" y="1174380"/>
                <a:ext cx="10906323" cy="4779853"/>
              </a:xfrm>
            </p:spPr>
            <p:txBody>
              <a:bodyPr/>
              <a:lstStyle/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kern="0" dirty="0">
                    <a:solidFill>
                      <a:schemeClr val="tx1"/>
                    </a:solidFill>
                  </a:rPr>
                  <a:t>V</a:t>
                </a:r>
                <a:r>
                  <a:rPr lang="nb-NO" sz="1600" dirty="0"/>
                  <a:t>ed å koble spenningskilder i </a:t>
                </a:r>
                <a:r>
                  <a:rPr lang="nb-NO" sz="1600" i="1" dirty="0"/>
                  <a:t>serie</a:t>
                </a:r>
                <a:r>
                  <a:rPr lang="nb-NO" sz="1600" dirty="0"/>
                  <a:t> kan man øke spenningen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Bruker KVL på kretsen under for å finne spenningen over resistoren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0" indent="0">
                  <a:buClr>
                    <a:srgbClr val="FF0000"/>
                  </a:buClr>
                </a:pPr>
                <a:endParaRPr lang="nb-NO" sz="18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Kretsen ser tilsynelatende ikke ut som en løkke, så  hvorfor kan vi allikevel bruke KVL?</a:t>
                </a:r>
              </a:p>
              <a:p>
                <a:pPr marL="846146" lvl="1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endParaRPr lang="nb-NO" sz="1600" dirty="0"/>
              </a:p>
              <a:p>
                <a:pPr marL="560396" lvl="1" indent="0">
                  <a:buClr>
                    <a:srgbClr val="FF0000"/>
                  </a:buClr>
                  <a:buNone/>
                </a:pPr>
                <a:endParaRPr lang="nb-NO" sz="14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I en del andre tilfeller trenger vi å </a:t>
                </a:r>
                <a:r>
                  <a:rPr lang="nb-NO" sz="1600" i="1" dirty="0"/>
                  <a:t>redusere</a:t>
                </a:r>
                <a:r>
                  <a:rPr lang="nb-NO" sz="1600" dirty="0"/>
                  <a:t> spenningen med en bestemt faktor uten å endre spenningskilden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Dette kan gjøre med en </a:t>
                </a:r>
                <a:r>
                  <a:rPr lang="nb-NO" sz="1600" i="1" dirty="0"/>
                  <a:t>spenningsdeler</a:t>
                </a:r>
                <a:r>
                  <a:rPr lang="nb-NO" sz="1600" dirty="0"/>
                  <a:t>, som består av resistorer koblet i serie med en spenningskilde</a:t>
                </a:r>
              </a:p>
              <a:p>
                <a:pPr marL="285750" marR="0" lvl="0" indent="-28575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800" kern="0" dirty="0">
                  <a:solidFill>
                    <a:schemeClr val="tx1"/>
                  </a:solidFill>
                </a:endParaRPr>
              </a:p>
              <a:p>
                <a:pPr marL="285750" marR="0" lvl="0" indent="-28575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de-DE" sz="1600" dirty="0"/>
              </a:p>
              <a:p>
                <a:pPr marL="342900" marR="0" lvl="0" indent="-342900" algn="l" defTabSz="80803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/>
                </a:pPr>
                <a:endParaRPr lang="nb-NO" sz="16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DB307F1-E214-A20E-BD3C-9DD5DB625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4" y="1174380"/>
                <a:ext cx="10906323" cy="477985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DCAFE1DA-3EE0-B433-0C42-1DF9A08407BC}"/>
              </a:ext>
            </a:extLst>
          </p:cNvPr>
          <p:cNvGrpSpPr/>
          <p:nvPr/>
        </p:nvGrpSpPr>
        <p:grpSpPr>
          <a:xfrm>
            <a:off x="2661906" y="1935634"/>
            <a:ext cx="3001703" cy="1863733"/>
            <a:chOff x="8149684" y="2159816"/>
            <a:chExt cx="3384376" cy="2147531"/>
          </a:xfrm>
        </p:grpSpPr>
        <p:pic>
          <p:nvPicPr>
            <p:cNvPr id="7" name="Picture 4" descr="fg04_02500">
              <a:extLst>
                <a:ext uri="{FF2B5EF4-FFF2-40B4-BE49-F238E27FC236}">
                  <a16:creationId xmlns:a16="http://schemas.microsoft.com/office/drawing/2014/main" id="{293509F8-46DC-9D7B-960D-25FFD519F7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9684" y="2159816"/>
              <a:ext cx="3384376" cy="21475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08E145-6AE2-6A80-0AE8-7C5B190C01DD}"/>
                </a:ext>
              </a:extLst>
            </p:cNvPr>
            <p:cNvSpPr txBox="1"/>
            <p:nvPr/>
          </p:nvSpPr>
          <p:spPr>
            <a:xfrm>
              <a:off x="10497600" y="2988000"/>
              <a:ext cx="394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nb-NO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B0C573-2A4A-04C5-3BCB-2F76DA3420F7}"/>
                </a:ext>
              </a:extLst>
            </p:cNvPr>
            <p:cNvSpPr txBox="1"/>
            <p:nvPr/>
          </p:nvSpPr>
          <p:spPr>
            <a:xfrm>
              <a:off x="11138371" y="2559995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nb-NO" sz="1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2030BD-EECB-40F6-1D01-78D694D202A3}"/>
                </a:ext>
              </a:extLst>
            </p:cNvPr>
            <p:cNvSpPr txBox="1"/>
            <p:nvPr/>
          </p:nvSpPr>
          <p:spPr>
            <a:xfrm>
              <a:off x="11164798" y="3403131"/>
              <a:ext cx="369262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8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47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Spenningsdeling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684800"/>
            <a:ext cx="10407055" cy="4118400"/>
          </a:xfrm>
        </p:spPr>
        <p:txBody>
          <a:bodyPr/>
          <a:lstStyle/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Vi ønsker å finne formlene for spenningene V</a:t>
            </a:r>
            <a:r>
              <a:rPr lang="nb-NO" sz="1600" baseline="-25000" dirty="0"/>
              <a:t>R1</a:t>
            </a:r>
            <a:r>
              <a:rPr lang="nb-NO" sz="1600" dirty="0"/>
              <a:t> og V</a:t>
            </a:r>
            <a:r>
              <a:rPr lang="nb-NO" sz="1600" baseline="-25000" dirty="0"/>
              <a:t>R2</a:t>
            </a:r>
            <a:r>
              <a:rPr lang="nb-NO" sz="1600" dirty="0"/>
              <a:t> over hver at de to seriekoblede resistorene R</a:t>
            </a:r>
            <a:r>
              <a:rPr lang="nb-NO" sz="1600" baseline="-25000" dirty="0"/>
              <a:t>1</a:t>
            </a:r>
            <a:r>
              <a:rPr lang="nb-NO" sz="1600" dirty="0"/>
              <a:t> og R</a:t>
            </a:r>
            <a:r>
              <a:rPr lang="nb-NO" sz="1600" baseline="-25000" dirty="0"/>
              <a:t>2</a:t>
            </a:r>
            <a:r>
              <a:rPr lang="nb-NO" sz="1600" dirty="0"/>
              <a:t> som funksjon av </a:t>
            </a:r>
            <a:r>
              <a:rPr lang="nb-NO" sz="1600" dirty="0" err="1"/>
              <a:t>V</a:t>
            </a:r>
            <a:r>
              <a:rPr lang="nb-NO" sz="1600" baseline="-25000" dirty="0" err="1"/>
              <a:t>s</a:t>
            </a:r>
            <a:r>
              <a:rPr lang="nb-NO" sz="1600" dirty="0"/>
              <a:t> , R</a:t>
            </a:r>
            <a:r>
              <a:rPr lang="nb-NO" sz="1600" baseline="-25000" dirty="0"/>
              <a:t>1</a:t>
            </a:r>
            <a:r>
              <a:rPr lang="nb-NO" sz="1600" dirty="0"/>
              <a:t> og R</a:t>
            </a:r>
            <a:r>
              <a:rPr lang="nb-NO" sz="1600" baseline="-25000" dirty="0"/>
              <a:t>2</a:t>
            </a:r>
            <a:r>
              <a:rPr lang="nb-NO" sz="1600" dirty="0"/>
              <a:t> 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0" indent="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defRPr/>
            </a:pPr>
            <a:endParaRPr lang="nb-NO" sz="1800" dirty="0"/>
          </a:p>
          <a:p>
            <a:pPr marL="285750" marR="0" lvl="0" indent="-28575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nb-NO" sz="1800" kern="0" dirty="0">
              <a:solidFill>
                <a:schemeClr val="tx1"/>
              </a:solidFill>
            </a:endParaRPr>
          </a:p>
          <a:p>
            <a:pPr marL="285750" marR="0" lvl="0" indent="-28575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de-DE" sz="1600" dirty="0"/>
          </a:p>
          <a:p>
            <a:pPr marL="342900" marR="0" lvl="0" indent="-34290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nb-NO" sz="1600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19597EF-1560-C032-469B-AEB5E5D39271}"/>
              </a:ext>
            </a:extLst>
          </p:cNvPr>
          <p:cNvGrpSpPr/>
          <p:nvPr/>
        </p:nvGrpSpPr>
        <p:grpSpPr>
          <a:xfrm>
            <a:off x="917969" y="2317316"/>
            <a:ext cx="3400452" cy="1265799"/>
            <a:chOff x="881969" y="2940357"/>
            <a:chExt cx="3400452" cy="1265799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B606017-90A6-EDF6-37B9-7D8B88E06501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2577433" y="3064185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AD009BCE-1BBC-B8EB-2FB4-2DB096AED984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3720234" y="3050480"/>
              <a:ext cx="152400" cy="78941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891BDE6-94B3-18CB-15A3-6C551481DED2}"/>
                </a:ext>
              </a:extLst>
            </p:cNvPr>
            <p:cNvCxnSpPr/>
            <p:nvPr/>
          </p:nvCxnSpPr>
          <p:spPr bwMode="auto">
            <a:xfrm rot="5400000" flipH="1" flipV="1">
              <a:off x="3208062" y="3248457"/>
              <a:ext cx="192" cy="3812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86E4E8-F624-6EEB-0ECC-917192434885}"/>
                </a:ext>
              </a:extLst>
            </p:cNvPr>
            <p:cNvSpPr txBox="1"/>
            <p:nvPr/>
          </p:nvSpPr>
          <p:spPr>
            <a:xfrm>
              <a:off x="2415509" y="2940357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R</a:t>
              </a:r>
              <a:r>
                <a:rPr lang="nb-NO" sz="1800" baseline="-25000" dirty="0">
                  <a:latin typeface="+mn-lt"/>
                </a:rPr>
                <a:t>1</a:t>
              </a:r>
              <a:endParaRPr lang="en-US" sz="1800" baseline="-25000" dirty="0">
                <a:latin typeface="+mn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CF53C55-3D83-34A7-0392-4F80F5E2913D}"/>
                </a:ext>
              </a:extLst>
            </p:cNvPr>
            <p:cNvSpPr txBox="1"/>
            <p:nvPr/>
          </p:nvSpPr>
          <p:spPr>
            <a:xfrm>
              <a:off x="3701393" y="2940357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R</a:t>
              </a:r>
              <a:r>
                <a:rPr lang="nb-NO" sz="1800" baseline="-25000" dirty="0">
                  <a:latin typeface="+mn-lt"/>
                </a:rPr>
                <a:t>2</a:t>
              </a:r>
              <a:endParaRPr lang="en-US" sz="1800" baseline="-25000" dirty="0">
                <a:latin typeface="+mn-lt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ED7E152-ADBC-E1F1-D4B1-D06AFB691135}"/>
                </a:ext>
              </a:extLst>
            </p:cNvPr>
            <p:cNvSpPr txBox="1"/>
            <p:nvPr/>
          </p:nvSpPr>
          <p:spPr>
            <a:xfrm>
              <a:off x="2272633" y="3440423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   v</a:t>
              </a:r>
              <a:r>
                <a:rPr lang="nb-NO" sz="1800" baseline="-25000" dirty="0">
                  <a:solidFill>
                    <a:srgbClr val="FF0000"/>
                  </a:solidFill>
                  <a:latin typeface="+mn-lt"/>
                </a:rPr>
                <a:t>R1</a:t>
              </a:r>
              <a:endParaRPr lang="en-US" sz="1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B765BE-6D95-569F-EF24-AC5E6D49AA85}"/>
                </a:ext>
              </a:extLst>
            </p:cNvPr>
            <p:cNvSpPr txBox="1"/>
            <p:nvPr/>
          </p:nvSpPr>
          <p:spPr>
            <a:xfrm>
              <a:off x="3415641" y="3440423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   v</a:t>
              </a:r>
              <a:r>
                <a:rPr lang="nb-NO" sz="1800" baseline="-25000" dirty="0">
                  <a:solidFill>
                    <a:srgbClr val="FF0000"/>
                  </a:solidFill>
                  <a:latin typeface="+mn-lt"/>
                </a:rPr>
                <a:t>R2</a:t>
              </a:r>
              <a:endParaRPr lang="en-US" sz="180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54" name="Group 206">
              <a:extLst>
                <a:ext uri="{FF2B5EF4-FFF2-40B4-BE49-F238E27FC236}">
                  <a16:creationId xmlns:a16="http://schemas.microsoft.com/office/drawing/2014/main" id="{9AFF1CE8-6D0C-5A78-3FF2-22D2C30BA8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4901" y="3444156"/>
              <a:ext cx="304800" cy="762000"/>
              <a:chOff x="4224" y="2400"/>
              <a:chExt cx="192" cy="480"/>
            </a:xfrm>
          </p:grpSpPr>
          <p:sp>
            <p:nvSpPr>
              <p:cNvPr id="64" name="Oval 20">
                <a:extLst>
                  <a:ext uri="{FF2B5EF4-FFF2-40B4-BE49-F238E27FC236}">
                    <a16:creationId xmlns:a16="http://schemas.microsoft.com/office/drawing/2014/main" id="{DA9EAF68-2092-00EF-4EBD-21806093FC4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65" name="Line 21">
                <a:extLst>
                  <a:ext uri="{FF2B5EF4-FFF2-40B4-BE49-F238E27FC236}">
                    <a16:creationId xmlns:a16="http://schemas.microsoft.com/office/drawing/2014/main" id="{17F60FE1-8A2D-44B2-66E9-A5894F10994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22">
                <a:extLst>
                  <a:ext uri="{FF2B5EF4-FFF2-40B4-BE49-F238E27FC236}">
                    <a16:creationId xmlns:a16="http://schemas.microsoft.com/office/drawing/2014/main" id="{3BD0CEA6-B6DE-479D-350D-543E5BF901B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23">
                <a:extLst>
                  <a:ext uri="{FF2B5EF4-FFF2-40B4-BE49-F238E27FC236}">
                    <a16:creationId xmlns:a16="http://schemas.microsoft.com/office/drawing/2014/main" id="{33B6012D-8FDB-D51F-469C-32D72D085121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24">
                <a:extLst>
                  <a:ext uri="{FF2B5EF4-FFF2-40B4-BE49-F238E27FC236}">
                    <a16:creationId xmlns:a16="http://schemas.microsoft.com/office/drawing/2014/main" id="{2800F903-5906-E847-FC0F-5172F246376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25">
                <a:extLst>
                  <a:ext uri="{FF2B5EF4-FFF2-40B4-BE49-F238E27FC236}">
                    <a16:creationId xmlns:a16="http://schemas.microsoft.com/office/drawing/2014/main" id="{8AF73B7C-DBD7-A437-4863-33E14811D5C0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4B3AE4D-D13B-E375-32D8-AC67495AFA7C}"/>
                </a:ext>
              </a:extLst>
            </p:cNvPr>
            <p:cNvCxnSpPr/>
            <p:nvPr/>
          </p:nvCxnSpPr>
          <p:spPr bwMode="auto">
            <a:xfrm rot="5400000" flipH="1" flipV="1">
              <a:off x="3236142" y="3246300"/>
              <a:ext cx="2139" cy="191010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1F14664-051B-F5EB-4A16-B73BD7B5B6B7}"/>
                </a:ext>
              </a:extLst>
            </p:cNvPr>
            <p:cNvCxnSpPr/>
            <p:nvPr/>
          </p:nvCxnSpPr>
          <p:spPr bwMode="auto">
            <a:xfrm flipV="1">
              <a:off x="4194087" y="3445510"/>
              <a:ext cx="342" cy="7552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CB0ED5F-91E0-2739-F5F3-344A5D1CE3C0}"/>
                </a:ext>
              </a:extLst>
            </p:cNvPr>
            <p:cNvCxnSpPr/>
            <p:nvPr/>
          </p:nvCxnSpPr>
          <p:spPr bwMode="auto">
            <a:xfrm>
              <a:off x="1710653" y="3343029"/>
              <a:ext cx="493852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302FEC6-5B93-1B20-3EE8-6EC1AD6211C8}"/>
                </a:ext>
              </a:extLst>
            </p:cNvPr>
            <p:cNvSpPr txBox="1"/>
            <p:nvPr/>
          </p:nvSpPr>
          <p:spPr>
            <a:xfrm>
              <a:off x="1796089" y="2969775"/>
              <a:ext cx="4286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i</a:t>
              </a:r>
              <a:endParaRPr lang="en-US" sz="1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66ECAE-99D0-2135-8FFB-93650D4F4BAC}"/>
                </a:ext>
              </a:extLst>
            </p:cNvPr>
            <p:cNvSpPr txBox="1"/>
            <p:nvPr/>
          </p:nvSpPr>
          <p:spPr>
            <a:xfrm>
              <a:off x="881969" y="3584440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   v</a:t>
              </a:r>
              <a:r>
                <a:rPr lang="nb-NO" sz="1800" baseline="-25000" dirty="0">
                  <a:solidFill>
                    <a:srgbClr val="FF0000"/>
                  </a:solidFill>
                  <a:latin typeface="+mn-lt"/>
                </a:rPr>
                <a:t>s</a:t>
              </a:r>
              <a:endParaRPr lang="en-US" sz="18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777F8BE-C1AA-E157-32F7-A2AC0F7B1C08}"/>
                </a:ext>
              </a:extLst>
            </p:cNvPr>
            <p:cNvSpPr txBox="1"/>
            <p:nvPr/>
          </p:nvSpPr>
          <p:spPr>
            <a:xfrm>
              <a:off x="2210719" y="3414467"/>
              <a:ext cx="85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+       -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22DDA9-0164-1353-A72D-529D18B47013}"/>
                </a:ext>
              </a:extLst>
            </p:cNvPr>
            <p:cNvSpPr txBox="1"/>
            <p:nvPr/>
          </p:nvSpPr>
          <p:spPr>
            <a:xfrm>
              <a:off x="3425165" y="3414467"/>
              <a:ext cx="85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800" dirty="0">
                  <a:solidFill>
                    <a:srgbClr val="FF0000"/>
                  </a:solidFill>
                  <a:latin typeface="+mn-lt"/>
                </a:rPr>
                <a:t>+       -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9500E8E-F9FB-0ABF-C393-88860F5A5A17}"/>
                </a:ext>
              </a:extLst>
            </p:cNvPr>
            <p:cNvCxnSpPr/>
            <p:nvPr/>
          </p:nvCxnSpPr>
          <p:spPr bwMode="auto">
            <a:xfrm flipH="1" flipV="1">
              <a:off x="1584265" y="4200699"/>
              <a:ext cx="697892" cy="11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6900FE8-F29F-E620-7E5A-B89CCD516CEA}"/>
                </a:ext>
              </a:extLst>
            </p:cNvPr>
            <p:cNvCxnSpPr/>
            <p:nvPr/>
          </p:nvCxnSpPr>
          <p:spPr bwMode="auto">
            <a:xfrm rot="10800000">
              <a:off x="1578551" y="3444527"/>
              <a:ext cx="756789" cy="14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71" name="Object 2">
            <a:extLst>
              <a:ext uri="{FF2B5EF4-FFF2-40B4-BE49-F238E27FC236}">
                <a16:creationId xmlns:a16="http://schemas.microsoft.com/office/drawing/2014/main" id="{4EE2ED0D-863E-C204-9FD7-B50195E556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912" y="3851880"/>
          <a:ext cx="5357812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33640" imgH="1193760" progId="Equation.3">
                  <p:embed/>
                </p:oleObj>
              </mc:Choice>
              <mc:Fallback>
                <p:oleObj name="Equation" r:id="rId2" imgW="2933640" imgH="1193760" progId="Equation.3">
                  <p:embed/>
                  <p:pic>
                    <p:nvPicPr>
                      <p:cNvPr id="71" name="Object 2">
                        <a:extLst>
                          <a:ext uri="{FF2B5EF4-FFF2-40B4-BE49-F238E27FC236}">
                            <a16:creationId xmlns:a16="http://schemas.microsoft.com/office/drawing/2014/main" id="{4EE2ED0D-863E-C204-9FD7-B50195E556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912" y="3851880"/>
                        <a:ext cx="5357812" cy="217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B0E1DFDE-8AE6-0758-B711-01841115B72B}"/>
              </a:ext>
            </a:extLst>
          </p:cNvPr>
          <p:cNvSpPr txBox="1">
            <a:spLocks/>
          </p:cNvSpPr>
          <p:nvPr/>
        </p:nvSpPr>
        <p:spPr bwMode="auto">
          <a:xfrm>
            <a:off x="7260519" y="4746576"/>
            <a:ext cx="4305582" cy="8532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Clr>
                <a:srgbClr val="FF0000"/>
              </a:buClr>
              <a:buSzPct val="100000"/>
              <a:buNone/>
            </a:pPr>
            <a:r>
              <a:rPr lang="nb-NO" sz="1600" b="1" kern="0" dirty="0"/>
              <a:t>NB:</a:t>
            </a:r>
            <a:r>
              <a:rPr lang="nb-NO" sz="1600" kern="0" dirty="0"/>
              <a:t> Motstanden med høyest impedansverdi har størst spenningsfall!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600" kern="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36937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Spenningsdeling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684800"/>
            <a:ext cx="10407055" cy="482211"/>
          </a:xfrm>
        </p:spPr>
        <p:txBody>
          <a:bodyPr/>
          <a:lstStyle/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/>
              <a:t>Eksempel: Finn spenningen over hver av de to resistorene når R</a:t>
            </a:r>
            <a:r>
              <a:rPr lang="nb-NO" sz="1800" baseline="-25000" dirty="0"/>
              <a:t>1</a:t>
            </a:r>
            <a:r>
              <a:rPr lang="nb-NO" sz="1800" dirty="0"/>
              <a:t> = 1 k</a:t>
            </a:r>
            <a:r>
              <a:rPr lang="el-GR" sz="1800" dirty="0"/>
              <a:t>Ω</a:t>
            </a:r>
            <a:r>
              <a:rPr lang="nb-NO" sz="1800" dirty="0"/>
              <a:t>, R</a:t>
            </a:r>
            <a:r>
              <a:rPr lang="nb-NO" sz="1800" baseline="-25000" dirty="0"/>
              <a:t>2</a:t>
            </a:r>
            <a:r>
              <a:rPr lang="nb-NO" sz="1800" dirty="0"/>
              <a:t> = 5k</a:t>
            </a:r>
            <a:r>
              <a:rPr lang="el-GR" sz="1800" dirty="0"/>
              <a:t> Ω</a:t>
            </a:r>
            <a:r>
              <a:rPr lang="nb-NO" sz="1800" dirty="0"/>
              <a:t> og </a:t>
            </a:r>
            <a:r>
              <a:rPr lang="nb-NO" sz="1800" dirty="0" err="1"/>
              <a:t>V</a:t>
            </a:r>
            <a:r>
              <a:rPr lang="nb-NO" sz="1800" baseline="-25000" dirty="0" err="1"/>
              <a:t>s</a:t>
            </a:r>
            <a:r>
              <a:rPr lang="nb-NO" sz="1800" dirty="0"/>
              <a:t>= 15v</a:t>
            </a:r>
            <a:endParaRPr lang="de-DE" sz="1600" dirty="0"/>
          </a:p>
          <a:p>
            <a:pPr marL="342900" marR="0" lvl="0" indent="-342900" algn="l" defTabSz="8080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nb-NO" sz="1600" dirty="0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9B606017-90A6-EDF6-37B9-7D8B88E06501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3882251" y="2520955"/>
            <a:ext cx="152400" cy="76200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AD009BCE-1BBC-B8EB-2FB4-2DB096AED984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5025052" y="2507250"/>
            <a:ext cx="152400" cy="789410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91BDE6-94B3-18CB-15A3-6C551481DED2}"/>
              </a:ext>
            </a:extLst>
          </p:cNvPr>
          <p:cNvCxnSpPr/>
          <p:nvPr/>
        </p:nvCxnSpPr>
        <p:spPr bwMode="auto">
          <a:xfrm rot="5400000" flipH="1" flipV="1">
            <a:off x="4512880" y="2712427"/>
            <a:ext cx="192" cy="3812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286E4E8-F624-6EEB-0ECC-917192434885}"/>
              </a:ext>
            </a:extLst>
          </p:cNvPr>
          <p:cNvSpPr txBox="1"/>
          <p:nvPr/>
        </p:nvSpPr>
        <p:spPr>
          <a:xfrm>
            <a:off x="3386159" y="2369243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n-lt"/>
              </a:rPr>
              <a:t>R</a:t>
            </a:r>
            <a:r>
              <a:rPr lang="nb-NO" sz="1800" baseline="-25000" dirty="0">
                <a:latin typeface="+mn-lt"/>
              </a:rPr>
              <a:t>1</a:t>
            </a:r>
            <a:r>
              <a:rPr lang="nb-NO" sz="1800" dirty="0">
                <a:latin typeface="+mn-lt"/>
              </a:rPr>
              <a:t>= 1k</a:t>
            </a:r>
            <a:r>
              <a:rPr lang="el-GR" sz="1800" dirty="0"/>
              <a:t> Ω</a:t>
            </a:r>
            <a:endParaRPr lang="en-US" sz="1800" dirty="0">
              <a:latin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F53C55-3D83-34A7-0392-4F80F5E2913D}"/>
              </a:ext>
            </a:extLst>
          </p:cNvPr>
          <p:cNvSpPr txBox="1"/>
          <p:nvPr/>
        </p:nvSpPr>
        <p:spPr>
          <a:xfrm>
            <a:off x="4688801" y="2361122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n-lt"/>
              </a:rPr>
              <a:t>R</a:t>
            </a:r>
            <a:r>
              <a:rPr lang="nb-NO" sz="1800" baseline="-25000" dirty="0">
                <a:latin typeface="+mn-lt"/>
              </a:rPr>
              <a:t>2</a:t>
            </a:r>
            <a:r>
              <a:rPr lang="nb-NO" sz="1800" dirty="0">
                <a:latin typeface="+mn-lt"/>
              </a:rPr>
              <a:t>= 5k</a:t>
            </a:r>
            <a:r>
              <a:rPr lang="el-GR" sz="1800" dirty="0"/>
              <a:t> Ω</a:t>
            </a:r>
            <a:endParaRPr lang="en-US" sz="1800" dirty="0">
              <a:latin typeface="+mn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ED7E152-ADBC-E1F1-D4B1-D06AFB691135}"/>
              </a:ext>
            </a:extLst>
          </p:cNvPr>
          <p:cNvSpPr txBox="1"/>
          <p:nvPr/>
        </p:nvSpPr>
        <p:spPr>
          <a:xfrm>
            <a:off x="3577451" y="2897193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solidFill>
                  <a:srgbClr val="FF0000"/>
                </a:solidFill>
                <a:latin typeface="+mn-lt"/>
              </a:rPr>
              <a:t>   v</a:t>
            </a:r>
            <a:r>
              <a:rPr lang="nb-NO" sz="1800" baseline="-25000" dirty="0">
                <a:solidFill>
                  <a:srgbClr val="FF0000"/>
                </a:solidFill>
                <a:latin typeface="+mn-lt"/>
              </a:rPr>
              <a:t>R1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B765BE-6D95-569F-EF24-AC5E6D49AA85}"/>
              </a:ext>
            </a:extLst>
          </p:cNvPr>
          <p:cNvSpPr txBox="1"/>
          <p:nvPr/>
        </p:nvSpPr>
        <p:spPr>
          <a:xfrm>
            <a:off x="4720459" y="2897193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solidFill>
                  <a:srgbClr val="FF0000"/>
                </a:solidFill>
                <a:latin typeface="+mn-lt"/>
              </a:rPr>
              <a:t>   v</a:t>
            </a:r>
            <a:r>
              <a:rPr lang="nb-NO" sz="1800" baseline="-25000" dirty="0">
                <a:solidFill>
                  <a:srgbClr val="FF0000"/>
                </a:solidFill>
                <a:latin typeface="+mn-lt"/>
              </a:rPr>
              <a:t>R2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54" name="Group 206">
            <a:extLst>
              <a:ext uri="{FF2B5EF4-FFF2-40B4-BE49-F238E27FC236}">
                <a16:creationId xmlns:a16="http://schemas.microsoft.com/office/drawing/2014/main" id="{9AFF1CE8-6D0C-5A78-3FF2-22D2C30BA867}"/>
              </a:ext>
            </a:extLst>
          </p:cNvPr>
          <p:cNvGrpSpPr>
            <a:grpSpLocks/>
          </p:cNvGrpSpPr>
          <p:nvPr/>
        </p:nvGrpSpPr>
        <p:grpSpPr bwMode="auto">
          <a:xfrm>
            <a:off x="2729719" y="2900926"/>
            <a:ext cx="304800" cy="762000"/>
            <a:chOff x="4224" y="2400"/>
            <a:chExt cx="192" cy="480"/>
          </a:xfrm>
        </p:grpSpPr>
        <p:sp>
          <p:nvSpPr>
            <p:cNvPr id="64" name="Oval 20">
              <a:extLst>
                <a:ext uri="{FF2B5EF4-FFF2-40B4-BE49-F238E27FC236}">
                  <a16:creationId xmlns:a16="http://schemas.microsoft.com/office/drawing/2014/main" id="{DA9EAF68-2092-00EF-4EBD-21806093FC4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17F60FE1-8A2D-44B2-66E9-A5894F10994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22">
              <a:extLst>
                <a:ext uri="{FF2B5EF4-FFF2-40B4-BE49-F238E27FC236}">
                  <a16:creationId xmlns:a16="http://schemas.microsoft.com/office/drawing/2014/main" id="{3BD0CEA6-B6DE-479D-350D-543E5BF901B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23">
              <a:extLst>
                <a:ext uri="{FF2B5EF4-FFF2-40B4-BE49-F238E27FC236}">
                  <a16:creationId xmlns:a16="http://schemas.microsoft.com/office/drawing/2014/main" id="{33B6012D-8FDB-D51F-469C-32D72D08512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24">
              <a:extLst>
                <a:ext uri="{FF2B5EF4-FFF2-40B4-BE49-F238E27FC236}">
                  <a16:creationId xmlns:a16="http://schemas.microsoft.com/office/drawing/2014/main" id="{2800F903-5906-E847-FC0F-5172F246376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25">
              <a:extLst>
                <a:ext uri="{FF2B5EF4-FFF2-40B4-BE49-F238E27FC236}">
                  <a16:creationId xmlns:a16="http://schemas.microsoft.com/office/drawing/2014/main" id="{8AF73B7C-DBD7-A437-4863-33E14811D5C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4B3AE4D-D13B-E375-32D8-AC67495AFA7C}"/>
              </a:ext>
            </a:extLst>
          </p:cNvPr>
          <p:cNvCxnSpPr>
            <a:cxnSpLocks/>
          </p:cNvCxnSpPr>
          <p:nvPr/>
        </p:nvCxnSpPr>
        <p:spPr bwMode="auto">
          <a:xfrm>
            <a:off x="3586974" y="3659194"/>
            <a:ext cx="23166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1F14664-051B-F5EB-4A16-B73BD7B5B6B7}"/>
              </a:ext>
            </a:extLst>
          </p:cNvPr>
          <p:cNvCxnSpPr/>
          <p:nvPr/>
        </p:nvCxnSpPr>
        <p:spPr bwMode="auto">
          <a:xfrm flipV="1">
            <a:off x="5903628" y="2901844"/>
            <a:ext cx="342" cy="7552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F766ECAE-99D0-2135-8FFB-93650D4F4BAC}"/>
              </a:ext>
            </a:extLst>
          </p:cNvPr>
          <p:cNvSpPr txBox="1"/>
          <p:nvPr/>
        </p:nvSpPr>
        <p:spPr>
          <a:xfrm>
            <a:off x="1383676" y="3129526"/>
            <a:ext cx="1259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latin typeface="+mn-lt"/>
              </a:rPr>
              <a:t>   </a:t>
            </a:r>
            <a:r>
              <a:rPr lang="nb-NO" sz="1800" dirty="0" err="1">
                <a:latin typeface="+mn-lt"/>
              </a:rPr>
              <a:t>V</a:t>
            </a:r>
            <a:r>
              <a:rPr lang="nb-NO" sz="1800" baseline="-25000" dirty="0" err="1">
                <a:latin typeface="+mn-lt"/>
              </a:rPr>
              <a:t>s</a:t>
            </a:r>
            <a:r>
              <a:rPr lang="nb-NO" sz="1800" baseline="-25000" dirty="0">
                <a:latin typeface="+mn-lt"/>
              </a:rPr>
              <a:t> </a:t>
            </a:r>
            <a:r>
              <a:rPr lang="nb-NO" sz="1800" dirty="0">
                <a:latin typeface="+mn-lt"/>
              </a:rPr>
              <a:t>= 15v</a:t>
            </a:r>
            <a:endParaRPr lang="en-US" sz="1800" dirty="0">
              <a:latin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77F8BE-C1AA-E157-32F7-A2AC0F7B1C08}"/>
              </a:ext>
            </a:extLst>
          </p:cNvPr>
          <p:cNvSpPr txBox="1"/>
          <p:nvPr/>
        </p:nvSpPr>
        <p:spPr>
          <a:xfrm>
            <a:off x="3515537" y="2871237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>
                <a:solidFill>
                  <a:srgbClr val="FF0000"/>
                </a:solidFill>
                <a:latin typeface="+mn-lt"/>
              </a:rPr>
              <a:t>+       -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222DDA9-0164-1353-A72D-529D18B47013}"/>
              </a:ext>
            </a:extLst>
          </p:cNvPr>
          <p:cNvSpPr txBox="1"/>
          <p:nvPr/>
        </p:nvSpPr>
        <p:spPr>
          <a:xfrm>
            <a:off x="4729983" y="2871237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>
                <a:solidFill>
                  <a:srgbClr val="FF0000"/>
                </a:solidFill>
                <a:latin typeface="+mn-lt"/>
              </a:rPr>
              <a:t>+       -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9500E8E-F9FB-0ABF-C393-88860F5A5A17}"/>
              </a:ext>
            </a:extLst>
          </p:cNvPr>
          <p:cNvCxnSpPr/>
          <p:nvPr/>
        </p:nvCxnSpPr>
        <p:spPr bwMode="auto">
          <a:xfrm flipH="1" flipV="1">
            <a:off x="2889083" y="3657469"/>
            <a:ext cx="697892" cy="1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6900FE8-F29F-E620-7E5A-B89CCD516CEA}"/>
              </a:ext>
            </a:extLst>
          </p:cNvPr>
          <p:cNvCxnSpPr/>
          <p:nvPr/>
        </p:nvCxnSpPr>
        <p:spPr bwMode="auto">
          <a:xfrm rot="10800000">
            <a:off x="2883369" y="2901297"/>
            <a:ext cx="756789" cy="1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AE0E0A-AD88-CC55-F984-2A1C2CBAA66E}"/>
              </a:ext>
            </a:extLst>
          </p:cNvPr>
          <p:cNvCxnSpPr>
            <a:cxnSpLocks/>
          </p:cNvCxnSpPr>
          <p:nvPr/>
        </p:nvCxnSpPr>
        <p:spPr bwMode="auto">
          <a:xfrm>
            <a:off x="5453764" y="2902796"/>
            <a:ext cx="44986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736971-2AA1-3EDD-9092-D0887444D303}"/>
                  </a:ext>
                </a:extLst>
              </p:cNvPr>
              <p:cNvSpPr txBox="1"/>
              <p:nvPr/>
            </p:nvSpPr>
            <p:spPr>
              <a:xfrm>
                <a:off x="1383676" y="4022819"/>
                <a:ext cx="5063598" cy="6422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=2,5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736971-2AA1-3EDD-9092-D0887444D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676" y="4022819"/>
                <a:ext cx="5063598" cy="6422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CDF69D-D204-314A-78B0-6D50F8459F5D}"/>
                  </a:ext>
                </a:extLst>
              </p:cNvPr>
              <p:cNvSpPr txBox="1"/>
              <p:nvPr/>
            </p:nvSpPr>
            <p:spPr>
              <a:xfrm>
                <a:off x="1462875" y="4859222"/>
                <a:ext cx="5063597" cy="6422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l-GR" sz="2000" dirty="0"/>
                            <m:t>Ω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=12,5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FCDF69D-D204-314A-78B0-6D50F8459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875" y="4859222"/>
                <a:ext cx="5063597" cy="642292"/>
              </a:xfrm>
              <a:prstGeom prst="rect">
                <a:avLst/>
              </a:prstGeom>
              <a:blipFill>
                <a:blip r:embed="rId3"/>
                <a:stretch>
                  <a:fillRect b="-95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366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Spenningsdeling (forts)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684800"/>
            <a:ext cx="6642005" cy="2229584"/>
          </a:xfrm>
        </p:spPr>
        <p:txBody>
          <a:bodyPr/>
          <a:lstStyle/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/>
              <a:t>Formelen kan utvides til å gjelde flere enn to resistorer i serie</a:t>
            </a:r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/>
              <a:t>Gitt en krets med </a:t>
            </a:r>
            <a:r>
              <a:rPr lang="nb-NO" sz="1800" i="1" dirty="0"/>
              <a:t>n</a:t>
            </a:r>
            <a:r>
              <a:rPr lang="nb-NO" sz="1800" dirty="0"/>
              <a:t> motstander, hvor den total resistansen er </a:t>
            </a:r>
            <a:r>
              <a:rPr lang="nb-NO" sz="1800" i="1" dirty="0"/>
              <a:t>R</a:t>
            </a:r>
            <a:r>
              <a:rPr lang="nb-NO" sz="1800" i="1" baseline="-25000" dirty="0"/>
              <a:t>T </a:t>
            </a:r>
            <a:r>
              <a:rPr lang="nb-NO" sz="1800" i="1" dirty="0"/>
              <a:t>= R</a:t>
            </a:r>
            <a:r>
              <a:rPr lang="nb-NO" sz="1800" i="1" baseline="-25000" dirty="0"/>
              <a:t>1</a:t>
            </a:r>
            <a:r>
              <a:rPr lang="nb-NO" sz="1800" i="1" dirty="0"/>
              <a:t>+ R</a:t>
            </a:r>
            <a:r>
              <a:rPr lang="nb-NO" sz="1800" i="1" baseline="-25000" dirty="0"/>
              <a:t>2 </a:t>
            </a:r>
            <a:r>
              <a:rPr lang="nb-NO" sz="1800" i="1" dirty="0"/>
              <a:t>+...+ </a:t>
            </a:r>
            <a:r>
              <a:rPr lang="nb-NO" sz="1800" i="1" dirty="0" err="1"/>
              <a:t>R</a:t>
            </a:r>
            <a:r>
              <a:rPr lang="nb-NO" sz="1800" i="1" baseline="-25000" dirty="0" err="1"/>
              <a:t>n</a:t>
            </a:r>
            <a:r>
              <a:rPr lang="nb-NO" sz="1800" i="1" dirty="0"/>
              <a:t> </a:t>
            </a:r>
            <a:r>
              <a:rPr lang="nb-NO" sz="1800" dirty="0"/>
              <a:t>og spenningen er </a:t>
            </a:r>
            <a:r>
              <a:rPr lang="nb-NO" sz="1800" i="1" dirty="0" err="1"/>
              <a:t>V</a:t>
            </a:r>
            <a:r>
              <a:rPr lang="nb-NO" sz="1800" i="1" baseline="-25000" dirty="0" err="1"/>
              <a:t>s</a:t>
            </a:r>
            <a:endParaRPr lang="nb-NO" sz="1800" i="1" baseline="-250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/>
              <a:t>Da er spenningsfallet </a:t>
            </a:r>
            <a:r>
              <a:rPr lang="nb-NO" sz="1800" i="1" dirty="0" err="1"/>
              <a:t>V</a:t>
            </a:r>
            <a:r>
              <a:rPr lang="nb-NO" sz="1800" i="1" baseline="-25000" dirty="0" err="1"/>
              <a:t>x</a:t>
            </a:r>
            <a:r>
              <a:rPr lang="nb-NO" sz="1800" dirty="0"/>
              <a:t> over en vilkårlig resistor </a:t>
            </a:r>
            <a:r>
              <a:rPr lang="nb-NO" sz="1800" i="1" dirty="0"/>
              <a:t>R</a:t>
            </a:r>
            <a:r>
              <a:rPr lang="nb-NO" sz="1800" i="1" baseline="-25000" dirty="0"/>
              <a:t>x</a:t>
            </a:r>
            <a:r>
              <a:rPr lang="nb-NO" sz="1800" dirty="0"/>
              <a:t> i kjeden av seriekoblede resistorer gitt av formelen</a:t>
            </a:r>
          </a:p>
        </p:txBody>
      </p:sp>
      <p:pic>
        <p:nvPicPr>
          <p:cNvPr id="6" name="Picture 4" descr="fg04_03800">
            <a:extLst>
              <a:ext uri="{FF2B5EF4-FFF2-40B4-BE49-F238E27FC236}">
                <a16:creationId xmlns:a16="http://schemas.microsoft.com/office/drawing/2014/main" id="{3DD26D53-8CF3-21C7-8706-C5B91EB2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582" y="2077328"/>
            <a:ext cx="3742557" cy="33333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DAF567E-098F-F565-A2B2-F0918C8A54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539" y="4065125"/>
          <a:ext cx="1725612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49160" imgH="482400" progId="Equation.3">
                  <p:embed/>
                </p:oleObj>
              </mc:Choice>
              <mc:Fallback>
                <p:oleObj name="Equation" r:id="rId3" imgW="749160" imgH="48240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DAF567E-098F-F565-A2B2-F0918C8A54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539" y="4065125"/>
                        <a:ext cx="1725612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6415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Variabel spenningsdeling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72098" y="1130290"/>
            <a:ext cx="11194003" cy="4113488"/>
          </a:xfrm>
        </p:spPr>
        <p:txBody>
          <a:bodyPr/>
          <a:lstStyle/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/>
              <a:t>Et </a:t>
            </a:r>
            <a:r>
              <a:rPr lang="nb-NO" sz="1800" i="1" dirty="0"/>
              <a:t>potentiometer </a:t>
            </a:r>
            <a:r>
              <a:rPr lang="nb-NO" sz="1800" dirty="0"/>
              <a:t>varierer spenningsdelingen mekanisk:</a:t>
            </a:r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800" dirty="0"/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Sett fra spenningskilden </a:t>
            </a:r>
            <a:r>
              <a:rPr lang="nb-NO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nb-NO" sz="18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er den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resistansen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nb-NO" sz="18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= R</a:t>
            </a:r>
            <a:r>
              <a:rPr lang="nb-NO" sz="18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+R</a:t>
            </a:r>
            <a:r>
              <a:rPr lang="nb-NO" sz="18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konstant, mens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nb-NO" sz="18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nb-NO" sz="18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varierer avhengig av posisjonen til knappen i midten av potentiometeret</a:t>
            </a:r>
          </a:p>
          <a:p>
            <a:pPr marL="285750" indent="-285750" defTabSz="808038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Spenningen V</a:t>
            </a:r>
            <a:r>
              <a:rPr lang="nb-NO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mellom node 3 og 2, og V</a:t>
            </a:r>
            <a:r>
              <a:rPr lang="nb-NO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mellom node 1 og 3 er gitt av formlene</a:t>
            </a:r>
          </a:p>
        </p:txBody>
      </p:sp>
      <p:pic>
        <p:nvPicPr>
          <p:cNvPr id="7" name="Picture 4" descr="fg04_04200">
            <a:extLst>
              <a:ext uri="{FF2B5EF4-FFF2-40B4-BE49-F238E27FC236}">
                <a16:creationId xmlns:a16="http://schemas.microsoft.com/office/drawing/2014/main" id="{5DA32830-4D94-6FC5-1550-068319AE8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879" y="1825262"/>
            <a:ext cx="5843225" cy="18147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DC7C23-784D-E68E-5205-635577616DEC}"/>
                  </a:ext>
                </a:extLst>
              </p:cNvPr>
              <p:cNvSpPr txBox="1"/>
              <p:nvPr/>
            </p:nvSpPr>
            <p:spPr>
              <a:xfrm>
                <a:off x="2308106" y="5440394"/>
                <a:ext cx="2004081" cy="6265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l-GR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DC7C23-784D-E68E-5205-635577616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06" y="5440394"/>
                <a:ext cx="2004081" cy="6265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78E517-416F-C3E7-5AB4-DDC15CAAB131}"/>
                  </a:ext>
                </a:extLst>
              </p:cNvPr>
              <p:cNvSpPr txBox="1"/>
              <p:nvPr/>
            </p:nvSpPr>
            <p:spPr>
              <a:xfrm>
                <a:off x="4612915" y="5451049"/>
                <a:ext cx="2004081" cy="6265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l-GR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78E517-416F-C3E7-5AB4-DDC15CAAB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915" y="5451049"/>
                <a:ext cx="2004081" cy="6265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6D025A0-04EF-A168-4FC5-3D2F477777DC}"/>
              </a:ext>
            </a:extLst>
          </p:cNvPr>
          <p:cNvSpPr/>
          <p:nvPr/>
        </p:nvSpPr>
        <p:spPr>
          <a:xfrm>
            <a:off x="2218660" y="3489304"/>
            <a:ext cx="6414977" cy="37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378273-C860-3A66-20BF-D86373387F64}"/>
              </a:ext>
            </a:extLst>
          </p:cNvPr>
          <p:cNvSpPr txBox="1"/>
          <p:nvPr/>
        </p:nvSpPr>
        <p:spPr>
          <a:xfrm>
            <a:off x="649498" y="1923276"/>
            <a:ext cx="15279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Knapp som kan dreies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812D813-FF96-9431-4AAA-FA6525C6616C}"/>
              </a:ext>
            </a:extLst>
          </p:cNvPr>
          <p:cNvCxnSpPr>
            <a:cxnSpLocks/>
          </p:cNvCxnSpPr>
          <p:nvPr/>
        </p:nvCxnSpPr>
        <p:spPr>
          <a:xfrm>
            <a:off x="2218660" y="2041451"/>
            <a:ext cx="1155405" cy="525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582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595B02-84D3-81F3-15B4-D61E34DFB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8932" y="6267833"/>
            <a:ext cx="1501215" cy="259232"/>
          </a:xfrm>
        </p:spPr>
        <p:txBody>
          <a:bodyPr/>
          <a:lstStyle/>
          <a:p>
            <a:r>
              <a:rPr lang="nb-NO" dirty="0"/>
              <a:t>IN1080 Forelesning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8EBBDA-72AF-C233-8B2C-C8221F4B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9E311-8644-FF49-0092-796B36104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Kirchhoffs strømlov (KCL)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307F1-E214-A20E-BD3C-9DD5DB62549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72098" y="1130290"/>
            <a:ext cx="11194003" cy="4923180"/>
          </a:xfrm>
        </p:spPr>
        <p:txBody>
          <a:bodyPr/>
          <a:lstStyle/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Kirchhoffs strømlov sier at «den algebraiske summen av alle strømmene som går inn mot (eller ut av) en node er lik 0»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På samme måte som for KVL må vi velge en «referanseretning», dvs angi om positiv strømretning er </a:t>
            </a:r>
            <a:r>
              <a:rPr lang="nb-NO" sz="1600" b="1" dirty="0"/>
              <a:t>inn mot</a:t>
            </a:r>
            <a:r>
              <a:rPr lang="nb-NO" sz="1600" dirty="0"/>
              <a:t> noden eller </a:t>
            </a:r>
            <a:r>
              <a:rPr lang="nb-NO" sz="1600" b="1" dirty="0"/>
              <a:t>ut av </a:t>
            </a:r>
            <a:r>
              <a:rPr lang="nb-NO" sz="1600" dirty="0"/>
              <a:t>noden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Strømmer som går motsatt av referanseretningen inngår med negativt fortegn i ligningen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b="1" dirty="0"/>
              <a:t>Refleksjon:</a:t>
            </a:r>
            <a:r>
              <a:rPr lang="nb-NO" sz="1600" dirty="0"/>
              <a:t> Hvordan kan vi begrunne intuitivt at KCL er riktig?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676E49A-4D2B-7619-17EA-7AFB876A360E}"/>
              </a:ext>
            </a:extLst>
          </p:cNvPr>
          <p:cNvGrpSpPr/>
          <p:nvPr/>
        </p:nvGrpSpPr>
        <p:grpSpPr>
          <a:xfrm>
            <a:off x="858311" y="2732789"/>
            <a:ext cx="5110788" cy="2083844"/>
            <a:chOff x="1480115" y="2929162"/>
            <a:chExt cx="5110788" cy="2083844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BAE76DB-CB0F-4200-C718-6D413E8E545F}"/>
                </a:ext>
              </a:extLst>
            </p:cNvPr>
            <p:cNvSpPr/>
            <p:nvPr/>
          </p:nvSpPr>
          <p:spPr bwMode="auto">
            <a:xfrm>
              <a:off x="1480115" y="3335713"/>
              <a:ext cx="2553195" cy="665019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A5892A7-C5E8-4CF5-D734-0F4638DA3148}"/>
                </a:ext>
              </a:extLst>
            </p:cNvPr>
            <p:cNvSpPr/>
            <p:nvPr/>
          </p:nvSpPr>
          <p:spPr bwMode="auto">
            <a:xfrm flipV="1">
              <a:off x="4162011" y="3286352"/>
              <a:ext cx="2428892" cy="857256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8EA6D7F7-6F8D-C692-B630-24C585F35782}"/>
                </a:ext>
              </a:extLst>
            </p:cNvPr>
            <p:cNvSpPr/>
            <p:nvPr/>
          </p:nvSpPr>
          <p:spPr bwMode="auto">
            <a:xfrm flipV="1">
              <a:off x="1661681" y="4072170"/>
              <a:ext cx="2428892" cy="500066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F3FA464-7AF7-C02E-23DF-F2BB53534DD9}"/>
                </a:ext>
              </a:extLst>
            </p:cNvPr>
            <p:cNvSpPr/>
            <p:nvPr/>
          </p:nvSpPr>
          <p:spPr bwMode="auto">
            <a:xfrm rot="2240655" flipV="1">
              <a:off x="3995718" y="4380397"/>
              <a:ext cx="2357454" cy="483937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EF48AAC-133E-206C-5633-043AF344F6E0}"/>
                </a:ext>
              </a:extLst>
            </p:cNvPr>
            <p:cNvCxnSpPr/>
            <p:nvPr/>
          </p:nvCxnSpPr>
          <p:spPr bwMode="auto">
            <a:xfrm>
              <a:off x="3090441" y="3143476"/>
              <a:ext cx="642942" cy="35719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10CA9D-2E40-9C01-146C-4152B3249732}"/>
                </a:ext>
              </a:extLst>
            </p:cNvPr>
            <p:cNvSpPr txBox="1"/>
            <p:nvPr/>
          </p:nvSpPr>
          <p:spPr>
            <a:xfrm>
              <a:off x="3304755" y="2929162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i</a:t>
              </a:r>
              <a:r>
                <a:rPr lang="nb-NO" sz="1800" baseline="-25000" dirty="0">
                  <a:latin typeface="+mn-lt"/>
                </a:rPr>
                <a:t>1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6EDD62-75C3-E2C5-EA08-392A36C2B9AB}"/>
                </a:ext>
              </a:extLst>
            </p:cNvPr>
            <p:cNvSpPr txBox="1"/>
            <p:nvPr/>
          </p:nvSpPr>
          <p:spPr>
            <a:xfrm>
              <a:off x="4162011" y="450079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i</a:t>
              </a:r>
              <a:r>
                <a:rPr lang="nb-NO" sz="1800" baseline="-25000" dirty="0">
                  <a:latin typeface="+mn-lt"/>
                </a:rPr>
                <a:t>3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9292D7-9B42-1107-D5F7-1D500317FB03}"/>
                </a:ext>
              </a:extLst>
            </p:cNvPr>
            <p:cNvSpPr txBox="1"/>
            <p:nvPr/>
          </p:nvSpPr>
          <p:spPr>
            <a:xfrm>
              <a:off x="2233185" y="464367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i</a:t>
              </a:r>
              <a:r>
                <a:rPr lang="nb-NO" sz="1800" baseline="-25000" dirty="0">
                  <a:latin typeface="+mn-lt"/>
                </a:rPr>
                <a:t>4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98AD29-0C63-5F82-6F25-7ACF49408CE5}"/>
                </a:ext>
              </a:extLst>
            </p:cNvPr>
            <p:cNvSpPr txBox="1"/>
            <p:nvPr/>
          </p:nvSpPr>
          <p:spPr>
            <a:xfrm>
              <a:off x="4876391" y="3357790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n-lt"/>
                </a:rPr>
                <a:t>i</a:t>
              </a:r>
              <a:r>
                <a:rPr lang="nb-NO" sz="1800" baseline="-25000" dirty="0">
                  <a:latin typeface="+mn-lt"/>
                </a:rPr>
                <a:t>2</a:t>
              </a:r>
              <a:endParaRPr lang="en-US" sz="1800" dirty="0">
                <a:latin typeface="+mn-lt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764A63B-0155-E9A8-1FDE-2F128E4C7C90}"/>
                </a:ext>
              </a:extLst>
            </p:cNvPr>
            <p:cNvCxnSpPr/>
            <p:nvPr/>
          </p:nvCxnSpPr>
          <p:spPr bwMode="auto">
            <a:xfrm>
              <a:off x="2018871" y="4643674"/>
              <a:ext cx="78581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FB1D6E0-718C-7F79-C820-DF3D5662C182}"/>
                </a:ext>
              </a:extLst>
            </p:cNvPr>
            <p:cNvCxnSpPr/>
            <p:nvPr/>
          </p:nvCxnSpPr>
          <p:spPr bwMode="auto">
            <a:xfrm rot="10800000">
              <a:off x="4590639" y="3929294"/>
              <a:ext cx="714380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0A7F50C-5401-E401-0120-A50E90AAF544}"/>
                </a:ext>
              </a:extLst>
            </p:cNvPr>
            <p:cNvCxnSpPr/>
            <p:nvPr/>
          </p:nvCxnSpPr>
          <p:spPr bwMode="auto">
            <a:xfrm>
              <a:off x="4233449" y="4357922"/>
              <a:ext cx="642942" cy="50006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4C3574-4A7B-5B4E-8798-E3B94DE005B9}"/>
                </a:ext>
              </a:extLst>
            </p:cNvPr>
            <p:cNvSpPr/>
            <p:nvPr/>
          </p:nvSpPr>
          <p:spPr bwMode="auto">
            <a:xfrm>
              <a:off x="4033311" y="3957646"/>
              <a:ext cx="142876" cy="142876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2D5545F4-D750-12BC-B7BB-D6D893E63F14}"/>
                  </a:ext>
                </a:extLst>
              </p:cNvPr>
              <p:cNvSpPr txBox="1"/>
              <p:nvPr/>
            </p:nvSpPr>
            <p:spPr bwMode="auto">
              <a:xfrm>
                <a:off x="7393464" y="3339659"/>
                <a:ext cx="2167177" cy="332016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+(−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2D5545F4-D750-12BC-B7BB-D6D893E63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3464" y="3339659"/>
                <a:ext cx="2167177" cy="332016"/>
              </a:xfrm>
              <a:prstGeom prst="rect">
                <a:avLst/>
              </a:prstGeom>
              <a:blipFill>
                <a:blip r:embed="rId2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A42AF0A-9B6C-D9D2-5ADC-6A1E195ACEE9}"/>
                  </a:ext>
                </a:extLst>
              </p:cNvPr>
              <p:cNvSpPr txBox="1"/>
              <p:nvPr/>
            </p:nvSpPr>
            <p:spPr bwMode="auto">
              <a:xfrm>
                <a:off x="7417503" y="4284000"/>
                <a:ext cx="2442423" cy="292469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r>
                  <a:rPr lang="nb-NO" sz="1400" dirty="0">
                    <a:solidFill>
                      <a:srgbClr val="000000"/>
                    </a:solidFill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nb-NO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A42AF0A-9B6C-D9D2-5ADC-6A1E195AC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7503" y="4284000"/>
                <a:ext cx="2442423" cy="292469"/>
              </a:xfrm>
              <a:prstGeom prst="rect">
                <a:avLst/>
              </a:prstGeom>
              <a:blipFill>
                <a:blip r:embed="rId3"/>
                <a:stretch>
                  <a:fillRect l="-750" t="-4167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E22E9B98-764A-34D7-AEA2-1875CEB91A79}"/>
              </a:ext>
            </a:extLst>
          </p:cNvPr>
          <p:cNvSpPr txBox="1">
            <a:spLocks/>
          </p:cNvSpPr>
          <p:nvPr/>
        </p:nvSpPr>
        <p:spPr>
          <a:xfrm>
            <a:off x="7172979" y="3174785"/>
            <a:ext cx="4212125" cy="308874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kern="1200" cap="none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Positiv retning </a:t>
            </a:r>
            <a:r>
              <a:rPr lang="nb-NO" sz="1600" b="1" dirty="0"/>
              <a:t>inn mot noden: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Positiv retning </a:t>
            </a:r>
            <a:r>
              <a:rPr lang="nb-NO" sz="1600" b="1" dirty="0"/>
              <a:t>ut av noden:</a:t>
            </a:r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b="1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1600" b="1" dirty="0"/>
          </a:p>
          <a:p>
            <a:pPr marL="285750" indent="-285750" defTabSz="8080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Det generelle tilfellet kan skrives som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734B1C80-1AD6-146B-851F-6E1D2A980C08}"/>
                  </a:ext>
                </a:extLst>
              </p:cNvPr>
              <p:cNvSpPr txBox="1"/>
              <p:nvPr/>
            </p:nvSpPr>
            <p:spPr bwMode="auto">
              <a:xfrm>
                <a:off x="7598218" y="5299149"/>
                <a:ext cx="1285875" cy="754321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4" name="Object 33">
                <a:extLst>
                  <a:ext uri="{FF2B5EF4-FFF2-40B4-BE49-F238E27FC236}">
                    <a16:creationId xmlns:a16="http://schemas.microsoft.com/office/drawing/2014/main" id="{734B1C80-1AD6-146B-851F-6E1D2A980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8218" y="5299149"/>
                <a:ext cx="1285875" cy="7543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523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120BF-0B4E-4CB1-867A-714141179A9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C752C-5B0B-419A-BFE4-5BA207164C3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914423" lvl="1" indent="-457200">
              <a:buSzPct val="100000"/>
              <a:buFont typeface="+mj-lt"/>
              <a:buAutoNum type="arabicParenR"/>
            </a:pPr>
            <a:r>
              <a:rPr lang="nb-NO" sz="1875" dirty="0">
                <a:solidFill>
                  <a:srgbClr val="0070C0"/>
                </a:solidFill>
              </a:rPr>
              <a:t>Finn verdien til i</a:t>
            </a:r>
            <a:r>
              <a:rPr lang="nb-NO" sz="1875" baseline="-25000" dirty="0">
                <a:solidFill>
                  <a:srgbClr val="0070C0"/>
                </a:solidFill>
              </a:rPr>
              <a:t>1</a:t>
            </a:r>
            <a:r>
              <a:rPr lang="nb-NO" sz="1875" dirty="0">
                <a:solidFill>
                  <a:srgbClr val="0070C0"/>
                </a:solidFill>
              </a:rPr>
              <a:t> når i</a:t>
            </a:r>
            <a:r>
              <a:rPr lang="nb-NO" sz="1875" baseline="-25000" dirty="0">
                <a:solidFill>
                  <a:srgbClr val="0070C0"/>
                </a:solidFill>
              </a:rPr>
              <a:t>2 </a:t>
            </a:r>
            <a:r>
              <a:rPr lang="nb-NO" sz="1875" dirty="0">
                <a:solidFill>
                  <a:srgbClr val="0070C0"/>
                </a:solidFill>
              </a:rPr>
              <a:t>= 2A, i</a:t>
            </a:r>
            <a:r>
              <a:rPr lang="nb-NO" sz="1875" baseline="-25000" dirty="0">
                <a:solidFill>
                  <a:srgbClr val="0070C0"/>
                </a:solidFill>
              </a:rPr>
              <a:t>3</a:t>
            </a:r>
            <a:r>
              <a:rPr lang="nb-NO" sz="1875" dirty="0">
                <a:solidFill>
                  <a:srgbClr val="0070C0"/>
                </a:solidFill>
              </a:rPr>
              <a:t>= -3A og i</a:t>
            </a:r>
            <a:r>
              <a:rPr lang="nb-NO" sz="1875" baseline="-25000" dirty="0">
                <a:solidFill>
                  <a:srgbClr val="0070C0"/>
                </a:solidFill>
              </a:rPr>
              <a:t>4 </a:t>
            </a:r>
            <a:r>
              <a:rPr lang="nb-NO" sz="1875" dirty="0">
                <a:solidFill>
                  <a:srgbClr val="0070C0"/>
                </a:solidFill>
              </a:rPr>
              <a:t>= 0,5A</a:t>
            </a:r>
          </a:p>
          <a:p>
            <a:pPr marL="914423" lvl="1" indent="-457200">
              <a:buSzPct val="100000"/>
              <a:buFont typeface="+mj-lt"/>
              <a:buAutoNum type="arabicParenR"/>
            </a:pPr>
            <a:r>
              <a:rPr lang="nb-NO" sz="1875" dirty="0">
                <a:solidFill>
                  <a:srgbClr val="0070C0"/>
                </a:solidFill>
              </a:rPr>
              <a:t> Anta nå at strømretningene på bildet er korrekte: Hvilke verdier har i</a:t>
            </a:r>
            <a:r>
              <a:rPr lang="nb-NO" sz="1875" baseline="-25000" dirty="0">
                <a:solidFill>
                  <a:srgbClr val="0070C0"/>
                </a:solidFill>
              </a:rPr>
              <a:t>1</a:t>
            </a:r>
            <a:r>
              <a:rPr lang="nb-NO" sz="1875" dirty="0">
                <a:solidFill>
                  <a:srgbClr val="0070C0"/>
                </a:solidFill>
              </a:rPr>
              <a:t> ,i</a:t>
            </a:r>
            <a:r>
              <a:rPr lang="nb-NO" sz="1875" baseline="-25000" dirty="0">
                <a:solidFill>
                  <a:srgbClr val="0070C0"/>
                </a:solidFill>
              </a:rPr>
              <a:t>2</a:t>
            </a:r>
            <a:r>
              <a:rPr lang="nb-NO" sz="1875" dirty="0">
                <a:solidFill>
                  <a:srgbClr val="0070C0"/>
                </a:solidFill>
              </a:rPr>
              <a:t>, i</a:t>
            </a:r>
            <a:r>
              <a:rPr lang="nb-NO" sz="1875" baseline="-25000" dirty="0">
                <a:solidFill>
                  <a:srgbClr val="0070C0"/>
                </a:solidFill>
              </a:rPr>
              <a:t>3</a:t>
            </a:r>
            <a:r>
              <a:rPr lang="nb-NO" sz="1875" dirty="0">
                <a:solidFill>
                  <a:srgbClr val="0070C0"/>
                </a:solidFill>
              </a:rPr>
              <a:t> og i</a:t>
            </a:r>
            <a:r>
              <a:rPr lang="nb-NO" sz="1875" baseline="-25000" dirty="0">
                <a:solidFill>
                  <a:srgbClr val="0070C0"/>
                </a:solidFill>
              </a:rPr>
              <a:t>4 </a:t>
            </a:r>
            <a:r>
              <a:rPr lang="nb-NO" sz="1875" dirty="0">
                <a:solidFill>
                  <a:srgbClr val="0070C0"/>
                </a:solidFill>
              </a:rPr>
              <a:t>i dette tilfellet?</a:t>
            </a:r>
            <a:endParaRPr lang="en-US" sz="1875" dirty="0">
              <a:solidFill>
                <a:srgbClr val="0070C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3747D9-15AE-79F2-FC91-9F41EF7AA887}"/>
              </a:ext>
            </a:extLst>
          </p:cNvPr>
          <p:cNvGrpSpPr/>
          <p:nvPr/>
        </p:nvGrpSpPr>
        <p:grpSpPr>
          <a:xfrm>
            <a:off x="3523468" y="3617747"/>
            <a:ext cx="3624918" cy="1976687"/>
            <a:chOff x="3523468" y="3617747"/>
            <a:chExt cx="3624918" cy="1976687"/>
          </a:xfrm>
        </p:grpSpPr>
        <p:sp>
          <p:nvSpPr>
            <p:cNvPr id="8" name="Freeform 7"/>
            <p:cNvSpPr/>
            <p:nvPr/>
          </p:nvSpPr>
          <p:spPr bwMode="auto">
            <a:xfrm>
              <a:off x="3598811" y="3984616"/>
              <a:ext cx="1790862" cy="623455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>
                <a:latin typeface="Times New Roman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 flipV="1">
              <a:off x="5532661" y="4153532"/>
              <a:ext cx="1615725" cy="602758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>
                <a:latin typeface="Times New Roman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 flipV="1">
              <a:off x="3732757" y="4689316"/>
              <a:ext cx="1732931" cy="468812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>
                <a:latin typeface="Times New Roman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 rot="2240655" flipV="1">
              <a:off x="5376876" y="4871504"/>
              <a:ext cx="1637254" cy="453691"/>
            </a:xfrm>
            <a:custGeom>
              <a:avLst/>
              <a:gdLst>
                <a:gd name="connsiteX0" fmla="*/ 0 w 2553195"/>
                <a:gd name="connsiteY0" fmla="*/ 95003 h 665019"/>
                <a:gd name="connsiteX1" fmla="*/ 1555668 w 2553195"/>
                <a:gd name="connsiteY1" fmla="*/ 95003 h 665019"/>
                <a:gd name="connsiteX2" fmla="*/ 2553195 w 2553195"/>
                <a:gd name="connsiteY2" fmla="*/ 665019 h 66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3195" h="665019">
                  <a:moveTo>
                    <a:pt x="0" y="95003"/>
                  </a:moveTo>
                  <a:cubicBezTo>
                    <a:pt x="565068" y="47501"/>
                    <a:pt x="1130136" y="0"/>
                    <a:pt x="1555668" y="95003"/>
                  </a:cubicBezTo>
                  <a:cubicBezTo>
                    <a:pt x="1981200" y="190006"/>
                    <a:pt x="2267197" y="427512"/>
                    <a:pt x="2553195" y="66501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>
                <a:latin typeface="Times New Roman" pitchFamily="18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>
              <a:off x="4528064" y="3818666"/>
              <a:ext cx="602758" cy="33486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4728984" y="3617747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/>
                <a:t>i</a:t>
              </a:r>
              <a:r>
                <a:rPr lang="nb-NO" sz="1800" baseline="-25000" dirty="0"/>
                <a:t>1</a:t>
              </a:r>
              <a:endParaRPr lang="en-US" sz="18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32661" y="5091155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/>
                <a:t>i</a:t>
              </a:r>
              <a:r>
                <a:rPr lang="nb-NO" sz="1800" baseline="-25000" dirty="0"/>
                <a:t>3</a:t>
              </a:r>
              <a:endParaRPr lang="en-US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24387" y="5225102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/>
                <a:t>i</a:t>
              </a:r>
              <a:r>
                <a:rPr lang="nb-NO" sz="1800" baseline="-25000" dirty="0"/>
                <a:t>4</a:t>
              </a:r>
              <a:endParaRPr lang="en-US" sz="1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02392" y="4019585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/>
                <a:t>i</a:t>
              </a:r>
              <a:r>
                <a:rPr lang="nb-NO" sz="1800" baseline="-25000" dirty="0"/>
                <a:t>2</a:t>
              </a:r>
              <a:endParaRPr lang="en-US" sz="1800" dirty="0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3523468" y="5225101"/>
              <a:ext cx="736704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rot="10800000" flipV="1">
              <a:off x="6143789" y="4354451"/>
              <a:ext cx="669731" cy="2009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 rot="10800000">
              <a:off x="5599634" y="4957209"/>
              <a:ext cx="602758" cy="46881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Oval 8"/>
            <p:cNvSpPr/>
            <p:nvPr/>
          </p:nvSpPr>
          <p:spPr bwMode="auto">
            <a:xfrm>
              <a:off x="5332457" y="4591728"/>
              <a:ext cx="200919" cy="200919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681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ED228-6236-49EF-95E2-ADD8CD2F4E3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5531B-5357-4BC2-A69D-BEF68400801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Parallellkrets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432564"/>
            <a:ext cx="11471910" cy="472014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</a:t>
            </a:r>
            <a:r>
              <a:rPr lang="nb-NO" sz="1800" i="1" dirty="0"/>
              <a:t>parallellkrets </a:t>
            </a:r>
            <a:r>
              <a:rPr lang="nb-NO" sz="1800" dirty="0"/>
              <a:t>har mer enn én strømvei mellom terminalene på en spenningskilde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Strømmene gjennom hvert element kan være ulike, men alle elementene har samme spenning over seg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parallellkrets kan være delkrets i en større krets som ikke er parallell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Parallellkretsen trenger ikke være direkte koblet til en spenningskilde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En parallellkobling kan også bestå av andre kretselementer enn resistorer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910710"/>
              </p:ext>
            </p:extLst>
          </p:nvPr>
        </p:nvGraphicFramePr>
        <p:xfrm>
          <a:off x="1731083" y="2175659"/>
          <a:ext cx="5197078" cy="1602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870253" imgH="575767" progId="CorelDRAW.Graphic.12">
                  <p:embed/>
                </p:oleObj>
              </mc:Choice>
              <mc:Fallback>
                <p:oleObj name="CorelDRAW" r:id="rId3" imgW="1870253" imgH="575767" progId="CorelDRAW.Graphic.12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083" y="2175659"/>
                        <a:ext cx="5197078" cy="16028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901" name="Picture 29" descr="http://cdn.instructables.com/FO6/5N6D/FRD86C0W/FO65N6DFRD86C0W.MEDIUM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343" y="2049895"/>
            <a:ext cx="2616894" cy="220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48DFC4-0A76-4B1C-B38E-99EE161ACDE1}"/>
              </a:ext>
            </a:extLst>
          </p:cNvPr>
          <p:cNvSpPr txBox="1"/>
          <p:nvPr/>
        </p:nvSpPr>
        <p:spPr>
          <a:xfrm>
            <a:off x="2113058" y="3212594"/>
            <a:ext cx="405045" cy="22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44" b="1" dirty="0">
                <a:solidFill>
                  <a:srgbClr val="FF3300"/>
                </a:solidFill>
              </a:rPr>
              <a:t>-</a:t>
            </a:r>
            <a:endParaRPr lang="en-GB" sz="844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295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9D8224-BBC1-4CEE-82A7-F56CE16D5F0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3831E0-B0BE-4E74-B042-F5B0551600D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24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Resistorer i parallell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Vi skal nå fokusere bare på resistorer i parallell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Resistorer er koblet i parallell hvis endepunktene er koblet sammen i det samme nodeparet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krets kan ha resistorer som </a:t>
            </a:r>
            <a:r>
              <a:rPr lang="nb-NO" sz="1800" i="1" dirty="0"/>
              <a:t>lokalt sett </a:t>
            </a:r>
            <a:r>
              <a:rPr lang="nb-NO" sz="1800" dirty="0"/>
              <a:t>er parallelle (eventuelt serielle), og del av en større krets som verken er parallell eller seriell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483416"/>
              </p:ext>
            </p:extLst>
          </p:nvPr>
        </p:nvGraphicFramePr>
        <p:xfrm>
          <a:off x="3563788" y="2921006"/>
          <a:ext cx="3784700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520342" imgH="631546" progId="CorelDRAW.Graphic.12">
                  <p:embed/>
                </p:oleObj>
              </mc:Choice>
              <mc:Fallback>
                <p:oleObj name="CorelDRAW" r:id="rId3" imgW="1520342" imgH="631546" progId="CorelDRAW.Graphic.12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788" y="2921006"/>
                        <a:ext cx="3784700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10B5DE7-4391-463D-651E-564470A84CE9}"/>
              </a:ext>
            </a:extLst>
          </p:cNvPr>
          <p:cNvSpPr txBox="1"/>
          <p:nvPr/>
        </p:nvSpPr>
        <p:spPr>
          <a:xfrm>
            <a:off x="8168678" y="3475986"/>
            <a:ext cx="1367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Felles </a:t>
            </a:r>
            <a:r>
              <a:rPr lang="de-DE" sz="1400" dirty="0" err="1"/>
              <a:t>nodepar</a:t>
            </a:r>
            <a:endParaRPr lang="de-DE" sz="1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189250-0B65-9E61-7412-20CBF6728D44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7060019" y="3040912"/>
            <a:ext cx="1108659" cy="588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98B350-3BCC-C042-F8D4-1CF1297E89B0}"/>
              </a:ext>
            </a:extLst>
          </p:cNvPr>
          <p:cNvCxnSpPr/>
          <p:nvPr/>
        </p:nvCxnSpPr>
        <p:spPr>
          <a:xfrm flipH="1">
            <a:off x="6996223" y="3783763"/>
            <a:ext cx="1172455" cy="575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932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BB9202-345E-4DF3-B6D4-504529981E8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A7268-B2DD-40FD-B634-2FB42DDC7CE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Ekvivalent motstand for to resistorer i parallell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CB789F-5616-9B5E-A813-D4111A05F4D5}"/>
              </a:ext>
            </a:extLst>
          </p:cNvPr>
          <p:cNvGrpSpPr/>
          <p:nvPr/>
        </p:nvGrpSpPr>
        <p:grpSpPr>
          <a:xfrm>
            <a:off x="2364293" y="4859362"/>
            <a:ext cx="1875248" cy="1205516"/>
            <a:chOff x="1798903" y="4243599"/>
            <a:chExt cx="1875248" cy="1205516"/>
          </a:xfrm>
        </p:grpSpPr>
        <p:sp>
          <p:nvSpPr>
            <p:cNvPr id="63" name="Freeform 12"/>
            <p:cNvSpPr>
              <a:spLocks noChangeAspect="1"/>
            </p:cNvSpPr>
            <p:nvPr/>
          </p:nvSpPr>
          <p:spPr bwMode="auto">
            <a:xfrm rot="5400000">
              <a:off x="2687411" y="4359688"/>
              <a:ext cx="142875" cy="71437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602581" y="4243599"/>
              <a:ext cx="502061" cy="352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R</a:t>
              </a:r>
              <a:r>
                <a:rPr lang="nb-NO" sz="1688" baseline="-25000" dirty="0"/>
                <a:t>eq</a:t>
              </a:r>
              <a:endParaRPr lang="en-US" sz="1688" baseline="-25000" dirty="0"/>
            </a:p>
          </p:txBody>
        </p:sp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2267715" y="4712411"/>
              <a:ext cx="285750" cy="714375"/>
              <a:chOff x="4224" y="2400"/>
              <a:chExt cx="192" cy="480"/>
            </a:xfrm>
          </p:grpSpPr>
          <p:sp>
            <p:nvSpPr>
              <p:cNvPr id="96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97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98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99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00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01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cxnSp>
          <p:nvCxnSpPr>
            <p:cNvPr id="103" name="Straight Connector 102"/>
            <p:cNvCxnSpPr>
              <a:cxnSpLocks/>
            </p:cNvCxnSpPr>
            <p:nvPr/>
          </p:nvCxnSpPr>
          <p:spPr bwMode="auto">
            <a:xfrm>
              <a:off x="2408749" y="5429844"/>
              <a:ext cx="706543" cy="110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/>
            <p:nvPr/>
          </p:nvCxnSpPr>
          <p:spPr bwMode="auto">
            <a:xfrm rot="5400000" flipH="1" flipV="1">
              <a:off x="2747685" y="5080018"/>
              <a:ext cx="736704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7" name="TextBox 106"/>
            <p:cNvSpPr txBox="1"/>
            <p:nvPr/>
          </p:nvSpPr>
          <p:spPr>
            <a:xfrm>
              <a:off x="1798903" y="4913330"/>
              <a:ext cx="736705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 v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s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108" name="Straight Arrow Connector 107"/>
            <p:cNvCxnSpPr/>
            <p:nvPr/>
          </p:nvCxnSpPr>
          <p:spPr bwMode="auto">
            <a:xfrm rot="5400000">
              <a:off x="2994600" y="5124069"/>
              <a:ext cx="561249" cy="5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0" name="TextBox 109"/>
            <p:cNvSpPr txBox="1"/>
            <p:nvPr/>
          </p:nvSpPr>
          <p:spPr>
            <a:xfrm>
              <a:off x="3272312" y="4913330"/>
              <a:ext cx="401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FF0000"/>
                  </a:solidFill>
                </a:rPr>
                <a:t>i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0629DEE-0F68-B84B-3063-10A34E75F29F}"/>
              </a:ext>
            </a:extLst>
          </p:cNvPr>
          <p:cNvGrpSpPr/>
          <p:nvPr/>
        </p:nvGrpSpPr>
        <p:grpSpPr>
          <a:xfrm>
            <a:off x="1902569" y="2663828"/>
            <a:ext cx="2872756" cy="1530344"/>
            <a:chOff x="1337179" y="2048065"/>
            <a:chExt cx="2872756" cy="1530344"/>
          </a:xfrm>
        </p:grpSpPr>
        <p:sp>
          <p:nvSpPr>
            <p:cNvPr id="44" name="Freeform 12"/>
            <p:cNvSpPr>
              <a:spLocks noChangeAspect="1"/>
            </p:cNvSpPr>
            <p:nvPr/>
          </p:nvSpPr>
          <p:spPr bwMode="auto">
            <a:xfrm rot="5400000">
              <a:off x="2754384" y="2157066"/>
              <a:ext cx="142875" cy="71437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51" name="Freeform 12"/>
            <p:cNvSpPr>
              <a:spLocks noChangeAspect="1"/>
            </p:cNvSpPr>
            <p:nvPr/>
          </p:nvSpPr>
          <p:spPr bwMode="auto">
            <a:xfrm rot="5400000">
              <a:off x="2754384" y="2759824"/>
              <a:ext cx="142875" cy="71437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cxnSp>
          <p:nvCxnSpPr>
            <p:cNvPr id="53" name="Straight Connector 52"/>
            <p:cNvCxnSpPr/>
            <p:nvPr/>
          </p:nvCxnSpPr>
          <p:spPr bwMode="auto">
            <a:xfrm rot="5400000" flipH="1" flipV="1">
              <a:off x="3354226" y="2673122"/>
              <a:ext cx="180" cy="3574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TextBox 53"/>
            <p:cNvSpPr txBox="1"/>
            <p:nvPr/>
          </p:nvSpPr>
          <p:spPr>
            <a:xfrm>
              <a:off x="2602580" y="2048065"/>
              <a:ext cx="421910" cy="352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R</a:t>
              </a:r>
              <a:r>
                <a:rPr lang="nb-NO" sz="1688" baseline="-25000" dirty="0"/>
                <a:t>1</a:t>
              </a:r>
              <a:endParaRPr lang="en-US" sz="1688" baseline="-250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602580" y="3186608"/>
              <a:ext cx="421910" cy="352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R</a:t>
              </a:r>
              <a:r>
                <a:rPr lang="nb-NO" sz="1688" baseline="-25000" dirty="0"/>
                <a:t>2</a:t>
              </a:r>
              <a:endParaRPr lang="en-US" sz="1688" baseline="-25000" dirty="0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1798903" y="2851742"/>
              <a:ext cx="285750" cy="714375"/>
              <a:chOff x="4224" y="2400"/>
              <a:chExt cx="192" cy="480"/>
            </a:xfrm>
          </p:grpSpPr>
          <p:sp>
            <p:nvSpPr>
              <p:cNvPr id="73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74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75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76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77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78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cxnSp>
          <p:nvCxnSpPr>
            <p:cNvPr id="88" name="Straight Connector 87"/>
            <p:cNvCxnSpPr/>
            <p:nvPr/>
          </p:nvCxnSpPr>
          <p:spPr bwMode="auto">
            <a:xfrm flipV="1">
              <a:off x="1937804" y="3576403"/>
              <a:ext cx="1607355" cy="200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Arrow Connector 91"/>
            <p:cNvCxnSpPr/>
            <p:nvPr/>
          </p:nvCxnSpPr>
          <p:spPr bwMode="auto">
            <a:xfrm rot="5400000">
              <a:off x="3463411" y="3196427"/>
              <a:ext cx="561249" cy="5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3" name="TextBox 92"/>
            <p:cNvSpPr txBox="1"/>
            <p:nvPr/>
          </p:nvSpPr>
          <p:spPr>
            <a:xfrm>
              <a:off x="2334688" y="2477912"/>
              <a:ext cx="401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FF0000"/>
                  </a:solidFill>
                </a:rPr>
                <a:t>i</a:t>
              </a:r>
              <a:r>
                <a:rPr lang="nb-NO" sz="1400" baseline="-25000" dirty="0">
                  <a:solidFill>
                    <a:srgbClr val="FF0000"/>
                  </a:solidFill>
                </a:rPr>
                <a:t>1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337179" y="2985689"/>
              <a:ext cx="736704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 v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s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 rot="5400000">
              <a:off x="2034053" y="2817511"/>
              <a:ext cx="602758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rot="5400000">
              <a:off x="2884883" y="2823212"/>
              <a:ext cx="602014" cy="7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>
              <a:stCxn id="74" idx="1"/>
            </p:cNvCxnSpPr>
            <p:nvPr/>
          </p:nvCxnSpPr>
          <p:spPr bwMode="auto">
            <a:xfrm rot="16200000" flipH="1">
              <a:off x="2138233" y="2655287"/>
              <a:ext cx="1489" cy="39291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 rot="5400000">
              <a:off x="3172281" y="3214010"/>
              <a:ext cx="720000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Arrow Connector 66"/>
            <p:cNvCxnSpPr/>
            <p:nvPr/>
          </p:nvCxnSpPr>
          <p:spPr bwMode="auto">
            <a:xfrm>
              <a:off x="2602580" y="2650823"/>
              <a:ext cx="401839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>
              <a:off x="2602580" y="2985689"/>
              <a:ext cx="401839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9" name="TextBox 68"/>
            <p:cNvSpPr txBox="1"/>
            <p:nvPr/>
          </p:nvSpPr>
          <p:spPr>
            <a:xfrm>
              <a:off x="2334688" y="2784769"/>
              <a:ext cx="401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FF0000"/>
                  </a:solidFill>
                </a:rPr>
                <a:t>i</a:t>
              </a:r>
              <a:r>
                <a:rPr lang="nb-NO" sz="1400" baseline="-25000" dirty="0">
                  <a:solidFill>
                    <a:srgbClr val="FF0000"/>
                  </a:solidFill>
                </a:rPr>
                <a:t>2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 bwMode="auto">
            <a:xfrm>
              <a:off x="2334688" y="2516877"/>
              <a:ext cx="133946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>
              <a:off x="2334688" y="3119635"/>
              <a:ext cx="133946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3" name="TextBox 82"/>
            <p:cNvSpPr txBox="1"/>
            <p:nvPr/>
          </p:nvSpPr>
          <p:spPr>
            <a:xfrm>
              <a:off x="3808096" y="2985689"/>
              <a:ext cx="4018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FF0000"/>
                  </a:solidFill>
                </a:rPr>
                <a:t>i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5"/>
              <p:cNvSpPr txBox="1"/>
              <p:nvPr/>
            </p:nvSpPr>
            <p:spPr bwMode="auto">
              <a:xfrm>
                <a:off x="5612698" y="3380177"/>
                <a:ext cx="3172906" cy="1294896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  <m:oMath xmlns:m="http://schemas.openxmlformats.org/officeDocument/2006/math"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632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12698" y="3380177"/>
                <a:ext cx="3172906" cy="1294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4D7755-52F9-7F12-DFA1-F0FD7992F3B8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93926" y="1290084"/>
            <a:ext cx="8627988" cy="116940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Ønsker å erstatte de to resistorene R</a:t>
            </a:r>
            <a:r>
              <a:rPr lang="nb-NO" sz="2000" baseline="-25000" dirty="0"/>
              <a:t>1</a:t>
            </a:r>
            <a:r>
              <a:rPr lang="nb-NO" sz="2000" dirty="0"/>
              <a:t> og R</a:t>
            </a:r>
            <a:r>
              <a:rPr lang="nb-NO" sz="2000" baseline="-25000" dirty="0"/>
              <a:t>2</a:t>
            </a:r>
            <a:r>
              <a:rPr lang="nb-NO" sz="2000" dirty="0"/>
              <a:t> med en ny resistor </a:t>
            </a:r>
            <a:r>
              <a:rPr lang="nb-NO" sz="2000" dirty="0" err="1"/>
              <a:t>R</a:t>
            </a:r>
            <a:r>
              <a:rPr lang="nb-NO" sz="2000" baseline="-25000" dirty="0" err="1"/>
              <a:t>eq</a:t>
            </a:r>
            <a:endParaRPr lang="nb-NO" sz="2000" baseline="-25000" dirty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krever at den nye kretsen med </a:t>
            </a:r>
            <a:r>
              <a:rPr lang="nb-NO" sz="1600" dirty="0" err="1"/>
              <a:t>R</a:t>
            </a:r>
            <a:r>
              <a:rPr lang="nb-NO" sz="1600" baseline="-25000" dirty="0" err="1"/>
              <a:t>eq</a:t>
            </a:r>
            <a:r>
              <a:rPr lang="nb-NO" sz="1600" dirty="0"/>
              <a:t> er ekvivalent med kretsen med R</a:t>
            </a:r>
            <a:r>
              <a:rPr lang="nb-NO" sz="1600" baseline="-25000" dirty="0"/>
              <a:t>1</a:t>
            </a:r>
            <a:r>
              <a:rPr lang="nb-NO" sz="1600" dirty="0"/>
              <a:t> og R</a:t>
            </a:r>
            <a:r>
              <a:rPr lang="nb-NO" sz="1600" baseline="-25000" dirty="0"/>
              <a:t>2</a:t>
            </a:r>
            <a:r>
              <a:rPr lang="nb-NO" sz="1600" dirty="0"/>
              <a:t> i parallell, dvs at den totale strømmen er den samme</a:t>
            </a:r>
            <a:endParaRPr lang="nb-NO" sz="1600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012110-A1CD-08AB-06E7-7280D3FA3632}"/>
              </a:ext>
            </a:extLst>
          </p:cNvPr>
          <p:cNvSpPr txBox="1"/>
          <p:nvPr/>
        </p:nvSpPr>
        <p:spPr>
          <a:xfrm>
            <a:off x="1061576" y="4743946"/>
            <a:ext cx="1282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Samme spenning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3200FB-1C09-4E06-419B-494B445B506E}"/>
              </a:ext>
            </a:extLst>
          </p:cNvPr>
          <p:cNvSpPr txBox="1"/>
          <p:nvPr/>
        </p:nvSpPr>
        <p:spPr>
          <a:xfrm>
            <a:off x="4110549" y="4749250"/>
            <a:ext cx="10679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Samme strøm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57E33AC-4AAA-EC89-CB07-864A2D2C0882}"/>
              </a:ext>
            </a:extLst>
          </p:cNvPr>
          <p:cNvCxnSpPr>
            <a:endCxn id="94" idx="2"/>
          </p:cNvCxnSpPr>
          <p:nvPr/>
        </p:nvCxnSpPr>
        <p:spPr>
          <a:xfrm flipV="1">
            <a:off x="1902569" y="3953536"/>
            <a:ext cx="368352" cy="790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E8894DC-AF52-E3E5-00EE-4061558B966A}"/>
              </a:ext>
            </a:extLst>
          </p:cNvPr>
          <p:cNvCxnSpPr/>
          <p:nvPr/>
        </p:nvCxnSpPr>
        <p:spPr>
          <a:xfrm>
            <a:off x="1890436" y="5029375"/>
            <a:ext cx="695063" cy="620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A0A6FF7-B427-70F7-A263-39C36D54B61E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4038621" y="5010860"/>
            <a:ext cx="605889" cy="672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A6C83EC-A8F7-B468-F919-6839BDD6D761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4405523" y="3953536"/>
            <a:ext cx="238987" cy="795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5">
                <a:extLst>
                  <a:ext uri="{FF2B5EF4-FFF2-40B4-BE49-F238E27FC236}">
                    <a16:creationId xmlns:a16="http://schemas.microsoft.com/office/drawing/2014/main" id="{3C7C60CE-6C2E-1ABB-9210-5D4DB35EB783}"/>
                  </a:ext>
                </a:extLst>
              </p:cNvPr>
              <p:cNvSpPr txBox="1"/>
              <p:nvPr/>
            </p:nvSpPr>
            <p:spPr bwMode="auto">
              <a:xfrm>
                <a:off x="5822614" y="4930757"/>
                <a:ext cx="4524186" cy="1294896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𝑒𝑞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nb-NO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𝑒𝑞</m:t>
                              </m:r>
                            </m:sub>
                          </m:sSub>
                        </m:den>
                      </m:f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4" name="Object 5">
                <a:extLst>
                  <a:ext uri="{FF2B5EF4-FFF2-40B4-BE49-F238E27FC236}">
                    <a16:creationId xmlns:a16="http://schemas.microsoft.com/office/drawing/2014/main" id="{3C7C60CE-6C2E-1ABB-9210-5D4DB35EB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2614" y="4930757"/>
                <a:ext cx="4524186" cy="1294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33C0C0AA-0770-FDA7-2417-C57CE8613309}"/>
              </a:ext>
            </a:extLst>
          </p:cNvPr>
          <p:cNvSpPr txBox="1"/>
          <p:nvPr/>
        </p:nvSpPr>
        <p:spPr>
          <a:xfrm>
            <a:off x="5622526" y="2777305"/>
            <a:ext cx="13901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Kirchhoffs strømlov</a:t>
            </a:r>
          </a:p>
        </p:txBody>
      </p:sp>
      <p:sp>
        <p:nvSpPr>
          <p:cNvPr id="36" name="Left Brace 35">
            <a:extLst>
              <a:ext uri="{FF2B5EF4-FFF2-40B4-BE49-F238E27FC236}">
                <a16:creationId xmlns:a16="http://schemas.microsoft.com/office/drawing/2014/main" id="{B855DAF2-70BC-3155-5E5E-E411F0305415}"/>
              </a:ext>
            </a:extLst>
          </p:cNvPr>
          <p:cNvSpPr/>
          <p:nvPr/>
        </p:nvSpPr>
        <p:spPr>
          <a:xfrm rot="5400000">
            <a:off x="6215123" y="2793731"/>
            <a:ext cx="204931" cy="8278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3432AF-D05D-7B0F-7009-122D8CC0AB78}"/>
              </a:ext>
            </a:extLst>
          </p:cNvPr>
          <p:cNvSpPr txBox="1"/>
          <p:nvPr/>
        </p:nvSpPr>
        <p:spPr>
          <a:xfrm>
            <a:off x="7290218" y="2737479"/>
            <a:ext cx="7793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Ohms lov</a:t>
            </a:r>
          </a:p>
        </p:txBody>
      </p:sp>
      <p:sp>
        <p:nvSpPr>
          <p:cNvPr id="38" name="Left Brace 37">
            <a:extLst>
              <a:ext uri="{FF2B5EF4-FFF2-40B4-BE49-F238E27FC236}">
                <a16:creationId xmlns:a16="http://schemas.microsoft.com/office/drawing/2014/main" id="{E8E83FF7-3D38-4D45-BF7B-98BBBE11EA11}"/>
              </a:ext>
            </a:extLst>
          </p:cNvPr>
          <p:cNvSpPr/>
          <p:nvPr/>
        </p:nvSpPr>
        <p:spPr>
          <a:xfrm rot="5400000">
            <a:off x="7081487" y="2935279"/>
            <a:ext cx="235326" cy="584405"/>
          </a:xfrm>
          <a:prstGeom prst="leftBrace">
            <a:avLst>
              <a:gd name="adj1" fmla="val 8333"/>
              <a:gd name="adj2" fmla="val 111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Left Brace 38">
            <a:extLst>
              <a:ext uri="{FF2B5EF4-FFF2-40B4-BE49-F238E27FC236}">
                <a16:creationId xmlns:a16="http://schemas.microsoft.com/office/drawing/2014/main" id="{8A136F7D-7C2A-E4C9-567A-8C5DD99F933D}"/>
              </a:ext>
            </a:extLst>
          </p:cNvPr>
          <p:cNvSpPr/>
          <p:nvPr/>
        </p:nvSpPr>
        <p:spPr>
          <a:xfrm rot="5400000">
            <a:off x="7854447" y="2935279"/>
            <a:ext cx="235326" cy="584405"/>
          </a:xfrm>
          <a:prstGeom prst="leftBrace">
            <a:avLst>
              <a:gd name="adj1" fmla="val 8333"/>
              <a:gd name="adj2" fmla="val 902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8813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5AE88-B5D4-4519-AAE9-CE7C354D3EF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DEBA9D-94D0-46BF-A2CD-0A727C99A6D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Ekvivalent  motstand for tre resistorer i parallell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406640" y="1478884"/>
            <a:ext cx="11471910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Ønsker å finne den samlede resistansen til tre resistorer i parallell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Benytter samme fremgangsmåten som for to parallelle resistorer:</a:t>
            </a:r>
            <a:endParaRPr lang="en-US" sz="1600" i="1" baseline="-25000" dirty="0"/>
          </a:p>
        </p:txBody>
      </p:sp>
      <p:sp>
        <p:nvSpPr>
          <p:cNvPr id="63" name="Freeform 12"/>
          <p:cNvSpPr>
            <a:spLocks noChangeAspect="1"/>
          </p:cNvSpPr>
          <p:nvPr/>
        </p:nvSpPr>
        <p:spPr bwMode="auto">
          <a:xfrm rot="5400000">
            <a:off x="2702877" y="485377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64" name="TextBox 63"/>
          <p:cNvSpPr txBox="1"/>
          <p:nvPr/>
        </p:nvSpPr>
        <p:spPr>
          <a:xfrm>
            <a:off x="2618047" y="4737681"/>
            <a:ext cx="502061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R</a:t>
            </a:r>
            <a:r>
              <a:rPr lang="nb-NO" sz="1688" baseline="-25000" dirty="0"/>
              <a:t>eq</a:t>
            </a:r>
            <a:endParaRPr lang="en-US" sz="1688" baseline="-25000" dirty="0"/>
          </a:p>
        </p:txBody>
      </p:sp>
      <p:grpSp>
        <p:nvGrpSpPr>
          <p:cNvPr id="8" name="Group 206"/>
          <p:cNvGrpSpPr>
            <a:grpSpLocks/>
          </p:cNvGrpSpPr>
          <p:nvPr/>
        </p:nvGrpSpPr>
        <p:grpSpPr bwMode="auto">
          <a:xfrm>
            <a:off x="2276093" y="5213581"/>
            <a:ext cx="285750" cy="714375"/>
            <a:chOff x="4224" y="2400"/>
            <a:chExt cx="192" cy="480"/>
          </a:xfrm>
        </p:grpSpPr>
        <p:sp>
          <p:nvSpPr>
            <p:cNvPr id="96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97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98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99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00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01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cxnSp>
        <p:nvCxnSpPr>
          <p:cNvPr id="103" name="Straight Connector 102"/>
          <p:cNvCxnSpPr/>
          <p:nvPr/>
        </p:nvCxnSpPr>
        <p:spPr bwMode="auto">
          <a:xfrm>
            <a:off x="2417127" y="5936109"/>
            <a:ext cx="736705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rot="5400000" flipH="1" flipV="1">
            <a:off x="2786224" y="5574101"/>
            <a:ext cx="736704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TextBox 106"/>
          <p:cNvSpPr txBox="1"/>
          <p:nvPr/>
        </p:nvSpPr>
        <p:spPr>
          <a:xfrm>
            <a:off x="1814369" y="5407412"/>
            <a:ext cx="73670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   v</a:t>
            </a:r>
            <a:r>
              <a:rPr lang="nb-NO" sz="1688" baseline="-25000" dirty="0">
                <a:solidFill>
                  <a:srgbClr val="FF0000"/>
                </a:solidFill>
              </a:rPr>
              <a:t>s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108" name="Straight Arrow Connector 107"/>
          <p:cNvCxnSpPr>
            <a:cxnSpLocks/>
          </p:cNvCxnSpPr>
          <p:nvPr/>
        </p:nvCxnSpPr>
        <p:spPr bwMode="auto">
          <a:xfrm rot="5400000">
            <a:off x="3010066" y="5618151"/>
            <a:ext cx="561249" cy="5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0" name="TextBox 109"/>
          <p:cNvSpPr txBox="1"/>
          <p:nvPr/>
        </p:nvSpPr>
        <p:spPr>
          <a:xfrm>
            <a:off x="3287778" y="5407412"/>
            <a:ext cx="4018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44" name="Freeform 12"/>
          <p:cNvSpPr>
            <a:spLocks noChangeAspect="1"/>
          </p:cNvSpPr>
          <p:nvPr/>
        </p:nvSpPr>
        <p:spPr bwMode="auto">
          <a:xfrm rot="5400000">
            <a:off x="2718718" y="2268876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51" name="Freeform 12"/>
          <p:cNvSpPr>
            <a:spLocks noChangeAspect="1"/>
          </p:cNvSpPr>
          <p:nvPr/>
        </p:nvSpPr>
        <p:spPr bwMode="auto">
          <a:xfrm rot="5400000">
            <a:off x="2726924" y="280743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53" name="Straight Connector 52"/>
          <p:cNvCxnSpPr/>
          <p:nvPr/>
        </p:nvCxnSpPr>
        <p:spPr bwMode="auto">
          <a:xfrm rot="5400000" flipH="1" flipV="1">
            <a:off x="3318561" y="2777845"/>
            <a:ext cx="180" cy="3574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2439453" y="2310853"/>
            <a:ext cx="3946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R</a:t>
            </a:r>
            <a:r>
              <a:rPr lang="nb-NO" sz="1500" baseline="-25000" dirty="0"/>
              <a:t>1</a:t>
            </a:r>
            <a:endParaRPr lang="en-US" sz="1500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2599147" y="3373315"/>
            <a:ext cx="3946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R</a:t>
            </a:r>
            <a:r>
              <a:rPr lang="nb-NO" sz="1500" baseline="-25000" dirty="0"/>
              <a:t>3</a:t>
            </a:r>
            <a:endParaRPr lang="en-US" sz="1500" baseline="-25000" dirty="0"/>
          </a:p>
        </p:txBody>
      </p:sp>
      <p:grpSp>
        <p:nvGrpSpPr>
          <p:cNvPr id="7" name="Group 206"/>
          <p:cNvGrpSpPr>
            <a:grpSpLocks/>
          </p:cNvGrpSpPr>
          <p:nvPr/>
        </p:nvGrpSpPr>
        <p:grpSpPr bwMode="auto">
          <a:xfrm>
            <a:off x="1763237" y="2956465"/>
            <a:ext cx="285750" cy="714375"/>
            <a:chOff x="4224" y="2400"/>
            <a:chExt cx="192" cy="480"/>
          </a:xfrm>
        </p:grpSpPr>
        <p:sp>
          <p:nvSpPr>
            <p:cNvPr id="73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74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75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76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77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78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cxnSp>
        <p:nvCxnSpPr>
          <p:cNvPr id="88" name="Straight Connector 87"/>
          <p:cNvCxnSpPr/>
          <p:nvPr/>
        </p:nvCxnSpPr>
        <p:spPr bwMode="auto">
          <a:xfrm flipV="1">
            <a:off x="1896057" y="4173831"/>
            <a:ext cx="1607355" cy="20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Arrow Connector 91"/>
          <p:cNvCxnSpPr>
            <a:cxnSpLocks/>
          </p:cNvCxnSpPr>
          <p:nvPr/>
        </p:nvCxnSpPr>
        <p:spPr bwMode="auto">
          <a:xfrm rot="5400000">
            <a:off x="3360716" y="3531705"/>
            <a:ext cx="561249" cy="5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2299022" y="2554626"/>
            <a:ext cx="4018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1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294425" y="3090411"/>
            <a:ext cx="736704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   v</a:t>
            </a:r>
            <a:r>
              <a:rPr lang="nb-NO" sz="1688" baseline="-25000" dirty="0">
                <a:solidFill>
                  <a:srgbClr val="FF0000"/>
                </a:solidFill>
              </a:rPr>
              <a:t>s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5400000">
            <a:off x="1998387" y="2922234"/>
            <a:ext cx="602758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rot="5400000">
            <a:off x="2849217" y="2927935"/>
            <a:ext cx="602014" cy="7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74" idx="1"/>
          </p:cNvCxnSpPr>
          <p:nvPr/>
        </p:nvCxnSpPr>
        <p:spPr bwMode="auto">
          <a:xfrm rot="16200000" flipH="1">
            <a:off x="2102567" y="2760010"/>
            <a:ext cx="1489" cy="3929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>
            <a:off x="3505283" y="2957209"/>
            <a:ext cx="0" cy="1225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2566914" y="2755545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2540260" y="3345442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2297896" y="3158434"/>
            <a:ext cx="4018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2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80" name="Straight Connector 79"/>
          <p:cNvCxnSpPr/>
          <p:nvPr/>
        </p:nvCxnSpPr>
        <p:spPr bwMode="auto">
          <a:xfrm>
            <a:off x="2299022" y="2621599"/>
            <a:ext cx="13394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>
            <a:off x="2299022" y="3168307"/>
            <a:ext cx="13394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TextBox 82"/>
          <p:cNvSpPr txBox="1"/>
          <p:nvPr/>
        </p:nvSpPr>
        <p:spPr>
          <a:xfrm>
            <a:off x="3705935" y="3342452"/>
            <a:ext cx="4018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endParaRPr lang="en-US" sz="1688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5" name="Object 5"/>
              <p:cNvSpPr txBox="1"/>
              <p:nvPr/>
            </p:nvSpPr>
            <p:spPr bwMode="auto">
              <a:xfrm>
                <a:off x="5895611" y="2495550"/>
                <a:ext cx="4521200" cy="136907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632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5611" y="2495550"/>
                <a:ext cx="4521200" cy="13690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3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536621"/>
              </p:ext>
            </p:extLst>
          </p:nvPr>
        </p:nvGraphicFramePr>
        <p:xfrm>
          <a:off x="5976938" y="4491038"/>
          <a:ext cx="5589587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65280" imgH="939600" progId="Equation.3">
                  <p:embed/>
                </p:oleObj>
              </mc:Choice>
              <mc:Fallback>
                <p:oleObj name="Equation" r:id="rId4" imgW="3365280" imgH="939600" progId="Equation.3">
                  <p:embed/>
                  <p:pic>
                    <p:nvPicPr>
                      <p:cNvPr id="563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6938" y="4491038"/>
                        <a:ext cx="5589587" cy="15621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Straight Connector 51"/>
          <p:cNvCxnSpPr>
            <a:stCxn id="75" idx="0"/>
          </p:cNvCxnSpPr>
          <p:nvPr/>
        </p:nvCxnSpPr>
        <p:spPr bwMode="auto">
          <a:xfrm flipH="1">
            <a:off x="1904835" y="3670840"/>
            <a:ext cx="1277" cy="4950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Freeform 12"/>
          <p:cNvSpPr>
            <a:spLocks noChangeAspect="1"/>
          </p:cNvSpPr>
          <p:nvPr/>
        </p:nvSpPr>
        <p:spPr bwMode="auto">
          <a:xfrm rot="5400000">
            <a:off x="2716130" y="335368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2570670" y="3874618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2300511" y="3708487"/>
            <a:ext cx="4018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3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 bwMode="auto">
          <a:xfrm>
            <a:off x="3154431" y="3229314"/>
            <a:ext cx="0" cy="5028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2303021" y="3205087"/>
            <a:ext cx="0" cy="5028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2295365" y="3706998"/>
            <a:ext cx="13394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2580581" y="2830770"/>
            <a:ext cx="3946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R</a:t>
            </a:r>
            <a:r>
              <a:rPr lang="nb-NO" sz="1500" baseline="-25000" dirty="0"/>
              <a:t>2</a:t>
            </a:r>
            <a:endParaRPr lang="en-US" sz="1500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19BFF-2CB5-4798-FBF5-8421241780DB}"/>
              </a:ext>
            </a:extLst>
          </p:cNvPr>
          <p:cNvSpPr txBox="1"/>
          <p:nvPr/>
        </p:nvSpPr>
        <p:spPr>
          <a:xfrm>
            <a:off x="404433" y="4530365"/>
            <a:ext cx="1282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Samme spenning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D338B2-52A2-6272-927C-68C618466F92}"/>
              </a:ext>
            </a:extLst>
          </p:cNvPr>
          <p:cNvSpPr txBox="1"/>
          <p:nvPr/>
        </p:nvSpPr>
        <p:spPr>
          <a:xfrm>
            <a:off x="3505655" y="4491038"/>
            <a:ext cx="1451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Samme totale strøm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8EA79C6-4070-276F-EE35-66DA42E33AAD}"/>
              </a:ext>
            </a:extLst>
          </p:cNvPr>
          <p:cNvCxnSpPr>
            <a:cxnSpLocks/>
          </p:cNvCxnSpPr>
          <p:nvPr/>
        </p:nvCxnSpPr>
        <p:spPr>
          <a:xfrm flipV="1">
            <a:off x="1245426" y="3510518"/>
            <a:ext cx="568943" cy="1019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DA4E5B-6EE9-6621-EEA7-788A380234A1}"/>
              </a:ext>
            </a:extLst>
          </p:cNvPr>
          <p:cNvCxnSpPr/>
          <p:nvPr/>
        </p:nvCxnSpPr>
        <p:spPr>
          <a:xfrm>
            <a:off x="1233293" y="4815794"/>
            <a:ext cx="695063" cy="620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B8A2AF1-74F2-0C60-70F5-160AC5ED6C3F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3505655" y="4752648"/>
            <a:ext cx="725519" cy="80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9B4754-C1EE-D7E6-12A1-5CD1BE91867A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3957620" y="3465887"/>
            <a:ext cx="273554" cy="1025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Brace 5">
            <a:extLst>
              <a:ext uri="{FF2B5EF4-FFF2-40B4-BE49-F238E27FC236}">
                <a16:creationId xmlns:a16="http://schemas.microsoft.com/office/drawing/2014/main" id="{300CD189-92C4-3EBE-F715-A6C09C6FA272}"/>
              </a:ext>
            </a:extLst>
          </p:cNvPr>
          <p:cNvSpPr/>
          <p:nvPr/>
        </p:nvSpPr>
        <p:spPr>
          <a:xfrm>
            <a:off x="5179480" y="2495550"/>
            <a:ext cx="716131" cy="155502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5BF8F671-6EBB-C981-3F18-84532FF51E87}"/>
              </a:ext>
            </a:extLst>
          </p:cNvPr>
          <p:cNvSpPr/>
          <p:nvPr/>
        </p:nvSpPr>
        <p:spPr>
          <a:xfrm>
            <a:off x="5129564" y="4562809"/>
            <a:ext cx="716131" cy="155502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5339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3DA2D-B0DE-4B61-8EE8-055B628BDF1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2A982-E37E-4CBC-8743-2D062A0AFE6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Ekvivalent motstand for </a:t>
            </a:r>
            <a:r>
              <a:rPr lang="nb-NO" i="1" dirty="0">
                <a:solidFill>
                  <a:srgbClr val="FF0000"/>
                </a:solidFill>
              </a:rPr>
              <a:t>n </a:t>
            </a:r>
            <a:r>
              <a:rPr lang="nb-NO" dirty="0">
                <a:solidFill>
                  <a:srgbClr val="FF0000"/>
                </a:solidFill>
              </a:rPr>
              <a:t>resistorer i parallell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412217"/>
            <a:ext cx="11279063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Den samlede resistansen </a:t>
            </a:r>
            <a:r>
              <a:rPr lang="nb-NO" sz="2000" i="1" dirty="0" err="1"/>
              <a:t>R</a:t>
            </a:r>
            <a:r>
              <a:rPr lang="nb-NO" sz="2000" i="1" baseline="-25000" dirty="0" err="1"/>
              <a:t>eq</a:t>
            </a:r>
            <a:r>
              <a:rPr lang="nb-NO" sz="2000" i="1" dirty="0"/>
              <a:t> </a:t>
            </a:r>
            <a:r>
              <a:rPr lang="nb-NO" sz="2000" dirty="0"/>
              <a:t>til </a:t>
            </a:r>
            <a:r>
              <a:rPr lang="nb-NO" sz="2000" i="1" dirty="0"/>
              <a:t>n</a:t>
            </a:r>
            <a:r>
              <a:rPr lang="nb-NO" sz="2000" dirty="0"/>
              <a:t> resistorer koblet i parallell er lik summen av den </a:t>
            </a:r>
            <a:r>
              <a:rPr lang="nb-NO" sz="2000" i="1" dirty="0"/>
              <a:t>inverse</a:t>
            </a:r>
            <a:r>
              <a:rPr lang="nb-NO" sz="2000" dirty="0"/>
              <a:t> av resistansen til hvert enkelt element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Det er sjelden vi trenger å bruke formelen analytisk (dvs uten å sette inn tallverdier med en gang)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Trenger vi å beregne parallellmostanden til </a:t>
            </a:r>
            <a:r>
              <a:rPr lang="nb-NO" sz="1600" b="1" dirty="0"/>
              <a:t>tre eller flere resistorer i parallell </a:t>
            </a:r>
            <a:r>
              <a:rPr lang="nb-NO" sz="1600" dirty="0"/>
              <a:t>finner vi først den inverse, og så inverterer en gang til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b="1" dirty="0"/>
              <a:t>Merk: </a:t>
            </a:r>
            <a:r>
              <a:rPr lang="nb-NO" sz="2000" dirty="0"/>
              <a:t>Det forventes at dere kan både utledningen og formelen for </a:t>
            </a:r>
            <a:r>
              <a:rPr lang="nb-NO" sz="2000" b="1" dirty="0"/>
              <a:t>to</a:t>
            </a:r>
            <a:r>
              <a:rPr lang="nb-NO" sz="2000" dirty="0"/>
              <a:t> resistorer i parallell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/>
              <p:cNvSpPr txBox="1"/>
              <p:nvPr/>
            </p:nvSpPr>
            <p:spPr bwMode="auto">
              <a:xfrm>
                <a:off x="2777165" y="2179452"/>
                <a:ext cx="6210891" cy="117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  <m:sub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nb-NO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  <m:r>
                        <a:rPr lang="nb-NO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+⋯+</m:t>
                          </m:r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7165" y="2179452"/>
                <a:ext cx="6210891" cy="1171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930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A072-2FA6-4FFF-B83A-1BF92BD5D6C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8A606-D57F-4661-88AD-96F1F8CAEA6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28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Ekvivalent motstand for </a:t>
            </a:r>
            <a:r>
              <a:rPr lang="nb-NO" i="1" dirty="0">
                <a:solidFill>
                  <a:srgbClr val="FF0000"/>
                </a:solidFill>
              </a:rPr>
              <a:t>n</a:t>
            </a:r>
            <a:r>
              <a:rPr lang="nb-NO" dirty="0">
                <a:solidFill>
                  <a:srgbClr val="FF0000"/>
                </a:solidFill>
              </a:rPr>
              <a:t> like resistorer i parallell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561983"/>
            <a:ext cx="6430616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alle </a:t>
            </a:r>
            <a:r>
              <a:rPr lang="nb-NO" sz="1800" i="1" dirty="0"/>
              <a:t>n</a:t>
            </a:r>
            <a:r>
              <a:rPr lang="nb-NO" sz="1800" dirty="0"/>
              <a:t> resistorer har samme Ohm-verdi </a:t>
            </a:r>
            <a:r>
              <a:rPr lang="nb-NO" sz="1800" i="1" dirty="0"/>
              <a:t>R</a:t>
            </a:r>
            <a:r>
              <a:rPr lang="nb-NO" sz="1800" dirty="0"/>
              <a:t> blir den totale resistansen i en parallellkobling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Notasjonen for resistorer i parallell er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/>
              <a:t>Merk:</a:t>
            </a:r>
            <a:r>
              <a:rPr lang="nb-NO" sz="1800" dirty="0"/>
              <a:t> Det er ikke alltid like lett å se i et kretsdiagram  hvilke resistorer som er </a:t>
            </a:r>
            <a:r>
              <a:rPr lang="nb-NO" sz="1800" dirty="0" err="1"/>
              <a:t>parallellkoblet</a:t>
            </a: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346012"/>
              </p:ext>
            </p:extLst>
          </p:nvPr>
        </p:nvGraphicFramePr>
        <p:xfrm>
          <a:off x="2820988" y="2147888"/>
          <a:ext cx="1036637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44240" imgH="393480" progId="Equation.3">
                  <p:embed/>
                </p:oleObj>
              </mc:Choice>
              <mc:Fallback>
                <p:oleObj name="Equation" r:id="rId3" imgW="444240" imgH="39348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8" y="2147888"/>
                        <a:ext cx="1036637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695282"/>
              </p:ext>
            </p:extLst>
          </p:nvPr>
        </p:nvGraphicFramePr>
        <p:xfrm>
          <a:off x="2941061" y="3754354"/>
          <a:ext cx="1126629" cy="473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2400" imgH="203040" progId="Equation.3">
                  <p:embed/>
                </p:oleObj>
              </mc:Choice>
              <mc:Fallback>
                <p:oleObj name="Equation" r:id="rId5" imgW="482400" imgH="203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061" y="3754354"/>
                        <a:ext cx="1126629" cy="4732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4" name="Picture 54" descr="http://www.electronics-tutorials.ws/resistor/res48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864" y="1865126"/>
            <a:ext cx="3973711" cy="353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20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A072-2FA6-4FFF-B83A-1BF92BD5D6C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8A606-D57F-4661-88AD-96F1F8CAEA6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Parallellkobling (1)?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2148214"/>
            <a:ext cx="4875835" cy="3431337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Vi ønsker ofte å finne ut hvor stor resistans det er mellom to noder i en krets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Eksempel: Finn den ekvivalente resistansen </a:t>
            </a:r>
            <a:r>
              <a:rPr lang="nb-NO" sz="1800" dirty="0" err="1"/>
              <a:t>R</a:t>
            </a:r>
            <a:r>
              <a:rPr lang="nb-NO" sz="1800" baseline="-25000" dirty="0" err="1"/>
              <a:t>eq</a:t>
            </a:r>
            <a:r>
              <a:rPr lang="nb-NO" sz="1800" dirty="0"/>
              <a:t> i kretsen til høyre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(Svaret er 4kOhm, men hvordan finner vi det ut?)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C48CED-5DE0-87E4-1F92-7FFEECEFD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968347"/>
            <a:ext cx="5090065" cy="292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78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6A072-2FA6-4FFF-B83A-1BF92BD5D6C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8A606-D57F-4661-88AD-96F1F8CAEA6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Parallellkobling (2)?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728592"/>
            <a:ext cx="6216120" cy="3850959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Selv om en krets er liten (få komponenter) kan det noen ganger være vanskelig å se hva slags topologi det er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Man kan f.eks. bli lurt av hvordan kretsen er tegnet</a:t>
            </a: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Eksempel: Gitt kretsen til høyre: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Hvor stor er strømmen </a:t>
            </a:r>
            <a:r>
              <a:rPr lang="nb-NO" sz="1600" dirty="0">
                <a:solidFill>
                  <a:srgbClr val="FF0000"/>
                </a:solidFill>
              </a:rPr>
              <a:t>I</a:t>
            </a:r>
            <a:r>
              <a:rPr lang="nb-NO" sz="1600" dirty="0"/>
              <a:t>?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Utfordringen i dette eksempelet består i å finne den ekvivalente motstanden </a:t>
            </a:r>
            <a:r>
              <a:rPr lang="nb-NO" sz="1800" dirty="0" err="1"/>
              <a:t>R</a:t>
            </a:r>
            <a:r>
              <a:rPr lang="nb-NO" sz="1800" baseline="-25000" dirty="0" err="1"/>
              <a:t>eq</a:t>
            </a:r>
            <a:r>
              <a:rPr lang="nb-NO" sz="1800" dirty="0"/>
              <a:t> til R1, R2, R3 og R4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Deretter kan vi finne strømmen I ved å bruke Ohms lov I=V/</a:t>
            </a:r>
            <a:r>
              <a:rPr lang="nb-NO" sz="1400" dirty="0" err="1"/>
              <a:t>R</a:t>
            </a:r>
            <a:r>
              <a:rPr lang="nb-NO" sz="1400" baseline="-25000" dirty="0" err="1"/>
              <a:t>eq</a:t>
            </a:r>
            <a:endParaRPr lang="nb-NO" sz="1400" baseline="-25000" dirty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Danner R1, R2 R3 og R4 en parallellkrets, seriellkrets, en blanding – eller noe helt annet?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(Svaret er </a:t>
            </a:r>
            <a:r>
              <a:rPr lang="nb-NO" sz="1400" dirty="0" err="1"/>
              <a:t>R</a:t>
            </a:r>
            <a:r>
              <a:rPr lang="nb-NO" sz="1400" baseline="-25000" dirty="0" err="1"/>
              <a:t>eq</a:t>
            </a:r>
            <a:r>
              <a:rPr lang="nb-NO" sz="1400" baseline="-25000" dirty="0"/>
              <a:t> </a:t>
            </a:r>
            <a:r>
              <a:rPr lang="nb-NO" sz="1400" dirty="0"/>
              <a:t>= 1,6</a:t>
            </a:r>
            <a:r>
              <a:rPr lang="el-GR" sz="1400" dirty="0"/>
              <a:t>Ω</a:t>
            </a:r>
            <a:r>
              <a:rPr lang="nb-NO" sz="1400" dirty="0"/>
              <a:t> og I = 15A – men hvordan kommer vi fram til det? Hint: Finn nodene i kretsen)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78CCF9-0F1F-8142-A0DC-85F08C4E0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413" y="1611165"/>
            <a:ext cx="4867954" cy="39439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FA8017-3BEA-31A4-8326-3EB68ABB8DD5}"/>
              </a:ext>
            </a:extLst>
          </p:cNvPr>
          <p:cNvCxnSpPr/>
          <p:nvPr/>
        </p:nvCxnSpPr>
        <p:spPr>
          <a:xfrm>
            <a:off x="7158625" y="2467627"/>
            <a:ext cx="12087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A48DE04-672B-C1D6-1953-547CD1D47D2B}"/>
              </a:ext>
            </a:extLst>
          </p:cNvPr>
          <p:cNvSpPr txBox="1"/>
          <p:nvPr/>
        </p:nvSpPr>
        <p:spPr>
          <a:xfrm>
            <a:off x="7597035" y="2129073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D2ED01-C274-7460-0998-554BF3069EA7}"/>
              </a:ext>
            </a:extLst>
          </p:cNvPr>
          <p:cNvSpPr txBox="1"/>
          <p:nvPr/>
        </p:nvSpPr>
        <p:spPr>
          <a:xfrm>
            <a:off x="7001847" y="5601231"/>
            <a:ext cx="4604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Alternativt symbol for ‘jord’ – men vi trenger ikke </a:t>
            </a:r>
          </a:p>
          <a:p>
            <a:r>
              <a:rPr lang="nb-NO" sz="1600" dirty="0"/>
              <a:t>koble kretsen til jord for å finne strømmen </a:t>
            </a:r>
            <a:r>
              <a:rPr lang="nb-NO" sz="1600" dirty="0">
                <a:solidFill>
                  <a:srgbClr val="FF0000"/>
                </a:solidFill>
              </a:rPr>
              <a:t>I</a:t>
            </a:r>
            <a:endParaRPr lang="nb-NO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45920D-DB07-6C53-EEA0-61ABBA36FC34}"/>
              </a:ext>
            </a:extLst>
          </p:cNvPr>
          <p:cNvCxnSpPr>
            <a:stCxn id="15" idx="0"/>
          </p:cNvCxnSpPr>
          <p:nvPr/>
        </p:nvCxnSpPr>
        <p:spPr>
          <a:xfrm flipH="1" flipV="1">
            <a:off x="8661991" y="5337544"/>
            <a:ext cx="642121" cy="263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862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1E5D3-0FDB-4C5E-A6D2-13307694CA2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C90E3-1FFD-418B-8582-F6C75872757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Spenningsdeler med lastmotstand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123834"/>
            <a:ext cx="11471910" cy="111231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vi skal bruke en spenningsdeler som forsyningsspenning, vil resistansen i det vi kobler til få spenningen til å falle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Det som kobles til kalles for «last»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0" indent="0">
              <a:buClr>
                <a:srgbClr val="FF0000"/>
              </a:buClr>
              <a:buNone/>
            </a:pPr>
            <a:endParaRPr lang="nb-NO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6344957" y="2732033"/>
            <a:ext cx="3441385" cy="1917993"/>
            <a:chOff x="5418271" y="2619629"/>
            <a:chExt cx="3670811" cy="2045859"/>
          </a:xfrm>
        </p:grpSpPr>
        <p:graphicFrame>
          <p:nvGraphicFramePr>
            <p:cNvPr id="8" name="Object 13"/>
            <p:cNvGraphicFramePr>
              <a:graphicFrameLocks noChangeAspect="1"/>
            </p:cNvGraphicFramePr>
            <p:nvPr/>
          </p:nvGraphicFramePr>
          <p:xfrm>
            <a:off x="5920730" y="2619629"/>
            <a:ext cx="3168352" cy="20458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3" imgW="1623184" imgH="1117112" progId="CorelDRAW.Graphic.12">
                    <p:embed/>
                  </p:oleObj>
                </mc:Choice>
                <mc:Fallback>
                  <p:oleObj name="CorelDRAW" r:id="rId3" imgW="1623184" imgH="1117112" progId="CorelDRAW.Graphic.12">
                    <p:embed/>
                    <p:pic>
                      <p:nvPicPr>
                        <p:cNvPr id="8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20730" y="2619629"/>
                          <a:ext cx="3168352" cy="20458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5803743" y="2791485"/>
              <a:ext cx="520065" cy="409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4906" tIns="47453" rIns="94906" bIns="47453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75" dirty="0"/>
                <a:t>+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418271" y="2977589"/>
              <a:ext cx="482526" cy="406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75" dirty="0"/>
                <a:t>V</a:t>
              </a:r>
              <a:r>
                <a:rPr lang="nb-NO" sz="1875" baseline="-25000" dirty="0"/>
                <a:t>S</a:t>
              </a:r>
              <a:endParaRPr lang="nb-NO" sz="1875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90718" y="3545592"/>
              <a:ext cx="593188" cy="406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75" dirty="0"/>
                <a:t>V</a:t>
              </a:r>
              <a:r>
                <a:rPr lang="nb-NO" sz="1875" baseline="-25000" dirty="0"/>
                <a:t>out</a:t>
              </a:r>
              <a:endParaRPr lang="nb-NO" sz="1875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11"/>
              <p:cNvSpPr txBox="1"/>
              <p:nvPr/>
            </p:nvSpPr>
            <p:spPr bwMode="auto">
              <a:xfrm>
                <a:off x="5245394" y="5037560"/>
                <a:ext cx="6414977" cy="14603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sSub>
                            <m:sSubPr>
                              <m:ctrlP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nb-NO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sSub>
                        <m:sSubPr>
                          <m:ctrlP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5394" y="5037560"/>
                <a:ext cx="6414977" cy="14603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396E51D5-11F7-C60D-7F80-06C308FDB986}"/>
              </a:ext>
            </a:extLst>
          </p:cNvPr>
          <p:cNvSpPr/>
          <p:nvPr/>
        </p:nvSpPr>
        <p:spPr>
          <a:xfrm>
            <a:off x="9205062" y="3211041"/>
            <a:ext cx="784570" cy="1330638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47F4E3-EAAB-3C51-EB4E-6FE92E04D14D}"/>
              </a:ext>
            </a:extLst>
          </p:cNvPr>
          <p:cNvSpPr txBox="1"/>
          <p:nvPr/>
        </p:nvSpPr>
        <p:spPr>
          <a:xfrm>
            <a:off x="10361300" y="4403179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Last</a:t>
            </a:r>
          </a:p>
        </p:txBody>
      </p:sp>
      <p:graphicFrame>
        <p:nvGraphicFramePr>
          <p:cNvPr id="19" name="Object 13">
            <a:extLst>
              <a:ext uri="{FF2B5EF4-FFF2-40B4-BE49-F238E27FC236}">
                <a16:creationId xmlns:a16="http://schemas.microsoft.com/office/drawing/2014/main" id="{B2294A16-17D1-0FFD-5444-2469BBA704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681507"/>
              </p:ext>
            </p:extLst>
          </p:nvPr>
        </p:nvGraphicFramePr>
        <p:xfrm>
          <a:off x="1912976" y="2918148"/>
          <a:ext cx="2970330" cy="1917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1623184" imgH="1117112" progId="CorelDRAW.Graphic.12">
                  <p:embed/>
                </p:oleObj>
              </mc:Choice>
              <mc:Fallback>
                <p:oleObj name="CorelDRAW" r:id="rId6" imgW="1623184" imgH="1117112" progId="CorelDRAW.Graphic.12">
                  <p:embed/>
                  <p:pic>
                    <p:nvPicPr>
                      <p:cNvPr id="8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76" y="2918148"/>
                        <a:ext cx="2970330" cy="19179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14">
            <a:extLst>
              <a:ext uri="{FF2B5EF4-FFF2-40B4-BE49-F238E27FC236}">
                <a16:creationId xmlns:a16="http://schemas.microsoft.com/office/drawing/2014/main" id="{8B55032E-C47B-A164-13C9-8950D7B4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301" y="3079263"/>
            <a:ext cx="487561" cy="38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4906" tIns="47453" rIns="94906" bIns="47453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75" dirty="0"/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2B603B-A0FB-356A-E692-30D3070BCAF6}"/>
              </a:ext>
            </a:extLst>
          </p:cNvPr>
          <p:cNvSpPr txBox="1"/>
          <p:nvPr/>
        </p:nvSpPr>
        <p:spPr>
          <a:xfrm>
            <a:off x="1441921" y="3253736"/>
            <a:ext cx="452368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dirty="0"/>
              <a:t>V</a:t>
            </a:r>
            <a:r>
              <a:rPr lang="nb-NO" sz="1875" baseline="-25000" dirty="0"/>
              <a:t>S</a:t>
            </a:r>
            <a:endParaRPr lang="nb-NO" sz="1875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16C1BC8-C233-40B2-A6CF-9141F5437F3F}"/>
              </a:ext>
            </a:extLst>
          </p:cNvPr>
          <p:cNvSpPr/>
          <p:nvPr/>
        </p:nvSpPr>
        <p:spPr>
          <a:xfrm>
            <a:off x="1368466" y="2483931"/>
            <a:ext cx="2255239" cy="2290225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E173CC-7058-7C02-8A3B-A29B135E6B04}"/>
              </a:ext>
            </a:extLst>
          </p:cNvPr>
          <p:cNvSpPr txBox="1"/>
          <p:nvPr/>
        </p:nvSpPr>
        <p:spPr>
          <a:xfrm>
            <a:off x="96369" y="3738644"/>
            <a:ext cx="1247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Spenningsdeler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3291B1-8A23-E4D2-B56E-93C9E87B773C}"/>
              </a:ext>
            </a:extLst>
          </p:cNvPr>
          <p:cNvSpPr/>
          <p:nvPr/>
        </p:nvSpPr>
        <p:spPr>
          <a:xfrm>
            <a:off x="3926958" y="3338623"/>
            <a:ext cx="956348" cy="14355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521631-2E52-0D27-7130-A4761DC66E52}"/>
              </a:ext>
            </a:extLst>
          </p:cNvPr>
          <p:cNvSpPr txBox="1"/>
          <p:nvPr/>
        </p:nvSpPr>
        <p:spPr>
          <a:xfrm>
            <a:off x="3697391" y="3790560"/>
            <a:ext cx="55611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dirty="0"/>
              <a:t>V</a:t>
            </a:r>
            <a:r>
              <a:rPr lang="nb-NO" sz="1875" baseline="-25000" dirty="0"/>
              <a:t>out</a:t>
            </a:r>
            <a:endParaRPr lang="nb-NO" sz="187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C178AFA-CFAD-2656-9087-B620091CEB5A}"/>
                  </a:ext>
                </a:extLst>
              </p:cNvPr>
              <p:cNvSpPr txBox="1"/>
              <p:nvPr/>
            </p:nvSpPr>
            <p:spPr>
              <a:xfrm>
                <a:off x="1441921" y="5208373"/>
                <a:ext cx="1770741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C178AFA-CFAD-2656-9087-B620091CE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921" y="5208373"/>
                <a:ext cx="1770741" cy="563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87099465-4DDD-A035-34B6-702DD8487E57}"/>
              </a:ext>
            </a:extLst>
          </p:cNvPr>
          <p:cNvSpPr/>
          <p:nvPr/>
        </p:nvSpPr>
        <p:spPr>
          <a:xfrm>
            <a:off x="7768856" y="2948884"/>
            <a:ext cx="2424223" cy="1825272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18F233-8D53-533F-B450-639C400DEECF}"/>
              </a:ext>
            </a:extLst>
          </p:cNvPr>
          <p:cNvSpPr txBox="1"/>
          <p:nvPr/>
        </p:nvSpPr>
        <p:spPr>
          <a:xfrm>
            <a:off x="9030401" y="2385743"/>
            <a:ext cx="1918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Resistorer i parallell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FF3A943-437E-9064-2A6A-2DEA50CA08DA}"/>
              </a:ext>
            </a:extLst>
          </p:cNvPr>
          <p:cNvCxnSpPr/>
          <p:nvPr/>
        </p:nvCxnSpPr>
        <p:spPr>
          <a:xfrm flipH="1">
            <a:off x="9533860" y="2671186"/>
            <a:ext cx="455772" cy="332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6EB0020-7C02-8BF0-B482-C89D66C99390}"/>
              </a:ext>
            </a:extLst>
          </p:cNvPr>
          <p:cNvCxnSpPr>
            <a:stCxn id="17" idx="1"/>
          </p:cNvCxnSpPr>
          <p:nvPr/>
        </p:nvCxnSpPr>
        <p:spPr>
          <a:xfrm flipH="1" flipV="1">
            <a:off x="9989631" y="4171433"/>
            <a:ext cx="371669" cy="370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667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2D2F77-6E5F-451B-BE8C-8393CD00C40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57BE4-B588-4438-9997-5600B567C3F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355645"/>
            <a:ext cx="11471910" cy="4301103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Gitt </a:t>
            </a:r>
            <a:r>
              <a:rPr lang="nb-NO" sz="1800" dirty="0" err="1"/>
              <a:t>spenningsdeleren</a:t>
            </a:r>
            <a:r>
              <a:rPr lang="nb-NO" sz="1800" dirty="0"/>
              <a:t> i figuren under</a:t>
            </a:r>
          </a:p>
          <a:p>
            <a:pPr marL="740734" lvl="1" indent="-342900">
              <a:lnSpc>
                <a:spcPct val="150000"/>
              </a:lnSpc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Hva er spenningen </a:t>
            </a:r>
            <a:r>
              <a:rPr lang="nb-NO" sz="1600" dirty="0" err="1"/>
              <a:t>V</a:t>
            </a:r>
            <a:r>
              <a:rPr lang="nb-NO" sz="1600" baseline="-25000" dirty="0" err="1"/>
              <a:t>out</a:t>
            </a:r>
            <a:r>
              <a:rPr lang="nb-NO" sz="1600" baseline="-25000" dirty="0"/>
              <a:t> </a:t>
            </a:r>
            <a:r>
              <a:rPr lang="nb-NO" sz="1600" dirty="0"/>
              <a:t>FØR resistor R3 kobles til?</a:t>
            </a:r>
          </a:p>
          <a:p>
            <a:pPr marL="740734" lvl="1" indent="-342900">
              <a:lnSpc>
                <a:spcPct val="150000"/>
              </a:lnSpc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Hva er </a:t>
            </a:r>
            <a:r>
              <a:rPr lang="nb-NO" sz="1600" dirty="0" err="1"/>
              <a:t>V</a:t>
            </a:r>
            <a:r>
              <a:rPr lang="nb-NO" sz="1600" baseline="-25000" dirty="0" err="1"/>
              <a:t>out</a:t>
            </a:r>
            <a:r>
              <a:rPr lang="nb-NO" sz="1600" dirty="0"/>
              <a:t> ETTER at resistor R3 er koblet til?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063029"/>
              </p:ext>
            </p:extLst>
          </p:nvPr>
        </p:nvGraphicFramePr>
        <p:xfrm>
          <a:off x="1481138" y="3136900"/>
          <a:ext cx="4387850" cy="222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138543" imgH="1139871" progId="CorelDRAW.Graphic.12">
                  <p:embed/>
                </p:oleObj>
              </mc:Choice>
              <mc:Fallback>
                <p:oleObj name="CorelDRAW" r:id="rId3" imgW="2138543" imgH="1139871" progId="CorelDRAW.Graphic.12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3136900"/>
                        <a:ext cx="4387850" cy="222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AF4168F-7753-4B7D-A0F1-D950CF7887FD}"/>
              </a:ext>
            </a:extLst>
          </p:cNvPr>
          <p:cNvSpPr txBox="1"/>
          <p:nvPr/>
        </p:nvSpPr>
        <p:spPr>
          <a:xfrm>
            <a:off x="5927732" y="1849569"/>
            <a:ext cx="263976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1688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=R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/(R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+R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)*V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 ≈ 8,8v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EC663F-8BC3-4B1D-BA7B-479822455BB9}"/>
              </a:ext>
            </a:extLst>
          </p:cNvPr>
          <p:cNvSpPr txBox="1"/>
          <p:nvPr/>
        </p:nvSpPr>
        <p:spPr>
          <a:xfrm>
            <a:off x="5927732" y="2278166"/>
            <a:ext cx="3482941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1688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=(R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||R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)/(R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+R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||R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)*V</a:t>
            </a:r>
            <a:r>
              <a:rPr lang="en-GB" sz="1688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1688" dirty="0">
                <a:latin typeface="Arial" panose="020B0604020202020204" pitchFamily="34" charset="0"/>
                <a:cs typeface="Arial" panose="020B0604020202020204" pitchFamily="34" charset="0"/>
              </a:rPr>
              <a:t> ≈ 8,1v</a:t>
            </a:r>
          </a:p>
        </p:txBody>
      </p:sp>
    </p:spTree>
    <p:extLst>
      <p:ext uri="{BB962C8B-B14F-4D97-AF65-F5344CB8AC3E}">
        <p14:creationId xmlns:p14="http://schemas.microsoft.com/office/powerpoint/2010/main" val="148068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13316-164F-48C6-9B87-39D74B3DA2F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0DEE3-2963-4729-8FF2-B1D9F47362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33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Påvirkning på spenningmåling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477220" y="2105247"/>
            <a:ext cx="5859785" cy="381725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Et voltmeter som kobles i parallell med elementet som det skal måles spenning over, vil innføre en parallellmotstand</a:t>
            </a:r>
          </a:p>
          <a:p>
            <a:pPr marL="855034" lvl="1" indent="-457200"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Hva er den (teoretiske) spenningen i noden mellom </a:t>
            </a:r>
            <a:r>
              <a:rPr lang="nb-NO" sz="1600" i="1" dirty="0"/>
              <a:t>R</a:t>
            </a:r>
            <a:r>
              <a:rPr lang="nb-NO" sz="1600" i="1" baseline="-25000" dirty="0"/>
              <a:t>1</a:t>
            </a:r>
            <a:r>
              <a:rPr lang="nb-NO" sz="1600" dirty="0"/>
              <a:t> og </a:t>
            </a:r>
            <a:r>
              <a:rPr lang="nb-NO" sz="1600" i="1" dirty="0"/>
              <a:t>R</a:t>
            </a:r>
            <a:r>
              <a:rPr lang="nb-NO" sz="1600" i="1" baseline="-25000" dirty="0"/>
              <a:t>2 </a:t>
            </a:r>
            <a:r>
              <a:rPr lang="nb-NO" sz="1600" i="1" dirty="0"/>
              <a:t>uten </a:t>
            </a:r>
            <a:r>
              <a:rPr lang="nb-NO" sz="1600" dirty="0"/>
              <a:t>voltmeteret koblet inn (målt i forhold til jord)?</a:t>
            </a:r>
          </a:p>
          <a:p>
            <a:pPr marL="855034" lvl="1" indent="-457200"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Hvordan forklarer du målingen som vises?</a:t>
            </a:r>
          </a:p>
          <a:p>
            <a:pPr marL="855034" lvl="1" indent="-457200"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Hva skjer hvis det brukes </a:t>
            </a:r>
            <a:r>
              <a:rPr lang="nb-NO" sz="1600" i="1" dirty="0"/>
              <a:t>to</a:t>
            </a:r>
            <a:r>
              <a:rPr lang="nb-NO" sz="1600" b="1" dirty="0"/>
              <a:t> </a:t>
            </a:r>
            <a:r>
              <a:rPr lang="nb-NO" sz="1600" dirty="0"/>
              <a:t>voltmetre som måler spenningen over </a:t>
            </a:r>
            <a:r>
              <a:rPr lang="nb-NO" sz="1600" i="1" dirty="0"/>
              <a:t>R</a:t>
            </a:r>
            <a:r>
              <a:rPr lang="nb-NO" sz="1600" i="1" baseline="-25000" dirty="0"/>
              <a:t>1 </a:t>
            </a:r>
            <a:r>
              <a:rPr lang="nb-NO" sz="1600" dirty="0"/>
              <a:t>og</a:t>
            </a:r>
            <a:r>
              <a:rPr lang="nb-NO" sz="1600" i="1" baseline="-25000" dirty="0"/>
              <a:t> </a:t>
            </a:r>
            <a:r>
              <a:rPr lang="nb-NO" sz="1600" i="1" dirty="0"/>
              <a:t>R</a:t>
            </a:r>
            <a:r>
              <a:rPr lang="nb-NO" sz="1600" i="1" baseline="-25000" dirty="0"/>
              <a:t>2 </a:t>
            </a:r>
            <a:r>
              <a:rPr lang="nb-NO" sz="1600" dirty="0"/>
              <a:t>samtidig?</a:t>
            </a:r>
          </a:p>
          <a:p>
            <a:pPr marL="855034" lvl="1" indent="-457200">
              <a:buClr>
                <a:srgbClr val="FF0000"/>
              </a:buClr>
              <a:buFont typeface="+mj-lt"/>
              <a:buAutoNum type="arabicParenR"/>
            </a:pPr>
            <a:r>
              <a:rPr lang="nb-NO" sz="1600" dirty="0"/>
              <a:t>Hva vil du si om kvaliteten til dette voltmeteret?</a:t>
            </a:r>
            <a:endParaRPr lang="nb-NO" sz="1600" dirty="0">
              <a:solidFill>
                <a:srgbClr val="0070C0"/>
              </a:solidFill>
            </a:endParaRPr>
          </a:p>
          <a:p>
            <a:pPr marL="855034" lvl="1" indent="-457200">
              <a:buClr>
                <a:srgbClr val="FF0000"/>
              </a:buClr>
              <a:buFont typeface="+mj-lt"/>
              <a:buAutoNum type="arabicParenR"/>
            </a:pP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graphicFrame>
        <p:nvGraphicFramePr>
          <p:cNvPr id="1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059887"/>
              </p:ext>
            </p:extLst>
          </p:nvPr>
        </p:nvGraphicFramePr>
        <p:xfrm>
          <a:off x="7084271" y="2540998"/>
          <a:ext cx="3087886" cy="21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292047" imgH="978103" progId="CorelDRAW.Graphic.12">
                  <p:embed/>
                </p:oleObj>
              </mc:Choice>
              <mc:Fallback>
                <p:oleObj name="CorelDRAW" r:id="rId3" imgW="1292047" imgH="978103" progId="CorelDRAW.Graphic.12">
                  <p:embed/>
                  <p:pic>
                    <p:nvPicPr>
                      <p:cNvPr id="1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4271" y="2540998"/>
                        <a:ext cx="3087886" cy="219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69"/>
          <p:cNvGrpSpPr>
            <a:grpSpLocks/>
          </p:cNvGrpSpPr>
          <p:nvPr/>
        </p:nvGrpSpPr>
        <p:grpSpPr bwMode="auto">
          <a:xfrm>
            <a:off x="9969006" y="3599067"/>
            <a:ext cx="1625203" cy="1066800"/>
            <a:chOff x="4704" y="1536"/>
            <a:chExt cx="960" cy="672"/>
          </a:xfrm>
        </p:grpSpPr>
        <p:grpSp>
          <p:nvGrpSpPr>
            <p:cNvPr id="15" name="Group 64"/>
            <p:cNvGrpSpPr>
              <a:grpSpLocks/>
            </p:cNvGrpSpPr>
            <p:nvPr/>
          </p:nvGrpSpPr>
          <p:grpSpPr bwMode="auto">
            <a:xfrm>
              <a:off x="4848" y="1680"/>
              <a:ext cx="816" cy="424"/>
              <a:chOff x="5040" y="3024"/>
              <a:chExt cx="816" cy="424"/>
            </a:xfrm>
          </p:grpSpPr>
          <p:graphicFrame>
            <p:nvGraphicFramePr>
              <p:cNvPr id="18" name="Object 65"/>
              <p:cNvGraphicFramePr>
                <a:graphicFrameLocks noChangeAspect="1"/>
              </p:cNvGraphicFramePr>
              <p:nvPr/>
            </p:nvGraphicFramePr>
            <p:xfrm>
              <a:off x="5040" y="3024"/>
              <a:ext cx="816" cy="4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5" imgW="558089" imgH="290779" progId="CorelDRAW.Graphic.12">
                      <p:embed/>
                    </p:oleObj>
                  </mc:Choice>
                  <mc:Fallback>
                    <p:oleObj name="CorelDRAW" r:id="rId5" imgW="558089" imgH="290779" progId="CorelDRAW.Graphic.12">
                      <p:embed/>
                      <p:pic>
                        <p:nvPicPr>
                          <p:cNvPr id="18" name="Object 6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40" y="3024"/>
                            <a:ext cx="816" cy="4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" name="Text Box 66"/>
              <p:cNvSpPr txBox="1">
                <a:spLocks noChangeArrowheads="1"/>
              </p:cNvSpPr>
              <p:nvPr/>
            </p:nvSpPr>
            <p:spPr bwMode="auto">
              <a:xfrm>
                <a:off x="5136" y="3072"/>
                <a:ext cx="672" cy="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531"/>
                  <a:t>4.04 V</a:t>
                </a:r>
              </a:p>
            </p:txBody>
          </p:sp>
        </p:grpSp>
        <p:sp>
          <p:nvSpPr>
            <p:cNvPr id="16" name="Freeform 67"/>
            <p:cNvSpPr>
              <a:spLocks/>
            </p:cNvSpPr>
            <p:nvPr/>
          </p:nvSpPr>
          <p:spPr bwMode="auto">
            <a:xfrm>
              <a:off x="4752" y="1968"/>
              <a:ext cx="776" cy="240"/>
            </a:xfrm>
            <a:custGeom>
              <a:avLst/>
              <a:gdLst>
                <a:gd name="T0" fmla="*/ 768 w 776"/>
                <a:gd name="T1" fmla="*/ 0 h 296"/>
                <a:gd name="T2" fmla="*/ 720 w 776"/>
                <a:gd name="T3" fmla="*/ 192 h 296"/>
                <a:gd name="T4" fmla="*/ 432 w 776"/>
                <a:gd name="T5" fmla="*/ 288 h 296"/>
                <a:gd name="T6" fmla="*/ 0 w 776"/>
                <a:gd name="T7" fmla="*/ 24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296">
                  <a:moveTo>
                    <a:pt x="768" y="0"/>
                  </a:moveTo>
                  <a:cubicBezTo>
                    <a:pt x="772" y="72"/>
                    <a:pt x="776" y="144"/>
                    <a:pt x="720" y="192"/>
                  </a:cubicBezTo>
                  <a:cubicBezTo>
                    <a:pt x="664" y="240"/>
                    <a:pt x="552" y="280"/>
                    <a:pt x="432" y="288"/>
                  </a:cubicBezTo>
                  <a:cubicBezTo>
                    <a:pt x="312" y="296"/>
                    <a:pt x="156" y="268"/>
                    <a:pt x="0" y="24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 sz="844"/>
            </a:p>
          </p:txBody>
        </p:sp>
        <p:sp>
          <p:nvSpPr>
            <p:cNvPr id="17" name="Freeform 63"/>
            <p:cNvSpPr>
              <a:spLocks/>
            </p:cNvSpPr>
            <p:nvPr/>
          </p:nvSpPr>
          <p:spPr bwMode="auto">
            <a:xfrm>
              <a:off x="4704" y="1536"/>
              <a:ext cx="240" cy="552"/>
            </a:xfrm>
            <a:custGeom>
              <a:avLst/>
              <a:gdLst>
                <a:gd name="T0" fmla="*/ 240 w 240"/>
                <a:gd name="T1" fmla="*/ 432 h 552"/>
                <a:gd name="T2" fmla="*/ 192 w 240"/>
                <a:gd name="T3" fmla="*/ 528 h 552"/>
                <a:gd name="T4" fmla="*/ 48 w 240"/>
                <a:gd name="T5" fmla="*/ 528 h 552"/>
                <a:gd name="T6" fmla="*/ 0 w 240"/>
                <a:gd name="T7" fmla="*/ 384 h 552"/>
                <a:gd name="T8" fmla="*/ 48 w 240"/>
                <a:gd name="T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552">
                  <a:moveTo>
                    <a:pt x="240" y="432"/>
                  </a:moveTo>
                  <a:cubicBezTo>
                    <a:pt x="232" y="472"/>
                    <a:pt x="224" y="512"/>
                    <a:pt x="192" y="528"/>
                  </a:cubicBezTo>
                  <a:cubicBezTo>
                    <a:pt x="160" y="544"/>
                    <a:pt x="80" y="552"/>
                    <a:pt x="48" y="528"/>
                  </a:cubicBezTo>
                  <a:cubicBezTo>
                    <a:pt x="16" y="504"/>
                    <a:pt x="0" y="472"/>
                    <a:pt x="0" y="384"/>
                  </a:cubicBezTo>
                  <a:cubicBezTo>
                    <a:pt x="0" y="296"/>
                    <a:pt x="24" y="148"/>
                    <a:pt x="48" y="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 sz="844"/>
            </a:p>
          </p:txBody>
        </p:sp>
      </p:grpSp>
      <p:grpSp>
        <p:nvGrpSpPr>
          <p:cNvPr id="20" name="Group 70"/>
          <p:cNvGrpSpPr>
            <a:grpSpLocks/>
          </p:cNvGrpSpPr>
          <p:nvPr/>
        </p:nvGrpSpPr>
        <p:grpSpPr bwMode="auto">
          <a:xfrm>
            <a:off x="9969006" y="2570367"/>
            <a:ext cx="1625203" cy="1066800"/>
            <a:chOff x="4704" y="912"/>
            <a:chExt cx="960" cy="672"/>
          </a:xfrm>
        </p:grpSpPr>
        <p:grpSp>
          <p:nvGrpSpPr>
            <p:cNvPr id="21" name="Group 59"/>
            <p:cNvGrpSpPr>
              <a:grpSpLocks/>
            </p:cNvGrpSpPr>
            <p:nvPr/>
          </p:nvGrpSpPr>
          <p:grpSpPr bwMode="auto">
            <a:xfrm>
              <a:off x="4848" y="1056"/>
              <a:ext cx="816" cy="424"/>
              <a:chOff x="5040" y="3024"/>
              <a:chExt cx="816" cy="424"/>
            </a:xfrm>
          </p:grpSpPr>
          <p:graphicFrame>
            <p:nvGraphicFramePr>
              <p:cNvPr id="24" name="Object 49"/>
              <p:cNvGraphicFramePr>
                <a:graphicFrameLocks noChangeAspect="1"/>
              </p:cNvGraphicFramePr>
              <p:nvPr/>
            </p:nvGraphicFramePr>
            <p:xfrm>
              <a:off x="5040" y="3024"/>
              <a:ext cx="816" cy="4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7" imgW="558089" imgH="290779" progId="CorelDRAW.Graphic.12">
                      <p:embed/>
                    </p:oleObj>
                  </mc:Choice>
                  <mc:Fallback>
                    <p:oleObj name="CorelDRAW" r:id="rId7" imgW="558089" imgH="290779" progId="CorelDRAW.Graphic.12">
                      <p:embed/>
                      <p:pic>
                        <p:nvPicPr>
                          <p:cNvPr id="24" name="Object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40" y="3024"/>
                            <a:ext cx="816" cy="42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" name="Text Box 33"/>
              <p:cNvSpPr txBox="1">
                <a:spLocks noChangeArrowheads="1"/>
              </p:cNvSpPr>
              <p:nvPr/>
            </p:nvSpPr>
            <p:spPr bwMode="auto">
              <a:xfrm>
                <a:off x="5136" y="3072"/>
                <a:ext cx="672" cy="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531"/>
                  <a:t>4.04 V</a:t>
                </a:r>
              </a:p>
            </p:txBody>
          </p:sp>
        </p:grp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4752" y="1344"/>
              <a:ext cx="776" cy="240"/>
            </a:xfrm>
            <a:custGeom>
              <a:avLst/>
              <a:gdLst>
                <a:gd name="T0" fmla="*/ 768 w 776"/>
                <a:gd name="T1" fmla="*/ 0 h 296"/>
                <a:gd name="T2" fmla="*/ 720 w 776"/>
                <a:gd name="T3" fmla="*/ 192 h 296"/>
                <a:gd name="T4" fmla="*/ 432 w 776"/>
                <a:gd name="T5" fmla="*/ 288 h 296"/>
                <a:gd name="T6" fmla="*/ 0 w 776"/>
                <a:gd name="T7" fmla="*/ 24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296">
                  <a:moveTo>
                    <a:pt x="768" y="0"/>
                  </a:moveTo>
                  <a:cubicBezTo>
                    <a:pt x="772" y="72"/>
                    <a:pt x="776" y="144"/>
                    <a:pt x="720" y="192"/>
                  </a:cubicBezTo>
                  <a:cubicBezTo>
                    <a:pt x="664" y="240"/>
                    <a:pt x="552" y="280"/>
                    <a:pt x="432" y="288"/>
                  </a:cubicBezTo>
                  <a:cubicBezTo>
                    <a:pt x="312" y="296"/>
                    <a:pt x="156" y="268"/>
                    <a:pt x="0" y="24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 sz="844"/>
            </a:p>
          </p:txBody>
        </p:sp>
        <p:sp>
          <p:nvSpPr>
            <p:cNvPr id="23" name="Freeform 42"/>
            <p:cNvSpPr>
              <a:spLocks/>
            </p:cNvSpPr>
            <p:nvPr/>
          </p:nvSpPr>
          <p:spPr bwMode="auto">
            <a:xfrm>
              <a:off x="4704" y="912"/>
              <a:ext cx="240" cy="552"/>
            </a:xfrm>
            <a:custGeom>
              <a:avLst/>
              <a:gdLst>
                <a:gd name="T0" fmla="*/ 240 w 240"/>
                <a:gd name="T1" fmla="*/ 432 h 552"/>
                <a:gd name="T2" fmla="*/ 192 w 240"/>
                <a:gd name="T3" fmla="*/ 528 h 552"/>
                <a:gd name="T4" fmla="*/ 48 w 240"/>
                <a:gd name="T5" fmla="*/ 528 h 552"/>
                <a:gd name="T6" fmla="*/ 0 w 240"/>
                <a:gd name="T7" fmla="*/ 384 h 552"/>
                <a:gd name="T8" fmla="*/ 48 w 240"/>
                <a:gd name="T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552">
                  <a:moveTo>
                    <a:pt x="240" y="432"/>
                  </a:moveTo>
                  <a:cubicBezTo>
                    <a:pt x="232" y="472"/>
                    <a:pt x="224" y="512"/>
                    <a:pt x="192" y="528"/>
                  </a:cubicBezTo>
                  <a:cubicBezTo>
                    <a:pt x="160" y="544"/>
                    <a:pt x="80" y="552"/>
                    <a:pt x="48" y="528"/>
                  </a:cubicBezTo>
                  <a:cubicBezTo>
                    <a:pt x="16" y="504"/>
                    <a:pt x="0" y="472"/>
                    <a:pt x="0" y="384"/>
                  </a:cubicBezTo>
                  <a:cubicBezTo>
                    <a:pt x="0" y="296"/>
                    <a:pt x="24" y="148"/>
                    <a:pt x="48" y="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 sz="844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1391843-FFB8-AEDE-9A3B-940806107880}"/>
              </a:ext>
            </a:extLst>
          </p:cNvPr>
          <p:cNvGrpSpPr/>
          <p:nvPr/>
        </p:nvGrpSpPr>
        <p:grpSpPr>
          <a:xfrm>
            <a:off x="8670609" y="4665867"/>
            <a:ext cx="375683" cy="496186"/>
            <a:chOff x="7081284" y="5117805"/>
            <a:chExt cx="375683" cy="49618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B57D874-2AF9-5F51-D786-DEE892B8CBF8}"/>
                </a:ext>
              </a:extLst>
            </p:cNvPr>
            <p:cNvCxnSpPr/>
            <p:nvPr/>
          </p:nvCxnSpPr>
          <p:spPr>
            <a:xfrm>
              <a:off x="7081284" y="5479312"/>
              <a:ext cx="37568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8C89583-296B-C6A1-1A4B-92E35D50473A}"/>
                </a:ext>
              </a:extLst>
            </p:cNvPr>
            <p:cNvCxnSpPr>
              <a:cxnSpLocks/>
            </p:cNvCxnSpPr>
            <p:nvPr/>
          </p:nvCxnSpPr>
          <p:spPr>
            <a:xfrm>
              <a:off x="7184065" y="5539563"/>
              <a:ext cx="20910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356E695-8B23-122B-CF10-1CD6B89A7E71}"/>
                </a:ext>
              </a:extLst>
            </p:cNvPr>
            <p:cNvCxnSpPr>
              <a:cxnSpLocks/>
            </p:cNvCxnSpPr>
            <p:nvPr/>
          </p:nvCxnSpPr>
          <p:spPr>
            <a:xfrm>
              <a:off x="7258494" y="5613991"/>
              <a:ext cx="6379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3E183E2-6E08-7D5C-0C72-D373EE4D9236}"/>
                </a:ext>
              </a:extLst>
            </p:cNvPr>
            <p:cNvCxnSpPr/>
            <p:nvPr/>
          </p:nvCxnSpPr>
          <p:spPr>
            <a:xfrm>
              <a:off x="7272670" y="5117805"/>
              <a:ext cx="0" cy="361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82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5AAC18-A7E5-4DF1-99AD-FE9EC9CC36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33E978-DAAE-48E9-90E2-4A91EC60042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34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Strømdeling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531628" y="1350636"/>
            <a:ext cx="11238576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Noen ganger trenger man å fordele en strøm over flere resistorer i parallell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463827"/>
              </p:ext>
            </p:extLst>
          </p:nvPr>
        </p:nvGraphicFramePr>
        <p:xfrm>
          <a:off x="2727510" y="3844537"/>
          <a:ext cx="5240337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60360" imgH="863280" progId="Equation.3">
                  <p:embed/>
                </p:oleObj>
              </mc:Choice>
              <mc:Fallback>
                <p:oleObj name="Equation" r:id="rId3" imgW="3060360" imgH="863280" progId="Equation.3">
                  <p:embed/>
                  <p:pic>
                    <p:nvPicPr>
                      <p:cNvPr id="573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510" y="3844537"/>
                        <a:ext cx="5240337" cy="147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78EF7196-2D9A-8242-0E3C-E9C781F94147}"/>
              </a:ext>
            </a:extLst>
          </p:cNvPr>
          <p:cNvGrpSpPr/>
          <p:nvPr/>
        </p:nvGrpSpPr>
        <p:grpSpPr>
          <a:xfrm>
            <a:off x="3851993" y="1723012"/>
            <a:ext cx="2835426" cy="1541126"/>
            <a:chOff x="3914495" y="2041989"/>
            <a:chExt cx="2835426" cy="1541126"/>
          </a:xfrm>
        </p:grpSpPr>
        <p:sp>
          <p:nvSpPr>
            <p:cNvPr id="29" name="Freeform 12"/>
            <p:cNvSpPr>
              <a:spLocks noChangeAspect="1"/>
            </p:cNvSpPr>
            <p:nvPr/>
          </p:nvSpPr>
          <p:spPr bwMode="auto">
            <a:xfrm rot="5400000">
              <a:off x="5941547" y="2158078"/>
              <a:ext cx="142875" cy="71437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30" name="Freeform 12"/>
            <p:cNvSpPr>
              <a:spLocks noChangeAspect="1"/>
            </p:cNvSpPr>
            <p:nvPr/>
          </p:nvSpPr>
          <p:spPr bwMode="auto">
            <a:xfrm rot="5400000">
              <a:off x="5941547" y="2760836"/>
              <a:ext cx="142875" cy="71437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6571121" y="2667046"/>
              <a:ext cx="180" cy="3574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TextBox 31"/>
            <p:cNvSpPr txBox="1"/>
            <p:nvPr/>
          </p:nvSpPr>
          <p:spPr>
            <a:xfrm>
              <a:off x="5789743" y="2041989"/>
              <a:ext cx="421910" cy="352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R</a:t>
              </a:r>
              <a:r>
                <a:rPr lang="nb-NO" sz="1688" baseline="-25000" dirty="0"/>
                <a:t>1</a:t>
              </a:r>
              <a:endParaRPr lang="en-US" sz="1688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89743" y="3180532"/>
              <a:ext cx="421910" cy="352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R</a:t>
              </a:r>
              <a:r>
                <a:rPr lang="nb-NO" sz="1688" baseline="-25000" dirty="0"/>
                <a:t>2</a:t>
              </a:r>
              <a:endParaRPr lang="en-US" sz="1688" baseline="-25000" dirty="0"/>
            </a:p>
          </p:txBody>
        </p:sp>
        <p:grpSp>
          <p:nvGrpSpPr>
            <p:cNvPr id="34" name="Group 206"/>
            <p:cNvGrpSpPr>
              <a:grpSpLocks/>
            </p:cNvGrpSpPr>
            <p:nvPr/>
          </p:nvGrpSpPr>
          <p:grpSpPr bwMode="auto">
            <a:xfrm>
              <a:off x="4450280" y="2846411"/>
              <a:ext cx="285750" cy="714375"/>
              <a:chOff x="4224" y="2400"/>
              <a:chExt cx="192" cy="480"/>
            </a:xfrm>
          </p:grpSpPr>
          <p:sp>
            <p:nvSpPr>
              <p:cNvPr id="35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36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37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38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39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40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cxnSp>
          <p:nvCxnSpPr>
            <p:cNvPr id="41" name="Straight Connector 40"/>
            <p:cNvCxnSpPr/>
            <p:nvPr/>
          </p:nvCxnSpPr>
          <p:spPr bwMode="auto">
            <a:xfrm flipV="1">
              <a:off x="4584226" y="3582371"/>
              <a:ext cx="2143140" cy="7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4852119" y="2779438"/>
              <a:ext cx="396013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5521850" y="2443828"/>
              <a:ext cx="401839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i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1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14495" y="2980357"/>
              <a:ext cx="736704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 v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s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 rot="5400000">
              <a:off x="5221216" y="2818523"/>
              <a:ext cx="602758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rot="5400000">
              <a:off x="6091866" y="2812180"/>
              <a:ext cx="602014" cy="7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4584226" y="2846411"/>
              <a:ext cx="938368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6359014" y="3214018"/>
              <a:ext cx="736704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>
              <a:off x="5789743" y="2644747"/>
              <a:ext cx="401839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>
              <a:off x="5789743" y="2979613"/>
              <a:ext cx="401839" cy="14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5521850" y="2778693"/>
              <a:ext cx="401839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i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2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>
              <a:off x="5521850" y="2517889"/>
              <a:ext cx="133946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/>
            <p:cNvCxnSpPr/>
            <p:nvPr/>
          </p:nvCxnSpPr>
          <p:spPr bwMode="auto">
            <a:xfrm>
              <a:off x="5521850" y="3120647"/>
              <a:ext cx="133946" cy="14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TextBox 53"/>
            <p:cNvSpPr txBox="1"/>
            <p:nvPr/>
          </p:nvSpPr>
          <p:spPr>
            <a:xfrm>
              <a:off x="4852119" y="2511545"/>
              <a:ext cx="200919" cy="35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i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7322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13647-C217-496A-A8EE-BED76BEC461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F074ED-8E6B-44A5-8DFB-F1B85234F54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35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Strømdeling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Uttrykket for strømdeling kan generaliseres til å gjelde </a:t>
            </a:r>
            <a:r>
              <a:rPr lang="nb-NO" sz="1800" i="1" dirty="0"/>
              <a:t>n</a:t>
            </a:r>
            <a:r>
              <a:rPr lang="nb-NO" sz="1800" dirty="0"/>
              <a:t> parallellkoblede grener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Strømmen </a:t>
            </a:r>
            <a:r>
              <a:rPr lang="nb-NO" sz="1800" i="1" dirty="0"/>
              <a:t>I</a:t>
            </a:r>
            <a:r>
              <a:rPr lang="nb-NO" sz="1800" i="1" baseline="-25000" dirty="0"/>
              <a:t>x</a:t>
            </a:r>
            <a:r>
              <a:rPr lang="nb-NO" sz="1800" dirty="0"/>
              <a:t> gjennom én gren er gitt av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Samtidig er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 gitt av den totale strømmen </a:t>
            </a:r>
            <a:r>
              <a:rPr lang="nb-NO" sz="1800" i="1" dirty="0"/>
              <a:t>I</a:t>
            </a:r>
            <a:r>
              <a:rPr lang="nb-NO" sz="1800" i="1" baseline="-25000" dirty="0"/>
              <a:t>T</a:t>
            </a:r>
            <a:r>
              <a:rPr lang="nb-NO" sz="1800" dirty="0"/>
              <a:t> ganget med den totale resistansen </a:t>
            </a:r>
            <a:r>
              <a:rPr lang="nb-NO" sz="1800" i="1" dirty="0"/>
              <a:t>R</a:t>
            </a:r>
            <a:r>
              <a:rPr lang="nb-NO" sz="1800" i="1" baseline="-25000" dirty="0"/>
              <a:t>T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4871877" y="4266613"/>
          <a:ext cx="1870769" cy="695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91880" imgH="406080" progId="Equation.3">
                  <p:embed/>
                </p:oleObj>
              </mc:Choice>
              <mc:Fallback>
                <p:oleObj name="Equation" r:id="rId3" imgW="1091880" imgH="406080" progId="Equation.3">
                  <p:embed/>
                  <p:pic>
                    <p:nvPicPr>
                      <p:cNvPr id="573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877" y="4266613"/>
                        <a:ext cx="1870769" cy="6950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Picture 4" descr="fg05_03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0" y="2437578"/>
            <a:ext cx="3442883" cy="11489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626317"/>
              </p:ext>
            </p:extLst>
          </p:nvPr>
        </p:nvGraphicFramePr>
        <p:xfrm>
          <a:off x="4754151" y="5610921"/>
          <a:ext cx="2262188" cy="76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20480" imgH="444240" progId="Equation.3">
                  <p:embed/>
                </p:oleObj>
              </mc:Choice>
              <mc:Fallback>
                <p:oleObj name="Equation" r:id="rId6" imgW="1320480" imgH="44424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151" y="5610921"/>
                        <a:ext cx="2262188" cy="76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4260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D8BB47-7ED1-4AEC-9AE2-8950190268E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C73A6-4149-4FBE-8CF8-B063F2E56D8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36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Seriell-parallellkretser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De fleste kretser har en blanding av serie- og parallell-koblede elementer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Man ønsker nesten alltid å bruke færrest mulig komponenter, så det er behov for å kunne redusere bla antall resistorer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For å forenkle må man identifisere hvilke elementer som er i serie og i parallell, og benytte formlene for resistorer i hhv serie og parallell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88894"/>
              </p:ext>
            </p:extLst>
          </p:nvPr>
        </p:nvGraphicFramePr>
        <p:xfrm>
          <a:off x="6365875" y="5073650"/>
          <a:ext cx="2402441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07880" imgH="380880" progId="Equation.3">
                  <p:embed/>
                </p:oleObj>
              </mc:Choice>
              <mc:Fallback>
                <p:oleObj name="Equation" r:id="rId3" imgW="1307880" imgH="38088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75" y="5073650"/>
                        <a:ext cx="2402441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855640" y="5251701"/>
          <a:ext cx="2349997" cy="407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68200" imgH="203040" progId="Equation.3">
                  <p:embed/>
                </p:oleObj>
              </mc:Choice>
              <mc:Fallback>
                <p:oleObj name="Equation" r:id="rId5" imgW="1168200" imgH="203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640" y="5251701"/>
                        <a:ext cx="2349997" cy="407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>
            <a:cxnSpLocks/>
          </p:cNvCxnSpPr>
          <p:nvPr/>
        </p:nvCxnSpPr>
        <p:spPr bwMode="auto">
          <a:xfrm flipH="1">
            <a:off x="4610835" y="4171582"/>
            <a:ext cx="2902823" cy="10126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cxnSpLocks/>
          </p:cNvCxnSpPr>
          <p:nvPr/>
        </p:nvCxnSpPr>
        <p:spPr bwMode="auto">
          <a:xfrm flipH="1">
            <a:off x="7581167" y="4171583"/>
            <a:ext cx="877596" cy="8100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11347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4B7F9-A998-4BC7-A04C-0D1EDA1F3C8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6BC16-DD3F-4EEA-A9E5-7DE87B80E25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37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Seriell-parallellkretser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Kretser kalles </a:t>
            </a:r>
            <a:r>
              <a:rPr lang="nb-NO" sz="1800" i="1" dirty="0"/>
              <a:t>ekvivalente</a:t>
            </a:r>
            <a:r>
              <a:rPr lang="nb-NO" sz="1800" dirty="0"/>
              <a:t> hvis de har de samme elektriske egenskapene mellom et </a:t>
            </a:r>
            <a:r>
              <a:rPr lang="nb-NO" sz="1800" dirty="0" err="1"/>
              <a:t>nodepar</a:t>
            </a: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Sett fra «utsiden» har krets A og B de samme elektrisk egenskapene (i dette tilfellet samme resistans)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193178" y="3901553"/>
          <a:ext cx="2061269" cy="1930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200275" imgH="2057400" progId="CorelDRAW.Graphic.9">
                  <p:embed/>
                </p:oleObj>
              </mc:Choice>
              <mc:Fallback>
                <p:oleObj name="CorelDRAW" r:id="rId3" imgW="2200275" imgH="2057400" progId="CorelDRAW.Graphic.9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3178" y="3901553"/>
                        <a:ext cx="2061269" cy="19303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108031" y="3902274"/>
          <a:ext cx="2061270" cy="1930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2200275" imgH="2057400" progId="CorelDRAW.Graphic.9">
                  <p:embed/>
                </p:oleObj>
              </mc:Choice>
              <mc:Fallback>
                <p:oleObj name="CorelDRAW" r:id="rId5" imgW="2200275" imgH="2057400" progId="CorelDRAW.Graphic.9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8031" y="3902274"/>
                        <a:ext cx="2061270" cy="19303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53417" y="4576628"/>
            <a:ext cx="256802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44" dirty="0"/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68852" y="4585441"/>
            <a:ext cx="256802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44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001602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61FEF1-2504-4EB5-9C19-97F88FF90A9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AFAAC-81A0-4024-92C6-B18D97FB1FF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38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Seriell-parallellkretser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sz="1875" dirty="0"/>
              <a:t>Målt mellom de røde terminalene er det ikke mulig å avgjøre hva som er forskjellen mellom disse kretsene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620190"/>
              </p:ext>
            </p:extLst>
          </p:nvPr>
        </p:nvGraphicFramePr>
        <p:xfrm>
          <a:off x="798455" y="3186830"/>
          <a:ext cx="2830384" cy="158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667125" imgH="2057400" progId="CorelDRAW.Graphic.9">
                  <p:embed/>
                </p:oleObj>
              </mc:Choice>
              <mc:Fallback>
                <p:oleObj name="CorelDRAW" r:id="rId3" imgW="3667125" imgH="2057400" progId="CorelDRAW.Graphic.9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455" y="3186830"/>
                        <a:ext cx="2830384" cy="1589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749177"/>
              </p:ext>
            </p:extLst>
          </p:nvPr>
        </p:nvGraphicFramePr>
        <p:xfrm>
          <a:off x="4681844" y="3187994"/>
          <a:ext cx="2828309" cy="1588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3667125" imgH="2057400" progId="CorelDRAW.Graphic.9">
                  <p:embed/>
                </p:oleObj>
              </mc:Choice>
              <mc:Fallback>
                <p:oleObj name="CorelDRAW" r:id="rId5" imgW="3667125" imgH="2057400" progId="CorelDRAW.Graphic.9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844" y="3187994"/>
                        <a:ext cx="2828309" cy="1588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817567"/>
              </p:ext>
            </p:extLst>
          </p:nvPr>
        </p:nvGraphicFramePr>
        <p:xfrm>
          <a:off x="8238876" y="3186830"/>
          <a:ext cx="2890499" cy="162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3667125" imgH="2057400" progId="CorelDRAW.Graphic.9">
                  <p:embed/>
                </p:oleObj>
              </mc:Choice>
              <mc:Fallback>
                <p:oleObj name="CorelDRAW" r:id="rId7" imgW="3667125" imgH="2057400" progId="CorelDRAW.Graphic.9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8876" y="3186830"/>
                        <a:ext cx="2890499" cy="1622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6956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FDD782-17A4-40F3-8FDD-A094D978066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A97B7-3191-4934-93CE-5B11626E58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39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Eksempel: Kretsanalyse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283376" y="1475763"/>
            <a:ext cx="10708213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Finn spenningen v</a:t>
            </a:r>
            <a:r>
              <a:rPr lang="nb-NO" sz="2000" baseline="-25000" dirty="0"/>
              <a:t>x</a:t>
            </a:r>
            <a:r>
              <a:rPr lang="nb-NO" sz="2000" dirty="0"/>
              <a:t> i kretsen under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Vi starter med å sette navn på relevante noder, løkker, strømmer, spenninger og elementer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pSp>
        <p:nvGrpSpPr>
          <p:cNvPr id="55" name="Group 54"/>
          <p:cNvGrpSpPr/>
          <p:nvPr/>
        </p:nvGrpSpPr>
        <p:grpSpPr>
          <a:xfrm rot="-60000">
            <a:off x="3191596" y="2353095"/>
            <a:ext cx="4993011" cy="1608225"/>
            <a:chOff x="1408280" y="2868670"/>
            <a:chExt cx="5325878" cy="1715440"/>
          </a:xfrm>
        </p:grpSpPr>
        <p:sp>
          <p:nvSpPr>
            <p:cNvPr id="7" name="Freeform 12"/>
            <p:cNvSpPr>
              <a:spLocks noChangeAspect="1"/>
            </p:cNvSpPr>
            <p:nvPr/>
          </p:nvSpPr>
          <p:spPr bwMode="auto">
            <a:xfrm>
              <a:off x="3343262" y="3729038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1985940" y="3729038"/>
              <a:ext cx="304800" cy="762000"/>
              <a:chOff x="4224" y="2400"/>
              <a:chExt cx="192" cy="480"/>
            </a:xfrm>
          </p:grpSpPr>
          <p:sp>
            <p:nvSpPr>
              <p:cNvPr id="9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10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1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2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3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4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grpSp>
          <p:nvGrpSpPr>
            <p:cNvPr id="15" name="Group 205"/>
            <p:cNvGrpSpPr>
              <a:grpSpLocks/>
            </p:cNvGrpSpPr>
            <p:nvPr/>
          </p:nvGrpSpPr>
          <p:grpSpPr bwMode="auto">
            <a:xfrm rot="10800000">
              <a:off x="6053447" y="3772395"/>
              <a:ext cx="304800" cy="762000"/>
              <a:chOff x="3888" y="2400"/>
              <a:chExt cx="192" cy="480"/>
            </a:xfrm>
          </p:grpSpPr>
          <p:sp>
            <p:nvSpPr>
              <p:cNvPr id="16" name="Oval 40"/>
              <p:cNvSpPr>
                <a:spLocks noChangeAspect="1" noChangeArrowheads="1"/>
              </p:cNvSpPr>
              <p:nvPr/>
            </p:nvSpPr>
            <p:spPr bwMode="auto">
              <a:xfrm>
                <a:off x="3888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17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3984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8" name="Line 42"/>
              <p:cNvSpPr>
                <a:spLocks noChangeAspect="1" noChangeShapeType="1"/>
              </p:cNvSpPr>
              <p:nvPr/>
            </p:nvSpPr>
            <p:spPr bwMode="auto">
              <a:xfrm flipV="1">
                <a:off x="3984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9" name="Line 43"/>
              <p:cNvSpPr>
                <a:spLocks noChangeAspect="1" noChangeShapeType="1"/>
              </p:cNvSpPr>
              <p:nvPr/>
            </p:nvSpPr>
            <p:spPr bwMode="auto">
              <a:xfrm>
                <a:off x="3984" y="2568"/>
                <a:ext cx="0" cy="12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none" w="sm" len="med"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20" name="Freeform 44"/>
              <p:cNvSpPr>
                <a:spLocks noChangeAspect="1"/>
              </p:cNvSpPr>
              <p:nvPr/>
            </p:nvSpPr>
            <p:spPr bwMode="auto">
              <a:xfrm rot="5400000" flipH="1">
                <a:off x="3960" y="2664"/>
                <a:ext cx="48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96" h="96">
                    <a:moveTo>
                      <a:pt x="0" y="48"/>
                    </a:moveTo>
                    <a:lnTo>
                      <a:pt x="96" y="0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sp>
          <p:nvSpPr>
            <p:cNvPr id="21" name="Freeform 12"/>
            <p:cNvSpPr>
              <a:spLocks noChangeAspect="1"/>
            </p:cNvSpPr>
            <p:nvPr/>
          </p:nvSpPr>
          <p:spPr bwMode="auto">
            <a:xfrm rot="5400000">
              <a:off x="2732374" y="2984479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2" name="Freeform 12"/>
            <p:cNvSpPr>
              <a:spLocks noChangeAspect="1"/>
            </p:cNvSpPr>
            <p:nvPr/>
          </p:nvSpPr>
          <p:spPr bwMode="auto">
            <a:xfrm>
              <a:off x="5141087" y="3747224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4" name="Freeform 12"/>
            <p:cNvSpPr>
              <a:spLocks noChangeAspect="1"/>
            </p:cNvSpPr>
            <p:nvPr/>
          </p:nvSpPr>
          <p:spPr bwMode="auto">
            <a:xfrm rot="5400000">
              <a:off x="4139414" y="2990417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 flipH="1" flipV="1">
              <a:off x="1963218" y="3551524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2131622" y="3372592"/>
              <a:ext cx="290945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5400000" flipH="1" flipV="1">
              <a:off x="3243774" y="3549544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 rot="10800000">
              <a:off x="3200388" y="3371848"/>
              <a:ext cx="642941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4629146" y="3371848"/>
              <a:ext cx="642941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 flipH="1" flipV="1">
              <a:off x="5040906" y="3547564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1" idx="0"/>
              <a:endCxn id="17" idx="1"/>
            </p:cNvCxnSpPr>
            <p:nvPr/>
          </p:nvCxnSpPr>
          <p:spPr bwMode="auto">
            <a:xfrm rot="16200000" flipH="1">
              <a:off x="4150414" y="2478963"/>
              <a:ext cx="43357" cy="406750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 rot="16200000" flipV="1">
              <a:off x="6006831" y="3582493"/>
              <a:ext cx="388008" cy="383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5207330" y="3378529"/>
              <a:ext cx="991589" cy="593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1408280" y="3940241"/>
              <a:ext cx="607346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30V</a:t>
              </a:r>
              <a:endParaRPr lang="en-US" sz="1688" dirty="0"/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1985940" y="3228972"/>
              <a:ext cx="42862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1908346" y="2868670"/>
              <a:ext cx="479106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2A</a:t>
              </a:r>
              <a:endParaRPr lang="en-US" sz="1688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51342" y="2868670"/>
              <a:ext cx="63128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10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08664" y="2940108"/>
              <a:ext cx="50304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2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480036" y="3940240"/>
              <a:ext cx="63128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10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623044" y="3940241"/>
              <a:ext cx="50304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2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408940" y="4011678"/>
              <a:ext cx="325218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i</a:t>
              </a:r>
              <a:r>
                <a:rPr lang="nb-NO" sz="1688" baseline="-25000" dirty="0"/>
                <a:t>x</a:t>
              </a:r>
              <a:endParaRPr lang="en-US" sz="1688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694133" y="3868803"/>
              <a:ext cx="390193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v</a:t>
              </a:r>
              <a:r>
                <a:rPr lang="nb-NO" sz="1688" baseline="-25000" dirty="0"/>
                <a:t>x</a:t>
              </a:r>
              <a:endParaRPr lang="en-US" sz="1688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908661" y="3654419"/>
              <a:ext cx="332058" cy="92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1688" dirty="0"/>
                <a:t>+</a:t>
              </a:r>
            </a:p>
            <a:p>
              <a:pPr algn="ctr"/>
              <a:endParaRPr lang="nb-NO" sz="1688" dirty="0"/>
            </a:p>
            <a:p>
              <a:pPr algn="ctr"/>
              <a:r>
                <a:rPr lang="nb-NO" sz="1688" dirty="0"/>
                <a:t>-</a:t>
              </a:r>
              <a:endParaRPr lang="en-US" sz="1688" dirty="0"/>
            </a:p>
          </p:txBody>
        </p:sp>
      </p:grpSp>
    </p:spTree>
    <p:extLst>
      <p:ext uri="{BB962C8B-B14F-4D97-AF65-F5344CB8AC3E}">
        <p14:creationId xmlns:p14="http://schemas.microsoft.com/office/powerpoint/2010/main" val="69272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779103-7EE5-4F15-B67C-65A916D2503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CA1EF-E2BA-43A0-9B63-8FA75B0308A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40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(forts)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49116" y="1521912"/>
            <a:ext cx="11471910" cy="3999014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i="1" dirty="0"/>
              <a:t>Steg 1</a:t>
            </a:r>
            <a:r>
              <a:rPr lang="nb-NO" sz="2000" dirty="0"/>
              <a:t>: Finn v</a:t>
            </a:r>
            <a:r>
              <a:rPr lang="nb-NO" sz="2000" baseline="-25000" dirty="0"/>
              <a:t>A</a:t>
            </a:r>
            <a:r>
              <a:rPr lang="nb-NO" sz="2000" dirty="0"/>
              <a:t> ved å bruke KVL på løkke L1: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Freeform 12"/>
          <p:cNvSpPr>
            <a:spLocks noChangeAspect="1"/>
          </p:cNvSpPr>
          <p:nvPr/>
        </p:nvSpPr>
        <p:spPr bwMode="auto">
          <a:xfrm>
            <a:off x="5426269" y="309413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grpSp>
        <p:nvGrpSpPr>
          <p:cNvPr id="8" name="Group 206"/>
          <p:cNvGrpSpPr>
            <a:grpSpLocks/>
          </p:cNvGrpSpPr>
          <p:nvPr/>
        </p:nvGrpSpPr>
        <p:grpSpPr bwMode="auto">
          <a:xfrm>
            <a:off x="4153779" y="3094134"/>
            <a:ext cx="285750" cy="714375"/>
            <a:chOff x="4224" y="2400"/>
            <a:chExt cx="192" cy="480"/>
          </a:xfrm>
        </p:grpSpPr>
        <p:sp>
          <p:nvSpPr>
            <p:cNvPr id="9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0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1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2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grpSp>
        <p:nvGrpSpPr>
          <p:cNvPr id="15" name="Group 205"/>
          <p:cNvGrpSpPr>
            <a:grpSpLocks/>
          </p:cNvGrpSpPr>
          <p:nvPr/>
        </p:nvGrpSpPr>
        <p:grpSpPr bwMode="auto">
          <a:xfrm rot="10800000">
            <a:off x="7967067" y="3134782"/>
            <a:ext cx="285750" cy="714375"/>
            <a:chOff x="3888" y="2400"/>
            <a:chExt cx="192" cy="480"/>
          </a:xfrm>
        </p:grpSpPr>
        <p:sp>
          <p:nvSpPr>
            <p:cNvPr id="16" name="Oval 40"/>
            <p:cNvSpPr>
              <a:spLocks noChangeAspect="1" noChangeArrowheads="1"/>
            </p:cNvSpPr>
            <p:nvPr/>
          </p:nvSpPr>
          <p:spPr bwMode="auto">
            <a:xfrm>
              <a:off x="3888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7" name="Line 41"/>
            <p:cNvSpPr>
              <a:spLocks noChangeAspect="1" noChangeShapeType="1"/>
            </p:cNvSpPr>
            <p:nvPr/>
          </p:nvSpPr>
          <p:spPr bwMode="auto">
            <a:xfrm flipV="1">
              <a:off x="3984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8" name="Line 42"/>
            <p:cNvSpPr>
              <a:spLocks noChangeAspect="1" noChangeShapeType="1"/>
            </p:cNvSpPr>
            <p:nvPr/>
          </p:nvSpPr>
          <p:spPr bwMode="auto">
            <a:xfrm flipV="1">
              <a:off x="3984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9" name="Line 43"/>
            <p:cNvSpPr>
              <a:spLocks noChangeAspect="1" noChangeShapeType="1"/>
            </p:cNvSpPr>
            <p:nvPr/>
          </p:nvSpPr>
          <p:spPr bwMode="auto">
            <a:xfrm>
              <a:off x="3984" y="2568"/>
              <a:ext cx="0" cy="12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none" w="sm" len="med"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0" name="Freeform 44"/>
            <p:cNvSpPr>
              <a:spLocks noChangeAspect="1"/>
            </p:cNvSpPr>
            <p:nvPr/>
          </p:nvSpPr>
          <p:spPr bwMode="auto">
            <a:xfrm rot="5400000" flipH="1">
              <a:off x="3960" y="2664"/>
              <a:ext cx="48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96" y="96"/>
                </a:cxn>
                <a:cxn ang="0">
                  <a:pos x="0" y="48"/>
                </a:cxn>
              </a:cxnLst>
              <a:rect l="0" t="0" r="r" b="b"/>
              <a:pathLst>
                <a:path w="96" h="96">
                  <a:moveTo>
                    <a:pt x="0" y="48"/>
                  </a:moveTo>
                  <a:lnTo>
                    <a:pt x="96" y="0"/>
                  </a:lnTo>
                  <a:lnTo>
                    <a:pt x="96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sp>
        <p:nvSpPr>
          <p:cNvPr id="21" name="Freeform 12"/>
          <p:cNvSpPr>
            <a:spLocks noChangeAspect="1"/>
          </p:cNvSpPr>
          <p:nvPr/>
        </p:nvSpPr>
        <p:spPr bwMode="auto">
          <a:xfrm rot="5400000">
            <a:off x="4853561" y="239611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2" name="Freeform 12"/>
          <p:cNvSpPr>
            <a:spLocks noChangeAspect="1"/>
          </p:cNvSpPr>
          <p:nvPr/>
        </p:nvSpPr>
        <p:spPr bwMode="auto">
          <a:xfrm>
            <a:off x="7111730" y="311118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4" name="Freeform 12"/>
          <p:cNvSpPr>
            <a:spLocks noChangeAspect="1"/>
          </p:cNvSpPr>
          <p:nvPr/>
        </p:nvSpPr>
        <p:spPr bwMode="auto">
          <a:xfrm rot="5400000">
            <a:off x="6172661" y="2401677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4132477" y="2927715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10800000">
            <a:off x="4290357" y="2759966"/>
            <a:ext cx="272761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 flipV="1">
            <a:off x="5332999" y="2925859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rot="10800000">
            <a:off x="5292325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10800000">
            <a:off x="6631786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 flipH="1" flipV="1">
            <a:off x="7017810" y="2924002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1" idx="0"/>
            <a:endCxn id="17" idx="1"/>
          </p:cNvCxnSpPr>
          <p:nvPr/>
        </p:nvCxnSpPr>
        <p:spPr bwMode="auto">
          <a:xfrm rot="16200000" flipH="1">
            <a:off x="6182974" y="1922189"/>
            <a:ext cx="40647" cy="38132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V="1">
            <a:off x="7923364" y="2956749"/>
            <a:ext cx="363758" cy="35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7173833" y="2765532"/>
            <a:ext cx="929615" cy="556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617995" y="3295054"/>
            <a:ext cx="569387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30V</a:t>
            </a:r>
            <a:endParaRPr lang="en-US" sz="1688" dirty="0"/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153779" y="2625322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086806" y="2290457"/>
            <a:ext cx="44916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2A</a:t>
            </a:r>
            <a:endParaRPr lang="en-US" sz="1688" dirty="0"/>
          </a:p>
        </p:txBody>
      </p:sp>
      <p:sp>
        <p:nvSpPr>
          <p:cNvPr id="48" name="TextBox 47"/>
          <p:cNvSpPr txBox="1"/>
          <p:nvPr/>
        </p:nvSpPr>
        <p:spPr>
          <a:xfrm>
            <a:off x="4689565" y="229045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49" name="TextBox 48"/>
          <p:cNvSpPr txBox="1"/>
          <p:nvPr/>
        </p:nvSpPr>
        <p:spPr>
          <a:xfrm>
            <a:off x="5962054" y="2357430"/>
            <a:ext cx="47160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0" name="TextBox 49"/>
          <p:cNvSpPr txBox="1"/>
          <p:nvPr/>
        </p:nvSpPr>
        <p:spPr>
          <a:xfrm>
            <a:off x="5493242" y="3295054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1" name="TextBox 50"/>
          <p:cNvSpPr txBox="1"/>
          <p:nvPr/>
        </p:nvSpPr>
        <p:spPr>
          <a:xfrm>
            <a:off x="6765731" y="3295054"/>
            <a:ext cx="460163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2" name="TextBox 51"/>
          <p:cNvSpPr txBox="1"/>
          <p:nvPr/>
        </p:nvSpPr>
        <p:spPr>
          <a:xfrm>
            <a:off x="8306113" y="3362027"/>
            <a:ext cx="30489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i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3" name="TextBox 52"/>
          <p:cNvSpPr txBox="1"/>
          <p:nvPr/>
        </p:nvSpPr>
        <p:spPr>
          <a:xfrm>
            <a:off x="7636382" y="3228081"/>
            <a:ext cx="36580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v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4" name="TextBox 53"/>
          <p:cNvSpPr txBox="1"/>
          <p:nvPr/>
        </p:nvSpPr>
        <p:spPr>
          <a:xfrm>
            <a:off x="7831330" y="3027162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/>
              <a:t>+</a:t>
            </a:r>
          </a:p>
          <a:p>
            <a:pPr algn="ctr"/>
            <a:endParaRPr lang="nb-NO" sz="1688" dirty="0"/>
          </a:p>
          <a:p>
            <a:pPr algn="ctr"/>
            <a:r>
              <a:rPr lang="nb-NO" sz="1688" dirty="0"/>
              <a:t>-</a:t>
            </a:r>
            <a:endParaRPr lang="en-US" sz="1688" dirty="0"/>
          </a:p>
        </p:txBody>
      </p:sp>
      <p:sp>
        <p:nvSpPr>
          <p:cNvPr id="55" name="Freeform 54"/>
          <p:cNvSpPr/>
          <p:nvPr/>
        </p:nvSpPr>
        <p:spPr bwMode="auto">
          <a:xfrm>
            <a:off x="4421673" y="3027161"/>
            <a:ext cx="602758" cy="401839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55618" y="3094134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L1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59" name="Freeform 58"/>
          <p:cNvSpPr/>
          <p:nvPr/>
        </p:nvSpPr>
        <p:spPr bwMode="auto">
          <a:xfrm>
            <a:off x="6096000" y="2893215"/>
            <a:ext cx="535786" cy="535785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29946" y="3027161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9295" y="2424403"/>
            <a:ext cx="32893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05674" y="3194333"/>
            <a:ext cx="38985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v</a:t>
            </a:r>
            <a:r>
              <a:rPr lang="nb-NO" sz="1688" baseline="-25000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64934" y="2961758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</a:t>
            </a:r>
          </a:p>
          <a:p>
            <a:pPr algn="ctr"/>
            <a:endParaRPr lang="nb-NO" sz="1688" dirty="0">
              <a:solidFill>
                <a:srgbClr val="FF0000"/>
              </a:solidFill>
            </a:endParaRPr>
          </a:p>
          <a:p>
            <a:pPr algn="ctr"/>
            <a:r>
              <a:rPr lang="nb-NO" sz="1688" dirty="0">
                <a:solidFill>
                  <a:srgbClr val="FF0000"/>
                </a:solidFill>
              </a:rPr>
              <a:t>-</a:t>
            </a:r>
            <a:endParaRPr lang="en-US" sz="1688" dirty="0">
              <a:solidFill>
                <a:srgbClr val="FF0000"/>
              </a:solidFill>
            </a:endParaRPr>
          </a:p>
        </p:txBody>
      </p:sp>
      <p:graphicFrame>
        <p:nvGraphicFramePr>
          <p:cNvPr id="368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765124"/>
              </p:ext>
            </p:extLst>
          </p:nvPr>
        </p:nvGraphicFramePr>
        <p:xfrm>
          <a:off x="4481867" y="4493969"/>
          <a:ext cx="3431977" cy="1254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03240" imgH="660240" progId="Equation.3">
                  <p:embed/>
                </p:oleObj>
              </mc:Choice>
              <mc:Fallback>
                <p:oleObj name="Equation" r:id="rId3" imgW="1803240" imgH="660240" progId="Equation.3">
                  <p:embed/>
                  <p:pic>
                    <p:nvPicPr>
                      <p:cNvPr id="368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1867" y="4493969"/>
                        <a:ext cx="3431977" cy="12546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555618" y="2692296"/>
            <a:ext cx="66973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   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56537" y="2022564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1</a:t>
            </a:r>
            <a:endParaRPr lang="en-US" sz="168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714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B906BB-1890-4338-9BD9-720B3A38947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A1D44-0BA7-45F3-8698-52632ADD552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(forts)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484293"/>
            <a:ext cx="11471910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i="1" dirty="0"/>
              <a:t>Steg 3</a:t>
            </a:r>
            <a:r>
              <a:rPr lang="nb-NO" sz="2000" dirty="0"/>
              <a:t>: Finn i</a:t>
            </a:r>
            <a:r>
              <a:rPr lang="nb-NO" sz="2000" baseline="-25000" dirty="0"/>
              <a:t>R2</a:t>
            </a:r>
            <a:r>
              <a:rPr lang="nb-NO" sz="2000" dirty="0"/>
              <a:t> ved å bruke Ohms lov: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Freeform 12"/>
          <p:cNvSpPr>
            <a:spLocks noChangeAspect="1"/>
          </p:cNvSpPr>
          <p:nvPr/>
        </p:nvSpPr>
        <p:spPr bwMode="auto">
          <a:xfrm>
            <a:off x="5426269" y="309413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grpSp>
        <p:nvGrpSpPr>
          <p:cNvPr id="3" name="Group 206"/>
          <p:cNvGrpSpPr>
            <a:grpSpLocks/>
          </p:cNvGrpSpPr>
          <p:nvPr/>
        </p:nvGrpSpPr>
        <p:grpSpPr bwMode="auto">
          <a:xfrm>
            <a:off x="4153779" y="3094134"/>
            <a:ext cx="285750" cy="714375"/>
            <a:chOff x="4224" y="2400"/>
            <a:chExt cx="192" cy="480"/>
          </a:xfrm>
        </p:grpSpPr>
        <p:sp>
          <p:nvSpPr>
            <p:cNvPr id="9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0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1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2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grpSp>
        <p:nvGrpSpPr>
          <p:cNvPr id="8" name="Group 205"/>
          <p:cNvGrpSpPr>
            <a:grpSpLocks/>
          </p:cNvGrpSpPr>
          <p:nvPr/>
        </p:nvGrpSpPr>
        <p:grpSpPr bwMode="auto">
          <a:xfrm rot="10800000">
            <a:off x="7967067" y="3134782"/>
            <a:ext cx="285750" cy="714375"/>
            <a:chOff x="3888" y="2400"/>
            <a:chExt cx="192" cy="480"/>
          </a:xfrm>
        </p:grpSpPr>
        <p:sp>
          <p:nvSpPr>
            <p:cNvPr id="16" name="Oval 40"/>
            <p:cNvSpPr>
              <a:spLocks noChangeAspect="1" noChangeArrowheads="1"/>
            </p:cNvSpPr>
            <p:nvPr/>
          </p:nvSpPr>
          <p:spPr bwMode="auto">
            <a:xfrm>
              <a:off x="3888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7" name="Line 41"/>
            <p:cNvSpPr>
              <a:spLocks noChangeAspect="1" noChangeShapeType="1"/>
            </p:cNvSpPr>
            <p:nvPr/>
          </p:nvSpPr>
          <p:spPr bwMode="auto">
            <a:xfrm flipV="1">
              <a:off x="3984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8" name="Line 42"/>
            <p:cNvSpPr>
              <a:spLocks noChangeAspect="1" noChangeShapeType="1"/>
            </p:cNvSpPr>
            <p:nvPr/>
          </p:nvSpPr>
          <p:spPr bwMode="auto">
            <a:xfrm flipV="1">
              <a:off x="3984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9" name="Line 43"/>
            <p:cNvSpPr>
              <a:spLocks noChangeAspect="1" noChangeShapeType="1"/>
            </p:cNvSpPr>
            <p:nvPr/>
          </p:nvSpPr>
          <p:spPr bwMode="auto">
            <a:xfrm>
              <a:off x="3984" y="2568"/>
              <a:ext cx="0" cy="12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none" w="sm" len="med"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0" name="Freeform 44"/>
            <p:cNvSpPr>
              <a:spLocks noChangeAspect="1"/>
            </p:cNvSpPr>
            <p:nvPr/>
          </p:nvSpPr>
          <p:spPr bwMode="auto">
            <a:xfrm rot="5400000" flipH="1">
              <a:off x="3960" y="2664"/>
              <a:ext cx="48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96" y="96"/>
                </a:cxn>
                <a:cxn ang="0">
                  <a:pos x="0" y="48"/>
                </a:cxn>
              </a:cxnLst>
              <a:rect l="0" t="0" r="r" b="b"/>
              <a:pathLst>
                <a:path w="96" h="96">
                  <a:moveTo>
                    <a:pt x="0" y="48"/>
                  </a:moveTo>
                  <a:lnTo>
                    <a:pt x="96" y="0"/>
                  </a:lnTo>
                  <a:lnTo>
                    <a:pt x="96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sp>
        <p:nvSpPr>
          <p:cNvPr id="21" name="Freeform 12"/>
          <p:cNvSpPr>
            <a:spLocks noChangeAspect="1"/>
          </p:cNvSpPr>
          <p:nvPr/>
        </p:nvSpPr>
        <p:spPr bwMode="auto">
          <a:xfrm rot="5400000">
            <a:off x="4853561" y="239611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2" name="Freeform 12"/>
          <p:cNvSpPr>
            <a:spLocks noChangeAspect="1"/>
          </p:cNvSpPr>
          <p:nvPr/>
        </p:nvSpPr>
        <p:spPr bwMode="auto">
          <a:xfrm>
            <a:off x="7111730" y="311118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4" name="Freeform 12"/>
          <p:cNvSpPr>
            <a:spLocks noChangeAspect="1"/>
          </p:cNvSpPr>
          <p:nvPr/>
        </p:nvSpPr>
        <p:spPr bwMode="auto">
          <a:xfrm rot="5400000">
            <a:off x="6172661" y="2401677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4132477" y="2927715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10800000">
            <a:off x="4290357" y="2759966"/>
            <a:ext cx="272761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 flipV="1">
            <a:off x="5332999" y="2925859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rot="10800000">
            <a:off x="5292325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10800000">
            <a:off x="6631786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 flipH="1" flipV="1">
            <a:off x="7017810" y="2924002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1" idx="0"/>
            <a:endCxn id="17" idx="1"/>
          </p:cNvCxnSpPr>
          <p:nvPr/>
        </p:nvCxnSpPr>
        <p:spPr bwMode="auto">
          <a:xfrm rot="16200000" flipH="1">
            <a:off x="6182974" y="1922189"/>
            <a:ext cx="40647" cy="38132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V="1">
            <a:off x="7923364" y="2956749"/>
            <a:ext cx="363758" cy="35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7173833" y="2765532"/>
            <a:ext cx="929615" cy="556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617995" y="3295054"/>
            <a:ext cx="569387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30V</a:t>
            </a:r>
            <a:endParaRPr lang="en-US" sz="1688" dirty="0"/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153779" y="2625322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086806" y="2290457"/>
            <a:ext cx="44916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2A</a:t>
            </a:r>
            <a:endParaRPr lang="en-US" sz="1688" dirty="0"/>
          </a:p>
        </p:txBody>
      </p:sp>
      <p:sp>
        <p:nvSpPr>
          <p:cNvPr id="48" name="TextBox 47"/>
          <p:cNvSpPr txBox="1"/>
          <p:nvPr/>
        </p:nvSpPr>
        <p:spPr>
          <a:xfrm>
            <a:off x="4689565" y="229045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49" name="TextBox 48"/>
          <p:cNvSpPr txBox="1"/>
          <p:nvPr/>
        </p:nvSpPr>
        <p:spPr>
          <a:xfrm>
            <a:off x="5962054" y="2357430"/>
            <a:ext cx="47160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0" name="TextBox 49"/>
          <p:cNvSpPr txBox="1"/>
          <p:nvPr/>
        </p:nvSpPr>
        <p:spPr>
          <a:xfrm>
            <a:off x="5761135" y="336202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1" name="TextBox 50"/>
          <p:cNvSpPr txBox="1"/>
          <p:nvPr/>
        </p:nvSpPr>
        <p:spPr>
          <a:xfrm>
            <a:off x="6765731" y="3295054"/>
            <a:ext cx="460163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2" name="TextBox 51"/>
          <p:cNvSpPr txBox="1"/>
          <p:nvPr/>
        </p:nvSpPr>
        <p:spPr>
          <a:xfrm>
            <a:off x="8306113" y="3362027"/>
            <a:ext cx="30489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i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3" name="TextBox 52"/>
          <p:cNvSpPr txBox="1"/>
          <p:nvPr/>
        </p:nvSpPr>
        <p:spPr>
          <a:xfrm>
            <a:off x="7636382" y="3228081"/>
            <a:ext cx="36580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v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4" name="TextBox 53"/>
          <p:cNvSpPr txBox="1"/>
          <p:nvPr/>
        </p:nvSpPr>
        <p:spPr>
          <a:xfrm>
            <a:off x="7831330" y="3027162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/>
              <a:t>+</a:t>
            </a:r>
          </a:p>
          <a:p>
            <a:pPr algn="ctr"/>
            <a:endParaRPr lang="nb-NO" sz="1688" dirty="0"/>
          </a:p>
          <a:p>
            <a:pPr algn="ctr"/>
            <a:r>
              <a:rPr lang="nb-NO" sz="1688" dirty="0"/>
              <a:t>-</a:t>
            </a:r>
            <a:endParaRPr lang="en-US" sz="1688" dirty="0"/>
          </a:p>
        </p:txBody>
      </p:sp>
      <p:sp>
        <p:nvSpPr>
          <p:cNvPr id="55" name="Freeform 54"/>
          <p:cNvSpPr/>
          <p:nvPr/>
        </p:nvSpPr>
        <p:spPr bwMode="auto">
          <a:xfrm>
            <a:off x="4421673" y="3027161"/>
            <a:ext cx="602758" cy="401839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55618" y="3094134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L1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59" name="Freeform 58"/>
          <p:cNvSpPr/>
          <p:nvPr/>
        </p:nvSpPr>
        <p:spPr bwMode="auto">
          <a:xfrm>
            <a:off x="6096000" y="2893215"/>
            <a:ext cx="535786" cy="535785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29946" y="3027161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9295" y="2424403"/>
            <a:ext cx="32893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05674" y="3194333"/>
            <a:ext cx="38985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v</a:t>
            </a:r>
            <a:r>
              <a:rPr lang="nb-NO" sz="1688" baseline="-25000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64934" y="2961758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</a:t>
            </a:r>
          </a:p>
          <a:p>
            <a:pPr algn="ctr"/>
            <a:endParaRPr lang="nb-NO" sz="1688" dirty="0">
              <a:solidFill>
                <a:srgbClr val="FF0000"/>
              </a:solidFill>
            </a:endParaRPr>
          </a:p>
          <a:p>
            <a:pPr algn="ctr"/>
            <a:r>
              <a:rPr lang="nb-NO" sz="1688" dirty="0">
                <a:solidFill>
                  <a:srgbClr val="FF0000"/>
                </a:solidFill>
              </a:rPr>
              <a:t>-</a:t>
            </a:r>
            <a:endParaRPr lang="en-US" sz="1688" dirty="0">
              <a:solidFill>
                <a:srgbClr val="FF0000"/>
              </a:solidFill>
            </a:endParaRPr>
          </a:p>
        </p:txBody>
      </p:sp>
      <p:graphicFrame>
        <p:nvGraphicFramePr>
          <p:cNvPr id="368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02100"/>
              </p:ext>
            </p:extLst>
          </p:nvPr>
        </p:nvGraphicFramePr>
        <p:xfrm>
          <a:off x="3551776" y="4405599"/>
          <a:ext cx="1861840" cy="748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77760" imgH="393480" progId="Equation.3">
                  <p:embed/>
                </p:oleObj>
              </mc:Choice>
              <mc:Fallback>
                <p:oleObj name="Equation" r:id="rId3" imgW="977760" imgH="393480" progId="Equation.3">
                  <p:embed/>
                  <p:pic>
                    <p:nvPicPr>
                      <p:cNvPr id="368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1776" y="4405599"/>
                        <a:ext cx="1861840" cy="748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555618" y="2692296"/>
            <a:ext cx="66973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   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56537" y="2022564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1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 rot="5400000">
            <a:off x="5426269" y="3027161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5627188" y="2826242"/>
            <a:ext cx="41710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R2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60215" y="3228081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2</a:t>
            </a:r>
            <a:endParaRPr lang="en-US" sz="168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07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38051-0C19-40DC-99D0-2873BA99B5B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8289E-F0BE-4821-A9A9-95F9B44D379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42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(forts)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443645"/>
            <a:ext cx="11471910" cy="4301103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i="1" dirty="0"/>
              <a:t>Steg 4: </a:t>
            </a:r>
            <a:r>
              <a:rPr lang="nb-NO" sz="2000" dirty="0"/>
              <a:t>Bruk KCL mot node A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Freeform 12"/>
          <p:cNvSpPr>
            <a:spLocks noChangeAspect="1"/>
          </p:cNvSpPr>
          <p:nvPr/>
        </p:nvSpPr>
        <p:spPr bwMode="auto">
          <a:xfrm>
            <a:off x="5426269" y="309413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grpSp>
        <p:nvGrpSpPr>
          <p:cNvPr id="3" name="Group 206"/>
          <p:cNvGrpSpPr>
            <a:grpSpLocks/>
          </p:cNvGrpSpPr>
          <p:nvPr/>
        </p:nvGrpSpPr>
        <p:grpSpPr bwMode="auto">
          <a:xfrm>
            <a:off x="4153779" y="3094134"/>
            <a:ext cx="285750" cy="714375"/>
            <a:chOff x="4224" y="2400"/>
            <a:chExt cx="192" cy="480"/>
          </a:xfrm>
        </p:grpSpPr>
        <p:sp>
          <p:nvSpPr>
            <p:cNvPr id="9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0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1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2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grpSp>
        <p:nvGrpSpPr>
          <p:cNvPr id="8" name="Group 205"/>
          <p:cNvGrpSpPr>
            <a:grpSpLocks/>
          </p:cNvGrpSpPr>
          <p:nvPr/>
        </p:nvGrpSpPr>
        <p:grpSpPr bwMode="auto">
          <a:xfrm rot="10800000">
            <a:off x="7967067" y="3134782"/>
            <a:ext cx="285750" cy="714375"/>
            <a:chOff x="3888" y="2400"/>
            <a:chExt cx="192" cy="480"/>
          </a:xfrm>
        </p:grpSpPr>
        <p:sp>
          <p:nvSpPr>
            <p:cNvPr id="16" name="Oval 40"/>
            <p:cNvSpPr>
              <a:spLocks noChangeAspect="1" noChangeArrowheads="1"/>
            </p:cNvSpPr>
            <p:nvPr/>
          </p:nvSpPr>
          <p:spPr bwMode="auto">
            <a:xfrm>
              <a:off x="3888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7" name="Line 41"/>
            <p:cNvSpPr>
              <a:spLocks noChangeAspect="1" noChangeShapeType="1"/>
            </p:cNvSpPr>
            <p:nvPr/>
          </p:nvSpPr>
          <p:spPr bwMode="auto">
            <a:xfrm flipV="1">
              <a:off x="3984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8" name="Line 42"/>
            <p:cNvSpPr>
              <a:spLocks noChangeAspect="1" noChangeShapeType="1"/>
            </p:cNvSpPr>
            <p:nvPr/>
          </p:nvSpPr>
          <p:spPr bwMode="auto">
            <a:xfrm flipV="1">
              <a:off x="3984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9" name="Line 43"/>
            <p:cNvSpPr>
              <a:spLocks noChangeAspect="1" noChangeShapeType="1"/>
            </p:cNvSpPr>
            <p:nvPr/>
          </p:nvSpPr>
          <p:spPr bwMode="auto">
            <a:xfrm>
              <a:off x="3984" y="2568"/>
              <a:ext cx="0" cy="12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none" w="sm" len="med"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0" name="Freeform 44"/>
            <p:cNvSpPr>
              <a:spLocks noChangeAspect="1"/>
            </p:cNvSpPr>
            <p:nvPr/>
          </p:nvSpPr>
          <p:spPr bwMode="auto">
            <a:xfrm rot="5400000" flipH="1">
              <a:off x="3960" y="2664"/>
              <a:ext cx="48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96" y="96"/>
                </a:cxn>
                <a:cxn ang="0">
                  <a:pos x="0" y="48"/>
                </a:cxn>
              </a:cxnLst>
              <a:rect l="0" t="0" r="r" b="b"/>
              <a:pathLst>
                <a:path w="96" h="96">
                  <a:moveTo>
                    <a:pt x="0" y="48"/>
                  </a:moveTo>
                  <a:lnTo>
                    <a:pt x="96" y="0"/>
                  </a:lnTo>
                  <a:lnTo>
                    <a:pt x="96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sp>
        <p:nvSpPr>
          <p:cNvPr id="21" name="Freeform 12"/>
          <p:cNvSpPr>
            <a:spLocks noChangeAspect="1"/>
          </p:cNvSpPr>
          <p:nvPr/>
        </p:nvSpPr>
        <p:spPr bwMode="auto">
          <a:xfrm rot="5400000">
            <a:off x="4853561" y="239611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2" name="Freeform 12"/>
          <p:cNvSpPr>
            <a:spLocks noChangeAspect="1"/>
          </p:cNvSpPr>
          <p:nvPr/>
        </p:nvSpPr>
        <p:spPr bwMode="auto">
          <a:xfrm>
            <a:off x="7111730" y="311118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4" name="Freeform 12"/>
          <p:cNvSpPr>
            <a:spLocks noChangeAspect="1"/>
          </p:cNvSpPr>
          <p:nvPr/>
        </p:nvSpPr>
        <p:spPr bwMode="auto">
          <a:xfrm rot="5400000">
            <a:off x="6172661" y="2401677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4132477" y="2927715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10800000">
            <a:off x="4290357" y="2759966"/>
            <a:ext cx="272761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 flipV="1">
            <a:off x="5332999" y="2925859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rot="10800000">
            <a:off x="5292325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10800000">
            <a:off x="6631786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 flipH="1" flipV="1">
            <a:off x="7017810" y="2924002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1" idx="0"/>
            <a:endCxn id="17" idx="1"/>
          </p:cNvCxnSpPr>
          <p:nvPr/>
        </p:nvCxnSpPr>
        <p:spPr bwMode="auto">
          <a:xfrm rot="16200000" flipH="1">
            <a:off x="6182974" y="1922189"/>
            <a:ext cx="40647" cy="38132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V="1">
            <a:off x="7923364" y="2956749"/>
            <a:ext cx="363758" cy="35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7173833" y="2765532"/>
            <a:ext cx="929615" cy="556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617995" y="3295054"/>
            <a:ext cx="569387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30V</a:t>
            </a:r>
            <a:endParaRPr lang="en-US" sz="1688" dirty="0"/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153779" y="2625322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086806" y="2290457"/>
            <a:ext cx="44916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2A</a:t>
            </a:r>
            <a:endParaRPr lang="en-US" sz="1688" dirty="0"/>
          </a:p>
        </p:txBody>
      </p:sp>
      <p:sp>
        <p:nvSpPr>
          <p:cNvPr id="48" name="TextBox 47"/>
          <p:cNvSpPr txBox="1"/>
          <p:nvPr/>
        </p:nvSpPr>
        <p:spPr>
          <a:xfrm>
            <a:off x="4689565" y="229045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49" name="TextBox 48"/>
          <p:cNvSpPr txBox="1"/>
          <p:nvPr/>
        </p:nvSpPr>
        <p:spPr>
          <a:xfrm>
            <a:off x="5962054" y="2357430"/>
            <a:ext cx="47160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0" name="TextBox 49"/>
          <p:cNvSpPr txBox="1"/>
          <p:nvPr/>
        </p:nvSpPr>
        <p:spPr>
          <a:xfrm>
            <a:off x="5761135" y="336202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1" name="TextBox 50"/>
          <p:cNvSpPr txBox="1"/>
          <p:nvPr/>
        </p:nvSpPr>
        <p:spPr>
          <a:xfrm>
            <a:off x="6765731" y="3295054"/>
            <a:ext cx="460163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2" name="TextBox 51"/>
          <p:cNvSpPr txBox="1"/>
          <p:nvPr/>
        </p:nvSpPr>
        <p:spPr>
          <a:xfrm>
            <a:off x="8306113" y="3362027"/>
            <a:ext cx="30489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i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3" name="TextBox 52"/>
          <p:cNvSpPr txBox="1"/>
          <p:nvPr/>
        </p:nvSpPr>
        <p:spPr>
          <a:xfrm>
            <a:off x="7636382" y="3228081"/>
            <a:ext cx="36580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v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4" name="TextBox 53"/>
          <p:cNvSpPr txBox="1"/>
          <p:nvPr/>
        </p:nvSpPr>
        <p:spPr>
          <a:xfrm>
            <a:off x="7831330" y="3027162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/>
              <a:t>+</a:t>
            </a:r>
          </a:p>
          <a:p>
            <a:pPr algn="ctr"/>
            <a:endParaRPr lang="nb-NO" sz="1688" dirty="0"/>
          </a:p>
          <a:p>
            <a:pPr algn="ctr"/>
            <a:r>
              <a:rPr lang="nb-NO" sz="1688" dirty="0"/>
              <a:t>-</a:t>
            </a:r>
            <a:endParaRPr lang="en-US" sz="1688" dirty="0"/>
          </a:p>
        </p:txBody>
      </p:sp>
      <p:sp>
        <p:nvSpPr>
          <p:cNvPr id="55" name="Freeform 54"/>
          <p:cNvSpPr/>
          <p:nvPr/>
        </p:nvSpPr>
        <p:spPr bwMode="auto">
          <a:xfrm>
            <a:off x="4421673" y="3027161"/>
            <a:ext cx="602758" cy="401839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55618" y="3094134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L1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59" name="Freeform 58"/>
          <p:cNvSpPr/>
          <p:nvPr/>
        </p:nvSpPr>
        <p:spPr bwMode="auto">
          <a:xfrm>
            <a:off x="6096000" y="2893215"/>
            <a:ext cx="535786" cy="535785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29946" y="3027161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9295" y="2424403"/>
            <a:ext cx="32893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05674" y="3194333"/>
            <a:ext cx="38985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v</a:t>
            </a:r>
            <a:r>
              <a:rPr lang="nb-NO" sz="1688" baseline="-25000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64934" y="2961758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</a:t>
            </a:r>
          </a:p>
          <a:p>
            <a:pPr algn="ctr"/>
            <a:endParaRPr lang="nb-NO" sz="1688" dirty="0">
              <a:solidFill>
                <a:srgbClr val="FF0000"/>
              </a:solidFill>
            </a:endParaRPr>
          </a:p>
          <a:p>
            <a:pPr algn="ctr"/>
            <a:r>
              <a:rPr lang="nb-NO" sz="1688" dirty="0">
                <a:solidFill>
                  <a:srgbClr val="FF0000"/>
                </a:solidFill>
              </a:rPr>
              <a:t>-</a:t>
            </a:r>
            <a:endParaRPr lang="en-US" sz="1688" dirty="0">
              <a:solidFill>
                <a:srgbClr val="FF0000"/>
              </a:solidFill>
            </a:endParaRPr>
          </a:p>
        </p:txBody>
      </p:sp>
      <p:graphicFrame>
        <p:nvGraphicFramePr>
          <p:cNvPr id="36869" name="Object 2"/>
          <p:cNvGraphicFramePr>
            <a:graphicFrameLocks noChangeAspect="1"/>
          </p:cNvGraphicFramePr>
          <p:nvPr/>
        </p:nvGraphicFramePr>
        <p:xfrm>
          <a:off x="3725169" y="4902398"/>
          <a:ext cx="4134445" cy="410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71520" imgH="215640" progId="Equation.3">
                  <p:embed/>
                </p:oleObj>
              </mc:Choice>
              <mc:Fallback>
                <p:oleObj name="Equation" r:id="rId3" imgW="2171520" imgH="215640" progId="Equation.3">
                  <p:embed/>
                  <p:pic>
                    <p:nvPicPr>
                      <p:cNvPr id="368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169" y="4902398"/>
                        <a:ext cx="4134445" cy="4107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555618" y="2692296"/>
            <a:ext cx="66973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   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56537" y="2022564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1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 rot="5400000">
            <a:off x="5426269" y="3027161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5627188" y="2826242"/>
            <a:ext cx="41710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R2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60215" y="3228081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2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70" name="Straight Arrow Connector 69"/>
          <p:cNvCxnSpPr/>
          <p:nvPr/>
        </p:nvCxnSpPr>
        <p:spPr bwMode="auto">
          <a:xfrm rot="10800000">
            <a:off x="5895081" y="2223484"/>
            <a:ext cx="535785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962054" y="1821645"/>
            <a:ext cx="41710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R3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363892" y="2290457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3</a:t>
            </a:r>
            <a:endParaRPr lang="en-US" sz="168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63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524EC7-028B-4B4B-AA06-69F3CDE8A32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0ADBC-55F8-4106-A856-746EC5E76BE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43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(forts)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215026"/>
            <a:ext cx="11471910" cy="4843576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i="1" dirty="0"/>
              <a:t>Steg 5: </a:t>
            </a:r>
            <a:r>
              <a:rPr lang="nb-NO" sz="2000" dirty="0"/>
              <a:t>Bruk KVL på løkke L2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Bruker Ohms lov for å finne V</a:t>
            </a:r>
            <a:r>
              <a:rPr lang="nb-NO" sz="2000" baseline="-25000" dirty="0"/>
              <a:t>R3 </a:t>
            </a:r>
            <a:r>
              <a:rPr lang="nb-NO" sz="2000" dirty="0"/>
              <a:t>som da gir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Freeform 12"/>
          <p:cNvSpPr>
            <a:spLocks noChangeAspect="1"/>
          </p:cNvSpPr>
          <p:nvPr/>
        </p:nvSpPr>
        <p:spPr bwMode="auto">
          <a:xfrm>
            <a:off x="5426269" y="309413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grpSp>
        <p:nvGrpSpPr>
          <p:cNvPr id="3" name="Group 206"/>
          <p:cNvGrpSpPr>
            <a:grpSpLocks/>
          </p:cNvGrpSpPr>
          <p:nvPr/>
        </p:nvGrpSpPr>
        <p:grpSpPr bwMode="auto">
          <a:xfrm>
            <a:off x="4153779" y="3094134"/>
            <a:ext cx="285750" cy="714375"/>
            <a:chOff x="4224" y="2400"/>
            <a:chExt cx="192" cy="480"/>
          </a:xfrm>
        </p:grpSpPr>
        <p:sp>
          <p:nvSpPr>
            <p:cNvPr id="9" name="Oval 20"/>
            <p:cNvSpPr>
              <a:spLocks noChangeAspect="1" noChangeArrowheads="1"/>
            </p:cNvSpPr>
            <p:nvPr/>
          </p:nvSpPr>
          <p:spPr bwMode="auto">
            <a:xfrm>
              <a:off x="4224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0" name="Line 21"/>
            <p:cNvSpPr>
              <a:spLocks noChangeAspect="1" noChangeShapeType="1"/>
            </p:cNvSpPr>
            <p:nvPr/>
          </p:nvSpPr>
          <p:spPr bwMode="auto">
            <a:xfrm flipV="1">
              <a:off x="4320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1" name="Line 22"/>
            <p:cNvSpPr>
              <a:spLocks noChangeAspect="1" noChangeShapeType="1"/>
            </p:cNvSpPr>
            <p:nvPr/>
          </p:nvSpPr>
          <p:spPr bwMode="auto">
            <a:xfrm flipV="1">
              <a:off x="4320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2" name="Line 23"/>
            <p:cNvSpPr>
              <a:spLocks noChangeAspect="1" noChangeShapeType="1"/>
            </p:cNvSpPr>
            <p:nvPr/>
          </p:nvSpPr>
          <p:spPr bwMode="auto">
            <a:xfrm>
              <a:off x="4296" y="2592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4320" y="2568"/>
              <a:ext cx="0" cy="4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>
              <a:off x="4296" y="2688"/>
              <a:ext cx="4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grpSp>
        <p:nvGrpSpPr>
          <p:cNvPr id="8" name="Group 205"/>
          <p:cNvGrpSpPr>
            <a:grpSpLocks/>
          </p:cNvGrpSpPr>
          <p:nvPr/>
        </p:nvGrpSpPr>
        <p:grpSpPr bwMode="auto">
          <a:xfrm rot="10800000">
            <a:off x="7967067" y="3134782"/>
            <a:ext cx="285750" cy="714375"/>
            <a:chOff x="3888" y="2400"/>
            <a:chExt cx="192" cy="480"/>
          </a:xfrm>
        </p:grpSpPr>
        <p:sp>
          <p:nvSpPr>
            <p:cNvPr id="16" name="Oval 40"/>
            <p:cNvSpPr>
              <a:spLocks noChangeAspect="1" noChangeArrowheads="1"/>
            </p:cNvSpPr>
            <p:nvPr/>
          </p:nvSpPr>
          <p:spPr bwMode="auto">
            <a:xfrm>
              <a:off x="3888" y="2544"/>
              <a:ext cx="192" cy="192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75"/>
            </a:p>
          </p:txBody>
        </p:sp>
        <p:sp>
          <p:nvSpPr>
            <p:cNvPr id="17" name="Line 41"/>
            <p:cNvSpPr>
              <a:spLocks noChangeAspect="1" noChangeShapeType="1"/>
            </p:cNvSpPr>
            <p:nvPr/>
          </p:nvSpPr>
          <p:spPr bwMode="auto">
            <a:xfrm flipV="1">
              <a:off x="3984" y="2400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8" name="Line 42"/>
            <p:cNvSpPr>
              <a:spLocks noChangeAspect="1" noChangeShapeType="1"/>
            </p:cNvSpPr>
            <p:nvPr/>
          </p:nvSpPr>
          <p:spPr bwMode="auto">
            <a:xfrm flipV="1">
              <a:off x="3984" y="2736"/>
              <a:ext cx="0" cy="14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19" name="Line 43"/>
            <p:cNvSpPr>
              <a:spLocks noChangeAspect="1" noChangeShapeType="1"/>
            </p:cNvSpPr>
            <p:nvPr/>
          </p:nvSpPr>
          <p:spPr bwMode="auto">
            <a:xfrm>
              <a:off x="3984" y="2568"/>
              <a:ext cx="0" cy="12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 type="none" w="sm" len="med"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0" name="Freeform 44"/>
            <p:cNvSpPr>
              <a:spLocks noChangeAspect="1"/>
            </p:cNvSpPr>
            <p:nvPr/>
          </p:nvSpPr>
          <p:spPr bwMode="auto">
            <a:xfrm rot="5400000" flipH="1">
              <a:off x="3960" y="2664"/>
              <a:ext cx="48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6" y="0"/>
                </a:cxn>
                <a:cxn ang="0">
                  <a:pos x="96" y="96"/>
                </a:cxn>
                <a:cxn ang="0">
                  <a:pos x="0" y="48"/>
                </a:cxn>
              </a:cxnLst>
              <a:rect l="0" t="0" r="r" b="b"/>
              <a:pathLst>
                <a:path w="96" h="96">
                  <a:moveTo>
                    <a:pt x="0" y="48"/>
                  </a:moveTo>
                  <a:lnTo>
                    <a:pt x="96" y="0"/>
                  </a:lnTo>
                  <a:lnTo>
                    <a:pt x="96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</p:grpSp>
      <p:sp>
        <p:nvSpPr>
          <p:cNvPr id="21" name="Freeform 12"/>
          <p:cNvSpPr>
            <a:spLocks noChangeAspect="1"/>
          </p:cNvSpPr>
          <p:nvPr/>
        </p:nvSpPr>
        <p:spPr bwMode="auto">
          <a:xfrm rot="5400000">
            <a:off x="4853561" y="2396110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2" name="Freeform 12"/>
          <p:cNvSpPr>
            <a:spLocks noChangeAspect="1"/>
          </p:cNvSpPr>
          <p:nvPr/>
        </p:nvSpPr>
        <p:spPr bwMode="auto">
          <a:xfrm>
            <a:off x="7111730" y="3111184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sp>
        <p:nvSpPr>
          <p:cNvPr id="24" name="Freeform 12"/>
          <p:cNvSpPr>
            <a:spLocks noChangeAspect="1"/>
          </p:cNvSpPr>
          <p:nvPr/>
        </p:nvSpPr>
        <p:spPr bwMode="auto">
          <a:xfrm rot="5400000">
            <a:off x="6172661" y="2401677"/>
            <a:ext cx="142875" cy="71437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96" y="192"/>
              </a:cxn>
              <a:cxn ang="0">
                <a:pos x="192" y="240"/>
              </a:cxn>
              <a:cxn ang="0">
                <a:pos x="0" y="336"/>
              </a:cxn>
              <a:cxn ang="0">
                <a:pos x="192" y="432"/>
              </a:cxn>
              <a:cxn ang="0">
                <a:pos x="0" y="528"/>
              </a:cxn>
              <a:cxn ang="0">
                <a:pos x="192" y="624"/>
              </a:cxn>
              <a:cxn ang="0">
                <a:pos x="0" y="720"/>
              </a:cxn>
              <a:cxn ang="0">
                <a:pos x="96" y="768"/>
              </a:cxn>
              <a:cxn ang="0">
                <a:pos x="96" y="960"/>
              </a:cxn>
            </a:cxnLst>
            <a:rect l="0" t="0" r="r" b="b"/>
            <a:pathLst>
              <a:path w="192" h="960">
                <a:moveTo>
                  <a:pt x="96" y="0"/>
                </a:moveTo>
                <a:lnTo>
                  <a:pt x="96" y="192"/>
                </a:lnTo>
                <a:lnTo>
                  <a:pt x="192" y="240"/>
                </a:lnTo>
                <a:lnTo>
                  <a:pt x="0" y="336"/>
                </a:lnTo>
                <a:lnTo>
                  <a:pt x="192" y="432"/>
                </a:lnTo>
                <a:lnTo>
                  <a:pt x="0" y="528"/>
                </a:lnTo>
                <a:lnTo>
                  <a:pt x="192" y="624"/>
                </a:lnTo>
                <a:lnTo>
                  <a:pt x="0" y="720"/>
                </a:lnTo>
                <a:lnTo>
                  <a:pt x="96" y="768"/>
                </a:lnTo>
                <a:lnTo>
                  <a:pt x="96" y="960"/>
                </a:ln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844"/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4132477" y="2927715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10800000">
            <a:off x="4290357" y="2759966"/>
            <a:ext cx="272761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rot="5400000" flipH="1" flipV="1">
            <a:off x="5332999" y="2925859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rot="10800000">
            <a:off x="5292325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10800000">
            <a:off x="6631786" y="2759269"/>
            <a:ext cx="602757" cy="14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 flipH="1" flipV="1">
            <a:off x="7017810" y="2924002"/>
            <a:ext cx="334866" cy="14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1" idx="0"/>
            <a:endCxn id="17" idx="1"/>
          </p:cNvCxnSpPr>
          <p:nvPr/>
        </p:nvCxnSpPr>
        <p:spPr bwMode="auto">
          <a:xfrm rot="16200000" flipH="1">
            <a:off x="6182974" y="1922189"/>
            <a:ext cx="40647" cy="38132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V="1">
            <a:off x="7923364" y="2956749"/>
            <a:ext cx="363758" cy="35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7173833" y="2765532"/>
            <a:ext cx="929615" cy="556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617995" y="3295054"/>
            <a:ext cx="569387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30V</a:t>
            </a:r>
            <a:endParaRPr lang="en-US" sz="1688" dirty="0"/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153779" y="2625322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086806" y="2290457"/>
            <a:ext cx="44916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2A</a:t>
            </a:r>
            <a:endParaRPr lang="en-US" sz="1688" dirty="0"/>
          </a:p>
        </p:txBody>
      </p:sp>
      <p:sp>
        <p:nvSpPr>
          <p:cNvPr id="48" name="TextBox 47"/>
          <p:cNvSpPr txBox="1"/>
          <p:nvPr/>
        </p:nvSpPr>
        <p:spPr>
          <a:xfrm>
            <a:off x="4689565" y="229045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49" name="TextBox 48"/>
          <p:cNvSpPr txBox="1"/>
          <p:nvPr/>
        </p:nvSpPr>
        <p:spPr>
          <a:xfrm>
            <a:off x="5962054" y="2357430"/>
            <a:ext cx="47160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0" name="TextBox 49"/>
          <p:cNvSpPr txBox="1"/>
          <p:nvPr/>
        </p:nvSpPr>
        <p:spPr>
          <a:xfrm>
            <a:off x="5761135" y="3362027"/>
            <a:ext cx="591829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10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1" name="TextBox 50"/>
          <p:cNvSpPr txBox="1"/>
          <p:nvPr/>
        </p:nvSpPr>
        <p:spPr>
          <a:xfrm>
            <a:off x="6765731" y="3295054"/>
            <a:ext cx="460163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88" dirty="0"/>
              <a:t>2</a:t>
            </a:r>
            <a:r>
              <a:rPr lang="el-GR" sz="1688" dirty="0">
                <a:latin typeface="Times New Roman"/>
                <a:cs typeface="Times New Roman"/>
              </a:rPr>
              <a:t>Ω</a:t>
            </a:r>
            <a:endParaRPr lang="en-US" sz="1688" dirty="0"/>
          </a:p>
        </p:txBody>
      </p:sp>
      <p:sp>
        <p:nvSpPr>
          <p:cNvPr id="52" name="TextBox 51"/>
          <p:cNvSpPr txBox="1"/>
          <p:nvPr/>
        </p:nvSpPr>
        <p:spPr>
          <a:xfrm>
            <a:off x="8306113" y="3362027"/>
            <a:ext cx="30489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i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3" name="TextBox 52"/>
          <p:cNvSpPr txBox="1"/>
          <p:nvPr/>
        </p:nvSpPr>
        <p:spPr>
          <a:xfrm>
            <a:off x="7636382" y="3228081"/>
            <a:ext cx="36580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/>
              <a:t>v</a:t>
            </a:r>
            <a:r>
              <a:rPr lang="nb-NO" sz="1688" baseline="-25000" dirty="0"/>
              <a:t>x</a:t>
            </a:r>
            <a:endParaRPr lang="en-US" sz="1688" dirty="0"/>
          </a:p>
        </p:txBody>
      </p:sp>
      <p:sp>
        <p:nvSpPr>
          <p:cNvPr id="54" name="TextBox 53"/>
          <p:cNvSpPr txBox="1"/>
          <p:nvPr/>
        </p:nvSpPr>
        <p:spPr>
          <a:xfrm>
            <a:off x="7831330" y="3027162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/>
              <a:t>+</a:t>
            </a:r>
          </a:p>
          <a:p>
            <a:pPr algn="ctr"/>
            <a:endParaRPr lang="nb-NO" sz="1688" dirty="0"/>
          </a:p>
          <a:p>
            <a:pPr algn="ctr"/>
            <a:r>
              <a:rPr lang="nb-NO" sz="1688" dirty="0"/>
              <a:t>-</a:t>
            </a:r>
            <a:endParaRPr lang="en-US" sz="1688" dirty="0"/>
          </a:p>
        </p:txBody>
      </p:sp>
      <p:sp>
        <p:nvSpPr>
          <p:cNvPr id="55" name="Freeform 54"/>
          <p:cNvSpPr/>
          <p:nvPr/>
        </p:nvSpPr>
        <p:spPr bwMode="auto">
          <a:xfrm>
            <a:off x="4421673" y="3027161"/>
            <a:ext cx="602758" cy="401839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55618" y="3094134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L1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59" name="Freeform 58"/>
          <p:cNvSpPr/>
          <p:nvPr/>
        </p:nvSpPr>
        <p:spPr bwMode="auto">
          <a:xfrm>
            <a:off x="6229947" y="3027161"/>
            <a:ext cx="535786" cy="535785"/>
          </a:xfrm>
          <a:custGeom>
            <a:avLst/>
            <a:gdLst>
              <a:gd name="connsiteX0" fmla="*/ 221672 w 1100446"/>
              <a:gd name="connsiteY0" fmla="*/ 904504 h 916379"/>
              <a:gd name="connsiteX1" fmla="*/ 19792 w 1100446"/>
              <a:gd name="connsiteY1" fmla="*/ 346364 h 916379"/>
              <a:gd name="connsiteX2" fmla="*/ 340426 w 1100446"/>
              <a:gd name="connsiteY2" fmla="*/ 37605 h 916379"/>
              <a:gd name="connsiteX3" fmla="*/ 981693 w 1100446"/>
              <a:gd name="connsiteY3" fmla="*/ 120733 h 916379"/>
              <a:gd name="connsiteX4" fmla="*/ 1052945 w 1100446"/>
              <a:gd name="connsiteY4" fmla="*/ 678873 h 916379"/>
              <a:gd name="connsiteX5" fmla="*/ 815439 w 1100446"/>
              <a:gd name="connsiteY5" fmla="*/ 916379 h 9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446" h="916379">
                <a:moveTo>
                  <a:pt x="221672" y="904504"/>
                </a:moveTo>
                <a:cubicBezTo>
                  <a:pt x="110836" y="697675"/>
                  <a:pt x="0" y="490847"/>
                  <a:pt x="19792" y="346364"/>
                </a:cubicBezTo>
                <a:cubicBezTo>
                  <a:pt x="39584" y="201881"/>
                  <a:pt x="180109" y="75210"/>
                  <a:pt x="340426" y="37605"/>
                </a:cubicBezTo>
                <a:cubicBezTo>
                  <a:pt x="500743" y="0"/>
                  <a:pt x="862940" y="13855"/>
                  <a:pt x="981693" y="120733"/>
                </a:cubicBezTo>
                <a:cubicBezTo>
                  <a:pt x="1100446" y="227611"/>
                  <a:pt x="1080654" y="546265"/>
                  <a:pt x="1052945" y="678873"/>
                </a:cubicBezTo>
                <a:cubicBezTo>
                  <a:pt x="1025236" y="811481"/>
                  <a:pt x="920337" y="863930"/>
                  <a:pt x="815439" y="91637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96920" y="3228081"/>
            <a:ext cx="42511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L2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9295" y="2424403"/>
            <a:ext cx="32893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05674" y="3194333"/>
            <a:ext cx="38985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v</a:t>
            </a:r>
            <a:r>
              <a:rPr lang="nb-NO" sz="1688" baseline="-25000" dirty="0">
                <a:solidFill>
                  <a:srgbClr val="FF0000"/>
                </a:solidFill>
              </a:rPr>
              <a:t>A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64934" y="2961758"/>
            <a:ext cx="311304" cy="871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</a:t>
            </a:r>
          </a:p>
          <a:p>
            <a:pPr algn="ctr"/>
            <a:endParaRPr lang="nb-NO" sz="1688" dirty="0">
              <a:solidFill>
                <a:srgbClr val="FF0000"/>
              </a:solidFill>
            </a:endParaRPr>
          </a:p>
          <a:p>
            <a:pPr algn="ctr"/>
            <a:r>
              <a:rPr lang="nb-NO" sz="1688" dirty="0">
                <a:solidFill>
                  <a:srgbClr val="FF0000"/>
                </a:solidFill>
              </a:rPr>
              <a:t>-</a:t>
            </a:r>
            <a:endParaRPr lang="en-US" sz="1688" dirty="0">
              <a:solidFill>
                <a:srgbClr val="FF0000"/>
              </a:solidFill>
            </a:endParaRPr>
          </a:p>
        </p:txBody>
      </p:sp>
      <p:graphicFrame>
        <p:nvGraphicFramePr>
          <p:cNvPr id="368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995327"/>
              </p:ext>
            </p:extLst>
          </p:nvPr>
        </p:nvGraphicFramePr>
        <p:xfrm>
          <a:off x="3889307" y="4817750"/>
          <a:ext cx="2711979" cy="535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91880" imgH="215640" progId="Equation.3">
                  <p:embed/>
                </p:oleObj>
              </mc:Choice>
              <mc:Fallback>
                <p:oleObj name="Equation" r:id="rId3" imgW="1091880" imgH="215640" progId="Equation.3">
                  <p:embed/>
                  <p:pic>
                    <p:nvPicPr>
                      <p:cNvPr id="368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07" y="4817750"/>
                        <a:ext cx="2711979" cy="5357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555618" y="2692296"/>
            <a:ext cx="66973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    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56537" y="2022564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1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 bwMode="auto">
          <a:xfrm rot="5400000">
            <a:off x="5426269" y="3027161"/>
            <a:ext cx="401839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5627188" y="2826242"/>
            <a:ext cx="41710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R2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560215" y="3228081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2</a:t>
            </a:r>
            <a:endParaRPr lang="en-US" sz="1688" dirty="0">
              <a:solidFill>
                <a:srgbClr val="FF0000"/>
              </a:solidFill>
            </a:endParaRPr>
          </a:p>
        </p:txBody>
      </p:sp>
      <p:cxnSp>
        <p:nvCxnSpPr>
          <p:cNvPr id="70" name="Straight Arrow Connector 69"/>
          <p:cNvCxnSpPr/>
          <p:nvPr/>
        </p:nvCxnSpPr>
        <p:spPr bwMode="auto">
          <a:xfrm rot="10800000">
            <a:off x="5895081" y="2223484"/>
            <a:ext cx="535785" cy="14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962054" y="1821645"/>
            <a:ext cx="417102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i</a:t>
            </a:r>
            <a:r>
              <a:rPr lang="nb-NO" sz="1688" baseline="-25000" dirty="0">
                <a:solidFill>
                  <a:srgbClr val="FF0000"/>
                </a:solidFill>
              </a:rPr>
              <a:t>R3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363892" y="2290457"/>
            <a:ext cx="42191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88" dirty="0">
                <a:solidFill>
                  <a:srgbClr val="FF0000"/>
                </a:solidFill>
              </a:rPr>
              <a:t>R</a:t>
            </a:r>
            <a:r>
              <a:rPr lang="nb-NO" sz="1688" baseline="-25000" dirty="0">
                <a:solidFill>
                  <a:srgbClr val="FF0000"/>
                </a:solidFill>
              </a:rPr>
              <a:t>3</a:t>
            </a:r>
            <a:endParaRPr lang="en-US" sz="1688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95081" y="2692296"/>
            <a:ext cx="669731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88" dirty="0">
                <a:solidFill>
                  <a:srgbClr val="FF0000"/>
                </a:solidFill>
              </a:rPr>
              <a:t>+    -</a:t>
            </a:r>
          </a:p>
        </p:txBody>
      </p:sp>
      <p:graphicFrame>
        <p:nvGraphicFramePr>
          <p:cNvPr id="399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736881"/>
              </p:ext>
            </p:extLst>
          </p:nvPr>
        </p:nvGraphicFramePr>
        <p:xfrm>
          <a:off x="3257224" y="5441887"/>
          <a:ext cx="4729758" cy="446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45960" imgH="203040" progId="Equation.3">
                  <p:embed/>
                </p:oleObj>
              </mc:Choice>
              <mc:Fallback>
                <p:oleObj name="Equation" r:id="rId5" imgW="2145960" imgH="203040" progId="Equation.3">
                  <p:embed/>
                  <p:pic>
                    <p:nvPicPr>
                      <p:cNvPr id="3993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224" y="5441887"/>
                        <a:ext cx="4729758" cy="446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8458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7EC4B-2C66-4DE7-8D19-5C6FDD8488B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C30A89-91FF-4F46-A7BF-DE4649ECFB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44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Eksempel (forts)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265130"/>
            <a:ext cx="11471910" cy="479347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Vi fant den ukjente spenningen ved bruk av KVL, KCL og Ohms lov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Det finnes analyseteknikker (som ikke er pensum i IN1080) som ville ha hjulpet oss mer systematisk i analysen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For større kretser brukes simuleringsprogrammer, f.eks. SPICE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3624755" y="1601137"/>
            <a:ext cx="4993011" cy="2085243"/>
            <a:chOff x="2557444" y="1943088"/>
            <a:chExt cx="5325878" cy="2224259"/>
          </a:xfrm>
        </p:grpSpPr>
        <p:sp>
          <p:nvSpPr>
            <p:cNvPr id="7" name="Freeform 12"/>
            <p:cNvSpPr>
              <a:spLocks noChangeAspect="1"/>
            </p:cNvSpPr>
            <p:nvPr/>
          </p:nvSpPr>
          <p:spPr bwMode="auto">
            <a:xfrm>
              <a:off x="4486270" y="3300410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grpSp>
          <p:nvGrpSpPr>
            <p:cNvPr id="3" name="Group 206"/>
            <p:cNvGrpSpPr>
              <a:grpSpLocks/>
            </p:cNvGrpSpPr>
            <p:nvPr/>
          </p:nvGrpSpPr>
          <p:grpSpPr bwMode="auto">
            <a:xfrm>
              <a:off x="3128948" y="3300410"/>
              <a:ext cx="304800" cy="762000"/>
              <a:chOff x="4224" y="2400"/>
              <a:chExt cx="192" cy="480"/>
            </a:xfrm>
          </p:grpSpPr>
          <p:sp>
            <p:nvSpPr>
              <p:cNvPr id="9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10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1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2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3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4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grpSp>
          <p:nvGrpSpPr>
            <p:cNvPr id="8" name="Group 205"/>
            <p:cNvGrpSpPr>
              <a:grpSpLocks/>
            </p:cNvGrpSpPr>
            <p:nvPr/>
          </p:nvGrpSpPr>
          <p:grpSpPr bwMode="auto">
            <a:xfrm rot="10800000">
              <a:off x="7196455" y="3343767"/>
              <a:ext cx="304800" cy="762000"/>
              <a:chOff x="3888" y="2400"/>
              <a:chExt cx="192" cy="480"/>
            </a:xfrm>
          </p:grpSpPr>
          <p:sp>
            <p:nvSpPr>
              <p:cNvPr id="16" name="Oval 40"/>
              <p:cNvSpPr>
                <a:spLocks noChangeAspect="1" noChangeArrowheads="1"/>
              </p:cNvSpPr>
              <p:nvPr/>
            </p:nvSpPr>
            <p:spPr bwMode="auto">
              <a:xfrm>
                <a:off x="3888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17" name="Line 41"/>
              <p:cNvSpPr>
                <a:spLocks noChangeAspect="1" noChangeShapeType="1"/>
              </p:cNvSpPr>
              <p:nvPr/>
            </p:nvSpPr>
            <p:spPr bwMode="auto">
              <a:xfrm flipV="1">
                <a:off x="3984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8" name="Line 42"/>
              <p:cNvSpPr>
                <a:spLocks noChangeAspect="1" noChangeShapeType="1"/>
              </p:cNvSpPr>
              <p:nvPr/>
            </p:nvSpPr>
            <p:spPr bwMode="auto">
              <a:xfrm flipV="1">
                <a:off x="3984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9" name="Line 43"/>
              <p:cNvSpPr>
                <a:spLocks noChangeAspect="1" noChangeShapeType="1"/>
              </p:cNvSpPr>
              <p:nvPr/>
            </p:nvSpPr>
            <p:spPr bwMode="auto">
              <a:xfrm>
                <a:off x="3984" y="2568"/>
                <a:ext cx="0" cy="12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none" w="sm" len="med"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20" name="Freeform 44"/>
              <p:cNvSpPr>
                <a:spLocks noChangeAspect="1"/>
              </p:cNvSpPr>
              <p:nvPr/>
            </p:nvSpPr>
            <p:spPr bwMode="auto">
              <a:xfrm rot="5400000" flipH="1">
                <a:off x="3960" y="2664"/>
                <a:ext cx="48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96" h="96">
                    <a:moveTo>
                      <a:pt x="0" y="48"/>
                    </a:moveTo>
                    <a:lnTo>
                      <a:pt x="96" y="0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sp>
          <p:nvSpPr>
            <p:cNvPr id="21" name="Freeform 12"/>
            <p:cNvSpPr>
              <a:spLocks noChangeAspect="1"/>
            </p:cNvSpPr>
            <p:nvPr/>
          </p:nvSpPr>
          <p:spPr bwMode="auto">
            <a:xfrm rot="5400000">
              <a:off x="3875382" y="2555851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2" name="Freeform 12"/>
            <p:cNvSpPr>
              <a:spLocks noChangeAspect="1"/>
            </p:cNvSpPr>
            <p:nvPr/>
          </p:nvSpPr>
          <p:spPr bwMode="auto">
            <a:xfrm>
              <a:off x="6284095" y="3318596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sp>
          <p:nvSpPr>
            <p:cNvPr id="24" name="Freeform 12"/>
            <p:cNvSpPr>
              <a:spLocks noChangeAspect="1"/>
            </p:cNvSpPr>
            <p:nvPr/>
          </p:nvSpPr>
          <p:spPr bwMode="auto">
            <a:xfrm rot="5400000">
              <a:off x="5282422" y="2561789"/>
              <a:ext cx="152400" cy="762000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192"/>
                </a:cxn>
                <a:cxn ang="0">
                  <a:pos x="192" y="240"/>
                </a:cxn>
                <a:cxn ang="0">
                  <a:pos x="0" y="336"/>
                </a:cxn>
                <a:cxn ang="0">
                  <a:pos x="192" y="432"/>
                </a:cxn>
                <a:cxn ang="0">
                  <a:pos x="0" y="528"/>
                </a:cxn>
                <a:cxn ang="0">
                  <a:pos x="192" y="624"/>
                </a:cxn>
                <a:cxn ang="0">
                  <a:pos x="0" y="720"/>
                </a:cxn>
                <a:cxn ang="0">
                  <a:pos x="96" y="768"/>
                </a:cxn>
                <a:cxn ang="0">
                  <a:pos x="96" y="960"/>
                </a:cxn>
              </a:cxnLst>
              <a:rect l="0" t="0" r="r" b="b"/>
              <a:pathLst>
                <a:path w="192" h="960">
                  <a:moveTo>
                    <a:pt x="96" y="0"/>
                  </a:moveTo>
                  <a:lnTo>
                    <a:pt x="96" y="192"/>
                  </a:lnTo>
                  <a:lnTo>
                    <a:pt x="192" y="240"/>
                  </a:lnTo>
                  <a:lnTo>
                    <a:pt x="0" y="336"/>
                  </a:lnTo>
                  <a:lnTo>
                    <a:pt x="192" y="432"/>
                  </a:lnTo>
                  <a:lnTo>
                    <a:pt x="0" y="528"/>
                  </a:lnTo>
                  <a:lnTo>
                    <a:pt x="192" y="624"/>
                  </a:lnTo>
                  <a:lnTo>
                    <a:pt x="0" y="720"/>
                  </a:lnTo>
                  <a:lnTo>
                    <a:pt x="96" y="768"/>
                  </a:lnTo>
                  <a:lnTo>
                    <a:pt x="96" y="960"/>
                  </a:lnTo>
                </a:path>
              </a:pathLst>
            </a:custGeom>
            <a:noFill/>
            <a:ln w="63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844"/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 flipH="1" flipV="1">
              <a:off x="3106226" y="3122896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74630" y="2943964"/>
              <a:ext cx="290945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5400000" flipH="1" flipV="1">
              <a:off x="4386782" y="3120916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 rot="10800000">
              <a:off x="4343396" y="2943220"/>
              <a:ext cx="642941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5772154" y="2943220"/>
              <a:ext cx="642941" cy="158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 flipH="1" flipV="1">
              <a:off x="6183914" y="3118936"/>
              <a:ext cx="35719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1" idx="0"/>
              <a:endCxn id="17" idx="1"/>
            </p:cNvCxnSpPr>
            <p:nvPr/>
          </p:nvCxnSpPr>
          <p:spPr bwMode="auto">
            <a:xfrm rot="16200000" flipH="1">
              <a:off x="5293422" y="2050335"/>
              <a:ext cx="43357" cy="406750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 rot="16200000" flipV="1">
              <a:off x="7149839" y="3153865"/>
              <a:ext cx="388008" cy="383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6350338" y="2949901"/>
              <a:ext cx="991589" cy="593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2557444" y="3514724"/>
              <a:ext cx="607346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30V</a:t>
              </a:r>
              <a:endParaRPr lang="en-US" sz="1688" dirty="0"/>
            </a:p>
          </p:txBody>
        </p:sp>
        <p:cxnSp>
          <p:nvCxnSpPr>
            <p:cNvPr id="46" name="Straight Arrow Connector 45"/>
            <p:cNvCxnSpPr/>
            <p:nvPr/>
          </p:nvCxnSpPr>
          <p:spPr bwMode="auto">
            <a:xfrm>
              <a:off x="3128948" y="2800344"/>
              <a:ext cx="42862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3057510" y="2443154"/>
              <a:ext cx="479106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2A</a:t>
              </a:r>
              <a:endParaRPr lang="en-US" sz="1688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700452" y="2443154"/>
              <a:ext cx="63128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10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057774" y="2514592"/>
              <a:ext cx="50304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2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43460" y="3586162"/>
              <a:ext cx="631284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10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915030" y="3514724"/>
              <a:ext cx="490841" cy="652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/>
                <a:t>2</a:t>
              </a:r>
              <a:r>
                <a:rPr lang="el-GR" sz="1688" dirty="0">
                  <a:latin typeface="Times New Roman"/>
                  <a:cs typeface="Times New Roman"/>
                </a:rPr>
                <a:t>Ω</a:t>
              </a:r>
              <a:endParaRPr lang="en-US" sz="1688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558104" y="3586162"/>
              <a:ext cx="325218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i</a:t>
              </a:r>
              <a:r>
                <a:rPr lang="nb-NO" sz="1688" baseline="-25000" dirty="0"/>
                <a:t>x</a:t>
              </a:r>
              <a:endParaRPr lang="en-US" sz="1688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843724" y="3443286"/>
              <a:ext cx="390193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v</a:t>
              </a:r>
              <a:r>
                <a:rPr lang="nb-NO" sz="1688" baseline="-25000" dirty="0"/>
                <a:t>x</a:t>
              </a:r>
              <a:endParaRPr lang="en-US" sz="1688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051669" y="3228972"/>
              <a:ext cx="332058" cy="92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1688" dirty="0"/>
                <a:t>+</a:t>
              </a:r>
            </a:p>
            <a:p>
              <a:pPr algn="ctr"/>
              <a:endParaRPr lang="nb-NO" sz="1688" dirty="0"/>
            </a:p>
            <a:p>
              <a:pPr algn="ctr"/>
              <a:r>
                <a:rPr lang="nb-NO" sz="1688" dirty="0"/>
                <a:t>-</a:t>
              </a:r>
              <a:endParaRPr lang="en-US" sz="1688" dirty="0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3414701" y="3228972"/>
              <a:ext cx="642942" cy="428628"/>
            </a:xfrm>
            <a:custGeom>
              <a:avLst/>
              <a:gdLst>
                <a:gd name="connsiteX0" fmla="*/ 221672 w 1100446"/>
                <a:gd name="connsiteY0" fmla="*/ 904504 h 916379"/>
                <a:gd name="connsiteX1" fmla="*/ 19792 w 1100446"/>
                <a:gd name="connsiteY1" fmla="*/ 346364 h 916379"/>
                <a:gd name="connsiteX2" fmla="*/ 340426 w 1100446"/>
                <a:gd name="connsiteY2" fmla="*/ 37605 h 916379"/>
                <a:gd name="connsiteX3" fmla="*/ 981693 w 1100446"/>
                <a:gd name="connsiteY3" fmla="*/ 120733 h 916379"/>
                <a:gd name="connsiteX4" fmla="*/ 1052945 w 1100446"/>
                <a:gd name="connsiteY4" fmla="*/ 678873 h 916379"/>
                <a:gd name="connsiteX5" fmla="*/ 815439 w 1100446"/>
                <a:gd name="connsiteY5" fmla="*/ 916379 h 91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0446" h="916379">
                  <a:moveTo>
                    <a:pt x="221672" y="904504"/>
                  </a:moveTo>
                  <a:cubicBezTo>
                    <a:pt x="110836" y="697675"/>
                    <a:pt x="0" y="490847"/>
                    <a:pt x="19792" y="346364"/>
                  </a:cubicBezTo>
                  <a:cubicBezTo>
                    <a:pt x="39584" y="201881"/>
                    <a:pt x="180109" y="75210"/>
                    <a:pt x="340426" y="37605"/>
                  </a:cubicBezTo>
                  <a:cubicBezTo>
                    <a:pt x="500743" y="0"/>
                    <a:pt x="862940" y="13855"/>
                    <a:pt x="981693" y="120733"/>
                  </a:cubicBezTo>
                  <a:cubicBezTo>
                    <a:pt x="1100446" y="227611"/>
                    <a:pt x="1080654" y="546265"/>
                    <a:pt x="1052945" y="678873"/>
                  </a:cubicBezTo>
                  <a:cubicBezTo>
                    <a:pt x="1025236" y="811481"/>
                    <a:pt x="920337" y="863930"/>
                    <a:pt x="815439" y="916379"/>
                  </a:cubicBez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557576" y="3300409"/>
              <a:ext cx="45345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L1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5343526" y="3228972"/>
              <a:ext cx="571505" cy="571504"/>
            </a:xfrm>
            <a:custGeom>
              <a:avLst/>
              <a:gdLst>
                <a:gd name="connsiteX0" fmla="*/ 221672 w 1100446"/>
                <a:gd name="connsiteY0" fmla="*/ 904504 h 916379"/>
                <a:gd name="connsiteX1" fmla="*/ 19792 w 1100446"/>
                <a:gd name="connsiteY1" fmla="*/ 346364 h 916379"/>
                <a:gd name="connsiteX2" fmla="*/ 340426 w 1100446"/>
                <a:gd name="connsiteY2" fmla="*/ 37605 h 916379"/>
                <a:gd name="connsiteX3" fmla="*/ 981693 w 1100446"/>
                <a:gd name="connsiteY3" fmla="*/ 120733 h 916379"/>
                <a:gd name="connsiteX4" fmla="*/ 1052945 w 1100446"/>
                <a:gd name="connsiteY4" fmla="*/ 678873 h 916379"/>
                <a:gd name="connsiteX5" fmla="*/ 815439 w 1100446"/>
                <a:gd name="connsiteY5" fmla="*/ 916379 h 91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0446" h="916379">
                  <a:moveTo>
                    <a:pt x="221672" y="904504"/>
                  </a:moveTo>
                  <a:cubicBezTo>
                    <a:pt x="110836" y="697675"/>
                    <a:pt x="0" y="490847"/>
                    <a:pt x="19792" y="346364"/>
                  </a:cubicBezTo>
                  <a:cubicBezTo>
                    <a:pt x="39584" y="201881"/>
                    <a:pt x="180109" y="75210"/>
                    <a:pt x="340426" y="37605"/>
                  </a:cubicBezTo>
                  <a:cubicBezTo>
                    <a:pt x="500743" y="0"/>
                    <a:pt x="862940" y="13855"/>
                    <a:pt x="981693" y="120733"/>
                  </a:cubicBezTo>
                  <a:cubicBezTo>
                    <a:pt x="1100446" y="227611"/>
                    <a:pt x="1080654" y="546265"/>
                    <a:pt x="1052945" y="678873"/>
                  </a:cubicBezTo>
                  <a:cubicBezTo>
                    <a:pt x="1025236" y="811481"/>
                    <a:pt x="920337" y="863930"/>
                    <a:pt x="815439" y="916379"/>
                  </a:cubicBez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14964" y="3443286"/>
              <a:ext cx="45345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L2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414832" y="2586030"/>
              <a:ext cx="350865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144301" y="3407289"/>
              <a:ext cx="415840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v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207512" y="3159208"/>
              <a:ext cx="332058" cy="929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b-NO" sz="1688" dirty="0">
                  <a:solidFill>
                    <a:srgbClr val="FF0000"/>
                  </a:solidFill>
                </a:rPr>
                <a:t>+</a:t>
              </a:r>
            </a:p>
            <a:p>
              <a:pPr algn="ctr"/>
              <a:endParaRPr lang="nb-NO" sz="1688" dirty="0">
                <a:solidFill>
                  <a:srgbClr val="FF0000"/>
                </a:solidFill>
              </a:endParaRPr>
            </a:p>
            <a:p>
              <a:pPr algn="ctr"/>
              <a:r>
                <a:rPr lang="nb-NO" sz="1688" dirty="0">
                  <a:solidFill>
                    <a:srgbClr val="FF0000"/>
                  </a:solidFill>
                </a:rPr>
                <a:t>-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57576" y="2871782"/>
              <a:ext cx="714380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88" dirty="0">
                  <a:solidFill>
                    <a:srgbClr val="FF0000"/>
                  </a:solidFill>
                </a:rPr>
                <a:t>+    -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771890" y="2157402"/>
              <a:ext cx="45003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R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1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 bwMode="auto">
            <a:xfrm rot="5400000">
              <a:off x="4486270" y="3228972"/>
              <a:ext cx="42862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7" name="TextBox 66"/>
            <p:cNvSpPr txBox="1"/>
            <p:nvPr/>
          </p:nvSpPr>
          <p:spPr>
            <a:xfrm>
              <a:off x="4700584" y="3014658"/>
              <a:ext cx="444909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i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R2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629146" y="3443286"/>
              <a:ext cx="45003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R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2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 bwMode="auto">
            <a:xfrm rot="10800000">
              <a:off x="4986336" y="2371716"/>
              <a:ext cx="571504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1" name="TextBox 70"/>
            <p:cNvSpPr txBox="1"/>
            <p:nvPr/>
          </p:nvSpPr>
          <p:spPr>
            <a:xfrm>
              <a:off x="5057774" y="1943088"/>
              <a:ext cx="444909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i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R3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486402" y="2443154"/>
              <a:ext cx="45003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R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3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86336" y="2871782"/>
              <a:ext cx="714380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88" dirty="0">
                  <a:solidFill>
                    <a:srgbClr val="FF0000"/>
                  </a:solidFill>
                </a:rPr>
                <a:t>+    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7899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B4D39-F035-44D4-B9B4-EB7FE0138B1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B48C6-777B-46B7-BE24-3C4C130D7C0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45</a:t>
            </a:fld>
            <a:endParaRPr 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81E464-44AA-B649-2A35-CEDDAD52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kern="0" dirty="0">
                <a:solidFill>
                  <a:srgbClr val="FF0033"/>
                </a:solidFill>
                <a:latin typeface="+mj-lt"/>
                <a:ea typeface="+mj-ea"/>
                <a:cs typeface="+mj-cs"/>
              </a:rPr>
              <a:t>Nøtt til neste gang</a:t>
            </a:r>
            <a:br>
              <a:rPr lang="en-US" sz="3600" kern="0" dirty="0">
                <a:solidFill>
                  <a:srgbClr val="FF0033"/>
                </a:solidFill>
                <a:latin typeface="+mj-lt"/>
                <a:ea typeface="+mj-ea"/>
                <a:cs typeface="+mj-cs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nb-NO" sz="2156" dirty="0"/>
          </a:p>
          <a:p>
            <a:endParaRPr lang="nb-NO" sz="2156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93359" y="1214133"/>
            <a:ext cx="10222033" cy="48444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028" tIns="44224" rIns="90028" bIns="44224" numCol="1" anchor="t" anchorCtr="0" compatLnSpc="1">
            <a:prstTxWarp prst="textNoShape">
              <a:avLst/>
            </a:prstTxWarp>
          </a:bodyPr>
          <a:lstStyle/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2000" kern="0" dirty="0"/>
              <a:t>Gitt en krets som skal brukes til å lage 6 strømmer slik det er vist:</a:t>
            </a:r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nb-NO" sz="2000" kern="0" dirty="0"/>
              <a:t>Hvis du bare har én </a:t>
            </a:r>
            <a:r>
              <a:rPr lang="nb-NO" sz="2000" kern="0" dirty="0" err="1"/>
              <a:t>resistorstørrelse</a:t>
            </a:r>
            <a:r>
              <a:rPr lang="nb-NO" sz="2000" kern="0" dirty="0"/>
              <a:t> tilgjengelig, hvor stor må denne være for at du skal klare deg med </a:t>
            </a:r>
            <a:r>
              <a:rPr lang="nb-NO" sz="2000" i="1" kern="0" dirty="0"/>
              <a:t>så få </a:t>
            </a:r>
            <a:r>
              <a:rPr lang="nb-NO" sz="2000" kern="0" dirty="0"/>
              <a:t>resistorer som mulig? </a:t>
            </a:r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nb-NO" sz="2000" kern="0" dirty="0"/>
          </a:p>
          <a:p>
            <a:pPr marL="342900" indent="-342900" defTabSz="75753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2000" kern="0" dirty="0"/>
          </a:p>
        </p:txBody>
      </p:sp>
      <p:grpSp>
        <p:nvGrpSpPr>
          <p:cNvPr id="2" name="Group 1"/>
          <p:cNvGrpSpPr/>
          <p:nvPr/>
        </p:nvGrpSpPr>
        <p:grpSpPr>
          <a:xfrm>
            <a:off x="393447" y="2225119"/>
            <a:ext cx="8170682" cy="2558899"/>
            <a:chOff x="771494" y="2642620"/>
            <a:chExt cx="8715394" cy="2729492"/>
          </a:xfrm>
        </p:grpSpPr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1976458" y="2886068"/>
              <a:ext cx="304800" cy="762000"/>
              <a:chOff x="4224" y="2400"/>
              <a:chExt cx="192" cy="480"/>
            </a:xfrm>
          </p:grpSpPr>
          <p:sp>
            <p:nvSpPr>
              <p:cNvPr id="9" name="Oval 20"/>
              <p:cNvSpPr>
                <a:spLocks noChangeAspect="1" noChangeArrowheads="1"/>
              </p:cNvSpPr>
              <p:nvPr/>
            </p:nvSpPr>
            <p:spPr bwMode="auto">
              <a:xfrm>
                <a:off x="4224" y="2544"/>
                <a:ext cx="192" cy="192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75"/>
              </a:p>
            </p:txBody>
          </p:sp>
          <p:sp>
            <p:nvSpPr>
              <p:cNvPr id="10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4320" y="2400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1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4320" y="2736"/>
                <a:ext cx="0" cy="14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4" name="Line 23"/>
              <p:cNvSpPr>
                <a:spLocks noChangeAspect="1" noChangeShapeType="1"/>
              </p:cNvSpPr>
              <p:nvPr/>
            </p:nvSpPr>
            <p:spPr bwMode="auto">
              <a:xfrm>
                <a:off x="4296" y="2592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5" name="Line 24"/>
              <p:cNvSpPr>
                <a:spLocks noChangeAspect="1" noChangeShapeType="1"/>
              </p:cNvSpPr>
              <p:nvPr/>
            </p:nvSpPr>
            <p:spPr bwMode="auto">
              <a:xfrm>
                <a:off x="4320" y="2568"/>
                <a:ext cx="0" cy="4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  <p:sp>
            <p:nvSpPr>
              <p:cNvPr id="16" name="Line 25"/>
              <p:cNvSpPr>
                <a:spLocks noChangeAspect="1" noChangeShapeType="1"/>
              </p:cNvSpPr>
              <p:nvPr/>
            </p:nvSpPr>
            <p:spPr bwMode="auto">
              <a:xfrm>
                <a:off x="4296" y="2688"/>
                <a:ext cx="48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844"/>
              </a:p>
            </p:txBody>
          </p:sp>
        </p:grpSp>
        <p:cxnSp>
          <p:nvCxnSpPr>
            <p:cNvPr id="19" name="Straight Connector 18"/>
            <p:cNvCxnSpPr/>
            <p:nvPr/>
          </p:nvCxnSpPr>
          <p:spPr bwMode="auto">
            <a:xfrm rot="5400000" flipH="1" flipV="1">
              <a:off x="2016945" y="2774137"/>
              <a:ext cx="223844" cy="1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 flipH="1">
              <a:off x="2128816" y="5000184"/>
              <a:ext cx="710371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771494" y="3086096"/>
              <a:ext cx="1285884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 v</a:t>
              </a:r>
              <a:r>
                <a:rPr lang="nb-NO" sz="1688" baseline="-25000" dirty="0">
                  <a:solidFill>
                    <a:srgbClr val="FF0000"/>
                  </a:solidFill>
                </a:rPr>
                <a:t>s</a:t>
              </a:r>
              <a:r>
                <a:rPr lang="nb-NO" sz="1688" dirty="0">
                  <a:solidFill>
                    <a:srgbClr val="FF0000"/>
                  </a:solidFill>
                </a:rPr>
                <a:t>=32v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57444" y="3300410"/>
              <a:ext cx="1143008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1,6A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 flipH="1" flipV="1">
              <a:off x="6165063" y="5122079"/>
              <a:ext cx="21431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6057906" y="5229236"/>
              <a:ext cx="42862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6200782" y="5300674"/>
              <a:ext cx="21431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>
              <a:off x="6272220" y="5372112"/>
              <a:ext cx="7143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40"/>
            <p:cNvSpPr/>
            <p:nvPr/>
          </p:nvSpPr>
          <p:spPr bwMode="auto">
            <a:xfrm>
              <a:off x="3557576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4629146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71890" y="3300410"/>
              <a:ext cx="928694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0,8A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 rot="5400000" flipH="1" flipV="1">
              <a:off x="3093229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5400000" flipH="1" flipV="1">
              <a:off x="4164799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4843460" y="3300410"/>
              <a:ext cx="1000132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0,4A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5772154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 bwMode="auto">
            <a:xfrm rot="5400000" flipH="1" flipV="1">
              <a:off x="5307807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6129344" y="3300410"/>
              <a:ext cx="1000132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0,2A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6986600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 flipH="1" flipV="1">
              <a:off x="6522253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5" name="TextBox 54"/>
            <p:cNvSpPr txBox="1"/>
            <p:nvPr/>
          </p:nvSpPr>
          <p:spPr>
            <a:xfrm>
              <a:off x="7343790" y="3300410"/>
              <a:ext cx="1000132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0,1A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8201046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 bwMode="auto">
            <a:xfrm rot="5400000" flipH="1" flipV="1">
              <a:off x="7736699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>
              <a:off x="3629014" y="2657468"/>
              <a:ext cx="560351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>
              <a:stCxn id="41" idx="0"/>
            </p:cNvCxnSpPr>
            <p:nvPr/>
          </p:nvCxnSpPr>
          <p:spPr bwMode="auto">
            <a:xfrm rot="5400000" flipH="1" flipV="1">
              <a:off x="3378981" y="2907501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 rot="5400000" flipH="1" flipV="1">
              <a:off x="4450551" y="2907501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 flipH="1" flipV="1">
              <a:off x="5593559" y="2907501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5400000" flipH="1" flipV="1">
              <a:off x="6808005" y="2907501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5400000" flipH="1" flipV="1">
              <a:off x="8022451" y="2907501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2128816" y="2657468"/>
              <a:ext cx="150019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5400000" flipH="1" flipV="1">
              <a:off x="1450155" y="4336261"/>
              <a:ext cx="135732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Rectangle 45"/>
            <p:cNvSpPr/>
            <p:nvPr/>
          </p:nvSpPr>
          <p:spPr bwMode="auto">
            <a:xfrm>
              <a:off x="9161090" y="3157534"/>
              <a:ext cx="142876" cy="78581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 flipH="1" flipV="1">
              <a:off x="8696743" y="4479137"/>
              <a:ext cx="107157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 flipH="1" flipV="1">
              <a:off x="8975760" y="2892653"/>
              <a:ext cx="50006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0" name="TextBox 59"/>
            <p:cNvSpPr txBox="1"/>
            <p:nvPr/>
          </p:nvSpPr>
          <p:spPr>
            <a:xfrm>
              <a:off x="8486756" y="3293687"/>
              <a:ext cx="1000132" cy="37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>
                  <a:solidFill>
                    <a:srgbClr val="FF0000"/>
                  </a:solidFill>
                </a:rPr>
                <a:t>  0,1A</a:t>
              </a:r>
              <a:endParaRPr lang="en-US" sz="1688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5833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EC5C6-935A-4A85-AA10-5CBC6A0AC6F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98A7F-3375-424E-AB6E-5E091CBC648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46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  <a:r>
              <a:rPr lang="nb-NO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60044" y="1189987"/>
            <a:ext cx="11471910" cy="409773"/>
          </a:xfrm>
        </p:spPr>
        <p:txBody>
          <a:bodyPr/>
          <a:lstStyle/>
          <a:p>
            <a:r>
              <a:rPr lang="nb-NO" sz="1875">
                <a:solidFill>
                  <a:srgbClr val="0070C0"/>
                </a:solidFill>
              </a:rPr>
              <a:t>Er terminal A positiv eller negativ i forhold til terminal B?</a:t>
            </a:r>
          </a:p>
          <a:p>
            <a:pPr marL="1043286" lvl="2" indent="-428625">
              <a:buFontTx/>
              <a:buChar char="-"/>
            </a:pPr>
            <a:endParaRPr lang="nb-NO" dirty="0"/>
          </a:p>
          <a:p>
            <a:pPr marL="702469" lvl="1" indent="-428625">
              <a:buFontTx/>
              <a:buChar char="-"/>
            </a:pPr>
            <a:endParaRPr lang="nb-NO" dirty="0"/>
          </a:p>
          <a:p>
            <a:pPr marL="702469" lvl="1" indent="-428625">
              <a:buNone/>
            </a:pPr>
            <a:endParaRPr lang="nb-NO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7F0E2B-19DB-4AE8-A751-A8989301821D}"/>
              </a:ext>
            </a:extLst>
          </p:cNvPr>
          <p:cNvGrpSpPr/>
          <p:nvPr/>
        </p:nvGrpSpPr>
        <p:grpSpPr>
          <a:xfrm>
            <a:off x="2422745" y="1950933"/>
            <a:ext cx="6548063" cy="3961421"/>
            <a:chOff x="1342998" y="2586030"/>
            <a:chExt cx="6984601" cy="4225516"/>
          </a:xfrm>
        </p:grpSpPr>
        <p:grpSp>
          <p:nvGrpSpPr>
            <p:cNvPr id="7" name="Group 21"/>
            <p:cNvGrpSpPr/>
            <p:nvPr/>
          </p:nvGrpSpPr>
          <p:grpSpPr>
            <a:xfrm>
              <a:off x="1513942" y="2657468"/>
              <a:ext cx="2043634" cy="1406397"/>
              <a:chOff x="442372" y="3228972"/>
              <a:chExt cx="2043634" cy="1406397"/>
            </a:xfrm>
          </p:grpSpPr>
          <p:grpSp>
            <p:nvGrpSpPr>
              <p:cNvPr id="8" name="Group 41"/>
              <p:cNvGrpSpPr/>
              <p:nvPr/>
            </p:nvGrpSpPr>
            <p:grpSpPr>
              <a:xfrm>
                <a:off x="700056" y="3228972"/>
                <a:ext cx="1785950" cy="1406397"/>
                <a:chOff x="1414436" y="3371848"/>
                <a:chExt cx="1785950" cy="1406397"/>
              </a:xfrm>
            </p:grpSpPr>
            <p:grpSp>
              <p:nvGrpSpPr>
                <p:cNvPr id="9" name="Group 23"/>
                <p:cNvGrpSpPr/>
                <p:nvPr/>
              </p:nvGrpSpPr>
              <p:grpSpPr>
                <a:xfrm>
                  <a:off x="1414436" y="3443286"/>
                  <a:ext cx="1785950" cy="1334959"/>
                  <a:chOff x="1414436" y="3586162"/>
                  <a:chExt cx="1785950" cy="1334959"/>
                </a:xfrm>
              </p:grpSpPr>
              <p:sp>
                <p:nvSpPr>
                  <p:cNvPr id="29" name="Rectangle 28"/>
                  <p:cNvSpPr/>
                  <p:nvPr/>
                </p:nvSpPr>
                <p:spPr bwMode="auto">
                  <a:xfrm>
                    <a:off x="2271692" y="3657600"/>
                    <a:ext cx="928694" cy="121444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cxnSp>
                <p:nvCxnSpPr>
                  <p:cNvPr id="30" name="Straight Connector 29"/>
                  <p:cNvCxnSpPr/>
                  <p:nvPr/>
                </p:nvCxnSpPr>
                <p:spPr bwMode="auto">
                  <a:xfrm>
                    <a:off x="1914502" y="3871914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" name="Straight Connector 30"/>
                  <p:cNvCxnSpPr/>
                  <p:nvPr/>
                </p:nvCxnSpPr>
                <p:spPr bwMode="auto">
                  <a:xfrm>
                    <a:off x="1914502" y="4657732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2" name="Oval 31"/>
                  <p:cNvSpPr/>
                  <p:nvPr/>
                </p:nvSpPr>
                <p:spPr bwMode="auto">
                  <a:xfrm>
                    <a:off x="1771626" y="3800476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" name="Oval 32"/>
                  <p:cNvSpPr/>
                  <p:nvPr/>
                </p:nvSpPr>
                <p:spPr bwMode="auto">
                  <a:xfrm>
                    <a:off x="1771626" y="4586294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1414436" y="3586162"/>
                    <a:ext cx="345737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A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1414436" y="4514856"/>
                    <a:ext cx="337186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B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7" name="TextBox 26"/>
                <p:cNvSpPr txBox="1"/>
                <p:nvPr/>
              </p:nvSpPr>
              <p:spPr>
                <a:xfrm>
                  <a:off x="1700187" y="3371848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700187" y="4371980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24" name="TextBox 23"/>
              <p:cNvSpPr txBox="1"/>
              <p:nvPr/>
            </p:nvSpPr>
            <p:spPr>
              <a:xfrm>
                <a:off x="442372" y="3746529"/>
                <a:ext cx="909994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875" i="1" dirty="0">
                    <a:latin typeface="Calibri" pitchFamily="34" charset="0"/>
                  </a:rPr>
                  <a:t>v = -5V</a:t>
                </a:r>
                <a:endParaRPr lang="en-US" sz="1875" i="1" dirty="0">
                  <a:latin typeface="Calibri" pitchFamily="34" charset="0"/>
                </a:endParaRPr>
              </a:p>
            </p:txBody>
          </p:sp>
        </p:grpSp>
        <p:grpSp>
          <p:nvGrpSpPr>
            <p:cNvPr id="10" name="Group 62"/>
            <p:cNvGrpSpPr/>
            <p:nvPr/>
          </p:nvGrpSpPr>
          <p:grpSpPr>
            <a:xfrm>
              <a:off x="5772154" y="2657468"/>
              <a:ext cx="2214578" cy="1406397"/>
              <a:chOff x="271428" y="3228972"/>
              <a:chExt cx="2214578" cy="1406397"/>
            </a:xfrm>
          </p:grpSpPr>
          <p:grpSp>
            <p:nvGrpSpPr>
              <p:cNvPr id="11" name="Group 41"/>
              <p:cNvGrpSpPr/>
              <p:nvPr/>
            </p:nvGrpSpPr>
            <p:grpSpPr>
              <a:xfrm>
                <a:off x="700056" y="3228972"/>
                <a:ext cx="1785950" cy="1406397"/>
                <a:chOff x="1414436" y="3371848"/>
                <a:chExt cx="1785950" cy="1406397"/>
              </a:xfrm>
            </p:grpSpPr>
            <p:grpSp>
              <p:nvGrpSpPr>
                <p:cNvPr id="12" name="Group 23"/>
                <p:cNvGrpSpPr/>
                <p:nvPr/>
              </p:nvGrpSpPr>
              <p:grpSpPr>
                <a:xfrm>
                  <a:off x="1414436" y="3443286"/>
                  <a:ext cx="1785950" cy="1334959"/>
                  <a:chOff x="1414436" y="3586162"/>
                  <a:chExt cx="1785950" cy="1334959"/>
                </a:xfrm>
              </p:grpSpPr>
              <p:sp>
                <p:nvSpPr>
                  <p:cNvPr id="69" name="Rectangle 68"/>
                  <p:cNvSpPr/>
                  <p:nvPr/>
                </p:nvSpPr>
                <p:spPr bwMode="auto">
                  <a:xfrm>
                    <a:off x="2271692" y="3657600"/>
                    <a:ext cx="928694" cy="121444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cxnSp>
                <p:nvCxnSpPr>
                  <p:cNvPr id="70" name="Straight Connector 69"/>
                  <p:cNvCxnSpPr/>
                  <p:nvPr/>
                </p:nvCxnSpPr>
                <p:spPr bwMode="auto">
                  <a:xfrm>
                    <a:off x="1914502" y="3871914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71" name="Straight Connector 70"/>
                  <p:cNvCxnSpPr/>
                  <p:nvPr/>
                </p:nvCxnSpPr>
                <p:spPr bwMode="auto">
                  <a:xfrm>
                    <a:off x="1914502" y="4657732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72" name="Oval 71"/>
                  <p:cNvSpPr/>
                  <p:nvPr/>
                </p:nvSpPr>
                <p:spPr bwMode="auto">
                  <a:xfrm>
                    <a:off x="1771626" y="3800476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73" name="Oval 72"/>
                  <p:cNvSpPr/>
                  <p:nvPr/>
                </p:nvSpPr>
                <p:spPr bwMode="auto">
                  <a:xfrm>
                    <a:off x="1771626" y="4586294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1414436" y="3586162"/>
                    <a:ext cx="345737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A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1414436" y="4514856"/>
                    <a:ext cx="337186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B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1700187" y="3371848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1700187" y="4371980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271428" y="3729038"/>
                <a:ext cx="909994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875" i="1" dirty="0">
                    <a:latin typeface="Calibri" pitchFamily="34" charset="0"/>
                  </a:rPr>
                  <a:t>-v = 5V</a:t>
                </a:r>
                <a:endParaRPr lang="en-US" sz="1875" i="1" dirty="0">
                  <a:latin typeface="Calibri" pitchFamily="34" charset="0"/>
                </a:endParaRPr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6557972" y="2586030"/>
              <a:ext cx="255113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+</a:t>
              </a:r>
              <a:endParaRPr lang="en-US" sz="844" dirty="0">
                <a:latin typeface="Calibri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557972" y="3800476"/>
              <a:ext cx="232885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-</a:t>
              </a:r>
              <a:endParaRPr lang="en-US" sz="844" dirty="0">
                <a:latin typeface="Calibri" pitchFamily="34" charset="0"/>
              </a:endParaRPr>
            </a:p>
          </p:txBody>
        </p:sp>
        <p:grpSp>
          <p:nvGrpSpPr>
            <p:cNvPr id="13" name="Group 103"/>
            <p:cNvGrpSpPr/>
            <p:nvPr/>
          </p:nvGrpSpPr>
          <p:grpSpPr>
            <a:xfrm>
              <a:off x="5772154" y="4943484"/>
              <a:ext cx="2214578" cy="1406397"/>
              <a:chOff x="271428" y="3228972"/>
              <a:chExt cx="2214578" cy="1406397"/>
            </a:xfrm>
          </p:grpSpPr>
          <p:grpSp>
            <p:nvGrpSpPr>
              <p:cNvPr id="14" name="Group 41"/>
              <p:cNvGrpSpPr/>
              <p:nvPr/>
            </p:nvGrpSpPr>
            <p:grpSpPr>
              <a:xfrm>
                <a:off x="700056" y="3228972"/>
                <a:ext cx="1785950" cy="1406397"/>
                <a:chOff x="1414436" y="3371848"/>
                <a:chExt cx="1785950" cy="1406397"/>
              </a:xfrm>
            </p:grpSpPr>
            <p:grpSp>
              <p:nvGrpSpPr>
                <p:cNvPr id="15" name="Group 23"/>
                <p:cNvGrpSpPr/>
                <p:nvPr/>
              </p:nvGrpSpPr>
              <p:grpSpPr>
                <a:xfrm>
                  <a:off x="1414436" y="3443286"/>
                  <a:ext cx="1785950" cy="1334959"/>
                  <a:chOff x="1414436" y="3586162"/>
                  <a:chExt cx="1785950" cy="1334959"/>
                </a:xfrm>
              </p:grpSpPr>
              <p:sp>
                <p:nvSpPr>
                  <p:cNvPr id="110" name="Rectangle 109"/>
                  <p:cNvSpPr/>
                  <p:nvPr/>
                </p:nvSpPr>
                <p:spPr bwMode="auto">
                  <a:xfrm>
                    <a:off x="2271692" y="3657600"/>
                    <a:ext cx="928694" cy="121444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cxnSp>
                <p:nvCxnSpPr>
                  <p:cNvPr id="111" name="Straight Connector 110"/>
                  <p:cNvCxnSpPr/>
                  <p:nvPr/>
                </p:nvCxnSpPr>
                <p:spPr bwMode="auto">
                  <a:xfrm>
                    <a:off x="1914502" y="3871914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/>
                  <p:cNvCxnSpPr/>
                  <p:nvPr/>
                </p:nvCxnSpPr>
                <p:spPr bwMode="auto">
                  <a:xfrm>
                    <a:off x="1914502" y="4657732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13" name="Oval 112"/>
                  <p:cNvSpPr/>
                  <p:nvPr/>
                </p:nvSpPr>
                <p:spPr bwMode="auto">
                  <a:xfrm>
                    <a:off x="1771626" y="3800476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114" name="Oval 113"/>
                  <p:cNvSpPr/>
                  <p:nvPr/>
                </p:nvSpPr>
                <p:spPr bwMode="auto">
                  <a:xfrm>
                    <a:off x="1771626" y="4586294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1414436" y="3586162"/>
                    <a:ext cx="345737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A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1414436" y="4514856"/>
                    <a:ext cx="337186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B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108" name="TextBox 107"/>
                <p:cNvSpPr txBox="1"/>
                <p:nvPr/>
              </p:nvSpPr>
              <p:spPr>
                <a:xfrm>
                  <a:off x="1700187" y="3371848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700187" y="4371980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06" name="TextBox 105"/>
              <p:cNvSpPr txBox="1"/>
              <p:nvPr/>
            </p:nvSpPr>
            <p:spPr>
              <a:xfrm>
                <a:off x="271428" y="3729038"/>
                <a:ext cx="988647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875" i="1" dirty="0">
                    <a:latin typeface="Calibri" pitchFamily="34" charset="0"/>
                  </a:rPr>
                  <a:t>-v = -5V</a:t>
                </a:r>
                <a:endParaRPr lang="en-US" sz="1875" i="1" dirty="0">
                  <a:latin typeface="Calibri" pitchFamily="34" charset="0"/>
                </a:endParaRPr>
              </a:p>
            </p:txBody>
          </p:sp>
        </p:grpSp>
        <p:sp>
          <p:nvSpPr>
            <p:cNvPr id="117" name="TextBox 116"/>
            <p:cNvSpPr txBox="1"/>
            <p:nvPr/>
          </p:nvSpPr>
          <p:spPr>
            <a:xfrm>
              <a:off x="6557972" y="4872046"/>
              <a:ext cx="255113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+</a:t>
              </a:r>
              <a:endParaRPr lang="en-US" sz="844" dirty="0">
                <a:latin typeface="Calibri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557972" y="6086492"/>
              <a:ext cx="232885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-</a:t>
              </a:r>
              <a:endParaRPr lang="en-US" sz="844" dirty="0">
                <a:latin typeface="Calibri" pitchFamily="34" charset="0"/>
              </a:endParaRPr>
            </a:p>
          </p:txBody>
        </p:sp>
        <p:grpSp>
          <p:nvGrpSpPr>
            <p:cNvPr id="16" name="Group 118"/>
            <p:cNvGrpSpPr/>
            <p:nvPr/>
          </p:nvGrpSpPr>
          <p:grpSpPr>
            <a:xfrm>
              <a:off x="1342998" y="4857031"/>
              <a:ext cx="2214578" cy="1406397"/>
              <a:chOff x="271428" y="3228972"/>
              <a:chExt cx="2214578" cy="1406397"/>
            </a:xfrm>
          </p:grpSpPr>
          <p:grpSp>
            <p:nvGrpSpPr>
              <p:cNvPr id="17" name="Group 41"/>
              <p:cNvGrpSpPr/>
              <p:nvPr/>
            </p:nvGrpSpPr>
            <p:grpSpPr>
              <a:xfrm>
                <a:off x="700056" y="3228972"/>
                <a:ext cx="1785950" cy="1406397"/>
                <a:chOff x="1414436" y="3371848"/>
                <a:chExt cx="1785950" cy="1406397"/>
              </a:xfrm>
            </p:grpSpPr>
            <p:grpSp>
              <p:nvGrpSpPr>
                <p:cNvPr id="18" name="Group 23"/>
                <p:cNvGrpSpPr/>
                <p:nvPr/>
              </p:nvGrpSpPr>
              <p:grpSpPr>
                <a:xfrm>
                  <a:off x="1414436" y="3443286"/>
                  <a:ext cx="1785950" cy="1334959"/>
                  <a:chOff x="1414436" y="3586162"/>
                  <a:chExt cx="1785950" cy="1334959"/>
                </a:xfrm>
              </p:grpSpPr>
              <p:sp>
                <p:nvSpPr>
                  <p:cNvPr id="125" name="Rectangle 124"/>
                  <p:cNvSpPr/>
                  <p:nvPr/>
                </p:nvSpPr>
                <p:spPr bwMode="auto">
                  <a:xfrm>
                    <a:off x="2271692" y="3657600"/>
                    <a:ext cx="928694" cy="121444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cxnSp>
                <p:nvCxnSpPr>
                  <p:cNvPr id="126" name="Straight Connector 125"/>
                  <p:cNvCxnSpPr/>
                  <p:nvPr/>
                </p:nvCxnSpPr>
                <p:spPr bwMode="auto">
                  <a:xfrm>
                    <a:off x="1914502" y="3871914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7" name="Straight Connector 126"/>
                  <p:cNvCxnSpPr/>
                  <p:nvPr/>
                </p:nvCxnSpPr>
                <p:spPr bwMode="auto">
                  <a:xfrm>
                    <a:off x="1914502" y="4657732"/>
                    <a:ext cx="357190" cy="15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28" name="Oval 127"/>
                  <p:cNvSpPr/>
                  <p:nvPr/>
                </p:nvSpPr>
                <p:spPr bwMode="auto">
                  <a:xfrm>
                    <a:off x="1771626" y="3800476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129" name="Oval 128"/>
                  <p:cNvSpPr/>
                  <p:nvPr/>
                </p:nvSpPr>
                <p:spPr bwMode="auto">
                  <a:xfrm>
                    <a:off x="1771626" y="4586294"/>
                    <a:ext cx="142876" cy="142876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85725" tIns="42863" rIns="85725" bIns="42863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85725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25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130" name="TextBox 129"/>
                  <p:cNvSpPr txBox="1"/>
                  <p:nvPr/>
                </p:nvSpPr>
                <p:spPr>
                  <a:xfrm>
                    <a:off x="1414436" y="3586162"/>
                    <a:ext cx="345737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A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131" name="TextBox 130"/>
                  <p:cNvSpPr txBox="1"/>
                  <p:nvPr/>
                </p:nvSpPr>
                <p:spPr>
                  <a:xfrm>
                    <a:off x="1414436" y="4514856"/>
                    <a:ext cx="337186" cy="4062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nb-NO" sz="1875" dirty="0">
                        <a:latin typeface="Calibri" pitchFamily="34" charset="0"/>
                      </a:rPr>
                      <a:t>B</a:t>
                    </a:r>
                    <a:endParaRPr lang="en-US" sz="1875" dirty="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123" name="TextBox 122"/>
                <p:cNvSpPr txBox="1"/>
                <p:nvPr/>
              </p:nvSpPr>
              <p:spPr>
                <a:xfrm>
                  <a:off x="1700187" y="3371848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1700187" y="4371980"/>
                  <a:ext cx="197046" cy="2370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844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21" name="TextBox 120"/>
              <p:cNvSpPr txBox="1"/>
              <p:nvPr/>
            </p:nvSpPr>
            <p:spPr>
              <a:xfrm>
                <a:off x="271428" y="3729038"/>
                <a:ext cx="968129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875" i="1" dirty="0">
                    <a:latin typeface="Calibri" pitchFamily="34" charset="0"/>
                  </a:rPr>
                  <a:t>v =  -5V</a:t>
                </a:r>
                <a:endParaRPr lang="en-US" sz="1875" i="1" dirty="0">
                  <a:latin typeface="Calibri" pitchFamily="34" charset="0"/>
                </a:endParaRPr>
              </a:p>
            </p:txBody>
          </p:sp>
        </p:grpSp>
        <p:sp>
          <p:nvSpPr>
            <p:cNvPr id="132" name="TextBox 131"/>
            <p:cNvSpPr txBox="1"/>
            <p:nvPr/>
          </p:nvSpPr>
          <p:spPr>
            <a:xfrm>
              <a:off x="2128816" y="4729170"/>
              <a:ext cx="232885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-</a:t>
              </a:r>
              <a:endParaRPr lang="en-US" sz="844" dirty="0">
                <a:latin typeface="Calibri" pitchFamily="34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128816" y="5943616"/>
              <a:ext cx="255113" cy="237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44" dirty="0">
                  <a:latin typeface="Calibri" pitchFamily="34" charset="0"/>
                </a:rPr>
                <a:t>+</a:t>
              </a:r>
              <a:endParaRPr lang="en-US" sz="844" dirty="0">
                <a:latin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17281" y="4126187"/>
              <a:ext cx="1125437" cy="375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>
                  <a:solidFill>
                    <a:srgbClr val="0070C0"/>
                  </a:solidFill>
                  <a:latin typeface="+mj-lt"/>
                </a:rPr>
                <a:t>Tilfelle 1)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102238" y="4116280"/>
              <a:ext cx="1225361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75" dirty="0">
                  <a:solidFill>
                    <a:srgbClr val="0070C0"/>
                  </a:solidFill>
                  <a:latin typeface="+mj-lt"/>
                </a:rPr>
                <a:t>Tilfelle 2)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16799" y="6300806"/>
              <a:ext cx="1225361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75" dirty="0">
                  <a:solidFill>
                    <a:srgbClr val="0070C0"/>
                  </a:solidFill>
                  <a:latin typeface="+mj-lt"/>
                </a:rPr>
                <a:t>Tilfelle 3)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093713" y="6405281"/>
              <a:ext cx="1225361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75" dirty="0">
                  <a:solidFill>
                    <a:srgbClr val="0070C0"/>
                  </a:solidFill>
                  <a:latin typeface="+mj-lt"/>
                </a:rPr>
                <a:t>Tilfelle 4)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911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5BEC1D-728D-4A29-BB5A-2E7E97F0395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53CC8-1D26-47E4-A199-49E40D3415B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47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688" b="1" dirty="0">
                <a:solidFill>
                  <a:srgbClr val="0070C0"/>
                </a:solidFill>
              </a:rPr>
              <a:t>1)</a:t>
            </a:r>
            <a:r>
              <a:rPr lang="nb-NO" sz="1688" dirty="0">
                <a:solidFill>
                  <a:srgbClr val="0070C0"/>
                </a:solidFill>
              </a:rPr>
              <a:t> Finn V</a:t>
            </a:r>
            <a:r>
              <a:rPr lang="nb-NO" sz="1688" baseline="-25000" dirty="0">
                <a:solidFill>
                  <a:srgbClr val="0070C0"/>
                </a:solidFill>
              </a:rPr>
              <a:t>K3</a:t>
            </a:r>
            <a:r>
              <a:rPr lang="nb-NO" sz="1688" dirty="0">
                <a:solidFill>
                  <a:srgbClr val="0070C0"/>
                </a:solidFill>
              </a:rPr>
              <a:t> når V</a:t>
            </a:r>
            <a:r>
              <a:rPr lang="nb-NO" sz="1688" baseline="-25000" dirty="0">
                <a:solidFill>
                  <a:srgbClr val="0070C0"/>
                </a:solidFill>
              </a:rPr>
              <a:t>K1 </a:t>
            </a:r>
            <a:r>
              <a:rPr lang="nb-NO" sz="1688" dirty="0">
                <a:solidFill>
                  <a:srgbClr val="0070C0"/>
                </a:solidFill>
              </a:rPr>
              <a:t>= 2v, V</a:t>
            </a:r>
            <a:r>
              <a:rPr lang="nb-NO" sz="1688" baseline="-25000" dirty="0">
                <a:solidFill>
                  <a:srgbClr val="0070C0"/>
                </a:solidFill>
              </a:rPr>
              <a:t>K2</a:t>
            </a:r>
            <a:r>
              <a:rPr lang="nb-NO" sz="1688" dirty="0">
                <a:solidFill>
                  <a:srgbClr val="0070C0"/>
                </a:solidFill>
              </a:rPr>
              <a:t> = 5v og V</a:t>
            </a:r>
            <a:r>
              <a:rPr lang="nb-NO" sz="1688" baseline="-25000" dirty="0">
                <a:solidFill>
                  <a:srgbClr val="0070C0"/>
                </a:solidFill>
              </a:rPr>
              <a:t>K4 </a:t>
            </a:r>
            <a:r>
              <a:rPr lang="nb-NO" sz="1688" dirty="0">
                <a:solidFill>
                  <a:srgbClr val="0070C0"/>
                </a:solidFill>
              </a:rPr>
              <a:t>= -4v</a:t>
            </a:r>
          </a:p>
          <a:p>
            <a:endParaRPr lang="nb-NO" sz="1875" dirty="0"/>
          </a:p>
          <a:p>
            <a:endParaRPr lang="nb-NO" sz="1875" dirty="0"/>
          </a:p>
          <a:p>
            <a:endParaRPr lang="nb-NO" sz="1875" dirty="0"/>
          </a:p>
          <a:p>
            <a:endParaRPr lang="nb-NO" sz="1875" dirty="0"/>
          </a:p>
          <a:p>
            <a:endParaRPr lang="nb-NO" sz="1875" dirty="0"/>
          </a:p>
          <a:p>
            <a:endParaRPr lang="nb-NO" sz="1875" dirty="0"/>
          </a:p>
          <a:p>
            <a:pPr marL="0" indent="0">
              <a:buNone/>
            </a:pPr>
            <a:endParaRPr lang="nb-NO" sz="1875" dirty="0"/>
          </a:p>
          <a:p>
            <a:pPr marL="0" indent="0">
              <a:buNone/>
            </a:pPr>
            <a:r>
              <a:rPr lang="nb-NO" sz="1688" b="1" dirty="0">
                <a:solidFill>
                  <a:srgbClr val="0070C0"/>
                </a:solidFill>
              </a:rPr>
              <a:t>2)</a:t>
            </a:r>
            <a:r>
              <a:rPr lang="nb-NO" sz="1688" dirty="0">
                <a:solidFill>
                  <a:srgbClr val="0070C0"/>
                </a:solidFill>
              </a:rPr>
              <a:t> Hva skjer hvis V</a:t>
            </a:r>
            <a:r>
              <a:rPr lang="nb-NO" sz="1688" baseline="-25000" dirty="0">
                <a:solidFill>
                  <a:srgbClr val="0070C0"/>
                </a:solidFill>
              </a:rPr>
              <a:t>K3</a:t>
            </a:r>
            <a:r>
              <a:rPr lang="nb-NO" sz="1688" dirty="0">
                <a:solidFill>
                  <a:srgbClr val="0070C0"/>
                </a:solidFill>
              </a:rPr>
              <a:t> =12v  V</a:t>
            </a:r>
            <a:r>
              <a:rPr lang="nb-NO" sz="1688" baseline="-25000" dirty="0">
                <a:solidFill>
                  <a:srgbClr val="0070C0"/>
                </a:solidFill>
              </a:rPr>
              <a:t>K1 </a:t>
            </a:r>
            <a:r>
              <a:rPr lang="nb-NO" sz="1688" dirty="0">
                <a:solidFill>
                  <a:srgbClr val="0070C0"/>
                </a:solidFill>
              </a:rPr>
              <a:t>= -2v, V</a:t>
            </a:r>
            <a:r>
              <a:rPr lang="nb-NO" sz="1688" baseline="-25000" dirty="0">
                <a:solidFill>
                  <a:srgbClr val="0070C0"/>
                </a:solidFill>
              </a:rPr>
              <a:t>K2</a:t>
            </a:r>
            <a:r>
              <a:rPr lang="nb-NO" sz="1688" dirty="0">
                <a:solidFill>
                  <a:srgbClr val="0070C0"/>
                </a:solidFill>
              </a:rPr>
              <a:t> = -4v og V</a:t>
            </a:r>
            <a:r>
              <a:rPr lang="nb-NO" sz="1688" baseline="-25000" dirty="0">
                <a:solidFill>
                  <a:srgbClr val="0070C0"/>
                </a:solidFill>
              </a:rPr>
              <a:t>K4 </a:t>
            </a:r>
            <a:r>
              <a:rPr lang="nb-NO" sz="1688" dirty="0">
                <a:solidFill>
                  <a:srgbClr val="0070C0"/>
                </a:solidFill>
              </a:rPr>
              <a:t>=0v? Forklar hva som skjer rent fysisk.</a:t>
            </a:r>
            <a:endParaRPr lang="de-DE" sz="1688" dirty="0">
              <a:solidFill>
                <a:srgbClr val="0070C0"/>
              </a:solidFill>
            </a:endParaRPr>
          </a:p>
          <a:p>
            <a:endParaRPr lang="de-DE" sz="1875" dirty="0"/>
          </a:p>
        </p:txBody>
      </p:sp>
      <p:sp>
        <p:nvSpPr>
          <p:cNvPr id="8" name="AutoShape 2" descr="https://encrypted-tbn1.gstatic.com/images?q=tbn:ANd9GcSrbX6Q0RgBurp0YwAQ6YxcZdxXiAALA9Iry1Tg8QZgQRlY5uQnuGbVqw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9" name="AutoShape 4" descr="https://encrypted-tbn1.gstatic.com/images?q=tbn:ANd9GcSrbX6Q0RgBurp0YwAQ6YxcZdxXiAALA9Iry1Tg8QZgQRlY5uQnuGbVqw"/>
          <p:cNvSpPr>
            <a:spLocks noChangeAspect="1" noChangeArrowheads="1"/>
          </p:cNvSpPr>
          <p:nvPr/>
        </p:nvSpPr>
        <p:spPr bwMode="auto">
          <a:xfrm>
            <a:off x="1509117" y="744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1" name="AutoShape 8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1509117" y="-1535906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3" name="AutoShape 12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1794867" y="-1250156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4" name="AutoShape 14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1937742" y="-1107281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5" name="AutoShape 16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2080617" y="-964406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20" name="AutoShape 18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2232066" y="-860625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27" name="AutoShape 24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2652117" y="-392906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28" name="AutoShape 26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2794992" y="1893108"/>
            <a:ext cx="5200055" cy="5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29" name="AutoShape 28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2937867" y="-107156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31" name="AutoShape 30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3080742" y="35719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32" name="AutoShape 32" descr="http://upload.wikimedia.org/wikipedia/commons/thumb/5/5d/Short_circuit_by_water_RJ45_PoE.JPG/1280px-Short_circuit_by_water_RJ45_PoE.JPG"/>
          <p:cNvSpPr>
            <a:spLocks noChangeAspect="1" noChangeArrowheads="1"/>
          </p:cNvSpPr>
          <p:nvPr/>
        </p:nvSpPr>
        <p:spPr bwMode="auto">
          <a:xfrm>
            <a:off x="3223617" y="178594"/>
            <a:ext cx="4839891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33" name="AutoShape 36" descr="http://www.asquare.org/networkresearch/wp-content/uploads/2007/08/short-circuit.jpg"/>
          <p:cNvSpPr>
            <a:spLocks noChangeAspect="1" noChangeArrowheads="1"/>
          </p:cNvSpPr>
          <p:nvPr/>
        </p:nvSpPr>
        <p:spPr bwMode="auto">
          <a:xfrm>
            <a:off x="1366242" y="-1678781"/>
            <a:ext cx="4679156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37" name="AutoShape 40" descr="http://www.asquare.org/networkresearch/wp-content/uploads/2007/08/short-circuit.jpg"/>
          <p:cNvSpPr>
            <a:spLocks noChangeAspect="1" noChangeArrowheads="1"/>
          </p:cNvSpPr>
          <p:nvPr/>
        </p:nvSpPr>
        <p:spPr bwMode="auto">
          <a:xfrm>
            <a:off x="1651992" y="-1393031"/>
            <a:ext cx="4679156" cy="350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81963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73" y="2320835"/>
            <a:ext cx="2999661" cy="225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4EE34B2E-CBE2-489B-A37F-48771D57071F}"/>
              </a:ext>
            </a:extLst>
          </p:cNvPr>
          <p:cNvGrpSpPr/>
          <p:nvPr/>
        </p:nvGrpSpPr>
        <p:grpSpPr>
          <a:xfrm>
            <a:off x="1862876" y="2340545"/>
            <a:ext cx="4998135" cy="2594414"/>
            <a:chOff x="2190883" y="1929409"/>
            <a:chExt cx="5331344" cy="276737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3A5F9C4-DF85-41A3-9FA5-3D8EF479533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62405" y="2213270"/>
              <a:ext cx="4929" cy="5026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E2CBFFD-FD95-406F-ADB6-8FD332EBFB08}"/>
                </a:ext>
              </a:extLst>
            </p:cNvPr>
            <p:cNvSpPr/>
            <p:nvPr/>
          </p:nvSpPr>
          <p:spPr bwMode="auto">
            <a:xfrm>
              <a:off x="2833295" y="2189115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latin typeface="Times New Roman" pitchFamily="18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58E18F3-389F-4551-8153-E60165E18A8C}"/>
                </a:ext>
              </a:extLst>
            </p:cNvPr>
            <p:cNvSpPr/>
            <p:nvPr/>
          </p:nvSpPr>
          <p:spPr bwMode="auto">
            <a:xfrm>
              <a:off x="6767361" y="2170353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latin typeface="Times New Roman" pitchFamily="18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01AA04B-C764-4168-8B3E-55AF4F1045D4}"/>
                </a:ext>
              </a:extLst>
            </p:cNvPr>
            <p:cNvCxnSpPr/>
            <p:nvPr/>
          </p:nvCxnSpPr>
          <p:spPr bwMode="auto">
            <a:xfrm rot="16200000" flipH="1">
              <a:off x="3859106" y="1259770"/>
              <a:ext cx="1715" cy="194398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Elbow Connector 35">
              <a:extLst>
                <a:ext uri="{FF2B5EF4-FFF2-40B4-BE49-F238E27FC236}">
                  <a16:creationId xmlns:a16="http://schemas.microsoft.com/office/drawing/2014/main" id="{42A64EE8-78B7-43F4-8BA1-68C2D4CD2E89}"/>
                </a:ext>
              </a:extLst>
            </p:cNvPr>
            <p:cNvCxnSpPr>
              <a:cxnSpLocks/>
              <a:stCxn id="81" idx="2"/>
              <a:endCxn id="90" idx="0"/>
            </p:cNvCxnSpPr>
            <p:nvPr/>
          </p:nvCxnSpPr>
          <p:spPr bwMode="auto">
            <a:xfrm rot="5400000">
              <a:off x="5845208" y="3175975"/>
              <a:ext cx="436420" cy="1454253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Elbow Connector 39">
              <a:extLst>
                <a:ext uri="{FF2B5EF4-FFF2-40B4-BE49-F238E27FC236}">
                  <a16:creationId xmlns:a16="http://schemas.microsoft.com/office/drawing/2014/main" id="{A1226F4D-7CB4-4A14-A369-F9B49FFD90D4}"/>
                </a:ext>
              </a:extLst>
            </p:cNvPr>
            <p:cNvCxnSpPr/>
            <p:nvPr/>
          </p:nvCxnSpPr>
          <p:spPr bwMode="auto">
            <a:xfrm>
              <a:off x="2914634" y="3657600"/>
              <a:ext cx="1500198" cy="500066"/>
            </a:xfrm>
            <a:prstGeom prst="bentConnector3">
              <a:avLst>
                <a:gd name="adj1" fmla="val -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C5C66F0-DC99-4585-A098-D5951FE252CE}"/>
                </a:ext>
              </a:extLst>
            </p:cNvPr>
            <p:cNvSpPr/>
            <p:nvPr/>
          </p:nvSpPr>
          <p:spPr bwMode="auto">
            <a:xfrm>
              <a:off x="6761529" y="4171511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latin typeface="Times New Roman" pitchFamily="18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5A1E072-5561-4F95-9B64-AB0D910C1FDB}"/>
                </a:ext>
              </a:extLst>
            </p:cNvPr>
            <p:cNvSpPr/>
            <p:nvPr/>
          </p:nvSpPr>
          <p:spPr bwMode="auto">
            <a:xfrm>
              <a:off x="2876172" y="4117922"/>
              <a:ext cx="71438" cy="71438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50">
                <a:latin typeface="Times New Roman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1A9338E-0770-4A92-A762-1AC052770155}"/>
                </a:ext>
              </a:extLst>
            </p:cNvPr>
            <p:cNvSpPr txBox="1"/>
            <p:nvPr/>
          </p:nvSpPr>
          <p:spPr>
            <a:xfrm>
              <a:off x="2557444" y="1943088"/>
              <a:ext cx="333766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A</a:t>
              </a:r>
              <a:endParaRPr lang="en-US" sz="1500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3A62A22-CB13-4880-B77F-7CC4EDC4552B}"/>
                </a:ext>
              </a:extLst>
            </p:cNvPr>
            <p:cNvSpPr txBox="1"/>
            <p:nvPr/>
          </p:nvSpPr>
          <p:spPr>
            <a:xfrm>
              <a:off x="6772286" y="1943088"/>
              <a:ext cx="333766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B</a:t>
              </a:r>
              <a:endParaRPr lang="en-US" sz="1500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8089B7-923F-42B3-A5D5-F2A780CE60AD}"/>
                </a:ext>
              </a:extLst>
            </p:cNvPr>
            <p:cNvSpPr txBox="1"/>
            <p:nvPr/>
          </p:nvSpPr>
          <p:spPr>
            <a:xfrm>
              <a:off x="2628882" y="4086228"/>
              <a:ext cx="34573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D</a:t>
              </a:r>
              <a:endParaRPr lang="en-US" sz="15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F24DB0B-6CB9-48B8-9F5E-0B0904D6BC26}"/>
                </a:ext>
              </a:extLst>
            </p:cNvPr>
            <p:cNvSpPr txBox="1"/>
            <p:nvPr/>
          </p:nvSpPr>
          <p:spPr>
            <a:xfrm>
              <a:off x="6772286" y="4086228"/>
              <a:ext cx="34573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C</a:t>
              </a:r>
              <a:endParaRPr lang="en-US" sz="1500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66EDD8-445A-43EC-9D2D-D84010E27260}"/>
                </a:ext>
              </a:extLst>
            </p:cNvPr>
            <p:cNvSpPr txBox="1"/>
            <p:nvPr/>
          </p:nvSpPr>
          <p:spPr>
            <a:xfrm>
              <a:off x="2190883" y="2968422"/>
              <a:ext cx="46542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v</a:t>
              </a:r>
              <a:r>
                <a:rPr lang="nb-NO" sz="1500" baseline="-25000" dirty="0"/>
                <a:t>K1</a:t>
              </a:r>
              <a:endParaRPr lang="en-US" sz="15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1D45D49-CB83-4AEA-8113-DF4297BABACD}"/>
                </a:ext>
              </a:extLst>
            </p:cNvPr>
            <p:cNvSpPr txBox="1"/>
            <p:nvPr/>
          </p:nvSpPr>
          <p:spPr>
            <a:xfrm>
              <a:off x="4676002" y="2454972"/>
              <a:ext cx="46542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v</a:t>
              </a:r>
              <a:r>
                <a:rPr lang="nb-NO" sz="1500" baseline="-25000" dirty="0"/>
                <a:t>K2</a:t>
              </a:r>
              <a:endParaRPr lang="en-US" sz="15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CD8BBA5-F010-405A-A52B-0E31CD7B2F7D}"/>
                </a:ext>
              </a:extLst>
            </p:cNvPr>
            <p:cNvSpPr txBox="1"/>
            <p:nvPr/>
          </p:nvSpPr>
          <p:spPr>
            <a:xfrm>
              <a:off x="6171436" y="3227598"/>
              <a:ext cx="46542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v</a:t>
              </a:r>
              <a:r>
                <a:rPr lang="nb-NO" sz="1500" baseline="-25000" dirty="0"/>
                <a:t>K3</a:t>
              </a:r>
              <a:endParaRPr lang="en-US" sz="15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2E212CC-D5E0-4D25-9523-14B8187262B7}"/>
                </a:ext>
              </a:extLst>
            </p:cNvPr>
            <p:cNvSpPr txBox="1"/>
            <p:nvPr/>
          </p:nvSpPr>
          <p:spPr>
            <a:xfrm>
              <a:off x="4624360" y="4352074"/>
              <a:ext cx="46542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v</a:t>
              </a:r>
              <a:r>
                <a:rPr lang="nb-NO" sz="1500" baseline="-25000" dirty="0"/>
                <a:t>K4</a:t>
              </a:r>
              <a:endParaRPr lang="en-US" sz="15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2A3392C-BEEE-49DB-B842-11E4CAFAEB59}"/>
                </a:ext>
              </a:extLst>
            </p:cNvPr>
            <p:cNvSpPr txBox="1"/>
            <p:nvPr/>
          </p:nvSpPr>
          <p:spPr>
            <a:xfrm>
              <a:off x="2262376" y="2469930"/>
              <a:ext cx="342471" cy="1483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88" dirty="0"/>
                <a:t>-</a:t>
              </a:r>
            </a:p>
            <a:p>
              <a:endParaRPr lang="nb-NO" sz="1688" dirty="0"/>
            </a:p>
            <a:p>
              <a:endParaRPr lang="nb-NO" sz="1688" dirty="0"/>
            </a:p>
            <a:p>
              <a:endParaRPr lang="nb-NO" sz="1688" dirty="0"/>
            </a:p>
            <a:p>
              <a:r>
                <a:rPr lang="nb-NO" sz="1688" dirty="0"/>
                <a:t>+</a:t>
              </a:r>
              <a:endParaRPr lang="en-US" sz="1688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6DB6171-5190-468C-996E-BB4AA4F0DE27}"/>
                </a:ext>
              </a:extLst>
            </p:cNvPr>
            <p:cNvSpPr txBox="1"/>
            <p:nvPr/>
          </p:nvSpPr>
          <p:spPr>
            <a:xfrm>
              <a:off x="7133744" y="2508255"/>
              <a:ext cx="332058" cy="1483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88" dirty="0"/>
                <a:t>-</a:t>
              </a:r>
            </a:p>
            <a:p>
              <a:endParaRPr lang="nb-NO" sz="1688" dirty="0"/>
            </a:p>
            <a:p>
              <a:endParaRPr lang="nb-NO" sz="1688" dirty="0"/>
            </a:p>
            <a:p>
              <a:endParaRPr lang="nb-NO" sz="1688" dirty="0"/>
            </a:p>
            <a:p>
              <a:r>
                <a:rPr lang="nb-NO" sz="1688" dirty="0"/>
                <a:t>+</a:t>
              </a:r>
              <a:endParaRPr lang="en-US" sz="1688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0C196AE-3541-47C8-B0DF-7A6DC4902F6E}"/>
                </a:ext>
              </a:extLst>
            </p:cNvPr>
            <p:cNvSpPr txBox="1"/>
            <p:nvPr/>
          </p:nvSpPr>
          <p:spPr>
            <a:xfrm>
              <a:off x="4184861" y="2452317"/>
              <a:ext cx="1626428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+                      -</a:t>
              </a:r>
              <a:endParaRPr lang="en-US" sz="15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F8E0923-C80C-4960-9A5A-759491D06641}"/>
                </a:ext>
              </a:extLst>
            </p:cNvPr>
            <p:cNvSpPr txBox="1"/>
            <p:nvPr/>
          </p:nvSpPr>
          <p:spPr>
            <a:xfrm>
              <a:off x="4156788" y="4352074"/>
              <a:ext cx="1757340" cy="344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500" dirty="0"/>
                <a:t>-                      +</a:t>
              </a:r>
              <a:endParaRPr lang="en-US" sz="1500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A6590D0-E994-43A4-915E-B00300806AE4}"/>
                </a:ext>
              </a:extLst>
            </p:cNvPr>
            <p:cNvSpPr/>
            <p:nvPr/>
          </p:nvSpPr>
          <p:spPr bwMode="auto">
            <a:xfrm>
              <a:off x="2658380" y="2715947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8" dirty="0"/>
                <a:t>K1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C28BF9B-FD6F-4D66-8121-843FB7B849D1}"/>
                </a:ext>
              </a:extLst>
            </p:cNvPr>
            <p:cNvSpPr/>
            <p:nvPr/>
          </p:nvSpPr>
          <p:spPr bwMode="auto">
            <a:xfrm rot="5400000">
              <a:off x="4631304" y="1717151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85725" tIns="42863" rIns="85725" bIns="42863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8" dirty="0"/>
                <a:t>K2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0F83129-2E3B-4FC9-A8CE-484D87279FAB}"/>
                </a:ext>
              </a:extLst>
            </p:cNvPr>
            <p:cNvSpPr/>
            <p:nvPr/>
          </p:nvSpPr>
          <p:spPr bwMode="auto">
            <a:xfrm>
              <a:off x="6537033" y="2753354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8" dirty="0"/>
                <a:t>K3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D9401F0-3F0A-41BE-9DFA-92B58D99973D}"/>
                </a:ext>
              </a:extLst>
            </p:cNvPr>
            <p:cNvCxnSpPr/>
            <p:nvPr/>
          </p:nvCxnSpPr>
          <p:spPr bwMode="auto">
            <a:xfrm flipV="1">
              <a:off x="2417868" y="2715947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21756B22-1C5D-4E35-AF86-CC92C76C0070}"/>
                </a:ext>
              </a:extLst>
            </p:cNvPr>
            <p:cNvCxnSpPr/>
            <p:nvPr/>
          </p:nvCxnSpPr>
          <p:spPr bwMode="auto">
            <a:xfrm>
              <a:off x="2417868" y="3306976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321514-EA70-4A07-9EA7-9457AABED8B9}"/>
                </a:ext>
              </a:extLst>
            </p:cNvPr>
            <p:cNvSpPr txBox="1"/>
            <p:nvPr/>
          </p:nvSpPr>
          <p:spPr>
            <a:xfrm>
              <a:off x="7056800" y="3024926"/>
              <a:ext cx="465427" cy="344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500" dirty="0"/>
                <a:t>v</a:t>
              </a:r>
              <a:r>
                <a:rPr lang="nb-NO" sz="1500" baseline="-25000" dirty="0"/>
                <a:t>K3</a:t>
              </a:r>
              <a:endParaRPr lang="en-US" sz="1500" dirty="0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F324BA44-8842-4B41-B56D-BAABDFF3256F}"/>
                </a:ext>
              </a:extLst>
            </p:cNvPr>
            <p:cNvCxnSpPr/>
            <p:nvPr/>
          </p:nvCxnSpPr>
          <p:spPr bwMode="auto">
            <a:xfrm flipV="1">
              <a:off x="7283785" y="2772451"/>
              <a:ext cx="0" cy="36558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865B9DBE-2CA3-4C5B-8371-3DEA0A7EA0C7}"/>
                </a:ext>
              </a:extLst>
            </p:cNvPr>
            <p:cNvCxnSpPr/>
            <p:nvPr/>
          </p:nvCxnSpPr>
          <p:spPr bwMode="auto">
            <a:xfrm>
              <a:off x="7283785" y="3363480"/>
              <a:ext cx="0" cy="3506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BAC1732E-6FDA-48CA-B272-4E1C4D57AA59}"/>
                </a:ext>
              </a:extLst>
            </p:cNvPr>
            <p:cNvCxnSpPr/>
            <p:nvPr/>
          </p:nvCxnSpPr>
          <p:spPr bwMode="auto">
            <a:xfrm>
              <a:off x="5026247" y="2617848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8A9C27B7-99D5-41FD-8BB3-6D1123541B90}"/>
                </a:ext>
              </a:extLst>
            </p:cNvPr>
            <p:cNvCxnSpPr/>
            <p:nvPr/>
          </p:nvCxnSpPr>
          <p:spPr bwMode="auto">
            <a:xfrm flipH="1">
              <a:off x="4419046" y="2624249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375ED4F7-1F47-4207-98E3-87E447D8003D}"/>
                </a:ext>
              </a:extLst>
            </p:cNvPr>
            <p:cNvCxnSpPr>
              <a:stCxn id="80" idx="0"/>
              <a:endCxn id="81" idx="0"/>
            </p:cNvCxnSpPr>
            <p:nvPr/>
          </p:nvCxnSpPr>
          <p:spPr bwMode="auto">
            <a:xfrm>
              <a:off x="5350584" y="2182920"/>
              <a:ext cx="1439960" cy="570434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41BE016-2E04-402D-9613-C5AA5995B73C}"/>
                </a:ext>
              </a:extLst>
            </p:cNvPr>
            <p:cNvSpPr/>
            <p:nvPr/>
          </p:nvSpPr>
          <p:spPr bwMode="auto">
            <a:xfrm rot="5400000">
              <a:off x="4617011" y="3655542"/>
              <a:ext cx="507022" cy="9315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square" lIns="85725" tIns="42863" rIns="85725" bIns="42863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88" dirty="0"/>
                <a:t>K4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60BC1464-E25D-47D1-8DF7-AA2EF41D253A}"/>
                </a:ext>
              </a:extLst>
            </p:cNvPr>
            <p:cNvCxnSpPr/>
            <p:nvPr/>
          </p:nvCxnSpPr>
          <p:spPr bwMode="auto">
            <a:xfrm>
              <a:off x="5011954" y="4556239"/>
              <a:ext cx="277082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5AB45E36-9DB2-47B0-A249-ACACB0E4B80C}"/>
                </a:ext>
              </a:extLst>
            </p:cNvPr>
            <p:cNvCxnSpPr/>
            <p:nvPr/>
          </p:nvCxnSpPr>
          <p:spPr bwMode="auto">
            <a:xfrm flipH="1">
              <a:off x="4404753" y="4562640"/>
              <a:ext cx="2569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902462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F430BD-ECAE-485B-8244-F6CEFD0D23E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Mekatronikk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3701-2C0C-42CE-94A1-7DA5179CBEB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48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Oppgave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6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Fra eksamen INF 1411 våren 2015</a:t>
            </a:r>
          </a:p>
          <a:p>
            <a:pPr marL="415214" lvl="1" indent="0">
              <a:buNone/>
            </a:pPr>
            <a:r>
              <a:rPr lang="nb-NO" sz="1875" dirty="0">
                <a:solidFill>
                  <a:srgbClr val="0070C0"/>
                </a:solidFill>
              </a:rPr>
              <a:t>Spm 1: Hvor mange noder har kretsen? </a:t>
            </a:r>
            <a:endParaRPr lang="en-GB" sz="1875" dirty="0">
              <a:solidFill>
                <a:srgbClr val="0070C0"/>
              </a:solidFill>
            </a:endParaRPr>
          </a:p>
          <a:p>
            <a:pPr marL="415214" lvl="1" indent="0">
              <a:buNone/>
            </a:pPr>
            <a:r>
              <a:rPr lang="nb-NO" sz="1875" dirty="0">
                <a:solidFill>
                  <a:srgbClr val="0070C0"/>
                </a:solidFill>
              </a:rPr>
              <a:t>Spm 2: Hva er den totale resistansen hvis R=22kΩ?</a:t>
            </a:r>
            <a:endParaRPr lang="en-GB" sz="1875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5" name="Picture 4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222" y="3773486"/>
            <a:ext cx="3786188" cy="12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947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e5e35b8c-bb2a-40e7-acd7-beed1d1f14b8"/>
    <ds:schemaRef ds:uri="45a9c032-1c21-4297-bc4a-1b0e359a6c15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35835</TotalTime>
  <Words>3774</Words>
  <Application>Microsoft Office PowerPoint</Application>
  <PresentationFormat>Widescreen</PresentationFormat>
  <Paragraphs>891</Paragraphs>
  <Slides>48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Arial, sans-serif</vt:lpstr>
      <vt:lpstr>Calibri</vt:lpstr>
      <vt:lpstr>Cambria Math</vt:lpstr>
      <vt:lpstr>Times New Roman</vt:lpstr>
      <vt:lpstr>Wingdings</vt:lpstr>
      <vt:lpstr>Office Theme</vt:lpstr>
      <vt:lpstr>think-cell Slide</vt:lpstr>
      <vt:lpstr>CorelDRAW</vt:lpstr>
      <vt:lpstr>Equation</vt:lpstr>
      <vt:lpstr>IN 1080 Mekatronikk </vt:lpstr>
      <vt:lpstr>Om dagens forelesning</vt:lpstr>
      <vt:lpstr>Nettverkstopologier</vt:lpstr>
      <vt:lpstr>Nettverkstopologier (forts)</vt:lpstr>
      <vt:lpstr>Eksempel på krets</vt:lpstr>
      <vt:lpstr>Oppgave</vt:lpstr>
      <vt:lpstr>Ohms lov</vt:lpstr>
      <vt:lpstr>Måling av spenning, strøm og resistans</vt:lpstr>
      <vt:lpstr>Serielle kretser</vt:lpstr>
      <vt:lpstr>Serielle kretser (forts)</vt:lpstr>
      <vt:lpstr>Kirchhoffs spenningslov</vt:lpstr>
      <vt:lpstr>Kirchhoffs spenningslov (forts)</vt:lpstr>
      <vt:lpstr>Kirchhoffs spenningslov (forts)</vt:lpstr>
      <vt:lpstr>Oppgave</vt:lpstr>
      <vt:lpstr>Seriekobling av spenningskilder</vt:lpstr>
      <vt:lpstr>Spenningsdeling </vt:lpstr>
      <vt:lpstr>Spenningsdeling (forts)</vt:lpstr>
      <vt:lpstr>Spenningsdeling (forts)</vt:lpstr>
      <vt:lpstr>Spenningsdeling (forts)</vt:lpstr>
      <vt:lpstr>Variabel spenningsdeling</vt:lpstr>
      <vt:lpstr>Kirchhoffs strømlov (KCL)</vt:lpstr>
      <vt:lpstr>Oppgave</vt:lpstr>
      <vt:lpstr>Parallellkrets</vt:lpstr>
      <vt:lpstr>Resistorer i parallell</vt:lpstr>
      <vt:lpstr>Ekvivalent motstand for to resistorer i parallell</vt:lpstr>
      <vt:lpstr>Ekvivalent  motstand for tre resistorer i parallell</vt:lpstr>
      <vt:lpstr>Ekvivalent motstand for n resistorer i parallell</vt:lpstr>
      <vt:lpstr>Ekvivalent motstand for n like resistorer i parallell</vt:lpstr>
      <vt:lpstr>Parallellkobling (1)?</vt:lpstr>
      <vt:lpstr>Parallellkobling (2)? </vt:lpstr>
      <vt:lpstr>Spenningsdeler med lastmotstand</vt:lpstr>
      <vt:lpstr>Eksempel</vt:lpstr>
      <vt:lpstr>Påvirkning på spenningmåling</vt:lpstr>
      <vt:lpstr>Strømdeling</vt:lpstr>
      <vt:lpstr>Strømdeling (forts)</vt:lpstr>
      <vt:lpstr>Seriell-parallellkretser</vt:lpstr>
      <vt:lpstr>Seriell-parallellkretser (forts)</vt:lpstr>
      <vt:lpstr>Seriell-parallellkretser (forts)</vt:lpstr>
      <vt:lpstr>Eksempel: Kretsanalyse</vt:lpstr>
      <vt:lpstr>Eksempel (forts) </vt:lpstr>
      <vt:lpstr>Eksempel (forts) </vt:lpstr>
      <vt:lpstr>Eksempel (forts) </vt:lpstr>
      <vt:lpstr>Eksempel (forts) </vt:lpstr>
      <vt:lpstr>Eksempel (forts) </vt:lpstr>
      <vt:lpstr>Nøtt til neste gang </vt:lpstr>
      <vt:lpstr>Oppgave </vt:lpstr>
      <vt:lpstr>Oppgave</vt:lpstr>
      <vt:lpstr>Oppgave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68</cp:revision>
  <dcterms:created xsi:type="dcterms:W3CDTF">2023-12-12T12:43:39Z</dcterms:created>
  <dcterms:modified xsi:type="dcterms:W3CDTF">2025-01-26T11:09:09Z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