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42"/>
  </p:notesMasterIdLst>
  <p:handoutMasterIdLst>
    <p:handoutMasterId r:id="rId43"/>
  </p:handoutMasterIdLst>
  <p:sldIdLst>
    <p:sldId id="257" r:id="rId6"/>
    <p:sldId id="258" r:id="rId7"/>
    <p:sldId id="266" r:id="rId8"/>
    <p:sldId id="466" r:id="rId9"/>
    <p:sldId id="268" r:id="rId10"/>
    <p:sldId id="467" r:id="rId11"/>
    <p:sldId id="468" r:id="rId12"/>
    <p:sldId id="469" r:id="rId13"/>
    <p:sldId id="470" r:id="rId14"/>
    <p:sldId id="471" r:id="rId15"/>
    <p:sldId id="472" r:id="rId16"/>
    <p:sldId id="473" r:id="rId17"/>
    <p:sldId id="475" r:id="rId18"/>
    <p:sldId id="476" r:id="rId19"/>
    <p:sldId id="477" r:id="rId20"/>
    <p:sldId id="478" r:id="rId21"/>
    <p:sldId id="493" r:id="rId22"/>
    <p:sldId id="494" r:id="rId23"/>
    <p:sldId id="495" r:id="rId24"/>
    <p:sldId id="420" r:id="rId25"/>
    <p:sldId id="434" r:id="rId26"/>
    <p:sldId id="408" r:id="rId27"/>
    <p:sldId id="503" r:id="rId28"/>
    <p:sldId id="554" r:id="rId29"/>
    <p:sldId id="501" r:id="rId30"/>
    <p:sldId id="506" r:id="rId31"/>
    <p:sldId id="418" r:id="rId32"/>
    <p:sldId id="507" r:id="rId33"/>
    <p:sldId id="526" r:id="rId34"/>
    <p:sldId id="527" r:id="rId35"/>
    <p:sldId id="555" r:id="rId36"/>
    <p:sldId id="556" r:id="rId37"/>
    <p:sldId id="557" r:id="rId38"/>
    <p:sldId id="528" r:id="rId39"/>
    <p:sldId id="414" r:id="rId40"/>
    <p:sldId id="500" r:id="rId41"/>
  </p:sldIdLst>
  <p:sldSz cx="12192000" cy="6858000"/>
  <p:notesSz cx="6858000" cy="9144000"/>
  <p:custDataLst>
    <p:tags r:id="rId44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FFFFFF"/>
    <a:srgbClr val="E87AB9"/>
    <a:srgbClr val="EA788B"/>
    <a:srgbClr val="E47EDF"/>
    <a:srgbClr val="0A0000"/>
    <a:srgbClr val="020000"/>
    <a:srgbClr val="010000"/>
    <a:srgbClr val="CEFFD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4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1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ags" Target="tags/tag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2/2/2025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412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554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EC27578-E011-482B-A00A-CA1F84C623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0967" y="6357937"/>
            <a:ext cx="1674725" cy="261938"/>
          </a:xfrm>
          <a:prstGeom prst="rect">
            <a:avLst/>
          </a:prstGeom>
        </p:spPr>
        <p:txBody>
          <a:bodyPr/>
          <a:lstStyle>
            <a:lvl1pPr>
              <a:defRPr sz="1125" i="0">
                <a:latin typeface="+mj-lt"/>
                <a:cs typeface="Arial" panose="020B0604020202020204" pitchFamily="34" charset="0"/>
              </a:defRPr>
            </a:lvl1pPr>
          </a:lstStyle>
          <a:p>
            <a:endParaRPr lang="nb-NO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BE6D374-F611-4593-BD85-F8D5C0E87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55253" y="6357937"/>
            <a:ext cx="2545582" cy="261938"/>
          </a:xfrm>
          <a:prstGeom prst="rect">
            <a:avLst/>
          </a:prstGeom>
        </p:spPr>
        <p:txBody>
          <a:bodyPr/>
          <a:lstStyle>
            <a:lvl1pPr>
              <a:defRPr sz="1125" b="0" i="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B23C48-1833-4F86-82AA-B1F00BD78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29624" y="6331823"/>
            <a:ext cx="1674725" cy="333375"/>
          </a:xfrm>
          <a:prstGeom prst="rect">
            <a:avLst/>
          </a:prstGeom>
        </p:spPr>
        <p:txBody>
          <a:bodyPr/>
          <a:lstStyle>
            <a:lvl1pPr>
              <a:defRPr sz="1125" i="0">
                <a:solidFill>
                  <a:schemeClr val="bg1">
                    <a:lumMod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fld id="{F961E463-F9D5-4353-8BA6-45543CC5320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3041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 dt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1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2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3.png"/><Relationship Id="rId5" Type="http://schemas.openxmlformats.org/officeDocument/2006/relationships/image" Target="../media/image43.jp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5.png"/><Relationship Id="rId5" Type="http://schemas.openxmlformats.org/officeDocument/2006/relationships/image" Target="../media/image49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-jigaMJT10" TargetMode="External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1.emf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3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8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69.wmf"/><Relationship Id="rId4" Type="http://schemas.openxmlformats.org/officeDocument/2006/relationships/oleObject" Target="../embeddings/oleObject7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9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E4FD183C-60B4-A497-4733-4A9EA8F9B6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14641" y="0"/>
            <a:ext cx="5973955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2" name="Content Placeholder 1" descr="A close up of a circuit board&#10;&#10;Description automatically generated">
            <a:extLst>
              <a:ext uri="{FF2B5EF4-FFF2-40B4-BE49-F238E27FC236}">
                <a16:creationId xmlns:a16="http://schemas.microsoft.com/office/drawing/2014/main" id="{505A8230-E63A-BCE2-8A4D-E884FD681D96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/>
          <a:srcRect l="26936" r="14888" b="-1"/>
          <a:stretch/>
        </p:blipFill>
        <p:spPr>
          <a:xfrm>
            <a:off x="6215063" y="10"/>
            <a:ext cx="5976937" cy="6857990"/>
          </a:xfrm>
          <a:prstGeom prst="rect">
            <a:avLst/>
          </a:prstGeom>
          <a:noFill/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2E153C4-911E-D80A-F2D7-CB9018293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2847" y="341458"/>
            <a:ext cx="5071557" cy="207999"/>
          </a:xfrm>
        </p:spPr>
        <p:txBody>
          <a:bodyPr>
            <a:normAutofit/>
          </a:bodyPr>
          <a:lstStyle/>
          <a:p>
            <a:r>
              <a:rPr lang="nb-NO"/>
              <a:t>Institutt for informatikk</a:t>
            </a:r>
          </a:p>
          <a:p>
            <a:endParaRPr lang="nb-NO" dirty="0"/>
          </a:p>
        </p:txBody>
      </p:sp>
      <p:sp>
        <p:nvSpPr>
          <p:cNvPr id="37" name="Title 4">
            <a:extLst>
              <a:ext uri="{FF2B5EF4-FFF2-40B4-BE49-F238E27FC236}">
                <a16:creationId xmlns:a16="http://schemas.microsoft.com/office/drawing/2014/main" id="{DF8BCED5-1775-64F6-3B6A-A2EA7F5ED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/>
          <a:lstStyle/>
          <a:p>
            <a:r>
              <a:rPr lang="nb-NO" sz="4800" dirty="0"/>
              <a:t>IN 1080 Mekatronikk</a:t>
            </a:r>
            <a:br>
              <a:rPr lang="nb-NO" sz="4800" dirty="0"/>
            </a:br>
            <a:endParaRPr lang="en-US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382BE8E-E0C6-36C2-4DD4-66CA6B8480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3800" y="4646043"/>
            <a:ext cx="5075238" cy="839787"/>
          </a:xfrm>
        </p:spPr>
        <p:txBody>
          <a:bodyPr>
            <a:normAutofit/>
          </a:bodyPr>
          <a:lstStyle/>
          <a:p>
            <a:r>
              <a:rPr lang="nb-NO" dirty="0"/>
              <a:t>Del 1: Analog elektronikk</a:t>
            </a:r>
          </a:p>
          <a:p>
            <a:r>
              <a:rPr lang="nb-NO" dirty="0"/>
              <a:t>Forelesning 3</a:t>
            </a:r>
          </a:p>
        </p:txBody>
      </p:sp>
    </p:spTree>
    <p:extLst>
      <p:ext uri="{BB962C8B-B14F-4D97-AF65-F5344CB8AC3E}">
        <p14:creationId xmlns:p14="http://schemas.microsoft.com/office/powerpoint/2010/main" val="2021529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CF83F2A-9CB6-CF1A-B054-FFF679E37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Om dagens forelesning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5CA140A-66AC-227B-A480-CED465516D0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537254" y="1835887"/>
            <a:ext cx="8550379" cy="3515997"/>
          </a:xfrm>
        </p:spPr>
        <p:txBody>
          <a:bodyPr/>
          <a:lstStyle/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I denne forelesningen skal vi se nærmere på</a:t>
            </a:r>
            <a:endParaRPr lang="nb-NO" sz="1600" i="1" dirty="0"/>
          </a:p>
          <a:p>
            <a:pPr marL="846146" lvl="1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Sinusformede vekselstrømmer og –spenninger</a:t>
            </a:r>
          </a:p>
          <a:p>
            <a:pPr marL="846146" lvl="1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Oppbygging og virkemåte til kondensatorer</a:t>
            </a:r>
          </a:p>
          <a:p>
            <a:pPr marL="846146" lvl="1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Kapasitiv impedans (kapasitiv reaktans)</a:t>
            </a:r>
          </a:p>
          <a:p>
            <a:pPr marL="846146" lvl="1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Analyse i tidsplanet av RC-kretser 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E464356B-C02E-52D9-289D-0DD496E4B5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1FFC0A3-4802-C05A-D953-FAB65F8A0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2" name="Picture 1" descr="A green head with a light bulb above it&#10;&#10;Description automatically generated">
            <a:extLst>
              <a:ext uri="{FF2B5EF4-FFF2-40B4-BE49-F238E27FC236}">
                <a16:creationId xmlns:a16="http://schemas.microsoft.com/office/drawing/2014/main" id="{A1D98022-8F03-8C7A-1401-118DE8972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365" y="1660230"/>
            <a:ext cx="3845770" cy="384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864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8C9721-0567-15B9-BC8F-66378A4755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3E99D4-1BB5-A5D7-179D-0BD88720F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A5108C-E6A2-FF7D-92A5-234B87371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nb-NO" sz="3600" b="0" i="0" u="none" strike="noStrike" kern="0" cap="none" spc="0" normalizeH="0" baseline="0" noProof="0" dirty="0">
                <a:ln>
                  <a:noFill/>
                </a:ln>
                <a:solidFill>
                  <a:srgbClr val="FF0033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Litt terminologi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6AF908-5406-C6D0-6B72-3434055B4DF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413358" y="1243953"/>
            <a:ext cx="7766623" cy="4678325"/>
          </a:xfrm>
        </p:spPr>
        <p:txBody>
          <a:bodyPr/>
          <a:lstStyle/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I elektronikk er vi som regel  mest interessert i hvilken </a:t>
            </a:r>
            <a:r>
              <a:rPr lang="nb-NO" sz="1600" i="1" dirty="0"/>
              <a:t>informasjon </a:t>
            </a:r>
            <a:r>
              <a:rPr lang="nb-NO" sz="1600" dirty="0"/>
              <a:t>en strøm eller spenning representerer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Vi bruker begrepet </a:t>
            </a:r>
            <a:r>
              <a:rPr lang="nb-NO" sz="1600" i="1" dirty="0"/>
              <a:t>signal </a:t>
            </a:r>
            <a:r>
              <a:rPr lang="nb-NO" sz="1600" dirty="0"/>
              <a:t>som en fellesbetegnelse på bla strømmer og spenninger som koder informasjon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Vanligvis er man ikke interessert i antall volt eller ampere, men hvilken informasjon det innebærer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Strømmer og spenninger som varierer som funksjon av tid er spesielt nyttige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Endringer eller variasjon koder informasjon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Vi skal studere noen egenskaper ved signaler som kan beskrives med trigonometriske funksjoner, ofte omtalt som ‘sinussignaler’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Det finnes mange verktøy, analyseteknikker og mye matematisk teori for å beskrive og behandle sinussignaler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Dette forenkler arbeidet med å analysere og designe elektroniske kretser som arbeider med sinussignaler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Man kan også anvende de samme teknikkene og teoriene for analoge signaler på digitale signaler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400" dirty="0"/>
          </a:p>
          <a:p>
            <a:pPr>
              <a:buClr>
                <a:srgbClr val="FF0000"/>
              </a:buClr>
            </a:pPr>
            <a:endParaRPr lang="nb-NO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41907D-E3DD-F1C5-C16C-AE333ED56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9981" y="2629000"/>
            <a:ext cx="3660750" cy="205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73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065C7C-921C-9C5C-82DB-3932EDD7F1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813BF7-E073-4D66-D05B-A0691EA2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8B47A5-78CB-7AAB-A5A9-D71A54DE1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>
                <a:solidFill>
                  <a:srgbClr val="FF0000"/>
                </a:solidFill>
              </a:rPr>
              <a:t>ac</a:t>
            </a:r>
            <a:r>
              <a:rPr lang="nb-NO" dirty="0">
                <a:solidFill>
                  <a:srgbClr val="FF0000"/>
                </a:solidFill>
              </a:rPr>
              <a:t>- og dc-signaler</a:t>
            </a:r>
            <a:br>
              <a:rPr lang="nb-NO" dirty="0">
                <a:solidFill>
                  <a:srgbClr val="FF0000"/>
                </a:solidFill>
              </a:rPr>
            </a:b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32F7E6-8D7C-5B10-BBEE-1B3AFEED7B31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552352"/>
            <a:ext cx="10513519" cy="4347685"/>
          </a:xfrm>
        </p:spPr>
        <p:txBody>
          <a:bodyPr/>
          <a:lstStyle/>
          <a:p>
            <a:pPr marL="342900" indent="-342900">
              <a:lnSpc>
                <a:spcPct val="12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Signaler som varierer over tid kalles </a:t>
            </a:r>
            <a:r>
              <a:rPr lang="nb-NO" sz="2000" dirty="0" err="1"/>
              <a:t>ac</a:t>
            </a:r>
            <a:r>
              <a:rPr lang="nb-NO" sz="2000" dirty="0"/>
              <a:t>-signaler</a:t>
            </a:r>
          </a:p>
          <a:p>
            <a:pPr lvl="1">
              <a:lnSpc>
                <a:spcPct val="12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Informasjonsinnholdet kan f.eks. ligge i variasjonen som funksjon av tid</a:t>
            </a:r>
          </a:p>
          <a:p>
            <a:pPr lvl="1">
              <a:lnSpc>
                <a:spcPct val="12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Variasjonen kan være </a:t>
            </a:r>
          </a:p>
          <a:p>
            <a:pPr lvl="2">
              <a:lnSpc>
                <a:spcPct val="12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i="1" dirty="0"/>
              <a:t>periodisk </a:t>
            </a:r>
            <a:r>
              <a:rPr lang="nb-NO" sz="1600" dirty="0"/>
              <a:t>(figur (b)): formen på signalet gjentar seg med faste mellomrom </a:t>
            </a:r>
          </a:p>
          <a:p>
            <a:pPr lvl="2">
              <a:lnSpc>
                <a:spcPct val="12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i="1" dirty="0"/>
              <a:t>ikke-periodisk</a:t>
            </a:r>
            <a:r>
              <a:rPr lang="nb-NO" sz="1600" dirty="0"/>
              <a:t> (figur (a) og (c)): formen gjentar seg ikke</a:t>
            </a:r>
          </a:p>
          <a:p>
            <a:pPr lvl="1">
              <a:lnSpc>
                <a:spcPct val="12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Hvis endringen er veldig langsom, kan vi betrakte et </a:t>
            </a:r>
            <a:r>
              <a:rPr lang="nb-NO" sz="1800" dirty="0" err="1"/>
              <a:t>ac</a:t>
            </a:r>
            <a:r>
              <a:rPr lang="nb-NO" sz="1800" dirty="0"/>
              <a:t>-signal som et dc-signal </a:t>
            </a:r>
          </a:p>
          <a:p>
            <a:pPr lvl="2">
              <a:lnSpc>
                <a:spcPct val="12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Kan forenkle analysen og kretsen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6" name="Picture 5" descr="krets-2.png">
            <a:extLst>
              <a:ext uri="{FF2B5EF4-FFF2-40B4-BE49-F238E27FC236}">
                <a16:creationId xmlns:a16="http://schemas.microsoft.com/office/drawing/2014/main" id="{565955AF-FD8A-98FF-D126-8B117CABA70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07891" y="4706671"/>
            <a:ext cx="6934845" cy="163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810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58C9721-0567-15B9-BC8F-66378A4755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3E99D4-1BB5-A5D7-179D-0BD88720F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A5108C-E6A2-FF7D-92A5-234B87371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Sinussignaler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E6AF908-5406-C6D0-6B72-3434055B4DF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304258"/>
            <a:ext cx="10493760" cy="4834271"/>
          </a:xfrm>
        </p:spPr>
        <p:txBody>
          <a:bodyPr/>
          <a:lstStyle/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En sinusformet bølge er ofte den mest opplagte matematiske representasjonen av hvordan mange fenomener i naturen endrer tilstand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Mange naturlige fenomener varierer eller kan beskrives med sinus-karakteristikk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Sinussignaler og deres egenskaper  kan beskrives og behandles presist matematisk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Vilkårlige signaler kan representeres som summer av sinusformede signaler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Sinussignaler er viktige i bla lyd- og bildebehandling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Vi trenger i tillegg teknikker for å beskrive og analysere </a:t>
            </a:r>
            <a:r>
              <a:rPr lang="nb-NO" sz="1600" dirty="0" err="1"/>
              <a:t>ac</a:t>
            </a:r>
            <a:r>
              <a:rPr lang="nb-NO" sz="1600" dirty="0"/>
              <a:t>-signaler som er </a:t>
            </a:r>
            <a:r>
              <a:rPr lang="nb-NO" sz="1600" i="1" dirty="0"/>
              <a:t>eksponentielle</a:t>
            </a:r>
            <a:endParaRPr lang="nb-NO" sz="1600" dirty="0"/>
          </a:p>
          <a:p>
            <a:pPr marL="0" indent="0">
              <a:buClr>
                <a:srgbClr val="FF0000"/>
              </a:buClr>
            </a:pPr>
            <a:endParaRPr lang="nb-NO" sz="1600" dirty="0"/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4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3C8BCC-4435-040F-9828-22D1CFA931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0" t="5362" r="17075" b="9739"/>
          <a:stretch/>
        </p:blipFill>
        <p:spPr>
          <a:xfrm>
            <a:off x="1837732" y="2409089"/>
            <a:ext cx="3839226" cy="1707257"/>
          </a:xfrm>
          <a:prstGeom prst="rect">
            <a:avLst/>
          </a:prstGeom>
        </p:spPr>
      </p:pic>
      <p:pic>
        <p:nvPicPr>
          <p:cNvPr id="15" name="Picture 14" descr="A collage of different colors of the sun&#10;&#10;Description automatically generated">
            <a:extLst>
              <a:ext uri="{FF2B5EF4-FFF2-40B4-BE49-F238E27FC236}">
                <a16:creationId xmlns:a16="http://schemas.microsoft.com/office/drawing/2014/main" id="{9E349B63-6B62-C078-5DAC-F05FBE8B7A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4906" y="2409089"/>
            <a:ext cx="4138897" cy="173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838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1F52AA-141B-86BD-F3A2-FC2B7C2DC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D6E1EF-7813-071F-3486-AE3E6A16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4A0E2E-EDD2-FABA-2C53-521476E3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Amplitude og periode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3E111F-EDCF-9C79-D6C6-B2A61182D9C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357285"/>
            <a:ext cx="7369788" cy="4699974"/>
          </a:xfrm>
        </p:spPr>
        <p:txBody>
          <a:bodyPr/>
          <a:lstStyle/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Vi trenger noen grunnleggende definisjoner og egenskaper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Konsentrerer oss om sinus, ikke de andre trigonometriske funksjonene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Definisjonene vi gjennomgår gjelder også for cosinus-signaler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En grunnleggende form av et sinussignal er gitt av </a:t>
            </a:r>
            <a:r>
              <a:rPr lang="nb-NO" sz="1800" i="1" dirty="0"/>
              <a:t>f(t) = A*sin(</a:t>
            </a:r>
            <a:r>
              <a:rPr lang="el-GR" sz="1800" i="1" dirty="0"/>
              <a:t>α</a:t>
            </a:r>
            <a:r>
              <a:rPr lang="nb-NO" sz="1800" i="1" dirty="0"/>
              <a:t>t)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Skaleringsfaktoren </a:t>
            </a:r>
            <a:r>
              <a:rPr lang="nb-NO" sz="1600" i="1" dirty="0"/>
              <a:t>A </a:t>
            </a:r>
            <a:r>
              <a:rPr lang="nb-NO" sz="1600" dirty="0"/>
              <a:t>kalles </a:t>
            </a:r>
            <a:r>
              <a:rPr lang="nb-NO" sz="1600" i="1" dirty="0"/>
              <a:t>amplitude </a:t>
            </a:r>
            <a:r>
              <a:rPr lang="nb-NO" sz="1600" dirty="0"/>
              <a:t> og er den maksimale verdien f(</a:t>
            </a:r>
            <a:r>
              <a:rPr lang="el-GR" sz="1600" dirty="0"/>
              <a:t>α</a:t>
            </a:r>
            <a:r>
              <a:rPr lang="nb-NO" sz="1600" dirty="0"/>
              <a:t>t) kan ha</a:t>
            </a:r>
            <a:endParaRPr lang="nb-NO" sz="1600" i="1" dirty="0"/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l-GR" sz="1600" i="1" dirty="0"/>
              <a:t>α</a:t>
            </a:r>
            <a:r>
              <a:rPr lang="nb-NO" sz="1600" i="1" dirty="0"/>
              <a:t> </a:t>
            </a:r>
            <a:r>
              <a:rPr lang="nb-NO" sz="1600" dirty="0"/>
              <a:t>sier hvor hurtig sinussignalet gjentar seg per tidsenhet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Dessuten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Perioden = hvor mange sekunder det tar for bølgeformen å gjenta seg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l-GR" sz="1600" i="1" dirty="0"/>
              <a:t>α</a:t>
            </a:r>
            <a:r>
              <a:rPr lang="nb-NO" sz="1600" dirty="0"/>
              <a:t> brukes til å uttrykke sammenhengen mellom tid og periode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b="1" dirty="0"/>
              <a:t>Merk: </a:t>
            </a:r>
            <a:r>
              <a:rPr lang="nb-NO" sz="1800" dirty="0"/>
              <a:t>I eksemplene og definisjonene på de neste sidene bruker vi spenning som eksempel på den avhengige variabelen (‘y-aksen’). De samme definisjonene gjelder for strøm på y-aksen </a:t>
            </a:r>
            <a:endParaRPr lang="nb-NO" sz="1800" b="1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B5052C-CAA3-795A-BFB3-CE70B2C2C0ED}"/>
              </a:ext>
            </a:extLst>
          </p:cNvPr>
          <p:cNvGrpSpPr/>
          <p:nvPr/>
        </p:nvGrpSpPr>
        <p:grpSpPr>
          <a:xfrm>
            <a:off x="8084423" y="1357285"/>
            <a:ext cx="3622499" cy="2400368"/>
            <a:chOff x="5200650" y="3892077"/>
            <a:chExt cx="3622499" cy="2400368"/>
          </a:xfrm>
        </p:grpSpPr>
        <p:sp>
          <p:nvSpPr>
            <p:cNvPr id="7" name="Text Box 25">
              <a:extLst>
                <a:ext uri="{FF2B5EF4-FFF2-40B4-BE49-F238E27FC236}">
                  <a16:creationId xmlns:a16="http://schemas.microsoft.com/office/drawing/2014/main" id="{B80B7214-7763-B4A1-7024-8AFA5DFC34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9511" y="5892335"/>
              <a:ext cx="50405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 dirty="0">
                  <a:latin typeface="+mn-lt"/>
                </a:rPr>
                <a:t>T</a:t>
              </a:r>
              <a:endParaRPr lang="en-US" sz="2000" baseline="-25000" dirty="0">
                <a:latin typeface="+mn-lt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E9787E2-04D2-3119-FD06-C543FB3B83E7}"/>
                </a:ext>
              </a:extLst>
            </p:cNvPr>
            <p:cNvGrpSpPr/>
            <p:nvPr/>
          </p:nvGrpSpPr>
          <p:grpSpPr>
            <a:xfrm>
              <a:off x="5200650" y="3892077"/>
              <a:ext cx="3622499" cy="2210213"/>
              <a:chOff x="2680370" y="3886553"/>
              <a:chExt cx="4464496" cy="2754721"/>
            </a:xfrm>
          </p:grpSpPr>
          <p:graphicFrame>
            <p:nvGraphicFramePr>
              <p:cNvPr id="9" name="Object 8">
                <a:extLst>
                  <a:ext uri="{FF2B5EF4-FFF2-40B4-BE49-F238E27FC236}">
                    <a16:creationId xmlns:a16="http://schemas.microsoft.com/office/drawing/2014/main" id="{EEB6926B-AF3F-76F1-BFCD-0A18B7F6446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96931201"/>
                  </p:ext>
                </p:extLst>
              </p:nvPr>
            </p:nvGraphicFramePr>
            <p:xfrm>
              <a:off x="2680370" y="3886553"/>
              <a:ext cx="4464496" cy="27383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CorelDRAW" r:id="rId2" imgW="4324350" imgH="2657475" progId="CorelDRAW.Graphic.12">
                      <p:embed/>
                    </p:oleObj>
                  </mc:Choice>
                  <mc:Fallback>
                    <p:oleObj name="CorelDRAW" r:id="rId2" imgW="4324350" imgH="2657475" progId="CorelDRAW.Graphic.12">
                      <p:embed/>
                      <p:pic>
                        <p:nvPicPr>
                          <p:cNvPr id="7" name="Object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80370" y="3886553"/>
                            <a:ext cx="4464496" cy="273831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" name="Text Box 25">
                <a:extLst>
                  <a:ext uri="{FF2B5EF4-FFF2-40B4-BE49-F238E27FC236}">
                    <a16:creationId xmlns:a16="http://schemas.microsoft.com/office/drawing/2014/main" id="{38FC644E-ADFD-455B-8235-89DB489CA43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86990" y="4462616"/>
                <a:ext cx="504056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i="1" dirty="0">
                    <a:latin typeface="+mn-lt"/>
                  </a:rPr>
                  <a:t>A</a:t>
                </a:r>
                <a:endParaRPr lang="en-US" sz="2000" baseline="-25000" dirty="0">
                  <a:latin typeface="+mn-lt"/>
                </a:endParaRPr>
              </a:p>
            </p:txBody>
          </p: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C2C05112-4DDC-523B-0997-A8B3D34053B1}"/>
                  </a:ext>
                </a:extLst>
              </p:cNvPr>
              <p:cNvCxnSpPr/>
              <p:nvPr/>
            </p:nvCxnSpPr>
            <p:spPr bwMode="auto">
              <a:xfrm flipV="1">
                <a:off x="3988664" y="3998763"/>
                <a:ext cx="0" cy="504056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56AC559A-C741-9184-0478-85884291E975}"/>
                  </a:ext>
                </a:extLst>
              </p:cNvPr>
              <p:cNvCxnSpPr/>
              <p:nvPr/>
            </p:nvCxnSpPr>
            <p:spPr bwMode="auto">
              <a:xfrm>
                <a:off x="4004324" y="4862726"/>
                <a:ext cx="0" cy="39211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99AA581B-76FA-777F-5F28-EC6B7ADB8052}"/>
                  </a:ext>
                </a:extLst>
              </p:cNvPr>
              <p:cNvCxnSpPr/>
              <p:nvPr/>
            </p:nvCxnSpPr>
            <p:spPr bwMode="auto">
              <a:xfrm flipH="1">
                <a:off x="3208280" y="6606508"/>
                <a:ext cx="894349" cy="0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6D46F9B8-FE4E-7AD7-592C-6D68186FCEBC}"/>
                  </a:ext>
                </a:extLst>
              </p:cNvPr>
              <p:cNvCxnSpPr/>
              <p:nvPr/>
            </p:nvCxnSpPr>
            <p:spPr bwMode="auto">
              <a:xfrm>
                <a:off x="6521094" y="5254838"/>
                <a:ext cx="6927" cy="138643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9E68759A-0546-6DA2-2EFF-F35C7A145A51}"/>
                  </a:ext>
                </a:extLst>
              </p:cNvPr>
              <p:cNvCxnSpPr/>
              <p:nvPr/>
            </p:nvCxnSpPr>
            <p:spPr bwMode="auto">
              <a:xfrm>
                <a:off x="4504424" y="6624130"/>
                <a:ext cx="2015646" cy="1241"/>
              </a:xfrm>
              <a:prstGeom prst="straightConnector1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</p:grp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145A129-2C6E-299F-5AD8-DBB942544C08}"/>
              </a:ext>
            </a:extLst>
          </p:cNvPr>
          <p:cNvSpPr txBox="1">
            <a:spLocks/>
          </p:cNvSpPr>
          <p:nvPr/>
        </p:nvSpPr>
        <p:spPr bwMode="auto">
          <a:xfrm>
            <a:off x="8769906" y="4004316"/>
            <a:ext cx="2496461" cy="3729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6030" tIns="47172" rIns="96030" bIns="47172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>
              <a:buNone/>
            </a:pPr>
            <a:r>
              <a:rPr lang="nb-NO" sz="1800" dirty="0"/>
              <a:t>A = 20 volt    T=50 µs</a:t>
            </a:r>
          </a:p>
        </p:txBody>
      </p:sp>
    </p:spTree>
    <p:extLst>
      <p:ext uri="{BB962C8B-B14F-4D97-AF65-F5344CB8AC3E}">
        <p14:creationId xmlns:p14="http://schemas.microsoft.com/office/powerpoint/2010/main" val="3322628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1F52AA-141B-86BD-F3A2-FC2B7C2DC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D6E1EF-7813-071F-3486-AE3E6A16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4A0E2E-EDD2-FABA-2C53-521476E3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kern="0" dirty="0">
                <a:solidFill>
                  <a:srgbClr val="FF0000"/>
                </a:solidFill>
              </a:rPr>
              <a:t>Amplitude og periode (forts)</a:t>
            </a:r>
            <a:endParaRPr lang="en-US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3E111F-EDCF-9C79-D6C6-B2A61182D9C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9359" y="1440492"/>
            <a:ext cx="11471910" cy="4397163"/>
          </a:xfrm>
        </p:spPr>
        <p:txBody>
          <a:bodyPr/>
          <a:lstStyle/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Et </a:t>
            </a:r>
            <a:r>
              <a:rPr lang="nb-NO" sz="1800" i="1" dirty="0"/>
              <a:t>balansert</a:t>
            </a:r>
            <a:r>
              <a:rPr lang="nb-NO" sz="1800" dirty="0"/>
              <a:t> sinussignal er sentrert rundt 0: 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Maksimal positiv verdi = |maksimal negativ verdi|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Amplituden er definert som den positive maksimumsverdien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kern="0" dirty="0"/>
              <a:t>Gjennomsnittsverdien over en hel periode er lik 0 hvis signalet er balansert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</a:pPr>
            <a:endParaRPr lang="nb-NO" sz="1800" dirty="0"/>
          </a:p>
        </p:txBody>
      </p:sp>
      <p:pic>
        <p:nvPicPr>
          <p:cNvPr id="17" name="Picture 4" descr="fg08_00200">
            <a:extLst>
              <a:ext uri="{FF2B5EF4-FFF2-40B4-BE49-F238E27FC236}">
                <a16:creationId xmlns:a16="http://schemas.microsoft.com/office/drawing/2014/main" id="{B49391EF-6737-4B91-57B8-9DA1F267A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826" y="3404532"/>
            <a:ext cx="3386791" cy="23011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830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1F52AA-141B-86BD-F3A2-FC2B7C2DC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D6E1EF-7813-071F-3486-AE3E6A16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4A0E2E-EDD2-FABA-2C53-521476E3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kern="0" dirty="0">
                <a:solidFill>
                  <a:srgbClr val="FF0000"/>
                </a:solidFill>
              </a:rPr>
              <a:t>Periode og frekvens</a:t>
            </a:r>
            <a:endParaRPr lang="en-US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3E111F-EDCF-9C79-D6C6-B2A61182D9C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9359" y="1440492"/>
            <a:ext cx="11471910" cy="3989541"/>
          </a:xfrm>
        </p:spPr>
        <p:txBody>
          <a:bodyPr/>
          <a:lstStyle/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Mens </a:t>
            </a:r>
            <a:r>
              <a:rPr lang="nb-NO" sz="1800" i="1" dirty="0"/>
              <a:t>perioden</a:t>
            </a:r>
            <a:r>
              <a:rPr lang="nb-NO" sz="1800" dirty="0"/>
              <a:t> er tiden det tar før signalformen gjentas, er </a:t>
            </a:r>
            <a:r>
              <a:rPr lang="nb-NO" sz="1800" i="1" dirty="0"/>
              <a:t>frekvensen</a:t>
            </a:r>
            <a:r>
              <a:rPr lang="nb-NO" sz="1800" dirty="0"/>
              <a:t> antallet ganger signalformen gjentar seg per sekund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Frekvens </a:t>
            </a:r>
            <a:r>
              <a:rPr lang="nb-NO" sz="1800" i="1" dirty="0"/>
              <a:t>f</a:t>
            </a:r>
            <a:r>
              <a:rPr lang="nb-NO" sz="1800" dirty="0"/>
              <a:t> måles i enheten Hertz hvor 1Hz = 1/s; 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Perioden</a:t>
            </a:r>
            <a:r>
              <a:rPr lang="nb-NO" sz="1800" i="1" dirty="0"/>
              <a:t> T </a:t>
            </a:r>
            <a:r>
              <a:rPr lang="nb-NO" sz="1800" dirty="0"/>
              <a:t>og frekvensen </a:t>
            </a:r>
            <a:r>
              <a:rPr lang="nb-NO" sz="1800" i="1" dirty="0"/>
              <a:t>f</a:t>
            </a:r>
            <a:r>
              <a:rPr lang="nb-NO" sz="1800" dirty="0"/>
              <a:t> er omvendt proporsjonale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Kjenner vi </a:t>
            </a:r>
            <a:r>
              <a:rPr lang="nb-NO" sz="1600" i="1" dirty="0"/>
              <a:t>T</a:t>
            </a:r>
            <a:r>
              <a:rPr lang="nb-NO" sz="1600" dirty="0"/>
              <a:t> kan vi enkelt finne </a:t>
            </a:r>
            <a:r>
              <a:rPr lang="nb-NO" sz="1600" i="1" dirty="0"/>
              <a:t>f</a:t>
            </a:r>
            <a:r>
              <a:rPr lang="nb-NO" sz="1600" dirty="0"/>
              <a:t> og omvendt 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</a:pPr>
            <a:endParaRPr lang="nb-NO" sz="18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B345DF8-6B72-6DB3-1BA7-05AF268FBEF3}"/>
              </a:ext>
            </a:extLst>
          </p:cNvPr>
          <p:cNvGrpSpPr/>
          <p:nvPr/>
        </p:nvGrpSpPr>
        <p:grpSpPr>
          <a:xfrm>
            <a:off x="2188907" y="2461531"/>
            <a:ext cx="5472608" cy="1749492"/>
            <a:chOff x="3495865" y="2505472"/>
            <a:chExt cx="6025265" cy="2203936"/>
          </a:xfrm>
        </p:grpSpPr>
        <p:pic>
          <p:nvPicPr>
            <p:cNvPr id="7" name="Picture 4" descr="fg08_00800">
              <a:extLst>
                <a:ext uri="{FF2B5EF4-FFF2-40B4-BE49-F238E27FC236}">
                  <a16:creationId xmlns:a16="http://schemas.microsoft.com/office/drawing/2014/main" id="{E7B2E622-34E6-E9E0-0323-0833B009F9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7043" y="2505472"/>
              <a:ext cx="5688632" cy="212884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C933395-B3B8-FC88-5A54-455E2D27BA67}"/>
                </a:ext>
              </a:extLst>
            </p:cNvPr>
            <p:cNvSpPr/>
            <p:nvPr/>
          </p:nvSpPr>
          <p:spPr bwMode="auto">
            <a:xfrm>
              <a:off x="3495865" y="4473092"/>
              <a:ext cx="2808312" cy="22041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F57764A-0430-D2A7-AD2F-CF64686F7D88}"/>
                </a:ext>
              </a:extLst>
            </p:cNvPr>
            <p:cNvSpPr/>
            <p:nvPr/>
          </p:nvSpPr>
          <p:spPr bwMode="auto">
            <a:xfrm>
              <a:off x="6712818" y="4488994"/>
              <a:ext cx="2808312" cy="22041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4D711F63-5E38-FBD7-4FB6-1D0EBC463E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2723695"/>
              </p:ext>
            </p:extLst>
          </p:nvPr>
        </p:nvGraphicFramePr>
        <p:xfrm>
          <a:off x="6212856" y="4494376"/>
          <a:ext cx="1722809" cy="783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63280" imgH="393480" progId="Equation.3">
                  <p:embed/>
                </p:oleObj>
              </mc:Choice>
              <mc:Fallback>
                <p:oleObj name="Equation" r:id="rId3" imgW="863280" imgH="393480" progId="Equation.3">
                  <p:embed/>
                  <p:pic>
                    <p:nvPicPr>
                      <p:cNvPr id="14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2856" y="4494376"/>
                        <a:ext cx="1722809" cy="7837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0343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1F52AA-141B-86BD-F3A2-FC2B7C2DC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D6E1EF-7813-071F-3486-AE3E6A16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4A0E2E-EDD2-FABA-2C53-521476E3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kern="0" dirty="0">
                <a:solidFill>
                  <a:srgbClr val="FF0000"/>
                </a:solidFill>
              </a:rPr>
              <a:t>Strøm- og spenningsretning</a:t>
            </a:r>
            <a:endParaRPr lang="en-US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3E111F-EDCF-9C79-D6C6-B2A61182D9C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9359" y="1440492"/>
            <a:ext cx="10628493" cy="3989541"/>
          </a:xfrm>
        </p:spPr>
        <p:txBody>
          <a:bodyPr/>
          <a:lstStyle/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Hvis vi har et balansert sinussignal vil strømretningen eller polariteten til spenningen endres en gang i løpet av perioden </a:t>
            </a:r>
            <a:r>
              <a:rPr lang="nb-NO" sz="1800" i="1" dirty="0"/>
              <a:t>T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Elektronene vil bevege seg i den ene retningen i halve perioden og deretter snu og gå i motsatt retning i den andre halvdelen av perioden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</a:pPr>
            <a:endParaRPr lang="nb-NO" sz="1800" dirty="0"/>
          </a:p>
        </p:txBody>
      </p:sp>
      <p:pic>
        <p:nvPicPr>
          <p:cNvPr id="11" name="Picture 4" descr="fg08_00300">
            <a:extLst>
              <a:ext uri="{FF2B5EF4-FFF2-40B4-BE49-F238E27FC236}">
                <a16:creationId xmlns:a16="http://schemas.microsoft.com/office/drawing/2014/main" id="{2EAC20E2-87A4-081C-FD40-055417C2DB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86"/>
          <a:stretch/>
        </p:blipFill>
        <p:spPr bwMode="auto">
          <a:xfrm>
            <a:off x="1837732" y="3044594"/>
            <a:ext cx="6696744" cy="184097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5319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1F52AA-141B-86BD-F3A2-FC2B7C2DC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D6E1EF-7813-071F-3486-AE3E6A16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4A0E2E-EDD2-FABA-2C53-521476E3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kern="0" dirty="0" err="1">
                <a:solidFill>
                  <a:srgbClr val="FF0000"/>
                </a:solidFill>
              </a:rPr>
              <a:t>Øyeblikksverdi</a:t>
            </a:r>
            <a:endParaRPr lang="en-US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3E111F-EDCF-9C79-D6C6-B2A61182D9C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9359" y="1440492"/>
            <a:ext cx="11079430" cy="3989541"/>
          </a:xfrm>
        </p:spPr>
        <p:txBody>
          <a:bodyPr/>
          <a:lstStyle/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Hvis man spør «hva er verdien til et sinusformet </a:t>
            </a:r>
            <a:r>
              <a:rPr lang="nb-NO" sz="1800" dirty="0" err="1"/>
              <a:t>ac</a:t>
            </a:r>
            <a:r>
              <a:rPr lang="nb-NO" sz="1800" dirty="0"/>
              <a:t>-signal?» er dette ikke entydig </a:t>
            </a:r>
          </a:p>
          <a:p>
            <a:pPr marL="903296" lvl="1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Mener vi maksimal eller minimal verdi, gjennomsnittverdi eller verdien på et bestemt tidspunkt?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i="1" dirty="0"/>
              <a:t>Øyeblikksverdien</a:t>
            </a:r>
            <a:r>
              <a:rPr lang="nb-NO" sz="1800" dirty="0"/>
              <a:t> er amplituden på et bestemt tidspunkt </a:t>
            </a:r>
            <a:r>
              <a:rPr lang="nb-NO" sz="1800" i="1" dirty="0"/>
              <a:t>t</a:t>
            </a:r>
            <a:r>
              <a:rPr lang="nb-NO" sz="1800" i="1" baseline="-25000" dirty="0"/>
              <a:t>i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</a:pPr>
            <a:endParaRPr lang="nb-NO" sz="1800" dirty="0"/>
          </a:p>
        </p:txBody>
      </p:sp>
      <p:pic>
        <p:nvPicPr>
          <p:cNvPr id="6" name="Picture 4" descr="fg08_01100">
            <a:extLst>
              <a:ext uri="{FF2B5EF4-FFF2-40B4-BE49-F238E27FC236}">
                <a16:creationId xmlns:a16="http://schemas.microsoft.com/office/drawing/2014/main" id="{35386B16-593D-B87D-C0BB-451DA51F4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147" y="3045359"/>
            <a:ext cx="5733906" cy="267117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1140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1F52AA-141B-86BD-F3A2-FC2B7C2DC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D6E1EF-7813-071F-3486-AE3E6A16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4A0E2E-EDD2-FABA-2C53-521476E3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kern="0" dirty="0">
                <a:solidFill>
                  <a:srgbClr val="FF0000"/>
                </a:solidFill>
              </a:rPr>
              <a:t>Peak-til </a:t>
            </a:r>
            <a:r>
              <a:rPr lang="nb-NO" kern="0" dirty="0" err="1">
                <a:solidFill>
                  <a:srgbClr val="FF0000"/>
                </a:solidFill>
              </a:rPr>
              <a:t>peak</a:t>
            </a:r>
            <a:endParaRPr lang="en-US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3E111F-EDCF-9C79-D6C6-B2A61182D9C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4100" y="1474574"/>
            <a:ext cx="6926048" cy="3908852"/>
          </a:xfrm>
        </p:spPr>
        <p:txBody>
          <a:bodyPr/>
          <a:lstStyle/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Amplitude kalles også </a:t>
            </a:r>
            <a:r>
              <a:rPr lang="nb-NO" sz="1800" i="1" dirty="0"/>
              <a:t>magnitude</a:t>
            </a:r>
            <a:r>
              <a:rPr lang="nb-NO" sz="1800" dirty="0"/>
              <a:t> eller </a:t>
            </a:r>
            <a:r>
              <a:rPr lang="nb-NO" sz="1800" i="1" dirty="0" err="1"/>
              <a:t>peak</a:t>
            </a:r>
            <a:r>
              <a:rPr lang="nb-NO" sz="1800" dirty="0"/>
              <a:t>-</a:t>
            </a:r>
            <a:r>
              <a:rPr lang="nb-NO" sz="1800" i="1" dirty="0"/>
              <a:t>verdi</a:t>
            </a:r>
            <a:r>
              <a:rPr lang="nb-NO" sz="1800" dirty="0"/>
              <a:t> </a:t>
            </a:r>
            <a:r>
              <a:rPr lang="nb-NO" sz="1800" i="1" dirty="0" err="1"/>
              <a:t>V</a:t>
            </a:r>
            <a:r>
              <a:rPr lang="nb-NO" sz="1800" i="1" baseline="-25000" dirty="0" err="1"/>
              <a:t>p</a:t>
            </a:r>
            <a:endParaRPr lang="nb-NO" sz="1800" i="1" baseline="-25000" dirty="0"/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i="1" dirty="0"/>
              <a:t>Peak-til-</a:t>
            </a:r>
            <a:r>
              <a:rPr lang="nb-NO" sz="1800" i="1" dirty="0" err="1"/>
              <a:t>peak</a:t>
            </a:r>
            <a:r>
              <a:rPr lang="nb-NO" sz="1800" i="1" dirty="0"/>
              <a:t> </a:t>
            </a:r>
            <a:r>
              <a:rPr lang="nb-NO" sz="1800" dirty="0"/>
              <a:t>verdien </a:t>
            </a:r>
            <a:r>
              <a:rPr lang="nb-NO" sz="1800" i="1" dirty="0"/>
              <a:t>V</a:t>
            </a:r>
            <a:r>
              <a:rPr lang="nb-NO" sz="1800" i="1" baseline="-25000" dirty="0"/>
              <a:t>p2p </a:t>
            </a:r>
            <a:r>
              <a:rPr lang="nb-NO" sz="1800" dirty="0"/>
              <a:t>til et balansert sinussignal er definert som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For et ikke-balansert sinussignal er </a:t>
            </a:r>
            <a:r>
              <a:rPr lang="nb-NO" sz="1800" dirty="0" err="1"/>
              <a:t>peak</a:t>
            </a:r>
            <a:r>
              <a:rPr lang="nb-NO" sz="1800" dirty="0"/>
              <a:t>-til-</a:t>
            </a:r>
            <a:r>
              <a:rPr lang="nb-NO" sz="1800" dirty="0" err="1"/>
              <a:t>peak</a:t>
            </a:r>
            <a:r>
              <a:rPr lang="nb-NO" sz="1800" dirty="0"/>
              <a:t> verdien</a:t>
            </a:r>
          </a:p>
          <a:p>
            <a:pPr marL="0" indent="0">
              <a:buClr>
                <a:srgbClr val="FF0000"/>
              </a:buClr>
            </a:pPr>
            <a:endParaRPr lang="nb-NO" sz="1800" dirty="0"/>
          </a:p>
          <a:p>
            <a:pPr marL="0" indent="0">
              <a:buClr>
                <a:srgbClr val="FF0000"/>
              </a:buClr>
            </a:pPr>
            <a:r>
              <a:rPr lang="nb-NO" sz="1600" dirty="0"/>
              <a:t>der </a:t>
            </a:r>
            <a:r>
              <a:rPr lang="nb-NO" sz="1600" i="1" dirty="0" err="1"/>
              <a:t>V</a:t>
            </a:r>
            <a:r>
              <a:rPr lang="nb-NO" sz="1600" i="1" baseline="-25000" dirty="0" err="1"/>
              <a:t>pmax</a:t>
            </a:r>
            <a:r>
              <a:rPr lang="nb-NO" sz="1600" dirty="0"/>
              <a:t> og </a:t>
            </a:r>
            <a:r>
              <a:rPr lang="nb-NO" sz="1600" i="1" dirty="0" err="1"/>
              <a:t>V</a:t>
            </a:r>
            <a:r>
              <a:rPr lang="nb-NO" sz="1600" i="1" baseline="-25000" dirty="0" err="1"/>
              <a:t>pmin</a:t>
            </a:r>
            <a:r>
              <a:rPr lang="nb-NO" sz="1600" dirty="0"/>
              <a:t> er hhv de maksimale og minimale </a:t>
            </a:r>
            <a:r>
              <a:rPr lang="nb-NO" sz="1600" dirty="0" err="1"/>
              <a:t>peak</a:t>
            </a:r>
            <a:r>
              <a:rPr lang="nb-NO" sz="1600" dirty="0"/>
              <a:t>-verdiene målt relativt til senterlinjen (dc-offset)</a:t>
            </a:r>
            <a:endParaRPr lang="nb-NO" sz="1800" dirty="0"/>
          </a:p>
          <a:p>
            <a:pPr>
              <a:buClr>
                <a:srgbClr val="FF0000"/>
              </a:buClr>
            </a:pPr>
            <a:endParaRPr lang="nb-NO" sz="1800" dirty="0"/>
          </a:p>
        </p:txBody>
      </p:sp>
      <p:pic>
        <p:nvPicPr>
          <p:cNvPr id="7" name="Picture 4" descr="fg08_01200">
            <a:extLst>
              <a:ext uri="{FF2B5EF4-FFF2-40B4-BE49-F238E27FC236}">
                <a16:creationId xmlns:a16="http://schemas.microsoft.com/office/drawing/2014/main" id="{B51BB528-AF5A-A73B-BB81-A39A47E32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023" y="1578093"/>
            <a:ext cx="3349451" cy="192138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 descr="fg08_01300">
            <a:extLst>
              <a:ext uri="{FF2B5EF4-FFF2-40B4-BE49-F238E27FC236}">
                <a16:creationId xmlns:a16="http://schemas.microsoft.com/office/drawing/2014/main" id="{4D7AAD82-4B11-044A-C32A-D90D915D2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957" y="3796138"/>
            <a:ext cx="3612823" cy="177086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3E2E003-B952-403F-9499-47CF6BF42AFE}"/>
                  </a:ext>
                </a:extLst>
              </p:cNvPr>
              <p:cNvSpPr txBox="1"/>
              <p:nvPr/>
            </p:nvSpPr>
            <p:spPr>
              <a:xfrm>
                <a:off x="1262921" y="3600764"/>
                <a:ext cx="2650836" cy="3907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Clr>
                    <a:srgbClr val="FF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𝑝𝑚𝑎𝑥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|+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𝑝𝑚𝑖𝑛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3E2E003-B952-403F-9499-47CF6BF42A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2921" y="3600764"/>
                <a:ext cx="2650836" cy="390748"/>
              </a:xfrm>
              <a:prstGeom prst="rect">
                <a:avLst/>
              </a:prstGeom>
              <a:blipFill>
                <a:blip r:embed="rId4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2D8FEDF-1A07-35A8-E716-EFDCBE793864}"/>
                  </a:ext>
                </a:extLst>
              </p:cNvPr>
              <p:cNvSpPr txBox="1"/>
              <p:nvPr/>
            </p:nvSpPr>
            <p:spPr>
              <a:xfrm>
                <a:off x="868432" y="2442608"/>
                <a:ext cx="2650836" cy="3907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Clr>
                    <a:srgbClr val="FF0000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𝑝𝑚𝑎𝑥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2D8FEDF-1A07-35A8-E716-EFDCBE793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432" y="2442608"/>
                <a:ext cx="2650836" cy="390748"/>
              </a:xfrm>
              <a:prstGeom prst="rect">
                <a:avLst/>
              </a:prstGeom>
              <a:blipFill>
                <a:blip r:embed="rId5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820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1F52AA-141B-86BD-F3A2-FC2B7C2DC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D6E1EF-7813-071F-3486-AE3E6A16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4A0E2E-EDD2-FABA-2C53-521476E3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kern="0" dirty="0">
                <a:solidFill>
                  <a:srgbClr val="FF0000"/>
                </a:solidFill>
              </a:rPr>
              <a:t>Ikke-balanserte sinussignaler: sinussignaler med offset</a:t>
            </a:r>
            <a:endParaRPr lang="en-US" kern="0" dirty="0">
              <a:solidFill>
                <a:srgbClr val="FF00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3E111F-EDCF-9C79-D6C6-B2A61182D9C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9359" y="1684751"/>
            <a:ext cx="11079430" cy="3745282"/>
          </a:xfrm>
        </p:spPr>
        <p:txBody>
          <a:bodyPr/>
          <a:lstStyle/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Hvis et balansert sinussignal har et fast «tillegg», kalles dette et «dc-offset»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Et dc-offset kan være enten positivt eller negativt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Signalet forskyves oppover eller nedover langs den vertikale aksen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Peak-verdien og amplituden defineres relativt til dc-offset, og ikke til 0</a:t>
            </a:r>
          </a:p>
          <a:p>
            <a:pPr marL="1303369" lvl="2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Et balansert sinussignal har dc-offset = 0</a:t>
            </a:r>
          </a:p>
          <a:p>
            <a:pPr marL="846146" lvl="1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Med et dc-offset kan et sinussignal kan være fullstendig positivt eller negativt gjennom hele perioden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</a:pPr>
            <a:endParaRPr lang="nb-NO" sz="1800" dirty="0"/>
          </a:p>
        </p:txBody>
      </p:sp>
      <p:pic>
        <p:nvPicPr>
          <p:cNvPr id="6" name="Picture 4" descr="fg08_03500">
            <a:extLst>
              <a:ext uri="{FF2B5EF4-FFF2-40B4-BE49-F238E27FC236}">
                <a16:creationId xmlns:a16="http://schemas.microsoft.com/office/drawing/2014/main" id="{5A70DD4D-DF5E-2B3E-AD62-144865207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865" y="4421075"/>
            <a:ext cx="2808312" cy="14155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 descr="fg08_03600">
            <a:extLst>
              <a:ext uri="{FF2B5EF4-FFF2-40B4-BE49-F238E27FC236}">
                <a16:creationId xmlns:a16="http://schemas.microsoft.com/office/drawing/2014/main" id="{9900C38B-CBE2-BFEC-7182-970A81B48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042" y="3977737"/>
            <a:ext cx="4808015" cy="239102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6445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1F52AA-141B-86BD-F3A2-FC2B7C2DC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D6E1EF-7813-071F-3486-AE3E6A16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4A0E2E-EDD2-FABA-2C53-521476E3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kern="0" dirty="0">
                <a:solidFill>
                  <a:srgbClr val="FF0000"/>
                </a:solidFill>
              </a:rPr>
              <a:t>Mer om sinusfunksjonen</a:t>
            </a:r>
            <a:endParaRPr lang="en-US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C3E111F-EDCF-9C79-D6C6-B2A61182D9C5}"/>
                  </a:ext>
                </a:extLst>
              </p:cNvPr>
              <p:cNvSpPr>
                <a:spLocks noGrp="1"/>
              </p:cNvSpPr>
              <p:nvPr>
                <p:ph sz="quarter" idx="28"/>
              </p:nvPr>
            </p:nvSpPr>
            <p:spPr>
              <a:xfrm>
                <a:off x="369358" y="1684751"/>
                <a:ext cx="6380449" cy="3745282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Så langt har vi sett på sinus som en funksjon av tid </a:t>
                </a:r>
                <a:r>
                  <a:rPr lang="nb-NO" sz="1800" i="1" dirty="0"/>
                  <a:t>t </a:t>
                </a:r>
                <a:r>
                  <a:rPr lang="nb-NO" sz="1800" dirty="0"/>
                  <a:t>som uavhengig variabel (tiden </a:t>
                </a:r>
                <a:r>
                  <a:rPr lang="nb-NO" sz="1800" i="1" dirty="0"/>
                  <a:t>t</a:t>
                </a:r>
                <a:r>
                  <a:rPr lang="nb-NO" sz="1800" dirty="0"/>
                  <a:t> går langs den horisontale aksen): </a:t>
                </a:r>
                <a:r>
                  <a:rPr lang="en-GB" sz="1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f(t)=sin(t)</a:t>
                </a:r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I elektronikk er det ofte nødvendig å benytte enten vinkel eller frekvens som argument</a:t>
                </a:r>
              </a:p>
              <a:p>
                <a:pPr marL="903296" lvl="1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nb-NO" sz="1600" dirty="0"/>
                  <a:t>Analyse i frekvensplanet: oppførselen til en RC-krets som funksjon av endringer i frekvens</a:t>
                </a:r>
              </a:p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Istedenfor </a:t>
                </a:r>
                <a:r>
                  <a:rPr lang="nb-NO" sz="1800" i="1" dirty="0"/>
                  <a:t>t</a:t>
                </a:r>
                <a:r>
                  <a:rPr lang="nb-NO" sz="1800" dirty="0"/>
                  <a:t> lar vi vinkelen mellom den horisontale aksen og vektoren som utgjør radius være argument til sinusfunksjonen: </a:t>
                </a:r>
                <a:r>
                  <a:rPr lang="en-GB" sz="1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g(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GB" sz="1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= sin(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GB" sz="1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</a:t>
                </a:r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600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Clr>
                    <a:srgbClr val="FF0000"/>
                  </a:buClr>
                </a:pPr>
                <a:endParaRPr lang="nb-NO" sz="1800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C3E111F-EDCF-9C79-D6C6-B2A61182D9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28"/>
              </p:nvPr>
            </p:nvSpPr>
            <p:spPr>
              <a:xfrm>
                <a:off x="369358" y="1684751"/>
                <a:ext cx="6380449" cy="374528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AB8B99CB-8D14-948E-2AC0-F18C63A645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5150" y="1394126"/>
            <a:ext cx="2376264" cy="1576094"/>
          </a:xfrm>
          <a:prstGeom prst="rect">
            <a:avLst/>
          </a:prstGeom>
        </p:spPr>
      </p:pic>
      <p:pic>
        <p:nvPicPr>
          <p:cNvPr id="8" name="Picture 7" descr="A picture containing clock, mirror&#10;&#10;Description automatically generated">
            <a:extLst>
              <a:ext uri="{FF2B5EF4-FFF2-40B4-BE49-F238E27FC236}">
                <a16:creationId xmlns:a16="http://schemas.microsoft.com/office/drawing/2014/main" id="{CCA44695-87D3-5551-A510-1AF5A904C8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403" y="3691436"/>
            <a:ext cx="2269757" cy="2220993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8105F62-243C-E659-0A8B-472F1BEFED14}"/>
              </a:ext>
            </a:extLst>
          </p:cNvPr>
          <p:cNvCxnSpPr/>
          <p:nvPr/>
        </p:nvCxnSpPr>
        <p:spPr>
          <a:xfrm>
            <a:off x="6363222" y="2110636"/>
            <a:ext cx="12463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BBA8ADE-0F65-525A-CB68-EF4ED6E4003D}"/>
              </a:ext>
            </a:extLst>
          </p:cNvPr>
          <p:cNvCxnSpPr>
            <a:cxnSpLocks/>
          </p:cNvCxnSpPr>
          <p:nvPr/>
        </p:nvCxnSpPr>
        <p:spPr>
          <a:xfrm>
            <a:off x="6300592" y="4860099"/>
            <a:ext cx="14780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963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1F52AA-141B-86BD-F3A2-FC2B7C2DC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D6E1EF-7813-071F-3486-AE3E6A16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4A0E2E-EDD2-FABA-2C53-521476E3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kern="0" dirty="0">
                <a:solidFill>
                  <a:srgbClr val="FF0000"/>
                </a:solidFill>
              </a:rPr>
              <a:t>Mer om sinusfunksjonen (forts)</a:t>
            </a:r>
            <a:endParaRPr lang="en-US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C3E111F-EDCF-9C79-D6C6-B2A61182D9C5}"/>
                  </a:ext>
                </a:extLst>
              </p:cNvPr>
              <p:cNvSpPr>
                <a:spLocks noGrp="1"/>
              </p:cNvSpPr>
              <p:nvPr>
                <p:ph sz="quarter" idx="28"/>
              </p:nvPr>
            </p:nvSpPr>
            <p:spPr>
              <a:xfrm>
                <a:off x="369358" y="1684751"/>
                <a:ext cx="10666071" cy="1744249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Istedenfor å la tiden </a:t>
                </a:r>
                <a:r>
                  <a:rPr lang="nb-NO" sz="1800" i="1" dirty="0"/>
                  <a:t>t </a:t>
                </a:r>
                <a:r>
                  <a:rPr lang="nb-NO" sz="1800" dirty="0"/>
                  <a:t>øke for å vise endringen over tid, kan vi la vinkelen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sz="1800" dirty="0"/>
                  <a:t> øke, som betyr at vi roterer vektoren som utgjør hypotenusen i trekanten hvor sinus(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nb-NO" sz="1800" dirty="0"/>
                  <a:t>) er lengden på motstående katet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Etter en hel omdreining, dvs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800" dirty="0"/>
                  <a:t>=2</a:t>
                </a:r>
                <a:r>
                  <a:rPr lang="el-GR" sz="1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π</a:t>
                </a:r>
                <a:r>
                  <a:rPr lang="en-GB" sz="1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</a:t>
                </a:r>
                <a:r>
                  <a:rPr lang="en-GB" sz="1800" dirty="0"/>
                  <a:t> </a:t>
                </a:r>
                <a:r>
                  <a:rPr lang="nb-NO" sz="1800" dirty="0"/>
                  <a:t>er vi tilbake til utgangspunktet 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sz="1800" dirty="0"/>
                  <a:t>Om endepunktet projiseres horisontalt på en rett linje, får man en «vanlig» sinuskurve:</a:t>
                </a:r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600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0" indent="0">
                  <a:buClr>
                    <a:srgbClr val="FF0000"/>
                  </a:buClr>
                </a:pPr>
                <a:endParaRPr lang="nb-NO" sz="1800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>
                  <a:buClr>
                    <a:srgbClr val="FF0000"/>
                  </a:buClr>
                </a:pPr>
                <a:endParaRPr lang="nb-NO" sz="1800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C3E111F-EDCF-9C79-D6C6-B2A61182D9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28"/>
              </p:nvPr>
            </p:nvSpPr>
            <p:spPr>
              <a:xfrm>
                <a:off x="369358" y="1684751"/>
                <a:ext cx="10666071" cy="1744249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2" descr="http://upload.wikimedia.org/wikipedia/commons/8/89/Unfasor.gif">
            <a:extLst>
              <a:ext uri="{FF2B5EF4-FFF2-40B4-BE49-F238E27FC236}">
                <a16:creationId xmlns:a16="http://schemas.microsoft.com/office/drawing/2014/main" id="{7F76B258-683E-3131-42D2-B79282CA4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749798" y="2901316"/>
            <a:ext cx="1677082" cy="330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fg08_02700">
            <a:extLst>
              <a:ext uri="{FF2B5EF4-FFF2-40B4-BE49-F238E27FC236}">
                <a16:creationId xmlns:a16="http://schemas.microsoft.com/office/drawing/2014/main" id="{A547A3B3-2A66-5F4D-B7CA-BCCB7CFAD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137" y="3716884"/>
            <a:ext cx="4875398" cy="1555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8032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1F52AA-141B-86BD-F3A2-FC2B7C2DC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D6E1EF-7813-071F-3486-AE3E6A16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4A0E2E-EDD2-FABA-2C53-521476E3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kern="0" dirty="0">
                <a:solidFill>
                  <a:srgbClr val="FF0000"/>
                </a:solidFill>
              </a:rPr>
              <a:t>Mer om sinusfunksjonen (forts)</a:t>
            </a:r>
            <a:endParaRPr lang="en-US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C3E111F-EDCF-9C79-D6C6-B2A61182D9C5}"/>
                  </a:ext>
                </a:extLst>
              </p:cNvPr>
              <p:cNvSpPr>
                <a:spLocks noGrp="1"/>
              </p:cNvSpPr>
              <p:nvPr>
                <p:ph sz="quarter" idx="28"/>
              </p:nvPr>
            </p:nvSpPr>
            <p:spPr>
              <a:xfrm>
                <a:off x="360044" y="1149785"/>
                <a:ext cx="9344576" cy="5027650"/>
              </a:xfrm>
            </p:spPr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sz="1600" i="1" dirty="0"/>
                  <a:t>Radianer </a:t>
                </a:r>
                <a:r>
                  <a:rPr lang="nb-NO" sz="1600" dirty="0"/>
                  <a:t> er en egen enhet som vi bruker for å måle vinkler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En </a:t>
                </a:r>
                <a:r>
                  <a:rPr lang="nb-NO" sz="1600" i="1" dirty="0"/>
                  <a:t>radian </a:t>
                </a:r>
                <a:r>
                  <a:rPr lang="nb-NO" sz="1600" dirty="0"/>
                  <a:t>er lengden som spissen av vektoren som roterer har tilbakelagt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1 radian er når spissen av vektoren har tilbakelagt en lengde som tilsvarer radius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1 radian ≈ 57.3</a:t>
                </a:r>
                <a:r>
                  <a:rPr lang="nb-NO" sz="1600" baseline="30000" dirty="0"/>
                  <a:t>o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Sammenhengen mellom grader og radianer 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sz="1600" i="1" dirty="0"/>
                  <a:t>Vinkelhastighet</a:t>
                </a:r>
                <a:r>
                  <a:rPr lang="nb-NO" sz="1600" dirty="0"/>
                  <a:t> (“</a:t>
                </a:r>
                <a:r>
                  <a:rPr lang="nb-NO" sz="1600" dirty="0" err="1"/>
                  <a:t>angular</a:t>
                </a:r>
                <a:r>
                  <a:rPr lang="nb-NO" sz="1600" dirty="0"/>
                  <a:t> </a:t>
                </a:r>
                <a:r>
                  <a:rPr lang="nb-NO" sz="1600" dirty="0" err="1"/>
                  <a:t>velocity</a:t>
                </a:r>
                <a:r>
                  <a:rPr lang="nb-NO" sz="1600" dirty="0"/>
                  <a:t>”) sier hvor hurtig vektoren roterer rundt enhetssirkelen: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Vinkelhastigheten som behøves for å fullføre en hel periode er gitt av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GB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endParaRPr lang="en-GB" sz="1600" dirty="0"/>
              </a:p>
              <a:p>
                <a:pPr marL="846146" lvl="1" indent="-285750">
                  <a:buFont typeface="Arial" panose="020B0604020202020204" pitchFamily="34" charset="0"/>
                  <a:buChar char="•"/>
                </a:pPr>
                <a:r>
                  <a:rPr lang="en-GB" sz="1400" dirty="0" err="1"/>
                  <a:t>Høyere</a:t>
                </a:r>
                <a:r>
                  <a:rPr lang="en-GB" sz="1400" dirty="0"/>
                  <a:t> </a:t>
                </a:r>
                <a:r>
                  <a:rPr lang="en-GB" sz="1400" dirty="0" err="1"/>
                  <a:t>frekvens</a:t>
                </a:r>
                <a:r>
                  <a:rPr lang="en-GB" sz="1400" dirty="0"/>
                  <a:t>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sz="1400" dirty="0"/>
                  <a:t> </a:t>
                </a:r>
                <a:r>
                  <a:rPr lang="en-GB" sz="1400" dirty="0" err="1"/>
                  <a:t>betyr</a:t>
                </a:r>
                <a:r>
                  <a:rPr lang="en-GB" sz="1400" dirty="0"/>
                  <a:t> </a:t>
                </a:r>
                <a:r>
                  <a:rPr lang="en-GB" sz="1400" dirty="0" err="1"/>
                  <a:t>høyere</a:t>
                </a:r>
                <a:r>
                  <a:rPr lang="en-GB" sz="1400" dirty="0"/>
                  <a:t> </a:t>
                </a:r>
                <a14:m>
                  <m:oMath xmlns:m="http://schemas.openxmlformats.org/officeDocument/2006/math">
                    <m:r>
                      <a:rPr lang="en-GB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endParaRPr lang="en-GB" sz="14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GB" sz="1600" dirty="0"/>
                  <a:t> </a:t>
                </a:r>
                <a:r>
                  <a:rPr lang="nb-NO" sz="1600" dirty="0"/>
                  <a:t>kalles som regel </a:t>
                </a:r>
                <a:r>
                  <a:rPr lang="nb-NO" sz="1600" i="1" dirty="0"/>
                  <a:t>vinkelfrekvens </a:t>
                </a:r>
              </a:p>
              <a:p>
                <a:pPr marL="846146" lvl="1" indent="-285750">
                  <a:buFont typeface="Arial" panose="020B0604020202020204" pitchFamily="34" charset="0"/>
                  <a:buChar char="•"/>
                </a:pPr>
                <a:r>
                  <a:rPr lang="nb-NO" sz="1400" i="1" dirty="0"/>
                  <a:t>..</a:t>
                </a:r>
                <a:r>
                  <a:rPr lang="nb-NO" sz="1400" dirty="0"/>
                  <a:t>og sjeldnere vinkelhastighet</a:t>
                </a:r>
                <a:endParaRPr lang="nb-NO" sz="1600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600" dirty="0"/>
              </a:p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600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C3E111F-EDCF-9C79-D6C6-B2A61182D9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28"/>
              </p:nvPr>
            </p:nvSpPr>
            <p:spPr>
              <a:xfrm>
                <a:off x="360044" y="1149785"/>
                <a:ext cx="9344576" cy="502765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DFBD2D-BB1E-D3D2-9757-2D810AB6FB61}"/>
                  </a:ext>
                </a:extLst>
              </p:cNvPr>
              <p:cNvSpPr txBox="1"/>
              <p:nvPr/>
            </p:nvSpPr>
            <p:spPr>
              <a:xfrm>
                <a:off x="4934498" y="2587918"/>
                <a:ext cx="3924279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m:rPr>
                          <m:sty m:val="p"/>
                        </m:rPr>
                        <a:rPr lang="el-GR" sz="1600" i="1"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𝑟𝑎𝑑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360</m:t>
                      </m:r>
                      <m:r>
                        <m:rPr>
                          <m:sty m:val="p"/>
                        </m:rPr>
                        <a:rPr lang="nb-NO" sz="1600" b="0" i="0" baseline="30000" smtClean="0">
                          <a:latin typeface="Cambria Math" panose="02040503050406030204" pitchFamily="18" charset="0"/>
                        </a:rPr>
                        <m:t>o</m:t>
                      </m:r>
                      <m:r>
                        <a:rPr lang="en-GB" sz="16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↔</m:t>
                      </m:r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𝑟𝑎𝑑</m:t>
                      </m:r>
                      <m:r>
                        <a:rPr lang="en-GB" sz="16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6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180</m:t>
                              </m:r>
                              <m:r>
                                <m:rPr>
                                  <m:sty m:val="p"/>
                                </m:rPr>
                                <a:rPr lang="nb-NO" sz="1600" b="0" i="0" baseline="30000" smtClean="0">
                                  <a:latin typeface="Cambria Math" panose="02040503050406030204" pitchFamily="18" charset="0"/>
                                </a:rPr>
                                <m:t>o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 sz="1600" i="1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den>
                          </m:f>
                        </m:e>
                      </m:d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𝑔𝑟𝑎𝑑𝑒𝑟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DFBD2D-BB1E-D3D2-9757-2D810AB6F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4498" y="2587918"/>
                <a:ext cx="3924279" cy="553228"/>
              </a:xfrm>
              <a:prstGeom prst="rect">
                <a:avLst/>
              </a:prstGeom>
              <a:blipFill>
                <a:blip r:embed="rId3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AD92A9C-2764-851C-D29B-C015F23930FD}"/>
                  </a:ext>
                </a:extLst>
              </p:cNvPr>
              <p:cNvSpPr txBox="1"/>
              <p:nvPr/>
            </p:nvSpPr>
            <p:spPr>
              <a:xfrm>
                <a:off x="1472142" y="3628982"/>
                <a:ext cx="5819414" cy="4434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800" i="0" smtClean="0">
                        <a:latin typeface="Cambria Math" panose="02040503050406030204" pitchFamily="18" charset="0"/>
                      </a:rPr>
                      <m:t>v</m:t>
                    </m:r>
                    <m:r>
                      <m:rPr>
                        <m:sty m:val="p"/>
                      </m:rPr>
                      <a:rPr lang="en-GB" sz="1800" b="0" i="0" smtClean="0">
                        <a:latin typeface="Cambria Math" panose="02040503050406030204" pitchFamily="18" charset="0"/>
                      </a:rPr>
                      <m:t>inkelhastighet</m:t>
                    </m:r>
                    <m:r>
                      <a:rPr lang="en-GB" sz="18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avstand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å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lt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grader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eller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radianer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tid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å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lt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i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1800" b="0" i="0" smtClean="0">
                            <a:latin typeface="Cambria Math" panose="02040503050406030204" pitchFamily="18" charset="0"/>
                          </a:rPr>
                          <m:t>sekunder</m:t>
                        </m:r>
                        <m:r>
                          <a:rPr lang="en-GB" sz="1800" b="0" i="0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GB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↔ </m:t>
                    </m:r>
                    <m:r>
                      <a:rPr lang="en-GB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GB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GB" sz="1800" dirty="0"/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AD92A9C-2764-851C-D29B-C015F23930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2142" y="3628982"/>
                <a:ext cx="5819414" cy="443455"/>
              </a:xfrm>
              <a:prstGeom prst="rect">
                <a:avLst/>
              </a:prstGeom>
              <a:blipFill>
                <a:blip r:embed="rId4"/>
                <a:stretch>
                  <a:fillRect l="-1047" t="-2740" b="-178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14D2F95C-32A8-6DE1-0F78-BCE6955B33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570" y="2209202"/>
            <a:ext cx="2580642" cy="258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597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E1F52AA-141B-86BD-F3A2-FC2B7C2DC0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IN1080 Forelesning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D6E1EF-7813-071F-3486-AE3E6A167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4A0E2E-EDD2-FABA-2C53-521476E3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kern="0" dirty="0">
                <a:solidFill>
                  <a:srgbClr val="FF0000"/>
                </a:solidFill>
              </a:rPr>
              <a:t>Mer om sinusfunksjonen (forts)</a:t>
            </a:r>
            <a:endParaRPr lang="en-US" kern="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C3E111F-EDCF-9C79-D6C6-B2A61182D9C5}"/>
                  </a:ext>
                </a:extLst>
              </p:cNvPr>
              <p:cNvSpPr>
                <a:spLocks noGrp="1"/>
              </p:cNvSpPr>
              <p:nvPr>
                <p:ph sz="quarter" idx="28"/>
              </p:nvPr>
            </p:nvSpPr>
            <p:spPr>
              <a:xfrm>
                <a:off x="360043" y="1149785"/>
                <a:ext cx="10620793" cy="4869364"/>
              </a:xfrm>
            </p:spPr>
            <p:txBody>
              <a:bodyPr/>
              <a:lstStyle/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Sinusformede strømmer og spenninger kan nå skrives som</a:t>
                </a:r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800" dirty="0"/>
              </a:p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Vi må ta hensyn til at sinuskurven ikke alltid starter i (0,0)</a:t>
                </a:r>
              </a:p>
              <a:p>
                <a:pPr lvl="1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nb-NO" sz="1600" dirty="0"/>
                  <a:t>Forskyves kurven horisontalt (mot venstre eller høyre) kalles dette </a:t>
                </a:r>
                <a:r>
                  <a:rPr lang="nb-NO" sz="1600" i="1" dirty="0"/>
                  <a:t>faseskift</a:t>
                </a:r>
                <a:r>
                  <a:rPr lang="nb-NO" sz="1600" dirty="0"/>
                  <a:t> eller </a:t>
                </a:r>
                <a:r>
                  <a:rPr lang="nb-NO" sz="1600" i="1" dirty="0"/>
                  <a:t>fasedreining</a:t>
                </a:r>
              </a:p>
              <a:p>
                <a:pPr lvl="1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nb-NO" sz="1600" dirty="0"/>
                  <a:t>Fasedreiningen angis ved å legge til en vinkel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endParaRPr lang="nb-NO" sz="1600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r>
                  <a:rPr lang="nb-NO" sz="2000" dirty="0"/>
                  <a:t>Fasedreining er viktig når vi skal beskrive oppførselen til kondensatorer </a:t>
                </a:r>
              </a:p>
              <a:p>
                <a:pPr lvl="1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400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400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600" dirty="0"/>
              </a:p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600" dirty="0"/>
              </a:p>
              <a:p>
                <a:pPr marL="342900" indent="-34290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600" dirty="0"/>
              </a:p>
              <a:p>
                <a:pPr marL="285750" indent="-285750">
                  <a:buClr>
                    <a:srgbClr val="FF0000"/>
                  </a:buClr>
                  <a:buFont typeface="Arial" panose="020B0604020202020204" pitchFamily="34" charset="0"/>
                  <a:buChar char="•"/>
                </a:pPr>
                <a:endParaRPr lang="nb-NO" sz="1600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C3E111F-EDCF-9C79-D6C6-B2A61182D9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28"/>
              </p:nvPr>
            </p:nvSpPr>
            <p:spPr>
              <a:xfrm>
                <a:off x="360043" y="1149785"/>
                <a:ext cx="10620793" cy="4869364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129FDF1-4769-4980-D6A4-CAA9845EA0AE}"/>
                  </a:ext>
                </a:extLst>
              </p:cNvPr>
              <p:cNvSpPr txBox="1"/>
              <p:nvPr/>
            </p:nvSpPr>
            <p:spPr>
              <a:xfrm>
                <a:off x="1250849" y="1521685"/>
                <a:ext cx="18539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000" b="0" i="1" dirty="0"/>
                  <a:t>i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i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129FDF1-4769-4980-D6A4-CAA9845EA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849" y="1521685"/>
                <a:ext cx="1853905" cy="307777"/>
              </a:xfrm>
              <a:prstGeom prst="rect">
                <a:avLst/>
              </a:prstGeom>
              <a:blipFill>
                <a:blip r:embed="rId3"/>
                <a:stretch>
                  <a:fillRect l="-8224" t="-24000" r="-4934" b="-52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7BB0FAE-ED7F-C4A4-3B3A-75F4339ACA2F}"/>
                  </a:ext>
                </a:extLst>
              </p:cNvPr>
              <p:cNvSpPr txBox="1"/>
              <p:nvPr/>
            </p:nvSpPr>
            <p:spPr>
              <a:xfrm>
                <a:off x="1211163" y="1908006"/>
                <a:ext cx="1914627" cy="4506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000" i="1" dirty="0"/>
                  <a:t>v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i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7BB0FAE-ED7F-C4A4-3B3A-75F4339ACA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163" y="1908006"/>
                <a:ext cx="1914627" cy="450617"/>
              </a:xfrm>
              <a:prstGeom prst="rect">
                <a:avLst/>
              </a:prstGeom>
              <a:blipFill>
                <a:blip r:embed="rId4"/>
                <a:stretch>
                  <a:fillRect l="-8280" t="-16216" r="-6051" b="-270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822DF9CD-F3C5-AF16-B4BF-81DC6F0D2D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696" y="4191852"/>
            <a:ext cx="4539066" cy="18974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67103B-10AA-AF46-C529-F5FB5435A39E}"/>
                  </a:ext>
                </a:extLst>
              </p:cNvPr>
              <p:cNvSpPr txBox="1"/>
              <p:nvPr/>
            </p:nvSpPr>
            <p:spPr>
              <a:xfrm>
                <a:off x="1366058" y="4456702"/>
                <a:ext cx="2340513" cy="7257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000" i="1" dirty="0"/>
                  <a:t>i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i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67103B-10AA-AF46-C529-F5FB5435A3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6058" y="4456702"/>
                <a:ext cx="2340513" cy="725724"/>
              </a:xfrm>
              <a:prstGeom prst="rect">
                <a:avLst/>
              </a:prstGeom>
              <a:blipFill>
                <a:blip r:embed="rId6"/>
                <a:stretch>
                  <a:fillRect l="-6510" t="-10084" r="-36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E4EAA3C-AB50-62E0-A14A-87915A13AC5A}"/>
                  </a:ext>
                </a:extLst>
              </p:cNvPr>
              <p:cNvSpPr txBox="1"/>
              <p:nvPr/>
            </p:nvSpPr>
            <p:spPr>
              <a:xfrm>
                <a:off x="1298293" y="4915857"/>
                <a:ext cx="238725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000" b="0" i="1" dirty="0"/>
                  <a:t>v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⁡(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000" i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E4EAA3C-AB50-62E0-A14A-87915A13AC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8293" y="4915857"/>
                <a:ext cx="2387257" cy="307777"/>
              </a:xfrm>
              <a:prstGeom prst="rect">
                <a:avLst/>
              </a:prstGeom>
              <a:blipFill>
                <a:blip r:embed="rId7"/>
                <a:stretch>
                  <a:fillRect l="-6633" t="-23529" r="-5102" b="-5098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F35286A-263E-649F-A77B-5DD7CD0DF09D}"/>
                  </a:ext>
                </a:extLst>
              </p:cNvPr>
              <p:cNvSpPr txBox="1"/>
              <p:nvPr/>
            </p:nvSpPr>
            <p:spPr>
              <a:xfrm>
                <a:off x="6095999" y="6159401"/>
                <a:ext cx="349448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b="1" dirty="0">
                    <a:latin typeface="+mj-lt"/>
                  </a:rPr>
                  <a:t>Positiv</a:t>
                </a:r>
                <a:r>
                  <a:rPr lang="nb-NO" sz="1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nb-NO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1600" dirty="0">
                    <a:latin typeface="+mj-lt"/>
                  </a:rPr>
                  <a:t>flytter kurven mot </a:t>
                </a:r>
                <a:r>
                  <a:rPr lang="nb-NO" sz="1600" b="1" u="sng" dirty="0">
                    <a:latin typeface="+mj-lt"/>
                  </a:rPr>
                  <a:t>venstre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F35286A-263E-649F-A77B-5DD7CD0DF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9" y="6159401"/>
                <a:ext cx="3494483" cy="338554"/>
              </a:xfrm>
              <a:prstGeom prst="rect">
                <a:avLst/>
              </a:prstGeom>
              <a:blipFill>
                <a:blip r:embed="rId8"/>
                <a:stretch>
                  <a:fillRect l="-873" t="-5357" b="-2142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4938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029" y="266195"/>
            <a:ext cx="8207276" cy="633083"/>
          </a:xfrm>
        </p:spPr>
        <p:txBody>
          <a:bodyPr/>
          <a:lstStyle/>
          <a:p>
            <a:r>
              <a:rPr lang="nb-NO" sz="3188" dirty="0">
                <a:solidFill>
                  <a:srgbClr val="FF0000"/>
                </a:solidFill>
              </a:rPr>
              <a:t>Kondensatorer</a:t>
            </a:r>
            <a:endParaRPr lang="en-US" sz="3188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445" y="1294275"/>
            <a:ext cx="7028544" cy="4836765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Kondensatorer er viktige i elektronikk og har mange bruksområder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Utglatting av signaler som endrer seg hurtig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Blokkering av signaler med bestemte frekvenser 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Omvandling av likestrøm til vekselstrøm – og omvendt (dc-</a:t>
            </a:r>
            <a:r>
              <a:rPr lang="nb-NO" sz="1400" dirty="0" err="1"/>
              <a:t>ac</a:t>
            </a:r>
            <a:r>
              <a:rPr lang="nb-NO" sz="1400" dirty="0"/>
              <a:t> og ac-dc omformere)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Spenningsregulatorer, batterier etc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Beskyttelse mot høye og kortvarige spenningspulser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Impedansen til </a:t>
            </a:r>
            <a:r>
              <a:rPr lang="nb-NO" sz="1800" b="1" dirty="0"/>
              <a:t>resistorerer</a:t>
            </a:r>
            <a:r>
              <a:rPr lang="nb-NO" sz="1800" dirty="0"/>
              <a:t> er UAVHENGIG av frekvensen til strømmen som går gjennom dem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Resistans er frekvensuavhengig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Impedansen til </a:t>
            </a:r>
            <a:r>
              <a:rPr lang="nb-NO" sz="1800" b="1" dirty="0"/>
              <a:t>kondensatorer</a:t>
            </a:r>
            <a:r>
              <a:rPr lang="nb-NO" sz="1800" dirty="0"/>
              <a:t> ENDRER seg med frekvensen til strømmen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Høyere frekvens gir lavere impedans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Ved </a:t>
            </a:r>
            <a:r>
              <a:rPr lang="nb-NO" sz="1400" dirty="0" err="1"/>
              <a:t>ac</a:t>
            </a:r>
            <a:r>
              <a:rPr lang="nb-NO" sz="1400" dirty="0"/>
              <a:t> har kondensatorer uendelig stor impedans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17</a:t>
            </a:fld>
            <a:endParaRPr lang="nb-NO"/>
          </a:p>
        </p:txBody>
      </p:sp>
      <p:sp>
        <p:nvSpPr>
          <p:cNvPr id="7" name="AutoShape 2" descr="File:Condensador electrolitico 150 microF 400V.jpg"/>
          <p:cNvSpPr>
            <a:spLocks noChangeAspect="1" noChangeArrowheads="1"/>
          </p:cNvSpPr>
          <p:nvPr/>
        </p:nvSpPr>
        <p:spPr bwMode="auto">
          <a:xfrm>
            <a:off x="1366242" y="-2571750"/>
            <a:ext cx="7143750" cy="535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8" name="AutoShape 4" descr="File:Condensador electrolitico 150 microF 400V.jpg"/>
          <p:cNvSpPr>
            <a:spLocks noChangeAspect="1" noChangeArrowheads="1"/>
          </p:cNvSpPr>
          <p:nvPr/>
        </p:nvSpPr>
        <p:spPr bwMode="auto">
          <a:xfrm>
            <a:off x="1509117" y="-2428875"/>
            <a:ext cx="7143750" cy="535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10" name="AutoShape 8" descr="http://upload.wikimedia.org/wikipedia/commons/3/31/Condensador_electrolitico_150_microF_400V.jpg"/>
          <p:cNvSpPr>
            <a:spLocks noChangeAspect="1" noChangeArrowheads="1"/>
          </p:cNvSpPr>
          <p:nvPr/>
        </p:nvSpPr>
        <p:spPr bwMode="auto">
          <a:xfrm>
            <a:off x="1366242" y="-135434"/>
            <a:ext cx="285750" cy="28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pic>
        <p:nvPicPr>
          <p:cNvPr id="124930" name="Picture 2" descr="Bilderesultat for industrial capacitor ban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999" y="2110346"/>
            <a:ext cx="2751538" cy="1683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932" name="Picture 4" descr="Bilderesultat for capacito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9503" y="4384343"/>
            <a:ext cx="2911089" cy="109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A2688741-C360-20D9-CF17-77021E297BBB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0820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802" y="427062"/>
            <a:ext cx="10515600" cy="518654"/>
          </a:xfrm>
        </p:spPr>
        <p:txBody>
          <a:bodyPr/>
          <a:lstStyle/>
          <a:p>
            <a:r>
              <a:rPr lang="nb-NO" sz="3188" dirty="0">
                <a:solidFill>
                  <a:srgbClr val="FF0000"/>
                </a:solidFill>
              </a:rPr>
              <a:t>Kondensatorer (forts)</a:t>
            </a:r>
            <a:endParaRPr lang="en-US" sz="3188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953" y="1404022"/>
            <a:ext cx="6645533" cy="2770352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En kondensator kan holde på eller lagre elektroner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En kondensator består av to plater av ledende materiale med isolasjon i mellom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Isolasjonen kalles «dielektrikum»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Kondensatorer kan lages av ulike materialer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Noen kondensatorer har «+» og «-» terminal; disse kan eksplodere hvis de kobles feil!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75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18</a:t>
            </a:fld>
            <a:endParaRPr lang="nb-NO"/>
          </a:p>
        </p:txBody>
      </p:sp>
      <p:pic>
        <p:nvPicPr>
          <p:cNvPr id="12" name="Picture 3" descr="hay6611X_0701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9224" y="4485910"/>
            <a:ext cx="2143140" cy="925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15381" y="445779"/>
            <a:ext cx="2009194" cy="234028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  <p:sp>
        <p:nvSpPr>
          <p:cNvPr id="7" name="AutoShape 2" descr="File:Condensador electrolitico 150 microF 400V.jpg"/>
          <p:cNvSpPr>
            <a:spLocks noChangeAspect="1" noChangeArrowheads="1"/>
          </p:cNvSpPr>
          <p:nvPr/>
        </p:nvSpPr>
        <p:spPr bwMode="auto">
          <a:xfrm>
            <a:off x="1366242" y="-2571750"/>
            <a:ext cx="7143750" cy="535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8" name="AutoShape 4" descr="File:Condensador electrolitico 150 microF 400V.jpg"/>
          <p:cNvSpPr>
            <a:spLocks noChangeAspect="1" noChangeArrowheads="1"/>
          </p:cNvSpPr>
          <p:nvPr/>
        </p:nvSpPr>
        <p:spPr bwMode="auto">
          <a:xfrm>
            <a:off x="1509117" y="-2428875"/>
            <a:ext cx="7143750" cy="5357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10" name="AutoShape 8" descr="http://upload.wikimedia.org/wikipedia/commons/3/31/Condensador_electrolitico_150_microF_400V.jpg"/>
          <p:cNvSpPr>
            <a:spLocks noChangeAspect="1" noChangeArrowheads="1"/>
          </p:cNvSpPr>
          <p:nvPr/>
        </p:nvSpPr>
        <p:spPr bwMode="auto">
          <a:xfrm>
            <a:off x="1366242" y="-135434"/>
            <a:ext cx="285750" cy="28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pic>
        <p:nvPicPr>
          <p:cNvPr id="124937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361" y="3851615"/>
            <a:ext cx="3909413" cy="2194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7EB69A-0D4E-A89E-6488-3662D2B4CA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1127226" y="4652984"/>
            <a:ext cx="1765648" cy="588549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72C2B98-0F3B-15EC-15D5-1316007C4A09}"/>
              </a:ext>
            </a:extLst>
          </p:cNvPr>
          <p:cNvCxnSpPr/>
          <p:nvPr/>
        </p:nvCxnSpPr>
        <p:spPr>
          <a:xfrm>
            <a:off x="3999224" y="4008329"/>
            <a:ext cx="892190" cy="4775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6A05036-B0B2-C3FB-BA89-27EC3F63C81C}"/>
              </a:ext>
            </a:extLst>
          </p:cNvPr>
          <p:cNvSpPr txBox="1"/>
          <p:nvPr/>
        </p:nvSpPr>
        <p:spPr>
          <a:xfrm>
            <a:off x="3927260" y="5565301"/>
            <a:ext cx="24785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Symbol for polarisert kondensator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4E23EF-D625-BCA7-33DC-A1E332FC30F0}"/>
              </a:ext>
            </a:extLst>
          </p:cNvPr>
          <p:cNvSpPr txBox="1"/>
          <p:nvPr/>
        </p:nvSpPr>
        <p:spPr>
          <a:xfrm>
            <a:off x="864179" y="5507876"/>
            <a:ext cx="24112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Generelt symbol for kondensator</a:t>
            </a:r>
          </a:p>
        </p:txBody>
      </p:sp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C8D14B5A-B29C-6FAB-40DF-D80F7ADFB67A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2605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449" y="281910"/>
            <a:ext cx="8207276" cy="529203"/>
          </a:xfrm>
        </p:spPr>
        <p:txBody>
          <a:bodyPr/>
          <a:lstStyle/>
          <a:p>
            <a:r>
              <a:rPr lang="nb-NO" sz="3188" dirty="0">
                <a:solidFill>
                  <a:srgbClr val="FF0000"/>
                </a:solidFill>
              </a:rPr>
              <a:t>Kondensatorer (forts)</a:t>
            </a:r>
            <a:endParaRPr lang="en-US" sz="3188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86333" y="1330477"/>
            <a:ext cx="10411519" cy="4725525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88" dirty="0"/>
              <a:t>En kondensator kan sammenlignes med et vannrør med en elastisk membran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88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88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88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88" dirty="0"/>
              <a:t>Hvis vannet beveger seg, vil membranen også bevege seg (et stykke), slik det ser ut som det renner vann igjennom røret (vann i bevegelse = elektrisk strøm, vanntrykk = elektrisk spenning)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88" dirty="0"/>
              <a:t>Hvis vannet endrer retning, vil membranen gå tilbake til sin opprinnelige posisjon og presse vannet tilbake motsatt vei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88" dirty="0"/>
              <a:t>Det vil være trykkforskjell på hver side av membranen når vannet beveger seg (trykkforskjell = endring spenning)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88" dirty="0"/>
              <a:t>Uten bevegelse i vannet vil membranen ikke bevege seg (dc-spenning gir ingen strøm gjennom kondensatoren)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88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88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88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88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19</a:t>
            </a:fld>
            <a:endParaRPr lang="nb-NO"/>
          </a:p>
        </p:txBody>
      </p:sp>
      <p:sp>
        <p:nvSpPr>
          <p:cNvPr id="3" name="AutoShape 2" descr="File:CapacitorHydraulicAnalogyAnimation.gif"/>
          <p:cNvSpPr>
            <a:spLocks noChangeAspect="1" noChangeArrowheads="1"/>
          </p:cNvSpPr>
          <p:nvPr/>
        </p:nvSpPr>
        <p:spPr bwMode="auto">
          <a:xfrm>
            <a:off x="1366242" y="-449461"/>
            <a:ext cx="4089797" cy="94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7" name="AutoShape 4" descr="File:CapacitorHydraulicAnalogyAnimation.gif"/>
          <p:cNvSpPr>
            <a:spLocks noChangeAspect="1" noChangeArrowheads="1"/>
          </p:cNvSpPr>
          <p:nvPr/>
        </p:nvSpPr>
        <p:spPr bwMode="auto">
          <a:xfrm>
            <a:off x="1509117" y="-306586"/>
            <a:ext cx="4089797" cy="94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9" name="AutoShape 6" descr="http://upload.wikimedia.org/wikipedia/commons/c/c1/CapacitorHydraulicAnalogyAnimation.gif"/>
          <p:cNvSpPr>
            <a:spLocks noChangeAspect="1" noChangeArrowheads="1"/>
          </p:cNvSpPr>
          <p:nvPr/>
        </p:nvSpPr>
        <p:spPr bwMode="auto">
          <a:xfrm>
            <a:off x="1366242" y="-135434"/>
            <a:ext cx="285750" cy="28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10" name="AutoShape 10" descr="http://upload.wikimedia.org/wikipedia/commons/c/c1/CapacitorHydraulicAnalogyAnimation.gif"/>
          <p:cNvSpPr>
            <a:spLocks noChangeAspect="1" noChangeArrowheads="1"/>
          </p:cNvSpPr>
          <p:nvPr/>
        </p:nvSpPr>
        <p:spPr bwMode="auto">
          <a:xfrm>
            <a:off x="1509117" y="7441"/>
            <a:ext cx="285750" cy="28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339" y="1816137"/>
            <a:ext cx="4089797" cy="946547"/>
          </a:xfrm>
          <a:prstGeom prst="rect">
            <a:avLst/>
          </a:prstGeom>
        </p:spPr>
      </p:pic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ACEB8320-BDE4-F8CE-CF01-96230B128B02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14342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615" y="436067"/>
            <a:ext cx="8207276" cy="903113"/>
          </a:xfrm>
        </p:spPr>
        <p:txBody>
          <a:bodyPr/>
          <a:lstStyle/>
          <a:p>
            <a:r>
              <a:rPr lang="nb-NO" sz="3188" dirty="0">
                <a:solidFill>
                  <a:srgbClr val="FF0000"/>
                </a:solidFill>
              </a:rPr>
              <a:t>Kondensatorer (forts)</a:t>
            </a:r>
            <a:endParaRPr lang="en-US" sz="3188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60008" y="1239739"/>
            <a:ext cx="7030348" cy="4904001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Hvis platene i en kondensator kobles til en spenning </a:t>
            </a:r>
            <a:r>
              <a:rPr lang="nb-NO" sz="1600" i="1" dirty="0" err="1"/>
              <a:t>V</a:t>
            </a:r>
            <a:r>
              <a:rPr lang="nb-NO" sz="1600" i="1" baseline="-25000" dirty="0" err="1"/>
              <a:t>s</a:t>
            </a:r>
            <a:r>
              <a:rPr lang="nb-NO" sz="1600" dirty="0"/>
              <a:t> oppstår et elektrisk felt mellom platene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Feltet gjør at elektroner beveger seg fra den ene platen over til den andre gjennom resten kretsen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De beveger seg IKKE direkte fra den ene platen til den andre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Strømmen er størst til å begynne med og blir gradvis mindre ned til 0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Elektronene vil bevege seg hurtigst til å begynne med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Antall frie elektroner som kan bevege seg fra ‘+’ siden er størst til å begynne med og avtar med tiden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Etter hvert som det blir opphopning av elektroner på ‘-’ vil det bli færre «ledige» plasser til nye elektroner 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Når spenningen mellom platene har nådd </a:t>
            </a:r>
            <a:r>
              <a:rPr lang="nb-NO" sz="1600" i="1" dirty="0"/>
              <a:t>V</a:t>
            </a:r>
            <a:r>
              <a:rPr lang="nb-NO" sz="1600" i="1" baseline="-25000" dirty="0"/>
              <a:t>s</a:t>
            </a:r>
            <a:r>
              <a:rPr lang="nb-NO" sz="1600" dirty="0"/>
              <a:t> vil ikke lenger elektroner bevege seg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Det er nå underskudd av elektroner på kondensatorplaten koblet til batteriets ‘+’ pol og overskudd av elektroner på platen koblet til batteriets ‘-’ pol</a:t>
            </a:r>
          </a:p>
          <a:p>
            <a:pPr lvl="2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200" dirty="0"/>
              <a:t>Underskudd av elektroner = positiv total ladning</a:t>
            </a:r>
          </a:p>
          <a:p>
            <a:pPr lvl="2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200" dirty="0"/>
              <a:t>Overskudd av elektroner = negativ total ladning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20</a:t>
            </a:fld>
            <a:endParaRPr lang="nb-NO"/>
          </a:p>
        </p:txBody>
      </p:sp>
      <p:pic>
        <p:nvPicPr>
          <p:cNvPr id="11" name="Picture 4" descr="fg09_00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648" y="1741118"/>
            <a:ext cx="4446836" cy="413365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2" descr="File:CapacitorHydraulicAnalogyAnimation.gif"/>
          <p:cNvSpPr>
            <a:spLocks noChangeAspect="1" noChangeArrowheads="1"/>
          </p:cNvSpPr>
          <p:nvPr/>
        </p:nvSpPr>
        <p:spPr bwMode="auto">
          <a:xfrm>
            <a:off x="1366242" y="-449461"/>
            <a:ext cx="4089797" cy="94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7" name="AutoShape 4" descr="File:CapacitorHydraulicAnalogyAnimation.gif"/>
          <p:cNvSpPr>
            <a:spLocks noChangeAspect="1" noChangeArrowheads="1"/>
          </p:cNvSpPr>
          <p:nvPr/>
        </p:nvSpPr>
        <p:spPr bwMode="auto">
          <a:xfrm>
            <a:off x="1509117" y="-306586"/>
            <a:ext cx="4089797" cy="94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9" name="AutoShape 6" descr="http://upload.wikimedia.org/wikipedia/commons/c/c1/CapacitorHydraulicAnalogyAnimation.gif"/>
          <p:cNvSpPr>
            <a:spLocks noChangeAspect="1" noChangeArrowheads="1"/>
          </p:cNvSpPr>
          <p:nvPr/>
        </p:nvSpPr>
        <p:spPr bwMode="auto">
          <a:xfrm>
            <a:off x="1366242" y="-135434"/>
            <a:ext cx="285750" cy="28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10" name="AutoShape 2" descr="http://upload.wikimedia.org/wikipedia/commons/c/c1/CapacitorHydraulicAnalogyAnimation.gif"/>
          <p:cNvSpPr>
            <a:spLocks noChangeAspect="1" noChangeArrowheads="1"/>
          </p:cNvSpPr>
          <p:nvPr/>
        </p:nvSpPr>
        <p:spPr bwMode="auto">
          <a:xfrm>
            <a:off x="1509117" y="7441"/>
            <a:ext cx="285750" cy="28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32C0BD6B-825C-EDBF-8AEA-FA1D12885FA0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206521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342" y="314423"/>
            <a:ext cx="8207276" cy="612451"/>
          </a:xfrm>
        </p:spPr>
        <p:txBody>
          <a:bodyPr/>
          <a:lstStyle/>
          <a:p>
            <a:r>
              <a:rPr lang="nb-NO" sz="3188" dirty="0">
                <a:solidFill>
                  <a:srgbClr val="FF0000"/>
                </a:solidFill>
              </a:rPr>
              <a:t>Kondensatorer (forts)</a:t>
            </a:r>
            <a:endParaRPr lang="en-US" sz="3188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7597" y="1211063"/>
            <a:ext cx="8502353" cy="4513192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Hvis spenningskilden fjernes, vil en </a:t>
            </a:r>
            <a:r>
              <a:rPr lang="nb-NO" sz="1800" i="1" dirty="0"/>
              <a:t>ideell </a:t>
            </a:r>
            <a:r>
              <a:rPr lang="nb-NO" sz="1800" dirty="0"/>
              <a:t>kondensator holde på ladningene beholde til evig tid og spenningen mellom platene forblir konstant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I en </a:t>
            </a:r>
            <a:r>
              <a:rPr lang="nb-NO" sz="1800" i="1" dirty="0"/>
              <a:t>fysisk</a:t>
            </a:r>
            <a:r>
              <a:rPr lang="nb-NO" sz="1800" dirty="0"/>
              <a:t> kondensator derimot klarer ikke platene å holde på elektronene slik at kondensatoren etterhvert utlades og spenningsforskjellen blir lavere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Denne effekten kan modelleres med en resistor i parallell, som kalles en </a:t>
            </a:r>
            <a:r>
              <a:rPr lang="nb-NO" sz="1800" i="1" dirty="0"/>
              <a:t>parasittresistans</a:t>
            </a:r>
            <a:endParaRPr lang="nb-NO" sz="1800" dirty="0"/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I en ideell kondensator har </a:t>
            </a:r>
            <a:r>
              <a:rPr lang="nb-NO" sz="1600" dirty="0" err="1"/>
              <a:t>R</a:t>
            </a:r>
            <a:r>
              <a:rPr lang="nb-NO" sz="1600" baseline="-25000" dirty="0" err="1"/>
              <a:t>leak</a:t>
            </a:r>
            <a:r>
              <a:rPr lang="nb-NO" sz="1600" dirty="0"/>
              <a:t> uendelig høy resistansverdi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 err="1"/>
              <a:t>R</a:t>
            </a:r>
            <a:r>
              <a:rPr lang="nb-NO" sz="1600" baseline="-25000" dirty="0" err="1"/>
              <a:t>leak</a:t>
            </a:r>
            <a:r>
              <a:rPr lang="nb-NO" sz="1600" dirty="0"/>
              <a:t> er ikke en fysisk resistor koblet i parallell, men en verdi som sier noe om hvor mange elektroner som gjennom </a:t>
            </a:r>
            <a:r>
              <a:rPr lang="nb-NO" sz="1600" dirty="0" err="1"/>
              <a:t>dieletrikumet</a:t>
            </a:r>
            <a:endParaRPr lang="nb-NO" sz="16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Ved høye frekvenser (~10</a:t>
            </a:r>
            <a:r>
              <a:rPr lang="nb-NO" sz="1800" baseline="30000" dirty="0"/>
              <a:t>9</a:t>
            </a:r>
            <a:r>
              <a:rPr lang="nb-NO" sz="1800" dirty="0"/>
              <a:t> Hertz)  blir oppførselen til en kondensator mer komplisert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Det dukker opp flere andre typer parasittresistanser og -induktanser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21</a:t>
            </a:fld>
            <a:endParaRPr lang="nb-NO"/>
          </a:p>
        </p:txBody>
      </p:sp>
      <p:pic>
        <p:nvPicPr>
          <p:cNvPr id="12" name="Picture 4" descr="fg09_004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805" y="2422810"/>
            <a:ext cx="1754136" cy="187515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2" descr="File:CapacitorHydraulicAnalogyAnimation.gif"/>
          <p:cNvSpPr>
            <a:spLocks noChangeAspect="1" noChangeArrowheads="1"/>
          </p:cNvSpPr>
          <p:nvPr/>
        </p:nvSpPr>
        <p:spPr bwMode="auto">
          <a:xfrm>
            <a:off x="1366242" y="-449461"/>
            <a:ext cx="4089797" cy="94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7" name="AutoShape 4" descr="File:CapacitorHydraulicAnalogyAnimation.gif"/>
          <p:cNvSpPr>
            <a:spLocks noChangeAspect="1" noChangeArrowheads="1"/>
          </p:cNvSpPr>
          <p:nvPr/>
        </p:nvSpPr>
        <p:spPr bwMode="auto">
          <a:xfrm>
            <a:off x="1509117" y="-306586"/>
            <a:ext cx="4089797" cy="94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9" name="AutoShape 6" descr="http://upload.wikimedia.org/wikipedia/commons/c/c1/CapacitorHydraulicAnalogyAnimation.gif"/>
          <p:cNvSpPr>
            <a:spLocks noChangeAspect="1" noChangeArrowheads="1"/>
          </p:cNvSpPr>
          <p:nvPr/>
        </p:nvSpPr>
        <p:spPr bwMode="auto">
          <a:xfrm>
            <a:off x="1366242" y="-135434"/>
            <a:ext cx="285750" cy="28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10" name="AutoShape 2" descr="http://upload.wikimedia.org/wikipedia/commons/c/c1/CapacitorHydraulicAnalogyAnimation.gif"/>
          <p:cNvSpPr>
            <a:spLocks noChangeAspect="1" noChangeArrowheads="1"/>
          </p:cNvSpPr>
          <p:nvPr/>
        </p:nvSpPr>
        <p:spPr bwMode="auto">
          <a:xfrm>
            <a:off x="1509117" y="7441"/>
            <a:ext cx="285750" cy="28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9F7D6D3A-5356-C842-016E-8D69137F4474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999D073-7B89-7D17-EB9D-F49AA710B9F3}"/>
              </a:ext>
            </a:extLst>
          </p:cNvPr>
          <p:cNvCxnSpPr>
            <a:cxnSpLocks/>
          </p:cNvCxnSpPr>
          <p:nvPr/>
        </p:nvCxnSpPr>
        <p:spPr>
          <a:xfrm>
            <a:off x="8924795" y="2780778"/>
            <a:ext cx="1960078" cy="4133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92195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2" y="306888"/>
            <a:ext cx="10515600" cy="837751"/>
          </a:xfrm>
        </p:spPr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Kondensatorer (forts)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47968" y="1179612"/>
            <a:ext cx="10262063" cy="4576098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En kondensators evne til å lagre ladninger kalles </a:t>
            </a:r>
            <a:r>
              <a:rPr lang="nb-NO" sz="1800" i="1" dirty="0"/>
              <a:t>kapasitans C, </a:t>
            </a:r>
            <a:r>
              <a:rPr lang="nb-NO" sz="1800" dirty="0"/>
              <a:t>som måles i </a:t>
            </a:r>
            <a:r>
              <a:rPr lang="nb-NO" sz="1800" i="1" dirty="0"/>
              <a:t>Farad </a:t>
            </a:r>
            <a:r>
              <a:rPr lang="nb-NO" sz="1800" dirty="0"/>
              <a:t> og er definert ved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1 Farad er lagring av 1 Coulomb med 1 volt potensialforskjell mellom platene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Kapasitansen bestemmes as platearealet </a:t>
            </a:r>
            <a:r>
              <a:rPr lang="nb-NO" sz="1800" i="1" dirty="0"/>
              <a:t>A</a:t>
            </a:r>
            <a:r>
              <a:rPr lang="nb-NO" sz="1800" dirty="0"/>
              <a:t>, avstanden </a:t>
            </a:r>
            <a:r>
              <a:rPr lang="nb-NO" sz="1800" i="1" dirty="0"/>
              <a:t>d </a:t>
            </a:r>
            <a:r>
              <a:rPr lang="nb-NO" sz="1800" dirty="0"/>
              <a:t>mellom platene og permittiviteten </a:t>
            </a:r>
            <a:r>
              <a:rPr lang="el-GR" sz="1800" dirty="0">
                <a:latin typeface="Times New Roman"/>
                <a:cs typeface="Times New Roman"/>
              </a:rPr>
              <a:t>ε</a:t>
            </a:r>
            <a:r>
              <a:rPr lang="nb-NO" sz="1800" dirty="0">
                <a:latin typeface="Times New Roman"/>
                <a:cs typeface="Times New Roman"/>
              </a:rPr>
              <a:t>:</a:t>
            </a: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GB" sz="1400" dirty="0">
              <a:latin typeface="Times New Roman"/>
              <a:cs typeface="Times New Roman"/>
            </a:endParaRP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l-GR" sz="1600" dirty="0">
                <a:latin typeface="Times New Roman"/>
                <a:cs typeface="Times New Roman"/>
              </a:rPr>
              <a:t>ε</a:t>
            </a:r>
            <a:r>
              <a:rPr lang="nb-NO" sz="1600" dirty="0">
                <a:latin typeface="Times New Roman"/>
                <a:cs typeface="Times New Roman"/>
              </a:rPr>
              <a:t> </a:t>
            </a:r>
            <a:r>
              <a:rPr lang="nb-NO" sz="1600" dirty="0">
                <a:cs typeface="Times New Roman"/>
              </a:rPr>
              <a:t>er en egenskap ved materialet mellom platene (altså dielektrikumet)  og måles i Farad/meter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b="1" dirty="0">
                <a:cs typeface="Times New Roman"/>
              </a:rPr>
              <a:t>Merk:</a:t>
            </a:r>
            <a:r>
              <a:rPr lang="nb-NO" sz="1600" dirty="0"/>
              <a:t> Kapasitans C er IKKE et mål for mostand mot strøm, men evnen til å lagre ladninger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Kondensatorens motstand mot elektrisk strøm kalles </a:t>
            </a:r>
            <a:r>
              <a:rPr lang="nb-NO" sz="1600" i="1" dirty="0"/>
              <a:t>kapasitiv impedans, kapasitiv reaktans </a:t>
            </a:r>
            <a:r>
              <a:rPr lang="nb-NO" sz="1600" dirty="0"/>
              <a:t>eller bare </a:t>
            </a:r>
            <a:r>
              <a:rPr lang="nb-NO" sz="1600" i="1" dirty="0"/>
              <a:t>reaktans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22</a:t>
            </a:fld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2"/>
              <p:cNvSpPr txBox="1"/>
              <p:nvPr/>
            </p:nvSpPr>
            <p:spPr bwMode="auto">
              <a:xfrm>
                <a:off x="2146300" y="1889125"/>
                <a:ext cx="2857500" cy="638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⇔</m:t>
                      </m:r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𝐶𝑉</m:t>
                      </m:r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⇔</m:t>
                      </m:r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46300" y="1889125"/>
                <a:ext cx="2857500" cy="6381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6"/>
              <p:cNvSpPr txBox="1"/>
              <p:nvPr/>
            </p:nvSpPr>
            <p:spPr bwMode="auto">
              <a:xfrm>
                <a:off x="2882540" y="3467661"/>
                <a:ext cx="912813" cy="736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𝜀</m:t>
                      </m:r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7" name="Object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82540" y="3467661"/>
                <a:ext cx="912813" cy="736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BE05E7F3-EED6-F31B-23C4-1183FD2BC1BC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80745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2" y="294362"/>
            <a:ext cx="10515600" cy="920848"/>
          </a:xfrm>
        </p:spPr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Sammenheng strøm, spenning og kapasitiv impedans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47968" y="1371600"/>
            <a:ext cx="9623165" cy="4114800"/>
          </a:xfrm>
        </p:spPr>
        <p:txBody>
          <a:bodyPr/>
          <a:lstStyle/>
          <a:p>
            <a:r>
              <a:rPr lang="nb-NO" sz="1875" dirty="0"/>
              <a:t>Sammenhengen mellom strømmen </a:t>
            </a:r>
            <a:r>
              <a:rPr lang="nb-NO" sz="1875" u="sng" dirty="0"/>
              <a:t>gjennom</a:t>
            </a:r>
            <a:r>
              <a:rPr lang="nb-NO" sz="1875" dirty="0"/>
              <a:t> og spenningen </a:t>
            </a:r>
            <a:r>
              <a:rPr lang="nb-NO" sz="1875" u="sng" dirty="0"/>
              <a:t>over</a:t>
            </a:r>
            <a:r>
              <a:rPr lang="nb-NO" sz="1875" dirty="0"/>
              <a:t> en kondensator er gitt av</a:t>
            </a:r>
          </a:p>
          <a:p>
            <a:endParaRPr lang="nb-NO" sz="1875" dirty="0"/>
          </a:p>
          <a:p>
            <a:pPr marL="0" indent="0">
              <a:buNone/>
            </a:pPr>
            <a:endParaRPr lang="nb-NO" sz="1875" dirty="0"/>
          </a:p>
          <a:p>
            <a:r>
              <a:rPr lang="nb-NO" sz="1875" dirty="0"/>
              <a:t>Impedansen til en kondensator er gitt av formelen</a:t>
            </a:r>
          </a:p>
          <a:p>
            <a:endParaRPr lang="nb-NO" sz="1875" dirty="0"/>
          </a:p>
          <a:p>
            <a:endParaRPr lang="nb-NO" sz="1875" dirty="0"/>
          </a:p>
          <a:p>
            <a:r>
              <a:rPr lang="nb-NO" sz="1875" dirty="0"/>
              <a:t>En sinusformet strøm og –spenning gjennom/i en kondensator ikke er i fase, men </a:t>
            </a:r>
            <a:r>
              <a:rPr lang="nb-NO" sz="1875" i="1" dirty="0"/>
              <a:t>forskjøvet</a:t>
            </a:r>
            <a:r>
              <a:rPr lang="nb-NO" sz="1875" dirty="0"/>
              <a:t> i tid i forhold til hverandre</a:t>
            </a:r>
          </a:p>
          <a:p>
            <a:endParaRPr lang="nb-NO" sz="1875" dirty="0"/>
          </a:p>
          <a:p>
            <a:endParaRPr lang="nb-NO" sz="1875" dirty="0"/>
          </a:p>
          <a:p>
            <a:endParaRPr lang="nb-NO" sz="1875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23</a:t>
            </a:fld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2"/>
              <p:cNvSpPr txBox="1"/>
              <p:nvPr/>
            </p:nvSpPr>
            <p:spPr bwMode="auto">
              <a:xfrm>
                <a:off x="2909584" y="2086747"/>
                <a:ext cx="5539222" cy="638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den>
                      </m:f>
                      <m:r>
                        <a:rPr lang="nb-NO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nb-NO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nb-NO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𝑑𝑞</m:t>
                          </m:r>
                        </m:num>
                        <m:den>
                          <m:r>
                            <a:rPr lang="nb-NO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f>
                        <m:fPr>
                          <m:ctrlPr>
                            <a:rPr lang="nb-NO" sz="16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nb-NO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den>
                          </m:f>
                          <m:f>
                            <m:fPr>
                              <m:ctrlP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𝑑𝑞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nb-NO" sz="16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3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09584" y="2086747"/>
                <a:ext cx="5539222" cy="6381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9">
                <a:extLst>
                  <a:ext uri="{FF2B5EF4-FFF2-40B4-BE49-F238E27FC236}">
                    <a16:creationId xmlns:a16="http://schemas.microsoft.com/office/drawing/2014/main" id="{93276C84-CFF9-4DE6-9A1E-54BF71F49A09}"/>
                  </a:ext>
                </a:extLst>
              </p:cNvPr>
              <p:cNvSpPr txBox="1"/>
              <p:nvPr/>
            </p:nvSpPr>
            <p:spPr bwMode="auto">
              <a:xfrm>
                <a:off x="3415583" y="3429000"/>
                <a:ext cx="1217612" cy="784225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sz="1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𝑓𝐶</m:t>
                          </m:r>
                        </m:den>
                      </m:f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10" name="Object 9">
                <a:extLst>
                  <a:ext uri="{FF2B5EF4-FFF2-40B4-BE49-F238E27FC236}">
                    <a16:creationId xmlns:a16="http://schemas.microsoft.com/office/drawing/2014/main" id="{93276C84-CFF9-4DE6-9A1E-54BF71F49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15583" y="3429000"/>
                <a:ext cx="1217612" cy="7842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D54B6312-91FE-2D9F-3323-09219C96358F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578385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43EA8-C36E-424C-B3C2-C8D49163C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432" y="355587"/>
            <a:ext cx="10515600" cy="789052"/>
          </a:xfrm>
        </p:spPr>
        <p:txBody>
          <a:bodyPr/>
          <a:lstStyle/>
          <a:p>
            <a:r>
              <a:rPr lang="en-GB" dirty="0" err="1">
                <a:solidFill>
                  <a:srgbClr val="FF0000"/>
                </a:solidFill>
              </a:rPr>
              <a:t>Oppsummering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kondensatorens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>
                <a:solidFill>
                  <a:srgbClr val="FF0000"/>
                </a:solidFill>
              </a:rPr>
              <a:t>virkemåte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8B5EE-C0C6-451C-A4C4-F41392E6E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432" y="1437911"/>
            <a:ext cx="10753524" cy="4117575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Dere finner en animasjon som forklarer kondensatorens virkemåte her: </a:t>
            </a:r>
            <a:r>
              <a:rPr lang="nb-NO" sz="1800" dirty="0">
                <a:hlinkClick r:id="rId2"/>
              </a:rPr>
              <a:t>https://www.youtube.com/watch?v=u-jigaMJT10</a:t>
            </a:r>
            <a:endParaRPr lang="nb-NO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Viktige punkter :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Elektronene “</a:t>
            </a:r>
            <a:r>
              <a:rPr lang="nb-NO" sz="1600" b="1" dirty="0"/>
              <a:t>trekkes” </a:t>
            </a:r>
            <a:r>
              <a:rPr lang="nb-NO" sz="1600" dirty="0"/>
              <a:t>fra kondensatorens ene plate mot den positive terminalen på batteriet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Elektronene  “</a:t>
            </a:r>
            <a:r>
              <a:rPr lang="nb-NO" sz="1600" b="1" dirty="0"/>
              <a:t>skyves” </a:t>
            </a:r>
            <a:r>
              <a:rPr lang="nb-NO" sz="1600" dirty="0"/>
              <a:t>fra</a:t>
            </a:r>
            <a:r>
              <a:rPr lang="nb-NO" sz="1600" b="1" dirty="0"/>
              <a:t> </a:t>
            </a:r>
            <a:r>
              <a:rPr lang="nb-NO" sz="1600" dirty="0"/>
              <a:t>den negative terminalen på batteriet mot kondensatorens andre plate 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Etterhvert blir det så mange negative ladninger på ÷ siden at elektronene beveger seg langsommere mot kondensatorens ÷plate og til slutt stopper elektronstrømmen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Tilsvarende blir det overskudd av positive landinger på +siden av kondensatoren slik at elektronene beveger seg langsommere mot batteriet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Kondensatorer lades hurtig opp til å begynne med og deretter langsommere og langsommere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Samme for utladning: Først hurtig og deretter langsommere og langsommere 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51721-CEFF-46DD-9BF4-0EFC4C09B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IN1080 Forelesning 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1B537-A1FE-47B2-859E-2969045F8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171AD8E1-443D-FA43-7FA4-9AD479EB3B3D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269323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2" y="294362"/>
            <a:ext cx="10515600" cy="850277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RC-kretser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6265" y="1436192"/>
            <a:ext cx="11053734" cy="4351338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En RC-krets er en krets består av minst én resistor og én kondensator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Analyseres både med og uten spenningskilde(r)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Resistoren og kondensatoren kan være koblet i serie eller i parallell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Enklest å analysere krets hvor kondensator og resistor er koblet i serie </a:t>
            </a:r>
          </a:p>
          <a:p>
            <a:pPr lvl="2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/>
              <a:t>Skal ikke analysere parallellkoblede RC-kretser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2000" dirty="0"/>
              <a:t>Skal analysere oppførselen for to ulike typer innsignal: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Sinusformet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Pulsformet (firkantpulser)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Typen innsignal viser ulike egenskaper ved RC-kretsen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Innsignalet kan komme fra en spenningskilde eller fra en annen del av kretsen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63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63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63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63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2063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7" name="AutoShape 2" descr="data:image/jpeg;base64,/9j/4AAQSkZJRgABAQAAAQABAAD/2wCEAAkGBwgHBhEUBxQWFRUXGBkXEhYVFhkcGhgeGBcgGh0XHxghHS4gICAxHBwXIjMtMSk3MDouGh8zODMsNygtLysBCgoKDg0OFw8QFSwcFBwrLCwsLCwrNyssLCwsLCwsLCs3LCssLDc3KyssKywsKywrNysrKywsKysrKysrKyssK//AABEIAL8BCAMBIgACEQEDEQH/xAAcAAEBAAIDAQEAAAAAAAAAAAAABQQGAQMHAgj/xABIEAACAQMCAgMLCQQHCQAAAAAAAQIDBBEFEgYhEzFxBxQiNkFRVGGBlNMWMjVzdJGys7QVI3KTJDNCQ1Ki0Rc3U2KDkqGxwf/EABYBAQEBAAAAAAAAAAAAAAAAAAABAv/EABYRAQEBAAAAAAAAAAAAAAAAAAABEf/aAAwDAQACEQMRAD8A9SABtAAAAAAAAAAAAAAAAAAAAar3TdXvtD4Qq1tLnsqRlTSltjLlKaT5STXV6jB1+34u0DS6lzb36uFSi5zpVrelFSjHnLEoJNPGWBvAMLRtQhq2kUK9NYVWEZpPyblnBmgAAAAAAAAAAAAAAAAAAAAAAAAAAAAAAAAADhtJcwOQYWj6paazYRrWDbg3JJtYfgycXy9mV6mn5TjVdVtNJp03evCnUjSj/FN8vZ1tvyJNgZwBg2+q2lxqtW3pPNSlGMpryeH1JPyvqz5t0fOBqvdm8QK38dL8aJnH9txhT0ST1CtSqWvLvuNtT6Oq4Z8LG/cseV8192Tb+M+HvlRoE7Z1Oi3OL37N2Nss/N3L/wBlmtTp16Uo1knGSakn1NPk19wGJocrGWjUP2Tjoejj0OP8KWEZxB4P4dlwxp06Eazq098pUU4bXTjJ52Z3Pdz555c2y8AAAAAAAAAAAAAAAAAAAAAAAAAAOudelCtGE5JSlnZHPN7evC9WV94HYYFpTv8AWLq4VpVjRjRmqX9Wpuc+jhU3PMuUMTiscm8N5SwZ5g1dOzdSna1atGU0lU6KSSntWE3GUWt2OWUk8JLPJYUTqHE9tTUoX6qKrCUqdTo6FecN0JOLcZRg008Z6+WcPmjt+VGmeav7rcfDKlna0bK2jC2WIx6stt83ltyby222228tttndkCHLirS4tZVfn1f0S5+GYura3S1OxdDTFW6Ss1S3OhWgoRm8Tqb5QSW2G5rn1pY5mzZAELTqcNL4hq0aeI06tONWjFeSVJKlVSXVjb0D9sjqvrSnr2tVadb+ro0XTyn/AHlwvCfqlGmo/wA1+syOKW7SzhcxTbtpqpJLrdNrbVXr8BuWPPFHbwzb1aOkxlcpqpWcq9VPrUqr3bH/AAx2w7IoDjRtT6Th+NXUGlKnGUbh+RTo5jU9m6Mn9xGtqFTT7e0u7hbZ1Kjd2n1qN20lFtf4JK3jnzQY1ahV/bsrSEX0V5KFacl1RVJfv4vzKShRj6+ll2mzalZ0tS0+rSr/ADakZQljybljP/0Dq1PVrPTHBXblmWdsYQnOT29b2wi3jmufrRgPizSlUUWq+fslz8MxeE6t1qt1O41CLjOnBWuGuW+D3V5x8u11Nq/6SNnywIvyo0zzV/dbj4Y+VGmeav7rcfDLWRkDxfivuuapacQTho8IKlTlt/ewlvnjrynhx59Sxk9C0jjTTtQ0ujVnGtFzhGUoq3rzSbXNKap4ks55kvizgXQdX4jtql3CSlVnKNbZJxU9tGc0368xSyvIbtbUKVpbwhbJRhBKMIrqSSwkvYQSflRpnmr+63Hwx8qNM81f3W4+GWsjJRHstSlr2pKjpMpU0oOpVqVKM1JLO1RhGaSbby880tuMeEsZlrO5oX9aheyjOUFCcZxjt3QqbsZjl4knGSfPD5PlnC+ruyjc1YThKdOpDKhUptKSUsZjzTTi8Lk01lJ9aTObOzhabnulOc3mpOo8yk0sLL6kkupJJermQZIOuVelG4jCUlvkpSjHPNqLSk0vMnKP3o7CgAAAAAAAAAAAAAHjPH3GXePdQtXTf7u0ajPtqrFX/I0u1Hsxquo6Bo3ygtU7ei1U75lV3U4vpG4xblJtZk8tvmKNpjJSinHmnzTOTrt6NO2oRhRWIxSjFeZJYS+47AAAAAADhrK5nIAHGOZyABxjHUcgAAABK1X6WsPran6aoVSTqzS1ew+tqfpqhWAAAAAAPGeKuNXZ91qg4y/c27VCpz5YqY6WXsyv5aPZuw1S54d0R8S0YStqLjOhcyqKVOL3y6Wh4cm1ly5vm+fM2ilTjRpRjT6kkl2JYXMD7AAAAAAAAAAAAACPqXjJY9lx+CJYI+peMlj2XH4IgWAAAAAAAAAAAAAAAAAABI1f6a0/62r+mqFckav9Naf9bV/TVCuAAAAAASLnxttvs1z+bblckXPjbbfZrn823K4AAAAAAAAAAAa7x/c3djwtVrWMpRlScKj2vDcYzW+PY45RR1rWLfSNEqXFfnGMNyS/tN/NivW20l2nPEFktR0G5pP+8pVIL1OUGk/vwaLwxdPjKWn05c6NnSpVLnrxOuo7adP17cOT9bQG1cKrWKFpTWsKc51YyrVajmttKUpZjbqGc8ovycvBZkal4yWPZcfgiYN1/vItvsdb86mZ2peMlj2XH4IgWAAAAAAAAAAAAJPFsq0OFrx23z1Qqbe3YwIdLinWNerVPkhQpzpQk4d8XM5RpzkuvZGKcpL1lLR9R4h7/VLX7anFSTca1vNyp5SztlGS3R5dR8dzqFGHA1j0HV0Sb7Xly/zZNjAGjah3UdEsb+rSlSuZOnOUJShCntbg9rxmon1p+Q3kkXXC/D93cSndWtCc5PMpSpRbb87eANHv+6fo9xqNpOFG5xSnOUsxpZalRnBY/e+eS9mTO/2t6H/wLr/so/GNl+R3DPoVt/Jh/oPkdwz6FbfyYf6EVn6NqVDWNKpV7VSUKkd0VJJSXqaTaz7TNOq2t6NpbxhaxUIRWIxikkkvIkuo7SoAACRc+Ntt9mufzbc6uN6dapwhed7SlGcaM5xcW1JOC38mufkO258bbb7Nc/m25UrU1WoyjLqknF+1YAlR162ocJxvLp+B0EasseXME9q9bbx2mNwhRu7bR3X1ubVWvLpqinLwaSl8yks8klHC7cml8ITq8R07SxqZ6KxcpXmV86VOrKNCl90dz7DZOK1aT4w05a3jvfbW2Kp/VOv4O3dnwc7d23Pl6iK2+E41IJ02mn1NPKftPo1DgvoY67qa0vHeqqU+i2Y6NVNj6ZQxyxnZnHLOTbyoAAAAABi6fptjplJx06nCnFtykoRSTb628eXqMoAdMrW3ldqrKK6RRcFPHhKLeXHPmyk/YTdS8ZLHsuPwRLBH1Lxksey4/BECwAAAAAAAAAABxKMZxamsp8mn1NPyHIA0nT9E4i4TcqfDvRXFq5OVOjWm4VKW55cY1MNSj2lbSFxRc6ip6z0FGlFPFGk3OUm1hOVRpJJeZGwAAeZ6xq3dIparWjY2+aSnJUnGlCScM+C8ueXyx7T0wAeR1OIu6XSqwjUoYc21BdDT5tRcml4fmTfsOz9td1D0d/yafxD0HV/prT/rav6aoVyYJ3D1XUK2iUJaxHbXcU6sUksPsTaXLBRAKAAAkXPjbbfZrn823K5IufG22+zXP5tuVwOqjb0KDl0EIx3PdLbFLc35XjrZzXo0rik43EYyi+uMkmn7HyOwAfFKlTo01GjFRiupRSSXYkfYAAAAAAAAAAj6l4yWPZcfgiWCPqXjJY9lx+CIFgAAAAAAAAAAAAAAAAAASNX+mtP+tq/pqhXJGrpvWdP+tqfpqhXAAAAAAJFz42232a5/NtyuSLnxttvs1z+bblcAAAAAAAAAAAAAAGHc2Kr6jQq7sdEqixjr6RJdfkxgzAAAAAAAAAAAAAAAAAAAAErVfpaw+tqfpqhVJWq/S1h9bU/TVCqAAAAAAYlSy36tTrbvmU6lPbjr6SVOWc+ro/8Az6jLAAAAAAAAAAAAAAAAAAEzTbK01jU7xarKTdKUVSpqpOCjTdKMlVxGSy3N1Fu/5MLGHmmYd/penak4/tCjTq7ecOkhGW3syuQol6Xf6pUtP6NSjXpqU40q0q6i6sIzahNrY+uKXPy9flMvvzWfRYe8r4ZUSSXI5Ald+az6LD3lfDHfms+iw95XwyqAJXfms+iw95Xwx35rPosPeV8MqgCV35rPosPeV8Md+az6LD3lfDKoAld+az6LD3lfDHfms+iw95XwyqAJXfms+iw95Xwx35rPosPeV8MqgD8590PiTiJcZVe+KlSi6Mv3NOE3tgscpJrGcp5zjnnHVyPZ+HtU4gutCt53dtFzlTg5N1lBttfOcOj8Fvrx6yzd6Xp97cQneUac5w+ZKcIylHsbWUZhMErvzWfRYe8r4Y781n0WHvK+GVQURbdVdU12nR1yPQ03TnKEIVnitNNJpyiovwYvO3y5z/ZMiwjTttXuqNnNzpU3DG6Tl0c5RbnRUnzwlslhttdJjqwll3tna39u4X0IVIPrjOKlF+x8j6tbahZ28YWkIwhHlGMElFdiXIg7QAUAAAAAAAAAAAAAAAAAAAAAAAAAAAAAAAAAAAAAAAAAAAAAAAAAAAAAAAAAAAAAAAAAAAAAAAAAAAAAAAAAAAAAAAAAAAAAAAAAAB//2Q=="/>
          <p:cNvSpPr>
            <a:spLocks noChangeAspect="1" noChangeArrowheads="1"/>
          </p:cNvSpPr>
          <p:nvPr/>
        </p:nvSpPr>
        <p:spPr bwMode="auto">
          <a:xfrm>
            <a:off x="1366243" y="-1314153"/>
            <a:ext cx="3795117" cy="2750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8" name="AutoShape 4" descr="data:image/jpeg;base64,/9j/4AAQSkZJRgABAQAAAQABAAD/2wCEAAkGBwgHBhEUBxQWFRUXGBkXEhYVFhkcGhgeGBcgGh0XHxghHS4gICAxHBwXIjMtMSk3MDouGh8zODMsNygtLysBCgoKDg0OFw8QFSwcFBwrLCwsLCwrNyssLCwsLCwsLCs3LCssLDc3KyssKywsKywrNysrKywsKysrKysrKyssK//AABEIAL8BCAMBIgACEQEDEQH/xAAcAAEBAAIDAQEAAAAAAAAAAAAABQQGAQMHAgj/xABIEAACAQMCAgMLCQQHCQAAAAAAAQIDBBEFEgYhEzFxBxQiNkFRVGGBlNMWMjVzdJGys7QVI3KTJDNCQ1Ki0Rc3U2KDkqGxwf/EABYBAQEBAAAAAAAAAAAAAAAAAAABAv/EABYRAQEBAAAAAAAAAAAAAAAAAAABEf/aAAwDAQACEQMRAD8A9SABtAAAAAAAAAAAAAAAAAAAAar3TdXvtD4Qq1tLnsqRlTSltjLlKaT5STXV6jB1+34u0DS6lzb36uFSi5zpVrelFSjHnLEoJNPGWBvAMLRtQhq2kUK9NYVWEZpPyblnBmgAAAAAAAAAAAAAAAAAAAAAAAAAAAAAAAAADhtJcwOQYWj6paazYRrWDbg3JJtYfgycXy9mV6mn5TjVdVtNJp03evCnUjSj/FN8vZ1tvyJNgZwBg2+q2lxqtW3pPNSlGMpryeH1JPyvqz5t0fOBqvdm8QK38dL8aJnH9txhT0ST1CtSqWvLvuNtT6Oq4Z8LG/cseV8192Tb+M+HvlRoE7Z1Oi3OL37N2Nss/N3L/wBlmtTp16Uo1knGSakn1NPk19wGJocrGWjUP2Tjoejj0OP8KWEZxB4P4dlwxp06Eazq098pUU4bXTjJ52Z3Pdz555c2y8AAAAAAAAAAAAAAAAAAAAAAAAAAOudelCtGE5JSlnZHPN7evC9WV94HYYFpTv8AWLq4VpVjRjRmqX9Wpuc+jhU3PMuUMTiscm8N5SwZ5g1dOzdSna1atGU0lU6KSSntWE3GUWt2OWUk8JLPJYUTqHE9tTUoX6qKrCUqdTo6FecN0JOLcZRg008Z6+WcPmjt+VGmeav7rcfDKlna0bK2jC2WIx6stt83ltyby222228tttndkCHLirS4tZVfn1f0S5+GYura3S1OxdDTFW6Ss1S3OhWgoRm8Tqb5QSW2G5rn1pY5mzZAELTqcNL4hq0aeI06tONWjFeSVJKlVSXVjb0D9sjqvrSnr2tVadb+ro0XTyn/AHlwvCfqlGmo/wA1+syOKW7SzhcxTbtpqpJLrdNrbVXr8BuWPPFHbwzb1aOkxlcpqpWcq9VPrUqr3bH/AAx2w7IoDjRtT6Th+NXUGlKnGUbh+RTo5jU9m6Mn9xGtqFTT7e0u7hbZ1Kjd2n1qN20lFtf4JK3jnzQY1ahV/bsrSEX0V5KFacl1RVJfv4vzKShRj6+ll2mzalZ0tS0+rSr/ADakZQljybljP/0Dq1PVrPTHBXblmWdsYQnOT29b2wi3jmufrRgPizSlUUWq+fslz8MxeE6t1qt1O41CLjOnBWuGuW+D3V5x8u11Nq/6SNnywIvyo0zzV/dbj4Y+VGmeav7rcfDLWRkDxfivuuapacQTho8IKlTlt/ewlvnjrynhx59Sxk9C0jjTTtQ0ujVnGtFzhGUoq3rzSbXNKap4ks55kvizgXQdX4jtql3CSlVnKNbZJxU9tGc0368xSyvIbtbUKVpbwhbJRhBKMIrqSSwkvYQSflRpnmr+63Hwx8qNM81f3W4+GWsjJRHstSlr2pKjpMpU0oOpVqVKM1JLO1RhGaSbby880tuMeEsZlrO5oX9aheyjOUFCcZxjt3QqbsZjl4knGSfPD5PlnC+ruyjc1YThKdOpDKhUptKSUsZjzTTi8Lk01lJ9aTObOzhabnulOc3mpOo8yk0sLL6kkupJJermQZIOuVelG4jCUlvkpSjHPNqLSk0vMnKP3o7CgAAAAAAAAAAAAAHjPH3GXePdQtXTf7u0ajPtqrFX/I0u1Hsxquo6Bo3ygtU7ei1U75lV3U4vpG4xblJtZk8tvmKNpjJSinHmnzTOTrt6NO2oRhRWIxSjFeZJYS+47AAAAAADhrK5nIAHGOZyABxjHUcgAAABK1X6WsPran6aoVSTqzS1ew+tqfpqhWAAAAAAPGeKuNXZ91qg4y/c27VCpz5YqY6WXsyv5aPZuw1S54d0R8S0YStqLjOhcyqKVOL3y6Wh4cm1ly5vm+fM2ilTjRpRjT6kkl2JYXMD7AAAAAAAAAAAAACPqXjJY9lx+CJYI+peMlj2XH4IgWAAAAAAAAAAAAAAAAAABI1f6a0/62r+mqFckav9Naf9bV/TVCuAAAAAASLnxttvs1z+bblckXPjbbfZrn823K4AAAAAAAAAAAa7x/c3djwtVrWMpRlScKj2vDcYzW+PY45RR1rWLfSNEqXFfnGMNyS/tN/NivW20l2nPEFktR0G5pP+8pVIL1OUGk/vwaLwxdPjKWn05c6NnSpVLnrxOuo7adP17cOT9bQG1cKrWKFpTWsKc51YyrVajmttKUpZjbqGc8ovycvBZkal4yWPZcfgiYN1/vItvsdb86mZ2peMlj2XH4IgWAAAAAAAAAAAAJPFsq0OFrx23z1Qqbe3YwIdLinWNerVPkhQpzpQk4d8XM5RpzkuvZGKcpL1lLR9R4h7/VLX7anFSTca1vNyp5SztlGS3R5dR8dzqFGHA1j0HV0Sb7Xly/zZNjAGjah3UdEsb+rSlSuZOnOUJShCntbg9rxmon1p+Q3kkXXC/D93cSndWtCc5PMpSpRbb87eANHv+6fo9xqNpOFG5xSnOUsxpZalRnBY/e+eS9mTO/2t6H/wLr/so/GNl+R3DPoVt/Jh/oPkdwz6FbfyYf6EVn6NqVDWNKpV7VSUKkd0VJJSXqaTaz7TNOq2t6NpbxhaxUIRWIxikkkvIkuo7SoAACRc+Ntt9mufzbc6uN6dapwhed7SlGcaM5xcW1JOC38mufkO258bbb7Nc/m25UrU1WoyjLqknF+1YAlR162ocJxvLp+B0EasseXME9q9bbx2mNwhRu7bR3X1ubVWvLpqinLwaSl8yks8klHC7cml8ITq8R07SxqZ6KxcpXmV86VOrKNCl90dz7DZOK1aT4w05a3jvfbW2Kp/VOv4O3dnwc7d23Pl6iK2+E41IJ02mn1NPKftPo1DgvoY67qa0vHeqqU+i2Y6NVNj6ZQxyxnZnHLOTbyoAAAAABi6fptjplJx06nCnFtykoRSTb628eXqMoAdMrW3ldqrKK6RRcFPHhKLeXHPmyk/YTdS8ZLHsuPwRLBH1Lxksey4/BECwAAAAAAAAAABxKMZxamsp8mn1NPyHIA0nT9E4i4TcqfDvRXFq5OVOjWm4VKW55cY1MNSj2lbSFxRc6ip6z0FGlFPFGk3OUm1hOVRpJJeZGwAAeZ6xq3dIparWjY2+aSnJUnGlCScM+C8ueXyx7T0wAeR1OIu6XSqwjUoYc21BdDT5tRcml4fmTfsOz9td1D0d/yafxD0HV/prT/rav6aoVyYJ3D1XUK2iUJaxHbXcU6sUksPsTaXLBRAKAAAkXPjbbfZrn823K5IufG22+zXP5tuVwOqjb0KDl0EIx3PdLbFLc35XjrZzXo0rik43EYyi+uMkmn7HyOwAfFKlTo01GjFRiupRSSXYkfYAAAAAAAAAAj6l4yWPZcfgiWCPqXjJY9lx+CIFgAAAAAAAAAAAAAAAAAASNX+mtP+tq/pqhXJGrpvWdP+tqfpqhXAAAAAAJFz42232a5/NtyuSLnxttvs1z+bblcAAAAAAAAAAAAAAGHc2Kr6jQq7sdEqixjr6RJdfkxgzAAAAAAAAAAAAAAAAAAAAErVfpaw+tqfpqhVJWq/S1h9bU/TVCqAAAAAAYlSy36tTrbvmU6lPbjr6SVOWc+ro/8Az6jLAAAAAAAAAAAAAAAAAAEzTbK01jU7xarKTdKUVSpqpOCjTdKMlVxGSy3N1Fu/5MLGHmmYd/penak4/tCjTq7ecOkhGW3syuQol6Xf6pUtP6NSjXpqU40q0q6i6sIzahNrY+uKXPy9flMvvzWfRYe8r4ZUSSXI5Ald+az6LD3lfDHfms+iw95XwyqAJXfms+iw95Xwx35rPosPeV8MqgCV35rPosPeV8Md+az6LD3lfDKoAld+az6LD3lfDHfms+iw95XwyqAJXfms+iw95Xwx35rPosPeV8MqgD8590PiTiJcZVe+KlSi6Mv3NOE3tgscpJrGcp5zjnnHVyPZ+HtU4gutCt53dtFzlTg5N1lBttfOcOj8Fvrx6yzd6Xp97cQneUac5w+ZKcIylHsbWUZhMErvzWfRYe8r4Y781n0WHvK+GVQURbdVdU12nR1yPQ03TnKEIVnitNNJpyiovwYvO3y5z/ZMiwjTttXuqNnNzpU3DG6Tl0c5RbnRUnzwlslhttdJjqwll3tna39u4X0IVIPrjOKlF+x8j6tbahZ28YWkIwhHlGMElFdiXIg7QAUAAAAAAAAAAAAAAAAAAAAAAAAAAAAAAAAAAAAAAAAAAAAAAAAAAAAAAAAAAAAAAAAAAAAAAAAAAAAAAAAAAAAAAAAAAAAAAAAAAB//2Q=="/>
          <p:cNvSpPr>
            <a:spLocks noChangeAspect="1" noChangeArrowheads="1"/>
          </p:cNvSpPr>
          <p:nvPr/>
        </p:nvSpPr>
        <p:spPr bwMode="auto">
          <a:xfrm>
            <a:off x="1509118" y="-1171278"/>
            <a:ext cx="3795117" cy="2750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sp>
        <p:nvSpPr>
          <p:cNvPr id="9" name="AutoShape 6" descr="data:image/jpeg;base64,/9j/4AAQSkZJRgABAQAAAQABAAD/2wCEAAkGBwgHBhEUBxQWFRUXGBkXEhYVFhkcGhgeGBcgGh0XHxghHS4gICAxHBwXIjMtMSk3MDouGh8zODMsNygtLysBCgoKDg0OFw8QFSwcFBwrLCwsLCwrNyssLCwsLCwsLCs3LCssLDc3KyssKywsKywrNysrKywsKysrKysrKyssK//AABEIAL8BCAMBIgACEQEDEQH/xAAcAAEBAAIDAQEAAAAAAAAAAAAABQQGAQMHAgj/xABIEAACAQMCAgMLCQQHCQAAAAAAAQIDBBEFEgYhEzFxBxQiNkFRVGGBlNMWMjVzdJGys7QVI3KTJDNCQ1Ki0Rc3U2KDkqGxwf/EABYBAQEBAAAAAAAAAAAAAAAAAAABAv/EABYRAQEBAAAAAAAAAAAAAAAAAAABEf/aAAwDAQACEQMRAD8A9SABtAAAAAAAAAAAAAAAAAAAAar3TdXvtD4Qq1tLnsqRlTSltjLlKaT5STXV6jB1+34u0DS6lzb36uFSi5zpVrelFSjHnLEoJNPGWBvAMLRtQhq2kUK9NYVWEZpPyblnBmgAAAAAAAAAAAAAAAAAAAAAAAAAAAAAAAAADhtJcwOQYWj6paazYRrWDbg3JJtYfgycXy9mV6mn5TjVdVtNJp03evCnUjSj/FN8vZ1tvyJNgZwBg2+q2lxqtW3pPNSlGMpryeH1JPyvqz5t0fOBqvdm8QK38dL8aJnH9txhT0ST1CtSqWvLvuNtT6Oq4Z8LG/cseV8192Tb+M+HvlRoE7Z1Oi3OL37N2Nss/N3L/wBlmtTp16Uo1knGSakn1NPk19wGJocrGWjUP2Tjoejj0OP8KWEZxB4P4dlwxp06Eazq098pUU4bXTjJ52Z3Pdz555c2y8AAAAAAAAAAAAAAAAAAAAAAAAAAOudelCtGE5JSlnZHPN7evC9WV94HYYFpTv8AWLq4VpVjRjRmqX9Wpuc+jhU3PMuUMTiscm8N5SwZ5g1dOzdSna1atGU0lU6KSSntWE3GUWt2OWUk8JLPJYUTqHE9tTUoX6qKrCUqdTo6FecN0JOLcZRg008Z6+WcPmjt+VGmeav7rcfDKlna0bK2jC2WIx6stt83ltyby222228tttndkCHLirS4tZVfn1f0S5+GYura3S1OxdDTFW6Ss1S3OhWgoRm8Tqb5QSW2G5rn1pY5mzZAELTqcNL4hq0aeI06tONWjFeSVJKlVSXVjb0D9sjqvrSnr2tVadb+ro0XTyn/AHlwvCfqlGmo/wA1+syOKW7SzhcxTbtpqpJLrdNrbVXr8BuWPPFHbwzb1aOkxlcpqpWcq9VPrUqr3bH/AAx2w7IoDjRtT6Th+NXUGlKnGUbh+RTo5jU9m6Mn9xGtqFTT7e0u7hbZ1Kjd2n1qN20lFtf4JK3jnzQY1ahV/bsrSEX0V5KFacl1RVJfv4vzKShRj6+ll2mzalZ0tS0+rSr/ADakZQljybljP/0Dq1PVrPTHBXblmWdsYQnOT29b2wi3jmufrRgPizSlUUWq+fslz8MxeE6t1qt1O41CLjOnBWuGuW+D3V5x8u11Nq/6SNnywIvyo0zzV/dbj4Y+VGmeav7rcfDLWRkDxfivuuapacQTho8IKlTlt/ewlvnjrynhx59Sxk9C0jjTTtQ0ujVnGtFzhGUoq3rzSbXNKap4ks55kvizgXQdX4jtql3CSlVnKNbZJxU9tGc0368xSyvIbtbUKVpbwhbJRhBKMIrqSSwkvYQSflRpnmr+63Hwx8qNM81f3W4+GWsjJRHstSlr2pKjpMpU0oOpVqVKM1JLO1RhGaSbby880tuMeEsZlrO5oX9aheyjOUFCcZxjt3QqbsZjl4knGSfPD5PlnC+ruyjc1YThKdOpDKhUptKSUsZjzTTi8Lk01lJ9aTObOzhabnulOc3mpOo8yk0sLL6kkupJJermQZIOuVelG4jCUlvkpSjHPNqLSk0vMnKP3o7CgAAAAAAAAAAAAAHjPH3GXePdQtXTf7u0ajPtqrFX/I0u1Hsxquo6Bo3ygtU7ei1U75lV3U4vpG4xblJtZk8tvmKNpjJSinHmnzTOTrt6NO2oRhRWIxSjFeZJYS+47AAAAAADhrK5nIAHGOZyABxjHUcgAAABK1X6WsPran6aoVSTqzS1ew+tqfpqhWAAAAAAPGeKuNXZ91qg4y/c27VCpz5YqY6WXsyv5aPZuw1S54d0R8S0YStqLjOhcyqKVOL3y6Wh4cm1ly5vm+fM2ilTjRpRjT6kkl2JYXMD7AAAAAAAAAAAAACPqXjJY9lx+CJYI+peMlj2XH4IgWAAAAAAAAAAAAAAAAAABI1f6a0/62r+mqFckav9Naf9bV/TVCuAAAAAASLnxttvs1z+bblckXPjbbfZrn823K4AAAAAAAAAAAa7x/c3djwtVrWMpRlScKj2vDcYzW+PY45RR1rWLfSNEqXFfnGMNyS/tN/NivW20l2nPEFktR0G5pP+8pVIL1OUGk/vwaLwxdPjKWn05c6NnSpVLnrxOuo7adP17cOT9bQG1cKrWKFpTWsKc51YyrVajmttKUpZjbqGc8ovycvBZkal4yWPZcfgiYN1/vItvsdb86mZ2peMlj2XH4IgWAAAAAAAAAAAAJPFsq0OFrx23z1Qqbe3YwIdLinWNerVPkhQpzpQk4d8XM5RpzkuvZGKcpL1lLR9R4h7/VLX7anFSTca1vNyp5SztlGS3R5dR8dzqFGHA1j0HV0Sb7Xly/zZNjAGjah3UdEsb+rSlSuZOnOUJShCntbg9rxmon1p+Q3kkXXC/D93cSndWtCc5PMpSpRbb87eANHv+6fo9xqNpOFG5xSnOUsxpZalRnBY/e+eS9mTO/2t6H/wLr/so/GNl+R3DPoVt/Jh/oPkdwz6FbfyYf6EVn6NqVDWNKpV7VSUKkd0VJJSXqaTaz7TNOq2t6NpbxhaxUIRWIxikkkvIkuo7SoAACRc+Ntt9mufzbc6uN6dapwhed7SlGcaM5xcW1JOC38mufkO258bbb7Nc/m25UrU1WoyjLqknF+1YAlR162ocJxvLp+B0EasseXME9q9bbx2mNwhRu7bR3X1ubVWvLpqinLwaSl8yks8klHC7cml8ITq8R07SxqZ6KxcpXmV86VOrKNCl90dz7DZOK1aT4w05a3jvfbW2Kp/VOv4O3dnwc7d23Pl6iK2+E41IJ02mn1NPKftPo1DgvoY67qa0vHeqqU+i2Y6NVNj6ZQxyxnZnHLOTbyoAAAAABi6fptjplJx06nCnFtykoRSTb628eXqMoAdMrW3ldqrKK6RRcFPHhKLeXHPmyk/YTdS8ZLHsuPwRLBH1Lxksey4/BECwAAAAAAAAAABxKMZxamsp8mn1NPyHIA0nT9E4i4TcqfDvRXFq5OVOjWm4VKW55cY1MNSj2lbSFxRc6ip6z0FGlFPFGk3OUm1hOVRpJJeZGwAAeZ6xq3dIparWjY2+aSnJUnGlCScM+C8ueXyx7T0wAeR1OIu6XSqwjUoYc21BdDT5tRcml4fmTfsOz9td1D0d/yafxD0HV/prT/rav6aoVyYJ3D1XUK2iUJaxHbXcU6sUksPsTaXLBRAKAAAkXPjbbfZrn823K5IufG22+zXP5tuVwOqjb0KDl0EIx3PdLbFLc35XjrZzXo0rik43EYyi+uMkmn7HyOwAfFKlTo01GjFRiupRSSXYkfYAAAAAAAAAAj6l4yWPZcfgiWCPqXjJY9lx+CIFgAAAAAAAAAAAAAAAAAASNX+mtP+tq/pqhXJGrpvWdP+tqfpqhXAAAAAAJFz42232a5/NtyuSLnxttvs1z+bblcAAAAAAAAAAAAAAGHc2Kr6jQq7sdEqixjr6RJdfkxgzAAAAAAAAAAAAAAAAAAAAErVfpaw+tqfpqhVJWq/S1h9bU/TVCqAAAAAAYlSy36tTrbvmU6lPbjr6SVOWc+ro/8Az6jLAAAAAAAAAAAAAAAAAAEzTbK01jU7xarKTdKUVSpqpOCjTdKMlVxGSy3N1Fu/5MLGHmmYd/penak4/tCjTq7ecOkhGW3syuQol6Xf6pUtP6NSjXpqU40q0q6i6sIzahNrY+uKXPy9flMvvzWfRYe8r4ZUSSXI5Ald+az6LD3lfDHfms+iw95XwyqAJXfms+iw95Xwx35rPosPeV8MqgCV35rPosPeV8Md+az6LD3lfDKoAld+az6LD3lfDHfms+iw95XwyqAJXfms+iw95Xwx35rPosPeV8MqgD8590PiTiJcZVe+KlSi6Mv3NOE3tgscpJrGcp5zjnnHVyPZ+HtU4gutCt53dtFzlTg5N1lBttfOcOj8Fvrx6yzd6Xp97cQneUac5w+ZKcIylHsbWUZhMErvzWfRYe8r4Y781n0WHvK+GVQURbdVdU12nR1yPQ03TnKEIVnitNNJpyiovwYvO3y5z/ZMiwjTttXuqNnNzpU3DG6Tl0c5RbnRUnzwlslhttdJjqwll3tna39u4X0IVIPrjOKlF+x8j6tbahZ28YWkIwhHlGMElFdiXIg7QAUAAAAAAAAAAAAAAAAAAAAAAAAAAAAAAAAAAAAAAAAAAAAAAAAAAAAAAAAAAAAAAAAAAAAAAAAAAAAAAAAAAAAAAAAAAAAAAAAAAB//2Q=="/>
          <p:cNvSpPr>
            <a:spLocks noChangeAspect="1" noChangeArrowheads="1"/>
          </p:cNvSpPr>
          <p:nvPr/>
        </p:nvSpPr>
        <p:spPr bwMode="auto">
          <a:xfrm>
            <a:off x="1651993" y="-1028403"/>
            <a:ext cx="3795117" cy="2750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85725" tIns="42863" rIns="85725" bIns="42863" numCol="1" anchor="t" anchorCtr="0" compatLnSpc="1">
            <a:prstTxWarp prst="textNoShape">
              <a:avLst/>
            </a:prstTxWarp>
          </a:bodyPr>
          <a:lstStyle/>
          <a:p>
            <a:endParaRPr lang="nb-NO" sz="844"/>
          </a:p>
        </p:txBody>
      </p:sp>
      <p:pic>
        <p:nvPicPr>
          <p:cNvPr id="173066" name="Picture 10" descr="http://upload.wikimedia.org/wikipedia/commons/thumb/e/e0/RC_Series_Filter_%28with_V%26I_Labels%29.svg/250px-RC_Series_Filter_%28with_V%26I_Labels%29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4970" y="2815215"/>
            <a:ext cx="2845163" cy="1593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289E1F-0670-BE44-86B4-7BDF3E169D9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F38B715E-EE88-046E-4A51-9150ACA6A33E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20102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495" y="283712"/>
            <a:ext cx="8843483" cy="885728"/>
          </a:xfrm>
        </p:spPr>
        <p:txBody>
          <a:bodyPr/>
          <a:lstStyle/>
          <a:p>
            <a:r>
              <a:rPr lang="nb-NO" sz="3000" dirty="0">
                <a:solidFill>
                  <a:srgbClr val="FF0000"/>
                </a:solidFill>
              </a:rPr>
              <a:t>Sammenheng strøm og spenning i en kondensator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902" y="1287793"/>
            <a:ext cx="7554135" cy="4759873"/>
          </a:xfrm>
        </p:spPr>
        <p:txBody>
          <a:bodyPr/>
          <a:lstStyle/>
          <a:p>
            <a:pPr>
              <a:lnSpc>
                <a:spcPct val="10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Antar at vi har en kilde som genererer en sinusformet spenning </a:t>
            </a:r>
          </a:p>
          <a:p>
            <a:pPr>
              <a:lnSpc>
                <a:spcPct val="10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b="1" dirty="0"/>
              <a:t>Resistor:</a:t>
            </a:r>
            <a:r>
              <a:rPr lang="nb-NO" sz="1600" dirty="0"/>
              <a:t> Ingen faseforskyvning mellom strøm og spenning, dvs </a:t>
            </a:r>
            <a:r>
              <a:rPr lang="el-GR" sz="1600" dirty="0">
                <a:cs typeface="Times New Roman"/>
              </a:rPr>
              <a:t>φ</a:t>
            </a:r>
            <a:r>
              <a:rPr lang="nb-NO" sz="1600" dirty="0">
                <a:cs typeface="Times New Roman"/>
              </a:rPr>
              <a:t> = 0</a:t>
            </a:r>
          </a:p>
          <a:p>
            <a:pPr lvl="1">
              <a:lnSpc>
                <a:spcPct val="10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cs typeface="Times New Roman"/>
              </a:rPr>
              <a:t>Maksimal spenningsforskjell gir maksimal strøm</a:t>
            </a:r>
          </a:p>
          <a:p>
            <a:pPr lvl="1">
              <a:lnSpc>
                <a:spcPct val="10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cs typeface="Times New Roman"/>
              </a:rPr>
              <a:t>Null spenningsforskjell gir null strøm</a:t>
            </a:r>
          </a:p>
          <a:p>
            <a:pPr lvl="1">
              <a:lnSpc>
                <a:spcPct val="10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400" dirty="0">
              <a:cs typeface="Times New Roman"/>
            </a:endParaRPr>
          </a:p>
          <a:p>
            <a:pPr>
              <a:lnSpc>
                <a:spcPct val="10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b="1" dirty="0">
                <a:cs typeface="Times New Roman"/>
              </a:rPr>
              <a:t>Kondensator:</a:t>
            </a:r>
            <a:r>
              <a:rPr lang="nb-NO" sz="1600" dirty="0">
                <a:cs typeface="Times New Roman"/>
              </a:rPr>
              <a:t> Spenning og strøm er faseforskjøvet, dvs</a:t>
            </a:r>
            <a:r>
              <a:rPr lang="nb-NO" sz="1600" dirty="0"/>
              <a:t> </a:t>
            </a:r>
            <a:r>
              <a:rPr lang="el-GR" sz="1600" dirty="0">
                <a:cs typeface="Times New Roman"/>
              </a:rPr>
              <a:t>φ</a:t>
            </a:r>
            <a:r>
              <a:rPr lang="nb-NO" sz="1600" dirty="0">
                <a:cs typeface="Times New Roman"/>
              </a:rPr>
              <a:t> ǂ 0</a:t>
            </a:r>
          </a:p>
          <a:p>
            <a:pPr lvl="1">
              <a:lnSpc>
                <a:spcPct val="10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cs typeface="Times New Roman"/>
              </a:rPr>
              <a:t>Maksimal spenningsforskjell gir </a:t>
            </a:r>
            <a:r>
              <a:rPr lang="nb-NO" sz="1400" u="sng" dirty="0">
                <a:cs typeface="Times New Roman"/>
              </a:rPr>
              <a:t>ikke</a:t>
            </a:r>
            <a:r>
              <a:rPr lang="nb-NO" sz="1400" dirty="0">
                <a:cs typeface="Times New Roman"/>
              </a:rPr>
              <a:t> maksimal strøm</a:t>
            </a:r>
          </a:p>
          <a:p>
            <a:pPr lvl="1">
              <a:lnSpc>
                <a:spcPct val="10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400" dirty="0">
                <a:cs typeface="Times New Roman"/>
              </a:rPr>
              <a:t>Null spenningsforskjell gir </a:t>
            </a:r>
            <a:r>
              <a:rPr lang="nb-NO" sz="1400" u="sng" dirty="0">
                <a:cs typeface="Times New Roman"/>
              </a:rPr>
              <a:t>ikke</a:t>
            </a:r>
            <a:r>
              <a:rPr lang="nb-NO" sz="1400" dirty="0">
                <a:cs typeface="Times New Roman"/>
              </a:rPr>
              <a:t> null strøm</a:t>
            </a:r>
          </a:p>
          <a:p>
            <a:pPr marL="645981" lvl="1" indent="-171450"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200" dirty="0">
              <a:cs typeface="Times New Roman"/>
            </a:endParaRPr>
          </a:p>
          <a:p>
            <a:pPr>
              <a:lnSpc>
                <a:spcPct val="10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>
                <a:cs typeface="Times New Roman"/>
              </a:rPr>
              <a:t>Fasedreiningen mellom strøm og spenning kan forstås ved å observere når </a:t>
            </a:r>
            <a:r>
              <a:rPr lang="nb-NO" sz="1600" i="1" dirty="0">
                <a:cs typeface="Times New Roman"/>
              </a:rPr>
              <a:t>endringen </a:t>
            </a:r>
            <a:r>
              <a:rPr lang="nb-NO" sz="1600" dirty="0">
                <a:cs typeface="Times New Roman"/>
              </a:rPr>
              <a:t>langs en sinus-kurve er </a:t>
            </a:r>
            <a:r>
              <a:rPr lang="nb-NO" sz="1600" i="1" dirty="0">
                <a:cs typeface="Times New Roman"/>
              </a:rPr>
              <a:t>størst</a:t>
            </a:r>
            <a:r>
              <a:rPr lang="nb-NO" sz="1600" dirty="0">
                <a:cs typeface="Times New Roman"/>
              </a:rPr>
              <a:t> og når den er </a:t>
            </a:r>
            <a:r>
              <a:rPr lang="nb-NO" sz="1600" i="1" dirty="0">
                <a:cs typeface="Times New Roman"/>
              </a:rPr>
              <a:t>minst</a:t>
            </a:r>
          </a:p>
          <a:p>
            <a:pPr>
              <a:lnSpc>
                <a:spcPct val="10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600" i="1" dirty="0">
              <a:cs typeface="Times New Roman"/>
            </a:endParaRPr>
          </a:p>
          <a:p>
            <a:pPr>
              <a:lnSpc>
                <a:spcPct val="10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b="1" dirty="0">
                <a:cs typeface="Times New Roman"/>
              </a:rPr>
              <a:t>Husk: </a:t>
            </a:r>
            <a:r>
              <a:rPr lang="nb-NO" sz="1600" dirty="0">
                <a:cs typeface="Times New Roman"/>
              </a:rPr>
              <a:t>Faseforskyvning = fasedreining = faseforskjell</a:t>
            </a:r>
            <a:endParaRPr lang="nb-NO" sz="1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26</a:t>
            </a:fld>
            <a:endParaRPr lang="nb-NO"/>
          </a:p>
        </p:txBody>
      </p:sp>
      <p:pic>
        <p:nvPicPr>
          <p:cNvPr id="15" name="Picture 4" descr="fg09_047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925" y="3227265"/>
            <a:ext cx="3365158" cy="2453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1DE194D-68B1-5976-CBAC-520D1B62AE2F}"/>
                  </a:ext>
                </a:extLst>
              </p:cNvPr>
              <p:cNvSpPr txBox="1"/>
              <p:nvPr/>
            </p:nvSpPr>
            <p:spPr>
              <a:xfrm>
                <a:off x="10606512" y="1881190"/>
                <a:ext cx="952440" cy="4675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𝐶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1DE194D-68B1-5976-CBAC-520D1B62AE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6512" y="1881190"/>
                <a:ext cx="952440" cy="467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2EA92AF-E780-E0D2-D0B9-ABA6CDC61D31}"/>
                  </a:ext>
                </a:extLst>
              </p:cNvPr>
              <p:cNvSpPr txBox="1"/>
              <p:nvPr/>
            </p:nvSpPr>
            <p:spPr>
              <a:xfrm>
                <a:off x="9703461" y="1569321"/>
                <a:ext cx="21204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2EA92AF-E780-E0D2-D0B9-ABA6CDC61D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3461" y="1569321"/>
                <a:ext cx="212046" cy="246221"/>
              </a:xfrm>
              <a:prstGeom prst="rect">
                <a:avLst/>
              </a:prstGeom>
              <a:blipFill>
                <a:blip r:embed="rId5"/>
                <a:stretch>
                  <a:fillRect l="-20000" b="-121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0E049F06-77E8-494F-9E02-3978BF707B72}"/>
              </a:ext>
            </a:extLst>
          </p:cNvPr>
          <p:cNvGrpSpPr/>
          <p:nvPr/>
        </p:nvGrpSpPr>
        <p:grpSpPr>
          <a:xfrm>
            <a:off x="9289346" y="1933107"/>
            <a:ext cx="1040278" cy="726971"/>
            <a:chOff x="7080947" y="1981200"/>
            <a:chExt cx="1040278" cy="72697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DBFB692-C773-8C4E-555C-D3A7D6472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80947" y="2096574"/>
              <a:ext cx="1040278" cy="470603"/>
            </a:xfrm>
            <a:prstGeom prst="rect">
              <a:avLst/>
            </a:prstGeom>
          </p:spPr>
        </p:pic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9D033AFB-1D6D-06DE-BC90-3BC4354EA2F3}"/>
                </a:ext>
              </a:extLst>
            </p:cNvPr>
            <p:cNvCxnSpPr/>
            <p:nvPr/>
          </p:nvCxnSpPr>
          <p:spPr bwMode="auto">
            <a:xfrm>
              <a:off x="7182208" y="1981200"/>
              <a:ext cx="83775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" name="Right Brace 12">
              <a:extLst>
                <a:ext uri="{FF2B5EF4-FFF2-40B4-BE49-F238E27FC236}">
                  <a16:creationId xmlns:a16="http://schemas.microsoft.com/office/drawing/2014/main" id="{095AB139-8800-A34D-D1A3-32999DC1AA37}"/>
                </a:ext>
              </a:extLst>
            </p:cNvPr>
            <p:cNvSpPr/>
            <p:nvPr/>
          </p:nvSpPr>
          <p:spPr bwMode="auto">
            <a:xfrm rot="5400000">
              <a:off x="7528071" y="2303988"/>
              <a:ext cx="146029" cy="662337"/>
            </a:xfrm>
            <a:prstGeom prst="rightBrac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5725" tIns="42863" rIns="85725" bIns="42863" numCol="1" rtlCol="0" anchor="t" anchorCtr="0" compatLnSpc="1">
              <a:prstTxWarp prst="textNoShape">
                <a:avLst/>
              </a:prstTxWarp>
            </a:bodyPr>
            <a:lstStyle/>
            <a:p>
              <a:pPr defTabSz="85725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1875" dirty="0"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AE118FD-DA89-EF0D-3A87-297052A8F429}"/>
                  </a:ext>
                </a:extLst>
              </p:cNvPr>
              <p:cNvSpPr txBox="1"/>
              <p:nvPr/>
            </p:nvSpPr>
            <p:spPr>
              <a:xfrm>
                <a:off x="9768512" y="2672770"/>
                <a:ext cx="214289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nb-NO" sz="105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AE118FD-DA89-EF0D-3A87-297052A8F4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512" y="2672770"/>
                <a:ext cx="214289" cy="215444"/>
              </a:xfrm>
              <a:prstGeom prst="rect">
                <a:avLst/>
              </a:prstGeom>
              <a:blipFill>
                <a:blip r:embed="rId7"/>
                <a:stretch>
                  <a:fillRect l="-8333" b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5412B910-6696-C81D-72D8-4BFB65B37E2D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524010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526" y="302203"/>
            <a:ext cx="9965238" cy="530778"/>
          </a:xfrm>
        </p:spPr>
        <p:txBody>
          <a:bodyPr/>
          <a:lstStyle/>
          <a:p>
            <a:r>
              <a:rPr lang="nb-NO" sz="3000" dirty="0">
                <a:solidFill>
                  <a:srgbClr val="FF0000"/>
                </a:solidFill>
              </a:rPr>
              <a:t>Sammenheng strøm og spenning i en kondensator (forts)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065" y="1172297"/>
            <a:ext cx="8207276" cy="742112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88" dirty="0"/>
              <a:t>Strømmen gjennom en kondensator er størst når </a:t>
            </a:r>
            <a:r>
              <a:rPr lang="nb-NO" sz="1688" i="1" dirty="0"/>
              <a:t>endringen</a:t>
            </a:r>
            <a:r>
              <a:rPr lang="nb-NO" sz="1688" dirty="0"/>
              <a:t> i spenningen over den er størst, og minst når </a:t>
            </a:r>
            <a:r>
              <a:rPr lang="nb-NO" sz="1688" i="1" dirty="0"/>
              <a:t>endringen</a:t>
            </a:r>
            <a:r>
              <a:rPr lang="nb-NO" sz="1688" dirty="0"/>
              <a:t> i spenningen er minst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US" sz="1688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27</a:t>
            </a:fld>
            <a:endParaRPr lang="nb-NO"/>
          </a:p>
        </p:txBody>
      </p:sp>
      <p:pic>
        <p:nvPicPr>
          <p:cNvPr id="8" name="Picture 4" descr="fg09_048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721" y="2571302"/>
            <a:ext cx="2741005" cy="280697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/>
              <p:cNvSpPr txBox="1">
                <a:spLocks/>
              </p:cNvSpPr>
              <p:nvPr/>
            </p:nvSpPr>
            <p:spPr bwMode="auto">
              <a:xfrm>
                <a:off x="339065" y="2151961"/>
                <a:ext cx="5479275" cy="337537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0028" tIns="44224" rIns="90028" bIns="44224" numCol="1" anchor="t" anchorCtr="0" compatLnSpc="1">
                <a:prstTxWarp prst="textNoShape">
                  <a:avLst/>
                </a:prstTxWarp>
              </a:bodyPr>
              <a:lstStyle>
                <a:lvl1pPr marL="311150" indent="-311150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24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3250" indent="-88900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2100">
                    <a:solidFill>
                      <a:schemeClr val="tx1"/>
                    </a:solidFill>
                    <a:latin typeface="+mn-lt"/>
                  </a:defRPr>
                </a:lvl2pPr>
                <a:lvl3pPr marL="966788" indent="-161925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SzPct val="25000"/>
                  <a:buFont typeface="Wingdings" pitchFamily="2" charset="2"/>
                  <a:buChar char="l"/>
                  <a:defRPr sz="1700">
                    <a:solidFill>
                      <a:schemeClr val="tx1"/>
                    </a:solidFill>
                    <a:latin typeface="+mn-lt"/>
                  </a:defRPr>
                </a:lvl3pPr>
                <a:lvl4pPr marL="18034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2479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7051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31623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6195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4076700" indent="-242888" algn="l" defTabSz="808038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93000"/>
                  <a:buFont typeface="Marlett" pitchFamily="2" charset="2"/>
                  <a:buChar char="i"/>
                  <a:defRPr sz="21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nb-NO" sz="1688" dirty="0"/>
                  <a:t>Når spenningsforskjellen er på det mest positive (eller mest negative) er </a:t>
                </a:r>
                <a:r>
                  <a:rPr lang="nb-NO" sz="1688" i="1" dirty="0"/>
                  <a:t>endringen</a:t>
                </a:r>
                <a:r>
                  <a:rPr lang="nb-NO" sz="1688" dirty="0"/>
                  <a:t> lik 0, dvs strømmen lik 0</a:t>
                </a:r>
              </a:p>
              <a:p>
                <a:pPr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</a:pPr>
                <a:endParaRPr lang="nb-NO" sz="1688" dirty="0"/>
              </a:p>
              <a:p>
                <a:pPr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nb-NO" sz="1688" dirty="0"/>
                  <a:t>Når spenningsforskjellen er 0, er </a:t>
                </a:r>
                <a:r>
                  <a:rPr lang="nb-NO" sz="1688" i="1" dirty="0"/>
                  <a:t>endringen</a:t>
                </a:r>
                <a:r>
                  <a:rPr lang="nb-NO" sz="1688" dirty="0"/>
                  <a:t> størst, dvs strømmen er størst </a:t>
                </a:r>
              </a:p>
              <a:p>
                <a:pPr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</a:pPr>
                <a:endParaRPr lang="nb-NO" sz="1688" dirty="0"/>
              </a:p>
              <a:p>
                <a:pPr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nb-NO" sz="1688" dirty="0"/>
                  <a:t>Vi sier at </a:t>
                </a:r>
                <a:r>
                  <a:rPr lang="nb-NO" sz="1688" i="1" dirty="0"/>
                  <a:t>i</a:t>
                </a:r>
                <a:r>
                  <a:rPr lang="nb-NO" sz="1688" i="1" baseline="-25000" dirty="0"/>
                  <a:t>c</a:t>
                </a:r>
                <a:r>
                  <a:rPr lang="nb-NO" sz="1688" baseline="-25000" dirty="0"/>
                  <a:t> </a:t>
                </a:r>
                <a:r>
                  <a:rPr lang="nb-NO" sz="1688" u="sng" dirty="0"/>
                  <a:t>leder over </a:t>
                </a:r>
                <a:r>
                  <a:rPr lang="nb-NO" sz="1688" i="1" dirty="0"/>
                  <a:t>v</a:t>
                </a:r>
                <a:r>
                  <a:rPr lang="nb-NO" sz="1688" i="1" baseline="-25000" dirty="0"/>
                  <a:t>c</a:t>
                </a:r>
                <a:r>
                  <a:rPr lang="nb-NO" sz="1688" baseline="-25000" dirty="0"/>
                  <a:t> </a:t>
                </a:r>
                <a:r>
                  <a:rPr lang="nb-NO" sz="1688" dirty="0"/>
                  <a:t>med 90</a:t>
                </a:r>
                <a:r>
                  <a:rPr lang="nb-NO" sz="1688" baseline="30000" dirty="0"/>
                  <a:t>o</a:t>
                </a:r>
                <a:r>
                  <a:rPr lang="nb-NO" sz="1688" dirty="0"/>
                  <a:t>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88" i="1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1688" dirty="0"/>
                  <a:t>/2) </a:t>
                </a:r>
              </a:p>
              <a:p>
                <a:pPr lvl="1"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</a:pPr>
                <a:r>
                  <a:rPr lang="nb-NO" sz="1388" dirty="0"/>
                  <a:t>Dermed </a:t>
                </a:r>
                <a:r>
                  <a:rPr lang="en-US" sz="1388" dirty="0"/>
                  <a:t>ligger </a:t>
                </a:r>
                <a:r>
                  <a:rPr lang="en-US" sz="1388" i="1" dirty="0" err="1"/>
                  <a:t>v</a:t>
                </a:r>
                <a:r>
                  <a:rPr lang="en-US" sz="1388" i="1" baseline="-25000" dirty="0" err="1"/>
                  <a:t>c</a:t>
                </a:r>
                <a:r>
                  <a:rPr lang="en-US" sz="1388" dirty="0"/>
                  <a:t> </a:t>
                </a:r>
                <a:r>
                  <a:rPr lang="nb-NO" sz="1388" u="sng" dirty="0"/>
                  <a:t>bak</a:t>
                </a:r>
                <a:r>
                  <a:rPr lang="nb-NO" sz="1388" dirty="0"/>
                  <a:t> </a:t>
                </a:r>
                <a:r>
                  <a:rPr lang="en-US" sz="1388" i="1" dirty="0" err="1"/>
                  <a:t>i</a:t>
                </a:r>
                <a:r>
                  <a:rPr lang="en-US" sz="1388" i="1" baseline="-25000" dirty="0" err="1"/>
                  <a:t>c</a:t>
                </a:r>
                <a:r>
                  <a:rPr lang="en-US" sz="1388" dirty="0"/>
                  <a:t> med </a:t>
                </a:r>
                <a:r>
                  <a:rPr lang="nb-NO" sz="1388" dirty="0"/>
                  <a:t>90</a:t>
                </a:r>
                <a:r>
                  <a:rPr lang="nb-NO" sz="1388" baseline="30000" dirty="0"/>
                  <a:t>o </a:t>
                </a:r>
                <a:r>
                  <a:rPr lang="nb-NO" sz="1388" dirty="0"/>
                  <a:t>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388" i="1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US" sz="1388" dirty="0"/>
                  <a:t>/2) </a:t>
                </a:r>
              </a:p>
              <a:p>
                <a:pPr>
                  <a:buClr>
                    <a:srgbClr val="FF0000"/>
                  </a:buClr>
                  <a:buSzPct val="100000"/>
                  <a:buFont typeface="Arial" panose="020B0604020202020204" pitchFamily="34" charset="0"/>
                  <a:buChar char="•"/>
                </a:pPr>
                <a:endParaRPr lang="en-US" sz="1688" dirty="0"/>
              </a:p>
            </p:txBody>
          </p:sp>
        </mc:Choice>
        <mc:Fallback xmlns="">
          <p:sp>
            <p:nvSpPr>
              <p:cNvPr id="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9065" y="2151961"/>
                <a:ext cx="5479275" cy="3375375"/>
              </a:xfrm>
              <a:prstGeom prst="rect">
                <a:avLst/>
              </a:prstGeom>
              <a:blipFill>
                <a:blip r:embed="rId4"/>
                <a:stretch>
                  <a:fillRect l="-668" t="-722"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7082F3E-06B3-C1B0-A8B3-0BCCA2A8E2CB}"/>
                  </a:ext>
                </a:extLst>
              </p:cNvPr>
              <p:cNvSpPr txBox="1"/>
              <p:nvPr/>
            </p:nvSpPr>
            <p:spPr>
              <a:xfrm>
                <a:off x="9709292" y="3507288"/>
                <a:ext cx="994198" cy="4675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𝐶</m:t>
                      </m:r>
                      <m:f>
                        <m:f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e>
                            <m:sub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nb-NO" sz="1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7082F3E-06B3-C1B0-A8B3-0BCCA2A8E2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9292" y="3507288"/>
                <a:ext cx="994198" cy="4675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FC15B57E-C23A-47D3-6857-65319FC4AFBF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419492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3661" y="355587"/>
            <a:ext cx="9080465" cy="850844"/>
          </a:xfrm>
        </p:spPr>
        <p:txBody>
          <a:bodyPr/>
          <a:lstStyle/>
          <a:p>
            <a:r>
              <a:rPr lang="nb-NO" sz="3000" dirty="0">
                <a:solidFill>
                  <a:srgbClr val="FF0000"/>
                </a:solidFill>
              </a:rPr>
              <a:t>Sammenheng strøm-spenning i seriell RC-krets</a:t>
            </a:r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28</a:t>
            </a:fld>
            <a:endParaRPr lang="nb-NO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399446"/>
              </p:ext>
            </p:extLst>
          </p:nvPr>
        </p:nvGraphicFramePr>
        <p:xfrm>
          <a:off x="6638126" y="2067424"/>
          <a:ext cx="5155932" cy="2771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" r:id="rId3" imgW="2906640" imgH="1583280" progId="">
                  <p:embed/>
                </p:oleObj>
              </mc:Choice>
              <mc:Fallback>
                <p:oleObj name="CorelDRAW" r:id="rId3" imgW="2906640" imgH="1583280" progId="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8126" y="2067424"/>
                        <a:ext cx="5155932" cy="27719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95585" y="1540942"/>
            <a:ext cx="6894563" cy="46281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028" tIns="44224" rIns="90028" bIns="44224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Spenningen </a:t>
            </a:r>
            <a:r>
              <a:rPr lang="nb-NO" sz="1800" i="1" dirty="0"/>
              <a:t>V</a:t>
            </a:r>
            <a:r>
              <a:rPr lang="nb-NO" sz="1800" i="1" baseline="-25000" dirty="0"/>
              <a:t>R</a:t>
            </a:r>
            <a:r>
              <a:rPr lang="nb-NO" sz="1800" dirty="0"/>
              <a:t> over motstanden </a:t>
            </a:r>
            <a:r>
              <a:rPr lang="nb-NO" sz="1800" i="1" dirty="0"/>
              <a:t>R</a:t>
            </a:r>
            <a:r>
              <a:rPr lang="nb-NO" sz="1800" dirty="0"/>
              <a:t> er i fase med strømmen </a:t>
            </a:r>
            <a:r>
              <a:rPr lang="nb-NO" sz="1800" i="1" dirty="0"/>
              <a:t>I</a:t>
            </a:r>
            <a:r>
              <a:rPr lang="nb-NO" sz="1800" dirty="0"/>
              <a:t>, og leder over </a:t>
            </a:r>
            <a:r>
              <a:rPr lang="nb-NO" sz="1800" i="1" dirty="0"/>
              <a:t>V</a:t>
            </a:r>
            <a:r>
              <a:rPr lang="nb-NO" sz="1800" i="1" baseline="-25000" dirty="0"/>
              <a:t>s</a:t>
            </a:r>
            <a:r>
              <a:rPr lang="nb-NO" sz="1800" dirty="0"/>
              <a:t>, dvs </a:t>
            </a:r>
            <a:r>
              <a:rPr lang="el-GR" sz="1800" dirty="0">
                <a:cs typeface="Times New Roman"/>
              </a:rPr>
              <a:t>φ</a:t>
            </a:r>
            <a:r>
              <a:rPr lang="nb-NO" sz="1800" dirty="0">
                <a:cs typeface="Times New Roman"/>
              </a:rPr>
              <a:t>&gt;0</a:t>
            </a:r>
          </a:p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endParaRPr lang="nb-NO" sz="1800" dirty="0">
              <a:cs typeface="Times New Roman"/>
            </a:endParaRPr>
          </a:p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nb-NO" sz="1800" i="1" dirty="0"/>
              <a:t>V</a:t>
            </a:r>
            <a:r>
              <a:rPr lang="nb-NO" sz="1800" i="1" baseline="-25000" dirty="0"/>
              <a:t>R</a:t>
            </a:r>
            <a:r>
              <a:rPr lang="nb-NO" sz="1800" dirty="0"/>
              <a:t> og </a:t>
            </a:r>
            <a:r>
              <a:rPr lang="nb-NO" sz="1800" i="1" dirty="0"/>
              <a:t>V</a:t>
            </a:r>
            <a:r>
              <a:rPr lang="nb-NO" sz="1800" i="1" baseline="-25000" dirty="0"/>
              <a:t>C</a:t>
            </a:r>
            <a:r>
              <a:rPr lang="nb-NO" sz="1800" dirty="0"/>
              <a:t> har 90</a:t>
            </a:r>
            <a:r>
              <a:rPr lang="nb-NO" sz="1800" baseline="30000" dirty="0"/>
              <a:t>o</a:t>
            </a:r>
            <a:r>
              <a:rPr lang="nb-NO" sz="1800" dirty="0"/>
              <a:t> fasedreining</a:t>
            </a:r>
          </a:p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For å finne </a:t>
            </a:r>
          </a:p>
          <a:p>
            <a:pPr marL="514350" lvl="1" indent="0">
              <a:buClr>
                <a:srgbClr val="FF0000"/>
              </a:buClr>
              <a:buSzPct val="100000"/>
              <a:buNone/>
            </a:pPr>
            <a:r>
              <a:rPr lang="nb-NO" sz="1600" dirty="0"/>
              <a:t>1) fasedreiningen mellom </a:t>
            </a:r>
            <a:r>
              <a:rPr lang="nb-NO" sz="1600" i="1" dirty="0"/>
              <a:t>V</a:t>
            </a:r>
            <a:r>
              <a:rPr lang="nb-NO" sz="1600" i="1" baseline="-25000" dirty="0"/>
              <a:t>S</a:t>
            </a:r>
            <a:r>
              <a:rPr lang="nb-NO" sz="1600" dirty="0"/>
              <a:t> og </a:t>
            </a:r>
            <a:r>
              <a:rPr lang="nb-NO" sz="1600" i="1" dirty="0"/>
              <a:t>V</a:t>
            </a:r>
            <a:r>
              <a:rPr lang="nb-NO" sz="1600" i="1" baseline="-25000" dirty="0"/>
              <a:t>C</a:t>
            </a:r>
            <a:r>
              <a:rPr lang="nb-NO" sz="1600" dirty="0"/>
              <a:t> </a:t>
            </a:r>
          </a:p>
          <a:p>
            <a:pPr marL="514350" lvl="1" indent="0">
              <a:buClr>
                <a:srgbClr val="FF0000"/>
              </a:buClr>
              <a:buSzPct val="100000"/>
              <a:buNone/>
            </a:pPr>
            <a:r>
              <a:rPr lang="nb-NO" sz="1600" dirty="0"/>
              <a:t>2) fasedreining mellom </a:t>
            </a:r>
            <a:r>
              <a:rPr lang="nb-NO" sz="1600" i="1" dirty="0"/>
              <a:t>V</a:t>
            </a:r>
            <a:r>
              <a:rPr lang="nb-NO" sz="1600" i="1" baseline="-25000" dirty="0"/>
              <a:t>S</a:t>
            </a:r>
            <a:r>
              <a:rPr lang="nb-NO" sz="1600" dirty="0"/>
              <a:t> og </a:t>
            </a:r>
            <a:r>
              <a:rPr lang="nb-NO" sz="1600" i="1" dirty="0"/>
              <a:t>I</a:t>
            </a:r>
          </a:p>
          <a:p>
            <a:pPr marL="0" indent="0">
              <a:buClr>
                <a:srgbClr val="FF0000"/>
              </a:buClr>
              <a:buSzPct val="100000"/>
              <a:buNone/>
            </a:pPr>
            <a:r>
              <a:rPr lang="nb-NO" sz="1800" dirty="0"/>
              <a:t>     må vi beregne den samlede </a:t>
            </a:r>
            <a:r>
              <a:rPr lang="nb-NO" sz="1800" i="1" dirty="0"/>
              <a:t>totale </a:t>
            </a:r>
            <a:r>
              <a:rPr lang="nb-NO" sz="1800" dirty="0"/>
              <a:t>impedansen</a:t>
            </a:r>
          </a:p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endParaRPr lang="nb-NO" sz="1800" i="1" dirty="0"/>
          </a:p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KVL, KCL og Ohms lov gjelder fortsatt</a:t>
            </a:r>
          </a:p>
          <a:p>
            <a:pPr lvl="1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nb-NO" sz="1600" dirty="0"/>
              <a:t>Men formlene må modifiseres for å ta hensyn til at impedansen endrer seg med frekvensen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56377DDD-C709-C046-B5E1-B9B4C7F10F3D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760714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2" y="306888"/>
            <a:ext cx="10515600" cy="837751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Total impedans i seriell RC-krets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446" y="1144639"/>
            <a:ext cx="10612195" cy="5098542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For å finne strøm/spenning gjennom/over elementene i en seriell RC-krets, må vi først beregne den totale frekvensavhengige impedansen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b="1" dirty="0"/>
              <a:t>Z</a:t>
            </a:r>
            <a:r>
              <a:rPr lang="nb-NO" sz="1800" dirty="0"/>
              <a:t> betegner den samlede impedansen mot vekselstrøm i en krets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b="1" dirty="0"/>
              <a:t>Z</a:t>
            </a:r>
            <a:r>
              <a:rPr lang="nb-NO" sz="1600" b="1" i="1" dirty="0"/>
              <a:t> </a:t>
            </a:r>
            <a:r>
              <a:rPr lang="nb-NO" sz="1600" dirty="0"/>
              <a:t> består av en frekvensuavhengig </a:t>
            </a:r>
            <a:r>
              <a:rPr lang="nb-NO" sz="1600" i="1" dirty="0"/>
              <a:t>resistiv</a:t>
            </a:r>
            <a:r>
              <a:rPr lang="nb-NO" sz="1600" dirty="0"/>
              <a:t> del </a:t>
            </a:r>
            <a:r>
              <a:rPr lang="nb-NO" sz="1600" b="1" dirty="0"/>
              <a:t>R</a:t>
            </a:r>
            <a:r>
              <a:rPr lang="nb-NO" sz="1600" dirty="0"/>
              <a:t> og en frekvensavhengig </a:t>
            </a:r>
            <a:r>
              <a:rPr lang="nb-NO" sz="1600" i="1" dirty="0"/>
              <a:t>reaktiv</a:t>
            </a:r>
            <a:r>
              <a:rPr lang="nb-NO" sz="1600" dirty="0"/>
              <a:t> del  </a:t>
            </a:r>
            <a:r>
              <a:rPr lang="nb-NO" sz="1600" b="1" dirty="0"/>
              <a:t>X</a:t>
            </a:r>
            <a:r>
              <a:rPr lang="nb-NO" sz="1600" b="1" baseline="-25000" dirty="0"/>
              <a:t>C </a:t>
            </a:r>
            <a:r>
              <a:rPr lang="nb-NO" sz="1600" dirty="0"/>
              <a:t>(kapasitiv reaktans)</a:t>
            </a:r>
            <a:endParaRPr lang="nb-NO" sz="1600" b="1" baseline="-25000" dirty="0"/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b="1" dirty="0"/>
              <a:t>Z</a:t>
            </a:r>
            <a:r>
              <a:rPr lang="nb-NO" sz="1600" b="1" i="1" dirty="0"/>
              <a:t> </a:t>
            </a:r>
            <a:r>
              <a:rPr lang="nb-NO" sz="1600" dirty="0"/>
              <a:t>måles i Ohm</a:t>
            </a:r>
            <a:endParaRPr lang="nb-NO" sz="1600" b="1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b="1" i="1" baseline="-25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0" indent="0">
              <a:buClr>
                <a:srgbClr val="FF0000"/>
              </a:buClr>
              <a:buNone/>
            </a:pPr>
            <a:endParaRPr lang="nb-NO" sz="1800" dirty="0"/>
          </a:p>
          <a:p>
            <a:pPr marL="0" indent="0">
              <a:buClr>
                <a:srgbClr val="FF0000"/>
              </a:buClr>
              <a:buNone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Den resistive og reaktive delen har en fasedreining på -90</a:t>
            </a:r>
            <a:r>
              <a:rPr lang="nb-NO" sz="1800" baseline="30000" dirty="0"/>
              <a:t>o</a:t>
            </a:r>
            <a:r>
              <a:rPr lang="nb-NO" sz="1800" dirty="0"/>
              <a:t> i forhold til hverandre</a:t>
            </a:r>
            <a:r>
              <a:rPr lang="nb-NO" sz="1800" baseline="-25000" dirty="0"/>
              <a:t> 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Hvis vi kun har likespenning/likestrøm, er </a:t>
            </a:r>
            <a:r>
              <a:rPr lang="nb-NO" sz="1800" i="1" dirty="0"/>
              <a:t>f = 0Hz </a:t>
            </a:r>
            <a:r>
              <a:rPr lang="nb-NO" sz="1800" dirty="0"/>
              <a:t>og da blir </a:t>
            </a:r>
            <a:r>
              <a:rPr lang="nb-NO" sz="1800" b="1" dirty="0"/>
              <a:t>Z</a:t>
            </a:r>
            <a:r>
              <a:rPr lang="nb-NO" sz="1800" dirty="0"/>
              <a:t> = </a:t>
            </a:r>
            <a:r>
              <a:rPr lang="nb-NO" sz="1800" b="1" dirty="0"/>
              <a:t>R</a:t>
            </a:r>
            <a:r>
              <a:rPr lang="nb-NO" sz="1800" dirty="0"/>
              <a:t>, altså et spesialtilfelle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29</a:t>
            </a:fld>
            <a:endParaRPr lang="nb-NO"/>
          </a:p>
        </p:txBody>
      </p:sp>
      <p:pic>
        <p:nvPicPr>
          <p:cNvPr id="8" name="Picture 4" descr="fg10_00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429" y="3008625"/>
            <a:ext cx="5940660" cy="137057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BA338C6D-920E-E367-BE38-13AC02AE6A74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939629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2" y="257325"/>
            <a:ext cx="10515600" cy="782335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Total impedans i seriell RC-krets (forts)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655" y="1192853"/>
            <a:ext cx="9961367" cy="4569120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Den totale impedansen er nå gitt av </a:t>
            </a:r>
            <a:r>
              <a:rPr lang="nb-NO" sz="1800" i="1" dirty="0"/>
              <a:t>formelen  </a:t>
            </a:r>
            <a:r>
              <a:rPr lang="nb-NO" sz="1800" b="1" dirty="0"/>
              <a:t>Z = R+X</a:t>
            </a:r>
            <a:r>
              <a:rPr lang="nb-NO" sz="1800" b="1" baseline="-25000" dirty="0"/>
              <a:t>C </a:t>
            </a:r>
            <a:r>
              <a:rPr lang="nb-NO" sz="1800" dirty="0"/>
              <a:t>der </a:t>
            </a:r>
            <a:r>
              <a:rPr lang="nb-NO" sz="1800" b="1" dirty="0"/>
              <a:t>R</a:t>
            </a:r>
            <a:r>
              <a:rPr lang="nb-NO" sz="1800" dirty="0"/>
              <a:t> og </a:t>
            </a:r>
            <a:r>
              <a:rPr lang="nb-NO" sz="1800" b="1" dirty="0"/>
              <a:t>X</a:t>
            </a:r>
            <a:r>
              <a:rPr lang="nb-NO" sz="1800" b="1" baseline="-25000" dirty="0"/>
              <a:t>C</a:t>
            </a:r>
            <a:r>
              <a:rPr lang="nb-NO" sz="1800" dirty="0"/>
              <a:t> er vektorer («phasors»).  </a:t>
            </a:r>
            <a:endParaRPr lang="nb-NO" sz="1800" baseline="-25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b="1" dirty="0"/>
              <a:t>Z</a:t>
            </a:r>
            <a:r>
              <a:rPr lang="nb-NO" sz="1800" i="1" dirty="0"/>
              <a:t> </a:t>
            </a:r>
            <a:r>
              <a:rPr lang="nb-NO" sz="1800" dirty="0"/>
              <a:t>finner man ved å summere vektorene </a:t>
            </a:r>
            <a:r>
              <a:rPr lang="nb-NO" sz="1800" b="1" dirty="0"/>
              <a:t>R </a:t>
            </a:r>
            <a:r>
              <a:rPr lang="nb-NO" sz="1800" dirty="0"/>
              <a:t>og </a:t>
            </a:r>
            <a:r>
              <a:rPr lang="nb-NO" sz="1800" b="1" dirty="0"/>
              <a:t>X</a:t>
            </a:r>
            <a:r>
              <a:rPr lang="nb-NO" sz="1800" b="1" baseline="-25000" dirty="0"/>
              <a:t>C</a:t>
            </a:r>
            <a:endParaRPr lang="nb-NO" sz="1800" baseline="-250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b="1" dirty="0"/>
              <a:t>Z</a:t>
            </a:r>
            <a:r>
              <a:rPr lang="nb-NO" sz="1800" dirty="0"/>
              <a:t> har en fasevinkel </a:t>
            </a:r>
            <a:r>
              <a:rPr lang="el-GR" sz="1800" dirty="0">
                <a:cs typeface="Times New Roman"/>
              </a:rPr>
              <a:t>θ</a:t>
            </a:r>
            <a:r>
              <a:rPr lang="nb-NO" sz="1800" dirty="0">
                <a:cs typeface="Times New Roman"/>
              </a:rPr>
              <a:t> i forhold </a:t>
            </a:r>
            <a:r>
              <a:rPr lang="nb-NO" sz="1800" b="1" dirty="0">
                <a:cs typeface="Times New Roman"/>
              </a:rPr>
              <a:t>R </a:t>
            </a:r>
            <a:r>
              <a:rPr lang="nb-NO" sz="1800" dirty="0">
                <a:cs typeface="Times New Roman"/>
              </a:rPr>
              <a:t>og </a:t>
            </a:r>
            <a:r>
              <a:rPr lang="el-GR" sz="1800" dirty="0">
                <a:cs typeface="Times New Roman"/>
              </a:rPr>
              <a:t>φ</a:t>
            </a:r>
            <a:r>
              <a:rPr lang="en-GB" sz="1800" dirty="0">
                <a:cs typeface="Times New Roman"/>
              </a:rPr>
              <a:t> = </a:t>
            </a:r>
            <a:r>
              <a:rPr lang="nb-NO" sz="1800" dirty="0">
                <a:cs typeface="Times New Roman"/>
              </a:rPr>
              <a:t>90</a:t>
            </a:r>
            <a:r>
              <a:rPr lang="nb-NO" sz="1800" baseline="30000" dirty="0">
                <a:cs typeface="Times New Roman"/>
              </a:rPr>
              <a:t>o</a:t>
            </a:r>
            <a:r>
              <a:rPr lang="nb-NO" sz="1800" dirty="0">
                <a:cs typeface="Times New Roman"/>
              </a:rPr>
              <a:t>- </a:t>
            </a:r>
            <a:r>
              <a:rPr lang="el-GR" sz="1800" dirty="0">
                <a:cs typeface="Times New Roman"/>
              </a:rPr>
              <a:t>θ</a:t>
            </a:r>
            <a:r>
              <a:rPr lang="en-GB" sz="1800" dirty="0">
                <a:cs typeface="Times New Roman"/>
              </a:rPr>
              <a:t> </a:t>
            </a:r>
            <a:r>
              <a:rPr lang="en-GB" sz="1800" dirty="0" err="1">
                <a:cs typeface="Times New Roman"/>
              </a:rPr>
              <a:t>i</a:t>
            </a:r>
            <a:r>
              <a:rPr lang="en-GB" sz="1800" dirty="0">
                <a:cs typeface="Times New Roman"/>
              </a:rPr>
              <a:t> forhold </a:t>
            </a:r>
            <a:r>
              <a:rPr lang="en-GB" sz="1800" dirty="0" err="1">
                <a:cs typeface="Times New Roman"/>
              </a:rPr>
              <a:t>til</a:t>
            </a:r>
            <a:r>
              <a:rPr lang="en-GB" sz="1800" dirty="0">
                <a:cs typeface="Times New Roman"/>
              </a:rPr>
              <a:t> </a:t>
            </a:r>
            <a:r>
              <a:rPr lang="en-GB" sz="1800" b="1" dirty="0" err="1">
                <a:cs typeface="Times New Roman"/>
              </a:rPr>
              <a:t>X</a:t>
            </a:r>
            <a:r>
              <a:rPr lang="en-GB" sz="1800" b="1" baseline="-25000" dirty="0" err="1">
                <a:cs typeface="Times New Roman"/>
              </a:rPr>
              <a:t>c</a:t>
            </a:r>
            <a:endParaRPr lang="nb-NO" sz="1800" b="1" baseline="-25000" dirty="0">
              <a:cs typeface="Times New Roman"/>
            </a:endParaRP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b="1" dirty="0">
                <a:cs typeface="Times New Roman"/>
              </a:rPr>
              <a:t>|Z|</a:t>
            </a:r>
            <a:r>
              <a:rPr lang="nb-NO" sz="1800" dirty="0">
                <a:cs typeface="Times New Roman"/>
              </a:rPr>
              <a:t> måles i Ohm (</a:t>
            </a:r>
            <a:r>
              <a:rPr lang="el-GR" sz="1800" dirty="0">
                <a:cs typeface="Times New Roman"/>
              </a:rPr>
              <a:t>Ω</a:t>
            </a:r>
            <a:r>
              <a:rPr lang="nb-NO" sz="1800" dirty="0">
                <a:cs typeface="Times New Roman"/>
              </a:rPr>
              <a:t>)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>
                <a:cs typeface="Times New Roman"/>
              </a:rPr>
              <a:t>Når vi beregner </a:t>
            </a:r>
            <a:r>
              <a:rPr lang="nb-NO" sz="1600" b="1" dirty="0">
                <a:cs typeface="Times New Roman"/>
              </a:rPr>
              <a:t>|Z| </a:t>
            </a:r>
            <a:r>
              <a:rPr lang="nb-NO" sz="1600" dirty="0">
                <a:cs typeface="Times New Roman"/>
              </a:rPr>
              <a:t>må vi angi for hvilken frekvens Ohm-verdien gjelder, siden den vil variere som funksjon av frekvens</a:t>
            </a:r>
            <a:endParaRPr lang="nb-NO" sz="1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30</a:t>
            </a:fld>
            <a:endParaRPr lang="nb-NO"/>
          </a:p>
        </p:txBody>
      </p:sp>
      <p:pic>
        <p:nvPicPr>
          <p:cNvPr id="9" name="Picture 4" descr="fg10_003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413" y="2223674"/>
            <a:ext cx="5257074" cy="141567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016E18A-101E-4278-BEE4-F67443CEF12F}"/>
              </a:ext>
            </a:extLst>
          </p:cNvPr>
          <p:cNvSpPr/>
          <p:nvPr/>
        </p:nvSpPr>
        <p:spPr>
          <a:xfrm>
            <a:off x="5150895" y="3158971"/>
            <a:ext cx="30824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500" dirty="0"/>
              <a:t>φ</a:t>
            </a:r>
            <a:endParaRPr lang="nb-NO" sz="15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C5DF0F2-785D-4629-8FA7-A919398C47EE}"/>
              </a:ext>
            </a:extLst>
          </p:cNvPr>
          <p:cNvSpPr/>
          <p:nvPr/>
        </p:nvSpPr>
        <p:spPr bwMode="auto">
          <a:xfrm>
            <a:off x="5206104" y="3369053"/>
            <a:ext cx="197827" cy="119895"/>
          </a:xfrm>
          <a:custGeom>
            <a:avLst/>
            <a:gdLst>
              <a:gd name="connsiteX0" fmla="*/ 211015 w 211015"/>
              <a:gd name="connsiteY0" fmla="*/ 0 h 127888"/>
              <a:gd name="connsiteX1" fmla="*/ 127888 w 211015"/>
              <a:gd name="connsiteY1" fmla="*/ 95916 h 127888"/>
              <a:gd name="connsiteX2" fmla="*/ 0 w 211015"/>
              <a:gd name="connsiteY2" fmla="*/ 127888 h 127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015" h="127888">
                <a:moveTo>
                  <a:pt x="211015" y="0"/>
                </a:moveTo>
                <a:cubicBezTo>
                  <a:pt x="187036" y="37300"/>
                  <a:pt x="163057" y="74601"/>
                  <a:pt x="127888" y="95916"/>
                </a:cubicBezTo>
                <a:cubicBezTo>
                  <a:pt x="92719" y="117231"/>
                  <a:pt x="46359" y="122559"/>
                  <a:pt x="0" y="127888"/>
                </a:cubicBez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85725" tIns="42863" rIns="85725" bIns="42863" numCol="1" rtlCol="0" anchor="t" anchorCtr="0" compatLnSpc="1">
            <a:prstTxWarp prst="textNoShape">
              <a:avLst/>
            </a:prstTxWarp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875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DEAA3027-078C-C67E-B4CB-3B7B850F259C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096581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615" y="355587"/>
            <a:ext cx="8207276" cy="669023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Total impedans i seriell RC-krets (forts)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615" y="2552601"/>
            <a:ext cx="11228906" cy="3624197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75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75" dirty="0"/>
              <a:t>Lengden til </a:t>
            </a:r>
            <a:r>
              <a:rPr lang="nb-NO" sz="1875" b="1" dirty="0"/>
              <a:t>Z</a:t>
            </a:r>
            <a:r>
              <a:rPr lang="nb-NO" sz="1875" dirty="0"/>
              <a:t> (magnituden)  finnes ved Pythagoras: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75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75" dirty="0"/>
              <a:t>Fasedreiningen </a:t>
            </a:r>
            <a:r>
              <a:rPr lang="el-GR" sz="1875" i="1" dirty="0">
                <a:cs typeface="Times New Roman"/>
              </a:rPr>
              <a:t>θ</a:t>
            </a:r>
            <a:r>
              <a:rPr lang="en-GB" sz="1875" dirty="0">
                <a:cs typeface="Times New Roman"/>
              </a:rPr>
              <a:t> </a:t>
            </a:r>
            <a:r>
              <a:rPr lang="en-GB" sz="1875" dirty="0" err="1">
                <a:cs typeface="Times New Roman"/>
              </a:rPr>
              <a:t>mellom</a:t>
            </a:r>
            <a:r>
              <a:rPr lang="en-GB" sz="1875" dirty="0">
                <a:cs typeface="Times New Roman"/>
              </a:rPr>
              <a:t> </a:t>
            </a:r>
            <a:r>
              <a:rPr lang="en-GB" sz="1875" b="1" dirty="0">
                <a:cs typeface="Times New Roman"/>
              </a:rPr>
              <a:t>R</a:t>
            </a:r>
            <a:r>
              <a:rPr lang="en-GB" sz="1875" dirty="0">
                <a:cs typeface="Times New Roman"/>
              </a:rPr>
              <a:t> </a:t>
            </a:r>
            <a:r>
              <a:rPr lang="en-GB" sz="1875" dirty="0" err="1">
                <a:cs typeface="Times New Roman"/>
              </a:rPr>
              <a:t>og</a:t>
            </a:r>
            <a:r>
              <a:rPr lang="en-GB" sz="1875" dirty="0">
                <a:cs typeface="Times New Roman"/>
              </a:rPr>
              <a:t> </a:t>
            </a:r>
            <a:r>
              <a:rPr lang="en-GB" sz="1875" b="1" dirty="0">
                <a:cs typeface="Times New Roman"/>
              </a:rPr>
              <a:t>Z</a:t>
            </a:r>
            <a:r>
              <a:rPr lang="en-GB" sz="1875" baseline="-25000" dirty="0">
                <a:cs typeface="Times New Roman"/>
              </a:rPr>
              <a:t> </a:t>
            </a:r>
            <a:r>
              <a:rPr lang="en-GB" sz="1875" dirty="0">
                <a:cs typeface="Times New Roman"/>
              </a:rPr>
              <a:t>er </a:t>
            </a:r>
            <a:r>
              <a:rPr lang="en-GB" sz="1875" dirty="0" err="1">
                <a:cs typeface="Times New Roman"/>
              </a:rPr>
              <a:t>gitt</a:t>
            </a:r>
            <a:r>
              <a:rPr lang="en-GB" sz="1875" dirty="0">
                <a:cs typeface="Times New Roman"/>
              </a:rPr>
              <a:t> </a:t>
            </a:r>
            <a:r>
              <a:rPr lang="en-GB" sz="1875" dirty="0" err="1">
                <a:cs typeface="Times New Roman"/>
              </a:rPr>
              <a:t>av</a:t>
            </a:r>
            <a:endParaRPr lang="en-GB" sz="1875" dirty="0">
              <a:cs typeface="Times New Roman"/>
            </a:endParaRP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en-GB" sz="1875" dirty="0">
              <a:cs typeface="Times New Roman"/>
            </a:endParaRP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75" dirty="0">
                <a:cs typeface="Times New Roman"/>
              </a:rPr>
              <a:t>Fasedreiningen </a:t>
            </a:r>
            <a:r>
              <a:rPr lang="el-GR" sz="1875" i="1" dirty="0"/>
              <a:t>φ</a:t>
            </a:r>
            <a:r>
              <a:rPr lang="nb-NO" sz="1875" i="1" dirty="0"/>
              <a:t> </a:t>
            </a:r>
            <a:r>
              <a:rPr lang="nb-NO" sz="1875" dirty="0"/>
              <a:t>mellom </a:t>
            </a:r>
            <a:r>
              <a:rPr lang="nb-NO" sz="1875" b="1" dirty="0" err="1"/>
              <a:t>X</a:t>
            </a:r>
            <a:r>
              <a:rPr lang="nb-NO" sz="1875" b="1" baseline="-25000" dirty="0" err="1"/>
              <a:t>c</a:t>
            </a:r>
            <a:r>
              <a:rPr lang="nb-NO" sz="1875" dirty="0"/>
              <a:t> og </a:t>
            </a:r>
            <a:r>
              <a:rPr lang="nb-NO" sz="1875" b="1" dirty="0"/>
              <a:t>Z</a:t>
            </a:r>
            <a:r>
              <a:rPr lang="nb-NO" sz="1875" dirty="0"/>
              <a:t> er gitt av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Vi kan ved hjelp av disse formlene beregne faseforskjellen mellom strøm-spenning og mellom spenningene over elementene i en seriell RC-krets  </a:t>
            </a:r>
            <a:endParaRPr lang="nb-NO" sz="1600" i="1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75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31</a:t>
            </a:fld>
            <a:endParaRPr lang="nb-NO"/>
          </a:p>
        </p:txBody>
      </p:sp>
      <p:pic>
        <p:nvPicPr>
          <p:cNvPr id="9" name="Picture 4" descr="fg10_003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814" y="1178369"/>
            <a:ext cx="5791079" cy="15594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48645F3-1527-4519-9DAF-89878DC12C2C}"/>
                  </a:ext>
                </a:extLst>
              </p:cNvPr>
              <p:cNvSpPr txBox="1"/>
              <p:nvPr/>
            </p:nvSpPr>
            <p:spPr>
              <a:xfrm>
                <a:off x="6139689" y="2855027"/>
                <a:ext cx="1636795" cy="5636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GB" sz="1800" b="1" i="0">
                          <a:latin typeface="Cambria Math" panose="02040503050406030204" pitchFamily="18" charset="0"/>
                        </a:rPr>
                        <m:t>𝐙</m:t>
                      </m:r>
                      <m:r>
                        <a:rPr lang="en-GB" sz="1800" i="1">
                          <a:latin typeface="Cambria Math" panose="02040503050406030204" pitchFamily="18" charset="0"/>
                        </a:rPr>
                        <m:t>|=</m:t>
                      </m:r>
                      <m:rad>
                        <m:radPr>
                          <m:degHide m:val="on"/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  <m:sup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48645F3-1527-4519-9DAF-89878DC12C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9689" y="2855027"/>
                <a:ext cx="1636795" cy="563680"/>
              </a:xfrm>
              <a:prstGeom prst="rect">
                <a:avLst/>
              </a:prstGeom>
              <a:blipFill>
                <a:blip r:embed="rId4"/>
                <a:stretch>
                  <a:fillRect b="-107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5472F47-F4B3-4F0C-A8BC-52EC5430C6EB}"/>
                  </a:ext>
                </a:extLst>
              </p:cNvPr>
              <p:cNvSpPr txBox="1"/>
              <p:nvPr/>
            </p:nvSpPr>
            <p:spPr>
              <a:xfrm>
                <a:off x="5162052" y="3741206"/>
                <a:ext cx="1501052" cy="5167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1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  <m:r>
                            <a:rPr lang="en-GB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5472F47-F4B3-4F0C-A8BC-52EC5430C6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2052" y="3741206"/>
                <a:ext cx="1501052" cy="5167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DB0AB1AA-3053-4458-93E3-FF1FA1919668}"/>
              </a:ext>
            </a:extLst>
          </p:cNvPr>
          <p:cNvSpPr/>
          <p:nvPr/>
        </p:nvSpPr>
        <p:spPr>
          <a:xfrm>
            <a:off x="3511958" y="1549754"/>
            <a:ext cx="3082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200" dirty="0"/>
              <a:t>φ</a:t>
            </a:r>
            <a:endParaRPr lang="nb-NO" sz="120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2C5EB01-F922-45DA-80EA-A1DF8B9865EC}"/>
              </a:ext>
            </a:extLst>
          </p:cNvPr>
          <p:cNvSpPr/>
          <p:nvPr/>
        </p:nvSpPr>
        <p:spPr bwMode="auto">
          <a:xfrm>
            <a:off x="3468253" y="1528669"/>
            <a:ext cx="197827" cy="119895"/>
          </a:xfrm>
          <a:custGeom>
            <a:avLst/>
            <a:gdLst>
              <a:gd name="connsiteX0" fmla="*/ 211015 w 211015"/>
              <a:gd name="connsiteY0" fmla="*/ 0 h 127888"/>
              <a:gd name="connsiteX1" fmla="*/ 127888 w 211015"/>
              <a:gd name="connsiteY1" fmla="*/ 95916 h 127888"/>
              <a:gd name="connsiteX2" fmla="*/ 0 w 211015"/>
              <a:gd name="connsiteY2" fmla="*/ 127888 h 127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015" h="127888">
                <a:moveTo>
                  <a:pt x="211015" y="0"/>
                </a:moveTo>
                <a:cubicBezTo>
                  <a:pt x="187036" y="37300"/>
                  <a:pt x="163057" y="74601"/>
                  <a:pt x="127888" y="95916"/>
                </a:cubicBezTo>
                <a:cubicBezTo>
                  <a:pt x="92719" y="117231"/>
                  <a:pt x="46359" y="122559"/>
                  <a:pt x="0" y="127888"/>
                </a:cubicBez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stealth" w="med" len="med"/>
            <a:tailEnd type="stealth" w="med" len="med"/>
          </a:ln>
          <a:effectLst/>
        </p:spPr>
        <p:txBody>
          <a:bodyPr vert="horz" wrap="square" lIns="85725" tIns="42863" rIns="85725" bIns="42863" numCol="1" rtlCol="0" anchor="t" anchorCtr="0" compatLnSpc="1">
            <a:prstTxWarp prst="textNoShape">
              <a:avLst/>
            </a:prstTxWarp>
          </a:bodyPr>
          <a:lstStyle/>
          <a:p>
            <a:pPr defTabSz="8572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875"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CF2464F-CB92-441D-A3B8-3A950C7F0CD1}"/>
                  </a:ext>
                </a:extLst>
              </p:cNvPr>
              <p:cNvSpPr txBox="1"/>
              <p:nvPr/>
            </p:nvSpPr>
            <p:spPr>
              <a:xfrm>
                <a:off x="5313084" y="4588448"/>
                <a:ext cx="3290003" cy="5167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sz="1800" i="1" dirty="0"/>
                        <m:t>φ</m:t>
                      </m:r>
                      <m:r>
                        <a:rPr lang="en-GB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90</m:t>
                      </m:r>
                      <m:r>
                        <a:rPr lang="nb-NO" sz="1800" i="1" baseline="30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r>
                        <a:rPr lang="en-GB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90</m:t>
                      </m:r>
                      <m:r>
                        <a:rPr lang="nb-NO" sz="1800" i="1" baseline="300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GB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1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GB" sz="1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den>
                          </m:f>
                          <m:r>
                            <a:rPr lang="en-GB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GB" sz="1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CF2464F-CB92-441D-A3B8-3A950C7F0C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3084" y="4588448"/>
                <a:ext cx="3290003" cy="5167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96FEE930-8EDD-5271-4A3A-AB4C18DE6272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90631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2" y="329706"/>
            <a:ext cx="11248302" cy="814933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Faseforskjell mellom strøm og spenning i en RC-krets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29" y="1711312"/>
            <a:ext cx="10245805" cy="4351338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75" dirty="0"/>
              <a:t>Husk: I en seriell krets er det samme strømmen gjennom alle elementene</a:t>
            </a:r>
          </a:p>
          <a:p>
            <a:pPr lvl="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600" dirty="0"/>
              <a:t>I en seriell RC-krets er derfor strømmene gjennom resistoren og kondensatoren like store og i fase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75" dirty="0"/>
              <a:t>For å finne sammenhengen mellom </a:t>
            </a:r>
            <a:r>
              <a:rPr lang="nb-NO" sz="1875" b="1" dirty="0"/>
              <a:t>V</a:t>
            </a:r>
            <a:r>
              <a:rPr lang="nb-NO" sz="1875" b="1" baseline="-25000" dirty="0"/>
              <a:t>s</a:t>
            </a:r>
            <a:r>
              <a:rPr lang="nb-NO" sz="1875" b="1" dirty="0"/>
              <a:t>, V</a:t>
            </a:r>
            <a:r>
              <a:rPr lang="nb-NO" sz="1875" b="1" baseline="-25000" dirty="0"/>
              <a:t>R</a:t>
            </a:r>
            <a:r>
              <a:rPr lang="nb-NO" sz="1875" b="1" dirty="0"/>
              <a:t> </a:t>
            </a:r>
            <a:r>
              <a:rPr lang="nb-NO" sz="1875" dirty="0"/>
              <a:t>og</a:t>
            </a:r>
            <a:r>
              <a:rPr lang="nb-NO" sz="1875" i="1" dirty="0"/>
              <a:t> </a:t>
            </a:r>
            <a:r>
              <a:rPr lang="nb-NO" sz="1875" b="1" dirty="0"/>
              <a:t>V</a:t>
            </a:r>
            <a:r>
              <a:rPr lang="nb-NO" sz="1875" b="1" baseline="-25000" dirty="0"/>
              <a:t>C</a:t>
            </a:r>
            <a:r>
              <a:rPr lang="nb-NO" sz="1875" i="1" dirty="0"/>
              <a:t> </a:t>
            </a:r>
            <a:r>
              <a:rPr lang="nb-NO" sz="1875" dirty="0"/>
              <a:t>bruker vi KVL (Kirchhoffs spenningslov) og vektoraddisjon (samme formel som for å finne </a:t>
            </a:r>
            <a:r>
              <a:rPr lang="nb-NO" sz="1875" b="1" dirty="0"/>
              <a:t>Z</a:t>
            </a:r>
            <a:r>
              <a:rPr lang="nb-NO" sz="1875" dirty="0"/>
              <a:t>)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75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32</a:t>
            </a:fld>
            <a:endParaRPr lang="nb-NO"/>
          </a:p>
        </p:txBody>
      </p:sp>
      <p:pic>
        <p:nvPicPr>
          <p:cNvPr id="11" name="Picture 4" descr="fg10_011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919" y="3474396"/>
            <a:ext cx="3442883" cy="17167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ACCFFC1-8C5E-4A1A-AB93-34DCBE3685C3}"/>
                  </a:ext>
                </a:extLst>
              </p:cNvPr>
              <p:cNvSpPr txBox="1"/>
              <p:nvPr/>
            </p:nvSpPr>
            <p:spPr>
              <a:xfrm>
                <a:off x="7241810" y="3654831"/>
                <a:ext cx="1552028" cy="5010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GB" sz="16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600" b="1" i="1"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GB" sz="1600" b="1" i="1">
                              <a:latin typeface="Cambria Math" panose="02040503050406030204" pitchFamily="18" charset="0"/>
                            </a:rPr>
                            <m:t>𝑺</m:t>
                          </m:r>
                        </m:sub>
                      </m:sSub>
                      <m:r>
                        <a:rPr lang="en-GB" sz="1600" i="1">
                          <a:latin typeface="Cambria Math" panose="02040503050406030204" pitchFamily="18" charset="0"/>
                        </a:rPr>
                        <m:t>|=</m:t>
                      </m:r>
                      <m:rad>
                        <m:radPr>
                          <m:degHide m:val="on"/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  <m:sup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  <m:sup>
                              <m:r>
                                <a:rPr lang="en-GB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ACCFFC1-8C5E-4A1A-AB93-34DCBE368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1810" y="3654831"/>
                <a:ext cx="1552028" cy="5010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D6983EF-B0E1-4395-A004-F427784BF698}"/>
                  </a:ext>
                </a:extLst>
              </p:cNvPr>
              <p:cNvSpPr txBox="1"/>
              <p:nvPr/>
            </p:nvSpPr>
            <p:spPr>
              <a:xfrm>
                <a:off x="7362932" y="4556562"/>
                <a:ext cx="1316642" cy="501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GB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</m:den>
                          </m:f>
                          <m:r>
                            <a:rPr lang="en-GB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D6983EF-B0E1-4395-A004-F427784BF6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2932" y="4556562"/>
                <a:ext cx="1316642" cy="5012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F4689C61-93EC-A677-36C3-E579673A77EC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296814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2" y="288099"/>
            <a:ext cx="10515600" cy="856540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Faseforskjell strøm - spenning (forts)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29" y="1711312"/>
            <a:ext cx="11041208" cy="4351338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Siden strømmen </a:t>
            </a:r>
            <a:r>
              <a:rPr lang="nb-NO" sz="1800" b="1" dirty="0"/>
              <a:t>I</a:t>
            </a:r>
            <a:r>
              <a:rPr lang="nb-NO" sz="1800" dirty="0"/>
              <a:t> og resistorspenning </a:t>
            </a:r>
            <a:r>
              <a:rPr lang="nb-NO" sz="1800" b="1" dirty="0"/>
              <a:t>V</a:t>
            </a:r>
            <a:r>
              <a:rPr lang="nb-NO" sz="1800" b="1" baseline="-25000" dirty="0"/>
              <a:t>R</a:t>
            </a:r>
            <a:r>
              <a:rPr lang="nb-NO" sz="1800" dirty="0"/>
              <a:t> er i fase, er fase-dreiningen mellom </a:t>
            </a:r>
            <a:r>
              <a:rPr lang="nb-NO" sz="1800" b="1" dirty="0"/>
              <a:t>I</a:t>
            </a:r>
            <a:r>
              <a:rPr lang="nb-NO" sz="1800" dirty="0"/>
              <a:t> og </a:t>
            </a:r>
            <a:r>
              <a:rPr lang="nb-NO" sz="1800" b="1" dirty="0"/>
              <a:t>V</a:t>
            </a:r>
            <a:r>
              <a:rPr lang="nb-NO" sz="1800" b="1" baseline="-25000" dirty="0"/>
              <a:t>S</a:t>
            </a:r>
            <a:r>
              <a:rPr lang="nb-NO" sz="1800" dirty="0"/>
              <a:t>  lik fasedreiningen mellom </a:t>
            </a:r>
            <a:r>
              <a:rPr lang="nb-NO" sz="1800" b="1" dirty="0"/>
              <a:t>V</a:t>
            </a:r>
            <a:r>
              <a:rPr lang="nb-NO" sz="1800" b="1" baseline="-25000" dirty="0"/>
              <a:t>R</a:t>
            </a:r>
            <a:r>
              <a:rPr lang="nb-NO" sz="1800" dirty="0"/>
              <a:t> og </a:t>
            </a:r>
            <a:r>
              <a:rPr lang="nb-NO" sz="1800" b="1" dirty="0"/>
              <a:t>V</a:t>
            </a:r>
            <a:r>
              <a:rPr lang="nb-NO" sz="1800" b="1" baseline="-25000" dirty="0"/>
              <a:t>S</a:t>
            </a: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33</a:t>
            </a:fld>
            <a:endParaRPr lang="nb-NO"/>
          </a:p>
        </p:txBody>
      </p:sp>
      <p:pic>
        <p:nvPicPr>
          <p:cNvPr id="10" name="Picture 4" descr="fg10_012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925" y="3023955"/>
            <a:ext cx="1843800" cy="18902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38E10C3-9A2D-40E2-BE5C-84430B617A52}"/>
                  </a:ext>
                </a:extLst>
              </p:cNvPr>
              <p:cNvSpPr txBox="1"/>
              <p:nvPr/>
            </p:nvSpPr>
            <p:spPr>
              <a:xfrm>
                <a:off x="6568552" y="3708572"/>
                <a:ext cx="1316642" cy="501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16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a:rPr lang="en-GB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n-GB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GB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sub>
                              </m:sSub>
                            </m:den>
                          </m:f>
                          <m:r>
                            <a:rPr lang="en-GB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38E10C3-9A2D-40E2-BE5C-84430B617A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8552" y="3708572"/>
                <a:ext cx="1316642" cy="5012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BB1B8EB7-F450-8FF5-62CA-3318388B4482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982436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2" y="288099"/>
            <a:ext cx="10515600" cy="856540"/>
          </a:xfrm>
        </p:spPr>
        <p:txBody>
          <a:bodyPr/>
          <a:lstStyle/>
          <a:p>
            <a:r>
              <a:rPr lang="nb-NO" sz="3188" dirty="0">
                <a:solidFill>
                  <a:srgbClr val="FF0000"/>
                </a:solidFill>
              </a:rPr>
              <a:t>Impedans, fasedreining og frekvens</a:t>
            </a:r>
            <a:endParaRPr lang="en-US" sz="3188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29" y="1711312"/>
            <a:ext cx="11072523" cy="4351338"/>
          </a:xfrm>
        </p:spPr>
        <p:txBody>
          <a:bodyPr/>
          <a:lstStyle/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Jo større kapasitiv reaktans </a:t>
            </a:r>
            <a:r>
              <a:rPr lang="nb-NO" sz="1800" b="1" dirty="0" err="1"/>
              <a:t>X</a:t>
            </a:r>
            <a:r>
              <a:rPr lang="nb-NO" sz="1800" b="1" baseline="-25000" dirty="0" err="1"/>
              <a:t>c</a:t>
            </a:r>
            <a:r>
              <a:rPr lang="nb-NO" sz="1800" baseline="-25000" dirty="0"/>
              <a:t> </a:t>
            </a:r>
            <a:r>
              <a:rPr lang="nb-NO" sz="1800" dirty="0"/>
              <a:t>målt i forhold til </a:t>
            </a:r>
            <a:r>
              <a:rPr lang="nb-NO" sz="1800" b="1" dirty="0"/>
              <a:t>R</a:t>
            </a:r>
            <a:r>
              <a:rPr lang="nb-NO" sz="1800" dirty="0"/>
              <a:t>, desto større fasedreining mellom strøm og spenning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b-NO" sz="1800" dirty="0"/>
              <a:t>Når frekvensen synker blir fasedreiningen mindre </a:t>
            </a:r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34</a:t>
            </a:fld>
            <a:endParaRPr lang="nb-NO"/>
          </a:p>
        </p:txBody>
      </p:sp>
      <p:pic>
        <p:nvPicPr>
          <p:cNvPr id="12" name="Picture 4" descr="fg10_017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5835" y="2946626"/>
            <a:ext cx="2632793" cy="23537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91893957-0F43-4E6F-97D8-B095147E12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2512761"/>
              </p:ext>
            </p:extLst>
          </p:nvPr>
        </p:nvGraphicFramePr>
        <p:xfrm>
          <a:off x="7596356" y="3663557"/>
          <a:ext cx="1217414" cy="7843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09480" imgH="393480" progId="Equation.3">
                  <p:embed/>
                </p:oleObj>
              </mc:Choice>
              <mc:Fallback>
                <p:oleObj name="Equation" r:id="rId4" imgW="609480" imgH="393480" progId="Equation.3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91893957-0F43-4E6F-97D8-B095147E124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56" y="3663557"/>
                        <a:ext cx="1217414" cy="7843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AE8383B8-5682-07BE-91DC-D6EBAAA18E3C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776662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432" y="306888"/>
            <a:ext cx="10515600" cy="837751"/>
          </a:xfrm>
        </p:spPr>
        <p:txBody>
          <a:bodyPr/>
          <a:lstStyle/>
          <a:p>
            <a:r>
              <a:rPr lang="nb-NO" sz="3200" dirty="0">
                <a:solidFill>
                  <a:srgbClr val="FF0000"/>
                </a:solidFill>
              </a:rPr>
              <a:t>Kapasitiv reaktans </a:t>
            </a:r>
            <a:r>
              <a:rPr lang="nb-NO" sz="3200">
                <a:solidFill>
                  <a:srgbClr val="FF0000"/>
                </a:solidFill>
              </a:rPr>
              <a:t>- oppsummering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35</a:t>
            </a:fld>
            <a:endParaRPr lang="nb-NO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467270" y="1302513"/>
            <a:ext cx="11188198" cy="43879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028" tIns="44224" rIns="90028" bIns="44224" numCol="1" anchor="t" anchorCtr="0" compatLnSpc="1">
            <a:prstTxWarp prst="textNoShape">
              <a:avLst/>
            </a:prstTxWarp>
          </a:bodyPr>
          <a:lstStyle>
            <a:lvl1pPr marL="311150" indent="-31115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3250" indent="-88900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2100">
                <a:solidFill>
                  <a:schemeClr val="tx1"/>
                </a:solidFill>
                <a:latin typeface="+mn-lt"/>
              </a:defRPr>
            </a:lvl2pPr>
            <a:lvl3pPr marL="966788" indent="-161925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25000"/>
              <a:buFont typeface="Wingdings" pitchFamily="2" charset="2"/>
              <a:buChar char="l"/>
              <a:defRPr sz="1700">
                <a:solidFill>
                  <a:schemeClr val="tx1"/>
                </a:solidFill>
                <a:latin typeface="+mn-lt"/>
              </a:defRPr>
            </a:lvl3pPr>
            <a:lvl4pPr marL="18034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4pPr>
            <a:lvl5pPr marL="22479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5pPr>
            <a:lvl6pPr marL="27051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6pPr>
            <a:lvl7pPr marL="31623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7pPr>
            <a:lvl8pPr marL="36195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8pPr>
            <a:lvl9pPr marL="4076700" indent="-242888" algn="l" defTabSz="808038" rtl="0" eaLnBrk="0" fontAlgn="base" hangingPunct="0">
              <a:spcBef>
                <a:spcPct val="20000"/>
              </a:spcBef>
              <a:spcAft>
                <a:spcPct val="0"/>
              </a:spcAft>
              <a:buSzPct val="93000"/>
              <a:buFont typeface="Marlett" pitchFamily="2" charset="2"/>
              <a:buChar char="i"/>
              <a:defRPr sz="21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En kondensator har en motstand mot elektrisk strøm som er avhengig av frekvensen til spenningen/strømmen</a:t>
            </a:r>
          </a:p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Denne motstanden kalles </a:t>
            </a:r>
            <a:r>
              <a:rPr lang="nb-NO" sz="1800" i="1" dirty="0"/>
              <a:t>kapasitiv reaktans </a:t>
            </a:r>
            <a:r>
              <a:rPr lang="nb-NO" sz="1800" i="1" dirty="0" err="1"/>
              <a:t>X</a:t>
            </a:r>
            <a:r>
              <a:rPr lang="nb-NO" sz="1800" i="1" baseline="-25000" dirty="0" err="1"/>
              <a:t>c</a:t>
            </a:r>
            <a:r>
              <a:rPr lang="nb-NO" sz="1800" i="1" dirty="0"/>
              <a:t> </a:t>
            </a:r>
            <a:r>
              <a:rPr lang="nb-NO" sz="1800" dirty="0"/>
              <a:t>(kapasitiv impedans) og er definert ved</a:t>
            </a:r>
          </a:p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endParaRPr lang="nb-NO" sz="1800" dirty="0"/>
          </a:p>
          <a:p>
            <a:pPr marL="0" indent="0">
              <a:buClr>
                <a:srgbClr val="FF0000"/>
              </a:buClr>
              <a:buSzPct val="100000"/>
              <a:buNone/>
            </a:pPr>
            <a:endParaRPr lang="nb-NO" sz="1800" dirty="0"/>
          </a:p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nb-NO" sz="1800" dirty="0"/>
              <a:t>Fra denne formelen ser vi at</a:t>
            </a:r>
          </a:p>
          <a:p>
            <a:pPr lvl="1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nb-NO" sz="1600" dirty="0"/>
              <a:t>Jo større frekvens, desto lavere kapasitiv reaktans</a:t>
            </a:r>
          </a:p>
          <a:p>
            <a:pPr lvl="1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nb-NO" sz="1600" dirty="0"/>
              <a:t>Jo større kapasitans, desto lavere kapasitiv reaktans</a:t>
            </a:r>
          </a:p>
          <a:p>
            <a:pPr marL="514350" lvl="1" indent="0">
              <a:buClr>
                <a:srgbClr val="FF0000"/>
              </a:buClr>
              <a:buSzPct val="100000"/>
              <a:buNone/>
            </a:pPr>
            <a:endParaRPr lang="nb-NO" sz="1600" dirty="0"/>
          </a:p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nb-NO" sz="1800" b="1" dirty="0"/>
              <a:t>Husk: </a:t>
            </a:r>
            <a:r>
              <a:rPr lang="nb-NO" sz="1800" b="1" dirty="0" err="1"/>
              <a:t>X</a:t>
            </a:r>
            <a:r>
              <a:rPr lang="nb-NO" sz="1800" b="1" baseline="-25000" dirty="0" err="1"/>
              <a:t>c</a:t>
            </a:r>
            <a:r>
              <a:rPr lang="nb-NO" sz="1800" dirty="0"/>
              <a:t> er impedans og tilsvarer resistansen R i resistorer, mens kapasitansen C sier hvor mye ladning en kondensator kan lagre</a:t>
            </a:r>
          </a:p>
          <a:p>
            <a:pPr lvl="1"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r>
              <a:rPr lang="nb-NO" sz="1600" dirty="0"/>
              <a:t>Ikke bland X</a:t>
            </a:r>
            <a:r>
              <a:rPr lang="nb-NO" sz="1600" baseline="-25000" dirty="0"/>
              <a:t>C</a:t>
            </a:r>
            <a:r>
              <a:rPr lang="nb-NO" sz="1600" dirty="0"/>
              <a:t> og C i formler!</a:t>
            </a:r>
            <a:r>
              <a:rPr lang="nb-NO" sz="1500" dirty="0"/>
              <a:t>	 </a:t>
            </a:r>
          </a:p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endParaRPr lang="nb-NO" sz="1800" dirty="0"/>
          </a:p>
          <a:p>
            <a:pPr>
              <a:buClr>
                <a:srgbClr val="FF0000"/>
              </a:buClr>
              <a:buSzPct val="100000"/>
              <a:buFont typeface="Arial" panose="020B0604020202020204" pitchFamily="34" charset="0"/>
              <a:buChar char="•"/>
            </a:pPr>
            <a:endParaRPr lang="nb-NO" sz="1800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855147"/>
              </p:ext>
            </p:extLst>
          </p:nvPr>
        </p:nvGraphicFramePr>
        <p:xfrm>
          <a:off x="4262438" y="2711450"/>
          <a:ext cx="1217612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09480" imgH="393480" progId="Equation.3">
                  <p:embed/>
                </p:oleObj>
              </mc:Choice>
              <mc:Fallback>
                <p:oleObj name="Equation" r:id="rId3" imgW="609480" imgH="393480" progId="Equation.3">
                  <p:embed/>
                  <p:pic>
                    <p:nvPicPr>
                      <p:cNvPr id="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2438" y="2711450"/>
                        <a:ext cx="1217612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597D920A-BFC4-1BFD-7011-82BD0C034BC1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74099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IN1080 Forelesning 3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E463-F9D5-4353-8BA6-45543CC5320E}" type="slidenum">
              <a:rPr lang="nb-NO" smtClean="0"/>
              <a:pPr/>
              <a:t>36</a:t>
            </a:fld>
            <a:endParaRPr lang="nb-NO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E3A186F-A251-40BD-B492-9815E21EC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789" y="838200"/>
            <a:ext cx="9557007" cy="634612"/>
          </a:xfrm>
        </p:spPr>
        <p:txBody>
          <a:bodyPr/>
          <a:lstStyle/>
          <a:p>
            <a:r>
              <a:rPr lang="nb-NO" dirty="0">
                <a:solidFill>
                  <a:srgbClr val="FF0000"/>
                </a:solidFill>
              </a:rPr>
              <a:t>Nøtt til neste gang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09EE9B38-D1FA-42DD-89ED-5FC7EF814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695" y="1801647"/>
            <a:ext cx="8207276" cy="508784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Hva er dette?</a:t>
            </a:r>
          </a:p>
        </p:txBody>
      </p:sp>
      <p:pic>
        <p:nvPicPr>
          <p:cNvPr id="17" name="Picture 2" descr="https://www.surplussales.com/Images/Capacitors/VariableCapacitors/cav-160-110-21_.jpg">
            <a:extLst>
              <a:ext uri="{FF2B5EF4-FFF2-40B4-BE49-F238E27FC236}">
                <a16:creationId xmlns:a16="http://schemas.microsoft.com/office/drawing/2014/main" id="{B3A3A95F-8CC0-4C4C-AD5E-770E46D41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746" y="2888940"/>
            <a:ext cx="4080867" cy="2232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16A80A-E28A-A0A6-E222-1F0480784F88}"/>
              </a:ext>
            </a:extLst>
          </p:cNvPr>
          <p:cNvSpPr txBox="1">
            <a:spLocks/>
          </p:cNvSpPr>
          <p:nvPr/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430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716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002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28800" algn="l" defTabSz="2286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/>
              <a:t>IN1080 Forelesning 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95725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e5e35b8c-bb2a-40e7-acd7-beed1d1f14b8"/>
    <ds:schemaRef ds:uri="45a9c032-1c21-4297-bc4a-1b0e359a6c15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32290</TotalTime>
  <Words>3071</Words>
  <Application>Microsoft Office PowerPoint</Application>
  <PresentationFormat>Widescreen</PresentationFormat>
  <Paragraphs>480</Paragraphs>
  <Slides>36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46" baseType="lpstr">
      <vt:lpstr>Arial</vt:lpstr>
      <vt:lpstr>Arial, sans-serif</vt:lpstr>
      <vt:lpstr>Calibri</vt:lpstr>
      <vt:lpstr>Cambria Math</vt:lpstr>
      <vt:lpstr>Times New Roman</vt:lpstr>
      <vt:lpstr>Wingdings</vt:lpstr>
      <vt:lpstr>Office Theme</vt:lpstr>
      <vt:lpstr>think-cell Slide</vt:lpstr>
      <vt:lpstr>CorelDRAW</vt:lpstr>
      <vt:lpstr>Equation</vt:lpstr>
      <vt:lpstr>IN 1080 Mekatronikk </vt:lpstr>
      <vt:lpstr>Om dagens forelesning</vt:lpstr>
      <vt:lpstr>Litt terminologi</vt:lpstr>
      <vt:lpstr>ac- og dc-signaler </vt:lpstr>
      <vt:lpstr>Sinussignaler</vt:lpstr>
      <vt:lpstr>Amplitude og periode</vt:lpstr>
      <vt:lpstr>Amplitude og periode (forts)</vt:lpstr>
      <vt:lpstr>Periode og frekvens</vt:lpstr>
      <vt:lpstr>Strøm- og spenningsretning</vt:lpstr>
      <vt:lpstr>Øyeblikksverdi</vt:lpstr>
      <vt:lpstr>Peak-til peak</vt:lpstr>
      <vt:lpstr>Ikke-balanserte sinussignaler: sinussignaler med offset</vt:lpstr>
      <vt:lpstr>Mer om sinusfunksjonen</vt:lpstr>
      <vt:lpstr>Mer om sinusfunksjonen (forts)</vt:lpstr>
      <vt:lpstr>Mer om sinusfunksjonen (forts)</vt:lpstr>
      <vt:lpstr>Mer om sinusfunksjonen (forts)</vt:lpstr>
      <vt:lpstr>Kondensatorer</vt:lpstr>
      <vt:lpstr>Kondensatorer (forts)</vt:lpstr>
      <vt:lpstr>Kondensatorer (forts)</vt:lpstr>
      <vt:lpstr>Kondensatorer (forts)</vt:lpstr>
      <vt:lpstr>Kondensatorer (forts)</vt:lpstr>
      <vt:lpstr>Kondensatorer (forts)</vt:lpstr>
      <vt:lpstr>Sammenheng strøm, spenning og kapasitiv impedans</vt:lpstr>
      <vt:lpstr>Oppsummering kondensatorens virkemåte</vt:lpstr>
      <vt:lpstr>RC-kretser</vt:lpstr>
      <vt:lpstr>Sammenheng strøm og spenning i en kondensator</vt:lpstr>
      <vt:lpstr>Sammenheng strøm og spenning i en kondensator (forts)</vt:lpstr>
      <vt:lpstr>Sammenheng strøm-spenning i seriell RC-krets</vt:lpstr>
      <vt:lpstr>Total impedans i seriell RC-krets</vt:lpstr>
      <vt:lpstr>Total impedans i seriell RC-krets (forts)</vt:lpstr>
      <vt:lpstr>Total impedans i seriell RC-krets (forts)</vt:lpstr>
      <vt:lpstr>Faseforskjell mellom strøm og spenning i en RC-krets</vt:lpstr>
      <vt:lpstr>Faseforskjell strøm - spenning (forts)</vt:lpstr>
      <vt:lpstr>Impedans, fasedreining og frekvens</vt:lpstr>
      <vt:lpstr>Kapasitiv reaktans - oppsummering</vt:lpstr>
      <vt:lpstr>Nøtt til neste gang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Sigbjørn Næss</dc:creator>
  <cp:lastModifiedBy>Sigbjørn Næss</cp:lastModifiedBy>
  <cp:revision>84</cp:revision>
  <dcterms:created xsi:type="dcterms:W3CDTF">2023-12-12T12:43:39Z</dcterms:created>
  <dcterms:modified xsi:type="dcterms:W3CDTF">2025-02-02T14:19:06Z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