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39"/>
  </p:notesMasterIdLst>
  <p:handoutMasterIdLst>
    <p:handoutMasterId r:id="rId40"/>
  </p:handoutMasterIdLst>
  <p:sldIdLst>
    <p:sldId id="257" r:id="rId6"/>
    <p:sldId id="258" r:id="rId7"/>
    <p:sldId id="555" r:id="rId8"/>
    <p:sldId id="501" r:id="rId9"/>
    <p:sldId id="502" r:id="rId10"/>
    <p:sldId id="503" r:id="rId11"/>
    <p:sldId id="504" r:id="rId12"/>
    <p:sldId id="505" r:id="rId13"/>
    <p:sldId id="506" r:id="rId14"/>
    <p:sldId id="507" r:id="rId15"/>
    <p:sldId id="508" r:id="rId16"/>
    <p:sldId id="509" r:id="rId17"/>
    <p:sldId id="510" r:id="rId18"/>
    <p:sldId id="511" r:id="rId19"/>
    <p:sldId id="478" r:id="rId20"/>
    <p:sldId id="547" r:id="rId21"/>
    <p:sldId id="481" r:id="rId22"/>
    <p:sldId id="548" r:id="rId23"/>
    <p:sldId id="545" r:id="rId24"/>
    <p:sldId id="546" r:id="rId25"/>
    <p:sldId id="358" r:id="rId26"/>
    <p:sldId id="549" r:id="rId27"/>
    <p:sldId id="550" r:id="rId28"/>
    <p:sldId id="551" r:id="rId29"/>
    <p:sldId id="552" r:id="rId30"/>
    <p:sldId id="553" r:id="rId31"/>
    <p:sldId id="391" r:id="rId32"/>
    <p:sldId id="427" r:id="rId33"/>
    <p:sldId id="428" r:id="rId34"/>
    <p:sldId id="393" r:id="rId35"/>
    <p:sldId id="475" r:id="rId36"/>
    <p:sldId id="554" r:id="rId37"/>
    <p:sldId id="500" r:id="rId38"/>
  </p:sldIdLst>
  <p:sldSz cx="12192000" cy="6858000"/>
  <p:notesSz cx="6858000" cy="9144000"/>
  <p:custDataLst>
    <p:tags r:id="rId4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0070C0"/>
    <a:srgbClr val="E87AB9"/>
    <a:srgbClr val="EA788B"/>
    <a:srgbClr val="E47EDF"/>
    <a:srgbClr val="0A0000"/>
    <a:srgbClr val="020000"/>
    <a:srgbClr val="010000"/>
    <a:srgbClr val="CEF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88" autoAdjust="0"/>
  </p:normalViewPr>
  <p:slideViewPr>
    <p:cSldViewPr snapToGrid="0">
      <p:cViewPr varScale="1">
        <p:scale>
          <a:sx n="97" d="100"/>
          <a:sy n="97" d="100"/>
        </p:scale>
        <p:origin x="102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4C2F9-AF9D-91F9-146C-1F789A3A1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27E96-F529-A650-DDFE-265F5B24B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8A377-E0E6-F70D-6EBC-943600E92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54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C27578-E011-482B-A00A-CA1F84C62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0967" y="6357937"/>
            <a:ext cx="1674725" cy="261938"/>
          </a:xfrm>
          <a:prstGeom prst="rect">
            <a:avLst/>
          </a:prstGeom>
        </p:spPr>
        <p:txBody>
          <a:bodyPr/>
          <a:lstStyle>
            <a:lvl1pPr>
              <a:defRPr sz="1125" i="0">
                <a:latin typeface="+mj-lt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BE6D374-F611-4593-BD85-F8D5C0E8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5253" y="6357937"/>
            <a:ext cx="2545582" cy="261938"/>
          </a:xfrm>
          <a:prstGeom prst="rect">
            <a:avLst/>
          </a:prstGeom>
        </p:spPr>
        <p:txBody>
          <a:bodyPr/>
          <a:lstStyle>
            <a:lvl1pPr>
              <a:defRPr sz="1125" b="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B23C48-1833-4F86-82AA-B1F00BD7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9624" y="6331823"/>
            <a:ext cx="1674725" cy="333375"/>
          </a:xfrm>
          <a:prstGeom prst="rect">
            <a:avLst/>
          </a:prstGeom>
        </p:spPr>
        <p:txBody>
          <a:bodyPr/>
          <a:lstStyle>
            <a:lvl1pPr>
              <a:defRPr sz="1125" i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F961E463-F9D5-4353-8BA6-45543CC532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04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9.pn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1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5.png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8.png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E4FD183C-60B4-A497-4733-4A9EA8F9B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Content Placeholder 1" descr="A close up of a circuit board&#10;&#10;Description automatically generated">
            <a:extLst>
              <a:ext uri="{FF2B5EF4-FFF2-40B4-BE49-F238E27FC236}">
                <a16:creationId xmlns:a16="http://schemas.microsoft.com/office/drawing/2014/main" id="{505A8230-E63A-BCE2-8A4D-E884FD681D9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26936" r="14888" b="-1"/>
          <a:stretch/>
        </p:blipFill>
        <p:spPr>
          <a:xfrm>
            <a:off x="6215063" y="10"/>
            <a:ext cx="5976937" cy="6857990"/>
          </a:xfrm>
          <a:prstGeom prst="rect">
            <a:avLst/>
          </a:prstGeom>
          <a:noFill/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2E153C4-911E-D80A-F2D7-CB9018293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847" y="341458"/>
            <a:ext cx="5071557" cy="207999"/>
          </a:xfrm>
        </p:spPr>
        <p:txBody>
          <a:bodyPr>
            <a:normAutofit/>
          </a:bodyPr>
          <a:lstStyle/>
          <a:p>
            <a:r>
              <a:rPr lang="nb-NO" dirty="0"/>
              <a:t>Institutt for informatikk</a:t>
            </a:r>
          </a:p>
          <a:p>
            <a:endParaRPr lang="nb-NO" dirty="0"/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DF8BCED5-1775-64F6-3B6A-A2EA7F5ED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/>
          <a:lstStyle/>
          <a:p>
            <a:r>
              <a:rPr lang="nb-NO" sz="4800" dirty="0"/>
              <a:t>IN 1080 Mekatronikk</a:t>
            </a:r>
            <a:br>
              <a:rPr lang="nb-NO" sz="4800" dirty="0"/>
            </a:b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382BE8E-E0C6-36C2-4DD4-66CA6B8480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3800" y="4646043"/>
            <a:ext cx="5075238" cy="839787"/>
          </a:xfrm>
        </p:spPr>
        <p:txBody>
          <a:bodyPr>
            <a:normAutofit/>
          </a:bodyPr>
          <a:lstStyle/>
          <a:p>
            <a:r>
              <a:rPr lang="nb-NO" dirty="0"/>
              <a:t>Del 1: Analog elektronikk</a:t>
            </a:r>
          </a:p>
          <a:p>
            <a:r>
              <a:rPr lang="nb-NO" dirty="0"/>
              <a:t>Forelesning 4</a:t>
            </a:r>
          </a:p>
        </p:txBody>
      </p:sp>
    </p:spTree>
    <p:extLst>
      <p:ext uri="{BB962C8B-B14F-4D97-AF65-F5344CB8AC3E}">
        <p14:creationId xmlns:p14="http://schemas.microsoft.com/office/powerpoint/2010/main" val="202152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F83F2A-9CB6-CF1A-B054-FFF679E3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Om dagens forelesning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CA140A-66AC-227B-A480-CED465516D0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37254" y="1835887"/>
            <a:ext cx="7680111" cy="3515997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I denne forelesningen skal vi se mer på</a:t>
            </a:r>
            <a:endParaRPr lang="nb-NO" sz="1600" i="1" dirty="0"/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Seriekobling og parallellkobling av kondensatorer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Analyse i tidsplanet av RC-kretser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Naturlig respons til en RC-krets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Tidsrespons når spenningskilden er en pulsformet </a:t>
            </a:r>
            <a:r>
              <a:rPr lang="nb-NO" sz="1600" dirty="0" err="1"/>
              <a:t>ac</a:t>
            </a:r>
            <a:r>
              <a:rPr lang="nb-NO" sz="1600" dirty="0"/>
              <a:t>-spenning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Analyse i frekvensplanet</a:t>
            </a:r>
          </a:p>
          <a:p>
            <a:pPr marL="1303369" lvl="2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Hvordan oppfører RC-kretsen seg når frekvensen til spenningskilden endrer seg?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Bruk av RC-kretser – et par eksempler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464356B-C02E-52D9-289D-0DD496E4B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FFC0A3-4802-C05A-D953-FAB65F8A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" name="Picture 1" descr="A green head with a light bulb above it&#10;&#10;Description automatically generated">
            <a:extLst>
              <a:ext uri="{FF2B5EF4-FFF2-40B4-BE49-F238E27FC236}">
                <a16:creationId xmlns:a16="http://schemas.microsoft.com/office/drawing/2014/main" id="{A1D98022-8F03-8C7A-1401-118DE8972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365" y="1660230"/>
            <a:ext cx="3845770" cy="384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CEDCA8-06CE-4097-E13A-CB80E0799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466AC4-E8FB-252C-54EA-3EE2FBEF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0A86BC-CC87-8839-E408-D7509B093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6936367" cy="542658"/>
          </a:xfrm>
        </p:spPr>
        <p:txBody>
          <a:bodyPr/>
          <a:lstStyle/>
          <a:p>
            <a:r>
              <a:rPr lang="nb-NO" dirty="0">
                <a:solidFill>
                  <a:schemeClr val="accent6"/>
                </a:solidFill>
              </a:rPr>
              <a:t>Oppgave – beregning av V, I og Z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A421AF-C50E-2F75-F693-3F518D057CD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890702"/>
            <a:ext cx="7166038" cy="3540310"/>
          </a:xfrm>
        </p:spPr>
        <p:txBody>
          <a:bodyPr/>
          <a:lstStyle/>
          <a:p>
            <a:r>
              <a:rPr lang="en-GB" sz="1400" b="1" dirty="0">
                <a:solidFill>
                  <a:schemeClr val="accent6"/>
                </a:solidFill>
              </a:rPr>
              <a:t>1) </a:t>
            </a:r>
            <a:r>
              <a:rPr lang="en-GB" sz="1400" dirty="0" err="1">
                <a:solidFill>
                  <a:schemeClr val="accent6"/>
                </a:solidFill>
              </a:rPr>
              <a:t>Gitt</a:t>
            </a:r>
            <a:r>
              <a:rPr lang="en-GB" sz="1400" dirty="0">
                <a:solidFill>
                  <a:schemeClr val="accent6"/>
                </a:solidFill>
              </a:rPr>
              <a:t> RC-</a:t>
            </a:r>
            <a:r>
              <a:rPr lang="en-GB" sz="1400" dirty="0" err="1">
                <a:solidFill>
                  <a:schemeClr val="accent6"/>
                </a:solidFill>
              </a:rPr>
              <a:t>kretsen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til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høyre</a:t>
            </a:r>
            <a:r>
              <a:rPr lang="en-GB" sz="1400" dirty="0">
                <a:solidFill>
                  <a:schemeClr val="accent6"/>
                </a:solidFill>
              </a:rPr>
              <a:t>. </a:t>
            </a:r>
            <a:r>
              <a:rPr lang="en-GB" sz="1400" dirty="0" err="1">
                <a:solidFill>
                  <a:schemeClr val="accent6"/>
                </a:solidFill>
              </a:rPr>
              <a:t>Hva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er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sammenhengen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mellom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V</a:t>
            </a:r>
            <a:r>
              <a:rPr lang="en-GB" sz="1400" baseline="-25000" dirty="0" err="1">
                <a:solidFill>
                  <a:schemeClr val="accent6"/>
                </a:solidFill>
              </a:rPr>
              <a:t>out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og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V</a:t>
            </a:r>
            <a:r>
              <a:rPr lang="en-GB" sz="1400" baseline="-25000" dirty="0" err="1">
                <a:solidFill>
                  <a:schemeClr val="accent6"/>
                </a:solidFill>
              </a:rPr>
              <a:t>c</a:t>
            </a:r>
            <a:r>
              <a:rPr lang="en-GB" sz="1400" dirty="0">
                <a:solidFill>
                  <a:schemeClr val="accent6"/>
                </a:solidFill>
              </a:rPr>
              <a:t>?</a:t>
            </a:r>
          </a:p>
          <a:p>
            <a:r>
              <a:rPr lang="en-GB" sz="1400" b="1" dirty="0">
                <a:solidFill>
                  <a:schemeClr val="accent6"/>
                </a:solidFill>
              </a:rPr>
              <a:t>2) </a:t>
            </a:r>
            <a:r>
              <a:rPr lang="en-GB" sz="1400" dirty="0" err="1">
                <a:solidFill>
                  <a:schemeClr val="accent6"/>
                </a:solidFill>
              </a:rPr>
              <a:t>Hvordan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kan</a:t>
            </a:r>
            <a:r>
              <a:rPr lang="en-GB" sz="1400" dirty="0">
                <a:solidFill>
                  <a:schemeClr val="accent6"/>
                </a:solidFill>
              </a:rPr>
              <a:t> vi </a:t>
            </a:r>
            <a:r>
              <a:rPr lang="en-GB" sz="1400" dirty="0" err="1">
                <a:solidFill>
                  <a:schemeClr val="accent6"/>
                </a:solidFill>
              </a:rPr>
              <a:t>finne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fasevinkelen</a:t>
            </a:r>
            <a:r>
              <a:rPr lang="en-GB" sz="1400" dirty="0">
                <a:solidFill>
                  <a:schemeClr val="accent6"/>
                </a:solidFill>
              </a:rPr>
              <a:t> (</a:t>
            </a:r>
            <a:r>
              <a:rPr lang="en-GB" sz="1400" dirty="0" err="1">
                <a:solidFill>
                  <a:schemeClr val="accent6"/>
                </a:solidFill>
              </a:rPr>
              <a:t>faseforskyvning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mellom</a:t>
            </a:r>
            <a:r>
              <a:rPr lang="en-GB" sz="1400" dirty="0">
                <a:solidFill>
                  <a:schemeClr val="accent6"/>
                </a:solidFill>
              </a:rPr>
              <a:t> Z</a:t>
            </a:r>
            <a:r>
              <a:rPr lang="en-GB" sz="1400" baseline="-250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og</a:t>
            </a:r>
            <a:r>
              <a:rPr lang="en-GB" sz="1400" dirty="0">
                <a:solidFill>
                  <a:schemeClr val="accent6"/>
                </a:solidFill>
              </a:rPr>
              <a:t> R) for </a:t>
            </a:r>
            <a:r>
              <a:rPr lang="en-GB" sz="1400" dirty="0" err="1">
                <a:solidFill>
                  <a:schemeClr val="accent6"/>
                </a:solidFill>
              </a:rPr>
              <a:t>denne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kretsen</a:t>
            </a:r>
            <a:r>
              <a:rPr lang="en-GB" sz="1400" dirty="0">
                <a:solidFill>
                  <a:schemeClr val="accent6"/>
                </a:solidFill>
              </a:rPr>
              <a:t>?</a:t>
            </a:r>
          </a:p>
          <a:p>
            <a:r>
              <a:rPr lang="en-GB" sz="1400" b="1" dirty="0">
                <a:solidFill>
                  <a:schemeClr val="accent6"/>
                </a:solidFill>
              </a:rPr>
              <a:t>3)</a:t>
            </a:r>
            <a:r>
              <a:rPr lang="en-GB" sz="1400" dirty="0">
                <a:solidFill>
                  <a:schemeClr val="accent6"/>
                </a:solidFill>
              </a:rPr>
              <a:t> Anta at R=1k</a:t>
            </a:r>
            <a:r>
              <a:rPr lang="el-GR" sz="1400" dirty="0">
                <a:solidFill>
                  <a:schemeClr val="accent6"/>
                </a:solidFill>
              </a:rPr>
              <a:t>Ω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og</a:t>
            </a:r>
            <a:r>
              <a:rPr lang="en-GB" sz="1400" dirty="0">
                <a:solidFill>
                  <a:schemeClr val="accent6"/>
                </a:solidFill>
              </a:rPr>
              <a:t> C=0,01</a:t>
            </a:r>
            <a:r>
              <a:rPr lang="el-GR" sz="1400" dirty="0">
                <a:solidFill>
                  <a:schemeClr val="accent6"/>
                </a:solidFill>
              </a:rPr>
              <a:t>μ</a:t>
            </a:r>
            <a:r>
              <a:rPr lang="en-GB" sz="1400" dirty="0">
                <a:solidFill>
                  <a:schemeClr val="accent6"/>
                </a:solidFill>
              </a:rPr>
              <a:t>F. Finn den </a:t>
            </a:r>
            <a:r>
              <a:rPr lang="en-GB" sz="1400" dirty="0" err="1">
                <a:solidFill>
                  <a:schemeClr val="accent6"/>
                </a:solidFill>
              </a:rPr>
              <a:t>totale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impedansen</a:t>
            </a:r>
            <a:r>
              <a:rPr lang="en-GB" sz="1400" dirty="0">
                <a:solidFill>
                  <a:schemeClr val="accent6"/>
                </a:solidFill>
              </a:rPr>
              <a:t> Z </a:t>
            </a:r>
            <a:r>
              <a:rPr lang="en-GB" sz="1400" dirty="0" err="1">
                <a:solidFill>
                  <a:schemeClr val="accent6"/>
                </a:solidFill>
              </a:rPr>
              <a:t>og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fasevinkelen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l-GR" sz="1400" dirty="0">
                <a:solidFill>
                  <a:schemeClr val="accent6"/>
                </a:solidFill>
              </a:rPr>
              <a:t>θ </a:t>
            </a:r>
            <a:r>
              <a:rPr lang="nb-NO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mellom</a:t>
            </a:r>
            <a:r>
              <a:rPr lang="en-GB" sz="1400" dirty="0">
                <a:solidFill>
                  <a:schemeClr val="accent6"/>
                </a:solidFill>
              </a:rPr>
              <a:t> R </a:t>
            </a:r>
            <a:r>
              <a:rPr lang="en-GB" sz="1400" dirty="0" err="1">
                <a:solidFill>
                  <a:schemeClr val="accent6"/>
                </a:solidFill>
              </a:rPr>
              <a:t>og</a:t>
            </a:r>
            <a:r>
              <a:rPr lang="en-GB" sz="1400" dirty="0">
                <a:solidFill>
                  <a:schemeClr val="accent6"/>
                </a:solidFill>
              </a:rPr>
              <a:t> Z for </a:t>
            </a:r>
            <a:r>
              <a:rPr lang="en-GB" sz="1400" dirty="0" err="1">
                <a:solidFill>
                  <a:schemeClr val="accent6"/>
                </a:solidFill>
              </a:rPr>
              <a:t>følgende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tre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frekvenser</a:t>
            </a:r>
            <a:r>
              <a:rPr lang="en-GB" sz="1400" dirty="0">
                <a:solidFill>
                  <a:schemeClr val="accent6"/>
                </a:solidFill>
              </a:rPr>
              <a:t>:</a:t>
            </a:r>
          </a:p>
          <a:p>
            <a:pPr lvl="1"/>
            <a:r>
              <a:rPr lang="en-GB" sz="1100" dirty="0" err="1">
                <a:solidFill>
                  <a:schemeClr val="accent6"/>
                </a:solidFill>
              </a:rPr>
              <a:t>Spm</a:t>
            </a:r>
            <a:r>
              <a:rPr lang="en-GB" sz="1100" dirty="0">
                <a:solidFill>
                  <a:schemeClr val="accent6"/>
                </a:solidFill>
              </a:rPr>
              <a:t> 3.1: 10 kHz</a:t>
            </a:r>
          </a:p>
          <a:p>
            <a:pPr lvl="1"/>
            <a:r>
              <a:rPr lang="en-GB" sz="1100" dirty="0" err="1">
                <a:solidFill>
                  <a:schemeClr val="accent6"/>
                </a:solidFill>
              </a:rPr>
              <a:t>Spm</a:t>
            </a:r>
            <a:r>
              <a:rPr lang="en-GB" sz="1100" dirty="0">
                <a:solidFill>
                  <a:schemeClr val="accent6"/>
                </a:solidFill>
              </a:rPr>
              <a:t> 3.2: 20 kHz</a:t>
            </a:r>
          </a:p>
          <a:p>
            <a:pPr lvl="1"/>
            <a:r>
              <a:rPr lang="en-GB" sz="1100" dirty="0" err="1">
                <a:solidFill>
                  <a:schemeClr val="accent6"/>
                </a:solidFill>
              </a:rPr>
              <a:t>Spm</a:t>
            </a:r>
            <a:r>
              <a:rPr lang="en-GB" sz="1100" dirty="0">
                <a:solidFill>
                  <a:schemeClr val="accent6"/>
                </a:solidFill>
              </a:rPr>
              <a:t> 3.3: 30 kHz</a:t>
            </a:r>
          </a:p>
          <a:p>
            <a:r>
              <a:rPr lang="en-GB" sz="1400" b="1" dirty="0">
                <a:solidFill>
                  <a:schemeClr val="accent6"/>
                </a:solidFill>
              </a:rPr>
              <a:t>4) </a:t>
            </a:r>
            <a:r>
              <a:rPr lang="en-GB" sz="1400" dirty="0" err="1">
                <a:solidFill>
                  <a:schemeClr val="accent6"/>
                </a:solidFill>
              </a:rPr>
              <a:t>Hva</a:t>
            </a:r>
            <a:r>
              <a:rPr lang="en-GB" sz="1400" dirty="0">
                <a:solidFill>
                  <a:schemeClr val="accent6"/>
                </a:solidFill>
              </a:rPr>
              <a:t> er</a:t>
            </a:r>
            <a:r>
              <a:rPr lang="en-GB" sz="1400" b="1" dirty="0">
                <a:solidFill>
                  <a:schemeClr val="accent6"/>
                </a:solidFill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</a:rPr>
              <a:t>V</a:t>
            </a:r>
            <a:r>
              <a:rPr lang="en-GB" sz="1400" b="1" baseline="-25000" dirty="0" err="1">
                <a:solidFill>
                  <a:schemeClr val="accent6"/>
                </a:solidFill>
              </a:rPr>
              <a:t>out</a:t>
            </a:r>
            <a:r>
              <a:rPr lang="en-GB" sz="1400" b="1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uttrykt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ved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b="1" dirty="0">
                <a:solidFill>
                  <a:schemeClr val="accent6"/>
                </a:solidFill>
              </a:rPr>
              <a:t>V</a:t>
            </a:r>
            <a:r>
              <a:rPr lang="en-GB" sz="1400" b="1" baseline="-25000" dirty="0">
                <a:solidFill>
                  <a:schemeClr val="accent6"/>
                </a:solidFill>
              </a:rPr>
              <a:t>in</a:t>
            </a:r>
            <a:r>
              <a:rPr lang="en-GB" sz="1400" b="1" dirty="0">
                <a:solidFill>
                  <a:schemeClr val="accent6"/>
                </a:solidFill>
              </a:rPr>
              <a:t>, R 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og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</a:rPr>
              <a:t>X</a:t>
            </a:r>
            <a:r>
              <a:rPr lang="en-GB" sz="1400" b="1" baseline="-25000" dirty="0" err="1">
                <a:solidFill>
                  <a:schemeClr val="accent6"/>
                </a:solidFill>
              </a:rPr>
              <a:t>c</a:t>
            </a:r>
            <a:r>
              <a:rPr lang="en-GB" sz="1400" dirty="0">
                <a:solidFill>
                  <a:schemeClr val="accent6"/>
                </a:solidFill>
              </a:rPr>
              <a:t>?</a:t>
            </a:r>
          </a:p>
          <a:p>
            <a:r>
              <a:rPr lang="en-GB" sz="1400" b="1" dirty="0">
                <a:solidFill>
                  <a:schemeClr val="accent6"/>
                </a:solidFill>
              </a:rPr>
              <a:t>5) </a:t>
            </a:r>
            <a:r>
              <a:rPr lang="en-GB" sz="1400" dirty="0" err="1">
                <a:solidFill>
                  <a:schemeClr val="accent6"/>
                </a:solidFill>
              </a:rPr>
              <a:t>Forklar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hva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som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skjer</a:t>
            </a:r>
            <a:r>
              <a:rPr lang="en-GB" sz="1400" dirty="0">
                <a:solidFill>
                  <a:schemeClr val="accent6"/>
                </a:solidFill>
              </a:rPr>
              <a:t> med </a:t>
            </a:r>
            <a:r>
              <a:rPr lang="en-GB" sz="1400" dirty="0" err="1">
                <a:solidFill>
                  <a:schemeClr val="accent6"/>
                </a:solidFill>
              </a:rPr>
              <a:t>amplituden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til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b="1" dirty="0" err="1">
                <a:solidFill>
                  <a:schemeClr val="accent6"/>
                </a:solidFill>
              </a:rPr>
              <a:t>V</a:t>
            </a:r>
            <a:r>
              <a:rPr lang="en-GB" sz="1400" b="1" baseline="-25000" dirty="0" err="1">
                <a:solidFill>
                  <a:schemeClr val="accent6"/>
                </a:solidFill>
              </a:rPr>
              <a:t>out</a:t>
            </a:r>
            <a:r>
              <a:rPr lang="en-GB" sz="1400" b="1" baseline="-250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når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frekvensen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til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b="1" dirty="0">
                <a:solidFill>
                  <a:schemeClr val="accent6"/>
                </a:solidFill>
              </a:rPr>
              <a:t>V</a:t>
            </a:r>
            <a:r>
              <a:rPr lang="en-GB" sz="1400" b="1" baseline="-25000" dirty="0">
                <a:solidFill>
                  <a:schemeClr val="accent6"/>
                </a:solidFill>
              </a:rPr>
              <a:t>in</a:t>
            </a:r>
            <a:r>
              <a:rPr lang="en-GB" sz="1400" baseline="-250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øker</a:t>
            </a:r>
            <a:endParaRPr lang="en-GB" sz="1400" dirty="0">
              <a:solidFill>
                <a:schemeClr val="accent6"/>
              </a:solidFill>
            </a:endParaRPr>
          </a:p>
          <a:p>
            <a:r>
              <a:rPr lang="en-GB" sz="1400" b="1" dirty="0">
                <a:solidFill>
                  <a:schemeClr val="accent6"/>
                </a:solidFill>
              </a:rPr>
              <a:t>6) </a:t>
            </a:r>
            <a:r>
              <a:rPr lang="en-GB" sz="1400" dirty="0" err="1">
                <a:solidFill>
                  <a:schemeClr val="accent6"/>
                </a:solidFill>
              </a:rPr>
              <a:t>Forklar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hva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som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skjer</a:t>
            </a:r>
            <a:r>
              <a:rPr lang="en-GB" sz="1400" dirty="0">
                <a:solidFill>
                  <a:schemeClr val="accent6"/>
                </a:solidFill>
              </a:rPr>
              <a:t> med </a:t>
            </a:r>
            <a:r>
              <a:rPr lang="en-GB" sz="1400" dirty="0" err="1">
                <a:solidFill>
                  <a:schemeClr val="accent6"/>
                </a:solidFill>
              </a:rPr>
              <a:t>fasevinkelen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mellom</a:t>
            </a:r>
            <a:r>
              <a:rPr lang="en-GB" sz="1400" dirty="0">
                <a:solidFill>
                  <a:schemeClr val="accent6"/>
                </a:solidFill>
              </a:rPr>
              <a:t> V</a:t>
            </a:r>
            <a:r>
              <a:rPr lang="en-GB" sz="1400" baseline="-25000" dirty="0">
                <a:solidFill>
                  <a:schemeClr val="accent6"/>
                </a:solidFill>
              </a:rPr>
              <a:t>in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og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V</a:t>
            </a:r>
            <a:r>
              <a:rPr lang="en-GB" sz="1400" baseline="-25000" dirty="0" err="1">
                <a:solidFill>
                  <a:schemeClr val="accent6"/>
                </a:solidFill>
              </a:rPr>
              <a:t>out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når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frekvensen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til</a:t>
            </a:r>
            <a:r>
              <a:rPr lang="en-GB" sz="1400" dirty="0">
                <a:solidFill>
                  <a:schemeClr val="accent6"/>
                </a:solidFill>
              </a:rPr>
              <a:t> V</a:t>
            </a:r>
            <a:r>
              <a:rPr lang="en-GB" sz="1400" baseline="-25000" dirty="0">
                <a:solidFill>
                  <a:schemeClr val="accent6"/>
                </a:solidFill>
              </a:rPr>
              <a:t>in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øker</a:t>
            </a:r>
            <a:endParaRPr lang="en-GB" sz="1400" dirty="0">
              <a:solidFill>
                <a:schemeClr val="accent6"/>
              </a:solidFill>
            </a:endParaRPr>
          </a:p>
          <a:p>
            <a:r>
              <a:rPr lang="en-GB" sz="1400" b="1" dirty="0">
                <a:solidFill>
                  <a:schemeClr val="accent6"/>
                </a:solidFill>
              </a:rPr>
              <a:t>7)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Hva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skjer</a:t>
            </a:r>
            <a:r>
              <a:rPr lang="en-GB" sz="1400" dirty="0">
                <a:solidFill>
                  <a:schemeClr val="accent6"/>
                </a:solidFill>
              </a:rPr>
              <a:t> med </a:t>
            </a:r>
            <a:r>
              <a:rPr lang="en-GB" sz="1400" dirty="0" err="1">
                <a:solidFill>
                  <a:schemeClr val="accent6"/>
                </a:solidFill>
              </a:rPr>
              <a:t>tidsforsinkelsen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mellom</a:t>
            </a:r>
            <a:r>
              <a:rPr lang="en-GB" sz="1400" dirty="0">
                <a:solidFill>
                  <a:schemeClr val="accent6"/>
                </a:solidFill>
              </a:rPr>
              <a:t> V</a:t>
            </a:r>
            <a:r>
              <a:rPr lang="en-GB" sz="1400" baseline="-25000" dirty="0">
                <a:solidFill>
                  <a:schemeClr val="accent6"/>
                </a:solidFill>
              </a:rPr>
              <a:t>in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og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V</a:t>
            </a:r>
            <a:r>
              <a:rPr lang="en-GB" sz="1400" baseline="-25000" dirty="0" err="1">
                <a:solidFill>
                  <a:schemeClr val="accent6"/>
                </a:solidFill>
              </a:rPr>
              <a:t>out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når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frekvensen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til</a:t>
            </a:r>
            <a:r>
              <a:rPr lang="en-GB" sz="1400" dirty="0">
                <a:solidFill>
                  <a:schemeClr val="accent6"/>
                </a:solidFill>
              </a:rPr>
              <a:t> V</a:t>
            </a:r>
            <a:r>
              <a:rPr lang="en-GB" sz="1400" baseline="-25000" dirty="0">
                <a:solidFill>
                  <a:schemeClr val="accent6"/>
                </a:solidFill>
              </a:rPr>
              <a:t>in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  <a:r>
              <a:rPr lang="en-GB" sz="1400" dirty="0" err="1">
                <a:solidFill>
                  <a:schemeClr val="accent6"/>
                </a:solidFill>
              </a:rPr>
              <a:t>øker</a:t>
            </a:r>
            <a:r>
              <a:rPr lang="en-GB" sz="1400" dirty="0">
                <a:solidFill>
                  <a:schemeClr val="accent6"/>
                </a:solidFill>
              </a:rPr>
              <a:t>?</a:t>
            </a:r>
          </a:p>
          <a:p>
            <a:pPr lvl="1"/>
            <a:endParaRPr lang="en-GB" sz="1100" dirty="0">
              <a:solidFill>
                <a:schemeClr val="accent6"/>
              </a:solidFill>
            </a:endParaRPr>
          </a:p>
        </p:txBody>
      </p:sp>
      <p:pic>
        <p:nvPicPr>
          <p:cNvPr id="7" name="Picture 6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E7EE818F-5906-F8E1-7EB4-D36085167A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895" y="2828756"/>
            <a:ext cx="4130163" cy="224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0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735F2C-02A9-FABA-D1FA-44F867F27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A51A2C-007E-1CE0-13C5-9633CB1F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CC15F2A-D1B6-2B6D-3A3F-32F736B37105}"/>
              </a:ext>
            </a:extLst>
          </p:cNvPr>
          <p:cNvSpPr txBox="1">
            <a:spLocks/>
          </p:cNvSpPr>
          <p:nvPr/>
        </p:nvSpPr>
        <p:spPr bwMode="auto">
          <a:xfrm>
            <a:off x="360044" y="-15379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0" cap="none" spc="0" normalizeH="0" baseline="0" noProof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Kapasitans for seriekoblede kondensatorer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B138DD0-D6E0-9D97-80C0-C1A720D777F0}"/>
              </a:ext>
            </a:extLst>
          </p:cNvPr>
          <p:cNvSpPr txBox="1">
            <a:spLocks/>
          </p:cNvSpPr>
          <p:nvPr/>
        </p:nvSpPr>
        <p:spPr bwMode="auto">
          <a:xfrm>
            <a:off x="360043" y="2418465"/>
            <a:ext cx="11201091" cy="322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Hver kondensator lagrer samme ladning fordi strømmen mellom hvert element er den samme: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KVL gir at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Dette gir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Utrykket har samme form som resistorer i </a:t>
            </a:r>
            <a:r>
              <a:rPr kumimoji="0" lang="nb-NO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parallell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447D345B-381E-3115-A885-8AD56654D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72" y="1019949"/>
            <a:ext cx="2736304" cy="12706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11">
                <a:extLst>
                  <a:ext uri="{FF2B5EF4-FFF2-40B4-BE49-F238E27FC236}">
                    <a16:creationId xmlns:a16="http://schemas.microsoft.com/office/drawing/2014/main" id="{DE777756-083E-741C-D5EB-5EA25525F437}"/>
                  </a:ext>
                </a:extLst>
              </p:cNvPr>
              <p:cNvSpPr txBox="1"/>
              <p:nvPr/>
            </p:nvSpPr>
            <p:spPr bwMode="auto">
              <a:xfrm>
                <a:off x="3505200" y="2906599"/>
                <a:ext cx="3143250" cy="436561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𝑇𝑜𝑡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=⋯=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𝐶𝑛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2" name="Object 11">
                <a:extLst>
                  <a:ext uri="{FF2B5EF4-FFF2-40B4-BE49-F238E27FC236}">
                    <a16:creationId xmlns:a16="http://schemas.microsoft.com/office/drawing/2014/main" id="{DE777756-083E-741C-D5EB-5EA25525F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2906599"/>
                <a:ext cx="3143250" cy="4365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2">
                <a:extLst>
                  <a:ext uri="{FF2B5EF4-FFF2-40B4-BE49-F238E27FC236}">
                    <a16:creationId xmlns:a16="http://schemas.microsoft.com/office/drawing/2014/main" id="{ADD135FF-7928-4371-81E2-5BA293EB0BE4}"/>
                  </a:ext>
                </a:extLst>
              </p:cNvPr>
              <p:cNvSpPr txBox="1"/>
              <p:nvPr/>
            </p:nvSpPr>
            <p:spPr bwMode="auto">
              <a:xfrm>
                <a:off x="1837732" y="3267691"/>
                <a:ext cx="2760663" cy="436562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𝐶𝑛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3" name="Object 12">
                <a:extLst>
                  <a:ext uri="{FF2B5EF4-FFF2-40B4-BE49-F238E27FC236}">
                    <a16:creationId xmlns:a16="http://schemas.microsoft.com/office/drawing/2014/main" id="{ADD135FF-7928-4371-81E2-5BA293EB0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7732" y="3267691"/>
                <a:ext cx="2760663" cy="4365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4F490E31-11F1-D41F-BBBC-A450F8995AF8}"/>
                  </a:ext>
                </a:extLst>
              </p:cNvPr>
              <p:cNvSpPr txBox="1"/>
              <p:nvPr/>
            </p:nvSpPr>
            <p:spPr bwMode="auto">
              <a:xfrm>
                <a:off x="1138238" y="4140201"/>
                <a:ext cx="7877175" cy="569586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𝑇𝑜𝑡</m:t>
                              </m:r>
                            </m:sub>
                          </m:sSub>
                        </m:den>
                      </m:f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𝑇𝑜𝑡</m:t>
                              </m:r>
                            </m:sub>
                          </m:sSub>
                        </m:den>
                      </m:f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+⋯+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𝑇𝑜𝑡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+⋯+</m:t>
                          </m:r>
                          <m:f>
                            <m:f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4F490E31-11F1-D41F-BBBC-A450F8995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8238" y="4140201"/>
                <a:ext cx="7877175" cy="569586"/>
              </a:xfrm>
              <a:prstGeom prst="rect">
                <a:avLst/>
              </a:prstGeom>
              <a:blipFill>
                <a:blip r:embed="rId5"/>
                <a:stretch>
                  <a:fillRect b="-234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98">
                <a:extLst>
                  <a:ext uri="{FF2B5EF4-FFF2-40B4-BE49-F238E27FC236}">
                    <a16:creationId xmlns:a16="http://schemas.microsoft.com/office/drawing/2014/main" id="{9C9AC661-9E2C-4F36-FB99-F17D1B70A709}"/>
                  </a:ext>
                </a:extLst>
              </p:cNvPr>
              <p:cNvSpPr txBox="1"/>
              <p:nvPr/>
            </p:nvSpPr>
            <p:spPr bwMode="auto">
              <a:xfrm>
                <a:off x="6487504" y="1355381"/>
                <a:ext cx="729380" cy="663582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den>
                      </m:f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6" name="Object 98">
                <a:extLst>
                  <a:ext uri="{FF2B5EF4-FFF2-40B4-BE49-F238E27FC236}">
                    <a16:creationId xmlns:a16="http://schemas.microsoft.com/office/drawing/2014/main" id="{9C9AC661-9E2C-4F36-FB99-F17D1B70A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87504" y="1355381"/>
                <a:ext cx="729380" cy="6635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98">
                <a:extLst>
                  <a:ext uri="{FF2B5EF4-FFF2-40B4-BE49-F238E27FC236}">
                    <a16:creationId xmlns:a16="http://schemas.microsoft.com/office/drawing/2014/main" id="{6754DBF4-D052-2C61-B91F-084C4F434887}"/>
                  </a:ext>
                </a:extLst>
              </p:cNvPr>
              <p:cNvSpPr txBox="1"/>
              <p:nvPr/>
            </p:nvSpPr>
            <p:spPr bwMode="auto">
              <a:xfrm>
                <a:off x="2407872" y="1388547"/>
                <a:ext cx="698582" cy="533499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a:rPr lang="nb-NO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5" name="Object 98">
                <a:extLst>
                  <a:ext uri="{FF2B5EF4-FFF2-40B4-BE49-F238E27FC236}">
                    <a16:creationId xmlns:a16="http://schemas.microsoft.com/office/drawing/2014/main" id="{6754DBF4-D052-2C61-B91F-084C4F434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07872" y="1388547"/>
                <a:ext cx="698582" cy="5334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2477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9F8BD1-ED74-3234-803C-6EB64134E7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088D75-B030-C311-A973-DB9117A1B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ECB3524-B9BE-E218-0635-2A5527FF9384}"/>
              </a:ext>
            </a:extLst>
          </p:cNvPr>
          <p:cNvSpPr txBox="1">
            <a:spLocks/>
          </p:cNvSpPr>
          <p:nvPr/>
        </p:nvSpPr>
        <p:spPr bwMode="auto">
          <a:xfrm>
            <a:off x="567086" y="243853"/>
            <a:ext cx="8754428" cy="72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0" i="0" u="none" strike="noStrike" kern="0" cap="none" spc="0" normalizeH="0" baseline="0" noProof="0" dirty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Kapasitans for parallellkoblede kondensatorer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6065CA9-66E6-A88A-D321-AA733906AA0D}"/>
              </a:ext>
            </a:extLst>
          </p:cNvPr>
          <p:cNvSpPr txBox="1">
            <a:spLocks/>
          </p:cNvSpPr>
          <p:nvPr/>
        </p:nvSpPr>
        <p:spPr bwMode="auto">
          <a:xfrm>
            <a:off x="567086" y="2791349"/>
            <a:ext cx="950505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Den totale ladningen er lik summen av ladningene over hver kondensator: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Siden </a:t>
            </a:r>
            <a:r>
              <a:rPr kumimoji="0" lang="nb-NO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Q=CV</a:t>
            </a: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, blir 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Uttrykket har samme form som resistorer i </a:t>
            </a:r>
            <a:r>
              <a:rPr kumimoji="0" lang="nb-NO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serie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9">
                <a:extLst>
                  <a:ext uri="{FF2B5EF4-FFF2-40B4-BE49-F238E27FC236}">
                    <a16:creationId xmlns:a16="http://schemas.microsoft.com/office/drawing/2014/main" id="{FCF65CC3-F11B-9641-C528-F19D4AE80876}"/>
                  </a:ext>
                </a:extLst>
              </p:cNvPr>
              <p:cNvSpPr txBox="1"/>
              <p:nvPr/>
            </p:nvSpPr>
            <p:spPr bwMode="auto">
              <a:xfrm>
                <a:off x="2997579" y="3342013"/>
                <a:ext cx="3893441" cy="406400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𝑇𝑜𝑡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𝐶𝑛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20" name="Object 19">
                <a:extLst>
                  <a:ext uri="{FF2B5EF4-FFF2-40B4-BE49-F238E27FC236}">
                    <a16:creationId xmlns:a16="http://schemas.microsoft.com/office/drawing/2014/main" id="{FCF65CC3-F11B-9641-C528-F19D4AE80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7579" y="3342013"/>
                <a:ext cx="3893441" cy="406400"/>
              </a:xfrm>
              <a:prstGeom prst="rect">
                <a:avLst/>
              </a:prstGeom>
              <a:blipFill>
                <a:blip r:embed="rId2"/>
                <a:stretch>
                  <a:fillRect l="-313" b="-1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4" descr="fg09_02500">
            <a:extLst>
              <a:ext uri="{FF2B5EF4-FFF2-40B4-BE49-F238E27FC236}">
                <a16:creationId xmlns:a16="http://schemas.microsoft.com/office/drawing/2014/main" id="{463C71B9-6109-338A-F3FD-DF018B5BA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382" y="1351189"/>
            <a:ext cx="2838078" cy="11338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5A1EF49A-32B7-4808-595C-2F4D6AADE3E1}"/>
                  </a:ext>
                </a:extLst>
              </p:cNvPr>
              <p:cNvSpPr txBox="1"/>
              <p:nvPr/>
            </p:nvSpPr>
            <p:spPr bwMode="auto">
              <a:xfrm>
                <a:off x="3009900" y="3995738"/>
                <a:ext cx="6380163" cy="414337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𝑇𝑜𝑡</m:t>
                          </m:r>
                        </m:sub>
                      </m:sSub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𝑇𝑜𝑡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5A1EF49A-32B7-4808-595C-2F4D6AADE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9900" y="3995738"/>
                <a:ext cx="6380163" cy="4143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479264ED-7ECB-6E8E-DE3A-E49C3B8C516D}"/>
              </a:ext>
            </a:extLst>
          </p:cNvPr>
          <p:cNvSpPr txBox="1"/>
          <p:nvPr/>
        </p:nvSpPr>
        <p:spPr>
          <a:xfrm>
            <a:off x="2530278" y="171803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</a:t>
            </a:r>
            <a:r>
              <a:rPr kumimoji="0" lang="nb-NO" sz="20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</a:t>
            </a:r>
            <a:endParaRPr kumimoji="0" lang="nb-NO" sz="20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85146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338B2E-CC9D-C13C-70F1-B0259AEB8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5DAC1C-F133-3DC2-2254-A1766F3E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55F3027-042F-AAC3-863F-CDED88D71347}"/>
              </a:ext>
            </a:extLst>
          </p:cNvPr>
          <p:cNvSpPr txBox="1">
            <a:spLocks/>
          </p:cNvSpPr>
          <p:nvPr/>
        </p:nvSpPr>
        <p:spPr bwMode="auto">
          <a:xfrm>
            <a:off x="585875" y="-76687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0" cap="none" spc="0" normalizeH="0" baseline="0" noProof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Respons</a:t>
            </a:r>
            <a:endParaRPr kumimoji="0" lang="de-DE" sz="35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3130ADA-BDD8-E237-13EE-49FA94ECA60E}"/>
              </a:ext>
            </a:extLst>
          </p:cNvPr>
          <p:cNvSpPr txBox="1">
            <a:spLocks/>
          </p:cNvSpPr>
          <p:nvPr/>
        </p:nvSpPr>
        <p:spPr bwMode="auto">
          <a:xfrm>
            <a:off x="585874" y="1484334"/>
            <a:ext cx="10305507" cy="445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Respons</a:t>
            </a: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betyr hvordan en krets oppfører seg for en gitt type input eller kilde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Det er vanligst å se på forholdet mellom strøm og/eller spenning på inngang og utgang enten som funksjon av </a:t>
            </a:r>
            <a:r>
              <a:rPr kumimoji="0" lang="nb-NO" sz="16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tid </a:t>
            </a: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eller </a:t>
            </a:r>
            <a:r>
              <a:rPr kumimoji="0" lang="nb-NO" sz="16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frekvens</a:t>
            </a:r>
            <a:endParaRPr kumimoji="0" lang="nb-NO" sz="16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 </a:t>
            </a:r>
            <a:r>
              <a:rPr lang="nb-NO" sz="1600" kern="0" dirty="0">
                <a:solidFill>
                  <a:srgbClr val="000000"/>
                </a:solidFill>
                <a:latin typeface="Arial"/>
              </a:rPr>
              <a:t>h</a:t>
            </a: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ar undersøkt sammenhengen mellom strøm og spenning som funksjon av </a:t>
            </a:r>
            <a:r>
              <a:rPr kumimoji="0" lang="nb-NO" sz="16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tid</a:t>
            </a: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i en RC-krets når den </a:t>
            </a:r>
            <a:r>
              <a:rPr lang="nb-NO" sz="1600" kern="0" dirty="0">
                <a:solidFill>
                  <a:srgbClr val="000000"/>
                </a:solidFill>
                <a:latin typeface="Arial"/>
              </a:rPr>
              <a:t>er koblet til en </a:t>
            </a:r>
            <a:r>
              <a:rPr lang="nb-NO" sz="1600" b="1" kern="0" dirty="0">
                <a:solidFill>
                  <a:srgbClr val="000000"/>
                </a:solidFill>
                <a:latin typeface="Arial"/>
              </a:rPr>
              <a:t>sinusformet</a:t>
            </a:r>
            <a:r>
              <a:rPr lang="nb-NO" sz="1600" kern="0" dirty="0">
                <a:solidFill>
                  <a:srgbClr val="000000"/>
                </a:solidFill>
                <a:latin typeface="Arial"/>
              </a:rPr>
              <a:t> spenningskilde 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Oppførselen til en RC-krets når kilden genererer en firkantpuls kalles </a:t>
            </a:r>
            <a:r>
              <a:rPr kumimoji="0" lang="nb-NO" sz="16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pulsresponsen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Et spesialtilfelle av pulsrespons kalles </a:t>
            </a:r>
            <a:r>
              <a:rPr kumimoji="0" lang="nb-NO" sz="16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naturlig respons</a:t>
            </a: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, hvor man beskriver kretsens oppførsel når kilden er fjernet (kortsluttet)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Frekvensrespons</a:t>
            </a: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beskriver hvordan strøm, spenning og impedans endrer seg når </a:t>
            </a:r>
            <a:r>
              <a:rPr kumimoji="0" lang="nb-NO" sz="1600" b="0" i="1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frekvensen</a:t>
            </a:r>
            <a:r>
              <a:rPr kumimoji="0" lang="nb-NO" sz="16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til kilden varierer (og ikke som funksjon av tid)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6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8704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8C0B37-4BF1-F373-44D6-8C8333659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A8FEEC-259D-97E4-82A5-E95EA189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EC670F5-1C47-A906-E734-74FF027DDE26}"/>
              </a:ext>
            </a:extLst>
          </p:cNvPr>
          <p:cNvSpPr txBox="1">
            <a:spLocks/>
          </p:cNvSpPr>
          <p:nvPr/>
        </p:nvSpPr>
        <p:spPr bwMode="auto">
          <a:xfrm>
            <a:off x="416773" y="-82950"/>
            <a:ext cx="1101948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0" cap="none" spc="0" normalizeH="0" baseline="0" noProof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Naturlig respons </a:t>
            </a:r>
            <a:endParaRPr kumimoji="0" lang="de-DE" sz="35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70ABE82-67D3-304E-7AE2-AC47BD6861AA}"/>
              </a:ext>
            </a:extLst>
          </p:cNvPr>
          <p:cNvSpPr txBox="1">
            <a:spLocks/>
          </p:cNvSpPr>
          <p:nvPr/>
        </p:nvSpPr>
        <p:spPr bwMode="auto">
          <a:xfrm>
            <a:off x="416773" y="1308970"/>
            <a:ext cx="11019489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Naturlig respons er oppførselen når kretsen ikke lenger er utsatt for ytre påvirkning fra strøm- eller spenningskilder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 antar at det har vært en påvirkning som gjør at det f.eks. fortsatt går en strøm eller at en kondensator er oppladet. 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Ved et tidspunkt </a:t>
            </a:r>
            <a:r>
              <a:rPr kumimoji="0" lang="nb-NO" sz="1800" b="0" i="1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 = 0 </a:t>
            </a:r>
            <a:r>
              <a:rPr kumimoji="0" lang="nb-NO" sz="18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fjernes strøm-  og spenningskilder og videre oppførsel bestemmes bare av kretsens „naturlige“ egenskaper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nb-NO" sz="1800" kern="0" dirty="0">
                <a:solidFill>
                  <a:srgbClr val="000000"/>
                </a:solidFill>
                <a:latin typeface="Arial"/>
              </a:rPr>
              <a:t>Den naturlige responsen er også grunnleggende for å beskrive oppførselen hvis spenningskilden ikke lenger endrer verdi  </a:t>
            </a:r>
            <a:endParaRPr kumimoji="0" lang="nb-NO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3459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0F32FA-FCD8-3715-44A2-B9BFAAE33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2C9F60-0D11-31E1-FD99-C2929022A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B2C0F4-83C5-AD08-3033-8328CC421E4C}"/>
              </a:ext>
            </a:extLst>
          </p:cNvPr>
          <p:cNvSpPr txBox="1">
            <a:spLocks/>
          </p:cNvSpPr>
          <p:nvPr/>
        </p:nvSpPr>
        <p:spPr bwMode="auto">
          <a:xfrm>
            <a:off x="567086" y="-64161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0" cap="none" spc="0" normalizeH="0" baseline="0" noProof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Naturlig respons for RC-krets (1) </a:t>
            </a:r>
            <a:endParaRPr kumimoji="0" lang="de-DE" sz="35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364E774-807B-60E6-D28D-0329B4FBCB7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07046" y="1267978"/>
                <a:ext cx="8373283" cy="47268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01233" tIns="50617" rIns="101233" bIns="50617" numCol="1" anchor="t" anchorCtr="0" compatLnSpc="1">
                <a:prstTxWarp prst="textNoShape">
                  <a:avLst/>
                </a:prstTxWarp>
              </a:bodyPr>
              <a:lstStyle>
                <a:lvl1pPr marL="379625" indent="-379625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22520" indent="-316354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65415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771581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–"/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277748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783914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290080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796246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02412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79625" marR="0" lvl="0" indent="-379625" algn="l" defTabSz="914400" rtl="0" eaLnBrk="1" fontAlgn="base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Antar at kondensatoren er helt oppladet ved tidspunkt </a:t>
                </a:r>
                <a:r>
                  <a:rPr kumimoji="0" lang="nb-NO" sz="16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t=0 </a:t>
                </a: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med spenningen </a:t>
                </a:r>
                <a:r>
                  <a:rPr kumimoji="0" lang="nb-NO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v</a:t>
                </a:r>
                <a:r>
                  <a:rPr kumimoji="0" lang="nb-NO" sz="1600" b="0" i="0" u="none" strike="noStrike" kern="0" cap="none" spc="0" normalizeH="0" baseline="-2500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c</a:t>
                </a: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=V</a:t>
                </a:r>
                <a:r>
                  <a:rPr kumimoji="0" lang="nb-NO" sz="1600" b="0" i="0" u="none" strike="noStrike" kern="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0</a:t>
                </a:r>
              </a:p>
              <a:p>
                <a:pPr lvl="1" indent="-379625" defTabSz="914400">
                  <a:lnSpc>
                    <a:spcPct val="150000"/>
                  </a:lnSpc>
                  <a:buFontTx/>
                  <a:buChar char="•"/>
                </a:pPr>
                <a:r>
                  <a:rPr lang="nb-NO" sz="1400" kern="0" dirty="0">
                    <a:solidFill>
                      <a:srgbClr val="000000"/>
                    </a:solidFill>
                    <a:latin typeface="Arial"/>
                  </a:rPr>
                  <a:t>Den må altså ha vært tilkoblet en spenningskilde for å være helt oppladet før tidspunktet </a:t>
                </a:r>
                <a:r>
                  <a:rPr lang="nb-NO" sz="1400" i="1" kern="0" dirty="0">
                    <a:solidFill>
                      <a:srgbClr val="000000"/>
                    </a:solidFill>
                    <a:latin typeface="Arial"/>
                  </a:rPr>
                  <a:t>t=0 </a:t>
                </a:r>
                <a:r>
                  <a:rPr lang="nb-NO" sz="1400" kern="0" dirty="0">
                    <a:solidFill>
                      <a:srgbClr val="000000"/>
                    </a:solidFill>
                    <a:latin typeface="Arial"/>
                  </a:rPr>
                  <a:t>og spenningskilden blir kortsluttet ved </a:t>
                </a:r>
                <a:r>
                  <a:rPr lang="nb-NO" sz="1400" i="1" kern="0" dirty="0">
                    <a:solidFill>
                      <a:srgbClr val="000000"/>
                    </a:solidFill>
                    <a:latin typeface="Arial"/>
                  </a:rPr>
                  <a:t>t=0</a:t>
                </a:r>
                <a:endParaRPr kumimoji="0" lang="nb-NO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  <a:p>
                <a:pPr marL="379625" marR="0" lvl="0" indent="-379625" algn="l" defTabSz="914400" rtl="0" eaLnBrk="1" fontAlgn="base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Kondensatoren vil utlades gjennom R og vi skal finne en formel for hvordan </a:t>
                </a:r>
                <a:r>
                  <a:rPr kumimoji="0" lang="nb-NO" sz="1600" b="0" i="0" u="none" strike="noStrike" kern="0" cap="none" spc="0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v</a:t>
                </a:r>
                <a:r>
                  <a:rPr kumimoji="0" lang="nb-NO" sz="1600" b="0" i="0" u="none" strike="noStrike" kern="0" cap="none" spc="0" normalizeH="0" baseline="-2500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c</a:t>
                </a: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endrer seg over tid som funksjon av  V</a:t>
                </a:r>
                <a:r>
                  <a:rPr kumimoji="0" lang="nb-NO" sz="1600" b="0" i="0" u="none" strike="noStrike" kern="0" cap="none" spc="0" normalizeH="0" baseline="-25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0</a:t>
                </a: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, R og C</a:t>
                </a:r>
              </a:p>
              <a:p>
                <a:pPr marL="379625" marR="0" lvl="0" indent="-379625" algn="l" defTabSz="914400" rtl="0" eaLnBrk="1" fontAlgn="base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  <a:p>
                <a:pPr marL="379625" marR="0" lvl="0" indent="-379625" algn="l" defTabSz="914400" rtl="0" eaLnBrk="1" fontAlgn="base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de-DE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Bruker Kirchhoffs strømlov (KCL) mot node </a:t>
                </a:r>
                <a:r>
                  <a:rPr kumimoji="0" lang="de-DE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/>
                  </a:rPr>
                  <a:t>a</a:t>
                </a:r>
                <a:r>
                  <a:rPr kumimoji="0" lang="de-DE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:</a:t>
                </a:r>
              </a:p>
              <a:p>
                <a:pPr marL="379625" marR="0" lvl="0" indent="-379625" algn="l" defTabSz="914400" rtl="0" eaLnBrk="1" fontAlgn="base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  <a:p>
                <a:pPr marL="379625" marR="0" lvl="0" indent="-379625" algn="l" defTabSz="914400" rtl="0" eaLnBrk="1" fontAlgn="base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Løsningen på denne differensialligningen </a:t>
                </a:r>
                <a:r>
                  <a:rPr kumimoji="0" lang="de-DE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0" lang="en-GB" sz="16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kumimoji="0" lang="en-GB" sz="16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GB" sz="16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kumimoji="0" lang="en-GB" sz="16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0" lang="en-GB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kumimoji="0" lang="en-GB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nb-NO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kumimoji="0" lang="nb-NO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kumimoji="0" lang="nb-NO" sz="16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1600" kern="0" dirty="0">
                    <a:solidFill>
                      <a:srgbClr val="000000"/>
                    </a:solidFill>
                    <a:latin typeface="Arial"/>
                  </a:rPr>
                  <a:t> </a:t>
                </a: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(vi skal ikke vise</a:t>
                </a:r>
                <a:r>
                  <a:rPr kumimoji="0" lang="nb-NO" sz="1600" b="0" i="0" u="none" strike="noStrike" kern="0" cap="none" spc="0" normalizeH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dette</a:t>
                </a: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)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364E774-807B-60E6-D28D-0329B4FBC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046" y="1267978"/>
                <a:ext cx="8373283" cy="4726840"/>
              </a:xfrm>
              <a:prstGeom prst="rect">
                <a:avLst/>
              </a:prstGeom>
              <a:blipFill>
                <a:blip r:embed="rId2"/>
                <a:stretch>
                  <a:fillRect l="-1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D25F73-226C-5704-0631-A5E40068D65C}"/>
                  </a:ext>
                </a:extLst>
              </p:cNvPr>
              <p:cNvSpPr txBox="1"/>
              <p:nvPr/>
            </p:nvSpPr>
            <p:spPr>
              <a:xfrm>
                <a:off x="703956" y="3932445"/>
                <a:ext cx="7141948" cy="4437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f>
                      <m:f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=0⟹</m:t>
                    </m:r>
                  </m:oMath>
                </a14:m>
                <a:r>
                  <a:rPr lang="en-GB" sz="2000" dirty="0">
                    <a:solidFill>
                      <a:srgbClr val="000000"/>
                    </a:solidFill>
                    <a:latin typeface="Times New Roman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f>
                      <m:f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20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GB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GB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f>
                      <m:fPr>
                        <m:ctrlPr>
                          <a:rPr lang="en-GB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nb-NO" sz="20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𝑅𝐶</m:t>
                        </m:r>
                      </m:den>
                    </m:f>
                    <m:r>
                      <a:rPr lang="en-GB" sz="20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20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D25F73-226C-5704-0631-A5E40068D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956" y="3932445"/>
                <a:ext cx="7141948" cy="4437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898C91F1-5DC4-0C2C-2F31-C64618CFBF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352" y="4376156"/>
            <a:ext cx="2818854" cy="181954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36BD641-C3B6-7D61-16C5-5254D7C06F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40090" y="2414019"/>
            <a:ext cx="1925746" cy="109004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5810B3D-76CF-A6D7-E96C-E48A09FDA6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0090" y="371585"/>
            <a:ext cx="1925746" cy="1090045"/>
          </a:xfrm>
          <a:prstGeom prst="rect">
            <a:avLst/>
          </a:prstGeom>
        </p:spPr>
      </p:pic>
      <p:sp>
        <p:nvSpPr>
          <p:cNvPr id="18" name="Arrow: Down 17">
            <a:extLst>
              <a:ext uri="{FF2B5EF4-FFF2-40B4-BE49-F238E27FC236}">
                <a16:creationId xmlns:a16="http://schemas.microsoft.com/office/drawing/2014/main" id="{47F9AB64-9D12-77A5-5CC0-71D04E6993C8}"/>
              </a:ext>
            </a:extLst>
          </p:cNvPr>
          <p:cNvSpPr/>
          <p:nvPr/>
        </p:nvSpPr>
        <p:spPr>
          <a:xfrm>
            <a:off x="10790228" y="1563235"/>
            <a:ext cx="225469" cy="82947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E2BD2D-C1DE-13F4-D4C6-7D9D4992E5A9}"/>
              </a:ext>
            </a:extLst>
          </p:cNvPr>
          <p:cNvSpPr txBox="1"/>
          <p:nvPr/>
        </p:nvSpPr>
        <p:spPr>
          <a:xfrm>
            <a:off x="9100692" y="1614659"/>
            <a:ext cx="1997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Kondensatoren er helt oppladet og deretter kortsluttes </a:t>
            </a:r>
            <a:r>
              <a:rPr lang="nb-NO" sz="1200" dirty="0" err="1"/>
              <a:t>Vs</a:t>
            </a:r>
            <a:r>
              <a:rPr lang="nb-NO" sz="12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5042B76-894F-2494-B323-24F31E6CBA98}"/>
              </a:ext>
            </a:extLst>
          </p:cNvPr>
          <p:cNvCxnSpPr>
            <a:cxnSpLocks/>
          </p:cNvCxnSpPr>
          <p:nvPr/>
        </p:nvCxnSpPr>
        <p:spPr>
          <a:xfrm flipV="1">
            <a:off x="7860082" y="1155039"/>
            <a:ext cx="1997902" cy="629497"/>
          </a:xfrm>
          <a:prstGeom prst="straightConnector1">
            <a:avLst/>
          </a:prstGeom>
          <a:ln w="952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83A6D7-511C-06D8-0794-F8906434F004}"/>
              </a:ext>
            </a:extLst>
          </p:cNvPr>
          <p:cNvSpPr/>
          <p:nvPr/>
        </p:nvSpPr>
        <p:spPr>
          <a:xfrm>
            <a:off x="4848445" y="3610763"/>
            <a:ext cx="5500577" cy="845690"/>
          </a:xfrm>
          <a:custGeom>
            <a:avLst/>
            <a:gdLst>
              <a:gd name="connsiteX0" fmla="*/ 0 w 5492663"/>
              <a:gd name="connsiteY0" fmla="*/ 38654 h 658693"/>
              <a:gd name="connsiteX1" fmla="*/ 4183693 w 5492663"/>
              <a:gd name="connsiteY1" fmla="*/ 63706 h 658693"/>
              <a:gd name="connsiteX2" fmla="*/ 5473874 w 5492663"/>
              <a:gd name="connsiteY2" fmla="*/ 633641 h 658693"/>
              <a:gd name="connsiteX3" fmla="*/ 5473874 w 5492663"/>
              <a:gd name="connsiteY3" fmla="*/ 633641 h 658693"/>
              <a:gd name="connsiteX4" fmla="*/ 5492663 w 5492663"/>
              <a:gd name="connsiteY4" fmla="*/ 658693 h 65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2663" h="658693">
                <a:moveTo>
                  <a:pt x="0" y="38654"/>
                </a:moveTo>
                <a:cubicBezTo>
                  <a:pt x="1635690" y="1598"/>
                  <a:pt x="3271381" y="-35458"/>
                  <a:pt x="4183693" y="63706"/>
                </a:cubicBezTo>
                <a:cubicBezTo>
                  <a:pt x="5096005" y="162870"/>
                  <a:pt x="5473874" y="633641"/>
                  <a:pt x="5473874" y="633641"/>
                </a:cubicBezTo>
                <a:lnTo>
                  <a:pt x="5473874" y="633641"/>
                </a:lnTo>
                <a:lnTo>
                  <a:pt x="5492663" y="658693"/>
                </a:lnTo>
              </a:path>
            </a:pathLst>
          </a:custGeom>
          <a:noFill/>
          <a:ln w="952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B693ADE-521E-87F9-3666-B4604E3672E5}"/>
              </a:ext>
            </a:extLst>
          </p:cNvPr>
          <p:cNvSpPr/>
          <p:nvPr/>
        </p:nvSpPr>
        <p:spPr>
          <a:xfrm>
            <a:off x="4504659" y="2289191"/>
            <a:ext cx="5610447" cy="658693"/>
          </a:xfrm>
          <a:custGeom>
            <a:avLst/>
            <a:gdLst>
              <a:gd name="connsiteX0" fmla="*/ 0 w 5492663"/>
              <a:gd name="connsiteY0" fmla="*/ 38654 h 658693"/>
              <a:gd name="connsiteX1" fmla="*/ 4183693 w 5492663"/>
              <a:gd name="connsiteY1" fmla="*/ 63706 h 658693"/>
              <a:gd name="connsiteX2" fmla="*/ 5473874 w 5492663"/>
              <a:gd name="connsiteY2" fmla="*/ 633641 h 658693"/>
              <a:gd name="connsiteX3" fmla="*/ 5473874 w 5492663"/>
              <a:gd name="connsiteY3" fmla="*/ 633641 h 658693"/>
              <a:gd name="connsiteX4" fmla="*/ 5492663 w 5492663"/>
              <a:gd name="connsiteY4" fmla="*/ 658693 h 65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2663" h="658693">
                <a:moveTo>
                  <a:pt x="0" y="38654"/>
                </a:moveTo>
                <a:cubicBezTo>
                  <a:pt x="1635690" y="1598"/>
                  <a:pt x="3271381" y="-35458"/>
                  <a:pt x="4183693" y="63706"/>
                </a:cubicBezTo>
                <a:cubicBezTo>
                  <a:pt x="5096005" y="162870"/>
                  <a:pt x="5473874" y="633641"/>
                  <a:pt x="5473874" y="633641"/>
                </a:cubicBezTo>
                <a:lnTo>
                  <a:pt x="5473874" y="633641"/>
                </a:lnTo>
                <a:lnTo>
                  <a:pt x="5492663" y="658693"/>
                </a:lnTo>
              </a:path>
            </a:pathLst>
          </a:custGeom>
          <a:noFill/>
          <a:ln w="952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295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9FFBC1-7BC7-3C3A-7E92-5C3C7B74C3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09F681-E6F2-8348-6D9B-A9C194FF7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618000-D370-A446-B063-45D40A3132C3}"/>
              </a:ext>
            </a:extLst>
          </p:cNvPr>
          <p:cNvSpPr txBox="1">
            <a:spLocks/>
          </p:cNvSpPr>
          <p:nvPr/>
        </p:nvSpPr>
        <p:spPr bwMode="auto">
          <a:xfrm>
            <a:off x="466878" y="-15379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0" cap="none" spc="0" normalizeH="0" baseline="0" noProof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  <a:ea typeface="ヒラギノ角ゴ Pro W3"/>
              </a:rPr>
              <a:t>Naturlig respons for RC-krets (2) </a:t>
            </a:r>
            <a:endParaRPr kumimoji="0" lang="de-DE" sz="35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AA1AE12-F5B8-EAB7-9462-071E4E0E1A7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8844" y="1390389"/>
                <a:ext cx="6996509" cy="5112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01233" tIns="50617" rIns="101233" bIns="50617" numCol="1" anchor="t" anchorCtr="0" compatLnSpc="1">
                <a:prstTxWarp prst="textNoShape">
                  <a:avLst/>
                </a:prstTxWarp>
              </a:bodyPr>
              <a:lstStyle>
                <a:lvl1pPr marL="379625" indent="-379625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22520" indent="-316354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65415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771581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–"/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277748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783914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290080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796246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02412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defTabSz="914400"/>
                <a:r>
                  <a:rPr kumimoji="0" lang="nb-NO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Vi kaller </a:t>
                </a:r>
                <a14:m>
                  <m:oMath xmlns:m="http://schemas.openxmlformats.org/officeDocument/2006/math">
                    <m:r>
                      <a:rPr kumimoji="0" lang="el-GR" sz="1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𝜏</m:t>
                    </m:r>
                    <m:r>
                      <a:rPr kumimoji="0" lang="nb-NO" sz="1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nb-NO" sz="1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𝑅𝐶</m:t>
                    </m:r>
                  </m:oMath>
                </a14:m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for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en </a:t>
                </a:r>
                <a:r>
                  <a:rPr kumimoji="0" lang="de-DE" sz="1400" b="1" i="1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tidskonstant</a:t>
                </a:r>
                <a:r>
                  <a:rPr kumimoji="0" lang="de-DE" sz="14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og</a:t>
                </a:r>
                <a:r>
                  <a:rPr kumimoji="0" lang="de-DE" sz="140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bruker</a:t>
                </a:r>
                <a:r>
                  <a:rPr kumimoji="0" lang="de-DE" sz="140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14:m>
                  <m:oMath xmlns:m="http://schemas.openxmlformats.org/officeDocument/2006/math">
                    <m:r>
                      <a:rPr lang="el-GR" sz="1400" i="1" kern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kumimoji="0" lang="de-DE" sz="14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videre</a:t>
                </a:r>
                <a:r>
                  <a:rPr kumimoji="0" lang="de-DE" sz="140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i </a:t>
                </a:r>
                <a:r>
                  <a:rPr kumimoji="0" lang="de-DE" sz="140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formelen</a:t>
                </a:r>
                <a:endParaRPr kumimoji="0" lang="de-DE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ヒラギノ角ゴ Pro W3"/>
                </a:endParaRPr>
              </a:p>
              <a:p>
                <a:pPr marL="379625" marR="0" lvl="0" indent="-379625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Tidskonstanten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er en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skalering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som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gjør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at alle RC-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kretser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får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samme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form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på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utladningskurven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,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uavhengig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av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verdien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til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R </a:t>
                </a:r>
                <a:r>
                  <a:rPr kumimoji="0" lang="de-DE" sz="1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og</a:t>
                </a: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C</a:t>
                </a:r>
              </a:p>
              <a:p>
                <a:pPr marL="379625" marR="0" lvl="0" indent="-379625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de-DE" sz="1400" b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Spenningen </a:t>
                </a:r>
                <a:r>
                  <a:rPr lang="de-DE" sz="1400" i="1" kern="0" dirty="0">
                    <a:solidFill>
                      <a:srgbClr val="000000"/>
                    </a:solidFill>
                  </a:rPr>
                  <a:t>v</a:t>
                </a:r>
                <a:r>
                  <a:rPr kumimoji="0" lang="de-DE" sz="1400" b="0" i="1" u="none" strike="noStrike" kern="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</a:t>
                </a:r>
                <a:r>
                  <a:rPr kumimoji="0" lang="de-DE" sz="1400" b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de-DE" sz="14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over</a:t>
                </a:r>
                <a:r>
                  <a:rPr kumimoji="0" lang="de-DE" sz="1400" b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de-DE" sz="14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kondensatoren</a:t>
                </a:r>
                <a:r>
                  <a:rPr kumimoji="0" lang="de-DE" sz="1400" b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de-DE" sz="14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etter</a:t>
                </a:r>
                <a:r>
                  <a:rPr kumimoji="0" lang="de-DE" sz="1400" b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de-DE" sz="14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tiden</a:t>
                </a:r>
                <a:r>
                  <a:rPr kumimoji="0" lang="de-DE" sz="14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t </a:t>
                </a:r>
                <a:r>
                  <a:rPr kumimoji="0" lang="de-DE" sz="1400" b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er </a:t>
                </a:r>
                <a:r>
                  <a:rPr kumimoji="0" lang="de-DE" sz="14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dermed</a:t>
                </a:r>
                <a:r>
                  <a:rPr kumimoji="0" lang="de-DE" sz="1400" b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GB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kumimoji="0" lang="en-GB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0" lang="en-GB" sz="1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GB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kumimoji="0" lang="en-GB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0" lang="en-GB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nb-NO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kumimoji="0" lang="nb-NO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kumimoji="0" lang="nb-NO" sz="14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GB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kumimoji="0" lang="en-GB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0" lang="en-GB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nb-NO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kumimoji="0" lang="en-GB" sz="14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endParaRPr kumimoji="0" lang="de-DE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ヒラギノ角ゴ Pro W3"/>
                </a:endParaRPr>
              </a:p>
              <a:p>
                <a:pPr marL="379625" marR="0" lvl="0" indent="-379625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Etter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tiden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t=1</a:t>
                </a:r>
                <a14:m>
                  <m:oMath xmlns:m="http://schemas.openxmlformats.org/officeDocument/2006/math">
                    <m:r>
                      <a:rPr kumimoji="0" lang="el-GR" sz="1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har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kondensatoren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ladet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seg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ut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til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37%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av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opprinnelig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spenning</a:t>
                </a:r>
                <a:endParaRPr lang="de-DE" sz="1400" kern="0" dirty="0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  <a:p>
                <a:pPr marL="379625" marR="0" lvl="0" indent="-379625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Etter </a:t>
                </a:r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t=5</a:t>
                </a:r>
                <a14:m>
                  <m:oMath xmlns:m="http://schemas.openxmlformats.org/officeDocument/2006/math">
                    <m:r>
                      <a:rPr kumimoji="0" lang="el-GR" sz="1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har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kondensatorspenningen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falt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til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0.67%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av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opprinnelig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spenning</a:t>
                </a:r>
                <a:endParaRPr lang="de-DE" sz="1400" kern="0" dirty="0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  <a:p>
                <a:pPr lvl="1" indent="-379625" defTabSz="914400">
                  <a:buFontTx/>
                  <a:buChar char="•"/>
                </a:pPr>
                <a:r>
                  <a:rPr lang="de-DE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Kondensatoren </a:t>
                </a:r>
                <a:r>
                  <a:rPr lang="de-DE" sz="12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betraktes</a:t>
                </a:r>
                <a:r>
                  <a:rPr lang="de-DE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2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som</a:t>
                </a:r>
                <a:r>
                  <a:rPr lang="de-DE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2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utladet</a:t>
                </a:r>
                <a:r>
                  <a:rPr lang="de-DE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2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ved</a:t>
                </a:r>
                <a:r>
                  <a:rPr lang="de-DE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2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t=5</a:t>
                </a:r>
                <a14:m>
                  <m:oMath xmlns:m="http://schemas.openxmlformats.org/officeDocument/2006/math">
                    <m:r>
                      <a:rPr kumimoji="0" lang="el-GR" sz="12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de-DE" sz="1200" i="1" kern="0" dirty="0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  <a:p>
                <a:pPr marL="379625" marR="0" lvl="0" indent="-379625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lang="nb-NO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Hvor lang tid det tar er dermed avhengig av R og C</a:t>
                </a:r>
              </a:p>
              <a:p>
                <a:pPr lvl="1" indent="-379625" defTabSz="914400">
                  <a:lnSpc>
                    <a:spcPct val="150000"/>
                  </a:lnSpc>
                  <a:buFontTx/>
                  <a:buChar char="•"/>
                </a:pPr>
                <a:r>
                  <a:rPr lang="nb-NO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Hvis R øker: lenger tid på å lade ut fordi færre elektroner kan bevege seg per sekund</a:t>
                </a:r>
              </a:p>
              <a:p>
                <a:pPr lvl="1" indent="-379625" defTabSz="914400">
                  <a:lnSpc>
                    <a:spcPct val="150000"/>
                  </a:lnSpc>
                  <a:buFontTx/>
                  <a:buChar char="•"/>
                </a:pPr>
                <a:r>
                  <a:rPr lang="nb-NO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Hvis C øker: lenger tid på å lade ut fordi det er større mengde elektroner som må bevege seg. </a:t>
                </a:r>
              </a:p>
              <a:p>
                <a:pPr lvl="1" indent="-379625" defTabSz="914400">
                  <a:lnSpc>
                    <a:spcPct val="150000"/>
                  </a:lnSpc>
                  <a:buFontTx/>
                  <a:buChar char="•"/>
                </a:pPr>
                <a:r>
                  <a:rPr lang="nb-NO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Når C er større, blir også maksimal </a:t>
                </a:r>
                <a:r>
                  <a:rPr lang="nb-NO" sz="12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V</a:t>
                </a:r>
                <a:r>
                  <a:rPr lang="nb-NO" sz="1200" i="1" kern="0" baseline="-2500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o</a:t>
                </a:r>
                <a:r>
                  <a:rPr lang="nb-NO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nb-NO" sz="12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større (flere ladninger gir kraftigere elektromagnetisk felt)</a:t>
                </a:r>
                <a:endParaRPr lang="nb-NO" sz="1200" i="1" kern="0" baseline="-25000" dirty="0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AA1AE12-F5B8-EAB7-9462-071E4E0E1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844" y="1390389"/>
                <a:ext cx="6996509" cy="51120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12" descr="rc discharging circuit curves">
            <a:extLst>
              <a:ext uri="{FF2B5EF4-FFF2-40B4-BE49-F238E27FC236}">
                <a16:creationId xmlns:a16="http://schemas.microsoft.com/office/drawing/2014/main" id="{F2B36E8E-CC7B-C35A-59F2-CB22ACF6CE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79"/>
          <a:stretch/>
        </p:blipFill>
        <p:spPr bwMode="auto">
          <a:xfrm>
            <a:off x="6948052" y="2486929"/>
            <a:ext cx="5029200" cy="341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E91943-6695-E6E0-0A29-1DFF91EE57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446" y="1215572"/>
            <a:ext cx="2967921" cy="145034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0346CE8-DE53-D77B-BA72-846AAC46880F}"/>
              </a:ext>
            </a:extLst>
          </p:cNvPr>
          <p:cNvSpPr/>
          <p:nvPr/>
        </p:nvSpPr>
        <p:spPr bwMode="auto">
          <a:xfrm>
            <a:off x="7175354" y="2713607"/>
            <a:ext cx="386021" cy="406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D5A341-6DB1-6611-F347-BDFCDD173F38}"/>
              </a:ext>
            </a:extLst>
          </p:cNvPr>
          <p:cNvSpPr txBox="1"/>
          <p:nvPr/>
        </p:nvSpPr>
        <p:spPr>
          <a:xfrm>
            <a:off x="7116336" y="2578446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</a:t>
            </a:r>
            <a:r>
              <a:rPr lang="nb-NO" sz="1600" baseline="-25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en-GB" sz="1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599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53EFDC-1641-DFC4-82A1-83EDF5E37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354B6E-07EE-85D5-9E0B-AB7D5E10F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BE84313-E6C9-3E8C-49FA-BA8FE08E4B82}"/>
              </a:ext>
            </a:extLst>
          </p:cNvPr>
          <p:cNvSpPr txBox="1">
            <a:spLocks/>
          </p:cNvSpPr>
          <p:nvPr/>
        </p:nvSpPr>
        <p:spPr bwMode="auto">
          <a:xfrm>
            <a:off x="798906" y="72655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0" cap="none" spc="0" normalizeH="0" baseline="0" noProof="0" dirty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Pulsrespons </a:t>
            </a:r>
            <a:r>
              <a:rPr kumimoji="0" lang="de-DE" sz="3500" b="0" i="0" u="none" strike="noStrike" kern="0" cap="none" spc="0" normalizeH="0" baseline="0" noProof="0" dirty="0" err="1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for</a:t>
            </a:r>
            <a:r>
              <a:rPr kumimoji="0" lang="de-DE" sz="3500" b="0" i="0" u="none" strike="noStrike" kern="0" cap="none" spc="0" normalizeH="0" baseline="0" noProof="0" dirty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 RC-</a:t>
            </a:r>
            <a:r>
              <a:rPr kumimoji="0" lang="de-DE" sz="3500" b="0" i="0" u="none" strike="noStrike" kern="0" cap="none" spc="0" normalizeH="0" baseline="0" noProof="0" dirty="0" err="1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krets</a:t>
            </a:r>
            <a:r>
              <a:rPr kumimoji="0" lang="de-DE" sz="3500" b="0" i="0" u="none" strike="noStrike" kern="0" cap="none" spc="0" normalizeH="0" baseline="0" noProof="0" dirty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 (1)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24CAD5D-988B-B272-93CB-24F81D01E3A0}"/>
              </a:ext>
            </a:extLst>
          </p:cNvPr>
          <p:cNvSpPr txBox="1">
            <a:spLocks/>
          </p:cNvSpPr>
          <p:nvPr/>
        </p:nvSpPr>
        <p:spPr bwMode="auto">
          <a:xfrm>
            <a:off x="389859" y="1312294"/>
            <a:ext cx="10590029" cy="23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Formelen for den naturlige responsen kan «utvides» for å finne </a:t>
            </a:r>
            <a:r>
              <a:rPr kumimoji="0" lang="nb-NO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pulsresponse</a:t>
            </a: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n til en RC-krets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Ved pulsrespons er spenningskilden en 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d</a:t>
            </a: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c-kilde som varierer mellom to faste verdier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nb-NO" sz="1800" kern="0" dirty="0">
                <a:solidFill>
                  <a:srgbClr val="000000"/>
                </a:solidFill>
                <a:latin typeface="Arial"/>
              </a:rPr>
              <a:t>Ideelt sett går spenningen fra ett nivå til det neste i løpet av null tid</a:t>
            </a:r>
          </a:p>
          <a:p>
            <a:pPr lvl="1" indent="-379625" defTabSz="914400">
              <a:buFontTx/>
              <a:buChar char="•"/>
            </a:pPr>
            <a:r>
              <a:rPr kumimoji="0" lang="nb-NO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I praksis er det umulig at en spenning endrer verdi på null tid, men antagelsen forenkler analysen</a:t>
            </a: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Vi skal først se på tilfellet hvor spenningen går fra 0 til </a:t>
            </a:r>
            <a:r>
              <a:rPr kumimoji="0" lang="nb-NO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V</a:t>
            </a:r>
            <a:r>
              <a:rPr kumimoji="0" lang="nb-NO" sz="1800" b="0" i="1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F</a:t>
            </a: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volt og kondensatoren lades opp gjennom en resistor</a:t>
            </a:r>
          </a:p>
        </p:txBody>
      </p:sp>
      <p:pic>
        <p:nvPicPr>
          <p:cNvPr id="17" name="Picture 8" descr="Bilderesultat for step response symbol">
            <a:extLst>
              <a:ext uri="{FF2B5EF4-FFF2-40B4-BE49-F238E27FC236}">
                <a16:creationId xmlns:a16="http://schemas.microsoft.com/office/drawing/2014/main" id="{150EC4D7-15B0-057C-1C30-3D67295D4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696" y="3786673"/>
            <a:ext cx="38100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561D2E-0979-1985-80E5-C3FAD994F3A0}"/>
                  </a:ext>
                </a:extLst>
              </p:cNvPr>
              <p:cNvSpPr txBox="1"/>
              <p:nvPr/>
            </p:nvSpPr>
            <p:spPr>
              <a:xfrm>
                <a:off x="7481245" y="4415660"/>
                <a:ext cx="182036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4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nb-NO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nb-NO" sz="1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561D2E-0979-1985-80E5-C3FAD994F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245" y="4415660"/>
                <a:ext cx="1820364" cy="215444"/>
              </a:xfrm>
              <a:prstGeom prst="rect">
                <a:avLst/>
              </a:prstGeom>
              <a:blipFill>
                <a:blip r:embed="rId3"/>
                <a:stretch>
                  <a:fillRect b="-1388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51A7AB3-7CB6-645D-C7CC-D9DC66A54EE5}"/>
              </a:ext>
            </a:extLst>
          </p:cNvPr>
          <p:cNvSpPr/>
          <p:nvPr/>
        </p:nvSpPr>
        <p:spPr>
          <a:xfrm>
            <a:off x="3555023" y="3708678"/>
            <a:ext cx="297129" cy="1660187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B6CDEC-BABD-7CC2-46BB-C26EEC66351F}"/>
              </a:ext>
            </a:extLst>
          </p:cNvPr>
          <p:cNvSpPr txBox="1"/>
          <p:nvPr/>
        </p:nvSpPr>
        <p:spPr>
          <a:xfrm>
            <a:off x="3412096" y="3506854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0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endParaRPr lang="nb-NO" sz="2000" baseline="-25000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706B71-69CC-5D4F-ED88-290A04A89F42}"/>
              </a:ext>
            </a:extLst>
          </p:cNvPr>
          <p:cNvSpPr txBox="1"/>
          <p:nvPr/>
        </p:nvSpPr>
        <p:spPr>
          <a:xfrm>
            <a:off x="3420624" y="4338716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0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nb-NO" sz="2000" baseline="-250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17C6D9-AB98-DE3D-14CA-11FC027FDF9A}"/>
                  </a:ext>
                </a:extLst>
              </p:cNvPr>
              <p:cNvSpPr txBox="1"/>
              <p:nvPr/>
            </p:nvSpPr>
            <p:spPr>
              <a:xfrm>
                <a:off x="2293105" y="5360977"/>
                <a:ext cx="160444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=0;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nb-NO" sz="1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17C6D9-AB98-DE3D-14CA-11FC027FD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105" y="5360977"/>
                <a:ext cx="1604444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6786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5448D91-BF12-9D3A-636A-DD07C9B15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9A781-C76F-A7D4-49CF-DD650C446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24766BB-43AF-121A-7980-0F847E8D5D5D}"/>
              </a:ext>
            </a:extLst>
          </p:cNvPr>
          <p:cNvSpPr txBox="1">
            <a:spLocks/>
          </p:cNvSpPr>
          <p:nvPr/>
        </p:nvSpPr>
        <p:spPr bwMode="auto">
          <a:xfrm>
            <a:off x="517026" y="4968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0" cap="none" spc="0" normalizeH="0" baseline="0" noProof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  <a:ea typeface="ヒラギノ角ゴ Pro W3"/>
              </a:rPr>
              <a:t>Pulsrespons for RC-krets (2) </a:t>
            </a:r>
            <a:endParaRPr kumimoji="0" lang="de-DE" sz="35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A82CE72-8A8D-1C39-BA30-159B7C15DB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7810" y="1353208"/>
                <a:ext cx="6492850" cy="45514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01233" tIns="50617" rIns="101233" bIns="50617" numCol="1" anchor="t" anchorCtr="0" compatLnSpc="1">
                <a:prstTxWarp prst="textNoShape">
                  <a:avLst/>
                </a:prstTxWarp>
              </a:bodyPr>
              <a:lstStyle>
                <a:lvl1pPr marL="379625" indent="-379625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822520" indent="-316354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65415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771581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–"/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277748" indent="-253083" algn="l" rtl="0" eaLnBrk="1" fontAlgn="base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783914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290080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796246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302412" indent="-25308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79625" marR="0" lvl="0" indent="-379625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Pulsrespons kan lages ved en </a:t>
                </a:r>
                <a:r>
                  <a:rPr kumimoji="0" lang="nb-NO" sz="1600" b="0" i="0" u="none" strike="noStrike" kern="0" cap="none" spc="0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ideel</a:t>
                </a: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bryter som kobler en dc-kilde med spenning V</a:t>
                </a:r>
                <a:r>
                  <a:rPr kumimoji="0" lang="nb-NO" sz="1600" b="0" i="0" u="none" strike="noStrike" kern="0" cap="none" spc="0" normalizeH="0" baseline="-25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F</a:t>
                </a: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til kretsen ved tidspunkt t=0. </a:t>
                </a:r>
              </a:p>
              <a:p>
                <a:pPr marL="379625" marR="0" lvl="0" indent="-379625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Vi forutsetter at kondensatoren er helt utladet før vi kobler til kilden, dvs  </a:t>
                </a:r>
                <a:r>
                  <a:rPr kumimoji="0" lang="nb-NO" sz="1600" b="0" i="0" u="none" strike="noStrike" kern="0" cap="none" spc="0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v</a:t>
                </a:r>
                <a:r>
                  <a:rPr kumimoji="0" lang="nb-NO" sz="1600" b="0" i="0" u="none" strike="noStrike" kern="0" cap="none" spc="0" normalizeH="0" baseline="-2500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c</a:t>
                </a: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= 0v når t&lt;0</a:t>
                </a:r>
              </a:p>
              <a:p>
                <a:pPr marL="379625" marR="0" lvl="0" indent="-379625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nb-NO" sz="1600" b="0" i="0" u="none" strike="noStrike" kern="0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Oppladningskurven er gitt av formelen</a:t>
                </a:r>
              </a:p>
              <a:p>
                <a:pPr lvl="1" indent="-379625" defTabSz="914400">
                  <a:lnSpc>
                    <a:spcPct val="150000"/>
                  </a:lnSpc>
                  <a:buFontTx/>
                  <a:buChar char="•"/>
                  <a:defRPr/>
                </a:pP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Etter </a:t>
                </a:r>
                <a:r>
                  <a:rPr lang="de-DE" sz="1400" kern="0" dirty="0" err="1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tiden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t=1</a:t>
                </a:r>
                <a14:m>
                  <m:oMath xmlns:m="http://schemas.openxmlformats.org/officeDocument/2006/math">
                    <m:r>
                      <a:rPr kumimoji="0" lang="el-GR" sz="1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har </a:t>
                </a:r>
                <a:r>
                  <a:rPr lang="nb-NO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kondensatoren ladet seg opp til ca. 63% av maksimal spenning</a:t>
                </a:r>
              </a:p>
              <a:p>
                <a:pPr lvl="1" indent="-379625" defTabSz="914400">
                  <a:lnSpc>
                    <a:spcPct val="150000"/>
                  </a:lnSpc>
                  <a:buFontTx/>
                  <a:buChar char="•"/>
                  <a:defRPr/>
                </a:pP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Etter </a:t>
                </a:r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t=5</a:t>
                </a:r>
                <a14:m>
                  <m:oMath xmlns:m="http://schemas.openxmlformats.org/officeDocument/2006/math">
                    <m:r>
                      <a:rPr kumimoji="0" lang="el-GR" sz="1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har</a:t>
                </a:r>
                <a:r>
                  <a:rPr lang="nb-NO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kondensatorspenningen økt til ca. 99.33% av maksimal spenning</a:t>
                </a:r>
              </a:p>
              <a:p>
                <a:pPr lvl="1" indent="-379625" defTabSz="914400">
                  <a:lnSpc>
                    <a:spcPct val="150000"/>
                  </a:lnSpc>
                  <a:buFontTx/>
                  <a:buChar char="•"/>
                  <a:defRPr/>
                </a:pPr>
                <a:r>
                  <a:rPr lang="de-DE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Kondensatoren </a:t>
                </a:r>
                <a:r>
                  <a:rPr lang="nb-NO" sz="1400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betraktes som helt oppladet etter </a:t>
                </a:r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t=5</a:t>
                </a:r>
                <a14:m>
                  <m:oMath xmlns:m="http://schemas.openxmlformats.org/officeDocument/2006/math">
                    <m:r>
                      <a:rPr kumimoji="0" lang="el-GR" sz="1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de-DE" sz="1400" i="1" kern="0" dirty="0">
                    <a:solidFill>
                      <a:srgbClr val="000000"/>
                    </a:solidFill>
                    <a:latin typeface="Arial"/>
                    <a:ea typeface="ヒラギノ角ゴ Pro W3"/>
                  </a:rPr>
                  <a:t> </a:t>
                </a:r>
                <a:endParaRPr lang="de-DE" sz="1400" kern="0" dirty="0">
                  <a:solidFill>
                    <a:srgbClr val="000000"/>
                  </a:solidFill>
                  <a:latin typeface="Arial"/>
                  <a:ea typeface="ヒラギノ角ゴ Pro W3"/>
                </a:endParaRPr>
              </a:p>
              <a:p>
                <a:pPr marL="442895" lvl="1" indent="0" defTabSz="914400">
                  <a:buNone/>
                </a:pPr>
                <a:r>
                  <a:rPr kumimoji="0" lang="de-DE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ヒラギノ角ゴ Pro W3"/>
                  </a:rPr>
                  <a:t> 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A82CE72-8A8D-1C39-BA30-159B7C15D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810" y="1353208"/>
                <a:ext cx="6492850" cy="4551405"/>
              </a:xfrm>
              <a:prstGeom prst="rect">
                <a:avLst/>
              </a:prstGeom>
              <a:blipFill>
                <a:blip r:embed="rId2"/>
                <a:stretch>
                  <a:fillRect l="-282" r="-5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4" descr="rc charging circuit curves">
            <a:extLst>
              <a:ext uri="{FF2B5EF4-FFF2-40B4-BE49-F238E27FC236}">
                <a16:creationId xmlns:a16="http://schemas.microsoft.com/office/drawing/2014/main" id="{6032C0B2-61CF-F7D9-20BB-CC8E3B842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97"/>
          <a:stretch/>
        </p:blipFill>
        <p:spPr bwMode="auto">
          <a:xfrm>
            <a:off x="7620303" y="3331323"/>
            <a:ext cx="4392488" cy="29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DE6CFE-9E18-EBAF-8DC6-ACD42BFC63F8}"/>
              </a:ext>
            </a:extLst>
          </p:cNvPr>
          <p:cNvSpPr/>
          <p:nvPr/>
        </p:nvSpPr>
        <p:spPr bwMode="auto">
          <a:xfrm>
            <a:off x="5485578" y="5144752"/>
            <a:ext cx="864096" cy="36004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895EC-47EB-81C1-A0C4-66A606CE02D7}"/>
              </a:ext>
            </a:extLst>
          </p:cNvPr>
          <p:cNvSpPr txBox="1"/>
          <p:nvPr/>
        </p:nvSpPr>
        <p:spPr>
          <a:xfrm>
            <a:off x="7198536" y="3583060"/>
            <a:ext cx="745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60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V=V</a:t>
            </a:r>
            <a:r>
              <a:rPr lang="nb-NO" sz="1600" baseline="-2500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</a:t>
            </a:r>
            <a:endParaRPr lang="en-GB" sz="1600" baseline="-25000" dirty="0">
              <a:solidFill>
                <a:srgbClr val="0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792DF3-12FB-A0D4-A021-8A4318BDA67A}"/>
              </a:ext>
            </a:extLst>
          </p:cNvPr>
          <p:cNvSpPr/>
          <p:nvPr/>
        </p:nvSpPr>
        <p:spPr bwMode="auto">
          <a:xfrm>
            <a:off x="7808068" y="3551400"/>
            <a:ext cx="428017" cy="36004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22C7A9-7CA9-78FB-F9AB-931F8F8C2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349" y="981714"/>
            <a:ext cx="3172839" cy="1591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5892DD9-BAF4-CE00-CD06-CFF10503BF9E}"/>
                  </a:ext>
                </a:extLst>
              </p:cNvPr>
              <p:cNvSpPr txBox="1"/>
              <p:nvPr/>
            </p:nvSpPr>
            <p:spPr>
              <a:xfrm>
                <a:off x="4286650" y="2865285"/>
                <a:ext cx="1917924" cy="3836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sz="1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sz="1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(1−</m:t>
                    </m:r>
                    <m:sSup>
                      <m:sSupPr>
                        <m:ctrlPr>
                          <a:rPr lang="en-GB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sz="1800" dirty="0">
                    <a:solidFill>
                      <a:srgbClr val="000000"/>
                    </a:solidFill>
                    <a:latin typeface="Times New Roman" pitchFamily="18" charset="0"/>
                    <a:ea typeface="ヒラギノ角ゴ Pro W3"/>
                  </a:rPr>
                  <a:t>)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5892DD9-BAF4-CE00-CD06-CFF10503B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650" y="2865285"/>
                <a:ext cx="1917924" cy="383695"/>
              </a:xfrm>
              <a:prstGeom prst="rect">
                <a:avLst/>
              </a:prstGeom>
              <a:blipFill>
                <a:blip r:embed="rId5"/>
                <a:stretch>
                  <a:fillRect b="-380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52E63920-3A7C-9A1A-95CB-0B707B1A3815}"/>
              </a:ext>
            </a:extLst>
          </p:cNvPr>
          <p:cNvSpPr txBox="1"/>
          <p:nvPr/>
        </p:nvSpPr>
        <p:spPr>
          <a:xfrm>
            <a:off x="8798222" y="226937"/>
            <a:ext cx="5597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Bryter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3DE18A-ECF0-C8A6-2061-16B7D09A8A81}"/>
              </a:ext>
            </a:extLst>
          </p:cNvPr>
          <p:cNvCxnSpPr>
            <a:stCxn id="16" idx="2"/>
          </p:cNvCxnSpPr>
          <p:nvPr/>
        </p:nvCxnSpPr>
        <p:spPr>
          <a:xfrm>
            <a:off x="9078107" y="488547"/>
            <a:ext cx="265919" cy="370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898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0B8591-EF4D-4868-D3BF-E3909ABF0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D16BCC-4B90-9EFD-022D-FCFF7AFC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BAEAD6-B6F1-4368-1ABA-28A22D4CD173}"/>
              </a:ext>
            </a:extLst>
          </p:cNvPr>
          <p:cNvSpPr txBox="1">
            <a:spLocks/>
          </p:cNvSpPr>
          <p:nvPr/>
        </p:nvSpPr>
        <p:spPr bwMode="auto">
          <a:xfrm>
            <a:off x="308603" y="1589293"/>
            <a:ext cx="8754428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304F8EF-FE38-6697-49FC-3CEC97075F0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72426" y="997855"/>
                <a:ext cx="10990234" cy="486228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6030" tIns="47172" rIns="96030" bIns="47172" numCol="1" anchor="t" anchorCtr="0" compatLnSpc="1">
                <a:prstTxWarp prst="textNoShape">
                  <a:avLst/>
                </a:prstTxWarp>
              </a:bodyPr>
              <a:lstStyle>
                <a:lvl1pPr marL="311150" indent="-31115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3250" indent="-8890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966788" indent="-161925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1700">
                    <a:solidFill>
                      <a:schemeClr val="tx1"/>
                    </a:solidFill>
                    <a:latin typeface="+mn-lt"/>
                  </a:defRPr>
                </a:lvl3pPr>
                <a:lvl4pPr marL="18034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479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051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1623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195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0767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800" dirty="0">
                    <a:solidFill>
                      <a:srgbClr val="000000"/>
                    </a:solidFill>
                    <a:ea typeface="ヒラギノ角ゴ Pro W3"/>
                  </a:rPr>
                  <a:t>Vi kan sammenligne oppførselen ved hhv utladning og opplading av kondensatorspenningen når spenningskilden gir pulsformet spenning</a:t>
                </a:r>
              </a:p>
              <a:p>
                <a:pPr lvl="1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Kondensatorspenningen faller eksponentielt på samme måte som ved naturlig respons etter formelen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GB" sz="16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kumimoji="0" lang="en-GB" sz="16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kumimoji="0" lang="en-GB" sz="16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GB" sz="16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kumimoji="0" lang="en-GB" sz="16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GB" sz="16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kumimoji="0" lang="en-GB" sz="16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kumimoji="0" lang="en-GB" sz="16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0" lang="en-GB" sz="16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kumimoji="0" lang="en-GB" sz="16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nb-NO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kumimoji="0" lang="en-GB" sz="1600" b="0" i="1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 når spenningskilden går fra høy til lav spenning </a:t>
                </a:r>
              </a:p>
              <a:p>
                <a:pPr lvl="1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Kondensatorspenningen øker eksponentielt etter formelen                               når spenningskilden går fra lav til høy spenning</a:t>
                </a:r>
                <a:endParaRPr lang="nb-NO" sz="1800" dirty="0">
                  <a:solidFill>
                    <a:srgbClr val="000000"/>
                  </a:solidFill>
                  <a:ea typeface="ヒラギノ角ゴ Pro W3"/>
                </a:endParaRPr>
              </a:p>
              <a:p>
                <a:pPr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2000" dirty="0">
                    <a:solidFill>
                      <a:srgbClr val="000000"/>
                    </a:solidFill>
                    <a:ea typeface="ヒラギノ角ゴ Pro W3"/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nb-NO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sz="2000" dirty="0">
                    <a:solidFill>
                      <a:srgbClr val="000000"/>
                    </a:solidFill>
                    <a:latin typeface="Times New Roman" pitchFamily="18" charset="0"/>
                    <a:ea typeface="ヒラギノ角ゴ Pro W3"/>
                  </a:rPr>
                  <a:t> betyr at </a:t>
                </a:r>
              </a:p>
              <a:p>
                <a:pPr lvl="1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800" dirty="0">
                    <a:solidFill>
                      <a:srgbClr val="000000"/>
                    </a:solidFill>
                    <a:ea typeface="ヒラギノ角ゴ Pro W3"/>
                  </a:rPr>
                  <a:t> </a:t>
                </a: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En fullt </a:t>
                </a:r>
                <a:r>
                  <a:rPr lang="nb-NO" sz="1600" b="1" dirty="0">
                    <a:solidFill>
                      <a:srgbClr val="000000"/>
                    </a:solidFill>
                    <a:ea typeface="ヒラギノ角ゴ Pro W3"/>
                  </a:rPr>
                  <a:t>utladet</a:t>
                </a: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 kondensator har nådd </a:t>
                </a:r>
                <a:r>
                  <a:rPr lang="nb-NO" sz="1600" dirty="0" err="1">
                    <a:solidFill>
                      <a:srgbClr val="000000"/>
                    </a:solidFill>
                    <a:ea typeface="ヒラギノ角ゴ Pro W3"/>
                  </a:rPr>
                  <a:t>ca</a:t>
                </a: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 63% av den maksimale spenningen </a:t>
                </a:r>
                <a:r>
                  <a:rPr lang="nb-NO" sz="1600" i="1" dirty="0">
                    <a:solidFill>
                      <a:srgbClr val="000000"/>
                    </a:solidFill>
                    <a:ea typeface="ヒラギノ角ゴ Pro W3"/>
                  </a:rPr>
                  <a:t>V</a:t>
                </a:r>
                <a:r>
                  <a:rPr lang="nb-NO" sz="1600" i="1" baseline="-25000" dirty="0">
                    <a:solidFill>
                      <a:srgbClr val="000000"/>
                    </a:solidFill>
                    <a:ea typeface="ヒラギノ角ゴ Pro W3"/>
                  </a:rPr>
                  <a:t>F</a:t>
                </a: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 </a:t>
                </a:r>
              </a:p>
              <a:p>
                <a:pPr lvl="1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 En fullt </a:t>
                </a:r>
                <a:r>
                  <a:rPr lang="nb-NO" sz="1600" b="1" dirty="0">
                    <a:solidFill>
                      <a:srgbClr val="000000"/>
                    </a:solidFill>
                    <a:ea typeface="ヒラギノ角ゴ Pro W3"/>
                  </a:rPr>
                  <a:t>oppladet</a:t>
                </a: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 kondensator har falt til </a:t>
                </a:r>
                <a:r>
                  <a:rPr lang="nb-NO" sz="1600" dirty="0" err="1">
                    <a:solidFill>
                      <a:srgbClr val="000000"/>
                    </a:solidFill>
                    <a:ea typeface="ヒラギノ角ゴ Pro W3"/>
                  </a:rPr>
                  <a:t>ca</a:t>
                </a:r>
                <a:r>
                  <a:rPr lang="nb-NO" sz="1600" dirty="0">
                    <a:solidFill>
                      <a:srgbClr val="000000"/>
                    </a:solidFill>
                    <a:ea typeface="ヒラギノ角ゴ Pro W3"/>
                  </a:rPr>
                  <a:t> 37% av den opprinnelige spenningen </a:t>
                </a:r>
                <a:r>
                  <a:rPr lang="nb-NO" sz="1600" i="1" dirty="0">
                    <a:solidFill>
                      <a:srgbClr val="000000"/>
                    </a:solidFill>
                    <a:ea typeface="ヒラギノ角ゴ Pro W3"/>
                  </a:rPr>
                  <a:t>V</a:t>
                </a:r>
                <a:r>
                  <a:rPr lang="nb-NO" sz="1600" i="1" baseline="-25000" dirty="0">
                    <a:solidFill>
                      <a:srgbClr val="000000"/>
                    </a:solidFill>
                    <a:ea typeface="ヒラギノ角ゴ Pro W3"/>
                  </a:rPr>
                  <a:t>i</a:t>
                </a:r>
                <a:endParaRPr lang="nb-NO" sz="1800" i="1" baseline="-25000" dirty="0">
                  <a:solidFill>
                    <a:srgbClr val="000000"/>
                  </a:solidFill>
                  <a:ea typeface="ヒラギノ角ゴ Pro W3"/>
                </a:endParaRPr>
              </a:p>
              <a:p>
                <a:pPr marL="0" indent="0">
                  <a:buClr>
                    <a:srgbClr val="000000"/>
                  </a:buClr>
                  <a:buSzPct val="100000"/>
                  <a:buNone/>
                </a:pPr>
                <a:r>
                  <a:rPr lang="nb-NO" dirty="0">
                    <a:solidFill>
                      <a:srgbClr val="000000"/>
                    </a:solidFill>
                    <a:ea typeface="ヒラギノ角ゴ Pro W3"/>
                  </a:rPr>
                  <a:t>	 </a:t>
                </a:r>
              </a:p>
              <a:p>
                <a:pPr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nb-NO" dirty="0">
                  <a:solidFill>
                    <a:srgbClr val="000000"/>
                  </a:solidFill>
                  <a:ea typeface="ヒラギノ角ゴ Pro W3"/>
                </a:endParaRPr>
              </a:p>
              <a:p>
                <a:pPr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nb-NO" dirty="0">
                  <a:solidFill>
                    <a:srgbClr val="000000"/>
                  </a:solidFill>
                  <a:ea typeface="ヒラギノ角ゴ Pro W3"/>
                </a:endParaRPr>
              </a:p>
              <a:p>
                <a:pPr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nb-NO" dirty="0">
                  <a:solidFill>
                    <a:srgbClr val="000000"/>
                  </a:solidFill>
                  <a:ea typeface="ヒラギノ角ゴ Pro W3"/>
                </a:endParaRPr>
              </a:p>
              <a:p>
                <a:pPr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nb-NO" dirty="0">
                  <a:solidFill>
                    <a:srgbClr val="000000"/>
                  </a:solidFill>
                  <a:ea typeface="ヒラギノ角ゴ Pro W3"/>
                </a:endParaRPr>
              </a:p>
              <a:p>
                <a:pPr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nb-NO" dirty="0">
                  <a:solidFill>
                    <a:srgbClr val="000000"/>
                  </a:solidFill>
                  <a:ea typeface="ヒラギノ角ゴ Pro W3"/>
                </a:endParaRPr>
              </a:p>
              <a:p>
                <a:pPr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nb-NO" dirty="0">
                  <a:solidFill>
                    <a:srgbClr val="000000"/>
                  </a:solidFill>
                  <a:ea typeface="ヒラギノ角ゴ Pro W3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304F8EF-FE38-6697-49FC-3CEC97075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426" y="997855"/>
                <a:ext cx="10990234" cy="4862289"/>
              </a:xfrm>
              <a:prstGeom prst="rect">
                <a:avLst/>
              </a:prstGeom>
              <a:blipFill>
                <a:blip r:embed="rId2"/>
                <a:stretch>
                  <a:fillRect l="-444" t="-753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4" descr="fg09_03000">
            <a:extLst>
              <a:ext uri="{FF2B5EF4-FFF2-40B4-BE49-F238E27FC236}">
                <a16:creationId xmlns:a16="http://schemas.microsoft.com/office/drawing/2014/main" id="{A51AC96C-ED31-974F-9C7A-B2D57F206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71" y="3902935"/>
            <a:ext cx="8276425" cy="24491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BFCC159-BC71-7559-FECB-C106773B92BB}"/>
              </a:ext>
            </a:extLst>
          </p:cNvPr>
          <p:cNvSpPr txBox="1">
            <a:spLocks/>
          </p:cNvSpPr>
          <p:nvPr/>
        </p:nvSpPr>
        <p:spPr bwMode="auto">
          <a:xfrm>
            <a:off x="308603" y="-121800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0" cap="none" spc="0" normalizeH="0" baseline="0" noProof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  <a:ea typeface="ヒラギノ角ゴ Pro W3"/>
              </a:rPr>
              <a:t>Pulsrespons for RC-krets (3) </a:t>
            </a:r>
            <a:endParaRPr kumimoji="0" lang="de-DE" sz="35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A5885E-A122-FDD7-788D-45B289B7A9D9}"/>
                  </a:ext>
                </a:extLst>
              </p:cNvPr>
              <p:cNvSpPr txBox="1"/>
              <p:nvPr/>
            </p:nvSpPr>
            <p:spPr>
              <a:xfrm>
                <a:off x="6408363" y="2217055"/>
                <a:ext cx="1917924" cy="3410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sz="1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(1−</m:t>
                    </m:r>
                    <m:sSup>
                      <m:sSupPr>
                        <m:ctrlP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sz="1600" dirty="0">
                    <a:solidFill>
                      <a:srgbClr val="000000"/>
                    </a:solidFill>
                    <a:latin typeface="Times New Roman" pitchFamily="18" charset="0"/>
                    <a:ea typeface="ヒラギノ角ゴ Pro W3"/>
                  </a:rPr>
                  <a:t>)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A5885E-A122-FDD7-788D-45B289B7A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363" y="2217055"/>
                <a:ext cx="1917924" cy="341055"/>
              </a:xfrm>
              <a:prstGeom prst="rect">
                <a:avLst/>
              </a:prstGeom>
              <a:blipFill>
                <a:blip r:embed="rId4"/>
                <a:stretch>
                  <a:fillRect l="-2540" b="-35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8C6B511-F4A8-1D3D-F732-8CDDF6F71B22}"/>
              </a:ext>
            </a:extLst>
          </p:cNvPr>
          <p:cNvSpPr/>
          <p:nvPr/>
        </p:nvSpPr>
        <p:spPr>
          <a:xfrm>
            <a:off x="187766" y="3352800"/>
            <a:ext cx="2760997" cy="1637414"/>
          </a:xfrm>
          <a:custGeom>
            <a:avLst/>
            <a:gdLst>
              <a:gd name="connsiteX0" fmla="*/ 754987 w 2760997"/>
              <a:gd name="connsiteY0" fmla="*/ 0 h 1637414"/>
              <a:gd name="connsiteX1" fmla="*/ 109946 w 2760997"/>
              <a:gd name="connsiteY1" fmla="*/ 1077433 h 1637414"/>
              <a:gd name="connsiteX2" fmla="*/ 2760997 w 2760997"/>
              <a:gd name="connsiteY2" fmla="*/ 1637414 h 163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60997" h="1637414">
                <a:moveTo>
                  <a:pt x="754987" y="0"/>
                </a:moveTo>
                <a:cubicBezTo>
                  <a:pt x="265299" y="402265"/>
                  <a:pt x="-224389" y="804531"/>
                  <a:pt x="109946" y="1077433"/>
                </a:cubicBezTo>
                <a:cubicBezTo>
                  <a:pt x="444281" y="1350335"/>
                  <a:pt x="1602639" y="1493874"/>
                  <a:pt x="2760997" y="1637414"/>
                </a:cubicBezTo>
              </a:path>
            </a:pathLst>
          </a:custGeom>
          <a:noFill/>
          <a:ln w="9525"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19CE8E3-A94B-CAD2-F651-9151001FAD27}"/>
              </a:ext>
            </a:extLst>
          </p:cNvPr>
          <p:cNvSpPr/>
          <p:nvPr/>
        </p:nvSpPr>
        <p:spPr>
          <a:xfrm>
            <a:off x="7662530" y="3622158"/>
            <a:ext cx="1917924" cy="1495647"/>
          </a:xfrm>
          <a:custGeom>
            <a:avLst/>
            <a:gdLst>
              <a:gd name="connsiteX0" fmla="*/ 758456 w 1345236"/>
              <a:gd name="connsiteY0" fmla="*/ 30810 h 1498103"/>
              <a:gd name="connsiteX1" fmla="*/ 1318437 w 1345236"/>
              <a:gd name="connsiteY1" fmla="*/ 193842 h 1498103"/>
              <a:gd name="connsiteX2" fmla="*/ 0 w 1345236"/>
              <a:gd name="connsiteY2" fmla="*/ 1498103 h 1498103"/>
              <a:gd name="connsiteX3" fmla="*/ 0 w 1345236"/>
              <a:gd name="connsiteY3" fmla="*/ 1498103 h 149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5236" h="1498103">
                <a:moveTo>
                  <a:pt x="758456" y="30810"/>
                </a:moveTo>
                <a:cubicBezTo>
                  <a:pt x="1101651" y="-9949"/>
                  <a:pt x="1444846" y="-50707"/>
                  <a:pt x="1318437" y="193842"/>
                </a:cubicBezTo>
                <a:cubicBezTo>
                  <a:pt x="1192028" y="438391"/>
                  <a:pt x="0" y="1498103"/>
                  <a:pt x="0" y="1498103"/>
                </a:cubicBezTo>
                <a:lnTo>
                  <a:pt x="0" y="1498103"/>
                </a:lnTo>
              </a:path>
            </a:pathLst>
          </a:custGeom>
          <a:noFill/>
          <a:ln w="9525"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5601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388A78-69E3-4B32-3317-AC4F23758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0F0DDF-B602-8DB8-E8BA-EF715FED7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8BC70D-2064-FFAA-B7C0-BE65CA61BE54}"/>
              </a:ext>
            </a:extLst>
          </p:cNvPr>
          <p:cNvSpPr txBox="1">
            <a:spLocks/>
          </p:cNvSpPr>
          <p:nvPr/>
        </p:nvSpPr>
        <p:spPr bwMode="auto">
          <a:xfrm>
            <a:off x="426653" y="1281483"/>
            <a:ext cx="11139448" cy="16564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ea typeface="ヒラギノ角ゴ Pro W3"/>
              </a:rPr>
              <a:t>I de to tilfellene vi har sett på så langt har kondensatoren enten vært helt utladet eller helt oppladet </a:t>
            </a:r>
            <a:r>
              <a:rPr lang="nb-NO" sz="1800" b="1" dirty="0">
                <a:solidFill>
                  <a:srgbClr val="000000"/>
                </a:solidFill>
                <a:ea typeface="ヒラギノ角ゴ Pro W3"/>
              </a:rPr>
              <a:t>før </a:t>
            </a:r>
            <a:r>
              <a:rPr lang="nb-NO" sz="1800" dirty="0">
                <a:solidFill>
                  <a:srgbClr val="000000"/>
                </a:solidFill>
                <a:ea typeface="ヒラギノ角ゴ Pro W3"/>
              </a:rPr>
              <a:t>vi startet ny oppladning eller utladning</a:t>
            </a:r>
          </a:p>
          <a:p>
            <a:pPr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000000"/>
                </a:solidFill>
                <a:ea typeface="ヒラギノ角ゴ Pro W3"/>
              </a:rPr>
              <a:t>Formlene kan utvides til å dekke tilfellene hvor kondensatoren ikke blir helt oppladet eller utladet mellom hver gang </a:t>
            </a:r>
            <a:r>
              <a:rPr lang="nb-NO" sz="1800" b="1" dirty="0">
                <a:solidFill>
                  <a:srgbClr val="000000"/>
                </a:solidFill>
                <a:ea typeface="ヒラギノ角ゴ Pro W3"/>
              </a:rPr>
              <a:t>og </a:t>
            </a:r>
            <a:r>
              <a:rPr lang="nb-NO" sz="1800" dirty="0">
                <a:solidFill>
                  <a:srgbClr val="000000"/>
                </a:solidFill>
                <a:ea typeface="ヒラギノ角ゴ Pro W3"/>
              </a:rPr>
              <a:t>hvor pulssignalet veksler mellom høy og lav hele tiden (og ikke bare en gang) </a:t>
            </a:r>
          </a:p>
          <a:p>
            <a:pPr lvl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500" dirty="0">
                <a:solidFill>
                  <a:srgbClr val="000000"/>
                </a:solidFill>
                <a:ea typeface="ヒラギノ角ゴ Pro W3"/>
              </a:rPr>
              <a:t>Formlene lar seg lett generalisere til også å gjelde strømmen gjennom kretsen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3A1D005-ABBC-85E4-8781-0D462D2BC9FA}"/>
              </a:ext>
            </a:extLst>
          </p:cNvPr>
          <p:cNvSpPr txBox="1">
            <a:spLocks/>
          </p:cNvSpPr>
          <p:nvPr/>
        </p:nvSpPr>
        <p:spPr bwMode="auto">
          <a:xfrm>
            <a:off x="449451" y="0"/>
            <a:ext cx="102597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defTabSz="914400"/>
            <a:r>
              <a:rPr lang="de-DE" kern="0" dirty="0">
                <a:ea typeface="ヒラギノ角ゴ Pro W3"/>
              </a:rPr>
              <a:t>Pulsrespons </a:t>
            </a:r>
            <a:r>
              <a:rPr lang="de-DE" kern="0" dirty="0" err="1">
                <a:ea typeface="ヒラギノ角ゴ Pro W3"/>
              </a:rPr>
              <a:t>for</a:t>
            </a:r>
            <a:r>
              <a:rPr lang="de-DE" kern="0" dirty="0">
                <a:ea typeface="ヒラギノ角ゴ Pro W3"/>
              </a:rPr>
              <a:t> RC-</a:t>
            </a:r>
            <a:r>
              <a:rPr lang="de-DE" kern="0" dirty="0" err="1">
                <a:ea typeface="ヒラギノ角ゴ Pro W3"/>
              </a:rPr>
              <a:t>krets</a:t>
            </a:r>
            <a:r>
              <a:rPr lang="de-DE" kern="0" dirty="0">
                <a:ea typeface="ヒラギノ角ゴ Pro W3"/>
              </a:rPr>
              <a:t> (4) </a:t>
            </a:r>
          </a:p>
        </p:txBody>
      </p:sp>
      <p:pic>
        <p:nvPicPr>
          <p:cNvPr id="17" name="Picture 2" descr="square wave rc waveform">
            <a:extLst>
              <a:ext uri="{FF2B5EF4-FFF2-40B4-BE49-F238E27FC236}">
                <a16:creationId xmlns:a16="http://schemas.microsoft.com/office/drawing/2014/main" id="{B779ACB6-AA59-9AE1-365C-7DF533222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48" y="3358147"/>
            <a:ext cx="45243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17">
                <a:extLst>
                  <a:ext uri="{FF2B5EF4-FFF2-40B4-BE49-F238E27FC236}">
                    <a16:creationId xmlns:a16="http://schemas.microsoft.com/office/drawing/2014/main" id="{5CDE4555-8F87-4188-47D7-49630E6F7D81}"/>
                  </a:ext>
                </a:extLst>
              </p:cNvPr>
              <p:cNvSpPr txBox="1"/>
              <p:nvPr/>
            </p:nvSpPr>
            <p:spPr bwMode="auto">
              <a:xfrm>
                <a:off x="6321425" y="3279775"/>
                <a:ext cx="2159000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</m:oMath>
                    <m:oMath xmlns:m="http://schemas.openxmlformats.org/officeDocument/2006/math"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nb-NO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18" name="Object 17">
                <a:extLst>
                  <a:ext uri="{FF2B5EF4-FFF2-40B4-BE49-F238E27FC236}">
                    <a16:creationId xmlns:a16="http://schemas.microsoft.com/office/drawing/2014/main" id="{5CDE4555-8F87-4188-47D7-49630E6F7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1425" y="3279775"/>
                <a:ext cx="2159000" cy="923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0788CA-4FF1-0CC3-93B9-89CDFBA0F2E3}"/>
                  </a:ext>
                </a:extLst>
              </p:cNvPr>
              <p:cNvSpPr txBox="1"/>
              <p:nvPr/>
            </p:nvSpPr>
            <p:spPr>
              <a:xfrm>
                <a:off x="6317642" y="4331191"/>
                <a:ext cx="1496421" cy="298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(1−</m:t>
                    </m:r>
                    <m:sSup>
                      <m:sSup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sz="1400" dirty="0"/>
                  <a:t>)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0788CA-4FF1-0CC3-93B9-89CDFBA0F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642" y="4331191"/>
                <a:ext cx="1496421" cy="298543"/>
              </a:xfrm>
              <a:prstGeom prst="rect">
                <a:avLst/>
              </a:prstGeom>
              <a:blipFill>
                <a:blip r:embed="rId4"/>
                <a:stretch>
                  <a:fillRect l="-2846" b="-367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499E992-AF84-333D-E9B1-866A004A234A}"/>
                  </a:ext>
                </a:extLst>
              </p:cNvPr>
              <p:cNvSpPr/>
              <p:nvPr/>
            </p:nvSpPr>
            <p:spPr>
              <a:xfrm>
                <a:off x="6321425" y="4932831"/>
                <a:ext cx="1301197" cy="4033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499E992-AF84-333D-E9B1-866A004A23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425" y="4932831"/>
                <a:ext cx="1301197" cy="4033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EED09BCF-2671-2B05-3EDF-3E377B4FF7CE}"/>
              </a:ext>
            </a:extLst>
          </p:cNvPr>
          <p:cNvSpPr txBox="1"/>
          <p:nvPr/>
        </p:nvSpPr>
        <p:spPr>
          <a:xfrm>
            <a:off x="8302985" y="3546016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Generelt</a:t>
            </a:r>
            <a:endParaRPr lang="en-GB" sz="1600" dirty="0">
              <a:latin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6909AA-F4E5-1A6A-2A34-FAE429E46B81}"/>
              </a:ext>
            </a:extLst>
          </p:cNvPr>
          <p:cNvSpPr txBox="1"/>
          <p:nvPr/>
        </p:nvSpPr>
        <p:spPr>
          <a:xfrm>
            <a:off x="8302985" y="4255614"/>
            <a:ext cx="3754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+mn-lt"/>
              </a:rPr>
              <a:t>Oppladning fra 0v til V</a:t>
            </a:r>
            <a:r>
              <a:rPr lang="nb-NO" sz="1600" baseline="-25000" dirty="0">
                <a:latin typeface="+mn-lt"/>
              </a:rPr>
              <a:t>F </a:t>
            </a:r>
            <a:r>
              <a:rPr lang="nb-NO" sz="1600" dirty="0">
                <a:latin typeface="+mn-lt"/>
              </a:rPr>
              <a:t> og V</a:t>
            </a:r>
            <a:r>
              <a:rPr lang="nb-NO" sz="1600" baseline="-25000" dirty="0">
                <a:latin typeface="+mn-lt"/>
              </a:rPr>
              <a:t>i</a:t>
            </a:r>
            <a:r>
              <a:rPr lang="nb-NO" sz="1600" dirty="0">
                <a:latin typeface="+mn-lt"/>
              </a:rPr>
              <a:t> = V</a:t>
            </a:r>
            <a:r>
              <a:rPr lang="nb-NO" sz="1600" baseline="-25000" dirty="0">
                <a:latin typeface="+mn-lt"/>
              </a:rPr>
              <a:t>0</a:t>
            </a:r>
            <a:r>
              <a:rPr lang="nb-NO" sz="1600" dirty="0">
                <a:latin typeface="+mn-lt"/>
              </a:rPr>
              <a:t>=0v </a:t>
            </a:r>
            <a:endParaRPr lang="en-GB" sz="1600" baseline="-25000" dirty="0"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55AC54-6ABC-E4BA-9A60-01CDE6A3A4FF}"/>
              </a:ext>
            </a:extLst>
          </p:cNvPr>
          <p:cNvSpPr txBox="1"/>
          <p:nvPr/>
        </p:nvSpPr>
        <p:spPr>
          <a:xfrm>
            <a:off x="8302985" y="4965212"/>
            <a:ext cx="3365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+mn-lt"/>
              </a:rPr>
              <a:t>Utladning fra V</a:t>
            </a:r>
            <a:r>
              <a:rPr lang="nb-NO" sz="1600" baseline="-25000" dirty="0"/>
              <a:t>i</a:t>
            </a:r>
            <a:r>
              <a:rPr lang="nb-NO" sz="1600" baseline="-25000" dirty="0">
                <a:latin typeface="+mn-lt"/>
              </a:rPr>
              <a:t> </a:t>
            </a:r>
            <a:r>
              <a:rPr lang="nb-NO" sz="1600" dirty="0">
                <a:latin typeface="+mn-lt"/>
              </a:rPr>
              <a:t>til 0 og V</a:t>
            </a:r>
            <a:r>
              <a:rPr lang="nb-NO" sz="1600" baseline="-25000" dirty="0">
                <a:latin typeface="+mn-lt"/>
              </a:rPr>
              <a:t>F</a:t>
            </a:r>
            <a:r>
              <a:rPr lang="nb-NO" sz="1600" dirty="0">
                <a:latin typeface="+mn-lt"/>
              </a:rPr>
              <a:t>=0v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0170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5EFF2E-49FB-67FA-D6D1-4FA3B1627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0AC14D-A5AE-E640-7E51-0456AC46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B43AC3-FF3D-B4D4-6981-730AC9D86EC6}"/>
              </a:ext>
            </a:extLst>
          </p:cNvPr>
          <p:cNvSpPr txBox="1">
            <a:spLocks/>
          </p:cNvSpPr>
          <p:nvPr/>
        </p:nvSpPr>
        <p:spPr bwMode="auto">
          <a:xfrm>
            <a:off x="326164" y="80500"/>
            <a:ext cx="875442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0" cap="none" spc="0" normalizeH="0" baseline="0" noProof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/>
              </a:rPr>
              <a:t>Oppsummering puls- og naturlig respons</a:t>
            </a:r>
            <a:endParaRPr kumimoji="0" lang="en-US" sz="3400" b="0" i="0" u="none" strike="noStrike" kern="0" cap="none" spc="0" normalizeH="0" baseline="0" noProof="0" dirty="0">
              <a:ln>
                <a:noFill/>
              </a:ln>
              <a:solidFill>
                <a:srgbClr val="FF0033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E318BAC-BD30-F6A9-96D0-28DB3EF25F7B}"/>
              </a:ext>
            </a:extLst>
          </p:cNvPr>
          <p:cNvSpPr txBox="1">
            <a:spLocks/>
          </p:cNvSpPr>
          <p:nvPr/>
        </p:nvSpPr>
        <p:spPr bwMode="auto">
          <a:xfrm>
            <a:off x="326164" y="1589293"/>
            <a:ext cx="8754428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79625" marR="0" lvl="0" indent="-379625" algn="l" defTabSz="914400" rtl="0" eaLnBrk="1" fontAlgn="base" latinLnBrk="0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nb-NO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760F1B16-9257-22B8-1372-79194622B00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26071" y="1088612"/>
                <a:ext cx="11602896" cy="478947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6030" tIns="47172" rIns="96030" bIns="47172" numCol="1" anchor="t" anchorCtr="0" compatLnSpc="1">
                <a:prstTxWarp prst="textNoShape">
                  <a:avLst/>
                </a:prstTxWarp>
              </a:bodyPr>
              <a:lstStyle>
                <a:lvl1pPr marL="311150" indent="-31115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3250" indent="-8890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966788" indent="-161925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1700">
                    <a:solidFill>
                      <a:schemeClr val="tx1"/>
                    </a:solidFill>
                    <a:latin typeface="+mn-lt"/>
                  </a:defRPr>
                </a:lvl3pPr>
                <a:lvl4pPr marL="18034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479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051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1623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195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0767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buClr>
                    <a:srgbClr val="000000"/>
                  </a:buClr>
                </a:pPr>
                <a:r>
                  <a:rPr kumimoji="0" lang="nb-NO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Hva er viktig å kunne/huske:</a:t>
                </a: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Oppladning</a:t>
                </a: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og </a:t>
                </a:r>
                <a:r>
                  <a:rPr kumimoji="0" lang="nb-NO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utladning</a:t>
                </a: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skjer ikke momentant</a:t>
                </a: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Opp- og utladningskurvene er </a:t>
                </a:r>
                <a:r>
                  <a:rPr kumimoji="0" lang="nb-NO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eksponentielle</a:t>
                </a:r>
                <a:endParaRPr lang="nb-NO" sz="1600" kern="0" dirty="0">
                  <a:solidFill>
                    <a:srgbClr val="000000"/>
                  </a:solidFill>
                  <a:latin typeface="Arial"/>
                </a:endParaRP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Naturlig respons </a:t>
                </a: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er oppførselen ETTER at spenningskilden er kortsluttet (altså ingen påvirkning fra eksterne kilder)</a:t>
                </a: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Pulsrespons</a:t>
                </a: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er oppførselen når</a:t>
                </a:r>
              </a:p>
              <a:p>
                <a:pPr lvl="2">
                  <a:lnSpc>
                    <a:spcPct val="150000"/>
                  </a:lnSpc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600" kern="0" dirty="0">
                    <a:solidFill>
                      <a:srgbClr val="000000"/>
                    </a:solidFill>
                    <a:latin typeface="Arial"/>
                  </a:rPr>
                  <a:t>S</a:t>
                </a: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penningskilden går fra maksimal spenning til 0 (tilsvarer naturlig respons) </a:t>
                </a:r>
              </a:p>
              <a:p>
                <a:pPr lvl="2">
                  <a:lnSpc>
                    <a:spcPct val="150000"/>
                  </a:lnSpc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600" kern="0" dirty="0">
                    <a:solidFill>
                      <a:srgbClr val="000000"/>
                    </a:solidFill>
                    <a:latin typeface="Arial"/>
                  </a:rPr>
                  <a:t>S</a:t>
                </a:r>
                <a:r>
                  <a:rPr kumimoji="0" lang="nb-NO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penningskilden går fra 0 til maksimal spenning</a:t>
                </a:r>
              </a:p>
              <a:p>
                <a:pPr marL="434975" indent="-285750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Tidskonstanten</a:t>
                </a: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nb-NO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=RC sier hvor raskt utladningen eller oppladningen skjer</a:t>
                </a:r>
              </a:p>
              <a:p>
                <a:pPr marL="434975" indent="-285750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Ligningen for </a:t>
                </a:r>
                <a:r>
                  <a:rPr kumimoji="0" lang="nb-NO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utladning</a:t>
                </a: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er </a:t>
                </a:r>
              </a:p>
              <a:p>
                <a:pPr marL="434975" indent="-285750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Ligningen for </a:t>
                </a:r>
                <a:r>
                  <a:rPr kumimoji="0" lang="nb-NO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oppladning</a:t>
                </a: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er</a:t>
                </a:r>
              </a:p>
              <a:p>
                <a:pPr marL="434975" indent="-285750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Etter </a:t>
                </a:r>
                <a14:m>
                  <m:oMath xmlns:m="http://schemas.openxmlformats.org/officeDocument/2006/math">
                    <m:r>
                      <a:rPr kumimoji="0" lang="en-GB" sz="18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kumimoji="0" lang="en-GB" sz="18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0" lang="nb-NO" sz="18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</m:t>
                    </m:r>
                    <m:r>
                      <a:rPr kumimoji="0" lang="nb-NO" sz="1800" b="1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kumimoji="0" lang="nb-NO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 </a:t>
                </a: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er kondensatoren i praksis helt oppladet eller helt utladet</a:t>
                </a:r>
              </a:p>
              <a:p>
                <a:pPr marL="434975" indent="-285750">
                  <a:buClr>
                    <a:srgbClr val="00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Vi må </a:t>
                </a:r>
                <a:r>
                  <a:rPr kumimoji="0" lang="nb-NO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regne ut RC </a:t>
                </a:r>
                <a:r>
                  <a:rPr kumimoji="0" lang="nb-NO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for å finne opp/utladningstiden for en konkret RC-krets</a:t>
                </a:r>
                <a:endParaRPr kumimoji="0" lang="nb-NO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  <a:p>
                <a:pPr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endParaRPr kumimoji="0" lang="nb-NO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760F1B16-9257-22B8-1372-79194622B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071" y="1088612"/>
                <a:ext cx="11602896" cy="4789474"/>
              </a:xfrm>
              <a:prstGeom prst="rect">
                <a:avLst/>
              </a:prstGeom>
              <a:blipFill>
                <a:blip r:embed="rId2"/>
                <a:stretch>
                  <a:fillRect t="-637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6B8001E-33D4-2F62-A0BC-3E23EFEA6D97}"/>
                  </a:ext>
                </a:extLst>
              </p:cNvPr>
              <p:cNvSpPr/>
              <p:nvPr/>
            </p:nvSpPr>
            <p:spPr>
              <a:xfrm>
                <a:off x="3582683" y="4145370"/>
                <a:ext cx="1387239" cy="491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nb-NO" sz="1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sz="18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6B8001E-33D4-2F62-A0BC-3E23EFEA6D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683" y="4145370"/>
                <a:ext cx="1387239" cy="4919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EDE6881-6D83-573D-2770-94B66AD1942F}"/>
                  </a:ext>
                </a:extLst>
              </p:cNvPr>
              <p:cNvSpPr/>
              <p:nvPr/>
            </p:nvSpPr>
            <p:spPr>
              <a:xfrm>
                <a:off x="3482769" y="4441499"/>
                <a:ext cx="2513317" cy="491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l-GR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en-GB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EDE6881-6D83-573D-2770-94B66AD194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769" y="4441499"/>
                <a:ext cx="2513317" cy="4919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909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719" y="509904"/>
            <a:ext cx="8207276" cy="919951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Fouriers teorem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43" y="1917755"/>
            <a:ext cx="6297976" cy="351039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Et periodisk signal kan skrives som en sum av sinus- og cosinussignaler vha Fourier-transform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Vi skal ikke bevise dette, men kun se på et eksempel og bruke resultatet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i="1" dirty="0"/>
              <a:t>Fourier-serien</a:t>
            </a:r>
            <a:r>
              <a:rPr lang="nb-NO" sz="1800" dirty="0"/>
              <a:t> beskriver hvordan et periodisk signal </a:t>
            </a:r>
            <a:r>
              <a:rPr lang="nb-NO" sz="1800" i="1" dirty="0"/>
              <a:t>f(t) </a:t>
            </a:r>
            <a:r>
              <a:rPr lang="nb-NO" sz="1800" dirty="0"/>
              <a:t>kan skrives som en funksjon </a:t>
            </a:r>
            <a:r>
              <a:rPr lang="nb-NO" sz="1800" i="1" dirty="0"/>
              <a:t>g(t) </a:t>
            </a:r>
            <a:r>
              <a:rPr lang="nb-NO" sz="1800" dirty="0"/>
              <a:t>som er en (uendelig) sum av sinus- og cosinusledd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i="1" dirty="0"/>
              <a:t>Fourier-transform </a:t>
            </a:r>
            <a:r>
              <a:rPr lang="nb-NO" sz="1800" dirty="0"/>
              <a:t>er prosessen med å finne Fourier-serien</a:t>
            </a:r>
            <a:endParaRPr lang="nb-NO" sz="18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antar derfor at ethvert periodisk inputsignal kan skrives på denne formen: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dirty="0"/>
              <a:t>Det kan også vises at vi strengt tatt kun trenger bare sinus eller bare cosinus </a:t>
            </a:r>
          </a:p>
        </p:txBody>
      </p:sp>
      <p:pic>
        <p:nvPicPr>
          <p:cNvPr id="12" name="Picture 10" descr="fourier series is an infinite sum of sinuso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147" y="2630715"/>
            <a:ext cx="3934410" cy="151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CD3499C-5E05-45A9-95A3-B0D1B1781F20}"/>
              </a:ext>
            </a:extLst>
          </p:cNvPr>
          <p:cNvSpPr/>
          <p:nvPr/>
        </p:nvSpPr>
        <p:spPr bwMode="auto">
          <a:xfrm>
            <a:off x="5954736" y="4382359"/>
            <a:ext cx="3442883" cy="799352"/>
          </a:xfrm>
          <a:custGeom>
            <a:avLst/>
            <a:gdLst>
              <a:gd name="connsiteX0" fmla="*/ 0 w 3002145"/>
              <a:gd name="connsiteY0" fmla="*/ 865848 h 981281"/>
              <a:gd name="connsiteX1" fmla="*/ 1885444 w 3002145"/>
              <a:gd name="connsiteY1" fmla="*/ 906308 h 981281"/>
              <a:gd name="connsiteX2" fmla="*/ 3002145 w 3002145"/>
              <a:gd name="connsiteY2" fmla="*/ 0 h 981281"/>
              <a:gd name="connsiteX3" fmla="*/ 3002145 w 3002145"/>
              <a:gd name="connsiteY3" fmla="*/ 0 h 98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2145" h="981281">
                <a:moveTo>
                  <a:pt x="0" y="865848"/>
                </a:moveTo>
                <a:cubicBezTo>
                  <a:pt x="692543" y="958232"/>
                  <a:pt x="1385087" y="1050616"/>
                  <a:pt x="1885444" y="906308"/>
                </a:cubicBezTo>
                <a:cubicBezTo>
                  <a:pt x="2385801" y="762000"/>
                  <a:pt x="3002145" y="0"/>
                  <a:pt x="3002145" y="0"/>
                </a:cubicBezTo>
                <a:lnTo>
                  <a:pt x="3002145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75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08B898-4C00-05BD-4364-2DE651B82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509BA-CAA6-1E19-84DF-AF5AE649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3561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15" y="387508"/>
            <a:ext cx="8207276" cy="675075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Fouriers teorem: eksempel 1</a:t>
            </a:r>
          </a:p>
        </p:txBody>
      </p:sp>
      <p:pic>
        <p:nvPicPr>
          <p:cNvPr id="31" name="Picture 8" descr="first 4 frequency components of the wave, producing the original wavefor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3" t="5398" b="5884"/>
          <a:stretch/>
        </p:blipFill>
        <p:spPr bwMode="auto">
          <a:xfrm>
            <a:off x="7918702" y="1336268"/>
            <a:ext cx="2902822" cy="236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6915B04-FC7A-4F68-B7BF-EBF631608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615" y="1301426"/>
            <a:ext cx="7229690" cy="243764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Ønsker å finne hvilke sinuskomponenter som trengs for å beskrive f(t) med en </a:t>
            </a:r>
            <a:r>
              <a:rPr lang="nb-NO" sz="1600" dirty="0" err="1"/>
              <a:t>Fourierserie</a:t>
            </a:r>
            <a:r>
              <a:rPr lang="nb-NO" sz="1600" dirty="0"/>
              <a:t> g(t)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For å vise prosessen skal vi gradvis prøve med flere og flere ledd i g(t) og deretter se om g(t) er en god tilnærming til f(t)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dirty="0"/>
              <a:t>Skal kun illustrere tilpasningen, ikke regne oss frem til den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Starter med g(t) med ett enkelt ledd </a:t>
            </a:r>
          </a:p>
          <a:p>
            <a:pPr marL="397834" lvl="1" indent="0">
              <a:buNone/>
            </a:pPr>
            <a:r>
              <a:rPr lang="nb-NO" sz="1200" dirty="0"/>
              <a:t>a</a:t>
            </a:r>
            <a:r>
              <a:rPr lang="nb-NO" sz="1200" baseline="-25000" dirty="0"/>
              <a:t>1</a:t>
            </a:r>
            <a:r>
              <a:rPr lang="nb-NO" sz="1200" dirty="0"/>
              <a:t> = 0.3, T=2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nb-NO" sz="1200" dirty="0"/>
              <a:t> og </a:t>
            </a:r>
            <a:r>
              <a:rPr lang="el-GR" sz="1200" dirty="0"/>
              <a:t>θ</a:t>
            </a:r>
            <a:r>
              <a:rPr lang="en-GB" sz="1200" dirty="0"/>
              <a:t>=1/</a:t>
            </a:r>
            <a:r>
              <a:rPr lang="nb-NO" sz="1200" dirty="0"/>
              <a:t>2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nb-NO" sz="1200" dirty="0"/>
              <a:t>; </a:t>
            </a:r>
            <a:r>
              <a:rPr lang="el-G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nb-NO" sz="1200" dirty="0"/>
              <a:t> kalles </a:t>
            </a:r>
            <a:r>
              <a:rPr lang="nb-NO" sz="1200" i="1" dirty="0"/>
              <a:t>grunnfrekvensen</a:t>
            </a:r>
            <a:endParaRPr lang="nb-NO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3BBF49-DE50-4963-BA85-14B7C7566840}"/>
              </a:ext>
            </a:extLst>
          </p:cNvPr>
          <p:cNvSpPr txBox="1"/>
          <p:nvPr/>
        </p:nvSpPr>
        <p:spPr>
          <a:xfrm>
            <a:off x="8920471" y="1638488"/>
            <a:ext cx="45076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/>
              <a:t>f(t)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7C2FEA-D4A8-4739-BEAC-B0C9243E875F}"/>
              </a:ext>
            </a:extLst>
          </p:cNvPr>
          <p:cNvCxnSpPr/>
          <p:nvPr/>
        </p:nvCxnSpPr>
        <p:spPr bwMode="auto">
          <a:xfrm flipH="1">
            <a:off x="8796300" y="1976026"/>
            <a:ext cx="337538" cy="3375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6" name="Picture 2" descr="first frequency component of wave">
            <a:extLst>
              <a:ext uri="{FF2B5EF4-FFF2-40B4-BE49-F238E27FC236}">
                <a16:creationId xmlns:a16="http://schemas.microsoft.com/office/drawing/2014/main" id="{B02675D4-1EC9-411B-AC9D-9831630A2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8" b="7824"/>
          <a:stretch/>
        </p:blipFill>
        <p:spPr bwMode="auto">
          <a:xfrm>
            <a:off x="3213772" y="4173878"/>
            <a:ext cx="4684337" cy="202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9738486-2030-4980-9007-792F82B31380}"/>
              </a:ext>
            </a:extLst>
          </p:cNvPr>
          <p:cNvSpPr txBox="1"/>
          <p:nvPr/>
        </p:nvSpPr>
        <p:spPr>
          <a:xfrm>
            <a:off x="1470247" y="4173878"/>
            <a:ext cx="1358064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75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1. iterasjon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FBE443-4504-492C-BDF7-93FD2D81ACDF}"/>
              </a:ext>
            </a:extLst>
          </p:cNvPr>
          <p:cNvSpPr txBox="1"/>
          <p:nvPr/>
        </p:nvSpPr>
        <p:spPr>
          <a:xfrm>
            <a:off x="1470247" y="5424372"/>
            <a:ext cx="10903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>
                <a:solidFill>
                  <a:srgbClr val="04BAC8"/>
                </a:solidFill>
              </a:rPr>
              <a:t>a</a:t>
            </a:r>
            <a:r>
              <a:rPr lang="en-GB" sz="1500" baseline="-25000" dirty="0">
                <a:solidFill>
                  <a:srgbClr val="04BAC8"/>
                </a:solidFill>
              </a:rPr>
              <a:t>1</a:t>
            </a:r>
            <a:r>
              <a:rPr lang="en-GB" sz="1500" dirty="0">
                <a:solidFill>
                  <a:srgbClr val="04BAC8"/>
                </a:solidFill>
              </a:rPr>
              <a:t>sinus(</a:t>
            </a:r>
            <a:r>
              <a:rPr lang="en-GB" sz="1500" dirty="0">
                <a:solidFill>
                  <a:srgbClr val="04BA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C6F9446-B1B2-4737-84CF-CE16C754624B}"/>
              </a:ext>
            </a:extLst>
          </p:cNvPr>
          <p:cNvCxnSpPr>
            <a:cxnSpLocks/>
            <a:stCxn id="30" idx="3"/>
          </p:cNvCxnSpPr>
          <p:nvPr/>
        </p:nvCxnSpPr>
        <p:spPr bwMode="auto">
          <a:xfrm flipV="1">
            <a:off x="2560610" y="5185529"/>
            <a:ext cx="1332947" cy="4004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4BBAE26-B402-40CD-9CC5-C129158E746D}"/>
              </a:ext>
            </a:extLst>
          </p:cNvPr>
          <p:cNvSpPr txBox="1"/>
          <p:nvPr/>
        </p:nvSpPr>
        <p:spPr>
          <a:xfrm>
            <a:off x="8346658" y="4375856"/>
            <a:ext cx="45076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/>
              <a:t>f(t)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00AF1B7-A3B7-4858-90BF-3E2DC9645A5A}"/>
              </a:ext>
            </a:extLst>
          </p:cNvPr>
          <p:cNvCxnSpPr>
            <a:cxnSpLocks/>
          </p:cNvCxnSpPr>
          <p:nvPr/>
        </p:nvCxnSpPr>
        <p:spPr bwMode="auto">
          <a:xfrm flipH="1">
            <a:off x="7108612" y="4563945"/>
            <a:ext cx="1238046" cy="3931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503635E-6CED-438B-8C52-723D879DC64C}"/>
              </a:ext>
            </a:extLst>
          </p:cNvPr>
          <p:cNvSpPr txBox="1"/>
          <p:nvPr/>
        </p:nvSpPr>
        <p:spPr>
          <a:xfrm>
            <a:off x="8411017" y="5026831"/>
            <a:ext cx="149111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>
                <a:solidFill>
                  <a:srgbClr val="04BAC8"/>
                </a:solidFill>
              </a:rPr>
              <a:t>g(t)=a</a:t>
            </a:r>
            <a:r>
              <a:rPr lang="en-GB" sz="1500" baseline="-25000" dirty="0">
                <a:solidFill>
                  <a:srgbClr val="04BAC8"/>
                </a:solidFill>
              </a:rPr>
              <a:t>1</a:t>
            </a:r>
            <a:r>
              <a:rPr lang="en-GB" sz="1500" dirty="0">
                <a:solidFill>
                  <a:srgbClr val="04BAC8"/>
                </a:solidFill>
              </a:rPr>
              <a:t>sinus(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3EB6B77-173B-4271-8C33-A956B2CE516D}"/>
              </a:ext>
            </a:extLst>
          </p:cNvPr>
          <p:cNvCxnSpPr>
            <a:stCxn id="38" idx="1"/>
          </p:cNvCxnSpPr>
          <p:nvPr/>
        </p:nvCxnSpPr>
        <p:spPr bwMode="auto">
          <a:xfrm flipH="1" flipV="1">
            <a:off x="7727635" y="5092158"/>
            <a:ext cx="683382" cy="96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5BDD04B9-D4D2-41F2-9A06-47B4C5C1D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4C969F-5211-CC0C-9B80-9127810EF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76436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Picture 4" descr="first and second frequency components of wav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4" b="4885"/>
          <a:stretch/>
        </p:blipFill>
        <p:spPr bwMode="auto">
          <a:xfrm>
            <a:off x="3328752" y="1399338"/>
            <a:ext cx="4826934" cy="193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540480" y="2568271"/>
            <a:ext cx="11977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>
                <a:solidFill>
                  <a:srgbClr val="04BAC8"/>
                </a:solidFill>
              </a:rPr>
              <a:t>a</a:t>
            </a:r>
            <a:r>
              <a:rPr lang="en-GB" sz="1500" baseline="-25000" dirty="0">
                <a:solidFill>
                  <a:srgbClr val="04BAC8"/>
                </a:solidFill>
              </a:rPr>
              <a:t>3</a:t>
            </a:r>
            <a:r>
              <a:rPr lang="en-GB" sz="1500" dirty="0">
                <a:solidFill>
                  <a:srgbClr val="04BAC8"/>
                </a:solidFill>
              </a:rPr>
              <a:t>sinus(3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</a:t>
            </a:r>
          </a:p>
        </p:txBody>
      </p:sp>
      <p:cxnSp>
        <p:nvCxnSpPr>
          <p:cNvPr id="30" name="Straight Arrow Connector 29"/>
          <p:cNvCxnSpPr>
            <a:cxnSpLocks/>
          </p:cNvCxnSpPr>
          <p:nvPr/>
        </p:nvCxnSpPr>
        <p:spPr bwMode="auto">
          <a:xfrm flipV="1">
            <a:off x="2749045" y="2343898"/>
            <a:ext cx="1224431" cy="4225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5CF3BD-2EF8-401E-86DA-2268ACD13739}"/>
              </a:ext>
            </a:extLst>
          </p:cNvPr>
          <p:cNvSpPr txBox="1"/>
          <p:nvPr/>
        </p:nvSpPr>
        <p:spPr>
          <a:xfrm>
            <a:off x="8957538" y="1639459"/>
            <a:ext cx="45076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/>
              <a:t>f(t)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3281A94-BEE8-4B33-B837-3CC4807BB592}"/>
              </a:ext>
            </a:extLst>
          </p:cNvPr>
          <p:cNvCxnSpPr>
            <a:cxnSpLocks/>
            <a:stCxn id="33" idx="1"/>
          </p:cNvCxnSpPr>
          <p:nvPr/>
        </p:nvCxnSpPr>
        <p:spPr bwMode="auto">
          <a:xfrm flipH="1">
            <a:off x="7773273" y="1815501"/>
            <a:ext cx="1184265" cy="7471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95D2DF0-85CD-4B44-9E3F-91539F3EAECD}"/>
              </a:ext>
            </a:extLst>
          </p:cNvPr>
          <p:cNvSpPr txBox="1"/>
          <p:nvPr/>
        </p:nvSpPr>
        <p:spPr>
          <a:xfrm>
            <a:off x="1672539" y="1368061"/>
            <a:ext cx="1358064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75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2. iterasjon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3FDF5B-BC94-4C45-A6E8-D591C65B9EF6}"/>
              </a:ext>
            </a:extLst>
          </p:cNvPr>
          <p:cNvSpPr txBox="1"/>
          <p:nvPr/>
        </p:nvSpPr>
        <p:spPr>
          <a:xfrm>
            <a:off x="8392296" y="2665465"/>
            <a:ext cx="20779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solidFill>
                  <a:srgbClr val="04BAC8"/>
                </a:solidFill>
              </a:rPr>
              <a:t>g(t)= a</a:t>
            </a:r>
            <a:r>
              <a:rPr lang="en-GB" sz="1500" baseline="-25000" dirty="0">
                <a:solidFill>
                  <a:srgbClr val="04BAC8"/>
                </a:solidFill>
              </a:rPr>
              <a:t>1</a:t>
            </a:r>
            <a:r>
              <a:rPr lang="en-GB" sz="1500" dirty="0">
                <a:solidFill>
                  <a:srgbClr val="04BAC8"/>
                </a:solidFill>
              </a:rPr>
              <a:t>sinus(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 +</a:t>
            </a:r>
          </a:p>
          <a:p>
            <a:r>
              <a:rPr lang="en-GB" sz="1500" dirty="0">
                <a:solidFill>
                  <a:srgbClr val="04BAC8"/>
                </a:solidFill>
              </a:rPr>
              <a:t>         a</a:t>
            </a:r>
            <a:r>
              <a:rPr lang="en-GB" sz="1500" baseline="-25000" dirty="0">
                <a:solidFill>
                  <a:srgbClr val="04BAC8"/>
                </a:solidFill>
              </a:rPr>
              <a:t>3</a:t>
            </a:r>
            <a:r>
              <a:rPr lang="en-GB" sz="1500" dirty="0">
                <a:solidFill>
                  <a:srgbClr val="04BAC8"/>
                </a:solidFill>
              </a:rPr>
              <a:t>sinus(3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</a:t>
            </a:r>
          </a:p>
          <a:p>
            <a:endParaRPr lang="en-GB" sz="1500" dirty="0">
              <a:solidFill>
                <a:srgbClr val="04BAC8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D35C87-7906-4392-9F7F-A2BB3691A528}"/>
              </a:ext>
            </a:extLst>
          </p:cNvPr>
          <p:cNvCxnSpPr>
            <a:cxnSpLocks/>
          </p:cNvCxnSpPr>
          <p:nvPr/>
        </p:nvCxnSpPr>
        <p:spPr bwMode="auto">
          <a:xfrm flipH="1">
            <a:off x="6839623" y="2885665"/>
            <a:ext cx="1552673" cy="1693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CBDB79A-B0CA-4E37-8920-126345BE0D26}"/>
              </a:ext>
            </a:extLst>
          </p:cNvPr>
          <p:cNvSpPr txBox="1"/>
          <p:nvPr/>
        </p:nvSpPr>
        <p:spPr>
          <a:xfrm>
            <a:off x="1540481" y="5353134"/>
            <a:ext cx="12636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solidFill>
                  <a:srgbClr val="04BAC8"/>
                </a:solidFill>
              </a:rPr>
              <a:t>a</a:t>
            </a:r>
            <a:r>
              <a:rPr lang="en-GB" sz="1500" baseline="-25000" dirty="0">
                <a:solidFill>
                  <a:srgbClr val="04BAC8"/>
                </a:solidFill>
              </a:rPr>
              <a:t>5</a:t>
            </a:r>
            <a:r>
              <a:rPr lang="en-GB" sz="1500" dirty="0">
                <a:solidFill>
                  <a:srgbClr val="04BAC8"/>
                </a:solidFill>
              </a:rPr>
              <a:t>sinus(5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</a:t>
            </a:r>
          </a:p>
        </p:txBody>
      </p:sp>
      <p:pic>
        <p:nvPicPr>
          <p:cNvPr id="44" name="Picture 6" descr="first three frequency components of a wave">
            <a:extLst>
              <a:ext uri="{FF2B5EF4-FFF2-40B4-BE49-F238E27FC236}">
                <a16:creationId xmlns:a16="http://schemas.microsoft.com/office/drawing/2014/main" id="{C56B7BFC-EF51-480C-A06E-83F7C5C90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4" b="6583"/>
          <a:stretch/>
        </p:blipFill>
        <p:spPr bwMode="auto">
          <a:xfrm>
            <a:off x="3284432" y="4187327"/>
            <a:ext cx="4852943" cy="186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205EAB6-D658-4A66-B027-2164925757F5}"/>
              </a:ext>
            </a:extLst>
          </p:cNvPr>
          <p:cNvCxnSpPr>
            <a:cxnSpLocks/>
            <a:stCxn id="42" idx="3"/>
          </p:cNvCxnSpPr>
          <p:nvPr/>
        </p:nvCxnSpPr>
        <p:spPr bwMode="auto">
          <a:xfrm flipV="1">
            <a:off x="2804099" y="5194436"/>
            <a:ext cx="1064153" cy="3202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3B89CE1-D76F-4EAB-9476-D308F0EE8006}"/>
              </a:ext>
            </a:extLst>
          </p:cNvPr>
          <p:cNvSpPr txBox="1"/>
          <p:nvPr/>
        </p:nvSpPr>
        <p:spPr>
          <a:xfrm>
            <a:off x="1779572" y="4541389"/>
            <a:ext cx="1358064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75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3. iterasjon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13A47E-C69F-4099-92FA-A6468140275E}"/>
              </a:ext>
            </a:extLst>
          </p:cNvPr>
          <p:cNvSpPr txBox="1"/>
          <p:nvPr/>
        </p:nvSpPr>
        <p:spPr>
          <a:xfrm>
            <a:off x="8392295" y="5079811"/>
            <a:ext cx="2077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solidFill>
                  <a:srgbClr val="04BAC8"/>
                </a:solidFill>
              </a:rPr>
              <a:t>g(t)= a</a:t>
            </a:r>
            <a:r>
              <a:rPr lang="en-GB" sz="1500" baseline="-25000" dirty="0">
                <a:solidFill>
                  <a:srgbClr val="04BAC8"/>
                </a:solidFill>
              </a:rPr>
              <a:t>1</a:t>
            </a:r>
            <a:r>
              <a:rPr lang="en-GB" sz="1500" dirty="0">
                <a:solidFill>
                  <a:srgbClr val="04BAC8"/>
                </a:solidFill>
              </a:rPr>
              <a:t>sinus(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 +</a:t>
            </a:r>
          </a:p>
          <a:p>
            <a:r>
              <a:rPr lang="en-GB" sz="1500" dirty="0">
                <a:solidFill>
                  <a:srgbClr val="04BAC8"/>
                </a:solidFill>
              </a:rPr>
              <a:t>         a</a:t>
            </a:r>
            <a:r>
              <a:rPr lang="en-GB" sz="1500" baseline="-25000" dirty="0">
                <a:solidFill>
                  <a:srgbClr val="04BAC8"/>
                </a:solidFill>
              </a:rPr>
              <a:t>3</a:t>
            </a:r>
            <a:r>
              <a:rPr lang="en-GB" sz="1500" dirty="0">
                <a:solidFill>
                  <a:srgbClr val="04BAC8"/>
                </a:solidFill>
              </a:rPr>
              <a:t>sinus(3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 +</a:t>
            </a:r>
          </a:p>
          <a:p>
            <a:r>
              <a:rPr lang="en-GB" sz="1500" dirty="0">
                <a:solidFill>
                  <a:srgbClr val="04BAC8"/>
                </a:solidFill>
              </a:rPr>
              <a:t>         a</a:t>
            </a:r>
            <a:r>
              <a:rPr lang="en-GB" sz="1500" baseline="-25000" dirty="0">
                <a:solidFill>
                  <a:srgbClr val="04BAC8"/>
                </a:solidFill>
              </a:rPr>
              <a:t>5</a:t>
            </a:r>
            <a:r>
              <a:rPr lang="en-GB" sz="1500" dirty="0">
                <a:solidFill>
                  <a:srgbClr val="04BAC8"/>
                </a:solidFill>
              </a:rPr>
              <a:t>sinus(5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 </a:t>
            </a:r>
          </a:p>
          <a:p>
            <a:endParaRPr lang="en-GB" sz="1500" dirty="0">
              <a:solidFill>
                <a:srgbClr val="04BAC8"/>
              </a:solidFill>
            </a:endParaRPr>
          </a:p>
          <a:p>
            <a:endParaRPr lang="en-GB" sz="1500" dirty="0">
              <a:solidFill>
                <a:srgbClr val="04BAC8"/>
              </a:solidFill>
            </a:endParaRPr>
          </a:p>
          <a:p>
            <a:endParaRPr lang="en-GB" sz="1500" dirty="0">
              <a:solidFill>
                <a:srgbClr val="04BAC8"/>
              </a:solidFill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4C52AE9-E8F2-4816-B9E7-CA906DA8FC7C}"/>
              </a:ext>
            </a:extLst>
          </p:cNvPr>
          <p:cNvCxnSpPr>
            <a:cxnSpLocks/>
          </p:cNvCxnSpPr>
          <p:nvPr/>
        </p:nvCxnSpPr>
        <p:spPr bwMode="auto">
          <a:xfrm flipH="1">
            <a:off x="7615958" y="5627994"/>
            <a:ext cx="100174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F48DB16-91D4-4010-8C15-4506EC103640}"/>
              </a:ext>
            </a:extLst>
          </p:cNvPr>
          <p:cNvSpPr txBox="1"/>
          <p:nvPr/>
        </p:nvSpPr>
        <p:spPr>
          <a:xfrm>
            <a:off x="8805729" y="4158311"/>
            <a:ext cx="45076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/>
              <a:t>f(t)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12F051F-A050-4442-90F2-C526161D1C0D}"/>
              </a:ext>
            </a:extLst>
          </p:cNvPr>
          <p:cNvCxnSpPr>
            <a:cxnSpLocks/>
          </p:cNvCxnSpPr>
          <p:nvPr/>
        </p:nvCxnSpPr>
        <p:spPr bwMode="auto">
          <a:xfrm flipH="1">
            <a:off x="7773273" y="4374105"/>
            <a:ext cx="1064154" cy="8885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Title 1">
            <a:extLst>
              <a:ext uri="{FF2B5EF4-FFF2-40B4-BE49-F238E27FC236}">
                <a16:creationId xmlns:a16="http://schemas.microsoft.com/office/drawing/2014/main" id="{867A4537-65DF-4A8A-8302-4D70671F3AE9}"/>
              </a:ext>
            </a:extLst>
          </p:cNvPr>
          <p:cNvSpPr txBox="1">
            <a:spLocks/>
          </p:cNvSpPr>
          <p:nvPr/>
        </p:nvSpPr>
        <p:spPr bwMode="auto">
          <a:xfrm>
            <a:off x="410431" y="233109"/>
            <a:ext cx="8207276" cy="6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06" tIns="47453" rIns="94906" bIns="4745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3281" kern="0" dirty="0"/>
              <a:t>Fouriers teorem: eksempel 1 (forts.)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20981E-71A0-FAC5-41AB-6AFF46DF7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26153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5D2DF0-85CD-4B44-9E3F-91539F3EAECD}"/>
              </a:ext>
            </a:extLst>
          </p:cNvPr>
          <p:cNvSpPr txBox="1"/>
          <p:nvPr/>
        </p:nvSpPr>
        <p:spPr>
          <a:xfrm>
            <a:off x="1539922" y="1473507"/>
            <a:ext cx="1358064" cy="38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75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4. iterasjon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D671DB-CB93-4E0D-9C01-13BECCAE3410}"/>
              </a:ext>
            </a:extLst>
          </p:cNvPr>
          <p:cNvSpPr txBox="1"/>
          <p:nvPr/>
        </p:nvSpPr>
        <p:spPr>
          <a:xfrm>
            <a:off x="1583825" y="2614665"/>
            <a:ext cx="14808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solidFill>
                  <a:srgbClr val="04BAC8"/>
                </a:solidFill>
              </a:rPr>
              <a:t>a</a:t>
            </a:r>
            <a:r>
              <a:rPr lang="en-GB" sz="1500" baseline="-25000" dirty="0">
                <a:solidFill>
                  <a:srgbClr val="04BAC8"/>
                </a:solidFill>
              </a:rPr>
              <a:t>7</a:t>
            </a:r>
            <a:r>
              <a:rPr lang="en-GB" sz="1500" dirty="0">
                <a:solidFill>
                  <a:srgbClr val="04BAC8"/>
                </a:solidFill>
              </a:rPr>
              <a:t>sinus(7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</a:t>
            </a:r>
          </a:p>
        </p:txBody>
      </p:sp>
      <p:pic>
        <p:nvPicPr>
          <p:cNvPr id="29" name="Picture 8" descr="first 4 frequency components of the wave, producing the original waveform">
            <a:extLst>
              <a:ext uri="{FF2B5EF4-FFF2-40B4-BE49-F238E27FC236}">
                <a16:creationId xmlns:a16="http://schemas.microsoft.com/office/drawing/2014/main" id="{06640A4C-63C5-47FB-ABBB-5C53AFE774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8" b="5884"/>
          <a:stretch/>
        </p:blipFill>
        <p:spPr bwMode="auto">
          <a:xfrm>
            <a:off x="3328193" y="1477880"/>
            <a:ext cx="4826933" cy="195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D6734AE-26AC-43F3-8B32-4A680CA7EDFD}"/>
              </a:ext>
            </a:extLst>
          </p:cNvPr>
          <p:cNvCxnSpPr>
            <a:cxnSpLocks/>
          </p:cNvCxnSpPr>
          <p:nvPr/>
        </p:nvCxnSpPr>
        <p:spPr bwMode="auto">
          <a:xfrm flipV="1">
            <a:off x="2767266" y="2528688"/>
            <a:ext cx="988369" cy="2313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25F56AE-72FE-4AE1-8F9C-C573E98B9C5F}"/>
              </a:ext>
            </a:extLst>
          </p:cNvPr>
          <p:cNvSpPr txBox="1"/>
          <p:nvPr/>
        </p:nvSpPr>
        <p:spPr>
          <a:xfrm>
            <a:off x="8384619" y="2610750"/>
            <a:ext cx="1896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>
                <a:solidFill>
                  <a:srgbClr val="04BAC8"/>
                </a:solidFill>
              </a:rPr>
              <a:t>g(t)= a</a:t>
            </a:r>
            <a:r>
              <a:rPr lang="en-GB" sz="1500" baseline="-25000" dirty="0">
                <a:solidFill>
                  <a:srgbClr val="04BAC8"/>
                </a:solidFill>
              </a:rPr>
              <a:t>1</a:t>
            </a:r>
            <a:r>
              <a:rPr lang="en-GB" sz="1500" dirty="0">
                <a:solidFill>
                  <a:srgbClr val="04BAC8"/>
                </a:solidFill>
              </a:rPr>
              <a:t>sinus(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 +</a:t>
            </a:r>
          </a:p>
          <a:p>
            <a:r>
              <a:rPr lang="en-GB" sz="1500" dirty="0">
                <a:solidFill>
                  <a:srgbClr val="04BAC8"/>
                </a:solidFill>
              </a:rPr>
              <a:t>         a</a:t>
            </a:r>
            <a:r>
              <a:rPr lang="en-GB" sz="1500" baseline="-25000" dirty="0">
                <a:solidFill>
                  <a:srgbClr val="04BAC8"/>
                </a:solidFill>
              </a:rPr>
              <a:t>3</a:t>
            </a:r>
            <a:r>
              <a:rPr lang="en-GB" sz="1500" dirty="0">
                <a:solidFill>
                  <a:srgbClr val="04BAC8"/>
                </a:solidFill>
              </a:rPr>
              <a:t>sinus(3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 +</a:t>
            </a:r>
          </a:p>
          <a:p>
            <a:r>
              <a:rPr lang="en-GB" sz="1500" dirty="0">
                <a:solidFill>
                  <a:srgbClr val="04BAC8"/>
                </a:solidFill>
              </a:rPr>
              <a:t>         a</a:t>
            </a:r>
            <a:r>
              <a:rPr lang="en-GB" sz="1500" baseline="-25000" dirty="0">
                <a:solidFill>
                  <a:srgbClr val="04BAC8"/>
                </a:solidFill>
              </a:rPr>
              <a:t>5</a:t>
            </a:r>
            <a:r>
              <a:rPr lang="en-GB" sz="1500" dirty="0">
                <a:solidFill>
                  <a:srgbClr val="04BAC8"/>
                </a:solidFill>
              </a:rPr>
              <a:t>sinus(5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 +</a:t>
            </a:r>
          </a:p>
          <a:p>
            <a:r>
              <a:rPr lang="en-GB" sz="1500" dirty="0">
                <a:solidFill>
                  <a:srgbClr val="04BAC8"/>
                </a:solidFill>
              </a:rPr>
              <a:t>         a</a:t>
            </a:r>
            <a:r>
              <a:rPr lang="en-GB" sz="1500" baseline="-25000" dirty="0">
                <a:solidFill>
                  <a:srgbClr val="04BAC8"/>
                </a:solidFill>
              </a:rPr>
              <a:t>7</a:t>
            </a:r>
            <a:r>
              <a:rPr lang="en-GB" sz="1500" dirty="0">
                <a:solidFill>
                  <a:srgbClr val="04BAC8"/>
                </a:solidFill>
              </a:rPr>
              <a:t>sinus(7</a:t>
            </a:r>
            <a:r>
              <a:rPr lang="en-GB" sz="1500" dirty="0">
                <a:solidFill>
                  <a:srgbClr val="04BAC8"/>
                </a:solidFill>
                <a:cs typeface="Times New Roman" panose="02020603050405020304" pitchFamily="18" charset="0"/>
              </a:rPr>
              <a:t>Ɵ</a:t>
            </a:r>
            <a:r>
              <a:rPr lang="en-GB" sz="1500" dirty="0">
                <a:solidFill>
                  <a:srgbClr val="04BAC8"/>
                </a:solidFill>
              </a:rPr>
              <a:t>)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E4A533-E68D-4C0C-9AC6-9B60F4AA897E}"/>
              </a:ext>
            </a:extLst>
          </p:cNvPr>
          <p:cNvSpPr txBox="1"/>
          <p:nvPr/>
        </p:nvSpPr>
        <p:spPr>
          <a:xfrm>
            <a:off x="8595071" y="1527964"/>
            <a:ext cx="450764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/>
              <a:t>f(t)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9716B72-9F57-41F9-92F5-15FDCE47E682}"/>
              </a:ext>
            </a:extLst>
          </p:cNvPr>
          <p:cNvCxnSpPr>
            <a:cxnSpLocks/>
            <a:stCxn id="38" idx="1"/>
          </p:cNvCxnSpPr>
          <p:nvPr/>
        </p:nvCxnSpPr>
        <p:spPr bwMode="auto">
          <a:xfrm flipH="1">
            <a:off x="7410806" y="1704006"/>
            <a:ext cx="1184265" cy="7471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E64A8F3-CFF2-4FAF-B74D-E9B67740571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378790" y="2562287"/>
            <a:ext cx="1012947" cy="211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5027B2AC-9257-470F-9BAE-C4E325BEB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065" y="4048217"/>
            <a:ext cx="9629103" cy="147060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688" dirty="0"/>
              <a:t>For at g(t) ≈ f(t) </a:t>
            </a:r>
            <a:r>
              <a:rPr lang="en-GB" sz="1688" dirty="0" err="1"/>
              <a:t>trengte</a:t>
            </a:r>
            <a:r>
              <a:rPr lang="en-GB" sz="1688" dirty="0"/>
              <a:t> vi fire </a:t>
            </a:r>
            <a:r>
              <a:rPr lang="en-GB" sz="1688" dirty="0" err="1"/>
              <a:t>sinusledd</a:t>
            </a:r>
            <a:r>
              <a:rPr lang="en-GB" sz="1688" dirty="0"/>
              <a:t> med fire </a:t>
            </a:r>
            <a:r>
              <a:rPr lang="en-GB" sz="1688" dirty="0" err="1"/>
              <a:t>ulike</a:t>
            </a:r>
            <a:r>
              <a:rPr lang="en-GB" sz="1688" dirty="0"/>
              <a:t> </a:t>
            </a:r>
            <a:r>
              <a:rPr lang="en-GB" sz="1688" dirty="0" err="1"/>
              <a:t>frekvenser</a:t>
            </a:r>
            <a:r>
              <a:rPr lang="en-GB" sz="1688" dirty="0"/>
              <a:t> </a:t>
            </a:r>
            <a:r>
              <a:rPr lang="en-GB" sz="1688" dirty="0" err="1"/>
              <a:t>som</a:t>
            </a:r>
            <a:r>
              <a:rPr lang="en-GB" sz="1688" dirty="0"/>
              <a:t> </a:t>
            </a:r>
            <a:r>
              <a:rPr lang="en-GB" sz="1688" dirty="0" err="1"/>
              <a:t>er</a:t>
            </a:r>
            <a:r>
              <a:rPr lang="en-GB" sz="1688" dirty="0"/>
              <a:t> et </a:t>
            </a:r>
            <a:r>
              <a:rPr lang="en-GB" sz="1688" dirty="0" err="1"/>
              <a:t>helt</a:t>
            </a:r>
            <a:r>
              <a:rPr lang="en-GB" sz="1688" dirty="0"/>
              <a:t> </a:t>
            </a:r>
            <a:r>
              <a:rPr lang="en-GB" sz="1688" dirty="0" err="1"/>
              <a:t>antall</a:t>
            </a:r>
            <a:r>
              <a:rPr lang="en-GB" sz="1688" dirty="0"/>
              <a:t> ganger </a:t>
            </a:r>
            <a:r>
              <a:rPr lang="en-GB" sz="1688" dirty="0" err="1"/>
              <a:t>grunnfrekvensen</a:t>
            </a:r>
            <a:r>
              <a:rPr lang="en-GB" sz="1688" dirty="0"/>
              <a:t> </a:t>
            </a:r>
            <a:r>
              <a:rPr lang="el-GR" sz="1688" dirty="0"/>
              <a:t>θ</a:t>
            </a:r>
            <a:r>
              <a:rPr lang="en-GB" sz="1688" dirty="0"/>
              <a:t> (3</a:t>
            </a:r>
            <a:r>
              <a:rPr lang="el-GR" sz="1688" dirty="0"/>
              <a:t>θ</a:t>
            </a:r>
            <a:r>
              <a:rPr lang="en-GB" sz="1688" dirty="0"/>
              <a:t>, 5</a:t>
            </a:r>
            <a:r>
              <a:rPr lang="el-GR" sz="1688" dirty="0"/>
              <a:t>θ</a:t>
            </a:r>
            <a:r>
              <a:rPr lang="en-GB" sz="1688" dirty="0"/>
              <a:t> </a:t>
            </a:r>
            <a:r>
              <a:rPr lang="en-GB" sz="1688" dirty="0" err="1"/>
              <a:t>osv</a:t>
            </a:r>
            <a:r>
              <a:rPr lang="en-GB" sz="1688" dirty="0"/>
              <a:t>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88" dirty="0"/>
              <a:t>Hvor mange ledd vi trenger avhenger bla av hvor nøyaktig vi trenger å være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88" dirty="0"/>
              <a:t>Legg merke til at vi ikke har vist hvordan man går frem for å finne g(t) generelt.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CA507B3E-C66B-4118-8A7D-EACF35362B58}"/>
              </a:ext>
            </a:extLst>
          </p:cNvPr>
          <p:cNvSpPr txBox="1">
            <a:spLocks/>
          </p:cNvSpPr>
          <p:nvPr/>
        </p:nvSpPr>
        <p:spPr bwMode="auto">
          <a:xfrm>
            <a:off x="387795" y="409714"/>
            <a:ext cx="8207276" cy="6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06" tIns="47453" rIns="94906" bIns="4745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3281" kern="0" dirty="0"/>
              <a:t>Fouriers teorem: eksempel 1 (forts.)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AF6D8B-DE4A-74B6-A446-BBF6E150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3996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23777" y="1615923"/>
            <a:ext cx="9253040" cy="44541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Tilnærming til firkantbølge som sum av fire grunnfrekvenser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kan derfor beskrive digitale signaler som en </a:t>
            </a:r>
            <a:r>
              <a:rPr lang="nb-NO" sz="1800" dirty="0" err="1"/>
              <a:t>Fourier</a:t>
            </a:r>
            <a:r>
              <a:rPr lang="nb-NO" sz="1800" dirty="0"/>
              <a:t>-serie så nøyaktig vi ønsker ved å ta med så mange ledd som mulig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pic>
        <p:nvPicPr>
          <p:cNvPr id="135170" name="Picture 2" descr="https://upload.wikimedia.org/wikipedia/commons/1/1a/Fourier_series_square_wave_circles_anima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550" y="2213865"/>
            <a:ext cx="2893568" cy="289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3D82606-304D-4D31-A9F8-2D999ACE6F7E}"/>
              </a:ext>
            </a:extLst>
          </p:cNvPr>
          <p:cNvSpPr txBox="1">
            <a:spLocks/>
          </p:cNvSpPr>
          <p:nvPr/>
        </p:nvSpPr>
        <p:spPr bwMode="auto">
          <a:xfrm>
            <a:off x="623777" y="325972"/>
            <a:ext cx="8207276" cy="6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06" tIns="47453" rIns="94906" bIns="4745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3281" kern="0" dirty="0"/>
              <a:t>Fouriers teorem: eksempel 2 </a:t>
            </a:r>
          </a:p>
        </p:txBody>
      </p:sp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53F8DE2-D4B8-BFDD-6CED-057C22FABF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740" y="2209724"/>
            <a:ext cx="1611651" cy="286672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2C7AAE2-13CF-F513-5360-A42D932FF59B}"/>
              </a:ext>
            </a:extLst>
          </p:cNvPr>
          <p:cNvCxnSpPr/>
          <p:nvPr/>
        </p:nvCxnSpPr>
        <p:spPr>
          <a:xfrm>
            <a:off x="5466943" y="2594042"/>
            <a:ext cx="10700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5C48A1A-D561-3BAE-E079-4972C4822F50}"/>
              </a:ext>
            </a:extLst>
          </p:cNvPr>
          <p:cNvCxnSpPr/>
          <p:nvPr/>
        </p:nvCxnSpPr>
        <p:spPr>
          <a:xfrm>
            <a:off x="5466944" y="3271736"/>
            <a:ext cx="10700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285E60-12B3-A783-4568-0ACF4B982872}"/>
              </a:ext>
            </a:extLst>
          </p:cNvPr>
          <p:cNvCxnSpPr/>
          <p:nvPr/>
        </p:nvCxnSpPr>
        <p:spPr>
          <a:xfrm>
            <a:off x="5483156" y="3931976"/>
            <a:ext cx="10700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FCABFB-6198-A783-33E5-B4CD59D9D7B1}"/>
              </a:ext>
            </a:extLst>
          </p:cNvPr>
          <p:cNvCxnSpPr/>
          <p:nvPr/>
        </p:nvCxnSpPr>
        <p:spPr>
          <a:xfrm>
            <a:off x="5483157" y="4711429"/>
            <a:ext cx="10700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005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110" y="540421"/>
            <a:ext cx="8207276" cy="835605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Sammenheng mellom frekvens og tid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110" y="1468517"/>
            <a:ext cx="11227981" cy="4114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75" dirty="0"/>
              <a:t>Når vi beskriver et ac-signal er det noen ganger som funksjon av tid, andre ganger som funksjon av frekvens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75" dirty="0"/>
              <a:t>Signalets amplitude er den samme i begge tilfeller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pic>
        <p:nvPicPr>
          <p:cNvPr id="123908" name="Picture 4" descr="http://testrf.com/wp-content/uploads/2010/10/time_vs_freq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463" y="2945909"/>
            <a:ext cx="4636145" cy="249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10" name="Picture 6" descr="http://upload.wikimedia.org/wikipedia/commons/7/72/Fourier_transform_time_and_frequency_domains_%28small%2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796" y="3237017"/>
            <a:ext cx="3172853" cy="220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87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287" y="299312"/>
            <a:ext cx="8207276" cy="903113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Bruk av RC-kretser: Filtre (1)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789" y="1531088"/>
            <a:ext cx="11125317" cy="3860525"/>
          </a:xfrm>
        </p:spPr>
        <p:txBody>
          <a:bodyPr/>
          <a:lstStyle/>
          <a:p>
            <a:r>
              <a:rPr lang="nb-NO" sz="1800" dirty="0"/>
              <a:t>Et </a:t>
            </a:r>
            <a:r>
              <a:rPr lang="nb-NO" sz="1800" i="1" dirty="0"/>
              <a:t>filter </a:t>
            </a:r>
            <a:r>
              <a:rPr lang="nb-NO" sz="1800" dirty="0"/>
              <a:t>er en innretning som slipper gjennom «ting» med bestemte egenskaper og blokker andre</a:t>
            </a:r>
          </a:p>
          <a:p>
            <a:r>
              <a:rPr lang="nb-NO" sz="1800" dirty="0"/>
              <a:t>Vi kjenner filtre fra dagliglivet, f.eks. en tesil, som slipper gjennom vann (veldig små molekyler), men blokkerer teblader (store objekter sammenlignet med vannmolekyler)</a:t>
            </a:r>
          </a:p>
          <a:p>
            <a:endParaRPr lang="nb-NO" sz="1800" i="1" dirty="0"/>
          </a:p>
          <a:p>
            <a:endParaRPr lang="nb-NO" sz="1800" i="1" dirty="0"/>
          </a:p>
          <a:p>
            <a:endParaRPr lang="nb-NO" sz="1800" i="1" dirty="0"/>
          </a:p>
          <a:p>
            <a:endParaRPr lang="nb-NO" sz="1800" i="1" dirty="0"/>
          </a:p>
          <a:p>
            <a:r>
              <a:rPr lang="nb-NO" sz="1800" dirty="0"/>
              <a:t>Utesteder med aldersgrense har også en type filter: </a:t>
            </a:r>
          </a:p>
          <a:p>
            <a:pPr lvl="1"/>
            <a:r>
              <a:rPr lang="nb-NO" sz="1600" dirty="0"/>
              <a:t>Yngre 20 år: Ingen adgang</a:t>
            </a:r>
          </a:p>
          <a:p>
            <a:pPr lvl="1"/>
            <a:r>
              <a:rPr lang="nb-NO" sz="1600" dirty="0"/>
              <a:t>20 år eller eldre: Adgang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7" name="AutoShape 2" descr="Image result for tesil"/>
          <p:cNvSpPr>
            <a:spLocks noChangeAspect="1" noChangeArrowheads="1"/>
          </p:cNvSpPr>
          <p:nvPr/>
        </p:nvSpPr>
        <p:spPr bwMode="auto">
          <a:xfrm>
            <a:off x="1366242" y="-135434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en-GB" sz="844"/>
          </a:p>
        </p:txBody>
      </p:sp>
      <p:sp>
        <p:nvSpPr>
          <p:cNvPr id="8" name="AutoShape 4" descr="Image result for tesil"/>
          <p:cNvSpPr>
            <a:spLocks noChangeAspect="1" noChangeArrowheads="1"/>
          </p:cNvSpPr>
          <p:nvPr/>
        </p:nvSpPr>
        <p:spPr bwMode="auto">
          <a:xfrm>
            <a:off x="1509117" y="7441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en-GB" sz="844"/>
          </a:p>
        </p:txBody>
      </p:sp>
      <p:sp>
        <p:nvSpPr>
          <p:cNvPr id="9" name="AutoShape 6" descr="Image result for tesil"/>
          <p:cNvSpPr>
            <a:spLocks noChangeAspect="1" noChangeArrowheads="1"/>
          </p:cNvSpPr>
          <p:nvPr/>
        </p:nvSpPr>
        <p:spPr bwMode="auto">
          <a:xfrm>
            <a:off x="1651992" y="150316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en-GB" sz="844"/>
          </a:p>
        </p:txBody>
      </p:sp>
      <p:sp>
        <p:nvSpPr>
          <p:cNvPr id="10" name="AutoShape 8" descr="Image result for tesil"/>
          <p:cNvSpPr>
            <a:spLocks noChangeAspect="1" noChangeArrowheads="1"/>
          </p:cNvSpPr>
          <p:nvPr/>
        </p:nvSpPr>
        <p:spPr bwMode="auto">
          <a:xfrm>
            <a:off x="1794867" y="293191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en-GB" sz="844"/>
          </a:p>
        </p:txBody>
      </p:sp>
      <p:pic>
        <p:nvPicPr>
          <p:cNvPr id="121866" name="Picture 10" descr="Image result for tes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651" y="2911452"/>
            <a:ext cx="1494805" cy="109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932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293057"/>
            <a:ext cx="10515600" cy="1096263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Filtre (2)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778" y="1644415"/>
            <a:ext cx="7702807" cy="27591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I elektronikk og elektriske systemer trenger vi mange ulike typer filtre for å slippe gjennom det vi ønsker og sperre det vi ikke ønsker: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Stoppe uønskede høyspenninger inn til bolighus (ved lynnedslag): Overspenningsvern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Forhindre at det går for mye strøm gjennom ledninger (overbelastning): Automatsikring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u="sng" dirty="0"/>
              <a:t>Hvordan</a:t>
            </a:r>
            <a:r>
              <a:rPr lang="nb-NO" sz="1800" i="1" dirty="0"/>
              <a:t> </a:t>
            </a:r>
            <a:r>
              <a:rPr lang="nb-NO" sz="1800" dirty="0"/>
              <a:t>og </a:t>
            </a:r>
            <a:r>
              <a:rPr lang="nb-NO" sz="1800" u="sng" dirty="0"/>
              <a:t>hva</a:t>
            </a:r>
            <a:r>
              <a:rPr lang="nb-NO" sz="1800" i="1" dirty="0"/>
              <a:t> </a:t>
            </a:r>
            <a:r>
              <a:rPr lang="nb-NO" sz="1800" dirty="0"/>
              <a:t>man stopper varierer fra en anvendelse til en annen, men formålet er uansett å stoppe det vi ikke ønsker og slippe gjennom det vi ønsker  </a:t>
            </a:r>
            <a:endParaRPr lang="nb-NO" sz="1800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22</a:t>
            </a:fld>
            <a:endParaRPr lang="nb-NO"/>
          </a:p>
        </p:txBody>
      </p:sp>
      <p:pic>
        <p:nvPicPr>
          <p:cNvPr id="122882" name="Picture 2" descr="https://asset1-327a.kxcdn.com/w406926/DataImage.ashx/1054338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901" y="1024615"/>
            <a:ext cx="1080120" cy="131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www.elektroimportoren.no/big/16446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524" y="2610507"/>
            <a:ext cx="1620180" cy="141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>
            <a:cxnSpLocks/>
          </p:cNvCxnSpPr>
          <p:nvPr/>
        </p:nvCxnSpPr>
        <p:spPr bwMode="auto">
          <a:xfrm flipV="1">
            <a:off x="7198468" y="1644415"/>
            <a:ext cx="2889088" cy="7485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cxnSpLocks/>
          </p:cNvCxnSpPr>
          <p:nvPr/>
        </p:nvCxnSpPr>
        <p:spPr bwMode="auto">
          <a:xfrm>
            <a:off x="7575957" y="2950723"/>
            <a:ext cx="2595857" cy="2791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28705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238125"/>
            <a:ext cx="10515600" cy="906514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Filtre (3)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953" y="1232171"/>
            <a:ext cx="10016155" cy="489713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skal se nærmere på filtre som stopper visse frekvenser i signaler samtidig som andre frekvenser slippes gjennom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Filtre har ulike egenskaper; en av de viktigste er hvilke frekvenser som stoppes og hvilke som slipper gjennom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i="1" dirty="0"/>
              <a:t>Høypassfiltre</a:t>
            </a:r>
            <a:r>
              <a:rPr lang="nb-NO" sz="1600" dirty="0"/>
              <a:t> stopper lave frekvenser og slipper gjennom høye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i="1" dirty="0"/>
              <a:t>Lavpassfiltre</a:t>
            </a:r>
            <a:r>
              <a:rPr lang="nb-NO" sz="1600" dirty="0"/>
              <a:t> slipper gjennom lave frekvenser og stopper høye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i="1" dirty="0"/>
              <a:t>Båndpassfiltre</a:t>
            </a:r>
            <a:r>
              <a:rPr lang="nb-NO" sz="1600" dirty="0"/>
              <a:t> slipper igjennom frekvenser i et bestemt område og stopper frekvenser utenfor dette området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i="1" dirty="0"/>
              <a:t>Båndstoppfiltre</a:t>
            </a:r>
            <a:r>
              <a:rPr lang="nb-NO" sz="1600" dirty="0"/>
              <a:t> stopper frekvenser innenfor et bestemt område og slipper gjennom frekvenser utenfor dette området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23</a:t>
            </a:fld>
            <a:endParaRPr lang="nb-NO"/>
          </a:p>
        </p:txBody>
      </p:sp>
      <p:pic>
        <p:nvPicPr>
          <p:cNvPr id="8" name="Picture 4" descr="http://www.oakleysound.com/filtrex-r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783" y="2007204"/>
            <a:ext cx="5711196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289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846" y="475518"/>
            <a:ext cx="10515600" cy="906514"/>
          </a:xfrm>
        </p:spPr>
        <p:txBody>
          <a:bodyPr/>
          <a:lstStyle/>
          <a:p>
            <a:r>
              <a:rPr lang="en-GB" dirty="0" err="1">
                <a:solidFill>
                  <a:srgbClr val="FF0000"/>
                </a:solidFill>
              </a:rPr>
              <a:t>Filteregenskaper</a:t>
            </a:r>
            <a:r>
              <a:rPr lang="en-GB" dirty="0">
                <a:solidFill>
                  <a:srgbClr val="FF0000"/>
                </a:solidFill>
              </a:rPr>
              <a:t> og gain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432" y="1948326"/>
            <a:ext cx="11557326" cy="38105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75"/>
              <a:t>Egenskapene og oppførselen til et filter kalles </a:t>
            </a:r>
            <a:r>
              <a:rPr lang="nb-NO" sz="1875" i="1"/>
              <a:t>filterkarakteristikken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75" dirty="0"/>
              <a:t>En viktig egenskap er </a:t>
            </a:r>
            <a:r>
              <a:rPr lang="nb-NO" sz="1875" i="1" dirty="0" err="1"/>
              <a:t>gain</a:t>
            </a:r>
            <a:r>
              <a:rPr lang="nb-NO" sz="1875" dirty="0"/>
              <a:t> (forsterkning) og er forholdet mellom utsignalet og </a:t>
            </a:r>
            <a:r>
              <a:rPr lang="nb-NO" sz="1875" dirty="0" err="1"/>
              <a:t>innsignalet</a:t>
            </a:r>
            <a:endParaRPr lang="nb-NO" sz="1875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75" dirty="0"/>
              <a:t>Den enkleste varianten er se på forholdet mellom utgang og inngang for samme signaltype: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75" i="1" dirty="0"/>
              <a:t>A </a:t>
            </a:r>
            <a:r>
              <a:rPr lang="nb-NO" sz="1875" dirty="0"/>
              <a:t>= “</a:t>
            </a:r>
            <a:r>
              <a:rPr lang="nb-NO" sz="1875" dirty="0" err="1"/>
              <a:t>Amplification</a:t>
            </a:r>
            <a:r>
              <a:rPr lang="nb-NO" sz="1875" dirty="0"/>
              <a:t>” ≈ “</a:t>
            </a:r>
            <a:r>
              <a:rPr lang="nb-NO" sz="1875" dirty="0" err="1"/>
              <a:t>Gain</a:t>
            </a:r>
            <a:r>
              <a:rPr lang="nb-NO" sz="1875" dirty="0"/>
              <a:t>” er sammenheng mellom inngang og utgang, og måles ofte i </a:t>
            </a:r>
            <a:r>
              <a:rPr lang="nb-NO" sz="1875" dirty="0" err="1"/>
              <a:t>decibel</a:t>
            </a:r>
            <a:r>
              <a:rPr lang="nb-NO" sz="1875" dirty="0"/>
              <a:t> (dB)</a:t>
            </a:r>
            <a:endParaRPr lang="nb-NO" sz="1875" baseline="-25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IN1080 Forelesning 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64934" y="3336962"/>
                <a:ext cx="1594860" cy="5560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  <m:r>
                            <a:rPr lang="en-GB" sz="1600" i="1">
                              <a:latin typeface="Cambria Math"/>
                            </a:rPr>
                            <m:t>=</m:t>
                          </m:r>
                          <m:r>
                            <a:rPr lang="en-GB" sz="16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1600" i="1"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en-GB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934" y="3336962"/>
                <a:ext cx="1594860" cy="5560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438696" y="3269456"/>
                <a:ext cx="1494896" cy="5931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1600" i="1">
                              <a:latin typeface="Cambria Math"/>
                            </a:rPr>
                            <m:t>=</m:t>
                          </m:r>
                          <m:r>
                            <a:rPr lang="en-GB" sz="16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16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8696" y="3269456"/>
                <a:ext cx="1494896" cy="5931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55642" y="4867263"/>
                <a:ext cx="2220095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7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75" i="1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en-GB" sz="1875" i="1">
                              <a:latin typeface="Cambria Math"/>
                            </a:rPr>
                            <m:t>𝑑𝐵</m:t>
                          </m:r>
                        </m:sub>
                      </m:sSub>
                      <m:r>
                        <a:rPr lang="en-GB" sz="1875" i="1">
                          <a:latin typeface="Cambria Math"/>
                        </a:rPr>
                        <m:t>=</m:t>
                      </m:r>
                      <m:r>
                        <a:rPr lang="nb-NO" sz="1875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875" i="1">
                          <a:latin typeface="Cambria Math"/>
                        </a:rPr>
                        <m:t>0∗</m:t>
                      </m:r>
                      <m:r>
                        <m:rPr>
                          <m:sty m:val="p"/>
                        </m:rPr>
                        <a:rPr lang="en-GB" sz="1875">
                          <a:latin typeface="Cambria Math"/>
                        </a:rPr>
                        <m:t>log</m:t>
                      </m:r>
                      <m:r>
                        <a:rPr lang="en-GB" sz="1875" i="1">
                          <a:latin typeface="Cambria Math"/>
                        </a:rPr>
                        <m:t>⁡(</m:t>
                      </m:r>
                      <m:sSub>
                        <m:sSubPr>
                          <m:ctrlPr>
                            <a:rPr lang="en-GB" sz="187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75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1875" i="1"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en-GB" sz="1875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875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2" y="4867263"/>
                <a:ext cx="2220095" cy="380873"/>
              </a:xfrm>
              <a:prstGeom prst="rect">
                <a:avLst/>
              </a:prstGeom>
              <a:blipFill>
                <a:blip r:embed="rId4"/>
                <a:stretch>
                  <a:fillRect b="-174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70545" y="4903612"/>
                <a:ext cx="2183162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75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75" i="1" dirty="0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en-GB" sz="1875" i="1" dirty="0">
                              <a:latin typeface="Cambria Math"/>
                            </a:rPr>
                            <m:t>𝑑𝐵</m:t>
                          </m:r>
                        </m:sub>
                      </m:sSub>
                      <m:r>
                        <a:rPr lang="en-GB" sz="1875" i="1" dirty="0">
                          <a:latin typeface="Cambria Math"/>
                        </a:rPr>
                        <m:t>=</m:t>
                      </m:r>
                      <m:r>
                        <a:rPr lang="nb-NO" sz="1875" i="1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875" i="1" dirty="0">
                          <a:latin typeface="Cambria Math"/>
                        </a:rPr>
                        <m:t>0</m:t>
                      </m:r>
                      <m:r>
                        <a:rPr lang="en-GB" sz="1875" i="1">
                          <a:latin typeface="Cambria Math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GB" sz="1875">
                          <a:latin typeface="Cambria Math"/>
                        </a:rPr>
                        <m:t>log</m:t>
                      </m:r>
                      <m:r>
                        <a:rPr lang="en-GB" sz="1875" i="1">
                          <a:latin typeface="Cambria Math"/>
                        </a:rPr>
                        <m:t>⁡(</m:t>
                      </m:r>
                      <m:sSub>
                        <m:sSubPr>
                          <m:ctrlPr>
                            <a:rPr lang="en-GB" sz="187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75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GB" sz="1875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1875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875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545" y="4903612"/>
                <a:ext cx="2183162" cy="380873"/>
              </a:xfrm>
              <a:prstGeom prst="rect">
                <a:avLst/>
              </a:prstGeom>
              <a:blipFill>
                <a:blip r:embed="rId5"/>
                <a:stretch>
                  <a:fillRect b="-174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888548" y="5474211"/>
            <a:ext cx="2220480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>
                <a:solidFill>
                  <a:srgbClr val="008EBC"/>
                </a:solidFill>
              </a:rPr>
              <a:t>dB for </a:t>
            </a:r>
            <a:r>
              <a:rPr lang="en-GB" sz="1688" dirty="0" err="1">
                <a:solidFill>
                  <a:srgbClr val="008EBC"/>
                </a:solidFill>
              </a:rPr>
              <a:t>spenningsgain</a:t>
            </a:r>
            <a:endParaRPr lang="en-GB" sz="1688" dirty="0">
              <a:solidFill>
                <a:srgbClr val="008EBC"/>
              </a:solidFill>
            </a:endParaRPr>
          </a:p>
        </p:txBody>
      </p:sp>
      <p:sp>
        <p:nvSpPr>
          <p:cNvPr id="15" name="Left Brace 14"/>
          <p:cNvSpPr/>
          <p:nvPr/>
        </p:nvSpPr>
        <p:spPr bwMode="auto">
          <a:xfrm rot="16200000">
            <a:off x="3796920" y="4237620"/>
            <a:ext cx="337538" cy="2270453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75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69093" y="5522410"/>
            <a:ext cx="1786066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88" dirty="0">
                <a:solidFill>
                  <a:srgbClr val="008EBC"/>
                </a:solidFill>
              </a:rPr>
              <a:t>dB for </a:t>
            </a:r>
            <a:r>
              <a:rPr lang="en-GB" sz="1688" dirty="0" err="1">
                <a:solidFill>
                  <a:srgbClr val="008EBC"/>
                </a:solidFill>
              </a:rPr>
              <a:t>strømgain</a:t>
            </a:r>
            <a:endParaRPr lang="en-GB" sz="1688" dirty="0">
              <a:solidFill>
                <a:srgbClr val="008EBC"/>
              </a:solidFill>
            </a:endParaRPr>
          </a:p>
        </p:txBody>
      </p:sp>
      <p:sp>
        <p:nvSpPr>
          <p:cNvPr id="17" name="Left Brace 16"/>
          <p:cNvSpPr/>
          <p:nvPr/>
        </p:nvSpPr>
        <p:spPr bwMode="auto">
          <a:xfrm rot="16200000">
            <a:off x="7468177" y="4317250"/>
            <a:ext cx="337538" cy="220294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75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1795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15" y="400920"/>
            <a:ext cx="8207276" cy="633083"/>
          </a:xfrm>
        </p:spPr>
        <p:txBody>
          <a:bodyPr/>
          <a:lstStyle/>
          <a:p>
            <a:r>
              <a:rPr lang="en-GB" dirty="0" err="1">
                <a:solidFill>
                  <a:srgbClr val="FF0000"/>
                </a:solidFill>
              </a:rPr>
              <a:t>Filteregenskaper</a:t>
            </a:r>
            <a:r>
              <a:rPr lang="en-GB" dirty="0">
                <a:solidFill>
                  <a:srgbClr val="FF0000"/>
                </a:solidFill>
              </a:rPr>
              <a:t> og gain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226" y="1300994"/>
            <a:ext cx="10973086" cy="343961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1875" dirty="0" err="1"/>
              <a:t>Sammenheng</a:t>
            </a:r>
            <a:r>
              <a:rPr lang="en-GB" sz="1875" dirty="0"/>
              <a:t> </a:t>
            </a:r>
            <a:r>
              <a:rPr lang="en-GB" sz="1875" dirty="0" err="1"/>
              <a:t>mellom</a:t>
            </a:r>
            <a:r>
              <a:rPr lang="en-GB" sz="1875" dirty="0"/>
              <a:t> </a:t>
            </a:r>
            <a:r>
              <a:rPr lang="en-GB" sz="1875" dirty="0" err="1"/>
              <a:t>noen</a:t>
            </a:r>
            <a:r>
              <a:rPr lang="en-GB" sz="1875" dirty="0"/>
              <a:t> dB-</a:t>
            </a:r>
            <a:r>
              <a:rPr lang="en-GB" sz="1875" dirty="0" err="1"/>
              <a:t>verdier</a:t>
            </a:r>
            <a:r>
              <a:rPr lang="en-GB" sz="1875" dirty="0"/>
              <a:t> </a:t>
            </a:r>
            <a:r>
              <a:rPr lang="en-GB" sz="1875" dirty="0" err="1"/>
              <a:t>og</a:t>
            </a:r>
            <a:r>
              <a:rPr lang="en-GB" sz="1875" dirty="0"/>
              <a:t> Gain for </a:t>
            </a:r>
            <a:r>
              <a:rPr lang="en-GB" sz="1875" dirty="0" err="1"/>
              <a:t>spenningsforsterkning</a:t>
            </a:r>
            <a:endParaRPr lang="en-GB" sz="1875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500" dirty="0"/>
              <a:t>0 dB </a:t>
            </a:r>
            <a:r>
              <a:rPr lang="en-GB" sz="1500" dirty="0" err="1"/>
              <a:t>tilsvarer</a:t>
            </a:r>
            <a:r>
              <a:rPr lang="en-GB" sz="1500" dirty="0"/>
              <a:t> </a:t>
            </a:r>
            <a:r>
              <a:rPr lang="en-GB" sz="1500" dirty="0" err="1"/>
              <a:t>V</a:t>
            </a:r>
            <a:r>
              <a:rPr lang="en-GB" sz="1500" baseline="-25000" dirty="0" err="1"/>
              <a:t>out</a:t>
            </a:r>
            <a:r>
              <a:rPr lang="en-GB" sz="1500" dirty="0"/>
              <a:t>=V</a:t>
            </a:r>
            <a:r>
              <a:rPr lang="en-GB" sz="1500" baseline="-25000" dirty="0"/>
              <a:t>in </a:t>
            </a:r>
            <a:r>
              <a:rPr lang="en-GB" sz="1500" dirty="0"/>
              <a:t>og A</a:t>
            </a:r>
            <a:r>
              <a:rPr lang="en-GB" sz="1500" baseline="-25000" dirty="0"/>
              <a:t>v</a:t>
            </a:r>
            <a:r>
              <a:rPr lang="en-GB" sz="1500" dirty="0"/>
              <a:t> = 1, </a:t>
            </a:r>
            <a:r>
              <a:rPr lang="en-GB" sz="1500" dirty="0" err="1"/>
              <a:t>dvs</a:t>
            </a:r>
            <a:r>
              <a:rPr lang="en-GB" sz="1500" dirty="0"/>
              <a:t> </a:t>
            </a:r>
            <a:r>
              <a:rPr lang="en-GB" sz="1500" dirty="0" err="1"/>
              <a:t>ingen</a:t>
            </a:r>
            <a:r>
              <a:rPr lang="en-GB" sz="1500" dirty="0"/>
              <a:t> </a:t>
            </a:r>
            <a:r>
              <a:rPr lang="en-GB" sz="1500" dirty="0" err="1"/>
              <a:t>forsterkning</a:t>
            </a:r>
            <a:endParaRPr lang="en-GB" sz="1500" baseline="-25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500" dirty="0"/>
              <a:t>~6 dB </a:t>
            </a:r>
            <a:r>
              <a:rPr lang="en-GB" sz="1500" dirty="0" err="1"/>
              <a:t>tilsvarer</a:t>
            </a:r>
            <a:r>
              <a:rPr lang="en-GB" sz="1500" dirty="0"/>
              <a:t> </a:t>
            </a:r>
            <a:r>
              <a:rPr lang="en-GB" sz="1500" dirty="0" err="1"/>
              <a:t>V</a:t>
            </a:r>
            <a:r>
              <a:rPr lang="en-GB" sz="1500" baseline="-25000" dirty="0" err="1"/>
              <a:t>out</a:t>
            </a:r>
            <a:r>
              <a:rPr lang="en-GB" sz="1500" dirty="0"/>
              <a:t> ≈ 4*V</a:t>
            </a:r>
            <a:r>
              <a:rPr lang="en-GB" sz="1500" baseline="-25000" dirty="0"/>
              <a:t>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500" dirty="0"/>
              <a:t>20 dB </a:t>
            </a:r>
            <a:r>
              <a:rPr lang="en-GB" sz="1500" dirty="0" err="1"/>
              <a:t>tilsvarer</a:t>
            </a:r>
            <a:r>
              <a:rPr lang="en-GB" sz="1500" dirty="0"/>
              <a:t> </a:t>
            </a:r>
            <a:r>
              <a:rPr lang="en-GB" sz="1500" dirty="0" err="1"/>
              <a:t>V</a:t>
            </a:r>
            <a:r>
              <a:rPr lang="en-GB" sz="1500" baseline="-25000" dirty="0" err="1"/>
              <a:t>out</a:t>
            </a:r>
            <a:r>
              <a:rPr lang="en-GB" sz="1500" dirty="0"/>
              <a:t> = 100*V</a:t>
            </a:r>
            <a:r>
              <a:rPr lang="en-GB" sz="1500" baseline="-25000" dirty="0"/>
              <a:t>i</a:t>
            </a:r>
            <a:r>
              <a:rPr lang="en-GB" sz="1500" dirty="0"/>
              <a:t> og A</a:t>
            </a:r>
            <a:r>
              <a:rPr lang="en-GB" sz="1500" baseline="-25000" dirty="0"/>
              <a:t>v</a:t>
            </a:r>
            <a:r>
              <a:rPr lang="en-GB" sz="1500" dirty="0"/>
              <a:t> = 100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500" dirty="0"/>
              <a:t>-20 dB </a:t>
            </a:r>
            <a:r>
              <a:rPr lang="en-GB" sz="1500" dirty="0" err="1"/>
              <a:t>tilsvarer</a:t>
            </a:r>
            <a:r>
              <a:rPr lang="en-GB" sz="1500" dirty="0"/>
              <a:t> </a:t>
            </a:r>
            <a:r>
              <a:rPr lang="en-GB" sz="1500" dirty="0" err="1"/>
              <a:t>V</a:t>
            </a:r>
            <a:r>
              <a:rPr lang="en-GB" sz="1500" baseline="-25000" dirty="0" err="1"/>
              <a:t>out</a:t>
            </a:r>
            <a:r>
              <a:rPr lang="en-GB" sz="1500" dirty="0"/>
              <a:t> = 0.01*V</a:t>
            </a:r>
            <a:r>
              <a:rPr lang="en-GB" sz="1500" baseline="-25000" dirty="0"/>
              <a:t>i</a:t>
            </a:r>
            <a:r>
              <a:rPr lang="en-GB" sz="1500" dirty="0"/>
              <a:t> og A</a:t>
            </a:r>
            <a:r>
              <a:rPr lang="en-GB" sz="1500" baseline="-25000" dirty="0"/>
              <a:t>v</a:t>
            </a:r>
            <a:r>
              <a:rPr lang="en-GB" sz="1500" dirty="0"/>
              <a:t> = 0.01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500" dirty="0"/>
              <a:t>30 dB </a:t>
            </a:r>
            <a:r>
              <a:rPr lang="en-GB" sz="1500" dirty="0" err="1"/>
              <a:t>tilsvarer</a:t>
            </a:r>
            <a:r>
              <a:rPr lang="en-GB" sz="1500" dirty="0"/>
              <a:t> </a:t>
            </a:r>
            <a:r>
              <a:rPr lang="en-GB" sz="1500" dirty="0" err="1"/>
              <a:t>V</a:t>
            </a:r>
            <a:r>
              <a:rPr lang="en-GB" sz="1500" baseline="-25000" dirty="0" err="1"/>
              <a:t>out</a:t>
            </a:r>
            <a:r>
              <a:rPr lang="en-GB" sz="1500" dirty="0"/>
              <a:t> = 1000*V</a:t>
            </a:r>
            <a:r>
              <a:rPr lang="en-GB" sz="1500" baseline="-25000" dirty="0"/>
              <a:t>i</a:t>
            </a:r>
            <a:r>
              <a:rPr lang="en-GB" sz="1500" dirty="0"/>
              <a:t> og A</a:t>
            </a:r>
            <a:r>
              <a:rPr lang="en-GB" sz="1500" baseline="-25000" dirty="0"/>
              <a:t>v</a:t>
            </a:r>
            <a:r>
              <a:rPr lang="en-GB" sz="1500" dirty="0"/>
              <a:t> = 1000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75" dirty="0"/>
              <a:t>decibel-</a:t>
            </a:r>
            <a:r>
              <a:rPr lang="en-GB" sz="1875" dirty="0" err="1"/>
              <a:t>skalaen</a:t>
            </a:r>
            <a:r>
              <a:rPr lang="en-GB" sz="1875" dirty="0"/>
              <a:t> er </a:t>
            </a:r>
            <a:r>
              <a:rPr lang="en-GB" sz="1875" dirty="0" err="1"/>
              <a:t>svært</a:t>
            </a:r>
            <a:r>
              <a:rPr lang="en-GB" sz="1875" dirty="0"/>
              <a:t> </a:t>
            </a:r>
            <a:r>
              <a:rPr lang="en-GB" sz="1875" dirty="0" err="1"/>
              <a:t>utbredt</a:t>
            </a:r>
            <a:r>
              <a:rPr lang="en-GB" sz="1875" dirty="0"/>
              <a:t> </a:t>
            </a:r>
            <a:r>
              <a:rPr lang="en-GB" sz="1875" dirty="0" err="1"/>
              <a:t>innen</a:t>
            </a:r>
            <a:r>
              <a:rPr lang="en-GB" sz="1875" dirty="0"/>
              <a:t> </a:t>
            </a:r>
            <a:r>
              <a:rPr lang="en-GB" sz="1875" dirty="0" err="1"/>
              <a:t>bla</a:t>
            </a:r>
            <a:r>
              <a:rPr lang="en-GB" sz="1875" dirty="0"/>
              <a:t> </a:t>
            </a:r>
            <a:r>
              <a:rPr lang="en-GB" sz="1875" dirty="0" err="1"/>
              <a:t>akustikk</a:t>
            </a:r>
            <a:r>
              <a:rPr lang="en-GB" sz="1875" dirty="0"/>
              <a:t>, </a:t>
            </a:r>
            <a:r>
              <a:rPr lang="en-GB" sz="1875" dirty="0" err="1"/>
              <a:t>antennemålinger</a:t>
            </a:r>
            <a:r>
              <a:rPr lang="en-GB" sz="1875" dirty="0"/>
              <a:t>, audio-</a:t>
            </a:r>
            <a:r>
              <a:rPr lang="en-GB" sz="1875" dirty="0" err="1"/>
              <a:t>elektronikk</a:t>
            </a:r>
            <a:r>
              <a:rPr lang="en-GB" sz="1875" dirty="0"/>
              <a:t>, </a:t>
            </a:r>
            <a:r>
              <a:rPr lang="en-GB" sz="1875" dirty="0" err="1"/>
              <a:t>energi</a:t>
            </a:r>
            <a:r>
              <a:rPr lang="en-GB" sz="1875" dirty="0"/>
              <a:t>, </a:t>
            </a:r>
            <a:r>
              <a:rPr lang="en-GB" sz="1875" dirty="0" err="1"/>
              <a:t>feltstyrke</a:t>
            </a:r>
            <a:r>
              <a:rPr lang="en-GB" sz="1875" dirty="0"/>
              <a:t>, </a:t>
            </a:r>
            <a:r>
              <a:rPr lang="en-GB" sz="1875" dirty="0" err="1"/>
              <a:t>osv</a:t>
            </a:r>
            <a:r>
              <a:rPr lang="en-GB" sz="1875" dirty="0"/>
              <a:t>, MEN (</a:t>
            </a:r>
            <a:r>
              <a:rPr lang="en-GB" sz="1875" dirty="0" err="1"/>
              <a:t>advarsel</a:t>
            </a:r>
            <a:r>
              <a:rPr lang="en-GB" sz="1875" dirty="0"/>
              <a:t>):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 err="1"/>
              <a:t>Både</a:t>
            </a:r>
            <a:r>
              <a:rPr lang="en-GB" sz="1600" dirty="0"/>
              <a:t> </a:t>
            </a:r>
            <a:r>
              <a:rPr lang="en-GB" sz="1600" dirty="0" err="1"/>
              <a:t>formlene</a:t>
            </a:r>
            <a:r>
              <a:rPr lang="en-GB" sz="1600" dirty="0"/>
              <a:t> for å </a:t>
            </a:r>
            <a:r>
              <a:rPr lang="en-GB" sz="1600" dirty="0" err="1"/>
              <a:t>regne</a:t>
            </a:r>
            <a:r>
              <a:rPr lang="en-GB" sz="1600" dirty="0"/>
              <a:t> </a:t>
            </a:r>
            <a:r>
              <a:rPr lang="en-GB" sz="1600" dirty="0" err="1"/>
              <a:t>ut</a:t>
            </a:r>
            <a:r>
              <a:rPr lang="en-GB" sz="1600" dirty="0"/>
              <a:t> og </a:t>
            </a:r>
            <a:r>
              <a:rPr lang="en-GB" sz="1600" dirty="0" err="1"/>
              <a:t>navnene</a:t>
            </a:r>
            <a:r>
              <a:rPr lang="en-GB" sz="1600" dirty="0"/>
              <a:t> varier, </a:t>
            </a:r>
            <a:r>
              <a:rPr lang="en-GB" sz="1600" dirty="0" err="1"/>
              <a:t>f.eks</a:t>
            </a:r>
            <a:r>
              <a:rPr lang="en-GB" sz="1600" dirty="0"/>
              <a:t> </a:t>
            </a:r>
            <a:r>
              <a:rPr lang="en-GB" sz="1600" dirty="0" err="1"/>
              <a:t>dBV</a:t>
            </a:r>
            <a:r>
              <a:rPr lang="en-GB" sz="1600" dirty="0"/>
              <a:t>, dBA, dB Q, </a:t>
            </a:r>
            <a:r>
              <a:rPr lang="en-GB" sz="1600" dirty="0" err="1"/>
              <a:t>dBsm</a:t>
            </a:r>
            <a:r>
              <a:rPr lang="en-GB" sz="1600" dirty="0"/>
              <a:t>, </a:t>
            </a:r>
            <a:r>
              <a:rPr lang="en-GB" sz="1600" dirty="0" err="1"/>
              <a:t>dBJ</a:t>
            </a:r>
            <a:endParaRPr lang="en-GB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 err="1"/>
              <a:t>Noen</a:t>
            </a:r>
            <a:r>
              <a:rPr lang="en-GB" sz="1600" dirty="0"/>
              <a:t> </a:t>
            </a:r>
            <a:r>
              <a:rPr lang="en-GB" sz="1600" dirty="0" err="1"/>
              <a:t>fagfelt</a:t>
            </a:r>
            <a:r>
              <a:rPr lang="en-GB" sz="1600" dirty="0"/>
              <a:t> </a:t>
            </a:r>
            <a:r>
              <a:rPr lang="en-GB" sz="1600" dirty="0" err="1"/>
              <a:t>bruker</a:t>
            </a:r>
            <a:r>
              <a:rPr lang="en-GB" sz="1600" dirty="0"/>
              <a:t> </a:t>
            </a:r>
          </a:p>
          <a:p>
            <a:pPr marL="0" indent="0">
              <a:buNone/>
            </a:pPr>
            <a:endParaRPr lang="en-GB" sz="1875" dirty="0"/>
          </a:p>
          <a:p>
            <a:pPr>
              <a:buFont typeface="Arial" panose="020B0604020202020204" pitchFamily="34" charset="0"/>
              <a:buChar char="•"/>
            </a:pPr>
            <a:endParaRPr lang="en-GB" sz="187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IN1080 Forelesning 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7015A4-4750-674D-9442-30A55C760B66}"/>
                  </a:ext>
                </a:extLst>
              </p:cNvPr>
              <p:cNvSpPr txBox="1"/>
              <p:nvPr/>
            </p:nvSpPr>
            <p:spPr>
              <a:xfrm>
                <a:off x="2950340" y="4105630"/>
                <a:ext cx="1917513" cy="372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88" b="0" i="1" smtClean="0">
                          <a:latin typeface="Cambria Math" panose="02040503050406030204" pitchFamily="18" charset="0"/>
                        </a:rPr>
                        <m:t>𝑑𝑏</m:t>
                      </m:r>
                      <m:r>
                        <a:rPr lang="en-GB" sz="1688" i="1">
                          <a:latin typeface="Cambria Math"/>
                        </a:rPr>
                        <m:t>=</m:t>
                      </m:r>
                      <m:r>
                        <a:rPr lang="nb-NO" sz="1688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1688" i="1">
                          <a:latin typeface="Cambria Math"/>
                        </a:rPr>
                        <m:t>0∗</m:t>
                      </m:r>
                      <m:r>
                        <m:rPr>
                          <m:sty m:val="p"/>
                        </m:rPr>
                        <a:rPr lang="en-GB" sz="1688">
                          <a:latin typeface="Cambria Math"/>
                        </a:rPr>
                        <m:t>log</m:t>
                      </m:r>
                      <m:r>
                        <a:rPr lang="en-GB" sz="1688" i="1">
                          <a:latin typeface="Cambria Math"/>
                        </a:rPr>
                        <m:t>⁡(</m:t>
                      </m:r>
                      <m:sSub>
                        <m:sSubPr>
                          <m:ctrlPr>
                            <a:rPr lang="en-GB" sz="168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88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GB" sz="1688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GB" sz="1688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88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7015A4-4750-674D-9442-30A55C760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340" y="4105630"/>
                <a:ext cx="1917513" cy="372474"/>
              </a:xfrm>
              <a:prstGeom prst="rect">
                <a:avLst/>
              </a:prstGeom>
              <a:blipFill>
                <a:blip r:embed="rId2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077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311" y="433209"/>
            <a:ext cx="8207276" cy="49806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Ideelle versus fysiske filtre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7" name="AutoShape 2" descr="http://www.pling.org.uk/cs/dadimg/idealfilters.gif"/>
          <p:cNvSpPr>
            <a:spLocks noChangeAspect="1" noChangeArrowheads="1"/>
          </p:cNvSpPr>
          <p:nvPr/>
        </p:nvSpPr>
        <p:spPr bwMode="auto">
          <a:xfrm>
            <a:off x="1366242" y="-1635621"/>
            <a:ext cx="3714750" cy="342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8" name="AutoShape 4" descr="http://www.pling.org.uk/cs/dadimg/idealfilters.gif"/>
          <p:cNvSpPr>
            <a:spLocks noChangeAspect="1" noChangeArrowheads="1"/>
          </p:cNvSpPr>
          <p:nvPr/>
        </p:nvSpPr>
        <p:spPr bwMode="auto">
          <a:xfrm>
            <a:off x="1509117" y="-1492746"/>
            <a:ext cx="3714750" cy="342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492" y="1709711"/>
            <a:ext cx="4523003" cy="44827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10"/>
          <a:stretch/>
        </p:blipFill>
        <p:spPr>
          <a:xfrm>
            <a:off x="1780400" y="2049276"/>
            <a:ext cx="2166511" cy="44492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7181" y="1328838"/>
            <a:ext cx="2417416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75" dirty="0" err="1"/>
              <a:t>Ideelle</a:t>
            </a:r>
            <a:r>
              <a:rPr lang="en-GB" sz="1875" dirty="0"/>
              <a:t> </a:t>
            </a:r>
            <a:r>
              <a:rPr lang="en-GB" sz="1875" dirty="0" err="1"/>
              <a:t>filtre</a:t>
            </a:r>
            <a:endParaRPr lang="en-GB" sz="1875" dirty="0"/>
          </a:p>
        </p:txBody>
      </p:sp>
      <p:sp>
        <p:nvSpPr>
          <p:cNvPr id="13" name="TextBox 12"/>
          <p:cNvSpPr txBox="1"/>
          <p:nvPr/>
        </p:nvSpPr>
        <p:spPr>
          <a:xfrm>
            <a:off x="7672593" y="1201018"/>
            <a:ext cx="2130169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75" dirty="0" err="1"/>
              <a:t>Fysiske</a:t>
            </a:r>
            <a:r>
              <a:rPr lang="en-GB" sz="1875" dirty="0"/>
              <a:t> </a:t>
            </a:r>
            <a:r>
              <a:rPr lang="en-GB" sz="1875" dirty="0" err="1"/>
              <a:t>filtre</a:t>
            </a:r>
            <a:endParaRPr lang="en-GB" sz="1875" dirty="0"/>
          </a:p>
        </p:txBody>
      </p:sp>
    </p:spTree>
    <p:extLst>
      <p:ext uri="{BB962C8B-B14F-4D97-AF65-F5344CB8AC3E}">
        <p14:creationId xmlns:p14="http://schemas.microsoft.com/office/powerpoint/2010/main" val="56882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139" y="386643"/>
            <a:ext cx="8207276" cy="76809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Knekkfrekvens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64" y="1725040"/>
            <a:ext cx="11171272" cy="370608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Knekkfrekvensen («cutoff») er frekvensen hvor filteret begynner å slippe igjennom (eller stoppe) signaler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b="1" dirty="0"/>
              <a:t>Ideelle filtre </a:t>
            </a:r>
            <a:r>
              <a:rPr lang="nb-NO" sz="1800" dirty="0"/>
              <a:t>slipper gjennom signaler i passområdet </a:t>
            </a:r>
            <a:r>
              <a:rPr lang="nb-NO" sz="1800" i="1" dirty="0"/>
              <a:t>uten dempning</a:t>
            </a:r>
            <a:r>
              <a:rPr lang="nb-NO" sz="1800" dirty="0"/>
              <a:t>, og </a:t>
            </a:r>
            <a:r>
              <a:rPr lang="nb-NO" sz="1800" i="1" dirty="0"/>
              <a:t>stopper fullstendig </a:t>
            </a:r>
            <a:r>
              <a:rPr lang="nb-NO" sz="1800" dirty="0"/>
              <a:t>signaler utenfor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b="1" dirty="0"/>
              <a:t>I praksis </a:t>
            </a:r>
            <a:r>
              <a:rPr lang="nb-NO" sz="1800" dirty="0"/>
              <a:t>dempes signaler i passområdet, og stoppes ikke helt i stoppområdet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Båndbredden er frekvensområdet som slipper igjennom filteret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27</a:t>
            </a:fld>
            <a:endParaRPr lang="nb-NO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649241" y="5604515"/>
            <a:ext cx="2821348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2649241" y="3916827"/>
            <a:ext cx="0" cy="16876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6751135" y="5604515"/>
            <a:ext cx="2632793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Elbow Connector 19"/>
          <p:cNvCxnSpPr/>
          <p:nvPr/>
        </p:nvCxnSpPr>
        <p:spPr bwMode="auto">
          <a:xfrm>
            <a:off x="2649241" y="4186857"/>
            <a:ext cx="2281288" cy="1417658"/>
          </a:xfrm>
          <a:prstGeom prst="bentConnector3">
            <a:avLst/>
          </a:prstGeom>
          <a:solidFill>
            <a:schemeClr val="accent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6751136" y="3916827"/>
            <a:ext cx="0" cy="16876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Freeform 27"/>
          <p:cNvSpPr/>
          <p:nvPr/>
        </p:nvSpPr>
        <p:spPr>
          <a:xfrm>
            <a:off x="6746067" y="4119350"/>
            <a:ext cx="2502420" cy="1485165"/>
          </a:xfrm>
          <a:custGeom>
            <a:avLst/>
            <a:gdLst>
              <a:gd name="connsiteX0" fmla="*/ 0 w 3862601"/>
              <a:gd name="connsiteY0" fmla="*/ 85692 h 1128807"/>
              <a:gd name="connsiteX1" fmla="*/ 1415333 w 3862601"/>
              <a:gd name="connsiteY1" fmla="*/ 85692 h 1128807"/>
              <a:gd name="connsiteX2" fmla="*/ 2822713 w 3862601"/>
              <a:gd name="connsiteY2" fmla="*/ 976238 h 1128807"/>
              <a:gd name="connsiteX3" fmla="*/ 3768919 w 3862601"/>
              <a:gd name="connsiteY3" fmla="*/ 1119362 h 1128807"/>
              <a:gd name="connsiteX4" fmla="*/ 3776870 w 3862601"/>
              <a:gd name="connsiteY4" fmla="*/ 1103459 h 1128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2601" h="1128807">
                <a:moveTo>
                  <a:pt x="0" y="85692"/>
                </a:moveTo>
                <a:cubicBezTo>
                  <a:pt x="472440" y="11480"/>
                  <a:pt x="944881" y="-62732"/>
                  <a:pt x="1415333" y="85692"/>
                </a:cubicBezTo>
                <a:cubicBezTo>
                  <a:pt x="1885785" y="234116"/>
                  <a:pt x="2430449" y="803960"/>
                  <a:pt x="2822713" y="976238"/>
                </a:cubicBezTo>
                <a:cubicBezTo>
                  <a:pt x="3214977" y="1148516"/>
                  <a:pt x="3609893" y="1098159"/>
                  <a:pt x="3768919" y="1119362"/>
                </a:cubicBezTo>
                <a:cubicBezTo>
                  <a:pt x="3927945" y="1140565"/>
                  <a:pt x="3852407" y="1122012"/>
                  <a:pt x="3776870" y="1103459"/>
                </a:cubicBezTo>
              </a:path>
            </a:pathLst>
          </a:custGeom>
          <a:ln w="15875">
            <a:solidFill>
              <a:srgbClr val="FF0000"/>
            </a:solidFill>
          </a:ln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44400" y="5814268"/>
            <a:ext cx="17059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Ideel filterrespons</a:t>
            </a:r>
            <a:endParaRPr lang="en-US" sz="1500" dirty="0"/>
          </a:p>
        </p:txBody>
      </p:sp>
      <p:sp>
        <p:nvSpPr>
          <p:cNvPr id="30" name="TextBox 29"/>
          <p:cNvSpPr txBox="1"/>
          <p:nvPr/>
        </p:nvSpPr>
        <p:spPr>
          <a:xfrm>
            <a:off x="7088298" y="5835265"/>
            <a:ext cx="26340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Praktisk (fysisk) filterrespons</a:t>
            </a:r>
            <a:endParaRPr lang="en-US" sz="1500" dirty="0"/>
          </a:p>
        </p:txBody>
      </p:sp>
      <p:sp>
        <p:nvSpPr>
          <p:cNvPr id="31" name="TextBox 30"/>
          <p:cNvSpPr txBox="1"/>
          <p:nvPr/>
        </p:nvSpPr>
        <p:spPr>
          <a:xfrm>
            <a:off x="4930529" y="4645800"/>
            <a:ext cx="14478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Knekkfrekvens</a:t>
            </a:r>
            <a:endParaRPr lang="en-US" sz="1500" dirty="0"/>
          </a:p>
        </p:txBody>
      </p:sp>
      <p:cxnSp>
        <p:nvCxnSpPr>
          <p:cNvPr id="33" name="Straight Arrow Connector 32"/>
          <p:cNvCxnSpPr>
            <a:stCxn id="31" idx="1"/>
          </p:cNvCxnSpPr>
          <p:nvPr/>
        </p:nvCxnSpPr>
        <p:spPr bwMode="auto">
          <a:xfrm flipH="1">
            <a:off x="3863617" y="4807383"/>
            <a:ext cx="1066912" cy="7296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3640956" y="5604516"/>
            <a:ext cx="3016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f</a:t>
            </a:r>
            <a:r>
              <a:rPr lang="nb-NO" sz="1500" baseline="-25000" dirty="0"/>
              <a:t>c</a:t>
            </a:r>
            <a:endParaRPr lang="en-US" sz="1500" dirty="0"/>
          </a:p>
        </p:txBody>
      </p:sp>
      <p:sp>
        <p:nvSpPr>
          <p:cNvPr id="38" name="TextBox 37"/>
          <p:cNvSpPr txBox="1"/>
          <p:nvPr/>
        </p:nvSpPr>
        <p:spPr>
          <a:xfrm>
            <a:off x="7144652" y="5604516"/>
            <a:ext cx="3016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500" dirty="0"/>
              <a:t>f</a:t>
            </a:r>
            <a:r>
              <a:rPr lang="nb-NO" sz="1500" baseline="-25000" dirty="0"/>
              <a:t>c</a:t>
            </a:r>
            <a:endParaRPr lang="en-US" sz="1500" dirty="0"/>
          </a:p>
        </p:txBody>
      </p:sp>
      <p:cxnSp>
        <p:nvCxnSpPr>
          <p:cNvPr id="40" name="Straight Connector 39"/>
          <p:cNvCxnSpPr/>
          <p:nvPr/>
        </p:nvCxnSpPr>
        <p:spPr bwMode="auto">
          <a:xfrm>
            <a:off x="7293582" y="4119350"/>
            <a:ext cx="0" cy="14851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Arrow Connector 42"/>
          <p:cNvCxnSpPr>
            <a:stCxn id="31" idx="3"/>
          </p:cNvCxnSpPr>
          <p:nvPr/>
        </p:nvCxnSpPr>
        <p:spPr bwMode="auto">
          <a:xfrm>
            <a:off x="6378361" y="4807383"/>
            <a:ext cx="849810" cy="7296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89418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501" y="382022"/>
            <a:ext cx="8207276" cy="49806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Ulike filtre og filterkarakteristikker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09" y="1275907"/>
            <a:ext cx="11333954" cy="1794946"/>
          </a:xfrm>
        </p:spPr>
        <p:txBody>
          <a:bodyPr/>
          <a:lstStyle/>
          <a:p>
            <a:r>
              <a:rPr lang="nb-NO" sz="2000" dirty="0"/>
              <a:t>Filtre kan designes på mange ulike måter</a:t>
            </a:r>
          </a:p>
          <a:p>
            <a:pPr lvl="1"/>
            <a:r>
              <a:rPr lang="nb-NO" sz="1800" dirty="0"/>
              <a:t>Filteret har ofte navn etter «oppfinneren»</a:t>
            </a:r>
          </a:p>
          <a:p>
            <a:pPr lvl="1"/>
            <a:r>
              <a:rPr lang="nb-NO" sz="1800" dirty="0"/>
              <a:t>Filterets orden angir hvor raskt filteret demper</a:t>
            </a:r>
          </a:p>
          <a:p>
            <a:pPr lvl="1"/>
            <a:r>
              <a:rPr lang="nb-NO" sz="1800" dirty="0"/>
              <a:t>Jo brattere kurve desto bedre, men oppførselen i passområdet blir da i regelen ikke perfekt (ikke flat kurve)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28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13" y="3428999"/>
            <a:ext cx="3294041" cy="293984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011611" y="3787147"/>
            <a:ext cx="3437189" cy="2778500"/>
            <a:chOff x="5488682" y="2823391"/>
            <a:chExt cx="4280148" cy="363646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8682" y="2823391"/>
              <a:ext cx="4280148" cy="3633888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7864946" y="6180461"/>
              <a:ext cx="1903884" cy="2793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250">
                <a:latin typeface="Times New Roman" pitchFamily="18" charset="0"/>
              </a:endParaRPr>
            </a:p>
          </p:txBody>
        </p:sp>
      </p:grpSp>
      <p:cxnSp>
        <p:nvCxnSpPr>
          <p:cNvPr id="12" name="Straight Arrow Connector 11"/>
          <p:cNvCxnSpPr>
            <a:cxnSpLocks/>
          </p:cNvCxnSpPr>
          <p:nvPr/>
        </p:nvCxnSpPr>
        <p:spPr bwMode="auto">
          <a:xfrm>
            <a:off x="7243628" y="2699561"/>
            <a:ext cx="78660" cy="1773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cxnSpLocks/>
          </p:cNvCxnSpPr>
          <p:nvPr/>
        </p:nvCxnSpPr>
        <p:spPr bwMode="auto">
          <a:xfrm flipH="1">
            <a:off x="6875721" y="2699561"/>
            <a:ext cx="367907" cy="14116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cxnSpLocks/>
          </p:cNvCxnSpPr>
          <p:nvPr/>
        </p:nvCxnSpPr>
        <p:spPr bwMode="auto">
          <a:xfrm>
            <a:off x="7243628" y="2699561"/>
            <a:ext cx="546493" cy="13549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666971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375684"/>
            <a:ext cx="10515600" cy="768955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RC-krets som lavpassfilter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29" y="1711312"/>
            <a:ext cx="10831276" cy="43513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En RC krets kan benyttes som et lavpassfilter eller et høypassfilter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Lavpassfilteret slipper gjennom lave frekvenser og demper mer og mer jo høyere frekvens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Vi skal ikke «regne» på lavpassfiltre i IN1080, men det er forventet at dere forstår virkemåten</a:t>
            </a:r>
            <a:endParaRPr lang="en-US" sz="1600" i="1" baseline="-25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29</a:t>
            </a:fld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4035187" y="4946936"/>
            <a:ext cx="472553" cy="17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947613" y="4464471"/>
            <a:ext cx="472553" cy="17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711433" y="4965154"/>
            <a:ext cx="472553" cy="17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pic>
        <p:nvPicPr>
          <p:cNvPr id="58" name="Picture 57" descr="fg10_04800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462" y="3099915"/>
            <a:ext cx="4136265" cy="27291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Rectangle 58"/>
          <p:cNvSpPr/>
          <p:nvPr/>
        </p:nvSpPr>
        <p:spPr>
          <a:xfrm>
            <a:off x="5481343" y="5556129"/>
            <a:ext cx="711462" cy="26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594462" y="3906626"/>
            <a:ext cx="711462" cy="26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pic>
        <p:nvPicPr>
          <p:cNvPr id="15" name="Picture 4" descr="fg10_019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8" b="20379"/>
          <a:stretch/>
        </p:blipFill>
        <p:spPr bwMode="auto">
          <a:xfrm>
            <a:off x="2489116" y="3267252"/>
            <a:ext cx="2579882" cy="26141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6252" y="4548712"/>
                <a:ext cx="1789016" cy="352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8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88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GB" sz="1688" i="1">
                              <a:latin typeface="Cambria Math"/>
                            </a:rPr>
                            <m:t>𝑖𝑛</m:t>
                          </m:r>
                        </m:sub>
                      </m:sSub>
                      <m:r>
                        <a:rPr lang="en-GB" sz="1688" i="1">
                          <a:latin typeface="Cambria Math"/>
                        </a:rPr>
                        <m:t>=10∗</m:t>
                      </m:r>
                      <m:r>
                        <m:rPr>
                          <m:sty m:val="p"/>
                        </m:rPr>
                        <a:rPr lang="en-GB" sz="1688">
                          <a:latin typeface="Cambria Math"/>
                        </a:rPr>
                        <m:t>sin</m:t>
                      </m:r>
                      <m:r>
                        <a:rPr lang="en-GB" sz="1688" i="1">
                          <a:latin typeface="Cambria Math"/>
                        </a:rPr>
                        <m:t>⁡(</m:t>
                      </m:r>
                      <m:r>
                        <a:rPr lang="en-GB" sz="1688" i="1">
                          <a:latin typeface="Cambria Math"/>
                        </a:rPr>
                        <m:t>𝑡</m:t>
                      </m:r>
                      <m:r>
                        <a:rPr lang="en-GB" sz="1688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88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52" y="4548712"/>
                <a:ext cx="1789016" cy="352084"/>
              </a:xfrm>
              <a:prstGeom prst="rect">
                <a:avLst/>
              </a:prstGeom>
              <a:blipFill>
                <a:blip r:embed="rId5"/>
                <a:stretch>
                  <a:fillRect b="-155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3656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342064"/>
            <a:ext cx="10515600" cy="802575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RC-krets som høypassfilter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30</a:t>
            </a:fld>
            <a:endParaRPr lang="nb-NO"/>
          </a:p>
        </p:txBody>
      </p:sp>
      <p:pic>
        <p:nvPicPr>
          <p:cNvPr id="16" name="Picture 15" descr="fg10_05000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317" y="2813017"/>
            <a:ext cx="4405251" cy="285960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Rectangle 58"/>
          <p:cNvSpPr/>
          <p:nvPr/>
        </p:nvSpPr>
        <p:spPr>
          <a:xfrm>
            <a:off x="5754997" y="5203914"/>
            <a:ext cx="711462" cy="26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2531" y="4311826"/>
            <a:ext cx="711462" cy="223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714393" y="3589554"/>
            <a:ext cx="711462" cy="261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pic>
        <p:nvPicPr>
          <p:cNvPr id="17" name="Picture 16" descr="fg10_02300"/>
          <p:cNvPicPr>
            <a:picLocks noGrp="1"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344" y="3348552"/>
            <a:ext cx="3334885" cy="232406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2031604" y="4067993"/>
            <a:ext cx="472553" cy="17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275238" y="3537493"/>
            <a:ext cx="472553" cy="17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85725" tIns="42863" rIns="85725" bIns="4286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50"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034" y="4313194"/>
                <a:ext cx="1789016" cy="352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88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88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GB" sz="1688" i="1">
                              <a:latin typeface="Cambria Math"/>
                            </a:rPr>
                            <m:t>𝑖𝑛</m:t>
                          </m:r>
                        </m:sub>
                      </m:sSub>
                      <m:r>
                        <a:rPr lang="en-GB" sz="1688" i="1">
                          <a:latin typeface="Cambria Math"/>
                        </a:rPr>
                        <m:t>=10∗</m:t>
                      </m:r>
                      <m:r>
                        <m:rPr>
                          <m:sty m:val="p"/>
                        </m:rPr>
                        <a:rPr lang="en-GB" sz="1688">
                          <a:latin typeface="Cambria Math"/>
                        </a:rPr>
                        <m:t>sin</m:t>
                      </m:r>
                      <m:r>
                        <a:rPr lang="en-GB" sz="1688" i="1">
                          <a:latin typeface="Cambria Math"/>
                        </a:rPr>
                        <m:t>⁡(</m:t>
                      </m:r>
                      <m:r>
                        <a:rPr lang="en-GB" sz="1688" i="1">
                          <a:latin typeface="Cambria Math"/>
                        </a:rPr>
                        <m:t>𝑡</m:t>
                      </m:r>
                      <m:r>
                        <a:rPr lang="en-GB" sz="1688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88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34" y="4313194"/>
                <a:ext cx="1789016" cy="352084"/>
              </a:xfrm>
              <a:prstGeom prst="rect">
                <a:avLst/>
              </a:prstGeom>
              <a:blipFill>
                <a:blip r:embed="rId5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AA8C13-0189-A98D-F870-B0858536F249}"/>
              </a:ext>
            </a:extLst>
          </p:cNvPr>
          <p:cNvSpPr txBox="1">
            <a:spLocks/>
          </p:cNvSpPr>
          <p:nvPr/>
        </p:nvSpPr>
        <p:spPr>
          <a:xfrm>
            <a:off x="346893" y="1411825"/>
            <a:ext cx="10831276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Ved å bytte om plasseringen av resistoren og kondensatoren får vi et høypassfilter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Høypassfilteret slipper gjennom høye frekvenser og demper mer desto lavere frekvens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Vi skal heller ikke «regne» på høypassfiltre i IN1080, men det er også her forventet at dere forstår virkemåten</a:t>
            </a:r>
            <a:endParaRPr lang="en-US" sz="1600" i="1" baseline="-25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81623C-ABF6-003D-0C83-F47677573E97}"/>
              </a:ext>
            </a:extLst>
          </p:cNvPr>
          <p:cNvSpPr/>
          <p:nvPr/>
        </p:nvSpPr>
        <p:spPr>
          <a:xfrm>
            <a:off x="2031604" y="4525644"/>
            <a:ext cx="758893" cy="279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8768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306377"/>
            <a:ext cx="10515600" cy="838262"/>
          </a:xfrm>
        </p:spPr>
        <p:txBody>
          <a:bodyPr/>
          <a:lstStyle/>
          <a:p>
            <a:r>
              <a:rPr lang="nb-NO" sz="3188" dirty="0">
                <a:solidFill>
                  <a:srgbClr val="FF0000"/>
                </a:solidFill>
              </a:rPr>
              <a:t>RC «lead/lag» kretser: «lag» krets</a:t>
            </a:r>
            <a:endParaRPr lang="en-US" sz="3188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541" y="1144638"/>
            <a:ext cx="5400476" cy="499506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har tidligere sett at spenningene over kretselementene i en RC-krets blir forskjøvet i forhold til hverandre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RC-krets kan derfor også brukes som en faseskift- eller fasedreiningskrets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I en RC «lag»-krets er utspenningen </a:t>
            </a:r>
            <a:r>
              <a:rPr lang="nb-NO" sz="1800" i="1" dirty="0"/>
              <a:t>V</a:t>
            </a:r>
            <a:r>
              <a:rPr lang="nb-NO" sz="1800" i="1" baseline="-25000" dirty="0"/>
              <a:t>out</a:t>
            </a:r>
            <a:r>
              <a:rPr lang="nb-NO" sz="1800" dirty="0"/>
              <a:t> forskjøvet </a:t>
            </a:r>
            <a:r>
              <a:rPr lang="el-GR" sz="1800" i="1" dirty="0">
                <a:latin typeface="Times New Roman"/>
                <a:cs typeface="Times New Roman"/>
              </a:rPr>
              <a:t>φ</a:t>
            </a:r>
            <a:r>
              <a:rPr lang="nb-NO" sz="1800" dirty="0">
                <a:latin typeface="Times New Roman"/>
                <a:cs typeface="Times New Roman"/>
              </a:rPr>
              <a:t> </a:t>
            </a:r>
            <a:r>
              <a:rPr lang="nb-NO" sz="1800" dirty="0">
                <a:cs typeface="Times New Roman"/>
              </a:rPr>
              <a:t>grader i forhold til </a:t>
            </a: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>
                <a:cs typeface="Times New Roman"/>
              </a:rPr>
              <a:t>Legg merke til at dette er akkurat samme kretsen som et lavpassfilter</a:t>
            </a:r>
            <a:endParaRPr lang="nb-NO" sz="2000" i="1" baseline="-25000" dirty="0"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out</a:t>
            </a:r>
            <a:r>
              <a:rPr lang="nb-NO" sz="1800" dirty="0">
                <a:cs typeface="Times New Roman"/>
              </a:rPr>
              <a:t> er lik </a:t>
            </a: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c</a:t>
            </a:r>
            <a:r>
              <a:rPr lang="nb-NO" sz="1800" dirty="0">
                <a:cs typeface="Times New Roman"/>
              </a:rPr>
              <a:t>, </a:t>
            </a: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in</a:t>
            </a:r>
            <a:r>
              <a:rPr lang="nb-NO" sz="1800" dirty="0">
                <a:cs typeface="Times New Roman"/>
              </a:rPr>
              <a:t> lik </a:t>
            </a: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s</a:t>
            </a:r>
            <a:r>
              <a:rPr lang="nb-NO" sz="1800" dirty="0">
                <a:cs typeface="Times New Roman"/>
              </a:rPr>
              <a:t> og </a:t>
            </a:r>
            <a:r>
              <a:rPr lang="el-GR" sz="1800" i="1" dirty="0">
                <a:cs typeface="Times New Roman"/>
              </a:rPr>
              <a:t>φ</a:t>
            </a:r>
            <a:r>
              <a:rPr lang="nb-NO" sz="1800" i="1" dirty="0">
                <a:cs typeface="Times New Roman"/>
              </a:rPr>
              <a:t>=90</a:t>
            </a:r>
            <a:r>
              <a:rPr lang="nb-NO" sz="1800" i="1" baseline="30000" dirty="0">
                <a:cs typeface="Times New Roman"/>
              </a:rPr>
              <a:t>o</a:t>
            </a:r>
            <a:r>
              <a:rPr lang="nb-NO" sz="1800" i="1" dirty="0">
                <a:cs typeface="Times New Roman"/>
              </a:rPr>
              <a:t>-</a:t>
            </a:r>
            <a:r>
              <a:rPr lang="el-GR" sz="1800" i="1" dirty="0">
                <a:cs typeface="Times New Roman"/>
              </a:rPr>
              <a:t>θ</a:t>
            </a:r>
            <a:endParaRPr lang="nb-NO" sz="1800" i="1" dirty="0"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>
                <a:cs typeface="Times New Roman"/>
              </a:rPr>
              <a:t>Kretsen kan også ses på som en spenningsdeler hvor</a:t>
            </a: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31</a:t>
            </a:fld>
            <a:endParaRPr lang="nb-NO"/>
          </a:p>
        </p:txBody>
      </p:sp>
      <p:pic>
        <p:nvPicPr>
          <p:cNvPr id="9" name="Picture 4" descr="fg10_019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010" y="2051851"/>
            <a:ext cx="6219339" cy="23358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/>
              <p:cNvSpPr txBox="1"/>
              <p:nvPr/>
            </p:nvSpPr>
            <p:spPr bwMode="auto">
              <a:xfrm>
                <a:off x="3181350" y="5016500"/>
                <a:ext cx="2743666" cy="838262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sub>
                                    <m:sup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e>
                      </m:d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8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81350" y="5016500"/>
                <a:ext cx="2743666" cy="8382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9"/>
              <p:cNvSpPr txBox="1"/>
              <p:nvPr/>
            </p:nvSpPr>
            <p:spPr bwMode="auto">
              <a:xfrm>
                <a:off x="706438" y="5094288"/>
                <a:ext cx="2135187" cy="696912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  <m:sSup>
                        <m:sSup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6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Object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6438" y="5094288"/>
                <a:ext cx="2135187" cy="6969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46624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0CC7-B840-9611-E93B-948108CCF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02238-77BA-6A3B-379B-D4A12FCF5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306377"/>
            <a:ext cx="10515600" cy="838262"/>
          </a:xfrm>
        </p:spPr>
        <p:txBody>
          <a:bodyPr/>
          <a:lstStyle/>
          <a:p>
            <a:r>
              <a:rPr lang="nb-NO" sz="3188" dirty="0">
                <a:solidFill>
                  <a:srgbClr val="FF0000"/>
                </a:solidFill>
              </a:rPr>
              <a:t>RC «lead/lag» kretser: «lead» krets</a:t>
            </a:r>
            <a:endParaRPr lang="en-US" sz="3188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D756C-9A91-2760-2CEA-0BF5A2DE2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541" y="1144638"/>
            <a:ext cx="4947682" cy="499506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Ved å bytte om plasseringen til R og C får vi en «lead»-krets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I en RC «lead»-krets er utspenningen </a:t>
            </a:r>
            <a:r>
              <a:rPr lang="nb-NO" sz="1800" i="1" dirty="0"/>
              <a:t>V</a:t>
            </a:r>
            <a:r>
              <a:rPr lang="nb-NO" sz="1800" i="1" baseline="-25000" dirty="0"/>
              <a:t>out</a:t>
            </a:r>
            <a:r>
              <a:rPr lang="nb-NO" sz="1800" dirty="0"/>
              <a:t> forskjøvet 90-</a:t>
            </a:r>
            <a:r>
              <a:rPr lang="el-GR" sz="1800" i="1" dirty="0">
                <a:latin typeface="Times New Roman"/>
                <a:cs typeface="Times New Roman"/>
              </a:rPr>
              <a:t>φ</a:t>
            </a:r>
            <a:r>
              <a:rPr lang="nb-NO" sz="1800" dirty="0">
                <a:latin typeface="Times New Roman"/>
                <a:cs typeface="Times New Roman"/>
              </a:rPr>
              <a:t> </a:t>
            </a:r>
            <a:r>
              <a:rPr lang="nb-NO" sz="1800" dirty="0">
                <a:cs typeface="Times New Roman"/>
              </a:rPr>
              <a:t>grader i forhold til </a:t>
            </a: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>
                <a:cs typeface="Times New Roman"/>
              </a:rPr>
              <a:t>Legg merke til at dette er akkurat samme kretsen som et høypasspassfilter</a:t>
            </a:r>
            <a:endParaRPr lang="nb-NO" sz="2000" i="1" baseline="-25000" dirty="0"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out</a:t>
            </a:r>
            <a:r>
              <a:rPr lang="nb-NO" sz="1800" dirty="0">
                <a:cs typeface="Times New Roman"/>
              </a:rPr>
              <a:t> er lik </a:t>
            </a: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c</a:t>
            </a:r>
            <a:r>
              <a:rPr lang="nb-NO" sz="1800" dirty="0">
                <a:cs typeface="Times New Roman"/>
              </a:rPr>
              <a:t>, </a:t>
            </a: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in</a:t>
            </a:r>
            <a:r>
              <a:rPr lang="nb-NO" sz="1800" dirty="0">
                <a:cs typeface="Times New Roman"/>
              </a:rPr>
              <a:t> lik </a:t>
            </a:r>
            <a:r>
              <a:rPr lang="nb-NO" sz="1800" i="1" dirty="0">
                <a:cs typeface="Times New Roman"/>
              </a:rPr>
              <a:t>V</a:t>
            </a:r>
            <a:r>
              <a:rPr lang="nb-NO" sz="1800" i="1" baseline="-25000" dirty="0">
                <a:cs typeface="Times New Roman"/>
              </a:rPr>
              <a:t>s</a:t>
            </a:r>
            <a:r>
              <a:rPr lang="nb-NO" sz="1800" dirty="0">
                <a:cs typeface="Times New Roman"/>
              </a:rPr>
              <a:t> og nå er </a:t>
            </a:r>
            <a:r>
              <a:rPr lang="el-GR" sz="1800" i="1" dirty="0">
                <a:cs typeface="Times New Roman"/>
              </a:rPr>
              <a:t>θ </a:t>
            </a:r>
            <a:r>
              <a:rPr lang="nb-NO" sz="1800" i="1" dirty="0">
                <a:cs typeface="Times New Roman"/>
              </a:rPr>
              <a:t>=90</a:t>
            </a:r>
            <a:r>
              <a:rPr lang="nb-NO" sz="1800" i="1" baseline="30000" dirty="0">
                <a:cs typeface="Times New Roman"/>
              </a:rPr>
              <a:t>o</a:t>
            </a:r>
            <a:r>
              <a:rPr lang="nb-NO" sz="1800" i="1" dirty="0">
                <a:cs typeface="Times New Roman"/>
              </a:rPr>
              <a:t>-</a:t>
            </a:r>
            <a:r>
              <a:rPr lang="el-GR" sz="1800" i="1" dirty="0">
                <a:cs typeface="Times New Roman"/>
              </a:rPr>
              <a:t>φ</a:t>
            </a:r>
            <a:endParaRPr lang="nb-NO" sz="1800" i="1" dirty="0"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>
                <a:cs typeface="Times New Roman"/>
              </a:rPr>
              <a:t>Kretsen kan også i dette tilfellet ses på som en spenningsdeler hvor</a:t>
            </a: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AE8EB-F8A0-F3F7-3C00-6CFE322E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4</a:t>
            </a:r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7736C-B177-51D5-AB12-586C97BA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32</a:t>
            </a:fld>
            <a:endParaRPr lang="nb-NO"/>
          </a:p>
        </p:txBody>
      </p:sp>
      <p:pic>
        <p:nvPicPr>
          <p:cNvPr id="4" name="Picture 4" descr="fg10_02200">
            <a:extLst>
              <a:ext uri="{FF2B5EF4-FFF2-40B4-BE49-F238E27FC236}">
                <a16:creationId xmlns:a16="http://schemas.microsoft.com/office/drawing/2014/main" id="{C327C8AB-2DA1-6675-D3E4-5E845E390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093" y="2431311"/>
            <a:ext cx="6062194" cy="18160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34575842-3698-5FC4-AA69-B45FB8890FEF}"/>
                  </a:ext>
                </a:extLst>
              </p:cNvPr>
              <p:cNvSpPr txBox="1"/>
              <p:nvPr/>
            </p:nvSpPr>
            <p:spPr bwMode="auto">
              <a:xfrm>
                <a:off x="1095375" y="4640263"/>
                <a:ext cx="1535113" cy="69532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6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34575842-3698-5FC4-AA69-B45FB8890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5375" y="4640263"/>
                <a:ext cx="1535113" cy="6953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0">
                <a:extLst>
                  <a:ext uri="{FF2B5EF4-FFF2-40B4-BE49-F238E27FC236}">
                    <a16:creationId xmlns:a16="http://schemas.microsoft.com/office/drawing/2014/main" id="{94EB7B98-1F86-DDE8-6D6F-92CB668296FF}"/>
                  </a:ext>
                </a:extLst>
              </p:cNvPr>
              <p:cNvSpPr txBox="1"/>
              <p:nvPr/>
            </p:nvSpPr>
            <p:spPr bwMode="auto">
              <a:xfrm>
                <a:off x="3135313" y="4471988"/>
                <a:ext cx="2278062" cy="1030287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nb-NO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sub>
                                    <m:sup>
                                      <m:r>
                                        <a:rPr lang="nb-NO" sz="16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e>
                      </m:d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1" name="Object 10">
                <a:extLst>
                  <a:ext uri="{FF2B5EF4-FFF2-40B4-BE49-F238E27FC236}">
                    <a16:creationId xmlns:a16="http://schemas.microsoft.com/office/drawing/2014/main" id="{94EB7B98-1F86-DDE8-6D6F-92CB66829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5313" y="4471988"/>
                <a:ext cx="2278062" cy="10302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9403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IN1080 Forelesning 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33</a:t>
            </a:fld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3A186F-A251-40BD-B492-9815E21EC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8200"/>
            <a:ext cx="9525596" cy="1143000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Nøtt til neste gang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9EE9B38-D1FA-42DD-89ED-5FC7EF814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54" y="1851498"/>
            <a:ext cx="10775559" cy="907740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Hva gjør denne kretsen? (dvs: hva er sammenhengen mellom V</a:t>
            </a:r>
            <a:r>
              <a:rPr lang="nb-NO" sz="2000" baseline="-25000" dirty="0"/>
              <a:t>in</a:t>
            </a:r>
            <a:r>
              <a:rPr lang="nb-NO" sz="2000" dirty="0"/>
              <a:t> og V</a:t>
            </a:r>
            <a:r>
              <a:rPr lang="nb-NO" sz="2000" baseline="-25000" dirty="0"/>
              <a:t>o</a:t>
            </a:r>
            <a:r>
              <a:rPr lang="nb-NO" sz="2000" dirty="0"/>
              <a:t> når bryterne åpnes og lukkes?)  Anta at kondensatorene er ideelle.</a:t>
            </a:r>
            <a:endParaRPr lang="nb-NO" sz="20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05FA2D-C1D6-DC9F-DB48-4A95B0E84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752" y="3070408"/>
            <a:ext cx="762000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25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e5e35b8c-bb2a-40e7-acd7-beed1d1f14b8"/>
    <ds:schemaRef ds:uri="45a9c032-1c21-4297-bc4a-1b0e359a6c15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35942</TotalTime>
  <Words>2969</Words>
  <Application>Microsoft Office PowerPoint</Application>
  <PresentationFormat>Widescreen</PresentationFormat>
  <Paragraphs>384</Paragraphs>
  <Slides>33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Arial, sans-serif</vt:lpstr>
      <vt:lpstr>Calibri</vt:lpstr>
      <vt:lpstr>Cambria Math</vt:lpstr>
      <vt:lpstr>Segoe UI</vt:lpstr>
      <vt:lpstr>Times New Roman</vt:lpstr>
      <vt:lpstr>Wingdings</vt:lpstr>
      <vt:lpstr>ヒラギノ角ゴ Pro W3</vt:lpstr>
      <vt:lpstr>Office Theme</vt:lpstr>
      <vt:lpstr>think-cell Slide</vt:lpstr>
      <vt:lpstr>IN 1080 Mekatronikk </vt:lpstr>
      <vt:lpstr>Om dagens forelesning</vt:lpstr>
      <vt:lpstr>Oppgave – beregning av V, I og 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Fouriers teorem</vt:lpstr>
      <vt:lpstr>Fouriers teorem: eksempel 1</vt:lpstr>
      <vt:lpstr>PowerPoint Presentation</vt:lpstr>
      <vt:lpstr>PowerPoint Presentation</vt:lpstr>
      <vt:lpstr>PowerPoint Presentation</vt:lpstr>
      <vt:lpstr>Sammenheng mellom frekvens og tid</vt:lpstr>
      <vt:lpstr>Bruk av RC-kretser: Filtre (1)</vt:lpstr>
      <vt:lpstr>Filtre (2)</vt:lpstr>
      <vt:lpstr>Filtre (3)</vt:lpstr>
      <vt:lpstr>Filteregenskaper og gain (1)</vt:lpstr>
      <vt:lpstr>Filteregenskaper og gain (2)</vt:lpstr>
      <vt:lpstr>Ideelle versus fysiske filtre</vt:lpstr>
      <vt:lpstr>Knekkfrekvens</vt:lpstr>
      <vt:lpstr>Ulike filtre og filterkarakteristikker</vt:lpstr>
      <vt:lpstr>RC-krets som lavpassfilter</vt:lpstr>
      <vt:lpstr>RC-krets som høypassfilter</vt:lpstr>
      <vt:lpstr>RC «lead/lag» kretser: «lag» krets</vt:lpstr>
      <vt:lpstr>RC «lead/lag» kretser: «lead» krets</vt:lpstr>
      <vt:lpstr>Nøtt til neste gang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Sigbjørn Næss</dc:creator>
  <cp:lastModifiedBy>Sigbjørn Næss</cp:lastModifiedBy>
  <cp:revision>88</cp:revision>
  <dcterms:created xsi:type="dcterms:W3CDTF">2023-12-12T12:43:39Z</dcterms:created>
  <dcterms:modified xsi:type="dcterms:W3CDTF">2025-02-09T10:12:13Z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