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1" r:id="rId1"/>
    <p:sldMasterId id="2147483674" r:id="rId2"/>
  </p:sldMasterIdLst>
  <p:notesMasterIdLst>
    <p:notesMasterId r:id="rId29"/>
  </p:notesMasterIdLst>
  <p:handoutMasterIdLst>
    <p:handoutMasterId r:id="rId30"/>
  </p:handoutMasterIdLst>
  <p:sldIdLst>
    <p:sldId id="257" r:id="rId3"/>
    <p:sldId id="258" r:id="rId4"/>
    <p:sldId id="423" r:id="rId5"/>
    <p:sldId id="424" r:id="rId6"/>
    <p:sldId id="343" r:id="rId7"/>
    <p:sldId id="344" r:id="rId8"/>
    <p:sldId id="345" r:id="rId9"/>
    <p:sldId id="346" r:id="rId10"/>
    <p:sldId id="446" r:id="rId11"/>
    <p:sldId id="387" r:id="rId12"/>
    <p:sldId id="389" r:id="rId13"/>
    <p:sldId id="400" r:id="rId14"/>
    <p:sldId id="390" r:id="rId15"/>
    <p:sldId id="401" r:id="rId16"/>
    <p:sldId id="392" r:id="rId17"/>
    <p:sldId id="402" r:id="rId18"/>
    <p:sldId id="393" r:id="rId19"/>
    <p:sldId id="396" r:id="rId20"/>
    <p:sldId id="430" r:id="rId21"/>
    <p:sldId id="394" r:id="rId22"/>
    <p:sldId id="395" r:id="rId23"/>
    <p:sldId id="413" r:id="rId24"/>
    <p:sldId id="415" r:id="rId25"/>
    <p:sldId id="416" r:id="rId26"/>
    <p:sldId id="441" r:id="rId27"/>
    <p:sldId id="418" r:id="rId28"/>
  </p:sldIdLst>
  <p:sldSz cx="13004800" cy="73152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 userDrawn="1">
          <p15:clr>
            <a:srgbClr val="A4A3A4"/>
          </p15:clr>
        </p15:guide>
        <p15:guide id="2" pos="40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3399FF"/>
    <a:srgbClr val="0099CC"/>
    <a:srgbClr val="FCC92D"/>
    <a:srgbClr val="008EBC"/>
    <a:srgbClr val="04BAC8"/>
    <a:srgbClr val="04ADC1"/>
    <a:srgbClr val="01A1BC"/>
    <a:srgbClr val="FF3300"/>
    <a:srgbClr val="008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26" autoAdjust="0"/>
    <p:restoredTop sz="94714" autoAdjust="0"/>
  </p:normalViewPr>
  <p:slideViewPr>
    <p:cSldViewPr>
      <p:cViewPr varScale="1">
        <p:scale>
          <a:sx n="143" d="100"/>
          <a:sy n="143" d="100"/>
        </p:scale>
        <p:origin x="144" y="192"/>
      </p:cViewPr>
      <p:guideLst>
        <p:guide orient="horz" pos="2976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1980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860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6088" cy="3824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857750"/>
            <a:ext cx="5207000" cy="46053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8017" tIns="48148" rIns="98017" bIns="48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461032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40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08050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0488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129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997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683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85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442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774700"/>
            <a:ext cx="6796088" cy="3824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3.svg"/><Relationship Id="rId7" Type="http://schemas.openxmlformats.org/officeDocument/2006/relationships/image" Target="../media/image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1.sv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1.svg"/><Relationship Id="rId4" Type="http://schemas.openxmlformats.org/officeDocument/2006/relationships/image" Target="../media/image13.svg"/><Relationship Id="rId9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5.svg"/><Relationship Id="rId7" Type="http://schemas.openxmlformats.org/officeDocument/2006/relationships/image" Target="../media/image11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3.svg"/><Relationship Id="rId7" Type="http://schemas.openxmlformats.org/officeDocument/2006/relationships/image" Target="../media/image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1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19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6" Type="http://schemas.openxmlformats.org/officeDocument/2006/relationships/image" Target="../media/image18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4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625600" y="2145432"/>
            <a:ext cx="10728961" cy="1219200"/>
          </a:xfrm>
        </p:spPr>
        <p:txBody>
          <a:bodyPr anchor="b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625600" y="3945632"/>
            <a:ext cx="10728961" cy="1869440"/>
          </a:xfrm>
        </p:spPr>
        <p:txBody>
          <a:bodyPr/>
          <a:lstStyle>
            <a:lvl1pPr marL="0" indent="0" algn="l">
              <a:spcBef>
                <a:spcPts val="0"/>
              </a:spcBef>
              <a:buFontTx/>
              <a:buNone/>
              <a:defRPr sz="2400"/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193" y="5995597"/>
            <a:ext cx="1486263" cy="1109472"/>
          </a:xfrm>
          <a:prstGeom prst="rect">
            <a:avLst/>
          </a:prstGeom>
        </p:spPr>
      </p:pic>
      <p:pic>
        <p:nvPicPr>
          <p:cNvPr id="6" name="Picture 5" descr="Medical Device Design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592" y="201216"/>
            <a:ext cx="5672015" cy="128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065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353" y="894080"/>
            <a:ext cx="10945707" cy="12192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353" y="2113280"/>
            <a:ext cx="10945707" cy="4389120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defRPr sz="2400"/>
            </a:lvl1pPr>
            <a:lvl2pPr>
              <a:lnSpc>
                <a:spcPts val="3000"/>
              </a:lnSpc>
              <a:spcBef>
                <a:spcPts val="0"/>
              </a:spcBef>
              <a:defRPr sz="2000"/>
            </a:lvl2pPr>
            <a:lvl3pPr>
              <a:lnSpc>
                <a:spcPts val="3000"/>
              </a:lnSpc>
              <a:spcBef>
                <a:spcPts val="0"/>
              </a:spcBef>
              <a:defRPr sz="1800"/>
            </a:lvl3pPr>
            <a:lvl4pPr>
              <a:lnSpc>
                <a:spcPts val="3000"/>
              </a:lnSpc>
              <a:spcBef>
                <a:spcPts val="0"/>
              </a:spcBef>
              <a:defRPr sz="1400"/>
            </a:lvl4pPr>
            <a:lvl5pPr>
              <a:lnSpc>
                <a:spcPts val="3000"/>
              </a:lnSpc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290193" y="6664960"/>
            <a:ext cx="2709334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5782145" y="6664960"/>
            <a:ext cx="1170416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649214" y="6664960"/>
            <a:ext cx="975361" cy="48768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18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4700695"/>
            <a:ext cx="11054080" cy="145288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3100497"/>
            <a:ext cx="11054080" cy="1600199"/>
          </a:xfrm>
        </p:spPr>
        <p:txBody>
          <a:bodyPr anchor="b"/>
          <a:lstStyle>
            <a:lvl1pPr marL="0" indent="0">
              <a:buNone/>
              <a:defRPr sz="2200"/>
            </a:lvl1pPr>
            <a:lvl2pPr marL="506132" indent="0">
              <a:buNone/>
              <a:defRPr sz="2000"/>
            </a:lvl2pPr>
            <a:lvl3pPr marL="1012264" indent="0">
              <a:buNone/>
              <a:defRPr sz="1800"/>
            </a:lvl3pPr>
            <a:lvl4pPr marL="1518395" indent="0">
              <a:buNone/>
              <a:defRPr sz="1500"/>
            </a:lvl4pPr>
            <a:lvl5pPr marL="2024528" indent="0">
              <a:buNone/>
              <a:defRPr sz="1500"/>
            </a:lvl5pPr>
            <a:lvl6pPr marL="2530661" indent="0">
              <a:buNone/>
              <a:defRPr sz="1500"/>
            </a:lvl6pPr>
            <a:lvl7pPr marL="3036793" indent="0">
              <a:buNone/>
              <a:defRPr sz="1500"/>
            </a:lvl7pPr>
            <a:lvl8pPr marL="3542925" indent="0">
              <a:buNone/>
              <a:defRPr sz="1500"/>
            </a:lvl8pPr>
            <a:lvl9pPr marL="4049057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37757-576B-EF4D-9700-0443DE0108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368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8854" y="2113280"/>
            <a:ext cx="5364480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0080" y="2113280"/>
            <a:ext cx="5364480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81D97-6BD2-DD4A-97EA-2D5D216928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676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292947"/>
            <a:ext cx="1170432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1637456"/>
            <a:ext cx="5746045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2319869"/>
            <a:ext cx="5746045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61" y="1637456"/>
            <a:ext cx="5748302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61" y="2319869"/>
            <a:ext cx="5748302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245E3-F26D-5F48-9B3C-B613005A7A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43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D5A85-2DB4-A94A-9780-56D67215FF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97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D3BC9-7EE2-3642-912D-4C42C29ED7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225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2" y="291253"/>
            <a:ext cx="4278490" cy="123952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5" y="291256"/>
            <a:ext cx="7270045" cy="6243321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2" y="1530776"/>
            <a:ext cx="4278490" cy="5003801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EEEDA-D3B5-9F46-A138-1B4482F61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127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5120642"/>
            <a:ext cx="7802880" cy="604521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653627"/>
            <a:ext cx="7802880" cy="4389120"/>
          </a:xfrm>
        </p:spPr>
        <p:txBody>
          <a:bodyPr/>
          <a:lstStyle>
            <a:lvl1pPr marL="0" indent="0">
              <a:buNone/>
              <a:defRPr sz="3500"/>
            </a:lvl1pPr>
            <a:lvl2pPr marL="506132" indent="0">
              <a:buNone/>
              <a:defRPr sz="3100"/>
            </a:lvl2pPr>
            <a:lvl3pPr marL="1012264" indent="0">
              <a:buNone/>
              <a:defRPr sz="2700"/>
            </a:lvl3pPr>
            <a:lvl4pPr marL="1518395" indent="0">
              <a:buNone/>
              <a:defRPr sz="2200"/>
            </a:lvl4pPr>
            <a:lvl5pPr marL="2024528" indent="0">
              <a:buNone/>
              <a:defRPr sz="2200"/>
            </a:lvl5pPr>
            <a:lvl6pPr marL="2530661" indent="0">
              <a:buNone/>
              <a:defRPr sz="2200"/>
            </a:lvl6pPr>
            <a:lvl7pPr marL="3036793" indent="0">
              <a:buNone/>
              <a:defRPr sz="2200"/>
            </a:lvl7pPr>
            <a:lvl8pPr marL="3542925" indent="0">
              <a:buNone/>
              <a:defRPr sz="2200"/>
            </a:lvl8pPr>
            <a:lvl9pPr marL="4049057" indent="0">
              <a:buNone/>
              <a:defRPr sz="22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5725163"/>
            <a:ext cx="7802880" cy="858519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0E2D-38FA-BF43-85AB-BFE78B7D4C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64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0C108-D860-4D4B-87C4-6FA8FD0ACA5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09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18134" y="894080"/>
            <a:ext cx="2736427" cy="5608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8853" y="894080"/>
            <a:ext cx="7992534" cy="5608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F558-6264-5343-A297-CD06298375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924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28.02.2022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0973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28.02.2022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8029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623872" cy="731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04655" y="5820898"/>
            <a:ext cx="1093798" cy="1093798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04656" y="5820900"/>
            <a:ext cx="1093782" cy="1093782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62560" y="-14017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853" y="407312"/>
            <a:ext cx="5994221" cy="1191380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04655" y="5820899"/>
            <a:ext cx="1093798" cy="1093782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08" y="2384938"/>
            <a:ext cx="6098093" cy="1916399"/>
          </a:xfrm>
        </p:spPr>
        <p:txBody>
          <a:bodyPr/>
          <a:lstStyle>
            <a:lvl1pPr>
              <a:lnSpc>
                <a:spcPct val="100000"/>
              </a:lnSpc>
              <a:defRPr sz="38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4308" y="4520292"/>
            <a:ext cx="6098093" cy="8077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9387" y="5545615"/>
            <a:ext cx="6098093" cy="27528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93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9387" y="5820060"/>
            <a:ext cx="609809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7" y="6104573"/>
            <a:ext cx="609809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6631078"/>
            <a:ext cx="6098093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583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8951" y="0"/>
            <a:ext cx="6372218" cy="73152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1853" y="407312"/>
            <a:ext cx="5994221" cy="11913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04655" y="5820899"/>
            <a:ext cx="1093798" cy="109378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04655" y="5820898"/>
            <a:ext cx="1093798" cy="1093798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04656" y="5820900"/>
            <a:ext cx="1093782" cy="1093782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308" y="2384938"/>
            <a:ext cx="6098093" cy="1916399"/>
          </a:xfrm>
        </p:spPr>
        <p:txBody>
          <a:bodyPr/>
          <a:lstStyle>
            <a:lvl1pPr>
              <a:lnSpc>
                <a:spcPct val="100000"/>
              </a:lnSpc>
              <a:defRPr sz="38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4308" y="4520246"/>
            <a:ext cx="6098093" cy="8077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9387" y="5545615"/>
            <a:ext cx="6098093" cy="27528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493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9387" y="5820060"/>
            <a:ext cx="609809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7" y="6104573"/>
            <a:ext cx="609809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6631078"/>
            <a:ext cx="6098093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347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68516" y="13180"/>
            <a:ext cx="11032655" cy="7288839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972179" cy="731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969348" y="13181"/>
            <a:ext cx="11035453" cy="7288473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1853" y="407312"/>
            <a:ext cx="5994221" cy="1191380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04655" y="5820899"/>
            <a:ext cx="1093798" cy="109378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348554" y="-14508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10534549" y="-14508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62560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834641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467453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504655" y="5821946"/>
            <a:ext cx="1093798" cy="1093798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04655" y="5820417"/>
            <a:ext cx="1093782" cy="1093782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8100266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570335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834" y="2384587"/>
            <a:ext cx="5985284" cy="1917631"/>
          </a:xfrm>
        </p:spPr>
        <p:txBody>
          <a:bodyPr/>
          <a:lstStyle>
            <a:lvl1pPr>
              <a:lnSpc>
                <a:spcPct val="100000"/>
              </a:lnSpc>
              <a:defRPr sz="3839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7834" y="4520292"/>
            <a:ext cx="6098093" cy="8077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27834" y="5545615"/>
            <a:ext cx="1316066" cy="229743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834" y="5833345"/>
            <a:ext cx="408060" cy="229743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493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27834" y="6117858"/>
            <a:ext cx="904094" cy="229743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7836" y="6710938"/>
            <a:ext cx="65" cy="229743"/>
          </a:xfrm>
        </p:spPr>
        <p:txBody>
          <a:bodyPr wrap="none" lIns="0" tIns="0" rIns="0" bIns="0">
            <a:spAutoFit/>
          </a:bodyPr>
          <a:lstStyle>
            <a:lvl1pPr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54753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68516" y="0"/>
            <a:ext cx="11032655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972144" y="0"/>
            <a:ext cx="11032656" cy="73152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04655" y="5820899"/>
            <a:ext cx="1093798" cy="1093782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570335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04655" y="5820898"/>
            <a:ext cx="1093798" cy="1093798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04656" y="5820900"/>
            <a:ext cx="1093782" cy="1093782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1853" y="407312"/>
            <a:ext cx="5994221" cy="1191380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834" y="2384587"/>
            <a:ext cx="5985284" cy="1917631"/>
          </a:xfrm>
        </p:spPr>
        <p:txBody>
          <a:bodyPr/>
          <a:lstStyle>
            <a:lvl1pPr>
              <a:lnSpc>
                <a:spcPct val="100000"/>
              </a:lnSpc>
              <a:defRPr sz="3839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7834" y="4520292"/>
            <a:ext cx="6098093" cy="8077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27834" y="5545615"/>
            <a:ext cx="1316066" cy="229743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834" y="5833345"/>
            <a:ext cx="408060" cy="229743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493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27834" y="6117858"/>
            <a:ext cx="904094" cy="229743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7836" y="6710938"/>
            <a:ext cx="65" cy="229743"/>
          </a:xfrm>
        </p:spPr>
        <p:txBody>
          <a:bodyPr wrap="none" lIns="0" tIns="0" rIns="0" bIns="0">
            <a:spAutoFit/>
          </a:bodyPr>
          <a:lstStyle>
            <a:lvl1pPr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088660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" y="0"/>
            <a:ext cx="13001170" cy="741002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3004800" cy="7410027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1853" y="407312"/>
            <a:ext cx="5994221" cy="11913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504655" y="5820899"/>
            <a:ext cx="1093798" cy="1093782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570335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04655" y="5820898"/>
            <a:ext cx="1093798" cy="1093798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04656" y="5820900"/>
            <a:ext cx="1093782" cy="1093782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834" y="2384587"/>
            <a:ext cx="5985284" cy="1917631"/>
          </a:xfrm>
        </p:spPr>
        <p:txBody>
          <a:bodyPr/>
          <a:lstStyle>
            <a:lvl1pPr>
              <a:lnSpc>
                <a:spcPct val="100000"/>
              </a:lnSpc>
              <a:defRPr sz="3839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27834" y="4520292"/>
            <a:ext cx="6098093" cy="80772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27834" y="5545615"/>
            <a:ext cx="1316066" cy="229743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27834" y="5833345"/>
            <a:ext cx="408060" cy="229743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493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27834" y="6117858"/>
            <a:ext cx="904094" cy="229743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27836" y="6710938"/>
            <a:ext cx="65" cy="229743"/>
          </a:xfrm>
        </p:spPr>
        <p:txBody>
          <a:bodyPr wrap="none" lIns="0" tIns="0" rIns="0" bIns="0">
            <a:spAutoFit/>
          </a:bodyPr>
          <a:lstStyle>
            <a:lvl1pPr>
              <a:defRPr sz="1493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10407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695" y="1694"/>
          <a:ext cx="1694" cy="1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95" y="1694"/>
                        <a:ext cx="1694" cy="16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623872" cy="731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84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4307" y="6341614"/>
            <a:ext cx="2217314" cy="57460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4308" y="255113"/>
            <a:ext cx="5413724" cy="2546773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3840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4"/>
            <a:ext cx="541880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7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1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1"/>
            <a:ext cx="5413724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589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4308" y="255113"/>
            <a:ext cx="5413724" cy="2546773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3840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4"/>
            <a:ext cx="541880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7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1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1"/>
            <a:ext cx="5413724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695" y="1694"/>
          <a:ext cx="1694" cy="1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5" y="1694"/>
                        <a:ext cx="1694" cy="16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8951" y="0"/>
            <a:ext cx="6372218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307" y="6341614"/>
            <a:ext cx="2217314" cy="57460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</p:spTree>
    <p:extLst>
      <p:ext uri="{BB962C8B-B14F-4D97-AF65-F5344CB8AC3E}">
        <p14:creationId xmlns:p14="http://schemas.microsoft.com/office/powerpoint/2010/main" val="9136987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28951" y="0"/>
            <a:ext cx="6372218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29401" y="0"/>
            <a:ext cx="6375399" cy="7315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371" y="364222"/>
            <a:ext cx="5409661" cy="221866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24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307" y="6341614"/>
            <a:ext cx="2217314" cy="574601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677" y="2436015"/>
            <a:ext cx="5413724" cy="1760565"/>
          </a:xfrm>
        </p:spPr>
        <p:txBody>
          <a:bodyPr anchor="t"/>
          <a:lstStyle>
            <a:lvl1pPr algn="l">
              <a:lnSpc>
                <a:spcPct val="100000"/>
              </a:lnSpc>
              <a:defRPr sz="384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4"/>
            <a:ext cx="541880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7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1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1"/>
            <a:ext cx="5413724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4349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8951" y="0"/>
            <a:ext cx="6372218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307" y="6341614"/>
            <a:ext cx="2217314" cy="57460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371" y="364222"/>
            <a:ext cx="5409661" cy="221866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24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4308" y="696687"/>
            <a:ext cx="5413724" cy="2105199"/>
          </a:xfrm>
        </p:spPr>
        <p:txBody>
          <a:bodyPr/>
          <a:lstStyle>
            <a:lvl1pPr marL="0" indent="0">
              <a:buNone/>
              <a:defRPr lang="en-US" sz="384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384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4"/>
            <a:ext cx="541880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7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1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1"/>
            <a:ext cx="5413724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5719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8951" y="0"/>
            <a:ext cx="6372218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623872" y="0"/>
            <a:ext cx="6380928" cy="73152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307" y="6341614"/>
            <a:ext cx="2217314" cy="57460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371" y="364222"/>
            <a:ext cx="5409661" cy="221866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24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4308" y="696687"/>
            <a:ext cx="5413724" cy="2105199"/>
          </a:xfrm>
        </p:spPr>
        <p:txBody>
          <a:bodyPr/>
          <a:lstStyle>
            <a:lvl1pPr marL="0" indent="0">
              <a:buNone/>
              <a:defRPr lang="en-US" sz="384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384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4"/>
            <a:ext cx="541880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7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1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1"/>
            <a:ext cx="5413724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3003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28951" y="0"/>
            <a:ext cx="6372218" cy="73152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171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623872" y="0"/>
            <a:ext cx="6380928" cy="73152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307" y="6341614"/>
            <a:ext cx="2217314" cy="57460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6049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371" y="364222"/>
            <a:ext cx="5409661" cy="221866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024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4308" y="696686"/>
            <a:ext cx="5413724" cy="1284998"/>
          </a:xfrm>
        </p:spPr>
        <p:txBody>
          <a:bodyPr/>
          <a:lstStyle>
            <a:lvl1pPr marL="0" indent="0">
              <a:buNone/>
              <a:defRPr lang="en-US" sz="1706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309" y="2456372"/>
            <a:ext cx="5418803" cy="1815908"/>
          </a:xfrm>
        </p:spPr>
        <p:txBody>
          <a:bodyPr/>
          <a:lstStyle>
            <a:lvl1pPr marL="0" indent="0">
              <a:buNone/>
              <a:defRPr sz="3839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4307" y="4386754"/>
            <a:ext cx="5418803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9386" y="4671267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09388" y="4955781"/>
            <a:ext cx="5413724" cy="241369"/>
          </a:xfrm>
        </p:spPr>
        <p:txBody>
          <a:bodyPr/>
          <a:lstStyle>
            <a:lvl1pPr marL="0" indent="0">
              <a:buNone/>
              <a:defRPr sz="149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4308" y="5477461"/>
            <a:ext cx="5413724" cy="389467"/>
          </a:xfrm>
        </p:spPr>
        <p:txBody>
          <a:bodyPr lIns="0" tIns="0" rIns="0" bIns="0"/>
          <a:lstStyle>
            <a:lvl1pPr>
              <a:defRPr sz="149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9918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7" y="2670500"/>
            <a:ext cx="3965496" cy="1413934"/>
          </a:xfrm>
        </p:spPr>
        <p:txBody>
          <a:bodyPr/>
          <a:lstStyle>
            <a:lvl1pPr>
              <a:defRPr sz="384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2845" y="1885876"/>
            <a:ext cx="6254046" cy="464142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3840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3840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3840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3840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064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7" y="2670500"/>
            <a:ext cx="3965496" cy="1413934"/>
          </a:xfrm>
        </p:spPr>
        <p:txBody>
          <a:bodyPr/>
          <a:lstStyle>
            <a:lvl1pPr>
              <a:defRPr sz="384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052497" y="940371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560"/>
            </a:lvl1pPr>
            <a:lvl2pPr marL="440912" indent="-105656">
              <a:spcBef>
                <a:spcPts val="1194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74768" y="940371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560"/>
            </a:lvl1pPr>
            <a:lvl2pPr marL="440912" indent="-105656">
              <a:spcBef>
                <a:spcPts val="1194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52497" y="2695892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560"/>
            </a:lvl1pPr>
            <a:lvl2pPr marL="440912" indent="-105656">
              <a:spcBef>
                <a:spcPts val="1194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74768" y="2695892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560"/>
            </a:lvl1pPr>
            <a:lvl2pPr marL="440912" indent="-105656">
              <a:spcBef>
                <a:spcPts val="1194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52496" y="4451415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560"/>
            </a:lvl1pPr>
            <a:lvl2pPr marL="440912" indent="-105656">
              <a:spcBef>
                <a:spcPts val="1194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74769" y="4451415"/>
            <a:ext cx="3168013" cy="16304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2560"/>
            </a:lvl1pPr>
            <a:lvl2pPr marL="440912" indent="-105656">
              <a:spcBef>
                <a:spcPts val="1194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679217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3004799" cy="73152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6402" y="6698818"/>
            <a:ext cx="1089346" cy="216512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53889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5304894" y="-153889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2047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1" y="3361087"/>
            <a:ext cx="9753600" cy="2004014"/>
          </a:xfrm>
        </p:spPr>
        <p:txBody>
          <a:bodyPr wrap="none" anchor="t"/>
          <a:lstStyle>
            <a:lvl1pPr algn="ctr">
              <a:defRPr sz="3840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5601" y="1220591"/>
            <a:ext cx="9753600" cy="1766146"/>
          </a:xfrm>
        </p:spPr>
        <p:txBody>
          <a:bodyPr wrap="none" bIns="0" anchor="b"/>
          <a:lstStyle>
            <a:lvl1pPr marL="0" indent="0" algn="ctr">
              <a:buNone/>
              <a:defRPr sz="1493">
                <a:highlight>
                  <a:srgbClr val="FFFFFF"/>
                </a:highlight>
              </a:defRPr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9987024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3004799" cy="73152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07011" marR="0" lvl="0" indent="-107011" algn="l" defTabSz="780114" rtl="0" eaLnBrk="1" fontAlgn="auto" latinLnBrk="0" hangingPunct="1">
              <a:lnSpc>
                <a:spcPct val="100000"/>
              </a:lnSpc>
              <a:spcBef>
                <a:spcPts val="98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6402" y="6698818"/>
            <a:ext cx="1089346" cy="216512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592997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2047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755558" y="-14508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348554" y="-14508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10534549" y="-145089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62560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834641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467453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8100266" y="-75594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2047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5601" y="2194815"/>
            <a:ext cx="9753600" cy="2916257"/>
          </a:xfrm>
        </p:spPr>
        <p:txBody>
          <a:bodyPr anchor="ctr"/>
          <a:lstStyle>
            <a:lvl1pPr algn="ctr">
              <a:lnSpc>
                <a:spcPct val="100000"/>
              </a:lnSpc>
              <a:defRPr sz="384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31167446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76074" y="1"/>
            <a:ext cx="384048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47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2" y="360247"/>
            <a:ext cx="384048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47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2620753" y="515135"/>
            <a:ext cx="384048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47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62885"/>
            <a:ext cx="1248497" cy="19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47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682641"/>
            <a:ext cx="1248497" cy="19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47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8" y="1154908"/>
            <a:ext cx="12236704" cy="527732"/>
          </a:xfrm>
        </p:spPr>
        <p:txBody>
          <a:bodyPr anchor="t"/>
          <a:lstStyle>
            <a:lvl1pPr marL="0" indent="0" algn="l">
              <a:buNone/>
              <a:defRPr sz="1536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4048" y="1874666"/>
            <a:ext cx="12236704" cy="458784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047"/>
            </a:lvl1pPr>
            <a:lvl2pPr>
              <a:defRPr sz="1706"/>
            </a:lvl2pPr>
            <a:lvl3pPr>
              <a:defRPr sz="1706"/>
            </a:lvl3pPr>
            <a:lvl4pPr>
              <a:defRPr sz="1706"/>
            </a:lvl4pPr>
            <a:lvl5pPr>
              <a:defRPr sz="1706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0295225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9" y="1154908"/>
            <a:ext cx="5855161" cy="527732"/>
          </a:xfrm>
        </p:spPr>
        <p:txBody>
          <a:bodyPr anchor="t"/>
          <a:lstStyle>
            <a:lvl1pPr marL="0" indent="0" algn="l">
              <a:buNone/>
              <a:defRPr sz="1536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4049" y="1874666"/>
            <a:ext cx="5855161" cy="458784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047"/>
            </a:lvl1pPr>
            <a:lvl2pPr>
              <a:defRPr sz="1706"/>
            </a:lvl2pPr>
            <a:lvl3pPr>
              <a:defRPr sz="1706"/>
            </a:lvl3pPr>
            <a:lvl4pPr>
              <a:defRPr sz="1706"/>
            </a:lvl4pPr>
            <a:lvl5pPr>
              <a:defRPr sz="1706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765591" y="1148399"/>
            <a:ext cx="5855161" cy="527732"/>
          </a:xfrm>
        </p:spPr>
        <p:txBody>
          <a:bodyPr/>
          <a:lstStyle>
            <a:lvl1pPr marL="0" indent="0"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765591" y="1874666"/>
            <a:ext cx="5855161" cy="458815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047"/>
            </a:lvl1pPr>
            <a:lvl2pPr>
              <a:defRPr sz="1706"/>
            </a:lvl2pPr>
            <a:lvl3pPr>
              <a:defRPr sz="1706"/>
            </a:lvl3pPr>
            <a:lvl4pPr>
              <a:defRPr sz="1706"/>
            </a:lvl4pPr>
            <a:lvl5pPr>
              <a:defRPr sz="1706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085621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6" y="384049"/>
            <a:ext cx="5855162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6" y="1154908"/>
            <a:ext cx="5855162" cy="527732"/>
          </a:xfrm>
        </p:spPr>
        <p:txBody>
          <a:bodyPr anchor="t"/>
          <a:lstStyle>
            <a:lvl1pPr marL="0" indent="0" algn="l">
              <a:buNone/>
              <a:defRPr sz="1536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84046" y="1874666"/>
            <a:ext cx="5855162" cy="458784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91167" y="384049"/>
            <a:ext cx="4429584" cy="568106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1166" y="6261630"/>
            <a:ext cx="4429584" cy="194782"/>
          </a:xfrm>
        </p:spPr>
        <p:txBody>
          <a:bodyPr/>
          <a:lstStyle>
            <a:lvl1pPr marL="0" indent="0" algn="r">
              <a:buNone/>
              <a:defRPr sz="64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</p:spTree>
    <p:extLst>
      <p:ext uri="{BB962C8B-B14F-4D97-AF65-F5344CB8AC3E}">
        <p14:creationId xmlns:p14="http://schemas.microsoft.com/office/powerpoint/2010/main" val="42026644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4048" y="1154908"/>
            <a:ext cx="12236704" cy="5138466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07011" indent="-107011" algn="l">
              <a:lnSpc>
                <a:spcPct val="100000"/>
              </a:lnSpc>
              <a:spcBef>
                <a:spcPts val="981"/>
              </a:spcBef>
              <a:spcAft>
                <a:spcPts val="0"/>
              </a:spcAft>
              <a:buClrTx/>
              <a:buFontTx/>
              <a:buNone/>
              <a:defRPr sz="2047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2435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4045" y="1153560"/>
            <a:ext cx="3777402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4045" y="1871968"/>
            <a:ext cx="3777402" cy="869710"/>
          </a:xfrm>
          <a:prstGeom prst="rect">
            <a:avLst/>
          </a:prstGeom>
        </p:spPr>
        <p:txBody>
          <a:bodyPr lIns="0" tIns="0" rIns="0" bIns="0"/>
          <a:lstStyle>
            <a:lvl1pPr marL="107011" indent="-107011" algn="l">
              <a:lnSpc>
                <a:spcPct val="100000"/>
              </a:lnSpc>
              <a:spcBef>
                <a:spcPts val="981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1pPr>
            <a:lvl2pPr marL="585085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2pPr>
            <a:lvl3pPr marL="975142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3pPr>
            <a:lvl4pPr marL="1365199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4pPr>
            <a:lvl5pPr marL="1755256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84045" y="2940143"/>
            <a:ext cx="3777402" cy="3067129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22761" y="1153560"/>
            <a:ext cx="3777402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22762" y="1871968"/>
            <a:ext cx="3777402" cy="869710"/>
          </a:xfrm>
          <a:prstGeom prst="rect">
            <a:avLst/>
          </a:prstGeom>
        </p:spPr>
        <p:txBody>
          <a:bodyPr lIns="0" tIns="0" rIns="0" bIns="0"/>
          <a:lstStyle>
            <a:lvl1pPr marL="107011" indent="-107011" algn="l">
              <a:lnSpc>
                <a:spcPct val="100000"/>
              </a:lnSpc>
              <a:spcBef>
                <a:spcPts val="981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1pPr>
            <a:lvl2pPr marL="585085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2pPr>
            <a:lvl3pPr marL="975142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3pPr>
            <a:lvl4pPr marL="1365199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4pPr>
            <a:lvl5pPr marL="1755256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622761" y="2940143"/>
            <a:ext cx="3777402" cy="3067129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40012" y="1153560"/>
            <a:ext cx="3777402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840012" y="1871968"/>
            <a:ext cx="3777402" cy="869710"/>
          </a:xfrm>
          <a:prstGeom prst="rect">
            <a:avLst/>
          </a:prstGeom>
        </p:spPr>
        <p:txBody>
          <a:bodyPr lIns="0" tIns="0" rIns="0" bIns="0"/>
          <a:lstStyle>
            <a:lvl1pPr marL="107011" indent="-107011" algn="l">
              <a:lnSpc>
                <a:spcPct val="100000"/>
              </a:lnSpc>
              <a:spcBef>
                <a:spcPts val="981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1pPr>
            <a:lvl2pPr marL="585085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2pPr>
            <a:lvl3pPr marL="975142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3pPr>
            <a:lvl4pPr marL="1365199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4pPr>
            <a:lvl5pPr marL="1755256" indent="-195028" algn="l">
              <a:lnSpc>
                <a:spcPct val="100000"/>
              </a:lnSpc>
              <a:spcBef>
                <a:spcPts val="427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536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836676" y="2940143"/>
            <a:ext cx="3777402" cy="3067129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2384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4048" y="1157545"/>
            <a:ext cx="381471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4048" y="2977360"/>
            <a:ext cx="3814715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4048" y="3697115"/>
            <a:ext cx="3814715" cy="2349774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047"/>
            </a:lvl1pPr>
            <a:lvl2pPr>
              <a:defRPr sz="2047"/>
            </a:lvl2pPr>
            <a:lvl3pPr>
              <a:defRPr sz="2047"/>
            </a:lvl3pPr>
            <a:lvl4pPr>
              <a:defRPr sz="2047"/>
            </a:lvl4pPr>
            <a:lvl5pPr>
              <a:defRPr sz="2047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607273" y="1157545"/>
            <a:ext cx="381471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7273" y="2977360"/>
            <a:ext cx="3814715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607273" y="3697116"/>
            <a:ext cx="3814715" cy="2349774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047"/>
            </a:lvl1pPr>
            <a:lvl2pPr>
              <a:defRPr sz="2047"/>
            </a:lvl2pPr>
            <a:lvl3pPr>
              <a:defRPr sz="2047"/>
            </a:lvl3pPr>
            <a:lvl4pPr>
              <a:defRPr sz="2047"/>
            </a:lvl4pPr>
            <a:lvl5pPr>
              <a:defRPr sz="2047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806036" y="1157545"/>
            <a:ext cx="381471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06036" y="2977360"/>
            <a:ext cx="3814715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806037" y="3697116"/>
            <a:ext cx="3814715" cy="2349774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047"/>
            </a:lvl1pPr>
            <a:lvl2pPr>
              <a:defRPr sz="2047"/>
            </a:lvl2pPr>
            <a:lvl3pPr>
              <a:defRPr sz="2047"/>
            </a:lvl3pPr>
            <a:lvl4pPr>
              <a:defRPr sz="2047"/>
            </a:lvl4pPr>
            <a:lvl5pPr>
              <a:defRPr sz="2047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94510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8" y="1154908"/>
            <a:ext cx="12236704" cy="527732"/>
          </a:xfrm>
        </p:spPr>
        <p:txBody>
          <a:bodyPr anchor="t"/>
          <a:lstStyle>
            <a:lvl1pPr marL="0" indent="0" algn="l">
              <a:buNone/>
              <a:defRPr sz="1536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4045" y="1874665"/>
            <a:ext cx="2905426" cy="527732"/>
          </a:xfrm>
        </p:spPr>
        <p:txBody>
          <a:bodyPr anchor="ctr"/>
          <a:lstStyle>
            <a:lvl1pPr>
              <a:buNone/>
              <a:defRPr lang="en-US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4045" y="2594422"/>
            <a:ext cx="2905426" cy="345246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24058" y="1874665"/>
            <a:ext cx="2905426" cy="527732"/>
          </a:xfrm>
        </p:spPr>
        <p:txBody>
          <a:bodyPr anchor="ctr"/>
          <a:lstStyle>
            <a:lvl1pPr>
              <a:buNone/>
              <a:defRPr lang="en-US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524058" y="2594422"/>
            <a:ext cx="2905426" cy="345246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19692" y="1874665"/>
            <a:ext cx="2905426" cy="527732"/>
          </a:xfrm>
        </p:spPr>
        <p:txBody>
          <a:bodyPr anchor="ctr"/>
          <a:lstStyle>
            <a:lvl1pPr>
              <a:buNone/>
              <a:defRPr lang="en-US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619692" y="2594422"/>
            <a:ext cx="2905426" cy="345246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715326" y="1874665"/>
            <a:ext cx="2905426" cy="527732"/>
          </a:xfrm>
        </p:spPr>
        <p:txBody>
          <a:bodyPr anchor="ctr"/>
          <a:lstStyle>
            <a:lvl1pPr>
              <a:buNone/>
              <a:defRPr lang="en-US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715325" y="2594422"/>
            <a:ext cx="2905426" cy="345246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9600299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5185995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addin_colorbox</a:t>
            </a:r>
            <a:endParaRPr lang="nb-NO" sz="2047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10371990" y="-16134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addin_title</a:t>
            </a:r>
            <a:endParaRPr lang="nb-NO" sz="2047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addin_text</a:t>
            </a:r>
            <a:endParaRPr lang="nb-NO" sz="2047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672081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addin_image</a:t>
            </a:r>
            <a:endParaRPr lang="nb-NO" sz="2047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5304894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68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2047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937707" y="-918507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addin_logo</a:t>
            </a:r>
            <a:endParaRPr lang="nb-NO" sz="2047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719649" y="-925582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addin_fillplaceholders</a:t>
            </a:r>
            <a:endParaRPr lang="nb-NO" sz="2047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r>
              <a:rPr lang="nb-NO" sz="2047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4046" y="1153459"/>
            <a:ext cx="291944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6" y="2976866"/>
            <a:ext cx="2919445" cy="339887"/>
          </a:xfrm>
        </p:spPr>
        <p:txBody>
          <a:bodyPr anchor="t"/>
          <a:lstStyle>
            <a:lvl1pPr marL="0" indent="0" algn="l">
              <a:buNone/>
              <a:defRPr sz="1280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4046" y="3512278"/>
            <a:ext cx="2919445" cy="2534611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505681" y="1153459"/>
            <a:ext cx="291944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05681" y="2976866"/>
            <a:ext cx="2919445" cy="339887"/>
          </a:xfrm>
        </p:spPr>
        <p:txBody>
          <a:bodyPr anchor="t"/>
          <a:lstStyle>
            <a:lvl1pPr>
              <a:buNone/>
              <a:defRPr lang="en-US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505681" y="3512280"/>
            <a:ext cx="2919445" cy="2534611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605853" y="1153459"/>
            <a:ext cx="291944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05853" y="2976866"/>
            <a:ext cx="2919445" cy="339887"/>
          </a:xfrm>
        </p:spPr>
        <p:txBody>
          <a:bodyPr anchor="t"/>
          <a:lstStyle>
            <a:lvl1pPr>
              <a:buNone/>
              <a:defRPr lang="en-US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605853" y="3512280"/>
            <a:ext cx="2919445" cy="2534611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701306" y="1153459"/>
            <a:ext cx="2919445" cy="1625155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701307" y="2976866"/>
            <a:ext cx="2897981" cy="339887"/>
          </a:xfrm>
        </p:spPr>
        <p:txBody>
          <a:bodyPr anchor="t"/>
          <a:lstStyle>
            <a:lvl1pPr>
              <a:buNone/>
              <a:defRPr lang="en-US" sz="128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701306" y="3512279"/>
            <a:ext cx="2919445" cy="2534610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024"/>
            </a:lvl1pPr>
            <a:lvl2pPr>
              <a:defRPr sz="1024"/>
            </a:lvl2pPr>
            <a:lvl3pPr>
              <a:defRPr sz="1024"/>
            </a:lvl3pPr>
            <a:lvl4pPr>
              <a:defRPr sz="1024"/>
            </a:lvl4pPr>
            <a:lvl5pPr>
              <a:defRPr sz="1024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093483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4048" y="1154908"/>
            <a:ext cx="12236704" cy="527732"/>
          </a:xfrm>
        </p:spPr>
        <p:txBody>
          <a:bodyPr anchor="t"/>
          <a:lstStyle>
            <a:lvl1pPr marL="0" indent="0" algn="l">
              <a:buNone/>
              <a:defRPr sz="1536"/>
            </a:lvl1pPr>
            <a:lvl2pPr marL="390057" indent="0" algn="ctr">
              <a:buNone/>
              <a:defRPr sz="1706"/>
            </a:lvl2pPr>
            <a:lvl3pPr marL="780114" indent="0" algn="ctr">
              <a:buNone/>
              <a:defRPr sz="1536"/>
            </a:lvl3pPr>
            <a:lvl4pPr marL="1170171" indent="0" algn="ctr">
              <a:buNone/>
              <a:defRPr sz="1365"/>
            </a:lvl4pPr>
            <a:lvl5pPr marL="1560227" indent="0" algn="ctr">
              <a:buNone/>
              <a:defRPr sz="1365"/>
            </a:lvl5pPr>
            <a:lvl6pPr marL="1950284" indent="0" algn="ctr">
              <a:buNone/>
              <a:defRPr sz="1365"/>
            </a:lvl6pPr>
            <a:lvl7pPr marL="2340341" indent="0" algn="ctr">
              <a:buNone/>
              <a:defRPr sz="1365"/>
            </a:lvl7pPr>
            <a:lvl8pPr marL="2730398" indent="0" algn="ctr">
              <a:buNone/>
              <a:defRPr sz="1365"/>
            </a:lvl8pPr>
            <a:lvl9pPr marL="3120455" indent="0" algn="ctr">
              <a:buNone/>
              <a:defRPr sz="136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4048" y="1874664"/>
            <a:ext cx="5985876" cy="4181396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4049" y="6267726"/>
            <a:ext cx="5985876" cy="194782"/>
          </a:xfrm>
        </p:spPr>
        <p:txBody>
          <a:bodyPr/>
          <a:lstStyle>
            <a:lvl1pPr marL="0" indent="0" algn="r">
              <a:buNone/>
              <a:defRPr sz="64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634880" y="1874664"/>
            <a:ext cx="5985876" cy="4181396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4880" y="6267726"/>
            <a:ext cx="5985876" cy="194782"/>
          </a:xfrm>
        </p:spPr>
        <p:txBody>
          <a:bodyPr/>
          <a:lstStyle>
            <a:lvl1pPr marL="0" indent="0" algn="r">
              <a:buNone/>
              <a:defRPr sz="64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endParaRPr lang="nb-NO" sz="2047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</p:spTree>
    <p:extLst>
      <p:ext uri="{BB962C8B-B14F-4D97-AF65-F5344CB8AC3E}">
        <p14:creationId xmlns:p14="http://schemas.microsoft.com/office/powerpoint/2010/main" val="6045011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endParaRPr lang="nb-NO" sz="2047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84045" y="1153560"/>
            <a:ext cx="3777402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4045" y="1871968"/>
            <a:ext cx="3777402" cy="4174921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22761" y="1153560"/>
            <a:ext cx="3777402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622761" y="1871968"/>
            <a:ext cx="3777402" cy="4174921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40012" y="1153560"/>
            <a:ext cx="3777402" cy="527732"/>
          </a:xfrm>
        </p:spPr>
        <p:txBody>
          <a:bodyPr anchor="t"/>
          <a:lstStyle>
            <a:lvl1pPr>
              <a:buNone/>
              <a:defRPr lang="en-US" sz="1536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840012" y="1871968"/>
            <a:ext cx="3777402" cy="4174921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6288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346932"/>
            <a:ext cx="13004800" cy="5968269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6402" y="6698818"/>
            <a:ext cx="1089346" cy="216512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endParaRPr lang="nb-NO" sz="2047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" y="384049"/>
            <a:ext cx="12236704" cy="578835"/>
          </a:xfrm>
        </p:spPr>
        <p:txBody>
          <a:bodyPr/>
          <a:lstStyle>
            <a:lvl1pPr>
              <a:defRPr sz="2986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8805316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564350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kapforHvit</a:t>
            </a:r>
            <a:r>
              <a:rPr lang="nb-NO" sz="2047" dirty="0"/>
              <a:t>, </a:t>
            </a:r>
            <a:r>
              <a:rPr lang="nb-NO" sz="2047" dirty="0" err="1"/>
              <a:t>gronn</a:t>
            </a:r>
            <a:endParaRPr lang="nb-NO" sz="2047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10371990" y="-893043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 dirty="0" err="1"/>
              <a:t>addin_background</a:t>
            </a:r>
            <a:endParaRPr lang="nb-NO" sz="2047" dirty="0"/>
          </a:p>
        </p:txBody>
      </p:sp>
    </p:spTree>
    <p:extLst>
      <p:ext uri="{BB962C8B-B14F-4D97-AF65-F5344CB8AC3E}">
        <p14:creationId xmlns:p14="http://schemas.microsoft.com/office/powerpoint/2010/main" val="23978006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EC27578-E011-482B-A00A-CA1F84C623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4365" y="6781800"/>
            <a:ext cx="1786374" cy="279401"/>
          </a:xfrm>
          <a:prstGeom prst="rect">
            <a:avLst/>
          </a:prstGeom>
        </p:spPr>
        <p:txBody>
          <a:bodyPr/>
          <a:lstStyle>
            <a:lvl1pPr>
              <a:defRPr sz="960" i="0">
                <a:latin typeface="+mj-lt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BE6D374-F611-4593-BD85-F8D5C0E87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58936" y="6781800"/>
            <a:ext cx="2715288" cy="279401"/>
          </a:xfrm>
          <a:prstGeom prst="rect">
            <a:avLst/>
          </a:prstGeom>
        </p:spPr>
        <p:txBody>
          <a:bodyPr/>
          <a:lstStyle>
            <a:lvl1pPr>
              <a:defRPr sz="960" b="0" i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B23C48-1833-4F86-82AA-B1F00BD78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8266" y="6753945"/>
            <a:ext cx="1786374" cy="355600"/>
          </a:xfrm>
          <a:prstGeom prst="rect">
            <a:avLst/>
          </a:prstGeom>
        </p:spPr>
        <p:txBody>
          <a:bodyPr/>
          <a:lstStyle>
            <a:lvl1pPr>
              <a:defRPr sz="960" i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fld id="{F961E463-F9D5-4353-8BA6-45543CC5320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232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34" Type="http://schemas.openxmlformats.org/officeDocument/2006/relationships/image" Target="../media/image6.svg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image" Target="../media/image4.emf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tags" Target="../tags/tag1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408853" y="894080"/>
            <a:ext cx="10945707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08853" y="2113280"/>
            <a:ext cx="10945707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08853" y="6664960"/>
            <a:ext cx="2709334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28.02.2022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34934" y="6664960"/>
            <a:ext cx="6827521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79199" y="6664960"/>
            <a:ext cx="975361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BEDEB640-6874-6A40-8044-0F9FD6D4E9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7" descr="MN_IFI_A.pn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33494" y="243842"/>
            <a:ext cx="5276427" cy="3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2391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60" r:id="rId13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FF00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506166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1012332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518498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2024664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79625" indent="-379625" algn="l" rtl="0" eaLnBrk="1" fontAlgn="base" hangingPunct="1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822520" indent="-316354" algn="l" rtl="0" eaLnBrk="1" fontAlgn="base" hangingPunct="1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+mn-ea"/>
          <a:cs typeface="+mn-cs"/>
        </a:defRPr>
      </a:lvl2pPr>
      <a:lvl3pPr marL="1265415" indent="-25308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3pPr>
      <a:lvl4pPr marL="1771581" indent="-25308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277748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783914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3290080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796246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4302412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6166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2332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8498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24664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0831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6997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43163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49329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695" y="1694"/>
          <a:ext cx="1694" cy="1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695" y="1694"/>
                        <a:ext cx="1694" cy="16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4061" y="-192985"/>
            <a:ext cx="11216640" cy="141393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8031" y="1825401"/>
            <a:ext cx="5934329" cy="464142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0" y="6681098"/>
            <a:ext cx="2926081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17459" y="6681098"/>
            <a:ext cx="639434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4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406402" y="6698818"/>
            <a:ext cx="1089346" cy="216512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60249" y="6659393"/>
            <a:ext cx="1601296" cy="276514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82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652446" y="-1532045"/>
            <a:ext cx="2513914" cy="5566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47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86825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98" r:id="rId24"/>
    <p:sldLayoutId id="2147483699" r:id="rId25"/>
    <p:sldLayoutId id="2147483700" r:id="rId26"/>
    <p:sldLayoutId id="2147483701" r:id="rId27"/>
    <p:sldLayoutId id="2147483702" r:id="rId28"/>
  </p:sldLayoutIdLst>
  <p:hf hdr="0" dt="0"/>
  <p:txStyles>
    <p:titleStyle>
      <a:lvl1pPr algn="l" defTabSz="780114" rtl="0" eaLnBrk="1" latinLnBrk="0" hangingPunct="1">
        <a:lnSpc>
          <a:spcPct val="90000"/>
        </a:lnSpc>
        <a:spcBef>
          <a:spcPct val="0"/>
        </a:spcBef>
        <a:buNone/>
        <a:defRPr sz="298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5693" indent="-245693" algn="l" defTabSz="780114" rtl="0" eaLnBrk="1" latinLnBrk="0" hangingPunct="1">
        <a:lnSpc>
          <a:spcPct val="100000"/>
        </a:lnSpc>
        <a:spcBef>
          <a:spcPts val="981"/>
        </a:spcBef>
        <a:buFont typeface="Wingdings" panose="05000000000000000000" pitchFamily="2" charset="2"/>
        <a:buChar char="§"/>
        <a:defRPr sz="2047" kern="1200">
          <a:solidFill>
            <a:schemeClr val="tx1"/>
          </a:solidFill>
          <a:latin typeface="+mn-lt"/>
          <a:ea typeface="+mn-ea"/>
          <a:cs typeface="+mn-cs"/>
        </a:defRPr>
      </a:lvl1pPr>
      <a:lvl2pPr marL="585085" indent="-195028" algn="l" defTabSz="780114" rtl="0" eaLnBrk="1" latinLnBrk="0" hangingPunct="1">
        <a:lnSpc>
          <a:spcPct val="100000"/>
        </a:lnSpc>
        <a:spcBef>
          <a:spcPts val="427"/>
        </a:spcBef>
        <a:buFont typeface="Wingdings" panose="05000000000000000000" pitchFamily="2" charset="2"/>
        <a:buChar char="§"/>
        <a:defRPr sz="1706" kern="1200">
          <a:solidFill>
            <a:schemeClr val="tx1"/>
          </a:solidFill>
          <a:latin typeface="+mn-lt"/>
          <a:ea typeface="+mn-ea"/>
          <a:cs typeface="+mn-cs"/>
        </a:defRPr>
      </a:lvl2pPr>
      <a:lvl3pPr marL="975142" indent="-195028" algn="l" defTabSz="780114" rtl="0" eaLnBrk="1" latinLnBrk="0" hangingPunct="1">
        <a:lnSpc>
          <a:spcPct val="100000"/>
        </a:lnSpc>
        <a:spcBef>
          <a:spcPts val="427"/>
        </a:spcBef>
        <a:buFont typeface="Wingdings" panose="05000000000000000000" pitchFamily="2" charset="2"/>
        <a:buChar char="§"/>
        <a:defRPr sz="1706" kern="1200">
          <a:solidFill>
            <a:schemeClr val="tx1"/>
          </a:solidFill>
          <a:latin typeface="+mn-lt"/>
          <a:ea typeface="+mn-ea"/>
          <a:cs typeface="+mn-cs"/>
        </a:defRPr>
      </a:lvl3pPr>
      <a:lvl4pPr marL="1365199" indent="-195028" algn="l" defTabSz="780114" rtl="0" eaLnBrk="1" latinLnBrk="0" hangingPunct="1">
        <a:lnSpc>
          <a:spcPct val="100000"/>
        </a:lnSpc>
        <a:spcBef>
          <a:spcPts val="427"/>
        </a:spcBef>
        <a:buFont typeface="Wingdings" panose="05000000000000000000" pitchFamily="2" charset="2"/>
        <a:buChar char="§"/>
        <a:defRPr sz="1706" kern="1200">
          <a:solidFill>
            <a:schemeClr val="tx1"/>
          </a:solidFill>
          <a:latin typeface="+mn-lt"/>
          <a:ea typeface="+mn-ea"/>
          <a:cs typeface="+mn-cs"/>
        </a:defRPr>
      </a:lvl4pPr>
      <a:lvl5pPr marL="1755256" indent="-195028" algn="l" defTabSz="780114" rtl="0" eaLnBrk="1" latinLnBrk="0" hangingPunct="1">
        <a:lnSpc>
          <a:spcPct val="100000"/>
        </a:lnSpc>
        <a:spcBef>
          <a:spcPts val="427"/>
        </a:spcBef>
        <a:buFont typeface="Wingdings" panose="05000000000000000000" pitchFamily="2" charset="2"/>
        <a:buChar char="§"/>
        <a:defRPr sz="1706" kern="1200">
          <a:solidFill>
            <a:schemeClr val="tx1"/>
          </a:solidFill>
          <a:latin typeface="+mn-lt"/>
          <a:ea typeface="+mn-ea"/>
          <a:cs typeface="+mn-cs"/>
        </a:defRPr>
      </a:lvl5pPr>
      <a:lvl6pPr marL="2145313" indent="-195028" algn="l" defTabSz="780114" rtl="0" eaLnBrk="1" latinLnBrk="0" hangingPunct="1">
        <a:lnSpc>
          <a:spcPct val="90000"/>
        </a:lnSpc>
        <a:spcBef>
          <a:spcPts val="427"/>
        </a:spcBef>
        <a:buFont typeface="Arial" panose="020B0604020202020204" pitchFamily="34" charset="0"/>
        <a:buChar char="•"/>
        <a:defRPr sz="1536" kern="1200">
          <a:solidFill>
            <a:schemeClr val="tx1"/>
          </a:solidFill>
          <a:latin typeface="+mn-lt"/>
          <a:ea typeface="+mn-ea"/>
          <a:cs typeface="+mn-cs"/>
        </a:defRPr>
      </a:lvl6pPr>
      <a:lvl7pPr marL="2535369" indent="-195028" algn="l" defTabSz="780114" rtl="0" eaLnBrk="1" latinLnBrk="0" hangingPunct="1">
        <a:lnSpc>
          <a:spcPct val="90000"/>
        </a:lnSpc>
        <a:spcBef>
          <a:spcPts val="427"/>
        </a:spcBef>
        <a:buFont typeface="Arial" panose="020B0604020202020204" pitchFamily="34" charset="0"/>
        <a:buChar char="•"/>
        <a:defRPr sz="1536" kern="1200">
          <a:solidFill>
            <a:schemeClr val="tx1"/>
          </a:solidFill>
          <a:latin typeface="+mn-lt"/>
          <a:ea typeface="+mn-ea"/>
          <a:cs typeface="+mn-cs"/>
        </a:defRPr>
      </a:lvl7pPr>
      <a:lvl8pPr marL="2925426" indent="-195028" algn="l" defTabSz="780114" rtl="0" eaLnBrk="1" latinLnBrk="0" hangingPunct="1">
        <a:lnSpc>
          <a:spcPct val="90000"/>
        </a:lnSpc>
        <a:spcBef>
          <a:spcPts val="427"/>
        </a:spcBef>
        <a:buFont typeface="Arial" panose="020B0604020202020204" pitchFamily="34" charset="0"/>
        <a:buChar char="•"/>
        <a:defRPr sz="1536" kern="1200">
          <a:solidFill>
            <a:schemeClr val="tx1"/>
          </a:solidFill>
          <a:latin typeface="+mn-lt"/>
          <a:ea typeface="+mn-ea"/>
          <a:cs typeface="+mn-cs"/>
        </a:defRPr>
      </a:lvl8pPr>
      <a:lvl9pPr marL="3315483" indent="-195028" algn="l" defTabSz="780114" rtl="0" eaLnBrk="1" latinLnBrk="0" hangingPunct="1">
        <a:lnSpc>
          <a:spcPct val="90000"/>
        </a:lnSpc>
        <a:spcBef>
          <a:spcPts val="427"/>
        </a:spcBef>
        <a:buFont typeface="Arial" panose="020B0604020202020204" pitchFamily="34" charset="0"/>
        <a:buChar char="•"/>
        <a:defRPr sz="15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1pPr>
      <a:lvl2pPr marL="390057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2pPr>
      <a:lvl3pPr marL="780114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3pPr>
      <a:lvl4pPr marL="1170171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4pPr>
      <a:lvl5pPr marL="1560227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5pPr>
      <a:lvl6pPr marL="1950284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6pPr>
      <a:lvl7pPr marL="2340341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7pPr>
      <a:lvl8pPr marL="2730398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8pPr>
      <a:lvl9pPr marL="3120455" algn="l" defTabSz="780114" rtl="0" eaLnBrk="1" latinLnBrk="0" hangingPunct="1">
        <a:defRPr sz="15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4.jp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E4FD183C-60B4-A497-4733-4A9EA8F9B6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603616" y="732236"/>
            <a:ext cx="5096530" cy="5850731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Content Placeholder 1" descr="A close up of a circuit board&#10;&#10;Description automatically generated">
            <a:extLst>
              <a:ext uri="{FF2B5EF4-FFF2-40B4-BE49-F238E27FC236}">
                <a16:creationId xmlns:a16="http://schemas.microsoft.com/office/drawing/2014/main" id="{505A8230-E63A-BCE2-8A4D-E884FD681D9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/>
          <a:srcRect l="26936" r="14888" b="-1"/>
          <a:stretch/>
        </p:blipFill>
        <p:spPr>
          <a:xfrm>
            <a:off x="6603976" y="732244"/>
            <a:ext cx="5099074" cy="5850723"/>
          </a:xfrm>
          <a:prstGeom prst="rect">
            <a:avLst/>
          </a:prstGeom>
          <a:noFill/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2E153C4-911E-D80A-F2D7-CB9018293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28367" y="1023542"/>
            <a:ext cx="4326672" cy="177449"/>
          </a:xfrm>
        </p:spPr>
        <p:txBody>
          <a:bodyPr>
            <a:normAutofit/>
          </a:bodyPr>
          <a:lstStyle/>
          <a:p>
            <a:r>
              <a:rPr lang="nb-NO"/>
              <a:t>Institutt for informatikk</a:t>
            </a:r>
          </a:p>
          <a:p>
            <a:endParaRPr lang="nb-NO" dirty="0"/>
          </a:p>
        </p:txBody>
      </p:sp>
      <p:sp>
        <p:nvSpPr>
          <p:cNvPr id="37" name="Title 4">
            <a:extLst>
              <a:ext uri="{FF2B5EF4-FFF2-40B4-BE49-F238E27FC236}">
                <a16:creationId xmlns:a16="http://schemas.microsoft.com/office/drawing/2014/main" id="{DF8BCED5-1775-64F6-3B6A-A2EA7F5ED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2213" y="2680570"/>
            <a:ext cx="4329922" cy="1408108"/>
          </a:xfrm>
        </p:spPr>
        <p:txBody>
          <a:bodyPr/>
          <a:lstStyle/>
          <a:p>
            <a:r>
              <a:rPr lang="nb-NO" sz="4095" dirty="0"/>
              <a:t>IN 1080 Mekatronikk</a:t>
            </a:r>
            <a:br>
              <a:rPr lang="nb-NO" sz="4095" dirty="0"/>
            </a:br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382BE8E-E0C6-36C2-4DD4-66CA6B8480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629180" y="4695891"/>
            <a:ext cx="4329812" cy="716443"/>
          </a:xfrm>
        </p:spPr>
        <p:txBody>
          <a:bodyPr>
            <a:normAutofit/>
          </a:bodyPr>
          <a:lstStyle/>
          <a:p>
            <a:r>
              <a:rPr lang="nb-NO" dirty="0"/>
              <a:t>Del 1: Analog elektronikk</a:t>
            </a:r>
          </a:p>
          <a:p>
            <a:r>
              <a:rPr lang="nb-NO" dirty="0"/>
              <a:t>Forelesning 5</a:t>
            </a:r>
          </a:p>
        </p:txBody>
      </p:sp>
    </p:spTree>
    <p:extLst>
      <p:ext uri="{BB962C8B-B14F-4D97-AF65-F5344CB8AC3E}">
        <p14:creationId xmlns:p14="http://schemas.microsoft.com/office/powerpoint/2010/main" val="202152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CF83F2A-9CB6-CF1A-B054-FFF679E3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Om dagens forelesning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5CA140A-66AC-227B-A480-CED465516D0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813768" y="2217440"/>
            <a:ext cx="7294542" cy="2999585"/>
          </a:xfrm>
        </p:spPr>
        <p:txBody>
          <a:bodyPr/>
          <a:lstStyle/>
          <a:p>
            <a:pPr marL="243773" indent="-243773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Temaer i denne forelesningen er</a:t>
            </a:r>
            <a:endParaRPr lang="nb-NO" sz="2000" i="1" dirty="0"/>
          </a:p>
          <a:p>
            <a:pPr marL="721847" lvl="1" indent="-243773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Oppsummering terminologi på impedans og konduktans</a:t>
            </a:r>
          </a:p>
          <a:p>
            <a:pPr marL="721847" lvl="1" indent="-243773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Wheatstonebroer – design og bruk</a:t>
            </a:r>
          </a:p>
          <a:p>
            <a:pPr marL="721847" lvl="1" indent="-243773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Grunnleggende virkemåte halvledere og dioder</a:t>
            </a:r>
          </a:p>
          <a:p>
            <a:pPr marL="721847" lvl="1" indent="-243773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Bruk av dioder</a:t>
            </a:r>
          </a:p>
          <a:p>
            <a:pPr marL="721847" lvl="1" indent="-243773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Ulike typer dioder</a:t>
            </a:r>
          </a:p>
          <a:p>
            <a:pPr marL="721847" lvl="1" indent="-243773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Diodekretser - eksempler</a:t>
            </a:r>
          </a:p>
          <a:p>
            <a:pPr marL="721847" lvl="1" indent="-243773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400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E464356B-C02E-52D9-289D-0DD496E4B5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19501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b-NO">
                <a:solidFill>
                  <a:prstClr val="black"/>
                </a:solidFill>
                <a:latin typeface="Arial"/>
              </a:rPr>
              <a:t>IN1080 Forelesning 3</a:t>
            </a:r>
            <a:endParaRPr lang="nb-NO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1FFC0A3-4802-C05A-D953-FAB65F8A0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9501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rial"/>
              </a:rPr>
              <a:t>Side </a:t>
            </a:r>
            <a:fld id="{5251F420-7306-4E7C-A79E-F31A38F7D392}" type="slidenum">
              <a:rPr lang="en-US">
                <a:latin typeface="Arial"/>
              </a:rPr>
              <a:pPr defTabSz="195019" eaLnBrk="1" fontAlgn="auto" hangingPunct="1">
                <a:spcBef>
                  <a:spcPts val="0"/>
                </a:spcBef>
                <a:spcAft>
                  <a:spcPts val="0"/>
                </a:spcAft>
              </a:pPr>
              <a:t>2</a:t>
            </a:fld>
            <a:endParaRPr lang="en-US" dirty="0">
              <a:latin typeface="Arial"/>
            </a:endParaRPr>
          </a:p>
        </p:txBody>
      </p:sp>
      <p:pic>
        <p:nvPicPr>
          <p:cNvPr id="2" name="Picture 1" descr="A green head with a light bulb above it&#10;&#10;Description automatically generated">
            <a:extLst>
              <a:ext uri="{FF2B5EF4-FFF2-40B4-BE49-F238E27FC236}">
                <a16:creationId xmlns:a16="http://schemas.microsoft.com/office/drawing/2014/main" id="{A1D98022-8F03-8C7A-1401-118DE8972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190" y="2148619"/>
            <a:ext cx="3280923" cy="328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86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Ulike typer impedans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i="1" dirty="0"/>
              <a:t>Impedans</a:t>
            </a:r>
            <a:r>
              <a:rPr lang="nb-NO" sz="2000" dirty="0"/>
              <a:t> er forholdet mellom spenning og strøm, dvs V/I</a:t>
            </a:r>
          </a:p>
        </p:txBody>
      </p:sp>
      <p:pic>
        <p:nvPicPr>
          <p:cNvPr id="169988" name="Picture 4" descr="http://derrydeandadzie.files.wordpress.com/2012/01/direction_confus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4904" y="174754"/>
            <a:ext cx="245814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4335686" y="2505472"/>
            <a:ext cx="2664296" cy="432048"/>
          </a:xfrm>
          <a:prstGeom prst="rect">
            <a:avLst/>
          </a:prstGeom>
          <a:solidFill>
            <a:srgbClr val="F49A9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800" b="1" dirty="0">
                <a:latin typeface="+mn-lt"/>
              </a:rPr>
              <a:t>Impedans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4132610" y="2937521"/>
            <a:ext cx="1535224" cy="67776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16" idx="0"/>
          </p:cNvCxnSpPr>
          <p:nvPr/>
        </p:nvCxnSpPr>
        <p:spPr bwMode="auto">
          <a:xfrm>
            <a:off x="6662998" y="3022861"/>
            <a:ext cx="1669132" cy="67776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2800462" y="3615283"/>
            <a:ext cx="2664296" cy="7200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600" b="1" dirty="0">
                <a:latin typeface="+mn-lt"/>
              </a:rPr>
              <a:t>Resistivitet</a:t>
            </a:r>
            <a:r>
              <a:rPr lang="nb-NO" sz="1600" dirty="0">
                <a:latin typeface="+mn-lt"/>
              </a:rPr>
              <a:t> (frekvens</a:t>
            </a:r>
            <a:r>
              <a:rPr lang="nb-NO" sz="1600" b="1" u="sng" dirty="0">
                <a:latin typeface="+mn-lt"/>
              </a:rPr>
              <a:t>u</a:t>
            </a:r>
            <a:r>
              <a:rPr lang="nb-NO" sz="1600" dirty="0">
                <a:latin typeface="+mn-lt"/>
              </a:rPr>
              <a:t>avhengig)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6999982" y="3700623"/>
            <a:ext cx="2664296" cy="7200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600" b="1" dirty="0">
                <a:latin typeface="+mn-lt"/>
              </a:rPr>
              <a:t>Reaktans</a:t>
            </a:r>
          </a:p>
          <a:p>
            <a:pPr algn="ctr"/>
            <a:r>
              <a:rPr lang="nb-NO" sz="1600" dirty="0">
                <a:latin typeface="+mn-lt"/>
              </a:rPr>
              <a:t>(frekvens</a:t>
            </a:r>
            <a:r>
              <a:rPr lang="nb-NO" sz="1600" b="1" u="sng" dirty="0">
                <a:latin typeface="+mn-lt"/>
              </a:rPr>
              <a:t>a</a:t>
            </a:r>
            <a:r>
              <a:rPr lang="nb-NO" sz="1600" dirty="0">
                <a:latin typeface="+mn-lt"/>
              </a:rPr>
              <a:t>vhengig)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8365219" y="5097760"/>
            <a:ext cx="2664296" cy="720080"/>
          </a:xfrm>
          <a:prstGeom prst="rect">
            <a:avLst/>
          </a:prstGeom>
          <a:solidFill>
            <a:srgbClr val="CDBC7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600" b="1" dirty="0">
                <a:latin typeface="+mn-lt"/>
              </a:rPr>
              <a:t>Kapasitiv </a:t>
            </a:r>
            <a:r>
              <a:rPr lang="nb-NO" sz="1600" dirty="0">
                <a:latin typeface="+mn-lt"/>
              </a:rPr>
              <a:t>reaktans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5464758" y="5103068"/>
            <a:ext cx="2664296" cy="720080"/>
          </a:xfrm>
          <a:prstGeom prst="rect">
            <a:avLst/>
          </a:prstGeom>
          <a:solidFill>
            <a:srgbClr val="CDBC7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600" b="1" dirty="0">
                <a:latin typeface="+mn-lt"/>
              </a:rPr>
              <a:t>Induktiv </a:t>
            </a:r>
            <a:r>
              <a:rPr lang="nb-NO" sz="1600" dirty="0">
                <a:latin typeface="+mn-lt"/>
              </a:rPr>
              <a:t>reaktans</a:t>
            </a:r>
          </a:p>
        </p:txBody>
      </p:sp>
      <p:cxnSp>
        <p:nvCxnSpPr>
          <p:cNvPr id="17" name="Straight Arrow Connector 16"/>
          <p:cNvCxnSpPr>
            <a:stCxn id="16" idx="2"/>
          </p:cNvCxnSpPr>
          <p:nvPr/>
        </p:nvCxnSpPr>
        <p:spPr bwMode="auto">
          <a:xfrm flipH="1">
            <a:off x="6662998" y="4420704"/>
            <a:ext cx="1669132" cy="67705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stCxn id="16" idx="2"/>
            <a:endCxn id="18" idx="0"/>
          </p:cNvCxnSpPr>
          <p:nvPr/>
        </p:nvCxnSpPr>
        <p:spPr bwMode="auto">
          <a:xfrm>
            <a:off x="8332131" y="4420704"/>
            <a:ext cx="1365237" cy="67705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69991" name="Picture 7" descr="https://encrypted-tbn3.gstatic.com/images?q=tbn:ANd9GcQsoRU9JQrFp0tJBaP7MO3CJMAFDE4qcRJLydo1ymyGpbdr24J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811" y="5919852"/>
            <a:ext cx="1584176" cy="33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995" name="Picture 11" descr="http://files.ranto.webnode.com/200000042-8466e85613/resisto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032" y="4476352"/>
            <a:ext cx="1504950" cy="33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Content Placeholder 2"/>
          <p:cNvSpPr txBox="1">
            <a:spLocks/>
          </p:cNvSpPr>
          <p:nvPr/>
        </p:nvSpPr>
        <p:spPr bwMode="auto">
          <a:xfrm>
            <a:off x="221841" y="4950717"/>
            <a:ext cx="3910769" cy="13635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1600" i="1" kern="0" dirty="0"/>
              <a:t>Idelle</a:t>
            </a:r>
            <a:r>
              <a:rPr lang="nb-NO" sz="1600" kern="0" dirty="0"/>
              <a:t> komponenter har bare én type impedans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1600" i="1" kern="0" dirty="0"/>
              <a:t>Fysiske</a:t>
            </a:r>
            <a:r>
              <a:rPr lang="nb-NO" sz="1600" kern="0" dirty="0"/>
              <a:t> komponenter har parastitteffekter av de andre typene i tillegg</a:t>
            </a:r>
          </a:p>
        </p:txBody>
      </p:sp>
      <p:pic>
        <p:nvPicPr>
          <p:cNvPr id="169997" name="Picture 13" descr="http://clipartist.info/openclipart.org/SVG/rsamurti/rsa_iec_capacitor_symbol_1-555px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8791" y="5920555"/>
            <a:ext cx="1765733" cy="51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440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Ulike typer </a:t>
            </a:r>
            <a:r>
              <a:rPr lang="nb-NO" dirty="0" err="1">
                <a:solidFill>
                  <a:srgbClr val="FF0000"/>
                </a:solidFill>
              </a:rPr>
              <a:t>admittans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28"/>
          </p:nvPr>
        </p:nvSpPr>
        <p:spPr>
          <a:xfrm>
            <a:off x="597744" y="1376243"/>
            <a:ext cx="10798142" cy="127458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Forholdet mellom strøm og spenning (</a:t>
            </a:r>
            <a:r>
              <a:rPr lang="nb-NO" sz="1800" i="1" dirty="0"/>
              <a:t>I/V</a:t>
            </a:r>
            <a:r>
              <a:rPr lang="nb-NO" sz="1800" dirty="0"/>
              <a:t>) kalles </a:t>
            </a:r>
            <a:r>
              <a:rPr lang="nb-NO" sz="1800" i="1" dirty="0"/>
              <a:t>admittans, </a:t>
            </a:r>
            <a:r>
              <a:rPr lang="nb-NO" sz="1800" dirty="0"/>
              <a:t>og er det inverse av impedans.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Mens </a:t>
            </a:r>
            <a:r>
              <a:rPr lang="nb-NO" sz="1800" i="1" dirty="0"/>
              <a:t>impedans</a:t>
            </a:r>
            <a:r>
              <a:rPr lang="nb-NO" sz="1800" dirty="0"/>
              <a:t> kan ses på som motstand mot strøm, er </a:t>
            </a:r>
            <a:r>
              <a:rPr lang="nb-NO" sz="1800" i="1" dirty="0" err="1"/>
              <a:t>admittans</a:t>
            </a:r>
            <a:r>
              <a:rPr lang="nb-NO" sz="1800" dirty="0"/>
              <a:t> ledningsevne</a:t>
            </a:r>
          </a:p>
          <a:p>
            <a:pPr marL="820974" lvl="1" indent="-342900">
              <a:buFont typeface="Arial" panose="020B0604020202020204" pitchFamily="34" charset="0"/>
              <a:buChar char="•"/>
            </a:pPr>
            <a:r>
              <a:rPr lang="nb-NO" sz="1459" dirty="0"/>
              <a:t>Jo høyere impedans desto lavere </a:t>
            </a:r>
            <a:r>
              <a:rPr lang="nb-NO" sz="1459" dirty="0" err="1"/>
              <a:t>admittans</a:t>
            </a:r>
            <a:r>
              <a:rPr lang="nb-NO" sz="1459" dirty="0"/>
              <a:t> – og omvendt</a:t>
            </a:r>
          </a:p>
          <a:p>
            <a:pPr marL="514350" lvl="1" indent="0">
              <a:buNone/>
            </a:pPr>
            <a:endParaRPr lang="nb-NO" sz="1800" dirty="0"/>
          </a:p>
          <a:p>
            <a:pPr lvl="1"/>
            <a:endParaRPr lang="nb-NO" sz="1800" dirty="0"/>
          </a:p>
          <a:p>
            <a:pPr>
              <a:buNone/>
            </a:pPr>
            <a:endParaRPr lang="nb-NO" sz="1800" dirty="0"/>
          </a:p>
          <a:p>
            <a:pPr>
              <a:buNone/>
            </a:pPr>
            <a:endParaRPr lang="en-US" sz="1800" dirty="0"/>
          </a:p>
        </p:txBody>
      </p:sp>
      <p:sp>
        <p:nvSpPr>
          <p:cNvPr id="7" name="Rectangle 6"/>
          <p:cNvSpPr/>
          <p:nvPr/>
        </p:nvSpPr>
        <p:spPr bwMode="auto">
          <a:xfrm>
            <a:off x="4667708" y="2986586"/>
            <a:ext cx="2482764" cy="382982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800" b="1" dirty="0">
                <a:latin typeface="+mn-lt"/>
              </a:rPr>
              <a:t>Admittans</a:t>
            </a:r>
          </a:p>
        </p:txBody>
      </p:sp>
      <p:cxnSp>
        <p:nvCxnSpPr>
          <p:cNvPr id="8" name="Straight Arrow Connector 7"/>
          <p:cNvCxnSpPr>
            <a:cxnSpLocks/>
            <a:stCxn id="7" idx="2"/>
          </p:cNvCxnSpPr>
          <p:nvPr/>
        </p:nvCxnSpPr>
        <p:spPr bwMode="auto">
          <a:xfrm flipH="1">
            <a:off x="5158927" y="3369568"/>
            <a:ext cx="750163" cy="49428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>
            <a:cxnSpLocks/>
          </p:cNvCxnSpPr>
          <p:nvPr/>
        </p:nvCxnSpPr>
        <p:spPr bwMode="auto">
          <a:xfrm>
            <a:off x="5882121" y="3445140"/>
            <a:ext cx="721800" cy="41871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Rectangle 9"/>
          <p:cNvSpPr/>
          <p:nvPr/>
        </p:nvSpPr>
        <p:spPr bwMode="auto">
          <a:xfrm>
            <a:off x="2541959" y="3945632"/>
            <a:ext cx="2616967" cy="638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600" b="1" dirty="0">
                <a:latin typeface="+mn-lt"/>
              </a:rPr>
              <a:t>Konduktans</a:t>
            </a:r>
          </a:p>
          <a:p>
            <a:pPr algn="ctr"/>
            <a:r>
              <a:rPr lang="nb-NO" sz="1600" b="1" dirty="0">
                <a:latin typeface="+mn-lt"/>
              </a:rPr>
              <a:t> </a:t>
            </a:r>
            <a:r>
              <a:rPr lang="nb-NO" sz="1600" dirty="0">
                <a:latin typeface="+mn-lt"/>
              </a:rPr>
              <a:t>(frekvens</a:t>
            </a:r>
            <a:r>
              <a:rPr lang="nb-NO" sz="1600" b="1" u="sng" dirty="0">
                <a:latin typeface="+mn-lt"/>
              </a:rPr>
              <a:t>u</a:t>
            </a:r>
            <a:r>
              <a:rPr lang="nb-NO" sz="1600" dirty="0">
                <a:latin typeface="+mn-lt"/>
              </a:rPr>
              <a:t>avhengig)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6840127" y="3948410"/>
            <a:ext cx="2685392" cy="6383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600" b="1" dirty="0">
                <a:latin typeface="+mn-lt"/>
              </a:rPr>
              <a:t>Suceptans</a:t>
            </a:r>
          </a:p>
          <a:p>
            <a:pPr algn="ctr"/>
            <a:r>
              <a:rPr lang="nb-NO" sz="1600" dirty="0">
                <a:latin typeface="+mn-lt"/>
              </a:rPr>
              <a:t>(frekvens</a:t>
            </a:r>
            <a:r>
              <a:rPr lang="nb-NO" sz="1600" b="1" u="sng" dirty="0">
                <a:latin typeface="+mn-lt"/>
              </a:rPr>
              <a:t>a</a:t>
            </a:r>
            <a:r>
              <a:rPr lang="nb-NO" sz="1600" dirty="0">
                <a:latin typeface="+mn-lt"/>
              </a:rPr>
              <a:t>vhengig)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8845813" y="5654453"/>
            <a:ext cx="2482764" cy="638304"/>
          </a:xfrm>
          <a:prstGeom prst="rect">
            <a:avLst/>
          </a:prstGeom>
          <a:solidFill>
            <a:srgbClr val="95A9F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600" b="1" dirty="0">
                <a:latin typeface="+mn-lt"/>
              </a:rPr>
              <a:t>Kapasitiv </a:t>
            </a:r>
            <a:r>
              <a:rPr lang="nb-NO" sz="1600" dirty="0">
                <a:latin typeface="+mn-lt"/>
              </a:rPr>
              <a:t>suceptans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4337181" y="5677458"/>
            <a:ext cx="2482764" cy="638304"/>
          </a:xfrm>
          <a:prstGeom prst="rect">
            <a:avLst/>
          </a:prstGeom>
          <a:solidFill>
            <a:srgbClr val="95A9F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nb-NO" sz="1600" b="1" dirty="0">
                <a:latin typeface="+mn-lt"/>
              </a:rPr>
              <a:t>Induktiv </a:t>
            </a:r>
            <a:r>
              <a:rPr lang="nb-NO" sz="1600" dirty="0">
                <a:latin typeface="+mn-lt"/>
              </a:rPr>
              <a:t>suceptans</a:t>
            </a:r>
          </a:p>
        </p:txBody>
      </p:sp>
      <p:cxnSp>
        <p:nvCxnSpPr>
          <p:cNvPr id="14" name="Straight Arrow Connector 13"/>
          <p:cNvCxnSpPr>
            <a:stCxn id="11" idx="2"/>
            <a:endCxn id="13" idx="0"/>
          </p:cNvCxnSpPr>
          <p:nvPr/>
        </p:nvCxnSpPr>
        <p:spPr bwMode="auto">
          <a:xfrm flipH="1">
            <a:off x="5578563" y="4586714"/>
            <a:ext cx="2604260" cy="109074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>
            <a:stCxn id="11" idx="2"/>
            <a:endCxn id="12" idx="0"/>
          </p:cNvCxnSpPr>
          <p:nvPr/>
        </p:nvCxnSpPr>
        <p:spPr bwMode="auto">
          <a:xfrm>
            <a:off x="8182823" y="4586714"/>
            <a:ext cx="1904372" cy="10677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6" name="Picture 7" descr="https://encrypted-tbn3.gstatic.com/images?q=tbn:ANd9GcQsoRU9JQrFp0tJBaP7MO3CJMAFDE4qcRJLydo1ymyGpbdr24J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825" y="6433633"/>
            <a:ext cx="1476238" cy="30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1" descr="http://files.ranto.webnode.com/200000042-8466e85613/resisto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195" y="4728492"/>
            <a:ext cx="1402410" cy="31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3" descr="http://clipartist.info/openclipart.org/SVG/rsamurti/rsa_iec_capacitor_symbol_1-555px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864" y="6386383"/>
            <a:ext cx="1645424" cy="48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166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5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Wheatstone-bro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384048" y="1718956"/>
            <a:ext cx="8494616" cy="446109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b="1" dirty="0"/>
              <a:t>Oppgave: </a:t>
            </a:r>
            <a:r>
              <a:rPr lang="nb-NO" sz="1800" dirty="0"/>
              <a:t>Vi ønsker å måle en </a:t>
            </a:r>
            <a:r>
              <a:rPr lang="nb-NO" sz="1800" dirty="0" err="1"/>
              <a:t>resistors</a:t>
            </a:r>
            <a:r>
              <a:rPr lang="nb-NO" sz="1800" dirty="0"/>
              <a:t> ohm-verdi med stor nøyaktighet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b="1" dirty="0"/>
              <a:t>Utfordring:</a:t>
            </a:r>
            <a:r>
              <a:rPr lang="nb-NO" sz="1800" dirty="0"/>
              <a:t> Vi må kunne måle både strøm og spenning med stor nøyaktig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b="1" dirty="0"/>
              <a:t>Løsning: </a:t>
            </a:r>
            <a:r>
              <a:rPr lang="nb-NO" sz="1800" dirty="0" err="1"/>
              <a:t>Wheatstone</a:t>
            </a:r>
            <a:r>
              <a:rPr lang="nb-NO" sz="1800" dirty="0"/>
              <a:t>-broen,</a:t>
            </a:r>
            <a:r>
              <a:rPr lang="nb-NO" sz="1800" b="1" dirty="0"/>
              <a:t> </a:t>
            </a:r>
            <a:r>
              <a:rPr lang="nb-NO" sz="1800" dirty="0"/>
              <a:t>en</a:t>
            </a:r>
            <a:r>
              <a:rPr lang="nb-NO" sz="1800" b="1" dirty="0"/>
              <a:t> </a:t>
            </a:r>
            <a:r>
              <a:rPr lang="nb-NO" sz="1800" dirty="0"/>
              <a:t>seriell-parallell krets som består av fire motstander hvorav den ene har ukjent resistans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 err="1"/>
              <a:t>Wheatstone</a:t>
            </a:r>
            <a:r>
              <a:rPr lang="nb-NO" sz="1800" dirty="0"/>
              <a:t>-broen «avleser» den ukjente resistansen som en spenning med høy presisjon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En variant av </a:t>
            </a:r>
            <a:r>
              <a:rPr lang="nb-NO" sz="1800" dirty="0" err="1"/>
              <a:t>Wheatstone</a:t>
            </a:r>
            <a:r>
              <a:rPr lang="nb-NO" sz="1800" dirty="0"/>
              <a:t>-broen brukes i likeretter-kretser for å omdanne en </a:t>
            </a:r>
            <a:r>
              <a:rPr lang="nb-NO" sz="1800" dirty="0" err="1"/>
              <a:t>ac</a:t>
            </a:r>
            <a:r>
              <a:rPr lang="nb-NO" sz="1800" dirty="0"/>
              <a:t>-spenning til en dc-spenning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8704" y="1569368"/>
            <a:ext cx="2826122" cy="476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722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6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Wheatstone-bro (forts)</a:t>
            </a:r>
          </a:p>
        </p:txBody>
      </p:sp>
      <p:sp>
        <p:nvSpPr>
          <p:cNvPr id="7" name="AutoShape 2" descr="data:image/png;base64,iVBORw0KGgoAAAANSUhEUgAAAOIAAADfCAMAAADcKv+WAAAAgVBMVEX///8AAADY2Niqqqpubm4hISHv7+/r6+u2trb6+vqZmZmGhob29va6urr39/fJycleXl6NjY3g4ODBwcF8fHwmJibS0tLk5OSfn59RUVG3t7dKSko9PT3IyMgtLS1nZ2d5eXlWVlZDQ0MLCws2NjYbGxszMzOkpKSDg4NycnIVFRWTe8b7AAAMcUlEQVR4nO2d2YKiOhCGKVQ2oQVU3PdWW9//ASeBoGxiAhVwuvkvzrTKIfmAVCqVSlCUpIz7dNCS7obSiHrg9tvRDnpNIarNFJST/fsRtQ4RTR2iRHWIeOoQJapDxFOHKFEdIp46RInqEPHUIUpUh4inDlGi/hSiH2gyC/oARBtgIrOgD0Acw+Uks6APQLxtezCSWFD7iBrsbfiRWFD7iGNyC1cgsaD2EfuDL1KLjbyCWkfUqDn9gpu8glpHXMLO87yTxCe1dcQdLFarxTeMpRXUNqIOLv0wk/ikto24BCf8NJX3pLaN6J708JPFUCWoPUQVPPKAbvvRpxnsZRXUGqIKAFYjJbWG6BHEqdRBVKzWEOcEcW02UVJbiPQ5Bdoa5aslRB+oJd03wtgOYkTYEGMriCojVJRJA4xtID4JKeNQdnEtIKpw15+ffqQzNo8YwFlPfpbO2DhiAINZ+hvZjE0jBjCdZb+TzNgwYgDbHKFsxmYRiwklMzaKGMClkFAuY5OIo5eEUn2AOoimKTRSeH0PqXgYBQtkqo5o7Far1eGnpNZplRNyMI77tMCJcH2rIw5hfbutgTfm8o7wvU9uweV2WwFcOSsYqzqiF4Y+HQC75KBrPE36ypYm9byP+u0r/7MVFhgAcD84keoghvfPLZuO6AFEizF4CJ+M2hYW+VbHgnQT0Qn02oheyZN6BfcASyX0afSXRyUUMWpTGMIqx8gQDdEntTbiFl7GmAihYh4JI/FLuQgjRkK4ISDH7G8McQW+WEVrtkXfhfmrA65RLP8IFpy5Q20T2F/CRz/PGLZFvS+cGFAHker8cgp7HhEqyhoGZRYpoyGwWfElrNO/WGGB4lHzOog/xnz78po+CCkjf7WIpYkvmpNhtEiB1yPsRCtat9NYvDCo82RVjsC7yE07JzIbHDgmbU7UafSFM5LqmptR8ayZlb7YK05G/ZzK3VimGCNzo8JBsKK1LSrcC3vpXcrmmwsuRn0AQeqLJayeZ2cW9Q4FBZapNuIa8v1BlpAGTgsOy8nNuXCE8WGqrNjXCBQh1fFRnahgOr8UJAEs6GcISVfHkzxk52+2AYuYkSH2RIddNUYa/fBq+reroq+SNqCAcMCZHlXK6EQFzm6NISY0890nYg1Cwngou4+Po0idzYB37Ig06t89EPPtUDsLpLgVM2acI3vqKHvu/AdsxHmuaxa4h1RcjMHWWHPbVWTE2oScjEMBs4qLmCfU+WxpUjzt0d3y5wkgIUbmBoWwkDHZPxJ5/dmJu95IiHtaJyTC94z+Wld6rsIpxDgqGqGifOX7Ryd9HwWEh4hI+ILxKOicMqEhohIWOu5OxSQWLMQCQtHeIqP8AMyB7yonQkK08oQiPk2h8gPpcSVGHMQ8oXavvzABiREFkXjemW/0k+iorkiFjMLtEQPRyxPeMQiL2uMY+J1TJgREeYQ0+pW3ORfB+4iAqMI0HZ/GI6R9Rybg1hfOYsV4UFU4JxkRCQnjIc24E8/TRTE3KgyeZ8GxNA+lGSsQInUa6n0anwaZkPhy7pOx/3oG5bWQuv4eMEZ0wiTjLTvNwSUcRGLKB+GzitoOY8WMN3BhL/6/oyCO4aiF7VEKIRk/how30g69CmtyMRAJoR7anE02YI8lyjgJLU0FRgTEiDDKaJdDGD6rzJaKM9ZHjAkJ41TekuAvN46BCzPWRiSW5hEArBh54NLTaxNlrIuYJGxKgow1ETctEIowmhuvf4HVxBLM8nhqA98tEFLGPc9h+gQG3nKsOsYeqvhFSph9KbP5lYiL0YI9TdkyQ78hWFVZdT6CbbWwH4LeM5oHlleosQWuI3EXfgPTyivXRsMTzaFxRbMvnvLerD42T/HvMaJinwW7mw1sqxKqW7ACXbH93ko49fKhfMAopeMD54GomGehBjmGS9Wn9JoYAarHY9ULVco4WT3+NJ8rsXWRtfVj+K5qaX7SyRuT0oTWMpUw+uykLsRiG3qUBH4y1SA9ftWK9bKpj8NcziKvXjMumGUxiXQI/4m+WL1o/Rt6MU6JDVscMnqqWC2d5lrOAvaQz9SvZ33ElQ5RB+spwHoeFpL4Wkt+GBXOi5g72A7n8/0TsQah0qcLMnpxa1zRRXD+65TWd0oxOsRCz3dwoan5iWNSiFp+PROtVDaXx4FV5TppIY4NkTXwI8vfr953JJ9VJ7xwNKtrlzxhClFxC0y4A/vsF9UJFSNqeMfIHHjRxIdRJSTDZD37RyfsgQICOk063vY+ebxX0De6qUTl5cLNpU+I6Cdqd+xJXUcOoF1ngw0LFoth2LQjRIuMy0sS7nr5fFZtmjR4dGR/cny1qnw36phm4fOlsj2nTBhVPqPqL0idhhHi0FcnJ2JvSi7ZJp/rOUvlf/agrpgv/E1TLj02kjNrnzX0H5zwzwt56MTuYhqx/l004mvlEE7m2ZgQ4NxFS5uNLuRBnb4eBBe0RW37nXTUjJptcfgTX7k9uV6sQ9Qx26IGx7RFTavIovaz46xaFjWYsj++76RyrI+ac+fQ5JWzqMoa0v1iSoX9YpAb2ddhtO/sGerBbB03gcWy6uky/WKICNOSx6LYu7Fg69jml/6MkdbxbizG5cNjqmJ8r3qyrHczV0w9nMk6vPIJX/ioxj2yWsmTVWb8OjGDcwHmt2n3ynsypX3UJQBxUsMgjf9i+PJypGGOjZ/eOAlVY6Ths5D5nDUic115Q8ZMoojuLA1jFDEkxovJIxoaL45S8/f6tHTwXqbSMfFxT/87mW4jnWlzb27UT5rhw6xZ1TegKo9smCf6q7+JZTcbuyFuzcDrjY3rARaCS0qfehO7UczDNu3jNByBU8be7tud9Kp3sO8icMojjhopOP5/cVSODH8WDQ9kRMM12VuDcUb8Jc5pHCRv+cBLGErKzJQude9h0dk3KfOLczjLnM5pdn6xeJZ4C8JLRd+qvVniorn+DXEUFzXPmlWbc/0FGRsHOGHn37SbsZHLu5nd1PvPGHWLnrbzbrLZU1+KdhqiZm+0nz2Vy4GjiIj6hBy4bCYjLuIzk7HfYiZjJh/VxkT8jHzUbFbx+I6H+BlZxfnccLwtzz4jNzyf4X9G81E/JMM/v07Dh9PvWqeRZ9QGSJmpn7LaJh9G0e677e9aM5ULaGonz/5lK9+yjLTr/23rFzOrUEPv5retQk0zRg5cLcYPXEucYmQ+6m9bEZ5kjN3w37auP8H4GGlI2p1BTPURtdlsxoI3MeNzMIW8x4ZJypqJNsjaiBM6a3laRLOgjDExXkTdKWU2pbnIlwnnBo9MtRFd+HGM4Yk5xxFjckiMud+ND+ulc13AVmi2BwGRemrqie3LHzKmRv2Iuxb5sKf/CG7djIRIxjjMJ6V+Tjqwgbf3FEt8VN/MLGaEjkh9cj0d2BBgLN+xiCEGrSDO7pfErnu7TOwGZx+4x4P6A0J5OgiI12B0Td0nKxfYQNnNL0wSCIJxX/D9cAiIVN+pKXsLDhL2ZAzPQiUY2UBA7KmbG6Sy2OyBjJ01w7voBz3RURpSW9ylcna080DC/qhxW1QLdqMuExJikBkSe1f8XW4fFvUotjk6EqJ+T8ZUaL+Iv1fxA9HjvmKhsPrFQ/I8YdePvuP0A3EEe5Ea1kY8RDXyYK743i1K2Y28m3r7hhcQEsSwz9fJNdPmfY/zpLURnXnYG+jzsbLrGYPQ6jMHDnn3d3JeKzJqxtxWPWe/5Tsn8ltRxmE6r8YC/rh7+Gdl83S1CjqiEaaB2vHqUtQ3MaSlB33OiRNkxHMmlQ7zfRppjQ8nTjuNi+juX/70/q0oom/w8Tmrjoq4L9tfv/a7bXL65ruNiIjmbhsEJe5j2TuYhAmdjTrndHIQEe3dbbcrW1SC+Z4px3X7nDXv3haGrN//zre/8Oa+v/D+xb/wFs2/8C7Uv/BG27/wXuK/8Hbpv/CO8L/wpvcoVx4aIWwNUZkTwmpJJqJqDZG+FW+qKbaznA8Np/KqLQ61hqhG8y8+wGB6B1iJzd+LqDVEwkhbog8TxTS/LK6Zq2pqD1EL84V9Fo8c0c2G5Kh9RLa2pF8/ufOFPgbRqbgS9r0+BrHCem1OdYgSlUFcVt+d8Y0+BnEn+l5sbn0K4gh93epD7SPSftE0oPqOfu/UPuLaG97uj/XIEtQ24mz1vb0cLFm7xlO1jdiAOkSJ6hDx1CFKVIeIpw5RojpEPHWIEtUh4qlDlKgOEU8dokR1iHjqECXqDyDazSG6/Xa0awrRuE8HLekutLhLRP8APFjE+g7pFKsAAAAASUVORK5CYII="/>
          <p:cNvSpPr>
            <a:spLocks noChangeAspect="1" noChangeArrowheads="1"/>
          </p:cNvSpPr>
          <p:nvPr/>
        </p:nvSpPr>
        <p:spPr bwMode="auto">
          <a:xfrm>
            <a:off x="1457325" y="-1989138"/>
            <a:ext cx="41910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8" name="AutoShape 4" descr="data:image/png;base64,iVBORw0KGgoAAAANSUhEUgAAAOIAAADfCAMAAADcKv+WAAAAgVBMVEX///8AAADY2Niqqqpubm4hISHv7+/r6+u2trb6+vqZmZmGhob29va6urr39/fJycleXl6NjY3g4ODBwcF8fHwmJibS0tLk5OSfn59RUVG3t7dKSko9PT3IyMgtLS1nZ2d5eXlWVlZDQ0MLCws2NjYbGxszMzOkpKSDg4NycnIVFRWTe8b7AAAMcUlEQVR4nO2d2YKiOhCGKVQ2oQVU3PdWW9//ASeBoGxiAhVwuvkvzrTKIfmAVCqVSlCUpIz7dNCS7obSiHrg9tvRDnpNIarNFJST/fsRtQ4RTR2iRHWIeOoQJapDxFOHKFEdIp46RInqEPHUIUpUh4inDlGi/hSiH2gyC/oARBtgIrOgD0Acw+Uks6APQLxtezCSWFD7iBrsbfiRWFD7iGNyC1cgsaD2EfuDL1KLjbyCWkfUqDn9gpu8glpHXMLO87yTxCe1dcQdLFarxTeMpRXUNqIOLv0wk/ikto24BCf8NJX3pLaN6J708JPFUCWoPUQVPPKAbvvRpxnsZRXUGqIKAFYjJbWG6BHEqdRBVKzWEOcEcW02UVJbiPQ5Bdoa5aslRB+oJd03wtgOYkTYEGMriCojVJRJA4xtID4JKeNQdnEtIKpw15+ffqQzNo8YwFlPfpbO2DhiAINZ+hvZjE0jBjCdZb+TzNgwYgDbHKFsxmYRiwklMzaKGMClkFAuY5OIo5eEUn2AOoimKTRSeH0PqXgYBQtkqo5o7Far1eGnpNZplRNyMI77tMCJcH2rIw5hfbutgTfm8o7wvU9uweV2WwFcOSsYqzqiF4Y+HQC75KBrPE36ypYm9byP+u0r/7MVFhgAcD84keoghvfPLZuO6AFEizF4CJ+M2hYW+VbHgnQT0Qn02oheyZN6BfcASyX0afSXRyUUMWpTGMIqx8gQDdEntTbiFl7GmAihYh4JI/FLuQgjRkK4ISDH7G8McQW+WEVrtkXfhfmrA65RLP8IFpy5Q20T2F/CRz/PGLZFvS+cGFAHker8cgp7HhEqyhoGZRYpoyGwWfElrNO/WGGB4lHzOog/xnz78po+CCkjf7WIpYkvmpNhtEiB1yPsRCtat9NYvDCo82RVjsC7yE07JzIbHDgmbU7UafSFM5LqmptR8ayZlb7YK05G/ZzK3VimGCNzo8JBsKK1LSrcC3vpXcrmmwsuRn0AQeqLJayeZ2cW9Q4FBZapNuIa8v1BlpAGTgsOy8nNuXCE8WGqrNjXCBQh1fFRnahgOr8UJAEs6GcISVfHkzxk52+2AYuYkSH2RIddNUYa/fBq+reroq+SNqCAcMCZHlXK6EQFzm6NISY0890nYg1Cwngou4+Po0idzYB37Ig06t89EPPtUDsLpLgVM2acI3vqKHvu/AdsxHmuaxa4h1RcjMHWWHPbVWTE2oScjEMBs4qLmCfU+WxpUjzt0d3y5wkgIUbmBoWwkDHZPxJ5/dmJu95IiHtaJyTC94z+Wld6rsIpxDgqGqGifOX7Ryd9HwWEh4hI+ILxKOicMqEhohIWOu5OxSQWLMQCQtHeIqP8AMyB7yonQkK08oQiPk2h8gPpcSVGHMQ8oXavvzABiREFkXjemW/0k+iorkiFjMLtEQPRyxPeMQiL2uMY+J1TJgREeYQ0+pW3ORfB+4iAqMI0HZ/GI6R9Rybg1hfOYsV4UFU4JxkRCQnjIc24E8/TRTE3KgyeZ8GxNA+lGSsQInUa6n0anwaZkPhy7pOx/3oG5bWQuv4eMEZ0wiTjLTvNwSUcRGLKB+GzitoOY8WMN3BhL/6/oyCO4aiF7VEKIRk/how30g69CmtyMRAJoR7anE02YI8lyjgJLU0FRgTEiDDKaJdDGD6rzJaKM9ZHjAkJ41TekuAvN46BCzPWRiSW5hEArBh54NLTaxNlrIuYJGxKgow1ETctEIowmhuvf4HVxBLM8nhqA98tEFLGPc9h+gQG3nKsOsYeqvhFSph9KbP5lYiL0YI9TdkyQ78hWFVZdT6CbbWwH4LeM5oHlleosQWuI3EXfgPTyivXRsMTzaFxRbMvnvLerD42T/HvMaJinwW7mw1sqxKqW7ACXbH93ko49fKhfMAopeMD54GomGehBjmGS9Wn9JoYAarHY9ULVco4WT3+NJ8rsXWRtfVj+K5qaX7SyRuT0oTWMpUw+uykLsRiG3qUBH4y1SA9ftWK9bKpj8NcziKvXjMumGUxiXQI/4m+WL1o/Rt6MU6JDVscMnqqWC2d5lrOAvaQz9SvZ33ElQ5RB+spwHoeFpL4Wkt+GBXOi5g72A7n8/0TsQah0qcLMnpxa1zRRXD+65TWd0oxOsRCz3dwoan5iWNSiFp+PROtVDaXx4FV5TppIY4NkTXwI8vfr953JJ9VJ7xwNKtrlzxhClFxC0y4A/vsF9UJFSNqeMfIHHjRxIdRJSTDZD37RyfsgQICOk063vY+ebxX0De6qUTl5cLNpU+I6Cdqd+xJXUcOoF1ngw0LFoth2LQjRIuMy0sS7nr5fFZtmjR4dGR/cny1qnw36phm4fOlsj2nTBhVPqPqL0idhhHi0FcnJ2JvSi7ZJp/rOUvlf/agrpgv/E1TLj02kjNrnzX0H5zwzwt56MTuYhqx/l004mvlEE7m2ZgQ4NxFS5uNLuRBnb4eBBe0RW37nXTUjJptcfgTX7k9uV6sQ9Qx26IGx7RFTavIovaz46xaFjWYsj++76RyrI+ac+fQ5JWzqMoa0v1iSoX9YpAb2ddhtO/sGerBbB03gcWy6uky/WKICNOSx6LYu7Fg69jml/6MkdbxbizG5cNjqmJ8r3qyrHczV0w9nMk6vPIJX/ioxj2yWsmTVWb8OjGDcwHmt2n3ynsypX3UJQBxUsMgjf9i+PJypGGOjZ/eOAlVY6Ths5D5nDUic115Q8ZMoojuLA1jFDEkxovJIxoaL45S8/f6tHTwXqbSMfFxT/87mW4jnWlzb27UT5rhw6xZ1TegKo9smCf6q7+JZTcbuyFuzcDrjY3rARaCS0qfehO7UczDNu3jNByBU8be7tud9Kp3sO8icMojjhopOP5/cVSODH8WDQ9kRMM12VuDcUb8Jc5pHCRv+cBLGErKzJQude9h0dk3KfOLczjLnM5pdn6xeJZ4C8JLRd+qvVniorn+DXEUFzXPmlWbc/0FGRsHOGHn37SbsZHLu5nd1PvPGHWLnrbzbrLZU1+KdhqiZm+0nz2Vy4GjiIj6hBy4bCYjLuIzk7HfYiZjJh/VxkT8jHzUbFbx+I6H+BlZxfnccLwtzz4jNzyf4X9G81E/JMM/v07Dh9PvWqeRZ9QGSJmpn7LaJh9G0e677e9aM5ULaGonz/5lK9+yjLTr/23rFzOrUEPv5retQk0zRg5cLcYPXEucYmQ+6m9bEZ5kjN3w37auP8H4GGlI2p1BTPURtdlsxoI3MeNzMIW8x4ZJypqJNsjaiBM6a3laRLOgjDExXkTdKWU2pbnIlwnnBo9MtRFd+HGM4Yk5xxFjckiMud+ND+ulc13AVmi2BwGRemrqie3LHzKmRv2Iuxb5sKf/CG7djIRIxjjMJ6V+Tjqwgbf3FEt8VN/MLGaEjkh9cj0d2BBgLN+xiCEGrSDO7pfErnu7TOwGZx+4x4P6A0J5OgiI12B0Td0nKxfYQNnNL0wSCIJxX/D9cAiIVN+pKXsLDhL2ZAzPQiUY2UBA7KmbG6Sy2OyBjJ01w7voBz3RURpSW9ylcna080DC/qhxW1QLdqMuExJikBkSe1f8XW4fFvUotjk6EqJ+T8ZUaL+Iv1fxA9HjvmKhsPrFQ/I8YdePvuP0A3EEe5Ea1kY8RDXyYK743i1K2Y28m3r7hhcQEsSwz9fJNdPmfY/zpLURnXnYG+jzsbLrGYPQ6jMHDnn3d3JeKzJqxtxWPWe/5Tsn8ltRxmE6r8YC/rh7+Gdl83S1CjqiEaaB2vHqUtQ3MaSlB33OiRNkxHMmlQ7zfRppjQ8nTjuNi+juX/70/q0oom/w8Tmrjoq4L9tfv/a7bXL65ruNiIjmbhsEJe5j2TuYhAmdjTrndHIQEe3dbbcrW1SC+Z4px3X7nDXv3haGrN//zre/8Oa+v/D+xb/wFs2/8C7Uv/BG27/wXuK/8Hbpv/CO8L/wpvcoVx4aIWwNUZkTwmpJJqJqDZG+FW+qKbaznA8Np/KqLQ61hqhG8y8+wGB6B1iJzd+LqDVEwkhbog8TxTS/LK6Zq2pqD1EL84V9Fo8c0c2G5Kh9RLa2pF8/ufOFPgbRqbgS9r0+BrHCem1OdYgSlUFcVt+d8Y0+BnEn+l5sbn0K4gh93epD7SPSftE0oPqOfu/UPuLaG97uj/XIEtQ24mz1vb0cLFm7xlO1jdiAOkSJ6hDx1CFKVIeIpw5RojpEPHWIEtUh4qlDlKgOEU8dokR1iHjqECXqDyDazSG6/Xa0awrRuE8HLekutLhLRP8APFjE+g7pFKsAAAAASUVORK5CYII="/>
          <p:cNvSpPr>
            <a:spLocks noChangeAspect="1" noChangeArrowheads="1"/>
          </p:cNvSpPr>
          <p:nvPr/>
        </p:nvSpPr>
        <p:spPr bwMode="auto">
          <a:xfrm>
            <a:off x="1609725" y="-1836738"/>
            <a:ext cx="41910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813768" y="1473536"/>
            <a:ext cx="7488832" cy="4920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dirty="0" err="1"/>
              <a:t>Wheatstone</a:t>
            </a:r>
            <a:r>
              <a:rPr lang="nb-NO" sz="1800" dirty="0"/>
              <a:t>-broen består av fire resistorer hvor to og to er koblet i serie som deretter er koblet i parallell</a:t>
            </a:r>
          </a:p>
          <a:p>
            <a:r>
              <a:rPr lang="nb-NO" sz="1800" dirty="0"/>
              <a:t>Tre av </a:t>
            </a:r>
            <a:r>
              <a:rPr lang="nb-NO" sz="1800" dirty="0" err="1"/>
              <a:t>resistorverdiene</a:t>
            </a:r>
            <a:r>
              <a:rPr lang="nb-NO" sz="1800" dirty="0"/>
              <a:t> må være kjente </a:t>
            </a:r>
          </a:p>
          <a:p>
            <a:r>
              <a:rPr lang="nb-NO" sz="1800" dirty="0"/>
              <a:t>En av de kjente resistorene kan være regulerbar</a:t>
            </a:r>
          </a:p>
          <a:p>
            <a:r>
              <a:rPr lang="nb-NO" sz="1800" kern="0" dirty="0"/>
              <a:t>Hvis spenningen </a:t>
            </a:r>
            <a:r>
              <a:rPr lang="nb-NO" sz="1800" dirty="0">
                <a:ea typeface="ヒラギノ角ゴ Pro W3" charset="-128"/>
                <a:cs typeface="ヒラギノ角ゴ Pro W3" charset="-128"/>
              </a:rPr>
              <a:t>V</a:t>
            </a:r>
            <a:r>
              <a:rPr lang="nb-NO" sz="1800" baseline="-25000" dirty="0">
                <a:ea typeface="ヒラギノ角ゴ Pro W3" charset="-128"/>
                <a:cs typeface="ヒラギノ角ゴ Pro W3" charset="-128"/>
              </a:rPr>
              <a:t>CB</a:t>
            </a:r>
            <a:r>
              <a:rPr lang="nb-NO" sz="1800" kern="0" dirty="0"/>
              <a:t> = 0 volt er broen </a:t>
            </a:r>
            <a:r>
              <a:rPr lang="nb-NO" sz="1800" i="1" kern="0" dirty="0"/>
              <a:t>balansert</a:t>
            </a:r>
          </a:p>
          <a:p>
            <a:r>
              <a:rPr lang="nb-NO" sz="1800" kern="0" dirty="0"/>
              <a:t>Hvis </a:t>
            </a:r>
            <a:r>
              <a:rPr lang="nb-NO" sz="1800" dirty="0">
                <a:ea typeface="ヒラギノ角ゴ Pro W3" charset="-128"/>
                <a:cs typeface="ヒラギノ角ゴ Pro W3" charset="-128"/>
              </a:rPr>
              <a:t>V</a:t>
            </a:r>
            <a:r>
              <a:rPr lang="nb-NO" sz="1800" baseline="-25000" dirty="0">
                <a:ea typeface="ヒラギノ角ゴ Pro W3" charset="-128"/>
                <a:cs typeface="ヒラギノ角ゴ Pro W3" charset="-128"/>
              </a:rPr>
              <a:t>CB</a:t>
            </a:r>
            <a:r>
              <a:rPr lang="nb-NO" sz="1800" kern="0" dirty="0"/>
              <a:t> </a:t>
            </a:r>
            <a:r>
              <a:rPr lang="nb-NO" sz="1800" kern="0" dirty="0">
                <a:cs typeface="Times New Roman"/>
              </a:rPr>
              <a:t>≠</a:t>
            </a:r>
            <a:r>
              <a:rPr lang="nb-NO" sz="1800" kern="0" dirty="0"/>
              <a:t> 0 volt er broen </a:t>
            </a:r>
            <a:r>
              <a:rPr lang="nb-NO" sz="1800" i="1" kern="0" dirty="0"/>
              <a:t>ubalansert</a:t>
            </a:r>
          </a:p>
          <a:p>
            <a:r>
              <a:rPr lang="nb-NO" sz="1800" kern="0" dirty="0">
                <a:ea typeface="ヒラギノ角ゴ Pro W3" charset="-128"/>
                <a:cs typeface="ヒラギノ角ゴ Pro W3" charset="-128"/>
              </a:rPr>
              <a:t>Analyserer sammenhengene mellom V</a:t>
            </a:r>
            <a:r>
              <a:rPr lang="nb-NO" sz="1800" kern="0" baseline="-25000" dirty="0">
                <a:ea typeface="ヒラギノ角ゴ Pro W3" charset="-128"/>
                <a:cs typeface="ヒラギノ角ゴ Pro W3" charset="-128"/>
              </a:rPr>
              <a:t>S</a:t>
            </a:r>
            <a:r>
              <a:rPr lang="nb-NO" sz="1800" kern="0" dirty="0">
                <a:ea typeface="ヒラギノ角ゴ Pro W3" charset="-128"/>
                <a:cs typeface="ヒラギノ角ゴ Pro W3" charset="-128"/>
              </a:rPr>
              <a:t>, V</a:t>
            </a:r>
            <a:r>
              <a:rPr lang="nb-NO" sz="1800" kern="0" baseline="-25000" dirty="0">
                <a:ea typeface="ヒラギノ角ゴ Pro W3" charset="-128"/>
                <a:cs typeface="ヒラギノ角ゴ Pro W3" charset="-128"/>
              </a:rPr>
              <a:t>CB</a:t>
            </a:r>
            <a:r>
              <a:rPr lang="nb-NO" sz="1800" kern="0" dirty="0">
                <a:ea typeface="ヒラギノ角ゴ Pro W3" charset="-128"/>
                <a:cs typeface="ヒラギノ角ゴ Pro W3" charset="-128"/>
              </a:rPr>
              <a:t>, R</a:t>
            </a:r>
            <a:r>
              <a:rPr lang="nb-NO" sz="1800" kern="0" baseline="-25000" dirty="0">
                <a:ea typeface="ヒラギノ角ゴ Pro W3" charset="-128"/>
                <a:cs typeface="ヒラギノ角ゴ Pro W3" charset="-128"/>
              </a:rPr>
              <a:t>1</a:t>
            </a:r>
            <a:r>
              <a:rPr lang="nb-NO" sz="1800" kern="0" dirty="0">
                <a:ea typeface="ヒラギノ角ゴ Pro W3" charset="-128"/>
                <a:cs typeface="ヒラギノ角ゴ Pro W3" charset="-128"/>
              </a:rPr>
              <a:t>, R</a:t>
            </a:r>
            <a:r>
              <a:rPr lang="nb-NO" sz="1800" kern="0" baseline="-25000" dirty="0">
                <a:ea typeface="ヒラギノ角ゴ Pro W3" charset="-128"/>
                <a:cs typeface="ヒラギノ角ゴ Pro W3" charset="-128"/>
              </a:rPr>
              <a:t>2</a:t>
            </a:r>
            <a:r>
              <a:rPr lang="nb-NO" sz="1800" kern="0" dirty="0">
                <a:ea typeface="ヒラギノ角ゴ Pro W3" charset="-128"/>
                <a:cs typeface="ヒラギノ角ゴ Pro W3" charset="-128"/>
              </a:rPr>
              <a:t>, R</a:t>
            </a:r>
            <a:r>
              <a:rPr lang="nb-NO" sz="1800" kern="0" baseline="-25000" dirty="0">
                <a:ea typeface="ヒラギノ角ゴ Pro W3" charset="-128"/>
                <a:cs typeface="ヒラギノ角ゴ Pro W3" charset="-128"/>
              </a:rPr>
              <a:t>3</a:t>
            </a:r>
            <a:r>
              <a:rPr lang="nb-NO" sz="1800" kern="0" dirty="0">
                <a:ea typeface="ヒラギノ角ゴ Pro W3" charset="-128"/>
                <a:cs typeface="ヒラギノ角ゴ Pro W3" charset="-128"/>
              </a:rPr>
              <a:t> og R</a:t>
            </a:r>
            <a:r>
              <a:rPr lang="nb-NO" sz="1800" kern="0" baseline="-25000" dirty="0">
                <a:ea typeface="ヒラギノ角ゴ Pro W3" charset="-128"/>
                <a:cs typeface="ヒラギノ角ゴ Pro W3" charset="-128"/>
              </a:rPr>
              <a:t>X</a:t>
            </a:r>
            <a:r>
              <a:rPr lang="nb-NO" sz="1800" kern="0" dirty="0">
                <a:ea typeface="ヒラギノ角ゴ Pro W3" charset="-128"/>
                <a:cs typeface="ヒラギノ角ゴ Pro W3" charset="-128"/>
              </a:rPr>
              <a:t> for hvert av de to tilfellene</a:t>
            </a:r>
          </a:p>
          <a:p>
            <a:pPr lvl="1"/>
            <a:r>
              <a:rPr lang="nb-NO" sz="1600" kern="0" dirty="0"/>
              <a:t>Den ukjente resistoren </a:t>
            </a:r>
            <a:r>
              <a:rPr lang="nb-NO" sz="1600" kern="0" dirty="0">
                <a:ea typeface="ヒラギノ角ゴ Pro W3" charset="-128"/>
                <a:cs typeface="ヒラギノ角ゴ Pro W3" charset="-128"/>
              </a:rPr>
              <a:t>R</a:t>
            </a:r>
            <a:r>
              <a:rPr lang="nb-NO" sz="1600" kern="0" baseline="-25000" dirty="0">
                <a:ea typeface="ヒラギノ角ゴ Pro W3" charset="-128"/>
                <a:cs typeface="ヒラギノ角ゴ Pro W3" charset="-128"/>
              </a:rPr>
              <a:t>X </a:t>
            </a:r>
            <a:r>
              <a:rPr lang="nb-NO" sz="1600" kern="0" dirty="0">
                <a:ea typeface="ヒラギノ角ゴ Pro W3" charset="-128"/>
                <a:cs typeface="ヒラギノ角ゴ Pro W3" charset="-128"/>
              </a:rPr>
              <a:t>kan stå hvor som helst i kretsen, men formlene må ta hensyn plasseringen</a:t>
            </a:r>
            <a:endParaRPr lang="nb-NO" sz="1600" kern="0" dirty="0"/>
          </a:p>
          <a:p>
            <a:endParaRPr lang="nb-NO" sz="1800" dirty="0">
              <a:ea typeface="ヒラギノ角ゴ Pro W3" charset="-128"/>
              <a:cs typeface="ヒラギノ角ゴ Pro W3" charset="-128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8302600" y="2649488"/>
            <a:ext cx="3041203" cy="2485991"/>
            <a:chOff x="6911975" y="3998780"/>
            <a:chExt cx="3041203" cy="2485991"/>
          </a:xfrm>
        </p:grpSpPr>
        <p:pic>
          <p:nvPicPr>
            <p:cNvPr id="39942" name="Picture 6" descr="File:Wheatstone Bridge.sv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2898" y="3998780"/>
              <a:ext cx="2520280" cy="2485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6911975" y="505711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>
                  <a:latin typeface="+mj-lt"/>
                </a:rPr>
                <a:t>V</a:t>
              </a:r>
              <a:r>
                <a:rPr lang="nb-NO" sz="1800" baseline="-25000" dirty="0">
                  <a:latin typeface="+mj-lt"/>
                </a:rPr>
                <a:t>S</a:t>
              </a:r>
              <a:endParaRPr lang="nb-NO" sz="1800" dirty="0">
                <a:latin typeface="+mj-lt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8693038" y="5066402"/>
              <a:ext cx="612068" cy="39139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nb-NO" sz="1800" dirty="0">
                  <a:latin typeface="Arial" charset="0"/>
                  <a:ea typeface="ヒラギノ角ゴ Pro W3" charset="-128"/>
                  <a:cs typeface="ヒラギノ角ゴ Pro W3" charset="-128"/>
                </a:rPr>
                <a:t>V</a:t>
              </a:r>
              <a:r>
                <a:rPr lang="nb-NO" sz="1800" baseline="-25000" dirty="0">
                  <a:latin typeface="Arial" charset="0"/>
                  <a:ea typeface="ヒラギノ角ゴ Pro W3" charset="-128"/>
                  <a:cs typeface="ヒラギノ角ゴ Pro W3" charset="-128"/>
                </a:rPr>
                <a:t>CB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5483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7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Balansert Wheatstone-bro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half" idx="30"/>
              </p:nvPr>
            </p:nvSpPr>
            <p:spPr>
              <a:xfrm>
                <a:off x="525736" y="1528069"/>
                <a:ext cx="11521280" cy="4587843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Hvis spenningen </a:t>
                </a:r>
                <a:r>
                  <a:rPr lang="nb-NO" sz="1800" dirty="0">
                    <a:latin typeface="Arial" charset="0"/>
                    <a:ea typeface="ヒラギノ角ゴ Pro W3" charset="-128"/>
                    <a:cs typeface="ヒラギノ角ゴ Pro W3" charset="-128"/>
                  </a:rPr>
                  <a:t>V</a:t>
                </a:r>
                <a:r>
                  <a:rPr lang="nb-NO" sz="1800" baseline="-25000" dirty="0">
                    <a:latin typeface="Arial" charset="0"/>
                    <a:ea typeface="ヒラギノ角ゴ Pro W3" charset="-128"/>
                    <a:cs typeface="ヒラギノ角ゴ Pro W3" charset="-128"/>
                  </a:rPr>
                  <a:t>CB</a:t>
                </a:r>
                <a:r>
                  <a:rPr lang="nb-NO" sz="1800" dirty="0"/>
                  <a:t> = 0 volt, er spenningsfallet V</a:t>
                </a:r>
                <a:r>
                  <a:rPr lang="nb-NO" sz="1800" baseline="-25000" dirty="0"/>
                  <a:t>1</a:t>
                </a:r>
                <a:r>
                  <a:rPr lang="nb-NO" sz="1800" dirty="0"/>
                  <a:t> over R</a:t>
                </a:r>
                <a:r>
                  <a:rPr lang="nb-NO" sz="1800" baseline="-25000" dirty="0"/>
                  <a:t>1</a:t>
                </a:r>
                <a:r>
                  <a:rPr lang="nb-NO" sz="1800" dirty="0"/>
                  <a:t> og V</a:t>
                </a:r>
                <a:r>
                  <a:rPr lang="nb-NO" sz="1800" baseline="-25000" dirty="0"/>
                  <a:t>x</a:t>
                </a:r>
                <a:r>
                  <a:rPr lang="nb-NO" sz="1800" dirty="0"/>
                  <a:t> over R</a:t>
                </a:r>
                <a:r>
                  <a:rPr lang="nb-NO" sz="1800" baseline="-25000" dirty="0"/>
                  <a:t>x</a:t>
                </a:r>
                <a:r>
                  <a:rPr lang="nb-NO" sz="1800" dirty="0"/>
                  <a:t> like store, dvs V</a:t>
                </a:r>
                <a:r>
                  <a:rPr lang="nb-NO" sz="1800" baseline="-25000" dirty="0"/>
                  <a:t>1</a:t>
                </a:r>
                <a:r>
                  <a:rPr lang="nb-NO" sz="1800" dirty="0"/>
                  <a:t>=V</a:t>
                </a:r>
                <a:r>
                  <a:rPr lang="nb-NO" sz="1800" baseline="-25000" dirty="0"/>
                  <a:t>x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Som en konsekvens må V</a:t>
                </a:r>
                <a:r>
                  <a:rPr lang="nb-NO" sz="1800" baseline="-25000" dirty="0"/>
                  <a:t>2</a:t>
                </a:r>
                <a:r>
                  <a:rPr lang="nb-NO" sz="1800" dirty="0"/>
                  <a:t>=V</a:t>
                </a:r>
                <a:r>
                  <a:rPr lang="nb-NO" sz="1800" baseline="-25000" dirty="0"/>
                  <a:t>3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aseline="-25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Da må også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sz="1800" dirty="0"/>
                          <m:t>V</m:t>
                        </m:r>
                        <m:r>
                          <m:rPr>
                            <m:nor/>
                          </m:rPr>
                          <a:rPr lang="nb-NO" sz="1800" baseline="-25000" dirty="0"/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sz="1800" dirty="0"/>
                          <m:t>V</m:t>
                        </m:r>
                        <m:r>
                          <m:rPr>
                            <m:nor/>
                          </m:rPr>
                          <a:rPr lang="nb-NO" sz="1800" baseline="-25000" dirty="0"/>
                          <m:t>2</m:t>
                        </m:r>
                      </m:den>
                    </m:f>
                    <m:r>
                      <a:rPr lang="nb-NO" sz="1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sz="1800" dirty="0"/>
                          <m:t>V</m:t>
                        </m:r>
                        <m:r>
                          <m:rPr>
                            <m:nor/>
                          </m:rPr>
                          <a:rPr lang="nb-NO" sz="1800" baseline="-25000" dirty="0"/>
                          <m:t>x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sz="1800" dirty="0"/>
                          <m:t>V</m:t>
                        </m:r>
                        <m:r>
                          <m:rPr>
                            <m:nor/>
                          </m:rPr>
                          <a:rPr lang="nb-NO" sz="1800" baseline="-25000" dirty="0"/>
                          <m:t>3</m:t>
                        </m:r>
                      </m:den>
                    </m:f>
                  </m:oMath>
                </a14:m>
                <a:endParaRPr lang="nb-NO" sz="1800" baseline="-250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baseline="-25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Bruker Ohms lov og får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Ved å variere R</a:t>
                </a:r>
                <a:r>
                  <a:rPr lang="nb-NO" sz="1800" baseline="-25000" dirty="0"/>
                  <a:t>2</a:t>
                </a:r>
                <a:r>
                  <a:rPr lang="nb-NO" sz="1800" dirty="0"/>
                  <a:t> (og lese av ohm-verdien) slik at V</a:t>
                </a:r>
                <a:r>
                  <a:rPr lang="nb-NO" sz="1800" baseline="-25000" dirty="0"/>
                  <a:t>CB</a:t>
                </a:r>
                <a:r>
                  <a:rPr lang="nb-NO" sz="1800" dirty="0"/>
                  <a:t>= 0 volt, kan R</a:t>
                </a:r>
                <a:r>
                  <a:rPr lang="nb-NO" sz="1800" baseline="-25000" dirty="0"/>
                  <a:t>x</a:t>
                </a:r>
                <a:r>
                  <a:rPr lang="nb-NO" sz="1800" dirty="0"/>
                  <a:t> utledes </a:t>
                </a:r>
                <a:r>
                  <a:rPr lang="nb-NO" sz="1800" i="1" dirty="0"/>
                  <a:t>kun</a:t>
                </a:r>
                <a:r>
                  <a:rPr lang="nb-NO" sz="1800" dirty="0"/>
                  <a:t> fra de andre motstandsverdiene uten å kjenne strømmene I</a:t>
                </a:r>
                <a:r>
                  <a:rPr lang="nb-NO" sz="1800" baseline="-25000" dirty="0"/>
                  <a:t>1</a:t>
                </a:r>
                <a:r>
                  <a:rPr lang="nb-NO" sz="1800" dirty="0"/>
                  <a:t>, I</a:t>
                </a:r>
                <a:r>
                  <a:rPr lang="nb-NO" sz="1800" baseline="-25000" dirty="0"/>
                  <a:t>2</a:t>
                </a:r>
                <a:r>
                  <a:rPr lang="nb-NO" sz="1800" dirty="0"/>
                  <a:t>, I</a:t>
                </a:r>
                <a:r>
                  <a:rPr lang="nb-NO" sz="1800" baseline="-25000" dirty="0"/>
                  <a:t>3</a:t>
                </a:r>
                <a:r>
                  <a:rPr lang="nb-NO" sz="1800" dirty="0"/>
                  <a:t> og I</a:t>
                </a:r>
                <a:r>
                  <a:rPr lang="nb-NO" sz="1800" baseline="-25000" dirty="0"/>
                  <a:t>4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nb-NO" sz="1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30"/>
              </p:nvPr>
            </p:nvSpPr>
            <p:spPr>
              <a:xfrm>
                <a:off x="525736" y="1528069"/>
                <a:ext cx="11521280" cy="458784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utoShape 2" descr="data:image/png;base64,iVBORw0KGgoAAAANSUhEUgAAAOIAAADfCAMAAADcKv+WAAAAgVBMVEX///8AAADY2Niqqqpubm4hISHv7+/r6+u2trb6+vqZmZmGhob29va6urr39/fJycleXl6NjY3g4ODBwcF8fHwmJibS0tLk5OSfn59RUVG3t7dKSko9PT3IyMgtLS1nZ2d5eXlWVlZDQ0MLCws2NjYbGxszMzOkpKSDg4NycnIVFRWTe8b7AAAMcUlEQVR4nO2d2YKiOhCGKVQ2oQVU3PdWW9//ASeBoGxiAhVwuvkvzrTKIfmAVCqVSlCUpIz7dNCS7obSiHrg9tvRDnpNIarNFJST/fsRtQ4RTR2iRHWIeOoQJapDxFOHKFEdIp46RInqEPHUIUpUh4inDlGi/hSiH2gyC/oARBtgIrOgD0Acw+Uks6APQLxtezCSWFD7iBrsbfiRWFD7iGNyC1cgsaD2EfuDL1KLjbyCWkfUqDn9gpu8glpHXMLO87yTxCe1dcQdLFarxTeMpRXUNqIOLv0wk/ikto24BCf8NJX3pLaN6J708JPFUCWoPUQVPPKAbvvRpxnsZRXUGqIKAFYjJbWG6BHEqdRBVKzWEOcEcW02UVJbiPQ5Bdoa5aslRB+oJd03wtgOYkTYEGMriCojVJRJA4xtID4JKeNQdnEtIKpw15+ffqQzNo8YwFlPfpbO2DhiAINZ+hvZjE0jBjCdZb+TzNgwYgDbHKFsxmYRiwklMzaKGMClkFAuY5OIo5eEUn2AOoimKTRSeH0PqXgYBQtkqo5o7Far1eGnpNZplRNyMI77tMCJcH2rIw5hfbutgTfm8o7wvU9uweV2WwFcOSsYqzqiF4Y+HQC75KBrPE36ypYm9byP+u0r/7MVFhgAcD84keoghvfPLZuO6AFEizF4CJ+M2hYW+VbHgnQT0Qn02oheyZN6BfcASyX0afSXRyUUMWpTGMIqx8gQDdEntTbiFl7GmAihYh4JI/FLuQgjRkK4ISDH7G8McQW+WEVrtkXfhfmrA65RLP8IFpy5Q20T2F/CRz/PGLZFvS+cGFAHker8cgp7HhEqyhoGZRYpoyGwWfElrNO/WGGB4lHzOog/xnz78po+CCkjf7WIpYkvmpNhtEiB1yPsRCtat9NYvDCo82RVjsC7yE07JzIbHDgmbU7UafSFM5LqmptR8ayZlb7YK05G/ZzK3VimGCNzo8JBsKK1LSrcC3vpXcrmmwsuRn0AQeqLJayeZ2cW9Q4FBZapNuIa8v1BlpAGTgsOy8nNuXCE8WGqrNjXCBQh1fFRnahgOr8UJAEs6GcISVfHkzxk52+2AYuYkSH2RIddNUYa/fBq+reroq+SNqCAcMCZHlXK6EQFzm6NISY0890nYg1Cwngou4+Po0idzYB37Ig06t89EPPtUDsLpLgVM2acI3vqKHvu/AdsxHmuaxa4h1RcjMHWWHPbVWTE2oScjEMBs4qLmCfU+WxpUjzt0d3y5wkgIUbmBoWwkDHZPxJ5/dmJu95IiHtaJyTC94z+Wld6rsIpxDgqGqGifOX7Ryd9HwWEh4hI+ILxKOicMqEhohIWOu5OxSQWLMQCQtHeIqP8AMyB7yonQkK08oQiPk2h8gPpcSVGHMQ8oXavvzABiREFkXjemW/0k+iorkiFjMLtEQPRyxPeMQiL2uMY+J1TJgREeYQ0+pW3ORfB+4iAqMI0HZ/GI6R9Rybg1hfOYsV4UFU4JxkRCQnjIc24E8/TRTE3KgyeZ8GxNA+lGSsQInUa6n0anwaZkPhy7pOx/3oG5bWQuv4eMEZ0wiTjLTvNwSUcRGLKB+GzitoOY8WMN3BhL/6/oyCO4aiF7VEKIRk/how30g69CmtyMRAJoR7anE02YI8lyjgJLU0FRgTEiDDKaJdDGD6rzJaKM9ZHjAkJ41TekuAvN46BCzPWRiSW5hEArBh54NLTaxNlrIuYJGxKgow1ETctEIowmhuvf4HVxBLM8nhqA98tEFLGPc9h+gQG3nKsOsYeqvhFSph9KbP5lYiL0YI9TdkyQ78hWFVZdT6CbbWwH4LeM5oHlleosQWuI3EXfgPTyivXRsMTzaFxRbMvnvLerD42T/HvMaJinwW7mw1sqxKqW7ACXbH93ko49fKhfMAopeMD54GomGehBjmGS9Wn9JoYAarHY9ULVco4WT3+NJ8rsXWRtfVj+K5qaX7SyRuT0oTWMpUw+uykLsRiG3qUBH4y1SA9ftWK9bKpj8NcziKvXjMumGUxiXQI/4m+WL1o/Rt6MU6JDVscMnqqWC2d5lrOAvaQz9SvZ33ElQ5RB+spwHoeFpL4Wkt+GBXOi5g72A7n8/0TsQah0qcLMnpxa1zRRXD+65TWd0oxOsRCz3dwoan5iWNSiFp+PROtVDaXx4FV5TppIY4NkTXwI8vfr953JJ9VJ7xwNKtrlzxhClFxC0y4A/vsF9UJFSNqeMfIHHjRxIdRJSTDZD37RyfsgQICOk063vY+ebxX0De6qUTl5cLNpU+I6Cdqd+xJXUcOoF1ngw0LFoth2LQjRIuMy0sS7nr5fFZtmjR4dGR/cny1qnw36phm4fOlsj2nTBhVPqPqL0idhhHi0FcnJ2JvSi7ZJp/rOUvlf/agrpgv/E1TLj02kjNrnzX0H5zwzwt56MTuYhqx/l004mvlEE7m2ZgQ4NxFS5uNLuRBnb4eBBe0RW37nXTUjJptcfgTX7k9uV6sQ9Qx26IGx7RFTavIovaz46xaFjWYsj++76RyrI+ac+fQ5JWzqMoa0v1iSoX9YpAb2ddhtO/sGerBbB03gcWy6uky/WKICNOSx6LYu7Fg69jml/6MkdbxbizG5cNjqmJ8r3qyrHczV0w9nMk6vPIJX/ioxj2yWsmTVWb8OjGDcwHmt2n3ynsypX3UJQBxUsMgjf9i+PJypGGOjZ/eOAlVY6Ths5D5nDUic115Q8ZMoojuLA1jFDEkxovJIxoaL45S8/f6tHTwXqbSMfFxT/87mW4jnWlzb27UT5rhw6xZ1TegKo9smCf6q7+JZTcbuyFuzcDrjY3rARaCS0qfehO7UczDNu3jNByBU8be7tud9Kp3sO8icMojjhopOP5/cVSODH8WDQ9kRMM12VuDcUb8Jc5pHCRv+cBLGErKzJQude9h0dk3KfOLczjLnM5pdn6xeJZ4C8JLRd+qvVniorn+DXEUFzXPmlWbc/0FGRsHOGHn37SbsZHLu5nd1PvPGHWLnrbzbrLZU1+KdhqiZm+0nz2Vy4GjiIj6hBy4bCYjLuIzk7HfYiZjJh/VxkT8jHzUbFbx+I6H+BlZxfnccLwtzz4jNzyf4X9G81E/JMM/v07Dh9PvWqeRZ9QGSJmpn7LaJh9G0e677e9aM5ULaGonz/5lK9+yjLTr/23rFzOrUEPv5retQk0zRg5cLcYPXEucYmQ+6m9bEZ5kjN3w37auP8H4GGlI2p1BTPURtdlsxoI3MeNzMIW8x4ZJypqJNsjaiBM6a3laRLOgjDExXkTdKWU2pbnIlwnnBo9MtRFd+HGM4Yk5xxFjckiMud+ND+ulc13AVmi2BwGRemrqie3LHzKmRv2Iuxb5sKf/CG7djIRIxjjMJ6V+Tjqwgbf3FEt8VN/MLGaEjkh9cj0d2BBgLN+xiCEGrSDO7pfErnu7TOwGZx+4x4P6A0J5OgiI12B0Td0nKxfYQNnNL0wSCIJxX/D9cAiIVN+pKXsLDhL2ZAzPQiUY2UBA7KmbG6Sy2OyBjJ01w7voBz3RURpSW9ylcna080DC/qhxW1QLdqMuExJikBkSe1f8XW4fFvUotjk6EqJ+T8ZUaL+Iv1fxA9HjvmKhsPrFQ/I8YdePvuP0A3EEe5Ea1kY8RDXyYK743i1K2Y28m3r7hhcQEsSwz9fJNdPmfY/zpLURnXnYG+jzsbLrGYPQ6jMHDnn3d3JeKzJqxtxWPWe/5Tsn8ltRxmE6r8YC/rh7+Gdl83S1CjqiEaaB2vHqUtQ3MaSlB33OiRNkxHMmlQ7zfRppjQ8nTjuNi+juX/70/q0oom/w8Tmrjoq4L9tfv/a7bXL65ruNiIjmbhsEJe5j2TuYhAmdjTrndHIQEe3dbbcrW1SC+Z4px3X7nDXv3haGrN//zre/8Oa+v/D+xb/wFs2/8C7Uv/BG27/wXuK/8Hbpv/CO8L/wpvcoVx4aIWwNUZkTwmpJJqJqDZG+FW+qKbaznA8Np/KqLQ61hqhG8y8+wGB6B1iJzd+LqDVEwkhbog8TxTS/LK6Zq2pqD1EL84V9Fo8c0c2G5Kh9RLa2pF8/ufOFPgbRqbgS9r0+BrHCem1OdYgSlUFcVt+d8Y0+BnEn+l5sbn0K4gh93epD7SPSftE0oPqOfu/UPuLaG97uj/XIEtQ24mz1vb0cLFm7xlO1jdiAOkSJ6hDx1CFKVIeIpw5RojpEPHWIEtUh4qlDlKgOEU8dokR1iHjqECXqDyDazSG6/Xa0awrRuE8HLekutLhLRP8APFjE+g7pFKsAAAAASUVORK5CYII="/>
          <p:cNvSpPr>
            <a:spLocks noChangeAspect="1" noChangeArrowheads="1"/>
          </p:cNvSpPr>
          <p:nvPr/>
        </p:nvSpPr>
        <p:spPr bwMode="auto">
          <a:xfrm>
            <a:off x="1457325" y="-1989138"/>
            <a:ext cx="41910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pic>
        <p:nvPicPr>
          <p:cNvPr id="39942" name="Picture 6" descr="File:Wheatstone Bridge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6696" y="2120499"/>
            <a:ext cx="2520280" cy="248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673144" y="332503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>
                <a:latin typeface="+mj-lt"/>
              </a:rPr>
              <a:t>V</a:t>
            </a:r>
            <a:r>
              <a:rPr lang="nb-NO" sz="1800" baseline="-25000" dirty="0">
                <a:latin typeface="+mj-lt"/>
              </a:rPr>
              <a:t>S</a:t>
            </a:r>
            <a:endParaRPr lang="nb-NO" sz="1800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0397960" y="3129338"/>
            <a:ext cx="612068" cy="39139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1800" dirty="0">
                <a:latin typeface="Arial" charset="0"/>
                <a:ea typeface="ヒラギノ角ゴ Pro W3" charset="-128"/>
                <a:cs typeface="ヒラギノ角ゴ Pro W3" charset="-128"/>
              </a:rPr>
              <a:t>V</a:t>
            </a:r>
            <a:r>
              <a:rPr lang="nb-NO" sz="1800" baseline="-25000" dirty="0">
                <a:latin typeface="Arial" charset="0"/>
                <a:ea typeface="ヒラギノ角ゴ Pro W3" charset="-128"/>
                <a:cs typeface="ヒラギノ角ゴ Pro W3" charset="-128"/>
              </a:rPr>
              <a:t>CB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108190" y="3363495"/>
                <a:ext cx="3995774" cy="79496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nb-NO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nb-NO" sz="1800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nb-NO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1800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nb-NO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nb-NO" sz="1800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nb-NO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1800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nb-NO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nb-NO" sz="1800" baseline="-25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  <m:r>
                            <m:rPr>
                              <m:nor/>
                            </m:rPr>
                            <a:rPr lang="nb-NO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1800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nb-NO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nb-NO" sz="1800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nor/>
                            </m:rPr>
                            <a:rPr lang="nb-NO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1800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nb-NO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1800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nb-NO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1800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nb-NO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1800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nb-NO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1800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r>
                        <m:rPr>
                          <m:nor/>
                        </m:rPr>
                        <a:rPr lang="nb-NO" sz="18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</m:t>
                      </m:r>
                      <m:r>
                        <m:rPr>
                          <m:nor/>
                        </m:rPr>
                        <a:rPr lang="nb-NO" sz="1800" baseline="-250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nb-NO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1800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nb-NO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1800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nb-NO" sz="18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nor/>
                            </m:rPr>
                            <a:rPr lang="nb-NO" sz="1800" baseline="-25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sz="1800" baseline="-25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nb-NO" sz="1800" baseline="-25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190" y="3363495"/>
                <a:ext cx="3995774" cy="7949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8277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8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Ubalansert Wheatstone-bro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Hvis Rx er en resistor som f.eks varierer med temperatur, vil ikke nødvendigvis </a:t>
            </a:r>
            <a:r>
              <a:rPr lang="nb-NO" sz="1800" dirty="0">
                <a:latin typeface="Arial" charset="0"/>
                <a:ea typeface="ヒラギノ角ゴ Pro W3" charset="-128"/>
                <a:cs typeface="ヒラギノ角ゴ Pro W3" charset="-128"/>
              </a:rPr>
              <a:t>V</a:t>
            </a:r>
            <a:r>
              <a:rPr lang="nb-NO" sz="1800" baseline="-25000" dirty="0">
                <a:latin typeface="Arial" charset="0"/>
                <a:ea typeface="ヒラギノ角ゴ Pro W3" charset="-128"/>
                <a:cs typeface="ヒラギノ角ゴ Pro W3" charset="-128"/>
              </a:rPr>
              <a:t>BC</a:t>
            </a:r>
            <a:r>
              <a:rPr lang="nb-NO" sz="1800" dirty="0"/>
              <a:t> </a:t>
            </a:r>
            <a:r>
              <a:rPr lang="nb-NO" sz="1800" dirty="0">
                <a:latin typeface="Times New Roman"/>
                <a:cs typeface="Times New Roman"/>
              </a:rPr>
              <a:t>=</a:t>
            </a:r>
            <a:r>
              <a:rPr lang="nb-NO" sz="1800" dirty="0"/>
              <a:t> 0 volt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Antar D er virtuell jord og bruker formlene for spenningsdeling: 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Dette gir  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Hvis R</a:t>
            </a:r>
            <a:r>
              <a:rPr lang="nb-NO" sz="1800" baseline="-25000" dirty="0"/>
              <a:t>1</a:t>
            </a:r>
            <a:r>
              <a:rPr lang="nb-NO" sz="1800" dirty="0"/>
              <a:t>, R</a:t>
            </a:r>
            <a:r>
              <a:rPr lang="nb-NO" sz="1800" baseline="-25000" dirty="0"/>
              <a:t>2</a:t>
            </a:r>
            <a:r>
              <a:rPr lang="nb-NO" sz="1800" dirty="0"/>
              <a:t>, R</a:t>
            </a:r>
            <a:r>
              <a:rPr lang="nb-NO" sz="1800" baseline="-25000" dirty="0"/>
              <a:t>3</a:t>
            </a:r>
            <a:r>
              <a:rPr lang="nb-NO" sz="1800" dirty="0"/>
              <a:t> og V</a:t>
            </a:r>
            <a:r>
              <a:rPr lang="nb-NO" sz="1800" baseline="-25000" dirty="0"/>
              <a:t>S</a:t>
            </a:r>
            <a:r>
              <a:rPr lang="nb-NO" sz="1800" dirty="0"/>
              <a:t> er kjent og V</a:t>
            </a:r>
            <a:r>
              <a:rPr lang="nb-NO" sz="1800" baseline="-25000" dirty="0"/>
              <a:t>CB</a:t>
            </a:r>
            <a:r>
              <a:rPr lang="nb-NO" sz="1800" dirty="0"/>
              <a:t> kan måles, kan vi beregne R</a:t>
            </a:r>
            <a:r>
              <a:rPr lang="nb-NO" sz="1800" baseline="-25000" dirty="0"/>
              <a:t>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Hvis R</a:t>
            </a:r>
            <a:r>
              <a:rPr lang="nb-NO" sz="1800" baseline="-25000" dirty="0"/>
              <a:t>x</a:t>
            </a:r>
            <a:r>
              <a:rPr lang="nb-NO" sz="1800" dirty="0"/>
              <a:t> er en </a:t>
            </a:r>
            <a:r>
              <a:rPr lang="nb-NO" sz="1800" i="1" dirty="0"/>
              <a:t>sensor </a:t>
            </a:r>
            <a:r>
              <a:rPr lang="nb-NO" sz="1800" dirty="0"/>
              <a:t>som måler en fysisk parameter (f.eks. temperatur) er vi ikke interessert i den faktiske resistansen, men endringen i V</a:t>
            </a:r>
            <a:r>
              <a:rPr lang="nb-NO" sz="1800" baseline="-25000" dirty="0"/>
              <a:t>CB</a:t>
            </a:r>
            <a:r>
              <a:rPr lang="nb-NO" sz="1800" dirty="0"/>
              <a:t> fra et kjent referansepunkt  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sp>
        <p:nvSpPr>
          <p:cNvPr id="7" name="AutoShape 2" descr="data:image/png;base64,iVBORw0KGgoAAAANSUhEUgAAAOIAAADfCAMAAADcKv+WAAAAgVBMVEX///8AAADY2Niqqqpubm4hISHv7+/r6+u2trb6+vqZmZmGhob29va6urr39/fJycleXl6NjY3g4ODBwcF8fHwmJibS0tLk5OSfn59RUVG3t7dKSko9PT3IyMgtLS1nZ2d5eXlWVlZDQ0MLCws2NjYbGxszMzOkpKSDg4NycnIVFRWTe8b7AAAMcUlEQVR4nO2d2YKiOhCGKVQ2oQVU3PdWW9//ASeBoGxiAhVwuvkvzrTKIfmAVCqVSlCUpIz7dNCS7obSiHrg9tvRDnpNIarNFJST/fsRtQ4RTR2iRHWIeOoQJapDxFOHKFEdIp46RInqEPHUIUpUh4inDlGi/hSiH2gyC/oARBtgIrOgD0Acw+Uks6APQLxtezCSWFD7iBrsbfiRWFD7iGNyC1cgsaD2EfuDL1KLjbyCWkfUqDn9gpu8glpHXMLO87yTxCe1dcQdLFarxTeMpRXUNqIOLv0wk/ikto24BCf8NJX3pLaN6J708JPFUCWoPUQVPPKAbvvRpxnsZRXUGqIKAFYjJbWG6BHEqdRBVKzWEOcEcW02UVJbiPQ5Bdoa5aslRB+oJd03wtgOYkTYEGMriCojVJRJA4xtID4JKeNQdnEtIKpw15+ffqQzNo8YwFlPfpbO2DhiAINZ+hvZjE0jBjCdZb+TzNgwYgDbHKFsxmYRiwklMzaKGMClkFAuY5OIo5eEUn2AOoimKTRSeH0PqXgYBQtkqo5o7Far1eGnpNZplRNyMI77tMCJcH2rIw5hfbutgTfm8o7wvU9uweV2WwFcOSsYqzqiF4Y+HQC75KBrPE36ypYm9byP+u0r/7MVFhgAcD84keoghvfPLZuO6AFEizF4CJ+M2hYW+VbHgnQT0Qn02oheyZN6BfcASyX0afSXRyUUMWpTGMIqx8gQDdEntTbiFl7GmAihYh4JI/FLuQgjRkK4ISDH7G8McQW+WEVrtkXfhfmrA65RLP8IFpy5Q20T2F/CRz/PGLZFvS+cGFAHker8cgp7HhEqyhoGZRYpoyGwWfElrNO/WGGB4lHzOog/xnz78po+CCkjf7WIpYkvmpNhtEiB1yPsRCtat9NYvDCo82RVjsC7yE07JzIbHDgmbU7UafSFM5LqmptR8ayZlb7YK05G/ZzK3VimGCNzo8JBsKK1LSrcC3vpXcrmmwsuRn0AQeqLJayeZ2cW9Q4FBZapNuIa8v1BlpAGTgsOy8nNuXCE8WGqrNjXCBQh1fFRnahgOr8UJAEs6GcISVfHkzxk52+2AYuYkSH2RIddNUYa/fBq+reroq+SNqCAcMCZHlXK6EQFzm6NISY0890nYg1Cwngou4+Po0idzYB37Ig06t89EPPtUDsLpLgVM2acI3vqKHvu/AdsxHmuaxa4h1RcjMHWWHPbVWTE2oScjEMBs4qLmCfU+WxpUjzt0d3y5wkgIUbmBoWwkDHZPxJ5/dmJu95IiHtaJyTC94z+Wld6rsIpxDgqGqGifOX7Ryd9HwWEh4hI+ILxKOicMqEhohIWOu5OxSQWLMQCQtHeIqP8AMyB7yonQkK08oQiPk2h8gPpcSVGHMQ8oXavvzABiREFkXjemW/0k+iorkiFjMLtEQPRyxPeMQiL2uMY+J1TJgREeYQ0+pW3ORfB+4iAqMI0HZ/GI6R9Rybg1hfOYsV4UFU4JxkRCQnjIc24E8/TRTE3KgyeZ8GxNA+lGSsQInUa6n0anwaZkPhy7pOx/3oG5bWQuv4eMEZ0wiTjLTvNwSUcRGLKB+GzitoOY8WMN3BhL/6/oyCO4aiF7VEKIRk/how30g69CmtyMRAJoR7anE02YI8lyjgJLU0FRgTEiDDKaJdDGD6rzJaKM9ZHjAkJ41TekuAvN46BCzPWRiSW5hEArBh54NLTaxNlrIuYJGxKgow1ETctEIowmhuvf4HVxBLM8nhqA98tEFLGPc9h+gQG3nKsOsYeqvhFSph9KbP5lYiL0YI9TdkyQ78hWFVZdT6CbbWwH4LeM5oHlleosQWuI3EXfgPTyivXRsMTzaFxRbMvnvLerD42T/HvMaJinwW7mw1sqxKqW7ACXbH93ko49fKhfMAopeMD54GomGehBjmGS9Wn9JoYAarHY9ULVco4WT3+NJ8rsXWRtfVj+K5qaX7SyRuT0oTWMpUw+uykLsRiG3qUBH4y1SA9ftWK9bKpj8NcziKvXjMumGUxiXQI/4m+WL1o/Rt6MU6JDVscMnqqWC2d5lrOAvaQz9SvZ33ElQ5RB+spwHoeFpL4Wkt+GBXOi5g72A7n8/0TsQah0qcLMnpxa1zRRXD+65TWd0oxOsRCz3dwoan5iWNSiFp+PROtVDaXx4FV5TppIY4NkTXwI8vfr953JJ9VJ7xwNKtrlzxhClFxC0y4A/vsF9UJFSNqeMfIHHjRxIdRJSTDZD37RyfsgQICOk063vY+ebxX0De6qUTl5cLNpU+I6Cdqd+xJXUcOoF1ngw0LFoth2LQjRIuMy0sS7nr5fFZtmjR4dGR/cny1qnw36phm4fOlsj2nTBhVPqPqL0idhhHi0FcnJ2JvSi7ZJp/rOUvlf/agrpgv/E1TLj02kjNrnzX0H5zwzwt56MTuYhqx/l004mvlEE7m2ZgQ4NxFS5uNLuRBnb4eBBe0RW37nXTUjJptcfgTX7k9uV6sQ9Qx26IGx7RFTavIovaz46xaFjWYsj++76RyrI+ac+fQ5JWzqMoa0v1iSoX9YpAb2ddhtO/sGerBbB03gcWy6uky/WKICNOSx6LYu7Fg69jml/6MkdbxbizG5cNjqmJ8r3qyrHczV0w9nMk6vPIJX/ioxj2yWsmTVWb8OjGDcwHmt2n3ynsypX3UJQBxUsMgjf9i+PJypGGOjZ/eOAlVY6Ths5D5nDUic115Q8ZMoojuLA1jFDEkxovJIxoaL45S8/f6tHTwXqbSMfFxT/87mW4jnWlzb27UT5rhw6xZ1TegKo9smCf6q7+JZTcbuyFuzcDrjY3rARaCS0qfehO7UczDNu3jNByBU8be7tud9Kp3sO8icMojjhopOP5/cVSODH8WDQ9kRMM12VuDcUb8Jc5pHCRv+cBLGErKzJQude9h0dk3KfOLczjLnM5pdn6xeJZ4C8JLRd+qvVniorn+DXEUFzXPmlWbc/0FGRsHOGHn37SbsZHLu5nd1PvPGHWLnrbzbrLZU1+KdhqiZm+0nz2Vy4GjiIj6hBy4bCYjLuIzk7HfYiZjJh/VxkT8jHzUbFbx+I6H+BlZxfnccLwtzz4jNzyf4X9G81E/JMM/v07Dh9PvWqeRZ9QGSJmpn7LaJh9G0e677e9aM5ULaGonz/5lK9+yjLTr/23rFzOrUEPv5retQk0zRg5cLcYPXEucYmQ+6m9bEZ5kjN3w37auP8H4GGlI2p1BTPURtdlsxoI3MeNzMIW8x4ZJypqJNsjaiBM6a3laRLOgjDExXkTdKWU2pbnIlwnnBo9MtRFd+HGM4Yk5xxFjckiMud+ND+ulc13AVmi2BwGRemrqie3LHzKmRv2Iuxb5sKf/CG7djIRIxjjMJ6V+Tjqwgbf3FEt8VN/MLGaEjkh9cj0d2BBgLN+xiCEGrSDO7pfErnu7TOwGZx+4x4P6A0J5OgiI12B0Td0nKxfYQNnNL0wSCIJxX/D9cAiIVN+pKXsLDhL2ZAzPQiUY2UBA7KmbG6Sy2OyBjJ01w7voBz3RURpSW9ylcna080DC/qhxW1QLdqMuExJikBkSe1f8XW4fFvUotjk6EqJ+T8ZUaL+Iv1fxA9HjvmKhsPrFQ/I8YdePvuP0A3EEe5Ea1kY8RDXyYK743i1K2Y28m3r7hhcQEsSwz9fJNdPmfY/zpLURnXnYG+jzsbLrGYPQ6jMHDnn3d3JeKzJqxtxWPWe/5Tsn8ltRxmE6r8YC/rh7+Gdl83S1CjqiEaaB2vHqUtQ3MaSlB33OiRNkxHMmlQ7zfRppjQ8nTjuNi+juX/70/q0oom/w8Tmrjoq4L9tfv/a7bXL65ruNiIjmbhsEJe5j2TuYhAmdjTrndHIQEe3dbbcrW1SC+Z4px3X7nDXv3haGrN//zre/8Oa+v/D+xb/wFs2/8C7Uv/BG27/wXuK/8Hbpv/CO8L/wpvcoVx4aIWwNUZkTwmpJJqJqDZG+FW+qKbaznA8Np/KqLQ61hqhG8y8+wGB6B1iJzd+LqDVEwkhbog8TxTS/LK6Zq2pqD1EL84V9Fo8c0c2G5Kh9RLa2pF8/ufOFPgbRqbgS9r0+BrHCem1OdYgSlUFcVt+d8Y0+BnEn+l5sbn0K4gh93epD7SPSftE0oPqOfu/UPuLaG97uj/XIEtQ24mz1vb0cLFm7xlO1jdiAOkSJ6hDx1CFKVIeIpw5RojpEPHWIEtUh4qlDlKgOEU8dokR1iHjqECXqDyDazSG6/Xa0awrRuE8HLekutLhLRP8APFjE+g7pFKsAAAAASUVORK5CYII="/>
          <p:cNvSpPr>
            <a:spLocks noChangeAspect="1" noChangeArrowheads="1"/>
          </p:cNvSpPr>
          <p:nvPr/>
        </p:nvSpPr>
        <p:spPr bwMode="auto">
          <a:xfrm>
            <a:off x="1457325" y="-1989138"/>
            <a:ext cx="41910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sp>
        <p:nvSpPr>
          <p:cNvPr id="8" name="AutoShape 4" descr="data:image/png;base64,iVBORw0KGgoAAAANSUhEUgAAAOIAAADfCAMAAADcKv+WAAAAgVBMVEX///8AAADY2Niqqqpubm4hISHv7+/r6+u2trb6+vqZmZmGhob29va6urr39/fJycleXl6NjY3g4ODBwcF8fHwmJibS0tLk5OSfn59RUVG3t7dKSko9PT3IyMgtLS1nZ2d5eXlWVlZDQ0MLCws2NjYbGxszMzOkpKSDg4NycnIVFRWTe8b7AAAMcUlEQVR4nO2d2YKiOhCGKVQ2oQVU3PdWW9//ASeBoGxiAhVwuvkvzrTKIfmAVCqVSlCUpIz7dNCS7obSiHrg9tvRDnpNIarNFJST/fsRtQ4RTR2iRHWIeOoQJapDxFOHKFEdIp46RInqEPHUIUpUh4inDlGi/hSiH2gyC/oARBtgIrOgD0Acw+Uks6APQLxtezCSWFD7iBrsbfiRWFD7iGNyC1cgsaD2EfuDL1KLjbyCWkfUqDn9gpu8glpHXMLO87yTxCe1dcQdLFarxTeMpRXUNqIOLv0wk/ikto24BCf8NJX3pLaN6J708JPFUCWoPUQVPPKAbvvRpxnsZRXUGqIKAFYjJbWG6BHEqdRBVKzWEOcEcW02UVJbiPQ5Bdoa5aslRB+oJd03wtgOYkTYEGMriCojVJRJA4xtID4JKeNQdnEtIKpw15+ffqQzNo8YwFlPfpbO2DhiAINZ+hvZjE0jBjCdZb+TzNgwYgDbHKFsxmYRiwklMzaKGMClkFAuY5OIo5eEUn2AOoimKTRSeH0PqXgYBQtkqo5o7Far1eGnpNZplRNyMI77tMCJcH2rIw5hfbutgTfm8o7wvU9uweV2WwFcOSsYqzqiF4Y+HQC75KBrPE36ypYm9byP+u0r/7MVFhgAcD84keoghvfPLZuO6AFEizF4CJ+M2hYW+VbHgnQT0Qn02oheyZN6BfcASyX0afSXRyUUMWpTGMIqx8gQDdEntTbiFl7GmAihYh4JI/FLuQgjRkK4ISDH7G8McQW+WEVrtkXfhfmrA65RLP8IFpy5Q20T2F/CRz/PGLZFvS+cGFAHker8cgp7HhEqyhoGZRYpoyGwWfElrNO/WGGB4lHzOog/xnz78po+CCkjf7WIpYkvmpNhtEiB1yPsRCtat9NYvDCo82RVjsC7yE07JzIbHDgmbU7UafSFM5LqmptR8ayZlb7YK05G/ZzK3VimGCNzo8JBsKK1LSrcC3vpXcrmmwsuRn0AQeqLJayeZ2cW9Q4FBZapNuIa8v1BlpAGTgsOy8nNuXCE8WGqrNjXCBQh1fFRnahgOr8UJAEs6GcISVfHkzxk52+2AYuYkSH2RIddNUYa/fBq+reroq+SNqCAcMCZHlXK6EQFzm6NISY0890nYg1Cwngou4+Po0idzYB37Ig06t89EPPtUDsLpLgVM2acI3vqKHvu/AdsxHmuaxa4h1RcjMHWWHPbVWTE2oScjEMBs4qLmCfU+WxpUjzt0d3y5wkgIUbmBoWwkDHZPxJ5/dmJu95IiHtaJyTC94z+Wld6rsIpxDgqGqGifOX7Ryd9HwWEh4hI+ILxKOicMqEhohIWOu5OxSQWLMQCQtHeIqP8AMyB7yonQkK08oQiPk2h8gPpcSVGHMQ8oXavvzABiREFkXjemW/0k+iorkiFjMLtEQPRyxPeMQiL2uMY+J1TJgREeYQ0+pW3ORfB+4iAqMI0HZ/GI6R9Rybg1hfOYsV4UFU4JxkRCQnjIc24E8/TRTE3KgyeZ8GxNA+lGSsQInUa6n0anwaZkPhy7pOx/3oG5bWQuv4eMEZ0wiTjLTvNwSUcRGLKB+GzitoOY8WMN3BhL/6/oyCO4aiF7VEKIRk/how30g69CmtyMRAJoR7anE02YI8lyjgJLU0FRgTEiDDKaJdDGD6rzJaKM9ZHjAkJ41TekuAvN46BCzPWRiSW5hEArBh54NLTaxNlrIuYJGxKgow1ETctEIowmhuvf4HVxBLM8nhqA98tEFLGPc9h+gQG3nKsOsYeqvhFSph9KbP5lYiL0YI9TdkyQ78hWFVZdT6CbbWwH4LeM5oHlleosQWuI3EXfgPTyivXRsMTzaFxRbMvnvLerD42T/HvMaJinwW7mw1sqxKqW7ACXbH93ko49fKhfMAopeMD54GomGehBjmGS9Wn9JoYAarHY9ULVco4WT3+NJ8rsXWRtfVj+K5qaX7SyRuT0oTWMpUw+uykLsRiG3qUBH4y1SA9ftWK9bKpj8NcziKvXjMumGUxiXQI/4m+WL1o/Rt6MU6JDVscMnqqWC2d5lrOAvaQz9SvZ33ElQ5RB+spwHoeFpL4Wkt+GBXOi5g72A7n8/0TsQah0qcLMnpxa1zRRXD+65TWd0oxOsRCz3dwoan5iWNSiFp+PROtVDaXx4FV5TppIY4NkTXwI8vfr953JJ9VJ7xwNKtrlzxhClFxC0y4A/vsF9UJFSNqeMfIHHjRxIdRJSTDZD37RyfsgQICOk063vY+ebxX0De6qUTl5cLNpU+I6Cdqd+xJXUcOoF1ngw0LFoth2LQjRIuMy0sS7nr5fFZtmjR4dGR/cny1qnw36phm4fOlsj2nTBhVPqPqL0idhhHi0FcnJ2JvSi7ZJp/rOUvlf/agrpgv/E1TLj02kjNrnzX0H5zwzwt56MTuYhqx/l004mvlEE7m2ZgQ4NxFS5uNLuRBnb4eBBe0RW37nXTUjJptcfgTX7k9uV6sQ9Qx26IGx7RFTavIovaz46xaFjWYsj++76RyrI+ac+fQ5JWzqMoa0v1iSoX9YpAb2ddhtO/sGerBbB03gcWy6uky/WKICNOSx6LYu7Fg69jml/6MkdbxbizG5cNjqmJ8r3qyrHczV0w9nMk6vPIJX/ioxj2yWsmTVWb8OjGDcwHmt2n3ynsypX3UJQBxUsMgjf9i+PJypGGOjZ/eOAlVY6Ths5D5nDUic115Q8ZMoojuLA1jFDEkxovJIxoaL45S8/f6tHTwXqbSMfFxT/87mW4jnWlzb27UT5rhw6xZ1TegKo9smCf6q7+JZTcbuyFuzcDrjY3rARaCS0qfehO7UczDNu3jNByBU8be7tud9Kp3sO8icMojjhopOP5/cVSODH8WDQ9kRMM12VuDcUb8Jc5pHCRv+cBLGErKzJQude9h0dk3KfOLczjLnM5pdn6xeJZ4C8JLRd+qvVniorn+DXEUFzXPmlWbc/0FGRsHOGHn37SbsZHLu5nd1PvPGHWLnrbzbrLZU1+KdhqiZm+0nz2Vy4GjiIj6hBy4bCYjLuIzk7HfYiZjJh/VxkT8jHzUbFbx+I6H+BlZxfnccLwtzz4jNzyf4X9G81E/JMM/v07Dh9PvWqeRZ9QGSJmpn7LaJh9G0e677e9aM5ULaGonz/5lK9+yjLTr/23rFzOrUEPv5retQk0zRg5cLcYPXEucYmQ+6m9bEZ5kjN3w37auP8H4GGlI2p1BTPURtdlsxoI3MeNzMIW8x4ZJypqJNsjaiBM6a3laRLOgjDExXkTdKWU2pbnIlwnnBo9MtRFd+HGM4Yk5xxFjckiMud+ND+ulc13AVmi2BwGRemrqie3LHzKmRv2Iuxb5sKf/CG7djIRIxjjMJ6V+Tjqwgbf3FEt8VN/MLGaEjkh9cj0d2BBgLN+xiCEGrSDO7pfErnu7TOwGZx+4x4P6A0J5OgiI12B0Td0nKxfYQNnNL0wSCIJxX/D9cAiIVN+pKXsLDhL2ZAzPQiUY2UBA7KmbG6Sy2OyBjJ01w7voBz3RURpSW9ylcna080DC/qhxW1QLdqMuExJikBkSe1f8XW4fFvUotjk6EqJ+T8ZUaL+Iv1fxA9HjvmKhsPrFQ/I8YdePvuP0A3EEe5Ea1kY8RDXyYK743i1K2Y28m3r7hhcQEsSwz9fJNdPmfY/zpLURnXnYG+jzsbLrGYPQ6jMHDnn3d3JeKzJqxtxWPWe/5Tsn8ltRxmE6r8YC/rh7+Gdl83S1CjqiEaaB2vHqUtQ3MaSlB33OiRNkxHMmlQ7zfRppjQ8nTjuNi+juX/70/q0oom/w8Tmrjoq4L9tfv/a7bXL65ruNiIjmbhsEJe5j2TuYhAmdjTrndHIQEe3dbbcrW1SC+Z4px3X7nDXv3haGrN//zre/8Oa+v/D+xb/wFs2/8C7Uv/BG27/wXuK/8Hbpv/CO8L/wpvcoVx4aIWwNUZkTwmpJJqJqDZG+FW+qKbaznA8Np/KqLQ61hqhG8y8+wGB6B1iJzd+LqDVEwkhbog8TxTS/LK6Zq2pqD1EL84V9Fo8c0c2G5Kh9RLa2pF8/ufOFPgbRqbgS9r0+BrHCem1OdYgSlUFcVt+d8Y0+BnEn+l5sbn0K4gh93epD7SPSftE0oPqOfu/UPuLaG97uj/XIEtQ24mz1vb0cLFm7xlO1jdiAOkSJ6hDx1CFKVIeIpw5RojpEPHWIEtUh4qlDlKgOEU8dokR1iHjqECXqDyDazSG6/Xa0awrRuE8HLekutLhLRP8APFjE+g7pFKsAAAAASUVORK5CYII="/>
          <p:cNvSpPr>
            <a:spLocks noChangeAspect="1" noChangeArrowheads="1"/>
          </p:cNvSpPr>
          <p:nvPr/>
        </p:nvSpPr>
        <p:spPr bwMode="auto">
          <a:xfrm>
            <a:off x="1609725" y="-1836738"/>
            <a:ext cx="4191000" cy="414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 dirty="0"/>
          </a:p>
        </p:txBody>
      </p:sp>
      <p:grpSp>
        <p:nvGrpSpPr>
          <p:cNvPr id="12" name="Group 11"/>
          <p:cNvGrpSpPr/>
          <p:nvPr/>
        </p:nvGrpSpPr>
        <p:grpSpPr>
          <a:xfrm>
            <a:off x="9526736" y="2232236"/>
            <a:ext cx="2961426" cy="2485991"/>
            <a:chOff x="7279784" y="2899801"/>
            <a:chExt cx="2961426" cy="2485991"/>
          </a:xfrm>
        </p:grpSpPr>
        <p:pic>
          <p:nvPicPr>
            <p:cNvPr id="39942" name="Picture 6" descr="File:Wheatstone Bridge.sv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0930" y="2899801"/>
              <a:ext cx="2520280" cy="2485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7279784" y="395813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800" dirty="0">
                  <a:latin typeface="+mj-lt"/>
                </a:rPr>
                <a:t>V</a:t>
              </a:r>
              <a:r>
                <a:rPr lang="nb-NO" sz="1800" baseline="-25000" dirty="0">
                  <a:latin typeface="+mj-lt"/>
                </a:rPr>
                <a:t>S</a:t>
              </a:r>
              <a:endParaRPr lang="nb-NO" sz="1800" dirty="0">
                <a:latin typeface="+mj-lt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8873058" y="3882916"/>
              <a:ext cx="612068" cy="39139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nb-NO" sz="1800" dirty="0">
                  <a:latin typeface="Arial" charset="0"/>
                  <a:ea typeface="ヒラギノ角ゴ Pro W3" charset="-128"/>
                  <a:cs typeface="ヒラギノ角ゴ Pro W3" charset="-128"/>
                </a:rPr>
                <a:t>V</a:t>
              </a:r>
              <a:r>
                <a:rPr lang="nb-NO" sz="1800" baseline="-25000" dirty="0">
                  <a:latin typeface="Arial" charset="0"/>
                  <a:ea typeface="ヒラギノ角ゴ Pro W3" charset="-128"/>
                  <a:cs typeface="ヒラギノ角ゴ Pro W3" charset="-128"/>
                </a:rPr>
                <a:t>CB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802685" y="2689080"/>
                <a:ext cx="1809213" cy="5377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nb-NO" sz="1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V</a:t>
                </a:r>
                <a:r>
                  <a:rPr lang="nb-NO" sz="18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</a:t>
                </a:r>
                <a14:m>
                  <m:oMath xmlns:m="http://schemas.openxmlformats.org/officeDocument/2006/math">
                    <m:r>
                      <a:rPr 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sz="18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nb-NO" sz="1800" baseline="-250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sz="18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nb-NO" sz="1800" baseline="-250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nb-NO" sz="18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nb-NO" sz="18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nb-NO" sz="1800" baseline="-250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nb-NO" sz="1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V</a:t>
                </a:r>
                <a:r>
                  <a:rPr lang="nb-NO" sz="18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endParaRPr lang="nb-NO" sz="1800" baseline="-25000" dirty="0">
                  <a:latin typeface="Cambria Math" panose="02040503050406030204" pitchFamily="18" charset="0"/>
                  <a:ea typeface="Cambria Math" panose="02040503050406030204" pitchFamily="18" charset="0"/>
                  <a:cs typeface="Aharoni" panose="02010803020104030203" pitchFamily="2" charset="-79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2685" y="2689080"/>
                <a:ext cx="1809213" cy="537711"/>
              </a:xfrm>
              <a:prstGeom prst="rect">
                <a:avLst/>
              </a:prstGeom>
              <a:blipFill>
                <a:blip r:embed="rId3"/>
                <a:stretch>
                  <a:fillRect l="-3030" b="-34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212762" y="2689080"/>
                <a:ext cx="1537537" cy="5377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sz="1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V</a:t>
                </a:r>
                <a:r>
                  <a:rPr lang="nb-NO" sz="18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</a:t>
                </a:r>
                <a14:m>
                  <m:oMath xmlns:m="http://schemas.openxmlformats.org/officeDocument/2006/math">
                    <m:r>
                      <a:rPr lang="nb-NO" sz="18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b-NO" sz="18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nb-NO" sz="1800" baseline="-250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nb-NO" sz="18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nb-NO" sz="1800" baseline="-250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nb-NO" sz="18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nb-NO" sz="18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nb-NO" sz="1800" baseline="-250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nb-NO" sz="1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V</a:t>
                </a:r>
                <a:r>
                  <a:rPr lang="nb-NO" sz="1800" baseline="-25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</a:t>
                </a:r>
                <a:endParaRPr lang="nb-NO" sz="1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2762" y="2689080"/>
                <a:ext cx="1537537" cy="537711"/>
              </a:xfrm>
              <a:prstGeom prst="rect">
                <a:avLst/>
              </a:prstGeom>
              <a:blipFill>
                <a:blip r:embed="rId4"/>
                <a:stretch>
                  <a:fillRect l="-3175" b="-34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1173808" y="3672746"/>
                <a:ext cx="4874668" cy="9916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CB</m:t>
                          </m:r>
                        </m:sub>
                      </m:sSub>
                      <m:r>
                        <a:rPr lang="nb-NO" sz="1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</m:sub>
                      </m:sSub>
                      <m:r>
                        <a:rPr lang="nb-NO" sz="1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</m:t>
                          </m:r>
                        </m:sub>
                      </m:sSub>
                      <m:r>
                        <a:rPr lang="nb-NO" sz="1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nb-NO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nb-NO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1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nb-NO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  <m:r>
                            <a:rPr lang="nb-NO" sz="1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nb-NO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a:rPr lang="nb-NO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nb-NO" sz="1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R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8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X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nb-NO" sz="18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nb-NO" sz="1800" dirty="0">
                  <a:latin typeface="Cambria Math" panose="02040503050406030204" pitchFamily="18" charset="0"/>
                  <a:ea typeface="Cambria Math" panose="02040503050406030204" pitchFamily="18" charset="0"/>
                  <a:cs typeface="Aharoni" panose="02010803020104030203" pitchFamily="2" charset="-79"/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808" y="3672746"/>
                <a:ext cx="4874668" cy="9916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5935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5EEC6D-F772-4E46-B15B-2CD1E05EBAD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C9CD5-D8FC-4336-A94C-67FFC6CBFE52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BE8BD2-C5BD-455E-A93F-B40CEC4E1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 err="1">
                <a:solidFill>
                  <a:srgbClr val="FF0000"/>
                </a:solidFill>
              </a:rPr>
              <a:t>Eksempel</a:t>
            </a:r>
            <a:r>
              <a:rPr lang="de-DE" sz="3200" dirty="0">
                <a:solidFill>
                  <a:srgbClr val="FF0000"/>
                </a:solidFill>
              </a:rPr>
              <a:t>: </a:t>
            </a:r>
            <a:r>
              <a:rPr lang="de-DE" sz="3200" dirty="0" err="1">
                <a:solidFill>
                  <a:srgbClr val="FF0000"/>
                </a:solidFill>
              </a:rPr>
              <a:t>Temperaturmåling</a:t>
            </a:r>
            <a:endParaRPr lang="de-DE" sz="3200" dirty="0">
              <a:solidFill>
                <a:srgbClr val="FF0000"/>
              </a:solidFill>
            </a:endParaRPr>
          </a:p>
        </p:txBody>
      </p:sp>
      <p:pic>
        <p:nvPicPr>
          <p:cNvPr id="8" name="Content Placeholder 7" descr="A screenshot of a video game&#10;&#10;Description automatically generated">
            <a:extLst>
              <a:ext uri="{FF2B5EF4-FFF2-40B4-BE49-F238E27FC236}">
                <a16:creationId xmlns:a16="http://schemas.microsoft.com/office/drawing/2014/main" id="{DBCA9CF8-1C11-4839-8809-BC10F8E45F77}"/>
              </a:ext>
            </a:extLst>
          </p:cNvPr>
          <p:cNvPicPr>
            <a:picLocks noGrp="1" noChangeAspect="1"/>
          </p:cNvPicPr>
          <p:nvPr>
            <p:ph sz="half" idx="3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552" y="3054257"/>
            <a:ext cx="3672408" cy="2619567"/>
          </a:xfr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CFF2584-7E04-4D75-A0A1-40E58189D483}"/>
              </a:ext>
            </a:extLst>
          </p:cNvPr>
          <p:cNvSpPr txBox="1">
            <a:spLocks/>
          </p:cNvSpPr>
          <p:nvPr/>
        </p:nvSpPr>
        <p:spPr bwMode="auto">
          <a:xfrm>
            <a:off x="669752" y="1641376"/>
            <a:ext cx="9793088" cy="4735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800" kern="0" dirty="0"/>
              <a:t>R</a:t>
            </a:r>
            <a:r>
              <a:rPr lang="nb-NO" sz="1800" kern="0" baseline="-25000" dirty="0"/>
              <a:t>3</a:t>
            </a:r>
            <a:r>
              <a:rPr lang="nb-NO" sz="1800" kern="0" dirty="0"/>
              <a:t> er en regulerbar motstand for å sette et referansepunkt/nullstille målekretsen</a:t>
            </a:r>
          </a:p>
          <a:p>
            <a:r>
              <a:rPr lang="nb-NO" sz="1800" kern="0" dirty="0"/>
              <a:t>R</a:t>
            </a:r>
            <a:r>
              <a:rPr lang="nb-NO" sz="1800" kern="0" baseline="-25000" dirty="0"/>
              <a:t>x</a:t>
            </a:r>
            <a:r>
              <a:rPr lang="nb-NO" sz="1800" kern="0" dirty="0"/>
              <a:t> er en temperaturavhengig resistor; </a:t>
            </a:r>
            <a:r>
              <a:rPr lang="nb-NO" sz="1600" kern="0" dirty="0"/>
              <a:t>ved </a:t>
            </a:r>
            <a:r>
              <a:rPr lang="nb-NO" sz="1600" kern="0" dirty="0" err="1"/>
              <a:t>Tp</a:t>
            </a:r>
            <a:r>
              <a:rPr lang="nb-NO" sz="1600" kern="0" dirty="0"/>
              <a:t> = 25</a:t>
            </a:r>
            <a:r>
              <a:rPr lang="nb-NO" sz="1600" kern="0" baseline="30000" dirty="0"/>
              <a:t>o</a:t>
            </a:r>
            <a:r>
              <a:rPr lang="nb-NO" sz="1600" kern="0" dirty="0"/>
              <a:t> er Rx=1k</a:t>
            </a:r>
            <a:r>
              <a:rPr lang="el-GR" sz="1600" kern="0" dirty="0"/>
              <a:t>Ω</a:t>
            </a:r>
            <a:endParaRPr lang="nb-NO" sz="1600" kern="0" dirty="0"/>
          </a:p>
          <a:p>
            <a:pPr lvl="1"/>
            <a:r>
              <a:rPr lang="nb-NO" sz="1400" kern="0" dirty="0"/>
              <a:t>R</a:t>
            </a:r>
            <a:r>
              <a:rPr lang="nb-NO" sz="1400" kern="0" baseline="-25000" dirty="0"/>
              <a:t>3</a:t>
            </a:r>
            <a:r>
              <a:rPr lang="nb-NO" sz="1400" kern="0" dirty="0"/>
              <a:t> settes til 1k</a:t>
            </a:r>
            <a:r>
              <a:rPr lang="el-GR" sz="1400" kern="0" dirty="0"/>
              <a:t>Ω</a:t>
            </a:r>
            <a:r>
              <a:rPr lang="nb-NO" sz="1400" kern="0" dirty="0"/>
              <a:t> slik at  V</a:t>
            </a:r>
            <a:r>
              <a:rPr lang="nb-NO" sz="1400" kern="0" baseline="-25000" dirty="0"/>
              <a:t>CD</a:t>
            </a:r>
            <a:r>
              <a:rPr lang="nb-NO" sz="1400" kern="0" dirty="0"/>
              <a:t>=0v (balansert </a:t>
            </a:r>
            <a:r>
              <a:rPr lang="nb-NO" sz="1400" kern="0" dirty="0" err="1"/>
              <a:t>Wheatstone</a:t>
            </a:r>
            <a:r>
              <a:rPr lang="nb-NO" sz="1400" kern="0" dirty="0"/>
              <a:t>-bro)</a:t>
            </a:r>
          </a:p>
          <a:p>
            <a:pPr lvl="1"/>
            <a:r>
              <a:rPr lang="nb-NO" sz="1400" kern="0" dirty="0"/>
              <a:t>R</a:t>
            </a:r>
            <a:r>
              <a:rPr lang="nb-NO" sz="1400" kern="0" baseline="-25000" dirty="0"/>
              <a:t>1</a:t>
            </a:r>
            <a:r>
              <a:rPr lang="nb-NO" sz="1400" kern="0" dirty="0"/>
              <a:t>=R</a:t>
            </a:r>
            <a:r>
              <a:rPr lang="nb-NO" sz="1400" kern="0" baseline="-25000" dirty="0"/>
              <a:t>2</a:t>
            </a:r>
            <a:r>
              <a:rPr lang="nb-NO" sz="1400" kern="0" dirty="0"/>
              <a:t>=R</a:t>
            </a:r>
            <a:r>
              <a:rPr lang="nb-NO" sz="1400" kern="0" baseline="-25000" dirty="0"/>
              <a:t>3</a:t>
            </a:r>
            <a:r>
              <a:rPr lang="nb-NO" sz="1400" kern="0" dirty="0"/>
              <a:t>= 1k</a:t>
            </a:r>
            <a:r>
              <a:rPr lang="el-GR" sz="1400" kern="0" dirty="0"/>
              <a:t>Ω</a:t>
            </a:r>
            <a:endParaRPr lang="nb-NO" sz="1400" kern="0" dirty="0"/>
          </a:p>
          <a:p>
            <a:r>
              <a:rPr lang="nb-NO" sz="1800" kern="0" dirty="0"/>
              <a:t>Ved </a:t>
            </a:r>
            <a:r>
              <a:rPr lang="nb-NO" sz="1800" kern="0" dirty="0" err="1"/>
              <a:t>Tp</a:t>
            </a:r>
            <a:r>
              <a:rPr lang="nb-NO" sz="1800" kern="0" dirty="0"/>
              <a:t>= 50</a:t>
            </a:r>
            <a:r>
              <a:rPr lang="nb-NO" sz="1800" kern="0" baseline="30000" dirty="0"/>
              <a:t>o </a:t>
            </a:r>
            <a:r>
              <a:rPr lang="nb-NO" sz="1800" kern="0" dirty="0"/>
              <a:t>er Rx= 900</a:t>
            </a:r>
            <a:r>
              <a:rPr lang="el-GR" sz="1800" kern="0" dirty="0"/>
              <a:t> Ω</a:t>
            </a:r>
            <a:r>
              <a:rPr lang="nb-NO" sz="1800" kern="0" dirty="0"/>
              <a:t>. Hva blir at  V</a:t>
            </a:r>
            <a:r>
              <a:rPr lang="nb-NO" sz="1800" kern="0" baseline="-25000" dirty="0"/>
              <a:t>CD</a:t>
            </a:r>
            <a:r>
              <a:rPr lang="nb-NO" sz="1800" kern="0" dirty="0"/>
              <a:t>?</a:t>
            </a:r>
          </a:p>
          <a:p>
            <a:pPr lvl="1"/>
            <a:r>
              <a:rPr lang="nb-NO" sz="1400" kern="0" dirty="0"/>
              <a:t>V</a:t>
            </a:r>
            <a:r>
              <a:rPr lang="nb-NO" sz="1400" kern="0" baseline="-25000" dirty="0"/>
              <a:t>C</a:t>
            </a:r>
            <a:r>
              <a:rPr lang="nb-NO" sz="1400" kern="0" dirty="0"/>
              <a:t>=R</a:t>
            </a:r>
            <a:r>
              <a:rPr lang="nb-NO" sz="1400" kern="0" baseline="-25000" dirty="0"/>
              <a:t>2</a:t>
            </a:r>
            <a:r>
              <a:rPr lang="nb-NO" sz="1400" kern="0" dirty="0"/>
              <a:t>/(R</a:t>
            </a:r>
            <a:r>
              <a:rPr lang="nb-NO" sz="1400" kern="0" baseline="-25000" dirty="0"/>
              <a:t>1</a:t>
            </a:r>
            <a:r>
              <a:rPr lang="nb-NO" sz="1400" kern="0" dirty="0"/>
              <a:t>+R</a:t>
            </a:r>
            <a:r>
              <a:rPr lang="nb-NO" sz="1400" kern="0" baseline="-25000" dirty="0"/>
              <a:t>2</a:t>
            </a:r>
            <a:r>
              <a:rPr lang="nb-NO" sz="1400" kern="0" dirty="0"/>
              <a:t>)*12v= 1k</a:t>
            </a:r>
            <a:r>
              <a:rPr lang="el-GR" sz="1400" kern="0" dirty="0"/>
              <a:t>Ω</a:t>
            </a:r>
            <a:r>
              <a:rPr lang="nb-NO" sz="1400" kern="0" dirty="0"/>
              <a:t>/(1k</a:t>
            </a:r>
            <a:r>
              <a:rPr lang="el-GR" sz="1400" kern="0" dirty="0"/>
              <a:t>Ω</a:t>
            </a:r>
            <a:r>
              <a:rPr lang="nb-NO" sz="1400" kern="0" dirty="0"/>
              <a:t>+1k</a:t>
            </a:r>
            <a:r>
              <a:rPr lang="el-GR" sz="1400" kern="0" dirty="0"/>
              <a:t>Ω</a:t>
            </a:r>
            <a:r>
              <a:rPr lang="nb-NO" sz="1400" kern="0" dirty="0"/>
              <a:t>)*12v=6v</a:t>
            </a:r>
          </a:p>
          <a:p>
            <a:pPr lvl="1"/>
            <a:r>
              <a:rPr lang="nb-NO" sz="1400" kern="0" dirty="0"/>
              <a:t>V</a:t>
            </a:r>
            <a:r>
              <a:rPr lang="nb-NO" sz="1400" kern="0" baseline="-25000" dirty="0"/>
              <a:t>D</a:t>
            </a:r>
            <a:r>
              <a:rPr lang="nb-NO" sz="1400" kern="0" dirty="0"/>
              <a:t>=R</a:t>
            </a:r>
            <a:r>
              <a:rPr lang="nb-NO" sz="1400" kern="0" baseline="-25000" dirty="0"/>
              <a:t>x</a:t>
            </a:r>
            <a:r>
              <a:rPr lang="nb-NO" sz="1400" kern="0" dirty="0"/>
              <a:t>/(R</a:t>
            </a:r>
            <a:r>
              <a:rPr lang="nb-NO" sz="1400" kern="0" baseline="-25000" dirty="0"/>
              <a:t>x</a:t>
            </a:r>
            <a:r>
              <a:rPr lang="nb-NO" sz="1400" kern="0" dirty="0"/>
              <a:t>+R</a:t>
            </a:r>
            <a:r>
              <a:rPr lang="nb-NO" sz="1400" kern="0" baseline="-25000" dirty="0"/>
              <a:t>3</a:t>
            </a:r>
            <a:r>
              <a:rPr lang="nb-NO" sz="1400" kern="0" dirty="0"/>
              <a:t>)*12v= 900</a:t>
            </a:r>
            <a:r>
              <a:rPr lang="el-GR" sz="1400" kern="0" dirty="0"/>
              <a:t>Ω</a:t>
            </a:r>
            <a:r>
              <a:rPr lang="nb-NO" sz="1400" kern="0" dirty="0"/>
              <a:t>/(900</a:t>
            </a:r>
            <a:r>
              <a:rPr lang="el-GR" sz="1400" kern="0" dirty="0"/>
              <a:t>Ω</a:t>
            </a:r>
            <a:r>
              <a:rPr lang="nb-NO" sz="1400" kern="0" dirty="0"/>
              <a:t>+1k</a:t>
            </a:r>
            <a:r>
              <a:rPr lang="el-GR" sz="1400" kern="0" dirty="0"/>
              <a:t>Ω</a:t>
            </a:r>
            <a:r>
              <a:rPr lang="nb-NO" sz="1400" kern="0" dirty="0"/>
              <a:t>)*12v=5,68v</a:t>
            </a:r>
          </a:p>
          <a:p>
            <a:pPr lvl="1"/>
            <a:r>
              <a:rPr lang="nb-NO" sz="1400" kern="0" dirty="0"/>
              <a:t>V</a:t>
            </a:r>
            <a:r>
              <a:rPr lang="nb-NO" sz="1400" kern="0" baseline="-25000" dirty="0"/>
              <a:t>CD</a:t>
            </a:r>
            <a:r>
              <a:rPr lang="nb-NO" sz="1400" kern="0" dirty="0"/>
              <a:t>=</a:t>
            </a:r>
            <a:r>
              <a:rPr lang="nb-NO" sz="1400" kern="0" dirty="0" err="1"/>
              <a:t>V</a:t>
            </a:r>
            <a:r>
              <a:rPr lang="nb-NO" sz="1400" kern="0" baseline="-25000" dirty="0" err="1"/>
              <a:t>c</a:t>
            </a:r>
            <a:r>
              <a:rPr lang="nb-NO" sz="1400" kern="0" dirty="0" err="1"/>
              <a:t>-V</a:t>
            </a:r>
            <a:r>
              <a:rPr lang="nb-NO" sz="1400" kern="0" baseline="-25000" dirty="0" err="1"/>
              <a:t>d</a:t>
            </a:r>
            <a:r>
              <a:rPr lang="nb-NO" sz="1400" kern="0" dirty="0"/>
              <a:t>=6v-5,68v=0,32v</a:t>
            </a:r>
          </a:p>
          <a:p>
            <a:r>
              <a:rPr lang="nb-NO" sz="1800" kern="0" dirty="0"/>
              <a:t>Ved </a:t>
            </a:r>
            <a:r>
              <a:rPr lang="nb-NO" sz="1800" kern="0" dirty="0" err="1"/>
              <a:t>Tp</a:t>
            </a:r>
            <a:r>
              <a:rPr lang="nb-NO" sz="1800" kern="0" dirty="0"/>
              <a:t>= 60</a:t>
            </a:r>
            <a:r>
              <a:rPr lang="nb-NO" sz="1800" kern="0" baseline="30000" dirty="0"/>
              <a:t>o </a:t>
            </a:r>
            <a:r>
              <a:rPr lang="nb-NO" sz="1800" kern="0" dirty="0"/>
              <a:t>er Rx= 850</a:t>
            </a:r>
            <a:r>
              <a:rPr lang="el-GR" sz="1800" kern="0" dirty="0"/>
              <a:t> Ω</a:t>
            </a:r>
            <a:r>
              <a:rPr lang="nb-NO" sz="1800" kern="0" dirty="0"/>
              <a:t>. Da blir V</a:t>
            </a:r>
            <a:r>
              <a:rPr lang="nb-NO" sz="1800" kern="0" baseline="-25000" dirty="0"/>
              <a:t>CD</a:t>
            </a:r>
          </a:p>
          <a:p>
            <a:pPr lvl="1"/>
            <a:r>
              <a:rPr lang="nb-NO" sz="1400" kern="0" dirty="0"/>
              <a:t>V</a:t>
            </a:r>
            <a:r>
              <a:rPr lang="nb-NO" sz="1400" kern="0" baseline="-25000" dirty="0"/>
              <a:t>C</a:t>
            </a:r>
            <a:r>
              <a:rPr lang="nb-NO" sz="1400" kern="0" dirty="0"/>
              <a:t>=R</a:t>
            </a:r>
            <a:r>
              <a:rPr lang="nb-NO" sz="1400" kern="0" baseline="-25000" dirty="0"/>
              <a:t>2</a:t>
            </a:r>
            <a:r>
              <a:rPr lang="nb-NO" sz="1400" kern="0" dirty="0"/>
              <a:t>/(R</a:t>
            </a:r>
            <a:r>
              <a:rPr lang="nb-NO" sz="1400" kern="0" baseline="-25000" dirty="0"/>
              <a:t>1</a:t>
            </a:r>
            <a:r>
              <a:rPr lang="nb-NO" sz="1400" kern="0" dirty="0"/>
              <a:t>+R</a:t>
            </a:r>
            <a:r>
              <a:rPr lang="nb-NO" sz="1400" kern="0" baseline="-25000" dirty="0"/>
              <a:t>2</a:t>
            </a:r>
            <a:r>
              <a:rPr lang="nb-NO" sz="1400" kern="0" dirty="0"/>
              <a:t>)*12v= 1k</a:t>
            </a:r>
            <a:r>
              <a:rPr lang="el-GR" sz="1400" kern="0" dirty="0"/>
              <a:t>Ω</a:t>
            </a:r>
            <a:r>
              <a:rPr lang="nb-NO" sz="1400" kern="0" dirty="0"/>
              <a:t>/(1k</a:t>
            </a:r>
            <a:r>
              <a:rPr lang="el-GR" sz="1400" kern="0" dirty="0"/>
              <a:t>Ω</a:t>
            </a:r>
            <a:r>
              <a:rPr lang="nb-NO" sz="1400" kern="0" dirty="0"/>
              <a:t>+1k</a:t>
            </a:r>
            <a:r>
              <a:rPr lang="el-GR" sz="1400" kern="0" dirty="0"/>
              <a:t>Ω</a:t>
            </a:r>
            <a:r>
              <a:rPr lang="nb-NO" sz="1400" kern="0" dirty="0"/>
              <a:t>)*12v=6v (dvs uendret)</a:t>
            </a:r>
          </a:p>
          <a:p>
            <a:pPr lvl="1"/>
            <a:r>
              <a:rPr lang="nb-NO" sz="1400" kern="0" dirty="0"/>
              <a:t>V</a:t>
            </a:r>
            <a:r>
              <a:rPr lang="nb-NO" sz="1400" kern="0" baseline="-25000" dirty="0"/>
              <a:t>D</a:t>
            </a:r>
            <a:r>
              <a:rPr lang="nb-NO" sz="1400" kern="0" dirty="0"/>
              <a:t>=R</a:t>
            </a:r>
            <a:r>
              <a:rPr lang="nb-NO" sz="1400" kern="0" baseline="-25000" dirty="0"/>
              <a:t>x</a:t>
            </a:r>
            <a:r>
              <a:rPr lang="nb-NO" sz="1400" kern="0" dirty="0"/>
              <a:t>/(R</a:t>
            </a:r>
            <a:r>
              <a:rPr lang="nb-NO" sz="1400" kern="0" baseline="-25000" dirty="0"/>
              <a:t>x</a:t>
            </a:r>
            <a:r>
              <a:rPr lang="nb-NO" sz="1400" kern="0" dirty="0"/>
              <a:t>+R</a:t>
            </a:r>
            <a:r>
              <a:rPr lang="nb-NO" sz="1400" kern="0" baseline="-25000" dirty="0"/>
              <a:t>3</a:t>
            </a:r>
            <a:r>
              <a:rPr lang="nb-NO" sz="1400" kern="0" dirty="0"/>
              <a:t>)*12v= 800</a:t>
            </a:r>
            <a:r>
              <a:rPr lang="el-GR" sz="1400" kern="0" dirty="0"/>
              <a:t>Ω</a:t>
            </a:r>
            <a:r>
              <a:rPr lang="nb-NO" sz="1400" kern="0" dirty="0"/>
              <a:t>/(800</a:t>
            </a:r>
            <a:r>
              <a:rPr lang="el-GR" sz="1400" kern="0" dirty="0"/>
              <a:t>Ω</a:t>
            </a:r>
            <a:r>
              <a:rPr lang="nb-NO" sz="1400" kern="0" dirty="0"/>
              <a:t>+1k</a:t>
            </a:r>
            <a:r>
              <a:rPr lang="el-GR" sz="1400" kern="0" dirty="0"/>
              <a:t>Ω</a:t>
            </a:r>
            <a:r>
              <a:rPr lang="nb-NO" sz="1400" kern="0" dirty="0"/>
              <a:t>)*12v=5,33v</a:t>
            </a:r>
          </a:p>
          <a:p>
            <a:pPr lvl="1"/>
            <a:r>
              <a:rPr lang="nb-NO" sz="1400" kern="0" dirty="0"/>
              <a:t>V</a:t>
            </a:r>
            <a:r>
              <a:rPr lang="nb-NO" sz="1400" kern="0" baseline="-25000" dirty="0"/>
              <a:t>CD</a:t>
            </a:r>
            <a:r>
              <a:rPr lang="nb-NO" sz="1400" kern="0" dirty="0"/>
              <a:t>=</a:t>
            </a:r>
            <a:r>
              <a:rPr lang="nb-NO" sz="1400" kern="0" dirty="0" err="1"/>
              <a:t>V</a:t>
            </a:r>
            <a:r>
              <a:rPr lang="nb-NO" sz="1400" kern="0" baseline="-25000" dirty="0" err="1"/>
              <a:t>c</a:t>
            </a:r>
            <a:r>
              <a:rPr lang="nb-NO" sz="1400" kern="0" dirty="0" err="1"/>
              <a:t>-V</a:t>
            </a:r>
            <a:r>
              <a:rPr lang="nb-NO" sz="1400" kern="0" baseline="-25000" dirty="0" err="1"/>
              <a:t>d</a:t>
            </a:r>
            <a:r>
              <a:rPr lang="nb-NO" sz="1400" kern="0" dirty="0"/>
              <a:t>=6v-5,33v=0,67v</a:t>
            </a:r>
          </a:p>
          <a:p>
            <a:pPr lvl="1"/>
            <a:endParaRPr lang="nb-NO" sz="1400" kern="0" dirty="0"/>
          </a:p>
          <a:p>
            <a:pPr lvl="1"/>
            <a:endParaRPr lang="nb-NO" sz="1400" kern="0" dirty="0"/>
          </a:p>
          <a:p>
            <a:endParaRPr lang="nb-NO" sz="1800" kern="0" dirty="0"/>
          </a:p>
          <a:p>
            <a:pPr lvl="1"/>
            <a:endParaRPr lang="nb-NO" sz="1400" kern="0" dirty="0"/>
          </a:p>
          <a:p>
            <a:endParaRPr lang="nb-NO" sz="1800" kern="0" dirty="0"/>
          </a:p>
        </p:txBody>
      </p:sp>
    </p:spTree>
    <p:extLst>
      <p:ext uri="{BB962C8B-B14F-4D97-AF65-F5344CB8AC3E}">
        <p14:creationId xmlns:p14="http://schemas.microsoft.com/office/powerpoint/2010/main" val="3541172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10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Halvledere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741760" y="1874666"/>
            <a:ext cx="11377264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b="1" dirty="0"/>
              <a:t>Halvledere</a:t>
            </a:r>
            <a:r>
              <a:rPr lang="nb-NO" sz="2000" dirty="0"/>
              <a:t> er en type materiale som under visse betingelser leder strøm (har lav impedans), og under andre betingelser ikke leder (har høy impedans)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2000" b="1" dirty="0"/>
              <a:t>Transistorer </a:t>
            </a:r>
            <a:r>
              <a:rPr lang="nb-NO" sz="2000" dirty="0"/>
              <a:t>er halvledere som kan styres med en strøm eller spenning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dirty="0"/>
              <a:t>Impedansen kan økes eller senkes gradvis ved hjelp av en strøm eller spenning</a:t>
            </a:r>
          </a:p>
          <a:p>
            <a:pPr lvl="1"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2000" b="1" dirty="0"/>
              <a:t>Dioder </a:t>
            </a:r>
            <a:r>
              <a:rPr lang="nb-NO" sz="2000" dirty="0"/>
              <a:t>er halvledere som ikke kan styres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800" dirty="0"/>
              <a:t>Retningen på strømmen avgjør om dioden leder (veldig lav motstand) eller sperrer (veldig høy motstand)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181295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11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N- og P-type halvledere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597744" y="1452140"/>
            <a:ext cx="10873208" cy="235899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De fleste halvledere er laget av silisium pluss et annet grunnstoff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Ren silisium leder strøm dårlig på grunn av få elektroner som kan bevege seg fritt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Ved å tilsette urenheter </a:t>
            </a:r>
            <a:r>
              <a:rPr lang="nb-NO" sz="1800" i="1" dirty="0"/>
              <a:t>(doping) </a:t>
            </a:r>
            <a:r>
              <a:rPr lang="nb-NO" sz="1800" dirty="0"/>
              <a:t>bedres ledningsevnen ved at det blir flere frie elektroner eller flere hull (hull = ledig plass til elektroner)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Doping kan enten være av </a:t>
            </a:r>
            <a:r>
              <a:rPr lang="nb-NO" sz="1800" i="1" dirty="0"/>
              <a:t>n-type</a:t>
            </a:r>
            <a:r>
              <a:rPr lang="nb-NO" sz="1800" dirty="0"/>
              <a:t> eller </a:t>
            </a:r>
            <a:r>
              <a:rPr lang="nb-NO" sz="1800" i="1" dirty="0"/>
              <a:t>p-type, </a:t>
            </a:r>
            <a:r>
              <a:rPr lang="nb-NO" sz="1800" dirty="0"/>
              <a:t>avhengig av om man vil øke antall frie elektroner eller antall hull</a:t>
            </a:r>
            <a:endParaRPr lang="nb-NO" sz="1800" i="1" dirty="0"/>
          </a:p>
          <a:p>
            <a:pPr marL="0" indent="0">
              <a:buNone/>
            </a:pPr>
            <a:endParaRPr lang="nb-NO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3FC488-F990-3B29-0740-AA86FCF5018C}"/>
              </a:ext>
            </a:extLst>
          </p:cNvPr>
          <p:cNvSpPr txBox="1"/>
          <p:nvPr/>
        </p:nvSpPr>
        <p:spPr>
          <a:xfrm>
            <a:off x="9454728" y="4300664"/>
            <a:ext cx="15633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>
                <a:latin typeface="+mn-lt"/>
              </a:rPr>
              <a:t>Sb = Antimon</a:t>
            </a:r>
          </a:p>
          <a:p>
            <a:r>
              <a:rPr lang="nb-NO" sz="1800" dirty="0">
                <a:latin typeface="+mn-lt"/>
              </a:rPr>
              <a:t>B = Bor</a:t>
            </a:r>
          </a:p>
        </p:txBody>
      </p:sp>
      <p:pic>
        <p:nvPicPr>
          <p:cNvPr id="11" name="Picture 4" descr="fg16_0090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96"/>
          <a:stretch/>
        </p:blipFill>
        <p:spPr bwMode="auto">
          <a:xfrm>
            <a:off x="3482603" y="3657600"/>
            <a:ext cx="5103490" cy="216024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1383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12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N- og P-type halvledere (forts)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746216" y="1785393"/>
            <a:ext cx="11063913" cy="162252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Hvis det er flere frie elektroner enn hull, er elektronene </a:t>
            </a:r>
            <a:r>
              <a:rPr lang="nb-NO" sz="1800" i="1" dirty="0"/>
              <a:t>majoritets-bærere</a:t>
            </a:r>
            <a:r>
              <a:rPr lang="nb-NO" sz="1800" dirty="0"/>
              <a:t> i N-type halvledere, og hullene er </a:t>
            </a:r>
            <a:r>
              <a:rPr lang="nb-NO" sz="1800" i="1" dirty="0"/>
              <a:t>minoritetsbærere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I P-type halvledere er det flere hull enn elektroner, og hullene er da </a:t>
            </a:r>
            <a:r>
              <a:rPr lang="nb-NO" sz="1800" i="1" dirty="0"/>
              <a:t>majoritetsbærere</a:t>
            </a:r>
            <a:r>
              <a:rPr lang="nb-NO" sz="1800" dirty="0"/>
              <a:t>, mens elektronene er </a:t>
            </a:r>
            <a:r>
              <a:rPr lang="nb-NO" sz="1800" i="1" dirty="0"/>
              <a:t>minoritetsbærere</a:t>
            </a:r>
          </a:p>
          <a:p>
            <a:pPr marL="0" indent="0">
              <a:buNone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pic>
        <p:nvPicPr>
          <p:cNvPr id="9" name="Picture 8" descr="A diagram of a diagram of a number of electrons&#10;&#10;Description automatically generated with medium confidence">
            <a:extLst>
              <a:ext uri="{FF2B5EF4-FFF2-40B4-BE49-F238E27FC236}">
                <a16:creationId xmlns:a16="http://schemas.microsoft.com/office/drawing/2014/main" id="{62910B74-4F66-D85C-ACFD-FD7A701B2B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56"/>
          <a:stretch/>
        </p:blipFill>
        <p:spPr>
          <a:xfrm>
            <a:off x="2902000" y="3225553"/>
            <a:ext cx="5085714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68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13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Dioder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384048" y="1874666"/>
            <a:ext cx="8998672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En diode leder strøm i bare én retning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«null» motstand for strøm i den ene retningen (i praksis: lav motstand)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«uendelig» motstand for strøm i motsatt retning (i praksis: høy motstand)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En diode består av en </a:t>
            </a:r>
            <a:r>
              <a:rPr lang="nb-NO" sz="1800" i="1" dirty="0"/>
              <a:t>p-type</a:t>
            </a:r>
            <a:r>
              <a:rPr lang="nb-NO" sz="1800" dirty="0"/>
              <a:t> og </a:t>
            </a:r>
            <a:r>
              <a:rPr lang="nb-NO" sz="1800" i="1" dirty="0"/>
              <a:t>n-type</a:t>
            </a:r>
            <a:r>
              <a:rPr lang="nb-NO" sz="1800" dirty="0"/>
              <a:t> halvleder festet til hverandre; i snittflaten oppstår det en </a:t>
            </a:r>
            <a:r>
              <a:rPr lang="nb-NO" sz="1800" i="1" dirty="0"/>
              <a:t>pn-overgang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Siden det ene området har overskudd av frie elektroner og det andre av hull, vil elektroner i overgangsområdet «vandre» over til siden med overskudd av hull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n-siden får et lite overskudd av positiv ladning, mens p-siden får overskudd av negativ ladning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Det er ikke slik at alle elektronene hopper over til siden med overskudd av hull, fordi overgangsområdet blir mer positivt etter hvert som elektroner forlater det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nb-NO" sz="1400" dirty="0"/>
              <a:t>Kan tenke på det som at elektronene holdes tilbake etter hvert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sp>
        <p:nvSpPr>
          <p:cNvPr id="7" name="AutoShape 2" descr="Diode circuit symbol, with anode/cathode labeled"/>
          <p:cNvSpPr>
            <a:spLocks noChangeAspect="1" noChangeArrowheads="1"/>
          </p:cNvSpPr>
          <p:nvPr/>
        </p:nvSpPr>
        <p:spPr bwMode="auto">
          <a:xfrm>
            <a:off x="14573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6148" name="Picture 4" descr="Diode circuit symbol, with anode/cathode label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752" y="2235422"/>
            <a:ext cx="2801888" cy="105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6" descr="http://upload.wikimedia.org/wikipedia/commons/0/06/Germanium_Diode_1N60P.jpg"/>
          <p:cNvSpPr>
            <a:spLocks noChangeAspect="1" noChangeArrowheads="1"/>
          </p:cNvSpPr>
          <p:nvPr/>
        </p:nvSpPr>
        <p:spPr bwMode="auto">
          <a:xfrm>
            <a:off x="1457326" y="-1804988"/>
            <a:ext cx="5019675" cy="376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9" name="AutoShape 10" descr="http://kholinhkien.vn/img_products/1N60P.jpg"/>
          <p:cNvSpPr>
            <a:spLocks noChangeAspect="1" noChangeArrowheads="1"/>
          </p:cNvSpPr>
          <p:nvPr/>
        </p:nvSpPr>
        <p:spPr bwMode="auto">
          <a:xfrm>
            <a:off x="1457325" y="-1600200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6146" name="Picture 2" descr="https://upload.wikimedia.org/wikipedia/commons/d/d5/Diode-closeu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0852" y="3873624"/>
            <a:ext cx="2688905" cy="198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90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14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Dioder (forts)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1029792" y="1874666"/>
            <a:ext cx="11305256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Området hvor det er opphopning av elektron-hull kalles for et </a:t>
            </a:r>
            <a:r>
              <a:rPr lang="nb-NO" sz="2000" i="1" dirty="0"/>
              <a:t>deplesjonsområde, </a:t>
            </a:r>
            <a:r>
              <a:rPr lang="nb-NO" sz="2000" dirty="0"/>
              <a:t>som betyr at det er tømt for frie elektroner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Deplesjonsområdet har en spenningsforskjell (potensial-barriere) på ca. 0.3-0.7 volt, avhengig av dopingmaterialet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pic>
        <p:nvPicPr>
          <p:cNvPr id="7" name="Picture 4" descr="fg16_0100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33"/>
          <a:stretch/>
        </p:blipFill>
        <p:spPr bwMode="auto">
          <a:xfrm>
            <a:off x="3331204" y="1927349"/>
            <a:ext cx="6126370" cy="20882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3775123" y="3657601"/>
            <a:ext cx="6739026" cy="71109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4661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15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Dioder (forts)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741760" y="1874666"/>
            <a:ext cx="10945216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Avhengig av polariteten til </a:t>
            </a:r>
            <a:r>
              <a:rPr lang="nb-NO" sz="1800" i="1" dirty="0"/>
              <a:t>p</a:t>
            </a:r>
            <a:r>
              <a:rPr lang="nb-NO" sz="1800" dirty="0"/>
              <a:t>-regionen i forhold til </a:t>
            </a:r>
            <a:r>
              <a:rPr lang="nb-NO" sz="1800" i="1" dirty="0"/>
              <a:t>n</a:t>
            </a:r>
            <a:r>
              <a:rPr lang="nb-NO" sz="1800" dirty="0"/>
              <a:t>-regionen vil dioden enten </a:t>
            </a:r>
            <a:r>
              <a:rPr lang="nb-NO" sz="1800" b="1" dirty="0"/>
              <a:t>lede</a:t>
            </a:r>
            <a:r>
              <a:rPr lang="nb-NO" sz="1800" dirty="0"/>
              <a:t> eller </a:t>
            </a:r>
            <a:r>
              <a:rPr lang="nb-NO" sz="1800" b="1" dirty="0"/>
              <a:t>sperre</a:t>
            </a:r>
            <a:r>
              <a:rPr lang="nb-NO" sz="1800" dirty="0"/>
              <a:t> for strøm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Dvs dioden får lav eller høy motstand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Hvis </a:t>
            </a:r>
            <a:r>
              <a:rPr lang="nb-NO" sz="1800" i="1" dirty="0"/>
              <a:t>p </a:t>
            </a:r>
            <a:r>
              <a:rPr lang="nb-NO" sz="1800" dirty="0"/>
              <a:t>er mer positiv enn </a:t>
            </a:r>
            <a:r>
              <a:rPr lang="nb-NO" sz="1800" i="1" dirty="0"/>
              <a:t>n</a:t>
            </a:r>
            <a:r>
              <a:rPr lang="nb-NO" sz="1800" dirty="0"/>
              <a:t>-regionen (forover-modus), vil dioden lede strøm hvis </a:t>
            </a:r>
            <a:r>
              <a:rPr lang="nb-NO" sz="1800" i="1" dirty="0" err="1"/>
              <a:t>V</a:t>
            </a:r>
            <a:r>
              <a:rPr lang="nb-NO" sz="1800" i="1" baseline="-25000" dirty="0" err="1"/>
              <a:t>bias</a:t>
            </a:r>
            <a:r>
              <a:rPr lang="nb-NO" sz="1800" dirty="0"/>
              <a:t> er større enn potensialbarrieren </a:t>
            </a:r>
            <a:r>
              <a:rPr lang="nb-NO" sz="1800" i="1" dirty="0" err="1"/>
              <a:t>V</a:t>
            </a:r>
            <a:r>
              <a:rPr lang="nb-NO" sz="1800" i="1" baseline="-25000" dirty="0" err="1"/>
              <a:t>b</a:t>
            </a:r>
            <a:endParaRPr lang="nb-NO" sz="1800" i="1" baseline="-25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Sagt litt enklere: dioden leder strøm hvis spenningsforskjellen mellom anode og katode &gt; </a:t>
            </a:r>
            <a:r>
              <a:rPr lang="nb-NO" sz="1600" i="1" dirty="0" err="1"/>
              <a:t>V</a:t>
            </a:r>
            <a:r>
              <a:rPr lang="nb-NO" sz="1600" i="1" baseline="-25000" dirty="0" err="1"/>
              <a:t>b</a:t>
            </a: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pic>
        <p:nvPicPr>
          <p:cNvPr id="8" name="Picture 4" descr="fg16_011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740" y="2842173"/>
            <a:ext cx="3173278" cy="19078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 descr="fg16_012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336" y="2937520"/>
            <a:ext cx="4680520" cy="184548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1750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16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Dioder i </a:t>
            </a:r>
            <a:r>
              <a:rPr lang="nb-NO" sz="3200" dirty="0" err="1">
                <a:solidFill>
                  <a:srgbClr val="FF0000"/>
                </a:solidFill>
              </a:rPr>
              <a:t>forovermodus</a:t>
            </a:r>
            <a:r>
              <a:rPr lang="nb-NO" sz="3200" dirty="0">
                <a:solidFill>
                  <a:srgbClr val="FF0000"/>
                </a:solidFill>
              </a:rPr>
              <a:t> (dioden leder)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1101800" y="1874666"/>
            <a:ext cx="10153128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Når dioden opererer i forover-modus, kan den modelleres som to motstander i serie med et batteri   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pic>
        <p:nvPicPr>
          <p:cNvPr id="9" name="Picture 4" descr="fg16_01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100" y="2649488"/>
            <a:ext cx="4752528" cy="34069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13959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17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Diode i reversmodus (dioden sperrer)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1317824" y="1363678"/>
            <a:ext cx="11158912" cy="546227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Hvis p-regionen er mer negativ enn n-regionen, vil dioden være sperret («</a:t>
            </a:r>
            <a:r>
              <a:rPr lang="nb-NO" dirty="0" err="1"/>
              <a:t>reverse</a:t>
            </a:r>
            <a:r>
              <a:rPr lang="nb-NO" dirty="0"/>
              <a:t> bias») </a:t>
            </a:r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  <a:p>
            <a:pP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9" name="Picture 4" descr="fg16_015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944" y="2433464"/>
            <a:ext cx="6901150" cy="367156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3098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18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Teoretiske diodemodeller (1)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525736" y="1302689"/>
            <a:ext cx="11948672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For å forstå og bruke dioder er det enklest å se på sammenhengen mellom strømmen gjennom og spenningen  over den, dvs. I-V karakteristikken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sp>
        <p:nvSpPr>
          <p:cNvPr id="66" name="Text Box 8"/>
          <p:cNvSpPr txBox="1">
            <a:spLocks noChangeArrowheads="1"/>
          </p:cNvSpPr>
          <p:nvPr/>
        </p:nvSpPr>
        <p:spPr bwMode="auto">
          <a:xfrm>
            <a:off x="7321550" y="4137932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V</a:t>
            </a:r>
            <a:r>
              <a:rPr lang="en-US" sz="1600" baseline="-25000"/>
              <a:t>R</a:t>
            </a:r>
          </a:p>
        </p:txBody>
      </p:sp>
      <p:sp>
        <p:nvSpPr>
          <p:cNvPr id="67" name="Text Box 9"/>
          <p:cNvSpPr txBox="1">
            <a:spLocks noChangeArrowheads="1"/>
          </p:cNvSpPr>
          <p:nvPr/>
        </p:nvSpPr>
        <p:spPr bwMode="auto">
          <a:xfrm>
            <a:off x="10521950" y="4169682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V</a:t>
            </a:r>
            <a:r>
              <a:rPr lang="en-US" sz="1600" baseline="-25000"/>
              <a:t>F</a:t>
            </a:r>
          </a:p>
        </p:txBody>
      </p:sp>
      <p:sp>
        <p:nvSpPr>
          <p:cNvPr id="68" name="Text Box 10"/>
          <p:cNvSpPr txBox="1">
            <a:spLocks noChangeArrowheads="1"/>
          </p:cNvSpPr>
          <p:nvPr/>
        </p:nvSpPr>
        <p:spPr bwMode="auto">
          <a:xfrm>
            <a:off x="9074150" y="2725071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 dirty="0"/>
              <a:t>I</a:t>
            </a:r>
            <a:r>
              <a:rPr lang="en-US" sz="1600" baseline="-25000" dirty="0"/>
              <a:t>F</a:t>
            </a:r>
          </a:p>
        </p:txBody>
      </p:sp>
      <p:sp>
        <p:nvSpPr>
          <p:cNvPr id="69" name="Text Box 11"/>
          <p:cNvSpPr txBox="1">
            <a:spLocks noChangeArrowheads="1"/>
          </p:cNvSpPr>
          <p:nvPr/>
        </p:nvSpPr>
        <p:spPr bwMode="auto">
          <a:xfrm>
            <a:off x="9074150" y="5890532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I</a:t>
            </a:r>
            <a:r>
              <a:rPr lang="en-US" sz="1600" baseline="-25000"/>
              <a:t>R</a:t>
            </a:r>
          </a:p>
        </p:txBody>
      </p:sp>
      <p:sp>
        <p:nvSpPr>
          <p:cNvPr id="70" name="Text Box 12"/>
          <p:cNvSpPr txBox="1">
            <a:spLocks noChangeArrowheads="1"/>
          </p:cNvSpPr>
          <p:nvPr/>
        </p:nvSpPr>
        <p:spPr bwMode="auto">
          <a:xfrm>
            <a:off x="8083548" y="3782929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Reverse bias</a:t>
            </a:r>
          </a:p>
        </p:txBody>
      </p:sp>
      <p:sp>
        <p:nvSpPr>
          <p:cNvPr id="71" name="Text Box 13"/>
          <p:cNvSpPr txBox="1">
            <a:spLocks noChangeArrowheads="1"/>
          </p:cNvSpPr>
          <p:nvPr/>
        </p:nvSpPr>
        <p:spPr bwMode="auto">
          <a:xfrm>
            <a:off x="9759950" y="3835943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Forward bias</a:t>
            </a:r>
          </a:p>
        </p:txBody>
      </p:sp>
      <p:sp>
        <p:nvSpPr>
          <p:cNvPr id="72" name="Line 23"/>
          <p:cNvSpPr>
            <a:spLocks noChangeShapeType="1"/>
          </p:cNvSpPr>
          <p:nvPr/>
        </p:nvSpPr>
        <p:spPr bwMode="auto">
          <a:xfrm>
            <a:off x="9226550" y="3102882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3" name="Line 24"/>
          <p:cNvSpPr>
            <a:spLocks noChangeShapeType="1"/>
          </p:cNvSpPr>
          <p:nvPr/>
        </p:nvSpPr>
        <p:spPr bwMode="auto">
          <a:xfrm>
            <a:off x="7702550" y="4398282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grpSp>
        <p:nvGrpSpPr>
          <p:cNvPr id="74" name="Group 28"/>
          <p:cNvGrpSpPr>
            <a:grpSpLocks/>
          </p:cNvGrpSpPr>
          <p:nvPr/>
        </p:nvGrpSpPr>
        <p:grpSpPr bwMode="auto">
          <a:xfrm>
            <a:off x="8007350" y="3255282"/>
            <a:ext cx="1219200" cy="1143000"/>
            <a:chOff x="3504" y="2016"/>
            <a:chExt cx="768" cy="720"/>
          </a:xfrm>
        </p:grpSpPr>
        <p:sp>
          <p:nvSpPr>
            <p:cNvPr id="75" name="Line 25"/>
            <p:cNvSpPr>
              <a:spLocks noChangeShapeType="1"/>
            </p:cNvSpPr>
            <p:nvPr/>
          </p:nvSpPr>
          <p:spPr bwMode="auto">
            <a:xfrm>
              <a:off x="3504" y="2736"/>
              <a:ext cx="76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6" name="Line 27"/>
            <p:cNvSpPr>
              <a:spLocks noChangeShapeType="1"/>
            </p:cNvSpPr>
            <p:nvPr/>
          </p:nvSpPr>
          <p:spPr bwMode="auto">
            <a:xfrm flipV="1">
              <a:off x="4272" y="2016"/>
              <a:ext cx="0" cy="72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grpSp>
        <p:nvGrpSpPr>
          <p:cNvPr id="77" name="Group 30"/>
          <p:cNvGrpSpPr>
            <a:grpSpLocks/>
          </p:cNvGrpSpPr>
          <p:nvPr/>
        </p:nvGrpSpPr>
        <p:grpSpPr bwMode="auto">
          <a:xfrm>
            <a:off x="8007351" y="3255282"/>
            <a:ext cx="1219199" cy="1143000"/>
            <a:chOff x="3504" y="2016"/>
            <a:chExt cx="768" cy="720"/>
          </a:xfrm>
        </p:grpSpPr>
        <p:sp>
          <p:nvSpPr>
            <p:cNvPr id="78" name="Line 31"/>
            <p:cNvSpPr>
              <a:spLocks noChangeShapeType="1"/>
            </p:cNvSpPr>
            <p:nvPr/>
          </p:nvSpPr>
          <p:spPr bwMode="auto">
            <a:xfrm>
              <a:off x="3504" y="2736"/>
              <a:ext cx="768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  <p:sp>
          <p:nvSpPr>
            <p:cNvPr id="79" name="Line 32"/>
            <p:cNvSpPr>
              <a:spLocks noChangeShapeType="1"/>
            </p:cNvSpPr>
            <p:nvPr/>
          </p:nvSpPr>
          <p:spPr bwMode="auto">
            <a:xfrm flipV="1">
              <a:off x="4272" y="2016"/>
              <a:ext cx="0" cy="72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b-NO"/>
            </a:p>
          </p:txBody>
        </p:sp>
      </p:grpSp>
      <p:sp>
        <p:nvSpPr>
          <p:cNvPr id="93" name="Text Box 47"/>
          <p:cNvSpPr txBox="1">
            <a:spLocks noChangeArrowheads="1"/>
          </p:cNvSpPr>
          <p:nvPr/>
        </p:nvSpPr>
        <p:spPr bwMode="auto">
          <a:xfrm>
            <a:off x="9226550" y="4398282"/>
            <a:ext cx="609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0.7 V</a:t>
            </a:r>
          </a:p>
        </p:txBody>
      </p: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930004" y="2470003"/>
            <a:ext cx="6239145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600" kern="0" dirty="0"/>
              <a:t>I-V karakteristikken til høyre viser hvordan strømmen gjennom dioden varierer med spenningen.</a:t>
            </a:r>
          </a:p>
          <a:p>
            <a:r>
              <a:rPr lang="nb-NO" sz="1600" kern="0" dirty="0"/>
              <a:t>Strøm- og spenningsretningene har fått egne navn som sier om dioden leder eller sperrer</a:t>
            </a:r>
          </a:p>
          <a:p>
            <a:r>
              <a:rPr lang="nb-NO" sz="1600" kern="0" dirty="0"/>
              <a:t>I</a:t>
            </a:r>
            <a:r>
              <a:rPr lang="nb-NO" sz="1600" kern="0" baseline="-25000" dirty="0"/>
              <a:t>F </a:t>
            </a:r>
            <a:r>
              <a:rPr lang="nb-NO" sz="1600" kern="0" dirty="0"/>
              <a:t>= strømmen når dioder leder, dvs strømmen i foroverretningen</a:t>
            </a:r>
          </a:p>
          <a:p>
            <a:r>
              <a:rPr lang="nb-NO" sz="1600" kern="0" dirty="0"/>
              <a:t>I</a:t>
            </a:r>
            <a:r>
              <a:rPr lang="nb-NO" sz="1600" kern="0" baseline="-25000" dirty="0"/>
              <a:t>B</a:t>
            </a:r>
            <a:r>
              <a:rPr lang="nb-NO" sz="1600" kern="0" dirty="0"/>
              <a:t> = strømmen i reversretningen, dvs. når dioden sperrer</a:t>
            </a:r>
          </a:p>
          <a:p>
            <a:r>
              <a:rPr lang="nb-NO" sz="1600" kern="0" dirty="0"/>
              <a:t>Denne modellen er for enkel for praktisk bruk</a:t>
            </a:r>
          </a:p>
          <a:p>
            <a:pPr lvl="1"/>
            <a:r>
              <a:rPr lang="nb-NO" sz="1400" kern="0" dirty="0"/>
              <a:t>Vi trenger modeller med bedre tilpasning til faktisk oppførsel</a:t>
            </a:r>
          </a:p>
          <a:p>
            <a:endParaRPr lang="nb-NO" sz="1600" kern="0" dirty="0"/>
          </a:p>
          <a:p>
            <a:endParaRPr lang="nb-NO" sz="1600" kern="0" dirty="0"/>
          </a:p>
          <a:p>
            <a:endParaRPr lang="nb-NO" sz="1600" kern="0" dirty="0"/>
          </a:p>
        </p:txBody>
      </p:sp>
    </p:spTree>
    <p:extLst>
      <p:ext uri="{BB962C8B-B14F-4D97-AF65-F5344CB8AC3E}">
        <p14:creationId xmlns:p14="http://schemas.microsoft.com/office/powerpoint/2010/main" val="22446102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19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Teoretiske diodemodeller</a:t>
            </a:r>
            <a:r>
              <a:rPr lang="nb-NO" dirty="0"/>
              <a:t> (2)</a:t>
            </a:r>
            <a:endParaRPr lang="en-US" dirty="0"/>
          </a:p>
        </p:txBody>
      </p:sp>
      <p:sp>
        <p:nvSpPr>
          <p:cNvPr id="66" name="Text Box 8"/>
          <p:cNvSpPr txBox="1">
            <a:spLocks noChangeArrowheads="1"/>
          </p:cNvSpPr>
          <p:nvPr/>
        </p:nvSpPr>
        <p:spPr bwMode="auto">
          <a:xfrm>
            <a:off x="415255" y="2418399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V</a:t>
            </a:r>
            <a:r>
              <a:rPr lang="en-US" sz="1600" baseline="-25000"/>
              <a:t>R</a:t>
            </a:r>
          </a:p>
        </p:txBody>
      </p:sp>
      <p:sp>
        <p:nvSpPr>
          <p:cNvPr id="67" name="Text Box 9"/>
          <p:cNvSpPr txBox="1">
            <a:spLocks noChangeArrowheads="1"/>
          </p:cNvSpPr>
          <p:nvPr/>
        </p:nvSpPr>
        <p:spPr bwMode="auto">
          <a:xfrm>
            <a:off x="3615655" y="2450149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V</a:t>
            </a:r>
            <a:r>
              <a:rPr lang="en-US" sz="1600" baseline="-25000"/>
              <a:t>F</a:t>
            </a:r>
          </a:p>
        </p:txBody>
      </p:sp>
      <p:sp>
        <p:nvSpPr>
          <p:cNvPr id="68" name="Text Box 10"/>
          <p:cNvSpPr txBox="1">
            <a:spLocks noChangeArrowheads="1"/>
          </p:cNvSpPr>
          <p:nvPr/>
        </p:nvSpPr>
        <p:spPr bwMode="auto">
          <a:xfrm>
            <a:off x="2078615" y="1043893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I</a:t>
            </a:r>
            <a:r>
              <a:rPr lang="en-US" sz="1600" baseline="-25000"/>
              <a:t>F</a:t>
            </a:r>
          </a:p>
        </p:txBody>
      </p:sp>
      <p:sp>
        <p:nvSpPr>
          <p:cNvPr id="69" name="Text Box 11"/>
          <p:cNvSpPr txBox="1">
            <a:spLocks noChangeArrowheads="1"/>
          </p:cNvSpPr>
          <p:nvPr/>
        </p:nvSpPr>
        <p:spPr bwMode="auto">
          <a:xfrm>
            <a:off x="2198812" y="3759837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I</a:t>
            </a:r>
            <a:r>
              <a:rPr lang="en-US" sz="1600" baseline="-25000"/>
              <a:t>R</a:t>
            </a:r>
          </a:p>
        </p:txBody>
      </p:sp>
      <p:sp>
        <p:nvSpPr>
          <p:cNvPr id="70" name="Text Box 12"/>
          <p:cNvSpPr txBox="1">
            <a:spLocks noChangeArrowheads="1"/>
          </p:cNvSpPr>
          <p:nvPr/>
        </p:nvSpPr>
        <p:spPr bwMode="auto">
          <a:xfrm>
            <a:off x="1329655" y="2983549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Reverse bias</a:t>
            </a:r>
          </a:p>
        </p:txBody>
      </p:sp>
      <p:sp>
        <p:nvSpPr>
          <p:cNvPr id="71" name="Text Box 13"/>
          <p:cNvSpPr txBox="1">
            <a:spLocks noChangeArrowheads="1"/>
          </p:cNvSpPr>
          <p:nvPr/>
        </p:nvSpPr>
        <p:spPr bwMode="auto">
          <a:xfrm>
            <a:off x="2701255" y="1764349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Forward bias</a:t>
            </a:r>
          </a:p>
        </p:txBody>
      </p:sp>
      <p:sp>
        <p:nvSpPr>
          <p:cNvPr id="72" name="Line 23"/>
          <p:cNvSpPr>
            <a:spLocks noChangeShapeType="1"/>
          </p:cNvSpPr>
          <p:nvPr/>
        </p:nvSpPr>
        <p:spPr bwMode="auto">
          <a:xfrm>
            <a:off x="2320254" y="1383349"/>
            <a:ext cx="14669" cy="23518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73" name="Line 24"/>
          <p:cNvSpPr>
            <a:spLocks noChangeShapeType="1"/>
          </p:cNvSpPr>
          <p:nvPr/>
        </p:nvSpPr>
        <p:spPr bwMode="auto">
          <a:xfrm>
            <a:off x="796255" y="2678749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93" name="Text Box 47"/>
          <p:cNvSpPr txBox="1">
            <a:spLocks noChangeArrowheads="1"/>
          </p:cNvSpPr>
          <p:nvPr/>
        </p:nvSpPr>
        <p:spPr bwMode="auto">
          <a:xfrm>
            <a:off x="2142317" y="2664839"/>
            <a:ext cx="609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0 V</a:t>
            </a:r>
          </a:p>
        </p:txBody>
      </p:sp>
      <p:sp>
        <p:nvSpPr>
          <p:cNvPr id="104" name="Line 38"/>
          <p:cNvSpPr>
            <a:spLocks noChangeShapeType="1"/>
          </p:cNvSpPr>
          <p:nvPr/>
        </p:nvSpPr>
        <p:spPr bwMode="auto">
          <a:xfrm flipV="1">
            <a:off x="2327875" y="1535749"/>
            <a:ext cx="0" cy="1143000"/>
          </a:xfrm>
          <a:prstGeom prst="line">
            <a:avLst/>
          </a:prstGeom>
          <a:noFill/>
          <a:ln w="34925">
            <a:solidFill>
              <a:schemeClr val="accent5">
                <a:lumMod val="60000"/>
                <a:lumOff val="4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dirty="0"/>
          </a:p>
        </p:txBody>
      </p:sp>
      <p:sp>
        <p:nvSpPr>
          <p:cNvPr id="105" name="Text Box 7"/>
          <p:cNvSpPr txBox="1">
            <a:spLocks noChangeArrowheads="1"/>
          </p:cNvSpPr>
          <p:nvPr/>
        </p:nvSpPr>
        <p:spPr bwMode="auto">
          <a:xfrm>
            <a:off x="643854" y="4426098"/>
            <a:ext cx="3410273" cy="1477328"/>
          </a:xfrm>
          <a:prstGeom prst="rect">
            <a:avLst/>
          </a:prstGeom>
          <a:noFill/>
          <a:ln w="22225">
            <a:solidFill>
              <a:schemeClr val="accent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>
                <a:latin typeface="+mj-lt"/>
              </a:rPr>
              <a:t>Enklest: dioden er en bryter som slår av/på ved 0 volt. Null motstand i foroverretningen og uendelig stor motstand i reversretningen</a:t>
            </a:r>
          </a:p>
        </p:txBody>
      </p:sp>
      <p:sp>
        <p:nvSpPr>
          <p:cNvPr id="106" name="Text Box 18"/>
          <p:cNvSpPr txBox="1">
            <a:spLocks noChangeArrowheads="1"/>
          </p:cNvSpPr>
          <p:nvPr/>
        </p:nvSpPr>
        <p:spPr bwMode="auto">
          <a:xfrm>
            <a:off x="9094688" y="4449688"/>
            <a:ext cx="3532391" cy="1477328"/>
          </a:xfrm>
          <a:prstGeom prst="rect">
            <a:avLst/>
          </a:prstGeom>
          <a:noFill/>
          <a:ln w="25400">
            <a:solidFill>
              <a:srgbClr val="00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>
                <a:latin typeface="+mj-lt"/>
              </a:rPr>
              <a:t>Enda mer realistisk: Dioden leder når foroverspenningen er større enn 0.7v, det går litt strøm i reversretningen og det er motstand også i foroverretningen</a:t>
            </a:r>
          </a:p>
        </p:txBody>
      </p:sp>
      <p:sp>
        <p:nvSpPr>
          <p:cNvPr id="107" name="Text Box 29"/>
          <p:cNvSpPr txBox="1">
            <a:spLocks noChangeArrowheads="1"/>
          </p:cNvSpPr>
          <p:nvPr/>
        </p:nvSpPr>
        <p:spPr bwMode="auto">
          <a:xfrm>
            <a:off x="4630788" y="4433708"/>
            <a:ext cx="3879804" cy="147732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800" dirty="0">
                <a:latin typeface="+mj-lt"/>
              </a:rPr>
              <a:t>Mer realistisk: Dioden begynner å lede når foroverspenningen er større enn 0.7v, null motstand i foroverretningen og uendelig stor motstand i reversretningen</a:t>
            </a:r>
          </a:p>
        </p:txBody>
      </p:sp>
      <p:sp>
        <p:nvSpPr>
          <p:cNvPr id="16" name="Text Box 8">
            <a:extLst>
              <a:ext uri="{FF2B5EF4-FFF2-40B4-BE49-F238E27FC236}">
                <a16:creationId xmlns:a16="http://schemas.microsoft.com/office/drawing/2014/main" id="{805972D4-5B79-FA00-DA45-7209C7FE0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4088" y="2467294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V</a:t>
            </a:r>
            <a:r>
              <a:rPr lang="en-US" sz="1600" baseline="-25000"/>
              <a:t>R</a:t>
            </a:r>
          </a:p>
        </p:txBody>
      </p:sp>
      <p:sp>
        <p:nvSpPr>
          <p:cNvPr id="17" name="Text Box 9">
            <a:extLst>
              <a:ext uri="{FF2B5EF4-FFF2-40B4-BE49-F238E27FC236}">
                <a16:creationId xmlns:a16="http://schemas.microsoft.com/office/drawing/2014/main" id="{30452A58-DF58-3BDE-89CE-1A81E3C3D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4488" y="2499044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V</a:t>
            </a:r>
            <a:r>
              <a:rPr lang="en-US" sz="1600" baseline="-25000"/>
              <a:t>F</a:t>
            </a:r>
          </a:p>
        </p:txBody>
      </p:sp>
      <p:sp>
        <p:nvSpPr>
          <p:cNvPr id="18" name="Text Box 10">
            <a:extLst>
              <a:ext uri="{FF2B5EF4-FFF2-40B4-BE49-F238E27FC236}">
                <a16:creationId xmlns:a16="http://schemas.microsoft.com/office/drawing/2014/main" id="{9E0B67BF-36FA-ABA1-C4F3-5B4E486C7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7327" y="1061577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I</a:t>
            </a:r>
            <a:r>
              <a:rPr lang="en-US" sz="1600" baseline="-25000"/>
              <a:t>F</a:t>
            </a:r>
          </a:p>
        </p:txBody>
      </p:sp>
      <p:sp>
        <p:nvSpPr>
          <p:cNvPr id="19" name="Text Box 11">
            <a:extLst>
              <a:ext uri="{FF2B5EF4-FFF2-40B4-BE49-F238E27FC236}">
                <a16:creationId xmlns:a16="http://schemas.microsoft.com/office/drawing/2014/main" id="{5D3F77AF-A9E5-3DE5-FF94-53E411C98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7645" y="3808732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I</a:t>
            </a:r>
            <a:r>
              <a:rPr lang="en-US" sz="1600" baseline="-25000"/>
              <a:t>R</a:t>
            </a:r>
          </a:p>
        </p:txBody>
      </p:sp>
      <p:sp>
        <p:nvSpPr>
          <p:cNvPr id="20" name="Text Box 12">
            <a:extLst>
              <a:ext uri="{FF2B5EF4-FFF2-40B4-BE49-F238E27FC236}">
                <a16:creationId xmlns:a16="http://schemas.microsoft.com/office/drawing/2014/main" id="{3985F036-1035-03FB-A625-4E4E82DAE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8488" y="3032444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Reverse bias</a:t>
            </a:r>
          </a:p>
        </p:txBody>
      </p:sp>
      <p:sp>
        <p:nvSpPr>
          <p:cNvPr id="21" name="Text Box 13">
            <a:extLst>
              <a:ext uri="{FF2B5EF4-FFF2-40B4-BE49-F238E27FC236}">
                <a16:creationId xmlns:a16="http://schemas.microsoft.com/office/drawing/2014/main" id="{4C94D23F-0CA5-BC80-9A58-30C5DD1DC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0088" y="1813244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Forward bias</a:t>
            </a:r>
          </a:p>
        </p:txBody>
      </p:sp>
      <p:sp>
        <p:nvSpPr>
          <p:cNvPr id="22" name="Line 23">
            <a:extLst>
              <a:ext uri="{FF2B5EF4-FFF2-40B4-BE49-F238E27FC236}">
                <a16:creationId xmlns:a16="http://schemas.microsoft.com/office/drawing/2014/main" id="{59B13D50-004C-1A55-BB24-27E91246B9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69087" y="1432244"/>
            <a:ext cx="14669" cy="23518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3" name="Line 24">
            <a:extLst>
              <a:ext uri="{FF2B5EF4-FFF2-40B4-BE49-F238E27FC236}">
                <a16:creationId xmlns:a16="http://schemas.microsoft.com/office/drawing/2014/main" id="{9E4B568C-CBAE-D9CF-39F2-173681CDC86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45088" y="2727644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31" name="Text Box 47">
            <a:extLst>
              <a:ext uri="{FF2B5EF4-FFF2-40B4-BE49-F238E27FC236}">
                <a16:creationId xmlns:a16="http://schemas.microsoft.com/office/drawing/2014/main" id="{360B0336-FFD8-1841-89C6-827BCA6D6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9088" y="2727644"/>
            <a:ext cx="609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0.7 V</a:t>
            </a:r>
          </a:p>
        </p:txBody>
      </p:sp>
      <p:sp>
        <p:nvSpPr>
          <p:cNvPr id="35" name="Text Box 8">
            <a:extLst>
              <a:ext uri="{FF2B5EF4-FFF2-40B4-BE49-F238E27FC236}">
                <a16:creationId xmlns:a16="http://schemas.microsoft.com/office/drawing/2014/main" id="{45FF727D-5F6D-C1BB-F0B1-36FDE31B8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0214" y="2543494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V</a:t>
            </a:r>
            <a:r>
              <a:rPr lang="en-US" sz="1600" baseline="-25000"/>
              <a:t>R</a:t>
            </a:r>
          </a:p>
        </p:txBody>
      </p:sp>
      <p:sp>
        <p:nvSpPr>
          <p:cNvPr id="36" name="Text Box 9">
            <a:extLst>
              <a:ext uri="{FF2B5EF4-FFF2-40B4-BE49-F238E27FC236}">
                <a16:creationId xmlns:a16="http://schemas.microsoft.com/office/drawing/2014/main" id="{941D6B73-E95F-4EE7-C7DB-F04577D72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80614" y="2575244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V</a:t>
            </a:r>
            <a:r>
              <a:rPr lang="en-US" sz="1600" baseline="-25000"/>
              <a:t>F</a:t>
            </a:r>
          </a:p>
        </p:txBody>
      </p:sp>
      <p:sp>
        <p:nvSpPr>
          <p:cNvPr id="37" name="Text Box 10">
            <a:extLst>
              <a:ext uri="{FF2B5EF4-FFF2-40B4-BE49-F238E27FC236}">
                <a16:creationId xmlns:a16="http://schemas.microsoft.com/office/drawing/2014/main" id="{7CD9D27A-2B28-38FD-CCCD-AD8AB4DD7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23453" y="1137777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I</a:t>
            </a:r>
            <a:r>
              <a:rPr lang="en-US" sz="1600" baseline="-25000"/>
              <a:t>F</a:t>
            </a:r>
          </a:p>
        </p:txBody>
      </p:sp>
      <p:sp>
        <p:nvSpPr>
          <p:cNvPr id="38" name="Text Box 11">
            <a:extLst>
              <a:ext uri="{FF2B5EF4-FFF2-40B4-BE49-F238E27FC236}">
                <a16:creationId xmlns:a16="http://schemas.microsoft.com/office/drawing/2014/main" id="{8FF1C700-0B35-958E-0DB6-55298A4F4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63771" y="3884932"/>
            <a:ext cx="533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/>
              <a:t>I</a:t>
            </a:r>
            <a:r>
              <a:rPr lang="en-US" sz="1600" baseline="-25000"/>
              <a:t>R</a:t>
            </a:r>
          </a:p>
        </p:txBody>
      </p:sp>
      <p:sp>
        <p:nvSpPr>
          <p:cNvPr id="39" name="Text Box 12">
            <a:extLst>
              <a:ext uri="{FF2B5EF4-FFF2-40B4-BE49-F238E27FC236}">
                <a16:creationId xmlns:a16="http://schemas.microsoft.com/office/drawing/2014/main" id="{FA8F8E7A-6E97-29A5-5EF4-C6CCF515A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4614" y="3108644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Reverse bias</a:t>
            </a:r>
          </a:p>
        </p:txBody>
      </p:sp>
      <p:sp>
        <p:nvSpPr>
          <p:cNvPr id="40" name="Text Box 13">
            <a:extLst>
              <a:ext uri="{FF2B5EF4-FFF2-40B4-BE49-F238E27FC236}">
                <a16:creationId xmlns:a16="http://schemas.microsoft.com/office/drawing/2014/main" id="{BEAAC8DB-BC12-6CCB-649E-3AA692B7B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6214" y="1889444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Forward bias</a:t>
            </a:r>
          </a:p>
        </p:txBody>
      </p:sp>
      <p:sp>
        <p:nvSpPr>
          <p:cNvPr id="41" name="Line 23">
            <a:extLst>
              <a:ext uri="{FF2B5EF4-FFF2-40B4-BE49-F238E27FC236}">
                <a16:creationId xmlns:a16="http://schemas.microsoft.com/office/drawing/2014/main" id="{4FBEB822-C608-C9CA-9928-954BF88F372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85213" y="1508444"/>
            <a:ext cx="14669" cy="23518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2" name="Line 24">
            <a:extLst>
              <a:ext uri="{FF2B5EF4-FFF2-40B4-BE49-F238E27FC236}">
                <a16:creationId xmlns:a16="http://schemas.microsoft.com/office/drawing/2014/main" id="{537A8A49-3D1B-1949-18CE-A213C5972F6F}"/>
              </a:ext>
            </a:extLst>
          </p:cNvPr>
          <p:cNvSpPr>
            <a:spLocks noChangeShapeType="1"/>
          </p:cNvSpPr>
          <p:nvPr/>
        </p:nvSpPr>
        <p:spPr bwMode="auto">
          <a:xfrm>
            <a:off x="8961214" y="2803844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9" name="Line 34">
            <a:extLst>
              <a:ext uri="{FF2B5EF4-FFF2-40B4-BE49-F238E27FC236}">
                <a16:creationId xmlns:a16="http://schemas.microsoft.com/office/drawing/2014/main" id="{FE4E5D4D-5A04-BB7F-43B8-AF3E32B6F31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710196" y="1452048"/>
            <a:ext cx="237091" cy="1344295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50" name="Text Box 47">
            <a:extLst>
              <a:ext uri="{FF2B5EF4-FFF2-40B4-BE49-F238E27FC236}">
                <a16:creationId xmlns:a16="http://schemas.microsoft.com/office/drawing/2014/main" id="{B6BE28A2-7BE7-954C-7A58-8BAC3475E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85214" y="2803844"/>
            <a:ext cx="609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/>
              <a:t>0.7 V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C7E2631-491B-CC95-2D38-5E45EA0F777E}"/>
              </a:ext>
            </a:extLst>
          </p:cNvPr>
          <p:cNvCxnSpPr>
            <a:cxnSpLocks/>
          </p:cNvCxnSpPr>
          <p:nvPr/>
        </p:nvCxnSpPr>
        <p:spPr bwMode="auto">
          <a:xfrm flipH="1">
            <a:off x="9189814" y="2803844"/>
            <a:ext cx="1303020" cy="13732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11085BB-A22F-C756-72A7-4B748AAEF8F5}"/>
              </a:ext>
            </a:extLst>
          </p:cNvPr>
          <p:cNvCxnSpPr>
            <a:cxnSpLocks/>
            <a:stCxn id="48" idx="0"/>
          </p:cNvCxnSpPr>
          <p:nvPr/>
        </p:nvCxnSpPr>
        <p:spPr bwMode="auto">
          <a:xfrm flipH="1">
            <a:off x="10485214" y="2803844"/>
            <a:ext cx="2286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Line 38">
            <a:extLst>
              <a:ext uri="{FF2B5EF4-FFF2-40B4-BE49-F238E27FC236}">
                <a16:creationId xmlns:a16="http://schemas.microsoft.com/office/drawing/2014/main" id="{BC42EF6C-FEA3-6BAD-CD88-BACAA733FC9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85053" y="2678749"/>
            <a:ext cx="1349870" cy="0"/>
          </a:xfrm>
          <a:prstGeom prst="line">
            <a:avLst/>
          </a:prstGeom>
          <a:noFill/>
          <a:ln w="34925">
            <a:solidFill>
              <a:schemeClr val="accent5">
                <a:lumMod val="60000"/>
                <a:lumOff val="4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dirty="0"/>
          </a:p>
        </p:txBody>
      </p:sp>
      <p:sp>
        <p:nvSpPr>
          <p:cNvPr id="55" name="Line 38">
            <a:extLst>
              <a:ext uri="{FF2B5EF4-FFF2-40B4-BE49-F238E27FC236}">
                <a16:creationId xmlns:a16="http://schemas.microsoft.com/office/drawing/2014/main" id="{B6607697-0219-85BF-5041-837ADC024D1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33885" y="2727644"/>
            <a:ext cx="1616571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dirty="0"/>
          </a:p>
        </p:txBody>
      </p:sp>
      <p:sp>
        <p:nvSpPr>
          <p:cNvPr id="56" name="Line 38">
            <a:extLst>
              <a:ext uri="{FF2B5EF4-FFF2-40B4-BE49-F238E27FC236}">
                <a16:creationId xmlns:a16="http://schemas.microsoft.com/office/drawing/2014/main" id="{0E2CFCC6-6E31-8AD3-4DFA-BC6AEF118FA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542847" y="1383348"/>
            <a:ext cx="7610" cy="134429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244009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20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744" y="705272"/>
            <a:ext cx="5544616" cy="578835"/>
          </a:xfrm>
        </p:spPr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Sammenbrudd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813768" y="2289448"/>
            <a:ext cx="9902587" cy="403244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Hvis dioden opererer i revers (sperre)-modus og spenningen faller til et visst nivå (dvs blir spenningen blir mer og mer negativ), vil en vanlig diode til slutt bryte sammen og bli ødelagt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Dioden vil da lede strøm i begge retninger (eller den brenner opp og slutter å lede strøm i noen retning)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Mens vanlige dioder blir permanent ødelagt av å gå forbi breakdown-spenningen, tåler Zenerdioder å «bryte sammen» og sperrer på nytt når spenningen blir mer positiv  enn breakdown-spenningen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Også Zenerdioder vil på et eller annet tidspunkt ikke lenger tåle en stor negativ spenning og bryte sammen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Heller ikke i foroverretningen tåler dioder ubegrenset høye spenninger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I tillegg har dioder begrensninger på hvor mye strøm de tåler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Løses som regel ved å koble dem i serie med en resistor som begrenser strømmer</a:t>
            </a: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pic>
        <p:nvPicPr>
          <p:cNvPr id="6146" name="Picture 2" descr="http://elmunicipio.es/wp-content/uploads/2013/11/Coche-roto-en-carreter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39"/>
          <a:stretch/>
        </p:blipFill>
        <p:spPr bwMode="auto">
          <a:xfrm>
            <a:off x="7150473" y="417240"/>
            <a:ext cx="4139295" cy="154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95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21</a:t>
            </a:fld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Fysiske diodekarakteristikker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384048" y="1368612"/>
            <a:ext cx="12236704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Fysiske dioder oppfører seg litt annerledes enn de forenklede teoretiske modellene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597744" y="2663839"/>
            <a:ext cx="6984776" cy="33267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1600" dirty="0"/>
              <a:t>I forover-retningen begynner ikke strømmen å flyte momentant når spenningen overstiger barrierespenningen </a:t>
            </a:r>
            <a:r>
              <a:rPr lang="nb-NO" sz="1600" i="1" dirty="0"/>
              <a:t>V</a:t>
            </a:r>
            <a:r>
              <a:rPr lang="nb-NO" sz="1600" i="1" baseline="-25000" dirty="0"/>
              <a:t>B</a:t>
            </a:r>
            <a:endParaRPr lang="nb-NO" sz="1600" dirty="0"/>
          </a:p>
          <a:p>
            <a:pPr lvl="1">
              <a:buSzPct val="100000"/>
              <a:buFont typeface="Arial" panose="020B0604020202020204" pitchFamily="34" charset="0"/>
              <a:buChar char="•"/>
            </a:pPr>
            <a:r>
              <a:rPr lang="nb-NO" sz="1400" dirty="0"/>
              <a:t>Gradvis og eksponentiell økning i strømmen 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1600" dirty="0"/>
              <a:t>I revers-retningen går det litt strøm før </a:t>
            </a:r>
            <a:r>
              <a:rPr lang="nb-NO" sz="1600" i="1" dirty="0"/>
              <a:t>V</a:t>
            </a:r>
            <a:r>
              <a:rPr lang="nb-NO" sz="1600" i="1" baseline="-25000" dirty="0"/>
              <a:t>BR</a:t>
            </a:r>
            <a:r>
              <a:rPr lang="nb-NO" sz="1600" dirty="0"/>
              <a:t> nås (størrelsesorden 10</a:t>
            </a:r>
            <a:r>
              <a:rPr lang="nb-NO" sz="1600" baseline="30000" dirty="0"/>
              <a:t>-6</a:t>
            </a:r>
            <a:r>
              <a:rPr lang="nb-NO" sz="1600" dirty="0"/>
              <a:t> til 10</a:t>
            </a:r>
            <a:r>
              <a:rPr lang="nb-NO" sz="1600" baseline="30000" dirty="0"/>
              <a:t>-12</a:t>
            </a:r>
            <a:r>
              <a:rPr lang="nb-NO" sz="1600" dirty="0"/>
              <a:t> ampere, avhengig av type diode)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1600" dirty="0"/>
              <a:t>Sammenbrudd skjer gradvis med eksponentiell økning i strømmen innenfor et lite spenningsområde 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r>
              <a:rPr lang="nb-NO" sz="1600" i="1" dirty="0"/>
              <a:t>|V</a:t>
            </a:r>
            <a:r>
              <a:rPr lang="nb-NO" sz="1600" i="1" baseline="-25000" dirty="0"/>
              <a:t>BR</a:t>
            </a:r>
            <a:r>
              <a:rPr lang="nb-NO" sz="1600" dirty="0"/>
              <a:t> |er typisk mye større enn |</a:t>
            </a:r>
            <a:r>
              <a:rPr lang="nb-NO" sz="1600" i="1" dirty="0"/>
              <a:t>V</a:t>
            </a:r>
            <a:r>
              <a:rPr lang="nb-NO" sz="1600" i="1" baseline="-25000" dirty="0"/>
              <a:t>B </a:t>
            </a:r>
            <a:r>
              <a:rPr lang="nb-NO" sz="1600" dirty="0"/>
              <a:t>|</a:t>
            </a:r>
          </a:p>
          <a:p>
            <a:pPr>
              <a:buSzPct val="100000"/>
              <a:buFont typeface="Arial" panose="020B0604020202020204" pitchFamily="34" charset="0"/>
              <a:buChar char="•"/>
            </a:pPr>
            <a:endParaRPr lang="nb-NO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B1BC64-7F74-5C58-0FA9-F7D3ADE9542C}"/>
              </a:ext>
            </a:extLst>
          </p:cNvPr>
          <p:cNvSpPr txBox="1"/>
          <p:nvPr/>
        </p:nvSpPr>
        <p:spPr>
          <a:xfrm>
            <a:off x="7503275" y="6068871"/>
            <a:ext cx="5083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>
                <a:latin typeface="+mn-lt"/>
              </a:rPr>
              <a:t>Merk: Områdene er ikke korrekt </a:t>
            </a:r>
            <a:r>
              <a:rPr lang="nb-NO" sz="1800" dirty="0" err="1">
                <a:latin typeface="+mn-lt"/>
              </a:rPr>
              <a:t>mhp</a:t>
            </a:r>
            <a:r>
              <a:rPr lang="nb-NO" sz="1800" dirty="0">
                <a:latin typeface="+mn-lt"/>
              </a:rPr>
              <a:t> skala og </a:t>
            </a:r>
            <a:r>
              <a:rPr lang="nb-NO" sz="1800" i="1" dirty="0">
                <a:latin typeface="+mj-lt"/>
              </a:rPr>
              <a:t>V</a:t>
            </a:r>
            <a:r>
              <a:rPr lang="nb-NO" sz="1800" i="1" baseline="-25000" dirty="0">
                <a:latin typeface="+mj-lt"/>
              </a:rPr>
              <a:t>B </a:t>
            </a:r>
            <a:r>
              <a:rPr lang="nb-NO" sz="1800" dirty="0">
                <a:latin typeface="+mj-lt"/>
              </a:rPr>
              <a:t>= 0.6v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CA3DA9-6B49-D7C2-3F5A-4F5FB1662690}"/>
              </a:ext>
            </a:extLst>
          </p:cNvPr>
          <p:cNvSpPr/>
          <p:nvPr/>
        </p:nvSpPr>
        <p:spPr>
          <a:xfrm>
            <a:off x="9670752" y="4313664"/>
            <a:ext cx="1800200" cy="1137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26" name="Picture 25" descr="A diagram of a graph&#10;&#10;Description automatically generated">
            <a:extLst>
              <a:ext uri="{FF2B5EF4-FFF2-40B4-BE49-F238E27FC236}">
                <a16:creationId xmlns:a16="http://schemas.microsoft.com/office/drawing/2014/main" id="{735EBEB9-5451-B674-B5FE-7B374D40D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576" y="1857400"/>
            <a:ext cx="4133159" cy="413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493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22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Zenerdioder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1101800" y="1874666"/>
            <a:ext cx="11518952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En Zener-diode tåler høy revers-spenning uten å ødelegges og er konstruert for å jobbe i break-down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Når Zener-dioden er i «reverse breakdown» har den litt motstand 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pic>
        <p:nvPicPr>
          <p:cNvPr id="8" name="Picture 4" descr="fg16_047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98744" y="3007767"/>
            <a:ext cx="448114" cy="12996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 descr="fg16_0480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29"/>
          <a:stretch/>
        </p:blipFill>
        <p:spPr bwMode="auto">
          <a:xfrm>
            <a:off x="2368590" y="2576015"/>
            <a:ext cx="5717986" cy="255105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1F0051-1E8C-4079-A7AA-00BF754747B7}"/>
              </a:ext>
            </a:extLst>
          </p:cNvPr>
          <p:cNvSpPr txBox="1"/>
          <p:nvPr/>
        </p:nvSpPr>
        <p:spPr>
          <a:xfrm>
            <a:off x="2902000" y="534020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n-lt"/>
              </a:rPr>
              <a:t>Operasjonsområder for vanlig diode (grå felt)</a:t>
            </a:r>
            <a:endParaRPr lang="en-GB" sz="1400" dirty="0">
              <a:latin typeface="+mn-lt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8987AE9-F7AB-4E28-BBED-75701FF3E15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046016" y="3801616"/>
            <a:ext cx="576064" cy="1564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D5C7BEB-D360-4C64-844C-4144592717A2}"/>
              </a:ext>
            </a:extLst>
          </p:cNvPr>
          <p:cNvCxnSpPr>
            <a:cxnSpLocks/>
          </p:cNvCxnSpPr>
          <p:nvPr/>
        </p:nvCxnSpPr>
        <p:spPr bwMode="auto">
          <a:xfrm flipV="1">
            <a:off x="3838104" y="3729608"/>
            <a:ext cx="216024" cy="170320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33631FD-B820-4876-A7B5-38FE7F78EF4F}"/>
              </a:ext>
            </a:extLst>
          </p:cNvPr>
          <p:cNvSpPr txBox="1"/>
          <p:nvPr/>
        </p:nvSpPr>
        <p:spPr>
          <a:xfrm>
            <a:off x="5926336" y="5340206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n-lt"/>
              </a:rPr>
              <a:t>Operasjonsområder for Zenerdiode (grå felt)</a:t>
            </a:r>
            <a:endParaRPr lang="en-GB" sz="1400" dirty="0">
              <a:latin typeface="+mn-lt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20F0A3F-A52F-4A4A-8AA8-3F5AD7A17132}"/>
              </a:ext>
            </a:extLst>
          </p:cNvPr>
          <p:cNvCxnSpPr/>
          <p:nvPr/>
        </p:nvCxnSpPr>
        <p:spPr bwMode="auto">
          <a:xfrm flipH="1" flipV="1">
            <a:off x="5998344" y="4307434"/>
            <a:ext cx="576064" cy="103277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615911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23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Spesialdioder</a:t>
            </a:r>
            <a:r>
              <a:rPr lang="nb-NO" dirty="0"/>
              <a:t> </a:t>
            </a:r>
            <a:r>
              <a:rPr lang="nb-NO" dirty="0">
                <a:solidFill>
                  <a:srgbClr val="FF0000"/>
                </a:solidFill>
              </a:rPr>
              <a:t>(forts)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397310" y="1209328"/>
            <a:ext cx="12236704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En lysdiode (</a:t>
            </a:r>
            <a:r>
              <a:rPr lang="nb-NO" sz="1600" dirty="0" err="1"/>
              <a:t>Light</a:t>
            </a:r>
            <a:r>
              <a:rPr lang="nb-NO" sz="1600" dirty="0"/>
              <a:t> </a:t>
            </a:r>
            <a:r>
              <a:rPr lang="nb-NO" sz="1600" dirty="0" err="1"/>
              <a:t>Emitting</a:t>
            </a:r>
            <a:r>
              <a:rPr lang="nb-NO" sz="1600" dirty="0"/>
              <a:t> Diode, LED) gir fra seg synlig lys når den opererer i forover-retningen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600" dirty="0"/>
              <a:t>Avhengig av halvledermaterialet og doping kan man produsere lysdioder i mange ulike farger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Font typeface="Arial" panose="020B0604020202020204" pitchFamily="34" charset="0"/>
              <a:buChar char="•"/>
            </a:pPr>
            <a:endParaRPr lang="nb-NO" sz="1600" dirty="0"/>
          </a:p>
        </p:txBody>
      </p:sp>
      <p:pic>
        <p:nvPicPr>
          <p:cNvPr id="9" name="Picture 4" descr="fg16_0570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79"/>
          <a:stretch/>
        </p:blipFill>
        <p:spPr bwMode="auto">
          <a:xfrm>
            <a:off x="2181920" y="2541476"/>
            <a:ext cx="4752528" cy="22322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https://upload.wikimedia.org/wikipedia/commons/thumb/a/a5/Diode-IV-Curve.svg/500px-Diode-IV-Curve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477" y="4591194"/>
            <a:ext cx="3312368" cy="198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2469952" y="5359651"/>
            <a:ext cx="5618765" cy="93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marL="379625" indent="-379625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520" indent="-316354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5415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71581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77748" indent="-253083" algn="l" rtl="0" eaLnBrk="1" fontAlgn="base" hangingPunct="1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83914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080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96246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02412" indent="-25308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400" kern="0" dirty="0"/>
              <a:t>LED begynner å lyse når spenningen over den er &gt; </a:t>
            </a:r>
            <a:r>
              <a:rPr lang="nb-NO" sz="1400" kern="0" dirty="0" err="1"/>
              <a:t>V</a:t>
            </a:r>
            <a:r>
              <a:rPr lang="nb-NO" sz="1400" kern="0" baseline="-25000" dirty="0" err="1"/>
              <a:t>d</a:t>
            </a:r>
            <a:r>
              <a:rPr lang="nb-NO" sz="1400" kern="0" dirty="0"/>
              <a:t> </a:t>
            </a:r>
          </a:p>
          <a:p>
            <a:pPr marL="0" indent="0">
              <a:buNone/>
            </a:pPr>
            <a:r>
              <a:rPr lang="nb-NO" sz="1400" kern="0" dirty="0"/>
              <a:t>V</a:t>
            </a:r>
            <a:r>
              <a:rPr lang="nb-NO" sz="1400" kern="0" baseline="-25000" dirty="0"/>
              <a:t>B</a:t>
            </a:r>
            <a:r>
              <a:rPr lang="nb-NO" sz="1400" kern="0" dirty="0"/>
              <a:t> (kalt </a:t>
            </a:r>
            <a:r>
              <a:rPr lang="nb-NO" sz="1400" kern="0" dirty="0" err="1"/>
              <a:t>V</a:t>
            </a:r>
            <a:r>
              <a:rPr lang="nb-NO" sz="1400" kern="0" baseline="-25000" dirty="0" err="1"/>
              <a:t>d</a:t>
            </a:r>
            <a:r>
              <a:rPr lang="nb-NO" sz="1400" kern="0" dirty="0"/>
              <a:t> for LED), typisk &gt;2v </a:t>
            </a:r>
          </a:p>
          <a:p>
            <a:pPr marL="0" indent="0">
              <a:buNone/>
            </a:pPr>
            <a:endParaRPr lang="nb-NO" sz="1400" kern="0" dirty="0"/>
          </a:p>
          <a:p>
            <a:endParaRPr lang="nb-NO" sz="1400" kern="0" dirty="0"/>
          </a:p>
          <a:p>
            <a:endParaRPr lang="nb-NO" sz="1400" kern="0" dirty="0"/>
          </a:p>
          <a:p>
            <a:endParaRPr lang="nb-NO" sz="1400" kern="0" dirty="0"/>
          </a:p>
          <a:p>
            <a:endParaRPr lang="nb-NO" sz="1400" kern="0" dirty="0"/>
          </a:p>
          <a:p>
            <a:endParaRPr lang="nb-NO" sz="1400" kern="0" dirty="0"/>
          </a:p>
        </p:txBody>
      </p:sp>
      <p:pic>
        <p:nvPicPr>
          <p:cNvPr id="8" name="Picture 7" descr="A group of leds with different colors&#10;&#10;Description automatically generated">
            <a:extLst>
              <a:ext uri="{FF2B5EF4-FFF2-40B4-BE49-F238E27FC236}">
                <a16:creationId xmlns:a16="http://schemas.microsoft.com/office/drawing/2014/main" id="{651046A3-F764-6D40-9D8A-079FF3DFB5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560" y="2236364"/>
            <a:ext cx="2376264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425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24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Fotodioder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525736" y="1543320"/>
            <a:ext cx="12020680" cy="458784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En fotodiode gjør det «motsatte» av en lysdiode: den begynner å lede strøm når det kommer lys på den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En fotodiode opererer i revers-modus og vil lede en strøm som er proporsjonal med lyset som treffer den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600" dirty="0"/>
              <a:t> Lyset tilfører energi som øker reversstrømmen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Fotodioder kan gjøres følsomme for bestemte frekvensområder av lys (rødt, blått, gult) og brukes bla i kameraer 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pic>
        <p:nvPicPr>
          <p:cNvPr id="8" name="Picture 4" descr="fg16_058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856" y="3945632"/>
            <a:ext cx="5728228" cy="17281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 descr="fg16_059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584" y="3815315"/>
            <a:ext cx="2752740" cy="216200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0605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25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Zenerdiode</a:t>
            </a:r>
            <a:r>
              <a:rPr lang="nb-NO" dirty="0">
                <a:solidFill>
                  <a:srgbClr val="FF0000"/>
                </a:solidFill>
              </a:rPr>
              <a:t> i spenningsreferanser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885776" y="1874667"/>
            <a:ext cx="11377264" cy="415919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Spenningsreferanse: Spenning som er nøyaktig og som man måler andre spenninger i forhold til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En Zenerdiode tåler høy revers-spenning uten å ødelegges og er konstruert for å takle varierende strøm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Zenerdioden bryter sammen (dvs begynner å lede i reversretningen) innenfor et veldig smalt spenningsintervall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800" dirty="0"/>
              <a:t>Resistoren R sørger for at I</a:t>
            </a:r>
            <a:r>
              <a:rPr lang="nb-NO" sz="1800" baseline="-25000" dirty="0"/>
              <a:t>Z</a:t>
            </a:r>
            <a:r>
              <a:rPr lang="nb-NO" sz="1800" dirty="0"/>
              <a:t> ikke blir større enn I</a:t>
            </a:r>
            <a:r>
              <a:rPr lang="nb-NO" sz="1800" baseline="-25000" dirty="0"/>
              <a:t>Zmax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pic>
        <p:nvPicPr>
          <p:cNvPr id="16" name="Picture 1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E26E9A56-29C7-42A9-9BB0-C9E0D238BF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464" y="3585592"/>
            <a:ext cx="2826585" cy="1883034"/>
          </a:xfrm>
          <a:prstGeom prst="rect">
            <a:avLst/>
          </a:prstGeom>
        </p:spPr>
      </p:pic>
      <p:pic>
        <p:nvPicPr>
          <p:cNvPr id="21" name="Picture 20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23B907F7-F20C-4860-B299-85B6DE25F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928" y="3512502"/>
            <a:ext cx="3241682" cy="206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053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26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Nøtt til neste gang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30"/>
          </p:nvPr>
        </p:nvSpPr>
        <p:spPr>
          <a:xfrm>
            <a:off x="384048" y="1116510"/>
            <a:ext cx="6118352" cy="966772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Hvilke Boolske funksjoner utfører de to kretsene?</a:t>
            </a:r>
          </a:p>
          <a:p>
            <a:pPr marL="0" indent="0">
              <a:buNone/>
            </a:pPr>
            <a:r>
              <a:rPr lang="nb-NO" dirty="0"/>
              <a:t>(du kan anta den enkleste diodemodellen)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921" y="2496726"/>
            <a:ext cx="3276601" cy="253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8414" y="2320065"/>
            <a:ext cx="3248762" cy="2705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CF9C6A-2BE5-FC47-69EE-D70C8A279EFE}"/>
              </a:ext>
            </a:extLst>
          </p:cNvPr>
          <p:cNvSpPr txBox="1"/>
          <p:nvPr/>
        </p:nvSpPr>
        <p:spPr>
          <a:xfrm>
            <a:off x="385152" y="2968878"/>
            <a:ext cx="1364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n-lt"/>
              </a:rPr>
              <a:t>Inngangs-signaler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6340E2-0666-1E3A-D6BE-1B111CFF1C9E}"/>
              </a:ext>
            </a:extLst>
          </p:cNvPr>
          <p:cNvCxnSpPr>
            <a:cxnSpLocks/>
          </p:cNvCxnSpPr>
          <p:nvPr/>
        </p:nvCxnSpPr>
        <p:spPr>
          <a:xfrm flipV="1">
            <a:off x="1605856" y="2895409"/>
            <a:ext cx="653719" cy="239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12F681E-023B-9E4A-EC3B-CE2A6653D7AF}"/>
              </a:ext>
            </a:extLst>
          </p:cNvPr>
          <p:cNvCxnSpPr>
            <a:cxnSpLocks/>
          </p:cNvCxnSpPr>
          <p:nvPr/>
        </p:nvCxnSpPr>
        <p:spPr>
          <a:xfrm>
            <a:off x="1533848" y="3441576"/>
            <a:ext cx="725727" cy="157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CBC8090-2ECC-D010-70ED-23DC996AFAA8}"/>
              </a:ext>
            </a:extLst>
          </p:cNvPr>
          <p:cNvSpPr txBox="1"/>
          <p:nvPr/>
        </p:nvSpPr>
        <p:spPr>
          <a:xfrm>
            <a:off x="2345898" y="6320363"/>
            <a:ext cx="8260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n-lt"/>
              </a:rPr>
              <a:t>Inngangssignalene er enten logisk ‘0’ eller ‘1’, som kan representeres ved at ‘0’ → 0 volt og ‘1’→ 5 volt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80A4206-2D4D-508B-B879-EB4EC77ACC6E}"/>
              </a:ext>
            </a:extLst>
          </p:cNvPr>
          <p:cNvCxnSpPr>
            <a:cxnSpLocks/>
          </p:cNvCxnSpPr>
          <p:nvPr/>
        </p:nvCxnSpPr>
        <p:spPr>
          <a:xfrm flipV="1">
            <a:off x="8432896" y="3684937"/>
            <a:ext cx="658538" cy="258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1DEFAB8-A67B-7C9E-D92C-196360DD34EE}"/>
              </a:ext>
            </a:extLst>
          </p:cNvPr>
          <p:cNvCxnSpPr>
            <a:cxnSpLocks/>
          </p:cNvCxnSpPr>
          <p:nvPr/>
        </p:nvCxnSpPr>
        <p:spPr>
          <a:xfrm>
            <a:off x="8432896" y="4018919"/>
            <a:ext cx="658538" cy="369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1F5E7739-8435-95A1-0D28-5DB21B354AF6}"/>
              </a:ext>
            </a:extLst>
          </p:cNvPr>
          <p:cNvSpPr txBox="1"/>
          <p:nvPr/>
        </p:nvSpPr>
        <p:spPr>
          <a:xfrm>
            <a:off x="5631264" y="210382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n-lt"/>
              </a:rPr>
              <a:t>Utgangssignal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DB1EEA-52E8-6FF8-ABEB-02704ECEF895}"/>
              </a:ext>
            </a:extLst>
          </p:cNvPr>
          <p:cNvSpPr txBox="1"/>
          <p:nvPr/>
        </p:nvSpPr>
        <p:spPr>
          <a:xfrm>
            <a:off x="7185055" y="3664975"/>
            <a:ext cx="1364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n-lt"/>
              </a:rPr>
              <a:t>Inngangs-signaler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20DE40F-B8DD-9578-E0EA-6DCD28158B4F}"/>
              </a:ext>
            </a:extLst>
          </p:cNvPr>
          <p:cNvCxnSpPr>
            <a:cxnSpLocks/>
          </p:cNvCxnSpPr>
          <p:nvPr/>
        </p:nvCxnSpPr>
        <p:spPr>
          <a:xfrm flipH="1">
            <a:off x="5341104" y="2411601"/>
            <a:ext cx="1000834" cy="4838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1FDC8E3-B448-D558-00C5-8F91B9EFFD5F}"/>
              </a:ext>
            </a:extLst>
          </p:cNvPr>
          <p:cNvSpPr txBox="1"/>
          <p:nvPr/>
        </p:nvSpPr>
        <p:spPr>
          <a:xfrm>
            <a:off x="11189367" y="154346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n-lt"/>
              </a:rPr>
              <a:t>Utgangssignal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7AE8B4C-FD93-2650-EE74-DDBA49DAD4D4}"/>
              </a:ext>
            </a:extLst>
          </p:cNvPr>
          <p:cNvCxnSpPr>
            <a:cxnSpLocks/>
            <a:stCxn id="28" idx="2"/>
          </p:cNvCxnSpPr>
          <p:nvPr/>
        </p:nvCxnSpPr>
        <p:spPr>
          <a:xfrm>
            <a:off x="12017459" y="1851241"/>
            <a:ext cx="29557" cy="1283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F9C28C6-FD7C-C55D-CA39-370477831B70}"/>
              </a:ext>
            </a:extLst>
          </p:cNvPr>
          <p:cNvSpPr txBox="1"/>
          <p:nvPr/>
        </p:nvSpPr>
        <p:spPr>
          <a:xfrm>
            <a:off x="7590117" y="1481049"/>
            <a:ext cx="3374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latin typeface="+mn-lt"/>
              </a:rPr>
              <a:t>Positiv spenningsforsyning, f.eks. 5 volt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E16D656-6533-BD60-D395-53325658861F}"/>
              </a:ext>
            </a:extLst>
          </p:cNvPr>
          <p:cNvCxnSpPr>
            <a:stCxn id="31" idx="2"/>
          </p:cNvCxnSpPr>
          <p:nvPr/>
        </p:nvCxnSpPr>
        <p:spPr>
          <a:xfrm>
            <a:off x="9277343" y="1788826"/>
            <a:ext cx="1329513" cy="5404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31A3757-FBA9-9F7F-E43A-770D3E89DA8D}"/>
              </a:ext>
            </a:extLst>
          </p:cNvPr>
          <p:cNvSpPr txBox="1"/>
          <p:nvPr/>
        </p:nvSpPr>
        <p:spPr>
          <a:xfrm>
            <a:off x="3788553" y="5156554"/>
            <a:ext cx="10807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i="1" dirty="0" err="1">
                <a:latin typeface="+mj-lt"/>
              </a:rPr>
              <a:t>Krets</a:t>
            </a:r>
            <a:r>
              <a:rPr lang="de-DE" sz="2000" i="1" dirty="0">
                <a:latin typeface="+mj-lt"/>
              </a:rPr>
              <a:t> 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B61DDB-45D6-5ED8-B92A-9627AF44BA68}"/>
              </a:ext>
            </a:extLst>
          </p:cNvPr>
          <p:cNvSpPr txBox="1"/>
          <p:nvPr/>
        </p:nvSpPr>
        <p:spPr>
          <a:xfrm>
            <a:off x="9814768" y="5114627"/>
            <a:ext cx="10807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i="1" dirty="0" err="1">
                <a:latin typeface="+mj-lt"/>
              </a:rPr>
              <a:t>Krets</a:t>
            </a:r>
            <a:r>
              <a:rPr lang="de-DE" sz="2000" i="1" dirty="0">
                <a:latin typeface="+mj-lt"/>
              </a:rPr>
              <a:t> b)</a:t>
            </a:r>
          </a:p>
        </p:txBody>
      </p:sp>
    </p:spTree>
    <p:extLst>
      <p:ext uri="{BB962C8B-B14F-4D97-AF65-F5344CB8AC3E}">
        <p14:creationId xmlns:p14="http://schemas.microsoft.com/office/powerpoint/2010/main" val="27353808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uio-ppt-mal-norsk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27524</TotalTime>
  <Pages>12214176</Pages>
  <Words>2030</Words>
  <Application>Microsoft Office PowerPoint</Application>
  <PresentationFormat>Custom</PresentationFormat>
  <Paragraphs>353</Paragraphs>
  <Slides>26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Arial, sans-serif</vt:lpstr>
      <vt:lpstr>Cambria Math</vt:lpstr>
      <vt:lpstr>Times New Roman</vt:lpstr>
      <vt:lpstr>Wingdings</vt:lpstr>
      <vt:lpstr>ヒラギノ角ゴ Pro W3</vt:lpstr>
      <vt:lpstr>uio-ppt-mal-norsk-1</vt:lpstr>
      <vt:lpstr>Office Theme</vt:lpstr>
      <vt:lpstr>think-cell Slide</vt:lpstr>
      <vt:lpstr>IN 1080 Mekatronikk </vt:lpstr>
      <vt:lpstr>Om dagens forelesning</vt:lpstr>
      <vt:lpstr>Ulike typer impedans</vt:lpstr>
      <vt:lpstr>Ulike typer admittans</vt:lpstr>
      <vt:lpstr>Wheatstone-bro</vt:lpstr>
      <vt:lpstr>Wheatstone-bro (forts)</vt:lpstr>
      <vt:lpstr>Balansert Wheatstone-bro</vt:lpstr>
      <vt:lpstr>Ubalansert Wheatstone-bro</vt:lpstr>
      <vt:lpstr>Eksempel: Temperaturmåling</vt:lpstr>
      <vt:lpstr>Halvledere</vt:lpstr>
      <vt:lpstr>N- og P-type halvledere</vt:lpstr>
      <vt:lpstr>N- og P-type halvledere (forts)</vt:lpstr>
      <vt:lpstr>Dioder</vt:lpstr>
      <vt:lpstr>Dioder (forts)</vt:lpstr>
      <vt:lpstr>Dioder (forts)</vt:lpstr>
      <vt:lpstr>Dioder i forovermodus (dioden leder)</vt:lpstr>
      <vt:lpstr>Diode i reversmodus (dioden sperrer)</vt:lpstr>
      <vt:lpstr>Teoretiske diodemodeller (1)</vt:lpstr>
      <vt:lpstr>Teoretiske diodemodeller (2)</vt:lpstr>
      <vt:lpstr>Sammenbrudd</vt:lpstr>
      <vt:lpstr>Fysiske diodekarakteristikker</vt:lpstr>
      <vt:lpstr>Zenerdioder</vt:lpstr>
      <vt:lpstr>Spesialdioder (forts)</vt:lpstr>
      <vt:lpstr>Fotodioder</vt:lpstr>
      <vt:lpstr>Zenerdiode i spenningsreferanser</vt:lpstr>
      <vt:lpstr>Nøtt til neste gang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aeb</dc:creator>
  <cp:lastModifiedBy>Sigbjørn Næss</cp:lastModifiedBy>
  <cp:revision>585</cp:revision>
  <cp:lastPrinted>2006-05-28T18:10:13Z</cp:lastPrinted>
  <dcterms:created xsi:type="dcterms:W3CDTF">2004-08-10T12:08:57Z</dcterms:created>
  <dcterms:modified xsi:type="dcterms:W3CDTF">2025-01-11T14:10:52Z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>informasjon@uio.no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F:\lysark\2001\680n</vt:lpwstr>
  </property>
  <property fmtid="{D5CDD505-2E9C-101B-9397-08002B2CF9AE}" pid="22" name="Language">
    <vt:lpwstr>Norwegian</vt:lpwstr>
  </property>
</Properties>
</file>