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  <p:sldMasterId id="2147483675" r:id="rId2"/>
  </p:sldMasterIdLst>
  <p:notesMasterIdLst>
    <p:notesMasterId r:id="rId15"/>
  </p:notesMasterIdLst>
  <p:handoutMasterIdLst>
    <p:handoutMasterId r:id="rId16"/>
  </p:handoutMasterIdLst>
  <p:sldIdLst>
    <p:sldId id="257" r:id="rId3"/>
    <p:sldId id="258" r:id="rId4"/>
    <p:sldId id="289" r:id="rId5"/>
    <p:sldId id="297" r:id="rId6"/>
    <p:sldId id="357" r:id="rId7"/>
    <p:sldId id="358" r:id="rId8"/>
    <p:sldId id="478" r:id="rId9"/>
    <p:sldId id="477" r:id="rId10"/>
    <p:sldId id="359" r:id="rId11"/>
    <p:sldId id="479" r:id="rId12"/>
    <p:sldId id="361" r:id="rId13"/>
    <p:sldId id="362" r:id="rId14"/>
  </p:sldIdLst>
  <p:sldSz cx="13004800" cy="7315200"/>
  <p:notesSz cx="6810375" cy="99425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37F7"/>
    <a:srgbClr val="3399FF"/>
    <a:srgbClr val="FF66FF"/>
    <a:srgbClr val="FFFF99"/>
    <a:srgbClr val="FF99FF"/>
    <a:srgbClr val="FFFF66"/>
    <a:srgbClr val="0099CC"/>
    <a:srgbClr val="FCC92D"/>
    <a:srgbClr val="008EBC"/>
    <a:srgbClr val="04B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1" autoAdjust="0"/>
    <p:restoredTop sz="94714" autoAdjust="0"/>
  </p:normalViewPr>
  <p:slideViewPr>
    <p:cSldViewPr>
      <p:cViewPr varScale="1">
        <p:scale>
          <a:sx n="146" d="100"/>
          <a:sy n="146" d="100"/>
        </p:scale>
        <p:origin x="624" y="120"/>
      </p:cViewPr>
      <p:guideLst>
        <p:guide orient="horz" pos="2976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52475"/>
            <a:ext cx="6602413" cy="3714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22" y="4719108"/>
            <a:ext cx="4995087" cy="447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4724" tIns="46530" rIns="94724" bIns="4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80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53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04D2F-50DF-E1C1-6728-AA558000D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3392A2-0A9B-104B-716B-4D7DD0CE7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DE042-137B-6FED-7ED6-3427DA2E2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858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1.svg"/><Relationship Id="rId4" Type="http://schemas.openxmlformats.org/officeDocument/2006/relationships/image" Target="../media/image13.svg"/><Relationship Id="rId9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sv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9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8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4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625600" y="2145432"/>
            <a:ext cx="10728961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25600" y="3945632"/>
            <a:ext cx="10728961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93" y="5995597"/>
            <a:ext cx="1486263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92" y="201216"/>
            <a:ext cx="5672015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36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353" y="894080"/>
            <a:ext cx="10945707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353" y="2113280"/>
            <a:ext cx="10945707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90193" y="6664960"/>
            <a:ext cx="270933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5782145" y="6664960"/>
            <a:ext cx="1170416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9214" y="6664960"/>
            <a:ext cx="975361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180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4700695"/>
            <a:ext cx="11054080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3100497"/>
            <a:ext cx="11054080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5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8854" y="2113280"/>
            <a:ext cx="5364480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0080" y="2113280"/>
            <a:ext cx="5364480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68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292947"/>
            <a:ext cx="1170432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637456"/>
            <a:ext cx="5746045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2319869"/>
            <a:ext cx="5746045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1" y="1637456"/>
            <a:ext cx="5748302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1" y="2319869"/>
            <a:ext cx="5748302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35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73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2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291253"/>
            <a:ext cx="4278490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5" y="291256"/>
            <a:ext cx="7270045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1530776"/>
            <a:ext cx="4278490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8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5120642"/>
            <a:ext cx="78028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653627"/>
            <a:ext cx="78028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5725163"/>
            <a:ext cx="78028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46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7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8134" y="894080"/>
            <a:ext cx="273642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8853" y="894080"/>
            <a:ext cx="7992534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997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6963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246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029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623872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62560" y="-14017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853" y="407312"/>
            <a:ext cx="5994221" cy="119138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08" y="2384938"/>
            <a:ext cx="6098093" cy="1916399"/>
          </a:xfrm>
        </p:spPr>
        <p:txBody>
          <a:bodyPr/>
          <a:lstStyle>
            <a:lvl1pPr>
              <a:lnSpc>
                <a:spcPct val="100000"/>
              </a:lnSpc>
              <a:defRPr sz="38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308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387" y="5545615"/>
            <a:ext cx="6098093" cy="2752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93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387" y="5820060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7" y="6104573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6631078"/>
            <a:ext cx="6098093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25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08" y="2384938"/>
            <a:ext cx="6098093" cy="1916399"/>
          </a:xfrm>
        </p:spPr>
        <p:txBody>
          <a:bodyPr/>
          <a:lstStyle>
            <a:lvl1pPr>
              <a:lnSpc>
                <a:spcPct val="100000"/>
              </a:lnSpc>
              <a:defRPr sz="38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308" y="4520246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387" y="5545615"/>
            <a:ext cx="6098093" cy="2752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93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387" y="5820060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7" y="6104573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6631078"/>
            <a:ext cx="6098093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40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68516" y="13180"/>
            <a:ext cx="11032655" cy="7288839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972179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969348" y="13181"/>
            <a:ext cx="11035453" cy="728847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1853" y="407312"/>
            <a:ext cx="5994221" cy="119138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348554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10534549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62560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834641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467453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04655" y="5821946"/>
            <a:ext cx="1093798" cy="1093798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04655" y="5820417"/>
            <a:ext cx="1093782" cy="109378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8100266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7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839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4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5"/>
            <a:ext cx="1316066" cy="229743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5"/>
            <a:ext cx="408060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4" y="6117858"/>
            <a:ext cx="904094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6" y="6710938"/>
            <a:ext cx="65" cy="229743"/>
          </a:xfrm>
        </p:spPr>
        <p:txBody>
          <a:bodyPr wrap="none" lIns="0" tIns="0" rIns="0" bIns="0">
            <a:spAutoFit/>
          </a:bodyPr>
          <a:lstStyle>
            <a:lvl1pPr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>
                <a:highlight>
                  <a:srgbClr val="FFFFFF"/>
                </a:highlight>
              </a:rPr>
              <a:t>08.03.2022</a:t>
            </a: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322361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68516" y="0"/>
            <a:ext cx="11032655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972144" y="0"/>
            <a:ext cx="11032656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7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839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4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5"/>
            <a:ext cx="1316066" cy="229743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5"/>
            <a:ext cx="408060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4" y="6117858"/>
            <a:ext cx="904094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6" y="6710938"/>
            <a:ext cx="65" cy="229743"/>
          </a:xfrm>
        </p:spPr>
        <p:txBody>
          <a:bodyPr wrap="none" lIns="0" tIns="0" rIns="0" bIns="0">
            <a:spAutoFit/>
          </a:bodyPr>
          <a:lstStyle>
            <a:lvl1pPr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>
                <a:highlight>
                  <a:srgbClr val="FFFFFF"/>
                </a:highlight>
              </a:rPr>
              <a:t>08.03.2022</a:t>
            </a: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93687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" y="0"/>
            <a:ext cx="13001170" cy="741002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3004800" cy="7410027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7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839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4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5"/>
            <a:ext cx="1316066" cy="229743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5"/>
            <a:ext cx="408060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4" y="6117858"/>
            <a:ext cx="904094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6" y="6710938"/>
            <a:ext cx="65" cy="229743"/>
          </a:xfrm>
        </p:spPr>
        <p:txBody>
          <a:bodyPr wrap="none" lIns="0" tIns="0" rIns="0" bIns="0">
            <a:spAutoFit/>
          </a:bodyPr>
          <a:lstStyle>
            <a:lvl1pPr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>
                <a:highlight>
                  <a:srgbClr val="FFFFFF"/>
                </a:highlight>
              </a:rPr>
              <a:t>08.03.2022</a:t>
            </a: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15674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695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5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623872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4308" y="255113"/>
            <a:ext cx="5413724" cy="2546773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3840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85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4308" y="255113"/>
            <a:ext cx="5413724" cy="2546773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3840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695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5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2994694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29401" y="0"/>
            <a:ext cx="6375399" cy="7315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677" y="2436015"/>
            <a:ext cx="5413724" cy="1760565"/>
          </a:xfrm>
        </p:spPr>
        <p:txBody>
          <a:bodyPr anchor="t"/>
          <a:lstStyle>
            <a:lvl1pPr algn="l">
              <a:lnSpc>
                <a:spcPct val="100000"/>
              </a:lnSpc>
              <a:defRPr sz="384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01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308" y="696687"/>
            <a:ext cx="5413724" cy="2105199"/>
          </a:xfrm>
        </p:spPr>
        <p:txBody>
          <a:bodyPr/>
          <a:lstStyle>
            <a:lvl1pPr marL="0" indent="0">
              <a:buNone/>
              <a:defRPr lang="en-US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061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308" y="696687"/>
            <a:ext cx="5413724" cy="2105199"/>
          </a:xfrm>
        </p:spPr>
        <p:txBody>
          <a:bodyPr/>
          <a:lstStyle>
            <a:lvl1pPr marL="0" indent="0">
              <a:buNone/>
              <a:defRPr lang="en-US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94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23872" y="0"/>
            <a:ext cx="6380928" cy="73152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6049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308" y="696686"/>
            <a:ext cx="5413724" cy="1284998"/>
          </a:xfrm>
        </p:spPr>
        <p:txBody>
          <a:bodyPr/>
          <a:lstStyle>
            <a:lvl1pPr marL="0" indent="0">
              <a:buNone/>
              <a:defRPr lang="en-US" sz="1706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309" y="2456372"/>
            <a:ext cx="5418803" cy="1815908"/>
          </a:xfrm>
        </p:spPr>
        <p:txBody>
          <a:bodyPr/>
          <a:lstStyle>
            <a:lvl1pPr marL="0" indent="0">
              <a:buNone/>
              <a:defRPr sz="383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600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7" y="2670500"/>
            <a:ext cx="3965496" cy="1413934"/>
          </a:xfrm>
        </p:spPr>
        <p:txBody>
          <a:bodyPr/>
          <a:lstStyle>
            <a:lvl1pPr>
              <a:defRPr sz="384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2845" y="1885876"/>
            <a:ext cx="6254046" cy="46414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41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7" y="2670500"/>
            <a:ext cx="3965496" cy="1413934"/>
          </a:xfrm>
        </p:spPr>
        <p:txBody>
          <a:bodyPr/>
          <a:lstStyle>
            <a:lvl1pPr>
              <a:defRPr sz="384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52497" y="940371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74768" y="940371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52497" y="2695892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4768" y="2695892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52496" y="4451415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74769" y="4451415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242712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3004799" cy="73152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53889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5304894" y="-153889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2047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1" y="3361087"/>
            <a:ext cx="9753600" cy="2004014"/>
          </a:xfrm>
        </p:spPr>
        <p:txBody>
          <a:bodyPr wrap="none" anchor="t"/>
          <a:lstStyle>
            <a:lvl1pPr algn="ctr">
              <a:defRPr sz="3840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1" y="1220591"/>
            <a:ext cx="9753600" cy="1766146"/>
          </a:xfrm>
        </p:spPr>
        <p:txBody>
          <a:bodyPr wrap="none" bIns="0" anchor="b"/>
          <a:lstStyle>
            <a:lvl1pPr marL="0" indent="0" algn="ctr">
              <a:buNone/>
              <a:defRPr sz="1493"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9904853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3004799" cy="73152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07011" marR="0" lvl="0" indent="-107011" algn="l" defTabSz="780114" rtl="0" eaLnBrk="1" fontAlgn="auto" latinLnBrk="0" hangingPunct="1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592997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2047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755558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348554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10534549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62560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834641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467453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8100266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2047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5601" y="2194815"/>
            <a:ext cx="9753600" cy="2916257"/>
          </a:xfrm>
        </p:spPr>
        <p:txBody>
          <a:bodyPr anchor="ctr"/>
          <a:lstStyle>
            <a:lvl1pPr algn="ctr">
              <a:lnSpc>
                <a:spcPct val="100000"/>
              </a:lnSpc>
              <a:defRPr sz="384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7118526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76074" y="1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2" y="360247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2620753" y="515135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62885"/>
            <a:ext cx="1248497" cy="19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682641"/>
            <a:ext cx="1248497" cy="19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8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4048" y="1874666"/>
            <a:ext cx="12236704" cy="458784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1706"/>
            </a:lvl2pPr>
            <a:lvl3pPr>
              <a:defRPr sz="1706"/>
            </a:lvl3pPr>
            <a:lvl4pPr>
              <a:defRPr sz="1706"/>
            </a:lvl4pPr>
            <a:lvl5pPr>
              <a:defRPr sz="1706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127458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9" y="1154908"/>
            <a:ext cx="5855161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9" y="1874666"/>
            <a:ext cx="5855161" cy="458784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1706"/>
            </a:lvl2pPr>
            <a:lvl3pPr>
              <a:defRPr sz="1706"/>
            </a:lvl3pPr>
            <a:lvl4pPr>
              <a:defRPr sz="1706"/>
            </a:lvl4pPr>
            <a:lvl5pPr>
              <a:defRPr sz="1706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765591" y="1148399"/>
            <a:ext cx="5855161" cy="527732"/>
          </a:xfrm>
        </p:spPr>
        <p:txBody>
          <a:bodyPr/>
          <a:lstStyle>
            <a:lvl1pPr marL="0" indent="0"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765591" y="1874666"/>
            <a:ext cx="5855161" cy="458815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1706"/>
            </a:lvl2pPr>
            <a:lvl3pPr>
              <a:defRPr sz="1706"/>
            </a:lvl3pPr>
            <a:lvl4pPr>
              <a:defRPr sz="1706"/>
            </a:lvl4pPr>
            <a:lvl5pPr>
              <a:defRPr sz="1706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08454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6" y="384049"/>
            <a:ext cx="5855162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6" y="1154908"/>
            <a:ext cx="5855162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84046" y="1874666"/>
            <a:ext cx="5855162" cy="458784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167" y="384049"/>
            <a:ext cx="4429584" cy="568106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1166" y="6261630"/>
            <a:ext cx="4429584" cy="194782"/>
          </a:xfrm>
        </p:spPr>
        <p:txBody>
          <a:bodyPr/>
          <a:lstStyle>
            <a:lvl1pPr marL="0" indent="0" algn="r">
              <a:buNone/>
              <a:defRPr sz="64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73084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4048" y="1154908"/>
            <a:ext cx="12236704" cy="5138466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Tx/>
              <a:buNone/>
              <a:defRPr sz="2047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5413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4045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4045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1pPr>
            <a:lvl2pPr marL="585085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2pPr>
            <a:lvl3pPr marL="975142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3pPr>
            <a:lvl4pPr marL="1365199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4pPr>
            <a:lvl5pPr marL="1755256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84045" y="2940143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2761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22762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1pPr>
            <a:lvl2pPr marL="585085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2pPr>
            <a:lvl3pPr marL="975142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3pPr>
            <a:lvl4pPr marL="1365199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4pPr>
            <a:lvl5pPr marL="1755256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622761" y="2940143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40012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840012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1pPr>
            <a:lvl2pPr marL="585085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2pPr>
            <a:lvl3pPr marL="975142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3pPr>
            <a:lvl4pPr marL="1365199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4pPr>
            <a:lvl5pPr marL="1755256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836676" y="2940143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2643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4048" y="1157545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4048" y="2977360"/>
            <a:ext cx="3814715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8" y="3697115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2047"/>
            </a:lvl2pPr>
            <a:lvl3pPr>
              <a:defRPr sz="2047"/>
            </a:lvl3pPr>
            <a:lvl4pPr>
              <a:defRPr sz="2047"/>
            </a:lvl4pPr>
            <a:lvl5pPr>
              <a:defRPr sz="204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607273" y="1157545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7273" y="2977360"/>
            <a:ext cx="3814715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607273" y="3697116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2047"/>
            </a:lvl2pPr>
            <a:lvl3pPr>
              <a:defRPr sz="2047"/>
            </a:lvl3pPr>
            <a:lvl4pPr>
              <a:defRPr sz="2047"/>
            </a:lvl4pPr>
            <a:lvl5pPr>
              <a:defRPr sz="204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06036" y="1157545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06036" y="2977360"/>
            <a:ext cx="3814715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806037" y="3697116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2047"/>
            </a:lvl2pPr>
            <a:lvl3pPr>
              <a:defRPr sz="2047"/>
            </a:lvl3pPr>
            <a:lvl4pPr>
              <a:defRPr sz="2047"/>
            </a:lvl4pPr>
            <a:lvl5pPr>
              <a:defRPr sz="204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86118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8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4045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5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24058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524058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19692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619692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715326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15325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161023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4046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6" y="2976866"/>
            <a:ext cx="2919445" cy="339887"/>
          </a:xfrm>
        </p:spPr>
        <p:txBody>
          <a:bodyPr anchor="t"/>
          <a:lstStyle>
            <a:lvl1pPr marL="0" indent="0" algn="l">
              <a:buNone/>
              <a:defRPr sz="1280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4046" y="3512278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505681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05681" y="2976866"/>
            <a:ext cx="2919445" cy="339887"/>
          </a:xfrm>
        </p:spPr>
        <p:txBody>
          <a:bodyPr anchor="t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505681" y="3512280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05853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05853" y="2976866"/>
            <a:ext cx="2919445" cy="339887"/>
          </a:xfrm>
        </p:spPr>
        <p:txBody>
          <a:bodyPr anchor="t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605853" y="3512280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01306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01307" y="2976866"/>
            <a:ext cx="2897981" cy="339887"/>
          </a:xfrm>
        </p:spPr>
        <p:txBody>
          <a:bodyPr anchor="t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01306" y="3512279"/>
            <a:ext cx="2919445" cy="2534610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292962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8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4048" y="1874664"/>
            <a:ext cx="5985876" cy="4181396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049" y="6267726"/>
            <a:ext cx="5985876" cy="194782"/>
          </a:xfrm>
        </p:spPr>
        <p:txBody>
          <a:bodyPr/>
          <a:lstStyle>
            <a:lvl1pPr marL="0" indent="0" algn="r">
              <a:buNone/>
              <a:defRPr sz="64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34880" y="1874664"/>
            <a:ext cx="5985876" cy="4181396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4880" y="6267726"/>
            <a:ext cx="5985876" cy="194782"/>
          </a:xfrm>
        </p:spPr>
        <p:txBody>
          <a:bodyPr/>
          <a:lstStyle>
            <a:lvl1pPr marL="0" indent="0" algn="r">
              <a:buNone/>
              <a:defRPr sz="64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24033655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4045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4045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2761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622761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40012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840012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932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346932"/>
            <a:ext cx="13004800" cy="5968269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4187270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19165513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C27578-E011-482B-A00A-CA1F84C6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4365" y="6781800"/>
            <a:ext cx="1786374" cy="279401"/>
          </a:xfrm>
          <a:prstGeom prst="rect">
            <a:avLst/>
          </a:prstGeom>
        </p:spPr>
        <p:txBody>
          <a:bodyPr/>
          <a:lstStyle>
            <a:lvl1pPr>
              <a:defRPr sz="96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08.03.2022</a:t>
            </a:r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E6D374-F611-4593-BD85-F8D5C0E8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58936" y="6781800"/>
            <a:ext cx="2715288" cy="279401"/>
          </a:xfrm>
          <a:prstGeom prst="rect">
            <a:avLst/>
          </a:prstGeom>
        </p:spPr>
        <p:txBody>
          <a:bodyPr/>
          <a:lstStyle>
            <a:lvl1pPr>
              <a:defRPr sz="960" b="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B23C48-1833-4F86-82AA-B1F00BD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8266" y="6753945"/>
            <a:ext cx="1786374" cy="355600"/>
          </a:xfrm>
          <a:prstGeom prst="rect">
            <a:avLst/>
          </a:prstGeom>
        </p:spPr>
        <p:txBody>
          <a:bodyPr/>
          <a:lstStyle>
            <a:lvl1pPr>
              <a:defRPr sz="960" i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F961E463-F9D5-4353-8BA6-45543CC532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65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34" Type="http://schemas.openxmlformats.org/officeDocument/2006/relationships/image" Target="../media/image6.sv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image" Target="../media/image4.emf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tags" Target="../tags/tag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408853" y="894080"/>
            <a:ext cx="1094570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8853" y="2113280"/>
            <a:ext cx="10945707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08853" y="6664960"/>
            <a:ext cx="2709334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34934" y="6664960"/>
            <a:ext cx="6827521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79199" y="6664960"/>
            <a:ext cx="975361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33494" y="243842"/>
            <a:ext cx="5276427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66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60" r:id="rId1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695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695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061" y="-192985"/>
            <a:ext cx="11216640" cy="14139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8031" y="1825401"/>
            <a:ext cx="5934329" cy="46414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0" y="6681098"/>
            <a:ext cx="2926081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17459" y="6681098"/>
            <a:ext cx="639434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4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06402" y="6698818"/>
            <a:ext cx="1089346" cy="216512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652446" y="-153204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87687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</p:sldLayoutIdLst>
  <p:hf hdr="0" dt="0"/>
  <p:txStyles>
    <p:titleStyle>
      <a:lvl1pPr algn="l" defTabSz="780114" rtl="0" eaLnBrk="1" latinLnBrk="0" hangingPunct="1">
        <a:lnSpc>
          <a:spcPct val="90000"/>
        </a:lnSpc>
        <a:spcBef>
          <a:spcPct val="0"/>
        </a:spcBef>
        <a:buNone/>
        <a:defRPr sz="29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5693" indent="-245693" algn="l" defTabSz="780114" rtl="0" eaLnBrk="1" latinLnBrk="0" hangingPunct="1">
        <a:lnSpc>
          <a:spcPct val="100000"/>
        </a:lnSpc>
        <a:spcBef>
          <a:spcPts val="981"/>
        </a:spcBef>
        <a:buFont typeface="Wingdings" panose="05000000000000000000" pitchFamily="2" charset="2"/>
        <a:buChar char="§"/>
        <a:defRPr sz="2047" kern="1200">
          <a:solidFill>
            <a:schemeClr val="tx1"/>
          </a:solidFill>
          <a:latin typeface="+mn-lt"/>
          <a:ea typeface="+mn-ea"/>
          <a:cs typeface="+mn-cs"/>
        </a:defRPr>
      </a:lvl1pPr>
      <a:lvl2pPr marL="585085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2pPr>
      <a:lvl3pPr marL="975142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3pPr>
      <a:lvl4pPr marL="1365199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4pPr>
      <a:lvl5pPr marL="1755256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5pPr>
      <a:lvl6pPr marL="2145313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6pPr>
      <a:lvl7pPr marL="2535369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7pPr>
      <a:lvl8pPr marL="2925426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8pPr>
      <a:lvl9pPr marL="3315483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1pPr>
      <a:lvl2pPr marL="390057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2pPr>
      <a:lvl3pPr marL="780114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3pPr>
      <a:lvl4pPr marL="1170171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4pPr>
      <a:lvl5pPr marL="1560227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5pPr>
      <a:lvl6pPr marL="1950284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6pPr>
      <a:lvl7pPr marL="2340341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7pPr>
      <a:lvl8pPr marL="2730398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8pPr>
      <a:lvl9pPr marL="3120455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E4FD183C-60B4-A497-4733-4A9EA8F9B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03616" y="732236"/>
            <a:ext cx="5096530" cy="585073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Content Placeholder 1" descr="A close up of a circuit board&#10;&#10;Description automatically generated">
            <a:extLst>
              <a:ext uri="{FF2B5EF4-FFF2-40B4-BE49-F238E27FC236}">
                <a16:creationId xmlns:a16="http://schemas.microsoft.com/office/drawing/2014/main" id="{505A8230-E63A-BCE2-8A4D-E884FD681D9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26936" r="14888" b="-1"/>
          <a:stretch/>
        </p:blipFill>
        <p:spPr>
          <a:xfrm>
            <a:off x="6603976" y="732244"/>
            <a:ext cx="5099074" cy="5850723"/>
          </a:xfrm>
          <a:prstGeom prst="rect">
            <a:avLst/>
          </a:prstGeom>
          <a:noFill/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2E153C4-911E-D80A-F2D7-CB901829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8367" y="1023542"/>
            <a:ext cx="4326672" cy="177449"/>
          </a:xfrm>
        </p:spPr>
        <p:txBody>
          <a:bodyPr>
            <a:normAutofit/>
          </a:bodyPr>
          <a:lstStyle/>
          <a:p>
            <a:r>
              <a:rPr lang="nb-NO" dirty="0"/>
              <a:t>Institutt for informatikk</a:t>
            </a:r>
          </a:p>
          <a:p>
            <a:endParaRPr lang="nb-NO" dirty="0"/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DF8BCED5-1775-64F6-3B6A-A2EA7F5ED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2213" y="2680570"/>
            <a:ext cx="4329922" cy="1408108"/>
          </a:xfrm>
        </p:spPr>
        <p:txBody>
          <a:bodyPr/>
          <a:lstStyle/>
          <a:p>
            <a:r>
              <a:rPr lang="nb-NO" sz="4095" dirty="0"/>
              <a:t>IN 1080 Mekatronikk</a:t>
            </a:r>
            <a:br>
              <a:rPr lang="nb-NO" sz="4095" dirty="0"/>
            </a:b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382BE8E-E0C6-36C2-4DD4-66CA6B8480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629180" y="4695891"/>
            <a:ext cx="4329812" cy="716443"/>
          </a:xfrm>
        </p:spPr>
        <p:txBody>
          <a:bodyPr>
            <a:normAutofit/>
          </a:bodyPr>
          <a:lstStyle/>
          <a:p>
            <a:r>
              <a:rPr lang="nb-NO" dirty="0"/>
              <a:t>Del 1: Analog elektronikk</a:t>
            </a:r>
          </a:p>
          <a:p>
            <a:r>
              <a:rPr lang="nb-NO" dirty="0"/>
              <a:t>Forelesning 6</a:t>
            </a:r>
          </a:p>
        </p:txBody>
      </p:sp>
    </p:spTree>
    <p:extLst>
      <p:ext uri="{BB962C8B-B14F-4D97-AF65-F5344CB8AC3E}">
        <p14:creationId xmlns:p14="http://schemas.microsoft.com/office/powerpoint/2010/main" val="202152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F83F2A-9CB6-CF1A-B054-FFF679E3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Om dagens forelesning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CA140A-66AC-227B-A480-CED465516D0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13768" y="2217440"/>
            <a:ext cx="7294542" cy="2999585"/>
          </a:xfrm>
        </p:spPr>
        <p:txBody>
          <a:bodyPr/>
          <a:lstStyle/>
          <a:p>
            <a:pPr marL="243773" indent="-243773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Temaer i denne forelesningen er</a:t>
            </a:r>
            <a:endParaRPr lang="nb-NO" sz="2000" i="1" dirty="0"/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Grunnleggende om transistorer 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CMOS-transistorer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NAND, NOR og NOT-porter med CMOS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Operasjonsforsterkere</a:t>
            </a:r>
          </a:p>
          <a:p>
            <a:pPr marL="721847" lvl="1" indent="-243773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464356B-C02E-52D9-289D-0DD496E4B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9501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dirty="0">
                <a:solidFill>
                  <a:prstClr val="black"/>
                </a:solidFill>
                <a:latin typeface="Arial"/>
              </a:rPr>
              <a:t>IN 1080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FFC0A3-4802-C05A-D953-FAB65F8A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501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</a:rPr>
              <a:t>Side </a:t>
            </a:r>
            <a:fld id="{5251F420-7306-4E7C-A79E-F31A38F7D392}" type="slidenum">
              <a:rPr lang="en-US">
                <a:latin typeface="Arial"/>
              </a:rPr>
              <a:pPr defTabSz="195019" eaLnBrk="1" fontAlgn="auto" hangingPunct="1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US" dirty="0">
              <a:latin typeface="Arial"/>
            </a:endParaRPr>
          </a:p>
        </p:txBody>
      </p:sp>
      <p:pic>
        <p:nvPicPr>
          <p:cNvPr id="2" name="Picture 1" descr="A green head with a light bulb above it&#10;&#10;Description automatically generated">
            <a:extLst>
              <a:ext uri="{FF2B5EF4-FFF2-40B4-BE49-F238E27FC236}">
                <a16:creationId xmlns:a16="http://schemas.microsoft.com/office/drawing/2014/main" id="{A1D98022-8F03-8C7A-1401-118DE8972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90" y="2148619"/>
            <a:ext cx="3280923" cy="32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 dirty="0"/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Transistorer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597744" y="1239644"/>
            <a:ext cx="8498108" cy="5142988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Transistoren er den viktigste typen halvleder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En transistor brukes både i analog og digital elektronikk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b="1" dirty="0"/>
              <a:t>Strømstyrt/spenningsstyrt strømkilde</a:t>
            </a:r>
            <a:r>
              <a:rPr lang="nb-NO" sz="1600" dirty="0"/>
              <a:t>: I forsterkere og filtre i analog elektronikk;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b="1" dirty="0"/>
              <a:t>Strømstyrt/spenningsstyrt bryter </a:t>
            </a:r>
            <a:r>
              <a:rPr lang="nb-NO" sz="1600" dirty="0"/>
              <a:t>(strømkilden er enten av eller på): I logiske porter (AND, OR og NOT, NAND/NOR)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Transistoren bruker en strøm eller spenning for å variere resistansen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Man kan derfor tenke på en transistor som en strøm- eller spenningsstyrt resistor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Resistoren kan så brukes til å kontrollere og variere strømstyrke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Når transistoren brukes som bryter, er resistansen enten veldig høy (åpen bryter) eller veldig lav (lukket bryter)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Transistoren bruker en veldig liten strøm eller en spenning til å slå av og på en mye større strøm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Man også lage dioder og kondensatorer av bare transistorer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02200F-83E9-8214-35F0-5E8CC7721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8704" y="1121100"/>
            <a:ext cx="3444228" cy="47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29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 dirty="0"/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Transistortyper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669752" y="1132184"/>
            <a:ext cx="11979492" cy="373702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Transistorer lages i mange ulike teknologier og for forskjellig bruk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To hovedtyper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b="1" dirty="0"/>
              <a:t>Bipolare</a:t>
            </a:r>
            <a:r>
              <a:rPr lang="nb-NO" sz="1800" dirty="0"/>
              <a:t> (BJT) brukes hovedsaklig til forsterkere i analoge kretser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b="1" dirty="0"/>
              <a:t>Felteffekttransistorer</a:t>
            </a:r>
            <a:r>
              <a:rPr lang="nb-NO" sz="1800" dirty="0"/>
              <a:t> (FET) er mest utbredt og brukes i digitale kretser, i likerettere, strømforsyninger og styring av elektriske motorer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600" dirty="0"/>
              <a:t>Finnes mange varianter av FET, f.eks. CMOS, MOSFET, </a:t>
            </a:r>
            <a:r>
              <a:rPr lang="nb-NO" sz="1600" dirty="0" err="1"/>
              <a:t>PowerFET</a:t>
            </a: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Transistoren har tre terminaler (tilkoblinger)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59" dirty="0"/>
              <a:t>I en </a:t>
            </a:r>
            <a:r>
              <a:rPr lang="nb-NO" sz="1659" b="1" dirty="0"/>
              <a:t>bipolar</a:t>
            </a:r>
            <a:r>
              <a:rPr lang="nb-NO" sz="1659" dirty="0"/>
              <a:t> transistor heter terminalene </a:t>
            </a:r>
            <a:r>
              <a:rPr lang="nb-NO" sz="1659" b="1" dirty="0"/>
              <a:t>base, </a:t>
            </a:r>
            <a:r>
              <a:rPr lang="nb-NO" sz="1659" b="1" dirty="0" err="1"/>
              <a:t>kollektor</a:t>
            </a:r>
            <a:r>
              <a:rPr lang="nb-NO" sz="1659" b="1" dirty="0"/>
              <a:t> </a:t>
            </a:r>
            <a:r>
              <a:rPr lang="nb-NO" sz="1659" dirty="0"/>
              <a:t>og </a:t>
            </a:r>
            <a:r>
              <a:rPr lang="nb-NO" sz="1659" b="1" dirty="0"/>
              <a:t>emitter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59" dirty="0"/>
              <a:t>I en </a:t>
            </a:r>
            <a:r>
              <a:rPr lang="nb-NO" sz="1659" b="1" dirty="0"/>
              <a:t>felteffekttransistor</a:t>
            </a:r>
            <a:r>
              <a:rPr lang="nb-NO" sz="1659" dirty="0"/>
              <a:t> heter terminalene </a:t>
            </a:r>
            <a:r>
              <a:rPr lang="nb-NO" sz="1659" b="1" dirty="0"/>
              <a:t>gate, </a:t>
            </a:r>
            <a:r>
              <a:rPr lang="nb-NO" sz="1659" b="1" dirty="0" err="1"/>
              <a:t>drain</a:t>
            </a:r>
            <a:r>
              <a:rPr lang="nb-NO" sz="1659" b="1" dirty="0"/>
              <a:t> </a:t>
            </a:r>
            <a:r>
              <a:rPr lang="nb-NO" sz="1659" dirty="0"/>
              <a:t>og </a:t>
            </a:r>
            <a:r>
              <a:rPr lang="nb-NO" sz="1659" b="1" dirty="0" err="1"/>
              <a:t>source</a:t>
            </a:r>
            <a:endParaRPr lang="nb-NO" sz="1659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59" dirty="0"/>
              <a:t>I en </a:t>
            </a:r>
            <a:r>
              <a:rPr lang="nb-NO" sz="1659" b="1" dirty="0"/>
              <a:t>bipolar </a:t>
            </a:r>
            <a:r>
              <a:rPr lang="nb-NO" sz="1659" dirty="0"/>
              <a:t>transistor brukes en (liten) strøm gjennom basen til å kontrollere en (stor) strøm fra emitter til </a:t>
            </a:r>
            <a:r>
              <a:rPr lang="nb-NO" sz="1659" dirty="0" err="1"/>
              <a:t>kollektor</a:t>
            </a:r>
            <a:endParaRPr lang="nb-NO" sz="1659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59" dirty="0"/>
              <a:t>I en </a:t>
            </a:r>
            <a:r>
              <a:rPr lang="nb-NO" sz="1659" b="1" dirty="0"/>
              <a:t>felteffekttransistor </a:t>
            </a:r>
            <a:r>
              <a:rPr lang="nb-NO" sz="1659" dirty="0"/>
              <a:t> går det ingen strøm gjennom gaten, men spenningen på gaten kontrollerer mengden strøm fra </a:t>
            </a:r>
            <a:r>
              <a:rPr lang="nb-NO" sz="1659" dirty="0" err="1"/>
              <a:t>source</a:t>
            </a:r>
            <a:r>
              <a:rPr lang="nb-NO" sz="1659" dirty="0"/>
              <a:t> til </a:t>
            </a:r>
            <a:r>
              <a:rPr lang="nb-NO" sz="1659" dirty="0" err="1"/>
              <a:t>drain</a:t>
            </a: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7410" name="Picture 2" descr="http://www.bbc.co.uk/staticarchive/8dc8d062055afa560657abd7d9adfa986e85de8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45" y="4947124"/>
            <a:ext cx="1855232" cy="185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Bilderesultat for field-effect transistor"/>
          <p:cNvSpPr>
            <a:spLocks noChangeAspect="1" noChangeArrowheads="1"/>
          </p:cNvSpPr>
          <p:nvPr/>
        </p:nvSpPr>
        <p:spPr bwMode="auto">
          <a:xfrm>
            <a:off x="14573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7414" name="Picture 6" descr="http://www.bbc.co.uk/staticarchive/ccc31b485e7998d6dc79fed9c63e56e482c40c8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493" y="4869206"/>
            <a:ext cx="2121423" cy="212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21864B-DD97-C376-6D45-697ED392C2FD}"/>
              </a:ext>
            </a:extLst>
          </p:cNvPr>
          <p:cNvSpPr txBox="1"/>
          <p:nvPr/>
        </p:nvSpPr>
        <p:spPr>
          <a:xfrm>
            <a:off x="1953446" y="5529808"/>
            <a:ext cx="2178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Bipolar transistor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E33B19-4921-F715-F40B-F8B9DF819E55}"/>
              </a:ext>
            </a:extLst>
          </p:cNvPr>
          <p:cNvSpPr txBox="1"/>
          <p:nvPr/>
        </p:nvSpPr>
        <p:spPr>
          <a:xfrm>
            <a:off x="9419596" y="5529808"/>
            <a:ext cx="2356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Felteffekttransistor </a:t>
            </a:r>
          </a:p>
        </p:txBody>
      </p:sp>
    </p:spTree>
    <p:extLst>
      <p:ext uri="{BB962C8B-B14F-4D97-AF65-F5344CB8AC3E}">
        <p14:creationId xmlns:p14="http://schemas.microsoft.com/office/powerpoint/2010/main" val="387082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CMOS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84048" y="1874666"/>
            <a:ext cx="9070680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CMOS er en type FET som lages i to varianter: PMOS og NMOS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Som regel lages PMOS og NMOS transistorene parvis på en og samme integrerte krets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Det er plass til flere milliarder CMOS-transistorer på en enkelt integrert krets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400" dirty="0"/>
              <a:t>CMOS finnes også som enkelttransistor for å tåle store strømmer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400" dirty="0"/>
              <a:t>Dere skal bruke en NMOS transistor til å styre en motor i en obligatorisk oppgave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PMOS og NMOS styres på litt forskjellig måte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de-DE" sz="2000" dirty="0"/>
              <a:t>En CMOS </a:t>
            </a:r>
            <a:r>
              <a:rPr lang="de-DE" sz="2000" dirty="0" err="1"/>
              <a:t>transistor</a:t>
            </a:r>
            <a:r>
              <a:rPr lang="de-DE" sz="2000" dirty="0"/>
              <a:t> har </a:t>
            </a:r>
            <a:r>
              <a:rPr lang="de-DE" sz="2000" dirty="0" err="1"/>
              <a:t>tre</a:t>
            </a:r>
            <a:r>
              <a:rPr lang="de-DE" sz="2000" dirty="0"/>
              <a:t> terminaler: G(</a:t>
            </a:r>
            <a:r>
              <a:rPr lang="de-DE" sz="2000" dirty="0" err="1"/>
              <a:t>ate</a:t>
            </a:r>
            <a:r>
              <a:rPr lang="de-DE" sz="2000" dirty="0"/>
              <a:t>), S(</a:t>
            </a:r>
            <a:r>
              <a:rPr lang="de-DE" sz="2000" dirty="0" err="1"/>
              <a:t>ource</a:t>
            </a:r>
            <a:r>
              <a:rPr lang="de-DE" sz="2000" dirty="0"/>
              <a:t>) </a:t>
            </a:r>
            <a:r>
              <a:rPr lang="de-DE" sz="2000" dirty="0" err="1"/>
              <a:t>og</a:t>
            </a:r>
            <a:r>
              <a:rPr lang="de-DE" sz="2000" dirty="0"/>
              <a:t> D(rain)</a:t>
            </a:r>
            <a:endParaRPr lang="nb-NO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Spenningen på Gate brukes til å styre og endre resistansen mellom Source og </a:t>
            </a:r>
            <a:r>
              <a:rPr lang="nb-NO" sz="1600" dirty="0" err="1"/>
              <a:t>Drain</a:t>
            </a:r>
            <a:endParaRPr lang="nb-NO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Det går ingen strøm inn i Gaten</a:t>
            </a:r>
            <a:r>
              <a:rPr lang="de-DE" sz="1600" dirty="0"/>
              <a:t>, dvs </a:t>
            </a:r>
            <a:r>
              <a:rPr lang="nb-NO" sz="1600" dirty="0"/>
              <a:t>uendelig høy resistans mellom </a:t>
            </a:r>
            <a:r>
              <a:rPr lang="de-DE" sz="1600" dirty="0"/>
              <a:t>G </a:t>
            </a:r>
            <a:r>
              <a:rPr lang="de-DE" sz="1600" dirty="0" err="1"/>
              <a:t>og</a:t>
            </a:r>
            <a:r>
              <a:rPr lang="de-DE" sz="1600" dirty="0"/>
              <a:t> S </a:t>
            </a:r>
            <a:r>
              <a:rPr lang="de-DE" sz="1600" dirty="0" err="1"/>
              <a:t>og</a:t>
            </a:r>
            <a:r>
              <a:rPr lang="de-DE" sz="1600" dirty="0"/>
              <a:t> </a:t>
            </a:r>
            <a:r>
              <a:rPr lang="de-DE" sz="1600" dirty="0" err="1"/>
              <a:t>mellom</a:t>
            </a:r>
            <a:r>
              <a:rPr lang="de-DE" sz="1600" dirty="0"/>
              <a:t> G </a:t>
            </a:r>
            <a:r>
              <a:rPr lang="de-DE" sz="1600" dirty="0" err="1"/>
              <a:t>og</a:t>
            </a:r>
            <a:r>
              <a:rPr lang="de-DE" sz="1600" dirty="0"/>
              <a:t> 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Spenningene til </a:t>
            </a:r>
            <a:r>
              <a:rPr lang="de-DE" sz="1600" dirty="0"/>
              <a:t>G, D </a:t>
            </a:r>
            <a:r>
              <a:rPr lang="de-DE" sz="1600" dirty="0" err="1"/>
              <a:t>og</a:t>
            </a:r>
            <a:r>
              <a:rPr lang="de-DE" sz="1600" dirty="0"/>
              <a:t> S </a:t>
            </a:r>
            <a:r>
              <a:rPr lang="nb-NO" sz="1600" dirty="0"/>
              <a:t>målt i forhold til et felles referansepunkt kalles </a:t>
            </a:r>
            <a:r>
              <a:rPr lang="de-DE" sz="1600" dirty="0"/>
              <a:t>V</a:t>
            </a:r>
            <a:r>
              <a:rPr lang="de-DE" sz="1600" baseline="-25000" dirty="0"/>
              <a:t>G</a:t>
            </a:r>
            <a:r>
              <a:rPr lang="de-DE" sz="1600" dirty="0"/>
              <a:t>, V</a:t>
            </a:r>
            <a:r>
              <a:rPr lang="de-DE" sz="1600" baseline="-25000" dirty="0"/>
              <a:t>D</a:t>
            </a:r>
            <a:r>
              <a:rPr lang="de-DE" sz="1600" dirty="0"/>
              <a:t> </a:t>
            </a:r>
            <a:r>
              <a:rPr lang="de-DE" sz="1600" dirty="0" err="1"/>
              <a:t>og</a:t>
            </a:r>
            <a:r>
              <a:rPr lang="de-DE" sz="1600" dirty="0"/>
              <a:t> V</a:t>
            </a:r>
            <a:r>
              <a:rPr lang="de-DE" sz="1600" baseline="-25000" dirty="0"/>
              <a:t>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Spenningsforskjellen mellom </a:t>
            </a:r>
            <a:r>
              <a:rPr lang="de-DE" sz="1600" dirty="0"/>
              <a:t>Gate </a:t>
            </a:r>
            <a:r>
              <a:rPr lang="de-DE" sz="1600" dirty="0" err="1"/>
              <a:t>og</a:t>
            </a:r>
            <a:r>
              <a:rPr lang="de-DE" sz="1600" dirty="0"/>
              <a:t> Source </a:t>
            </a:r>
            <a:r>
              <a:rPr lang="nb-NO" sz="1600" dirty="0"/>
              <a:t>betegnes</a:t>
            </a:r>
            <a:r>
              <a:rPr lang="de-DE" sz="1600" dirty="0"/>
              <a:t> V</a:t>
            </a:r>
            <a:r>
              <a:rPr lang="de-DE" sz="1600" baseline="-25000" dirty="0"/>
              <a:t>GS</a:t>
            </a: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03BC60-A6E6-404C-8F64-51B36EE4ED91}"/>
              </a:ext>
            </a:extLst>
          </p:cNvPr>
          <p:cNvSpPr txBox="1"/>
          <p:nvPr/>
        </p:nvSpPr>
        <p:spPr>
          <a:xfrm>
            <a:off x="10198193" y="2600510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+mn-lt"/>
              </a:rPr>
              <a:t>PMOS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E4BB65-2495-4BF2-99AA-071D2DD135D4}"/>
              </a:ext>
            </a:extLst>
          </p:cNvPr>
          <p:cNvSpPr txBox="1"/>
          <p:nvPr/>
        </p:nvSpPr>
        <p:spPr>
          <a:xfrm>
            <a:off x="10188159" y="391444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+mn-lt"/>
              </a:rPr>
              <a:t>NMOS</a:t>
            </a:r>
          </a:p>
        </p:txBody>
      </p:sp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81E323F1-088E-4173-A3E5-639284F362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0" t="4747" r="46028" b="12821"/>
          <a:stretch/>
        </p:blipFill>
        <p:spPr>
          <a:xfrm>
            <a:off x="11326936" y="2410434"/>
            <a:ext cx="1218788" cy="249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97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NMOS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35DD802-8234-4749-AA43-D619E8268D31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453728" y="1199812"/>
            <a:ext cx="11953328" cy="31058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de-DE" sz="1600" baseline="-25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Hvis V</a:t>
            </a:r>
            <a:r>
              <a:rPr lang="nb-NO" sz="1600" baseline="-25000" dirty="0"/>
              <a:t>G</a:t>
            </a:r>
            <a:r>
              <a:rPr lang="nb-NO" sz="1600" dirty="0"/>
              <a:t>-V</a:t>
            </a:r>
            <a:r>
              <a:rPr lang="nb-NO" sz="1600" baseline="-25000" dirty="0"/>
              <a:t>S</a:t>
            </a:r>
            <a:r>
              <a:rPr lang="nb-NO" sz="1600" dirty="0"/>
              <a:t>&gt; 0,7v (altså V</a:t>
            </a:r>
            <a:r>
              <a:rPr lang="nb-NO" sz="1600" baseline="-25000" dirty="0"/>
              <a:t>GS </a:t>
            </a:r>
            <a:r>
              <a:rPr lang="nb-NO" sz="1600" dirty="0"/>
              <a:t>&gt; 0,7v) </a:t>
            </a:r>
            <a:r>
              <a:rPr lang="nb-NO" sz="1600" b="1" dirty="0"/>
              <a:t>leder</a:t>
            </a:r>
            <a:r>
              <a:rPr lang="nb-NO" sz="1600" dirty="0"/>
              <a:t> transistoren, dvs at det er </a:t>
            </a:r>
            <a:r>
              <a:rPr lang="nb-NO" sz="1600" b="1" dirty="0"/>
              <a:t>lav</a:t>
            </a:r>
            <a:r>
              <a:rPr lang="nb-NO" sz="1600" dirty="0"/>
              <a:t> motstand mellom Source og </a:t>
            </a:r>
            <a:r>
              <a:rPr lang="nb-NO" sz="1600" dirty="0" err="1"/>
              <a:t>Drain</a:t>
            </a:r>
            <a:r>
              <a:rPr lang="nb-NO" sz="1600" dirty="0"/>
              <a:t> og det kan gå strøm </a:t>
            </a:r>
            <a:endParaRPr lang="nb-NO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Hvis V</a:t>
            </a:r>
            <a:r>
              <a:rPr lang="nb-NO" sz="1600" baseline="-25000" dirty="0"/>
              <a:t>G</a:t>
            </a:r>
            <a:r>
              <a:rPr lang="nb-NO" sz="1600" dirty="0"/>
              <a:t>-V</a:t>
            </a:r>
            <a:r>
              <a:rPr lang="nb-NO" sz="1600" baseline="-25000" dirty="0"/>
              <a:t>S </a:t>
            </a:r>
            <a:r>
              <a:rPr lang="nb-NO" sz="1600" dirty="0"/>
              <a:t>≤ 0,7v </a:t>
            </a:r>
            <a:r>
              <a:rPr lang="nb-NO" sz="1600" b="1" dirty="0"/>
              <a:t>sperrer</a:t>
            </a:r>
            <a:r>
              <a:rPr lang="nb-NO" sz="1600" dirty="0"/>
              <a:t> den, dvs at det er </a:t>
            </a:r>
            <a:r>
              <a:rPr lang="nb-NO" sz="1600" b="1" dirty="0"/>
              <a:t>høy</a:t>
            </a:r>
            <a:r>
              <a:rPr lang="nb-NO" sz="1600" dirty="0"/>
              <a:t> motstand mellom S og D og det går ingen eller en veldig liten strøm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Spenningen V</a:t>
            </a:r>
            <a:r>
              <a:rPr lang="nb-NO" sz="1600" baseline="-25000" dirty="0"/>
              <a:t>GS </a:t>
            </a:r>
            <a:r>
              <a:rPr lang="nb-NO" sz="1600" dirty="0"/>
              <a:t>= </a:t>
            </a:r>
            <a:r>
              <a:rPr lang="nb-NO" sz="1600" dirty="0" err="1"/>
              <a:t>V</a:t>
            </a:r>
            <a:r>
              <a:rPr lang="nb-NO" sz="1600" baseline="-25000" dirty="0" err="1"/>
              <a:t>th</a:t>
            </a:r>
            <a:r>
              <a:rPr lang="nb-NO" sz="1600" baseline="-25000" dirty="0"/>
              <a:t> </a:t>
            </a:r>
            <a:r>
              <a:rPr lang="nb-NO" sz="1600" dirty="0"/>
              <a:t>= 0,7v kalles ofte for </a:t>
            </a:r>
            <a:r>
              <a:rPr lang="nb-NO" sz="1600" b="1" dirty="0"/>
              <a:t>terskelspenning, </a:t>
            </a:r>
            <a:r>
              <a:rPr lang="nb-NO" sz="1600" dirty="0"/>
              <a:t>fordi den sier når transistoren går fra å lede til å sperre (eller omvendt)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På en NMOS-transistor er Source-terminalen nesten alltid koblet mot jord eller nærmest jord (hva «nærmest jord» betyr skal vi se på i forbindelse med logiske porter)</a:t>
            </a:r>
            <a:endParaRPr lang="de-DE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I en </a:t>
            </a:r>
            <a:r>
              <a:rPr lang="nb-NO" sz="1600" dirty="0"/>
              <a:t>digital krets vil spenningen </a:t>
            </a:r>
            <a:r>
              <a:rPr lang="de-DE" sz="1600" dirty="0"/>
              <a:t>V</a:t>
            </a:r>
            <a:r>
              <a:rPr lang="de-DE" sz="1600" baseline="-25000" dirty="0"/>
              <a:t>GS </a:t>
            </a:r>
            <a:r>
              <a:rPr lang="de-DE" sz="1600" dirty="0"/>
              <a:t>enten</a:t>
            </a:r>
            <a:r>
              <a:rPr lang="nb-NO" sz="1600" dirty="0"/>
              <a:t> være </a:t>
            </a:r>
            <a:r>
              <a:rPr lang="de-DE" sz="1600" dirty="0"/>
              <a:t>0v (</a:t>
            </a:r>
            <a:r>
              <a:rPr lang="nb-NO" sz="1600" dirty="0"/>
              <a:t>logisk ‘0’) eller </a:t>
            </a:r>
            <a:r>
              <a:rPr lang="de-DE" sz="1600" dirty="0"/>
              <a:t>3.3v (</a:t>
            </a:r>
            <a:r>
              <a:rPr lang="nb-NO" sz="1600" dirty="0"/>
              <a:t>logisk ‘1‘)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Transistoren er kan derfor ses på som en bryter som enten er åpen (høy motstand mellom S og D) eller lukket (lav motstand mellom S og D)</a:t>
            </a:r>
            <a:endParaRPr lang="nb-NO" sz="1259" dirty="0"/>
          </a:p>
          <a:p>
            <a:pPr>
              <a:buFont typeface="Arial" panose="020B0604020202020204" pitchFamily="34" charset="0"/>
              <a:buChar char="•"/>
            </a:pPr>
            <a:endParaRPr lang="de-DE" sz="1600" dirty="0"/>
          </a:p>
        </p:txBody>
      </p:sp>
      <p:pic>
        <p:nvPicPr>
          <p:cNvPr id="9" name="Picture 8" descr="Diagram&#10;&#10;Description automatically generated with low confidence">
            <a:extLst>
              <a:ext uri="{FF2B5EF4-FFF2-40B4-BE49-F238E27FC236}">
                <a16:creationId xmlns:a16="http://schemas.microsoft.com/office/drawing/2014/main" id="{4B071A3A-0C41-438A-90DC-DB20DFADE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375" y="4626119"/>
            <a:ext cx="4389120" cy="1272540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B21BC326-ADE0-4189-8654-92F4C9836C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0" t="41376" r="46028" b="12821"/>
          <a:stretch/>
        </p:blipFill>
        <p:spPr>
          <a:xfrm>
            <a:off x="3046016" y="4652476"/>
            <a:ext cx="1490766" cy="16952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B4559D-7211-98C3-B596-69BA2F2DB24E}"/>
              </a:ext>
            </a:extLst>
          </p:cNvPr>
          <p:cNvSpPr txBox="1"/>
          <p:nvPr/>
        </p:nvSpPr>
        <p:spPr>
          <a:xfrm>
            <a:off x="2325936" y="6073706"/>
            <a:ext cx="27526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Symbol for NMOS-transistor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122117-47B6-C901-C4E3-C0D358886326}"/>
              </a:ext>
            </a:extLst>
          </p:cNvPr>
          <p:cNvSpPr txBox="1"/>
          <p:nvPr/>
        </p:nvSpPr>
        <p:spPr>
          <a:xfrm>
            <a:off x="5926336" y="6076682"/>
            <a:ext cx="60568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NMOS-transistor brukt som bryter har to tilstander: ‘</a:t>
            </a:r>
            <a:r>
              <a:rPr lang="nb-NO" sz="1600" dirty="0" err="1">
                <a:latin typeface="+mn-lt"/>
              </a:rPr>
              <a:t>off</a:t>
            </a:r>
            <a:r>
              <a:rPr lang="nb-NO" sz="1600" dirty="0">
                <a:latin typeface="+mn-lt"/>
              </a:rPr>
              <a:t>’ eller ‘</a:t>
            </a:r>
            <a:r>
              <a:rPr lang="nb-NO" sz="1600" dirty="0" err="1">
                <a:latin typeface="+mn-lt"/>
              </a:rPr>
              <a:t>on</a:t>
            </a:r>
            <a:r>
              <a:rPr lang="nb-NO" sz="1600" dirty="0">
                <a:latin typeface="+mn-lt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658681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PMOS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35DD802-8234-4749-AA43-D619E8268D31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630462" y="1517217"/>
            <a:ext cx="11632577" cy="278845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PMOS-transistoren er nesten lik NMOS-transistoren, men </a:t>
            </a:r>
            <a:r>
              <a:rPr lang="nb-NO" sz="1600" dirty="0" err="1"/>
              <a:t>Drain</a:t>
            </a:r>
            <a:r>
              <a:rPr lang="nb-NO" sz="1600" dirty="0"/>
              <a:t> og Source har «byttet plass»: Source er øverst mens </a:t>
            </a:r>
            <a:r>
              <a:rPr lang="nb-NO" sz="1600" dirty="0" err="1"/>
              <a:t>Drain</a:t>
            </a:r>
            <a:r>
              <a:rPr lang="nb-NO" sz="1600" dirty="0"/>
              <a:t> er nederst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Hvis V</a:t>
            </a:r>
            <a:r>
              <a:rPr lang="nb-NO" sz="1600" baseline="-25000" dirty="0"/>
              <a:t>S</a:t>
            </a:r>
            <a:r>
              <a:rPr lang="nb-NO" sz="1600" dirty="0"/>
              <a:t>-V</a:t>
            </a:r>
            <a:r>
              <a:rPr lang="nb-NO" sz="1600" baseline="-25000" dirty="0"/>
              <a:t>G </a:t>
            </a:r>
            <a:r>
              <a:rPr lang="nb-NO" sz="1600" dirty="0"/>
              <a:t> &gt; 0,7v (altså V</a:t>
            </a:r>
            <a:r>
              <a:rPr lang="nb-NO" sz="1600" baseline="-25000" dirty="0"/>
              <a:t>GS </a:t>
            </a:r>
            <a:r>
              <a:rPr lang="nb-NO" sz="1600" dirty="0"/>
              <a:t>&gt; 0,7v) </a:t>
            </a:r>
            <a:r>
              <a:rPr lang="nb-NO" sz="1600" b="1" dirty="0"/>
              <a:t>leder</a:t>
            </a:r>
            <a:r>
              <a:rPr lang="nb-NO" sz="1600" dirty="0"/>
              <a:t> transistoren, dvs </a:t>
            </a:r>
            <a:r>
              <a:rPr lang="nb-NO" sz="1600" b="1" dirty="0"/>
              <a:t>lav</a:t>
            </a:r>
            <a:r>
              <a:rPr lang="nb-NO" sz="1600" dirty="0"/>
              <a:t> motstand mellom S og 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200" dirty="0"/>
              <a:t>Mao: Hvis Gate-spenningen er mer enn 0,7v lavere enn Source-spenningen vil PMOS-transistoren lede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Hvis V</a:t>
            </a:r>
            <a:r>
              <a:rPr lang="nb-NO" sz="1600" baseline="-25000" dirty="0"/>
              <a:t>S</a:t>
            </a:r>
            <a:r>
              <a:rPr lang="nb-NO" sz="1600" dirty="0"/>
              <a:t>-V</a:t>
            </a:r>
            <a:r>
              <a:rPr lang="nb-NO" sz="1600" baseline="-25000" dirty="0"/>
              <a:t>G </a:t>
            </a:r>
            <a:r>
              <a:rPr lang="nb-NO" sz="1600" dirty="0"/>
              <a:t>≤ 0,7v </a:t>
            </a:r>
            <a:r>
              <a:rPr lang="nb-NO" sz="1600" b="1" dirty="0"/>
              <a:t>sperrer</a:t>
            </a:r>
            <a:r>
              <a:rPr lang="nb-NO" sz="1600" dirty="0"/>
              <a:t> den, dvs </a:t>
            </a:r>
            <a:r>
              <a:rPr lang="nb-NO" sz="1600" b="1" dirty="0"/>
              <a:t>høy</a:t>
            </a:r>
            <a:r>
              <a:rPr lang="nb-NO" sz="1600" dirty="0"/>
              <a:t> motstand mellom S og 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200" dirty="0"/>
              <a:t>Mao: Hvis Gate-spenningen er mindre enn 0,7v lavere enn Source-spenningen vil PMOS-transistoren sperre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541" dirty="0"/>
              <a:t>På en PMOS-transistor er Source-terminalen enten koblet til forsyningsspenningen (ofte kalt </a:t>
            </a:r>
            <a:r>
              <a:rPr lang="nb-NO" sz="1541" dirty="0" err="1"/>
              <a:t>V</a:t>
            </a:r>
            <a:r>
              <a:rPr lang="nb-NO" sz="1541" baseline="-25000" dirty="0" err="1"/>
              <a:t>dd</a:t>
            </a:r>
            <a:r>
              <a:rPr lang="nb-NO" sz="1541" baseline="-25000" dirty="0"/>
              <a:t> </a:t>
            </a:r>
            <a:r>
              <a:rPr lang="nb-NO" sz="1541" dirty="0"/>
              <a:t>, typisk 3,3 eller 5 volt) eller nærmest forsyningsspenningen </a:t>
            </a:r>
            <a:r>
              <a:rPr lang="nb-NO" sz="1600" dirty="0"/>
              <a:t>(hva «nærmest jord» betyr skal vi se på i forbindelse med logiske porter)</a:t>
            </a:r>
            <a:r>
              <a:rPr lang="nb-NO" sz="1541" dirty="0"/>
              <a:t> </a:t>
            </a:r>
          </a:p>
        </p:txBody>
      </p:sp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3C7B5AE9-BD1A-4C2F-BED0-460AFF40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72" y="4480719"/>
            <a:ext cx="4389120" cy="1272540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714C72DB-3EE2-4DF8-9799-1F83062C6B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0" t="4747" r="46028" b="57178"/>
          <a:stretch/>
        </p:blipFill>
        <p:spPr>
          <a:xfrm>
            <a:off x="2902000" y="4408820"/>
            <a:ext cx="1601296" cy="15137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8C3403-FE01-3C28-860F-1BBBD1B939AE}"/>
              </a:ext>
            </a:extLst>
          </p:cNvPr>
          <p:cNvSpPr txBox="1"/>
          <p:nvPr/>
        </p:nvSpPr>
        <p:spPr>
          <a:xfrm>
            <a:off x="1245816" y="5753259"/>
            <a:ext cx="45544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Symbol for PMOS-transistor. </a:t>
            </a:r>
          </a:p>
          <a:p>
            <a:r>
              <a:rPr lang="nb-NO" sz="1600" dirty="0">
                <a:latin typeface="+mn-lt"/>
              </a:rPr>
              <a:t>Merk ringen på </a:t>
            </a:r>
            <a:r>
              <a:rPr lang="nb-NO" sz="1600" dirty="0" err="1">
                <a:latin typeface="+mn-lt"/>
              </a:rPr>
              <a:t>gate’n</a:t>
            </a:r>
            <a:r>
              <a:rPr lang="nb-NO" sz="1600" dirty="0">
                <a:latin typeface="+mn-lt"/>
              </a:rPr>
              <a:t>, som symboliserer PMOS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31136F-814A-E90C-14C5-B387ECBE0CAF}"/>
              </a:ext>
            </a:extLst>
          </p:cNvPr>
          <p:cNvSpPr txBox="1"/>
          <p:nvPr/>
        </p:nvSpPr>
        <p:spPr>
          <a:xfrm>
            <a:off x="6320982" y="5898233"/>
            <a:ext cx="596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PMOS-transistor brukt som bryter har to tilstander: ‘</a:t>
            </a:r>
            <a:r>
              <a:rPr lang="nb-NO" sz="1600" dirty="0" err="1">
                <a:latin typeface="+mn-lt"/>
              </a:rPr>
              <a:t>on</a:t>
            </a:r>
            <a:r>
              <a:rPr lang="nb-NO" sz="1600" dirty="0">
                <a:latin typeface="+mn-lt"/>
              </a:rPr>
              <a:t>’ eller ‘</a:t>
            </a:r>
            <a:r>
              <a:rPr lang="nb-NO" sz="1600" dirty="0" err="1">
                <a:latin typeface="+mn-lt"/>
              </a:rPr>
              <a:t>off</a:t>
            </a:r>
            <a:r>
              <a:rPr lang="nb-NO" sz="1600" dirty="0">
                <a:latin typeface="+mn-lt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748532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Digitale porter: NOT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453728" y="2289448"/>
            <a:ext cx="6590170" cy="435694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Den enkleste typen av digitale porter er </a:t>
            </a:r>
            <a:r>
              <a:rPr lang="nb-NO" sz="1800" b="1" dirty="0" err="1"/>
              <a:t>inverteren</a:t>
            </a:r>
            <a:endParaRPr lang="nb-NO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Et signal som bare kan ha én av to mulige verdier kalles gjerne </a:t>
            </a:r>
            <a:r>
              <a:rPr lang="nb-NO" sz="1800" b="1" dirty="0"/>
              <a:t>digitalt</a:t>
            </a:r>
            <a:r>
              <a:rPr lang="nb-NO" sz="1800" dirty="0"/>
              <a:t> eller </a:t>
            </a:r>
            <a:r>
              <a:rPr lang="nb-NO" sz="1800" b="1" dirty="0"/>
              <a:t>binært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inverter tar som input et binært signal som enten er logisk ‘0’ eller logisk ‘1’ og gir et utgangssignal som er det inverterte av inngangssignalet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Man kan lage en inverter  </a:t>
            </a:r>
            <a:r>
              <a:rPr lang="nb-NO" sz="1800" dirty="0" err="1"/>
              <a:t>vha</a:t>
            </a:r>
            <a:r>
              <a:rPr lang="nb-NO" sz="1800" dirty="0"/>
              <a:t> to transistorer: én PMOS og én NMOS-transistor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antar i det videre at 5 volt betyr ‘1’ (‘logisk høy’) og 0 volt betyr ‘0’ (‘logisk lav’)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Spenningsforsyningen antas  </a:t>
            </a:r>
            <a:r>
              <a:rPr lang="nb-NO" sz="1800" dirty="0" err="1"/>
              <a:t>V</a:t>
            </a:r>
            <a:r>
              <a:rPr lang="nb-NO" sz="1800" baseline="-25000" dirty="0" err="1"/>
              <a:t>dd</a:t>
            </a:r>
            <a:r>
              <a:rPr lang="nb-NO" sz="1800" dirty="0"/>
              <a:t> = 5v og </a:t>
            </a:r>
            <a:r>
              <a:rPr lang="nb-NO" sz="1800" dirty="0" err="1"/>
              <a:t>V</a:t>
            </a:r>
            <a:r>
              <a:rPr lang="nb-NO" sz="1800" baseline="-25000" dirty="0" err="1"/>
              <a:t>th</a:t>
            </a:r>
            <a:r>
              <a:rPr lang="nb-NO" sz="1800" dirty="0"/>
              <a:t> = 0,7v	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AD365D6-C85B-494F-8219-4C05D09F99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83" t="-199" r="70115" b="61528"/>
          <a:stretch/>
        </p:blipFill>
        <p:spPr>
          <a:xfrm>
            <a:off x="9166696" y="3153544"/>
            <a:ext cx="3324161" cy="21647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7ADB1E-AA19-CC01-9347-7F4D2C1389EC}"/>
              </a:ext>
            </a:extLst>
          </p:cNvPr>
          <p:cNvSpPr txBox="1"/>
          <p:nvPr/>
        </p:nvSpPr>
        <p:spPr>
          <a:xfrm>
            <a:off x="8342592" y="5385792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Symbol for ‘jord’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C92FBC6-A452-7BA5-7946-CE9F30F03B05}"/>
              </a:ext>
            </a:extLst>
          </p:cNvPr>
          <p:cNvCxnSpPr>
            <a:stCxn id="9" idx="0"/>
          </p:cNvCxnSpPr>
          <p:nvPr/>
        </p:nvCxnSpPr>
        <p:spPr>
          <a:xfrm flipV="1">
            <a:off x="9166696" y="5097760"/>
            <a:ext cx="504056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BBCFBF3-49B6-5B70-AE49-9E94D0B22F44}"/>
              </a:ext>
            </a:extLst>
          </p:cNvPr>
          <p:cNvSpPr txBox="1"/>
          <p:nvPr/>
        </p:nvSpPr>
        <p:spPr>
          <a:xfrm>
            <a:off x="10750872" y="5431958"/>
            <a:ext cx="2040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Sannhetsverditabell </a:t>
            </a:r>
          </a:p>
          <a:p>
            <a:r>
              <a:rPr lang="nb-NO" sz="1600" dirty="0">
                <a:latin typeface="+mn-lt"/>
              </a:rPr>
              <a:t>for inverter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3470676-0F97-1B04-E8F1-028B21A919C0}"/>
              </a:ext>
            </a:extLst>
          </p:cNvPr>
          <p:cNvCxnSpPr>
            <a:stCxn id="12" idx="0"/>
          </p:cNvCxnSpPr>
          <p:nvPr/>
        </p:nvCxnSpPr>
        <p:spPr>
          <a:xfrm flipH="1" flipV="1">
            <a:off x="11470952" y="4809728"/>
            <a:ext cx="300392" cy="622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343E9DD-D9D3-B6F3-968D-6D3E28287E5A}"/>
              </a:ext>
            </a:extLst>
          </p:cNvPr>
          <p:cNvSpPr txBox="1"/>
          <p:nvPr/>
        </p:nvSpPr>
        <p:spPr>
          <a:xfrm>
            <a:off x="7157125" y="4136395"/>
            <a:ext cx="163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+mn-lt"/>
              </a:rPr>
              <a:t>Inngangssignal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5D2E1A7-07BD-E20A-F689-3F2ECF07078E}"/>
              </a:ext>
            </a:extLst>
          </p:cNvPr>
          <p:cNvCxnSpPr>
            <a:cxnSpLocks/>
          </p:cNvCxnSpPr>
          <p:nvPr/>
        </p:nvCxnSpPr>
        <p:spPr>
          <a:xfrm>
            <a:off x="8787250" y="4305672"/>
            <a:ext cx="2846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E9516C2-B1CC-52DF-3537-7D5E94A446C0}"/>
              </a:ext>
            </a:extLst>
          </p:cNvPr>
          <p:cNvSpPr txBox="1"/>
          <p:nvPr/>
        </p:nvSpPr>
        <p:spPr>
          <a:xfrm>
            <a:off x="10606856" y="2870579"/>
            <a:ext cx="14814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Utgangssignal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A417D04-6E38-1589-26B1-A74A8807187C}"/>
              </a:ext>
            </a:extLst>
          </p:cNvPr>
          <p:cNvCxnSpPr/>
          <p:nvPr/>
        </p:nvCxnSpPr>
        <p:spPr>
          <a:xfrm flipH="1">
            <a:off x="10462840" y="3297560"/>
            <a:ext cx="884764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834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Digitale porter: NAND-port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84048" y="1483599"/>
            <a:ext cx="8350600" cy="1957977"/>
          </a:xfrm>
        </p:spPr>
        <p:txBody>
          <a:bodyPr/>
          <a:lstStyle/>
          <a:p>
            <a:r>
              <a:rPr lang="nb-NO" sz="1800" dirty="0"/>
              <a:t>En NAND-port utfører en logisk NAND-operasjon på to binære inngangssignaler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Man kan lage en NAND-port av to PMOS- og to NMOS-transistor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antar som i forrige eksempel at 5 volt betyr ‘1’ (eller logisk høy) og 0 volt betyr ‘0’ (eller logisk lav)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Spenningsforsyningen antas  </a:t>
            </a:r>
            <a:r>
              <a:rPr lang="nb-NO" sz="1800" dirty="0" err="1"/>
              <a:t>V</a:t>
            </a:r>
            <a:r>
              <a:rPr lang="nb-NO" sz="1800" baseline="-25000" dirty="0" err="1"/>
              <a:t>dd</a:t>
            </a:r>
            <a:r>
              <a:rPr lang="nb-NO" sz="1800" dirty="0"/>
              <a:t> = 5v og terskelspenningen </a:t>
            </a:r>
            <a:r>
              <a:rPr lang="nb-NO" sz="1800" dirty="0" err="1"/>
              <a:t>V</a:t>
            </a:r>
            <a:r>
              <a:rPr lang="nb-NO" sz="1800" baseline="-25000" dirty="0" err="1"/>
              <a:t>th</a:t>
            </a:r>
            <a:r>
              <a:rPr lang="nb-NO" sz="1800" dirty="0"/>
              <a:t> = 0,7v	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endParaRPr lang="nb-NO" sz="1800" dirty="0"/>
          </a:p>
          <a:p>
            <a:pPr>
              <a:buNone/>
            </a:pPr>
            <a:r>
              <a:rPr lang="nb-NO" sz="1800" dirty="0"/>
              <a:t>	</a:t>
            </a:r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en-US" sz="18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8D87B5A-98BC-40C2-99F8-C1958579DA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740" r="35104" b="60153"/>
          <a:stretch/>
        </p:blipFill>
        <p:spPr>
          <a:xfrm>
            <a:off x="3714361" y="4233664"/>
            <a:ext cx="3724143" cy="21657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C7EC0D-CD0B-3A79-1EC2-5B1EA354004B}"/>
              </a:ext>
            </a:extLst>
          </p:cNvPr>
          <p:cNvSpPr txBox="1"/>
          <p:nvPr/>
        </p:nvSpPr>
        <p:spPr>
          <a:xfrm>
            <a:off x="8230592" y="4465709"/>
            <a:ext cx="2040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i="1" dirty="0">
                <a:latin typeface="+mn-lt"/>
              </a:rPr>
              <a:t>Sannhetsverditabell </a:t>
            </a:r>
          </a:p>
          <a:p>
            <a:r>
              <a:rPr lang="nb-NO" sz="1600" i="1" dirty="0">
                <a:latin typeface="+mn-lt"/>
              </a:rPr>
              <a:t>for NAND-port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4238670-3074-007D-3161-4F69EF968A2E}"/>
              </a:ext>
            </a:extLst>
          </p:cNvPr>
          <p:cNvCxnSpPr/>
          <p:nvPr/>
        </p:nvCxnSpPr>
        <p:spPr>
          <a:xfrm flipH="1">
            <a:off x="7438504" y="4758097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590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7863-B137-7CB0-FA45-A05B0AA0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707A6-37C2-51FC-8337-6FCE6D09B8D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8E892-2E37-3D88-3426-D8DE139E9A3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0BB86-9213-80D8-0DE3-6012706B0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Digitale porter: NOR-port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0DED9-424E-716C-DB96-3D217291220A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4048" y="1563182"/>
            <a:ext cx="8350600" cy="2088232"/>
          </a:xfrm>
        </p:spPr>
        <p:txBody>
          <a:bodyPr/>
          <a:lstStyle/>
          <a:p>
            <a:r>
              <a:rPr lang="nb-NO" sz="1800" dirty="0"/>
              <a:t>En NOR-port utfører en logisk NOR-operasjon på to binære inngangssignaler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Man kan lage en NOR-port av to PMOS- og to NMOS-transistor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antar som i forrige eksempel at 5 volt betyr ‘1’ (eller logisk høy) og 0 volt betyr ‘0’ (eller logisk lav)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Spenningsforsyningen antas  </a:t>
            </a:r>
            <a:r>
              <a:rPr lang="nb-NO" sz="1800" dirty="0" err="1"/>
              <a:t>V</a:t>
            </a:r>
            <a:r>
              <a:rPr lang="nb-NO" sz="1800" baseline="-25000" dirty="0" err="1"/>
              <a:t>dd</a:t>
            </a:r>
            <a:r>
              <a:rPr lang="nb-NO" sz="1800" dirty="0"/>
              <a:t> = 5v og terskelspenningen </a:t>
            </a:r>
            <a:r>
              <a:rPr lang="nb-NO" sz="1800" dirty="0" err="1"/>
              <a:t>V</a:t>
            </a:r>
            <a:r>
              <a:rPr lang="nb-NO" sz="1800" baseline="-25000" dirty="0" err="1"/>
              <a:t>th</a:t>
            </a:r>
            <a:r>
              <a:rPr lang="nb-NO" sz="1800" dirty="0"/>
              <a:t> = 0,7v	</a:t>
            </a:r>
          </a:p>
          <a:p>
            <a:endParaRPr lang="nb-NO" sz="1800" dirty="0"/>
          </a:p>
          <a:p>
            <a:pPr>
              <a:buNone/>
            </a:pPr>
            <a:r>
              <a:rPr lang="nb-NO" sz="1800" dirty="0"/>
              <a:t>	</a:t>
            </a:r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438E8F-1E53-E513-0BFF-4B694ABC4007}"/>
              </a:ext>
            </a:extLst>
          </p:cNvPr>
          <p:cNvSpPr txBox="1"/>
          <p:nvPr/>
        </p:nvSpPr>
        <p:spPr>
          <a:xfrm>
            <a:off x="8374608" y="4377680"/>
            <a:ext cx="2088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>
                <a:latin typeface="+mn-lt"/>
              </a:rPr>
              <a:t>Sannhetsverditabell </a:t>
            </a:r>
          </a:p>
          <a:p>
            <a:r>
              <a:rPr lang="nb-NO" sz="1600" i="1" dirty="0">
                <a:latin typeface="+mn-lt"/>
              </a:rPr>
              <a:t>for NOR-port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57C6F80-BDF4-2B05-0B20-5718FA3D03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8217" b="59136"/>
          <a:stretch/>
        </p:blipFill>
        <p:spPr>
          <a:xfrm>
            <a:off x="3838104" y="3974072"/>
            <a:ext cx="3686372" cy="236266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7E0DCA-59E0-8185-9D8D-C7FA8A01BC69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7654528" y="4665712"/>
            <a:ext cx="720080" cy="4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029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Digitale porter: AND-port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97744" y="2719258"/>
            <a:ext cx="7272808" cy="23064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En AND-port kan lages vha en NAND-port og en inverter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I praksis lager man ikke AND-porter på denne måten; man omskriver istedenfor de Boolske uttrykkene, slik at de kan implementeres direkte med NAND- eller NOR-porter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NAND og NOR-funksjonene kalles for </a:t>
            </a:r>
            <a:r>
              <a:rPr lang="nb-NO" sz="1800" i="1" dirty="0"/>
              <a:t>universelle, </a:t>
            </a:r>
            <a:r>
              <a:rPr lang="nb-NO" sz="1800" dirty="0"/>
              <a:t>som betyr at hver av dem kan brukes til å uttrykke alle andre Boolske funksjoner (dvs AND, OR, NOT, XOR, XNOR, NAND/NOR)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0" indent="0">
              <a:buSzPct val="100000"/>
              <a:buNone/>
            </a:pPr>
            <a:r>
              <a:rPr lang="nb-NO" sz="2000" dirty="0"/>
              <a:t>	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011475D-32E4-448D-8B8C-B3E73D9AED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9205" r="51043" b="7400"/>
          <a:stretch/>
        </p:blipFill>
        <p:spPr>
          <a:xfrm>
            <a:off x="7150472" y="2505472"/>
            <a:ext cx="5051932" cy="22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52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Digitale porter: OR-port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578C311-6B16-4527-8AD6-CB0DDED280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577" t="52284" r="7874" b="6605"/>
          <a:stretch/>
        </p:blipFill>
        <p:spPr>
          <a:xfrm>
            <a:off x="8374608" y="2793504"/>
            <a:ext cx="3889410" cy="19184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74A78-2A12-AE11-79A6-94833C47B893}"/>
              </a:ext>
            </a:extLst>
          </p:cNvPr>
          <p:cNvSpPr txBox="1">
            <a:spLocks/>
          </p:cNvSpPr>
          <p:nvPr/>
        </p:nvSpPr>
        <p:spPr bwMode="auto">
          <a:xfrm>
            <a:off x="597744" y="3074325"/>
            <a:ext cx="7272808" cy="15144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En OR-port kan lages vha en NOR-port og en inverter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I praksis lager man heller ikke OR-porter på denne måten; man omskriver istedenfor de Boolske uttrykkene, slik at de kan implementeres direkte med NAND- eller NOR-porter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0" indent="0">
              <a:buSzPct val="100000"/>
              <a:buNone/>
            </a:pPr>
            <a:r>
              <a:rPr lang="nb-NO" sz="2000" dirty="0"/>
              <a:t>	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57258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20945</TotalTime>
  <Pages>12214176</Pages>
  <Words>1218</Words>
  <Application>Microsoft Office PowerPoint</Application>
  <PresentationFormat>Custom</PresentationFormat>
  <Paragraphs>149</Paragraphs>
  <Slides>12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Arial, sans-serif</vt:lpstr>
      <vt:lpstr>Times New Roman</vt:lpstr>
      <vt:lpstr>Wingdings</vt:lpstr>
      <vt:lpstr>uio-ppt-mal-norsk-1</vt:lpstr>
      <vt:lpstr>Office Theme</vt:lpstr>
      <vt:lpstr>think-cell Slide</vt:lpstr>
      <vt:lpstr>IN 1080 Mekatronikk </vt:lpstr>
      <vt:lpstr>Om dagens forelesning</vt:lpstr>
      <vt:lpstr>Transistorer</vt:lpstr>
      <vt:lpstr>Transistortyper</vt:lpstr>
      <vt:lpstr>CMOS</vt:lpstr>
      <vt:lpstr>NMOS</vt:lpstr>
      <vt:lpstr>PMOS</vt:lpstr>
      <vt:lpstr>Digitale porter: NOT</vt:lpstr>
      <vt:lpstr>Digitale porter: NAND-port</vt:lpstr>
      <vt:lpstr>Digitale porter: NOR-port</vt:lpstr>
      <vt:lpstr>Digitale porter: AND-port</vt:lpstr>
      <vt:lpstr>Digitale porter: OR-port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597</cp:revision>
  <cp:lastPrinted>2011-03-11T08:56:55Z</cp:lastPrinted>
  <dcterms:created xsi:type="dcterms:W3CDTF">2004-08-10T12:08:57Z</dcterms:created>
  <dcterms:modified xsi:type="dcterms:W3CDTF">2025-01-12T10:39:48Z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